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sldIdLst>
    <p:sldId id="256" r:id="rId2"/>
    <p:sldId id="257" r:id="rId3"/>
    <p:sldId id="259" r:id="rId4"/>
    <p:sldId id="258" r:id="rId5"/>
    <p:sldId id="260" r:id="rId6"/>
    <p:sldId id="262" r:id="rId7"/>
    <p:sldId id="263" r:id="rId8"/>
    <p:sldId id="632" r:id="rId9"/>
    <p:sldId id="634" r:id="rId10"/>
    <p:sldId id="641" r:id="rId11"/>
    <p:sldId id="635" r:id="rId12"/>
    <p:sldId id="636" r:id="rId13"/>
    <p:sldId id="639" r:id="rId14"/>
    <p:sldId id="637" r:id="rId15"/>
    <p:sldId id="633" r:id="rId16"/>
    <p:sldId id="642" r:id="rId17"/>
    <p:sldId id="465" r:id="rId18"/>
    <p:sldId id="613" r:id="rId19"/>
    <p:sldId id="615" r:id="rId20"/>
    <p:sldId id="268" r:id="rId21"/>
    <p:sldId id="455" r:id="rId22"/>
    <p:sldId id="456" r:id="rId23"/>
    <p:sldId id="458" r:id="rId24"/>
    <p:sldId id="451" r:id="rId25"/>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F5016A4-C20D-55B7-756A-4737EAE3ED8E}" name="Miguel Diaz Zumel" initials="MDZ" userId="S::miguel.diaz.zumel@cern.ch::5476cd78-effb-4340-9a2b-e6c5b71914f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1530A"/>
    <a:srgbClr val="0C0C0C"/>
    <a:srgbClr val="ADB2C0"/>
    <a:srgbClr val="BCC0CB"/>
    <a:srgbClr val="B5B9C6"/>
    <a:srgbClr val="A8ADBB"/>
    <a:srgbClr val="FF2020"/>
    <a:srgbClr val="FF1919"/>
    <a:srgbClr val="FFA7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14" autoAdjust="0"/>
    <p:restoredTop sz="96751" autoAdjust="0"/>
  </p:normalViewPr>
  <p:slideViewPr>
    <p:cSldViewPr snapToGrid="0">
      <p:cViewPr>
        <p:scale>
          <a:sx n="100" d="100"/>
          <a:sy n="100" d="100"/>
        </p:scale>
        <p:origin x="42" y="30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5EA62BBD-89D0-46BF-9F7A-58B43349724C}" type="datetimeFigureOut">
              <a:rPr lang="en-GB" smtClean="0"/>
              <a:t>25/09/2023</a:t>
            </a:fld>
            <a:endParaRPr lang="en-GB"/>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3E553E24-BB4D-4244-BF6C-EA9D3450768B}" type="slidenum">
              <a:rPr lang="en-GB" smtClean="0"/>
              <a:t>‹#›</a:t>
            </a:fld>
            <a:endParaRPr lang="en-GB"/>
          </a:p>
        </p:txBody>
      </p:sp>
    </p:spTree>
    <p:extLst>
      <p:ext uri="{BB962C8B-B14F-4D97-AF65-F5344CB8AC3E}">
        <p14:creationId xmlns:p14="http://schemas.microsoft.com/office/powerpoint/2010/main" val="3250362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E553E24-BB4D-4244-BF6C-EA9D3450768B}" type="slidenum">
              <a:rPr lang="en-GB" smtClean="0"/>
              <a:t>3</a:t>
            </a:fld>
            <a:endParaRPr lang="en-GB"/>
          </a:p>
        </p:txBody>
      </p:sp>
    </p:spTree>
    <p:extLst>
      <p:ext uri="{BB962C8B-B14F-4D97-AF65-F5344CB8AC3E}">
        <p14:creationId xmlns:p14="http://schemas.microsoft.com/office/powerpoint/2010/main" val="1284960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E553E24-BB4D-4244-BF6C-EA9D3450768B}" type="slidenum">
              <a:rPr lang="en-GB" smtClean="0"/>
              <a:t>8</a:t>
            </a:fld>
            <a:endParaRPr lang="en-GB"/>
          </a:p>
        </p:txBody>
      </p:sp>
    </p:spTree>
    <p:extLst>
      <p:ext uri="{BB962C8B-B14F-4D97-AF65-F5344CB8AC3E}">
        <p14:creationId xmlns:p14="http://schemas.microsoft.com/office/powerpoint/2010/main" val="3080328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E553E24-BB4D-4244-BF6C-EA9D3450768B}" type="slidenum">
              <a:rPr lang="en-GB" smtClean="0"/>
              <a:t>15</a:t>
            </a:fld>
            <a:endParaRPr lang="en-GB"/>
          </a:p>
        </p:txBody>
      </p:sp>
    </p:spTree>
    <p:extLst>
      <p:ext uri="{BB962C8B-B14F-4D97-AF65-F5344CB8AC3E}">
        <p14:creationId xmlns:p14="http://schemas.microsoft.com/office/powerpoint/2010/main" val="46094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839">
              <a:defRPr/>
            </a:pPr>
            <a:r>
              <a:rPr lang="en-GB" dirty="0">
                <a:solidFill>
                  <a:srgbClr val="FF0000"/>
                </a:solidFill>
              </a:rPr>
              <a:t>Up to 7.8 us pulse length operated so far - OK for 240 bunches per train (8.2 us might be in reach, if needed, but to be evaluated in MD ﬁrst) ***check***</a:t>
            </a:r>
          </a:p>
          <a:p>
            <a:endParaRPr lang="en-GB" dirty="0"/>
          </a:p>
        </p:txBody>
      </p:sp>
      <p:sp>
        <p:nvSpPr>
          <p:cNvPr id="4" name="Slide Number Placeholder 3"/>
          <p:cNvSpPr>
            <a:spLocks noGrp="1"/>
          </p:cNvSpPr>
          <p:nvPr>
            <p:ph type="sldNum" sz="quarter" idx="5"/>
          </p:nvPr>
        </p:nvSpPr>
        <p:spPr/>
        <p:txBody>
          <a:bodyPr/>
          <a:lstStyle/>
          <a:p>
            <a:fld id="{253A7CC3-511C-4CC4-B588-D26E6042E7A4}" type="slidenum">
              <a:rPr lang="en-GB" smtClean="0"/>
              <a:t>18</a:t>
            </a:fld>
            <a:endParaRPr lang="en-GB"/>
          </a:p>
        </p:txBody>
      </p:sp>
    </p:spTree>
    <p:extLst>
      <p:ext uri="{BB962C8B-B14F-4D97-AF65-F5344CB8AC3E}">
        <p14:creationId xmlns:p14="http://schemas.microsoft.com/office/powerpoint/2010/main" val="208555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Note: </a:t>
            </a:r>
            <a:r>
              <a:rPr lang="en-US" sz="1400" dirty="0"/>
              <a:t>Run 2</a:t>
            </a:r>
            <a:r>
              <a:rPr lang="en-US" sz="1300" dirty="0"/>
              <a:t> (</a:t>
            </a:r>
            <a:r>
              <a:rPr lang="de-DE" sz="1300" dirty="0"/>
              <a:t>1.15e11 ppb, 2808b, 1ns </a:t>
            </a:r>
            <a:r>
              <a:rPr lang="de-DE" sz="1300" dirty="0" err="1"/>
              <a:t>Gaussian</a:t>
            </a:r>
            <a:r>
              <a:rPr lang="de-DE" sz="1300" dirty="0"/>
              <a:t> </a:t>
            </a:r>
            <a:r>
              <a:rPr lang="de-DE" sz="1300" dirty="0" err="1"/>
              <a:t>bun</a:t>
            </a:r>
            <a:r>
              <a:rPr lang="en-US" sz="1300" dirty="0" err="1"/>
              <a:t>ches</a:t>
            </a:r>
            <a:r>
              <a:rPr lang="en-US" sz="1300" dirty="0"/>
              <a:t>) are taken from </a:t>
            </a:r>
            <a:r>
              <a:rPr lang="en-US" dirty="0"/>
              <a:t>Vasilis’s presentation to 21</a:t>
            </a:r>
            <a:r>
              <a:rPr lang="en-US" baseline="30000" dirty="0"/>
              <a:t>st</a:t>
            </a:r>
            <a:r>
              <a:rPr lang="en-US" dirty="0"/>
              <a:t> IWG, 26/6/2018 </a:t>
            </a:r>
            <a:endParaRPr lang="en-GB" dirty="0"/>
          </a:p>
          <a:p>
            <a:endParaRPr lang="en-GB" dirty="0"/>
          </a:p>
        </p:txBody>
      </p:sp>
      <p:sp>
        <p:nvSpPr>
          <p:cNvPr id="4" name="Slide Number Placeholder 3"/>
          <p:cNvSpPr>
            <a:spLocks noGrp="1"/>
          </p:cNvSpPr>
          <p:nvPr>
            <p:ph type="sldNum" sz="quarter" idx="5"/>
          </p:nvPr>
        </p:nvSpPr>
        <p:spPr/>
        <p:txBody>
          <a:bodyPr/>
          <a:lstStyle/>
          <a:p>
            <a:fld id="{9693754C-230C-4C50-BD2D-4967ECC8C33F}" type="slidenum">
              <a:rPr lang="en-GB" smtClean="0"/>
              <a:t>24</a:t>
            </a:fld>
            <a:endParaRPr lang="en-GB"/>
          </a:p>
        </p:txBody>
      </p:sp>
    </p:spTree>
    <p:extLst>
      <p:ext uri="{BB962C8B-B14F-4D97-AF65-F5344CB8AC3E}">
        <p14:creationId xmlns:p14="http://schemas.microsoft.com/office/powerpoint/2010/main" val="42715475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23034616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23/9/2023</a:t>
            </a:r>
            <a:endParaRPr lang="en-GB"/>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M.J. Barnes:  MKI-Cool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36341956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23/9/2023</a:t>
            </a:r>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M.J. Barnes:  MKI-Cool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560023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23/9/2023</a:t>
            </a:r>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M.J. Barnes:  MKI-Cool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E8595ED-BDF9-4BBC-B68B-2CF041815697}" type="slidenum">
              <a:rPr lang="en-GB" smtClean="0"/>
              <a:t>‹#›</a:t>
            </a:fld>
            <a:endParaRPr lang="en-GB"/>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30402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23/9/2023</a:t>
            </a:r>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M.J. Barnes:  MKI-Cool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E8595ED-BDF9-4BBC-B68B-2CF041815697}" type="slidenum">
              <a:rPr lang="en-GB" smtClean="0"/>
              <a:t>‹#›</a:t>
            </a:fld>
            <a:endParaRPr lang="en-GB"/>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026216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23/9/2023</a:t>
            </a:r>
            <a:endParaRPr lang="en-GB"/>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M.J. Barnes:  MKI-Cool</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E8595ED-BDF9-4BBC-B68B-2CF041815697}" type="slidenum">
              <a:rPr lang="en-GB" smtClean="0"/>
              <a:t>‹#›</a:t>
            </a:fld>
            <a:endParaRPr lang="en-GB"/>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35096525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23/9/2023</a:t>
            </a:r>
            <a:endParaRPr lang="en-GB"/>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M.J. Barnes:  MKI-Cool</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26160205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23/9/2023</a:t>
            </a:r>
            <a:endParaRPr lang="en-GB"/>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M.J. Barnes:  MKI-Cool</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E8595ED-BDF9-4BBC-B68B-2CF041815697}" type="slidenum">
              <a:rPr lang="en-GB" smtClean="0"/>
              <a:t>‹#›</a:t>
            </a:fld>
            <a:endParaRPr lang="en-GB"/>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42116005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23/9/2023</a:t>
            </a:r>
            <a:endParaRPr lang="en-GB"/>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M.J. Barnes:  MKI-Cool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E8595ED-BDF9-4BBC-B68B-2CF041815697}"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595864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23/9/2023</a:t>
            </a:r>
            <a:endParaRPr lang="en-GB"/>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M.J. Barnes:  MKI-Cool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E8595ED-BDF9-4BBC-B68B-2CF041815697}"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1277253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23/9/2023</a:t>
            </a:r>
            <a:endParaRPr lang="en-GB"/>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M.J. Barnes:  MKI-Cool</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3343253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23/9/2023</a:t>
            </a:r>
            <a:endParaRPr lang="en-GB"/>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M.J. Barnes:  MKI-Cool</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33813101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23/9/2023</a:t>
            </a:r>
            <a:endParaRPr lang="en-GB"/>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M.J. Barnes:  MKI-Cool</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6758543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23/9/2023</a:t>
            </a:r>
            <a:endParaRPr lang="en-GB"/>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M.J. Barnes:  MKI-Cool</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9928135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6624711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15/06/2018</a:t>
            </a:r>
          </a:p>
        </p:txBody>
      </p:sp>
      <p:sp>
        <p:nvSpPr>
          <p:cNvPr id="5" name="Footer Placeholder 4"/>
          <p:cNvSpPr>
            <a:spLocks noGrp="1"/>
          </p:cNvSpPr>
          <p:nvPr>
            <p:ph type="ftr" sz="quarter" idx="11"/>
          </p:nvPr>
        </p:nvSpPr>
        <p:spPr/>
        <p:txBody>
          <a:bodyPr/>
          <a:lstStyle/>
          <a:p>
            <a:r>
              <a:rPr lang="en-GB"/>
              <a:t>36th MKI Strategy Meeting</a:t>
            </a:r>
          </a:p>
        </p:txBody>
      </p:sp>
      <p:sp>
        <p:nvSpPr>
          <p:cNvPr id="6" name="Slide Number Placeholder 5"/>
          <p:cNvSpPr>
            <a:spLocks noGrp="1"/>
          </p:cNvSpPr>
          <p:nvPr>
            <p:ph type="sldNum" sz="quarter" idx="12"/>
          </p:nvPr>
        </p:nvSpPr>
        <p:spPr/>
        <p:txBody>
          <a:bodyPr/>
          <a:lstStyle/>
          <a:p>
            <a:fld id="{1A2F6A36-17F2-495D-BE3A-87C8747C0D1F}" type="slidenum">
              <a:rPr lang="en-GB" smtClean="0"/>
              <a:t>‹#›</a:t>
            </a:fld>
            <a:endParaRPr lang="en-GB"/>
          </a:p>
        </p:txBody>
      </p:sp>
    </p:spTree>
    <p:extLst>
      <p:ext uri="{BB962C8B-B14F-4D97-AF65-F5344CB8AC3E}">
        <p14:creationId xmlns:p14="http://schemas.microsoft.com/office/powerpoint/2010/main" val="3700695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11971351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23/9/2023</a:t>
            </a:r>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M.J. Barnes:  MKI-Cool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690978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23/9/2023</a:t>
            </a:r>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M.J. Barnes:  MKI-Cool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2629167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23/9/2023</a:t>
            </a:r>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M.J. Barnes:  MKI-Cool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E8595ED-BDF9-4BBC-B68B-2CF041815697}" type="slidenum">
              <a:rPr lang="en-GB" smtClean="0"/>
              <a:t>‹#›</a:t>
            </a:fld>
            <a:endParaRPr lang="en-GB"/>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739406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23/9/2023</a:t>
            </a:r>
            <a:endParaRPr lang="en-GB"/>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E8595ED-BDF9-4BBC-B68B-2CF041815697}" type="slidenum">
              <a:rPr lang="en-GB" smtClean="0"/>
              <a:t>‹#›</a:t>
            </a:fld>
            <a:endParaRPr lang="en-GB"/>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M.J. Barnes:  MKI-Cool</a:t>
            </a:r>
          </a:p>
        </p:txBody>
      </p:sp>
      <p:cxnSp>
        <p:nvCxnSpPr>
          <p:cNvPr id="19" name="Straight Connector 18">
            <a:extLst>
              <a:ext uri="{FF2B5EF4-FFF2-40B4-BE49-F238E27FC236}">
                <a16:creationId xmlns:a16="http://schemas.microsoft.com/office/drawing/2014/main" id="{F1E223B3-FDCC-6949-9C0B-F052B97037C1}"/>
              </a:ext>
            </a:extLst>
          </p:cNvPr>
          <p:cNvCxnSpPr/>
          <p:nvPr/>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32162959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23/9/2023</a:t>
            </a:r>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M.J. Barnes:  MKI-Cool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3161065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23/9/2023</a:t>
            </a:r>
            <a:endParaRPr lang="en-GB"/>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M.J. Barnes:  MKI-Cool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1686299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en-US"/>
              <a:t>23/9/2023</a:t>
            </a:r>
            <a:endParaRPr lang="en-GB"/>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E8595ED-BDF9-4BBC-B68B-2CF041815697}" type="slidenum">
              <a:rPr lang="en-GB" smtClean="0"/>
              <a:t>‹#›</a:t>
            </a:fld>
            <a:endParaRPr lang="en-GB"/>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M.J. Barnes:  MKI-Cool</a:t>
            </a:r>
          </a:p>
        </p:txBody>
      </p:sp>
      <p:cxnSp>
        <p:nvCxnSpPr>
          <p:cNvPr id="14" name="Straight Connector 13">
            <a:extLst>
              <a:ext uri="{FF2B5EF4-FFF2-40B4-BE49-F238E27FC236}">
                <a16:creationId xmlns:a16="http://schemas.microsoft.com/office/drawing/2014/main" id="{BD9C6532-AEDE-354E-83AD-7F67D706DF38}"/>
              </a:ext>
            </a:extLst>
          </p:cNvPr>
          <p:cNvCxnSpPr/>
          <p:nvPr/>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p:nvPicPr>
        <p:blipFill>
          <a:blip r:embed="rId2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28080485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1.xml"/><Relationship Id="rId5" Type="http://schemas.openxmlformats.org/officeDocument/2006/relationships/image" Target="../media/image24.jpeg"/><Relationship Id="rId4" Type="http://schemas.openxmlformats.org/officeDocument/2006/relationships/image" Target="../media/image23.svg"/></Relationships>
</file>

<file path=ppt/slides/_rels/slide12.xml.rels><?xml version="1.0" encoding="UTF-8" standalone="yes"?>
<Relationships xmlns="http://schemas.openxmlformats.org/package/2006/relationships"><Relationship Id="rId3" Type="http://schemas.openxmlformats.org/officeDocument/2006/relationships/image" Target="../media/image26.tif"/><Relationship Id="rId2" Type="http://schemas.openxmlformats.org/officeDocument/2006/relationships/image" Target="../media/image25.jpeg"/><Relationship Id="rId1" Type="http://schemas.openxmlformats.org/officeDocument/2006/relationships/slideLayout" Target="../slideLayouts/slideLayout21.xml"/><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1.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33.jpeg"/><Relationship Id="rId2" Type="http://schemas.openxmlformats.org/officeDocument/2006/relationships/notesSlide" Target="../notesSlides/notesSlide3.xml"/><Relationship Id="rId1" Type="http://schemas.openxmlformats.org/officeDocument/2006/relationships/slideLayout" Target="../slideLayouts/slideLayout9.xml"/><Relationship Id="rId10" Type="http://schemas.openxmlformats.org/officeDocument/2006/relationships/image" Target="../media/image30.png"/><Relationship Id="rId9"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hyperlink" Target="https://indico.cern.ch/event/734086/" TargetMode="External"/><Relationship Id="rId2" Type="http://schemas.openxmlformats.org/officeDocument/2006/relationships/notesSlide" Target="../notesSlides/notesSlide4.xml"/><Relationship Id="rId1" Type="http://schemas.openxmlformats.org/officeDocument/2006/relationships/slideLayout" Target="../slideLayouts/slideLayout21.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edms.cern.ch/document/2440015/1.0" TargetMode="Externa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xml"/><Relationship Id="rId1" Type="http://schemas.openxmlformats.org/officeDocument/2006/relationships/slideLayout" Target="../slideLayouts/slideLayout21.xml"/><Relationship Id="rId6" Type="http://schemas.openxmlformats.org/officeDocument/2006/relationships/image" Target="../media/image49.png"/><Relationship Id="rId5" Type="http://schemas.openxmlformats.org/officeDocument/2006/relationships/image" Target="../media/image48.jpg"/><Relationship Id="rId4" Type="http://schemas.openxmlformats.org/officeDocument/2006/relationships/image" Target="../media/image47.JP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sv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w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27F8C3-551B-ECFE-0786-C1C455D576B1}"/>
              </a:ext>
            </a:extLst>
          </p:cNvPr>
          <p:cNvSpPr>
            <a:spLocks noGrp="1"/>
          </p:cNvSpPr>
          <p:nvPr>
            <p:ph type="ctrTitle"/>
          </p:nvPr>
        </p:nvSpPr>
        <p:spPr/>
        <p:txBody>
          <a:bodyPr/>
          <a:lstStyle/>
          <a:p>
            <a:r>
              <a:rPr lang="en-GB" sz="4800" dirty="0"/>
              <a:t>First Year of Operation of the MKI-Cool</a:t>
            </a:r>
          </a:p>
        </p:txBody>
      </p:sp>
      <p:sp>
        <p:nvSpPr>
          <p:cNvPr id="5" name="Subtitle 4">
            <a:extLst>
              <a:ext uri="{FF2B5EF4-FFF2-40B4-BE49-F238E27FC236}">
                <a16:creationId xmlns:a16="http://schemas.microsoft.com/office/drawing/2014/main" id="{DBAE2AF8-E5A7-8654-E1B8-14043232DC3A}"/>
              </a:ext>
            </a:extLst>
          </p:cNvPr>
          <p:cNvSpPr>
            <a:spLocks noGrp="1"/>
          </p:cNvSpPr>
          <p:nvPr>
            <p:ph type="subTitle" idx="1"/>
          </p:nvPr>
        </p:nvSpPr>
        <p:spPr>
          <a:xfrm>
            <a:off x="407987" y="4262283"/>
            <a:ext cx="11504150" cy="2153265"/>
          </a:xfrm>
        </p:spPr>
        <p:txBody>
          <a:bodyPr/>
          <a:lstStyle/>
          <a:p>
            <a:pPr algn="ctr"/>
            <a:r>
              <a:rPr lang="en-GB" b="1" dirty="0"/>
              <a:t>M.J. Barnes</a:t>
            </a:r>
          </a:p>
          <a:p>
            <a:pPr algn="ctr"/>
            <a:r>
              <a:rPr lang="en-GB" dirty="0"/>
              <a:t>Acknowledgements:</a:t>
            </a:r>
          </a:p>
          <a:p>
            <a:pPr algn="ctr"/>
            <a:r>
              <a:rPr lang="en-GB" dirty="0"/>
              <a:t>C. Bracco, W. Bartmann, O. Bjorkqvist, M. Diaz, L. Ducimetière, Y. Dutheil, G. Favia, B. Goddard, </a:t>
            </a:r>
          </a:p>
          <a:p>
            <a:pPr algn="ctr">
              <a:spcBef>
                <a:spcPts val="600"/>
              </a:spcBef>
            </a:pPr>
            <a:r>
              <a:rPr lang="en-GB" dirty="0"/>
              <a:t>T. Kramer, T. Maurin, V. Namora, A. Porret, D. Standen, T. Stadlbauer, P. Trubacova, L. Vega Cid, </a:t>
            </a:r>
          </a:p>
          <a:p>
            <a:pPr algn="ctr">
              <a:spcBef>
                <a:spcPts val="600"/>
              </a:spcBef>
            </a:pPr>
            <a:r>
              <a:rPr lang="en-GB" dirty="0"/>
              <a:t>V. Vlachodimitropoulos, W. Weterings</a:t>
            </a:r>
          </a:p>
          <a:p>
            <a:r>
              <a:rPr lang="en-GB" dirty="0"/>
              <a:t> </a:t>
            </a:r>
          </a:p>
        </p:txBody>
      </p:sp>
    </p:spTree>
    <p:extLst>
      <p:ext uri="{BB962C8B-B14F-4D97-AF65-F5344CB8AC3E}">
        <p14:creationId xmlns:p14="http://schemas.microsoft.com/office/powerpoint/2010/main" val="628941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98B952-A4A0-0CAA-20F1-2D676F17B61E}"/>
              </a:ext>
            </a:extLst>
          </p:cNvPr>
          <p:cNvSpPr>
            <a:spLocks noGrp="1"/>
          </p:cNvSpPr>
          <p:nvPr>
            <p:ph type="dt" sz="half" idx="10"/>
          </p:nvPr>
        </p:nvSpPr>
        <p:spPr/>
        <p:txBody>
          <a:bodyPr/>
          <a:lstStyle/>
          <a:p>
            <a:r>
              <a:rPr lang="en-US"/>
              <a:t>23/9/2023</a:t>
            </a:r>
            <a:endParaRPr lang="en-GB"/>
          </a:p>
        </p:txBody>
      </p:sp>
      <p:sp>
        <p:nvSpPr>
          <p:cNvPr id="3" name="Footer Placeholder 2">
            <a:extLst>
              <a:ext uri="{FF2B5EF4-FFF2-40B4-BE49-F238E27FC236}">
                <a16:creationId xmlns:a16="http://schemas.microsoft.com/office/drawing/2014/main" id="{B114180B-560A-E717-CB79-2A2C0EB7BA3B}"/>
              </a:ext>
            </a:extLst>
          </p:cNvPr>
          <p:cNvSpPr>
            <a:spLocks noGrp="1"/>
          </p:cNvSpPr>
          <p:nvPr>
            <p:ph type="ftr" sz="quarter" idx="11"/>
          </p:nvPr>
        </p:nvSpPr>
        <p:spPr/>
        <p:txBody>
          <a:bodyPr/>
          <a:lstStyle/>
          <a:p>
            <a:r>
              <a:rPr lang="en-GB"/>
              <a:t>M.J. Barnes:  MKI-Cool</a:t>
            </a:r>
          </a:p>
        </p:txBody>
      </p:sp>
      <p:sp>
        <p:nvSpPr>
          <p:cNvPr id="4" name="Slide Number Placeholder 3">
            <a:extLst>
              <a:ext uri="{FF2B5EF4-FFF2-40B4-BE49-F238E27FC236}">
                <a16:creationId xmlns:a16="http://schemas.microsoft.com/office/drawing/2014/main" id="{ADB842DD-DD90-00EC-3097-DA32FDCB125B}"/>
              </a:ext>
            </a:extLst>
          </p:cNvPr>
          <p:cNvSpPr>
            <a:spLocks noGrp="1"/>
          </p:cNvSpPr>
          <p:nvPr>
            <p:ph type="sldNum" sz="quarter" idx="12"/>
          </p:nvPr>
        </p:nvSpPr>
        <p:spPr/>
        <p:txBody>
          <a:bodyPr/>
          <a:lstStyle/>
          <a:p>
            <a:fld id="{3E8595ED-BDF9-4BBC-B68B-2CF041815697}" type="slidenum">
              <a:rPr lang="en-GB" smtClean="0"/>
              <a:t>10</a:t>
            </a:fld>
            <a:endParaRPr lang="en-GB"/>
          </a:p>
        </p:txBody>
      </p:sp>
      <p:sp>
        <p:nvSpPr>
          <p:cNvPr id="5" name="Title 2">
            <a:extLst>
              <a:ext uri="{FF2B5EF4-FFF2-40B4-BE49-F238E27FC236}">
                <a16:creationId xmlns:a16="http://schemas.microsoft.com/office/drawing/2014/main" id="{6B3E7324-0D25-5C3B-BC80-0774C73C475C}"/>
              </a:ext>
            </a:extLst>
          </p:cNvPr>
          <p:cNvSpPr txBox="1">
            <a:spLocks/>
          </p:cNvSpPr>
          <p:nvPr/>
        </p:nvSpPr>
        <p:spPr>
          <a:xfrm>
            <a:off x="407988" y="265441"/>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400" dirty="0"/>
              <a:t>MKI-Cool operation in LHC during 2023 - Temperature</a:t>
            </a:r>
            <a:endParaRPr lang="en-GB" sz="3400" u="sng" dirty="0"/>
          </a:p>
        </p:txBody>
      </p:sp>
      <p:sp>
        <p:nvSpPr>
          <p:cNvPr id="39" name="TextBox 38">
            <a:extLst>
              <a:ext uri="{FF2B5EF4-FFF2-40B4-BE49-F238E27FC236}">
                <a16:creationId xmlns:a16="http://schemas.microsoft.com/office/drawing/2014/main" id="{803B1BDD-4431-AFCB-C547-5ED02DACC197}"/>
              </a:ext>
            </a:extLst>
          </p:cNvPr>
          <p:cNvSpPr txBox="1"/>
          <p:nvPr/>
        </p:nvSpPr>
        <p:spPr>
          <a:xfrm>
            <a:off x="541409" y="4196151"/>
            <a:ext cx="11109182" cy="1985159"/>
          </a:xfrm>
          <a:prstGeom prst="rect">
            <a:avLst/>
          </a:prstGeom>
          <a:noFill/>
        </p:spPr>
        <p:txBody>
          <a:bodyPr wrap="square" lIns="0" tIns="0" rIns="0" bIns="0" rtlCol="0">
            <a:spAutoFit/>
          </a:bodyPr>
          <a:lstStyle/>
          <a:p>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MKI-Cool</a:t>
            </a:r>
            <a:r>
              <a:rPr lang="en-US" sz="2000" dirty="0">
                <a:latin typeface="Times New Roman" panose="02020603050405020304" pitchFamily="18" charset="0"/>
                <a:cs typeface="Times New Roman" panose="02020603050405020304" pitchFamily="18" charset="0"/>
              </a:rPr>
              <a:t> shows </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significant reduction in measured temperatures </a:t>
            </a:r>
            <a:r>
              <a:rPr lang="en-GB" sz="2000" dirty="0"/>
              <a:t>👍</a:t>
            </a:r>
          </a:p>
          <a:p>
            <a:pPr marL="285750" indent="-285750">
              <a:buFont typeface="Arial" panose="020B0604020202020204" pitchFamily="34" charset="0"/>
              <a:buChar char="•"/>
            </a:pPr>
            <a:r>
              <a:rPr lang="en-US" sz="1900" dirty="0">
                <a:latin typeface="Times New Roman" panose="02020603050405020304" pitchFamily="18" charset="0"/>
                <a:cs typeface="Times New Roman" panose="02020603050405020304" pitchFamily="18" charset="0"/>
              </a:rPr>
              <a:t>Magnet upstream measured temperature rise of MKI-Cool &lt; 20% of post-LS1 designs</a:t>
            </a:r>
          </a:p>
          <a:p>
            <a:pPr marL="285750" indent="-285750">
              <a:buFont typeface="Arial" panose="020B0604020202020204" pitchFamily="34" charset="0"/>
              <a:buChar char="•"/>
            </a:pPr>
            <a:r>
              <a:rPr lang="en-US" sz="1900" dirty="0">
                <a:latin typeface="Times New Roman" panose="02020603050405020304" pitchFamily="18" charset="0"/>
                <a:cs typeface="Times New Roman" panose="02020603050405020304" pitchFamily="18" charset="0"/>
              </a:rPr>
              <a:t>Tube upstream measured temperature rise of MKI-Cool &lt; 2% of post-LS1 designs</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For HL-LHC ultimate beam parameters, </a:t>
            </a:r>
            <a:r>
              <a:rPr lang="en-US" sz="2000" dirty="0">
                <a:latin typeface="Times New Roman" panose="02020603050405020304" pitchFamily="18" charset="0"/>
                <a:cs typeface="Times New Roman" panose="02020603050405020304" pitchFamily="18" charset="0"/>
              </a:rPr>
              <a:t>expected beam induced power will be a factor of &lt;5 greater than for above: </a:t>
            </a:r>
            <a:r>
              <a:rPr lang="en-US" sz="2000" b="1" dirty="0">
                <a:latin typeface="Times New Roman" panose="02020603050405020304" pitchFamily="18" charset="0"/>
                <a:cs typeface="Times New Roman" panose="02020603050405020304" pitchFamily="18" charset="0"/>
              </a:rPr>
              <a:t>no heating issues expected for the MKI-Cool.</a:t>
            </a:r>
          </a:p>
          <a:p>
            <a:pPr algn="l"/>
            <a:r>
              <a:rPr lang="en-GB" sz="1400" dirty="0"/>
              <a:t> </a:t>
            </a:r>
          </a:p>
        </p:txBody>
      </p:sp>
      <p:grpSp>
        <p:nvGrpSpPr>
          <p:cNvPr id="7" name="Group 6">
            <a:extLst>
              <a:ext uri="{FF2B5EF4-FFF2-40B4-BE49-F238E27FC236}">
                <a16:creationId xmlns:a16="http://schemas.microsoft.com/office/drawing/2014/main" id="{01C0E4A0-47B9-A90D-59A3-C6DE15DCB37A}"/>
              </a:ext>
            </a:extLst>
          </p:cNvPr>
          <p:cNvGrpSpPr/>
          <p:nvPr/>
        </p:nvGrpSpPr>
        <p:grpSpPr>
          <a:xfrm>
            <a:off x="359298" y="888832"/>
            <a:ext cx="11640158" cy="2798070"/>
            <a:chOff x="359298" y="1971228"/>
            <a:chExt cx="11640158" cy="2798070"/>
          </a:xfrm>
        </p:grpSpPr>
        <p:pic>
          <p:nvPicPr>
            <p:cNvPr id="12" name="Picture 11" descr="A graph of a sound wave&#10;&#10;Description automatically generated with medium confidence">
              <a:extLst>
                <a:ext uri="{FF2B5EF4-FFF2-40B4-BE49-F238E27FC236}">
                  <a16:creationId xmlns:a16="http://schemas.microsoft.com/office/drawing/2014/main" id="{DD95A733-A5CD-60B9-CEFB-56009EBEF9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900" y="1971228"/>
              <a:ext cx="5760000" cy="2784326"/>
            </a:xfrm>
            <a:prstGeom prst="rect">
              <a:avLst/>
            </a:prstGeom>
          </p:spPr>
        </p:pic>
        <p:pic>
          <p:nvPicPr>
            <p:cNvPr id="14" name="Picture 13" descr="A graph of a graph&#10;&#10;Description automatically generated with medium confidence">
              <a:extLst>
                <a:ext uri="{FF2B5EF4-FFF2-40B4-BE49-F238E27FC236}">
                  <a16:creationId xmlns:a16="http://schemas.microsoft.com/office/drawing/2014/main" id="{E6D67497-DAD1-1F75-D7D6-F744754C16D8}"/>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359298" y="1971228"/>
              <a:ext cx="5760000" cy="2798070"/>
            </a:xfrm>
            <a:prstGeom prst="rect">
              <a:avLst/>
            </a:prstGeom>
          </p:spPr>
        </p:pic>
        <p:sp>
          <p:nvSpPr>
            <p:cNvPr id="15" name="Left Brace 14">
              <a:extLst>
                <a:ext uri="{FF2B5EF4-FFF2-40B4-BE49-F238E27FC236}">
                  <a16:creationId xmlns:a16="http://schemas.microsoft.com/office/drawing/2014/main" id="{C6BE9EC5-E4FA-BEB2-B950-B4E87D2634DF}"/>
                </a:ext>
              </a:extLst>
            </p:cNvPr>
            <p:cNvSpPr/>
            <p:nvPr/>
          </p:nvSpPr>
          <p:spPr>
            <a:xfrm flipH="1">
              <a:off x="4362966" y="2397158"/>
              <a:ext cx="122903" cy="1692804"/>
            </a:xfrm>
            <a:prstGeom prst="leftBrace">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TextBox 15">
              <a:extLst>
                <a:ext uri="{FF2B5EF4-FFF2-40B4-BE49-F238E27FC236}">
                  <a16:creationId xmlns:a16="http://schemas.microsoft.com/office/drawing/2014/main" id="{2524A85A-8A6E-0F65-66A1-58DB89882E01}"/>
                </a:ext>
              </a:extLst>
            </p:cNvPr>
            <p:cNvSpPr txBox="1"/>
            <p:nvPr/>
          </p:nvSpPr>
          <p:spPr>
            <a:xfrm rot="16200000">
              <a:off x="3841799" y="3042176"/>
              <a:ext cx="1581464" cy="215444"/>
            </a:xfrm>
            <a:prstGeom prst="rect">
              <a:avLst/>
            </a:prstGeom>
            <a:noFill/>
          </p:spPr>
          <p:txBody>
            <a:bodyPr wrap="square" lIns="0" tIns="0" rIns="0" bIns="0" rtlCol="0">
              <a:spAutoFit/>
            </a:bodyPr>
            <a:lstStyle/>
            <a:p>
              <a:pPr algn="l"/>
              <a:r>
                <a:rPr lang="en-US" sz="1400" dirty="0"/>
                <a:t> Post-LS1 design</a:t>
              </a:r>
              <a:endParaRPr lang="en-GB" sz="1400" dirty="0"/>
            </a:p>
          </p:txBody>
        </p:sp>
        <p:sp>
          <p:nvSpPr>
            <p:cNvPr id="21" name="Left Brace 20">
              <a:extLst>
                <a:ext uri="{FF2B5EF4-FFF2-40B4-BE49-F238E27FC236}">
                  <a16:creationId xmlns:a16="http://schemas.microsoft.com/office/drawing/2014/main" id="{215CA6B0-29F1-11EF-9648-1E83D3A4A859}"/>
                </a:ext>
              </a:extLst>
            </p:cNvPr>
            <p:cNvSpPr/>
            <p:nvPr/>
          </p:nvSpPr>
          <p:spPr>
            <a:xfrm flipH="1">
              <a:off x="11661109" y="2273863"/>
              <a:ext cx="122903" cy="1692804"/>
            </a:xfrm>
            <a:prstGeom prst="leftBrace">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TextBox 21">
              <a:extLst>
                <a:ext uri="{FF2B5EF4-FFF2-40B4-BE49-F238E27FC236}">
                  <a16:creationId xmlns:a16="http://schemas.microsoft.com/office/drawing/2014/main" id="{2D1B1471-1C48-D5DE-D35A-666F52E28677}"/>
                </a:ext>
              </a:extLst>
            </p:cNvPr>
            <p:cNvSpPr txBox="1"/>
            <p:nvPr/>
          </p:nvSpPr>
          <p:spPr>
            <a:xfrm rot="16200000">
              <a:off x="11193505" y="3018338"/>
              <a:ext cx="1396458" cy="215444"/>
            </a:xfrm>
            <a:prstGeom prst="rect">
              <a:avLst/>
            </a:prstGeom>
            <a:solidFill>
              <a:schemeClr val="bg1"/>
            </a:solidFill>
          </p:spPr>
          <p:txBody>
            <a:bodyPr wrap="square" lIns="0" tIns="0" rIns="0" bIns="0" rtlCol="0">
              <a:spAutoFit/>
            </a:bodyPr>
            <a:lstStyle/>
            <a:p>
              <a:pPr algn="l"/>
              <a:r>
                <a:rPr lang="en-US" sz="1400" dirty="0"/>
                <a:t> Post-LS1 design</a:t>
              </a:r>
              <a:endParaRPr lang="en-GB" sz="1400" dirty="0"/>
            </a:p>
          </p:txBody>
        </p:sp>
        <p:sp>
          <p:nvSpPr>
            <p:cNvPr id="11" name="TextBox 10">
              <a:extLst>
                <a:ext uri="{FF2B5EF4-FFF2-40B4-BE49-F238E27FC236}">
                  <a16:creationId xmlns:a16="http://schemas.microsoft.com/office/drawing/2014/main" id="{292AE2A6-36A3-8BCD-C3E6-261F4D8B417E}"/>
                </a:ext>
              </a:extLst>
            </p:cNvPr>
            <p:cNvSpPr txBox="1"/>
            <p:nvPr/>
          </p:nvSpPr>
          <p:spPr>
            <a:xfrm>
              <a:off x="10911625" y="4093423"/>
              <a:ext cx="924233" cy="215444"/>
            </a:xfrm>
            <a:prstGeom prst="rect">
              <a:avLst/>
            </a:prstGeom>
            <a:noFill/>
          </p:spPr>
          <p:txBody>
            <a:bodyPr wrap="square" lIns="0" tIns="0" rIns="0" bIns="0" rtlCol="0">
              <a:spAutoFit/>
            </a:bodyPr>
            <a:lstStyle/>
            <a:p>
              <a:pPr algn="l"/>
              <a:r>
                <a:rPr lang="en-US" sz="1400" dirty="0">
                  <a:solidFill>
                    <a:srgbClr val="FF0000"/>
                  </a:solidFill>
                </a:rPr>
                <a:t>MKI Cool</a:t>
              </a:r>
              <a:endParaRPr lang="en-GB" sz="1400" dirty="0">
                <a:solidFill>
                  <a:srgbClr val="FF0000"/>
                </a:solidFill>
              </a:endParaRPr>
            </a:p>
          </p:txBody>
        </p:sp>
        <p:sp>
          <p:nvSpPr>
            <p:cNvPr id="26" name="TextBox 25">
              <a:extLst>
                <a:ext uri="{FF2B5EF4-FFF2-40B4-BE49-F238E27FC236}">
                  <a16:creationId xmlns:a16="http://schemas.microsoft.com/office/drawing/2014/main" id="{210858D8-19D0-3504-01FA-B30E91952299}"/>
                </a:ext>
              </a:extLst>
            </p:cNvPr>
            <p:cNvSpPr txBox="1"/>
            <p:nvPr/>
          </p:nvSpPr>
          <p:spPr>
            <a:xfrm>
              <a:off x="2317257" y="3995044"/>
              <a:ext cx="924233" cy="215444"/>
            </a:xfrm>
            <a:prstGeom prst="rect">
              <a:avLst/>
            </a:prstGeom>
            <a:noFill/>
          </p:spPr>
          <p:txBody>
            <a:bodyPr wrap="square" lIns="0" tIns="0" rIns="0" bIns="0" rtlCol="0">
              <a:spAutoFit/>
            </a:bodyPr>
            <a:lstStyle/>
            <a:p>
              <a:pPr algn="l"/>
              <a:r>
                <a:rPr lang="en-US" sz="1400" dirty="0">
                  <a:solidFill>
                    <a:srgbClr val="FF0000"/>
                  </a:solidFill>
                </a:rPr>
                <a:t>MKI Cool</a:t>
              </a:r>
              <a:endParaRPr lang="en-GB" sz="1400" dirty="0">
                <a:solidFill>
                  <a:srgbClr val="FF0000"/>
                </a:solidFill>
              </a:endParaRPr>
            </a:p>
          </p:txBody>
        </p:sp>
        <p:sp>
          <p:nvSpPr>
            <p:cNvPr id="29" name="TextBox 28">
              <a:extLst>
                <a:ext uri="{FF2B5EF4-FFF2-40B4-BE49-F238E27FC236}">
                  <a16:creationId xmlns:a16="http://schemas.microsoft.com/office/drawing/2014/main" id="{8F9AE95D-8A6F-671B-6C18-03F0CD779A86}"/>
                </a:ext>
              </a:extLst>
            </p:cNvPr>
            <p:cNvSpPr txBox="1"/>
            <p:nvPr/>
          </p:nvSpPr>
          <p:spPr>
            <a:xfrm>
              <a:off x="7701238" y="2273863"/>
              <a:ext cx="2636562" cy="215444"/>
            </a:xfrm>
            <a:prstGeom prst="rect">
              <a:avLst/>
            </a:prstGeom>
            <a:noFill/>
          </p:spPr>
          <p:txBody>
            <a:bodyPr wrap="square" lIns="0" tIns="0" rIns="0" bIns="0" rtlCol="0">
              <a:spAutoFit/>
            </a:bodyPr>
            <a:lstStyle/>
            <a:p>
              <a:pPr algn="l"/>
              <a:r>
                <a:rPr lang="el-GR" sz="1400" dirty="0">
                  <a:effectLst>
                    <a:outerShdw blurRad="38100" dist="38100" dir="2700000" algn="tl">
                      <a:srgbClr val="000000">
                        <a:alpha val="43137"/>
                      </a:srgbClr>
                    </a:outerShdw>
                  </a:effectLst>
                  <a:highlight>
                    <a:srgbClr val="FFFF00"/>
                  </a:highlight>
                </a:rPr>
                <a:t>(</a:t>
              </a:r>
              <a:r>
                <a:rPr lang="el-GR" sz="1400" dirty="0">
                  <a:solidFill>
                    <a:srgbClr val="FF0000"/>
                  </a:solidFill>
                  <a:effectLst>
                    <a:outerShdw blurRad="38100" dist="38100" dir="2700000" algn="tl">
                      <a:srgbClr val="000000">
                        <a:alpha val="43137"/>
                      </a:srgbClr>
                    </a:outerShdw>
                  </a:effectLst>
                  <a:highlight>
                    <a:srgbClr val="FFFF00"/>
                  </a:highlight>
                </a:rPr>
                <a:t>Δ</a:t>
              </a:r>
              <a:r>
                <a:rPr lang="en-US" sz="1400" dirty="0">
                  <a:solidFill>
                    <a:srgbClr val="FF0000"/>
                  </a:solidFill>
                  <a:effectLst>
                    <a:outerShdw blurRad="38100" dist="38100" dir="2700000" algn="tl">
                      <a:srgbClr val="000000">
                        <a:alpha val="43137"/>
                      </a:srgbClr>
                    </a:outerShdw>
                  </a:effectLst>
                  <a:highlight>
                    <a:srgbClr val="FFFF00"/>
                  </a:highlight>
                </a:rPr>
                <a:t>T</a:t>
              </a:r>
              <a:r>
                <a:rPr lang="en-US" sz="1400" baseline="-25000" dirty="0">
                  <a:solidFill>
                    <a:srgbClr val="FF0000"/>
                  </a:solidFill>
                  <a:effectLst>
                    <a:outerShdw blurRad="38100" dist="38100" dir="2700000" algn="tl">
                      <a:srgbClr val="000000">
                        <a:alpha val="43137"/>
                      </a:srgbClr>
                    </a:outerShdw>
                  </a:effectLst>
                  <a:highlight>
                    <a:srgbClr val="FFFF00"/>
                  </a:highlight>
                </a:rPr>
                <a:t>MKI-Cool</a:t>
              </a:r>
              <a:r>
                <a:rPr lang="en-US" sz="1400" dirty="0">
                  <a:effectLst>
                    <a:outerShdw blurRad="38100" dist="38100" dir="2700000" algn="tl">
                      <a:srgbClr val="000000">
                        <a:alpha val="43137"/>
                      </a:srgbClr>
                    </a:outerShdw>
                  </a:effectLst>
                  <a:highlight>
                    <a:srgbClr val="FFFF00"/>
                  </a:highlight>
                </a:rPr>
                <a:t>)/(</a:t>
              </a:r>
              <a:r>
                <a:rPr lang="el-GR" sz="1400" dirty="0">
                  <a:effectLst>
                    <a:outerShdw blurRad="38100" dist="38100" dir="2700000" algn="tl">
                      <a:srgbClr val="000000">
                        <a:alpha val="43137"/>
                      </a:srgbClr>
                    </a:outerShdw>
                  </a:effectLst>
                  <a:highlight>
                    <a:srgbClr val="FFFF00"/>
                  </a:highlight>
                </a:rPr>
                <a:t>Δ</a:t>
              </a:r>
              <a:r>
                <a:rPr lang="en-US" sz="1400" dirty="0">
                  <a:effectLst>
                    <a:outerShdw blurRad="38100" dist="38100" dir="2700000" algn="tl">
                      <a:srgbClr val="000000">
                        <a:alpha val="43137"/>
                      </a:srgbClr>
                    </a:outerShdw>
                  </a:effectLst>
                  <a:highlight>
                    <a:srgbClr val="FFFF00"/>
                  </a:highlight>
                </a:rPr>
                <a:t>T</a:t>
              </a:r>
              <a:r>
                <a:rPr lang="en-US" sz="1400" baseline="-25000" dirty="0">
                  <a:effectLst>
                    <a:outerShdw blurRad="38100" dist="38100" dir="2700000" algn="tl">
                      <a:srgbClr val="000000">
                        <a:alpha val="43137"/>
                      </a:srgbClr>
                    </a:outerShdw>
                  </a:effectLst>
                  <a:highlight>
                    <a:srgbClr val="FFFF00"/>
                  </a:highlight>
                </a:rPr>
                <a:t>MKI8_Post-LS1</a:t>
              </a:r>
              <a:r>
                <a:rPr lang="en-US" sz="1400" dirty="0">
                  <a:effectLst>
                    <a:outerShdw blurRad="38100" dist="38100" dir="2700000" algn="tl">
                      <a:srgbClr val="000000">
                        <a:alpha val="43137"/>
                      </a:srgbClr>
                    </a:outerShdw>
                  </a:effectLst>
                  <a:highlight>
                    <a:srgbClr val="FFFF00"/>
                  </a:highlight>
                </a:rPr>
                <a:t>) </a:t>
              </a:r>
              <a:r>
                <a:rPr lang="en-US" sz="1400" dirty="0">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rPr>
                <a:t>≈ </a:t>
              </a:r>
              <a:r>
                <a:rPr lang="en-US" sz="1400" dirty="0">
                  <a:solidFill>
                    <a:schemeClr val="tx2"/>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rPr>
                <a:t>0.02</a:t>
              </a:r>
              <a:endParaRPr lang="en-GB" sz="1400" dirty="0">
                <a:solidFill>
                  <a:schemeClr val="tx2"/>
                </a:solidFill>
              </a:endParaRPr>
            </a:p>
          </p:txBody>
        </p:sp>
        <p:grpSp>
          <p:nvGrpSpPr>
            <p:cNvPr id="37" name="Group 36">
              <a:extLst>
                <a:ext uri="{FF2B5EF4-FFF2-40B4-BE49-F238E27FC236}">
                  <a16:creationId xmlns:a16="http://schemas.microsoft.com/office/drawing/2014/main" id="{F1A1A39B-145F-1215-3F0A-C4DDE71B35B0}"/>
                </a:ext>
              </a:extLst>
            </p:cNvPr>
            <p:cNvGrpSpPr/>
            <p:nvPr/>
          </p:nvGrpSpPr>
          <p:grpSpPr>
            <a:xfrm>
              <a:off x="4044384" y="2367657"/>
              <a:ext cx="2348967" cy="1910234"/>
              <a:chOff x="3928178" y="2512443"/>
              <a:chExt cx="2348967" cy="1910234"/>
            </a:xfrm>
          </p:grpSpPr>
          <p:cxnSp>
            <p:nvCxnSpPr>
              <p:cNvPr id="32" name="Straight Arrow Connector 31">
                <a:extLst>
                  <a:ext uri="{FF2B5EF4-FFF2-40B4-BE49-F238E27FC236}">
                    <a16:creationId xmlns:a16="http://schemas.microsoft.com/office/drawing/2014/main" id="{16E3E8FB-F901-7123-25AC-96714D560EB1}"/>
                  </a:ext>
                </a:extLst>
              </p:cNvPr>
              <p:cNvCxnSpPr>
                <a:cxnSpLocks/>
              </p:cNvCxnSpPr>
              <p:nvPr/>
            </p:nvCxnSpPr>
            <p:spPr>
              <a:xfrm>
                <a:off x="4139376" y="2512443"/>
                <a:ext cx="0" cy="1872744"/>
              </a:xfrm>
              <a:prstGeom prst="straightConnector1">
                <a:avLst/>
              </a:prstGeom>
              <a:ln w="15875">
                <a:prstDash val="sysDash"/>
                <a:headEnd type="arrow"/>
                <a:tailEnd type="arrow"/>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B142CCC7-0DD8-3B3D-65BD-6DD4061FCD2A}"/>
                  </a:ext>
                </a:extLst>
              </p:cNvPr>
              <p:cNvSpPr txBox="1"/>
              <p:nvPr/>
            </p:nvSpPr>
            <p:spPr>
              <a:xfrm>
                <a:off x="5293919" y="4207233"/>
                <a:ext cx="983226" cy="215444"/>
              </a:xfrm>
              <a:prstGeom prst="rect">
                <a:avLst/>
              </a:prstGeom>
              <a:noFill/>
            </p:spPr>
            <p:txBody>
              <a:bodyPr wrap="square" lIns="0" tIns="0" rIns="0" bIns="0" rtlCol="0">
                <a:spAutoFit/>
              </a:bodyPr>
              <a:lstStyle/>
              <a:p>
                <a:pPr algn="l"/>
                <a:r>
                  <a:rPr lang="el-GR" sz="1400" dirty="0">
                    <a:solidFill>
                      <a:srgbClr val="FF0000"/>
                    </a:solidFill>
                  </a:rPr>
                  <a:t>Δ</a:t>
                </a:r>
                <a:r>
                  <a:rPr lang="en-US" sz="1400" dirty="0">
                    <a:solidFill>
                      <a:srgbClr val="FF0000"/>
                    </a:solidFill>
                  </a:rPr>
                  <a:t>T&lt;7˚C</a:t>
                </a:r>
                <a:endParaRPr lang="en-GB" sz="1400" dirty="0">
                  <a:solidFill>
                    <a:srgbClr val="FF0000"/>
                  </a:solidFill>
                </a:endParaRPr>
              </a:p>
            </p:txBody>
          </p:sp>
          <p:cxnSp>
            <p:nvCxnSpPr>
              <p:cNvPr id="34" name="Straight Arrow Connector 33">
                <a:extLst>
                  <a:ext uri="{FF2B5EF4-FFF2-40B4-BE49-F238E27FC236}">
                    <a16:creationId xmlns:a16="http://schemas.microsoft.com/office/drawing/2014/main" id="{B80EA282-8B83-5A5E-251B-BAFFF77E8655}"/>
                  </a:ext>
                </a:extLst>
              </p:cNvPr>
              <p:cNvCxnSpPr>
                <a:cxnSpLocks/>
              </p:cNvCxnSpPr>
              <p:nvPr/>
            </p:nvCxnSpPr>
            <p:spPr>
              <a:xfrm>
                <a:off x="5235678" y="3959269"/>
                <a:ext cx="0" cy="414000"/>
              </a:xfrm>
              <a:prstGeom prst="straightConnector1">
                <a:avLst/>
              </a:prstGeom>
              <a:ln w="15875">
                <a:solidFill>
                  <a:srgbClr val="FF0000"/>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B10B330C-449C-147F-1DC5-50A373E063AB}"/>
                  </a:ext>
                </a:extLst>
              </p:cNvPr>
              <p:cNvSpPr txBox="1"/>
              <p:nvPr/>
            </p:nvSpPr>
            <p:spPr>
              <a:xfrm rot="16200000">
                <a:off x="3544287" y="3005873"/>
                <a:ext cx="983226" cy="215444"/>
              </a:xfrm>
              <a:prstGeom prst="rect">
                <a:avLst/>
              </a:prstGeom>
              <a:noFill/>
            </p:spPr>
            <p:txBody>
              <a:bodyPr wrap="square" lIns="0" tIns="0" rIns="0" bIns="0" rtlCol="0">
                <a:spAutoFit/>
              </a:bodyPr>
              <a:lstStyle/>
              <a:p>
                <a:pPr algn="l"/>
                <a:r>
                  <a:rPr lang="el-GR" sz="1400" dirty="0">
                    <a:solidFill>
                      <a:schemeClr val="tx1">
                        <a:lumMod val="50000"/>
                      </a:schemeClr>
                    </a:solidFill>
                  </a:rPr>
                  <a:t>Δ</a:t>
                </a:r>
                <a:r>
                  <a:rPr lang="en-US" sz="1400" dirty="0">
                    <a:solidFill>
                      <a:schemeClr val="tx1">
                        <a:lumMod val="50000"/>
                      </a:schemeClr>
                    </a:solidFill>
                  </a:rPr>
                  <a:t>T=40˚C</a:t>
                </a:r>
                <a:endParaRPr lang="en-GB" sz="1400" dirty="0">
                  <a:solidFill>
                    <a:schemeClr val="tx1">
                      <a:lumMod val="50000"/>
                    </a:schemeClr>
                  </a:solidFill>
                </a:endParaRPr>
              </a:p>
            </p:txBody>
          </p:sp>
        </p:grpSp>
        <p:sp>
          <p:nvSpPr>
            <p:cNvPr id="28" name="TextBox 27">
              <a:extLst>
                <a:ext uri="{FF2B5EF4-FFF2-40B4-BE49-F238E27FC236}">
                  <a16:creationId xmlns:a16="http://schemas.microsoft.com/office/drawing/2014/main" id="{3F7CB460-1676-8ACB-18D4-6C3D7EF6E077}"/>
                </a:ext>
              </a:extLst>
            </p:cNvPr>
            <p:cNvSpPr txBox="1"/>
            <p:nvPr/>
          </p:nvSpPr>
          <p:spPr>
            <a:xfrm>
              <a:off x="1789449" y="2194621"/>
              <a:ext cx="2627977" cy="430887"/>
            </a:xfrm>
            <a:prstGeom prst="rect">
              <a:avLst/>
            </a:prstGeom>
            <a:noFill/>
          </p:spPr>
          <p:txBody>
            <a:bodyPr wrap="square" lIns="0" tIns="0" rIns="0" bIns="0" rtlCol="0">
              <a:spAutoFit/>
            </a:bodyPr>
            <a:lstStyle/>
            <a:p>
              <a:r>
                <a:rPr lang="el-GR" sz="1400" dirty="0">
                  <a:effectLst>
                    <a:outerShdw blurRad="38100" dist="38100" dir="2700000" algn="tl">
                      <a:srgbClr val="000000">
                        <a:alpha val="43137"/>
                      </a:srgbClr>
                    </a:outerShdw>
                  </a:effectLst>
                  <a:highlight>
                    <a:srgbClr val="FFFF00"/>
                  </a:highlight>
                </a:rPr>
                <a:t>(</a:t>
              </a:r>
              <a:r>
                <a:rPr lang="el-GR" sz="1400" dirty="0">
                  <a:solidFill>
                    <a:srgbClr val="FF0000"/>
                  </a:solidFill>
                  <a:effectLst>
                    <a:outerShdw blurRad="38100" dist="38100" dir="2700000" algn="tl">
                      <a:srgbClr val="000000">
                        <a:alpha val="43137"/>
                      </a:srgbClr>
                    </a:outerShdw>
                  </a:effectLst>
                  <a:highlight>
                    <a:srgbClr val="FFFF00"/>
                  </a:highlight>
                </a:rPr>
                <a:t>Δ</a:t>
              </a:r>
              <a:r>
                <a:rPr lang="en-US" sz="1400" dirty="0">
                  <a:solidFill>
                    <a:srgbClr val="FF0000"/>
                  </a:solidFill>
                  <a:effectLst>
                    <a:outerShdw blurRad="38100" dist="38100" dir="2700000" algn="tl">
                      <a:srgbClr val="000000">
                        <a:alpha val="43137"/>
                      </a:srgbClr>
                    </a:outerShdw>
                  </a:effectLst>
                  <a:highlight>
                    <a:srgbClr val="FFFF00"/>
                  </a:highlight>
                </a:rPr>
                <a:t>T</a:t>
              </a:r>
              <a:r>
                <a:rPr lang="en-US" sz="1400" baseline="-25000" dirty="0">
                  <a:solidFill>
                    <a:srgbClr val="FF0000"/>
                  </a:solidFill>
                  <a:effectLst>
                    <a:outerShdw blurRad="38100" dist="38100" dir="2700000" algn="tl">
                      <a:srgbClr val="000000">
                        <a:alpha val="43137"/>
                      </a:srgbClr>
                    </a:outerShdw>
                  </a:effectLst>
                  <a:highlight>
                    <a:srgbClr val="FFFF00"/>
                  </a:highlight>
                </a:rPr>
                <a:t>MKI-Cool</a:t>
              </a:r>
              <a:r>
                <a:rPr lang="en-US" sz="1400" dirty="0">
                  <a:effectLst>
                    <a:outerShdw blurRad="38100" dist="38100" dir="2700000" algn="tl">
                      <a:srgbClr val="000000">
                        <a:alpha val="43137"/>
                      </a:srgbClr>
                    </a:outerShdw>
                  </a:effectLst>
                  <a:highlight>
                    <a:srgbClr val="FFFF00"/>
                  </a:highlight>
                </a:rPr>
                <a:t>)/(</a:t>
              </a:r>
              <a:r>
                <a:rPr lang="el-GR" sz="1400" dirty="0">
                  <a:effectLst>
                    <a:outerShdw blurRad="38100" dist="38100" dir="2700000" algn="tl">
                      <a:srgbClr val="000000">
                        <a:alpha val="43137"/>
                      </a:srgbClr>
                    </a:outerShdw>
                  </a:effectLst>
                  <a:highlight>
                    <a:srgbClr val="FFFF00"/>
                  </a:highlight>
                </a:rPr>
                <a:t>Δ</a:t>
              </a:r>
              <a:r>
                <a:rPr lang="en-US" sz="1400" dirty="0">
                  <a:effectLst>
                    <a:outerShdw blurRad="38100" dist="38100" dir="2700000" algn="tl">
                      <a:srgbClr val="000000">
                        <a:alpha val="43137"/>
                      </a:srgbClr>
                    </a:outerShdw>
                  </a:effectLst>
                  <a:highlight>
                    <a:srgbClr val="FFFF00"/>
                  </a:highlight>
                </a:rPr>
                <a:t>T</a:t>
              </a:r>
              <a:r>
                <a:rPr lang="en-US" sz="1400" baseline="-25000" dirty="0">
                  <a:effectLst>
                    <a:outerShdw blurRad="38100" dist="38100" dir="2700000" algn="tl">
                      <a:srgbClr val="000000">
                        <a:alpha val="43137"/>
                      </a:srgbClr>
                    </a:outerShdw>
                  </a:effectLst>
                  <a:highlight>
                    <a:srgbClr val="FFFF00"/>
                  </a:highlight>
                </a:rPr>
                <a:t>MKI8_Post-LS1</a:t>
              </a:r>
              <a:r>
                <a:rPr lang="en-US" sz="1400" dirty="0">
                  <a:effectLst>
                    <a:outerShdw blurRad="38100" dist="38100" dir="2700000" algn="tl">
                      <a:srgbClr val="000000">
                        <a:alpha val="43137"/>
                      </a:srgbClr>
                    </a:outerShdw>
                  </a:effectLst>
                  <a:highlight>
                    <a:srgbClr val="FFFF00"/>
                  </a:highlight>
                </a:rPr>
                <a:t>) </a:t>
              </a:r>
              <a:r>
                <a:rPr lang="en-US" sz="1400" dirty="0">
                  <a:solidFill>
                    <a:schemeClr val="bg2">
                      <a:lumMod val="10000"/>
                    </a:schemeClr>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rPr>
                <a:t>≈ 0.17</a:t>
              </a:r>
            </a:p>
            <a:p>
              <a:pPr algn="l"/>
              <a:endParaRPr lang="en-GB" sz="1400" dirty="0">
                <a:solidFill>
                  <a:schemeClr val="bg2">
                    <a:lumMod val="10000"/>
                  </a:schemeClr>
                </a:solidFill>
              </a:endParaRPr>
            </a:p>
          </p:txBody>
        </p:sp>
      </p:grpSp>
    </p:spTree>
    <p:extLst>
      <p:ext uri="{BB962C8B-B14F-4D97-AF65-F5344CB8AC3E}">
        <p14:creationId xmlns:p14="http://schemas.microsoft.com/office/powerpoint/2010/main" val="2723554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B51D07-D944-E63C-CA54-C6DEC9D4C837}"/>
              </a:ext>
            </a:extLst>
          </p:cNvPr>
          <p:cNvSpPr>
            <a:spLocks noGrp="1"/>
          </p:cNvSpPr>
          <p:nvPr>
            <p:ph type="dt" sz="half" idx="10"/>
          </p:nvPr>
        </p:nvSpPr>
        <p:spPr/>
        <p:txBody>
          <a:bodyPr/>
          <a:lstStyle/>
          <a:p>
            <a:r>
              <a:rPr lang="en-US"/>
              <a:t>23/9/2023</a:t>
            </a:r>
            <a:endParaRPr lang="en-GB"/>
          </a:p>
        </p:txBody>
      </p:sp>
      <p:sp>
        <p:nvSpPr>
          <p:cNvPr id="3" name="Footer Placeholder 2">
            <a:extLst>
              <a:ext uri="{FF2B5EF4-FFF2-40B4-BE49-F238E27FC236}">
                <a16:creationId xmlns:a16="http://schemas.microsoft.com/office/drawing/2014/main" id="{3509747D-7C07-052A-94E6-DCB6D4BD04BC}"/>
              </a:ext>
            </a:extLst>
          </p:cNvPr>
          <p:cNvSpPr>
            <a:spLocks noGrp="1"/>
          </p:cNvSpPr>
          <p:nvPr>
            <p:ph type="ftr" sz="quarter" idx="11"/>
          </p:nvPr>
        </p:nvSpPr>
        <p:spPr/>
        <p:txBody>
          <a:bodyPr/>
          <a:lstStyle/>
          <a:p>
            <a:r>
              <a:rPr lang="en-GB"/>
              <a:t>M.J. Barnes:  MKI-Cool</a:t>
            </a:r>
          </a:p>
        </p:txBody>
      </p:sp>
      <p:sp>
        <p:nvSpPr>
          <p:cNvPr id="4" name="Slide Number Placeholder 3">
            <a:extLst>
              <a:ext uri="{FF2B5EF4-FFF2-40B4-BE49-F238E27FC236}">
                <a16:creationId xmlns:a16="http://schemas.microsoft.com/office/drawing/2014/main" id="{9BED9B47-01FC-7F45-06DD-05A3C866EB5B}"/>
              </a:ext>
            </a:extLst>
          </p:cNvPr>
          <p:cNvSpPr>
            <a:spLocks noGrp="1"/>
          </p:cNvSpPr>
          <p:nvPr>
            <p:ph type="sldNum" sz="quarter" idx="12"/>
          </p:nvPr>
        </p:nvSpPr>
        <p:spPr/>
        <p:txBody>
          <a:bodyPr/>
          <a:lstStyle/>
          <a:p>
            <a:fld id="{3E8595ED-BDF9-4BBC-B68B-2CF041815697}" type="slidenum">
              <a:rPr lang="en-GB" smtClean="0"/>
              <a:t>11</a:t>
            </a:fld>
            <a:endParaRPr lang="en-GB"/>
          </a:p>
        </p:txBody>
      </p:sp>
      <p:sp>
        <p:nvSpPr>
          <p:cNvPr id="5" name="Title 2">
            <a:extLst>
              <a:ext uri="{FF2B5EF4-FFF2-40B4-BE49-F238E27FC236}">
                <a16:creationId xmlns:a16="http://schemas.microsoft.com/office/drawing/2014/main" id="{1D72E4C2-279A-2C6D-3C82-BFB39E73FE9A}"/>
              </a:ext>
            </a:extLst>
          </p:cNvPr>
          <p:cNvSpPr txBox="1">
            <a:spLocks/>
          </p:cNvSpPr>
          <p:nvPr/>
        </p:nvSpPr>
        <p:spPr>
          <a:xfrm>
            <a:off x="407988" y="265441"/>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500" dirty="0"/>
              <a:t>MKI-Cool RF Damper</a:t>
            </a:r>
            <a:endParaRPr lang="en-GB" sz="3500" u="sng" dirty="0"/>
          </a:p>
        </p:txBody>
      </p:sp>
      <p:sp>
        <p:nvSpPr>
          <p:cNvPr id="9" name="TextBox 8">
            <a:extLst>
              <a:ext uri="{FF2B5EF4-FFF2-40B4-BE49-F238E27FC236}">
                <a16:creationId xmlns:a16="http://schemas.microsoft.com/office/drawing/2014/main" id="{028A2E64-892E-EE9B-A019-D2DC434E1FDA}"/>
              </a:ext>
            </a:extLst>
          </p:cNvPr>
          <p:cNvSpPr txBox="1"/>
          <p:nvPr/>
        </p:nvSpPr>
        <p:spPr>
          <a:xfrm>
            <a:off x="3947654" y="840930"/>
            <a:ext cx="7831444" cy="2036455"/>
          </a:xfrm>
          <a:prstGeom prst="rect">
            <a:avLst/>
          </a:prstGeom>
          <a:noFill/>
        </p:spPr>
        <p:txBody>
          <a:bodyPr wrap="square" lIns="0" tIns="0" rIns="0" bIns="0" rtlCol="0">
            <a:spAutoFit/>
          </a:bodyPr>
          <a:lstStyle/>
          <a:p>
            <a:pPr algn="l"/>
            <a:r>
              <a:rPr lang="en-US" sz="1700" dirty="0"/>
              <a:t>Good </a:t>
            </a:r>
            <a:r>
              <a:rPr lang="en-US" sz="1700" dirty="0">
                <a:effectLst>
                  <a:outerShdw blurRad="38100" dist="38100" dir="2700000" algn="tl">
                    <a:srgbClr val="000000">
                      <a:alpha val="43137"/>
                    </a:srgbClr>
                  </a:outerShdw>
                </a:effectLst>
              </a:rPr>
              <a:t>thermal contact</a:t>
            </a:r>
            <a:r>
              <a:rPr lang="en-US" sz="1700" dirty="0"/>
              <a:t> of interface between ferrite and copper cylinder &amp; cooling circuits is </a:t>
            </a:r>
            <a:r>
              <a:rPr lang="en-US" sz="1700" dirty="0">
                <a:effectLst>
                  <a:outerShdw blurRad="38100" dist="38100" dir="2700000" algn="tl">
                    <a:srgbClr val="000000">
                      <a:alpha val="43137"/>
                    </a:srgbClr>
                  </a:outerShdw>
                </a:effectLst>
              </a:rPr>
              <a:t>essential </a:t>
            </a:r>
            <a:r>
              <a:rPr lang="en-US" sz="1700" dirty="0"/>
              <a:t>to:</a:t>
            </a:r>
          </a:p>
          <a:p>
            <a:pPr marL="285750" indent="-285750" algn="l">
              <a:buFont typeface="Arial" panose="020B0604020202020204" pitchFamily="34" charset="0"/>
              <a:buChar char="•"/>
            </a:pPr>
            <a:r>
              <a:rPr lang="en-US" sz="1700" dirty="0"/>
              <a:t>Limit maximum temperature of ferrite</a:t>
            </a:r>
          </a:p>
          <a:p>
            <a:pPr marL="285750" indent="-285750">
              <a:buFont typeface="Arial" panose="020B0604020202020204" pitchFamily="34" charset="0"/>
              <a:buChar char="•"/>
            </a:pPr>
            <a:r>
              <a:rPr lang="en-US" sz="1700" dirty="0"/>
              <a:t>Limit mechanical stress in ferrite</a:t>
            </a:r>
            <a:endParaRPr lang="en-GB" sz="1700" dirty="0"/>
          </a:p>
          <a:p>
            <a:pPr>
              <a:spcBef>
                <a:spcPts val="600"/>
              </a:spcBef>
            </a:pPr>
            <a:r>
              <a:rPr lang="en-GB" sz="1700" dirty="0"/>
              <a:t>Hence, ferrite and copper cylinder are vacuum brazed. </a:t>
            </a:r>
          </a:p>
          <a:p>
            <a:pPr>
              <a:spcBef>
                <a:spcPts val="400"/>
              </a:spcBef>
            </a:pPr>
            <a:r>
              <a:rPr lang="en-GB" sz="1700" dirty="0"/>
              <a:t>Transient thermal measurements carried out to determine Thermal Contact Conductance (TCC) of brazing [</a:t>
            </a:r>
            <a:r>
              <a:rPr lang="en-GB" sz="1700" b="1" dirty="0"/>
              <a:t>TCC</a:t>
            </a:r>
            <a:r>
              <a:rPr lang="en-GB" sz="1700" dirty="0"/>
              <a:t> required: </a:t>
            </a:r>
            <a:r>
              <a:rPr lang="en-GB" sz="1700" b="1" dirty="0"/>
              <a:t>≥ 1000 </a:t>
            </a:r>
            <a:r>
              <a:rPr lang="en-GB" sz="1700" dirty="0"/>
              <a:t>W/(m</a:t>
            </a:r>
            <a:r>
              <a:rPr lang="en-GB" sz="1700" baseline="30000" dirty="0"/>
              <a:t>2</a:t>
            </a:r>
            <a:r>
              <a:rPr lang="en-GB" sz="1700" dirty="0"/>
              <a:t>⋅K)]: </a:t>
            </a:r>
            <a:endParaRPr lang="en-US" sz="1700" dirty="0"/>
          </a:p>
        </p:txBody>
      </p:sp>
      <p:sp>
        <p:nvSpPr>
          <p:cNvPr id="12" name="TextBox 11">
            <a:extLst>
              <a:ext uri="{FF2B5EF4-FFF2-40B4-BE49-F238E27FC236}">
                <a16:creationId xmlns:a16="http://schemas.microsoft.com/office/drawing/2014/main" id="{7DDDEE86-4E54-B1E6-078F-310A5444F76C}"/>
              </a:ext>
            </a:extLst>
          </p:cNvPr>
          <p:cNvSpPr txBox="1"/>
          <p:nvPr/>
        </p:nvSpPr>
        <p:spPr>
          <a:xfrm>
            <a:off x="3677265" y="5186073"/>
            <a:ext cx="8359494" cy="1046440"/>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sz="1700" dirty="0"/>
              <a:t>1</a:t>
            </a:r>
            <a:r>
              <a:rPr lang="en-US" sz="1700" baseline="30000" dirty="0"/>
              <a:t>st</a:t>
            </a:r>
            <a:r>
              <a:rPr lang="en-US" sz="1700" dirty="0"/>
              <a:t> MKI-Cool RF damper: </a:t>
            </a:r>
            <a:r>
              <a:rPr lang="en-US" sz="1700" dirty="0" err="1">
                <a:cs typeface="Calibri" panose="020F0502020204030204" pitchFamily="34" charset="0"/>
              </a:rPr>
              <a:t>Tcc</a:t>
            </a:r>
            <a:r>
              <a:rPr lang="en-US" sz="1700" dirty="0">
                <a:cs typeface="Calibri" panose="020F0502020204030204" pitchFamily="34" charset="0"/>
              </a:rPr>
              <a:t> ~3000 </a:t>
            </a:r>
            <a:r>
              <a:rPr lang="en-GB" sz="1700" b="0" dirty="0"/>
              <a:t>👍</a:t>
            </a:r>
            <a:endParaRPr lang="en-US" sz="1700" dirty="0">
              <a:cs typeface="Calibri" panose="020F0502020204030204" pitchFamily="34" charset="0"/>
            </a:endParaRPr>
          </a:p>
          <a:p>
            <a:pPr marL="285750" indent="-285750">
              <a:buFont typeface="Arial" panose="020B0604020202020204" pitchFamily="34" charset="0"/>
              <a:buChar char="•"/>
            </a:pPr>
            <a:r>
              <a:rPr lang="en-US" sz="1700" dirty="0"/>
              <a:t>Original prototype RF damper: </a:t>
            </a:r>
            <a:r>
              <a:rPr lang="en-US" sz="1700" dirty="0" err="1">
                <a:cs typeface="Calibri" panose="020F0502020204030204" pitchFamily="34" charset="0"/>
              </a:rPr>
              <a:t>Tcc</a:t>
            </a:r>
            <a:r>
              <a:rPr lang="en-US" sz="1700" dirty="0">
                <a:cs typeface="Calibri" panose="020F0502020204030204" pitchFamily="34" charset="0"/>
              </a:rPr>
              <a:t> ~1100 (to be used in 2</a:t>
            </a:r>
            <a:r>
              <a:rPr lang="en-US" sz="1700" baseline="30000" dirty="0">
                <a:cs typeface="Calibri" panose="020F0502020204030204" pitchFamily="34" charset="0"/>
              </a:rPr>
              <a:t>nd</a:t>
            </a:r>
            <a:r>
              <a:rPr lang="en-US" sz="1700" dirty="0">
                <a:cs typeface="Calibri" panose="020F0502020204030204" pitchFamily="34" charset="0"/>
              </a:rPr>
              <a:t> MKI-Cool) </a:t>
            </a:r>
            <a:r>
              <a:rPr lang="en-GB" sz="1700" b="0" dirty="0"/>
              <a:t>👍</a:t>
            </a:r>
            <a:endParaRPr lang="en-US" sz="1700" dirty="0"/>
          </a:p>
          <a:p>
            <a:pPr marL="285750" indent="-285750">
              <a:buFont typeface="Arial" panose="020B0604020202020204" pitchFamily="34" charset="0"/>
              <a:buChar char="•"/>
            </a:pPr>
            <a:r>
              <a:rPr lang="en-US" sz="1700" dirty="0">
                <a:effectLst>
                  <a:outerShdw blurRad="38100" dist="38100" dir="2700000" algn="tl">
                    <a:srgbClr val="000000">
                      <a:alpha val="43137"/>
                    </a:srgbClr>
                  </a:outerShdw>
                </a:effectLst>
              </a:rPr>
              <a:t>Recent production of RF dampers: </a:t>
            </a:r>
            <a:r>
              <a:rPr lang="en-US" sz="1700" dirty="0" err="1">
                <a:effectLst>
                  <a:outerShdw blurRad="38100" dist="38100" dir="2700000" algn="tl">
                    <a:srgbClr val="000000">
                      <a:alpha val="43137"/>
                    </a:srgbClr>
                  </a:outerShdw>
                </a:effectLst>
                <a:cs typeface="Calibri" panose="020F0502020204030204" pitchFamily="34" charset="0"/>
              </a:rPr>
              <a:t>Tcc</a:t>
            </a:r>
            <a:r>
              <a:rPr lang="en-US" sz="1700" dirty="0">
                <a:effectLst>
                  <a:outerShdw blurRad="38100" dist="38100" dir="2700000" algn="tl">
                    <a:srgbClr val="000000">
                      <a:alpha val="43137"/>
                    </a:srgbClr>
                  </a:outerShdw>
                </a:effectLst>
                <a:cs typeface="Calibri" panose="020F0502020204030204" pitchFamily="34" charset="0"/>
              </a:rPr>
              <a:t> ~400 </a:t>
            </a:r>
            <a:r>
              <a:rPr lang="en-GB" sz="1700" b="1" dirty="0"/>
              <a:t>👎</a:t>
            </a:r>
            <a:endParaRPr lang="en-US" sz="1700" dirty="0">
              <a:effectLst>
                <a:outerShdw blurRad="38100" dist="38100" dir="2700000" algn="tl">
                  <a:srgbClr val="000000">
                    <a:alpha val="43137"/>
                  </a:srgbClr>
                </a:outerShdw>
              </a:effectLst>
              <a:cs typeface="Calibri" panose="020F0502020204030204" pitchFamily="34" charset="0"/>
            </a:endParaRPr>
          </a:p>
          <a:p>
            <a:pPr marL="285750" indent="-285750">
              <a:buFont typeface="Arial" panose="020B0604020202020204" pitchFamily="34" charset="0"/>
              <a:buChar char="•"/>
            </a:pPr>
            <a:r>
              <a:rPr lang="en-US" sz="1700" dirty="0">
                <a:effectLst>
                  <a:outerShdw blurRad="38100" dist="38100" dir="2700000" algn="tl">
                    <a:srgbClr val="000000">
                      <a:alpha val="43137"/>
                    </a:srgbClr>
                  </a:outerShdw>
                </a:effectLst>
                <a:highlight>
                  <a:srgbClr val="FFFF00"/>
                </a:highlight>
                <a:cs typeface="Calibri" panose="020F0502020204030204" pitchFamily="34" charset="0"/>
              </a:rPr>
              <a:t>Studies ongoing to rectify brazing issues @ CERN. Also, discussions with industry</a:t>
            </a:r>
            <a:endParaRPr lang="en-US" sz="1700" dirty="0">
              <a:effectLst>
                <a:outerShdw blurRad="38100" dist="38100" dir="2700000" algn="tl">
                  <a:srgbClr val="000000">
                    <a:alpha val="43137"/>
                  </a:srgbClr>
                </a:outerShdw>
              </a:effectLst>
              <a:highlight>
                <a:srgbClr val="FFFF00"/>
              </a:highlight>
            </a:endParaRPr>
          </a:p>
        </p:txBody>
      </p:sp>
      <p:grpSp>
        <p:nvGrpSpPr>
          <p:cNvPr id="25" name="Group 24">
            <a:extLst>
              <a:ext uri="{FF2B5EF4-FFF2-40B4-BE49-F238E27FC236}">
                <a16:creationId xmlns:a16="http://schemas.microsoft.com/office/drawing/2014/main" id="{BF353116-2A9A-3E56-468C-825B01238D07}"/>
              </a:ext>
            </a:extLst>
          </p:cNvPr>
          <p:cNvGrpSpPr/>
          <p:nvPr/>
        </p:nvGrpSpPr>
        <p:grpSpPr>
          <a:xfrm>
            <a:off x="3962758" y="2794027"/>
            <a:ext cx="3783346" cy="2346697"/>
            <a:chOff x="3962758" y="2794027"/>
            <a:chExt cx="3783346" cy="2346697"/>
          </a:xfrm>
        </p:grpSpPr>
        <p:pic>
          <p:nvPicPr>
            <p:cNvPr id="10" name="Picture 9" descr="A screenshot of a computer&#10;&#10;Description automatically generated">
              <a:extLst>
                <a:ext uri="{FF2B5EF4-FFF2-40B4-BE49-F238E27FC236}">
                  <a16:creationId xmlns:a16="http://schemas.microsoft.com/office/drawing/2014/main" id="{8540B94D-A067-F30A-C31C-89A3762C8A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758" y="2794027"/>
              <a:ext cx="3783346" cy="2346697"/>
            </a:xfrm>
            <a:prstGeom prst="rect">
              <a:avLst/>
            </a:prstGeom>
          </p:spPr>
        </p:pic>
        <p:sp>
          <p:nvSpPr>
            <p:cNvPr id="15" name="TextBox 14">
              <a:extLst>
                <a:ext uri="{FF2B5EF4-FFF2-40B4-BE49-F238E27FC236}">
                  <a16:creationId xmlns:a16="http://schemas.microsoft.com/office/drawing/2014/main" id="{F4DF6132-D7EC-BE44-33BB-26D4966B9312}"/>
                </a:ext>
              </a:extLst>
            </p:cNvPr>
            <p:cNvSpPr txBox="1"/>
            <p:nvPr/>
          </p:nvSpPr>
          <p:spPr>
            <a:xfrm>
              <a:off x="4126221" y="4689990"/>
              <a:ext cx="1596154" cy="430887"/>
            </a:xfrm>
            <a:prstGeom prst="rect">
              <a:avLst/>
            </a:prstGeom>
            <a:solidFill>
              <a:schemeClr val="bg1"/>
            </a:solidFill>
          </p:spPr>
          <p:txBody>
            <a:bodyPr wrap="square" lIns="0" tIns="0" rIns="0" bIns="0" rtlCol="0">
              <a:spAutoFit/>
            </a:bodyPr>
            <a:lstStyle/>
            <a:p>
              <a:pPr algn="ctr"/>
              <a:r>
                <a:rPr lang="en-US" sz="1400" dirty="0">
                  <a:solidFill>
                    <a:schemeClr val="bg2">
                      <a:lumMod val="10000"/>
                    </a:schemeClr>
                  </a:solidFill>
                </a:rPr>
                <a:t>ANSYS: imported head load</a:t>
              </a:r>
              <a:endParaRPr lang="en-GB" sz="1400" dirty="0">
                <a:solidFill>
                  <a:schemeClr val="bg2">
                    <a:lumMod val="10000"/>
                  </a:schemeClr>
                </a:solidFill>
              </a:endParaRPr>
            </a:p>
          </p:txBody>
        </p:sp>
        <p:sp>
          <p:nvSpPr>
            <p:cNvPr id="16" name="TextBox 15">
              <a:extLst>
                <a:ext uri="{FF2B5EF4-FFF2-40B4-BE49-F238E27FC236}">
                  <a16:creationId xmlns:a16="http://schemas.microsoft.com/office/drawing/2014/main" id="{09C068B5-CEA6-475D-FF7E-D396146C135B}"/>
                </a:ext>
              </a:extLst>
            </p:cNvPr>
            <p:cNvSpPr txBox="1"/>
            <p:nvPr/>
          </p:nvSpPr>
          <p:spPr>
            <a:xfrm>
              <a:off x="6105833" y="4689989"/>
              <a:ext cx="1449372" cy="430887"/>
            </a:xfrm>
            <a:prstGeom prst="rect">
              <a:avLst/>
            </a:prstGeom>
            <a:solidFill>
              <a:schemeClr val="bg1"/>
            </a:solidFill>
          </p:spPr>
          <p:txBody>
            <a:bodyPr wrap="square" lIns="0" tIns="0" rIns="0" bIns="0" rtlCol="0">
              <a:spAutoFit/>
            </a:bodyPr>
            <a:lstStyle/>
            <a:p>
              <a:pPr algn="ctr"/>
              <a:r>
                <a:rPr lang="en-US" sz="1400" dirty="0">
                  <a:solidFill>
                    <a:schemeClr val="bg2">
                      <a:lumMod val="10000"/>
                    </a:schemeClr>
                  </a:solidFill>
                </a:rPr>
                <a:t>ANSYS: predicted temperature</a:t>
              </a:r>
              <a:endParaRPr lang="en-GB" sz="1400" dirty="0">
                <a:solidFill>
                  <a:schemeClr val="bg2">
                    <a:lumMod val="10000"/>
                  </a:schemeClr>
                </a:solidFill>
              </a:endParaRPr>
            </a:p>
          </p:txBody>
        </p:sp>
      </p:grpSp>
      <p:pic>
        <p:nvPicPr>
          <p:cNvPr id="24" name="Graphic 23">
            <a:extLst>
              <a:ext uri="{FF2B5EF4-FFF2-40B4-BE49-F238E27FC236}">
                <a16:creationId xmlns:a16="http://schemas.microsoft.com/office/drawing/2014/main" id="{9E789F06-0AD1-2F89-625A-6B83E73C6E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21934" y="2825479"/>
            <a:ext cx="4314825" cy="2352675"/>
          </a:xfrm>
          <a:prstGeom prst="rect">
            <a:avLst/>
          </a:prstGeom>
        </p:spPr>
      </p:pic>
      <p:grpSp>
        <p:nvGrpSpPr>
          <p:cNvPr id="11" name="Group 10">
            <a:extLst>
              <a:ext uri="{FF2B5EF4-FFF2-40B4-BE49-F238E27FC236}">
                <a16:creationId xmlns:a16="http://schemas.microsoft.com/office/drawing/2014/main" id="{0D496FB5-EC0A-7485-F656-24AC99158442}"/>
              </a:ext>
            </a:extLst>
          </p:cNvPr>
          <p:cNvGrpSpPr/>
          <p:nvPr/>
        </p:nvGrpSpPr>
        <p:grpSpPr>
          <a:xfrm>
            <a:off x="407986" y="953730"/>
            <a:ext cx="3539668" cy="4645508"/>
            <a:chOff x="407986" y="953730"/>
            <a:chExt cx="3539668" cy="4645508"/>
          </a:xfrm>
        </p:grpSpPr>
        <p:grpSp>
          <p:nvGrpSpPr>
            <p:cNvPr id="13" name="Group 12">
              <a:extLst>
                <a:ext uri="{FF2B5EF4-FFF2-40B4-BE49-F238E27FC236}">
                  <a16:creationId xmlns:a16="http://schemas.microsoft.com/office/drawing/2014/main" id="{70D2E3F4-3B4A-A459-A896-4DC960D27A61}"/>
                </a:ext>
              </a:extLst>
            </p:cNvPr>
            <p:cNvGrpSpPr/>
            <p:nvPr/>
          </p:nvGrpSpPr>
          <p:grpSpPr>
            <a:xfrm>
              <a:off x="407987" y="953730"/>
              <a:ext cx="3539667" cy="4645508"/>
              <a:chOff x="407987" y="953730"/>
              <a:chExt cx="3539667" cy="4645508"/>
            </a:xfrm>
          </p:grpSpPr>
          <p:pic>
            <p:nvPicPr>
              <p:cNvPr id="6" name="Picture 5" descr="A camera on a table&#10;&#10;Description automatically generated">
                <a:extLst>
                  <a:ext uri="{FF2B5EF4-FFF2-40B4-BE49-F238E27FC236}">
                    <a16:creationId xmlns:a16="http://schemas.microsoft.com/office/drawing/2014/main" id="{9D3E4589-2AE4-EF30-77D7-B92996B0C46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366264" y="1727981"/>
                <a:ext cx="4645508" cy="3097005"/>
              </a:xfrm>
              <a:prstGeom prst="rect">
                <a:avLst/>
              </a:prstGeom>
            </p:spPr>
          </p:pic>
          <p:cxnSp>
            <p:nvCxnSpPr>
              <p:cNvPr id="8" name="Straight Arrow Connector 7">
                <a:extLst>
                  <a:ext uri="{FF2B5EF4-FFF2-40B4-BE49-F238E27FC236}">
                    <a16:creationId xmlns:a16="http://schemas.microsoft.com/office/drawing/2014/main" id="{8F70745F-43DB-7CED-A5F0-DDE0C09B7F19}"/>
                  </a:ext>
                </a:extLst>
              </p:cNvPr>
              <p:cNvCxnSpPr>
                <a:cxnSpLocks/>
              </p:cNvCxnSpPr>
              <p:nvPr/>
            </p:nvCxnSpPr>
            <p:spPr>
              <a:xfrm flipH="1">
                <a:off x="1868129" y="1140542"/>
                <a:ext cx="2079525" cy="1290618"/>
              </a:xfrm>
              <a:prstGeom prst="straightConnector1">
                <a:avLst/>
              </a:prstGeom>
              <a:ln w="15875">
                <a:solidFill>
                  <a:srgbClr val="FF0000"/>
                </a:solidFill>
                <a:tailEnd type="triangle"/>
              </a:ln>
              <a:effectLst>
                <a:glow rad="38100">
                  <a:srgbClr val="FFFF00"/>
                </a:glow>
              </a:effectLst>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4CBC146-2491-3F77-7802-A2BF1E3BD4EA}"/>
                </a:ext>
              </a:extLst>
            </p:cNvPr>
            <p:cNvSpPr txBox="1"/>
            <p:nvPr/>
          </p:nvSpPr>
          <p:spPr>
            <a:xfrm>
              <a:off x="407986" y="5320707"/>
              <a:ext cx="3097006" cy="246221"/>
            </a:xfrm>
            <a:prstGeom prst="rect">
              <a:avLst/>
            </a:prstGeom>
            <a:noFill/>
          </p:spPr>
          <p:txBody>
            <a:bodyPr wrap="square" lIns="0" tIns="0" rIns="0" bIns="0" rtlCol="0">
              <a:spAutoFit/>
            </a:bodyPr>
            <a:lstStyle/>
            <a:p>
              <a:pPr algn="ctr"/>
              <a:r>
                <a:rPr lang="en-US" sz="1600" dirty="0">
                  <a:solidFill>
                    <a:schemeClr val="bg1"/>
                  </a:solidFill>
                </a:rPr>
                <a:t>Thermal contact measurement</a:t>
              </a:r>
              <a:endParaRPr lang="en-GB" sz="1600" dirty="0">
                <a:solidFill>
                  <a:schemeClr val="bg1"/>
                </a:solidFill>
              </a:endParaRPr>
            </a:p>
          </p:txBody>
        </p:sp>
      </p:grpSp>
    </p:spTree>
    <p:extLst>
      <p:ext uri="{BB962C8B-B14F-4D97-AF65-F5344CB8AC3E}">
        <p14:creationId xmlns:p14="http://schemas.microsoft.com/office/powerpoint/2010/main" val="1833580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B51D07-D944-E63C-CA54-C6DEC9D4C837}"/>
              </a:ext>
            </a:extLst>
          </p:cNvPr>
          <p:cNvSpPr>
            <a:spLocks noGrp="1"/>
          </p:cNvSpPr>
          <p:nvPr>
            <p:ph type="dt" sz="half" idx="10"/>
          </p:nvPr>
        </p:nvSpPr>
        <p:spPr/>
        <p:txBody>
          <a:bodyPr/>
          <a:lstStyle/>
          <a:p>
            <a:r>
              <a:rPr lang="en-US"/>
              <a:t>23/9/2023</a:t>
            </a:r>
            <a:endParaRPr lang="en-GB"/>
          </a:p>
        </p:txBody>
      </p:sp>
      <p:sp>
        <p:nvSpPr>
          <p:cNvPr id="3" name="Footer Placeholder 2">
            <a:extLst>
              <a:ext uri="{FF2B5EF4-FFF2-40B4-BE49-F238E27FC236}">
                <a16:creationId xmlns:a16="http://schemas.microsoft.com/office/drawing/2014/main" id="{3509747D-7C07-052A-94E6-DCB6D4BD04BC}"/>
              </a:ext>
            </a:extLst>
          </p:cNvPr>
          <p:cNvSpPr>
            <a:spLocks noGrp="1"/>
          </p:cNvSpPr>
          <p:nvPr>
            <p:ph type="ftr" sz="quarter" idx="11"/>
          </p:nvPr>
        </p:nvSpPr>
        <p:spPr/>
        <p:txBody>
          <a:bodyPr/>
          <a:lstStyle/>
          <a:p>
            <a:r>
              <a:rPr lang="en-GB"/>
              <a:t>M.J. Barnes:  MKI-Cool</a:t>
            </a:r>
          </a:p>
        </p:txBody>
      </p:sp>
      <p:sp>
        <p:nvSpPr>
          <p:cNvPr id="4" name="Slide Number Placeholder 3">
            <a:extLst>
              <a:ext uri="{FF2B5EF4-FFF2-40B4-BE49-F238E27FC236}">
                <a16:creationId xmlns:a16="http://schemas.microsoft.com/office/drawing/2014/main" id="{9BED9B47-01FC-7F45-06DD-05A3C866EB5B}"/>
              </a:ext>
            </a:extLst>
          </p:cNvPr>
          <p:cNvSpPr>
            <a:spLocks noGrp="1"/>
          </p:cNvSpPr>
          <p:nvPr>
            <p:ph type="sldNum" sz="quarter" idx="12"/>
          </p:nvPr>
        </p:nvSpPr>
        <p:spPr/>
        <p:txBody>
          <a:bodyPr/>
          <a:lstStyle/>
          <a:p>
            <a:fld id="{3E8595ED-BDF9-4BBC-B68B-2CF041815697}" type="slidenum">
              <a:rPr lang="en-GB" smtClean="0"/>
              <a:t>12</a:t>
            </a:fld>
            <a:endParaRPr lang="en-GB"/>
          </a:p>
        </p:txBody>
      </p:sp>
      <p:sp>
        <p:nvSpPr>
          <p:cNvPr id="5" name="Title 2">
            <a:extLst>
              <a:ext uri="{FF2B5EF4-FFF2-40B4-BE49-F238E27FC236}">
                <a16:creationId xmlns:a16="http://schemas.microsoft.com/office/drawing/2014/main" id="{1D72E4C2-279A-2C6D-3C82-BFB39E73FE9A}"/>
              </a:ext>
            </a:extLst>
          </p:cNvPr>
          <p:cNvSpPr txBox="1">
            <a:spLocks/>
          </p:cNvSpPr>
          <p:nvPr/>
        </p:nvSpPr>
        <p:spPr>
          <a:xfrm>
            <a:off x="407988" y="265441"/>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500" dirty="0"/>
              <a:t>MKI-Cool Alumina Tubes</a:t>
            </a:r>
            <a:endParaRPr lang="en-GB" sz="3500" u="sng" dirty="0"/>
          </a:p>
        </p:txBody>
      </p:sp>
      <p:sp>
        <p:nvSpPr>
          <p:cNvPr id="6" name="TextBox 5">
            <a:extLst>
              <a:ext uri="{FF2B5EF4-FFF2-40B4-BE49-F238E27FC236}">
                <a16:creationId xmlns:a16="http://schemas.microsoft.com/office/drawing/2014/main" id="{AA0B6321-635D-8D87-FE70-6704158E15CE}"/>
              </a:ext>
            </a:extLst>
          </p:cNvPr>
          <p:cNvSpPr txBox="1"/>
          <p:nvPr/>
        </p:nvSpPr>
        <p:spPr>
          <a:xfrm>
            <a:off x="321177" y="1247606"/>
            <a:ext cx="3985193" cy="1754326"/>
          </a:xfrm>
          <a:prstGeom prst="rect">
            <a:avLst/>
          </a:prstGeom>
          <a:noFill/>
        </p:spPr>
        <p:txBody>
          <a:bodyPr wrap="square">
            <a:spAutoFit/>
          </a:bodyPr>
          <a:lstStyle/>
          <a:p>
            <a:r>
              <a:rPr lang="en-GB" dirty="0"/>
              <a:t>One of the batch of </a:t>
            </a:r>
            <a:r>
              <a:rPr lang="en-GB" dirty="0">
                <a:effectLst>
                  <a:outerShdw blurRad="38100" dist="38100" dir="2700000" algn="tl">
                    <a:srgbClr val="000000">
                      <a:alpha val="43137"/>
                    </a:srgbClr>
                  </a:outerShdw>
                </a:effectLst>
              </a:rPr>
              <a:t>alumina tubes, </a:t>
            </a:r>
            <a:r>
              <a:rPr lang="en-GB" dirty="0"/>
              <a:t>ordered during </a:t>
            </a:r>
            <a:r>
              <a:rPr lang="en-GB" b="1" dirty="0"/>
              <a:t>2017,</a:t>
            </a:r>
            <a:r>
              <a:rPr lang="en-GB" dirty="0"/>
              <a:t> </a:t>
            </a:r>
            <a:r>
              <a:rPr lang="en-GB" b="1" dirty="0"/>
              <a:t>punctured </a:t>
            </a:r>
            <a:r>
              <a:rPr lang="en-GB" dirty="0"/>
              <a:t>during HV pulse condition of MKI, </a:t>
            </a:r>
            <a:r>
              <a:rPr lang="en-GB" dirty="0">
                <a:effectLst>
                  <a:outerShdw blurRad="38100" dist="38100" dir="2700000" algn="tl">
                    <a:srgbClr val="000000">
                      <a:alpha val="43137"/>
                    </a:srgbClr>
                  </a:outerShdw>
                </a:effectLst>
              </a:rPr>
              <a:t>due to a thin wall </a:t>
            </a:r>
            <a:r>
              <a:rPr lang="en-GB" b="1" dirty="0"/>
              <a:t>👎</a:t>
            </a:r>
            <a:r>
              <a:rPr lang="en-GB" dirty="0">
                <a:effectLst>
                  <a:outerShdw blurRad="38100" dist="38100" dir="2700000" algn="tl">
                    <a:srgbClr val="000000">
                      <a:alpha val="43137"/>
                    </a:srgbClr>
                  </a:outerShdw>
                </a:effectLst>
              </a:rPr>
              <a:t>.</a:t>
            </a:r>
          </a:p>
          <a:p>
            <a:r>
              <a:rPr lang="en-GB" dirty="0"/>
              <a:t>Also, an issue with </a:t>
            </a:r>
            <a:r>
              <a:rPr lang="en-GB" dirty="0">
                <a:effectLst>
                  <a:outerShdw blurRad="38100" dist="38100" dir="2700000" algn="tl">
                    <a:srgbClr val="000000">
                      <a:alpha val="43137"/>
                    </a:srgbClr>
                  </a:outerShdw>
                </a:effectLst>
              </a:rPr>
              <a:t>slots</a:t>
            </a:r>
            <a:r>
              <a:rPr lang="en-GB" dirty="0"/>
              <a:t> being </a:t>
            </a:r>
            <a:r>
              <a:rPr lang="en-GB" dirty="0">
                <a:effectLst>
                  <a:outerShdw blurRad="38100" dist="38100" dir="2700000" algn="tl">
                    <a:srgbClr val="000000">
                      <a:alpha val="43137"/>
                    </a:srgbClr>
                  </a:outerShdw>
                </a:effectLst>
              </a:rPr>
              <a:t>too wide </a:t>
            </a:r>
            <a:r>
              <a:rPr lang="en-GB" b="1" dirty="0"/>
              <a:t>👎</a:t>
            </a:r>
            <a:r>
              <a:rPr lang="en-GB" dirty="0">
                <a:effectLst>
                  <a:outerShdw blurRad="38100" dist="38100" dir="2700000" algn="tl">
                    <a:srgbClr val="000000">
                      <a:alpha val="43137"/>
                    </a:srgbClr>
                  </a:outerShdw>
                </a:effectLst>
              </a:rPr>
              <a:t>.</a:t>
            </a:r>
          </a:p>
        </p:txBody>
      </p:sp>
      <p:grpSp>
        <p:nvGrpSpPr>
          <p:cNvPr id="40" name="Group 39">
            <a:extLst>
              <a:ext uri="{FF2B5EF4-FFF2-40B4-BE49-F238E27FC236}">
                <a16:creationId xmlns:a16="http://schemas.microsoft.com/office/drawing/2014/main" id="{86176DF8-A7E0-8F6F-BCC4-A2F85A3FBFE5}"/>
              </a:ext>
            </a:extLst>
          </p:cNvPr>
          <p:cNvGrpSpPr/>
          <p:nvPr/>
        </p:nvGrpSpPr>
        <p:grpSpPr>
          <a:xfrm>
            <a:off x="4546133" y="924233"/>
            <a:ext cx="7201290" cy="2409270"/>
            <a:chOff x="441875" y="1211284"/>
            <a:chExt cx="6321453" cy="2114911"/>
          </a:xfrm>
        </p:grpSpPr>
        <p:pic>
          <p:nvPicPr>
            <p:cNvPr id="7" name="Picture 6">
              <a:extLst>
                <a:ext uri="{FF2B5EF4-FFF2-40B4-BE49-F238E27FC236}">
                  <a16:creationId xmlns:a16="http://schemas.microsoft.com/office/drawing/2014/main" id="{C21ECD36-D173-4BE4-2931-FD872981EEC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9252" t="12212" b="45562"/>
            <a:stretch/>
          </p:blipFill>
          <p:spPr>
            <a:xfrm>
              <a:off x="441875" y="1211285"/>
              <a:ext cx="3353720" cy="2092934"/>
            </a:xfrm>
            <a:prstGeom prst="rect">
              <a:avLst/>
            </a:prstGeom>
          </p:spPr>
        </p:pic>
        <p:sp>
          <p:nvSpPr>
            <p:cNvPr id="11" name="TextBox 10">
              <a:extLst>
                <a:ext uri="{FF2B5EF4-FFF2-40B4-BE49-F238E27FC236}">
                  <a16:creationId xmlns:a16="http://schemas.microsoft.com/office/drawing/2014/main" id="{6F142A22-7FC3-045C-91F7-AA6CE97A4E2A}"/>
                </a:ext>
              </a:extLst>
            </p:cNvPr>
            <p:cNvSpPr txBox="1"/>
            <p:nvPr/>
          </p:nvSpPr>
          <p:spPr>
            <a:xfrm>
              <a:off x="546097" y="1462106"/>
              <a:ext cx="895024" cy="292388"/>
            </a:xfrm>
            <a:prstGeom prst="rect">
              <a:avLst/>
            </a:prstGeom>
            <a:noFill/>
          </p:spPr>
          <p:txBody>
            <a:bodyPr wrap="square" rtlCol="0">
              <a:spAutoFit/>
            </a:bodyPr>
            <a:lstStyle/>
            <a:p>
              <a:r>
                <a:rPr lang="en-GB" sz="1300" dirty="0"/>
                <a:t>Puncture</a:t>
              </a:r>
            </a:p>
          </p:txBody>
        </p:sp>
        <p:cxnSp>
          <p:nvCxnSpPr>
            <p:cNvPr id="13" name="Straight Arrow Connector 12">
              <a:extLst>
                <a:ext uri="{FF2B5EF4-FFF2-40B4-BE49-F238E27FC236}">
                  <a16:creationId xmlns:a16="http://schemas.microsoft.com/office/drawing/2014/main" id="{BE989EA1-7872-FCB4-E259-1F9C248699F9}"/>
                </a:ext>
              </a:extLst>
            </p:cNvPr>
            <p:cNvCxnSpPr>
              <a:cxnSpLocks/>
              <a:stCxn id="11" idx="2"/>
            </p:cNvCxnSpPr>
            <p:nvPr/>
          </p:nvCxnSpPr>
          <p:spPr>
            <a:xfrm>
              <a:off x="993609" y="1754494"/>
              <a:ext cx="644785" cy="740295"/>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grpSp>
          <p:nvGrpSpPr>
            <p:cNvPr id="19" name="Group 18">
              <a:extLst>
                <a:ext uri="{FF2B5EF4-FFF2-40B4-BE49-F238E27FC236}">
                  <a16:creationId xmlns:a16="http://schemas.microsoft.com/office/drawing/2014/main" id="{F97D4B10-7919-2B9F-95CC-DD4A4176F51B}"/>
                </a:ext>
              </a:extLst>
            </p:cNvPr>
            <p:cNvGrpSpPr/>
            <p:nvPr/>
          </p:nvGrpSpPr>
          <p:grpSpPr>
            <a:xfrm>
              <a:off x="3490451" y="1211284"/>
              <a:ext cx="3272877" cy="2114911"/>
              <a:chOff x="7994585" y="2875695"/>
              <a:chExt cx="4065484" cy="2627087"/>
            </a:xfrm>
          </p:grpSpPr>
          <p:pic>
            <p:nvPicPr>
              <p:cNvPr id="15" name="Picture 14" descr="A picture containing text, black&#10;&#10;Description automatically generated">
                <a:extLst>
                  <a:ext uri="{FF2B5EF4-FFF2-40B4-BE49-F238E27FC236}">
                    <a16:creationId xmlns:a16="http://schemas.microsoft.com/office/drawing/2014/main" id="{0A988FD0-294A-95C5-9C3D-B49E9217E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4585" y="2875695"/>
                <a:ext cx="4065484" cy="2627087"/>
              </a:xfrm>
              <a:prstGeom prst="rect">
                <a:avLst/>
              </a:prstGeom>
            </p:spPr>
          </p:pic>
          <p:sp>
            <p:nvSpPr>
              <p:cNvPr id="16" name="TextBox 15">
                <a:extLst>
                  <a:ext uri="{FF2B5EF4-FFF2-40B4-BE49-F238E27FC236}">
                    <a16:creationId xmlns:a16="http://schemas.microsoft.com/office/drawing/2014/main" id="{B394CFE9-B964-74BB-AE19-C1DF81776A34}"/>
                  </a:ext>
                </a:extLst>
              </p:cNvPr>
              <p:cNvSpPr txBox="1"/>
              <p:nvPr/>
            </p:nvSpPr>
            <p:spPr>
              <a:xfrm>
                <a:off x="9182209" y="3762850"/>
                <a:ext cx="1903494" cy="818680"/>
              </a:xfrm>
              <a:prstGeom prst="rect">
                <a:avLst/>
              </a:prstGeom>
              <a:noFill/>
            </p:spPr>
            <p:txBody>
              <a:bodyPr wrap="square" rtlCol="0">
                <a:spAutoFit/>
              </a:bodyPr>
              <a:lstStyle/>
              <a:p>
                <a:r>
                  <a:rPr lang="en-GB" sz="1400" b="1" dirty="0">
                    <a:solidFill>
                      <a:schemeClr val="bg1"/>
                    </a:solidFill>
                  </a:rPr>
                  <a:t>Tomography</a:t>
                </a:r>
                <a:r>
                  <a:rPr lang="en-GB" sz="1400" dirty="0">
                    <a:solidFill>
                      <a:schemeClr val="bg1"/>
                    </a:solidFill>
                  </a:rPr>
                  <a:t> of </a:t>
                </a:r>
                <a:r>
                  <a:rPr lang="en-GB" sz="1400" b="1" dirty="0">
                    <a:solidFill>
                      <a:schemeClr val="bg1"/>
                    </a:solidFill>
                  </a:rPr>
                  <a:t>punctured</a:t>
                </a:r>
                <a:r>
                  <a:rPr lang="en-GB" sz="1400" dirty="0">
                    <a:solidFill>
                      <a:schemeClr val="bg1"/>
                    </a:solidFill>
                  </a:rPr>
                  <a:t> tube. </a:t>
                </a:r>
                <a:br>
                  <a:rPr lang="en-GB" sz="1400" dirty="0">
                    <a:solidFill>
                      <a:schemeClr val="bg1"/>
                    </a:solidFill>
                  </a:rPr>
                </a:br>
                <a:r>
                  <a:rPr lang="en-GB" sz="1400" dirty="0">
                    <a:solidFill>
                      <a:schemeClr val="bg1"/>
                    </a:solidFill>
                  </a:rPr>
                  <a:t>Courtesy: B. </a:t>
                </a:r>
                <a:r>
                  <a:rPr lang="en-GB" sz="1400" dirty="0" err="1">
                    <a:solidFill>
                      <a:schemeClr val="bg1"/>
                    </a:solidFill>
                  </a:rPr>
                  <a:t>Bulat</a:t>
                </a:r>
                <a:endParaRPr lang="en-GB" sz="1400" dirty="0">
                  <a:solidFill>
                    <a:schemeClr val="bg1"/>
                  </a:solidFill>
                </a:endParaRPr>
              </a:p>
            </p:txBody>
          </p:sp>
          <p:sp>
            <p:nvSpPr>
              <p:cNvPr id="18" name="TextBox 17">
                <a:extLst>
                  <a:ext uri="{FF2B5EF4-FFF2-40B4-BE49-F238E27FC236}">
                    <a16:creationId xmlns:a16="http://schemas.microsoft.com/office/drawing/2014/main" id="{489655E6-8A19-3F10-6031-02375E70E22D}"/>
                  </a:ext>
                </a:extLst>
              </p:cNvPr>
              <p:cNvSpPr txBox="1"/>
              <p:nvPr/>
            </p:nvSpPr>
            <p:spPr>
              <a:xfrm>
                <a:off x="10632603" y="5321593"/>
                <a:ext cx="1120089" cy="181189"/>
              </a:xfrm>
              <a:prstGeom prst="rect">
                <a:avLst/>
              </a:prstGeom>
              <a:solidFill>
                <a:srgbClr val="0C0C0C"/>
              </a:solidFill>
            </p:spPr>
            <p:txBody>
              <a:bodyPr wrap="square" lIns="0" tIns="0" rIns="0" bIns="0">
                <a:spAutoFit/>
              </a:bodyPr>
              <a:lstStyle/>
              <a:p>
                <a:r>
                  <a:rPr lang="en-GB" sz="1100" b="1" dirty="0">
                    <a:solidFill>
                      <a:srgbClr val="FFFF00"/>
                    </a:solidFill>
                    <a:effectLst/>
                  </a:rPr>
                  <a:t>1.2mm thick</a:t>
                </a:r>
              </a:p>
            </p:txBody>
          </p:sp>
        </p:grpSp>
        <p:cxnSp>
          <p:nvCxnSpPr>
            <p:cNvPr id="21" name="Straight Arrow Connector 20">
              <a:extLst>
                <a:ext uri="{FF2B5EF4-FFF2-40B4-BE49-F238E27FC236}">
                  <a16:creationId xmlns:a16="http://schemas.microsoft.com/office/drawing/2014/main" id="{09353E4E-7E08-8F06-FC71-9F661698C9CF}"/>
                </a:ext>
              </a:extLst>
            </p:cNvPr>
            <p:cNvCxnSpPr>
              <a:cxnSpLocks/>
            </p:cNvCxnSpPr>
            <p:nvPr/>
          </p:nvCxnSpPr>
          <p:spPr>
            <a:xfrm flipH="1" flipV="1">
              <a:off x="1802383" y="2584550"/>
              <a:ext cx="3410348" cy="636697"/>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grpSp>
      <p:grpSp>
        <p:nvGrpSpPr>
          <p:cNvPr id="73" name="Group 72">
            <a:extLst>
              <a:ext uri="{FF2B5EF4-FFF2-40B4-BE49-F238E27FC236}">
                <a16:creationId xmlns:a16="http://schemas.microsoft.com/office/drawing/2014/main" id="{815B3C11-407F-052C-AD28-3C167B9983CF}"/>
              </a:ext>
            </a:extLst>
          </p:cNvPr>
          <p:cNvGrpSpPr/>
          <p:nvPr/>
        </p:nvGrpSpPr>
        <p:grpSpPr>
          <a:xfrm>
            <a:off x="5185213" y="3508000"/>
            <a:ext cx="5998477" cy="2794698"/>
            <a:chOff x="442800" y="3811358"/>
            <a:chExt cx="5319651" cy="2478432"/>
          </a:xfrm>
        </p:grpSpPr>
        <p:pic>
          <p:nvPicPr>
            <p:cNvPr id="25" name="Picture 24" descr="A picture containing person, person&#10;&#10;Description automatically generated">
              <a:extLst>
                <a:ext uri="{FF2B5EF4-FFF2-40B4-BE49-F238E27FC236}">
                  <a16:creationId xmlns:a16="http://schemas.microsoft.com/office/drawing/2014/main" id="{2FB25F5A-E64A-0EBD-B6C9-6DAF4EBFE2DF}"/>
                </a:ext>
              </a:extLst>
            </p:cNvPr>
            <p:cNvPicPr>
              <a:picLocks noChangeAspect="1"/>
            </p:cNvPicPr>
            <p:nvPr/>
          </p:nvPicPr>
          <p:blipFill rotWithShape="1">
            <a:blip r:embed="rId4"/>
            <a:srcRect l="20760" t="4857" r="4528" b="2287"/>
            <a:stretch/>
          </p:blipFill>
          <p:spPr>
            <a:xfrm>
              <a:off x="442800" y="3835467"/>
              <a:ext cx="1918410" cy="2373478"/>
            </a:xfrm>
            <a:prstGeom prst="rect">
              <a:avLst/>
            </a:prstGeom>
          </p:spPr>
        </p:pic>
        <p:sp>
          <p:nvSpPr>
            <p:cNvPr id="26" name="TextBox 25">
              <a:extLst>
                <a:ext uri="{FF2B5EF4-FFF2-40B4-BE49-F238E27FC236}">
                  <a16:creationId xmlns:a16="http://schemas.microsoft.com/office/drawing/2014/main" id="{85E781DA-960C-755C-3135-AB543CA007B4}"/>
                </a:ext>
              </a:extLst>
            </p:cNvPr>
            <p:cNvSpPr txBox="1"/>
            <p:nvPr/>
          </p:nvSpPr>
          <p:spPr>
            <a:xfrm>
              <a:off x="2508210" y="3811358"/>
              <a:ext cx="893270" cy="492443"/>
            </a:xfrm>
            <a:prstGeom prst="rect">
              <a:avLst/>
            </a:prstGeom>
            <a:noFill/>
          </p:spPr>
          <p:txBody>
            <a:bodyPr wrap="square" rtlCol="0">
              <a:spAutoFit/>
            </a:bodyPr>
            <a:lstStyle/>
            <a:p>
              <a:pPr algn="ctr"/>
              <a:r>
                <a:rPr lang="en-GB" sz="1300" dirty="0"/>
                <a:t>Magnetic wire</a:t>
              </a:r>
            </a:p>
          </p:txBody>
        </p:sp>
        <p:cxnSp>
          <p:nvCxnSpPr>
            <p:cNvPr id="27" name="Straight Arrow Connector 26">
              <a:extLst>
                <a:ext uri="{FF2B5EF4-FFF2-40B4-BE49-F238E27FC236}">
                  <a16:creationId xmlns:a16="http://schemas.microsoft.com/office/drawing/2014/main" id="{012EA905-9490-4155-DD12-9421D2CD8DB0}"/>
                </a:ext>
              </a:extLst>
            </p:cNvPr>
            <p:cNvCxnSpPr>
              <a:cxnSpLocks/>
            </p:cNvCxnSpPr>
            <p:nvPr/>
          </p:nvCxnSpPr>
          <p:spPr>
            <a:xfrm flipH="1" flipV="1">
              <a:off x="2258068" y="3986130"/>
              <a:ext cx="439323" cy="166211"/>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FE38A956-B3DC-380E-D1C1-5E1C20433D80}"/>
                </a:ext>
              </a:extLst>
            </p:cNvPr>
            <p:cNvSpPr txBox="1"/>
            <p:nvPr/>
          </p:nvSpPr>
          <p:spPr>
            <a:xfrm>
              <a:off x="2344874" y="4425440"/>
              <a:ext cx="976033" cy="692497"/>
            </a:xfrm>
            <a:prstGeom prst="rect">
              <a:avLst/>
            </a:prstGeom>
            <a:noFill/>
          </p:spPr>
          <p:txBody>
            <a:bodyPr wrap="square" rtlCol="0">
              <a:spAutoFit/>
            </a:bodyPr>
            <a:lstStyle/>
            <a:p>
              <a:r>
                <a:rPr lang="en-GB" sz="1300" dirty="0"/>
                <a:t>Probe connected to device</a:t>
              </a:r>
            </a:p>
          </p:txBody>
        </p:sp>
        <p:cxnSp>
          <p:nvCxnSpPr>
            <p:cNvPr id="29" name="Straight Arrow Connector 28">
              <a:extLst>
                <a:ext uri="{FF2B5EF4-FFF2-40B4-BE49-F238E27FC236}">
                  <a16:creationId xmlns:a16="http://schemas.microsoft.com/office/drawing/2014/main" id="{F2AE2858-52D9-9C68-E468-98D96C9DD251}"/>
                </a:ext>
              </a:extLst>
            </p:cNvPr>
            <p:cNvCxnSpPr>
              <a:cxnSpLocks/>
            </p:cNvCxnSpPr>
            <p:nvPr/>
          </p:nvCxnSpPr>
          <p:spPr>
            <a:xfrm flipH="1" flipV="1">
              <a:off x="1943372" y="3986130"/>
              <a:ext cx="470628" cy="682788"/>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grpSp>
          <p:nvGrpSpPr>
            <p:cNvPr id="30" name="Group 29">
              <a:extLst>
                <a:ext uri="{FF2B5EF4-FFF2-40B4-BE49-F238E27FC236}">
                  <a16:creationId xmlns:a16="http://schemas.microsoft.com/office/drawing/2014/main" id="{DA3F27AB-F94B-2F27-A9A3-596ABAFA30CC}"/>
                </a:ext>
              </a:extLst>
            </p:cNvPr>
            <p:cNvGrpSpPr/>
            <p:nvPr/>
          </p:nvGrpSpPr>
          <p:grpSpPr>
            <a:xfrm>
              <a:off x="3175819" y="3811358"/>
              <a:ext cx="2586632" cy="2478432"/>
              <a:chOff x="3673951" y="3016136"/>
              <a:chExt cx="2978579" cy="2853986"/>
            </a:xfrm>
          </p:grpSpPr>
          <p:pic>
            <p:nvPicPr>
              <p:cNvPr id="31" name="Picture 30" descr="A picture containing cup, indoor, coffee&#10;&#10;Description automatically generated">
                <a:extLst>
                  <a:ext uri="{FF2B5EF4-FFF2-40B4-BE49-F238E27FC236}">
                    <a16:creationId xmlns:a16="http://schemas.microsoft.com/office/drawing/2014/main" id="{A5A2DBEE-A361-8A2C-1ADE-61A1EFC2640A}"/>
                  </a:ext>
                </a:extLst>
              </p:cNvPr>
              <p:cNvPicPr>
                <a:picLocks noChangeAspect="1"/>
              </p:cNvPicPr>
              <p:nvPr/>
            </p:nvPicPr>
            <p:blipFill>
              <a:blip r:embed="rId5"/>
              <a:stretch>
                <a:fillRect/>
              </a:stretch>
            </p:blipFill>
            <p:spPr>
              <a:xfrm>
                <a:off x="3934894" y="3016136"/>
                <a:ext cx="2208621" cy="2774650"/>
              </a:xfrm>
              <a:prstGeom prst="rect">
                <a:avLst/>
              </a:prstGeom>
            </p:spPr>
          </p:pic>
          <p:cxnSp>
            <p:nvCxnSpPr>
              <p:cNvPr id="32" name="Straight Arrow Connector 31">
                <a:extLst>
                  <a:ext uri="{FF2B5EF4-FFF2-40B4-BE49-F238E27FC236}">
                    <a16:creationId xmlns:a16="http://schemas.microsoft.com/office/drawing/2014/main" id="{23284BB2-6B82-D285-9CF7-BEF381E6E30A}"/>
                  </a:ext>
                </a:extLst>
              </p:cNvPr>
              <p:cNvCxnSpPr>
                <a:cxnSpLocks/>
              </p:cNvCxnSpPr>
              <p:nvPr/>
            </p:nvCxnSpPr>
            <p:spPr>
              <a:xfrm rot="-900000">
                <a:off x="5362258" y="5510380"/>
                <a:ext cx="0" cy="162000"/>
              </a:xfrm>
              <a:prstGeom prst="straightConnector1">
                <a:avLst/>
              </a:prstGeom>
              <a:ln w="25400">
                <a:solidFill>
                  <a:schemeClr val="accent3"/>
                </a:solidFill>
                <a:headEnd type="stealth"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C663527-1F71-B827-FB6E-4A2B057CE44F}"/>
                  </a:ext>
                </a:extLst>
              </p:cNvPr>
              <p:cNvCxnSpPr>
                <a:cxnSpLocks/>
              </p:cNvCxnSpPr>
              <p:nvPr/>
            </p:nvCxnSpPr>
            <p:spPr>
              <a:xfrm>
                <a:off x="3673951" y="3408788"/>
                <a:ext cx="1283171" cy="1558851"/>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05FB4C9F-9818-F3DC-C13E-0B63CDC2E0A5}"/>
                  </a:ext>
                </a:extLst>
              </p:cNvPr>
              <p:cNvSpPr txBox="1"/>
              <p:nvPr/>
            </p:nvSpPr>
            <p:spPr>
              <a:xfrm>
                <a:off x="5316625" y="5356222"/>
                <a:ext cx="1335905" cy="513900"/>
              </a:xfrm>
              <a:prstGeom prst="rect">
                <a:avLst/>
              </a:prstGeom>
              <a:noFill/>
            </p:spPr>
            <p:txBody>
              <a:bodyPr wrap="square">
                <a:spAutoFit/>
              </a:bodyPr>
              <a:lstStyle/>
              <a:p>
                <a:r>
                  <a:rPr lang="en-GB" sz="1150" dirty="0">
                    <a:solidFill>
                      <a:srgbClr val="FF0000"/>
                    </a:solidFill>
                    <a:effectLst>
                      <a:glow rad="101600">
                        <a:srgbClr val="FFFF00">
                          <a:alpha val="60000"/>
                        </a:srgbClr>
                      </a:glow>
                    </a:effectLst>
                  </a:rPr>
                  <a:t>Measured thickness</a:t>
                </a:r>
              </a:p>
            </p:txBody>
          </p:sp>
        </p:grpSp>
      </p:grpSp>
      <p:sp>
        <p:nvSpPr>
          <p:cNvPr id="38" name="TextBox 37">
            <a:extLst>
              <a:ext uri="{FF2B5EF4-FFF2-40B4-BE49-F238E27FC236}">
                <a16:creationId xmlns:a16="http://schemas.microsoft.com/office/drawing/2014/main" id="{DEE4521C-9FA7-6A29-5B99-51DE7FB099E3}"/>
              </a:ext>
            </a:extLst>
          </p:cNvPr>
          <p:cNvSpPr txBox="1"/>
          <p:nvPr/>
        </p:nvSpPr>
        <p:spPr>
          <a:xfrm>
            <a:off x="334752" y="3657982"/>
            <a:ext cx="4684703" cy="2446824"/>
          </a:xfrm>
          <a:prstGeom prst="rect">
            <a:avLst/>
          </a:prstGeom>
          <a:noFill/>
        </p:spPr>
        <p:txBody>
          <a:bodyPr wrap="square">
            <a:spAutoFit/>
          </a:bodyPr>
          <a:lstStyle/>
          <a:p>
            <a:r>
              <a:rPr lang="en-GB" sz="1700" dirty="0"/>
              <a:t>Technique developed to </a:t>
            </a:r>
            <a:r>
              <a:rPr lang="en-GB" sz="1700" dirty="0">
                <a:effectLst>
                  <a:outerShdw blurRad="38100" dist="38100" dir="2700000" algn="tl">
                    <a:srgbClr val="000000">
                      <a:alpha val="43137"/>
                    </a:srgbClr>
                  </a:outerShdw>
                </a:effectLst>
              </a:rPr>
              <a:t>measure the wall thickness of alumina tubes</a:t>
            </a:r>
            <a:endParaRPr lang="en-GB" sz="1700" dirty="0"/>
          </a:p>
          <a:p>
            <a:pPr marL="285750" indent="-285750">
              <a:buFont typeface="Arial" panose="020B0604020202020204" pitchFamily="34" charset="0"/>
              <a:buChar char="•"/>
            </a:pPr>
            <a:r>
              <a:rPr lang="en-GB" sz="1700" dirty="0"/>
              <a:t>Complete batch of 2017 tubes measured, using a magnetic gauge:</a:t>
            </a:r>
          </a:p>
          <a:p>
            <a:pPr marL="742950" lvl="1" indent="-285750">
              <a:buFont typeface="Arial" panose="020B0604020202020204" pitchFamily="34" charset="0"/>
              <a:buChar char="•"/>
            </a:pPr>
            <a:r>
              <a:rPr lang="en-GB" sz="1700" dirty="0">
                <a:effectLst>
                  <a:outerShdw blurRad="38100" dist="38100" dir="2700000" algn="tl">
                    <a:srgbClr val="000000">
                      <a:alpha val="43137"/>
                    </a:srgbClr>
                  </a:outerShdw>
                </a:effectLst>
              </a:rPr>
              <a:t>Discussions with tube manufacturer </a:t>
            </a:r>
            <a:r>
              <a:rPr lang="en-GB" sz="1700" dirty="0"/>
              <a:t>re increasing minimum wall thickness, while staying within specified geometric envelope (i.e. ensuring better concentricity of tubes)</a:t>
            </a:r>
            <a:endParaRPr lang="en-GB" sz="17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643222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3083075B-3079-ABD6-CE68-9773820ECD8E}"/>
              </a:ext>
            </a:extLst>
          </p:cNvPr>
          <p:cNvGrpSpPr/>
          <p:nvPr/>
        </p:nvGrpSpPr>
        <p:grpSpPr>
          <a:xfrm>
            <a:off x="4656802" y="798311"/>
            <a:ext cx="7403304" cy="2888828"/>
            <a:chOff x="5845394" y="3921977"/>
            <a:chExt cx="5904545" cy="2304000"/>
          </a:xfrm>
        </p:grpSpPr>
        <p:pic>
          <p:nvPicPr>
            <p:cNvPr id="49" name="Picture 48">
              <a:extLst>
                <a:ext uri="{FF2B5EF4-FFF2-40B4-BE49-F238E27FC236}">
                  <a16:creationId xmlns:a16="http://schemas.microsoft.com/office/drawing/2014/main" id="{BDEA0016-74C1-DA39-C0A6-56384B59CAB5}"/>
                </a:ext>
              </a:extLst>
            </p:cNvPr>
            <p:cNvPicPr>
              <a:picLocks noChangeAspect="1"/>
            </p:cNvPicPr>
            <p:nvPr/>
          </p:nvPicPr>
          <p:blipFill rotWithShape="1">
            <a:blip r:embed="rId2">
              <a:extLst>
                <a:ext uri="{28A0092B-C50C-407E-A947-70E740481C1C}">
                  <a14:useLocalDpi xmlns:a14="http://schemas.microsoft.com/office/drawing/2010/main" val="0"/>
                </a:ext>
              </a:extLst>
            </a:blip>
            <a:srcRect t="4818"/>
            <a:stretch/>
          </p:blipFill>
          <p:spPr>
            <a:xfrm>
              <a:off x="5845394" y="3921977"/>
              <a:ext cx="3630936" cy="2304000"/>
            </a:xfrm>
            <a:prstGeom prst="rect">
              <a:avLst/>
            </a:prstGeom>
          </p:spPr>
        </p:pic>
        <p:grpSp>
          <p:nvGrpSpPr>
            <p:cNvPr id="58" name="Group 57">
              <a:extLst>
                <a:ext uri="{FF2B5EF4-FFF2-40B4-BE49-F238E27FC236}">
                  <a16:creationId xmlns:a16="http://schemas.microsoft.com/office/drawing/2014/main" id="{DC66AE9B-009F-048D-885B-B7B2025E58A6}"/>
                </a:ext>
              </a:extLst>
            </p:cNvPr>
            <p:cNvGrpSpPr/>
            <p:nvPr/>
          </p:nvGrpSpPr>
          <p:grpSpPr>
            <a:xfrm>
              <a:off x="8415488" y="4015501"/>
              <a:ext cx="1531110" cy="1498446"/>
              <a:chOff x="8213762" y="2451869"/>
              <a:chExt cx="1531110" cy="1498446"/>
            </a:xfrm>
          </p:grpSpPr>
          <p:sp>
            <p:nvSpPr>
              <p:cNvPr id="50" name="TextBox 49">
                <a:extLst>
                  <a:ext uri="{FF2B5EF4-FFF2-40B4-BE49-F238E27FC236}">
                    <a16:creationId xmlns:a16="http://schemas.microsoft.com/office/drawing/2014/main" id="{4F04290C-B616-A6BB-064C-0C8BF2F8A2DC}"/>
                  </a:ext>
                </a:extLst>
              </p:cNvPr>
              <p:cNvSpPr txBox="1"/>
              <p:nvPr/>
            </p:nvSpPr>
            <p:spPr>
              <a:xfrm>
                <a:off x="8558076" y="2451869"/>
                <a:ext cx="932290" cy="892552"/>
              </a:xfrm>
              <a:prstGeom prst="rect">
                <a:avLst/>
              </a:prstGeom>
              <a:noFill/>
            </p:spPr>
            <p:txBody>
              <a:bodyPr wrap="square" rtlCol="0">
                <a:spAutoFit/>
              </a:bodyPr>
              <a:lstStyle/>
              <a:p>
                <a:r>
                  <a:rPr lang="en-GB" sz="1300" dirty="0"/>
                  <a:t>Thickness values </a:t>
                </a:r>
                <a:br>
                  <a:rPr lang="en-GB" sz="1300" dirty="0"/>
                </a:br>
                <a:r>
                  <a:rPr lang="en-GB" sz="1300" dirty="0"/>
                  <a:t>(</a:t>
                </a:r>
                <a:r>
                  <a:rPr lang="en-GB" sz="1300" dirty="0">
                    <a:solidFill>
                      <a:srgbClr val="FF1919"/>
                    </a:solidFill>
                  </a:rPr>
                  <a:t>&lt;2mm in red</a:t>
                </a:r>
                <a:r>
                  <a:rPr lang="en-GB" sz="1300" dirty="0"/>
                  <a:t>)</a:t>
                </a:r>
              </a:p>
            </p:txBody>
          </p:sp>
          <p:sp>
            <p:nvSpPr>
              <p:cNvPr id="51" name="TextBox 50">
                <a:extLst>
                  <a:ext uri="{FF2B5EF4-FFF2-40B4-BE49-F238E27FC236}">
                    <a16:creationId xmlns:a16="http://schemas.microsoft.com/office/drawing/2014/main" id="{2BC798CE-8ECC-CE4E-9427-668BBDAC844D}"/>
                  </a:ext>
                </a:extLst>
              </p:cNvPr>
              <p:cNvSpPr txBox="1"/>
              <p:nvPr/>
            </p:nvSpPr>
            <p:spPr>
              <a:xfrm>
                <a:off x="8558075" y="3457872"/>
                <a:ext cx="1186797" cy="492443"/>
              </a:xfrm>
              <a:prstGeom prst="rect">
                <a:avLst/>
              </a:prstGeom>
              <a:noFill/>
            </p:spPr>
            <p:txBody>
              <a:bodyPr wrap="square" rtlCol="0">
                <a:spAutoFit/>
              </a:bodyPr>
              <a:lstStyle/>
              <a:p>
                <a:r>
                  <a:rPr lang="en-GB" sz="1300" dirty="0">
                    <a:solidFill>
                      <a:srgbClr val="FF7D0B"/>
                    </a:solidFill>
                  </a:rPr>
                  <a:t>Interpolated profile</a:t>
                </a:r>
              </a:p>
            </p:txBody>
          </p:sp>
          <p:cxnSp>
            <p:nvCxnSpPr>
              <p:cNvPr id="52" name="Straight Arrow Connector 51">
                <a:extLst>
                  <a:ext uri="{FF2B5EF4-FFF2-40B4-BE49-F238E27FC236}">
                    <a16:creationId xmlns:a16="http://schemas.microsoft.com/office/drawing/2014/main" id="{9BC6577F-2702-F7E9-9A56-2D9E0E99361D}"/>
                  </a:ext>
                </a:extLst>
              </p:cNvPr>
              <p:cNvCxnSpPr>
                <a:cxnSpLocks/>
                <a:stCxn id="50" idx="1"/>
              </p:cNvCxnSpPr>
              <p:nvPr/>
            </p:nvCxnSpPr>
            <p:spPr>
              <a:xfrm flipH="1">
                <a:off x="8386699" y="2898145"/>
                <a:ext cx="171377" cy="151243"/>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BC87321B-82DC-AF81-8DE7-B3608175E404}"/>
                  </a:ext>
                </a:extLst>
              </p:cNvPr>
              <p:cNvCxnSpPr>
                <a:cxnSpLocks/>
                <a:stCxn id="51" idx="1"/>
              </p:cNvCxnSpPr>
              <p:nvPr/>
            </p:nvCxnSpPr>
            <p:spPr>
              <a:xfrm flipH="1" flipV="1">
                <a:off x="8213762" y="3552542"/>
                <a:ext cx="344313" cy="151552"/>
              </a:xfrm>
              <a:prstGeom prst="straightConnector1">
                <a:avLst/>
              </a:prstGeom>
              <a:ln w="19050">
                <a:solidFill>
                  <a:srgbClr val="FF7D0B"/>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54" name="Group 53">
              <a:extLst>
                <a:ext uri="{FF2B5EF4-FFF2-40B4-BE49-F238E27FC236}">
                  <a16:creationId xmlns:a16="http://schemas.microsoft.com/office/drawing/2014/main" id="{79DD5DAD-AC42-7AD0-20BA-964CB850FE2A}"/>
                </a:ext>
              </a:extLst>
            </p:cNvPr>
            <p:cNvGrpSpPr>
              <a:grpSpLocks noChangeAspect="1"/>
            </p:cNvGrpSpPr>
            <p:nvPr/>
          </p:nvGrpSpPr>
          <p:grpSpPr>
            <a:xfrm>
              <a:off x="9765113" y="3921977"/>
              <a:ext cx="1984826" cy="2262257"/>
              <a:chOff x="9577317" y="1285987"/>
              <a:chExt cx="2593861" cy="2956417"/>
            </a:xfrm>
          </p:grpSpPr>
          <p:pic>
            <p:nvPicPr>
              <p:cNvPr id="55" name="Picture 54" descr="Graphical user interface&#10;&#10;Description automatically generated">
                <a:extLst>
                  <a:ext uri="{FF2B5EF4-FFF2-40B4-BE49-F238E27FC236}">
                    <a16:creationId xmlns:a16="http://schemas.microsoft.com/office/drawing/2014/main" id="{DEC2F71D-8068-BC6F-D359-693E348EDE7F}"/>
                  </a:ext>
                </a:extLst>
              </p:cNvPr>
              <p:cNvPicPr>
                <a:picLocks noChangeAspect="1"/>
              </p:cNvPicPr>
              <p:nvPr/>
            </p:nvPicPr>
            <p:blipFill rotWithShape="1">
              <a:blip r:embed="rId3"/>
              <a:srcRect l="5753" t="20834" r="57693" b="31563"/>
              <a:stretch/>
            </p:blipFill>
            <p:spPr>
              <a:xfrm rot="16200000">
                <a:off x="9450601" y="1662517"/>
                <a:ext cx="2880846" cy="2278927"/>
              </a:xfrm>
              <a:prstGeom prst="rect">
                <a:avLst/>
              </a:prstGeom>
            </p:spPr>
          </p:pic>
          <p:sp>
            <p:nvSpPr>
              <p:cNvPr id="56" name="TextBox 55">
                <a:extLst>
                  <a:ext uri="{FF2B5EF4-FFF2-40B4-BE49-F238E27FC236}">
                    <a16:creationId xmlns:a16="http://schemas.microsoft.com/office/drawing/2014/main" id="{6191E986-B206-5F2D-DDFB-67EF23A2503A}"/>
                  </a:ext>
                </a:extLst>
              </p:cNvPr>
              <p:cNvSpPr txBox="1"/>
              <p:nvPr/>
            </p:nvSpPr>
            <p:spPr>
              <a:xfrm>
                <a:off x="9751557" y="1285987"/>
                <a:ext cx="2245381" cy="772151"/>
              </a:xfrm>
              <a:prstGeom prst="rect">
                <a:avLst/>
              </a:prstGeom>
              <a:noFill/>
            </p:spPr>
            <p:txBody>
              <a:bodyPr wrap="square" rtlCol="0">
                <a:spAutoFit/>
              </a:bodyPr>
              <a:lstStyle/>
              <a:p>
                <a:pPr algn="ctr"/>
                <a:r>
                  <a:rPr lang="en-GB" sz="1300" dirty="0">
                    <a:solidFill>
                      <a:schemeClr val="bg1"/>
                    </a:solidFill>
                  </a:rPr>
                  <a:t>Electric field predictions</a:t>
                </a:r>
              </a:p>
            </p:txBody>
          </p:sp>
          <p:sp>
            <p:nvSpPr>
              <p:cNvPr id="57" name="TextBox 56">
                <a:extLst>
                  <a:ext uri="{FF2B5EF4-FFF2-40B4-BE49-F238E27FC236}">
                    <a16:creationId xmlns:a16="http://schemas.microsoft.com/office/drawing/2014/main" id="{72421F1C-79CF-4A01-4BD4-D7EAB6B71148}"/>
                  </a:ext>
                </a:extLst>
              </p:cNvPr>
              <p:cNvSpPr txBox="1"/>
              <p:nvPr/>
            </p:nvSpPr>
            <p:spPr>
              <a:xfrm>
                <a:off x="9577317" y="3785056"/>
                <a:ext cx="2593861" cy="433065"/>
              </a:xfrm>
              <a:prstGeom prst="rect">
                <a:avLst/>
              </a:prstGeom>
              <a:noFill/>
            </p:spPr>
            <p:txBody>
              <a:bodyPr wrap="square" rtlCol="0">
                <a:spAutoFit/>
              </a:bodyPr>
              <a:lstStyle/>
              <a:p>
                <a:pPr algn="ctr"/>
                <a:r>
                  <a:rPr lang="en-GB" sz="1050" dirty="0">
                    <a:solidFill>
                      <a:schemeClr val="bg1"/>
                    </a:solidFill>
                  </a:rPr>
                  <a:t>Goal</a:t>
                </a:r>
                <a:r>
                  <a:rPr lang="en-GB" sz="1050" b="1" dirty="0">
                    <a:solidFill>
                      <a:schemeClr val="bg1"/>
                    </a:solidFill>
                  </a:rPr>
                  <a:t>: Maximize thickness </a:t>
                </a:r>
                <a:r>
                  <a:rPr lang="en-GB" sz="1050" dirty="0">
                    <a:solidFill>
                      <a:schemeClr val="bg1"/>
                    </a:solidFill>
                  </a:rPr>
                  <a:t>at positions of </a:t>
                </a:r>
                <a:r>
                  <a:rPr lang="en-GB" sz="1050" b="1" dirty="0">
                    <a:solidFill>
                      <a:schemeClr val="bg1"/>
                    </a:solidFill>
                  </a:rPr>
                  <a:t>high </a:t>
                </a:r>
                <a:r>
                  <a:rPr lang="en-GB" sz="1050" dirty="0">
                    <a:solidFill>
                      <a:schemeClr val="bg1"/>
                    </a:solidFill>
                  </a:rPr>
                  <a:t>electric </a:t>
                </a:r>
                <a:r>
                  <a:rPr lang="en-GB" sz="1050" b="1" dirty="0">
                    <a:solidFill>
                      <a:schemeClr val="bg1"/>
                    </a:solidFill>
                  </a:rPr>
                  <a:t>field</a:t>
                </a:r>
              </a:p>
            </p:txBody>
          </p:sp>
        </p:grpSp>
      </p:grpSp>
      <p:sp>
        <p:nvSpPr>
          <p:cNvPr id="2" name="Date Placeholder 1">
            <a:extLst>
              <a:ext uri="{FF2B5EF4-FFF2-40B4-BE49-F238E27FC236}">
                <a16:creationId xmlns:a16="http://schemas.microsoft.com/office/drawing/2014/main" id="{F0B51D07-D944-E63C-CA54-C6DEC9D4C837}"/>
              </a:ext>
            </a:extLst>
          </p:cNvPr>
          <p:cNvSpPr>
            <a:spLocks noGrp="1"/>
          </p:cNvSpPr>
          <p:nvPr>
            <p:ph type="dt" sz="half" idx="10"/>
          </p:nvPr>
        </p:nvSpPr>
        <p:spPr/>
        <p:txBody>
          <a:bodyPr/>
          <a:lstStyle/>
          <a:p>
            <a:r>
              <a:rPr lang="en-US"/>
              <a:t>23/9/2023</a:t>
            </a:r>
            <a:endParaRPr lang="en-GB"/>
          </a:p>
        </p:txBody>
      </p:sp>
      <p:sp>
        <p:nvSpPr>
          <p:cNvPr id="3" name="Footer Placeholder 2">
            <a:extLst>
              <a:ext uri="{FF2B5EF4-FFF2-40B4-BE49-F238E27FC236}">
                <a16:creationId xmlns:a16="http://schemas.microsoft.com/office/drawing/2014/main" id="{3509747D-7C07-052A-94E6-DCB6D4BD04BC}"/>
              </a:ext>
            </a:extLst>
          </p:cNvPr>
          <p:cNvSpPr>
            <a:spLocks noGrp="1"/>
          </p:cNvSpPr>
          <p:nvPr>
            <p:ph type="ftr" sz="quarter" idx="11"/>
          </p:nvPr>
        </p:nvSpPr>
        <p:spPr/>
        <p:txBody>
          <a:bodyPr/>
          <a:lstStyle/>
          <a:p>
            <a:r>
              <a:rPr lang="en-GB"/>
              <a:t>M.J. Barnes:  MKI-Cool</a:t>
            </a:r>
          </a:p>
        </p:txBody>
      </p:sp>
      <p:sp>
        <p:nvSpPr>
          <p:cNvPr id="4" name="Slide Number Placeholder 3">
            <a:extLst>
              <a:ext uri="{FF2B5EF4-FFF2-40B4-BE49-F238E27FC236}">
                <a16:creationId xmlns:a16="http://schemas.microsoft.com/office/drawing/2014/main" id="{9BED9B47-01FC-7F45-06DD-05A3C866EB5B}"/>
              </a:ext>
            </a:extLst>
          </p:cNvPr>
          <p:cNvSpPr>
            <a:spLocks noGrp="1"/>
          </p:cNvSpPr>
          <p:nvPr>
            <p:ph type="sldNum" sz="quarter" idx="12"/>
          </p:nvPr>
        </p:nvSpPr>
        <p:spPr/>
        <p:txBody>
          <a:bodyPr/>
          <a:lstStyle/>
          <a:p>
            <a:fld id="{3E8595ED-BDF9-4BBC-B68B-2CF041815697}" type="slidenum">
              <a:rPr lang="en-GB" smtClean="0"/>
              <a:t>13</a:t>
            </a:fld>
            <a:endParaRPr lang="en-GB"/>
          </a:p>
        </p:txBody>
      </p:sp>
      <p:sp>
        <p:nvSpPr>
          <p:cNvPr id="5" name="Title 2">
            <a:extLst>
              <a:ext uri="{FF2B5EF4-FFF2-40B4-BE49-F238E27FC236}">
                <a16:creationId xmlns:a16="http://schemas.microsoft.com/office/drawing/2014/main" id="{1D72E4C2-279A-2C6D-3C82-BFB39E73FE9A}"/>
              </a:ext>
            </a:extLst>
          </p:cNvPr>
          <p:cNvSpPr txBox="1">
            <a:spLocks/>
          </p:cNvSpPr>
          <p:nvPr/>
        </p:nvSpPr>
        <p:spPr>
          <a:xfrm>
            <a:off x="407988" y="265441"/>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500" dirty="0"/>
              <a:t>MKI-Cool Alumina Tubes</a:t>
            </a:r>
            <a:endParaRPr lang="en-GB" sz="3500" u="sng" dirty="0"/>
          </a:p>
        </p:txBody>
      </p:sp>
      <p:sp>
        <p:nvSpPr>
          <p:cNvPr id="47" name="Content Placeholder 8">
            <a:extLst>
              <a:ext uri="{FF2B5EF4-FFF2-40B4-BE49-F238E27FC236}">
                <a16:creationId xmlns:a16="http://schemas.microsoft.com/office/drawing/2014/main" id="{62893CBF-8C5C-895C-D7AB-6AC054DE501E}"/>
              </a:ext>
            </a:extLst>
          </p:cNvPr>
          <p:cNvSpPr txBox="1">
            <a:spLocks/>
          </p:cNvSpPr>
          <p:nvPr/>
        </p:nvSpPr>
        <p:spPr>
          <a:xfrm>
            <a:off x="348917" y="945385"/>
            <a:ext cx="5206309" cy="128907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600"/>
              </a:spcBef>
            </a:pPr>
            <a:r>
              <a:rPr lang="en-GB" sz="1700" dirty="0">
                <a:solidFill>
                  <a:schemeClr val="tx1"/>
                </a:solidFill>
              </a:rPr>
              <a:t>Python</a:t>
            </a:r>
            <a:r>
              <a:rPr lang="en-GB" sz="1700" b="0" dirty="0">
                <a:solidFill>
                  <a:schemeClr val="tx1"/>
                </a:solidFill>
              </a:rPr>
              <a:t> </a:t>
            </a:r>
            <a:r>
              <a:rPr lang="en-GB" sz="1700" dirty="0">
                <a:solidFill>
                  <a:schemeClr val="tx1"/>
                </a:solidFill>
              </a:rPr>
              <a:t>programme</a:t>
            </a:r>
            <a:r>
              <a:rPr lang="en-GB" sz="1700" b="0" dirty="0">
                <a:solidFill>
                  <a:schemeClr val="tx1"/>
                </a:solidFill>
              </a:rPr>
              <a:t> developed, to display the </a:t>
            </a:r>
            <a:r>
              <a:rPr lang="en-GB" sz="1700" dirty="0">
                <a:solidFill>
                  <a:schemeClr val="tx1"/>
                </a:solidFill>
              </a:rPr>
              <a:t>wall thickness </a:t>
            </a:r>
            <a:r>
              <a:rPr lang="en-GB" sz="1700" b="0" dirty="0">
                <a:solidFill>
                  <a:schemeClr val="tx1"/>
                </a:solidFill>
              </a:rPr>
              <a:t>of the alumina tubes</a:t>
            </a:r>
            <a:r>
              <a:rPr lang="en-GB" sz="1700" dirty="0">
                <a:solidFill>
                  <a:schemeClr val="tx1"/>
                </a:solidFill>
              </a:rPr>
              <a:t> and optimize the angular orientation </a:t>
            </a:r>
            <a:r>
              <a:rPr lang="en-GB" sz="1700" b="0" dirty="0">
                <a:solidFill>
                  <a:schemeClr val="tx1"/>
                </a:solidFill>
              </a:rPr>
              <a:t>of the tube in the MKI Cool (to minimize electric stress):</a:t>
            </a:r>
          </a:p>
        </p:txBody>
      </p:sp>
      <p:sp>
        <p:nvSpPr>
          <p:cNvPr id="8" name="Content Placeholder 8">
            <a:extLst>
              <a:ext uri="{FF2B5EF4-FFF2-40B4-BE49-F238E27FC236}">
                <a16:creationId xmlns:a16="http://schemas.microsoft.com/office/drawing/2014/main" id="{5A940704-B712-6CDA-6000-CDB563F9C8E0}"/>
              </a:ext>
            </a:extLst>
          </p:cNvPr>
          <p:cNvSpPr txBox="1">
            <a:spLocks/>
          </p:cNvSpPr>
          <p:nvPr/>
        </p:nvSpPr>
        <p:spPr>
          <a:xfrm>
            <a:off x="407988" y="3687138"/>
            <a:ext cx="5688012" cy="2592363"/>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GB" sz="1700" b="0" dirty="0">
                <a:solidFill>
                  <a:schemeClr val="tx1"/>
                </a:solidFill>
                <a:effectLst>
                  <a:outerShdw blurRad="38100" dist="38100" dir="2700000" algn="tl">
                    <a:srgbClr val="000000">
                      <a:alpha val="43137"/>
                    </a:srgbClr>
                  </a:outerShdw>
                </a:effectLst>
              </a:rPr>
              <a:t>R&amp;D </a:t>
            </a:r>
            <a:r>
              <a:rPr lang="en-GB" sz="1700" b="0" dirty="0">
                <a:solidFill>
                  <a:schemeClr val="tx1"/>
                </a:solidFill>
              </a:rPr>
              <a:t>has been carried out</a:t>
            </a:r>
            <a:r>
              <a:rPr lang="en-GB" sz="1700" b="0" dirty="0">
                <a:solidFill>
                  <a:schemeClr val="tx1"/>
                </a:solidFill>
                <a:effectLst>
                  <a:outerShdw blurRad="38100" dist="38100" dir="2700000" algn="tl">
                    <a:srgbClr val="000000">
                      <a:alpha val="43137"/>
                    </a:srgbClr>
                  </a:outerShdw>
                </a:effectLst>
              </a:rPr>
              <a:t>, by the manufacturer </a:t>
            </a:r>
            <a:r>
              <a:rPr lang="en-GB" sz="1700" b="0" dirty="0">
                <a:solidFill>
                  <a:schemeClr val="tx1"/>
                </a:solidFill>
              </a:rPr>
              <a:t>of the alumina tubes, to understand and overcome the previous  production issues:</a:t>
            </a:r>
          </a:p>
          <a:p>
            <a:pPr marL="285750" indent="-285750">
              <a:lnSpc>
                <a:spcPct val="100000"/>
              </a:lnSpc>
              <a:spcBef>
                <a:spcPts val="0"/>
              </a:spcBef>
              <a:buFont typeface="Arial" panose="020B0604020202020204" pitchFamily="34" charset="0"/>
              <a:buChar char="•"/>
            </a:pPr>
            <a:r>
              <a:rPr lang="en-GB" sz="1700" b="0" dirty="0">
                <a:solidFill>
                  <a:schemeClr val="tx1"/>
                </a:solidFill>
                <a:effectLst>
                  <a:outerShdw blurRad="38100" dist="38100" dir="2700000" algn="tl">
                    <a:srgbClr val="000000">
                      <a:alpha val="43137"/>
                    </a:srgbClr>
                  </a:outerShdw>
                </a:effectLst>
              </a:rPr>
              <a:t>Three tubes successfully manufactured </a:t>
            </a:r>
            <a:r>
              <a:rPr lang="en-GB" sz="1700" dirty="0"/>
              <a:t>👍</a:t>
            </a:r>
            <a:r>
              <a:rPr lang="en-GB" sz="1800" dirty="0"/>
              <a:t> </a:t>
            </a:r>
            <a:r>
              <a:rPr lang="en-GB" sz="1700" b="0" dirty="0">
                <a:solidFill>
                  <a:schemeClr val="tx1"/>
                </a:solidFill>
              </a:rPr>
              <a:t>are being shipped to CERN</a:t>
            </a:r>
          </a:p>
          <a:p>
            <a:pPr marL="285750" indent="-285750">
              <a:lnSpc>
                <a:spcPct val="100000"/>
              </a:lnSpc>
              <a:spcBef>
                <a:spcPts val="0"/>
              </a:spcBef>
              <a:buFont typeface="Arial" panose="020B0604020202020204" pitchFamily="34" charset="0"/>
              <a:buChar char="•"/>
            </a:pPr>
            <a:r>
              <a:rPr lang="en-GB" sz="1700" b="0" dirty="0">
                <a:solidFill>
                  <a:schemeClr val="tx1"/>
                </a:solidFill>
                <a:effectLst>
                  <a:outerShdw blurRad="38100" dist="38100" dir="2700000" algn="tl">
                    <a:srgbClr val="000000">
                      <a:alpha val="43137"/>
                    </a:srgbClr>
                  </a:outerShdw>
                </a:effectLst>
              </a:rPr>
              <a:t>Detailed QA</a:t>
            </a:r>
            <a:r>
              <a:rPr lang="en-GB" sz="1700" b="0" dirty="0">
                <a:solidFill>
                  <a:schemeClr val="tx1"/>
                </a:solidFill>
              </a:rPr>
              <a:t>, including </a:t>
            </a:r>
            <a:r>
              <a:rPr lang="en-GB" sz="1700" b="0" dirty="0">
                <a:solidFill>
                  <a:schemeClr val="tx1"/>
                </a:solidFill>
                <a:effectLst>
                  <a:outerShdw blurRad="38100" dist="38100" dir="2700000" algn="tl">
                    <a:srgbClr val="000000">
                      <a:alpha val="43137"/>
                    </a:srgbClr>
                  </a:outerShdw>
                </a:effectLst>
              </a:rPr>
              <a:t>wall thickness measurements</a:t>
            </a:r>
            <a:r>
              <a:rPr lang="en-GB" sz="1700" b="0" dirty="0">
                <a:solidFill>
                  <a:schemeClr val="tx1"/>
                </a:solidFill>
              </a:rPr>
              <a:t>, to be performed at CERN prior to acceptance of tubes</a:t>
            </a:r>
          </a:p>
          <a:p>
            <a:pPr marL="285750" indent="-285750">
              <a:lnSpc>
                <a:spcPct val="100000"/>
              </a:lnSpc>
              <a:spcBef>
                <a:spcPts val="0"/>
              </a:spcBef>
              <a:buFont typeface="Arial" panose="020B0604020202020204" pitchFamily="34" charset="0"/>
              <a:buChar char="•"/>
            </a:pPr>
            <a:r>
              <a:rPr lang="en-GB" sz="1700" b="0" dirty="0">
                <a:solidFill>
                  <a:schemeClr val="tx1"/>
                </a:solidFill>
              </a:rPr>
              <a:t>If R&amp;D tubes are of </a:t>
            </a:r>
            <a:r>
              <a:rPr lang="en-GB" sz="1700" b="0" dirty="0">
                <a:solidFill>
                  <a:schemeClr val="tx1"/>
                </a:solidFill>
                <a:effectLst>
                  <a:outerShdw blurRad="38100" dist="38100" dir="2700000" algn="tl">
                    <a:srgbClr val="000000">
                      <a:alpha val="43137"/>
                    </a:srgbClr>
                  </a:outerShdw>
                </a:effectLst>
              </a:rPr>
              <a:t>good quality, order for series of tubes </a:t>
            </a:r>
            <a:r>
              <a:rPr lang="en-GB" sz="1700" b="0" dirty="0">
                <a:solidFill>
                  <a:schemeClr val="tx1"/>
                </a:solidFill>
              </a:rPr>
              <a:t>to be placed</a:t>
            </a:r>
          </a:p>
          <a:p>
            <a:pPr marL="285750" indent="-285750">
              <a:lnSpc>
                <a:spcPct val="100000"/>
              </a:lnSpc>
              <a:spcBef>
                <a:spcPts val="0"/>
              </a:spcBef>
              <a:buFont typeface="Arial" panose="020B0604020202020204" pitchFamily="34" charset="0"/>
              <a:buChar char="•"/>
            </a:pPr>
            <a:endParaRPr lang="en-GB" sz="1700" b="0" dirty="0">
              <a:solidFill>
                <a:schemeClr val="tx1"/>
              </a:solidFill>
            </a:endParaRPr>
          </a:p>
        </p:txBody>
      </p:sp>
      <p:pic>
        <p:nvPicPr>
          <p:cNvPr id="1026" name="Grafik 1">
            <a:extLst>
              <a:ext uri="{FF2B5EF4-FFF2-40B4-BE49-F238E27FC236}">
                <a16:creationId xmlns:a16="http://schemas.microsoft.com/office/drawing/2014/main" id="{C78B7A04-F8F8-A278-FBE7-C7AC90AF47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8213" y="4144724"/>
            <a:ext cx="5546911" cy="187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5725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aph with lines and numbers&#10;&#10;Description automatically generated">
            <a:extLst>
              <a:ext uri="{FF2B5EF4-FFF2-40B4-BE49-F238E27FC236}">
                <a16:creationId xmlns:a16="http://schemas.microsoft.com/office/drawing/2014/main" id="{830566F0-5841-8A09-E9B1-AA56B0A2A0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4387" y="3344329"/>
            <a:ext cx="6209413" cy="2590803"/>
          </a:xfrm>
          <a:prstGeom prst="rect">
            <a:avLst/>
          </a:prstGeom>
        </p:spPr>
      </p:pic>
      <p:sp>
        <p:nvSpPr>
          <p:cNvPr id="7" name="TextBox 6">
            <a:extLst>
              <a:ext uri="{FF2B5EF4-FFF2-40B4-BE49-F238E27FC236}">
                <a16:creationId xmlns:a16="http://schemas.microsoft.com/office/drawing/2014/main" id="{D063CAC1-7B99-D745-B3AC-16DAA38A871B}"/>
              </a:ext>
            </a:extLst>
          </p:cNvPr>
          <p:cNvSpPr txBox="1"/>
          <p:nvPr/>
        </p:nvSpPr>
        <p:spPr>
          <a:xfrm>
            <a:off x="477906" y="2349910"/>
            <a:ext cx="10878352" cy="3847207"/>
          </a:xfrm>
          <a:prstGeom prst="rect">
            <a:avLst/>
          </a:prstGeom>
          <a:noFill/>
        </p:spPr>
        <p:txBody>
          <a:bodyPr wrap="square" lIns="0" tIns="0" rIns="0" bIns="0" rtlCol="0">
            <a:spAutoFit/>
          </a:bodyPr>
          <a:lstStyle/>
          <a:p>
            <a:pPr algn="l"/>
            <a:r>
              <a:rPr lang="en-US" dirty="0"/>
              <a:t>MKI Cool #2:</a:t>
            </a:r>
          </a:p>
          <a:p>
            <a:pPr marL="285750" indent="-285750" algn="l">
              <a:buFont typeface="Arial" panose="020B0604020202020204" pitchFamily="34" charset="0"/>
              <a:buChar char="•"/>
            </a:pPr>
            <a:r>
              <a:rPr lang="en-GB" dirty="0"/>
              <a:t>Prototype MKI Cool RF damper used </a:t>
            </a:r>
          </a:p>
          <a:p>
            <a:pPr marL="285750" indent="-285750" algn="l">
              <a:buFont typeface="Arial" panose="020B0604020202020204" pitchFamily="34" charset="0"/>
              <a:buChar char="•"/>
            </a:pPr>
            <a:r>
              <a:rPr lang="en-GB" dirty="0">
                <a:effectLst>
                  <a:outerShdw blurRad="38100" dist="38100" dir="2700000" algn="tl">
                    <a:srgbClr val="000000">
                      <a:alpha val="43137"/>
                    </a:srgbClr>
                  </a:outerShdw>
                </a:effectLst>
              </a:rPr>
              <a:t>Cr</a:t>
            </a:r>
            <a:r>
              <a:rPr lang="en-GB" baseline="-25000" dirty="0">
                <a:effectLst>
                  <a:outerShdw blurRad="38100" dist="38100" dir="2700000" algn="tl">
                    <a:srgbClr val="000000">
                      <a:alpha val="43137"/>
                    </a:srgbClr>
                  </a:outerShdw>
                </a:effectLst>
              </a:rPr>
              <a:t>2</a:t>
            </a:r>
            <a:r>
              <a:rPr lang="en-GB" dirty="0">
                <a:effectLst>
                  <a:outerShdw blurRad="38100" dist="38100" dir="2700000" algn="tl">
                    <a:srgbClr val="000000">
                      <a:alpha val="43137"/>
                    </a:srgbClr>
                  </a:outerShdw>
                </a:effectLst>
              </a:rPr>
              <a:t>O</a:t>
            </a:r>
            <a:r>
              <a:rPr lang="en-GB" baseline="-25000" dirty="0">
                <a:effectLst>
                  <a:outerShdw blurRad="38100" dist="38100" dir="2700000" algn="tl">
                    <a:srgbClr val="000000">
                      <a:alpha val="43137"/>
                    </a:srgbClr>
                  </a:outerShdw>
                </a:effectLst>
              </a:rPr>
              <a:t>3</a:t>
            </a:r>
            <a:r>
              <a:rPr lang="en-GB" dirty="0">
                <a:effectLst>
                  <a:outerShdw blurRad="38100" dist="38100" dir="2700000" algn="tl">
                    <a:srgbClr val="000000">
                      <a:alpha val="43137"/>
                    </a:srgbClr>
                  </a:outerShdw>
                </a:effectLst>
              </a:rPr>
              <a:t> coated tube recovered from upgraded MKI8D (</a:t>
            </a:r>
            <a:r>
              <a:rPr lang="en-GB" dirty="0"/>
              <a:t>removed from LHC during YETS 22/23)</a:t>
            </a:r>
          </a:p>
          <a:p>
            <a:pPr marL="285750" indent="-285750" algn="l">
              <a:buFont typeface="Arial" panose="020B0604020202020204" pitchFamily="34" charset="0"/>
              <a:buChar char="•"/>
            </a:pPr>
            <a:r>
              <a:rPr lang="en-GB" dirty="0"/>
              <a:t>Longitudinal impedance measurements carried out:</a:t>
            </a:r>
          </a:p>
          <a:p>
            <a:pPr marL="742950" lvl="1" indent="-285750">
              <a:buFont typeface="Arial" panose="020B0604020202020204" pitchFamily="34" charset="0"/>
              <a:buChar char="•"/>
            </a:pPr>
            <a:r>
              <a:rPr lang="en-GB" dirty="0"/>
              <a:t>Very similar impedance to MKI-Cool #1 </a:t>
            </a:r>
            <a:r>
              <a:rPr lang="en-GB" sz="1800" dirty="0"/>
              <a:t>👍</a:t>
            </a:r>
            <a:endParaRPr lang="en-GB" dirty="0"/>
          </a:p>
          <a:p>
            <a:pPr marL="285750" indent="-285750" algn="l">
              <a:buFont typeface="Arial" panose="020B0604020202020204" pitchFamily="34" charset="0"/>
              <a:buChar char="•"/>
            </a:pPr>
            <a:endParaRPr lang="en-GB" dirty="0"/>
          </a:p>
          <a:p>
            <a:pPr marL="285750" indent="-285750" algn="l">
              <a:buFont typeface="Arial" panose="020B0604020202020204" pitchFamily="34" charset="0"/>
              <a:buChar char="•"/>
            </a:pPr>
            <a:endParaRPr lang="en-GB" dirty="0"/>
          </a:p>
          <a:p>
            <a:pPr marL="285750" indent="-285750" algn="l">
              <a:buFont typeface="Arial" panose="020B0604020202020204" pitchFamily="34" charset="0"/>
              <a:buChar char="•"/>
            </a:pPr>
            <a:endParaRPr lang="en-GB" dirty="0"/>
          </a:p>
          <a:p>
            <a:pPr algn="l"/>
            <a:endParaRPr lang="en-GB" dirty="0"/>
          </a:p>
          <a:p>
            <a:pPr marL="285750" indent="-285750" algn="l">
              <a:buFont typeface="Arial" panose="020B0604020202020204" pitchFamily="34" charset="0"/>
              <a:buChar char="•"/>
            </a:pPr>
            <a:endParaRPr lang="en-GB" dirty="0"/>
          </a:p>
          <a:p>
            <a:pPr marL="285750" indent="-285750" algn="l">
              <a:buFont typeface="Arial" panose="020B0604020202020204" pitchFamily="34" charset="0"/>
              <a:buChar char="•"/>
            </a:pPr>
            <a:endParaRPr lang="en-GB" dirty="0"/>
          </a:p>
          <a:p>
            <a:pPr algn="l"/>
            <a:endParaRPr lang="en-GB" dirty="0"/>
          </a:p>
          <a:p>
            <a:pPr marL="285750" indent="-285750" algn="l">
              <a:buFont typeface="Arial" panose="020B0604020202020204" pitchFamily="34" charset="0"/>
              <a:buChar char="•"/>
            </a:pPr>
            <a:r>
              <a:rPr lang="en-GB" sz="1700" dirty="0"/>
              <a:t>MKI-Cool #2 presently undergoing oven bakeout</a:t>
            </a:r>
          </a:p>
          <a:p>
            <a:pPr marL="285750" indent="-285750" algn="l">
              <a:buFont typeface="Arial" panose="020B0604020202020204" pitchFamily="34" charset="0"/>
              <a:buChar char="•"/>
            </a:pPr>
            <a:r>
              <a:rPr lang="en-GB" sz="1700" dirty="0"/>
              <a:t>Installation of </a:t>
            </a:r>
            <a:r>
              <a:rPr lang="en-GB" sz="1700" dirty="0">
                <a:effectLst>
                  <a:outerShdw blurRad="38100" dist="38100" dir="2700000" algn="tl">
                    <a:srgbClr val="000000">
                      <a:alpha val="43137"/>
                    </a:srgbClr>
                  </a:outerShdw>
                </a:effectLst>
              </a:rPr>
              <a:t>MKI Cool, </a:t>
            </a:r>
            <a:r>
              <a:rPr lang="en-GB" sz="1700" dirty="0"/>
              <a:t>at position MKI8C</a:t>
            </a:r>
            <a:r>
              <a:rPr lang="en-GB" sz="1700" dirty="0">
                <a:effectLst>
                  <a:outerShdw blurRad="38100" dist="38100" dir="2700000" algn="tl">
                    <a:srgbClr val="000000">
                      <a:alpha val="43137"/>
                    </a:srgbClr>
                  </a:outerShdw>
                </a:effectLst>
              </a:rPr>
              <a:t>, scheduled from 24/1/2024</a:t>
            </a:r>
          </a:p>
        </p:txBody>
      </p:sp>
      <p:sp>
        <p:nvSpPr>
          <p:cNvPr id="2" name="Date Placeholder 1">
            <a:extLst>
              <a:ext uri="{FF2B5EF4-FFF2-40B4-BE49-F238E27FC236}">
                <a16:creationId xmlns:a16="http://schemas.microsoft.com/office/drawing/2014/main" id="{F0B51D07-D944-E63C-CA54-C6DEC9D4C837}"/>
              </a:ext>
            </a:extLst>
          </p:cNvPr>
          <p:cNvSpPr>
            <a:spLocks noGrp="1"/>
          </p:cNvSpPr>
          <p:nvPr>
            <p:ph type="dt" sz="half" idx="10"/>
          </p:nvPr>
        </p:nvSpPr>
        <p:spPr/>
        <p:txBody>
          <a:bodyPr/>
          <a:lstStyle/>
          <a:p>
            <a:r>
              <a:rPr lang="en-US"/>
              <a:t>23/9/2023</a:t>
            </a:r>
            <a:endParaRPr lang="en-GB"/>
          </a:p>
        </p:txBody>
      </p:sp>
      <p:sp>
        <p:nvSpPr>
          <p:cNvPr id="3" name="Footer Placeholder 2">
            <a:extLst>
              <a:ext uri="{FF2B5EF4-FFF2-40B4-BE49-F238E27FC236}">
                <a16:creationId xmlns:a16="http://schemas.microsoft.com/office/drawing/2014/main" id="{3509747D-7C07-052A-94E6-DCB6D4BD04BC}"/>
              </a:ext>
            </a:extLst>
          </p:cNvPr>
          <p:cNvSpPr>
            <a:spLocks noGrp="1"/>
          </p:cNvSpPr>
          <p:nvPr>
            <p:ph type="ftr" sz="quarter" idx="11"/>
          </p:nvPr>
        </p:nvSpPr>
        <p:spPr/>
        <p:txBody>
          <a:bodyPr/>
          <a:lstStyle/>
          <a:p>
            <a:r>
              <a:rPr lang="en-GB"/>
              <a:t>M.J. Barnes:  MKI-Cool</a:t>
            </a:r>
          </a:p>
        </p:txBody>
      </p:sp>
      <p:sp>
        <p:nvSpPr>
          <p:cNvPr id="4" name="Slide Number Placeholder 3">
            <a:extLst>
              <a:ext uri="{FF2B5EF4-FFF2-40B4-BE49-F238E27FC236}">
                <a16:creationId xmlns:a16="http://schemas.microsoft.com/office/drawing/2014/main" id="{9BED9B47-01FC-7F45-06DD-05A3C866EB5B}"/>
              </a:ext>
            </a:extLst>
          </p:cNvPr>
          <p:cNvSpPr>
            <a:spLocks noGrp="1"/>
          </p:cNvSpPr>
          <p:nvPr>
            <p:ph type="sldNum" sz="quarter" idx="12"/>
          </p:nvPr>
        </p:nvSpPr>
        <p:spPr/>
        <p:txBody>
          <a:bodyPr/>
          <a:lstStyle/>
          <a:p>
            <a:fld id="{3E8595ED-BDF9-4BBC-B68B-2CF041815697}" type="slidenum">
              <a:rPr lang="en-GB" smtClean="0"/>
              <a:t>14</a:t>
            </a:fld>
            <a:endParaRPr lang="en-GB"/>
          </a:p>
        </p:txBody>
      </p:sp>
      <p:sp>
        <p:nvSpPr>
          <p:cNvPr id="5" name="Title 2">
            <a:extLst>
              <a:ext uri="{FF2B5EF4-FFF2-40B4-BE49-F238E27FC236}">
                <a16:creationId xmlns:a16="http://schemas.microsoft.com/office/drawing/2014/main" id="{1D72E4C2-279A-2C6D-3C82-BFB39E73FE9A}"/>
              </a:ext>
            </a:extLst>
          </p:cNvPr>
          <p:cNvSpPr txBox="1">
            <a:spLocks/>
          </p:cNvSpPr>
          <p:nvPr/>
        </p:nvSpPr>
        <p:spPr>
          <a:xfrm>
            <a:off x="407988" y="265441"/>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500" dirty="0"/>
              <a:t>MKI-Cool Provisional Planning</a:t>
            </a:r>
            <a:endParaRPr lang="en-GB" sz="3500" u="sng" dirty="0"/>
          </a:p>
        </p:txBody>
      </p:sp>
      <p:graphicFrame>
        <p:nvGraphicFramePr>
          <p:cNvPr id="6" name="Table 55">
            <a:extLst>
              <a:ext uri="{FF2B5EF4-FFF2-40B4-BE49-F238E27FC236}">
                <a16:creationId xmlns:a16="http://schemas.microsoft.com/office/drawing/2014/main" id="{CCFA77FD-8EAB-2EF9-7F69-BA76C1C372EA}"/>
              </a:ext>
            </a:extLst>
          </p:cNvPr>
          <p:cNvGraphicFramePr>
            <a:graphicFrameLocks noGrp="1"/>
          </p:cNvGraphicFramePr>
          <p:nvPr>
            <p:extLst>
              <p:ext uri="{D42A27DB-BD31-4B8C-83A1-F6EECF244321}">
                <p14:modId xmlns:p14="http://schemas.microsoft.com/office/powerpoint/2010/main" val="1902254085"/>
              </p:ext>
            </p:extLst>
          </p:nvPr>
        </p:nvGraphicFramePr>
        <p:xfrm>
          <a:off x="1857973" y="798312"/>
          <a:ext cx="6444006" cy="1474636"/>
        </p:xfrm>
        <a:graphic>
          <a:graphicData uri="http://schemas.openxmlformats.org/drawingml/2006/table">
            <a:tbl>
              <a:tblPr firstRow="1" bandRow="1">
                <a:tableStyleId>{5C22544A-7EE6-4342-B048-85BDC9FD1C3A}</a:tableStyleId>
              </a:tblPr>
              <a:tblGrid>
                <a:gridCol w="1074001">
                  <a:extLst>
                    <a:ext uri="{9D8B030D-6E8A-4147-A177-3AD203B41FA5}">
                      <a16:colId xmlns:a16="http://schemas.microsoft.com/office/drawing/2014/main" val="251665244"/>
                    </a:ext>
                  </a:extLst>
                </a:gridCol>
                <a:gridCol w="1074001">
                  <a:extLst>
                    <a:ext uri="{9D8B030D-6E8A-4147-A177-3AD203B41FA5}">
                      <a16:colId xmlns:a16="http://schemas.microsoft.com/office/drawing/2014/main" val="2964125576"/>
                    </a:ext>
                  </a:extLst>
                </a:gridCol>
                <a:gridCol w="1074001">
                  <a:extLst>
                    <a:ext uri="{9D8B030D-6E8A-4147-A177-3AD203B41FA5}">
                      <a16:colId xmlns:a16="http://schemas.microsoft.com/office/drawing/2014/main" val="512289342"/>
                    </a:ext>
                  </a:extLst>
                </a:gridCol>
                <a:gridCol w="1074001">
                  <a:extLst>
                    <a:ext uri="{9D8B030D-6E8A-4147-A177-3AD203B41FA5}">
                      <a16:colId xmlns:a16="http://schemas.microsoft.com/office/drawing/2014/main" val="235736270"/>
                    </a:ext>
                  </a:extLst>
                </a:gridCol>
                <a:gridCol w="1074001">
                  <a:extLst>
                    <a:ext uri="{9D8B030D-6E8A-4147-A177-3AD203B41FA5}">
                      <a16:colId xmlns:a16="http://schemas.microsoft.com/office/drawing/2014/main" val="1554031419"/>
                    </a:ext>
                  </a:extLst>
                </a:gridCol>
                <a:gridCol w="1074001">
                  <a:extLst>
                    <a:ext uri="{9D8B030D-6E8A-4147-A177-3AD203B41FA5}">
                      <a16:colId xmlns:a16="http://schemas.microsoft.com/office/drawing/2014/main" val="1171666168"/>
                    </a:ext>
                  </a:extLst>
                </a:gridCol>
              </a:tblGrid>
              <a:tr h="790104">
                <a:tc>
                  <a:txBody>
                    <a:bodyPr/>
                    <a:lstStyle/>
                    <a:p>
                      <a:pPr algn="ctr"/>
                      <a:r>
                        <a:rPr lang="en-GB" sz="1300" dirty="0">
                          <a:solidFill>
                            <a:srgbClr val="FFFF00"/>
                          </a:solidFill>
                        </a:rPr>
                        <a:t>1 MKI cool (#1)</a:t>
                      </a:r>
                    </a:p>
                    <a:p>
                      <a:pPr algn="ctr"/>
                      <a:r>
                        <a:rPr lang="en-GB" sz="1300" dirty="0">
                          <a:solidFill>
                            <a:srgbClr val="FFFF00"/>
                          </a:solidFill>
                          <a:sym typeface="Wingdings" panose="05000000000000000000" pitchFamily="2" charset="2"/>
                        </a:rPr>
                        <a:t></a:t>
                      </a:r>
                      <a:endParaRPr lang="en-GB" sz="1300" dirty="0">
                        <a:solidFill>
                          <a:srgbClr val="FFFF0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1 MKI cool</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2 MKI cools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2 MKI cools</a:t>
                      </a:r>
                    </a:p>
                  </a:txBody>
                  <a:tcPr/>
                </a:tc>
                <a:tc>
                  <a:txBody>
                    <a:bodyPr/>
                    <a:lstStyle/>
                    <a:p>
                      <a:pPr algn="ctr"/>
                      <a:r>
                        <a:rPr lang="en-GB" sz="1300" dirty="0"/>
                        <a:t>2 MKI Cools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4 Spare MKI Cools</a:t>
                      </a:r>
                    </a:p>
                    <a:p>
                      <a:pPr algn="ctr"/>
                      <a:endParaRPr lang="en-GB" sz="1300" dirty="0"/>
                    </a:p>
                  </a:txBody>
                  <a:tcPr/>
                </a:tc>
                <a:extLst>
                  <a:ext uri="{0D108BD9-81ED-4DB2-BD59-A6C34878D82A}">
                    <a16:rowId xmlns:a16="http://schemas.microsoft.com/office/drawing/2014/main" val="1756531859"/>
                  </a:ext>
                </a:extLst>
              </a:tr>
              <a:tr h="374134">
                <a:tc>
                  <a:txBody>
                    <a:bodyPr/>
                    <a:lstStyle/>
                    <a:p>
                      <a:pPr algn="ctr"/>
                      <a:r>
                        <a:rPr lang="en-GB" sz="1300" dirty="0"/>
                        <a:t>YETS 22/23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YETS 23/24</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YETS 24/25</a:t>
                      </a:r>
                    </a:p>
                  </a:txBody>
                  <a:tcPr/>
                </a:tc>
                <a:tc>
                  <a:txBody>
                    <a:bodyPr/>
                    <a:lstStyle/>
                    <a:p>
                      <a:pPr algn="ctr"/>
                      <a:r>
                        <a:rPr lang="en-GB" sz="1300" dirty="0"/>
                        <a:t>Start of LS3</a:t>
                      </a:r>
                    </a:p>
                  </a:txBody>
                  <a:tcPr/>
                </a:tc>
                <a:tc>
                  <a:txBody>
                    <a:bodyPr/>
                    <a:lstStyle/>
                    <a:p>
                      <a:pPr algn="ctr"/>
                      <a:r>
                        <a:rPr lang="en-GB" sz="1300" dirty="0"/>
                        <a:t>During LS3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During LS3</a:t>
                      </a:r>
                    </a:p>
                  </a:txBody>
                  <a:tcPr/>
                </a:tc>
                <a:extLst>
                  <a:ext uri="{0D108BD9-81ED-4DB2-BD59-A6C34878D82A}">
                    <a16:rowId xmlns:a16="http://schemas.microsoft.com/office/drawing/2014/main" val="33953189"/>
                  </a:ext>
                </a:extLst>
              </a:tr>
              <a:tr h="310398">
                <a:tc>
                  <a:txBody>
                    <a:bodyPr/>
                    <a:lstStyle/>
                    <a:p>
                      <a:pPr algn="ctr"/>
                      <a:r>
                        <a:rPr lang="en-GB" sz="1300"/>
                        <a:t>Point 8 </a:t>
                      </a:r>
                      <a:endParaRPr lang="en-GB" sz="1300" dirty="0"/>
                    </a:p>
                  </a:txBody>
                  <a:tcPr/>
                </a:tc>
                <a:tc>
                  <a:txBody>
                    <a:bodyPr/>
                    <a:lstStyle/>
                    <a:p>
                      <a:pPr algn="ctr"/>
                      <a:r>
                        <a:rPr lang="en-GB" sz="1300" dirty="0"/>
                        <a:t>Point 8</a:t>
                      </a:r>
                    </a:p>
                  </a:txBody>
                  <a:tcPr/>
                </a:tc>
                <a:tc>
                  <a:txBody>
                    <a:bodyPr/>
                    <a:lstStyle/>
                    <a:p>
                      <a:pPr algn="ctr"/>
                      <a:r>
                        <a:rPr lang="en-GB" sz="1300" dirty="0"/>
                        <a:t>Point 8</a:t>
                      </a:r>
                    </a:p>
                  </a:txBody>
                  <a:tcPr/>
                </a:tc>
                <a:tc>
                  <a:txBody>
                    <a:bodyPr/>
                    <a:lstStyle/>
                    <a:p>
                      <a:pPr algn="ctr"/>
                      <a:r>
                        <a:rPr lang="en-GB" sz="1300" dirty="0"/>
                        <a:t>Point 2</a:t>
                      </a:r>
                    </a:p>
                  </a:txBody>
                  <a:tcPr/>
                </a:tc>
                <a:tc>
                  <a:txBody>
                    <a:bodyPr/>
                    <a:lstStyle/>
                    <a:p>
                      <a:pPr algn="ctr"/>
                      <a:r>
                        <a:rPr lang="en-GB" sz="1300" dirty="0"/>
                        <a:t>Point 2</a:t>
                      </a:r>
                    </a:p>
                  </a:txBody>
                  <a:tcPr/>
                </a:tc>
                <a:tc>
                  <a:txBody>
                    <a:bodyPr/>
                    <a:lstStyle/>
                    <a:p>
                      <a:pPr algn="ctr"/>
                      <a:endParaRPr lang="en-GB" sz="1300" dirty="0"/>
                    </a:p>
                  </a:txBody>
                  <a:tcPr/>
                </a:tc>
                <a:extLst>
                  <a:ext uri="{0D108BD9-81ED-4DB2-BD59-A6C34878D82A}">
                    <a16:rowId xmlns:a16="http://schemas.microsoft.com/office/drawing/2014/main" val="380033500"/>
                  </a:ext>
                </a:extLst>
              </a:tr>
            </a:tbl>
          </a:graphicData>
        </a:graphic>
      </p:graphicFrame>
      <p:sp>
        <p:nvSpPr>
          <p:cNvPr id="8" name="TextBox 7">
            <a:extLst>
              <a:ext uri="{FF2B5EF4-FFF2-40B4-BE49-F238E27FC236}">
                <a16:creationId xmlns:a16="http://schemas.microsoft.com/office/drawing/2014/main" id="{699A7ADD-1BEE-5372-FEEE-B542CC61D9AF}"/>
              </a:ext>
            </a:extLst>
          </p:cNvPr>
          <p:cNvSpPr txBox="1"/>
          <p:nvPr/>
        </p:nvSpPr>
        <p:spPr>
          <a:xfrm>
            <a:off x="8585273" y="798312"/>
            <a:ext cx="3107194" cy="692497"/>
          </a:xfrm>
          <a:prstGeom prst="rect">
            <a:avLst/>
          </a:prstGeom>
          <a:noFill/>
        </p:spPr>
        <p:txBody>
          <a:bodyPr wrap="square" lIns="0" tIns="0" rIns="0" bIns="0" rtlCol="0">
            <a:spAutoFit/>
          </a:bodyPr>
          <a:lstStyle/>
          <a:p>
            <a:pPr algn="ctr"/>
            <a:r>
              <a:rPr lang="en-US" sz="1500" dirty="0"/>
              <a:t>Note: planning could be constrained by available resources (HR and cleanroom).</a:t>
            </a:r>
            <a:endParaRPr lang="en-GB" sz="1500" dirty="0"/>
          </a:p>
        </p:txBody>
      </p:sp>
    </p:spTree>
    <p:extLst>
      <p:ext uri="{BB962C8B-B14F-4D97-AF65-F5344CB8AC3E}">
        <p14:creationId xmlns:p14="http://schemas.microsoft.com/office/powerpoint/2010/main" val="2322900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p:txBody>
          <a:bodyPr/>
          <a:lstStyle/>
          <a:p>
            <a:r>
              <a:rPr kumimoji="0" lang="en-GB" sz="3600" b="1" i="0" u="none" strike="noStrike" kern="1200" cap="none" spc="0" normalizeH="0" baseline="0" noProof="0" dirty="0">
                <a:ln>
                  <a:noFill/>
                </a:ln>
                <a:solidFill>
                  <a:srgbClr val="0033A0"/>
                </a:solidFill>
                <a:effectLst/>
                <a:uLnTx/>
                <a:uFillTx/>
                <a:latin typeface="Arial"/>
                <a:ea typeface="+mj-ea"/>
                <a:cs typeface="+mj-cs"/>
              </a:rPr>
              <a:t>Conclusions</a:t>
            </a:r>
            <a:endParaRPr lang="en-GB" b="0" u="sng" dirty="0"/>
          </a:p>
        </p:txBody>
      </p:sp>
      <p:sp>
        <p:nvSpPr>
          <p:cNvPr id="26" name="Content Placeholder 8">
            <a:extLst>
              <a:ext uri="{FF2B5EF4-FFF2-40B4-BE49-F238E27FC236}">
                <a16:creationId xmlns:a16="http://schemas.microsoft.com/office/drawing/2014/main" id="{54B4AD59-4189-F9A5-D119-22493360696E}"/>
              </a:ext>
            </a:extLst>
          </p:cNvPr>
          <p:cNvSpPr txBox="1">
            <a:spLocks/>
          </p:cNvSpPr>
          <p:nvPr/>
        </p:nvSpPr>
        <p:spPr>
          <a:xfrm>
            <a:off x="444188" y="1017022"/>
            <a:ext cx="8088222" cy="48239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spcBef>
                <a:spcPts val="200"/>
              </a:spcBef>
              <a:spcAft>
                <a:spcPts val="200"/>
              </a:spcAft>
              <a:buFont typeface="Arial" panose="020B0604020202020204" pitchFamily="34" charset="0"/>
              <a:buChar char="•"/>
            </a:pPr>
            <a:r>
              <a:rPr lang="en-GB" sz="1800" b="0" dirty="0">
                <a:solidFill>
                  <a:schemeClr val="tx1"/>
                </a:solidFill>
              </a:rPr>
              <a:t>First </a:t>
            </a:r>
            <a:r>
              <a:rPr lang="en-GB" sz="1800" dirty="0">
                <a:solidFill>
                  <a:schemeClr val="tx1"/>
                </a:solidFill>
              </a:rPr>
              <a:t>MKI-Cool</a:t>
            </a:r>
            <a:r>
              <a:rPr lang="en-GB" sz="1800" b="0" dirty="0">
                <a:solidFill>
                  <a:schemeClr val="tx1"/>
                </a:solidFill>
              </a:rPr>
              <a:t>, with water cooled RF damper, </a:t>
            </a:r>
            <a:r>
              <a:rPr lang="en-GB" sz="1800" dirty="0">
                <a:solidFill>
                  <a:schemeClr val="tx1"/>
                </a:solidFill>
              </a:rPr>
              <a:t>installed </a:t>
            </a:r>
            <a:r>
              <a:rPr lang="en-GB" sz="1800" b="0" dirty="0">
                <a:solidFill>
                  <a:schemeClr val="tx1"/>
                </a:solidFill>
              </a:rPr>
              <a:t>during YETS 2022/23:</a:t>
            </a:r>
          </a:p>
          <a:p>
            <a:pPr marL="609600" lvl="1" indent="-285750">
              <a:spcBef>
                <a:spcPts val="200"/>
              </a:spcBef>
              <a:spcAft>
                <a:spcPts val="200"/>
              </a:spcAft>
              <a:buFont typeface="Arial" panose="020B0604020202020204" pitchFamily="34" charset="0"/>
              <a:buChar char="•"/>
            </a:pPr>
            <a:r>
              <a:rPr lang="en-GB" sz="1500" dirty="0">
                <a:solidFill>
                  <a:schemeClr val="tx1"/>
                </a:solidFill>
              </a:rPr>
              <a:t>Cr2O3 coating of alumina tube conditioned rapidly with beam </a:t>
            </a:r>
            <a:r>
              <a:rPr lang="en-GB" sz="1600" dirty="0"/>
              <a:t>👍</a:t>
            </a:r>
            <a:endParaRPr lang="en-GB" sz="1500" dirty="0">
              <a:solidFill>
                <a:schemeClr val="tx1"/>
              </a:solidFill>
            </a:endParaRPr>
          </a:p>
          <a:p>
            <a:pPr marL="609600" lvl="1" indent="-285750">
              <a:spcBef>
                <a:spcPts val="200"/>
              </a:spcBef>
              <a:spcAft>
                <a:spcPts val="200"/>
              </a:spcAft>
              <a:buFont typeface="Arial" panose="020B0604020202020204" pitchFamily="34" charset="0"/>
              <a:buChar char="•"/>
            </a:pPr>
            <a:r>
              <a:rPr lang="en-GB" sz="1500" dirty="0">
                <a:solidFill>
                  <a:schemeClr val="tx1"/>
                </a:solidFill>
              </a:rPr>
              <a:t>Temperature rise, due to beam induced heating of yoke, is &lt; 20% of other MKIs </a:t>
            </a:r>
            <a:r>
              <a:rPr lang="en-GB" sz="1600" dirty="0"/>
              <a:t>👍</a:t>
            </a:r>
            <a:endParaRPr lang="en-GB" sz="1500" dirty="0">
              <a:solidFill>
                <a:schemeClr val="tx1"/>
              </a:solidFill>
            </a:endParaRPr>
          </a:p>
          <a:p>
            <a:pPr marL="609600" lvl="1" indent="-285750">
              <a:spcBef>
                <a:spcPts val="200"/>
              </a:spcBef>
              <a:spcAft>
                <a:spcPts val="200"/>
              </a:spcAft>
              <a:buFont typeface="Arial" panose="020B0604020202020204" pitchFamily="34" charset="0"/>
              <a:buChar char="•"/>
            </a:pPr>
            <a:r>
              <a:rPr lang="en-GB" sz="1500" dirty="0">
                <a:solidFill>
                  <a:schemeClr val="tx1"/>
                </a:solidFill>
              </a:rPr>
              <a:t>For HL-LHC ultimate beam parameters, no heating issues expected for the MKI-Cool </a:t>
            </a:r>
            <a:r>
              <a:rPr lang="en-GB" sz="1600" dirty="0"/>
              <a:t>👍</a:t>
            </a:r>
            <a:endParaRPr lang="en-GB" sz="1500" dirty="0">
              <a:solidFill>
                <a:schemeClr val="tx1"/>
              </a:solidFill>
            </a:endParaRPr>
          </a:p>
          <a:p>
            <a:pPr marL="285750" indent="-285750">
              <a:spcBef>
                <a:spcPts val="600"/>
              </a:spcBef>
              <a:buFont typeface="Arial" panose="020B0604020202020204" pitchFamily="34" charset="0"/>
              <a:buChar char="•"/>
            </a:pPr>
            <a:r>
              <a:rPr lang="en-GB" sz="1800" dirty="0">
                <a:solidFill>
                  <a:schemeClr val="tx1"/>
                </a:solidFill>
              </a:rPr>
              <a:t>Issues with brazing ferrite to copper </a:t>
            </a:r>
            <a:r>
              <a:rPr lang="en-GB" sz="1800" b="0" dirty="0">
                <a:solidFill>
                  <a:schemeClr val="tx1"/>
                </a:solidFill>
              </a:rPr>
              <a:t>cylinder (bad thermal contact), for series of RF dampers:</a:t>
            </a:r>
          </a:p>
          <a:p>
            <a:pPr marL="609600" lvl="1" indent="-285750">
              <a:spcBef>
                <a:spcPts val="200"/>
              </a:spcBef>
              <a:spcAft>
                <a:spcPts val="200"/>
              </a:spcAft>
              <a:buFont typeface="Arial" panose="020B0604020202020204" pitchFamily="34" charset="0"/>
              <a:buChar char="•"/>
            </a:pPr>
            <a:r>
              <a:rPr lang="en-GB" sz="1500" dirty="0">
                <a:solidFill>
                  <a:schemeClr val="tx1"/>
                </a:solidFill>
              </a:rPr>
              <a:t>Under investigation with CERN MME</a:t>
            </a:r>
          </a:p>
          <a:p>
            <a:pPr marL="609600" lvl="1" indent="-285750">
              <a:spcBef>
                <a:spcPts val="200"/>
              </a:spcBef>
              <a:spcAft>
                <a:spcPts val="200"/>
              </a:spcAft>
              <a:buFont typeface="Arial" panose="020B0604020202020204" pitchFamily="34" charset="0"/>
              <a:buChar char="•"/>
            </a:pPr>
            <a:r>
              <a:rPr lang="en-GB" sz="1500" dirty="0">
                <a:solidFill>
                  <a:schemeClr val="tx1"/>
                </a:solidFill>
              </a:rPr>
              <a:t>Possibilities under discussion with industry</a:t>
            </a:r>
          </a:p>
          <a:p>
            <a:pPr marL="285750" indent="-285750">
              <a:spcBef>
                <a:spcPts val="300"/>
              </a:spcBef>
              <a:buFont typeface="Arial" panose="020B0604020202020204" pitchFamily="34" charset="0"/>
              <a:buChar char="•"/>
            </a:pPr>
            <a:r>
              <a:rPr lang="en-GB" sz="1800" dirty="0">
                <a:solidFill>
                  <a:schemeClr val="tx1"/>
                </a:solidFill>
              </a:rPr>
              <a:t>R&amp;D carried out, by the manufacturer of the alumina tubes, to understand and overcome the production issues:</a:t>
            </a:r>
          </a:p>
          <a:p>
            <a:pPr marL="609600" lvl="1" indent="-285750">
              <a:spcBef>
                <a:spcPts val="300"/>
              </a:spcBef>
              <a:buFont typeface="Arial" panose="020B0604020202020204" pitchFamily="34" charset="0"/>
              <a:buChar char="•"/>
            </a:pPr>
            <a:r>
              <a:rPr lang="en-GB" sz="1500" dirty="0">
                <a:solidFill>
                  <a:schemeClr val="tx1"/>
                </a:solidFill>
              </a:rPr>
              <a:t>Three tubes successfully manufactured and are being shipped to CERN </a:t>
            </a:r>
            <a:r>
              <a:rPr lang="en-GB" sz="1600" dirty="0"/>
              <a:t>👍</a:t>
            </a:r>
            <a:endParaRPr lang="en-GB" sz="1500" dirty="0">
              <a:solidFill>
                <a:schemeClr val="tx1"/>
              </a:solidFill>
            </a:endParaRPr>
          </a:p>
          <a:p>
            <a:pPr marL="609600" lvl="1" indent="-285750">
              <a:spcBef>
                <a:spcPts val="300"/>
              </a:spcBef>
              <a:buFont typeface="Arial" panose="020B0604020202020204" pitchFamily="34" charset="0"/>
              <a:buChar char="•"/>
            </a:pPr>
            <a:r>
              <a:rPr lang="en-GB" sz="1600" b="0" dirty="0">
                <a:solidFill>
                  <a:schemeClr val="tx1"/>
                </a:solidFill>
              </a:rPr>
              <a:t>Detailed QA, including </a:t>
            </a:r>
            <a:r>
              <a:rPr lang="en-GB" sz="1600" b="0" dirty="0">
                <a:solidFill>
                  <a:schemeClr val="tx1"/>
                </a:solidFill>
                <a:effectLst>
                  <a:outerShdw blurRad="38100" dist="38100" dir="2700000" algn="tl">
                    <a:srgbClr val="000000">
                      <a:alpha val="43137"/>
                    </a:srgbClr>
                  </a:outerShdw>
                </a:effectLst>
              </a:rPr>
              <a:t>wall thickness measurements</a:t>
            </a:r>
            <a:r>
              <a:rPr lang="en-GB" sz="1600" b="0" dirty="0">
                <a:solidFill>
                  <a:schemeClr val="tx1"/>
                </a:solidFill>
              </a:rPr>
              <a:t>, to be performed at CERN prior to acceptance of tubes</a:t>
            </a:r>
          </a:p>
          <a:p>
            <a:pPr marL="285750" indent="-285750">
              <a:spcBef>
                <a:spcPts val="300"/>
              </a:spcBef>
              <a:buFont typeface="Arial" panose="020B0604020202020204" pitchFamily="34" charset="0"/>
              <a:buChar char="•"/>
            </a:pPr>
            <a:r>
              <a:rPr lang="en-GB" sz="1800" b="0" dirty="0">
                <a:solidFill>
                  <a:schemeClr val="tx1"/>
                </a:solidFill>
              </a:rPr>
              <a:t>Based on </a:t>
            </a:r>
            <a:r>
              <a:rPr lang="en-GB" sz="1800" dirty="0">
                <a:solidFill>
                  <a:schemeClr val="tx1"/>
                </a:solidFill>
              </a:rPr>
              <a:t>excellent results of MKI-Cool operation </a:t>
            </a:r>
            <a:r>
              <a:rPr lang="en-GB" sz="1800" dirty="0"/>
              <a:t>👍</a:t>
            </a:r>
            <a:r>
              <a:rPr lang="en-GB" sz="1800" dirty="0">
                <a:solidFill>
                  <a:schemeClr val="tx1"/>
                </a:solidFill>
              </a:rPr>
              <a:t>, MKIs to be upgraded to MKI-Cools </a:t>
            </a:r>
            <a:r>
              <a:rPr lang="en-GB" sz="1800" b="0" dirty="0">
                <a:solidFill>
                  <a:schemeClr val="tx1"/>
                </a:solidFill>
              </a:rPr>
              <a:t>– provisional planning shown </a:t>
            </a:r>
          </a:p>
        </p:txBody>
      </p:sp>
      <p:pic>
        <p:nvPicPr>
          <p:cNvPr id="39" name="Picture 38" descr="A picture containing person, person&#10;&#10;Description automatically generated">
            <a:extLst>
              <a:ext uri="{FF2B5EF4-FFF2-40B4-BE49-F238E27FC236}">
                <a16:creationId xmlns:a16="http://schemas.microsoft.com/office/drawing/2014/main" id="{288B33CF-59D5-D782-2648-E9496511C687}"/>
              </a:ext>
            </a:extLst>
          </p:cNvPr>
          <p:cNvPicPr>
            <a:picLocks noChangeAspect="1"/>
          </p:cNvPicPr>
          <p:nvPr/>
        </p:nvPicPr>
        <p:blipFill rotWithShape="1">
          <a:blip r:embed="rId3">
            <a:extLst>
              <a:ext uri="{28A0092B-C50C-407E-A947-70E740481C1C}">
                <a14:useLocalDpi xmlns:a14="http://schemas.microsoft.com/office/drawing/2010/main" val="0"/>
              </a:ext>
            </a:extLst>
          </a:blip>
          <a:srcRect l="51048" t="18719" r="16096" b="7855"/>
          <a:stretch/>
        </p:blipFill>
        <p:spPr bwMode="auto">
          <a:xfrm>
            <a:off x="8636086" y="3668122"/>
            <a:ext cx="1343056" cy="1688238"/>
          </a:xfrm>
          <a:prstGeom prst="roundRect">
            <a:avLst>
              <a:gd name="adj" fmla="val 0"/>
            </a:avLst>
          </a:prstGeom>
          <a:ln>
            <a:noFill/>
          </a:ln>
          <a:extLst>
            <a:ext uri="{53640926-AAD7-44D8-BBD7-CCE9431645EC}">
              <a14:shadowObscured xmlns:a14="http://schemas.microsoft.com/office/drawing/2010/main"/>
            </a:ext>
          </a:extLst>
        </p:spPr>
      </p:pic>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CEC3C2B5-30AE-F754-266F-0AF1BBCA945A}"/>
                  </a:ext>
                </a:extLst>
              </p:cNvPr>
              <p:cNvSpPr txBox="1"/>
              <p:nvPr/>
            </p:nvSpPr>
            <p:spPr>
              <a:xfrm>
                <a:off x="10616605" y="4973165"/>
                <a:ext cx="1131207" cy="224870"/>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US" sz="1400" b="0" i="1" smtClean="0">
                              <a:solidFill>
                                <a:schemeClr val="bg1"/>
                              </a:solidFill>
                              <a:latin typeface="Cambria Math" panose="02040503050406030204" pitchFamily="18" charset="0"/>
                            </a:rPr>
                          </m:ctrlPr>
                        </m:sSubPr>
                        <m:e>
                          <m:r>
                            <a:rPr lang="en-US" sz="1400" b="0" i="1" smtClean="0">
                              <a:solidFill>
                                <a:schemeClr val="bg1"/>
                              </a:solidFill>
                              <a:latin typeface="Cambria Math" panose="02040503050406030204" pitchFamily="18" charset="0"/>
                            </a:rPr>
                            <m:t>𝐸</m:t>
                          </m:r>
                        </m:e>
                        <m:sub>
                          <m:r>
                            <a:rPr lang="en-US" sz="1400" b="0" i="1" smtClean="0">
                              <a:solidFill>
                                <a:schemeClr val="bg1"/>
                              </a:solidFill>
                              <a:latin typeface="Cambria Math" panose="02040503050406030204" pitchFamily="18" charset="0"/>
                            </a:rPr>
                            <m:t>𝜃</m:t>
                          </m:r>
                          <m:r>
                            <a:rPr lang="en-US" sz="1400" b="0" i="1" smtClean="0">
                              <a:solidFill>
                                <a:schemeClr val="bg1"/>
                              </a:solidFill>
                              <a:latin typeface="Cambria Math" panose="02040503050406030204" pitchFamily="18" charset="0"/>
                            </a:rPr>
                            <m:t>,</m:t>
                          </m:r>
                          <m:r>
                            <a:rPr lang="en-US" sz="1400" b="0" i="1" smtClean="0">
                              <a:solidFill>
                                <a:schemeClr val="bg1"/>
                              </a:solidFill>
                              <a:latin typeface="Cambria Math" panose="02040503050406030204" pitchFamily="18" charset="0"/>
                            </a:rPr>
                            <m:t>𝑑</m:t>
                          </m:r>
                        </m:sub>
                      </m:sSub>
                      <m:r>
                        <a:rPr lang="en-US" sz="1400" b="0" i="1" smtClean="0">
                          <a:solidFill>
                            <a:schemeClr val="bg1"/>
                          </a:solidFill>
                          <a:latin typeface="Cambria Math" panose="02040503050406030204" pitchFamily="18" charset="0"/>
                        </a:rPr>
                        <m:t>=</m:t>
                      </m:r>
                      <m:r>
                        <a:rPr lang="en-US" sz="1400" b="0" i="1" smtClean="0">
                          <a:solidFill>
                            <a:schemeClr val="bg1"/>
                          </a:solidFill>
                          <a:latin typeface="Cambria Math" panose="02040503050406030204" pitchFamily="18" charset="0"/>
                        </a:rPr>
                        <m:t>𝑓</m:t>
                      </m:r>
                      <m:r>
                        <a:rPr lang="en-US" sz="1400" b="0" i="1" smtClean="0">
                          <a:solidFill>
                            <a:schemeClr val="bg1"/>
                          </a:solidFill>
                          <a:latin typeface="Cambria Math" panose="02040503050406030204" pitchFamily="18" charset="0"/>
                        </a:rPr>
                        <m:t>(</m:t>
                      </m:r>
                      <m:r>
                        <a:rPr lang="en-US" sz="1400" b="0" i="1" smtClean="0">
                          <a:solidFill>
                            <a:schemeClr val="bg1"/>
                          </a:solidFill>
                          <a:latin typeface="Cambria Math" panose="02040503050406030204" pitchFamily="18" charset="0"/>
                        </a:rPr>
                        <m:t>𝜃</m:t>
                      </m:r>
                      <m:r>
                        <a:rPr lang="en-US" sz="1400" b="0" i="1" smtClean="0">
                          <a:solidFill>
                            <a:schemeClr val="bg1"/>
                          </a:solidFill>
                          <a:latin typeface="Cambria Math" panose="02040503050406030204" pitchFamily="18" charset="0"/>
                        </a:rPr>
                        <m:t>,</m:t>
                      </m:r>
                      <m:r>
                        <a:rPr lang="en-US" sz="1400" b="0" i="1" smtClean="0">
                          <a:solidFill>
                            <a:schemeClr val="bg1"/>
                          </a:solidFill>
                          <a:latin typeface="Cambria Math" panose="02040503050406030204" pitchFamily="18" charset="0"/>
                        </a:rPr>
                        <m:t>𝑑</m:t>
                      </m:r>
                      <m:r>
                        <a:rPr lang="en-US" sz="1400" b="0" i="1" smtClean="0">
                          <a:solidFill>
                            <a:schemeClr val="bg1"/>
                          </a:solidFill>
                          <a:latin typeface="Cambria Math" panose="02040503050406030204" pitchFamily="18" charset="0"/>
                        </a:rPr>
                        <m:t>)</m:t>
                      </m:r>
                    </m:oMath>
                  </m:oMathPara>
                </a14:m>
                <a:endParaRPr lang="en-GB" sz="1400" dirty="0">
                  <a:solidFill>
                    <a:schemeClr val="bg1"/>
                  </a:solidFill>
                </a:endParaRPr>
              </a:p>
            </p:txBody>
          </p:sp>
        </mc:Choice>
        <mc:Fallback xmlns="">
          <p:sp>
            <p:nvSpPr>
              <p:cNvPr id="58" name="TextBox 57">
                <a:extLst>
                  <a:ext uri="{FF2B5EF4-FFF2-40B4-BE49-F238E27FC236}">
                    <a16:creationId xmlns:a16="http://schemas.microsoft.com/office/drawing/2014/main" id="{CEC3C2B5-30AE-F754-266F-0AF1BBCA945A}"/>
                  </a:ext>
                </a:extLst>
              </p:cNvPr>
              <p:cNvSpPr txBox="1">
                <a:spLocks noRot="1" noChangeAspect="1" noMove="1" noResize="1" noEditPoints="1" noAdjustHandles="1" noChangeArrowheads="1" noChangeShapeType="1" noTextEdit="1"/>
              </p:cNvSpPr>
              <p:nvPr/>
            </p:nvSpPr>
            <p:spPr>
              <a:xfrm>
                <a:off x="10616605" y="4973165"/>
                <a:ext cx="1131207" cy="224870"/>
              </a:xfrm>
              <a:prstGeom prst="rect">
                <a:avLst/>
              </a:prstGeom>
              <a:blipFill>
                <a:blip r:embed="rId8"/>
                <a:stretch>
                  <a:fillRect l="-2703" r="-4865" b="-27027"/>
                </a:stretch>
              </a:blipFill>
            </p:spPr>
            <p:txBody>
              <a:bodyPr/>
              <a:lstStyle/>
              <a:p>
                <a:r>
                  <a:rPr lang="en-GB">
                    <a:noFill/>
                  </a:rPr>
                  <a:t> </a:t>
                </a:r>
              </a:p>
            </p:txBody>
          </p:sp>
        </mc:Fallback>
      </mc:AlternateContent>
      <p:sp>
        <p:nvSpPr>
          <p:cNvPr id="6" name="Date Placeholder 5">
            <a:extLst>
              <a:ext uri="{FF2B5EF4-FFF2-40B4-BE49-F238E27FC236}">
                <a16:creationId xmlns:a16="http://schemas.microsoft.com/office/drawing/2014/main" id="{6CE7780D-55CE-7F1D-2B56-A875450DC841}"/>
              </a:ext>
            </a:extLst>
          </p:cNvPr>
          <p:cNvSpPr>
            <a:spLocks noGrp="1"/>
          </p:cNvSpPr>
          <p:nvPr>
            <p:ph type="dt" sz="half" idx="10"/>
          </p:nvPr>
        </p:nvSpPr>
        <p:spPr/>
        <p:txBody>
          <a:bodyPr/>
          <a:lstStyle/>
          <a:p>
            <a:r>
              <a:rPr lang="en-US"/>
              <a:t>23/9/2023</a:t>
            </a:r>
            <a:endParaRPr lang="en-GB"/>
          </a:p>
        </p:txBody>
      </p:sp>
      <p:sp>
        <p:nvSpPr>
          <p:cNvPr id="7" name="Footer Placeholder 6">
            <a:extLst>
              <a:ext uri="{FF2B5EF4-FFF2-40B4-BE49-F238E27FC236}">
                <a16:creationId xmlns:a16="http://schemas.microsoft.com/office/drawing/2014/main" id="{B8ED6CC8-5B25-FACE-CCB5-6577B4E63534}"/>
              </a:ext>
            </a:extLst>
          </p:cNvPr>
          <p:cNvSpPr>
            <a:spLocks noGrp="1"/>
          </p:cNvSpPr>
          <p:nvPr>
            <p:ph type="ftr" sz="quarter" idx="11"/>
          </p:nvPr>
        </p:nvSpPr>
        <p:spPr/>
        <p:txBody>
          <a:bodyPr/>
          <a:lstStyle/>
          <a:p>
            <a:r>
              <a:rPr lang="en-GB"/>
              <a:t>M.J. Barnes:  MKI-Cool</a:t>
            </a:r>
          </a:p>
        </p:txBody>
      </p:sp>
      <p:sp>
        <p:nvSpPr>
          <p:cNvPr id="8" name="Slide Number Placeholder 7">
            <a:extLst>
              <a:ext uri="{FF2B5EF4-FFF2-40B4-BE49-F238E27FC236}">
                <a16:creationId xmlns:a16="http://schemas.microsoft.com/office/drawing/2014/main" id="{1217F307-00F0-BDC7-BB26-B4D2FA533F9D}"/>
              </a:ext>
            </a:extLst>
          </p:cNvPr>
          <p:cNvSpPr>
            <a:spLocks noGrp="1"/>
          </p:cNvSpPr>
          <p:nvPr>
            <p:ph type="sldNum" sz="quarter" idx="12"/>
          </p:nvPr>
        </p:nvSpPr>
        <p:spPr/>
        <p:txBody>
          <a:bodyPr/>
          <a:lstStyle/>
          <a:p>
            <a:fld id="{3E8595ED-BDF9-4BBC-B68B-2CF041815697}" type="slidenum">
              <a:rPr lang="en-GB" smtClean="0"/>
              <a:t>15</a:t>
            </a:fld>
            <a:endParaRPr lang="en-GB"/>
          </a:p>
        </p:txBody>
      </p:sp>
      <p:pic>
        <p:nvPicPr>
          <p:cNvPr id="4" name="Picture 3" descr="A group of people sitting in a room with machines&#10;&#10;Description automatically generated">
            <a:extLst>
              <a:ext uri="{FF2B5EF4-FFF2-40B4-BE49-F238E27FC236}">
                <a16:creationId xmlns:a16="http://schemas.microsoft.com/office/drawing/2014/main" id="{EFA368BD-FA4C-A2BF-B38C-8AFFDCC969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727151" y="855141"/>
            <a:ext cx="2299073" cy="1532716"/>
          </a:xfrm>
          <a:prstGeom prst="rect">
            <a:avLst/>
          </a:prstGeom>
        </p:spPr>
      </p:pic>
      <p:pic>
        <p:nvPicPr>
          <p:cNvPr id="9" name="Picture 8" descr="Graphical user interface&#10;&#10;Description automatically generated">
            <a:extLst>
              <a:ext uri="{FF2B5EF4-FFF2-40B4-BE49-F238E27FC236}">
                <a16:creationId xmlns:a16="http://schemas.microsoft.com/office/drawing/2014/main" id="{FE4B0672-FB84-40FF-C6A0-70719240F530}"/>
              </a:ext>
            </a:extLst>
          </p:cNvPr>
          <p:cNvPicPr>
            <a:picLocks noChangeAspect="1"/>
          </p:cNvPicPr>
          <p:nvPr/>
        </p:nvPicPr>
        <p:blipFill rotWithShape="1">
          <a:blip r:embed="rId10"/>
          <a:srcRect l="5753" t="20834" r="57693" b="31563"/>
          <a:stretch/>
        </p:blipFill>
        <p:spPr>
          <a:xfrm rot="16200000">
            <a:off x="9950212" y="3844346"/>
            <a:ext cx="1688400" cy="1335627"/>
          </a:xfrm>
          <a:prstGeom prst="rect">
            <a:avLst/>
          </a:prstGeom>
        </p:spPr>
      </p:pic>
    </p:spTree>
    <p:extLst>
      <p:ext uri="{BB962C8B-B14F-4D97-AF65-F5344CB8AC3E}">
        <p14:creationId xmlns:p14="http://schemas.microsoft.com/office/powerpoint/2010/main" val="4037990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DDE20-9350-6D6C-8F35-E2BB16F7E23F}"/>
              </a:ext>
            </a:extLst>
          </p:cNvPr>
          <p:cNvSpPr>
            <a:spLocks noGrp="1"/>
          </p:cNvSpPr>
          <p:nvPr>
            <p:ph type="title"/>
          </p:nvPr>
        </p:nvSpPr>
        <p:spPr>
          <a:xfrm>
            <a:off x="407987" y="1709738"/>
            <a:ext cx="11376025" cy="2137867"/>
          </a:xfrm>
        </p:spPr>
        <p:txBody>
          <a:bodyPr/>
          <a:lstStyle/>
          <a:p>
            <a:pPr algn="ctr"/>
            <a:r>
              <a:rPr lang="en-GB" dirty="0"/>
              <a:t>Questions ?</a:t>
            </a:r>
          </a:p>
        </p:txBody>
      </p:sp>
      <p:sp>
        <p:nvSpPr>
          <p:cNvPr id="4" name="Date Placeholder 3">
            <a:extLst>
              <a:ext uri="{FF2B5EF4-FFF2-40B4-BE49-F238E27FC236}">
                <a16:creationId xmlns:a16="http://schemas.microsoft.com/office/drawing/2014/main" id="{99FD95F3-EEE5-B967-CD42-9EB6F8C32E33}"/>
              </a:ext>
            </a:extLst>
          </p:cNvPr>
          <p:cNvSpPr>
            <a:spLocks noGrp="1"/>
          </p:cNvSpPr>
          <p:nvPr>
            <p:ph type="dt" sz="half" idx="10"/>
          </p:nvPr>
        </p:nvSpPr>
        <p:spPr/>
        <p:txBody>
          <a:bodyPr/>
          <a:lstStyle/>
          <a:p>
            <a:r>
              <a:rPr lang="en-US"/>
              <a:t>23/9/2023</a:t>
            </a:r>
            <a:endParaRPr lang="en-GB"/>
          </a:p>
        </p:txBody>
      </p:sp>
      <p:sp>
        <p:nvSpPr>
          <p:cNvPr id="5" name="Footer Placeholder 4">
            <a:extLst>
              <a:ext uri="{FF2B5EF4-FFF2-40B4-BE49-F238E27FC236}">
                <a16:creationId xmlns:a16="http://schemas.microsoft.com/office/drawing/2014/main" id="{BD392952-AE3C-1997-7433-E80BB4A32F6E}"/>
              </a:ext>
            </a:extLst>
          </p:cNvPr>
          <p:cNvSpPr>
            <a:spLocks noGrp="1"/>
          </p:cNvSpPr>
          <p:nvPr>
            <p:ph type="ftr" sz="quarter" idx="11"/>
          </p:nvPr>
        </p:nvSpPr>
        <p:spPr/>
        <p:txBody>
          <a:bodyPr/>
          <a:lstStyle/>
          <a:p>
            <a:r>
              <a:rPr lang="en-GB"/>
              <a:t>M.J. Barnes:  MKI-Cool</a:t>
            </a:r>
          </a:p>
        </p:txBody>
      </p:sp>
      <p:sp>
        <p:nvSpPr>
          <p:cNvPr id="6" name="Slide Number Placeholder 5">
            <a:extLst>
              <a:ext uri="{FF2B5EF4-FFF2-40B4-BE49-F238E27FC236}">
                <a16:creationId xmlns:a16="http://schemas.microsoft.com/office/drawing/2014/main" id="{9D291111-2F2E-6D62-3403-95827FB0A7DB}"/>
              </a:ext>
            </a:extLst>
          </p:cNvPr>
          <p:cNvSpPr>
            <a:spLocks noGrp="1"/>
          </p:cNvSpPr>
          <p:nvPr>
            <p:ph type="sldNum" sz="quarter" idx="12"/>
          </p:nvPr>
        </p:nvSpPr>
        <p:spPr/>
        <p:txBody>
          <a:bodyPr/>
          <a:lstStyle/>
          <a:p>
            <a:fld id="{3E8595ED-BDF9-4BBC-B68B-2CF041815697}" type="slidenum">
              <a:rPr lang="en-GB" smtClean="0"/>
              <a:t>16</a:t>
            </a:fld>
            <a:endParaRPr lang="en-GB"/>
          </a:p>
        </p:txBody>
      </p:sp>
    </p:spTree>
    <p:extLst>
      <p:ext uri="{BB962C8B-B14F-4D97-AF65-F5344CB8AC3E}">
        <p14:creationId xmlns:p14="http://schemas.microsoft.com/office/powerpoint/2010/main" val="3354448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DDE20-9350-6D6C-8F35-E2BB16F7E23F}"/>
              </a:ext>
            </a:extLst>
          </p:cNvPr>
          <p:cNvSpPr>
            <a:spLocks noGrp="1"/>
          </p:cNvSpPr>
          <p:nvPr>
            <p:ph type="title"/>
          </p:nvPr>
        </p:nvSpPr>
        <p:spPr/>
        <p:txBody>
          <a:bodyPr/>
          <a:lstStyle/>
          <a:p>
            <a:r>
              <a:rPr lang="en-GB" dirty="0"/>
              <a:t>Spare slides</a:t>
            </a:r>
          </a:p>
        </p:txBody>
      </p:sp>
      <p:sp>
        <p:nvSpPr>
          <p:cNvPr id="3" name="Text Placeholder 2">
            <a:extLst>
              <a:ext uri="{FF2B5EF4-FFF2-40B4-BE49-F238E27FC236}">
                <a16:creationId xmlns:a16="http://schemas.microsoft.com/office/drawing/2014/main" id="{C9F35656-D7F3-B273-907C-5264B515D458}"/>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99FD95F3-EEE5-B967-CD42-9EB6F8C32E33}"/>
              </a:ext>
            </a:extLst>
          </p:cNvPr>
          <p:cNvSpPr>
            <a:spLocks noGrp="1"/>
          </p:cNvSpPr>
          <p:nvPr>
            <p:ph type="dt" sz="half" idx="10"/>
          </p:nvPr>
        </p:nvSpPr>
        <p:spPr/>
        <p:txBody>
          <a:bodyPr/>
          <a:lstStyle/>
          <a:p>
            <a:r>
              <a:rPr lang="en-US"/>
              <a:t>23/9/2023</a:t>
            </a:r>
            <a:endParaRPr lang="en-GB"/>
          </a:p>
        </p:txBody>
      </p:sp>
      <p:sp>
        <p:nvSpPr>
          <p:cNvPr id="5" name="Footer Placeholder 4">
            <a:extLst>
              <a:ext uri="{FF2B5EF4-FFF2-40B4-BE49-F238E27FC236}">
                <a16:creationId xmlns:a16="http://schemas.microsoft.com/office/drawing/2014/main" id="{BD392952-AE3C-1997-7433-E80BB4A32F6E}"/>
              </a:ext>
            </a:extLst>
          </p:cNvPr>
          <p:cNvSpPr>
            <a:spLocks noGrp="1"/>
          </p:cNvSpPr>
          <p:nvPr>
            <p:ph type="ftr" sz="quarter" idx="11"/>
          </p:nvPr>
        </p:nvSpPr>
        <p:spPr/>
        <p:txBody>
          <a:bodyPr/>
          <a:lstStyle/>
          <a:p>
            <a:r>
              <a:rPr lang="en-GB"/>
              <a:t>M.J. Barnes:  MKI-Cool</a:t>
            </a:r>
          </a:p>
        </p:txBody>
      </p:sp>
      <p:sp>
        <p:nvSpPr>
          <p:cNvPr id="6" name="Slide Number Placeholder 5">
            <a:extLst>
              <a:ext uri="{FF2B5EF4-FFF2-40B4-BE49-F238E27FC236}">
                <a16:creationId xmlns:a16="http://schemas.microsoft.com/office/drawing/2014/main" id="{9D291111-2F2E-6D62-3403-95827FB0A7DB}"/>
              </a:ext>
            </a:extLst>
          </p:cNvPr>
          <p:cNvSpPr>
            <a:spLocks noGrp="1"/>
          </p:cNvSpPr>
          <p:nvPr>
            <p:ph type="sldNum" sz="quarter" idx="12"/>
          </p:nvPr>
        </p:nvSpPr>
        <p:spPr/>
        <p:txBody>
          <a:bodyPr/>
          <a:lstStyle/>
          <a:p>
            <a:fld id="{3E8595ED-BDF9-4BBC-B68B-2CF041815697}" type="slidenum">
              <a:rPr lang="en-GB" smtClean="0"/>
              <a:t>17</a:t>
            </a:fld>
            <a:endParaRPr lang="en-GB"/>
          </a:p>
        </p:txBody>
      </p:sp>
    </p:spTree>
    <p:extLst>
      <p:ext uri="{BB962C8B-B14F-4D97-AF65-F5344CB8AC3E}">
        <p14:creationId xmlns:p14="http://schemas.microsoft.com/office/powerpoint/2010/main" val="309235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829435-20E7-4B22-9791-E99EC9343600}"/>
              </a:ext>
            </a:extLst>
          </p:cNvPr>
          <p:cNvSpPr>
            <a:spLocks noGrp="1"/>
          </p:cNvSpPr>
          <p:nvPr>
            <p:ph type="dt" sz="half" idx="2"/>
          </p:nvPr>
        </p:nvSpPr>
        <p:spPr>
          <a:xfrm>
            <a:off x="2969335" y="6362377"/>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26/01/2022</a:t>
            </a:r>
            <a:endParaRPr lang="en-GB"/>
          </a:p>
        </p:txBody>
      </p:sp>
      <p:sp>
        <p:nvSpPr>
          <p:cNvPr id="3" name="Footer Placeholder 2">
            <a:extLst>
              <a:ext uri="{FF2B5EF4-FFF2-40B4-BE49-F238E27FC236}">
                <a16:creationId xmlns:a16="http://schemas.microsoft.com/office/drawing/2014/main" id="{7F83F0DD-CD57-4150-8784-F2A1B58015A1}"/>
              </a:ext>
            </a:extLst>
          </p:cNvPr>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M. Barnes - LHC Performance Workshop (Chamonix 2022)</a:t>
            </a:r>
            <a:endParaRPr lang="en-GB" dirty="0"/>
          </a:p>
        </p:txBody>
      </p:sp>
      <p:sp>
        <p:nvSpPr>
          <p:cNvPr id="4" name="Slide Number Placeholder 3">
            <a:extLst>
              <a:ext uri="{FF2B5EF4-FFF2-40B4-BE49-F238E27FC236}">
                <a16:creationId xmlns:a16="http://schemas.microsoft.com/office/drawing/2014/main" id="{8875AD72-8D3D-44E3-B73C-A89A898D6273}"/>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E53F7B-D2DA-444A-8A57-885A018407D2}" type="slidenum">
              <a:rPr lang="en-GB" smtClean="0"/>
              <a:pPr/>
              <a:t>18</a:t>
            </a:fld>
            <a:endParaRPr lang="en-GB"/>
          </a:p>
        </p:txBody>
      </p:sp>
      <p:sp>
        <p:nvSpPr>
          <p:cNvPr id="5" name="Title 1">
            <a:extLst>
              <a:ext uri="{FF2B5EF4-FFF2-40B4-BE49-F238E27FC236}">
                <a16:creationId xmlns:a16="http://schemas.microsoft.com/office/drawing/2014/main" id="{BD96C429-99F3-4040-9D1A-4CAE4E984201}"/>
              </a:ext>
            </a:extLst>
          </p:cNvPr>
          <p:cNvSpPr txBox="1">
            <a:spLocks/>
          </p:cNvSpPr>
          <p:nvPr/>
        </p:nvSpPr>
        <p:spPr>
          <a:xfrm>
            <a:off x="736270" y="50043"/>
            <a:ext cx="9495290" cy="1325563"/>
          </a:xfrm>
          <a:prstGeom prst="rect">
            <a:avLst/>
          </a:prstGeom>
        </p:spPr>
        <p:txBody>
          <a:bodyPr vert="horz" lIns="0" tIns="0" rIns="0" bIns="0" rtlCol="0" anchor="t" anchorCtr="0">
            <a:noAutofit/>
          </a:bodyPr>
          <a:lstStyle>
            <a:lvl1pPr>
              <a:lnSpc>
                <a:spcPct val="90000"/>
              </a:lnSpc>
              <a:spcBef>
                <a:spcPct val="0"/>
              </a:spcBef>
              <a:buNone/>
              <a:defRPr kumimoji="0" sz="3600" b="1" i="0" u="none" strike="noStrike" cap="none" spc="0" normalizeH="0" baseline="0">
                <a:ln>
                  <a:noFill/>
                </a:ln>
                <a:solidFill>
                  <a:srgbClr val="0033A0"/>
                </a:solidFill>
                <a:effectLst/>
                <a:uLnTx/>
                <a:uFillTx/>
                <a:latin typeface="Arial"/>
                <a:ea typeface="+mj-ea"/>
                <a:cs typeface="+mj-cs"/>
              </a:defRPr>
            </a:lvl1pPr>
          </a:lstStyle>
          <a:p>
            <a:r>
              <a:rPr lang="en-US" dirty="0"/>
              <a:t>Beam Induced Heating Limitations (1)</a:t>
            </a:r>
            <a:endParaRPr lang="en-GB" dirty="0"/>
          </a:p>
        </p:txBody>
      </p:sp>
      <p:sp>
        <p:nvSpPr>
          <p:cNvPr id="6" name="TextBox 5">
            <a:extLst>
              <a:ext uri="{FF2B5EF4-FFF2-40B4-BE49-F238E27FC236}">
                <a16:creationId xmlns:a16="http://schemas.microsoft.com/office/drawing/2014/main" id="{F1A5F441-F91B-4D0F-B988-B9356041CB41}"/>
              </a:ext>
            </a:extLst>
          </p:cNvPr>
          <p:cNvSpPr txBox="1"/>
          <p:nvPr/>
        </p:nvSpPr>
        <p:spPr>
          <a:xfrm>
            <a:off x="482930" y="614470"/>
            <a:ext cx="10972800" cy="1908215"/>
          </a:xfrm>
          <a:prstGeom prst="rect">
            <a:avLst/>
          </a:prstGeom>
          <a:noFill/>
        </p:spPr>
        <p:txBody>
          <a:bodyPr wrap="square" rtlCol="0">
            <a:spAutoFit/>
          </a:bodyPr>
          <a:lstStyle/>
          <a:p>
            <a:pPr marL="285750" indent="-285750">
              <a:buFont typeface="Arial" panose="020B0604020202020204" pitchFamily="34" charset="0"/>
              <a:buChar char="•"/>
            </a:pPr>
            <a:r>
              <a:rPr lang="en-GB" dirty="0"/>
              <a:t>MKI limits for max number of circulating bunches are given by post-LS1 magnets installed</a:t>
            </a:r>
          </a:p>
          <a:p>
            <a:pPr marL="742950" lvl="1" indent="-285750">
              <a:buFont typeface="Arial" panose="020B0604020202020204" pitchFamily="34" charset="0"/>
              <a:buChar char="•"/>
            </a:pPr>
            <a:r>
              <a:rPr lang="en-GB" sz="1400" dirty="0"/>
              <a:t>Details in: V. Vlachodimitropoulos, “Hardware limitations at injection” (https://indico.cern.ch/event/663598/) and “Update on MKI impedance studies” (</a:t>
            </a:r>
            <a:r>
              <a:rPr lang="en-GB" sz="1400" dirty="0">
                <a:hlinkClick r:id="rId3"/>
              </a:rPr>
              <a:t>https://indico.cern.ch/event/734086/</a:t>
            </a:r>
            <a:r>
              <a:rPr lang="en-GB" sz="1400" dirty="0"/>
              <a:t>)</a:t>
            </a:r>
          </a:p>
          <a:p>
            <a:pPr marL="285750" indent="-285750">
              <a:buFont typeface="Arial" panose="020B0604020202020204" pitchFamily="34" charset="0"/>
              <a:buChar char="•"/>
            </a:pPr>
            <a:r>
              <a:rPr lang="en-GB" dirty="0"/>
              <a:t>Can consider these as ‘soft’ limits: exceeding them by a small amount will not damage the MKIs nor cause a beam dump. However, cooling with existing MKIs is very poor (predicted </a:t>
            </a:r>
            <a:r>
              <a:rPr lang="en-GB" b="1" dirty="0"/>
              <a:t>thermal time constant for cool-down of yoke is several hours</a:t>
            </a:r>
            <a:r>
              <a:rPr lang="en-GB" dirty="0"/>
              <a:t>): hence, </a:t>
            </a:r>
            <a:r>
              <a:rPr lang="en-GB" dirty="0">
                <a:effectLst>
                  <a:outerShdw blurRad="38100" dist="38100" dir="2700000" algn="tl">
                    <a:srgbClr val="000000">
                      <a:alpha val="43137"/>
                    </a:srgbClr>
                  </a:outerShdw>
                </a:effectLst>
              </a:rPr>
              <a:t>these operational limits will avoid heavy efficiency penalties</a:t>
            </a:r>
            <a:r>
              <a:rPr lang="en-GB" dirty="0"/>
              <a:t>.</a:t>
            </a:r>
          </a:p>
        </p:txBody>
      </p:sp>
      <p:grpSp>
        <p:nvGrpSpPr>
          <p:cNvPr id="8" name="Group 7">
            <a:extLst>
              <a:ext uri="{FF2B5EF4-FFF2-40B4-BE49-F238E27FC236}">
                <a16:creationId xmlns:a16="http://schemas.microsoft.com/office/drawing/2014/main" id="{EB8A7B85-5640-3579-D600-658A6CA5AA82}"/>
              </a:ext>
            </a:extLst>
          </p:cNvPr>
          <p:cNvGrpSpPr/>
          <p:nvPr/>
        </p:nvGrpSpPr>
        <p:grpSpPr>
          <a:xfrm>
            <a:off x="3550267" y="2303813"/>
            <a:ext cx="6633279" cy="3883231"/>
            <a:chOff x="3550267" y="2303813"/>
            <a:chExt cx="6633279" cy="3883231"/>
          </a:xfrm>
        </p:grpSpPr>
        <p:grpSp>
          <p:nvGrpSpPr>
            <p:cNvPr id="15" name="Group 14">
              <a:extLst>
                <a:ext uri="{FF2B5EF4-FFF2-40B4-BE49-F238E27FC236}">
                  <a16:creationId xmlns:a16="http://schemas.microsoft.com/office/drawing/2014/main" id="{3BE319D6-B9C1-4104-A1F2-31FE15B321D7}"/>
                </a:ext>
              </a:extLst>
            </p:cNvPr>
            <p:cNvGrpSpPr/>
            <p:nvPr/>
          </p:nvGrpSpPr>
          <p:grpSpPr>
            <a:xfrm>
              <a:off x="3550267" y="2303813"/>
              <a:ext cx="6633279" cy="3883231"/>
              <a:chOff x="364067" y="3146077"/>
              <a:chExt cx="5298876" cy="3102050"/>
            </a:xfrm>
          </p:grpSpPr>
          <p:grpSp>
            <p:nvGrpSpPr>
              <p:cNvPr id="9" name="Group 8">
                <a:extLst>
                  <a:ext uri="{FF2B5EF4-FFF2-40B4-BE49-F238E27FC236}">
                    <a16:creationId xmlns:a16="http://schemas.microsoft.com/office/drawing/2014/main" id="{FC10E09B-4F16-460B-8C42-FB042844232B}"/>
                  </a:ext>
                </a:extLst>
              </p:cNvPr>
              <p:cNvGrpSpPr/>
              <p:nvPr/>
            </p:nvGrpSpPr>
            <p:grpSpPr>
              <a:xfrm>
                <a:off x="364067" y="3146077"/>
                <a:ext cx="5298876" cy="3102050"/>
                <a:chOff x="-116120" y="1116916"/>
                <a:chExt cx="8967536" cy="5249745"/>
              </a:xfrm>
            </p:grpSpPr>
            <p:pic>
              <p:nvPicPr>
                <p:cNvPr id="10" name="Picture 9">
                  <a:extLst>
                    <a:ext uri="{FF2B5EF4-FFF2-40B4-BE49-F238E27FC236}">
                      <a16:creationId xmlns:a16="http://schemas.microsoft.com/office/drawing/2014/main" id="{AE398714-3D28-4D5D-9F65-5BF61B02C2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120" y="1116916"/>
                  <a:ext cx="8967536" cy="5249745"/>
                </a:xfrm>
                <a:prstGeom prst="rect">
                  <a:avLst/>
                </a:prstGeom>
              </p:spPr>
            </p:pic>
            <p:cxnSp>
              <p:nvCxnSpPr>
                <p:cNvPr id="11" name="Straight Connector 10">
                  <a:extLst>
                    <a:ext uri="{FF2B5EF4-FFF2-40B4-BE49-F238E27FC236}">
                      <a16:creationId xmlns:a16="http://schemas.microsoft.com/office/drawing/2014/main" id="{A0769305-C888-4367-9769-FA194710611E}"/>
                    </a:ext>
                  </a:extLst>
                </p:cNvPr>
                <p:cNvCxnSpPr/>
                <p:nvPr/>
              </p:nvCxnSpPr>
              <p:spPr>
                <a:xfrm>
                  <a:off x="1185383" y="4598668"/>
                  <a:ext cx="6803585" cy="13437"/>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92FD991-FB68-48CE-889D-6A6968D9A8F8}"/>
                    </a:ext>
                  </a:extLst>
                </p:cNvPr>
                <p:cNvCxnSpPr/>
                <p:nvPr/>
              </p:nvCxnSpPr>
              <p:spPr>
                <a:xfrm flipV="1">
                  <a:off x="1185383" y="1830791"/>
                  <a:ext cx="6803585" cy="7659"/>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11C68BB5-5CB0-431A-8209-790B0D09BE33}"/>
                  </a:ext>
                </a:extLst>
              </p:cNvPr>
              <p:cNvSpPr txBox="1"/>
              <p:nvPr/>
            </p:nvSpPr>
            <p:spPr>
              <a:xfrm>
                <a:off x="1075925" y="4882372"/>
                <a:ext cx="3641510" cy="307777"/>
              </a:xfrm>
              <a:prstGeom prst="rect">
                <a:avLst/>
              </a:prstGeom>
              <a:noFill/>
            </p:spPr>
            <p:txBody>
              <a:bodyPr wrap="square" rtlCol="0">
                <a:spAutoFit/>
              </a:bodyPr>
              <a:lstStyle/>
              <a:p>
                <a:r>
                  <a:rPr lang="en-US" sz="1400" dirty="0">
                    <a:solidFill>
                      <a:srgbClr val="FF0000"/>
                    </a:solidFill>
                  </a:rPr>
                  <a:t>T</a:t>
                </a:r>
                <a:r>
                  <a:rPr lang="en-US" sz="1400" baseline="-25000" dirty="0">
                    <a:solidFill>
                      <a:srgbClr val="FF0000"/>
                    </a:solidFill>
                  </a:rPr>
                  <a:t>C</a:t>
                </a:r>
                <a:r>
                  <a:rPr lang="en-US" sz="1400" dirty="0">
                    <a:solidFill>
                      <a:srgbClr val="FF0000"/>
                    </a:solidFill>
                  </a:rPr>
                  <a:t> of Yokes = 125°C</a:t>
                </a:r>
                <a:endParaRPr lang="en-GB" sz="1400" dirty="0">
                  <a:solidFill>
                    <a:srgbClr val="FF0000"/>
                  </a:solidFill>
                </a:endParaRPr>
              </a:p>
            </p:txBody>
          </p:sp>
          <p:sp>
            <p:nvSpPr>
              <p:cNvPr id="14" name="TextBox 13">
                <a:extLst>
                  <a:ext uri="{FF2B5EF4-FFF2-40B4-BE49-F238E27FC236}">
                    <a16:creationId xmlns:a16="http://schemas.microsoft.com/office/drawing/2014/main" id="{1232DC51-8446-4CF7-8F65-70B79CCE6C5E}"/>
                  </a:ext>
                </a:extLst>
              </p:cNvPr>
              <p:cNvSpPr txBox="1"/>
              <p:nvPr/>
            </p:nvSpPr>
            <p:spPr>
              <a:xfrm>
                <a:off x="1075925" y="3567902"/>
                <a:ext cx="2903615" cy="307777"/>
              </a:xfrm>
              <a:prstGeom prst="rect">
                <a:avLst/>
              </a:prstGeom>
              <a:noFill/>
            </p:spPr>
            <p:txBody>
              <a:bodyPr wrap="none" rtlCol="0">
                <a:spAutoFit/>
              </a:bodyPr>
              <a:lstStyle/>
              <a:p>
                <a:r>
                  <a:rPr lang="en-US" sz="1400" dirty="0">
                    <a:solidFill>
                      <a:srgbClr val="FF0000"/>
                    </a:solidFill>
                  </a:rPr>
                  <a:t>Curie Temp. (T</a:t>
                </a:r>
                <a:r>
                  <a:rPr lang="en-US" sz="1400" baseline="-25000" dirty="0">
                    <a:solidFill>
                      <a:srgbClr val="FF0000"/>
                    </a:solidFill>
                  </a:rPr>
                  <a:t>C</a:t>
                </a:r>
                <a:r>
                  <a:rPr lang="en-US" sz="1400" dirty="0">
                    <a:solidFill>
                      <a:srgbClr val="FF0000"/>
                    </a:solidFill>
                  </a:rPr>
                  <a:t>) of Rings = 250°C</a:t>
                </a:r>
                <a:endParaRPr lang="en-GB" sz="1400" dirty="0">
                  <a:solidFill>
                    <a:srgbClr val="FF0000"/>
                  </a:solidFill>
                </a:endParaRPr>
              </a:p>
            </p:txBody>
          </p:sp>
        </p:grpSp>
        <p:cxnSp>
          <p:nvCxnSpPr>
            <p:cNvPr id="7" name="Straight Connector 6">
              <a:extLst>
                <a:ext uri="{FF2B5EF4-FFF2-40B4-BE49-F238E27FC236}">
                  <a16:creationId xmlns:a16="http://schemas.microsoft.com/office/drawing/2014/main" id="{470AD824-A403-3723-6360-17A3F3ED4CC9}"/>
                </a:ext>
              </a:extLst>
            </p:cNvPr>
            <p:cNvCxnSpPr/>
            <p:nvPr/>
          </p:nvCxnSpPr>
          <p:spPr>
            <a:xfrm>
              <a:off x="7805086" y="4125216"/>
              <a:ext cx="106933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6" name="Straight Connector 15">
            <a:extLst>
              <a:ext uri="{FF2B5EF4-FFF2-40B4-BE49-F238E27FC236}">
                <a16:creationId xmlns:a16="http://schemas.microsoft.com/office/drawing/2014/main" id="{101A3FEA-AA5E-FEEC-EB30-13BCD4E809C2}"/>
              </a:ext>
            </a:extLst>
          </p:cNvPr>
          <p:cNvCxnSpPr/>
          <p:nvPr/>
        </p:nvCxnSpPr>
        <p:spPr>
          <a:xfrm>
            <a:off x="7828836" y="4406105"/>
            <a:ext cx="106933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8523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829435-20E7-4B22-9791-E99EC9343600}"/>
              </a:ext>
            </a:extLst>
          </p:cNvPr>
          <p:cNvSpPr>
            <a:spLocks noGrp="1"/>
          </p:cNvSpPr>
          <p:nvPr>
            <p:ph type="dt" sz="half" idx="2"/>
          </p:nvPr>
        </p:nvSpPr>
        <p:spPr>
          <a:xfrm>
            <a:off x="2969335" y="6362377"/>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26/01/2022</a:t>
            </a:r>
            <a:endParaRPr lang="en-GB"/>
          </a:p>
        </p:txBody>
      </p:sp>
      <p:sp>
        <p:nvSpPr>
          <p:cNvPr id="3" name="Footer Placeholder 2">
            <a:extLst>
              <a:ext uri="{FF2B5EF4-FFF2-40B4-BE49-F238E27FC236}">
                <a16:creationId xmlns:a16="http://schemas.microsoft.com/office/drawing/2014/main" id="{7F83F0DD-CD57-4150-8784-F2A1B58015A1}"/>
              </a:ext>
            </a:extLst>
          </p:cNvPr>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M. Barnes - LHC Performance Workshop (Chamonix 2022)</a:t>
            </a:r>
            <a:endParaRPr lang="en-GB" dirty="0"/>
          </a:p>
        </p:txBody>
      </p:sp>
      <p:sp>
        <p:nvSpPr>
          <p:cNvPr id="4" name="Slide Number Placeholder 3">
            <a:extLst>
              <a:ext uri="{FF2B5EF4-FFF2-40B4-BE49-F238E27FC236}">
                <a16:creationId xmlns:a16="http://schemas.microsoft.com/office/drawing/2014/main" id="{8875AD72-8D3D-44E3-B73C-A89A898D6273}"/>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E53F7B-D2DA-444A-8A57-885A018407D2}" type="slidenum">
              <a:rPr lang="en-GB" smtClean="0"/>
              <a:pPr/>
              <a:t>19</a:t>
            </a:fld>
            <a:endParaRPr lang="en-GB"/>
          </a:p>
        </p:txBody>
      </p:sp>
      <p:sp>
        <p:nvSpPr>
          <p:cNvPr id="5" name="Title 1">
            <a:extLst>
              <a:ext uri="{FF2B5EF4-FFF2-40B4-BE49-F238E27FC236}">
                <a16:creationId xmlns:a16="http://schemas.microsoft.com/office/drawing/2014/main" id="{BD96C429-99F3-4040-9D1A-4CAE4E984201}"/>
              </a:ext>
            </a:extLst>
          </p:cNvPr>
          <p:cNvSpPr txBox="1">
            <a:spLocks/>
          </p:cNvSpPr>
          <p:nvPr/>
        </p:nvSpPr>
        <p:spPr>
          <a:xfrm>
            <a:off x="807522" y="50043"/>
            <a:ext cx="9424038" cy="1325563"/>
          </a:xfrm>
          <a:prstGeom prst="rect">
            <a:avLst/>
          </a:prstGeom>
        </p:spPr>
        <p:txBody>
          <a:bodyPr vert="horz" lIns="0" tIns="0" rIns="0" bIns="0" rtlCol="0" anchor="t" anchorCtr="0">
            <a:noAutofit/>
          </a:bodyPr>
          <a:lstStyle>
            <a:defPPr>
              <a:defRPr lang="en-US"/>
            </a:defPPr>
            <a:lvl1pPr>
              <a:lnSpc>
                <a:spcPct val="90000"/>
              </a:lnSpc>
              <a:spcBef>
                <a:spcPct val="0"/>
              </a:spcBef>
              <a:buNone/>
              <a:defRPr kumimoji="0" sz="3600" b="1" i="0" u="none" strike="noStrike" cap="none" spc="0" normalizeH="0" baseline="0">
                <a:ln>
                  <a:noFill/>
                </a:ln>
                <a:solidFill>
                  <a:srgbClr val="0033A0"/>
                </a:solidFill>
                <a:effectLst/>
                <a:uLnTx/>
                <a:uFillTx/>
                <a:latin typeface="Arial"/>
                <a:ea typeface="+mj-ea"/>
                <a:cs typeface="+mj-cs"/>
              </a:defRPr>
            </a:lvl1pPr>
          </a:lstStyle>
          <a:p>
            <a:r>
              <a:rPr lang="en-US" dirty="0"/>
              <a:t>Beam Induced Heating Limitations (2)</a:t>
            </a:r>
            <a:endParaRPr lang="en-GB" dirty="0"/>
          </a:p>
        </p:txBody>
      </p:sp>
      <p:sp>
        <p:nvSpPr>
          <p:cNvPr id="41" name="TextBox 40">
            <a:extLst>
              <a:ext uri="{FF2B5EF4-FFF2-40B4-BE49-F238E27FC236}">
                <a16:creationId xmlns:a16="http://schemas.microsoft.com/office/drawing/2014/main" id="{D8E79EEC-5EDE-40C5-80C1-C10816ECD0FB}"/>
              </a:ext>
            </a:extLst>
          </p:cNvPr>
          <p:cNvSpPr txBox="1"/>
          <p:nvPr/>
        </p:nvSpPr>
        <p:spPr>
          <a:xfrm>
            <a:off x="807521" y="712823"/>
            <a:ext cx="10996551" cy="2308324"/>
          </a:xfrm>
          <a:prstGeom prst="rect">
            <a:avLst/>
          </a:prstGeom>
          <a:noFill/>
        </p:spPr>
        <p:txBody>
          <a:bodyPr wrap="square" rtlCol="0">
            <a:spAutoFit/>
          </a:bodyPr>
          <a:lstStyle/>
          <a:p>
            <a:pPr marL="285750" indent="-285750">
              <a:buFont typeface="Arial" panose="020B0604020202020204" pitchFamily="34" charset="0"/>
              <a:buChar char="•"/>
            </a:pPr>
            <a:r>
              <a:rPr lang="en-GB" dirty="0"/>
              <a:t>Steady state approach used for thermal simulations for post-LS1 MKIs and upgraded MKI8D (YETS 2017/18)</a:t>
            </a:r>
          </a:p>
          <a:p>
            <a:pPr marL="285750" indent="-285750">
              <a:buFont typeface="Arial" panose="020B0604020202020204" pitchFamily="34" charset="0"/>
              <a:buChar char="•"/>
            </a:pPr>
            <a:r>
              <a:rPr lang="en-GB" dirty="0"/>
              <a:t>Gaussian longitudinal proﬁle with </a:t>
            </a:r>
            <a:r>
              <a:rPr lang="en-GB" dirty="0" err="1"/>
              <a:t>equi</a:t>
            </a:r>
            <a:r>
              <a:rPr lang="en-GB" dirty="0"/>
              <a:t>-populated bunches for beam</a:t>
            </a:r>
          </a:p>
          <a:p>
            <a:endParaRPr lang="en-GB" dirty="0"/>
          </a:p>
          <a:p>
            <a:r>
              <a:rPr lang="en-GB" dirty="0"/>
              <a:t>The following limits are intended for normal operation </a:t>
            </a:r>
          </a:p>
          <a:p>
            <a:pPr marL="285750" indent="-285750">
              <a:buFont typeface="Arial" panose="020B0604020202020204" pitchFamily="34" charset="0"/>
              <a:buChar char="•"/>
            </a:pPr>
            <a:r>
              <a:rPr lang="en-GB" dirty="0"/>
              <a:t>In case of usage for speciﬁc tests, depending on the operational conditions foreseen (previous cool down, time at ﬂat top, etc.), allowed parameters (number of bunches and bunch length) to be evaluated</a:t>
            </a:r>
          </a:p>
          <a:p>
            <a:pPr marL="285750" indent="-285750">
              <a:buFont typeface="Arial" panose="020B0604020202020204" pitchFamily="34" charset="0"/>
              <a:buChar char="•"/>
            </a:pPr>
            <a:endParaRPr lang="en-GB" dirty="0"/>
          </a:p>
        </p:txBody>
      </p:sp>
      <p:grpSp>
        <p:nvGrpSpPr>
          <p:cNvPr id="14" name="Group 13">
            <a:extLst>
              <a:ext uri="{FF2B5EF4-FFF2-40B4-BE49-F238E27FC236}">
                <a16:creationId xmlns:a16="http://schemas.microsoft.com/office/drawing/2014/main" id="{E9379C65-0221-51EE-DA16-41F55464BA52}"/>
              </a:ext>
            </a:extLst>
          </p:cNvPr>
          <p:cNvGrpSpPr/>
          <p:nvPr/>
        </p:nvGrpSpPr>
        <p:grpSpPr>
          <a:xfrm>
            <a:off x="633685" y="2708565"/>
            <a:ext cx="11640901" cy="3473582"/>
            <a:chOff x="633685" y="2708565"/>
            <a:chExt cx="11640901" cy="3473582"/>
          </a:xfrm>
        </p:grpSpPr>
        <p:grpSp>
          <p:nvGrpSpPr>
            <p:cNvPr id="11" name="Group 10">
              <a:extLst>
                <a:ext uri="{FF2B5EF4-FFF2-40B4-BE49-F238E27FC236}">
                  <a16:creationId xmlns:a16="http://schemas.microsoft.com/office/drawing/2014/main" id="{0B448829-296F-11ED-8F0E-7F501D9B6F63}"/>
                </a:ext>
              </a:extLst>
            </p:cNvPr>
            <p:cNvGrpSpPr/>
            <p:nvPr/>
          </p:nvGrpSpPr>
          <p:grpSpPr>
            <a:xfrm>
              <a:off x="633685" y="2708565"/>
              <a:ext cx="11640901" cy="3473582"/>
              <a:chOff x="633685" y="2708565"/>
              <a:chExt cx="11640901" cy="3473582"/>
            </a:xfrm>
          </p:grpSpPr>
          <p:grpSp>
            <p:nvGrpSpPr>
              <p:cNvPr id="39" name="Group 38">
                <a:extLst>
                  <a:ext uri="{FF2B5EF4-FFF2-40B4-BE49-F238E27FC236}">
                    <a16:creationId xmlns:a16="http://schemas.microsoft.com/office/drawing/2014/main" id="{7BA03F1D-9D89-4840-8EF9-60F25639C75D}"/>
                  </a:ext>
                </a:extLst>
              </p:cNvPr>
              <p:cNvGrpSpPr>
                <a:grpSpLocks noChangeAspect="1"/>
              </p:cNvGrpSpPr>
              <p:nvPr/>
            </p:nvGrpSpPr>
            <p:grpSpPr>
              <a:xfrm>
                <a:off x="633685" y="2744147"/>
                <a:ext cx="5872740" cy="3438000"/>
                <a:chOff x="4470401" y="894635"/>
                <a:chExt cx="4605538" cy="2696159"/>
              </a:xfrm>
            </p:grpSpPr>
            <p:grpSp>
              <p:nvGrpSpPr>
                <p:cNvPr id="8" name="Group 7">
                  <a:extLst>
                    <a:ext uri="{FF2B5EF4-FFF2-40B4-BE49-F238E27FC236}">
                      <a16:creationId xmlns:a16="http://schemas.microsoft.com/office/drawing/2014/main" id="{4FEA61C6-DCEE-48BD-BFE4-6EF969BB9393}"/>
                    </a:ext>
                  </a:extLst>
                </p:cNvPr>
                <p:cNvGrpSpPr/>
                <p:nvPr/>
              </p:nvGrpSpPr>
              <p:grpSpPr>
                <a:xfrm>
                  <a:off x="4470401" y="894635"/>
                  <a:ext cx="4605538" cy="2696159"/>
                  <a:chOff x="4470401" y="894635"/>
                  <a:chExt cx="4605538" cy="2696159"/>
                </a:xfrm>
              </p:grpSpPr>
              <p:grpSp>
                <p:nvGrpSpPr>
                  <p:cNvPr id="15" name="Group 14">
                    <a:extLst>
                      <a:ext uri="{FF2B5EF4-FFF2-40B4-BE49-F238E27FC236}">
                        <a16:creationId xmlns:a16="http://schemas.microsoft.com/office/drawing/2014/main" id="{790973FF-E748-4E47-9780-D7D5993AA022}"/>
                      </a:ext>
                    </a:extLst>
                  </p:cNvPr>
                  <p:cNvGrpSpPr/>
                  <p:nvPr/>
                </p:nvGrpSpPr>
                <p:grpSpPr>
                  <a:xfrm>
                    <a:off x="4470401" y="894635"/>
                    <a:ext cx="4605538" cy="2696159"/>
                    <a:chOff x="0" y="1259760"/>
                    <a:chExt cx="9109805" cy="5333032"/>
                  </a:xfrm>
                </p:grpSpPr>
                <p:pic>
                  <p:nvPicPr>
                    <p:cNvPr id="16" name="Picture 15">
                      <a:extLst>
                        <a:ext uri="{FF2B5EF4-FFF2-40B4-BE49-F238E27FC236}">
                          <a16:creationId xmlns:a16="http://schemas.microsoft.com/office/drawing/2014/main" id="{4029A062-8F28-482E-8A47-8E13A86C0C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59760"/>
                      <a:ext cx="9109805" cy="5333032"/>
                    </a:xfrm>
                    <a:prstGeom prst="rect">
                      <a:avLst/>
                    </a:prstGeom>
                  </p:spPr>
                </p:pic>
                <p:cxnSp>
                  <p:nvCxnSpPr>
                    <p:cNvPr id="17" name="Straight Connector 16">
                      <a:extLst>
                        <a:ext uri="{FF2B5EF4-FFF2-40B4-BE49-F238E27FC236}">
                          <a16:creationId xmlns:a16="http://schemas.microsoft.com/office/drawing/2014/main" id="{33D6F571-EBAF-4726-A55A-162DAE61477E}"/>
                        </a:ext>
                      </a:extLst>
                    </p:cNvPr>
                    <p:cNvCxnSpPr/>
                    <p:nvPr/>
                  </p:nvCxnSpPr>
                  <p:spPr>
                    <a:xfrm flipV="1">
                      <a:off x="1294430" y="3015308"/>
                      <a:ext cx="6973164" cy="8671"/>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CD671B6-5669-4969-ACDF-AA5CAB454512}"/>
                        </a:ext>
                      </a:extLst>
                    </p:cNvPr>
                    <p:cNvCxnSpPr/>
                    <p:nvPr/>
                  </p:nvCxnSpPr>
                  <p:spPr>
                    <a:xfrm>
                      <a:off x="1294430" y="4598266"/>
                      <a:ext cx="6981185" cy="596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B280109E-C33F-4C28-957D-09EF1F98DD22}"/>
                      </a:ext>
                    </a:extLst>
                  </p:cNvPr>
                  <p:cNvSpPr txBox="1"/>
                  <p:nvPr/>
                </p:nvSpPr>
                <p:spPr>
                  <a:xfrm>
                    <a:off x="6916685" y="1759606"/>
                    <a:ext cx="1790875" cy="307777"/>
                  </a:xfrm>
                  <a:prstGeom prst="rect">
                    <a:avLst/>
                  </a:prstGeom>
                  <a:noFill/>
                </p:spPr>
                <p:txBody>
                  <a:bodyPr wrap="none" rtlCol="0">
                    <a:spAutoFit/>
                  </a:bodyPr>
                  <a:lstStyle/>
                  <a:p>
                    <a:r>
                      <a:rPr lang="en-US" sz="1400" dirty="0">
                        <a:solidFill>
                          <a:srgbClr val="FF0000"/>
                        </a:solidFill>
                      </a:rPr>
                      <a:t>T</a:t>
                    </a:r>
                    <a:r>
                      <a:rPr lang="en-US" sz="1400" baseline="-25000" dirty="0">
                        <a:solidFill>
                          <a:srgbClr val="FF0000"/>
                        </a:solidFill>
                      </a:rPr>
                      <a:t>C</a:t>
                    </a:r>
                    <a:r>
                      <a:rPr lang="en-US" sz="1400" dirty="0">
                        <a:solidFill>
                          <a:srgbClr val="FF0000"/>
                        </a:solidFill>
                      </a:rPr>
                      <a:t> of Rings = 250°C</a:t>
                    </a:r>
                    <a:endParaRPr lang="en-GB" sz="1400" dirty="0">
                      <a:solidFill>
                        <a:srgbClr val="FF0000"/>
                      </a:solidFill>
                    </a:endParaRPr>
                  </a:p>
                </p:txBody>
              </p:sp>
              <p:sp>
                <p:nvSpPr>
                  <p:cNvPr id="26" name="TextBox 25">
                    <a:extLst>
                      <a:ext uri="{FF2B5EF4-FFF2-40B4-BE49-F238E27FC236}">
                        <a16:creationId xmlns:a16="http://schemas.microsoft.com/office/drawing/2014/main" id="{4236C302-E40C-4C9C-8EA6-BA4D05B5BD7C}"/>
                      </a:ext>
                    </a:extLst>
                  </p:cNvPr>
                  <p:cNvSpPr txBox="1"/>
                  <p:nvPr/>
                </p:nvSpPr>
                <p:spPr>
                  <a:xfrm>
                    <a:off x="6887482" y="2321810"/>
                    <a:ext cx="1917852" cy="307777"/>
                  </a:xfrm>
                  <a:prstGeom prst="rect">
                    <a:avLst/>
                  </a:prstGeom>
                  <a:noFill/>
                </p:spPr>
                <p:txBody>
                  <a:bodyPr wrap="square" rtlCol="0">
                    <a:spAutoFit/>
                  </a:bodyPr>
                  <a:lstStyle/>
                  <a:p>
                    <a:r>
                      <a:rPr lang="en-US" sz="1400" dirty="0">
                        <a:solidFill>
                          <a:srgbClr val="FF0000"/>
                        </a:solidFill>
                      </a:rPr>
                      <a:t>T</a:t>
                    </a:r>
                    <a:r>
                      <a:rPr lang="en-US" sz="1400" baseline="-25000" dirty="0">
                        <a:solidFill>
                          <a:srgbClr val="FF0000"/>
                        </a:solidFill>
                      </a:rPr>
                      <a:t>C </a:t>
                    </a:r>
                    <a:r>
                      <a:rPr lang="en-US" sz="1400" dirty="0">
                        <a:solidFill>
                          <a:srgbClr val="FF0000"/>
                        </a:solidFill>
                      </a:rPr>
                      <a:t>of Yokes = 125°C</a:t>
                    </a:r>
                    <a:endParaRPr lang="en-GB" sz="1400" dirty="0">
                      <a:solidFill>
                        <a:srgbClr val="FF0000"/>
                      </a:solidFill>
                    </a:endParaRPr>
                  </a:p>
                </p:txBody>
              </p:sp>
              <p:sp>
                <p:nvSpPr>
                  <p:cNvPr id="7" name="Rectangle 6">
                    <a:extLst>
                      <a:ext uri="{FF2B5EF4-FFF2-40B4-BE49-F238E27FC236}">
                        <a16:creationId xmlns:a16="http://schemas.microsoft.com/office/drawing/2014/main" id="{76CFDDCB-701D-4F0E-85D9-EF77B2F91D1B}"/>
                      </a:ext>
                    </a:extLst>
                  </p:cNvPr>
                  <p:cNvSpPr/>
                  <p:nvPr/>
                </p:nvSpPr>
                <p:spPr>
                  <a:xfrm>
                    <a:off x="5124811" y="1151467"/>
                    <a:ext cx="1530373" cy="1890000"/>
                  </a:xfrm>
                  <a:prstGeom prst="rect">
                    <a:avLst/>
                  </a:prstGeom>
                  <a:solidFill>
                    <a:srgbClr val="FF0000">
                      <a:alpha val="1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32" name="Straight Arrow Connector 31">
                  <a:extLst>
                    <a:ext uri="{FF2B5EF4-FFF2-40B4-BE49-F238E27FC236}">
                      <a16:creationId xmlns:a16="http://schemas.microsoft.com/office/drawing/2014/main" id="{BCF9D598-8F93-465E-863D-73A35AAE2F41}"/>
                    </a:ext>
                  </a:extLst>
                </p:cNvPr>
                <p:cNvCxnSpPr/>
                <p:nvPr/>
              </p:nvCxnSpPr>
              <p:spPr>
                <a:xfrm>
                  <a:off x="6273800" y="1524000"/>
                  <a:ext cx="381384" cy="235606"/>
                </a:xfrm>
                <a:prstGeom prst="straightConnector1">
                  <a:avLst/>
                </a:prstGeom>
                <a:ln>
                  <a:solidFill>
                    <a:schemeClr val="accent6">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85C0A404-88EA-4D88-9988-CF1F4480349A}"/>
                    </a:ext>
                  </a:extLst>
                </p:cNvPr>
                <p:cNvSpPr txBox="1"/>
                <p:nvPr/>
              </p:nvSpPr>
              <p:spPr>
                <a:xfrm>
                  <a:off x="5889997" y="1260378"/>
                  <a:ext cx="821267" cy="307777"/>
                </a:xfrm>
                <a:prstGeom prst="rect">
                  <a:avLst/>
                </a:prstGeom>
                <a:noFill/>
              </p:spPr>
              <p:txBody>
                <a:bodyPr wrap="square" rtlCol="0">
                  <a:spAutoFit/>
                </a:bodyPr>
                <a:lstStyle/>
                <a:p>
                  <a:r>
                    <a:rPr lang="en-GB" sz="1400" dirty="0">
                      <a:solidFill>
                        <a:schemeClr val="accent6">
                          <a:lumMod val="50000"/>
                        </a:schemeClr>
                      </a:solidFill>
                    </a:rPr>
                    <a:t>1.35ns</a:t>
                  </a:r>
                </a:p>
              </p:txBody>
            </p:sp>
          </p:grpSp>
          <p:grpSp>
            <p:nvGrpSpPr>
              <p:cNvPr id="40" name="Group 39">
                <a:extLst>
                  <a:ext uri="{FF2B5EF4-FFF2-40B4-BE49-F238E27FC236}">
                    <a16:creationId xmlns:a16="http://schemas.microsoft.com/office/drawing/2014/main" id="{9BFFDAD0-F4C6-45A7-9083-0C67E695A3BD}"/>
                  </a:ext>
                </a:extLst>
              </p:cNvPr>
              <p:cNvGrpSpPr/>
              <p:nvPr/>
            </p:nvGrpSpPr>
            <p:grpSpPr>
              <a:xfrm>
                <a:off x="6285346" y="2708565"/>
                <a:ext cx="5989240" cy="3436612"/>
                <a:chOff x="4435661" y="3659950"/>
                <a:chExt cx="4699217" cy="2696400"/>
              </a:xfrm>
            </p:grpSpPr>
            <p:grpSp>
              <p:nvGrpSpPr>
                <p:cNvPr id="30" name="Group 29">
                  <a:extLst>
                    <a:ext uri="{FF2B5EF4-FFF2-40B4-BE49-F238E27FC236}">
                      <a16:creationId xmlns:a16="http://schemas.microsoft.com/office/drawing/2014/main" id="{E7520379-5DB2-4C79-995A-217E8DD09117}"/>
                    </a:ext>
                  </a:extLst>
                </p:cNvPr>
                <p:cNvGrpSpPr/>
                <p:nvPr/>
              </p:nvGrpSpPr>
              <p:grpSpPr>
                <a:xfrm>
                  <a:off x="4435661" y="3659950"/>
                  <a:ext cx="4699217" cy="2696400"/>
                  <a:chOff x="4435661" y="3659950"/>
                  <a:chExt cx="4699217" cy="2696400"/>
                </a:xfrm>
              </p:grpSpPr>
              <p:grpSp>
                <p:nvGrpSpPr>
                  <p:cNvPr id="21" name="Group 20">
                    <a:extLst>
                      <a:ext uri="{FF2B5EF4-FFF2-40B4-BE49-F238E27FC236}">
                        <a16:creationId xmlns:a16="http://schemas.microsoft.com/office/drawing/2014/main" id="{F9791A06-CC48-44C3-BB6D-BFC04EF18A39}"/>
                      </a:ext>
                    </a:extLst>
                  </p:cNvPr>
                  <p:cNvGrpSpPr>
                    <a:grpSpLocks noChangeAspect="1"/>
                  </p:cNvGrpSpPr>
                  <p:nvPr/>
                </p:nvGrpSpPr>
                <p:grpSpPr>
                  <a:xfrm>
                    <a:off x="4435661" y="3659950"/>
                    <a:ext cx="4699217" cy="2696400"/>
                    <a:chOff x="0" y="1106905"/>
                    <a:chExt cx="9337720" cy="5357963"/>
                  </a:xfrm>
                </p:grpSpPr>
                <p:pic>
                  <p:nvPicPr>
                    <p:cNvPr id="22" name="Picture 21">
                      <a:extLst>
                        <a:ext uri="{FF2B5EF4-FFF2-40B4-BE49-F238E27FC236}">
                          <a16:creationId xmlns:a16="http://schemas.microsoft.com/office/drawing/2014/main" id="{25E33F2B-7D51-435F-A5ED-94D2F5E35D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06905"/>
                      <a:ext cx="9337720" cy="5357963"/>
                    </a:xfrm>
                    <a:prstGeom prst="rect">
                      <a:avLst/>
                    </a:prstGeom>
                  </p:spPr>
                </p:pic>
                <p:cxnSp>
                  <p:nvCxnSpPr>
                    <p:cNvPr id="23" name="Straight Connector 22">
                      <a:extLst>
                        <a:ext uri="{FF2B5EF4-FFF2-40B4-BE49-F238E27FC236}">
                          <a16:creationId xmlns:a16="http://schemas.microsoft.com/office/drawing/2014/main" id="{557BBAF4-E6FC-489E-B620-7BB9AF9D2513}"/>
                        </a:ext>
                      </a:extLst>
                    </p:cNvPr>
                    <p:cNvCxnSpPr/>
                    <p:nvPr/>
                  </p:nvCxnSpPr>
                  <p:spPr>
                    <a:xfrm>
                      <a:off x="1335186" y="4535870"/>
                      <a:ext cx="7092635"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0907A3E-9DC0-4750-98B4-3C482F45746D}"/>
                        </a:ext>
                      </a:extLst>
                    </p:cNvPr>
                    <p:cNvCxnSpPr/>
                    <p:nvPr/>
                  </p:nvCxnSpPr>
                  <p:spPr>
                    <a:xfrm flipV="1">
                      <a:off x="1335186" y="1852863"/>
                      <a:ext cx="7092635" cy="24489"/>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27" name="Rectangle 26">
                    <a:extLst>
                      <a:ext uri="{FF2B5EF4-FFF2-40B4-BE49-F238E27FC236}">
                        <a16:creationId xmlns:a16="http://schemas.microsoft.com/office/drawing/2014/main" id="{3E310DBF-8881-43DA-B21C-F1FB79693D97}"/>
                      </a:ext>
                    </a:extLst>
                  </p:cNvPr>
                  <p:cNvSpPr/>
                  <p:nvPr/>
                </p:nvSpPr>
                <p:spPr>
                  <a:xfrm>
                    <a:off x="8036021" y="3940926"/>
                    <a:ext cx="648000" cy="1926000"/>
                  </a:xfrm>
                  <a:prstGeom prst="rect">
                    <a:avLst/>
                  </a:prstGeom>
                  <a:solidFill>
                    <a:srgbClr val="FF0000">
                      <a:alpha val="1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A8D048A4-4F51-4BB7-9C83-F0BD13EE3369}"/>
                      </a:ext>
                    </a:extLst>
                  </p:cNvPr>
                  <p:cNvSpPr txBox="1"/>
                  <p:nvPr/>
                </p:nvSpPr>
                <p:spPr>
                  <a:xfrm>
                    <a:off x="5048138" y="4018420"/>
                    <a:ext cx="1790875" cy="307777"/>
                  </a:xfrm>
                  <a:prstGeom prst="rect">
                    <a:avLst/>
                  </a:prstGeom>
                  <a:noFill/>
                </p:spPr>
                <p:txBody>
                  <a:bodyPr wrap="none" rtlCol="0">
                    <a:spAutoFit/>
                  </a:bodyPr>
                  <a:lstStyle/>
                  <a:p>
                    <a:r>
                      <a:rPr lang="en-US" sz="1400" dirty="0">
                        <a:solidFill>
                          <a:srgbClr val="FF0000"/>
                        </a:solidFill>
                      </a:rPr>
                      <a:t>T</a:t>
                    </a:r>
                    <a:r>
                      <a:rPr lang="en-US" sz="1400" baseline="-25000" dirty="0">
                        <a:solidFill>
                          <a:srgbClr val="FF0000"/>
                        </a:solidFill>
                      </a:rPr>
                      <a:t>C</a:t>
                    </a:r>
                    <a:r>
                      <a:rPr lang="en-US" sz="1400" dirty="0">
                        <a:solidFill>
                          <a:srgbClr val="FF0000"/>
                        </a:solidFill>
                      </a:rPr>
                      <a:t> of Rings = 250°C</a:t>
                    </a:r>
                    <a:endParaRPr lang="en-GB" sz="1400" dirty="0">
                      <a:solidFill>
                        <a:srgbClr val="FF0000"/>
                      </a:solidFill>
                    </a:endParaRPr>
                  </a:p>
                </p:txBody>
              </p:sp>
              <p:sp>
                <p:nvSpPr>
                  <p:cNvPr id="29" name="TextBox 28">
                    <a:extLst>
                      <a:ext uri="{FF2B5EF4-FFF2-40B4-BE49-F238E27FC236}">
                        <a16:creationId xmlns:a16="http://schemas.microsoft.com/office/drawing/2014/main" id="{B98A4F54-75D6-48E8-986B-E24769FC3F66}"/>
                      </a:ext>
                    </a:extLst>
                  </p:cNvPr>
                  <p:cNvSpPr txBox="1"/>
                  <p:nvPr/>
                </p:nvSpPr>
                <p:spPr>
                  <a:xfrm>
                    <a:off x="5038308" y="5086270"/>
                    <a:ext cx="1917852" cy="307777"/>
                  </a:xfrm>
                  <a:prstGeom prst="rect">
                    <a:avLst/>
                  </a:prstGeom>
                  <a:noFill/>
                </p:spPr>
                <p:txBody>
                  <a:bodyPr wrap="square" rtlCol="0">
                    <a:spAutoFit/>
                  </a:bodyPr>
                  <a:lstStyle/>
                  <a:p>
                    <a:r>
                      <a:rPr lang="en-US" sz="1400" dirty="0">
                        <a:solidFill>
                          <a:srgbClr val="FF0000"/>
                        </a:solidFill>
                      </a:rPr>
                      <a:t>T</a:t>
                    </a:r>
                    <a:r>
                      <a:rPr lang="en-US" sz="1400" baseline="-25000" dirty="0">
                        <a:solidFill>
                          <a:srgbClr val="FF0000"/>
                        </a:solidFill>
                      </a:rPr>
                      <a:t>C </a:t>
                    </a:r>
                    <a:r>
                      <a:rPr lang="en-US" sz="1400" dirty="0">
                        <a:solidFill>
                          <a:srgbClr val="FF0000"/>
                        </a:solidFill>
                      </a:rPr>
                      <a:t>of Yokes = 125°C</a:t>
                    </a:r>
                    <a:endParaRPr lang="en-GB" sz="1400" dirty="0">
                      <a:solidFill>
                        <a:srgbClr val="FF0000"/>
                      </a:solidFill>
                    </a:endParaRPr>
                  </a:p>
                </p:txBody>
              </p:sp>
            </p:grpSp>
            <p:cxnSp>
              <p:nvCxnSpPr>
                <p:cNvPr id="34" name="Straight Arrow Connector 33">
                  <a:extLst>
                    <a:ext uri="{FF2B5EF4-FFF2-40B4-BE49-F238E27FC236}">
                      <a16:creationId xmlns:a16="http://schemas.microsoft.com/office/drawing/2014/main" id="{56075324-B205-4A4F-B985-2E842F823C4F}"/>
                    </a:ext>
                  </a:extLst>
                </p:cNvPr>
                <p:cNvCxnSpPr>
                  <a:cxnSpLocks/>
                </p:cNvCxnSpPr>
                <p:nvPr/>
              </p:nvCxnSpPr>
              <p:spPr>
                <a:xfrm>
                  <a:off x="7662333" y="4268324"/>
                  <a:ext cx="373688" cy="0"/>
                </a:xfrm>
                <a:prstGeom prst="straightConnector1">
                  <a:avLst/>
                </a:prstGeom>
                <a:ln>
                  <a:solidFill>
                    <a:schemeClr val="accent6">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9ED42D8D-392F-496C-B748-658A1AB235D6}"/>
                    </a:ext>
                  </a:extLst>
                </p:cNvPr>
                <p:cNvSpPr txBox="1"/>
                <p:nvPr/>
              </p:nvSpPr>
              <p:spPr>
                <a:xfrm>
                  <a:off x="7016256" y="4114435"/>
                  <a:ext cx="821267" cy="307777"/>
                </a:xfrm>
                <a:prstGeom prst="rect">
                  <a:avLst/>
                </a:prstGeom>
                <a:noFill/>
              </p:spPr>
              <p:txBody>
                <a:bodyPr wrap="square" rtlCol="0">
                  <a:spAutoFit/>
                </a:bodyPr>
                <a:lstStyle/>
                <a:p>
                  <a:r>
                    <a:rPr lang="en-GB" sz="1400" dirty="0">
                      <a:solidFill>
                        <a:schemeClr val="accent6">
                          <a:lumMod val="50000"/>
                        </a:schemeClr>
                      </a:solidFill>
                    </a:rPr>
                    <a:t>2160b</a:t>
                  </a:r>
                </a:p>
              </p:txBody>
            </p:sp>
          </p:grpSp>
          <p:cxnSp>
            <p:nvCxnSpPr>
              <p:cNvPr id="9" name="Straight Connector 8">
                <a:extLst>
                  <a:ext uri="{FF2B5EF4-FFF2-40B4-BE49-F238E27FC236}">
                    <a16:creationId xmlns:a16="http://schemas.microsoft.com/office/drawing/2014/main" id="{2D2B1933-50B8-6E54-E386-FD59BF0FEB13}"/>
                  </a:ext>
                </a:extLst>
              </p:cNvPr>
              <p:cNvCxnSpPr/>
              <p:nvPr/>
            </p:nvCxnSpPr>
            <p:spPr>
              <a:xfrm>
                <a:off x="10057723" y="4286993"/>
                <a:ext cx="106933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52C3134-C110-0355-C693-CC5DEAE0AE53}"/>
                  </a:ext>
                </a:extLst>
              </p:cNvPr>
              <p:cNvCxnSpPr/>
              <p:nvPr/>
            </p:nvCxnSpPr>
            <p:spPr>
              <a:xfrm>
                <a:off x="4403089" y="3483949"/>
                <a:ext cx="106933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2" name="Straight Connector 11">
              <a:extLst>
                <a:ext uri="{FF2B5EF4-FFF2-40B4-BE49-F238E27FC236}">
                  <a16:creationId xmlns:a16="http://schemas.microsoft.com/office/drawing/2014/main" id="{8E10250F-3F82-CB90-1D58-F8FE8FB55648}"/>
                </a:ext>
              </a:extLst>
            </p:cNvPr>
            <p:cNvCxnSpPr/>
            <p:nvPr/>
          </p:nvCxnSpPr>
          <p:spPr>
            <a:xfrm>
              <a:off x="10098289" y="4526436"/>
              <a:ext cx="106933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E8ED329-F1E9-F793-FD38-D8C2A18DDBA5}"/>
                </a:ext>
              </a:extLst>
            </p:cNvPr>
            <p:cNvCxnSpPr/>
            <p:nvPr/>
          </p:nvCxnSpPr>
          <p:spPr>
            <a:xfrm>
              <a:off x="4403089" y="3703833"/>
              <a:ext cx="106933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22919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EA6BCD-FBC9-9432-7492-4C977F73A4A2}"/>
              </a:ext>
            </a:extLst>
          </p:cNvPr>
          <p:cNvSpPr>
            <a:spLocks noGrp="1"/>
          </p:cNvSpPr>
          <p:nvPr>
            <p:ph idx="1"/>
          </p:nvPr>
        </p:nvSpPr>
        <p:spPr>
          <a:xfrm>
            <a:off x="587829" y="1000125"/>
            <a:ext cx="11124924" cy="5015787"/>
          </a:xfrm>
        </p:spPr>
        <p:txBody>
          <a:bodyPr/>
          <a:lstStyle/>
          <a:p>
            <a:pPr marL="457200" indent="-457200">
              <a:buFont typeface="+mj-lt"/>
              <a:buAutoNum type="arabicPeriod"/>
            </a:pPr>
            <a:r>
              <a:rPr lang="en-GB" dirty="0"/>
              <a:t>Context</a:t>
            </a:r>
          </a:p>
          <a:p>
            <a:pPr marL="781200" lvl="1" indent="-457200">
              <a:spcBef>
                <a:spcPts val="200"/>
              </a:spcBef>
              <a:spcAft>
                <a:spcPts val="500"/>
              </a:spcAft>
            </a:pPr>
            <a:r>
              <a:rPr lang="en-GB" dirty="0"/>
              <a:t>MKI purpose and design</a:t>
            </a:r>
          </a:p>
          <a:p>
            <a:pPr marL="781200" lvl="1" indent="-457200">
              <a:spcBef>
                <a:spcPts val="200"/>
              </a:spcBef>
              <a:spcAft>
                <a:spcPts val="500"/>
              </a:spcAft>
            </a:pPr>
            <a:r>
              <a:rPr lang="en-GB" dirty="0"/>
              <a:t>Cr</a:t>
            </a:r>
            <a:r>
              <a:rPr lang="en-GB" baseline="-25000" dirty="0"/>
              <a:t>2</a:t>
            </a:r>
            <a:r>
              <a:rPr lang="en-GB" dirty="0"/>
              <a:t>O</a:t>
            </a:r>
            <a:r>
              <a:rPr lang="en-GB" baseline="-25000" dirty="0"/>
              <a:t>3</a:t>
            </a:r>
            <a:r>
              <a:rPr lang="en-GB" dirty="0"/>
              <a:t> coating</a:t>
            </a:r>
          </a:p>
          <a:p>
            <a:pPr marL="781200" lvl="1" indent="-457200">
              <a:spcBef>
                <a:spcPts val="200"/>
              </a:spcBef>
              <a:spcAft>
                <a:spcPts val="500"/>
              </a:spcAft>
            </a:pPr>
            <a:r>
              <a:rPr lang="en-GB" dirty="0"/>
              <a:t>Damping element and MKI cool</a:t>
            </a:r>
          </a:p>
          <a:p>
            <a:pPr marL="457200" indent="-457200">
              <a:buFont typeface="+mj-lt"/>
              <a:buAutoNum type="arabicPeriod"/>
            </a:pPr>
            <a:r>
              <a:rPr lang="en-GB" dirty="0"/>
              <a:t>First year of operation</a:t>
            </a:r>
          </a:p>
          <a:p>
            <a:pPr marL="781200" lvl="1" indent="-457200">
              <a:spcBef>
                <a:spcPts val="200"/>
              </a:spcBef>
              <a:spcAft>
                <a:spcPts val="500"/>
              </a:spcAft>
            </a:pPr>
            <a:r>
              <a:rPr lang="en-GB" dirty="0"/>
              <a:t>Vacuum</a:t>
            </a:r>
          </a:p>
          <a:p>
            <a:pPr marL="781200" lvl="1" indent="-457200">
              <a:spcBef>
                <a:spcPts val="200"/>
              </a:spcBef>
              <a:spcAft>
                <a:spcPts val="500"/>
              </a:spcAft>
            </a:pPr>
            <a:r>
              <a:rPr lang="en-GB" dirty="0"/>
              <a:t>Temperature</a:t>
            </a:r>
          </a:p>
          <a:p>
            <a:pPr marL="457200" indent="-457200">
              <a:buFont typeface="+mj-lt"/>
              <a:buAutoNum type="arabicPeriod"/>
            </a:pPr>
            <a:r>
              <a:rPr lang="en-GB" dirty="0"/>
              <a:t>Looking forward</a:t>
            </a:r>
          </a:p>
          <a:p>
            <a:pPr marL="781200" lvl="1" indent="-457200">
              <a:spcBef>
                <a:spcPts val="200"/>
              </a:spcBef>
              <a:spcAft>
                <a:spcPts val="500"/>
              </a:spcAft>
            </a:pPr>
            <a:r>
              <a:rPr lang="en-GB" dirty="0"/>
              <a:t>RF damper</a:t>
            </a:r>
          </a:p>
          <a:p>
            <a:pPr marL="781200" lvl="1" indent="-457200">
              <a:spcBef>
                <a:spcPts val="200"/>
              </a:spcBef>
              <a:spcAft>
                <a:spcPts val="500"/>
              </a:spcAft>
            </a:pPr>
            <a:r>
              <a:rPr lang="en-GB" dirty="0"/>
              <a:t>Alumina tubes</a:t>
            </a:r>
          </a:p>
          <a:p>
            <a:pPr marL="457200" indent="-457200">
              <a:buFont typeface="+mj-lt"/>
              <a:buAutoNum type="arabicPeriod"/>
            </a:pPr>
            <a:r>
              <a:rPr lang="en-GB" dirty="0"/>
              <a:t>Provisional planning for future MKI Cool installations in the LHC</a:t>
            </a:r>
          </a:p>
          <a:p>
            <a:pPr marL="457200" indent="-457200">
              <a:buFont typeface="+mj-lt"/>
              <a:buAutoNum type="arabicPeriod"/>
            </a:pPr>
            <a:r>
              <a:rPr lang="en-GB" dirty="0"/>
              <a:t>Conclusions</a:t>
            </a:r>
          </a:p>
        </p:txBody>
      </p:sp>
      <p:sp>
        <p:nvSpPr>
          <p:cNvPr id="3" name="Title 2">
            <a:extLst>
              <a:ext uri="{FF2B5EF4-FFF2-40B4-BE49-F238E27FC236}">
                <a16:creationId xmlns:a16="http://schemas.microsoft.com/office/drawing/2014/main" id="{6FF12853-16D9-FC1C-5970-DF7F9FFC045E}"/>
              </a:ext>
            </a:extLst>
          </p:cNvPr>
          <p:cNvSpPr>
            <a:spLocks noGrp="1"/>
          </p:cNvSpPr>
          <p:nvPr>
            <p:ph type="title"/>
          </p:nvPr>
        </p:nvSpPr>
        <p:spPr>
          <a:xfrm>
            <a:off x="587829" y="318923"/>
            <a:ext cx="11376025" cy="626532"/>
          </a:xfrm>
        </p:spPr>
        <p:txBody>
          <a:bodyPr/>
          <a:lstStyle/>
          <a:p>
            <a:r>
              <a:rPr lang="en-GB" dirty="0"/>
              <a:t>Outline</a:t>
            </a:r>
          </a:p>
        </p:txBody>
      </p:sp>
      <p:sp>
        <p:nvSpPr>
          <p:cNvPr id="4" name="Date Placeholder 3">
            <a:extLst>
              <a:ext uri="{FF2B5EF4-FFF2-40B4-BE49-F238E27FC236}">
                <a16:creationId xmlns:a16="http://schemas.microsoft.com/office/drawing/2014/main" id="{B25FEFB4-DDBC-4B3E-024F-11CDD1A0DE39}"/>
              </a:ext>
            </a:extLst>
          </p:cNvPr>
          <p:cNvSpPr>
            <a:spLocks noGrp="1"/>
          </p:cNvSpPr>
          <p:nvPr>
            <p:ph type="dt" sz="half" idx="10"/>
          </p:nvPr>
        </p:nvSpPr>
        <p:spPr/>
        <p:txBody>
          <a:bodyPr/>
          <a:lstStyle/>
          <a:p>
            <a:r>
              <a:rPr lang="en-US"/>
              <a:t>23/9/2023</a:t>
            </a:r>
            <a:endParaRPr lang="en-GB"/>
          </a:p>
        </p:txBody>
      </p:sp>
      <p:sp>
        <p:nvSpPr>
          <p:cNvPr id="5" name="Footer Placeholder 4">
            <a:extLst>
              <a:ext uri="{FF2B5EF4-FFF2-40B4-BE49-F238E27FC236}">
                <a16:creationId xmlns:a16="http://schemas.microsoft.com/office/drawing/2014/main" id="{731BD2E2-26A4-3BE4-EC7B-F2666631489B}"/>
              </a:ext>
            </a:extLst>
          </p:cNvPr>
          <p:cNvSpPr>
            <a:spLocks noGrp="1"/>
          </p:cNvSpPr>
          <p:nvPr>
            <p:ph type="ftr" sz="quarter" idx="11"/>
          </p:nvPr>
        </p:nvSpPr>
        <p:spPr/>
        <p:txBody>
          <a:bodyPr/>
          <a:lstStyle/>
          <a:p>
            <a:r>
              <a:rPr lang="en-GB"/>
              <a:t>M.J. Barnes:  MKI-Cool</a:t>
            </a:r>
            <a:endParaRPr lang="en-GB" dirty="0"/>
          </a:p>
        </p:txBody>
      </p:sp>
      <p:sp>
        <p:nvSpPr>
          <p:cNvPr id="6" name="Slide Number Placeholder 5">
            <a:extLst>
              <a:ext uri="{FF2B5EF4-FFF2-40B4-BE49-F238E27FC236}">
                <a16:creationId xmlns:a16="http://schemas.microsoft.com/office/drawing/2014/main" id="{FD8180F8-E0AE-63ED-B31F-2E3888F0753D}"/>
              </a:ext>
            </a:extLst>
          </p:cNvPr>
          <p:cNvSpPr>
            <a:spLocks noGrp="1"/>
          </p:cNvSpPr>
          <p:nvPr>
            <p:ph type="sldNum" sz="quarter" idx="12"/>
          </p:nvPr>
        </p:nvSpPr>
        <p:spPr/>
        <p:txBody>
          <a:bodyPr/>
          <a:lstStyle/>
          <a:p>
            <a:fld id="{3E8595ED-BDF9-4BBC-B68B-2CF041815697}" type="slidenum">
              <a:rPr lang="en-GB" smtClean="0"/>
              <a:t>2</a:t>
            </a:fld>
            <a:endParaRPr lang="en-GB"/>
          </a:p>
        </p:txBody>
      </p:sp>
    </p:spTree>
    <p:extLst>
      <p:ext uri="{BB962C8B-B14F-4D97-AF65-F5344CB8AC3E}">
        <p14:creationId xmlns:p14="http://schemas.microsoft.com/office/powerpoint/2010/main" val="17478276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339" y="84808"/>
            <a:ext cx="11745884" cy="768409"/>
          </a:xfrm>
        </p:spPr>
        <p:txBody>
          <a:bodyPr/>
          <a:lstStyle/>
          <a:p>
            <a:r>
              <a:rPr lang="en-US" dirty="0"/>
              <a:t>Expected heating for post-LS1 design</a:t>
            </a:r>
            <a:endParaRPr lang="en-GB" dirty="0"/>
          </a:p>
        </p:txBody>
      </p:sp>
      <p:sp>
        <p:nvSpPr>
          <p:cNvPr id="3" name="Content Placeholder 2"/>
          <p:cNvSpPr>
            <a:spLocks noGrp="1"/>
          </p:cNvSpPr>
          <p:nvPr>
            <p:ph idx="1"/>
          </p:nvPr>
        </p:nvSpPr>
        <p:spPr>
          <a:xfrm>
            <a:off x="377589" y="726897"/>
            <a:ext cx="10807652" cy="2864201"/>
          </a:xfrm>
        </p:spPr>
        <p:txBody>
          <a:bodyPr>
            <a:normAutofit fontScale="92500" lnSpcReduction="10000"/>
          </a:bodyPr>
          <a:lstStyle/>
          <a:p>
            <a:r>
              <a:rPr lang="en-US" sz="1600" dirty="0"/>
              <a:t>Approach to modify the scaling factor for the other magnets (see Lorena’s presentation for a more detailed analysis)</a:t>
            </a:r>
          </a:p>
          <a:p>
            <a:pPr lvl="1"/>
            <a:r>
              <a:rPr lang="en-US" sz="1600" dirty="0"/>
              <a:t>Get maximum reached temperatures (of </a:t>
            </a:r>
            <a:r>
              <a:rPr lang="en-US" sz="1600" dirty="0" err="1"/>
              <a:t>MagnetUp</a:t>
            </a:r>
            <a:r>
              <a:rPr lang="en-US" sz="1600" dirty="0"/>
              <a:t> sensors during 2017 operation)</a:t>
            </a:r>
          </a:p>
          <a:p>
            <a:pPr lvl="1"/>
            <a:r>
              <a:rPr lang="en-US" sz="1600" dirty="0"/>
              <a:t>Correct for differences in initial temperatures between the different sensors (data from March 2017) and equalize with ambient temperatures (i.e. no beam/dissipated power) used in thermal simulations (22°C)</a:t>
            </a:r>
          </a:p>
          <a:p>
            <a:pPr lvl="1"/>
            <a:r>
              <a:rPr lang="en-US" sz="1600" dirty="0"/>
              <a:t>Use </a:t>
            </a:r>
            <a:r>
              <a:rPr lang="en-US" sz="1600" dirty="0" err="1"/>
              <a:t>P_loss</a:t>
            </a:r>
            <a:r>
              <a:rPr lang="en-US" sz="1600" dirty="0"/>
              <a:t>-T graph to estimate the differences in total dissipated power within each magnet </a:t>
            </a:r>
          </a:p>
          <a:p>
            <a:pPr lvl="1"/>
            <a:r>
              <a:rPr lang="en-US" sz="1600" dirty="0"/>
              <a:t> Modify the scaling factor accordingly</a:t>
            </a:r>
          </a:p>
          <a:p>
            <a:pPr>
              <a:spcBef>
                <a:spcPts val="1000"/>
              </a:spcBef>
            </a:pPr>
            <a:r>
              <a:rPr lang="en-US" sz="1600" dirty="0"/>
              <a:t>Example below to make things more clear (hopefully!)</a:t>
            </a:r>
          </a:p>
          <a:p>
            <a:pPr>
              <a:spcBef>
                <a:spcPts val="1000"/>
              </a:spcBef>
            </a:pPr>
            <a:r>
              <a:rPr lang="en-US" sz="1600" dirty="0"/>
              <a:t>Current limitation (after MKI8D upgrade) is MKI8C: ~1.32e11 p </a:t>
            </a:r>
          </a:p>
          <a:p>
            <a:pPr>
              <a:spcBef>
                <a:spcPts val="1000"/>
              </a:spcBef>
            </a:pPr>
            <a:r>
              <a:rPr lang="en-US" sz="1600" dirty="0"/>
              <a:t>MKI8A-C have very close intensity margins</a:t>
            </a:r>
          </a:p>
        </p:txBody>
      </p:sp>
      <p:graphicFrame>
        <p:nvGraphicFramePr>
          <p:cNvPr id="4" name="Table 3"/>
          <p:cNvGraphicFramePr>
            <a:graphicFrameLocks noGrp="1"/>
          </p:cNvGraphicFramePr>
          <p:nvPr>
            <p:extLst>
              <p:ext uri="{D42A27DB-BD31-4B8C-83A1-F6EECF244321}">
                <p14:modId xmlns:p14="http://schemas.microsoft.com/office/powerpoint/2010/main" val="2272975150"/>
              </p:ext>
            </p:extLst>
          </p:nvPr>
        </p:nvGraphicFramePr>
        <p:xfrm>
          <a:off x="280516" y="3499555"/>
          <a:ext cx="5115561" cy="2494280"/>
        </p:xfrm>
        <a:graphic>
          <a:graphicData uri="http://schemas.openxmlformats.org/drawingml/2006/table">
            <a:tbl>
              <a:tblPr firstRow="1" bandRow="1">
                <a:tableStyleId>{5C22544A-7EE6-4342-B048-85BDC9FD1C3A}</a:tableStyleId>
              </a:tblPr>
              <a:tblGrid>
                <a:gridCol w="3195638">
                  <a:extLst>
                    <a:ext uri="{9D8B030D-6E8A-4147-A177-3AD203B41FA5}">
                      <a16:colId xmlns:a16="http://schemas.microsoft.com/office/drawing/2014/main" val="2311756158"/>
                    </a:ext>
                  </a:extLst>
                </a:gridCol>
                <a:gridCol w="909955">
                  <a:extLst>
                    <a:ext uri="{9D8B030D-6E8A-4147-A177-3AD203B41FA5}">
                      <a16:colId xmlns:a16="http://schemas.microsoft.com/office/drawing/2014/main" val="3453184942"/>
                    </a:ext>
                  </a:extLst>
                </a:gridCol>
                <a:gridCol w="1009968">
                  <a:extLst>
                    <a:ext uri="{9D8B030D-6E8A-4147-A177-3AD203B41FA5}">
                      <a16:colId xmlns:a16="http://schemas.microsoft.com/office/drawing/2014/main" val="2537732144"/>
                    </a:ext>
                  </a:extLst>
                </a:gridCol>
              </a:tblGrid>
              <a:tr h="370840">
                <a:tc>
                  <a:txBody>
                    <a:bodyPr/>
                    <a:lstStyle/>
                    <a:p>
                      <a:endParaRPr lang="en-GB" dirty="0"/>
                    </a:p>
                  </a:txBody>
                  <a:tcPr/>
                </a:tc>
                <a:tc>
                  <a:txBody>
                    <a:bodyPr/>
                    <a:lstStyle/>
                    <a:p>
                      <a:r>
                        <a:rPr lang="en-US" dirty="0"/>
                        <a:t>MKI 8C</a:t>
                      </a:r>
                      <a:endParaRPr lang="en-GB" dirty="0"/>
                    </a:p>
                  </a:txBody>
                  <a:tcPr/>
                </a:tc>
                <a:tc>
                  <a:txBody>
                    <a:bodyPr/>
                    <a:lstStyle/>
                    <a:p>
                      <a:r>
                        <a:rPr lang="en-US" dirty="0"/>
                        <a:t>MKI 8D</a:t>
                      </a:r>
                      <a:r>
                        <a:rPr lang="en-US" baseline="30000" dirty="0"/>
                        <a:t>*</a:t>
                      </a:r>
                      <a:endParaRPr lang="en-GB" dirty="0"/>
                    </a:p>
                  </a:txBody>
                  <a:tcPr/>
                </a:tc>
                <a:extLst>
                  <a:ext uri="{0D108BD9-81ED-4DB2-BD59-A6C34878D82A}">
                    <a16:rowId xmlns:a16="http://schemas.microsoft.com/office/drawing/2014/main" val="1627089775"/>
                  </a:ext>
                </a:extLst>
              </a:tr>
              <a:tr h="370840">
                <a:tc>
                  <a:txBody>
                    <a:bodyPr/>
                    <a:lstStyle/>
                    <a:p>
                      <a:r>
                        <a:rPr lang="en-US" sz="1600" dirty="0"/>
                        <a:t>Measured max T (°C)</a:t>
                      </a:r>
                      <a:endParaRPr lang="en-GB" sz="1600" dirty="0"/>
                    </a:p>
                  </a:txBody>
                  <a:tcPr/>
                </a:tc>
                <a:tc>
                  <a:txBody>
                    <a:bodyPr/>
                    <a:lstStyle/>
                    <a:p>
                      <a:r>
                        <a:rPr lang="en-US" sz="1600" dirty="0"/>
                        <a:t>55.5</a:t>
                      </a:r>
                      <a:endParaRPr lang="en-GB" sz="1600" dirty="0"/>
                    </a:p>
                  </a:txBody>
                  <a:tcPr/>
                </a:tc>
                <a:tc>
                  <a:txBody>
                    <a:bodyPr/>
                    <a:lstStyle/>
                    <a:p>
                      <a:r>
                        <a:rPr lang="en-US" sz="1600" dirty="0"/>
                        <a:t>62.6</a:t>
                      </a:r>
                      <a:endParaRPr lang="en-GB" sz="1600" dirty="0"/>
                    </a:p>
                  </a:txBody>
                  <a:tcPr/>
                </a:tc>
                <a:extLst>
                  <a:ext uri="{0D108BD9-81ED-4DB2-BD59-A6C34878D82A}">
                    <a16:rowId xmlns:a16="http://schemas.microsoft.com/office/drawing/2014/main" val="3727368296"/>
                  </a:ext>
                </a:extLst>
              </a:tr>
              <a:tr h="370840">
                <a:tc>
                  <a:txBody>
                    <a:bodyPr/>
                    <a:lstStyle/>
                    <a:p>
                      <a:r>
                        <a:rPr lang="en-US" sz="1600" dirty="0"/>
                        <a:t>Initial T (°C)</a:t>
                      </a:r>
                      <a:endParaRPr lang="en-GB" sz="1600" dirty="0"/>
                    </a:p>
                  </a:txBody>
                  <a:tcPr/>
                </a:tc>
                <a:tc>
                  <a:txBody>
                    <a:bodyPr/>
                    <a:lstStyle/>
                    <a:p>
                      <a:r>
                        <a:rPr lang="en-US" sz="1600" dirty="0"/>
                        <a:t>20</a:t>
                      </a:r>
                      <a:endParaRPr lang="en-GB" sz="1600" dirty="0"/>
                    </a:p>
                  </a:txBody>
                  <a:tcPr/>
                </a:tc>
                <a:tc>
                  <a:txBody>
                    <a:bodyPr/>
                    <a:lstStyle/>
                    <a:p>
                      <a:r>
                        <a:rPr lang="en-US" sz="1600" dirty="0"/>
                        <a:t>23</a:t>
                      </a:r>
                      <a:endParaRPr lang="en-GB" sz="1600" dirty="0"/>
                    </a:p>
                  </a:txBody>
                  <a:tcPr/>
                </a:tc>
                <a:extLst>
                  <a:ext uri="{0D108BD9-81ED-4DB2-BD59-A6C34878D82A}">
                    <a16:rowId xmlns:a16="http://schemas.microsoft.com/office/drawing/2014/main" val="1491670348"/>
                  </a:ext>
                </a:extLst>
              </a:tr>
              <a:tr h="370840">
                <a:tc>
                  <a:txBody>
                    <a:bodyPr/>
                    <a:lstStyle/>
                    <a:p>
                      <a:r>
                        <a:rPr lang="en-US" sz="1600" dirty="0"/>
                        <a:t>“Corrected” max T (°C)</a:t>
                      </a:r>
                      <a:endParaRPr lang="en-GB" sz="1600" dirty="0"/>
                    </a:p>
                  </a:txBody>
                  <a:tcPr/>
                </a:tc>
                <a:tc>
                  <a:txBody>
                    <a:bodyPr/>
                    <a:lstStyle/>
                    <a:p>
                      <a:r>
                        <a:rPr lang="en-US" sz="1600" dirty="0"/>
                        <a:t>57.5</a:t>
                      </a:r>
                      <a:endParaRPr lang="en-GB" sz="1600" dirty="0"/>
                    </a:p>
                  </a:txBody>
                  <a:tcPr/>
                </a:tc>
                <a:tc>
                  <a:txBody>
                    <a:bodyPr/>
                    <a:lstStyle/>
                    <a:p>
                      <a:r>
                        <a:rPr lang="en-US" sz="1600" dirty="0"/>
                        <a:t>61.6</a:t>
                      </a:r>
                      <a:endParaRPr lang="en-GB" sz="1600" dirty="0"/>
                    </a:p>
                  </a:txBody>
                  <a:tcPr/>
                </a:tc>
                <a:extLst>
                  <a:ext uri="{0D108BD9-81ED-4DB2-BD59-A6C34878D82A}">
                    <a16:rowId xmlns:a16="http://schemas.microsoft.com/office/drawing/2014/main" val="2505602979"/>
                  </a:ext>
                </a:extLst>
              </a:tr>
              <a:tr h="370840">
                <a:tc>
                  <a:txBody>
                    <a:bodyPr/>
                    <a:lstStyle/>
                    <a:p>
                      <a:r>
                        <a:rPr lang="en-US" sz="1600" dirty="0"/>
                        <a:t>Estimated</a:t>
                      </a:r>
                      <a:r>
                        <a:rPr lang="en-US" sz="1600" baseline="0" dirty="0"/>
                        <a:t> dissipated power (W)</a:t>
                      </a:r>
                      <a:endParaRPr lang="en-GB" sz="1600" dirty="0"/>
                    </a:p>
                  </a:txBody>
                  <a:tcPr/>
                </a:tc>
                <a:tc>
                  <a:txBody>
                    <a:bodyPr/>
                    <a:lstStyle/>
                    <a:p>
                      <a:r>
                        <a:rPr lang="en-US" sz="1600" dirty="0"/>
                        <a:t>57</a:t>
                      </a:r>
                      <a:endParaRPr lang="en-GB" sz="1600" dirty="0"/>
                    </a:p>
                  </a:txBody>
                  <a:tcPr/>
                </a:tc>
                <a:tc>
                  <a:txBody>
                    <a:bodyPr/>
                    <a:lstStyle/>
                    <a:p>
                      <a:r>
                        <a:rPr lang="en-US" sz="1600" dirty="0"/>
                        <a:t>71</a:t>
                      </a:r>
                      <a:endParaRPr lang="en-GB" sz="1600" dirty="0"/>
                    </a:p>
                  </a:txBody>
                  <a:tcPr/>
                </a:tc>
                <a:extLst>
                  <a:ext uri="{0D108BD9-81ED-4DB2-BD59-A6C34878D82A}">
                    <a16:rowId xmlns:a16="http://schemas.microsoft.com/office/drawing/2014/main" val="763802264"/>
                  </a:ext>
                </a:extLst>
              </a:tr>
              <a:tr h="370840">
                <a:tc>
                  <a:txBody>
                    <a:bodyPr/>
                    <a:lstStyle/>
                    <a:p>
                      <a:r>
                        <a:rPr lang="en-US" sz="1600" dirty="0"/>
                        <a:t>Power ratio</a:t>
                      </a:r>
                      <a:endParaRPr lang="en-GB" sz="1600" dirty="0"/>
                    </a:p>
                  </a:txBody>
                  <a:tcPr/>
                </a:tc>
                <a:tc>
                  <a:txBody>
                    <a:bodyPr/>
                    <a:lstStyle/>
                    <a:p>
                      <a:r>
                        <a:rPr lang="en-US" sz="1600" dirty="0"/>
                        <a:t>0.8</a:t>
                      </a:r>
                      <a:endParaRPr lang="en-GB" sz="1600" dirty="0"/>
                    </a:p>
                  </a:txBody>
                  <a:tcPr/>
                </a:tc>
                <a:tc>
                  <a:txBody>
                    <a:bodyPr/>
                    <a:lstStyle/>
                    <a:p>
                      <a:r>
                        <a:rPr lang="en-US" sz="1600" dirty="0"/>
                        <a:t>1</a:t>
                      </a:r>
                      <a:endParaRPr lang="en-GB" sz="1600" dirty="0"/>
                    </a:p>
                  </a:txBody>
                  <a:tcPr/>
                </a:tc>
                <a:extLst>
                  <a:ext uri="{0D108BD9-81ED-4DB2-BD59-A6C34878D82A}">
                    <a16:rowId xmlns:a16="http://schemas.microsoft.com/office/drawing/2014/main" val="1350330624"/>
                  </a:ext>
                </a:extLst>
              </a:tr>
            </a:tbl>
          </a:graphicData>
        </a:graphic>
      </p:graphicFrame>
      <p:sp>
        <p:nvSpPr>
          <p:cNvPr id="7" name="TextBox 6"/>
          <p:cNvSpPr txBox="1"/>
          <p:nvPr/>
        </p:nvSpPr>
        <p:spPr>
          <a:xfrm>
            <a:off x="215427" y="5976530"/>
            <a:ext cx="4114801" cy="369332"/>
          </a:xfrm>
          <a:prstGeom prst="rect">
            <a:avLst/>
          </a:prstGeom>
          <a:noFill/>
        </p:spPr>
        <p:txBody>
          <a:bodyPr wrap="square" rtlCol="0">
            <a:spAutoFit/>
          </a:bodyPr>
          <a:lstStyle/>
          <a:p>
            <a:r>
              <a:rPr lang="en-US" baseline="30000" dirty="0"/>
              <a:t>*</a:t>
            </a:r>
            <a:r>
              <a:rPr lang="en-US" dirty="0"/>
              <a:t>Before it was upgraded </a:t>
            </a:r>
            <a:r>
              <a:rPr lang="en-US" sz="1400" dirty="0"/>
              <a:t>in</a:t>
            </a:r>
            <a:r>
              <a:rPr lang="en-US" dirty="0"/>
              <a:t> YETS 17/18</a:t>
            </a:r>
            <a:endParaRPr lang="en-GB" dirty="0"/>
          </a:p>
        </p:txBody>
      </p:sp>
      <p:sp>
        <p:nvSpPr>
          <p:cNvPr id="6" name="Date Placeholder 5"/>
          <p:cNvSpPr>
            <a:spLocks noGrp="1"/>
          </p:cNvSpPr>
          <p:nvPr>
            <p:ph type="dt" sz="half" idx="10"/>
          </p:nvPr>
        </p:nvSpPr>
        <p:spPr/>
        <p:txBody>
          <a:bodyPr/>
          <a:lstStyle/>
          <a:p>
            <a:r>
              <a:rPr lang="en-GB"/>
              <a:t>15/06/2018</a:t>
            </a:r>
          </a:p>
        </p:txBody>
      </p:sp>
      <p:sp>
        <p:nvSpPr>
          <p:cNvPr id="8" name="Slide Number Placeholder 7"/>
          <p:cNvSpPr>
            <a:spLocks noGrp="1"/>
          </p:cNvSpPr>
          <p:nvPr>
            <p:ph type="sldNum" sz="quarter" idx="12"/>
          </p:nvPr>
        </p:nvSpPr>
        <p:spPr/>
        <p:txBody>
          <a:bodyPr/>
          <a:lstStyle/>
          <a:p>
            <a:fld id="{1A2F6A36-17F2-495D-BE3A-87C8747C0D1F}" type="slidenum">
              <a:rPr lang="en-GB" smtClean="0"/>
              <a:t>20</a:t>
            </a:fld>
            <a:endParaRPr lang="en-GB"/>
          </a:p>
        </p:txBody>
      </p:sp>
      <p:sp>
        <p:nvSpPr>
          <p:cNvPr id="9" name="Footer Placeholder 8"/>
          <p:cNvSpPr>
            <a:spLocks noGrp="1"/>
          </p:cNvSpPr>
          <p:nvPr>
            <p:ph type="ftr" sz="quarter" idx="11"/>
          </p:nvPr>
        </p:nvSpPr>
        <p:spPr/>
        <p:txBody>
          <a:bodyPr/>
          <a:lstStyle/>
          <a:p>
            <a:r>
              <a:rPr lang="en-GB"/>
              <a:t>36th MKI Strategy Meeting</a:t>
            </a:r>
          </a:p>
        </p:txBody>
      </p:sp>
      <p:grpSp>
        <p:nvGrpSpPr>
          <p:cNvPr id="14" name="Group 13">
            <a:extLst>
              <a:ext uri="{FF2B5EF4-FFF2-40B4-BE49-F238E27FC236}">
                <a16:creationId xmlns:a16="http://schemas.microsoft.com/office/drawing/2014/main" id="{6C93CBC7-D7D9-59AD-4968-3ECCC76517CE}"/>
              </a:ext>
            </a:extLst>
          </p:cNvPr>
          <p:cNvGrpSpPr/>
          <p:nvPr/>
        </p:nvGrpSpPr>
        <p:grpSpPr>
          <a:xfrm>
            <a:off x="5669715" y="2264611"/>
            <a:ext cx="6791498" cy="4437005"/>
            <a:chOff x="5669715" y="2264611"/>
            <a:chExt cx="6791498" cy="4437005"/>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69715" y="2264611"/>
              <a:ext cx="6791498" cy="4437005"/>
            </a:xfrm>
            <a:prstGeom prst="rect">
              <a:avLst/>
            </a:prstGeom>
          </p:spPr>
        </p:pic>
        <p:sp>
          <p:nvSpPr>
            <p:cNvPr id="11" name="TextBox 10">
              <a:extLst>
                <a:ext uri="{FF2B5EF4-FFF2-40B4-BE49-F238E27FC236}">
                  <a16:creationId xmlns:a16="http://schemas.microsoft.com/office/drawing/2014/main" id="{147DE756-3136-CF7A-DB18-02D5B94BC835}"/>
                </a:ext>
              </a:extLst>
            </p:cNvPr>
            <p:cNvSpPr txBox="1"/>
            <p:nvPr/>
          </p:nvSpPr>
          <p:spPr>
            <a:xfrm>
              <a:off x="7623110" y="3253333"/>
              <a:ext cx="354563" cy="492443"/>
            </a:xfrm>
            <a:prstGeom prst="rect">
              <a:avLst/>
            </a:prstGeom>
            <a:noFill/>
          </p:spPr>
          <p:txBody>
            <a:bodyPr wrap="square" lIns="0" tIns="0" rIns="0" bIns="0" rtlCol="0">
              <a:spAutoFit/>
            </a:bodyPr>
            <a:lstStyle/>
            <a:p>
              <a:pPr algn="l"/>
              <a:r>
                <a:rPr lang="en-US" sz="3200" dirty="0">
                  <a:solidFill>
                    <a:srgbClr val="FF0000"/>
                  </a:solidFill>
                </a:rPr>
                <a:t>X</a:t>
              </a:r>
              <a:endParaRPr lang="en-GB" sz="3200" dirty="0">
                <a:solidFill>
                  <a:srgbClr val="FF0000"/>
                </a:solidFill>
              </a:endParaRPr>
            </a:p>
          </p:txBody>
        </p:sp>
        <p:sp>
          <p:nvSpPr>
            <p:cNvPr id="12" name="TextBox 11">
              <a:extLst>
                <a:ext uri="{FF2B5EF4-FFF2-40B4-BE49-F238E27FC236}">
                  <a16:creationId xmlns:a16="http://schemas.microsoft.com/office/drawing/2014/main" id="{C77E3441-498A-E7D5-24D3-521AD2B93EFE}"/>
                </a:ext>
              </a:extLst>
            </p:cNvPr>
            <p:cNvSpPr txBox="1"/>
            <p:nvPr/>
          </p:nvSpPr>
          <p:spPr>
            <a:xfrm>
              <a:off x="6772122" y="3865916"/>
              <a:ext cx="354563" cy="492443"/>
            </a:xfrm>
            <a:prstGeom prst="rect">
              <a:avLst/>
            </a:prstGeom>
            <a:noFill/>
          </p:spPr>
          <p:txBody>
            <a:bodyPr wrap="square" lIns="0" tIns="0" rIns="0" bIns="0" rtlCol="0">
              <a:spAutoFit/>
            </a:bodyPr>
            <a:lstStyle/>
            <a:p>
              <a:pPr algn="l"/>
              <a:r>
                <a:rPr lang="en-US" sz="3200" dirty="0">
                  <a:solidFill>
                    <a:srgbClr val="FF0000"/>
                  </a:solidFill>
                </a:rPr>
                <a:t>X</a:t>
              </a:r>
              <a:endParaRPr lang="en-GB" sz="3200" dirty="0">
                <a:solidFill>
                  <a:srgbClr val="FF0000"/>
                </a:solidFill>
              </a:endParaRPr>
            </a:p>
          </p:txBody>
        </p:sp>
        <p:sp>
          <p:nvSpPr>
            <p:cNvPr id="13" name="TextBox 12">
              <a:extLst>
                <a:ext uri="{FF2B5EF4-FFF2-40B4-BE49-F238E27FC236}">
                  <a16:creationId xmlns:a16="http://schemas.microsoft.com/office/drawing/2014/main" id="{8147A714-4F10-036A-9BED-74C5276B0319}"/>
                </a:ext>
              </a:extLst>
            </p:cNvPr>
            <p:cNvSpPr txBox="1"/>
            <p:nvPr/>
          </p:nvSpPr>
          <p:spPr>
            <a:xfrm>
              <a:off x="8484636" y="2664720"/>
              <a:ext cx="354563" cy="492443"/>
            </a:xfrm>
            <a:prstGeom prst="rect">
              <a:avLst/>
            </a:prstGeom>
            <a:noFill/>
          </p:spPr>
          <p:txBody>
            <a:bodyPr wrap="square" lIns="0" tIns="0" rIns="0" bIns="0" rtlCol="0">
              <a:spAutoFit/>
            </a:bodyPr>
            <a:lstStyle/>
            <a:p>
              <a:pPr algn="l"/>
              <a:r>
                <a:rPr lang="en-US" sz="3200" dirty="0">
                  <a:solidFill>
                    <a:srgbClr val="FF0000"/>
                  </a:solidFill>
                </a:rPr>
                <a:t>X</a:t>
              </a:r>
              <a:endParaRPr lang="en-GB" sz="3200" dirty="0">
                <a:solidFill>
                  <a:srgbClr val="FF0000"/>
                </a:solidFill>
              </a:endParaRPr>
            </a:p>
          </p:txBody>
        </p:sp>
      </p:grpSp>
      <p:sp>
        <p:nvSpPr>
          <p:cNvPr id="10" name="TextBox 9"/>
          <p:cNvSpPr txBox="1"/>
          <p:nvPr/>
        </p:nvSpPr>
        <p:spPr>
          <a:xfrm>
            <a:off x="8550955" y="1743571"/>
            <a:ext cx="3158837" cy="646331"/>
          </a:xfrm>
          <a:prstGeom prst="rect">
            <a:avLst/>
          </a:prstGeom>
          <a:noFill/>
        </p:spPr>
        <p:txBody>
          <a:bodyPr wrap="square" rtlCol="0">
            <a:spAutoFit/>
          </a:bodyPr>
          <a:lstStyle/>
          <a:p>
            <a:r>
              <a:rPr lang="en-US" sz="1200" dirty="0">
                <a:solidFill>
                  <a:srgbClr val="FF0000"/>
                </a:solidFill>
              </a:rPr>
              <a:t>Margins shown for MKI8D, are the ones before the replacement with the upgraded MKI during YETS 2017/18</a:t>
            </a:r>
            <a:endParaRPr lang="en-GB" sz="1200" dirty="0">
              <a:solidFill>
                <a:srgbClr val="FF0000"/>
              </a:solidFill>
            </a:endParaRPr>
          </a:p>
        </p:txBody>
      </p:sp>
    </p:spTree>
    <p:extLst>
      <p:ext uri="{BB962C8B-B14F-4D97-AF65-F5344CB8AC3E}">
        <p14:creationId xmlns:p14="http://schemas.microsoft.com/office/powerpoint/2010/main" val="781000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p:txBody>
          <a:bodyPr/>
          <a:lstStyle/>
          <a:p>
            <a:r>
              <a:rPr lang="en-GB" dirty="0"/>
              <a:t>Historical issues – now solved</a:t>
            </a:r>
            <a:br>
              <a:rPr lang="en-GB" b="0" dirty="0"/>
            </a:br>
            <a:r>
              <a:rPr lang="en-GB" b="0" dirty="0"/>
              <a:t>During 2019</a:t>
            </a:r>
            <a:endParaRPr lang="en-GB" b="0" u="sng" dirty="0"/>
          </a:p>
        </p:txBody>
      </p:sp>
      <p:sp>
        <p:nvSpPr>
          <p:cNvPr id="6" name="Content Placeholder 5">
            <a:extLst>
              <a:ext uri="{FF2B5EF4-FFF2-40B4-BE49-F238E27FC236}">
                <a16:creationId xmlns:a16="http://schemas.microsoft.com/office/drawing/2014/main" id="{3EFBD001-2372-8A3A-504E-3B30ED8F3088}"/>
              </a:ext>
            </a:extLst>
          </p:cNvPr>
          <p:cNvSpPr>
            <a:spLocks noGrp="1"/>
          </p:cNvSpPr>
          <p:nvPr>
            <p:ph idx="1"/>
          </p:nvPr>
        </p:nvSpPr>
        <p:spPr>
          <a:xfrm>
            <a:off x="407988" y="1439335"/>
            <a:ext cx="6531655" cy="3598029"/>
          </a:xfrm>
        </p:spPr>
        <p:txBody>
          <a:bodyPr/>
          <a:lstStyle/>
          <a:p>
            <a:pPr>
              <a:spcBef>
                <a:spcPts val="400"/>
              </a:spcBef>
            </a:pPr>
            <a:r>
              <a:rPr lang="en-GB" sz="1800" dirty="0"/>
              <a:t>Non-conformity</a:t>
            </a:r>
            <a:r>
              <a:rPr lang="en-GB" sz="1800" b="0" dirty="0"/>
              <a:t> of </a:t>
            </a:r>
            <a:r>
              <a:rPr lang="en-GB" sz="1800" dirty="0"/>
              <a:t>slots</a:t>
            </a:r>
            <a:r>
              <a:rPr lang="en-GB" sz="1800" b="0" dirty="0"/>
              <a:t> in alumina </a:t>
            </a:r>
            <a:r>
              <a:rPr lang="en-GB" sz="1800" dirty="0"/>
              <a:t>tubes purchased during 2017</a:t>
            </a:r>
            <a:r>
              <a:rPr lang="en-GB" sz="1800" b="0" dirty="0"/>
              <a:t>: slots were too wide. Thus, it was necessary to use </a:t>
            </a:r>
            <a:r>
              <a:rPr lang="en-GB" sz="1800" dirty="0"/>
              <a:t>screen conductors</a:t>
            </a:r>
            <a:r>
              <a:rPr lang="en-GB" sz="1800" b="0" dirty="0"/>
              <a:t> with a small </a:t>
            </a:r>
            <a:r>
              <a:rPr lang="en-GB" sz="1800" dirty="0"/>
              <a:t>zig-zag</a:t>
            </a:r>
          </a:p>
          <a:p>
            <a:pPr>
              <a:spcBef>
                <a:spcPts val="400"/>
              </a:spcBef>
            </a:pPr>
            <a:r>
              <a:rPr lang="en-GB" sz="1800" b="0" dirty="0"/>
              <a:t>	</a:t>
            </a:r>
            <a:r>
              <a:rPr lang="en-US" sz="1600" b="0" dirty="0"/>
              <a:t>[HL-NCR: </a:t>
            </a:r>
            <a:r>
              <a:rPr lang="en-US" sz="1600" b="0" dirty="0">
                <a:hlinkClick r:id="rId2">
                  <a:extLst>
                    <a:ext uri="{A12FA001-AC4F-418D-AE19-62706E023703}">
                      <ahyp:hlinkClr xmlns:ahyp="http://schemas.microsoft.com/office/drawing/2018/hyperlinkcolor" val="tx"/>
                    </a:ext>
                  </a:extLst>
                </a:hlinkClick>
              </a:rPr>
              <a:t>https://edms.cern.ch/document/2440015/1.0</a:t>
            </a:r>
            <a:r>
              <a:rPr lang="en-US" sz="1600" b="0" dirty="0"/>
              <a:t>]</a:t>
            </a:r>
          </a:p>
          <a:p>
            <a:pPr>
              <a:spcBef>
                <a:spcPts val="400"/>
              </a:spcBef>
            </a:pPr>
            <a:endParaRPr lang="en-GB" sz="1800" b="0" dirty="0"/>
          </a:p>
          <a:p>
            <a:pPr>
              <a:spcBef>
                <a:spcPts val="400"/>
              </a:spcBef>
            </a:pPr>
            <a:endParaRPr lang="en-GB" sz="1800" b="0" dirty="0"/>
          </a:p>
          <a:p>
            <a:pPr>
              <a:spcBef>
                <a:spcPts val="400"/>
              </a:spcBef>
            </a:pPr>
            <a:endParaRPr lang="en-GB" sz="1800" b="0" dirty="0"/>
          </a:p>
          <a:p>
            <a:pPr>
              <a:spcBef>
                <a:spcPts val="400"/>
              </a:spcBef>
            </a:pPr>
            <a:r>
              <a:rPr lang="en-GB" sz="1800" dirty="0"/>
              <a:t>HV</a:t>
            </a:r>
            <a:r>
              <a:rPr lang="en-GB" sz="1800" b="0" dirty="0"/>
              <a:t> </a:t>
            </a:r>
            <a:r>
              <a:rPr lang="en-GB" sz="1800" dirty="0"/>
              <a:t>pre-conditioning</a:t>
            </a:r>
            <a:r>
              <a:rPr lang="en-GB" sz="1800" b="0" dirty="0"/>
              <a:t> of MKI cool </a:t>
            </a:r>
            <a:r>
              <a:rPr lang="en-GB" sz="1800" dirty="0"/>
              <a:t>failed</a:t>
            </a:r>
            <a:r>
              <a:rPr lang="en-GB" sz="1800" b="0" dirty="0"/>
              <a:t>:</a:t>
            </a:r>
          </a:p>
          <a:p>
            <a:pPr>
              <a:spcBef>
                <a:spcPts val="400"/>
              </a:spcBef>
            </a:pPr>
            <a:r>
              <a:rPr lang="en-US" sz="1600" b="0" dirty="0"/>
              <a:t>	[HL-NCR: </a:t>
            </a:r>
            <a:r>
              <a:rPr lang="en-US" sz="1600" b="0" dirty="0">
                <a:hlinkClick r:id="rId2">
                  <a:extLst>
                    <a:ext uri="{A12FA001-AC4F-418D-AE19-62706E023703}">
                      <ahyp:hlinkClr xmlns:ahyp="http://schemas.microsoft.com/office/drawing/2018/hyperlinkcolor" val="tx"/>
                    </a:ext>
                  </a:extLst>
                </a:hlinkClick>
              </a:rPr>
              <a:t>https://edms.cern.ch/document/2440015/1.0</a:t>
            </a:r>
            <a:r>
              <a:rPr lang="en-US" sz="1600" b="0" dirty="0"/>
              <a:t>]</a:t>
            </a:r>
            <a:endParaRPr lang="en-GB" sz="1800" b="0" dirty="0"/>
          </a:p>
          <a:p>
            <a:pPr marL="342900" indent="-342900">
              <a:spcBef>
                <a:spcPts val="400"/>
              </a:spcBef>
              <a:buFont typeface="Arial" panose="020B0604020202020204" pitchFamily="34" charset="0"/>
              <a:buChar char="•"/>
            </a:pPr>
            <a:r>
              <a:rPr lang="en-GB" sz="1600" b="0" dirty="0"/>
              <a:t>18 </a:t>
            </a:r>
            <a:r>
              <a:rPr lang="en-GB" sz="1600" dirty="0"/>
              <a:t>strong sparks </a:t>
            </a:r>
            <a:r>
              <a:rPr lang="en-GB" sz="1600" b="0" dirty="0"/>
              <a:t>occurred over two weeks </a:t>
            </a:r>
            <a:br>
              <a:rPr lang="en-GB" sz="1600" b="0" dirty="0"/>
            </a:br>
            <a:r>
              <a:rPr lang="en-GB" sz="1600" dirty="0"/>
              <a:t>Conditioning plateaued</a:t>
            </a:r>
            <a:r>
              <a:rPr lang="en-GB" sz="1600" b="0" dirty="0"/>
              <a:t> at ~</a:t>
            </a:r>
            <a:r>
              <a:rPr lang="en-GB" sz="1600" dirty="0"/>
              <a:t>45kV</a:t>
            </a:r>
            <a:r>
              <a:rPr lang="en-GB" sz="1600" b="0" dirty="0"/>
              <a:t> (</a:t>
            </a:r>
            <a:r>
              <a:rPr lang="en-GB" sz="1600" dirty="0"/>
              <a:t>goal=56.1kV</a:t>
            </a:r>
            <a:r>
              <a:rPr lang="en-GB" sz="1600" b="0" dirty="0"/>
              <a:t>) </a:t>
            </a:r>
          </a:p>
          <a:p>
            <a:pPr marL="342900" indent="-342900">
              <a:spcBef>
                <a:spcPts val="400"/>
              </a:spcBef>
              <a:buFont typeface="Arial" panose="020B0604020202020204" pitchFamily="34" charset="0"/>
              <a:buChar char="•"/>
            </a:pPr>
            <a:r>
              <a:rPr lang="en-GB" sz="1600" b="0" dirty="0"/>
              <a:t>Three </a:t>
            </a:r>
            <a:r>
              <a:rPr lang="en-GB" sz="1600" dirty="0"/>
              <a:t>black marks </a:t>
            </a:r>
            <a:r>
              <a:rPr lang="en-GB" sz="1600" b="0" dirty="0"/>
              <a:t>from HV </a:t>
            </a:r>
            <a:r>
              <a:rPr lang="en-GB" sz="1600" dirty="0"/>
              <a:t>breakdowns</a:t>
            </a:r>
            <a:r>
              <a:rPr lang="en-GB" sz="1600" b="0" dirty="0"/>
              <a:t> </a:t>
            </a:r>
            <a:r>
              <a:rPr lang="en-GB" sz="1600" dirty="0"/>
              <a:t>to</a:t>
            </a:r>
            <a:r>
              <a:rPr lang="en-GB" sz="1600" b="0" dirty="0"/>
              <a:t> alumina </a:t>
            </a:r>
            <a:r>
              <a:rPr lang="en-GB" sz="1600" dirty="0"/>
              <a:t>tube</a:t>
            </a:r>
            <a:r>
              <a:rPr lang="en-GB" sz="1600" b="0" dirty="0"/>
              <a:t> </a:t>
            </a:r>
          </a:p>
        </p:txBody>
      </p:sp>
      <p:pic>
        <p:nvPicPr>
          <p:cNvPr id="4" name="Picture 3">
            <a:extLst>
              <a:ext uri="{FF2B5EF4-FFF2-40B4-BE49-F238E27FC236}">
                <a16:creationId xmlns:a16="http://schemas.microsoft.com/office/drawing/2014/main" id="{B1849D03-8882-E84E-8A72-37FC13F5C057}"/>
              </a:ext>
            </a:extLst>
          </p:cNvPr>
          <p:cNvPicPr>
            <a:picLocks noChangeAspect="1"/>
          </p:cNvPicPr>
          <p:nvPr/>
        </p:nvPicPr>
        <p:blipFill>
          <a:blip r:embed="rId3"/>
          <a:stretch>
            <a:fillRect/>
          </a:stretch>
        </p:blipFill>
        <p:spPr>
          <a:xfrm>
            <a:off x="6939643" y="3318615"/>
            <a:ext cx="4144253" cy="2885892"/>
          </a:xfrm>
          <a:prstGeom prst="rect">
            <a:avLst/>
          </a:prstGeom>
          <a:ln w="19050">
            <a:solidFill>
              <a:schemeClr val="accent1">
                <a:lumMod val="25000"/>
              </a:schemeClr>
            </a:solidFill>
          </a:ln>
        </p:spPr>
      </p:pic>
      <p:pic>
        <p:nvPicPr>
          <p:cNvPr id="5" name="Picture 4">
            <a:extLst>
              <a:ext uri="{FF2B5EF4-FFF2-40B4-BE49-F238E27FC236}">
                <a16:creationId xmlns:a16="http://schemas.microsoft.com/office/drawing/2014/main" id="{B0717CD2-D67C-D1B7-4BF3-AB56492AC3D3}"/>
              </a:ext>
            </a:extLst>
          </p:cNvPr>
          <p:cNvPicPr>
            <a:picLocks noChangeAspect="1"/>
          </p:cNvPicPr>
          <p:nvPr/>
        </p:nvPicPr>
        <p:blipFill>
          <a:blip r:embed="rId4"/>
          <a:stretch>
            <a:fillRect/>
          </a:stretch>
        </p:blipFill>
        <p:spPr>
          <a:xfrm>
            <a:off x="7134865" y="142549"/>
            <a:ext cx="4766204" cy="2608815"/>
          </a:xfrm>
          <a:prstGeom prst="rect">
            <a:avLst/>
          </a:prstGeom>
          <a:ln>
            <a:noFill/>
          </a:ln>
        </p:spPr>
      </p:pic>
      <p:sp>
        <p:nvSpPr>
          <p:cNvPr id="2" name="Left Brace 1">
            <a:extLst>
              <a:ext uri="{FF2B5EF4-FFF2-40B4-BE49-F238E27FC236}">
                <a16:creationId xmlns:a16="http://schemas.microsoft.com/office/drawing/2014/main" id="{72408D08-BDAD-57A6-A954-E77573EA8AE4}"/>
              </a:ext>
            </a:extLst>
          </p:cNvPr>
          <p:cNvSpPr/>
          <p:nvPr/>
        </p:nvSpPr>
        <p:spPr>
          <a:xfrm flipH="1">
            <a:off x="11326812" y="1694871"/>
            <a:ext cx="127681" cy="375557"/>
          </a:xfrm>
          <a:prstGeom prst="leftBrace">
            <a:avLst>
              <a:gd name="adj1" fmla="val 2874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5224149F-300B-97FC-7B45-74B95B9205DB}"/>
              </a:ext>
            </a:extLst>
          </p:cNvPr>
          <p:cNvSpPr txBox="1"/>
          <p:nvPr/>
        </p:nvSpPr>
        <p:spPr>
          <a:xfrm>
            <a:off x="11454493" y="1628733"/>
            <a:ext cx="838880" cy="507831"/>
          </a:xfrm>
          <a:prstGeom prst="rect">
            <a:avLst/>
          </a:prstGeom>
          <a:noFill/>
        </p:spPr>
        <p:txBody>
          <a:bodyPr wrap="square">
            <a:spAutoFit/>
          </a:bodyPr>
          <a:lstStyle/>
          <a:p>
            <a:r>
              <a:rPr lang="en-GB" sz="900" b="1" dirty="0">
                <a:effectLst>
                  <a:glow rad="101600">
                    <a:schemeClr val="bg1">
                      <a:alpha val="60000"/>
                    </a:schemeClr>
                  </a:glow>
                </a:effectLst>
              </a:rPr>
              <a:t>Wider screen conductors </a:t>
            </a:r>
            <a:endParaRPr lang="en-GB" sz="900" b="1" dirty="0"/>
          </a:p>
        </p:txBody>
      </p:sp>
      <p:sp>
        <p:nvSpPr>
          <p:cNvPr id="9" name="Callout: Line 8">
            <a:extLst>
              <a:ext uri="{FF2B5EF4-FFF2-40B4-BE49-F238E27FC236}">
                <a16:creationId xmlns:a16="http://schemas.microsoft.com/office/drawing/2014/main" id="{7AE5CC34-4452-AEF9-1641-61BB1D435B70}"/>
              </a:ext>
            </a:extLst>
          </p:cNvPr>
          <p:cNvSpPr/>
          <p:nvPr/>
        </p:nvSpPr>
        <p:spPr>
          <a:xfrm flipH="1">
            <a:off x="1624693" y="2579914"/>
            <a:ext cx="3902738" cy="575415"/>
          </a:xfrm>
          <a:prstGeom prst="borderCallout1">
            <a:avLst>
              <a:gd name="adj1" fmla="val 31520"/>
              <a:gd name="adj2" fmla="val -3764"/>
              <a:gd name="adj3" fmla="val -196809"/>
              <a:gd name="adj4" fmla="val -695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Using </a:t>
            </a:r>
            <a:r>
              <a:rPr lang="en-GB" sz="1200" b="1" dirty="0"/>
              <a:t>wider</a:t>
            </a:r>
            <a:r>
              <a:rPr lang="en-GB" sz="1200" dirty="0"/>
              <a:t> </a:t>
            </a:r>
            <a:r>
              <a:rPr lang="en-GB" sz="1200" b="1" dirty="0"/>
              <a:t>screen conductors </a:t>
            </a:r>
            <a:r>
              <a:rPr lang="en-GB" sz="1200" dirty="0"/>
              <a:t>was </a:t>
            </a:r>
            <a:r>
              <a:rPr lang="en-GB" sz="1200" b="1" dirty="0"/>
              <a:t>discarded</a:t>
            </a:r>
            <a:r>
              <a:rPr lang="en-GB" sz="1200" dirty="0"/>
              <a:t> due to </a:t>
            </a:r>
            <a:r>
              <a:rPr lang="en-GB" sz="1200" b="1" dirty="0"/>
              <a:t>influence</a:t>
            </a:r>
            <a:r>
              <a:rPr lang="en-GB" sz="1200" dirty="0"/>
              <a:t> on </a:t>
            </a:r>
            <a:r>
              <a:rPr lang="en-GB" sz="1200" b="1" dirty="0"/>
              <a:t>magnetic field </a:t>
            </a:r>
            <a:r>
              <a:rPr lang="en-GB" sz="1200" dirty="0"/>
              <a:t>(eddy currents)</a:t>
            </a:r>
          </a:p>
        </p:txBody>
      </p:sp>
      <p:cxnSp>
        <p:nvCxnSpPr>
          <p:cNvPr id="11" name="Straight Arrow Connector 10">
            <a:extLst>
              <a:ext uri="{FF2B5EF4-FFF2-40B4-BE49-F238E27FC236}">
                <a16:creationId xmlns:a16="http://schemas.microsoft.com/office/drawing/2014/main" id="{D710AF48-2DB4-409C-684B-E10575A268CD}"/>
              </a:ext>
            </a:extLst>
          </p:cNvPr>
          <p:cNvCxnSpPr/>
          <p:nvPr/>
        </p:nvCxnSpPr>
        <p:spPr>
          <a:xfrm flipV="1">
            <a:off x="6294664" y="4704411"/>
            <a:ext cx="400050" cy="5715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9E0272E0-1CED-12DF-3FA3-7D10FE0F9FBB}"/>
              </a:ext>
            </a:extLst>
          </p:cNvPr>
          <p:cNvSpPr>
            <a:spLocks noGrp="1"/>
          </p:cNvSpPr>
          <p:nvPr>
            <p:ph type="dt" sz="half" idx="10"/>
          </p:nvPr>
        </p:nvSpPr>
        <p:spPr/>
        <p:txBody>
          <a:bodyPr/>
          <a:lstStyle/>
          <a:p>
            <a:r>
              <a:rPr lang="en-US"/>
              <a:t>23/9/2023</a:t>
            </a:r>
            <a:endParaRPr lang="en-GB"/>
          </a:p>
        </p:txBody>
      </p:sp>
      <p:sp>
        <p:nvSpPr>
          <p:cNvPr id="10" name="Footer Placeholder 9">
            <a:extLst>
              <a:ext uri="{FF2B5EF4-FFF2-40B4-BE49-F238E27FC236}">
                <a16:creationId xmlns:a16="http://schemas.microsoft.com/office/drawing/2014/main" id="{B3781CD6-A47A-B89A-07FF-97797AE7F8BF}"/>
              </a:ext>
            </a:extLst>
          </p:cNvPr>
          <p:cNvSpPr>
            <a:spLocks noGrp="1"/>
          </p:cNvSpPr>
          <p:nvPr>
            <p:ph type="ftr" sz="quarter" idx="11"/>
          </p:nvPr>
        </p:nvSpPr>
        <p:spPr/>
        <p:txBody>
          <a:bodyPr/>
          <a:lstStyle/>
          <a:p>
            <a:r>
              <a:rPr lang="en-GB"/>
              <a:t>M.J. Barnes:  MKI-Cool</a:t>
            </a:r>
          </a:p>
        </p:txBody>
      </p:sp>
      <p:sp>
        <p:nvSpPr>
          <p:cNvPr id="12" name="Slide Number Placeholder 11">
            <a:extLst>
              <a:ext uri="{FF2B5EF4-FFF2-40B4-BE49-F238E27FC236}">
                <a16:creationId xmlns:a16="http://schemas.microsoft.com/office/drawing/2014/main" id="{F7F86181-B6E4-EAB7-3FEB-F5FAAB09354E}"/>
              </a:ext>
            </a:extLst>
          </p:cNvPr>
          <p:cNvSpPr>
            <a:spLocks noGrp="1"/>
          </p:cNvSpPr>
          <p:nvPr>
            <p:ph type="sldNum" sz="quarter" idx="12"/>
          </p:nvPr>
        </p:nvSpPr>
        <p:spPr/>
        <p:txBody>
          <a:bodyPr/>
          <a:lstStyle/>
          <a:p>
            <a:fld id="{3E8595ED-BDF9-4BBC-B68B-2CF041815697}" type="slidenum">
              <a:rPr lang="en-GB" smtClean="0"/>
              <a:t>21</a:t>
            </a:fld>
            <a:endParaRPr lang="en-GB"/>
          </a:p>
        </p:txBody>
      </p:sp>
    </p:spTree>
    <p:extLst>
      <p:ext uri="{BB962C8B-B14F-4D97-AF65-F5344CB8AC3E}">
        <p14:creationId xmlns:p14="http://schemas.microsoft.com/office/powerpoint/2010/main" val="3661793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p:txBody>
          <a:bodyPr/>
          <a:lstStyle/>
          <a:p>
            <a:r>
              <a:rPr lang="en-GB" dirty="0"/>
              <a:t>2. Issues – now solved</a:t>
            </a:r>
            <a:br>
              <a:rPr lang="en-GB" b="0" dirty="0"/>
            </a:br>
            <a:r>
              <a:rPr lang="en-GB" b="0" dirty="0"/>
              <a:t>During 2019. Actions carried out</a:t>
            </a:r>
            <a:endParaRPr lang="en-GB" b="0" u="sng" dirty="0"/>
          </a:p>
        </p:txBody>
      </p:sp>
      <p:sp>
        <p:nvSpPr>
          <p:cNvPr id="6" name="Content Placeholder 5">
            <a:extLst>
              <a:ext uri="{FF2B5EF4-FFF2-40B4-BE49-F238E27FC236}">
                <a16:creationId xmlns:a16="http://schemas.microsoft.com/office/drawing/2014/main" id="{3EFBD001-2372-8A3A-504E-3B30ED8F3088}"/>
              </a:ext>
            </a:extLst>
          </p:cNvPr>
          <p:cNvSpPr>
            <a:spLocks noGrp="1"/>
          </p:cNvSpPr>
          <p:nvPr>
            <p:ph idx="1"/>
          </p:nvPr>
        </p:nvSpPr>
        <p:spPr>
          <a:xfrm>
            <a:off x="405596" y="1819755"/>
            <a:ext cx="11784014" cy="1237819"/>
          </a:xfrm>
        </p:spPr>
        <p:txBody>
          <a:bodyPr numCol="3" spcCol="360000"/>
          <a:lstStyle/>
          <a:p>
            <a:pPr marL="342900" indent="-342900">
              <a:spcBef>
                <a:spcPts val="400"/>
              </a:spcBef>
              <a:buFont typeface="+mj-lt"/>
              <a:buAutoNum type="arabicPeriod"/>
            </a:pPr>
            <a:r>
              <a:rPr lang="en-GB" sz="1700" b="0" dirty="0"/>
              <a:t>Metal </a:t>
            </a:r>
            <a:r>
              <a:rPr lang="en-GB" sz="1700" dirty="0"/>
              <a:t>supports</a:t>
            </a:r>
            <a:r>
              <a:rPr lang="en-GB" sz="1700" b="0" dirty="0"/>
              <a:t> </a:t>
            </a:r>
            <a:r>
              <a:rPr lang="en-GB" sz="1700" dirty="0"/>
              <a:t>for</a:t>
            </a:r>
            <a:r>
              <a:rPr lang="en-GB" sz="1700" b="0" dirty="0"/>
              <a:t> </a:t>
            </a:r>
            <a:r>
              <a:rPr lang="en-GB" sz="1700" dirty="0"/>
              <a:t>tube</a:t>
            </a:r>
            <a:r>
              <a:rPr lang="en-GB" sz="1700" b="0" dirty="0"/>
              <a:t> replaced by </a:t>
            </a:r>
            <a:r>
              <a:rPr lang="en-GB" sz="1700" dirty="0"/>
              <a:t>macor</a:t>
            </a:r>
            <a:br>
              <a:rPr lang="en-GB" sz="1700" dirty="0"/>
            </a:br>
            <a:br>
              <a:rPr lang="en-GB" sz="1700" dirty="0"/>
            </a:br>
            <a:endParaRPr lang="en-GB" sz="1700" dirty="0"/>
          </a:p>
          <a:p>
            <a:pPr marL="342900" indent="-342900">
              <a:spcBef>
                <a:spcPts val="400"/>
              </a:spcBef>
              <a:buFont typeface="+mj-lt"/>
              <a:buAutoNum type="arabicPeriod"/>
            </a:pPr>
            <a:r>
              <a:rPr lang="en-GB" sz="1700" b="0" dirty="0"/>
              <a:t>RF damper end </a:t>
            </a:r>
            <a:r>
              <a:rPr lang="en-GB" sz="1700" dirty="0"/>
              <a:t>cap inside diameter enlarged </a:t>
            </a:r>
            <a:r>
              <a:rPr lang="en-GB" sz="1700" b="0" dirty="0"/>
              <a:t>(from 56mm to 60mm), to </a:t>
            </a:r>
            <a:r>
              <a:rPr lang="en-GB" sz="1700" dirty="0"/>
              <a:t>increase distance to </a:t>
            </a:r>
            <a:r>
              <a:rPr lang="en-GB" sz="1700" b="0" dirty="0"/>
              <a:t>alumina</a:t>
            </a:r>
            <a:r>
              <a:rPr lang="en-GB" sz="1700" dirty="0"/>
              <a:t> tube</a:t>
            </a:r>
            <a:br>
              <a:rPr lang="en-GB" sz="1700" dirty="0"/>
            </a:br>
            <a:endParaRPr lang="en-GB" sz="1700" b="0" dirty="0"/>
          </a:p>
          <a:p>
            <a:pPr marL="342900" indent="-342900">
              <a:spcBef>
                <a:spcPts val="400"/>
              </a:spcBef>
              <a:buFont typeface="+mj-lt"/>
              <a:buAutoNum type="arabicPeriod"/>
            </a:pPr>
            <a:r>
              <a:rPr lang="en-GB" sz="1700" dirty="0"/>
              <a:t>Sharp edge </a:t>
            </a:r>
            <a:r>
              <a:rPr lang="en-GB" sz="1700" b="0" dirty="0"/>
              <a:t>on stainless steel short eccentric tube removed (manufacturing error)</a:t>
            </a:r>
            <a:endParaRPr lang="en-GB" sz="1700" dirty="0"/>
          </a:p>
          <a:p>
            <a:pPr>
              <a:spcBef>
                <a:spcPts val="400"/>
              </a:spcBef>
            </a:pPr>
            <a:r>
              <a:rPr lang="en-GB" sz="1700" b="0" dirty="0"/>
              <a:t>	</a:t>
            </a:r>
          </a:p>
        </p:txBody>
      </p:sp>
      <p:grpSp>
        <p:nvGrpSpPr>
          <p:cNvPr id="31" name="Group 30">
            <a:extLst>
              <a:ext uri="{FF2B5EF4-FFF2-40B4-BE49-F238E27FC236}">
                <a16:creationId xmlns:a16="http://schemas.microsoft.com/office/drawing/2014/main" id="{EB041E2B-08EE-22C3-1511-D44554FBBA24}"/>
              </a:ext>
            </a:extLst>
          </p:cNvPr>
          <p:cNvGrpSpPr/>
          <p:nvPr/>
        </p:nvGrpSpPr>
        <p:grpSpPr>
          <a:xfrm>
            <a:off x="343902" y="2422181"/>
            <a:ext cx="4052505" cy="3370626"/>
            <a:chOff x="8125783" y="337314"/>
            <a:chExt cx="4052505" cy="3370626"/>
          </a:xfrm>
        </p:grpSpPr>
        <p:pic>
          <p:nvPicPr>
            <p:cNvPr id="10" name="Picture 9" descr="A picture containing indoor, dirty, engine&#10;&#10;Description automatically generated">
              <a:extLst>
                <a:ext uri="{FF2B5EF4-FFF2-40B4-BE49-F238E27FC236}">
                  <a16:creationId xmlns:a16="http://schemas.microsoft.com/office/drawing/2014/main" id="{739714D0-6DA7-018E-0676-5688D9AD5E3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098" r="8081"/>
            <a:stretch/>
          </p:blipFill>
          <p:spPr>
            <a:xfrm>
              <a:off x="8125783" y="1043940"/>
              <a:ext cx="2941824" cy="2664000"/>
            </a:xfrm>
            <a:prstGeom prst="rect">
              <a:avLst/>
            </a:prstGeom>
          </p:spPr>
        </p:pic>
        <p:sp>
          <p:nvSpPr>
            <p:cNvPr id="15" name="TextBox 14">
              <a:extLst>
                <a:ext uri="{FF2B5EF4-FFF2-40B4-BE49-F238E27FC236}">
                  <a16:creationId xmlns:a16="http://schemas.microsoft.com/office/drawing/2014/main" id="{7446D29D-4A66-1839-FE2B-B280074BA2E2}"/>
                </a:ext>
              </a:extLst>
            </p:cNvPr>
            <p:cNvSpPr txBox="1"/>
            <p:nvPr/>
          </p:nvSpPr>
          <p:spPr>
            <a:xfrm>
              <a:off x="8961761" y="337314"/>
              <a:ext cx="1213857" cy="430887"/>
            </a:xfrm>
            <a:prstGeom prst="rect">
              <a:avLst/>
            </a:prstGeom>
            <a:noFill/>
          </p:spPr>
          <p:txBody>
            <a:bodyPr wrap="square" lIns="0" tIns="0" rIns="0" bIns="0" rtlCol="0">
              <a:spAutoFit/>
            </a:bodyPr>
            <a:lstStyle/>
            <a:p>
              <a:pPr algn="l"/>
              <a:r>
                <a:rPr lang="en-GB" sz="1400" b="1" dirty="0">
                  <a:effectLst>
                    <a:glow rad="101600">
                      <a:schemeClr val="bg1">
                        <a:alpha val="60000"/>
                      </a:schemeClr>
                    </a:glow>
                  </a:effectLst>
                </a:rPr>
                <a:t>Cooling pipes </a:t>
              </a:r>
              <a:r>
                <a:rPr lang="en-GB" sz="1400" dirty="0">
                  <a:effectLst>
                    <a:glow rad="101600">
                      <a:schemeClr val="bg1">
                        <a:alpha val="60000"/>
                      </a:schemeClr>
                    </a:glow>
                  </a:effectLst>
                </a:rPr>
                <a:t>for RF damper</a:t>
              </a:r>
            </a:p>
          </p:txBody>
        </p:sp>
        <p:cxnSp>
          <p:nvCxnSpPr>
            <p:cNvPr id="16" name="Straight Arrow Connector 15">
              <a:extLst>
                <a:ext uri="{FF2B5EF4-FFF2-40B4-BE49-F238E27FC236}">
                  <a16:creationId xmlns:a16="http://schemas.microsoft.com/office/drawing/2014/main" id="{0CD840A9-D510-F73A-79F7-585620B36D6D}"/>
                </a:ext>
              </a:extLst>
            </p:cNvPr>
            <p:cNvCxnSpPr>
              <a:cxnSpLocks/>
              <a:stCxn id="15" idx="2"/>
            </p:cNvCxnSpPr>
            <p:nvPr/>
          </p:nvCxnSpPr>
          <p:spPr>
            <a:xfrm>
              <a:off x="9568690" y="768201"/>
              <a:ext cx="220289" cy="1828042"/>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B2A4BD6-20AA-2A57-2703-FA6349DC705B}"/>
                </a:ext>
              </a:extLst>
            </p:cNvPr>
            <p:cNvSpPr txBox="1"/>
            <p:nvPr/>
          </p:nvSpPr>
          <p:spPr>
            <a:xfrm>
              <a:off x="10848488" y="695223"/>
              <a:ext cx="976004" cy="215444"/>
            </a:xfrm>
            <a:prstGeom prst="rect">
              <a:avLst/>
            </a:prstGeom>
            <a:noFill/>
          </p:spPr>
          <p:txBody>
            <a:bodyPr wrap="square" lIns="0" tIns="0" rIns="0" bIns="0" rtlCol="0">
              <a:spAutoFit/>
            </a:bodyPr>
            <a:lstStyle/>
            <a:p>
              <a:pPr algn="l"/>
              <a:r>
                <a:rPr lang="en-GB" sz="1400" b="1" dirty="0">
                  <a:effectLst>
                    <a:glow rad="101600">
                      <a:schemeClr val="bg1">
                        <a:alpha val="60000"/>
                      </a:schemeClr>
                    </a:glow>
                  </a:effectLst>
                </a:rPr>
                <a:t>RF damper</a:t>
              </a:r>
              <a:endParaRPr lang="en-GB" sz="1400" dirty="0">
                <a:effectLst>
                  <a:glow rad="101600">
                    <a:schemeClr val="bg1">
                      <a:alpha val="60000"/>
                    </a:schemeClr>
                  </a:glow>
                </a:effectLst>
              </a:endParaRPr>
            </a:p>
          </p:txBody>
        </p:sp>
        <p:cxnSp>
          <p:nvCxnSpPr>
            <p:cNvPr id="18" name="Straight Arrow Connector 17">
              <a:extLst>
                <a:ext uri="{FF2B5EF4-FFF2-40B4-BE49-F238E27FC236}">
                  <a16:creationId xmlns:a16="http://schemas.microsoft.com/office/drawing/2014/main" id="{30EF149A-A6D7-CB37-21B6-399F19182ABB}"/>
                </a:ext>
              </a:extLst>
            </p:cNvPr>
            <p:cNvCxnSpPr>
              <a:cxnSpLocks/>
              <a:stCxn id="17" idx="2"/>
            </p:cNvCxnSpPr>
            <p:nvPr/>
          </p:nvCxnSpPr>
          <p:spPr>
            <a:xfrm flipH="1">
              <a:off x="10175618" y="910667"/>
              <a:ext cx="1160872" cy="1889116"/>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F9DBF48-F828-294A-AC58-73FD30AE4853}"/>
                </a:ext>
              </a:extLst>
            </p:cNvPr>
            <p:cNvSpPr txBox="1"/>
            <p:nvPr/>
          </p:nvSpPr>
          <p:spPr>
            <a:xfrm>
              <a:off x="11287413" y="3153942"/>
              <a:ext cx="890875" cy="430887"/>
            </a:xfrm>
            <a:prstGeom prst="rect">
              <a:avLst/>
            </a:prstGeom>
            <a:noFill/>
          </p:spPr>
          <p:txBody>
            <a:bodyPr wrap="square" lIns="0" tIns="0" rIns="0" bIns="0" rtlCol="0">
              <a:spAutoFit/>
            </a:bodyPr>
            <a:lstStyle/>
            <a:p>
              <a:pPr algn="l"/>
              <a:r>
                <a:rPr lang="en-GB" sz="1400" b="1" dirty="0" err="1">
                  <a:effectLst>
                    <a:glow rad="101600">
                      <a:schemeClr val="bg1">
                        <a:alpha val="60000"/>
                      </a:schemeClr>
                    </a:glow>
                  </a:effectLst>
                </a:rPr>
                <a:t>Macor</a:t>
              </a:r>
              <a:r>
                <a:rPr lang="en-GB" sz="1400" b="1" dirty="0">
                  <a:effectLst>
                    <a:glow rad="101600">
                      <a:schemeClr val="bg1">
                        <a:alpha val="60000"/>
                      </a:schemeClr>
                    </a:glow>
                  </a:effectLst>
                </a:rPr>
                <a:t> </a:t>
              </a:r>
              <a:r>
                <a:rPr lang="en-GB" sz="1400" dirty="0">
                  <a:effectLst>
                    <a:glow rad="101600">
                      <a:schemeClr val="bg1">
                        <a:alpha val="60000"/>
                      </a:schemeClr>
                    </a:glow>
                  </a:effectLst>
                </a:rPr>
                <a:t>supports</a:t>
              </a:r>
            </a:p>
          </p:txBody>
        </p:sp>
        <p:cxnSp>
          <p:nvCxnSpPr>
            <p:cNvPr id="23" name="Straight Arrow Connector 22">
              <a:extLst>
                <a:ext uri="{FF2B5EF4-FFF2-40B4-BE49-F238E27FC236}">
                  <a16:creationId xmlns:a16="http://schemas.microsoft.com/office/drawing/2014/main" id="{AFA6E645-E9DF-4E10-70EB-B9A2431D56A5}"/>
                </a:ext>
              </a:extLst>
            </p:cNvPr>
            <p:cNvCxnSpPr>
              <a:cxnSpLocks/>
              <a:stCxn id="22" idx="1"/>
            </p:cNvCxnSpPr>
            <p:nvPr/>
          </p:nvCxnSpPr>
          <p:spPr>
            <a:xfrm flipH="1" flipV="1">
              <a:off x="10402363" y="3150545"/>
              <a:ext cx="885050" cy="218841"/>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grpSp>
      <p:sp>
        <p:nvSpPr>
          <p:cNvPr id="30" name="TextBox 29">
            <a:extLst>
              <a:ext uri="{FF2B5EF4-FFF2-40B4-BE49-F238E27FC236}">
                <a16:creationId xmlns:a16="http://schemas.microsoft.com/office/drawing/2014/main" id="{84D7D746-573E-4872-E817-138F68A75856}"/>
              </a:ext>
            </a:extLst>
          </p:cNvPr>
          <p:cNvSpPr txBox="1"/>
          <p:nvPr/>
        </p:nvSpPr>
        <p:spPr>
          <a:xfrm>
            <a:off x="407987" y="1356439"/>
            <a:ext cx="8412478" cy="369332"/>
          </a:xfrm>
          <a:prstGeom prst="rect">
            <a:avLst/>
          </a:prstGeom>
          <a:noFill/>
        </p:spPr>
        <p:txBody>
          <a:bodyPr wrap="square">
            <a:spAutoFit/>
          </a:bodyPr>
          <a:lstStyle/>
          <a:p>
            <a:r>
              <a:rPr lang="en-GB" dirty="0">
                <a:solidFill>
                  <a:schemeClr val="tx2"/>
                </a:solidFill>
              </a:rPr>
              <a:t>RF damper structure was modified to mitigate HV breakdowns:</a:t>
            </a:r>
          </a:p>
        </p:txBody>
      </p:sp>
      <p:grpSp>
        <p:nvGrpSpPr>
          <p:cNvPr id="33" name="Group 32">
            <a:extLst>
              <a:ext uri="{FF2B5EF4-FFF2-40B4-BE49-F238E27FC236}">
                <a16:creationId xmlns:a16="http://schemas.microsoft.com/office/drawing/2014/main" id="{009BBF8C-83FD-3AC5-6C94-961D67831718}"/>
              </a:ext>
            </a:extLst>
          </p:cNvPr>
          <p:cNvGrpSpPr/>
          <p:nvPr/>
        </p:nvGrpSpPr>
        <p:grpSpPr>
          <a:xfrm>
            <a:off x="4948922" y="3013492"/>
            <a:ext cx="2928141" cy="2996985"/>
            <a:chOff x="3288222" y="3122694"/>
            <a:chExt cx="2928141" cy="2996985"/>
          </a:xfrm>
        </p:grpSpPr>
        <p:pic>
          <p:nvPicPr>
            <p:cNvPr id="34" name="Picture 33" descr="A picture containing indoor&#10;&#10;Description automatically generated">
              <a:extLst>
                <a:ext uri="{FF2B5EF4-FFF2-40B4-BE49-F238E27FC236}">
                  <a16:creationId xmlns:a16="http://schemas.microsoft.com/office/drawing/2014/main" id="{52F5EF2C-2C51-F311-3856-9B6191817D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88222" y="3122694"/>
              <a:ext cx="2614145" cy="2664000"/>
            </a:xfrm>
            <a:prstGeom prst="rect">
              <a:avLst/>
            </a:prstGeom>
            <a:ln w="19050">
              <a:noFill/>
            </a:ln>
          </p:spPr>
        </p:pic>
        <p:cxnSp>
          <p:nvCxnSpPr>
            <p:cNvPr id="35" name="Straight Arrow Connector 34">
              <a:extLst>
                <a:ext uri="{FF2B5EF4-FFF2-40B4-BE49-F238E27FC236}">
                  <a16:creationId xmlns:a16="http://schemas.microsoft.com/office/drawing/2014/main" id="{7F256C1D-664A-4A23-E6CB-63558095FD38}"/>
                </a:ext>
              </a:extLst>
            </p:cNvPr>
            <p:cNvCxnSpPr>
              <a:cxnSpLocks/>
            </p:cNvCxnSpPr>
            <p:nvPr/>
          </p:nvCxnSpPr>
          <p:spPr>
            <a:xfrm flipH="1">
              <a:off x="4896751" y="4260919"/>
              <a:ext cx="206184" cy="1084730"/>
            </a:xfrm>
            <a:prstGeom prst="straightConnector1">
              <a:avLst/>
            </a:prstGeom>
            <a:ln w="19050">
              <a:solidFill>
                <a:schemeClr val="tx1"/>
              </a:solidFill>
              <a:headEnd type="arrow"/>
              <a:tailEnd type="arrow"/>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3DB10E2A-9A61-15CD-6757-A8EEC4D613FF}"/>
                </a:ext>
              </a:extLst>
            </p:cNvPr>
            <p:cNvSpPr txBox="1"/>
            <p:nvPr/>
          </p:nvSpPr>
          <p:spPr>
            <a:xfrm>
              <a:off x="4999843" y="4535818"/>
              <a:ext cx="1216520" cy="738664"/>
            </a:xfrm>
            <a:prstGeom prst="rect">
              <a:avLst/>
            </a:prstGeom>
            <a:noFill/>
            <a:ln w="19050">
              <a:noFill/>
            </a:ln>
          </p:spPr>
          <p:txBody>
            <a:bodyPr wrap="square" rtlCol="0">
              <a:spAutoFit/>
            </a:bodyPr>
            <a:lstStyle/>
            <a:p>
              <a:r>
                <a:rPr lang="en-GB" sz="1400" dirty="0"/>
                <a:t>60mm &amp; 1mm offset downwards</a:t>
              </a:r>
            </a:p>
          </p:txBody>
        </p:sp>
        <p:cxnSp>
          <p:nvCxnSpPr>
            <p:cNvPr id="37" name="Straight Arrow Connector 36">
              <a:extLst>
                <a:ext uri="{FF2B5EF4-FFF2-40B4-BE49-F238E27FC236}">
                  <a16:creationId xmlns:a16="http://schemas.microsoft.com/office/drawing/2014/main" id="{69A2CC32-12ED-FE96-EAE5-A0DAB9B9A69B}"/>
                </a:ext>
              </a:extLst>
            </p:cNvPr>
            <p:cNvCxnSpPr>
              <a:cxnSpLocks/>
            </p:cNvCxnSpPr>
            <p:nvPr/>
          </p:nvCxnSpPr>
          <p:spPr>
            <a:xfrm flipV="1">
              <a:off x="3953706" y="5345650"/>
              <a:ext cx="597572" cy="512761"/>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DAC1AEFF-17E9-A3E5-5BEF-3691530215DD}"/>
                </a:ext>
              </a:extLst>
            </p:cNvPr>
            <p:cNvSpPr txBox="1"/>
            <p:nvPr/>
          </p:nvSpPr>
          <p:spPr>
            <a:xfrm>
              <a:off x="3473473" y="5780181"/>
              <a:ext cx="960467" cy="307777"/>
            </a:xfrm>
            <a:prstGeom prst="rect">
              <a:avLst/>
            </a:prstGeom>
            <a:noFill/>
            <a:ln w="19050">
              <a:noFill/>
            </a:ln>
          </p:spPr>
          <p:txBody>
            <a:bodyPr wrap="square" rtlCol="0">
              <a:spAutoFit/>
            </a:bodyPr>
            <a:lstStyle/>
            <a:p>
              <a:pPr algn="ctr"/>
              <a:r>
                <a:rPr lang="en-GB" sz="1400" dirty="0"/>
                <a:t>End-cap</a:t>
              </a:r>
            </a:p>
          </p:txBody>
        </p:sp>
        <p:cxnSp>
          <p:nvCxnSpPr>
            <p:cNvPr id="39" name="Straight Arrow Connector 38">
              <a:extLst>
                <a:ext uri="{FF2B5EF4-FFF2-40B4-BE49-F238E27FC236}">
                  <a16:creationId xmlns:a16="http://schemas.microsoft.com/office/drawing/2014/main" id="{BF2A0587-55C6-2160-2445-5414E3C2B484}"/>
                </a:ext>
              </a:extLst>
            </p:cNvPr>
            <p:cNvCxnSpPr>
              <a:cxnSpLocks/>
            </p:cNvCxnSpPr>
            <p:nvPr/>
          </p:nvCxnSpPr>
          <p:spPr>
            <a:xfrm flipH="1" flipV="1">
              <a:off x="4750725" y="5309792"/>
              <a:ext cx="146026" cy="568122"/>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709823ED-4B74-F62A-66ED-54FFCD9BA553}"/>
                </a:ext>
              </a:extLst>
            </p:cNvPr>
            <p:cNvSpPr txBox="1"/>
            <p:nvPr/>
          </p:nvSpPr>
          <p:spPr>
            <a:xfrm>
              <a:off x="4416518" y="5811902"/>
              <a:ext cx="1368299" cy="307777"/>
            </a:xfrm>
            <a:prstGeom prst="rect">
              <a:avLst/>
            </a:prstGeom>
            <a:noFill/>
            <a:ln w="19050">
              <a:noFill/>
            </a:ln>
          </p:spPr>
          <p:txBody>
            <a:bodyPr wrap="square" rtlCol="0">
              <a:spAutoFit/>
            </a:bodyPr>
            <a:lstStyle/>
            <a:p>
              <a:pPr algn="ctr"/>
              <a:r>
                <a:rPr lang="en-GB" sz="1400" dirty="0"/>
                <a:t>1 mm radius</a:t>
              </a:r>
            </a:p>
          </p:txBody>
        </p:sp>
      </p:grpSp>
      <p:pic>
        <p:nvPicPr>
          <p:cNvPr id="52" name="Picture 51" descr="A picture containing indoor&#10;&#10;Description automatically generated">
            <a:extLst>
              <a:ext uri="{FF2B5EF4-FFF2-40B4-BE49-F238E27FC236}">
                <a16:creationId xmlns:a16="http://schemas.microsoft.com/office/drawing/2014/main" id="{B1EBCA0D-9E24-F9AC-8191-70F17D2F6D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280" r="6898"/>
          <a:stretch/>
        </p:blipFill>
        <p:spPr>
          <a:xfrm>
            <a:off x="8820465" y="2988302"/>
            <a:ext cx="2941824" cy="2664000"/>
          </a:xfrm>
          <a:prstGeom prst="rect">
            <a:avLst/>
          </a:prstGeom>
        </p:spPr>
      </p:pic>
      <p:cxnSp>
        <p:nvCxnSpPr>
          <p:cNvPr id="53" name="Straight Arrow Connector 52">
            <a:extLst>
              <a:ext uri="{FF2B5EF4-FFF2-40B4-BE49-F238E27FC236}">
                <a16:creationId xmlns:a16="http://schemas.microsoft.com/office/drawing/2014/main" id="{146F2230-333C-7236-BA26-CE8DAD4A3391}"/>
              </a:ext>
            </a:extLst>
          </p:cNvPr>
          <p:cNvCxnSpPr>
            <a:cxnSpLocks/>
            <a:stCxn id="54" idx="0"/>
          </p:cNvCxnSpPr>
          <p:nvPr/>
        </p:nvCxnSpPr>
        <p:spPr>
          <a:xfrm flipH="1" flipV="1">
            <a:off x="9952522" y="4345492"/>
            <a:ext cx="337927" cy="1511096"/>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sp>
        <p:nvSpPr>
          <p:cNvPr id="54" name="TextBox 53">
            <a:extLst>
              <a:ext uri="{FF2B5EF4-FFF2-40B4-BE49-F238E27FC236}">
                <a16:creationId xmlns:a16="http://schemas.microsoft.com/office/drawing/2014/main" id="{BCE583FA-5385-E57A-024B-E5409047B7A3}"/>
              </a:ext>
            </a:extLst>
          </p:cNvPr>
          <p:cNvSpPr txBox="1"/>
          <p:nvPr/>
        </p:nvSpPr>
        <p:spPr>
          <a:xfrm>
            <a:off x="9111424" y="5856588"/>
            <a:ext cx="2358050" cy="307777"/>
          </a:xfrm>
          <a:prstGeom prst="rect">
            <a:avLst/>
          </a:prstGeom>
          <a:noFill/>
          <a:ln w="19050">
            <a:noFill/>
          </a:ln>
        </p:spPr>
        <p:txBody>
          <a:bodyPr wrap="square" rtlCol="0">
            <a:spAutoFit/>
          </a:bodyPr>
          <a:lstStyle/>
          <a:p>
            <a:pPr algn="ctr"/>
            <a:r>
              <a:rPr lang="en-GB" sz="1400" dirty="0"/>
              <a:t>Sharp edge chamfered</a:t>
            </a:r>
          </a:p>
        </p:txBody>
      </p:sp>
      <p:sp>
        <p:nvSpPr>
          <p:cNvPr id="2" name="Date Placeholder 1">
            <a:extLst>
              <a:ext uri="{FF2B5EF4-FFF2-40B4-BE49-F238E27FC236}">
                <a16:creationId xmlns:a16="http://schemas.microsoft.com/office/drawing/2014/main" id="{F77E714A-F4FF-A812-0D1A-A858400439DE}"/>
              </a:ext>
            </a:extLst>
          </p:cNvPr>
          <p:cNvSpPr>
            <a:spLocks noGrp="1"/>
          </p:cNvSpPr>
          <p:nvPr>
            <p:ph type="dt" sz="half" idx="10"/>
          </p:nvPr>
        </p:nvSpPr>
        <p:spPr/>
        <p:txBody>
          <a:bodyPr/>
          <a:lstStyle/>
          <a:p>
            <a:r>
              <a:rPr lang="en-US"/>
              <a:t>23/9/2023</a:t>
            </a:r>
            <a:endParaRPr lang="en-GB"/>
          </a:p>
        </p:txBody>
      </p:sp>
      <p:sp>
        <p:nvSpPr>
          <p:cNvPr id="4" name="Footer Placeholder 3">
            <a:extLst>
              <a:ext uri="{FF2B5EF4-FFF2-40B4-BE49-F238E27FC236}">
                <a16:creationId xmlns:a16="http://schemas.microsoft.com/office/drawing/2014/main" id="{ADB80FC4-E2B5-1151-20E0-8B099CA78638}"/>
              </a:ext>
            </a:extLst>
          </p:cNvPr>
          <p:cNvSpPr>
            <a:spLocks noGrp="1"/>
          </p:cNvSpPr>
          <p:nvPr>
            <p:ph type="ftr" sz="quarter" idx="11"/>
          </p:nvPr>
        </p:nvSpPr>
        <p:spPr/>
        <p:txBody>
          <a:bodyPr/>
          <a:lstStyle/>
          <a:p>
            <a:r>
              <a:rPr lang="en-GB"/>
              <a:t>M.J. Barnes:  MKI-Cool</a:t>
            </a:r>
          </a:p>
        </p:txBody>
      </p:sp>
      <p:sp>
        <p:nvSpPr>
          <p:cNvPr id="5" name="Slide Number Placeholder 4">
            <a:extLst>
              <a:ext uri="{FF2B5EF4-FFF2-40B4-BE49-F238E27FC236}">
                <a16:creationId xmlns:a16="http://schemas.microsoft.com/office/drawing/2014/main" id="{8EA7AC91-4319-6ED9-14D4-8C030E09CC8B}"/>
              </a:ext>
            </a:extLst>
          </p:cNvPr>
          <p:cNvSpPr>
            <a:spLocks noGrp="1"/>
          </p:cNvSpPr>
          <p:nvPr>
            <p:ph type="sldNum" sz="quarter" idx="12"/>
          </p:nvPr>
        </p:nvSpPr>
        <p:spPr/>
        <p:txBody>
          <a:bodyPr/>
          <a:lstStyle/>
          <a:p>
            <a:fld id="{3E8595ED-BDF9-4BBC-B68B-2CF041815697}" type="slidenum">
              <a:rPr lang="en-GB" smtClean="0"/>
              <a:t>22</a:t>
            </a:fld>
            <a:endParaRPr lang="en-GB"/>
          </a:p>
        </p:txBody>
      </p:sp>
    </p:spTree>
    <p:extLst>
      <p:ext uri="{BB962C8B-B14F-4D97-AF65-F5344CB8AC3E}">
        <p14:creationId xmlns:p14="http://schemas.microsoft.com/office/powerpoint/2010/main" val="13159696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p:txBody>
          <a:bodyPr/>
          <a:lstStyle/>
          <a:p>
            <a:r>
              <a:rPr lang="en-GB" dirty="0"/>
              <a:t>2. Issue – now solved</a:t>
            </a:r>
            <a:br>
              <a:rPr lang="en-GB" dirty="0"/>
            </a:br>
            <a:r>
              <a:rPr lang="en-GB" b="0" dirty="0"/>
              <a:t>Inspection after conditioning (November 2020)</a:t>
            </a:r>
            <a:endParaRPr lang="en-GB" b="0" u="sng" dirty="0"/>
          </a:p>
        </p:txBody>
      </p:sp>
      <p:sp>
        <p:nvSpPr>
          <p:cNvPr id="80" name="TextBox 79">
            <a:extLst>
              <a:ext uri="{FF2B5EF4-FFF2-40B4-BE49-F238E27FC236}">
                <a16:creationId xmlns:a16="http://schemas.microsoft.com/office/drawing/2014/main" id="{1B9A8548-2D7E-824C-92C4-A59ABA7823DC}"/>
              </a:ext>
            </a:extLst>
          </p:cNvPr>
          <p:cNvSpPr txBox="1"/>
          <p:nvPr/>
        </p:nvSpPr>
        <p:spPr>
          <a:xfrm>
            <a:off x="409825" y="1462033"/>
            <a:ext cx="9109560" cy="369332"/>
          </a:xfrm>
          <a:prstGeom prst="rect">
            <a:avLst/>
          </a:prstGeom>
          <a:noFill/>
        </p:spPr>
        <p:txBody>
          <a:bodyPr wrap="square">
            <a:spAutoFit/>
          </a:bodyPr>
          <a:lstStyle/>
          <a:p>
            <a:r>
              <a:rPr lang="en-GB" b="1" dirty="0">
                <a:solidFill>
                  <a:schemeClr val="tx2"/>
                </a:solidFill>
              </a:rPr>
              <a:t>First </a:t>
            </a:r>
            <a:r>
              <a:rPr lang="en-GB" dirty="0">
                <a:solidFill>
                  <a:schemeClr val="tx2"/>
                </a:solidFill>
              </a:rPr>
              <a:t>observation: Still one </a:t>
            </a:r>
            <a:r>
              <a:rPr lang="en-GB" b="1" dirty="0">
                <a:solidFill>
                  <a:schemeClr val="tx2"/>
                </a:solidFill>
              </a:rPr>
              <a:t>black mark </a:t>
            </a:r>
            <a:r>
              <a:rPr lang="en-GB" dirty="0">
                <a:solidFill>
                  <a:schemeClr val="tx2"/>
                </a:solidFill>
              </a:rPr>
              <a:t>seen</a:t>
            </a:r>
            <a:r>
              <a:rPr lang="en-GB" b="1" dirty="0">
                <a:solidFill>
                  <a:schemeClr val="tx2"/>
                </a:solidFill>
              </a:rPr>
              <a:t> on</a:t>
            </a:r>
            <a:r>
              <a:rPr lang="en-GB" dirty="0">
                <a:solidFill>
                  <a:schemeClr val="tx2"/>
                </a:solidFill>
              </a:rPr>
              <a:t> the</a:t>
            </a:r>
            <a:r>
              <a:rPr lang="en-GB" b="1" dirty="0">
                <a:solidFill>
                  <a:schemeClr val="tx2"/>
                </a:solidFill>
              </a:rPr>
              <a:t> tube</a:t>
            </a:r>
            <a:r>
              <a:rPr lang="en-GB" dirty="0">
                <a:solidFill>
                  <a:schemeClr val="tx2"/>
                </a:solidFill>
              </a:rPr>
              <a:t>, at the end (3 marks in 2019)</a:t>
            </a:r>
          </a:p>
        </p:txBody>
      </p:sp>
      <p:pic>
        <p:nvPicPr>
          <p:cNvPr id="52" name="Picture 51">
            <a:extLst>
              <a:ext uri="{FF2B5EF4-FFF2-40B4-BE49-F238E27FC236}">
                <a16:creationId xmlns:a16="http://schemas.microsoft.com/office/drawing/2014/main" id="{8BDE4526-46DF-BA33-B2F3-4D01E4476F5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152" r="10889" b="33333"/>
          <a:stretch/>
        </p:blipFill>
        <p:spPr>
          <a:xfrm>
            <a:off x="519763" y="2414512"/>
            <a:ext cx="4428493" cy="2516641"/>
          </a:xfrm>
          <a:prstGeom prst="rect">
            <a:avLst/>
          </a:prstGeom>
        </p:spPr>
      </p:pic>
      <p:cxnSp>
        <p:nvCxnSpPr>
          <p:cNvPr id="53" name="Straight Arrow Connector 52">
            <a:extLst>
              <a:ext uri="{FF2B5EF4-FFF2-40B4-BE49-F238E27FC236}">
                <a16:creationId xmlns:a16="http://schemas.microsoft.com/office/drawing/2014/main" id="{61A21258-E380-AD03-755D-43C31569432C}"/>
              </a:ext>
            </a:extLst>
          </p:cNvPr>
          <p:cNvCxnSpPr>
            <a:cxnSpLocks/>
          </p:cNvCxnSpPr>
          <p:nvPr/>
        </p:nvCxnSpPr>
        <p:spPr>
          <a:xfrm>
            <a:off x="3869356" y="1831365"/>
            <a:ext cx="779646" cy="2519254"/>
          </a:xfrm>
          <a:prstGeom prst="straightConnector1">
            <a:avLst/>
          </a:prstGeom>
          <a:ln w="19050">
            <a:solidFill>
              <a:schemeClr val="tx1"/>
            </a:solidFill>
            <a:tailEnd type="triangle"/>
          </a:ln>
          <a:effectLst>
            <a:glow rad="101600">
              <a:schemeClr val="bg1">
                <a:alpha val="40000"/>
              </a:schemeClr>
            </a:glow>
          </a:effectLst>
        </p:spPr>
        <p:style>
          <a:lnRef idx="2">
            <a:schemeClr val="accent1"/>
          </a:lnRef>
          <a:fillRef idx="0">
            <a:schemeClr val="accent1"/>
          </a:fillRef>
          <a:effectRef idx="1">
            <a:schemeClr val="accent1"/>
          </a:effectRef>
          <a:fontRef idx="minor">
            <a:schemeClr val="tx1"/>
          </a:fontRef>
        </p:style>
      </p:cxnSp>
      <p:sp>
        <p:nvSpPr>
          <p:cNvPr id="54" name="TextBox 53">
            <a:extLst>
              <a:ext uri="{FF2B5EF4-FFF2-40B4-BE49-F238E27FC236}">
                <a16:creationId xmlns:a16="http://schemas.microsoft.com/office/drawing/2014/main" id="{A5195A06-02B7-7AB9-F980-67D5078C6870}"/>
              </a:ext>
            </a:extLst>
          </p:cNvPr>
          <p:cNvSpPr txBox="1"/>
          <p:nvPr/>
        </p:nvSpPr>
        <p:spPr>
          <a:xfrm>
            <a:off x="5029914" y="2118084"/>
            <a:ext cx="4659838" cy="646331"/>
          </a:xfrm>
          <a:prstGeom prst="rect">
            <a:avLst/>
          </a:prstGeom>
          <a:noFill/>
        </p:spPr>
        <p:txBody>
          <a:bodyPr wrap="square">
            <a:spAutoFit/>
          </a:bodyPr>
          <a:lstStyle/>
          <a:p>
            <a:r>
              <a:rPr lang="en-GB" dirty="0">
                <a:solidFill>
                  <a:schemeClr val="tx2"/>
                </a:solidFill>
              </a:rPr>
              <a:t>The </a:t>
            </a:r>
            <a:r>
              <a:rPr lang="en-GB" b="1" dirty="0">
                <a:solidFill>
                  <a:schemeClr val="tx2"/>
                </a:solidFill>
              </a:rPr>
              <a:t>reason</a:t>
            </a:r>
            <a:r>
              <a:rPr lang="en-GB" dirty="0">
                <a:solidFill>
                  <a:schemeClr val="tx2"/>
                </a:solidFill>
              </a:rPr>
              <a:t> was a </a:t>
            </a:r>
            <a:r>
              <a:rPr lang="en-GB" b="1" dirty="0">
                <a:solidFill>
                  <a:schemeClr val="tx2"/>
                </a:solidFill>
              </a:rPr>
              <a:t>sharp edge</a:t>
            </a:r>
            <a:r>
              <a:rPr lang="en-GB" dirty="0">
                <a:solidFill>
                  <a:schemeClr val="tx2"/>
                </a:solidFill>
              </a:rPr>
              <a:t> due to </a:t>
            </a:r>
            <a:r>
              <a:rPr lang="en-GB" b="1" dirty="0">
                <a:solidFill>
                  <a:schemeClr val="tx2"/>
                </a:solidFill>
              </a:rPr>
              <a:t>mis-alignment</a:t>
            </a:r>
            <a:r>
              <a:rPr lang="en-GB" dirty="0">
                <a:solidFill>
                  <a:schemeClr val="tx2"/>
                </a:solidFill>
              </a:rPr>
              <a:t> </a:t>
            </a:r>
            <a:r>
              <a:rPr lang="en-GB" b="1" dirty="0">
                <a:solidFill>
                  <a:schemeClr val="tx2"/>
                </a:solidFill>
              </a:rPr>
              <a:t>of</a:t>
            </a:r>
            <a:r>
              <a:rPr lang="en-GB" dirty="0">
                <a:solidFill>
                  <a:schemeClr val="tx2"/>
                </a:solidFill>
              </a:rPr>
              <a:t> </a:t>
            </a:r>
            <a:r>
              <a:rPr lang="en-GB" b="1" dirty="0">
                <a:solidFill>
                  <a:schemeClr val="tx2"/>
                </a:solidFill>
              </a:rPr>
              <a:t>HV busbar </a:t>
            </a:r>
            <a:r>
              <a:rPr lang="en-GB" dirty="0">
                <a:solidFill>
                  <a:schemeClr val="tx2"/>
                </a:solidFill>
              </a:rPr>
              <a:t>of the magnet</a:t>
            </a:r>
          </a:p>
        </p:txBody>
      </p:sp>
      <p:pic>
        <p:nvPicPr>
          <p:cNvPr id="81" name="Picture 80">
            <a:extLst>
              <a:ext uri="{FF2B5EF4-FFF2-40B4-BE49-F238E27FC236}">
                <a16:creationId xmlns:a16="http://schemas.microsoft.com/office/drawing/2014/main" id="{D774A009-4CB1-45EC-C65A-169D1D3E56E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680" r="27789" b="17687"/>
          <a:stretch/>
        </p:blipFill>
        <p:spPr>
          <a:xfrm>
            <a:off x="5356976" y="2934491"/>
            <a:ext cx="2655905" cy="2900401"/>
          </a:xfrm>
          <a:prstGeom prst="rect">
            <a:avLst/>
          </a:prstGeom>
        </p:spPr>
      </p:pic>
      <p:grpSp>
        <p:nvGrpSpPr>
          <p:cNvPr id="82" name="Group 81">
            <a:extLst>
              <a:ext uri="{FF2B5EF4-FFF2-40B4-BE49-F238E27FC236}">
                <a16:creationId xmlns:a16="http://schemas.microsoft.com/office/drawing/2014/main" id="{4D29273A-ACDA-8FF7-BCBE-5A5734331EFE}"/>
              </a:ext>
            </a:extLst>
          </p:cNvPr>
          <p:cNvGrpSpPr/>
          <p:nvPr/>
        </p:nvGrpSpPr>
        <p:grpSpPr>
          <a:xfrm>
            <a:off x="8166770" y="3298645"/>
            <a:ext cx="4025230" cy="2107658"/>
            <a:chOff x="1378499" y="3923072"/>
            <a:chExt cx="4025230" cy="2107658"/>
          </a:xfrm>
        </p:grpSpPr>
        <p:pic>
          <p:nvPicPr>
            <p:cNvPr id="83" name="Picture 82">
              <a:extLst>
                <a:ext uri="{FF2B5EF4-FFF2-40B4-BE49-F238E27FC236}">
                  <a16:creationId xmlns:a16="http://schemas.microsoft.com/office/drawing/2014/main" id="{2C933B7C-6361-85AE-8E69-D98F9717FA73}"/>
                </a:ext>
              </a:extLst>
            </p:cNvPr>
            <p:cNvPicPr>
              <a:picLocks noChangeAspect="1"/>
            </p:cNvPicPr>
            <p:nvPr/>
          </p:nvPicPr>
          <p:blipFill rotWithShape="1">
            <a:blip r:embed="rId4"/>
            <a:srcRect l="12353" r="2715" b="11139"/>
            <a:stretch/>
          </p:blipFill>
          <p:spPr>
            <a:xfrm>
              <a:off x="1378499" y="3923072"/>
              <a:ext cx="3706595" cy="1705901"/>
            </a:xfrm>
            <a:prstGeom prst="rect">
              <a:avLst/>
            </a:prstGeom>
          </p:spPr>
        </p:pic>
        <p:sp>
          <p:nvSpPr>
            <p:cNvPr id="84" name="TextBox 83">
              <a:extLst>
                <a:ext uri="{FF2B5EF4-FFF2-40B4-BE49-F238E27FC236}">
                  <a16:creationId xmlns:a16="http://schemas.microsoft.com/office/drawing/2014/main" id="{4EF942EC-AEA2-C25C-1CE3-02A43A6C2DC8}"/>
                </a:ext>
              </a:extLst>
            </p:cNvPr>
            <p:cNvSpPr txBox="1"/>
            <p:nvPr/>
          </p:nvSpPr>
          <p:spPr>
            <a:xfrm>
              <a:off x="1733315" y="5237249"/>
              <a:ext cx="934250" cy="246221"/>
            </a:xfrm>
            <a:prstGeom prst="rect">
              <a:avLst/>
            </a:prstGeom>
            <a:solidFill>
              <a:schemeClr val="bg1"/>
            </a:solidFill>
            <a:ln w="12700">
              <a:solidFill>
                <a:srgbClr val="002060"/>
              </a:solidFill>
            </a:ln>
          </p:spPr>
          <p:txBody>
            <a:bodyPr wrap="square" rtlCol="0">
              <a:spAutoFit/>
            </a:bodyPr>
            <a:lstStyle>
              <a:defPPr>
                <a:defRPr lang="en-US"/>
              </a:defPPr>
              <a:lvl1pPr algn="ctr">
                <a:defRPr sz="1300"/>
              </a:lvl1pPr>
            </a:lstStyle>
            <a:p>
              <a:r>
                <a:rPr lang="en-GB" sz="1000" dirty="0"/>
                <a:t>HV end plate</a:t>
              </a:r>
            </a:p>
          </p:txBody>
        </p:sp>
        <p:sp>
          <p:nvSpPr>
            <p:cNvPr id="85" name="TextBox 84">
              <a:extLst>
                <a:ext uri="{FF2B5EF4-FFF2-40B4-BE49-F238E27FC236}">
                  <a16:creationId xmlns:a16="http://schemas.microsoft.com/office/drawing/2014/main" id="{77A70CFA-29D3-C2AA-4B19-999F4CB1BFC6}"/>
                </a:ext>
              </a:extLst>
            </p:cNvPr>
            <p:cNvSpPr txBox="1"/>
            <p:nvPr/>
          </p:nvSpPr>
          <p:spPr>
            <a:xfrm>
              <a:off x="3588128" y="5292070"/>
              <a:ext cx="818016" cy="246221"/>
            </a:xfrm>
            <a:prstGeom prst="rect">
              <a:avLst/>
            </a:prstGeom>
            <a:solidFill>
              <a:schemeClr val="bg1"/>
            </a:solidFill>
            <a:ln w="12700">
              <a:solidFill>
                <a:srgbClr val="002060"/>
              </a:solidFill>
            </a:ln>
          </p:spPr>
          <p:txBody>
            <a:bodyPr wrap="square" rtlCol="0">
              <a:spAutoFit/>
            </a:bodyPr>
            <a:lstStyle>
              <a:defPPr>
                <a:defRPr lang="en-US"/>
              </a:defPPr>
              <a:lvl1pPr algn="ctr">
                <a:defRPr sz="1300"/>
              </a:lvl1pPr>
            </a:lstStyle>
            <a:p>
              <a:r>
                <a:rPr lang="en-GB" sz="1000" dirty="0"/>
                <a:t>HV busbar</a:t>
              </a:r>
            </a:p>
          </p:txBody>
        </p:sp>
        <p:cxnSp>
          <p:nvCxnSpPr>
            <p:cNvPr id="86" name="Straight Arrow Connector 85">
              <a:extLst>
                <a:ext uri="{FF2B5EF4-FFF2-40B4-BE49-F238E27FC236}">
                  <a16:creationId xmlns:a16="http://schemas.microsoft.com/office/drawing/2014/main" id="{7A2B6E12-1FDF-F2D5-EF76-616C686B80A2}"/>
                </a:ext>
              </a:extLst>
            </p:cNvPr>
            <p:cNvCxnSpPr/>
            <p:nvPr/>
          </p:nvCxnSpPr>
          <p:spPr>
            <a:xfrm flipH="1">
              <a:off x="1556004" y="4498641"/>
              <a:ext cx="990" cy="51047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717E369A-9931-86EB-D8F1-DB9BF20C27AD}"/>
                </a:ext>
              </a:extLst>
            </p:cNvPr>
            <p:cNvCxnSpPr/>
            <p:nvPr/>
          </p:nvCxnSpPr>
          <p:spPr>
            <a:xfrm>
              <a:off x="4927453" y="4495344"/>
              <a:ext cx="3752" cy="411494"/>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59A3C9D2-CC54-EE29-B928-3AA8E9E9D2BC}"/>
                </a:ext>
              </a:extLst>
            </p:cNvPr>
            <p:cNvSpPr txBox="1"/>
            <p:nvPr/>
          </p:nvSpPr>
          <p:spPr>
            <a:xfrm>
              <a:off x="1480980" y="4674512"/>
              <a:ext cx="1199535" cy="307777"/>
            </a:xfrm>
            <a:prstGeom prst="rect">
              <a:avLst/>
            </a:prstGeom>
            <a:noFill/>
          </p:spPr>
          <p:txBody>
            <a:bodyPr wrap="square" rtlCol="0">
              <a:spAutoFit/>
            </a:bodyPr>
            <a:lstStyle/>
            <a:p>
              <a:r>
                <a:rPr lang="sv-SE" sz="1400" dirty="0">
                  <a:latin typeface="Cambria" panose="02040503050406030204" pitchFamily="18" charset="0"/>
                  <a:ea typeface="Cambria" panose="02040503050406030204" pitchFamily="18" charset="0"/>
                </a:rPr>
                <a:t>1.5 mm</a:t>
              </a:r>
              <a:endParaRPr lang="en-GB" sz="1400" dirty="0">
                <a:latin typeface="Cambria" panose="02040503050406030204" pitchFamily="18" charset="0"/>
                <a:ea typeface="Cambria" panose="02040503050406030204" pitchFamily="18" charset="0"/>
              </a:endParaRPr>
            </a:p>
          </p:txBody>
        </p:sp>
        <p:sp>
          <p:nvSpPr>
            <p:cNvPr id="89" name="TextBox 88">
              <a:extLst>
                <a:ext uri="{FF2B5EF4-FFF2-40B4-BE49-F238E27FC236}">
                  <a16:creationId xmlns:a16="http://schemas.microsoft.com/office/drawing/2014/main" id="{5FB57295-F09B-1667-BCDC-3500589522EE}"/>
                </a:ext>
              </a:extLst>
            </p:cNvPr>
            <p:cNvSpPr txBox="1"/>
            <p:nvPr/>
          </p:nvSpPr>
          <p:spPr>
            <a:xfrm>
              <a:off x="4204194" y="4436200"/>
              <a:ext cx="1199535" cy="307777"/>
            </a:xfrm>
            <a:prstGeom prst="rect">
              <a:avLst/>
            </a:prstGeom>
            <a:noFill/>
          </p:spPr>
          <p:txBody>
            <a:bodyPr wrap="square" rtlCol="0">
              <a:spAutoFit/>
            </a:bodyPr>
            <a:lstStyle/>
            <a:p>
              <a:r>
                <a:rPr lang="sv-SE" sz="1400" dirty="0">
                  <a:latin typeface="Cambria" panose="02040503050406030204" pitchFamily="18" charset="0"/>
                  <a:ea typeface="Cambria" panose="02040503050406030204" pitchFamily="18" charset="0"/>
                </a:rPr>
                <a:t>1.2 mm</a:t>
              </a:r>
              <a:endParaRPr lang="en-GB" sz="1400" dirty="0">
                <a:latin typeface="Cambria" panose="02040503050406030204" pitchFamily="18" charset="0"/>
                <a:ea typeface="Cambria" panose="02040503050406030204" pitchFamily="18" charset="0"/>
              </a:endParaRPr>
            </a:p>
          </p:txBody>
        </p:sp>
        <p:sp>
          <p:nvSpPr>
            <p:cNvPr id="90" name="TextBox 89">
              <a:extLst>
                <a:ext uri="{FF2B5EF4-FFF2-40B4-BE49-F238E27FC236}">
                  <a16:creationId xmlns:a16="http://schemas.microsoft.com/office/drawing/2014/main" id="{8ED63D98-0296-CB42-7E2D-5A56071CEF5C}"/>
                </a:ext>
              </a:extLst>
            </p:cNvPr>
            <p:cNvSpPr txBox="1"/>
            <p:nvPr/>
          </p:nvSpPr>
          <p:spPr>
            <a:xfrm>
              <a:off x="2638596" y="4173473"/>
              <a:ext cx="975920" cy="246221"/>
            </a:xfrm>
            <a:prstGeom prst="rect">
              <a:avLst/>
            </a:prstGeom>
            <a:solidFill>
              <a:schemeClr val="bg1"/>
            </a:solidFill>
            <a:ln w="12700">
              <a:solidFill>
                <a:srgbClr val="002060"/>
              </a:solidFill>
            </a:ln>
          </p:spPr>
          <p:txBody>
            <a:bodyPr wrap="square" rtlCol="0">
              <a:spAutoFit/>
            </a:bodyPr>
            <a:lstStyle>
              <a:defPPr>
                <a:defRPr lang="en-US"/>
              </a:defPPr>
              <a:lvl1pPr algn="ctr">
                <a:defRPr sz="1300"/>
              </a:lvl1pPr>
            </a:lstStyle>
            <a:p>
              <a:r>
                <a:rPr lang="en-GB" sz="1000" dirty="0"/>
                <a:t>Alumina tube</a:t>
              </a:r>
            </a:p>
          </p:txBody>
        </p:sp>
        <p:sp>
          <p:nvSpPr>
            <p:cNvPr id="91" name="TextBox 90">
              <a:extLst>
                <a:ext uri="{FF2B5EF4-FFF2-40B4-BE49-F238E27FC236}">
                  <a16:creationId xmlns:a16="http://schemas.microsoft.com/office/drawing/2014/main" id="{451D74C8-9450-290B-ADAC-DAA6FEE2BDCD}"/>
                </a:ext>
              </a:extLst>
            </p:cNvPr>
            <p:cNvSpPr txBox="1"/>
            <p:nvPr/>
          </p:nvSpPr>
          <p:spPr>
            <a:xfrm>
              <a:off x="1756487" y="4508870"/>
              <a:ext cx="1303669" cy="175699"/>
            </a:xfrm>
            <a:prstGeom prst="rect">
              <a:avLst/>
            </a:prstGeom>
            <a:solidFill>
              <a:schemeClr val="bg1"/>
            </a:solidFill>
            <a:ln w="12700">
              <a:solidFill>
                <a:srgbClr val="002060"/>
              </a:solidFill>
            </a:ln>
          </p:spPr>
          <p:txBody>
            <a:bodyPr wrap="square" tIns="10800" bIns="10800" rtlCol="0">
              <a:spAutoFit/>
            </a:bodyPr>
            <a:lstStyle>
              <a:defPPr>
                <a:defRPr lang="en-US"/>
              </a:defPPr>
              <a:lvl1pPr algn="ctr">
                <a:defRPr sz="1300"/>
              </a:lvl1pPr>
            </a:lstStyle>
            <a:p>
              <a:r>
                <a:rPr lang="en-GB" sz="1000" dirty="0"/>
                <a:t>Field: </a:t>
              </a:r>
              <a:r>
                <a:rPr lang="en-GB" sz="1000" dirty="0">
                  <a:solidFill>
                    <a:srgbClr val="FF0000"/>
                  </a:solidFill>
                </a:rPr>
                <a:t>~16.3 kV/mm</a:t>
              </a:r>
            </a:p>
          </p:txBody>
        </p:sp>
        <p:cxnSp>
          <p:nvCxnSpPr>
            <p:cNvPr id="92" name="Straight Arrow Connector 91">
              <a:extLst>
                <a:ext uri="{FF2B5EF4-FFF2-40B4-BE49-F238E27FC236}">
                  <a16:creationId xmlns:a16="http://schemas.microsoft.com/office/drawing/2014/main" id="{4A891EED-9DFB-2D30-B34D-68564C3A243A}"/>
                </a:ext>
              </a:extLst>
            </p:cNvPr>
            <p:cNvCxnSpPr>
              <a:cxnSpLocks/>
            </p:cNvCxnSpPr>
            <p:nvPr/>
          </p:nvCxnSpPr>
          <p:spPr>
            <a:xfrm flipH="1" flipV="1">
              <a:off x="3346515" y="4906838"/>
              <a:ext cx="113122" cy="854983"/>
            </a:xfrm>
            <a:prstGeom prst="straightConnector1">
              <a:avLst/>
            </a:prstGeom>
            <a:ln w="25400">
              <a:solidFill>
                <a:srgbClr val="301286"/>
              </a:solidFill>
              <a:tailEnd type="triangle" w="lg" len="lg"/>
            </a:ln>
            <a:effectLst>
              <a:glow rad="50800">
                <a:srgbClr val="FFFF00">
                  <a:alpha val="40000"/>
                </a:srgbClr>
              </a:glow>
            </a:effectLst>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96E8F4E8-421A-1387-FECE-112E08B855F3}"/>
                </a:ext>
              </a:extLst>
            </p:cNvPr>
            <p:cNvSpPr txBox="1"/>
            <p:nvPr/>
          </p:nvSpPr>
          <p:spPr>
            <a:xfrm>
              <a:off x="3117339" y="5753731"/>
              <a:ext cx="2129500" cy="276999"/>
            </a:xfrm>
            <a:prstGeom prst="rect">
              <a:avLst/>
            </a:prstGeom>
            <a:solidFill>
              <a:schemeClr val="bg1"/>
            </a:solidFill>
            <a:ln w="12700">
              <a:solidFill>
                <a:srgbClr val="002060"/>
              </a:solidFill>
            </a:ln>
          </p:spPr>
          <p:txBody>
            <a:bodyPr wrap="square" rtlCol="0">
              <a:spAutoFit/>
            </a:bodyPr>
            <a:lstStyle>
              <a:defPPr>
                <a:defRPr lang="en-US"/>
              </a:defPPr>
              <a:lvl1pPr algn="ctr">
                <a:defRPr sz="1300"/>
              </a:lvl1pPr>
            </a:lstStyle>
            <a:p>
              <a:r>
                <a:rPr lang="en-GB" sz="1200" dirty="0"/>
                <a:t>Peak field </a:t>
              </a:r>
              <a:r>
                <a:rPr lang="en-GB" sz="1200" dirty="0">
                  <a:solidFill>
                    <a:srgbClr val="FF0000"/>
                  </a:solidFill>
                </a:rPr>
                <a:t>~34 kV/mm</a:t>
              </a:r>
            </a:p>
          </p:txBody>
        </p:sp>
        <p:sp>
          <p:nvSpPr>
            <p:cNvPr id="94" name="TextBox 93">
              <a:extLst>
                <a:ext uri="{FF2B5EF4-FFF2-40B4-BE49-F238E27FC236}">
                  <a16:creationId xmlns:a16="http://schemas.microsoft.com/office/drawing/2014/main" id="{3DB6533E-985B-E2DD-3011-EE3509E0941C}"/>
                </a:ext>
              </a:extLst>
            </p:cNvPr>
            <p:cNvSpPr txBox="1"/>
            <p:nvPr/>
          </p:nvSpPr>
          <p:spPr>
            <a:xfrm>
              <a:off x="3459637" y="4694530"/>
              <a:ext cx="1401619" cy="172064"/>
            </a:xfrm>
            <a:prstGeom prst="rect">
              <a:avLst/>
            </a:prstGeom>
            <a:solidFill>
              <a:schemeClr val="bg1"/>
            </a:solidFill>
            <a:ln w="12700">
              <a:solidFill>
                <a:srgbClr val="002060"/>
              </a:solidFill>
            </a:ln>
          </p:spPr>
          <p:txBody>
            <a:bodyPr wrap="square" tIns="10800" bIns="7200" rtlCol="0">
              <a:spAutoFit/>
            </a:bodyPr>
            <a:lstStyle>
              <a:defPPr>
                <a:defRPr lang="en-US"/>
              </a:defPPr>
              <a:lvl1pPr algn="ctr">
                <a:defRPr sz="1300"/>
              </a:lvl1pPr>
            </a:lstStyle>
            <a:p>
              <a:r>
                <a:rPr lang="en-GB" sz="1000" dirty="0"/>
                <a:t>Field: ~19.3 kV/mm</a:t>
              </a:r>
            </a:p>
          </p:txBody>
        </p:sp>
      </p:grpSp>
      <p:sp>
        <p:nvSpPr>
          <p:cNvPr id="95" name="TextBox 94">
            <a:extLst>
              <a:ext uri="{FF2B5EF4-FFF2-40B4-BE49-F238E27FC236}">
                <a16:creationId xmlns:a16="http://schemas.microsoft.com/office/drawing/2014/main" id="{6219FBC8-DF28-D1FB-1915-8DA162FA27BE}"/>
              </a:ext>
            </a:extLst>
          </p:cNvPr>
          <p:cNvSpPr txBox="1"/>
          <p:nvPr/>
        </p:nvSpPr>
        <p:spPr>
          <a:xfrm>
            <a:off x="519763" y="5026636"/>
            <a:ext cx="3227128" cy="307777"/>
          </a:xfrm>
          <a:prstGeom prst="rect">
            <a:avLst/>
          </a:prstGeom>
          <a:noFill/>
          <a:ln w="19050">
            <a:noFill/>
          </a:ln>
        </p:spPr>
        <p:txBody>
          <a:bodyPr wrap="square" rtlCol="0">
            <a:spAutoFit/>
          </a:bodyPr>
          <a:lstStyle/>
          <a:p>
            <a:r>
              <a:rPr lang="en-GB" sz="1400" dirty="0"/>
              <a:t>Alumina tube </a:t>
            </a:r>
            <a:r>
              <a:rPr lang="en-GB" sz="1400" b="1" dirty="0"/>
              <a:t>outside of magnet</a:t>
            </a:r>
          </a:p>
        </p:txBody>
      </p:sp>
      <p:sp>
        <p:nvSpPr>
          <p:cNvPr id="96" name="TextBox 95">
            <a:extLst>
              <a:ext uri="{FF2B5EF4-FFF2-40B4-BE49-F238E27FC236}">
                <a16:creationId xmlns:a16="http://schemas.microsoft.com/office/drawing/2014/main" id="{9D329C0D-DC59-C622-67EF-381DFE2429E3}"/>
              </a:ext>
            </a:extLst>
          </p:cNvPr>
          <p:cNvSpPr txBox="1"/>
          <p:nvPr/>
        </p:nvSpPr>
        <p:spPr>
          <a:xfrm>
            <a:off x="5356976" y="5924068"/>
            <a:ext cx="2655905" cy="307777"/>
          </a:xfrm>
          <a:prstGeom prst="rect">
            <a:avLst/>
          </a:prstGeom>
          <a:noFill/>
          <a:ln w="19050">
            <a:noFill/>
          </a:ln>
        </p:spPr>
        <p:txBody>
          <a:bodyPr wrap="square" rtlCol="0">
            <a:spAutoFit/>
          </a:bodyPr>
          <a:lstStyle/>
          <a:p>
            <a:r>
              <a:rPr lang="en-GB" sz="1400" b="1" dirty="0"/>
              <a:t>End of magnet, without tube</a:t>
            </a:r>
          </a:p>
        </p:txBody>
      </p:sp>
      <p:sp>
        <p:nvSpPr>
          <p:cNvPr id="97" name="TextBox 96">
            <a:extLst>
              <a:ext uri="{FF2B5EF4-FFF2-40B4-BE49-F238E27FC236}">
                <a16:creationId xmlns:a16="http://schemas.microsoft.com/office/drawing/2014/main" id="{BE2D0CFC-D772-E020-A4FB-D6691C67BCCA}"/>
              </a:ext>
            </a:extLst>
          </p:cNvPr>
          <p:cNvSpPr txBox="1"/>
          <p:nvPr/>
        </p:nvSpPr>
        <p:spPr>
          <a:xfrm>
            <a:off x="8098914" y="5431885"/>
            <a:ext cx="3936196" cy="523220"/>
          </a:xfrm>
          <a:prstGeom prst="rect">
            <a:avLst/>
          </a:prstGeom>
          <a:noFill/>
          <a:ln w="19050">
            <a:noFill/>
          </a:ln>
        </p:spPr>
        <p:txBody>
          <a:bodyPr wrap="square" rtlCol="0">
            <a:spAutoFit/>
          </a:bodyPr>
          <a:lstStyle/>
          <a:p>
            <a:r>
              <a:rPr lang="en-GB" sz="1400" b="1" dirty="0"/>
              <a:t>Enhanced</a:t>
            </a:r>
            <a:r>
              <a:rPr lang="en-GB" sz="1400" dirty="0"/>
              <a:t> electric </a:t>
            </a:r>
            <a:r>
              <a:rPr lang="en-GB" sz="1400" b="1" dirty="0"/>
              <a:t>field</a:t>
            </a:r>
            <a:r>
              <a:rPr lang="en-GB" sz="1400" dirty="0"/>
              <a:t> (~doubled) </a:t>
            </a:r>
            <a:r>
              <a:rPr lang="en-GB" sz="1400" b="1" dirty="0"/>
              <a:t>due</a:t>
            </a:r>
            <a:r>
              <a:rPr lang="en-GB" sz="1400" dirty="0"/>
              <a:t> </a:t>
            </a:r>
            <a:r>
              <a:rPr lang="en-GB" sz="1400" b="1" dirty="0"/>
              <a:t>to</a:t>
            </a:r>
            <a:r>
              <a:rPr lang="en-GB" sz="1400" dirty="0"/>
              <a:t> </a:t>
            </a:r>
            <a:r>
              <a:rPr lang="en-GB" sz="1400" b="1" dirty="0"/>
              <a:t>dealignment</a:t>
            </a:r>
            <a:r>
              <a:rPr lang="en-GB" sz="1400" dirty="0"/>
              <a:t> of HV busbar</a:t>
            </a:r>
          </a:p>
        </p:txBody>
      </p:sp>
      <p:sp>
        <p:nvSpPr>
          <p:cNvPr id="5" name="Arc 4">
            <a:extLst>
              <a:ext uri="{FF2B5EF4-FFF2-40B4-BE49-F238E27FC236}">
                <a16:creationId xmlns:a16="http://schemas.microsoft.com/office/drawing/2014/main" id="{207BF6B5-B356-5BCE-9C22-19E8AEB2A7E4}"/>
              </a:ext>
            </a:extLst>
          </p:cNvPr>
          <p:cNvSpPr/>
          <p:nvPr/>
        </p:nvSpPr>
        <p:spPr>
          <a:xfrm rot="19066568">
            <a:off x="4419481" y="3855371"/>
            <a:ext cx="3206412" cy="3457345"/>
          </a:xfrm>
          <a:prstGeom prst="arc">
            <a:avLst>
              <a:gd name="adj1" fmla="val 16200000"/>
              <a:gd name="adj2" fmla="val 456642"/>
            </a:avLst>
          </a:prstGeom>
          <a:ln w="19050">
            <a:solidFill>
              <a:schemeClr val="accent3"/>
            </a:solidFill>
            <a:headEnd type="none" w="med" len="med"/>
            <a:tailEnd type="arrow"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Oval 5">
            <a:extLst>
              <a:ext uri="{FF2B5EF4-FFF2-40B4-BE49-F238E27FC236}">
                <a16:creationId xmlns:a16="http://schemas.microsoft.com/office/drawing/2014/main" id="{05A3EA70-18F2-C5F1-1198-A8DD94C8222F}"/>
              </a:ext>
            </a:extLst>
          </p:cNvPr>
          <p:cNvSpPr/>
          <p:nvPr/>
        </p:nvSpPr>
        <p:spPr>
          <a:xfrm>
            <a:off x="7088853" y="4707274"/>
            <a:ext cx="582482" cy="240041"/>
          </a:xfrm>
          <a:prstGeom prst="ellipse">
            <a:avLst/>
          </a:prstGeom>
          <a:noFill/>
          <a:ln w="285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Arc 97">
            <a:extLst>
              <a:ext uri="{FF2B5EF4-FFF2-40B4-BE49-F238E27FC236}">
                <a16:creationId xmlns:a16="http://schemas.microsoft.com/office/drawing/2014/main" id="{119EDB5E-0296-23E7-D26E-753AC8756ECA}"/>
              </a:ext>
            </a:extLst>
          </p:cNvPr>
          <p:cNvSpPr/>
          <p:nvPr/>
        </p:nvSpPr>
        <p:spPr>
          <a:xfrm rot="2277207" flipH="1">
            <a:off x="7380897" y="3794405"/>
            <a:ext cx="3206412" cy="3457345"/>
          </a:xfrm>
          <a:prstGeom prst="arc">
            <a:avLst>
              <a:gd name="adj1" fmla="val 16200000"/>
              <a:gd name="adj2" fmla="val 456642"/>
            </a:avLst>
          </a:prstGeom>
          <a:ln w="19050">
            <a:solidFill>
              <a:schemeClr val="accent3"/>
            </a:solidFill>
            <a:headEnd type="none" w="med" len="med"/>
            <a:tailEnd type="arrow"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 name="Arrow: Right 1">
            <a:extLst>
              <a:ext uri="{FF2B5EF4-FFF2-40B4-BE49-F238E27FC236}">
                <a16:creationId xmlns:a16="http://schemas.microsoft.com/office/drawing/2014/main" id="{C1ACCE34-919C-9940-80E4-A3417DAF2927}"/>
              </a:ext>
            </a:extLst>
          </p:cNvPr>
          <p:cNvSpPr/>
          <p:nvPr/>
        </p:nvSpPr>
        <p:spPr>
          <a:xfrm>
            <a:off x="9757293" y="2282236"/>
            <a:ext cx="368649" cy="3868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A514D979-DCA0-56E0-1B1F-D4ADB8108220}"/>
              </a:ext>
            </a:extLst>
          </p:cNvPr>
          <p:cNvSpPr txBox="1"/>
          <p:nvPr/>
        </p:nvSpPr>
        <p:spPr>
          <a:xfrm>
            <a:off x="10207600" y="2113557"/>
            <a:ext cx="1985514" cy="646331"/>
          </a:xfrm>
          <a:prstGeom prst="rect">
            <a:avLst/>
          </a:prstGeom>
          <a:noFill/>
        </p:spPr>
        <p:txBody>
          <a:bodyPr wrap="square">
            <a:spAutoFit/>
          </a:bodyPr>
          <a:lstStyle/>
          <a:p>
            <a:r>
              <a:rPr lang="en-GB" b="1" dirty="0">
                <a:solidFill>
                  <a:schemeClr val="tx2"/>
                </a:solidFill>
              </a:rPr>
              <a:t>Solved</a:t>
            </a:r>
            <a:r>
              <a:rPr lang="en-GB" dirty="0">
                <a:solidFill>
                  <a:schemeClr val="tx2"/>
                </a:solidFill>
              </a:rPr>
              <a:t> with correct alignment</a:t>
            </a:r>
          </a:p>
        </p:txBody>
      </p:sp>
      <p:sp>
        <p:nvSpPr>
          <p:cNvPr id="4" name="Date Placeholder 3">
            <a:extLst>
              <a:ext uri="{FF2B5EF4-FFF2-40B4-BE49-F238E27FC236}">
                <a16:creationId xmlns:a16="http://schemas.microsoft.com/office/drawing/2014/main" id="{E113230F-D0AC-AFBE-4C97-5F3C53F4F0BF}"/>
              </a:ext>
            </a:extLst>
          </p:cNvPr>
          <p:cNvSpPr>
            <a:spLocks noGrp="1"/>
          </p:cNvSpPr>
          <p:nvPr>
            <p:ph type="dt" sz="half" idx="10"/>
          </p:nvPr>
        </p:nvSpPr>
        <p:spPr/>
        <p:txBody>
          <a:bodyPr/>
          <a:lstStyle/>
          <a:p>
            <a:r>
              <a:rPr lang="en-US"/>
              <a:t>23/9/2023</a:t>
            </a:r>
            <a:endParaRPr lang="en-GB"/>
          </a:p>
        </p:txBody>
      </p:sp>
      <p:sp>
        <p:nvSpPr>
          <p:cNvPr id="7" name="Footer Placeholder 6">
            <a:extLst>
              <a:ext uri="{FF2B5EF4-FFF2-40B4-BE49-F238E27FC236}">
                <a16:creationId xmlns:a16="http://schemas.microsoft.com/office/drawing/2014/main" id="{54A6FCF4-1AEC-4933-C777-39506320294D}"/>
              </a:ext>
            </a:extLst>
          </p:cNvPr>
          <p:cNvSpPr>
            <a:spLocks noGrp="1"/>
          </p:cNvSpPr>
          <p:nvPr>
            <p:ph type="ftr" sz="quarter" idx="11"/>
          </p:nvPr>
        </p:nvSpPr>
        <p:spPr/>
        <p:txBody>
          <a:bodyPr/>
          <a:lstStyle/>
          <a:p>
            <a:r>
              <a:rPr lang="en-GB"/>
              <a:t>M.J. Barnes:  MKI-Cool</a:t>
            </a:r>
          </a:p>
        </p:txBody>
      </p:sp>
      <p:sp>
        <p:nvSpPr>
          <p:cNvPr id="8" name="Slide Number Placeholder 7">
            <a:extLst>
              <a:ext uri="{FF2B5EF4-FFF2-40B4-BE49-F238E27FC236}">
                <a16:creationId xmlns:a16="http://schemas.microsoft.com/office/drawing/2014/main" id="{E4AE2F10-2C44-26F2-F59E-AE73BBCF2658}"/>
              </a:ext>
            </a:extLst>
          </p:cNvPr>
          <p:cNvSpPr>
            <a:spLocks noGrp="1"/>
          </p:cNvSpPr>
          <p:nvPr>
            <p:ph type="sldNum" sz="quarter" idx="12"/>
          </p:nvPr>
        </p:nvSpPr>
        <p:spPr/>
        <p:txBody>
          <a:bodyPr/>
          <a:lstStyle/>
          <a:p>
            <a:fld id="{3E8595ED-BDF9-4BBC-B68B-2CF041815697}" type="slidenum">
              <a:rPr lang="en-GB" smtClean="0"/>
              <a:t>23</a:t>
            </a:fld>
            <a:endParaRPr lang="en-GB"/>
          </a:p>
        </p:txBody>
      </p:sp>
    </p:spTree>
    <p:extLst>
      <p:ext uri="{BB962C8B-B14F-4D97-AF65-F5344CB8AC3E}">
        <p14:creationId xmlns:p14="http://schemas.microsoft.com/office/powerpoint/2010/main" val="439940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6FF51B8-9741-5749-2E9E-662171A2B054}"/>
              </a:ext>
            </a:extLst>
          </p:cNvPr>
          <p:cNvSpPr>
            <a:spLocks noGrp="1"/>
          </p:cNvSpPr>
          <p:nvPr>
            <p:ph type="ftr" sz="quarter" idx="11"/>
          </p:nvPr>
        </p:nvSpPr>
        <p:spPr/>
        <p:txBody>
          <a:bodyPr/>
          <a:lstStyle/>
          <a:p>
            <a:r>
              <a:rPr lang="en-GB"/>
              <a:t>MKI Strategy Meeting: 1/11/2022</a:t>
            </a:r>
          </a:p>
        </p:txBody>
      </p:sp>
      <p:sp>
        <p:nvSpPr>
          <p:cNvPr id="3" name="Slide Number Placeholder 2">
            <a:extLst>
              <a:ext uri="{FF2B5EF4-FFF2-40B4-BE49-F238E27FC236}">
                <a16:creationId xmlns:a16="http://schemas.microsoft.com/office/drawing/2014/main" id="{5DA6D355-85A9-722A-2750-4B1C96F46E9E}"/>
              </a:ext>
            </a:extLst>
          </p:cNvPr>
          <p:cNvSpPr>
            <a:spLocks noGrp="1"/>
          </p:cNvSpPr>
          <p:nvPr>
            <p:ph type="sldNum" sz="quarter" idx="12"/>
          </p:nvPr>
        </p:nvSpPr>
        <p:spPr/>
        <p:txBody>
          <a:bodyPr/>
          <a:lstStyle/>
          <a:p>
            <a:fld id="{C0B9979C-275B-403A-B359-AB5964EE8C13}" type="slidenum">
              <a:rPr lang="en-GB" smtClean="0"/>
              <a:t>24</a:t>
            </a:fld>
            <a:endParaRPr lang="en-GB"/>
          </a:p>
        </p:txBody>
      </p:sp>
      <p:sp>
        <p:nvSpPr>
          <p:cNvPr id="6" name="Title 1">
            <a:extLst>
              <a:ext uri="{FF2B5EF4-FFF2-40B4-BE49-F238E27FC236}">
                <a16:creationId xmlns:a16="http://schemas.microsoft.com/office/drawing/2014/main" id="{B5DBD024-6725-48B1-00B9-73D37A0C2A79}"/>
              </a:ext>
            </a:extLst>
          </p:cNvPr>
          <p:cNvSpPr txBox="1">
            <a:spLocks/>
          </p:cNvSpPr>
          <p:nvPr/>
        </p:nvSpPr>
        <p:spPr>
          <a:xfrm>
            <a:off x="838200" y="44625"/>
            <a:ext cx="9369857" cy="940443"/>
          </a:xfrm>
          <a:prstGeom prst="rect">
            <a:avLst/>
          </a:prstGeom>
        </p:spPr>
        <p:txBody>
          <a:bodyPr vert="horz" lIns="45720" rIns="45720" anchor="ctr">
            <a:normAutofit fontScale="70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de-CH" dirty="0">
                <a:solidFill>
                  <a:srgbClr val="002060"/>
                </a:solidFill>
              </a:rPr>
              <a:t>MKI Beam Screens – </a:t>
            </a:r>
            <a:r>
              <a:rPr lang="de-CH" dirty="0" err="1">
                <a:solidFill>
                  <a:srgbClr val="002060"/>
                </a:solidFill>
              </a:rPr>
              <a:t>Predictions</a:t>
            </a:r>
            <a:r>
              <a:rPr lang="de-CH" dirty="0">
                <a:solidFill>
                  <a:srgbClr val="002060"/>
                </a:solidFill>
              </a:rPr>
              <a:t> &amp; </a:t>
            </a:r>
            <a:r>
              <a:rPr lang="de-CH" dirty="0" err="1">
                <a:solidFill>
                  <a:srgbClr val="002060"/>
                </a:solidFill>
              </a:rPr>
              <a:t>Measurements</a:t>
            </a:r>
            <a:endParaRPr lang="en-GB" dirty="0">
              <a:solidFill>
                <a:srgbClr val="002060"/>
              </a:solidFill>
            </a:endParaRPr>
          </a:p>
        </p:txBody>
      </p:sp>
      <p:grpSp>
        <p:nvGrpSpPr>
          <p:cNvPr id="8" name="Group 7">
            <a:extLst>
              <a:ext uri="{FF2B5EF4-FFF2-40B4-BE49-F238E27FC236}">
                <a16:creationId xmlns:a16="http://schemas.microsoft.com/office/drawing/2014/main" id="{BBCE8236-FC76-C911-B331-46A5744CCBCF}"/>
              </a:ext>
            </a:extLst>
          </p:cNvPr>
          <p:cNvGrpSpPr/>
          <p:nvPr/>
        </p:nvGrpSpPr>
        <p:grpSpPr>
          <a:xfrm>
            <a:off x="327453" y="798806"/>
            <a:ext cx="5529649" cy="2630194"/>
            <a:chOff x="838200" y="862649"/>
            <a:chExt cx="6389342" cy="2952476"/>
          </a:xfrm>
        </p:grpSpPr>
        <p:pic>
          <p:nvPicPr>
            <p:cNvPr id="5" name="Picture 4" descr="Chart, bar chart&#10;&#10;Description automatically generated">
              <a:extLst>
                <a:ext uri="{FF2B5EF4-FFF2-40B4-BE49-F238E27FC236}">
                  <a16:creationId xmlns:a16="http://schemas.microsoft.com/office/drawing/2014/main" id="{B6F25415-5153-7883-5542-FD4A2D68CA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862649"/>
              <a:ext cx="6389342" cy="2952476"/>
            </a:xfrm>
            <a:prstGeom prst="rect">
              <a:avLst/>
            </a:prstGeom>
          </p:spPr>
        </p:pic>
        <p:sp>
          <p:nvSpPr>
            <p:cNvPr id="7" name="TextBox 6">
              <a:extLst>
                <a:ext uri="{FF2B5EF4-FFF2-40B4-BE49-F238E27FC236}">
                  <a16:creationId xmlns:a16="http://schemas.microsoft.com/office/drawing/2014/main" id="{E59AA3E1-D0AA-67EB-EC9F-E2D4C1077F55}"/>
                </a:ext>
              </a:extLst>
            </p:cNvPr>
            <p:cNvSpPr txBox="1"/>
            <p:nvPr/>
          </p:nvSpPr>
          <p:spPr>
            <a:xfrm>
              <a:off x="1494503" y="904567"/>
              <a:ext cx="4057769" cy="414587"/>
            </a:xfrm>
            <a:prstGeom prst="rect">
              <a:avLst/>
            </a:prstGeom>
            <a:noFill/>
          </p:spPr>
          <p:txBody>
            <a:bodyPr wrap="square" rtlCol="0">
              <a:spAutoFit/>
            </a:bodyPr>
            <a:lstStyle/>
            <a:p>
              <a:r>
                <a:rPr lang="en-US" dirty="0"/>
                <a:t>Prediction: IPAC2018 (WEPMK005)</a:t>
              </a:r>
              <a:endParaRPr lang="en-GB" dirty="0"/>
            </a:p>
          </p:txBody>
        </p:sp>
      </p:grpSp>
      <p:pic>
        <p:nvPicPr>
          <p:cNvPr id="10" name="Picture 9" descr="Chart, line chart&#10;&#10;Description automatically generated">
            <a:extLst>
              <a:ext uri="{FF2B5EF4-FFF2-40B4-BE49-F238E27FC236}">
                <a16:creationId xmlns:a16="http://schemas.microsoft.com/office/drawing/2014/main" id="{2FE79ADF-6F00-6A10-C759-8D0D4E6A94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1541" y="861908"/>
            <a:ext cx="5923006" cy="1822209"/>
          </a:xfrm>
          <a:prstGeom prst="rect">
            <a:avLst/>
          </a:prstGeom>
        </p:spPr>
      </p:pic>
      <p:sp>
        <p:nvSpPr>
          <p:cNvPr id="11" name="TextBox 10">
            <a:extLst>
              <a:ext uri="{FF2B5EF4-FFF2-40B4-BE49-F238E27FC236}">
                <a16:creationId xmlns:a16="http://schemas.microsoft.com/office/drawing/2014/main" id="{CBD3A49A-CB73-4A0D-88BB-70195EFBBFDA}"/>
              </a:ext>
            </a:extLst>
          </p:cNvPr>
          <p:cNvSpPr txBox="1"/>
          <p:nvPr/>
        </p:nvSpPr>
        <p:spPr>
          <a:xfrm>
            <a:off x="5857103" y="592603"/>
            <a:ext cx="6256600" cy="353943"/>
          </a:xfrm>
          <a:prstGeom prst="rect">
            <a:avLst/>
          </a:prstGeom>
          <a:noFill/>
        </p:spPr>
        <p:txBody>
          <a:bodyPr wrap="square" rtlCol="0">
            <a:spAutoFit/>
          </a:bodyPr>
          <a:lstStyle/>
          <a:p>
            <a:pPr algn="ctr"/>
            <a:r>
              <a:rPr lang="en-US" sz="1700" dirty="0"/>
              <a:t>Prediction</a:t>
            </a:r>
            <a:r>
              <a:rPr lang="en-US" sz="1400" dirty="0"/>
              <a:t>: </a:t>
            </a:r>
            <a:r>
              <a:rPr lang="en-US" sz="1300" dirty="0"/>
              <a:t>IPAC2018 (WEPMK001) </a:t>
            </a:r>
            <a:r>
              <a:rPr lang="en-US" sz="1200" dirty="0"/>
              <a:t>– </a:t>
            </a:r>
            <a:r>
              <a:rPr lang="en-US" sz="1300" dirty="0"/>
              <a:t>Run 2</a:t>
            </a:r>
            <a:r>
              <a:rPr lang="en-US" sz="1200" dirty="0"/>
              <a:t> (</a:t>
            </a:r>
            <a:r>
              <a:rPr lang="de-DE" sz="1200" dirty="0"/>
              <a:t>1.15e11 ppb, 2808b, 1ns </a:t>
            </a:r>
            <a:r>
              <a:rPr lang="de-DE" sz="1200" dirty="0" err="1"/>
              <a:t>Gaussian</a:t>
            </a:r>
            <a:r>
              <a:rPr lang="de-DE" sz="1200" dirty="0"/>
              <a:t> </a:t>
            </a:r>
            <a:r>
              <a:rPr lang="de-DE" sz="1200" dirty="0" err="1"/>
              <a:t>bun</a:t>
            </a:r>
            <a:r>
              <a:rPr lang="en-US" sz="1200" dirty="0" err="1"/>
              <a:t>ches</a:t>
            </a:r>
            <a:r>
              <a:rPr lang="en-US" sz="1200" dirty="0"/>
              <a:t>)</a:t>
            </a:r>
            <a:endParaRPr lang="en-GB" sz="1200" dirty="0"/>
          </a:p>
        </p:txBody>
      </p:sp>
      <p:grpSp>
        <p:nvGrpSpPr>
          <p:cNvPr id="16" name="Group 15">
            <a:extLst>
              <a:ext uri="{FF2B5EF4-FFF2-40B4-BE49-F238E27FC236}">
                <a16:creationId xmlns:a16="http://schemas.microsoft.com/office/drawing/2014/main" id="{B53EE5DB-B3B2-2496-2496-DF5B5DF108A9}"/>
              </a:ext>
            </a:extLst>
          </p:cNvPr>
          <p:cNvGrpSpPr/>
          <p:nvPr/>
        </p:nvGrpSpPr>
        <p:grpSpPr>
          <a:xfrm>
            <a:off x="327453" y="3671736"/>
            <a:ext cx="5644979" cy="2641784"/>
            <a:chOff x="327453" y="3671736"/>
            <a:chExt cx="5644979" cy="2641784"/>
          </a:xfrm>
        </p:grpSpPr>
        <p:pic>
          <p:nvPicPr>
            <p:cNvPr id="13" name="Picture 12" descr="Chart, line chart&#10;&#10;Description automatically generated">
              <a:extLst>
                <a:ext uri="{FF2B5EF4-FFF2-40B4-BE49-F238E27FC236}">
                  <a16:creationId xmlns:a16="http://schemas.microsoft.com/office/drawing/2014/main" id="{8BE275E8-B1FC-5B06-D842-BB0A099C6F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453" y="3899232"/>
              <a:ext cx="5644979" cy="2414288"/>
            </a:xfrm>
            <a:prstGeom prst="rect">
              <a:avLst/>
            </a:prstGeom>
          </p:spPr>
        </p:pic>
        <p:sp>
          <p:nvSpPr>
            <p:cNvPr id="14" name="TextBox 13">
              <a:extLst>
                <a:ext uri="{FF2B5EF4-FFF2-40B4-BE49-F238E27FC236}">
                  <a16:creationId xmlns:a16="http://schemas.microsoft.com/office/drawing/2014/main" id="{A02EB002-571D-C072-CA67-967014F8A373}"/>
                </a:ext>
              </a:extLst>
            </p:cNvPr>
            <p:cNvSpPr txBox="1"/>
            <p:nvPr/>
          </p:nvSpPr>
          <p:spPr>
            <a:xfrm>
              <a:off x="895449" y="3671736"/>
              <a:ext cx="4335577" cy="369332"/>
            </a:xfrm>
            <a:prstGeom prst="rect">
              <a:avLst/>
            </a:prstGeom>
            <a:noFill/>
          </p:spPr>
          <p:txBody>
            <a:bodyPr wrap="square" rtlCol="0">
              <a:spAutoFit/>
            </a:bodyPr>
            <a:lstStyle/>
            <a:p>
              <a:r>
                <a:rPr lang="en-US" dirty="0"/>
                <a:t>Measurement: IPAC2019 (THPRB072)</a:t>
              </a:r>
              <a:endParaRPr lang="en-GB" dirty="0"/>
            </a:p>
          </p:txBody>
        </p:sp>
      </p:grpSp>
      <p:grpSp>
        <p:nvGrpSpPr>
          <p:cNvPr id="28" name="Group 27">
            <a:extLst>
              <a:ext uri="{FF2B5EF4-FFF2-40B4-BE49-F238E27FC236}">
                <a16:creationId xmlns:a16="http://schemas.microsoft.com/office/drawing/2014/main" id="{922C9873-5F4F-85B5-94CD-91E5B33579CA}"/>
              </a:ext>
            </a:extLst>
          </p:cNvPr>
          <p:cNvGrpSpPr/>
          <p:nvPr/>
        </p:nvGrpSpPr>
        <p:grpSpPr>
          <a:xfrm>
            <a:off x="4800094" y="2953422"/>
            <a:ext cx="7353759" cy="3664086"/>
            <a:chOff x="4800094" y="2953422"/>
            <a:chExt cx="7353759" cy="3664086"/>
          </a:xfrm>
        </p:grpSpPr>
        <p:pic>
          <p:nvPicPr>
            <p:cNvPr id="4" name="Picture 3">
              <a:extLst>
                <a:ext uri="{FF2B5EF4-FFF2-40B4-BE49-F238E27FC236}">
                  <a16:creationId xmlns:a16="http://schemas.microsoft.com/office/drawing/2014/main" id="{20830E1E-B86E-8A25-8182-4F284F385C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93853" y="2953422"/>
              <a:ext cx="5760000" cy="3664086"/>
            </a:xfrm>
            <a:prstGeom prst="rect">
              <a:avLst/>
            </a:prstGeom>
          </p:spPr>
        </p:pic>
        <p:sp>
          <p:nvSpPr>
            <p:cNvPr id="24" name="TextBox 23">
              <a:extLst>
                <a:ext uri="{FF2B5EF4-FFF2-40B4-BE49-F238E27FC236}">
                  <a16:creationId xmlns:a16="http://schemas.microsoft.com/office/drawing/2014/main" id="{9ADFC8F1-2690-231B-8D60-FB550BCF3300}"/>
                </a:ext>
              </a:extLst>
            </p:cNvPr>
            <p:cNvSpPr txBox="1"/>
            <p:nvPr/>
          </p:nvSpPr>
          <p:spPr>
            <a:xfrm>
              <a:off x="4800094" y="4107348"/>
              <a:ext cx="1634092" cy="954107"/>
            </a:xfrm>
            <a:prstGeom prst="rect">
              <a:avLst/>
            </a:prstGeom>
            <a:noFill/>
          </p:spPr>
          <p:txBody>
            <a:bodyPr wrap="square" rtlCol="0">
              <a:spAutoFit/>
            </a:bodyPr>
            <a:lstStyle/>
            <a:p>
              <a:pPr algn="ctr"/>
              <a:r>
                <a:rPr lang="en-US" sz="1400" dirty="0">
                  <a:solidFill>
                    <a:srgbClr val="A92796"/>
                  </a:solidFill>
                </a:rPr>
                <a:t>MKI8D </a:t>
              </a:r>
              <a:r>
                <a:rPr lang="en-US" sz="1400" dirty="0" err="1">
                  <a:solidFill>
                    <a:srgbClr val="A92796"/>
                  </a:solidFill>
                </a:rPr>
                <a:t>Tube_Up</a:t>
              </a:r>
              <a:endParaRPr lang="en-US" sz="1400" dirty="0">
                <a:solidFill>
                  <a:srgbClr val="A92796"/>
                </a:solidFill>
              </a:endParaRPr>
            </a:p>
            <a:p>
              <a:pPr algn="ctr"/>
              <a:r>
                <a:rPr lang="en-US" sz="1400" u="sng" dirty="0">
                  <a:solidFill>
                    <a:srgbClr val="A92796"/>
                  </a:solidFill>
                  <a:effectLst>
                    <a:outerShdw blurRad="38100" dist="38100" dir="2700000" algn="tl">
                      <a:srgbClr val="000000">
                        <a:alpha val="43137"/>
                      </a:srgbClr>
                    </a:outerShdw>
                  </a:effectLst>
                </a:rPr>
                <a:t>No discontinuities</a:t>
              </a:r>
              <a:r>
                <a:rPr lang="en-US" sz="1400" dirty="0">
                  <a:solidFill>
                    <a:srgbClr val="A92796"/>
                  </a:solidFill>
                </a:rPr>
                <a:t>, but </a:t>
              </a:r>
              <a:r>
                <a:rPr lang="en-US" sz="1400" b="1" dirty="0">
                  <a:solidFill>
                    <a:srgbClr val="A92796"/>
                  </a:solidFill>
                  <a:highlight>
                    <a:srgbClr val="FFFF00"/>
                  </a:highlight>
                </a:rPr>
                <a:t>cooler than expected</a:t>
              </a:r>
              <a:r>
                <a:rPr lang="en-US" sz="1400" dirty="0">
                  <a:solidFill>
                    <a:srgbClr val="A92796"/>
                  </a:solidFill>
                  <a:highlight>
                    <a:srgbClr val="FFFF00"/>
                  </a:highlight>
                </a:rPr>
                <a:t> </a:t>
              </a:r>
              <a:r>
                <a:rPr lang="en-US" sz="1400" dirty="0">
                  <a:solidFill>
                    <a:srgbClr val="A92796"/>
                  </a:solidFill>
                </a:rPr>
                <a:t>!</a:t>
              </a:r>
              <a:endParaRPr lang="en-GB" sz="1400" dirty="0">
                <a:solidFill>
                  <a:srgbClr val="A92796"/>
                </a:solidFill>
              </a:endParaRPr>
            </a:p>
          </p:txBody>
        </p:sp>
        <p:sp>
          <p:nvSpPr>
            <p:cNvPr id="27" name="TextBox 26">
              <a:extLst>
                <a:ext uri="{FF2B5EF4-FFF2-40B4-BE49-F238E27FC236}">
                  <a16:creationId xmlns:a16="http://schemas.microsoft.com/office/drawing/2014/main" id="{3C287EAA-D855-17B6-DA6C-780E715FEFF9}"/>
                </a:ext>
              </a:extLst>
            </p:cNvPr>
            <p:cNvSpPr txBox="1"/>
            <p:nvPr/>
          </p:nvSpPr>
          <p:spPr>
            <a:xfrm>
              <a:off x="9978097" y="3514299"/>
              <a:ext cx="2135605" cy="461665"/>
            </a:xfrm>
            <a:prstGeom prst="rect">
              <a:avLst/>
            </a:prstGeom>
            <a:noFill/>
          </p:spPr>
          <p:txBody>
            <a:bodyPr wrap="square" rtlCol="0">
              <a:spAutoFit/>
            </a:bodyPr>
            <a:lstStyle/>
            <a:p>
              <a:pPr algn="ctr"/>
              <a:r>
                <a:rPr lang="en-US" sz="1200" b="1" dirty="0">
                  <a:solidFill>
                    <a:srgbClr val="002060"/>
                  </a:solidFill>
                </a:rPr>
                <a:t>Discontinuities on some </a:t>
              </a:r>
              <a:r>
                <a:rPr lang="en-US" sz="1200" b="1" dirty="0" err="1">
                  <a:solidFill>
                    <a:srgbClr val="002060"/>
                  </a:solidFill>
                </a:rPr>
                <a:t>Tube_Ups</a:t>
              </a:r>
              <a:r>
                <a:rPr lang="en-US" sz="1200" b="1" dirty="0">
                  <a:solidFill>
                    <a:srgbClr val="002060"/>
                  </a:solidFill>
                </a:rPr>
                <a:t> during cool down</a:t>
              </a:r>
              <a:endParaRPr lang="en-GB" sz="1200" b="1" dirty="0">
                <a:solidFill>
                  <a:srgbClr val="002060"/>
                </a:solidFill>
              </a:endParaRPr>
            </a:p>
          </p:txBody>
        </p:sp>
        <p:cxnSp>
          <p:nvCxnSpPr>
            <p:cNvPr id="29" name="Straight Arrow Connector 28">
              <a:extLst>
                <a:ext uri="{FF2B5EF4-FFF2-40B4-BE49-F238E27FC236}">
                  <a16:creationId xmlns:a16="http://schemas.microsoft.com/office/drawing/2014/main" id="{79E541F1-5EAD-0865-FD82-54BCDF617F88}"/>
                </a:ext>
              </a:extLst>
            </p:cNvPr>
            <p:cNvCxnSpPr>
              <a:cxnSpLocks/>
            </p:cNvCxnSpPr>
            <p:nvPr/>
          </p:nvCxnSpPr>
          <p:spPr>
            <a:xfrm flipH="1">
              <a:off x="9783417" y="3899232"/>
              <a:ext cx="546326" cy="886233"/>
            </a:xfrm>
            <a:prstGeom prst="straightConnector1">
              <a:avLst/>
            </a:prstGeom>
            <a:ln w="25400">
              <a:solidFill>
                <a:srgbClr val="7030A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742D91D-81D5-F87D-73F6-8B14A3927222}"/>
                </a:ext>
              </a:extLst>
            </p:cNvPr>
            <p:cNvCxnSpPr>
              <a:cxnSpLocks/>
            </p:cNvCxnSpPr>
            <p:nvPr/>
          </p:nvCxnSpPr>
          <p:spPr>
            <a:xfrm flipH="1">
              <a:off x="10288976" y="3899232"/>
              <a:ext cx="40767" cy="443116"/>
            </a:xfrm>
            <a:prstGeom prst="straightConnector1">
              <a:avLst/>
            </a:prstGeom>
            <a:ln w="28575">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EE5A69B-64C2-7E95-1490-1589E4C14CBA}"/>
                </a:ext>
              </a:extLst>
            </p:cNvPr>
            <p:cNvCxnSpPr>
              <a:cxnSpLocks/>
            </p:cNvCxnSpPr>
            <p:nvPr/>
          </p:nvCxnSpPr>
          <p:spPr>
            <a:xfrm>
              <a:off x="6094118" y="4929399"/>
              <a:ext cx="1041141" cy="602288"/>
            </a:xfrm>
            <a:prstGeom prst="straightConnector1">
              <a:avLst/>
            </a:prstGeom>
            <a:ln w="25400">
              <a:solidFill>
                <a:srgbClr val="A92796"/>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34" name="TextBox 33">
            <a:extLst>
              <a:ext uri="{FF2B5EF4-FFF2-40B4-BE49-F238E27FC236}">
                <a16:creationId xmlns:a16="http://schemas.microsoft.com/office/drawing/2014/main" id="{FEA2E154-A576-77FD-7B39-39FB3F151A62}"/>
              </a:ext>
            </a:extLst>
          </p:cNvPr>
          <p:cNvSpPr txBox="1"/>
          <p:nvPr/>
        </p:nvSpPr>
        <p:spPr>
          <a:xfrm>
            <a:off x="6933826" y="2664789"/>
            <a:ext cx="4680054" cy="369332"/>
          </a:xfrm>
          <a:prstGeom prst="rect">
            <a:avLst/>
          </a:prstGeom>
          <a:noFill/>
        </p:spPr>
        <p:txBody>
          <a:bodyPr wrap="square" rtlCol="0">
            <a:spAutoFit/>
          </a:bodyPr>
          <a:lstStyle/>
          <a:p>
            <a:r>
              <a:rPr lang="en-US" dirty="0"/>
              <a:t>Vasilis: presentation to 21</a:t>
            </a:r>
            <a:r>
              <a:rPr lang="en-US" baseline="30000" dirty="0"/>
              <a:t>st</a:t>
            </a:r>
            <a:r>
              <a:rPr lang="en-US" dirty="0"/>
              <a:t> IWG, 26/6/2018 </a:t>
            </a:r>
            <a:endParaRPr lang="en-GB" dirty="0"/>
          </a:p>
        </p:txBody>
      </p:sp>
    </p:spTree>
    <p:extLst>
      <p:ext uri="{BB962C8B-B14F-4D97-AF65-F5344CB8AC3E}">
        <p14:creationId xmlns:p14="http://schemas.microsoft.com/office/powerpoint/2010/main" val="2168604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1A0EA1-83E4-3DB0-4E80-55FC7CB175A4}"/>
              </a:ext>
            </a:extLst>
          </p:cNvPr>
          <p:cNvSpPr>
            <a:spLocks noGrp="1"/>
          </p:cNvSpPr>
          <p:nvPr>
            <p:ph type="title"/>
          </p:nvPr>
        </p:nvSpPr>
        <p:spPr>
          <a:xfrm>
            <a:off x="413322" y="144601"/>
            <a:ext cx="9270165" cy="1095724"/>
          </a:xfrm>
        </p:spPr>
        <p:txBody>
          <a:bodyPr/>
          <a:lstStyle/>
          <a:p>
            <a:r>
              <a:rPr lang="en-GB" dirty="0"/>
              <a:t>Context </a:t>
            </a:r>
            <a:br>
              <a:rPr lang="en-GB" b="0" dirty="0"/>
            </a:br>
            <a:r>
              <a:rPr lang="en-GB" b="0" dirty="0"/>
              <a:t>MKI: Injector kicker magnets for the LHC</a:t>
            </a:r>
          </a:p>
        </p:txBody>
      </p:sp>
      <p:grpSp>
        <p:nvGrpSpPr>
          <p:cNvPr id="36" name="Group 35">
            <a:extLst>
              <a:ext uri="{FF2B5EF4-FFF2-40B4-BE49-F238E27FC236}">
                <a16:creationId xmlns:a16="http://schemas.microsoft.com/office/drawing/2014/main" id="{5F617F2D-A21E-4000-011F-D17078AB8FFB}"/>
              </a:ext>
            </a:extLst>
          </p:cNvPr>
          <p:cNvGrpSpPr/>
          <p:nvPr/>
        </p:nvGrpSpPr>
        <p:grpSpPr>
          <a:xfrm>
            <a:off x="45027" y="1407735"/>
            <a:ext cx="8397760" cy="3769907"/>
            <a:chOff x="4770015" y="1240325"/>
            <a:chExt cx="8371739" cy="3809028"/>
          </a:xfrm>
        </p:grpSpPr>
        <p:pic>
          <p:nvPicPr>
            <p:cNvPr id="10" name="Picture 4">
              <a:extLst>
                <a:ext uri="{FF2B5EF4-FFF2-40B4-BE49-F238E27FC236}">
                  <a16:creationId xmlns:a16="http://schemas.microsoft.com/office/drawing/2014/main" id="{84481D59-0F28-C2AE-BDAB-8DE4357FBAD9}"/>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b="23330"/>
            <a:stretch/>
          </p:blipFill>
          <p:spPr bwMode="auto">
            <a:xfrm>
              <a:off x="4770015" y="1240325"/>
              <a:ext cx="6667524" cy="3809028"/>
            </a:xfrm>
            <a:prstGeom prst="rect">
              <a:avLst/>
            </a:prstGeom>
            <a:noFill/>
            <a:extLst>
              <a:ext uri="{909E8E84-426E-40DD-AFC4-6F175D3DCCD1}">
                <a14:hiddenFill xmlns:a14="http://schemas.microsoft.com/office/drawing/2010/main">
                  <a:solidFill>
                    <a:srgbClr val="FFFFFF"/>
                  </a:solidFill>
                </a14:hiddenFill>
              </a:ext>
            </a:extLst>
          </p:spPr>
        </p:pic>
        <p:sp>
          <p:nvSpPr>
            <p:cNvPr id="11" name="Flowchart: Alternate Process 10">
              <a:extLst>
                <a:ext uri="{FF2B5EF4-FFF2-40B4-BE49-F238E27FC236}">
                  <a16:creationId xmlns:a16="http://schemas.microsoft.com/office/drawing/2014/main" id="{68DA1009-CC1C-B830-450B-112BC3A4445E}"/>
                </a:ext>
              </a:extLst>
            </p:cNvPr>
            <p:cNvSpPr/>
            <p:nvPr/>
          </p:nvSpPr>
          <p:spPr>
            <a:xfrm rot="20070888">
              <a:off x="5203026" y="2289597"/>
              <a:ext cx="120865" cy="194100"/>
            </a:xfrm>
            <a:prstGeom prst="flowChartAlternateProcess">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 name="Flowchart: Alternate Process 11">
              <a:extLst>
                <a:ext uri="{FF2B5EF4-FFF2-40B4-BE49-F238E27FC236}">
                  <a16:creationId xmlns:a16="http://schemas.microsoft.com/office/drawing/2014/main" id="{5BF342A2-3CBB-759F-8786-0023F2F0F413}"/>
                </a:ext>
              </a:extLst>
            </p:cNvPr>
            <p:cNvSpPr/>
            <p:nvPr/>
          </p:nvSpPr>
          <p:spPr>
            <a:xfrm rot="3406163">
              <a:off x="9860757" y="2506941"/>
              <a:ext cx="120865" cy="194100"/>
            </a:xfrm>
            <a:prstGeom prst="flowChartAlternateProcess">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dirty="0">
                <a:solidFill>
                  <a:srgbClr val="FF0000"/>
                </a:solidFill>
              </a:endParaRPr>
            </a:p>
          </p:txBody>
        </p:sp>
        <p:sp>
          <p:nvSpPr>
            <p:cNvPr id="13" name="TextBox 12">
              <a:extLst>
                <a:ext uri="{FF2B5EF4-FFF2-40B4-BE49-F238E27FC236}">
                  <a16:creationId xmlns:a16="http://schemas.microsoft.com/office/drawing/2014/main" id="{E0A42375-5625-7971-A7E2-4FDB2BB0C358}"/>
                </a:ext>
              </a:extLst>
            </p:cNvPr>
            <p:cNvSpPr txBox="1"/>
            <p:nvPr/>
          </p:nvSpPr>
          <p:spPr>
            <a:xfrm>
              <a:off x="4879662" y="3481568"/>
              <a:ext cx="930487" cy="1245409"/>
            </a:xfrm>
            <a:prstGeom prst="rect">
              <a:avLst/>
            </a:prstGeom>
            <a:solidFill>
              <a:schemeClr val="accent2">
                <a:lumMod val="20000"/>
                <a:lumOff val="80000"/>
              </a:schemeClr>
            </a:solidFill>
          </p:spPr>
          <p:txBody>
            <a:bodyPr wrap="square" lIns="0" tIns="0" rIns="0" bIns="0" rtlCol="0">
              <a:spAutoFit/>
            </a:bodyPr>
            <a:lstStyle/>
            <a:p>
              <a:pPr algn="l"/>
              <a:r>
                <a:rPr lang="en-US" sz="1400" dirty="0">
                  <a:solidFill>
                    <a:schemeClr val="accent3"/>
                  </a:solidFill>
                </a:rPr>
                <a:t>LHC clockwise injection (4 MKI magnets)</a:t>
              </a:r>
              <a:endParaRPr lang="en-GB" sz="1400" dirty="0">
                <a:solidFill>
                  <a:schemeClr val="accent3"/>
                </a:solidFill>
              </a:endParaRPr>
            </a:p>
          </p:txBody>
        </p:sp>
        <p:cxnSp>
          <p:nvCxnSpPr>
            <p:cNvPr id="17" name="Straight Arrow Connector 16">
              <a:extLst>
                <a:ext uri="{FF2B5EF4-FFF2-40B4-BE49-F238E27FC236}">
                  <a16:creationId xmlns:a16="http://schemas.microsoft.com/office/drawing/2014/main" id="{6B497FFE-AC9A-E5D8-4D38-53EA25D6912D}"/>
                </a:ext>
              </a:extLst>
            </p:cNvPr>
            <p:cNvCxnSpPr>
              <a:cxnSpLocks/>
              <a:stCxn id="21" idx="2"/>
              <a:endCxn id="12" idx="0"/>
            </p:cNvCxnSpPr>
            <p:nvPr/>
          </p:nvCxnSpPr>
          <p:spPr>
            <a:xfrm flipH="1">
              <a:off x="10002370" y="1714216"/>
              <a:ext cx="1983165" cy="83587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8" name="Straight Arrow Connector 17">
              <a:extLst>
                <a:ext uri="{FF2B5EF4-FFF2-40B4-BE49-F238E27FC236}">
                  <a16:creationId xmlns:a16="http://schemas.microsoft.com/office/drawing/2014/main" id="{107EAE8D-74FC-1363-EB3B-809E72F6B051}"/>
                </a:ext>
              </a:extLst>
            </p:cNvPr>
            <p:cNvCxnSpPr>
              <a:cxnSpLocks/>
              <a:stCxn id="13" idx="0"/>
              <a:endCxn id="11" idx="2"/>
            </p:cNvCxnSpPr>
            <p:nvPr/>
          </p:nvCxnSpPr>
          <p:spPr>
            <a:xfrm flipH="1" flipV="1">
              <a:off x="5304660" y="2474254"/>
              <a:ext cx="40246" cy="1007313"/>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21" name="TextBox 20">
              <a:extLst>
                <a:ext uri="{FF2B5EF4-FFF2-40B4-BE49-F238E27FC236}">
                  <a16:creationId xmlns:a16="http://schemas.microsoft.com/office/drawing/2014/main" id="{0A334F4C-B3EE-43F4-5631-7A80E14B1F45}"/>
                </a:ext>
              </a:extLst>
            </p:cNvPr>
            <p:cNvSpPr txBox="1"/>
            <p:nvPr/>
          </p:nvSpPr>
          <p:spPr>
            <a:xfrm>
              <a:off x="10829316" y="1247760"/>
              <a:ext cx="2312438" cy="466456"/>
            </a:xfrm>
            <a:prstGeom prst="rect">
              <a:avLst/>
            </a:prstGeom>
            <a:solidFill>
              <a:schemeClr val="accent2">
                <a:lumMod val="20000"/>
                <a:lumOff val="80000"/>
              </a:schemeClr>
            </a:solidFill>
          </p:spPr>
          <p:txBody>
            <a:bodyPr wrap="square" lIns="0" tIns="0" rIns="0" bIns="0" rtlCol="0">
              <a:spAutoFit/>
            </a:bodyPr>
            <a:lstStyle/>
            <a:p>
              <a:pPr algn="ctr"/>
              <a:r>
                <a:rPr lang="en-US" sz="1500" dirty="0">
                  <a:solidFill>
                    <a:schemeClr val="accent3"/>
                  </a:solidFill>
                  <a:effectLst>
                    <a:outerShdw blurRad="38100" dist="38100" dir="2700000" algn="tl">
                      <a:srgbClr val="000000">
                        <a:alpha val="43137"/>
                      </a:srgbClr>
                    </a:outerShdw>
                  </a:effectLst>
                </a:rPr>
                <a:t>LHC anti-clockwise injection (4 MKI magnets)</a:t>
              </a:r>
              <a:endParaRPr lang="en-GB" sz="1500" dirty="0">
                <a:solidFill>
                  <a:schemeClr val="accent3"/>
                </a:solidFill>
                <a:effectLst>
                  <a:outerShdw blurRad="38100" dist="38100" dir="2700000" algn="tl">
                    <a:srgbClr val="000000">
                      <a:alpha val="43137"/>
                    </a:srgbClr>
                  </a:outerShdw>
                </a:effectLst>
              </a:endParaRPr>
            </a:p>
          </p:txBody>
        </p:sp>
      </p:grpSp>
      <p:cxnSp>
        <p:nvCxnSpPr>
          <p:cNvPr id="32" name="Straight Arrow Connector 31">
            <a:extLst>
              <a:ext uri="{FF2B5EF4-FFF2-40B4-BE49-F238E27FC236}">
                <a16:creationId xmlns:a16="http://schemas.microsoft.com/office/drawing/2014/main" id="{EE2D6E54-0971-829B-3801-34D4337DB588}"/>
              </a:ext>
            </a:extLst>
          </p:cNvPr>
          <p:cNvCxnSpPr>
            <a:cxnSpLocks/>
            <a:stCxn id="21" idx="2"/>
          </p:cNvCxnSpPr>
          <p:nvPr/>
        </p:nvCxnSpPr>
        <p:spPr>
          <a:xfrm>
            <a:off x="7282974" y="1876759"/>
            <a:ext cx="279817" cy="1399196"/>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27" name="Date Placeholder 26">
            <a:extLst>
              <a:ext uri="{FF2B5EF4-FFF2-40B4-BE49-F238E27FC236}">
                <a16:creationId xmlns:a16="http://schemas.microsoft.com/office/drawing/2014/main" id="{3E6D075C-FD5B-D9A2-7C50-C71DCFA81843}"/>
              </a:ext>
            </a:extLst>
          </p:cNvPr>
          <p:cNvSpPr>
            <a:spLocks noGrp="1"/>
          </p:cNvSpPr>
          <p:nvPr>
            <p:ph type="dt" sz="half" idx="10"/>
          </p:nvPr>
        </p:nvSpPr>
        <p:spPr/>
        <p:txBody>
          <a:bodyPr/>
          <a:lstStyle/>
          <a:p>
            <a:r>
              <a:rPr lang="en-US"/>
              <a:t>23/9/2023</a:t>
            </a:r>
            <a:endParaRPr lang="en-GB"/>
          </a:p>
        </p:txBody>
      </p:sp>
      <p:sp>
        <p:nvSpPr>
          <p:cNvPr id="28" name="Footer Placeholder 27">
            <a:extLst>
              <a:ext uri="{FF2B5EF4-FFF2-40B4-BE49-F238E27FC236}">
                <a16:creationId xmlns:a16="http://schemas.microsoft.com/office/drawing/2014/main" id="{7293708D-A0A8-80B4-0EDE-F6C30D5F87D8}"/>
              </a:ext>
            </a:extLst>
          </p:cNvPr>
          <p:cNvSpPr>
            <a:spLocks noGrp="1"/>
          </p:cNvSpPr>
          <p:nvPr>
            <p:ph type="ftr" sz="quarter" idx="11"/>
          </p:nvPr>
        </p:nvSpPr>
        <p:spPr/>
        <p:txBody>
          <a:bodyPr/>
          <a:lstStyle/>
          <a:p>
            <a:r>
              <a:rPr lang="en-GB"/>
              <a:t>M.J. Barnes:  MKI-Cool</a:t>
            </a:r>
          </a:p>
        </p:txBody>
      </p:sp>
      <p:sp>
        <p:nvSpPr>
          <p:cNvPr id="29" name="Slide Number Placeholder 28">
            <a:extLst>
              <a:ext uri="{FF2B5EF4-FFF2-40B4-BE49-F238E27FC236}">
                <a16:creationId xmlns:a16="http://schemas.microsoft.com/office/drawing/2014/main" id="{47311E72-978A-A65B-0BF6-111DF8B91689}"/>
              </a:ext>
            </a:extLst>
          </p:cNvPr>
          <p:cNvSpPr>
            <a:spLocks noGrp="1"/>
          </p:cNvSpPr>
          <p:nvPr>
            <p:ph type="sldNum" sz="quarter" idx="12"/>
          </p:nvPr>
        </p:nvSpPr>
        <p:spPr/>
        <p:txBody>
          <a:bodyPr/>
          <a:lstStyle/>
          <a:p>
            <a:fld id="{3E8595ED-BDF9-4BBC-B68B-2CF041815697}" type="slidenum">
              <a:rPr lang="en-GB" smtClean="0"/>
              <a:t>3</a:t>
            </a:fld>
            <a:endParaRPr lang="en-GB"/>
          </a:p>
        </p:txBody>
      </p:sp>
      <p:sp>
        <p:nvSpPr>
          <p:cNvPr id="25" name="TextBox 24">
            <a:extLst>
              <a:ext uri="{FF2B5EF4-FFF2-40B4-BE49-F238E27FC236}">
                <a16:creationId xmlns:a16="http://schemas.microsoft.com/office/drawing/2014/main" id="{EA248A80-FEC0-CAD9-2A78-B3EC4DCD9B6C}"/>
              </a:ext>
            </a:extLst>
          </p:cNvPr>
          <p:cNvSpPr txBox="1"/>
          <p:nvPr/>
        </p:nvSpPr>
        <p:spPr>
          <a:xfrm>
            <a:off x="5132095" y="2765499"/>
            <a:ext cx="638992" cy="253916"/>
          </a:xfrm>
          <a:prstGeom prst="rect">
            <a:avLst/>
          </a:prstGeom>
          <a:noFill/>
          <a:effectLst>
            <a:glow rad="101600">
              <a:schemeClr val="tx2">
                <a:alpha val="60000"/>
              </a:schemeClr>
            </a:glow>
          </a:effectLst>
        </p:spPr>
        <p:txBody>
          <a:bodyPr wrap="square">
            <a:spAutoFit/>
          </a:bodyPr>
          <a:lstStyle/>
          <a:p>
            <a:r>
              <a:rPr lang="en-GB" sz="1050" b="1" dirty="0">
                <a:solidFill>
                  <a:schemeClr val="accent3"/>
                </a:solidFill>
                <a:effectLst/>
              </a:rPr>
              <a:t>Point 8</a:t>
            </a:r>
          </a:p>
        </p:txBody>
      </p:sp>
      <p:sp>
        <p:nvSpPr>
          <p:cNvPr id="26" name="TextBox 25">
            <a:extLst>
              <a:ext uri="{FF2B5EF4-FFF2-40B4-BE49-F238E27FC236}">
                <a16:creationId xmlns:a16="http://schemas.microsoft.com/office/drawing/2014/main" id="{E6E5DD40-F812-D8B6-104A-77229A856AE9}"/>
              </a:ext>
            </a:extLst>
          </p:cNvPr>
          <p:cNvSpPr txBox="1"/>
          <p:nvPr/>
        </p:nvSpPr>
        <p:spPr>
          <a:xfrm>
            <a:off x="569978" y="2389889"/>
            <a:ext cx="638992" cy="253916"/>
          </a:xfrm>
          <a:prstGeom prst="rect">
            <a:avLst/>
          </a:prstGeom>
          <a:noFill/>
          <a:effectLst>
            <a:glow rad="101600">
              <a:schemeClr val="tx2">
                <a:alpha val="60000"/>
              </a:schemeClr>
            </a:glow>
          </a:effectLst>
        </p:spPr>
        <p:txBody>
          <a:bodyPr wrap="square">
            <a:spAutoFit/>
          </a:bodyPr>
          <a:lstStyle/>
          <a:p>
            <a:r>
              <a:rPr lang="en-GB" sz="1050" b="1" dirty="0">
                <a:solidFill>
                  <a:schemeClr val="accent3"/>
                </a:solidFill>
                <a:effectLst/>
              </a:rPr>
              <a:t>Point 2</a:t>
            </a:r>
          </a:p>
        </p:txBody>
      </p:sp>
      <p:grpSp>
        <p:nvGrpSpPr>
          <p:cNvPr id="16" name="Group 15">
            <a:extLst>
              <a:ext uri="{FF2B5EF4-FFF2-40B4-BE49-F238E27FC236}">
                <a16:creationId xmlns:a16="http://schemas.microsoft.com/office/drawing/2014/main" id="{A25C56BA-778B-BD50-6E9A-55B7B726E470}"/>
              </a:ext>
            </a:extLst>
          </p:cNvPr>
          <p:cNvGrpSpPr/>
          <p:nvPr/>
        </p:nvGrpSpPr>
        <p:grpSpPr>
          <a:xfrm>
            <a:off x="8578199" y="883514"/>
            <a:ext cx="3200479" cy="2099171"/>
            <a:chOff x="8578199" y="883514"/>
            <a:chExt cx="3200479" cy="2099171"/>
          </a:xfrm>
        </p:grpSpPr>
        <p:pic>
          <p:nvPicPr>
            <p:cNvPr id="30" name="Picture 29">
              <a:extLst>
                <a:ext uri="{FF2B5EF4-FFF2-40B4-BE49-F238E27FC236}">
                  <a16:creationId xmlns:a16="http://schemas.microsoft.com/office/drawing/2014/main" id="{E6870FAA-D1A2-944A-8B64-D85550DFFAF8}"/>
                </a:ext>
              </a:extLst>
            </p:cNvPr>
            <p:cNvPicPr>
              <a:picLocks noChangeAspect="1" noChangeArrowheads="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bwMode="auto">
            <a:xfrm>
              <a:off x="8578199" y="1059737"/>
              <a:ext cx="3200479" cy="1922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30">
              <a:extLst>
                <a:ext uri="{FF2B5EF4-FFF2-40B4-BE49-F238E27FC236}">
                  <a16:creationId xmlns:a16="http://schemas.microsoft.com/office/drawing/2014/main" id="{DB459FF8-1667-487E-E5A9-74F7B3581F5C}"/>
                </a:ext>
              </a:extLst>
            </p:cNvPr>
            <p:cNvSpPr txBox="1"/>
            <p:nvPr/>
          </p:nvSpPr>
          <p:spPr>
            <a:xfrm>
              <a:off x="9088702" y="883514"/>
              <a:ext cx="2270050" cy="338554"/>
            </a:xfrm>
            <a:prstGeom prst="rect">
              <a:avLst/>
            </a:prstGeom>
            <a:noFill/>
          </p:spPr>
          <p:txBody>
            <a:bodyPr wrap="square">
              <a:spAutoFit/>
            </a:bodyPr>
            <a:lstStyle/>
            <a:p>
              <a:r>
                <a:rPr lang="en-GB" sz="1600" b="0" dirty="0">
                  <a:solidFill>
                    <a:schemeClr val="tx2"/>
                  </a:solidFill>
                </a:rPr>
                <a:t>Typical MKI pulse:</a:t>
              </a:r>
              <a:endParaRPr lang="en-GB" sz="1600" dirty="0">
                <a:solidFill>
                  <a:schemeClr val="tx2"/>
                </a:solidFill>
              </a:endParaRPr>
            </a:p>
          </p:txBody>
        </p:sp>
      </p:grpSp>
      <p:grpSp>
        <p:nvGrpSpPr>
          <p:cNvPr id="15" name="Group 14">
            <a:extLst>
              <a:ext uri="{FF2B5EF4-FFF2-40B4-BE49-F238E27FC236}">
                <a16:creationId xmlns:a16="http://schemas.microsoft.com/office/drawing/2014/main" id="{82D28915-5E3E-163B-F7AB-5A556888F045}"/>
              </a:ext>
            </a:extLst>
          </p:cNvPr>
          <p:cNvGrpSpPr/>
          <p:nvPr/>
        </p:nvGrpSpPr>
        <p:grpSpPr>
          <a:xfrm>
            <a:off x="6577617" y="3031603"/>
            <a:ext cx="5449429" cy="3176022"/>
            <a:chOff x="6577617" y="2892457"/>
            <a:chExt cx="5449429" cy="3176022"/>
          </a:xfrm>
        </p:grpSpPr>
        <p:sp>
          <p:nvSpPr>
            <p:cNvPr id="6" name="Rectangle 5">
              <a:extLst>
                <a:ext uri="{FF2B5EF4-FFF2-40B4-BE49-F238E27FC236}">
                  <a16:creationId xmlns:a16="http://schemas.microsoft.com/office/drawing/2014/main" id="{340059C9-E94C-5664-EEA5-4A17A93B7F3D}"/>
                </a:ext>
              </a:extLst>
            </p:cNvPr>
            <p:cNvSpPr/>
            <p:nvPr/>
          </p:nvSpPr>
          <p:spPr>
            <a:xfrm rot="420000">
              <a:off x="11447003" y="4548221"/>
              <a:ext cx="580043" cy="159246"/>
            </a:xfrm>
            <a:prstGeom prst="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95EADEDE-2A93-1A76-88E5-E30ADE8B884D}"/>
                </a:ext>
              </a:extLst>
            </p:cNvPr>
            <p:cNvGrpSpPr/>
            <p:nvPr/>
          </p:nvGrpSpPr>
          <p:grpSpPr>
            <a:xfrm>
              <a:off x="6577617" y="2892457"/>
              <a:ext cx="5275716" cy="3176022"/>
              <a:chOff x="6577617" y="2892457"/>
              <a:chExt cx="5275716" cy="3176022"/>
            </a:xfrm>
          </p:grpSpPr>
          <p:grpSp>
            <p:nvGrpSpPr>
              <p:cNvPr id="2" name="Group 1">
                <a:extLst>
                  <a:ext uri="{FF2B5EF4-FFF2-40B4-BE49-F238E27FC236}">
                    <a16:creationId xmlns:a16="http://schemas.microsoft.com/office/drawing/2014/main" id="{A85BAF36-7EB2-9538-6FC2-5ACFA033CDEC}"/>
                  </a:ext>
                </a:extLst>
              </p:cNvPr>
              <p:cNvGrpSpPr/>
              <p:nvPr/>
            </p:nvGrpSpPr>
            <p:grpSpPr>
              <a:xfrm>
                <a:off x="6577617" y="3136809"/>
                <a:ext cx="4879325" cy="2931670"/>
                <a:chOff x="6577617" y="2882799"/>
                <a:chExt cx="4879325" cy="2931670"/>
              </a:xfrm>
            </p:grpSpPr>
            <p:grpSp>
              <p:nvGrpSpPr>
                <p:cNvPr id="48" name="Group 47">
                  <a:extLst>
                    <a:ext uri="{FF2B5EF4-FFF2-40B4-BE49-F238E27FC236}">
                      <a16:creationId xmlns:a16="http://schemas.microsoft.com/office/drawing/2014/main" id="{5AE57405-6FC0-3190-986C-8D3C981CD252}"/>
                    </a:ext>
                  </a:extLst>
                </p:cNvPr>
                <p:cNvGrpSpPr>
                  <a:grpSpLocks noChangeAspect="1"/>
                </p:cNvGrpSpPr>
                <p:nvPr/>
              </p:nvGrpSpPr>
              <p:grpSpPr>
                <a:xfrm>
                  <a:off x="6577617" y="2882799"/>
                  <a:ext cx="4879325" cy="2931670"/>
                  <a:chOff x="89256" y="3055359"/>
                  <a:chExt cx="5270513" cy="3166709"/>
                </a:xfrm>
              </p:grpSpPr>
              <p:pic>
                <p:nvPicPr>
                  <p:cNvPr id="37" name="Picture 36" descr="Kickers5.jpg">
                    <a:extLst>
                      <a:ext uri="{FF2B5EF4-FFF2-40B4-BE49-F238E27FC236}">
                        <a16:creationId xmlns:a16="http://schemas.microsoft.com/office/drawing/2014/main" id="{80E1A313-6782-6D41-7A6F-12DE951F3846}"/>
                      </a:ext>
                    </a:extLst>
                  </p:cNvPr>
                  <p:cNvPicPr>
                    <a:picLocks noChangeAspect="1"/>
                  </p:cNvPicPr>
                  <p:nvPr/>
                </p:nvPicPr>
                <p:blipFill>
                  <a:blip r:embed="rId6" cstate="print"/>
                  <a:srcRect l="11534" t="19224" b="3845"/>
                  <a:stretch>
                    <a:fillRect/>
                  </a:stretch>
                </p:blipFill>
                <p:spPr>
                  <a:xfrm>
                    <a:off x="89256" y="3055359"/>
                    <a:ext cx="5270513" cy="3166709"/>
                  </a:xfrm>
                  <a:prstGeom prst="rect">
                    <a:avLst/>
                  </a:prstGeom>
                  <a:solidFill>
                    <a:schemeClr val="accent1"/>
                  </a:solidFill>
                </p:spPr>
              </p:pic>
              <p:sp>
                <p:nvSpPr>
                  <p:cNvPr id="44" name="TextBox 43">
                    <a:extLst>
                      <a:ext uri="{FF2B5EF4-FFF2-40B4-BE49-F238E27FC236}">
                        <a16:creationId xmlns:a16="http://schemas.microsoft.com/office/drawing/2014/main" id="{7CE836AA-FB13-407D-D8E0-B008F927DEE6}"/>
                      </a:ext>
                    </a:extLst>
                  </p:cNvPr>
                  <p:cNvSpPr txBox="1"/>
                  <p:nvPr/>
                </p:nvSpPr>
                <p:spPr>
                  <a:xfrm>
                    <a:off x="3256467" y="4218183"/>
                    <a:ext cx="725727" cy="265961"/>
                  </a:xfrm>
                  <a:prstGeom prst="rect">
                    <a:avLst/>
                  </a:prstGeom>
                  <a:solidFill>
                    <a:srgbClr val="FFFF00"/>
                  </a:solidFill>
                </p:spPr>
                <p:txBody>
                  <a:bodyPr wrap="square" rtlCol="0">
                    <a:spAutoFit/>
                  </a:bodyPr>
                  <a:lstStyle/>
                  <a:p>
                    <a:pPr algn="ctr"/>
                    <a:r>
                      <a:rPr lang="en-GB" sz="1000" dirty="0"/>
                      <a:t>MKI8D</a:t>
                    </a:r>
                  </a:p>
                </p:txBody>
              </p:sp>
              <p:sp>
                <p:nvSpPr>
                  <p:cNvPr id="45" name="TextBox 44">
                    <a:extLst>
                      <a:ext uri="{FF2B5EF4-FFF2-40B4-BE49-F238E27FC236}">
                        <a16:creationId xmlns:a16="http://schemas.microsoft.com/office/drawing/2014/main" id="{FE0EB93B-38F5-465C-FB0A-2BA8A13EB331}"/>
                      </a:ext>
                    </a:extLst>
                  </p:cNvPr>
                  <p:cNvSpPr txBox="1"/>
                  <p:nvPr/>
                </p:nvSpPr>
                <p:spPr>
                  <a:xfrm>
                    <a:off x="1062013" y="4074554"/>
                    <a:ext cx="640103" cy="265961"/>
                  </a:xfrm>
                  <a:prstGeom prst="rect">
                    <a:avLst/>
                  </a:prstGeom>
                  <a:solidFill>
                    <a:srgbClr val="FFFF00"/>
                  </a:solidFill>
                </p:spPr>
                <p:txBody>
                  <a:bodyPr wrap="square" rtlCol="0">
                    <a:spAutoFit/>
                  </a:bodyPr>
                  <a:lstStyle/>
                  <a:p>
                    <a:pPr algn="ctr"/>
                    <a:r>
                      <a:rPr lang="en-GB" sz="1000" dirty="0"/>
                      <a:t>MKI8B</a:t>
                    </a:r>
                  </a:p>
                </p:txBody>
              </p:sp>
              <p:sp>
                <p:nvSpPr>
                  <p:cNvPr id="46" name="TextBox 45">
                    <a:extLst>
                      <a:ext uri="{FF2B5EF4-FFF2-40B4-BE49-F238E27FC236}">
                        <a16:creationId xmlns:a16="http://schemas.microsoft.com/office/drawing/2014/main" id="{94225C50-1126-8C18-DD66-3166D0A219D1}"/>
                      </a:ext>
                    </a:extLst>
                  </p:cNvPr>
                  <p:cNvSpPr txBox="1"/>
                  <p:nvPr/>
                </p:nvSpPr>
                <p:spPr>
                  <a:xfrm>
                    <a:off x="229015" y="4026727"/>
                    <a:ext cx="640103" cy="265961"/>
                  </a:xfrm>
                  <a:prstGeom prst="rect">
                    <a:avLst/>
                  </a:prstGeom>
                  <a:solidFill>
                    <a:srgbClr val="FFFF00"/>
                  </a:solidFill>
                </p:spPr>
                <p:txBody>
                  <a:bodyPr wrap="square" rtlCol="0">
                    <a:spAutoFit/>
                  </a:bodyPr>
                  <a:lstStyle/>
                  <a:p>
                    <a:pPr algn="ctr"/>
                    <a:r>
                      <a:rPr lang="en-GB" sz="1000" dirty="0"/>
                      <a:t>MKI8A</a:t>
                    </a:r>
                  </a:p>
                </p:txBody>
              </p:sp>
              <p:sp>
                <p:nvSpPr>
                  <p:cNvPr id="47" name="TextBox 46">
                    <a:extLst>
                      <a:ext uri="{FF2B5EF4-FFF2-40B4-BE49-F238E27FC236}">
                        <a16:creationId xmlns:a16="http://schemas.microsoft.com/office/drawing/2014/main" id="{7D4416FB-A2BF-9FDE-24C2-72FF31E5B48A}"/>
                      </a:ext>
                    </a:extLst>
                  </p:cNvPr>
                  <p:cNvSpPr txBox="1"/>
                  <p:nvPr/>
                </p:nvSpPr>
                <p:spPr>
                  <a:xfrm>
                    <a:off x="1895011" y="4085203"/>
                    <a:ext cx="640103" cy="265961"/>
                  </a:xfrm>
                  <a:prstGeom prst="rect">
                    <a:avLst/>
                  </a:prstGeom>
                  <a:solidFill>
                    <a:srgbClr val="FFFF00"/>
                  </a:solidFill>
                </p:spPr>
                <p:txBody>
                  <a:bodyPr wrap="square" rtlCol="0">
                    <a:spAutoFit/>
                  </a:bodyPr>
                  <a:lstStyle/>
                  <a:p>
                    <a:pPr algn="ctr"/>
                    <a:r>
                      <a:rPr lang="en-GB" sz="1000" dirty="0"/>
                      <a:t>MKI8C</a:t>
                    </a:r>
                  </a:p>
                </p:txBody>
              </p:sp>
            </p:grpSp>
            <p:cxnSp>
              <p:nvCxnSpPr>
                <p:cNvPr id="19" name="Straight Arrow Connector 18">
                  <a:extLst>
                    <a:ext uri="{FF2B5EF4-FFF2-40B4-BE49-F238E27FC236}">
                      <a16:creationId xmlns:a16="http://schemas.microsoft.com/office/drawing/2014/main" id="{1D37347A-9C5E-A9AB-38D1-405EC5E95454}"/>
                    </a:ext>
                  </a:extLst>
                </p:cNvPr>
                <p:cNvCxnSpPr>
                  <a:cxnSpLocks/>
                </p:cNvCxnSpPr>
                <p:nvPr/>
              </p:nvCxnSpPr>
              <p:spPr>
                <a:xfrm rot="240000" flipH="1">
                  <a:off x="10258844" y="4167527"/>
                  <a:ext cx="845181" cy="0"/>
                </a:xfrm>
                <a:prstGeom prst="straightConnector1">
                  <a:avLst/>
                </a:prstGeom>
                <a:ln w="28575">
                  <a:solidFill>
                    <a:schemeClr val="tx2"/>
                  </a:solidFill>
                  <a:headEnd type="none" w="med" len="med"/>
                  <a:tailEnd type="arrow" w="med" len="med"/>
                </a:ln>
                <a:effectLst>
                  <a:glow rad="266700">
                    <a:schemeClr val="bg1">
                      <a:alpha val="59000"/>
                    </a:schemeClr>
                  </a:glow>
                </a:effectLst>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3797B7E-6A09-3E53-D7A4-2554B885A95C}"/>
                    </a:ext>
                  </a:extLst>
                </p:cNvPr>
                <p:cNvSpPr txBox="1"/>
                <p:nvPr/>
              </p:nvSpPr>
              <p:spPr>
                <a:xfrm rot="240000">
                  <a:off x="9989659" y="4337723"/>
                  <a:ext cx="1266866" cy="553998"/>
                </a:xfrm>
                <a:prstGeom prst="rect">
                  <a:avLst/>
                </a:prstGeom>
                <a:noFill/>
              </p:spPr>
              <p:txBody>
                <a:bodyPr wrap="square" lIns="0" tIns="0" rIns="0" bIns="0" rtlCol="0">
                  <a:spAutoFit/>
                </a:bodyPr>
                <a:lstStyle/>
                <a:p>
                  <a:pPr algn="ctr"/>
                  <a:r>
                    <a:rPr lang="en-GB" dirty="0">
                      <a:solidFill>
                        <a:schemeClr val="tx2"/>
                      </a:solidFill>
                      <a:effectLst>
                        <a:glow rad="431800">
                          <a:schemeClr val="bg1">
                            <a:alpha val="60000"/>
                          </a:schemeClr>
                        </a:glow>
                      </a:effectLst>
                    </a:rPr>
                    <a:t>Beam 2 direction</a:t>
                  </a:r>
                </a:p>
              </p:txBody>
            </p:sp>
            <p:sp>
              <p:nvSpPr>
                <p:cNvPr id="24" name="TextBox 23">
                  <a:extLst>
                    <a:ext uri="{FF2B5EF4-FFF2-40B4-BE49-F238E27FC236}">
                      <a16:creationId xmlns:a16="http://schemas.microsoft.com/office/drawing/2014/main" id="{A7DF41A3-0C6E-BF7D-7E66-8183A5E643CA}"/>
                    </a:ext>
                  </a:extLst>
                </p:cNvPr>
                <p:cNvSpPr txBox="1"/>
                <p:nvPr/>
              </p:nvSpPr>
              <p:spPr>
                <a:xfrm>
                  <a:off x="6642306" y="2918414"/>
                  <a:ext cx="1341620" cy="461665"/>
                </a:xfrm>
                <a:prstGeom prst="rect">
                  <a:avLst/>
                </a:prstGeom>
                <a:noFill/>
                <a:effectLst>
                  <a:glow rad="101600">
                    <a:schemeClr val="tx2">
                      <a:alpha val="60000"/>
                    </a:schemeClr>
                  </a:glow>
                </a:effectLst>
              </p:spPr>
              <p:txBody>
                <a:bodyPr wrap="square">
                  <a:spAutoFit/>
                </a:bodyPr>
                <a:lstStyle/>
                <a:p>
                  <a:r>
                    <a:rPr lang="en-GB" sz="2400" b="1" dirty="0">
                      <a:solidFill>
                        <a:schemeClr val="tx2"/>
                      </a:solidFill>
                      <a:effectLst>
                        <a:glow rad="431800">
                          <a:schemeClr val="bg1">
                            <a:alpha val="60000"/>
                          </a:schemeClr>
                        </a:glow>
                      </a:effectLst>
                    </a:rPr>
                    <a:t>Point 8</a:t>
                  </a:r>
                  <a:endParaRPr lang="en-GB" sz="2400" b="1" dirty="0"/>
                </a:p>
              </p:txBody>
            </p:sp>
          </p:grpSp>
          <p:sp>
            <p:nvSpPr>
              <p:cNvPr id="5" name="TextBox 4">
                <a:extLst>
                  <a:ext uri="{FF2B5EF4-FFF2-40B4-BE49-F238E27FC236}">
                    <a16:creationId xmlns:a16="http://schemas.microsoft.com/office/drawing/2014/main" id="{6834E3E7-40D8-855D-A25B-25CC74DAABFB}"/>
                  </a:ext>
                </a:extLst>
              </p:cNvPr>
              <p:cNvSpPr txBox="1"/>
              <p:nvPr/>
            </p:nvSpPr>
            <p:spPr>
              <a:xfrm>
                <a:off x="10088217" y="2892457"/>
                <a:ext cx="1765116" cy="430887"/>
              </a:xfrm>
              <a:prstGeom prst="rect">
                <a:avLst/>
              </a:prstGeom>
              <a:solidFill>
                <a:schemeClr val="bg1"/>
              </a:solidFill>
            </p:spPr>
            <p:txBody>
              <a:bodyPr wrap="square" lIns="0" tIns="0" rIns="0" bIns="0" rtlCol="0">
                <a:spAutoFit/>
              </a:bodyPr>
              <a:lstStyle/>
              <a:p>
                <a:pPr algn="ctr"/>
                <a:r>
                  <a:rPr lang="en-US" sz="1400" dirty="0">
                    <a:solidFill>
                      <a:srgbClr val="7030A0"/>
                    </a:solidFill>
                  </a:rPr>
                  <a:t>Vacuum </a:t>
                </a:r>
                <a:r>
                  <a:rPr lang="en-US" sz="1400" b="1" dirty="0">
                    <a:solidFill>
                      <a:srgbClr val="7030A0"/>
                    </a:solidFill>
                  </a:rPr>
                  <a:t>Interconnec</a:t>
                </a:r>
                <a:r>
                  <a:rPr lang="en-US" sz="1400" dirty="0">
                    <a:solidFill>
                      <a:srgbClr val="7030A0"/>
                    </a:solidFill>
                  </a:rPr>
                  <a:t>t to Quadrupole </a:t>
                </a:r>
                <a:r>
                  <a:rPr lang="en-US" sz="1400" b="1" dirty="0">
                    <a:solidFill>
                      <a:srgbClr val="7030A0"/>
                    </a:solidFill>
                  </a:rPr>
                  <a:t>Q5</a:t>
                </a:r>
                <a:endParaRPr lang="en-GB" sz="1400" b="1" dirty="0">
                  <a:solidFill>
                    <a:srgbClr val="7030A0"/>
                  </a:solidFill>
                </a:endParaRPr>
              </a:p>
            </p:txBody>
          </p:sp>
          <p:cxnSp>
            <p:nvCxnSpPr>
              <p:cNvPr id="8" name="Straight Arrow Connector 7">
                <a:extLst>
                  <a:ext uri="{FF2B5EF4-FFF2-40B4-BE49-F238E27FC236}">
                    <a16:creationId xmlns:a16="http://schemas.microsoft.com/office/drawing/2014/main" id="{EBA553DF-EAB4-92C0-566D-C01B8855052A}"/>
                  </a:ext>
                </a:extLst>
              </p:cNvPr>
              <p:cNvCxnSpPr>
                <a:cxnSpLocks/>
                <a:stCxn id="5" idx="2"/>
                <a:endCxn id="6" idx="0"/>
              </p:cNvCxnSpPr>
              <p:nvPr/>
            </p:nvCxnSpPr>
            <p:spPr>
              <a:xfrm>
                <a:off x="10970775" y="3323344"/>
                <a:ext cx="775954" cy="1225471"/>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34379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805844-4D9E-305B-FEF6-2225E356784F}"/>
              </a:ext>
            </a:extLst>
          </p:cNvPr>
          <p:cNvSpPr>
            <a:spLocks noGrp="1"/>
          </p:cNvSpPr>
          <p:nvPr>
            <p:ph idx="1"/>
          </p:nvPr>
        </p:nvSpPr>
        <p:spPr>
          <a:xfrm>
            <a:off x="297371" y="1553790"/>
            <a:ext cx="4330111" cy="4608512"/>
          </a:xfrm>
        </p:spPr>
        <p:txBody>
          <a:bodyPr/>
          <a:lstStyle/>
          <a:p>
            <a:pPr marL="342900" indent="-342900">
              <a:buFont typeface="Arial" panose="020B0604020202020204" pitchFamily="34" charset="0"/>
              <a:buChar char="•"/>
            </a:pPr>
            <a:r>
              <a:rPr lang="en-GB" sz="1800" b="0" dirty="0"/>
              <a:t>Screen conductors </a:t>
            </a:r>
            <a:r>
              <a:rPr lang="en-GB" sz="1800" dirty="0"/>
              <a:t>carry</a:t>
            </a:r>
            <a:r>
              <a:rPr lang="en-GB" sz="1800" b="0" dirty="0"/>
              <a:t> </a:t>
            </a:r>
            <a:r>
              <a:rPr lang="en-GB" sz="1800" dirty="0"/>
              <a:t>image</a:t>
            </a:r>
            <a:r>
              <a:rPr lang="en-GB" sz="1800" b="0" dirty="0"/>
              <a:t> </a:t>
            </a:r>
            <a:r>
              <a:rPr lang="en-GB" sz="1800" dirty="0"/>
              <a:t>current</a:t>
            </a:r>
            <a:r>
              <a:rPr lang="en-GB" sz="1800" b="0" dirty="0"/>
              <a:t> </a:t>
            </a:r>
            <a:r>
              <a:rPr lang="en-GB" sz="1800" dirty="0"/>
              <a:t>of</a:t>
            </a:r>
            <a:r>
              <a:rPr lang="en-GB" sz="1800" b="0" dirty="0"/>
              <a:t> circulating </a:t>
            </a:r>
            <a:r>
              <a:rPr lang="en-GB" sz="1800" dirty="0"/>
              <a:t>beam</a:t>
            </a:r>
          </a:p>
          <a:p>
            <a:pPr lvl="4" indent="0">
              <a:buNone/>
            </a:pPr>
            <a:r>
              <a:rPr lang="en-GB" sz="2400" dirty="0">
                <a:latin typeface="Cambria Math" panose="02040503050406030204" pitchFamily="18" charset="0"/>
                <a:ea typeface="Cambria Math" panose="02040503050406030204" pitchFamily="18" charset="0"/>
              </a:rPr>
              <a:t>⇓</a:t>
            </a:r>
            <a:endParaRPr lang="en-GB" sz="2400" dirty="0"/>
          </a:p>
          <a:p>
            <a:pPr marL="342900" indent="-342900">
              <a:spcBef>
                <a:spcPts val="1200"/>
              </a:spcBef>
              <a:buFont typeface="Arial" panose="020B0604020202020204" pitchFamily="34" charset="0"/>
              <a:buChar char="•"/>
            </a:pPr>
            <a:r>
              <a:rPr lang="en-GB" sz="1800" b="0" dirty="0"/>
              <a:t> </a:t>
            </a:r>
            <a:r>
              <a:rPr lang="en-GB" sz="1800" dirty="0"/>
              <a:t>Reduce</a:t>
            </a:r>
            <a:r>
              <a:rPr lang="en-GB" sz="1800" b="0" dirty="0"/>
              <a:t> beam induced </a:t>
            </a:r>
            <a:r>
              <a:rPr lang="en-GB" sz="1800" dirty="0"/>
              <a:t>heating</a:t>
            </a:r>
            <a:endParaRPr lang="en-GB" sz="1800" b="0" dirty="0"/>
          </a:p>
          <a:p>
            <a:pPr marL="342900" indent="-342900">
              <a:buFont typeface="Arial" panose="020B0604020202020204" pitchFamily="34" charset="0"/>
              <a:buChar char="•"/>
            </a:pPr>
            <a:r>
              <a:rPr lang="en-GB" sz="1800" b="0" dirty="0"/>
              <a:t>Conductors are </a:t>
            </a:r>
            <a:r>
              <a:rPr lang="en-GB" sz="1800" dirty="0"/>
              <a:t>supported</a:t>
            </a:r>
            <a:r>
              <a:rPr lang="en-GB" sz="1800" b="0" dirty="0"/>
              <a:t> and electrically insulated </a:t>
            </a:r>
            <a:r>
              <a:rPr lang="en-GB" sz="1800" dirty="0"/>
              <a:t>by</a:t>
            </a:r>
            <a:r>
              <a:rPr lang="en-GB" sz="1800" b="0" dirty="0"/>
              <a:t> </a:t>
            </a:r>
            <a:r>
              <a:rPr lang="en-GB" sz="1800" dirty="0"/>
              <a:t>alumina tube </a:t>
            </a:r>
            <a:r>
              <a:rPr lang="en-GB" sz="1800" b="0" dirty="0"/>
              <a:t>(high SEY)</a:t>
            </a:r>
          </a:p>
          <a:p>
            <a:pPr marL="342900" indent="-342900">
              <a:spcAft>
                <a:spcPts val="300"/>
              </a:spcAft>
              <a:buFont typeface="Arial" panose="020B0604020202020204" pitchFamily="34" charset="0"/>
              <a:buChar char="•"/>
            </a:pPr>
            <a:r>
              <a:rPr lang="en-GB" sz="1800" b="0" dirty="0">
                <a:effectLst>
                  <a:outerShdw blurRad="38100" dist="38100" dir="2700000" algn="tl">
                    <a:srgbClr val="000000">
                      <a:alpha val="43137"/>
                    </a:srgbClr>
                  </a:outerShdw>
                </a:effectLst>
              </a:rPr>
              <a:t>2017-18</a:t>
            </a:r>
            <a:r>
              <a:rPr lang="en-GB" sz="1800" b="0" dirty="0"/>
              <a:t> YETS </a:t>
            </a:r>
            <a:r>
              <a:rPr lang="en-GB" sz="1800" b="0" dirty="0">
                <a:effectLst>
                  <a:outerShdw blurRad="38100" dist="38100" dir="2700000" algn="tl">
                    <a:srgbClr val="000000">
                      <a:alpha val="43137"/>
                    </a:srgbClr>
                  </a:outerShdw>
                </a:effectLst>
              </a:rPr>
              <a:t>upgrade</a:t>
            </a:r>
            <a:r>
              <a:rPr lang="en-GB" sz="1800" b="0" dirty="0"/>
              <a:t> of </a:t>
            </a:r>
            <a:r>
              <a:rPr lang="en-GB" sz="1800" b="0" dirty="0">
                <a:effectLst>
                  <a:outerShdw blurRad="38100" dist="38100" dir="2700000" algn="tl">
                    <a:srgbClr val="000000">
                      <a:alpha val="43137"/>
                    </a:srgbClr>
                  </a:outerShdw>
                </a:effectLst>
              </a:rPr>
              <a:t>MKI8D</a:t>
            </a:r>
            <a:r>
              <a:rPr lang="en-GB" sz="1800" b="0" dirty="0"/>
              <a:t>: alumina </a:t>
            </a:r>
            <a:r>
              <a:rPr lang="en-GB" sz="1800" dirty="0"/>
              <a:t>tube</a:t>
            </a:r>
            <a:r>
              <a:rPr lang="en-GB" sz="1800" b="0" dirty="0"/>
              <a:t> </a:t>
            </a:r>
            <a:r>
              <a:rPr lang="en-GB" sz="1800" dirty="0"/>
              <a:t>coated</a:t>
            </a:r>
            <a:r>
              <a:rPr lang="en-GB" sz="1800" b="0" dirty="0"/>
              <a:t> </a:t>
            </a:r>
            <a:r>
              <a:rPr lang="en-GB" sz="1800" dirty="0"/>
              <a:t>on the inside with Cr</a:t>
            </a:r>
            <a:r>
              <a:rPr lang="en-GB" sz="1800" baseline="-25000" dirty="0"/>
              <a:t>2</a:t>
            </a:r>
            <a:r>
              <a:rPr lang="en-GB" sz="1800" dirty="0"/>
              <a:t>O</a:t>
            </a:r>
            <a:r>
              <a:rPr lang="en-GB" sz="1800" baseline="-25000" dirty="0"/>
              <a:t>3</a:t>
            </a:r>
            <a:r>
              <a:rPr lang="en-GB" sz="1800" b="0" dirty="0"/>
              <a:t>: </a:t>
            </a:r>
          </a:p>
          <a:p>
            <a:pPr marL="666900" lvl="1" indent="-342900">
              <a:spcBef>
                <a:spcPts val="200"/>
              </a:spcBef>
              <a:buFont typeface="Arial" panose="020B0604020202020204" pitchFamily="34" charset="0"/>
              <a:buChar char="•"/>
            </a:pPr>
            <a:r>
              <a:rPr lang="en-GB" sz="1500" b="0" dirty="0"/>
              <a:t>has a </a:t>
            </a:r>
            <a:r>
              <a:rPr lang="en-GB" sz="1500" dirty="0"/>
              <a:t>low Secondary Electron Yield (SEY)</a:t>
            </a:r>
          </a:p>
          <a:p>
            <a:pPr marL="666900" lvl="1" indent="-342900">
              <a:spcBef>
                <a:spcPts val="200"/>
              </a:spcBef>
              <a:buFont typeface="Arial" panose="020B0604020202020204" pitchFamily="34" charset="0"/>
              <a:buChar char="•"/>
            </a:pPr>
            <a:r>
              <a:rPr lang="en-GB" sz="1500" b="0" dirty="0"/>
              <a:t>does not produce dust in the vacuum system</a:t>
            </a:r>
          </a:p>
          <a:p>
            <a:pPr marL="666900" lvl="1" indent="-342900">
              <a:spcBef>
                <a:spcPts val="200"/>
              </a:spcBef>
              <a:buFont typeface="Arial" panose="020B0604020202020204" pitchFamily="34" charset="0"/>
              <a:buChar char="•"/>
            </a:pPr>
            <a:r>
              <a:rPr lang="en-GB" sz="1500" b="0" dirty="0"/>
              <a:t>is beneficial for high voltage </a:t>
            </a:r>
            <a:r>
              <a:rPr lang="en-GB" sz="1500" dirty="0"/>
              <a:t>issues</a:t>
            </a:r>
            <a:endParaRPr lang="en-GB" sz="1500" b="0" dirty="0"/>
          </a:p>
        </p:txBody>
      </p:sp>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p:txBody>
          <a:bodyPr/>
          <a:lstStyle/>
          <a:p>
            <a:r>
              <a:rPr lang="en-GB" dirty="0"/>
              <a:t>Context</a:t>
            </a:r>
            <a:br>
              <a:rPr lang="en-GB" b="0" dirty="0"/>
            </a:br>
            <a:r>
              <a:rPr lang="en-GB" b="0" dirty="0"/>
              <a:t>Screen conductors inside MKI</a:t>
            </a:r>
          </a:p>
        </p:txBody>
      </p:sp>
      <p:cxnSp>
        <p:nvCxnSpPr>
          <p:cNvPr id="52" name="Straight Arrow Connector 51">
            <a:extLst>
              <a:ext uri="{FF2B5EF4-FFF2-40B4-BE49-F238E27FC236}">
                <a16:creationId xmlns:a16="http://schemas.microsoft.com/office/drawing/2014/main" id="{304CB8C9-D55A-14B9-2F25-6DCBBB8C4E15}"/>
              </a:ext>
            </a:extLst>
          </p:cNvPr>
          <p:cNvCxnSpPr>
            <a:cxnSpLocks/>
            <a:stCxn id="51" idx="2"/>
          </p:cNvCxnSpPr>
          <p:nvPr/>
        </p:nvCxnSpPr>
        <p:spPr>
          <a:xfrm>
            <a:off x="6587114" y="3503131"/>
            <a:ext cx="117775" cy="864411"/>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448E72EF-46BF-B752-0BF3-02C36EDF4251}"/>
              </a:ext>
            </a:extLst>
          </p:cNvPr>
          <p:cNvGrpSpPr/>
          <p:nvPr/>
        </p:nvGrpSpPr>
        <p:grpSpPr>
          <a:xfrm>
            <a:off x="4627482" y="824443"/>
            <a:ext cx="7256360" cy="5522913"/>
            <a:chOff x="4627482" y="824443"/>
            <a:chExt cx="7256360" cy="5522913"/>
          </a:xfrm>
        </p:grpSpPr>
        <p:pic>
          <p:nvPicPr>
            <p:cNvPr id="22" name="Picture 1056">
              <a:extLst>
                <a:ext uri="{FF2B5EF4-FFF2-40B4-BE49-F238E27FC236}">
                  <a16:creationId xmlns:a16="http://schemas.microsoft.com/office/drawing/2014/main" id="{A2A54F5F-D051-7CDD-F41A-FA5AB21BA74B}"/>
                </a:ext>
              </a:extLst>
            </p:cNvPr>
            <p:cNvPicPr>
              <a:picLocks noChangeAspect="1" noChangeArrowheads="1"/>
            </p:cNvPicPr>
            <p:nvPr/>
          </p:nvPicPr>
          <p:blipFill rotWithShape="1">
            <a:blip r:embed="rId2" cstate="print"/>
            <a:srcRect l="1486" t="7732" r="438" b="1471"/>
            <a:stretch/>
          </p:blipFill>
          <p:spPr bwMode="auto">
            <a:xfrm>
              <a:off x="8375388" y="1615705"/>
              <a:ext cx="3508454" cy="2630687"/>
            </a:xfrm>
            <a:prstGeom prst="rect">
              <a:avLst/>
            </a:prstGeom>
            <a:noFill/>
            <a:ln w="9525">
              <a:noFill/>
              <a:miter lim="800000"/>
              <a:headEnd/>
              <a:tailEnd/>
            </a:ln>
            <a:effectLst/>
          </p:spPr>
        </p:pic>
        <p:sp>
          <p:nvSpPr>
            <p:cNvPr id="31" name="TextBox 30">
              <a:extLst>
                <a:ext uri="{FF2B5EF4-FFF2-40B4-BE49-F238E27FC236}">
                  <a16:creationId xmlns:a16="http://schemas.microsoft.com/office/drawing/2014/main" id="{0C50796F-A465-6964-38E5-766D1EEFE3CD}"/>
                </a:ext>
              </a:extLst>
            </p:cNvPr>
            <p:cNvSpPr txBox="1"/>
            <p:nvPr/>
          </p:nvSpPr>
          <p:spPr>
            <a:xfrm>
              <a:off x="9995467" y="824443"/>
              <a:ext cx="1732478" cy="430887"/>
            </a:xfrm>
            <a:prstGeom prst="rect">
              <a:avLst/>
            </a:prstGeom>
            <a:solidFill>
              <a:srgbClr val="FFFFFF">
                <a:alpha val="58039"/>
              </a:srgbClr>
            </a:solidFill>
          </p:spPr>
          <p:txBody>
            <a:bodyPr wrap="square" lIns="72000" tIns="0" rIns="0" bIns="0" rtlCol="0">
              <a:spAutoFit/>
            </a:bodyPr>
            <a:lstStyle/>
            <a:p>
              <a:pPr algn="ctr"/>
              <a:r>
                <a:rPr lang="en-US" sz="1400" b="1" dirty="0"/>
                <a:t>Alumina tube </a:t>
              </a:r>
            </a:p>
            <a:p>
              <a:pPr algn="ctr"/>
              <a:r>
                <a:rPr lang="en-US" sz="1400" dirty="0"/>
                <a:t>(installed in MKI)</a:t>
              </a:r>
              <a:endParaRPr lang="en-GB" sz="1400" dirty="0"/>
            </a:p>
          </p:txBody>
        </p:sp>
        <p:sp>
          <p:nvSpPr>
            <p:cNvPr id="32" name="TextBox 31">
              <a:extLst>
                <a:ext uri="{FF2B5EF4-FFF2-40B4-BE49-F238E27FC236}">
                  <a16:creationId xmlns:a16="http://schemas.microsoft.com/office/drawing/2014/main" id="{0EA358CE-2203-4A97-D2CB-0150DEA57573}"/>
                </a:ext>
              </a:extLst>
            </p:cNvPr>
            <p:cNvSpPr txBox="1"/>
            <p:nvPr/>
          </p:nvSpPr>
          <p:spPr>
            <a:xfrm>
              <a:off x="8397137" y="4353114"/>
              <a:ext cx="1232638" cy="218886"/>
            </a:xfrm>
            <a:prstGeom prst="rect">
              <a:avLst/>
            </a:prstGeom>
            <a:solidFill>
              <a:srgbClr val="FFFFFF">
                <a:alpha val="58039"/>
              </a:srgbClr>
            </a:solidFill>
          </p:spPr>
          <p:txBody>
            <a:bodyPr wrap="square" lIns="72000" tIns="0" rIns="0" bIns="0" rtlCol="0">
              <a:spAutoFit/>
            </a:bodyPr>
            <a:lstStyle/>
            <a:p>
              <a:pPr algn="l"/>
              <a:r>
                <a:rPr lang="en-US" sz="1400" b="1" dirty="0"/>
                <a:t>MKI magnet</a:t>
              </a:r>
              <a:endParaRPr lang="en-GB" sz="1400" b="1" dirty="0"/>
            </a:p>
          </p:txBody>
        </p:sp>
        <p:sp>
          <p:nvSpPr>
            <p:cNvPr id="33" name="TextBox 32">
              <a:extLst>
                <a:ext uri="{FF2B5EF4-FFF2-40B4-BE49-F238E27FC236}">
                  <a16:creationId xmlns:a16="http://schemas.microsoft.com/office/drawing/2014/main" id="{D3B2B114-7D4C-0F02-7C5B-149BCD15C9AF}"/>
                </a:ext>
              </a:extLst>
            </p:cNvPr>
            <p:cNvSpPr txBox="1"/>
            <p:nvPr/>
          </p:nvSpPr>
          <p:spPr>
            <a:xfrm>
              <a:off x="9336677" y="4588824"/>
              <a:ext cx="1232638" cy="218886"/>
            </a:xfrm>
            <a:prstGeom prst="rect">
              <a:avLst/>
            </a:prstGeom>
            <a:solidFill>
              <a:srgbClr val="FFFFFF">
                <a:alpha val="58039"/>
              </a:srgbClr>
            </a:solidFill>
          </p:spPr>
          <p:txBody>
            <a:bodyPr wrap="square" lIns="72000" tIns="0" rIns="0" bIns="0" rtlCol="0">
              <a:spAutoFit/>
            </a:bodyPr>
            <a:lstStyle/>
            <a:p>
              <a:pPr algn="l"/>
              <a:r>
                <a:rPr lang="en-US" sz="1400" b="1" dirty="0"/>
                <a:t>Vacuum tank</a:t>
              </a:r>
              <a:endParaRPr lang="en-GB" sz="1400" b="1" dirty="0"/>
            </a:p>
          </p:txBody>
        </p:sp>
        <p:cxnSp>
          <p:nvCxnSpPr>
            <p:cNvPr id="34" name="Straight Arrow Connector 33">
              <a:extLst>
                <a:ext uri="{FF2B5EF4-FFF2-40B4-BE49-F238E27FC236}">
                  <a16:creationId xmlns:a16="http://schemas.microsoft.com/office/drawing/2014/main" id="{299000E2-4AC9-1D7E-6BF0-E1BA933AB6BC}"/>
                </a:ext>
              </a:extLst>
            </p:cNvPr>
            <p:cNvCxnSpPr>
              <a:cxnSpLocks/>
              <a:stCxn id="31" idx="2"/>
            </p:cNvCxnSpPr>
            <p:nvPr/>
          </p:nvCxnSpPr>
          <p:spPr>
            <a:xfrm flipH="1">
              <a:off x="10106025" y="1255330"/>
              <a:ext cx="755681" cy="1813691"/>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6EBDCB5D-0FDE-4BB5-3B70-CEE0F1A16769}"/>
                </a:ext>
              </a:extLst>
            </p:cNvPr>
            <p:cNvCxnSpPr>
              <a:cxnSpLocks/>
              <a:stCxn id="32" idx="0"/>
            </p:cNvCxnSpPr>
            <p:nvPr/>
          </p:nvCxnSpPr>
          <p:spPr>
            <a:xfrm flipV="1">
              <a:off x="9013456" y="3028440"/>
              <a:ext cx="616319" cy="1324674"/>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0B624FD-0FEB-BB52-9BFA-7720F993EF97}"/>
                </a:ext>
              </a:extLst>
            </p:cNvPr>
            <p:cNvCxnSpPr>
              <a:cxnSpLocks/>
              <a:stCxn id="33" idx="0"/>
            </p:cNvCxnSpPr>
            <p:nvPr/>
          </p:nvCxnSpPr>
          <p:spPr>
            <a:xfrm flipV="1">
              <a:off x="9952996" y="4109309"/>
              <a:ext cx="42471" cy="479515"/>
            </a:xfrm>
            <a:prstGeom prst="straightConnector1">
              <a:avLst/>
            </a:prstGeom>
            <a:ln w="19050">
              <a:solidFill>
                <a:schemeClr val="tx1"/>
              </a:solidFill>
              <a:tailEnd type="triangle"/>
            </a:ln>
            <a:effectLst>
              <a:glow rad="292100">
                <a:schemeClr val="bg1">
                  <a:alpha val="59000"/>
                </a:schemeClr>
              </a:glow>
            </a:effectLst>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2FC16515-5D44-E667-0C17-4D953C3CF21E}"/>
                </a:ext>
              </a:extLst>
            </p:cNvPr>
            <p:cNvGrpSpPr/>
            <p:nvPr/>
          </p:nvGrpSpPr>
          <p:grpSpPr>
            <a:xfrm>
              <a:off x="4627482" y="1744135"/>
              <a:ext cx="6965804" cy="4603221"/>
              <a:chOff x="4627482" y="1744135"/>
              <a:chExt cx="6965804" cy="4603221"/>
            </a:xfrm>
          </p:grpSpPr>
          <p:grpSp>
            <p:nvGrpSpPr>
              <p:cNvPr id="23" name="Group 22">
                <a:extLst>
                  <a:ext uri="{FF2B5EF4-FFF2-40B4-BE49-F238E27FC236}">
                    <a16:creationId xmlns:a16="http://schemas.microsoft.com/office/drawing/2014/main" id="{8AD7DF5A-14AD-FDC4-7C52-DBF90D44B806}"/>
                  </a:ext>
                </a:extLst>
              </p:cNvPr>
              <p:cNvGrpSpPr/>
              <p:nvPr/>
            </p:nvGrpSpPr>
            <p:grpSpPr>
              <a:xfrm>
                <a:off x="4627482" y="1744135"/>
                <a:ext cx="6965804" cy="4603221"/>
                <a:chOff x="5303757" y="1506010"/>
                <a:chExt cx="6965804" cy="4603221"/>
              </a:xfrm>
            </p:grpSpPr>
            <p:pic>
              <p:nvPicPr>
                <p:cNvPr id="5" name="Picture 4">
                  <a:extLst>
                    <a:ext uri="{FF2B5EF4-FFF2-40B4-BE49-F238E27FC236}">
                      <a16:creationId xmlns:a16="http://schemas.microsoft.com/office/drawing/2014/main" id="{44B560C8-DEDA-6B7E-9048-6E85C98C325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778" t="4222" r="2888" b="22666"/>
                <a:stretch/>
              </p:blipFill>
              <p:spPr>
                <a:xfrm>
                  <a:off x="5303757" y="1506010"/>
                  <a:ext cx="3508454" cy="4422533"/>
                </a:xfrm>
                <a:prstGeom prst="rect">
                  <a:avLst/>
                </a:prstGeom>
              </p:spPr>
            </p:pic>
            <p:cxnSp>
              <p:nvCxnSpPr>
                <p:cNvPr id="7" name="Straight Arrow Connector 6">
                  <a:extLst>
                    <a:ext uri="{FF2B5EF4-FFF2-40B4-BE49-F238E27FC236}">
                      <a16:creationId xmlns:a16="http://schemas.microsoft.com/office/drawing/2014/main" id="{F3354A70-F4D3-1CD5-4B9C-1AAAF691CA37}"/>
                    </a:ext>
                  </a:extLst>
                </p:cNvPr>
                <p:cNvCxnSpPr>
                  <a:cxnSpLocks/>
                </p:cNvCxnSpPr>
                <p:nvPr/>
              </p:nvCxnSpPr>
              <p:spPr>
                <a:xfrm rot="3420000" flipH="1">
                  <a:off x="7362541" y="5219714"/>
                  <a:ext cx="845181" cy="0"/>
                </a:xfrm>
                <a:prstGeom prst="straightConnector1">
                  <a:avLst/>
                </a:prstGeom>
                <a:ln w="28575">
                  <a:solidFill>
                    <a:schemeClr val="tx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49095B4-C187-E7FC-64C2-1C7DD1A4B36D}"/>
                    </a:ext>
                  </a:extLst>
                </p:cNvPr>
                <p:cNvSpPr txBox="1"/>
                <p:nvPr/>
              </p:nvSpPr>
              <p:spPr>
                <a:xfrm rot="3409142">
                  <a:off x="7797782" y="5060299"/>
                  <a:ext cx="1266866" cy="830997"/>
                </a:xfrm>
                <a:prstGeom prst="rect">
                  <a:avLst/>
                </a:prstGeom>
                <a:noFill/>
              </p:spPr>
              <p:txBody>
                <a:bodyPr wrap="square" lIns="0" tIns="0" rIns="0" bIns="0" rtlCol="0">
                  <a:spAutoFit/>
                </a:bodyPr>
                <a:lstStyle/>
                <a:p>
                  <a:pPr algn="ctr"/>
                  <a:r>
                    <a:rPr lang="en-GB" dirty="0">
                      <a:solidFill>
                        <a:schemeClr val="tx2"/>
                      </a:solidFill>
                      <a:effectLst>
                        <a:glow rad="101600">
                          <a:schemeClr val="bg1">
                            <a:alpha val="60000"/>
                          </a:schemeClr>
                        </a:glow>
                      </a:effectLst>
                    </a:rPr>
                    <a:t>Injected/</a:t>
                  </a:r>
                </a:p>
                <a:p>
                  <a:pPr algn="ctr"/>
                  <a:r>
                    <a:rPr lang="en-GB" dirty="0">
                      <a:solidFill>
                        <a:schemeClr val="tx2"/>
                      </a:solidFill>
                      <a:effectLst>
                        <a:glow rad="101600">
                          <a:schemeClr val="bg1">
                            <a:alpha val="60000"/>
                          </a:schemeClr>
                        </a:glow>
                      </a:effectLst>
                    </a:rPr>
                    <a:t>circulating beam</a:t>
                  </a:r>
                </a:p>
              </p:txBody>
            </p:sp>
            <p:sp>
              <p:nvSpPr>
                <p:cNvPr id="18" name="TextBox 17">
                  <a:extLst>
                    <a:ext uri="{FF2B5EF4-FFF2-40B4-BE49-F238E27FC236}">
                      <a16:creationId xmlns:a16="http://schemas.microsoft.com/office/drawing/2014/main" id="{5575572C-02C6-ED45-138C-E09C40CB2033}"/>
                    </a:ext>
                  </a:extLst>
                </p:cNvPr>
                <p:cNvSpPr txBox="1"/>
                <p:nvPr/>
              </p:nvSpPr>
              <p:spPr>
                <a:xfrm>
                  <a:off x="6933807" y="1849503"/>
                  <a:ext cx="1251617" cy="215444"/>
                </a:xfrm>
                <a:prstGeom prst="rect">
                  <a:avLst/>
                </a:prstGeom>
                <a:solidFill>
                  <a:srgbClr val="FFFFFF">
                    <a:alpha val="58039"/>
                  </a:srgbClr>
                </a:solidFill>
              </p:spPr>
              <p:txBody>
                <a:bodyPr wrap="square" lIns="72000" tIns="0" rIns="0" bIns="0" rtlCol="0">
                  <a:spAutoFit/>
                </a:bodyPr>
                <a:lstStyle/>
                <a:p>
                  <a:pPr algn="l"/>
                  <a:r>
                    <a:rPr lang="en-US" sz="1400" b="1" dirty="0"/>
                    <a:t>Alumina tube </a:t>
                  </a:r>
                </a:p>
              </p:txBody>
            </p:sp>
            <p:sp>
              <p:nvSpPr>
                <p:cNvPr id="19" name="TextBox 18">
                  <a:extLst>
                    <a:ext uri="{FF2B5EF4-FFF2-40B4-BE49-F238E27FC236}">
                      <a16:creationId xmlns:a16="http://schemas.microsoft.com/office/drawing/2014/main" id="{B9FDE881-A200-6C67-958D-173F5FF3DCF1}"/>
                    </a:ext>
                  </a:extLst>
                </p:cNvPr>
                <p:cNvSpPr txBox="1"/>
                <p:nvPr/>
              </p:nvSpPr>
              <p:spPr>
                <a:xfrm>
                  <a:off x="9421591" y="5058798"/>
                  <a:ext cx="2847970" cy="430887"/>
                </a:xfrm>
                <a:prstGeom prst="rect">
                  <a:avLst/>
                </a:prstGeom>
                <a:noFill/>
              </p:spPr>
              <p:txBody>
                <a:bodyPr wrap="square" lIns="72000" tIns="0" rIns="0" bIns="0" rtlCol="0">
                  <a:spAutoFit/>
                </a:bodyPr>
                <a:lstStyle/>
                <a:p>
                  <a:pPr algn="l"/>
                  <a:r>
                    <a:rPr lang="en-US" sz="1400" b="1" dirty="0"/>
                    <a:t>24 screen conductors </a:t>
                  </a:r>
                  <a:br>
                    <a:rPr lang="en-US" sz="1400" dirty="0"/>
                  </a:br>
                  <a:r>
                    <a:rPr lang="en-US" sz="1400" dirty="0"/>
                    <a:t>(one each 15 degrees, since LS1)</a:t>
                  </a:r>
                  <a:endParaRPr lang="en-GB" sz="1400" dirty="0"/>
                </a:p>
              </p:txBody>
            </p:sp>
          </p:grpSp>
          <p:cxnSp>
            <p:nvCxnSpPr>
              <p:cNvPr id="44" name="Straight Arrow Connector 43">
                <a:extLst>
                  <a:ext uri="{FF2B5EF4-FFF2-40B4-BE49-F238E27FC236}">
                    <a16:creationId xmlns:a16="http://schemas.microsoft.com/office/drawing/2014/main" id="{E7636CE9-6E1D-3157-ED25-1753FEF4B9B7}"/>
                  </a:ext>
                </a:extLst>
              </p:cNvPr>
              <p:cNvCxnSpPr>
                <a:cxnSpLocks/>
                <a:stCxn id="18" idx="1"/>
              </p:cNvCxnSpPr>
              <p:nvPr/>
            </p:nvCxnSpPr>
            <p:spPr>
              <a:xfrm flipH="1">
                <a:off x="5484934" y="2195350"/>
                <a:ext cx="772598" cy="734347"/>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grpSp>
        <p:sp>
          <p:nvSpPr>
            <p:cNvPr id="51" name="TextBox 50">
              <a:extLst>
                <a:ext uri="{FF2B5EF4-FFF2-40B4-BE49-F238E27FC236}">
                  <a16:creationId xmlns:a16="http://schemas.microsoft.com/office/drawing/2014/main" id="{8D80FC0D-F7AF-AB74-6896-6CD57EBEC232}"/>
                </a:ext>
              </a:extLst>
            </p:cNvPr>
            <p:cNvSpPr txBox="1"/>
            <p:nvPr/>
          </p:nvSpPr>
          <p:spPr>
            <a:xfrm>
              <a:off x="5558950" y="3072244"/>
              <a:ext cx="2056328" cy="430887"/>
            </a:xfrm>
            <a:prstGeom prst="rect">
              <a:avLst/>
            </a:prstGeom>
            <a:solidFill>
              <a:srgbClr val="FFFFFF">
                <a:alpha val="58039"/>
              </a:srgbClr>
            </a:solidFill>
          </p:spPr>
          <p:txBody>
            <a:bodyPr wrap="square" lIns="72000" tIns="0" rIns="0" bIns="0" rtlCol="0">
              <a:spAutoFit/>
            </a:bodyPr>
            <a:lstStyle/>
            <a:p>
              <a:pPr algn="l"/>
              <a:r>
                <a:rPr lang="en-US" sz="1400" b="1" dirty="0"/>
                <a:t>Slots </a:t>
              </a:r>
              <a:r>
                <a:rPr lang="en-US" sz="1400" dirty="0"/>
                <a:t>on the tube, to insert screen conductors</a:t>
              </a:r>
              <a:endParaRPr lang="en-GB" sz="1400" dirty="0"/>
            </a:p>
          </p:txBody>
        </p:sp>
        <p:cxnSp>
          <p:nvCxnSpPr>
            <p:cNvPr id="24" name="Straight Arrow Connector 23">
              <a:extLst>
                <a:ext uri="{FF2B5EF4-FFF2-40B4-BE49-F238E27FC236}">
                  <a16:creationId xmlns:a16="http://schemas.microsoft.com/office/drawing/2014/main" id="{A84C780E-3361-C33C-1F2B-2576A0A77948}"/>
                </a:ext>
              </a:extLst>
            </p:cNvPr>
            <p:cNvCxnSpPr>
              <a:cxnSpLocks/>
            </p:cNvCxnSpPr>
            <p:nvPr/>
          </p:nvCxnSpPr>
          <p:spPr>
            <a:xfrm flipH="1" flipV="1">
              <a:off x="10106025" y="3309545"/>
              <a:ext cx="63276" cy="381232"/>
            </a:xfrm>
            <a:prstGeom prst="straightConnector1">
              <a:avLst/>
            </a:prstGeom>
            <a:ln w="38100">
              <a:solidFill>
                <a:schemeClr val="bg1"/>
              </a:solidFill>
              <a:headEnd type="none" w="med" len="med"/>
              <a:tailEnd type="arrow" w="med" len="med"/>
            </a:ln>
            <a:effectLst>
              <a:glow rad="101600">
                <a:schemeClr val="tx2">
                  <a:alpha val="60000"/>
                </a:schemeClr>
              </a:glow>
            </a:effectLst>
            <a:scene3d>
              <a:camera prst="orthographicFront">
                <a:rot lat="3600000" lon="21301117" rev="21176782"/>
              </a:camera>
              <a:lightRig rig="threePt" dir="t"/>
            </a:scene3d>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49EEE1E-4146-0E45-838E-416133E781F0}"/>
                </a:ext>
              </a:extLst>
            </p:cNvPr>
            <p:cNvSpPr txBox="1"/>
            <p:nvPr/>
          </p:nvSpPr>
          <p:spPr>
            <a:xfrm>
              <a:off x="10276216" y="3473040"/>
              <a:ext cx="840135" cy="646331"/>
            </a:xfrm>
            <a:prstGeom prst="rect">
              <a:avLst/>
            </a:prstGeom>
            <a:noFill/>
          </p:spPr>
          <p:txBody>
            <a:bodyPr wrap="square" lIns="0" tIns="0" rIns="0" bIns="0" rtlCol="0">
              <a:spAutoFit/>
            </a:bodyPr>
            <a:lstStyle/>
            <a:p>
              <a:r>
                <a:rPr lang="en-GB" sz="1400" dirty="0">
                  <a:solidFill>
                    <a:schemeClr val="bg1"/>
                  </a:solidFill>
                  <a:effectLst>
                    <a:glow rad="101600">
                      <a:schemeClr val="tx2">
                        <a:alpha val="60000"/>
                      </a:schemeClr>
                    </a:glow>
                  </a:effectLst>
                </a:rPr>
                <a:t>Injected/</a:t>
              </a:r>
            </a:p>
            <a:p>
              <a:r>
                <a:rPr lang="en-GB" sz="1400" dirty="0">
                  <a:solidFill>
                    <a:schemeClr val="bg1"/>
                  </a:solidFill>
                  <a:effectLst>
                    <a:glow rad="101600">
                      <a:schemeClr val="tx2">
                        <a:alpha val="60000"/>
                      </a:schemeClr>
                    </a:glow>
                  </a:effectLst>
                </a:rPr>
                <a:t>circulating beam</a:t>
              </a:r>
            </a:p>
          </p:txBody>
        </p:sp>
      </p:grpSp>
      <p:sp>
        <p:nvSpPr>
          <p:cNvPr id="11" name="Date Placeholder 10">
            <a:extLst>
              <a:ext uri="{FF2B5EF4-FFF2-40B4-BE49-F238E27FC236}">
                <a16:creationId xmlns:a16="http://schemas.microsoft.com/office/drawing/2014/main" id="{11E2A47A-ED94-E3B7-E834-14B26F68D308}"/>
              </a:ext>
            </a:extLst>
          </p:cNvPr>
          <p:cNvSpPr>
            <a:spLocks noGrp="1"/>
          </p:cNvSpPr>
          <p:nvPr>
            <p:ph type="dt" sz="half" idx="10"/>
          </p:nvPr>
        </p:nvSpPr>
        <p:spPr/>
        <p:txBody>
          <a:bodyPr/>
          <a:lstStyle/>
          <a:p>
            <a:r>
              <a:rPr lang="en-US"/>
              <a:t>23/9/2023</a:t>
            </a:r>
            <a:endParaRPr lang="en-GB"/>
          </a:p>
        </p:txBody>
      </p:sp>
      <p:sp>
        <p:nvSpPr>
          <p:cNvPr id="12" name="Footer Placeholder 11">
            <a:extLst>
              <a:ext uri="{FF2B5EF4-FFF2-40B4-BE49-F238E27FC236}">
                <a16:creationId xmlns:a16="http://schemas.microsoft.com/office/drawing/2014/main" id="{333EBF31-BC87-B083-A127-568846AEF70C}"/>
              </a:ext>
            </a:extLst>
          </p:cNvPr>
          <p:cNvSpPr>
            <a:spLocks noGrp="1"/>
          </p:cNvSpPr>
          <p:nvPr>
            <p:ph type="ftr" sz="quarter" idx="11"/>
          </p:nvPr>
        </p:nvSpPr>
        <p:spPr/>
        <p:txBody>
          <a:bodyPr/>
          <a:lstStyle/>
          <a:p>
            <a:r>
              <a:rPr lang="en-GB"/>
              <a:t>M.J. Barnes:  MKI-Cool</a:t>
            </a:r>
          </a:p>
        </p:txBody>
      </p:sp>
      <p:sp>
        <p:nvSpPr>
          <p:cNvPr id="13" name="Slide Number Placeholder 12">
            <a:extLst>
              <a:ext uri="{FF2B5EF4-FFF2-40B4-BE49-F238E27FC236}">
                <a16:creationId xmlns:a16="http://schemas.microsoft.com/office/drawing/2014/main" id="{2EEEFBAE-8B07-20C8-08F5-532D07B6DF89}"/>
              </a:ext>
            </a:extLst>
          </p:cNvPr>
          <p:cNvSpPr>
            <a:spLocks noGrp="1"/>
          </p:cNvSpPr>
          <p:nvPr>
            <p:ph type="sldNum" sz="quarter" idx="12"/>
          </p:nvPr>
        </p:nvSpPr>
        <p:spPr/>
        <p:txBody>
          <a:bodyPr/>
          <a:lstStyle/>
          <a:p>
            <a:fld id="{3E8595ED-BDF9-4BBC-B68B-2CF041815697}" type="slidenum">
              <a:rPr lang="en-GB" smtClean="0"/>
              <a:t>4</a:t>
            </a:fld>
            <a:endParaRPr lang="en-GB"/>
          </a:p>
        </p:txBody>
      </p:sp>
      <p:cxnSp>
        <p:nvCxnSpPr>
          <p:cNvPr id="47" name="Straight Arrow Connector 46">
            <a:extLst>
              <a:ext uri="{FF2B5EF4-FFF2-40B4-BE49-F238E27FC236}">
                <a16:creationId xmlns:a16="http://schemas.microsoft.com/office/drawing/2014/main" id="{2126A375-54CE-6C5A-100E-CC83BC566891}"/>
              </a:ext>
            </a:extLst>
          </p:cNvPr>
          <p:cNvCxnSpPr>
            <a:cxnSpLocks/>
            <a:stCxn id="19" idx="1"/>
          </p:cNvCxnSpPr>
          <p:nvPr/>
        </p:nvCxnSpPr>
        <p:spPr>
          <a:xfrm flipH="1" flipV="1">
            <a:off x="6878697" y="4735605"/>
            <a:ext cx="1866619" cy="776762"/>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8744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p:txBody>
          <a:bodyPr/>
          <a:lstStyle/>
          <a:p>
            <a:r>
              <a:rPr lang="en-GB" dirty="0"/>
              <a:t>Context</a:t>
            </a:r>
            <a:br>
              <a:rPr lang="en-GB" b="0" dirty="0"/>
            </a:br>
            <a:r>
              <a:rPr lang="en-GB" sz="2800" b="0" dirty="0"/>
              <a:t>Cr</a:t>
            </a:r>
            <a:r>
              <a:rPr lang="en-GB" sz="2800" b="0" baseline="-25000" dirty="0"/>
              <a:t>2</a:t>
            </a:r>
            <a:r>
              <a:rPr lang="en-GB" sz="2800" b="0" dirty="0"/>
              <a:t>O</a:t>
            </a:r>
            <a:r>
              <a:rPr lang="en-GB" sz="2800" b="0" baseline="-25000" dirty="0"/>
              <a:t>3</a:t>
            </a:r>
            <a:r>
              <a:rPr lang="en-GB" sz="2800" b="0" dirty="0"/>
              <a:t> coating of MKI8D alumina tube, installed during YETS 2017/18</a:t>
            </a:r>
          </a:p>
        </p:txBody>
      </p:sp>
      <p:sp>
        <p:nvSpPr>
          <p:cNvPr id="6" name="Content Placeholder 5">
            <a:extLst>
              <a:ext uri="{FF2B5EF4-FFF2-40B4-BE49-F238E27FC236}">
                <a16:creationId xmlns:a16="http://schemas.microsoft.com/office/drawing/2014/main" id="{3EFBD001-2372-8A3A-504E-3B30ED8F3088}"/>
              </a:ext>
            </a:extLst>
          </p:cNvPr>
          <p:cNvSpPr>
            <a:spLocks noGrp="1"/>
          </p:cNvSpPr>
          <p:nvPr>
            <p:ph idx="1"/>
          </p:nvPr>
        </p:nvSpPr>
        <p:spPr>
          <a:xfrm>
            <a:off x="7612275" y="1572609"/>
            <a:ext cx="4401926" cy="4285761"/>
          </a:xfrm>
        </p:spPr>
        <p:txBody>
          <a:bodyPr/>
          <a:lstStyle/>
          <a:p>
            <a:pPr marL="342900" indent="-342900">
              <a:buFont typeface="Arial" panose="020B0604020202020204" pitchFamily="34" charset="0"/>
              <a:buChar char="•"/>
            </a:pPr>
            <a:r>
              <a:rPr lang="en-GB" u="sng" dirty="0"/>
              <a:t>Before installation</a:t>
            </a:r>
            <a:r>
              <a:rPr lang="en-GB" b="0" dirty="0"/>
              <a:t>:</a:t>
            </a:r>
            <a:br>
              <a:rPr lang="en-GB" b="0" dirty="0"/>
            </a:br>
            <a:r>
              <a:rPr lang="en-GB" dirty="0"/>
              <a:t>Pressure</a:t>
            </a:r>
            <a:r>
              <a:rPr lang="en-GB" b="0" dirty="0"/>
              <a:t> in </a:t>
            </a:r>
            <a:r>
              <a:rPr lang="en-GB" dirty="0">
                <a:solidFill>
                  <a:srgbClr val="FF0000"/>
                </a:solidFill>
              </a:rPr>
              <a:t>Q5-MKI8D </a:t>
            </a:r>
            <a:r>
              <a:rPr lang="en-GB" b="0" dirty="0"/>
              <a:t>vacuum  interconnect was a factor of ∼</a:t>
            </a:r>
            <a:r>
              <a:rPr lang="en-GB" dirty="0"/>
              <a:t>3</a:t>
            </a:r>
            <a:r>
              <a:rPr lang="en-GB" b="0" dirty="0"/>
              <a:t> (2012, 2015 and 2017) to ∼</a:t>
            </a:r>
            <a:r>
              <a:rPr lang="en-GB" dirty="0"/>
              <a:t>12</a:t>
            </a:r>
            <a:r>
              <a:rPr lang="en-GB" b="0" dirty="0"/>
              <a:t> (2016) </a:t>
            </a:r>
            <a:r>
              <a:rPr lang="en-GB" dirty="0"/>
              <a:t>higher than</a:t>
            </a:r>
            <a:r>
              <a:rPr lang="en-GB" b="0" dirty="0"/>
              <a:t> that of </a:t>
            </a:r>
            <a:r>
              <a:rPr lang="en-GB" dirty="0">
                <a:solidFill>
                  <a:schemeClr val="tx1"/>
                </a:solidFill>
              </a:rPr>
              <a:t>Q5-MKI2D</a:t>
            </a:r>
            <a:r>
              <a:rPr lang="en-GB" b="0" dirty="0"/>
              <a:t> [first MKI2 to see beam]</a:t>
            </a:r>
          </a:p>
          <a:p>
            <a:pPr marL="342900" indent="-342900">
              <a:buFont typeface="Arial" panose="020B0604020202020204" pitchFamily="34" charset="0"/>
              <a:buChar char="•"/>
            </a:pPr>
            <a:r>
              <a:rPr lang="en-GB" u="sng" dirty="0"/>
              <a:t>After installation</a:t>
            </a:r>
            <a:r>
              <a:rPr lang="en-GB" b="0" dirty="0"/>
              <a:t>:</a:t>
            </a:r>
            <a:br>
              <a:rPr lang="en-GB" b="0" dirty="0"/>
            </a:br>
            <a:r>
              <a:rPr lang="en-GB" b="0" dirty="0"/>
              <a:t>The </a:t>
            </a:r>
            <a:r>
              <a:rPr lang="en-GB" dirty="0"/>
              <a:t>factor</a:t>
            </a:r>
            <a:r>
              <a:rPr lang="en-GB" b="0" dirty="0"/>
              <a:t> of 3-12 is </a:t>
            </a:r>
            <a:r>
              <a:rPr lang="en-GB" dirty="0"/>
              <a:t>not observed </a:t>
            </a:r>
            <a:r>
              <a:rPr lang="en-GB" b="0" dirty="0"/>
              <a:t>anymore in </a:t>
            </a:r>
            <a:r>
              <a:rPr lang="en-GB" dirty="0">
                <a:solidFill>
                  <a:srgbClr val="FF0000"/>
                </a:solidFill>
              </a:rPr>
              <a:t>Q5-MKI8D</a:t>
            </a:r>
            <a:r>
              <a:rPr lang="en-GB" b="0" dirty="0"/>
              <a:t>.</a:t>
            </a:r>
            <a:br>
              <a:rPr lang="en-GB" b="0" dirty="0"/>
            </a:br>
            <a:r>
              <a:rPr lang="en-GB" b="0" dirty="0"/>
              <a:t>No other vacuum modification</a:t>
            </a:r>
            <a:r>
              <a:rPr lang="en-GB" b="0" dirty="0">
                <a:solidFill>
                  <a:srgbClr val="7030A0"/>
                </a:solidFill>
              </a:rPr>
              <a:t>s </a:t>
            </a:r>
            <a:r>
              <a:rPr lang="en-GB" b="0" dirty="0"/>
              <a:t>were done: </a:t>
            </a:r>
            <a:r>
              <a:rPr lang="en-GB" dirty="0"/>
              <a:t>pressure reduction </a:t>
            </a:r>
            <a:r>
              <a:rPr lang="en-GB" b="0" dirty="0"/>
              <a:t>is attributed to</a:t>
            </a:r>
            <a:r>
              <a:rPr lang="en-GB" dirty="0"/>
              <a:t> </a:t>
            </a:r>
            <a:r>
              <a:rPr lang="en-GB" dirty="0">
                <a:solidFill>
                  <a:srgbClr val="FF0000"/>
                </a:solidFill>
              </a:rPr>
              <a:t>Cr</a:t>
            </a:r>
            <a:r>
              <a:rPr lang="en-GB" baseline="-25000" dirty="0">
                <a:solidFill>
                  <a:srgbClr val="FF0000"/>
                </a:solidFill>
              </a:rPr>
              <a:t>2</a:t>
            </a:r>
            <a:r>
              <a:rPr lang="en-GB" dirty="0">
                <a:solidFill>
                  <a:srgbClr val="FF0000"/>
                </a:solidFill>
              </a:rPr>
              <a:t>O</a:t>
            </a:r>
            <a:r>
              <a:rPr lang="en-GB" baseline="-25000" dirty="0">
                <a:solidFill>
                  <a:srgbClr val="FF0000"/>
                </a:solidFill>
              </a:rPr>
              <a:t>3</a:t>
            </a:r>
            <a:r>
              <a:rPr lang="en-GB" dirty="0">
                <a:solidFill>
                  <a:srgbClr val="FF0000"/>
                </a:solidFill>
              </a:rPr>
              <a:t> coating</a:t>
            </a:r>
            <a:r>
              <a:rPr lang="en-GB" b="0" dirty="0"/>
              <a:t> 👍</a:t>
            </a:r>
            <a:br>
              <a:rPr lang="en-GB" b="0" dirty="0"/>
            </a:br>
            <a:br>
              <a:rPr lang="en-GB" b="0" dirty="0"/>
            </a:br>
            <a:endParaRPr lang="en-GB" b="0" dirty="0"/>
          </a:p>
          <a:p>
            <a:endParaRPr lang="en-GB" b="0" dirty="0"/>
          </a:p>
          <a:p>
            <a:r>
              <a:rPr lang="en-GB" b="0" dirty="0"/>
              <a:t> </a:t>
            </a:r>
          </a:p>
          <a:p>
            <a:endParaRPr lang="en-GB" b="0" dirty="0"/>
          </a:p>
        </p:txBody>
      </p:sp>
      <p:grpSp>
        <p:nvGrpSpPr>
          <p:cNvPr id="11" name="Group 10">
            <a:extLst>
              <a:ext uri="{FF2B5EF4-FFF2-40B4-BE49-F238E27FC236}">
                <a16:creationId xmlns:a16="http://schemas.microsoft.com/office/drawing/2014/main" id="{5D2625F1-5CFC-F455-D4B5-71EB844FDA16}"/>
              </a:ext>
            </a:extLst>
          </p:cNvPr>
          <p:cNvGrpSpPr/>
          <p:nvPr/>
        </p:nvGrpSpPr>
        <p:grpSpPr>
          <a:xfrm>
            <a:off x="470778" y="4460033"/>
            <a:ext cx="4591176" cy="1792563"/>
            <a:chOff x="256165" y="4584731"/>
            <a:chExt cx="4271795" cy="1667865"/>
          </a:xfrm>
        </p:grpSpPr>
        <p:pic>
          <p:nvPicPr>
            <p:cNvPr id="7" name="Picture 6">
              <a:extLst>
                <a:ext uri="{FF2B5EF4-FFF2-40B4-BE49-F238E27FC236}">
                  <a16:creationId xmlns:a16="http://schemas.microsoft.com/office/drawing/2014/main" id="{E160CE86-5BAD-DE67-2277-35A6BA1A683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3167" t="13381" r="27852" b="20470"/>
            <a:stretch/>
          </p:blipFill>
          <p:spPr>
            <a:xfrm rot="16200000">
              <a:off x="483601" y="4357295"/>
              <a:ext cx="1667865" cy="2122738"/>
            </a:xfrm>
            <a:prstGeom prst="roundRect">
              <a:avLst/>
            </a:prstGeom>
          </p:spPr>
        </p:pic>
        <p:sp>
          <p:nvSpPr>
            <p:cNvPr id="8" name="TextBox 7">
              <a:extLst>
                <a:ext uri="{FF2B5EF4-FFF2-40B4-BE49-F238E27FC236}">
                  <a16:creationId xmlns:a16="http://schemas.microsoft.com/office/drawing/2014/main" id="{55B2FCA7-A658-6F5F-4118-4357914A177B}"/>
                </a:ext>
              </a:extLst>
            </p:cNvPr>
            <p:cNvSpPr txBox="1"/>
            <p:nvPr/>
          </p:nvSpPr>
          <p:spPr>
            <a:xfrm>
              <a:off x="3295322" y="5205146"/>
              <a:ext cx="1232638" cy="923330"/>
            </a:xfrm>
            <a:prstGeom prst="rect">
              <a:avLst/>
            </a:prstGeom>
            <a:solidFill>
              <a:srgbClr val="FFFFFF">
                <a:alpha val="58039"/>
              </a:srgbClr>
            </a:solidFill>
          </p:spPr>
          <p:txBody>
            <a:bodyPr wrap="square" lIns="72000" tIns="0" rIns="0" bIns="0" rtlCol="0">
              <a:spAutoFit/>
            </a:bodyPr>
            <a:lstStyle/>
            <a:p>
              <a:pPr algn="ctr"/>
              <a:r>
                <a:rPr lang="en-US" sz="1500" dirty="0">
                  <a:solidFill>
                    <a:schemeClr val="bg2">
                      <a:lumMod val="10000"/>
                    </a:schemeClr>
                  </a:solidFill>
                </a:rPr>
                <a:t>Alumina tube with </a:t>
              </a:r>
              <a:r>
                <a:rPr lang="en-US" sz="1500" b="1" dirty="0">
                  <a:solidFill>
                    <a:schemeClr val="bg2">
                      <a:lumMod val="10000"/>
                    </a:schemeClr>
                  </a:solidFill>
                </a:rPr>
                <a:t>Cr</a:t>
              </a:r>
              <a:r>
                <a:rPr lang="en-US" sz="1500" b="1" baseline="-25000" dirty="0">
                  <a:solidFill>
                    <a:schemeClr val="bg2">
                      <a:lumMod val="10000"/>
                    </a:schemeClr>
                  </a:solidFill>
                </a:rPr>
                <a:t>2</a:t>
              </a:r>
              <a:r>
                <a:rPr lang="en-US" sz="1500" b="1" dirty="0">
                  <a:solidFill>
                    <a:schemeClr val="bg2">
                      <a:lumMod val="10000"/>
                    </a:schemeClr>
                  </a:solidFill>
                </a:rPr>
                <a:t>O</a:t>
              </a:r>
              <a:r>
                <a:rPr lang="en-US" sz="1500" b="1" baseline="-25000" dirty="0">
                  <a:solidFill>
                    <a:schemeClr val="bg2">
                      <a:lumMod val="10000"/>
                    </a:schemeClr>
                  </a:solidFill>
                </a:rPr>
                <a:t>3</a:t>
              </a:r>
              <a:r>
                <a:rPr lang="en-US" sz="1500" b="1" dirty="0">
                  <a:solidFill>
                    <a:schemeClr val="bg2">
                      <a:lumMod val="10000"/>
                    </a:schemeClr>
                  </a:solidFill>
                </a:rPr>
                <a:t> coating </a:t>
              </a:r>
              <a:r>
                <a:rPr lang="en-US" sz="1500" dirty="0">
                  <a:solidFill>
                    <a:schemeClr val="bg2">
                      <a:lumMod val="10000"/>
                    </a:schemeClr>
                  </a:solidFill>
                </a:rPr>
                <a:t>on the inside</a:t>
              </a:r>
              <a:endParaRPr lang="en-GB" sz="1500" dirty="0">
                <a:solidFill>
                  <a:schemeClr val="bg2">
                    <a:lumMod val="10000"/>
                  </a:schemeClr>
                </a:solidFill>
              </a:endParaRPr>
            </a:p>
          </p:txBody>
        </p:sp>
        <p:cxnSp>
          <p:nvCxnSpPr>
            <p:cNvPr id="10" name="Straight Arrow Connector 9">
              <a:extLst>
                <a:ext uri="{FF2B5EF4-FFF2-40B4-BE49-F238E27FC236}">
                  <a16:creationId xmlns:a16="http://schemas.microsoft.com/office/drawing/2014/main" id="{040C9EAF-3ECA-93B6-8902-2837DEB5979F}"/>
                </a:ext>
              </a:extLst>
            </p:cNvPr>
            <p:cNvCxnSpPr>
              <a:cxnSpLocks/>
              <a:stCxn id="8" idx="1"/>
            </p:cNvCxnSpPr>
            <p:nvPr/>
          </p:nvCxnSpPr>
          <p:spPr>
            <a:xfrm flipH="1" flipV="1">
              <a:off x="1927123" y="5440798"/>
              <a:ext cx="1368199" cy="226013"/>
            </a:xfrm>
            <a:prstGeom prst="straightConnector1">
              <a:avLst/>
            </a:prstGeom>
            <a:ln w="22225">
              <a:solidFill>
                <a:schemeClr val="bg2">
                  <a:lumMod val="10000"/>
                </a:schemeClr>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D1F7586C-58A1-3F03-A3D0-F7B7FA2C3F2F}"/>
              </a:ext>
            </a:extLst>
          </p:cNvPr>
          <p:cNvSpPr>
            <a:spLocks noGrp="1"/>
          </p:cNvSpPr>
          <p:nvPr>
            <p:ph type="dt" sz="half" idx="10"/>
          </p:nvPr>
        </p:nvSpPr>
        <p:spPr/>
        <p:txBody>
          <a:bodyPr/>
          <a:lstStyle/>
          <a:p>
            <a:r>
              <a:rPr lang="en-US"/>
              <a:t>23/9/2023</a:t>
            </a:r>
            <a:endParaRPr lang="en-GB"/>
          </a:p>
        </p:txBody>
      </p:sp>
      <p:sp>
        <p:nvSpPr>
          <p:cNvPr id="4" name="Footer Placeholder 3">
            <a:extLst>
              <a:ext uri="{FF2B5EF4-FFF2-40B4-BE49-F238E27FC236}">
                <a16:creationId xmlns:a16="http://schemas.microsoft.com/office/drawing/2014/main" id="{8B5DA99E-B20B-1C24-3079-1243D42E6016}"/>
              </a:ext>
            </a:extLst>
          </p:cNvPr>
          <p:cNvSpPr>
            <a:spLocks noGrp="1"/>
          </p:cNvSpPr>
          <p:nvPr>
            <p:ph type="ftr" sz="quarter" idx="11"/>
          </p:nvPr>
        </p:nvSpPr>
        <p:spPr/>
        <p:txBody>
          <a:bodyPr/>
          <a:lstStyle/>
          <a:p>
            <a:r>
              <a:rPr lang="en-GB"/>
              <a:t>M.J. Barnes:  MKI-Cool</a:t>
            </a:r>
            <a:endParaRPr lang="en-GB" dirty="0"/>
          </a:p>
        </p:txBody>
      </p:sp>
      <p:sp>
        <p:nvSpPr>
          <p:cNvPr id="5" name="Slide Number Placeholder 4">
            <a:extLst>
              <a:ext uri="{FF2B5EF4-FFF2-40B4-BE49-F238E27FC236}">
                <a16:creationId xmlns:a16="http://schemas.microsoft.com/office/drawing/2014/main" id="{E4DD1FE0-F2DB-4A66-6F01-828FE390AEE1}"/>
              </a:ext>
            </a:extLst>
          </p:cNvPr>
          <p:cNvSpPr>
            <a:spLocks noGrp="1"/>
          </p:cNvSpPr>
          <p:nvPr>
            <p:ph type="sldNum" sz="quarter" idx="12"/>
          </p:nvPr>
        </p:nvSpPr>
        <p:spPr/>
        <p:txBody>
          <a:bodyPr/>
          <a:lstStyle/>
          <a:p>
            <a:fld id="{3E8595ED-BDF9-4BBC-B68B-2CF041815697}" type="slidenum">
              <a:rPr lang="en-GB" smtClean="0"/>
              <a:t>5</a:t>
            </a:fld>
            <a:endParaRPr lang="en-GB"/>
          </a:p>
        </p:txBody>
      </p:sp>
      <p:grpSp>
        <p:nvGrpSpPr>
          <p:cNvPr id="14" name="Group 13">
            <a:extLst>
              <a:ext uri="{FF2B5EF4-FFF2-40B4-BE49-F238E27FC236}">
                <a16:creationId xmlns:a16="http://schemas.microsoft.com/office/drawing/2014/main" id="{B0C9108B-0105-73A7-71B8-B2FAC9E359D2}"/>
              </a:ext>
            </a:extLst>
          </p:cNvPr>
          <p:cNvGrpSpPr/>
          <p:nvPr/>
        </p:nvGrpSpPr>
        <p:grpSpPr>
          <a:xfrm>
            <a:off x="433452" y="1417202"/>
            <a:ext cx="7542148" cy="3183342"/>
            <a:chOff x="330811" y="1417202"/>
            <a:chExt cx="7542148" cy="3183342"/>
          </a:xfrm>
        </p:grpSpPr>
        <p:pic>
          <p:nvPicPr>
            <p:cNvPr id="12" name="Picture 11">
              <a:extLst>
                <a:ext uri="{FF2B5EF4-FFF2-40B4-BE49-F238E27FC236}">
                  <a16:creationId xmlns:a16="http://schemas.microsoft.com/office/drawing/2014/main" id="{E5B6BFE9-9C61-6B27-BABA-EAC1CBC6DFF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30811" y="1417202"/>
              <a:ext cx="7141497" cy="3183342"/>
            </a:xfrm>
            <a:prstGeom prst="rect">
              <a:avLst/>
            </a:prstGeom>
          </p:spPr>
        </p:pic>
        <p:cxnSp>
          <p:nvCxnSpPr>
            <p:cNvPr id="9" name="Straight Arrow Connector 8">
              <a:extLst>
                <a:ext uri="{FF2B5EF4-FFF2-40B4-BE49-F238E27FC236}">
                  <a16:creationId xmlns:a16="http://schemas.microsoft.com/office/drawing/2014/main" id="{A2789CCB-BE50-3040-F792-82FE4F09266F}"/>
                </a:ext>
              </a:extLst>
            </p:cNvPr>
            <p:cNvCxnSpPr>
              <a:cxnSpLocks/>
            </p:cNvCxnSpPr>
            <p:nvPr/>
          </p:nvCxnSpPr>
          <p:spPr>
            <a:xfrm flipH="1" flipV="1">
              <a:off x="7144042" y="3549445"/>
              <a:ext cx="728917" cy="429888"/>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9058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p:txBody>
          <a:bodyPr/>
          <a:lstStyle/>
          <a:p>
            <a:r>
              <a:rPr lang="en-GB" dirty="0"/>
              <a:t>Context</a:t>
            </a:r>
            <a:br>
              <a:rPr lang="en-GB" b="0" dirty="0"/>
            </a:br>
            <a:r>
              <a:rPr lang="en-GB" sz="3300" b="0" dirty="0"/>
              <a:t>Damping element of upgraded MKI8D: the origin of MKI-Cool</a:t>
            </a:r>
          </a:p>
        </p:txBody>
      </p:sp>
      <p:sp>
        <p:nvSpPr>
          <p:cNvPr id="6" name="Content Placeholder 5">
            <a:extLst>
              <a:ext uri="{FF2B5EF4-FFF2-40B4-BE49-F238E27FC236}">
                <a16:creationId xmlns:a16="http://schemas.microsoft.com/office/drawing/2014/main" id="{3EFBD001-2372-8A3A-504E-3B30ED8F3088}"/>
              </a:ext>
            </a:extLst>
          </p:cNvPr>
          <p:cNvSpPr>
            <a:spLocks noGrp="1"/>
          </p:cNvSpPr>
          <p:nvPr>
            <p:ph idx="1"/>
          </p:nvPr>
        </p:nvSpPr>
        <p:spPr>
          <a:xfrm>
            <a:off x="407987" y="1502701"/>
            <a:ext cx="5091541" cy="3768401"/>
          </a:xfrm>
        </p:spPr>
        <p:txBody>
          <a:bodyPr/>
          <a:lstStyle/>
          <a:p>
            <a:pPr marL="342900" indent="-342900">
              <a:spcAft>
                <a:spcPts val="100"/>
              </a:spcAft>
              <a:buFont typeface="Arial" panose="020B0604020202020204" pitchFamily="34" charset="0"/>
              <a:buChar char="•"/>
            </a:pPr>
            <a:r>
              <a:rPr lang="en-GB" sz="2000" b="0" dirty="0">
                <a:solidFill>
                  <a:schemeClr val="tx1"/>
                </a:solidFill>
              </a:rPr>
              <a:t>Redesigned</a:t>
            </a:r>
            <a:r>
              <a:rPr lang="en-GB" sz="2000" dirty="0">
                <a:solidFill>
                  <a:schemeClr val="tx1"/>
                </a:solidFill>
              </a:rPr>
              <a:t> </a:t>
            </a:r>
            <a:r>
              <a:rPr lang="en-GB" sz="2000" dirty="0">
                <a:solidFill>
                  <a:schemeClr val="accent3">
                    <a:lumMod val="50000"/>
                  </a:schemeClr>
                </a:solidFill>
              </a:rPr>
              <a:t>metallization </a:t>
            </a:r>
            <a:r>
              <a:rPr lang="en-GB" sz="2000" b="0" dirty="0">
                <a:solidFill>
                  <a:schemeClr val="tx1"/>
                </a:solidFill>
              </a:rPr>
              <a:t>and</a:t>
            </a:r>
            <a:r>
              <a:rPr lang="en-GB" sz="2000" dirty="0">
                <a:solidFill>
                  <a:schemeClr val="tx1"/>
                </a:solidFill>
              </a:rPr>
              <a:t> </a:t>
            </a:r>
            <a:r>
              <a:rPr lang="en-GB" sz="2000" b="0" dirty="0">
                <a:solidFill>
                  <a:srgbClr val="7030A0"/>
                </a:solidFill>
                <a:effectLst>
                  <a:outerShdw blurRad="38100" dist="38100" dir="2700000" algn="tl">
                    <a:srgbClr val="000000">
                      <a:alpha val="43137"/>
                    </a:srgbClr>
                  </a:outerShdw>
                </a:effectLst>
              </a:rPr>
              <a:t>ferrite rings </a:t>
            </a:r>
            <a:r>
              <a:rPr lang="en-GB" sz="2000" b="0" dirty="0">
                <a:solidFill>
                  <a:srgbClr val="7030A0"/>
                </a:solidFill>
              </a:rPr>
              <a:t>(</a:t>
            </a:r>
            <a:r>
              <a:rPr lang="en-GB" sz="2000" b="0" dirty="0">
                <a:solidFill>
                  <a:srgbClr val="7030A0"/>
                </a:solidFill>
                <a:effectLst>
                  <a:outerShdw blurRad="38100" dist="38100" dir="2700000" algn="tl">
                    <a:srgbClr val="000000">
                      <a:alpha val="43137"/>
                    </a:srgbClr>
                  </a:outerShdw>
                </a:effectLst>
              </a:rPr>
              <a:t>damper</a:t>
            </a:r>
            <a:r>
              <a:rPr lang="en-GB" sz="2000" b="0" dirty="0">
                <a:solidFill>
                  <a:srgbClr val="7030A0"/>
                </a:solidFill>
              </a:rPr>
              <a:t>)</a:t>
            </a:r>
            <a:r>
              <a:rPr lang="en-GB" sz="2000" b="0" dirty="0">
                <a:solidFill>
                  <a:schemeClr val="tx1"/>
                </a:solidFill>
              </a:rPr>
              <a:t>, on the alumina tube outside of the magnet aperture </a:t>
            </a:r>
          </a:p>
          <a:p>
            <a:pPr marL="666900" lvl="1" indent="-342900">
              <a:spcBef>
                <a:spcPts val="0"/>
              </a:spcBef>
              <a:spcAft>
                <a:spcPts val="0"/>
              </a:spcAft>
              <a:buFont typeface="Arial" panose="020B0604020202020204" pitchFamily="34" charset="0"/>
              <a:buChar char="•"/>
            </a:pPr>
            <a:r>
              <a:rPr lang="en-GB" dirty="0">
                <a:solidFill>
                  <a:schemeClr val="tx1"/>
                </a:solidFill>
                <a:effectLst>
                  <a:outerShdw blurRad="38100" dist="38100" dir="2700000" algn="tl">
                    <a:srgbClr val="000000">
                      <a:alpha val="43137"/>
                    </a:srgbClr>
                  </a:outerShdw>
                </a:effectLst>
              </a:rPr>
              <a:t>Reduces </a:t>
            </a:r>
            <a:r>
              <a:rPr lang="en-GB" dirty="0">
                <a:solidFill>
                  <a:schemeClr val="tx1"/>
                </a:solidFill>
              </a:rPr>
              <a:t>beam induced </a:t>
            </a:r>
            <a:r>
              <a:rPr lang="en-GB" dirty="0">
                <a:solidFill>
                  <a:schemeClr val="tx1"/>
                </a:solidFill>
                <a:effectLst>
                  <a:outerShdw blurRad="38100" dist="38100" dir="2700000" algn="tl">
                    <a:srgbClr val="000000">
                      <a:alpha val="43137"/>
                    </a:srgbClr>
                  </a:outerShdw>
                </a:effectLst>
              </a:rPr>
              <a:t>power deposition and re-locates</a:t>
            </a:r>
            <a:r>
              <a:rPr lang="en-GB" b="0" dirty="0">
                <a:solidFill>
                  <a:schemeClr val="tx1"/>
                </a:solidFill>
              </a:rPr>
              <a:t> it from the ferrite yoke </a:t>
            </a:r>
            <a:r>
              <a:rPr lang="en-GB" b="0" dirty="0">
                <a:solidFill>
                  <a:schemeClr val="tx1"/>
                </a:solidFill>
                <a:effectLst>
                  <a:outerShdw blurRad="38100" dist="38100" dir="2700000" algn="tl">
                    <a:srgbClr val="000000">
                      <a:alpha val="43137"/>
                    </a:srgbClr>
                  </a:outerShdw>
                </a:effectLst>
              </a:rPr>
              <a:t>to the damper</a:t>
            </a:r>
          </a:p>
          <a:p>
            <a:pPr marL="342900" indent="-342900">
              <a:spcBef>
                <a:spcPts val="300"/>
              </a:spcBef>
              <a:spcAft>
                <a:spcPts val="200"/>
              </a:spcAft>
              <a:buFont typeface="Arial" panose="020B0604020202020204" pitchFamily="34" charset="0"/>
              <a:buChar char="•"/>
            </a:pPr>
            <a:r>
              <a:rPr lang="en-GB" sz="2000" b="0" dirty="0">
                <a:solidFill>
                  <a:schemeClr val="tx1"/>
                </a:solidFill>
              </a:rPr>
              <a:t>Damper is </a:t>
            </a:r>
            <a:r>
              <a:rPr lang="en-GB" sz="2000" b="0" dirty="0">
                <a:solidFill>
                  <a:schemeClr val="tx1"/>
                </a:solidFill>
                <a:effectLst>
                  <a:outerShdw blurRad="38100" dist="38100" dir="2700000" algn="tl">
                    <a:srgbClr val="000000">
                      <a:alpha val="43137"/>
                    </a:srgbClr>
                  </a:outerShdw>
                </a:effectLst>
              </a:rPr>
              <a:t>not at </a:t>
            </a:r>
            <a:r>
              <a:rPr lang="en-GB" sz="2000" b="0" dirty="0">
                <a:solidFill>
                  <a:schemeClr val="tx1"/>
                </a:solidFill>
              </a:rPr>
              <a:t>pulsed </a:t>
            </a:r>
            <a:r>
              <a:rPr lang="en-GB" sz="2000" b="0" u="sng" dirty="0">
                <a:solidFill>
                  <a:schemeClr val="tx1"/>
                </a:solidFill>
              </a:rPr>
              <a:t>high voltage</a:t>
            </a:r>
          </a:p>
          <a:p>
            <a:pPr marL="666900" lvl="1" indent="-342900">
              <a:spcBef>
                <a:spcPts val="0"/>
              </a:spcBef>
              <a:buFont typeface="Arial" panose="020B0604020202020204" pitchFamily="34" charset="0"/>
              <a:buChar char="•"/>
            </a:pPr>
            <a:r>
              <a:rPr lang="en-GB" sz="1700" dirty="0">
                <a:solidFill>
                  <a:schemeClr val="tx1"/>
                </a:solidFill>
              </a:rPr>
              <a:t>Easier to cool !</a:t>
            </a:r>
          </a:p>
        </p:txBody>
      </p:sp>
      <p:sp>
        <p:nvSpPr>
          <p:cNvPr id="40" name="Date Placeholder 39">
            <a:extLst>
              <a:ext uri="{FF2B5EF4-FFF2-40B4-BE49-F238E27FC236}">
                <a16:creationId xmlns:a16="http://schemas.microsoft.com/office/drawing/2014/main" id="{15D8C51B-B38D-BD29-0439-B6E3FE80900A}"/>
              </a:ext>
            </a:extLst>
          </p:cNvPr>
          <p:cNvSpPr>
            <a:spLocks noGrp="1"/>
          </p:cNvSpPr>
          <p:nvPr>
            <p:ph type="dt" sz="half" idx="10"/>
          </p:nvPr>
        </p:nvSpPr>
        <p:spPr/>
        <p:txBody>
          <a:bodyPr/>
          <a:lstStyle/>
          <a:p>
            <a:r>
              <a:rPr lang="en-US"/>
              <a:t>23/9/2023</a:t>
            </a:r>
            <a:endParaRPr lang="en-GB"/>
          </a:p>
        </p:txBody>
      </p:sp>
      <p:sp>
        <p:nvSpPr>
          <p:cNvPr id="41" name="Footer Placeholder 40">
            <a:extLst>
              <a:ext uri="{FF2B5EF4-FFF2-40B4-BE49-F238E27FC236}">
                <a16:creationId xmlns:a16="http://schemas.microsoft.com/office/drawing/2014/main" id="{6BFAF342-21FD-88F1-6D17-4960F4F1C3C6}"/>
              </a:ext>
            </a:extLst>
          </p:cNvPr>
          <p:cNvSpPr>
            <a:spLocks noGrp="1"/>
          </p:cNvSpPr>
          <p:nvPr>
            <p:ph type="ftr" sz="quarter" idx="11"/>
          </p:nvPr>
        </p:nvSpPr>
        <p:spPr/>
        <p:txBody>
          <a:bodyPr/>
          <a:lstStyle/>
          <a:p>
            <a:r>
              <a:rPr lang="en-GB"/>
              <a:t>M.J. Barnes:  MKI-Cool</a:t>
            </a:r>
          </a:p>
        </p:txBody>
      </p:sp>
      <p:sp>
        <p:nvSpPr>
          <p:cNvPr id="42" name="Slide Number Placeholder 41">
            <a:extLst>
              <a:ext uri="{FF2B5EF4-FFF2-40B4-BE49-F238E27FC236}">
                <a16:creationId xmlns:a16="http://schemas.microsoft.com/office/drawing/2014/main" id="{EF0475B8-96BC-66B9-7C17-AE9F2CB6160C}"/>
              </a:ext>
            </a:extLst>
          </p:cNvPr>
          <p:cNvSpPr>
            <a:spLocks noGrp="1"/>
          </p:cNvSpPr>
          <p:nvPr>
            <p:ph type="sldNum" sz="quarter" idx="12"/>
          </p:nvPr>
        </p:nvSpPr>
        <p:spPr/>
        <p:txBody>
          <a:bodyPr/>
          <a:lstStyle/>
          <a:p>
            <a:fld id="{3E8595ED-BDF9-4BBC-B68B-2CF041815697}" type="slidenum">
              <a:rPr lang="en-GB" smtClean="0"/>
              <a:t>6</a:t>
            </a:fld>
            <a:endParaRPr lang="en-GB"/>
          </a:p>
        </p:txBody>
      </p:sp>
      <p:grpSp>
        <p:nvGrpSpPr>
          <p:cNvPr id="27" name="Group 26">
            <a:extLst>
              <a:ext uri="{FF2B5EF4-FFF2-40B4-BE49-F238E27FC236}">
                <a16:creationId xmlns:a16="http://schemas.microsoft.com/office/drawing/2014/main" id="{9C7413A7-2F7C-1B9B-6C88-B0439B1240BB}"/>
              </a:ext>
            </a:extLst>
          </p:cNvPr>
          <p:cNvGrpSpPr/>
          <p:nvPr/>
        </p:nvGrpSpPr>
        <p:grpSpPr>
          <a:xfrm>
            <a:off x="443779" y="3619041"/>
            <a:ext cx="8128118" cy="2720047"/>
            <a:chOff x="443779" y="3689578"/>
            <a:chExt cx="7917337" cy="2649510"/>
          </a:xfrm>
        </p:grpSpPr>
        <p:pic>
          <p:nvPicPr>
            <p:cNvPr id="13" name="Picture 12" descr="A graph showing a graph of a graph&#10;&#10;Description automatically generated with medium confidence">
              <a:extLst>
                <a:ext uri="{FF2B5EF4-FFF2-40B4-BE49-F238E27FC236}">
                  <a16:creationId xmlns:a16="http://schemas.microsoft.com/office/drawing/2014/main" id="{74144597-6BD8-E3CB-EC4A-5519028B5B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779" y="3689578"/>
              <a:ext cx="5948409" cy="2649510"/>
            </a:xfrm>
            <a:prstGeom prst="rect">
              <a:avLst/>
            </a:prstGeom>
          </p:spPr>
        </p:pic>
        <p:sp>
          <p:nvSpPr>
            <p:cNvPr id="4" name="TextBox 3">
              <a:extLst>
                <a:ext uri="{FF2B5EF4-FFF2-40B4-BE49-F238E27FC236}">
                  <a16:creationId xmlns:a16="http://schemas.microsoft.com/office/drawing/2014/main" id="{3C266050-8E52-9531-6A3A-9DAD8D023679}"/>
                </a:ext>
              </a:extLst>
            </p:cNvPr>
            <p:cNvSpPr txBox="1"/>
            <p:nvPr/>
          </p:nvSpPr>
          <p:spPr>
            <a:xfrm>
              <a:off x="3302104" y="3956584"/>
              <a:ext cx="3162863" cy="269816"/>
            </a:xfrm>
            <a:prstGeom prst="rect">
              <a:avLst/>
            </a:prstGeom>
            <a:noFill/>
          </p:spPr>
          <p:txBody>
            <a:bodyPr wrap="square" lIns="0" tIns="0" rIns="0" bIns="0" rtlCol="0">
              <a:spAutoFit/>
            </a:bodyPr>
            <a:lstStyle/>
            <a:p>
              <a:r>
                <a:rPr lang="el-GR" sz="1800" dirty="0">
                  <a:effectLst>
                    <a:outerShdw blurRad="38100" dist="38100" dir="2700000" algn="tl">
                      <a:srgbClr val="000000">
                        <a:alpha val="43137"/>
                      </a:srgbClr>
                    </a:outerShdw>
                  </a:effectLst>
                  <a:highlight>
                    <a:srgbClr val="FFFF00"/>
                  </a:highlight>
                </a:rPr>
                <a:t>(</a:t>
              </a:r>
              <a:r>
                <a:rPr lang="el-GR" sz="1800" dirty="0">
                  <a:solidFill>
                    <a:srgbClr val="FF0000"/>
                  </a:solidFill>
                  <a:effectLst>
                    <a:outerShdw blurRad="38100" dist="38100" dir="2700000" algn="tl">
                      <a:srgbClr val="000000">
                        <a:alpha val="43137"/>
                      </a:srgbClr>
                    </a:outerShdw>
                  </a:effectLst>
                  <a:highlight>
                    <a:srgbClr val="FFFF00"/>
                  </a:highlight>
                </a:rPr>
                <a:t>Δ</a:t>
              </a:r>
              <a:r>
                <a:rPr lang="en-US" sz="1800" dirty="0">
                  <a:solidFill>
                    <a:srgbClr val="FF0000"/>
                  </a:solidFill>
                  <a:effectLst>
                    <a:outerShdw blurRad="38100" dist="38100" dir="2700000" algn="tl">
                      <a:srgbClr val="000000">
                        <a:alpha val="43137"/>
                      </a:srgbClr>
                    </a:outerShdw>
                  </a:effectLst>
                  <a:highlight>
                    <a:srgbClr val="FFFF00"/>
                  </a:highlight>
                </a:rPr>
                <a:t>T</a:t>
              </a:r>
              <a:r>
                <a:rPr lang="en-US" sz="1800" baseline="-25000" dirty="0">
                  <a:solidFill>
                    <a:srgbClr val="FF0000"/>
                  </a:solidFill>
                  <a:effectLst>
                    <a:outerShdw blurRad="38100" dist="38100" dir="2700000" algn="tl">
                      <a:srgbClr val="000000">
                        <a:alpha val="43137"/>
                      </a:srgbClr>
                    </a:outerShdw>
                  </a:effectLst>
                  <a:highlight>
                    <a:srgbClr val="FFFF00"/>
                  </a:highlight>
                </a:rPr>
                <a:t>MKI8D</a:t>
              </a:r>
              <a:r>
                <a:rPr lang="en-US" sz="1800" dirty="0">
                  <a:effectLst>
                    <a:outerShdw blurRad="38100" dist="38100" dir="2700000" algn="tl">
                      <a:srgbClr val="000000">
                        <a:alpha val="43137"/>
                      </a:srgbClr>
                    </a:outerShdw>
                  </a:effectLst>
                  <a:highlight>
                    <a:srgbClr val="FFFF00"/>
                  </a:highlight>
                </a:rPr>
                <a:t>)/(</a:t>
              </a:r>
              <a:r>
                <a:rPr lang="el-GR" sz="1800" dirty="0">
                  <a:effectLst>
                    <a:outerShdw blurRad="38100" dist="38100" dir="2700000" algn="tl">
                      <a:srgbClr val="000000">
                        <a:alpha val="43137"/>
                      </a:srgbClr>
                    </a:outerShdw>
                  </a:effectLst>
                  <a:highlight>
                    <a:srgbClr val="FFFF00"/>
                  </a:highlight>
                </a:rPr>
                <a:t>Δ</a:t>
              </a:r>
              <a:r>
                <a:rPr lang="en-US" sz="1800" dirty="0">
                  <a:effectLst>
                    <a:outerShdw blurRad="38100" dist="38100" dir="2700000" algn="tl">
                      <a:srgbClr val="000000">
                        <a:alpha val="43137"/>
                      </a:srgbClr>
                    </a:outerShdw>
                  </a:effectLst>
                  <a:highlight>
                    <a:srgbClr val="FFFF00"/>
                  </a:highlight>
                </a:rPr>
                <a:t>T</a:t>
              </a:r>
              <a:r>
                <a:rPr lang="en-US" sz="1800" baseline="-25000" dirty="0">
                  <a:effectLst>
                    <a:outerShdw blurRad="38100" dist="38100" dir="2700000" algn="tl">
                      <a:srgbClr val="000000">
                        <a:alpha val="43137"/>
                      </a:srgbClr>
                    </a:outerShdw>
                  </a:effectLst>
                  <a:highlight>
                    <a:srgbClr val="FFFF00"/>
                  </a:highlight>
                </a:rPr>
                <a:t>MKI8_Post-LS1</a:t>
              </a:r>
              <a:r>
                <a:rPr lang="en-US" sz="1800" dirty="0">
                  <a:effectLst>
                    <a:outerShdw blurRad="38100" dist="38100" dir="2700000" algn="tl">
                      <a:srgbClr val="000000">
                        <a:alpha val="43137"/>
                      </a:srgbClr>
                    </a:outerShdw>
                  </a:effectLst>
                  <a:highlight>
                    <a:srgbClr val="FFFF00"/>
                  </a:highlight>
                </a:rPr>
                <a:t>) </a:t>
              </a:r>
              <a:r>
                <a:rPr lang="en-US" sz="1700" dirty="0">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rPr>
                <a:t>≈ 0.6</a:t>
              </a:r>
              <a:endParaRPr lang="en-GB" sz="1700" dirty="0"/>
            </a:p>
          </p:txBody>
        </p:sp>
        <p:sp>
          <p:nvSpPr>
            <p:cNvPr id="15" name="Left Brace 14">
              <a:extLst>
                <a:ext uri="{FF2B5EF4-FFF2-40B4-BE49-F238E27FC236}">
                  <a16:creationId xmlns:a16="http://schemas.microsoft.com/office/drawing/2014/main" id="{701941A3-871A-FAFF-4D3E-CFB465EB56FF}"/>
                </a:ext>
              </a:extLst>
            </p:cNvPr>
            <p:cNvSpPr/>
            <p:nvPr/>
          </p:nvSpPr>
          <p:spPr>
            <a:xfrm>
              <a:off x="1549938" y="4193998"/>
              <a:ext cx="186103" cy="761750"/>
            </a:xfrm>
            <a:prstGeom prst="leftBrace">
              <a:avLst/>
            </a:prstGeom>
            <a:ln w="22225">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TextBox 17">
              <a:extLst>
                <a:ext uri="{FF2B5EF4-FFF2-40B4-BE49-F238E27FC236}">
                  <a16:creationId xmlns:a16="http://schemas.microsoft.com/office/drawing/2014/main" id="{F13716A7-7A80-D8E8-7398-5A48E974E71A}"/>
                </a:ext>
              </a:extLst>
            </p:cNvPr>
            <p:cNvSpPr txBox="1"/>
            <p:nvPr/>
          </p:nvSpPr>
          <p:spPr>
            <a:xfrm rot="16200000">
              <a:off x="1001486" y="4390207"/>
              <a:ext cx="629264" cy="369332"/>
            </a:xfrm>
            <a:prstGeom prst="rect">
              <a:avLst/>
            </a:prstGeom>
            <a:noFill/>
          </p:spPr>
          <p:txBody>
            <a:bodyPr wrap="square" lIns="0" tIns="0" rIns="0" bIns="0" rtlCol="0">
              <a:spAutoFit/>
            </a:bodyPr>
            <a:lstStyle/>
            <a:p>
              <a:pPr algn="ctr"/>
              <a:r>
                <a:rPr lang="en-US" sz="1200" dirty="0">
                  <a:solidFill>
                    <a:schemeClr val="bg2">
                      <a:lumMod val="10000"/>
                    </a:schemeClr>
                  </a:solidFill>
                  <a:effectLst>
                    <a:outerShdw blurRad="38100" dist="38100" dir="2700000" algn="tl">
                      <a:srgbClr val="000000">
                        <a:alpha val="43137"/>
                      </a:srgbClr>
                    </a:outerShdw>
                  </a:effectLst>
                </a:rPr>
                <a:t>Post-LS1 design</a:t>
              </a:r>
              <a:endParaRPr lang="en-GB" sz="1200" dirty="0">
                <a:solidFill>
                  <a:schemeClr val="bg2">
                    <a:lumMod val="10000"/>
                  </a:schemeClr>
                </a:solidFill>
                <a:effectLst>
                  <a:outerShdw blurRad="38100" dist="38100" dir="2700000" algn="tl">
                    <a:srgbClr val="000000">
                      <a:alpha val="43137"/>
                    </a:srgbClr>
                  </a:outerShdw>
                </a:effectLst>
              </a:endParaRPr>
            </a:p>
          </p:txBody>
        </p:sp>
        <p:sp>
          <p:nvSpPr>
            <p:cNvPr id="22" name="TextBox 21">
              <a:extLst>
                <a:ext uri="{FF2B5EF4-FFF2-40B4-BE49-F238E27FC236}">
                  <a16:creationId xmlns:a16="http://schemas.microsoft.com/office/drawing/2014/main" id="{6B89B09F-4875-168E-3949-F8BA13D817A6}"/>
                </a:ext>
              </a:extLst>
            </p:cNvPr>
            <p:cNvSpPr txBox="1"/>
            <p:nvPr/>
          </p:nvSpPr>
          <p:spPr>
            <a:xfrm>
              <a:off x="6408399" y="5383262"/>
              <a:ext cx="1952717" cy="419713"/>
            </a:xfrm>
            <a:prstGeom prst="rect">
              <a:avLst/>
            </a:prstGeom>
            <a:noFill/>
          </p:spPr>
          <p:txBody>
            <a:bodyPr wrap="square" lIns="0" tIns="0" rIns="0" bIns="0" rtlCol="0">
              <a:spAutoFit/>
            </a:bodyPr>
            <a:lstStyle/>
            <a:p>
              <a:pPr algn="ctr"/>
              <a:r>
                <a:rPr lang="en-GB" sz="1400" dirty="0">
                  <a:solidFill>
                    <a:srgbClr val="FF0000"/>
                  </a:solidFill>
                  <a:effectLst>
                    <a:outerShdw blurRad="38100" dist="38100" dir="2700000" algn="tl">
                      <a:srgbClr val="000000">
                        <a:alpha val="43137"/>
                      </a:srgbClr>
                    </a:outerShdw>
                  </a:effectLst>
                </a:rPr>
                <a:t>Upgraded MKI8D: lower heating of ferrite yoke</a:t>
              </a:r>
              <a:endParaRPr lang="en-GB" sz="1400" dirty="0">
                <a:effectLst>
                  <a:outerShdw blurRad="38100" dist="38100" dir="2700000" algn="tl">
                    <a:srgbClr val="000000">
                      <a:alpha val="43137"/>
                    </a:srgbClr>
                  </a:outerShdw>
                </a:effectLst>
              </a:endParaRPr>
            </a:p>
          </p:txBody>
        </p:sp>
        <p:cxnSp>
          <p:nvCxnSpPr>
            <p:cNvPr id="26" name="Straight Connector 25">
              <a:extLst>
                <a:ext uri="{FF2B5EF4-FFF2-40B4-BE49-F238E27FC236}">
                  <a16:creationId xmlns:a16="http://schemas.microsoft.com/office/drawing/2014/main" id="{B3F29D0A-415E-8821-F60E-2A13B64D6C23}"/>
                </a:ext>
              </a:extLst>
            </p:cNvPr>
            <p:cNvCxnSpPr/>
            <p:nvPr/>
          </p:nvCxnSpPr>
          <p:spPr>
            <a:xfrm>
              <a:off x="5712542" y="5424553"/>
              <a:ext cx="752424" cy="18314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9D24A30C-C7B9-282B-5C76-337F18AF6476}"/>
              </a:ext>
            </a:extLst>
          </p:cNvPr>
          <p:cNvGrpSpPr/>
          <p:nvPr/>
        </p:nvGrpSpPr>
        <p:grpSpPr>
          <a:xfrm>
            <a:off x="5319211" y="1149990"/>
            <a:ext cx="7357885" cy="3553946"/>
            <a:chOff x="5319211" y="1149990"/>
            <a:chExt cx="7357885" cy="3553946"/>
          </a:xfrm>
        </p:grpSpPr>
        <p:grpSp>
          <p:nvGrpSpPr>
            <p:cNvPr id="2" name="Group 1">
              <a:extLst>
                <a:ext uri="{FF2B5EF4-FFF2-40B4-BE49-F238E27FC236}">
                  <a16:creationId xmlns:a16="http://schemas.microsoft.com/office/drawing/2014/main" id="{34B31EB4-B86B-A6DD-4F31-2E0D5940C4D2}"/>
                </a:ext>
              </a:extLst>
            </p:cNvPr>
            <p:cNvGrpSpPr/>
            <p:nvPr/>
          </p:nvGrpSpPr>
          <p:grpSpPr>
            <a:xfrm>
              <a:off x="5319211" y="1149990"/>
              <a:ext cx="7357885" cy="3553946"/>
              <a:chOff x="5414211" y="1256865"/>
              <a:chExt cx="7357885" cy="3553946"/>
            </a:xfrm>
          </p:grpSpPr>
          <p:pic>
            <p:nvPicPr>
              <p:cNvPr id="24" name="Picture 23" descr="A picture containing text&#10;&#10;Description automatically generated">
                <a:extLst>
                  <a:ext uri="{FF2B5EF4-FFF2-40B4-BE49-F238E27FC236}">
                    <a16:creationId xmlns:a16="http://schemas.microsoft.com/office/drawing/2014/main" id="{222B13F3-5648-1A81-83F4-A585C1CE68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1342" y="1788333"/>
                <a:ext cx="5750658" cy="2087127"/>
              </a:xfrm>
              <a:prstGeom prst="rect">
                <a:avLst/>
              </a:prstGeom>
            </p:spPr>
          </p:pic>
          <p:grpSp>
            <p:nvGrpSpPr>
              <p:cNvPr id="5" name="Group 4">
                <a:extLst>
                  <a:ext uri="{FF2B5EF4-FFF2-40B4-BE49-F238E27FC236}">
                    <a16:creationId xmlns:a16="http://schemas.microsoft.com/office/drawing/2014/main" id="{DEF9ED4C-A70C-52B2-6783-5799D40D6A80}"/>
                  </a:ext>
                </a:extLst>
              </p:cNvPr>
              <p:cNvGrpSpPr>
                <a:grpSpLocks noChangeAspect="1"/>
              </p:cNvGrpSpPr>
              <p:nvPr/>
            </p:nvGrpSpPr>
            <p:grpSpPr>
              <a:xfrm>
                <a:off x="5414211" y="1256865"/>
                <a:ext cx="7357885" cy="3553946"/>
                <a:chOff x="4689980" y="1498183"/>
                <a:chExt cx="8783583" cy="4242576"/>
              </a:xfrm>
            </p:grpSpPr>
            <p:sp>
              <p:nvSpPr>
                <p:cNvPr id="11" name="TextBox 10">
                  <a:extLst>
                    <a:ext uri="{FF2B5EF4-FFF2-40B4-BE49-F238E27FC236}">
                      <a16:creationId xmlns:a16="http://schemas.microsoft.com/office/drawing/2014/main" id="{05FF217B-739A-9FE9-4BD8-156982ED9BD9}"/>
                    </a:ext>
                  </a:extLst>
                </p:cNvPr>
                <p:cNvSpPr txBox="1"/>
                <p:nvPr/>
              </p:nvSpPr>
              <p:spPr>
                <a:xfrm>
                  <a:off x="7515559" y="4748744"/>
                  <a:ext cx="2331085" cy="992015"/>
                </a:xfrm>
                <a:prstGeom prst="rect">
                  <a:avLst/>
                </a:prstGeom>
                <a:noFill/>
              </p:spPr>
              <p:txBody>
                <a:bodyPr wrap="square" lIns="0" tIns="0" rIns="0" bIns="0" rtlCol="0">
                  <a:spAutoFit/>
                </a:bodyPr>
                <a:lstStyle/>
                <a:p>
                  <a:pPr algn="ctr"/>
                  <a:r>
                    <a:rPr lang="en-GB" b="1" dirty="0">
                      <a:solidFill>
                        <a:srgbClr val="7030A0"/>
                      </a:solidFill>
                    </a:rPr>
                    <a:t>Damper</a:t>
                  </a:r>
                </a:p>
                <a:p>
                  <a:pPr algn="ctr"/>
                  <a:r>
                    <a:rPr lang="en-GB" dirty="0">
                      <a:solidFill>
                        <a:srgbClr val="7030A0"/>
                      </a:solidFill>
                    </a:rPr>
                    <a:t>(ferrite rings exposed to beam)</a:t>
                  </a:r>
                </a:p>
              </p:txBody>
            </p:sp>
            <p:sp>
              <p:nvSpPr>
                <p:cNvPr id="12" name="Left Brace 11">
                  <a:extLst>
                    <a:ext uri="{FF2B5EF4-FFF2-40B4-BE49-F238E27FC236}">
                      <a16:creationId xmlns:a16="http://schemas.microsoft.com/office/drawing/2014/main" id="{7171A4C4-9189-D009-39E5-21B36418BC55}"/>
                    </a:ext>
                  </a:extLst>
                </p:cNvPr>
                <p:cNvSpPr/>
                <p:nvPr/>
              </p:nvSpPr>
              <p:spPr>
                <a:xfrm rot="16200000">
                  <a:off x="11737899" y="3280874"/>
                  <a:ext cx="304800" cy="3166529"/>
                </a:xfrm>
                <a:prstGeom prst="leftBrace">
                  <a:avLst>
                    <a:gd name="adj1" fmla="val 5208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TextBox 13">
                  <a:extLst>
                    <a:ext uri="{FF2B5EF4-FFF2-40B4-BE49-F238E27FC236}">
                      <a16:creationId xmlns:a16="http://schemas.microsoft.com/office/drawing/2014/main" id="{9C265EAB-5941-60D5-54AB-F1A215D739BD}"/>
                    </a:ext>
                  </a:extLst>
                </p:cNvPr>
                <p:cNvSpPr txBox="1"/>
                <p:nvPr/>
              </p:nvSpPr>
              <p:spPr>
                <a:xfrm>
                  <a:off x="11405009" y="5027199"/>
                  <a:ext cx="1094660" cy="330672"/>
                </a:xfrm>
                <a:prstGeom prst="rect">
                  <a:avLst/>
                </a:prstGeom>
                <a:noFill/>
              </p:spPr>
              <p:txBody>
                <a:bodyPr wrap="square" lIns="0" tIns="0" rIns="0" bIns="0" rtlCol="0">
                  <a:spAutoFit/>
                </a:bodyPr>
                <a:lstStyle/>
                <a:p>
                  <a:pPr algn="l"/>
                  <a:r>
                    <a:rPr lang="en-GB" b="1" dirty="0"/>
                    <a:t>Magnet</a:t>
                  </a:r>
                  <a:endParaRPr lang="en-GB" dirty="0"/>
                </a:p>
              </p:txBody>
            </p:sp>
            <p:sp>
              <p:nvSpPr>
                <p:cNvPr id="16" name="TextBox 15">
                  <a:extLst>
                    <a:ext uri="{FF2B5EF4-FFF2-40B4-BE49-F238E27FC236}">
                      <a16:creationId xmlns:a16="http://schemas.microsoft.com/office/drawing/2014/main" id="{1B93285B-5B1B-DA8F-AB32-6C36526BAAEC}"/>
                    </a:ext>
                  </a:extLst>
                </p:cNvPr>
                <p:cNvSpPr txBox="1"/>
                <p:nvPr/>
              </p:nvSpPr>
              <p:spPr>
                <a:xfrm>
                  <a:off x="4689980" y="2483789"/>
                  <a:ext cx="2309913" cy="698084"/>
                </a:xfrm>
                <a:prstGeom prst="rect">
                  <a:avLst/>
                </a:prstGeom>
                <a:noFill/>
              </p:spPr>
              <p:txBody>
                <a:bodyPr wrap="square">
                  <a:spAutoFit/>
                </a:bodyPr>
                <a:lstStyle/>
                <a:p>
                  <a:pPr algn="ctr"/>
                  <a:r>
                    <a:rPr lang="en-GB" sz="1600" dirty="0">
                      <a:solidFill>
                        <a:schemeClr val="tx2"/>
                      </a:solidFill>
                    </a:rPr>
                    <a:t>Injected/circulating beam</a:t>
                  </a:r>
                </a:p>
              </p:txBody>
            </p:sp>
            <p:sp>
              <p:nvSpPr>
                <p:cNvPr id="17" name="TextBox 16">
                  <a:extLst>
                    <a:ext uri="{FF2B5EF4-FFF2-40B4-BE49-F238E27FC236}">
                      <a16:creationId xmlns:a16="http://schemas.microsoft.com/office/drawing/2014/main" id="{769B4E43-F067-9A73-33D0-BE45B6991C46}"/>
                    </a:ext>
                  </a:extLst>
                </p:cNvPr>
                <p:cNvSpPr txBox="1"/>
                <p:nvPr/>
              </p:nvSpPr>
              <p:spPr>
                <a:xfrm>
                  <a:off x="9063949" y="1498183"/>
                  <a:ext cx="1416843" cy="624602"/>
                </a:xfrm>
                <a:prstGeom prst="rect">
                  <a:avLst/>
                </a:prstGeom>
                <a:noFill/>
              </p:spPr>
              <p:txBody>
                <a:bodyPr wrap="square">
                  <a:spAutoFit/>
                </a:bodyPr>
                <a:lstStyle/>
                <a:p>
                  <a:pPr algn="ctr"/>
                  <a:r>
                    <a:rPr lang="en-GB" sz="1400" dirty="0">
                      <a:solidFill>
                        <a:schemeClr val="accent3">
                          <a:lumMod val="75000"/>
                        </a:schemeClr>
                      </a:solidFill>
                    </a:rPr>
                    <a:t>Screen conductors</a:t>
                  </a:r>
                </a:p>
              </p:txBody>
            </p:sp>
            <p:sp>
              <p:nvSpPr>
                <p:cNvPr id="19" name="TextBox 18">
                  <a:extLst>
                    <a:ext uri="{FF2B5EF4-FFF2-40B4-BE49-F238E27FC236}">
                      <a16:creationId xmlns:a16="http://schemas.microsoft.com/office/drawing/2014/main" id="{5D80ACAB-9EA7-E6E8-099C-6D005EE7B68E}"/>
                    </a:ext>
                  </a:extLst>
                </p:cNvPr>
                <p:cNvSpPr txBox="1"/>
                <p:nvPr/>
              </p:nvSpPr>
              <p:spPr>
                <a:xfrm>
                  <a:off x="9237709" y="4188517"/>
                  <a:ext cx="1069325" cy="523220"/>
                </a:xfrm>
                <a:prstGeom prst="rect">
                  <a:avLst/>
                </a:prstGeom>
                <a:noFill/>
              </p:spPr>
              <p:txBody>
                <a:bodyPr wrap="square">
                  <a:spAutoFit/>
                </a:bodyPr>
                <a:lstStyle/>
                <a:p>
                  <a:pPr algn="l"/>
                  <a:r>
                    <a:rPr lang="en-GB" sz="1400" dirty="0"/>
                    <a:t>Alumina tube</a:t>
                  </a:r>
                </a:p>
              </p:txBody>
            </p:sp>
          </p:grpSp>
          <p:cxnSp>
            <p:nvCxnSpPr>
              <p:cNvPr id="25" name="Straight Arrow Connector 24">
                <a:extLst>
                  <a:ext uri="{FF2B5EF4-FFF2-40B4-BE49-F238E27FC236}">
                    <a16:creationId xmlns:a16="http://schemas.microsoft.com/office/drawing/2014/main" id="{89FBF098-1B18-9E47-BD7D-52811AAA9847}"/>
                  </a:ext>
                </a:extLst>
              </p:cNvPr>
              <p:cNvCxnSpPr>
                <a:cxnSpLocks/>
              </p:cNvCxnSpPr>
              <p:nvPr/>
            </p:nvCxnSpPr>
            <p:spPr>
              <a:xfrm flipH="1" flipV="1">
                <a:off x="8422865" y="3357642"/>
                <a:ext cx="244032" cy="642388"/>
              </a:xfrm>
              <a:prstGeom prst="straightConnector1">
                <a:avLst/>
              </a:prstGeom>
              <a:ln w="19050">
                <a:solidFill>
                  <a:srgbClr val="7030A0"/>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EB025B7-EF63-35A9-72E9-9A688B0CB9FC}"/>
                  </a:ext>
                </a:extLst>
              </p:cNvPr>
              <p:cNvCxnSpPr>
                <a:cxnSpLocks/>
                <a:stCxn id="17" idx="2"/>
              </p:cNvCxnSpPr>
              <p:nvPr/>
            </p:nvCxnSpPr>
            <p:spPr>
              <a:xfrm flipH="1">
                <a:off x="9397093" y="1780085"/>
                <a:ext cx="274566" cy="784057"/>
              </a:xfrm>
              <a:prstGeom prst="straightConnector1">
                <a:avLst/>
              </a:prstGeom>
              <a:ln w="19050">
                <a:solidFill>
                  <a:schemeClr val="accent3">
                    <a:lumMod val="75000"/>
                  </a:schemeClr>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E9009B1-0BB1-CBEA-2543-1F9168337AD7}"/>
                  </a:ext>
                </a:extLst>
              </p:cNvPr>
              <p:cNvCxnSpPr>
                <a:cxnSpLocks/>
                <a:stCxn id="19" idx="0"/>
              </p:cNvCxnSpPr>
              <p:nvPr/>
            </p:nvCxnSpPr>
            <p:spPr>
              <a:xfrm flipV="1">
                <a:off x="9671660" y="3094264"/>
                <a:ext cx="60169" cy="416256"/>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9650563D-E921-E511-E39A-524EAF3DEB0C}"/>
                  </a:ext>
                </a:extLst>
              </p:cNvPr>
              <p:cNvCxnSpPr>
                <a:cxnSpLocks noChangeAspect="1"/>
              </p:cNvCxnSpPr>
              <p:nvPr/>
            </p:nvCxnSpPr>
            <p:spPr>
              <a:xfrm flipV="1">
                <a:off x="6092964" y="2808449"/>
                <a:ext cx="684827" cy="18419"/>
              </a:xfrm>
              <a:prstGeom prst="straightConnector1">
                <a:avLst/>
              </a:prstGeom>
              <a:ln w="38100">
                <a:solidFill>
                  <a:schemeClr val="tx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EC6C9226-B315-B8EC-E3B4-E507B16FD182}"/>
                  </a:ext>
                </a:extLst>
              </p:cNvPr>
              <p:cNvCxnSpPr>
                <a:cxnSpLocks/>
                <a:stCxn id="34" idx="2"/>
              </p:cNvCxnSpPr>
              <p:nvPr/>
            </p:nvCxnSpPr>
            <p:spPr>
              <a:xfrm flipH="1">
                <a:off x="7349193" y="2143627"/>
                <a:ext cx="57896" cy="267295"/>
              </a:xfrm>
              <a:prstGeom prst="straightConnector1">
                <a:avLst/>
              </a:prstGeom>
              <a:ln w="19050">
                <a:solidFill>
                  <a:srgbClr val="A1530A"/>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BB3CF4B-7029-595D-3624-879B3780FA71}"/>
                  </a:ext>
                </a:extLst>
              </p:cNvPr>
              <p:cNvSpPr txBox="1"/>
              <p:nvPr/>
            </p:nvSpPr>
            <p:spPr>
              <a:xfrm>
                <a:off x="6876752" y="1651184"/>
                <a:ext cx="1060673" cy="492443"/>
              </a:xfrm>
              <a:prstGeom prst="rect">
                <a:avLst/>
              </a:prstGeom>
              <a:noFill/>
            </p:spPr>
            <p:txBody>
              <a:bodyPr wrap="square">
                <a:spAutoFit/>
              </a:bodyPr>
              <a:lstStyle/>
              <a:p>
                <a:pPr algn="ctr"/>
                <a:r>
                  <a:rPr lang="en-GB" sz="1300" dirty="0">
                    <a:solidFill>
                      <a:srgbClr val="A1530A"/>
                    </a:solidFill>
                  </a:rPr>
                  <a:t>Conductive sleeve</a:t>
                </a:r>
              </a:p>
            </p:txBody>
          </p:sp>
        </p:grpSp>
        <p:sp>
          <p:nvSpPr>
            <p:cNvPr id="9" name="TextBox 8">
              <a:extLst>
                <a:ext uri="{FF2B5EF4-FFF2-40B4-BE49-F238E27FC236}">
                  <a16:creationId xmlns:a16="http://schemas.microsoft.com/office/drawing/2014/main" id="{CBC3BDEA-BB4F-C445-5289-81101D03D155}"/>
                </a:ext>
              </a:extLst>
            </p:cNvPr>
            <p:cNvSpPr txBox="1"/>
            <p:nvPr/>
          </p:nvSpPr>
          <p:spPr>
            <a:xfrm>
              <a:off x="6682792" y="3429000"/>
              <a:ext cx="1395118" cy="323165"/>
            </a:xfrm>
            <a:prstGeom prst="rect">
              <a:avLst/>
            </a:prstGeom>
            <a:noFill/>
          </p:spPr>
          <p:txBody>
            <a:bodyPr wrap="square">
              <a:spAutoFit/>
            </a:bodyPr>
            <a:lstStyle/>
            <a:p>
              <a:pPr algn="ctr"/>
              <a:r>
                <a:rPr lang="en-GB" sz="1500" b="1" dirty="0">
                  <a:solidFill>
                    <a:schemeClr val="accent3">
                      <a:lumMod val="50000"/>
                    </a:schemeClr>
                  </a:solidFill>
                </a:rPr>
                <a:t>Metallization</a:t>
              </a:r>
            </a:p>
          </p:txBody>
        </p:sp>
        <p:cxnSp>
          <p:nvCxnSpPr>
            <p:cNvPr id="10" name="Straight Arrow Connector 9">
              <a:extLst>
                <a:ext uri="{FF2B5EF4-FFF2-40B4-BE49-F238E27FC236}">
                  <a16:creationId xmlns:a16="http://schemas.microsoft.com/office/drawing/2014/main" id="{2B83DC6E-1997-44EC-1158-DBF0F4757D31}"/>
                </a:ext>
              </a:extLst>
            </p:cNvPr>
            <p:cNvCxnSpPr>
              <a:cxnSpLocks/>
              <a:stCxn id="9" idx="0"/>
            </p:cNvCxnSpPr>
            <p:nvPr/>
          </p:nvCxnSpPr>
          <p:spPr>
            <a:xfrm flipV="1">
              <a:off x="7380351" y="3047961"/>
              <a:ext cx="592074" cy="381039"/>
            </a:xfrm>
            <a:prstGeom prst="straightConnector1">
              <a:avLst/>
            </a:prstGeom>
            <a:ln w="25400">
              <a:solidFill>
                <a:schemeClr val="accent3">
                  <a:lumMod val="50000"/>
                </a:schemeClr>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62095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242A8637-D0EF-2884-7783-2A94B3E66208}"/>
              </a:ext>
            </a:extLst>
          </p:cNvPr>
          <p:cNvGrpSpPr/>
          <p:nvPr/>
        </p:nvGrpSpPr>
        <p:grpSpPr>
          <a:xfrm>
            <a:off x="6371699" y="1918627"/>
            <a:ext cx="4946382" cy="3335674"/>
            <a:chOff x="6371699" y="1918627"/>
            <a:chExt cx="4946382" cy="3335674"/>
          </a:xfrm>
        </p:grpSpPr>
        <p:pic>
          <p:nvPicPr>
            <p:cNvPr id="24" name="Picture 23" descr="Diagram&#10;&#10;Description automatically generated">
              <a:extLst>
                <a:ext uri="{FF2B5EF4-FFF2-40B4-BE49-F238E27FC236}">
                  <a16:creationId xmlns:a16="http://schemas.microsoft.com/office/drawing/2014/main" id="{9D2500A7-58A4-77A1-318B-1B30CCDD97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371699" y="2378856"/>
              <a:ext cx="4946382" cy="2875445"/>
            </a:xfrm>
            <a:prstGeom prst="rect">
              <a:avLst/>
            </a:prstGeom>
          </p:spPr>
        </p:pic>
        <p:sp>
          <p:nvSpPr>
            <p:cNvPr id="5" name="TextBox 4">
              <a:extLst>
                <a:ext uri="{FF2B5EF4-FFF2-40B4-BE49-F238E27FC236}">
                  <a16:creationId xmlns:a16="http://schemas.microsoft.com/office/drawing/2014/main" id="{FC141081-8A9F-DC33-112C-4DEE70B51AFF}"/>
                </a:ext>
              </a:extLst>
            </p:cNvPr>
            <p:cNvSpPr txBox="1"/>
            <p:nvPr/>
          </p:nvSpPr>
          <p:spPr>
            <a:xfrm>
              <a:off x="7141529" y="1918627"/>
              <a:ext cx="1395118" cy="323165"/>
            </a:xfrm>
            <a:prstGeom prst="rect">
              <a:avLst/>
            </a:prstGeom>
            <a:noFill/>
          </p:spPr>
          <p:txBody>
            <a:bodyPr wrap="square">
              <a:spAutoFit/>
            </a:bodyPr>
            <a:lstStyle/>
            <a:p>
              <a:pPr algn="ctr"/>
              <a:r>
                <a:rPr lang="en-GB" sz="1500" b="1" dirty="0">
                  <a:solidFill>
                    <a:schemeClr val="accent3">
                      <a:lumMod val="50000"/>
                    </a:schemeClr>
                  </a:solidFill>
                </a:rPr>
                <a:t>Metallization</a:t>
              </a:r>
            </a:p>
          </p:txBody>
        </p:sp>
        <p:cxnSp>
          <p:nvCxnSpPr>
            <p:cNvPr id="7" name="Straight Arrow Connector 6">
              <a:extLst>
                <a:ext uri="{FF2B5EF4-FFF2-40B4-BE49-F238E27FC236}">
                  <a16:creationId xmlns:a16="http://schemas.microsoft.com/office/drawing/2014/main" id="{B5BA2675-25CF-85F3-002E-052781C42DF3}"/>
                </a:ext>
              </a:extLst>
            </p:cNvPr>
            <p:cNvCxnSpPr>
              <a:cxnSpLocks/>
            </p:cNvCxnSpPr>
            <p:nvPr/>
          </p:nvCxnSpPr>
          <p:spPr>
            <a:xfrm>
              <a:off x="7966633" y="2234158"/>
              <a:ext cx="824215" cy="956387"/>
            </a:xfrm>
            <a:prstGeom prst="straightConnector1">
              <a:avLst/>
            </a:prstGeom>
            <a:ln w="25400">
              <a:solidFill>
                <a:schemeClr val="accent3">
                  <a:lumMod val="50000"/>
                </a:schemeClr>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grpSp>
      <p:cxnSp>
        <p:nvCxnSpPr>
          <p:cNvPr id="36" name="Straight Arrow Connector 35">
            <a:extLst>
              <a:ext uri="{FF2B5EF4-FFF2-40B4-BE49-F238E27FC236}">
                <a16:creationId xmlns:a16="http://schemas.microsoft.com/office/drawing/2014/main" id="{720364A0-E4DD-6CA6-84FB-B9EC2C3C2488}"/>
              </a:ext>
            </a:extLst>
          </p:cNvPr>
          <p:cNvCxnSpPr>
            <a:cxnSpLocks/>
            <a:stCxn id="2" idx="2"/>
          </p:cNvCxnSpPr>
          <p:nvPr/>
        </p:nvCxnSpPr>
        <p:spPr>
          <a:xfrm flipH="1">
            <a:off x="10020300" y="2162602"/>
            <a:ext cx="197304" cy="447248"/>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p:txBody>
          <a:bodyPr/>
          <a:lstStyle/>
          <a:p>
            <a:r>
              <a:rPr lang="en-GB" dirty="0"/>
              <a:t>Context</a:t>
            </a:r>
            <a:br>
              <a:rPr lang="en-GB" b="0" dirty="0"/>
            </a:br>
            <a:r>
              <a:rPr lang="en-GB" b="0" u="sng" dirty="0"/>
              <a:t>MKI-Cool </a:t>
            </a:r>
            <a:r>
              <a:rPr lang="en-GB" b="0" dirty="0"/>
              <a:t>= </a:t>
            </a:r>
            <a:r>
              <a:rPr lang="en-GB" b="0" u="sng" dirty="0"/>
              <a:t>damping</a:t>
            </a:r>
            <a:r>
              <a:rPr lang="en-GB" b="0" dirty="0"/>
              <a:t> element + water </a:t>
            </a:r>
            <a:r>
              <a:rPr lang="en-GB" b="0" u="sng" dirty="0"/>
              <a:t>cooling</a:t>
            </a:r>
          </a:p>
        </p:txBody>
      </p:sp>
      <p:sp>
        <p:nvSpPr>
          <p:cNvPr id="6" name="Content Placeholder 5">
            <a:extLst>
              <a:ext uri="{FF2B5EF4-FFF2-40B4-BE49-F238E27FC236}">
                <a16:creationId xmlns:a16="http://schemas.microsoft.com/office/drawing/2014/main" id="{3EFBD001-2372-8A3A-504E-3B30ED8F3088}"/>
              </a:ext>
            </a:extLst>
          </p:cNvPr>
          <p:cNvSpPr>
            <a:spLocks noGrp="1"/>
          </p:cNvSpPr>
          <p:nvPr>
            <p:ph idx="1"/>
          </p:nvPr>
        </p:nvSpPr>
        <p:spPr>
          <a:xfrm>
            <a:off x="284449" y="1820253"/>
            <a:ext cx="5756603" cy="3768401"/>
          </a:xfrm>
        </p:spPr>
        <p:txBody>
          <a:bodyPr/>
          <a:lstStyle/>
          <a:p>
            <a:pPr marL="342900" indent="-342900">
              <a:buFont typeface="Arial" panose="020B0604020202020204" pitchFamily="34" charset="0"/>
              <a:buChar char="•"/>
            </a:pPr>
            <a:r>
              <a:rPr lang="en-GB" b="0" dirty="0">
                <a:solidFill>
                  <a:schemeClr val="bg2">
                    <a:lumMod val="10000"/>
                  </a:schemeClr>
                </a:solidFill>
              </a:rPr>
              <a:t>Redesigned</a:t>
            </a:r>
            <a:r>
              <a:rPr lang="en-GB" dirty="0">
                <a:solidFill>
                  <a:schemeClr val="tx1"/>
                </a:solidFill>
              </a:rPr>
              <a:t> </a:t>
            </a:r>
            <a:r>
              <a:rPr lang="en-GB" dirty="0">
                <a:solidFill>
                  <a:schemeClr val="accent3">
                    <a:lumMod val="50000"/>
                  </a:schemeClr>
                </a:solidFill>
              </a:rPr>
              <a:t>metallization </a:t>
            </a:r>
            <a:r>
              <a:rPr lang="en-GB" b="0" dirty="0">
                <a:solidFill>
                  <a:schemeClr val="bg2">
                    <a:lumMod val="10000"/>
                  </a:schemeClr>
                </a:solidFill>
              </a:rPr>
              <a:t>and</a:t>
            </a:r>
            <a:r>
              <a:rPr lang="en-GB" dirty="0">
                <a:solidFill>
                  <a:schemeClr val="tx1"/>
                </a:solidFill>
              </a:rPr>
              <a:t> </a:t>
            </a:r>
            <a:r>
              <a:rPr lang="en-GB" b="0" dirty="0">
                <a:solidFill>
                  <a:srgbClr val="7030A0"/>
                </a:solidFill>
                <a:effectLst>
                  <a:outerShdw blurRad="38100" dist="38100" dir="2700000" algn="tl">
                    <a:srgbClr val="000000">
                      <a:alpha val="43137"/>
                    </a:srgbClr>
                  </a:outerShdw>
                </a:effectLst>
              </a:rPr>
              <a:t>ferrite rings </a:t>
            </a:r>
            <a:r>
              <a:rPr lang="en-GB" b="0" dirty="0">
                <a:solidFill>
                  <a:srgbClr val="7030A0"/>
                </a:solidFill>
              </a:rPr>
              <a:t>(</a:t>
            </a:r>
            <a:r>
              <a:rPr lang="en-GB" b="0" dirty="0">
                <a:solidFill>
                  <a:srgbClr val="7030A0"/>
                </a:solidFill>
                <a:effectLst>
                  <a:outerShdw blurRad="38100" dist="38100" dir="2700000" algn="tl">
                    <a:srgbClr val="000000">
                      <a:alpha val="43137"/>
                    </a:srgbClr>
                  </a:outerShdw>
                </a:effectLst>
              </a:rPr>
              <a:t>damper</a:t>
            </a:r>
            <a:r>
              <a:rPr lang="en-GB" b="0" dirty="0">
                <a:solidFill>
                  <a:srgbClr val="7030A0"/>
                </a:solidFill>
              </a:rPr>
              <a:t>) </a:t>
            </a:r>
            <a:r>
              <a:rPr lang="en-GB" dirty="0">
                <a:solidFill>
                  <a:schemeClr val="bg2">
                    <a:lumMod val="10000"/>
                  </a:schemeClr>
                </a:solidFill>
              </a:rPr>
              <a:t>reduces</a:t>
            </a:r>
            <a:r>
              <a:rPr lang="en-GB" b="0" dirty="0">
                <a:solidFill>
                  <a:schemeClr val="bg2">
                    <a:lumMod val="10000"/>
                  </a:schemeClr>
                </a:solidFill>
              </a:rPr>
              <a:t> b</a:t>
            </a:r>
            <a:r>
              <a:rPr lang="en-GB" b="0" dirty="0"/>
              <a:t>eam induced </a:t>
            </a:r>
            <a:r>
              <a:rPr lang="en-GB" dirty="0"/>
              <a:t>power </a:t>
            </a:r>
            <a:r>
              <a:rPr lang="en-GB" b="0" dirty="0"/>
              <a:t>and</a:t>
            </a:r>
            <a:r>
              <a:rPr lang="en-GB" dirty="0"/>
              <a:t> re-locates </a:t>
            </a:r>
            <a:r>
              <a:rPr lang="en-GB" b="0" dirty="0"/>
              <a:t>it </a:t>
            </a:r>
            <a:r>
              <a:rPr lang="en-GB" dirty="0"/>
              <a:t>from ferrite yoke to damper</a:t>
            </a:r>
            <a:br>
              <a:rPr lang="en-GB" dirty="0"/>
            </a:br>
            <a:endParaRPr lang="en-GB" dirty="0"/>
          </a:p>
          <a:p>
            <a:pPr marL="342900" indent="-342900">
              <a:buFont typeface="Arial" panose="020B0604020202020204" pitchFamily="34" charset="0"/>
              <a:buChar char="•"/>
            </a:pPr>
            <a:r>
              <a:rPr lang="en-GB" b="0" dirty="0"/>
              <a:t>BUT, with </a:t>
            </a:r>
            <a:r>
              <a:rPr lang="en-GB" dirty="0"/>
              <a:t>HL-LHC beam,</a:t>
            </a:r>
            <a:r>
              <a:rPr lang="en-GB" b="0" dirty="0"/>
              <a:t> an </a:t>
            </a:r>
            <a:r>
              <a:rPr lang="en-GB" dirty="0"/>
              <a:t>uncooled RF damper  would reach its Curie temperature</a:t>
            </a:r>
            <a:r>
              <a:rPr lang="en-GB" b="0" dirty="0"/>
              <a:t>, and thus would no longer re-locate losses from the ferrite yoke </a:t>
            </a:r>
            <a:r>
              <a:rPr lang="en-GB" b="0" dirty="0">
                <a:latin typeface="Calibri" panose="020F0502020204030204" pitchFamily="34" charset="0"/>
                <a:cs typeface="Calibri" panose="020F0502020204030204" pitchFamily="34" charset="0"/>
              </a:rPr>
              <a:t>→ yoke temperature would increase</a:t>
            </a:r>
            <a:br>
              <a:rPr lang="en-GB" dirty="0"/>
            </a:br>
            <a:endParaRPr lang="en-GB" dirty="0"/>
          </a:p>
          <a:p>
            <a:pPr marL="342900" indent="-342900">
              <a:buFont typeface="Arial" panose="020B0604020202020204" pitchFamily="34" charset="0"/>
              <a:buChar char="•"/>
            </a:pPr>
            <a:r>
              <a:rPr lang="en-GB" dirty="0"/>
              <a:t>MKI-Cool:</a:t>
            </a:r>
            <a:r>
              <a:rPr lang="en-GB" b="0" dirty="0"/>
              <a:t> </a:t>
            </a:r>
            <a:r>
              <a:rPr lang="en-GB" b="0" dirty="0">
                <a:effectLst>
                  <a:outerShdw blurRad="38100" dist="38100" dir="2700000" algn="tl">
                    <a:srgbClr val="000000">
                      <a:alpha val="43137"/>
                    </a:srgbClr>
                  </a:outerShdw>
                </a:effectLst>
              </a:rPr>
              <a:t>water cooling of the RF damper</a:t>
            </a:r>
            <a:r>
              <a:rPr lang="en-GB" b="0" dirty="0"/>
              <a:t> to remove heat </a:t>
            </a:r>
          </a:p>
        </p:txBody>
      </p:sp>
      <p:sp>
        <p:nvSpPr>
          <p:cNvPr id="2" name="Flowchart: Alternate Process 1">
            <a:extLst>
              <a:ext uri="{FF2B5EF4-FFF2-40B4-BE49-F238E27FC236}">
                <a16:creationId xmlns:a16="http://schemas.microsoft.com/office/drawing/2014/main" id="{74515EB0-FEF6-BDBC-28B3-F85BC4855615}"/>
              </a:ext>
            </a:extLst>
          </p:cNvPr>
          <p:cNvSpPr/>
          <p:nvPr/>
        </p:nvSpPr>
        <p:spPr>
          <a:xfrm>
            <a:off x="9192986" y="1439335"/>
            <a:ext cx="2049235" cy="72326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DAFD4837-3DF4-7C2B-8B4E-7F80A0741094}"/>
              </a:ext>
            </a:extLst>
          </p:cNvPr>
          <p:cNvSpPr txBox="1"/>
          <p:nvPr/>
        </p:nvSpPr>
        <p:spPr>
          <a:xfrm>
            <a:off x="8844890" y="5470555"/>
            <a:ext cx="1348749" cy="553998"/>
          </a:xfrm>
          <a:prstGeom prst="rect">
            <a:avLst/>
          </a:prstGeom>
          <a:noFill/>
        </p:spPr>
        <p:txBody>
          <a:bodyPr wrap="square" lIns="0" tIns="0" rIns="0" bIns="0" rtlCol="0">
            <a:spAutoFit/>
          </a:bodyPr>
          <a:lstStyle/>
          <a:p>
            <a:pPr algn="ctr"/>
            <a:r>
              <a:rPr lang="en-GB" b="1" dirty="0">
                <a:effectLst>
                  <a:glow rad="101600">
                    <a:schemeClr val="bg1">
                      <a:alpha val="60000"/>
                    </a:schemeClr>
                  </a:glow>
                </a:effectLst>
              </a:rPr>
              <a:t>Damper</a:t>
            </a:r>
          </a:p>
          <a:p>
            <a:pPr algn="ctr"/>
            <a:r>
              <a:rPr lang="en-GB" dirty="0">
                <a:effectLst>
                  <a:glow rad="101600">
                    <a:schemeClr val="bg1">
                      <a:alpha val="60000"/>
                    </a:schemeClr>
                  </a:glow>
                </a:effectLst>
              </a:rPr>
              <a:t>(ferrite ring)</a:t>
            </a:r>
          </a:p>
        </p:txBody>
      </p:sp>
      <p:sp>
        <p:nvSpPr>
          <p:cNvPr id="26" name="Left Brace 25">
            <a:extLst>
              <a:ext uri="{FF2B5EF4-FFF2-40B4-BE49-F238E27FC236}">
                <a16:creationId xmlns:a16="http://schemas.microsoft.com/office/drawing/2014/main" id="{CB4B7A3C-DF0E-7831-64FF-A8F5FFF08AEB}"/>
              </a:ext>
            </a:extLst>
          </p:cNvPr>
          <p:cNvSpPr/>
          <p:nvPr/>
        </p:nvSpPr>
        <p:spPr>
          <a:xfrm rot="16200000">
            <a:off x="11618203" y="4725018"/>
            <a:ext cx="255327" cy="1450882"/>
          </a:xfrm>
          <a:prstGeom prst="leftBrace">
            <a:avLst>
              <a:gd name="adj1" fmla="val 5208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effectLst>
                <a:glow rad="101600">
                  <a:schemeClr val="bg1">
                    <a:alpha val="60000"/>
                  </a:schemeClr>
                </a:glow>
              </a:effectLst>
            </a:endParaRPr>
          </a:p>
        </p:txBody>
      </p:sp>
      <p:sp>
        <p:nvSpPr>
          <p:cNvPr id="27" name="TextBox 26">
            <a:extLst>
              <a:ext uri="{FF2B5EF4-FFF2-40B4-BE49-F238E27FC236}">
                <a16:creationId xmlns:a16="http://schemas.microsoft.com/office/drawing/2014/main" id="{0FE697A9-6BBA-D2CB-8B53-8A8878A90BA4}"/>
              </a:ext>
            </a:extLst>
          </p:cNvPr>
          <p:cNvSpPr txBox="1"/>
          <p:nvPr/>
        </p:nvSpPr>
        <p:spPr>
          <a:xfrm>
            <a:off x="11318081" y="5691201"/>
            <a:ext cx="916981" cy="276999"/>
          </a:xfrm>
          <a:prstGeom prst="rect">
            <a:avLst/>
          </a:prstGeom>
          <a:noFill/>
        </p:spPr>
        <p:txBody>
          <a:bodyPr wrap="square" lIns="0" tIns="0" rIns="0" bIns="0" rtlCol="0">
            <a:spAutoFit/>
          </a:bodyPr>
          <a:lstStyle/>
          <a:p>
            <a:pPr algn="l"/>
            <a:r>
              <a:rPr lang="en-GB" b="1" dirty="0">
                <a:effectLst>
                  <a:glow rad="101600">
                    <a:schemeClr val="bg1">
                      <a:alpha val="60000"/>
                    </a:schemeClr>
                  </a:glow>
                </a:effectLst>
              </a:rPr>
              <a:t>Magnet</a:t>
            </a:r>
            <a:endParaRPr lang="en-GB" dirty="0">
              <a:effectLst>
                <a:glow rad="101600">
                  <a:schemeClr val="bg1">
                    <a:alpha val="60000"/>
                  </a:schemeClr>
                </a:glow>
              </a:effectLst>
            </a:endParaRPr>
          </a:p>
        </p:txBody>
      </p:sp>
      <p:sp>
        <p:nvSpPr>
          <p:cNvPr id="28" name="TextBox 27">
            <a:extLst>
              <a:ext uri="{FF2B5EF4-FFF2-40B4-BE49-F238E27FC236}">
                <a16:creationId xmlns:a16="http://schemas.microsoft.com/office/drawing/2014/main" id="{A98AC37A-CAD0-9C27-45ED-544E5A237307}"/>
              </a:ext>
            </a:extLst>
          </p:cNvPr>
          <p:cNvSpPr txBox="1"/>
          <p:nvPr/>
        </p:nvSpPr>
        <p:spPr>
          <a:xfrm>
            <a:off x="6519619" y="3468472"/>
            <a:ext cx="2136755" cy="369332"/>
          </a:xfrm>
          <a:prstGeom prst="rect">
            <a:avLst/>
          </a:prstGeom>
          <a:noFill/>
        </p:spPr>
        <p:txBody>
          <a:bodyPr wrap="square">
            <a:spAutoFit/>
          </a:bodyPr>
          <a:lstStyle/>
          <a:p>
            <a:pPr algn="l"/>
            <a:r>
              <a:rPr lang="en-GB" dirty="0">
                <a:effectLst>
                  <a:glow rad="101600">
                    <a:schemeClr val="bg1">
                      <a:alpha val="60000"/>
                    </a:schemeClr>
                  </a:glow>
                </a:effectLst>
              </a:rPr>
              <a:t>Beam</a:t>
            </a:r>
          </a:p>
        </p:txBody>
      </p:sp>
      <p:sp>
        <p:nvSpPr>
          <p:cNvPr id="29" name="TextBox 28">
            <a:extLst>
              <a:ext uri="{FF2B5EF4-FFF2-40B4-BE49-F238E27FC236}">
                <a16:creationId xmlns:a16="http://schemas.microsoft.com/office/drawing/2014/main" id="{78973D4C-4BA3-05D2-C102-C6ACF706365E}"/>
              </a:ext>
            </a:extLst>
          </p:cNvPr>
          <p:cNvSpPr txBox="1"/>
          <p:nvPr/>
        </p:nvSpPr>
        <p:spPr>
          <a:xfrm>
            <a:off x="8722829" y="3554968"/>
            <a:ext cx="1186870" cy="523220"/>
          </a:xfrm>
          <a:prstGeom prst="rect">
            <a:avLst/>
          </a:prstGeom>
          <a:noFill/>
        </p:spPr>
        <p:txBody>
          <a:bodyPr wrap="square">
            <a:spAutoFit/>
          </a:bodyPr>
          <a:lstStyle/>
          <a:p>
            <a:pPr algn="l"/>
            <a:r>
              <a:rPr lang="en-GB" sz="1400" dirty="0">
                <a:effectLst>
                  <a:glow rad="101600">
                    <a:schemeClr val="bg1">
                      <a:alpha val="60000"/>
                    </a:schemeClr>
                  </a:glow>
                </a:effectLst>
              </a:rPr>
              <a:t>Screen conductors</a:t>
            </a:r>
          </a:p>
        </p:txBody>
      </p:sp>
      <p:sp>
        <p:nvSpPr>
          <p:cNvPr id="31" name="TextBox 30">
            <a:extLst>
              <a:ext uri="{FF2B5EF4-FFF2-40B4-BE49-F238E27FC236}">
                <a16:creationId xmlns:a16="http://schemas.microsoft.com/office/drawing/2014/main" id="{CE9BB616-1DC1-E419-CEBE-4415871BC27A}"/>
              </a:ext>
            </a:extLst>
          </p:cNvPr>
          <p:cNvSpPr txBox="1"/>
          <p:nvPr/>
        </p:nvSpPr>
        <p:spPr>
          <a:xfrm>
            <a:off x="8151513" y="4612928"/>
            <a:ext cx="895759" cy="523220"/>
          </a:xfrm>
          <a:prstGeom prst="rect">
            <a:avLst/>
          </a:prstGeom>
          <a:noFill/>
        </p:spPr>
        <p:txBody>
          <a:bodyPr wrap="square">
            <a:spAutoFit/>
          </a:bodyPr>
          <a:lstStyle/>
          <a:p>
            <a:pPr algn="l"/>
            <a:r>
              <a:rPr lang="en-GB" sz="1400" dirty="0">
                <a:effectLst>
                  <a:glow rad="101600">
                    <a:schemeClr val="bg1">
                      <a:alpha val="60000"/>
                    </a:schemeClr>
                  </a:glow>
                </a:effectLst>
              </a:rPr>
              <a:t>Alumina tube</a:t>
            </a:r>
          </a:p>
        </p:txBody>
      </p:sp>
      <p:cxnSp>
        <p:nvCxnSpPr>
          <p:cNvPr id="4" name="Straight Arrow Connector 3">
            <a:extLst>
              <a:ext uri="{FF2B5EF4-FFF2-40B4-BE49-F238E27FC236}">
                <a16:creationId xmlns:a16="http://schemas.microsoft.com/office/drawing/2014/main" id="{84438DFE-C90B-2A6E-0DB1-97C328FC1FB8}"/>
              </a:ext>
            </a:extLst>
          </p:cNvPr>
          <p:cNvCxnSpPr>
            <a:cxnSpLocks/>
          </p:cNvCxnSpPr>
          <p:nvPr/>
        </p:nvCxnSpPr>
        <p:spPr>
          <a:xfrm rot="-60000">
            <a:off x="6448424" y="3878746"/>
            <a:ext cx="1417214" cy="0"/>
          </a:xfrm>
          <a:prstGeom prst="straightConnector1">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7E0CFBAE-77FE-3231-733E-6FC12EDA3392}"/>
              </a:ext>
            </a:extLst>
          </p:cNvPr>
          <p:cNvCxnSpPr>
            <a:cxnSpLocks/>
            <a:stCxn id="31" idx="0"/>
          </p:cNvCxnSpPr>
          <p:nvPr/>
        </p:nvCxnSpPr>
        <p:spPr>
          <a:xfrm flipV="1">
            <a:off x="8599393" y="4343400"/>
            <a:ext cx="123436" cy="269528"/>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797047F-58DE-C57B-0179-7AC794F64BA8}"/>
              </a:ext>
            </a:extLst>
          </p:cNvPr>
          <p:cNvCxnSpPr>
            <a:cxnSpLocks/>
            <a:stCxn id="25" idx="0"/>
          </p:cNvCxnSpPr>
          <p:nvPr/>
        </p:nvCxnSpPr>
        <p:spPr>
          <a:xfrm flipV="1">
            <a:off x="9519265" y="4765328"/>
            <a:ext cx="390434" cy="705227"/>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73F2768D-68AA-A469-CF92-F1E166D93731}"/>
              </a:ext>
            </a:extLst>
          </p:cNvPr>
          <p:cNvSpPr txBox="1"/>
          <p:nvPr/>
        </p:nvSpPr>
        <p:spPr>
          <a:xfrm>
            <a:off x="9275426" y="1507829"/>
            <a:ext cx="1836425" cy="553998"/>
          </a:xfrm>
          <a:prstGeom prst="rect">
            <a:avLst/>
          </a:prstGeom>
          <a:noFill/>
        </p:spPr>
        <p:txBody>
          <a:bodyPr wrap="square" lIns="0" tIns="0" rIns="0" bIns="0" rtlCol="0">
            <a:spAutoFit/>
          </a:bodyPr>
          <a:lstStyle/>
          <a:p>
            <a:pPr algn="l"/>
            <a:r>
              <a:rPr lang="en-GB" b="1" dirty="0">
                <a:solidFill>
                  <a:schemeClr val="bg1"/>
                </a:solidFill>
                <a:effectLst/>
              </a:rPr>
              <a:t>Pipes for water cooling</a:t>
            </a:r>
            <a:endParaRPr lang="en-GB" dirty="0">
              <a:solidFill>
                <a:schemeClr val="bg1"/>
              </a:solidFill>
              <a:effectLst/>
            </a:endParaRPr>
          </a:p>
        </p:txBody>
      </p:sp>
      <p:sp>
        <p:nvSpPr>
          <p:cNvPr id="8" name="Date Placeholder 7">
            <a:extLst>
              <a:ext uri="{FF2B5EF4-FFF2-40B4-BE49-F238E27FC236}">
                <a16:creationId xmlns:a16="http://schemas.microsoft.com/office/drawing/2014/main" id="{477C019F-E417-6F52-77BB-3BEDFBE5FF22}"/>
              </a:ext>
            </a:extLst>
          </p:cNvPr>
          <p:cNvSpPr>
            <a:spLocks noGrp="1"/>
          </p:cNvSpPr>
          <p:nvPr>
            <p:ph type="dt" sz="half" idx="10"/>
          </p:nvPr>
        </p:nvSpPr>
        <p:spPr/>
        <p:txBody>
          <a:bodyPr/>
          <a:lstStyle/>
          <a:p>
            <a:r>
              <a:rPr lang="en-US"/>
              <a:t>23/9/2023</a:t>
            </a:r>
            <a:endParaRPr lang="en-GB"/>
          </a:p>
        </p:txBody>
      </p:sp>
      <p:sp>
        <p:nvSpPr>
          <p:cNvPr id="9" name="Footer Placeholder 8">
            <a:extLst>
              <a:ext uri="{FF2B5EF4-FFF2-40B4-BE49-F238E27FC236}">
                <a16:creationId xmlns:a16="http://schemas.microsoft.com/office/drawing/2014/main" id="{A6CD9DE9-D3A9-FD83-9882-345D14E5E2C8}"/>
              </a:ext>
            </a:extLst>
          </p:cNvPr>
          <p:cNvSpPr>
            <a:spLocks noGrp="1"/>
          </p:cNvSpPr>
          <p:nvPr>
            <p:ph type="ftr" sz="quarter" idx="11"/>
          </p:nvPr>
        </p:nvSpPr>
        <p:spPr/>
        <p:txBody>
          <a:bodyPr/>
          <a:lstStyle/>
          <a:p>
            <a:r>
              <a:rPr lang="en-GB"/>
              <a:t>M.J. Barnes:  MKI-Cool</a:t>
            </a:r>
          </a:p>
        </p:txBody>
      </p:sp>
      <p:sp>
        <p:nvSpPr>
          <p:cNvPr id="10" name="Slide Number Placeholder 9">
            <a:extLst>
              <a:ext uri="{FF2B5EF4-FFF2-40B4-BE49-F238E27FC236}">
                <a16:creationId xmlns:a16="http://schemas.microsoft.com/office/drawing/2014/main" id="{D262138E-8085-BCB7-83A8-AB6D970E6433}"/>
              </a:ext>
            </a:extLst>
          </p:cNvPr>
          <p:cNvSpPr>
            <a:spLocks noGrp="1"/>
          </p:cNvSpPr>
          <p:nvPr>
            <p:ph type="sldNum" sz="quarter" idx="12"/>
          </p:nvPr>
        </p:nvSpPr>
        <p:spPr/>
        <p:txBody>
          <a:bodyPr/>
          <a:lstStyle/>
          <a:p>
            <a:fld id="{3E8595ED-BDF9-4BBC-B68B-2CF041815697}" type="slidenum">
              <a:rPr lang="en-GB" smtClean="0"/>
              <a:t>7</a:t>
            </a:fld>
            <a:endParaRPr lang="en-GB"/>
          </a:p>
        </p:txBody>
      </p:sp>
    </p:spTree>
    <p:extLst>
      <p:ext uri="{BB962C8B-B14F-4D97-AF65-F5344CB8AC3E}">
        <p14:creationId xmlns:p14="http://schemas.microsoft.com/office/powerpoint/2010/main" val="4271923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a:xfrm>
            <a:off x="407988" y="265441"/>
            <a:ext cx="11479212" cy="1065742"/>
          </a:xfrm>
        </p:spPr>
        <p:txBody>
          <a:bodyPr/>
          <a:lstStyle/>
          <a:p>
            <a:r>
              <a:rPr lang="en-GB" sz="3500" dirty="0"/>
              <a:t>First MKI-Cool: installed in LHC during YETS 2022/23</a:t>
            </a:r>
            <a:endParaRPr lang="en-GB" sz="3500" u="sng" dirty="0"/>
          </a:p>
        </p:txBody>
      </p:sp>
      <p:sp>
        <p:nvSpPr>
          <p:cNvPr id="2" name="Date Placeholder 1">
            <a:extLst>
              <a:ext uri="{FF2B5EF4-FFF2-40B4-BE49-F238E27FC236}">
                <a16:creationId xmlns:a16="http://schemas.microsoft.com/office/drawing/2014/main" id="{CC4EC7F4-3FAB-3CA4-A689-4C93DAE30C1F}"/>
              </a:ext>
            </a:extLst>
          </p:cNvPr>
          <p:cNvSpPr>
            <a:spLocks noGrp="1"/>
          </p:cNvSpPr>
          <p:nvPr>
            <p:ph type="dt" sz="half" idx="10"/>
          </p:nvPr>
        </p:nvSpPr>
        <p:spPr/>
        <p:txBody>
          <a:bodyPr/>
          <a:lstStyle/>
          <a:p>
            <a:r>
              <a:rPr lang="en-US"/>
              <a:t>23/9/2023</a:t>
            </a:r>
            <a:endParaRPr lang="en-GB"/>
          </a:p>
        </p:txBody>
      </p:sp>
      <p:sp>
        <p:nvSpPr>
          <p:cNvPr id="58" name="TextBox 57">
            <a:extLst>
              <a:ext uri="{FF2B5EF4-FFF2-40B4-BE49-F238E27FC236}">
                <a16:creationId xmlns:a16="http://schemas.microsoft.com/office/drawing/2014/main" id="{12D7EDF2-0C57-4880-B0C7-AA2C59719261}"/>
              </a:ext>
            </a:extLst>
          </p:cNvPr>
          <p:cNvSpPr txBox="1"/>
          <p:nvPr/>
        </p:nvSpPr>
        <p:spPr>
          <a:xfrm>
            <a:off x="6333698" y="5020168"/>
            <a:ext cx="4599773" cy="369332"/>
          </a:xfrm>
          <a:prstGeom prst="rect">
            <a:avLst/>
          </a:prstGeom>
          <a:noFill/>
        </p:spPr>
        <p:txBody>
          <a:bodyPr wrap="square" lIns="0">
            <a:spAutoFit/>
          </a:bodyPr>
          <a:lstStyle/>
          <a:p>
            <a:r>
              <a:rPr lang="en-US" sz="1800" b="0" dirty="0"/>
              <a:t>MKI cool </a:t>
            </a:r>
            <a:r>
              <a:rPr lang="en-US" dirty="0"/>
              <a:t>in test cage</a:t>
            </a:r>
            <a:endParaRPr lang="en-GB" dirty="0"/>
          </a:p>
        </p:txBody>
      </p:sp>
      <p:sp>
        <p:nvSpPr>
          <p:cNvPr id="7" name="Footer Placeholder 6">
            <a:extLst>
              <a:ext uri="{FF2B5EF4-FFF2-40B4-BE49-F238E27FC236}">
                <a16:creationId xmlns:a16="http://schemas.microsoft.com/office/drawing/2014/main" id="{1BB9A53D-D65D-E57F-6644-69A11395C094}"/>
              </a:ext>
            </a:extLst>
          </p:cNvPr>
          <p:cNvSpPr>
            <a:spLocks noGrp="1"/>
          </p:cNvSpPr>
          <p:nvPr>
            <p:ph type="ftr" sz="quarter" idx="11"/>
          </p:nvPr>
        </p:nvSpPr>
        <p:spPr/>
        <p:txBody>
          <a:bodyPr/>
          <a:lstStyle/>
          <a:p>
            <a:r>
              <a:rPr lang="en-GB"/>
              <a:t>M.J. Barnes:  MKI-Cool</a:t>
            </a:r>
          </a:p>
        </p:txBody>
      </p:sp>
      <p:sp>
        <p:nvSpPr>
          <p:cNvPr id="8" name="Slide Number Placeholder 7">
            <a:extLst>
              <a:ext uri="{FF2B5EF4-FFF2-40B4-BE49-F238E27FC236}">
                <a16:creationId xmlns:a16="http://schemas.microsoft.com/office/drawing/2014/main" id="{B2CBD33E-43F7-916E-29DC-C5199194FC1E}"/>
              </a:ext>
            </a:extLst>
          </p:cNvPr>
          <p:cNvSpPr>
            <a:spLocks noGrp="1"/>
          </p:cNvSpPr>
          <p:nvPr>
            <p:ph type="sldNum" sz="quarter" idx="12"/>
          </p:nvPr>
        </p:nvSpPr>
        <p:spPr/>
        <p:txBody>
          <a:bodyPr/>
          <a:lstStyle/>
          <a:p>
            <a:fld id="{3E8595ED-BDF9-4BBC-B68B-2CF041815697}" type="slidenum">
              <a:rPr lang="en-GB" smtClean="0"/>
              <a:t>8</a:t>
            </a:fld>
            <a:endParaRPr lang="en-GB"/>
          </a:p>
        </p:txBody>
      </p:sp>
      <p:pic>
        <p:nvPicPr>
          <p:cNvPr id="5" name="Picture 4" descr="A group of people sitting in a room with machines&#10;&#10;Description automatically generated">
            <a:extLst>
              <a:ext uri="{FF2B5EF4-FFF2-40B4-BE49-F238E27FC236}">
                <a16:creationId xmlns:a16="http://schemas.microsoft.com/office/drawing/2014/main" id="{9155AE78-5CFD-33CD-D009-F7ED42E3D8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9262" y="803375"/>
            <a:ext cx="7365769" cy="4910513"/>
          </a:xfrm>
          <a:prstGeom prst="rect">
            <a:avLst/>
          </a:prstGeom>
        </p:spPr>
      </p:pic>
      <p:pic>
        <p:nvPicPr>
          <p:cNvPr id="9" name="Picture 8" descr="A person on a machine&#10;&#10;Description automatically generated">
            <a:extLst>
              <a:ext uri="{FF2B5EF4-FFF2-40B4-BE49-F238E27FC236}">
                <a16:creationId xmlns:a16="http://schemas.microsoft.com/office/drawing/2014/main" id="{D403560F-1074-CCBB-5AFF-F20B243146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890" y="1621794"/>
            <a:ext cx="4910514" cy="3273676"/>
          </a:xfrm>
          <a:prstGeom prst="rect">
            <a:avLst/>
          </a:prstGeom>
        </p:spPr>
      </p:pic>
      <p:sp>
        <p:nvSpPr>
          <p:cNvPr id="4" name="TextBox 3">
            <a:extLst>
              <a:ext uri="{FF2B5EF4-FFF2-40B4-BE49-F238E27FC236}">
                <a16:creationId xmlns:a16="http://schemas.microsoft.com/office/drawing/2014/main" id="{02E762B8-D71F-8387-BDC0-6AACEB845F9D}"/>
              </a:ext>
            </a:extLst>
          </p:cNvPr>
          <p:cNvSpPr txBox="1"/>
          <p:nvPr/>
        </p:nvSpPr>
        <p:spPr>
          <a:xfrm>
            <a:off x="816077" y="5801032"/>
            <a:ext cx="10785988" cy="553998"/>
          </a:xfrm>
          <a:prstGeom prst="rect">
            <a:avLst/>
          </a:prstGeom>
          <a:noFill/>
        </p:spPr>
        <p:txBody>
          <a:bodyPr wrap="square" lIns="0" tIns="0" rIns="0" bIns="0" rtlCol="0">
            <a:spAutoFit/>
          </a:bodyPr>
          <a:lstStyle/>
          <a:p>
            <a:pPr algn="l"/>
            <a:r>
              <a:rPr lang="en-US" dirty="0"/>
              <a:t>MKI-Cool installed at location MKI8D (exchanged for, prototype, upgraded MKI8D)</a:t>
            </a:r>
          </a:p>
          <a:p>
            <a:pPr marL="285750" indent="-285750" algn="l">
              <a:buFont typeface="Arial" panose="020B0604020202020204" pitchFamily="34" charset="0"/>
              <a:buChar char="•"/>
            </a:pPr>
            <a:endParaRPr lang="en-GB" dirty="0"/>
          </a:p>
        </p:txBody>
      </p:sp>
    </p:spTree>
    <p:extLst>
      <p:ext uri="{BB962C8B-B14F-4D97-AF65-F5344CB8AC3E}">
        <p14:creationId xmlns:p14="http://schemas.microsoft.com/office/powerpoint/2010/main" val="1544509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98B952-A4A0-0CAA-20F1-2D676F17B61E}"/>
              </a:ext>
            </a:extLst>
          </p:cNvPr>
          <p:cNvSpPr>
            <a:spLocks noGrp="1"/>
          </p:cNvSpPr>
          <p:nvPr>
            <p:ph type="dt" sz="half" idx="10"/>
          </p:nvPr>
        </p:nvSpPr>
        <p:spPr/>
        <p:txBody>
          <a:bodyPr/>
          <a:lstStyle/>
          <a:p>
            <a:r>
              <a:rPr lang="en-US"/>
              <a:t>23/9/2023</a:t>
            </a:r>
            <a:endParaRPr lang="en-GB"/>
          </a:p>
        </p:txBody>
      </p:sp>
      <p:sp>
        <p:nvSpPr>
          <p:cNvPr id="3" name="Footer Placeholder 2">
            <a:extLst>
              <a:ext uri="{FF2B5EF4-FFF2-40B4-BE49-F238E27FC236}">
                <a16:creationId xmlns:a16="http://schemas.microsoft.com/office/drawing/2014/main" id="{B114180B-560A-E717-CB79-2A2C0EB7BA3B}"/>
              </a:ext>
            </a:extLst>
          </p:cNvPr>
          <p:cNvSpPr>
            <a:spLocks noGrp="1"/>
          </p:cNvSpPr>
          <p:nvPr>
            <p:ph type="ftr" sz="quarter" idx="11"/>
          </p:nvPr>
        </p:nvSpPr>
        <p:spPr/>
        <p:txBody>
          <a:bodyPr/>
          <a:lstStyle/>
          <a:p>
            <a:r>
              <a:rPr lang="en-GB"/>
              <a:t>M.J. Barnes:  MKI-Cool</a:t>
            </a:r>
          </a:p>
        </p:txBody>
      </p:sp>
      <p:sp>
        <p:nvSpPr>
          <p:cNvPr id="4" name="Slide Number Placeholder 3">
            <a:extLst>
              <a:ext uri="{FF2B5EF4-FFF2-40B4-BE49-F238E27FC236}">
                <a16:creationId xmlns:a16="http://schemas.microsoft.com/office/drawing/2014/main" id="{ADB842DD-DD90-00EC-3097-DA32FDCB125B}"/>
              </a:ext>
            </a:extLst>
          </p:cNvPr>
          <p:cNvSpPr>
            <a:spLocks noGrp="1"/>
          </p:cNvSpPr>
          <p:nvPr>
            <p:ph type="sldNum" sz="quarter" idx="12"/>
          </p:nvPr>
        </p:nvSpPr>
        <p:spPr/>
        <p:txBody>
          <a:bodyPr/>
          <a:lstStyle/>
          <a:p>
            <a:fld id="{3E8595ED-BDF9-4BBC-B68B-2CF041815697}" type="slidenum">
              <a:rPr lang="en-GB" smtClean="0"/>
              <a:t>9</a:t>
            </a:fld>
            <a:endParaRPr lang="en-GB"/>
          </a:p>
        </p:txBody>
      </p:sp>
      <p:sp>
        <p:nvSpPr>
          <p:cNvPr id="5" name="Title 2">
            <a:extLst>
              <a:ext uri="{FF2B5EF4-FFF2-40B4-BE49-F238E27FC236}">
                <a16:creationId xmlns:a16="http://schemas.microsoft.com/office/drawing/2014/main" id="{6B3E7324-0D25-5C3B-BC80-0774C73C475C}"/>
              </a:ext>
            </a:extLst>
          </p:cNvPr>
          <p:cNvSpPr txBox="1">
            <a:spLocks/>
          </p:cNvSpPr>
          <p:nvPr/>
        </p:nvSpPr>
        <p:spPr>
          <a:xfrm>
            <a:off x="407988" y="265441"/>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500" dirty="0"/>
              <a:t>MKI-Cool operation in LHC during 2023 - Vacuum</a:t>
            </a:r>
            <a:endParaRPr lang="en-GB" sz="3500" u="sng" dirty="0"/>
          </a:p>
        </p:txBody>
      </p:sp>
      <p:sp>
        <p:nvSpPr>
          <p:cNvPr id="6" name="TextBox 5">
            <a:extLst>
              <a:ext uri="{FF2B5EF4-FFF2-40B4-BE49-F238E27FC236}">
                <a16:creationId xmlns:a16="http://schemas.microsoft.com/office/drawing/2014/main" id="{D8213BA9-6F4B-7954-E684-3B1A455CEF6F}"/>
              </a:ext>
            </a:extLst>
          </p:cNvPr>
          <p:cNvSpPr txBox="1"/>
          <p:nvPr/>
        </p:nvSpPr>
        <p:spPr>
          <a:xfrm>
            <a:off x="507076" y="872836"/>
            <a:ext cx="10997739" cy="584775"/>
          </a:xfrm>
          <a:prstGeom prst="rect">
            <a:avLst/>
          </a:prstGeom>
          <a:noFill/>
        </p:spPr>
        <p:txBody>
          <a:bodyPr wrap="square" lIns="0" tIns="0" rIns="0" bIns="0" rtlCol="0">
            <a:spAutoFit/>
          </a:bodyPr>
          <a:lstStyle/>
          <a:p>
            <a:pPr algn="l"/>
            <a:r>
              <a:rPr lang="en-US" sz="1900" dirty="0"/>
              <a:t>Dynamic pressure:</a:t>
            </a:r>
          </a:p>
          <a:p>
            <a:pPr marL="285750" indent="-285750" algn="l">
              <a:buFont typeface="Arial" panose="020B0604020202020204" pitchFamily="34" charset="0"/>
              <a:buChar char="•"/>
            </a:pPr>
            <a:r>
              <a:rPr lang="en-GB" sz="1900" b="0" dirty="0"/>
              <a:t>Cr</a:t>
            </a:r>
            <a:r>
              <a:rPr lang="en-GB" sz="1900" b="0" baseline="-25000" dirty="0"/>
              <a:t>2</a:t>
            </a:r>
            <a:r>
              <a:rPr lang="en-GB" sz="1900" b="0" dirty="0"/>
              <a:t>O</a:t>
            </a:r>
            <a:r>
              <a:rPr lang="en-GB" sz="1900" b="0" baseline="-25000" dirty="0"/>
              <a:t>3</a:t>
            </a:r>
            <a:r>
              <a:rPr lang="en-GB" sz="1900" dirty="0"/>
              <a:t> coated tube of MKI-Cool exhibited rapid conditioning with beam 👍</a:t>
            </a:r>
          </a:p>
        </p:txBody>
      </p:sp>
      <p:sp>
        <p:nvSpPr>
          <p:cNvPr id="39" name="TextBox 38">
            <a:extLst>
              <a:ext uri="{FF2B5EF4-FFF2-40B4-BE49-F238E27FC236}">
                <a16:creationId xmlns:a16="http://schemas.microsoft.com/office/drawing/2014/main" id="{803B1BDD-4431-AFCB-C547-5ED02DACC197}"/>
              </a:ext>
            </a:extLst>
          </p:cNvPr>
          <p:cNvSpPr txBox="1"/>
          <p:nvPr/>
        </p:nvSpPr>
        <p:spPr>
          <a:xfrm>
            <a:off x="674831" y="5264258"/>
            <a:ext cx="11109182" cy="584775"/>
          </a:xfrm>
          <a:prstGeom prst="rect">
            <a:avLst/>
          </a:prstGeom>
          <a:noFill/>
        </p:spPr>
        <p:txBody>
          <a:bodyPr wrap="square" lIns="0" tIns="0" rIns="0" bIns="0" rtlCol="0">
            <a:spAutoFit/>
          </a:bodyPr>
          <a:lstStyle/>
          <a:p>
            <a:r>
              <a:rPr lang="en-US" sz="1900" dirty="0">
                <a:cs typeface="Times New Roman" panose="02020603050405020304" pitchFamily="18" charset="0"/>
              </a:rPr>
              <a:t>As per upgraded MKI8D installed during YETS 2017/18: </a:t>
            </a:r>
          </a:p>
          <a:p>
            <a:pPr marL="342900" indent="-342900">
              <a:buFont typeface="Arial" panose="020B0604020202020204" pitchFamily="34" charset="0"/>
              <a:buChar char="•"/>
            </a:pPr>
            <a:r>
              <a:rPr lang="en-GB" sz="1900" dirty="0">
                <a:effectLst>
                  <a:outerShdw blurRad="38100" dist="38100" dir="2700000" algn="tl">
                    <a:srgbClr val="000000">
                      <a:alpha val="43137"/>
                    </a:srgbClr>
                  </a:outerShdw>
                </a:effectLst>
              </a:rPr>
              <a:t>pressure reduction </a:t>
            </a:r>
            <a:r>
              <a:rPr lang="en-GB" sz="1900" b="0" dirty="0"/>
              <a:t>attributed to </a:t>
            </a:r>
            <a:r>
              <a:rPr lang="en-GB" sz="1900" b="0" dirty="0">
                <a:effectLst>
                  <a:outerShdw blurRad="38100" dist="38100" dir="2700000" algn="tl">
                    <a:srgbClr val="000000">
                      <a:alpha val="43137"/>
                    </a:srgbClr>
                  </a:outerShdw>
                </a:effectLst>
              </a:rPr>
              <a:t>Cr</a:t>
            </a:r>
            <a:r>
              <a:rPr lang="en-GB" sz="1900" b="0" baseline="-25000" dirty="0">
                <a:effectLst>
                  <a:outerShdw blurRad="38100" dist="38100" dir="2700000" algn="tl">
                    <a:srgbClr val="000000">
                      <a:alpha val="43137"/>
                    </a:srgbClr>
                  </a:outerShdw>
                </a:effectLst>
              </a:rPr>
              <a:t>2</a:t>
            </a:r>
            <a:r>
              <a:rPr lang="en-GB" sz="1900" b="0" dirty="0">
                <a:effectLst>
                  <a:outerShdw blurRad="38100" dist="38100" dir="2700000" algn="tl">
                    <a:srgbClr val="000000">
                      <a:alpha val="43137"/>
                    </a:srgbClr>
                  </a:outerShdw>
                </a:effectLst>
              </a:rPr>
              <a:t>O</a:t>
            </a:r>
            <a:r>
              <a:rPr lang="en-GB" sz="1900" b="0" baseline="-25000" dirty="0">
                <a:effectLst>
                  <a:outerShdw blurRad="38100" dist="38100" dir="2700000" algn="tl">
                    <a:srgbClr val="000000">
                      <a:alpha val="43137"/>
                    </a:srgbClr>
                  </a:outerShdw>
                </a:effectLst>
              </a:rPr>
              <a:t>3</a:t>
            </a:r>
            <a:r>
              <a:rPr lang="en-GB" sz="1900" b="0" dirty="0">
                <a:effectLst>
                  <a:outerShdw blurRad="38100" dist="38100" dir="2700000" algn="tl">
                    <a:srgbClr val="000000">
                      <a:alpha val="43137"/>
                    </a:srgbClr>
                  </a:outerShdw>
                </a:effectLst>
              </a:rPr>
              <a:t> coating, </a:t>
            </a:r>
            <a:r>
              <a:rPr lang="en-GB" sz="1900" b="0" dirty="0"/>
              <a:t>of alumina tube, </a:t>
            </a:r>
            <a:r>
              <a:rPr lang="en-GB" sz="1900" dirty="0"/>
              <a:t>also seen for MKI-Cool </a:t>
            </a:r>
            <a:r>
              <a:rPr lang="en-GB" sz="1900" b="0" dirty="0"/>
              <a:t>👍</a:t>
            </a:r>
            <a:endParaRPr lang="en-GB" sz="1900" dirty="0"/>
          </a:p>
        </p:txBody>
      </p:sp>
      <p:pic>
        <p:nvPicPr>
          <p:cNvPr id="8" name="Picture 7" descr="A diagram of a beam integral&#10;&#10;Description automatically generated with medium confidence">
            <a:extLst>
              <a:ext uri="{FF2B5EF4-FFF2-40B4-BE49-F238E27FC236}">
                <a16:creationId xmlns:a16="http://schemas.microsoft.com/office/drawing/2014/main" id="{BA9749B9-38D2-DCCD-7CBA-527E7659EE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8304" y="1592684"/>
            <a:ext cx="8211977" cy="3660513"/>
          </a:xfrm>
          <a:prstGeom prst="rect">
            <a:avLst/>
          </a:prstGeom>
        </p:spPr>
      </p:pic>
      <p:sp>
        <p:nvSpPr>
          <p:cNvPr id="7" name="TextBox 6">
            <a:extLst>
              <a:ext uri="{FF2B5EF4-FFF2-40B4-BE49-F238E27FC236}">
                <a16:creationId xmlns:a16="http://schemas.microsoft.com/office/drawing/2014/main" id="{6954378D-B06C-69FD-A0D2-DC622AC0251B}"/>
              </a:ext>
            </a:extLst>
          </p:cNvPr>
          <p:cNvSpPr txBox="1"/>
          <p:nvPr/>
        </p:nvSpPr>
        <p:spPr>
          <a:xfrm>
            <a:off x="10067731" y="3429000"/>
            <a:ext cx="1119673" cy="276999"/>
          </a:xfrm>
          <a:prstGeom prst="rect">
            <a:avLst/>
          </a:prstGeom>
          <a:noFill/>
        </p:spPr>
        <p:txBody>
          <a:bodyPr wrap="square" lIns="0" tIns="0" rIns="0" bIns="0" rtlCol="0">
            <a:spAutoFit/>
          </a:bodyPr>
          <a:lstStyle/>
          <a:p>
            <a:pPr algn="l"/>
            <a:r>
              <a:rPr lang="en-US" dirty="0">
                <a:solidFill>
                  <a:srgbClr val="FF0000"/>
                </a:solidFill>
              </a:rPr>
              <a:t>MKI-Cool</a:t>
            </a:r>
            <a:endParaRPr lang="en-GB" dirty="0">
              <a:solidFill>
                <a:srgbClr val="FF0000"/>
              </a:solidFill>
            </a:endParaRPr>
          </a:p>
        </p:txBody>
      </p:sp>
      <p:sp>
        <p:nvSpPr>
          <p:cNvPr id="9" name="TextBox 8">
            <a:extLst>
              <a:ext uri="{FF2B5EF4-FFF2-40B4-BE49-F238E27FC236}">
                <a16:creationId xmlns:a16="http://schemas.microsoft.com/office/drawing/2014/main" id="{3BA01E1D-3681-C49A-ADCF-C1CC9CDBB48E}"/>
              </a:ext>
            </a:extLst>
          </p:cNvPr>
          <p:cNvSpPr txBox="1"/>
          <p:nvPr/>
        </p:nvSpPr>
        <p:spPr>
          <a:xfrm>
            <a:off x="4183062" y="2379134"/>
            <a:ext cx="1202266" cy="276999"/>
          </a:xfrm>
          <a:prstGeom prst="rect">
            <a:avLst/>
          </a:prstGeom>
          <a:noFill/>
        </p:spPr>
        <p:txBody>
          <a:bodyPr wrap="square" lIns="0" tIns="0" rIns="0" bIns="0" rtlCol="0">
            <a:spAutoFit/>
          </a:bodyPr>
          <a:lstStyle/>
          <a:p>
            <a:pPr algn="l"/>
            <a:r>
              <a:rPr lang="en-US" dirty="0"/>
              <a:t>Q5-MKI2D</a:t>
            </a:r>
            <a:endParaRPr lang="en-GB" dirty="0"/>
          </a:p>
        </p:txBody>
      </p:sp>
    </p:spTree>
    <p:extLst>
      <p:ext uri="{BB962C8B-B14F-4D97-AF65-F5344CB8AC3E}">
        <p14:creationId xmlns:p14="http://schemas.microsoft.com/office/powerpoint/2010/main" val="2680319377"/>
      </p:ext>
    </p:extLst>
  </p:cSld>
  <p:clrMapOvr>
    <a:masterClrMapping/>
  </p:clrMapOvr>
</p:sld>
</file>

<file path=ppt/theme/theme1.xml><?xml version="1.0" encoding="utf-8"?>
<a:theme xmlns:a="http://schemas.openxmlformats.org/drawingml/2006/main" name="CERN Cobranding 16x9_PPT_Arial">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7659</TotalTime>
  <Words>2539</Words>
  <Application>Microsoft Office PowerPoint</Application>
  <PresentationFormat>Widescreen</PresentationFormat>
  <Paragraphs>369</Paragraphs>
  <Slides>24</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Cambria</vt:lpstr>
      <vt:lpstr>Cambria Math</vt:lpstr>
      <vt:lpstr>Times New Roman</vt:lpstr>
      <vt:lpstr>Wingdings</vt:lpstr>
      <vt:lpstr>CERN Cobranding 16x9_PPT_Arial</vt:lpstr>
      <vt:lpstr>First Year of Operation of the MKI-Cool</vt:lpstr>
      <vt:lpstr>Outline</vt:lpstr>
      <vt:lpstr>Context  MKI: Injector kicker magnets for the LHC</vt:lpstr>
      <vt:lpstr>Context Screen conductors inside MKI</vt:lpstr>
      <vt:lpstr>Context Cr2O3 coating of MKI8D alumina tube, installed during YETS 2017/18</vt:lpstr>
      <vt:lpstr>Context Damping element of upgraded MKI8D: the origin of MKI-Cool</vt:lpstr>
      <vt:lpstr>Context MKI-Cool = damping element + water cooling</vt:lpstr>
      <vt:lpstr>First MKI-Cool: installed in LHC during YETS 2022/23</vt:lpstr>
      <vt:lpstr>PowerPoint Presentation</vt:lpstr>
      <vt:lpstr>PowerPoint Presentation</vt:lpstr>
      <vt:lpstr>PowerPoint Presentation</vt:lpstr>
      <vt:lpstr>PowerPoint Presentation</vt:lpstr>
      <vt:lpstr>PowerPoint Presentation</vt:lpstr>
      <vt:lpstr>PowerPoint Presentation</vt:lpstr>
      <vt:lpstr>Conclusions</vt:lpstr>
      <vt:lpstr>Questions ?</vt:lpstr>
      <vt:lpstr>Spare slides</vt:lpstr>
      <vt:lpstr>PowerPoint Presentation</vt:lpstr>
      <vt:lpstr>PowerPoint Presentation</vt:lpstr>
      <vt:lpstr>Expected heating for post-LS1 design</vt:lpstr>
      <vt:lpstr>Historical issues – now solved During 2019</vt:lpstr>
      <vt:lpstr>2. Issues – now solved During 2019. Actions carried out</vt:lpstr>
      <vt:lpstr>2. Issue – now solved Inspection after conditioning (November 2020)</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MKI Cool</dc:title>
  <dc:creator>Miguel Diaz Zumel</dc:creator>
  <cp:lastModifiedBy>Mike Barnes</cp:lastModifiedBy>
  <cp:revision>139</cp:revision>
  <cp:lastPrinted>2023-09-18T06:54:44Z</cp:lastPrinted>
  <dcterms:created xsi:type="dcterms:W3CDTF">2022-09-05T08:42:31Z</dcterms:created>
  <dcterms:modified xsi:type="dcterms:W3CDTF">2023-09-25T03:17:16Z</dcterms:modified>
</cp:coreProperties>
</file>