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596" r:id="rId5"/>
    <p:sldId id="2595" r:id="rId6"/>
    <p:sldId id="2599" r:id="rId7"/>
    <p:sldId id="2526" r:id="rId8"/>
    <p:sldId id="2527" r:id="rId9"/>
    <p:sldId id="2612" r:id="rId10"/>
    <p:sldId id="2614" r:id="rId11"/>
    <p:sldId id="2609" r:id="rId12"/>
    <p:sldId id="2615" r:id="rId13"/>
    <p:sldId id="2616" r:id="rId14"/>
    <p:sldId id="2617" r:id="rId15"/>
    <p:sldId id="2618" r:id="rId16"/>
    <p:sldId id="2619" r:id="rId17"/>
    <p:sldId id="2631" r:id="rId18"/>
    <p:sldId id="2626" r:id="rId19"/>
    <p:sldId id="2628" r:id="rId20"/>
    <p:sldId id="2629" r:id="rId21"/>
    <p:sldId id="2564" r:id="rId22"/>
    <p:sldId id="2620" r:id="rId23"/>
    <p:sldId id="2621" r:id="rId24"/>
    <p:sldId id="2622" r:id="rId25"/>
    <p:sldId id="2623" r:id="rId26"/>
    <p:sldId id="2624" r:id="rId27"/>
    <p:sldId id="2627" r:id="rId28"/>
    <p:sldId id="2630" r:id="rId2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73B7"/>
    <a:srgbClr val="548135"/>
    <a:srgbClr val="EE7D30"/>
    <a:srgbClr val="FF62FF"/>
    <a:srgbClr val="5A5A5A"/>
    <a:srgbClr val="4D81BD"/>
    <a:srgbClr val="C15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95"/>
    <p:restoredTop sz="95238"/>
  </p:normalViewPr>
  <p:slideViewPr>
    <p:cSldViewPr snapToGrid="0" snapToObjects="1" showGuides="1">
      <p:cViewPr>
        <p:scale>
          <a:sx n="170" d="100"/>
          <a:sy n="170" d="100"/>
        </p:scale>
        <p:origin x="856" y="-3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39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3475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12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13th HL-LHC Collaboration Meeting, Vancouver, 25.-28.09.2023, D. Wollmann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13th HL-LHC Collaboration Meeting, Vancouver, 25.-28.09.2023, D. Wollmann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edms.cern.ch/document/2786821/1.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293138/sessions/498748/#20230926" TargetMode="External"/><Relationship Id="rId4" Type="http://schemas.openxmlformats.org/officeDocument/2006/relationships/hyperlink" Target="https://indico.cern.ch/event/1293138/contributions/5459056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microsoft.com/office/2007/relationships/hdphoto" Target="../media/hdphoto2.wdp"/><Relationship Id="rId2" Type="http://schemas.openxmlformats.org/officeDocument/2006/relationships/hyperlink" Target="https://edms.cern.ch/document/2616562/0.6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microsoft.com/office/2007/relationships/hdphoto" Target="../media/hdphoto1.wdp"/><Relationship Id="rId4" Type="http://schemas.openxmlformats.org/officeDocument/2006/relationships/image" Target="../media/image29.png"/><Relationship Id="rId9" Type="http://schemas.microsoft.com/office/2007/relationships/hdphoto" Target="../media/hdphoto3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mpe-grafana.cern.ch/d/Skz58ImSk/edaq-sm18?orgId=1&amp;refresh=5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93138/sessions/498766/#20230928" TargetMode="External"/><Relationship Id="rId5" Type="http://schemas.openxmlformats.org/officeDocument/2006/relationships/hyperlink" Target="https://indico.cern.ch/event/1293138/contributions/5459117/" TargetMode="External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emf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742143" TargetMode="External"/><Relationship Id="rId2" Type="http://schemas.openxmlformats.org/officeDocument/2006/relationships/hyperlink" Target="https://cds.cern.ch/record/1637966/files/CERN-THESIS-2013-233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ds.cern.ch/record/2762088/files/CERN-THESIS-2020-318.pdf" TargetMode="External"/><Relationship Id="rId4" Type="http://schemas.openxmlformats.org/officeDocument/2006/relationships/hyperlink" Target="http://cds.cern.ch/record/2636957/files/CERN-THESIS-2018-142_2.pd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93138/contributions/5459057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93138/sessions/498748/#20230926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924334/1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93138/sessions/498748/#20230926" TargetMode="External"/><Relationship Id="rId5" Type="http://schemas.openxmlformats.org/officeDocument/2006/relationships/hyperlink" Target="https://indico.cern.ch/event/1293138/contributions/5459057/" TargetMode="Externa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293138/sessions/498748/#20230926" TargetMode="External"/><Relationship Id="rId5" Type="http://schemas.openxmlformats.org/officeDocument/2006/relationships/hyperlink" Target="https://indico.cern.ch/event/1293138/contributions/5459057/" TargetMode="Externa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edms.cern.ch/document/2956417/1" TargetMode="External"/><Relationship Id="rId7" Type="http://schemas.openxmlformats.org/officeDocument/2006/relationships/image" Target="../media/image17.png"/><Relationship Id="rId2" Type="http://schemas.openxmlformats.org/officeDocument/2006/relationships/hyperlink" Target="https://indico.cern.ch/event/1326379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hyperlink" Target="https://edms.cern.ch/document/2895231/1" TargetMode="External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edms.cern.ch/document/2598227/1.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3E5AE-2857-475B-EF81-1E2787DF5B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099732"/>
            <a:ext cx="7200000" cy="1005417"/>
          </a:xfrm>
        </p:spPr>
        <p:txBody>
          <a:bodyPr/>
          <a:lstStyle/>
          <a:p>
            <a:r>
              <a:rPr lang="en-GB" sz="3200" dirty="0"/>
              <a:t>Machine Protection Status and Plans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3093A9-9F67-CB0C-AEB4-9EE3021ECE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393280"/>
            <a:ext cx="6480000" cy="742950"/>
          </a:xfrm>
        </p:spPr>
        <p:txBody>
          <a:bodyPr/>
          <a:lstStyle/>
          <a:p>
            <a:r>
              <a:rPr lang="en-GB" dirty="0"/>
              <a:t>Daniel </a:t>
            </a:r>
            <a:r>
              <a:rPr lang="en-GB" dirty="0" err="1"/>
              <a:t>Wollmann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4E265F-58F2-CAAA-541A-8420B02B74A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HL-LHC Collaboration Meeting, Vancouver (Canada), 25.-28. September 2023</a:t>
            </a:r>
          </a:p>
        </p:txBody>
      </p:sp>
    </p:spTree>
    <p:extLst>
      <p:ext uri="{BB962C8B-B14F-4D97-AF65-F5344CB8AC3E}">
        <p14:creationId xmlns:p14="http://schemas.microsoft.com/office/powerpoint/2010/main" val="689321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96E30-1D1C-BA37-D379-C3DCE320C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5474"/>
            <a:ext cx="7920000" cy="540000"/>
          </a:xfrm>
        </p:spPr>
        <p:txBody>
          <a:bodyPr/>
          <a:lstStyle/>
          <a:p>
            <a:r>
              <a:rPr lang="en-GB" dirty="0"/>
              <a:t>Current Lead Heater Regulator System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4D912-196F-BF4A-52AF-FCD580F15C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053" y="725852"/>
            <a:ext cx="3502800" cy="4210267"/>
          </a:xfrm>
        </p:spPr>
        <p:txBody>
          <a:bodyPr>
            <a:normAutofit fontScale="55000" lnSpcReduction="20000"/>
          </a:bodyPr>
          <a:lstStyle/>
          <a:p>
            <a:pPr marL="184150" indent="-184150">
              <a:lnSpc>
                <a:spcPct val="120000"/>
              </a:lnSpc>
            </a:pPr>
            <a:r>
              <a:rPr lang="en-GB" dirty="0"/>
              <a:t>WP7 is providing the </a:t>
            </a:r>
            <a:r>
              <a:rPr lang="en-GB" b="1" dirty="0"/>
              <a:t>powering and the regulation</a:t>
            </a:r>
            <a:r>
              <a:rPr lang="en-GB" dirty="0"/>
              <a:t> of the </a:t>
            </a:r>
            <a:r>
              <a:rPr lang="en-GB" b="1" dirty="0"/>
              <a:t>current lead heaters</a:t>
            </a:r>
            <a:r>
              <a:rPr lang="en-GB" dirty="0"/>
              <a:t> for the DFHX and the DFHM:</a:t>
            </a:r>
          </a:p>
          <a:p>
            <a:pPr marL="447675" lvl="1" indent="-179388">
              <a:lnSpc>
                <a:spcPct val="120000"/>
              </a:lnSpc>
            </a:pPr>
            <a:r>
              <a:rPr lang="en-GB" dirty="0"/>
              <a:t>Power units (AC transformers, breakers, cabling)</a:t>
            </a:r>
          </a:p>
          <a:p>
            <a:pPr marL="447675" lvl="1" indent="-179388">
              <a:lnSpc>
                <a:spcPct val="120000"/>
              </a:lnSpc>
            </a:pPr>
            <a:r>
              <a:rPr lang="en-GB" dirty="0"/>
              <a:t>Power and Thermocouple grouping box on DFHX/M</a:t>
            </a:r>
          </a:p>
          <a:p>
            <a:pPr marL="447675" lvl="1" indent="-179388">
              <a:lnSpc>
                <a:spcPct val="120000"/>
              </a:lnSpc>
            </a:pPr>
            <a:r>
              <a:rPr lang="en-GB" dirty="0"/>
              <a:t>Power and Thermocouple (JX) cables from DFHX/M to control rack</a:t>
            </a:r>
          </a:p>
          <a:p>
            <a:pPr marL="447675" lvl="1" indent="-179388">
              <a:lnSpc>
                <a:spcPct val="120000"/>
              </a:lnSpc>
            </a:pPr>
            <a:r>
              <a:rPr lang="en-GB" dirty="0"/>
              <a:t>Dispatching box for Power and Thermocouple in the control rack</a:t>
            </a:r>
          </a:p>
          <a:p>
            <a:pPr marL="447675" lvl="1" indent="-179388">
              <a:lnSpc>
                <a:spcPct val="120000"/>
              </a:lnSpc>
            </a:pPr>
            <a:r>
              <a:rPr lang="en-GB" dirty="0"/>
              <a:t>Control crates for DFHX/M</a:t>
            </a:r>
          </a:p>
          <a:p>
            <a:pPr marL="447675" lvl="1" indent="-179388">
              <a:lnSpc>
                <a:spcPct val="120000"/>
              </a:lnSpc>
            </a:pPr>
            <a:r>
              <a:rPr lang="en-GB" dirty="0"/>
              <a:t>Power distribution crate</a:t>
            </a:r>
          </a:p>
          <a:p>
            <a:pPr marL="184150" indent="-184150">
              <a:lnSpc>
                <a:spcPct val="120000"/>
              </a:lnSpc>
            </a:pPr>
            <a:r>
              <a:rPr lang="en-GB" dirty="0"/>
              <a:t>The </a:t>
            </a:r>
            <a:r>
              <a:rPr lang="en-GB" b="1" dirty="0"/>
              <a:t>assembly</a:t>
            </a:r>
            <a:r>
              <a:rPr lang="en-GB" dirty="0"/>
              <a:t> of the equipment for the IT String has started.</a:t>
            </a:r>
          </a:p>
          <a:p>
            <a:pPr marL="184150" indent="-184150">
              <a:lnSpc>
                <a:spcPct val="120000"/>
              </a:lnSpc>
            </a:pPr>
            <a:r>
              <a:rPr lang="en-GB" dirty="0"/>
              <a:t>Specification in </a:t>
            </a:r>
            <a:r>
              <a:rPr lang="en-GB" dirty="0">
                <a:hlinkClick r:id="rId2"/>
              </a:rPr>
              <a:t>EDMS 2786821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16328F-6C27-6368-6F75-C9A8FBF6A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13th HL-LHC Collaboration Meeting, Vancouver, 25.-28.09.2023, D. </a:t>
            </a:r>
            <a:r>
              <a:rPr lang="en-GB" noProof="0" dirty="0" err="1"/>
              <a:t>Wollmann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C24469-F7BC-4098-A8E3-D58DC3251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B57929-6416-F776-396A-184F020526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244" y="568286"/>
            <a:ext cx="4281301" cy="3055884"/>
          </a:xfrm>
          <a:prstGeom prst="rect">
            <a:avLst/>
          </a:prstGeom>
        </p:spPr>
      </p:pic>
      <p:pic>
        <p:nvPicPr>
          <p:cNvPr id="7" name="Picture 6" descr="A white box with a few switches&#10;&#10;Description automatically generated with medium confidence">
            <a:extLst>
              <a:ext uri="{FF2B5EF4-FFF2-40B4-BE49-F238E27FC236}">
                <a16:creationId xmlns:a16="http://schemas.microsoft.com/office/drawing/2014/main" id="{66CF112A-0EE5-2C82-B85A-7E9649DC3C0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01" t="10668" b="6657"/>
          <a:stretch/>
        </p:blipFill>
        <p:spPr>
          <a:xfrm>
            <a:off x="4080934" y="3701655"/>
            <a:ext cx="2160451" cy="1456132"/>
          </a:xfrm>
          <a:prstGeom prst="rect">
            <a:avLst/>
          </a:prstGeom>
        </p:spPr>
      </p:pic>
      <p:pic>
        <p:nvPicPr>
          <p:cNvPr id="8" name="Picture 7" descr="A couple of rectangular white boxes with many ports&#10;&#10;Description automatically generated with medium confidence">
            <a:extLst>
              <a:ext uri="{FF2B5EF4-FFF2-40B4-BE49-F238E27FC236}">
                <a16:creationId xmlns:a16="http://schemas.microsoft.com/office/drawing/2014/main" id="{FC8DEC39-1C70-C84C-A0EC-F465E8A60B9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124" r="2750" b="7316"/>
          <a:stretch/>
        </p:blipFill>
        <p:spPr>
          <a:xfrm>
            <a:off x="6317673" y="3701655"/>
            <a:ext cx="2349844" cy="14418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F6383EE-57D3-61CD-97B2-E625D80014F2}"/>
              </a:ext>
            </a:extLst>
          </p:cNvPr>
          <p:cNvSpPr txBox="1"/>
          <p:nvPr/>
        </p:nvSpPr>
        <p:spPr>
          <a:xfrm>
            <a:off x="4367096" y="4681485"/>
            <a:ext cx="15121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Power boxes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A1F2BC-E889-2DD0-3515-8F367E314B54}"/>
              </a:ext>
            </a:extLst>
          </p:cNvPr>
          <p:cNvSpPr txBox="1"/>
          <p:nvPr/>
        </p:nvSpPr>
        <p:spPr>
          <a:xfrm>
            <a:off x="6588049" y="4698709"/>
            <a:ext cx="20794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Grouping  boxes</a:t>
            </a:r>
          </a:p>
        </p:txBody>
      </p:sp>
    </p:spTree>
    <p:extLst>
      <p:ext uri="{BB962C8B-B14F-4D97-AF65-F5344CB8AC3E}">
        <p14:creationId xmlns:p14="http://schemas.microsoft.com/office/powerpoint/2010/main" val="2524567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9AA76-EC11-AF40-50EA-7764F3FC3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Quench Detection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9D6A8-14B9-FC9D-7C92-65B02CB17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074" y="782362"/>
            <a:ext cx="5037201" cy="3032309"/>
          </a:xfrm>
        </p:spPr>
        <p:txBody>
          <a:bodyPr>
            <a:normAutofit fontScale="55000" lnSpcReduction="20000"/>
          </a:bodyPr>
          <a:lstStyle/>
          <a:p>
            <a:pPr marL="177800" indent="-177800">
              <a:lnSpc>
                <a:spcPct val="120000"/>
              </a:lnSpc>
            </a:pPr>
            <a:r>
              <a:rPr lang="en-GB" dirty="0"/>
              <a:t>The Quench Detection System with the new ethernet based data acquisition system (EDAQ) for the HL-LHC circuits has been successfully </a:t>
            </a:r>
            <a:r>
              <a:rPr lang="en-GB" b="1" dirty="0"/>
              <a:t>deployed and commissioned</a:t>
            </a:r>
            <a:r>
              <a:rPr lang="en-GB" dirty="0"/>
              <a:t> in the </a:t>
            </a:r>
            <a:r>
              <a:rPr lang="en-GB" b="1" dirty="0"/>
              <a:t>SM18 test bench F1</a:t>
            </a:r>
            <a:r>
              <a:rPr lang="en-GB" dirty="0"/>
              <a:t> @ CERN.</a:t>
            </a:r>
          </a:p>
          <a:p>
            <a:pPr marL="177800" indent="-177800">
              <a:lnSpc>
                <a:spcPct val="120000"/>
              </a:lnSpc>
            </a:pPr>
            <a:r>
              <a:rPr lang="en-GB" b="1" dirty="0"/>
              <a:t>Assembly</a:t>
            </a:r>
            <a:r>
              <a:rPr lang="en-GB" dirty="0"/>
              <a:t> of the Quench Detection System and the Protection device supervision units (PDSU) for quench heater power supplies &amp; CLIQ for the IT String is </a:t>
            </a:r>
            <a:r>
              <a:rPr lang="en-GB" b="1" dirty="0"/>
              <a:t>ongoing</a:t>
            </a:r>
            <a:r>
              <a:rPr lang="en-GB" dirty="0"/>
              <a:t>.</a:t>
            </a:r>
          </a:p>
          <a:p>
            <a:pPr marL="177800" indent="-177800">
              <a:lnSpc>
                <a:spcPct val="120000"/>
              </a:lnSpc>
            </a:pPr>
            <a:r>
              <a:rPr lang="en-GB" dirty="0"/>
              <a:t>The IT String units will be supplied by June 2024.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5861A9-DA01-5267-8FD2-2C72106F7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3A16CC-8B61-A074-DF1D-60683D147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 descr="A close-up of a server&#10;&#10;Description automatically generated">
            <a:extLst>
              <a:ext uri="{FF2B5EF4-FFF2-40B4-BE49-F238E27FC236}">
                <a16:creationId xmlns:a16="http://schemas.microsoft.com/office/drawing/2014/main" id="{46B60C03-BD63-D8CA-9B1D-AB051D316B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107"/>
          <a:stretch/>
        </p:blipFill>
        <p:spPr>
          <a:xfrm rot="5400000">
            <a:off x="5038531" y="1627236"/>
            <a:ext cx="4011081" cy="2403423"/>
          </a:xfrm>
          <a:prstGeom prst="rect">
            <a:avLst/>
          </a:prstGeom>
        </p:spPr>
      </p:pic>
      <p:pic>
        <p:nvPicPr>
          <p:cNvPr id="7" name="Picture 6" descr="A close-up of a blue device&#10;&#10;Description automatically generated">
            <a:extLst>
              <a:ext uri="{FF2B5EF4-FFF2-40B4-BE49-F238E27FC236}">
                <a16:creationId xmlns:a16="http://schemas.microsoft.com/office/drawing/2014/main" id="{2B9B09AA-1097-8AB8-1859-BDD9A16C22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644" b="12898"/>
          <a:stretch/>
        </p:blipFill>
        <p:spPr>
          <a:xfrm>
            <a:off x="1691132" y="3004661"/>
            <a:ext cx="2771385" cy="13190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7E0D6E4-2311-FF98-D054-1F7A2206CF56}"/>
              </a:ext>
            </a:extLst>
          </p:cNvPr>
          <p:cNvSpPr txBox="1"/>
          <p:nvPr/>
        </p:nvSpPr>
        <p:spPr>
          <a:xfrm>
            <a:off x="2027394" y="3445339"/>
            <a:ext cx="995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EDAQ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9303C0-3AC0-49BD-84BA-5A89971FAAF5}"/>
              </a:ext>
            </a:extLst>
          </p:cNvPr>
          <p:cNvSpPr txBox="1"/>
          <p:nvPr/>
        </p:nvSpPr>
        <p:spPr>
          <a:xfrm>
            <a:off x="6161290" y="4195156"/>
            <a:ext cx="1765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UQDS in SM18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5247D9-08A6-1C78-2FE4-4E1C119FD82E}"/>
              </a:ext>
            </a:extLst>
          </p:cNvPr>
          <p:cNvSpPr txBox="1"/>
          <p:nvPr/>
        </p:nvSpPr>
        <p:spPr>
          <a:xfrm>
            <a:off x="612000" y="4378822"/>
            <a:ext cx="5114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See also </a:t>
            </a:r>
            <a:r>
              <a:rPr lang="en-GB" sz="1050" dirty="0">
                <a:hlinkClick r:id="rId4"/>
              </a:rPr>
              <a:t>J. </a:t>
            </a:r>
            <a:r>
              <a:rPr lang="en-GB" sz="1050" dirty="0" err="1">
                <a:hlinkClick r:id="rId4"/>
              </a:rPr>
              <a:t>Steckert’s</a:t>
            </a:r>
            <a:r>
              <a:rPr lang="en-GB" sz="1050" dirty="0">
                <a:hlinkClick r:id="rId4"/>
              </a:rPr>
              <a:t> talk</a:t>
            </a:r>
            <a:r>
              <a:rPr lang="en-GB" sz="1050" dirty="0"/>
              <a:t> in the </a:t>
            </a:r>
            <a:r>
              <a:rPr lang="en-GB" sz="1050" dirty="0">
                <a:hlinkClick r:id="rId5"/>
              </a:rPr>
              <a:t>joint session of WP3/WP6a/WP7/WP16 Tue PM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26025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E9A6A-BE63-8C5B-1AA3-4BBAF38C8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Ethernet enabled data acquisition (EDAQ)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EADBE-CCC1-D5F5-7F32-6EDD4FEDF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963" y="784411"/>
            <a:ext cx="7920000" cy="116525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The Quench protection systems (QDS, PDSU, CLIQ, EE) for the HL-LHC will use a novel </a:t>
            </a:r>
            <a:r>
              <a:rPr lang="en-GB" b="1" dirty="0"/>
              <a:t>ethernet based data acquisition</a:t>
            </a:r>
            <a:r>
              <a:rPr lang="en-GB" dirty="0"/>
              <a:t> system</a:t>
            </a:r>
          </a:p>
          <a:p>
            <a:pPr>
              <a:lnSpc>
                <a:spcPct val="110000"/>
              </a:lnSpc>
            </a:pPr>
            <a:r>
              <a:rPr lang="en-GB" dirty="0"/>
              <a:t>Deployed for the </a:t>
            </a:r>
            <a:r>
              <a:rPr lang="en-GB" b="1" dirty="0"/>
              <a:t>first time </a:t>
            </a:r>
            <a:r>
              <a:rPr lang="en-GB" dirty="0"/>
              <a:t>in the SM18 testbenches @ CERN</a:t>
            </a:r>
          </a:p>
          <a:p>
            <a:pPr>
              <a:lnSpc>
                <a:spcPct val="110000"/>
              </a:lnSpc>
            </a:pPr>
            <a:r>
              <a:rPr lang="en-GB" dirty="0"/>
              <a:t>EDAQ specifications in </a:t>
            </a:r>
            <a:r>
              <a:rPr lang="en-GB" dirty="0">
                <a:hlinkClick r:id="rId2"/>
              </a:rPr>
              <a:t>EDMS 2616562</a:t>
            </a:r>
            <a:endParaRPr lang="en-GB" dirty="0"/>
          </a:p>
          <a:p>
            <a:pPr>
              <a:lnSpc>
                <a:spcPct val="110000"/>
              </a:lnSpc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F233E2-AEDB-AE7F-C04E-29BCA4D9BC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29EA31-3B9B-1881-8084-2A66E8956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B142D2BF-3DEE-FF5F-2371-F2AE8037A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0" y="2031887"/>
            <a:ext cx="6012382" cy="2594384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604332B5-1AC0-C1DB-292D-E1E88EF776AE}"/>
              </a:ext>
            </a:extLst>
          </p:cNvPr>
          <p:cNvGrpSpPr/>
          <p:nvPr/>
        </p:nvGrpSpPr>
        <p:grpSpPr>
          <a:xfrm>
            <a:off x="6405772" y="1610871"/>
            <a:ext cx="2281028" cy="1921758"/>
            <a:chOff x="6253909" y="1411713"/>
            <a:chExt cx="2281028" cy="192175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5601771-0F04-36E8-D2BE-26164D118B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8440" b="93200" l="1120" r="98012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2060" t="6052" r="1760" b="5936"/>
            <a:stretch/>
          </p:blipFill>
          <p:spPr>
            <a:xfrm rot="16200000" flipH="1">
              <a:off x="5699842" y="1970175"/>
              <a:ext cx="1917363" cy="809229"/>
            </a:xfrm>
            <a:prstGeom prst="rect">
              <a:avLst/>
            </a:prstGeom>
          </p:spPr>
        </p:pic>
        <p:pic>
          <p:nvPicPr>
            <p:cNvPr id="8" name="Content Placeholder 1">
              <a:extLst>
                <a:ext uri="{FF2B5EF4-FFF2-40B4-BE49-F238E27FC236}">
                  <a16:creationId xmlns:a16="http://schemas.microsoft.com/office/drawing/2014/main" id="{12463C11-7FFE-4A88-DBFB-57D69191E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373" b="99886" l="95" r="9977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V="1">
              <a:off x="6778245" y="2022351"/>
              <a:ext cx="1274663" cy="70487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0A9D505-B90B-9E69-81E4-9A9E44BBEFC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20000"/>
                      </a14:imgEffect>
                      <a14:imgEffect>
                        <a14:brightnessContrast bright="-10000" contras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V="1">
              <a:off x="7167171" y="1961312"/>
              <a:ext cx="1917366" cy="818167"/>
            </a:xfrm>
            <a:prstGeom prst="rect">
              <a:avLst/>
            </a:prstGeom>
            <a:ln>
              <a:noFill/>
            </a:ln>
            <a:effectLst>
              <a:softEdge rad="38100"/>
            </a:effectLst>
          </p:spPr>
        </p:pic>
      </p:grp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17C92C8-55F6-69CC-906D-B9F50A2983DA}"/>
              </a:ext>
            </a:extLst>
          </p:cNvPr>
          <p:cNvSpPr txBox="1">
            <a:spLocks/>
          </p:cNvSpPr>
          <p:nvPr/>
        </p:nvSpPr>
        <p:spPr>
          <a:xfrm>
            <a:off x="6037953" y="3596984"/>
            <a:ext cx="3054027" cy="1225848"/>
          </a:xfrm>
          <a:prstGeom prst="rect">
            <a:avLst/>
          </a:prstGeom>
        </p:spPr>
        <p:txBody>
          <a:bodyPr vert="horz" lIns="0" tIns="0" rIns="0" bIns="0" rtlCol="0"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GB" dirty="0"/>
              <a:t>EDAQ controller</a:t>
            </a:r>
          </a:p>
          <a:p>
            <a:pPr marL="266700" indent="-209550"/>
            <a:r>
              <a:rPr lang="en-GB" dirty="0"/>
              <a:t>Microcontroller based (Cortex M4F architecture &amp; 100 Mbps Ethernet)</a:t>
            </a:r>
          </a:p>
          <a:p>
            <a:pPr marL="266700" indent="-209550"/>
            <a:r>
              <a:rPr lang="en-GB" dirty="0"/>
              <a:t>Synchronization </a:t>
            </a:r>
            <a:r>
              <a:rPr lang="en-GB" b="1" dirty="0"/>
              <a:t>accuracy &lt; 1us</a:t>
            </a:r>
          </a:p>
          <a:p>
            <a:pPr marL="266700" indent="-209550"/>
            <a:r>
              <a:rPr lang="en-GB" dirty="0"/>
              <a:t>Data throughput </a:t>
            </a:r>
            <a:r>
              <a:rPr lang="en-GB" b="1" dirty="0"/>
              <a:t>&gt; 20 Mbps</a:t>
            </a:r>
          </a:p>
          <a:p>
            <a:pPr marL="266700" indent="-209550"/>
            <a:r>
              <a:rPr lang="en-GB" dirty="0"/>
              <a:t>Continuous logging rate </a:t>
            </a:r>
            <a:r>
              <a:rPr lang="en-GB" b="1" dirty="0"/>
              <a:t>up to 10 kHz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63815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842D6-2DEB-488E-40ED-ED516152F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EDAQ monitoring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4722C2-586A-4F1F-4614-C126BFE35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779" y="3955759"/>
            <a:ext cx="8047305" cy="896590"/>
          </a:xfrm>
        </p:spPr>
        <p:txBody>
          <a:bodyPr>
            <a:normAutofit lnSpcReduction="10000"/>
          </a:bodyPr>
          <a:lstStyle/>
          <a:p>
            <a:pPr marL="177800" indent="-177800"/>
            <a:r>
              <a:rPr lang="en-GB" sz="1400" dirty="0"/>
              <a:t>Extensive </a:t>
            </a:r>
            <a:r>
              <a:rPr lang="en-GB" sz="1400" b="1" dirty="0"/>
              <a:t>monitoring of the EDAQ performance</a:t>
            </a:r>
            <a:r>
              <a:rPr lang="en-GB" sz="1400" dirty="0"/>
              <a:t> has been implemented in </a:t>
            </a:r>
            <a:r>
              <a:rPr lang="en-GB" sz="1400" b="1" dirty="0"/>
              <a:t>preparation</a:t>
            </a:r>
            <a:r>
              <a:rPr lang="en-GB" sz="1400" dirty="0"/>
              <a:t> for the EDAQ deployment in the </a:t>
            </a:r>
            <a:r>
              <a:rPr lang="en-GB" sz="1400" b="1" dirty="0"/>
              <a:t>IT String</a:t>
            </a:r>
            <a:r>
              <a:rPr lang="en-GB" sz="1400" dirty="0"/>
              <a:t>.</a:t>
            </a:r>
          </a:p>
          <a:p>
            <a:pPr marL="177800" indent="-177800"/>
            <a:r>
              <a:rPr lang="en-GB" sz="1400" dirty="0">
                <a:hlinkClick r:id="rId2"/>
              </a:rPr>
              <a:t>https://mpe-grafana.cern.ch/d/Skz58ImSk/edaq-sm18?orgId=1&amp;refresh=5s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A887DD-0C2A-FF3D-9A6B-521D2C9DE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ED031D-05F2-7144-EDD8-07D757CF3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49260846-E95D-CF75-D62D-C9EAA4F703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27895"/>
            <a:ext cx="5801988" cy="264279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E9F7091-526C-D618-2F8E-B7658DA73CD0}"/>
              </a:ext>
            </a:extLst>
          </p:cNvPr>
          <p:cNvSpPr txBox="1">
            <a:spLocks/>
          </p:cNvSpPr>
          <p:nvPr/>
        </p:nvSpPr>
        <p:spPr>
          <a:xfrm>
            <a:off x="495777" y="3593445"/>
            <a:ext cx="4722724" cy="20988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GB" sz="1200" dirty="0">
                <a:solidFill>
                  <a:schemeClr val="tx2"/>
                </a:solidFill>
                <a:latin typeface="Calibri" panose="020F0502020204030204" pitchFamily="34" charset="0"/>
              </a:rPr>
              <a:t>Overview of EDAQ traffic in the SM18 facility (24h)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966988-F9B8-C9A4-C399-733D7F068CB5}"/>
              </a:ext>
            </a:extLst>
          </p:cNvPr>
          <p:cNvSpPr txBox="1"/>
          <p:nvPr/>
        </p:nvSpPr>
        <p:spPr>
          <a:xfrm>
            <a:off x="917772" y="1861909"/>
            <a:ext cx="8739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accent1"/>
                </a:solidFill>
              </a:rPr>
              <a:t>Logging data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F37390-E2CA-A028-E2F6-851FAB900F43}"/>
              </a:ext>
            </a:extLst>
          </p:cNvPr>
          <p:cNvSpPr txBox="1"/>
          <p:nvPr/>
        </p:nvSpPr>
        <p:spPr>
          <a:xfrm>
            <a:off x="2411426" y="1861909"/>
            <a:ext cx="1238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accent1"/>
                </a:solidFill>
              </a:rPr>
              <a:t>Post Mortem data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1A6A4B-B2F8-9FF4-03D5-278BDBB7C456}"/>
              </a:ext>
            </a:extLst>
          </p:cNvPr>
          <p:cNvSpPr txBox="1"/>
          <p:nvPr/>
        </p:nvSpPr>
        <p:spPr>
          <a:xfrm>
            <a:off x="4380974" y="1861205"/>
            <a:ext cx="1238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accent1"/>
                </a:solidFill>
              </a:rPr>
              <a:t>Commands</a:t>
            </a:r>
          </a:p>
        </p:txBody>
      </p:sp>
      <p:pic>
        <p:nvPicPr>
          <p:cNvPr id="15" name="Picture 14" descr="A screenshot of a graph&#10;&#10;Description automatically generated">
            <a:extLst>
              <a:ext uri="{FF2B5EF4-FFF2-40B4-BE49-F238E27FC236}">
                <a16:creationId xmlns:a16="http://schemas.microsoft.com/office/drawing/2014/main" id="{AF063B26-EFCA-3A93-E2C6-BD2F07AE39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4843" y="927894"/>
            <a:ext cx="3084791" cy="26427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61F26B9-5328-8961-6E3C-2372ADBC18D3}"/>
              </a:ext>
            </a:extLst>
          </p:cNvPr>
          <p:cNvSpPr txBox="1"/>
          <p:nvPr/>
        </p:nvSpPr>
        <p:spPr>
          <a:xfrm>
            <a:off x="1246708" y="3109308"/>
            <a:ext cx="7102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accent1"/>
                </a:solidFill>
              </a:rPr>
              <a:t>Logging data queue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C44555-0C11-5A1B-4696-E3A530B96D2C}"/>
              </a:ext>
            </a:extLst>
          </p:cNvPr>
          <p:cNvSpPr txBox="1"/>
          <p:nvPr/>
        </p:nvSpPr>
        <p:spPr>
          <a:xfrm>
            <a:off x="3163172" y="3134006"/>
            <a:ext cx="710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accent1"/>
                </a:solidFill>
              </a:rPr>
              <a:t>PM data queue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780E758-CD1B-BB63-59A2-37CA8206D1C4}"/>
              </a:ext>
            </a:extLst>
          </p:cNvPr>
          <p:cNvSpPr txBox="1"/>
          <p:nvPr/>
        </p:nvSpPr>
        <p:spPr>
          <a:xfrm>
            <a:off x="5079636" y="3134006"/>
            <a:ext cx="833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00" dirty="0">
                <a:solidFill>
                  <a:schemeClr val="accent1"/>
                </a:solidFill>
              </a:rPr>
              <a:t>Commands queue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1DB9C25-7CCC-CEA5-5E6A-7B2DE7435200}"/>
              </a:ext>
            </a:extLst>
          </p:cNvPr>
          <p:cNvSpPr txBox="1">
            <a:spLocks/>
          </p:cNvSpPr>
          <p:nvPr/>
        </p:nvSpPr>
        <p:spPr>
          <a:xfrm>
            <a:off x="6330443" y="3610211"/>
            <a:ext cx="2413589" cy="323682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200" b="0" i="0" u="none" strike="noStrike" dirty="0">
                <a:solidFill>
                  <a:schemeClr val="tx2"/>
                </a:solidFill>
                <a:effectLst/>
                <a:latin typeface="Calibri" panose="020F0502020204030204" pitchFamily="34" charset="0"/>
              </a:rPr>
              <a:t>Fine monitoring of commands: 73 packets lost of 21773 transmission attempts  (&lt; 0.5%)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6355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7076D-50E8-BA98-266D-FFB480498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26570-CBE5-5330-FA02-A27C109C2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75000"/>
            <a:ext cx="7920000" cy="391962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Status and plans for the machine protection hardware for HL-LHC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Energy Extraction systems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Coupling Loss Induced Quench systems (CLIQ)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Quench Heater Power Supplies &amp; DQLIMs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Powering Interlock Controller 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Instrumentation Feedthrough Systems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Cold &amp; Warm diode stacks</a:t>
            </a:r>
          </a:p>
          <a:p>
            <a:pPr lvl="1">
              <a:lnSpc>
                <a:spcPct val="120000"/>
              </a:lnSpc>
            </a:pPr>
            <a:r>
              <a:rPr lang="en-GB" dirty="0" err="1">
                <a:solidFill>
                  <a:schemeClr val="bg1">
                    <a:lumMod val="75000"/>
                  </a:schemeClr>
                </a:solidFill>
              </a:rPr>
              <a:t>ElQA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patch panel racks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Current Lead Heater Regulator Systems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Quench Detection System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Ethernet enabled Data Acquisition (EDAQ)</a:t>
            </a:r>
          </a:p>
          <a:p>
            <a:pPr>
              <a:lnSpc>
                <a:spcPct val="120000"/>
              </a:lnSpc>
            </a:pPr>
            <a:r>
              <a:rPr lang="en-GB" dirty="0"/>
              <a:t>Critical failure cases for HL-LHC &amp; Damage studies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Spurious firing of CLIQ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Crab cavity failures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Damage studies with sc. sample coils</a:t>
            </a:r>
          </a:p>
          <a:p>
            <a:pPr>
              <a:lnSpc>
                <a:spcPct val="120000"/>
              </a:lnSpc>
            </a:pPr>
            <a:r>
              <a:rPr lang="en-GB" dirty="0"/>
              <a:t>Conclusions</a:t>
            </a:r>
          </a:p>
          <a:p>
            <a:pPr lvl="1"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B6CC1D-A714-4B85-C943-A5AC12B68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B238A2-BCF5-6184-221A-336ED8A0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584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A0B1B4-1C41-1446-BDC0-0A5E174F6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538" y="723476"/>
            <a:ext cx="4754880" cy="2736205"/>
          </a:xfrm>
        </p:spPr>
        <p:txBody>
          <a:bodyPr>
            <a:normAutofit fontScale="55000" lnSpcReduction="20000"/>
          </a:bodyPr>
          <a:lstStyle/>
          <a:p>
            <a:pPr marL="222250" indent="-222250" algn="l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The use of Coupling Loss induced Quench systems (CLIQ) for the protection of the HL-LHC triplets will introduce a </a:t>
            </a:r>
            <a:r>
              <a:rPr lang="en-GB" b="1" dirty="0"/>
              <a:t>new fast failure </a:t>
            </a:r>
            <a:r>
              <a:rPr lang="en-GB" dirty="0"/>
              <a:t>for the </a:t>
            </a:r>
            <a:r>
              <a:rPr lang="en-GB" b="1" dirty="0"/>
              <a:t>beam</a:t>
            </a:r>
            <a:r>
              <a:rPr lang="en-GB" dirty="0"/>
              <a:t> in the LHC in case of a spurious discharge of one unit </a:t>
            </a:r>
          </a:p>
          <a:p>
            <a:pPr marL="230188" indent="-230188" algn="l">
              <a:lnSpc>
                <a:spcPct val="110000"/>
              </a:lnSpc>
            </a:pPr>
            <a:r>
              <a:rPr lang="en-GB" sz="2800" dirty="0"/>
              <a:t>CLIQ discharge creates </a:t>
            </a:r>
            <a:r>
              <a:rPr lang="en-GB" sz="2800" b="1" dirty="0"/>
              <a:t>strong skew octupole component</a:t>
            </a:r>
            <a:r>
              <a:rPr lang="en-GB" sz="2800" dirty="0"/>
              <a:t> (same level as sum of lattice octupoles) causing a </a:t>
            </a:r>
            <a:r>
              <a:rPr lang="en-GB" sz="2800" b="1" dirty="0"/>
              <a:t>distortion of the particle distribution</a:t>
            </a:r>
            <a:r>
              <a:rPr lang="en-GB" sz="2800" dirty="0"/>
              <a:t> leading to fast losses in the collimation systems </a:t>
            </a:r>
            <a:r>
              <a:rPr lang="en-GB" sz="2800" dirty="0">
                <a:sym typeface="Wingdings" pitchFamily="2" charset="2"/>
              </a:rPr>
              <a:t> </a:t>
            </a:r>
            <a:r>
              <a:rPr lang="en-GB" sz="2800" b="1" dirty="0">
                <a:sym typeface="Wingdings" pitchFamily="2" charset="2"/>
              </a:rPr>
              <a:t>critical loss levels reached after 5 turns</a:t>
            </a:r>
            <a:r>
              <a:rPr lang="en-GB" sz="2800" dirty="0">
                <a:sym typeface="Wingdings" pitchFamily="2" charset="2"/>
              </a:rPr>
              <a:t>.</a:t>
            </a:r>
          </a:p>
          <a:p>
            <a:pPr marL="230188" indent="-230188" algn="l">
              <a:lnSpc>
                <a:spcPct val="110000"/>
              </a:lnSpc>
            </a:pPr>
            <a:r>
              <a:rPr lang="en-GB" b="1" dirty="0">
                <a:sym typeface="Wingdings" pitchFamily="2" charset="2"/>
              </a:rPr>
              <a:t>Fast interlock</a:t>
            </a:r>
            <a:r>
              <a:rPr lang="en-GB" dirty="0">
                <a:sym typeface="Wingdings" pitchFamily="2" charset="2"/>
              </a:rPr>
              <a:t> will be implemented via the protection device supervision units (PDSU) directly linking to the BIS.</a:t>
            </a:r>
          </a:p>
          <a:p>
            <a:pPr marL="0" indent="0" algn="l">
              <a:lnSpc>
                <a:spcPct val="110000"/>
              </a:lnSpc>
              <a:buNone/>
            </a:pPr>
            <a:endParaRPr lang="en-GB" dirty="0">
              <a:sym typeface="Wingdings" pitchFamily="2" charset="2"/>
            </a:endParaRPr>
          </a:p>
          <a:p>
            <a:pPr marL="230188" indent="-230188" algn="l">
              <a:lnSpc>
                <a:spcPct val="110000"/>
              </a:lnSpc>
            </a:pPr>
            <a:endParaRPr lang="en-GB" sz="2800" dirty="0"/>
          </a:p>
          <a:p>
            <a:pPr marL="0" indent="0" algn="l">
              <a:lnSpc>
                <a:spcPct val="120000"/>
              </a:lnSpc>
              <a:spcBef>
                <a:spcPts val="600"/>
              </a:spcBef>
              <a:buNone/>
            </a:pPr>
            <a:endParaRPr lang="en-GB" dirty="0">
              <a:highlight>
                <a:srgbClr val="FFFF00"/>
              </a:highlight>
              <a:sym typeface="Wingdings" pitchFamily="2" charset="2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2F8820B-DF51-97ED-C6F2-E7102FCF914F}"/>
              </a:ext>
            </a:extLst>
          </p:cNvPr>
          <p:cNvSpPr/>
          <p:nvPr/>
        </p:nvSpPr>
        <p:spPr>
          <a:xfrm>
            <a:off x="63610" y="3371353"/>
            <a:ext cx="4754880" cy="177214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B213F6-169E-B341-ADF5-76919BC2C6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95148"/>
            <a:ext cx="7920000" cy="540000"/>
          </a:xfrm>
        </p:spPr>
        <p:txBody>
          <a:bodyPr/>
          <a:lstStyle/>
          <a:p>
            <a:r>
              <a:rPr lang="en-US" sz="2400" dirty="0"/>
              <a:t>Impact of spurious CLIQ discharge on beam</a:t>
            </a: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F36902-EAF2-6242-84E8-30D063562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13th HL-LHC Collaboration Meeting, Vancouver, 25.-28.09.2023, D. Wollmann</a:t>
            </a:r>
            <a:endParaRPr lang="en-GB" noProof="0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2B43B037-17AA-1847-9C74-2797A5BB4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8848" y="570250"/>
            <a:ext cx="3527952" cy="3307068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C03F1-77AA-216D-96A0-7C459311E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5" name="Picture 4" descr="A picture containing table&#10;&#10;Description automatically generated">
            <a:extLst>
              <a:ext uri="{FF2B5EF4-FFF2-40B4-BE49-F238E27FC236}">
                <a16:creationId xmlns:a16="http://schemas.microsoft.com/office/drawing/2014/main" id="{39BDF8A0-5B39-C6C6-04C9-A37EF5E4B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0552" y="3966652"/>
            <a:ext cx="3018848" cy="853352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16290FB-6F94-70DD-EA3D-3094910C36F9}"/>
              </a:ext>
            </a:extLst>
          </p:cNvPr>
          <p:cNvGrpSpPr/>
          <p:nvPr/>
        </p:nvGrpSpPr>
        <p:grpSpPr>
          <a:xfrm>
            <a:off x="283722" y="3590682"/>
            <a:ext cx="4386135" cy="1552818"/>
            <a:chOff x="3491880" y="3219822"/>
            <a:chExt cx="4386135" cy="155281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A31245F-E09D-0C15-D568-45DCFECA6D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91880" y="3219822"/>
              <a:ext cx="1368152" cy="1368152"/>
            </a:xfrm>
            <a:prstGeom prst="rect">
              <a:avLst/>
            </a:prstGeom>
          </p:spPr>
        </p:pic>
        <p:pic>
          <p:nvPicPr>
            <p:cNvPr id="10" name="Content Placeholder 6">
              <a:extLst>
                <a:ext uri="{FF2B5EF4-FFF2-40B4-BE49-F238E27FC236}">
                  <a16:creationId xmlns:a16="http://schemas.microsoft.com/office/drawing/2014/main" id="{C2E55C41-16CE-11B0-9D12-7012F5FFF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94379" y="3219822"/>
              <a:ext cx="1383636" cy="1383636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71E7058-16F1-17FE-BBFD-3DC9A6C79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04048" y="3219822"/>
              <a:ext cx="1383035" cy="1383035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2E007F-FBB7-96DC-59A3-0B5DB42C31FF}"/>
                </a:ext>
              </a:extLst>
            </p:cNvPr>
            <p:cNvSpPr txBox="1"/>
            <p:nvPr/>
          </p:nvSpPr>
          <p:spPr>
            <a:xfrm>
              <a:off x="5292080" y="4587974"/>
              <a:ext cx="100811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/>
                <a:t>TCP.C6L7 (horizontal)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FE9D648-0C62-6569-88D2-A160C940BC6F}"/>
                </a:ext>
              </a:extLst>
            </p:cNvPr>
            <p:cNvSpPr txBox="1"/>
            <p:nvPr/>
          </p:nvSpPr>
          <p:spPr>
            <a:xfrm>
              <a:off x="3563888" y="4587974"/>
              <a:ext cx="1296584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/>
                <a:t>TCP.D6L7 (vertical)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7B9F838-DE7A-9B37-D3E4-EA7813AE4712}"/>
                </a:ext>
              </a:extLst>
            </p:cNvPr>
            <p:cNvSpPr txBox="1"/>
            <p:nvPr/>
          </p:nvSpPr>
          <p:spPr>
            <a:xfrm>
              <a:off x="6516216" y="4587974"/>
              <a:ext cx="1360000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" dirty="0"/>
                <a:t>TCP.B6L7 (skew)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1726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7735E-C196-DCDA-2D47-4B7422ABA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Crab Cavity failures -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A166B-E493-AF08-E5F0-5AA8004EF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855" y="747296"/>
            <a:ext cx="4398112" cy="3776510"/>
          </a:xfrm>
        </p:spPr>
        <p:txBody>
          <a:bodyPr>
            <a:normAutofit fontScale="62500" lnSpcReduction="20000"/>
          </a:bodyPr>
          <a:lstStyle/>
          <a:p>
            <a:pPr marL="179388" indent="-179388">
              <a:lnSpc>
                <a:spcPct val="110000"/>
              </a:lnSpc>
              <a:spcBef>
                <a:spcPts val="600"/>
              </a:spcBef>
            </a:pPr>
            <a:r>
              <a:rPr lang="en-GB" b="1" dirty="0"/>
              <a:t>Phase slip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Phase change in one crab cavity over 5 turns by </a:t>
            </a:r>
            <a:r>
              <a:rPr lang="en-GB" b="1" dirty="0"/>
              <a:t>30 degree per </a:t>
            </a:r>
            <a:r>
              <a:rPr lang="en-GB" dirty="0"/>
              <a:t>turn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Shift of centre of bunch by </a:t>
            </a:r>
            <a:r>
              <a:rPr lang="en-GB" b="1" dirty="0"/>
              <a:t>1.4 sigma </a:t>
            </a:r>
            <a:r>
              <a:rPr lang="en-GB" dirty="0"/>
              <a:t>within two turns after the start of the failure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b="1" dirty="0"/>
              <a:t>Up to 1.12 MJ lost</a:t>
            </a:r>
            <a:r>
              <a:rPr lang="en-GB" dirty="0"/>
              <a:t> after 10 turns (0.8 MJ after 3 turns) 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60-degree phase advance between CC and TCP would limit losses below 1 MJ.</a:t>
            </a:r>
          </a:p>
          <a:p>
            <a:pPr marL="177800" indent="-177800">
              <a:lnSpc>
                <a:spcPct val="120000"/>
              </a:lnSpc>
              <a:spcBef>
                <a:spcPts val="600"/>
              </a:spcBef>
            </a:pPr>
            <a:r>
              <a:rPr lang="en-GB" b="1" dirty="0"/>
              <a:t>Fast interlocks for phase and voltage</a:t>
            </a:r>
            <a:r>
              <a:rPr lang="en-GB" dirty="0"/>
              <a:t> are required for machine protection.</a:t>
            </a:r>
          </a:p>
          <a:p>
            <a:pPr marL="177800" indent="-177800">
              <a:lnSpc>
                <a:spcPct val="120000"/>
              </a:lnSpc>
              <a:spcBef>
                <a:spcPts val="600"/>
              </a:spcBef>
            </a:pPr>
            <a:r>
              <a:rPr lang="en-GB" b="1" dirty="0"/>
              <a:t>Phase advance</a:t>
            </a:r>
            <a:r>
              <a:rPr lang="en-GB" dirty="0"/>
              <a:t> between crab cavities and primary collimators </a:t>
            </a:r>
            <a:r>
              <a:rPr lang="en-GB" b="1" dirty="0"/>
              <a:t>smaller than 60 degree </a:t>
            </a:r>
            <a:r>
              <a:rPr lang="en-GB" dirty="0"/>
              <a:t>will reduce their criticality.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8920A-3391-4ECE-8B0C-162A64E9A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  <a:endParaRPr lang="en-GB" noProof="0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5893E04-0B1F-E5A5-E60B-9C4CE83F8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72BCFD7-5ABE-CF7A-968F-E0A340D36D6C}"/>
              </a:ext>
            </a:extLst>
          </p:cNvPr>
          <p:cNvGrpSpPr/>
          <p:nvPr/>
        </p:nvGrpSpPr>
        <p:grpSpPr>
          <a:xfrm>
            <a:off x="4654446" y="1354046"/>
            <a:ext cx="4474800" cy="2790734"/>
            <a:chOff x="5472313" y="704679"/>
            <a:chExt cx="3671687" cy="197214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D19714-7115-600B-5CC5-5A6E16AF3A5A}"/>
                </a:ext>
              </a:extLst>
            </p:cNvPr>
            <p:cNvSpPr txBox="1"/>
            <p:nvPr/>
          </p:nvSpPr>
          <p:spPr>
            <a:xfrm rot="16200000">
              <a:off x="4931378" y="1295135"/>
              <a:ext cx="138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1"/>
                  </a:solidFill>
                </a:rPr>
                <a:t>Phase slip</a:t>
              </a:r>
            </a:p>
          </p:txBody>
        </p:sp>
        <p:pic>
          <p:nvPicPr>
            <p:cNvPr id="8" name="Picture 7" descr="Chart&#10;&#10;Description automatically generated">
              <a:extLst>
                <a:ext uri="{FF2B5EF4-FFF2-40B4-BE49-F238E27FC236}">
                  <a16:creationId xmlns:a16="http://schemas.microsoft.com/office/drawing/2014/main" id="{BE1DF9DA-D592-0C3B-BDB6-87C380BCBB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5511"/>
            <a:stretch/>
          </p:blipFill>
          <p:spPr>
            <a:xfrm>
              <a:off x="5780090" y="704679"/>
              <a:ext cx="3363910" cy="197214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C2BF6B1-DF3C-B708-FBBD-533DC7B89F0E}"/>
              </a:ext>
            </a:extLst>
          </p:cNvPr>
          <p:cNvSpPr txBox="1"/>
          <p:nvPr/>
        </p:nvSpPr>
        <p:spPr>
          <a:xfrm>
            <a:off x="5782745" y="4336233"/>
            <a:ext cx="2593298" cy="375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</a:t>
            </a:r>
            <a:r>
              <a:rPr lang="en-GB" sz="1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orst case 4AR1.B1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565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15" descr="Chart&#10;&#10;Description automatically generated">
            <a:extLst>
              <a:ext uri="{FF2B5EF4-FFF2-40B4-BE49-F238E27FC236}">
                <a16:creationId xmlns:a16="http://schemas.microsoft.com/office/drawing/2014/main" id="{445343D9-6B62-BE20-55D0-E7485E4145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6078" y="2475650"/>
            <a:ext cx="3117922" cy="19185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E0EAC7-7E8E-F487-BB00-071A3795F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Crab cavity failures – experiments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94197-B836-0486-0E8F-BCA60152E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43" y="1860919"/>
            <a:ext cx="5908159" cy="2991028"/>
          </a:xfrm>
        </p:spPr>
        <p:txBody>
          <a:bodyPr>
            <a:normAutofit fontScale="47500" lnSpcReduction="20000"/>
          </a:bodyPr>
          <a:lstStyle/>
          <a:p>
            <a:pPr marL="177800" indent="-177800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Recently experiments to measure the impact of </a:t>
            </a:r>
            <a:r>
              <a:rPr lang="en-GB" b="1" dirty="0"/>
              <a:t>CC phase jump</a:t>
            </a:r>
            <a:r>
              <a:rPr lang="en-GB" dirty="0"/>
              <a:t> have been performed in the SPS (thanks to the RF team):</a:t>
            </a:r>
          </a:p>
          <a:p>
            <a:pPr marL="355600" lvl="1" indent="-177800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10, 30, 40, 60, 90 degrees phase jump at constant CC voltage </a:t>
            </a:r>
            <a:r>
              <a:rPr lang="en-GB" dirty="0">
                <a:sym typeface="Wingdings" pitchFamily="2" charset="2"/>
              </a:rPr>
              <a:t> </a:t>
            </a:r>
            <a:r>
              <a:rPr lang="en-GB" b="1" dirty="0">
                <a:sym typeface="Wingdings" pitchFamily="2" charset="2"/>
              </a:rPr>
              <a:t>orbit changes</a:t>
            </a:r>
            <a:r>
              <a:rPr lang="en-GB" dirty="0">
                <a:sym typeface="Wingdings" pitchFamily="2" charset="2"/>
              </a:rPr>
              <a:t> have been observed for all cases and </a:t>
            </a:r>
            <a:r>
              <a:rPr lang="en-GB" b="1" dirty="0">
                <a:sym typeface="Wingdings" pitchFamily="2" charset="2"/>
              </a:rPr>
              <a:t>beam losses</a:t>
            </a:r>
            <a:r>
              <a:rPr lang="en-GB" dirty="0">
                <a:sym typeface="Wingdings" pitchFamily="2" charset="2"/>
              </a:rPr>
              <a:t> were observed (beam loss data missing for 40- and 60-degree cases).</a:t>
            </a:r>
            <a:endParaRPr lang="en-GB" dirty="0"/>
          </a:p>
          <a:p>
            <a:pPr marL="355600" lvl="1" indent="-177800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Measurements </a:t>
            </a:r>
            <a:r>
              <a:rPr lang="en-GB" b="1" dirty="0"/>
              <a:t>do not provide</a:t>
            </a:r>
            <a:r>
              <a:rPr lang="en-GB" dirty="0"/>
              <a:t> additional input on the </a:t>
            </a:r>
            <a:r>
              <a:rPr lang="en-GB" b="1" dirty="0"/>
              <a:t>dynamics of the failure case</a:t>
            </a:r>
            <a:r>
              <a:rPr lang="en-GB" dirty="0"/>
              <a:t> due to the limited time resolution of the BPMs (1 </a:t>
            </a:r>
            <a:r>
              <a:rPr lang="en-GB" dirty="0" err="1"/>
              <a:t>ms</a:t>
            </a:r>
            <a:r>
              <a:rPr lang="en-GB" dirty="0"/>
              <a:t>) and BLMs (5 </a:t>
            </a:r>
            <a:r>
              <a:rPr lang="en-GB" dirty="0" err="1"/>
              <a:t>ms</a:t>
            </a:r>
            <a:r>
              <a:rPr lang="en-GB" dirty="0"/>
              <a:t>) in the SPS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/>
              <a:t>Simulations remain</a:t>
            </a:r>
            <a:r>
              <a:rPr lang="en-GB" dirty="0"/>
              <a:t> the best way to </a:t>
            </a:r>
            <a:r>
              <a:rPr lang="en-GB" b="1" dirty="0"/>
              <a:t>predict the criticality</a:t>
            </a:r>
            <a:r>
              <a:rPr lang="en-GB" dirty="0"/>
              <a:t> of the failure cases.</a:t>
            </a:r>
          </a:p>
          <a:p>
            <a:pPr marL="355600" lvl="1" indent="-177800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The maximum </a:t>
            </a:r>
            <a:r>
              <a:rPr lang="en-GB" b="1" dirty="0"/>
              <a:t>achievable phase change per turn must be reviewed</a:t>
            </a:r>
            <a:r>
              <a:rPr lang="en-GB" dirty="0"/>
              <a:t>: theoretical limit 44-degree versus 30-degree limit  observed experimentally in 2022. In case of 44 degrees the losses would increase to 2 MJ within 10 turns.</a:t>
            </a:r>
          </a:p>
          <a:p>
            <a:pPr marL="177800" indent="-177800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Future experimental studies on crab cavity failure cases (phase slip, quench) in the SPS require </a:t>
            </a:r>
            <a:r>
              <a:rPr lang="en-GB" b="1" dirty="0"/>
              <a:t>improved turn-by-turn diagnostics</a:t>
            </a:r>
            <a:r>
              <a:rPr lang="en-GB" dirty="0"/>
              <a:t> of the orbit and beam losses.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795923-D5FB-245B-B693-60E488F56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13th HL-LHC Collaboration Meeting, Vancouver, 25.-28.09.2023, D. </a:t>
            </a:r>
            <a:r>
              <a:rPr lang="en-GB" noProof="0" dirty="0" err="1"/>
              <a:t>Wollmann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2995FF-E96B-1BFA-6A56-7C54B53EF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F1409D-3DD9-F540-8504-8407A94DF0D5}"/>
              </a:ext>
            </a:extLst>
          </p:cNvPr>
          <p:cNvGrpSpPr/>
          <p:nvPr/>
        </p:nvGrpSpPr>
        <p:grpSpPr>
          <a:xfrm>
            <a:off x="4865666" y="665241"/>
            <a:ext cx="4067941" cy="1195678"/>
            <a:chOff x="1571474" y="2893516"/>
            <a:chExt cx="9049051" cy="2881327"/>
          </a:xfrm>
        </p:grpSpPr>
        <p:pic>
          <p:nvPicPr>
            <p:cNvPr id="8" name="Picture 7" descr="A graph of different colored lines&#10;&#10;Description automatically generated">
              <a:extLst>
                <a:ext uri="{FF2B5EF4-FFF2-40B4-BE49-F238E27FC236}">
                  <a16:creationId xmlns:a16="http://schemas.microsoft.com/office/drawing/2014/main" id="{1942CEAF-A60E-BBE3-0845-579BB76FE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71474" y="2893516"/>
              <a:ext cx="9049051" cy="2881327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EA20A52-65C4-383E-C007-8E207D1DF62F}"/>
                </a:ext>
              </a:extLst>
            </p:cNvPr>
            <p:cNvSpPr/>
            <p:nvPr/>
          </p:nvSpPr>
          <p:spPr>
            <a:xfrm>
              <a:off x="6274676" y="3184634"/>
              <a:ext cx="735724" cy="325821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8FCFFEA-A5DC-A0AA-94D9-D9C28CDD0779}"/>
                </a:ext>
              </a:extLst>
            </p:cNvPr>
            <p:cNvSpPr/>
            <p:nvPr/>
          </p:nvSpPr>
          <p:spPr>
            <a:xfrm>
              <a:off x="8203324" y="3465012"/>
              <a:ext cx="735724" cy="325821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11" name="Picture 10" descr="A graph showing a graph of a cycle&#10;&#10;Description automatically generated with medium confidence">
            <a:extLst>
              <a:ext uri="{FF2B5EF4-FFF2-40B4-BE49-F238E27FC236}">
                <a16:creationId xmlns:a16="http://schemas.microsoft.com/office/drawing/2014/main" id="{9DE87B43-AFAB-EFB0-2F9A-9F4CF01B3C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262" y="581012"/>
            <a:ext cx="4174806" cy="131695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7F845EF-4085-FEF7-0A6D-1A406AD23AD8}"/>
              </a:ext>
            </a:extLst>
          </p:cNvPr>
          <p:cNvSpPr txBox="1"/>
          <p:nvPr/>
        </p:nvSpPr>
        <p:spPr>
          <a:xfrm>
            <a:off x="2168666" y="1261649"/>
            <a:ext cx="2217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800" dirty="0">
                <a:solidFill>
                  <a:schemeClr val="tx2"/>
                </a:solidFill>
              </a:rPr>
              <a:t>Corresponding closed-orbit jump of </a:t>
            </a:r>
            <a:br>
              <a:rPr lang="en-CH" sz="800" dirty="0">
                <a:solidFill>
                  <a:schemeClr val="tx2"/>
                </a:solidFill>
              </a:rPr>
            </a:br>
            <a:r>
              <a:rPr lang="en-CH" sz="800" dirty="0">
                <a:solidFill>
                  <a:schemeClr val="tx2"/>
                </a:solidFill>
              </a:rPr>
              <a:t>~ 1 mm followed a </a:t>
            </a:r>
            <a:r>
              <a:rPr lang="en-CH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90 </a:t>
            </a:r>
            <a:r>
              <a:rPr lang="en-CH" sz="800" dirty="0">
                <a:solidFill>
                  <a:schemeClr val="tx2"/>
                </a:solidFill>
              </a:rPr>
              <a:t>degree phase jump in the CC in the SPS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82850E-2C42-2D16-4BA2-0B715FC2DF8B}"/>
              </a:ext>
            </a:extLst>
          </p:cNvPr>
          <p:cNvSpPr txBox="1"/>
          <p:nvPr/>
        </p:nvSpPr>
        <p:spPr>
          <a:xfrm>
            <a:off x="7371844" y="1133790"/>
            <a:ext cx="149495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chemeClr val="tx2"/>
                </a:solidFill>
              </a:rPr>
              <a:t>Beam losses were observed for the </a:t>
            </a:r>
            <a:r>
              <a:rPr lang="en-GB" sz="700" dirty="0">
                <a:solidFill>
                  <a:schemeClr val="accent6"/>
                </a:solidFill>
              </a:rPr>
              <a:t>20</a:t>
            </a:r>
            <a:r>
              <a:rPr lang="en-GB" sz="700" dirty="0">
                <a:solidFill>
                  <a:schemeClr val="tx2"/>
                </a:solidFill>
              </a:rPr>
              <a:t>, </a:t>
            </a:r>
            <a:r>
              <a:rPr lang="en-GB" sz="700" dirty="0">
                <a:solidFill>
                  <a:srgbClr val="00B050"/>
                </a:solidFill>
              </a:rPr>
              <a:t>30</a:t>
            </a:r>
            <a:r>
              <a:rPr lang="en-GB" sz="700" dirty="0">
                <a:solidFill>
                  <a:schemeClr val="tx2"/>
                </a:solidFill>
              </a:rPr>
              <a:t> and </a:t>
            </a:r>
            <a:r>
              <a:rPr lang="en-GB" sz="7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90</a:t>
            </a:r>
            <a:r>
              <a:rPr lang="en-GB" sz="700" dirty="0">
                <a:solidFill>
                  <a:schemeClr val="tx2"/>
                </a:solidFill>
              </a:rPr>
              <a:t> degrees jump.</a:t>
            </a:r>
          </a:p>
          <a:p>
            <a:r>
              <a:rPr lang="en-GB" sz="700" dirty="0">
                <a:solidFill>
                  <a:schemeClr val="tx2"/>
                </a:solidFill>
              </a:rPr>
              <a:t>(Beam loss data could not be retrieved for the 40- and 60-degree cases)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0DE9F6-818A-4A82-C8F8-2782B7F50CE7}"/>
              </a:ext>
            </a:extLst>
          </p:cNvPr>
          <p:cNvCxnSpPr>
            <a:cxnSpLocks/>
          </p:cNvCxnSpPr>
          <p:nvPr/>
        </p:nvCxnSpPr>
        <p:spPr>
          <a:xfrm>
            <a:off x="2168666" y="1235048"/>
            <a:ext cx="4023705" cy="17638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87FB7AF-D312-773B-F476-AAA49058939C}"/>
              </a:ext>
            </a:extLst>
          </p:cNvPr>
          <p:cNvSpPr txBox="1"/>
          <p:nvPr/>
        </p:nvSpPr>
        <p:spPr>
          <a:xfrm>
            <a:off x="1481603" y="4565247"/>
            <a:ext cx="5114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See also </a:t>
            </a:r>
            <a:r>
              <a:rPr lang="en-GB" sz="1050" dirty="0">
                <a:hlinkClick r:id="rId5"/>
              </a:rPr>
              <a:t>talk</a:t>
            </a:r>
            <a:r>
              <a:rPr lang="en-GB" sz="1050" dirty="0"/>
              <a:t> in the </a:t>
            </a:r>
            <a:r>
              <a:rPr lang="en-GB" sz="1050" dirty="0">
                <a:hlinkClick r:id="rId6"/>
              </a:rPr>
              <a:t>joint session of WP2/WP4/WP13 Thu AM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3268843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C6086-5375-B0A2-F693-1DE6D8A0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err="1"/>
              <a:t>HiRadMat</a:t>
            </a:r>
            <a:r>
              <a:rPr lang="en-GB" sz="2800" dirty="0"/>
              <a:t> Damage experiment Oct 2022</a:t>
            </a:r>
            <a:endParaRPr lang="en-GB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4F51BF0-51A6-EFAC-8ED6-A3B69B09C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2260" y="774660"/>
            <a:ext cx="2360220" cy="2309490"/>
          </a:xfrm>
        </p:spPr>
        <p:txBody>
          <a:bodyPr>
            <a:normAutofit fontScale="47500" lnSpcReduction="20000"/>
          </a:bodyPr>
          <a:lstStyle/>
          <a:p>
            <a:pPr marL="180975" indent="-180975" algn="l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Successful experiment performed in </a:t>
            </a:r>
            <a:r>
              <a:rPr lang="en-GB" dirty="0" err="1"/>
              <a:t>HiRadMat</a:t>
            </a:r>
            <a:r>
              <a:rPr lang="en-GB" dirty="0"/>
              <a:t> with </a:t>
            </a:r>
            <a:r>
              <a:rPr lang="en-GB" b="1" dirty="0"/>
              <a:t>Nb-</a:t>
            </a:r>
            <a:r>
              <a:rPr lang="en-GB" b="1" dirty="0" err="1"/>
              <a:t>Ti</a:t>
            </a:r>
            <a:r>
              <a:rPr lang="en-GB" b="1" dirty="0"/>
              <a:t> and Nb</a:t>
            </a:r>
            <a:r>
              <a:rPr lang="en-GB" b="1" baseline="-25000" dirty="0"/>
              <a:t>3</a:t>
            </a:r>
            <a:r>
              <a:rPr lang="en-GB" b="1" dirty="0"/>
              <a:t>Sn sample coils at 5 K</a:t>
            </a:r>
            <a:r>
              <a:rPr lang="en-GB" dirty="0"/>
              <a:t>.</a:t>
            </a:r>
          </a:p>
          <a:p>
            <a:pPr marL="180975" indent="-180975" algn="l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Hotspots reached:</a:t>
            </a:r>
          </a:p>
          <a:p>
            <a:pPr marL="358775" lvl="1" indent="-177800" algn="l">
              <a:lnSpc>
                <a:spcPct val="120000"/>
              </a:lnSpc>
              <a:spcBef>
                <a:spcPts val="600"/>
              </a:spcBef>
            </a:pPr>
            <a:r>
              <a:rPr lang="en-GB" b="1" dirty="0"/>
              <a:t>Nb-</a:t>
            </a:r>
            <a:r>
              <a:rPr lang="en-GB" b="1" dirty="0" err="1"/>
              <a:t>Ti</a:t>
            </a:r>
            <a:r>
              <a:rPr lang="en-GB" b="1" dirty="0"/>
              <a:t>: 298 K – 863 K</a:t>
            </a:r>
          </a:p>
          <a:p>
            <a:pPr marL="358775" lvl="1" indent="-177800" algn="l">
              <a:lnSpc>
                <a:spcPct val="120000"/>
              </a:lnSpc>
              <a:spcBef>
                <a:spcPts val="600"/>
              </a:spcBef>
            </a:pPr>
            <a:r>
              <a:rPr lang="en-GB" b="1" dirty="0"/>
              <a:t>Nb</a:t>
            </a:r>
            <a:r>
              <a:rPr lang="en-GB" b="1" baseline="-25000" dirty="0"/>
              <a:t>3</a:t>
            </a:r>
            <a:r>
              <a:rPr lang="en-GB" b="1" dirty="0"/>
              <a:t>Sn: 206 K – 713 K</a:t>
            </a:r>
          </a:p>
          <a:p>
            <a:pPr marL="180975" indent="-180975" algn="l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Coils will be qualified @ University of Geneva from October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A2BD89-B460-F500-2B21-170CF8DFA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13th HL-LHC Collaboration Meeting, Vancouver, 25.-28.09.2023, D. Wollmann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FE20D-7EA7-641E-C872-A3D59DEE4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5" name="Picture 4" descr="A picture containing person, indoor, engine&#10;&#10;Description automatically generated">
            <a:extLst>
              <a:ext uri="{FF2B5EF4-FFF2-40B4-BE49-F238E27FC236}">
                <a16:creationId xmlns:a16="http://schemas.microsoft.com/office/drawing/2014/main" id="{D03C3DE4-DC3E-B873-1A85-AF00506E6A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975" t="5901" b="15451"/>
          <a:stretch/>
        </p:blipFill>
        <p:spPr>
          <a:xfrm rot="5400000">
            <a:off x="4541401" y="968570"/>
            <a:ext cx="1832464" cy="1771266"/>
          </a:xfrm>
          <a:prstGeom prst="rect">
            <a:avLst/>
          </a:prstGeom>
        </p:spPr>
      </p:pic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F50739E1-F48C-AB59-163C-9069C97C7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7244" y="3196463"/>
            <a:ext cx="1400189" cy="1570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AD1B704-EDEC-0E3F-8A7E-59BF1546D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961190"/>
            <a:ext cx="1460754" cy="1832464"/>
          </a:xfrm>
          <a:prstGeom prst="rect">
            <a:avLst/>
          </a:prstGeom>
        </p:spPr>
      </p:pic>
      <p:pic>
        <p:nvPicPr>
          <p:cNvPr id="8" name="Picture 7" descr="A picture containing text, yellow&#10;&#10;Description automatically generated">
            <a:extLst>
              <a:ext uri="{FF2B5EF4-FFF2-40B4-BE49-F238E27FC236}">
                <a16:creationId xmlns:a16="http://schemas.microsoft.com/office/drawing/2014/main" id="{BCCA6EB9-D1BB-0C70-62BF-2D7FBFFFE0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906" b="7141"/>
          <a:stretch/>
        </p:blipFill>
        <p:spPr>
          <a:xfrm>
            <a:off x="56854" y="2971837"/>
            <a:ext cx="3472768" cy="17954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2F97EA-AD1E-1E58-5925-2961AC55D77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1633814" y="931007"/>
            <a:ext cx="2843689" cy="1892830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1FE9B04B-3731-0B9C-2CD5-B25CEB93F9E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" t="10960" r="52371" b="30136"/>
          <a:stretch/>
        </p:blipFill>
        <p:spPr>
          <a:xfrm>
            <a:off x="5005055" y="3196463"/>
            <a:ext cx="1540925" cy="1582672"/>
          </a:xfrm>
          <a:prstGeom prst="rect">
            <a:avLst/>
          </a:prstGeom>
        </p:spPr>
      </p:pic>
      <p:pic>
        <p:nvPicPr>
          <p:cNvPr id="11" name="Picture 10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B30DBA6F-6267-ACE5-0C26-BCF88BDD0AA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865" t="9413" r="9432" b="5495"/>
          <a:stretch/>
        </p:blipFill>
        <p:spPr>
          <a:xfrm>
            <a:off x="0" y="0"/>
            <a:ext cx="949725" cy="90542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D2EFDA7-221C-86EA-8D9C-8D42FFB98A0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88501" y="3196463"/>
            <a:ext cx="2098299" cy="1596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1822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12ABCA-7957-B0F2-A0A6-BD64E82C2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512BB-FDF4-3BEE-A763-0CB2E2920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249" y="1004341"/>
            <a:ext cx="8574374" cy="3567659"/>
          </a:xfrm>
        </p:spPr>
        <p:txBody>
          <a:bodyPr>
            <a:normAutofit fontScale="62500" lnSpcReduction="20000"/>
          </a:bodyPr>
          <a:lstStyle/>
          <a:p>
            <a:pPr marL="312738" indent="-312738">
              <a:lnSpc>
                <a:spcPct val="120000"/>
              </a:lnSpc>
            </a:pPr>
            <a:r>
              <a:rPr lang="en-GB" dirty="0"/>
              <a:t>WP7 has </a:t>
            </a:r>
            <a:r>
              <a:rPr lang="en-GB" b="1" dirty="0"/>
              <a:t>delivered and installed</a:t>
            </a:r>
            <a:r>
              <a:rPr lang="en-GB" dirty="0"/>
              <a:t> a significant part of its protection equipment for the </a:t>
            </a:r>
            <a:r>
              <a:rPr lang="en-GB" b="1" dirty="0"/>
              <a:t>IT String</a:t>
            </a:r>
            <a:r>
              <a:rPr lang="en-GB" dirty="0"/>
              <a:t> – the missing parts will be added in the coming months.</a:t>
            </a:r>
          </a:p>
          <a:p>
            <a:pPr marL="312738" indent="-312738">
              <a:lnSpc>
                <a:spcPct val="120000"/>
              </a:lnSpc>
            </a:pPr>
            <a:r>
              <a:rPr lang="en-GB" dirty="0"/>
              <a:t>The HL-LHC </a:t>
            </a:r>
            <a:r>
              <a:rPr lang="en-GB" b="1" dirty="0"/>
              <a:t>quench detection</a:t>
            </a:r>
            <a:r>
              <a:rPr lang="en-GB" dirty="0"/>
              <a:t> and new ethernet based </a:t>
            </a:r>
            <a:r>
              <a:rPr lang="en-GB" b="1" dirty="0"/>
              <a:t>data acquisition</a:t>
            </a:r>
            <a:r>
              <a:rPr lang="en-GB" dirty="0"/>
              <a:t> system have been </a:t>
            </a:r>
            <a:r>
              <a:rPr lang="en-GB" b="1" dirty="0"/>
              <a:t>deployed and commissioned in the SM18 test benches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 important step before going into the IT String.</a:t>
            </a:r>
          </a:p>
          <a:p>
            <a:pPr marL="312738" indent="-312738">
              <a:lnSpc>
                <a:spcPct val="120000"/>
              </a:lnSpc>
            </a:pPr>
            <a:r>
              <a:rPr lang="en-GB" b="1" dirty="0">
                <a:sym typeface="Wingdings" pitchFamily="2" charset="2"/>
              </a:rPr>
              <a:t>CLIQ and crab cavity failures</a:t>
            </a:r>
            <a:r>
              <a:rPr lang="en-GB" dirty="0">
                <a:sym typeface="Wingdings" pitchFamily="2" charset="2"/>
              </a:rPr>
              <a:t> will be the most critical failure cases in HL-LHC. </a:t>
            </a:r>
          </a:p>
          <a:p>
            <a:pPr marL="312738" indent="-312738"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Future machine protection tests with crab cavities in the SPS require </a:t>
            </a:r>
            <a:r>
              <a:rPr lang="en-GB" b="1" dirty="0">
                <a:sym typeface="Wingdings" pitchFamily="2" charset="2"/>
              </a:rPr>
              <a:t>turn-by-turn diagnostics</a:t>
            </a:r>
            <a:r>
              <a:rPr lang="en-GB" dirty="0">
                <a:sym typeface="Wingdings" pitchFamily="2" charset="2"/>
              </a:rPr>
              <a:t>.</a:t>
            </a:r>
            <a:endParaRPr lang="en-GB" dirty="0"/>
          </a:p>
          <a:p>
            <a:pPr marL="312738" indent="-312738"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WP7 has performed a damage experiment with beam </a:t>
            </a:r>
            <a:r>
              <a:rPr lang="en-GB" b="1" dirty="0">
                <a:sym typeface="Wingdings" pitchFamily="2" charset="2"/>
              </a:rPr>
              <a:t>sc. sample coils at 5 K</a:t>
            </a:r>
            <a:r>
              <a:rPr lang="en-GB" dirty="0">
                <a:sym typeface="Wingdings" pitchFamily="2" charset="2"/>
              </a:rPr>
              <a:t> in CERN’s </a:t>
            </a:r>
            <a:r>
              <a:rPr lang="en-GB" dirty="0" err="1">
                <a:sym typeface="Wingdings" pitchFamily="2" charset="2"/>
              </a:rPr>
              <a:t>HiRadMat</a:t>
            </a:r>
            <a:r>
              <a:rPr lang="en-GB" dirty="0">
                <a:sym typeface="Wingdings" pitchFamily="2" charset="2"/>
              </a:rPr>
              <a:t> facility  impatiently waiting for the critical current measurements.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1627CE-5658-CEC8-B0EA-4D40DB66C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13th HL-LHC Collaboration Meeting, Vancouver, 25.-28.09.2023, D. </a:t>
            </a:r>
            <a:r>
              <a:rPr lang="en-GB" noProof="0" dirty="0" err="1"/>
              <a:t>Wollmann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ADA71E-ABBD-931D-3C3C-D1CF934BA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972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7076D-50E8-BA98-266D-FFB480498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126570-CBE5-5330-FA02-A27C109C2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75000"/>
            <a:ext cx="7920000" cy="391962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Status and plans for the machine protection hardware for HL-LHC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Energy Extraction systems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Coupling Loss Induced Quench systems (CLIQ)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Quench Heater Power Supplies &amp; DQLIMs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Powering Interlock Controller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Instrumentation Feedthrough Systems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Cold &amp; Warm diode stacks</a:t>
            </a:r>
          </a:p>
          <a:p>
            <a:pPr lvl="1">
              <a:lnSpc>
                <a:spcPct val="120000"/>
              </a:lnSpc>
            </a:pPr>
            <a:r>
              <a:rPr lang="en-GB" dirty="0" err="1"/>
              <a:t>ElQA</a:t>
            </a:r>
            <a:r>
              <a:rPr lang="en-GB" dirty="0"/>
              <a:t> patch panel racks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Current Lead Heater Regulator Systems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Quench Detection System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Ethernet enabled Data Acquisition (EDAQ)</a:t>
            </a:r>
          </a:p>
          <a:p>
            <a:pPr>
              <a:lnSpc>
                <a:spcPct val="120000"/>
              </a:lnSpc>
            </a:pPr>
            <a:r>
              <a:rPr lang="en-GB" dirty="0"/>
              <a:t>Critical failure cases for HL-LHC &amp; Damage studies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Spurious firing of CLIQ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Crab cavity failures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Damage studies with sc. sample coils</a:t>
            </a:r>
          </a:p>
          <a:p>
            <a:pPr>
              <a:lnSpc>
                <a:spcPct val="120000"/>
              </a:lnSpc>
            </a:pPr>
            <a:r>
              <a:rPr lang="en-GB" dirty="0"/>
              <a:t>Conclusions</a:t>
            </a:r>
          </a:p>
          <a:p>
            <a:pPr lvl="1"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B6CC1D-A714-4B85-C943-A5AC12B68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B238A2-BCF5-6184-221A-336ED8A06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301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8AAA6-4216-7628-0B48-22BB08D36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Thanks a lot for your attention!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38C59A-3CF6-E1C0-8A7B-58E3B305D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2E149B-23CE-5F13-73FB-AC2183202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4F8510-4A22-7290-E5D6-E3FB894252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1213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659F7-E8F5-20AC-C0A9-8FDA7FC416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slides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12BA13-ACBA-A07A-240B-83A6B97AB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C4F5B-9136-3204-53FD-46791D43C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0F712C-AEF4-4925-A74D-17A30B837C6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8661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26C99-CDA1-76F4-076B-A6937FB89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/>
              <a:t>Machine conditions and parameters assumed in the following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38511-E668-E0EB-57EF-FD65693771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3367" y="675000"/>
            <a:ext cx="3473302" cy="4204818"/>
          </a:xfrm>
        </p:spPr>
        <p:txBody>
          <a:bodyPr>
            <a:normAutofit fontScale="77500" lnSpcReduction="20000"/>
          </a:bodyPr>
          <a:lstStyle/>
          <a:p>
            <a:pPr marL="182563" indent="-182563">
              <a:lnSpc>
                <a:spcPct val="120000"/>
              </a:lnSpc>
              <a:spcBef>
                <a:spcPts val="600"/>
              </a:spcBef>
            </a:pPr>
            <a:r>
              <a:rPr lang="en-GB" sz="1800" dirty="0"/>
              <a:t>HL-LHC layout v1.4/v1.5 with round optics (</a:t>
            </a:r>
            <a:r>
              <a:rPr lang="el-GR" sz="1800" dirty="0"/>
              <a:t>β* 15 </a:t>
            </a:r>
            <a:r>
              <a:rPr lang="en-GB" sz="1800" dirty="0"/>
              <a:t>cm)</a:t>
            </a:r>
          </a:p>
          <a:p>
            <a:pPr marL="182563" indent="-182563">
              <a:lnSpc>
                <a:spcPct val="120000"/>
              </a:lnSpc>
              <a:spcBef>
                <a:spcPts val="600"/>
              </a:spcBef>
            </a:pPr>
            <a:r>
              <a:rPr lang="en-GB" sz="1800" dirty="0"/>
              <a:t>Collimator settings:</a:t>
            </a:r>
          </a:p>
          <a:p>
            <a:pPr marL="358775" lvl="1" indent="-176213">
              <a:lnSpc>
                <a:spcPct val="120000"/>
              </a:lnSpc>
              <a:spcBef>
                <a:spcPts val="600"/>
              </a:spcBef>
            </a:pPr>
            <a:r>
              <a:rPr lang="en-GB" sz="1400" dirty="0"/>
              <a:t>Preference from machine protection and collimation to use </a:t>
            </a:r>
            <a:r>
              <a:rPr lang="en-GB" sz="1400" b="1" dirty="0"/>
              <a:t>tight collimator settings </a:t>
            </a:r>
            <a:r>
              <a:rPr lang="en-GB" sz="1400" dirty="0"/>
              <a:t>for the restart after LS3: Primary cut (TCP) @ 6.7 sigma;</a:t>
            </a:r>
          </a:p>
          <a:p>
            <a:pPr marL="358775" lvl="1" indent="-176213">
              <a:lnSpc>
                <a:spcPct val="120000"/>
              </a:lnSpc>
              <a:spcBef>
                <a:spcPts val="600"/>
              </a:spcBef>
            </a:pPr>
            <a:r>
              <a:rPr lang="en-GB" sz="1400" dirty="0"/>
              <a:t>Settings of TCPs in </a:t>
            </a:r>
            <a:r>
              <a:rPr lang="en-GB" sz="1400" b="1" dirty="0"/>
              <a:t>mm similar </a:t>
            </a:r>
            <a:r>
              <a:rPr lang="en-GB" sz="1400" dirty="0"/>
              <a:t>to current Run3 settings &amp; similar bunch intensities at the start of Run4;</a:t>
            </a:r>
          </a:p>
          <a:p>
            <a:pPr marL="358775" lvl="1" indent="-176213">
              <a:lnSpc>
                <a:spcPct val="120000"/>
              </a:lnSpc>
              <a:spcBef>
                <a:spcPts val="600"/>
              </a:spcBef>
            </a:pPr>
            <a:r>
              <a:rPr lang="en-GB" sz="1400" dirty="0"/>
              <a:t>Provide </a:t>
            </a:r>
            <a:r>
              <a:rPr lang="en-GB" sz="1400" b="1" dirty="0"/>
              <a:t>maximum protection</a:t>
            </a:r>
            <a:r>
              <a:rPr lang="en-GB" sz="1400" dirty="0"/>
              <a:t> of LHC aperture and margin in the collimation hierarchy for the </a:t>
            </a:r>
            <a:r>
              <a:rPr lang="en-GB" sz="1400" b="1" dirty="0"/>
              <a:t>re-start after a long shutdown</a:t>
            </a:r>
            <a:r>
              <a:rPr lang="en-GB" sz="1400" dirty="0"/>
              <a:t>;</a:t>
            </a:r>
          </a:p>
          <a:p>
            <a:pPr marL="358775" lvl="1" indent="-176213">
              <a:lnSpc>
                <a:spcPct val="120000"/>
              </a:lnSpc>
              <a:spcBef>
                <a:spcPts val="600"/>
              </a:spcBef>
            </a:pPr>
            <a:r>
              <a:rPr lang="en-GB" sz="1400" dirty="0"/>
              <a:t>Based on available aperture and </a:t>
            </a:r>
            <a:r>
              <a:rPr lang="en-GB" sz="1400" b="1" dirty="0"/>
              <a:t>operational experience</a:t>
            </a:r>
            <a:r>
              <a:rPr lang="en-GB" sz="1400" dirty="0"/>
              <a:t> (reproducibility, unexpected failure cases etc.) go to </a:t>
            </a:r>
            <a:r>
              <a:rPr lang="en-GB" sz="1400" b="1" dirty="0"/>
              <a:t>relaxed collimator settings </a:t>
            </a:r>
            <a:r>
              <a:rPr lang="en-GB" sz="1400" dirty="0"/>
              <a:t>(primary cut @ 8.5 sigma);</a:t>
            </a:r>
          </a:p>
          <a:p>
            <a:pPr marL="358775" lvl="1" indent="-176213">
              <a:lnSpc>
                <a:spcPct val="120000"/>
              </a:lnSpc>
              <a:spcBef>
                <a:spcPts val="600"/>
              </a:spcBef>
            </a:pPr>
            <a:r>
              <a:rPr lang="en-GB" sz="1400" dirty="0"/>
              <a:t>Hollow e-lens</a:t>
            </a:r>
            <a:r>
              <a:rPr lang="en-GB" sz="1400" dirty="0">
                <a:sym typeface="Wingdings" pitchFamily="2" charset="2"/>
              </a:rPr>
              <a:t> (not anymore baseline), target for studied failures:</a:t>
            </a:r>
            <a:br>
              <a:rPr lang="en-GB" sz="1400" dirty="0">
                <a:sym typeface="Wingdings" pitchFamily="2" charset="2"/>
              </a:rPr>
            </a:br>
            <a:r>
              <a:rPr lang="en-GB" sz="1400" dirty="0">
                <a:sym typeface="Wingdings" pitchFamily="2" charset="2"/>
              </a:rPr>
              <a:t>4.7 sigma – 6.7 sigma  / 6.5 sigma – 8.5 sigma</a:t>
            </a:r>
            <a:endParaRPr lang="en-GB" sz="1400" dirty="0"/>
          </a:p>
          <a:p>
            <a:pPr marL="358775" lvl="1" indent="-176213">
              <a:lnSpc>
                <a:spcPct val="120000"/>
              </a:lnSpc>
              <a:spcBef>
                <a:spcPts val="600"/>
              </a:spcBef>
            </a:pPr>
            <a:endParaRPr lang="en-GB" sz="1400" dirty="0"/>
          </a:p>
          <a:p>
            <a:pPr marL="358775" lvl="1" indent="-176213">
              <a:lnSpc>
                <a:spcPct val="120000"/>
              </a:lnSpc>
              <a:spcBef>
                <a:spcPts val="600"/>
              </a:spcBef>
            </a:pPr>
            <a:endParaRPr lang="en-GB" sz="14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sz="18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sz="18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4562F8-D7EF-5322-1C24-FE08D921D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graphicFrame>
        <p:nvGraphicFramePr>
          <p:cNvPr id="5" name="Table 7">
            <a:extLst>
              <a:ext uri="{FF2B5EF4-FFF2-40B4-BE49-F238E27FC236}">
                <a16:creationId xmlns:a16="http://schemas.microsoft.com/office/drawing/2014/main" id="{96028E5B-9AAA-76E8-00DB-CCDEFEA69F17}"/>
              </a:ext>
            </a:extLst>
          </p:cNvPr>
          <p:cNvGraphicFramePr>
            <a:graphicFrameLocks/>
          </p:cNvGraphicFramePr>
          <p:nvPr/>
        </p:nvGraphicFramePr>
        <p:xfrm>
          <a:off x="501976" y="840496"/>
          <a:ext cx="4716524" cy="38013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80220">
                  <a:extLst>
                    <a:ext uri="{9D8B030D-6E8A-4147-A177-3AD203B41FA5}">
                      <a16:colId xmlns:a16="http://schemas.microsoft.com/office/drawing/2014/main" val="229450802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515042730"/>
                    </a:ext>
                  </a:extLst>
                </a:gridCol>
              </a:tblGrid>
              <a:tr h="30045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Assumed parameters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0014435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 </a:t>
                      </a:r>
                      <a:r>
                        <a:rPr lang="en-US" sz="1200" dirty="0" err="1"/>
                        <a:t>TeV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6520986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Beam stored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674 MJ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3747855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Bunch intensity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2.2 x 10</a:t>
                      </a:r>
                      <a:r>
                        <a:rPr lang="en-US" sz="1200" baseline="30000" dirty="0"/>
                        <a:t>11</a:t>
                      </a:r>
                      <a:r>
                        <a:rPr lang="en-US" sz="1200" dirty="0"/>
                        <a:t> p</a:t>
                      </a:r>
                      <a:r>
                        <a:rPr lang="en-US" sz="1200" baseline="30000" dirty="0"/>
                        <a:t>+</a:t>
                      </a:r>
                      <a:r>
                        <a:rPr lang="en-US" sz="1200" dirty="0"/>
                        <a:t>/bunch (2736 bunches)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3105477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Beam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2.5 </a:t>
                      </a:r>
                      <a:r>
                        <a:rPr lang="en-US" sz="1200" dirty="0" err="1"/>
                        <a:t>μm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4951900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Primary cut (TCP)</a:t>
                      </a:r>
                    </a:p>
                    <a:p>
                      <a:r>
                        <a:rPr lang="en-US" sz="1200" dirty="0"/>
                        <a:t>tight / relaxed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6.7 sigma / 8.5 sigma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9724531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Crossing angle at IP1-5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500 </a:t>
                      </a:r>
                      <a:r>
                        <a:rPr lang="en-US" sz="1200" dirty="0" err="1"/>
                        <a:t>μrad</a:t>
                      </a:r>
                      <a:endParaRPr lang="en-US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2801400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BLM threshold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125 kJ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3666131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BCCM threshold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340 kJ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3472328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Critical loss level (IP7)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 MJ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42321012"/>
                  </a:ext>
                </a:extLst>
              </a:tr>
              <a:tr h="300457">
                <a:tc>
                  <a:txBody>
                    <a:bodyPr/>
                    <a:lstStyle/>
                    <a:p>
                      <a:r>
                        <a:rPr lang="en-US" sz="1200" dirty="0"/>
                        <a:t>Time required to safely extract beams after detection of a failure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270 </a:t>
                      </a:r>
                      <a:r>
                        <a:rPr lang="en-US" sz="1200" dirty="0" err="1">
                          <a:latin typeface="Symbol" pitchFamily="2" charset="2"/>
                        </a:rPr>
                        <a:t>m</a:t>
                      </a:r>
                      <a:r>
                        <a:rPr lang="en-US" sz="1200" dirty="0" err="1"/>
                        <a:t>s</a:t>
                      </a:r>
                      <a:r>
                        <a:rPr lang="en-US" sz="1200" dirty="0"/>
                        <a:t> (3 turns)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4225733"/>
                  </a:ext>
                </a:extLst>
              </a:tr>
            </a:tbl>
          </a:graphicData>
        </a:graphic>
      </p:graphicFrame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E8172-798A-E457-7BFB-EDCF2283F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7352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43B86-948D-3489-BF27-5E68677B5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540000"/>
          </a:xfrm>
        </p:spPr>
        <p:txBody>
          <a:bodyPr/>
          <a:lstStyle/>
          <a:p>
            <a:r>
              <a:rPr lang="en-GB" sz="2400" dirty="0"/>
              <a:t>Assumed beam distribution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66F86D-B1FA-3382-C247-FF11009693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665" y="496674"/>
            <a:ext cx="5610248" cy="2454179"/>
          </a:xfrm>
        </p:spPr>
        <p:txBody>
          <a:bodyPr>
            <a:normAutofit fontScale="47500" lnSpcReduction="20000"/>
          </a:bodyPr>
          <a:lstStyle/>
          <a:p>
            <a:pPr marL="182563" indent="-182563">
              <a:lnSpc>
                <a:spcPct val="120000"/>
              </a:lnSpc>
              <a:spcBef>
                <a:spcPts val="600"/>
              </a:spcBef>
            </a:pPr>
            <a:r>
              <a:rPr lang="en-GB" b="1" dirty="0"/>
              <a:t>Double gaussian distribution</a:t>
            </a:r>
            <a:r>
              <a:rPr lang="en-GB" dirty="0"/>
              <a:t> derived from </a:t>
            </a:r>
            <a:r>
              <a:rPr lang="en-GB" b="1" dirty="0"/>
              <a:t>halo scrapings</a:t>
            </a:r>
            <a:r>
              <a:rPr lang="en-GB" dirty="0"/>
              <a:t> with the collimators (2.4 MJ above 4.7 sigma).</a:t>
            </a:r>
          </a:p>
          <a:p>
            <a:pPr marL="182563" indent="-182563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Translated into a 4 D beam distribution (sum of two modified radial </a:t>
            </a:r>
            <a:r>
              <a:rPr lang="en-GB" dirty="0">
                <a:latin typeface="Symbol" pitchFamily="2" charset="2"/>
              </a:rPr>
              <a:t>c</a:t>
            </a:r>
            <a:r>
              <a:rPr lang="en-GB" dirty="0"/>
              <a:t> -distributions).</a:t>
            </a:r>
          </a:p>
          <a:p>
            <a:pPr marL="182563" indent="-182563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For relaxed settings, halo model is extrapolated to 8.5 sigma. </a:t>
            </a:r>
            <a:r>
              <a:rPr lang="en-GB" b="1" dirty="0"/>
              <a:t>No re-population</a:t>
            </a:r>
            <a:r>
              <a:rPr lang="en-GB" dirty="0"/>
              <a:t> of halo is taken into account.</a:t>
            </a:r>
          </a:p>
          <a:p>
            <a:pPr marL="182563" indent="-182563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Halo depletion (e.g. by hollow e-lens) is modelled by multiplying the distribution with a modified probability density function deriving an </a:t>
            </a:r>
            <a:r>
              <a:rPr lang="en-GB" b="1" dirty="0"/>
              <a:t>exponential decrease in the halo</a:t>
            </a:r>
            <a:r>
              <a:rPr lang="en-GB" dirty="0"/>
              <a:t> between 4.7 sigma and the primary collimator cut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>
                <a:latin typeface="Symbol" pitchFamily="2" charset="2"/>
                <a:sym typeface="Wingdings" pitchFamily="2" charset="2"/>
              </a:rPr>
              <a:t>h</a:t>
            </a:r>
            <a:r>
              <a:rPr lang="en-GB" dirty="0">
                <a:sym typeface="Wingdings" pitchFamily="2" charset="2"/>
              </a:rPr>
              <a:t> := depletion factor (</a:t>
            </a:r>
            <a:r>
              <a:rPr lang="en-GB" dirty="0">
                <a:latin typeface="Symbol" pitchFamily="2" charset="2"/>
                <a:sym typeface="Wingdings" pitchFamily="2" charset="2"/>
              </a:rPr>
              <a:t>h</a:t>
            </a:r>
            <a:r>
              <a:rPr lang="en-GB" dirty="0">
                <a:sym typeface="Wingdings" pitchFamily="2" charset="2"/>
              </a:rPr>
              <a:t>= 1 for fully depleted halo).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197441-C16A-CCD4-09DF-132C1E6B9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ABCD3F-57D5-F646-7889-03BA64B7A4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936713" y="704254"/>
            <a:ext cx="3110087" cy="1945328"/>
          </a:xfrm>
          <a:prstGeom prst="rect">
            <a:avLst/>
          </a:prstGeo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D8DB0984-530E-3020-8C22-CB373B6BBA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655" y="3028733"/>
            <a:ext cx="3211194" cy="2008530"/>
          </a:xfrm>
          <a:prstGeom prst="rect">
            <a:avLst/>
          </a:prstGeom>
        </p:spPr>
      </p:pic>
      <p:pic>
        <p:nvPicPr>
          <p:cNvPr id="8" name="Picture 7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DE368ECD-DCE6-80CB-8EE3-EB0E903F8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663" y="2897919"/>
            <a:ext cx="3313422" cy="20989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FE9F7D-460B-5AEA-5754-8878388F7B3A}"/>
              </a:ext>
            </a:extLst>
          </p:cNvPr>
          <p:cNvSpPr txBox="1"/>
          <p:nvPr/>
        </p:nvSpPr>
        <p:spPr>
          <a:xfrm>
            <a:off x="4097352" y="3174560"/>
            <a:ext cx="8453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Depleted halo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E8961EC-A9B4-D0C4-1967-EB616AF60073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3504630" y="3405393"/>
            <a:ext cx="592722" cy="4918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72A4529F-A64C-9D30-5A8E-804117DC0CB7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4942668" y="3405393"/>
            <a:ext cx="752269" cy="39475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87C8390-29B8-693F-CB22-E0319C083F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3521" y="4140980"/>
            <a:ext cx="1582887" cy="275285"/>
          </a:xfrm>
          <a:prstGeom prst="rect">
            <a:avLst/>
          </a:prstGeom>
        </p:spPr>
      </p:pic>
      <p:sp>
        <p:nvSpPr>
          <p:cNvPr id="15" name="Curved Up Arrow 14">
            <a:extLst>
              <a:ext uri="{FF2B5EF4-FFF2-40B4-BE49-F238E27FC236}">
                <a16:creationId xmlns:a16="http://schemas.microsoft.com/office/drawing/2014/main" id="{005B8641-FBBD-A4AF-7BA3-D797FACFE69B}"/>
              </a:ext>
            </a:extLst>
          </p:cNvPr>
          <p:cNvSpPr/>
          <p:nvPr/>
        </p:nvSpPr>
        <p:spPr>
          <a:xfrm>
            <a:off x="4136210" y="4341711"/>
            <a:ext cx="854596" cy="494123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47917F-7A95-3E6B-A2AC-32419E0C801B}"/>
              </a:ext>
            </a:extLst>
          </p:cNvPr>
          <p:cNvSpPr txBox="1"/>
          <p:nvPr/>
        </p:nvSpPr>
        <p:spPr>
          <a:xfrm>
            <a:off x="3997335" y="3936876"/>
            <a:ext cx="12659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Projection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590BBF-88FF-0486-0A40-7F6E8A3FB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08815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51FA7-B27E-83A0-B2B9-9835602B6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80074"/>
            <a:ext cx="7920000" cy="540000"/>
          </a:xfrm>
        </p:spPr>
        <p:txBody>
          <a:bodyPr/>
          <a:lstStyle/>
          <a:p>
            <a:r>
              <a:rPr lang="en-GB" sz="2400" dirty="0"/>
              <a:t>Crab cavity failures -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C7281F-59CB-BD2A-0A35-88825712B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800" y="755375"/>
            <a:ext cx="7920000" cy="3840480"/>
          </a:xfrm>
        </p:spPr>
        <p:txBody>
          <a:bodyPr>
            <a:normAutofit fontScale="47500" lnSpcReduction="20000"/>
          </a:bodyPr>
          <a:lstStyle/>
          <a:p>
            <a:pPr marL="179388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Crab cavity failures have been studied for more than 10 years:</a:t>
            </a:r>
          </a:p>
          <a:p>
            <a:pPr marL="404813" lvl="1" indent="-180975">
              <a:lnSpc>
                <a:spcPct val="110000"/>
              </a:lnSpc>
              <a:spcBef>
                <a:spcPts val="600"/>
              </a:spcBef>
              <a:tabLst>
                <a:tab pos="219075" algn="l"/>
              </a:tabLst>
            </a:pPr>
            <a:r>
              <a:rPr lang="en-GB" dirty="0"/>
              <a:t>T. Baer, </a:t>
            </a:r>
            <a:r>
              <a:rPr lang="en-GB" i="1" dirty="0"/>
              <a:t>Very Fast Losses of the Circulating LHC Beam, their Mitigation and Machine Protection</a:t>
            </a:r>
            <a:r>
              <a:rPr lang="en-GB" dirty="0"/>
              <a:t>, </a:t>
            </a:r>
            <a:r>
              <a:rPr lang="en-GB" dirty="0">
                <a:hlinkClick r:id="rId2"/>
              </a:rPr>
              <a:t>CERN-THESIS-2013-233</a:t>
            </a:r>
            <a:endParaRPr lang="en-GB" dirty="0"/>
          </a:p>
          <a:p>
            <a:pPr marL="404813" lvl="1" indent="-180975">
              <a:lnSpc>
                <a:spcPct val="110000"/>
              </a:lnSpc>
              <a:spcBef>
                <a:spcPts val="600"/>
              </a:spcBef>
              <a:tabLst>
                <a:tab pos="219075" algn="l"/>
              </a:tabLst>
            </a:pPr>
            <a:r>
              <a:rPr lang="en-GB" dirty="0"/>
              <a:t>B. Yee-Rendon et al., </a:t>
            </a:r>
            <a:r>
              <a:rPr lang="en-GB" i="1" dirty="0"/>
              <a:t>Fast crab cavity failures in HL-LHC</a:t>
            </a:r>
            <a:r>
              <a:rPr lang="en-GB" dirty="0"/>
              <a:t>, </a:t>
            </a:r>
            <a:r>
              <a:rPr lang="en-GB" dirty="0">
                <a:hlinkClick r:id="rId3"/>
              </a:rPr>
              <a:t>CERN-ACC-2014-0107 </a:t>
            </a:r>
            <a:endParaRPr lang="en-GB" dirty="0"/>
          </a:p>
          <a:p>
            <a:pPr marL="404813" lvl="1" indent="-180975">
              <a:lnSpc>
                <a:spcPct val="110000"/>
              </a:lnSpc>
              <a:spcBef>
                <a:spcPts val="600"/>
              </a:spcBef>
              <a:tabLst>
                <a:tab pos="219075" algn="l"/>
              </a:tabLst>
            </a:pPr>
            <a:r>
              <a:rPr lang="en-GB" dirty="0"/>
              <a:t>A. Santamaria Garcia, </a:t>
            </a:r>
            <a:r>
              <a:rPr lang="en-GB" i="1" dirty="0"/>
              <a:t>Experiment and Machine Protection from Fast Losses caused by Crab Cavities in the High Luminosity LHC</a:t>
            </a:r>
            <a:r>
              <a:rPr lang="en-GB" dirty="0"/>
              <a:t>, </a:t>
            </a:r>
            <a:r>
              <a:rPr lang="en-GB" dirty="0">
                <a:hlinkClick r:id="rId4"/>
              </a:rPr>
              <a:t>CERN-THESIS-2018-142</a:t>
            </a:r>
            <a:endParaRPr lang="en-GB" dirty="0"/>
          </a:p>
          <a:p>
            <a:pPr marL="404813" lvl="1" indent="-180975">
              <a:lnSpc>
                <a:spcPct val="110000"/>
              </a:lnSpc>
              <a:spcBef>
                <a:spcPts val="600"/>
              </a:spcBef>
              <a:tabLst>
                <a:tab pos="219075" algn="l"/>
              </a:tabLst>
            </a:pPr>
            <a:r>
              <a:rPr lang="en-GB" dirty="0"/>
              <a:t>B. Lindstrom, Criticality of fast failures in the High Luminosity Large Hadron Collider, </a:t>
            </a:r>
            <a:r>
              <a:rPr lang="en-GB" dirty="0">
                <a:hlinkClick r:id="rId5"/>
              </a:rPr>
              <a:t>CERN-THESIS-2020-318</a:t>
            </a:r>
            <a:endParaRPr lang="en-GB" dirty="0"/>
          </a:p>
          <a:p>
            <a:pPr marL="179388" indent="-179388">
              <a:lnSpc>
                <a:spcPct val="110000"/>
              </a:lnSpc>
              <a:spcBef>
                <a:spcPts val="600"/>
              </a:spcBef>
            </a:pPr>
            <a:r>
              <a:rPr lang="en-GB" b="1" dirty="0"/>
              <a:t>Failure cases:</a:t>
            </a:r>
          </a:p>
          <a:p>
            <a:pPr marL="404813" lvl="1" indent="-180975">
              <a:lnSpc>
                <a:spcPct val="110000"/>
              </a:lnSpc>
              <a:spcBef>
                <a:spcPts val="600"/>
              </a:spcBef>
            </a:pPr>
            <a:r>
              <a:rPr lang="en-GB" b="1" dirty="0"/>
              <a:t>Voltage drop</a:t>
            </a:r>
            <a:r>
              <a:rPr lang="en-GB" dirty="0"/>
              <a:t>: Change of voltage in one crab cavity causing unclosed crabbing</a:t>
            </a:r>
          </a:p>
          <a:p>
            <a:pPr marL="404813" lvl="1" indent="-180975">
              <a:lnSpc>
                <a:spcPct val="110000"/>
              </a:lnSpc>
              <a:spcBef>
                <a:spcPts val="600"/>
              </a:spcBef>
            </a:pPr>
            <a:r>
              <a:rPr lang="en-GB" b="1" dirty="0"/>
              <a:t>Phase jump</a:t>
            </a:r>
            <a:r>
              <a:rPr lang="en-GB" dirty="0"/>
              <a:t>: Change of phase in one crab cavity within one turn</a:t>
            </a:r>
          </a:p>
          <a:p>
            <a:pPr marL="404813" lvl="1" indent="-180975">
              <a:lnSpc>
                <a:spcPct val="110000"/>
              </a:lnSpc>
              <a:spcBef>
                <a:spcPts val="600"/>
              </a:spcBef>
            </a:pPr>
            <a:r>
              <a:rPr lang="en-GB" b="1" dirty="0"/>
              <a:t>Phase slip</a:t>
            </a:r>
            <a:r>
              <a:rPr lang="en-GB" dirty="0"/>
              <a:t>: Change of phase in one crab cavity over multiple turns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ym typeface="Wingdings" pitchFamily="2" charset="2"/>
              </a:rPr>
              <a:t>most critical case</a:t>
            </a:r>
          </a:p>
          <a:p>
            <a:pPr marL="179388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>
                <a:sym typeface="Wingdings" pitchFamily="2" charset="2"/>
              </a:rPr>
              <a:t>As the crab cavity configuration and optics etc. have changed since the very detailed study by </a:t>
            </a:r>
            <a:br>
              <a:rPr lang="en-GB" dirty="0">
                <a:sym typeface="Wingdings" pitchFamily="2" charset="2"/>
              </a:rPr>
            </a:br>
            <a:r>
              <a:rPr lang="en-GB" dirty="0">
                <a:sym typeface="Wingdings" pitchFamily="2" charset="2"/>
              </a:rPr>
              <a:t>A. Santamaria Garcia, we have recently revisited the cases with the following </a:t>
            </a:r>
            <a:r>
              <a:rPr lang="en-GB" b="1" dirty="0">
                <a:sym typeface="Wingdings" pitchFamily="2" charset="2"/>
              </a:rPr>
              <a:t>assumptions:</a:t>
            </a:r>
          </a:p>
          <a:p>
            <a:pPr marL="406400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Crab cavity voltage: 3.4 MV</a:t>
            </a:r>
          </a:p>
          <a:p>
            <a:pPr marL="406400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Bunch length (4 sigma): 1 ns</a:t>
            </a:r>
          </a:p>
          <a:p>
            <a:pPr marL="406400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Phase advance (90 degrees) between CC and TCP - results rescaled to other phase advances in post-processing</a:t>
            </a:r>
          </a:p>
          <a:p>
            <a:pPr marL="406400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Complete collimation phase space coverage</a:t>
            </a:r>
          </a:p>
          <a:p>
            <a:pPr marL="406400" lvl="1" indent="-179388">
              <a:lnSpc>
                <a:spcPct val="110000"/>
              </a:lnSpc>
              <a:spcBef>
                <a:spcPts val="600"/>
              </a:spcBef>
            </a:pPr>
            <a:endParaRPr lang="en-GB" dirty="0"/>
          </a:p>
          <a:p>
            <a:pPr lvl="1">
              <a:lnSpc>
                <a:spcPct val="11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0958C7-3C1A-017B-2007-9CCFCB555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1C536F-403B-365F-6C48-8F90451A6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89641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7735E-C196-DCDA-2D47-4B7422ABA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Crab Cavity failure: worst cases 4AR1.B1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A166B-E493-AF08-E5F0-5AA8004EF9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290" y="696350"/>
            <a:ext cx="4974508" cy="2563009"/>
          </a:xfrm>
        </p:spPr>
        <p:txBody>
          <a:bodyPr>
            <a:normAutofit fontScale="40000" lnSpcReduction="20000"/>
          </a:bodyPr>
          <a:lstStyle/>
          <a:p>
            <a:pPr marL="179388" indent="-179388">
              <a:lnSpc>
                <a:spcPct val="110000"/>
              </a:lnSpc>
              <a:spcBef>
                <a:spcPts val="600"/>
              </a:spcBef>
            </a:pPr>
            <a:r>
              <a:rPr lang="en-GB" b="1" dirty="0"/>
              <a:t>Phase slip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Phase change in one crab cavity over 5 turns by </a:t>
            </a:r>
            <a:r>
              <a:rPr lang="en-GB" b="1" dirty="0"/>
              <a:t>30 degree per </a:t>
            </a:r>
            <a:r>
              <a:rPr lang="en-GB" dirty="0"/>
              <a:t>turn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Shift of centre of bunch by </a:t>
            </a:r>
            <a:r>
              <a:rPr lang="en-GB" b="1" dirty="0"/>
              <a:t>1.4 sigma </a:t>
            </a:r>
            <a:r>
              <a:rPr lang="en-GB" dirty="0"/>
              <a:t>within two turns after the start of the failure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b="1" dirty="0"/>
              <a:t>Up to 1.12 MJ lost</a:t>
            </a:r>
            <a:r>
              <a:rPr lang="en-GB" dirty="0"/>
              <a:t> after 10 turns (0.8 MJ after 3 turns)</a:t>
            </a:r>
          </a:p>
          <a:p>
            <a:pPr marL="179388" indent="-179388">
              <a:lnSpc>
                <a:spcPct val="110000"/>
              </a:lnSpc>
              <a:spcBef>
                <a:spcPts val="600"/>
              </a:spcBef>
            </a:pPr>
            <a:r>
              <a:rPr lang="en-GB" b="1" dirty="0"/>
              <a:t>Phase jump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Phase change of </a:t>
            </a:r>
            <a:r>
              <a:rPr lang="en-GB" b="1" dirty="0"/>
              <a:t>30 degree in one turn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Shift of centre of bunch by </a:t>
            </a:r>
            <a:r>
              <a:rPr lang="en-GB" b="1" dirty="0"/>
              <a:t>1.0 sigma </a:t>
            </a:r>
            <a:r>
              <a:rPr lang="en-GB" dirty="0"/>
              <a:t>within two turns after the start of the failure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Up to 0.38 MJ lost within 10 turns (0.35 MJ after 3 turns)</a:t>
            </a:r>
          </a:p>
          <a:p>
            <a:pPr marL="179388" indent="-179388">
              <a:lnSpc>
                <a:spcPct val="110000"/>
              </a:lnSpc>
              <a:spcBef>
                <a:spcPts val="600"/>
              </a:spcBef>
            </a:pPr>
            <a:r>
              <a:rPr lang="en-GB" b="1" dirty="0"/>
              <a:t>Voltage drop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Drop of voltage to </a:t>
            </a:r>
            <a:r>
              <a:rPr lang="en-GB" b="1" dirty="0"/>
              <a:t>zero within one turn</a:t>
            </a:r>
          </a:p>
          <a:p>
            <a:pPr marL="358775" lvl="1" indent="-179388">
              <a:lnSpc>
                <a:spcPct val="110000"/>
              </a:lnSpc>
              <a:spcBef>
                <a:spcPts val="600"/>
              </a:spcBef>
            </a:pPr>
            <a:r>
              <a:rPr lang="en-GB" dirty="0"/>
              <a:t>Up to 0.59 MJ lost within 10 turns (0.5 MJ after 3 turns)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lvl="1">
              <a:lnSpc>
                <a:spcPct val="110000"/>
              </a:lnSpc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8920A-3391-4ECE-8B0C-162A64E9A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  <a:endParaRPr lang="en-GB" noProof="0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5893E04-0B1F-E5A5-E60B-9C4CE83F8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72BCFD7-5ABE-CF7A-968F-E0A340D36D6C}"/>
              </a:ext>
            </a:extLst>
          </p:cNvPr>
          <p:cNvGrpSpPr/>
          <p:nvPr/>
        </p:nvGrpSpPr>
        <p:grpSpPr>
          <a:xfrm>
            <a:off x="5472313" y="704679"/>
            <a:ext cx="3671687" cy="1972149"/>
            <a:chOff x="5472313" y="704679"/>
            <a:chExt cx="3671687" cy="197214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D19714-7115-600B-5CC5-5A6E16AF3A5A}"/>
                </a:ext>
              </a:extLst>
            </p:cNvPr>
            <p:cNvSpPr txBox="1"/>
            <p:nvPr/>
          </p:nvSpPr>
          <p:spPr>
            <a:xfrm rot="16200000">
              <a:off x="4931378" y="1295135"/>
              <a:ext cx="138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1"/>
                  </a:solidFill>
                </a:rPr>
                <a:t>Phase slip</a:t>
              </a:r>
            </a:p>
          </p:txBody>
        </p:sp>
        <p:pic>
          <p:nvPicPr>
            <p:cNvPr id="8" name="Picture 7" descr="Chart&#10;&#10;Description automatically generated">
              <a:extLst>
                <a:ext uri="{FF2B5EF4-FFF2-40B4-BE49-F238E27FC236}">
                  <a16:creationId xmlns:a16="http://schemas.microsoft.com/office/drawing/2014/main" id="{BE1DF9DA-D592-0C3B-BDB6-87C380BCBB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5511"/>
            <a:stretch/>
          </p:blipFill>
          <p:spPr>
            <a:xfrm>
              <a:off x="5780090" y="704679"/>
              <a:ext cx="3363910" cy="1972149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E845308-22F0-47DD-29B3-6D03F35FBF7F}"/>
              </a:ext>
            </a:extLst>
          </p:cNvPr>
          <p:cNvGrpSpPr/>
          <p:nvPr/>
        </p:nvGrpSpPr>
        <p:grpSpPr>
          <a:xfrm>
            <a:off x="5448647" y="2799236"/>
            <a:ext cx="3671687" cy="1978808"/>
            <a:chOff x="5448647" y="2799236"/>
            <a:chExt cx="3671687" cy="197880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800D14-7E10-5CD8-0BDA-79D11BDA302D}"/>
                </a:ext>
              </a:extLst>
            </p:cNvPr>
            <p:cNvSpPr txBox="1"/>
            <p:nvPr/>
          </p:nvSpPr>
          <p:spPr>
            <a:xfrm rot="16200000">
              <a:off x="4907712" y="3540589"/>
              <a:ext cx="13896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chemeClr val="accent1"/>
                  </a:solidFill>
                </a:rPr>
                <a:t>Phase jump</a:t>
              </a:r>
            </a:p>
          </p:txBody>
        </p:sp>
        <p:pic>
          <p:nvPicPr>
            <p:cNvPr id="16" name="Picture 15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0E6F81C1-622E-84CC-E53F-0B64E56257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25155"/>
            <a:stretch/>
          </p:blipFill>
          <p:spPr>
            <a:xfrm>
              <a:off x="5756424" y="2799236"/>
              <a:ext cx="3363910" cy="1978808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F21CD87-343F-5834-00AA-97164F791E6A}"/>
              </a:ext>
            </a:extLst>
          </p:cNvPr>
          <p:cNvGrpSpPr/>
          <p:nvPr/>
        </p:nvGrpSpPr>
        <p:grpSpPr>
          <a:xfrm>
            <a:off x="885567" y="3201241"/>
            <a:ext cx="3732199" cy="1942258"/>
            <a:chOff x="1442155" y="3201241"/>
            <a:chExt cx="3732199" cy="194225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ED6AC0D-F681-31BA-655A-55FB350C4408}"/>
                </a:ext>
              </a:extLst>
            </p:cNvPr>
            <p:cNvSpPr txBox="1"/>
            <p:nvPr/>
          </p:nvSpPr>
          <p:spPr>
            <a:xfrm rot="16200000">
              <a:off x="661404" y="3981992"/>
              <a:ext cx="1869279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1"/>
                  </a:solidFill>
                </a:rPr>
                <a:t>Voltage drop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27E671C-F70D-9A76-A0C5-4C3150D95568}"/>
                </a:ext>
              </a:extLst>
            </p:cNvPr>
            <p:cNvGrpSpPr/>
            <p:nvPr/>
          </p:nvGrpSpPr>
          <p:grpSpPr>
            <a:xfrm>
              <a:off x="1677529" y="3214810"/>
              <a:ext cx="3496825" cy="1928689"/>
              <a:chOff x="-1827080" y="0"/>
              <a:chExt cx="6541190" cy="3715150"/>
            </a:xfrm>
          </p:grpSpPr>
          <p:pic>
            <p:nvPicPr>
              <p:cNvPr id="20" name="Picture 19" descr="Chart, line chart&#10;&#10;Description automatically generated">
                <a:extLst>
                  <a:ext uri="{FF2B5EF4-FFF2-40B4-BE49-F238E27FC236}">
                    <a16:creationId xmlns:a16="http://schemas.microsoft.com/office/drawing/2014/main" id="{66095BFF-CF2C-418B-6289-78F85A44E8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b="52926"/>
              <a:stretch/>
            </p:blipFill>
            <p:spPr>
              <a:xfrm>
                <a:off x="-1827080" y="0"/>
                <a:ext cx="6541190" cy="2421274"/>
              </a:xfrm>
              <a:prstGeom prst="rect">
                <a:avLst/>
              </a:prstGeom>
            </p:spPr>
          </p:pic>
          <p:pic>
            <p:nvPicPr>
              <p:cNvPr id="23" name="Picture 22" descr="Chart, line chart&#10;&#10;Description automatically generated">
                <a:extLst>
                  <a:ext uri="{FF2B5EF4-FFF2-40B4-BE49-F238E27FC236}">
                    <a16:creationId xmlns:a16="http://schemas.microsoft.com/office/drawing/2014/main" id="{E2F3FA18-B9B3-7B9E-C913-231009C94D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74844"/>
              <a:stretch/>
            </p:blipFill>
            <p:spPr>
              <a:xfrm>
                <a:off x="-1827080" y="2421274"/>
                <a:ext cx="6541190" cy="1293876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24781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B60E3-4661-5D10-0B03-3E9B8BED8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Extraction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74D370-3FD1-9130-4404-61F56B297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630" y="818042"/>
            <a:ext cx="4292601" cy="366644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sz="2800" dirty="0"/>
              <a:t>All Energy Extraction systems for the IT String (6+1 x 2 kA &amp; 1+1 x 600 A) have been </a:t>
            </a:r>
            <a:r>
              <a:rPr lang="en-GB" sz="2800" b="1" dirty="0"/>
              <a:t>installed in the IT String</a:t>
            </a:r>
            <a:r>
              <a:rPr lang="en-GB" sz="2800" dirty="0"/>
              <a:t> following their delivery and successful testing.</a:t>
            </a:r>
          </a:p>
          <a:p>
            <a:pPr>
              <a:lnSpc>
                <a:spcPct val="120000"/>
              </a:lnSpc>
            </a:pPr>
            <a:r>
              <a:rPr lang="en-GB" b="1" dirty="0"/>
              <a:t>Call for tender</a:t>
            </a:r>
            <a:r>
              <a:rPr lang="en-GB" dirty="0"/>
              <a:t> for 24 x 2 kA and 20 x 600 A finished.</a:t>
            </a:r>
          </a:p>
          <a:p>
            <a:pPr>
              <a:lnSpc>
                <a:spcPct val="120000"/>
              </a:lnSpc>
            </a:pPr>
            <a:r>
              <a:rPr lang="en-GB" b="1" dirty="0"/>
              <a:t>Approval</a:t>
            </a:r>
            <a:r>
              <a:rPr lang="en-GB" dirty="0"/>
              <a:t> for contract negotiation requested to CERN’s October 2023 Finance committee.</a:t>
            </a:r>
          </a:p>
          <a:p>
            <a:pPr>
              <a:lnSpc>
                <a:spcPct val="120000"/>
              </a:lnSpc>
            </a:pPr>
            <a:r>
              <a:rPr lang="en-GB" sz="2800" dirty="0"/>
              <a:t>Delivery of </a:t>
            </a:r>
            <a:r>
              <a:rPr lang="en-GB" sz="2800" b="1" dirty="0"/>
              <a:t>series units</a:t>
            </a:r>
            <a:r>
              <a:rPr lang="en-GB" sz="2800" dirty="0"/>
              <a:t> expected between end 2025 and mid 2026.</a:t>
            </a:r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20F5D5-FB4E-DEB5-770B-EF2020FAB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BDF27-86B9-56AD-F294-E6B852817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 descr="A close-up of several computer equipment&#10;&#10;Description automatically generated">
            <a:extLst>
              <a:ext uri="{FF2B5EF4-FFF2-40B4-BE49-F238E27FC236}">
                <a16:creationId xmlns:a16="http://schemas.microsoft.com/office/drawing/2014/main" id="{39E53C5C-4CF4-BC2B-9559-3E11697EE7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910"/>
          <a:stretch/>
        </p:blipFill>
        <p:spPr>
          <a:xfrm>
            <a:off x="5218499" y="832510"/>
            <a:ext cx="3552967" cy="39347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7E05D01-E50F-C5C4-D9C0-99B178ABF08D}"/>
              </a:ext>
            </a:extLst>
          </p:cNvPr>
          <p:cNvSpPr txBox="1"/>
          <p:nvPr/>
        </p:nvSpPr>
        <p:spPr>
          <a:xfrm>
            <a:off x="6099034" y="3766406"/>
            <a:ext cx="12585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2 kA EE systems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8A78FB-49F8-47D4-8662-8FC7CA01DE39}"/>
              </a:ext>
            </a:extLst>
          </p:cNvPr>
          <p:cNvSpPr txBox="1"/>
          <p:nvPr/>
        </p:nvSpPr>
        <p:spPr>
          <a:xfrm>
            <a:off x="238625" y="4362810"/>
            <a:ext cx="5114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See also </a:t>
            </a:r>
            <a:r>
              <a:rPr lang="en-GB" sz="1050" dirty="0">
                <a:hlinkClick r:id="rId3"/>
              </a:rPr>
              <a:t>M. Pojer’s talk </a:t>
            </a:r>
            <a:r>
              <a:rPr lang="en-GB" sz="1050" dirty="0"/>
              <a:t>in the </a:t>
            </a:r>
            <a:r>
              <a:rPr lang="en-GB" sz="1050" dirty="0">
                <a:hlinkClick r:id="rId4"/>
              </a:rPr>
              <a:t>joint session of WP3/WP6a/WP7/WP16 Tue PM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680996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-up of a computer&#10;&#10;Description automatically generated with medium confidence">
            <a:extLst>
              <a:ext uri="{FF2B5EF4-FFF2-40B4-BE49-F238E27FC236}">
                <a16:creationId xmlns:a16="http://schemas.microsoft.com/office/drawing/2014/main" id="{6B17191E-336C-B3F7-8A3E-558E280877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762500" y="2525524"/>
            <a:ext cx="2638240" cy="19786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035418-BCD4-C84D-8F66-160BEA5BBC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316" y="39516"/>
            <a:ext cx="7920000" cy="540000"/>
          </a:xfrm>
        </p:spPr>
        <p:txBody>
          <a:bodyPr/>
          <a:lstStyle/>
          <a:p>
            <a:r>
              <a:rPr lang="en-GB" dirty="0"/>
              <a:t>Coupling Loss Induced Quench (CLIQ)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2207CE-F299-524F-A2BE-A6E4FE487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61" y="731042"/>
            <a:ext cx="5724733" cy="4233148"/>
          </a:xfrm>
        </p:spPr>
        <p:txBody>
          <a:bodyPr>
            <a:normAutofit fontScale="62500" lnSpcReduction="20000"/>
          </a:bodyPr>
          <a:lstStyle/>
          <a:p>
            <a:pPr algn="l">
              <a:lnSpc>
                <a:spcPct val="120000"/>
              </a:lnSpc>
            </a:pPr>
            <a:r>
              <a:rPr lang="en-GB" b="1" dirty="0">
                <a:sym typeface="Wingdings" pitchFamily="2" charset="2"/>
              </a:rPr>
              <a:t>Capacitors</a:t>
            </a:r>
            <a:r>
              <a:rPr lang="en-GB" dirty="0">
                <a:sym typeface="Wingdings" pitchFamily="2" charset="2"/>
              </a:rPr>
              <a:t> for IT String units &amp; tunnel series have been </a:t>
            </a:r>
            <a:r>
              <a:rPr lang="en-GB" b="1" dirty="0">
                <a:sym typeface="Wingdings" pitchFamily="2" charset="2"/>
              </a:rPr>
              <a:t>produced</a:t>
            </a:r>
            <a:r>
              <a:rPr lang="en-GB" dirty="0">
                <a:sym typeface="Wingdings" pitchFamily="2" charset="2"/>
              </a:rPr>
              <a:t> and </a:t>
            </a:r>
            <a:r>
              <a:rPr lang="en-GB" b="1" dirty="0">
                <a:sym typeface="Wingdings" pitchFamily="2" charset="2"/>
              </a:rPr>
              <a:t>delivered</a:t>
            </a:r>
            <a:r>
              <a:rPr lang="en-GB" dirty="0">
                <a:sym typeface="Wingdings" pitchFamily="2" charset="2"/>
              </a:rPr>
              <a:t> to CERN.</a:t>
            </a:r>
          </a:p>
          <a:p>
            <a:pPr algn="l">
              <a:lnSpc>
                <a:spcPct val="120000"/>
              </a:lnSpc>
            </a:pPr>
            <a:r>
              <a:rPr lang="en-GB" dirty="0"/>
              <a:t>The first of the series CLIQ unit has been delivered to CERN in March 2023 and </a:t>
            </a:r>
            <a:r>
              <a:rPr lang="en-GB" b="1" dirty="0"/>
              <a:t>was successfully validated</a:t>
            </a:r>
            <a:r>
              <a:rPr lang="en-GB" dirty="0"/>
              <a:t>.</a:t>
            </a:r>
          </a:p>
          <a:p>
            <a:pPr>
              <a:lnSpc>
                <a:spcPct val="120000"/>
              </a:lnSpc>
            </a:pPr>
            <a:r>
              <a:rPr lang="en-GB" b="1" dirty="0"/>
              <a:t>Safety assessment, vibration and EMC studies</a:t>
            </a:r>
            <a:r>
              <a:rPr lang="en-GB" dirty="0"/>
              <a:t> have been successfully performed (</a:t>
            </a:r>
            <a:r>
              <a:rPr lang="en-GB" sz="2800" dirty="0">
                <a:hlinkClick r:id="rId3"/>
              </a:rPr>
              <a:t>Safety report</a:t>
            </a:r>
            <a:r>
              <a:rPr lang="en-GB" dirty="0"/>
              <a:t>).</a:t>
            </a:r>
          </a:p>
          <a:p>
            <a:pPr algn="l">
              <a:lnSpc>
                <a:spcPct val="120000"/>
              </a:lnSpc>
            </a:pPr>
            <a:r>
              <a:rPr lang="en-GB" dirty="0"/>
              <a:t>The production of the 6 + 2  CLIQ units for the IT String is ongoing and they are expected to be ready for the </a:t>
            </a:r>
            <a:r>
              <a:rPr lang="en-GB" b="1" dirty="0"/>
              <a:t>installation in the IT String in December 2023</a:t>
            </a:r>
            <a:r>
              <a:rPr lang="en-GB" dirty="0"/>
              <a:t>.</a:t>
            </a:r>
          </a:p>
          <a:p>
            <a:pPr algn="l">
              <a:lnSpc>
                <a:spcPct val="120000"/>
              </a:lnSpc>
            </a:pPr>
            <a:r>
              <a:rPr lang="en-GB" dirty="0"/>
              <a:t>The production of the 24 units for the tunnel will start in 2024 and should be finished early 2025.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90431D-E9FA-BC45-8A60-3472AC425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13th HL-LHC Collaboration Meeting, Vancouver, 25.-28.09.2023, D. Wollmann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B7720E-839B-B544-98BE-03BCA7506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63621F-2DB8-0C4F-ABA3-A16EC105D8C5}"/>
              </a:ext>
            </a:extLst>
          </p:cNvPr>
          <p:cNvSpPr txBox="1"/>
          <p:nvPr/>
        </p:nvSpPr>
        <p:spPr>
          <a:xfrm>
            <a:off x="6198955" y="2746167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/>
              <a:t>Charger Disconnection Unit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48F6EA-699F-5347-85D1-E33E3DBC4742}"/>
              </a:ext>
            </a:extLst>
          </p:cNvPr>
          <p:cNvCxnSpPr>
            <a:cxnSpLocks/>
          </p:cNvCxnSpPr>
          <p:nvPr/>
        </p:nvCxnSpPr>
        <p:spPr>
          <a:xfrm>
            <a:off x="6907063" y="3006827"/>
            <a:ext cx="1502384" cy="58596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BDF7D26-7C47-2847-8B62-C47DEAA7D4F6}"/>
              </a:ext>
            </a:extLst>
          </p:cNvPr>
          <p:cNvCxnSpPr>
            <a:cxnSpLocks/>
          </p:cNvCxnSpPr>
          <p:nvPr/>
        </p:nvCxnSpPr>
        <p:spPr>
          <a:xfrm>
            <a:off x="6853794" y="3114542"/>
            <a:ext cx="792088" cy="50405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35C3C53-1846-3D48-AF1E-8EAACE914234}"/>
              </a:ext>
            </a:extLst>
          </p:cNvPr>
          <p:cNvSpPr txBox="1"/>
          <p:nvPr/>
        </p:nvSpPr>
        <p:spPr>
          <a:xfrm>
            <a:off x="6184232" y="366903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/>
              <a:t>Capacitor Balance resistor Unit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09D6308-BFE7-6842-B1EA-1549097FE2BC}"/>
              </a:ext>
            </a:extLst>
          </p:cNvPr>
          <p:cNvCxnSpPr>
            <a:cxnSpLocks/>
          </p:cNvCxnSpPr>
          <p:nvPr/>
        </p:nvCxnSpPr>
        <p:spPr>
          <a:xfrm flipV="1">
            <a:off x="6907063" y="3648836"/>
            <a:ext cx="1299966" cy="22519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18717314-2CAA-2748-A492-BF1470A6F09C}"/>
              </a:ext>
            </a:extLst>
          </p:cNvPr>
          <p:cNvSpPr txBox="1"/>
          <p:nvPr/>
        </p:nvSpPr>
        <p:spPr>
          <a:xfrm>
            <a:off x="6186983" y="4128785"/>
            <a:ext cx="93610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/>
              <a:t>Burden Resistor Unit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E5B0EDF-5005-A344-BBFF-B79BA94CE2F4}"/>
              </a:ext>
            </a:extLst>
          </p:cNvPr>
          <p:cNvCxnSpPr>
            <a:cxnSpLocks/>
          </p:cNvCxnSpPr>
          <p:nvPr/>
        </p:nvCxnSpPr>
        <p:spPr>
          <a:xfrm flipV="1">
            <a:off x="6979071" y="4052560"/>
            <a:ext cx="925613" cy="15317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A85E4E1-1B23-CD4C-851A-0ED671DE9FF1}"/>
              </a:ext>
            </a:extLst>
          </p:cNvPr>
          <p:cNvSpPr txBox="1"/>
          <p:nvPr/>
        </p:nvSpPr>
        <p:spPr>
          <a:xfrm>
            <a:off x="6171580" y="4414895"/>
            <a:ext cx="93610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" dirty="0"/>
              <a:t>Main capacitors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26B97F-6857-054E-B09A-1054C5D7433F}"/>
              </a:ext>
            </a:extLst>
          </p:cNvPr>
          <p:cNvCxnSpPr>
            <a:cxnSpLocks/>
          </p:cNvCxnSpPr>
          <p:nvPr/>
        </p:nvCxnSpPr>
        <p:spPr>
          <a:xfrm>
            <a:off x="6979071" y="4526504"/>
            <a:ext cx="833289" cy="18471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7" name="Picture 6" descr="A picture containing text, indoor, floor, kitchen appliance&#10;&#10;Description automatically generated">
            <a:extLst>
              <a:ext uri="{FF2B5EF4-FFF2-40B4-BE49-F238E27FC236}">
                <a16:creationId xmlns:a16="http://schemas.microsoft.com/office/drawing/2014/main" id="{F909F3C3-2A5E-D365-1D13-6A351B2474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111" t="2625" r="15508"/>
          <a:stretch/>
        </p:blipFill>
        <p:spPr>
          <a:xfrm>
            <a:off x="7251061" y="324350"/>
            <a:ext cx="1819899" cy="18112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053F79-4487-389F-6178-C62C7BB600F1}"/>
              </a:ext>
            </a:extLst>
          </p:cNvPr>
          <p:cNvSpPr txBox="1"/>
          <p:nvPr/>
        </p:nvSpPr>
        <p:spPr>
          <a:xfrm>
            <a:off x="1273438" y="4580068"/>
            <a:ext cx="49107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See also </a:t>
            </a:r>
            <a:r>
              <a:rPr lang="en-GB" sz="1050" dirty="0">
                <a:hlinkClick r:id="rId5"/>
              </a:rPr>
              <a:t>M. Pojer’s talk </a:t>
            </a:r>
            <a:r>
              <a:rPr lang="en-GB" sz="1050" dirty="0"/>
              <a:t>in the </a:t>
            </a:r>
            <a:r>
              <a:rPr lang="en-GB" sz="1050" dirty="0">
                <a:hlinkClick r:id="rId6"/>
              </a:rPr>
              <a:t>joint session of WP3/WP6a/WP7/WP16 Tue PM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394947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809A7-957B-8F42-85FE-6DDFB4831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032" y="88328"/>
            <a:ext cx="8712968" cy="540000"/>
          </a:xfrm>
        </p:spPr>
        <p:txBody>
          <a:bodyPr/>
          <a:lstStyle/>
          <a:p>
            <a:r>
              <a:rPr lang="en-GB" sz="2400" dirty="0"/>
              <a:t>Quench Heater Power Supplies (DQHDS) for the IT String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981ED-3CDA-AC4B-B2B4-9D96EFAEB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2542" y="628328"/>
            <a:ext cx="4691305" cy="3986793"/>
          </a:xfrm>
        </p:spPr>
        <p:txBody>
          <a:bodyPr>
            <a:normAutofit/>
          </a:bodyPr>
          <a:lstStyle/>
          <a:p>
            <a:pPr marL="177800" indent="-177800" algn="l">
              <a:lnSpc>
                <a:spcPct val="120000"/>
              </a:lnSpc>
            </a:pPr>
            <a:r>
              <a:rPr lang="en-GB" sz="1400" dirty="0"/>
              <a:t>All 60 units (52 + 8) for the IT String have been </a:t>
            </a:r>
            <a:r>
              <a:rPr lang="en-GB" sz="1400" b="1" dirty="0"/>
              <a:t>manufactured</a:t>
            </a:r>
            <a:r>
              <a:rPr lang="en-GB" sz="1400" dirty="0"/>
              <a:t>.</a:t>
            </a:r>
          </a:p>
          <a:p>
            <a:pPr marL="177800" indent="-177800" algn="l">
              <a:lnSpc>
                <a:spcPct val="120000"/>
              </a:lnSpc>
            </a:pPr>
            <a:r>
              <a:rPr lang="en-GB" sz="1400" b="1" dirty="0"/>
              <a:t>Testing</a:t>
            </a:r>
            <a:r>
              <a:rPr lang="en-GB" sz="1400" dirty="0"/>
              <a:t> of the units is ongoing.</a:t>
            </a:r>
          </a:p>
          <a:p>
            <a:pPr marL="177800" indent="-177800" algn="l">
              <a:lnSpc>
                <a:spcPct val="120000"/>
              </a:lnSpc>
            </a:pPr>
            <a:r>
              <a:rPr lang="en-GB" sz="1400" dirty="0"/>
              <a:t>They will be delivered to the </a:t>
            </a:r>
            <a:r>
              <a:rPr lang="en-GB" sz="1400" b="1" dirty="0"/>
              <a:t>IT String in October 2023</a:t>
            </a:r>
            <a:r>
              <a:rPr lang="en-GB" sz="1400" dirty="0"/>
              <a:t>.</a:t>
            </a:r>
          </a:p>
          <a:p>
            <a:pPr marL="177800" indent="-177800" algn="l">
              <a:lnSpc>
                <a:spcPct val="120000"/>
              </a:lnSpc>
            </a:pPr>
            <a:r>
              <a:rPr lang="en-GB" sz="1400" dirty="0"/>
              <a:t>Seven DQLIM units have been produced at CERN and will be installed into the IT String in October 2023</a:t>
            </a:r>
          </a:p>
          <a:p>
            <a:pPr marL="0" indent="0" algn="l">
              <a:lnSpc>
                <a:spcPct val="120000"/>
              </a:lnSpc>
              <a:buNone/>
            </a:pPr>
            <a:r>
              <a:rPr lang="en-GB" sz="1400" b="1" dirty="0"/>
              <a:t>Series production:</a:t>
            </a:r>
          </a:p>
          <a:p>
            <a:pPr marL="177800" indent="-177800" algn="l">
              <a:lnSpc>
                <a:spcPct val="120000"/>
              </a:lnSpc>
            </a:pPr>
            <a:r>
              <a:rPr lang="en-GB" sz="1400" dirty="0"/>
              <a:t>The units for the tunnel will be provided as </a:t>
            </a:r>
            <a:r>
              <a:rPr lang="en-GB" sz="1400" b="1" dirty="0"/>
              <a:t>in-kind contribution </a:t>
            </a:r>
            <a:r>
              <a:rPr lang="en-GB" sz="1400" dirty="0"/>
              <a:t>from Japan under the lead of KEK.</a:t>
            </a:r>
          </a:p>
          <a:p>
            <a:pPr marL="177800" indent="-177800" algn="l">
              <a:lnSpc>
                <a:spcPct val="120000"/>
              </a:lnSpc>
            </a:pPr>
            <a:r>
              <a:rPr lang="en-GB" sz="1400" dirty="0"/>
              <a:t>Nichicon has introduced (small) </a:t>
            </a:r>
            <a:r>
              <a:rPr lang="en-GB" sz="1400" b="1" dirty="0"/>
              <a:t>modifications in the capacitor</a:t>
            </a:r>
            <a:r>
              <a:rPr lang="en-GB" sz="1400" dirty="0"/>
              <a:t> model (new base-plate, reduced variation of capacitance [4.7 mF +20% -5 %])</a:t>
            </a:r>
          </a:p>
          <a:p>
            <a:pPr marL="177800" indent="-177800" algn="l">
              <a:lnSpc>
                <a:spcPct val="120000"/>
              </a:lnSpc>
            </a:pPr>
            <a:r>
              <a:rPr lang="en-GB" sz="1400" dirty="0"/>
              <a:t>20 prototype capacitors have been delivered to CERN from KEK and </a:t>
            </a:r>
            <a:r>
              <a:rPr lang="en-GB" sz="1400" b="1" dirty="0"/>
              <a:t>have been successfully validated.</a:t>
            </a:r>
            <a:endParaRPr lang="en-GB" sz="1400" dirty="0"/>
          </a:p>
          <a:p>
            <a:pPr algn="l">
              <a:lnSpc>
                <a:spcPct val="120000"/>
              </a:lnSpc>
            </a:pPr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868C0F-9BF0-3047-AC21-199509FA0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13th HL-LHC Collaboration Meeting, Vancouver, 25.-28.09.2023, D. Wollmann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DD7136-A714-3847-8204-4FF00D2D7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E0795DBA-A585-EEEF-9E43-E28EEDE9C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6808" y="628328"/>
            <a:ext cx="3717032" cy="2787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F76645-7FCA-B876-95BE-0FA64FE181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1700"/>
          <a:stretch/>
        </p:blipFill>
        <p:spPr>
          <a:xfrm>
            <a:off x="6925000" y="3450146"/>
            <a:ext cx="1988840" cy="1317117"/>
          </a:xfrm>
          <a:prstGeom prst="rect">
            <a:avLst/>
          </a:prstGeom>
        </p:spPr>
      </p:pic>
      <p:pic>
        <p:nvPicPr>
          <p:cNvPr id="13" name="Picture 12" descr="A picture containing indoor, floor, kitchen, oven&#10;&#10;Description automatically generated">
            <a:extLst>
              <a:ext uri="{FF2B5EF4-FFF2-40B4-BE49-F238E27FC236}">
                <a16:creationId xmlns:a16="http://schemas.microsoft.com/office/drawing/2014/main" id="{151B1E44-0D7A-21AC-93A8-9888F62483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524" t="20352" r="23809" b="3459"/>
          <a:stretch/>
        </p:blipFill>
        <p:spPr>
          <a:xfrm>
            <a:off x="5196808" y="3450146"/>
            <a:ext cx="1536637" cy="13171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5C4205A-A0FC-9E8E-060C-B5CC2C41A739}"/>
              </a:ext>
            </a:extLst>
          </p:cNvPr>
          <p:cNvSpPr txBox="1"/>
          <p:nvPr/>
        </p:nvSpPr>
        <p:spPr>
          <a:xfrm>
            <a:off x="16162" y="4564234"/>
            <a:ext cx="5114166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50" dirty="0"/>
              <a:t>See also </a:t>
            </a:r>
            <a:r>
              <a:rPr lang="en-GB" sz="1050" dirty="0">
                <a:hlinkClick r:id="rId5"/>
              </a:rPr>
              <a:t>M. Pojer’s talk </a:t>
            </a:r>
            <a:r>
              <a:rPr lang="en-GB" sz="1050" dirty="0"/>
              <a:t>in the </a:t>
            </a:r>
            <a:r>
              <a:rPr lang="en-GB" sz="1050" dirty="0">
                <a:hlinkClick r:id="rId6"/>
              </a:rPr>
              <a:t>joint session of WP3/WP6a/WP7/WP16 Tue PM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952426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9E93B-CC5D-963D-6687-62D317343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Powering Interlock Controller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9C6EA-1E59-C4CA-C461-5EEF43F0C1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600" y="925290"/>
            <a:ext cx="3619350" cy="346890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1800" dirty="0"/>
              <a:t>The </a:t>
            </a:r>
            <a:r>
              <a:rPr lang="en-GB" sz="1800" b="1" dirty="0"/>
              <a:t>first prototype </a:t>
            </a:r>
            <a:r>
              <a:rPr lang="en-GB" sz="1800" dirty="0"/>
              <a:t>of the new Powering Interlock Controller (PICv2) has been </a:t>
            </a:r>
            <a:r>
              <a:rPr lang="en-GB" sz="1800" b="1" dirty="0"/>
              <a:t>installed in the IT String</a:t>
            </a:r>
            <a:r>
              <a:rPr lang="en-GB" sz="1800" dirty="0"/>
              <a:t> following successful testing in the lab</a:t>
            </a:r>
          </a:p>
          <a:p>
            <a:pPr>
              <a:lnSpc>
                <a:spcPct val="120000"/>
              </a:lnSpc>
            </a:pPr>
            <a:r>
              <a:rPr lang="en-GB" sz="1800" dirty="0"/>
              <a:t>The final layout of the PICv2 for the LHC tunnel is currently still under study and should be available in December 2023.</a:t>
            </a:r>
          </a:p>
          <a:p>
            <a:pPr>
              <a:lnSpc>
                <a:spcPct val="120000"/>
              </a:lnSpc>
            </a:pP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851815-2E00-28D9-C1DF-FF0B10808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0F461C-5BB3-8CDE-7943-BBEA99E91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2DF250C7-2522-3564-9AFF-57947220DE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0649" y="936182"/>
            <a:ext cx="2453351" cy="3271135"/>
          </a:xfrm>
          <a:prstGeom prst="rect">
            <a:avLst/>
          </a:prstGeom>
        </p:spPr>
      </p:pic>
      <p:pic>
        <p:nvPicPr>
          <p:cNvPr id="7" name="Picture 6" descr="A grey electrical box with wires and wires&#10;&#10;Description automatically generated with medium confidence">
            <a:extLst>
              <a:ext uri="{FF2B5EF4-FFF2-40B4-BE49-F238E27FC236}">
                <a16:creationId xmlns:a16="http://schemas.microsoft.com/office/drawing/2014/main" id="{8E927530-2E41-6939-39D3-16555F4F38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8124" y="936183"/>
            <a:ext cx="2453351" cy="327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372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894C4-2230-C8F5-6FC3-2CAF4FAAF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Instrumentation Feedthrough System (IFS)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038157-37E3-81E9-5B3E-FF3F6A9FAF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524" y="794700"/>
            <a:ext cx="2963461" cy="3852863"/>
          </a:xfrm>
        </p:spPr>
        <p:txBody>
          <a:bodyPr>
            <a:normAutofit fontScale="62500" lnSpcReduction="20000"/>
          </a:bodyPr>
          <a:lstStyle/>
          <a:p>
            <a:pPr marL="184150" indent="-184150">
              <a:lnSpc>
                <a:spcPct val="120000"/>
              </a:lnSpc>
            </a:pPr>
            <a:r>
              <a:rPr lang="en-GB" b="1" dirty="0"/>
              <a:t>Three different types/sizes </a:t>
            </a:r>
            <a:r>
              <a:rPr lang="en-GB" dirty="0"/>
              <a:t>of IFS boxes have been designed to cover the needs of the HL-LHC cryo-assemblies (L, M, S).</a:t>
            </a:r>
          </a:p>
          <a:p>
            <a:pPr marL="184150" indent="-184150">
              <a:lnSpc>
                <a:spcPct val="120000"/>
              </a:lnSpc>
            </a:pPr>
            <a:r>
              <a:rPr lang="en-GB" b="1" dirty="0"/>
              <a:t>44</a:t>
            </a:r>
            <a:r>
              <a:rPr lang="en-GB" dirty="0"/>
              <a:t> out of a total of a total of 144 have been </a:t>
            </a:r>
            <a:r>
              <a:rPr lang="en-GB" b="1" dirty="0"/>
              <a:t>assembled and tested</a:t>
            </a:r>
            <a:r>
              <a:rPr lang="en-GB" dirty="0"/>
              <a:t>.</a:t>
            </a:r>
          </a:p>
          <a:p>
            <a:pPr marL="184150" indent="-184150">
              <a:lnSpc>
                <a:spcPct val="120000"/>
              </a:lnSpc>
            </a:pPr>
            <a:r>
              <a:rPr lang="en-GB" dirty="0"/>
              <a:t>IFSs are provided to WP3 as needed for the equipment of the cryo-assemblies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205B42-71E9-96B8-E841-BAFE711E2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E3A384-491A-D1B2-E483-C91D98047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3" name="Picture 12" descr="A group of metal boxes&#10;&#10;Description automatically generated">
            <a:extLst>
              <a:ext uri="{FF2B5EF4-FFF2-40B4-BE49-F238E27FC236}">
                <a16:creationId xmlns:a16="http://schemas.microsoft.com/office/drawing/2014/main" id="{7364041D-8547-4401-B56C-15D4A59277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2466" y="886423"/>
            <a:ext cx="4487333" cy="123052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F073D3E-AD17-C9C7-0042-85747C66DAB7}"/>
              </a:ext>
            </a:extLst>
          </p:cNvPr>
          <p:cNvSpPr txBox="1"/>
          <p:nvPr/>
        </p:nvSpPr>
        <p:spPr>
          <a:xfrm>
            <a:off x="4385732" y="1744880"/>
            <a:ext cx="3860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IFS boxes after assembly and electrical tests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15" name="Picture 14" descr="A close-up of a machine&#10;&#10;Description automatically generated">
            <a:extLst>
              <a:ext uri="{FF2B5EF4-FFF2-40B4-BE49-F238E27FC236}">
                <a16:creationId xmlns:a16="http://schemas.microsoft.com/office/drawing/2014/main" id="{2A8D061E-60CA-A62A-BC10-A7C8E421E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1546" y="2398025"/>
            <a:ext cx="2872860" cy="215464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9D12A97-2A9D-868A-0881-7354009B20A2}"/>
              </a:ext>
            </a:extLst>
          </p:cNvPr>
          <p:cNvSpPr txBox="1"/>
          <p:nvPr/>
        </p:nvSpPr>
        <p:spPr>
          <a:xfrm>
            <a:off x="3254883" y="4138159"/>
            <a:ext cx="29546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IFS boxes installed on first Q2A magnet being prepared in SM18 test bench (F1).</a:t>
            </a:r>
            <a:endParaRPr lang="en-GB" sz="1100" dirty="0">
              <a:solidFill>
                <a:schemeClr val="bg1"/>
              </a:solidFill>
            </a:endParaRPr>
          </a:p>
        </p:txBody>
      </p:sp>
      <p:pic>
        <p:nvPicPr>
          <p:cNvPr id="17" name="Picture 16" descr="A large yellow machine in a room&#10;&#10;Description automatically generated">
            <a:extLst>
              <a:ext uri="{FF2B5EF4-FFF2-40B4-BE49-F238E27FC236}">
                <a16:creationId xmlns:a16="http://schemas.microsoft.com/office/drawing/2014/main" id="{33CC1B4F-604C-DCD4-BCF6-627A5BAF40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492" y="2394851"/>
            <a:ext cx="2902006" cy="21765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C41B0F6-7C71-1800-85F1-3D5E65976113}"/>
              </a:ext>
            </a:extLst>
          </p:cNvPr>
          <p:cNvSpPr txBox="1"/>
          <p:nvPr/>
        </p:nvSpPr>
        <p:spPr>
          <a:xfrm>
            <a:off x="6752443" y="3791992"/>
            <a:ext cx="19418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1"/>
                </a:solidFill>
              </a:rPr>
              <a:t>IFS boxes installed on first Corrector Package cryostat being prepared in SMI2</a:t>
            </a:r>
            <a:endParaRPr lang="en-GB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560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4D36A-C40F-9F10-92B4-35144121A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Diodes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6D9106-1D6B-B61F-BB20-28979C6E05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95429" y="1699699"/>
            <a:ext cx="2535564" cy="1989457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rgbClr val="00B0F0"/>
                </a:solidFill>
              </a:rPr>
              <a:t>Cold diode </a:t>
            </a:r>
            <a:r>
              <a:rPr lang="en-GB" dirty="0"/>
              <a:t>stack for DCM</a:t>
            </a:r>
          </a:p>
          <a:p>
            <a:pPr marL="184150" indent="-184150">
              <a:lnSpc>
                <a:spcPct val="120000"/>
              </a:lnSpc>
            </a:pPr>
            <a:r>
              <a:rPr lang="en-GB" dirty="0"/>
              <a:t>First prototype </a:t>
            </a:r>
            <a:r>
              <a:rPr lang="en-GB" b="1" dirty="0"/>
              <a:t>assembled and fully qualified </a:t>
            </a:r>
            <a:r>
              <a:rPr lang="en-GB" dirty="0"/>
              <a:t>(RT, 77 K and 4 K)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ym typeface="Wingdings" pitchFamily="2" charset="2"/>
              </a:rPr>
              <a:t>ready for the installation</a:t>
            </a:r>
            <a:r>
              <a:rPr lang="en-GB" dirty="0">
                <a:sym typeface="Wingdings" pitchFamily="2" charset="2"/>
              </a:rPr>
              <a:t> in the </a:t>
            </a:r>
            <a:r>
              <a:rPr lang="en-GB" dirty="0"/>
              <a:t>DCM.</a:t>
            </a:r>
          </a:p>
          <a:p>
            <a:pPr marL="184150" indent="-184150">
              <a:lnSpc>
                <a:spcPct val="120000"/>
              </a:lnSpc>
            </a:pPr>
            <a:r>
              <a:rPr lang="en-GB" dirty="0"/>
              <a:t>Endorsed for use in IT String by </a:t>
            </a:r>
            <a:r>
              <a:rPr lang="en-GB" dirty="0">
                <a:hlinkClick r:id="rId2"/>
              </a:rPr>
              <a:t>MCF #123</a:t>
            </a:r>
            <a:endParaRPr lang="en-GB" dirty="0"/>
          </a:p>
          <a:p>
            <a:pPr marL="184150" indent="-184150">
              <a:lnSpc>
                <a:spcPct val="120000"/>
              </a:lnSpc>
            </a:pPr>
            <a:r>
              <a:rPr lang="en-GB" dirty="0"/>
              <a:t>Test report </a:t>
            </a:r>
            <a:r>
              <a:rPr lang="en-GB" dirty="0">
                <a:hlinkClick r:id="rId3"/>
              </a:rPr>
              <a:t>EDMS 2956417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F8D5CE-BDD6-A60D-AB5B-87A7F90FF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27961" y="1706065"/>
            <a:ext cx="2846011" cy="314023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>
                <a:solidFill>
                  <a:schemeClr val="accent4"/>
                </a:solidFill>
              </a:rPr>
              <a:t>Warm diode </a:t>
            </a:r>
            <a:r>
              <a:rPr lang="en-GB" dirty="0"/>
              <a:t>rack</a:t>
            </a:r>
          </a:p>
          <a:p>
            <a:pPr marL="184150" indent="-184150">
              <a:lnSpc>
                <a:spcPct val="120000"/>
              </a:lnSpc>
            </a:pPr>
            <a:r>
              <a:rPr lang="en-GB" dirty="0"/>
              <a:t>Warm diode stacks with six diodes </a:t>
            </a:r>
            <a:r>
              <a:rPr lang="en-GB" b="1" dirty="0"/>
              <a:t>manufactured and validated in industry.</a:t>
            </a:r>
          </a:p>
          <a:p>
            <a:pPr marL="184150" indent="-184150">
              <a:lnSpc>
                <a:spcPct val="120000"/>
              </a:lnSpc>
            </a:pPr>
            <a:r>
              <a:rPr lang="en-GB" dirty="0"/>
              <a:t>Diode rack with ten redundant diode stacks </a:t>
            </a:r>
            <a:r>
              <a:rPr lang="en-GB" b="1" dirty="0"/>
              <a:t>assembled, tested and installed in the IT String</a:t>
            </a:r>
            <a:r>
              <a:rPr lang="en-GB" dirty="0"/>
              <a:t>:</a:t>
            </a:r>
          </a:p>
          <a:p>
            <a:pPr marL="360363" lvl="1" indent="-176213">
              <a:lnSpc>
                <a:spcPct val="120000"/>
              </a:lnSpc>
            </a:pPr>
            <a:r>
              <a:rPr lang="en-GB" dirty="0"/>
              <a:t>three redundant stacks for the main IT power converter </a:t>
            </a:r>
          </a:p>
          <a:p>
            <a:pPr marL="360363" lvl="1" indent="-176213">
              <a:lnSpc>
                <a:spcPct val="120000"/>
              </a:lnSpc>
            </a:pPr>
            <a:r>
              <a:rPr lang="en-GB" dirty="0"/>
              <a:t>two antiparallel redundant stacks for the Q3a branch</a:t>
            </a:r>
          </a:p>
          <a:p>
            <a:pPr marL="0" indent="-215900">
              <a:lnSpc>
                <a:spcPct val="120000"/>
              </a:lnSpc>
            </a:pPr>
            <a:r>
              <a:rPr lang="en-GB" dirty="0"/>
              <a:t>Test report </a:t>
            </a:r>
            <a:r>
              <a:rPr lang="en-GB" dirty="0">
                <a:hlinkClick r:id="rId4"/>
              </a:rPr>
              <a:t>EDMS 2895231</a:t>
            </a: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9BE6E20-4447-91FD-77B3-A878F1918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7FCE4CC-D434-D1B6-6C30-FA1C5E8F6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EAAFDF-01D0-46EE-8679-3FB4FE4C325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728" r="9532"/>
          <a:stretch/>
        </p:blipFill>
        <p:spPr>
          <a:xfrm>
            <a:off x="2857316" y="2112382"/>
            <a:ext cx="1270372" cy="2978289"/>
          </a:xfrm>
          <a:prstGeom prst="rect">
            <a:avLst/>
          </a:prstGeom>
        </p:spPr>
      </p:pic>
      <p:pic>
        <p:nvPicPr>
          <p:cNvPr id="13" name="Picture 12" descr="A close-up of a machine&#10;&#10;Description automatically generated">
            <a:extLst>
              <a:ext uri="{FF2B5EF4-FFF2-40B4-BE49-F238E27FC236}">
                <a16:creationId xmlns:a16="http://schemas.microsoft.com/office/drawing/2014/main" id="{237631CE-8F42-F40C-B82F-F70F2985079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0008" b="9102"/>
          <a:stretch/>
        </p:blipFill>
        <p:spPr>
          <a:xfrm>
            <a:off x="170028" y="3742564"/>
            <a:ext cx="2535564" cy="134810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2DC20E2-F5E3-8229-F03B-1B3CDD1E39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123860"/>
            <a:ext cx="3924637" cy="1543524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8C4EE22C-564F-008D-747C-899D271A4914}"/>
              </a:ext>
            </a:extLst>
          </p:cNvPr>
          <p:cNvSpPr/>
          <p:nvPr/>
        </p:nvSpPr>
        <p:spPr>
          <a:xfrm>
            <a:off x="839321" y="1119997"/>
            <a:ext cx="2860609" cy="166935"/>
          </a:xfrm>
          <a:prstGeom prst="ellipse">
            <a:avLst/>
          </a:prstGeom>
          <a:noFill/>
          <a:ln w="9525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machine with a door open&#10;&#10;Description automatically generated">
            <a:extLst>
              <a:ext uri="{FF2B5EF4-FFF2-40B4-BE49-F238E27FC236}">
                <a16:creationId xmlns:a16="http://schemas.microsoft.com/office/drawing/2014/main" id="{89CA7AFB-87A8-40EF-BAD1-2D29223087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76427" y="962161"/>
            <a:ext cx="1270373" cy="947762"/>
          </a:xfrm>
          <a:prstGeom prst="rect">
            <a:avLst/>
          </a:prstGeom>
        </p:spPr>
      </p:pic>
      <p:pic>
        <p:nvPicPr>
          <p:cNvPr id="19" name="Picture 18" descr="A close-up of a machine&#10;&#10;Description automatically generated">
            <a:extLst>
              <a:ext uri="{FF2B5EF4-FFF2-40B4-BE49-F238E27FC236}">
                <a16:creationId xmlns:a16="http://schemas.microsoft.com/office/drawing/2014/main" id="{831DED4F-AB20-513E-EEDC-A14368E97F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27961" y="737820"/>
            <a:ext cx="1599714" cy="858383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2B08BAC2-4E93-3479-353E-D03AF481247D}"/>
              </a:ext>
            </a:extLst>
          </p:cNvPr>
          <p:cNvSpPr/>
          <p:nvPr/>
        </p:nvSpPr>
        <p:spPr>
          <a:xfrm>
            <a:off x="1617133" y="135000"/>
            <a:ext cx="541867" cy="186733"/>
          </a:xfrm>
          <a:prstGeom prst="ellipse">
            <a:avLst/>
          </a:prstGeom>
          <a:noFill/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73DDC65-525E-2BE2-B313-AF09E49961D7}"/>
              </a:ext>
            </a:extLst>
          </p:cNvPr>
          <p:cNvSpPr/>
          <p:nvPr/>
        </p:nvSpPr>
        <p:spPr>
          <a:xfrm>
            <a:off x="2586382" y="823740"/>
            <a:ext cx="541867" cy="186733"/>
          </a:xfrm>
          <a:prstGeom prst="ellipse">
            <a:avLst/>
          </a:prstGeom>
          <a:noFill/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close-up of a cabinet&#10;&#10;Description automatically generated">
            <a:extLst>
              <a:ext uri="{FF2B5EF4-FFF2-40B4-BE49-F238E27FC236}">
                <a16:creationId xmlns:a16="http://schemas.microsoft.com/office/drawing/2014/main" id="{59EEFD9A-CC76-29C8-B389-E584A351640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9255" r="22606"/>
          <a:stretch/>
        </p:blipFill>
        <p:spPr>
          <a:xfrm>
            <a:off x="4547502" y="935645"/>
            <a:ext cx="1412416" cy="391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141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CA6A7A-95D4-BA46-4A39-116DF772D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ElQA</a:t>
            </a:r>
            <a:r>
              <a:rPr lang="en-GB" dirty="0"/>
              <a:t> patch panel racks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5F707-4621-9C4E-F9A6-B28798434A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230" y="982133"/>
            <a:ext cx="4974971" cy="3630198"/>
          </a:xfrm>
        </p:spPr>
        <p:txBody>
          <a:bodyPr>
            <a:normAutofit/>
          </a:bodyPr>
          <a:lstStyle/>
          <a:p>
            <a:pPr marL="184150" indent="-184150">
              <a:lnSpc>
                <a:spcPct val="120000"/>
              </a:lnSpc>
            </a:pPr>
            <a:r>
              <a:rPr lang="en-GB" sz="1600" dirty="0" err="1"/>
              <a:t>ElQA</a:t>
            </a:r>
            <a:r>
              <a:rPr lang="en-GB" sz="1600" dirty="0"/>
              <a:t> patch panel racks have been introduced for the 120 A and 200 A HL-LHC circuits to </a:t>
            </a:r>
          </a:p>
          <a:p>
            <a:pPr marL="403225" lvl="1" indent="-176213">
              <a:lnSpc>
                <a:spcPct val="120000"/>
              </a:lnSpc>
            </a:pPr>
            <a:r>
              <a:rPr lang="en-GB" sz="1400" dirty="0"/>
              <a:t>Allow for </a:t>
            </a:r>
            <a:r>
              <a:rPr lang="en-GB" sz="1400" b="1" dirty="0"/>
              <a:t>safe disconnection and reconnection</a:t>
            </a:r>
            <a:r>
              <a:rPr lang="en-GB" sz="1400" dirty="0"/>
              <a:t> of the DC warm cables, </a:t>
            </a:r>
          </a:p>
          <a:p>
            <a:pPr marL="403225" lvl="1" indent="-176213">
              <a:lnSpc>
                <a:spcPct val="120000"/>
              </a:lnSpc>
            </a:pPr>
            <a:r>
              <a:rPr lang="en-GB" sz="1400" b="1" dirty="0"/>
              <a:t>Group the V-tap wires</a:t>
            </a:r>
            <a:r>
              <a:rPr lang="en-GB" sz="1400" dirty="0"/>
              <a:t> of these circuits in a common place to dispatch only the V-taps needed for the protection of the 120A circuits to power converters,</a:t>
            </a:r>
          </a:p>
          <a:p>
            <a:pPr marL="403225" lvl="1" indent="-176213">
              <a:lnSpc>
                <a:spcPct val="120000"/>
              </a:lnSpc>
            </a:pPr>
            <a:r>
              <a:rPr lang="en-GB" sz="1400" dirty="0"/>
              <a:t>Perform </a:t>
            </a:r>
            <a:r>
              <a:rPr lang="en-GB" sz="1400" dirty="0" err="1"/>
              <a:t>ElQA</a:t>
            </a:r>
            <a:r>
              <a:rPr lang="en-GB" sz="1400" dirty="0"/>
              <a:t> and diagnostics in </a:t>
            </a:r>
            <a:r>
              <a:rPr lang="en-GB" sz="1400" b="1" dirty="0"/>
              <a:t>low radiation area</a:t>
            </a:r>
            <a:r>
              <a:rPr lang="en-GB" sz="1400" dirty="0"/>
              <a:t>.</a:t>
            </a:r>
          </a:p>
          <a:p>
            <a:pPr marL="7938" indent="-180975">
              <a:lnSpc>
                <a:spcPct val="120000"/>
              </a:lnSpc>
            </a:pPr>
            <a:r>
              <a:rPr lang="en-GB" sz="1600" dirty="0"/>
              <a:t>The </a:t>
            </a:r>
            <a:r>
              <a:rPr lang="en-GB" sz="1600" dirty="0" err="1"/>
              <a:t>ElQA</a:t>
            </a:r>
            <a:r>
              <a:rPr lang="en-GB" sz="1600" dirty="0"/>
              <a:t> rack has been </a:t>
            </a:r>
            <a:r>
              <a:rPr lang="en-GB" sz="1600" b="1" dirty="0"/>
              <a:t>installed in the IT String.</a:t>
            </a:r>
          </a:p>
          <a:p>
            <a:pPr marL="3175" indent="-176213">
              <a:lnSpc>
                <a:spcPct val="120000"/>
              </a:lnSpc>
            </a:pPr>
            <a:r>
              <a:rPr lang="en-GB" sz="1600" dirty="0"/>
              <a:t>Specification in </a:t>
            </a:r>
            <a:r>
              <a:rPr lang="en-GB" sz="1600" dirty="0">
                <a:hlinkClick r:id="rId2"/>
              </a:rPr>
              <a:t>EDMS 2598227</a:t>
            </a:r>
            <a:endParaRPr lang="en-GB" sz="1600" dirty="0"/>
          </a:p>
          <a:p>
            <a:pPr>
              <a:lnSpc>
                <a:spcPct val="120000"/>
              </a:lnSpc>
            </a:pPr>
            <a:endParaRPr lang="en-GB" sz="1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E13DA3-FD15-CC82-3333-E8BBC0F08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Meeting, Vancouver, 25.-28.09.2023,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BF4DE1-B6E3-2953-6941-53BF6F570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682CEBFD-FFA9-0F94-57F4-185C433924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7924" y="643288"/>
            <a:ext cx="1818091" cy="40428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8DF2A0-EEB7-8B26-BF8F-637851E66082}"/>
              </a:ext>
            </a:extLst>
          </p:cNvPr>
          <p:cNvSpPr txBox="1"/>
          <p:nvPr/>
        </p:nvSpPr>
        <p:spPr>
          <a:xfrm>
            <a:off x="5595335" y="3689001"/>
            <a:ext cx="1583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>
                <a:solidFill>
                  <a:schemeClr val="bg1"/>
                </a:solidFill>
              </a:rPr>
              <a:t>ElQA</a:t>
            </a:r>
            <a:r>
              <a:rPr lang="en-GB" dirty="0">
                <a:solidFill>
                  <a:schemeClr val="bg1"/>
                </a:solidFill>
              </a:rPr>
              <a:t> patch panel rack in the IT String</a:t>
            </a:r>
          </a:p>
        </p:txBody>
      </p:sp>
      <p:pic>
        <p:nvPicPr>
          <p:cNvPr id="8" name="Picture 7" descr="A close-up of a metal cabinet&#10;&#10;Description automatically generated">
            <a:extLst>
              <a:ext uri="{FF2B5EF4-FFF2-40B4-BE49-F238E27FC236}">
                <a16:creationId xmlns:a16="http://schemas.microsoft.com/office/drawing/2014/main" id="{E68683B6-5C81-6E3A-6F66-7C045CD22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465" y="643288"/>
            <a:ext cx="1692335" cy="4055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59338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schemas.microsoft.com/office/2006/metadata/properties"/>
    <ds:schemaRef ds:uri="8946e33d-fd2f-4ae4-8ee9-d90c129cdf9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99065</TotalTime>
  <Words>2959</Words>
  <Application>Microsoft Macintosh PowerPoint</Application>
  <PresentationFormat>On-screen Show (16:9)</PresentationFormat>
  <Paragraphs>299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Symbol</vt:lpstr>
      <vt:lpstr>Wingdings</vt:lpstr>
      <vt:lpstr>Thème Office</vt:lpstr>
      <vt:lpstr>Machine Protection Status and Plans</vt:lpstr>
      <vt:lpstr>Outline</vt:lpstr>
      <vt:lpstr>Energy Extraction Systems</vt:lpstr>
      <vt:lpstr>Coupling Loss Induced Quench (CLIQ)</vt:lpstr>
      <vt:lpstr>Quench Heater Power Supplies (DQHDS) for the IT String</vt:lpstr>
      <vt:lpstr>Powering Interlock Controller</vt:lpstr>
      <vt:lpstr>Instrumentation Feedthrough System (IFS)</vt:lpstr>
      <vt:lpstr>Diodes</vt:lpstr>
      <vt:lpstr>ElQA patch panel racks</vt:lpstr>
      <vt:lpstr>Current Lead Heater Regulator System </vt:lpstr>
      <vt:lpstr>Quench Detection System</vt:lpstr>
      <vt:lpstr>Ethernet enabled data acquisition (EDAQ)</vt:lpstr>
      <vt:lpstr>EDAQ monitoring</vt:lpstr>
      <vt:lpstr>Outline</vt:lpstr>
      <vt:lpstr>Impact of spurious CLIQ discharge on beam</vt:lpstr>
      <vt:lpstr>Crab Cavity failures - simulations</vt:lpstr>
      <vt:lpstr>Crab cavity failures – experiments </vt:lpstr>
      <vt:lpstr>HiRadMat Damage experiment Oct 2022</vt:lpstr>
      <vt:lpstr>Conclusions</vt:lpstr>
      <vt:lpstr>Thanks a lot for your attention!</vt:lpstr>
      <vt:lpstr>Backup slides</vt:lpstr>
      <vt:lpstr>Machine conditions and parameters assumed in the following</vt:lpstr>
      <vt:lpstr>Assumed beam distribution</vt:lpstr>
      <vt:lpstr>Crab cavity failures - Introduction</vt:lpstr>
      <vt:lpstr>Crab Cavity failure: worst cases 4AR1.B1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Wollmann</cp:lastModifiedBy>
  <cp:revision>780</cp:revision>
  <cp:lastPrinted>2023-01-16T10:36:22Z</cp:lastPrinted>
  <dcterms:created xsi:type="dcterms:W3CDTF">2016-02-11T10:47:23Z</dcterms:created>
  <dcterms:modified xsi:type="dcterms:W3CDTF">2023-09-26T18:47:06Z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