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8" r:id="rId2"/>
    <p:sldId id="263" r:id="rId3"/>
    <p:sldId id="275" r:id="rId4"/>
    <p:sldId id="265" r:id="rId5"/>
    <p:sldId id="267" r:id="rId6"/>
    <p:sldId id="404" r:id="rId7"/>
    <p:sldId id="269" r:id="rId8"/>
    <p:sldId id="481" r:id="rId9"/>
    <p:sldId id="476" r:id="rId10"/>
    <p:sldId id="288" r:id="rId11"/>
    <p:sldId id="290" r:id="rId12"/>
    <p:sldId id="484" r:id="rId13"/>
    <p:sldId id="478" r:id="rId14"/>
    <p:sldId id="480" r:id="rId15"/>
    <p:sldId id="485" r:id="rId16"/>
    <p:sldId id="483" r:id="rId17"/>
    <p:sldId id="274" r:id="rId18"/>
    <p:sldId id="281" r:id="rId19"/>
    <p:sldId id="273" r:id="rId20"/>
    <p:sldId id="289" r:id="rId21"/>
    <p:sldId id="348" r:id="rId22"/>
    <p:sldId id="330" r:id="rId2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864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3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-42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06681-ED10-4A62-8BB5-89F294AF20CF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08F6B-15EB-48EF-88DC-9393FE684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927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77554c004e_0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6" name="Google Shape;306;g277554c004e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277554c004e_0_3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4" name="Google Shape;424;g277554c004e_0_3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277554c004e_0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3" name="Google Shape;383;g277554c004e_0_3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noProof="0"/>
              <a:t>Beam Instrumentation - R.Veness @ HL-LHC2023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Beam Instrumentation - R.Veness @ HL-LHC2023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Beam Instrumentation - R.Veness @ HL-LHC2023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Beam Instrumentation - R.Veness @ HL-LHC2023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Beam Instrumentation - R.Veness @ HL-LHC2023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21742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_mainSlide" type="tx">
  <p:cSld name="Generic_mainSlid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Google Shape;39;g277554c004e_0_335"/>
          <p:cNvCxnSpPr/>
          <p:nvPr/>
        </p:nvCxnSpPr>
        <p:spPr>
          <a:xfrm>
            <a:off x="0" y="797767"/>
            <a:ext cx="1834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" name="Google Shape;40;g277554c004e_0_335"/>
          <p:cNvSpPr/>
          <p:nvPr/>
        </p:nvSpPr>
        <p:spPr>
          <a:xfrm>
            <a:off x="1089967" y="527156"/>
            <a:ext cx="541200" cy="541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g277554c004e_0_335"/>
          <p:cNvSpPr txBox="1">
            <a:spLocks noGrp="1"/>
          </p:cNvSpPr>
          <p:nvPr>
            <p:ph type="title"/>
          </p:nvPr>
        </p:nvSpPr>
        <p:spPr>
          <a:xfrm>
            <a:off x="1841667" y="483616"/>
            <a:ext cx="51712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667" b="1">
                <a:latin typeface="Lora"/>
                <a:ea typeface="Lora"/>
                <a:cs typeface="Lora"/>
                <a:sym typeface="Lo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42" name="Google Shape;42;g277554c004e_0_335"/>
          <p:cNvSpPr txBox="1">
            <a:spLocks noGrp="1"/>
          </p:cNvSpPr>
          <p:nvPr>
            <p:ph type="body" idx="1"/>
          </p:nvPr>
        </p:nvSpPr>
        <p:spPr>
          <a:xfrm>
            <a:off x="1841667" y="2155293"/>
            <a:ext cx="9079600" cy="41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609585" lvl="0" indent="-507987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32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1219170" lvl="1" indent="-474121" algn="ctr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▪"/>
              <a:defRPr sz="2667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828754" lvl="2" indent="-474121" algn="ctr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▪"/>
              <a:defRPr sz="2667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2438339" lvl="3" indent="-457189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▪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3047924" lvl="4" indent="-457189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▪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3657509" lvl="5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4267093" lvl="6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4876678" lvl="7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5486263" lvl="8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cxnSp>
        <p:nvCxnSpPr>
          <p:cNvPr id="43" name="Google Shape;43;g277554c004e_0_335"/>
          <p:cNvCxnSpPr/>
          <p:nvPr/>
        </p:nvCxnSpPr>
        <p:spPr>
          <a:xfrm>
            <a:off x="7020867" y="797767"/>
            <a:ext cx="51712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g277554c004e_0_335"/>
          <p:cNvSpPr txBox="1">
            <a:spLocks noGrp="1"/>
          </p:cNvSpPr>
          <p:nvPr>
            <p:ph type="sldNum" idx="12"/>
          </p:nvPr>
        </p:nvSpPr>
        <p:spPr>
          <a:xfrm>
            <a:off x="11581233" y="6333133"/>
            <a:ext cx="541200" cy="4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sz="1867"/>
          </a:p>
        </p:txBody>
      </p:sp>
    </p:spTree>
    <p:extLst>
      <p:ext uri="{BB962C8B-B14F-4D97-AF65-F5344CB8AC3E}">
        <p14:creationId xmlns:p14="http://schemas.microsoft.com/office/powerpoint/2010/main" val="426543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810500" y="6597764"/>
            <a:ext cx="3565500" cy="26023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Beam Instrumentation - R.Veness @ HL-LHC2023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4" r:id="rId2"/>
    <p:sldLayoutId id="2147483650" r:id="rId3"/>
    <p:sldLayoutId id="2147483649" r:id="rId4"/>
    <p:sldLayoutId id="2147483658" r:id="rId5"/>
    <p:sldLayoutId id="2147483659" r:id="rId6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hyperlink" Target="https://edms.cern.ch/document/2932261/0.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jp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jpeg"/><Relationship Id="rId4" Type="http://schemas.openxmlformats.org/officeDocument/2006/relationships/image" Target="../media/image4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tiff"/><Relationship Id="rId3" Type="http://schemas.openxmlformats.org/officeDocument/2006/relationships/image" Target="../media/image49.png"/><Relationship Id="rId7" Type="http://schemas.openxmlformats.org/officeDocument/2006/relationships/image" Target="../media/image53.tif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tiff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66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www.ipac23.org/preproc/doi/jacow-ipac2023-thpl119/index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ipac23.org/preproc/doi/jacow-ipac2023-thpl089/index.html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71464" y="2986982"/>
            <a:ext cx="5040354" cy="1331625"/>
          </a:xfrm>
        </p:spPr>
        <p:txBody>
          <a:bodyPr/>
          <a:lstStyle/>
          <a:p>
            <a:r>
              <a:rPr lang="en-GB" sz="3200" dirty="0"/>
              <a:t>Beam Instrumentation: Status and plans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71464" y="4495524"/>
            <a:ext cx="3887712" cy="932921"/>
          </a:xfrm>
        </p:spPr>
        <p:txBody>
          <a:bodyPr>
            <a:normAutofit fontScale="55000" lnSpcReduction="20000"/>
          </a:bodyPr>
          <a:lstStyle/>
          <a:p>
            <a:r>
              <a:rPr lang="en-GB" sz="3500" dirty="0"/>
              <a:t>Ray Veness on behalf of WP13</a:t>
            </a:r>
          </a:p>
          <a:p>
            <a:r>
              <a:rPr lang="en-GB" dirty="0"/>
              <a:t>Thanks for material from:</a:t>
            </a:r>
          </a:p>
          <a:p>
            <a:r>
              <a:rPr lang="en-GB" dirty="0" err="1"/>
              <a:t>E.Bravin</a:t>
            </a:r>
            <a:r>
              <a:rPr lang="en-GB" dirty="0"/>
              <a:t>, </a:t>
            </a:r>
            <a:r>
              <a:rPr lang="en-GB" dirty="0" err="1"/>
              <a:t>D.Gudkov</a:t>
            </a:r>
            <a:r>
              <a:rPr lang="en-GB" dirty="0"/>
              <a:t>, </a:t>
            </a:r>
            <a:r>
              <a:rPr lang="en-GB" dirty="0" err="1"/>
              <a:t>M.Krupa</a:t>
            </a:r>
            <a:r>
              <a:rPr lang="en-GB" dirty="0"/>
              <a:t>, </a:t>
            </a:r>
            <a:r>
              <a:rPr lang="en-GB" dirty="0" err="1"/>
              <a:t>T.Lefevre</a:t>
            </a:r>
            <a:r>
              <a:rPr lang="en-GB" dirty="0"/>
              <a:t>, </a:t>
            </a:r>
            <a:r>
              <a:rPr lang="en-GB" dirty="0" err="1"/>
              <a:t>T.Levens</a:t>
            </a:r>
            <a:r>
              <a:rPr lang="en-GB" dirty="0"/>
              <a:t>, </a:t>
            </a:r>
            <a:r>
              <a:rPr lang="en-GB" dirty="0" err="1"/>
              <a:t>S.Mazzoni</a:t>
            </a:r>
            <a:r>
              <a:rPr lang="en-GB" dirty="0"/>
              <a:t>, </a:t>
            </a:r>
            <a:r>
              <a:rPr lang="en-GB" dirty="0" err="1"/>
              <a:t>F.Roncarolo</a:t>
            </a:r>
            <a:r>
              <a:rPr lang="en-GB" dirty="0"/>
              <a:t>, </a:t>
            </a:r>
            <a:r>
              <a:rPr lang="en-GB" dirty="0" err="1"/>
              <a:t>G.Schneider</a:t>
            </a:r>
            <a:r>
              <a:rPr lang="en-GB" dirty="0"/>
              <a:t>, </a:t>
            </a:r>
            <a:r>
              <a:rPr lang="en-GB" dirty="0" err="1"/>
              <a:t>O.Selacek</a:t>
            </a:r>
            <a:r>
              <a:rPr lang="en-GB" dirty="0"/>
              <a:t>, </a:t>
            </a:r>
            <a:r>
              <a:rPr lang="en-GB" dirty="0" err="1"/>
              <a:t>J.Storey</a:t>
            </a:r>
            <a:r>
              <a:rPr lang="en-GB" dirty="0"/>
              <a:t>, </a:t>
            </a:r>
            <a:r>
              <a:rPr lang="en-GB" dirty="0" err="1"/>
              <a:t>C.Zamantzas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E3F50B-BF27-834E-BF95-8060CDB26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3969357"/>
            <a:ext cx="3456384" cy="349250"/>
          </a:xfrm>
        </p:spPr>
        <p:txBody>
          <a:bodyPr/>
          <a:lstStyle/>
          <a:p>
            <a:r>
              <a:rPr lang="en-US" dirty="0"/>
              <a:t>Vancouver, September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0118DF-9304-42E5-18CA-324E90442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- R.Veness @ HL-LHC2023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097006-CDA1-0C0C-7E39-CEDADFA05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0617" y="1499820"/>
            <a:ext cx="5596534" cy="535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11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80B78DB-ED2E-5263-109F-6683A3B26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13.7: Beam gas ionisation (BGI) monitor</a:t>
            </a:r>
            <a:endParaRPr lang="en-CH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3DF214-36D2-9DA6-0742-92E256EA0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10" y="1219201"/>
            <a:ext cx="5428445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</a:t>
            </a:r>
            <a:r>
              <a:rPr lang="en-CH" dirty="0"/>
              <a:t>on-destructive transverse beam profile</a:t>
            </a:r>
            <a:r>
              <a:rPr lang="en-US" dirty="0"/>
              <a:t>s with </a:t>
            </a:r>
            <a:r>
              <a:rPr lang="en-CH" dirty="0"/>
              <a:t>continuous bunch-by-bunch measurements throughout the accleration cycle.</a:t>
            </a:r>
            <a:endParaRPr lang="en-US" dirty="0"/>
          </a:p>
          <a:p>
            <a:pPr lvl="1"/>
            <a:r>
              <a:rPr lang="en-US" dirty="0"/>
              <a:t>Following the BGV/BGI review in Oct. ’22 the BGI became the HL-LHC baseline</a:t>
            </a:r>
          </a:p>
          <a:p>
            <a:pPr lvl="1"/>
            <a:r>
              <a:rPr lang="en-US" dirty="0"/>
              <a:t>HL-LHC device is developing from the instrument built for LIU-PS, installed in LS2 and the SPS-CONS instrument in production for YETS23-4</a:t>
            </a:r>
          </a:p>
          <a:p>
            <a:r>
              <a:rPr lang="en-US" dirty="0"/>
              <a:t>BGI detects ionization electrons produced by beam-gas interactions</a:t>
            </a:r>
          </a:p>
          <a:p>
            <a:pPr lvl="1"/>
            <a:r>
              <a:rPr lang="en-CH" b="1" dirty="0"/>
              <a:t>Individual ionisation electrons </a:t>
            </a:r>
            <a:r>
              <a:rPr lang="en-CH" dirty="0"/>
              <a:t>detected with Timepix3 Hybrid Pixel Detectors (HPD’s) installed directly in the beam pipe.</a:t>
            </a:r>
            <a:endParaRPr lang="en-US" dirty="0"/>
          </a:p>
          <a:p>
            <a:pPr lvl="1"/>
            <a:endParaRPr lang="en-CH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1ACD2F-959B-19C7-56E7-000CADFC46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17570" b="19147"/>
          <a:stretch/>
        </p:blipFill>
        <p:spPr>
          <a:xfrm>
            <a:off x="6490255" y="900000"/>
            <a:ext cx="5668675" cy="28870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91217E-FFBB-2E90-0EA8-2E15DA11F5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2" t="7264"/>
          <a:stretch/>
        </p:blipFill>
        <p:spPr>
          <a:xfrm>
            <a:off x="7531604" y="4029820"/>
            <a:ext cx="3585975" cy="21378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EA8B1E-3B15-0914-28C6-4379AAA529A3}"/>
              </a:ext>
            </a:extLst>
          </p:cNvPr>
          <p:cNvSpPr txBox="1"/>
          <p:nvPr/>
        </p:nvSpPr>
        <p:spPr>
          <a:xfrm>
            <a:off x="6490254" y="3464787"/>
            <a:ext cx="5668676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Timepix3 boards assembled onto the detector structure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D8551F-8495-E262-A9F3-8EEEEDF11C90}"/>
              </a:ext>
            </a:extLst>
          </p:cNvPr>
          <p:cNvSpPr txBox="1"/>
          <p:nvPr/>
        </p:nvSpPr>
        <p:spPr>
          <a:xfrm>
            <a:off x="6490254" y="6167638"/>
            <a:ext cx="5668676" cy="52322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Beam profile is measured by counting the number of detector </a:t>
            </a:r>
            <a:r>
              <a:rPr lang="en-US" sz="1400" dirty="0" err="1">
                <a:solidFill>
                  <a:schemeClr val="bg1"/>
                </a:solidFill>
              </a:rPr>
              <a:t>ionisation</a:t>
            </a:r>
            <a:r>
              <a:rPr lang="en-US" sz="1400" dirty="0">
                <a:solidFill>
                  <a:schemeClr val="bg1"/>
                </a:solidFill>
              </a:rPr>
              <a:t> electrons. </a:t>
            </a:r>
          </a:p>
        </p:txBody>
      </p:sp>
    </p:spTree>
    <p:extLst>
      <p:ext uri="{BB962C8B-B14F-4D97-AF65-F5344CB8AC3E}">
        <p14:creationId xmlns:p14="http://schemas.microsoft.com/office/powerpoint/2010/main" val="959909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3409F18-54CD-75A9-063D-DE87C3DC8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13.7: BGI Magnet</a:t>
            </a:r>
            <a:endParaRPr lang="en-CH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32C7FF-C761-F60A-89BA-568534907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1"/>
            <a:ext cx="6188299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BGI requires a dipole magnet to guide ionization electrons to the detector plane</a:t>
            </a:r>
          </a:p>
          <a:p>
            <a:pPr lvl="1"/>
            <a:r>
              <a:rPr lang="en-US" dirty="0"/>
              <a:t>Equipment Integration Note released for IR4*</a:t>
            </a:r>
          </a:p>
          <a:p>
            <a:r>
              <a:rPr lang="en-US" dirty="0"/>
              <a:t>Two options for BGI magnet</a:t>
            </a:r>
          </a:p>
          <a:p>
            <a:pPr lvl="1"/>
            <a:r>
              <a:rPr lang="en-US" dirty="0"/>
              <a:t>Baseline from the 2022 review is a 0.6 T electro-magnet, using conventional technology</a:t>
            </a:r>
          </a:p>
          <a:p>
            <a:pPr lvl="1"/>
            <a:r>
              <a:rPr lang="en-US" dirty="0"/>
              <a:t>Reviewers also recommended investigating permanent magnet designs</a:t>
            </a:r>
          </a:p>
          <a:p>
            <a:pPr lvl="1"/>
            <a:r>
              <a:rPr lang="en-GB" dirty="0"/>
              <a:t>TE-MSC investigating </a:t>
            </a:r>
            <a:r>
              <a:rPr lang="en-GB" b="1" dirty="0"/>
              <a:t>permanent magnet concepts </a:t>
            </a:r>
            <a:r>
              <a:rPr lang="en-GB" dirty="0"/>
              <a:t>based on ‘</a:t>
            </a:r>
            <a:r>
              <a:rPr lang="en-GB" b="1" dirty="0"/>
              <a:t>Halbach</a:t>
            </a:r>
            <a:r>
              <a:rPr lang="en-GB" dirty="0"/>
              <a:t>’ or ‘</a:t>
            </a:r>
            <a:r>
              <a:rPr lang="en-GB" b="1" dirty="0"/>
              <a:t>C</a:t>
            </a:r>
            <a:r>
              <a:rPr lang="en-GB" dirty="0"/>
              <a:t>’ shaped designs.  </a:t>
            </a:r>
          </a:p>
          <a:p>
            <a:pPr lvl="1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14A8BD-7947-7BE7-6E37-BE12CB6F6E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727" r="27156" b="30000"/>
          <a:stretch/>
        </p:blipFill>
        <p:spPr bwMode="auto">
          <a:xfrm>
            <a:off x="7987320" y="955680"/>
            <a:ext cx="4011611" cy="17122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B0FF115-7839-E944-E64F-4C4A82433F0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451" t="16376" r="4619" b="27102"/>
          <a:stretch/>
        </p:blipFill>
        <p:spPr bwMode="auto">
          <a:xfrm>
            <a:off x="7910174" y="2697494"/>
            <a:ext cx="4101432" cy="15916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6D7FE74-C81E-5C68-4B74-3114BC5B5E6D}"/>
              </a:ext>
            </a:extLst>
          </p:cNvPr>
          <p:cNvSpPr/>
          <p:nvPr/>
        </p:nvSpPr>
        <p:spPr>
          <a:xfrm>
            <a:off x="10251337" y="2683012"/>
            <a:ext cx="17475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D.Bodart (TE-MSC)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F69631-4C2E-AECF-6925-6C4E96B8A24F}"/>
              </a:ext>
            </a:extLst>
          </p:cNvPr>
          <p:cNvSpPr txBox="1"/>
          <p:nvPr/>
        </p:nvSpPr>
        <p:spPr>
          <a:xfrm>
            <a:off x="9166546" y="4611963"/>
            <a:ext cx="18002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0032"/>
                </a:solidFill>
              </a:rPr>
              <a:t>Beam axis (mm)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1A227B-FAB4-AB79-E698-D3DED35849B9}"/>
              </a:ext>
            </a:extLst>
          </p:cNvPr>
          <p:cNvSpPr txBox="1"/>
          <p:nvPr/>
        </p:nvSpPr>
        <p:spPr>
          <a:xfrm rot="16200000">
            <a:off x="6905066" y="3612320"/>
            <a:ext cx="18002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0032"/>
                </a:solidFill>
              </a:rPr>
              <a:t>B-field strength (T)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A1BFE4-3F6A-9EAF-4FC5-F1E09D80A53D}"/>
              </a:ext>
            </a:extLst>
          </p:cNvPr>
          <p:cNvSpPr txBox="1"/>
          <p:nvPr/>
        </p:nvSpPr>
        <p:spPr>
          <a:xfrm>
            <a:off x="1487898" y="6563233"/>
            <a:ext cx="835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linkClick r:id="rId4"/>
              </a:rPr>
              <a:t>*https://edms.cern.ch/document/2932261/0.1</a:t>
            </a:r>
            <a:r>
              <a:rPr lang="en-GB" sz="1200" dirty="0"/>
              <a:t> (M. Navarro </a:t>
            </a:r>
            <a:r>
              <a:rPr lang="en-GB" sz="1200" dirty="0" err="1"/>
              <a:t>Baeza</a:t>
            </a:r>
            <a:r>
              <a:rPr lang="en-GB" sz="1200" dirty="0"/>
              <a:t>, J. </a:t>
            </a:r>
            <a:r>
              <a:rPr lang="en-GB" sz="1200" dirty="0" err="1"/>
              <a:t>Oliveria</a:t>
            </a:r>
            <a:r>
              <a:rPr lang="en-GB" sz="1200" dirty="0"/>
              <a:t>) </a:t>
            </a:r>
          </a:p>
        </p:txBody>
      </p:sp>
      <p:pic>
        <p:nvPicPr>
          <p:cNvPr id="6" name="Picture 5" descr="A picture containing text, screenshot, circle, diagram&#10;&#10;Description automatically generated">
            <a:extLst>
              <a:ext uri="{FF2B5EF4-FFF2-40B4-BE49-F238E27FC236}">
                <a16:creationId xmlns:a16="http://schemas.microsoft.com/office/drawing/2014/main" id="{5B28BD86-3F07-7D9E-70C4-0916932787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5793" y="4604753"/>
            <a:ext cx="3988107" cy="21503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ADB3134-7246-AE63-B8D6-0DD94DD9B92E}"/>
              </a:ext>
            </a:extLst>
          </p:cNvPr>
          <p:cNvSpPr txBox="1"/>
          <p:nvPr/>
        </p:nvSpPr>
        <p:spPr>
          <a:xfrm>
            <a:off x="7600262" y="2486135"/>
            <a:ext cx="4479167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Preliminary electromagnet design - 0.6T self-compensating dipole magnet [</a:t>
            </a:r>
            <a:r>
              <a:rPr lang="en-GB" sz="1200" dirty="0" err="1">
                <a:solidFill>
                  <a:schemeClr val="bg1"/>
                </a:solidFill>
              </a:rPr>
              <a:t>D.Bodart</a:t>
            </a:r>
            <a:r>
              <a:rPr lang="en-GB" sz="1200" dirty="0">
                <a:solidFill>
                  <a:schemeClr val="bg1"/>
                </a:solidFill>
              </a:rPr>
              <a:t> (MSC)]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F69226-1A6E-88FC-F57F-40F854B673A8}"/>
              </a:ext>
            </a:extLst>
          </p:cNvPr>
          <p:cNvSpPr txBox="1"/>
          <p:nvPr/>
        </p:nvSpPr>
        <p:spPr>
          <a:xfrm>
            <a:off x="7712831" y="6563233"/>
            <a:ext cx="4479167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‘</a:t>
            </a:r>
            <a:r>
              <a:rPr lang="en-GB" sz="1200" dirty="0">
                <a:solidFill>
                  <a:schemeClr val="bg1"/>
                </a:solidFill>
              </a:rPr>
              <a:t>Halbach’ permanent magnet concept [P-A. </a:t>
            </a:r>
            <a:r>
              <a:rPr lang="en-GB" sz="1200" dirty="0" err="1">
                <a:solidFill>
                  <a:schemeClr val="bg1"/>
                </a:solidFill>
              </a:rPr>
              <a:t>Thonet</a:t>
            </a:r>
            <a:r>
              <a:rPr lang="en-GB" sz="1200" dirty="0">
                <a:solidFill>
                  <a:schemeClr val="bg1"/>
                </a:solidFill>
              </a:rPr>
              <a:t> (MSC)]</a:t>
            </a:r>
          </a:p>
        </p:txBody>
      </p:sp>
    </p:spTree>
    <p:extLst>
      <p:ext uri="{BB962C8B-B14F-4D97-AF65-F5344CB8AC3E}">
        <p14:creationId xmlns:p14="http://schemas.microsoft.com/office/powerpoint/2010/main" val="1856756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E94B5-0A3A-3C9D-C00E-2C4D82EF4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13.7: BGI Tests and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DB630-3A28-3B1F-8AC3-CE727A1FE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1"/>
            <a:ext cx="6291330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PS-BGI [LIU-funded project]</a:t>
            </a:r>
          </a:p>
          <a:p>
            <a:pPr lvl="1"/>
            <a:r>
              <a:rPr lang="en-US" dirty="0"/>
              <a:t>Installed during LS2 and operating with beam for Run 3</a:t>
            </a:r>
          </a:p>
          <a:p>
            <a:r>
              <a:rPr lang="en-US" dirty="0"/>
              <a:t>SPS-BGI [CONS-funded project]</a:t>
            </a:r>
          </a:p>
          <a:p>
            <a:pPr lvl="1"/>
            <a:r>
              <a:rPr lang="en-US" dirty="0"/>
              <a:t>Learning from the PS-BGI, in preparation for installation in EYETS23-4 </a:t>
            </a:r>
            <a:r>
              <a:rPr lang="en-US" dirty="0">
                <a:solidFill>
                  <a:srgbClr val="FF0000"/>
                </a:solidFill>
              </a:rPr>
              <a:t>[Critical path construction with EN-MME]</a:t>
            </a:r>
          </a:p>
          <a:p>
            <a:r>
              <a:rPr lang="en-US" dirty="0"/>
              <a:t>Plan to install prototype instrument (w/o magnet) in LHC during YETS24-5</a:t>
            </a:r>
          </a:p>
          <a:p>
            <a:pPr lvl="1"/>
            <a:r>
              <a:rPr lang="en-GB" dirty="0"/>
              <a:t>Learning from both the PS and SPS designs</a:t>
            </a:r>
          </a:p>
          <a:p>
            <a:pPr lvl="1"/>
            <a:r>
              <a:rPr lang="en-GB" dirty="0"/>
              <a:t>Qualify the instrument for the LHC beampipe environment (vacuum &amp; impedance tests);</a:t>
            </a:r>
          </a:p>
          <a:p>
            <a:pPr lvl="1"/>
            <a:r>
              <a:rPr lang="en-CH" dirty="0"/>
              <a:t>Verify</a:t>
            </a:r>
            <a:r>
              <a:rPr lang="en-US" dirty="0"/>
              <a:t> </a:t>
            </a:r>
            <a:r>
              <a:rPr lang="en-CH" dirty="0"/>
              <a:t>operation of the Timepix4 HPDs </a:t>
            </a:r>
            <a:r>
              <a:rPr lang="en-US" dirty="0"/>
              <a:t>with</a:t>
            </a:r>
            <a:r>
              <a:rPr lang="en-CH" dirty="0"/>
              <a:t> the LHC</a:t>
            </a:r>
            <a:r>
              <a:rPr lang="en-US" dirty="0"/>
              <a:t> electro-magnetic environment</a:t>
            </a:r>
          </a:p>
          <a:p>
            <a:pPr lvl="1"/>
            <a:r>
              <a:rPr lang="en-CH" dirty="0"/>
              <a:t>Measur</a:t>
            </a:r>
            <a:r>
              <a:rPr lang="en-US" dirty="0"/>
              <a:t>e</a:t>
            </a:r>
            <a:r>
              <a:rPr lang="en-CH" dirty="0"/>
              <a:t> backgrounds due to beam loss &amp; syncrotron light;</a:t>
            </a:r>
            <a:endParaRPr lang="en-US" dirty="0"/>
          </a:p>
          <a:p>
            <a:pPr lvl="1"/>
            <a:r>
              <a:rPr lang="en-US" dirty="0"/>
              <a:t>No plans to measure beam profiles as it requires the dipole magnet</a:t>
            </a:r>
          </a:p>
          <a:p>
            <a:pPr lvl="1"/>
            <a:endParaRPr lang="en-CH" dirty="0"/>
          </a:p>
          <a:p>
            <a:endParaRPr lang="en-CH" dirty="0"/>
          </a:p>
          <a:p>
            <a:pPr lvl="1"/>
            <a:endParaRPr lang="en-US" dirty="0"/>
          </a:p>
          <a:p>
            <a:pPr lvl="1"/>
            <a:endParaRPr lang="en-CH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74446-C11C-4C10-B77C-44F61701C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- R.Veness @ HL-LHC2023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CFDD0B7-2ADD-9B48-5CC7-A67E2B5D7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649694" y="951517"/>
            <a:ext cx="5542306" cy="1511014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90C5438F-66A7-CEE6-A5C2-15FDD45BD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649694" y="2462531"/>
            <a:ext cx="5218470" cy="34493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19A9C7-C15B-0F26-E8E0-9C2045C5C134}"/>
              </a:ext>
            </a:extLst>
          </p:cNvPr>
          <p:cNvSpPr txBox="1"/>
          <p:nvPr/>
        </p:nvSpPr>
        <p:spPr>
          <a:xfrm>
            <a:off x="6838964" y="2324031"/>
            <a:ext cx="5029200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(transverse) Image of a single PSB bunch in the PS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93445C-6C86-35AC-8FA6-3529772E1BE8}"/>
              </a:ext>
            </a:extLst>
          </p:cNvPr>
          <p:cNvSpPr txBox="1"/>
          <p:nvPr/>
        </p:nvSpPr>
        <p:spPr>
          <a:xfrm>
            <a:off x="6744329" y="5885839"/>
            <a:ext cx="5123835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(Time domain) </a:t>
            </a:r>
            <a:r>
              <a:rPr lang="en-GB" sz="1200" dirty="0">
                <a:solidFill>
                  <a:schemeClr val="bg1"/>
                </a:solidFill>
              </a:rPr>
              <a:t>Continuous &amp; non-destructive measurement of beam size and position throughout the PS cycle (1.2s)</a:t>
            </a:r>
          </a:p>
        </p:txBody>
      </p:sp>
    </p:spTree>
    <p:extLst>
      <p:ext uri="{BB962C8B-B14F-4D97-AF65-F5344CB8AC3E}">
        <p14:creationId xmlns:p14="http://schemas.microsoft.com/office/powerpoint/2010/main" val="2681617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77554c004e_0_42"/>
          <p:cNvSpPr txBox="1">
            <a:spLocks noGrp="1"/>
          </p:cNvSpPr>
          <p:nvPr>
            <p:ph type="title"/>
          </p:nvPr>
        </p:nvSpPr>
        <p:spPr>
          <a:xfrm>
            <a:off x="180304" y="180000"/>
            <a:ext cx="9156879" cy="720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ts val="3300"/>
            </a:pPr>
            <a:r>
              <a:rPr lang="en-GB" dirty="0"/>
              <a:t>Task 13.2: Beam Gas Curtain (BGC)</a:t>
            </a:r>
            <a:endParaRPr dirty="0"/>
          </a:p>
        </p:txBody>
      </p:sp>
      <p:sp>
        <p:nvSpPr>
          <p:cNvPr id="309" name="Google Shape;309;g277554c004e_0_4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pPr>
              <a:buClr>
                <a:srgbClr val="000000"/>
              </a:buClr>
              <a:buSzPts val="1600"/>
            </a:pPr>
            <a:fld id="{00000000-1234-1234-1234-123412341234}" type="slidenum">
              <a:rPr lang="en-GB"/>
              <a:pPr>
                <a:buClr>
                  <a:srgbClr val="000000"/>
                </a:buClr>
                <a:buSzPts val="1600"/>
              </a:pPr>
              <a:t>13</a:t>
            </a:fld>
            <a:endParaRPr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60E653-79AF-BBDB-39B9-ACD9D59358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" y="900000"/>
            <a:ext cx="6175420" cy="510323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2D gas ‘screen’ generates a direct optical image of the beam via beam-induced fluorescence</a:t>
            </a:r>
          </a:p>
          <a:p>
            <a:pPr lvl="1"/>
            <a:r>
              <a:rPr lang="en-US" dirty="0"/>
              <a:t>Non-invasive ‘on-line’ monitor</a:t>
            </a:r>
          </a:p>
          <a:p>
            <a:pPr lvl="1"/>
            <a:r>
              <a:rPr lang="en-US" dirty="0"/>
              <a:t>Sensitive to both electrons and protons</a:t>
            </a:r>
          </a:p>
          <a:p>
            <a:pPr lvl="1"/>
            <a:r>
              <a:rPr lang="en-US" dirty="0"/>
              <a:t>Operates in strong magnetic fields</a:t>
            </a:r>
          </a:p>
          <a:p>
            <a:pPr lvl="1"/>
            <a:r>
              <a:rPr lang="en-US" dirty="0"/>
              <a:t>Developed as ‘overlap’ instrument for the HEL</a:t>
            </a:r>
          </a:p>
          <a:p>
            <a:r>
              <a:rPr lang="en-US" dirty="0"/>
              <a:t>Full prototype instrument delivered and tested at CERN from HL-UK</a:t>
            </a:r>
          </a:p>
          <a:p>
            <a:pPr lvl="1"/>
            <a:r>
              <a:rPr lang="en-US" dirty="0"/>
              <a:t>In-kind contribution from the UK (Cockcroft Institute) with support from GSI</a:t>
            </a:r>
          </a:p>
          <a:p>
            <a:pPr lvl="1"/>
            <a:r>
              <a:rPr lang="en-US" dirty="0"/>
              <a:t>Tested with hollow electron beam on the Electron Beam Test Stand (EBTS) in November 2022 (shown right), then installed in the LHC (next slide)</a:t>
            </a:r>
          </a:p>
          <a:p>
            <a:endParaRPr lang="en-US" dirty="0"/>
          </a:p>
          <a:p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1B4294-336B-5AC2-8EC3-B52E395BF61D}"/>
              </a:ext>
            </a:extLst>
          </p:cNvPr>
          <p:cNvGrpSpPr/>
          <p:nvPr/>
        </p:nvGrpSpPr>
        <p:grpSpPr>
          <a:xfrm>
            <a:off x="8649737" y="336600"/>
            <a:ext cx="3840001" cy="6184800"/>
            <a:chOff x="7767534" y="171567"/>
            <a:chExt cx="3840001" cy="6184800"/>
          </a:xfrm>
        </p:grpSpPr>
        <p:pic>
          <p:nvPicPr>
            <p:cNvPr id="308" name="Google Shape;308;g277554c004e_0_4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67534" y="556065"/>
              <a:ext cx="3840001" cy="20889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1" name="Google Shape;311;g277554c004e_0_42"/>
            <p:cNvSpPr txBox="1"/>
            <p:nvPr/>
          </p:nvSpPr>
          <p:spPr>
            <a:xfrm>
              <a:off x="8567533" y="171567"/>
              <a:ext cx="1884800" cy="523180"/>
            </a:xfrm>
            <a:prstGeom prst="rect">
              <a:avLst/>
            </a:prstGeom>
            <a:solidFill>
              <a:srgbClr val="D0CEC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-GB" sz="1333">
                  <a:solidFill>
                    <a:schemeClr val="dk1"/>
                  </a:solidFill>
                </a:rPr>
                <a:t>7 keV, 1.1 A</a:t>
              </a:r>
              <a:endParaRPr sz="1333">
                <a:solidFill>
                  <a:schemeClr val="dk1"/>
                </a:solidFill>
              </a:endParaRPr>
            </a:p>
            <a:p>
              <a:pPr algn="ctr">
                <a:buClr>
                  <a:schemeClr val="dk1"/>
                </a:buClr>
                <a:buSzPts val="1100"/>
              </a:pPr>
              <a:r>
                <a:rPr lang="en-GB" sz="1467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Beam int. time: 2 s</a:t>
              </a:r>
              <a:endParaRPr sz="1467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g277554c004e_0_42"/>
            <p:cNvSpPr txBox="1"/>
            <p:nvPr/>
          </p:nvSpPr>
          <p:spPr>
            <a:xfrm>
              <a:off x="8302964" y="823234"/>
              <a:ext cx="398400" cy="318060"/>
            </a:xfrm>
            <a:prstGeom prst="rect">
              <a:avLst/>
            </a:prstGeom>
            <a:solidFill>
              <a:srgbClr val="D0CEC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>
                <a:buClr>
                  <a:schemeClr val="dk1"/>
                </a:buClr>
                <a:buSzPts val="1100"/>
              </a:pPr>
              <a:r>
                <a:rPr lang="en-GB" sz="1467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N2</a:t>
              </a:r>
              <a:endParaRPr sz="1467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13" name="Google Shape;313;g277554c004e_0_42"/>
            <p:cNvPicPr preferRelativeResize="0"/>
            <p:nvPr/>
          </p:nvPicPr>
          <p:blipFill rotWithShape="1">
            <a:blip r:embed="rId4">
              <a:alphaModFix/>
            </a:blip>
            <a:srcRect r="10144"/>
            <a:stretch/>
          </p:blipFill>
          <p:spPr>
            <a:xfrm>
              <a:off x="7767534" y="4263567"/>
              <a:ext cx="3450333" cy="2092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5" name="Google Shape;315;g277554c004e_0_42"/>
            <p:cNvPicPr preferRelativeResize="0"/>
            <p:nvPr/>
          </p:nvPicPr>
          <p:blipFill rotWithShape="1">
            <a:blip r:embed="rId5">
              <a:alphaModFix/>
            </a:blip>
            <a:srcRect t="11473"/>
            <a:stretch/>
          </p:blipFill>
          <p:spPr>
            <a:xfrm>
              <a:off x="7767534" y="2645035"/>
              <a:ext cx="3840001" cy="185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6" name="Google Shape;316;g277554c004e_0_42"/>
            <p:cNvPicPr preferRelativeResize="0"/>
            <p:nvPr/>
          </p:nvPicPr>
          <p:blipFill rotWithShape="1">
            <a:blip r:embed="rId6">
              <a:alphaModFix/>
            </a:blip>
            <a:srcRect l="77417" t="7332" r="12604" b="7799"/>
            <a:stretch/>
          </p:blipFill>
          <p:spPr>
            <a:xfrm>
              <a:off x="10734667" y="698567"/>
              <a:ext cx="281299" cy="17943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7" name="Google Shape;317;g277554c004e_0_42"/>
            <p:cNvPicPr preferRelativeResize="0"/>
            <p:nvPr/>
          </p:nvPicPr>
          <p:blipFill rotWithShape="1">
            <a:blip r:embed="rId7">
              <a:alphaModFix/>
            </a:blip>
            <a:srcRect l="77858" t="9109" r="15740" b="8149"/>
            <a:stretch/>
          </p:blipFill>
          <p:spPr>
            <a:xfrm>
              <a:off x="10748968" y="4444034"/>
              <a:ext cx="267299" cy="1749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8" name="Google Shape;318;g277554c004e_0_42"/>
            <p:cNvSpPr txBox="1"/>
            <p:nvPr/>
          </p:nvSpPr>
          <p:spPr>
            <a:xfrm>
              <a:off x="8302964" y="2681201"/>
              <a:ext cx="398400" cy="318060"/>
            </a:xfrm>
            <a:prstGeom prst="rect">
              <a:avLst/>
            </a:prstGeom>
            <a:solidFill>
              <a:srgbClr val="D0CEC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>
                <a:buClr>
                  <a:schemeClr val="dk1"/>
                </a:buClr>
                <a:buSzPts val="1100"/>
              </a:pPr>
              <a:r>
                <a:rPr lang="en-GB" sz="1467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Ne</a:t>
              </a:r>
              <a:endParaRPr sz="1467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g277554c004e_0_42"/>
            <p:cNvSpPr txBox="1"/>
            <p:nvPr/>
          </p:nvSpPr>
          <p:spPr>
            <a:xfrm>
              <a:off x="8302964" y="4539168"/>
              <a:ext cx="398400" cy="318060"/>
            </a:xfrm>
            <a:prstGeom prst="rect">
              <a:avLst/>
            </a:prstGeom>
            <a:solidFill>
              <a:srgbClr val="D0CEC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>
                <a:buClr>
                  <a:schemeClr val="dk1"/>
                </a:buClr>
                <a:buSzPts val="1100"/>
              </a:pPr>
              <a:r>
                <a:rPr lang="en-GB" sz="1467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Ar</a:t>
              </a:r>
              <a:endParaRPr sz="1467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3" name="Google Shape;323;g277554c004e_0_42"/>
          <p:cNvSpPr txBox="1"/>
          <p:nvPr/>
        </p:nvSpPr>
        <p:spPr>
          <a:xfrm>
            <a:off x="2540000" y="6356351"/>
            <a:ext cx="8836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r"/>
            <a:r>
              <a:rPr lang="en-GB" sz="1467" i="1">
                <a:solidFill>
                  <a:srgbClr val="64BCD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The International Beam Instrumentation Conference, 2023 Saskatoon, Canada</a:t>
            </a:r>
            <a:endParaRPr sz="1467">
              <a:solidFill>
                <a:srgbClr val="64BCD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300;g2792851770d_0_119">
            <a:extLst>
              <a:ext uri="{FF2B5EF4-FFF2-40B4-BE49-F238E27FC236}">
                <a16:creationId xmlns:a16="http://schemas.microsoft.com/office/drawing/2014/main" id="{23F6130E-4795-1C7E-8BA8-D0726B973682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175421" y="1000067"/>
            <a:ext cx="2654609" cy="314408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B28D65-C60E-36D2-E6FD-A71C1E0D458D}"/>
              </a:ext>
            </a:extLst>
          </p:cNvPr>
          <p:cNvSpPr txBox="1"/>
          <p:nvPr/>
        </p:nvSpPr>
        <p:spPr>
          <a:xfrm>
            <a:off x="2333600" y="6097352"/>
            <a:ext cx="5509260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 err="1"/>
              <a:t>O.Sedlacek</a:t>
            </a:r>
            <a:r>
              <a:rPr lang="en-US" sz="1400" dirty="0"/>
              <a:t> et al. Gas Jet based Fluorescence Profile Monitor for Low Energy Electrons and High Energy Protons at LHC [IBIC 2023]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FDC956-D108-C4A1-2520-686E1CC0E52B}"/>
              </a:ext>
            </a:extLst>
          </p:cNvPr>
          <p:cNvSpPr txBox="1"/>
          <p:nvPr/>
        </p:nvSpPr>
        <p:spPr>
          <a:xfrm>
            <a:off x="6189690" y="4206075"/>
            <a:ext cx="2640340" cy="10156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BGC installed on the EBTS (November 2022- above) with non-destructive images of the hollow electron beam taken with different curtain gases (right)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277554c004e_0_372"/>
          <p:cNvSpPr txBox="1">
            <a:spLocks noGrp="1"/>
          </p:cNvSpPr>
          <p:nvPr>
            <p:ph type="title"/>
          </p:nvPr>
        </p:nvSpPr>
        <p:spPr>
          <a:xfrm>
            <a:off x="816000" y="43251"/>
            <a:ext cx="7209761" cy="720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ctr" anchorCtr="0">
            <a:noAutofit/>
          </a:bodyPr>
          <a:lstStyle/>
          <a:p>
            <a:r>
              <a:rPr lang="en-GB" dirty="0"/>
              <a:t>Task 13.2: BGC in the LHC</a:t>
            </a:r>
            <a:endParaRPr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1ABCD7-2151-9E48-436D-84AC573E4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31737"/>
            <a:ext cx="8672528" cy="1588473"/>
          </a:xfrm>
        </p:spPr>
        <p:txBody>
          <a:bodyPr>
            <a:normAutofit fontScale="92500"/>
          </a:bodyPr>
          <a:lstStyle/>
          <a:p>
            <a:r>
              <a:rPr lang="en-US" dirty="0"/>
              <a:t>Installed in the LHC, p4 during YETS22-3</a:t>
            </a:r>
          </a:p>
          <a:p>
            <a:pPr lvl="1"/>
            <a:r>
              <a:rPr lang="en-US" dirty="0"/>
              <a:t>Commissioned, then very successful (but preliminary) non-invasive tests measuring LHC proton beams during run 2023</a:t>
            </a:r>
          </a:p>
          <a:p>
            <a:pPr lvl="1"/>
            <a:r>
              <a:rPr lang="en-US" dirty="0"/>
              <a:t>Plans for future tests with ions then protons in 2024</a:t>
            </a:r>
            <a:endParaRPr lang="en-GB" dirty="0"/>
          </a:p>
        </p:txBody>
      </p:sp>
      <p:sp>
        <p:nvSpPr>
          <p:cNvPr id="426" name="Google Shape;426;g277554c004e_0_37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fld id="{00000000-1234-1234-1234-123412341234}" type="slidenum">
              <a:rPr lang="en-GB"/>
              <a:pPr/>
              <a:t>14</a:t>
            </a:fld>
            <a:endParaRPr sz="1867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34F2B3A-A2D0-B0DF-62A7-8AD7BCABFFBB}"/>
              </a:ext>
            </a:extLst>
          </p:cNvPr>
          <p:cNvGrpSpPr/>
          <p:nvPr/>
        </p:nvGrpSpPr>
        <p:grpSpPr>
          <a:xfrm>
            <a:off x="424969" y="2398849"/>
            <a:ext cx="11342061" cy="4137501"/>
            <a:chOff x="352201" y="1570760"/>
            <a:chExt cx="11342061" cy="4137501"/>
          </a:xfrm>
        </p:grpSpPr>
        <p:pic>
          <p:nvPicPr>
            <p:cNvPr id="428" name="Google Shape;428;g277554c004e_0_37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854261" y="1843644"/>
              <a:ext cx="3840001" cy="38646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9" name="Google Shape;429;g277554c004e_0_372"/>
            <p:cNvSpPr txBox="1"/>
            <p:nvPr/>
          </p:nvSpPr>
          <p:spPr>
            <a:xfrm>
              <a:off x="8857697" y="4880114"/>
              <a:ext cx="1190400" cy="31806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FFC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en-GB" sz="1467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SNR </a:t>
              </a:r>
              <a:r>
                <a:rPr lang="en-GB" sz="1467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≈</a:t>
              </a:r>
              <a:r>
                <a:rPr lang="en-GB" sz="1467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GB" sz="1467">
                  <a:latin typeface="Calibri"/>
                  <a:ea typeface="Calibri"/>
                  <a:cs typeface="Calibri"/>
                  <a:sym typeface="Calibri"/>
                </a:rPr>
                <a:t>62</a:t>
              </a:r>
              <a:r>
                <a:rPr lang="en-GB" sz="1467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.6</a:t>
              </a:r>
              <a:endParaRPr sz="1467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0" name="Google Shape;430;g277554c004e_0_372"/>
            <p:cNvSpPr txBox="1"/>
            <p:nvPr/>
          </p:nvSpPr>
          <p:spPr>
            <a:xfrm>
              <a:off x="9030696" y="1844351"/>
              <a:ext cx="844400" cy="318060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en-GB" sz="1467">
                  <a:latin typeface="Calibri"/>
                  <a:ea typeface="Calibri"/>
                  <a:cs typeface="Calibri"/>
                  <a:sym typeface="Calibri"/>
                </a:rPr>
                <a:t>5min</a:t>
              </a:r>
              <a:endParaRPr sz="1467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31" name="Google Shape;431;g277554c004e_0_37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112992" y="1843634"/>
              <a:ext cx="3840001" cy="38646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2" name="Google Shape;432;g277554c004e_0_37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52201" y="1845709"/>
              <a:ext cx="3840001" cy="38604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3" name="Google Shape;433;g277554c004e_0_372"/>
            <p:cNvSpPr txBox="1"/>
            <p:nvPr/>
          </p:nvSpPr>
          <p:spPr>
            <a:xfrm>
              <a:off x="5307460" y="1844351"/>
              <a:ext cx="844400" cy="318060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en-GB" sz="1467">
                  <a:latin typeface="Calibri"/>
                  <a:ea typeface="Calibri"/>
                  <a:cs typeface="Calibri"/>
                  <a:sym typeface="Calibri"/>
                </a:rPr>
                <a:t>1min</a:t>
              </a:r>
              <a:endParaRPr sz="1467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" name="Google Shape;434;g277554c004e_0_372"/>
            <p:cNvSpPr txBox="1"/>
            <p:nvPr/>
          </p:nvSpPr>
          <p:spPr>
            <a:xfrm>
              <a:off x="5134464" y="4880114"/>
              <a:ext cx="1190400" cy="31806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FFC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en-GB" sz="1467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SNR </a:t>
              </a:r>
              <a:r>
                <a:rPr lang="en-GB" sz="1467">
                  <a:latin typeface="Calibri"/>
                  <a:ea typeface="Calibri"/>
                  <a:cs typeface="Calibri"/>
                  <a:sym typeface="Calibri"/>
                </a:rPr>
                <a:t>≈</a:t>
              </a:r>
              <a:r>
                <a:rPr lang="en-GB" sz="1467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GB" sz="1467">
                  <a:latin typeface="Calibri"/>
                  <a:ea typeface="Calibri"/>
                  <a:cs typeface="Calibri"/>
                  <a:sym typeface="Calibri"/>
                </a:rPr>
                <a:t>33</a:t>
              </a:r>
              <a:r>
                <a:rPr lang="en-GB" sz="1467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.</a:t>
              </a:r>
              <a:r>
                <a:rPr lang="en-GB" sz="1467"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 sz="1467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Google Shape;435;g277554c004e_0_372"/>
            <p:cNvSpPr txBox="1"/>
            <p:nvPr/>
          </p:nvSpPr>
          <p:spPr>
            <a:xfrm>
              <a:off x="1544960" y="1844351"/>
              <a:ext cx="844400" cy="318060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en-GB" sz="1467">
                  <a:latin typeface="Calibri"/>
                  <a:ea typeface="Calibri"/>
                  <a:cs typeface="Calibri"/>
                  <a:sym typeface="Calibri"/>
                </a:rPr>
                <a:t>10s</a:t>
              </a:r>
              <a:endParaRPr sz="1467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Google Shape;436;g277554c004e_0_372"/>
            <p:cNvSpPr txBox="1"/>
            <p:nvPr/>
          </p:nvSpPr>
          <p:spPr>
            <a:xfrm>
              <a:off x="1371964" y="4839081"/>
              <a:ext cx="1190400" cy="31806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FFC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en-GB" sz="1467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SNR </a:t>
              </a:r>
              <a:r>
                <a:rPr lang="en-GB" sz="1467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≈</a:t>
              </a:r>
              <a:r>
                <a:rPr lang="en-GB" sz="1467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GB" sz="1467">
                  <a:latin typeface="Calibri"/>
                  <a:ea typeface="Calibri"/>
                  <a:cs typeface="Calibri"/>
                  <a:sym typeface="Calibri"/>
                </a:rPr>
                <a:t>14</a:t>
              </a:r>
              <a:r>
                <a:rPr lang="en-GB" sz="1467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.</a:t>
              </a:r>
              <a:r>
                <a:rPr lang="en-GB" sz="1467">
                  <a:latin typeface="Calibri"/>
                  <a:ea typeface="Calibri"/>
                  <a:cs typeface="Calibri"/>
                  <a:sym typeface="Calibri"/>
                </a:rPr>
                <a:t>7</a:t>
              </a:r>
              <a:endParaRPr sz="1467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g277554c004e_0_372"/>
            <p:cNvSpPr/>
            <p:nvPr/>
          </p:nvSpPr>
          <p:spPr>
            <a:xfrm>
              <a:off x="6384883" y="1868360"/>
              <a:ext cx="2412800" cy="270000"/>
            </a:xfrm>
            <a:prstGeom prst="rightArrow">
              <a:avLst>
                <a:gd name="adj1" fmla="val 38691"/>
                <a:gd name="adj2" fmla="val 173778"/>
              </a:avLst>
            </a:prstGeom>
            <a:solidFill>
              <a:srgbClr val="FFCD00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sp>
          <p:nvSpPr>
            <p:cNvPr id="438" name="Google Shape;438;g277554c004e_0_372"/>
            <p:cNvSpPr txBox="1"/>
            <p:nvPr/>
          </p:nvSpPr>
          <p:spPr>
            <a:xfrm>
              <a:off x="6467609" y="1612460"/>
              <a:ext cx="1776800" cy="297413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en-GB" sz="1333">
                  <a:latin typeface="Calibri"/>
                  <a:ea typeface="Calibri"/>
                  <a:cs typeface="Calibri"/>
                  <a:sym typeface="Calibri"/>
                </a:rPr>
                <a:t>Profile measurements</a:t>
              </a:r>
              <a:endParaRPr sz="133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Google Shape;439;g277554c004e_0_372"/>
            <p:cNvSpPr/>
            <p:nvPr/>
          </p:nvSpPr>
          <p:spPr>
            <a:xfrm flipH="1">
              <a:off x="2578867" y="1844360"/>
              <a:ext cx="2495600" cy="270000"/>
            </a:xfrm>
            <a:prstGeom prst="rightArrow">
              <a:avLst>
                <a:gd name="adj1" fmla="val 38691"/>
                <a:gd name="adj2" fmla="val 173778"/>
              </a:avLst>
            </a:prstGeom>
            <a:solidFill>
              <a:schemeClr val="accen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sp>
          <p:nvSpPr>
            <p:cNvPr id="440" name="Google Shape;440;g277554c004e_0_372"/>
            <p:cNvSpPr txBox="1"/>
            <p:nvPr/>
          </p:nvSpPr>
          <p:spPr>
            <a:xfrm>
              <a:off x="3149433" y="1570760"/>
              <a:ext cx="1842400" cy="297413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>
                <a:buClr>
                  <a:srgbClr val="000000"/>
                </a:buClr>
                <a:buSzPts val="1100"/>
              </a:pPr>
              <a:r>
                <a:rPr lang="en-GB" sz="1333">
                  <a:latin typeface="Calibri"/>
                  <a:ea typeface="Calibri"/>
                  <a:cs typeface="Calibri"/>
                  <a:sym typeface="Calibri"/>
                </a:rPr>
                <a:t>Centroid measurements</a:t>
              </a:r>
              <a:endParaRPr sz="133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2B22CA6-8399-C03B-B95F-4C25B77BDD9E}"/>
              </a:ext>
            </a:extLst>
          </p:cNvPr>
          <p:cNvSpPr txBox="1"/>
          <p:nvPr/>
        </p:nvSpPr>
        <p:spPr>
          <a:xfrm>
            <a:off x="3446331" y="6488668"/>
            <a:ext cx="504207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https://videos.cern.ch/record/2297523</a:t>
            </a:r>
          </a:p>
        </p:txBody>
      </p:sp>
      <p:pic>
        <p:nvPicPr>
          <p:cNvPr id="5" name="Picture 4" descr="A person working on a machine&#10;&#10;Description automatically generated">
            <a:extLst>
              <a:ext uri="{FF2B5EF4-FFF2-40B4-BE49-F238E27FC236}">
                <a16:creationId xmlns:a16="http://schemas.microsoft.com/office/drawing/2014/main" id="{7EAC9D18-8EF6-373D-7296-4C7AF51E8D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563" y="0"/>
            <a:ext cx="3383437" cy="22573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691EF6-B2E4-EEC5-998A-2E1838B46767}"/>
              </a:ext>
            </a:extLst>
          </p:cNvPr>
          <p:cNvSpPr txBox="1"/>
          <p:nvPr/>
        </p:nvSpPr>
        <p:spPr>
          <a:xfrm>
            <a:off x="8825392" y="2222107"/>
            <a:ext cx="3366607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BGC installed in the LHC during YETS22-3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41668-F3CE-A1CF-D7FA-FDED00865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13.6: Synchrotron light diagnostics (BSR)</a:t>
            </a:r>
            <a:endParaRPr lang="en-GB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179215D-1EA6-1CF6-3B1A-CCBC9E333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20" y="1219201"/>
            <a:ext cx="6177280" cy="5054897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New SR light extraction tank with mirror (BSRTM)</a:t>
            </a:r>
          </a:p>
          <a:p>
            <a:pPr lvl="1"/>
            <a:r>
              <a:rPr lang="en-GB" dirty="0"/>
              <a:t>Installed in LHC 4L, equipped with new mirror design, proved to be ok </a:t>
            </a:r>
            <a:r>
              <a:rPr lang="en-GB" dirty="0" err="1"/>
              <a:t>w.r.t.</a:t>
            </a:r>
            <a:r>
              <a:rPr lang="en-GB" dirty="0"/>
              <a:t> to impedance in 2022-2023. </a:t>
            </a:r>
          </a:p>
          <a:p>
            <a:r>
              <a:rPr lang="en-GB" dirty="0"/>
              <a:t>Beam Halo monitoring with a SR Coronagraph</a:t>
            </a:r>
          </a:p>
          <a:p>
            <a:pPr lvl="1"/>
            <a:r>
              <a:rPr lang="en-GB" dirty="0"/>
              <a:t>Built in collaboration with KEK and installed on BSR</a:t>
            </a:r>
          </a:p>
          <a:p>
            <a:pPr lvl="1"/>
            <a:r>
              <a:rPr lang="en-GB" dirty="0"/>
              <a:t>Commissioning and tests were planned during LHC machine development (MD) time in Aug 2023 (now postponed to Oct)</a:t>
            </a:r>
          </a:p>
          <a:p>
            <a:pPr lvl="1"/>
            <a:r>
              <a:rPr lang="en-GB" dirty="0"/>
              <a:t>Detailed simulations using SRW software show fundamental limitation with  source diffraction</a:t>
            </a:r>
          </a:p>
          <a:p>
            <a:pPr lvl="2"/>
            <a:r>
              <a:rPr lang="en-GB" dirty="0"/>
              <a:t>Suggesting HL specification (10e-5 contrast) not achievable with this instrument, ultimate reach to be confirmed by experiment</a:t>
            </a:r>
          </a:p>
          <a:p>
            <a:r>
              <a:rPr lang="en-GB" dirty="0"/>
              <a:t>Options for Beam Halo measurement</a:t>
            </a:r>
          </a:p>
          <a:p>
            <a:pPr lvl="1"/>
            <a:r>
              <a:rPr lang="en-GB" dirty="0"/>
              <a:t>Performing the characterization of Coronagraph with beam asap.</a:t>
            </a:r>
          </a:p>
          <a:p>
            <a:pPr lvl="1"/>
            <a:r>
              <a:rPr lang="en-GB" dirty="0"/>
              <a:t>Studying feasibility of alternative halo measurement instruments</a:t>
            </a:r>
          </a:p>
          <a:p>
            <a:pPr lvl="1"/>
            <a:r>
              <a:rPr lang="en-GB" dirty="0"/>
              <a:t>Will review situation as soon as data available, along with an update of the HL-LHC halo measurement needs</a:t>
            </a:r>
          </a:p>
          <a:p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447B69-3012-F9C0-28BB-3FA00DEAD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Instrumentation -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R.Veness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@ HL-LHC2023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9A3AC5-7FAB-D86E-5668-56574E98C1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40" r="15582"/>
          <a:stretch/>
        </p:blipFill>
        <p:spPr>
          <a:xfrm>
            <a:off x="7203451" y="4185437"/>
            <a:ext cx="3838732" cy="2459277"/>
          </a:xfrm>
          <a:prstGeom prst="rect">
            <a:avLst/>
          </a:prstGeom>
        </p:spPr>
      </p:pic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D237A3E0-5AEB-E05E-1ED7-15826D3B8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4012" y="2192535"/>
            <a:ext cx="2657203" cy="19929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6988B3-0ECF-22A5-0724-EBFECA756541}"/>
              </a:ext>
            </a:extLst>
          </p:cNvPr>
          <p:cNvSpPr txBox="1"/>
          <p:nvPr/>
        </p:nvSpPr>
        <p:spPr>
          <a:xfrm>
            <a:off x="7203450" y="6490825"/>
            <a:ext cx="3838731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extraction tank in IR4L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D9346F-87C6-632F-7321-D7AC04F67E83}"/>
              </a:ext>
            </a:extLst>
          </p:cNvPr>
          <p:cNvSpPr txBox="1"/>
          <p:nvPr/>
        </p:nvSpPr>
        <p:spPr>
          <a:xfrm>
            <a:off x="9584012" y="3892403"/>
            <a:ext cx="2657203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SR extraction mirror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72C040-7EC2-3DEB-98D0-AB91D26B3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155" y="15094"/>
            <a:ext cx="3347526" cy="240821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C57DC773-E2AD-914F-EBFF-8A733105842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90"/>
          <a:stretch/>
        </p:blipFill>
        <p:spPr>
          <a:xfrm rot="5400000">
            <a:off x="6931021" y="2156804"/>
            <a:ext cx="2760904" cy="213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787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6E0FF-97D9-6D49-AAA5-7F6BA5DC7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13.4: Luminosity Monitors (BRANQ)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EBD0631-8DAC-F083-3738-8303FC2A2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1"/>
            <a:ext cx="6685731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Provides a relative luminosity measurement for LHC experiments</a:t>
            </a:r>
          </a:p>
          <a:p>
            <a:pPr lvl="1"/>
            <a:r>
              <a:rPr lang="en-US" dirty="0"/>
              <a:t>Used for </a:t>
            </a:r>
            <a:r>
              <a:rPr lang="en-US" dirty="0" err="1"/>
              <a:t>optimising</a:t>
            </a:r>
            <a:r>
              <a:rPr lang="en-US" dirty="0"/>
              <a:t> collision rates and</a:t>
            </a:r>
          </a:p>
          <a:p>
            <a:pPr lvl="1"/>
            <a:r>
              <a:rPr lang="en-US" dirty="0"/>
              <a:t>Cross-checking the absolute monitors in each experiment</a:t>
            </a:r>
          </a:p>
          <a:p>
            <a:pPr lvl="1"/>
            <a:r>
              <a:rPr lang="en-US" dirty="0"/>
              <a:t>Detects the electro-magnetic showers in the TAXN</a:t>
            </a:r>
          </a:p>
          <a:p>
            <a:r>
              <a:rPr lang="en-US" dirty="0"/>
              <a:t>New design for HL</a:t>
            </a:r>
          </a:p>
          <a:p>
            <a:pPr lvl="1"/>
            <a:r>
              <a:rPr lang="en-GB" dirty="0"/>
              <a:t>Based on Cherenkov radiation produced in fused silica rods</a:t>
            </a:r>
          </a:p>
          <a:p>
            <a:pPr lvl="1"/>
            <a:r>
              <a:rPr lang="en-GB" dirty="0"/>
              <a:t>Four prototypes installed in IR1/5. New firmware and data acquisition system</a:t>
            </a:r>
          </a:p>
          <a:p>
            <a:pPr lvl="1"/>
            <a:r>
              <a:rPr lang="en-GB" dirty="0"/>
              <a:t>Recent tests with beam in the LHC confirm wide luminosity range to 2x10</a:t>
            </a:r>
            <a:r>
              <a:rPr lang="en-GB" baseline="30000" dirty="0"/>
              <a:t>14</a:t>
            </a:r>
            <a:r>
              <a:rPr lang="en-GB" dirty="0"/>
              <a:t> µb/Hz and very good resolution</a:t>
            </a:r>
          </a:p>
          <a:p>
            <a:r>
              <a:rPr lang="en-GB" dirty="0"/>
              <a:t>Future plans for the final HL version </a:t>
            </a:r>
          </a:p>
          <a:p>
            <a:pPr lvl="1"/>
            <a:r>
              <a:rPr lang="en-GB" dirty="0"/>
              <a:t>Based on the same SiO</a:t>
            </a:r>
            <a:r>
              <a:rPr lang="en-GB" baseline="-25000" dirty="0"/>
              <a:t>2</a:t>
            </a:r>
            <a:r>
              <a:rPr lang="en-GB" dirty="0"/>
              <a:t> bars, adapted to the new TAXN absorber and optimised for full HL intensity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E7D90B-81E8-131C-42AA-AE4BF6E41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Instrumentation - R.Veness @ HL-LHC2023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F1D11028-75C9-D95C-C429-2F940292C5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862" y="1155182"/>
            <a:ext cx="4992710" cy="16486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215251-D0CA-A870-BF9D-D6E486D8FF59}"/>
              </a:ext>
            </a:extLst>
          </p:cNvPr>
          <p:cNvSpPr txBox="1"/>
          <p:nvPr/>
        </p:nvSpPr>
        <p:spPr>
          <a:xfrm>
            <a:off x="7602471" y="2713073"/>
            <a:ext cx="4589529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Luminosity monitor concept and schematic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74C261-700F-D26B-60E0-C9CE04859B2B}"/>
              </a:ext>
            </a:extLst>
          </p:cNvPr>
          <p:cNvSpPr txBox="1"/>
          <p:nvPr/>
        </p:nvSpPr>
        <p:spPr>
          <a:xfrm>
            <a:off x="7298777" y="5939990"/>
            <a:ext cx="4893223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BRAN-D 1R, Fill 9072, 16/7/2023, full 2.1e04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lumi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range. 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AD60901-5576-40C0-EAF9-37615C1A33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8777" y="3099747"/>
            <a:ext cx="4459547" cy="27263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32D140-F6A1-8AA3-CB6B-BA1678474DE8}"/>
              </a:ext>
            </a:extLst>
          </p:cNvPr>
          <p:cNvSpPr txBox="1"/>
          <p:nvPr/>
        </p:nvSpPr>
        <p:spPr>
          <a:xfrm>
            <a:off x="0" y="5934670"/>
            <a:ext cx="668573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GB" sz="1800" dirty="0"/>
              <a:t>Yang et al. ‘Optical transmission characterization of fused silica materials irradiated at the CERN Large Hadron Collider’, NIM A </a:t>
            </a:r>
            <a:r>
              <a:rPr lang="en-GB" sz="1800" b="1" dirty="0"/>
              <a:t>1055</a:t>
            </a:r>
            <a:r>
              <a:rPr lang="en-GB" sz="1800" dirty="0"/>
              <a:t>, 168523 (2023)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70ED2C-DC3E-7A2F-0757-4211770C060C}"/>
              </a:ext>
            </a:extLst>
          </p:cNvPr>
          <p:cNvCxnSpPr/>
          <p:nvPr/>
        </p:nvCxnSpPr>
        <p:spPr>
          <a:xfrm>
            <a:off x="5993296" y="4393096"/>
            <a:ext cx="130548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811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83680-2E4C-7886-E9C1-25E37CDB5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31541-AE2A-8D8C-8AE4-4853FFAF6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24099"/>
            <a:ext cx="10560000" cy="513225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Excellent progress made in the development, tests with beams and production for all tasks </a:t>
            </a:r>
          </a:p>
          <a:p>
            <a:pPr lvl="1"/>
            <a:r>
              <a:rPr lang="en-US" dirty="0"/>
              <a:t>Critical cold BPM manufacture is back on-schedule despite the end of the Russian in-kind contribution</a:t>
            </a:r>
          </a:p>
          <a:p>
            <a:pPr lvl="1"/>
            <a:r>
              <a:rPr lang="en-US" dirty="0"/>
              <a:t>BLM ionization chamber also back under control following urgent reverse-engineering and prototyping</a:t>
            </a:r>
          </a:p>
          <a:p>
            <a:pPr lvl="1"/>
            <a:r>
              <a:rPr lang="en-US" dirty="0"/>
              <a:t>Design review on full-cycle transverse beam size measurement resulted in new baseline for BGI instrument</a:t>
            </a:r>
          </a:p>
          <a:p>
            <a:pPr lvl="2"/>
            <a:r>
              <a:rPr lang="en-US" dirty="0"/>
              <a:t>Benefitting from convergent development and instrument installations in PS and SPS</a:t>
            </a:r>
          </a:p>
          <a:p>
            <a:pPr lvl="1"/>
            <a:r>
              <a:rPr lang="en-US" dirty="0"/>
              <a:t>Early successful tests made with the BGC, both for hollow electron beams and as a profile monitor in the LHC are being continued</a:t>
            </a:r>
          </a:p>
          <a:p>
            <a:r>
              <a:rPr lang="en-US" dirty="0"/>
              <a:t>Some decisions to be taken:</a:t>
            </a:r>
          </a:p>
          <a:p>
            <a:pPr lvl="1"/>
            <a:r>
              <a:rPr lang="en-US" dirty="0"/>
              <a:t>Beam halo monitoring baseline and requirements</a:t>
            </a:r>
          </a:p>
          <a:p>
            <a:pPr lvl="1"/>
            <a:r>
              <a:rPr lang="en-US" dirty="0"/>
              <a:t>Production strategy for series BLM ionization chambers</a:t>
            </a:r>
          </a:p>
          <a:p>
            <a:pPr lvl="1"/>
            <a:r>
              <a:rPr lang="en-US" dirty="0"/>
              <a:t>High-bandwidth pickup technology</a:t>
            </a:r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AA6D09-18B1-EE49-0544-847DEF046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- R.Veness @ HL-LHC2023</a:t>
            </a:r>
          </a:p>
        </p:txBody>
      </p:sp>
    </p:spTree>
    <p:extLst>
      <p:ext uri="{BB962C8B-B14F-4D97-AF65-F5344CB8AC3E}">
        <p14:creationId xmlns:p14="http://schemas.microsoft.com/office/powerpoint/2010/main" val="822070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8A6E2A-90B6-8A57-4398-848709443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7010" y="1256918"/>
            <a:ext cx="2327107" cy="11756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E20A73-0595-64B9-F27E-5D5C621CD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8854" y="5358885"/>
            <a:ext cx="4102674" cy="11224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4888CE-BB4F-E79E-45A4-8D61A0097D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2103" y="3312915"/>
            <a:ext cx="1374009" cy="13111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E33A61-2D12-B74A-1C4C-A719E791DB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1405" y="3650938"/>
            <a:ext cx="2493095" cy="6342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828826-5FE4-95C1-D510-25B37E2F9C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5034" y="1341604"/>
            <a:ext cx="1948146" cy="10909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CBF22B-4D69-A5FE-E7D7-727B0D94A0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7148" y="5265233"/>
            <a:ext cx="2173490" cy="7105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C87A22-C7D9-6A49-0EB0-7C5D01CCD0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427" y="2184841"/>
            <a:ext cx="3712790" cy="545481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EA31542A-E61C-B220-7983-5188E196BAD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908" y="4127678"/>
            <a:ext cx="1438544" cy="143854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9ADCB85-E04E-8552-6C95-B037C5F4D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partners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8D5BCC3-D548-9BDE-22F6-FB9AD6EBB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- R.Veness @ HL-LHC2023</a:t>
            </a:r>
          </a:p>
        </p:txBody>
      </p:sp>
    </p:spTree>
    <p:extLst>
      <p:ext uri="{BB962C8B-B14F-4D97-AF65-F5344CB8AC3E}">
        <p14:creationId xmlns:p14="http://schemas.microsoft.com/office/powerpoint/2010/main" val="27356461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77554c004e_0_344"/>
          <p:cNvSpPr/>
          <p:nvPr/>
        </p:nvSpPr>
        <p:spPr>
          <a:xfrm>
            <a:off x="1303867" y="3921706"/>
            <a:ext cx="676533" cy="238609"/>
          </a:xfrm>
          <a:prstGeom prst="flowChartMagneticDrum">
            <a:avLst/>
          </a:prstGeom>
          <a:solidFill>
            <a:srgbClr val="FFCD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386" name="Google Shape;386;g277554c004e_0_344"/>
          <p:cNvSpPr txBox="1">
            <a:spLocks noGrp="1"/>
          </p:cNvSpPr>
          <p:nvPr>
            <p:ph type="sldNum" idx="12"/>
          </p:nvPr>
        </p:nvSpPr>
        <p:spPr>
          <a:xfrm>
            <a:off x="11581233" y="6333133"/>
            <a:ext cx="541200" cy="448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fld id="{00000000-1234-1234-1234-123412341234}" type="slidenum">
              <a:rPr lang="en-GB"/>
              <a:pPr/>
              <a:t>19</a:t>
            </a:fld>
            <a:endParaRPr sz="1867"/>
          </a:p>
        </p:txBody>
      </p:sp>
      <p:pic>
        <p:nvPicPr>
          <p:cNvPr id="387" name="Google Shape;387;g277554c004e_0_344"/>
          <p:cNvPicPr preferRelativeResize="0"/>
          <p:nvPr/>
        </p:nvPicPr>
        <p:blipFill rotWithShape="1">
          <a:blip r:embed="rId3">
            <a:alphaModFix/>
          </a:blip>
          <a:srcRect l="6848" t="9853" r="-1045" b="6289"/>
          <a:stretch/>
        </p:blipFill>
        <p:spPr>
          <a:xfrm>
            <a:off x="3747067" y="1122601"/>
            <a:ext cx="5425815" cy="485983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88" name="Google Shape;388;g277554c004e_0_344"/>
          <p:cNvGraphicFramePr/>
          <p:nvPr/>
        </p:nvGraphicFramePr>
        <p:xfrm>
          <a:off x="9494641" y="79617"/>
          <a:ext cx="2628900" cy="168735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87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600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1500" b="1" u="none" strike="noStrike" cap="none"/>
                        <a:t>Parameters</a:t>
                      </a:r>
                      <a:endParaRPr sz="1500" b="1" u="none" strike="noStrike" cap="none"/>
                    </a:p>
                  </a:txBody>
                  <a:tcPr marL="38100" marR="38100" marT="25400" marB="2540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1500" b="1" u="none" strike="noStrike" cap="none"/>
                    </a:p>
                  </a:txBody>
                  <a:tcPr marL="38100" marR="38100" marT="25400" marB="2540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2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1500" u="none" strike="noStrike" cap="none"/>
                        <a:t>Beam Energy [</a:t>
                      </a:r>
                      <a:r>
                        <a:rPr lang="en-GB" sz="1500"/>
                        <a:t>T</a:t>
                      </a:r>
                      <a:r>
                        <a:rPr lang="en-GB" sz="1500" u="none" strike="noStrike" cap="none"/>
                        <a:t>eV]</a:t>
                      </a:r>
                      <a:endParaRPr sz="1500" u="none" strike="noStrike" cap="none"/>
                    </a:p>
                  </a:txBody>
                  <a:tcPr marL="38100" marR="38100" marT="25400" marB="2540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1500" u="none" strike="noStrike" cap="none"/>
                        <a:t>6.8</a:t>
                      </a:r>
                      <a:endParaRPr sz="1500" u="none" strike="noStrike" cap="none"/>
                    </a:p>
                  </a:txBody>
                  <a:tcPr marL="38100" marR="38100" marT="25400" marB="25400" anchor="b"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2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1500" u="none" strike="noStrike" cap="none"/>
                        <a:t>Beam intensity [p]</a:t>
                      </a:r>
                      <a:endParaRPr sz="1500" u="none" strike="noStrike" cap="none"/>
                    </a:p>
                  </a:txBody>
                  <a:tcPr marL="38100" marR="38100" marT="25400" marB="2540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1500" u="none" strike="noStrike" cap="none"/>
                        <a:t>2.2e14</a:t>
                      </a:r>
                      <a:endParaRPr sz="1500" u="none" strike="noStrike" cap="none"/>
                    </a:p>
                  </a:txBody>
                  <a:tcPr marL="38100" marR="38100" marT="25400" marB="25400" anchor="b"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00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1500" u="none" strike="noStrike" cap="none"/>
                        <a:t>Gas jet</a:t>
                      </a:r>
                      <a:endParaRPr sz="1500" u="none" strike="noStrike" cap="none"/>
                    </a:p>
                  </a:txBody>
                  <a:tcPr marL="38100" marR="38100" marT="25400" marB="2540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1500" u="none" strike="noStrike" cap="none"/>
                        <a:t>Ne</a:t>
                      </a:r>
                      <a:endParaRPr sz="1500" u="none" strike="noStrike" cap="none"/>
                    </a:p>
                  </a:txBody>
                  <a:tcPr marL="38100" marR="38100" marT="25400" marB="25400" anchor="b"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2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1500" u="none" strike="noStrike" cap="none"/>
                        <a:t>Integration time [s]</a:t>
                      </a:r>
                      <a:endParaRPr sz="1500" u="none" strike="noStrike" cap="none"/>
                    </a:p>
                  </a:txBody>
                  <a:tcPr marL="38100" marR="38100" marT="25400" marB="2540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1500" u="none" strike="noStrike" cap="none"/>
                        <a:t>1659</a:t>
                      </a:r>
                      <a:endParaRPr sz="1500" u="none" strike="noStrike" cap="none"/>
                    </a:p>
                  </a:txBody>
                  <a:tcPr marL="38100" marR="38100" marT="25400" marB="25400" anchor="b"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89" name="Google Shape;389;g277554c004e_0_344"/>
          <p:cNvSpPr txBox="1">
            <a:spLocks noGrp="1"/>
          </p:cNvSpPr>
          <p:nvPr>
            <p:ph type="title"/>
          </p:nvPr>
        </p:nvSpPr>
        <p:spPr>
          <a:xfrm>
            <a:off x="1882733" y="466267"/>
            <a:ext cx="5722400" cy="58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ctr" anchorCtr="0">
            <a:noAutofit/>
          </a:bodyPr>
          <a:lstStyle/>
          <a:p>
            <a:r>
              <a:rPr lang="en-GB"/>
              <a:t>First Gas Jet fluorescence measurements at LHC at 6.8 TeV</a:t>
            </a:r>
            <a:endParaRPr/>
          </a:p>
        </p:txBody>
      </p:sp>
      <p:sp>
        <p:nvSpPr>
          <p:cNvPr id="390" name="Google Shape;390;g277554c004e_0_344"/>
          <p:cNvSpPr txBox="1"/>
          <p:nvPr/>
        </p:nvSpPr>
        <p:spPr>
          <a:xfrm>
            <a:off x="1665749" y="3570177"/>
            <a:ext cx="1246000" cy="31806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en-GB" sz="1467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Proton beam</a:t>
            </a:r>
            <a:endParaRPr sz="1467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277554c004e_0_344"/>
          <p:cNvSpPr txBox="1"/>
          <p:nvPr/>
        </p:nvSpPr>
        <p:spPr>
          <a:xfrm>
            <a:off x="5149503" y="6482744"/>
            <a:ext cx="1189200" cy="31806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>
              <a:buClr>
                <a:srgbClr val="000000"/>
              </a:buClr>
              <a:buSzPts val="1100"/>
            </a:pPr>
            <a:r>
              <a:rPr lang="en-GB" sz="1467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Gas </a:t>
            </a:r>
            <a:r>
              <a:rPr lang="en-GB" sz="1467">
                <a:latin typeface="Calibri"/>
                <a:ea typeface="Calibri"/>
                <a:cs typeface="Calibri"/>
                <a:sym typeface="Calibri"/>
              </a:rPr>
              <a:t>curtain</a:t>
            </a:r>
            <a:endParaRPr sz="1467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277554c004e_0_344"/>
          <p:cNvSpPr txBox="1"/>
          <p:nvPr/>
        </p:nvSpPr>
        <p:spPr>
          <a:xfrm>
            <a:off x="1571101" y="4972401"/>
            <a:ext cx="1606000" cy="31806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en-GB" sz="1467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Gas jet interaction</a:t>
            </a:r>
            <a:endParaRPr sz="1467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g277554c004e_0_344"/>
          <p:cNvSpPr txBox="1"/>
          <p:nvPr/>
        </p:nvSpPr>
        <p:spPr>
          <a:xfrm>
            <a:off x="1788587" y="1912570"/>
            <a:ext cx="1430400" cy="31806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en-GB" sz="1467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Background</a:t>
            </a:r>
            <a:endParaRPr sz="1467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g277554c004e_0_344"/>
          <p:cNvSpPr/>
          <p:nvPr/>
        </p:nvSpPr>
        <p:spPr>
          <a:xfrm>
            <a:off x="15964055" y="5796912"/>
            <a:ext cx="314933" cy="662000"/>
          </a:xfrm>
          <a:custGeom>
            <a:avLst/>
            <a:gdLst/>
            <a:ahLst/>
            <a:cxnLst/>
            <a:rect l="l" t="t" r="r" b="b"/>
            <a:pathLst>
              <a:path w="9448" h="19860" extrusionOk="0">
                <a:moveTo>
                  <a:pt x="2507" y="17161"/>
                </a:moveTo>
                <a:lnTo>
                  <a:pt x="2507" y="11955"/>
                </a:lnTo>
                <a:lnTo>
                  <a:pt x="0" y="11955"/>
                </a:lnTo>
                <a:lnTo>
                  <a:pt x="5206" y="0"/>
                </a:lnTo>
                <a:lnTo>
                  <a:pt x="9448" y="13112"/>
                </a:lnTo>
                <a:lnTo>
                  <a:pt x="5785" y="13112"/>
                </a:lnTo>
                <a:lnTo>
                  <a:pt x="5399" y="19860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5" name="Google Shape;395;g277554c004e_0_344"/>
          <p:cNvSpPr/>
          <p:nvPr/>
        </p:nvSpPr>
        <p:spPr>
          <a:xfrm>
            <a:off x="16001381" y="5821384"/>
            <a:ext cx="314933" cy="662000"/>
          </a:xfrm>
          <a:custGeom>
            <a:avLst/>
            <a:gdLst/>
            <a:ahLst/>
            <a:cxnLst/>
            <a:rect l="l" t="t" r="r" b="b"/>
            <a:pathLst>
              <a:path w="9448" h="19860" extrusionOk="0">
                <a:moveTo>
                  <a:pt x="2507" y="17161"/>
                </a:moveTo>
                <a:lnTo>
                  <a:pt x="2507" y="11955"/>
                </a:lnTo>
                <a:lnTo>
                  <a:pt x="0" y="11955"/>
                </a:lnTo>
                <a:lnTo>
                  <a:pt x="5206" y="0"/>
                </a:lnTo>
                <a:lnTo>
                  <a:pt x="9448" y="13112"/>
                </a:lnTo>
                <a:lnTo>
                  <a:pt x="5785" y="13112"/>
                </a:lnTo>
                <a:lnTo>
                  <a:pt x="5399" y="19860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396" name="Google Shape;396;g277554c004e_0_344"/>
          <p:cNvGrpSpPr/>
          <p:nvPr/>
        </p:nvGrpSpPr>
        <p:grpSpPr>
          <a:xfrm rot="10675">
            <a:off x="15225689" y="1668020"/>
            <a:ext cx="475068" cy="1589808"/>
            <a:chOff x="6989479" y="2751751"/>
            <a:chExt cx="230495" cy="708723"/>
          </a:xfrm>
        </p:grpSpPr>
        <p:sp>
          <p:nvSpPr>
            <p:cNvPr id="397" name="Google Shape;397;g277554c004e_0_344"/>
            <p:cNvSpPr/>
            <p:nvPr/>
          </p:nvSpPr>
          <p:spPr>
            <a:xfrm rot="-5400000">
              <a:off x="6750829" y="2990401"/>
              <a:ext cx="679800" cy="202500"/>
            </a:xfrm>
            <a:prstGeom prst="rightArrow">
              <a:avLst>
                <a:gd name="adj1" fmla="val 38691"/>
                <a:gd name="adj2" fmla="val 173778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reflection endPos="30000" dist="38100" dir="5400000" fadeDir="5400012" sy="-100000" algn="bl" rotWithShape="0"/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sp>
          <p:nvSpPr>
            <p:cNvPr id="398" name="Google Shape;398;g277554c004e_0_344"/>
            <p:cNvSpPr/>
            <p:nvPr/>
          </p:nvSpPr>
          <p:spPr>
            <a:xfrm rot="-5400000">
              <a:off x="6778823" y="3019324"/>
              <a:ext cx="679800" cy="202500"/>
            </a:xfrm>
            <a:prstGeom prst="rightArrow">
              <a:avLst>
                <a:gd name="adj1" fmla="val 38691"/>
                <a:gd name="adj2" fmla="val 173778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reflection endPos="30000" dist="38100" dir="5400000" fadeDir="5400012" sy="-100000" algn="bl" rotWithShape="0"/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</p:grpSp>
      <p:sp>
        <p:nvSpPr>
          <p:cNvPr id="399" name="Google Shape;399;g277554c004e_0_344"/>
          <p:cNvSpPr/>
          <p:nvPr/>
        </p:nvSpPr>
        <p:spPr>
          <a:xfrm>
            <a:off x="16271303" y="3022544"/>
            <a:ext cx="231400" cy="623467"/>
          </a:xfrm>
          <a:custGeom>
            <a:avLst/>
            <a:gdLst/>
            <a:ahLst/>
            <a:cxnLst/>
            <a:rect l="l" t="t" r="r" b="b"/>
            <a:pathLst>
              <a:path w="6942" h="18704" extrusionOk="0">
                <a:moveTo>
                  <a:pt x="2121" y="18125"/>
                </a:moveTo>
                <a:lnTo>
                  <a:pt x="2507" y="10220"/>
                </a:lnTo>
                <a:lnTo>
                  <a:pt x="0" y="10027"/>
                </a:lnTo>
                <a:lnTo>
                  <a:pt x="4050" y="0"/>
                </a:lnTo>
                <a:lnTo>
                  <a:pt x="6942" y="10798"/>
                </a:lnTo>
                <a:lnTo>
                  <a:pt x="4243" y="10605"/>
                </a:lnTo>
                <a:lnTo>
                  <a:pt x="4628" y="18704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0" name="Google Shape;400;g277554c004e_0_344"/>
          <p:cNvSpPr/>
          <p:nvPr/>
        </p:nvSpPr>
        <p:spPr>
          <a:xfrm>
            <a:off x="16316295" y="3028972"/>
            <a:ext cx="231400" cy="623467"/>
          </a:xfrm>
          <a:custGeom>
            <a:avLst/>
            <a:gdLst/>
            <a:ahLst/>
            <a:cxnLst/>
            <a:rect l="l" t="t" r="r" b="b"/>
            <a:pathLst>
              <a:path w="6942" h="18704" extrusionOk="0">
                <a:moveTo>
                  <a:pt x="2121" y="18125"/>
                </a:moveTo>
                <a:lnTo>
                  <a:pt x="2507" y="10220"/>
                </a:lnTo>
                <a:lnTo>
                  <a:pt x="0" y="10027"/>
                </a:lnTo>
                <a:lnTo>
                  <a:pt x="4050" y="0"/>
                </a:lnTo>
                <a:lnTo>
                  <a:pt x="6942" y="10798"/>
                </a:lnTo>
                <a:lnTo>
                  <a:pt x="4243" y="10605"/>
                </a:lnTo>
                <a:lnTo>
                  <a:pt x="4628" y="18704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1" name="Google Shape;401;g277554c004e_0_344"/>
          <p:cNvSpPr/>
          <p:nvPr/>
        </p:nvSpPr>
        <p:spPr>
          <a:xfrm rot="-5272734">
            <a:off x="5401614" y="4737077"/>
            <a:ext cx="691673" cy="262627"/>
          </a:xfrm>
          <a:prstGeom prst="rightArrow">
            <a:avLst>
              <a:gd name="adj1" fmla="val 38691"/>
              <a:gd name="adj2" fmla="val 173778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402" name="Google Shape;402;g277554c004e_0_344"/>
          <p:cNvSpPr/>
          <p:nvPr/>
        </p:nvSpPr>
        <p:spPr>
          <a:xfrm rot="-8648229">
            <a:off x="5755033" y="4535236"/>
            <a:ext cx="40967" cy="66843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403" name="Google Shape;403;g277554c004e_0_344"/>
          <p:cNvSpPr/>
          <p:nvPr/>
        </p:nvSpPr>
        <p:spPr>
          <a:xfrm rot="-5272734">
            <a:off x="5438870" y="4763740"/>
            <a:ext cx="691673" cy="262627"/>
          </a:xfrm>
          <a:prstGeom prst="rightArrow">
            <a:avLst>
              <a:gd name="adj1" fmla="val 38691"/>
              <a:gd name="adj2" fmla="val 173778"/>
            </a:avLst>
          </a:prstGeom>
          <a:solidFill>
            <a:srgbClr val="33A9C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cxnSp>
        <p:nvCxnSpPr>
          <p:cNvPr id="404" name="Google Shape;404;g277554c004e_0_344"/>
          <p:cNvCxnSpPr>
            <a:stCxn id="403" idx="3"/>
            <a:endCxn id="402" idx="4"/>
          </p:cNvCxnSpPr>
          <p:nvPr/>
        </p:nvCxnSpPr>
        <p:spPr>
          <a:xfrm rot="10800000">
            <a:off x="5760307" y="4523453"/>
            <a:ext cx="37200" cy="2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5" name="Google Shape;405;g277554c004e_0_344"/>
          <p:cNvCxnSpPr/>
          <p:nvPr/>
        </p:nvCxnSpPr>
        <p:spPr>
          <a:xfrm rot="2125023" flipH="1">
            <a:off x="5739733" y="4514338"/>
            <a:ext cx="22087" cy="6043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06" name="Google Shape;406;g277554c004e_0_344"/>
          <p:cNvGrpSpPr/>
          <p:nvPr/>
        </p:nvGrpSpPr>
        <p:grpSpPr>
          <a:xfrm>
            <a:off x="16479260" y="4262061"/>
            <a:ext cx="320267" cy="928667"/>
            <a:chOff x="3735770" y="3561021"/>
            <a:chExt cx="240200" cy="696500"/>
          </a:xfrm>
        </p:grpSpPr>
        <p:sp>
          <p:nvSpPr>
            <p:cNvPr id="407" name="Google Shape;407;g277554c004e_0_344"/>
            <p:cNvSpPr/>
            <p:nvPr/>
          </p:nvSpPr>
          <p:spPr>
            <a:xfrm rot="-5397029">
              <a:off x="3490970" y="3808421"/>
              <a:ext cx="694200" cy="204000"/>
            </a:xfrm>
            <a:prstGeom prst="rightArrow">
              <a:avLst>
                <a:gd name="adj1" fmla="val 38691"/>
                <a:gd name="adj2" fmla="val 173778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sp>
          <p:nvSpPr>
            <p:cNvPr id="408" name="Google Shape;408;g277554c004e_0_344"/>
            <p:cNvSpPr/>
            <p:nvPr/>
          </p:nvSpPr>
          <p:spPr>
            <a:xfrm rot="10800000">
              <a:off x="3838318" y="3563998"/>
              <a:ext cx="31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sp>
          <p:nvSpPr>
            <p:cNvPr id="409" name="Google Shape;409;g277554c004e_0_344"/>
            <p:cNvSpPr/>
            <p:nvPr/>
          </p:nvSpPr>
          <p:spPr>
            <a:xfrm rot="-5397029">
              <a:off x="3526570" y="3808421"/>
              <a:ext cx="694200" cy="204000"/>
            </a:xfrm>
            <a:prstGeom prst="rightArrow">
              <a:avLst>
                <a:gd name="adj1" fmla="val 38691"/>
                <a:gd name="adj2" fmla="val 173778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cxnSp>
          <p:nvCxnSpPr>
            <p:cNvPr id="410" name="Google Shape;410;g277554c004e_0_344"/>
            <p:cNvCxnSpPr>
              <a:stCxn id="409" idx="3"/>
              <a:endCxn id="408" idx="4"/>
            </p:cNvCxnSpPr>
            <p:nvPr/>
          </p:nvCxnSpPr>
          <p:spPr>
            <a:xfrm flipH="1">
              <a:off x="3838270" y="3563321"/>
              <a:ext cx="35700" cy="6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1" name="Google Shape;411;g277554c004e_0_344"/>
            <p:cNvCxnSpPr/>
            <p:nvPr/>
          </p:nvCxnSpPr>
          <p:spPr>
            <a:xfrm flipH="1">
              <a:off x="3821814" y="3561021"/>
              <a:ext cx="17100" cy="606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12" name="Google Shape;412;g277554c004e_0_344"/>
          <p:cNvSpPr/>
          <p:nvPr/>
        </p:nvSpPr>
        <p:spPr>
          <a:xfrm rot="5406183">
            <a:off x="4953465" y="5422967"/>
            <a:ext cx="1556803" cy="483600"/>
          </a:xfrm>
          <a:prstGeom prst="cube">
            <a:avLst>
              <a:gd name="adj" fmla="val 92303"/>
            </a:avLst>
          </a:prstGeom>
          <a:solidFill>
            <a:srgbClr val="0093BE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413" name="Google Shape;413;g277554c004e_0_344"/>
          <p:cNvSpPr/>
          <p:nvPr/>
        </p:nvSpPr>
        <p:spPr>
          <a:xfrm>
            <a:off x="1742434" y="3921677"/>
            <a:ext cx="676533" cy="238609"/>
          </a:xfrm>
          <a:prstGeom prst="flowChartMagneticDrum">
            <a:avLst/>
          </a:prstGeom>
          <a:solidFill>
            <a:srgbClr val="FFCD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414" name="Google Shape;414;g277554c004e_0_344"/>
          <p:cNvSpPr/>
          <p:nvPr/>
        </p:nvSpPr>
        <p:spPr>
          <a:xfrm>
            <a:off x="2195700" y="3921648"/>
            <a:ext cx="676533" cy="238609"/>
          </a:xfrm>
          <a:prstGeom prst="flowChartMagneticDrum">
            <a:avLst/>
          </a:prstGeom>
          <a:solidFill>
            <a:srgbClr val="FFCD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415" name="Google Shape;415;g277554c004e_0_344"/>
          <p:cNvSpPr/>
          <p:nvPr/>
        </p:nvSpPr>
        <p:spPr>
          <a:xfrm>
            <a:off x="2644067" y="3921648"/>
            <a:ext cx="676533" cy="238609"/>
          </a:xfrm>
          <a:prstGeom prst="flowChartMagneticDrum">
            <a:avLst/>
          </a:prstGeom>
          <a:solidFill>
            <a:srgbClr val="FFCD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416" name="Google Shape;416;g277554c004e_0_344"/>
          <p:cNvSpPr/>
          <p:nvPr/>
        </p:nvSpPr>
        <p:spPr>
          <a:xfrm>
            <a:off x="14845765" y="5796900"/>
            <a:ext cx="541200" cy="270000"/>
          </a:xfrm>
          <a:prstGeom prst="rightArrow">
            <a:avLst>
              <a:gd name="adj1" fmla="val 38691"/>
              <a:gd name="adj2" fmla="val 173778"/>
            </a:avLst>
          </a:prstGeom>
          <a:solidFill>
            <a:srgbClr val="FFCD0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cxnSp>
        <p:nvCxnSpPr>
          <p:cNvPr id="417" name="Google Shape;417;g277554c004e_0_344"/>
          <p:cNvCxnSpPr/>
          <p:nvPr/>
        </p:nvCxnSpPr>
        <p:spPr>
          <a:xfrm rot="10800000" flipH="1">
            <a:off x="3216591" y="4039133"/>
            <a:ext cx="356400" cy="3600"/>
          </a:xfrm>
          <a:prstGeom prst="straightConnector1">
            <a:avLst/>
          </a:prstGeom>
          <a:noFill/>
          <a:ln w="19050" cap="flat" cmpd="sng">
            <a:solidFill>
              <a:srgbClr val="F6921D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8" name="Google Shape;418;g277554c004e_0_344"/>
          <p:cNvSpPr/>
          <p:nvPr/>
        </p:nvSpPr>
        <p:spPr>
          <a:xfrm>
            <a:off x="2389367" y="4323633"/>
            <a:ext cx="3039567" cy="601867"/>
          </a:xfrm>
          <a:custGeom>
            <a:avLst/>
            <a:gdLst/>
            <a:ahLst/>
            <a:cxnLst/>
            <a:rect l="l" t="t" r="r" b="b"/>
            <a:pathLst>
              <a:path w="91187" h="18056" extrusionOk="0">
                <a:moveTo>
                  <a:pt x="0" y="18056"/>
                </a:moveTo>
                <a:cubicBezTo>
                  <a:pt x="2197" y="16882"/>
                  <a:pt x="632" y="12760"/>
                  <a:pt x="13181" y="11014"/>
                </a:cubicBezTo>
                <a:cubicBezTo>
                  <a:pt x="25731" y="9269"/>
                  <a:pt x="62296" y="9419"/>
                  <a:pt x="75297" y="7583"/>
                </a:cubicBezTo>
                <a:cubicBezTo>
                  <a:pt x="88298" y="5747"/>
                  <a:pt x="88539" y="1264"/>
                  <a:pt x="91187" y="0"/>
                </a:cubicBezTo>
              </a:path>
            </a:pathLst>
          </a:custGeom>
          <a:noFill/>
          <a:ln w="28575" cap="flat" cmpd="sng">
            <a:solidFill>
              <a:srgbClr val="FF250F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419" name="Google Shape;419;g277554c004e_0_344"/>
          <p:cNvSpPr/>
          <p:nvPr/>
        </p:nvSpPr>
        <p:spPr>
          <a:xfrm>
            <a:off x="2473633" y="2325334"/>
            <a:ext cx="2028400" cy="734300"/>
          </a:xfrm>
          <a:custGeom>
            <a:avLst/>
            <a:gdLst/>
            <a:ahLst/>
            <a:cxnLst/>
            <a:rect l="l" t="t" r="r" b="b"/>
            <a:pathLst>
              <a:path w="60852" h="22029" extrusionOk="0">
                <a:moveTo>
                  <a:pt x="0" y="0"/>
                </a:moveTo>
                <a:cubicBezTo>
                  <a:pt x="6049" y="3040"/>
                  <a:pt x="26152" y="14566"/>
                  <a:pt x="36294" y="18237"/>
                </a:cubicBezTo>
                <a:cubicBezTo>
                  <a:pt x="46436" y="21909"/>
                  <a:pt x="56759" y="21397"/>
                  <a:pt x="60852" y="22029"/>
                </a:cubicBezTo>
              </a:path>
            </a:pathLst>
          </a:custGeom>
          <a:noFill/>
          <a:ln w="28575" cap="flat" cmpd="sng">
            <a:solidFill>
              <a:srgbClr val="FF250F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420" name="Google Shape;420;g277554c004e_0_344"/>
          <p:cNvSpPr/>
          <p:nvPr/>
        </p:nvSpPr>
        <p:spPr>
          <a:xfrm>
            <a:off x="6518367" y="2800833"/>
            <a:ext cx="2184900" cy="957000"/>
          </a:xfrm>
          <a:custGeom>
            <a:avLst/>
            <a:gdLst/>
            <a:ahLst/>
            <a:cxnLst/>
            <a:rect l="l" t="t" r="r" b="b"/>
            <a:pathLst>
              <a:path w="65547" h="28710" extrusionOk="0">
                <a:moveTo>
                  <a:pt x="65547" y="0"/>
                </a:moveTo>
                <a:cubicBezTo>
                  <a:pt x="56428" y="2378"/>
                  <a:pt x="21759" y="9480"/>
                  <a:pt x="10834" y="14265"/>
                </a:cubicBezTo>
                <a:cubicBezTo>
                  <a:pt x="-90" y="19050"/>
                  <a:pt x="1806" y="26303"/>
                  <a:pt x="0" y="28710"/>
                </a:cubicBezTo>
              </a:path>
            </a:pathLst>
          </a:custGeom>
          <a:noFill/>
          <a:ln w="28575" cap="flat" cmpd="sng">
            <a:solidFill>
              <a:srgbClr val="FF250F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421" name="Google Shape;421;g277554c004e_0_344"/>
          <p:cNvSpPr txBox="1"/>
          <p:nvPr/>
        </p:nvSpPr>
        <p:spPr>
          <a:xfrm>
            <a:off x="8064220" y="2157952"/>
            <a:ext cx="1430400" cy="543826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en-GB" sz="1467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Background gas interaction</a:t>
            </a:r>
            <a:endParaRPr sz="1467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B8353-8740-4D5D-9EE9-C24AD11AB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the talk</a:t>
            </a:r>
            <a:endParaRPr lang="en-GB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8F1AB3B7-C5ED-5B27-25E8-A58B20C1B3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822214"/>
              </p:ext>
            </p:extLst>
          </p:nvPr>
        </p:nvGraphicFramePr>
        <p:xfrm>
          <a:off x="861131" y="1114022"/>
          <a:ext cx="9906716" cy="4379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080">
                  <a:extLst>
                    <a:ext uri="{9D8B030D-6E8A-4147-A177-3AD203B41FA5}">
                      <a16:colId xmlns:a16="http://schemas.microsoft.com/office/drawing/2014/main" val="3366201594"/>
                    </a:ext>
                  </a:extLst>
                </a:gridCol>
                <a:gridCol w="7070502">
                  <a:extLst>
                    <a:ext uri="{9D8B030D-6E8A-4147-A177-3AD203B41FA5}">
                      <a16:colId xmlns:a16="http://schemas.microsoft.com/office/drawing/2014/main" val="155857042"/>
                    </a:ext>
                  </a:extLst>
                </a:gridCol>
                <a:gridCol w="1540134">
                  <a:extLst>
                    <a:ext uri="{9D8B030D-6E8A-4147-A177-3AD203B41FA5}">
                      <a16:colId xmlns:a16="http://schemas.microsoft.com/office/drawing/2014/main" val="3385253199"/>
                    </a:ext>
                  </a:extLst>
                </a:gridCol>
              </a:tblGrid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Equipment code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983159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WP 13.1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Beam loss monitors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155178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Beam-gas curtain monitor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BGC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394678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position monitors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BPM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580286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Luminosity monitors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BRANQ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6630741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High-bandwidth BPM in IP4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BPW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184061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Synchrotron light diagnostics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BSR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01676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WP 13.7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Beam-gas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ionisation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monitor [new technology baseline]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BGI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584699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Long-range beam-beam compensator [not covered here]*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BBLR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9784324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Electron beam test stand [moved → WP 5.3.2.9]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004981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Transport and installation [not covered here]</a:t>
                      </a:r>
                      <a:endParaRPr lang="en-GB" sz="1800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151183"/>
                  </a:ext>
                </a:extLst>
              </a:tr>
            </a:tbl>
          </a:graphicData>
        </a:graphic>
      </p:graphicFrame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1CB5F39-17B4-6443-A6F8-1AB8EA124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- R.Veness @ HL-LHC2023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22BC2A-3C0C-AF00-CDAA-3BA5541BDBED}"/>
              </a:ext>
            </a:extLst>
          </p:cNvPr>
          <p:cNvSpPr txBox="1"/>
          <p:nvPr/>
        </p:nvSpPr>
        <p:spPr>
          <a:xfrm>
            <a:off x="2273121" y="5917842"/>
            <a:ext cx="783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*Covered in a dedicated WP2/WP13 meeting on Wednesday afternoon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996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BA50E-AC9A-F4C8-EAB1-0BD18BDBC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PS BGI – Example operational measurement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610548-5A08-510E-7E89-56EA02FCF7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839"/>
          <a:stretch/>
        </p:blipFill>
        <p:spPr>
          <a:xfrm>
            <a:off x="465747" y="1833475"/>
            <a:ext cx="5355850" cy="28711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95B7ED-F1D6-E636-85D3-47BF70D168CA}"/>
              </a:ext>
            </a:extLst>
          </p:cNvPr>
          <p:cNvSpPr txBox="1"/>
          <p:nvPr/>
        </p:nvSpPr>
        <p:spPr>
          <a:xfrm>
            <a:off x="299665" y="5018691"/>
            <a:ext cx="56880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tx2"/>
                </a:solidFill>
              </a:rPr>
              <a:t>Evolution of </a:t>
            </a:r>
            <a:r>
              <a:rPr lang="en-US" sz="1600" b="1" i="1" dirty="0">
                <a:solidFill>
                  <a:schemeClr val="tx2"/>
                </a:solidFill>
              </a:rPr>
              <a:t>Pb54+ beam </a:t>
            </a:r>
            <a:r>
              <a:rPr lang="en-US" sz="1600" i="1" dirty="0">
                <a:solidFill>
                  <a:schemeClr val="tx2"/>
                </a:solidFill>
              </a:rPr>
              <a:t>from injection to extraction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1EE87BD7-1D7A-3D31-5531-835E98D75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600056" y="1833475"/>
            <a:ext cx="4625863" cy="30076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2585F77-0440-5E79-FF76-48A4C896988C}"/>
              </a:ext>
            </a:extLst>
          </p:cNvPr>
          <p:cNvSpPr txBox="1"/>
          <p:nvPr/>
        </p:nvSpPr>
        <p:spPr>
          <a:xfrm>
            <a:off x="6384032" y="5018691"/>
            <a:ext cx="568801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tx2"/>
                </a:solidFill>
              </a:rPr>
              <a:t>Evolutions of beamlets in Multi-Turn Extraction (MTE) beam (for fixed target experiments)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863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886" y="7725"/>
            <a:ext cx="11374113" cy="720000"/>
          </a:xfrm>
        </p:spPr>
        <p:txBody>
          <a:bodyPr/>
          <a:lstStyle/>
          <a:p>
            <a:r>
              <a:rPr lang="en-GB" dirty="0"/>
              <a:t>Task 13.1 Radiation hard beam loss monitor electronics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00181" y="914686"/>
            <a:ext cx="6147492" cy="237626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3400" u="sng" dirty="0">
                <a:solidFill>
                  <a:schemeClr val="bg2"/>
                </a:solidFill>
              </a:rPr>
              <a:t>BLEIPU : BLM/BPM Rad-</a:t>
            </a:r>
            <a:r>
              <a:rPr lang="en-GB" sz="3400" u="sng" dirty="0" err="1">
                <a:solidFill>
                  <a:schemeClr val="bg2"/>
                </a:solidFill>
              </a:rPr>
              <a:t>tol</a:t>
            </a:r>
            <a:r>
              <a:rPr lang="en-GB" sz="3400" u="sng" dirty="0">
                <a:solidFill>
                  <a:schemeClr val="bg2"/>
                </a:solidFill>
              </a:rPr>
              <a:t> Input Power Unit</a:t>
            </a:r>
          </a:p>
          <a:p>
            <a:pPr marL="0" indent="0">
              <a:buNone/>
            </a:pPr>
            <a:endParaRPr lang="en-GB" sz="3400" dirty="0">
              <a:solidFill>
                <a:schemeClr val="bg2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Input Power Unit (BLEIPU) converts the 230 V</a:t>
            </a:r>
            <a:r>
              <a:rPr lang="en-US" baseline="-25000" dirty="0">
                <a:solidFill>
                  <a:schemeClr val="tx1"/>
                </a:solidFill>
              </a:rPr>
              <a:t>AC</a:t>
            </a:r>
            <a:r>
              <a:rPr lang="en-US" dirty="0">
                <a:solidFill>
                  <a:schemeClr val="tx1"/>
                </a:solidFill>
              </a:rPr>
              <a:t> power input in the AC output voltages delivered to the Power Supply Unit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EDA-03918</a:t>
            </a:r>
          </a:p>
          <a:p>
            <a:r>
              <a:rPr lang="en-US" dirty="0">
                <a:solidFill>
                  <a:schemeClr val="tx1"/>
                </a:solidFill>
              </a:rPr>
              <a:t>Provides also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transformer diagnostic and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detector bias chain return with voltage conversion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F5C4E8-027F-83E7-C8A2-5B54F406F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08" y="3571337"/>
            <a:ext cx="4874921" cy="2577746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7FCC6EC-27F2-793B-6719-03E2D2F8FC8C}"/>
              </a:ext>
            </a:extLst>
          </p:cNvPr>
          <p:cNvGrpSpPr>
            <a:grpSpLocks noChangeAspect="1"/>
          </p:cNvGrpSpPr>
          <p:nvPr/>
        </p:nvGrpSpPr>
        <p:grpSpPr>
          <a:xfrm>
            <a:off x="6831495" y="1255866"/>
            <a:ext cx="4961937" cy="3168577"/>
            <a:chOff x="157131" y="660054"/>
            <a:chExt cx="8682069" cy="554416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BCF9C08-2474-B35A-7B17-C66EB0220F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7495" y="3107429"/>
              <a:ext cx="1605178" cy="285636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7156BF-4ADA-2DCD-2B63-0F3C12314C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84455" y="660054"/>
              <a:ext cx="4176949" cy="313755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E36FE82-C080-2A17-106E-C0FF233C1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30205" y="4076231"/>
              <a:ext cx="4176712" cy="212798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60E50B7-D478-8653-6C30-AFECAB0FBBED}"/>
                </a:ext>
              </a:extLst>
            </p:cNvPr>
            <p:cNvSpPr txBox="1"/>
            <p:nvPr/>
          </p:nvSpPr>
          <p:spPr>
            <a:xfrm>
              <a:off x="157131" y="1006050"/>
              <a:ext cx="3615559" cy="1900865"/>
            </a:xfrm>
            <a:prstGeom prst="rect">
              <a:avLst/>
            </a:prstGeom>
            <a:noFill/>
          </p:spPr>
          <p:txBody>
            <a:bodyPr wrap="square" rtlCol="0">
              <a:normAutofit fontScale="70000" lnSpcReduction="20000"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HV input connector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230 V</a:t>
              </a:r>
              <a:r>
                <a:rPr kumimoji="0" lang="en-US" sz="24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AC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 Inlet/Outlet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Main Fuse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Earth bonding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41ED908-B5C4-3CF7-7776-9338CAAE2B80}"/>
                </a:ext>
              </a:extLst>
            </p:cNvPr>
            <p:cNvCxnSpPr>
              <a:cxnSpLocks/>
            </p:cNvCxnSpPr>
            <p:nvPr/>
          </p:nvCxnSpPr>
          <p:spPr>
            <a:xfrm>
              <a:off x="3620218" y="1465729"/>
              <a:ext cx="1561382" cy="66787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9F06186-3A4D-88DD-98E0-AF787BC83A79}"/>
                </a:ext>
              </a:extLst>
            </p:cNvPr>
            <p:cNvCxnSpPr>
              <a:cxnSpLocks/>
            </p:cNvCxnSpPr>
            <p:nvPr/>
          </p:nvCxnSpPr>
          <p:spPr>
            <a:xfrm>
              <a:off x="1376328" y="2785338"/>
              <a:ext cx="1549578" cy="1488212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485A756-0D21-9461-5C92-D80152E3A1A2}"/>
                </a:ext>
              </a:extLst>
            </p:cNvPr>
            <p:cNvSpPr txBox="1"/>
            <p:nvPr/>
          </p:nvSpPr>
          <p:spPr>
            <a:xfrm>
              <a:off x="5421942" y="5598074"/>
              <a:ext cx="949810" cy="5345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Input filter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D42E972-2C3C-2357-F0B8-F5D54A75544D}"/>
                </a:ext>
              </a:extLst>
            </p:cNvPr>
            <p:cNvSpPr txBox="1"/>
            <p:nvPr/>
          </p:nvSpPr>
          <p:spPr>
            <a:xfrm>
              <a:off x="6705600" y="3352144"/>
              <a:ext cx="2133600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rmAutofit fontScale="62500" lnSpcReduction="20000"/>
            </a:bodyPr>
            <a:lstStyle>
              <a:defPPr>
                <a:defRPr lang="en-US"/>
              </a:defPPr>
              <a:lvl1pPr algn="ctr">
                <a:defRPr sz="1600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Radiation tolerant power transformer (custom design)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F78CBB1-DBD8-917F-8A93-5B0CD6306E4C}"/>
                </a:ext>
              </a:extLst>
            </p:cNvPr>
            <p:cNvSpPr txBox="1"/>
            <p:nvPr/>
          </p:nvSpPr>
          <p:spPr>
            <a:xfrm>
              <a:off x="5562601" y="4104275"/>
              <a:ext cx="1010714" cy="5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HV divider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71FB10E-F513-7189-DB0D-F336285068C8}"/>
                </a:ext>
              </a:extLst>
            </p:cNvPr>
            <p:cNvCxnSpPr>
              <a:cxnSpLocks/>
            </p:cNvCxnSpPr>
            <p:nvPr/>
          </p:nvCxnSpPr>
          <p:spPr>
            <a:xfrm>
              <a:off x="3620218" y="1852030"/>
              <a:ext cx="1256582" cy="987833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4482EA42-09F3-DF3A-D164-D2B9A823C09E}"/>
                </a:ext>
              </a:extLst>
            </p:cNvPr>
            <p:cNvCxnSpPr/>
            <p:nvPr/>
          </p:nvCxnSpPr>
          <p:spPr>
            <a:xfrm>
              <a:off x="3148812" y="2160122"/>
              <a:ext cx="1800771" cy="2555369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5B40EE3-56F3-378D-CDE4-873BAB8B4F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03003" y="2160122"/>
              <a:ext cx="445809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0E41D2F-4844-FE1A-4C4E-3627BD79C913}"/>
                </a:ext>
              </a:extLst>
            </p:cNvPr>
            <p:cNvCxnSpPr/>
            <p:nvPr/>
          </p:nvCxnSpPr>
          <p:spPr>
            <a:xfrm flipH="1">
              <a:off x="7242419" y="4176916"/>
              <a:ext cx="501250" cy="534596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F44D016-7035-9621-7524-B630A360C619}"/>
              </a:ext>
            </a:extLst>
          </p:cNvPr>
          <p:cNvGrpSpPr/>
          <p:nvPr/>
        </p:nvGrpSpPr>
        <p:grpSpPr>
          <a:xfrm>
            <a:off x="7729841" y="4838089"/>
            <a:ext cx="3763115" cy="1491132"/>
            <a:chOff x="7307442" y="4498680"/>
            <a:chExt cx="3763115" cy="1491132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799BEB9-1E5A-87BF-4929-ECCC098B0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07442" y="4498680"/>
              <a:ext cx="1738406" cy="1491132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CAA24317-160D-F21E-8C0E-45A09E7D7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19742" y="4610161"/>
              <a:ext cx="1950815" cy="1320707"/>
            </a:xfrm>
            <a:prstGeom prst="rect">
              <a:avLst/>
            </a:prstGeom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C4256974-05CE-2B2A-5CE0-1C2C7E5281F3}"/>
              </a:ext>
            </a:extLst>
          </p:cNvPr>
          <p:cNvSpPr txBox="1"/>
          <p:nvPr/>
        </p:nvSpPr>
        <p:spPr>
          <a:xfrm>
            <a:off x="8063313" y="6285268"/>
            <a:ext cx="3279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+mn-ea"/>
                <a:cs typeface="+mn-cs"/>
              </a:rPr>
              <a:t>Transformer &amp; output voltages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0BF5299-9E4D-B43B-C98D-BA9AC32ACC0E}"/>
              </a:ext>
            </a:extLst>
          </p:cNvPr>
          <p:cNvSpPr txBox="1"/>
          <p:nvPr/>
        </p:nvSpPr>
        <p:spPr>
          <a:xfrm>
            <a:off x="8471790" y="4326062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+mn-ea"/>
                <a:cs typeface="+mn-cs"/>
              </a:rPr>
              <a:t>3D model of BLEIPU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B764815-A380-EE91-E7C5-46D869CFEA91}"/>
              </a:ext>
            </a:extLst>
          </p:cNvPr>
          <p:cNvSpPr txBox="1"/>
          <p:nvPr/>
        </p:nvSpPr>
        <p:spPr>
          <a:xfrm>
            <a:off x="5896131" y="4196052"/>
            <a:ext cx="2607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New custom-made toroidal transformer with radiation compliant material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EED5235-7BBA-5C64-C2B3-4C6159AC7DB0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6936966" y="5158603"/>
            <a:ext cx="792875" cy="425052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834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23E7E14-9549-3133-A55E-7C8E551AD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200" y="1206550"/>
            <a:ext cx="2496991" cy="1905191"/>
          </a:xfrm>
          <a:prstGeom prst="rect">
            <a:avLst/>
          </a:prstGeom>
        </p:spPr>
      </p:pic>
      <p:pic>
        <p:nvPicPr>
          <p:cNvPr id="14" name="Picture 13" descr="A picture containing person, indoor, hand&#10;&#10;Description automatically generated">
            <a:extLst>
              <a:ext uri="{FF2B5EF4-FFF2-40B4-BE49-F238E27FC236}">
                <a16:creationId xmlns:a16="http://schemas.microsoft.com/office/drawing/2014/main" id="{3CBAF129-02AA-535C-0F8D-DDBBA64DD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2208" y="1243225"/>
            <a:ext cx="2647583" cy="18898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B4F3C38-2CC2-AE6E-CB51-BBEF4BBEEEE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6138" y="1243225"/>
            <a:ext cx="2664034" cy="18898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 descr="A graph with blue lines&#10;&#10;Description automatically generated">
            <a:extLst>
              <a:ext uri="{FF2B5EF4-FFF2-40B4-BE49-F238E27FC236}">
                <a16:creationId xmlns:a16="http://schemas.microsoft.com/office/drawing/2014/main" id="{A9DBC5AF-EA6A-644E-BF8D-69D0DBA8F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1728" y="3856249"/>
            <a:ext cx="3898919" cy="292418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3A4994-0341-D24B-A14C-6F70747ECA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5999" y="3856250"/>
            <a:ext cx="4020274" cy="30152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E4DFC9-5558-0B3C-D688-573E6BDBD219}"/>
              </a:ext>
            </a:extLst>
          </p:cNvPr>
          <p:cNvSpPr txBox="1"/>
          <p:nvPr/>
        </p:nvSpPr>
        <p:spPr>
          <a:xfrm>
            <a:off x="1421728" y="3111741"/>
            <a:ext cx="9586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/>
              <a:t>Tested with 200MeV, </a:t>
            </a:r>
            <a:r>
              <a:rPr lang="en-GB" sz="2000" i="1" dirty="0" err="1"/>
              <a:t>ps</a:t>
            </a:r>
            <a:r>
              <a:rPr lang="en-GB" sz="2000" i="1" dirty="0"/>
              <a:t> long </a:t>
            </a:r>
            <a:r>
              <a:rPr lang="en-CH" sz="2000" i="1" dirty="0"/>
              <a:t>electron bunch @ CLEAR, measured using 33GHz oscilloscope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9193A8-B0B9-471B-40E2-24D4895C39B2}"/>
              </a:ext>
            </a:extLst>
          </p:cNvPr>
          <p:cNvSpPr txBox="1"/>
          <p:nvPr/>
        </p:nvSpPr>
        <p:spPr>
          <a:xfrm>
            <a:off x="1737344" y="3723931"/>
            <a:ext cx="3503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CH" dirty="0"/>
              <a:t>rain of 5 bunches spaced by 666ps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D36F3C-6507-5F25-1098-17D686815F77}"/>
              </a:ext>
            </a:extLst>
          </p:cNvPr>
          <p:cNvSpPr txBox="1"/>
          <p:nvPr/>
        </p:nvSpPr>
        <p:spPr>
          <a:xfrm>
            <a:off x="5960758" y="3716868"/>
            <a:ext cx="4551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bunch (</a:t>
            </a:r>
            <a:r>
              <a:rPr lang="en-GB" i="1" dirty="0"/>
              <a:t>2ps bunch length</a:t>
            </a:r>
            <a:r>
              <a:rPr lang="en-GB" dirty="0"/>
              <a:t>) measurement</a:t>
            </a:r>
            <a:endParaRPr lang="en-CH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5370CC-C098-40EF-1C4D-DB1F519C4FDB}"/>
              </a:ext>
            </a:extLst>
          </p:cNvPr>
          <p:cNvSpPr txBox="1"/>
          <p:nvPr/>
        </p:nvSpPr>
        <p:spPr>
          <a:xfrm>
            <a:off x="9688009" y="4575225"/>
            <a:ext cx="25039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Measured time response of the EO BPM ~30ps FWHM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Well within the expected EO-BPM design and our specifications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A5CDA0-015B-C424-4180-4B9B02155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13.5: Electro-Optical BPM tests at CLEAR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5978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6B7B0-96A4-CDA3-F466-BB4189CD8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6DB97-CD39-3F99-6A33-34BAD19E5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90275"/>
            <a:ext cx="10324440" cy="4630903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Wide range of instrument types required for HL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‘Workhorse’ operation monitors such as BPMs and BLMs with strict requirements for availability and integration with other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Diagnostics for beam monitoring and </a:t>
            </a:r>
            <a:r>
              <a:rPr lang="en-US" dirty="0" err="1"/>
              <a:t>optimisation</a:t>
            </a:r>
            <a:r>
              <a:rPr lang="en-US" dirty="0"/>
              <a:t> such as BSRT and BGI with challenging new performance specifications requiring extensive development and beam tests</a:t>
            </a:r>
          </a:p>
          <a:p>
            <a:r>
              <a:rPr lang="en-US" dirty="0"/>
              <a:t>‘External’ factors</a:t>
            </a:r>
          </a:p>
          <a:p>
            <a:pPr lvl="1"/>
            <a:r>
              <a:rPr lang="en-US" dirty="0"/>
              <a:t>End of Russian collaborations</a:t>
            </a:r>
          </a:p>
          <a:p>
            <a:pPr lvl="2"/>
            <a:r>
              <a:rPr lang="en-US" dirty="0"/>
              <a:t>BPM monitor in-kind production</a:t>
            </a:r>
          </a:p>
          <a:p>
            <a:pPr lvl="2"/>
            <a:r>
              <a:rPr lang="en-US" dirty="0"/>
              <a:t>BLM ionization chamber in-kind production</a:t>
            </a:r>
          </a:p>
          <a:p>
            <a:pPr lvl="2"/>
            <a:r>
              <a:rPr lang="en-US" dirty="0"/>
              <a:t>Secondary effect of HEL collaboration on BGC and EBTS</a:t>
            </a:r>
          </a:p>
          <a:p>
            <a:pPr lvl="1"/>
            <a:r>
              <a:rPr lang="en-US" dirty="0"/>
              <a:t>Availability of accelerators at CERN</a:t>
            </a:r>
          </a:p>
          <a:p>
            <a:pPr lvl="2"/>
            <a:r>
              <a:rPr lang="en-US" dirty="0"/>
              <a:t>Prototype testing in the SPS and LHC</a:t>
            </a:r>
          </a:p>
          <a:p>
            <a:pPr lvl="2"/>
            <a:r>
              <a:rPr lang="en-US" dirty="0"/>
              <a:t>Unplanned reduction in LHC physics run</a:t>
            </a:r>
          </a:p>
          <a:p>
            <a:r>
              <a:rPr lang="en-US" dirty="0"/>
              <a:t>More information from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C792FC-B56E-E28B-916A-C86E2AC64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- R.Veness @ HL-LHC2023</a:t>
            </a:r>
            <a:endParaRPr lang="en-GB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8F1D72-5F0B-237A-E1E8-92E518EF0D3A}"/>
              </a:ext>
            </a:extLst>
          </p:cNvPr>
          <p:cNvSpPr txBox="1"/>
          <p:nvPr/>
        </p:nvSpPr>
        <p:spPr>
          <a:xfrm>
            <a:off x="-2" y="5581364"/>
            <a:ext cx="1219200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Papers from IPAC-23, journals and the International Beam Instrumentation Conference (IBIC-23), last week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C3461F-8356-E094-D6EA-C4D73D64B2B7}"/>
              </a:ext>
            </a:extLst>
          </p:cNvPr>
          <p:cNvSpPr txBox="1"/>
          <p:nvPr/>
        </p:nvSpPr>
        <p:spPr>
          <a:xfrm>
            <a:off x="0" y="5950696"/>
            <a:ext cx="832866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Parallel session talks at this HL-LHC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722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15C9B-96D3-73ED-8868-E23883B7D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13.3 New Beam Position Monitors (BPMs) - Overview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9670C-28AC-6D9F-EC4E-C1DBA5AEC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3902298"/>
            <a:ext cx="10560000" cy="245405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44 new BPMs to be built and installed for HL-LHC baseline</a:t>
            </a:r>
          </a:p>
          <a:p>
            <a:pPr lvl="1"/>
            <a:r>
              <a:rPr lang="en-US" dirty="0"/>
              <a:t>Cryogenic ‘directional’ couplers (with 2 variants) in the triplets</a:t>
            </a:r>
          </a:p>
          <a:p>
            <a:pPr lvl="2"/>
            <a:r>
              <a:rPr lang="en-US" dirty="0" err="1"/>
              <a:t>Stripline</a:t>
            </a:r>
            <a:r>
              <a:rPr lang="en-US" dirty="0"/>
              <a:t> pickups sensitive to beam direction for the cryogenic combined beam sections</a:t>
            </a:r>
          </a:p>
          <a:p>
            <a:pPr lvl="1"/>
            <a:r>
              <a:rPr lang="en-US" dirty="0"/>
              <a:t>Cryogenic capacitive button BPMs</a:t>
            </a:r>
          </a:p>
          <a:p>
            <a:pPr lvl="2"/>
            <a:r>
              <a:rPr lang="en-US" dirty="0"/>
              <a:t>In the dual aperture separation dipole cryostats</a:t>
            </a:r>
          </a:p>
          <a:p>
            <a:pPr lvl="1"/>
            <a:r>
              <a:rPr lang="en-US" dirty="0"/>
              <a:t>Room temperature BPMs for crab cavity (CC) diagnostics and experiments</a:t>
            </a:r>
          </a:p>
          <a:p>
            <a:pPr lvl="2"/>
            <a:r>
              <a:rPr lang="en-US" dirty="0"/>
              <a:t>Capacitive buttons for phasing with beam and filtering of the antenna signal</a:t>
            </a:r>
          </a:p>
          <a:p>
            <a:pPr lvl="2"/>
            <a:r>
              <a:rPr lang="en-US" dirty="0" err="1"/>
              <a:t>Stripline</a:t>
            </a:r>
            <a:r>
              <a:rPr lang="en-US" dirty="0"/>
              <a:t> antenna for amplitude and noise feedback</a:t>
            </a:r>
          </a:p>
          <a:p>
            <a:pPr lvl="2"/>
            <a:r>
              <a:rPr lang="en-US" dirty="0"/>
              <a:t>(Electro-optical) pickups for wideband measurement of beam instabilities from the CC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CCB2E8-09CF-CBB5-B889-B133AA75E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- R.Veness @ HL-LHC2023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1513C0-421E-C071-0E71-D46C6D91A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249" y="900000"/>
            <a:ext cx="9229416" cy="29378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ED5936-FCD9-1976-8D3F-0D92A2357460}"/>
              </a:ext>
            </a:extLst>
          </p:cNvPr>
          <p:cNvSpPr txBox="1"/>
          <p:nvPr/>
        </p:nvSpPr>
        <p:spPr>
          <a:xfrm>
            <a:off x="2376152" y="6493334"/>
            <a:ext cx="504851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2pPr marL="742950" lvl="1" indent="-285750">
              <a:buFont typeface="Wingdings" panose="05000000000000000000" pitchFamily="2" charset="2"/>
              <a:buChar char="q"/>
            </a:lvl2pPr>
          </a:lstStyle>
          <a:p>
            <a:r>
              <a:rPr lang="en-GB" dirty="0"/>
              <a:t>Crab Cavity Pick-up (</a:t>
            </a:r>
            <a:r>
              <a:rPr lang="en-GB" dirty="0" err="1"/>
              <a:t>M.Krupa</a:t>
            </a:r>
            <a:r>
              <a:rPr lang="en-GB" dirty="0"/>
              <a:t>, Thursday)</a:t>
            </a:r>
          </a:p>
        </p:txBody>
      </p:sp>
    </p:spTree>
    <p:extLst>
      <p:ext uri="{BB962C8B-B14F-4D97-AF65-F5344CB8AC3E}">
        <p14:creationId xmlns:p14="http://schemas.microsoft.com/office/powerpoint/2010/main" val="794311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D80D4-0D50-E42B-F5D4-117126069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33362"/>
            <a:ext cx="10560000" cy="720000"/>
          </a:xfrm>
        </p:spPr>
        <p:txBody>
          <a:bodyPr/>
          <a:lstStyle/>
          <a:p>
            <a:r>
              <a:rPr lang="en-US" dirty="0"/>
              <a:t>Task 13.3 </a:t>
            </a:r>
            <a:r>
              <a:rPr lang="en-GB" dirty="0"/>
              <a:t>New BPMs in Q1 to Q5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3A34E7-ECA4-5AFB-0200-25339C039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- R.Veness @ HL-LHC2023</a:t>
            </a:r>
          </a:p>
        </p:txBody>
      </p:sp>
      <p:pic>
        <p:nvPicPr>
          <p:cNvPr id="6" name="Picture 5" descr="A picture containing indoor, kitchenware&#10;&#10;Description automatically generated">
            <a:extLst>
              <a:ext uri="{FF2B5EF4-FFF2-40B4-BE49-F238E27FC236}">
                <a16:creationId xmlns:a16="http://schemas.microsoft.com/office/drawing/2014/main" id="{27F83DF3-FEB2-8E07-BCDB-1236D5639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841" y="679924"/>
            <a:ext cx="2522159" cy="33628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E99004-0818-7182-4FA6-1E18BC66C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0731" y="1028499"/>
            <a:ext cx="3798996" cy="48553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AED26A-5C8E-444D-79D4-D2F0A4D6B6E5}"/>
              </a:ext>
            </a:extLst>
          </p:cNvPr>
          <p:cNvSpPr txBox="1"/>
          <p:nvPr/>
        </p:nvSpPr>
        <p:spPr>
          <a:xfrm>
            <a:off x="9669612" y="3637651"/>
            <a:ext cx="2522388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Coated pre-series body at CERN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F5C3A-18AF-FE01-FBC2-A8AFDDC38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033841"/>
            <a:ext cx="6014434" cy="528259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Design</a:t>
            </a:r>
          </a:p>
          <a:p>
            <a:pPr lvl="1"/>
            <a:r>
              <a:rPr lang="en-US" dirty="0"/>
              <a:t>Octagonal body with copper transitions</a:t>
            </a:r>
          </a:p>
          <a:p>
            <a:pPr lvl="1"/>
            <a:r>
              <a:rPr lang="en-US" dirty="0"/>
              <a:t>Gold, copper and </a:t>
            </a:r>
            <a:r>
              <a:rPr lang="en-US" dirty="0" err="1"/>
              <a:t>aCarbon</a:t>
            </a:r>
            <a:r>
              <a:rPr lang="en-US" dirty="0"/>
              <a:t> coated</a:t>
            </a:r>
          </a:p>
          <a:p>
            <a:pPr lvl="1"/>
            <a:r>
              <a:rPr lang="en-US" dirty="0"/>
              <a:t>Integrated tungsten absorbers with active cooling</a:t>
            </a:r>
          </a:p>
          <a:p>
            <a:pPr lvl="1"/>
            <a:r>
              <a:rPr lang="en-US" dirty="0"/>
              <a:t>Memo update released defining responsibilities for integration, including BPM-</a:t>
            </a:r>
            <a:r>
              <a:rPr lang="en-US" dirty="0" err="1"/>
              <a:t>beamscreen</a:t>
            </a:r>
            <a:r>
              <a:rPr lang="en-US" dirty="0"/>
              <a:t> assembly</a:t>
            </a:r>
          </a:p>
          <a:p>
            <a:pPr lvl="2"/>
            <a:r>
              <a:rPr lang="en-US" dirty="0"/>
              <a:t>WP3, WP12, WP13, WP15.4</a:t>
            </a:r>
          </a:p>
          <a:p>
            <a:r>
              <a:rPr lang="en-US" dirty="0"/>
              <a:t>Status of cryo-BPM body production</a:t>
            </a:r>
          </a:p>
          <a:p>
            <a:pPr lvl="1"/>
            <a:r>
              <a:rPr lang="en-US" dirty="0"/>
              <a:t>Production moved in-house (MME/VSC) following termination of Russian collaboration</a:t>
            </a:r>
          </a:p>
          <a:p>
            <a:pPr lvl="2"/>
            <a:r>
              <a:rPr lang="en-US" dirty="0"/>
              <a:t>Design frozen following Production Readiness Review in October 2022</a:t>
            </a:r>
          </a:p>
          <a:p>
            <a:pPr lvl="2"/>
            <a:r>
              <a:rPr lang="en-US" dirty="0"/>
              <a:t>5 pre-series bodies have been successfully produced</a:t>
            </a:r>
          </a:p>
          <a:p>
            <a:pPr lvl="2"/>
            <a:r>
              <a:rPr lang="en-US" dirty="0"/>
              <a:t>Coatings and cooling tube integration ongoing </a:t>
            </a:r>
          </a:p>
          <a:p>
            <a:pPr lvl="2"/>
            <a:r>
              <a:rPr lang="en-US" dirty="0"/>
              <a:t>Series of 33 plus spares in production </a:t>
            </a:r>
          </a:p>
          <a:p>
            <a:pPr lvl="2"/>
            <a:r>
              <a:rPr lang="en-US" dirty="0"/>
              <a:t>Cryo-cable integration and installation access in progress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Market survey launched for 558 cryogenic SiO2 RF cables (WP13 + WP5.2)</a:t>
            </a:r>
            <a:endParaRPr lang="en-US" dirty="0"/>
          </a:p>
          <a:p>
            <a:pPr lvl="1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E7A236-8390-94C3-332C-A9138A2E5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3154" y="4160739"/>
            <a:ext cx="3015419" cy="231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6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523" y="90260"/>
            <a:ext cx="11305141" cy="991663"/>
          </a:xfrm>
        </p:spPr>
        <p:txBody>
          <a:bodyPr/>
          <a:lstStyle/>
          <a:p>
            <a:r>
              <a:rPr lang="en-GB" dirty="0"/>
              <a:t>Task 13.3: New BPM acquisition electronics in Q1 to Q5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1E6ADBA-BF95-A94C-9E98-1AB9BFE1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54282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WP13 Updates – T. Lefevre</a:t>
            </a:r>
            <a:endParaRPr lang="en-GB" noProof="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3C943A2-18DC-3300-9331-50C4128B8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1052736"/>
            <a:ext cx="11388657" cy="2735173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Good progress with development of proof-of-principle data acquisition system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Based on a commercial evaluation board with a state-of-the-art </a:t>
            </a:r>
            <a:r>
              <a:rPr lang="en-US" dirty="0" err="1">
                <a:solidFill>
                  <a:schemeClr val="tx1"/>
                </a:solidFill>
              </a:rPr>
              <a:t>RFSoC</a:t>
            </a:r>
            <a:r>
              <a:rPr lang="en-US" dirty="0">
                <a:solidFill>
                  <a:schemeClr val="tx1"/>
                </a:solidFill>
              </a:rPr>
              <a:t> chip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Integration into CERN controls infrastructure (Linux, FESA, timing etc.) has been demonstrated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CTTB decisions on SoC strategy at CERN are key to the project timeline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In-contact with potential vendors with the CERN procurement team</a:t>
            </a:r>
          </a:p>
          <a:p>
            <a:r>
              <a:rPr lang="en-US" dirty="0">
                <a:solidFill>
                  <a:schemeClr val="tx1"/>
                </a:solidFill>
              </a:rPr>
              <a:t>Testing in CERN accelerators in-progress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Large amount of beam data acquired during a dedicated MD in 2022; fully analyzed with main results published at IPAC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Electronics recently installed in SPS to develop integration with timing and controls infrastructure</a:t>
            </a:r>
          </a:p>
          <a:p>
            <a:r>
              <a:rPr lang="en-US" dirty="0">
                <a:solidFill>
                  <a:schemeClr val="tx1"/>
                </a:solidFill>
              </a:rPr>
              <a:t>Custom analogue and digital front-end extension boards under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21A9BA-52CF-B00C-764B-A9CE4EF51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3965523"/>
            <a:ext cx="2592288" cy="21118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23D977-DD96-90CB-FA28-FC7639584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0822" y="4033717"/>
            <a:ext cx="3431842" cy="1915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CE290A-DA8C-12E2-97FA-55CC872BB8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1624" y="4033717"/>
            <a:ext cx="5851392" cy="20436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5B2846-D4CB-B05C-38F2-65866F63C89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" r="49211"/>
          <a:stretch/>
        </p:blipFill>
        <p:spPr>
          <a:xfrm>
            <a:off x="8635024" y="5826826"/>
            <a:ext cx="1487609" cy="11166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586493-06CF-9212-9386-24D64F8CF705}"/>
              </a:ext>
            </a:extLst>
          </p:cNvPr>
          <p:cNvSpPr txBox="1"/>
          <p:nvPr/>
        </p:nvSpPr>
        <p:spPr>
          <a:xfrm>
            <a:off x="535897" y="6227276"/>
            <a:ext cx="799618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2pPr marL="742950" lvl="1" indent="-285750">
              <a:buFont typeface="Wingdings" panose="05000000000000000000" pitchFamily="2" charset="2"/>
              <a:buChar char="q"/>
            </a:lvl2pPr>
          </a:lstStyle>
          <a:p>
            <a:r>
              <a:rPr lang="en-GB" dirty="0">
                <a:hlinkClick r:id="rId6"/>
              </a:rPr>
              <a:t>https://www.ipac23.org/preproc/doi/jacow-ipac2023-thpl089/index.html</a:t>
            </a:r>
            <a:endParaRPr lang="en-GB" dirty="0"/>
          </a:p>
          <a:p>
            <a:r>
              <a:rPr lang="en-GB" dirty="0">
                <a:hlinkClick r:id="rId7"/>
              </a:rPr>
              <a:t>https://www.ipac23.org/preproc/doi/jacow-ipac2023-thpl119/index.html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393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7008-B02A-7D4C-A07C-F475CE17A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13.5: Electro-Optical BPM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C692B-5803-65B7-3B64-EB91D1782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216443"/>
            <a:ext cx="5364649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Upgrade to existing head-tail directional pickup</a:t>
            </a:r>
          </a:p>
          <a:p>
            <a:pPr lvl="1"/>
            <a:r>
              <a:rPr lang="en-US" dirty="0"/>
              <a:t>Higher bandwidth (&gt;6 GHz) for transverse resolution along a crabbed HL-LHC bunch</a:t>
            </a:r>
          </a:p>
          <a:p>
            <a:pPr lvl="1"/>
            <a:r>
              <a:rPr lang="en-US" dirty="0"/>
              <a:t>Developed with Royal Holloway University of London as part of HL-UK</a:t>
            </a:r>
          </a:p>
          <a:p>
            <a:r>
              <a:rPr lang="en-US" dirty="0"/>
              <a:t>Status and plans</a:t>
            </a:r>
          </a:p>
          <a:p>
            <a:pPr lvl="1"/>
            <a:r>
              <a:rPr lang="en-US" dirty="0"/>
              <a:t>SPS tests 2016-2018 followed by new device development</a:t>
            </a:r>
          </a:p>
          <a:p>
            <a:pPr lvl="1"/>
            <a:r>
              <a:rPr lang="en-US" dirty="0" err="1"/>
              <a:t>HiRadMat</a:t>
            </a:r>
            <a:r>
              <a:rPr lang="en-US" dirty="0"/>
              <a:t> tests in 2021 for single shot bunch resolution</a:t>
            </a:r>
          </a:p>
          <a:p>
            <a:pPr lvl="2"/>
            <a:r>
              <a:rPr lang="en-US" dirty="0"/>
              <a:t>171 mV/mm gradient measured</a:t>
            </a:r>
          </a:p>
          <a:p>
            <a:pPr lvl="1"/>
            <a:r>
              <a:rPr lang="en-US" dirty="0"/>
              <a:t>Bandwidth tests in CLEAR 2022</a:t>
            </a:r>
          </a:p>
          <a:p>
            <a:pPr lvl="2"/>
            <a:r>
              <a:rPr lang="en-US" dirty="0"/>
              <a:t>Time resolution well within the &lt;50 </a:t>
            </a:r>
            <a:r>
              <a:rPr lang="en-US" dirty="0" err="1"/>
              <a:t>ps</a:t>
            </a:r>
            <a:r>
              <a:rPr lang="en-US" dirty="0"/>
              <a:t> required for HL-LHC</a:t>
            </a:r>
          </a:p>
          <a:p>
            <a:pPr lvl="1"/>
            <a:r>
              <a:rPr lang="en-US" dirty="0"/>
              <a:t>New SPS device being constructed</a:t>
            </a:r>
          </a:p>
          <a:p>
            <a:pPr lvl="2"/>
            <a:r>
              <a:rPr lang="en-US" dirty="0"/>
              <a:t>Planned installation in SPS YETS 23-4</a:t>
            </a:r>
          </a:p>
          <a:p>
            <a:pPr lvl="2"/>
            <a:r>
              <a:rPr lang="en-US" dirty="0"/>
              <a:t>Some pickup brazing issues recently found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F067C1-F4FE-E969-229D-7524907D6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- R.Veness @ HL-LHC2023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A12B32-6943-94C5-634D-AD7D84F68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7564" y="11967"/>
            <a:ext cx="2931270" cy="35947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D9FF62-9635-8EC4-E2A2-8C92BF120863}"/>
              </a:ext>
            </a:extLst>
          </p:cNvPr>
          <p:cNvSpPr txBox="1"/>
          <p:nvPr/>
        </p:nvSpPr>
        <p:spPr>
          <a:xfrm>
            <a:off x="8973637" y="3592924"/>
            <a:ext cx="3235198" cy="52322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Electro-optical BPM principle (above) and new e-o pickup (below)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D1EC4D-1A9B-B5F0-19D6-BB385F41A56C}"/>
              </a:ext>
            </a:extLst>
          </p:cNvPr>
          <p:cNvSpPr txBox="1"/>
          <p:nvPr/>
        </p:nvSpPr>
        <p:spPr bwMode="auto">
          <a:xfrm>
            <a:off x="1661373" y="6557410"/>
            <a:ext cx="5731100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400" dirty="0"/>
              <a:t>EO BPM studies &amp; PU for CC diagnostics (</a:t>
            </a:r>
            <a:r>
              <a:rPr lang="en-US" sz="1400" dirty="0" err="1"/>
              <a:t>T.Levens</a:t>
            </a:r>
            <a:r>
              <a:rPr lang="en-US" sz="1400" dirty="0"/>
              <a:t>)</a:t>
            </a:r>
            <a:endParaRPr lang="en-GB" sz="1400" dirty="0"/>
          </a:p>
        </p:txBody>
      </p:sp>
      <p:pic>
        <p:nvPicPr>
          <p:cNvPr id="13" name="Picture 12" descr="A picture containing person, indoor, hand&#10;&#10;Description automatically generated">
            <a:extLst>
              <a:ext uri="{FF2B5EF4-FFF2-40B4-BE49-F238E27FC236}">
                <a16:creationId xmlns:a16="http://schemas.microsoft.com/office/drawing/2014/main" id="{E6454303-302B-9834-9341-E6AE8B4596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3579" y="4220553"/>
            <a:ext cx="3186699" cy="22746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 descr="A graph with blue lines&#10;&#10;Description automatically generated">
            <a:extLst>
              <a:ext uri="{FF2B5EF4-FFF2-40B4-BE49-F238E27FC236}">
                <a16:creationId xmlns:a16="http://schemas.microsoft.com/office/drawing/2014/main" id="{6238EA73-3257-B168-C436-20F9203AC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707" y="685177"/>
            <a:ext cx="3658431" cy="27438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F4C9F7B-3A63-7D62-BF54-A195B3A130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650" y="4223866"/>
            <a:ext cx="3186699" cy="23900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16FDCCA-FEFE-C65F-2732-7B2C3D292654}"/>
              </a:ext>
            </a:extLst>
          </p:cNvPr>
          <p:cNvSpPr txBox="1"/>
          <p:nvPr/>
        </p:nvSpPr>
        <p:spPr>
          <a:xfrm>
            <a:off x="5462008" y="3464787"/>
            <a:ext cx="3186699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Measurements in CLEAR: Train of 5 bunches spaced by 666ps (above) and </a:t>
            </a:r>
            <a:r>
              <a:rPr lang="en-GB" sz="1200" dirty="0">
                <a:solidFill>
                  <a:schemeClr val="bg1"/>
                </a:solidFill>
              </a:rPr>
              <a:t>Single bunch (2ps bunch length) measurement (below)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422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03901-C09B-F37A-4008-99D36E4E2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13.1: Beam Loss Monitor (BLM) New </a:t>
            </a:r>
            <a:r>
              <a:rPr lang="en-US" dirty="0" err="1"/>
              <a:t>Ionisation</a:t>
            </a:r>
            <a:r>
              <a:rPr lang="en-US" dirty="0"/>
              <a:t> Chamber (IC) Production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90390-B2A1-95E6-0D46-7C5693E5A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219201"/>
            <a:ext cx="6285426" cy="517713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HL-LHC requires extension of existing BLM coverage with many new ICs</a:t>
            </a:r>
          </a:p>
          <a:p>
            <a:r>
              <a:rPr lang="en-US" dirty="0"/>
              <a:t>Large-scale IC production following end of Russian Collaboration</a:t>
            </a:r>
          </a:p>
          <a:p>
            <a:pPr lvl="1"/>
            <a:r>
              <a:rPr lang="en-GB" dirty="0"/>
              <a:t>1000 to produce for LS3, of which 200 for HL-LHC.</a:t>
            </a:r>
          </a:p>
          <a:p>
            <a:pPr lvl="1"/>
            <a:r>
              <a:rPr lang="en-GB" dirty="0"/>
              <a:t>Reverse engineering of design and production process with much help from EN-MME and TE-VSC</a:t>
            </a:r>
          </a:p>
          <a:p>
            <a:pPr lvl="1"/>
            <a:r>
              <a:rPr lang="en-GB" dirty="0"/>
              <a:t>Accelerated production of </a:t>
            </a:r>
            <a:r>
              <a:rPr lang="en-GB" dirty="0" err="1"/>
              <a:t>protoypes</a:t>
            </a:r>
            <a:r>
              <a:rPr lang="en-GB" dirty="0"/>
              <a:t> in 2022-3 along with the assembly stand needed for bakeout and gas filling</a:t>
            </a:r>
          </a:p>
          <a:p>
            <a:r>
              <a:rPr lang="en-GB" dirty="0"/>
              <a:t>Recent successful preliminary tests in </a:t>
            </a:r>
            <a:r>
              <a:rPr lang="en-GB" dirty="0" err="1"/>
              <a:t>HiRadMat</a:t>
            </a:r>
            <a:endParaRPr lang="en-GB" dirty="0"/>
          </a:p>
          <a:p>
            <a:pPr lvl="1"/>
            <a:r>
              <a:rPr lang="en-GB" dirty="0"/>
              <a:t>Two CERN-produced prototypes installed next to beam dump</a:t>
            </a:r>
          </a:p>
          <a:p>
            <a:pPr lvl="1"/>
            <a:r>
              <a:rPr lang="en-GB" dirty="0"/>
              <a:t>Comparison of beam loss signals for the three different production lots (2008, 2016, 2023) show acceptable dispersion</a:t>
            </a:r>
          </a:p>
          <a:p>
            <a:pPr lvl="1"/>
            <a:r>
              <a:rPr lang="en-GB" dirty="0"/>
              <a:t>Dedicated beam time planned for 2024</a:t>
            </a:r>
          </a:p>
          <a:p>
            <a:r>
              <a:rPr lang="en-GB" dirty="0"/>
              <a:t>Strategy and resources being assembled for series production</a:t>
            </a:r>
          </a:p>
          <a:p>
            <a:pPr lvl="1"/>
            <a:r>
              <a:rPr lang="en-GB" dirty="0"/>
              <a:t>In-house vs. outsource, but materials and production quality are critical to ensure performance in this key instrument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7A6159-5B41-76F8-EC40-AA606D7B6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- R.Veness @ HL-LHC2023</a:t>
            </a:r>
          </a:p>
        </p:txBody>
      </p:sp>
      <p:pic>
        <p:nvPicPr>
          <p:cNvPr id="5" name="Picture 4" descr="A room with a machine and a table&#10;&#10;Description automatically generated">
            <a:extLst>
              <a:ext uri="{FF2B5EF4-FFF2-40B4-BE49-F238E27FC236}">
                <a16:creationId xmlns:a16="http://schemas.microsoft.com/office/drawing/2014/main" id="{18BAC506-0C0A-0F58-DEEC-5848593F07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298" y="900000"/>
            <a:ext cx="5826702" cy="26220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C432B8-D736-10E0-6013-BA4E9AAFB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298" y="900000"/>
            <a:ext cx="2121592" cy="28226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F7CC8A-65B1-7FB7-DE3F-F9386B0E9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473" y="3259750"/>
            <a:ext cx="5677482" cy="3276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C588AA-E8F4-5BBE-CB11-781B677EB4EC}"/>
              </a:ext>
            </a:extLst>
          </p:cNvPr>
          <p:cNvSpPr txBox="1"/>
          <p:nvPr/>
        </p:nvSpPr>
        <p:spPr>
          <a:xfrm>
            <a:off x="6536436" y="6396335"/>
            <a:ext cx="5677481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4x42 high intensity bunches on a BLM cluster in </a:t>
            </a:r>
            <a:r>
              <a:rPr lang="en-US" sz="1200" dirty="0" err="1">
                <a:solidFill>
                  <a:schemeClr val="bg1"/>
                </a:solidFill>
              </a:rPr>
              <a:t>HiRadMat</a:t>
            </a:r>
            <a:r>
              <a:rPr lang="en-US" sz="1200" dirty="0">
                <a:solidFill>
                  <a:schemeClr val="bg1"/>
                </a:solidFill>
              </a:rPr>
              <a:t> (August 2023)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21D525-8EEE-3AE3-3636-B13E53C26D8A}"/>
              </a:ext>
            </a:extLst>
          </p:cNvPr>
          <p:cNvSpPr txBox="1"/>
          <p:nvPr/>
        </p:nvSpPr>
        <p:spPr>
          <a:xfrm>
            <a:off x="8486889" y="3128026"/>
            <a:ext cx="3727027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BLM filling and bakeout stand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850480-3550-5C9F-BE68-E6BAB26B99E0}"/>
              </a:ext>
            </a:extLst>
          </p:cNvPr>
          <p:cNvSpPr txBox="1"/>
          <p:nvPr/>
        </p:nvSpPr>
        <p:spPr>
          <a:xfrm>
            <a:off x="6343382" y="2867658"/>
            <a:ext cx="2143506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BLM electrical resistance test stand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463CE86-2E1C-B010-6450-8F275DA0683E}"/>
              </a:ext>
            </a:extLst>
          </p:cNvPr>
          <p:cNvCxnSpPr/>
          <p:nvPr/>
        </p:nvCxnSpPr>
        <p:spPr>
          <a:xfrm>
            <a:off x="5784574" y="4711148"/>
            <a:ext cx="14511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657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951B6-1D0A-4F19-A8D0-127B7A636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13.1: BLM electronics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15CFAB-679B-6CFF-23DA-33247CE96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600" y="1219201"/>
            <a:ext cx="6200366" cy="4906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New Rad-Hard card (BLEIC) to allow reduced cable lengths and improve S/N ratio</a:t>
            </a:r>
          </a:p>
          <a:p>
            <a:pPr lvl="1"/>
            <a:r>
              <a:rPr lang="en-GB" dirty="0"/>
              <a:t>First deployment at strategic locations during LS3 to complete and validate development in parallel to the current electronics</a:t>
            </a:r>
          </a:p>
          <a:p>
            <a:pPr lvl="1"/>
            <a:r>
              <a:rPr lang="en-GB" dirty="0"/>
              <a:t>Full electronics deployment during LS4 as part of the Consolidation project, </a:t>
            </a:r>
          </a:p>
          <a:p>
            <a:r>
              <a:rPr lang="en-GB" dirty="0"/>
              <a:t>New rad-hard power supplies (BLEPSU)</a:t>
            </a:r>
          </a:p>
          <a:p>
            <a:pPr lvl="1"/>
            <a:r>
              <a:rPr lang="en-GB" dirty="0"/>
              <a:t>Necessary for radiation resistance and replacing obsolete systems</a:t>
            </a:r>
          </a:p>
          <a:p>
            <a:pPr lvl="1"/>
            <a:r>
              <a:rPr lang="en-GB" dirty="0"/>
              <a:t>Developed in common for BLMs and BPMs, in collaboration with EP-ESE and BE-CEM with likely CERN-wide usage</a:t>
            </a:r>
          </a:p>
          <a:p>
            <a:pPr lvl="1"/>
            <a:r>
              <a:rPr lang="en-GB" dirty="0"/>
              <a:t>v3 based on </a:t>
            </a:r>
            <a:r>
              <a:rPr lang="en-GB" dirty="0" err="1"/>
              <a:t>bPOL</a:t>
            </a:r>
            <a:r>
              <a:rPr lang="en-GB" dirty="0"/>
              <a:t> (rad-hard ASIC) </a:t>
            </a:r>
          </a:p>
          <a:p>
            <a:pPr lvl="1"/>
            <a:r>
              <a:rPr lang="en-GB" dirty="0"/>
              <a:t>Recent v4 prototype validation completed*, optimised for tunnel environment </a:t>
            </a:r>
          </a:p>
          <a:p>
            <a:pPr lvl="1"/>
            <a:r>
              <a:rPr lang="en-GB" dirty="0"/>
              <a:t>All tests and validations completed, e.g. </a:t>
            </a:r>
          </a:p>
          <a:p>
            <a:pPr lvl="2"/>
            <a:r>
              <a:rPr lang="en-GB" dirty="0"/>
              <a:t>CHARM (reached ~ 1500 </a:t>
            </a:r>
            <a:r>
              <a:rPr lang="en-GB" dirty="0" err="1"/>
              <a:t>Gy</a:t>
            </a:r>
            <a:r>
              <a:rPr lang="en-GB" dirty="0"/>
              <a:t> accumulated)</a:t>
            </a:r>
          </a:p>
          <a:p>
            <a:pPr lvl="2"/>
            <a:r>
              <a:rPr lang="en-GB" dirty="0"/>
              <a:t>Climatic chamber (150h stress-test up to 100°C)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5BC793-51C4-5E41-AA69-5D5E4D6AE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- R.Veness @ HL-LHC2023</a:t>
            </a:r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B63670-6597-9F50-209D-4FD627F002C7}"/>
              </a:ext>
            </a:extLst>
          </p:cNvPr>
          <p:cNvSpPr txBox="1"/>
          <p:nvPr/>
        </p:nvSpPr>
        <p:spPr>
          <a:xfrm>
            <a:off x="1867437" y="6558211"/>
            <a:ext cx="3554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*https://edms.cern.ch/item/EDA-03919-V4-0/0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6271080-0A52-1BD9-FF39-F072BC01BD6E}"/>
              </a:ext>
            </a:extLst>
          </p:cNvPr>
          <p:cNvGrpSpPr/>
          <p:nvPr/>
        </p:nvGrpSpPr>
        <p:grpSpPr>
          <a:xfrm>
            <a:off x="7295532" y="3242427"/>
            <a:ext cx="5015268" cy="1571109"/>
            <a:chOff x="7086600" y="4556177"/>
            <a:chExt cx="5015268" cy="1571109"/>
          </a:xfrm>
        </p:grpSpPr>
        <p:pic>
          <p:nvPicPr>
            <p:cNvPr id="12" name="Picture 1" descr="image003">
              <a:extLst>
                <a:ext uri="{FF2B5EF4-FFF2-40B4-BE49-F238E27FC236}">
                  <a16:creationId xmlns:a16="http://schemas.microsoft.com/office/drawing/2014/main" id="{1272CF1F-2D12-D4B8-AEBA-E9E4B92099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6600" y="4556177"/>
              <a:ext cx="2274887" cy="1142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image004">
              <a:extLst>
                <a:ext uri="{FF2B5EF4-FFF2-40B4-BE49-F238E27FC236}">
                  <a16:creationId xmlns:a16="http://schemas.microsoft.com/office/drawing/2014/main" id="{2C9DFAFF-025E-931A-0D76-F99EE56492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7231" y="4692847"/>
              <a:ext cx="2814637" cy="1065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06E9EC2-CA65-DAC4-A894-26CA119E4AE5}"/>
                </a:ext>
              </a:extLst>
            </p:cNvPr>
            <p:cNvSpPr txBox="1"/>
            <p:nvPr/>
          </p:nvSpPr>
          <p:spPr>
            <a:xfrm>
              <a:off x="8333652" y="5757954"/>
              <a:ext cx="24625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3D models of BLEPSU v4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36F4D2-8C74-1903-92FE-6699ED06A892}"/>
              </a:ext>
            </a:extLst>
          </p:cNvPr>
          <p:cNvGrpSpPr/>
          <p:nvPr/>
        </p:nvGrpSpPr>
        <p:grpSpPr>
          <a:xfrm>
            <a:off x="7626987" y="4786966"/>
            <a:ext cx="4421576" cy="1599724"/>
            <a:chOff x="6956017" y="2955469"/>
            <a:chExt cx="4421576" cy="15997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C7BF812-5CA8-A9D9-4CBD-924AFBC4D9E2}"/>
                </a:ext>
              </a:extLst>
            </p:cNvPr>
            <p:cNvGrpSpPr/>
            <p:nvPr/>
          </p:nvGrpSpPr>
          <p:grpSpPr>
            <a:xfrm>
              <a:off x="6956017" y="2991971"/>
              <a:ext cx="4421576" cy="1563222"/>
              <a:chOff x="7014619" y="2933090"/>
              <a:chExt cx="4421576" cy="1563222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F2991C1C-9270-6B78-F115-B18AFC76AD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98" t="16667" b="31250"/>
              <a:stretch/>
            </p:blipFill>
            <p:spPr>
              <a:xfrm>
                <a:off x="7014619" y="2933090"/>
                <a:ext cx="2984826" cy="121450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26E3B6B-648F-E5F4-CF8E-7C1F4F4D42A7}"/>
                  </a:ext>
                </a:extLst>
              </p:cNvPr>
              <p:cNvSpPr txBox="1"/>
              <p:nvPr/>
            </p:nvSpPr>
            <p:spPr>
              <a:xfrm>
                <a:off x="7014619" y="4126980"/>
                <a:ext cx="44215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Setup for CHARM &amp; Climatic chamber</a:t>
                </a: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98639D6-8AEF-74B3-5ED6-14300BCAD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04730" y="2955469"/>
              <a:ext cx="1272863" cy="1288675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6BAB95-A63B-3E9E-6012-503D318DA05D}"/>
              </a:ext>
            </a:extLst>
          </p:cNvPr>
          <p:cNvGrpSpPr/>
          <p:nvPr/>
        </p:nvGrpSpPr>
        <p:grpSpPr>
          <a:xfrm>
            <a:off x="7490539" y="702343"/>
            <a:ext cx="4573277" cy="1815226"/>
            <a:chOff x="1602177" y="3573016"/>
            <a:chExt cx="5464224" cy="2800267"/>
          </a:xfrm>
        </p:grpSpPr>
        <p:pic>
          <p:nvPicPr>
            <p:cNvPr id="21" name="IMG_1099.jpeg" descr="IMG_1099.jpeg">
              <a:extLst>
                <a:ext uri="{FF2B5EF4-FFF2-40B4-BE49-F238E27FC236}">
                  <a16:creationId xmlns:a16="http://schemas.microsoft.com/office/drawing/2014/main" id="{88725DAB-45FA-2AD8-D5CE-1AFC6084C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75520" y="3573016"/>
              <a:ext cx="5290881" cy="2327494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C8B1409-7A9B-6F9F-9E1B-A7B869071F3B}"/>
                </a:ext>
              </a:extLst>
            </p:cNvPr>
            <p:cNvGrpSpPr/>
            <p:nvPr/>
          </p:nvGrpSpPr>
          <p:grpSpPr>
            <a:xfrm>
              <a:off x="1602177" y="5229199"/>
              <a:ext cx="1541495" cy="1128762"/>
              <a:chOff x="1543680" y="5301206"/>
              <a:chExt cx="1541495" cy="1128762"/>
            </a:xfrm>
          </p:grpSpPr>
          <p:sp>
            <p:nvSpPr>
              <p:cNvPr id="29" name="2 x CWDM-SM-VTRx">
                <a:extLst>
                  <a:ext uri="{FF2B5EF4-FFF2-40B4-BE49-F238E27FC236}">
                    <a16:creationId xmlns:a16="http://schemas.microsoft.com/office/drawing/2014/main" id="{B7463DB7-2EC6-804C-ADAD-9CB698B966AD}"/>
                  </a:ext>
                </a:extLst>
              </p:cNvPr>
              <p:cNvSpPr txBox="1"/>
              <p:nvPr/>
            </p:nvSpPr>
            <p:spPr>
              <a:xfrm>
                <a:off x="1543680" y="6060636"/>
                <a:ext cx="1541495" cy="3693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2 </a:t>
                </a: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x</a:t>
                </a: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 SM-</a:t>
                </a:r>
                <a:r>
                  <a:rPr i="1" dirty="0" err="1">
                    <a:solidFill>
                      <a:schemeClr val="accent1"/>
                    </a:solidFill>
                    <a:latin typeface="Arial"/>
                  </a:rPr>
                  <a:t>VTRx</a:t>
                </a:r>
                <a:endParaRPr i="1" dirty="0">
                  <a:solidFill>
                    <a:schemeClr val="accent1"/>
                  </a:solidFill>
                  <a:latin typeface="Arial"/>
                </a:endParaRPr>
              </a:p>
            </p:txBody>
          </p:sp>
          <p:sp>
            <p:nvSpPr>
              <p:cNvPr id="30" name="Connection Line">
                <a:extLst>
                  <a:ext uri="{FF2B5EF4-FFF2-40B4-BE49-F238E27FC236}">
                    <a16:creationId xmlns:a16="http://schemas.microsoft.com/office/drawing/2014/main" id="{5AA14A62-D46B-C8DF-B373-8168C9067782}"/>
                  </a:ext>
                </a:extLst>
              </p:cNvPr>
              <p:cNvSpPr/>
              <p:nvPr/>
            </p:nvSpPr>
            <p:spPr>
              <a:xfrm rot="16200000">
                <a:off x="2023288" y="5557495"/>
                <a:ext cx="809026" cy="2964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310" extrusionOk="0">
                    <a:moveTo>
                      <a:pt x="0" y="0"/>
                    </a:moveTo>
                    <a:cubicBezTo>
                      <a:pt x="2162" y="14898"/>
                      <a:pt x="9362" y="21600"/>
                      <a:pt x="21600" y="20105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chemeClr val="accent1"/>
                  </a:solidFill>
                  <a:latin typeface="Arial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6931966-BA34-ECE7-8CDD-81628ED60B9C}"/>
                </a:ext>
              </a:extLst>
            </p:cNvPr>
            <p:cNvGrpSpPr/>
            <p:nvPr/>
          </p:nvGrpSpPr>
          <p:grpSpPr>
            <a:xfrm>
              <a:off x="3245509" y="5157192"/>
              <a:ext cx="1252573" cy="1216091"/>
              <a:chOff x="3245509" y="5078297"/>
              <a:chExt cx="1252573" cy="1216091"/>
            </a:xfrm>
          </p:grpSpPr>
          <p:sp>
            <p:nvSpPr>
              <p:cNvPr id="27" name="2 x LpGBT">
                <a:extLst>
                  <a:ext uri="{FF2B5EF4-FFF2-40B4-BE49-F238E27FC236}">
                    <a16:creationId xmlns:a16="http://schemas.microsoft.com/office/drawing/2014/main" id="{61CE7C09-4459-A48E-185E-59A44600F04E}"/>
                  </a:ext>
                </a:extLst>
              </p:cNvPr>
              <p:cNvSpPr txBox="1"/>
              <p:nvPr/>
            </p:nvSpPr>
            <p:spPr>
              <a:xfrm>
                <a:off x="3245509" y="5925056"/>
                <a:ext cx="1252573" cy="3693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2 </a:t>
                </a: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x</a:t>
                </a: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 </a:t>
                </a:r>
                <a:r>
                  <a:rPr i="1" dirty="0" err="1">
                    <a:solidFill>
                      <a:schemeClr val="accent1"/>
                    </a:solidFill>
                    <a:latin typeface="Arial"/>
                  </a:rPr>
                  <a:t>LpGBT</a:t>
                </a:r>
                <a:endParaRPr i="1" dirty="0">
                  <a:solidFill>
                    <a:schemeClr val="accent1"/>
                  </a:solidFill>
                  <a:latin typeface="Arial"/>
                </a:endParaRPr>
              </a:p>
            </p:txBody>
          </p:sp>
          <p:sp>
            <p:nvSpPr>
              <p:cNvPr id="28" name="Connection Line">
                <a:extLst>
                  <a:ext uri="{FF2B5EF4-FFF2-40B4-BE49-F238E27FC236}">
                    <a16:creationId xmlns:a16="http://schemas.microsoft.com/office/drawing/2014/main" id="{440AFA70-43A9-1D83-5449-077C736AD43E}"/>
                  </a:ext>
                </a:extLst>
              </p:cNvPr>
              <p:cNvSpPr/>
              <p:nvPr/>
            </p:nvSpPr>
            <p:spPr>
              <a:xfrm rot="16200000">
                <a:off x="3296884" y="5305408"/>
                <a:ext cx="881034" cy="4268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874" extrusionOk="0">
                    <a:moveTo>
                      <a:pt x="0" y="10792"/>
                    </a:moveTo>
                    <a:cubicBezTo>
                      <a:pt x="10634" y="21600"/>
                      <a:pt x="17834" y="18003"/>
                      <a:pt x="21600" y="0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B3679E5-30FD-5C68-B458-DDBA42E40D6A}"/>
                </a:ext>
              </a:extLst>
            </p:cNvPr>
            <p:cNvGrpSpPr/>
            <p:nvPr/>
          </p:nvGrpSpPr>
          <p:grpSpPr>
            <a:xfrm>
              <a:off x="5276728" y="5359697"/>
              <a:ext cx="1509105" cy="990004"/>
              <a:chOff x="5910990" y="5411834"/>
              <a:chExt cx="1509105" cy="990004"/>
            </a:xfrm>
          </p:grpSpPr>
          <p:sp>
            <p:nvSpPr>
              <p:cNvPr id="25" name="4 x BLMASIC">
                <a:extLst>
                  <a:ext uri="{FF2B5EF4-FFF2-40B4-BE49-F238E27FC236}">
                    <a16:creationId xmlns:a16="http://schemas.microsoft.com/office/drawing/2014/main" id="{3F4CE4A1-8C39-9367-1BDA-75E19A299842}"/>
                  </a:ext>
                </a:extLst>
              </p:cNvPr>
              <p:cNvSpPr txBox="1"/>
              <p:nvPr/>
            </p:nvSpPr>
            <p:spPr>
              <a:xfrm>
                <a:off x="5910990" y="6032506"/>
                <a:ext cx="1509105" cy="3693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4 </a:t>
                </a: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x</a:t>
                </a: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 BLMASIC</a:t>
                </a:r>
              </a:p>
            </p:txBody>
          </p:sp>
          <p:sp>
            <p:nvSpPr>
              <p:cNvPr id="26" name="Connection Line">
                <a:extLst>
                  <a:ext uri="{FF2B5EF4-FFF2-40B4-BE49-F238E27FC236}">
                    <a16:creationId xmlns:a16="http://schemas.microsoft.com/office/drawing/2014/main" id="{A1D92F31-18BF-1983-9DEF-224AAE0D27A1}"/>
                  </a:ext>
                </a:extLst>
              </p:cNvPr>
              <p:cNvSpPr/>
              <p:nvPr/>
            </p:nvSpPr>
            <p:spPr>
              <a:xfrm rot="16200000" flipV="1">
                <a:off x="6225047" y="5499150"/>
                <a:ext cx="698400" cy="523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377" extrusionOk="0">
                    <a:moveTo>
                      <a:pt x="0" y="1785"/>
                    </a:moveTo>
                    <a:cubicBezTo>
                      <a:pt x="6461" y="-3223"/>
                      <a:pt x="13661" y="2308"/>
                      <a:pt x="21600" y="18377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F79CD19-E793-D053-A494-6D00CA212E70}"/>
              </a:ext>
            </a:extLst>
          </p:cNvPr>
          <p:cNvSpPr txBox="1"/>
          <p:nvPr/>
        </p:nvSpPr>
        <p:spPr>
          <a:xfrm>
            <a:off x="7064062" y="2828274"/>
            <a:ext cx="5127938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New BLEIC card with application-specific IC (ASIC) so fewer </a:t>
            </a:r>
            <a:r>
              <a:rPr lang="en-US" sz="1200" dirty="0" err="1">
                <a:solidFill>
                  <a:schemeClr val="bg1"/>
                </a:solidFill>
              </a:rPr>
              <a:t>componants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AE9BF9-2A59-5143-1165-D901EA878249}"/>
              </a:ext>
            </a:extLst>
          </p:cNvPr>
          <p:cNvSpPr txBox="1"/>
          <p:nvPr/>
        </p:nvSpPr>
        <p:spPr>
          <a:xfrm>
            <a:off x="7064062" y="4507377"/>
            <a:ext cx="5127938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3-D models of BLEPSU v4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25A7BC-5DC6-00C9-CAEE-573F820AAF54}"/>
              </a:ext>
            </a:extLst>
          </p:cNvPr>
          <p:cNvSpPr txBox="1"/>
          <p:nvPr/>
        </p:nvSpPr>
        <p:spPr>
          <a:xfrm>
            <a:off x="7064062" y="6104659"/>
            <a:ext cx="5127938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Set-up for CHARM and climatic test-chamber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0853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71316</TotalTime>
  <Words>2596</Words>
  <Application>Microsoft Macintosh PowerPoint</Application>
  <PresentationFormat>Widescreen</PresentationFormat>
  <Paragraphs>325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Lora</vt:lpstr>
      <vt:lpstr>Quattrocento Sans</vt:lpstr>
      <vt:lpstr>Wingdings</vt:lpstr>
      <vt:lpstr>Thème Office</vt:lpstr>
      <vt:lpstr>Beam Instrumentation: Status and plans </vt:lpstr>
      <vt:lpstr>Scope of the talk</vt:lpstr>
      <vt:lpstr>Introduction</vt:lpstr>
      <vt:lpstr>Task 13.3 New Beam Position Monitors (BPMs) - Overview</vt:lpstr>
      <vt:lpstr>Task 13.3 New BPMs in Q1 to Q5</vt:lpstr>
      <vt:lpstr>Task 13.3: New BPM acquisition electronics in Q1 to Q5</vt:lpstr>
      <vt:lpstr>Task 13.5: Electro-Optical BPM</vt:lpstr>
      <vt:lpstr>Task 13.1: Beam Loss Monitor (BLM) New Ionisation Chamber (IC) Production</vt:lpstr>
      <vt:lpstr>Task 13.1: BLM electronics</vt:lpstr>
      <vt:lpstr>Task 13.7: Beam gas ionisation (BGI) monitor</vt:lpstr>
      <vt:lpstr>Task 13.7: BGI Magnet</vt:lpstr>
      <vt:lpstr>Task 13.7: BGI Tests and Plans</vt:lpstr>
      <vt:lpstr>Task 13.2: Beam Gas Curtain (BGC)</vt:lpstr>
      <vt:lpstr>Task 13.2: BGC in the LHC</vt:lpstr>
      <vt:lpstr>Task 13.6: Synchrotron light diagnostics (BSR)</vt:lpstr>
      <vt:lpstr>Task 13.4: Luminosity Monitors (BRANQ)</vt:lpstr>
      <vt:lpstr>Summary</vt:lpstr>
      <vt:lpstr>Collaboration partners</vt:lpstr>
      <vt:lpstr>First Gas Jet fluorescence measurements at LHC at 6.8 TeV</vt:lpstr>
      <vt:lpstr>PS BGI – Example operational measurement</vt:lpstr>
      <vt:lpstr>Task 13.1 Radiation hard beam loss monitor electronics</vt:lpstr>
      <vt:lpstr>Task 13.5: Electro-Optical BPM tests at CLEAR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 talk</dc:title>
  <dc:creator>Raymond Veness</dc:creator>
  <cp:lastModifiedBy>Raymond Veness</cp:lastModifiedBy>
  <cp:revision>754</cp:revision>
  <cp:lastPrinted>2023-09-12T08:27:18Z</cp:lastPrinted>
  <dcterms:created xsi:type="dcterms:W3CDTF">2022-08-15T15:17:01Z</dcterms:created>
  <dcterms:modified xsi:type="dcterms:W3CDTF">2023-09-26T21:05:28Z</dcterms:modified>
</cp:coreProperties>
</file>