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60" r:id="rId5"/>
  </p:sldMasterIdLst>
  <p:notesMasterIdLst>
    <p:notesMasterId r:id="rId25"/>
  </p:notesMasterIdLst>
  <p:handoutMasterIdLst>
    <p:handoutMasterId r:id="rId26"/>
  </p:handoutMasterIdLst>
  <p:sldIdLst>
    <p:sldId id="263" r:id="rId6"/>
    <p:sldId id="264" r:id="rId7"/>
    <p:sldId id="2981" r:id="rId8"/>
    <p:sldId id="2983" r:id="rId9"/>
    <p:sldId id="265" r:id="rId10"/>
    <p:sldId id="442" r:id="rId11"/>
    <p:sldId id="266" r:id="rId12"/>
    <p:sldId id="2985" r:id="rId13"/>
    <p:sldId id="267" r:id="rId14"/>
    <p:sldId id="2987" r:id="rId15"/>
    <p:sldId id="2969" r:id="rId16"/>
    <p:sldId id="2986" r:id="rId17"/>
    <p:sldId id="260" r:id="rId18"/>
    <p:sldId id="258" r:id="rId19"/>
    <p:sldId id="2971" r:id="rId20"/>
    <p:sldId id="2988" r:id="rId21"/>
    <p:sldId id="2970" r:id="rId22"/>
    <p:sldId id="2982" r:id="rId23"/>
    <p:sldId id="425" r:id="rId24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2" clrIdx="0">
    <p:extLst>
      <p:ext uri="{19B8F6BF-5375-455C-9EA6-DF929625EA0E}">
        <p15:presenceInfo xmlns:p15="http://schemas.microsoft.com/office/powerpoint/2012/main" userId="S-1-5-21-1526224874-1540688658-1361462980-20053" providerId="AD"/>
      </p:ext>
    </p:extLst>
  </p:cmAuthor>
  <p:cmAuthor id="2" name="Markus Zerlauth" initials="MZ" lastIdx="2" clrIdx="1">
    <p:extLst>
      <p:ext uri="{19B8F6BF-5375-455C-9EA6-DF929625EA0E}">
        <p15:presenceInfo xmlns:p15="http://schemas.microsoft.com/office/powerpoint/2012/main" userId="S::markus.zerlauth@cern.ch::5f12ab63-b3c0-438f-8c94-e72fc022f9fe" providerId="AD"/>
      </p:ext>
    </p:extLst>
  </p:cmAuthor>
  <p:cmAuthor id="3" name="Marta Bajko" initials="MB" lastIdx="1" clrIdx="2">
    <p:extLst>
      <p:ext uri="{19B8F6BF-5375-455C-9EA6-DF929625EA0E}">
        <p15:presenceInfo xmlns:p15="http://schemas.microsoft.com/office/powerpoint/2012/main" userId="S::marta.bajko@cern.ch::b34ed40b-3462-4588-ad0e-49be5e461cb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1F8A"/>
    <a:srgbClr val="F4C996"/>
    <a:srgbClr val="FFFFFF"/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89"/>
    <p:restoredTop sz="86011" autoAdjust="0"/>
  </p:normalViewPr>
  <p:slideViewPr>
    <p:cSldViewPr snapToObjects="1" showGuides="1">
      <p:cViewPr varScale="1">
        <p:scale>
          <a:sx n="72" d="100"/>
          <a:sy n="72" d="100"/>
        </p:scale>
        <p:origin x="792" y="19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830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366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7410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6801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9F2B25-28E7-484E-AFA7-E2D6D08A0A4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07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 Rossi &amp; O. Brüning @ Director review for CD2 - 18 July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70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70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HL-LHC BSO - EVM Training 2021 - Introduction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309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HL-LHC BSO - EVM Training 2021 - Introduction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9533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HL-LHC BSO - EVM Training 2021 - Introduction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018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HL-LHC BSO - EVM Training 2021 - Introduction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8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2312418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0"/>
            <a:ext cx="87640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HL-LHC BSO - EVM Training 2021 - Introduction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  <p:extLst>
      <p:ext uri="{BB962C8B-B14F-4D97-AF65-F5344CB8AC3E}">
        <p14:creationId xmlns:p14="http://schemas.microsoft.com/office/powerpoint/2010/main" val="2759738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L Rossi &amp; O. Brüning @ Director review for CD2 - 18 July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L Rossi &amp; O. Brüning @ Director review for CD2 - 18 July 2018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 noProof="0"/>
              <a:t>L Rossi &amp; O. Brüning @ Director review for CD2 - 18 July 2018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en-GB" noProof="0"/>
              <a:t>L Rossi &amp; O. Brüning @ Director review for CD2 - 18 July 2018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en-GB" noProof="0"/>
              <a:t>L Rossi &amp; O. Brüning @ Director review for CD2 - 18 July 2018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0"/>
            <a:ext cx="8764000" cy="360000"/>
          </a:xfrm>
        </p:spPr>
        <p:txBody>
          <a:bodyPr/>
          <a:lstStyle/>
          <a:p>
            <a:r>
              <a:rPr lang="en-GB" noProof="0"/>
              <a:t>L Rossi &amp; O. Brüning @ Director review for CD2 - 18 July 2018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>
                <a:solidFill>
                  <a:srgbClr val="64BCD9"/>
                </a:solidFill>
              </a:rPr>
              <a:t>HL-LHC BSO - EVM Training 2021 - Introduction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891" marR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891" marR="0" lvl="0" indent="-342891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357834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5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en-GB">
                <a:solidFill>
                  <a:srgbClr val="64BCD9"/>
                </a:solidFill>
              </a:rPr>
              <a:t>HL-LHC BSO - EVM Training 2021 - Introduction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963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 Rossi &amp; O. Brüning @ Director review for CD2 - 18 July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189"/>
            <a:r>
              <a:rPr lang="en-GB">
                <a:solidFill>
                  <a:srgbClr val="64BCD9"/>
                </a:solidFill>
              </a:rPr>
              <a:t>HL-LHC BSO - EVM Training 2021 - Introduction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189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457189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399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457189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32" indent="-28574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2971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160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349" indent="-228594" algn="l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"/><Relationship Id="rId2" Type="http://schemas.openxmlformats.org/officeDocument/2006/relationships/image" Target="../media/image34.t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tif"/><Relationship Id="rId4" Type="http://schemas.openxmlformats.org/officeDocument/2006/relationships/image" Target="../media/image36.t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4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4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79376" y="3429000"/>
            <a:ext cx="5040560" cy="2520280"/>
          </a:xfrm>
        </p:spPr>
        <p:txBody>
          <a:bodyPr/>
          <a:lstStyle/>
          <a:p>
            <a:r>
              <a:rPr lang="en-GB" sz="4000" dirty="0">
                <a:latin typeface="Abadi" panose="020B0604020104020204" pitchFamily="34" charset="0"/>
              </a:rPr>
              <a:t>13</a:t>
            </a:r>
            <a:r>
              <a:rPr lang="en-GB" sz="4000" baseline="30000" dirty="0">
                <a:latin typeface="Abadi" panose="020B0604020104020204" pitchFamily="34" charset="0"/>
              </a:rPr>
              <a:t>th</a:t>
            </a:r>
            <a:r>
              <a:rPr lang="en-GB" sz="4000" dirty="0">
                <a:latin typeface="Abadi" panose="020B0604020104020204" pitchFamily="34" charset="0"/>
              </a:rPr>
              <a:t> HL-LHC Collaboration Meeting </a:t>
            </a:r>
            <a:br>
              <a:rPr lang="en-GB" sz="4000" dirty="0">
                <a:latin typeface="Abadi" panose="020B0604020104020204" pitchFamily="34" charset="0"/>
              </a:rPr>
            </a:br>
            <a:br>
              <a:rPr lang="en-GB" sz="4000" dirty="0">
                <a:latin typeface="Abadi" panose="020B0604020104020204" pitchFamily="34" charset="0"/>
              </a:rPr>
            </a:br>
            <a:r>
              <a:rPr lang="en-GB" sz="4000" dirty="0">
                <a:latin typeface="Abadi" panose="020B0604020104020204" pitchFamily="34" charset="0"/>
              </a:rPr>
              <a:t>Closeout</a:t>
            </a:r>
            <a:br>
              <a:rPr lang="en-GB" sz="4000" dirty="0">
                <a:latin typeface="Abadi" panose="020B0604020104020204" pitchFamily="34" charset="0"/>
              </a:rPr>
            </a:br>
            <a:br>
              <a:rPr lang="en-GB" sz="4000" dirty="0">
                <a:latin typeface="Abadi" panose="020B0604020104020204" pitchFamily="34" charset="0"/>
              </a:rPr>
            </a:br>
            <a:endParaRPr lang="en-GB" sz="4000" dirty="0">
              <a:latin typeface="Abadi" panose="020B0604020104020204" pitchFamily="34" charset="0"/>
            </a:endParaRPr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4F8A4BC2-8A74-9C84-DE23-E0C2D47E7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5361" y="6165324"/>
            <a:ext cx="4392488" cy="360020"/>
          </a:xfrm>
        </p:spPr>
        <p:txBody>
          <a:bodyPr/>
          <a:lstStyle/>
          <a:p>
            <a:r>
              <a:rPr lang="en-GB" noProof="0" dirty="0"/>
              <a:t>O. Brüning </a:t>
            </a:r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Collaboration Board </a:t>
            </a:r>
            <a:r>
              <a:rPr lang="en-GB" noProof="0" dirty="0"/>
              <a:t>meeting, </a:t>
            </a:r>
            <a:r>
              <a:rPr lang="en-GB" dirty="0"/>
              <a:t>Vancouver</a:t>
            </a:r>
            <a:r>
              <a:rPr lang="en-GB" noProof="0" dirty="0"/>
              <a:t>, </a:t>
            </a:r>
            <a:r>
              <a:rPr lang="en-GB" dirty="0"/>
              <a:t>Canada,</a:t>
            </a:r>
            <a:r>
              <a:rPr lang="en-GB" noProof="0" dirty="0"/>
              <a:t> </a:t>
            </a:r>
            <a:r>
              <a:rPr lang="en-GB" dirty="0"/>
              <a:t>25</a:t>
            </a:r>
            <a:r>
              <a:rPr lang="en-GB" baseline="30000" noProof="0" dirty="0" err="1"/>
              <a:t>th</a:t>
            </a:r>
            <a:r>
              <a:rPr lang="en-GB" noProof="0" dirty="0"/>
              <a:t> September 2023</a:t>
            </a:r>
          </a:p>
        </p:txBody>
      </p:sp>
      <p:pic>
        <p:nvPicPr>
          <p:cNvPr id="6" name="Picture 5" descr="A cityscape with a river and a bridge&#10;&#10;Description automatically generated">
            <a:extLst>
              <a:ext uri="{FF2B5EF4-FFF2-40B4-BE49-F238E27FC236}">
                <a16:creationId xmlns:a16="http://schemas.microsoft.com/office/drawing/2014/main" id="{6F58B0C2-0F1D-4711-708E-0A813582E5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668008"/>
            <a:ext cx="6095628" cy="518999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8BE00-1C53-89E9-5188-6264FE226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899" y="260648"/>
            <a:ext cx="4281512" cy="1286167"/>
          </a:xfrm>
        </p:spPr>
        <p:txBody>
          <a:bodyPr/>
          <a:lstStyle/>
          <a:p>
            <a:pPr algn="l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Conference Dinner on Wednesday!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D597E8-FB98-CD48-FF56-038E58C6D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A09691-0EC3-18B5-BAAD-926415B6B3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07519"/>
            <a:ext cx="6333975" cy="475048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5B5B64E-4F32-423B-C1C3-2BEDDED04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7309" y="-27384"/>
            <a:ext cx="6333975" cy="47504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44D1EDC-0270-C777-27EF-8A691C859FC4}"/>
              </a:ext>
            </a:extLst>
          </p:cNvPr>
          <p:cNvSpPr txBox="1"/>
          <p:nvPr/>
        </p:nvSpPr>
        <p:spPr>
          <a:xfrm>
            <a:off x="6610838" y="5156021"/>
            <a:ext cx="51828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Big Thank You to Cecile and Jana </a:t>
            </a:r>
          </a:p>
          <a:p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 the rebooking and the last minute</a:t>
            </a:r>
          </a:p>
          <a:p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arrangements of the logistics! </a:t>
            </a:r>
          </a:p>
        </p:txBody>
      </p:sp>
    </p:spTree>
    <p:extLst>
      <p:ext uri="{BB962C8B-B14F-4D97-AF65-F5344CB8AC3E}">
        <p14:creationId xmlns:p14="http://schemas.microsoft.com/office/powerpoint/2010/main" val="1226976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6000" y="-27384"/>
            <a:ext cx="7920000" cy="720000"/>
          </a:xfrm>
        </p:spPr>
        <p:txBody>
          <a:bodyPr/>
          <a:lstStyle/>
          <a:p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HL-LHC Collaboration Board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386968" y="714360"/>
            <a:ext cx="9021400" cy="1292231"/>
            <a:chOff x="288" y="720"/>
            <a:chExt cx="5474" cy="814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088" cy="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13</a:t>
              </a:r>
              <a:r>
                <a:rPr lang="en-US" sz="2600" baseline="30000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th</a:t>
              </a:r>
              <a:r>
                <a:rPr lang="en-US" sz="2600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 HL-LHC </a:t>
              </a:r>
            </a:p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Collaboration </a:t>
              </a:r>
            </a:p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Board meeting</a:t>
              </a:r>
              <a:r>
                <a:rPr lang="en-US" sz="20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		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A46DAE35-1E9C-C344-BE48-E79296E5BF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3713" y="6510367"/>
            <a:ext cx="6591300" cy="4064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0CABFE4-143F-7BE3-C5D9-3628744F08A2}"/>
              </a:ext>
            </a:extLst>
          </p:cNvPr>
          <p:cNvSpPr txBox="1"/>
          <p:nvPr/>
        </p:nvSpPr>
        <p:spPr>
          <a:xfrm>
            <a:off x="396247" y="2492896"/>
            <a:ext cx="23153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Plus participants 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connected 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via Zoom</a:t>
            </a:r>
          </a:p>
        </p:txBody>
      </p:sp>
      <p:pic>
        <p:nvPicPr>
          <p:cNvPr id="4" name="Picture 3" descr="A group of people standing in a room&#10;&#10;Description automatically generated">
            <a:extLst>
              <a:ext uri="{FF2B5EF4-FFF2-40B4-BE49-F238E27FC236}">
                <a16:creationId xmlns:a16="http://schemas.microsoft.com/office/drawing/2014/main" id="{C8A496FA-B873-1004-F3EE-79F0697F36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397" y="866761"/>
            <a:ext cx="9097898" cy="559887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3D97A81-B5CE-98E7-528E-4A061E29738D}"/>
              </a:ext>
            </a:extLst>
          </p:cNvPr>
          <p:cNvSpPr txBox="1"/>
          <p:nvPr/>
        </p:nvSpPr>
        <p:spPr>
          <a:xfrm>
            <a:off x="407368" y="4100879"/>
            <a:ext cx="26775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Plus the 1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st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TRIUMF – CERN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Steering Committee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meeting</a:t>
            </a:r>
          </a:p>
        </p:txBody>
      </p:sp>
    </p:spTree>
    <p:extLst>
      <p:ext uri="{BB962C8B-B14F-4D97-AF65-F5344CB8AC3E}">
        <p14:creationId xmlns:p14="http://schemas.microsoft.com/office/powerpoint/2010/main" val="37164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6000" y="-27384"/>
            <a:ext cx="7920000" cy="720000"/>
          </a:xfrm>
        </p:spPr>
        <p:txBody>
          <a:bodyPr/>
          <a:lstStyle/>
          <a:p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HL-LHC Collaboration Board on Tuesday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191344" y="332656"/>
            <a:ext cx="9021400" cy="1292231"/>
            <a:chOff x="288" y="720"/>
            <a:chExt cx="5474" cy="814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088" cy="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13</a:t>
              </a:r>
              <a:r>
                <a:rPr lang="en-US" sz="2600" baseline="30000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th</a:t>
              </a:r>
              <a:r>
                <a:rPr lang="en-US" sz="2600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 HL-LHC </a:t>
              </a:r>
            </a:p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Collaboration </a:t>
              </a:r>
            </a:p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CB Dinner</a:t>
              </a:r>
              <a:r>
                <a:rPr lang="en-US" sz="20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		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6BFC210-490C-99DA-21FB-0A4950E3A649}"/>
              </a:ext>
            </a:extLst>
          </p:cNvPr>
          <p:cNvSpPr txBox="1"/>
          <p:nvPr/>
        </p:nvSpPr>
        <p:spPr>
          <a:xfrm>
            <a:off x="160408" y="2483604"/>
            <a:ext cx="1995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Seasons in the Park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1ACFEE-7704-7630-212F-BCA83B8E5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772563"/>
            <a:ext cx="6038191" cy="45286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7AC1AAA-B3AF-F5C8-C321-C631D8B77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90" y="2941715"/>
            <a:ext cx="5938701" cy="3943669"/>
          </a:xfrm>
          <a:prstGeom prst="rect">
            <a:avLst/>
          </a:prstGeom>
        </p:spPr>
      </p:pic>
      <p:pic>
        <p:nvPicPr>
          <p:cNvPr id="13" name="Picture 12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939C0A71-3465-E96A-79DA-2EC1563193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7728" y="577075"/>
            <a:ext cx="2295646" cy="290599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66BE300-4B62-1356-3F2A-53B5D5127B69}"/>
              </a:ext>
            </a:extLst>
          </p:cNvPr>
          <p:cNvSpPr txBox="1"/>
          <p:nvPr/>
        </p:nvSpPr>
        <p:spPr>
          <a:xfrm>
            <a:off x="119336" y="1702549"/>
            <a:ext cx="3547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Thanks to Phill Borrows for chairing 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that meeting!</a:t>
            </a:r>
          </a:p>
        </p:txBody>
      </p:sp>
    </p:spTree>
    <p:extLst>
      <p:ext uri="{BB962C8B-B14F-4D97-AF65-F5344CB8AC3E}">
        <p14:creationId xmlns:p14="http://schemas.microsoft.com/office/powerpoint/2010/main" val="3366324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What can be found her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2024 Collaboration Meeting in Genoa</a:t>
            </a:r>
            <a:endParaRPr dirty="0"/>
          </a:p>
        </p:txBody>
      </p:sp>
      <p:sp>
        <p:nvSpPr>
          <p:cNvPr id="89" name="ASG Superconductors (where MBRD is born)…"/>
          <p:cNvSpPr txBox="1">
            <a:spLocks noGrp="1"/>
          </p:cNvSpPr>
          <p:nvPr>
            <p:ph idx="1"/>
          </p:nvPr>
        </p:nvSpPr>
        <p:spPr>
          <a:xfrm>
            <a:off x="815413" y="944562"/>
            <a:ext cx="10560000" cy="220979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ASG Superconductors (where MBRD is born)</a:t>
            </a:r>
          </a:p>
          <a:p>
            <a:r>
              <a:t>Wide range of hotels and restaurants</a:t>
            </a:r>
          </a:p>
          <a:p>
            <a:r>
              <a:t>Almost anything at walking distance in city centre</a:t>
            </a:r>
          </a:p>
          <a:p>
            <a:r>
              <a:t>Many possible side attractions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13</a:t>
            </a:fld>
            <a:endParaRPr/>
          </a:p>
        </p:txBody>
      </p:sp>
      <p:pic>
        <p:nvPicPr>
          <p:cNvPr id="91" name="IMG_3583 copy.JPG" descr="IMG_3583 copy.JPG"/>
          <p:cNvPicPr>
            <a:picLocks noChangeAspect="1"/>
          </p:cNvPicPr>
          <p:nvPr/>
        </p:nvPicPr>
        <p:blipFill rotWithShape="1">
          <a:blip r:embed="rId2"/>
          <a:srcRect t="23981" b="9033"/>
          <a:stretch/>
        </p:blipFill>
        <p:spPr>
          <a:xfrm>
            <a:off x="527382" y="2948947"/>
            <a:ext cx="10951709" cy="309947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CCF6EAE6-9CF3-7044-1EAE-73F252EF6D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INFN Genova and Milano HL-LHC groups</a:t>
            </a:r>
            <a:endParaRPr lang="en-GB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6E7A12B-D91C-5A69-F019-52FED572931D}"/>
              </a:ext>
            </a:extLst>
          </p:cNvPr>
          <p:cNvSpPr txBox="1"/>
          <p:nvPr/>
        </p:nvSpPr>
        <p:spPr>
          <a:xfrm>
            <a:off x="2540000" y="6356350"/>
            <a:ext cx="2117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Marco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Statera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everal location under evaluation…"/>
          <p:cNvSpPr txBox="1">
            <a:spLocks noGrp="1"/>
          </p:cNvSpPr>
          <p:nvPr>
            <p:ph idx="1"/>
          </p:nvPr>
        </p:nvSpPr>
        <p:spPr>
          <a:xfrm>
            <a:off x="816000" y="1219202"/>
            <a:ext cx="7401760" cy="307389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Several location under evaluation</a:t>
            </a:r>
          </a:p>
          <a:p>
            <a:r>
              <a:t>Aquarium</a:t>
            </a:r>
          </a:p>
          <a:p>
            <a:r>
              <a:t>Hotel Bristol</a:t>
            </a:r>
          </a:p>
          <a:p>
            <a:r>
              <a:t>Palazzi dei Rolli</a:t>
            </a:r>
          </a:p>
          <a:p>
            <a:r>
              <a:t>Magazzini del Cotone</a:t>
            </a:r>
          </a:p>
          <a:p>
            <a:r>
              <a:t>. . .</a:t>
            </a:r>
          </a:p>
        </p:txBody>
      </p:sp>
      <p:sp>
        <p:nvSpPr>
          <p:cNvPr id="77" name="Slide Number"/>
          <p:cNvSpPr txBox="1"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14</a:t>
            </a:fld>
            <a:endParaRPr/>
          </a:p>
        </p:txBody>
      </p:sp>
      <p:pic>
        <p:nvPicPr>
          <p:cNvPr id="7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9039" y="874174"/>
            <a:ext cx="3753676" cy="2503673"/>
          </a:xfrm>
          <a:prstGeom prst="rect">
            <a:avLst/>
          </a:prstGeom>
          <a:ln w="12700">
            <a:miter lim="400000"/>
          </a:ln>
        </p:spPr>
      </p:pic>
      <p:pic>
        <p:nvPicPr>
          <p:cNvPr id="79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5947" y="2260990"/>
            <a:ext cx="3753676" cy="2503673"/>
          </a:xfrm>
          <a:prstGeom prst="rect">
            <a:avLst/>
          </a:prstGeom>
          <a:ln w="12700">
            <a:miter lim="400000"/>
          </a:ln>
        </p:spPr>
      </p:pic>
      <p:pic>
        <p:nvPicPr>
          <p:cNvPr id="80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1450" y="4284187"/>
            <a:ext cx="3320437" cy="2214732"/>
          </a:xfrm>
          <a:prstGeom prst="rect">
            <a:avLst/>
          </a:prstGeom>
          <a:ln w="12700">
            <a:miter lim="400000"/>
          </a:ln>
        </p:spPr>
      </p:pic>
      <p:pic>
        <p:nvPicPr>
          <p:cNvPr id="81" name="Image" descr="Image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5616" y="4163480"/>
            <a:ext cx="3748496" cy="2342809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Segnaposto piè di pagina 1">
            <a:extLst>
              <a:ext uri="{FF2B5EF4-FFF2-40B4-BE49-F238E27FC236}">
                <a16:creationId xmlns:a16="http://schemas.microsoft.com/office/drawing/2014/main" id="{9406FAD8-D5D1-B33A-8C33-66489D50C2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INFN Genova and Milano HL-LHC groups</a:t>
            </a:r>
            <a:endParaRPr lang="en-GB" noProof="0" dirty="0"/>
          </a:p>
        </p:txBody>
      </p:sp>
      <p:sp>
        <p:nvSpPr>
          <p:cNvPr id="5" name="What can be found here">
            <a:extLst>
              <a:ext uri="{FF2B5EF4-FFF2-40B4-BE49-F238E27FC236}">
                <a16:creationId xmlns:a16="http://schemas.microsoft.com/office/drawing/2014/main" id="{D3DD7285-C4B2-F513-CC3D-E8F676CC15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2024 Collaboration Meeting in Genoa</a:t>
            </a:r>
            <a:endParaRPr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F995C33-309A-A18C-E0B3-598C2A9B3248}"/>
              </a:ext>
            </a:extLst>
          </p:cNvPr>
          <p:cNvSpPr txBox="1"/>
          <p:nvPr/>
        </p:nvSpPr>
        <p:spPr>
          <a:xfrm>
            <a:off x="559060" y="5327754"/>
            <a:ext cx="21178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Marco </a:t>
            </a:r>
            <a:r>
              <a:rPr lang="en-US" sz="24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Statera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1095DF8-6BDA-E504-09CE-7435834DA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9536" y="692696"/>
            <a:ext cx="8856984" cy="66685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4624"/>
            <a:ext cx="7920000" cy="720000"/>
          </a:xfrm>
        </p:spPr>
        <p:txBody>
          <a:bodyPr/>
          <a:lstStyle/>
          <a:p>
            <a:r>
              <a:rPr lang="en-GB" sz="3200" dirty="0"/>
              <a:t>Time to Close the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215680" y="5979578"/>
            <a:ext cx="6074916" cy="892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369" tIns="45685" rIns="91369" bIns="45685">
            <a:spAutoFit/>
          </a:bodyPr>
          <a:lstStyle>
            <a:lvl1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charset="0"/>
              </a:rPr>
              <a:t>Wishing you all a safe trip home!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62071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8FFEE-CAE2-FE2F-FEA4-0D86EA3CB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19280F-D13B-CE1E-C521-EDA49EF489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C7CE0A-88FE-083C-94EF-825096397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 Rossi &amp; O. Brüning @ Director review for CD2 - 18 July 2018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9FDF20-483C-615D-D738-203C869DE7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0599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5C8A159-A846-5B81-6EB2-3584A0D17B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5077" y="714360"/>
            <a:ext cx="8247211" cy="61854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6000" y="-27384"/>
            <a:ext cx="7920000" cy="720000"/>
          </a:xfrm>
        </p:spPr>
        <p:txBody>
          <a:bodyPr/>
          <a:lstStyle/>
          <a:p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HL-LHC Collaboration Board on Tuesday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191344" y="714360"/>
            <a:ext cx="9021400" cy="1292231"/>
            <a:chOff x="288" y="720"/>
            <a:chExt cx="5474" cy="814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088" cy="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13</a:t>
              </a:r>
              <a:r>
                <a:rPr lang="en-US" sz="2600" baseline="30000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th</a:t>
              </a:r>
              <a:r>
                <a:rPr lang="en-US" sz="2600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 HL-LHC </a:t>
              </a:r>
            </a:p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Collaboration </a:t>
              </a:r>
            </a:p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CB Dinner</a:t>
              </a:r>
              <a:r>
                <a:rPr lang="en-US" sz="20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		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16BFC210-490C-99DA-21FB-0A4950E3A649}"/>
              </a:ext>
            </a:extLst>
          </p:cNvPr>
          <p:cNvSpPr txBox="1"/>
          <p:nvPr/>
        </p:nvSpPr>
        <p:spPr>
          <a:xfrm>
            <a:off x="160408" y="2133448"/>
            <a:ext cx="2073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Gardens by the Park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2830358-AD63-BEB5-254C-2FAF45030D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28" y="2816932"/>
            <a:ext cx="5328592" cy="39964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7DF9177-224A-057D-52B3-C73710CA52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8424" y="525892"/>
            <a:ext cx="5868640" cy="440148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A1ACFEE-7704-7630-212F-BCA83B8E57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28" y="44623"/>
            <a:ext cx="4943872" cy="370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548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2B8F9-1F92-1BB4-D0DA-EB562E8FB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8952408" cy="720000"/>
          </a:xfrm>
        </p:spPr>
        <p:txBody>
          <a:bodyPr/>
          <a:lstStyle/>
          <a:p>
            <a:r>
              <a:rPr lang="en-US" dirty="0"/>
              <a:t>Closure of a 5 Year Journey with TRIUMF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59E9AE-5AAC-D412-E104-3E1842C24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0489A934-3E02-9EFD-0D68-0EA5DF61F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75167" y="6463029"/>
            <a:ext cx="8605409" cy="360000"/>
          </a:xfrm>
        </p:spPr>
        <p:txBody>
          <a:bodyPr/>
          <a:lstStyle/>
          <a:p>
            <a:r>
              <a:rPr lang="en-GB" noProof="0" dirty="0"/>
              <a:t>O. Brüning </a:t>
            </a:r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Collaboration Board </a:t>
            </a:r>
            <a:r>
              <a:rPr lang="en-GB" noProof="0" dirty="0"/>
              <a:t>meeting, </a:t>
            </a:r>
            <a:r>
              <a:rPr lang="en-GB" dirty="0"/>
              <a:t>Vancouver</a:t>
            </a:r>
            <a:r>
              <a:rPr lang="en-GB" noProof="0" dirty="0"/>
              <a:t>, </a:t>
            </a:r>
            <a:r>
              <a:rPr lang="en-GB" dirty="0"/>
              <a:t>Canada,</a:t>
            </a:r>
            <a:r>
              <a:rPr lang="en-GB" noProof="0" dirty="0"/>
              <a:t> </a:t>
            </a:r>
            <a:r>
              <a:rPr lang="en-GB" dirty="0"/>
              <a:t>25</a:t>
            </a:r>
            <a:r>
              <a:rPr lang="en-GB" baseline="30000" noProof="0" dirty="0" err="1"/>
              <a:t>th</a:t>
            </a:r>
            <a:r>
              <a:rPr lang="en-GB" noProof="0" dirty="0"/>
              <a:t> September 2023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5AAE7F-7423-DA48-9242-595E0278ABAF}"/>
              </a:ext>
            </a:extLst>
          </p:cNvPr>
          <p:cNvSpPr txBox="1"/>
          <p:nvPr/>
        </p:nvSpPr>
        <p:spPr>
          <a:xfrm>
            <a:off x="197945" y="5217753"/>
            <a:ext cx="44166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2023 visit during HL-LHC Annual Meeting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7E42DE-7BE7-24DE-BAE5-002C67C74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4909" y="540000"/>
            <a:ext cx="3084852" cy="411313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54313A6-7B15-9ED1-50E7-A1E1E9140B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87050"/>
            <a:ext cx="4812548" cy="36094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4E97D17-7F89-E477-BE23-F596A9387D6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7676" y="3428999"/>
            <a:ext cx="4191244" cy="31434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B5AC6E6-FA56-7350-1A8E-59A958110F0A}"/>
              </a:ext>
            </a:extLst>
          </p:cNvPr>
          <p:cNvSpPr txBox="1"/>
          <p:nvPr/>
        </p:nvSpPr>
        <p:spPr>
          <a:xfrm>
            <a:off x="4875882" y="1175419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HL-LHC Cleanroom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D03DEC-2BE9-C7A8-A35F-FAF4053AB924}"/>
              </a:ext>
            </a:extLst>
          </p:cNvPr>
          <p:cNvSpPr txBox="1"/>
          <p:nvPr/>
        </p:nvSpPr>
        <p:spPr>
          <a:xfrm>
            <a:off x="5493276" y="2993916"/>
            <a:ext cx="2428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HL-LHC Storage Area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AAAD84-340C-FAB8-64AE-4E64F64EEBA5}"/>
              </a:ext>
            </a:extLst>
          </p:cNvPr>
          <p:cNvSpPr txBox="1"/>
          <p:nvPr/>
        </p:nvSpPr>
        <p:spPr>
          <a:xfrm>
            <a:off x="7068084" y="1994195"/>
            <a:ext cx="1975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HL-LHC Vacuum </a:t>
            </a:r>
          </a:p>
          <a:p>
            <a:r>
              <a:rPr lang="en-US" dirty="0"/>
              <a:t>Equipment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91BCA9B-E66D-A44F-DE5F-1B73E9E9168E}"/>
              </a:ext>
            </a:extLst>
          </p:cNvPr>
          <p:cNvSpPr/>
          <p:nvPr/>
        </p:nvSpPr>
        <p:spPr>
          <a:xfrm>
            <a:off x="3174309" y="2368561"/>
            <a:ext cx="7272808" cy="1848914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tx1"/>
              </a:solidFill>
              <a:sym typeface="Wingdings" pitchFamily="2" charset="2"/>
            </a:endParaRPr>
          </a:p>
          <a:p>
            <a:pPr algn="ctr"/>
            <a:r>
              <a:rPr lang="en-US" sz="2800" dirty="0">
                <a:solidFill>
                  <a:schemeClr val="tx1"/>
                </a:solidFill>
                <a:sym typeface="Wingdings" pitchFamily="2" charset="2"/>
              </a:rPr>
              <a:t>Good to see </a:t>
            </a:r>
            <a:r>
              <a:rPr lang="en-US" sz="2800" dirty="0">
                <a:solidFill>
                  <a:schemeClr val="tx1"/>
                </a:solidFill>
              </a:rPr>
              <a:t>Facilities are shaping up!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615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  <p:bldP spid="12" grpId="0"/>
      <p:bldP spid="13" grpId="0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6000" y="-27384"/>
            <a:ext cx="7920000" cy="720000"/>
          </a:xfrm>
        </p:spPr>
        <p:txBody>
          <a:bodyPr/>
          <a:lstStyle/>
          <a:p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HL-LHC Collaboration Board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551384" y="641999"/>
            <a:ext cx="9021400" cy="492127"/>
            <a:chOff x="288" y="720"/>
            <a:chExt cx="5474" cy="310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288" y="816"/>
              <a:ext cx="337" cy="143"/>
            </a:xfrm>
            <a:prstGeom prst="rect">
              <a:avLst/>
            </a:prstGeom>
            <a:solidFill>
              <a:srgbClr val="00CC00"/>
            </a:solidFill>
            <a:ln w="25400">
              <a:solidFill>
                <a:srgbClr val="3366FF"/>
              </a:solidFill>
              <a:miter lim="800000"/>
              <a:headEnd/>
              <a:tailEnd/>
            </a:ln>
          </p:spPr>
          <p:txBody>
            <a:bodyPr wrap="none" lIns="91369" tIns="45685" rIns="91369" bIns="45685" anchor="ctr"/>
            <a:lstStyle/>
            <a:p>
              <a:pPr algn="l" eaLnBrk="1" hangingPunct="1"/>
              <a:endParaRPr lang="en-GB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674" y="720"/>
              <a:ext cx="5088" cy="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369" tIns="45685" rIns="91369" bIns="45685">
              <a:spAutoFit/>
            </a:bodyPr>
            <a:lstStyle>
              <a:lvl1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accent2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lang="en-US" sz="2600" dirty="0">
                  <a:solidFill>
                    <a:srgbClr val="3333CC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HL-LHC CB Chairs</a:t>
              </a:r>
              <a:r>
                <a:rPr lang="en-US" sz="2000" dirty="0">
                  <a:solidFill>
                    <a:schemeClr val="tx1"/>
                  </a:solidFill>
                  <a:latin typeface="Calibri" panose="020F0502020204030204" pitchFamily="34" charset="0"/>
                  <a:cs typeface="Calibri" panose="020F0502020204030204" pitchFamily="34" charset="0"/>
                  <a:sym typeface="Wingdings" charset="0"/>
                </a:rPr>
                <a:t>		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BF86628B-A1BB-CB45-BDD7-D31E47A46E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0984" y="1762693"/>
            <a:ext cx="3135016" cy="344668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7214CE-C961-394F-90F5-91A4272D9D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65" y="1762693"/>
            <a:ext cx="2652331" cy="34466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33C1F18-FB7C-7E49-BDE5-74A38C3F0C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3381" y="1757631"/>
            <a:ext cx="2876955" cy="345680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C8CFEF4-CF2B-184D-B16B-D87C04CD61CC}"/>
              </a:ext>
            </a:extLst>
          </p:cNvPr>
          <p:cNvSpPr txBox="1"/>
          <p:nvPr/>
        </p:nvSpPr>
        <p:spPr>
          <a:xfrm>
            <a:off x="6220521" y="1285060"/>
            <a:ext cx="1423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2018 to 2022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7ABF20-FDFC-614F-8A4F-CAA5AAC36C6B}"/>
              </a:ext>
            </a:extLst>
          </p:cNvPr>
          <p:cNvSpPr txBox="1"/>
          <p:nvPr/>
        </p:nvSpPr>
        <p:spPr>
          <a:xfrm>
            <a:off x="3220663" y="1322689"/>
            <a:ext cx="1423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2015 to 2018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3FDBBF8-A65F-2A42-ACE5-F3171042AD62}"/>
              </a:ext>
            </a:extLst>
          </p:cNvPr>
          <p:cNvSpPr txBox="1"/>
          <p:nvPr/>
        </p:nvSpPr>
        <p:spPr>
          <a:xfrm>
            <a:off x="17655" y="1322689"/>
            <a:ext cx="2683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2011 to 2015 (FP7-HiLumi)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9336" y="5394702"/>
            <a:ext cx="19489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Andy Wolski (UNILIV)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27328" y="5394702"/>
            <a:ext cx="21511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Rob Appleby (UNIMAN)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87375" y="5373216"/>
            <a:ext cx="22311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Tord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Ekeloff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(Uppsala U.)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" name="Picture 9" descr="A person smil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048D2825-0985-4F55-892F-E09A2E2DBC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3843" y="1748030"/>
            <a:ext cx="2768821" cy="350497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96A9A6B-CC56-0543-253E-4D8198031618}"/>
              </a:ext>
            </a:extLst>
          </p:cNvPr>
          <p:cNvSpPr txBox="1"/>
          <p:nvPr/>
        </p:nvSpPr>
        <p:spPr>
          <a:xfrm>
            <a:off x="9311711" y="5373216"/>
            <a:ext cx="2351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Philip </a:t>
            </a:r>
            <a:r>
              <a:rPr lang="fr-CH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Borrows</a:t>
            </a:r>
            <a:r>
              <a:rPr lang="fr-CH" sz="1600" dirty="0">
                <a:latin typeface="Calibri" panose="020F0502020204030204" pitchFamily="34" charset="0"/>
                <a:cs typeface="Calibri" panose="020F0502020204030204" pitchFamily="34" charset="0"/>
              </a:rPr>
              <a:t> (Oxford U.)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B31796-A09D-C2E5-6B96-F109704B68F2}"/>
              </a:ext>
            </a:extLst>
          </p:cNvPr>
          <p:cNvSpPr txBox="1"/>
          <p:nvPr/>
        </p:nvSpPr>
        <p:spPr>
          <a:xfrm>
            <a:off x="9336360" y="1268760"/>
            <a:ext cx="1395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Elected 2022</a:t>
            </a:r>
          </a:p>
        </p:txBody>
      </p:sp>
    </p:spTree>
    <p:extLst>
      <p:ext uri="{BB962C8B-B14F-4D97-AF65-F5344CB8AC3E}">
        <p14:creationId xmlns:p14="http://schemas.microsoft.com/office/powerpoint/2010/main" val="2157498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DD53F-F1E9-9847-1FF8-16B139563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Post-Covid Workshop Organization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DA2CF-AE4C-E515-C893-4EC670215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91" y="1436353"/>
            <a:ext cx="10560000" cy="4906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Many thanks to Oliver Kester for volunteering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host this meeting</a:t>
            </a: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!</a:t>
            </a:r>
          </a:p>
          <a:p>
            <a:pPr marL="0" indent="0">
              <a:buNone/>
            </a:pPr>
            <a:endParaRPr lang="en-US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Many thanks to ALL of YOU for making 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the trip!</a:t>
            </a:r>
          </a:p>
          <a:p>
            <a:pPr marL="0" indent="0">
              <a:buNone/>
            </a:pPr>
            <a:endParaRPr lang="en-US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Many thanks to Cecile, Irene and Jana for all the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 work and organization!</a:t>
            </a:r>
          </a:p>
          <a:p>
            <a:pPr marL="0" indent="0">
              <a:buNone/>
            </a:pPr>
            <a:endParaRPr lang="en-US" b="1" dirty="0">
              <a:solidFill>
                <a:schemeClr val="tx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2218C7-917D-D07C-F512-5276EC664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5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C83D2D56-DDF3-EFC3-4302-11756D87E9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5935" y="969482"/>
            <a:ext cx="2006465" cy="2748066"/>
          </a:xfrm>
          <a:prstGeom prst="rect">
            <a:avLst/>
          </a:prstGeom>
        </p:spPr>
      </p:pic>
      <p:pic>
        <p:nvPicPr>
          <p:cNvPr id="9" name="Picture 8" descr="A person smiling at camera&#10;&#10;Description automatically generated">
            <a:extLst>
              <a:ext uri="{FF2B5EF4-FFF2-40B4-BE49-F238E27FC236}">
                <a16:creationId xmlns:a16="http://schemas.microsoft.com/office/drawing/2014/main" id="{BB7ADCB8-C8BE-59EC-E2E6-9B5F3AC536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752" y="3983275"/>
            <a:ext cx="2368830" cy="2373075"/>
          </a:xfrm>
          <a:prstGeom prst="rect">
            <a:avLst/>
          </a:prstGeom>
        </p:spPr>
      </p:pic>
      <p:pic>
        <p:nvPicPr>
          <p:cNvPr id="12" name="Picture 11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E635EBC9-DC0A-F511-D145-7670A9FDDC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813" y="1988840"/>
            <a:ext cx="2060653" cy="23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968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2B8F9-1F92-1BB4-D0DA-EB562E8FB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80000"/>
            <a:ext cx="11376000" cy="720000"/>
          </a:xfrm>
        </p:spPr>
        <p:txBody>
          <a:bodyPr/>
          <a:lstStyle/>
          <a:p>
            <a:r>
              <a:rPr lang="en-US" dirty="0"/>
              <a:t>This CM represents the closure of a 5 Year Journey with TRIUMF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59E9AE-5AAC-D412-E104-3E1842C24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0489A934-3E02-9EFD-0D68-0EA5DF61F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75167" y="6463029"/>
            <a:ext cx="8605409" cy="360000"/>
          </a:xfrm>
        </p:spPr>
        <p:txBody>
          <a:bodyPr/>
          <a:lstStyle/>
          <a:p>
            <a:r>
              <a:rPr lang="en-GB" noProof="0" dirty="0"/>
              <a:t>O. Brüning </a:t>
            </a:r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Collaboration Board </a:t>
            </a:r>
            <a:r>
              <a:rPr lang="en-GB" noProof="0" dirty="0"/>
              <a:t>meeting, </a:t>
            </a:r>
            <a:r>
              <a:rPr lang="en-GB" dirty="0"/>
              <a:t>Vancouver</a:t>
            </a:r>
            <a:r>
              <a:rPr lang="en-GB" noProof="0" dirty="0"/>
              <a:t>, </a:t>
            </a:r>
            <a:r>
              <a:rPr lang="en-GB" dirty="0"/>
              <a:t>Canada,</a:t>
            </a:r>
            <a:r>
              <a:rPr lang="en-GB" noProof="0" dirty="0"/>
              <a:t> </a:t>
            </a:r>
            <a:r>
              <a:rPr lang="en-GB" dirty="0"/>
              <a:t>25</a:t>
            </a:r>
            <a:r>
              <a:rPr lang="en-GB" baseline="30000" noProof="0" dirty="0" err="1"/>
              <a:t>th</a:t>
            </a:r>
            <a:r>
              <a:rPr lang="en-GB" noProof="0" dirty="0"/>
              <a:t> September 2023</a:t>
            </a:r>
          </a:p>
        </p:txBody>
      </p:sp>
      <p:pic>
        <p:nvPicPr>
          <p:cNvPr id="8" name="Picture 7" descr="A group of men standing in a room&#10;&#10;Description automatically generated">
            <a:extLst>
              <a:ext uri="{FF2B5EF4-FFF2-40B4-BE49-F238E27FC236}">
                <a16:creationId xmlns:a16="http://schemas.microsoft.com/office/drawing/2014/main" id="{5B36E1A9-87D3-5D54-12A0-5178465A6F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9" y="900000"/>
            <a:ext cx="5244075" cy="3933056"/>
          </a:xfrm>
          <a:prstGeom prst="rect">
            <a:avLst/>
          </a:prstGeom>
        </p:spPr>
      </p:pic>
      <p:pic>
        <p:nvPicPr>
          <p:cNvPr id="10" name="Picture 9" descr="Men standing in a room with a machine&#10;&#10;Description automatically generated">
            <a:extLst>
              <a:ext uri="{FF2B5EF4-FFF2-40B4-BE49-F238E27FC236}">
                <a16:creationId xmlns:a16="http://schemas.microsoft.com/office/drawing/2014/main" id="{A57E300E-61B4-0763-E1CF-E109D01952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928" y="1374678"/>
            <a:ext cx="6744072" cy="505805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D5AAE7F-7423-DA48-9242-595E0278ABAF}"/>
              </a:ext>
            </a:extLst>
          </p:cNvPr>
          <p:cNvSpPr txBox="1"/>
          <p:nvPr/>
        </p:nvSpPr>
        <p:spPr>
          <a:xfrm>
            <a:off x="21780" y="5229890"/>
            <a:ext cx="52501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2018 visit with Frederick </a:t>
            </a:r>
            <a:r>
              <a:rPr lang="en-US" dirty="0" err="1"/>
              <a:t>Bordry</a:t>
            </a:r>
            <a:r>
              <a:rPr lang="en-US" dirty="0"/>
              <a:t> and Frank </a:t>
            </a:r>
            <a:r>
              <a:rPr lang="en-US" dirty="0" err="1"/>
              <a:t>Gerigk</a:t>
            </a:r>
            <a:endParaRPr lang="en-US" dirty="0"/>
          </a:p>
          <a:p>
            <a:r>
              <a:rPr lang="en-US" dirty="0"/>
              <a:t>Exploring the idea of a collaboration in May 2018</a:t>
            </a:r>
          </a:p>
          <a:p>
            <a:r>
              <a:rPr lang="en-US" dirty="0"/>
              <a:t>during IPAC 2018</a:t>
            </a:r>
          </a:p>
        </p:txBody>
      </p:sp>
    </p:spTree>
    <p:extLst>
      <p:ext uri="{BB962C8B-B14F-4D97-AF65-F5344CB8AC3E}">
        <p14:creationId xmlns:p14="http://schemas.microsoft.com/office/powerpoint/2010/main" val="20856350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59E9AE-5AAC-D412-E104-3E1842C24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0489A934-3E02-9EFD-0D68-0EA5DF61F5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75167" y="6463029"/>
            <a:ext cx="8605409" cy="360000"/>
          </a:xfrm>
        </p:spPr>
        <p:txBody>
          <a:bodyPr/>
          <a:lstStyle/>
          <a:p>
            <a:r>
              <a:rPr lang="en-GB" noProof="0" dirty="0"/>
              <a:t>O. Brüning </a:t>
            </a:r>
            <a:r>
              <a:rPr lang="en-GB" dirty="0"/>
              <a:t>13</a:t>
            </a:r>
            <a:r>
              <a:rPr lang="en-GB" baseline="30000" dirty="0"/>
              <a:t>th</a:t>
            </a:r>
            <a:r>
              <a:rPr lang="en-GB" dirty="0"/>
              <a:t> Collaboration Board </a:t>
            </a:r>
            <a:r>
              <a:rPr lang="en-GB" noProof="0" dirty="0"/>
              <a:t>meeting, </a:t>
            </a:r>
            <a:r>
              <a:rPr lang="en-GB" dirty="0"/>
              <a:t>Vancouver</a:t>
            </a:r>
            <a:r>
              <a:rPr lang="en-GB" noProof="0" dirty="0"/>
              <a:t>, </a:t>
            </a:r>
            <a:r>
              <a:rPr lang="en-GB" dirty="0"/>
              <a:t>Canada,</a:t>
            </a:r>
            <a:r>
              <a:rPr lang="en-GB" noProof="0" dirty="0"/>
              <a:t> </a:t>
            </a:r>
            <a:r>
              <a:rPr lang="en-GB" dirty="0"/>
              <a:t>25</a:t>
            </a:r>
            <a:r>
              <a:rPr lang="en-GB" baseline="30000" noProof="0" dirty="0" err="1"/>
              <a:t>th</a:t>
            </a:r>
            <a:r>
              <a:rPr lang="en-GB" noProof="0" dirty="0"/>
              <a:t> September 2023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5AAE7F-7423-DA48-9242-595E0278ABAF}"/>
              </a:ext>
            </a:extLst>
          </p:cNvPr>
          <p:cNvSpPr txBox="1"/>
          <p:nvPr/>
        </p:nvSpPr>
        <p:spPr>
          <a:xfrm>
            <a:off x="129600" y="5648480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Matching expertise!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5AC6E6-FA56-7350-1A8E-59A958110F0A}"/>
              </a:ext>
            </a:extLst>
          </p:cNvPr>
          <p:cNvSpPr txBox="1"/>
          <p:nvPr/>
        </p:nvSpPr>
        <p:spPr>
          <a:xfrm>
            <a:off x="6096000" y="1074694"/>
            <a:ext cx="2890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 Loaded Cryo-Modules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AAAD84-340C-FAB8-64AE-4E64F64EEBA5}"/>
              </a:ext>
            </a:extLst>
          </p:cNvPr>
          <p:cNvSpPr txBox="1"/>
          <p:nvPr/>
        </p:nvSpPr>
        <p:spPr>
          <a:xfrm>
            <a:off x="3125118" y="6237312"/>
            <a:ext cx="6679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 corresponding Clean Room Facilities and SRF Expertise! </a:t>
            </a:r>
          </a:p>
        </p:txBody>
      </p:sp>
      <p:pic>
        <p:nvPicPr>
          <p:cNvPr id="10" name="Picture 9" descr="A sign on a wall&#10;&#10;Description automatically generated">
            <a:extLst>
              <a:ext uri="{FF2B5EF4-FFF2-40B4-BE49-F238E27FC236}">
                <a16:creationId xmlns:a16="http://schemas.microsoft.com/office/drawing/2014/main" id="{8B4CCDD4-DBE0-F128-DD4C-0E32AFCF78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53" y="840188"/>
            <a:ext cx="6077847" cy="4558385"/>
          </a:xfrm>
          <a:prstGeom prst="rect">
            <a:avLst/>
          </a:prstGeom>
        </p:spPr>
      </p:pic>
      <p:pic>
        <p:nvPicPr>
          <p:cNvPr id="15" name="Picture 14" descr="A large machine in a factory&#10;&#10;Description automatically generated">
            <a:extLst>
              <a:ext uri="{FF2B5EF4-FFF2-40B4-BE49-F238E27FC236}">
                <a16:creationId xmlns:a16="http://schemas.microsoft.com/office/drawing/2014/main" id="{5E44E419-DEAA-04C8-A9E5-BF5944938C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3972" y="1642066"/>
            <a:ext cx="5888428" cy="4416321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CCA78A3E-15DD-852A-B25B-51F5D5A35BB2}"/>
              </a:ext>
            </a:extLst>
          </p:cNvPr>
          <p:cNvSpPr txBox="1">
            <a:spLocks/>
          </p:cNvSpPr>
          <p:nvPr/>
        </p:nvSpPr>
        <p:spPr>
          <a:xfrm>
            <a:off x="816000" y="180000"/>
            <a:ext cx="11376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This CM represents the closure of a 5 Year Journey with TRIUMF</a:t>
            </a:r>
            <a:endParaRPr lang="en-US" dirty="0"/>
          </a:p>
        </p:txBody>
      </p:sp>
      <p:pic>
        <p:nvPicPr>
          <p:cNvPr id="17" name="Picture 16" descr="A person standing at a podium&#10;&#10;Description automatically generated">
            <a:extLst>
              <a:ext uri="{FF2B5EF4-FFF2-40B4-BE49-F238E27FC236}">
                <a16:creationId xmlns:a16="http://schemas.microsoft.com/office/drawing/2014/main" id="{67372379-F971-7B76-3987-CD056B91032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640" y="-27384"/>
            <a:ext cx="9336360" cy="686384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BCD8F34-F15C-9605-1048-4EB7144D5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7648" y="2276952"/>
            <a:ext cx="3833444" cy="720000"/>
          </a:xfrm>
        </p:spPr>
        <p:txBody>
          <a:bodyPr/>
          <a:lstStyle/>
          <a:p>
            <a:pPr algn="l"/>
            <a:r>
              <a:rPr lang="en-US" dirty="0"/>
              <a:t>Closure of a 5 Year Journey with TRIUMF</a:t>
            </a:r>
          </a:p>
        </p:txBody>
      </p:sp>
    </p:spTree>
    <p:extLst>
      <p:ext uri="{BB962C8B-B14F-4D97-AF65-F5344CB8AC3E}">
        <p14:creationId xmlns:p14="http://schemas.microsoft.com/office/powerpoint/2010/main" val="19035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8BE00-1C53-89E9-5188-6264FE226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54601"/>
            <a:ext cx="11640616" cy="720000"/>
          </a:xfrm>
        </p:spPr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32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In-Person Conference since COVID – with over 100 participants!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D597E8-FB98-CD48-FF56-038E58C6D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FDFF2A-B206-344E-AD47-B6E9AC1342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59754"/>
            <a:ext cx="4396952" cy="58626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2AD52DB-0B95-7EAC-E34A-5BD35883AE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3308" y="959754"/>
            <a:ext cx="7772400" cy="5181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199DB95-B0C0-A0DF-20FF-0D280E4FBC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68684" y="714080"/>
            <a:ext cx="9217024" cy="6143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835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1DF4D1-61A5-BC41-9590-7339DEA6943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DCD0335-1761-1A46-84A9-18223F604F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9849" y="5666187"/>
            <a:ext cx="3429000" cy="762000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1A55B2A-D5F5-411C-AF59-03CF0A0DD595}"/>
              </a:ext>
            </a:extLst>
          </p:cNvPr>
          <p:cNvSpPr/>
          <p:nvPr/>
        </p:nvSpPr>
        <p:spPr>
          <a:xfrm rot="19984697">
            <a:off x="6377847" y="5422315"/>
            <a:ext cx="1747777" cy="1099595"/>
          </a:xfrm>
          <a:prstGeom prst="ellipse">
            <a:avLst/>
          </a:prstGeom>
          <a:noFill/>
          <a:ln w="38100">
            <a:solidFill>
              <a:srgbClr val="0C9ED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BB5956-CB92-257A-3D80-BDA0EA1E84C0}"/>
              </a:ext>
            </a:extLst>
          </p:cNvPr>
          <p:cNvSpPr txBox="1"/>
          <p:nvPr/>
        </p:nvSpPr>
        <p:spPr>
          <a:xfrm>
            <a:off x="5204570" y="2884715"/>
            <a:ext cx="17828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</a:rPr>
              <a:t>UBC campus</a:t>
            </a:r>
            <a:endParaRPr lang="en-CA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4482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36FE611-EADF-1215-8DC2-E9010C4BC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5" y="1052736"/>
            <a:ext cx="7445869" cy="496855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EDF23DE-F1F4-8718-667A-2652EB7B99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4786" y="802063"/>
            <a:ext cx="7445870" cy="5584402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2218C7-917D-D07C-F512-5276EC664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DA2CF-AE4C-E515-C893-4EC670215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7448" y="260648"/>
            <a:ext cx="10272464" cy="6256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111F8A"/>
                </a:solidFill>
              </a:rPr>
              <a:t>Wonderful location at the heart of Vancouver!!</a:t>
            </a:r>
          </a:p>
          <a:p>
            <a:pPr marL="0" indent="0">
              <a:buNone/>
            </a:pP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C19BD4-BAEF-B202-53B9-2FA82FB1F89E}"/>
              </a:ext>
            </a:extLst>
          </p:cNvPr>
          <p:cNvSpPr txBox="1"/>
          <p:nvPr/>
        </p:nvSpPr>
        <p:spPr>
          <a:xfrm>
            <a:off x="3071664" y="6351711"/>
            <a:ext cx="5437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From there it went unfortunately worse</a:t>
            </a:r>
          </a:p>
        </p:txBody>
      </p:sp>
      <p:pic>
        <p:nvPicPr>
          <p:cNvPr id="7" name="Picture 6" descr="A foggy landscape with a body of water&#10;&#10;Description automatically generated">
            <a:extLst>
              <a:ext uri="{FF2B5EF4-FFF2-40B4-BE49-F238E27FC236}">
                <a16:creationId xmlns:a16="http://schemas.microsoft.com/office/drawing/2014/main" id="{F1D71125-6FEE-684E-2C2B-E86FE3BC54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26545"/>
            <a:ext cx="7772400" cy="4380376"/>
          </a:xfrm>
          <a:prstGeom prst="rect">
            <a:avLst/>
          </a:prstGeom>
        </p:spPr>
      </p:pic>
      <p:pic>
        <p:nvPicPr>
          <p:cNvPr id="11" name="Picture 10" descr="A foggy forest with trees&#10;&#10;Description automatically generated">
            <a:extLst>
              <a:ext uri="{FF2B5EF4-FFF2-40B4-BE49-F238E27FC236}">
                <a16:creationId xmlns:a16="http://schemas.microsoft.com/office/drawing/2014/main" id="{F5F456F6-ABF1-070D-5B57-9229D696E0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413" y="2006872"/>
            <a:ext cx="7772400" cy="43744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C8F76ED-1511-836A-F59B-225F2CAB8C76}"/>
              </a:ext>
            </a:extLst>
          </p:cNvPr>
          <p:cNvSpPr txBox="1"/>
          <p:nvPr/>
        </p:nvSpPr>
        <p:spPr>
          <a:xfrm>
            <a:off x="8380709" y="816025"/>
            <a:ext cx="392690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Grouse Mountain Webcam </a:t>
            </a:r>
          </a:p>
          <a:p>
            <a:r>
              <a:rPr lang="en-US" sz="2400" dirty="0"/>
              <a:t>on Monday</a:t>
            </a:r>
          </a:p>
        </p:txBody>
      </p:sp>
    </p:spTree>
    <p:extLst>
      <p:ext uri="{BB962C8B-B14F-4D97-AF65-F5344CB8AC3E}">
        <p14:creationId xmlns:p14="http://schemas.microsoft.com/office/powerpoint/2010/main" val="4125865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2218C7-917D-D07C-F512-5276EC664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5DA2CF-AE4C-E515-C893-4EC670215C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80" y="266553"/>
            <a:ext cx="10272464" cy="7861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100" b="1" dirty="0">
                <a:solidFill>
                  <a:srgbClr val="111F8A"/>
                </a:solidFill>
              </a:rPr>
              <a:t>But you just have to find  the right timing</a:t>
            </a:r>
          </a:p>
          <a:p>
            <a:pPr marL="0" indent="0">
              <a:buNone/>
            </a:pP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1765178-58D5-AD40-DC09-A74E02ACFB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001" r="24801" b="24800"/>
          <a:stretch/>
        </p:blipFill>
        <p:spPr>
          <a:xfrm>
            <a:off x="7525645" y="1341094"/>
            <a:ext cx="4630303" cy="55169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C2B5EB1-1B20-F7A8-3F21-E7AEEF29F6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51" y="1341094"/>
            <a:ext cx="7355875" cy="5516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383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8BE00-1C53-89E9-5188-6264FE2265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2400" y="54601"/>
            <a:ext cx="10560000" cy="720000"/>
          </a:xfrm>
        </p:spPr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Conference Dinner on Wednesday!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D597E8-FB98-CD48-FF56-038E58C6D5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3" name="Picture 2" descr="A view of a forest from a high angle&#10;&#10;Description automatically generated with medium confidence">
            <a:extLst>
              <a:ext uri="{FF2B5EF4-FFF2-40B4-BE49-F238E27FC236}">
                <a16:creationId xmlns:a16="http://schemas.microsoft.com/office/drawing/2014/main" id="{9312852C-E954-1737-FB1B-5494F4CE16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688"/>
            <a:ext cx="7772400" cy="4382395"/>
          </a:xfrm>
          <a:prstGeom prst="rect">
            <a:avLst/>
          </a:prstGeom>
        </p:spPr>
      </p:pic>
      <p:pic>
        <p:nvPicPr>
          <p:cNvPr id="7" name="Picture 6" descr="A group of bears in a pond&#10;&#10;Description automatically generated">
            <a:extLst>
              <a:ext uri="{FF2B5EF4-FFF2-40B4-BE49-F238E27FC236}">
                <a16:creationId xmlns:a16="http://schemas.microsoft.com/office/drawing/2014/main" id="{30188789-8126-DEC1-6011-4332A1539D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2024" y="2784212"/>
            <a:ext cx="5901336" cy="40964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52DFB9E-620F-84DD-9E88-AE03D5A6C3E5}"/>
              </a:ext>
            </a:extLst>
          </p:cNvPr>
          <p:cNvSpPr txBox="1"/>
          <p:nvPr/>
        </p:nvSpPr>
        <p:spPr>
          <a:xfrm>
            <a:off x="8256240" y="1088348"/>
            <a:ext cx="23723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Grouse Mountain</a:t>
            </a:r>
          </a:p>
        </p:txBody>
      </p:sp>
    </p:spTree>
    <p:extLst>
      <p:ext uri="{BB962C8B-B14F-4D97-AF65-F5344CB8AC3E}">
        <p14:creationId xmlns:p14="http://schemas.microsoft.com/office/powerpoint/2010/main" val="26481335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20000"/>
            <a:lumOff val="80000"/>
          </a:schemeClr>
        </a:solidFill>
        <a:ln>
          <a:solidFill>
            <a:schemeClr val="accent1">
              <a:lumMod val="50000"/>
            </a:schemeClr>
          </a:solidFill>
        </a:ln>
      </a:spPr>
      <a:bodyPr wrap="square" rtlCol="0" anchor="ctr">
        <a:spAutoFit/>
      </a:bodyPr>
      <a:lstStyle>
        <a:defPPr algn="ctr">
          <a:defRPr dirty="0" smtClean="0">
            <a:latin typeface="Calibri" panose="020F0502020204030204" pitchFamily="34" charset="0"/>
            <a:cs typeface="Calibri" panose="020F0502020204030204" pitchFamily="34" charset="0"/>
          </a:defRPr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defRPr dirty="0" smtClean="0"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8946e33d-fd2f-4ae4-8ee9-d90c129cdf9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FFA5F7A-DEF2-4DAA-81D0-964FB86F8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156339</TotalTime>
  <Words>510</Words>
  <Application>Microsoft Macintosh PowerPoint</Application>
  <PresentationFormat>Widescreen</PresentationFormat>
  <Paragraphs>116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Abadi</vt:lpstr>
      <vt:lpstr>Arial</vt:lpstr>
      <vt:lpstr>Calibri</vt:lpstr>
      <vt:lpstr>Wingdings</vt:lpstr>
      <vt:lpstr>Thème Office</vt:lpstr>
      <vt:lpstr>1_Thème Office</vt:lpstr>
      <vt:lpstr>13th HL-LHC Collaboration Meeting   Closeout  </vt:lpstr>
      <vt:lpstr>2nd Post-Covid Workshop Organization</vt:lpstr>
      <vt:lpstr>This CM represents the closure of a 5 Year Journey with TRIUMF</vt:lpstr>
      <vt:lpstr>Closure of a 5 Year Journey with TRIUMF</vt:lpstr>
      <vt:lpstr>2nd In-Person Conference since COVID – with over 100 participants!</vt:lpstr>
      <vt:lpstr>PowerPoint Presentation</vt:lpstr>
      <vt:lpstr>PowerPoint Presentation</vt:lpstr>
      <vt:lpstr>PowerPoint Presentation</vt:lpstr>
      <vt:lpstr> Conference Dinner on Wednesday!</vt:lpstr>
      <vt:lpstr>Conference Dinner on Wednesday!</vt:lpstr>
      <vt:lpstr>HL-LHC Collaboration Board</vt:lpstr>
      <vt:lpstr>HL-LHC Collaboration Board on Tuesday</vt:lpstr>
      <vt:lpstr>2024 Collaboration Meeting in Genoa</vt:lpstr>
      <vt:lpstr>2024 Collaboration Meeting in Genoa</vt:lpstr>
      <vt:lpstr>Time to Close the Meeting</vt:lpstr>
      <vt:lpstr>PowerPoint Presentation</vt:lpstr>
      <vt:lpstr>HL-LHC Collaboration Board on Tuesday</vt:lpstr>
      <vt:lpstr>Closure of a 5 Year Journey with TRIUMF</vt:lpstr>
      <vt:lpstr>HL-LHC Collaboration Board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Oliver Bruning</cp:lastModifiedBy>
  <cp:revision>461</cp:revision>
  <cp:lastPrinted>2020-07-14T15:51:05Z</cp:lastPrinted>
  <dcterms:created xsi:type="dcterms:W3CDTF">2016-01-11T14:38:10Z</dcterms:created>
  <dcterms:modified xsi:type="dcterms:W3CDTF">2023-09-28T18:08:46Z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