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98" r:id="rId3"/>
    <p:sldId id="259" r:id="rId4"/>
    <p:sldId id="260" r:id="rId5"/>
    <p:sldId id="267" r:id="rId6"/>
    <p:sldId id="310" r:id="rId7"/>
    <p:sldId id="263" r:id="rId8"/>
    <p:sldId id="311" r:id="rId9"/>
    <p:sldId id="312" r:id="rId10"/>
    <p:sldId id="319" r:id="rId11"/>
    <p:sldId id="320" r:id="rId12"/>
    <p:sldId id="322" r:id="rId13"/>
    <p:sldId id="314" r:id="rId14"/>
    <p:sldId id="313" r:id="rId15"/>
    <p:sldId id="317" r:id="rId16"/>
    <p:sldId id="318" r:id="rId17"/>
    <p:sldId id="315" r:id="rId18"/>
    <p:sldId id="316" r:id="rId19"/>
    <p:sldId id="321" r:id="rId20"/>
    <p:sldId id="306" r:id="rId21"/>
    <p:sldId id="309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95" d="100"/>
          <a:sy n="95" d="100"/>
        </p:scale>
        <p:origin x="9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1B53"/>
              </a:buClr>
              <a:defRPr/>
            </a:lvl1pPr>
            <a:lvl2pPr>
              <a:buClr>
                <a:srgbClr val="001B53"/>
              </a:buClr>
              <a:defRPr/>
            </a:lvl2pPr>
            <a:lvl3pPr>
              <a:buClr>
                <a:srgbClr val="001B53"/>
              </a:buClr>
              <a:defRPr/>
            </a:lvl3pPr>
            <a:lvl4pPr>
              <a:buClr>
                <a:srgbClr val="001B53"/>
              </a:buClr>
              <a:defRPr/>
            </a:lvl4pPr>
            <a:lvl5pPr>
              <a:buClr>
                <a:srgbClr val="001B53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808355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Deliverables for SC Link protection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Experience with UQDS and EDAQ in the SM18 test benches and plans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66" y="5438588"/>
            <a:ext cx="12049569" cy="1065451"/>
          </a:xfrm>
        </p:spPr>
        <p:txBody>
          <a:bodyPr/>
          <a:lstStyle/>
          <a:p>
            <a:pPr algn="r"/>
            <a:r>
              <a:rPr lang="en-US" dirty="0"/>
              <a:t>Jens Steckert, Jelena Spasic, Tomasz Podzorny, Guzman Martin, Reiner Denz &amp; colleagues – TE-MPE-EP</a:t>
            </a:r>
            <a:br>
              <a:rPr lang="en-US" dirty="0"/>
            </a:br>
            <a:r>
              <a:rPr lang="en-GB" dirty="0"/>
              <a:t>Marc-Antoine Galilee – TE-MPE-CB</a:t>
            </a:r>
            <a:r>
              <a:rPr lang="en-GB" b="1" dirty="0"/>
              <a:t> </a:t>
            </a:r>
            <a:br>
              <a:rPr lang="en-GB" b="1" dirty="0"/>
            </a:br>
            <a:r>
              <a:rPr lang="en-US" dirty="0"/>
              <a:t>Thanks to Piotr Koziol, Stian Juberg and the SM18 Teams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2064FE-BFF0-EBBB-D1FF-F9240151A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35" y="136525"/>
            <a:ext cx="11376025" cy="1065742"/>
          </a:xfrm>
        </p:spPr>
        <p:txBody>
          <a:bodyPr/>
          <a:lstStyle/>
          <a:p>
            <a:r>
              <a:rPr lang="en-US" dirty="0"/>
              <a:t>Cluster F1 &amp; F2</a:t>
            </a:r>
            <a:br>
              <a:rPr lang="en-US" dirty="0"/>
            </a:br>
            <a:r>
              <a:rPr lang="en-US" dirty="0"/>
              <a:t>UQDS </a:t>
            </a:r>
            <a:br>
              <a:rPr lang="en-US" dirty="0"/>
            </a:br>
            <a:r>
              <a:rPr lang="en-US" dirty="0"/>
              <a:t>installation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C93FB-FE89-B9D2-EE4E-5BD31641A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3A855-7B01-99EA-E103-506425E48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EDA33-FBB5-46A6-086C-E891667E3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42C157-9508-5447-DCEE-8DA1A9364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915" y="1"/>
            <a:ext cx="8117086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280B69-6FA8-02E5-291E-F2BDB9605578}"/>
              </a:ext>
            </a:extLst>
          </p:cNvPr>
          <p:cNvSpPr txBox="1"/>
          <p:nvPr/>
        </p:nvSpPr>
        <p:spPr>
          <a:xfrm>
            <a:off x="301450" y="2029767"/>
            <a:ext cx="318377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10 systems for F1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20 systems for F2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Current sensor boxes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774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86E546-E9B0-0D4F-2A4E-54B31D120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US" dirty="0"/>
              <a:t>C22</a:t>
            </a:r>
          </a:p>
          <a:p>
            <a:pPr lvl="1"/>
            <a:r>
              <a:rPr lang="en-US" dirty="0"/>
              <a:t>Protection of MQX magnet and test bench</a:t>
            </a:r>
          </a:p>
          <a:p>
            <a:pPr lvl="1"/>
            <a:r>
              <a:rPr lang="en-US" dirty="0"/>
              <a:t>Implements protection algorithm for MQXF magnets already used in SM18 earlier </a:t>
            </a:r>
          </a:p>
          <a:p>
            <a:pPr lvl="1"/>
            <a:r>
              <a:rPr lang="en-US" dirty="0"/>
              <a:t>Additional Test bench protection channels for current leads</a:t>
            </a:r>
          </a:p>
          <a:p>
            <a:pPr lvl="1"/>
            <a:r>
              <a:rPr lang="en-US" dirty="0"/>
              <a:t>27 signals at ~20kHz in Post Mortem (75k points)</a:t>
            </a:r>
          </a:p>
          <a:p>
            <a:r>
              <a:rPr lang="en-US" dirty="0"/>
              <a:t>C23</a:t>
            </a:r>
          </a:p>
          <a:p>
            <a:pPr lvl="1"/>
            <a:r>
              <a:rPr lang="en-US" dirty="0"/>
              <a:t>Protection of MCBX corrector magnets and test bench</a:t>
            </a:r>
          </a:p>
          <a:p>
            <a:pPr lvl="1"/>
            <a:r>
              <a:rPr lang="en-US" dirty="0"/>
              <a:t>Implements hybrid (comparison and L*di/dt) algorithm used in SM18 in cluster D earlier. </a:t>
            </a:r>
          </a:p>
          <a:p>
            <a:pPr lvl="1"/>
            <a:r>
              <a:rPr lang="en-US" dirty="0"/>
              <a:t>31 signals at 9.6kHz in Post Mortem (65k points)</a:t>
            </a:r>
          </a:p>
          <a:p>
            <a:r>
              <a:rPr lang="en-US" dirty="0"/>
              <a:t>C24 </a:t>
            </a:r>
          </a:p>
          <a:p>
            <a:pPr lvl="1"/>
            <a:r>
              <a:rPr lang="en-US" dirty="0"/>
              <a:t>Generic firmware with 16 channels implementing 16 absolute thresholds</a:t>
            </a:r>
          </a:p>
          <a:p>
            <a:pPr lvl="1"/>
            <a:r>
              <a:rPr lang="en-US" dirty="0"/>
              <a:t>Used for test bench protection and additional monitoring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AECC06-FB7A-6BED-F3E7-2A34029FF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UQDS firmware for F1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89387-391B-85FF-EA2D-B0C1A8D4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F45E6-DA5A-C396-BCC8-7FB9FE951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8667E-88DE-3673-CB55-89A86F8DE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753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74FCFD-CD7E-B32F-2A28-6C85BA57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24" y="571020"/>
            <a:ext cx="3239221" cy="1065742"/>
          </a:xfrm>
        </p:spPr>
        <p:txBody>
          <a:bodyPr/>
          <a:lstStyle/>
          <a:p>
            <a:r>
              <a:rPr lang="en-US" dirty="0"/>
              <a:t>Firmware </a:t>
            </a:r>
            <a:br>
              <a:rPr lang="en-US" dirty="0"/>
            </a:br>
            <a:r>
              <a:rPr lang="en-US" dirty="0"/>
              <a:t>architecture </a:t>
            </a:r>
            <a:br>
              <a:rPr lang="en-US" dirty="0"/>
            </a:br>
            <a:r>
              <a:rPr lang="en-US" dirty="0"/>
              <a:t>(example C22)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5D5CD-9B58-B357-B4E4-71609FD3D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CB9BF-FDE1-5B1C-BCA5-2E288A41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2C738-105A-F0D2-53E3-FFE85B00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A1FD0E-D038-3D4C-A585-F082B705F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953" y="108399"/>
            <a:ext cx="8968047" cy="674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59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E815D7-669E-A1D7-E670-633B35022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Developed by BE-CEM-MTA</a:t>
            </a:r>
          </a:p>
          <a:p>
            <a:r>
              <a:rPr lang="en-US" dirty="0"/>
              <a:t>Allows the basic control of the UQDS crates via the EDAQ stack and FESA</a:t>
            </a:r>
          </a:p>
          <a:p>
            <a:r>
              <a:rPr lang="en-US" dirty="0"/>
              <a:t>Gives the test bench operators a graphic user interface</a:t>
            </a:r>
          </a:p>
          <a:p>
            <a:r>
              <a:rPr lang="en-US" dirty="0"/>
              <a:t>Thresholds and discrimination times can be changed by the TB operators</a:t>
            </a:r>
          </a:p>
          <a:p>
            <a:r>
              <a:rPr lang="en-US" dirty="0"/>
              <a:t>Tested during cluster F1 commissioning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358CF-2F2C-8AE1-A58F-E69E2FF4D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F1 controls GUI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F3166-A057-83BD-FA13-E92E04124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7BDBF-9641-7B07-973F-DBF4D9020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0C5BA-C1F7-5964-8941-CB22FCD3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884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2F7441-4C99-FDA7-C0CF-826C2BCA4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166" y="136384"/>
            <a:ext cx="11376025" cy="1065742"/>
          </a:xfrm>
        </p:spPr>
        <p:txBody>
          <a:bodyPr/>
          <a:lstStyle/>
          <a:p>
            <a:r>
              <a:rPr lang="en-US" dirty="0"/>
              <a:t>Cluster F1 controls GUI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947B3-FD3D-3176-B3CA-ECB928140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983EC-C6A8-41DA-3FC0-4FADA716D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4566B-2A6D-78BB-CF0C-D74CF9CD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B6349F1-321E-369A-6B48-59F15C3C3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193" y="872781"/>
            <a:ext cx="8490660" cy="59852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E2DCDE8-CF35-A938-5652-796D28FEE8D9}"/>
              </a:ext>
            </a:extLst>
          </p:cNvPr>
          <p:cNvSpPr txBox="1"/>
          <p:nvPr/>
        </p:nvSpPr>
        <p:spPr>
          <a:xfrm>
            <a:off x="9679350" y="453394"/>
            <a:ext cx="24622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Screenshot: Piotr Koziol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769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2A5EDF-5BED-4E70-907A-564599E96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Screenshots of Piotr go here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2F7441-4C99-FDA7-C0CF-826C2BCA4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166" y="136384"/>
            <a:ext cx="11376025" cy="1065742"/>
          </a:xfrm>
        </p:spPr>
        <p:txBody>
          <a:bodyPr/>
          <a:lstStyle/>
          <a:p>
            <a:r>
              <a:rPr lang="en-US" dirty="0"/>
              <a:t>Cluster F1 controls GUI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947B3-FD3D-3176-B3CA-ECB928140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983EC-C6A8-41DA-3FC0-4FADA716D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4566B-2A6D-78BB-CF0C-D74CF9CD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B59DAE-6027-F250-42D9-D5A189EFF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83" y="758352"/>
            <a:ext cx="11954834" cy="6164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A9C0E4-887C-C497-2B20-51D7DDA67AE1}"/>
              </a:ext>
            </a:extLst>
          </p:cNvPr>
          <p:cNvSpPr txBox="1"/>
          <p:nvPr/>
        </p:nvSpPr>
        <p:spPr>
          <a:xfrm>
            <a:off x="9492621" y="392256"/>
            <a:ext cx="24622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Screenshot: Piotr Koziol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549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2F7441-4C99-FDA7-C0CF-826C2BCA4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166" y="136384"/>
            <a:ext cx="11376025" cy="1065742"/>
          </a:xfrm>
        </p:spPr>
        <p:txBody>
          <a:bodyPr/>
          <a:lstStyle/>
          <a:p>
            <a:r>
              <a:rPr lang="en-US" dirty="0"/>
              <a:t>Cluster F1 controls GUI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947B3-FD3D-3176-B3CA-ECB928140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983EC-C6A8-41DA-3FC0-4FADA716D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4566B-2A6D-78BB-CF0C-D74CF9CD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6F47BD-21E9-D751-3FBE-CC1395A00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" y="876658"/>
            <a:ext cx="12192000" cy="59813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B758B2-3744-9AAC-D53B-1939642EB29B}"/>
              </a:ext>
            </a:extLst>
          </p:cNvPr>
          <p:cNvSpPr txBox="1"/>
          <p:nvPr/>
        </p:nvSpPr>
        <p:spPr>
          <a:xfrm>
            <a:off x="9679350" y="453394"/>
            <a:ext cx="24622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Screenshot: Piotr Koziol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349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74FAAD-2BE2-843E-34A3-966462CE8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6068"/>
            <a:ext cx="11667218" cy="4608512"/>
          </a:xfrm>
        </p:spPr>
        <p:txBody>
          <a:bodyPr/>
          <a:lstStyle/>
          <a:p>
            <a:r>
              <a:rPr lang="en-US" dirty="0"/>
              <a:t>So far, UQDS was active during cluster F1 commissioning</a:t>
            </a:r>
          </a:p>
          <a:p>
            <a:r>
              <a:rPr lang="en-US" dirty="0"/>
              <a:t>Shuffling module issues, delayed the production phase of F1</a:t>
            </a:r>
          </a:p>
          <a:p>
            <a:r>
              <a:rPr lang="en-GB" dirty="0"/>
              <a:t>Integration of EDAQ and UQDS took some time but is solved</a:t>
            </a:r>
          </a:p>
          <a:p>
            <a:r>
              <a:rPr lang="en-GB" dirty="0"/>
              <a:t>Fast logging option to be implemented in second phase</a:t>
            </a:r>
          </a:p>
          <a:p>
            <a:r>
              <a:rPr lang="en-GB" dirty="0"/>
              <a:t>Parameter configuration of UQDS needs some attention to ensure integrity of the system</a:t>
            </a:r>
          </a:p>
          <a:p>
            <a:pPr lvl="1"/>
            <a:r>
              <a:rPr lang="en-GB" dirty="0"/>
              <a:t>We have to make sure that each UQDS crate is properly configured and “locked” by internal checksum</a:t>
            </a:r>
          </a:p>
          <a:p>
            <a:pPr lvl="1"/>
            <a:r>
              <a:rPr lang="en-GB" dirty="0"/>
              <a:t>Configuration management needs still action from experts and TB crew to be able to keep a record of settings </a:t>
            </a:r>
            <a:r>
              <a:rPr lang="en-GB" dirty="0">
                <a:sym typeface="Wingdings" panose="05000000000000000000" pitchFamily="2" charset="2"/>
              </a:rPr>
              <a:t> Room for automation !</a:t>
            </a:r>
            <a:endParaRPr lang="en-GB" dirty="0"/>
          </a:p>
          <a:p>
            <a:r>
              <a:rPr lang="en-GB" dirty="0"/>
              <a:t>In general experience is very good and we look forward to see the first magnet being tested !</a:t>
            </a:r>
          </a:p>
          <a:p>
            <a:pPr marL="366712" lvl="1" indent="0">
              <a:buNone/>
            </a:pPr>
            <a:endParaRPr lang="en-GB" dirty="0"/>
          </a:p>
          <a:p>
            <a:pPr marL="366712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F70B29-6137-EB8C-8787-DF225C024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with UQDS &amp; F1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C208F-A4CC-CE42-DC34-F1AE2A605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075F8-68F2-9FF4-8777-0A25EC08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3F084-B113-E3FC-C204-948E2E75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00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29CCA-1A75-0298-758E-9991D0A10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96302"/>
            <a:ext cx="5148749" cy="4608512"/>
          </a:xfrm>
        </p:spPr>
        <p:txBody>
          <a:bodyPr/>
          <a:lstStyle/>
          <a:p>
            <a:r>
              <a:rPr lang="en-US" dirty="0"/>
              <a:t>UQDS is in use in SM18 since many years </a:t>
            </a:r>
          </a:p>
          <a:p>
            <a:r>
              <a:rPr lang="en-US" dirty="0"/>
              <a:t>Table on the left shows the currently installed systems</a:t>
            </a:r>
          </a:p>
          <a:p>
            <a:r>
              <a:rPr lang="en-GB" dirty="0"/>
              <a:t>QDS specialist required for setup and (remote) operation</a:t>
            </a:r>
          </a:p>
          <a:p>
            <a:r>
              <a:rPr lang="en-GB" dirty="0"/>
              <a:t>By following the development of the magnets we learn about their specifics and we are able to test the QD algorithms in “real world”</a:t>
            </a:r>
          </a:p>
          <a:p>
            <a:r>
              <a:rPr lang="en-GB" dirty="0"/>
              <a:t>So far UQDS has “seen” representatives of all HiLumi magnet families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45AB22-0CCA-4D83-DF73-C3FAF3C71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installations of UQDS in SM18 (no EDAQ)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34FAA-75C6-B9BD-E575-2300D1B2A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28F67-E2E5-F6AE-F1BA-8612E7F88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CFA1E-4DB2-B853-7DAC-7736B7D3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1536BF2-5991-AAF4-E89C-355497196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173007"/>
              </p:ext>
            </p:extLst>
          </p:nvPr>
        </p:nvGraphicFramePr>
        <p:xfrm>
          <a:off x="5947234" y="2047240"/>
          <a:ext cx="5836778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416">
                  <a:extLst>
                    <a:ext uri="{9D8B030D-6E8A-4147-A177-3AD203B41FA5}">
                      <a16:colId xmlns:a16="http://schemas.microsoft.com/office/drawing/2014/main" val="3403852267"/>
                    </a:ext>
                  </a:extLst>
                </a:gridCol>
                <a:gridCol w="4445362">
                  <a:extLst>
                    <a:ext uri="{9D8B030D-6E8A-4147-A177-3AD203B41FA5}">
                      <a16:colId xmlns:a16="http://schemas.microsoft.com/office/drawing/2014/main" val="7766035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Cluster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Installed UQDS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534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 UQDS for MQXF/MCBX magnets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703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 UQDS for D1 (MBRD)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00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 UQDS for MCBRD test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556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3x UQDS for MCBX or MCBRD test </a:t>
                      </a:r>
                      <a:br>
                        <a:rPr lang="en-US" dirty="0"/>
                      </a:br>
                      <a:r>
                        <a:rPr lang="en-US" dirty="0"/>
                        <a:t>(2 for protection, one monitoring crate)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1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System to measure acoustic sensors</a:t>
                      </a:r>
                    </a:p>
                    <a:p>
                      <a:r>
                        <a:rPr lang="en-US" dirty="0"/>
                        <a:t>(Used wherever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40625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663D96D-8F1E-46F1-1579-0B15E4718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10" y="1070126"/>
            <a:ext cx="6724650" cy="4295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FB2FF4-E781-2E28-F0E9-BB00A74BE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101" y="1030947"/>
            <a:ext cx="6630052" cy="46776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F74291-25E9-20AA-2A51-D996E7F3A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1710" y="1070126"/>
            <a:ext cx="6724650" cy="50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11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A9042D-5A67-E432-B8BD-5B9E1B05B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Except cluster F the UQDS installations are not included in CERN controls infrastructure (no EDAQ)</a:t>
            </a:r>
          </a:p>
          <a:p>
            <a:r>
              <a:rPr lang="en-US" dirty="0"/>
              <a:t>This requires relatively intensive expert coverage to operate as there is no official GUI available (only development GUI for experts)</a:t>
            </a:r>
          </a:p>
          <a:p>
            <a:r>
              <a:rPr lang="en-US" dirty="0"/>
              <a:t>Biggest challenge for more sensitive algorithms (L* di/dt) is the noise coming from power converters as well as low current operation (necessitating I dependent settings)</a:t>
            </a:r>
          </a:p>
          <a:p>
            <a:r>
              <a:rPr lang="en-US" dirty="0"/>
              <a:t>Another (yet unknown) noise source is also coupling in a lot of measurement systems in SM18. EMC user forum is informed and we’ll launch a campaign with D. Valuch to identify the source of that noise.</a:t>
            </a:r>
          </a:p>
          <a:p>
            <a:r>
              <a:rPr lang="en-US" dirty="0"/>
              <a:t>Using UQDS on (prototype) magnets in SM18 is an extremely valuable test bed for the final LHC units. </a:t>
            </a:r>
            <a:r>
              <a:rPr lang="en-US" dirty="0">
                <a:sym typeface="Wingdings" panose="05000000000000000000" pitchFamily="2" charset="2"/>
              </a:rPr>
              <a:t> STRING will be final test for algorithms and systems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731CDB-20D2-D00C-D535-852F83CC1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with other installations in SM18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F44C5-36C1-EB0D-DFEC-611400CE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D5F4E-386D-7DC8-6591-4EFCF037E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83C6C-342A-5C05-F232-34B341488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0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9622" y="1124744"/>
            <a:ext cx="11376024" cy="4608512"/>
          </a:xfrm>
        </p:spPr>
        <p:txBody>
          <a:bodyPr/>
          <a:lstStyle/>
          <a:p>
            <a:r>
              <a:rPr lang="en-US" dirty="0"/>
              <a:t>UQDS overview</a:t>
            </a:r>
          </a:p>
          <a:p>
            <a:r>
              <a:rPr lang="en-US" dirty="0"/>
              <a:t>EDAQ overview</a:t>
            </a:r>
          </a:p>
          <a:p>
            <a:r>
              <a:rPr lang="en-US" dirty="0"/>
              <a:t>Cluster F1 &amp; Cluster F2</a:t>
            </a:r>
          </a:p>
          <a:p>
            <a:pPr lvl="1"/>
            <a:r>
              <a:rPr lang="en-US" dirty="0"/>
              <a:t>System Layout F1</a:t>
            </a:r>
          </a:p>
          <a:p>
            <a:pPr lvl="1"/>
            <a:r>
              <a:rPr lang="en-US" dirty="0"/>
              <a:t>UQDS firmware for F1 overview</a:t>
            </a:r>
          </a:p>
          <a:p>
            <a:r>
              <a:rPr lang="en-US" dirty="0"/>
              <a:t>Operational experience</a:t>
            </a:r>
          </a:p>
          <a:p>
            <a:pPr lvl="1"/>
            <a:r>
              <a:rPr lang="en-US" dirty="0"/>
              <a:t>Experience in F1</a:t>
            </a:r>
          </a:p>
          <a:p>
            <a:pPr lvl="1"/>
            <a:r>
              <a:rPr lang="en-US" dirty="0"/>
              <a:t>Experience with UQDS in SM18</a:t>
            </a:r>
          </a:p>
          <a:p>
            <a:r>
              <a:rPr lang="en-US" dirty="0"/>
              <a:t>Summary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44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installation and commissioning of cluster F1 system completed</a:t>
            </a:r>
          </a:p>
          <a:p>
            <a:r>
              <a:rPr lang="en-US" dirty="0"/>
              <a:t>Hardware installation of F2 systems completed (still commissioning pending)</a:t>
            </a:r>
          </a:p>
          <a:p>
            <a:r>
              <a:rPr lang="en-US" dirty="0"/>
              <a:t>EDAQ integration completed</a:t>
            </a:r>
          </a:p>
          <a:p>
            <a:r>
              <a:rPr lang="en-US" dirty="0"/>
              <a:t>User GUI delivered by BE-CEM and working</a:t>
            </a:r>
          </a:p>
          <a:p>
            <a:r>
              <a:rPr lang="en-US" dirty="0"/>
              <a:t>Configuration management to be more automated </a:t>
            </a:r>
          </a:p>
          <a:p>
            <a:r>
              <a:rPr lang="en-US" dirty="0"/>
              <a:t>Possibility to extend EDAQ + GUI integration on other UQDS installations in SM18</a:t>
            </a:r>
          </a:p>
          <a:p>
            <a:r>
              <a:rPr lang="en-US" dirty="0"/>
              <a:t>F1 &amp; F2 UQDS+EDAQ installations are the blueprint for STRING QDS installation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Summary/Plans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317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308928"/>
            <a:ext cx="4060494" cy="46085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Modular, generic system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Central FPGA performing </a:t>
            </a:r>
            <a:br>
              <a:rPr lang="en-US" sz="1800" dirty="0"/>
            </a:br>
            <a:r>
              <a:rPr lang="en-US" sz="1800" dirty="0"/>
              <a:t>all logic based on IGLOO2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Advanced signal filtering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500" dirty="0"/>
              <a:t>Dynamic setting of quench detection parameters for efficient operation</a:t>
            </a:r>
            <a:endParaRPr lang="en-US" sz="15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Analog front ends digitize signals and provide galvanic isolation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Redundant power supplies, </a:t>
            </a:r>
            <a:br>
              <a:rPr lang="en-US" sz="1800" dirty="0"/>
            </a:br>
            <a:r>
              <a:rPr lang="en-US" sz="1800" dirty="0"/>
              <a:t>diode coupled and monitored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Passive mid-plane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Controls interface</a:t>
            </a:r>
            <a:br>
              <a:rPr lang="en-US" sz="1800" dirty="0"/>
            </a:br>
            <a:r>
              <a:rPr lang="en-US" sz="1800" dirty="0"/>
              <a:t>– WorldFIP or EDAQ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572"/>
          </a:xfrm>
        </p:spPr>
        <p:txBody>
          <a:bodyPr/>
          <a:lstStyle/>
          <a:p>
            <a:r>
              <a:rPr lang="en-US" dirty="0"/>
              <a:t>Universal Quench Detection System – UQDS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2/23/2021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7987" y="5879369"/>
            <a:ext cx="11633759" cy="4635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UQDS is the baseline for HL-LHC – the first full deployment will be the IT-string project</a:t>
            </a:r>
            <a:r>
              <a:rPr lang="en-US" sz="18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6CA03A-3CF9-FEC0-CBA8-71E0EC41A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497" y="1198451"/>
            <a:ext cx="7561252" cy="445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50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290" y="665066"/>
            <a:ext cx="8445902" cy="29498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160" y="4141528"/>
            <a:ext cx="3670544" cy="1608157"/>
          </a:xfrm>
          <a:prstGeom prst="rect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164" y="2023608"/>
            <a:ext cx="2795583" cy="2816550"/>
          </a:xfrm>
          <a:prstGeom prst="rect">
            <a:avLst/>
          </a:prstGeom>
          <a:ln w="38100">
            <a:solidFill>
              <a:srgbClr val="FF9999"/>
            </a:solidFill>
          </a:ln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0858" y="3630286"/>
          <a:ext cx="4556650" cy="2533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205">
                  <a:extLst>
                    <a:ext uri="{9D8B030D-6E8A-4147-A177-3AD203B41FA5}">
                      <a16:colId xmlns:a16="http://schemas.microsoft.com/office/drawing/2014/main" val="3959590639"/>
                    </a:ext>
                  </a:extLst>
                </a:gridCol>
                <a:gridCol w="2447445">
                  <a:extLst>
                    <a:ext uri="{9D8B030D-6E8A-4147-A177-3AD203B41FA5}">
                      <a16:colId xmlns:a16="http://schemas.microsoft.com/office/drawing/2014/main" val="1718762465"/>
                    </a:ext>
                  </a:extLst>
                </a:gridCol>
              </a:tblGrid>
              <a:tr h="201312">
                <a:tc>
                  <a:txBody>
                    <a:bodyPr/>
                    <a:lstStyle/>
                    <a:p>
                      <a:r>
                        <a:rPr lang="en-GB" sz="11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115503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100" dirty="0"/>
                        <a:t>Resolution</a:t>
                      </a:r>
                      <a:r>
                        <a:rPr lang="en-GB" sz="1100" baseline="0" dirty="0"/>
                        <a:t> (20-bit ADC)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105 nV/LSB .. 48 uV/LSB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90241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100" dirty="0"/>
                        <a:t>ADC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Up</a:t>
                      </a:r>
                      <a:r>
                        <a:rPr lang="en-GB" sz="1100" baseline="0" dirty="0"/>
                        <a:t> to 1 MS/s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376654"/>
                  </a:ext>
                </a:extLst>
              </a:tr>
              <a:tr h="592095">
                <a:tc>
                  <a:txBody>
                    <a:bodyPr/>
                    <a:lstStyle/>
                    <a:p>
                      <a:r>
                        <a:rPr lang="en-GB" sz="1100" dirty="0"/>
                        <a:t>Analogue</a:t>
                      </a:r>
                      <a:r>
                        <a:rPr lang="en-GB" sz="1100" baseline="0" dirty="0"/>
                        <a:t> bandwidth @ gain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/>
                        <a:t>120 kHz @ G=1</a:t>
                      </a:r>
                      <a:br>
                        <a:rPr lang="en-GB" sz="1100" baseline="0" dirty="0"/>
                      </a:br>
                      <a:r>
                        <a:rPr lang="en-GB" sz="1100" baseline="0" dirty="0"/>
                        <a:t>100 kHz @ G=9</a:t>
                      </a:r>
                      <a:br>
                        <a:rPr lang="en-GB" sz="1100" baseline="0" dirty="0"/>
                      </a:br>
                      <a:r>
                        <a:rPr lang="en-GB" sz="1100" baseline="0" dirty="0"/>
                        <a:t>50 kHz @ G=45</a:t>
                      </a:r>
                    </a:p>
                    <a:p>
                      <a:r>
                        <a:rPr lang="en-GB" sz="1100" baseline="0" dirty="0"/>
                        <a:t>7 kHz @ G=450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471595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100" dirty="0"/>
                        <a:t>Active input voltage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+/-50 mV (G=450) .. +/-22.5 V (G=1)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17594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100" dirty="0"/>
                        <a:t>Max differential input</a:t>
                      </a:r>
                      <a:r>
                        <a:rPr lang="en-GB" sz="1100" baseline="0" dirty="0"/>
                        <a:t> voltage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 kV/1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961294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100" dirty="0"/>
                        <a:t>Galvanic</a:t>
                      </a:r>
                      <a:r>
                        <a:rPr lang="en-GB" sz="1100" baseline="0" dirty="0"/>
                        <a:t> insulation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2.5 kV/20 min, 5kV/1min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641399"/>
                  </a:ext>
                </a:extLst>
              </a:tr>
            </a:tbl>
          </a:graphicData>
        </a:graphic>
      </p:graphicFrame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Jens Steckert | UQDS &amp; EDAQ in SM18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2/23/2021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6783"/>
          </a:xfrm>
        </p:spPr>
        <p:txBody>
          <a:bodyPr/>
          <a:lstStyle/>
          <a:p>
            <a:r>
              <a:rPr lang="en-US" dirty="0"/>
              <a:t>UQDS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851" y="4945607"/>
            <a:ext cx="3064453" cy="1304668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6672" y="551737"/>
            <a:ext cx="3027341" cy="132022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95215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</a:t>
            </a:r>
            <a:r>
              <a:rPr lang="en-US" dirty="0" err="1"/>
              <a:t>Gateware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677" y="792042"/>
            <a:ext cx="8800490" cy="540873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4816" y="3025286"/>
            <a:ext cx="4124446" cy="3856160"/>
          </a:xfrm>
        </p:spPr>
        <p:txBody>
          <a:bodyPr/>
          <a:lstStyle/>
          <a:p>
            <a:r>
              <a:rPr lang="en-US" dirty="0"/>
              <a:t>Modular approach: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Basic infrastructure is static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Application specific parts adapted to each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code is generated by scripts to avoid errors and speed up generation of new blocks</a:t>
            </a:r>
          </a:p>
        </p:txBody>
      </p:sp>
      <p:sp>
        <p:nvSpPr>
          <p:cNvPr id="8" name="Arrow: Curved Left 7">
            <a:extLst>
              <a:ext uri="{FF2B5EF4-FFF2-40B4-BE49-F238E27FC236}">
                <a16:creationId xmlns:a16="http://schemas.microsoft.com/office/drawing/2014/main" id="{4EFAE3D9-76F1-EB03-6815-2AFE71F6A87C}"/>
              </a:ext>
            </a:extLst>
          </p:cNvPr>
          <p:cNvSpPr/>
          <p:nvPr/>
        </p:nvSpPr>
        <p:spPr>
          <a:xfrm rot="14162286">
            <a:off x="7339269" y="108081"/>
            <a:ext cx="658026" cy="1047979"/>
          </a:xfrm>
          <a:prstGeom prst="curvedLeftArrow">
            <a:avLst/>
          </a:prstGeom>
          <a:ln>
            <a:head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BB48AE-42D5-32C5-D4C0-77903970F0AA}"/>
              </a:ext>
            </a:extLst>
          </p:cNvPr>
          <p:cNvSpPr txBox="1"/>
          <p:nvPr/>
        </p:nvSpPr>
        <p:spPr>
          <a:xfrm>
            <a:off x="8356942" y="213622"/>
            <a:ext cx="29665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Application specific part</a:t>
            </a:r>
            <a:br>
              <a:rPr lang="en-US" dirty="0"/>
            </a:br>
            <a:r>
              <a:rPr lang="en-US" dirty="0"/>
              <a:t>(C22, C23...)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155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EF740F-2AE5-60F9-4A22-733A2BDB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EDAQ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5F26E-6C84-CD40-9079-AB8647DF33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124743"/>
            <a:ext cx="8394369" cy="5125331"/>
          </a:xfrm>
        </p:spPr>
        <p:txBody>
          <a:bodyPr>
            <a:normAutofit/>
          </a:bodyPr>
          <a:lstStyle/>
          <a:p>
            <a:r>
              <a:rPr lang="en-US" sz="1800" dirty="0"/>
              <a:t>Communication and time synchronization system developed by MPE-EP to replace the outdated WorldFIP field bus by a modern ETHERNET based system</a:t>
            </a:r>
          </a:p>
          <a:p>
            <a:r>
              <a:rPr lang="en-US" sz="1800" dirty="0"/>
              <a:t>Key features:</a:t>
            </a:r>
          </a:p>
          <a:p>
            <a:pPr lvl="1"/>
            <a:r>
              <a:rPr lang="en-US" dirty="0"/>
              <a:t>Data transmission rate of 10Mbit/client (WorldFIP was limited to ~960 bytes/s )</a:t>
            </a:r>
          </a:p>
          <a:p>
            <a:pPr lvl="1"/>
            <a:r>
              <a:rPr lang="en-US" dirty="0"/>
              <a:t>Timing synchronization &lt;&lt; 1ms (~1us)</a:t>
            </a:r>
          </a:p>
          <a:p>
            <a:pPr lvl="1"/>
            <a:r>
              <a:rPr lang="en-US" dirty="0"/>
              <a:t>Full integration into FESA (Front End Server Architecture)</a:t>
            </a:r>
          </a:p>
          <a:p>
            <a:pPr lvl="1"/>
            <a:r>
              <a:rPr lang="en-US" dirty="0"/>
              <a:t>Full integration to CERN controls system: </a:t>
            </a:r>
          </a:p>
          <a:p>
            <a:pPr lvl="2"/>
            <a:r>
              <a:rPr lang="en-US" dirty="0"/>
              <a:t>NxCALS (Logging) </a:t>
            </a:r>
            <a:r>
              <a:rPr lang="en-US" dirty="0">
                <a:sym typeface="Wingdings" panose="05000000000000000000" pitchFamily="2" charset="2"/>
              </a:rPr>
              <a:t> 10Hz continuous</a:t>
            </a:r>
            <a:endParaRPr lang="en-US" dirty="0"/>
          </a:p>
          <a:p>
            <a:pPr lvl="2"/>
            <a:r>
              <a:rPr lang="en-US" dirty="0"/>
              <a:t>Post Mortem (transmission of high resolution data after system had triggered)</a:t>
            </a:r>
          </a:p>
          <a:p>
            <a:pPr lvl="2"/>
            <a:r>
              <a:rPr lang="en-US" dirty="0"/>
              <a:t>FESA API (get and set commands allow controls by third party applications</a:t>
            </a:r>
          </a:p>
          <a:p>
            <a:pPr lvl="1"/>
            <a:r>
              <a:rPr lang="en-US" dirty="0"/>
              <a:t>Fast logging: up to 10kHz continuous logging </a:t>
            </a:r>
            <a:r>
              <a:rPr lang="en-US" b="1" dirty="0"/>
              <a:t>NEW</a:t>
            </a:r>
            <a:endParaRPr lang="en-US" dirty="0"/>
          </a:p>
          <a:p>
            <a:pPr lvl="1"/>
            <a:r>
              <a:rPr lang="en-US" dirty="0"/>
              <a:t>Possibility of fast readout with ~300kHz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A85037-2F50-6404-FC93-484E93A36F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40" b="93200" l="1120" r="98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60" t="6052" r="1760" b="5936"/>
          <a:stretch/>
        </p:blipFill>
        <p:spPr>
          <a:xfrm rot="16200000" flipH="1" flipV="1">
            <a:off x="8013314" y="1811100"/>
            <a:ext cx="5406352" cy="2275722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D77E1-80DE-C88E-ED3B-5AFAA41A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2C899-102E-CD1A-0941-852DE54B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99117-7AAF-4E26-8619-235D234CB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DA77E4-7EC2-D7A1-D3B8-FF2C673628A2}"/>
              </a:ext>
            </a:extLst>
          </p:cNvPr>
          <p:cNvSpPr txBox="1"/>
          <p:nvPr/>
        </p:nvSpPr>
        <p:spPr>
          <a:xfrm>
            <a:off x="9254532" y="5779945"/>
            <a:ext cx="27315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EDAQ controller for UQDS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14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1CC88-CCA3-400B-852B-28B25E4674E7}" type="slidenum">
              <a:rPr lang="en-GB" smtClean="0"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7" y="155211"/>
            <a:ext cx="11376025" cy="1065742"/>
          </a:xfrm>
        </p:spPr>
        <p:txBody>
          <a:bodyPr/>
          <a:lstStyle/>
          <a:p>
            <a:r>
              <a:rPr lang="en-US" dirty="0"/>
              <a:t>EDAQ infrastructure and configuration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7" y="1093668"/>
            <a:ext cx="2420439" cy="515448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893174" y="631184"/>
            <a:ext cx="7889319" cy="5907728"/>
            <a:chOff x="2793058" y="674329"/>
            <a:chExt cx="5816342" cy="430372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058" y="674329"/>
              <a:ext cx="5816342" cy="422793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D75E64-1B7C-BD63-4E64-6CB016A14373}"/>
                </a:ext>
              </a:extLst>
            </p:cNvPr>
            <p:cNvSpPr txBox="1"/>
            <p:nvPr/>
          </p:nvSpPr>
          <p:spPr>
            <a:xfrm>
              <a:off x="2793058" y="4835183"/>
              <a:ext cx="1617344" cy="142875"/>
            </a:xfrm>
            <a:prstGeom prst="rect">
              <a:avLst/>
            </a:prstGeom>
          </p:spPr>
          <p:txBody>
            <a:bodyPr vert="horz" wrap="square" lIns="60960" tIns="0" rIns="60960" bIns="0" rtlCol="0" anchor="t">
              <a:normAutofit/>
            </a:bodyPr>
            <a:lstStyle/>
            <a:p>
              <a:r>
                <a:rPr lang="en-US" sz="933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Credit: M. Murillo Moya</a:t>
              </a:r>
              <a:endParaRPr lang="en-GB" sz="93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74659E6-25D4-7622-ADB3-B006843CD9B0}"/>
              </a:ext>
            </a:extLst>
          </p:cNvPr>
          <p:cNvSpPr txBox="1"/>
          <p:nvPr/>
        </p:nvSpPr>
        <p:spPr>
          <a:xfrm>
            <a:off x="10955672" y="816669"/>
            <a:ext cx="13290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Clients (UQDS)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75E82A-89E7-D3E6-825B-1815EF6F11DD}"/>
              </a:ext>
            </a:extLst>
          </p:cNvPr>
          <p:cNvSpPr txBox="1"/>
          <p:nvPr/>
        </p:nvSpPr>
        <p:spPr>
          <a:xfrm>
            <a:off x="10976699" y="2903558"/>
            <a:ext cx="13290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Switch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236FE5-897E-4024-AF93-6E40EAFC42B6}"/>
              </a:ext>
            </a:extLst>
          </p:cNvPr>
          <p:cNvSpPr txBox="1"/>
          <p:nvPr/>
        </p:nvSpPr>
        <p:spPr>
          <a:xfrm>
            <a:off x="10912305" y="5130871"/>
            <a:ext cx="13290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Front end server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95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D739B-3501-537E-1F0E-F0733041F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Cluster F in SM18 was upgraded to provide a modernized test bench for HiLumi magnets and the superconducting link</a:t>
            </a:r>
          </a:p>
          <a:p>
            <a:r>
              <a:rPr lang="en-US" dirty="0"/>
              <a:t>Quench detection, test bench protection and data acquisition is provided by UQDS + EDAQ</a:t>
            </a:r>
          </a:p>
          <a:p>
            <a:r>
              <a:rPr lang="en-US" dirty="0"/>
              <a:t>F1 system size: 10x UQDS &amp; 1x PDSUv1</a:t>
            </a:r>
          </a:p>
          <a:p>
            <a:r>
              <a:rPr lang="en-US" dirty="0"/>
              <a:t>F2 system size: 20x UQDS</a:t>
            </a:r>
          </a:p>
          <a:p>
            <a:r>
              <a:rPr lang="en-GB" dirty="0"/>
              <a:t>Cluster F1 is commissioned and waiting for the first MQXF magnet</a:t>
            </a:r>
          </a:p>
          <a:p>
            <a:r>
              <a:rPr lang="en-GB" dirty="0"/>
              <a:t>Cluster F2 will be commissioned after F1 and will be used to test the super conducting link.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86AFB5-F322-6A65-E4D5-7DDA940AC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SM18 Cluster F1 &amp; F2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6B78C-E5A1-7177-B052-906AF6E2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E215D-E9F9-CEEE-1260-FF4EFA0CE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46AFD-C977-3B98-46A1-589C9673C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666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03FF94-210F-B55D-8BBB-D9905E3B2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220"/>
            <a:ext cx="11376025" cy="1065742"/>
          </a:xfrm>
        </p:spPr>
        <p:txBody>
          <a:bodyPr/>
          <a:lstStyle/>
          <a:p>
            <a:r>
              <a:rPr lang="en-US" dirty="0"/>
              <a:t>Cluster F1 QDS block diagram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15A36-9121-6DBE-1091-9A5F4AFAA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AF4B6-08A8-6BB2-0D79-AFE4BECA4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Jens Steckert | UQDS &amp; EDAQ in SM18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E546E-22EC-8256-603F-58E5A8DA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8C4A55-2457-EE69-9DB7-B1E9372B5998}"/>
              </a:ext>
            </a:extLst>
          </p:cNvPr>
          <p:cNvSpPr txBox="1"/>
          <p:nvPr/>
        </p:nvSpPr>
        <p:spPr>
          <a:xfrm>
            <a:off x="338632" y="888764"/>
            <a:ext cx="4734493" cy="63078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UQDS is used for: </a:t>
            </a:r>
          </a:p>
          <a:p>
            <a:pPr lvl="1"/>
            <a:r>
              <a:rPr lang="en-US" dirty="0"/>
              <a:t>Magnet protection </a:t>
            </a:r>
          </a:p>
          <a:p>
            <a:pPr lvl="1"/>
            <a:r>
              <a:rPr lang="en-US" dirty="0"/>
              <a:t>Testbench protection </a:t>
            </a:r>
            <a:br>
              <a:rPr lang="en-US" dirty="0"/>
            </a:br>
            <a:r>
              <a:rPr lang="en-US" dirty="0"/>
              <a:t>(Current leads, bus-bars etc.)</a:t>
            </a:r>
          </a:p>
          <a:p>
            <a:pPr lvl="1"/>
            <a:r>
              <a:rPr lang="en-US" dirty="0"/>
              <a:t>Monitoring (additional signals)</a:t>
            </a:r>
          </a:p>
          <a:p>
            <a:r>
              <a:rPr lang="en-US" dirty="0"/>
              <a:t>Magnet protection systems are redundant and interlocking, monitoring systems are not</a:t>
            </a:r>
          </a:p>
          <a:p>
            <a:r>
              <a:rPr lang="en-US" dirty="0"/>
              <a:t>Monitoring crates will record post mortem when protection crates trigger</a:t>
            </a:r>
          </a:p>
          <a:p>
            <a:r>
              <a:rPr lang="en-US" dirty="0"/>
              <a:t>Current sensors are connected via dedicated powering and connection boxes</a:t>
            </a:r>
          </a:p>
          <a:p>
            <a:endParaRPr lang="en-GB" dirty="0"/>
          </a:p>
        </p:txBody>
      </p:sp>
      <p:pic>
        <p:nvPicPr>
          <p:cNvPr id="11" name="Content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AB223CB3-2F64-F6EF-1B15-EE1DEF53E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57" y="888764"/>
            <a:ext cx="6965361" cy="5110102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808213-9F99-A0F2-B17C-304D205CD101}"/>
              </a:ext>
            </a:extLst>
          </p:cNvPr>
          <p:cNvSpPr/>
          <p:nvPr/>
        </p:nvSpPr>
        <p:spPr>
          <a:xfrm>
            <a:off x="5211157" y="4903495"/>
            <a:ext cx="775890" cy="672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581809-4E2A-07D0-AB1C-51F4C6536380}"/>
              </a:ext>
            </a:extLst>
          </p:cNvPr>
          <p:cNvSpPr txBox="1"/>
          <p:nvPr/>
        </p:nvSpPr>
        <p:spPr>
          <a:xfrm>
            <a:off x="6286919" y="5550743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B69690-F026-5CD3-5B1D-76DB39A97FA8}"/>
              </a:ext>
            </a:extLst>
          </p:cNvPr>
          <p:cNvSpPr txBox="1"/>
          <p:nvPr/>
        </p:nvSpPr>
        <p:spPr>
          <a:xfrm>
            <a:off x="6735760" y="1119704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2921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49741</TotalTime>
  <Words>1399</Words>
  <Application>Microsoft Office PowerPoint</Application>
  <PresentationFormat>Widescreen</PresentationFormat>
  <Paragraphs>208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Verdana</vt:lpstr>
      <vt:lpstr>1_Office Theme</vt:lpstr>
      <vt:lpstr>Experience with UQDS and EDAQ in the SM18 test benches and plans</vt:lpstr>
      <vt:lpstr>Outline</vt:lpstr>
      <vt:lpstr>Universal Quench Detection System – UQDS </vt:lpstr>
      <vt:lpstr>UQDS</vt:lpstr>
      <vt:lpstr>FPGA Gateware</vt:lpstr>
      <vt:lpstr>EDAQ</vt:lpstr>
      <vt:lpstr>EDAQ infrastructure and configuration</vt:lpstr>
      <vt:lpstr>SM18 Cluster F1 &amp; F2</vt:lpstr>
      <vt:lpstr>Cluster F1 QDS block diagram</vt:lpstr>
      <vt:lpstr>Cluster F1 &amp; F2 UQDS  installation</vt:lpstr>
      <vt:lpstr>UQDS firmware for F1</vt:lpstr>
      <vt:lpstr>Firmware  architecture  (example C22)</vt:lpstr>
      <vt:lpstr>Cluster F1 controls GUI</vt:lpstr>
      <vt:lpstr>Cluster F1 controls GUI</vt:lpstr>
      <vt:lpstr>Cluster F1 controls GUI</vt:lpstr>
      <vt:lpstr>Cluster F1 controls GUI</vt:lpstr>
      <vt:lpstr>Experience with UQDS &amp; F1</vt:lpstr>
      <vt:lpstr>Other installations of UQDS in SM18 (no EDAQ)</vt:lpstr>
      <vt:lpstr>Experience with other installations in SM18</vt:lpstr>
      <vt:lpstr>Summary/Plans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668</cp:revision>
  <cp:lastPrinted>2022-09-02T12:22:20Z</cp:lastPrinted>
  <dcterms:created xsi:type="dcterms:W3CDTF">2021-10-12T09:43:36Z</dcterms:created>
  <dcterms:modified xsi:type="dcterms:W3CDTF">2023-09-26T19:01:49Z</dcterms:modified>
</cp:coreProperties>
</file>