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4"/>
  </p:sldMasterIdLst>
  <p:notesMasterIdLst>
    <p:notesMasterId r:id="rId25"/>
  </p:notesMasterIdLst>
  <p:handoutMasterIdLst>
    <p:handoutMasterId r:id="rId26"/>
  </p:handoutMasterIdLst>
  <p:sldIdLst>
    <p:sldId id="561" r:id="rId5"/>
    <p:sldId id="713" r:id="rId6"/>
    <p:sldId id="562" r:id="rId7"/>
    <p:sldId id="695" r:id="rId8"/>
    <p:sldId id="563" r:id="rId9"/>
    <p:sldId id="694" r:id="rId10"/>
    <p:sldId id="707" r:id="rId11"/>
    <p:sldId id="696" r:id="rId12"/>
    <p:sldId id="698" r:id="rId13"/>
    <p:sldId id="702" r:id="rId14"/>
    <p:sldId id="705" r:id="rId15"/>
    <p:sldId id="268" r:id="rId16"/>
    <p:sldId id="710" r:id="rId17"/>
    <p:sldId id="275" r:id="rId18"/>
    <p:sldId id="714" r:id="rId19"/>
    <p:sldId id="570" r:id="rId20"/>
    <p:sldId id="715" r:id="rId21"/>
    <p:sldId id="571" r:id="rId22"/>
    <p:sldId id="709" r:id="rId23"/>
    <p:sldId id="493" r:id="rId24"/>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47FFF"/>
    <a:srgbClr val="04ADFF"/>
    <a:srgbClr val="76D6FF"/>
    <a:srgbClr val="3366FF"/>
    <a:srgbClr val="00FF00"/>
    <a:srgbClr val="CCECFF"/>
    <a:srgbClr val="0066FF"/>
    <a:srgbClr val="FF00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40" autoAdjust="0"/>
    <p:restoredTop sz="96122" autoAdjust="0"/>
  </p:normalViewPr>
  <p:slideViewPr>
    <p:cSldViewPr snapToGrid="0" snapToObjects="1" showGuides="1">
      <p:cViewPr>
        <p:scale>
          <a:sx n="116" d="100"/>
          <a:sy n="116" d="100"/>
        </p:scale>
        <p:origin x="888" y="336"/>
      </p:cViewPr>
      <p:guideLst>
        <p:guide orient="horz" pos="408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23/09/2023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23/09/2023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658302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41011618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819400"/>
            <a:ext cx="96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828800" y="6356350"/>
            <a:ext cx="8412000" cy="360000"/>
          </a:xfrm>
        </p:spPr>
        <p:txBody>
          <a:bodyPr lIns="0" tIns="0" rIns="0" bIns="0" anchor="b" anchorCtr="0"/>
          <a:lstStyle>
            <a:lvl1pPr algn="r">
              <a:defRPr>
                <a:solidFill>
                  <a:schemeClr val="accent1"/>
                </a:solidFill>
              </a:defRPr>
            </a:lvl1pPr>
          </a:lstStyle>
          <a:p>
            <a:r>
              <a:rPr lang="es-ES" dirty="0"/>
              <a:t>Susana Izquierdo Bermudez, </a:t>
            </a:r>
            <a:r>
              <a:rPr lang="en-GB" dirty="0"/>
              <a:t>HL-MCF Meeting #3</a:t>
            </a:r>
          </a:p>
        </p:txBody>
      </p:sp>
      <p:sp>
        <p:nvSpPr>
          <p:cNvPr id="6" name="Espace réservé du numéro de diapositive 5"/>
          <p:cNvSpPr>
            <a:spLocks noGrp="1"/>
          </p:cNvSpPr>
          <p:nvPr>
            <p:ph type="sldNum" sz="quarter" idx="12"/>
          </p:nvPr>
        </p:nvSpPr>
        <p:spPr>
          <a:xfrm>
            <a:off x="11582400" y="6356350"/>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15" name="Espace réservé du texte 14"/>
          <p:cNvSpPr>
            <a:spLocks noGrp="1"/>
          </p:cNvSpPr>
          <p:nvPr>
            <p:ph type="body" sz="quarter" idx="14" hasCustomPrompt="1"/>
          </p:nvPr>
        </p:nvSpPr>
        <p:spPr>
          <a:xfrm>
            <a:off x="1828800" y="5899150"/>
            <a:ext cx="864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609600" y="6071400"/>
            <a:ext cx="6096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502920" y="5946775"/>
            <a:ext cx="81788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normAutofit/>
          </a:bodyPr>
          <a:lstStyle>
            <a:lvl1pPr>
              <a:defRPr sz="1400">
                <a:solidFill>
                  <a:schemeClr val="tx1"/>
                </a:solidFill>
              </a:defRPr>
            </a:lvl1pPr>
            <a:lvl2pPr>
              <a:defRPr sz="1200">
                <a:solidFill>
                  <a:schemeClr val="tx1"/>
                </a:solidFill>
              </a:defRPr>
            </a:lvl2pPr>
            <a:lvl3pPr>
              <a:defRPr sz="1100">
                <a:solidFill>
                  <a:schemeClr val="tx1"/>
                </a:solidFill>
              </a:defRPr>
            </a:lvl3pPr>
            <a:lvl4pPr>
              <a:defRPr sz="1050">
                <a:solidFill>
                  <a:schemeClr val="tx1"/>
                </a:solidFill>
              </a:defRPr>
            </a:lvl4pPr>
            <a:lvl5pPr>
              <a:defRPr sz="1000">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920000" y="6300000"/>
            <a:ext cx="6096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
        <p:nvSpPr>
          <p:cNvPr id="4" name="Rectangle 3"/>
          <p:cNvSpPr/>
          <p:nvPr userDrawn="1"/>
        </p:nvSpPr>
        <p:spPr>
          <a:xfrm>
            <a:off x="3443400" y="6397850"/>
            <a:ext cx="4911922" cy="276999"/>
          </a:xfrm>
          <a:prstGeom prst="rect">
            <a:avLst/>
          </a:prstGeom>
        </p:spPr>
        <p:txBody>
          <a:bodyPr wrap="none">
            <a:spAutoFit/>
          </a:bodyPr>
          <a:lstStyle/>
          <a:p>
            <a:r>
              <a:rPr lang="en-GB" sz="1200" kern="1200" dirty="0">
                <a:solidFill>
                  <a:schemeClr val="accent1"/>
                </a:solidFill>
                <a:latin typeface="+mn-lt"/>
                <a:ea typeface="+mn-ea"/>
                <a:cs typeface="+mn-cs"/>
              </a:rPr>
              <a:t>13</a:t>
            </a:r>
            <a:r>
              <a:rPr lang="en-GB" sz="1200" kern="1200" baseline="30000" dirty="0">
                <a:solidFill>
                  <a:schemeClr val="accent1"/>
                </a:solidFill>
                <a:latin typeface="+mn-lt"/>
                <a:ea typeface="+mn-ea"/>
                <a:cs typeface="+mn-cs"/>
              </a:rPr>
              <a:t>th</a:t>
            </a:r>
            <a:r>
              <a:rPr lang="en-GB" sz="1200" kern="1200" dirty="0">
                <a:solidFill>
                  <a:schemeClr val="accent1"/>
                </a:solidFill>
                <a:latin typeface="+mn-lt"/>
                <a:ea typeface="+mn-ea"/>
                <a:cs typeface="+mn-cs"/>
              </a:rPr>
              <a:t> HL-LHC Collaboration Meeting	26 Sep 2022		M. Pojer</a:t>
            </a:r>
            <a:endParaRPr lang="en-US" sz="1200" kern="1200" dirty="0">
              <a:solidFill>
                <a:schemeClr val="accent1"/>
              </a:solidFill>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dirty="0"/>
              <a:t>Slide title – line 1 – Arial 30 </a:t>
            </a:r>
            <a:r>
              <a:rPr lang="en-GB" noProof="0" dirty="0" err="1"/>
              <a:t>pt</a:t>
            </a:r>
            <a:r>
              <a:rPr lang="en-GB" noProof="0" dirty="0"/>
              <a:t> – </a:t>
            </a:r>
            <a:r>
              <a:rPr lang="en-GB" noProof="0" dirty="0" err="1"/>
              <a:t>HiLumi</a:t>
            </a:r>
            <a:r>
              <a:rPr lang="en-GB" noProof="0" dirty="0"/>
              <a:t> blue</a:t>
            </a:r>
            <a:br>
              <a:rPr lang="en-GB" noProof="0" dirty="0"/>
            </a:br>
            <a:r>
              <a:rPr lang="en-GB" noProof="0" dirty="0"/>
              <a:t>Slide title – line 2 – Arial 30 </a:t>
            </a:r>
            <a:r>
              <a:rPr lang="en-GB" noProof="0" dirty="0" err="1"/>
              <a:t>pt</a:t>
            </a:r>
            <a:r>
              <a:rPr lang="en-GB" noProof="0" dirty="0"/>
              <a:t> – </a:t>
            </a:r>
            <a:r>
              <a:rPr lang="en-GB" noProof="0" dirty="0" err="1"/>
              <a:t>HiLumi</a:t>
            </a:r>
            <a:r>
              <a:rPr lang="en-GB" noProof="0" dirty="0"/>
              <a:t> blue</a:t>
            </a:r>
          </a:p>
        </p:txBody>
      </p:sp>
      <p:sp>
        <p:nvSpPr>
          <p:cNvPr id="3" name="Espace réservé du texte 2"/>
          <p:cNvSpPr>
            <a:spLocks noGrp="1"/>
          </p:cNvSpPr>
          <p:nvPr>
            <p:ph type="body" idx="1" hasCustomPrompt="1"/>
          </p:nvPr>
        </p:nvSpPr>
        <p:spPr>
          <a:xfrm>
            <a:off x="609600" y="1215232"/>
            <a:ext cx="5386917"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68" y="1215232"/>
            <a:ext cx="5389033"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68" y="2057400"/>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2540000" y="6356350"/>
            <a:ext cx="8836000" cy="360000"/>
          </a:xfrm>
        </p:spPr>
        <p:txBody>
          <a:bodyPr/>
          <a:lstStyle/>
          <a:p>
            <a:r>
              <a:rPr lang="es-ES" noProof="0"/>
              <a:t>Susana Izquierdo Bermudez, MQXF Review, June 2016</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920000" y="6300000"/>
            <a:ext cx="6096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2540000" y="6356350"/>
            <a:ext cx="8836000" cy="360000"/>
          </a:xfrm>
        </p:spPr>
        <p:txBody>
          <a:bodyPr/>
          <a:lstStyle/>
          <a:p>
            <a:r>
              <a:rPr lang="es-ES" noProof="0" dirty="0"/>
              <a:t>Susana Izquierdo Bermudez</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920000" y="6300000"/>
            <a:ext cx="6096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
        <p:nvSpPr>
          <p:cNvPr id="11" name="Espace réservé du contenu 3"/>
          <p:cNvSpPr>
            <a:spLocks noGrp="1"/>
          </p:cNvSpPr>
          <p:nvPr>
            <p:ph sz="half" idx="2" hasCustomPrompt="1"/>
          </p:nvPr>
        </p:nvSpPr>
        <p:spPr>
          <a:xfrm>
            <a:off x="47824" y="34702"/>
            <a:ext cx="5958184"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2" name="Espace réservé du contenu 3"/>
          <p:cNvSpPr>
            <a:spLocks noGrp="1"/>
          </p:cNvSpPr>
          <p:nvPr>
            <p:ph sz="half" idx="13" hasCustomPrompt="1"/>
          </p:nvPr>
        </p:nvSpPr>
        <p:spPr>
          <a:xfrm>
            <a:off x="47824" y="3293368"/>
            <a:ext cx="5958184"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Espace réservé du contenu 3"/>
          <p:cNvSpPr>
            <a:spLocks noGrp="1"/>
          </p:cNvSpPr>
          <p:nvPr>
            <p:ph sz="half" idx="14" hasCustomPrompt="1"/>
          </p:nvPr>
        </p:nvSpPr>
        <p:spPr>
          <a:xfrm>
            <a:off x="6104216" y="34702"/>
            <a:ext cx="5958184"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4" name="Espace réservé du contenu 3"/>
          <p:cNvSpPr>
            <a:spLocks noGrp="1"/>
          </p:cNvSpPr>
          <p:nvPr>
            <p:ph sz="half" idx="15" hasCustomPrompt="1"/>
          </p:nvPr>
        </p:nvSpPr>
        <p:spPr>
          <a:xfrm>
            <a:off x="6104216" y="3293368"/>
            <a:ext cx="5958184"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0"/>
            <a:ext cx="8737600" cy="360000"/>
          </a:xfrm>
        </p:spPr>
        <p:txBody>
          <a:bodyPr/>
          <a:lstStyle/>
          <a:p>
            <a:r>
              <a:rPr lang="es-ES" noProof="0"/>
              <a:t>Susana Izquierdo Bermudez, MQXF Review, June 2016</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920000" y="6300000"/>
            <a:ext cx="6096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2641600" y="6356350"/>
            <a:ext cx="8734400" cy="360000"/>
          </a:xfrm>
        </p:spPr>
        <p:txBody>
          <a:bodyPr/>
          <a:lstStyle/>
          <a:p>
            <a:r>
              <a:rPr lang="es-ES" noProof="0"/>
              <a:t>Susana Izquierdo Bermudez, MQXF Review, June 2016</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920000" y="6300000"/>
            <a:ext cx="6096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896001" y="6282000"/>
            <a:ext cx="658913"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802400" y="6356350"/>
            <a:ext cx="8587200" cy="360000"/>
          </a:xfrm>
        </p:spPr>
        <p:txBody>
          <a:bodyPr/>
          <a:lstStyle/>
          <a:p>
            <a:r>
              <a:rPr lang="es-ES" noProof="0"/>
              <a:t>Susana Izquierdo Bermudez, MQXF Review, June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609600" y="6071400"/>
            <a:ext cx="6096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502920" y="5946775"/>
            <a:ext cx="81788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3"/>
          </p:nvPr>
        </p:nvSpPr>
        <p:spPr>
          <a:xfrm>
            <a:off x="2641600" y="6356350"/>
            <a:ext cx="8734400" cy="360000"/>
          </a:xfrm>
          <a:prstGeom prst="rect">
            <a:avLst/>
          </a:prstGeom>
        </p:spPr>
        <p:txBody>
          <a:bodyPr vert="horz" lIns="0" tIns="0" rIns="0" bIns="0" rtlCol="0" anchor="b"/>
          <a:lstStyle>
            <a:lvl1pPr algn="r">
              <a:defRPr sz="1200">
                <a:solidFill>
                  <a:schemeClr val="accent1"/>
                </a:solidFill>
              </a:defRPr>
            </a:lvl1pPr>
          </a:lstStyle>
          <a:p>
            <a:r>
              <a:rPr lang="es-ES" noProof="0" dirty="0"/>
              <a:t>Susana Izquierdo </a:t>
            </a:r>
            <a:r>
              <a:rPr lang="es-ES" noProof="0" dirty="0" err="1"/>
              <a:t>Bermudez</a:t>
            </a:r>
            <a:r>
              <a:rPr lang="es-ES" noProof="0" dirty="0"/>
              <a:t>, MQXF </a:t>
            </a:r>
            <a:r>
              <a:rPr lang="es-ES" noProof="0" dirty="0" err="1"/>
              <a:t>Review</a:t>
            </a:r>
            <a:r>
              <a:rPr lang="es-ES" noProof="0" dirty="0"/>
              <a:t>, June 2016</a:t>
            </a:r>
            <a:endParaRPr lang="en-GB" noProof="0" dirty="0"/>
          </a:p>
        </p:txBody>
      </p:sp>
      <p:sp>
        <p:nvSpPr>
          <p:cNvPr id="6" name="Espace réservé du numéro de diapositive 5"/>
          <p:cNvSpPr>
            <a:spLocks noGrp="1"/>
          </p:cNvSpPr>
          <p:nvPr>
            <p:ph type="sldNum" sz="quarter" idx="4"/>
          </p:nvPr>
        </p:nvSpPr>
        <p:spPr>
          <a:xfrm>
            <a:off x="11582400" y="6356350"/>
            <a:ext cx="48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14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11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05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0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5.jpeg"/><Relationship Id="rId7" Type="http://schemas.openxmlformats.org/officeDocument/2006/relationships/image" Target="../media/image38.pn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37.png"/><Relationship Id="rId5" Type="http://schemas.microsoft.com/office/2007/relationships/hdphoto" Target="../media/hdphoto1.wdp"/><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46.jpeg"/><Relationship Id="rId13" Type="http://schemas.openxmlformats.org/officeDocument/2006/relationships/image" Target="../media/image51.pn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50.pn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4.png"/><Relationship Id="rId11" Type="http://schemas.openxmlformats.org/officeDocument/2006/relationships/image" Target="../media/image49.jpeg"/><Relationship Id="rId5" Type="http://schemas.openxmlformats.org/officeDocument/2006/relationships/image" Target="../media/image43.png"/><Relationship Id="rId10" Type="http://schemas.openxmlformats.org/officeDocument/2006/relationships/image" Target="../media/image48.jpeg"/><Relationship Id="rId4" Type="http://schemas.openxmlformats.org/officeDocument/2006/relationships/image" Target="../media/image42.png"/><Relationship Id="rId9" Type="http://schemas.openxmlformats.org/officeDocument/2006/relationships/image" Target="../media/image47.jpeg"/></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18.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jpg"/><Relationship Id="rId7"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0" y="759520"/>
            <a:ext cx="4467625" cy="1800000"/>
          </a:xfrm>
        </p:spPr>
        <p:txBody>
          <a:bodyPr/>
          <a:lstStyle/>
          <a:p>
            <a:pPr algn="ctr"/>
            <a:r>
              <a:rPr lang="en-GB" sz="3200" dirty="0"/>
              <a:t>Experience with new Energy Extraction Systems and CLIQ in the SM18 test benches and plans</a:t>
            </a:r>
          </a:p>
        </p:txBody>
      </p:sp>
      <p:sp>
        <p:nvSpPr>
          <p:cNvPr id="3" name="Subtitle 2"/>
          <p:cNvSpPr>
            <a:spLocks noGrp="1"/>
          </p:cNvSpPr>
          <p:nvPr>
            <p:ph type="subTitle" idx="1"/>
          </p:nvPr>
        </p:nvSpPr>
        <p:spPr>
          <a:xfrm>
            <a:off x="1655495" y="3104941"/>
            <a:ext cx="6664539" cy="2431701"/>
          </a:xfrm>
        </p:spPr>
        <p:txBody>
          <a:bodyPr>
            <a:normAutofit fontScale="92500" lnSpcReduction="20000"/>
          </a:bodyPr>
          <a:lstStyle/>
          <a:p>
            <a:r>
              <a:rPr lang="en-GB" b="1" dirty="0"/>
              <a:t>Mirko Pojer </a:t>
            </a:r>
          </a:p>
          <a:p>
            <a:r>
              <a:rPr lang="en-GB" sz="1800" b="1" i="1" dirty="0"/>
              <a:t>CERN TE-MPE-MP</a:t>
            </a:r>
          </a:p>
          <a:p>
            <a:endParaRPr lang="en-GB" sz="1800" i="1" dirty="0"/>
          </a:p>
          <a:p>
            <a:r>
              <a:rPr lang="en-GB" sz="1800" i="1" dirty="0"/>
              <a:t>with contributions from</a:t>
            </a:r>
          </a:p>
          <a:p>
            <a:r>
              <a:rPr lang="en-GB" sz="1800" i="1" dirty="0"/>
              <a:t>David Carrillo – CLIQ  &amp; HL-DQHDS Project Leader</a:t>
            </a:r>
          </a:p>
          <a:p>
            <a:r>
              <a:rPr lang="en-GB" sz="1800" i="1" dirty="0"/>
              <a:t>Bozhidar </a:t>
            </a:r>
            <a:r>
              <a:rPr lang="en-GB" sz="1800" i="1" dirty="0" err="1"/>
              <a:t>Panev</a:t>
            </a:r>
            <a:r>
              <a:rPr lang="en-GB" sz="1800" i="1" dirty="0"/>
              <a:t> – Vacuum-switch-based EES Project Leader</a:t>
            </a:r>
          </a:p>
          <a:p>
            <a:r>
              <a:rPr lang="en-GB" sz="1800" i="1" dirty="0"/>
              <a:t>Spyridon Georgakakis – Electronics design Leader</a:t>
            </a:r>
          </a:p>
          <a:p>
            <a:r>
              <a:rPr lang="en-GB" sz="1800" i="1" dirty="0"/>
              <a:t>and </a:t>
            </a:r>
          </a:p>
          <a:p>
            <a:r>
              <a:rPr lang="en-GB" sz="1800" i="1" dirty="0"/>
              <a:t>Gerard </a:t>
            </a:r>
            <a:r>
              <a:rPr lang="en-GB" sz="1800" i="1" dirty="0" err="1"/>
              <a:t>Willering</a:t>
            </a:r>
            <a:r>
              <a:rPr lang="en-GB" sz="1800" i="1" dirty="0"/>
              <a:t>, Franco </a:t>
            </a:r>
            <a:r>
              <a:rPr lang="en-GB" sz="1800" i="1" dirty="0" err="1"/>
              <a:t>Mangiarotti</a:t>
            </a:r>
            <a:r>
              <a:rPr lang="en-GB" sz="1800" i="1" dirty="0"/>
              <a:t> from SM18</a:t>
            </a:r>
          </a:p>
        </p:txBody>
      </p:sp>
      <p:pic>
        <p:nvPicPr>
          <p:cNvPr id="2050" name="Picture 2">
            <a:extLst>
              <a:ext uri="{FF2B5EF4-FFF2-40B4-BE49-F238E27FC236}">
                <a16:creationId xmlns:a16="http://schemas.microsoft.com/office/drawing/2014/main" id="{926339E9-F449-CE0B-A267-0254D24E30E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38485"/>
          <a:stretch/>
        </p:blipFill>
        <p:spPr bwMode="auto">
          <a:xfrm>
            <a:off x="8757126" y="4047613"/>
            <a:ext cx="2966306" cy="2580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4181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1E025-E6C4-ED43-D6F3-CFEDD235BB3F}"/>
              </a:ext>
            </a:extLst>
          </p:cNvPr>
          <p:cNvSpPr>
            <a:spLocks noGrp="1"/>
          </p:cNvSpPr>
          <p:nvPr>
            <p:ph type="title"/>
          </p:nvPr>
        </p:nvSpPr>
        <p:spPr/>
        <p:txBody>
          <a:bodyPr/>
          <a:lstStyle/>
          <a:p>
            <a:r>
              <a:rPr lang="en-GB" dirty="0"/>
              <a:t>HL-LHC EES in SM18</a:t>
            </a:r>
          </a:p>
        </p:txBody>
      </p:sp>
      <p:sp>
        <p:nvSpPr>
          <p:cNvPr id="4" name="Slide Number Placeholder 3">
            <a:extLst>
              <a:ext uri="{FF2B5EF4-FFF2-40B4-BE49-F238E27FC236}">
                <a16:creationId xmlns:a16="http://schemas.microsoft.com/office/drawing/2014/main" id="{A79F2A15-8C2D-D03D-667E-FD8F044E5BA6}"/>
              </a:ext>
            </a:extLst>
          </p:cNvPr>
          <p:cNvSpPr>
            <a:spLocks noGrp="1"/>
          </p:cNvSpPr>
          <p:nvPr>
            <p:ph type="sldNum" sz="quarter" idx="12"/>
          </p:nvPr>
        </p:nvSpPr>
        <p:spPr/>
        <p:txBody>
          <a:bodyPr/>
          <a:lstStyle/>
          <a:p>
            <a:fld id="{BFDCA1C4-9514-7B4F-976F-D92F7E296653}" type="slidenum">
              <a:rPr lang="en-GB" smtClean="0"/>
              <a:pPr/>
              <a:t>10</a:t>
            </a:fld>
            <a:endParaRPr lang="en-GB" dirty="0"/>
          </a:p>
        </p:txBody>
      </p:sp>
      <p:pic>
        <p:nvPicPr>
          <p:cNvPr id="5" name="Picture 4">
            <a:extLst>
              <a:ext uri="{FF2B5EF4-FFF2-40B4-BE49-F238E27FC236}">
                <a16:creationId xmlns:a16="http://schemas.microsoft.com/office/drawing/2014/main" id="{07F7D86C-3F73-060E-D1FB-EB87EF1ABB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7928" y="1235523"/>
            <a:ext cx="5844501" cy="3562450"/>
          </a:xfrm>
          <a:prstGeom prst="rect">
            <a:avLst/>
          </a:prstGeom>
        </p:spPr>
      </p:pic>
      <p:grpSp>
        <p:nvGrpSpPr>
          <p:cNvPr id="8" name="Group 7">
            <a:extLst>
              <a:ext uri="{FF2B5EF4-FFF2-40B4-BE49-F238E27FC236}">
                <a16:creationId xmlns:a16="http://schemas.microsoft.com/office/drawing/2014/main" id="{66488E56-CE11-326F-E266-17CE58731EBC}"/>
              </a:ext>
            </a:extLst>
          </p:cNvPr>
          <p:cNvGrpSpPr/>
          <p:nvPr/>
        </p:nvGrpSpPr>
        <p:grpSpPr>
          <a:xfrm>
            <a:off x="3570498" y="4020824"/>
            <a:ext cx="3790731" cy="2843048"/>
            <a:chOff x="2673130" y="3834952"/>
            <a:chExt cx="3790731" cy="2843048"/>
          </a:xfrm>
        </p:grpSpPr>
        <p:pic>
          <p:nvPicPr>
            <p:cNvPr id="1028" name="Picture 4">
              <a:extLst>
                <a:ext uri="{FF2B5EF4-FFF2-40B4-BE49-F238E27FC236}">
                  <a16:creationId xmlns:a16="http://schemas.microsoft.com/office/drawing/2014/main" id="{D7C75650-1550-358E-2C1A-B0D0C72DB3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3130" y="3834952"/>
              <a:ext cx="3790731" cy="284304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D3DF72B-6CA0-4926-9E54-D2052C7C2F27}"/>
                </a:ext>
              </a:extLst>
            </p:cNvPr>
            <p:cNvSpPr txBox="1"/>
            <p:nvPr/>
          </p:nvSpPr>
          <p:spPr>
            <a:xfrm>
              <a:off x="3026979" y="6308668"/>
              <a:ext cx="2553648" cy="307777"/>
            </a:xfrm>
            <a:prstGeom prst="rect">
              <a:avLst/>
            </a:prstGeom>
            <a:solidFill>
              <a:schemeClr val="bg1"/>
            </a:solidFill>
          </p:spPr>
          <p:txBody>
            <a:bodyPr wrap="none" rtlCol="0">
              <a:spAutoFit/>
            </a:bodyPr>
            <a:lstStyle/>
            <a:p>
              <a:r>
                <a:rPr lang="en-GB" sz="1400" dirty="0"/>
                <a:t>2 x 2 kA systems in cluster F1</a:t>
              </a:r>
            </a:p>
          </p:txBody>
        </p:sp>
      </p:grpSp>
      <p:grpSp>
        <p:nvGrpSpPr>
          <p:cNvPr id="3" name="Group 2">
            <a:extLst>
              <a:ext uri="{FF2B5EF4-FFF2-40B4-BE49-F238E27FC236}">
                <a16:creationId xmlns:a16="http://schemas.microsoft.com/office/drawing/2014/main" id="{7457423C-3682-BE7C-F69E-F972CEF9058B}"/>
              </a:ext>
            </a:extLst>
          </p:cNvPr>
          <p:cNvGrpSpPr/>
          <p:nvPr/>
        </p:nvGrpSpPr>
        <p:grpSpPr>
          <a:xfrm>
            <a:off x="8760766" y="1072921"/>
            <a:ext cx="3378069" cy="2533551"/>
            <a:chOff x="6922068" y="1009551"/>
            <a:chExt cx="3378069" cy="2533551"/>
          </a:xfrm>
        </p:grpSpPr>
        <p:pic>
          <p:nvPicPr>
            <p:cNvPr id="1026" name="Picture 2">
              <a:extLst>
                <a:ext uri="{FF2B5EF4-FFF2-40B4-BE49-F238E27FC236}">
                  <a16:creationId xmlns:a16="http://schemas.microsoft.com/office/drawing/2014/main" id="{D878413F-1C62-C162-5D8E-5FDB29DF79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2068" y="1009551"/>
              <a:ext cx="3378069" cy="253355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9CA0D3E-CC64-ED19-1176-6F09F958B38D}"/>
                </a:ext>
              </a:extLst>
            </p:cNvPr>
            <p:cNvSpPr txBox="1"/>
            <p:nvPr/>
          </p:nvSpPr>
          <p:spPr>
            <a:xfrm>
              <a:off x="7245016" y="3154371"/>
              <a:ext cx="2673617" cy="307777"/>
            </a:xfrm>
            <a:prstGeom prst="rect">
              <a:avLst/>
            </a:prstGeom>
            <a:solidFill>
              <a:schemeClr val="bg1"/>
            </a:solidFill>
          </p:spPr>
          <p:txBody>
            <a:bodyPr wrap="none" rtlCol="0">
              <a:spAutoFit/>
            </a:bodyPr>
            <a:lstStyle/>
            <a:p>
              <a:r>
                <a:rPr lang="en-GB" sz="1400" dirty="0"/>
                <a:t>2 x 600 A systems in cluster C2</a:t>
              </a:r>
            </a:p>
          </p:txBody>
        </p:sp>
      </p:grpSp>
      <p:cxnSp>
        <p:nvCxnSpPr>
          <p:cNvPr id="9" name="Straight Arrow Connector 8">
            <a:extLst>
              <a:ext uri="{FF2B5EF4-FFF2-40B4-BE49-F238E27FC236}">
                <a16:creationId xmlns:a16="http://schemas.microsoft.com/office/drawing/2014/main" id="{7B086FB6-F77B-C92A-5C01-514045F3C93E}"/>
              </a:ext>
            </a:extLst>
          </p:cNvPr>
          <p:cNvCxnSpPr>
            <a:cxnSpLocks/>
          </p:cNvCxnSpPr>
          <p:nvPr/>
        </p:nvCxnSpPr>
        <p:spPr>
          <a:xfrm flipH="1">
            <a:off x="6826102" y="1962150"/>
            <a:ext cx="4194323" cy="749152"/>
          </a:xfrm>
          <a:prstGeom prst="straightConnector1">
            <a:avLst/>
          </a:prstGeom>
          <a:ln>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10" name="Straight Arrow Connector 9">
            <a:extLst>
              <a:ext uri="{FF2B5EF4-FFF2-40B4-BE49-F238E27FC236}">
                <a16:creationId xmlns:a16="http://schemas.microsoft.com/office/drawing/2014/main" id="{222BFB53-43E8-FC6F-EAEF-766170D383B1}"/>
              </a:ext>
            </a:extLst>
          </p:cNvPr>
          <p:cNvCxnSpPr>
            <a:cxnSpLocks/>
          </p:cNvCxnSpPr>
          <p:nvPr/>
        </p:nvCxnSpPr>
        <p:spPr>
          <a:xfrm flipH="1" flipV="1">
            <a:off x="5362822" y="3237140"/>
            <a:ext cx="292355" cy="1639204"/>
          </a:xfrm>
          <a:prstGeom prst="straightConnector1">
            <a:avLst/>
          </a:prstGeom>
          <a:ln>
            <a:headEnd type="none" w="med" len="med"/>
            <a:tailEnd type="arrow" w="med" len="med"/>
          </a:ln>
        </p:spPr>
        <p:style>
          <a:lnRef idx="2">
            <a:schemeClr val="accent6"/>
          </a:lnRef>
          <a:fillRef idx="0">
            <a:schemeClr val="accent6"/>
          </a:fillRef>
          <a:effectRef idx="1">
            <a:schemeClr val="accent6"/>
          </a:effectRef>
          <a:fontRef idx="minor">
            <a:schemeClr val="tx1"/>
          </a:fontRef>
        </p:style>
      </p:cxnSp>
      <p:pic>
        <p:nvPicPr>
          <p:cNvPr id="12" name="Picture 11">
            <a:extLst>
              <a:ext uri="{FF2B5EF4-FFF2-40B4-BE49-F238E27FC236}">
                <a16:creationId xmlns:a16="http://schemas.microsoft.com/office/drawing/2014/main" id="{F998839C-5A4B-8F6D-C992-8E047FAD5D48}"/>
              </a:ext>
            </a:extLst>
          </p:cNvPr>
          <p:cNvPicPr>
            <a:picLocks noChangeAspect="1"/>
          </p:cNvPicPr>
          <p:nvPr/>
        </p:nvPicPr>
        <p:blipFill rotWithShape="1">
          <a:blip r:embed="rId5"/>
          <a:srcRect t="16899"/>
          <a:stretch/>
        </p:blipFill>
        <p:spPr>
          <a:xfrm>
            <a:off x="109352" y="956763"/>
            <a:ext cx="2851741" cy="3159758"/>
          </a:xfrm>
          <a:prstGeom prst="rect">
            <a:avLst/>
          </a:prstGeom>
        </p:spPr>
      </p:pic>
      <p:cxnSp>
        <p:nvCxnSpPr>
          <p:cNvPr id="14" name="Straight Arrow Connector 13">
            <a:extLst>
              <a:ext uri="{FF2B5EF4-FFF2-40B4-BE49-F238E27FC236}">
                <a16:creationId xmlns:a16="http://schemas.microsoft.com/office/drawing/2014/main" id="{C1D9FDDD-A0F8-DF75-DBEA-4DB7810AAFDE}"/>
              </a:ext>
            </a:extLst>
          </p:cNvPr>
          <p:cNvCxnSpPr>
            <a:cxnSpLocks/>
          </p:cNvCxnSpPr>
          <p:nvPr/>
        </p:nvCxnSpPr>
        <p:spPr>
          <a:xfrm>
            <a:off x="2961093" y="2104048"/>
            <a:ext cx="3197945" cy="0"/>
          </a:xfrm>
          <a:prstGeom prst="straightConnector1">
            <a:avLst/>
          </a:prstGeom>
          <a:ln>
            <a:headEnd type="none" w="med" len="med"/>
            <a:tailEnd type="arrow" w="med" len="med"/>
          </a:ln>
        </p:spPr>
        <p:style>
          <a:lnRef idx="2">
            <a:schemeClr val="accent6"/>
          </a:lnRef>
          <a:fillRef idx="0">
            <a:schemeClr val="accent6"/>
          </a:fillRef>
          <a:effectRef idx="1">
            <a:schemeClr val="accent6"/>
          </a:effectRef>
          <a:fontRef idx="minor">
            <a:schemeClr val="tx1"/>
          </a:fontRef>
        </p:style>
      </p:cxnSp>
      <p:sp>
        <p:nvSpPr>
          <p:cNvPr id="16" name="TextBox 15">
            <a:extLst>
              <a:ext uri="{FF2B5EF4-FFF2-40B4-BE49-F238E27FC236}">
                <a16:creationId xmlns:a16="http://schemas.microsoft.com/office/drawing/2014/main" id="{9A88AD68-F7EF-8723-64E4-81D513ABB615}"/>
              </a:ext>
            </a:extLst>
          </p:cNvPr>
          <p:cNvSpPr txBox="1"/>
          <p:nvPr/>
        </p:nvSpPr>
        <p:spPr>
          <a:xfrm>
            <a:off x="8366532" y="5230758"/>
            <a:ext cx="3390799" cy="830997"/>
          </a:xfrm>
          <a:prstGeom prst="rect">
            <a:avLst/>
          </a:prstGeom>
          <a:noFill/>
        </p:spPr>
        <p:txBody>
          <a:bodyPr wrap="square" rtlCol="0">
            <a:spAutoFit/>
          </a:bodyPr>
          <a:lstStyle/>
          <a:p>
            <a:r>
              <a:rPr lang="en-GB" sz="1600" dirty="0"/>
              <a:t>In addition:</a:t>
            </a:r>
          </a:p>
          <a:p>
            <a:r>
              <a:rPr lang="en-GB" sz="1600" dirty="0"/>
              <a:t>	2 x 2 kA EES will be installed 	in cluster A2 by Feb 2024</a:t>
            </a:r>
          </a:p>
        </p:txBody>
      </p:sp>
      <p:sp>
        <p:nvSpPr>
          <p:cNvPr id="13" name="TextBox 12">
            <a:extLst>
              <a:ext uri="{FF2B5EF4-FFF2-40B4-BE49-F238E27FC236}">
                <a16:creationId xmlns:a16="http://schemas.microsoft.com/office/drawing/2014/main" id="{A91B15A2-6B06-951E-402C-C3CE8BAD601D}"/>
              </a:ext>
            </a:extLst>
          </p:cNvPr>
          <p:cNvSpPr txBox="1"/>
          <p:nvPr/>
        </p:nvSpPr>
        <p:spPr>
          <a:xfrm>
            <a:off x="390514" y="3488934"/>
            <a:ext cx="2236253" cy="523220"/>
          </a:xfrm>
          <a:prstGeom prst="rect">
            <a:avLst/>
          </a:prstGeom>
          <a:solidFill>
            <a:schemeClr val="bg1"/>
          </a:solidFill>
        </p:spPr>
        <p:txBody>
          <a:bodyPr wrap="none" rtlCol="0">
            <a:spAutoFit/>
          </a:bodyPr>
          <a:lstStyle/>
          <a:p>
            <a:r>
              <a:rPr lang="en-GB" sz="1400" dirty="0"/>
              <a:t>6 x 2 kA systems in String</a:t>
            </a:r>
          </a:p>
          <a:p>
            <a:r>
              <a:rPr lang="en-GB" sz="1400" dirty="0"/>
              <a:t>+ 1 x 600 A system</a:t>
            </a:r>
          </a:p>
        </p:txBody>
      </p:sp>
    </p:spTree>
    <p:extLst>
      <p:ext uri="{BB962C8B-B14F-4D97-AF65-F5344CB8AC3E}">
        <p14:creationId xmlns:p14="http://schemas.microsoft.com/office/powerpoint/2010/main" val="1020914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83DD2-141F-8EE9-C78C-708B336B7D94}"/>
              </a:ext>
            </a:extLst>
          </p:cNvPr>
          <p:cNvSpPr>
            <a:spLocks noGrp="1"/>
          </p:cNvSpPr>
          <p:nvPr>
            <p:ph type="title"/>
          </p:nvPr>
        </p:nvSpPr>
        <p:spPr/>
        <p:txBody>
          <a:bodyPr/>
          <a:lstStyle/>
          <a:p>
            <a:r>
              <a:rPr lang="en-GB"/>
              <a:t>Project milestones</a:t>
            </a:r>
          </a:p>
        </p:txBody>
      </p:sp>
      <p:sp>
        <p:nvSpPr>
          <p:cNvPr id="3" name="Content Placeholder 2">
            <a:extLst>
              <a:ext uri="{FF2B5EF4-FFF2-40B4-BE49-F238E27FC236}">
                <a16:creationId xmlns:a16="http://schemas.microsoft.com/office/drawing/2014/main" id="{7E6CAA79-4A85-361B-DB3D-8327CC64BE9B}"/>
              </a:ext>
            </a:extLst>
          </p:cNvPr>
          <p:cNvSpPr>
            <a:spLocks noGrp="1"/>
          </p:cNvSpPr>
          <p:nvPr>
            <p:ph idx="1"/>
          </p:nvPr>
        </p:nvSpPr>
        <p:spPr>
          <a:xfrm>
            <a:off x="816000" y="1219201"/>
            <a:ext cx="6956400" cy="4906963"/>
          </a:xfrm>
        </p:spPr>
        <p:txBody>
          <a:bodyPr>
            <a:normAutofit lnSpcReduction="10000"/>
          </a:bodyPr>
          <a:lstStyle/>
          <a:p>
            <a:pPr>
              <a:spcBef>
                <a:spcPts val="384"/>
              </a:spcBef>
              <a:spcAft>
                <a:spcPts val="600"/>
              </a:spcAft>
            </a:pPr>
            <a:r>
              <a:rPr lang="en-GB" sz="1600" dirty="0"/>
              <a:t>Start of development of the vacuum-switch-based EES in collaboration with the Lodz University of Technology (Poland) – 2017</a:t>
            </a:r>
          </a:p>
          <a:p>
            <a:pPr>
              <a:spcBef>
                <a:spcPts val="384"/>
              </a:spcBef>
              <a:spcAft>
                <a:spcPts val="600"/>
              </a:spcAft>
            </a:pPr>
            <a:r>
              <a:rPr lang="en-GB" sz="1600" dirty="0"/>
              <a:t>2 prototypes (2 kA and 600 A) built and successfully tested – 2018</a:t>
            </a:r>
          </a:p>
          <a:p>
            <a:pPr>
              <a:spcBef>
                <a:spcPts val="384"/>
              </a:spcBef>
              <a:spcAft>
                <a:spcPts val="600"/>
              </a:spcAft>
            </a:pPr>
            <a:r>
              <a:rPr lang="en-GB" sz="1600" dirty="0"/>
              <a:t>8 systems produced and tested in SM18 – 2019</a:t>
            </a:r>
          </a:p>
          <a:p>
            <a:pPr>
              <a:spcBef>
                <a:spcPts val="384"/>
              </a:spcBef>
              <a:spcAft>
                <a:spcPts val="600"/>
              </a:spcAft>
            </a:pPr>
            <a:r>
              <a:rPr lang="en-GB" sz="1600" dirty="0"/>
              <a:t>Implementation of redundancy on the power electronics – 2020</a:t>
            </a:r>
          </a:p>
          <a:p>
            <a:pPr>
              <a:spcBef>
                <a:spcPts val="384"/>
              </a:spcBef>
              <a:spcAft>
                <a:spcPts val="600"/>
              </a:spcAft>
            </a:pPr>
            <a:r>
              <a:rPr lang="en-GB" sz="1600" dirty="0"/>
              <a:t>CE marking studies of the improved version – Q4/20</a:t>
            </a:r>
          </a:p>
          <a:p>
            <a:pPr>
              <a:spcBef>
                <a:spcPts val="384"/>
              </a:spcBef>
              <a:spcAft>
                <a:spcPts val="600"/>
              </a:spcAft>
            </a:pPr>
            <a:r>
              <a:rPr lang="en-GB" sz="1600" dirty="0"/>
              <a:t>Market Survey for the production of the String units – Apr 2021</a:t>
            </a:r>
          </a:p>
          <a:p>
            <a:pPr>
              <a:spcBef>
                <a:spcPts val="384"/>
              </a:spcBef>
              <a:spcAft>
                <a:spcPts val="600"/>
              </a:spcAft>
            </a:pPr>
            <a:r>
              <a:rPr lang="en-GB" sz="1600" dirty="0"/>
              <a:t>Invitation to Tender for the production of the String units – Aug 2021</a:t>
            </a:r>
          </a:p>
          <a:p>
            <a:pPr>
              <a:spcBef>
                <a:spcPts val="384"/>
              </a:spcBef>
              <a:spcAft>
                <a:spcPts val="600"/>
              </a:spcAft>
            </a:pPr>
            <a:r>
              <a:rPr lang="en-GB" sz="1600" dirty="0">
                <a:solidFill>
                  <a:srgbClr val="0000FF"/>
                </a:solidFill>
              </a:rPr>
              <a:t>Delivery of the first two units for the String – Nov 2022</a:t>
            </a:r>
          </a:p>
          <a:p>
            <a:pPr>
              <a:spcBef>
                <a:spcPts val="384"/>
              </a:spcBef>
              <a:spcAft>
                <a:spcPts val="600"/>
              </a:spcAft>
            </a:pPr>
            <a:r>
              <a:rPr lang="en-GB" sz="1600" dirty="0">
                <a:solidFill>
                  <a:srgbClr val="0000FF"/>
                </a:solidFill>
              </a:rPr>
              <a:t>Delivery of all units for the String – Jan 2023</a:t>
            </a:r>
          </a:p>
          <a:p>
            <a:pPr>
              <a:spcBef>
                <a:spcPts val="384"/>
              </a:spcBef>
              <a:spcAft>
                <a:spcPts val="600"/>
              </a:spcAft>
            </a:pPr>
            <a:r>
              <a:rPr lang="en-GB" sz="1600" dirty="0">
                <a:solidFill>
                  <a:srgbClr val="0000FF"/>
                </a:solidFill>
              </a:rPr>
              <a:t>Installation of 6+1 units in the String – Q2/23</a:t>
            </a:r>
          </a:p>
          <a:p>
            <a:pPr>
              <a:spcBef>
                <a:spcPts val="384"/>
              </a:spcBef>
              <a:spcAft>
                <a:spcPts val="600"/>
              </a:spcAft>
            </a:pPr>
            <a:r>
              <a:rPr lang="en-GB" sz="1600" dirty="0">
                <a:solidFill>
                  <a:srgbClr val="0000FF"/>
                </a:solidFill>
              </a:rPr>
              <a:t>Market Survey for series production re-issued – Mar 2023</a:t>
            </a:r>
          </a:p>
          <a:p>
            <a:pPr>
              <a:spcBef>
                <a:spcPts val="384"/>
              </a:spcBef>
              <a:spcAft>
                <a:spcPts val="600"/>
              </a:spcAft>
            </a:pPr>
            <a:r>
              <a:rPr lang="en-GB" sz="1600" dirty="0">
                <a:solidFill>
                  <a:srgbClr val="0000FF"/>
                </a:solidFill>
              </a:rPr>
              <a:t>Invitation to Tender for series production – Jul 2023</a:t>
            </a:r>
          </a:p>
          <a:p>
            <a:pPr>
              <a:spcBef>
                <a:spcPts val="384"/>
              </a:spcBef>
              <a:spcAft>
                <a:spcPts val="600"/>
              </a:spcAft>
            </a:pPr>
            <a:r>
              <a:rPr lang="en-GB" sz="1600" dirty="0">
                <a:solidFill>
                  <a:srgbClr val="0000FF"/>
                </a:solidFill>
              </a:rPr>
              <a:t>Proposal for the attribution of the contract for the series to be presented at the CERN FC on October 4</a:t>
            </a:r>
          </a:p>
        </p:txBody>
      </p:sp>
      <p:sp>
        <p:nvSpPr>
          <p:cNvPr id="4" name="Slide Number Placeholder 3">
            <a:extLst>
              <a:ext uri="{FF2B5EF4-FFF2-40B4-BE49-F238E27FC236}">
                <a16:creationId xmlns:a16="http://schemas.microsoft.com/office/drawing/2014/main" id="{173F96A4-FD0A-4AF3-12B1-FA00C3296ADA}"/>
              </a:ext>
            </a:extLst>
          </p:cNvPr>
          <p:cNvSpPr>
            <a:spLocks noGrp="1"/>
          </p:cNvSpPr>
          <p:nvPr>
            <p:ph type="sldNum" sz="quarter" idx="12"/>
          </p:nvPr>
        </p:nvSpPr>
        <p:spPr/>
        <p:txBody>
          <a:bodyPr/>
          <a:lstStyle/>
          <a:p>
            <a:fld id="{BFDCA1C4-9514-7B4F-976F-D92F7E296653}" type="slidenum">
              <a:rPr lang="en-GB" smtClean="0"/>
              <a:pPr/>
              <a:t>11</a:t>
            </a:fld>
            <a:endParaRPr lang="en-GB"/>
          </a:p>
        </p:txBody>
      </p:sp>
      <p:pic>
        <p:nvPicPr>
          <p:cNvPr id="9" name="Picture 8" descr="A close-up of a document&#10;&#10;Description automatically generated">
            <a:extLst>
              <a:ext uri="{FF2B5EF4-FFF2-40B4-BE49-F238E27FC236}">
                <a16:creationId xmlns:a16="http://schemas.microsoft.com/office/drawing/2014/main" id="{8F1BFDB9-623D-8DB4-7FFD-8CF959C34FDC}"/>
              </a:ext>
            </a:extLst>
          </p:cNvPr>
          <p:cNvPicPr>
            <a:picLocks noChangeAspect="1"/>
          </p:cNvPicPr>
          <p:nvPr/>
        </p:nvPicPr>
        <p:blipFill>
          <a:blip r:embed="rId2"/>
          <a:stretch>
            <a:fillRect/>
          </a:stretch>
        </p:blipFill>
        <p:spPr>
          <a:xfrm>
            <a:off x="9451219" y="281712"/>
            <a:ext cx="2537512" cy="3390970"/>
          </a:xfrm>
          <a:prstGeom prst="rect">
            <a:avLst/>
          </a:prstGeom>
          <a:ln>
            <a:noFill/>
          </a:ln>
          <a:effectLst>
            <a:outerShdw blurRad="292100" dist="139700" dir="2700000" algn="tl" rotWithShape="0">
              <a:srgbClr val="333333">
                <a:alpha val="65000"/>
              </a:srgbClr>
            </a:outerShdw>
          </a:effectLst>
        </p:spPr>
      </p:pic>
      <p:pic>
        <p:nvPicPr>
          <p:cNvPr id="11" name="Picture 10" descr="Several white electronic equipment&#10;&#10;Description automatically generated with medium confidence">
            <a:extLst>
              <a:ext uri="{FF2B5EF4-FFF2-40B4-BE49-F238E27FC236}">
                <a16:creationId xmlns:a16="http://schemas.microsoft.com/office/drawing/2014/main" id="{8765EED0-AA54-4FC0-F26C-59C52744E4E5}"/>
              </a:ext>
            </a:extLst>
          </p:cNvPr>
          <p:cNvPicPr>
            <a:picLocks noChangeAspect="1"/>
          </p:cNvPicPr>
          <p:nvPr/>
        </p:nvPicPr>
        <p:blipFill>
          <a:blip r:embed="rId3"/>
          <a:stretch>
            <a:fillRect/>
          </a:stretch>
        </p:blipFill>
        <p:spPr>
          <a:xfrm>
            <a:off x="8993475" y="4454594"/>
            <a:ext cx="2828925" cy="2121694"/>
          </a:xfrm>
          <a:prstGeom prst="rect">
            <a:avLst/>
          </a:prstGeom>
        </p:spPr>
      </p:pic>
      <p:pic>
        <p:nvPicPr>
          <p:cNvPr id="13" name="Picture 12" descr="A room with black pyramids&#10;&#10;Description automatically generated">
            <a:extLst>
              <a:ext uri="{FF2B5EF4-FFF2-40B4-BE49-F238E27FC236}">
                <a16:creationId xmlns:a16="http://schemas.microsoft.com/office/drawing/2014/main" id="{1C3D9BBE-9096-9907-339F-5B584E9E89B8}"/>
              </a:ext>
            </a:extLst>
          </p:cNvPr>
          <p:cNvPicPr>
            <a:picLocks noChangeAspect="1"/>
          </p:cNvPicPr>
          <p:nvPr/>
        </p:nvPicPr>
        <p:blipFill>
          <a:blip r:embed="rId4"/>
          <a:stretch>
            <a:fillRect/>
          </a:stretch>
        </p:blipFill>
        <p:spPr>
          <a:xfrm>
            <a:off x="7543800" y="2488803"/>
            <a:ext cx="2518187" cy="1880393"/>
          </a:xfrm>
          <a:prstGeom prst="rect">
            <a:avLst/>
          </a:prstGeom>
        </p:spPr>
      </p:pic>
    </p:spTree>
    <p:extLst>
      <p:ext uri="{BB962C8B-B14F-4D97-AF65-F5344CB8AC3E}">
        <p14:creationId xmlns:p14="http://schemas.microsoft.com/office/powerpoint/2010/main" val="1963819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49270"/>
            <a:ext cx="8226854" cy="593826"/>
          </a:xfrm>
        </p:spPr>
        <p:txBody>
          <a:bodyPr>
            <a:normAutofit/>
          </a:bodyPr>
          <a:lstStyle/>
          <a:p>
            <a:r>
              <a:rPr lang="en-GB"/>
              <a:t>HL-LHC EE systems - overview</a:t>
            </a:r>
          </a:p>
        </p:txBody>
      </p:sp>
      <p:pic>
        <p:nvPicPr>
          <p:cNvPr id="27" name="Picture 26"/>
          <p:cNvPicPr>
            <a:picLocks noChangeAspect="1"/>
          </p:cNvPicPr>
          <p:nvPr/>
        </p:nvPicPr>
        <p:blipFill rotWithShape="1">
          <a:blip r:embed="rId2" cstate="hqprint">
            <a:extLst>
              <a:ext uri="{28A0092B-C50C-407E-A947-70E740481C1C}">
                <a14:useLocalDpi xmlns:a14="http://schemas.microsoft.com/office/drawing/2010/main" val="0"/>
              </a:ext>
            </a:extLst>
          </a:blip>
          <a:srcRect l="21651" r="12201"/>
          <a:stretch/>
        </p:blipFill>
        <p:spPr>
          <a:xfrm rot="5400000">
            <a:off x="2864134" y="3607436"/>
            <a:ext cx="1792277" cy="2032089"/>
          </a:xfrm>
          <a:prstGeom prst="rect">
            <a:avLst/>
          </a:prstGeom>
          <a:effectLst>
            <a:outerShdw blurRad="63500" sx="102000" sy="102000" algn="ctr" rotWithShape="0">
              <a:prstClr val="black">
                <a:alpha val="40000"/>
              </a:prstClr>
            </a:outerShdw>
          </a:effectLst>
        </p:spPr>
      </p:pic>
      <p:pic>
        <p:nvPicPr>
          <p:cNvPr id="30" name="Picture 29"/>
          <p:cNvPicPr>
            <a:picLocks noChangeAspect="1"/>
          </p:cNvPicPr>
          <p:nvPr/>
        </p:nvPicPr>
        <p:blipFill rotWithShape="1">
          <a:blip r:embed="rId3" cstate="hqprint">
            <a:extLst>
              <a:ext uri="{28A0092B-C50C-407E-A947-70E740481C1C}">
                <a14:useLocalDpi xmlns:a14="http://schemas.microsoft.com/office/drawing/2010/main" val="0"/>
              </a:ext>
            </a:extLst>
          </a:blip>
          <a:srcRect t="11709" b="10920"/>
          <a:stretch/>
        </p:blipFill>
        <p:spPr>
          <a:xfrm rot="5400000">
            <a:off x="-379807" y="2702582"/>
            <a:ext cx="3391290" cy="1757149"/>
          </a:xfrm>
          <a:prstGeom prst="rect">
            <a:avLst/>
          </a:prstGeom>
          <a:effectLst>
            <a:outerShdw blurRad="63500" sx="102000" sy="102000" algn="ctr" rotWithShape="0">
              <a:prstClr val="black">
                <a:alpha val="40000"/>
              </a:prstClr>
            </a:outerShdw>
          </a:effectLst>
        </p:spPr>
      </p:pic>
      <p:pic>
        <p:nvPicPr>
          <p:cNvPr id="31" name="Picture 30"/>
          <p:cNvPicPr>
            <a:picLocks noChangeAspect="1"/>
          </p:cNvPicPr>
          <p:nvPr/>
        </p:nvPicPr>
        <p:blipFill>
          <a:blip r:embed="rId4" cstate="hq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tretch>
            <a:fillRect/>
          </a:stretch>
        </p:blipFill>
        <p:spPr>
          <a:xfrm>
            <a:off x="2848146" y="771301"/>
            <a:ext cx="1991715" cy="1305517"/>
          </a:xfrm>
          <a:prstGeom prst="rect">
            <a:avLst/>
          </a:prstGeom>
          <a:solidFill>
            <a:srgbClr val="FFFFFF">
              <a:shade val="85000"/>
            </a:srgbClr>
          </a:solidFill>
          <a:ln w="88900" cap="sq">
            <a:no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p:spPr>
      </p:pic>
      <p:cxnSp>
        <p:nvCxnSpPr>
          <p:cNvPr id="37" name="Straight Connector 36"/>
          <p:cNvCxnSpPr/>
          <p:nvPr/>
        </p:nvCxnSpPr>
        <p:spPr>
          <a:xfrm flipH="1">
            <a:off x="3261444" y="4434192"/>
            <a:ext cx="1578417" cy="266411"/>
          </a:xfrm>
          <a:prstGeom prst="line">
            <a:avLst/>
          </a:prstGeom>
          <a:ln w="28575">
            <a:noFill/>
          </a:ln>
        </p:spPr>
        <p:style>
          <a:lnRef idx="1">
            <a:schemeClr val="accent1"/>
          </a:lnRef>
          <a:fillRef idx="0">
            <a:schemeClr val="accent1"/>
          </a:fillRef>
          <a:effectRef idx="0">
            <a:schemeClr val="accent1"/>
          </a:effectRef>
          <a:fontRef idx="minor">
            <a:schemeClr val="tx1"/>
          </a:fontRef>
        </p:style>
      </p:cxnSp>
      <p:sp>
        <p:nvSpPr>
          <p:cNvPr id="40" name="Rounded Rectangular Callout 39"/>
          <p:cNvSpPr/>
          <p:nvPr/>
        </p:nvSpPr>
        <p:spPr>
          <a:xfrm>
            <a:off x="2361480" y="2771753"/>
            <a:ext cx="1376363" cy="419258"/>
          </a:xfrm>
          <a:prstGeom prst="wedgeRoundRectCallout">
            <a:avLst>
              <a:gd name="adj1" fmla="val -131429"/>
              <a:gd name="adj2" fmla="val 8130"/>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Dump resistors</a:t>
            </a:r>
          </a:p>
        </p:txBody>
      </p:sp>
      <p:sp>
        <p:nvSpPr>
          <p:cNvPr id="41" name="Rounded Rectangular Callout 40"/>
          <p:cNvSpPr/>
          <p:nvPr/>
        </p:nvSpPr>
        <p:spPr>
          <a:xfrm>
            <a:off x="250409" y="5683158"/>
            <a:ext cx="1448126" cy="419258"/>
          </a:xfrm>
          <a:prstGeom prst="wedgeRoundRectCallout">
            <a:avLst>
              <a:gd name="adj1" fmla="val 22785"/>
              <a:gd name="adj2" fmla="val -173611"/>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Standard EURO rack (60x90x200)</a:t>
            </a:r>
          </a:p>
        </p:txBody>
      </p:sp>
      <p:sp>
        <p:nvSpPr>
          <p:cNvPr id="43" name="Rounded Rectangular Callout 42"/>
          <p:cNvSpPr/>
          <p:nvPr/>
        </p:nvSpPr>
        <p:spPr>
          <a:xfrm>
            <a:off x="2488179" y="5683158"/>
            <a:ext cx="1281707" cy="419258"/>
          </a:xfrm>
          <a:prstGeom prst="wedgeRoundRectCallout">
            <a:avLst>
              <a:gd name="adj1" fmla="val 20129"/>
              <a:gd name="adj2" fmla="val -135373"/>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Vacuum interrupter</a:t>
            </a:r>
          </a:p>
        </p:txBody>
      </p:sp>
      <p:sp>
        <p:nvSpPr>
          <p:cNvPr id="44" name="Rounded Rectangle 43"/>
          <p:cNvSpPr/>
          <p:nvPr/>
        </p:nvSpPr>
        <p:spPr>
          <a:xfrm>
            <a:off x="3695312" y="4310139"/>
            <a:ext cx="927223" cy="1174490"/>
          </a:xfrm>
          <a:prstGeom prst="roundRect">
            <a:avLst/>
          </a:prstGeom>
          <a:noFill/>
          <a:ln w="349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6" name="Rounded Rectangular Callout 45"/>
          <p:cNvSpPr/>
          <p:nvPr/>
        </p:nvSpPr>
        <p:spPr>
          <a:xfrm>
            <a:off x="567201" y="1161940"/>
            <a:ext cx="1376363" cy="419258"/>
          </a:xfrm>
          <a:prstGeom prst="wedgeRoundRectCallout">
            <a:avLst>
              <a:gd name="adj1" fmla="val 6779"/>
              <a:gd name="adj2" fmla="val 220073"/>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Power IO terminals</a:t>
            </a:r>
          </a:p>
        </p:txBody>
      </p:sp>
      <p:sp>
        <p:nvSpPr>
          <p:cNvPr id="47" name="Rounded Rectangular Callout 46"/>
          <p:cNvSpPr/>
          <p:nvPr/>
        </p:nvSpPr>
        <p:spPr>
          <a:xfrm>
            <a:off x="3901049" y="5674386"/>
            <a:ext cx="1281707" cy="428030"/>
          </a:xfrm>
          <a:prstGeom prst="wedgeRoundRectCallout">
            <a:avLst>
              <a:gd name="adj1" fmla="val -22830"/>
              <a:gd name="adj2" fmla="val -97536"/>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Auxiliary circuits</a:t>
            </a:r>
          </a:p>
        </p:txBody>
      </p:sp>
      <p:cxnSp>
        <p:nvCxnSpPr>
          <p:cNvPr id="4" name="Straight Arrow Connector 3">
            <a:extLst>
              <a:ext uri="{FF2B5EF4-FFF2-40B4-BE49-F238E27FC236}">
                <a16:creationId xmlns:a16="http://schemas.microsoft.com/office/drawing/2014/main" id="{E2D93A69-DC03-17B8-6315-FFF842C8D1C7}"/>
              </a:ext>
            </a:extLst>
          </p:cNvPr>
          <p:cNvCxnSpPr>
            <a:endCxn id="31" idx="1"/>
          </p:cNvCxnSpPr>
          <p:nvPr/>
        </p:nvCxnSpPr>
        <p:spPr>
          <a:xfrm flipV="1">
            <a:off x="1255383" y="1424060"/>
            <a:ext cx="1592763" cy="11021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0AC7B5FD-6EDA-BD49-B7BF-59A415602C33}"/>
              </a:ext>
            </a:extLst>
          </p:cNvPr>
          <p:cNvCxnSpPr/>
          <p:nvPr/>
        </p:nvCxnSpPr>
        <p:spPr>
          <a:xfrm>
            <a:off x="1467293" y="4593265"/>
            <a:ext cx="1276935" cy="107338"/>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8" name="TextBox 7">
            <a:extLst>
              <a:ext uri="{FF2B5EF4-FFF2-40B4-BE49-F238E27FC236}">
                <a16:creationId xmlns:a16="http://schemas.microsoft.com/office/drawing/2014/main" id="{22C723E4-4A95-9CF9-5A02-7D00B746E1B1}"/>
              </a:ext>
            </a:extLst>
          </p:cNvPr>
          <p:cNvSpPr txBox="1"/>
          <p:nvPr/>
        </p:nvSpPr>
        <p:spPr>
          <a:xfrm>
            <a:off x="2980023" y="3400380"/>
            <a:ext cx="1609736" cy="338554"/>
          </a:xfrm>
          <a:prstGeom prst="rect">
            <a:avLst/>
          </a:prstGeom>
          <a:noFill/>
        </p:spPr>
        <p:txBody>
          <a:bodyPr wrap="none" rtlCol="0">
            <a:spAutoFit/>
          </a:bodyPr>
          <a:lstStyle/>
          <a:p>
            <a:r>
              <a:rPr lang="en-GB" sz="1600"/>
              <a:t>Switch cassette</a:t>
            </a:r>
          </a:p>
        </p:txBody>
      </p:sp>
      <p:pic>
        <p:nvPicPr>
          <p:cNvPr id="9" name="Picture 8">
            <a:extLst>
              <a:ext uri="{FF2B5EF4-FFF2-40B4-BE49-F238E27FC236}">
                <a16:creationId xmlns:a16="http://schemas.microsoft.com/office/drawing/2014/main" id="{6429780B-DA67-F2AB-9E13-BEE025902F79}"/>
              </a:ext>
            </a:extLst>
          </p:cNvPr>
          <p:cNvPicPr/>
          <p:nvPr/>
        </p:nvPicPr>
        <p:blipFill>
          <a:blip r:embed="rId6">
            <a:extLst>
              <a:ext uri="{28A0092B-C50C-407E-A947-70E740481C1C}">
                <a14:useLocalDpi xmlns:a14="http://schemas.microsoft.com/office/drawing/2010/main" val="0"/>
              </a:ext>
            </a:extLst>
          </a:blip>
          <a:stretch>
            <a:fillRect/>
          </a:stretch>
        </p:blipFill>
        <p:spPr>
          <a:xfrm>
            <a:off x="5760738" y="3175723"/>
            <a:ext cx="4197350" cy="3402769"/>
          </a:xfrm>
          <a:prstGeom prst="rect">
            <a:avLst/>
          </a:prstGeom>
          <a:solidFill>
            <a:schemeClr val="bg1"/>
          </a:solidFill>
        </p:spPr>
      </p:pic>
      <p:cxnSp>
        <p:nvCxnSpPr>
          <p:cNvPr id="12" name="Straight Arrow Connector 11">
            <a:extLst>
              <a:ext uri="{FF2B5EF4-FFF2-40B4-BE49-F238E27FC236}">
                <a16:creationId xmlns:a16="http://schemas.microsoft.com/office/drawing/2014/main" id="{8FB31024-98A3-7EE2-8ABD-6F950BF5AF92}"/>
              </a:ext>
            </a:extLst>
          </p:cNvPr>
          <p:cNvCxnSpPr>
            <a:cxnSpLocks/>
          </p:cNvCxnSpPr>
          <p:nvPr/>
        </p:nvCxnSpPr>
        <p:spPr>
          <a:xfrm>
            <a:off x="4834546" y="5005392"/>
            <a:ext cx="910890"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pic>
        <p:nvPicPr>
          <p:cNvPr id="14" name="Content Placeholder 4">
            <a:extLst>
              <a:ext uri="{FF2B5EF4-FFF2-40B4-BE49-F238E27FC236}">
                <a16:creationId xmlns:a16="http://schemas.microsoft.com/office/drawing/2014/main" id="{36FF44F4-2CEE-D7B6-FA9E-D4DCF427B7F8}"/>
              </a:ext>
            </a:extLst>
          </p:cNvPr>
          <p:cNvPicPr>
            <a:picLocks noGrp="1" noChangeAspect="1"/>
          </p:cNvPicPr>
          <p:nvPr/>
        </p:nvPicPr>
        <p:blipFill rotWithShape="1">
          <a:blip r:embed="rId7">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r="5381"/>
          <a:stretch/>
        </p:blipFill>
        <p:spPr>
          <a:xfrm>
            <a:off x="7331707" y="665616"/>
            <a:ext cx="4507210" cy="2422004"/>
          </a:xfrm>
          <a:prstGeom prst="rect">
            <a:avLst/>
          </a:prstGeom>
        </p:spPr>
      </p:pic>
      <p:sp>
        <p:nvSpPr>
          <p:cNvPr id="15" name="Espace réservé du contenu 2">
            <a:extLst>
              <a:ext uri="{FF2B5EF4-FFF2-40B4-BE49-F238E27FC236}">
                <a16:creationId xmlns:a16="http://schemas.microsoft.com/office/drawing/2014/main" id="{95AB6052-AC21-A22F-7377-C65D7194CECA}"/>
              </a:ext>
            </a:extLst>
          </p:cNvPr>
          <p:cNvSpPr txBox="1">
            <a:spLocks/>
          </p:cNvSpPr>
          <p:nvPr/>
        </p:nvSpPr>
        <p:spPr>
          <a:xfrm>
            <a:off x="10582531" y="2220241"/>
            <a:ext cx="1121336" cy="554575"/>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sz="1200"/>
              <a:t>Exponential decay</a:t>
            </a:r>
          </a:p>
        </p:txBody>
      </p:sp>
      <p:sp>
        <p:nvSpPr>
          <p:cNvPr id="19" name="Espace réservé du contenu 2">
            <a:extLst>
              <a:ext uri="{FF2B5EF4-FFF2-40B4-BE49-F238E27FC236}">
                <a16:creationId xmlns:a16="http://schemas.microsoft.com/office/drawing/2014/main" id="{07A891AF-199A-D4F5-BBB6-3EC9E0F0888F}"/>
              </a:ext>
            </a:extLst>
          </p:cNvPr>
          <p:cNvSpPr txBox="1">
            <a:spLocks/>
          </p:cNvSpPr>
          <p:nvPr/>
        </p:nvSpPr>
        <p:spPr>
          <a:xfrm>
            <a:off x="9936499" y="3416498"/>
            <a:ext cx="1260281" cy="461665"/>
          </a:xfrm>
          <a:prstGeom prst="rect">
            <a:avLst/>
          </a:prstGeom>
          <a:noFill/>
        </p:spPr>
        <p:txBody>
          <a:bodyPr wrap="none" rtlCol="0">
            <a:spAutoFit/>
          </a:bodyPr>
          <a:lstStyle>
            <a:defPPr>
              <a:defRPr lang="fr-FR"/>
            </a:defPPr>
            <a:lvl1pPr>
              <a:defRPr sz="1200"/>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a:t>IDD opens</a:t>
            </a:r>
          </a:p>
          <a:p>
            <a:pPr algn="ctr"/>
            <a:r>
              <a:rPr lang="en-GB"/>
              <a:t>vacuum contact</a:t>
            </a:r>
          </a:p>
        </p:txBody>
      </p:sp>
      <p:sp>
        <p:nvSpPr>
          <p:cNvPr id="48" name="Espace réservé du contenu 2">
            <a:extLst>
              <a:ext uri="{FF2B5EF4-FFF2-40B4-BE49-F238E27FC236}">
                <a16:creationId xmlns:a16="http://schemas.microsoft.com/office/drawing/2014/main" id="{8735D4AD-8EFE-9297-0C77-7824D488564C}"/>
              </a:ext>
            </a:extLst>
          </p:cNvPr>
          <p:cNvSpPr txBox="1">
            <a:spLocks/>
          </p:cNvSpPr>
          <p:nvPr/>
        </p:nvSpPr>
        <p:spPr>
          <a:xfrm>
            <a:off x="10560048" y="4725368"/>
            <a:ext cx="1211560" cy="276999"/>
          </a:xfrm>
          <a:prstGeom prst="rect">
            <a:avLst/>
          </a:prstGeom>
          <a:noFill/>
        </p:spPr>
        <p:txBody>
          <a:bodyPr wrap="square">
            <a:spAutoFit/>
          </a:bodyPr>
          <a:lstStyle>
            <a:defPPr>
              <a:defRPr lang="fr-FR"/>
            </a:defPPr>
            <a:lvl1pPr indent="0" algn="ctr">
              <a:buNone/>
              <a:defRPr sz="1200"/>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a:t>Trigger CC1</a:t>
            </a:r>
          </a:p>
        </p:txBody>
      </p:sp>
      <p:sp>
        <p:nvSpPr>
          <p:cNvPr id="58" name="TextBox 57">
            <a:extLst>
              <a:ext uri="{FF2B5EF4-FFF2-40B4-BE49-F238E27FC236}">
                <a16:creationId xmlns:a16="http://schemas.microsoft.com/office/drawing/2014/main" id="{4C3E5957-55AF-BDAE-EBEF-22362002A9BA}"/>
              </a:ext>
            </a:extLst>
          </p:cNvPr>
          <p:cNvSpPr txBox="1"/>
          <p:nvPr/>
        </p:nvSpPr>
        <p:spPr>
          <a:xfrm>
            <a:off x="10518539" y="3151033"/>
            <a:ext cx="1276311" cy="276999"/>
          </a:xfrm>
          <a:prstGeom prst="rect">
            <a:avLst/>
          </a:prstGeom>
          <a:noFill/>
        </p:spPr>
        <p:txBody>
          <a:bodyPr wrap="none" rtlCol="0">
            <a:spAutoFit/>
          </a:bodyPr>
          <a:lstStyle/>
          <a:p>
            <a:r>
              <a:rPr lang="en-GB" sz="1200"/>
              <a:t>Open command</a:t>
            </a:r>
          </a:p>
        </p:txBody>
      </p:sp>
      <p:sp>
        <p:nvSpPr>
          <p:cNvPr id="59" name="Down Arrow 58">
            <a:extLst>
              <a:ext uri="{FF2B5EF4-FFF2-40B4-BE49-F238E27FC236}">
                <a16:creationId xmlns:a16="http://schemas.microsoft.com/office/drawing/2014/main" id="{370155F8-4118-A0D4-DB48-87A400598BA5}"/>
              </a:ext>
            </a:extLst>
          </p:cNvPr>
          <p:cNvSpPr/>
          <p:nvPr/>
        </p:nvSpPr>
        <p:spPr>
          <a:xfrm>
            <a:off x="11122759" y="3492563"/>
            <a:ext cx="164654" cy="38559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Espace réservé du contenu 2">
            <a:extLst>
              <a:ext uri="{FF2B5EF4-FFF2-40B4-BE49-F238E27FC236}">
                <a16:creationId xmlns:a16="http://schemas.microsoft.com/office/drawing/2014/main" id="{B07ED56E-230E-B36C-4A71-A399D57668D7}"/>
              </a:ext>
            </a:extLst>
          </p:cNvPr>
          <p:cNvSpPr txBox="1">
            <a:spLocks/>
          </p:cNvSpPr>
          <p:nvPr/>
        </p:nvSpPr>
        <p:spPr>
          <a:xfrm>
            <a:off x="11193407" y="3560379"/>
            <a:ext cx="779760" cy="266235"/>
          </a:xfrm>
          <a:prstGeom prst="rect">
            <a:avLst/>
          </a:prstGeom>
          <a:noFill/>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sz="1200"/>
              <a:t>450 us</a:t>
            </a:r>
          </a:p>
        </p:txBody>
      </p:sp>
      <p:sp>
        <p:nvSpPr>
          <p:cNvPr id="62" name="Espace réservé du contenu 2">
            <a:extLst>
              <a:ext uri="{FF2B5EF4-FFF2-40B4-BE49-F238E27FC236}">
                <a16:creationId xmlns:a16="http://schemas.microsoft.com/office/drawing/2014/main" id="{CF8C6A1E-7139-818D-57A7-112BB83E34AD}"/>
              </a:ext>
            </a:extLst>
          </p:cNvPr>
          <p:cNvSpPr txBox="1">
            <a:spLocks/>
          </p:cNvSpPr>
          <p:nvPr/>
        </p:nvSpPr>
        <p:spPr>
          <a:xfrm>
            <a:off x="7441042" y="6612782"/>
            <a:ext cx="4005022" cy="265465"/>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sz="1200"/>
              <a:t>* IDD = Inductive dynamic driver      CC = Counter-current</a:t>
            </a:r>
          </a:p>
          <a:p>
            <a:pPr marL="0" indent="0" algn="ctr">
              <a:buNone/>
            </a:pPr>
            <a:endParaRPr lang="en-GB" sz="1200"/>
          </a:p>
        </p:txBody>
      </p:sp>
      <p:sp>
        <p:nvSpPr>
          <p:cNvPr id="65" name="TextBox 64">
            <a:extLst>
              <a:ext uri="{FF2B5EF4-FFF2-40B4-BE49-F238E27FC236}">
                <a16:creationId xmlns:a16="http://schemas.microsoft.com/office/drawing/2014/main" id="{E009A312-D105-C3E2-239E-482168EC8C7A}"/>
              </a:ext>
            </a:extLst>
          </p:cNvPr>
          <p:cNvSpPr txBox="1"/>
          <p:nvPr/>
        </p:nvSpPr>
        <p:spPr>
          <a:xfrm>
            <a:off x="10639486" y="3937825"/>
            <a:ext cx="1034415" cy="276999"/>
          </a:xfrm>
          <a:prstGeom prst="rect">
            <a:avLst/>
          </a:prstGeom>
          <a:noFill/>
        </p:spPr>
        <p:txBody>
          <a:bodyPr wrap="square">
            <a:spAutoFit/>
          </a:bodyPr>
          <a:lstStyle/>
          <a:p>
            <a:pPr marL="0" indent="0" algn="ctr">
              <a:buNone/>
            </a:pPr>
            <a:r>
              <a:rPr lang="en-GB" sz="1200"/>
              <a:t>Arc ignition</a:t>
            </a:r>
          </a:p>
        </p:txBody>
      </p:sp>
      <p:sp>
        <p:nvSpPr>
          <p:cNvPr id="66" name="Down Arrow 65">
            <a:extLst>
              <a:ext uri="{FF2B5EF4-FFF2-40B4-BE49-F238E27FC236}">
                <a16:creationId xmlns:a16="http://schemas.microsoft.com/office/drawing/2014/main" id="{32C00797-F2EC-EC2E-059F-F513199C7B2E}"/>
              </a:ext>
            </a:extLst>
          </p:cNvPr>
          <p:cNvSpPr/>
          <p:nvPr/>
        </p:nvSpPr>
        <p:spPr>
          <a:xfrm>
            <a:off x="11122759" y="4317366"/>
            <a:ext cx="164654" cy="38559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Espace réservé du contenu 2">
            <a:extLst>
              <a:ext uri="{FF2B5EF4-FFF2-40B4-BE49-F238E27FC236}">
                <a16:creationId xmlns:a16="http://schemas.microsoft.com/office/drawing/2014/main" id="{7E085C0E-9E76-6E90-7C60-6B831A04BF04}"/>
              </a:ext>
            </a:extLst>
          </p:cNvPr>
          <p:cNvSpPr txBox="1">
            <a:spLocks/>
          </p:cNvSpPr>
          <p:nvPr/>
        </p:nvSpPr>
        <p:spPr>
          <a:xfrm>
            <a:off x="11207881" y="4385182"/>
            <a:ext cx="779760" cy="266235"/>
          </a:xfrm>
          <a:prstGeom prst="rect">
            <a:avLst/>
          </a:prstGeom>
          <a:noFill/>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sz="1200"/>
              <a:t>700 us</a:t>
            </a:r>
          </a:p>
        </p:txBody>
      </p:sp>
      <p:sp>
        <p:nvSpPr>
          <p:cNvPr id="68" name="Down Arrow 67">
            <a:extLst>
              <a:ext uri="{FF2B5EF4-FFF2-40B4-BE49-F238E27FC236}">
                <a16:creationId xmlns:a16="http://schemas.microsoft.com/office/drawing/2014/main" id="{CB5B9BEA-C4DC-C234-33B2-83135CA9FB8B}"/>
              </a:ext>
            </a:extLst>
          </p:cNvPr>
          <p:cNvSpPr/>
          <p:nvPr/>
        </p:nvSpPr>
        <p:spPr>
          <a:xfrm>
            <a:off x="11122759" y="5060599"/>
            <a:ext cx="164654" cy="38559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Espace réservé du contenu 2">
            <a:extLst>
              <a:ext uri="{FF2B5EF4-FFF2-40B4-BE49-F238E27FC236}">
                <a16:creationId xmlns:a16="http://schemas.microsoft.com/office/drawing/2014/main" id="{6D0D7096-88BB-FABE-A47F-69C67DD7E43B}"/>
              </a:ext>
            </a:extLst>
          </p:cNvPr>
          <p:cNvSpPr txBox="1">
            <a:spLocks/>
          </p:cNvSpPr>
          <p:nvPr/>
        </p:nvSpPr>
        <p:spPr>
          <a:xfrm>
            <a:off x="11193407" y="5128415"/>
            <a:ext cx="779760" cy="266235"/>
          </a:xfrm>
          <a:prstGeom prst="rect">
            <a:avLst/>
          </a:prstGeom>
          <a:noFill/>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sz="1200"/>
              <a:t>250 us</a:t>
            </a:r>
          </a:p>
        </p:txBody>
      </p:sp>
      <p:sp>
        <p:nvSpPr>
          <p:cNvPr id="70" name="Espace réservé du contenu 2">
            <a:extLst>
              <a:ext uri="{FF2B5EF4-FFF2-40B4-BE49-F238E27FC236}">
                <a16:creationId xmlns:a16="http://schemas.microsoft.com/office/drawing/2014/main" id="{1A81F69E-24CF-EC08-2741-91CAA5F5609A}"/>
              </a:ext>
            </a:extLst>
          </p:cNvPr>
          <p:cNvSpPr txBox="1">
            <a:spLocks/>
          </p:cNvSpPr>
          <p:nvPr/>
        </p:nvSpPr>
        <p:spPr>
          <a:xfrm>
            <a:off x="10536220" y="5484783"/>
            <a:ext cx="1211560" cy="276999"/>
          </a:xfrm>
          <a:prstGeom prst="rect">
            <a:avLst/>
          </a:prstGeom>
          <a:noFill/>
        </p:spPr>
        <p:txBody>
          <a:bodyPr wrap="square">
            <a:spAutoFit/>
          </a:bodyPr>
          <a:lstStyle>
            <a:defPPr>
              <a:defRPr lang="fr-FR"/>
            </a:defPPr>
            <a:lvl1pPr indent="0" algn="ctr">
              <a:buNone/>
              <a:defRPr sz="1200"/>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a:t>Trigger CC2</a:t>
            </a:r>
          </a:p>
        </p:txBody>
      </p:sp>
      <p:sp>
        <p:nvSpPr>
          <p:cNvPr id="71" name="Down Arrow 70">
            <a:extLst>
              <a:ext uri="{FF2B5EF4-FFF2-40B4-BE49-F238E27FC236}">
                <a16:creationId xmlns:a16="http://schemas.microsoft.com/office/drawing/2014/main" id="{133D22F1-AD52-3870-6BBE-03973BAEFBAE}"/>
              </a:ext>
            </a:extLst>
          </p:cNvPr>
          <p:cNvSpPr/>
          <p:nvPr/>
        </p:nvSpPr>
        <p:spPr>
          <a:xfrm>
            <a:off x="11122759" y="5790647"/>
            <a:ext cx="164654" cy="38559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Espace réservé du contenu 2">
            <a:extLst>
              <a:ext uri="{FF2B5EF4-FFF2-40B4-BE49-F238E27FC236}">
                <a16:creationId xmlns:a16="http://schemas.microsoft.com/office/drawing/2014/main" id="{46D8745A-2D61-0012-0F95-16C9F02C530E}"/>
              </a:ext>
            </a:extLst>
          </p:cNvPr>
          <p:cNvSpPr txBox="1">
            <a:spLocks/>
          </p:cNvSpPr>
          <p:nvPr/>
        </p:nvSpPr>
        <p:spPr>
          <a:xfrm>
            <a:off x="11219006" y="5858463"/>
            <a:ext cx="779760" cy="266235"/>
          </a:xfrm>
          <a:prstGeom prst="rect">
            <a:avLst/>
          </a:prstGeom>
          <a:noFill/>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sz="1200"/>
              <a:t>200 us</a:t>
            </a:r>
          </a:p>
        </p:txBody>
      </p:sp>
      <p:sp>
        <p:nvSpPr>
          <p:cNvPr id="73" name="Espace réservé du contenu 2">
            <a:extLst>
              <a:ext uri="{FF2B5EF4-FFF2-40B4-BE49-F238E27FC236}">
                <a16:creationId xmlns:a16="http://schemas.microsoft.com/office/drawing/2014/main" id="{6003F7C5-2E91-094C-C654-5621B443D3FE}"/>
              </a:ext>
            </a:extLst>
          </p:cNvPr>
          <p:cNvSpPr txBox="1">
            <a:spLocks/>
          </p:cNvSpPr>
          <p:nvPr/>
        </p:nvSpPr>
        <p:spPr>
          <a:xfrm>
            <a:off x="10560048" y="6211796"/>
            <a:ext cx="1211560" cy="276999"/>
          </a:xfrm>
          <a:prstGeom prst="rect">
            <a:avLst/>
          </a:prstGeom>
          <a:noFill/>
        </p:spPr>
        <p:txBody>
          <a:bodyPr wrap="square">
            <a:spAutoFit/>
          </a:bodyPr>
          <a:lstStyle>
            <a:defPPr>
              <a:defRPr lang="fr-FR"/>
            </a:defPPr>
            <a:lvl1pPr indent="0" algn="ctr">
              <a:buNone/>
              <a:defRPr sz="1200"/>
            </a:lvl1pPr>
            <a:lvl2pPr marL="742950" indent="-285750">
              <a:spcBef>
                <a:spcPct val="20000"/>
              </a:spcBef>
              <a:buClr>
                <a:schemeClr val="accent6"/>
              </a:buClr>
              <a:buFont typeface="Wingdings" charset="2"/>
              <a:buChar char="§"/>
              <a:defRPr sz="2400">
                <a:solidFill>
                  <a:schemeClr val="accent5"/>
                </a:solidFill>
              </a:defRPr>
            </a:lvl2pPr>
            <a:lvl3pPr marL="1143000" indent="-228600">
              <a:spcBef>
                <a:spcPct val="20000"/>
              </a:spcBef>
              <a:buClr>
                <a:schemeClr val="accent6"/>
              </a:buClr>
              <a:buFont typeface="Wingdings" charset="2"/>
              <a:buChar char="§"/>
              <a:defRPr sz="2000">
                <a:solidFill>
                  <a:schemeClr val="accent5"/>
                </a:solidFill>
              </a:defRPr>
            </a:lvl3pPr>
            <a:lvl4pPr marL="1600200" indent="-228600">
              <a:spcBef>
                <a:spcPct val="20000"/>
              </a:spcBef>
              <a:buClr>
                <a:schemeClr val="accent6"/>
              </a:buClr>
              <a:buFont typeface="Wingdings" charset="2"/>
              <a:buChar char="§"/>
              <a:defRPr>
                <a:solidFill>
                  <a:schemeClr val="accent5"/>
                </a:solidFill>
              </a:defRPr>
            </a:lvl4pPr>
            <a:lvl5pPr marL="2057400" indent="-228600">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a:t>Exp decay</a:t>
            </a:r>
          </a:p>
        </p:txBody>
      </p:sp>
      <p:sp>
        <p:nvSpPr>
          <p:cNvPr id="74" name="Rectangle 73">
            <a:extLst>
              <a:ext uri="{FF2B5EF4-FFF2-40B4-BE49-F238E27FC236}">
                <a16:creationId xmlns:a16="http://schemas.microsoft.com/office/drawing/2014/main" id="{3DBF4AE8-504F-B552-8F00-D7C8DD650591}"/>
              </a:ext>
            </a:extLst>
          </p:cNvPr>
          <p:cNvSpPr/>
          <p:nvPr/>
        </p:nvSpPr>
        <p:spPr>
          <a:xfrm>
            <a:off x="6320790" y="4863867"/>
            <a:ext cx="3463290" cy="1714625"/>
          </a:xfrm>
          <a:prstGeom prst="rect">
            <a:avLst/>
          </a:prstGeom>
          <a:noFill/>
          <a:ln w="28575">
            <a:solidFill>
              <a:schemeClr val="tx2">
                <a:lumMod val="60000"/>
                <a:lumOff val="4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5" name="TextBox 74">
            <a:extLst>
              <a:ext uri="{FF2B5EF4-FFF2-40B4-BE49-F238E27FC236}">
                <a16:creationId xmlns:a16="http://schemas.microsoft.com/office/drawing/2014/main" id="{52BD7458-707E-CB4B-26CE-A7D9D13DF1ED}"/>
              </a:ext>
            </a:extLst>
          </p:cNvPr>
          <p:cNvSpPr txBox="1"/>
          <p:nvPr/>
        </p:nvSpPr>
        <p:spPr>
          <a:xfrm>
            <a:off x="8354249" y="6287860"/>
            <a:ext cx="1457450" cy="307777"/>
          </a:xfrm>
          <a:prstGeom prst="rect">
            <a:avLst/>
          </a:prstGeom>
          <a:noFill/>
        </p:spPr>
        <p:txBody>
          <a:bodyPr wrap="none" rtlCol="0">
            <a:spAutoFit/>
          </a:bodyPr>
          <a:lstStyle/>
          <a:p>
            <a:r>
              <a:rPr lang="en-GB" sz="1400">
                <a:solidFill>
                  <a:schemeClr val="tx2">
                    <a:lumMod val="60000"/>
                    <a:lumOff val="40000"/>
                  </a:schemeClr>
                </a:solidFill>
              </a:rPr>
              <a:t>Full redundancy</a:t>
            </a:r>
          </a:p>
        </p:txBody>
      </p:sp>
      <p:sp>
        <p:nvSpPr>
          <p:cNvPr id="76" name="TextBox 75">
            <a:extLst>
              <a:ext uri="{FF2B5EF4-FFF2-40B4-BE49-F238E27FC236}">
                <a16:creationId xmlns:a16="http://schemas.microsoft.com/office/drawing/2014/main" id="{C60FC442-5C66-A5A8-E4F3-DE3A533E3119}"/>
              </a:ext>
            </a:extLst>
          </p:cNvPr>
          <p:cNvSpPr txBox="1"/>
          <p:nvPr/>
        </p:nvSpPr>
        <p:spPr>
          <a:xfrm>
            <a:off x="4834546" y="831199"/>
            <a:ext cx="1554479" cy="954107"/>
          </a:xfrm>
          <a:prstGeom prst="rect">
            <a:avLst/>
          </a:prstGeom>
          <a:noFill/>
        </p:spPr>
        <p:txBody>
          <a:bodyPr wrap="square" rtlCol="0">
            <a:spAutoFit/>
          </a:bodyPr>
          <a:lstStyle/>
          <a:p>
            <a:r>
              <a:rPr lang="en-GB" sz="1400"/>
              <a:t>New development ongoing </a:t>
            </a:r>
          </a:p>
          <a:p>
            <a:r>
              <a:rPr lang="en-GB" sz="1400"/>
              <a:t>(see later)</a:t>
            </a:r>
          </a:p>
        </p:txBody>
      </p:sp>
      <p:sp>
        <p:nvSpPr>
          <p:cNvPr id="3" name="TextBox 2">
            <a:extLst>
              <a:ext uri="{FF2B5EF4-FFF2-40B4-BE49-F238E27FC236}">
                <a16:creationId xmlns:a16="http://schemas.microsoft.com/office/drawing/2014/main" id="{B855FA63-BCFB-99D4-D120-CC49E1265FE7}"/>
              </a:ext>
            </a:extLst>
          </p:cNvPr>
          <p:cNvSpPr txBox="1"/>
          <p:nvPr/>
        </p:nvSpPr>
        <p:spPr>
          <a:xfrm>
            <a:off x="8778737" y="520498"/>
            <a:ext cx="2992871" cy="307777"/>
          </a:xfrm>
          <a:prstGeom prst="rect">
            <a:avLst/>
          </a:prstGeom>
          <a:solidFill>
            <a:schemeClr val="bg2">
              <a:lumMod val="20000"/>
              <a:lumOff val="80000"/>
            </a:schemeClr>
          </a:solidFill>
        </p:spPr>
        <p:txBody>
          <a:bodyPr wrap="none" rtlCol="0">
            <a:spAutoFit/>
          </a:bodyPr>
          <a:lstStyle/>
          <a:p>
            <a:r>
              <a:rPr lang="en-GB" sz="1400"/>
              <a:t>Opening sequence of the 2 kA EES</a:t>
            </a:r>
          </a:p>
        </p:txBody>
      </p:sp>
      <p:cxnSp>
        <p:nvCxnSpPr>
          <p:cNvPr id="5" name="Straight Arrow Connector 4">
            <a:extLst>
              <a:ext uri="{FF2B5EF4-FFF2-40B4-BE49-F238E27FC236}">
                <a16:creationId xmlns:a16="http://schemas.microsoft.com/office/drawing/2014/main" id="{5E6AB1B1-5B6D-D0FB-DDCB-5F42106F5ADD}"/>
              </a:ext>
            </a:extLst>
          </p:cNvPr>
          <p:cNvCxnSpPr>
            <a:cxnSpLocks/>
          </p:cNvCxnSpPr>
          <p:nvPr/>
        </p:nvCxnSpPr>
        <p:spPr>
          <a:xfrm>
            <a:off x="4830798" y="4310139"/>
            <a:ext cx="910890"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113348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F30576-36C8-9C40-0570-35ED8FB6ACE1}"/>
              </a:ext>
            </a:extLst>
          </p:cNvPr>
          <p:cNvSpPr>
            <a:spLocks noGrp="1"/>
          </p:cNvSpPr>
          <p:nvPr>
            <p:ph idx="1"/>
          </p:nvPr>
        </p:nvSpPr>
        <p:spPr/>
        <p:txBody>
          <a:bodyPr>
            <a:normAutofit lnSpcReduction="10000"/>
          </a:bodyPr>
          <a:lstStyle/>
          <a:p>
            <a:pPr>
              <a:spcBef>
                <a:spcPts val="450"/>
              </a:spcBef>
              <a:spcAft>
                <a:spcPts val="450"/>
              </a:spcAft>
            </a:pPr>
            <a:r>
              <a:rPr lang="en-GB" sz="1600" dirty="0"/>
              <a:t>Two industrial bipolar vacuum switches for 2 kA / 600 A connected in series</a:t>
            </a:r>
          </a:p>
          <a:p>
            <a:pPr>
              <a:spcBef>
                <a:spcPts val="450"/>
              </a:spcBef>
              <a:spcAft>
                <a:spcPts val="450"/>
              </a:spcAft>
            </a:pPr>
            <a:r>
              <a:rPr lang="en-GB" sz="1600" dirty="0"/>
              <a:t>The opening sequence can be initiated by </a:t>
            </a:r>
          </a:p>
          <a:p>
            <a:pPr marL="742950" lvl="2" indent="-342900">
              <a:spcBef>
                <a:spcPts val="450"/>
              </a:spcBef>
              <a:spcAft>
                <a:spcPts val="450"/>
              </a:spcAft>
            </a:pPr>
            <a:r>
              <a:rPr lang="en-GB" sz="1500" dirty="0"/>
              <a:t>sending an open command (locally or remotely)</a:t>
            </a:r>
          </a:p>
          <a:p>
            <a:pPr marL="742950" lvl="2" indent="-342900">
              <a:spcBef>
                <a:spcPts val="450"/>
              </a:spcBef>
              <a:spcAft>
                <a:spcPts val="450"/>
              </a:spcAft>
            </a:pPr>
            <a:r>
              <a:rPr lang="en-GB" sz="1500" dirty="0"/>
              <a:t>by rupturing the FPA loop  </a:t>
            </a:r>
          </a:p>
          <a:p>
            <a:pPr>
              <a:spcBef>
                <a:spcPts val="450"/>
              </a:spcBef>
              <a:spcAft>
                <a:spcPts val="450"/>
              </a:spcAft>
            </a:pPr>
            <a:r>
              <a:rPr lang="en-GB" sz="1600" dirty="0"/>
              <a:t>Max. rated voltage: 1 kV</a:t>
            </a:r>
          </a:p>
          <a:p>
            <a:pPr>
              <a:spcBef>
                <a:spcPts val="450"/>
              </a:spcBef>
              <a:spcAft>
                <a:spcPts val="450"/>
              </a:spcAft>
            </a:pPr>
            <a:r>
              <a:rPr lang="en-GB" sz="1600" dirty="0"/>
              <a:t>Dump resistors</a:t>
            </a:r>
          </a:p>
          <a:p>
            <a:pPr lvl="1">
              <a:spcBef>
                <a:spcPts val="450"/>
              </a:spcBef>
              <a:spcAft>
                <a:spcPts val="450"/>
              </a:spcAft>
            </a:pPr>
            <a:r>
              <a:rPr lang="en-GB" sz="1400" dirty="0"/>
              <a:t>0.15 Ω for 2 kA systems</a:t>
            </a:r>
          </a:p>
          <a:p>
            <a:pPr lvl="1">
              <a:spcBef>
                <a:spcPts val="450"/>
              </a:spcBef>
              <a:spcAft>
                <a:spcPts val="450"/>
              </a:spcAft>
            </a:pPr>
            <a:r>
              <a:rPr lang="en-GB" sz="1400" dirty="0"/>
              <a:t>1.4 Ω for 600 A systems</a:t>
            </a:r>
          </a:p>
          <a:p>
            <a:pPr>
              <a:spcBef>
                <a:spcPts val="450"/>
              </a:spcBef>
              <a:spcAft>
                <a:spcPts val="450"/>
              </a:spcAft>
            </a:pPr>
            <a:r>
              <a:rPr lang="en-GB" sz="1600" dirty="0"/>
              <a:t>Switch opening time: &lt; 2 </a:t>
            </a:r>
            <a:r>
              <a:rPr lang="en-GB" sz="1600" dirty="0" err="1"/>
              <a:t>ms</a:t>
            </a:r>
            <a:endParaRPr lang="en-GB" sz="1600" dirty="0"/>
          </a:p>
          <a:p>
            <a:pPr>
              <a:spcBef>
                <a:spcPts val="450"/>
              </a:spcBef>
              <a:spcAft>
                <a:spcPts val="450"/>
              </a:spcAft>
            </a:pPr>
            <a:r>
              <a:rPr lang="en-GB" sz="1600" dirty="0"/>
              <a:t>Mechanical cycles: &gt; 20 000 cycles</a:t>
            </a:r>
          </a:p>
          <a:p>
            <a:pPr>
              <a:spcBef>
                <a:spcPts val="450"/>
              </a:spcBef>
              <a:spcAft>
                <a:spcPts val="450"/>
              </a:spcAft>
            </a:pPr>
            <a:r>
              <a:rPr lang="en-GB" sz="1600" dirty="0"/>
              <a:t>Opening at nominal current: &gt; 10 000 cycles</a:t>
            </a:r>
          </a:p>
          <a:p>
            <a:pPr>
              <a:spcBef>
                <a:spcPts val="450"/>
              </a:spcBef>
              <a:spcAft>
                <a:spcPts val="450"/>
              </a:spcAft>
            </a:pPr>
            <a:r>
              <a:rPr lang="en-GB" sz="1600" b="1" dirty="0"/>
              <a:t>Maintenance-free</a:t>
            </a:r>
            <a:r>
              <a:rPr lang="en-GB" sz="1600" dirty="0"/>
              <a:t> operation</a:t>
            </a:r>
          </a:p>
          <a:p>
            <a:pPr>
              <a:spcBef>
                <a:spcPts val="450"/>
              </a:spcBef>
              <a:spcAft>
                <a:spcPts val="450"/>
              </a:spcAft>
            </a:pPr>
            <a:r>
              <a:rPr lang="en-GB" sz="1600" dirty="0"/>
              <a:t>Standard Euro rack (900/600/2000) mm</a:t>
            </a:r>
          </a:p>
          <a:p>
            <a:pPr>
              <a:spcBef>
                <a:spcPts val="450"/>
              </a:spcBef>
              <a:spcAft>
                <a:spcPts val="450"/>
              </a:spcAft>
            </a:pPr>
            <a:r>
              <a:rPr lang="en-GB" sz="1600" b="1" dirty="0"/>
              <a:t>Full redundancy </a:t>
            </a:r>
            <a:r>
              <a:rPr lang="en-GB" sz="1600" dirty="0"/>
              <a:t>ensured at power and control parts</a:t>
            </a:r>
          </a:p>
          <a:p>
            <a:endParaRPr lang="en-GB" sz="1600" dirty="0"/>
          </a:p>
        </p:txBody>
      </p:sp>
      <p:sp>
        <p:nvSpPr>
          <p:cNvPr id="4" name="Slide Number Placeholder 3">
            <a:extLst>
              <a:ext uri="{FF2B5EF4-FFF2-40B4-BE49-F238E27FC236}">
                <a16:creationId xmlns:a16="http://schemas.microsoft.com/office/drawing/2014/main" id="{B83B6277-85A0-C52A-37FB-8AC426B5E201}"/>
              </a:ext>
            </a:extLst>
          </p:cNvPr>
          <p:cNvSpPr>
            <a:spLocks noGrp="1"/>
          </p:cNvSpPr>
          <p:nvPr>
            <p:ph type="sldNum" sz="quarter" idx="12"/>
          </p:nvPr>
        </p:nvSpPr>
        <p:spPr/>
        <p:txBody>
          <a:bodyPr/>
          <a:lstStyle/>
          <a:p>
            <a:fld id="{BFDCA1C4-9514-7B4F-976F-D92F7E296653}" type="slidenum">
              <a:rPr lang="en-GB" smtClean="0"/>
              <a:pPr/>
              <a:t>13</a:t>
            </a:fld>
            <a:endParaRPr lang="en-GB"/>
          </a:p>
        </p:txBody>
      </p:sp>
      <p:sp>
        <p:nvSpPr>
          <p:cNvPr id="5" name="Title 1">
            <a:extLst>
              <a:ext uri="{FF2B5EF4-FFF2-40B4-BE49-F238E27FC236}">
                <a16:creationId xmlns:a16="http://schemas.microsoft.com/office/drawing/2014/main" id="{E2993C4F-91BC-CAEB-857B-F40C52433CBE}"/>
              </a:ext>
            </a:extLst>
          </p:cNvPr>
          <p:cNvSpPr txBox="1">
            <a:spLocks/>
          </p:cNvSpPr>
          <p:nvPr/>
        </p:nvSpPr>
        <p:spPr>
          <a:xfrm>
            <a:off x="1981200" y="149270"/>
            <a:ext cx="8226854" cy="593826"/>
          </a:xfrm>
          <a:prstGeom prst="rect">
            <a:avLst/>
          </a:prstGeom>
        </p:spPr>
        <p:txBody>
          <a:bodyPr vert="horz" lIns="0" tIns="0" rIns="0" bIns="0" rtlCol="0" anchor="ctr" anchorCtr="1">
            <a:norm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a:t>HL-LHC EE systems – main parameters</a:t>
            </a:r>
          </a:p>
        </p:txBody>
      </p:sp>
      <p:pic>
        <p:nvPicPr>
          <p:cNvPr id="6" name="Content Placeholder 5" descr="A picture containing graphical user interface&#10;&#10;Description automatically generated">
            <a:extLst>
              <a:ext uri="{FF2B5EF4-FFF2-40B4-BE49-F238E27FC236}">
                <a16:creationId xmlns:a16="http://schemas.microsoft.com/office/drawing/2014/main" id="{01C756EF-DAA5-A5E0-2A3C-627300F3E424}"/>
              </a:ext>
            </a:extLst>
          </p:cNvPr>
          <p:cNvPicPr>
            <a:picLocks/>
          </p:cNvPicPr>
          <p:nvPr/>
        </p:nvPicPr>
        <p:blipFill>
          <a:blip r:embed="rId2" cstate="hqprint">
            <a:extLst>
              <a:ext uri="{28A0092B-C50C-407E-A947-70E740481C1C}">
                <a14:useLocalDpi xmlns:a14="http://schemas.microsoft.com/office/drawing/2010/main" val="0"/>
              </a:ext>
            </a:extLst>
          </a:blip>
          <a:stretch>
            <a:fillRect/>
          </a:stretch>
        </p:blipFill>
        <p:spPr>
          <a:xfrm>
            <a:off x="7144362" y="1941554"/>
            <a:ext cx="4438038" cy="3958602"/>
          </a:xfrm>
          <a:prstGeom prst="rect">
            <a:avLst/>
          </a:prstGeom>
        </p:spPr>
      </p:pic>
    </p:spTree>
    <p:extLst>
      <p:ext uri="{BB962C8B-B14F-4D97-AF65-F5344CB8AC3E}">
        <p14:creationId xmlns:p14="http://schemas.microsoft.com/office/powerpoint/2010/main" val="2627022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33494"/>
            <a:ext cx="8226854" cy="659765"/>
          </a:xfrm>
        </p:spPr>
        <p:txBody>
          <a:bodyPr>
            <a:normAutofit/>
          </a:bodyPr>
          <a:lstStyle/>
          <a:p>
            <a:r>
              <a:rPr lang="en-GB" dirty="0"/>
              <a:t>Bld.272 validation tests</a:t>
            </a:r>
          </a:p>
        </p:txBody>
      </p:sp>
      <p:pic>
        <p:nvPicPr>
          <p:cNvPr id="1028" name="Picture 4" descr="https://attachments.office.net/owa/Bozhidar.Panev%40cern.ch/service.svc/s/GetAttachmentThumbnail?id=AAMkADk0YzRkZjkyLTU1YWItNGU3Zi1iMjUzLTY1ZmE1ZDE3NGU3YwBGAAAAAACX11kIuar7RIcDxBgZAUb1BwBrXjTXI5J4Q7CqpcwA729XAAAADukuAABDOqmxYbcaQYzBInAj2qqqAAA%2F1i7wAAABEgAQAKWCu%2FvWTvNMtgD23VvFza4%3D&amp;thumbnailType=2&amp;token=eyJhbGciOiJSUzI1NiIsImtpZCI6IjczRkI5QkJFRjYzNjc4RDRGN0U4NEI0NDBCQUJCMTJBMzM5RDlGOTgiLCJ0eXAiOiJKV1QiLCJ4NXQiOiJjX3VidnZZMmVOVDM2RXRFQzZ1eEtqT2RuNWcifQ.eyJvcmlnaW4iOiJodHRwczovL291dGxvb2sub2ZmaWNlLmNvbSIsInVjIjoiYjJlNmIyNGZiMzIxNGFkZmI2YWJiZTFkMjRhYmEzY2QiLCJzaWduaW5fc3RhdGUiOiJbXCJrbXNpXCJdIiwidmVyIjoiRXhjaGFuZ2UuQ2FsbGJhY2suVjEiLCJhcHBjdHhzZW5kZXIiOiJPd2FEb3dubG9hZEBjODBkMzQ5OS00YTQwLTRhOGMtOTg2ZS1hYmNlMDE3ZDZiMTkiLCJpc3NyaW5nIjoiV1ciLCJhcHBjdHgiOiJ7XCJtc2V4Y2hwcm90XCI6XCJvd2FcIixcInB1aWRcIjpcIjExNTM4MzYyOTY0MjQ3MjkyMDVcIixcInNjb3BlXCI6XCJPd2FEb3dubG9hZFwiLFwib2lkXCI6XCI0M2EyZTZkZi1lNDBlLTQyMjMtYTkzNi02ZWY3NDk5Mjg3MzVcIixcInByaW1hcnlzaWRcIjpcIlMtMS01LTIxLTI0NzQ2NjYyMDctMTQ3NDkzNzE0Ny0xNzI3MzM3NzA3LTEzNzU1NDE1XCJ9IiwibmJmIjoxNjgzNzM1MDIyLCJleHAiOjE2ODM3MzU2MjIsImlzcyI6IjAwMDAwMDAyLTAwMDAtMGZmMS1jZTAwLTAwMDAwMDAwMDAwMEBjODBkMzQ5OS00YTQwLTRhOGMtOTg2ZS1hYmNlMDE3ZDZiMTkiLCJhdWQiOiIwMDAwMDAwMi0wMDAwLTBmZjEtY2UwMC0wMDAwMDAwMDAwMDAvYXR0YWNobWVudHMub2ZmaWNlLm5ldEBjODBkMzQ5OS00YTQwLTRhOGMtOTg2ZS1hYmNlMDE3ZDZiMTkiLCJoYXBwIjoib3dhIn0.GrJ8KUt1oyN05qzRftx477VgXyqZ53tCzf9Q1QCfCcToCjV36SeKn_n5CJIoH2977DV9COP90_CQPJydnJoGv1JTaAXiSBxhqUR8xDBnaMrzk7o42qhzGnHNWcZ_L9gGkEeBDBqekTcLTxmCbjIyvm2aOt6PD1J2jayJt4JnxHzVgiqlmv93BKTkwktsEG0DFM65rAyC9yn4NPRTVbkhtqtBQTA_JyUjY6tx5KHIfuwPY43LNMopwjY-JLg1AfgUZSwMqjWKBzmY_Lb5ygPiZ_vMj4i4GR2vEssBBhHOerV__ByycE7thpG-HlQQMvpx7Q-r-UoGOmw6IFrc4J6KCA&amp;X-OWA-CANARY=OBEwhKLOdUCw6GmcWTOiQlDeo4pxUdsYzJfj9UEm5y0SdC2Z_d1lY79S8NiQw6qckDXhNNUblP0.&amp;owa=outlook.office.com&amp;scriptVer=20230428009.14&amp;animation=true"/>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98110" y="240877"/>
            <a:ext cx="2234100" cy="288733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p:cNvPicPr/>
          <p:nvPr/>
        </p:nvPicPr>
        <p:blipFill>
          <a:blip r:embed="rId3"/>
          <a:stretch>
            <a:fillRect/>
          </a:stretch>
        </p:blipFill>
        <p:spPr bwMode="auto">
          <a:xfrm>
            <a:off x="2503306" y="1718716"/>
            <a:ext cx="2340000" cy="1980000"/>
          </a:xfrm>
          <a:prstGeom prst="rect">
            <a:avLst/>
          </a:prstGeom>
          <a:noFill/>
          <a:ln>
            <a:solidFill>
              <a:schemeClr val="tx1">
                <a:lumMod val="40000"/>
                <a:lumOff val="60000"/>
              </a:schemeClr>
            </a:solidFill>
          </a:ln>
        </p:spPr>
      </p:pic>
      <p:pic>
        <p:nvPicPr>
          <p:cNvPr id="26" name="Picture 25"/>
          <p:cNvPicPr/>
          <p:nvPr/>
        </p:nvPicPr>
        <p:blipFill>
          <a:blip r:embed="rId4"/>
          <a:stretch>
            <a:fillRect/>
          </a:stretch>
        </p:blipFill>
        <p:spPr bwMode="auto">
          <a:xfrm>
            <a:off x="4047914" y="1424915"/>
            <a:ext cx="2340000" cy="1980000"/>
          </a:xfrm>
          <a:prstGeom prst="rect">
            <a:avLst/>
          </a:prstGeom>
          <a:noFill/>
          <a:ln>
            <a:solidFill>
              <a:schemeClr val="tx1">
                <a:lumMod val="40000"/>
                <a:lumOff val="60000"/>
              </a:schemeClr>
            </a:solidFill>
          </a:ln>
        </p:spPr>
      </p:pic>
      <p:pic>
        <p:nvPicPr>
          <p:cNvPr id="27" name="Picture 26"/>
          <p:cNvPicPr/>
          <p:nvPr/>
        </p:nvPicPr>
        <p:blipFill>
          <a:blip r:embed="rId5"/>
          <a:stretch>
            <a:fillRect/>
          </a:stretch>
        </p:blipFill>
        <p:spPr bwMode="auto">
          <a:xfrm>
            <a:off x="409502" y="3484402"/>
            <a:ext cx="1806620" cy="2452034"/>
          </a:xfrm>
          <a:prstGeom prst="rect">
            <a:avLst/>
          </a:prstGeom>
          <a:noFill/>
          <a:ln>
            <a:solidFill>
              <a:schemeClr val="tx1">
                <a:lumMod val="40000"/>
                <a:lumOff val="60000"/>
              </a:schemeClr>
            </a:solidFill>
          </a:ln>
        </p:spPr>
      </p:pic>
      <p:pic>
        <p:nvPicPr>
          <p:cNvPr id="29" name="Picture 28"/>
          <p:cNvPicPr/>
          <p:nvPr/>
        </p:nvPicPr>
        <p:blipFill>
          <a:blip r:embed="rId6"/>
          <a:stretch>
            <a:fillRect/>
          </a:stretch>
        </p:blipFill>
        <p:spPr bwMode="auto">
          <a:xfrm>
            <a:off x="6703351" y="4146647"/>
            <a:ext cx="2790806" cy="2196729"/>
          </a:xfrm>
          <a:prstGeom prst="rect">
            <a:avLst/>
          </a:prstGeom>
          <a:noFill/>
          <a:ln>
            <a:solidFill>
              <a:schemeClr val="tx1">
                <a:lumMod val="40000"/>
                <a:lumOff val="60000"/>
              </a:schemeClr>
            </a:solidFill>
          </a:ln>
        </p:spPr>
      </p:pic>
      <p:pic>
        <p:nvPicPr>
          <p:cNvPr id="21" name="Picture 20"/>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2750268" y="4287927"/>
            <a:ext cx="3201965" cy="2079451"/>
          </a:xfrm>
          <a:prstGeom prst="rect">
            <a:avLst/>
          </a:prstGeom>
          <a:ln>
            <a:solidFill>
              <a:schemeClr val="tx1">
                <a:lumMod val="40000"/>
                <a:lumOff val="60000"/>
              </a:schemeClr>
            </a:solidFill>
          </a:ln>
        </p:spPr>
      </p:pic>
      <p:sp>
        <p:nvSpPr>
          <p:cNvPr id="22" name="TextBox 21"/>
          <p:cNvSpPr txBox="1"/>
          <p:nvPr/>
        </p:nvSpPr>
        <p:spPr>
          <a:xfrm>
            <a:off x="3558283" y="6400411"/>
            <a:ext cx="1301959" cy="276999"/>
          </a:xfrm>
          <a:prstGeom prst="rect">
            <a:avLst/>
          </a:prstGeom>
          <a:solidFill>
            <a:schemeClr val="accent1">
              <a:lumMod val="20000"/>
              <a:lumOff val="80000"/>
            </a:schemeClr>
          </a:solidFill>
        </p:spPr>
        <p:txBody>
          <a:bodyPr wrap="none" rtlCol="0">
            <a:spAutoFit/>
          </a:bodyPr>
          <a:lstStyle/>
          <a:p>
            <a:r>
              <a:rPr lang="en-GB" sz="1200" dirty="0"/>
              <a:t>8 hours heat run</a:t>
            </a:r>
          </a:p>
        </p:txBody>
      </p:sp>
      <p:sp>
        <p:nvSpPr>
          <p:cNvPr id="33" name="TextBox 32"/>
          <p:cNvSpPr txBox="1"/>
          <p:nvPr/>
        </p:nvSpPr>
        <p:spPr>
          <a:xfrm>
            <a:off x="6845188" y="6381303"/>
            <a:ext cx="2534668" cy="276999"/>
          </a:xfrm>
          <a:prstGeom prst="rect">
            <a:avLst/>
          </a:prstGeom>
          <a:solidFill>
            <a:schemeClr val="accent1">
              <a:lumMod val="20000"/>
              <a:lumOff val="80000"/>
            </a:schemeClr>
          </a:solidFill>
        </p:spPr>
        <p:txBody>
          <a:bodyPr wrap="none" rtlCol="0">
            <a:spAutoFit/>
          </a:bodyPr>
          <a:lstStyle/>
          <a:p>
            <a:r>
              <a:rPr lang="en-GB" sz="1200" dirty="0"/>
              <a:t>All EE systems max. temperatures</a:t>
            </a:r>
          </a:p>
        </p:txBody>
      </p:sp>
      <p:pic>
        <p:nvPicPr>
          <p:cNvPr id="69" name="Picture 68" descr="A picture containing indoor&#10;&#10;Description automatically generated"/>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9596612" y="4321105"/>
            <a:ext cx="2039354" cy="854712"/>
          </a:xfrm>
          <a:prstGeom prst="rect">
            <a:avLst/>
          </a:prstGeom>
          <a:noFill/>
          <a:ln>
            <a:noFill/>
          </a:ln>
        </p:spPr>
      </p:pic>
      <p:pic>
        <p:nvPicPr>
          <p:cNvPr id="70" name="Picture 69"/>
          <p:cNvPicPr/>
          <p:nvPr/>
        </p:nvPicPr>
        <p:blipFill>
          <a:blip r:embed="rId9" cstate="print">
            <a:extLst>
              <a:ext uri="{28A0092B-C50C-407E-A947-70E740481C1C}">
                <a14:useLocalDpi xmlns:a14="http://schemas.microsoft.com/office/drawing/2010/main" val="0"/>
              </a:ext>
            </a:extLst>
          </a:blip>
          <a:srcRect/>
          <a:stretch>
            <a:fillRect/>
          </a:stretch>
        </p:blipFill>
        <p:spPr bwMode="auto">
          <a:xfrm rot="5400000">
            <a:off x="10470679" y="4359893"/>
            <a:ext cx="2039354" cy="777138"/>
          </a:xfrm>
          <a:prstGeom prst="rect">
            <a:avLst/>
          </a:prstGeom>
          <a:noFill/>
          <a:ln>
            <a:noFill/>
          </a:ln>
        </p:spPr>
      </p:pic>
      <p:pic>
        <p:nvPicPr>
          <p:cNvPr id="71" name="Picture 70"/>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5400000">
            <a:off x="10470090" y="2277441"/>
            <a:ext cx="2040535" cy="777136"/>
          </a:xfrm>
          <a:prstGeom prst="rect">
            <a:avLst/>
          </a:prstGeom>
          <a:noFill/>
          <a:ln>
            <a:noFill/>
          </a:ln>
        </p:spPr>
      </p:pic>
      <p:pic>
        <p:nvPicPr>
          <p:cNvPr id="72" name="Picture 71" descr="A close-up of some wires&#10;&#10;Description automatically generated with low confidence"/>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5400000">
            <a:off x="9596022" y="2238654"/>
            <a:ext cx="2040534" cy="854713"/>
          </a:xfrm>
          <a:prstGeom prst="rect">
            <a:avLst/>
          </a:prstGeom>
          <a:noFill/>
          <a:ln>
            <a:noFill/>
          </a:ln>
        </p:spPr>
      </p:pic>
      <p:sp>
        <p:nvSpPr>
          <p:cNvPr id="23" name="TextBox 22"/>
          <p:cNvSpPr txBox="1"/>
          <p:nvPr/>
        </p:nvSpPr>
        <p:spPr>
          <a:xfrm>
            <a:off x="10003992" y="5797937"/>
            <a:ext cx="2007281" cy="276999"/>
          </a:xfrm>
          <a:prstGeom prst="rect">
            <a:avLst/>
          </a:prstGeom>
          <a:solidFill>
            <a:schemeClr val="bg1"/>
          </a:solidFill>
        </p:spPr>
        <p:txBody>
          <a:bodyPr wrap="square">
            <a:spAutoFit/>
          </a:bodyPr>
          <a:lstStyle>
            <a:defPPr>
              <a:defRPr lang="fr-FR"/>
            </a:defPPr>
            <a:lvl1pPr>
              <a:defRPr sz="1200">
                <a:solidFill>
                  <a:srgbClr val="0070C0"/>
                </a:solidFill>
              </a:defRPr>
            </a:lvl1pPr>
          </a:lstStyle>
          <a:p>
            <a:r>
              <a:rPr lang="en-GB" dirty="0"/>
              <a:t>Thermocouples installation</a:t>
            </a:r>
          </a:p>
        </p:txBody>
      </p:sp>
      <p:sp>
        <p:nvSpPr>
          <p:cNvPr id="7" name="TextBox 6">
            <a:extLst>
              <a:ext uri="{FF2B5EF4-FFF2-40B4-BE49-F238E27FC236}">
                <a16:creationId xmlns:a16="http://schemas.microsoft.com/office/drawing/2014/main" id="{850B983E-17D3-EDD4-D31F-27228001EE8A}"/>
              </a:ext>
            </a:extLst>
          </p:cNvPr>
          <p:cNvSpPr txBox="1"/>
          <p:nvPr/>
        </p:nvSpPr>
        <p:spPr>
          <a:xfrm>
            <a:off x="2521818" y="831219"/>
            <a:ext cx="9288379" cy="584775"/>
          </a:xfrm>
          <a:prstGeom prst="rect">
            <a:avLst/>
          </a:prstGeom>
          <a:noFill/>
        </p:spPr>
        <p:txBody>
          <a:bodyPr wrap="square" rtlCol="0">
            <a:spAutoFit/>
          </a:bodyPr>
          <a:lstStyle/>
          <a:p>
            <a:r>
              <a:rPr lang="en-GB" sz="1600" dirty="0"/>
              <a:t>Before their installation in SM18, all units are thoroughly tested in the test area in </a:t>
            </a:r>
            <a:r>
              <a:rPr lang="en-GB" sz="1600" dirty="0" err="1"/>
              <a:t>bldg</a:t>
            </a:r>
            <a:r>
              <a:rPr lang="en-GB" sz="1600" dirty="0"/>
              <a:t> 272 with plenty of discharges on a 10 </a:t>
            </a:r>
            <a:r>
              <a:rPr lang="en-GB" sz="1600" dirty="0" err="1"/>
              <a:t>mH</a:t>
            </a:r>
            <a:r>
              <a:rPr lang="en-GB" sz="1600" dirty="0"/>
              <a:t> load. Heat runs to validate the thermal performance are also done.</a:t>
            </a:r>
          </a:p>
        </p:txBody>
      </p:sp>
      <p:pic>
        <p:nvPicPr>
          <p:cNvPr id="3" name="Picture 2">
            <a:extLst>
              <a:ext uri="{FF2B5EF4-FFF2-40B4-BE49-F238E27FC236}">
                <a16:creationId xmlns:a16="http://schemas.microsoft.com/office/drawing/2014/main" id="{00D95B37-91C3-FD80-F2E9-96EA6A34E37B}"/>
              </a:ext>
            </a:extLst>
          </p:cNvPr>
          <p:cNvPicPr>
            <a:picLocks/>
          </p:cNvPicPr>
          <p:nvPr/>
        </p:nvPicPr>
        <p:blipFill>
          <a:blip r:embed="rId12"/>
          <a:stretch>
            <a:fillRect/>
          </a:stretch>
        </p:blipFill>
        <p:spPr bwMode="auto">
          <a:xfrm>
            <a:off x="5996007" y="1948937"/>
            <a:ext cx="2340000" cy="1980000"/>
          </a:xfrm>
          <a:prstGeom prst="rect">
            <a:avLst/>
          </a:prstGeom>
          <a:noFill/>
          <a:ln>
            <a:solidFill>
              <a:schemeClr val="tx1">
                <a:lumMod val="40000"/>
                <a:lumOff val="60000"/>
              </a:schemeClr>
            </a:solidFill>
          </a:ln>
        </p:spPr>
      </p:pic>
      <p:pic>
        <p:nvPicPr>
          <p:cNvPr id="4" name="Picture 3">
            <a:extLst>
              <a:ext uri="{FF2B5EF4-FFF2-40B4-BE49-F238E27FC236}">
                <a16:creationId xmlns:a16="http://schemas.microsoft.com/office/drawing/2014/main" id="{C8A64ED6-A647-0617-0F3F-765852FA63F4}"/>
              </a:ext>
            </a:extLst>
          </p:cNvPr>
          <p:cNvPicPr>
            <a:picLocks/>
          </p:cNvPicPr>
          <p:nvPr/>
        </p:nvPicPr>
        <p:blipFill>
          <a:blip r:embed="rId13"/>
          <a:stretch>
            <a:fillRect/>
          </a:stretch>
        </p:blipFill>
        <p:spPr bwMode="auto">
          <a:xfrm>
            <a:off x="7608279" y="1494748"/>
            <a:ext cx="2340000" cy="1980000"/>
          </a:xfrm>
          <a:prstGeom prst="rect">
            <a:avLst/>
          </a:prstGeom>
          <a:noFill/>
          <a:ln>
            <a:solidFill>
              <a:schemeClr val="tx1">
                <a:lumMod val="40000"/>
                <a:lumOff val="60000"/>
              </a:schemeClr>
            </a:solidFill>
          </a:ln>
        </p:spPr>
      </p:pic>
      <p:sp>
        <p:nvSpPr>
          <p:cNvPr id="5" name="TextBox 4">
            <a:extLst>
              <a:ext uri="{FF2B5EF4-FFF2-40B4-BE49-F238E27FC236}">
                <a16:creationId xmlns:a16="http://schemas.microsoft.com/office/drawing/2014/main" id="{12994767-0CAE-40E3-3074-FCB393248D64}"/>
              </a:ext>
            </a:extLst>
          </p:cNvPr>
          <p:cNvSpPr txBox="1"/>
          <p:nvPr/>
        </p:nvSpPr>
        <p:spPr>
          <a:xfrm>
            <a:off x="641813" y="3124763"/>
            <a:ext cx="1003641" cy="276999"/>
          </a:xfrm>
          <a:prstGeom prst="rect">
            <a:avLst/>
          </a:prstGeom>
          <a:solidFill>
            <a:schemeClr val="bg1"/>
          </a:solidFill>
        </p:spPr>
        <p:txBody>
          <a:bodyPr wrap="square">
            <a:spAutoFit/>
          </a:bodyPr>
          <a:lstStyle>
            <a:defPPr>
              <a:defRPr lang="fr-FR"/>
            </a:defPPr>
            <a:lvl1pPr>
              <a:defRPr sz="1200">
                <a:solidFill>
                  <a:srgbClr val="0070C0"/>
                </a:solidFill>
              </a:defRPr>
            </a:lvl1pPr>
          </a:lstStyle>
          <a:p>
            <a:r>
              <a:rPr lang="en-GB" dirty="0"/>
              <a:t>Test setup</a:t>
            </a:r>
          </a:p>
        </p:txBody>
      </p:sp>
    </p:spTree>
    <p:extLst>
      <p:ext uri="{BB962C8B-B14F-4D97-AF65-F5344CB8AC3E}">
        <p14:creationId xmlns:p14="http://schemas.microsoft.com/office/powerpoint/2010/main" val="2207601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AA155-B25C-9F33-DEB4-503B0BBE90AB}"/>
              </a:ext>
            </a:extLst>
          </p:cNvPr>
          <p:cNvSpPr>
            <a:spLocks noGrp="1"/>
          </p:cNvSpPr>
          <p:nvPr>
            <p:ph type="title"/>
          </p:nvPr>
        </p:nvSpPr>
        <p:spPr/>
        <p:txBody>
          <a:bodyPr/>
          <a:lstStyle/>
          <a:p>
            <a:r>
              <a:rPr lang="en-GB"/>
              <a:t>Experience with the test in SM18</a:t>
            </a:r>
          </a:p>
        </p:txBody>
      </p:sp>
      <p:sp>
        <p:nvSpPr>
          <p:cNvPr id="3" name="Content Placeholder 2">
            <a:extLst>
              <a:ext uri="{FF2B5EF4-FFF2-40B4-BE49-F238E27FC236}">
                <a16:creationId xmlns:a16="http://schemas.microsoft.com/office/drawing/2014/main" id="{9BA1DAFF-E968-8CC0-6B60-5A2C0C07EEEB}"/>
              </a:ext>
            </a:extLst>
          </p:cNvPr>
          <p:cNvSpPr>
            <a:spLocks noGrp="1"/>
          </p:cNvSpPr>
          <p:nvPr>
            <p:ph idx="1"/>
          </p:nvPr>
        </p:nvSpPr>
        <p:spPr>
          <a:xfrm>
            <a:off x="384464" y="2600160"/>
            <a:ext cx="6494908" cy="1767990"/>
          </a:xfrm>
        </p:spPr>
        <p:txBody>
          <a:bodyPr>
            <a:normAutofit/>
          </a:bodyPr>
          <a:lstStyle/>
          <a:p>
            <a:pPr algn="just"/>
            <a:r>
              <a:rPr lang="en-GB" sz="1600" dirty="0"/>
              <a:t>Recently, the new vacuum switch system with the 600 A circuit was used in the D2 prototype to protect the MCBRD magnets on test bench C2 and the system is still installed for the series magnets (between 20 and 100 discharges done up to now).</a:t>
            </a:r>
          </a:p>
        </p:txBody>
      </p:sp>
      <p:sp>
        <p:nvSpPr>
          <p:cNvPr id="4" name="Slide Number Placeholder 3">
            <a:extLst>
              <a:ext uri="{FF2B5EF4-FFF2-40B4-BE49-F238E27FC236}">
                <a16:creationId xmlns:a16="http://schemas.microsoft.com/office/drawing/2014/main" id="{4A618C8D-F4AA-2E97-1332-4838644C7D05}"/>
              </a:ext>
            </a:extLst>
          </p:cNvPr>
          <p:cNvSpPr>
            <a:spLocks noGrp="1"/>
          </p:cNvSpPr>
          <p:nvPr>
            <p:ph type="sldNum" sz="quarter" idx="12"/>
          </p:nvPr>
        </p:nvSpPr>
        <p:spPr/>
        <p:txBody>
          <a:bodyPr/>
          <a:lstStyle/>
          <a:p>
            <a:fld id="{BFDCA1C4-9514-7B4F-976F-D92F7E296653}" type="slidenum">
              <a:rPr lang="en-GB" smtClean="0"/>
              <a:pPr/>
              <a:t>15</a:t>
            </a:fld>
            <a:endParaRPr lang="en-GB"/>
          </a:p>
        </p:txBody>
      </p:sp>
      <p:pic>
        <p:nvPicPr>
          <p:cNvPr id="5" name="Picture 4">
            <a:extLst>
              <a:ext uri="{FF2B5EF4-FFF2-40B4-BE49-F238E27FC236}">
                <a16:creationId xmlns:a16="http://schemas.microsoft.com/office/drawing/2014/main" id="{15DA0910-D0D0-1A34-BAFE-9C24A6943181}"/>
              </a:ext>
            </a:extLst>
          </p:cNvPr>
          <p:cNvPicPr>
            <a:picLocks noChangeAspect="1"/>
          </p:cNvPicPr>
          <p:nvPr/>
        </p:nvPicPr>
        <p:blipFill>
          <a:blip r:embed="rId2"/>
          <a:stretch>
            <a:fillRect/>
          </a:stretch>
        </p:blipFill>
        <p:spPr>
          <a:xfrm>
            <a:off x="7138555" y="2292657"/>
            <a:ext cx="4426562" cy="1448874"/>
          </a:xfrm>
          <a:prstGeom prst="rect">
            <a:avLst/>
          </a:prstGeom>
        </p:spPr>
      </p:pic>
      <p:sp>
        <p:nvSpPr>
          <p:cNvPr id="20" name="Content Placeholder 2">
            <a:extLst>
              <a:ext uri="{FF2B5EF4-FFF2-40B4-BE49-F238E27FC236}">
                <a16:creationId xmlns:a16="http://schemas.microsoft.com/office/drawing/2014/main" id="{AB9CE2FE-FB30-00CC-8040-A3EAC476B904}"/>
              </a:ext>
            </a:extLst>
          </p:cNvPr>
          <p:cNvSpPr txBox="1">
            <a:spLocks/>
          </p:cNvSpPr>
          <p:nvPr/>
        </p:nvSpPr>
        <p:spPr>
          <a:xfrm>
            <a:off x="384464" y="905205"/>
            <a:ext cx="11293666" cy="490696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14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12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11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05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1600" dirty="0"/>
              <a:t>This new technology was tested on a small number of magnets in SM18. Nonetheless, it is based on a </a:t>
            </a:r>
            <a:r>
              <a:rPr lang="en-GB" sz="1600" b="1" dirty="0">
                <a:solidFill>
                  <a:srgbClr val="0000FF"/>
                </a:solidFill>
              </a:rPr>
              <a:t>conventional protection mechanisms, industrial breakers and an improved redundancy that guarantee a solid and reliable operation</a:t>
            </a:r>
            <a:r>
              <a:rPr lang="en-GB" sz="1600" dirty="0">
                <a:solidFill>
                  <a:srgbClr val="0000FF"/>
                </a:solidFill>
              </a:rPr>
              <a:t>.</a:t>
            </a:r>
          </a:p>
          <a:p>
            <a:pPr algn="just"/>
            <a:r>
              <a:rPr lang="en-GB" sz="1600" dirty="0"/>
              <a:t>Extensive tests, with few hundred openings at 2 kA, were done in SM18 in 2019 with a prototype system on the vertical test bench with an MCBXF magnet. Up to 20 000 cycles were also done in LUT-Poland. The test results showed the </a:t>
            </a:r>
            <a:r>
              <a:rPr lang="en-GB" sz="1600" dirty="0">
                <a:solidFill>
                  <a:srgbClr val="FF0000"/>
                </a:solidFill>
              </a:rPr>
              <a:t>excellent performance of this system with no failure</a:t>
            </a:r>
            <a:r>
              <a:rPr lang="en-GB" sz="1600" dirty="0"/>
              <a:t>.</a:t>
            </a:r>
          </a:p>
        </p:txBody>
      </p:sp>
      <p:pic>
        <p:nvPicPr>
          <p:cNvPr id="22" name="Picture 21">
            <a:extLst>
              <a:ext uri="{FF2B5EF4-FFF2-40B4-BE49-F238E27FC236}">
                <a16:creationId xmlns:a16="http://schemas.microsoft.com/office/drawing/2014/main" id="{FFC66299-E192-E46B-BBB5-725FD3E7CADB}"/>
              </a:ext>
            </a:extLst>
          </p:cNvPr>
          <p:cNvPicPr>
            <a:picLocks noChangeAspect="1"/>
          </p:cNvPicPr>
          <p:nvPr/>
        </p:nvPicPr>
        <p:blipFill rotWithShape="1">
          <a:blip r:embed="rId3">
            <a:extLst>
              <a:ext uri="{28A0092B-C50C-407E-A947-70E740481C1C}">
                <a14:useLocalDpi xmlns:a14="http://schemas.microsoft.com/office/drawing/2010/main" val="0"/>
              </a:ext>
            </a:extLst>
          </a:blip>
          <a:srcRect l="5367" r="46453" b="51973"/>
          <a:stretch/>
        </p:blipFill>
        <p:spPr>
          <a:xfrm>
            <a:off x="513870" y="3864839"/>
            <a:ext cx="2653632" cy="2037360"/>
          </a:xfrm>
          <a:prstGeom prst="rect">
            <a:avLst/>
          </a:prstGeom>
          <a:ln>
            <a:solidFill>
              <a:schemeClr val="tx1">
                <a:lumMod val="40000"/>
                <a:lumOff val="60000"/>
              </a:schemeClr>
            </a:solidFill>
          </a:ln>
        </p:spPr>
      </p:pic>
      <p:pic>
        <p:nvPicPr>
          <p:cNvPr id="23" name="Picture 22">
            <a:extLst>
              <a:ext uri="{FF2B5EF4-FFF2-40B4-BE49-F238E27FC236}">
                <a16:creationId xmlns:a16="http://schemas.microsoft.com/office/drawing/2014/main" id="{84A27D02-4A54-CE78-8C2B-D69BC8E52CA7}"/>
              </a:ext>
            </a:extLst>
          </p:cNvPr>
          <p:cNvPicPr>
            <a:picLocks noChangeAspect="1"/>
          </p:cNvPicPr>
          <p:nvPr/>
        </p:nvPicPr>
        <p:blipFill rotWithShape="1">
          <a:blip r:embed="rId3">
            <a:extLst>
              <a:ext uri="{28A0092B-C50C-407E-A947-70E740481C1C}">
                <a14:useLocalDpi xmlns:a14="http://schemas.microsoft.com/office/drawing/2010/main" val="0"/>
              </a:ext>
            </a:extLst>
          </a:blip>
          <a:srcRect l="5367" t="47101" r="46453" b="4873"/>
          <a:stretch/>
        </p:blipFill>
        <p:spPr>
          <a:xfrm>
            <a:off x="3218431" y="3864839"/>
            <a:ext cx="2653632" cy="2037360"/>
          </a:xfrm>
          <a:prstGeom prst="rect">
            <a:avLst/>
          </a:prstGeom>
          <a:ln>
            <a:solidFill>
              <a:schemeClr val="tx1">
                <a:lumMod val="40000"/>
                <a:lumOff val="60000"/>
              </a:schemeClr>
            </a:solidFill>
          </a:ln>
        </p:spPr>
      </p:pic>
      <p:pic>
        <p:nvPicPr>
          <p:cNvPr id="24" name="Picture 23">
            <a:extLst>
              <a:ext uri="{FF2B5EF4-FFF2-40B4-BE49-F238E27FC236}">
                <a16:creationId xmlns:a16="http://schemas.microsoft.com/office/drawing/2014/main" id="{916B597C-46E1-7D2B-2211-DE783CABBF99}"/>
              </a:ext>
            </a:extLst>
          </p:cNvPr>
          <p:cNvPicPr>
            <a:picLocks noChangeAspect="1"/>
          </p:cNvPicPr>
          <p:nvPr/>
        </p:nvPicPr>
        <p:blipFill rotWithShape="1">
          <a:blip r:embed="rId4"/>
          <a:srcRect l="5603" r="46885" b="52405"/>
          <a:stretch/>
        </p:blipFill>
        <p:spPr>
          <a:xfrm>
            <a:off x="6262003" y="3865299"/>
            <a:ext cx="2640639" cy="2037360"/>
          </a:xfrm>
          <a:prstGeom prst="rect">
            <a:avLst/>
          </a:prstGeom>
          <a:ln>
            <a:solidFill>
              <a:schemeClr val="tx1">
                <a:lumMod val="40000"/>
                <a:lumOff val="60000"/>
              </a:schemeClr>
            </a:solidFill>
          </a:ln>
        </p:spPr>
      </p:pic>
      <p:pic>
        <p:nvPicPr>
          <p:cNvPr id="25" name="Picture 24">
            <a:extLst>
              <a:ext uri="{FF2B5EF4-FFF2-40B4-BE49-F238E27FC236}">
                <a16:creationId xmlns:a16="http://schemas.microsoft.com/office/drawing/2014/main" id="{BA1AE35F-94F4-49D0-967D-B9A734A2E287}"/>
              </a:ext>
            </a:extLst>
          </p:cNvPr>
          <p:cNvPicPr>
            <a:picLocks/>
          </p:cNvPicPr>
          <p:nvPr/>
        </p:nvPicPr>
        <p:blipFill rotWithShape="1">
          <a:blip r:embed="rId4"/>
          <a:srcRect l="51423" t="49381" b="4868"/>
          <a:stretch/>
        </p:blipFill>
        <p:spPr>
          <a:xfrm>
            <a:off x="8967356" y="3865418"/>
            <a:ext cx="2570373" cy="2037360"/>
          </a:xfrm>
          <a:prstGeom prst="rect">
            <a:avLst/>
          </a:prstGeom>
          <a:ln>
            <a:solidFill>
              <a:schemeClr val="tx1">
                <a:lumMod val="40000"/>
                <a:lumOff val="60000"/>
              </a:schemeClr>
            </a:solidFill>
          </a:ln>
        </p:spPr>
      </p:pic>
      <p:sp>
        <p:nvSpPr>
          <p:cNvPr id="27" name="TextBox 26">
            <a:extLst>
              <a:ext uri="{FF2B5EF4-FFF2-40B4-BE49-F238E27FC236}">
                <a16:creationId xmlns:a16="http://schemas.microsoft.com/office/drawing/2014/main" id="{4C89089D-A11A-8220-7CAE-86A5EDEB0328}"/>
              </a:ext>
            </a:extLst>
          </p:cNvPr>
          <p:cNvSpPr txBox="1"/>
          <p:nvPr/>
        </p:nvSpPr>
        <p:spPr>
          <a:xfrm>
            <a:off x="3413405" y="6464029"/>
            <a:ext cx="7858262" cy="307777"/>
          </a:xfrm>
          <a:prstGeom prst="rect">
            <a:avLst/>
          </a:prstGeom>
          <a:solidFill>
            <a:schemeClr val="accent6">
              <a:lumMod val="60000"/>
              <a:lumOff val="40000"/>
            </a:schemeClr>
          </a:solidFill>
        </p:spPr>
        <p:txBody>
          <a:bodyPr wrap="square">
            <a:spAutoFit/>
          </a:bodyPr>
          <a:lstStyle/>
          <a:p>
            <a:r>
              <a:rPr lang="en-GB" sz="1400"/>
              <a:t>Tests will start soon on test bench F1, where two 2 kA EES are installed and ready for operation.</a:t>
            </a:r>
          </a:p>
        </p:txBody>
      </p:sp>
      <p:sp>
        <p:nvSpPr>
          <p:cNvPr id="28" name="TextBox 27">
            <a:extLst>
              <a:ext uri="{FF2B5EF4-FFF2-40B4-BE49-F238E27FC236}">
                <a16:creationId xmlns:a16="http://schemas.microsoft.com/office/drawing/2014/main" id="{7AE5628D-D886-030E-B045-7AD564C3B4B9}"/>
              </a:ext>
            </a:extLst>
          </p:cNvPr>
          <p:cNvSpPr txBox="1"/>
          <p:nvPr/>
        </p:nvSpPr>
        <p:spPr>
          <a:xfrm>
            <a:off x="1007720" y="5922314"/>
            <a:ext cx="4536905" cy="461665"/>
          </a:xfrm>
          <a:prstGeom prst="rect">
            <a:avLst/>
          </a:prstGeom>
          <a:solidFill>
            <a:schemeClr val="bg2">
              <a:lumMod val="20000"/>
              <a:lumOff val="80000"/>
            </a:schemeClr>
          </a:solidFill>
        </p:spPr>
        <p:txBody>
          <a:bodyPr wrap="square" rtlCol="0">
            <a:spAutoFit/>
          </a:bodyPr>
          <a:lstStyle/>
          <a:p>
            <a:pPr algn="ctr"/>
            <a:r>
              <a:rPr lang="en-GB" sz="1200"/>
              <a:t>Current and voltage on the magnet during extractions at different current levels </a:t>
            </a:r>
            <a:r>
              <a:rPr lang="en-GB" sz="1200" i="1"/>
              <a:t>(courtesy of G. Willering).</a:t>
            </a:r>
            <a:endParaRPr lang="en-GB" sz="1200"/>
          </a:p>
        </p:txBody>
      </p:sp>
      <p:sp>
        <p:nvSpPr>
          <p:cNvPr id="29" name="TextBox 28">
            <a:extLst>
              <a:ext uri="{FF2B5EF4-FFF2-40B4-BE49-F238E27FC236}">
                <a16:creationId xmlns:a16="http://schemas.microsoft.com/office/drawing/2014/main" id="{0107C4BD-499C-022C-9146-A67E1C630389}"/>
              </a:ext>
            </a:extLst>
          </p:cNvPr>
          <p:cNvSpPr txBox="1"/>
          <p:nvPr/>
        </p:nvSpPr>
        <p:spPr>
          <a:xfrm>
            <a:off x="6664229" y="5927657"/>
            <a:ext cx="4536905" cy="461665"/>
          </a:xfrm>
          <a:prstGeom prst="rect">
            <a:avLst/>
          </a:prstGeom>
          <a:solidFill>
            <a:schemeClr val="bg2">
              <a:lumMod val="20000"/>
              <a:lumOff val="80000"/>
            </a:schemeClr>
          </a:solidFill>
        </p:spPr>
        <p:txBody>
          <a:bodyPr wrap="square" rtlCol="0">
            <a:spAutoFit/>
          </a:bodyPr>
          <a:lstStyle/>
          <a:p>
            <a:pPr algn="ctr"/>
            <a:r>
              <a:rPr lang="en-GB" sz="1200" dirty="0"/>
              <a:t>Comparison of current and voltage on the magnet during extractions at 2 different polarities  </a:t>
            </a:r>
            <a:r>
              <a:rPr lang="en-GB" sz="1200" i="1" dirty="0"/>
              <a:t>(courtesy of G. </a:t>
            </a:r>
            <a:r>
              <a:rPr lang="en-GB" sz="1200" i="1" dirty="0" err="1"/>
              <a:t>Willering</a:t>
            </a:r>
            <a:r>
              <a:rPr lang="en-GB" sz="1200" i="1" dirty="0"/>
              <a:t>).</a:t>
            </a:r>
            <a:endParaRPr lang="en-GB" sz="1200" dirty="0"/>
          </a:p>
        </p:txBody>
      </p:sp>
    </p:spTree>
    <p:extLst>
      <p:ext uri="{BB962C8B-B14F-4D97-AF65-F5344CB8AC3E}">
        <p14:creationId xmlns:p14="http://schemas.microsoft.com/office/powerpoint/2010/main" val="250671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A5542-0517-0546-9708-BA1C09135657}"/>
              </a:ext>
            </a:extLst>
          </p:cNvPr>
          <p:cNvSpPr>
            <a:spLocks noGrp="1"/>
          </p:cNvSpPr>
          <p:nvPr>
            <p:ph type="title"/>
          </p:nvPr>
        </p:nvSpPr>
        <p:spPr/>
        <p:txBody>
          <a:bodyPr/>
          <a:lstStyle/>
          <a:p>
            <a:r>
              <a:rPr lang="en-GB"/>
              <a:t>New control electronics for EES</a:t>
            </a:r>
          </a:p>
        </p:txBody>
      </p:sp>
      <p:sp>
        <p:nvSpPr>
          <p:cNvPr id="3" name="Content Placeholder 2">
            <a:extLst>
              <a:ext uri="{FF2B5EF4-FFF2-40B4-BE49-F238E27FC236}">
                <a16:creationId xmlns:a16="http://schemas.microsoft.com/office/drawing/2014/main" id="{F4FECC81-52A6-A1FF-D9FD-CBA054293A55}"/>
              </a:ext>
            </a:extLst>
          </p:cNvPr>
          <p:cNvSpPr>
            <a:spLocks noGrp="1"/>
          </p:cNvSpPr>
          <p:nvPr>
            <p:ph idx="1"/>
          </p:nvPr>
        </p:nvSpPr>
        <p:spPr>
          <a:xfrm>
            <a:off x="405245" y="938644"/>
            <a:ext cx="7582617" cy="4906963"/>
          </a:xfrm>
        </p:spPr>
        <p:txBody>
          <a:bodyPr>
            <a:normAutofit/>
          </a:bodyPr>
          <a:lstStyle/>
          <a:p>
            <a:pPr algn="just"/>
            <a:r>
              <a:rPr lang="en-GB" sz="1600" dirty="0"/>
              <a:t>An additional improvement on the vacuum-switch-based EES is under development and it is planned to be tested and validated by the end of the year.</a:t>
            </a:r>
          </a:p>
          <a:p>
            <a:pPr algn="just"/>
            <a:r>
              <a:rPr lang="en-GB" sz="1600" dirty="0"/>
              <a:t>It foresees the complete separation of control an power electronics, with the implementation of a design developed by B. </a:t>
            </a:r>
            <a:r>
              <a:rPr lang="en-GB" sz="1600" dirty="0" err="1"/>
              <a:t>Panev</a:t>
            </a:r>
            <a:r>
              <a:rPr lang="en-GB" sz="1600" dirty="0"/>
              <a:t> and S. Georgakakis.</a:t>
            </a:r>
          </a:p>
          <a:p>
            <a:pPr algn="just"/>
            <a:endParaRPr lang="en-GB" sz="1600" dirty="0"/>
          </a:p>
          <a:p>
            <a:pPr algn="just"/>
            <a:r>
              <a:rPr lang="en-GB" sz="1600" dirty="0"/>
              <a:t>All boards are ordered (part of them already tested) and two cassettes of an EES system are being modified to comply with this new electronics.</a:t>
            </a:r>
          </a:p>
          <a:p>
            <a:pPr algn="just"/>
            <a:endParaRPr lang="en-GB" sz="1600" dirty="0"/>
          </a:p>
          <a:p>
            <a:pPr algn="just"/>
            <a:r>
              <a:rPr lang="en-GB" sz="1600" dirty="0"/>
              <a:t>The String is ready to use the old electronics, but the new one could be retrofitted as soon as the qualifications tests are completed.</a:t>
            </a:r>
          </a:p>
        </p:txBody>
      </p:sp>
      <p:sp>
        <p:nvSpPr>
          <p:cNvPr id="4" name="Slide Number Placeholder 3">
            <a:extLst>
              <a:ext uri="{FF2B5EF4-FFF2-40B4-BE49-F238E27FC236}">
                <a16:creationId xmlns:a16="http://schemas.microsoft.com/office/drawing/2014/main" id="{336590E5-93BF-EA70-C161-ED8B786B2064}"/>
              </a:ext>
            </a:extLst>
          </p:cNvPr>
          <p:cNvSpPr>
            <a:spLocks noGrp="1"/>
          </p:cNvSpPr>
          <p:nvPr>
            <p:ph type="sldNum" sz="quarter" idx="12"/>
          </p:nvPr>
        </p:nvSpPr>
        <p:spPr/>
        <p:txBody>
          <a:bodyPr/>
          <a:lstStyle/>
          <a:p>
            <a:fld id="{BFDCA1C4-9514-7B4F-976F-D92F7E296653}" type="slidenum">
              <a:rPr lang="en-GB" smtClean="0"/>
              <a:pPr/>
              <a:t>16</a:t>
            </a:fld>
            <a:endParaRPr lang="en-GB"/>
          </a:p>
        </p:txBody>
      </p:sp>
      <p:pic>
        <p:nvPicPr>
          <p:cNvPr id="5" name="Picture 4">
            <a:extLst>
              <a:ext uri="{FF2B5EF4-FFF2-40B4-BE49-F238E27FC236}">
                <a16:creationId xmlns:a16="http://schemas.microsoft.com/office/drawing/2014/main" id="{7F39CB2A-B451-26F2-9B5A-A677DDE0A014}"/>
              </a:ext>
            </a:extLst>
          </p:cNvPr>
          <p:cNvPicPr>
            <a:picLocks noChangeAspect="1"/>
          </p:cNvPicPr>
          <p:nvPr/>
        </p:nvPicPr>
        <p:blipFill>
          <a:blip r:embed="rId2" cstate="hqprint">
            <a:extLst>
              <a:ext uri="{BEBA8EAE-BF5A-486C-A8C5-ECC9F3942E4B}">
                <a14:imgProps xmlns:a14="http://schemas.microsoft.com/office/drawing/2010/main">
                  <a14:imgLayer r:embed="rId3">
                    <a14:imgEffect>
                      <a14:sharpenSoften amount="100000"/>
                    </a14:imgEffect>
                  </a14:imgLayer>
                </a14:imgProps>
              </a:ext>
              <a:ext uri="{28A0092B-C50C-407E-A947-70E740481C1C}">
                <a14:useLocalDpi xmlns:a14="http://schemas.microsoft.com/office/drawing/2010/main" val="0"/>
              </a:ext>
            </a:extLst>
          </a:blip>
          <a:stretch>
            <a:fillRect/>
          </a:stretch>
        </p:blipFill>
        <p:spPr>
          <a:xfrm>
            <a:off x="8168972" y="1072410"/>
            <a:ext cx="3740375" cy="2356590"/>
          </a:xfrm>
          <a:prstGeom prst="rect">
            <a:avLst/>
          </a:prstGeom>
        </p:spPr>
      </p:pic>
      <p:pic>
        <p:nvPicPr>
          <p:cNvPr id="7" name="Picture 6">
            <a:extLst>
              <a:ext uri="{FF2B5EF4-FFF2-40B4-BE49-F238E27FC236}">
                <a16:creationId xmlns:a16="http://schemas.microsoft.com/office/drawing/2014/main" id="{72D3ED0F-D763-F81C-6FCF-C2094E2F74D2}"/>
              </a:ext>
            </a:extLst>
          </p:cNvPr>
          <p:cNvPicPr>
            <a:picLocks noChangeAspect="1"/>
          </p:cNvPicPr>
          <p:nvPr/>
        </p:nvPicPr>
        <p:blipFill rotWithShape="1">
          <a:blip r:embed="rId4"/>
          <a:srcRect t="31564" b="9573"/>
          <a:stretch/>
        </p:blipFill>
        <p:spPr>
          <a:xfrm>
            <a:off x="3412087" y="3880945"/>
            <a:ext cx="5367826" cy="2369729"/>
          </a:xfrm>
          <a:prstGeom prst="rect">
            <a:avLst/>
          </a:prstGeom>
        </p:spPr>
      </p:pic>
      <p:sp>
        <p:nvSpPr>
          <p:cNvPr id="8" name="TextBox 7">
            <a:extLst>
              <a:ext uri="{FF2B5EF4-FFF2-40B4-BE49-F238E27FC236}">
                <a16:creationId xmlns:a16="http://schemas.microsoft.com/office/drawing/2014/main" id="{A044BB5A-5963-861C-58A6-B2FB457CAA1C}"/>
              </a:ext>
            </a:extLst>
          </p:cNvPr>
          <p:cNvSpPr txBox="1"/>
          <p:nvPr/>
        </p:nvSpPr>
        <p:spPr>
          <a:xfrm>
            <a:off x="9228083" y="4183118"/>
            <a:ext cx="2681264" cy="523220"/>
          </a:xfrm>
          <a:prstGeom prst="rect">
            <a:avLst/>
          </a:prstGeom>
          <a:noFill/>
        </p:spPr>
        <p:txBody>
          <a:bodyPr wrap="square" rtlCol="0">
            <a:spAutoFit/>
          </a:bodyPr>
          <a:lstStyle/>
          <a:p>
            <a:r>
              <a:rPr lang="en-GB" sz="1400"/>
              <a:t>Commercial PS, to be replaced with a rad-hard version</a:t>
            </a:r>
          </a:p>
        </p:txBody>
      </p:sp>
      <p:cxnSp>
        <p:nvCxnSpPr>
          <p:cNvPr id="11" name="Straight Arrow Connector 10">
            <a:extLst>
              <a:ext uri="{FF2B5EF4-FFF2-40B4-BE49-F238E27FC236}">
                <a16:creationId xmlns:a16="http://schemas.microsoft.com/office/drawing/2014/main" id="{5DAC3D01-BAF0-3F53-EDAA-03B41B366F2F}"/>
              </a:ext>
            </a:extLst>
          </p:cNvPr>
          <p:cNvCxnSpPr>
            <a:stCxn id="8" idx="1"/>
          </p:cNvCxnSpPr>
          <p:nvPr/>
        </p:nvCxnSpPr>
        <p:spPr>
          <a:xfrm flipH="1">
            <a:off x="7714593" y="4444728"/>
            <a:ext cx="1513490" cy="7263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D0825BBD-CC78-CAF2-1597-83B88755201B}"/>
              </a:ext>
            </a:extLst>
          </p:cNvPr>
          <p:cNvSpPr txBox="1"/>
          <p:nvPr/>
        </p:nvSpPr>
        <p:spPr>
          <a:xfrm>
            <a:off x="9243317" y="5092481"/>
            <a:ext cx="1513490" cy="307777"/>
          </a:xfrm>
          <a:prstGeom prst="rect">
            <a:avLst/>
          </a:prstGeom>
          <a:noFill/>
        </p:spPr>
        <p:txBody>
          <a:bodyPr wrap="square" rtlCol="0">
            <a:spAutoFit/>
          </a:bodyPr>
          <a:lstStyle/>
          <a:p>
            <a:r>
              <a:rPr lang="en-GB" sz="1400"/>
              <a:t>Capacitor board</a:t>
            </a:r>
          </a:p>
        </p:txBody>
      </p:sp>
      <p:cxnSp>
        <p:nvCxnSpPr>
          <p:cNvPr id="13" name="Straight Arrow Connector 12">
            <a:extLst>
              <a:ext uri="{FF2B5EF4-FFF2-40B4-BE49-F238E27FC236}">
                <a16:creationId xmlns:a16="http://schemas.microsoft.com/office/drawing/2014/main" id="{60E869C8-50FF-057B-4CB5-18905202D25B}"/>
              </a:ext>
            </a:extLst>
          </p:cNvPr>
          <p:cNvCxnSpPr>
            <a:cxnSpLocks/>
            <a:stCxn id="12" idx="1"/>
          </p:cNvCxnSpPr>
          <p:nvPr/>
        </p:nvCxnSpPr>
        <p:spPr>
          <a:xfrm flipH="1">
            <a:off x="6870398" y="5246370"/>
            <a:ext cx="2372919" cy="2879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C1428EBC-2393-FBDC-D6AC-A44960DD26D8}"/>
              </a:ext>
            </a:extLst>
          </p:cNvPr>
          <p:cNvSpPr txBox="1"/>
          <p:nvPr/>
        </p:nvSpPr>
        <p:spPr>
          <a:xfrm>
            <a:off x="9055225" y="5917874"/>
            <a:ext cx="1513490" cy="307777"/>
          </a:xfrm>
          <a:prstGeom prst="rect">
            <a:avLst/>
          </a:prstGeom>
          <a:noFill/>
        </p:spPr>
        <p:txBody>
          <a:bodyPr wrap="square" rtlCol="0">
            <a:spAutoFit/>
          </a:bodyPr>
          <a:lstStyle/>
          <a:p>
            <a:r>
              <a:rPr lang="en-GB" sz="1400"/>
              <a:t>2 driver boards</a:t>
            </a:r>
          </a:p>
        </p:txBody>
      </p:sp>
      <p:cxnSp>
        <p:nvCxnSpPr>
          <p:cNvPr id="16" name="Straight Arrow Connector 15">
            <a:extLst>
              <a:ext uri="{FF2B5EF4-FFF2-40B4-BE49-F238E27FC236}">
                <a16:creationId xmlns:a16="http://schemas.microsoft.com/office/drawing/2014/main" id="{D9569C0F-236F-00E4-3413-FF8113BC1760}"/>
              </a:ext>
            </a:extLst>
          </p:cNvPr>
          <p:cNvCxnSpPr>
            <a:cxnSpLocks/>
            <a:stCxn id="15" idx="1"/>
          </p:cNvCxnSpPr>
          <p:nvPr/>
        </p:nvCxnSpPr>
        <p:spPr>
          <a:xfrm flipH="1" flipV="1">
            <a:off x="6180083" y="5585397"/>
            <a:ext cx="2875142" cy="4863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27119BCC-0655-4C6A-7DB8-94E5E95268D7}"/>
              </a:ext>
            </a:extLst>
          </p:cNvPr>
          <p:cNvSpPr txBox="1"/>
          <p:nvPr/>
        </p:nvSpPr>
        <p:spPr>
          <a:xfrm>
            <a:off x="5764538" y="4183118"/>
            <a:ext cx="2087110" cy="307777"/>
          </a:xfrm>
          <a:prstGeom prst="rect">
            <a:avLst/>
          </a:prstGeom>
          <a:solidFill>
            <a:schemeClr val="bg1"/>
          </a:solidFill>
        </p:spPr>
        <p:txBody>
          <a:bodyPr wrap="square" rtlCol="0">
            <a:spAutoFit/>
          </a:bodyPr>
          <a:lstStyle/>
          <a:p>
            <a:r>
              <a:rPr lang="en-GB" sz="1400"/>
              <a:t>General interlock board</a:t>
            </a:r>
          </a:p>
        </p:txBody>
      </p:sp>
      <p:sp>
        <p:nvSpPr>
          <p:cNvPr id="21" name="TextBox 20">
            <a:extLst>
              <a:ext uri="{FF2B5EF4-FFF2-40B4-BE49-F238E27FC236}">
                <a16:creationId xmlns:a16="http://schemas.microsoft.com/office/drawing/2014/main" id="{05DA46CF-6B21-D629-7EE2-1E32A761D7BA}"/>
              </a:ext>
            </a:extLst>
          </p:cNvPr>
          <p:cNvSpPr txBox="1"/>
          <p:nvPr/>
        </p:nvSpPr>
        <p:spPr>
          <a:xfrm>
            <a:off x="3889094" y="4176664"/>
            <a:ext cx="1742774" cy="307777"/>
          </a:xfrm>
          <a:prstGeom prst="rect">
            <a:avLst/>
          </a:prstGeom>
          <a:solidFill>
            <a:schemeClr val="bg1"/>
          </a:solidFill>
        </p:spPr>
        <p:txBody>
          <a:bodyPr wrap="square" rtlCol="0">
            <a:spAutoFit/>
          </a:bodyPr>
          <a:lstStyle/>
          <a:p>
            <a:r>
              <a:rPr lang="en-GB" sz="1400"/>
              <a:t>FPA interlock board</a:t>
            </a:r>
          </a:p>
        </p:txBody>
      </p:sp>
      <p:cxnSp>
        <p:nvCxnSpPr>
          <p:cNvPr id="22" name="Straight Arrow Connector 21">
            <a:extLst>
              <a:ext uri="{FF2B5EF4-FFF2-40B4-BE49-F238E27FC236}">
                <a16:creationId xmlns:a16="http://schemas.microsoft.com/office/drawing/2014/main" id="{E2429A1A-C3A1-EE51-625A-125C09361B2B}"/>
              </a:ext>
            </a:extLst>
          </p:cNvPr>
          <p:cNvCxnSpPr>
            <a:cxnSpLocks/>
          </p:cNvCxnSpPr>
          <p:nvPr/>
        </p:nvCxnSpPr>
        <p:spPr>
          <a:xfrm flipH="1">
            <a:off x="5856790" y="4490895"/>
            <a:ext cx="497711" cy="6801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5D9FDCCF-A795-92F7-3F93-6D8F3BA93928}"/>
              </a:ext>
            </a:extLst>
          </p:cNvPr>
          <p:cNvCxnSpPr>
            <a:cxnSpLocks/>
          </p:cNvCxnSpPr>
          <p:nvPr/>
        </p:nvCxnSpPr>
        <p:spPr>
          <a:xfrm>
            <a:off x="5033329" y="4484441"/>
            <a:ext cx="247998" cy="6657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F21FBD2C-805A-C53D-4A02-3A4071EF26D5}"/>
              </a:ext>
            </a:extLst>
          </p:cNvPr>
          <p:cNvSpPr txBox="1"/>
          <p:nvPr/>
        </p:nvSpPr>
        <p:spPr>
          <a:xfrm>
            <a:off x="255338" y="4183118"/>
            <a:ext cx="2320085" cy="523220"/>
          </a:xfrm>
          <a:prstGeom prst="rect">
            <a:avLst/>
          </a:prstGeom>
          <a:noFill/>
        </p:spPr>
        <p:txBody>
          <a:bodyPr wrap="square" rtlCol="0">
            <a:spAutoFit/>
          </a:bodyPr>
          <a:lstStyle/>
          <a:p>
            <a:pPr algn="r"/>
            <a:r>
              <a:rPr lang="en-GB" sz="1400"/>
              <a:t>2 analogue signals boards (already produced)</a:t>
            </a:r>
          </a:p>
        </p:txBody>
      </p:sp>
      <p:sp>
        <p:nvSpPr>
          <p:cNvPr id="29" name="TextBox 28">
            <a:extLst>
              <a:ext uri="{FF2B5EF4-FFF2-40B4-BE49-F238E27FC236}">
                <a16:creationId xmlns:a16="http://schemas.microsoft.com/office/drawing/2014/main" id="{327AD2D9-0CE8-0034-4A78-42B5A0D7D240}"/>
              </a:ext>
            </a:extLst>
          </p:cNvPr>
          <p:cNvSpPr txBox="1"/>
          <p:nvPr/>
        </p:nvSpPr>
        <p:spPr>
          <a:xfrm>
            <a:off x="898687" y="4763929"/>
            <a:ext cx="1552725" cy="523220"/>
          </a:xfrm>
          <a:prstGeom prst="rect">
            <a:avLst/>
          </a:prstGeom>
          <a:noFill/>
        </p:spPr>
        <p:txBody>
          <a:bodyPr wrap="square" rtlCol="0">
            <a:spAutoFit/>
          </a:bodyPr>
          <a:lstStyle/>
          <a:p>
            <a:pPr algn="r"/>
            <a:r>
              <a:rPr lang="en-GB" sz="1400"/>
              <a:t>2 control boards</a:t>
            </a:r>
          </a:p>
          <a:p>
            <a:pPr algn="r"/>
            <a:r>
              <a:rPr lang="en-GB" sz="1400"/>
              <a:t>(being produced)</a:t>
            </a:r>
          </a:p>
        </p:txBody>
      </p:sp>
      <p:cxnSp>
        <p:nvCxnSpPr>
          <p:cNvPr id="31" name="Straight Arrow Connector 30">
            <a:extLst>
              <a:ext uri="{FF2B5EF4-FFF2-40B4-BE49-F238E27FC236}">
                <a16:creationId xmlns:a16="http://schemas.microsoft.com/office/drawing/2014/main" id="{C750BD3F-83C2-C222-F5E5-3002D46FC5E2}"/>
              </a:ext>
            </a:extLst>
          </p:cNvPr>
          <p:cNvCxnSpPr/>
          <p:nvPr/>
        </p:nvCxnSpPr>
        <p:spPr>
          <a:xfrm>
            <a:off x="2527811" y="4490895"/>
            <a:ext cx="2591197" cy="10945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EDBC4D3D-C952-EFA5-9519-31F8E4885CEA}"/>
              </a:ext>
            </a:extLst>
          </p:cNvPr>
          <p:cNvCxnSpPr>
            <a:stCxn id="29" idx="3"/>
          </p:cNvCxnSpPr>
          <p:nvPr/>
        </p:nvCxnSpPr>
        <p:spPr>
          <a:xfrm>
            <a:off x="2451412" y="5025539"/>
            <a:ext cx="2158286" cy="6130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43989D56-0ACF-3023-4611-DB80A755E073}"/>
              </a:ext>
            </a:extLst>
          </p:cNvPr>
          <p:cNvSpPr txBox="1"/>
          <p:nvPr/>
        </p:nvSpPr>
        <p:spPr>
          <a:xfrm>
            <a:off x="104808" y="5672127"/>
            <a:ext cx="2776742" cy="523220"/>
          </a:xfrm>
          <a:prstGeom prst="rect">
            <a:avLst/>
          </a:prstGeom>
          <a:noFill/>
        </p:spPr>
        <p:txBody>
          <a:bodyPr wrap="square" rtlCol="0">
            <a:spAutoFit/>
          </a:bodyPr>
          <a:lstStyle/>
          <a:p>
            <a:pPr algn="r"/>
            <a:r>
              <a:rPr lang="en-GB" sz="1400"/>
              <a:t>System board </a:t>
            </a:r>
          </a:p>
          <a:p>
            <a:pPr algn="r"/>
            <a:r>
              <a:rPr lang="en-GB" sz="1400"/>
              <a:t>(to be delivered by TE/MPE-EP)</a:t>
            </a:r>
          </a:p>
        </p:txBody>
      </p:sp>
      <p:cxnSp>
        <p:nvCxnSpPr>
          <p:cNvPr id="36" name="Straight Arrow Connector 35">
            <a:extLst>
              <a:ext uri="{FF2B5EF4-FFF2-40B4-BE49-F238E27FC236}">
                <a16:creationId xmlns:a16="http://schemas.microsoft.com/office/drawing/2014/main" id="{9A6AD1B6-4BFD-B2FB-A9C4-93EF91C6A994}"/>
              </a:ext>
            </a:extLst>
          </p:cNvPr>
          <p:cNvCxnSpPr>
            <a:stCxn id="34" idx="3"/>
          </p:cNvCxnSpPr>
          <p:nvPr/>
        </p:nvCxnSpPr>
        <p:spPr>
          <a:xfrm flipV="1">
            <a:off x="2881550" y="5743294"/>
            <a:ext cx="1215888" cy="1904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5450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D5D956E-386A-C51E-D8F3-A3F64FCC4024}"/>
              </a:ext>
            </a:extLst>
          </p:cNvPr>
          <p:cNvSpPr>
            <a:spLocks noGrp="1"/>
          </p:cNvSpPr>
          <p:nvPr>
            <p:ph type="sldNum" sz="quarter" idx="12"/>
          </p:nvPr>
        </p:nvSpPr>
        <p:spPr/>
        <p:txBody>
          <a:bodyPr/>
          <a:lstStyle/>
          <a:p>
            <a:fld id="{BFDCA1C4-9514-7B4F-976F-D92F7E296653}" type="slidenum">
              <a:rPr lang="en-GB" smtClean="0"/>
              <a:pPr/>
              <a:t>17</a:t>
            </a:fld>
            <a:endParaRPr lang="en-GB"/>
          </a:p>
        </p:txBody>
      </p:sp>
      <p:sp>
        <p:nvSpPr>
          <p:cNvPr id="5" name="Content Placeholder 1">
            <a:extLst>
              <a:ext uri="{FF2B5EF4-FFF2-40B4-BE49-F238E27FC236}">
                <a16:creationId xmlns:a16="http://schemas.microsoft.com/office/drawing/2014/main" id="{55A8B0C3-6BDA-069A-5F14-A1D0A5381AE6}"/>
              </a:ext>
            </a:extLst>
          </p:cNvPr>
          <p:cNvSpPr txBox="1">
            <a:spLocks/>
          </p:cNvSpPr>
          <p:nvPr/>
        </p:nvSpPr>
        <p:spPr>
          <a:xfrm>
            <a:off x="514871" y="931437"/>
            <a:ext cx="7538083" cy="5424913"/>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14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12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11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05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10000"/>
              </a:lnSpc>
            </a:pPr>
            <a:r>
              <a:rPr lang="en-GB" sz="1600" dirty="0"/>
              <a:t>HL will be the first case in the LHC when </a:t>
            </a:r>
            <a:r>
              <a:rPr lang="en-GB" sz="1600" dirty="0">
                <a:solidFill>
                  <a:srgbClr val="FF0000"/>
                </a:solidFill>
              </a:rPr>
              <a:t>an active source of high voltage/current (other than the power converter) will be connected to the main magnet circuits.</a:t>
            </a:r>
          </a:p>
          <a:p>
            <a:pPr lvl="1" algn="just"/>
            <a:r>
              <a:rPr lang="en-GB" sz="1400" dirty="0"/>
              <a:t>For CLIQ: 40 </a:t>
            </a:r>
            <a:r>
              <a:rPr lang="en-GB" sz="1400" dirty="0" err="1"/>
              <a:t>mH</a:t>
            </a:r>
            <a:r>
              <a:rPr lang="en-GB" sz="1400" dirty="0"/>
              <a:t>, 1000 V capacitors (20 kJ stored)</a:t>
            </a:r>
          </a:p>
          <a:p>
            <a:pPr lvl="1" algn="just"/>
            <a:r>
              <a:rPr lang="en-GB" sz="1400" dirty="0"/>
              <a:t>For EES: 530 V, 57J pulse stored energy</a:t>
            </a:r>
          </a:p>
          <a:p>
            <a:pPr algn="just"/>
            <a:endParaRPr lang="en-GB" sz="1600" dirty="0"/>
          </a:p>
          <a:p>
            <a:pPr algn="just"/>
            <a:r>
              <a:rPr lang="en-GB" sz="1600" dirty="0"/>
              <a:t>Therefore, the consequences at the level of personnel and equipment safety are important.</a:t>
            </a:r>
          </a:p>
          <a:p>
            <a:pPr marL="0" indent="0" algn="just">
              <a:buNone/>
            </a:pPr>
            <a:r>
              <a:rPr lang="en-GB" sz="1600" dirty="0">
                <a:solidFill>
                  <a:srgbClr val="0000FF"/>
                </a:solidFill>
              </a:rPr>
              <a:t>	Personnel</a:t>
            </a:r>
          </a:p>
          <a:p>
            <a:pPr lvl="1" algn="just"/>
            <a:r>
              <a:rPr lang="en-GB" sz="1400" dirty="0">
                <a:solidFill>
                  <a:srgbClr val="FF0000"/>
                </a:solidFill>
              </a:rPr>
              <a:t>Both equipment types must be locked-out before any intervention on the live parts of the circuit!</a:t>
            </a:r>
          </a:p>
          <a:p>
            <a:pPr marL="0" indent="0" algn="just">
              <a:buNone/>
            </a:pPr>
            <a:r>
              <a:rPr lang="en-GB" sz="1600" dirty="0">
                <a:solidFill>
                  <a:srgbClr val="0000FF"/>
                </a:solidFill>
              </a:rPr>
              <a:t>	Equipment</a:t>
            </a:r>
            <a:endParaRPr lang="en-GB" sz="1400" dirty="0"/>
          </a:p>
          <a:p>
            <a:pPr lvl="1" algn="just"/>
            <a:r>
              <a:rPr lang="en-GB" sz="1400" dirty="0"/>
              <a:t>2kA EE incompatible with PC in absence of inductive load: in case of a trigger, a 530 V surge could destroy the PC diodes.</a:t>
            </a:r>
          </a:p>
          <a:p>
            <a:pPr algn="just"/>
            <a:endParaRPr lang="en-GB" sz="1600" dirty="0"/>
          </a:p>
          <a:p>
            <a:pPr algn="just"/>
            <a:r>
              <a:rPr lang="en-GB" sz="1600" dirty="0"/>
              <a:t>In addition, for CLIQv2, differently from the machine unit, the capacitance value of can be changed by using the mechanical switches behind the front panel. </a:t>
            </a:r>
            <a:r>
              <a:rPr lang="en-GB" sz="1600" dirty="0">
                <a:solidFill>
                  <a:schemeClr val="accent6">
                    <a:lumMod val="75000"/>
                  </a:schemeClr>
                </a:solidFill>
                <a:effectLst/>
              </a:rPr>
              <a:t>Opening the door to the capacitance selector will automatically disconnect the power supply and activate the internal discharge of the unit.</a:t>
            </a:r>
            <a:endParaRPr lang="en-GB" sz="1600" dirty="0">
              <a:solidFill>
                <a:schemeClr val="accent6">
                  <a:lumMod val="75000"/>
                </a:schemeClr>
              </a:solidFill>
            </a:endParaRPr>
          </a:p>
          <a:p>
            <a:pPr algn="just"/>
            <a:r>
              <a:rPr lang="en-GB" sz="1600" dirty="0">
                <a:solidFill>
                  <a:schemeClr val="accent6">
                    <a:lumMod val="75000"/>
                  </a:schemeClr>
                </a:solidFill>
              </a:rPr>
              <a:t>The internal discharge of the unit takes nevertheless approximately 100 s.</a:t>
            </a:r>
          </a:p>
          <a:p>
            <a:pPr algn="just"/>
            <a:endParaRPr lang="en-GB" sz="1600" dirty="0"/>
          </a:p>
          <a:p>
            <a:pPr algn="just"/>
            <a:r>
              <a:rPr lang="en-GB" sz="1600" dirty="0"/>
              <a:t>Detailed procedure were written to illustrate these risks.</a:t>
            </a:r>
          </a:p>
          <a:p>
            <a:pPr algn="just"/>
            <a:endParaRPr lang="en-GB" sz="1600" dirty="0"/>
          </a:p>
        </p:txBody>
      </p:sp>
      <p:sp>
        <p:nvSpPr>
          <p:cNvPr id="6" name="Title 2">
            <a:extLst>
              <a:ext uri="{FF2B5EF4-FFF2-40B4-BE49-F238E27FC236}">
                <a16:creationId xmlns:a16="http://schemas.microsoft.com/office/drawing/2014/main" id="{E2862D7A-32ED-0BDD-7536-4AC50C380BA0}"/>
              </a:ext>
            </a:extLst>
          </p:cNvPr>
          <p:cNvSpPr txBox="1">
            <a:spLocks/>
          </p:cNvSpPr>
          <p:nvPr/>
        </p:nvSpPr>
        <p:spPr>
          <a:xfrm>
            <a:off x="816000" y="180000"/>
            <a:ext cx="10560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Safety remark</a:t>
            </a:r>
          </a:p>
        </p:txBody>
      </p:sp>
      <p:pic>
        <p:nvPicPr>
          <p:cNvPr id="13" name="Picture 12">
            <a:extLst>
              <a:ext uri="{FF2B5EF4-FFF2-40B4-BE49-F238E27FC236}">
                <a16:creationId xmlns:a16="http://schemas.microsoft.com/office/drawing/2014/main" id="{FDC8F620-5E31-73C5-2724-B9D048B0D89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402118" y="151012"/>
            <a:ext cx="2160609" cy="2803517"/>
          </a:xfrm>
          <a:prstGeom prst="rect">
            <a:avLst/>
          </a:prstGeom>
          <a:ln>
            <a:solidFill>
              <a:schemeClr val="accent1"/>
            </a:solidFill>
          </a:ln>
        </p:spPr>
      </p:pic>
      <p:pic>
        <p:nvPicPr>
          <p:cNvPr id="2" name="Picture 1" descr="A document with red text&#10;&#10;Description automatically generated">
            <a:extLst>
              <a:ext uri="{FF2B5EF4-FFF2-40B4-BE49-F238E27FC236}">
                <a16:creationId xmlns:a16="http://schemas.microsoft.com/office/drawing/2014/main" id="{AE194B61-E5D7-1269-DAF4-6AAA3E38B0E4}"/>
              </a:ext>
            </a:extLst>
          </p:cNvPr>
          <p:cNvPicPr>
            <a:picLocks noChangeAspect="1"/>
          </p:cNvPicPr>
          <p:nvPr/>
        </p:nvPicPr>
        <p:blipFill>
          <a:blip r:embed="rId3"/>
          <a:stretch>
            <a:fillRect/>
          </a:stretch>
        </p:blipFill>
        <p:spPr>
          <a:xfrm>
            <a:off x="9383951" y="1346745"/>
            <a:ext cx="2065303" cy="2923315"/>
          </a:xfrm>
          <a:prstGeom prst="rect">
            <a:avLst/>
          </a:prstGeom>
          <a:ln>
            <a:noFill/>
          </a:ln>
          <a:effectLst>
            <a:outerShdw blurRad="190500" algn="tl" rotWithShape="0">
              <a:srgbClr val="000000">
                <a:alpha val="70000"/>
              </a:srgbClr>
            </a:outerShdw>
          </a:effectLst>
        </p:spPr>
      </p:pic>
      <p:pic>
        <p:nvPicPr>
          <p:cNvPr id="3" name="Picture 2" descr="A close-up of a machine&#10;&#10;Description automatically generated">
            <a:extLst>
              <a:ext uri="{FF2B5EF4-FFF2-40B4-BE49-F238E27FC236}">
                <a16:creationId xmlns:a16="http://schemas.microsoft.com/office/drawing/2014/main" id="{CAB65CBF-BE3B-A278-B45C-1C780C15566B}"/>
              </a:ext>
            </a:extLst>
          </p:cNvPr>
          <p:cNvPicPr>
            <a:picLocks noChangeAspect="1"/>
          </p:cNvPicPr>
          <p:nvPr/>
        </p:nvPicPr>
        <p:blipFill>
          <a:blip r:embed="rId4"/>
          <a:stretch>
            <a:fillRect/>
          </a:stretch>
        </p:blipFill>
        <p:spPr>
          <a:xfrm>
            <a:off x="9916441" y="2060800"/>
            <a:ext cx="2066875" cy="2923315"/>
          </a:xfrm>
          <a:prstGeom prst="rect">
            <a:avLst/>
          </a:prstGeom>
          <a:ln>
            <a:noFill/>
          </a:ln>
          <a:effectLst>
            <a:outerShdw blurRad="190500" algn="tl" rotWithShape="0">
              <a:srgbClr val="000000">
                <a:alpha val="70000"/>
              </a:srgbClr>
            </a:outerShdw>
          </a:effectLst>
        </p:spPr>
      </p:pic>
      <p:sp>
        <p:nvSpPr>
          <p:cNvPr id="10" name="TextBox 9">
            <a:extLst>
              <a:ext uri="{FF2B5EF4-FFF2-40B4-BE49-F238E27FC236}">
                <a16:creationId xmlns:a16="http://schemas.microsoft.com/office/drawing/2014/main" id="{FDE78B2C-77EC-D5F6-3B01-FE2052A63FBD}"/>
              </a:ext>
            </a:extLst>
          </p:cNvPr>
          <p:cNvSpPr txBox="1"/>
          <p:nvPr/>
        </p:nvSpPr>
        <p:spPr>
          <a:xfrm>
            <a:off x="8305173" y="5212911"/>
            <a:ext cx="3678143" cy="1569660"/>
          </a:xfrm>
          <a:prstGeom prst="rect">
            <a:avLst/>
          </a:prstGeom>
          <a:solidFill>
            <a:schemeClr val="bg2">
              <a:lumMod val="20000"/>
              <a:lumOff val="80000"/>
            </a:schemeClr>
          </a:solidFill>
        </p:spPr>
        <p:txBody>
          <a:bodyPr wrap="square" rtlCol="0">
            <a:spAutoFit/>
          </a:bodyPr>
          <a:lstStyle/>
          <a:p>
            <a:pPr algn="just"/>
            <a:r>
              <a:rPr lang="en-GB" sz="1600" dirty="0">
                <a:solidFill>
                  <a:srgbClr val="FF0000"/>
                </a:solidFill>
              </a:rPr>
              <a:t>Following the CE marking studies and subsequent fixing of minor recommendations, CLIQv2 and v3 and the vacuum-switch-based EES are compliant with the CE standards of safety!</a:t>
            </a:r>
          </a:p>
        </p:txBody>
      </p:sp>
    </p:spTree>
    <p:extLst>
      <p:ext uri="{BB962C8B-B14F-4D97-AF65-F5344CB8AC3E}">
        <p14:creationId xmlns:p14="http://schemas.microsoft.com/office/powerpoint/2010/main" val="93245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3644A-98C3-5766-8CCD-B87B53B71A44}"/>
              </a:ext>
            </a:extLst>
          </p:cNvPr>
          <p:cNvSpPr>
            <a:spLocks noGrp="1"/>
          </p:cNvSpPr>
          <p:nvPr>
            <p:ph type="title"/>
          </p:nvPr>
        </p:nvSpPr>
        <p:spPr/>
        <p:txBody>
          <a:bodyPr/>
          <a:lstStyle/>
          <a:p>
            <a:r>
              <a:rPr lang="en-GB" dirty="0"/>
              <a:t>DQHDS procurement and testing status</a:t>
            </a:r>
          </a:p>
        </p:txBody>
      </p:sp>
      <p:sp>
        <p:nvSpPr>
          <p:cNvPr id="3" name="Content Placeholder 2">
            <a:extLst>
              <a:ext uri="{FF2B5EF4-FFF2-40B4-BE49-F238E27FC236}">
                <a16:creationId xmlns:a16="http://schemas.microsoft.com/office/drawing/2014/main" id="{923FC973-1584-68CE-7F47-AB4F61EBA57E}"/>
              </a:ext>
            </a:extLst>
          </p:cNvPr>
          <p:cNvSpPr>
            <a:spLocks noGrp="1"/>
          </p:cNvSpPr>
          <p:nvPr>
            <p:ph idx="1"/>
          </p:nvPr>
        </p:nvSpPr>
        <p:spPr>
          <a:xfrm>
            <a:off x="582136" y="1028044"/>
            <a:ext cx="8067032" cy="4698666"/>
          </a:xfrm>
        </p:spPr>
        <p:txBody>
          <a:bodyPr>
            <a:normAutofit/>
          </a:bodyPr>
          <a:lstStyle/>
          <a:p>
            <a:pPr algn="just"/>
            <a:r>
              <a:rPr lang="en-GB" sz="1600" dirty="0"/>
              <a:t>52 units + 8 spare for the String were produced at CERN and are ready to be tested.</a:t>
            </a:r>
          </a:p>
          <a:p>
            <a:pPr lvl="1" algn="just"/>
            <a:r>
              <a:rPr lang="en-GB" sz="1400" dirty="0"/>
              <a:t>Automatic tester almost operational.</a:t>
            </a:r>
            <a:endParaRPr lang="en-GB" sz="1600" dirty="0"/>
          </a:p>
          <a:p>
            <a:pPr algn="just"/>
            <a:r>
              <a:rPr lang="en-GB" sz="1600" dirty="0"/>
              <a:t>The series production has been secured with an in-kind contribution from Japan, through KEK</a:t>
            </a:r>
          </a:p>
          <a:p>
            <a:pPr lvl="1" algn="just"/>
            <a:r>
              <a:rPr lang="en-GB" sz="1400" dirty="0"/>
              <a:t>Issues of yearly budget activation</a:t>
            </a:r>
          </a:p>
          <a:p>
            <a:pPr lvl="1" algn="just"/>
            <a:r>
              <a:rPr lang="en-GB" sz="1400" dirty="0"/>
              <a:t>Extremely good collaboration with KEK.</a:t>
            </a:r>
            <a:endParaRPr lang="en-GB" sz="1600" dirty="0"/>
          </a:p>
          <a:p>
            <a:pPr algn="just"/>
            <a:r>
              <a:rPr lang="en-GB" sz="1600" dirty="0"/>
              <a:t>Irradiation tests in CHARM proved that the units could operate up to an integrated dose of 350 </a:t>
            </a:r>
            <a:r>
              <a:rPr lang="en-GB" sz="1600" dirty="0" err="1"/>
              <a:t>Gy</a:t>
            </a:r>
            <a:r>
              <a:rPr lang="en-GB" sz="1600" dirty="0"/>
              <a:t>:</a:t>
            </a:r>
          </a:p>
          <a:p>
            <a:pPr lvl="1" algn="just"/>
            <a:r>
              <a:rPr lang="en-GB" sz="1400" dirty="0"/>
              <a:t>In the two irradiated crates, the failing component was the thyristor</a:t>
            </a:r>
          </a:p>
          <a:p>
            <a:pPr lvl="1" algn="just"/>
            <a:r>
              <a:rPr lang="en-GB" sz="1400" dirty="0"/>
              <a:t>The expected total maximum dose will be around 100 </a:t>
            </a:r>
            <a:r>
              <a:rPr lang="en-GB" sz="1400" dirty="0" err="1"/>
              <a:t>Gy</a:t>
            </a:r>
            <a:r>
              <a:rPr lang="en-GB" sz="1400" dirty="0"/>
              <a:t> for HL units.</a:t>
            </a:r>
          </a:p>
          <a:p>
            <a:pPr algn="just"/>
            <a:endParaRPr lang="en-GB" sz="1600" dirty="0"/>
          </a:p>
          <a:p>
            <a:pPr algn="just"/>
            <a:r>
              <a:rPr lang="en-GB" sz="1600" dirty="0"/>
              <a:t>The 7 + 2 spare DQLIM units for the String are produced and ready to test as well.</a:t>
            </a:r>
          </a:p>
        </p:txBody>
      </p:sp>
      <p:sp>
        <p:nvSpPr>
          <p:cNvPr id="4" name="Slide Number Placeholder 3">
            <a:extLst>
              <a:ext uri="{FF2B5EF4-FFF2-40B4-BE49-F238E27FC236}">
                <a16:creationId xmlns:a16="http://schemas.microsoft.com/office/drawing/2014/main" id="{2AAE2C65-BA35-4D1B-1B05-8F9B720E6914}"/>
              </a:ext>
            </a:extLst>
          </p:cNvPr>
          <p:cNvSpPr>
            <a:spLocks noGrp="1"/>
          </p:cNvSpPr>
          <p:nvPr>
            <p:ph type="sldNum" sz="quarter" idx="12"/>
          </p:nvPr>
        </p:nvSpPr>
        <p:spPr/>
        <p:txBody>
          <a:bodyPr/>
          <a:lstStyle/>
          <a:p>
            <a:fld id="{BFDCA1C4-9514-7B4F-976F-D92F7E296653}" type="slidenum">
              <a:rPr lang="en-GB" smtClean="0"/>
              <a:pPr/>
              <a:t>18</a:t>
            </a:fld>
            <a:endParaRPr lang="en-GB"/>
          </a:p>
        </p:txBody>
      </p:sp>
      <p:pic>
        <p:nvPicPr>
          <p:cNvPr id="5" name="Picture 4">
            <a:extLst>
              <a:ext uri="{FF2B5EF4-FFF2-40B4-BE49-F238E27FC236}">
                <a16:creationId xmlns:a16="http://schemas.microsoft.com/office/drawing/2014/main" id="{70BC9AE6-A498-E6B4-AFE0-E6DAC99D0543}"/>
              </a:ext>
            </a:extLst>
          </p:cNvPr>
          <p:cNvPicPr>
            <a:picLocks noChangeAspect="1"/>
          </p:cNvPicPr>
          <p:nvPr/>
        </p:nvPicPr>
        <p:blipFill>
          <a:blip r:embed="rId2"/>
          <a:stretch>
            <a:fillRect/>
          </a:stretch>
        </p:blipFill>
        <p:spPr>
          <a:xfrm>
            <a:off x="9385002" y="3478881"/>
            <a:ext cx="2224863" cy="2966484"/>
          </a:xfrm>
          <a:prstGeom prst="rect">
            <a:avLst/>
          </a:prstGeom>
        </p:spPr>
      </p:pic>
      <p:pic>
        <p:nvPicPr>
          <p:cNvPr id="6" name="Content Placeholder 5" descr="A group of electrical equipment in a factory&#10;&#10;Description automatically generated">
            <a:extLst>
              <a:ext uri="{FF2B5EF4-FFF2-40B4-BE49-F238E27FC236}">
                <a16:creationId xmlns:a16="http://schemas.microsoft.com/office/drawing/2014/main" id="{7C7FA246-7F70-BC49-C6D4-588F8668CE59}"/>
              </a:ext>
            </a:extLst>
          </p:cNvPr>
          <p:cNvPicPr>
            <a:picLocks noChangeAspect="1"/>
          </p:cNvPicPr>
          <p:nvPr/>
        </p:nvPicPr>
        <p:blipFill>
          <a:blip r:embed="rId3"/>
          <a:stretch>
            <a:fillRect/>
          </a:stretch>
        </p:blipFill>
        <p:spPr>
          <a:xfrm>
            <a:off x="8963980" y="748551"/>
            <a:ext cx="3066903" cy="2300177"/>
          </a:xfrm>
          <a:prstGeom prst="rect">
            <a:avLst/>
          </a:prstGeom>
        </p:spPr>
      </p:pic>
      <p:pic>
        <p:nvPicPr>
          <p:cNvPr id="7" name="Picture 6">
            <a:extLst>
              <a:ext uri="{FF2B5EF4-FFF2-40B4-BE49-F238E27FC236}">
                <a16:creationId xmlns:a16="http://schemas.microsoft.com/office/drawing/2014/main" id="{CE265F40-453F-BBC9-B5C3-2C878DC9C0B4}"/>
              </a:ext>
            </a:extLst>
          </p:cNvPr>
          <p:cNvPicPr>
            <a:picLocks noChangeAspect="1"/>
          </p:cNvPicPr>
          <p:nvPr/>
        </p:nvPicPr>
        <p:blipFill>
          <a:blip r:embed="rId4"/>
          <a:stretch>
            <a:fillRect/>
          </a:stretch>
        </p:blipFill>
        <p:spPr>
          <a:xfrm>
            <a:off x="6066193" y="4539247"/>
            <a:ext cx="2433084" cy="1824813"/>
          </a:xfrm>
          <a:prstGeom prst="rect">
            <a:avLst/>
          </a:prstGeom>
        </p:spPr>
      </p:pic>
      <p:pic>
        <p:nvPicPr>
          <p:cNvPr id="1026" name="Picture 2" descr="page3image476904640">
            <a:extLst>
              <a:ext uri="{FF2B5EF4-FFF2-40B4-BE49-F238E27FC236}">
                <a16:creationId xmlns:a16="http://schemas.microsoft.com/office/drawing/2014/main" id="{6E7FAB41-1965-3E71-B8D7-BD184B88AA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0972800" cy="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age3image476904944">
            <a:extLst>
              <a:ext uri="{FF2B5EF4-FFF2-40B4-BE49-F238E27FC236}">
                <a16:creationId xmlns:a16="http://schemas.microsoft.com/office/drawing/2014/main" id="{862FA0EC-A214-82DD-DDCD-5F720BD1502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35839" y="4466869"/>
            <a:ext cx="2667295" cy="221113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6AC4582F-269E-900C-012B-3CF73DB3544D}"/>
              </a:ext>
            </a:extLst>
          </p:cNvPr>
          <p:cNvPicPr>
            <a:picLocks noChangeAspect="1"/>
          </p:cNvPicPr>
          <p:nvPr/>
        </p:nvPicPr>
        <p:blipFill>
          <a:blip r:embed="rId7"/>
          <a:stretch>
            <a:fillRect/>
          </a:stretch>
        </p:blipFill>
        <p:spPr>
          <a:xfrm>
            <a:off x="3965272" y="4786863"/>
            <a:ext cx="1120065" cy="1815093"/>
          </a:xfrm>
          <a:prstGeom prst="rect">
            <a:avLst/>
          </a:prstGeom>
        </p:spPr>
      </p:pic>
      <p:pic>
        <p:nvPicPr>
          <p:cNvPr id="9" name="Picture 8">
            <a:extLst>
              <a:ext uri="{FF2B5EF4-FFF2-40B4-BE49-F238E27FC236}">
                <a16:creationId xmlns:a16="http://schemas.microsoft.com/office/drawing/2014/main" id="{478E5392-7EA2-8215-988D-B61945AF2AEE}"/>
              </a:ext>
            </a:extLst>
          </p:cNvPr>
          <p:cNvPicPr>
            <a:picLocks noChangeAspect="1"/>
          </p:cNvPicPr>
          <p:nvPr/>
        </p:nvPicPr>
        <p:blipFill>
          <a:blip r:embed="rId8"/>
          <a:stretch>
            <a:fillRect/>
          </a:stretch>
        </p:blipFill>
        <p:spPr>
          <a:xfrm>
            <a:off x="7629266" y="5321906"/>
            <a:ext cx="1579401" cy="1167800"/>
          </a:xfrm>
          <a:prstGeom prst="rect">
            <a:avLst/>
          </a:prstGeom>
        </p:spPr>
      </p:pic>
      <p:sp>
        <p:nvSpPr>
          <p:cNvPr id="10" name="TextBox 9">
            <a:extLst>
              <a:ext uri="{FF2B5EF4-FFF2-40B4-BE49-F238E27FC236}">
                <a16:creationId xmlns:a16="http://schemas.microsoft.com/office/drawing/2014/main" id="{8B6962C8-D967-DCAD-27C7-E621B9E5CDD1}"/>
              </a:ext>
            </a:extLst>
          </p:cNvPr>
          <p:cNvSpPr txBox="1"/>
          <p:nvPr/>
        </p:nvSpPr>
        <p:spPr>
          <a:xfrm>
            <a:off x="3132860" y="6464739"/>
            <a:ext cx="1312154" cy="276999"/>
          </a:xfrm>
          <a:prstGeom prst="rect">
            <a:avLst/>
          </a:prstGeom>
          <a:solidFill>
            <a:schemeClr val="accent1">
              <a:lumMod val="20000"/>
              <a:lumOff val="80000"/>
            </a:schemeClr>
          </a:solidFill>
        </p:spPr>
        <p:txBody>
          <a:bodyPr wrap="none" rtlCol="0">
            <a:spAutoFit/>
          </a:bodyPr>
          <a:lstStyle/>
          <a:p>
            <a:r>
              <a:rPr lang="en-GB" sz="1200" dirty="0"/>
              <a:t>Tests in CHARM</a:t>
            </a:r>
          </a:p>
        </p:txBody>
      </p:sp>
      <p:sp>
        <p:nvSpPr>
          <p:cNvPr id="11" name="TextBox 10">
            <a:extLst>
              <a:ext uri="{FF2B5EF4-FFF2-40B4-BE49-F238E27FC236}">
                <a16:creationId xmlns:a16="http://schemas.microsoft.com/office/drawing/2014/main" id="{309025B8-5C30-7AF0-D524-697D9A8CE710}"/>
              </a:ext>
            </a:extLst>
          </p:cNvPr>
          <p:cNvSpPr txBox="1"/>
          <p:nvPr/>
        </p:nvSpPr>
        <p:spPr>
          <a:xfrm>
            <a:off x="6300532" y="6364060"/>
            <a:ext cx="1039067" cy="276999"/>
          </a:xfrm>
          <a:prstGeom prst="rect">
            <a:avLst/>
          </a:prstGeom>
          <a:solidFill>
            <a:schemeClr val="accent1">
              <a:lumMod val="20000"/>
              <a:lumOff val="80000"/>
            </a:schemeClr>
          </a:solidFill>
        </p:spPr>
        <p:txBody>
          <a:bodyPr wrap="none" rtlCol="0">
            <a:spAutoFit/>
          </a:bodyPr>
          <a:lstStyle/>
          <a:p>
            <a:r>
              <a:rPr lang="en-GB" sz="1200" dirty="0"/>
              <a:t>DQLIM units</a:t>
            </a:r>
          </a:p>
        </p:txBody>
      </p:sp>
      <p:sp>
        <p:nvSpPr>
          <p:cNvPr id="12" name="TextBox 11">
            <a:extLst>
              <a:ext uri="{FF2B5EF4-FFF2-40B4-BE49-F238E27FC236}">
                <a16:creationId xmlns:a16="http://schemas.microsoft.com/office/drawing/2014/main" id="{499F773D-8DE0-E37F-0C68-761026ED3A03}"/>
              </a:ext>
            </a:extLst>
          </p:cNvPr>
          <p:cNvSpPr txBox="1"/>
          <p:nvPr/>
        </p:nvSpPr>
        <p:spPr>
          <a:xfrm>
            <a:off x="9463122" y="3059426"/>
            <a:ext cx="2146742" cy="276999"/>
          </a:xfrm>
          <a:prstGeom prst="rect">
            <a:avLst/>
          </a:prstGeom>
          <a:solidFill>
            <a:schemeClr val="accent1">
              <a:lumMod val="20000"/>
              <a:lumOff val="80000"/>
            </a:schemeClr>
          </a:solidFill>
        </p:spPr>
        <p:txBody>
          <a:bodyPr wrap="none" rtlCol="0">
            <a:spAutoFit/>
          </a:bodyPr>
          <a:lstStyle/>
          <a:p>
            <a:r>
              <a:rPr lang="en-GB" sz="1200" dirty="0"/>
              <a:t>DQHDS production at CERN</a:t>
            </a:r>
          </a:p>
        </p:txBody>
      </p:sp>
      <p:sp>
        <p:nvSpPr>
          <p:cNvPr id="13" name="TextBox 12">
            <a:extLst>
              <a:ext uri="{FF2B5EF4-FFF2-40B4-BE49-F238E27FC236}">
                <a16:creationId xmlns:a16="http://schemas.microsoft.com/office/drawing/2014/main" id="{0B9AE5C8-CAE4-E480-1544-BB3515E8B583}"/>
              </a:ext>
            </a:extLst>
          </p:cNvPr>
          <p:cNvSpPr txBox="1"/>
          <p:nvPr/>
        </p:nvSpPr>
        <p:spPr>
          <a:xfrm>
            <a:off x="9902329" y="6439351"/>
            <a:ext cx="1295547" cy="276999"/>
          </a:xfrm>
          <a:prstGeom prst="rect">
            <a:avLst/>
          </a:prstGeom>
          <a:solidFill>
            <a:schemeClr val="accent1">
              <a:lumMod val="20000"/>
              <a:lumOff val="80000"/>
            </a:schemeClr>
          </a:solidFill>
        </p:spPr>
        <p:txBody>
          <a:bodyPr wrap="none" rtlCol="0">
            <a:spAutoFit/>
          </a:bodyPr>
          <a:lstStyle/>
          <a:p>
            <a:r>
              <a:rPr lang="en-GB" sz="1200" dirty="0"/>
              <a:t>Automatic tester</a:t>
            </a:r>
          </a:p>
        </p:txBody>
      </p:sp>
    </p:spTree>
    <p:extLst>
      <p:ext uri="{BB962C8B-B14F-4D97-AF65-F5344CB8AC3E}">
        <p14:creationId xmlns:p14="http://schemas.microsoft.com/office/powerpoint/2010/main" val="3394212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7E5A6-3196-3C1C-F9E9-55C3D5522948}"/>
              </a:ext>
            </a:extLst>
          </p:cNvPr>
          <p:cNvSpPr>
            <a:spLocks noGrp="1"/>
          </p:cNvSpPr>
          <p:nvPr>
            <p:ph type="title"/>
          </p:nvPr>
        </p:nvSpPr>
        <p:spPr/>
        <p:txBody>
          <a:bodyPr/>
          <a:lstStyle/>
          <a:p>
            <a:r>
              <a:rPr lang="en-GB" dirty="0"/>
              <a:t>Concluding remarks</a:t>
            </a:r>
          </a:p>
        </p:txBody>
      </p:sp>
      <p:sp>
        <p:nvSpPr>
          <p:cNvPr id="3" name="Content Placeholder 2">
            <a:extLst>
              <a:ext uri="{FF2B5EF4-FFF2-40B4-BE49-F238E27FC236}">
                <a16:creationId xmlns:a16="http://schemas.microsoft.com/office/drawing/2014/main" id="{D8C3E05B-6B86-FE7E-B8DD-DC525730B1E9}"/>
              </a:ext>
            </a:extLst>
          </p:cNvPr>
          <p:cNvSpPr>
            <a:spLocks noGrp="1"/>
          </p:cNvSpPr>
          <p:nvPr>
            <p:ph idx="1"/>
          </p:nvPr>
        </p:nvSpPr>
        <p:spPr/>
        <p:txBody>
          <a:bodyPr>
            <a:normAutofit/>
          </a:bodyPr>
          <a:lstStyle/>
          <a:p>
            <a:pPr>
              <a:lnSpc>
                <a:spcPct val="200000"/>
              </a:lnSpc>
            </a:pPr>
            <a:r>
              <a:rPr lang="en-GB" sz="1600" dirty="0"/>
              <a:t>CLIQ and the vacuum-switch-based EES have demonstrated to be reliable elements of the protection system.</a:t>
            </a:r>
          </a:p>
          <a:p>
            <a:pPr lvl="1">
              <a:lnSpc>
                <a:spcPct val="150000"/>
              </a:lnSpc>
            </a:pPr>
            <a:r>
              <a:rPr lang="en-GB" sz="1400" dirty="0"/>
              <a:t>CLIQ units are systematically used in SM18 and a big statistics has already been cumulated</a:t>
            </a:r>
          </a:p>
          <a:p>
            <a:pPr lvl="1">
              <a:lnSpc>
                <a:spcPct val="150000"/>
              </a:lnSpc>
            </a:pPr>
            <a:r>
              <a:rPr lang="en-GB" sz="1400" dirty="0"/>
              <a:t>The EES have proven their performance, but a big step will be done with the test of the magnets in test benches F1 and A2 in the coming months.</a:t>
            </a:r>
          </a:p>
          <a:p>
            <a:pPr>
              <a:lnSpc>
                <a:spcPct val="200000"/>
              </a:lnSpc>
            </a:pPr>
            <a:r>
              <a:rPr lang="en-GB" sz="1600" dirty="0"/>
              <a:t>After many problems related to the global market, the production of the CLIQ units for the String is assured and they should soon be at CERN for validation.</a:t>
            </a:r>
          </a:p>
          <a:p>
            <a:pPr>
              <a:lnSpc>
                <a:spcPct val="200000"/>
              </a:lnSpc>
            </a:pPr>
            <a:r>
              <a:rPr lang="en-GB" sz="1600" dirty="0"/>
              <a:t>The EE systems are already installed in the String and ready for commissioning.</a:t>
            </a:r>
          </a:p>
          <a:p>
            <a:pPr>
              <a:lnSpc>
                <a:spcPct val="200000"/>
              </a:lnSpc>
            </a:pPr>
            <a:r>
              <a:rPr lang="en-GB" sz="1600" dirty="0"/>
              <a:t>The String will be the most important verification of all protection system in a real machine configuration.</a:t>
            </a:r>
          </a:p>
          <a:p>
            <a:pPr>
              <a:lnSpc>
                <a:spcPct val="200000"/>
              </a:lnSpc>
            </a:pPr>
            <a:r>
              <a:rPr lang="en-GB" sz="1600" dirty="0"/>
              <a:t>New safety requirements will be needed in the LHC when the systems are operated.</a:t>
            </a:r>
          </a:p>
        </p:txBody>
      </p:sp>
      <p:sp>
        <p:nvSpPr>
          <p:cNvPr id="4" name="Slide Number Placeholder 3">
            <a:extLst>
              <a:ext uri="{FF2B5EF4-FFF2-40B4-BE49-F238E27FC236}">
                <a16:creationId xmlns:a16="http://schemas.microsoft.com/office/drawing/2014/main" id="{2C95CAA8-506F-B4B5-278E-682EE5979812}"/>
              </a:ext>
            </a:extLst>
          </p:cNvPr>
          <p:cNvSpPr>
            <a:spLocks noGrp="1"/>
          </p:cNvSpPr>
          <p:nvPr>
            <p:ph type="sldNum" sz="quarter" idx="12"/>
          </p:nvPr>
        </p:nvSpPr>
        <p:spPr/>
        <p:txBody>
          <a:bodyPr/>
          <a:lstStyle/>
          <a:p>
            <a:fld id="{BFDCA1C4-9514-7B4F-976F-D92F7E296653}" type="slidenum">
              <a:rPr lang="en-GB" smtClean="0"/>
              <a:pPr/>
              <a:t>19</a:t>
            </a:fld>
            <a:endParaRPr lang="en-GB"/>
          </a:p>
        </p:txBody>
      </p:sp>
    </p:spTree>
    <p:extLst>
      <p:ext uri="{BB962C8B-B14F-4D97-AF65-F5344CB8AC3E}">
        <p14:creationId xmlns:p14="http://schemas.microsoft.com/office/powerpoint/2010/main" val="657057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EB690-4B78-DA20-6443-8BD10BACCA64}"/>
              </a:ext>
            </a:extLst>
          </p:cNvPr>
          <p:cNvSpPr>
            <a:spLocks noGrp="1"/>
          </p:cNvSpPr>
          <p:nvPr>
            <p:ph type="title"/>
          </p:nvPr>
        </p:nvSpPr>
        <p:spPr/>
        <p:txBody>
          <a:bodyPr/>
          <a:lstStyle/>
          <a:p>
            <a:r>
              <a:rPr lang="en-GB"/>
              <a:t>HL-LHC baseline for magnet protection systems</a:t>
            </a:r>
          </a:p>
        </p:txBody>
      </p:sp>
      <p:pic>
        <p:nvPicPr>
          <p:cNvPr id="6" name="Content Placeholder 5" descr="A diagram of a machine&#10;&#10;Description automatically generated">
            <a:extLst>
              <a:ext uri="{FF2B5EF4-FFF2-40B4-BE49-F238E27FC236}">
                <a16:creationId xmlns:a16="http://schemas.microsoft.com/office/drawing/2014/main" id="{8D7181D9-90CF-2E16-FE05-687B42A182CF}"/>
              </a:ext>
            </a:extLst>
          </p:cNvPr>
          <p:cNvPicPr>
            <a:picLocks noGrp="1" noChangeAspect="1"/>
          </p:cNvPicPr>
          <p:nvPr>
            <p:ph idx="1"/>
          </p:nvPr>
        </p:nvPicPr>
        <p:blipFill>
          <a:blip r:embed="rId2"/>
          <a:stretch>
            <a:fillRect/>
          </a:stretch>
        </p:blipFill>
        <p:spPr>
          <a:xfrm>
            <a:off x="816000" y="1239520"/>
            <a:ext cx="7201127" cy="4906963"/>
          </a:xfrm>
        </p:spPr>
      </p:pic>
      <p:sp>
        <p:nvSpPr>
          <p:cNvPr id="4" name="Slide Number Placeholder 3">
            <a:extLst>
              <a:ext uri="{FF2B5EF4-FFF2-40B4-BE49-F238E27FC236}">
                <a16:creationId xmlns:a16="http://schemas.microsoft.com/office/drawing/2014/main" id="{9E3F7B22-18FF-49D2-9895-7438E0327105}"/>
              </a:ext>
            </a:extLst>
          </p:cNvPr>
          <p:cNvSpPr>
            <a:spLocks noGrp="1"/>
          </p:cNvSpPr>
          <p:nvPr>
            <p:ph type="sldNum" sz="quarter" idx="12"/>
          </p:nvPr>
        </p:nvSpPr>
        <p:spPr/>
        <p:txBody>
          <a:bodyPr/>
          <a:lstStyle/>
          <a:p>
            <a:fld id="{BFDCA1C4-9514-7B4F-976F-D92F7E296653}" type="slidenum">
              <a:rPr lang="en-GB" smtClean="0"/>
              <a:pPr/>
              <a:t>2</a:t>
            </a:fld>
            <a:endParaRPr lang="en-GB"/>
          </a:p>
        </p:txBody>
      </p:sp>
      <p:sp>
        <p:nvSpPr>
          <p:cNvPr id="14" name="TextBox 13">
            <a:extLst>
              <a:ext uri="{FF2B5EF4-FFF2-40B4-BE49-F238E27FC236}">
                <a16:creationId xmlns:a16="http://schemas.microsoft.com/office/drawing/2014/main" id="{9D6995FC-C498-EA8A-6993-A3D051DD7F33}"/>
              </a:ext>
            </a:extLst>
          </p:cNvPr>
          <p:cNvSpPr txBox="1"/>
          <p:nvPr/>
        </p:nvSpPr>
        <p:spPr>
          <a:xfrm>
            <a:off x="9339863" y="1993384"/>
            <a:ext cx="2720165" cy="4555093"/>
          </a:xfrm>
          <a:prstGeom prst="rect">
            <a:avLst/>
          </a:prstGeom>
          <a:noFill/>
        </p:spPr>
        <p:txBody>
          <a:bodyPr wrap="square" rtlCol="0">
            <a:spAutoFit/>
          </a:bodyPr>
          <a:lstStyle/>
          <a:p>
            <a:r>
              <a:rPr lang="en-GB" dirty="0"/>
              <a:t>6 CLIQ units</a:t>
            </a:r>
          </a:p>
          <a:p>
            <a:endParaRPr lang="en-GB" dirty="0"/>
          </a:p>
          <a:p>
            <a:r>
              <a:rPr lang="en-GB" dirty="0"/>
              <a:t>11 Energy Extraction Systems (EES)</a:t>
            </a:r>
          </a:p>
          <a:p>
            <a:r>
              <a:rPr lang="en-GB" sz="1600" dirty="0"/>
              <a:t>  - 6 x 2 kA</a:t>
            </a:r>
          </a:p>
          <a:p>
            <a:r>
              <a:rPr lang="en-GB" sz="1600" dirty="0"/>
              <a:t>  - 1 x 600 A - single config</a:t>
            </a:r>
          </a:p>
          <a:p>
            <a:r>
              <a:rPr lang="en-GB" sz="1600" dirty="0"/>
              <a:t>  - 2 x 600 A - double config</a:t>
            </a:r>
          </a:p>
          <a:p>
            <a:endParaRPr lang="en-GB" dirty="0"/>
          </a:p>
          <a:p>
            <a:r>
              <a:rPr lang="en-GB" dirty="0"/>
              <a:t>60 Quench Heaters PS (DQHDS)</a:t>
            </a:r>
          </a:p>
          <a:p>
            <a:r>
              <a:rPr lang="en-GB" dirty="0"/>
              <a:t>  </a:t>
            </a:r>
            <a:r>
              <a:rPr lang="en-GB" sz="1600" dirty="0"/>
              <a:t>- 16 for Q1</a:t>
            </a:r>
          </a:p>
          <a:p>
            <a:r>
              <a:rPr lang="en-GB" sz="1600" dirty="0"/>
              <a:t>  - 8+8 for Q2a/b</a:t>
            </a:r>
          </a:p>
          <a:p>
            <a:r>
              <a:rPr lang="en-GB" sz="1600" dirty="0"/>
              <a:t>  - 16 for Q3</a:t>
            </a:r>
          </a:p>
          <a:p>
            <a:r>
              <a:rPr lang="en-GB" sz="1600" dirty="0"/>
              <a:t>  - 4 for D1</a:t>
            </a:r>
          </a:p>
          <a:p>
            <a:r>
              <a:rPr lang="en-GB" sz="1600" dirty="0"/>
              <a:t>  - 8 for D2</a:t>
            </a:r>
          </a:p>
          <a:p>
            <a:r>
              <a:rPr lang="en-GB" sz="1600" dirty="0"/>
              <a:t>8 DQLIMs</a:t>
            </a:r>
          </a:p>
          <a:p>
            <a:endParaRPr lang="en-GB" dirty="0"/>
          </a:p>
        </p:txBody>
      </p:sp>
      <p:sp>
        <p:nvSpPr>
          <p:cNvPr id="15" name="TextBox 14">
            <a:extLst>
              <a:ext uri="{FF2B5EF4-FFF2-40B4-BE49-F238E27FC236}">
                <a16:creationId xmlns:a16="http://schemas.microsoft.com/office/drawing/2014/main" id="{E4F2C4C3-4249-D96D-9E82-9DA5C28C9CA3}"/>
              </a:ext>
            </a:extLst>
          </p:cNvPr>
          <p:cNvSpPr txBox="1"/>
          <p:nvPr/>
        </p:nvSpPr>
        <p:spPr>
          <a:xfrm>
            <a:off x="8586127" y="1369380"/>
            <a:ext cx="3476273" cy="369332"/>
          </a:xfrm>
          <a:prstGeom prst="rect">
            <a:avLst/>
          </a:prstGeom>
          <a:noFill/>
        </p:spPr>
        <p:txBody>
          <a:bodyPr wrap="none" rtlCol="0">
            <a:spAutoFit/>
          </a:bodyPr>
          <a:lstStyle/>
          <a:p>
            <a:r>
              <a:rPr lang="en-GB" dirty="0"/>
              <a:t>Protection hardware per IP side:</a:t>
            </a:r>
          </a:p>
        </p:txBody>
      </p:sp>
      <p:sp>
        <p:nvSpPr>
          <p:cNvPr id="3" name="Rectangle 2">
            <a:extLst>
              <a:ext uri="{FF2B5EF4-FFF2-40B4-BE49-F238E27FC236}">
                <a16:creationId xmlns:a16="http://schemas.microsoft.com/office/drawing/2014/main" id="{C76E7D56-A926-9601-5820-810885D77708}"/>
              </a:ext>
            </a:extLst>
          </p:cNvPr>
          <p:cNvSpPr/>
          <p:nvPr/>
        </p:nvSpPr>
        <p:spPr>
          <a:xfrm>
            <a:off x="3083442" y="1116419"/>
            <a:ext cx="5050465" cy="876965"/>
          </a:xfrm>
          <a:prstGeom prst="rect">
            <a:avLst/>
          </a:pr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27" name="Straight Arrow Connector 26">
            <a:extLst>
              <a:ext uri="{FF2B5EF4-FFF2-40B4-BE49-F238E27FC236}">
                <a16:creationId xmlns:a16="http://schemas.microsoft.com/office/drawing/2014/main" id="{165557C3-7087-4CF5-1DC9-1D71FBBBFEC3}"/>
              </a:ext>
            </a:extLst>
          </p:cNvPr>
          <p:cNvCxnSpPr>
            <a:cxnSpLocks/>
          </p:cNvCxnSpPr>
          <p:nvPr/>
        </p:nvCxnSpPr>
        <p:spPr>
          <a:xfrm flipH="1" flipV="1">
            <a:off x="8017127" y="1991672"/>
            <a:ext cx="1322736" cy="2607938"/>
          </a:xfrm>
          <a:prstGeom prst="straightConnector1">
            <a:avLst/>
          </a:prstGeom>
          <a:ln w="1270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a16="http://schemas.microsoft.com/office/drawing/2014/main" id="{6D089D41-2168-EC2D-B525-CBFA0F54DC53}"/>
              </a:ext>
            </a:extLst>
          </p:cNvPr>
          <p:cNvSpPr/>
          <p:nvPr/>
        </p:nvSpPr>
        <p:spPr>
          <a:xfrm>
            <a:off x="1044840" y="2506773"/>
            <a:ext cx="3697281" cy="374650"/>
          </a:xfrm>
          <a:prstGeom prst="rect">
            <a:avLst/>
          </a:prstGeom>
          <a:noFill/>
          <a:ln>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30" name="Straight Arrow Connector 29">
            <a:extLst>
              <a:ext uri="{FF2B5EF4-FFF2-40B4-BE49-F238E27FC236}">
                <a16:creationId xmlns:a16="http://schemas.microsoft.com/office/drawing/2014/main" id="{8511F670-BCE0-E6E9-AFE2-4405F71F054D}"/>
              </a:ext>
            </a:extLst>
          </p:cNvPr>
          <p:cNvCxnSpPr>
            <a:cxnSpLocks/>
          </p:cNvCxnSpPr>
          <p:nvPr/>
        </p:nvCxnSpPr>
        <p:spPr>
          <a:xfrm flipH="1">
            <a:off x="4742121" y="2209803"/>
            <a:ext cx="4597742" cy="477613"/>
          </a:xfrm>
          <a:prstGeom prst="straightConnector1">
            <a:avLst/>
          </a:prstGeom>
          <a:ln w="12700">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2" name="Rectangle 31">
            <a:extLst>
              <a:ext uri="{FF2B5EF4-FFF2-40B4-BE49-F238E27FC236}">
                <a16:creationId xmlns:a16="http://schemas.microsoft.com/office/drawing/2014/main" id="{A3AF899C-C0B2-9E63-C414-AF2268351AE8}"/>
              </a:ext>
            </a:extLst>
          </p:cNvPr>
          <p:cNvSpPr/>
          <p:nvPr/>
        </p:nvSpPr>
        <p:spPr>
          <a:xfrm>
            <a:off x="1329159" y="3976578"/>
            <a:ext cx="5050465" cy="1275906"/>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33" name="Straight Arrow Connector 32">
            <a:extLst>
              <a:ext uri="{FF2B5EF4-FFF2-40B4-BE49-F238E27FC236}">
                <a16:creationId xmlns:a16="http://schemas.microsoft.com/office/drawing/2014/main" id="{55207984-06AC-DAC2-EACC-C3117C9AC93C}"/>
              </a:ext>
            </a:extLst>
          </p:cNvPr>
          <p:cNvCxnSpPr>
            <a:cxnSpLocks/>
          </p:cNvCxnSpPr>
          <p:nvPr/>
        </p:nvCxnSpPr>
        <p:spPr>
          <a:xfrm flipH="1">
            <a:off x="6379624" y="3232699"/>
            <a:ext cx="2960239" cy="1366911"/>
          </a:xfrm>
          <a:prstGeom prst="straightConnector1">
            <a:avLst/>
          </a:prstGeom>
          <a:ln w="12700">
            <a:solidFill>
              <a:schemeClr val="accent6"/>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6205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9" grpId="0" animBg="1"/>
      <p:bldP spid="3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Thanks for the attention!</a:t>
            </a:r>
            <a:br>
              <a:rPr lang="en-GB" dirty="0"/>
            </a:br>
            <a:br>
              <a:rPr lang="en-GB" dirty="0"/>
            </a:br>
            <a:r>
              <a:rPr lang="en-GB" dirty="0"/>
              <a:t>				Questions?</a:t>
            </a:r>
          </a:p>
        </p:txBody>
      </p:sp>
      <p:sp>
        <p:nvSpPr>
          <p:cNvPr id="3" name="Subtitle 2"/>
          <p:cNvSpPr>
            <a:spLocks noGrp="1"/>
          </p:cNvSpPr>
          <p:nvPr>
            <p:ph type="subTitle" idx="1"/>
          </p:nvPr>
        </p:nvSpPr>
        <p:spPr/>
        <p:txBody>
          <a:bodyPr/>
          <a:lstStyle/>
          <a:p>
            <a:endParaRPr lang="en-GB"/>
          </a:p>
        </p:txBody>
      </p:sp>
      <p:sp>
        <p:nvSpPr>
          <p:cNvPr id="4" name="Text Placeholder 3"/>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014661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0C8AA-33CF-FDD9-1E31-151F3F78197D}"/>
              </a:ext>
            </a:extLst>
          </p:cNvPr>
          <p:cNvSpPr>
            <a:spLocks noGrp="1"/>
          </p:cNvSpPr>
          <p:nvPr>
            <p:ph type="title"/>
          </p:nvPr>
        </p:nvSpPr>
        <p:spPr/>
        <p:txBody>
          <a:bodyPr/>
          <a:lstStyle/>
          <a:p>
            <a:r>
              <a:rPr lang="en-GB"/>
              <a:t>Outline</a:t>
            </a:r>
          </a:p>
        </p:txBody>
      </p:sp>
      <p:sp>
        <p:nvSpPr>
          <p:cNvPr id="3" name="Content Placeholder 2">
            <a:extLst>
              <a:ext uri="{FF2B5EF4-FFF2-40B4-BE49-F238E27FC236}">
                <a16:creationId xmlns:a16="http://schemas.microsoft.com/office/drawing/2014/main" id="{229FEA2A-99C8-1FFF-B179-639DEC47616A}"/>
              </a:ext>
            </a:extLst>
          </p:cNvPr>
          <p:cNvSpPr>
            <a:spLocks noGrp="1"/>
          </p:cNvSpPr>
          <p:nvPr>
            <p:ph idx="1"/>
          </p:nvPr>
        </p:nvSpPr>
        <p:spPr>
          <a:xfrm>
            <a:off x="1870364" y="1219201"/>
            <a:ext cx="9505636" cy="4906963"/>
          </a:xfrm>
        </p:spPr>
        <p:txBody>
          <a:bodyPr>
            <a:normAutofit/>
          </a:bodyPr>
          <a:lstStyle/>
          <a:p>
            <a:r>
              <a:rPr lang="en-GB" sz="1800" dirty="0"/>
              <a:t>Distribution of HL protection devices in SM18</a:t>
            </a:r>
          </a:p>
          <a:p>
            <a:endParaRPr lang="en-GB" sz="1800" dirty="0"/>
          </a:p>
          <a:p>
            <a:r>
              <a:rPr lang="en-GB" sz="1800" dirty="0"/>
              <a:t>CLIQ</a:t>
            </a:r>
          </a:p>
          <a:p>
            <a:pPr lvl="1"/>
            <a:r>
              <a:rPr lang="en-GB" sz="1600" dirty="0"/>
              <a:t>Project recap and milestones</a:t>
            </a:r>
          </a:p>
          <a:p>
            <a:pPr lvl="1"/>
            <a:r>
              <a:rPr lang="en-GB" sz="1600" dirty="0"/>
              <a:t>Experience in bldg. 272 and in SM18</a:t>
            </a:r>
          </a:p>
          <a:p>
            <a:pPr lvl="1"/>
            <a:r>
              <a:rPr lang="en-GB" sz="1600" dirty="0"/>
              <a:t>CLIQ v3</a:t>
            </a:r>
          </a:p>
          <a:p>
            <a:endParaRPr lang="en-GB" sz="1800" dirty="0"/>
          </a:p>
          <a:p>
            <a:r>
              <a:rPr lang="en-GB" sz="1800" dirty="0"/>
              <a:t>Vacuum-switches-based Energy Extraction System (EES)</a:t>
            </a:r>
          </a:p>
          <a:p>
            <a:pPr lvl="1"/>
            <a:r>
              <a:rPr lang="en-GB" sz="1600" dirty="0"/>
              <a:t>Project milestones</a:t>
            </a:r>
          </a:p>
          <a:p>
            <a:pPr lvl="1"/>
            <a:r>
              <a:rPr lang="en-GB" sz="1600" dirty="0"/>
              <a:t>Overview of the system</a:t>
            </a:r>
          </a:p>
          <a:p>
            <a:pPr lvl="1"/>
            <a:r>
              <a:rPr lang="en-GB" sz="1600" dirty="0"/>
              <a:t>Experience in bldg. 272 and in SM18</a:t>
            </a:r>
          </a:p>
          <a:p>
            <a:pPr lvl="1"/>
            <a:r>
              <a:rPr lang="en-GB" sz="1600" dirty="0"/>
              <a:t>New control electronics</a:t>
            </a:r>
          </a:p>
          <a:p>
            <a:pPr lvl="1"/>
            <a:r>
              <a:rPr lang="en-GB" sz="1600" dirty="0"/>
              <a:t>Safety remarks</a:t>
            </a:r>
          </a:p>
          <a:p>
            <a:endParaRPr lang="en-GB" sz="1800" dirty="0"/>
          </a:p>
          <a:p>
            <a:r>
              <a:rPr lang="en-GB" sz="1800" dirty="0"/>
              <a:t>Extra: DQHDS procurement and testing status</a:t>
            </a:r>
          </a:p>
        </p:txBody>
      </p:sp>
      <p:sp>
        <p:nvSpPr>
          <p:cNvPr id="4" name="Slide Number Placeholder 3">
            <a:extLst>
              <a:ext uri="{FF2B5EF4-FFF2-40B4-BE49-F238E27FC236}">
                <a16:creationId xmlns:a16="http://schemas.microsoft.com/office/drawing/2014/main" id="{4FA3C32C-ABE7-1D18-90B4-4BD23255BE3A}"/>
              </a:ext>
            </a:extLst>
          </p:cNvPr>
          <p:cNvSpPr>
            <a:spLocks noGrp="1"/>
          </p:cNvSpPr>
          <p:nvPr>
            <p:ph type="sldNum" sz="quarter" idx="12"/>
          </p:nvPr>
        </p:nvSpPr>
        <p:spPr/>
        <p:txBody>
          <a:bodyPr/>
          <a:lstStyle/>
          <a:p>
            <a:fld id="{BFDCA1C4-9514-7B4F-976F-D92F7E296653}" type="slidenum">
              <a:rPr lang="en-GB" smtClean="0"/>
              <a:pPr/>
              <a:t>3</a:t>
            </a:fld>
            <a:endParaRPr lang="en-GB"/>
          </a:p>
        </p:txBody>
      </p:sp>
    </p:spTree>
    <p:extLst>
      <p:ext uri="{BB962C8B-B14F-4D97-AF65-F5344CB8AC3E}">
        <p14:creationId xmlns:p14="http://schemas.microsoft.com/office/powerpoint/2010/main" val="3150018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8AF2D-7542-0719-D00E-CF10F867D96E}"/>
              </a:ext>
            </a:extLst>
          </p:cNvPr>
          <p:cNvSpPr>
            <a:spLocks noGrp="1"/>
          </p:cNvSpPr>
          <p:nvPr>
            <p:ph type="title"/>
          </p:nvPr>
        </p:nvSpPr>
        <p:spPr/>
        <p:txBody>
          <a:bodyPr/>
          <a:lstStyle/>
          <a:p>
            <a:r>
              <a:rPr lang="en-GB"/>
              <a:t>EES and CLIQ(v2) in SM18</a:t>
            </a:r>
          </a:p>
        </p:txBody>
      </p:sp>
      <p:sp>
        <p:nvSpPr>
          <p:cNvPr id="4" name="Slide Number Placeholder 3">
            <a:extLst>
              <a:ext uri="{FF2B5EF4-FFF2-40B4-BE49-F238E27FC236}">
                <a16:creationId xmlns:a16="http://schemas.microsoft.com/office/drawing/2014/main" id="{835ACF54-6B47-CC20-59AD-C4E9AC0B62B7}"/>
              </a:ext>
            </a:extLst>
          </p:cNvPr>
          <p:cNvSpPr>
            <a:spLocks noGrp="1"/>
          </p:cNvSpPr>
          <p:nvPr>
            <p:ph type="sldNum" sz="quarter" idx="12"/>
          </p:nvPr>
        </p:nvSpPr>
        <p:spPr/>
        <p:txBody>
          <a:bodyPr/>
          <a:lstStyle/>
          <a:p>
            <a:fld id="{BFDCA1C4-9514-7B4F-976F-D92F7E296653}" type="slidenum">
              <a:rPr lang="en-GB" smtClean="0"/>
              <a:pPr/>
              <a:t>4</a:t>
            </a:fld>
            <a:endParaRPr lang="en-GB"/>
          </a:p>
        </p:txBody>
      </p:sp>
      <p:pic>
        <p:nvPicPr>
          <p:cNvPr id="6" name="Picture 5">
            <a:extLst>
              <a:ext uri="{FF2B5EF4-FFF2-40B4-BE49-F238E27FC236}">
                <a16:creationId xmlns:a16="http://schemas.microsoft.com/office/drawing/2014/main" id="{54C453CB-D6D9-8E61-1B05-5374BDA8F3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4870" y="800571"/>
            <a:ext cx="9642420" cy="5877429"/>
          </a:xfrm>
          <a:prstGeom prst="rect">
            <a:avLst/>
          </a:prstGeom>
        </p:spPr>
      </p:pic>
      <p:sp>
        <p:nvSpPr>
          <p:cNvPr id="7" name="TextBox 6">
            <a:extLst>
              <a:ext uri="{FF2B5EF4-FFF2-40B4-BE49-F238E27FC236}">
                <a16:creationId xmlns:a16="http://schemas.microsoft.com/office/drawing/2014/main" id="{E38A1FF1-9A3A-8CD1-2888-886DE49F9AE1}"/>
              </a:ext>
            </a:extLst>
          </p:cNvPr>
          <p:cNvSpPr txBox="1"/>
          <p:nvPr/>
        </p:nvSpPr>
        <p:spPr>
          <a:xfrm>
            <a:off x="1873405" y="5683235"/>
            <a:ext cx="1663001" cy="461665"/>
          </a:xfrm>
          <a:prstGeom prst="rect">
            <a:avLst/>
          </a:prstGeom>
          <a:solidFill>
            <a:schemeClr val="bg1"/>
          </a:solidFill>
        </p:spPr>
        <p:txBody>
          <a:bodyPr wrap="square" rtlCol="0">
            <a:spAutoFit/>
          </a:bodyPr>
          <a:lstStyle/>
          <a:p>
            <a:r>
              <a:rPr lang="en-GB" sz="1200">
                <a:solidFill>
                  <a:schemeClr val="bg1">
                    <a:lumMod val="50000"/>
                  </a:schemeClr>
                </a:solidFill>
              </a:rPr>
              <a:t>20 kA thyristor switch (hybrid version)</a:t>
            </a:r>
          </a:p>
        </p:txBody>
      </p:sp>
      <p:cxnSp>
        <p:nvCxnSpPr>
          <p:cNvPr id="8" name="Straight Arrow Connector 7">
            <a:extLst>
              <a:ext uri="{FF2B5EF4-FFF2-40B4-BE49-F238E27FC236}">
                <a16:creationId xmlns:a16="http://schemas.microsoft.com/office/drawing/2014/main" id="{1EEDE7AF-BC4A-8224-6920-4E48C995602B}"/>
              </a:ext>
            </a:extLst>
          </p:cNvPr>
          <p:cNvCxnSpPr/>
          <p:nvPr/>
        </p:nvCxnSpPr>
        <p:spPr>
          <a:xfrm flipV="1">
            <a:off x="2512292" y="4539693"/>
            <a:ext cx="359228" cy="1189709"/>
          </a:xfrm>
          <a:prstGeom prst="straightConnector1">
            <a:avLst/>
          </a:prstGeom>
          <a:ln>
            <a:solidFill>
              <a:schemeClr val="bg1">
                <a:lumMod val="8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4AAAAF12-193F-8AB6-3D71-2D3E518F6DEA}"/>
              </a:ext>
            </a:extLst>
          </p:cNvPr>
          <p:cNvSpPr txBox="1"/>
          <p:nvPr/>
        </p:nvSpPr>
        <p:spPr>
          <a:xfrm>
            <a:off x="2104728" y="998250"/>
            <a:ext cx="1321196" cy="276999"/>
          </a:xfrm>
          <a:prstGeom prst="rect">
            <a:avLst/>
          </a:prstGeom>
          <a:noFill/>
        </p:spPr>
        <p:txBody>
          <a:bodyPr wrap="none" rtlCol="0">
            <a:spAutoFit/>
          </a:bodyPr>
          <a:lstStyle/>
          <a:p>
            <a:r>
              <a:rPr lang="en-GB" sz="1200" dirty="0">
                <a:solidFill>
                  <a:schemeClr val="bg1">
                    <a:lumMod val="50000"/>
                  </a:schemeClr>
                </a:solidFill>
              </a:rPr>
              <a:t>30 kA IGBT EES</a:t>
            </a:r>
          </a:p>
        </p:txBody>
      </p:sp>
      <p:cxnSp>
        <p:nvCxnSpPr>
          <p:cNvPr id="10" name="Straight Arrow Connector 9">
            <a:extLst>
              <a:ext uri="{FF2B5EF4-FFF2-40B4-BE49-F238E27FC236}">
                <a16:creationId xmlns:a16="http://schemas.microsoft.com/office/drawing/2014/main" id="{7FF8BC14-363E-7697-AABA-0137D31839BC}"/>
              </a:ext>
            </a:extLst>
          </p:cNvPr>
          <p:cNvCxnSpPr>
            <a:cxnSpLocks/>
          </p:cNvCxnSpPr>
          <p:nvPr/>
        </p:nvCxnSpPr>
        <p:spPr>
          <a:xfrm>
            <a:off x="3103195" y="1222592"/>
            <a:ext cx="2106078" cy="1566056"/>
          </a:xfrm>
          <a:prstGeom prst="straightConnector1">
            <a:avLst/>
          </a:prstGeom>
          <a:ln>
            <a:solidFill>
              <a:schemeClr val="bg1">
                <a:lumMod val="8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FBF39F4-DB11-47AC-B6A9-133301E6D2BE}"/>
              </a:ext>
            </a:extLst>
          </p:cNvPr>
          <p:cNvSpPr txBox="1"/>
          <p:nvPr/>
        </p:nvSpPr>
        <p:spPr>
          <a:xfrm>
            <a:off x="774549" y="2808241"/>
            <a:ext cx="1321196" cy="276999"/>
          </a:xfrm>
          <a:prstGeom prst="rect">
            <a:avLst/>
          </a:prstGeom>
          <a:noFill/>
        </p:spPr>
        <p:txBody>
          <a:bodyPr wrap="none" rtlCol="0">
            <a:spAutoFit/>
          </a:bodyPr>
          <a:lstStyle/>
          <a:p>
            <a:r>
              <a:rPr lang="en-GB" sz="1200">
                <a:solidFill>
                  <a:schemeClr val="bg1">
                    <a:lumMod val="50000"/>
                  </a:schemeClr>
                </a:solidFill>
              </a:rPr>
              <a:t>15 kA IGBT EES</a:t>
            </a:r>
          </a:p>
        </p:txBody>
      </p:sp>
      <p:cxnSp>
        <p:nvCxnSpPr>
          <p:cNvPr id="12" name="Straight Arrow Connector 11">
            <a:extLst>
              <a:ext uri="{FF2B5EF4-FFF2-40B4-BE49-F238E27FC236}">
                <a16:creationId xmlns:a16="http://schemas.microsoft.com/office/drawing/2014/main" id="{550BC536-4B9E-2D63-87FB-143D36680770}"/>
              </a:ext>
            </a:extLst>
          </p:cNvPr>
          <p:cNvCxnSpPr>
            <a:cxnSpLocks/>
          </p:cNvCxnSpPr>
          <p:nvPr/>
        </p:nvCxnSpPr>
        <p:spPr>
          <a:xfrm>
            <a:off x="1662048" y="3057060"/>
            <a:ext cx="624790" cy="253530"/>
          </a:xfrm>
          <a:prstGeom prst="straightConnector1">
            <a:avLst/>
          </a:prstGeom>
          <a:ln>
            <a:solidFill>
              <a:schemeClr val="bg1">
                <a:lumMod val="8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BCB8D5FC-0374-63F0-D561-74B4AF0A449B}"/>
              </a:ext>
            </a:extLst>
          </p:cNvPr>
          <p:cNvCxnSpPr>
            <a:cxnSpLocks/>
          </p:cNvCxnSpPr>
          <p:nvPr/>
        </p:nvCxnSpPr>
        <p:spPr>
          <a:xfrm flipH="1" flipV="1">
            <a:off x="5627516" y="4092224"/>
            <a:ext cx="1499905" cy="1720747"/>
          </a:xfrm>
          <a:prstGeom prst="straightConnector1">
            <a:avLst/>
          </a:prstGeom>
          <a:ln>
            <a:solidFill>
              <a:srgbClr val="0000FF"/>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55F25B97-11D3-615E-047A-79D6D96BF127}"/>
              </a:ext>
            </a:extLst>
          </p:cNvPr>
          <p:cNvSpPr txBox="1"/>
          <p:nvPr/>
        </p:nvSpPr>
        <p:spPr>
          <a:xfrm>
            <a:off x="8571129" y="2844225"/>
            <a:ext cx="1780809" cy="461665"/>
          </a:xfrm>
          <a:prstGeom prst="rect">
            <a:avLst/>
          </a:prstGeom>
          <a:solidFill>
            <a:schemeClr val="bg1"/>
          </a:solidFill>
        </p:spPr>
        <p:txBody>
          <a:bodyPr wrap="none" rtlCol="0">
            <a:spAutoFit/>
          </a:bodyPr>
          <a:lstStyle/>
          <a:p>
            <a:r>
              <a:rPr lang="en-GB" sz="1200">
                <a:solidFill>
                  <a:srgbClr val="04ADFF"/>
                </a:solidFill>
              </a:rPr>
              <a:t>2 x 2 kA vacuum-based</a:t>
            </a:r>
          </a:p>
          <a:p>
            <a:r>
              <a:rPr lang="en-GB" sz="1200">
                <a:solidFill>
                  <a:srgbClr val="04ADFF"/>
                </a:solidFill>
              </a:rPr>
              <a:t>2 x 600 A (LHC-type)</a:t>
            </a:r>
          </a:p>
        </p:txBody>
      </p:sp>
      <p:cxnSp>
        <p:nvCxnSpPr>
          <p:cNvPr id="15" name="Straight Arrow Connector 14">
            <a:extLst>
              <a:ext uri="{FF2B5EF4-FFF2-40B4-BE49-F238E27FC236}">
                <a16:creationId xmlns:a16="http://schemas.microsoft.com/office/drawing/2014/main" id="{DB61D7D8-E157-0FD7-0509-B72A8A74138E}"/>
              </a:ext>
            </a:extLst>
          </p:cNvPr>
          <p:cNvCxnSpPr/>
          <p:nvPr/>
        </p:nvCxnSpPr>
        <p:spPr>
          <a:xfrm flipH="1" flipV="1">
            <a:off x="7017299" y="2711803"/>
            <a:ext cx="1553830" cy="345257"/>
          </a:xfrm>
          <a:prstGeom prst="straightConnector1">
            <a:avLst/>
          </a:prstGeom>
          <a:ln>
            <a:solidFill>
              <a:srgbClr val="0000FF"/>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25AFDEB1-A8F7-41B7-4E97-7BC60E219D92}"/>
              </a:ext>
            </a:extLst>
          </p:cNvPr>
          <p:cNvSpPr txBox="1"/>
          <p:nvPr/>
        </p:nvSpPr>
        <p:spPr>
          <a:xfrm>
            <a:off x="1789385" y="1834644"/>
            <a:ext cx="919547" cy="461665"/>
          </a:xfrm>
          <a:prstGeom prst="rect">
            <a:avLst/>
          </a:prstGeom>
          <a:noFill/>
        </p:spPr>
        <p:txBody>
          <a:bodyPr wrap="none" rtlCol="0">
            <a:spAutoFit/>
          </a:bodyPr>
          <a:lstStyle/>
          <a:p>
            <a:r>
              <a:rPr lang="en-GB" sz="1200">
                <a:solidFill>
                  <a:schemeClr val="bg1">
                    <a:lumMod val="50000"/>
                  </a:schemeClr>
                </a:solidFill>
              </a:rPr>
              <a:t>LHC-type </a:t>
            </a:r>
          </a:p>
          <a:p>
            <a:r>
              <a:rPr lang="en-GB" sz="1200">
                <a:solidFill>
                  <a:schemeClr val="bg1">
                    <a:lumMod val="50000"/>
                  </a:schemeClr>
                </a:solidFill>
              </a:rPr>
              <a:t>600 A EES</a:t>
            </a:r>
          </a:p>
        </p:txBody>
      </p:sp>
      <p:cxnSp>
        <p:nvCxnSpPr>
          <p:cNvPr id="17" name="Straight Arrow Connector 16">
            <a:extLst>
              <a:ext uri="{FF2B5EF4-FFF2-40B4-BE49-F238E27FC236}">
                <a16:creationId xmlns:a16="http://schemas.microsoft.com/office/drawing/2014/main" id="{16BE3411-9BD8-78F4-71B2-DB8A70139663}"/>
              </a:ext>
            </a:extLst>
          </p:cNvPr>
          <p:cNvCxnSpPr>
            <a:cxnSpLocks/>
          </p:cNvCxnSpPr>
          <p:nvPr/>
        </p:nvCxnSpPr>
        <p:spPr>
          <a:xfrm>
            <a:off x="2443250" y="2247163"/>
            <a:ext cx="261655" cy="1492122"/>
          </a:xfrm>
          <a:prstGeom prst="straightConnector1">
            <a:avLst/>
          </a:prstGeom>
          <a:ln>
            <a:solidFill>
              <a:schemeClr val="bg1">
                <a:lumMod val="8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896F9DD3-9BC8-A74D-6AD9-94CA004A7CE2}"/>
              </a:ext>
            </a:extLst>
          </p:cNvPr>
          <p:cNvSpPr txBox="1"/>
          <p:nvPr/>
        </p:nvSpPr>
        <p:spPr>
          <a:xfrm>
            <a:off x="7017299" y="5752342"/>
            <a:ext cx="1780809" cy="276999"/>
          </a:xfrm>
          <a:prstGeom prst="rect">
            <a:avLst/>
          </a:prstGeom>
          <a:noFill/>
        </p:spPr>
        <p:txBody>
          <a:bodyPr wrap="none" rtlCol="0">
            <a:spAutoFit/>
          </a:bodyPr>
          <a:lstStyle/>
          <a:p>
            <a:r>
              <a:rPr lang="en-GB" sz="1200">
                <a:solidFill>
                  <a:srgbClr val="0000FF"/>
                </a:solidFill>
              </a:rPr>
              <a:t>2 x 2 kA vacuum-based</a:t>
            </a:r>
          </a:p>
        </p:txBody>
      </p:sp>
      <p:sp>
        <p:nvSpPr>
          <p:cNvPr id="19" name="TextBox 18">
            <a:extLst>
              <a:ext uri="{FF2B5EF4-FFF2-40B4-BE49-F238E27FC236}">
                <a16:creationId xmlns:a16="http://schemas.microsoft.com/office/drawing/2014/main" id="{7602E8A7-3E74-8393-DEEA-2F33260F6036}"/>
              </a:ext>
            </a:extLst>
          </p:cNvPr>
          <p:cNvSpPr txBox="1"/>
          <p:nvPr/>
        </p:nvSpPr>
        <p:spPr>
          <a:xfrm>
            <a:off x="9034280" y="1046053"/>
            <a:ext cx="1922191" cy="461665"/>
          </a:xfrm>
          <a:prstGeom prst="rect">
            <a:avLst/>
          </a:prstGeom>
          <a:solidFill>
            <a:schemeClr val="bg1"/>
          </a:solidFill>
        </p:spPr>
        <p:txBody>
          <a:bodyPr wrap="square" rtlCol="0">
            <a:spAutoFit/>
          </a:bodyPr>
          <a:lstStyle/>
          <a:p>
            <a:r>
              <a:rPr lang="en-GB" sz="1200" dirty="0">
                <a:solidFill>
                  <a:srgbClr val="0000FF"/>
                </a:solidFill>
              </a:rPr>
              <a:t>6 x 2 kA vacuum-based</a:t>
            </a:r>
          </a:p>
          <a:p>
            <a:r>
              <a:rPr lang="en-GB" sz="1200" dirty="0">
                <a:solidFill>
                  <a:srgbClr val="0000FF"/>
                </a:solidFill>
              </a:rPr>
              <a:t>1 x 600 A vacuum-based</a:t>
            </a:r>
          </a:p>
        </p:txBody>
      </p:sp>
      <p:cxnSp>
        <p:nvCxnSpPr>
          <p:cNvPr id="20" name="Straight Arrow Connector 19">
            <a:extLst>
              <a:ext uri="{FF2B5EF4-FFF2-40B4-BE49-F238E27FC236}">
                <a16:creationId xmlns:a16="http://schemas.microsoft.com/office/drawing/2014/main" id="{323D86FD-FFFC-72A4-2D9F-AF0BE6535375}"/>
              </a:ext>
            </a:extLst>
          </p:cNvPr>
          <p:cNvCxnSpPr>
            <a:cxnSpLocks/>
          </p:cNvCxnSpPr>
          <p:nvPr/>
        </p:nvCxnSpPr>
        <p:spPr>
          <a:xfrm flipH="1">
            <a:off x="6870941" y="1312826"/>
            <a:ext cx="2182171" cy="752650"/>
          </a:xfrm>
          <a:prstGeom prst="straightConnector1">
            <a:avLst/>
          </a:prstGeom>
          <a:ln>
            <a:solidFill>
              <a:srgbClr val="0000FF"/>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1A065459-A3AC-ADAD-F2E3-04139A821274}"/>
              </a:ext>
            </a:extLst>
          </p:cNvPr>
          <p:cNvSpPr txBox="1"/>
          <p:nvPr/>
        </p:nvSpPr>
        <p:spPr>
          <a:xfrm>
            <a:off x="1631040" y="1484097"/>
            <a:ext cx="1484702" cy="276999"/>
          </a:xfrm>
          <a:prstGeom prst="rect">
            <a:avLst/>
          </a:prstGeom>
          <a:noFill/>
        </p:spPr>
        <p:txBody>
          <a:bodyPr wrap="none" rtlCol="0">
            <a:spAutoFit/>
          </a:bodyPr>
          <a:lstStyle/>
          <a:p>
            <a:r>
              <a:rPr lang="en-GB" sz="1200">
                <a:solidFill>
                  <a:schemeClr val="bg1">
                    <a:lumMod val="50000"/>
                  </a:schemeClr>
                </a:solidFill>
              </a:rPr>
              <a:t>2 x 2 kA IGBT EES</a:t>
            </a:r>
          </a:p>
        </p:txBody>
      </p:sp>
      <p:cxnSp>
        <p:nvCxnSpPr>
          <p:cNvPr id="21" name="Straight Arrow Connector 20">
            <a:extLst>
              <a:ext uri="{FF2B5EF4-FFF2-40B4-BE49-F238E27FC236}">
                <a16:creationId xmlns:a16="http://schemas.microsoft.com/office/drawing/2014/main" id="{0D0E447F-A354-42AE-15AC-E79B69F57BA7}"/>
              </a:ext>
            </a:extLst>
          </p:cNvPr>
          <p:cNvCxnSpPr>
            <a:cxnSpLocks/>
          </p:cNvCxnSpPr>
          <p:nvPr/>
        </p:nvCxnSpPr>
        <p:spPr>
          <a:xfrm>
            <a:off x="2794377" y="1646307"/>
            <a:ext cx="2317747" cy="1546223"/>
          </a:xfrm>
          <a:prstGeom prst="straightConnector1">
            <a:avLst/>
          </a:prstGeom>
          <a:ln>
            <a:solidFill>
              <a:schemeClr val="bg1">
                <a:lumMod val="8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9E061A2C-9CF8-A500-AF3C-DA8C9E69AF28}"/>
              </a:ext>
            </a:extLst>
          </p:cNvPr>
          <p:cNvSpPr txBox="1"/>
          <p:nvPr/>
        </p:nvSpPr>
        <p:spPr>
          <a:xfrm>
            <a:off x="9107117" y="5012037"/>
            <a:ext cx="2422955" cy="276999"/>
          </a:xfrm>
          <a:prstGeom prst="rect">
            <a:avLst/>
          </a:prstGeom>
          <a:solidFill>
            <a:schemeClr val="bg1"/>
          </a:solidFill>
        </p:spPr>
        <p:txBody>
          <a:bodyPr wrap="square" rtlCol="0">
            <a:spAutoFit/>
          </a:bodyPr>
          <a:lstStyle/>
          <a:p>
            <a:r>
              <a:rPr lang="en-GB" sz="1200">
                <a:solidFill>
                  <a:srgbClr val="0000FF"/>
                </a:solidFill>
              </a:rPr>
              <a:t>2 x 600 A vacuum-based</a:t>
            </a:r>
          </a:p>
        </p:txBody>
      </p:sp>
      <p:cxnSp>
        <p:nvCxnSpPr>
          <p:cNvPr id="36" name="Straight Arrow Connector 35">
            <a:extLst>
              <a:ext uri="{FF2B5EF4-FFF2-40B4-BE49-F238E27FC236}">
                <a16:creationId xmlns:a16="http://schemas.microsoft.com/office/drawing/2014/main" id="{64AF0950-49E4-A984-57B5-998A324BC0DE}"/>
              </a:ext>
            </a:extLst>
          </p:cNvPr>
          <p:cNvCxnSpPr>
            <a:cxnSpLocks/>
          </p:cNvCxnSpPr>
          <p:nvPr/>
        </p:nvCxnSpPr>
        <p:spPr>
          <a:xfrm flipH="1" flipV="1">
            <a:off x="7466291" y="3201851"/>
            <a:ext cx="1652096" cy="1950042"/>
          </a:xfrm>
          <a:prstGeom prst="straightConnector1">
            <a:avLst/>
          </a:prstGeom>
          <a:ln>
            <a:solidFill>
              <a:srgbClr val="0000FF"/>
            </a:solidFill>
            <a:tailEnd type="triangle"/>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A2462D24-2EDE-CF1A-3BDC-90C5C58662EB}"/>
              </a:ext>
            </a:extLst>
          </p:cNvPr>
          <p:cNvSpPr txBox="1"/>
          <p:nvPr/>
        </p:nvSpPr>
        <p:spPr>
          <a:xfrm>
            <a:off x="10173837" y="2795450"/>
            <a:ext cx="1157689" cy="261610"/>
          </a:xfrm>
          <a:prstGeom prst="rect">
            <a:avLst/>
          </a:prstGeom>
          <a:noFill/>
        </p:spPr>
        <p:txBody>
          <a:bodyPr wrap="none" rtlCol="0">
            <a:spAutoFit/>
          </a:bodyPr>
          <a:lstStyle/>
          <a:p>
            <a:r>
              <a:rPr lang="en-GB" sz="1050"/>
              <a:t>*To be installed</a:t>
            </a:r>
          </a:p>
        </p:txBody>
      </p:sp>
      <p:sp>
        <p:nvSpPr>
          <p:cNvPr id="40" name="TextBox 39">
            <a:extLst>
              <a:ext uri="{FF2B5EF4-FFF2-40B4-BE49-F238E27FC236}">
                <a16:creationId xmlns:a16="http://schemas.microsoft.com/office/drawing/2014/main" id="{32A570A6-E956-F9B5-D4C8-13B938BBE7F4}"/>
              </a:ext>
            </a:extLst>
          </p:cNvPr>
          <p:cNvSpPr txBox="1"/>
          <p:nvPr/>
        </p:nvSpPr>
        <p:spPr>
          <a:xfrm>
            <a:off x="9492651" y="1854540"/>
            <a:ext cx="1039067" cy="276999"/>
          </a:xfrm>
          <a:prstGeom prst="rect">
            <a:avLst/>
          </a:prstGeom>
          <a:solidFill>
            <a:schemeClr val="bg1"/>
          </a:solidFill>
        </p:spPr>
        <p:txBody>
          <a:bodyPr wrap="none" rtlCol="0">
            <a:spAutoFit/>
          </a:bodyPr>
          <a:lstStyle/>
          <a:p>
            <a:r>
              <a:rPr lang="en-GB" sz="1200">
                <a:solidFill>
                  <a:schemeClr val="accent6">
                    <a:lumMod val="60000"/>
                    <a:lumOff val="40000"/>
                  </a:schemeClr>
                </a:solidFill>
              </a:rPr>
              <a:t>6 CLIQ units</a:t>
            </a:r>
          </a:p>
        </p:txBody>
      </p:sp>
      <p:cxnSp>
        <p:nvCxnSpPr>
          <p:cNvPr id="41" name="Straight Arrow Connector 40">
            <a:extLst>
              <a:ext uri="{FF2B5EF4-FFF2-40B4-BE49-F238E27FC236}">
                <a16:creationId xmlns:a16="http://schemas.microsoft.com/office/drawing/2014/main" id="{9E531D63-9AA7-96DC-9C07-CE67F77D2B5E}"/>
              </a:ext>
            </a:extLst>
          </p:cNvPr>
          <p:cNvCxnSpPr>
            <a:cxnSpLocks/>
          </p:cNvCxnSpPr>
          <p:nvPr/>
        </p:nvCxnSpPr>
        <p:spPr>
          <a:xfrm flipH="1" flipV="1">
            <a:off x="8396608" y="1642823"/>
            <a:ext cx="1136863" cy="342911"/>
          </a:xfrm>
          <a:prstGeom prst="straightConnector1">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85279618-F92E-05CD-829C-4E6929DEAB51}"/>
              </a:ext>
            </a:extLst>
          </p:cNvPr>
          <p:cNvSpPr txBox="1"/>
          <p:nvPr/>
        </p:nvSpPr>
        <p:spPr>
          <a:xfrm>
            <a:off x="10303890" y="1811572"/>
            <a:ext cx="1157689" cy="261610"/>
          </a:xfrm>
          <a:prstGeom prst="rect">
            <a:avLst/>
          </a:prstGeom>
          <a:noFill/>
        </p:spPr>
        <p:txBody>
          <a:bodyPr wrap="none" rtlCol="0">
            <a:spAutoFit/>
          </a:bodyPr>
          <a:lstStyle/>
          <a:p>
            <a:r>
              <a:rPr lang="en-GB" sz="1050"/>
              <a:t>*To be installed</a:t>
            </a:r>
          </a:p>
        </p:txBody>
      </p:sp>
      <p:sp>
        <p:nvSpPr>
          <p:cNvPr id="44" name="TextBox 43">
            <a:extLst>
              <a:ext uri="{FF2B5EF4-FFF2-40B4-BE49-F238E27FC236}">
                <a16:creationId xmlns:a16="http://schemas.microsoft.com/office/drawing/2014/main" id="{7C954DEF-DF16-1B15-0B22-B76023AA55F7}"/>
              </a:ext>
            </a:extLst>
          </p:cNvPr>
          <p:cNvSpPr txBox="1"/>
          <p:nvPr/>
        </p:nvSpPr>
        <p:spPr>
          <a:xfrm>
            <a:off x="5245654" y="982607"/>
            <a:ext cx="1039067" cy="276999"/>
          </a:xfrm>
          <a:prstGeom prst="rect">
            <a:avLst/>
          </a:prstGeom>
          <a:solidFill>
            <a:schemeClr val="bg1"/>
          </a:solidFill>
        </p:spPr>
        <p:txBody>
          <a:bodyPr wrap="none" rtlCol="0">
            <a:spAutoFit/>
          </a:bodyPr>
          <a:lstStyle/>
          <a:p>
            <a:r>
              <a:rPr lang="en-GB" sz="1200">
                <a:solidFill>
                  <a:schemeClr val="accent6">
                    <a:lumMod val="75000"/>
                  </a:schemeClr>
                </a:solidFill>
              </a:rPr>
              <a:t>2 CLIQ units</a:t>
            </a:r>
          </a:p>
        </p:txBody>
      </p:sp>
      <p:cxnSp>
        <p:nvCxnSpPr>
          <p:cNvPr id="45" name="Straight Arrow Connector 44">
            <a:extLst>
              <a:ext uri="{FF2B5EF4-FFF2-40B4-BE49-F238E27FC236}">
                <a16:creationId xmlns:a16="http://schemas.microsoft.com/office/drawing/2014/main" id="{3168EF94-9F55-B896-3452-3754C76193F1}"/>
              </a:ext>
            </a:extLst>
          </p:cNvPr>
          <p:cNvCxnSpPr>
            <a:cxnSpLocks/>
            <a:stCxn id="44" idx="2"/>
          </p:cNvCxnSpPr>
          <p:nvPr/>
        </p:nvCxnSpPr>
        <p:spPr>
          <a:xfrm>
            <a:off x="5765188" y="1259606"/>
            <a:ext cx="1105753" cy="1414462"/>
          </a:xfrm>
          <a:prstGeom prst="straightConnector1">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6C08B5E5-A92E-E6E9-7BC2-7464E46099E1}"/>
              </a:ext>
            </a:extLst>
          </p:cNvPr>
          <p:cNvSpPr txBox="1"/>
          <p:nvPr/>
        </p:nvSpPr>
        <p:spPr>
          <a:xfrm>
            <a:off x="4037355" y="1006222"/>
            <a:ext cx="1039067" cy="276999"/>
          </a:xfrm>
          <a:prstGeom prst="rect">
            <a:avLst/>
          </a:prstGeom>
          <a:solidFill>
            <a:schemeClr val="bg1"/>
          </a:solidFill>
        </p:spPr>
        <p:txBody>
          <a:bodyPr wrap="square" rtlCol="0">
            <a:spAutoFit/>
          </a:bodyPr>
          <a:lstStyle/>
          <a:p>
            <a:r>
              <a:rPr lang="en-GB" sz="1200" dirty="0">
                <a:solidFill>
                  <a:schemeClr val="accent6">
                    <a:lumMod val="75000"/>
                  </a:schemeClr>
                </a:solidFill>
              </a:rPr>
              <a:t>1 CLIQ unit</a:t>
            </a:r>
          </a:p>
        </p:txBody>
      </p:sp>
      <p:cxnSp>
        <p:nvCxnSpPr>
          <p:cNvPr id="51" name="Straight Arrow Connector 50">
            <a:extLst>
              <a:ext uri="{FF2B5EF4-FFF2-40B4-BE49-F238E27FC236}">
                <a16:creationId xmlns:a16="http://schemas.microsoft.com/office/drawing/2014/main" id="{6BDAB28C-DB6E-781B-15F8-35D7F0E479BF}"/>
              </a:ext>
            </a:extLst>
          </p:cNvPr>
          <p:cNvCxnSpPr>
            <a:cxnSpLocks/>
            <a:stCxn id="50" idx="2"/>
          </p:cNvCxnSpPr>
          <p:nvPr/>
        </p:nvCxnSpPr>
        <p:spPr>
          <a:xfrm>
            <a:off x="4556889" y="1283221"/>
            <a:ext cx="471650" cy="1773839"/>
          </a:xfrm>
          <a:prstGeom prst="straightConnector1">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B22DA157-A748-B546-67E4-D709FB5D0C8B}"/>
              </a:ext>
            </a:extLst>
          </p:cNvPr>
          <p:cNvCxnSpPr>
            <a:cxnSpLocks/>
          </p:cNvCxnSpPr>
          <p:nvPr/>
        </p:nvCxnSpPr>
        <p:spPr>
          <a:xfrm flipH="1">
            <a:off x="5374249" y="1275249"/>
            <a:ext cx="298079" cy="2525692"/>
          </a:xfrm>
          <a:prstGeom prst="straightConnector1">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3520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E0ABF-4D2E-BDB7-8392-6C6423A0E6D0}"/>
              </a:ext>
            </a:extLst>
          </p:cNvPr>
          <p:cNvSpPr>
            <a:spLocks noGrp="1"/>
          </p:cNvSpPr>
          <p:nvPr>
            <p:ph type="title"/>
          </p:nvPr>
        </p:nvSpPr>
        <p:spPr/>
        <p:txBody>
          <a:bodyPr/>
          <a:lstStyle/>
          <a:p>
            <a:r>
              <a:rPr lang="en-GB"/>
              <a:t>CLIQ system – Project recap</a:t>
            </a:r>
          </a:p>
        </p:txBody>
      </p:sp>
      <p:sp>
        <p:nvSpPr>
          <p:cNvPr id="4" name="Slide Number Placeholder 3">
            <a:extLst>
              <a:ext uri="{FF2B5EF4-FFF2-40B4-BE49-F238E27FC236}">
                <a16:creationId xmlns:a16="http://schemas.microsoft.com/office/drawing/2014/main" id="{FC66D627-692E-BDEC-C773-0EBB7A6AA634}"/>
              </a:ext>
            </a:extLst>
          </p:cNvPr>
          <p:cNvSpPr>
            <a:spLocks noGrp="1"/>
          </p:cNvSpPr>
          <p:nvPr>
            <p:ph type="sldNum" sz="quarter" idx="12"/>
          </p:nvPr>
        </p:nvSpPr>
        <p:spPr/>
        <p:txBody>
          <a:bodyPr/>
          <a:lstStyle/>
          <a:p>
            <a:fld id="{BFDCA1C4-9514-7B4F-976F-D92F7E296653}" type="slidenum">
              <a:rPr lang="en-GB" smtClean="0"/>
              <a:pPr/>
              <a:t>5</a:t>
            </a:fld>
            <a:endParaRPr lang="en-GB"/>
          </a:p>
        </p:txBody>
      </p:sp>
      <p:pic>
        <p:nvPicPr>
          <p:cNvPr id="6" name="Picture 5">
            <a:extLst>
              <a:ext uri="{FF2B5EF4-FFF2-40B4-BE49-F238E27FC236}">
                <a16:creationId xmlns:a16="http://schemas.microsoft.com/office/drawing/2014/main" id="{A34E7991-FBBA-BCAC-78DA-731DF2CAD95C}"/>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894316" y="1082927"/>
            <a:ext cx="1329940" cy="1592359"/>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DDC47894-CE26-EA3C-ECD9-274B780A843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763388" y="813254"/>
            <a:ext cx="1518875" cy="2230410"/>
          </a:xfrm>
          <a:prstGeom prst="rect">
            <a:avLst/>
          </a:prstGeom>
          <a:ln>
            <a:noFill/>
          </a:ln>
          <a:effectLst>
            <a:outerShdw blurRad="190500" algn="tl" rotWithShape="0">
              <a:srgbClr val="000000">
                <a:alpha val="70000"/>
              </a:srgbClr>
            </a:outerShdw>
          </a:effectLst>
        </p:spPr>
      </p:pic>
      <p:pic>
        <p:nvPicPr>
          <p:cNvPr id="11" name="Picture 10" descr="A picture containing text, electronics&#10;&#10;Description automatically generated">
            <a:extLst>
              <a:ext uri="{FF2B5EF4-FFF2-40B4-BE49-F238E27FC236}">
                <a16:creationId xmlns:a16="http://schemas.microsoft.com/office/drawing/2014/main" id="{A0AFCAE8-19A2-9486-763F-55D9C0CC84F8}"/>
              </a:ext>
            </a:extLst>
          </p:cNvPr>
          <p:cNvPicPr>
            <a:picLocks noChangeAspect="1"/>
          </p:cNvPicPr>
          <p:nvPr/>
        </p:nvPicPr>
        <p:blipFill>
          <a:blip r:embed="rId4"/>
          <a:stretch>
            <a:fillRect/>
          </a:stretch>
        </p:blipFill>
        <p:spPr>
          <a:xfrm>
            <a:off x="5031580" y="788490"/>
            <a:ext cx="2420606" cy="2769782"/>
          </a:xfrm>
          <a:prstGeom prst="rect">
            <a:avLst/>
          </a:prstGeom>
          <a:effectLst>
            <a:outerShdw blurRad="63500" sx="102000" sy="102000" algn="ctr" rotWithShape="0">
              <a:prstClr val="black">
                <a:alpha val="40000"/>
              </a:prstClr>
            </a:outerShdw>
          </a:effectLst>
        </p:spPr>
      </p:pic>
      <p:grpSp>
        <p:nvGrpSpPr>
          <p:cNvPr id="19" name="Group 18">
            <a:extLst>
              <a:ext uri="{FF2B5EF4-FFF2-40B4-BE49-F238E27FC236}">
                <a16:creationId xmlns:a16="http://schemas.microsoft.com/office/drawing/2014/main" id="{FA309002-6733-9B7F-EBFD-CB1BF9F3A2E7}"/>
              </a:ext>
            </a:extLst>
          </p:cNvPr>
          <p:cNvGrpSpPr/>
          <p:nvPr/>
        </p:nvGrpSpPr>
        <p:grpSpPr>
          <a:xfrm>
            <a:off x="353981" y="3619652"/>
            <a:ext cx="7098205" cy="754514"/>
            <a:chOff x="1342691" y="2044075"/>
            <a:chExt cx="6055369" cy="911328"/>
          </a:xfrm>
        </p:grpSpPr>
        <p:sp>
          <p:nvSpPr>
            <p:cNvPr id="20" name="Striped Right Arrow 19">
              <a:extLst>
                <a:ext uri="{FF2B5EF4-FFF2-40B4-BE49-F238E27FC236}">
                  <a16:creationId xmlns:a16="http://schemas.microsoft.com/office/drawing/2014/main" id="{3CD0F769-CB81-8731-C753-974537E60D35}"/>
                </a:ext>
              </a:extLst>
            </p:cNvPr>
            <p:cNvSpPr/>
            <p:nvPr/>
          </p:nvSpPr>
          <p:spPr>
            <a:xfrm>
              <a:off x="1342691" y="2044075"/>
              <a:ext cx="5730660" cy="517442"/>
            </a:xfrm>
            <a:prstGeom prst="stripedRightArrow">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en-GB" sz="1400">
                  <a:solidFill>
                    <a:prstClr val="black"/>
                  </a:solidFill>
                  <a:latin typeface="Arial"/>
                </a:rPr>
                <a:t>CLIQ prototypes timeline</a:t>
              </a:r>
            </a:p>
          </p:txBody>
        </p:sp>
        <p:sp>
          <p:nvSpPr>
            <p:cNvPr id="21" name="Rectangle 20">
              <a:extLst>
                <a:ext uri="{FF2B5EF4-FFF2-40B4-BE49-F238E27FC236}">
                  <a16:creationId xmlns:a16="http://schemas.microsoft.com/office/drawing/2014/main" id="{67B753E4-2D39-14E4-1A83-0BF52F2ED14D}"/>
                </a:ext>
              </a:extLst>
            </p:cNvPr>
            <p:cNvSpPr/>
            <p:nvPr/>
          </p:nvSpPr>
          <p:spPr>
            <a:xfrm>
              <a:off x="1411710" y="2416106"/>
              <a:ext cx="5352221" cy="371744"/>
            </a:xfrm>
            <a:prstGeom prst="rect">
              <a:avLst/>
            </a:prstGeom>
          </p:spPr>
          <p:txBody>
            <a:bodyPr wrap="square">
              <a:spAutoFit/>
            </a:bodyPr>
            <a:lstStyle/>
            <a:p>
              <a:pPr algn="ctr"/>
              <a:r>
                <a:rPr lang="en-GB" sz="1400" b="1">
                  <a:solidFill>
                    <a:prstClr val="black"/>
                  </a:solidFill>
                  <a:latin typeface="Arial"/>
                </a:rPr>
                <a:t>2015					2017				2021</a:t>
              </a:r>
              <a:endParaRPr lang="en-GB" sz="3600">
                <a:solidFill>
                  <a:prstClr val="black"/>
                </a:solidFill>
                <a:latin typeface="Arial"/>
              </a:endParaRPr>
            </a:p>
          </p:txBody>
        </p:sp>
        <p:sp>
          <p:nvSpPr>
            <p:cNvPr id="22" name="Rectangle 21">
              <a:extLst>
                <a:ext uri="{FF2B5EF4-FFF2-40B4-BE49-F238E27FC236}">
                  <a16:creationId xmlns:a16="http://schemas.microsoft.com/office/drawing/2014/main" id="{023F5625-FBE4-76DB-C4E1-51B8DA5C8DFC}"/>
                </a:ext>
              </a:extLst>
            </p:cNvPr>
            <p:cNvSpPr/>
            <p:nvPr/>
          </p:nvSpPr>
          <p:spPr>
            <a:xfrm>
              <a:off x="6508745" y="2397788"/>
              <a:ext cx="889315" cy="557615"/>
            </a:xfrm>
            <a:prstGeom prst="rect">
              <a:avLst/>
            </a:prstGeom>
          </p:spPr>
          <p:txBody>
            <a:bodyPr wrap="square">
              <a:spAutoFit/>
            </a:bodyPr>
            <a:lstStyle/>
            <a:p>
              <a:pPr algn="ctr"/>
              <a:endParaRPr lang="en-GB" sz="2400">
                <a:solidFill>
                  <a:prstClr val="black"/>
                </a:solidFill>
                <a:latin typeface="Arial"/>
              </a:endParaRPr>
            </a:p>
          </p:txBody>
        </p:sp>
      </p:grpSp>
      <p:pic>
        <p:nvPicPr>
          <p:cNvPr id="23" name="Picture 22">
            <a:extLst>
              <a:ext uri="{FF2B5EF4-FFF2-40B4-BE49-F238E27FC236}">
                <a16:creationId xmlns:a16="http://schemas.microsoft.com/office/drawing/2014/main" id="{34CBA762-CC86-53F7-49DC-EA68B7B432B4}"/>
              </a:ext>
            </a:extLst>
          </p:cNvPr>
          <p:cNvPicPr/>
          <p:nvPr/>
        </p:nvPicPr>
        <p:blipFill>
          <a:blip r:embed="rId5" cstate="print">
            <a:extLst>
              <a:ext uri="{28A0092B-C50C-407E-A947-70E740481C1C}">
                <a14:useLocalDpi xmlns:a14="http://schemas.microsoft.com/office/drawing/2010/main"/>
              </a:ext>
            </a:extLst>
          </a:blip>
          <a:stretch>
            <a:fillRect/>
          </a:stretch>
        </p:blipFill>
        <p:spPr>
          <a:xfrm>
            <a:off x="6441687" y="4042186"/>
            <a:ext cx="5315427" cy="2815814"/>
          </a:xfrm>
          <a:prstGeom prst="rect">
            <a:avLst/>
          </a:prstGeom>
        </p:spPr>
      </p:pic>
      <p:sp>
        <p:nvSpPr>
          <p:cNvPr id="24" name="TextBox 23">
            <a:extLst>
              <a:ext uri="{FF2B5EF4-FFF2-40B4-BE49-F238E27FC236}">
                <a16:creationId xmlns:a16="http://schemas.microsoft.com/office/drawing/2014/main" id="{FB6C86EE-ADC1-BF04-56CC-DDDBE8B044D8}"/>
              </a:ext>
            </a:extLst>
          </p:cNvPr>
          <p:cNvSpPr txBox="1"/>
          <p:nvPr/>
        </p:nvSpPr>
        <p:spPr>
          <a:xfrm>
            <a:off x="167725" y="4334077"/>
            <a:ext cx="6273962" cy="2062103"/>
          </a:xfrm>
          <a:prstGeom prst="rect">
            <a:avLst/>
          </a:prstGeom>
          <a:solidFill>
            <a:schemeClr val="bg1"/>
          </a:solidFill>
        </p:spPr>
        <p:txBody>
          <a:bodyPr wrap="square" rtlCol="0">
            <a:spAutoFit/>
          </a:bodyPr>
          <a:lstStyle/>
          <a:p>
            <a:pPr algn="ctr"/>
            <a:r>
              <a:rPr lang="en-GB" sz="1600" b="1">
                <a:solidFill>
                  <a:schemeClr val="tx2"/>
                </a:solidFill>
              </a:rPr>
              <a:t>CLIQ v3 main parameters</a:t>
            </a:r>
          </a:p>
          <a:p>
            <a:pPr algn="ctr"/>
            <a:r>
              <a:rPr lang="en-GB" sz="1400">
                <a:solidFill>
                  <a:schemeClr val="tx2"/>
                </a:solidFill>
              </a:rPr>
              <a:t>Redundant 230 VAC power supply</a:t>
            </a:r>
          </a:p>
          <a:p>
            <a:pPr algn="ctr"/>
            <a:r>
              <a:rPr lang="en-GB" sz="1400">
                <a:solidFill>
                  <a:schemeClr val="tx2"/>
                </a:solidFill>
              </a:rPr>
              <a:t>Redundant trigger</a:t>
            </a:r>
          </a:p>
          <a:p>
            <a:pPr algn="ctr"/>
            <a:r>
              <a:rPr lang="en-GB" sz="1400">
                <a:solidFill>
                  <a:schemeClr val="tx2"/>
                </a:solidFill>
              </a:rPr>
              <a:t>Capacitor bank in square configuration (4x40 mF, 1000 V DC)</a:t>
            </a:r>
          </a:p>
          <a:p>
            <a:pPr algn="ctr"/>
            <a:r>
              <a:rPr lang="en-GB" sz="1400">
                <a:solidFill>
                  <a:schemeClr val="tx2"/>
                </a:solidFill>
              </a:rPr>
              <a:t>Monitoring and control unit</a:t>
            </a:r>
          </a:p>
          <a:p>
            <a:pPr algn="ctr"/>
            <a:endParaRPr lang="en-GB" sz="1400">
              <a:solidFill>
                <a:schemeClr val="tx2"/>
              </a:solidFill>
            </a:endParaRPr>
          </a:p>
          <a:p>
            <a:pPr algn="ctr"/>
            <a:r>
              <a:rPr lang="en-GB" sz="1400" b="1">
                <a:latin typeface="Calibri" panose="020F0502020204030204" pitchFamily="34" charset="0"/>
              </a:rPr>
              <a:t>Q1 and Q3: </a:t>
            </a:r>
            <a:r>
              <a:rPr lang="en-GB" sz="1400">
                <a:latin typeface="Calibri" panose="020F0502020204030204" pitchFamily="34" charset="0"/>
              </a:rPr>
              <a:t>2 CLIQ units each, with V=600 V, 40 mF</a:t>
            </a:r>
          </a:p>
          <a:p>
            <a:pPr algn="ctr"/>
            <a:r>
              <a:rPr lang="en-GB" sz="1400" b="1">
                <a:latin typeface="Calibri" panose="020F0502020204030204" pitchFamily="34" charset="0"/>
              </a:rPr>
              <a:t>Q2a and Q2b: </a:t>
            </a:r>
            <a:r>
              <a:rPr lang="en-GB" sz="1400">
                <a:latin typeface="Calibri" panose="020F0502020204030204" pitchFamily="34" charset="0"/>
              </a:rPr>
              <a:t>1 CLIQ unit each, with V=1000 V, 40 mF</a:t>
            </a:r>
          </a:p>
          <a:p>
            <a:pPr algn="ctr"/>
            <a:r>
              <a:rPr lang="en-GB" sz="1400">
                <a:solidFill>
                  <a:schemeClr val="accent3">
                    <a:lumMod val="75000"/>
                  </a:schemeClr>
                </a:solidFill>
                <a:latin typeface="Calibri" panose="020F0502020204030204" pitchFamily="34" charset="0"/>
              </a:rPr>
              <a:t>I peak ~ 2- 3 kA / f = 10-20 Hz</a:t>
            </a:r>
            <a:endParaRPr lang="en-GB" sz="1400">
              <a:solidFill>
                <a:schemeClr val="tx2"/>
              </a:solidFill>
            </a:endParaRPr>
          </a:p>
        </p:txBody>
      </p:sp>
      <p:sp>
        <p:nvSpPr>
          <p:cNvPr id="26" name="TextBox 25">
            <a:extLst>
              <a:ext uri="{FF2B5EF4-FFF2-40B4-BE49-F238E27FC236}">
                <a16:creationId xmlns:a16="http://schemas.microsoft.com/office/drawing/2014/main" id="{D8E65802-B463-5492-7D18-375BA6C621FB}"/>
              </a:ext>
            </a:extLst>
          </p:cNvPr>
          <p:cNvSpPr txBox="1"/>
          <p:nvPr/>
        </p:nvSpPr>
        <p:spPr>
          <a:xfrm>
            <a:off x="7768581" y="870413"/>
            <a:ext cx="3899185" cy="1323439"/>
          </a:xfrm>
          <a:prstGeom prst="rect">
            <a:avLst/>
          </a:prstGeom>
          <a:noFill/>
        </p:spPr>
        <p:txBody>
          <a:bodyPr wrap="square">
            <a:spAutoFit/>
          </a:bodyPr>
          <a:lstStyle/>
          <a:p>
            <a:pPr algn="just"/>
            <a:r>
              <a:rPr lang="en-GB" sz="1600">
                <a:solidFill>
                  <a:srgbClr val="0000FF"/>
                </a:solidFill>
              </a:rPr>
              <a:t>Coupling-Loss Induced Quench (CLIQ) is a quench protection method based on a capacitor discharge resulting in high inter-filament and inter-strand coupling losses.</a:t>
            </a:r>
          </a:p>
        </p:txBody>
      </p:sp>
      <p:sp>
        <p:nvSpPr>
          <p:cNvPr id="27" name="TextBox 26">
            <a:extLst>
              <a:ext uri="{FF2B5EF4-FFF2-40B4-BE49-F238E27FC236}">
                <a16:creationId xmlns:a16="http://schemas.microsoft.com/office/drawing/2014/main" id="{01BA16EB-D013-FD4A-D0E6-653FCB82D677}"/>
              </a:ext>
            </a:extLst>
          </p:cNvPr>
          <p:cNvSpPr txBox="1"/>
          <p:nvPr/>
        </p:nvSpPr>
        <p:spPr>
          <a:xfrm>
            <a:off x="1293545" y="2854714"/>
            <a:ext cx="404278" cy="307777"/>
          </a:xfrm>
          <a:prstGeom prst="rect">
            <a:avLst/>
          </a:prstGeom>
          <a:noFill/>
        </p:spPr>
        <p:txBody>
          <a:bodyPr wrap="none" rtlCol="0">
            <a:spAutoFit/>
          </a:bodyPr>
          <a:lstStyle/>
          <a:p>
            <a:r>
              <a:rPr lang="en-GB" sz="1400"/>
              <a:t>V1</a:t>
            </a:r>
          </a:p>
        </p:txBody>
      </p:sp>
      <p:sp>
        <p:nvSpPr>
          <p:cNvPr id="28" name="TextBox 27">
            <a:extLst>
              <a:ext uri="{FF2B5EF4-FFF2-40B4-BE49-F238E27FC236}">
                <a16:creationId xmlns:a16="http://schemas.microsoft.com/office/drawing/2014/main" id="{81F0DCA5-60B2-924C-2A81-D20A916B22BA}"/>
              </a:ext>
            </a:extLst>
          </p:cNvPr>
          <p:cNvSpPr txBox="1"/>
          <p:nvPr/>
        </p:nvSpPr>
        <p:spPr>
          <a:xfrm>
            <a:off x="3338470" y="3095501"/>
            <a:ext cx="404278" cy="307777"/>
          </a:xfrm>
          <a:prstGeom prst="rect">
            <a:avLst/>
          </a:prstGeom>
          <a:noFill/>
        </p:spPr>
        <p:txBody>
          <a:bodyPr wrap="none" rtlCol="0">
            <a:spAutoFit/>
          </a:bodyPr>
          <a:lstStyle/>
          <a:p>
            <a:r>
              <a:rPr lang="en-GB" sz="1400"/>
              <a:t>V2</a:t>
            </a:r>
          </a:p>
        </p:txBody>
      </p:sp>
      <p:sp>
        <p:nvSpPr>
          <p:cNvPr id="29" name="TextBox 28">
            <a:extLst>
              <a:ext uri="{FF2B5EF4-FFF2-40B4-BE49-F238E27FC236}">
                <a16:creationId xmlns:a16="http://schemas.microsoft.com/office/drawing/2014/main" id="{C286A169-177B-2436-8CE6-47F29703AD99}"/>
              </a:ext>
            </a:extLst>
          </p:cNvPr>
          <p:cNvSpPr txBox="1"/>
          <p:nvPr/>
        </p:nvSpPr>
        <p:spPr>
          <a:xfrm>
            <a:off x="5740078" y="3221663"/>
            <a:ext cx="404278" cy="307777"/>
          </a:xfrm>
          <a:prstGeom prst="rect">
            <a:avLst/>
          </a:prstGeom>
          <a:noFill/>
        </p:spPr>
        <p:txBody>
          <a:bodyPr wrap="none" rtlCol="0">
            <a:spAutoFit/>
          </a:bodyPr>
          <a:lstStyle/>
          <a:p>
            <a:r>
              <a:rPr lang="en-GB" sz="1400"/>
              <a:t>V3</a:t>
            </a:r>
          </a:p>
        </p:txBody>
      </p:sp>
      <p:sp>
        <p:nvSpPr>
          <p:cNvPr id="33" name="TextBox 32">
            <a:extLst>
              <a:ext uri="{FF2B5EF4-FFF2-40B4-BE49-F238E27FC236}">
                <a16:creationId xmlns:a16="http://schemas.microsoft.com/office/drawing/2014/main" id="{8510C1F3-6B31-C05E-4CDC-A3239127588A}"/>
              </a:ext>
            </a:extLst>
          </p:cNvPr>
          <p:cNvSpPr txBox="1"/>
          <p:nvPr/>
        </p:nvSpPr>
        <p:spPr>
          <a:xfrm>
            <a:off x="7768581" y="2432507"/>
            <a:ext cx="3899185" cy="1323439"/>
          </a:xfrm>
          <a:prstGeom prst="rect">
            <a:avLst/>
          </a:prstGeom>
          <a:noFill/>
        </p:spPr>
        <p:txBody>
          <a:bodyPr wrap="square">
            <a:spAutoFit/>
          </a:bodyPr>
          <a:lstStyle/>
          <a:p>
            <a:pPr algn="just"/>
            <a:r>
              <a:rPr lang="en-GB" sz="1600" dirty="0"/>
              <a:t>The core system of CLIQv1, v2 and v3 is the same, so previous prototypes (already used in SM18 and Fermilab) </a:t>
            </a:r>
            <a:r>
              <a:rPr lang="en-GB" sz="1600" dirty="0">
                <a:solidFill>
                  <a:srgbClr val="FF0000"/>
                </a:solidFill>
              </a:rPr>
              <a:t>implement the same protection strategy and reliability</a:t>
            </a:r>
            <a:r>
              <a:rPr lang="en-GB" sz="1600" dirty="0"/>
              <a:t>.</a:t>
            </a:r>
          </a:p>
        </p:txBody>
      </p:sp>
    </p:spTree>
    <p:extLst>
      <p:ext uri="{BB962C8B-B14F-4D97-AF65-F5344CB8AC3E}">
        <p14:creationId xmlns:p14="http://schemas.microsoft.com/office/powerpoint/2010/main" val="848193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148D7-2F34-020E-FB89-44089B5E4FB6}"/>
              </a:ext>
            </a:extLst>
          </p:cNvPr>
          <p:cNvSpPr>
            <a:spLocks noGrp="1"/>
          </p:cNvSpPr>
          <p:nvPr>
            <p:ph type="title"/>
          </p:nvPr>
        </p:nvSpPr>
        <p:spPr/>
        <p:txBody>
          <a:bodyPr/>
          <a:lstStyle/>
          <a:p>
            <a:r>
              <a:rPr lang="en-GB"/>
              <a:t>Project milestones</a:t>
            </a:r>
          </a:p>
        </p:txBody>
      </p:sp>
      <p:sp>
        <p:nvSpPr>
          <p:cNvPr id="3" name="Content Placeholder 2">
            <a:extLst>
              <a:ext uri="{FF2B5EF4-FFF2-40B4-BE49-F238E27FC236}">
                <a16:creationId xmlns:a16="http://schemas.microsoft.com/office/drawing/2014/main" id="{E83CDF83-AB5F-B756-5518-621E8B7E57BC}"/>
              </a:ext>
            </a:extLst>
          </p:cNvPr>
          <p:cNvSpPr>
            <a:spLocks noGrp="1"/>
          </p:cNvSpPr>
          <p:nvPr>
            <p:ph idx="1"/>
          </p:nvPr>
        </p:nvSpPr>
        <p:spPr/>
        <p:txBody>
          <a:bodyPr>
            <a:normAutofit/>
          </a:bodyPr>
          <a:lstStyle/>
          <a:p>
            <a:r>
              <a:rPr lang="en-GB" sz="1600" dirty="0"/>
              <a:t>Extensive R&amp;D program in SM18 and at Fermilab</a:t>
            </a:r>
          </a:p>
          <a:p>
            <a:r>
              <a:rPr lang="en-GB" sz="1600" dirty="0"/>
              <a:t>Initial two CLIQ versions fully validated </a:t>
            </a:r>
          </a:p>
          <a:p>
            <a:r>
              <a:rPr lang="en-GB" sz="1600" dirty="0"/>
              <a:t>Industrialization of CLIQv2 units (11 units manufactured)</a:t>
            </a:r>
          </a:p>
          <a:p>
            <a:r>
              <a:rPr lang="en-GB" sz="1600" dirty="0"/>
              <a:t>Conceptual Design Review – Apr 2020</a:t>
            </a:r>
          </a:p>
          <a:p>
            <a:r>
              <a:rPr lang="en-GB" sz="1600" dirty="0"/>
              <a:t>CE marking studies of CLIQv2 – Q4/20</a:t>
            </a:r>
          </a:p>
          <a:p>
            <a:r>
              <a:rPr lang="en-GB" sz="1600" dirty="0"/>
              <a:t>Market Survey for series production – Q4/20</a:t>
            </a:r>
          </a:p>
          <a:p>
            <a:r>
              <a:rPr lang="en-GB" sz="1600" dirty="0"/>
              <a:t>Reliability Run with CLIQv2</a:t>
            </a:r>
          </a:p>
          <a:p>
            <a:pPr lvl="1"/>
            <a:r>
              <a:rPr lang="en-GB" sz="1400" dirty="0"/>
              <a:t>8000 discharges done on a 2.1 </a:t>
            </a:r>
            <a:r>
              <a:rPr lang="en-GB" sz="1400" dirty="0" err="1"/>
              <a:t>mH</a:t>
            </a:r>
            <a:r>
              <a:rPr lang="en-GB" sz="1400" dirty="0"/>
              <a:t>/85 </a:t>
            </a:r>
            <a:r>
              <a:rPr lang="en-GB" sz="1400" dirty="0" err="1"/>
              <a:t>m</a:t>
            </a:r>
            <a:r>
              <a:rPr lang="en-GB" sz="1400" dirty="0" err="1">
                <a:latin typeface="Symbol" pitchFamily="2" charset="2"/>
              </a:rPr>
              <a:t>W</a:t>
            </a:r>
            <a:r>
              <a:rPr lang="en-GB" sz="1400" dirty="0"/>
              <a:t> coil – Q2/21</a:t>
            </a:r>
          </a:p>
          <a:p>
            <a:r>
              <a:rPr lang="en-GB" sz="1600" dirty="0"/>
              <a:t>Invitation to Tender for series production – Q2/21</a:t>
            </a:r>
          </a:p>
          <a:p>
            <a:r>
              <a:rPr lang="en-GB" sz="1600" dirty="0"/>
              <a:t>Production Readiness Review –  Dec 2021</a:t>
            </a:r>
          </a:p>
          <a:p>
            <a:r>
              <a:rPr lang="en-GB" sz="1600" dirty="0"/>
              <a:t>Immunity campaign on current sensors for spurious triggering detection – Q2/22</a:t>
            </a:r>
          </a:p>
          <a:p>
            <a:pPr lvl="1"/>
            <a:r>
              <a:rPr lang="en-GB" sz="1400" dirty="0"/>
              <a:t>Improvement of current measurement scheme and direct connection to BIS</a:t>
            </a:r>
          </a:p>
          <a:p>
            <a:r>
              <a:rPr lang="en-GB" sz="1600" dirty="0">
                <a:solidFill>
                  <a:srgbClr val="0000FF"/>
                </a:solidFill>
              </a:rPr>
              <a:t>Qualification of CLIQv3 pre-series – Mar 2023</a:t>
            </a:r>
          </a:p>
          <a:p>
            <a:r>
              <a:rPr lang="en-GB" sz="1600" dirty="0">
                <a:solidFill>
                  <a:srgbClr val="0000FF"/>
                </a:solidFill>
              </a:rPr>
              <a:t>World-wide shortage of electronic components obliged to redesign most boards</a:t>
            </a:r>
          </a:p>
          <a:p>
            <a:r>
              <a:rPr lang="en-GB" sz="1600" dirty="0">
                <a:solidFill>
                  <a:srgbClr val="0000FF"/>
                </a:solidFill>
              </a:rPr>
              <a:t>CE and environmental studies with pre-series unit – Apr 2023</a:t>
            </a:r>
          </a:p>
          <a:p>
            <a:r>
              <a:rPr lang="en-GB" sz="1600" dirty="0">
                <a:solidFill>
                  <a:srgbClr val="0000FF"/>
                </a:solidFill>
              </a:rPr>
              <a:t>Green light for production of the String units – Q3/23</a:t>
            </a:r>
          </a:p>
        </p:txBody>
      </p:sp>
      <p:sp>
        <p:nvSpPr>
          <p:cNvPr id="4" name="Slide Number Placeholder 3">
            <a:extLst>
              <a:ext uri="{FF2B5EF4-FFF2-40B4-BE49-F238E27FC236}">
                <a16:creationId xmlns:a16="http://schemas.microsoft.com/office/drawing/2014/main" id="{715537C6-694E-3194-497E-A99FC305B1CA}"/>
              </a:ext>
            </a:extLst>
          </p:cNvPr>
          <p:cNvSpPr>
            <a:spLocks noGrp="1"/>
          </p:cNvSpPr>
          <p:nvPr>
            <p:ph type="sldNum" sz="quarter" idx="12"/>
          </p:nvPr>
        </p:nvSpPr>
        <p:spPr/>
        <p:txBody>
          <a:bodyPr/>
          <a:lstStyle/>
          <a:p>
            <a:fld id="{BFDCA1C4-9514-7B4F-976F-D92F7E296653}" type="slidenum">
              <a:rPr lang="en-GB" smtClean="0"/>
              <a:pPr/>
              <a:t>6</a:t>
            </a:fld>
            <a:endParaRPr lang="en-GB"/>
          </a:p>
        </p:txBody>
      </p:sp>
      <p:pic>
        <p:nvPicPr>
          <p:cNvPr id="5" name="Picture 4" descr="A picture containing text, indoor, floor, ceiling&#10;&#10;Description automatically generated">
            <a:extLst>
              <a:ext uri="{FF2B5EF4-FFF2-40B4-BE49-F238E27FC236}">
                <a16:creationId xmlns:a16="http://schemas.microsoft.com/office/drawing/2014/main" id="{86551FB4-3CAB-2C61-C496-376C80F112D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8219209" y="76305"/>
            <a:ext cx="1253922" cy="1625468"/>
          </a:xfrm>
          <a:prstGeom prst="rect">
            <a:avLst/>
          </a:prstGeom>
        </p:spPr>
      </p:pic>
      <p:pic>
        <p:nvPicPr>
          <p:cNvPr id="6" name="Picture 5">
            <a:extLst>
              <a:ext uri="{FF2B5EF4-FFF2-40B4-BE49-F238E27FC236}">
                <a16:creationId xmlns:a16="http://schemas.microsoft.com/office/drawing/2014/main" id="{10B383D0-6A06-C2E4-531E-A9E52D1C35D2}"/>
              </a:ext>
            </a:extLst>
          </p:cNvPr>
          <p:cNvPicPr>
            <a:picLocks noChangeAspect="1"/>
          </p:cNvPicPr>
          <p:nvPr/>
        </p:nvPicPr>
        <p:blipFill>
          <a:blip r:embed="rId3"/>
          <a:stretch>
            <a:fillRect/>
          </a:stretch>
        </p:blipFill>
        <p:spPr>
          <a:xfrm>
            <a:off x="9877647" y="221441"/>
            <a:ext cx="2184753" cy="2137323"/>
          </a:xfrm>
          <a:prstGeom prst="rect">
            <a:avLst/>
          </a:prstGeom>
          <a:ln>
            <a:noFill/>
          </a:ln>
          <a:effectLst>
            <a:outerShdw blurRad="292100" dist="139700" dir="2700000" algn="tl" rotWithShape="0">
              <a:srgbClr val="333333">
                <a:alpha val="65000"/>
              </a:srgbClr>
            </a:outerShdw>
          </a:effectLst>
        </p:spPr>
      </p:pic>
      <p:pic>
        <p:nvPicPr>
          <p:cNvPr id="8" name="Picture 7" descr="A picture containing indoor, equipment, cluttered&#10;&#10;Description automatically generated">
            <a:extLst>
              <a:ext uri="{FF2B5EF4-FFF2-40B4-BE49-F238E27FC236}">
                <a16:creationId xmlns:a16="http://schemas.microsoft.com/office/drawing/2014/main" id="{19A0634B-2268-4F7C-F596-8DB6C3654166}"/>
              </a:ext>
            </a:extLst>
          </p:cNvPr>
          <p:cNvPicPr>
            <a:picLocks noChangeAspect="1"/>
          </p:cNvPicPr>
          <p:nvPr/>
        </p:nvPicPr>
        <p:blipFill>
          <a:blip r:embed="rId4"/>
          <a:stretch>
            <a:fillRect/>
          </a:stretch>
        </p:blipFill>
        <p:spPr>
          <a:xfrm rot="5400000">
            <a:off x="9785961" y="2692225"/>
            <a:ext cx="1661487" cy="1518590"/>
          </a:xfrm>
          <a:prstGeom prst="rect">
            <a:avLst/>
          </a:prstGeom>
        </p:spPr>
      </p:pic>
      <p:pic>
        <p:nvPicPr>
          <p:cNvPr id="11" name="Picture 10" descr="A diagram of a power interlock loop&#10;&#10;Description automatically generated">
            <a:extLst>
              <a:ext uri="{FF2B5EF4-FFF2-40B4-BE49-F238E27FC236}">
                <a16:creationId xmlns:a16="http://schemas.microsoft.com/office/drawing/2014/main" id="{005A6CFB-1A24-EAC0-30AD-F6A39A72F26E}"/>
              </a:ext>
            </a:extLst>
          </p:cNvPr>
          <p:cNvPicPr>
            <a:picLocks noChangeAspect="1"/>
          </p:cNvPicPr>
          <p:nvPr/>
        </p:nvPicPr>
        <p:blipFill>
          <a:blip r:embed="rId5"/>
          <a:stretch>
            <a:fillRect/>
          </a:stretch>
        </p:blipFill>
        <p:spPr>
          <a:xfrm>
            <a:off x="8434718" y="4499237"/>
            <a:ext cx="3714750" cy="2313725"/>
          </a:xfrm>
          <a:prstGeom prst="rect">
            <a:avLst/>
          </a:prstGeom>
        </p:spPr>
      </p:pic>
      <p:pic>
        <p:nvPicPr>
          <p:cNvPr id="12" name="Picture 11">
            <a:extLst>
              <a:ext uri="{FF2B5EF4-FFF2-40B4-BE49-F238E27FC236}">
                <a16:creationId xmlns:a16="http://schemas.microsoft.com/office/drawing/2014/main" id="{D678EDDE-6A71-A7BA-75C6-E7900CEE8442}"/>
              </a:ext>
            </a:extLst>
          </p:cNvPr>
          <p:cNvPicPr>
            <a:picLocks noChangeAspect="1"/>
          </p:cNvPicPr>
          <p:nvPr/>
        </p:nvPicPr>
        <p:blipFill>
          <a:blip r:embed="rId6"/>
          <a:stretch>
            <a:fillRect/>
          </a:stretch>
        </p:blipFill>
        <p:spPr>
          <a:xfrm>
            <a:off x="6630194" y="1781898"/>
            <a:ext cx="3006908" cy="2255181"/>
          </a:xfrm>
          <a:prstGeom prst="rect">
            <a:avLst/>
          </a:prstGeom>
        </p:spPr>
      </p:pic>
    </p:spTree>
    <p:extLst>
      <p:ext uri="{BB962C8B-B14F-4D97-AF65-F5344CB8AC3E}">
        <p14:creationId xmlns:p14="http://schemas.microsoft.com/office/powerpoint/2010/main" val="1988619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75FE6-92E4-2B0C-F5D0-2E8F93C06A14}"/>
              </a:ext>
            </a:extLst>
          </p:cNvPr>
          <p:cNvSpPr>
            <a:spLocks noGrp="1"/>
          </p:cNvSpPr>
          <p:nvPr>
            <p:ph type="title"/>
          </p:nvPr>
        </p:nvSpPr>
        <p:spPr/>
        <p:txBody>
          <a:bodyPr/>
          <a:lstStyle/>
          <a:p>
            <a:r>
              <a:rPr lang="en-GB" dirty="0"/>
              <a:t>CLIQ reliability run</a:t>
            </a:r>
          </a:p>
        </p:txBody>
      </p:sp>
      <p:sp>
        <p:nvSpPr>
          <p:cNvPr id="3" name="Content Placeholder 2">
            <a:extLst>
              <a:ext uri="{FF2B5EF4-FFF2-40B4-BE49-F238E27FC236}">
                <a16:creationId xmlns:a16="http://schemas.microsoft.com/office/drawing/2014/main" id="{4325E464-1C34-BEF2-DDE7-FE0C12555A87}"/>
              </a:ext>
            </a:extLst>
          </p:cNvPr>
          <p:cNvSpPr>
            <a:spLocks noGrp="1"/>
          </p:cNvSpPr>
          <p:nvPr>
            <p:ph idx="1"/>
          </p:nvPr>
        </p:nvSpPr>
        <p:spPr>
          <a:xfrm>
            <a:off x="500514" y="909143"/>
            <a:ext cx="7806088" cy="5217022"/>
          </a:xfrm>
        </p:spPr>
        <p:txBody>
          <a:bodyPr>
            <a:normAutofit/>
          </a:bodyPr>
          <a:lstStyle/>
          <a:p>
            <a:r>
              <a:rPr lang="en-GB" sz="1600" dirty="0"/>
              <a:t>Recommended by the panel of the Conceptual Design Review held in April 2020</a:t>
            </a:r>
          </a:p>
          <a:p>
            <a:r>
              <a:rPr lang="en-GB" sz="1600" dirty="0"/>
              <a:t>8000 discharges between 2 units were done, to prove the lifetime of the system of 20 years (number of expected CLIQ activations in 20 years is below 200)</a:t>
            </a:r>
          </a:p>
          <a:p>
            <a:endParaRPr lang="en-GB" sz="1600" dirty="0"/>
          </a:p>
          <a:p>
            <a:pPr>
              <a:buClr>
                <a:srgbClr val="00B050"/>
              </a:buClr>
              <a:buFont typeface="Wingdings" pitchFamily="2" charset="2"/>
              <a:buChar char="ü"/>
            </a:pPr>
            <a:r>
              <a:rPr lang="en-GB" sz="1600" dirty="0"/>
              <a:t>No failure was detected on both units in either the power stage nor the control and processing stage</a:t>
            </a:r>
          </a:p>
          <a:p>
            <a:pPr>
              <a:buClr>
                <a:srgbClr val="00B050"/>
              </a:buClr>
              <a:buFont typeface="Wingdings" pitchFamily="2" charset="2"/>
              <a:buChar char="ü"/>
            </a:pPr>
            <a:r>
              <a:rPr lang="en-GB" sz="1600" dirty="0"/>
              <a:t>No meaningful variation in resistance and capacitance values</a:t>
            </a:r>
          </a:p>
          <a:p>
            <a:pPr>
              <a:buClr>
                <a:srgbClr val="00B050"/>
              </a:buClr>
              <a:buFont typeface="Wingdings" pitchFamily="2" charset="2"/>
              <a:buChar char="ü"/>
            </a:pPr>
            <a:r>
              <a:rPr lang="en-GB" sz="1600" dirty="0"/>
              <a:t>Current and voltage amplitude variations are merely due to ambient temperature</a:t>
            </a:r>
          </a:p>
          <a:p>
            <a:endParaRPr lang="en-GB" sz="1600" dirty="0"/>
          </a:p>
        </p:txBody>
      </p:sp>
      <p:sp>
        <p:nvSpPr>
          <p:cNvPr id="4" name="Slide Number Placeholder 3">
            <a:extLst>
              <a:ext uri="{FF2B5EF4-FFF2-40B4-BE49-F238E27FC236}">
                <a16:creationId xmlns:a16="http://schemas.microsoft.com/office/drawing/2014/main" id="{ECDBAAF9-A592-64DF-484E-E5067C6D9B82}"/>
              </a:ext>
            </a:extLst>
          </p:cNvPr>
          <p:cNvSpPr>
            <a:spLocks noGrp="1"/>
          </p:cNvSpPr>
          <p:nvPr>
            <p:ph type="sldNum" sz="quarter" idx="12"/>
          </p:nvPr>
        </p:nvSpPr>
        <p:spPr/>
        <p:txBody>
          <a:bodyPr/>
          <a:lstStyle/>
          <a:p>
            <a:fld id="{BFDCA1C4-9514-7B4F-976F-D92F7E296653}" type="slidenum">
              <a:rPr lang="en-GB" smtClean="0"/>
              <a:pPr/>
              <a:t>7</a:t>
            </a:fld>
            <a:endParaRPr lang="en-GB" dirty="0"/>
          </a:p>
        </p:txBody>
      </p:sp>
      <p:pic>
        <p:nvPicPr>
          <p:cNvPr id="5" name="Picture 4">
            <a:extLst>
              <a:ext uri="{FF2B5EF4-FFF2-40B4-BE49-F238E27FC236}">
                <a16:creationId xmlns:a16="http://schemas.microsoft.com/office/drawing/2014/main" id="{3DBBF38C-1B46-5541-56E1-2E8E4C8E4A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38439" y="206668"/>
            <a:ext cx="2630047" cy="19725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alendar&#10;&#10;Description automatically generated with medium confidence">
            <a:extLst>
              <a:ext uri="{FF2B5EF4-FFF2-40B4-BE49-F238E27FC236}">
                <a16:creationId xmlns:a16="http://schemas.microsoft.com/office/drawing/2014/main" id="{BA3F0C1C-96AC-F5CC-2090-4563DA5D1E24}"/>
              </a:ext>
            </a:extLst>
          </p:cNvPr>
          <p:cNvPicPr>
            <a:picLocks noChangeAspect="1"/>
          </p:cNvPicPr>
          <p:nvPr/>
        </p:nvPicPr>
        <p:blipFill>
          <a:blip r:embed="rId4"/>
          <a:stretch>
            <a:fillRect/>
          </a:stretch>
        </p:blipFill>
        <p:spPr>
          <a:xfrm>
            <a:off x="8306602" y="2258403"/>
            <a:ext cx="3528440" cy="2117064"/>
          </a:xfrm>
          <a:prstGeom prst="rect">
            <a:avLst/>
          </a:prstGeom>
        </p:spPr>
      </p:pic>
      <p:pic>
        <p:nvPicPr>
          <p:cNvPr id="7" name="Marcador de contenido 28" descr="Gráfico, Gráfico de barras&#10;&#10;Descripción generada automáticamente">
            <a:extLst>
              <a:ext uri="{FF2B5EF4-FFF2-40B4-BE49-F238E27FC236}">
                <a16:creationId xmlns:a16="http://schemas.microsoft.com/office/drawing/2014/main" id="{7021A82F-44F6-A4E3-46A1-993B95B163A6}"/>
              </a:ext>
            </a:extLst>
          </p:cNvPr>
          <p:cNvPicPr>
            <a:picLocks noChangeAspect="1"/>
          </p:cNvPicPr>
          <p:nvPr/>
        </p:nvPicPr>
        <p:blipFill rotWithShape="1">
          <a:blip r:embed="rId5"/>
          <a:srcRect t="15051" r="10909"/>
          <a:stretch/>
        </p:blipFill>
        <p:spPr>
          <a:xfrm>
            <a:off x="7048065" y="4729230"/>
            <a:ext cx="2418186" cy="1981218"/>
          </a:xfrm>
          <a:prstGeom prst="rect">
            <a:avLst/>
          </a:prstGeom>
        </p:spPr>
      </p:pic>
      <p:pic>
        <p:nvPicPr>
          <p:cNvPr id="8" name="Marcador de contenido 16" descr="Imagen que contiene Interfaz de usuario gráfica&#10;&#10;Descripción generada automáticamente">
            <a:extLst>
              <a:ext uri="{FF2B5EF4-FFF2-40B4-BE49-F238E27FC236}">
                <a16:creationId xmlns:a16="http://schemas.microsoft.com/office/drawing/2014/main" id="{46A1B244-C12E-50B3-9B7C-722EBDB3C6A5}"/>
              </a:ext>
            </a:extLst>
          </p:cNvPr>
          <p:cNvPicPr>
            <a:picLocks noChangeAspect="1"/>
          </p:cNvPicPr>
          <p:nvPr/>
        </p:nvPicPr>
        <p:blipFill rotWithShape="1">
          <a:blip r:embed="rId6"/>
          <a:srcRect l="1749" t="16252" r="10351" b="4942"/>
          <a:stretch/>
        </p:blipFill>
        <p:spPr>
          <a:xfrm>
            <a:off x="9570556" y="4770518"/>
            <a:ext cx="2360641" cy="1818468"/>
          </a:xfrm>
          <a:prstGeom prst="rect">
            <a:avLst/>
          </a:prstGeom>
        </p:spPr>
      </p:pic>
      <p:pic>
        <p:nvPicPr>
          <p:cNvPr id="9" name="Picture 8" descr="Chart&#10;&#10;Description automatically generated">
            <a:extLst>
              <a:ext uri="{FF2B5EF4-FFF2-40B4-BE49-F238E27FC236}">
                <a16:creationId xmlns:a16="http://schemas.microsoft.com/office/drawing/2014/main" id="{FF7B92C7-0FA3-2F27-BB93-E5986075D026}"/>
              </a:ext>
            </a:extLst>
          </p:cNvPr>
          <p:cNvPicPr>
            <a:picLocks noChangeAspect="1"/>
          </p:cNvPicPr>
          <p:nvPr/>
        </p:nvPicPr>
        <p:blipFill rotWithShape="1">
          <a:blip r:embed="rId7"/>
          <a:srcRect b="48600"/>
          <a:stretch/>
        </p:blipFill>
        <p:spPr>
          <a:xfrm>
            <a:off x="482770" y="3384858"/>
            <a:ext cx="5333260" cy="2741306"/>
          </a:xfrm>
          <a:prstGeom prst="rect">
            <a:avLst/>
          </a:prstGeom>
        </p:spPr>
      </p:pic>
      <p:pic>
        <p:nvPicPr>
          <p:cNvPr id="10" name="Picture 9" descr="Chart&#10;&#10;Description automatically generated">
            <a:extLst>
              <a:ext uri="{FF2B5EF4-FFF2-40B4-BE49-F238E27FC236}">
                <a16:creationId xmlns:a16="http://schemas.microsoft.com/office/drawing/2014/main" id="{5E2C98BE-EB8A-9F85-C1AD-93433674C8E9}"/>
              </a:ext>
            </a:extLst>
          </p:cNvPr>
          <p:cNvPicPr>
            <a:picLocks noChangeAspect="1"/>
          </p:cNvPicPr>
          <p:nvPr/>
        </p:nvPicPr>
        <p:blipFill rotWithShape="1">
          <a:blip r:embed="rId7"/>
          <a:srcRect t="50934"/>
          <a:stretch/>
        </p:blipFill>
        <p:spPr>
          <a:xfrm>
            <a:off x="955037" y="5000643"/>
            <a:ext cx="1932540" cy="948215"/>
          </a:xfrm>
          <a:prstGeom prst="rect">
            <a:avLst/>
          </a:prstGeom>
        </p:spPr>
      </p:pic>
      <p:sp>
        <p:nvSpPr>
          <p:cNvPr id="12" name="TextBox 11">
            <a:extLst>
              <a:ext uri="{FF2B5EF4-FFF2-40B4-BE49-F238E27FC236}">
                <a16:creationId xmlns:a16="http://schemas.microsoft.com/office/drawing/2014/main" id="{A5F065FB-559D-C149-E5AB-F3E13F6A426E}"/>
              </a:ext>
            </a:extLst>
          </p:cNvPr>
          <p:cNvSpPr txBox="1"/>
          <p:nvPr/>
        </p:nvSpPr>
        <p:spPr>
          <a:xfrm>
            <a:off x="8165015" y="4289901"/>
            <a:ext cx="3972083" cy="276999"/>
          </a:xfrm>
          <a:prstGeom prst="rect">
            <a:avLst/>
          </a:prstGeom>
          <a:noFill/>
        </p:spPr>
        <p:txBody>
          <a:bodyPr wrap="square">
            <a:spAutoFit/>
          </a:bodyPr>
          <a:lstStyle/>
          <a:p>
            <a:r>
              <a:rPr lang="en-GB" sz="1200" dirty="0">
                <a:solidFill>
                  <a:srgbClr val="0070C0"/>
                </a:solidFill>
              </a:rPr>
              <a:t>Numerical fitting of RLC components to each discharge</a:t>
            </a:r>
          </a:p>
        </p:txBody>
      </p:sp>
      <p:sp>
        <p:nvSpPr>
          <p:cNvPr id="14" name="TextBox 13">
            <a:extLst>
              <a:ext uri="{FF2B5EF4-FFF2-40B4-BE49-F238E27FC236}">
                <a16:creationId xmlns:a16="http://schemas.microsoft.com/office/drawing/2014/main" id="{DA01F1D2-EE1B-604D-F5C9-93DBE67A332D}"/>
              </a:ext>
            </a:extLst>
          </p:cNvPr>
          <p:cNvSpPr txBox="1"/>
          <p:nvPr/>
        </p:nvSpPr>
        <p:spPr>
          <a:xfrm>
            <a:off x="5897559" y="3377639"/>
            <a:ext cx="1965400" cy="1077218"/>
          </a:xfrm>
          <a:prstGeom prst="rect">
            <a:avLst/>
          </a:prstGeom>
          <a:solidFill>
            <a:schemeClr val="bg2">
              <a:lumMod val="20000"/>
              <a:lumOff val="80000"/>
            </a:schemeClr>
          </a:solidFill>
        </p:spPr>
        <p:txBody>
          <a:bodyPr wrap="square">
            <a:spAutoFit/>
          </a:bodyPr>
          <a:lstStyle/>
          <a:p>
            <a:pPr algn="ctr"/>
            <a:r>
              <a:rPr lang="en-GB" sz="1600" dirty="0">
                <a:solidFill>
                  <a:srgbClr val="FF0000"/>
                </a:solidFill>
              </a:rPr>
              <a:t>High reliability and no noticeable variations due to aging</a:t>
            </a:r>
          </a:p>
        </p:txBody>
      </p:sp>
      <p:sp>
        <p:nvSpPr>
          <p:cNvPr id="11" name="TextBox 10">
            <a:extLst>
              <a:ext uri="{FF2B5EF4-FFF2-40B4-BE49-F238E27FC236}">
                <a16:creationId xmlns:a16="http://schemas.microsoft.com/office/drawing/2014/main" id="{5DF9DC7C-02DC-B776-B76B-08ED050ACBAC}"/>
              </a:ext>
            </a:extLst>
          </p:cNvPr>
          <p:cNvSpPr txBox="1"/>
          <p:nvPr/>
        </p:nvSpPr>
        <p:spPr>
          <a:xfrm>
            <a:off x="2015737" y="3439984"/>
            <a:ext cx="2267325" cy="276999"/>
          </a:xfrm>
          <a:prstGeom prst="rect">
            <a:avLst/>
          </a:prstGeom>
          <a:solidFill>
            <a:schemeClr val="bg1"/>
          </a:solidFill>
        </p:spPr>
        <p:txBody>
          <a:bodyPr wrap="square">
            <a:spAutoFit/>
          </a:bodyPr>
          <a:lstStyle/>
          <a:p>
            <a:r>
              <a:rPr lang="en-GB" sz="1200" dirty="0">
                <a:solidFill>
                  <a:srgbClr val="0070C0"/>
                </a:solidFill>
              </a:rPr>
              <a:t>Current first positive peak</a:t>
            </a:r>
          </a:p>
        </p:txBody>
      </p:sp>
      <p:sp>
        <p:nvSpPr>
          <p:cNvPr id="13" name="TextBox 12">
            <a:extLst>
              <a:ext uri="{FF2B5EF4-FFF2-40B4-BE49-F238E27FC236}">
                <a16:creationId xmlns:a16="http://schemas.microsoft.com/office/drawing/2014/main" id="{E88AE580-DF25-22FE-9A85-4435C979895B}"/>
              </a:ext>
            </a:extLst>
          </p:cNvPr>
          <p:cNvSpPr txBox="1"/>
          <p:nvPr/>
        </p:nvSpPr>
        <p:spPr>
          <a:xfrm>
            <a:off x="7796403" y="6571948"/>
            <a:ext cx="3972083" cy="276999"/>
          </a:xfrm>
          <a:prstGeom prst="rect">
            <a:avLst/>
          </a:prstGeom>
          <a:noFill/>
        </p:spPr>
        <p:txBody>
          <a:bodyPr wrap="square">
            <a:spAutoFit/>
          </a:bodyPr>
          <a:lstStyle/>
          <a:p>
            <a:r>
              <a:rPr lang="en-GB" sz="1200" dirty="0">
                <a:solidFill>
                  <a:srgbClr val="0070C0"/>
                </a:solidFill>
              </a:rPr>
              <a:t>Resistance and capacitance values during the tests</a:t>
            </a:r>
          </a:p>
        </p:txBody>
      </p:sp>
    </p:spTree>
    <p:extLst>
      <p:ext uri="{BB962C8B-B14F-4D97-AF65-F5344CB8AC3E}">
        <p14:creationId xmlns:p14="http://schemas.microsoft.com/office/powerpoint/2010/main" val="146593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65208-7CAC-9598-A4D3-200612266367}"/>
              </a:ext>
            </a:extLst>
          </p:cNvPr>
          <p:cNvSpPr>
            <a:spLocks noGrp="1"/>
          </p:cNvSpPr>
          <p:nvPr>
            <p:ph type="title"/>
          </p:nvPr>
        </p:nvSpPr>
        <p:spPr/>
        <p:txBody>
          <a:bodyPr/>
          <a:lstStyle/>
          <a:p>
            <a:r>
              <a:rPr lang="en-GB"/>
              <a:t>Experience in SM18</a:t>
            </a:r>
          </a:p>
        </p:txBody>
      </p:sp>
      <p:sp>
        <p:nvSpPr>
          <p:cNvPr id="3" name="Content Placeholder 2">
            <a:extLst>
              <a:ext uri="{FF2B5EF4-FFF2-40B4-BE49-F238E27FC236}">
                <a16:creationId xmlns:a16="http://schemas.microsoft.com/office/drawing/2014/main" id="{74C0CF37-71F0-5D99-6335-A9FD08A651D8}"/>
              </a:ext>
            </a:extLst>
          </p:cNvPr>
          <p:cNvSpPr>
            <a:spLocks noGrp="1"/>
          </p:cNvSpPr>
          <p:nvPr>
            <p:ph idx="1"/>
          </p:nvPr>
        </p:nvSpPr>
        <p:spPr>
          <a:xfrm>
            <a:off x="815999" y="979715"/>
            <a:ext cx="10849819" cy="5146450"/>
          </a:xfrm>
        </p:spPr>
        <p:txBody>
          <a:bodyPr>
            <a:normAutofit/>
          </a:bodyPr>
          <a:lstStyle/>
          <a:p>
            <a:pPr algn="just"/>
            <a:r>
              <a:rPr lang="en-GB" sz="1600" dirty="0"/>
              <a:t>The return of experience from SM18 (and from Fermilab) shows that </a:t>
            </a:r>
            <a:r>
              <a:rPr lang="en-GB" sz="1600" b="1" dirty="0">
                <a:solidFill>
                  <a:srgbClr val="FF0000"/>
                </a:solidFill>
              </a:rPr>
              <a:t>CLIQ is a reliable system for the protection of superconducting magnets</a:t>
            </a:r>
            <a:r>
              <a:rPr lang="en-GB" sz="1600" dirty="0"/>
              <a:t>. Three units were used in more than 300 tests without problems in SM18:</a:t>
            </a:r>
          </a:p>
          <a:p>
            <a:pPr lvl="1" algn="just"/>
            <a:r>
              <a:rPr lang="en-GB" sz="1400" dirty="0"/>
              <a:t>MQXFBP1: 56</a:t>
            </a:r>
          </a:p>
          <a:p>
            <a:pPr lvl="1" algn="just"/>
            <a:r>
              <a:rPr lang="en-GB" sz="1400" dirty="0"/>
              <a:t>MQXFBP2: 98</a:t>
            </a:r>
          </a:p>
          <a:p>
            <a:pPr lvl="1" algn="just"/>
            <a:r>
              <a:rPr lang="en-GB" sz="1400" dirty="0"/>
              <a:t>MQXFBP3: 31</a:t>
            </a:r>
          </a:p>
          <a:p>
            <a:pPr lvl="1" algn="just"/>
            <a:r>
              <a:rPr lang="en-GB" sz="1400" dirty="0"/>
              <a:t>MQXFB02: 61</a:t>
            </a:r>
          </a:p>
          <a:p>
            <a:pPr lvl="1" algn="just"/>
            <a:r>
              <a:rPr lang="en-GB" sz="1400" dirty="0"/>
              <a:t>MQXFBMT4: ~25</a:t>
            </a:r>
          </a:p>
          <a:p>
            <a:pPr lvl="1" algn="just"/>
            <a:r>
              <a:rPr lang="en-GB" sz="1400" dirty="0"/>
              <a:t>MQXFB03 (ongoing): ~25</a:t>
            </a:r>
          </a:p>
        </p:txBody>
      </p:sp>
      <p:sp>
        <p:nvSpPr>
          <p:cNvPr id="4" name="Slide Number Placeholder 3">
            <a:extLst>
              <a:ext uri="{FF2B5EF4-FFF2-40B4-BE49-F238E27FC236}">
                <a16:creationId xmlns:a16="http://schemas.microsoft.com/office/drawing/2014/main" id="{410CF7EB-6F38-40A4-4174-92D22F333AB9}"/>
              </a:ext>
            </a:extLst>
          </p:cNvPr>
          <p:cNvSpPr>
            <a:spLocks noGrp="1"/>
          </p:cNvSpPr>
          <p:nvPr>
            <p:ph type="sldNum" sz="quarter" idx="12"/>
          </p:nvPr>
        </p:nvSpPr>
        <p:spPr/>
        <p:txBody>
          <a:bodyPr/>
          <a:lstStyle/>
          <a:p>
            <a:fld id="{BFDCA1C4-9514-7B4F-976F-D92F7E296653}" type="slidenum">
              <a:rPr lang="en-GB" smtClean="0"/>
              <a:pPr/>
              <a:t>8</a:t>
            </a:fld>
            <a:endParaRPr lang="en-GB"/>
          </a:p>
        </p:txBody>
      </p:sp>
      <p:pic>
        <p:nvPicPr>
          <p:cNvPr id="6" name="Picture 5" descr="A graph of a function&#10;&#10;Description automatically generated with medium confidence">
            <a:extLst>
              <a:ext uri="{FF2B5EF4-FFF2-40B4-BE49-F238E27FC236}">
                <a16:creationId xmlns:a16="http://schemas.microsoft.com/office/drawing/2014/main" id="{B38CC592-DA3C-5C7B-C9CD-63D854B05CD0}"/>
              </a:ext>
            </a:extLst>
          </p:cNvPr>
          <p:cNvPicPr>
            <a:picLocks noChangeAspect="1"/>
          </p:cNvPicPr>
          <p:nvPr/>
        </p:nvPicPr>
        <p:blipFill>
          <a:blip r:embed="rId2"/>
          <a:stretch>
            <a:fillRect/>
          </a:stretch>
        </p:blipFill>
        <p:spPr>
          <a:xfrm>
            <a:off x="5061299" y="1705325"/>
            <a:ext cx="4908644" cy="3191172"/>
          </a:xfrm>
          <a:prstGeom prst="rect">
            <a:avLst/>
          </a:prstGeom>
        </p:spPr>
      </p:pic>
      <p:sp>
        <p:nvSpPr>
          <p:cNvPr id="8" name="TextBox 7">
            <a:extLst>
              <a:ext uri="{FF2B5EF4-FFF2-40B4-BE49-F238E27FC236}">
                <a16:creationId xmlns:a16="http://schemas.microsoft.com/office/drawing/2014/main" id="{043D3BCD-FD8E-802A-A7D4-DBA5F7892DEE}"/>
              </a:ext>
            </a:extLst>
          </p:cNvPr>
          <p:cNvSpPr txBox="1"/>
          <p:nvPr/>
        </p:nvSpPr>
        <p:spPr>
          <a:xfrm>
            <a:off x="10044022" y="1910904"/>
            <a:ext cx="1702965" cy="1015663"/>
          </a:xfrm>
          <a:prstGeom prst="rect">
            <a:avLst/>
          </a:prstGeom>
          <a:noFill/>
        </p:spPr>
        <p:txBody>
          <a:bodyPr wrap="square">
            <a:spAutoFit/>
          </a:bodyPr>
          <a:lstStyle/>
          <a:p>
            <a:r>
              <a:rPr lang="en-GB" sz="1200">
                <a:solidFill>
                  <a:srgbClr val="047FFF"/>
                </a:solidFill>
                <a:latin typeface="Calibri" panose="020F0502020204030204" pitchFamily="34" charset="0"/>
              </a:rPr>
              <a:t>E</a:t>
            </a:r>
            <a:r>
              <a:rPr lang="en-GB" sz="1200" b="0" i="0" u="none" strike="noStrike">
                <a:solidFill>
                  <a:srgbClr val="047FFF"/>
                </a:solidFill>
                <a:effectLst/>
                <a:latin typeface="Calibri" panose="020F0502020204030204" pitchFamily="34" charset="0"/>
              </a:rPr>
              <a:t>xample of </a:t>
            </a:r>
            <a:r>
              <a:rPr lang="en-GB" sz="1200" b="0" i="0" u="none" strike="noStrike">
                <a:solidFill>
                  <a:srgbClr val="047FFF"/>
                </a:solidFill>
                <a:latin typeface="Carlito"/>
              </a:rPr>
              <a:t>v</a:t>
            </a:r>
            <a:r>
              <a:rPr lang="en-GB" sz="1200">
                <a:solidFill>
                  <a:srgbClr val="047FFF"/>
                </a:solidFill>
                <a:effectLst/>
                <a:latin typeface="Carlito"/>
              </a:rPr>
              <a:t>oltage and current measurements for all CLIQ discharges</a:t>
            </a:r>
            <a:r>
              <a:rPr lang="en-GB" sz="1200">
                <a:solidFill>
                  <a:srgbClr val="047FFF"/>
                </a:solidFill>
              </a:rPr>
              <a:t> </a:t>
            </a:r>
            <a:r>
              <a:rPr lang="en-GB" sz="1200">
                <a:solidFill>
                  <a:srgbClr val="047FFF"/>
                </a:solidFill>
                <a:latin typeface="Calibri" panose="020F0502020204030204" pitchFamily="34" charset="0"/>
              </a:rPr>
              <a:t>on</a:t>
            </a:r>
            <a:r>
              <a:rPr lang="en-GB" sz="1200" b="0" i="0" u="none" strike="noStrike">
                <a:solidFill>
                  <a:srgbClr val="047FFF"/>
                </a:solidFill>
                <a:effectLst/>
                <a:latin typeface="Calibri" panose="020F0502020204030204" pitchFamily="34" charset="0"/>
              </a:rPr>
              <a:t> MQXFBP2.</a:t>
            </a:r>
          </a:p>
          <a:p>
            <a:r>
              <a:rPr lang="en-GB" sz="1200" i="1">
                <a:solidFill>
                  <a:srgbClr val="00B050"/>
                </a:solidFill>
                <a:latin typeface="Calibri" panose="020F0502020204030204" pitchFamily="34" charset="0"/>
              </a:rPr>
              <a:t>(courtesy of SM18 team)</a:t>
            </a:r>
            <a:endParaRPr lang="en-GB" sz="1200" i="1">
              <a:solidFill>
                <a:srgbClr val="00B050"/>
              </a:solidFill>
            </a:endParaRPr>
          </a:p>
        </p:txBody>
      </p:sp>
      <p:pic>
        <p:nvPicPr>
          <p:cNvPr id="5" name="Picture 4">
            <a:extLst>
              <a:ext uri="{FF2B5EF4-FFF2-40B4-BE49-F238E27FC236}">
                <a16:creationId xmlns:a16="http://schemas.microsoft.com/office/drawing/2014/main" id="{E27B83CA-EEBD-2BBD-8772-1C7FD16803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987" y="3138053"/>
            <a:ext cx="4759945" cy="2449285"/>
          </a:xfrm>
          <a:prstGeom prst="rect">
            <a:avLst/>
          </a:prstGeom>
        </p:spPr>
      </p:pic>
      <p:pic>
        <p:nvPicPr>
          <p:cNvPr id="11" name="Picture 10" descr="A table with text and numbers&#10;&#10;Description automatically generated with medium confidence">
            <a:extLst>
              <a:ext uri="{FF2B5EF4-FFF2-40B4-BE49-F238E27FC236}">
                <a16:creationId xmlns:a16="http://schemas.microsoft.com/office/drawing/2014/main" id="{A4892A90-7F0E-FB04-DD5F-66BADCE3660A}"/>
              </a:ext>
            </a:extLst>
          </p:cNvPr>
          <p:cNvPicPr>
            <a:picLocks noChangeAspect="1"/>
          </p:cNvPicPr>
          <p:nvPr/>
        </p:nvPicPr>
        <p:blipFill rotWithShape="1">
          <a:blip r:embed="rId4"/>
          <a:srcRect l="8540" t="15989" r="8413" b="44288"/>
          <a:stretch/>
        </p:blipFill>
        <p:spPr>
          <a:xfrm>
            <a:off x="9015151" y="5196638"/>
            <a:ext cx="3048050" cy="1019060"/>
          </a:xfrm>
          <a:prstGeom prst="rect">
            <a:avLst/>
          </a:prstGeom>
        </p:spPr>
      </p:pic>
      <p:sp>
        <p:nvSpPr>
          <p:cNvPr id="12" name="TextBox 11">
            <a:extLst>
              <a:ext uri="{FF2B5EF4-FFF2-40B4-BE49-F238E27FC236}">
                <a16:creationId xmlns:a16="http://schemas.microsoft.com/office/drawing/2014/main" id="{F173BAA6-32FC-31C7-F495-3AEB818ABC2E}"/>
              </a:ext>
            </a:extLst>
          </p:cNvPr>
          <p:cNvSpPr txBox="1"/>
          <p:nvPr/>
        </p:nvSpPr>
        <p:spPr>
          <a:xfrm>
            <a:off x="9125110" y="6186781"/>
            <a:ext cx="2250890" cy="830997"/>
          </a:xfrm>
          <a:prstGeom prst="rect">
            <a:avLst/>
          </a:prstGeom>
          <a:noFill/>
        </p:spPr>
        <p:txBody>
          <a:bodyPr wrap="square">
            <a:spAutoFit/>
          </a:bodyPr>
          <a:lstStyle/>
          <a:p>
            <a:r>
              <a:rPr lang="en-GB" sz="1200">
                <a:solidFill>
                  <a:srgbClr val="047FFF"/>
                </a:solidFill>
                <a:latin typeface="Calibri" panose="020F0502020204030204" pitchFamily="34" charset="0"/>
              </a:rPr>
              <a:t>Quench protection setup (CLIQ and outer layer quench heaters).</a:t>
            </a:r>
          </a:p>
          <a:p>
            <a:r>
              <a:rPr lang="en-GB" sz="1200" i="1">
                <a:solidFill>
                  <a:srgbClr val="00B050"/>
                </a:solidFill>
                <a:latin typeface="Calibri" panose="020F0502020204030204" pitchFamily="34" charset="0"/>
              </a:rPr>
              <a:t>(courtesy of SM18 team)</a:t>
            </a:r>
            <a:endParaRPr lang="en-GB" sz="1200" i="1">
              <a:solidFill>
                <a:srgbClr val="00B050"/>
              </a:solidFill>
            </a:endParaRPr>
          </a:p>
          <a:p>
            <a:endParaRPr lang="en-GB" sz="1200">
              <a:solidFill>
                <a:srgbClr val="047FFF"/>
              </a:solidFill>
            </a:endParaRPr>
          </a:p>
        </p:txBody>
      </p:sp>
      <p:pic>
        <p:nvPicPr>
          <p:cNvPr id="13" name="Picture 12" descr="A table with text and numbers&#10;&#10;Description automatically generated with medium confidence">
            <a:extLst>
              <a:ext uri="{FF2B5EF4-FFF2-40B4-BE49-F238E27FC236}">
                <a16:creationId xmlns:a16="http://schemas.microsoft.com/office/drawing/2014/main" id="{73ACA431-CA9D-05B6-B6A5-92DB5C2F9A77}"/>
              </a:ext>
            </a:extLst>
          </p:cNvPr>
          <p:cNvPicPr>
            <a:picLocks noChangeAspect="1"/>
          </p:cNvPicPr>
          <p:nvPr/>
        </p:nvPicPr>
        <p:blipFill rotWithShape="1">
          <a:blip r:embed="rId4"/>
          <a:srcRect l="8540" t="57728" r="8413"/>
          <a:stretch/>
        </p:blipFill>
        <p:spPr>
          <a:xfrm>
            <a:off x="6040544" y="5152990"/>
            <a:ext cx="3048050" cy="1084447"/>
          </a:xfrm>
          <a:prstGeom prst="rect">
            <a:avLst/>
          </a:prstGeom>
        </p:spPr>
      </p:pic>
      <p:sp>
        <p:nvSpPr>
          <p:cNvPr id="7" name="Content Placeholder 2">
            <a:extLst>
              <a:ext uri="{FF2B5EF4-FFF2-40B4-BE49-F238E27FC236}">
                <a16:creationId xmlns:a16="http://schemas.microsoft.com/office/drawing/2014/main" id="{B1D022B6-7265-5D86-0B9A-917665F3AE92}"/>
              </a:ext>
            </a:extLst>
          </p:cNvPr>
          <p:cNvSpPr txBox="1">
            <a:spLocks/>
          </p:cNvSpPr>
          <p:nvPr/>
        </p:nvSpPr>
        <p:spPr>
          <a:xfrm>
            <a:off x="322118" y="5731309"/>
            <a:ext cx="5425089" cy="946691"/>
          </a:xfrm>
          <a:prstGeom prst="rect">
            <a:avLst/>
          </a:prstGeom>
          <a:solidFill>
            <a:schemeClr val="accent1">
              <a:lumMod val="20000"/>
              <a:lumOff val="80000"/>
            </a:schemeClr>
          </a:solidFill>
        </p:spPr>
        <p:txBody>
          <a:bodyPr vert="horz" lIns="0" tIns="0" rIns="0" bIns="0" rtlCol="0">
            <a:normAutofit fontScale="92500"/>
          </a:bodyPr>
          <a:lstStyle>
            <a:lvl1pPr marL="342900" indent="-342900" algn="l" defTabSz="457200" rtl="0" eaLnBrk="1" latinLnBrk="0" hangingPunct="1">
              <a:spcBef>
                <a:spcPct val="20000"/>
              </a:spcBef>
              <a:buClr>
                <a:schemeClr val="accent6"/>
              </a:buClr>
              <a:buFont typeface="Wingdings" charset="2"/>
              <a:buChar char="§"/>
              <a:defRPr sz="14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12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11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05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1600" dirty="0">
                <a:solidFill>
                  <a:schemeClr val="accent6">
                    <a:lumMod val="75000"/>
                  </a:schemeClr>
                </a:solidFill>
              </a:rPr>
              <a:t>The failure of 2 chargers was reported along the years (the second one related to a wrong manipulation), but this is not safety critical as only impacts the availability and not the protection. </a:t>
            </a:r>
            <a:r>
              <a:rPr lang="en-GB" sz="1600" dirty="0">
                <a:solidFill>
                  <a:srgbClr val="0000FF"/>
                </a:solidFill>
              </a:rPr>
              <a:t>The charger was changed with a more robust model!</a:t>
            </a:r>
            <a:endParaRPr lang="en-GB" sz="1400" dirty="0">
              <a:solidFill>
                <a:srgbClr val="0000FF"/>
              </a:solidFill>
            </a:endParaRPr>
          </a:p>
        </p:txBody>
      </p:sp>
    </p:spTree>
    <p:extLst>
      <p:ext uri="{BB962C8B-B14F-4D97-AF65-F5344CB8AC3E}">
        <p14:creationId xmlns:p14="http://schemas.microsoft.com/office/powerpoint/2010/main" val="387914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A8D43-B171-7731-F162-43A6392D903C}"/>
              </a:ext>
            </a:extLst>
          </p:cNvPr>
          <p:cNvSpPr>
            <a:spLocks noGrp="1"/>
          </p:cNvSpPr>
          <p:nvPr>
            <p:ph type="title"/>
          </p:nvPr>
        </p:nvSpPr>
        <p:spPr/>
        <p:txBody>
          <a:bodyPr/>
          <a:lstStyle/>
          <a:p>
            <a:r>
              <a:rPr lang="en-GB"/>
              <a:t>CLIQ v3 – machine version</a:t>
            </a:r>
          </a:p>
        </p:txBody>
      </p:sp>
      <p:sp>
        <p:nvSpPr>
          <p:cNvPr id="3" name="Content Placeholder 2">
            <a:extLst>
              <a:ext uri="{FF2B5EF4-FFF2-40B4-BE49-F238E27FC236}">
                <a16:creationId xmlns:a16="http://schemas.microsoft.com/office/drawing/2014/main" id="{A133EA54-46DA-623C-84FB-B2E3158AF7D5}"/>
              </a:ext>
            </a:extLst>
          </p:cNvPr>
          <p:cNvSpPr>
            <a:spLocks noGrp="1"/>
          </p:cNvSpPr>
          <p:nvPr>
            <p:ph idx="1"/>
          </p:nvPr>
        </p:nvSpPr>
        <p:spPr>
          <a:xfrm>
            <a:off x="609600" y="975518"/>
            <a:ext cx="6448997" cy="4906963"/>
          </a:xfrm>
        </p:spPr>
        <p:txBody>
          <a:bodyPr>
            <a:normAutofit/>
          </a:bodyPr>
          <a:lstStyle/>
          <a:p>
            <a:r>
              <a:rPr lang="en-GB" sz="1600" dirty="0"/>
              <a:t>CLIQ v3 incorporates </a:t>
            </a:r>
            <a:r>
              <a:rPr lang="en-GB" sz="1600" b="1" dirty="0"/>
              <a:t>several improvements </a:t>
            </a:r>
            <a:r>
              <a:rPr lang="en-GB" sz="1600" dirty="0"/>
              <a:t>vs to v2</a:t>
            </a:r>
          </a:p>
          <a:p>
            <a:pPr lvl="1"/>
            <a:r>
              <a:rPr lang="en-GB" sz="1500" dirty="0"/>
              <a:t>The core of the discharge system is the same</a:t>
            </a:r>
          </a:p>
          <a:p>
            <a:pPr lvl="1"/>
            <a:r>
              <a:rPr lang="en-GB" sz="1500" dirty="0"/>
              <a:t>v3 has 4 capacitors vs 5 of v2, connected in a more reliable configuration (square configuration instead of parallel connection)</a:t>
            </a:r>
          </a:p>
          <a:p>
            <a:pPr lvl="1"/>
            <a:r>
              <a:rPr lang="en-GB" sz="1500" dirty="0"/>
              <a:t>Different charger, providing increased robustness</a:t>
            </a:r>
          </a:p>
          <a:p>
            <a:pPr lvl="1"/>
            <a:r>
              <a:rPr lang="en-GB" sz="1500" dirty="0"/>
              <a:t>Redundant powering and triggering</a:t>
            </a:r>
          </a:p>
          <a:p>
            <a:pPr lvl="1"/>
            <a:r>
              <a:rPr lang="en-GB" sz="1500" dirty="0"/>
              <a:t>More current sensors for fast spurious triggering detection</a:t>
            </a:r>
          </a:p>
          <a:p>
            <a:pPr lvl="1"/>
            <a:r>
              <a:rPr lang="en-GB" sz="1500" dirty="0"/>
              <a:t>DI/OT was implemented for an extended diagnostic of the unit and improved reliability</a:t>
            </a:r>
          </a:p>
        </p:txBody>
      </p:sp>
      <p:sp>
        <p:nvSpPr>
          <p:cNvPr id="4" name="Slide Number Placeholder 3">
            <a:extLst>
              <a:ext uri="{FF2B5EF4-FFF2-40B4-BE49-F238E27FC236}">
                <a16:creationId xmlns:a16="http://schemas.microsoft.com/office/drawing/2014/main" id="{BBF5011D-B6FB-73F0-C6ED-ED79BF2531C3}"/>
              </a:ext>
            </a:extLst>
          </p:cNvPr>
          <p:cNvSpPr>
            <a:spLocks noGrp="1"/>
          </p:cNvSpPr>
          <p:nvPr>
            <p:ph type="sldNum" sz="quarter" idx="12"/>
          </p:nvPr>
        </p:nvSpPr>
        <p:spPr/>
        <p:txBody>
          <a:bodyPr/>
          <a:lstStyle/>
          <a:p>
            <a:fld id="{BFDCA1C4-9514-7B4F-976F-D92F7E296653}" type="slidenum">
              <a:rPr lang="en-GB" smtClean="0"/>
              <a:pPr/>
              <a:t>9</a:t>
            </a:fld>
            <a:endParaRPr lang="en-GB"/>
          </a:p>
        </p:txBody>
      </p:sp>
      <p:pic>
        <p:nvPicPr>
          <p:cNvPr id="7" name="Picture 6">
            <a:extLst>
              <a:ext uri="{FF2B5EF4-FFF2-40B4-BE49-F238E27FC236}">
                <a16:creationId xmlns:a16="http://schemas.microsoft.com/office/drawing/2014/main" id="{5C24326D-D38D-A87D-06E5-48F3EA31EDBC}"/>
              </a:ext>
            </a:extLst>
          </p:cNvPr>
          <p:cNvPicPr>
            <a:picLocks noChangeAspect="1"/>
          </p:cNvPicPr>
          <p:nvPr/>
        </p:nvPicPr>
        <p:blipFill>
          <a:blip r:embed="rId2"/>
          <a:stretch>
            <a:fillRect/>
          </a:stretch>
        </p:blipFill>
        <p:spPr>
          <a:xfrm>
            <a:off x="7433331" y="1260135"/>
            <a:ext cx="4149069" cy="3890291"/>
          </a:xfrm>
          <a:prstGeom prst="rect">
            <a:avLst/>
          </a:prstGeom>
        </p:spPr>
      </p:pic>
      <p:sp>
        <p:nvSpPr>
          <p:cNvPr id="13" name="TextBox 12">
            <a:extLst>
              <a:ext uri="{FF2B5EF4-FFF2-40B4-BE49-F238E27FC236}">
                <a16:creationId xmlns:a16="http://schemas.microsoft.com/office/drawing/2014/main" id="{B13C0D9E-A598-D160-E78A-2C8E64985EDA}"/>
              </a:ext>
            </a:extLst>
          </p:cNvPr>
          <p:cNvSpPr txBox="1"/>
          <p:nvPr/>
        </p:nvSpPr>
        <p:spPr>
          <a:xfrm>
            <a:off x="6096000" y="5510561"/>
            <a:ext cx="5280000" cy="584775"/>
          </a:xfrm>
          <a:prstGeom prst="rect">
            <a:avLst/>
          </a:prstGeom>
          <a:noFill/>
          <a:ln w="19050">
            <a:solidFill>
              <a:schemeClr val="accent2">
                <a:lumMod val="60000"/>
                <a:lumOff val="40000"/>
              </a:schemeClr>
            </a:solidFill>
          </a:ln>
        </p:spPr>
        <p:txBody>
          <a:bodyPr wrap="square" rtlCol="0">
            <a:spAutoFit/>
          </a:bodyPr>
          <a:lstStyle/>
          <a:p>
            <a:r>
              <a:rPr lang="en-GB" sz="1600" dirty="0"/>
              <a:t>Despite the electronic components crisis, the objective is to deliver the units to the String by the end of this year.</a:t>
            </a:r>
          </a:p>
        </p:txBody>
      </p:sp>
      <p:pic>
        <p:nvPicPr>
          <p:cNvPr id="6" name="Picture 5">
            <a:extLst>
              <a:ext uri="{FF2B5EF4-FFF2-40B4-BE49-F238E27FC236}">
                <a16:creationId xmlns:a16="http://schemas.microsoft.com/office/drawing/2014/main" id="{9AF4999B-5CA7-2CCE-B9A6-D7C332D90247}"/>
              </a:ext>
            </a:extLst>
          </p:cNvPr>
          <p:cNvPicPr>
            <a:picLocks noChangeAspect="1"/>
          </p:cNvPicPr>
          <p:nvPr/>
        </p:nvPicPr>
        <p:blipFill>
          <a:blip r:embed="rId3"/>
          <a:stretch>
            <a:fillRect/>
          </a:stretch>
        </p:blipFill>
        <p:spPr>
          <a:xfrm rot="16200000">
            <a:off x="2191732" y="2746362"/>
            <a:ext cx="2177619" cy="3565634"/>
          </a:xfrm>
          <a:prstGeom prst="rect">
            <a:avLst/>
          </a:prstGeom>
        </p:spPr>
      </p:pic>
      <p:pic>
        <p:nvPicPr>
          <p:cNvPr id="14" name="Picture 13">
            <a:extLst>
              <a:ext uri="{FF2B5EF4-FFF2-40B4-BE49-F238E27FC236}">
                <a16:creationId xmlns:a16="http://schemas.microsoft.com/office/drawing/2014/main" id="{2AB867C0-0DEE-0286-679E-481C6C945BEE}"/>
              </a:ext>
            </a:extLst>
          </p:cNvPr>
          <p:cNvPicPr>
            <a:picLocks noChangeAspect="1"/>
          </p:cNvPicPr>
          <p:nvPr/>
        </p:nvPicPr>
        <p:blipFill rotWithShape="1">
          <a:blip r:embed="rId4"/>
          <a:srcRect t="45009" b="14292"/>
          <a:stretch/>
        </p:blipFill>
        <p:spPr>
          <a:xfrm>
            <a:off x="1497723" y="5685952"/>
            <a:ext cx="3736283" cy="1140492"/>
          </a:xfrm>
          <a:prstGeom prst="rect">
            <a:avLst/>
          </a:prstGeom>
        </p:spPr>
      </p:pic>
    </p:spTree>
    <p:extLst>
      <p:ext uri="{BB962C8B-B14F-4D97-AF65-F5344CB8AC3E}">
        <p14:creationId xmlns:p14="http://schemas.microsoft.com/office/powerpoint/2010/main" val="3758049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 xsi:nil="true"/>
    <Note xmlns="8946e33d-fd2f-4ae4-8ee9-d90c129cdf9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DA649C1-7B00-4ECC-98F2-E673362ECA3E}">
  <ds:schemaRefs>
    <ds:schemaRef ds:uri="http://schemas.openxmlformats.org/package/2006/metadata/core-properties"/>
    <ds:schemaRef ds:uri="http://purl.org/dc/elements/1.1/"/>
    <ds:schemaRef ds:uri="http://www.w3.org/XML/1998/namespace"/>
    <ds:schemaRef ds:uri="http://purl.org/dc/dcmitype/"/>
    <ds:schemaRef ds:uri="http://purl.org/dc/terms/"/>
    <ds:schemaRef ds:uri="http://schemas.microsoft.com/office/2006/documentManagement/types"/>
    <ds:schemaRef ds:uri="http://schemas.microsoft.com/office/infopath/2007/PartnerControls"/>
    <ds:schemaRef ds:uri="8946e33d-fd2f-4ae4-8ee9-d90c129cdf9e"/>
    <ds:schemaRef ds:uri="http://schemas.microsoft.com/office/2006/metadata/properties"/>
  </ds:schemaRefs>
</ds:datastoreItem>
</file>

<file path=customXml/itemProps2.xml><?xml version="1.0" encoding="utf-8"?>
<ds:datastoreItem xmlns:ds="http://schemas.openxmlformats.org/officeDocument/2006/customXml" ds:itemID="{1B3DAAED-59EA-473F-8797-807F21F6E6D6}">
  <ds:schemaRefs>
    <ds:schemaRef ds:uri="http://schemas.microsoft.com/sharepoint/v3/contenttype/forms"/>
  </ds:schemaRefs>
</ds:datastoreItem>
</file>

<file path=customXml/itemProps3.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138771</TotalTime>
  <Words>2255</Words>
  <Application>Microsoft Macintosh PowerPoint</Application>
  <PresentationFormat>Widescreen</PresentationFormat>
  <Paragraphs>275</Paragraphs>
  <Slides>20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Carlito</vt:lpstr>
      <vt:lpstr>Symbol</vt:lpstr>
      <vt:lpstr>Wingdings</vt:lpstr>
      <vt:lpstr>Thème Office</vt:lpstr>
      <vt:lpstr>Experience with new Energy Extraction Systems and CLIQ in the SM18 test benches and plans</vt:lpstr>
      <vt:lpstr>HL-LHC baseline for magnet protection systems</vt:lpstr>
      <vt:lpstr>Outline</vt:lpstr>
      <vt:lpstr>EES and CLIQ(v2) in SM18</vt:lpstr>
      <vt:lpstr>CLIQ system – Project recap</vt:lpstr>
      <vt:lpstr>Project milestones</vt:lpstr>
      <vt:lpstr>CLIQ reliability run</vt:lpstr>
      <vt:lpstr>Experience in SM18</vt:lpstr>
      <vt:lpstr>CLIQ v3 – machine version</vt:lpstr>
      <vt:lpstr>HL-LHC EES in SM18</vt:lpstr>
      <vt:lpstr>Project milestones</vt:lpstr>
      <vt:lpstr>HL-LHC EE systems - overview</vt:lpstr>
      <vt:lpstr>PowerPoint Presentation</vt:lpstr>
      <vt:lpstr>Bld.272 validation tests</vt:lpstr>
      <vt:lpstr>Experience with the test in SM18</vt:lpstr>
      <vt:lpstr>New control electronics for EES</vt:lpstr>
      <vt:lpstr>PowerPoint Presentation</vt:lpstr>
      <vt:lpstr>DQHDS procurement and testing status</vt:lpstr>
      <vt:lpstr>Concluding remarks</vt:lpstr>
      <vt:lpstr>Thanks for the attention!      Questions?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André-Pierre OLIVIER</dc:creator>
  <cp:lastModifiedBy>Mirko Pojer</cp:lastModifiedBy>
  <cp:revision>936</cp:revision>
  <cp:lastPrinted>2023-09-25T06:48:59Z</cp:lastPrinted>
  <dcterms:created xsi:type="dcterms:W3CDTF">2016-02-12T10:02:27Z</dcterms:created>
  <dcterms:modified xsi:type="dcterms:W3CDTF">2023-09-26T21:44:41Z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