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58" r:id="rId2"/>
    <p:sldId id="374" r:id="rId3"/>
    <p:sldId id="376" r:id="rId4"/>
    <p:sldId id="391" r:id="rId5"/>
    <p:sldId id="389" r:id="rId6"/>
    <p:sldId id="304" r:id="rId7"/>
    <p:sldId id="390" r:id="rId8"/>
    <p:sldId id="371" r:id="rId9"/>
    <p:sldId id="266" r:id="rId10"/>
    <p:sldId id="378" r:id="rId11"/>
    <p:sldId id="298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arzyna Turaj" initials="KT" lastIdx="3" clrIdx="0">
    <p:extLst>
      <p:ext uri="{19B8F6BF-5375-455C-9EA6-DF929625EA0E}">
        <p15:presenceInfo xmlns:p15="http://schemas.microsoft.com/office/powerpoint/2012/main" userId="S-1-5-21-1526224874-1540688658-1361462980-3506478" providerId="AD"/>
      </p:ext>
    </p:extLst>
  </p:cmAuthor>
  <p:cmAuthor id="2" name="Katarzyna Turaj" initials="KT [2]" lastIdx="1" clrIdx="1">
    <p:extLst>
      <p:ext uri="{19B8F6BF-5375-455C-9EA6-DF929625EA0E}">
        <p15:presenceInfo xmlns:p15="http://schemas.microsoft.com/office/powerpoint/2012/main" userId="S::katarzyna.turaj@cern.ch::4ed0b95c-7087-4ed9-9e59-316ebf1c5295" providerId="AD"/>
      </p:ext>
    </p:extLst>
  </p:cmAuthor>
  <p:cmAuthor id="3" name="Chiara Pasquino" initials="CP" lastIdx="1" clrIdx="2">
    <p:extLst>
      <p:ext uri="{19B8F6BF-5375-455C-9EA6-DF929625EA0E}">
        <p15:presenceInfo xmlns:p15="http://schemas.microsoft.com/office/powerpoint/2012/main" userId="S::chiara.pasquino@cern.ch::a18e2967-9bc5-46b1-8764-5fd0132ddf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6E05"/>
    <a:srgbClr val="EA8A36"/>
    <a:srgbClr val="FF00FF"/>
    <a:srgbClr val="6ECAD2"/>
    <a:srgbClr val="74CCD4"/>
    <a:srgbClr val="3FE8FF"/>
    <a:srgbClr val="3FA56D"/>
    <a:srgbClr val="5A5A5A"/>
    <a:srgbClr val="64BCD9"/>
    <a:srgbClr val="E0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1847" autoAdjust="0"/>
  </p:normalViewPr>
  <p:slideViewPr>
    <p:cSldViewPr snapToObjects="1" showGuides="1">
      <p:cViewPr varScale="1">
        <p:scale>
          <a:sx n="88" d="100"/>
          <a:sy n="88" d="100"/>
        </p:scale>
        <p:origin x="1368" y="8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22.449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2,'127'-2,"135"4,-128 13,-83-9,66 2,0-6,107-5,-155-9,-57 10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8:52.71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0,'166'12,"-160"-11,75 4,97-6,-57-2,-30 11,-54-3,43 0,99-6,-58-2,132 3,-241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8:59.67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2,'78'-2,"84"4,-76 12,-59-9,1-1,42 2,-38-7,15 2,90-13,-95 7,1 3,76 4,-30 0,602-2,-564 15,410-16,-382-13,522 14,-522 15,153-3,-35-9,-148-5,-53-10,-61 10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9:01.735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9:02.405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9:03.03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9:03.85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9:13.78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0,'115'12,"-86"-11,49 9,-50-5,54 2,-59-8,0 0,-1-2,1-1,25-7,-32 7,0 1,1 0,-1 1,1 1,0 1,-1 0,1 1,20 4,-13-3,238 2,-139-6,622 2,-616 12,-120-13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9:29.43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1,'496'0,"-483"0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41.18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1984 43,'-119'3,"-129"-6,198-3,-42-2,-389 8,463-1,1-1,-1 0,-22-7,22 4,-1 1,-36-2,-343 18,132-8,154-5,88-2,16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44.71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15,'269'-15,"480"15,-531 15,378-15,-582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46.13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48.22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2,'113'-2,"116"4,-150 13,-62-11,2 0,-1-1,25 0,52-1,110-5,-197 2,1-1,-1 0,1 0,11-5,-13 4,1 0,-1 1,1 0,-1 0,16-1,5 3,-16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49.24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49.711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50.121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3:07:53.00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80,'106'2,"114"-4,20-27,-185 23,59-1,13-8,-114 15,1-1,-1-1,1 0,-1-1,0 0,13-5,-17 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377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259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LLRF installation on going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RF Power: Reserved space ready for installation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Cryogenics: Infrastructure in place.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481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RF frequencies of deflecting mode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</a:rPr>
              <a:t>Q</a:t>
            </a:r>
            <a:r>
              <a:rPr lang="en-GB" sz="1200" kern="1400" baseline="-25000" dirty="0">
                <a:effectLst/>
              </a:rPr>
              <a:t>0</a:t>
            </a:r>
            <a:r>
              <a:rPr lang="en-GB" sz="1200" kern="1400" dirty="0">
                <a:effectLst/>
              </a:rPr>
              <a:t>-V</a:t>
            </a:r>
            <a:r>
              <a:rPr lang="en-GB" sz="1200" kern="1400" baseline="-25000" dirty="0">
                <a:effectLst/>
              </a:rPr>
              <a:t>t</a:t>
            </a:r>
            <a:r>
              <a:rPr lang="en-GB" sz="1200" kern="1400" dirty="0">
                <a:effectLst/>
              </a:rPr>
              <a:t> curve including power dissipated at 4.1 MV for 2 K operation and quench field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Lorentz Force Detuning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dF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2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dp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 frequencies &amp; Q’s values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Output power through HOM couplers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 coupling verification of ancillaries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 emission onset ( &lt;50uSv/h2)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levels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of thermal cycling (up to 80K)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52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K. Turaj, 26th September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K. Turaj, 26th September 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K. Turaj, 26th September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1569/contributions/492163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customXml" Target="../ink/ink6.xml"/><Relationship Id="rId18" Type="http://schemas.openxmlformats.org/officeDocument/2006/relationships/customXml" Target="../ink/ink10.xml"/><Relationship Id="rId26" Type="http://schemas.openxmlformats.org/officeDocument/2006/relationships/customXml" Target="../ink/ink16.xml"/><Relationship Id="rId3" Type="http://schemas.openxmlformats.org/officeDocument/2006/relationships/customXml" Target="../ink/ink1.xml"/><Relationship Id="rId21" Type="http://schemas.openxmlformats.org/officeDocument/2006/relationships/image" Target="../media/image17.png"/><Relationship Id="rId7" Type="http://schemas.openxmlformats.org/officeDocument/2006/relationships/customXml" Target="../ink/ink3.xml"/><Relationship Id="rId12" Type="http://schemas.openxmlformats.org/officeDocument/2006/relationships/image" Target="../media/image14.png"/><Relationship Id="rId17" Type="http://schemas.openxmlformats.org/officeDocument/2006/relationships/image" Target="../media/image15.png"/><Relationship Id="rId25" Type="http://schemas.openxmlformats.org/officeDocument/2006/relationships/customXml" Target="../ink/ink15.xml"/><Relationship Id="rId2" Type="http://schemas.openxmlformats.org/officeDocument/2006/relationships/image" Target="../media/image9.png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customXml" Target="../ink/ink5.xml"/><Relationship Id="rId24" Type="http://schemas.openxmlformats.org/officeDocument/2006/relationships/customXml" Target="../ink/ink14.xml"/><Relationship Id="rId5" Type="http://schemas.openxmlformats.org/officeDocument/2006/relationships/customXml" Target="../ink/ink2.xml"/><Relationship Id="rId15" Type="http://schemas.openxmlformats.org/officeDocument/2006/relationships/customXml" Target="../ink/ink8.xml"/><Relationship Id="rId23" Type="http://schemas.openxmlformats.org/officeDocument/2006/relationships/customXml" Target="../ink/ink13.xml"/><Relationship Id="rId28" Type="http://schemas.openxmlformats.org/officeDocument/2006/relationships/customXml" Target="../ink/ink17.xml"/><Relationship Id="rId10" Type="http://schemas.openxmlformats.org/officeDocument/2006/relationships/image" Target="../media/image13.png"/><Relationship Id="rId19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customXml" Target="../ink/ink4.xml"/><Relationship Id="rId14" Type="http://schemas.openxmlformats.org/officeDocument/2006/relationships/customXml" Target="../ink/ink7.xml"/><Relationship Id="rId22" Type="http://schemas.openxmlformats.org/officeDocument/2006/relationships/customXml" Target="../ink/ink12.xml"/><Relationship Id="rId27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9861AB-FE1A-4C76-9094-994D820A12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3600" dirty="0"/>
              <a:t>SM18 validation of RFD CM Prototype for SPS tests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40656D4-7445-44DB-B751-89D5BEE856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4221088"/>
            <a:ext cx="6984776" cy="15701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Katarzyna Turaj on behalf of WP4 and SY-RF-SRF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CA33F53-CF48-4ED1-8ED8-60F25EAE18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13th HL-LHC Collaboration Meeting, Vancouver, 25-28.09.2023</a:t>
            </a:r>
          </a:p>
        </p:txBody>
      </p:sp>
    </p:spTree>
    <p:extLst>
      <p:ext uri="{BB962C8B-B14F-4D97-AF65-F5344CB8AC3E}">
        <p14:creationId xmlns:p14="http://schemas.microsoft.com/office/powerpoint/2010/main" val="3833242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FE2C1-FCDC-9EBA-E7E9-54FBAF875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RFD CM Test Program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4B1C0-BD21-303C-13E5-77EBB94BE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1232857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Manufacturing and Inspection Plan: CRAB RFD CM TESTING SM18 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EDMS 2756481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9D8471-D9F6-9FA4-25BD-FCDDE00E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89FF04E-88AB-65BB-E7F9-190FE6DF7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664029"/>
                  </p:ext>
                </p:extLst>
              </p:nvPr>
            </p:nvGraphicFramePr>
            <p:xfrm>
              <a:off x="539772" y="1704793"/>
              <a:ext cx="8064456" cy="4312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08545">
                      <a:extLst>
                        <a:ext uri="{9D8B030D-6E8A-4147-A177-3AD203B41FA5}">
                          <a16:colId xmlns:a16="http://schemas.microsoft.com/office/drawing/2014/main" val="2312921211"/>
                        </a:ext>
                      </a:extLst>
                    </a:gridCol>
                    <a:gridCol w="3955911">
                      <a:extLst>
                        <a:ext uri="{9D8B030D-6E8A-4147-A177-3AD203B41FA5}">
                          <a16:colId xmlns:a16="http://schemas.microsoft.com/office/drawing/2014/main" val="989324309"/>
                        </a:ext>
                      </a:extLst>
                    </a:gridCol>
                  </a:tblGrid>
                  <a:tr h="158266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Tests (Eng. spec. EDMS2043014)</a:t>
                          </a:r>
                          <a:endParaRPr lang="en-GB" sz="13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Comments</a:t>
                          </a:r>
                          <a:endParaRPr lang="en-GB" sz="13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1130203303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RF Frequencies of deflecting mode 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300" kern="1400" dirty="0">
                              <a:effectLst/>
                            </a:rPr>
                            <a:t>RF VNA measurements (after string assembly) </a:t>
                          </a:r>
                        </a:p>
                        <a:p>
                          <a:pPr marL="0" marR="0" lvl="0" indent="0" algn="just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300" kern="1400" dirty="0">
                              <a:effectLst/>
                            </a:rPr>
                            <a:t>Target frequencies, 400 MHz: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300" i="1" kern="14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300" kern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sz="1300" kern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en-GB" sz="1300" kern="1400">
                                  <a:effectLst/>
                                  <a:latin typeface="Cambria Math" panose="02040503050406030204" pitchFamily="18" charset="0"/>
                                </a:rPr>
                                <m:t>≤−25 </m:t>
                              </m:r>
                              <m:r>
                                <a:rPr lang="en-GB" sz="1300" kern="1400">
                                  <a:effectLst/>
                                  <a:latin typeface="Cambria Math" panose="02040503050406030204" pitchFamily="18" charset="0"/>
                                </a:rPr>
                                <m:t>𝑑𝑏</m:t>
                              </m:r>
                            </m:oMath>
                          </a14:m>
                          <a:r>
                            <a:rPr lang="en-GB" sz="1300" kern="1400" dirty="0">
                              <a:effectLst/>
                            </a:rPr>
                            <a:t>, HOMs: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300" i="1" kern="14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300" kern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sz="1300" kern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  <m:r>
                                <a:rPr lang="en-GB" sz="1300" kern="1400">
                                  <a:effectLst/>
                                  <a:latin typeface="Cambria Math" panose="02040503050406030204" pitchFamily="18" charset="0"/>
                                </a:rPr>
                                <m:t>≥0.25 </m:t>
                              </m:r>
                              <m:r>
                                <a:rPr lang="en-GB" sz="1300" kern="1400">
                                  <a:effectLst/>
                                  <a:latin typeface="Cambria Math" panose="02040503050406030204" pitchFamily="18" charset="0"/>
                                </a:rPr>
                                <m:t>𝑑𝑏</m:t>
                              </m:r>
                            </m:oMath>
                          </a14:m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4192255039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Q</a:t>
                          </a:r>
                          <a:r>
                            <a:rPr lang="en-GB" sz="1300" kern="1400" baseline="-25000" dirty="0">
                              <a:effectLst/>
                            </a:rPr>
                            <a:t>0</a:t>
                          </a:r>
                          <a:r>
                            <a:rPr lang="en-GB" sz="1300" kern="1400" dirty="0">
                              <a:effectLst/>
                            </a:rPr>
                            <a:t>-V</a:t>
                          </a:r>
                          <a:r>
                            <a:rPr lang="en-GB" sz="1300" kern="1400" baseline="-25000" dirty="0">
                              <a:effectLst/>
                            </a:rPr>
                            <a:t>t</a:t>
                          </a:r>
                          <a:r>
                            <a:rPr lang="en-GB" sz="1300" kern="1400" dirty="0">
                              <a:effectLst/>
                            </a:rPr>
                            <a:t> curve including power dissipated at 4.1MV at 2K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Calorimetric measurements 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329352897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Quench field value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944319602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Lorentz Force Detuning test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481640422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 err="1">
                              <a:effectLst/>
                            </a:rPr>
                            <a:t>dF</a:t>
                          </a:r>
                          <a:r>
                            <a:rPr lang="en-GB" sz="1300" kern="1400" dirty="0">
                              <a:effectLst/>
                            </a:rPr>
                            <a:t>/</a:t>
                          </a:r>
                          <a:r>
                            <a:rPr lang="en-GB" sz="1300" kern="1400" dirty="0" err="1">
                              <a:effectLst/>
                            </a:rPr>
                            <a:t>dp</a:t>
                          </a:r>
                          <a:r>
                            <a:rPr lang="en-GB" sz="1300" kern="1400" dirty="0">
                              <a:effectLst/>
                            </a:rPr>
                            <a:t> test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1315660326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HOM frequencies &amp; Q’s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With particular care to frequencies around 760 MHz for RFD and 960 MHz for DQW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279271007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Output power through HOM coupler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3271031455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Test on modes around 760 MHz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4242658538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External coupling verification of ancillaries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marL="0" lvl="0" indent="0"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  <a:buFont typeface="Symbol" panose="05050102010706020507" pitchFamily="18" charset="2"/>
                            <a:buNone/>
                          </a:pPr>
                          <a:r>
                            <a:rPr lang="en-GB" sz="1300" kern="1400" dirty="0">
                              <a:effectLst/>
                            </a:rPr>
                            <a:t>External quality factor of several HOMs</a:t>
                          </a:r>
                        </a:p>
                        <a:p>
                          <a:pPr marL="0" lvl="0" indent="0"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  <a:buFont typeface="Symbol" panose="05050102010706020507" pitchFamily="18" charset="2"/>
                            <a:buNone/>
                          </a:pPr>
                          <a:r>
                            <a:rPr lang="en-GB" sz="1300" kern="1400" dirty="0">
                              <a:effectLst/>
                            </a:rPr>
                            <a:t>External quality factor of the field antenna (at fundamental mode frequency)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469928373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Field emission onset (Emitted radiation from cavity)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&lt; 50 µ</a:t>
                          </a:r>
                          <a:r>
                            <a:rPr lang="en-GB" sz="1300" kern="1400" dirty="0" err="1">
                              <a:effectLst/>
                            </a:rPr>
                            <a:t>Sv</a:t>
                          </a:r>
                          <a:r>
                            <a:rPr lang="en-GB" sz="1300" kern="1400" dirty="0">
                              <a:effectLst/>
                            </a:rPr>
                            <a:t>/hr</a:t>
                          </a:r>
                          <a:r>
                            <a:rPr lang="en-GB" sz="1300" kern="1400" baseline="30000" dirty="0">
                              <a:effectLst/>
                            </a:rPr>
                            <a:t>2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137057778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 err="1">
                              <a:effectLst/>
                            </a:rPr>
                            <a:t>Multipacting</a:t>
                          </a:r>
                          <a:r>
                            <a:rPr lang="en-GB" sz="1300" kern="1400" dirty="0">
                              <a:effectLst/>
                            </a:rPr>
                            <a:t> levels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Sustained RF full power within vacuum limit of 1 10</a:t>
                          </a:r>
                          <a:r>
                            <a:rPr lang="en-GB" sz="1300" kern="1400" baseline="30000" dirty="0">
                              <a:effectLst/>
                            </a:rPr>
                            <a:t>-8</a:t>
                          </a:r>
                          <a:r>
                            <a:rPr lang="en-GB" sz="1300" kern="1400" dirty="0">
                              <a:effectLst/>
                            </a:rPr>
                            <a:t> mbar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926732080"/>
                      </a:ext>
                    </a:extLst>
                  </a:tr>
                  <a:tr h="154077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Effect of thermal cycling (15K-2K)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3 cycles.</a:t>
                          </a:r>
                        </a:p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The variation of all the parameters in this table shall be within a range of +/- 5%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19211995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89FF04E-88AB-65BB-E7F9-190FE6DF7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664029"/>
                  </p:ext>
                </p:extLst>
              </p:nvPr>
            </p:nvGraphicFramePr>
            <p:xfrm>
              <a:off x="539772" y="1704793"/>
              <a:ext cx="8064456" cy="4312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08545">
                      <a:extLst>
                        <a:ext uri="{9D8B030D-6E8A-4147-A177-3AD203B41FA5}">
                          <a16:colId xmlns:a16="http://schemas.microsoft.com/office/drawing/2014/main" val="2312921211"/>
                        </a:ext>
                      </a:extLst>
                    </a:gridCol>
                    <a:gridCol w="3955911">
                      <a:extLst>
                        <a:ext uri="{9D8B030D-6E8A-4147-A177-3AD203B41FA5}">
                          <a16:colId xmlns:a16="http://schemas.microsoft.com/office/drawing/2014/main" val="989324309"/>
                        </a:ext>
                      </a:extLst>
                    </a:gridCol>
                  </a:tblGrid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Tests (Eng. spec. EDMS2043014)</a:t>
                          </a:r>
                          <a:endParaRPr lang="en-GB" sz="13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Comments</a:t>
                          </a:r>
                          <a:endParaRPr lang="en-GB" sz="13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1130203303"/>
                      </a:ext>
                    </a:extLst>
                  </a:tr>
                  <a:tr h="64516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RF Frequencies of deflecting mode 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166" marR="54166" marT="0" marB="0">
                        <a:blipFill>
                          <a:blip r:embed="rId3"/>
                          <a:stretch>
                            <a:fillRect l="-104160" t="-38679" r="-616" b="-5518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225503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Q</a:t>
                          </a:r>
                          <a:r>
                            <a:rPr lang="en-GB" sz="1300" kern="1400" baseline="-25000" dirty="0">
                              <a:effectLst/>
                            </a:rPr>
                            <a:t>0</a:t>
                          </a:r>
                          <a:r>
                            <a:rPr lang="en-GB" sz="1300" kern="1400" dirty="0">
                              <a:effectLst/>
                            </a:rPr>
                            <a:t>-V</a:t>
                          </a:r>
                          <a:r>
                            <a:rPr lang="en-GB" sz="1300" kern="1400" baseline="-25000" dirty="0">
                              <a:effectLst/>
                            </a:rPr>
                            <a:t>t</a:t>
                          </a:r>
                          <a:r>
                            <a:rPr lang="en-GB" sz="1300" kern="1400" dirty="0">
                              <a:effectLst/>
                            </a:rPr>
                            <a:t> curve including power dissipated at 4.1MV at 2K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Calorimetric measurements 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32935289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Quench field value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94431960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Lorentz Force Detuning test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48164042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 err="1">
                              <a:effectLst/>
                            </a:rPr>
                            <a:t>dF</a:t>
                          </a:r>
                          <a:r>
                            <a:rPr lang="en-GB" sz="1300" kern="1400" dirty="0">
                              <a:effectLst/>
                            </a:rPr>
                            <a:t>/</a:t>
                          </a:r>
                          <a:r>
                            <a:rPr lang="en-GB" sz="1300" kern="1400" dirty="0" err="1">
                              <a:effectLst/>
                            </a:rPr>
                            <a:t>dp</a:t>
                          </a:r>
                          <a:r>
                            <a:rPr lang="en-GB" sz="1300" kern="1400" dirty="0">
                              <a:effectLst/>
                            </a:rPr>
                            <a:t> test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131566032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HOM frequencies &amp; Q’s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With particular care to frequencies around 760 MHz for RFD and 960 MHz for DQW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27927100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Output power through HOM coupler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327103145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Test on modes around 760 MHz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>
                              <a:effectLst/>
                            </a:rPr>
                            <a:t> 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4242658538"/>
                      </a:ext>
                    </a:extLst>
                  </a:tr>
                  <a:tr h="64516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External coupling verification of ancillaries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marL="0" lvl="0" indent="0"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  <a:buFont typeface="Symbol" panose="05050102010706020507" pitchFamily="18" charset="2"/>
                            <a:buNone/>
                          </a:pPr>
                          <a:r>
                            <a:rPr lang="en-GB" sz="1300" kern="1400" dirty="0">
                              <a:effectLst/>
                            </a:rPr>
                            <a:t>External quality factor of several HOMs</a:t>
                          </a:r>
                        </a:p>
                        <a:p>
                          <a:pPr marL="0" lvl="0" indent="0"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  <a:buFont typeface="Symbol" panose="05050102010706020507" pitchFamily="18" charset="2"/>
                            <a:buNone/>
                          </a:pPr>
                          <a:r>
                            <a:rPr lang="en-GB" sz="1300" kern="1400" dirty="0">
                              <a:effectLst/>
                            </a:rPr>
                            <a:t>External quality factor of the field antenna (at fundamental mode frequency)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46992837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>
                              <a:effectLst/>
                            </a:rPr>
                            <a:t>Field emission onset (Emitted radiation from cavity)</a:t>
                          </a:r>
                          <a:endParaRPr lang="en-GB" sz="1300" kern="1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&lt; 50 µ</a:t>
                          </a:r>
                          <a:r>
                            <a:rPr lang="en-GB" sz="1300" kern="1400" dirty="0" err="1">
                              <a:effectLst/>
                            </a:rPr>
                            <a:t>Sv</a:t>
                          </a:r>
                          <a:r>
                            <a:rPr lang="en-GB" sz="1300" kern="1400" dirty="0">
                              <a:effectLst/>
                            </a:rPr>
                            <a:t>/hr</a:t>
                          </a:r>
                          <a:r>
                            <a:rPr lang="en-GB" sz="1300" kern="1400" baseline="30000" dirty="0">
                              <a:effectLst/>
                            </a:rPr>
                            <a:t>2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13705777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 err="1">
                              <a:effectLst/>
                            </a:rPr>
                            <a:t>Multipacting</a:t>
                          </a:r>
                          <a:r>
                            <a:rPr lang="en-GB" sz="1300" kern="1400" dirty="0">
                              <a:effectLst/>
                            </a:rPr>
                            <a:t> levels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300" kern="1400" dirty="0">
                              <a:effectLst/>
                            </a:rPr>
                            <a:t>Sustained RF full power within vacuum limit of 1 10</a:t>
                          </a:r>
                          <a:r>
                            <a:rPr lang="en-GB" sz="1300" kern="1400" baseline="30000" dirty="0">
                              <a:effectLst/>
                            </a:rPr>
                            <a:t>-8</a:t>
                          </a:r>
                          <a:r>
                            <a:rPr lang="en-GB" sz="1300" kern="1400" dirty="0">
                              <a:effectLst/>
                            </a:rPr>
                            <a:t> mbar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2926732080"/>
                      </a:ext>
                    </a:extLst>
                  </a:tr>
                  <a:tr h="645160"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Effect of thermal cycling (15K-2K)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3 cycles.</a:t>
                          </a:r>
                        </a:p>
                        <a:p>
                          <a:pPr algn="just">
                            <a:spcBef>
                              <a:spcPts val="200"/>
                            </a:spcBef>
                            <a:spcAft>
                              <a:spcPts val="200"/>
                            </a:spcAft>
                          </a:pPr>
                          <a:r>
                            <a:rPr lang="en-GB" sz="1300" kern="1400" dirty="0">
                              <a:effectLst/>
                            </a:rPr>
                            <a:t>The variation of all the parameters in this table shall be within a range of +/- 5%</a:t>
                          </a:r>
                          <a:endParaRPr lang="en-GB" sz="1300" kern="1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166" marR="54166" marT="0" marB="0"/>
                    </a:tc>
                    <a:extLst>
                      <a:ext uri="{0D108BD9-81ED-4DB2-BD59-A6C34878D82A}">
                        <a16:rowId xmlns:a16="http://schemas.microsoft.com/office/drawing/2014/main" val="192119955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5490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15C6F82-A36E-4FCC-85D0-4ECF2D73F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771" y="4745030"/>
            <a:ext cx="3752991" cy="1317989"/>
          </a:xfrm>
          <a:prstGeom prst="rect">
            <a:avLst/>
          </a:prstGeom>
        </p:spPr>
      </p:pic>
      <p:sp>
        <p:nvSpPr>
          <p:cNvPr id="151" name="Rectangle 150">
            <a:extLst>
              <a:ext uri="{FF2B5EF4-FFF2-40B4-BE49-F238E27FC236}">
                <a16:creationId xmlns:a16="http://schemas.microsoft.com/office/drawing/2014/main" id="{6374312A-099C-4D1B-8D90-466AC162AD91}"/>
              </a:ext>
            </a:extLst>
          </p:cNvPr>
          <p:cNvSpPr/>
          <p:nvPr/>
        </p:nvSpPr>
        <p:spPr>
          <a:xfrm>
            <a:off x="6725432" y="347343"/>
            <a:ext cx="1939503" cy="16640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E4E9FFD-A60B-434B-9917-FA59DF5B9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265" y="766177"/>
            <a:ext cx="3833165" cy="120534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323CCF-9AAA-C145-B0EE-C94D42E7A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5709" y="9449"/>
            <a:ext cx="4353840" cy="720000"/>
          </a:xfrm>
        </p:spPr>
        <p:txBody>
          <a:bodyPr/>
          <a:lstStyle/>
          <a:p>
            <a:r>
              <a:rPr lang="fr-FR" sz="2400" dirty="0">
                <a:solidFill>
                  <a:schemeClr val="bg2">
                    <a:lumMod val="75000"/>
                  </a:schemeClr>
                </a:solidFill>
              </a:rPr>
              <a:t>RFD cryomodule ports/interfaces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B902F79-BDCE-2945-A592-3FF6F593D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3558" y="6447748"/>
            <a:ext cx="6627000" cy="360000"/>
          </a:xfrm>
        </p:spPr>
        <p:txBody>
          <a:bodyPr/>
          <a:lstStyle/>
          <a:p>
            <a:r>
              <a:rPr lang="en-GB" sz="1050" b="0" i="1"/>
              <a:t>K. Turaj, 26th September 2023</a:t>
            </a:r>
            <a:endParaRPr lang="en-GB" sz="1050" i="1" dirty="0"/>
          </a:p>
        </p:txBody>
      </p:sp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:a16="http://schemas.microsoft.com/office/drawing/2014/main" id="{C3D88153-126A-4C59-BBCC-5F0C9991FAD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2" y="941643"/>
            <a:ext cx="1271942" cy="1041604"/>
          </a:xfrm>
          <a:prstGeom prst="rect">
            <a:avLst/>
          </a:prstGeom>
        </p:spPr>
      </p:pic>
      <p:sp>
        <p:nvSpPr>
          <p:cNvPr id="7" name="Callout: Bent Line with Accent Bar 6">
            <a:extLst>
              <a:ext uri="{FF2B5EF4-FFF2-40B4-BE49-F238E27FC236}">
                <a16:creationId xmlns:a16="http://schemas.microsoft.com/office/drawing/2014/main" id="{6E2B87D9-B59C-414D-85E1-968A4E1DB15B}"/>
              </a:ext>
            </a:extLst>
          </p:cNvPr>
          <p:cNvSpPr/>
          <p:nvPr/>
        </p:nvSpPr>
        <p:spPr>
          <a:xfrm>
            <a:off x="4691806" y="360222"/>
            <a:ext cx="2033626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203947"/>
              <a:gd name="adj6" fmla="val -23646"/>
            </a:avLst>
          </a:prstGeom>
          <a:noFill/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chemeClr val="accent1">
                    <a:lumMod val="75000"/>
                  </a:schemeClr>
                </a:solidFill>
              </a:rPr>
              <a:t>FSI – DN63 CF flange</a:t>
            </a:r>
          </a:p>
          <a:p>
            <a:r>
              <a:rPr lang="fr-CH" sz="600" i="1" dirty="0">
                <a:solidFill>
                  <a:schemeClr val="accent1">
                    <a:lumMod val="75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1">
                    <a:lumMod val="75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1">
                    <a:lumMod val="75000"/>
                  </a:schemeClr>
                </a:solidFill>
              </a:rPr>
              <a:t> : 16</a:t>
            </a:r>
            <a:endParaRPr lang="en-GB" sz="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9CBE629-FC7B-4E98-8271-A2144BBF34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7254" y="2193244"/>
            <a:ext cx="3833165" cy="210521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2F809F3-9626-44E3-985F-E338D7D505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069" y="2211873"/>
            <a:ext cx="1046703" cy="187790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1D4D19E-3653-459F-A2C8-BA0EB8C516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794"/>
          <a:stretch/>
        </p:blipFill>
        <p:spPr>
          <a:xfrm>
            <a:off x="7422015" y="2471221"/>
            <a:ext cx="1107077" cy="1761393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90ED2F7-9A56-426D-81E4-51D4C663AE18}"/>
              </a:ext>
            </a:extLst>
          </p:cNvPr>
          <p:cNvCxnSpPr>
            <a:cxnSpLocks/>
          </p:cNvCxnSpPr>
          <p:nvPr/>
        </p:nvCxnSpPr>
        <p:spPr>
          <a:xfrm flipH="1" flipV="1">
            <a:off x="4495801" y="504826"/>
            <a:ext cx="342899" cy="40005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7C9B29A-CFAA-4576-A545-60CEFA1F22AA}"/>
              </a:ext>
            </a:extLst>
          </p:cNvPr>
          <p:cNvCxnSpPr>
            <a:cxnSpLocks/>
          </p:cNvCxnSpPr>
          <p:nvPr/>
        </p:nvCxnSpPr>
        <p:spPr>
          <a:xfrm flipV="1">
            <a:off x="4193382" y="511785"/>
            <a:ext cx="302419" cy="1154907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DB1B8A4-D2F1-494C-85F7-7B0D3871B96F}"/>
              </a:ext>
            </a:extLst>
          </p:cNvPr>
          <p:cNvCxnSpPr>
            <a:cxnSpLocks/>
          </p:cNvCxnSpPr>
          <p:nvPr/>
        </p:nvCxnSpPr>
        <p:spPr>
          <a:xfrm flipV="1">
            <a:off x="3167063" y="511785"/>
            <a:ext cx="1328738" cy="623888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38A33E8-3373-495A-952F-032DD46306C8}"/>
              </a:ext>
            </a:extLst>
          </p:cNvPr>
          <p:cNvCxnSpPr>
            <a:cxnSpLocks/>
          </p:cNvCxnSpPr>
          <p:nvPr/>
        </p:nvCxnSpPr>
        <p:spPr>
          <a:xfrm flipV="1">
            <a:off x="3183732" y="511785"/>
            <a:ext cx="1312069" cy="933451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4F1CBE8-2301-4F65-A57D-4D409EDF08BD}"/>
              </a:ext>
            </a:extLst>
          </p:cNvPr>
          <p:cNvCxnSpPr>
            <a:cxnSpLocks/>
          </p:cNvCxnSpPr>
          <p:nvPr/>
        </p:nvCxnSpPr>
        <p:spPr>
          <a:xfrm flipH="1" flipV="1">
            <a:off x="4495801" y="511785"/>
            <a:ext cx="367455" cy="1133476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35224E2-6892-407C-88AC-AC715F9C7CF6}"/>
              </a:ext>
            </a:extLst>
          </p:cNvPr>
          <p:cNvCxnSpPr>
            <a:cxnSpLocks/>
          </p:cNvCxnSpPr>
          <p:nvPr/>
        </p:nvCxnSpPr>
        <p:spPr>
          <a:xfrm flipH="1" flipV="1">
            <a:off x="5272088" y="845160"/>
            <a:ext cx="412699" cy="82153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FCC4B3A-5A75-4BC1-B6B4-A17B42A49961}"/>
              </a:ext>
            </a:extLst>
          </p:cNvPr>
          <p:cNvCxnSpPr>
            <a:cxnSpLocks/>
          </p:cNvCxnSpPr>
          <p:nvPr/>
        </p:nvCxnSpPr>
        <p:spPr>
          <a:xfrm flipH="1" flipV="1">
            <a:off x="4672013" y="716572"/>
            <a:ext cx="1012774" cy="219076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Callout: Bent Line with Accent Bar 54">
            <a:extLst>
              <a:ext uri="{FF2B5EF4-FFF2-40B4-BE49-F238E27FC236}">
                <a16:creationId xmlns:a16="http://schemas.microsoft.com/office/drawing/2014/main" id="{BB369929-8966-41CA-A592-D3710FB63B06}"/>
              </a:ext>
            </a:extLst>
          </p:cNvPr>
          <p:cNvSpPr/>
          <p:nvPr/>
        </p:nvSpPr>
        <p:spPr>
          <a:xfrm>
            <a:off x="4691806" y="1893747"/>
            <a:ext cx="2033626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-199497"/>
              <a:gd name="adj6" fmla="val -3862"/>
            </a:avLst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rgbClr val="00B050"/>
                </a:solidFill>
              </a:rPr>
              <a:t>Pick up </a:t>
            </a:r>
            <a:r>
              <a:rPr lang="fr-CH" sz="600" b="1" dirty="0" err="1">
                <a:solidFill>
                  <a:srgbClr val="00B050"/>
                </a:solidFill>
              </a:rPr>
              <a:t>antenna</a:t>
            </a:r>
            <a:r>
              <a:rPr lang="fr-CH" sz="600" b="1" dirty="0">
                <a:solidFill>
                  <a:srgbClr val="00B050"/>
                </a:solidFill>
              </a:rPr>
              <a:t> </a:t>
            </a:r>
            <a:r>
              <a:rPr lang="fr-CH" sz="600" b="1" dirty="0" err="1">
                <a:solidFill>
                  <a:srgbClr val="00B050"/>
                </a:solidFill>
              </a:rPr>
              <a:t>feedthrough</a:t>
            </a:r>
            <a:endParaRPr lang="fr-CH" sz="600" b="1" dirty="0">
              <a:solidFill>
                <a:srgbClr val="00B050"/>
              </a:solidFill>
            </a:endParaRPr>
          </a:p>
          <a:p>
            <a:r>
              <a:rPr lang="fr-CH" sz="600" i="1" dirty="0">
                <a:solidFill>
                  <a:srgbClr val="00B050"/>
                </a:solidFill>
              </a:rPr>
              <a:t>Total </a:t>
            </a:r>
            <a:r>
              <a:rPr lang="fr-CH" sz="600" i="1" dirty="0" err="1">
                <a:solidFill>
                  <a:srgbClr val="00B050"/>
                </a:solidFill>
              </a:rPr>
              <a:t>Qty</a:t>
            </a:r>
            <a:r>
              <a:rPr lang="fr-CH" sz="600" i="1" dirty="0">
                <a:solidFill>
                  <a:srgbClr val="00B050"/>
                </a:solidFill>
              </a:rPr>
              <a:t> : 2</a:t>
            </a:r>
            <a:endParaRPr lang="en-GB" sz="600" i="1" dirty="0">
              <a:solidFill>
                <a:srgbClr val="00B050"/>
              </a:solidFill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4E1F9BC-CD3A-4663-B898-DE0107CA5965}"/>
              </a:ext>
            </a:extLst>
          </p:cNvPr>
          <p:cNvCxnSpPr>
            <a:cxnSpLocks/>
          </p:cNvCxnSpPr>
          <p:nvPr/>
        </p:nvCxnSpPr>
        <p:spPr>
          <a:xfrm flipH="1" flipV="1">
            <a:off x="3401569" y="1363720"/>
            <a:ext cx="1163116" cy="607804"/>
          </a:xfrm>
          <a:prstGeom prst="line">
            <a:avLst/>
          </a:prstGeom>
          <a:ln w="127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Callout: Bent Line with Accent Bar 59">
            <a:extLst>
              <a:ext uri="{FF2B5EF4-FFF2-40B4-BE49-F238E27FC236}">
                <a16:creationId xmlns:a16="http://schemas.microsoft.com/office/drawing/2014/main" id="{3F349CB3-A2B5-4D16-8C3E-020D1E38E6F1}"/>
              </a:ext>
            </a:extLst>
          </p:cNvPr>
          <p:cNvSpPr/>
          <p:nvPr/>
        </p:nvSpPr>
        <p:spPr>
          <a:xfrm>
            <a:off x="6574771" y="4798889"/>
            <a:ext cx="2528144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15135"/>
              <a:gd name="adj5" fmla="val 97016"/>
              <a:gd name="adj6" fmla="val -29033"/>
            </a:avLst>
          </a:prstGeom>
          <a:noFill/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chemeClr val="accent4">
                    <a:lumMod val="75000"/>
                  </a:schemeClr>
                </a:solidFill>
              </a:rPr>
              <a:t>Insulation vacuum instrumentation </a:t>
            </a:r>
            <a:r>
              <a:rPr lang="fr-CH" sz="600" dirty="0">
                <a:solidFill>
                  <a:schemeClr val="accent4">
                    <a:lumMod val="75000"/>
                  </a:schemeClr>
                </a:solidFill>
              </a:rPr>
              <a:t>– Iso K DN100</a:t>
            </a:r>
          </a:p>
          <a:p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4">
                    <a:lumMod val="75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 : 1</a:t>
            </a:r>
            <a:endParaRPr lang="en-GB" sz="6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1" name="Callout: Bent Line with Accent Bar 60">
            <a:extLst>
              <a:ext uri="{FF2B5EF4-FFF2-40B4-BE49-F238E27FC236}">
                <a16:creationId xmlns:a16="http://schemas.microsoft.com/office/drawing/2014/main" id="{D55C1F51-5E99-475E-8DDB-ACB2FD56BE15}"/>
              </a:ext>
            </a:extLst>
          </p:cNvPr>
          <p:cNvSpPr/>
          <p:nvPr/>
        </p:nvSpPr>
        <p:spPr>
          <a:xfrm flipH="1">
            <a:off x="-255709" y="5675805"/>
            <a:ext cx="2636787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-12134"/>
              <a:gd name="adj6" fmla="val -33017"/>
            </a:avLst>
          </a:prstGeom>
          <a:noFill/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H" sz="600" b="1" dirty="0">
                <a:solidFill>
                  <a:schemeClr val="accent4">
                    <a:lumMod val="75000"/>
                  </a:schemeClr>
                </a:solidFill>
              </a:rPr>
              <a:t>Insulation vacuum pressure relief </a:t>
            </a:r>
            <a:r>
              <a:rPr lang="fr-CH" sz="600" dirty="0">
                <a:solidFill>
                  <a:schemeClr val="accent4">
                    <a:lumMod val="75000"/>
                  </a:schemeClr>
                </a:solidFill>
              </a:rPr>
              <a:t>– Iso K DN160</a:t>
            </a:r>
          </a:p>
          <a:p>
            <a:pPr algn="r"/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4">
                    <a:lumMod val="75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 : 1</a:t>
            </a:r>
            <a:endParaRPr lang="en-GB" sz="6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2" name="Callout: Bent Line with Accent Bar 61">
            <a:extLst>
              <a:ext uri="{FF2B5EF4-FFF2-40B4-BE49-F238E27FC236}">
                <a16:creationId xmlns:a16="http://schemas.microsoft.com/office/drawing/2014/main" id="{6069301D-7427-4ED7-A6CD-3669768A4CC8}"/>
              </a:ext>
            </a:extLst>
          </p:cNvPr>
          <p:cNvSpPr/>
          <p:nvPr/>
        </p:nvSpPr>
        <p:spPr>
          <a:xfrm>
            <a:off x="6574771" y="5480583"/>
            <a:ext cx="2661197" cy="390839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26584"/>
              <a:gd name="adj6" fmla="val -14477"/>
            </a:avLst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rgbClr val="7030A0"/>
                </a:solidFill>
              </a:rPr>
              <a:t>Instrumentation port </a:t>
            </a:r>
          </a:p>
          <a:p>
            <a:r>
              <a:rPr lang="fr-CH" sz="600" i="1" dirty="0">
                <a:solidFill>
                  <a:srgbClr val="7030A0"/>
                </a:solidFill>
              </a:rPr>
              <a:t>3 </a:t>
            </a:r>
            <a:r>
              <a:rPr lang="fr-CH" sz="600" i="1" dirty="0" err="1">
                <a:solidFill>
                  <a:srgbClr val="7030A0"/>
                </a:solidFill>
              </a:rPr>
              <a:t>Flanges</a:t>
            </a:r>
            <a:r>
              <a:rPr lang="fr-CH" sz="600" i="1" dirty="0">
                <a:solidFill>
                  <a:srgbClr val="7030A0"/>
                </a:solidFill>
              </a:rPr>
              <a:t> ISO K DN100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AF3758B-3D89-4761-9F77-C67C793BD33E}"/>
              </a:ext>
            </a:extLst>
          </p:cNvPr>
          <p:cNvCxnSpPr>
            <a:cxnSpLocks/>
          </p:cNvCxnSpPr>
          <p:nvPr/>
        </p:nvCxnSpPr>
        <p:spPr>
          <a:xfrm flipV="1">
            <a:off x="807040" y="3723037"/>
            <a:ext cx="414337" cy="727004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Callout: Bent Line with Accent Bar 70">
            <a:extLst>
              <a:ext uri="{FF2B5EF4-FFF2-40B4-BE49-F238E27FC236}">
                <a16:creationId xmlns:a16="http://schemas.microsoft.com/office/drawing/2014/main" id="{74539916-5ABA-4A38-9287-66351B46A24D}"/>
              </a:ext>
            </a:extLst>
          </p:cNvPr>
          <p:cNvSpPr/>
          <p:nvPr/>
        </p:nvSpPr>
        <p:spPr>
          <a:xfrm>
            <a:off x="6574771" y="5133655"/>
            <a:ext cx="2528144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104604"/>
              <a:gd name="adj6" fmla="val -16757"/>
            </a:avLst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Beam vacuum instrumentation 1/2 </a:t>
            </a:r>
          </a:p>
          <a:p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: 4</a:t>
            </a:r>
          </a:p>
          <a:p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Drawing</a:t>
            </a:r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under</a:t>
            </a:r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preparation</a:t>
            </a:r>
            <a:endParaRPr lang="en-GB" sz="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416E680-5F69-4E9F-B249-1363B2554290}"/>
              </a:ext>
            </a:extLst>
          </p:cNvPr>
          <p:cNvCxnSpPr>
            <a:cxnSpLocks/>
          </p:cNvCxnSpPr>
          <p:nvPr/>
        </p:nvCxnSpPr>
        <p:spPr>
          <a:xfrm flipH="1" flipV="1">
            <a:off x="6160124" y="5126731"/>
            <a:ext cx="256772" cy="79372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Callout: Bent Line with Accent Bar 78">
            <a:extLst>
              <a:ext uri="{FF2B5EF4-FFF2-40B4-BE49-F238E27FC236}">
                <a16:creationId xmlns:a16="http://schemas.microsoft.com/office/drawing/2014/main" id="{386C650B-C313-42DD-BEFD-0B2CCEC6BA52}"/>
              </a:ext>
            </a:extLst>
          </p:cNvPr>
          <p:cNvSpPr/>
          <p:nvPr/>
        </p:nvSpPr>
        <p:spPr>
          <a:xfrm flipH="1">
            <a:off x="409139" y="5246628"/>
            <a:ext cx="1960033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83591"/>
              <a:gd name="adj6" fmla="val -26741"/>
            </a:avLst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H" sz="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Beam vacuum instrumentation </a:t>
            </a:r>
            <a:r>
              <a:rPr lang="fr-CH" sz="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2/2 </a:t>
            </a:r>
          </a:p>
          <a:p>
            <a:pPr algn="r"/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Total </a:t>
            </a:r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: 4</a:t>
            </a:r>
          </a:p>
          <a:p>
            <a:pPr algn="r"/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See</a:t>
            </a:r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6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drawings</a:t>
            </a:r>
            <a:r>
              <a:rPr lang="fr-CH" sz="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XXXXX </a:t>
            </a:r>
            <a:endParaRPr lang="en-GB" sz="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787B8A1-4C1E-4F59-9A9D-7078BFBCB70F}"/>
              </a:ext>
            </a:extLst>
          </p:cNvPr>
          <p:cNvCxnSpPr>
            <a:cxnSpLocks/>
          </p:cNvCxnSpPr>
          <p:nvPr/>
        </p:nvCxnSpPr>
        <p:spPr>
          <a:xfrm flipH="1">
            <a:off x="2480347" y="5179116"/>
            <a:ext cx="373858" cy="135731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Callout: Bent Line with Accent Bar 83">
            <a:extLst>
              <a:ext uri="{FF2B5EF4-FFF2-40B4-BE49-F238E27FC236}">
                <a16:creationId xmlns:a16="http://schemas.microsoft.com/office/drawing/2014/main" id="{53048222-4A39-458F-8C21-E3161CEE7ED2}"/>
              </a:ext>
            </a:extLst>
          </p:cNvPr>
          <p:cNvSpPr/>
          <p:nvPr/>
        </p:nvSpPr>
        <p:spPr>
          <a:xfrm flipH="1">
            <a:off x="2127129" y="6013089"/>
            <a:ext cx="1630362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-219342"/>
              <a:gd name="adj6" fmla="val -42810"/>
            </a:avLst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H" sz="600" b="1" dirty="0">
                <a:solidFill>
                  <a:srgbClr val="00B050"/>
                </a:solidFill>
              </a:rPr>
              <a:t>HOMS </a:t>
            </a:r>
            <a:r>
              <a:rPr lang="fr-CH" sz="600" b="1" dirty="0" err="1">
                <a:solidFill>
                  <a:srgbClr val="00B050"/>
                </a:solidFill>
              </a:rPr>
              <a:t>feedthrough</a:t>
            </a:r>
            <a:endParaRPr lang="fr-CH" sz="600" b="1" dirty="0">
              <a:solidFill>
                <a:srgbClr val="00B050"/>
              </a:solidFill>
            </a:endParaRPr>
          </a:p>
          <a:p>
            <a:pPr algn="r"/>
            <a:r>
              <a:rPr lang="fr-CH" sz="600" i="1" dirty="0">
                <a:solidFill>
                  <a:srgbClr val="00B050"/>
                </a:solidFill>
              </a:rPr>
              <a:t>Total </a:t>
            </a:r>
            <a:r>
              <a:rPr lang="fr-CH" sz="600" i="1" dirty="0" err="1">
                <a:solidFill>
                  <a:srgbClr val="00B050"/>
                </a:solidFill>
              </a:rPr>
              <a:t>Qty</a:t>
            </a:r>
            <a:r>
              <a:rPr lang="fr-CH" sz="600" i="1" dirty="0">
                <a:solidFill>
                  <a:srgbClr val="00B050"/>
                </a:solidFill>
              </a:rPr>
              <a:t> : 4</a:t>
            </a:r>
            <a:endParaRPr lang="en-GB" sz="600" i="1" dirty="0">
              <a:solidFill>
                <a:srgbClr val="00B050"/>
              </a:solidFill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9D47DBB-F9FA-47A5-9E81-DCCA8EB64535}"/>
              </a:ext>
            </a:extLst>
          </p:cNvPr>
          <p:cNvCxnSpPr>
            <a:cxnSpLocks/>
          </p:cNvCxnSpPr>
          <p:nvPr/>
        </p:nvCxnSpPr>
        <p:spPr>
          <a:xfrm flipH="1" flipV="1">
            <a:off x="3613291" y="5711846"/>
            <a:ext cx="260088" cy="380082"/>
          </a:xfrm>
          <a:prstGeom prst="line">
            <a:avLst/>
          </a:prstGeom>
          <a:ln w="127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7C210D4-B8FC-48D6-B44B-16CB09B15B87}"/>
              </a:ext>
            </a:extLst>
          </p:cNvPr>
          <p:cNvCxnSpPr>
            <a:cxnSpLocks/>
          </p:cNvCxnSpPr>
          <p:nvPr/>
        </p:nvCxnSpPr>
        <p:spPr>
          <a:xfrm flipV="1">
            <a:off x="3873379" y="5605463"/>
            <a:ext cx="965321" cy="486466"/>
          </a:xfrm>
          <a:prstGeom prst="line">
            <a:avLst/>
          </a:prstGeom>
          <a:ln w="1270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9CEFF47-3B3F-4155-BE06-9E4279566AC6}"/>
              </a:ext>
            </a:extLst>
          </p:cNvPr>
          <p:cNvCxnSpPr>
            <a:cxnSpLocks/>
          </p:cNvCxnSpPr>
          <p:nvPr/>
        </p:nvCxnSpPr>
        <p:spPr>
          <a:xfrm flipV="1">
            <a:off x="3873379" y="5404025"/>
            <a:ext cx="1887537" cy="687903"/>
          </a:xfrm>
          <a:prstGeom prst="line">
            <a:avLst/>
          </a:prstGeom>
          <a:ln w="127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Callout: Bent Line with Accent Bar 92">
            <a:extLst>
              <a:ext uri="{FF2B5EF4-FFF2-40B4-BE49-F238E27FC236}">
                <a16:creationId xmlns:a16="http://schemas.microsoft.com/office/drawing/2014/main" id="{2627C734-F311-4E19-A388-B77F011C3993}"/>
              </a:ext>
            </a:extLst>
          </p:cNvPr>
          <p:cNvSpPr/>
          <p:nvPr/>
        </p:nvSpPr>
        <p:spPr>
          <a:xfrm>
            <a:off x="978068" y="4387452"/>
            <a:ext cx="2528144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-264711"/>
              <a:gd name="adj6" fmla="val -16710"/>
            </a:avLst>
          </a:prstGeom>
          <a:noFill/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chemeClr val="accent4">
                    <a:lumMod val="75000"/>
                  </a:schemeClr>
                </a:solidFill>
              </a:rPr>
              <a:t>Insulation vacuum </a:t>
            </a:r>
            <a:r>
              <a:rPr lang="fr-CH" sz="600" b="1" dirty="0" err="1">
                <a:solidFill>
                  <a:schemeClr val="accent4">
                    <a:lumMod val="75000"/>
                  </a:schemeClr>
                </a:solidFill>
              </a:rPr>
              <a:t>pumping</a:t>
            </a:r>
            <a:r>
              <a:rPr lang="fr-CH" sz="600" b="1" dirty="0">
                <a:solidFill>
                  <a:schemeClr val="accent4">
                    <a:lumMod val="75000"/>
                  </a:schemeClr>
                </a:solidFill>
              </a:rPr>
              <a:t> port </a:t>
            </a:r>
            <a:r>
              <a:rPr lang="fr-CH" sz="600" dirty="0">
                <a:solidFill>
                  <a:schemeClr val="accent4">
                    <a:lumMod val="75000"/>
                  </a:schemeClr>
                </a:solidFill>
              </a:rPr>
              <a:t>1/2</a:t>
            </a:r>
          </a:p>
          <a:p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4">
                    <a:lumMod val="75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 : 4– iso K DN100</a:t>
            </a:r>
            <a:endParaRPr lang="en-GB" sz="6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7" name="Callout: Bent Line with Accent Bar 96">
            <a:extLst>
              <a:ext uri="{FF2B5EF4-FFF2-40B4-BE49-F238E27FC236}">
                <a16:creationId xmlns:a16="http://schemas.microsoft.com/office/drawing/2014/main" id="{AEBE7F87-5C00-4113-A0D6-AD3AE5E0397F}"/>
              </a:ext>
            </a:extLst>
          </p:cNvPr>
          <p:cNvSpPr/>
          <p:nvPr/>
        </p:nvSpPr>
        <p:spPr>
          <a:xfrm flipH="1">
            <a:off x="5795714" y="4317519"/>
            <a:ext cx="1962140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-187240"/>
              <a:gd name="adj6" fmla="val -29178"/>
            </a:avLst>
          </a:prstGeom>
          <a:noFill/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H" sz="600" b="1" dirty="0">
                <a:solidFill>
                  <a:schemeClr val="accent4">
                    <a:lumMod val="75000"/>
                  </a:schemeClr>
                </a:solidFill>
              </a:rPr>
              <a:t>Insulation vacuum </a:t>
            </a:r>
            <a:r>
              <a:rPr lang="fr-CH" sz="600" b="1" dirty="0" err="1">
                <a:solidFill>
                  <a:schemeClr val="accent4">
                    <a:lumMod val="75000"/>
                  </a:schemeClr>
                </a:solidFill>
              </a:rPr>
              <a:t>pumping</a:t>
            </a:r>
            <a:r>
              <a:rPr lang="fr-CH" sz="600" b="1" dirty="0">
                <a:solidFill>
                  <a:schemeClr val="accent4">
                    <a:lumMod val="75000"/>
                  </a:schemeClr>
                </a:solidFill>
              </a:rPr>
              <a:t> port </a:t>
            </a:r>
            <a:r>
              <a:rPr lang="fr-CH" sz="600" dirty="0">
                <a:solidFill>
                  <a:schemeClr val="accent4">
                    <a:lumMod val="75000"/>
                  </a:schemeClr>
                </a:solidFill>
              </a:rPr>
              <a:t>2/2</a:t>
            </a:r>
          </a:p>
          <a:p>
            <a:pPr algn="r"/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4">
                    <a:lumMod val="75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4">
                    <a:lumMod val="75000"/>
                  </a:schemeClr>
                </a:solidFill>
              </a:rPr>
              <a:t> : 4– iso K DN100</a:t>
            </a:r>
            <a:endParaRPr lang="en-GB" sz="6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47F35CF-0F0E-45A8-9ED2-C612CC06DBEC}"/>
              </a:ext>
            </a:extLst>
          </p:cNvPr>
          <p:cNvCxnSpPr>
            <a:cxnSpLocks/>
          </p:cNvCxnSpPr>
          <p:nvPr/>
        </p:nvCxnSpPr>
        <p:spPr>
          <a:xfrm flipH="1" flipV="1">
            <a:off x="7659440" y="3813521"/>
            <a:ext cx="229393" cy="56591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Callout: Bent Line with Accent Bar 100">
            <a:extLst>
              <a:ext uri="{FF2B5EF4-FFF2-40B4-BE49-F238E27FC236}">
                <a16:creationId xmlns:a16="http://schemas.microsoft.com/office/drawing/2014/main" id="{308F061E-710D-4216-A60F-40B2CEE9F473}"/>
              </a:ext>
            </a:extLst>
          </p:cNvPr>
          <p:cNvSpPr/>
          <p:nvPr/>
        </p:nvSpPr>
        <p:spPr>
          <a:xfrm>
            <a:off x="4673479" y="4408210"/>
            <a:ext cx="2033626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217955"/>
              <a:gd name="adj6" fmla="val -11156"/>
            </a:avLst>
          </a:prstGeom>
          <a:noFill/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chemeClr val="accent1">
                    <a:lumMod val="75000"/>
                  </a:schemeClr>
                </a:solidFill>
              </a:rPr>
              <a:t>FSI – DN63 CF flange</a:t>
            </a:r>
          </a:p>
          <a:p>
            <a:r>
              <a:rPr lang="fr-CH" sz="600" i="1" dirty="0">
                <a:solidFill>
                  <a:schemeClr val="accent1">
                    <a:lumMod val="75000"/>
                  </a:schemeClr>
                </a:solidFill>
              </a:rPr>
              <a:t>Total </a:t>
            </a:r>
            <a:r>
              <a:rPr lang="fr-CH" sz="600" i="1" dirty="0" err="1">
                <a:solidFill>
                  <a:schemeClr val="accent1">
                    <a:lumMod val="75000"/>
                  </a:schemeClr>
                </a:solidFill>
              </a:rPr>
              <a:t>Qty</a:t>
            </a:r>
            <a:r>
              <a:rPr lang="fr-CH" sz="600" i="1" dirty="0">
                <a:solidFill>
                  <a:schemeClr val="accent1">
                    <a:lumMod val="75000"/>
                  </a:schemeClr>
                </a:solidFill>
              </a:rPr>
              <a:t> : 16</a:t>
            </a:r>
            <a:endParaRPr lang="en-GB" sz="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B08A86A-F776-4B7E-8E1C-017DCDD24941}"/>
              </a:ext>
            </a:extLst>
          </p:cNvPr>
          <p:cNvCxnSpPr>
            <a:cxnSpLocks/>
          </p:cNvCxnSpPr>
          <p:nvPr/>
        </p:nvCxnSpPr>
        <p:spPr>
          <a:xfrm flipH="1" flipV="1">
            <a:off x="4497268" y="4755253"/>
            <a:ext cx="1188986" cy="315614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42687A96-C9A4-4FA7-9979-65806720BD77}"/>
              </a:ext>
            </a:extLst>
          </p:cNvPr>
          <p:cNvCxnSpPr>
            <a:cxnSpLocks/>
          </p:cNvCxnSpPr>
          <p:nvPr/>
        </p:nvCxnSpPr>
        <p:spPr>
          <a:xfrm flipV="1">
            <a:off x="3062166" y="4755253"/>
            <a:ext cx="1435101" cy="80679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CF3E4D6-A036-4AA7-89D5-F45AE023139F}"/>
              </a:ext>
            </a:extLst>
          </p:cNvPr>
          <p:cNvCxnSpPr>
            <a:cxnSpLocks/>
          </p:cNvCxnSpPr>
          <p:nvPr/>
        </p:nvCxnSpPr>
        <p:spPr>
          <a:xfrm flipV="1">
            <a:off x="3062166" y="4755253"/>
            <a:ext cx="1435101" cy="105654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8447C078-2705-45A4-97C2-A2B630BC515C}"/>
              </a:ext>
            </a:extLst>
          </p:cNvPr>
          <p:cNvCxnSpPr>
            <a:cxnSpLocks/>
          </p:cNvCxnSpPr>
          <p:nvPr/>
        </p:nvCxnSpPr>
        <p:spPr>
          <a:xfrm flipV="1">
            <a:off x="4394998" y="4993401"/>
            <a:ext cx="54643" cy="76442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99856F4-2EAB-432E-A8F5-DDDFBAEEEEA7}"/>
              </a:ext>
            </a:extLst>
          </p:cNvPr>
          <p:cNvCxnSpPr>
            <a:cxnSpLocks/>
          </p:cNvCxnSpPr>
          <p:nvPr/>
        </p:nvCxnSpPr>
        <p:spPr>
          <a:xfrm flipH="1" flipV="1">
            <a:off x="4497267" y="4755253"/>
            <a:ext cx="176212" cy="985839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8113AAE0-4E2D-425D-B2FE-1B0C9E196435}"/>
              </a:ext>
            </a:extLst>
          </p:cNvPr>
          <p:cNvCxnSpPr>
            <a:cxnSpLocks/>
          </p:cNvCxnSpPr>
          <p:nvPr/>
        </p:nvCxnSpPr>
        <p:spPr>
          <a:xfrm flipH="1" flipV="1">
            <a:off x="4497268" y="4755253"/>
            <a:ext cx="1187519" cy="985839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Callout: Bent Line with Accent Bar 121">
            <a:extLst>
              <a:ext uri="{FF2B5EF4-FFF2-40B4-BE49-F238E27FC236}">
                <a16:creationId xmlns:a16="http://schemas.microsoft.com/office/drawing/2014/main" id="{E13D07B1-E831-415B-9DF3-BD129384C447}"/>
              </a:ext>
            </a:extLst>
          </p:cNvPr>
          <p:cNvSpPr/>
          <p:nvPr/>
        </p:nvSpPr>
        <p:spPr>
          <a:xfrm flipH="1">
            <a:off x="2144867" y="4407952"/>
            <a:ext cx="1728512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216089"/>
              <a:gd name="adj6" fmla="val -69595"/>
            </a:avLst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H" sz="600" b="1" dirty="0" err="1">
                <a:solidFill>
                  <a:srgbClr val="7030A0"/>
                </a:solidFill>
              </a:rPr>
              <a:t>Level</a:t>
            </a:r>
            <a:r>
              <a:rPr lang="fr-CH" sz="600" b="1" dirty="0">
                <a:solidFill>
                  <a:srgbClr val="7030A0"/>
                </a:solidFill>
              </a:rPr>
              <a:t> gauges </a:t>
            </a:r>
            <a:r>
              <a:rPr lang="fr-CH" sz="600" b="1" dirty="0" err="1">
                <a:solidFill>
                  <a:srgbClr val="7030A0"/>
                </a:solidFill>
              </a:rPr>
              <a:t>feedthrough</a:t>
            </a:r>
            <a:endParaRPr lang="fr-CH" sz="600" b="1" dirty="0">
              <a:solidFill>
                <a:srgbClr val="7030A0"/>
              </a:solidFill>
            </a:endParaRPr>
          </a:p>
          <a:p>
            <a:pPr algn="r"/>
            <a:r>
              <a:rPr lang="fr-CH" sz="600" dirty="0">
                <a:solidFill>
                  <a:srgbClr val="7030A0"/>
                </a:solidFill>
              </a:rPr>
              <a:t> 2x / 2x </a:t>
            </a:r>
            <a:r>
              <a:rPr lang="fr-CH" sz="600" dirty="0" err="1">
                <a:solidFill>
                  <a:srgbClr val="7030A0"/>
                </a:solidFill>
              </a:rPr>
              <a:t>ConFlat</a:t>
            </a:r>
            <a:r>
              <a:rPr lang="fr-CH" sz="600" dirty="0">
                <a:solidFill>
                  <a:srgbClr val="7030A0"/>
                </a:solidFill>
              </a:rPr>
              <a:t> (CF) DN40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0FE79F0A-D093-43F7-822B-AA278FF51816}"/>
              </a:ext>
            </a:extLst>
          </p:cNvPr>
          <p:cNvCxnSpPr>
            <a:cxnSpLocks/>
          </p:cNvCxnSpPr>
          <p:nvPr/>
        </p:nvCxnSpPr>
        <p:spPr>
          <a:xfrm flipH="1">
            <a:off x="3779045" y="4589497"/>
            <a:ext cx="414337" cy="481370"/>
          </a:xfrm>
          <a:prstGeom prst="line">
            <a:avLst/>
          </a:prstGeom>
          <a:ln w="127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Callout: Bent Line with Accent Bar 138">
            <a:extLst>
              <a:ext uri="{FF2B5EF4-FFF2-40B4-BE49-F238E27FC236}">
                <a16:creationId xmlns:a16="http://schemas.microsoft.com/office/drawing/2014/main" id="{0C2A9BFA-EB43-4D25-917A-D5DC73461D15}"/>
              </a:ext>
            </a:extLst>
          </p:cNvPr>
          <p:cNvSpPr/>
          <p:nvPr/>
        </p:nvSpPr>
        <p:spPr>
          <a:xfrm>
            <a:off x="5211713" y="5947783"/>
            <a:ext cx="3238845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-33619"/>
              <a:gd name="adj6" fmla="val -10289"/>
            </a:avLst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 err="1">
                <a:solidFill>
                  <a:srgbClr val="7030A0"/>
                </a:solidFill>
              </a:rPr>
              <a:t>Cryogenic</a:t>
            </a:r>
            <a:r>
              <a:rPr lang="fr-CH" sz="600" b="1" dirty="0">
                <a:solidFill>
                  <a:srgbClr val="7030A0"/>
                </a:solidFill>
              </a:rPr>
              <a:t> </a:t>
            </a:r>
            <a:r>
              <a:rPr lang="fr-CH" sz="600" b="1" dirty="0" err="1">
                <a:solidFill>
                  <a:srgbClr val="7030A0"/>
                </a:solidFill>
              </a:rPr>
              <a:t>safety</a:t>
            </a:r>
            <a:r>
              <a:rPr lang="fr-CH" sz="600" b="1" dirty="0">
                <a:solidFill>
                  <a:srgbClr val="7030A0"/>
                </a:solidFill>
              </a:rPr>
              <a:t> port for pressure </a:t>
            </a:r>
            <a:r>
              <a:rPr lang="fr-CH" sz="600" b="1" dirty="0" err="1">
                <a:solidFill>
                  <a:srgbClr val="7030A0"/>
                </a:solidFill>
              </a:rPr>
              <a:t>measurement</a:t>
            </a:r>
            <a:endParaRPr lang="fr-CH" sz="600" b="1" dirty="0">
              <a:solidFill>
                <a:srgbClr val="7030A0"/>
              </a:solidFill>
            </a:endParaRPr>
          </a:p>
          <a:p>
            <a:r>
              <a:rPr lang="fr-CH" sz="600" i="1" dirty="0">
                <a:solidFill>
                  <a:srgbClr val="7030A0"/>
                </a:solidFill>
              </a:rPr>
              <a:t>1 </a:t>
            </a:r>
            <a:r>
              <a:rPr lang="fr-CH" sz="600" i="1" dirty="0" err="1">
                <a:solidFill>
                  <a:srgbClr val="7030A0"/>
                </a:solidFill>
              </a:rPr>
              <a:t>Flanges</a:t>
            </a:r>
            <a:r>
              <a:rPr lang="fr-CH" sz="600" i="1" dirty="0">
                <a:solidFill>
                  <a:srgbClr val="7030A0"/>
                </a:solidFill>
              </a:rPr>
              <a:t> ISO K DN63</a:t>
            </a:r>
            <a:endParaRPr lang="en-GB" sz="600" i="1" dirty="0">
              <a:solidFill>
                <a:srgbClr val="7030A0"/>
              </a:solidFill>
            </a:endParaRPr>
          </a:p>
        </p:txBody>
      </p:sp>
      <p:sp>
        <p:nvSpPr>
          <p:cNvPr id="140" name="Callout: Bent Line with Accent Bar 139">
            <a:extLst>
              <a:ext uri="{FF2B5EF4-FFF2-40B4-BE49-F238E27FC236}">
                <a16:creationId xmlns:a16="http://schemas.microsoft.com/office/drawing/2014/main" id="{90157AE7-9BC6-4B43-B642-C13B27F9459D}"/>
              </a:ext>
            </a:extLst>
          </p:cNvPr>
          <p:cNvSpPr/>
          <p:nvPr/>
        </p:nvSpPr>
        <p:spPr>
          <a:xfrm flipH="1">
            <a:off x="879646" y="4746823"/>
            <a:ext cx="1728512" cy="271978"/>
          </a:xfrm>
          <a:prstGeom prst="accentCallout2">
            <a:avLst>
              <a:gd name="adj1" fmla="val 26593"/>
              <a:gd name="adj2" fmla="val -60"/>
              <a:gd name="adj3" fmla="val 26593"/>
              <a:gd name="adj4" fmla="val -6595"/>
              <a:gd name="adj5" fmla="val 155484"/>
              <a:gd name="adj6" fmla="val -41169"/>
            </a:avLst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H" sz="600" b="1" dirty="0" err="1">
                <a:solidFill>
                  <a:srgbClr val="7030A0"/>
                </a:solidFill>
              </a:rPr>
              <a:t>Cryogenic</a:t>
            </a:r>
            <a:r>
              <a:rPr lang="fr-CH" sz="600" b="1" dirty="0">
                <a:solidFill>
                  <a:srgbClr val="7030A0"/>
                </a:solidFill>
              </a:rPr>
              <a:t> jumper</a:t>
            </a:r>
          </a:p>
          <a:p>
            <a:pPr algn="r"/>
            <a:r>
              <a:rPr lang="fr-CH" sz="600" dirty="0">
                <a:solidFill>
                  <a:srgbClr val="7030A0"/>
                </a:solidFill>
              </a:rPr>
              <a:t>Iso K DN400</a:t>
            </a:r>
          </a:p>
          <a:p>
            <a:pPr algn="r"/>
            <a:r>
              <a:rPr lang="fr-CH" sz="600" i="1" dirty="0">
                <a:solidFill>
                  <a:srgbClr val="7030A0"/>
                </a:solidFill>
              </a:rPr>
              <a:t>Total </a:t>
            </a:r>
            <a:r>
              <a:rPr lang="fr-CH" sz="600" i="1" dirty="0" err="1">
                <a:solidFill>
                  <a:srgbClr val="7030A0"/>
                </a:solidFill>
              </a:rPr>
              <a:t>Qty</a:t>
            </a:r>
            <a:r>
              <a:rPr lang="fr-CH" sz="600" i="1" dirty="0">
                <a:solidFill>
                  <a:srgbClr val="7030A0"/>
                </a:solidFill>
              </a:rPr>
              <a:t> : 1</a:t>
            </a:r>
            <a:endParaRPr lang="en-GB" sz="600" i="1" dirty="0">
              <a:solidFill>
                <a:srgbClr val="7030A0"/>
              </a:solidFill>
            </a:endParaRPr>
          </a:p>
        </p:txBody>
      </p:sp>
      <p:sp>
        <p:nvSpPr>
          <p:cNvPr id="141" name="Callout: Bent Line with Accent Bar 140">
            <a:extLst>
              <a:ext uri="{FF2B5EF4-FFF2-40B4-BE49-F238E27FC236}">
                <a16:creationId xmlns:a16="http://schemas.microsoft.com/office/drawing/2014/main" id="{A104CC69-2830-4ED2-9862-0F5DB007C126}"/>
              </a:ext>
            </a:extLst>
          </p:cNvPr>
          <p:cNvSpPr/>
          <p:nvPr/>
        </p:nvSpPr>
        <p:spPr>
          <a:xfrm>
            <a:off x="4760818" y="6285067"/>
            <a:ext cx="2661197" cy="282735"/>
          </a:xfrm>
          <a:prstGeom prst="accentCallout2">
            <a:avLst>
              <a:gd name="adj1" fmla="val 26593"/>
              <a:gd name="adj2" fmla="val -60"/>
              <a:gd name="adj3" fmla="val -72227"/>
              <a:gd name="adj4" fmla="val -20435"/>
              <a:gd name="adj5" fmla="val -122813"/>
              <a:gd name="adj6" fmla="val -13597"/>
            </a:avLst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600" b="1" dirty="0">
                <a:solidFill>
                  <a:srgbClr val="7030A0"/>
                </a:solidFill>
              </a:rPr>
              <a:t>Instrumentation port </a:t>
            </a:r>
          </a:p>
          <a:p>
            <a:r>
              <a:rPr lang="fr-CH" sz="600" i="1" dirty="0">
                <a:solidFill>
                  <a:srgbClr val="7030A0"/>
                </a:solidFill>
              </a:rPr>
              <a:t>1 Flange ISO K DN100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8F1EBB7-1C41-4D1E-BECC-B1561D50B018}"/>
              </a:ext>
            </a:extLst>
          </p:cNvPr>
          <p:cNvSpPr txBox="1"/>
          <p:nvPr/>
        </p:nvSpPr>
        <p:spPr>
          <a:xfrm>
            <a:off x="6725432" y="347343"/>
            <a:ext cx="9367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rgbClr val="00B050"/>
                </a:solidFill>
              </a:rPr>
              <a:t>RF connexions</a:t>
            </a:r>
          </a:p>
          <a:p>
            <a:r>
              <a:rPr lang="fr-CH" sz="800" dirty="0">
                <a:solidFill>
                  <a:srgbClr val="00B050"/>
                </a:solidFill>
              </a:rPr>
              <a:t>SY/RF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C589301-09A2-410A-9277-F8D323447771}"/>
              </a:ext>
            </a:extLst>
          </p:cNvPr>
          <p:cNvSpPr txBox="1"/>
          <p:nvPr/>
        </p:nvSpPr>
        <p:spPr>
          <a:xfrm>
            <a:off x="6725432" y="677592"/>
            <a:ext cx="212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 err="1">
                <a:solidFill>
                  <a:schemeClr val="accent1">
                    <a:lumMod val="75000"/>
                  </a:schemeClr>
                </a:solidFill>
              </a:rPr>
              <a:t>Alignment</a:t>
            </a:r>
            <a:r>
              <a:rPr lang="fr-CH" sz="800" b="1" dirty="0">
                <a:solidFill>
                  <a:schemeClr val="accent1">
                    <a:lumMod val="75000"/>
                  </a:schemeClr>
                </a:solidFill>
              </a:rPr>
              <a:t> and position monitoring</a:t>
            </a:r>
          </a:p>
          <a:p>
            <a:r>
              <a:rPr lang="fr-CH" sz="800" i="1" dirty="0">
                <a:solidFill>
                  <a:schemeClr val="accent1">
                    <a:lumMod val="75000"/>
                  </a:schemeClr>
                </a:solidFill>
              </a:rPr>
              <a:t>BE/GM</a:t>
            </a:r>
          </a:p>
          <a:p>
            <a:endParaRPr lang="en-GB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74AC9D2-C8EB-48F1-8B41-70412AC33B17}"/>
              </a:ext>
            </a:extLst>
          </p:cNvPr>
          <p:cNvSpPr txBox="1"/>
          <p:nvPr/>
        </p:nvSpPr>
        <p:spPr>
          <a:xfrm>
            <a:off x="6725432" y="980936"/>
            <a:ext cx="1847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chemeClr val="accent4">
                    <a:lumMod val="75000"/>
                  </a:schemeClr>
                </a:solidFill>
              </a:rPr>
              <a:t>Insulation vacuum</a:t>
            </a:r>
          </a:p>
          <a:p>
            <a:r>
              <a:rPr lang="fr-CH" sz="800" dirty="0">
                <a:solidFill>
                  <a:schemeClr val="accent4">
                    <a:lumMod val="75000"/>
                  </a:schemeClr>
                </a:solidFill>
              </a:rPr>
              <a:t>TE/VSC</a:t>
            </a:r>
          </a:p>
          <a:p>
            <a:endParaRPr lang="en-GB" sz="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A0428FB-FE63-4F1F-A9DE-F6E1F539B16D}"/>
              </a:ext>
            </a:extLst>
          </p:cNvPr>
          <p:cNvSpPr txBox="1"/>
          <p:nvPr/>
        </p:nvSpPr>
        <p:spPr>
          <a:xfrm>
            <a:off x="6725432" y="1654387"/>
            <a:ext cx="1847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 err="1">
                <a:solidFill>
                  <a:srgbClr val="7030A0"/>
                </a:solidFill>
              </a:rPr>
              <a:t>Cryogenic</a:t>
            </a:r>
            <a:endParaRPr lang="fr-CH" sz="800" b="1" dirty="0">
              <a:solidFill>
                <a:srgbClr val="7030A0"/>
              </a:solidFill>
            </a:endParaRPr>
          </a:p>
          <a:p>
            <a:r>
              <a:rPr lang="fr-CH" sz="800" i="1" dirty="0">
                <a:solidFill>
                  <a:srgbClr val="7030A0"/>
                </a:solidFill>
              </a:rPr>
              <a:t>TE/CRG</a:t>
            </a:r>
            <a:endParaRPr lang="en-GB" sz="800" i="1" dirty="0">
              <a:solidFill>
                <a:srgbClr val="7030A0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499DA7D-D17E-4D51-B85A-07166EBC57A8}"/>
              </a:ext>
            </a:extLst>
          </p:cNvPr>
          <p:cNvSpPr txBox="1"/>
          <p:nvPr/>
        </p:nvSpPr>
        <p:spPr>
          <a:xfrm>
            <a:off x="6725432" y="1339529"/>
            <a:ext cx="1847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Beam vacuum</a:t>
            </a:r>
          </a:p>
          <a:p>
            <a:r>
              <a:rPr lang="fr-CH" sz="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TE/VSC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4486EEA-0CE5-442B-8EE2-026380BC76B4}"/>
              </a:ext>
            </a:extLst>
          </p:cNvPr>
          <p:cNvCxnSpPr/>
          <p:nvPr/>
        </p:nvCxnSpPr>
        <p:spPr>
          <a:xfrm>
            <a:off x="983079" y="1645261"/>
            <a:ext cx="0" cy="45559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3A0BF18-598D-4AE4-AABE-C568E3C78E11}"/>
              </a:ext>
            </a:extLst>
          </p:cNvPr>
          <p:cNvCxnSpPr/>
          <p:nvPr/>
        </p:nvCxnSpPr>
        <p:spPr>
          <a:xfrm>
            <a:off x="1823558" y="1527655"/>
            <a:ext cx="0" cy="45559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E53FA4C-F15C-4FD2-8DA3-5AA854AF404E}"/>
              </a:ext>
            </a:extLst>
          </p:cNvPr>
          <p:cNvCxnSpPr>
            <a:cxnSpLocks/>
          </p:cNvCxnSpPr>
          <p:nvPr/>
        </p:nvCxnSpPr>
        <p:spPr>
          <a:xfrm flipH="1">
            <a:off x="1723321" y="1615320"/>
            <a:ext cx="402342" cy="27771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0975BF2-65CA-4D54-9FA9-0395647447D7}"/>
              </a:ext>
            </a:extLst>
          </p:cNvPr>
          <p:cNvCxnSpPr>
            <a:cxnSpLocks/>
          </p:cNvCxnSpPr>
          <p:nvPr/>
        </p:nvCxnSpPr>
        <p:spPr>
          <a:xfrm flipH="1">
            <a:off x="1723321" y="1252583"/>
            <a:ext cx="402342" cy="27771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A193399-067D-47F9-B04B-969FC2E3779A}"/>
              </a:ext>
            </a:extLst>
          </p:cNvPr>
          <p:cNvCxnSpPr/>
          <p:nvPr/>
        </p:nvCxnSpPr>
        <p:spPr>
          <a:xfrm>
            <a:off x="820274" y="1555806"/>
            <a:ext cx="0" cy="45559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E3675E-928A-4AC2-BCA8-1214083E22F8}"/>
              </a:ext>
            </a:extLst>
          </p:cNvPr>
          <p:cNvCxnSpPr/>
          <p:nvPr/>
        </p:nvCxnSpPr>
        <p:spPr>
          <a:xfrm flipV="1">
            <a:off x="986543" y="1915559"/>
            <a:ext cx="840479" cy="117651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4E4CD1A-2505-4C35-B066-2691702F04E0}"/>
              </a:ext>
            </a:extLst>
          </p:cNvPr>
          <p:cNvCxnSpPr>
            <a:cxnSpLocks/>
          </p:cNvCxnSpPr>
          <p:nvPr/>
        </p:nvCxnSpPr>
        <p:spPr>
          <a:xfrm flipV="1">
            <a:off x="2053733" y="1252584"/>
            <a:ext cx="0" cy="362736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CE72314-4879-4CC3-8903-F5E602B1F8D3}"/>
              </a:ext>
            </a:extLst>
          </p:cNvPr>
          <p:cNvCxnSpPr>
            <a:cxnSpLocks/>
          </p:cNvCxnSpPr>
          <p:nvPr/>
        </p:nvCxnSpPr>
        <p:spPr>
          <a:xfrm flipH="1" flipV="1">
            <a:off x="823723" y="1945141"/>
            <a:ext cx="159356" cy="8806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62A5DD0-70A7-4B68-88C0-AD3F5E84C73E}"/>
              </a:ext>
            </a:extLst>
          </p:cNvPr>
          <p:cNvSpPr txBox="1"/>
          <p:nvPr/>
        </p:nvSpPr>
        <p:spPr>
          <a:xfrm rot="21150990">
            <a:off x="1186210" y="1770377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2750</a:t>
            </a:r>
            <a:endParaRPr lang="en-GB" sz="9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529701F-A296-4D49-B8E0-1CB0E825E3C2}"/>
              </a:ext>
            </a:extLst>
          </p:cNvPr>
          <p:cNvSpPr txBox="1"/>
          <p:nvPr/>
        </p:nvSpPr>
        <p:spPr>
          <a:xfrm>
            <a:off x="2036884" y="1322272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1040</a:t>
            </a:r>
            <a:endParaRPr lang="en-GB" sz="9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B65B55E-3D50-44D6-B4DA-1489333503F2}"/>
              </a:ext>
            </a:extLst>
          </p:cNvPr>
          <p:cNvCxnSpPr>
            <a:cxnSpLocks/>
          </p:cNvCxnSpPr>
          <p:nvPr/>
        </p:nvCxnSpPr>
        <p:spPr>
          <a:xfrm flipH="1" flipV="1">
            <a:off x="4495801" y="4755253"/>
            <a:ext cx="158456" cy="45085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060F984-955B-4BAD-8173-E8D7EE0CB603}"/>
              </a:ext>
            </a:extLst>
          </p:cNvPr>
          <p:cNvSpPr txBox="1"/>
          <p:nvPr/>
        </p:nvSpPr>
        <p:spPr>
          <a:xfrm rot="17909933">
            <a:off x="635210" y="2050309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875</a:t>
            </a:r>
            <a:endParaRPr lang="en-GB" sz="9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85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BD8F0-6693-7AA1-32F7-E5B13F6CC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RFD CM parameters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48337-B2B6-0B4D-1461-55F337AA3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658071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</a:rPr>
              <a:t>Voltage 3.4 MV/cavity</a:t>
            </a:r>
          </a:p>
          <a:p>
            <a:r>
              <a:rPr lang="en-GB" sz="2400" dirty="0" err="1">
                <a:effectLst/>
              </a:rPr>
              <a:t>Epeak</a:t>
            </a:r>
            <a:r>
              <a:rPr lang="en-GB" sz="2400" dirty="0">
                <a:effectLst/>
              </a:rPr>
              <a:t> 40 MV/m</a:t>
            </a:r>
          </a:p>
          <a:p>
            <a:r>
              <a:rPr lang="en-GB" sz="2400" dirty="0" err="1">
                <a:effectLst/>
              </a:rPr>
              <a:t>Bpeak</a:t>
            </a:r>
            <a:r>
              <a:rPr lang="en-GB" sz="2400" dirty="0">
                <a:effectLst/>
              </a:rPr>
              <a:t> 70 </a:t>
            </a:r>
            <a:r>
              <a:rPr lang="en-GB" sz="2400" dirty="0" err="1">
                <a:effectLst/>
              </a:rPr>
              <a:t>mT</a:t>
            </a:r>
            <a:endParaRPr lang="en-GB" sz="2400" dirty="0">
              <a:effectLst/>
            </a:endParaRPr>
          </a:p>
          <a:p>
            <a:r>
              <a:rPr lang="en-GB" sz="2400" dirty="0">
                <a:effectLst/>
              </a:rPr>
              <a:t>Frequency 400.79 MHz</a:t>
            </a:r>
          </a:p>
          <a:p>
            <a:r>
              <a:rPr lang="en-GB" sz="2400" dirty="0">
                <a:effectLst/>
              </a:rPr>
              <a:t>Q0 10^10</a:t>
            </a:r>
          </a:p>
          <a:p>
            <a:r>
              <a:rPr lang="en-GB" sz="2400" dirty="0" err="1">
                <a:effectLst/>
              </a:rPr>
              <a:t>Qext</a:t>
            </a:r>
            <a:r>
              <a:rPr lang="en-GB" sz="2400" dirty="0">
                <a:effectLst/>
              </a:rPr>
              <a:t> 5 x 10^5</a:t>
            </a:r>
          </a:p>
          <a:p>
            <a:r>
              <a:rPr lang="en-GB" sz="2400" dirty="0">
                <a:effectLst/>
              </a:rPr>
              <a:t>Cavity tuning ±100 kHz</a:t>
            </a:r>
          </a:p>
          <a:p>
            <a:r>
              <a:rPr lang="en-GB" sz="2400" dirty="0">
                <a:effectLst/>
              </a:rPr>
              <a:t>Temperature 2.0 K</a:t>
            </a:r>
          </a:p>
          <a:p>
            <a:r>
              <a:rPr lang="en-GB" sz="2400" dirty="0">
                <a:effectLst/>
              </a:rPr>
              <a:t>RF power 40 kW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344107-0036-BA49-7754-7E193DD6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F7662-49FF-6CB6-3350-1778458844FF}"/>
              </a:ext>
            </a:extLst>
          </p:cNvPr>
          <p:cNvSpPr txBox="1"/>
          <p:nvPr/>
        </p:nvSpPr>
        <p:spPr>
          <a:xfrm>
            <a:off x="6444208" y="6035145"/>
            <a:ext cx="2126720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Eng</a:t>
            </a:r>
            <a:r>
              <a:rPr lang="en-US" sz="1600" dirty="0"/>
              <a:t> spec. 2043014</a:t>
            </a: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29CB00-598F-DBB7-038C-840818A61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1556792"/>
            <a:ext cx="4572000" cy="27989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A970BD-4718-5D86-F732-34CA11BB4FEC}"/>
              </a:ext>
            </a:extLst>
          </p:cNvPr>
          <p:cNvSpPr txBox="1"/>
          <p:nvPr/>
        </p:nvSpPr>
        <p:spPr>
          <a:xfrm>
            <a:off x="7452320" y="4318238"/>
            <a:ext cx="1529984" cy="276999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Courtesy: T. Capelli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01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5F3FC-1CF1-0C51-E827-777DE6A54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RFD CM cold test in SM18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A6B95-F2E4-1CC6-F8A8-3956D4DF9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980761"/>
          </a:xfrm>
        </p:spPr>
        <p:txBody>
          <a:bodyPr>
            <a:normAutofit/>
          </a:bodyPr>
          <a:lstStyle/>
          <a:p>
            <a:r>
              <a:rPr lang="en-GB" sz="2000" dirty="0"/>
              <a:t>Testing of RFD CM is a crucial validation step of the cryomodule assembly process.</a:t>
            </a:r>
          </a:p>
          <a:p>
            <a:r>
              <a:rPr lang="en-GB" sz="2000" dirty="0"/>
              <a:t>Validation of the cryomodule at 2K is required before RFD CM installation in the SPS.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B3D5A-0EAF-FAE1-6597-07CC9D0E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4205DC6-BFB8-9EE1-0B65-09654A132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359" y="2852936"/>
            <a:ext cx="5345281" cy="30583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0399DD-5165-CB90-2E47-D4B736D45FF0}"/>
              </a:ext>
            </a:extLst>
          </p:cNvPr>
          <p:cNvSpPr txBox="1"/>
          <p:nvPr/>
        </p:nvSpPr>
        <p:spPr>
          <a:xfrm>
            <a:off x="6817793" y="6134330"/>
            <a:ext cx="1714207" cy="276999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Courtesy: A. Kosmicki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2122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55EF2-5C38-3CE5-3F53-8C054EF84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 anchor="ctr">
            <a:normAutofit/>
          </a:bodyPr>
          <a:lstStyle/>
          <a:p>
            <a:r>
              <a:rPr lang="en-US" dirty="0"/>
              <a:t>Infrastructure: M7 test stand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E99A7-E8EF-C4D4-0C0E-3635695DF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000" y="1065459"/>
            <a:ext cx="7920000" cy="2181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Dedicated bunker M7 to allow full validation of CC CM.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The test infrastructure will be compatible with both RFD and DQW cryomodules.</a:t>
            </a:r>
          </a:p>
          <a:p>
            <a:pPr lvl="1">
              <a:lnSpc>
                <a:spcPct val="90000"/>
              </a:lnSpc>
            </a:pPr>
            <a:r>
              <a:rPr lang="en-GB"/>
              <a:t>This </a:t>
            </a:r>
            <a:r>
              <a:rPr lang="en-GB" dirty="0"/>
              <a:t>test stand will be used to qualify all HL-LHC CM (11).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Manufacturing and Inspection Plan : CRAB RFD CM TESTING SM18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EDMS 2756481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0289A-C786-AD3B-6D2B-F187C0D40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/>
              <a:t>K. Turaj, 26th September 2023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CCB6ABB-B12A-0410-A0B6-99C9D98382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63"/>
          <a:stretch/>
        </p:blipFill>
        <p:spPr>
          <a:xfrm>
            <a:off x="1476962" y="3108220"/>
            <a:ext cx="6230888" cy="27210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68A941-69C9-44AE-FB14-A460C28CF208}"/>
              </a:ext>
            </a:extLst>
          </p:cNvPr>
          <p:cNvSpPr txBox="1"/>
          <p:nvPr/>
        </p:nvSpPr>
        <p:spPr>
          <a:xfrm>
            <a:off x="6817793" y="6134330"/>
            <a:ext cx="1714207" cy="276999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Courtesy: A. Kosmicki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2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1D816-FAFB-396E-4B5A-F4599E67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SM18 planning changes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4C574-F600-FEED-D371-398CBFB7C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186" y="1100096"/>
            <a:ext cx="8069270" cy="2544928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Due to delays in production and a short window for installation in the SPS during EYETS 2023-24 the testing program in SM18 was significantly reduced (*).</a:t>
            </a:r>
          </a:p>
          <a:p>
            <a:pPr lvl="1"/>
            <a:r>
              <a:rPr lang="en-US" sz="1800" dirty="0"/>
              <a:t>Test flow and steps were adjusted.</a:t>
            </a:r>
          </a:p>
          <a:p>
            <a:pPr lvl="1"/>
            <a:r>
              <a:rPr lang="en-US" sz="1800" dirty="0"/>
              <a:t>Duration reduced from original </a:t>
            </a:r>
            <a:r>
              <a:rPr lang="en-US" sz="1800" b="1" dirty="0"/>
              <a:t>4 months to 1.5 month</a:t>
            </a:r>
            <a:r>
              <a:rPr lang="en-US" sz="1800" dirty="0"/>
              <a:t>.</a:t>
            </a:r>
          </a:p>
          <a:p>
            <a:r>
              <a:rPr lang="en-US" sz="2000" dirty="0"/>
              <a:t>The main goal is to perform </a:t>
            </a:r>
            <a:r>
              <a:rPr lang="en-GB" sz="2000" dirty="0"/>
              <a:t>Vacuum/Cryo-System leak tests at 2K.</a:t>
            </a:r>
            <a:endParaRPr lang="en-US" sz="2000" dirty="0"/>
          </a:p>
          <a:p>
            <a:r>
              <a:rPr lang="en-US" sz="2000" dirty="0"/>
              <a:t>All measurements and tests at 2K were reduced to minimum. </a:t>
            </a:r>
          </a:p>
          <a:p>
            <a:pPr lvl="1"/>
            <a:r>
              <a:rPr lang="en-GB" sz="1800" dirty="0"/>
              <a:t>No conditioning of the RF power couplers.</a:t>
            </a:r>
          </a:p>
          <a:p>
            <a:pPr lvl="1"/>
            <a:r>
              <a:rPr lang="en-US" sz="1800" dirty="0"/>
              <a:t>No </a:t>
            </a:r>
            <a:r>
              <a:rPr lang="en-GB" sz="1800" dirty="0"/>
              <a:t>single cavities performance tests. </a:t>
            </a:r>
          </a:p>
          <a:p>
            <a:pPr lvl="1"/>
            <a:r>
              <a:rPr lang="en-GB" sz="1800" dirty="0"/>
              <a:t>RF tests only include measurements of the fundamental frequency, HOM spectrum and tuner response.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3C54C6-7C31-E761-2DBA-B1512FEFE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F9EED0-738A-24BB-6DA6-C8923F566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14" y="3968062"/>
            <a:ext cx="9144000" cy="123563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CB9C495-40CA-A539-45B5-98DE20EF0964}"/>
              </a:ext>
            </a:extLst>
          </p:cNvPr>
          <p:cNvSpPr/>
          <p:nvPr/>
        </p:nvSpPr>
        <p:spPr>
          <a:xfrm>
            <a:off x="-16217" y="4498354"/>
            <a:ext cx="4716016" cy="288032"/>
          </a:xfrm>
          <a:prstGeom prst="ellipse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B6D931-F291-59D4-BEC2-BB18FDB6031E}"/>
              </a:ext>
            </a:extLst>
          </p:cNvPr>
          <p:cNvSpPr txBox="1"/>
          <p:nvPr/>
        </p:nvSpPr>
        <p:spPr>
          <a:xfrm>
            <a:off x="4825684" y="441752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Testing in SM18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7BFABE-79C7-3FF1-DED5-90881BB4D568}"/>
              </a:ext>
            </a:extLst>
          </p:cNvPr>
          <p:cNvSpPr txBox="1"/>
          <p:nvPr/>
        </p:nvSpPr>
        <p:spPr>
          <a:xfrm>
            <a:off x="5481149" y="4613957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Removal of DQW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D52CD4-65E7-3223-B97B-E8ED13C6799B}"/>
              </a:ext>
            </a:extLst>
          </p:cNvPr>
          <p:cNvSpPr txBox="1"/>
          <p:nvPr/>
        </p:nvSpPr>
        <p:spPr>
          <a:xfrm>
            <a:off x="7152885" y="4741205"/>
            <a:ext cx="19797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Installation of RFD CM in SPS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DC29FA-15EE-6513-76B9-9D92D92344D1}"/>
              </a:ext>
            </a:extLst>
          </p:cNvPr>
          <p:cNvSpPr txBox="1"/>
          <p:nvPr/>
        </p:nvSpPr>
        <p:spPr>
          <a:xfrm>
            <a:off x="7152886" y="5091122"/>
            <a:ext cx="129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No works during the Christmas break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699966-4C04-61AF-1887-BD4F4741E1EA}"/>
              </a:ext>
            </a:extLst>
          </p:cNvPr>
          <p:cNvSpPr txBox="1"/>
          <p:nvPr/>
        </p:nvSpPr>
        <p:spPr>
          <a:xfrm>
            <a:off x="251520" y="5775501"/>
            <a:ext cx="6192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(*) </a:t>
            </a:r>
            <a:r>
              <a:rPr lang="en-GB" sz="1100" dirty="0">
                <a:hlinkClick r:id="rId3"/>
              </a:rPr>
              <a:t>12th HL-LHC Collaboration Meeting, : RFD-CM reception at CERN &amp; acceptance tests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81494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Workflow of RFD CM in SM18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</a:p>
        </p:txBody>
      </p:sp>
      <p:sp>
        <p:nvSpPr>
          <p:cNvPr id="6" name="Rectangle 5"/>
          <p:cNvSpPr/>
          <p:nvPr/>
        </p:nvSpPr>
        <p:spPr>
          <a:xfrm>
            <a:off x="420407" y="1377538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CM Reception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911" y="2575782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tx1"/>
                </a:solidFill>
              </a:rPr>
              <a:t>Transfer to M7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911" y="3789671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>
              <a:solidFill>
                <a:schemeClr val="tx1"/>
              </a:solidFill>
            </a:endParaRP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Alignment</a:t>
            </a:r>
          </a:p>
          <a:p>
            <a:pPr algn="ctr"/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8911" y="5015025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RF Warm Measurement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26177" y="2590418"/>
            <a:ext cx="1517514" cy="8268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Pump &amp; purge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Cool Down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28173" y="1377540"/>
            <a:ext cx="1517514" cy="826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Low Power Measurement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26177" y="5012732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Connection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(VAC/CRG/RF)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14896" y="2593016"/>
            <a:ext cx="1517514" cy="826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RF Measurement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110520" y="3803294"/>
            <a:ext cx="1517514" cy="826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LLRF Test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22601" y="5012731"/>
            <a:ext cx="1614714" cy="826851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Thermal cycle and final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Warm-up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05706" y="5012730"/>
            <a:ext cx="1517514" cy="826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Heat Loads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10520" y="1377539"/>
            <a:ext cx="1517514" cy="826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RF Conditioning</a:t>
            </a:r>
          </a:p>
        </p:txBody>
      </p:sp>
      <p:cxnSp>
        <p:nvCxnSpPr>
          <p:cNvPr id="19" name="Straight Arrow Connector 18"/>
          <p:cNvCxnSpPr>
            <a:endCxn id="7" idx="0"/>
          </p:cNvCxnSpPr>
          <p:nvPr/>
        </p:nvCxnSpPr>
        <p:spPr>
          <a:xfrm>
            <a:off x="1147668" y="2185925"/>
            <a:ext cx="0" cy="389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147668" y="3419867"/>
            <a:ext cx="0" cy="389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2"/>
          </p:cNvCxnSpPr>
          <p:nvPr/>
        </p:nvCxnSpPr>
        <p:spPr>
          <a:xfrm>
            <a:off x="1147668" y="4616522"/>
            <a:ext cx="0" cy="4040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3"/>
            <a:endCxn id="13" idx="1"/>
          </p:cNvCxnSpPr>
          <p:nvPr/>
        </p:nvCxnSpPr>
        <p:spPr>
          <a:xfrm flipV="1">
            <a:off x="1906425" y="5426158"/>
            <a:ext cx="819752" cy="2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  <a:stCxn id="13" idx="0"/>
          </p:cNvCxnSpPr>
          <p:nvPr/>
        </p:nvCxnSpPr>
        <p:spPr>
          <a:xfrm flipV="1">
            <a:off x="3484934" y="4630148"/>
            <a:ext cx="1996" cy="382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  <a:stCxn id="39" idx="0"/>
          </p:cNvCxnSpPr>
          <p:nvPr/>
        </p:nvCxnSpPr>
        <p:spPr>
          <a:xfrm flipH="1" flipV="1">
            <a:off x="3484933" y="3402633"/>
            <a:ext cx="13196" cy="4310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480941" y="2207834"/>
            <a:ext cx="1996" cy="382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2" idx="3"/>
            <a:endCxn id="18" idx="1"/>
          </p:cNvCxnSpPr>
          <p:nvPr/>
        </p:nvCxnSpPr>
        <p:spPr>
          <a:xfrm flipV="1">
            <a:off x="4245687" y="1790965"/>
            <a:ext cx="864833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2"/>
            <a:endCxn id="14" idx="0"/>
          </p:cNvCxnSpPr>
          <p:nvPr/>
        </p:nvCxnSpPr>
        <p:spPr>
          <a:xfrm>
            <a:off x="5869277" y="2204390"/>
            <a:ext cx="4376" cy="3886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875650" y="3430198"/>
            <a:ext cx="4376" cy="3886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880026" y="4631965"/>
            <a:ext cx="4376" cy="3886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7" idx="3"/>
            <a:endCxn id="16" idx="1"/>
          </p:cNvCxnSpPr>
          <p:nvPr/>
        </p:nvCxnSpPr>
        <p:spPr>
          <a:xfrm>
            <a:off x="6623220" y="5426156"/>
            <a:ext cx="79938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424924" y="3805114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RGA</a:t>
            </a:r>
          </a:p>
        </p:txBody>
      </p:sp>
      <p:cxnSp>
        <p:nvCxnSpPr>
          <p:cNvPr id="32" name="Straight Arrow Connector 31"/>
          <p:cNvCxnSpPr>
            <a:stCxn id="16" idx="0"/>
            <a:endCxn id="31" idx="2"/>
          </p:cNvCxnSpPr>
          <p:nvPr/>
        </p:nvCxnSpPr>
        <p:spPr>
          <a:xfrm flipV="1">
            <a:off x="8181358" y="4631965"/>
            <a:ext cx="2323" cy="3807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421384" y="1377537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Ready to Transport</a:t>
            </a:r>
          </a:p>
        </p:txBody>
      </p:sp>
      <p:cxnSp>
        <p:nvCxnSpPr>
          <p:cNvPr id="36" name="Straight Arrow Connector 35"/>
          <p:cNvCxnSpPr>
            <a:stCxn id="37" idx="0"/>
            <a:endCxn id="35" idx="2"/>
          </p:cNvCxnSpPr>
          <p:nvPr/>
        </p:nvCxnSpPr>
        <p:spPr>
          <a:xfrm flipV="1">
            <a:off x="8178931" y="2204388"/>
            <a:ext cx="1210" cy="3807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20174" y="2585154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Disconnection</a:t>
            </a:r>
          </a:p>
        </p:txBody>
      </p:sp>
      <p:cxnSp>
        <p:nvCxnSpPr>
          <p:cNvPr id="38" name="Straight Arrow Connector 37"/>
          <p:cNvCxnSpPr>
            <a:stCxn id="31" idx="0"/>
            <a:endCxn id="37" idx="2"/>
          </p:cNvCxnSpPr>
          <p:nvPr/>
        </p:nvCxnSpPr>
        <p:spPr>
          <a:xfrm flipH="1" flipV="1">
            <a:off x="8178931" y="3412005"/>
            <a:ext cx="4750" cy="3931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2EA01C1-F1B0-A76B-73FD-1974B673B4DE}"/>
              </a:ext>
            </a:extLst>
          </p:cNvPr>
          <p:cNvSpPr/>
          <p:nvPr/>
        </p:nvSpPr>
        <p:spPr>
          <a:xfrm>
            <a:off x="2739372" y="3833647"/>
            <a:ext cx="1517514" cy="8268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Leak Test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RGA</a:t>
            </a:r>
          </a:p>
        </p:txBody>
      </p: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A6099AD1-E336-1282-4815-878851E65302}"/>
              </a:ext>
            </a:extLst>
          </p:cNvPr>
          <p:cNvSpPr/>
          <p:nvPr/>
        </p:nvSpPr>
        <p:spPr>
          <a:xfrm>
            <a:off x="4463950" y="1040330"/>
            <a:ext cx="2808233" cy="1482729"/>
          </a:xfrm>
          <a:prstGeom prst="mathMultiply">
            <a:avLst>
              <a:gd name="adj1" fmla="val 48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3EF6F8BC-1303-C589-06EC-E56F22D28F88}"/>
              </a:ext>
            </a:extLst>
          </p:cNvPr>
          <p:cNvSpPr/>
          <p:nvPr/>
        </p:nvSpPr>
        <p:spPr>
          <a:xfrm>
            <a:off x="4469536" y="2272928"/>
            <a:ext cx="2808233" cy="1482729"/>
          </a:xfrm>
          <a:prstGeom prst="mathMultiply">
            <a:avLst>
              <a:gd name="adj1" fmla="val 48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E69A93DA-5F74-238B-EB2C-096342C0F622}"/>
              </a:ext>
            </a:extLst>
          </p:cNvPr>
          <p:cNvSpPr/>
          <p:nvPr/>
        </p:nvSpPr>
        <p:spPr>
          <a:xfrm>
            <a:off x="4465160" y="3489319"/>
            <a:ext cx="2808233" cy="1482729"/>
          </a:xfrm>
          <a:prstGeom prst="mathMultiply">
            <a:avLst>
              <a:gd name="adj1" fmla="val 48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Multiplication Sign 32">
            <a:extLst>
              <a:ext uri="{FF2B5EF4-FFF2-40B4-BE49-F238E27FC236}">
                <a16:creationId xmlns:a16="http://schemas.microsoft.com/office/drawing/2014/main" id="{18D6AEE2-A0F3-0ADD-1DDB-2944136303BB}"/>
              </a:ext>
            </a:extLst>
          </p:cNvPr>
          <p:cNvSpPr/>
          <p:nvPr/>
        </p:nvSpPr>
        <p:spPr>
          <a:xfrm>
            <a:off x="4469536" y="4710144"/>
            <a:ext cx="2808233" cy="1482729"/>
          </a:xfrm>
          <a:prstGeom prst="mathMultiply">
            <a:avLst>
              <a:gd name="adj1" fmla="val 48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Multiplication Sign 40">
            <a:extLst>
              <a:ext uri="{FF2B5EF4-FFF2-40B4-BE49-F238E27FC236}">
                <a16:creationId xmlns:a16="http://schemas.microsoft.com/office/drawing/2014/main" id="{68A2F2E2-FC92-3229-A190-CC8D22B8F01F}"/>
              </a:ext>
            </a:extLst>
          </p:cNvPr>
          <p:cNvSpPr/>
          <p:nvPr/>
        </p:nvSpPr>
        <p:spPr>
          <a:xfrm>
            <a:off x="2426962" y="6201149"/>
            <a:ext cx="624820" cy="360000"/>
          </a:xfrm>
          <a:prstGeom prst="mathMultiply">
            <a:avLst>
              <a:gd name="adj1" fmla="val 48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9C125E-CB1D-7421-ADBC-5F342D6BC549}"/>
              </a:ext>
            </a:extLst>
          </p:cNvPr>
          <p:cNvSpPr txBox="1"/>
          <p:nvPr/>
        </p:nvSpPr>
        <p:spPr>
          <a:xfrm>
            <a:off x="2875571" y="6191817"/>
            <a:ext cx="223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cancel</a:t>
            </a:r>
            <a:endParaRPr lang="en-GB" dirty="0"/>
          </a:p>
        </p:txBody>
      </p:sp>
      <p:sp>
        <p:nvSpPr>
          <p:cNvPr id="43" name="Multiplication Sign 42">
            <a:extLst>
              <a:ext uri="{FF2B5EF4-FFF2-40B4-BE49-F238E27FC236}">
                <a16:creationId xmlns:a16="http://schemas.microsoft.com/office/drawing/2014/main" id="{05430913-6847-C7F5-D992-6533F2C85424}"/>
              </a:ext>
            </a:extLst>
          </p:cNvPr>
          <p:cNvSpPr/>
          <p:nvPr/>
        </p:nvSpPr>
        <p:spPr>
          <a:xfrm>
            <a:off x="6792170" y="4939725"/>
            <a:ext cx="2875577" cy="572970"/>
          </a:xfrm>
          <a:prstGeom prst="mathMultiply">
            <a:avLst>
              <a:gd name="adj1" fmla="val 48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864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07F8187-2383-24E3-7C3C-0C94A5456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606" y="0"/>
            <a:ext cx="7920000" cy="720000"/>
          </a:xfrm>
        </p:spPr>
        <p:txBody>
          <a:bodyPr/>
          <a:lstStyle/>
          <a:p>
            <a:r>
              <a:rPr lang="en-US" dirty="0"/>
              <a:t>SM18 planning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35EB7-C88D-A36C-B9E2-17ABFCA40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4C4C46-BC58-F8B8-D038-B8396485B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470"/>
          <a:stretch/>
        </p:blipFill>
        <p:spPr>
          <a:xfrm>
            <a:off x="323528" y="554028"/>
            <a:ext cx="8568952" cy="589930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7E0975-0303-6208-EE44-39249A32690D}"/>
              </a:ext>
            </a:extLst>
          </p:cNvPr>
          <p:cNvSpPr/>
          <p:nvPr/>
        </p:nvSpPr>
        <p:spPr>
          <a:xfrm>
            <a:off x="322622" y="4183980"/>
            <a:ext cx="8496944" cy="512481"/>
          </a:xfrm>
          <a:prstGeom prst="rect">
            <a:avLst/>
          </a:prstGeom>
          <a:noFill/>
          <a:ln w="19050">
            <a:extLst>
              <a:ext uri="{C807C97D-BFC1-408E-A445-0C87EB9F89A2}">
                <ask:lineSketchStyleProps xmlns:ask="http://schemas.microsoft.com/office/drawing/2018/sketchyshapes" sd="4062675858">
                  <a:custGeom>
                    <a:avLst/>
                    <a:gdLst>
                      <a:gd name="connsiteX0" fmla="*/ 0 w 8459134"/>
                      <a:gd name="connsiteY0" fmla="*/ 0 h 512481"/>
                      <a:gd name="connsiteX1" fmla="*/ 563942 w 8459134"/>
                      <a:gd name="connsiteY1" fmla="*/ 0 h 512481"/>
                      <a:gd name="connsiteX2" fmla="*/ 1127885 w 8459134"/>
                      <a:gd name="connsiteY2" fmla="*/ 0 h 512481"/>
                      <a:gd name="connsiteX3" fmla="*/ 1691827 w 8459134"/>
                      <a:gd name="connsiteY3" fmla="*/ 0 h 512481"/>
                      <a:gd name="connsiteX4" fmla="*/ 2171178 w 8459134"/>
                      <a:gd name="connsiteY4" fmla="*/ 0 h 512481"/>
                      <a:gd name="connsiteX5" fmla="*/ 2565937 w 8459134"/>
                      <a:gd name="connsiteY5" fmla="*/ 0 h 512481"/>
                      <a:gd name="connsiteX6" fmla="*/ 3129880 w 8459134"/>
                      <a:gd name="connsiteY6" fmla="*/ 0 h 512481"/>
                      <a:gd name="connsiteX7" fmla="*/ 3609231 w 8459134"/>
                      <a:gd name="connsiteY7" fmla="*/ 0 h 512481"/>
                      <a:gd name="connsiteX8" fmla="*/ 3919399 w 8459134"/>
                      <a:gd name="connsiteY8" fmla="*/ 0 h 512481"/>
                      <a:gd name="connsiteX9" fmla="*/ 4229567 w 8459134"/>
                      <a:gd name="connsiteY9" fmla="*/ 0 h 512481"/>
                      <a:gd name="connsiteX10" fmla="*/ 4962692 w 8459134"/>
                      <a:gd name="connsiteY10" fmla="*/ 0 h 512481"/>
                      <a:gd name="connsiteX11" fmla="*/ 5611226 w 8459134"/>
                      <a:gd name="connsiteY11" fmla="*/ 0 h 512481"/>
                      <a:gd name="connsiteX12" fmla="*/ 6259759 w 8459134"/>
                      <a:gd name="connsiteY12" fmla="*/ 0 h 512481"/>
                      <a:gd name="connsiteX13" fmla="*/ 6569927 w 8459134"/>
                      <a:gd name="connsiteY13" fmla="*/ 0 h 512481"/>
                      <a:gd name="connsiteX14" fmla="*/ 7133870 w 8459134"/>
                      <a:gd name="connsiteY14" fmla="*/ 0 h 512481"/>
                      <a:gd name="connsiteX15" fmla="*/ 7528629 w 8459134"/>
                      <a:gd name="connsiteY15" fmla="*/ 0 h 512481"/>
                      <a:gd name="connsiteX16" fmla="*/ 8459134 w 8459134"/>
                      <a:gd name="connsiteY16" fmla="*/ 0 h 512481"/>
                      <a:gd name="connsiteX17" fmla="*/ 8459134 w 8459134"/>
                      <a:gd name="connsiteY17" fmla="*/ 512481 h 512481"/>
                      <a:gd name="connsiteX18" fmla="*/ 7895192 w 8459134"/>
                      <a:gd name="connsiteY18" fmla="*/ 512481 h 512481"/>
                      <a:gd name="connsiteX19" fmla="*/ 7585023 w 8459134"/>
                      <a:gd name="connsiteY19" fmla="*/ 512481 h 512481"/>
                      <a:gd name="connsiteX20" fmla="*/ 7274855 w 8459134"/>
                      <a:gd name="connsiteY20" fmla="*/ 512481 h 512481"/>
                      <a:gd name="connsiteX21" fmla="*/ 6541730 w 8459134"/>
                      <a:gd name="connsiteY21" fmla="*/ 512481 h 512481"/>
                      <a:gd name="connsiteX22" fmla="*/ 5977788 w 8459134"/>
                      <a:gd name="connsiteY22" fmla="*/ 512481 h 512481"/>
                      <a:gd name="connsiteX23" fmla="*/ 5667620 w 8459134"/>
                      <a:gd name="connsiteY23" fmla="*/ 512481 h 512481"/>
                      <a:gd name="connsiteX24" fmla="*/ 4934495 w 8459134"/>
                      <a:gd name="connsiteY24" fmla="*/ 512481 h 512481"/>
                      <a:gd name="connsiteX25" fmla="*/ 4455144 w 8459134"/>
                      <a:gd name="connsiteY25" fmla="*/ 512481 h 512481"/>
                      <a:gd name="connsiteX26" fmla="*/ 4060384 w 8459134"/>
                      <a:gd name="connsiteY26" fmla="*/ 512481 h 512481"/>
                      <a:gd name="connsiteX27" fmla="*/ 3665625 w 8459134"/>
                      <a:gd name="connsiteY27" fmla="*/ 512481 h 512481"/>
                      <a:gd name="connsiteX28" fmla="*/ 3270865 w 8459134"/>
                      <a:gd name="connsiteY28" fmla="*/ 512481 h 512481"/>
                      <a:gd name="connsiteX29" fmla="*/ 2876106 w 8459134"/>
                      <a:gd name="connsiteY29" fmla="*/ 512481 h 512481"/>
                      <a:gd name="connsiteX30" fmla="*/ 2312163 w 8459134"/>
                      <a:gd name="connsiteY30" fmla="*/ 512481 h 512481"/>
                      <a:gd name="connsiteX31" fmla="*/ 1748221 w 8459134"/>
                      <a:gd name="connsiteY31" fmla="*/ 512481 h 512481"/>
                      <a:gd name="connsiteX32" fmla="*/ 1438053 w 8459134"/>
                      <a:gd name="connsiteY32" fmla="*/ 512481 h 512481"/>
                      <a:gd name="connsiteX33" fmla="*/ 1043293 w 8459134"/>
                      <a:gd name="connsiteY33" fmla="*/ 512481 h 512481"/>
                      <a:gd name="connsiteX34" fmla="*/ 733125 w 8459134"/>
                      <a:gd name="connsiteY34" fmla="*/ 512481 h 512481"/>
                      <a:gd name="connsiteX35" fmla="*/ 0 w 8459134"/>
                      <a:gd name="connsiteY35" fmla="*/ 512481 h 512481"/>
                      <a:gd name="connsiteX36" fmla="*/ 0 w 8459134"/>
                      <a:gd name="connsiteY36" fmla="*/ 0 h 512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8459134" h="512481" extrusionOk="0">
                        <a:moveTo>
                          <a:pt x="0" y="0"/>
                        </a:moveTo>
                        <a:cubicBezTo>
                          <a:pt x="248709" y="-55160"/>
                          <a:pt x="343493" y="21863"/>
                          <a:pt x="563942" y="0"/>
                        </a:cubicBezTo>
                        <a:cubicBezTo>
                          <a:pt x="784391" y="-21863"/>
                          <a:pt x="902425" y="61279"/>
                          <a:pt x="1127885" y="0"/>
                        </a:cubicBezTo>
                        <a:cubicBezTo>
                          <a:pt x="1353345" y="-61279"/>
                          <a:pt x="1520164" y="10162"/>
                          <a:pt x="1691827" y="0"/>
                        </a:cubicBezTo>
                        <a:cubicBezTo>
                          <a:pt x="1863490" y="-10162"/>
                          <a:pt x="2000781" y="37221"/>
                          <a:pt x="2171178" y="0"/>
                        </a:cubicBezTo>
                        <a:cubicBezTo>
                          <a:pt x="2341575" y="-37221"/>
                          <a:pt x="2396901" y="36200"/>
                          <a:pt x="2565937" y="0"/>
                        </a:cubicBezTo>
                        <a:cubicBezTo>
                          <a:pt x="2734973" y="-36200"/>
                          <a:pt x="2917492" y="31236"/>
                          <a:pt x="3129880" y="0"/>
                        </a:cubicBezTo>
                        <a:cubicBezTo>
                          <a:pt x="3342268" y="-31236"/>
                          <a:pt x="3470983" y="45424"/>
                          <a:pt x="3609231" y="0"/>
                        </a:cubicBezTo>
                        <a:cubicBezTo>
                          <a:pt x="3747479" y="-45424"/>
                          <a:pt x="3839543" y="30868"/>
                          <a:pt x="3919399" y="0"/>
                        </a:cubicBezTo>
                        <a:cubicBezTo>
                          <a:pt x="3999255" y="-30868"/>
                          <a:pt x="4076676" y="10611"/>
                          <a:pt x="4229567" y="0"/>
                        </a:cubicBezTo>
                        <a:cubicBezTo>
                          <a:pt x="4382458" y="-10611"/>
                          <a:pt x="4696216" y="19504"/>
                          <a:pt x="4962692" y="0"/>
                        </a:cubicBezTo>
                        <a:cubicBezTo>
                          <a:pt x="5229168" y="-19504"/>
                          <a:pt x="5319532" y="62556"/>
                          <a:pt x="5611226" y="0"/>
                        </a:cubicBezTo>
                        <a:cubicBezTo>
                          <a:pt x="5902920" y="-62556"/>
                          <a:pt x="6087633" y="24638"/>
                          <a:pt x="6259759" y="0"/>
                        </a:cubicBezTo>
                        <a:cubicBezTo>
                          <a:pt x="6431885" y="-24638"/>
                          <a:pt x="6485453" y="5400"/>
                          <a:pt x="6569927" y="0"/>
                        </a:cubicBezTo>
                        <a:cubicBezTo>
                          <a:pt x="6654401" y="-5400"/>
                          <a:pt x="7005444" y="54188"/>
                          <a:pt x="7133870" y="0"/>
                        </a:cubicBezTo>
                        <a:cubicBezTo>
                          <a:pt x="7262296" y="-54188"/>
                          <a:pt x="7448631" y="38067"/>
                          <a:pt x="7528629" y="0"/>
                        </a:cubicBezTo>
                        <a:cubicBezTo>
                          <a:pt x="7608627" y="-38067"/>
                          <a:pt x="8223229" y="6619"/>
                          <a:pt x="8459134" y="0"/>
                        </a:cubicBezTo>
                        <a:cubicBezTo>
                          <a:pt x="8517239" y="115699"/>
                          <a:pt x="8448679" y="382029"/>
                          <a:pt x="8459134" y="512481"/>
                        </a:cubicBezTo>
                        <a:cubicBezTo>
                          <a:pt x="8237138" y="556278"/>
                          <a:pt x="8057056" y="450977"/>
                          <a:pt x="7895192" y="512481"/>
                        </a:cubicBezTo>
                        <a:cubicBezTo>
                          <a:pt x="7733328" y="573985"/>
                          <a:pt x="7690287" y="503860"/>
                          <a:pt x="7585023" y="512481"/>
                        </a:cubicBezTo>
                        <a:cubicBezTo>
                          <a:pt x="7479759" y="521102"/>
                          <a:pt x="7364458" y="504873"/>
                          <a:pt x="7274855" y="512481"/>
                        </a:cubicBezTo>
                        <a:cubicBezTo>
                          <a:pt x="7185252" y="520089"/>
                          <a:pt x="6810023" y="452847"/>
                          <a:pt x="6541730" y="512481"/>
                        </a:cubicBezTo>
                        <a:cubicBezTo>
                          <a:pt x="6273437" y="572115"/>
                          <a:pt x="6243187" y="467049"/>
                          <a:pt x="5977788" y="512481"/>
                        </a:cubicBezTo>
                        <a:cubicBezTo>
                          <a:pt x="5712389" y="557913"/>
                          <a:pt x="5804879" y="492318"/>
                          <a:pt x="5667620" y="512481"/>
                        </a:cubicBezTo>
                        <a:cubicBezTo>
                          <a:pt x="5530361" y="532644"/>
                          <a:pt x="5168417" y="460212"/>
                          <a:pt x="4934495" y="512481"/>
                        </a:cubicBezTo>
                        <a:cubicBezTo>
                          <a:pt x="4700573" y="564750"/>
                          <a:pt x="4650298" y="485114"/>
                          <a:pt x="4455144" y="512481"/>
                        </a:cubicBezTo>
                        <a:cubicBezTo>
                          <a:pt x="4259990" y="539848"/>
                          <a:pt x="4170167" y="482508"/>
                          <a:pt x="4060384" y="512481"/>
                        </a:cubicBezTo>
                        <a:cubicBezTo>
                          <a:pt x="3950601" y="542454"/>
                          <a:pt x="3853423" y="497479"/>
                          <a:pt x="3665625" y="512481"/>
                        </a:cubicBezTo>
                        <a:cubicBezTo>
                          <a:pt x="3477827" y="527483"/>
                          <a:pt x="3453924" y="507932"/>
                          <a:pt x="3270865" y="512481"/>
                        </a:cubicBezTo>
                        <a:cubicBezTo>
                          <a:pt x="3087806" y="517030"/>
                          <a:pt x="2983726" y="483339"/>
                          <a:pt x="2876106" y="512481"/>
                        </a:cubicBezTo>
                        <a:cubicBezTo>
                          <a:pt x="2768486" y="541623"/>
                          <a:pt x="2536296" y="473857"/>
                          <a:pt x="2312163" y="512481"/>
                        </a:cubicBezTo>
                        <a:cubicBezTo>
                          <a:pt x="2088030" y="551105"/>
                          <a:pt x="2012617" y="483368"/>
                          <a:pt x="1748221" y="512481"/>
                        </a:cubicBezTo>
                        <a:cubicBezTo>
                          <a:pt x="1483825" y="541594"/>
                          <a:pt x="1523074" y="508756"/>
                          <a:pt x="1438053" y="512481"/>
                        </a:cubicBezTo>
                        <a:cubicBezTo>
                          <a:pt x="1353032" y="516206"/>
                          <a:pt x="1198063" y="500260"/>
                          <a:pt x="1043293" y="512481"/>
                        </a:cubicBezTo>
                        <a:cubicBezTo>
                          <a:pt x="888523" y="524702"/>
                          <a:pt x="853530" y="500130"/>
                          <a:pt x="733125" y="512481"/>
                        </a:cubicBezTo>
                        <a:cubicBezTo>
                          <a:pt x="612720" y="524832"/>
                          <a:pt x="243036" y="510359"/>
                          <a:pt x="0" y="512481"/>
                        </a:cubicBezTo>
                        <a:cubicBezTo>
                          <a:pt x="-43518" y="357655"/>
                          <a:pt x="55613" y="13385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6679C6-AC89-2EDA-CA5C-13A332F24D7E}"/>
              </a:ext>
            </a:extLst>
          </p:cNvPr>
          <p:cNvSpPr txBox="1"/>
          <p:nvPr/>
        </p:nvSpPr>
        <p:spPr>
          <a:xfrm>
            <a:off x="7733388" y="4117054"/>
            <a:ext cx="1079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Cool-down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2K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Warm-up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F9F539-9C87-975B-1A8E-C58A38BF1A19}"/>
              </a:ext>
            </a:extLst>
          </p:cNvPr>
          <p:cNvSpPr/>
          <p:nvPr/>
        </p:nvSpPr>
        <p:spPr>
          <a:xfrm>
            <a:off x="323528" y="3078252"/>
            <a:ext cx="8496944" cy="63878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540083-B9E8-E944-F171-EA6CB38136D7}"/>
              </a:ext>
            </a:extLst>
          </p:cNvPr>
          <p:cNvSpPr txBox="1"/>
          <p:nvPr/>
        </p:nvSpPr>
        <p:spPr>
          <a:xfrm>
            <a:off x="7668344" y="1417692"/>
            <a:ext cx="1169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</a:rPr>
              <a:t>Delivery and inspections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90E688-233A-C007-5B94-E9A91DC4C9DF}"/>
              </a:ext>
            </a:extLst>
          </p:cNvPr>
          <p:cNvSpPr txBox="1"/>
          <p:nvPr/>
        </p:nvSpPr>
        <p:spPr>
          <a:xfrm>
            <a:off x="7733388" y="3237681"/>
            <a:ext cx="1116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Leak checks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3635FC-996E-82BA-F157-17517DA09F05}"/>
              </a:ext>
            </a:extLst>
          </p:cNvPr>
          <p:cNvSpPr/>
          <p:nvPr/>
        </p:nvSpPr>
        <p:spPr>
          <a:xfrm>
            <a:off x="323528" y="919561"/>
            <a:ext cx="8496944" cy="2014676"/>
          </a:xfrm>
          <a:prstGeom prst="rect">
            <a:avLst/>
          </a:prstGeom>
          <a:noFill/>
          <a:ln w="190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682C9F-903D-B532-D304-CBA80070CFB3}"/>
              </a:ext>
            </a:extLst>
          </p:cNvPr>
          <p:cNvSpPr/>
          <p:nvPr/>
        </p:nvSpPr>
        <p:spPr>
          <a:xfrm>
            <a:off x="323528" y="2934237"/>
            <a:ext cx="8496038" cy="144016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26446D-7D47-7C9E-F5A6-340F2F7C1B78}"/>
              </a:ext>
            </a:extLst>
          </p:cNvPr>
          <p:cNvSpPr txBox="1"/>
          <p:nvPr/>
        </p:nvSpPr>
        <p:spPr>
          <a:xfrm>
            <a:off x="5580113" y="2841777"/>
            <a:ext cx="3455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</a:rPr>
              <a:t>Jumper and safety group extension welding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26E685-26F9-3EBC-9F1B-392F9BFA95BC}"/>
              </a:ext>
            </a:extLst>
          </p:cNvPr>
          <p:cNvSpPr/>
          <p:nvPr/>
        </p:nvSpPr>
        <p:spPr>
          <a:xfrm>
            <a:off x="323528" y="3717032"/>
            <a:ext cx="8514524" cy="466948"/>
          </a:xfrm>
          <a:prstGeom prst="rect">
            <a:avLst/>
          </a:prstGeom>
          <a:noFill/>
          <a:ln w="190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15E3E5-9185-9DD8-06F3-8CF7D237BAA0}"/>
              </a:ext>
            </a:extLst>
          </p:cNvPr>
          <p:cNvSpPr txBox="1"/>
          <p:nvPr/>
        </p:nvSpPr>
        <p:spPr>
          <a:xfrm>
            <a:off x="7744114" y="3641903"/>
            <a:ext cx="13229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Alignment</a:t>
            </a:r>
          </a:p>
          <a:p>
            <a:r>
              <a:rPr lang="en-GB" sz="1100" b="1" dirty="0"/>
              <a:t>Pressure test</a:t>
            </a:r>
          </a:p>
          <a:p>
            <a:r>
              <a:rPr lang="en-GB" sz="1100" b="1" dirty="0"/>
              <a:t>Final checks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495192-9898-87AA-BBFB-9845FDCE51BD}"/>
              </a:ext>
            </a:extLst>
          </p:cNvPr>
          <p:cNvSpPr txBox="1"/>
          <p:nvPr/>
        </p:nvSpPr>
        <p:spPr>
          <a:xfrm>
            <a:off x="7740353" y="4914417"/>
            <a:ext cx="1188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Leak checks</a:t>
            </a:r>
          </a:p>
          <a:p>
            <a:r>
              <a:rPr lang="en-GB" sz="1100" b="1" dirty="0"/>
              <a:t>Disconnection</a:t>
            </a:r>
          </a:p>
          <a:p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81AFC85C-1AED-E2A7-1051-A945D2C07007}"/>
                  </a:ext>
                </a:extLst>
              </p14:cNvPr>
              <p14:cNvContentPartPr/>
              <p14:nvPr/>
            </p14:nvContentPartPr>
            <p14:xfrm>
              <a:off x="355480" y="6430560"/>
              <a:ext cx="401040" cy="118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81AFC85C-1AED-E2A7-1051-A945D2C0700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9480" y="6358560"/>
                <a:ext cx="472680" cy="1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1DB22E7C-0951-B718-B9DF-A0EE14A2356E}"/>
                  </a:ext>
                </a:extLst>
              </p14:cNvPr>
              <p14:cNvContentPartPr/>
              <p14:nvPr/>
            </p14:nvContentPartPr>
            <p14:xfrm>
              <a:off x="784240" y="6420840"/>
              <a:ext cx="714600" cy="165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1DB22E7C-0951-B718-B9DF-A0EE14A2356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8600" y="6348840"/>
                <a:ext cx="786240" cy="1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3DFBDDF8-B97D-2651-7956-9BF40C5E18D0}"/>
                  </a:ext>
                </a:extLst>
              </p14:cNvPr>
              <p14:cNvContentPartPr/>
              <p14:nvPr/>
            </p14:nvContentPartPr>
            <p14:xfrm>
              <a:off x="1864240" y="6446400"/>
              <a:ext cx="664920" cy="57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3DFBDDF8-B97D-2651-7956-9BF40C5E18D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28240" y="6374400"/>
                <a:ext cx="736560" cy="14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30E33B80-6908-9B0D-4995-7881DFB15200}"/>
                  </a:ext>
                </a:extLst>
              </p14:cNvPr>
              <p14:cNvContentPartPr/>
              <p14:nvPr/>
            </p14:nvContentPartPr>
            <p14:xfrm>
              <a:off x="1574440" y="6451440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30E33B80-6908-9B0D-4995-7881DFB1520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38800" y="637980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5B496587-A864-8CAD-517E-11A2565D13D3}"/>
                  </a:ext>
                </a:extLst>
              </p14:cNvPr>
              <p14:cNvContentPartPr/>
              <p14:nvPr/>
            </p14:nvContentPartPr>
            <p14:xfrm>
              <a:off x="1559320" y="6430560"/>
              <a:ext cx="350280" cy="1188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5B496587-A864-8CAD-517E-11A2565D13D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523320" y="6358560"/>
                <a:ext cx="421920" cy="1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A482AAE9-C020-FFDF-89D8-B85824C245EA}"/>
                  </a:ext>
                </a:extLst>
              </p14:cNvPr>
              <p14:cNvContentPartPr/>
              <p14:nvPr/>
            </p14:nvContentPartPr>
            <p14:xfrm>
              <a:off x="2524480" y="6441360"/>
              <a:ext cx="360" cy="3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A482AAE9-C020-FFDF-89D8-B85824C245E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88840" y="636936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B00E6BA3-5933-C07B-A9C7-B2AA45EC9DC7}"/>
                  </a:ext>
                </a:extLst>
              </p14:cNvPr>
              <p14:cNvContentPartPr/>
              <p14:nvPr/>
            </p14:nvContentPartPr>
            <p14:xfrm>
              <a:off x="2417920" y="6441360"/>
              <a:ext cx="360" cy="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B00E6BA3-5933-C07B-A9C7-B2AA45EC9DC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81920" y="636936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4C65899C-F1A8-C550-8E5B-F9BA57A430A5}"/>
                  </a:ext>
                </a:extLst>
              </p14:cNvPr>
              <p14:cNvContentPartPr/>
              <p14:nvPr/>
            </p14:nvContentPartPr>
            <p14:xfrm>
              <a:off x="2311360" y="6441360"/>
              <a:ext cx="360" cy="36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4C65899C-F1A8-C550-8E5B-F9BA57A430A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75360" y="636936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F73525E7-5C04-F7AD-BEEC-DC2DE7698783}"/>
                  </a:ext>
                </a:extLst>
              </p14:cNvPr>
              <p14:cNvContentPartPr/>
              <p14:nvPr/>
            </p14:nvContentPartPr>
            <p14:xfrm>
              <a:off x="8346400" y="6366840"/>
              <a:ext cx="352080" cy="2988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F73525E7-5C04-F7AD-BEEC-DC2DE7698783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310400" y="6294840"/>
                <a:ext cx="423720" cy="17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E39B035C-9A84-881F-0E82-207E9DA6A8C3}"/>
                  </a:ext>
                </a:extLst>
              </p14:cNvPr>
              <p14:cNvContentPartPr/>
              <p14:nvPr/>
            </p14:nvContentPartPr>
            <p14:xfrm>
              <a:off x="360520" y="934680"/>
              <a:ext cx="477360" cy="1188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E39B035C-9A84-881F-0E82-207E9DA6A8C3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24520" y="862680"/>
                <a:ext cx="549000" cy="1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C53CB314-1AC0-E17D-DF83-6977EB23EE7D}"/>
                  </a:ext>
                </a:extLst>
              </p14:cNvPr>
              <p14:cNvContentPartPr/>
              <p14:nvPr/>
            </p14:nvContentPartPr>
            <p14:xfrm>
              <a:off x="726280" y="928920"/>
              <a:ext cx="1473120" cy="169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C53CB314-1AC0-E17D-DF83-6977EB23EE7D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90640" y="856920"/>
                <a:ext cx="1544760" cy="16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93E9152A-172E-EE96-E5D0-C91F09BC3D9B}"/>
                  </a:ext>
                </a:extLst>
              </p14:cNvPr>
              <p14:cNvContentPartPr/>
              <p14:nvPr/>
            </p14:nvContentPartPr>
            <p14:xfrm>
              <a:off x="675520" y="929280"/>
              <a:ext cx="360" cy="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93E9152A-172E-EE96-E5D0-C91F09BC3D9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9520" y="85764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C7C05B3E-95A0-4707-5835-7737308A8FF4}"/>
                  </a:ext>
                </a:extLst>
              </p14:cNvPr>
              <p14:cNvContentPartPr/>
              <p14:nvPr/>
            </p14:nvContentPartPr>
            <p14:xfrm>
              <a:off x="589120" y="924240"/>
              <a:ext cx="360" cy="36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C7C05B3E-95A0-4707-5835-7737308A8FF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3480" y="85260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E8B44676-CA18-DAA0-2468-603863AB1DF1}"/>
                  </a:ext>
                </a:extLst>
              </p14:cNvPr>
              <p14:cNvContentPartPr/>
              <p14:nvPr/>
            </p14:nvContentPartPr>
            <p14:xfrm>
              <a:off x="482200" y="924240"/>
              <a:ext cx="360" cy="36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E8B44676-CA18-DAA0-2468-603863AB1DF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46560" y="85260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8BB64ADB-5AC4-D9C6-7A6E-91D3C9EF6F45}"/>
                  </a:ext>
                </a:extLst>
              </p14:cNvPr>
              <p14:cNvContentPartPr/>
              <p14:nvPr/>
            </p14:nvContentPartPr>
            <p14:xfrm>
              <a:off x="396160" y="919200"/>
              <a:ext cx="360" cy="3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8BB64ADB-5AC4-D9C6-7A6E-91D3C9EF6F4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0160" y="847560"/>
                <a:ext cx="720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EC2643D9-DD9D-D576-E93E-EC7C4CD4CF14}"/>
                  </a:ext>
                </a:extLst>
              </p14:cNvPr>
              <p14:cNvContentPartPr/>
              <p14:nvPr/>
            </p14:nvContentPartPr>
            <p14:xfrm>
              <a:off x="349849" y="926595"/>
              <a:ext cx="696240" cy="1296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EC2643D9-DD9D-D576-E93E-EC7C4CD4CF14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14209" y="854595"/>
                <a:ext cx="767880" cy="15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783DAD14-A6E9-7CBE-BD70-BA8FDB1ECE72}"/>
                  </a:ext>
                </a:extLst>
              </p14:cNvPr>
              <p14:cNvContentPartPr/>
              <p14:nvPr/>
            </p14:nvContentPartPr>
            <p14:xfrm>
              <a:off x="2668426" y="988836"/>
              <a:ext cx="183600" cy="36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783DAD14-A6E9-7CBE-BD70-BA8FDB1ECE72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632426" y="917196"/>
                <a:ext cx="25524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3465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38726-3B55-331A-2E23-5772E6EE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Conclusions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5604D-5938-A811-33CD-338EFB2A6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052736"/>
            <a:ext cx="8280480" cy="3217911"/>
          </a:xfrm>
        </p:spPr>
        <p:txBody>
          <a:bodyPr>
            <a:normAutofit/>
          </a:bodyPr>
          <a:lstStyle/>
          <a:p>
            <a:r>
              <a:rPr lang="en-GB" sz="2000" dirty="0"/>
              <a:t>The test infrastructure is ready to enable validation of the RFD CM.</a:t>
            </a:r>
          </a:p>
          <a:p>
            <a:r>
              <a:rPr lang="en-GB" sz="2000" dirty="0"/>
              <a:t>A validation and testing program is being developed. Includes procedures, reports and full data logging.</a:t>
            </a:r>
          </a:p>
          <a:p>
            <a:r>
              <a:rPr lang="en-GB" sz="2000" dirty="0"/>
              <a:t>Due to delays in production, the test program was reduced. </a:t>
            </a:r>
          </a:p>
          <a:p>
            <a:r>
              <a:rPr lang="en-GB" sz="2000" dirty="0"/>
              <a:t>The main goal of the SM18 test is to verify Vacuum/Cryo-System leak tightness at 2K.</a:t>
            </a:r>
          </a:p>
          <a:p>
            <a:r>
              <a:rPr lang="en-GB" sz="2000" dirty="0"/>
              <a:t>Only low power RF measurements are intended.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076B0-2443-F138-B142-261D126F5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K. Turaj, 26th September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C39A1B-E6FE-B892-7928-A1E2F3D9A5A6}"/>
              </a:ext>
            </a:extLst>
          </p:cNvPr>
          <p:cNvSpPr txBox="1"/>
          <p:nvPr/>
        </p:nvSpPr>
        <p:spPr>
          <a:xfrm>
            <a:off x="7002016" y="5839110"/>
            <a:ext cx="1529984" cy="276999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Courtesy: T. Capelli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C3F895DC-819F-7247-E72C-075C5F611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684" b="96909" l="9979" r="89996">
                        <a14:foregroundMark x1="22505" y1="18471" x2="21937" y2="18600"/>
                        <a14:foregroundMark x1="21232" y1="18256" x2="21368" y2="17869"/>
                        <a14:foregroundMark x1="19550" y1="24184" x2="19368" y2="24055"/>
                        <a14:foregroundMark x1="27529" y1="14605" x2="27393" y2="16409"/>
                        <a14:foregroundMark x1="27211" y1="14218" x2="27574" y2="15464"/>
                        <a14:foregroundMark x1="14299" y1="58892" x2="14412" y2="60954"/>
                        <a14:foregroundMark x1="12116" y1="60352" x2="13094" y2="59880"/>
                        <a14:foregroundMark x1="13094" y1="59880" x2="13208" y2="60567"/>
                        <a14:foregroundMark x1="19232" y1="72723" x2="17709" y2="73454"/>
                        <a14:foregroundMark x1="14685" y1="39820" x2="15185" y2="40335"/>
                        <a14:foregroundMark x1="15572" y1="38359" x2="16163" y2="38488"/>
                        <a14:foregroundMark x1="14481" y1="50859" x2="14481" y2="51589"/>
                        <a14:foregroundMark x1="10252" y1="72723" x2="10002" y2="72723"/>
                        <a14:foregroundMark x1="16867" y1="88101" x2="21550" y2="88703"/>
                        <a14:foregroundMark x1="15140" y1="86297" x2="13799" y2="88015"/>
                        <a14:foregroundMark x1="13799" y1="88015" x2="14822" y2="90120"/>
                        <a14:foregroundMark x1="14822" y1="90120" x2="14844" y2="93041"/>
                        <a14:foregroundMark x1="14844" y1="93041" x2="16390" y2="93900"/>
                        <a14:foregroundMark x1="16390" y1="93900" x2="20823" y2="93943"/>
                        <a14:foregroundMark x1="20823" y1="93943" x2="21778" y2="95790"/>
                        <a14:foregroundMark x1="21778" y1="95790" x2="24256" y2="96349"/>
                        <a14:foregroundMark x1="24256" y1="96349" x2="25870" y2="94802"/>
                        <a14:foregroundMark x1="25870" y1="94802" x2="25983" y2="94158"/>
                        <a14:foregroundMark x1="20277" y1="31443" x2="20277" y2="33806"/>
                        <a14:foregroundMark x1="20277" y1="33806" x2="20732" y2="35653"/>
                        <a14:foregroundMark x1="20732" y1="35653" x2="21687" y2="35223"/>
                        <a14:foregroundMark x1="19504" y1="31357" x2="20005" y2="30627"/>
                        <a14:foregroundMark x1="19891" y1="30627" x2="19300" y2="32002"/>
                        <a14:foregroundMark x1="19300" y1="32002" x2="19300" y2="32431"/>
                        <a14:foregroundMark x1="18527" y1="35825" x2="19436" y2="35352"/>
                        <a14:foregroundMark x1="39532" y1="30112" x2="39986" y2="30241"/>
                        <a14:foregroundMark x1="40691" y1="17139" x2="42396" y2="17182"/>
                        <a14:foregroundMark x1="42396" y1="17182" x2="43442" y2="17139"/>
                        <a14:foregroundMark x1="54808" y1="4510" x2="55945" y2="5284"/>
                        <a14:foregroundMark x1="55945" y1="5284" x2="56604" y2="6486"/>
                        <a14:foregroundMark x1="61605" y1="9493" x2="61559" y2="10223"/>
                        <a14:foregroundMark x1="83701" y1="28050" x2="85042" y2="27277"/>
                        <a14:foregroundMark x1="85042" y1="27277" x2="85247" y2="29296"/>
                        <a14:foregroundMark x1="57695" y1="22122" x2="58286" y2="20146"/>
                        <a14:foregroundMark x1="58286" y1="20146" x2="58468" y2="20662"/>
                        <a14:foregroundMark x1="60718" y1="22981" x2="60718" y2="23582"/>
                        <a14:foregroundMark x1="62582" y1="23711" x2="63287" y2="23454"/>
                        <a14:foregroundMark x1="59741" y1="86040" x2="59286" y2="83376"/>
                        <a14:foregroundMark x1="59286" y1="83376" x2="57945" y2="84235"/>
                        <a14:foregroundMark x1="57945" y1="84235" x2="58991" y2="84665"/>
                        <a14:foregroundMark x1="58991" y1="84665" x2="59036" y2="84837"/>
                        <a14:foregroundMark x1="43760" y1="85911" x2="44897" y2="84192"/>
                        <a14:foregroundMark x1="44897" y1="84192" x2="44078" y2="83204"/>
                        <a14:foregroundMark x1="44078" y1="83204" x2="43646" y2="85911"/>
                        <a14:foregroundMark x1="80223" y1="25258" x2="80677" y2="25258"/>
                        <a14:foregroundMark x1="83133" y1="25859" x2="83701" y2="25258"/>
                        <a14:foregroundMark x1="82223" y1="25258" x2="82405" y2="25258"/>
                        <a14:foregroundMark x1="53853" y1="13144" x2="54285" y2="11942"/>
                        <a14:foregroundMark x1="53899" y1="14132" x2="54171" y2="14948"/>
                        <a14:foregroundMark x1="63287" y1="22466" x2="63219" y2="17526"/>
                        <a14:foregroundMark x1="63219" y1="17526" x2="63742" y2="15163"/>
                        <a14:foregroundMark x1="63742" y1="15163" x2="64560" y2="14605"/>
                        <a14:foregroundMark x1="63037" y1="15077" x2="63469" y2="14948"/>
                        <a14:foregroundMark x1="64446" y1="12672" x2="66356" y2="12586"/>
                        <a14:foregroundMark x1="66356" y1="12586" x2="75563" y2="13015"/>
                        <a14:foregroundMark x1="75563" y1="13015" x2="78495" y2="12672"/>
                        <a14:foregroundMark x1="78745" y1="12543" x2="78882" y2="20533"/>
                        <a14:foregroundMark x1="37349" y1="19802" x2="37531" y2="12672"/>
                        <a14:foregroundMark x1="37463" y1="12414" x2="51989" y2="12887"/>
                        <a14:foregroundMark x1="37668" y1="22466" x2="37668" y2="23454"/>
                        <a14:foregroundMark x1="36895" y1="25258" x2="36963" y2="25988"/>
                        <a14:foregroundMark x1="24437" y1="14347" x2="24756" y2="14132"/>
                        <a14:foregroundMark x1="69869" y1="22922" x2="73989" y2="22922"/>
                        <a14:foregroundMark x1="70996" y1="25068" x2="70861" y2="30466"/>
                        <a14:foregroundMark x1="70861" y1="30466" x2="70861" y2="30466"/>
                        <a14:foregroundMark x1="73853" y1="12494" x2="76388" y2="12494"/>
                        <a14:foregroundMark x1="19288" y1="20663" x2="20814" y2="20407"/>
                        <a14:foregroundMark x1="76185" y1="83405" x2="78092" y2="83405"/>
                        <a14:foregroundMark x1="78092" y1="83405" x2="82645" y2="82781"/>
                        <a14:foregroundMark x1="75456" y1="92712" x2="76651" y2="93673"/>
                        <a14:foregroundMark x1="76651" y1="93673" x2="76922" y2="92584"/>
                        <a14:foregroundMark x1="22018" y1="96604" x2="22976" y2="96909"/>
                        <a14:foregroundMark x1="22976" y1="96909" x2="24409" y2="96604"/>
                        <a14:foregroundMark x1="55286" y1="3812" x2="57024" y2="4069"/>
                        <a14:foregroundMark x1="54159" y1="3684" x2="54693" y2="3684"/>
                        <a14:foregroundMark x1="52226" y1="12991" x2="52031" y2="20279"/>
                        <a14:backgroundMark x1="61348" y1="18645" x2="62145" y2="15249"/>
                        <a14:backgroundMark x1="52827" y1="18901" x2="52827" y2="224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33" y="3457879"/>
            <a:ext cx="5609005" cy="296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56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9507" y="2816932"/>
            <a:ext cx="4104985" cy="1224136"/>
          </a:xfrm>
        </p:spPr>
        <p:txBody>
          <a:bodyPr/>
          <a:lstStyle/>
          <a:p>
            <a:r>
              <a:rPr lang="en-GB" dirty="0"/>
              <a:t>Thank you very much! 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26th September 2023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61593</TotalTime>
  <Words>1001</Words>
  <Application>Microsoft Office PowerPoint</Application>
  <PresentationFormat>On-screen Show (4:3)</PresentationFormat>
  <Paragraphs>187</Paragraphs>
  <Slides>11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Symbol</vt:lpstr>
      <vt:lpstr>Wingdings</vt:lpstr>
      <vt:lpstr>Thème Office</vt:lpstr>
      <vt:lpstr>SM18 validation of RFD CM Prototype for SPS tests</vt:lpstr>
      <vt:lpstr>RFD CM parameters </vt:lpstr>
      <vt:lpstr>Goals of RFD CM cold test in SM18</vt:lpstr>
      <vt:lpstr>Infrastructure: M7 test stand</vt:lpstr>
      <vt:lpstr>SM18 planning changes</vt:lpstr>
      <vt:lpstr>Workflow of RFD CM in SM18</vt:lpstr>
      <vt:lpstr>SM18 planning</vt:lpstr>
      <vt:lpstr>Conclusions</vt:lpstr>
      <vt:lpstr>Thank you very much!  </vt:lpstr>
      <vt:lpstr>RFD CM Test Program</vt:lpstr>
      <vt:lpstr>RFD cryomodule ports/interfaces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Cold test results</dc:title>
  <dc:creator>Katarzyna Turaj</dc:creator>
  <cp:lastModifiedBy>Katarzyna Turaj</cp:lastModifiedBy>
  <cp:revision>643</cp:revision>
  <dcterms:created xsi:type="dcterms:W3CDTF">2020-09-07T15:03:05Z</dcterms:created>
  <dcterms:modified xsi:type="dcterms:W3CDTF">2023-09-26T18:56:50Z</dcterms:modified>
</cp:coreProperties>
</file>