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63" r:id="rId5"/>
    <p:sldId id="350" r:id="rId6"/>
    <p:sldId id="541" r:id="rId7"/>
    <p:sldId id="563" r:id="rId8"/>
    <p:sldId id="557" r:id="rId9"/>
    <p:sldId id="544" r:id="rId10"/>
    <p:sldId id="545" r:id="rId11"/>
    <p:sldId id="546" r:id="rId12"/>
    <p:sldId id="547" r:id="rId13"/>
    <p:sldId id="558" r:id="rId14"/>
    <p:sldId id="562" r:id="rId15"/>
    <p:sldId id="548" r:id="rId16"/>
    <p:sldId id="564" r:id="rId17"/>
    <p:sldId id="1528" r:id="rId18"/>
    <p:sldId id="542" r:id="rId19"/>
    <p:sldId id="1526" r:id="rId20"/>
    <p:sldId id="565" r:id="rId21"/>
    <p:sldId id="535" r:id="rId22"/>
    <p:sldId id="1523" r:id="rId23"/>
    <p:sldId id="1529" r:id="rId24"/>
    <p:sldId id="1530" r:id="rId25"/>
    <p:sldId id="566" r:id="rId26"/>
    <p:sldId id="555" r:id="rId27"/>
    <p:sldId id="559" r:id="rId28"/>
    <p:sldId id="537" r:id="rId29"/>
    <p:sldId id="1522" r:id="rId30"/>
    <p:sldId id="1527" r:id="rId31"/>
    <p:sldId id="539" r:id="rId32"/>
    <p:sldId id="556" r:id="rId33"/>
    <p:sldId id="540" r:id="rId34"/>
    <p:sldId id="538" r:id="rId3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86520CEB-4635-4DE7-B925-1312222B327D}">
          <p14:sldIdLst>
            <p14:sldId id="263"/>
            <p14:sldId id="350"/>
            <p14:sldId id="541"/>
            <p14:sldId id="563"/>
          </p14:sldIdLst>
        </p14:section>
        <p14:section name="Pre-series &amp; Series Status" id="{14224FD5-62E7-4484-8B16-A07907CAC1FF}">
          <p14:sldIdLst>
            <p14:sldId id="557"/>
            <p14:sldId id="544"/>
            <p14:sldId id="545"/>
            <p14:sldId id="546"/>
            <p14:sldId id="547"/>
            <p14:sldId id="558"/>
            <p14:sldId id="562"/>
            <p14:sldId id="548"/>
            <p14:sldId id="564"/>
            <p14:sldId id="1528"/>
            <p14:sldId id="542"/>
            <p14:sldId id="1526"/>
            <p14:sldId id="565"/>
            <p14:sldId id="535"/>
            <p14:sldId id="1523"/>
            <p14:sldId id="1529"/>
            <p14:sldId id="1530"/>
          </p14:sldIdLst>
        </p14:section>
        <p14:section name="Series Status" id="{57098939-4731-F646-AB2A-0A3D1BFDAE35}">
          <p14:sldIdLst>
            <p14:sldId id="566"/>
            <p14:sldId id="555"/>
          </p14:sldIdLst>
        </p14:section>
        <p14:section name="He Tank Protos and Assembly at ZRi" id="{90ADB50C-34D1-0F43-88E2-FE6B63F5692B}">
          <p14:sldIdLst>
            <p14:sldId id="559"/>
            <p14:sldId id="537"/>
            <p14:sldId id="1522"/>
          </p14:sldIdLst>
        </p14:section>
        <p14:section name="Da aggiornare" id="{D3C09F2F-A449-4B44-B1E3-105D65B30137}">
          <p14:sldIdLst>
            <p14:sldId id="1527"/>
            <p14:sldId id="539"/>
          </p14:sldIdLst>
        </p14:section>
        <p14:section name="Da rivedere" id="{43A356AD-9850-4A04-B06C-1F9B649301DF}">
          <p14:sldIdLst>
            <p14:sldId id="556"/>
            <p14:sldId id="540"/>
            <p14:sldId id="53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uele Narduzzi" initials="MN" lastIdx="4" clrIdx="0">
    <p:extLst>
      <p:ext uri="{19B8F6BF-5375-455C-9EA6-DF929625EA0E}">
        <p15:presenceInfo xmlns:p15="http://schemas.microsoft.com/office/powerpoint/2012/main" userId="S::manuele@services.fnal.gov::1628c2cd-2faf-40d7-8c0f-ce2c354a91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BDFFDB"/>
    <a:srgbClr val="4673C5"/>
    <a:srgbClr val="0093BE"/>
    <a:srgbClr val="00FA00"/>
    <a:srgbClr val="009051"/>
    <a:srgbClr val="57ADCC"/>
    <a:srgbClr val="FF7E79"/>
    <a:srgbClr val="E6E9E7"/>
    <a:srgbClr val="92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75" autoAdjust="0"/>
    <p:restoredTop sz="93767"/>
  </p:normalViewPr>
  <p:slideViewPr>
    <p:cSldViewPr snapToGrid="0">
      <p:cViewPr varScale="1">
        <p:scale>
          <a:sx n="315" d="100"/>
          <a:sy n="315" d="100"/>
        </p:scale>
        <p:origin x="9416" y="200"/>
      </p:cViewPr>
      <p:guideLst>
        <p:guide orient="horz" pos="4080"/>
        <p:guide pos="2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M. Narduzzi - FNAL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M. Narduzzi - FNAL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Prendi</a:t>
            </a:r>
            <a:r>
              <a:rPr lang="en-US" dirty="0"/>
              <a:t> I bullet dale slide di Hector solo per bullet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703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Prendi</a:t>
            </a:r>
            <a:r>
              <a:rPr lang="en-US" dirty="0"/>
              <a:t> I bullet dale slide di Hector solo per bullet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7872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Aggiungi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disegno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ispezione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499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2926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61656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96164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 for 11 Series He Tank: low risk, so the Hold Points will lead the production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5571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Aggiungi</a:t>
            </a:r>
            <a:r>
              <a:rPr lang="en-US" dirty="0"/>
              <a:t> </a:t>
            </a:r>
            <a:r>
              <a:rPr lang="en-US" dirty="0" err="1"/>
              <a:t>dettagli</a:t>
            </a:r>
            <a:r>
              <a:rPr lang="en-US" dirty="0"/>
              <a:t> processing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5194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Overall goal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4096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reduce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61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5197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 Slide transition to production.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511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7460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05472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specs released. Size &amp; Quantities optimized for production. PO placed.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175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65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621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118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193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149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5955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9048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err="1"/>
              <a:t>Author(s</a:t>
            </a:r>
            <a:r>
              <a:rPr lang="en-GB" noProof="0"/>
              <a:t>)  - Arial 20 pt – </a:t>
            </a:r>
            <a:r>
              <a:rPr lang="en-GB" noProof="0" err="1"/>
              <a:t>HiLumi</a:t>
            </a:r>
            <a:r>
              <a:rPr lang="en-GB" noProof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/>
              <a:t>Click to modify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13th HL-LHC Collaboration Meeting – Sep 25th - 28th, 2022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96383/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84617/1.0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hyperlink" Target="https://edms.cern.ch/document/1863763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hyperlink" Target="https://edms.cern.ch/document/2734588/1" TargetMode="External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07/relationships/hdphoto" Target="../media/hdphoto7.wdp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microsoft.com/office/2007/relationships/hdphoto" Target="../media/hdphoto12.wdp"/><Relationship Id="rId18" Type="http://schemas.openxmlformats.org/officeDocument/2006/relationships/image" Target="../media/image16.png"/><Relationship Id="rId3" Type="http://schemas.microsoft.com/office/2007/relationships/hdphoto" Target="../media/hdphoto5.wdp"/><Relationship Id="rId7" Type="http://schemas.microsoft.com/office/2007/relationships/hdphoto" Target="../media/hdphoto9.wdp"/><Relationship Id="rId12" Type="http://schemas.openxmlformats.org/officeDocument/2006/relationships/image" Target="../media/image38.png"/><Relationship Id="rId17" Type="http://schemas.microsoft.com/office/2007/relationships/hdphoto" Target="../media/hdphoto13.wdp"/><Relationship Id="rId2" Type="http://schemas.openxmlformats.org/officeDocument/2006/relationships/image" Target="../media/image15.pn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microsoft.com/office/2007/relationships/hdphoto" Target="../media/hdphoto11.wdp"/><Relationship Id="rId5" Type="http://schemas.microsoft.com/office/2007/relationships/hdphoto" Target="../media/hdphoto8.wdp"/><Relationship Id="rId15" Type="http://schemas.microsoft.com/office/2007/relationships/hdphoto" Target="../media/hdphoto4.wdp"/><Relationship Id="rId10" Type="http://schemas.openxmlformats.org/officeDocument/2006/relationships/image" Target="../media/image37.png"/><Relationship Id="rId19" Type="http://schemas.microsoft.com/office/2007/relationships/hdphoto" Target="../media/hdphoto6.wdp"/><Relationship Id="rId4" Type="http://schemas.openxmlformats.org/officeDocument/2006/relationships/image" Target="../media/image34.png"/><Relationship Id="rId9" Type="http://schemas.microsoft.com/office/2007/relationships/hdphoto" Target="../media/hdphoto10.wdp"/><Relationship Id="rId1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5.wdp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microsoft.com/office/2007/relationships/hdphoto" Target="../media/hdphoto17.wdp"/><Relationship Id="rId7" Type="http://schemas.microsoft.com/office/2007/relationships/hdphoto" Target="../media/hdphoto19.wdp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microsoft.com/office/2007/relationships/hdphoto" Target="../media/hdphoto18.wdp"/><Relationship Id="rId4" Type="http://schemas.openxmlformats.org/officeDocument/2006/relationships/image" Target="../media/image56.png"/><Relationship Id="rId9" Type="http://schemas.microsoft.com/office/2007/relationships/hdphoto" Target="../media/hdphoto20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01976/2" TargetMode="External"/><Relationship Id="rId7" Type="http://schemas.openxmlformats.org/officeDocument/2006/relationships/image" Target="../media/image6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hyperlink" Target="https://edms.cern.ch/document/2910273/3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917474/1" TargetMode="External"/><Relationship Id="rId3" Type="http://schemas.openxmlformats.org/officeDocument/2006/relationships/hyperlink" Target="https://edms.cern.ch/document/2733074/1" TargetMode="External"/><Relationship Id="rId7" Type="http://schemas.openxmlformats.org/officeDocument/2006/relationships/hyperlink" Target="https://edms.cern.ch/document/2782942/1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782935/1" TargetMode="External"/><Relationship Id="rId11" Type="http://schemas.openxmlformats.org/officeDocument/2006/relationships/image" Target="../media/image64.jpeg"/><Relationship Id="rId5" Type="http://schemas.openxmlformats.org/officeDocument/2006/relationships/hyperlink" Target="https://edms.cern.ch/document/2885616/1" TargetMode="External"/><Relationship Id="rId10" Type="http://schemas.openxmlformats.org/officeDocument/2006/relationships/image" Target="../media/image63.jpeg"/><Relationship Id="rId4" Type="http://schemas.openxmlformats.org/officeDocument/2006/relationships/hyperlink" Target="https://edms.cern.ch/document/2782946/1" TargetMode="External"/><Relationship Id="rId9" Type="http://schemas.openxmlformats.org/officeDocument/2006/relationships/image" Target="../media/image6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microsoft.com/office/2007/relationships/hdphoto" Target="../media/hdphoto2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project?P:100474223:100474223:subDocs" TargetMode="External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6" Type="http://schemas.openxmlformats.org/officeDocument/2006/relationships/image" Target="../media/image96.png"/><Relationship Id="rId21" Type="http://schemas.openxmlformats.org/officeDocument/2006/relationships/image" Target="../media/image91.png"/><Relationship Id="rId42" Type="http://schemas.openxmlformats.org/officeDocument/2006/relationships/image" Target="../media/image111.png"/><Relationship Id="rId47" Type="http://schemas.openxmlformats.org/officeDocument/2006/relationships/image" Target="../media/image114.png"/><Relationship Id="rId63" Type="http://schemas.openxmlformats.org/officeDocument/2006/relationships/image" Target="../media/image128.png"/><Relationship Id="rId68" Type="http://schemas.openxmlformats.org/officeDocument/2006/relationships/image" Target="../media/image133.png"/><Relationship Id="rId7" Type="http://schemas.openxmlformats.org/officeDocument/2006/relationships/image" Target="../media/image77.png"/><Relationship Id="rId71" Type="http://schemas.openxmlformats.org/officeDocument/2006/relationships/image" Target="../media/image136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86.png"/><Relationship Id="rId29" Type="http://schemas.openxmlformats.org/officeDocument/2006/relationships/image" Target="../media/image99.png"/><Relationship Id="rId11" Type="http://schemas.openxmlformats.org/officeDocument/2006/relationships/image" Target="../media/image81.png"/><Relationship Id="rId24" Type="http://schemas.openxmlformats.org/officeDocument/2006/relationships/image" Target="../media/image94.png"/><Relationship Id="rId32" Type="http://schemas.openxmlformats.org/officeDocument/2006/relationships/image" Target="../media/image102.png"/><Relationship Id="rId37" Type="http://schemas.openxmlformats.org/officeDocument/2006/relationships/image" Target="../media/image107.png"/><Relationship Id="rId40" Type="http://schemas.openxmlformats.org/officeDocument/2006/relationships/image" Target="../media/image110.png"/><Relationship Id="rId45" Type="http://schemas.microsoft.com/office/2007/relationships/hdphoto" Target="../media/hdphoto24.wdp"/><Relationship Id="rId53" Type="http://schemas.openxmlformats.org/officeDocument/2006/relationships/image" Target="../media/image120.png"/><Relationship Id="rId58" Type="http://schemas.openxmlformats.org/officeDocument/2006/relationships/image" Target="../media/image125.png"/><Relationship Id="rId66" Type="http://schemas.openxmlformats.org/officeDocument/2006/relationships/image" Target="../media/image131.png"/><Relationship Id="rId5" Type="http://schemas.openxmlformats.org/officeDocument/2006/relationships/image" Target="../media/image75.png"/><Relationship Id="rId61" Type="http://schemas.openxmlformats.org/officeDocument/2006/relationships/image" Target="../media/image127.png"/><Relationship Id="rId19" Type="http://schemas.openxmlformats.org/officeDocument/2006/relationships/image" Target="../media/image89.png"/><Relationship Id="rId14" Type="http://schemas.openxmlformats.org/officeDocument/2006/relationships/image" Target="../media/image84.png"/><Relationship Id="rId22" Type="http://schemas.openxmlformats.org/officeDocument/2006/relationships/image" Target="../media/image92.png"/><Relationship Id="rId27" Type="http://schemas.openxmlformats.org/officeDocument/2006/relationships/image" Target="../media/image97.png"/><Relationship Id="rId30" Type="http://schemas.openxmlformats.org/officeDocument/2006/relationships/image" Target="../media/image100.png"/><Relationship Id="rId35" Type="http://schemas.openxmlformats.org/officeDocument/2006/relationships/image" Target="../media/image105.png"/><Relationship Id="rId43" Type="http://schemas.microsoft.com/office/2007/relationships/hdphoto" Target="../media/hdphoto23.wdp"/><Relationship Id="rId48" Type="http://schemas.openxmlformats.org/officeDocument/2006/relationships/image" Target="../media/image115.png"/><Relationship Id="rId56" Type="http://schemas.openxmlformats.org/officeDocument/2006/relationships/image" Target="../media/image123.png"/><Relationship Id="rId64" Type="http://schemas.openxmlformats.org/officeDocument/2006/relationships/image" Target="../media/image129.png"/><Relationship Id="rId69" Type="http://schemas.openxmlformats.org/officeDocument/2006/relationships/image" Target="../media/image134.png"/><Relationship Id="rId8" Type="http://schemas.openxmlformats.org/officeDocument/2006/relationships/image" Target="../media/image78.png"/><Relationship Id="rId51" Type="http://schemas.openxmlformats.org/officeDocument/2006/relationships/image" Target="../media/image118.png"/><Relationship Id="rId3" Type="http://schemas.openxmlformats.org/officeDocument/2006/relationships/image" Target="../media/image73.png"/><Relationship Id="rId12" Type="http://schemas.openxmlformats.org/officeDocument/2006/relationships/image" Target="../media/image82.png"/><Relationship Id="rId17" Type="http://schemas.openxmlformats.org/officeDocument/2006/relationships/image" Target="../media/image87.png"/><Relationship Id="rId25" Type="http://schemas.openxmlformats.org/officeDocument/2006/relationships/image" Target="../media/image95.png"/><Relationship Id="rId33" Type="http://schemas.openxmlformats.org/officeDocument/2006/relationships/image" Target="../media/image103.png"/><Relationship Id="rId38" Type="http://schemas.openxmlformats.org/officeDocument/2006/relationships/image" Target="../media/image108.png"/><Relationship Id="rId46" Type="http://schemas.openxmlformats.org/officeDocument/2006/relationships/image" Target="../media/image113.png"/><Relationship Id="rId59" Type="http://schemas.openxmlformats.org/officeDocument/2006/relationships/image" Target="../media/image126.png"/><Relationship Id="rId67" Type="http://schemas.openxmlformats.org/officeDocument/2006/relationships/image" Target="../media/image132.png"/><Relationship Id="rId20" Type="http://schemas.openxmlformats.org/officeDocument/2006/relationships/image" Target="../media/image90.png"/><Relationship Id="rId41" Type="http://schemas.microsoft.com/office/2007/relationships/hdphoto" Target="../media/hdphoto22.wdp"/><Relationship Id="rId54" Type="http://schemas.openxmlformats.org/officeDocument/2006/relationships/image" Target="../media/image121.png"/><Relationship Id="rId62" Type="http://schemas.microsoft.com/office/2007/relationships/hdphoto" Target="../media/hdphoto26.wdp"/><Relationship Id="rId70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5" Type="http://schemas.openxmlformats.org/officeDocument/2006/relationships/image" Target="../media/image85.png"/><Relationship Id="rId23" Type="http://schemas.openxmlformats.org/officeDocument/2006/relationships/image" Target="../media/image93.png"/><Relationship Id="rId28" Type="http://schemas.openxmlformats.org/officeDocument/2006/relationships/image" Target="../media/image98.png"/><Relationship Id="rId36" Type="http://schemas.openxmlformats.org/officeDocument/2006/relationships/image" Target="../media/image106.png"/><Relationship Id="rId49" Type="http://schemas.openxmlformats.org/officeDocument/2006/relationships/image" Target="../media/image116.png"/><Relationship Id="rId57" Type="http://schemas.openxmlformats.org/officeDocument/2006/relationships/image" Target="../media/image124.png"/><Relationship Id="rId10" Type="http://schemas.openxmlformats.org/officeDocument/2006/relationships/image" Target="../media/image80.png"/><Relationship Id="rId31" Type="http://schemas.openxmlformats.org/officeDocument/2006/relationships/image" Target="../media/image101.png"/><Relationship Id="rId44" Type="http://schemas.openxmlformats.org/officeDocument/2006/relationships/image" Target="../media/image112.png"/><Relationship Id="rId52" Type="http://schemas.openxmlformats.org/officeDocument/2006/relationships/image" Target="../media/image119.png"/><Relationship Id="rId60" Type="http://schemas.microsoft.com/office/2007/relationships/hdphoto" Target="../media/hdphoto25.wdp"/><Relationship Id="rId65" Type="http://schemas.openxmlformats.org/officeDocument/2006/relationships/image" Target="../media/image13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3" Type="http://schemas.openxmlformats.org/officeDocument/2006/relationships/image" Target="../media/image83.png"/><Relationship Id="rId18" Type="http://schemas.openxmlformats.org/officeDocument/2006/relationships/image" Target="../media/image88.png"/><Relationship Id="rId39" Type="http://schemas.openxmlformats.org/officeDocument/2006/relationships/image" Target="../media/image109.png"/><Relationship Id="rId34" Type="http://schemas.openxmlformats.org/officeDocument/2006/relationships/image" Target="../media/image104.png"/><Relationship Id="rId50" Type="http://schemas.openxmlformats.org/officeDocument/2006/relationships/image" Target="../media/image117.png"/><Relationship Id="rId55" Type="http://schemas.openxmlformats.org/officeDocument/2006/relationships/image" Target="../media/image12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485727/5" TargetMode="External"/><Relationship Id="rId13" Type="http://schemas.openxmlformats.org/officeDocument/2006/relationships/image" Target="../media/image139.png"/><Relationship Id="rId3" Type="http://schemas.openxmlformats.org/officeDocument/2006/relationships/hyperlink" Target="https://edms.cern.ch/document/2335250/4.0" TargetMode="External"/><Relationship Id="rId7" Type="http://schemas.openxmlformats.org/officeDocument/2006/relationships/hyperlink" Target="https://edms.cern.ch/document/1971779/2" TargetMode="External"/><Relationship Id="rId12" Type="http://schemas.openxmlformats.org/officeDocument/2006/relationships/image" Target="../media/image1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367297/2" TargetMode="External"/><Relationship Id="rId11" Type="http://schemas.openxmlformats.org/officeDocument/2006/relationships/image" Target="../media/image137.png"/><Relationship Id="rId5" Type="http://schemas.openxmlformats.org/officeDocument/2006/relationships/hyperlink" Target="https://edms.cern.ch/document/1476934/4" TargetMode="External"/><Relationship Id="rId10" Type="http://schemas.openxmlformats.org/officeDocument/2006/relationships/hyperlink" Target="https://edms.cern.ch/document/790775/3" TargetMode="External"/><Relationship Id="rId4" Type="http://schemas.openxmlformats.org/officeDocument/2006/relationships/hyperlink" Target="https://edms.cern.ch/document/1095252/7" TargetMode="External"/><Relationship Id="rId9" Type="http://schemas.openxmlformats.org/officeDocument/2006/relationships/hyperlink" Target="https://edms.cern.ch/document/2116737/1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397280/2" TargetMode="External"/><Relationship Id="rId13" Type="http://schemas.openxmlformats.org/officeDocument/2006/relationships/image" Target="../media/image15.png"/><Relationship Id="rId3" Type="http://schemas.openxmlformats.org/officeDocument/2006/relationships/hyperlink" Target="https://edms.cern.ch/document/1389669/2.6" TargetMode="External"/><Relationship Id="rId7" Type="http://schemas.openxmlformats.org/officeDocument/2006/relationships/hyperlink" Target="https://edms.cern.ch/document/2479595/5" TargetMode="External"/><Relationship Id="rId12" Type="http://schemas.microsoft.com/office/2007/relationships/hdphoto" Target="../media/hdphoto4.wdp"/><Relationship Id="rId2" Type="http://schemas.openxmlformats.org/officeDocument/2006/relationships/notesSlide" Target="../notesSlides/notesSlide5.xml"/><Relationship Id="rId16" Type="http://schemas.microsoft.com/office/2007/relationships/hdphoto" Target="../media/hdphoto6.wdp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project/CERN-0000201993" TargetMode="External"/><Relationship Id="rId11" Type="http://schemas.openxmlformats.org/officeDocument/2006/relationships/image" Target="../media/image14.png"/><Relationship Id="rId5" Type="http://schemas.openxmlformats.org/officeDocument/2006/relationships/hyperlink" Target="https://edms.cern.ch/document/2080712/6" TargetMode="External"/><Relationship Id="rId15" Type="http://schemas.openxmlformats.org/officeDocument/2006/relationships/image" Target="../media/image16.png"/><Relationship Id="rId10" Type="http://schemas.openxmlformats.org/officeDocument/2006/relationships/hyperlink" Target="https://edms.cern.ch/item/HCACFCA002/0" TargetMode="External"/><Relationship Id="rId4" Type="http://schemas.openxmlformats.org/officeDocument/2006/relationships/hyperlink" Target="https://edms.cern.ch/document/1406869/AF" TargetMode="External"/><Relationship Id="rId9" Type="http://schemas.openxmlformats.org/officeDocument/2006/relationships/hyperlink" Target="https://edms.cern.ch/document/2910273/3" TargetMode="External"/><Relationship Id="rId1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project/CERN-0000201993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3429000"/>
            <a:ext cx="9144000" cy="1691297"/>
          </a:xfrm>
        </p:spPr>
        <p:txBody>
          <a:bodyPr/>
          <a:lstStyle/>
          <a:p>
            <a:pPr algn="ctr"/>
            <a:r>
              <a:rPr lang="en-US" sz="3600" dirty="0"/>
              <a:t>RFD Industrial Cavity Production</a:t>
            </a: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07010" y="5451377"/>
            <a:ext cx="6480000" cy="349250"/>
          </a:xfrm>
        </p:spPr>
        <p:txBody>
          <a:bodyPr>
            <a:normAutofit/>
          </a:bodyPr>
          <a:lstStyle/>
          <a:p>
            <a:r>
              <a:rPr lang="en-GB"/>
              <a:t>Manuele Narduzzi - FNAL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707010" y="5877272"/>
            <a:ext cx="7144590" cy="349250"/>
          </a:xfrm>
        </p:spPr>
        <p:txBody>
          <a:bodyPr>
            <a:normAutofit/>
          </a:bodyPr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 – Sep 25</a:t>
            </a:r>
            <a:r>
              <a:rPr lang="en-US" baseline="30000" dirty="0"/>
              <a:t>th </a:t>
            </a:r>
            <a:r>
              <a:rPr lang="en-US" dirty="0"/>
              <a:t>– 28</a:t>
            </a:r>
            <a:r>
              <a:rPr lang="en-US" baseline="30000" dirty="0"/>
              <a:t>th</a:t>
            </a:r>
            <a:r>
              <a:rPr lang="en-US" dirty="0"/>
              <a:t>, 2023</a:t>
            </a:r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E86FA1-C373-4110-BC86-F1B4D3AE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129" y="716859"/>
            <a:ext cx="8441704" cy="5500118"/>
          </a:xfrm>
        </p:spPr>
        <p:txBody>
          <a:bodyPr>
            <a:normAutofit/>
          </a:bodyPr>
          <a:lstStyle/>
          <a:p>
            <a:pPr lvl="2">
              <a:buFont typeface="Wingdings" panose="05000000000000000000" pitchFamily="2" charset="2"/>
              <a:buChar char="ü"/>
            </a:pPr>
            <a:endParaRPr lang="en-US" sz="6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“Approval Process MTF-EDMS for AUP RFD Crab Cavities” (</a:t>
            </a:r>
            <a:r>
              <a:rPr lang="en-US" sz="1800" b="1" dirty="0">
                <a:hlinkClick r:id="rId3" tooltip="https://edms.cern.ch/document/2896383/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2896383</a:t>
            </a:r>
            <a:r>
              <a:rPr lang="en-US" sz="1800" b="1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000" dirty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B0F0"/>
                </a:solidFill>
              </a:rPr>
              <a:t>CERN</a:t>
            </a:r>
            <a:r>
              <a:rPr lang="en-US" sz="1800" dirty="0"/>
              <a:t> approves: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u="sng" dirty="0"/>
              <a:t>Fabrication</a:t>
            </a:r>
            <a:r>
              <a:rPr lang="en-US" sz="1600" dirty="0"/>
              <a:t> </a:t>
            </a:r>
            <a:r>
              <a:rPr lang="en-US" sz="1600" u="sng" dirty="0"/>
              <a:t>drawings</a:t>
            </a:r>
            <a:r>
              <a:rPr lang="en-US" sz="1600" dirty="0"/>
              <a:t> and Manufacturing Procedures: </a:t>
            </a:r>
            <a:r>
              <a:rPr lang="en-US" sz="1600" u="sng" dirty="0"/>
              <a:t>MIP</a:t>
            </a:r>
            <a:r>
              <a:rPr lang="en-US" sz="1600" dirty="0"/>
              <a:t>, </a:t>
            </a:r>
            <a:r>
              <a:rPr lang="en-US" sz="1600" u="sng" dirty="0"/>
              <a:t>Welding &amp; Brazing QA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u="sng" dirty="0"/>
              <a:t>NDT</a:t>
            </a:r>
            <a:r>
              <a:rPr lang="en-US" sz="1600" dirty="0"/>
              <a:t>, </a:t>
            </a:r>
            <a:r>
              <a:rPr lang="en-US" sz="1600" u="sng" dirty="0"/>
              <a:t>welders</a:t>
            </a:r>
            <a:r>
              <a:rPr lang="en-US" sz="1600" dirty="0"/>
              <a:t> and </a:t>
            </a:r>
            <a:r>
              <a:rPr lang="en-US" sz="1600" u="sng" dirty="0"/>
              <a:t>brazing</a:t>
            </a:r>
            <a:r>
              <a:rPr lang="en-US" sz="1600" dirty="0"/>
              <a:t> operators' </a:t>
            </a:r>
            <a:r>
              <a:rPr lang="en-US" sz="1600" u="sng" dirty="0"/>
              <a:t>certificates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u="sng" dirty="0"/>
              <a:t>Raw material</a:t>
            </a:r>
            <a:r>
              <a:rPr lang="en-US" sz="1600" dirty="0"/>
              <a:t> certificates and UT reports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05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7030A0"/>
                </a:solidFill>
              </a:rPr>
              <a:t>AUP</a:t>
            </a:r>
            <a:r>
              <a:rPr lang="en-US" sz="1800" dirty="0"/>
              <a:t> uploads and releases all manufacturing reports to EDMS / MTF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05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B0F0"/>
                </a:solidFill>
              </a:rPr>
              <a:t>CERN</a:t>
            </a:r>
            <a:r>
              <a:rPr lang="en-US" sz="1800" dirty="0"/>
              <a:t> reviews and releases:</a:t>
            </a:r>
            <a:endParaRPr lang="en-US" sz="1800" u="sng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Bare Cavities final </a:t>
            </a:r>
            <a:r>
              <a:rPr lang="en-US" sz="1600" u="sng" dirty="0"/>
              <a:t>frequency</a:t>
            </a:r>
            <a:r>
              <a:rPr lang="en-US" sz="1600" dirty="0"/>
              <a:t> and </a:t>
            </a:r>
            <a:r>
              <a:rPr lang="en-US" sz="1600" u="sng" dirty="0"/>
              <a:t>metrology</a:t>
            </a:r>
            <a:r>
              <a:rPr lang="en-US" sz="1600" dirty="0"/>
              <a:t>, UT </a:t>
            </a:r>
            <a:r>
              <a:rPr lang="en-US" sz="1600" u="sng" dirty="0"/>
              <a:t>thickness</a:t>
            </a:r>
            <a:r>
              <a:rPr lang="en-US" sz="1600" dirty="0"/>
              <a:t> (after BCP) + </a:t>
            </a:r>
            <a:r>
              <a:rPr lang="en-US" sz="1600" u="sng" dirty="0"/>
              <a:t>Cold RF test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Dressed Cavities: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u="sng" dirty="0"/>
              <a:t>Pressure test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0093BE"/>
                </a:solidFill>
              </a:rPr>
              <a:t>+</a:t>
            </a:r>
            <a:r>
              <a:rPr lang="en-US" sz="1400" dirty="0"/>
              <a:t> </a:t>
            </a:r>
            <a:r>
              <a:rPr lang="en-US" sz="1400" u="sng" dirty="0"/>
              <a:t>LT</a:t>
            </a:r>
            <a:r>
              <a:rPr lang="en-US" sz="1400" dirty="0"/>
              <a:t> of He Tanks and 2</a:t>
            </a:r>
            <a:r>
              <a:rPr lang="en-US" sz="1400" baseline="30000" dirty="0"/>
              <a:t>nd</a:t>
            </a:r>
            <a:r>
              <a:rPr lang="en-US" sz="1400" dirty="0"/>
              <a:t> Beam Pipe for </a:t>
            </a:r>
            <a:r>
              <a:rPr lang="en-US" sz="1400" u="sng" dirty="0"/>
              <a:t>Jacketed Cavities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u="sng" dirty="0"/>
              <a:t>Cold RF tests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0093BE"/>
                </a:solidFill>
              </a:rPr>
              <a:t>+</a:t>
            </a:r>
            <a:r>
              <a:rPr lang="en-US" sz="1400" dirty="0"/>
              <a:t> </a:t>
            </a:r>
            <a:r>
              <a:rPr lang="en-US" sz="1400" u="sng" dirty="0"/>
              <a:t>Frequency at 2K</a:t>
            </a:r>
            <a:r>
              <a:rPr lang="en-US" sz="1400" dirty="0">
                <a:solidFill>
                  <a:srgbClr val="0093BE"/>
                </a:solidFill>
              </a:rPr>
              <a:t>+</a:t>
            </a:r>
            <a:r>
              <a:rPr lang="en-US" sz="1400" dirty="0"/>
              <a:t> for </a:t>
            </a:r>
            <a:r>
              <a:rPr lang="en-US" sz="1400" u="sng" dirty="0"/>
              <a:t>Dressed Cavities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05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B0F0"/>
                </a:solidFill>
              </a:rPr>
              <a:t>CERN</a:t>
            </a:r>
            <a:r>
              <a:rPr lang="en-US" sz="1800" dirty="0">
                <a:solidFill>
                  <a:srgbClr val="5A5A5A"/>
                </a:solidFill>
              </a:rPr>
              <a:t> reviews and </a:t>
            </a:r>
            <a:r>
              <a:rPr lang="en-US" sz="1800" u="sng" dirty="0">
                <a:solidFill>
                  <a:srgbClr val="5A5A5A"/>
                </a:solidFill>
              </a:rPr>
              <a:t>closes all the NCRs</a:t>
            </a:r>
            <a:endParaRPr lang="en-US" sz="2000" dirty="0"/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it-IT" sz="2000" dirty="0"/>
          </a:p>
          <a:p>
            <a:pPr>
              <a:buFont typeface="Wingdings" panose="05000000000000000000" pitchFamily="2" charset="2"/>
              <a:buChar char="ü"/>
            </a:pPr>
            <a:endParaRPr lang="it-IT" sz="1000" dirty="0"/>
          </a:p>
          <a:p>
            <a:pPr marL="0" indent="0">
              <a:buNone/>
            </a:pPr>
            <a:endParaRPr lang="it-IT" sz="2000" dirty="0"/>
          </a:p>
          <a:p>
            <a:endParaRPr lang="en-US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1CEE2A-A12F-5643-BCF1-2BF393EF7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CC1403-8BC2-FB4C-8E2C-EF4A29F677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128" y="1324259"/>
            <a:ext cx="8255671" cy="617340"/>
          </a:xfrm>
          <a:prstGeom prst="rect">
            <a:avLst/>
          </a:prstGeom>
          <a:ln w="15875">
            <a:solidFill>
              <a:srgbClr val="FFC000"/>
            </a:solidFill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5BA416A-33E7-1E7B-B864-4B14F0FE9EC3}"/>
              </a:ext>
            </a:extLst>
          </p:cNvPr>
          <p:cNvSpPr txBox="1">
            <a:spLocks/>
          </p:cNvSpPr>
          <p:nvPr/>
        </p:nvSpPr>
        <p:spPr>
          <a:xfrm>
            <a:off x="0" y="-314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QA/QC During Fabrication: </a:t>
            </a:r>
            <a:br>
              <a:rPr lang="en-US" dirty="0"/>
            </a:br>
            <a:r>
              <a:rPr lang="en-US" sz="2400" i="1" dirty="0"/>
              <a:t>Quality Approval Process between AUP &amp; CERN (1) </a:t>
            </a:r>
            <a:endParaRPr lang="en-US" i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BE1A62-5CD8-034F-8654-AB64DF6B9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800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E86FA1-C373-4110-BC86-F1B4D3AE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104" y="678778"/>
            <a:ext cx="8357177" cy="2451852"/>
          </a:xfrm>
        </p:spPr>
        <p:txBody>
          <a:bodyPr>
            <a:normAutofit fontScale="92500"/>
          </a:bodyPr>
          <a:lstStyle/>
          <a:p>
            <a:pPr lvl="2">
              <a:buFont typeface="Wingdings" panose="05000000000000000000" pitchFamily="2" charset="2"/>
              <a:buChar char="ü"/>
            </a:pPr>
            <a:endParaRPr lang="en-US" sz="6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en-US" sz="2000" b="1" dirty="0"/>
              <a:t>“Handling, Sharing and approval of NCRs AUP-CERN” (</a:t>
            </a:r>
            <a:r>
              <a:rPr lang="en-US" sz="2000" b="1" dirty="0">
                <a:hlinkClick r:id="rId3"/>
              </a:rPr>
              <a:t>EDMS 2384617</a:t>
            </a:r>
            <a:r>
              <a:rPr lang="en-US" sz="2000" b="1" dirty="0"/>
              <a:t>)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600" dirty="0"/>
          </a:p>
          <a:p>
            <a:pPr marL="57150" indent="0">
              <a:buNone/>
            </a:pPr>
            <a:endParaRPr lang="en-US" sz="1600" dirty="0"/>
          </a:p>
          <a:p>
            <a:pPr marL="57150" indent="0">
              <a:buNone/>
            </a:pPr>
            <a:endParaRPr lang="en-US" sz="19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The NC Impact is assessed by AUP based on: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“AUP Quality Plan for vendors and FNAL Incoming Inspections NCs”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Technical, Schedule, Financial and Reputational impact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Collaborations Impact Matrix</a:t>
            </a:r>
            <a:r>
              <a:rPr lang="en-US" sz="1800" dirty="0"/>
              <a:t> used for assessment or escalate to CERN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endParaRPr lang="en-US" sz="10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accent4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accent4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accent4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en-US" sz="2000" dirty="0"/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it-IT" sz="2000" dirty="0"/>
          </a:p>
          <a:p>
            <a:pPr>
              <a:buFont typeface="Wingdings" panose="05000000000000000000" pitchFamily="2" charset="2"/>
              <a:buChar char="ü"/>
            </a:pPr>
            <a:endParaRPr lang="it-IT" sz="1000" dirty="0"/>
          </a:p>
          <a:p>
            <a:pPr marL="0" indent="0">
              <a:buNone/>
            </a:pPr>
            <a:endParaRPr lang="it-IT" sz="2000" dirty="0"/>
          </a:p>
          <a:p>
            <a:endParaRPr lang="en-US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1CEE2A-A12F-5643-BCF1-2BF393EF7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05902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828349-4820-2343-825D-C6FA3D30C3EC}"/>
              </a:ext>
            </a:extLst>
          </p:cNvPr>
          <p:cNvSpPr txBox="1"/>
          <p:nvPr/>
        </p:nvSpPr>
        <p:spPr>
          <a:xfrm>
            <a:off x="683129" y="5240139"/>
            <a:ext cx="3352672" cy="95410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u="sng" dirty="0">
                <a:solidFill>
                  <a:schemeClr val="accent5"/>
                </a:solidFill>
              </a:rPr>
              <a:t>Non-critical NCs</a:t>
            </a:r>
            <a:r>
              <a:rPr lang="en-US" sz="1400" dirty="0">
                <a:solidFill>
                  <a:schemeClr val="accent5"/>
                </a:solidFill>
              </a:rPr>
              <a:t> are managed internally</a:t>
            </a:r>
          </a:p>
          <a:p>
            <a:pPr marL="285750" lvl="1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Shared with CERN via MTF</a:t>
            </a:r>
          </a:p>
          <a:p>
            <a:pPr marL="285750" lvl="1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NCRs use vendor’s templates</a:t>
            </a:r>
          </a:p>
          <a:p>
            <a:pPr marL="285750" lvl="1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Special attention to Welding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267AFF-AFE0-3648-8475-DA4A56600097}"/>
              </a:ext>
            </a:extLst>
          </p:cNvPr>
          <p:cNvSpPr txBox="1"/>
          <p:nvPr/>
        </p:nvSpPr>
        <p:spPr>
          <a:xfrm>
            <a:off x="4180984" y="5245611"/>
            <a:ext cx="4279886" cy="95410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chemeClr val="accent5"/>
                </a:solidFill>
              </a:rPr>
              <a:t>Critical NCs</a:t>
            </a:r>
            <a:r>
              <a:rPr lang="en-US" sz="1400" dirty="0">
                <a:solidFill>
                  <a:schemeClr val="accent5"/>
                </a:solidFill>
              </a:rPr>
              <a:t> are managed as to HL-LHC NC Policy:</a:t>
            </a:r>
          </a:p>
          <a:p>
            <a:pPr marL="0" lvl="2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Shared with CERN within days via MTF</a:t>
            </a:r>
          </a:p>
          <a:p>
            <a:pPr marL="0" lvl="2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HL-LHC NC template is used </a:t>
            </a:r>
          </a:p>
          <a:p>
            <a:pPr marL="0" lvl="2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5 </a:t>
            </a:r>
            <a:r>
              <a:rPr lang="en-US" sz="1400" b="1" dirty="0" err="1">
                <a:solidFill>
                  <a:schemeClr val="accent5"/>
                </a:solidFill>
              </a:rPr>
              <a:t>W</a:t>
            </a:r>
            <a:r>
              <a:rPr lang="en-US" sz="1400" dirty="0" err="1">
                <a:solidFill>
                  <a:schemeClr val="accent5"/>
                </a:solidFill>
              </a:rPr>
              <a:t>s</a:t>
            </a:r>
            <a:r>
              <a:rPr lang="en-US" sz="1400" dirty="0">
                <a:solidFill>
                  <a:schemeClr val="accent5"/>
                </a:solidFill>
              </a:rPr>
              <a:t> (</a:t>
            </a:r>
            <a:r>
              <a:rPr lang="en-US" sz="1400" b="1" dirty="0">
                <a:solidFill>
                  <a:schemeClr val="accent5"/>
                </a:solidFill>
              </a:rPr>
              <a:t>W</a:t>
            </a:r>
            <a:r>
              <a:rPr lang="en-US" sz="1400" dirty="0">
                <a:solidFill>
                  <a:schemeClr val="accent5"/>
                </a:solidFill>
              </a:rPr>
              <a:t>hat, </a:t>
            </a:r>
            <a:r>
              <a:rPr lang="en-US" sz="1400" b="1" dirty="0">
                <a:solidFill>
                  <a:schemeClr val="accent5"/>
                </a:solidFill>
              </a:rPr>
              <a:t>W</a:t>
            </a:r>
            <a:r>
              <a:rPr lang="en-US" sz="1400" dirty="0">
                <a:solidFill>
                  <a:schemeClr val="accent5"/>
                </a:solidFill>
              </a:rPr>
              <a:t>here, </a:t>
            </a:r>
            <a:r>
              <a:rPr lang="en-US" sz="1400" b="1" dirty="0">
                <a:solidFill>
                  <a:schemeClr val="accent5"/>
                </a:solidFill>
              </a:rPr>
              <a:t>W</a:t>
            </a:r>
            <a:r>
              <a:rPr lang="en-US" sz="1400" dirty="0">
                <a:solidFill>
                  <a:schemeClr val="accent5"/>
                </a:solidFill>
              </a:rPr>
              <a:t>hen, </a:t>
            </a:r>
            <a:r>
              <a:rPr lang="en-US" sz="1400" b="1" dirty="0">
                <a:solidFill>
                  <a:schemeClr val="accent5"/>
                </a:solidFill>
              </a:rPr>
              <a:t>W</a:t>
            </a:r>
            <a:r>
              <a:rPr lang="en-US" sz="1400" dirty="0">
                <a:solidFill>
                  <a:schemeClr val="accent5"/>
                </a:solidFill>
              </a:rPr>
              <a:t>ho, </a:t>
            </a:r>
            <a:r>
              <a:rPr lang="en-US" sz="1400" b="1" dirty="0">
                <a:solidFill>
                  <a:schemeClr val="accent5"/>
                </a:solidFill>
              </a:rPr>
              <a:t>W</a:t>
            </a:r>
            <a:r>
              <a:rPr lang="en-US" sz="1400" dirty="0">
                <a:solidFill>
                  <a:schemeClr val="accent5"/>
                </a:solidFill>
              </a:rPr>
              <a:t>hy)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BFA47F-845F-8E05-9C26-D2F0F422833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64"/>
          <a:stretch/>
        </p:blipFill>
        <p:spPr>
          <a:xfrm>
            <a:off x="443103" y="1192677"/>
            <a:ext cx="8257795" cy="625109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5BA416A-33E7-1E7B-B864-4B14F0FE9EC3}"/>
              </a:ext>
            </a:extLst>
          </p:cNvPr>
          <p:cNvSpPr txBox="1">
            <a:spLocks/>
          </p:cNvSpPr>
          <p:nvPr/>
        </p:nvSpPr>
        <p:spPr>
          <a:xfrm>
            <a:off x="0" y="-314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QA/QC During Fabrication: </a:t>
            </a:r>
            <a:br>
              <a:rPr lang="en-US" dirty="0"/>
            </a:br>
            <a:r>
              <a:rPr lang="en-US" sz="2400" i="1" dirty="0"/>
              <a:t>Quality Approval Process between AUP &amp; CERN (2)</a:t>
            </a:r>
            <a:endParaRPr lang="en-US" i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E5DCC6-C6E1-51E5-1690-C573812AA6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131" y="3054711"/>
            <a:ext cx="7777739" cy="2134404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1691EE4-D07F-36F3-94CE-3EA0785C7381}"/>
              </a:ext>
            </a:extLst>
          </p:cNvPr>
          <p:cNvSpPr/>
          <p:nvPr/>
        </p:nvSpPr>
        <p:spPr>
          <a:xfrm>
            <a:off x="676823" y="4573153"/>
            <a:ext cx="7777740" cy="594360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37BDDE-95C9-1B37-2174-CD991283C26C}"/>
              </a:ext>
            </a:extLst>
          </p:cNvPr>
          <p:cNvSpPr/>
          <p:nvPr/>
        </p:nvSpPr>
        <p:spPr>
          <a:xfrm>
            <a:off x="676824" y="3462114"/>
            <a:ext cx="7777739" cy="107950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FC87A9-D961-254B-89CB-28EEC099FC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418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E86FA1-C373-4110-BC86-F1B4D3AE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273" y="908120"/>
            <a:ext cx="8754727" cy="149006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VT (Visual Testing) </a:t>
            </a:r>
            <a:r>
              <a:rPr lang="en-US" sz="2000" dirty="0">
                <a:solidFill>
                  <a:srgbClr val="0093BE"/>
                </a:solidFill>
              </a:rPr>
              <a:t>+</a:t>
            </a:r>
            <a:r>
              <a:rPr lang="en-US" sz="2000" dirty="0"/>
              <a:t> </a:t>
            </a:r>
            <a:r>
              <a:rPr lang="en-US" sz="2000" dirty="0">
                <a:sym typeface="Wingdings" panose="05000000000000000000" pitchFamily="2" charset="2"/>
              </a:rPr>
              <a:t>RT (Radiographic Testing)</a:t>
            </a:r>
            <a:r>
              <a:rPr lang="en-US" sz="2000" dirty="0">
                <a:solidFill>
                  <a:srgbClr val="0093BE"/>
                </a:solidFill>
              </a:rPr>
              <a:t> +</a:t>
            </a:r>
            <a:r>
              <a:rPr lang="en-US" sz="2000" dirty="0">
                <a:sym typeface="Wingdings" panose="05000000000000000000" pitchFamily="2" charset="2"/>
              </a:rPr>
              <a:t> RF (</a:t>
            </a:r>
            <a:r>
              <a:rPr lang="en-US" sz="2000" dirty="0">
                <a:solidFill>
                  <a:srgbClr val="5A5A5A"/>
                </a:solidFill>
              </a:rPr>
              <a:t>Frequency) check after EBW </a:t>
            </a:r>
            <a:endParaRPr lang="en-US" sz="2000" dirty="0">
              <a:solidFill>
                <a:srgbClr val="0093BE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  <a:sym typeface="Wingdings" panose="05000000000000000000" pitchFamily="2" charset="2"/>
              </a:rPr>
              <a:t>He LT (Leak Testing) </a:t>
            </a:r>
            <a:r>
              <a:rPr lang="en-US" sz="2000" dirty="0">
                <a:solidFill>
                  <a:schemeClr val="bg2"/>
                </a:solidFill>
                <a:sym typeface="Wingdings" panose="05000000000000000000" pitchFamily="2" charset="2"/>
              </a:rPr>
              <a:t></a:t>
            </a:r>
            <a:r>
              <a:rPr lang="en-US" sz="2000" dirty="0">
                <a:solidFill>
                  <a:srgbClr val="5A5A5A"/>
                </a:solidFill>
                <a:sym typeface="Wingdings" panose="05000000000000000000" pitchFamily="2" charset="2"/>
              </a:rPr>
              <a:t> Final RF </a:t>
            </a:r>
            <a:r>
              <a:rPr lang="en-US" sz="2000" dirty="0">
                <a:solidFill>
                  <a:schemeClr val="bg2"/>
                </a:solidFill>
                <a:sym typeface="Wingdings" panose="05000000000000000000" pitchFamily="2" charset="2"/>
              </a:rPr>
              <a:t></a:t>
            </a:r>
            <a:r>
              <a:rPr lang="en-US" sz="2000" dirty="0">
                <a:solidFill>
                  <a:srgbClr val="5A5A5A"/>
                </a:solidFill>
                <a:sym typeface="Wingdings" panose="05000000000000000000" pitchFamily="2" charset="2"/>
              </a:rPr>
              <a:t> Final CMM and Ultrasonic Thickness inspection </a:t>
            </a:r>
            <a:endParaRPr lang="en-US" sz="2000" dirty="0">
              <a:solidFill>
                <a:srgbClr val="5A5A5A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5A5A5A"/>
                </a:solidFill>
              </a:rPr>
              <a:t>CMM as </a:t>
            </a:r>
            <a:r>
              <a:rPr lang="en-US" sz="1600" dirty="0"/>
              <a:t>Inspection dwg LHCACFCA0565 and sub-assembly as (</a:t>
            </a:r>
            <a:r>
              <a:rPr lang="en-US" sz="1600" dirty="0">
                <a:hlinkClick r:id="rId3"/>
              </a:rPr>
              <a:t>EDMS 2734588</a:t>
            </a:r>
            <a:r>
              <a:rPr lang="en-US" sz="1600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VT of external surfaces </a:t>
            </a:r>
            <a:r>
              <a:rPr lang="en-US" sz="2000" dirty="0">
                <a:solidFill>
                  <a:srgbClr val="0093BE"/>
                </a:solidFill>
              </a:rPr>
              <a:t>+ </a:t>
            </a:r>
            <a:r>
              <a:rPr lang="en-US" sz="2000" dirty="0">
                <a:solidFill>
                  <a:srgbClr val="5A5A5A"/>
                </a:solidFill>
              </a:rPr>
              <a:t>Traceability Report (of subcomponents)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</a:rPr>
              <a:t>Approval of Manufacturing Dossier and Shipping to FNAL for VTS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800" dirty="0"/>
          </a:p>
          <a:p>
            <a:endParaRPr lang="en-US" sz="2000" dirty="0"/>
          </a:p>
          <a:p>
            <a:pPr>
              <a:buFont typeface="Wingdings" panose="05000000000000000000" pitchFamily="2" charset="2"/>
              <a:buChar char="v"/>
            </a:pPr>
            <a:endParaRPr lang="en-US" sz="2000" dirty="0"/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endParaRPr lang="en-US" sz="1600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30BA9AA-5758-4DBB-93F5-8CCAE29A56DE}"/>
              </a:ext>
            </a:extLst>
          </p:cNvPr>
          <p:cNvSpPr txBox="1">
            <a:spLocks/>
          </p:cNvSpPr>
          <p:nvPr/>
        </p:nvSpPr>
        <p:spPr>
          <a:xfrm>
            <a:off x="0" y="-288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QA/QC During Fabrication: </a:t>
            </a:r>
            <a:br>
              <a:rPr lang="en-US" dirty="0"/>
            </a:br>
            <a:r>
              <a:rPr lang="en-US" sz="2400" i="1" dirty="0"/>
              <a:t>Final Inspections of Bare Cavities at ZRI </a:t>
            </a:r>
            <a:endParaRPr lang="en-US" i="1" dirty="0"/>
          </a:p>
        </p:txBody>
      </p:sp>
      <p:pic>
        <p:nvPicPr>
          <p:cNvPr id="7" name="Picture 6" descr="A picture containing indoor, kitchen, table, building&#10;&#10;Description automatically generated">
            <a:extLst>
              <a:ext uri="{FF2B5EF4-FFF2-40B4-BE49-F238E27FC236}">
                <a16:creationId xmlns:a16="http://schemas.microsoft.com/office/drawing/2014/main" id="{5A63EFCC-22E1-40A3-8114-982675D3FCE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5451" y="3563418"/>
            <a:ext cx="2714405" cy="2223727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B9CDB2B0-A8A8-47E4-92BE-2D5456386F4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23" y="4691878"/>
            <a:ext cx="3099875" cy="16644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031821-3B5A-0643-9285-A6D6F4B3F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19DEA90-82C3-3346-BB6F-7CB0203264E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24" y="2500779"/>
            <a:ext cx="3099875" cy="183935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 descr="Diagram, engineering drawing&#10;&#10;Description automatically generated">
            <a:extLst>
              <a:ext uri="{FF2B5EF4-FFF2-40B4-BE49-F238E27FC236}">
                <a16:creationId xmlns:a16="http://schemas.microsoft.com/office/drawing/2014/main" id="{FED721B5-162D-4845-BEDF-60AB8850847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0510" y="2331349"/>
            <a:ext cx="3050617" cy="19851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414E0B-4AF7-7244-A290-130373BB6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13th HL-LHC Collaboration Meeting – Sep 25th - 28th, 2022</a:t>
            </a:r>
            <a:endParaRPr lang="en-GB" dirty="0"/>
          </a:p>
        </p:txBody>
      </p:sp>
      <p:pic>
        <p:nvPicPr>
          <p:cNvPr id="15" name="Picture 14" descr="Diagram, schematic&#10;&#10;Description automatically generated">
            <a:extLst>
              <a:ext uri="{FF2B5EF4-FFF2-40B4-BE49-F238E27FC236}">
                <a16:creationId xmlns:a16="http://schemas.microsoft.com/office/drawing/2014/main" id="{3192E9F5-FDB2-E64D-99BC-ADBC2A9C05A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0510" y="4340134"/>
            <a:ext cx="3050617" cy="233899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84876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2AF4C-8C03-6B45-B21A-A793CD1D0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US" dirty="0"/>
              <a:t>Pre-series subcomponents before final EBW</a:t>
            </a:r>
          </a:p>
        </p:txBody>
      </p:sp>
      <p:pic>
        <p:nvPicPr>
          <p:cNvPr id="6" name="Picture 5" descr="A picture containing indoor, silver&#10;&#10;Description automatically generated">
            <a:extLst>
              <a:ext uri="{FF2B5EF4-FFF2-40B4-BE49-F238E27FC236}">
                <a16:creationId xmlns:a16="http://schemas.microsoft.com/office/drawing/2014/main" id="{595E2A4F-6DBE-3647-9742-B9B1D55864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6611" y="2629001"/>
            <a:ext cx="1983131" cy="2502195"/>
          </a:xfrm>
          <a:prstGeom prst="rect">
            <a:avLst/>
          </a:prstGeom>
        </p:spPr>
      </p:pic>
      <p:pic>
        <p:nvPicPr>
          <p:cNvPr id="8" name="Picture 7" descr="A picture containing indoor, wall, metal, silver&#10;&#10;Description automatically generated">
            <a:extLst>
              <a:ext uri="{FF2B5EF4-FFF2-40B4-BE49-F238E27FC236}">
                <a16:creationId xmlns:a16="http://schemas.microsoft.com/office/drawing/2014/main" id="{BD6410EE-540E-2145-9721-4ACFCC0EC79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395315" y="610971"/>
            <a:ext cx="1789134" cy="1975502"/>
          </a:xfrm>
          <a:prstGeom prst="rect">
            <a:avLst/>
          </a:prstGeom>
        </p:spPr>
      </p:pic>
      <p:pic>
        <p:nvPicPr>
          <p:cNvPr id="14" name="Picture 13" descr="A picture containing indoor, kitchenware, silver&#10;&#10;Description automatically generated">
            <a:extLst>
              <a:ext uri="{FF2B5EF4-FFF2-40B4-BE49-F238E27FC236}">
                <a16:creationId xmlns:a16="http://schemas.microsoft.com/office/drawing/2014/main" id="{2B14E75F-6217-C749-B753-C3C9AB7CC9F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77"/>
          <a:stretch/>
        </p:blipFill>
        <p:spPr>
          <a:xfrm>
            <a:off x="3871047" y="5173725"/>
            <a:ext cx="1615627" cy="1600200"/>
          </a:xfrm>
          <a:prstGeom prst="rect">
            <a:avLst/>
          </a:prstGeom>
        </p:spPr>
      </p:pic>
      <p:pic>
        <p:nvPicPr>
          <p:cNvPr id="20" name="Picture 19" descr="A picture containing indoor, silver, stainless, close&#10;&#10;Description automatically generated">
            <a:extLst>
              <a:ext uri="{FF2B5EF4-FFF2-40B4-BE49-F238E27FC236}">
                <a16:creationId xmlns:a16="http://schemas.microsoft.com/office/drawing/2014/main" id="{0E2E3947-8704-1544-932F-7A3417BB1A3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4574" y="5173725"/>
            <a:ext cx="2133938" cy="1600453"/>
          </a:xfrm>
          <a:prstGeom prst="rect">
            <a:avLst/>
          </a:prstGeom>
        </p:spPr>
      </p:pic>
      <p:pic>
        <p:nvPicPr>
          <p:cNvPr id="22" name="Picture 21" descr="A picture containing indoor, counter, silver, blender&#10;&#10;Description automatically generated">
            <a:extLst>
              <a:ext uri="{FF2B5EF4-FFF2-40B4-BE49-F238E27FC236}">
                <a16:creationId xmlns:a16="http://schemas.microsoft.com/office/drawing/2014/main" id="{61AA12C6-CF4A-CD4D-807B-5AC2D93C289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3562" y="2630438"/>
            <a:ext cx="3196875" cy="2502195"/>
          </a:xfrm>
          <a:prstGeom prst="rect">
            <a:avLst/>
          </a:prstGeom>
        </p:spPr>
      </p:pic>
      <p:pic>
        <p:nvPicPr>
          <p:cNvPr id="24" name="Picture 23" descr="A picture containing indoor&#10;&#10;Description automatically generated">
            <a:extLst>
              <a:ext uri="{FF2B5EF4-FFF2-40B4-BE49-F238E27FC236}">
                <a16:creationId xmlns:a16="http://schemas.microsoft.com/office/drawing/2014/main" id="{C9BE5425-3E33-1A45-B01F-2E5ED12E09D5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8392" y="5173725"/>
            <a:ext cx="1639082" cy="1600453"/>
          </a:xfrm>
          <a:prstGeom prst="rect">
            <a:avLst/>
          </a:prstGeom>
        </p:spPr>
      </p:pic>
      <p:pic>
        <p:nvPicPr>
          <p:cNvPr id="10" name="Picture 9" descr="A close-up of a camera&#10;&#10;Description automatically generated with low confidence">
            <a:extLst>
              <a:ext uri="{FF2B5EF4-FFF2-40B4-BE49-F238E27FC236}">
                <a16:creationId xmlns:a16="http://schemas.microsoft.com/office/drawing/2014/main" id="{59C3F16D-1DF6-414C-AE07-54CD7A52C98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2861" y="610972"/>
            <a:ext cx="2402566" cy="1975501"/>
          </a:xfrm>
          <a:prstGeom prst="rect">
            <a:avLst/>
          </a:prstGeom>
        </p:spPr>
      </p:pic>
      <p:pic>
        <p:nvPicPr>
          <p:cNvPr id="12" name="Picture 11" descr="A picture containing indoor, silver&#10;&#10;Description automatically generated">
            <a:extLst>
              <a:ext uri="{FF2B5EF4-FFF2-40B4-BE49-F238E27FC236}">
                <a16:creationId xmlns:a16="http://schemas.microsoft.com/office/drawing/2014/main" id="{1CC1EBD0-04BC-A04B-89AF-B3F700E8286E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453829" y="717308"/>
            <a:ext cx="1983322" cy="1762829"/>
          </a:xfrm>
          <a:prstGeom prst="rect">
            <a:avLst/>
          </a:prstGeom>
        </p:spPr>
      </p:pic>
      <p:pic>
        <p:nvPicPr>
          <p:cNvPr id="16" name="Picture 15" descr="A metal faucet on a white surface&#10;&#10;Description automatically generated with low confidence">
            <a:extLst>
              <a:ext uri="{FF2B5EF4-FFF2-40B4-BE49-F238E27FC236}">
                <a16:creationId xmlns:a16="http://schemas.microsoft.com/office/drawing/2014/main" id="{BECC0C2E-3631-E044-B41A-0D2B451B9A11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479" y="2630958"/>
            <a:ext cx="2687909" cy="250219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3008BB-EE0F-F045-81A6-AAABBC963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8C5238-1588-9846-9EA7-61FF263B5D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90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A09D4-8F45-2F48-966D-D47B605CD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2"/>
            <a:ext cx="9144000" cy="720000"/>
          </a:xfrm>
        </p:spPr>
        <p:txBody>
          <a:bodyPr/>
          <a:lstStyle/>
          <a:p>
            <a:r>
              <a:rPr lang="en-US" dirty="0"/>
              <a:t>Pre-series RFDs: Trim Tuning Journey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12184D-94D7-BD4D-B9EB-397F003C22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0766" y="616226"/>
            <a:ext cx="3703234" cy="6211957"/>
          </a:xfrm>
          <a:prstGeom prst="rect">
            <a:avLst/>
          </a:prstGeom>
          <a:ln w="28575">
            <a:solidFill>
              <a:schemeClr val="accent1">
                <a:alpha val="0"/>
              </a:schemeClr>
            </a:solidFill>
          </a:ln>
        </p:spPr>
      </p:pic>
      <p:sp>
        <p:nvSpPr>
          <p:cNvPr id="7" name="Left Arrow 6">
            <a:extLst>
              <a:ext uri="{FF2B5EF4-FFF2-40B4-BE49-F238E27FC236}">
                <a16:creationId xmlns:a16="http://schemas.microsoft.com/office/drawing/2014/main" id="{5E8E10A4-BA49-0645-8842-C96D607910AA}"/>
              </a:ext>
            </a:extLst>
          </p:cNvPr>
          <p:cNvSpPr/>
          <p:nvPr/>
        </p:nvSpPr>
        <p:spPr>
          <a:xfrm rot="15040185">
            <a:off x="6223856" y="1022628"/>
            <a:ext cx="685800" cy="367748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9E88D4-5D87-724D-839B-2BC0E70B9788}"/>
              </a:ext>
            </a:extLst>
          </p:cNvPr>
          <p:cNvSpPr/>
          <p:nvPr/>
        </p:nvSpPr>
        <p:spPr>
          <a:xfrm>
            <a:off x="6644934" y="1547394"/>
            <a:ext cx="143522" cy="1435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0CD0B4-0125-2346-A0D7-EAD022DBC8DD}"/>
              </a:ext>
            </a:extLst>
          </p:cNvPr>
          <p:cNvSpPr txBox="1"/>
          <p:nvPr/>
        </p:nvSpPr>
        <p:spPr>
          <a:xfrm>
            <a:off x="7034988" y="1513929"/>
            <a:ext cx="19989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B050"/>
                </a:solidFill>
              </a:rPr>
              <a:t>Acceptable Frequency range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D563B-33E6-9042-A884-2AAD77C05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197" y="1141126"/>
            <a:ext cx="5060684" cy="4912833"/>
          </a:xfrm>
          <a:noFill/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6"/>
                </a:solidFill>
              </a:rPr>
              <a:t>NRFD01</a:t>
            </a:r>
            <a:r>
              <a:rPr lang="en-US" sz="2000" b="1" dirty="0"/>
              <a:t>: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First RF check: frequency lower than expected caused by geometric non-idealities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First cut to check the </a:t>
            </a:r>
            <a:r>
              <a:rPr lang="en-US" sz="1800" i="1" dirty="0" err="1"/>
              <a:t>dF</a:t>
            </a:r>
            <a:r>
              <a:rPr lang="en-US" sz="1800" i="1" dirty="0"/>
              <a:t>/dL</a:t>
            </a:r>
            <a:r>
              <a:rPr lang="en-US" sz="1800" dirty="0"/>
              <a:t>: lower than ideal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Two steps of reshaping for both Pole distance and Main Body interface with End Caps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Second cut: showed ideal </a:t>
            </a:r>
            <a:r>
              <a:rPr lang="en-US" sz="1800" i="1" dirty="0" err="1"/>
              <a:t>dF</a:t>
            </a:r>
            <a:r>
              <a:rPr lang="en-US" sz="1800" i="1" dirty="0"/>
              <a:t>/dL</a:t>
            </a:r>
          </a:p>
          <a:p>
            <a:pPr>
              <a:buFont typeface="+mj-lt"/>
              <a:buAutoNum type="arabicPeriod"/>
            </a:pPr>
            <a:r>
              <a:rPr lang="en-US" sz="1800" dirty="0"/>
              <a:t>Last cut provided results on target!</a:t>
            </a:r>
          </a:p>
          <a:p>
            <a:pPr>
              <a:buFont typeface="Wingdings" pitchFamily="2" charset="2"/>
              <a:buChar char="v"/>
            </a:pPr>
            <a:endParaRPr lang="en-US" sz="1700" dirty="0"/>
          </a:p>
          <a:p>
            <a:pPr marL="0" indent="0">
              <a:buNone/>
            </a:pPr>
            <a:r>
              <a:rPr lang="en-US" sz="2400" b="1" dirty="0">
                <a:solidFill>
                  <a:srgbClr val="4673C5"/>
                </a:solidFill>
              </a:rPr>
              <a:t>NRFD02</a:t>
            </a:r>
            <a:r>
              <a:rPr lang="en-US" sz="2400" b="1" dirty="0"/>
              <a:t>: </a:t>
            </a:r>
          </a:p>
          <a:p>
            <a:pPr>
              <a:buClr>
                <a:srgbClr val="4673C5"/>
              </a:buClr>
              <a:buFont typeface="+mj-lt"/>
              <a:buAutoNum type="arabicPeriod"/>
            </a:pPr>
            <a:r>
              <a:rPr lang="en-US" sz="1800" dirty="0"/>
              <a:t>First RF check: frequency lower than NRFD01</a:t>
            </a:r>
          </a:p>
          <a:p>
            <a:pPr>
              <a:buClr>
                <a:srgbClr val="4673C5"/>
              </a:buClr>
              <a:buFont typeface="+mj-lt"/>
              <a:buAutoNum type="arabicPeriod"/>
            </a:pPr>
            <a:r>
              <a:rPr lang="en-US" sz="1800" dirty="0"/>
              <a:t>Poles and Bodies reshaping: RF on target</a:t>
            </a:r>
          </a:p>
          <a:p>
            <a:pPr>
              <a:buClr>
                <a:srgbClr val="4673C5"/>
              </a:buClr>
              <a:buFont typeface="+mj-lt"/>
              <a:buAutoNum type="arabicPeriod"/>
            </a:pPr>
            <a:r>
              <a:rPr lang="en-US" sz="1800" dirty="0"/>
              <a:t>First cut: </a:t>
            </a:r>
            <a:r>
              <a:rPr lang="en-US" sz="1800" i="1" dirty="0" err="1"/>
              <a:t>dF</a:t>
            </a:r>
            <a:r>
              <a:rPr lang="en-US" sz="1800" i="1" dirty="0"/>
              <a:t>/dL</a:t>
            </a:r>
            <a:r>
              <a:rPr lang="en-US" sz="1800" dirty="0"/>
              <a:t> lower than expected</a:t>
            </a:r>
          </a:p>
          <a:p>
            <a:pPr>
              <a:buClr>
                <a:srgbClr val="4673C5"/>
              </a:buClr>
              <a:buFont typeface="+mj-lt"/>
              <a:buAutoNum type="arabicPeriod"/>
            </a:pPr>
            <a:r>
              <a:rPr lang="en-US" sz="1800" dirty="0"/>
              <a:t>Added a second two-step reshape to bring the cavity to the ideal frequency</a:t>
            </a:r>
          </a:p>
          <a:p>
            <a:pPr>
              <a:buClr>
                <a:srgbClr val="4673C5"/>
              </a:buClr>
              <a:buFont typeface="+mj-lt"/>
              <a:buAutoNum type="arabicPeriod"/>
            </a:pPr>
            <a:r>
              <a:rPr lang="en-US" sz="1800" dirty="0"/>
              <a:t>Second cut: waiting for the results</a:t>
            </a:r>
          </a:p>
          <a:p>
            <a:pPr marL="0" indent="0">
              <a:buNone/>
            </a:pPr>
            <a:endParaRPr lang="en-US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452956-098D-362C-DFB3-C50B11477088}"/>
              </a:ext>
            </a:extLst>
          </p:cNvPr>
          <p:cNvSpPr txBox="1"/>
          <p:nvPr/>
        </p:nvSpPr>
        <p:spPr>
          <a:xfrm>
            <a:off x="8691445" y="491318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1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B32FF0-CA0E-CFE7-77CB-A9153C893D0F}"/>
              </a:ext>
            </a:extLst>
          </p:cNvPr>
          <p:cNvSpPr txBox="1"/>
          <p:nvPr/>
        </p:nvSpPr>
        <p:spPr>
          <a:xfrm>
            <a:off x="7235762" y="364619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2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A52DF7-26B0-7312-FE23-3EE266F80BEA}"/>
              </a:ext>
            </a:extLst>
          </p:cNvPr>
          <p:cNvSpPr txBox="1"/>
          <p:nvPr/>
        </p:nvSpPr>
        <p:spPr>
          <a:xfrm>
            <a:off x="7431251" y="242175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3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88CB0A-1C78-07F5-5CD9-7B1EF25A3018}"/>
              </a:ext>
            </a:extLst>
          </p:cNvPr>
          <p:cNvSpPr txBox="1"/>
          <p:nvPr/>
        </p:nvSpPr>
        <p:spPr>
          <a:xfrm>
            <a:off x="6813150" y="160267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4C9BAE-D07A-1272-372D-502F750DFEA7}"/>
              </a:ext>
            </a:extLst>
          </p:cNvPr>
          <p:cNvSpPr txBox="1"/>
          <p:nvPr/>
        </p:nvSpPr>
        <p:spPr>
          <a:xfrm>
            <a:off x="6709663" y="128944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E2149F-8ECF-3412-A79F-123F40300A5C}"/>
              </a:ext>
            </a:extLst>
          </p:cNvPr>
          <p:cNvSpPr txBox="1"/>
          <p:nvPr/>
        </p:nvSpPr>
        <p:spPr>
          <a:xfrm>
            <a:off x="8691445" y="5867583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673C5"/>
                </a:solidFill>
              </a:rPr>
              <a:t>1</a:t>
            </a:r>
            <a:endParaRPr lang="en-US" dirty="0">
              <a:solidFill>
                <a:srgbClr val="4673C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7F29E7-6D80-F600-772C-99FDF99B9CA5}"/>
              </a:ext>
            </a:extLst>
          </p:cNvPr>
          <p:cNvSpPr txBox="1"/>
          <p:nvPr/>
        </p:nvSpPr>
        <p:spPr>
          <a:xfrm>
            <a:off x="8691445" y="409743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673C5"/>
                </a:solidFill>
              </a:rPr>
              <a:t>2</a:t>
            </a:r>
            <a:endParaRPr lang="en-US" dirty="0">
              <a:solidFill>
                <a:srgbClr val="4673C5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A31563-8449-D4B9-DAA8-73D7002A69AE}"/>
              </a:ext>
            </a:extLst>
          </p:cNvPr>
          <p:cNvSpPr txBox="1"/>
          <p:nvPr/>
        </p:nvSpPr>
        <p:spPr>
          <a:xfrm>
            <a:off x="7162314" y="242175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4673C5"/>
                </a:solidFill>
              </a:rPr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A21052-9CDE-6128-8F6D-4E0D3C7577E6}"/>
              </a:ext>
            </a:extLst>
          </p:cNvPr>
          <p:cNvSpPr txBox="1"/>
          <p:nvPr/>
        </p:nvSpPr>
        <p:spPr>
          <a:xfrm>
            <a:off x="7168662" y="207100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4673C5"/>
                </a:solidFill>
              </a:rPr>
              <a:t>4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6C233A2-8BFE-1541-802E-9906A7768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05E42A5F-F9D4-AB41-97A3-6BE4ADE9CC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022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A09D4-8F45-2F48-966D-D47B605CD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2"/>
            <a:ext cx="9144000" cy="720000"/>
          </a:xfrm>
        </p:spPr>
        <p:txBody>
          <a:bodyPr/>
          <a:lstStyle/>
          <a:p>
            <a:pPr algn="l"/>
            <a:r>
              <a:rPr lang="en-US" dirty="0"/>
              <a:t>Pre-series RFDs: Trim Tuning Journey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334FEAA-8A2F-4C43-BD61-E17A566C857D}"/>
              </a:ext>
            </a:extLst>
          </p:cNvPr>
          <p:cNvSpPr txBox="1">
            <a:spLocks/>
          </p:cNvSpPr>
          <p:nvPr/>
        </p:nvSpPr>
        <p:spPr>
          <a:xfrm>
            <a:off x="1427008" y="754074"/>
            <a:ext cx="6289983" cy="42442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400" b="1" dirty="0"/>
              <a:t>NRFD01 (Pre-series #1) Trim Tuning details</a:t>
            </a:r>
            <a:endParaRPr lang="en-US" sz="2300" dirty="0"/>
          </a:p>
          <a:p>
            <a:pPr marL="0" indent="0">
              <a:buFont typeface="Wingdings" charset="2"/>
              <a:buNone/>
            </a:pPr>
            <a:endParaRPr lang="en-US" sz="19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8BA7ED-E400-2842-84ED-7D0C8B9DB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221" y="1462000"/>
            <a:ext cx="8827892" cy="1895475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5C4DC3D-1FB0-584A-8CA6-EE5E78737C7A}"/>
              </a:ext>
            </a:extLst>
          </p:cNvPr>
          <p:cNvSpPr/>
          <p:nvPr/>
        </p:nvSpPr>
        <p:spPr>
          <a:xfrm>
            <a:off x="3081482" y="3087345"/>
            <a:ext cx="487018" cy="132311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31C0B06A-34E9-1143-9F2F-98877754F0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221" y="3472172"/>
            <a:ext cx="8827892" cy="2724150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A274D69-FFDC-7C4F-A801-8D91EA1B0AE8}"/>
              </a:ext>
            </a:extLst>
          </p:cNvPr>
          <p:cNvSpPr/>
          <p:nvPr/>
        </p:nvSpPr>
        <p:spPr>
          <a:xfrm>
            <a:off x="8485440" y="4264423"/>
            <a:ext cx="561113" cy="1900237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C12BA281-9166-4C44-9473-8E634095A4AF}"/>
              </a:ext>
            </a:extLst>
          </p:cNvPr>
          <p:cNvSpPr/>
          <p:nvPr/>
        </p:nvSpPr>
        <p:spPr>
          <a:xfrm>
            <a:off x="8284369" y="3087347"/>
            <a:ext cx="378155" cy="13231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23D068A-2F00-094B-9B16-15348203CAD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2245" y="466284"/>
            <a:ext cx="1280868" cy="93619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AA094D-E241-0640-A21F-CC5B843B4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A47C61-8497-DA4C-A9D7-35675D33A9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966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D563B-33E6-9042-A884-2AAD77C05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5352" y="758952"/>
            <a:ext cx="6293297" cy="42442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NRFD02 (Pre-series #2) Trim Tuning details</a:t>
            </a:r>
            <a:endParaRPr lang="en-US" sz="2300" dirty="0"/>
          </a:p>
          <a:p>
            <a:pPr marL="0" indent="0">
              <a:buNone/>
            </a:pPr>
            <a:endParaRPr lang="en-US" sz="1900" dirty="0"/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76362348-AB98-2341-9F5A-0F0510E508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899" y="3117850"/>
            <a:ext cx="8823960" cy="3080753"/>
          </a:xfrm>
          <a:prstGeom prst="rect">
            <a:avLst/>
          </a:prstGeom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F4EDAF43-45E5-1F4B-84C5-09ED8AF3F2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899" y="1551319"/>
            <a:ext cx="8823960" cy="1417694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12A77B1-26DD-0A4C-AD25-5D6E1CC8DEB8}"/>
              </a:ext>
            </a:extLst>
          </p:cNvPr>
          <p:cNvSpPr/>
          <p:nvPr/>
        </p:nvSpPr>
        <p:spPr>
          <a:xfrm>
            <a:off x="3143646" y="2824537"/>
            <a:ext cx="467139" cy="135935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46A5F14-A3F6-9544-8AD1-49ADA511708A}"/>
              </a:ext>
            </a:extLst>
          </p:cNvPr>
          <p:cNvSpPr/>
          <p:nvPr/>
        </p:nvSpPr>
        <p:spPr>
          <a:xfrm>
            <a:off x="8265152" y="2829515"/>
            <a:ext cx="375053" cy="135935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8DF2361-8DA6-3D2F-4A87-DEF3EC519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2"/>
            <a:ext cx="9144000" cy="720000"/>
          </a:xfrm>
        </p:spPr>
        <p:txBody>
          <a:bodyPr/>
          <a:lstStyle/>
          <a:p>
            <a:pPr algn="l"/>
            <a:r>
              <a:rPr lang="en-US" dirty="0"/>
              <a:t>Pre-series RFDs: Trim Tuning Journey</a:t>
            </a:r>
          </a:p>
        </p:txBody>
      </p:sp>
      <p:pic>
        <p:nvPicPr>
          <p:cNvPr id="12" name="Picture 1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F2ED7B3-7D4F-69FC-E682-A20F0EC85A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2245" y="466284"/>
            <a:ext cx="1280868" cy="93619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C65607-44CF-3841-9913-8314B707F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42963-E712-FD40-8D4A-985C98482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954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2AF4C-8C03-6B45-B21A-A793CD1D0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US" dirty="0"/>
              <a:t>Pre-series NCRs: H-HOM knife edge case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F579DA2-44D5-6B40-A67E-F8810F677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685" y="720000"/>
            <a:ext cx="8503272" cy="2438470"/>
          </a:xfrm>
          <a:noFill/>
        </p:spPr>
        <p:txBody>
          <a:bodyPr>
            <a:normAutofit/>
          </a:bodyPr>
          <a:lstStyle/>
          <a:p>
            <a:r>
              <a:rPr lang="en-US" sz="2400" dirty="0"/>
              <a:t>Unacceptable defect on Knife Edge (depth &gt; 0.2mm)</a:t>
            </a:r>
          </a:p>
          <a:p>
            <a:r>
              <a:rPr lang="en-US" sz="2400" dirty="0"/>
              <a:t>Attempts at adjustment provided unsatisfactory results</a:t>
            </a:r>
          </a:p>
          <a:p>
            <a:r>
              <a:rPr lang="en-US" sz="2400" dirty="0"/>
              <a:t>A custom-made cutting tool will be used for rework</a:t>
            </a:r>
          </a:p>
          <a:p>
            <a:pPr lvl="1"/>
            <a:r>
              <a:rPr lang="en-US" sz="2000" dirty="0"/>
              <a:t>Entire flange plane will be reworked (keep the thickness acceptable)</a:t>
            </a:r>
          </a:p>
          <a:p>
            <a:pPr lvl="1"/>
            <a:r>
              <a:rPr lang="en-US" sz="2000" dirty="0"/>
              <a:t>3+ weeks ETA for procurement of the cutting tool (for vertical lathe)</a:t>
            </a:r>
          </a:p>
          <a:p>
            <a:pPr lvl="1"/>
            <a:r>
              <a:rPr lang="en-US" sz="2000" dirty="0"/>
              <a:t>1 week ETA for CNC machining</a:t>
            </a:r>
          </a:p>
        </p:txBody>
      </p:sp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01708133-31AF-7444-9E7D-4780DE513F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9160" y="3158470"/>
            <a:ext cx="4050260" cy="3048896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71B2441-A0BF-80BC-392F-593B80CFD5DB}"/>
              </a:ext>
            </a:extLst>
          </p:cNvPr>
          <p:cNvSpPr/>
          <p:nvPr/>
        </p:nvSpPr>
        <p:spPr>
          <a:xfrm>
            <a:off x="6317984" y="5471455"/>
            <a:ext cx="316146" cy="25908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icture containing indoor, gear&#10;&#10;Description automatically generated">
            <a:extLst>
              <a:ext uri="{FF2B5EF4-FFF2-40B4-BE49-F238E27FC236}">
                <a16:creationId xmlns:a16="http://schemas.microsoft.com/office/drawing/2014/main" id="{BB61DF72-FCFC-D38C-F7B7-F76C9A229B6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066" y="3161758"/>
            <a:ext cx="3235085" cy="304232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70A57DA-3DA4-43B5-1F7C-87BCEB12BB23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3914840" y="4679630"/>
            <a:ext cx="2403144" cy="9213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D28F52-A30A-C643-83B9-F63B0AFAF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9D57C-AB30-A84D-B924-B69DC5A6A2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744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A09D4-8F45-2F48-966D-D47B605CD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82"/>
            <a:ext cx="7920000" cy="720000"/>
          </a:xfrm>
        </p:spPr>
        <p:txBody>
          <a:bodyPr/>
          <a:lstStyle/>
          <a:p>
            <a:r>
              <a:rPr lang="en-US" dirty="0"/>
              <a:t>Pre-series NCRs: Beam Axis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D563B-33E6-9042-A884-2AAD77C05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1432" y="879579"/>
            <a:ext cx="7021136" cy="1108604"/>
          </a:xfrm>
          <a:noFill/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</a:rPr>
              <a:t>Machining issue on one of the </a:t>
            </a:r>
            <a:r>
              <a:rPr lang="en-US" sz="2000" u="sng" dirty="0">
                <a:solidFill>
                  <a:srgbClr val="5A5A5A"/>
                </a:solidFill>
              </a:rPr>
              <a:t>Beam Axis brazed extremity</a:t>
            </a:r>
            <a:r>
              <a:rPr lang="en-US" sz="2000" dirty="0">
                <a:solidFill>
                  <a:srgbClr val="5A5A5A"/>
                </a:solidFill>
              </a:rPr>
              <a:t>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</a:rPr>
              <a:t>Holes pattern and alignment planes </a:t>
            </a:r>
            <a:r>
              <a:rPr lang="en-US" sz="2000" u="sng" dirty="0">
                <a:solidFill>
                  <a:srgbClr val="5A5A5A"/>
                </a:solidFill>
              </a:rPr>
              <a:t>shifted by 0.3mm</a:t>
            </a:r>
            <a:r>
              <a:rPr lang="en-US" sz="2000" dirty="0">
                <a:solidFill>
                  <a:srgbClr val="5A5A5A"/>
                </a:solidFill>
              </a:rPr>
              <a:t>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</a:rPr>
              <a:t>AUP decided to </a:t>
            </a:r>
            <a:r>
              <a:rPr lang="en-US" sz="2000" dirty="0">
                <a:solidFill>
                  <a:srgbClr val="FF0000"/>
                </a:solidFill>
              </a:rPr>
              <a:t>reject</a:t>
            </a:r>
            <a:r>
              <a:rPr lang="en-US" sz="2000" dirty="0">
                <a:solidFill>
                  <a:srgbClr val="5A5A5A"/>
                </a:solidFill>
              </a:rPr>
              <a:t> the part. ZRI machined a new one.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5A5A5A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300" dirty="0"/>
          </a:p>
          <a:p>
            <a:pPr>
              <a:buFont typeface="Wingdings" panose="05000000000000000000" pitchFamily="2" charset="2"/>
              <a:buChar char="§"/>
            </a:pPr>
            <a:endParaRPr lang="en-US" sz="2300" dirty="0"/>
          </a:p>
          <a:p>
            <a:pPr>
              <a:buFont typeface="Wingdings" panose="05000000000000000000" pitchFamily="2" charset="2"/>
              <a:buChar char="§"/>
            </a:pPr>
            <a:endParaRPr lang="en-US" sz="2300" dirty="0"/>
          </a:p>
          <a:p>
            <a:pPr marL="0" indent="0">
              <a:buNone/>
            </a:pPr>
            <a:endParaRPr lang="en-US" sz="2300" dirty="0"/>
          </a:p>
          <a:p>
            <a:pPr marL="0" indent="0">
              <a:buNone/>
            </a:pPr>
            <a:endParaRPr lang="en-US" sz="1900" dirty="0"/>
          </a:p>
        </p:txBody>
      </p:sp>
      <p:pic>
        <p:nvPicPr>
          <p:cNvPr id="6" name="Picture 5" descr="Diagram, engineering drawing&#10;&#10;Description automatically generated">
            <a:extLst>
              <a:ext uri="{FF2B5EF4-FFF2-40B4-BE49-F238E27FC236}">
                <a16:creationId xmlns:a16="http://schemas.microsoft.com/office/drawing/2014/main" id="{57DA1A07-DD29-7A46-ABEB-F82E3441E9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432" y="2086992"/>
            <a:ext cx="7021136" cy="35140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9DF8D1-30AA-ED4E-BB05-82CF03B3AAED}"/>
              </a:ext>
            </a:extLst>
          </p:cNvPr>
          <p:cNvSpPr txBox="1"/>
          <p:nvPr/>
        </p:nvSpPr>
        <p:spPr>
          <a:xfrm>
            <a:off x="1189252" y="5787378"/>
            <a:ext cx="6765496" cy="338554"/>
          </a:xfrm>
          <a:prstGeom prst="rect">
            <a:avLst/>
          </a:prstGeom>
          <a:ln>
            <a:solidFill>
              <a:srgbClr val="5A5A5A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It slowed down production of pre-series cavities for several weeks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69675B8-6BF3-714E-B05D-886C6B2DE213}"/>
              </a:ext>
            </a:extLst>
          </p:cNvPr>
          <p:cNvSpPr/>
          <p:nvPr/>
        </p:nvSpPr>
        <p:spPr>
          <a:xfrm>
            <a:off x="4442957" y="3180009"/>
            <a:ext cx="601014" cy="25221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27AAF1-6BC3-174B-8789-E12B534F5B20}"/>
              </a:ext>
            </a:extLst>
          </p:cNvPr>
          <p:cNvCxnSpPr/>
          <p:nvPr/>
        </p:nvCxnSpPr>
        <p:spPr>
          <a:xfrm>
            <a:off x="3689072" y="2812580"/>
            <a:ext cx="360608" cy="35524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A4CDCE-0CA5-2A46-B537-8C3D15D61AE7}"/>
              </a:ext>
            </a:extLst>
          </p:cNvPr>
          <p:cNvCxnSpPr>
            <a:cxnSpLocks/>
          </p:cNvCxnSpPr>
          <p:nvPr/>
        </p:nvCxnSpPr>
        <p:spPr>
          <a:xfrm flipH="1">
            <a:off x="1758822" y="2803525"/>
            <a:ext cx="369894" cy="37335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7B7CEF-0CC2-7446-BB19-B0F276FAF614}"/>
              </a:ext>
            </a:extLst>
          </p:cNvPr>
          <p:cNvCxnSpPr>
            <a:cxnSpLocks/>
          </p:cNvCxnSpPr>
          <p:nvPr/>
        </p:nvCxnSpPr>
        <p:spPr>
          <a:xfrm flipH="1">
            <a:off x="3627405" y="4672719"/>
            <a:ext cx="389855" cy="38706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AC407DE-0F62-7744-94F0-8AD2C26FBE48}"/>
              </a:ext>
            </a:extLst>
          </p:cNvPr>
          <p:cNvCxnSpPr>
            <a:cxnSpLocks/>
          </p:cNvCxnSpPr>
          <p:nvPr/>
        </p:nvCxnSpPr>
        <p:spPr>
          <a:xfrm flipH="1" flipV="1">
            <a:off x="1812797" y="4684482"/>
            <a:ext cx="350844" cy="35741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C84951B-1A4A-8140-B3BB-0F24B9A2BD5B}"/>
              </a:ext>
            </a:extLst>
          </p:cNvPr>
          <p:cNvSpPr txBox="1"/>
          <p:nvPr/>
        </p:nvSpPr>
        <p:spPr>
          <a:xfrm rot="2617774">
            <a:off x="3720022" y="2897890"/>
            <a:ext cx="6569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+0.3 ∼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1AC6FAF-78BB-6143-B646-5532E44D3226}"/>
              </a:ext>
            </a:extLst>
          </p:cNvPr>
          <p:cNvSpPr txBox="1"/>
          <p:nvPr/>
        </p:nvSpPr>
        <p:spPr>
          <a:xfrm rot="19049214">
            <a:off x="1566926" y="2758029"/>
            <a:ext cx="706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+0.3 ∼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944D5D-0751-C04A-B39C-01FC5CEB6DB6}"/>
              </a:ext>
            </a:extLst>
          </p:cNvPr>
          <p:cNvSpPr txBox="1"/>
          <p:nvPr/>
        </p:nvSpPr>
        <p:spPr>
          <a:xfrm rot="2787652">
            <a:off x="1626100" y="4853002"/>
            <a:ext cx="5706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B0F0"/>
                </a:solidFill>
              </a:rPr>
              <a:t>-0.3 ∼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E9DE216-5655-D844-8FEF-D769A5B14511}"/>
              </a:ext>
            </a:extLst>
          </p:cNvPr>
          <p:cNvSpPr txBox="1"/>
          <p:nvPr/>
        </p:nvSpPr>
        <p:spPr>
          <a:xfrm rot="18911800">
            <a:off x="3672839" y="4788455"/>
            <a:ext cx="57062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B0F0"/>
                </a:solidFill>
              </a:rPr>
              <a:t>-0.3 ∼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1E131AA7-C461-6C48-BA1B-CFD7883AE063}"/>
              </a:ext>
            </a:extLst>
          </p:cNvPr>
          <p:cNvSpPr/>
          <p:nvPr/>
        </p:nvSpPr>
        <p:spPr>
          <a:xfrm>
            <a:off x="7276049" y="2837551"/>
            <a:ext cx="462895" cy="339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88AD63-D89C-9245-8110-CCD6576F05C9}"/>
              </a:ext>
            </a:extLst>
          </p:cNvPr>
          <p:cNvSpPr/>
          <p:nvPr/>
        </p:nvSpPr>
        <p:spPr>
          <a:xfrm>
            <a:off x="1760568" y="2774480"/>
            <a:ext cx="2295815" cy="22958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8A608B7-6640-1642-AD67-56CE9549FA2E}"/>
              </a:ext>
            </a:extLst>
          </p:cNvPr>
          <p:cNvCxnSpPr>
            <a:cxnSpLocks/>
          </p:cNvCxnSpPr>
          <p:nvPr/>
        </p:nvCxnSpPr>
        <p:spPr>
          <a:xfrm>
            <a:off x="6624390" y="2774010"/>
            <a:ext cx="508000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6B6949B-7FC1-354A-BE85-818760D751DF}"/>
              </a:ext>
            </a:extLst>
          </p:cNvPr>
          <p:cNvSpPr txBox="1"/>
          <p:nvPr/>
        </p:nvSpPr>
        <p:spPr>
          <a:xfrm>
            <a:off x="7258731" y="2639611"/>
            <a:ext cx="6668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+0.3 ∼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DE70706-F374-2286-68E7-60E25B62B6FA}"/>
              </a:ext>
            </a:extLst>
          </p:cNvPr>
          <p:cNvCxnSpPr>
            <a:cxnSpLocks/>
          </p:cNvCxnSpPr>
          <p:nvPr/>
        </p:nvCxnSpPr>
        <p:spPr>
          <a:xfrm flipV="1">
            <a:off x="2908475" y="3764805"/>
            <a:ext cx="0" cy="17650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247B16-B54F-F049-B787-F6CF3D2AF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B9C7D-CDF2-0044-B39A-B346ECE2F6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39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A09D4-8F45-2F48-966D-D47B605CD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792"/>
            <a:ext cx="7920000" cy="720000"/>
          </a:xfrm>
        </p:spPr>
        <p:txBody>
          <a:bodyPr/>
          <a:lstStyle/>
          <a:p>
            <a:r>
              <a:rPr lang="en-US" dirty="0"/>
              <a:t>Pre-series NCRs: Main Body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D563B-33E6-9042-A884-2AAD77C05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2" y="868679"/>
            <a:ext cx="3836068" cy="5487671"/>
          </a:xfrm>
          <a:noFill/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5A5A5A"/>
                </a:solidFill>
              </a:rPr>
              <a:t>After Main Bodies EBW some scratches have been noticed during VT: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</a:rPr>
              <a:t>The root cause was the EBW fixture removal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</a:rPr>
              <a:t>Racetrack RF surfaces was the most affected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</a:rPr>
              <a:t>Minor defects on Poles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u="sng" dirty="0">
              <a:solidFill>
                <a:srgbClr val="5A5A5A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u="sng" dirty="0">
                <a:solidFill>
                  <a:srgbClr val="5A5A5A"/>
                </a:solidFill>
              </a:rPr>
              <a:t>Countermeasures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</a:rPr>
              <a:t>Re-machining the fixture to avoid future problems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</a:rPr>
              <a:t>Local grinding of the affected RF surfaces (according to the CERN’s approved ZRI procedure)</a:t>
            </a:r>
            <a:endParaRPr lang="en-US" sz="2300" dirty="0"/>
          </a:p>
          <a:p>
            <a:pPr marL="0" indent="0">
              <a:buNone/>
            </a:pPr>
            <a:endParaRPr lang="en-US" sz="2300" dirty="0"/>
          </a:p>
          <a:p>
            <a:pPr marL="0" indent="0">
              <a:buNone/>
            </a:pPr>
            <a:endParaRPr lang="en-US" sz="1900" dirty="0"/>
          </a:p>
        </p:txBody>
      </p:sp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CCC17679-E60A-2C0B-E32C-0E8A21E7AB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3191" y="776922"/>
            <a:ext cx="4238237" cy="5487670"/>
          </a:xfrm>
          <a:prstGeom prst="rect">
            <a:avLst/>
          </a:pr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FAA58A-2C5A-6BBB-6CEE-3DB050E35C79}"/>
              </a:ext>
            </a:extLst>
          </p:cNvPr>
          <p:cNvSpPr/>
          <p:nvPr/>
        </p:nvSpPr>
        <p:spPr>
          <a:xfrm>
            <a:off x="5814323" y="1872943"/>
            <a:ext cx="2137804" cy="1866638"/>
          </a:xfrm>
          <a:custGeom>
            <a:avLst/>
            <a:gdLst>
              <a:gd name="connsiteX0" fmla="*/ 1242323 w 2137804"/>
              <a:gd name="connsiteY0" fmla="*/ 0 h 1866638"/>
              <a:gd name="connsiteX1" fmla="*/ 1008993 w 2137804"/>
              <a:gd name="connsiteY1" fmla="*/ 687377 h 1866638"/>
              <a:gd name="connsiteX2" fmla="*/ 952237 w 2137804"/>
              <a:gd name="connsiteY2" fmla="*/ 775664 h 1866638"/>
              <a:gd name="connsiteX3" fmla="*/ 857644 w 2137804"/>
              <a:gd name="connsiteY3" fmla="*/ 813501 h 1866638"/>
              <a:gd name="connsiteX4" fmla="*/ 126124 w 2137804"/>
              <a:gd name="connsiteY4" fmla="*/ 990075 h 1866638"/>
              <a:gd name="connsiteX5" fmla="*/ 100899 w 2137804"/>
              <a:gd name="connsiteY5" fmla="*/ 1015300 h 1866638"/>
              <a:gd name="connsiteX6" fmla="*/ 44143 w 2137804"/>
              <a:gd name="connsiteY6" fmla="*/ 1040525 h 1866638"/>
              <a:gd name="connsiteX7" fmla="*/ 12612 w 2137804"/>
              <a:gd name="connsiteY7" fmla="*/ 1090974 h 1866638"/>
              <a:gd name="connsiteX8" fmla="*/ 0 w 2137804"/>
              <a:gd name="connsiteY8" fmla="*/ 1122505 h 1866638"/>
              <a:gd name="connsiteX9" fmla="*/ 6306 w 2137804"/>
              <a:gd name="connsiteY9" fmla="*/ 1242323 h 1866638"/>
              <a:gd name="connsiteX10" fmla="*/ 18918 w 2137804"/>
              <a:gd name="connsiteY10" fmla="*/ 1261242 h 1866638"/>
              <a:gd name="connsiteX11" fmla="*/ 25225 w 2137804"/>
              <a:gd name="connsiteY11" fmla="*/ 1286467 h 1866638"/>
              <a:gd name="connsiteX12" fmla="*/ 50449 w 2137804"/>
              <a:gd name="connsiteY12" fmla="*/ 1311691 h 1866638"/>
              <a:gd name="connsiteX13" fmla="*/ 63062 w 2137804"/>
              <a:gd name="connsiteY13" fmla="*/ 1330610 h 1866638"/>
              <a:gd name="connsiteX14" fmla="*/ 138736 w 2137804"/>
              <a:gd name="connsiteY14" fmla="*/ 1399978 h 1866638"/>
              <a:gd name="connsiteX15" fmla="*/ 163961 w 2137804"/>
              <a:gd name="connsiteY15" fmla="*/ 1412591 h 1866638"/>
              <a:gd name="connsiteX16" fmla="*/ 195492 w 2137804"/>
              <a:gd name="connsiteY16" fmla="*/ 1431509 h 1866638"/>
              <a:gd name="connsiteX17" fmla="*/ 239636 w 2137804"/>
              <a:gd name="connsiteY17" fmla="*/ 1463040 h 1866638"/>
              <a:gd name="connsiteX18" fmla="*/ 277473 w 2137804"/>
              <a:gd name="connsiteY18" fmla="*/ 1475653 h 1866638"/>
              <a:gd name="connsiteX19" fmla="*/ 340535 w 2137804"/>
              <a:gd name="connsiteY19" fmla="*/ 1507184 h 1866638"/>
              <a:gd name="connsiteX20" fmla="*/ 390985 w 2137804"/>
              <a:gd name="connsiteY20" fmla="*/ 1526103 h 1866638"/>
              <a:gd name="connsiteX21" fmla="*/ 498190 w 2137804"/>
              <a:gd name="connsiteY21" fmla="*/ 1570246 h 1866638"/>
              <a:gd name="connsiteX22" fmla="*/ 542334 w 2137804"/>
              <a:gd name="connsiteY22" fmla="*/ 1595471 h 1866638"/>
              <a:gd name="connsiteX23" fmla="*/ 681070 w 2137804"/>
              <a:gd name="connsiteY23" fmla="*/ 1645920 h 1866638"/>
              <a:gd name="connsiteX24" fmla="*/ 731520 w 2137804"/>
              <a:gd name="connsiteY24" fmla="*/ 1664839 h 1866638"/>
              <a:gd name="connsiteX25" fmla="*/ 845031 w 2137804"/>
              <a:gd name="connsiteY25" fmla="*/ 1690064 h 1866638"/>
              <a:gd name="connsiteX26" fmla="*/ 933318 w 2137804"/>
              <a:gd name="connsiteY26" fmla="*/ 1702676 h 1866638"/>
              <a:gd name="connsiteX27" fmla="*/ 977462 w 2137804"/>
              <a:gd name="connsiteY27" fmla="*/ 1715289 h 1866638"/>
              <a:gd name="connsiteX28" fmla="*/ 1034218 w 2137804"/>
              <a:gd name="connsiteY28" fmla="*/ 1727901 h 1866638"/>
              <a:gd name="connsiteX29" fmla="*/ 1185567 w 2137804"/>
              <a:gd name="connsiteY29" fmla="*/ 1772045 h 1866638"/>
              <a:gd name="connsiteX30" fmla="*/ 1261241 w 2137804"/>
              <a:gd name="connsiteY30" fmla="*/ 1790963 h 1866638"/>
              <a:gd name="connsiteX31" fmla="*/ 1336916 w 2137804"/>
              <a:gd name="connsiteY31" fmla="*/ 1816188 h 1866638"/>
              <a:gd name="connsiteX32" fmla="*/ 1387365 w 2137804"/>
              <a:gd name="connsiteY32" fmla="*/ 1828800 h 1866638"/>
              <a:gd name="connsiteX33" fmla="*/ 1450427 w 2137804"/>
              <a:gd name="connsiteY33" fmla="*/ 1847719 h 1866638"/>
              <a:gd name="connsiteX34" fmla="*/ 1532408 w 2137804"/>
              <a:gd name="connsiteY34" fmla="*/ 1860331 h 1866638"/>
              <a:gd name="connsiteX35" fmla="*/ 1576551 w 2137804"/>
              <a:gd name="connsiteY35" fmla="*/ 1866638 h 1866638"/>
              <a:gd name="connsiteX36" fmla="*/ 1753125 w 2137804"/>
              <a:gd name="connsiteY36" fmla="*/ 1854025 h 1866638"/>
              <a:gd name="connsiteX37" fmla="*/ 1891862 w 2137804"/>
              <a:gd name="connsiteY37" fmla="*/ 1816188 h 1866638"/>
              <a:gd name="connsiteX38" fmla="*/ 1917087 w 2137804"/>
              <a:gd name="connsiteY38" fmla="*/ 1809882 h 1866638"/>
              <a:gd name="connsiteX39" fmla="*/ 1999067 w 2137804"/>
              <a:gd name="connsiteY39" fmla="*/ 1721595 h 1866638"/>
              <a:gd name="connsiteX40" fmla="*/ 2049517 w 2137804"/>
              <a:gd name="connsiteY40" fmla="*/ 1652227 h 1866638"/>
              <a:gd name="connsiteX41" fmla="*/ 2068436 w 2137804"/>
              <a:gd name="connsiteY41" fmla="*/ 1608083 h 1866638"/>
              <a:gd name="connsiteX42" fmla="*/ 2087354 w 2137804"/>
              <a:gd name="connsiteY42" fmla="*/ 1570246 h 1866638"/>
              <a:gd name="connsiteX43" fmla="*/ 2106273 w 2137804"/>
              <a:gd name="connsiteY43" fmla="*/ 1513490 h 1866638"/>
              <a:gd name="connsiteX44" fmla="*/ 2118885 w 2137804"/>
              <a:gd name="connsiteY44" fmla="*/ 1456734 h 1866638"/>
              <a:gd name="connsiteX45" fmla="*/ 2131498 w 2137804"/>
              <a:gd name="connsiteY45" fmla="*/ 1399978 h 1866638"/>
              <a:gd name="connsiteX46" fmla="*/ 2137804 w 2137804"/>
              <a:gd name="connsiteY46" fmla="*/ 1355835 h 1866638"/>
              <a:gd name="connsiteX47" fmla="*/ 2131498 w 2137804"/>
              <a:gd name="connsiteY47" fmla="*/ 990075 h 1866638"/>
              <a:gd name="connsiteX48" fmla="*/ 2118885 w 2137804"/>
              <a:gd name="connsiteY48" fmla="*/ 901788 h 1866638"/>
              <a:gd name="connsiteX49" fmla="*/ 2106273 w 2137804"/>
              <a:gd name="connsiteY49" fmla="*/ 662152 h 1866638"/>
              <a:gd name="connsiteX50" fmla="*/ 2099967 w 2137804"/>
              <a:gd name="connsiteY50" fmla="*/ 611703 h 1866638"/>
              <a:gd name="connsiteX51" fmla="*/ 2093660 w 2137804"/>
              <a:gd name="connsiteY51" fmla="*/ 548640 h 1866638"/>
              <a:gd name="connsiteX52" fmla="*/ 2087354 w 2137804"/>
              <a:gd name="connsiteY52" fmla="*/ 510803 h 1866638"/>
              <a:gd name="connsiteX53" fmla="*/ 2068436 w 2137804"/>
              <a:gd name="connsiteY53" fmla="*/ 422516 h 1866638"/>
              <a:gd name="connsiteX54" fmla="*/ 2049517 w 2137804"/>
              <a:gd name="connsiteY54" fmla="*/ 353148 h 1866638"/>
              <a:gd name="connsiteX55" fmla="*/ 2017986 w 2137804"/>
              <a:gd name="connsiteY55" fmla="*/ 309005 h 1866638"/>
              <a:gd name="connsiteX56" fmla="*/ 1948618 w 2137804"/>
              <a:gd name="connsiteY56" fmla="*/ 214411 h 1866638"/>
              <a:gd name="connsiteX57" fmla="*/ 1923393 w 2137804"/>
              <a:gd name="connsiteY57" fmla="*/ 176574 h 1866638"/>
              <a:gd name="connsiteX58" fmla="*/ 1828800 w 2137804"/>
              <a:gd name="connsiteY58" fmla="*/ 88287 h 1866638"/>
              <a:gd name="connsiteX59" fmla="*/ 1784656 w 2137804"/>
              <a:gd name="connsiteY59" fmla="*/ 63063 h 1866638"/>
              <a:gd name="connsiteX60" fmla="*/ 1753125 w 2137804"/>
              <a:gd name="connsiteY60" fmla="*/ 56756 h 1866638"/>
              <a:gd name="connsiteX61" fmla="*/ 1677451 w 2137804"/>
              <a:gd name="connsiteY61" fmla="*/ 31531 h 1866638"/>
              <a:gd name="connsiteX62" fmla="*/ 1595470 w 2137804"/>
              <a:gd name="connsiteY62" fmla="*/ 18919 h 1866638"/>
              <a:gd name="connsiteX63" fmla="*/ 1557633 w 2137804"/>
              <a:gd name="connsiteY63" fmla="*/ 12613 h 1866638"/>
              <a:gd name="connsiteX64" fmla="*/ 1526102 w 2137804"/>
              <a:gd name="connsiteY64" fmla="*/ 6307 h 1866638"/>
              <a:gd name="connsiteX65" fmla="*/ 1242323 w 2137804"/>
              <a:gd name="connsiteY65" fmla="*/ 0 h 1866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2137804" h="1866638">
                <a:moveTo>
                  <a:pt x="1242323" y="0"/>
                </a:moveTo>
                <a:lnTo>
                  <a:pt x="1008993" y="687377"/>
                </a:lnTo>
                <a:lnTo>
                  <a:pt x="952237" y="775664"/>
                </a:lnTo>
                <a:lnTo>
                  <a:pt x="857644" y="813501"/>
                </a:lnTo>
                <a:lnTo>
                  <a:pt x="126124" y="990075"/>
                </a:lnTo>
                <a:lnTo>
                  <a:pt x="100899" y="1015300"/>
                </a:lnTo>
                <a:cubicBezTo>
                  <a:pt x="81980" y="1023708"/>
                  <a:pt x="61165" y="1028741"/>
                  <a:pt x="44143" y="1040525"/>
                </a:cubicBezTo>
                <a:cubicBezTo>
                  <a:pt x="19453" y="1057618"/>
                  <a:pt x="20859" y="1068980"/>
                  <a:pt x="12612" y="1090974"/>
                </a:cubicBezTo>
                <a:cubicBezTo>
                  <a:pt x="8637" y="1101573"/>
                  <a:pt x="4204" y="1111995"/>
                  <a:pt x="0" y="1122505"/>
                </a:cubicBezTo>
                <a:cubicBezTo>
                  <a:pt x="2102" y="1162444"/>
                  <a:pt x="902" y="1202695"/>
                  <a:pt x="6306" y="1242323"/>
                </a:cubicBezTo>
                <a:cubicBezTo>
                  <a:pt x="7330" y="1249833"/>
                  <a:pt x="15932" y="1254276"/>
                  <a:pt x="18918" y="1261242"/>
                </a:cubicBezTo>
                <a:cubicBezTo>
                  <a:pt x="22332" y="1269208"/>
                  <a:pt x="20631" y="1279117"/>
                  <a:pt x="25225" y="1286467"/>
                </a:cubicBezTo>
                <a:cubicBezTo>
                  <a:pt x="31527" y="1296550"/>
                  <a:pt x="42711" y="1302663"/>
                  <a:pt x="50449" y="1311691"/>
                </a:cubicBezTo>
                <a:cubicBezTo>
                  <a:pt x="55382" y="1317446"/>
                  <a:pt x="57992" y="1324976"/>
                  <a:pt x="63062" y="1330610"/>
                </a:cubicBezTo>
                <a:cubicBezTo>
                  <a:pt x="81152" y="1350710"/>
                  <a:pt x="113963" y="1383463"/>
                  <a:pt x="138736" y="1399978"/>
                </a:cubicBezTo>
                <a:cubicBezTo>
                  <a:pt x="146558" y="1405193"/>
                  <a:pt x="155743" y="1408026"/>
                  <a:pt x="163961" y="1412591"/>
                </a:cubicBezTo>
                <a:cubicBezTo>
                  <a:pt x="174676" y="1418543"/>
                  <a:pt x="185294" y="1424710"/>
                  <a:pt x="195492" y="1431509"/>
                </a:cubicBezTo>
                <a:cubicBezTo>
                  <a:pt x="210538" y="1441539"/>
                  <a:pt x="223715" y="1454467"/>
                  <a:pt x="239636" y="1463040"/>
                </a:cubicBezTo>
                <a:cubicBezTo>
                  <a:pt x="251342" y="1469343"/>
                  <a:pt x="265293" y="1470324"/>
                  <a:pt x="277473" y="1475653"/>
                </a:cubicBezTo>
                <a:cubicBezTo>
                  <a:pt x="299004" y="1485073"/>
                  <a:pt x="319059" y="1497639"/>
                  <a:pt x="340535" y="1507184"/>
                </a:cubicBezTo>
                <a:cubicBezTo>
                  <a:pt x="356947" y="1514478"/>
                  <a:pt x="374734" y="1518456"/>
                  <a:pt x="390985" y="1526103"/>
                </a:cubicBezTo>
                <a:cubicBezTo>
                  <a:pt x="490589" y="1572976"/>
                  <a:pt x="404560" y="1546840"/>
                  <a:pt x="498190" y="1570246"/>
                </a:cubicBezTo>
                <a:cubicBezTo>
                  <a:pt x="512905" y="1578654"/>
                  <a:pt x="526879" y="1588516"/>
                  <a:pt x="542334" y="1595471"/>
                </a:cubicBezTo>
                <a:cubicBezTo>
                  <a:pt x="600247" y="1621532"/>
                  <a:pt x="625608" y="1626345"/>
                  <a:pt x="681070" y="1645920"/>
                </a:cubicBezTo>
                <a:cubicBezTo>
                  <a:pt x="698006" y="1651897"/>
                  <a:pt x="714177" y="1660170"/>
                  <a:pt x="731520" y="1664839"/>
                </a:cubicBezTo>
                <a:cubicBezTo>
                  <a:pt x="768947" y="1674916"/>
                  <a:pt x="806661" y="1684583"/>
                  <a:pt x="845031" y="1690064"/>
                </a:cubicBezTo>
                <a:lnTo>
                  <a:pt x="933318" y="1702676"/>
                </a:lnTo>
                <a:cubicBezTo>
                  <a:pt x="948033" y="1706880"/>
                  <a:pt x="962615" y="1711577"/>
                  <a:pt x="977462" y="1715289"/>
                </a:cubicBezTo>
                <a:cubicBezTo>
                  <a:pt x="996263" y="1719989"/>
                  <a:pt x="1015521" y="1722802"/>
                  <a:pt x="1034218" y="1727901"/>
                </a:cubicBezTo>
                <a:cubicBezTo>
                  <a:pt x="1084918" y="1741728"/>
                  <a:pt x="1134584" y="1759300"/>
                  <a:pt x="1185567" y="1772045"/>
                </a:cubicBezTo>
                <a:cubicBezTo>
                  <a:pt x="1210792" y="1778351"/>
                  <a:pt x="1236280" y="1783683"/>
                  <a:pt x="1261241" y="1790963"/>
                </a:cubicBezTo>
                <a:cubicBezTo>
                  <a:pt x="1286767" y="1798408"/>
                  <a:pt x="1311448" y="1808548"/>
                  <a:pt x="1336916" y="1816188"/>
                </a:cubicBezTo>
                <a:cubicBezTo>
                  <a:pt x="1353519" y="1821169"/>
                  <a:pt x="1370664" y="1824161"/>
                  <a:pt x="1387365" y="1828800"/>
                </a:cubicBezTo>
                <a:cubicBezTo>
                  <a:pt x="1408511" y="1834674"/>
                  <a:pt x="1429222" y="1842064"/>
                  <a:pt x="1450427" y="1847719"/>
                </a:cubicBezTo>
                <a:cubicBezTo>
                  <a:pt x="1476916" y="1854783"/>
                  <a:pt x="1505571" y="1856753"/>
                  <a:pt x="1532408" y="1860331"/>
                </a:cubicBezTo>
                <a:lnTo>
                  <a:pt x="1576551" y="1866638"/>
                </a:lnTo>
                <a:cubicBezTo>
                  <a:pt x="1635409" y="1862434"/>
                  <a:pt x="1694441" y="1860202"/>
                  <a:pt x="1753125" y="1854025"/>
                </a:cubicBezTo>
                <a:cubicBezTo>
                  <a:pt x="1828493" y="1846091"/>
                  <a:pt x="1812926" y="1835921"/>
                  <a:pt x="1891862" y="1816188"/>
                </a:cubicBezTo>
                <a:lnTo>
                  <a:pt x="1917087" y="1809882"/>
                </a:lnTo>
                <a:cubicBezTo>
                  <a:pt x="1966593" y="1772751"/>
                  <a:pt x="1934572" y="1799910"/>
                  <a:pt x="1999067" y="1721595"/>
                </a:cubicBezTo>
                <a:cubicBezTo>
                  <a:pt x="2023609" y="1691794"/>
                  <a:pt x="2033227" y="1684807"/>
                  <a:pt x="2049517" y="1652227"/>
                </a:cubicBezTo>
                <a:cubicBezTo>
                  <a:pt x="2056677" y="1637908"/>
                  <a:pt x="2061727" y="1622619"/>
                  <a:pt x="2068436" y="1608083"/>
                </a:cubicBezTo>
                <a:cubicBezTo>
                  <a:pt x="2074345" y="1595280"/>
                  <a:pt x="2081048" y="1582858"/>
                  <a:pt x="2087354" y="1570246"/>
                </a:cubicBezTo>
                <a:cubicBezTo>
                  <a:pt x="2101174" y="1501144"/>
                  <a:pt x="2083893" y="1573169"/>
                  <a:pt x="2106273" y="1513490"/>
                </a:cubicBezTo>
                <a:cubicBezTo>
                  <a:pt x="2110467" y="1502307"/>
                  <a:pt x="2116706" y="1466539"/>
                  <a:pt x="2118885" y="1456734"/>
                </a:cubicBezTo>
                <a:cubicBezTo>
                  <a:pt x="2126441" y="1422731"/>
                  <a:pt x="2125160" y="1438003"/>
                  <a:pt x="2131498" y="1399978"/>
                </a:cubicBezTo>
                <a:cubicBezTo>
                  <a:pt x="2133942" y="1385317"/>
                  <a:pt x="2135702" y="1370549"/>
                  <a:pt x="2137804" y="1355835"/>
                </a:cubicBezTo>
                <a:cubicBezTo>
                  <a:pt x="2135702" y="1233915"/>
                  <a:pt x="2135192" y="1111957"/>
                  <a:pt x="2131498" y="990075"/>
                </a:cubicBezTo>
                <a:cubicBezTo>
                  <a:pt x="2130914" y="970791"/>
                  <a:pt x="2122463" y="923256"/>
                  <a:pt x="2118885" y="901788"/>
                </a:cubicBezTo>
                <a:cubicBezTo>
                  <a:pt x="2114681" y="821909"/>
                  <a:pt x="2116194" y="741524"/>
                  <a:pt x="2106273" y="662152"/>
                </a:cubicBezTo>
                <a:cubicBezTo>
                  <a:pt x="2104171" y="645336"/>
                  <a:pt x="2101839" y="628547"/>
                  <a:pt x="2099967" y="611703"/>
                </a:cubicBezTo>
                <a:cubicBezTo>
                  <a:pt x="2097634" y="590706"/>
                  <a:pt x="2096280" y="569603"/>
                  <a:pt x="2093660" y="548640"/>
                </a:cubicBezTo>
                <a:cubicBezTo>
                  <a:pt x="2092074" y="535952"/>
                  <a:pt x="2089298" y="523441"/>
                  <a:pt x="2087354" y="510803"/>
                </a:cubicBezTo>
                <a:cubicBezTo>
                  <a:pt x="2073948" y="423665"/>
                  <a:pt x="2090213" y="509621"/>
                  <a:pt x="2068436" y="422516"/>
                </a:cubicBezTo>
                <a:cubicBezTo>
                  <a:pt x="2062245" y="397751"/>
                  <a:pt x="2062141" y="376592"/>
                  <a:pt x="2049517" y="353148"/>
                </a:cubicBezTo>
                <a:cubicBezTo>
                  <a:pt x="2040944" y="337227"/>
                  <a:pt x="2028016" y="324051"/>
                  <a:pt x="2017986" y="309005"/>
                </a:cubicBezTo>
                <a:cubicBezTo>
                  <a:pt x="1920667" y="163026"/>
                  <a:pt x="2053616" y="350909"/>
                  <a:pt x="1948618" y="214411"/>
                </a:cubicBezTo>
                <a:cubicBezTo>
                  <a:pt x="1939376" y="202396"/>
                  <a:pt x="1933375" y="187982"/>
                  <a:pt x="1923393" y="176574"/>
                </a:cubicBezTo>
                <a:cubicBezTo>
                  <a:pt x="1892598" y="141380"/>
                  <a:pt x="1864626" y="115156"/>
                  <a:pt x="1828800" y="88287"/>
                </a:cubicBezTo>
                <a:cubicBezTo>
                  <a:pt x="1817729" y="79984"/>
                  <a:pt x="1797224" y="67252"/>
                  <a:pt x="1784656" y="63063"/>
                </a:cubicBezTo>
                <a:cubicBezTo>
                  <a:pt x="1774488" y="59673"/>
                  <a:pt x="1763391" y="59836"/>
                  <a:pt x="1753125" y="56756"/>
                </a:cubicBezTo>
                <a:cubicBezTo>
                  <a:pt x="1673640" y="32910"/>
                  <a:pt x="1778098" y="54758"/>
                  <a:pt x="1677451" y="31531"/>
                </a:cubicBezTo>
                <a:cubicBezTo>
                  <a:pt x="1661722" y="27901"/>
                  <a:pt x="1609527" y="21082"/>
                  <a:pt x="1595470" y="18919"/>
                </a:cubicBezTo>
                <a:cubicBezTo>
                  <a:pt x="1582832" y="16975"/>
                  <a:pt x="1570213" y="14900"/>
                  <a:pt x="1557633" y="12613"/>
                </a:cubicBezTo>
                <a:cubicBezTo>
                  <a:pt x="1547087" y="10696"/>
                  <a:pt x="1536818" y="6530"/>
                  <a:pt x="1526102" y="6307"/>
                </a:cubicBezTo>
                <a:cubicBezTo>
                  <a:pt x="1435733" y="4424"/>
                  <a:pt x="1345324" y="6307"/>
                  <a:pt x="1242323" y="0"/>
                </a:cubicBezTo>
                <a:close/>
              </a:path>
            </a:pathLst>
          </a:custGeom>
          <a:solidFill>
            <a:schemeClr val="accent6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8687C23-1701-92E9-5D8C-D9D662C778B0}"/>
              </a:ext>
            </a:extLst>
          </p:cNvPr>
          <p:cNvSpPr/>
          <p:nvPr/>
        </p:nvSpPr>
        <p:spPr>
          <a:xfrm rot="4254668">
            <a:off x="6414021" y="3750868"/>
            <a:ext cx="176574" cy="214411"/>
          </a:xfrm>
          <a:prstGeom prst="ellipse">
            <a:avLst/>
          </a:prstGeom>
          <a:solidFill>
            <a:schemeClr val="accent6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8F9E52-D6D6-D106-109F-2E6C4C729B36}"/>
              </a:ext>
            </a:extLst>
          </p:cNvPr>
          <p:cNvSpPr/>
          <p:nvPr/>
        </p:nvSpPr>
        <p:spPr>
          <a:xfrm rot="4254668">
            <a:off x="6345703" y="4281641"/>
            <a:ext cx="176574" cy="214411"/>
          </a:xfrm>
          <a:prstGeom prst="ellipse">
            <a:avLst/>
          </a:prstGeom>
          <a:solidFill>
            <a:schemeClr val="accent6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ACF1B7E-1661-368B-378E-EC1193C933C1}"/>
              </a:ext>
            </a:extLst>
          </p:cNvPr>
          <p:cNvSpPr/>
          <p:nvPr/>
        </p:nvSpPr>
        <p:spPr>
          <a:xfrm>
            <a:off x="6195550" y="2070616"/>
            <a:ext cx="176574" cy="345440"/>
          </a:xfrm>
          <a:prstGeom prst="ellipse">
            <a:avLst/>
          </a:prstGeom>
          <a:solidFill>
            <a:schemeClr val="accent6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D073CD-C750-384B-8A41-6EBF90E3F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A0E2C7-394B-A640-92C6-293A844E73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100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een, table, pink, purple&#10;&#10;Description automatically generated">
            <a:extLst>
              <a:ext uri="{FF2B5EF4-FFF2-40B4-BE49-F238E27FC236}">
                <a16:creationId xmlns:a16="http://schemas.microsoft.com/office/drawing/2014/main" id="{91B9F751-AC95-4DDC-A95F-B0B61710F5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034" y="2706032"/>
            <a:ext cx="5044966" cy="3476898"/>
          </a:xfrm>
          <a:prstGeom prst="rect">
            <a:avLst/>
          </a:prstGeom>
          <a:effectLst>
            <a:softEdge rad="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353" y="1369000"/>
            <a:ext cx="7687063" cy="411999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5A5A5A"/>
                </a:solidFill>
              </a:rPr>
              <a:t>Series Niobium: status and issues</a:t>
            </a:r>
          </a:p>
          <a:p>
            <a:r>
              <a:rPr lang="en-US" sz="2400" dirty="0">
                <a:solidFill>
                  <a:srgbClr val="5A5A5A"/>
                </a:solidFill>
              </a:rPr>
              <a:t>Pre-series &amp; Series RFD fabrication at ZRI</a:t>
            </a:r>
          </a:p>
          <a:p>
            <a:r>
              <a:rPr lang="en-US" sz="2400" dirty="0">
                <a:solidFill>
                  <a:srgbClr val="5A5A5A"/>
                </a:solidFill>
              </a:rPr>
              <a:t>He Tanks for Prototypes &amp; Processing at ZRI</a:t>
            </a:r>
          </a:p>
          <a:p>
            <a:r>
              <a:rPr lang="en-US" sz="2400" dirty="0">
                <a:solidFill>
                  <a:srgbClr val="5A5A5A"/>
                </a:solidFill>
              </a:rPr>
              <a:t>Summary &amp; Upcoming plans</a:t>
            </a:r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833"/>
            <a:ext cx="9144000" cy="720000"/>
          </a:xfrm>
        </p:spPr>
        <p:txBody>
          <a:bodyPr/>
          <a:lstStyle/>
          <a:p>
            <a:pPr algn="l"/>
            <a:r>
              <a:rPr lang="en-US" dirty="0"/>
              <a:t>Outline</a:t>
            </a:r>
            <a:endParaRPr lang="en-US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3426E6-EE70-DA42-8B2B-F2A561F45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EEE5E1-82B5-4742-BAEE-A5A335305B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5749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A09D4-8F45-2F48-966D-D47B605CD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792"/>
            <a:ext cx="7920000" cy="720000"/>
          </a:xfrm>
        </p:spPr>
        <p:txBody>
          <a:bodyPr/>
          <a:lstStyle/>
          <a:p>
            <a:r>
              <a:rPr lang="en-US" dirty="0"/>
              <a:t> Pre-series vs Prototypes Metrology: </a:t>
            </a:r>
            <a:br>
              <a:rPr lang="en-US" dirty="0"/>
            </a:br>
            <a:r>
              <a:rPr lang="en-US" sz="2400" i="1" dirty="0"/>
              <a:t>V-HOM End Group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D563B-33E6-9042-A884-2AAD77C05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67" y="4508283"/>
            <a:ext cx="8498256" cy="1920283"/>
          </a:xfrm>
          <a:noFill/>
        </p:spPr>
        <p:txBody>
          <a:bodyPr>
            <a:normAutofit/>
          </a:bodyPr>
          <a:lstStyle/>
          <a:p>
            <a:r>
              <a:rPr lang="en-US" sz="2000" dirty="0"/>
              <a:t>Several improvements in manufacturing have been implemented by ZRI:</a:t>
            </a:r>
          </a:p>
          <a:p>
            <a:pPr lvl="1"/>
            <a:r>
              <a:rPr lang="en-US" sz="1600" dirty="0"/>
              <a:t>Forming tooling slightly reworked.</a:t>
            </a:r>
          </a:p>
          <a:p>
            <a:pPr lvl="1"/>
            <a:r>
              <a:rPr lang="en-US" sz="1600" dirty="0"/>
              <a:t>EBW and CNC fixtures updated.</a:t>
            </a:r>
          </a:p>
          <a:p>
            <a:r>
              <a:rPr lang="en-US" sz="2000" u="sng" dirty="0"/>
              <a:t>Significant improvement in shape accuracy </a:t>
            </a:r>
            <a:r>
              <a:rPr lang="en-US" sz="2000" u="sng" dirty="0">
                <a:solidFill>
                  <a:srgbClr val="5A5A5A"/>
                </a:solidFill>
              </a:rPr>
              <a:t>from </a:t>
            </a:r>
            <a:r>
              <a:rPr lang="en-US" sz="2000" u="sng" dirty="0">
                <a:solidFill>
                  <a:srgbClr val="7030A0"/>
                </a:solidFill>
              </a:rPr>
              <a:t>2.22mm</a:t>
            </a:r>
            <a:r>
              <a:rPr lang="en-US" sz="2000" u="sng" dirty="0">
                <a:solidFill>
                  <a:srgbClr val="5A5A5A"/>
                </a:solidFill>
              </a:rPr>
              <a:t> to +</a:t>
            </a:r>
            <a:r>
              <a:rPr lang="en-US" sz="2000" u="sng" dirty="0">
                <a:solidFill>
                  <a:srgbClr val="00B0F0"/>
                </a:solidFill>
              </a:rPr>
              <a:t>1.18mm.</a:t>
            </a:r>
          </a:p>
          <a:p>
            <a:r>
              <a:rPr lang="en-US" sz="2000" dirty="0">
                <a:solidFill>
                  <a:srgbClr val="5A5A5A"/>
                </a:solidFill>
              </a:rPr>
              <a:t>Procedures deriving prototypes have been validated.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400" dirty="0"/>
          </a:p>
          <a:p>
            <a:pPr marL="0" indent="0">
              <a:buNone/>
            </a:pPr>
            <a:endParaRPr lang="en-US" sz="2300" dirty="0"/>
          </a:p>
          <a:p>
            <a:pPr marL="0" indent="0">
              <a:buNone/>
            </a:pPr>
            <a:endParaRPr lang="en-US" sz="19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9F8FB0-E9B6-4847-9FE8-47E4A656C3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8517" y="895896"/>
            <a:ext cx="3997779" cy="29260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AC48AB2-1670-D940-BFAD-9FB1B268D6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941" y="895896"/>
            <a:ext cx="4195740" cy="292607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82F2900-0B8C-6D4B-9A39-EFDCFB43D6C4}"/>
              </a:ext>
            </a:extLst>
          </p:cNvPr>
          <p:cNvSpPr txBox="1"/>
          <p:nvPr/>
        </p:nvSpPr>
        <p:spPr>
          <a:xfrm>
            <a:off x="1400957" y="3821975"/>
            <a:ext cx="34056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600" dirty="0">
                <a:solidFill>
                  <a:srgbClr val="00B0F0"/>
                </a:solidFill>
              </a:rPr>
              <a:t>Pre-series V-HOM End Group </a:t>
            </a:r>
            <a:br>
              <a:rPr lang="en-US" sz="1600" dirty="0">
                <a:solidFill>
                  <a:srgbClr val="00B0F0"/>
                </a:solidFill>
              </a:rPr>
            </a:br>
            <a:r>
              <a:rPr lang="en-US" sz="1600" dirty="0">
                <a:solidFill>
                  <a:srgbClr val="00B0F0"/>
                </a:solidFill>
              </a:rPr>
              <a:t>{+/-0.25mm scale}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086CEE-3D3D-054B-AE55-DC9F3471E420}"/>
              </a:ext>
            </a:extLst>
          </p:cNvPr>
          <p:cNvSpPr txBox="1"/>
          <p:nvPr/>
        </p:nvSpPr>
        <p:spPr>
          <a:xfrm>
            <a:off x="4297224" y="3826412"/>
            <a:ext cx="44319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600" dirty="0">
                <a:solidFill>
                  <a:srgbClr val="7030A0"/>
                </a:solidFill>
              </a:rPr>
              <a:t>Prototype V-HOM End Group </a:t>
            </a:r>
          </a:p>
          <a:p>
            <a:pPr marL="0" indent="0" algn="ctr">
              <a:buNone/>
            </a:pPr>
            <a:r>
              <a:rPr lang="en-US" sz="1600" dirty="0">
                <a:solidFill>
                  <a:srgbClr val="7030A0"/>
                </a:solidFill>
              </a:rPr>
              <a:t>{+/-0.4mm scale}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97314C5-683B-F847-961E-B5080AE2D130}"/>
              </a:ext>
            </a:extLst>
          </p:cNvPr>
          <p:cNvSpPr/>
          <p:nvPr/>
        </p:nvSpPr>
        <p:spPr>
          <a:xfrm>
            <a:off x="8813469" y="3349223"/>
            <a:ext cx="222253" cy="14104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4916817-FF4E-E44A-AADF-59AD840B19E7}"/>
              </a:ext>
            </a:extLst>
          </p:cNvPr>
          <p:cNvSpPr/>
          <p:nvPr/>
        </p:nvSpPr>
        <p:spPr>
          <a:xfrm>
            <a:off x="8804043" y="1135495"/>
            <a:ext cx="222253" cy="14104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67C1578-E9D4-6948-ACEA-40F7406FDE00}"/>
              </a:ext>
            </a:extLst>
          </p:cNvPr>
          <p:cNvSpPr/>
          <p:nvPr/>
        </p:nvSpPr>
        <p:spPr>
          <a:xfrm>
            <a:off x="292102" y="2855940"/>
            <a:ext cx="890833" cy="1885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EED21E1-CB98-AC4C-BD6E-0970C9D9D62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7" b="-20"/>
          <a:stretch/>
        </p:blipFill>
        <p:spPr>
          <a:xfrm>
            <a:off x="399795" y="895896"/>
            <a:ext cx="206762" cy="2926080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C1FA4351-8518-E04A-BE53-2CFEC818D2E9}"/>
              </a:ext>
            </a:extLst>
          </p:cNvPr>
          <p:cNvSpPr/>
          <p:nvPr/>
        </p:nvSpPr>
        <p:spPr>
          <a:xfrm>
            <a:off x="384344" y="3657814"/>
            <a:ext cx="278091" cy="14104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9B725F3-09EB-CA41-B331-15261A12ACDB}"/>
              </a:ext>
            </a:extLst>
          </p:cNvPr>
          <p:cNvSpPr/>
          <p:nvPr/>
        </p:nvSpPr>
        <p:spPr>
          <a:xfrm>
            <a:off x="372367" y="895896"/>
            <a:ext cx="278091" cy="14104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C4346B-D915-714F-AE0F-9EC2D405B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FE324F-AE4D-0845-AB76-AFA6174A68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982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A09D4-8F45-2F48-966D-D47B605CD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792"/>
            <a:ext cx="7920000" cy="720000"/>
          </a:xfrm>
        </p:spPr>
        <p:txBody>
          <a:bodyPr/>
          <a:lstStyle/>
          <a:p>
            <a:r>
              <a:rPr lang="en-US" dirty="0"/>
              <a:t> Pre-series vs Prototypes Metrology: </a:t>
            </a:r>
            <a:br>
              <a:rPr lang="en-US" dirty="0"/>
            </a:br>
            <a:r>
              <a:rPr lang="en-US" sz="2400" i="1" dirty="0"/>
              <a:t>Main Body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D563B-33E6-9042-A884-2AAD77C05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67" y="4508283"/>
            <a:ext cx="8333287" cy="1529999"/>
          </a:xfrm>
          <a:noFill/>
        </p:spPr>
        <p:txBody>
          <a:bodyPr>
            <a:normAutofit lnSpcReduction="10000"/>
          </a:bodyPr>
          <a:lstStyle/>
          <a:p>
            <a:r>
              <a:rPr lang="en-US" sz="2000" dirty="0"/>
              <a:t>Effective reshaping of Main Body have been performed by ZRI:</a:t>
            </a:r>
          </a:p>
          <a:p>
            <a:pPr lvl="1"/>
            <a:r>
              <a:rPr lang="en-US" sz="1600" dirty="0"/>
              <a:t>Poles and extremity of main body can be reshaped with sub-mm accuracy to enhance the cavity Frequency before final EBW</a:t>
            </a:r>
          </a:p>
          <a:p>
            <a:r>
              <a:rPr lang="en-US" sz="2000" u="sng" dirty="0"/>
              <a:t>Noticeable improvement in shape accuracy </a:t>
            </a:r>
            <a:r>
              <a:rPr lang="en-US" sz="2000" u="sng" dirty="0">
                <a:solidFill>
                  <a:srgbClr val="5A5A5A"/>
                </a:solidFill>
              </a:rPr>
              <a:t>from </a:t>
            </a:r>
            <a:r>
              <a:rPr lang="en-US" sz="2000" u="sng" dirty="0">
                <a:solidFill>
                  <a:srgbClr val="7030A0"/>
                </a:solidFill>
              </a:rPr>
              <a:t>2.22mm</a:t>
            </a:r>
            <a:r>
              <a:rPr lang="en-US" sz="2000" u="sng" dirty="0">
                <a:solidFill>
                  <a:srgbClr val="5A5A5A"/>
                </a:solidFill>
              </a:rPr>
              <a:t> to +</a:t>
            </a:r>
            <a:r>
              <a:rPr lang="en-US" sz="2000" u="sng" dirty="0">
                <a:solidFill>
                  <a:srgbClr val="00B0F0"/>
                </a:solidFill>
              </a:rPr>
              <a:t>1.86mm.</a:t>
            </a:r>
          </a:p>
          <a:p>
            <a:r>
              <a:rPr lang="en-US" sz="2000" dirty="0">
                <a:solidFill>
                  <a:srgbClr val="5A5A5A"/>
                </a:solidFill>
              </a:rPr>
              <a:t>Procedures deriving prototypes have been revised to improve results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400" dirty="0"/>
          </a:p>
          <a:p>
            <a:pPr marL="0" indent="0">
              <a:buNone/>
            </a:pPr>
            <a:endParaRPr lang="en-US" sz="2300" dirty="0"/>
          </a:p>
          <a:p>
            <a:pPr marL="0" indent="0">
              <a:buNone/>
            </a:pPr>
            <a:endParaRPr lang="en-US" sz="19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AC48AB2-1670-D940-BFAD-9FB1B268D6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6599" y="946052"/>
            <a:ext cx="4212585" cy="288036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82F2900-0B8C-6D4B-9A39-EFDCFB43D6C4}"/>
              </a:ext>
            </a:extLst>
          </p:cNvPr>
          <p:cNvSpPr txBox="1"/>
          <p:nvPr/>
        </p:nvSpPr>
        <p:spPr>
          <a:xfrm>
            <a:off x="631975" y="3828793"/>
            <a:ext cx="34056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600" dirty="0">
                <a:solidFill>
                  <a:srgbClr val="00B0F0"/>
                </a:solidFill>
              </a:rPr>
              <a:t>Pre-series Main Body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086CEE-3D3D-054B-AE55-DC9F3471E420}"/>
              </a:ext>
            </a:extLst>
          </p:cNvPr>
          <p:cNvSpPr txBox="1"/>
          <p:nvPr/>
        </p:nvSpPr>
        <p:spPr>
          <a:xfrm>
            <a:off x="4339636" y="3805926"/>
            <a:ext cx="44319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600" dirty="0">
                <a:solidFill>
                  <a:srgbClr val="7030A0"/>
                </a:solidFill>
              </a:rPr>
              <a:t>Prototype Main Body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AF3D70CC-5DA7-654D-A56A-770AE449F0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67" y="946052"/>
            <a:ext cx="4262484" cy="288036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05D826-9E09-0547-B7F2-F80E42FB4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8595863-1BF6-CB49-9A33-F4BBC561BE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8701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A09D4-8F45-2F48-966D-D47B605CD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82"/>
            <a:ext cx="7920000" cy="720000"/>
          </a:xfrm>
        </p:spPr>
        <p:txBody>
          <a:bodyPr/>
          <a:lstStyle/>
          <a:p>
            <a:r>
              <a:rPr lang="en-US" dirty="0"/>
              <a:t>RFD Series manufacturing at ZRI</a:t>
            </a:r>
          </a:p>
        </p:txBody>
      </p:sp>
      <p:pic>
        <p:nvPicPr>
          <p:cNvPr id="15" name="Picture 14" descr="A picture containing lined, several, arranged&#10;&#10;Description automatically generated">
            <a:extLst>
              <a:ext uri="{FF2B5EF4-FFF2-40B4-BE49-F238E27FC236}">
                <a16:creationId xmlns:a16="http://schemas.microsoft.com/office/drawing/2014/main" id="{1E19E958-DF26-2911-5CF5-06C9623C44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237"/>
          <a:stretch/>
        </p:blipFill>
        <p:spPr>
          <a:xfrm>
            <a:off x="4494101" y="894767"/>
            <a:ext cx="4152395" cy="2719798"/>
          </a:xfrm>
          <a:prstGeom prst="rect">
            <a:avLst/>
          </a:prstGeom>
        </p:spPr>
      </p:pic>
      <p:pic>
        <p:nvPicPr>
          <p:cNvPr id="18" name="Picture 17" descr="A picture containing indoor&#10;&#10;Description automatically generated">
            <a:extLst>
              <a:ext uri="{FF2B5EF4-FFF2-40B4-BE49-F238E27FC236}">
                <a16:creationId xmlns:a16="http://schemas.microsoft.com/office/drawing/2014/main" id="{0C2D4BEF-BF63-C98B-33E9-4316EB2EA99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82"/>
          <a:stretch/>
        </p:blipFill>
        <p:spPr>
          <a:xfrm>
            <a:off x="498095" y="894767"/>
            <a:ext cx="3927155" cy="2282847"/>
          </a:xfrm>
          <a:prstGeom prst="rect">
            <a:avLst/>
          </a:prstGeom>
        </p:spPr>
      </p:pic>
      <p:pic>
        <p:nvPicPr>
          <p:cNvPr id="20" name="Picture 19" descr="A picture containing text, blue&#10;&#10;Description automatically generated">
            <a:extLst>
              <a:ext uri="{FF2B5EF4-FFF2-40B4-BE49-F238E27FC236}">
                <a16:creationId xmlns:a16="http://schemas.microsoft.com/office/drawing/2014/main" id="{DACC9CAC-F7E4-65E9-DC20-6C1279A0100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123" y="3238101"/>
            <a:ext cx="3927127" cy="2867144"/>
          </a:xfrm>
          <a:prstGeom prst="rect">
            <a:avLst/>
          </a:prstGeom>
        </p:spPr>
      </p:pic>
      <p:pic>
        <p:nvPicPr>
          <p:cNvPr id="22" name="Picture 21" descr="A shelf with shoes on it&#10;&#10;Description automatically generated with low confidence">
            <a:extLst>
              <a:ext uri="{FF2B5EF4-FFF2-40B4-BE49-F238E27FC236}">
                <a16:creationId xmlns:a16="http://schemas.microsoft.com/office/drawing/2014/main" id="{D8D51489-95FA-78C7-5FAC-F2E9AEC64F2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4102" y="3657593"/>
            <a:ext cx="4152395" cy="244765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9CA2B0-C0EB-304A-89E6-F05407016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5FCC0-DDE4-CB44-B4B5-3F47580A6E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6262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5E552-ADE8-4470-873B-3509A6BF2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948" y="630834"/>
            <a:ext cx="8598852" cy="54024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Order placed</a:t>
            </a:r>
            <a:r>
              <a:rPr lang="en-US" sz="2000" dirty="0">
                <a:sym typeface="Wingdings" pitchFamily="2" charset="2"/>
              </a:rPr>
              <a:t> for 10 x Bare RFDs cavities fabrication.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itchFamily="2" charset="2"/>
              </a:rPr>
              <a:t>Full processing for 2 Pre-series + 10 Series Bare Cavities at ZRI.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>
                <a:sym typeface="Wingdings" pitchFamily="2" charset="2"/>
              </a:rPr>
              <a:t>ZRI will perform bulk rotational BCP, HPR, 600ºC + 120ºC bake as </a:t>
            </a:r>
            <a:r>
              <a:rPr lang="en-US" sz="1600" dirty="0">
                <a:sym typeface="Wingdings" pitchFamily="2" charset="2"/>
                <a:hlinkClick r:id="rId3"/>
              </a:rPr>
              <a:t>EDMS 2901976</a:t>
            </a:r>
            <a:r>
              <a:rPr lang="en-US" sz="1600" dirty="0">
                <a:sym typeface="Wingdings" pitchFamily="2" charset="2"/>
              </a:rPr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5A5A5A"/>
                </a:solidFill>
                <a:sym typeface="Wingdings" pitchFamily="2" charset="2"/>
              </a:rPr>
              <a:t>AUP increases bulk BCP up to 150µm after prototypes experience</a:t>
            </a:r>
            <a:endParaRPr lang="en-US" sz="1600" dirty="0"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5A5A5A"/>
                </a:solidFill>
                <a:sym typeface="Wingdings" pitchFamily="2" charset="2"/>
              </a:rPr>
              <a:t>All the </a:t>
            </a:r>
            <a:r>
              <a:rPr lang="en-US" sz="2000" u="sng" dirty="0">
                <a:solidFill>
                  <a:srgbClr val="5A5A5A"/>
                </a:solidFill>
                <a:sym typeface="Wingdings" pitchFamily="2" charset="2"/>
              </a:rPr>
              <a:t>QA/QC</a:t>
            </a:r>
            <a:r>
              <a:rPr lang="en-US" sz="2000" dirty="0">
                <a:solidFill>
                  <a:srgbClr val="5A5A5A"/>
                </a:solidFill>
                <a:sym typeface="Wingdings" pitchFamily="2" charset="2"/>
              </a:rPr>
              <a:t> &amp; </a:t>
            </a:r>
            <a:r>
              <a:rPr lang="en-US" sz="2000" u="sng" dirty="0">
                <a:solidFill>
                  <a:srgbClr val="5A5A5A"/>
                </a:solidFill>
                <a:sym typeface="Wingdings" pitchFamily="2" charset="2"/>
              </a:rPr>
              <a:t>manufacturing procedures</a:t>
            </a:r>
            <a:r>
              <a:rPr lang="en-US" sz="2000" dirty="0">
                <a:solidFill>
                  <a:srgbClr val="5A5A5A"/>
                </a:solidFill>
                <a:sym typeface="Wingdings" pitchFamily="2" charset="2"/>
              </a:rPr>
              <a:t> have been </a:t>
            </a: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already validated.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itchFamily="2" charset="2"/>
              </a:rPr>
              <a:t>FNAL provided all the raw materials.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itchFamily="2" charset="2"/>
              </a:rPr>
              <a:t>Brazed Joints for Series &amp; testing materials have been procured by ZRI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u="sng" dirty="0">
                <a:sym typeface="Wingdings" pitchFamily="2" charset="2"/>
              </a:rPr>
              <a:t>Ningxia delayed tubes delivery for months</a:t>
            </a:r>
            <a:r>
              <a:rPr lang="en-US" sz="1600" dirty="0">
                <a:sym typeface="Wingdings" pitchFamily="2" charset="2"/>
              </a:rPr>
              <a:t>. Brazing qualification will start soon.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Brazing Test Plan for Nb/SS extremities is available on </a:t>
            </a:r>
            <a:r>
              <a:rPr lang="en-US" sz="1600" dirty="0">
                <a:hlinkClick r:id="rId4"/>
              </a:rPr>
              <a:t>EDMS 2910273</a:t>
            </a:r>
            <a:endParaRPr lang="en-US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ZRI QCP/ MIP global advancement: 11% completed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000" dirty="0">
              <a:sym typeface="Wingdings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000" dirty="0">
              <a:sym typeface="Wingdings" pitchFamily="2" charset="2"/>
            </a:endParaRPr>
          </a:p>
          <a:p>
            <a:pPr marL="914400" lvl="2" indent="0">
              <a:buNone/>
            </a:pPr>
            <a:endParaRPr lang="en-US" sz="1200" dirty="0">
              <a:sym typeface="Wingdings" pitchFamily="2" charset="2"/>
            </a:endParaRPr>
          </a:p>
          <a:p>
            <a:pPr lvl="1"/>
            <a:endParaRPr lang="en-US" sz="1200" dirty="0">
              <a:sym typeface="Wingdings" pitchFamily="2" charset="2"/>
            </a:endParaRPr>
          </a:p>
          <a:p>
            <a:pPr marL="457200" lvl="1" indent="0">
              <a:buNone/>
            </a:pPr>
            <a:endParaRPr lang="en-US" sz="1600" dirty="0">
              <a:sym typeface="Wingdings" pitchFamily="2" charset="2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B44C65-ED5F-4917-AB4C-09083E3E6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80"/>
            <a:ext cx="9144000" cy="720000"/>
          </a:xfrm>
        </p:spPr>
        <p:txBody>
          <a:bodyPr/>
          <a:lstStyle/>
          <a:p>
            <a:r>
              <a:rPr lang="en-US" dirty="0"/>
              <a:t>RFD Series manufacturing at ZRI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3E114-73F4-DB49-9E08-1CB64EF33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5" descr="A picture containing microscope, indoor, miller&#10;&#10;Description automatically generated">
            <a:extLst>
              <a:ext uri="{FF2B5EF4-FFF2-40B4-BE49-F238E27FC236}">
                <a16:creationId xmlns:a16="http://schemas.microsoft.com/office/drawing/2014/main" id="{A4648334-96F6-D416-04DC-D37F832D594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213" y="4031620"/>
            <a:ext cx="1795261" cy="2393681"/>
          </a:xfrm>
          <a:prstGeom prst="rect">
            <a:avLst/>
          </a:prstGeom>
        </p:spPr>
      </p:pic>
      <p:pic>
        <p:nvPicPr>
          <p:cNvPr id="10" name="Picture 9" descr="A picture containing sitting, indoor, close, vegetable&#10;&#10;Description automatically generated">
            <a:extLst>
              <a:ext uri="{FF2B5EF4-FFF2-40B4-BE49-F238E27FC236}">
                <a16:creationId xmlns:a16="http://schemas.microsoft.com/office/drawing/2014/main" id="{B16042CB-934F-5ECB-382E-B102A5A42BD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20395" y="4031620"/>
            <a:ext cx="2726935" cy="2393681"/>
          </a:xfrm>
          <a:prstGeom prst="rect">
            <a:avLst/>
          </a:prstGeom>
        </p:spPr>
      </p:pic>
      <p:pic>
        <p:nvPicPr>
          <p:cNvPr id="15" name="Picture 14" descr="A picture containing indoor, oven, stove&#10;&#10;Description automatically generated">
            <a:extLst>
              <a:ext uri="{FF2B5EF4-FFF2-40B4-BE49-F238E27FC236}">
                <a16:creationId xmlns:a16="http://schemas.microsoft.com/office/drawing/2014/main" id="{F9D855E2-6EF8-14CD-595F-81209C43805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61324" y="4240112"/>
            <a:ext cx="2395728" cy="1974651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DD18722-2E4B-2C49-88F1-5861590F52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6356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FC2483-2458-477C-AFF7-A0047435F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815" y="715297"/>
            <a:ext cx="8590373" cy="62441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ZRI is </a:t>
            </a:r>
            <a:r>
              <a:rPr lang="en-US" sz="2000" dirty="0">
                <a:solidFill>
                  <a:srgbClr val="00B050"/>
                </a:solidFill>
              </a:rPr>
              <a:t>ready to install</a:t>
            </a:r>
            <a:r>
              <a:rPr lang="en-US" sz="2000" dirty="0"/>
              <a:t> He Tank onto NRFDP002 </a:t>
            </a:r>
          </a:p>
          <a:p>
            <a:pPr lvl="1"/>
            <a:r>
              <a:rPr lang="en-US" sz="1600" dirty="0"/>
              <a:t>PO for 11x Series He Tanks will be placed in weeks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ZRI </a:t>
            </a:r>
            <a:r>
              <a:rPr lang="en-US" sz="2000" dirty="0" err="1">
                <a:hlinkClick r:id="rId3"/>
              </a:rPr>
              <a:t>Dwgs</a:t>
            </a:r>
            <a:r>
              <a:rPr lang="en-US" sz="2000" dirty="0"/>
              <a:t>, </a:t>
            </a:r>
            <a:r>
              <a:rPr lang="en-US" sz="2000" dirty="0">
                <a:hlinkClick r:id="rId4"/>
              </a:rPr>
              <a:t>MIP</a:t>
            </a:r>
            <a:r>
              <a:rPr lang="en-US" sz="2000" dirty="0"/>
              <a:t>, </a:t>
            </a:r>
            <a:r>
              <a:rPr lang="en-US" sz="2000" dirty="0">
                <a:hlinkClick r:id="rId5"/>
              </a:rPr>
              <a:t>Welding Book</a:t>
            </a:r>
            <a:r>
              <a:rPr lang="en-US" sz="2000" dirty="0"/>
              <a:t>, </a:t>
            </a:r>
            <a:r>
              <a:rPr lang="en-US" sz="2000" dirty="0">
                <a:hlinkClick r:id="rId6"/>
              </a:rPr>
              <a:t>Test Plan PQR</a:t>
            </a:r>
            <a:r>
              <a:rPr lang="en-US" sz="2000" dirty="0"/>
              <a:t>, </a:t>
            </a:r>
            <a:r>
              <a:rPr lang="en-US" sz="2000" dirty="0">
                <a:hlinkClick r:id="rId7"/>
              </a:rPr>
              <a:t>LT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B050"/>
                </a:solidFill>
              </a:rPr>
              <a:t>available on EDMS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err="1"/>
              <a:t>Ti</a:t>
            </a:r>
            <a:r>
              <a:rPr lang="en-US" sz="1600" dirty="0"/>
              <a:t>/SS brazed samples have been qualified </a:t>
            </a:r>
            <a:r>
              <a:rPr lang="en-US" sz="1600" dirty="0">
                <a:hlinkClick r:id="rId8"/>
              </a:rPr>
              <a:t>EDMS 2917474</a:t>
            </a:r>
            <a:r>
              <a:rPr lang="en-US" sz="1600" dirty="0"/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CERN approval required only for Series fabrication.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</a:rPr>
              <a:t>All materials and accessories are </a:t>
            </a:r>
            <a:r>
              <a:rPr lang="en-US" sz="2000" dirty="0">
                <a:solidFill>
                  <a:srgbClr val="00B050"/>
                </a:solidFill>
              </a:rPr>
              <a:t>available at ZRI</a:t>
            </a:r>
            <a:r>
              <a:rPr lang="en-US" sz="2000" dirty="0"/>
              <a:t>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NRFDP002 and Magnetic Shields </a:t>
            </a:r>
            <a:r>
              <a:rPr lang="en-US" sz="2000" dirty="0">
                <a:solidFill>
                  <a:srgbClr val="00B050"/>
                </a:solidFill>
              </a:rPr>
              <a:t>available</a:t>
            </a:r>
            <a:r>
              <a:rPr lang="en-US" sz="2000" dirty="0"/>
              <a:t> at ZRI for integration.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Glove box and internal rotating tool ready to be tested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5A5A5A"/>
                </a:solidFill>
                <a:sym typeface="Wingdings" pitchFamily="2" charset="2"/>
              </a:rPr>
              <a:t>Integration is started. ETA first weeks of Nov 2023.</a:t>
            </a:r>
            <a:endParaRPr lang="en-US" sz="2400" b="1" dirty="0">
              <a:solidFill>
                <a:srgbClr val="5A5A5A"/>
              </a:solidFill>
              <a:sym typeface="Wingdings" pitchFamily="2" charset="2"/>
            </a:endParaRPr>
          </a:p>
          <a:p>
            <a:pPr lvl="1"/>
            <a:endParaRPr lang="en-US" sz="1600" b="1" dirty="0">
              <a:sym typeface="Wingdings" pitchFamily="2" charset="2"/>
            </a:endParaRPr>
          </a:p>
          <a:p>
            <a:pPr lvl="2"/>
            <a:endParaRPr lang="en-US" sz="1200" dirty="0">
              <a:sym typeface="Wingdings" pitchFamily="2" charset="2"/>
            </a:endParaRPr>
          </a:p>
          <a:p>
            <a:pPr lvl="0">
              <a:buFont typeface="Wingdings" panose="05000000000000000000" pitchFamily="2" charset="2"/>
              <a:buChar char="§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 marL="0" indent="0">
              <a:buNone/>
            </a:pPr>
            <a:endParaRPr lang="en-US" sz="1400" u="sng" dirty="0">
              <a:solidFill>
                <a:srgbClr val="5F5F5F"/>
              </a:solidFill>
              <a:latin typeface="Helvetica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922FB3D-A347-46FE-B0D9-9425F1C9709D}"/>
              </a:ext>
            </a:extLst>
          </p:cNvPr>
          <p:cNvSpPr txBox="1">
            <a:spLocks/>
          </p:cNvSpPr>
          <p:nvPr/>
        </p:nvSpPr>
        <p:spPr>
          <a:xfrm>
            <a:off x="0" y="-288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RFD He Tank Prototypes Fabrication at ZRI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A936E7-869C-2441-8722-C7C67523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5" name="Picture 4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5849A38D-4159-B018-684B-0016D74B485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6242" y="3734401"/>
            <a:ext cx="3260075" cy="2408301"/>
          </a:xfrm>
          <a:prstGeom prst="rect">
            <a:avLst/>
          </a:prstGeom>
        </p:spPr>
      </p:pic>
      <p:pic>
        <p:nvPicPr>
          <p:cNvPr id="9" name="Picture 8" descr="A picture containing miller&#10;&#10;Description automatically generated">
            <a:extLst>
              <a:ext uri="{FF2B5EF4-FFF2-40B4-BE49-F238E27FC236}">
                <a16:creationId xmlns:a16="http://schemas.microsoft.com/office/drawing/2014/main" id="{25B80A89-E9AE-76DA-72FE-C7B3ECF925C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986" y="3734400"/>
            <a:ext cx="2129836" cy="2408301"/>
          </a:xfrm>
          <a:prstGeom prst="rect">
            <a:avLst/>
          </a:prstGeom>
        </p:spPr>
      </p:pic>
      <p:pic>
        <p:nvPicPr>
          <p:cNvPr id="6" name="Picture 5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5E7EA77F-D292-914D-BB10-04C9B754390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3738" y="3734400"/>
            <a:ext cx="1955268" cy="2408301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2AE0F4E-1E6F-904A-9021-34B0E703B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880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A09D4-8F45-2F48-966D-D47B605CD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82"/>
            <a:ext cx="7920000" cy="720000"/>
          </a:xfrm>
        </p:spPr>
        <p:txBody>
          <a:bodyPr/>
          <a:lstStyle/>
          <a:p>
            <a:r>
              <a:rPr lang="en-US" dirty="0"/>
              <a:t>Prototypes Processing at ZRI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D563B-33E6-9042-A884-2AAD77C05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858" y="665835"/>
            <a:ext cx="8355064" cy="126565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400" dirty="0"/>
              <a:t>NRFDP001 was clean room assembled </a:t>
            </a:r>
          </a:p>
          <a:p>
            <a:r>
              <a:rPr lang="en-US" sz="2400" dirty="0"/>
              <a:t>Totally processed at ZRI (rotating BCP, HPR, 600C, 120C)</a:t>
            </a:r>
          </a:p>
          <a:p>
            <a:r>
              <a:rPr lang="en-US" sz="2400" dirty="0"/>
              <a:t>Processing validation still ongoing</a:t>
            </a:r>
          </a:p>
          <a:p>
            <a:endParaRPr lang="en-US" sz="2300" dirty="0"/>
          </a:p>
        </p:txBody>
      </p:sp>
      <p:pic>
        <p:nvPicPr>
          <p:cNvPr id="8" name="Picture 7" descr="A picture containing indoor, sink, device, dirty&#10;&#10;Description automatically generated">
            <a:extLst>
              <a:ext uri="{FF2B5EF4-FFF2-40B4-BE49-F238E27FC236}">
                <a16:creationId xmlns:a16="http://schemas.microsoft.com/office/drawing/2014/main" id="{42372F90-B839-0F40-A412-5F7B86673A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94" y="1931488"/>
            <a:ext cx="2661981" cy="1996485"/>
          </a:xfrm>
          <a:prstGeom prst="rect">
            <a:avLst/>
          </a:prstGeom>
        </p:spPr>
      </p:pic>
      <p:pic>
        <p:nvPicPr>
          <p:cNvPr id="9" name="Picture 8" descr="A picture containing indoor, floor, stainless, steel&#10;&#10;Description automatically generated">
            <a:extLst>
              <a:ext uri="{FF2B5EF4-FFF2-40B4-BE49-F238E27FC236}">
                <a16:creationId xmlns:a16="http://schemas.microsoft.com/office/drawing/2014/main" id="{7F71DDFB-F521-C4EC-9E6E-5BADE70062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8608" y="1931488"/>
            <a:ext cx="2480187" cy="4196530"/>
          </a:xfrm>
          <a:prstGeom prst="rect">
            <a:avLst/>
          </a:prstGeom>
        </p:spPr>
      </p:pic>
      <p:pic>
        <p:nvPicPr>
          <p:cNvPr id="13" name="Picture 12" descr="A picture containing engine&#10;&#10;Description automatically generated">
            <a:extLst>
              <a:ext uri="{FF2B5EF4-FFF2-40B4-BE49-F238E27FC236}">
                <a16:creationId xmlns:a16="http://schemas.microsoft.com/office/drawing/2014/main" id="{1533BB1F-1381-0E5D-C4AF-725F56C6342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074" y="3950953"/>
            <a:ext cx="2669601" cy="2177065"/>
          </a:xfrm>
          <a:prstGeom prst="rect">
            <a:avLst/>
          </a:prstGeom>
        </p:spPr>
      </p:pic>
      <p:pic>
        <p:nvPicPr>
          <p:cNvPr id="6" name="Picture 5" descr="A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853160E2-14D2-D43C-93E2-F1C5022470F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7352" y="1931488"/>
            <a:ext cx="2509581" cy="1996485"/>
          </a:xfrm>
          <a:prstGeom prst="rect">
            <a:avLst/>
          </a:prstGeom>
        </p:spPr>
      </p:pic>
      <p:pic>
        <p:nvPicPr>
          <p:cNvPr id="11" name="Picture 10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1E86B17B-53D3-47E5-81C0-BA9E1191079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48"/>
          <a:stretch/>
        </p:blipFill>
        <p:spPr>
          <a:xfrm rot="5400000">
            <a:off x="3383610" y="3784696"/>
            <a:ext cx="2177064" cy="25095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F1EADB-0F24-DFFA-8C28-D5AF25B6443C}"/>
              </a:ext>
            </a:extLst>
          </p:cNvPr>
          <p:cNvSpPr txBox="1"/>
          <p:nvPr/>
        </p:nvSpPr>
        <p:spPr>
          <a:xfrm>
            <a:off x="2879398" y="6192165"/>
            <a:ext cx="318548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Courtesy of ZRI (confidential)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09DC26-D374-5943-8200-C2B129BD9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6A2ECE6-C618-E64B-8A14-292DAC44A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3871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DC612A-2220-044A-B7F9-ABE6B4EE3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7B49D0B-6471-EE44-AA72-AA818AA5C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0739"/>
            <a:ext cx="7920000" cy="720000"/>
          </a:xfrm>
        </p:spPr>
        <p:txBody>
          <a:bodyPr/>
          <a:lstStyle/>
          <a:p>
            <a:r>
              <a:rPr lang="en-US" dirty="0"/>
              <a:t>Prototype NRFDP001: </a:t>
            </a:r>
            <a:br>
              <a:rPr lang="en-US" dirty="0"/>
            </a:br>
            <a:r>
              <a:rPr lang="en-US" sz="2400" i="1" dirty="0"/>
              <a:t>Clean Room assembly issues at ZRI</a:t>
            </a:r>
            <a:endParaRPr lang="en-US" i="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D0DBFCE-C4F4-6345-A570-B69DFA859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115" y="1085116"/>
            <a:ext cx="4491773" cy="491685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00050">
              <a:buFont typeface="Wingdings" panose="05000000000000000000" pitchFamily="2" charset="2"/>
              <a:buChar char="v"/>
            </a:pPr>
            <a:r>
              <a:rPr lang="en-US" sz="2000" u="sng" dirty="0"/>
              <a:t>First Cold Test at FNAL: Cold leak at 2K</a:t>
            </a:r>
            <a:endParaRPr lang="en-US" sz="2000" dirty="0"/>
          </a:p>
          <a:p>
            <a:pPr marL="400050"/>
            <a:r>
              <a:rPr lang="en-US" sz="2000" dirty="0"/>
              <a:t>VT showed some assembly issues</a:t>
            </a:r>
          </a:p>
          <a:p>
            <a:pPr marL="800100" lvl="1"/>
            <a:r>
              <a:rPr lang="en-US" sz="1800" u="sng" dirty="0">
                <a:solidFill>
                  <a:srgbClr val="00B0F0"/>
                </a:solidFill>
              </a:rPr>
              <a:t>Concentricity</a:t>
            </a:r>
            <a:r>
              <a:rPr lang="en-US" sz="1800" dirty="0"/>
              <a:t> cavity flanges/caps</a:t>
            </a:r>
          </a:p>
          <a:p>
            <a:pPr marL="800100" lvl="1"/>
            <a:r>
              <a:rPr lang="en-US" sz="1800" dirty="0"/>
              <a:t>up to 230µm of </a:t>
            </a:r>
            <a:r>
              <a:rPr lang="en-US" sz="1800" u="sng" dirty="0">
                <a:solidFill>
                  <a:srgbClr val="FF0000"/>
                </a:solidFill>
              </a:rPr>
              <a:t>gap</a:t>
            </a:r>
            <a:r>
              <a:rPr lang="en-US" sz="1800" dirty="0"/>
              <a:t> (V-HOM side)</a:t>
            </a:r>
          </a:p>
          <a:p>
            <a:r>
              <a:rPr lang="en-US" sz="2000" dirty="0"/>
              <a:t>Shipped back to ZRI for a new HPR + updated assembly (witness by FNAL) </a:t>
            </a:r>
          </a:p>
          <a:p>
            <a:r>
              <a:rPr lang="en-US" sz="2000" u="sng" dirty="0"/>
              <a:t>Second VTS at FNAL: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highlight>
                  <a:srgbClr val="00FF00"/>
                </a:highlight>
              </a:rPr>
              <a:t>Leak problems: solved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800" dirty="0"/>
              <a:t>Very good Q</a:t>
            </a:r>
            <a:r>
              <a:rPr lang="en-US" sz="1800" baseline="-25000" dirty="0"/>
              <a:t>0</a:t>
            </a:r>
            <a:r>
              <a:rPr lang="en-US" sz="1800" dirty="0"/>
              <a:t> at low field but FE limited cavity performances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Next steps: retesting at </a:t>
            </a:r>
            <a:r>
              <a:rPr lang="en-US" sz="2000" dirty="0" err="1"/>
              <a:t>JLab</a:t>
            </a:r>
            <a:r>
              <a:rPr lang="en-US" sz="2000" dirty="0"/>
              <a:t> + some extra NDTs on internal surfaces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9490A8-2A85-2043-B00B-B065040837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8798" y="1086747"/>
            <a:ext cx="4096218" cy="475260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F46D2B-64D1-DA43-BF59-B1DD286B3F76}"/>
              </a:ext>
            </a:extLst>
          </p:cNvPr>
          <p:cNvCxnSpPr>
            <a:cxnSpLocks/>
          </p:cNvCxnSpPr>
          <p:nvPr/>
        </p:nvCxnSpPr>
        <p:spPr>
          <a:xfrm>
            <a:off x="7745632" y="2012445"/>
            <a:ext cx="63256" cy="310261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2A11822-C46F-254C-8CC0-CD792383E001}"/>
              </a:ext>
            </a:extLst>
          </p:cNvPr>
          <p:cNvCxnSpPr>
            <a:cxnSpLocks/>
          </p:cNvCxnSpPr>
          <p:nvPr/>
        </p:nvCxnSpPr>
        <p:spPr>
          <a:xfrm>
            <a:off x="7746457" y="1997873"/>
            <a:ext cx="124863" cy="312447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0546D83-FAEC-6144-A52D-0BD5E75F46AF}"/>
              </a:ext>
            </a:extLst>
          </p:cNvPr>
          <p:cNvCxnSpPr>
            <a:cxnSpLocks/>
          </p:cNvCxnSpPr>
          <p:nvPr/>
        </p:nvCxnSpPr>
        <p:spPr>
          <a:xfrm>
            <a:off x="4719148" y="2637224"/>
            <a:ext cx="3058112" cy="23513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A963A87-410E-A343-BF72-145591AA6A92}"/>
              </a:ext>
            </a:extLst>
          </p:cNvPr>
          <p:cNvCxnSpPr>
            <a:cxnSpLocks/>
          </p:cNvCxnSpPr>
          <p:nvPr/>
        </p:nvCxnSpPr>
        <p:spPr>
          <a:xfrm flipV="1">
            <a:off x="7752964" y="1970755"/>
            <a:ext cx="504056" cy="198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78C1F9B-8D87-3D4E-B4E7-54352D271B5A}"/>
              </a:ext>
            </a:extLst>
          </p:cNvPr>
          <p:cNvCxnSpPr>
            <a:cxnSpLocks/>
          </p:cNvCxnSpPr>
          <p:nvPr/>
        </p:nvCxnSpPr>
        <p:spPr>
          <a:xfrm>
            <a:off x="7871320" y="5119275"/>
            <a:ext cx="5657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CDEAA3A-7C20-F44F-AB7A-0D4C430AEF6C}"/>
              </a:ext>
            </a:extLst>
          </p:cNvPr>
          <p:cNvCxnSpPr>
            <a:cxnSpLocks/>
          </p:cNvCxnSpPr>
          <p:nvPr/>
        </p:nvCxnSpPr>
        <p:spPr>
          <a:xfrm flipV="1">
            <a:off x="7195529" y="1958158"/>
            <a:ext cx="504056" cy="198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041363C-E84A-174A-A918-B1A03B08E4DE}"/>
              </a:ext>
            </a:extLst>
          </p:cNvPr>
          <p:cNvCxnSpPr>
            <a:cxnSpLocks/>
          </p:cNvCxnSpPr>
          <p:nvPr/>
        </p:nvCxnSpPr>
        <p:spPr>
          <a:xfrm>
            <a:off x="7214532" y="5115057"/>
            <a:ext cx="5657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643DD50-7E0B-E549-8A20-F2CB47005713}"/>
              </a:ext>
            </a:extLst>
          </p:cNvPr>
          <p:cNvCxnSpPr>
            <a:cxnSpLocks/>
          </p:cNvCxnSpPr>
          <p:nvPr/>
        </p:nvCxnSpPr>
        <p:spPr>
          <a:xfrm flipV="1">
            <a:off x="4719148" y="2012445"/>
            <a:ext cx="2889800" cy="2704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8D2226-B549-664F-A5EA-CB3E9B6B40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7129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000"/>
          </a:xfrm>
        </p:spPr>
        <p:txBody>
          <a:bodyPr/>
          <a:lstStyle/>
          <a:p>
            <a:r>
              <a:rPr lang="en-US" dirty="0"/>
              <a:t>Summary &amp; Plans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72265" y="895319"/>
            <a:ext cx="8394535" cy="533108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5A5A5A"/>
                </a:solidFill>
              </a:rPr>
              <a:t>Raw materials: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5A5A5A"/>
                </a:solidFill>
              </a:rPr>
              <a:t>All materials are available at ZRI.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5A5A5A"/>
                </a:solidFill>
              </a:rPr>
              <a:t>Experiencing some issues in Poles and WGs forming with Series mats.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5A5A5A"/>
                </a:solidFill>
              </a:rPr>
              <a:t>Nb Tubes shipped with months of retards, two required additional NDTs.</a:t>
            </a:r>
          </a:p>
          <a:p>
            <a:pPr marL="0" indent="0">
              <a:buNone/>
            </a:pPr>
            <a:endParaRPr lang="en-US" sz="2400" dirty="0">
              <a:solidFill>
                <a:srgbClr val="5A5A5A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5A5A5A"/>
                </a:solidFill>
              </a:rPr>
              <a:t>RFD Bare Cavities: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5A5A5A"/>
                </a:solidFill>
              </a:rPr>
              <a:t>2x Prototypes qualified w/wo ancillaries. Exceeded requirements. Processing at ZRI still not completely validated for cold leak issues.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5A5A5A"/>
                </a:solidFill>
              </a:rPr>
              <a:t>2x Pre-series RFD are being finalized (ETA end 2023). Appreciable improvements compared to the prototypes. QA very close to full approval.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5A5A5A"/>
                </a:solidFill>
              </a:rPr>
              <a:t>10 x Series RFD manufacturing at ZRI ongoing (11%). Brazing qualification will start in the next weeks.</a:t>
            </a:r>
          </a:p>
          <a:p>
            <a:pPr marL="0" indent="0">
              <a:buNone/>
            </a:pPr>
            <a:endParaRPr lang="en-US" sz="2600" dirty="0">
              <a:solidFill>
                <a:srgbClr val="5A5A5A"/>
              </a:solidFill>
            </a:endParaRPr>
          </a:p>
          <a:p>
            <a:pPr marL="0" indent="0">
              <a:buNone/>
            </a:pPr>
            <a:r>
              <a:rPr lang="en-US" sz="2900" b="1" dirty="0">
                <a:solidFill>
                  <a:srgbClr val="5A5A5A"/>
                </a:solidFill>
              </a:rPr>
              <a:t>RFD Jacketed Cavities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5A5A5A"/>
                </a:solidFill>
              </a:rPr>
              <a:t>2x He Tank Prototypes integration in the next months.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5A5A5A"/>
                </a:solidFill>
              </a:rPr>
              <a:t>PO for 11x Series He Tanks will be placed in the next weeks.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5A5A5A"/>
                </a:solidFill>
              </a:rPr>
              <a:t>QA need CERN approval for series production.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8155CF-61BA-3C4B-AA39-DDE43DA57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98D51F-AD08-4A4D-8181-05E35416D2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035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98F72-5E25-4CA9-AE8C-6975AD63B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0"/>
            <a:ext cx="9108504" cy="6525344"/>
          </a:xfrm>
        </p:spPr>
        <p:txBody>
          <a:bodyPr/>
          <a:lstStyle/>
          <a:p>
            <a:r>
              <a:rPr lang="en-US" sz="4000">
                <a:solidFill>
                  <a:srgbClr val="5A5A5A"/>
                </a:solidFill>
              </a:rPr>
              <a:t>Thanks for the attention!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E5AAA1-8736-1449-BA6C-CE4028854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74148-849E-F04A-A7C6-9D4DDA4A2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13th HL-LHC Collaboration Meeting – Sep 25th - 28th,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37003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5E552-ADE8-4470-873B-3509A6BF2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218" y="914400"/>
            <a:ext cx="8695782" cy="4870745"/>
          </a:xfrm>
        </p:spPr>
        <p:txBody>
          <a:bodyPr>
            <a:normAutofit/>
          </a:bodyPr>
          <a:lstStyle/>
          <a:p>
            <a:pPr marL="0" lvl="1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sym typeface="Wingdings" pitchFamily="2" charset="2"/>
              </a:rPr>
              <a:t>2 x RFD Prototypes manufactured at ZRI to HL-LHC specifications</a:t>
            </a:r>
          </a:p>
          <a:p>
            <a:pPr marL="0" lvl="1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5A5A5A"/>
                </a:solidFill>
                <a:sym typeface="Wingdings" pitchFamily="2" charset="2"/>
              </a:rPr>
              <a:t>Both cavities (NRFDP001/2)</a:t>
            </a: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 exceeded</a:t>
            </a:r>
            <a:r>
              <a:rPr lang="en-US" sz="2000" dirty="0">
                <a:sym typeface="Wingdings" pitchFamily="2" charset="2"/>
              </a:rPr>
              <a:t> functional requirements</a:t>
            </a:r>
          </a:p>
          <a:p>
            <a:pPr marL="0" lvl="1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sym typeface="Wingdings" pitchFamily="2" charset="2"/>
              </a:rPr>
              <a:t>ZRI QA docs, QCRs and Procedures </a:t>
            </a: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exercised</a:t>
            </a:r>
            <a:r>
              <a:rPr lang="en-US" sz="2000" dirty="0">
                <a:sym typeface="Wingdings" pitchFamily="2" charset="2"/>
              </a:rPr>
              <a:t> on EDMS/ MTF</a:t>
            </a:r>
          </a:p>
          <a:p>
            <a:pPr marL="0" lvl="1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5A5A5A"/>
                </a:solidFill>
                <a:sym typeface="Wingdings" pitchFamily="2" charset="2"/>
              </a:rPr>
              <a:t>AUP qualified the cavities via VTS w/wo HOMs (A. Castilla presentation)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B44C65-ED5F-4917-AB4C-09083E3E6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80"/>
            <a:ext cx="9144000" cy="720000"/>
          </a:xfrm>
        </p:spPr>
        <p:txBody>
          <a:bodyPr/>
          <a:lstStyle/>
          <a:p>
            <a:r>
              <a:rPr lang="en-US" sz="2800" dirty="0"/>
              <a:t>AUP RFD Prototypes Testing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9E593D-049E-42C1-BA44-EE38E64DBC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007" y="2771169"/>
            <a:ext cx="4003793" cy="3002844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F9E95D-26B2-6548-8CC7-636202552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D55709B9-C00E-A55D-00F7-302746BFC49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480" y="2771169"/>
            <a:ext cx="4675629" cy="3002525"/>
          </a:xfrm>
          <a:prstGeom prst="rect">
            <a:avLst/>
          </a:prstGeom>
          <a:ln w="15875">
            <a:solidFill>
              <a:srgbClr val="00B05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4A16DE-5700-45E7-3FCF-43395759F339}"/>
              </a:ext>
            </a:extLst>
          </p:cNvPr>
          <p:cNvSpPr txBox="1"/>
          <p:nvPr/>
        </p:nvSpPr>
        <p:spPr>
          <a:xfrm>
            <a:off x="120481" y="5773694"/>
            <a:ext cx="46756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  <a:sym typeface="Wingdings" pitchFamily="2" charset="2"/>
              </a:rPr>
              <a:t>VTS @2K of NRFDP002 with ancillaries</a:t>
            </a:r>
          </a:p>
          <a:p>
            <a:pPr algn="ctr"/>
            <a:r>
              <a:rPr lang="en-US" sz="1400" i="1" dirty="0">
                <a:solidFill>
                  <a:srgbClr val="5A5A5A"/>
                </a:solidFill>
                <a:sym typeface="Wingdings" pitchFamily="2" charset="2"/>
              </a:rPr>
              <a:t>Courtesy of A. Castilla (</a:t>
            </a:r>
            <a:r>
              <a:rPr lang="en-US" sz="1400" i="1" dirty="0" err="1">
                <a:solidFill>
                  <a:srgbClr val="5A5A5A"/>
                </a:solidFill>
                <a:sym typeface="Wingdings" pitchFamily="2" charset="2"/>
              </a:rPr>
              <a:t>JLab</a:t>
            </a:r>
            <a:r>
              <a:rPr lang="en-US" sz="1400" i="1" dirty="0">
                <a:solidFill>
                  <a:srgbClr val="5A5A5A"/>
                </a:solidFill>
                <a:sym typeface="Wingdings" pitchFamily="2" charset="2"/>
              </a:rPr>
              <a:t>)</a:t>
            </a:r>
            <a:endParaRPr lang="en-US" sz="14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25542A-C2A9-2676-CAFF-285860485687}"/>
              </a:ext>
            </a:extLst>
          </p:cNvPr>
          <p:cNvSpPr txBox="1"/>
          <p:nvPr/>
        </p:nvSpPr>
        <p:spPr>
          <a:xfrm>
            <a:off x="4863007" y="5775207"/>
            <a:ext cx="40037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5A5A5A"/>
                </a:solidFill>
                <a:sym typeface="Wingdings" pitchFamily="2" charset="2"/>
              </a:rPr>
              <a:t>RF check of NRFDP002 without ancillaries</a:t>
            </a:r>
          </a:p>
          <a:p>
            <a:pPr algn="ctr"/>
            <a:r>
              <a:rPr lang="en-US" sz="1400" i="1" dirty="0">
                <a:solidFill>
                  <a:srgbClr val="5A5A5A"/>
                </a:solidFill>
                <a:sym typeface="Wingdings" pitchFamily="2" charset="2"/>
              </a:rPr>
              <a:t>(FNAL)</a:t>
            </a:r>
            <a:endParaRPr lang="en-US" sz="1400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37AC58-40D8-FA41-A60E-5849F2131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88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DB44C65-ED5F-4917-AB4C-09083E3E6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" y="-2880"/>
            <a:ext cx="9144000" cy="720000"/>
          </a:xfrm>
        </p:spPr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Series Niobium: status &amp; </a:t>
            </a:r>
            <a:r>
              <a:rPr lang="en-US" dirty="0">
                <a:solidFill>
                  <a:srgbClr val="0093BE"/>
                </a:solidFill>
                <a:latin typeface="Arial"/>
              </a:rPr>
              <a:t>i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ssues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(1)</a:t>
            </a:r>
            <a:endParaRPr lang="en-US" sz="2000" b="0" i="1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A6CCD3E-AF39-4F6D-844F-DD5DC4ABCB70}"/>
              </a:ext>
            </a:extLst>
          </p:cNvPr>
          <p:cNvSpPr txBox="1">
            <a:spLocks/>
          </p:cNvSpPr>
          <p:nvPr/>
        </p:nvSpPr>
        <p:spPr>
          <a:xfrm>
            <a:off x="676356" y="717120"/>
            <a:ext cx="7682513" cy="72000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Wingdings" pitchFamily="2" charset="2"/>
              <a:buChar char="ü"/>
            </a:pPr>
            <a:r>
              <a:rPr lang="en-US" sz="2000" dirty="0"/>
              <a:t>The material certificates and UT QCs are available on </a:t>
            </a:r>
            <a:r>
              <a:rPr lang="en-US" sz="2000" dirty="0">
                <a:hlinkClick r:id="rId3"/>
              </a:rPr>
              <a:t>EDMS</a:t>
            </a:r>
            <a:endParaRPr lang="en-US" sz="2000" dirty="0"/>
          </a:p>
          <a:p>
            <a:pPr marL="742950" lvl="2" indent="-342900">
              <a:buFont typeface="Wingdings" pitchFamily="2" charset="2"/>
              <a:buChar char="ü"/>
            </a:pPr>
            <a:r>
              <a:rPr lang="en-US" sz="1800" dirty="0"/>
              <a:t>Additional NDTs performed by AUP on Nb sheets</a:t>
            </a:r>
          </a:p>
        </p:txBody>
      </p:sp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7762370-34A2-3F41-B2B6-E48C596A56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24" b="2122"/>
          <a:stretch/>
        </p:blipFill>
        <p:spPr>
          <a:xfrm>
            <a:off x="1059501" y="1480714"/>
            <a:ext cx="7024998" cy="1775742"/>
          </a:xfrm>
          <a:prstGeom prst="rect">
            <a:avLst/>
          </a:prstGeom>
          <a:ln w="15875">
            <a:solidFill>
              <a:srgbClr val="00B050"/>
            </a:solidFill>
          </a:ln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2EA549D-BD42-3C48-94D2-BD2505CDF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DD7FF3-D227-4947-B0DF-E4F8049CA20C}"/>
              </a:ext>
            </a:extLst>
          </p:cNvPr>
          <p:cNvSpPr txBox="1"/>
          <p:nvPr/>
        </p:nvSpPr>
        <p:spPr>
          <a:xfrm>
            <a:off x="2672281" y="6225545"/>
            <a:ext cx="3799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*ZRI is the acronym for  “</a:t>
            </a:r>
            <a:r>
              <a:rPr lang="en-US" sz="1100" dirty="0" err="1">
                <a:solidFill>
                  <a:srgbClr val="FF0000"/>
                </a:solidFill>
              </a:rPr>
              <a:t>Zanon</a:t>
            </a:r>
            <a:r>
              <a:rPr lang="en-US" sz="1100" dirty="0">
                <a:solidFill>
                  <a:srgbClr val="FF0000"/>
                </a:solidFill>
              </a:rPr>
              <a:t> Research and Innovation”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01E416-A6E5-1351-787D-0381D89683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356" y="4744675"/>
            <a:ext cx="2810800" cy="1289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0EED06-470B-C100-7294-C323088CBE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5443" y="4746968"/>
            <a:ext cx="2975420" cy="12870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4B1102-0671-F4AA-1583-7B598C61D3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01" t="6493"/>
          <a:stretch/>
        </p:blipFill>
        <p:spPr>
          <a:xfrm>
            <a:off x="6499150" y="4746968"/>
            <a:ext cx="1691089" cy="1287065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F263ED1-CFDE-C5BC-4E2B-84E7A4A97D91}"/>
              </a:ext>
            </a:extLst>
          </p:cNvPr>
          <p:cNvSpPr txBox="1">
            <a:spLocks/>
          </p:cNvSpPr>
          <p:nvPr/>
        </p:nvSpPr>
        <p:spPr>
          <a:xfrm>
            <a:off x="676356" y="3431716"/>
            <a:ext cx="7513883" cy="12325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Wingdings" pitchFamily="2" charset="2"/>
              <a:buChar char="ü"/>
            </a:pPr>
            <a:r>
              <a:rPr lang="en-US" sz="2000" dirty="0"/>
              <a:t>The last batch of </a:t>
            </a:r>
            <a:r>
              <a:rPr lang="en-US" sz="2000" u="sng" dirty="0"/>
              <a:t>Nb tubes</a:t>
            </a:r>
            <a:r>
              <a:rPr lang="en-US" sz="2000" dirty="0"/>
              <a:t> has been recently delivered to ZRI</a:t>
            </a:r>
            <a:r>
              <a:rPr lang="en-US" sz="2000" dirty="0">
                <a:solidFill>
                  <a:srgbClr val="FF0000"/>
                </a:solidFill>
              </a:rPr>
              <a:t>*</a:t>
            </a:r>
          </a:p>
          <a:p>
            <a:pPr marL="742950" lvl="2" indent="-342900">
              <a:buFont typeface="Wingdings" panose="05000000000000000000" pitchFamily="2" charset="2"/>
              <a:buChar char="v"/>
            </a:pPr>
            <a:r>
              <a:rPr lang="en-US" sz="1800" dirty="0"/>
              <a:t>Delivery from Ningxia was delayed </a:t>
            </a:r>
            <a:r>
              <a:rPr lang="en-US" sz="1800" dirty="0">
                <a:solidFill>
                  <a:schemeClr val="accent6"/>
                </a:solidFill>
              </a:rPr>
              <a:t>several months </a:t>
            </a:r>
            <a:r>
              <a:rPr lang="en-US" sz="1800" dirty="0"/>
              <a:t>than expected</a:t>
            </a:r>
          </a:p>
          <a:p>
            <a:pPr marL="1200150" lvl="3" indent="-342900">
              <a:buFont typeface="Wingdings" panose="05000000000000000000" pitchFamily="2" charset="2"/>
              <a:buChar char="v"/>
            </a:pPr>
            <a:r>
              <a:rPr lang="en-US" sz="1600" dirty="0"/>
              <a:t>Postponed the Series Brazing Qualification!</a:t>
            </a:r>
          </a:p>
          <a:p>
            <a:pPr marL="742950" lvl="2" indent="-342900">
              <a:buFont typeface="Wingdings" panose="05000000000000000000" pitchFamily="2" charset="2"/>
              <a:buChar char="v"/>
            </a:pPr>
            <a:r>
              <a:rPr lang="en-US" sz="1800" dirty="0"/>
              <a:t>CERN will carry out further NDTs on 2 of 8 </a:t>
            </a:r>
            <a:r>
              <a:rPr lang="en-US" sz="1800" dirty="0">
                <a:solidFill>
                  <a:schemeClr val="accent6"/>
                </a:solidFill>
              </a:rPr>
              <a:t>unqualified tubes</a:t>
            </a:r>
            <a:r>
              <a:rPr lang="en-US" sz="1800" dirty="0">
                <a:solidFill>
                  <a:srgbClr val="5A5A5A"/>
                </a:solidFill>
              </a:rPr>
              <a:t> UTs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9B9AD9E-800B-6D48-8229-6B1720456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2094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nip Same Side Corner Rectangle 187">
            <a:extLst>
              <a:ext uri="{FF2B5EF4-FFF2-40B4-BE49-F238E27FC236}">
                <a16:creationId xmlns:a16="http://schemas.microsoft.com/office/drawing/2014/main" id="{0A2660F8-8185-3948-BD99-D21A91BC9B8B}"/>
              </a:ext>
            </a:extLst>
          </p:cNvPr>
          <p:cNvSpPr/>
          <p:nvPr/>
        </p:nvSpPr>
        <p:spPr>
          <a:xfrm rot="10800000">
            <a:off x="1634092" y="2280248"/>
            <a:ext cx="3216957" cy="544500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86" name="Snip Same Side Corner Rectangle 185">
            <a:extLst>
              <a:ext uri="{FF2B5EF4-FFF2-40B4-BE49-F238E27FC236}">
                <a16:creationId xmlns:a16="http://schemas.microsoft.com/office/drawing/2014/main" id="{2632865D-1128-E146-BB40-CAD237E04144}"/>
              </a:ext>
            </a:extLst>
          </p:cNvPr>
          <p:cNvSpPr/>
          <p:nvPr/>
        </p:nvSpPr>
        <p:spPr>
          <a:xfrm rot="10800000">
            <a:off x="1042314" y="2000328"/>
            <a:ext cx="1182101" cy="281791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40" name="Snip Same Side Corner Rectangle 239">
            <a:extLst>
              <a:ext uri="{FF2B5EF4-FFF2-40B4-BE49-F238E27FC236}">
                <a16:creationId xmlns:a16="http://schemas.microsoft.com/office/drawing/2014/main" id="{A77D271F-E249-7B43-97D3-494C233A2D0D}"/>
              </a:ext>
            </a:extLst>
          </p:cNvPr>
          <p:cNvSpPr/>
          <p:nvPr/>
        </p:nvSpPr>
        <p:spPr>
          <a:xfrm rot="10800000">
            <a:off x="4266405" y="1167954"/>
            <a:ext cx="589894" cy="427083"/>
          </a:xfrm>
          <a:prstGeom prst="snip2SameRect">
            <a:avLst>
              <a:gd name="adj1" fmla="val 34707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39" name="Snip Same Side Corner Rectangle 238">
            <a:extLst>
              <a:ext uri="{FF2B5EF4-FFF2-40B4-BE49-F238E27FC236}">
                <a16:creationId xmlns:a16="http://schemas.microsoft.com/office/drawing/2014/main" id="{F083EC66-A27D-7D4C-9848-E79B536413F1}"/>
              </a:ext>
            </a:extLst>
          </p:cNvPr>
          <p:cNvSpPr/>
          <p:nvPr/>
        </p:nvSpPr>
        <p:spPr>
          <a:xfrm rot="10800000">
            <a:off x="5390678" y="1155067"/>
            <a:ext cx="446054" cy="435338"/>
          </a:xfrm>
          <a:prstGeom prst="snip2SameRect">
            <a:avLst>
              <a:gd name="adj1" fmla="val 34163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38" name="Snip Same Side Corner Rectangle 237">
            <a:extLst>
              <a:ext uri="{FF2B5EF4-FFF2-40B4-BE49-F238E27FC236}">
                <a16:creationId xmlns:a16="http://schemas.microsoft.com/office/drawing/2014/main" id="{85A9587E-A4C8-6E4A-8D8E-3BE5494A3BE1}"/>
              </a:ext>
            </a:extLst>
          </p:cNvPr>
          <p:cNvSpPr/>
          <p:nvPr/>
        </p:nvSpPr>
        <p:spPr>
          <a:xfrm rot="10800000">
            <a:off x="5082792" y="1585295"/>
            <a:ext cx="541666" cy="408147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66"/>
            <a:ext cx="9144000" cy="720000"/>
          </a:xfrm>
        </p:spPr>
        <p:txBody>
          <a:bodyPr/>
          <a:lstStyle/>
          <a:p>
            <a:r>
              <a:rPr lang="en-US" dirty="0"/>
              <a:t>ZRI Fabrication Strategy</a:t>
            </a:r>
            <a:endParaRPr lang="en-US" sz="2400" i="1" dirty="0"/>
          </a:p>
        </p:txBody>
      </p:sp>
      <p:sp>
        <p:nvSpPr>
          <p:cNvPr id="212" name="Snip Same Side Corner Rectangle 211">
            <a:extLst>
              <a:ext uri="{FF2B5EF4-FFF2-40B4-BE49-F238E27FC236}">
                <a16:creationId xmlns:a16="http://schemas.microsoft.com/office/drawing/2014/main" id="{FF8A1DCD-2EC1-5648-9923-603941E8FF79}"/>
              </a:ext>
            </a:extLst>
          </p:cNvPr>
          <p:cNvSpPr/>
          <p:nvPr/>
        </p:nvSpPr>
        <p:spPr>
          <a:xfrm rot="16200000">
            <a:off x="7844360" y="1923783"/>
            <a:ext cx="1011104" cy="575626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0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1" name="Snip Same Side Corner Rectangle 210">
            <a:extLst>
              <a:ext uri="{FF2B5EF4-FFF2-40B4-BE49-F238E27FC236}">
                <a16:creationId xmlns:a16="http://schemas.microsoft.com/office/drawing/2014/main" id="{C899ECBA-04CF-3747-9F29-BD2CAD6E5D73}"/>
              </a:ext>
            </a:extLst>
          </p:cNvPr>
          <p:cNvSpPr/>
          <p:nvPr/>
        </p:nvSpPr>
        <p:spPr>
          <a:xfrm rot="16200000">
            <a:off x="7212676" y="2523506"/>
            <a:ext cx="1150206" cy="548640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0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0" name="Snip Same Side Corner Rectangle 209">
            <a:extLst>
              <a:ext uri="{FF2B5EF4-FFF2-40B4-BE49-F238E27FC236}">
                <a16:creationId xmlns:a16="http://schemas.microsoft.com/office/drawing/2014/main" id="{490FBB5D-019D-EC4B-B4E9-749B7FC1C6DD}"/>
              </a:ext>
            </a:extLst>
          </p:cNvPr>
          <p:cNvSpPr/>
          <p:nvPr/>
        </p:nvSpPr>
        <p:spPr>
          <a:xfrm rot="16200000">
            <a:off x="6326407" y="3405430"/>
            <a:ext cx="1728191" cy="620915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0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9" name="Snip Same Side Corner Rectangle 208">
            <a:extLst>
              <a:ext uri="{FF2B5EF4-FFF2-40B4-BE49-F238E27FC236}">
                <a16:creationId xmlns:a16="http://schemas.microsoft.com/office/drawing/2014/main" id="{3CE40C67-D929-8744-9A2A-B75B716CC91E}"/>
              </a:ext>
            </a:extLst>
          </p:cNvPr>
          <p:cNvSpPr/>
          <p:nvPr/>
        </p:nvSpPr>
        <p:spPr>
          <a:xfrm>
            <a:off x="3017977" y="4066548"/>
            <a:ext cx="2615315" cy="460453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8" name="Snip Same Side Corner Rectangle 207">
            <a:extLst>
              <a:ext uri="{FF2B5EF4-FFF2-40B4-BE49-F238E27FC236}">
                <a16:creationId xmlns:a16="http://schemas.microsoft.com/office/drawing/2014/main" id="{226C4D13-FF16-274B-835C-742FC4068396}"/>
              </a:ext>
            </a:extLst>
          </p:cNvPr>
          <p:cNvSpPr/>
          <p:nvPr/>
        </p:nvSpPr>
        <p:spPr>
          <a:xfrm rot="10800000">
            <a:off x="3065751" y="1162529"/>
            <a:ext cx="443539" cy="1029734"/>
          </a:xfrm>
          <a:prstGeom prst="snip2SameRect">
            <a:avLst>
              <a:gd name="adj1" fmla="val 49999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9" name="Snip Same Side Corner Rectangle 178">
            <a:extLst>
              <a:ext uri="{FF2B5EF4-FFF2-40B4-BE49-F238E27FC236}">
                <a16:creationId xmlns:a16="http://schemas.microsoft.com/office/drawing/2014/main" id="{F8192505-F3CF-C44E-9AD6-8705A406FFD6}"/>
              </a:ext>
            </a:extLst>
          </p:cNvPr>
          <p:cNvSpPr/>
          <p:nvPr/>
        </p:nvSpPr>
        <p:spPr>
          <a:xfrm rot="10800000">
            <a:off x="1634092" y="1166776"/>
            <a:ext cx="589894" cy="427083"/>
          </a:xfrm>
          <a:prstGeom prst="snip2SameRect">
            <a:avLst>
              <a:gd name="adj1" fmla="val 34707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00" name="Snip Same Side Corner Rectangle 199">
            <a:extLst>
              <a:ext uri="{FF2B5EF4-FFF2-40B4-BE49-F238E27FC236}">
                <a16:creationId xmlns:a16="http://schemas.microsoft.com/office/drawing/2014/main" id="{D7D87B66-0D7B-E042-AA33-98E974B9A91C}"/>
              </a:ext>
            </a:extLst>
          </p:cNvPr>
          <p:cNvSpPr/>
          <p:nvPr/>
        </p:nvSpPr>
        <p:spPr>
          <a:xfrm>
            <a:off x="6759833" y="5449711"/>
            <a:ext cx="504639" cy="457200"/>
          </a:xfrm>
          <a:prstGeom prst="snip2SameRect">
            <a:avLst>
              <a:gd name="adj1" fmla="val 35047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93" name="Snip Same Side Corner Rectangle 192">
            <a:extLst>
              <a:ext uri="{FF2B5EF4-FFF2-40B4-BE49-F238E27FC236}">
                <a16:creationId xmlns:a16="http://schemas.microsoft.com/office/drawing/2014/main" id="{AFD6B1BF-E252-DD4C-B355-AA0225B70336}"/>
              </a:ext>
            </a:extLst>
          </p:cNvPr>
          <p:cNvSpPr/>
          <p:nvPr/>
        </p:nvSpPr>
        <p:spPr>
          <a:xfrm>
            <a:off x="3445025" y="5852597"/>
            <a:ext cx="590721" cy="457200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01" name="Snip Same Side Corner Rectangle 200">
            <a:extLst>
              <a:ext uri="{FF2B5EF4-FFF2-40B4-BE49-F238E27FC236}">
                <a16:creationId xmlns:a16="http://schemas.microsoft.com/office/drawing/2014/main" id="{66189DB5-B5E2-CE4E-8588-A45528CFBEA0}"/>
              </a:ext>
            </a:extLst>
          </p:cNvPr>
          <p:cNvSpPr/>
          <p:nvPr/>
        </p:nvSpPr>
        <p:spPr>
          <a:xfrm>
            <a:off x="6372200" y="4983806"/>
            <a:ext cx="634397" cy="457200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04" name="Snip Same Side Corner Rectangle 203">
            <a:extLst>
              <a:ext uri="{FF2B5EF4-FFF2-40B4-BE49-F238E27FC236}">
                <a16:creationId xmlns:a16="http://schemas.microsoft.com/office/drawing/2014/main" id="{672C011D-9986-1049-8D1C-D90C183F038F}"/>
              </a:ext>
            </a:extLst>
          </p:cNvPr>
          <p:cNvSpPr/>
          <p:nvPr/>
        </p:nvSpPr>
        <p:spPr>
          <a:xfrm>
            <a:off x="4951590" y="4527001"/>
            <a:ext cx="1727568" cy="458727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02" name="Snip Same Side Corner Rectangle 201">
            <a:extLst>
              <a:ext uri="{FF2B5EF4-FFF2-40B4-BE49-F238E27FC236}">
                <a16:creationId xmlns:a16="http://schemas.microsoft.com/office/drawing/2014/main" id="{F9FA67F2-7458-9449-B4EB-E57637BE070C}"/>
              </a:ext>
            </a:extLst>
          </p:cNvPr>
          <p:cNvSpPr/>
          <p:nvPr/>
        </p:nvSpPr>
        <p:spPr>
          <a:xfrm>
            <a:off x="5179903" y="5448859"/>
            <a:ext cx="688241" cy="457200"/>
          </a:xfrm>
          <a:prstGeom prst="snip2SameRect">
            <a:avLst>
              <a:gd name="adj1" fmla="val 36916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203" name="Snip Same Side Corner Rectangle 202">
            <a:extLst>
              <a:ext uri="{FF2B5EF4-FFF2-40B4-BE49-F238E27FC236}">
                <a16:creationId xmlns:a16="http://schemas.microsoft.com/office/drawing/2014/main" id="{C53528A5-EEA1-0547-B16B-A6F6E5AFEBE4}"/>
              </a:ext>
            </a:extLst>
          </p:cNvPr>
          <p:cNvSpPr/>
          <p:nvPr/>
        </p:nvSpPr>
        <p:spPr>
          <a:xfrm>
            <a:off x="4624236" y="4985285"/>
            <a:ext cx="802265" cy="458727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92" name="Snip Same Side Corner Rectangle 191">
            <a:extLst>
              <a:ext uri="{FF2B5EF4-FFF2-40B4-BE49-F238E27FC236}">
                <a16:creationId xmlns:a16="http://schemas.microsoft.com/office/drawing/2014/main" id="{7B22C253-71E8-9748-B10B-52B0F366615F}"/>
              </a:ext>
            </a:extLst>
          </p:cNvPr>
          <p:cNvSpPr/>
          <p:nvPr/>
        </p:nvSpPr>
        <p:spPr>
          <a:xfrm rot="10800000">
            <a:off x="3284583" y="2828550"/>
            <a:ext cx="2802910" cy="462386"/>
          </a:xfrm>
          <a:prstGeom prst="snip2SameRect">
            <a:avLst>
              <a:gd name="adj1" fmla="val 30774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95" name="Snip Same Side Corner Rectangle 194">
            <a:extLst>
              <a:ext uri="{FF2B5EF4-FFF2-40B4-BE49-F238E27FC236}">
                <a16:creationId xmlns:a16="http://schemas.microsoft.com/office/drawing/2014/main" id="{A0817D25-B1CF-AF46-89A8-BB7F79F813C1}"/>
              </a:ext>
            </a:extLst>
          </p:cNvPr>
          <p:cNvSpPr/>
          <p:nvPr/>
        </p:nvSpPr>
        <p:spPr>
          <a:xfrm>
            <a:off x="1727284" y="5859056"/>
            <a:ext cx="546592" cy="457200"/>
          </a:xfrm>
          <a:prstGeom prst="snip2SameRect">
            <a:avLst>
              <a:gd name="adj1" fmla="val 40654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97" name="Snip Same Side Corner Rectangle 196">
            <a:extLst>
              <a:ext uri="{FF2B5EF4-FFF2-40B4-BE49-F238E27FC236}">
                <a16:creationId xmlns:a16="http://schemas.microsoft.com/office/drawing/2014/main" id="{A1465847-7534-7048-8A54-8B1860BC04EC}"/>
              </a:ext>
            </a:extLst>
          </p:cNvPr>
          <p:cNvSpPr/>
          <p:nvPr/>
        </p:nvSpPr>
        <p:spPr>
          <a:xfrm>
            <a:off x="1996921" y="5389641"/>
            <a:ext cx="1191879" cy="457200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94" name="Snip Same Side Corner Rectangle 193">
            <a:extLst>
              <a:ext uri="{FF2B5EF4-FFF2-40B4-BE49-F238E27FC236}">
                <a16:creationId xmlns:a16="http://schemas.microsoft.com/office/drawing/2014/main" id="{08EFAAB0-CC14-6641-8B8A-9E40460E8B47}"/>
              </a:ext>
            </a:extLst>
          </p:cNvPr>
          <p:cNvSpPr/>
          <p:nvPr/>
        </p:nvSpPr>
        <p:spPr>
          <a:xfrm>
            <a:off x="3743405" y="5389641"/>
            <a:ext cx="560734" cy="457200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98" name="Snip Same Side Corner Rectangle 197">
            <a:extLst>
              <a:ext uri="{FF2B5EF4-FFF2-40B4-BE49-F238E27FC236}">
                <a16:creationId xmlns:a16="http://schemas.microsoft.com/office/drawing/2014/main" id="{596CB7B2-BC8F-A74B-B039-8B78DDA97D9C}"/>
              </a:ext>
            </a:extLst>
          </p:cNvPr>
          <p:cNvSpPr/>
          <p:nvPr/>
        </p:nvSpPr>
        <p:spPr>
          <a:xfrm>
            <a:off x="2776858" y="4984398"/>
            <a:ext cx="1214320" cy="388185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91" name="Snip Same Side Corner Rectangle 190">
            <a:extLst>
              <a:ext uri="{FF2B5EF4-FFF2-40B4-BE49-F238E27FC236}">
                <a16:creationId xmlns:a16="http://schemas.microsoft.com/office/drawing/2014/main" id="{2ABCA322-2523-F64C-9044-E7913130E8CB}"/>
              </a:ext>
            </a:extLst>
          </p:cNvPr>
          <p:cNvSpPr/>
          <p:nvPr/>
        </p:nvSpPr>
        <p:spPr>
          <a:xfrm rot="10800000">
            <a:off x="5746794" y="2310836"/>
            <a:ext cx="749169" cy="516327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90" name="Snip Same Side Corner Rectangle 189">
            <a:extLst>
              <a:ext uri="{FF2B5EF4-FFF2-40B4-BE49-F238E27FC236}">
                <a16:creationId xmlns:a16="http://schemas.microsoft.com/office/drawing/2014/main" id="{F369C439-DD6D-D943-874B-A760F8BA9E59}"/>
              </a:ext>
            </a:extLst>
          </p:cNvPr>
          <p:cNvSpPr/>
          <p:nvPr/>
        </p:nvSpPr>
        <p:spPr>
          <a:xfrm rot="10800000">
            <a:off x="6274210" y="1957991"/>
            <a:ext cx="559271" cy="274320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82" name="Snip Same Side Corner Rectangle 181">
            <a:extLst>
              <a:ext uri="{FF2B5EF4-FFF2-40B4-BE49-F238E27FC236}">
                <a16:creationId xmlns:a16="http://schemas.microsoft.com/office/drawing/2014/main" id="{9B42067B-FAC6-FF4D-9177-9435EC7EB5DA}"/>
              </a:ext>
            </a:extLst>
          </p:cNvPr>
          <p:cNvSpPr/>
          <p:nvPr/>
        </p:nvSpPr>
        <p:spPr>
          <a:xfrm rot="10800000">
            <a:off x="581631" y="1156365"/>
            <a:ext cx="446054" cy="435338"/>
          </a:xfrm>
          <a:prstGeom prst="snip2SameRect">
            <a:avLst>
              <a:gd name="adj1" fmla="val 34163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83" name="Snip Same Side Corner Rectangle 182">
            <a:extLst>
              <a:ext uri="{FF2B5EF4-FFF2-40B4-BE49-F238E27FC236}">
                <a16:creationId xmlns:a16="http://schemas.microsoft.com/office/drawing/2014/main" id="{E577943B-78AF-4A41-91B8-4C60220DAA15}"/>
              </a:ext>
            </a:extLst>
          </p:cNvPr>
          <p:cNvSpPr/>
          <p:nvPr/>
        </p:nvSpPr>
        <p:spPr>
          <a:xfrm rot="10800000">
            <a:off x="755577" y="1584919"/>
            <a:ext cx="520191" cy="411480"/>
          </a:xfrm>
          <a:prstGeom prst="snip2SameRect">
            <a:avLst>
              <a:gd name="adj1" fmla="val 40568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81" name="Snip Same Side Corner Rectangle 180">
            <a:extLst>
              <a:ext uri="{FF2B5EF4-FFF2-40B4-BE49-F238E27FC236}">
                <a16:creationId xmlns:a16="http://schemas.microsoft.com/office/drawing/2014/main" id="{D812EB2A-9589-A24F-A0F9-438DD90874B8}"/>
              </a:ext>
            </a:extLst>
          </p:cNvPr>
          <p:cNvSpPr/>
          <p:nvPr/>
        </p:nvSpPr>
        <p:spPr>
          <a:xfrm rot="10800000">
            <a:off x="1924924" y="1586734"/>
            <a:ext cx="592954" cy="411480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CA5C1A-CEBC-F548-8D80-9D9DC7998B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7349" flipH="1">
            <a:off x="8304243" y="1302062"/>
            <a:ext cx="556923" cy="5465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85B2FA-A80E-2C48-9376-108E4F1D03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54717">
            <a:off x="7571993" y="3230419"/>
            <a:ext cx="1013013" cy="5965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D9FC6B-6F46-BE44-BE10-EC6B41FDC11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2194" y="1975392"/>
            <a:ext cx="772131" cy="32060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C0BFB74-3E96-4E49-811F-E5038028239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00821">
            <a:off x="6989543" y="2578215"/>
            <a:ext cx="988550" cy="6923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35E0196-206C-D144-A8F2-2BB59F4916F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8608">
            <a:off x="7160802" y="4324019"/>
            <a:ext cx="692816" cy="57901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B2ECF62-35AE-D94F-8711-0F1DD582BCD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49496">
            <a:off x="6517801" y="3299379"/>
            <a:ext cx="769339" cy="6400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EE8F56C-A633-5944-8841-CB55DBFC65B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267" y="4142477"/>
            <a:ext cx="357886" cy="3186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908144A-CEEC-2D4C-9F5A-2BAB2A4E00C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1887">
            <a:off x="6552510" y="5772841"/>
            <a:ext cx="387055" cy="34378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D6B34A5-1293-5B40-A8FF-4A16DAA81F9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57568">
            <a:off x="7075570" y="5777557"/>
            <a:ext cx="436339" cy="31972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4C6264D-0ACE-3B4F-8A0C-E65566FAD93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581995">
            <a:off x="6824494" y="5272895"/>
            <a:ext cx="414724" cy="4823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F91E802-98E8-5049-90B2-3A6689A3A1D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50600">
            <a:off x="6402792" y="4749995"/>
            <a:ext cx="502677" cy="51017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910610E-C85A-E145-83C3-A364528F0BAD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05346">
            <a:off x="6100791" y="5330584"/>
            <a:ext cx="516832" cy="32896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B1E66C8-3FD4-BC45-832D-8ECB622DB26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1878" y="4249164"/>
            <a:ext cx="584298" cy="5103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1FC85EB-857B-1D40-9B45-DE533A7BDCD1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98673" flipH="1" flipV="1">
            <a:off x="4673565" y="4794176"/>
            <a:ext cx="547841" cy="36356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7102A11-E57E-E641-B9D7-3BCC60964C4A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60778">
            <a:off x="5580624" y="4788742"/>
            <a:ext cx="434350" cy="4014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C79F6967-09BF-9143-8315-AFD8C93FEE89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577494">
            <a:off x="5319505" y="5219756"/>
            <a:ext cx="496184" cy="40699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E6106122-9174-5648-AF6B-A638C75A77C6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30149">
            <a:off x="4448598" y="5275904"/>
            <a:ext cx="400844" cy="3149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D8B24356-7C74-4045-9DFC-05F71025888A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416642">
            <a:off x="5687985" y="5822489"/>
            <a:ext cx="375918" cy="26096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5AE66CA1-338A-7844-B758-D0A8558216AC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74509">
            <a:off x="4956408" y="5837082"/>
            <a:ext cx="529248" cy="23358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D09BEBE6-4366-CE48-BB6F-0ABD0C5183BD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18139">
            <a:off x="3814568" y="6126480"/>
            <a:ext cx="512064" cy="3637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2580DEDA-5526-C249-BB34-B92C48D6F465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16326">
            <a:off x="3118121" y="6124632"/>
            <a:ext cx="513877" cy="4090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60D32765-C572-5A44-9407-CDAC57DCD3FE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06023">
            <a:off x="3497388" y="5693689"/>
            <a:ext cx="508094" cy="3394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CC3F6111-CCFC-EB45-B3DF-4EE9CA427216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5245747"/>
            <a:ext cx="552981" cy="3752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6B20D027-1121-B144-8E37-D57E2C1F4C8D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638" y="5206205"/>
            <a:ext cx="438747" cy="4064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01A900D3-AAC6-4D4E-A26A-1514C5D14DC1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5660104"/>
            <a:ext cx="445772" cy="3671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9DBE2187-82C9-1842-A3B0-6B3913D753FE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1392" y="6147917"/>
            <a:ext cx="395696" cy="3038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C4921B9B-3075-BF45-A8AE-236E7096DC7A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5660104"/>
            <a:ext cx="444257" cy="3600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48A7FAF9-D81D-C14C-A069-21740463F2AE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94206">
            <a:off x="2963520" y="5667059"/>
            <a:ext cx="444257" cy="4226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17154210-A4C1-6248-AAA4-E29EB94CEDA8}"/>
              </a:ext>
            </a:extLst>
          </p:cNvPr>
          <p:cNvPicPr>
            <a:picLocks noChangeAspect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024" y="918374"/>
            <a:ext cx="632442" cy="40108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346EF4F0-4218-9D4C-894E-AE4949AC6FC8}"/>
              </a:ext>
            </a:extLst>
          </p:cNvPr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2821" y="3689026"/>
            <a:ext cx="658228" cy="6400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2E0DD75F-0CC0-254C-A42C-7206EBB62A0D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73748" flipH="1">
            <a:off x="148300" y="3146860"/>
            <a:ext cx="2609815" cy="18870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3FA843B5-FE28-E54E-B725-54801A86E0D0}"/>
              </a:ext>
            </a:extLst>
          </p:cNvPr>
          <p:cNvPicPr>
            <a:picLocks noChangeAspect="1"/>
          </p:cNvPicPr>
          <p:nvPr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06340">
            <a:off x="1537197" y="6119696"/>
            <a:ext cx="386490" cy="33404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EB71634D-0092-224F-8B3F-BBE764910461}"/>
              </a:ext>
            </a:extLst>
          </p:cNvPr>
          <p:cNvPicPr>
            <a:picLocks noChangeAspect="1"/>
          </p:cNvPicPr>
          <p:nvPr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72599" flipV="1">
            <a:off x="8215875" y="2356539"/>
            <a:ext cx="738917" cy="50190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5" name="Snip Same Side Corner Rectangle 204">
            <a:extLst>
              <a:ext uri="{FF2B5EF4-FFF2-40B4-BE49-F238E27FC236}">
                <a16:creationId xmlns:a16="http://schemas.microsoft.com/office/drawing/2014/main" id="{B89034D0-1E3C-3048-9549-0F58C43E2F3C}"/>
              </a:ext>
            </a:extLst>
          </p:cNvPr>
          <p:cNvSpPr/>
          <p:nvPr/>
        </p:nvSpPr>
        <p:spPr>
          <a:xfrm>
            <a:off x="2608023" y="4526280"/>
            <a:ext cx="819906" cy="457200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CB362E76-4C0D-3547-B276-F6C52D993DDF}"/>
              </a:ext>
            </a:extLst>
          </p:cNvPr>
          <p:cNvPicPr>
            <a:picLocks noChangeAspect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2511">
            <a:off x="3144693" y="4682863"/>
            <a:ext cx="602315" cy="53316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8F56ABCE-0E53-D946-87A8-333A1C4A2AC7}"/>
              </a:ext>
            </a:extLst>
          </p:cNvPr>
          <p:cNvPicPr>
            <a:picLocks noChangeAspect="1"/>
          </p:cNvPicPr>
          <p:nvPr/>
        </p:nvPicPr>
        <p:blipFill>
          <a:blip r:embed="rId3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1322" y="4724000"/>
            <a:ext cx="630478" cy="4235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D9A30F5A-9DD8-D348-97A2-4D881BE39233}"/>
              </a:ext>
            </a:extLst>
          </p:cNvPr>
          <p:cNvPicPr>
            <a:picLocks noChangeAspect="1"/>
          </p:cNvPicPr>
          <p:nvPr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7187" y="4299445"/>
            <a:ext cx="680677" cy="46841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060B60CD-12DE-E74A-A9B6-8DCDA75921B4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019" y="2884638"/>
            <a:ext cx="775854" cy="6400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39" descr="A picture containing drawing&#10;&#10;Description automatically generated">
            <a:extLst>
              <a:ext uri="{FF2B5EF4-FFF2-40B4-BE49-F238E27FC236}">
                <a16:creationId xmlns:a16="http://schemas.microsoft.com/office/drawing/2014/main" id="{8BC7D5FB-2F46-44D3-9540-FEF5099B9CA5}"/>
              </a:ext>
            </a:extLst>
          </p:cNvPr>
          <p:cNvPicPr>
            <a:picLocks noChangeAspect="1"/>
          </p:cNvPicPr>
          <p:nvPr/>
        </p:nvPicPr>
        <p:blipFill>
          <a:blip r:embed="rId40" cstate="screen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90894">
            <a:off x="431136" y="1026382"/>
            <a:ext cx="313792" cy="24388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Picture 4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221A328-3A7E-4784-BFE8-A55BAB5AE631}"/>
              </a:ext>
            </a:extLst>
          </p:cNvPr>
          <p:cNvPicPr>
            <a:picLocks noChangeAspect="1"/>
          </p:cNvPicPr>
          <p:nvPr/>
        </p:nvPicPr>
        <p:blipFill>
          <a:blip r:embed="rId42" cstate="screen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95636">
            <a:off x="624758" y="1444116"/>
            <a:ext cx="354710" cy="3217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Picture 41" descr="A picture containing table, mirror&#10;&#10;Description automatically generated">
            <a:extLst>
              <a:ext uri="{FF2B5EF4-FFF2-40B4-BE49-F238E27FC236}">
                <a16:creationId xmlns:a16="http://schemas.microsoft.com/office/drawing/2014/main" id="{0B871085-1122-45F4-8A5C-2993BD75109A}"/>
              </a:ext>
            </a:extLst>
          </p:cNvPr>
          <p:cNvPicPr>
            <a:picLocks noChangeAspect="1"/>
          </p:cNvPicPr>
          <p:nvPr/>
        </p:nvPicPr>
        <p:blipFill>
          <a:blip r:embed="rId44" cstate="screen"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7838" y="1005576"/>
            <a:ext cx="240779" cy="3113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45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EBD55720-2C78-45E9-B0EC-634E3C507523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94027">
            <a:off x="1088136" y="1453896"/>
            <a:ext cx="369014" cy="2602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8" name="Picture 57" descr="A close up of a device&#10;&#10;Description automatically generated">
            <a:extLst>
              <a:ext uri="{FF2B5EF4-FFF2-40B4-BE49-F238E27FC236}">
                <a16:creationId xmlns:a16="http://schemas.microsoft.com/office/drawing/2014/main" id="{2171D4A9-E7A1-4C9A-BAA4-848A68B6D1A1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2312204" y="1418231"/>
            <a:ext cx="434557" cy="3448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2" name="Picture 61" descr="A close up of a logo&#10;&#10;Description automatically generated">
            <a:extLst>
              <a:ext uri="{FF2B5EF4-FFF2-40B4-BE49-F238E27FC236}">
                <a16:creationId xmlns:a16="http://schemas.microsoft.com/office/drawing/2014/main" id="{FA72C4DC-F992-405C-AB2D-2B93C9C187DB}"/>
              </a:ext>
            </a:extLst>
          </p:cNvPr>
          <p:cNvPicPr>
            <a:picLocks noChangeAspect="1"/>
          </p:cNvPicPr>
          <p:nvPr/>
        </p:nvPicPr>
        <p:blipFill>
          <a:blip r:embed="rId4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419495">
            <a:off x="4561346" y="974695"/>
            <a:ext cx="457666" cy="4114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4" name="Picture 63" descr="A picture containing stationary&#10;&#10;Description automatically generated">
            <a:extLst>
              <a:ext uri="{FF2B5EF4-FFF2-40B4-BE49-F238E27FC236}">
                <a16:creationId xmlns:a16="http://schemas.microsoft.com/office/drawing/2014/main" id="{4BB5B51B-D883-400E-9774-68F5D61D62F5}"/>
              </a:ext>
            </a:extLst>
          </p:cNvPr>
          <p:cNvPicPr>
            <a:picLocks noChangeAspect="1"/>
          </p:cNvPicPr>
          <p:nvPr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50197">
            <a:off x="4135336" y="948942"/>
            <a:ext cx="445607" cy="4114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2" name="Picture 71" descr="A picture containing drawing&#10;&#10;Description automatically generated">
            <a:extLst>
              <a:ext uri="{FF2B5EF4-FFF2-40B4-BE49-F238E27FC236}">
                <a16:creationId xmlns:a16="http://schemas.microsoft.com/office/drawing/2014/main" id="{0F87A68C-B2F3-4CD8-95CB-48C1F354A251}"/>
              </a:ext>
            </a:extLst>
          </p:cNvPr>
          <p:cNvPicPr>
            <a:picLocks noChangeAspect="1"/>
          </p:cNvPicPr>
          <p:nvPr/>
        </p:nvPicPr>
        <p:blipFill>
          <a:blip r:embed="rId5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24313">
            <a:off x="4928328" y="1444162"/>
            <a:ext cx="359132" cy="2707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EB048C2E-8781-D74A-B27E-31E9AB94CD88}"/>
              </a:ext>
            </a:extLst>
          </p:cNvPr>
          <p:cNvPicPr>
            <a:picLocks noChangeAspect="1"/>
          </p:cNvPicPr>
          <p:nvPr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4580">
            <a:off x="6050232" y="1782769"/>
            <a:ext cx="433049" cy="31731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99C52E5B-F7D5-3645-87E9-7B0B13CD8AAF}"/>
              </a:ext>
            </a:extLst>
          </p:cNvPr>
          <p:cNvPicPr>
            <a:picLocks noChangeAspect="1"/>
          </p:cNvPicPr>
          <p:nvPr/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1338">
            <a:off x="6630498" y="1844412"/>
            <a:ext cx="469576" cy="25714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CD0888AD-14DC-364D-BB05-377D5C30689D}"/>
              </a:ext>
            </a:extLst>
          </p:cNvPr>
          <p:cNvPicPr>
            <a:picLocks noChangeAspect="1"/>
          </p:cNvPicPr>
          <p:nvPr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297013" y="2154547"/>
            <a:ext cx="479727" cy="4221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E3F804D4-8584-3346-82FC-404EBEA022D7}"/>
              </a:ext>
            </a:extLst>
          </p:cNvPr>
          <p:cNvPicPr>
            <a:picLocks noChangeAspect="1"/>
          </p:cNvPicPr>
          <p:nvPr/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074660">
            <a:off x="5811616" y="2688735"/>
            <a:ext cx="505453" cy="36863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2220C905-4027-B24A-8E33-74B8BEE0A18D}"/>
              </a:ext>
            </a:extLst>
          </p:cNvPr>
          <p:cNvPicPr>
            <a:picLocks noChangeAspect="1"/>
          </p:cNvPicPr>
          <p:nvPr/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0462" y="2535021"/>
            <a:ext cx="768680" cy="6468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8" name="Picture 67" descr="A picture containing table&#10;&#10;Description automatically generated">
            <a:extLst>
              <a:ext uri="{FF2B5EF4-FFF2-40B4-BE49-F238E27FC236}">
                <a16:creationId xmlns:a16="http://schemas.microsoft.com/office/drawing/2014/main" id="{4BF563B3-CAD3-45F7-B998-3331C17FB15A}"/>
              </a:ext>
            </a:extLst>
          </p:cNvPr>
          <p:cNvPicPr>
            <a:picLocks noChangeAspect="1"/>
          </p:cNvPicPr>
          <p:nvPr/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13405" y="986961"/>
            <a:ext cx="287177" cy="310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6" name="Picture 7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AAFCEA4-5229-467A-9DFE-64E27ED032A6}"/>
              </a:ext>
            </a:extLst>
          </p:cNvPr>
          <p:cNvPicPr>
            <a:picLocks noChangeAspect="1"/>
          </p:cNvPicPr>
          <p:nvPr/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5250" y="1032577"/>
            <a:ext cx="387040" cy="2490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4" name="Picture 73" descr="A picture containing drawing&#10;&#10;Description automatically generated">
            <a:extLst>
              <a:ext uri="{FF2B5EF4-FFF2-40B4-BE49-F238E27FC236}">
                <a16:creationId xmlns:a16="http://schemas.microsoft.com/office/drawing/2014/main" id="{1808530E-821C-40D0-8E67-C05DA23AFE0E}"/>
              </a:ext>
            </a:extLst>
          </p:cNvPr>
          <p:cNvPicPr>
            <a:picLocks noChangeAspect="1"/>
          </p:cNvPicPr>
          <p:nvPr/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467383">
            <a:off x="5477256" y="1427881"/>
            <a:ext cx="324777" cy="3136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" name="Picture 53" descr="A close up of a device&#10;&#10;Description automatically generated">
            <a:extLst>
              <a:ext uri="{FF2B5EF4-FFF2-40B4-BE49-F238E27FC236}">
                <a16:creationId xmlns:a16="http://schemas.microsoft.com/office/drawing/2014/main" id="{6B09F655-7599-482B-9EA3-94B4D3864E94}"/>
              </a:ext>
            </a:extLst>
          </p:cNvPr>
          <p:cNvPicPr>
            <a:picLocks noChangeAspect="1"/>
          </p:cNvPicPr>
          <p:nvPr/>
        </p:nvPicPr>
        <p:blipFill>
          <a:blip r:embed="rId59" cstate="screen">
            <a:extLst>
              <a:ext uri="{BEBA8EAE-BF5A-486C-A8C5-ECC9F3942E4B}">
                <a14:imgProps xmlns:a14="http://schemas.microsoft.com/office/drawing/2010/main">
                  <a14:imgLayer r:embed="rId6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51122">
            <a:off x="1421601" y="980291"/>
            <a:ext cx="424982" cy="4114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2" name="Picture 51" descr="A close up of a logo&#10;&#10;Description automatically generated">
            <a:extLst>
              <a:ext uri="{FF2B5EF4-FFF2-40B4-BE49-F238E27FC236}">
                <a16:creationId xmlns:a16="http://schemas.microsoft.com/office/drawing/2014/main" id="{1357AB52-BB54-4A2F-AC2C-6B00F3772919}"/>
              </a:ext>
            </a:extLst>
          </p:cNvPr>
          <p:cNvPicPr>
            <a:picLocks noChangeAspect="1"/>
          </p:cNvPicPr>
          <p:nvPr/>
        </p:nvPicPr>
        <p:blipFill>
          <a:blip r:embed="rId61" cstate="screen">
            <a:extLst>
              <a:ext uri="{BEBA8EAE-BF5A-486C-A8C5-ECC9F3942E4B}">
                <a14:imgProps xmlns:a14="http://schemas.microsoft.com/office/drawing/2010/main">
                  <a14:imgLayer r:embed="rId6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21752">
            <a:off x="1996857" y="962214"/>
            <a:ext cx="436156" cy="4114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6" name="Snip Same Side Corner Rectangle 205">
            <a:extLst>
              <a:ext uri="{FF2B5EF4-FFF2-40B4-BE49-F238E27FC236}">
                <a16:creationId xmlns:a16="http://schemas.microsoft.com/office/drawing/2014/main" id="{7F6760B6-64A3-8B4A-8833-FCD9421CC8F4}"/>
              </a:ext>
            </a:extLst>
          </p:cNvPr>
          <p:cNvSpPr/>
          <p:nvPr/>
        </p:nvSpPr>
        <p:spPr>
          <a:xfrm rot="10800000">
            <a:off x="3872649" y="1592182"/>
            <a:ext cx="541666" cy="408147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pic>
        <p:nvPicPr>
          <p:cNvPr id="56" name="Picture 55" descr="A close up of a device&#10;&#10;Description automatically generated">
            <a:extLst>
              <a:ext uri="{FF2B5EF4-FFF2-40B4-BE49-F238E27FC236}">
                <a16:creationId xmlns:a16="http://schemas.microsoft.com/office/drawing/2014/main" id="{672821DB-B34F-4BD4-BBBB-9F6C64E4E44B}"/>
              </a:ext>
            </a:extLst>
          </p:cNvPr>
          <p:cNvPicPr>
            <a:picLocks noChangeAspect="1"/>
          </p:cNvPicPr>
          <p:nvPr/>
        </p:nvPicPr>
        <p:blipFill>
          <a:blip r:embed="rId6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5677" y="1442059"/>
            <a:ext cx="534849" cy="3296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6" name="Picture 65" descr="A close up of a device&#10;&#10;Description automatically generated">
            <a:extLst>
              <a:ext uri="{FF2B5EF4-FFF2-40B4-BE49-F238E27FC236}">
                <a16:creationId xmlns:a16="http://schemas.microsoft.com/office/drawing/2014/main" id="{B02B2F71-ACE6-4856-A52A-18C974F4620C}"/>
              </a:ext>
            </a:extLst>
          </p:cNvPr>
          <p:cNvPicPr>
            <a:picLocks noChangeAspect="1"/>
          </p:cNvPicPr>
          <p:nvPr/>
        </p:nvPicPr>
        <p:blipFill>
          <a:blip r:embed="rId6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34583">
            <a:off x="4219933" y="1424117"/>
            <a:ext cx="527394" cy="344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D9EF6F3A-FEDC-4BBA-AD9C-B375AA1D3AF2}"/>
              </a:ext>
            </a:extLst>
          </p:cNvPr>
          <p:cNvPicPr>
            <a:picLocks noChangeAspect="1"/>
          </p:cNvPicPr>
          <p:nvPr/>
        </p:nvPicPr>
        <p:blipFill>
          <a:blip r:embed="rId6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9482" y="2112264"/>
            <a:ext cx="647544" cy="42062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0" name="Picture 79" descr="A close up of a logo&#10;&#10;Description automatically generated">
            <a:extLst>
              <a:ext uri="{FF2B5EF4-FFF2-40B4-BE49-F238E27FC236}">
                <a16:creationId xmlns:a16="http://schemas.microsoft.com/office/drawing/2014/main" id="{A658C3F0-76E0-48F9-A916-0A49D33FC19E}"/>
              </a:ext>
            </a:extLst>
          </p:cNvPr>
          <p:cNvPicPr>
            <a:picLocks noChangeAspect="1"/>
          </p:cNvPicPr>
          <p:nvPr/>
        </p:nvPicPr>
        <p:blipFill>
          <a:blip r:embed="rId6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3192">
            <a:off x="1964332" y="1802288"/>
            <a:ext cx="557247" cy="3655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7" name="Snip Same Side Corner Rectangle 186">
            <a:extLst>
              <a:ext uri="{FF2B5EF4-FFF2-40B4-BE49-F238E27FC236}">
                <a16:creationId xmlns:a16="http://schemas.microsoft.com/office/drawing/2014/main" id="{264B4C13-B4F0-E344-88B3-D5E2FFCA90FC}"/>
              </a:ext>
            </a:extLst>
          </p:cNvPr>
          <p:cNvSpPr/>
          <p:nvPr/>
        </p:nvSpPr>
        <p:spPr>
          <a:xfrm rot="10800000">
            <a:off x="4362449" y="1998215"/>
            <a:ext cx="991176" cy="277913"/>
          </a:xfrm>
          <a:prstGeom prst="snip2SameRect">
            <a:avLst>
              <a:gd name="adj1" fmla="val 50000"/>
              <a:gd name="adj2" fmla="val 0"/>
            </a:avLst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prstClr val="black"/>
              </a:solidFill>
              <a:latin typeface="Arial"/>
            </a:endParaRPr>
          </a:p>
        </p:txBody>
      </p:sp>
      <p:pic>
        <p:nvPicPr>
          <p:cNvPr id="48" name="Picture 47" descr="A picture containing drawing&#10;&#10;Description automatically generated">
            <a:extLst>
              <a:ext uri="{FF2B5EF4-FFF2-40B4-BE49-F238E27FC236}">
                <a16:creationId xmlns:a16="http://schemas.microsoft.com/office/drawing/2014/main" id="{940BD040-B732-4955-BFEB-B72E998BD4B0}"/>
              </a:ext>
            </a:extLst>
          </p:cNvPr>
          <p:cNvPicPr>
            <a:picLocks noChangeAspect="1"/>
          </p:cNvPicPr>
          <p:nvPr/>
        </p:nvPicPr>
        <p:blipFill>
          <a:blip r:embed="rId6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720" y="1872079"/>
            <a:ext cx="316576" cy="2893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2" name="Picture 81" descr="A picture containing mirror&#10;&#10;Description automatically generated">
            <a:extLst>
              <a:ext uri="{FF2B5EF4-FFF2-40B4-BE49-F238E27FC236}">
                <a16:creationId xmlns:a16="http://schemas.microsoft.com/office/drawing/2014/main" id="{0B7369C9-63DA-4B65-97C5-7487B60AB2AA}"/>
              </a:ext>
            </a:extLst>
          </p:cNvPr>
          <p:cNvPicPr>
            <a:picLocks noChangeAspect="1"/>
          </p:cNvPicPr>
          <p:nvPr/>
        </p:nvPicPr>
        <p:blipFill>
          <a:blip r:embed="rId6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6460">
            <a:off x="3991427" y="1819368"/>
            <a:ext cx="558424" cy="3380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8" name="Picture 77" descr="A picture containing drawing&#10;&#10;Description automatically generated">
            <a:extLst>
              <a:ext uri="{FF2B5EF4-FFF2-40B4-BE49-F238E27FC236}">
                <a16:creationId xmlns:a16="http://schemas.microsoft.com/office/drawing/2014/main" id="{7C77E334-17F4-46EA-AA66-79F51A809F44}"/>
              </a:ext>
            </a:extLst>
          </p:cNvPr>
          <p:cNvPicPr>
            <a:picLocks noChangeAspect="1"/>
          </p:cNvPicPr>
          <p:nvPr/>
        </p:nvPicPr>
        <p:blipFill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63801">
            <a:off x="5206416" y="1821739"/>
            <a:ext cx="368524" cy="3657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0" name="TextBox 219">
            <a:extLst>
              <a:ext uri="{FF2B5EF4-FFF2-40B4-BE49-F238E27FC236}">
                <a16:creationId xmlns:a16="http://schemas.microsoft.com/office/drawing/2014/main" id="{4C6CD390-14E5-814A-B381-A7BA7CFCBF47}"/>
              </a:ext>
            </a:extLst>
          </p:cNvPr>
          <p:cNvSpPr txBox="1"/>
          <p:nvPr/>
        </p:nvSpPr>
        <p:spPr>
          <a:xfrm>
            <a:off x="826398" y="626891"/>
            <a:ext cx="1482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FPC Waveguide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88449D9-E2D0-3D4B-9CDE-5C56C1655427}"/>
              </a:ext>
            </a:extLst>
          </p:cNvPr>
          <p:cNvSpPr txBox="1"/>
          <p:nvPr/>
        </p:nvSpPr>
        <p:spPr>
          <a:xfrm>
            <a:off x="4220803" y="630936"/>
            <a:ext cx="1731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H-HOM Waveguide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6B685F1-E8C6-8E4C-A158-C09A7B16857D}"/>
              </a:ext>
            </a:extLst>
          </p:cNvPr>
          <p:cNvSpPr txBox="1"/>
          <p:nvPr/>
        </p:nvSpPr>
        <p:spPr>
          <a:xfrm>
            <a:off x="2808015" y="630499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End Cap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9DB30C34-2E03-B94C-8D5D-1737694BDD4F}"/>
              </a:ext>
            </a:extLst>
          </p:cNvPr>
          <p:cNvSpPr txBox="1"/>
          <p:nvPr/>
        </p:nvSpPr>
        <p:spPr>
          <a:xfrm>
            <a:off x="8586405" y="170044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Pole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BBA84576-D571-5648-A65C-86E4F10A40E3}"/>
              </a:ext>
            </a:extLst>
          </p:cNvPr>
          <p:cNvSpPr txBox="1"/>
          <p:nvPr/>
        </p:nvSpPr>
        <p:spPr>
          <a:xfrm>
            <a:off x="2092116" y="6458293"/>
            <a:ext cx="17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V-HOM Waveguide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DF6CEA2F-A0D1-E148-ADE7-FCB7A4FFAB77}"/>
              </a:ext>
            </a:extLst>
          </p:cNvPr>
          <p:cNvSpPr txBox="1"/>
          <p:nvPr/>
        </p:nvSpPr>
        <p:spPr>
          <a:xfrm>
            <a:off x="5125539" y="6108192"/>
            <a:ext cx="1015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Pick Up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7C2F8526-E712-9746-886B-5A459E9DEFEF}"/>
              </a:ext>
            </a:extLst>
          </p:cNvPr>
          <p:cNvSpPr txBox="1"/>
          <p:nvPr/>
        </p:nvSpPr>
        <p:spPr>
          <a:xfrm>
            <a:off x="8446139" y="2797825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Corner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899D3B05-209A-6246-B805-28455E4FF0E5}"/>
              </a:ext>
            </a:extLst>
          </p:cNvPr>
          <p:cNvSpPr txBox="1"/>
          <p:nvPr/>
        </p:nvSpPr>
        <p:spPr>
          <a:xfrm>
            <a:off x="7650041" y="3835090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Half Main Body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1596B66B-D7DB-384F-B2C6-FBEF21864EB7}"/>
              </a:ext>
            </a:extLst>
          </p:cNvPr>
          <p:cNvSpPr txBox="1"/>
          <p:nvPr/>
        </p:nvSpPr>
        <p:spPr>
          <a:xfrm>
            <a:off x="7549452" y="4681728"/>
            <a:ext cx="1200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Racetrack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 Tuning Pin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618D5346-3C91-F14F-8A44-EB40B3F71D66}"/>
              </a:ext>
            </a:extLst>
          </p:cNvPr>
          <p:cNvSpPr txBox="1"/>
          <p:nvPr/>
        </p:nvSpPr>
        <p:spPr>
          <a:xfrm>
            <a:off x="6543496" y="6110637"/>
            <a:ext cx="1032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Axis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10F49454-9EC0-334B-A4A1-DC208B255889}"/>
              </a:ext>
            </a:extLst>
          </p:cNvPr>
          <p:cNvSpPr txBox="1"/>
          <p:nvPr/>
        </p:nvSpPr>
        <p:spPr>
          <a:xfrm>
            <a:off x="6091278" y="1463297"/>
            <a:ext cx="1032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92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Axis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6BB972-E99A-4E44-8D47-375555B1F618}"/>
              </a:ext>
            </a:extLst>
          </p:cNvPr>
          <p:cNvPicPr>
            <a:picLocks noChangeAspect="1"/>
          </p:cNvPicPr>
          <p:nvPr/>
        </p:nvPicPr>
        <p:blipFill>
          <a:blip r:embed="rId7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5039" y="2114477"/>
            <a:ext cx="606803" cy="39457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6" name="Picture 95" descr="A close up of a logo&#10;&#10;Description automatically generated">
            <a:extLst>
              <a:ext uri="{FF2B5EF4-FFF2-40B4-BE49-F238E27FC236}">
                <a16:creationId xmlns:a16="http://schemas.microsoft.com/office/drawing/2014/main" id="{3C0C27B4-6479-4954-BDD6-CCE1789D48B6}"/>
              </a:ext>
            </a:extLst>
          </p:cNvPr>
          <p:cNvPicPr>
            <a:picLocks noChangeAspect="1"/>
          </p:cNvPicPr>
          <p:nvPr/>
        </p:nvPicPr>
        <p:blipFill>
          <a:blip r:embed="rId7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8280" y="2112264"/>
            <a:ext cx="705056" cy="46284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3B5E82D9-AD4D-6541-A227-2F6751C2DEE4}"/>
              </a:ext>
            </a:extLst>
          </p:cNvPr>
          <p:cNvCxnSpPr>
            <a:cxnSpLocks/>
          </p:cNvCxnSpPr>
          <p:nvPr/>
        </p:nvCxnSpPr>
        <p:spPr>
          <a:xfrm flipH="1">
            <a:off x="2800425" y="3620030"/>
            <a:ext cx="3624204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7" name="Picture 236" descr="A close up of a device&#10;&#10;Description automatically generated">
            <a:extLst>
              <a:ext uri="{FF2B5EF4-FFF2-40B4-BE49-F238E27FC236}">
                <a16:creationId xmlns:a16="http://schemas.microsoft.com/office/drawing/2014/main" id="{194E7091-0307-C042-96D7-DD172FDD44DF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3675725" y="1419701"/>
            <a:ext cx="434557" cy="3448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1" name="Picture 240" descr="A close up of a device&#10;&#10;Description automatically generated">
            <a:extLst>
              <a:ext uri="{FF2B5EF4-FFF2-40B4-BE49-F238E27FC236}">
                <a16:creationId xmlns:a16="http://schemas.microsoft.com/office/drawing/2014/main" id="{53C4244F-CF86-3048-B5C0-5F0BB21E5D50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6576">
            <a:off x="4152871" y="5718651"/>
            <a:ext cx="434557" cy="3448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A2CC7E6D-2665-464E-93BE-92E06FAC3E9A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05346">
            <a:off x="5546131" y="2167128"/>
            <a:ext cx="516832" cy="32896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9BEAB349-69F8-433E-8F46-889375D55EBA}"/>
              </a:ext>
            </a:extLst>
          </p:cNvPr>
          <p:cNvCxnSpPr>
            <a:cxnSpLocks/>
          </p:cNvCxnSpPr>
          <p:nvPr/>
        </p:nvCxnSpPr>
        <p:spPr>
          <a:xfrm flipH="1">
            <a:off x="2808015" y="3429000"/>
            <a:ext cx="1403945" cy="0"/>
          </a:xfrm>
          <a:prstGeom prst="straightConnector1">
            <a:avLst/>
          </a:prstGeom>
          <a:ln w="63500">
            <a:solidFill>
              <a:srgbClr val="009051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E3D052F2-8B24-4742-8F3B-6627729A7281}"/>
              </a:ext>
            </a:extLst>
          </p:cNvPr>
          <p:cNvCxnSpPr>
            <a:cxnSpLocks/>
          </p:cNvCxnSpPr>
          <p:nvPr/>
        </p:nvCxnSpPr>
        <p:spPr>
          <a:xfrm flipH="1" flipV="1">
            <a:off x="2813238" y="3829270"/>
            <a:ext cx="1379583" cy="5820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254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51D40A-913E-A848-B9F2-7B64A4BC5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D786A-D0E0-7A47-99AA-505EEEFF6F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738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5E552-ADE8-4470-873B-3509A6BF2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714" y="758650"/>
            <a:ext cx="6707318" cy="5936275"/>
          </a:xfrm>
        </p:spPr>
        <p:txBody>
          <a:bodyPr anchor="ctr">
            <a:normAutofit fontScale="47500" lnSpcReduction="20000"/>
          </a:bodyPr>
          <a:lstStyle/>
          <a:p>
            <a:r>
              <a:rPr lang="en-US" sz="3800" dirty="0"/>
              <a:t>Dressed RFD mat. specs </a:t>
            </a:r>
            <a:r>
              <a:rPr lang="en-US" sz="3800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agreed</a:t>
            </a:r>
            <a:r>
              <a:rPr lang="en-US" sz="3800" dirty="0"/>
              <a:t> between CERN - AUP</a:t>
            </a:r>
          </a:p>
          <a:p>
            <a:endParaRPr lang="en-US" sz="25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400" dirty="0">
                <a:solidFill>
                  <a:srgbClr val="5A5A5A"/>
                </a:solidFill>
              </a:rPr>
              <a:t>RRR300 Niobium </a:t>
            </a:r>
          </a:p>
          <a:p>
            <a:pPr lvl="2">
              <a:buFont typeface="Wingdings" pitchFamily="2" charset="2"/>
              <a:buChar char="ü"/>
            </a:pPr>
            <a:r>
              <a:rPr lang="en-US" sz="2500" dirty="0">
                <a:solidFill>
                  <a:srgbClr val="5A5A5A"/>
                </a:solidFill>
              </a:rPr>
              <a:t>Sheets – CERN spec. 3300 ed.4 (</a:t>
            </a:r>
            <a:r>
              <a:rPr lang="en-US" sz="2500" i="1" dirty="0">
                <a:solidFill>
                  <a:srgbClr val="5A5A5A"/>
                </a:solidFill>
                <a:hlinkClick r:id="rId4"/>
              </a:rPr>
              <a:t>EDMS 1095252</a:t>
            </a:r>
            <a:r>
              <a:rPr lang="en-US" sz="2500" dirty="0">
                <a:solidFill>
                  <a:srgbClr val="5A5A5A"/>
                </a:solidFill>
              </a:rPr>
              <a:t>) </a:t>
            </a:r>
          </a:p>
          <a:p>
            <a:pPr lvl="2">
              <a:buFont typeface="Wingdings" pitchFamily="2" charset="2"/>
              <a:buChar char="ü"/>
            </a:pPr>
            <a:r>
              <a:rPr lang="en-US" sz="2500" dirty="0">
                <a:solidFill>
                  <a:srgbClr val="5A5A5A"/>
                </a:solidFill>
              </a:rPr>
              <a:t>Bars &amp; Plates – CERN spec. 3301 ed.4 (</a:t>
            </a:r>
            <a:r>
              <a:rPr lang="en-US" sz="2500" i="1" dirty="0">
                <a:solidFill>
                  <a:srgbClr val="5A5A5A"/>
                </a:solidFill>
                <a:hlinkClick r:id="rId5"/>
              </a:rPr>
              <a:t>EDMS 1476934</a:t>
            </a:r>
            <a:r>
              <a:rPr lang="en-US" sz="2500" dirty="0">
                <a:solidFill>
                  <a:srgbClr val="5A5A5A"/>
                </a:solidFill>
              </a:rPr>
              <a:t>)</a:t>
            </a:r>
          </a:p>
          <a:p>
            <a:pPr lvl="2">
              <a:buFont typeface="Wingdings" pitchFamily="2" charset="2"/>
              <a:buChar char="ü"/>
            </a:pPr>
            <a:r>
              <a:rPr lang="en-US" sz="2500" dirty="0">
                <a:solidFill>
                  <a:srgbClr val="5A5A5A"/>
                </a:solidFill>
              </a:rPr>
              <a:t>Seamless Tubes (</a:t>
            </a:r>
            <a:r>
              <a:rPr lang="en-US" sz="2500" i="1" dirty="0">
                <a:solidFill>
                  <a:srgbClr val="5A5A5A"/>
                </a:solidFill>
                <a:hlinkClick r:id="rId6"/>
              </a:rPr>
              <a:t>EDMS 2367297</a:t>
            </a:r>
            <a:r>
              <a:rPr lang="en-US" sz="2500" dirty="0">
                <a:solidFill>
                  <a:srgbClr val="5A5A5A"/>
                </a:solidFill>
              </a:rPr>
              <a:t>)</a:t>
            </a:r>
          </a:p>
          <a:p>
            <a:pPr lvl="2">
              <a:buFont typeface="Wingdings" pitchFamily="2" charset="2"/>
              <a:buChar char="ü"/>
            </a:pPr>
            <a:r>
              <a:rPr lang="en-US" sz="2500" dirty="0">
                <a:solidFill>
                  <a:srgbClr val="5A5A5A"/>
                </a:solidFill>
              </a:rPr>
              <a:t>Ultrasonic Inspection Procedure (</a:t>
            </a:r>
            <a:r>
              <a:rPr lang="en-US" sz="2500" i="1" dirty="0">
                <a:solidFill>
                  <a:srgbClr val="5A5A5A"/>
                </a:solidFill>
                <a:hlinkClick r:id="rId7"/>
              </a:rPr>
              <a:t>EDMS 1971779</a:t>
            </a:r>
            <a:r>
              <a:rPr lang="en-US" sz="2500" dirty="0">
                <a:solidFill>
                  <a:srgbClr val="5A5A5A"/>
                </a:solidFill>
              </a:rPr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400" dirty="0">
                <a:solidFill>
                  <a:srgbClr val="5A5A5A"/>
                </a:solidFill>
              </a:rPr>
              <a:t>Nb-55Ti</a:t>
            </a:r>
            <a:r>
              <a:rPr lang="en-US" sz="2300" dirty="0">
                <a:solidFill>
                  <a:srgbClr val="5A5A5A"/>
                </a:solidFill>
              </a:rPr>
              <a:t> </a:t>
            </a:r>
          </a:p>
          <a:p>
            <a:pPr lvl="2">
              <a:buFont typeface="Wingdings" pitchFamily="2" charset="2"/>
              <a:buChar char="ü"/>
            </a:pPr>
            <a:r>
              <a:rPr lang="en-US" sz="2500" dirty="0">
                <a:solidFill>
                  <a:srgbClr val="5A5A5A"/>
                </a:solidFill>
              </a:rPr>
              <a:t>Bars &amp; Plates - CERN spec. 4055 ed.4 (</a:t>
            </a:r>
            <a:r>
              <a:rPr lang="en-US" sz="2500" i="1" dirty="0">
                <a:solidFill>
                  <a:srgbClr val="5A5A5A"/>
                </a:solidFill>
                <a:hlinkClick r:id="rId8"/>
              </a:rPr>
              <a:t>EDMS 1485727</a:t>
            </a:r>
            <a:r>
              <a:rPr lang="en-US" sz="2500" dirty="0">
                <a:solidFill>
                  <a:srgbClr val="5A5A5A"/>
                </a:solidFill>
              </a:rPr>
              <a:t>)</a:t>
            </a:r>
          </a:p>
          <a:p>
            <a:pPr lvl="2">
              <a:buFont typeface="Wingdings" pitchFamily="2" charset="2"/>
              <a:buChar char="ü"/>
            </a:pPr>
            <a:r>
              <a:rPr lang="en-US" sz="2500" dirty="0">
                <a:solidFill>
                  <a:srgbClr val="5A5A5A"/>
                </a:solidFill>
              </a:rPr>
              <a:t>Ultrasonic Inspection Procedure (</a:t>
            </a:r>
            <a:r>
              <a:rPr lang="en-US" sz="2500" i="1" dirty="0">
                <a:solidFill>
                  <a:srgbClr val="5A5A5A"/>
                </a:solidFill>
                <a:hlinkClick r:id="rId9"/>
              </a:rPr>
              <a:t>EDMS 2116737</a:t>
            </a:r>
            <a:r>
              <a:rPr lang="en-US" sz="2500" dirty="0">
                <a:solidFill>
                  <a:srgbClr val="5A5A5A"/>
                </a:solidFill>
              </a:rPr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400" dirty="0">
                <a:solidFill>
                  <a:srgbClr val="5A5A5A"/>
                </a:solidFill>
              </a:rPr>
              <a:t>Stainless Steel 1.4429 (316LN)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5A5A5A"/>
                </a:solidFill>
              </a:rPr>
              <a:t>Forged Blanks - CERN spec. 1001 ed.5 (</a:t>
            </a:r>
            <a:r>
              <a:rPr lang="en-US" sz="2500" i="1" dirty="0">
                <a:solidFill>
                  <a:srgbClr val="5A5A5A"/>
                </a:solidFill>
                <a:hlinkClick r:id="rId10"/>
              </a:rPr>
              <a:t>EDMS 790775</a:t>
            </a:r>
            <a:r>
              <a:rPr lang="en-US" sz="2500" dirty="0">
                <a:solidFill>
                  <a:srgbClr val="5A5A5A"/>
                </a:solidFill>
              </a:rPr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400" dirty="0">
                <a:solidFill>
                  <a:srgbClr val="5A5A5A"/>
                </a:solidFill>
              </a:rPr>
              <a:t>Other materials for Dressed Cavity </a:t>
            </a:r>
          </a:p>
          <a:p>
            <a:pPr lvl="2">
              <a:buFont typeface="Wingdings" pitchFamily="2" charset="2"/>
              <a:buChar char="ü"/>
            </a:pPr>
            <a:r>
              <a:rPr lang="en-US" sz="2500" dirty="0">
                <a:solidFill>
                  <a:srgbClr val="5A5A5A"/>
                </a:solidFill>
              </a:rPr>
              <a:t>  (</a:t>
            </a:r>
            <a:r>
              <a:rPr lang="en-US" sz="2500" dirty="0" err="1">
                <a:solidFill>
                  <a:srgbClr val="5A5A5A"/>
                </a:solidFill>
              </a:rPr>
              <a:t>Ti</a:t>
            </a:r>
            <a:r>
              <a:rPr lang="en-US" sz="2500" dirty="0">
                <a:solidFill>
                  <a:srgbClr val="5A5A5A"/>
                </a:solidFill>
              </a:rPr>
              <a:t>, Cu, SS, </a:t>
            </a:r>
            <a:r>
              <a:rPr lang="en-US" sz="2500" dirty="0" err="1">
                <a:solidFill>
                  <a:srgbClr val="5A5A5A"/>
                </a:solidFill>
              </a:rPr>
              <a:t>Cryophy</a:t>
            </a:r>
            <a:r>
              <a:rPr lang="en-US" sz="2500" dirty="0">
                <a:solidFill>
                  <a:srgbClr val="5A5A5A"/>
                </a:solidFill>
              </a:rPr>
              <a:t>, Alumina &amp; </a:t>
            </a:r>
            <a:r>
              <a:rPr lang="en-US" sz="2500" dirty="0" err="1">
                <a:solidFill>
                  <a:srgbClr val="5A5A5A"/>
                </a:solidFill>
              </a:rPr>
              <a:t>Gapasil</a:t>
            </a:r>
            <a:r>
              <a:rPr lang="en-US" sz="2500" dirty="0">
                <a:solidFill>
                  <a:srgbClr val="5A5A5A"/>
                </a:solidFill>
              </a:rPr>
              <a:t>)</a:t>
            </a:r>
          </a:p>
          <a:p>
            <a:pPr lvl="2">
              <a:buFont typeface="Wingdings" pitchFamily="2" charset="2"/>
              <a:buChar char="ü"/>
            </a:pPr>
            <a:endParaRPr lang="en-US" sz="2300" dirty="0">
              <a:solidFill>
                <a:srgbClr val="5A5A5A"/>
              </a:solidFill>
            </a:endParaRPr>
          </a:p>
          <a:p>
            <a:r>
              <a:rPr lang="en-US" sz="3800" dirty="0"/>
              <a:t>Sizes &amp; quantities </a:t>
            </a:r>
            <a:r>
              <a:rPr lang="en-US" sz="3800" dirty="0">
                <a:solidFill>
                  <a:srgbClr val="00B050"/>
                </a:solidFill>
              </a:rPr>
              <a:t>optimized</a:t>
            </a:r>
            <a:r>
              <a:rPr lang="en-US" sz="3800" dirty="0"/>
              <a:t> by ZRI* after protos experience</a:t>
            </a:r>
          </a:p>
          <a:p>
            <a:pPr marL="0" indent="0">
              <a:buNone/>
            </a:pPr>
            <a:endParaRPr lang="en-US" sz="3800" dirty="0"/>
          </a:p>
          <a:p>
            <a:r>
              <a:rPr lang="en-US" sz="3800" dirty="0">
                <a:solidFill>
                  <a:srgbClr val="00B050"/>
                </a:solidFill>
              </a:rPr>
              <a:t>Purchased</a:t>
            </a:r>
            <a:r>
              <a:rPr lang="en-US" sz="3800" dirty="0"/>
              <a:t> according to the HL-LHC requirements </a:t>
            </a:r>
          </a:p>
          <a:p>
            <a:pPr marL="0" indent="0">
              <a:buNone/>
            </a:pPr>
            <a:r>
              <a:rPr lang="en-US" sz="3800" i="1" dirty="0"/>
              <a:t>     (Pre-series &amp; Series production)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400" dirty="0"/>
              <a:t>PO 657756 (Ningxia) Nb Sheets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400" dirty="0"/>
              <a:t>PO 671157 (Ningxia) Nb Rods &amp; Plates, </a:t>
            </a:r>
            <a:r>
              <a:rPr lang="en-US" sz="3400" dirty="0" err="1"/>
              <a:t>NbTi</a:t>
            </a:r>
            <a:r>
              <a:rPr lang="en-US" sz="3400" dirty="0"/>
              <a:t> Rods &amp; Discs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400" dirty="0"/>
              <a:t>PO 671490 (Ningxia) Nb Tubes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400" dirty="0"/>
              <a:t>ZRI</a:t>
            </a:r>
            <a:r>
              <a:rPr lang="en-US" sz="3400" dirty="0">
                <a:solidFill>
                  <a:srgbClr val="5A5A5A"/>
                </a:solidFill>
              </a:rPr>
              <a:t>*</a:t>
            </a:r>
            <a:r>
              <a:rPr lang="en-US" sz="3400" dirty="0"/>
              <a:t> PO (Ningxia) additional Nb for welding tests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400" dirty="0"/>
              <a:t>PO 686821 (ANL) extra brazed joints for pre-series</a:t>
            </a:r>
          </a:p>
          <a:p>
            <a:pPr marL="514350" lvl="1" indent="-514350">
              <a:buFont typeface="+mj-lt"/>
              <a:buAutoNum type="arabicPeriod"/>
            </a:pPr>
            <a:endParaRPr lang="en-US" sz="3800" dirty="0"/>
          </a:p>
          <a:p>
            <a:endParaRPr lang="en-US" sz="38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>
              <a:solidFill>
                <a:srgbClr val="5A5A5A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B44C65-ED5F-4917-AB4C-09083E3E6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" y="-2880"/>
            <a:ext cx="9144000" cy="720000"/>
          </a:xfrm>
        </p:spPr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Raw Materials Procurement</a:t>
            </a:r>
            <a:endParaRPr lang="en-US" sz="2000" b="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CA177D-4B51-0E4A-851F-28F25B4537D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725" y="663400"/>
            <a:ext cx="2011680" cy="2895342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908D921A-24CE-4FDB-9F21-DBB9D1FF2A67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59" r="6015"/>
          <a:stretch/>
        </p:blipFill>
        <p:spPr>
          <a:xfrm>
            <a:off x="6950006" y="2488401"/>
            <a:ext cx="2011680" cy="2796860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ECA1A845-5E8C-4CFF-ACDB-965FD3C18A92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2902" y="4160450"/>
            <a:ext cx="2011680" cy="2249621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C4DF219-4C7D-4289-B15E-4E02313FBE57}"/>
              </a:ext>
            </a:extLst>
          </p:cNvPr>
          <p:cNvSpPr txBox="1"/>
          <p:nvPr/>
        </p:nvSpPr>
        <p:spPr>
          <a:xfrm>
            <a:off x="1579112" y="6229392"/>
            <a:ext cx="5280613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i="1" dirty="0">
                <a:solidFill>
                  <a:srgbClr val="5A5A5A"/>
                </a:solidFill>
              </a:rPr>
              <a:t>* ”Ettore Zanon spa” has changed its name in ZRI: “Zanon Research &amp; Innovation </a:t>
            </a:r>
            <a:r>
              <a:rPr lang="en-US" sz="1050" i="1" dirty="0" err="1">
                <a:solidFill>
                  <a:srgbClr val="5A5A5A"/>
                </a:solidFill>
              </a:rPr>
              <a:t>srl</a:t>
            </a:r>
            <a:r>
              <a:rPr lang="en-US" sz="1050" i="1" dirty="0">
                <a:solidFill>
                  <a:srgbClr val="5A5A5A"/>
                </a:solidFill>
              </a:rPr>
              <a:t>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8A7ED2-7DE3-F047-AEB7-E1B955B8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D996F10-4981-D142-B9A9-41D872FB8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174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DB44C65-ED5F-4917-AB4C-09083E3E6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" y="-2880"/>
            <a:ext cx="9144000" cy="720000"/>
          </a:xfrm>
        </p:spPr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Series Niobium: status &amp; issues (2)</a:t>
            </a:r>
            <a:endParaRPr lang="en-US" sz="2000" b="0" i="1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A6CCD3E-AF39-4F6D-844F-DD5DC4ABCB70}"/>
              </a:ext>
            </a:extLst>
          </p:cNvPr>
          <p:cNvSpPr txBox="1">
            <a:spLocks/>
          </p:cNvSpPr>
          <p:nvPr/>
        </p:nvSpPr>
        <p:spPr>
          <a:xfrm>
            <a:off x="266187" y="702778"/>
            <a:ext cx="8600613" cy="238994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Wingdings" panose="05000000000000000000" pitchFamily="2" charset="2"/>
              <a:buChar char="v"/>
            </a:pPr>
            <a:r>
              <a:rPr lang="en-US" sz="2000" dirty="0"/>
              <a:t>Poles and WGs formed from series Nb shows </a:t>
            </a:r>
            <a:r>
              <a:rPr lang="en-US" sz="2000" u="sng" dirty="0"/>
              <a:t>non-repeatable results:</a:t>
            </a:r>
            <a:endParaRPr lang="en-US" sz="2000" dirty="0"/>
          </a:p>
          <a:p>
            <a:pPr marL="742950" lvl="2" indent="-342900">
              <a:buFont typeface="Wingdings" panose="05000000000000000000" pitchFamily="2" charset="2"/>
              <a:buChar char="v"/>
            </a:pPr>
            <a:r>
              <a:rPr lang="en-US" sz="1800" dirty="0"/>
              <a:t>Some Poles showed less than desirable results even if formed from the same sheets used for acceptable components.</a:t>
            </a:r>
          </a:p>
          <a:p>
            <a:pPr marL="742950" lvl="2" indent="-342900">
              <a:buFont typeface="Wingdings" panose="05000000000000000000" pitchFamily="2" charset="2"/>
              <a:buChar char="v"/>
            </a:pPr>
            <a:r>
              <a:rPr lang="en-US" sz="1800" dirty="0"/>
              <a:t>Waveguides require many coining steps to get close to the required shape accuracy, unlike pre-series ones.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sz="1800" dirty="0"/>
              <a:t>AUP stock materials are enough for the manufacturing of 14 RFDs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2EA549D-BD42-3C48-94D2-BD2505CDF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DD7FF3-D227-4947-B0DF-E4F8049CA20C}"/>
              </a:ext>
            </a:extLst>
          </p:cNvPr>
          <p:cNvSpPr txBox="1"/>
          <p:nvPr/>
        </p:nvSpPr>
        <p:spPr>
          <a:xfrm>
            <a:off x="-97199" y="6006050"/>
            <a:ext cx="9143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5A5A5A"/>
                </a:solidFill>
              </a:rPr>
              <a:t>Unacceptable Poles (</a:t>
            </a:r>
            <a:r>
              <a:rPr lang="en-US" sz="1100" dirty="0">
                <a:solidFill>
                  <a:srgbClr val="FF0000"/>
                </a:solidFill>
              </a:rPr>
              <a:t>left</a:t>
            </a:r>
            <a:r>
              <a:rPr lang="en-US" sz="1100" dirty="0">
                <a:solidFill>
                  <a:srgbClr val="5A5A5A"/>
                </a:solidFill>
              </a:rPr>
              <a:t>) and Acceptable Poles (</a:t>
            </a:r>
            <a:r>
              <a:rPr lang="en-US" sz="1100" dirty="0">
                <a:solidFill>
                  <a:srgbClr val="00B050"/>
                </a:solidFill>
              </a:rPr>
              <a:t>middle</a:t>
            </a:r>
            <a:r>
              <a:rPr lang="en-US" sz="1100" dirty="0">
                <a:solidFill>
                  <a:srgbClr val="5A5A5A"/>
                </a:solidFill>
              </a:rPr>
              <a:t>) from the same Niobium sheet. Difficult stamping of Waveguides (</a:t>
            </a:r>
            <a:r>
              <a:rPr lang="en-US" sz="1100" dirty="0">
                <a:solidFill>
                  <a:schemeClr val="accent6"/>
                </a:solidFill>
              </a:rPr>
              <a:t>right</a:t>
            </a:r>
            <a:r>
              <a:rPr lang="en-US" sz="1100" dirty="0">
                <a:solidFill>
                  <a:srgbClr val="5A5A5A"/>
                </a:solidFill>
              </a:rPr>
              <a:t>)</a:t>
            </a:r>
          </a:p>
        </p:txBody>
      </p:sp>
      <p:pic>
        <p:nvPicPr>
          <p:cNvPr id="4" name="Picture 3" descr="A picture containing indoor, sitting, leather, grill&#10;&#10;Description automatically generated">
            <a:extLst>
              <a:ext uri="{FF2B5EF4-FFF2-40B4-BE49-F238E27FC236}">
                <a16:creationId xmlns:a16="http://schemas.microsoft.com/office/drawing/2014/main" id="{50C7D9B6-F8DC-9C2A-D94D-28C1C405BC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0851" y="3097238"/>
            <a:ext cx="2589778" cy="2907572"/>
          </a:xfrm>
          <a:prstGeom prst="rect">
            <a:avLst/>
          </a:prstGeom>
        </p:spPr>
      </p:pic>
      <p:pic>
        <p:nvPicPr>
          <p:cNvPr id="14" name="Picture 13" descr="A picture containing indoor, leather&#10;&#10;Description automatically generated">
            <a:extLst>
              <a:ext uri="{FF2B5EF4-FFF2-40B4-BE49-F238E27FC236}">
                <a16:creationId xmlns:a16="http://schemas.microsoft.com/office/drawing/2014/main" id="{6380CFE5-A5A1-D881-AC5C-89823731E56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77" y="3097241"/>
            <a:ext cx="3797645" cy="2907571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8EDF05BC-5EF9-E699-ED45-8D8518ADA0DD}"/>
              </a:ext>
            </a:extLst>
          </p:cNvPr>
          <p:cNvSpPr/>
          <p:nvPr/>
        </p:nvSpPr>
        <p:spPr>
          <a:xfrm rot="19974628">
            <a:off x="1482027" y="3483600"/>
            <a:ext cx="612341" cy="29012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78C404F-272F-1B78-268F-1E1FB3D248BA}"/>
              </a:ext>
            </a:extLst>
          </p:cNvPr>
          <p:cNvSpPr/>
          <p:nvPr/>
        </p:nvSpPr>
        <p:spPr>
          <a:xfrm rot="19636492">
            <a:off x="154177" y="4162293"/>
            <a:ext cx="946111" cy="33007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A45B504-DDB1-E5E2-6DDE-2AF5F0EB2D78}"/>
              </a:ext>
            </a:extLst>
          </p:cNvPr>
          <p:cNvSpPr/>
          <p:nvPr/>
        </p:nvSpPr>
        <p:spPr>
          <a:xfrm rot="20232667">
            <a:off x="2236970" y="3092361"/>
            <a:ext cx="538801" cy="29012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CE12479-F944-9BC0-67FC-BD40001C2BEA}"/>
              </a:ext>
            </a:extLst>
          </p:cNvPr>
          <p:cNvSpPr/>
          <p:nvPr/>
        </p:nvSpPr>
        <p:spPr>
          <a:xfrm rot="19974628">
            <a:off x="3298539" y="3434489"/>
            <a:ext cx="538801" cy="29012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A599E34-EF04-590B-FF55-A6A25B691A4C}"/>
              </a:ext>
            </a:extLst>
          </p:cNvPr>
          <p:cNvSpPr/>
          <p:nvPr/>
        </p:nvSpPr>
        <p:spPr>
          <a:xfrm rot="19974628">
            <a:off x="2656741" y="3929867"/>
            <a:ext cx="670518" cy="41146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74D26A6-43C1-EE27-4F1A-B47A2422415D}"/>
              </a:ext>
            </a:extLst>
          </p:cNvPr>
          <p:cNvSpPr/>
          <p:nvPr/>
        </p:nvSpPr>
        <p:spPr>
          <a:xfrm rot="19974628">
            <a:off x="1579396" y="4802894"/>
            <a:ext cx="908535" cy="5353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Immagine 8" descr="Immagine che contiene Ferramenta, argento, Alluminio, acciaio&#10;&#10;Descrizione generata automaticamente">
            <a:extLst>
              <a:ext uri="{FF2B5EF4-FFF2-40B4-BE49-F238E27FC236}">
                <a16:creationId xmlns:a16="http://schemas.microsoft.com/office/drawing/2014/main" id="{CF832597-C128-DDD6-6C3B-5231E713FA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6571459" y="3097240"/>
            <a:ext cx="2478429" cy="2907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012BB5-FEE9-5D41-866A-AED09F3857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313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5E552-ADE8-4470-873B-3509A6BF2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8320" y="693067"/>
            <a:ext cx="8647243" cy="5549060"/>
          </a:xfrm>
          <a:effectLst>
            <a:softEdge rad="12700"/>
          </a:effectLst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Adopted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  <a:hlinkClick r:id="rId3"/>
              </a:rPr>
              <a:t>CERN Eng. Spec</a:t>
            </a:r>
            <a:r>
              <a:rPr lang="en-US" sz="2000" dirty="0">
                <a:sym typeface="Wingdings" pitchFamily="2" charset="2"/>
              </a:rPr>
              <a:t>. &amp; </a:t>
            </a:r>
            <a:r>
              <a:rPr lang="en-US" sz="2000" dirty="0">
                <a:sym typeface="Wingdings" pitchFamily="2" charset="2"/>
                <a:hlinkClick r:id="rId4"/>
              </a:rPr>
              <a:t>Dwg</a:t>
            </a:r>
            <a:r>
              <a:rPr lang="en-US" sz="2000" dirty="0">
                <a:sym typeface="Wingdings" pitchFamily="2" charset="2"/>
              </a:rPr>
              <a:t> for pre-series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Approved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  <a:hlinkClick r:id="rId5"/>
              </a:rPr>
              <a:t>Fab. </a:t>
            </a:r>
            <a:r>
              <a:rPr lang="en-US" sz="2000" dirty="0" err="1">
                <a:sym typeface="Wingdings" pitchFamily="2" charset="2"/>
                <a:hlinkClick r:id="rId5"/>
              </a:rPr>
              <a:t>Dwgs</a:t>
            </a:r>
            <a:r>
              <a:rPr lang="en-US" sz="2000" dirty="0">
                <a:sym typeface="Wingdings" pitchFamily="2" charset="2"/>
              </a:rPr>
              <a:t>, </a:t>
            </a:r>
            <a:r>
              <a:rPr lang="en-US" sz="2000" dirty="0">
                <a:sym typeface="Wingdings" pitchFamily="2" charset="2"/>
                <a:hlinkClick r:id="rId6"/>
              </a:rPr>
              <a:t>MIP &amp; QA/QC Procedures</a:t>
            </a:r>
            <a:endParaRPr lang="en-US" sz="2000" dirty="0"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Approved </a:t>
            </a:r>
            <a:r>
              <a:rPr lang="en-US" sz="2000" dirty="0">
                <a:sym typeface="Wingdings" pitchFamily="2" charset="2"/>
                <a:hlinkClick r:id="rId7"/>
              </a:rPr>
              <a:t>Weld Test Plan </a:t>
            </a:r>
            <a:endParaRPr lang="en-US" sz="2000" dirty="0"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Approved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  <a:hlinkClick r:id="rId8"/>
              </a:rPr>
              <a:t>Welding book</a:t>
            </a:r>
            <a:endParaRPr lang="en-US" sz="2000" dirty="0"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>
                <a:solidFill>
                  <a:schemeClr val="accent6"/>
                </a:solidFill>
                <a:sym typeface="Wingdings" pitchFamily="2" charset="2"/>
              </a:rPr>
              <a:t>Finalizing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>
                <a:sym typeface="Wingdings" pitchFamily="2" charset="2"/>
                <a:hlinkClick r:id="rId9"/>
              </a:rPr>
              <a:t>Brazing Test Plan</a:t>
            </a:r>
            <a:r>
              <a:rPr lang="en-US" sz="2000" dirty="0">
                <a:sym typeface="Wingdings" pitchFamily="2" charset="2"/>
              </a:rPr>
              <a:t> (Series only)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Addressed</a:t>
            </a:r>
            <a:r>
              <a:rPr lang="en-US" sz="2000" dirty="0">
                <a:sym typeface="Wingdings" pitchFamily="2" charset="2"/>
              </a:rPr>
              <a:t> all the reviews’ recommendations</a:t>
            </a:r>
            <a:endParaRPr lang="en-US" sz="2000" dirty="0">
              <a:solidFill>
                <a:srgbClr val="00B050"/>
              </a:solidFill>
              <a:sym typeface="Wingdings" pitchFamily="2" charset="2"/>
            </a:endParaRPr>
          </a:p>
          <a:p>
            <a:pPr lvl="1"/>
            <a:endParaRPr lang="en-US" sz="1000" dirty="0">
              <a:sym typeface="Wingdings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Adopted</a:t>
            </a:r>
            <a:r>
              <a:rPr lang="en-US" sz="2000" dirty="0">
                <a:solidFill>
                  <a:srgbClr val="5F5F5F"/>
                </a:solidFill>
                <a:sym typeface="Wingdings" pitchFamily="2" charset="2"/>
              </a:rPr>
              <a:t> the </a:t>
            </a:r>
            <a:r>
              <a:rPr lang="en-US" sz="2000" dirty="0">
                <a:solidFill>
                  <a:srgbClr val="5F5F5F"/>
                </a:solidFill>
                <a:sym typeface="Wingdings" pitchFamily="2" charset="2"/>
                <a:hlinkClick r:id="rId10"/>
              </a:rPr>
              <a:t>HL-LHC quality system</a:t>
            </a:r>
            <a:r>
              <a:rPr lang="en-US" sz="2000" dirty="0">
                <a:solidFill>
                  <a:srgbClr val="5F5F5F"/>
                </a:solidFill>
                <a:sym typeface="Wingdings" pitchFamily="2" charset="2"/>
              </a:rPr>
              <a:t> (MTF/EDMS)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Enhanced</a:t>
            </a:r>
            <a:r>
              <a:rPr lang="en-US" sz="2000" dirty="0">
                <a:solidFill>
                  <a:srgbClr val="5F5F5F"/>
                </a:solidFill>
                <a:sym typeface="Wingdings" pitchFamily="2" charset="2"/>
              </a:rPr>
              <a:t> QCs and VTS tests at FNAL &amp; </a:t>
            </a:r>
            <a:r>
              <a:rPr lang="en-US" sz="2000" dirty="0" err="1">
                <a:solidFill>
                  <a:srgbClr val="5F5F5F"/>
                </a:solidFill>
                <a:sym typeface="Wingdings" pitchFamily="2" charset="2"/>
              </a:rPr>
              <a:t>JLab</a:t>
            </a:r>
            <a:endParaRPr lang="en-US" sz="1800" b="1" dirty="0">
              <a:sym typeface="Wingdings" pitchFamily="2" charset="2"/>
            </a:endParaRPr>
          </a:p>
          <a:p>
            <a:pPr lvl="2">
              <a:buFont typeface="Wingdings" panose="05000000000000000000" pitchFamily="2" charset="2"/>
              <a:buChar char="ü"/>
            </a:pPr>
            <a:endParaRPr lang="en-US" sz="1200" dirty="0">
              <a:sym typeface="Wingdings" pitchFamily="2" charset="2"/>
            </a:endParaRPr>
          </a:p>
          <a:p>
            <a:pPr lvl="2"/>
            <a:endParaRPr lang="en-US" sz="1200" dirty="0">
              <a:sym typeface="Wingdings" pitchFamily="2" charset="2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B44C65-ED5F-4917-AB4C-09083E3E6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80"/>
            <a:ext cx="9144000" cy="720000"/>
          </a:xfrm>
        </p:spPr>
        <p:txBody>
          <a:bodyPr/>
          <a:lstStyle/>
          <a:p>
            <a:r>
              <a:rPr lang="en-US" sz="2800" dirty="0"/>
              <a:t>AUP Pr</a:t>
            </a:r>
            <a:r>
              <a:rPr lang="en-US" dirty="0"/>
              <a:t>e-series &amp; S</a:t>
            </a:r>
            <a:r>
              <a:rPr lang="en-US" sz="2800" dirty="0"/>
              <a:t>eries Fabrication at ZRI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FF63AED-ED22-4B93-B96E-33723CF97B4B}"/>
              </a:ext>
            </a:extLst>
          </p:cNvPr>
          <p:cNvSpPr txBox="1"/>
          <p:nvPr/>
        </p:nvSpPr>
        <p:spPr>
          <a:xfrm>
            <a:off x="339657" y="3834281"/>
            <a:ext cx="8589742" cy="400110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buClr>
                <a:schemeClr val="accent6"/>
              </a:buClr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98% </a:t>
            </a: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of first 2x Pre-Series RFDs completed (delivery expected late 2023)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AEC395E-6FEB-424D-BAC6-C928DB877F64}"/>
              </a:ext>
            </a:extLst>
          </p:cNvPr>
          <p:cNvSpPr txBox="1"/>
          <p:nvPr/>
        </p:nvSpPr>
        <p:spPr>
          <a:xfrm>
            <a:off x="6603121" y="1243318"/>
            <a:ext cx="2326278" cy="646331"/>
          </a:xfrm>
          <a:prstGeom prst="rec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rgbClr val="5A5A5A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dirty="0"/>
              <a:t>Documentation Prior </a:t>
            </a:r>
          </a:p>
          <a:p>
            <a:r>
              <a:rPr lang="en-US" dirty="0"/>
              <a:t>to Manufacturing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2BB6D7-505D-497D-A20C-C2652C826912}"/>
              </a:ext>
            </a:extLst>
          </p:cNvPr>
          <p:cNvSpPr txBox="1"/>
          <p:nvPr/>
        </p:nvSpPr>
        <p:spPr>
          <a:xfrm>
            <a:off x="6603121" y="3080649"/>
            <a:ext cx="2326278" cy="646331"/>
          </a:xfrm>
          <a:prstGeom prst="rec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rgbClr val="5A5A5A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en-US" dirty="0"/>
              <a:t>QA/QCs during </a:t>
            </a:r>
          </a:p>
          <a:p>
            <a:r>
              <a:rPr lang="en-US" dirty="0"/>
              <a:t>production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E0C54614-E5FC-435C-9994-D6FA9F09AA9B}"/>
              </a:ext>
            </a:extLst>
          </p:cNvPr>
          <p:cNvSpPr/>
          <p:nvPr/>
        </p:nvSpPr>
        <p:spPr>
          <a:xfrm>
            <a:off x="6284844" y="693067"/>
            <a:ext cx="282389" cy="174218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8B5EA852-E637-464C-8FE7-AEB8E207D1AE}"/>
              </a:ext>
            </a:extLst>
          </p:cNvPr>
          <p:cNvSpPr/>
          <p:nvPr/>
        </p:nvSpPr>
        <p:spPr>
          <a:xfrm>
            <a:off x="6295665" y="3043150"/>
            <a:ext cx="282389" cy="70173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1C6A5-E727-7F42-A734-AB9C9E758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" name="Picture 9" descr="A close-up of a camera&#10;&#10;Description automatically generated with low confidence">
            <a:extLst>
              <a:ext uri="{FF2B5EF4-FFF2-40B4-BE49-F238E27FC236}">
                <a16:creationId xmlns:a16="http://schemas.microsoft.com/office/drawing/2014/main" id="{D7CB27E1-7F7C-5058-3A15-324D1F59D21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0197" y="4739738"/>
            <a:ext cx="2180200" cy="1792662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3" name="Picture 12" descr="A picture containing indoor, silver&#10;&#10;Description automatically generated">
            <a:extLst>
              <a:ext uri="{FF2B5EF4-FFF2-40B4-BE49-F238E27FC236}">
                <a16:creationId xmlns:a16="http://schemas.microsoft.com/office/drawing/2014/main" id="{800E74D4-4D62-7681-AF0C-ED611841CF89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3330" y="4739737"/>
            <a:ext cx="1420785" cy="1792662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4" name="Picture 13" descr="A metal faucet on a white surface&#10;&#10;Description automatically generated with low confidence">
            <a:extLst>
              <a:ext uri="{FF2B5EF4-FFF2-40B4-BE49-F238E27FC236}">
                <a16:creationId xmlns:a16="http://schemas.microsoft.com/office/drawing/2014/main" id="{C1B6A9D1-0D11-2391-67E0-2777807DC16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colorTemperature colorTemp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8385" y="4739737"/>
            <a:ext cx="1925715" cy="1792662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B5A2C8C-5C4D-AE41-B6C4-538DD7350985}"/>
              </a:ext>
            </a:extLst>
          </p:cNvPr>
          <p:cNvSpPr txBox="1"/>
          <p:nvPr/>
        </p:nvSpPr>
        <p:spPr>
          <a:xfrm>
            <a:off x="339657" y="4297210"/>
            <a:ext cx="8589742" cy="400110"/>
          </a:xfrm>
          <a:prstGeom prst="rect">
            <a:avLst/>
          </a:prstGeom>
          <a:ln w="19050">
            <a:solidFill>
              <a:schemeClr val="accent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buClr>
                <a:schemeClr val="accent6"/>
              </a:buClr>
            </a:pP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11% </a:t>
            </a:r>
            <a:r>
              <a:rPr lang="en-US" sz="2000" dirty="0">
                <a:solidFill>
                  <a:schemeClr val="accent5"/>
                </a:solidFill>
                <a:sym typeface="Wingdings" pitchFamily="2" charset="2"/>
              </a:rPr>
              <a:t>of 10x Series RFDs manufacturing has been completed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6DF842-217C-074D-91B5-B9CA746B9F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523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197734-59FD-46A1-8489-BA867A115C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833" y="834068"/>
            <a:ext cx="8308451" cy="390250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0DEDC4-93EF-4452-8871-4C11B9B3B67B}"/>
              </a:ext>
            </a:extLst>
          </p:cNvPr>
          <p:cNvCxnSpPr>
            <a:cxnSpLocks/>
          </p:cNvCxnSpPr>
          <p:nvPr/>
        </p:nvCxnSpPr>
        <p:spPr>
          <a:xfrm flipV="1">
            <a:off x="2358667" y="4126374"/>
            <a:ext cx="356544" cy="2036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8FF411B-60AF-412D-8150-2305E49895B4}"/>
              </a:ext>
            </a:extLst>
          </p:cNvPr>
          <p:cNvSpPr/>
          <p:nvPr/>
        </p:nvSpPr>
        <p:spPr>
          <a:xfrm>
            <a:off x="1945310" y="4248274"/>
            <a:ext cx="6543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Corner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BBE06E-E495-4C9A-B6A5-281A123789FA}"/>
              </a:ext>
            </a:extLst>
          </p:cNvPr>
          <p:cNvCxnSpPr>
            <a:cxnSpLocks/>
          </p:cNvCxnSpPr>
          <p:nvPr/>
        </p:nvCxnSpPr>
        <p:spPr>
          <a:xfrm flipV="1">
            <a:off x="3288121" y="3563447"/>
            <a:ext cx="720180" cy="10565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7752BDC-F256-4DE1-A4E4-8FD91007EA66}"/>
              </a:ext>
            </a:extLst>
          </p:cNvPr>
          <p:cNvSpPr/>
          <p:nvPr/>
        </p:nvSpPr>
        <p:spPr>
          <a:xfrm rot="10800000" flipV="1">
            <a:off x="2816913" y="4591553"/>
            <a:ext cx="8687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Pole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4886168-F384-462E-B628-C3DAD1A31E6D}"/>
              </a:ext>
            </a:extLst>
          </p:cNvPr>
          <p:cNvCxnSpPr>
            <a:cxnSpLocks/>
          </p:cNvCxnSpPr>
          <p:nvPr/>
        </p:nvCxnSpPr>
        <p:spPr>
          <a:xfrm flipV="1">
            <a:off x="4937711" y="4268728"/>
            <a:ext cx="218341" cy="6640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8A9C432-FA53-4CDC-971A-6382882C94CB}"/>
              </a:ext>
            </a:extLst>
          </p:cNvPr>
          <p:cNvSpPr/>
          <p:nvPr/>
        </p:nvSpPr>
        <p:spPr>
          <a:xfrm>
            <a:off x="3845898" y="4887562"/>
            <a:ext cx="13881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Half Main Body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8F194B-CD65-4523-AECB-B5353F44A145}"/>
              </a:ext>
            </a:extLst>
          </p:cNvPr>
          <p:cNvSpPr/>
          <p:nvPr/>
        </p:nvSpPr>
        <p:spPr>
          <a:xfrm>
            <a:off x="5524747" y="4997469"/>
            <a:ext cx="7922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400" spc="-100">
                <a:solidFill>
                  <a:srgbClr val="0092BD"/>
                </a:solidFill>
              </a:rPr>
              <a:t>End Cap</a:t>
            </a:r>
            <a:endParaRPr lang="en-GB" sz="1400" spc="-100">
              <a:solidFill>
                <a:srgbClr val="0092BD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BBBD2D6-9BEA-45E2-82F9-85616ADF56CD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5858461" y="4532774"/>
            <a:ext cx="62388" cy="4646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3FD8259E-4958-4E68-868A-49B6FF4F9292}"/>
              </a:ext>
            </a:extLst>
          </p:cNvPr>
          <p:cNvSpPr/>
          <p:nvPr/>
        </p:nvSpPr>
        <p:spPr>
          <a:xfrm>
            <a:off x="206632" y="1023570"/>
            <a:ext cx="958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V-HOM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0FAB926-7FF8-4345-94E8-107B52001038}"/>
              </a:ext>
            </a:extLst>
          </p:cNvPr>
          <p:cNvSpPr/>
          <p:nvPr/>
        </p:nvSpPr>
        <p:spPr>
          <a:xfrm>
            <a:off x="8221852" y="2057137"/>
            <a:ext cx="958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H-HOM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4F98AFE-FA57-46C2-B4F1-6896CD208E37}"/>
              </a:ext>
            </a:extLst>
          </p:cNvPr>
          <p:cNvSpPr/>
          <p:nvPr/>
        </p:nvSpPr>
        <p:spPr>
          <a:xfrm>
            <a:off x="7886396" y="4690589"/>
            <a:ext cx="10859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FPC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Waveguide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420A5A-559F-4C25-8716-11A2FA08A972}"/>
              </a:ext>
            </a:extLst>
          </p:cNvPr>
          <p:cNvSpPr/>
          <p:nvPr/>
        </p:nvSpPr>
        <p:spPr>
          <a:xfrm>
            <a:off x="559806" y="3806754"/>
            <a:ext cx="9082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Antenna</a:t>
            </a:r>
          </a:p>
          <a:p>
            <a:pPr algn="ctr"/>
            <a:r>
              <a:rPr lang="en-GB" sz="1400" spc="-100" err="1">
                <a:solidFill>
                  <a:srgbClr val="0092BD"/>
                </a:solidFill>
              </a:rPr>
              <a:t>Extr</a:t>
            </a:r>
            <a:r>
              <a:rPr lang="en-GB" sz="1400" spc="-100">
                <a:solidFill>
                  <a:srgbClr val="0092BD"/>
                </a:solidFill>
              </a:rPr>
              <a:t>.</a:t>
            </a:r>
            <a:endParaRPr lang="en-GB" sz="1400" spc="-10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DB8E863-CC5B-4DD6-99E3-8FB4D133A6F7}"/>
              </a:ext>
            </a:extLst>
          </p:cNvPr>
          <p:cNvCxnSpPr>
            <a:cxnSpLocks/>
          </p:cNvCxnSpPr>
          <p:nvPr/>
        </p:nvCxnSpPr>
        <p:spPr>
          <a:xfrm flipV="1">
            <a:off x="1330911" y="3726324"/>
            <a:ext cx="336550" cy="1905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4E796F-354A-4269-B4A1-B1CCC28CB730}"/>
              </a:ext>
            </a:extLst>
          </p:cNvPr>
          <p:cNvCxnSpPr>
            <a:cxnSpLocks/>
          </p:cNvCxnSpPr>
          <p:nvPr/>
        </p:nvCxnSpPr>
        <p:spPr>
          <a:xfrm>
            <a:off x="968961" y="1522874"/>
            <a:ext cx="241300" cy="1785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30A2CC97-9F16-47C4-A0E2-BD0A2E42D0E6}"/>
              </a:ext>
            </a:extLst>
          </p:cNvPr>
          <p:cNvSpPr/>
          <p:nvPr/>
        </p:nvSpPr>
        <p:spPr>
          <a:xfrm>
            <a:off x="1867669" y="753003"/>
            <a:ext cx="13898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V-HOM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5AF1665-245E-4C34-A125-7DC586273C0D}"/>
              </a:ext>
            </a:extLst>
          </p:cNvPr>
          <p:cNvCxnSpPr>
            <a:cxnSpLocks/>
          </p:cNvCxnSpPr>
          <p:nvPr/>
        </p:nvCxnSpPr>
        <p:spPr>
          <a:xfrm>
            <a:off x="2448511" y="1262524"/>
            <a:ext cx="12701" cy="4730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1D892727-D10D-4094-99A2-6D65731CFF4E}"/>
              </a:ext>
            </a:extLst>
          </p:cNvPr>
          <p:cNvSpPr/>
          <p:nvPr/>
        </p:nvSpPr>
        <p:spPr>
          <a:xfrm>
            <a:off x="6520901" y="4869721"/>
            <a:ext cx="11865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FPC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C649DBA-EC6D-42E0-9110-7E320A629BF0}"/>
              </a:ext>
            </a:extLst>
          </p:cNvPr>
          <p:cNvCxnSpPr>
            <a:cxnSpLocks/>
          </p:cNvCxnSpPr>
          <p:nvPr/>
        </p:nvCxnSpPr>
        <p:spPr>
          <a:xfrm flipH="1" flipV="1">
            <a:off x="6429961" y="4461337"/>
            <a:ext cx="422499" cy="4379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5AA21B7-2AED-41DC-A7DB-8B46F5ED4D2F}"/>
              </a:ext>
            </a:extLst>
          </p:cNvPr>
          <p:cNvCxnSpPr>
            <a:cxnSpLocks/>
          </p:cNvCxnSpPr>
          <p:nvPr/>
        </p:nvCxnSpPr>
        <p:spPr>
          <a:xfrm flipH="1" flipV="1">
            <a:off x="7825375" y="4611355"/>
            <a:ext cx="363536" cy="232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CB6BD9B-B6FD-41FE-8B9D-9DE13E9C42F2}"/>
              </a:ext>
            </a:extLst>
          </p:cNvPr>
          <p:cNvCxnSpPr>
            <a:cxnSpLocks/>
          </p:cNvCxnSpPr>
          <p:nvPr/>
        </p:nvCxnSpPr>
        <p:spPr>
          <a:xfrm flipH="1">
            <a:off x="8101600" y="2519824"/>
            <a:ext cx="411161" cy="3365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B099564-FA2F-4727-A986-CD33F52DFBC6}"/>
              </a:ext>
            </a:extLst>
          </p:cNvPr>
          <p:cNvCxnSpPr>
            <a:cxnSpLocks/>
          </p:cNvCxnSpPr>
          <p:nvPr/>
        </p:nvCxnSpPr>
        <p:spPr>
          <a:xfrm>
            <a:off x="6582361" y="1624474"/>
            <a:ext cx="138113" cy="9437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9E150CB-E4DD-47A9-AF15-61B27CF72695}"/>
              </a:ext>
            </a:extLst>
          </p:cNvPr>
          <p:cNvSpPr/>
          <p:nvPr/>
        </p:nvSpPr>
        <p:spPr>
          <a:xfrm>
            <a:off x="4376172" y="877450"/>
            <a:ext cx="8755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Racetrack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1A4A37B-5DCF-4060-BE4F-9569E99D6936}"/>
              </a:ext>
            </a:extLst>
          </p:cNvPr>
          <p:cNvSpPr/>
          <p:nvPr/>
        </p:nvSpPr>
        <p:spPr>
          <a:xfrm>
            <a:off x="5858461" y="1139156"/>
            <a:ext cx="1409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Transition </a:t>
            </a:r>
          </a:p>
          <a:p>
            <a:pPr algn="ctr"/>
            <a:r>
              <a:rPr lang="en-GB" sz="1400" spc="-100">
                <a:solidFill>
                  <a:srgbClr val="0092BD"/>
                </a:solidFill>
              </a:rPr>
              <a:t>H-HOM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9C2853E-1286-43EF-8B23-341A9EC8EA8A}"/>
              </a:ext>
            </a:extLst>
          </p:cNvPr>
          <p:cNvCxnSpPr>
            <a:cxnSpLocks/>
          </p:cNvCxnSpPr>
          <p:nvPr/>
        </p:nvCxnSpPr>
        <p:spPr>
          <a:xfrm flipH="1">
            <a:off x="4614168" y="1148224"/>
            <a:ext cx="202893" cy="5744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B9570050-8775-4FA3-AF77-887AD9E9AB37}"/>
              </a:ext>
            </a:extLst>
          </p:cNvPr>
          <p:cNvSpPr/>
          <p:nvPr/>
        </p:nvSpPr>
        <p:spPr>
          <a:xfrm>
            <a:off x="59605" y="3128856"/>
            <a:ext cx="9390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spc="-100">
                <a:solidFill>
                  <a:srgbClr val="0092BD"/>
                </a:solidFill>
              </a:rPr>
              <a:t>Beam Axis </a:t>
            </a:r>
            <a:r>
              <a:rPr lang="en-GB" sz="1400" spc="-100" err="1">
                <a:solidFill>
                  <a:srgbClr val="0092BD"/>
                </a:solidFill>
              </a:rPr>
              <a:t>Extr</a:t>
            </a:r>
            <a:r>
              <a:rPr lang="en-GB" sz="1400" spc="-100">
                <a:solidFill>
                  <a:srgbClr val="0092BD"/>
                </a:solidFill>
              </a:rPr>
              <a:t>.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BBB361B-FFB9-424E-86A5-755B04101142}"/>
              </a:ext>
            </a:extLst>
          </p:cNvPr>
          <p:cNvCxnSpPr>
            <a:cxnSpLocks/>
          </p:cNvCxnSpPr>
          <p:nvPr/>
        </p:nvCxnSpPr>
        <p:spPr>
          <a:xfrm flipV="1">
            <a:off x="627320" y="2926224"/>
            <a:ext cx="297191" cy="2409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8BA124E-E4AC-435E-A220-23BF2906C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6541" y="5387088"/>
            <a:ext cx="7034426" cy="1132618"/>
          </a:xfrm>
          <a:ln w="15875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accent5"/>
                </a:solidFill>
              </a:rPr>
              <a:t>Extremities tubes machined from </a:t>
            </a:r>
            <a:r>
              <a:rPr lang="en-US" sz="1600" dirty="0">
                <a:solidFill>
                  <a:srgbClr val="00B050"/>
                </a:solidFill>
              </a:rPr>
              <a:t>Nb seamless pipes</a:t>
            </a:r>
            <a:r>
              <a:rPr lang="en-US" sz="1600" dirty="0">
                <a:solidFill>
                  <a:schemeClr val="accent5"/>
                </a:solidFill>
              </a:rPr>
              <a:t> (no roll-forming)</a:t>
            </a:r>
          </a:p>
          <a:p>
            <a:pPr marL="457200"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Single design</a:t>
            </a:r>
            <a:r>
              <a:rPr lang="en-US" sz="1600" dirty="0">
                <a:solidFill>
                  <a:schemeClr val="accent5"/>
                </a:solidFill>
              </a:rPr>
              <a:t> for all the Transitions (machined from a block)</a:t>
            </a:r>
          </a:p>
          <a:p>
            <a:pPr marL="457200"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accent5"/>
                </a:solidFill>
              </a:rPr>
              <a:t>Subcomponents interfaces and EBW joints handled as </a:t>
            </a:r>
            <a:r>
              <a:rPr lang="en-US" sz="1600" dirty="0">
                <a:solidFill>
                  <a:srgbClr val="00B050"/>
                </a:solidFill>
              </a:rPr>
              <a:t>ZRI know-how</a:t>
            </a:r>
          </a:p>
          <a:p>
            <a:pPr marL="457200" lvl="1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00B050"/>
                </a:solidFill>
              </a:rPr>
              <a:t>Strategy validated </a:t>
            </a:r>
            <a:r>
              <a:rPr lang="en-US" sz="1600" dirty="0">
                <a:solidFill>
                  <a:srgbClr val="5A5A5A"/>
                </a:solidFill>
              </a:rPr>
              <a:t>with 2x Prototypes and 2x Pre-series bare cavities</a:t>
            </a: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484A5296-4A5C-4624-9194-F3DB0CF8AFBA}"/>
              </a:ext>
            </a:extLst>
          </p:cNvPr>
          <p:cNvSpPr txBox="1">
            <a:spLocks/>
          </p:cNvSpPr>
          <p:nvPr/>
        </p:nvSpPr>
        <p:spPr>
          <a:xfrm>
            <a:off x="0" y="-288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Documentation Prior To Manufacturing: </a:t>
            </a:r>
            <a:br>
              <a:rPr lang="en-US" dirty="0"/>
            </a:br>
            <a:r>
              <a:rPr lang="en-US" sz="2400" i="1" dirty="0"/>
              <a:t>Pre-series &amp; Series RFD Fabrication Strategy at ZRI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FA6C03-75CA-1140-B94B-9C4D31999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5C9CE7-F8FB-054A-9C4C-B4470B780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117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B30BA9AA-5758-4DBB-93F5-8CCAE29A56DE}"/>
              </a:ext>
            </a:extLst>
          </p:cNvPr>
          <p:cNvSpPr txBox="1">
            <a:spLocks/>
          </p:cNvSpPr>
          <p:nvPr/>
        </p:nvSpPr>
        <p:spPr>
          <a:xfrm>
            <a:off x="0" y="-288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Documentation Prior To Manufacturing: </a:t>
            </a:r>
            <a:br>
              <a:rPr lang="en-US" dirty="0"/>
            </a:br>
            <a:r>
              <a:rPr lang="en-US" sz="2400" i="1" dirty="0"/>
              <a:t>Technical Documentation Status</a:t>
            </a:r>
            <a:endParaRPr lang="en-US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30FF6A-67E6-49A3-92B7-820D8D0574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998" y="1330260"/>
            <a:ext cx="6978571" cy="594360"/>
          </a:xfrm>
          <a:prstGeom prst="rect">
            <a:avLst/>
          </a:prstGeom>
          <a:ln w="15875">
            <a:solidFill>
              <a:srgbClr val="00B05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FF8126-3087-4648-9065-2CA7A79FE6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364" y="2716140"/>
            <a:ext cx="6978572" cy="594360"/>
          </a:xfrm>
          <a:prstGeom prst="rect">
            <a:avLst/>
          </a:prstGeom>
          <a:ln w="15875">
            <a:solidFill>
              <a:srgbClr val="00B05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D659A1-B667-4F9F-B157-2E3CCF4EBC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0905" y="4102020"/>
            <a:ext cx="6988030" cy="594360"/>
          </a:xfrm>
          <a:prstGeom prst="rect">
            <a:avLst/>
          </a:prstGeom>
          <a:ln w="15875">
            <a:solidFill>
              <a:srgbClr val="00B050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75AC0-8082-7F40-B660-988BFB255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BE1644-2427-8FC3-8917-BF6D3EBA4C29}"/>
              </a:ext>
            </a:extLst>
          </p:cNvPr>
          <p:cNvSpPr txBox="1"/>
          <p:nvPr/>
        </p:nvSpPr>
        <p:spPr>
          <a:xfrm>
            <a:off x="743892" y="2254572"/>
            <a:ext cx="7000665" cy="457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</a:rPr>
              <a:t>Welding Test Plan PQR </a:t>
            </a:r>
            <a:r>
              <a:rPr lang="en-US" sz="2400" dirty="0">
                <a:solidFill>
                  <a:srgbClr val="00B050"/>
                </a:solidFill>
              </a:rPr>
              <a:t>approved</a:t>
            </a:r>
            <a:r>
              <a:rPr lang="en-US" sz="2400" dirty="0">
                <a:solidFill>
                  <a:schemeClr val="accent5"/>
                </a:solidFill>
              </a:rPr>
              <a:t> by 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F8F563-751F-E53B-8F83-CA17EF7B89F8}"/>
              </a:ext>
            </a:extLst>
          </p:cNvPr>
          <p:cNvSpPr txBox="1"/>
          <p:nvPr/>
        </p:nvSpPr>
        <p:spPr>
          <a:xfrm>
            <a:off x="743892" y="3630568"/>
            <a:ext cx="6988031" cy="457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5A5A5A"/>
                </a:solidFill>
              </a:rPr>
              <a:t>Welding Book </a:t>
            </a:r>
            <a:r>
              <a:rPr lang="en-US" sz="2400" dirty="0">
                <a:solidFill>
                  <a:srgbClr val="00B050"/>
                </a:solidFill>
              </a:rPr>
              <a:t>approved</a:t>
            </a:r>
            <a:r>
              <a:rPr lang="en-US" sz="2400" dirty="0">
                <a:solidFill>
                  <a:srgbClr val="5A5A5A"/>
                </a:solidFill>
              </a:rPr>
              <a:t> by CERN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2819AC-793D-F652-6A44-83F9F1BC273E}"/>
              </a:ext>
            </a:extLst>
          </p:cNvPr>
          <p:cNvSpPr txBox="1"/>
          <p:nvPr/>
        </p:nvSpPr>
        <p:spPr>
          <a:xfrm>
            <a:off x="743892" y="878576"/>
            <a:ext cx="7000665" cy="457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</a:rPr>
              <a:t>Fabrication drawings </a:t>
            </a:r>
            <a:r>
              <a:rPr lang="en-US" sz="2400" dirty="0">
                <a:solidFill>
                  <a:srgbClr val="00B050"/>
                </a:solidFill>
              </a:rPr>
              <a:t>approved</a:t>
            </a:r>
            <a:r>
              <a:rPr lang="en-US" sz="2400" dirty="0">
                <a:solidFill>
                  <a:schemeClr val="accent5"/>
                </a:solidFill>
              </a:rPr>
              <a:t> by CERN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2F29F5-EDFC-FC8B-C8A2-ACD5824A480F}"/>
              </a:ext>
            </a:extLst>
          </p:cNvPr>
          <p:cNvSpPr txBox="1"/>
          <p:nvPr/>
        </p:nvSpPr>
        <p:spPr>
          <a:xfrm>
            <a:off x="743892" y="4986319"/>
            <a:ext cx="71677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</a:rPr>
              <a:t>Brazing Test Plan PQR (series only) </a:t>
            </a:r>
            <a:r>
              <a:rPr lang="en-US" sz="2400" dirty="0">
                <a:solidFill>
                  <a:schemeClr val="accent6"/>
                </a:solidFill>
              </a:rPr>
              <a:t>to be approved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4A4A2CE-ABFB-6882-3792-799DC0E689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270" y="5487899"/>
            <a:ext cx="7013299" cy="594360"/>
          </a:xfrm>
          <a:prstGeom prst="rect">
            <a:avLst/>
          </a:prstGeom>
          <a:ln w="15875">
            <a:solidFill>
              <a:schemeClr val="accent6"/>
            </a:solidFill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63767B-E8B3-A041-A5BE-F0549095C2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225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E86FA1-C373-4110-BC86-F1B4D3AE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205" y="1446757"/>
            <a:ext cx="833388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endParaRPr lang="en-US" sz="1600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30BA9AA-5758-4DBB-93F5-8CCAE29A56DE}"/>
              </a:ext>
            </a:extLst>
          </p:cNvPr>
          <p:cNvSpPr txBox="1">
            <a:spLocks/>
          </p:cNvSpPr>
          <p:nvPr/>
        </p:nvSpPr>
        <p:spPr>
          <a:xfrm>
            <a:off x="0" y="-288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Documentation Prior To Manufacturing: </a:t>
            </a:r>
            <a:br>
              <a:rPr lang="en-US" dirty="0"/>
            </a:br>
            <a:r>
              <a:rPr lang="en-US" sz="2400" i="1" dirty="0"/>
              <a:t>MIP and Procedures Status</a:t>
            </a:r>
            <a:endParaRPr lang="en-US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B81EA-746E-FA4F-A21F-050C6660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9127F4-BBF8-6B4B-98DA-C408D406A15A}"/>
              </a:ext>
            </a:extLst>
          </p:cNvPr>
          <p:cNvSpPr txBox="1"/>
          <p:nvPr/>
        </p:nvSpPr>
        <p:spPr>
          <a:xfrm>
            <a:off x="324662" y="888092"/>
            <a:ext cx="84266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u="sng" dirty="0">
                <a:solidFill>
                  <a:srgbClr val="5A5A5A"/>
                </a:solidFill>
                <a:hlinkClick r:id="rId3"/>
              </a:rPr>
              <a:t>QA &amp; QC Procedures</a:t>
            </a:r>
            <a:r>
              <a:rPr lang="en-US" sz="2400" dirty="0">
                <a:solidFill>
                  <a:srgbClr val="5A5A5A"/>
                </a:solidFill>
              </a:rPr>
              <a:t>: 15 of 17 </a:t>
            </a:r>
            <a:r>
              <a:rPr lang="en-US" sz="2400" dirty="0">
                <a:solidFill>
                  <a:srgbClr val="00B050"/>
                </a:solidFill>
              </a:rPr>
              <a:t>approved</a:t>
            </a:r>
            <a:r>
              <a:rPr lang="en-US" sz="2400" dirty="0">
                <a:solidFill>
                  <a:srgbClr val="5A5A5A"/>
                </a:solidFill>
              </a:rPr>
              <a:t> by CERN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4197D3-1753-FE6E-61C7-7192F7EEF7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311"/>
          <a:stretch/>
        </p:blipFill>
        <p:spPr>
          <a:xfrm>
            <a:off x="2796118" y="1533828"/>
            <a:ext cx="5958076" cy="4263886"/>
          </a:xfrm>
          <a:prstGeom prst="rect">
            <a:avLst/>
          </a:prstGeom>
        </p:spPr>
      </p:pic>
      <p:sp>
        <p:nvSpPr>
          <p:cNvPr id="13" name="Left Brace 12">
            <a:extLst>
              <a:ext uri="{FF2B5EF4-FFF2-40B4-BE49-F238E27FC236}">
                <a16:creationId xmlns:a16="http://schemas.microsoft.com/office/drawing/2014/main" id="{C75C0F2D-A340-3D23-D5F3-BD80F13DD354}"/>
              </a:ext>
            </a:extLst>
          </p:cNvPr>
          <p:cNvSpPr/>
          <p:nvPr/>
        </p:nvSpPr>
        <p:spPr>
          <a:xfrm>
            <a:off x="2477013" y="1481723"/>
            <a:ext cx="319105" cy="1385345"/>
          </a:xfrm>
          <a:prstGeom prst="leftBrace">
            <a:avLst>
              <a:gd name="adj1" fmla="val 42114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A820F9-5CFA-5315-D121-E667D92BC0D9}"/>
              </a:ext>
            </a:extLst>
          </p:cNvPr>
          <p:cNvSpPr txBox="1"/>
          <p:nvPr/>
        </p:nvSpPr>
        <p:spPr>
          <a:xfrm>
            <a:off x="317722" y="1974340"/>
            <a:ext cx="22564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5A5A5A"/>
                </a:solidFill>
              </a:rPr>
              <a:t>Processing at ZRI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462E83-EAFC-D7D8-4AB1-A6B80B6BF14F}"/>
              </a:ext>
            </a:extLst>
          </p:cNvPr>
          <p:cNvSpPr txBox="1"/>
          <p:nvPr/>
        </p:nvSpPr>
        <p:spPr>
          <a:xfrm>
            <a:off x="317722" y="3315142"/>
            <a:ext cx="22564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5A5A5A"/>
                </a:solidFill>
              </a:rPr>
              <a:t>Being finalized</a:t>
            </a:r>
          </a:p>
          <a:p>
            <a:pPr marL="0" indent="0">
              <a:buNone/>
            </a:pPr>
            <a:endParaRPr lang="en-US" sz="2000" dirty="0">
              <a:solidFill>
                <a:srgbClr val="5A5A5A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A37A7E5-6C06-2D2F-8FB9-33078757C1B5}"/>
              </a:ext>
            </a:extLst>
          </p:cNvPr>
          <p:cNvCxnSpPr>
            <a:cxnSpLocks/>
          </p:cNvCxnSpPr>
          <p:nvPr/>
        </p:nvCxnSpPr>
        <p:spPr>
          <a:xfrm>
            <a:off x="2117560" y="3529220"/>
            <a:ext cx="653334" cy="0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97A5086A-BFEB-C99A-DAFB-13689BF629C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6118" y="5797714"/>
            <a:ext cx="5958076" cy="28028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E7F2C28-1CA1-1049-7E71-0A29B95763A9}"/>
              </a:ext>
            </a:extLst>
          </p:cNvPr>
          <p:cNvSpPr txBox="1"/>
          <p:nvPr/>
        </p:nvSpPr>
        <p:spPr>
          <a:xfrm>
            <a:off x="317722" y="5708368"/>
            <a:ext cx="22564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5A5A5A"/>
                </a:solidFill>
              </a:rPr>
              <a:t>Being finalized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F235EDD-B13E-C54E-A146-20DEB95FF88D}"/>
              </a:ext>
            </a:extLst>
          </p:cNvPr>
          <p:cNvSpPr/>
          <p:nvPr/>
        </p:nvSpPr>
        <p:spPr>
          <a:xfrm>
            <a:off x="2796118" y="3389325"/>
            <a:ext cx="5948204" cy="280281"/>
          </a:xfrm>
          <a:prstGeom prst="round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21F7919-AF9B-0345-8DA0-10A115423A56}"/>
              </a:ext>
            </a:extLst>
          </p:cNvPr>
          <p:cNvSpPr/>
          <p:nvPr/>
        </p:nvSpPr>
        <p:spPr>
          <a:xfrm>
            <a:off x="2795058" y="5798943"/>
            <a:ext cx="5948204" cy="280281"/>
          </a:xfrm>
          <a:prstGeom prst="round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CCF3D1B-CCE2-3C4A-8243-68545DAE4FE8}"/>
              </a:ext>
            </a:extLst>
          </p:cNvPr>
          <p:cNvCxnSpPr>
            <a:cxnSpLocks/>
          </p:cNvCxnSpPr>
          <p:nvPr/>
        </p:nvCxnSpPr>
        <p:spPr>
          <a:xfrm>
            <a:off x="2117560" y="5933207"/>
            <a:ext cx="653334" cy="0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D65D36-7D38-3A4C-9206-D9DDF6A96F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506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BFE86FA1-C373-4110-BC86-F1B4D3AE1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060" y="958851"/>
            <a:ext cx="8333880" cy="5218666"/>
          </a:xfrm>
        </p:spPr>
        <p:txBody>
          <a:bodyPr>
            <a:normAutofit/>
          </a:bodyPr>
          <a:lstStyle/>
          <a:p>
            <a:r>
              <a:rPr lang="en-US" sz="2000" dirty="0"/>
              <a:t>All QC reports are uploaded on </a:t>
            </a:r>
            <a:r>
              <a:rPr lang="en-US" sz="2000" dirty="0" err="1"/>
              <a:t>FermiCloud</a:t>
            </a:r>
            <a:r>
              <a:rPr lang="en-US" sz="2000" dirty="0"/>
              <a:t> by ZRI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ü"/>
            </a:pPr>
            <a:endParaRPr lang="en-US" sz="2000" dirty="0"/>
          </a:p>
          <a:p>
            <a:endParaRPr lang="en-US" sz="1800" dirty="0">
              <a:solidFill>
                <a:srgbClr val="5F5F5F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800" dirty="0"/>
          </a:p>
          <a:p>
            <a:endParaRPr lang="en-US" sz="2000" dirty="0"/>
          </a:p>
          <a:p>
            <a:pPr>
              <a:buFont typeface="Wingdings" panose="05000000000000000000" pitchFamily="2" charset="2"/>
              <a:buChar char="v"/>
            </a:pPr>
            <a:endParaRPr lang="en-US" sz="2000" dirty="0"/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it-IT" sz="1600" dirty="0">
              <a:solidFill>
                <a:srgbClr val="5F5F5F"/>
              </a:solidFill>
              <a:latin typeface="Helvetica" panose="020B0604020202020204" pitchFamily="34" charset="0"/>
            </a:endParaRPr>
          </a:p>
          <a:p>
            <a:r>
              <a:rPr lang="en-US" sz="2000" dirty="0"/>
              <a:t>ZRI and AUP track QCRs approvals via signatures of completed production steps on MIP.</a:t>
            </a:r>
          </a:p>
          <a:p>
            <a:r>
              <a:rPr lang="it-IT" sz="2000" dirty="0"/>
              <a:t>The QCRs are </a:t>
            </a:r>
            <a:r>
              <a:rPr lang="it-IT" sz="2000" dirty="0">
                <a:solidFill>
                  <a:srgbClr val="00B050"/>
                </a:solidFill>
              </a:rPr>
              <a:t>checked and approved</a:t>
            </a:r>
            <a:r>
              <a:rPr lang="it-IT" sz="2000" dirty="0"/>
              <a:t> by FNAL (189 per Bare Cavity)</a:t>
            </a:r>
          </a:p>
          <a:p>
            <a:r>
              <a:rPr lang="it-IT" sz="2000" dirty="0"/>
              <a:t>AUP </a:t>
            </a:r>
            <a:r>
              <a:rPr lang="it-IT" sz="2000" dirty="0">
                <a:solidFill>
                  <a:srgbClr val="00B050"/>
                </a:solidFill>
              </a:rPr>
              <a:t>shares</a:t>
            </a:r>
            <a:r>
              <a:rPr lang="it-IT" sz="2000" dirty="0"/>
              <a:t> all the reports on EDMS / MTF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30BA9AA-5758-4DBB-93F5-8CCAE29A56DE}"/>
              </a:ext>
            </a:extLst>
          </p:cNvPr>
          <p:cNvSpPr txBox="1">
            <a:spLocks/>
          </p:cNvSpPr>
          <p:nvPr/>
        </p:nvSpPr>
        <p:spPr>
          <a:xfrm>
            <a:off x="0" y="-2880"/>
            <a:ext cx="9144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QA/QC During Fabrication: </a:t>
            </a:r>
            <a:br>
              <a:rPr lang="en-US" dirty="0"/>
            </a:br>
            <a:r>
              <a:rPr lang="en-US" sz="2400" i="1" dirty="0"/>
              <a:t>Quality Approval Process between ZRI &amp; AUP</a:t>
            </a:r>
            <a:endParaRPr lang="en-US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264805-F6AF-44A4-9FAF-50675DEF46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2919" y="1352875"/>
            <a:ext cx="4394633" cy="3248524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FCED22-4F35-C446-8037-C7EDCEFA8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B22B2BA-DFDA-44BD-2081-DDF9D6D1A2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63" r="4306"/>
          <a:stretch/>
        </p:blipFill>
        <p:spPr>
          <a:xfrm>
            <a:off x="626274" y="1352874"/>
            <a:ext cx="3200122" cy="3248524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21AFBBD8-B51D-320C-03ED-7F4E0467F174}"/>
              </a:ext>
            </a:extLst>
          </p:cNvPr>
          <p:cNvSpPr/>
          <p:nvPr/>
        </p:nvSpPr>
        <p:spPr>
          <a:xfrm>
            <a:off x="995939" y="2273336"/>
            <a:ext cx="3415958" cy="609747"/>
          </a:xfrm>
          <a:prstGeom prst="rightArrow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19EE040-B86F-2046-8BA8-F3A579EB0A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13th HL-LHC Collaboration Meeting – Sep 25th - 28th,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2618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UP Template" id="{C2E3FE87-98D8-3448-850C-6566A8A4C5AE}" vid="{31735EF6-F891-A64E-BD7F-875B125D66C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purl.org/dc/dcmitype/"/>
    <ds:schemaRef ds:uri="http://purl.org/dc/elements/1.1/"/>
    <ds:schemaRef ds:uri="8946e33d-fd2f-4ae4-8ee9-d90c129cdf9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8946e33d-fd2f-4ae4-8ee9-d90c129cdf9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15905</TotalTime>
  <Words>2599</Words>
  <Application>Microsoft Macintosh PowerPoint</Application>
  <PresentationFormat>On-screen Show (4:3)</PresentationFormat>
  <Paragraphs>445</Paragraphs>
  <Slides>31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Helvetica</vt:lpstr>
      <vt:lpstr>Wingdings</vt:lpstr>
      <vt:lpstr>Thème Office</vt:lpstr>
      <vt:lpstr>RFD Industrial Cavity Production</vt:lpstr>
      <vt:lpstr>Outline</vt:lpstr>
      <vt:lpstr>Series Niobium: status &amp; issues (1)</vt:lpstr>
      <vt:lpstr>Series Niobium: status &amp; issues (2)</vt:lpstr>
      <vt:lpstr>AUP Pre-series &amp; Series Fabrication at ZRI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Pre-series subcomponents before final EBW</vt:lpstr>
      <vt:lpstr>Pre-series RFDs: Trim Tuning Journey</vt:lpstr>
      <vt:lpstr>Pre-series RFDs: Trim Tuning Journey</vt:lpstr>
      <vt:lpstr>Pre-series RFDs: Trim Tuning Journey</vt:lpstr>
      <vt:lpstr>Pre-series NCRs: H-HOM knife edge case</vt:lpstr>
      <vt:lpstr>Pre-series NCRs: Beam Axis case</vt:lpstr>
      <vt:lpstr>Pre-series NCRs: Main Body case</vt:lpstr>
      <vt:lpstr> Pre-series vs Prototypes Metrology:  V-HOM End Group</vt:lpstr>
      <vt:lpstr> Pre-series vs Prototypes Metrology:  Main Body</vt:lpstr>
      <vt:lpstr>RFD Series manufacturing at ZRI</vt:lpstr>
      <vt:lpstr>RFD Series manufacturing at ZRI</vt:lpstr>
      <vt:lpstr>PowerPoint Presentation</vt:lpstr>
      <vt:lpstr>Prototypes Processing at ZRI</vt:lpstr>
      <vt:lpstr>Prototype NRFDP001:  Clean Room assembly issues at ZRI</vt:lpstr>
      <vt:lpstr>Summary &amp; Plans</vt:lpstr>
      <vt:lpstr>Thanks for the attention!</vt:lpstr>
      <vt:lpstr>AUP RFD Prototypes Testing</vt:lpstr>
      <vt:lpstr>ZRI Fabrication Strategy</vt:lpstr>
      <vt:lpstr>Raw Materials Procurement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Manuele Narduzzi</cp:lastModifiedBy>
  <cp:revision>67</cp:revision>
  <cp:lastPrinted>2018-05-26T23:25:07Z</cp:lastPrinted>
  <dcterms:created xsi:type="dcterms:W3CDTF">2016-03-23T12:58:39Z</dcterms:created>
  <dcterms:modified xsi:type="dcterms:W3CDTF">2023-09-24T23:14:02Z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