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3" r:id="rId2"/>
    <p:sldId id="262" r:id="rId3"/>
    <p:sldId id="325" r:id="rId4"/>
    <p:sldId id="343" r:id="rId5"/>
    <p:sldId id="344" r:id="rId6"/>
    <p:sldId id="354" r:id="rId7"/>
    <p:sldId id="355" r:id="rId8"/>
    <p:sldId id="348" r:id="rId9"/>
    <p:sldId id="359" r:id="rId10"/>
    <p:sldId id="353" r:id="rId11"/>
    <p:sldId id="346" r:id="rId12"/>
    <p:sldId id="347" r:id="rId13"/>
    <p:sldId id="307" r:id="rId14"/>
    <p:sldId id="360" r:id="rId15"/>
    <p:sldId id="356" r:id="rId16"/>
    <p:sldId id="357" r:id="rId17"/>
    <p:sldId id="362" r:id="rId18"/>
    <p:sldId id="358" r:id="rId19"/>
    <p:sldId id="363" r:id="rId20"/>
    <p:sldId id="281" r:id="rId21"/>
    <p:sldId id="361" r:id="rId22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FD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59" d="100"/>
          <a:sy n="59" d="100"/>
        </p:scale>
        <p:origin x="1500" y="5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26/09/2023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26/09/2023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3rd test: 15.02.2022-18.02.2022</a:t>
            </a:r>
          </a:p>
          <a:p>
            <a:r>
              <a:rPr lang="es-ES" dirty="0"/>
              <a:t>2nd test: 29.11.2021- 03.12.2021</a:t>
            </a:r>
          </a:p>
          <a:p>
            <a:r>
              <a:rPr lang="es-ES" dirty="0"/>
              <a:t>1st test: 01.08.2021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4155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Max </a:t>
            </a:r>
            <a:r>
              <a:rPr lang="es-ES" dirty="0" err="1"/>
              <a:t>pretuner</a:t>
            </a:r>
            <a:r>
              <a:rPr lang="es-ES" dirty="0"/>
              <a:t> </a:t>
            </a:r>
            <a:r>
              <a:rPr lang="es-ES" dirty="0" err="1"/>
              <a:t>range</a:t>
            </a:r>
            <a:r>
              <a:rPr lang="es-ES" dirty="0"/>
              <a:t> </a:t>
            </a:r>
            <a:r>
              <a:rPr lang="es-ES" dirty="0" err="1"/>
              <a:t>is</a:t>
            </a:r>
            <a:r>
              <a:rPr lang="es-ES" dirty="0"/>
              <a:t> 326 kHz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pushing</a:t>
            </a:r>
            <a:r>
              <a:rPr lang="es-ES" dirty="0"/>
              <a:t> </a:t>
            </a:r>
            <a:r>
              <a:rPr lang="es-ES" dirty="0" err="1"/>
              <a:t>configuration</a:t>
            </a:r>
            <a:r>
              <a:rPr lang="es-ES" dirty="0"/>
              <a:t> and 272 </a:t>
            </a:r>
            <a:r>
              <a:rPr lang="es-ES" dirty="0" err="1"/>
              <a:t>when</a:t>
            </a:r>
            <a:r>
              <a:rPr lang="es-ES" dirty="0"/>
              <a:t> </a:t>
            </a:r>
            <a:r>
              <a:rPr lang="es-ES" dirty="0" err="1"/>
              <a:t>pulling</a:t>
            </a:r>
            <a:r>
              <a:rPr lang="es-ES" dirty="0"/>
              <a:t>. </a:t>
            </a:r>
            <a:r>
              <a:rPr lang="es-ES" dirty="0" err="1"/>
              <a:t>Pre-tuner</a:t>
            </a:r>
            <a:r>
              <a:rPr lang="es-ES" dirty="0"/>
              <a:t> </a:t>
            </a:r>
            <a:r>
              <a:rPr lang="es-ES" dirty="0" err="1"/>
              <a:t>sensitivity</a:t>
            </a:r>
            <a:r>
              <a:rPr lang="es-ES" dirty="0"/>
              <a:t> 1046 KHz/mm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645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/>
              <a:t>N.Valverde, 27.09.2023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N.Valverde, 27.09.2023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N.Valverde, 27.09.2023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N.Valverde, 27.09.2023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N.Valverde, 27.09.2023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N.Valverde, 27.09.2023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/>
              <a:t>N.Valverde, 27.09.2023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N.Valverde, 27.09.2023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g"/><Relationship Id="rId5" Type="http://schemas.openxmlformats.org/officeDocument/2006/relationships/image" Target="../media/image36.jpg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g"/><Relationship Id="rId4" Type="http://schemas.openxmlformats.org/officeDocument/2006/relationships/image" Target="../media/image4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7" Type="http://schemas.openxmlformats.org/officeDocument/2006/relationships/image" Target="../media/image56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svg"/><Relationship Id="rId5" Type="http://schemas.openxmlformats.org/officeDocument/2006/relationships/image" Target="../media/image54.png"/><Relationship Id="rId4" Type="http://schemas.openxmlformats.org/officeDocument/2006/relationships/image" Target="../media/image5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g"/><Relationship Id="rId4" Type="http://schemas.openxmlformats.org/officeDocument/2006/relationships/image" Target="../media/image59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8.jpg"/><Relationship Id="rId7" Type="http://schemas.openxmlformats.org/officeDocument/2006/relationships/image" Target="../media/image17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cid:994350DA-36F9-4119-9F92-0118B03F0EE5" TargetMode="External"/><Relationship Id="rId5" Type="http://schemas.openxmlformats.org/officeDocument/2006/relationships/image" Target="../media/image19.jpeg"/><Relationship Id="rId4" Type="http://schemas.openxmlformats.org/officeDocument/2006/relationships/image" Target="../media/image8.jpg"/><Relationship Id="rId9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29.png"/><Relationship Id="rId3" Type="http://schemas.openxmlformats.org/officeDocument/2006/relationships/image" Target="../media/image22.emf"/><Relationship Id="rId7" Type="http://schemas.openxmlformats.org/officeDocument/2006/relationships/image" Target="cid:image002.png@01D963E5.E30D98C0" TargetMode="External"/><Relationship Id="rId12" Type="http://schemas.openxmlformats.org/officeDocument/2006/relationships/oleObject" Target="../embeddings/oleObject1.bin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28.jpeg"/><Relationship Id="rId5" Type="http://schemas.openxmlformats.org/officeDocument/2006/relationships/image" Target="../media/image24.JPG"/><Relationship Id="rId10" Type="http://schemas.openxmlformats.org/officeDocument/2006/relationships/image" Target="../media/image27.png"/><Relationship Id="rId4" Type="http://schemas.openxmlformats.org/officeDocument/2006/relationships/image" Target="../media/image23.png"/><Relationship Id="rId9" Type="http://schemas.openxmlformats.org/officeDocument/2006/relationships/image" Target="cid:image001.png@01D963E5.E30D98C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43608" y="2813222"/>
            <a:ext cx="7200000" cy="1800000"/>
          </a:xfrm>
        </p:spPr>
        <p:txBody>
          <a:bodyPr/>
          <a:lstStyle/>
          <a:p>
            <a:pPr algn="ctr"/>
            <a:r>
              <a:rPr lang="en-GB" dirty="0"/>
              <a:t>DQW industrial production &amp; cavity assembly challenges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01170" y="4293096"/>
            <a:ext cx="7128832" cy="990600"/>
          </a:xfrm>
        </p:spPr>
        <p:txBody>
          <a:bodyPr/>
          <a:lstStyle/>
          <a:p>
            <a:pPr algn="ctr"/>
            <a:r>
              <a:rPr lang="en-GB" u="sng" dirty="0"/>
              <a:t>N. Valverde</a:t>
            </a:r>
            <a:r>
              <a:rPr lang="en-GB" dirty="0"/>
              <a:t>, P. Kohler on behalf of HL-LHC WP4, EN-MME &amp; SY-RF-SRF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662828" y="5181078"/>
            <a:ext cx="6005516" cy="624185"/>
          </a:xfrm>
        </p:spPr>
        <p:txBody>
          <a:bodyPr>
            <a:noAutofit/>
          </a:bodyPr>
          <a:lstStyle/>
          <a:p>
            <a:pPr algn="ctr"/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Meeting, Vancouver, 27.09.2023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Reception Preseries JC RI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/>
              <a:t>N.Valverde</a:t>
            </a:r>
            <a:r>
              <a:rPr lang="fr-FR" noProof="0" dirty="0"/>
              <a:t>, 21.09.2022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pSp>
        <p:nvGrpSpPr>
          <p:cNvPr id="6" name="Group 5"/>
          <p:cNvGrpSpPr/>
          <p:nvPr/>
        </p:nvGrpSpPr>
        <p:grpSpPr>
          <a:xfrm>
            <a:off x="179512" y="1124744"/>
            <a:ext cx="2334570" cy="432048"/>
            <a:chOff x="467544" y="1988840"/>
            <a:chExt cx="2303816" cy="432048"/>
          </a:xfrm>
        </p:grpSpPr>
        <p:sp>
          <p:nvSpPr>
            <p:cNvPr id="7" name="Rounded Rectangle 6"/>
            <p:cNvSpPr/>
            <p:nvPr/>
          </p:nvSpPr>
          <p:spPr>
            <a:xfrm>
              <a:off x="467544" y="1988840"/>
              <a:ext cx="2231808" cy="43204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7544" y="1988840"/>
              <a:ext cx="23038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1" dirty="0"/>
                <a:t>Visual inspection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79512" y="1916832"/>
            <a:ext cx="2334570" cy="432048"/>
            <a:chOff x="467544" y="1988840"/>
            <a:chExt cx="2303816" cy="432048"/>
          </a:xfrm>
        </p:grpSpPr>
        <p:sp>
          <p:nvSpPr>
            <p:cNvPr id="10" name="Rounded Rectangle 9"/>
            <p:cNvSpPr/>
            <p:nvPr/>
          </p:nvSpPr>
          <p:spPr>
            <a:xfrm>
              <a:off x="467544" y="1988840"/>
              <a:ext cx="2231808" cy="43204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7544" y="1988840"/>
              <a:ext cx="23038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1" dirty="0"/>
                <a:t>Freq. meas. warm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79512" y="2708920"/>
            <a:ext cx="2334570" cy="432048"/>
            <a:chOff x="467544" y="1988840"/>
            <a:chExt cx="2303816" cy="432048"/>
          </a:xfrm>
        </p:grpSpPr>
        <p:sp>
          <p:nvSpPr>
            <p:cNvPr id="13" name="Rounded Rectangle 12"/>
            <p:cNvSpPr/>
            <p:nvPr/>
          </p:nvSpPr>
          <p:spPr>
            <a:xfrm>
              <a:off x="467544" y="1988840"/>
              <a:ext cx="2231808" cy="43204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67544" y="1988840"/>
              <a:ext cx="23038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1" dirty="0"/>
                <a:t>Metrology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87219" y="3567955"/>
            <a:ext cx="2334570" cy="432048"/>
            <a:chOff x="467544" y="1988840"/>
            <a:chExt cx="2303816" cy="432048"/>
          </a:xfrm>
        </p:grpSpPr>
        <p:sp>
          <p:nvSpPr>
            <p:cNvPr id="16" name="Rounded Rectangle 15"/>
            <p:cNvSpPr/>
            <p:nvPr/>
          </p:nvSpPr>
          <p:spPr>
            <a:xfrm>
              <a:off x="467544" y="1988840"/>
              <a:ext cx="2231808" cy="43204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67544" y="2051556"/>
              <a:ext cx="23038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i="1" dirty="0"/>
                <a:t>Cold RF test</a:t>
              </a:r>
            </a:p>
          </p:txBody>
        </p:sp>
      </p:grpSp>
      <p:cxnSp>
        <p:nvCxnSpPr>
          <p:cNvPr id="25" name="Straight Arrow Connector 24"/>
          <p:cNvCxnSpPr/>
          <p:nvPr/>
        </p:nvCxnSpPr>
        <p:spPr>
          <a:xfrm>
            <a:off x="1310312" y="1566084"/>
            <a:ext cx="0" cy="3507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1310312" y="2404729"/>
            <a:ext cx="0" cy="3507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1310312" y="3150260"/>
            <a:ext cx="0" cy="3507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509231"/>
              </p:ext>
            </p:extLst>
          </p:nvPr>
        </p:nvGraphicFramePr>
        <p:xfrm>
          <a:off x="3491880" y="1246519"/>
          <a:ext cx="5591944" cy="151448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397986">
                  <a:extLst>
                    <a:ext uri="{9D8B030D-6E8A-4147-A177-3AD203B41FA5}">
                      <a16:colId xmlns:a16="http://schemas.microsoft.com/office/drawing/2014/main" val="2009487060"/>
                    </a:ext>
                  </a:extLst>
                </a:gridCol>
                <a:gridCol w="1397986">
                  <a:extLst>
                    <a:ext uri="{9D8B030D-6E8A-4147-A177-3AD203B41FA5}">
                      <a16:colId xmlns:a16="http://schemas.microsoft.com/office/drawing/2014/main" val="392275598"/>
                    </a:ext>
                  </a:extLst>
                </a:gridCol>
                <a:gridCol w="1397986">
                  <a:extLst>
                    <a:ext uri="{9D8B030D-6E8A-4147-A177-3AD203B41FA5}">
                      <a16:colId xmlns:a16="http://schemas.microsoft.com/office/drawing/2014/main" val="936513183"/>
                    </a:ext>
                  </a:extLst>
                </a:gridCol>
                <a:gridCol w="1397986">
                  <a:extLst>
                    <a:ext uri="{9D8B030D-6E8A-4147-A177-3AD203B41FA5}">
                      <a16:colId xmlns:a16="http://schemas.microsoft.com/office/drawing/2014/main" val="3772552487"/>
                    </a:ext>
                  </a:extLst>
                </a:gridCol>
              </a:tblGrid>
              <a:tr h="340177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RI-DQW-JC1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RI-DQW-JC2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Target JC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7703849"/>
                  </a:ext>
                </a:extLst>
              </a:tr>
              <a:tr h="587154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Freq</a:t>
                      </a:r>
                      <a:r>
                        <a:rPr lang="en-GB" sz="1600" dirty="0"/>
                        <a:t>.</a:t>
                      </a:r>
                      <a:r>
                        <a:rPr lang="en-GB" sz="1600" baseline="0" dirty="0"/>
                        <a:t> (warm, atm. press)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  400.23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400.180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400.08 ± 0.1 MHz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8494122"/>
                  </a:ext>
                </a:extLst>
              </a:tr>
              <a:tr h="587154">
                <a:tc>
                  <a:txBody>
                    <a:bodyPr/>
                    <a:lstStyle/>
                    <a:p>
                      <a:r>
                        <a:rPr lang="en-GB" sz="1600" noProof="0" dirty="0"/>
                        <a:t>Freq. (2K, vacuum)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i="1" noProof="0" dirty="0"/>
                        <a:t>Cold RF test in Oct.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 400.93 </a:t>
                      </a:r>
                      <a:r>
                        <a:rPr lang="es-E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*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dirty="0"/>
                        <a:t>400.79 MHz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4136302"/>
                  </a:ext>
                </a:extLst>
              </a:tr>
            </a:tbl>
          </a:graphicData>
        </a:graphic>
      </p:graphicFrame>
      <p:pic>
        <p:nvPicPr>
          <p:cNvPr id="19" name="B690141A-8794-4CA1-8B2B-490ECF6B60EC" descr="IMG_2488.jpg">
            <a:extLst>
              <a:ext uri="{FF2B5EF4-FFF2-40B4-BE49-F238E27FC236}">
                <a16:creationId xmlns:a16="http://schemas.microsoft.com/office/drawing/2014/main" id="{0E688E38-59B3-B1F4-0BFF-B44934DD21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935" y="3630671"/>
            <a:ext cx="2152313" cy="2869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82142FE-410C-05BB-E3B8-E7F7D0B4550E}"/>
              </a:ext>
            </a:extLst>
          </p:cNvPr>
          <p:cNvSpPr txBox="1"/>
          <p:nvPr/>
        </p:nvSpPr>
        <p:spPr>
          <a:xfrm>
            <a:off x="5211487" y="3619923"/>
            <a:ext cx="1622174" cy="46166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Metrology at CERN of RI-DQW-JC2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6D5BC55-650A-1361-29FA-1956CD477521}"/>
              </a:ext>
            </a:extLst>
          </p:cNvPr>
          <p:cNvSpPr txBox="1"/>
          <p:nvPr/>
        </p:nvSpPr>
        <p:spPr>
          <a:xfrm>
            <a:off x="78319" y="3178766"/>
            <a:ext cx="115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i="1" dirty="0"/>
              <a:t>Clean room assembly at CERN</a:t>
            </a:r>
          </a:p>
        </p:txBody>
      </p:sp>
      <p:pic>
        <p:nvPicPr>
          <p:cNvPr id="3074" name="Picture 1">
            <a:extLst>
              <a:ext uri="{FF2B5EF4-FFF2-40B4-BE49-F238E27FC236}">
                <a16:creationId xmlns:a16="http://schemas.microsoft.com/office/drawing/2014/main" id="{E1C0E5BD-8662-6F65-7353-D68357A559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610871"/>
            <a:ext cx="2161515" cy="288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336A13CC-A4A4-CE8B-AA69-C28B95B03F75}"/>
              </a:ext>
            </a:extLst>
          </p:cNvPr>
          <p:cNvSpPr txBox="1"/>
          <p:nvPr/>
        </p:nvSpPr>
        <p:spPr>
          <a:xfrm>
            <a:off x="7335578" y="3591996"/>
            <a:ext cx="1782640" cy="461665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Cold RF test at CERN</a:t>
            </a:r>
          </a:p>
          <a:p>
            <a:pPr marL="0" lvl="1"/>
            <a:r>
              <a:rPr lang="en-US" sz="1200" b="1" dirty="0"/>
              <a:t>RI-DQW-JC2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66D2D66-773D-DF0D-AA4D-D6E51A540166}"/>
              </a:ext>
            </a:extLst>
          </p:cNvPr>
          <p:cNvSpPr txBox="1"/>
          <p:nvPr/>
        </p:nvSpPr>
        <p:spPr>
          <a:xfrm>
            <a:off x="3381533" y="2908351"/>
            <a:ext cx="66427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* Pre-tuning of JC to reach 400.79 MHz to be done before installation of HOMs</a:t>
            </a:r>
            <a:endParaRPr lang="en-GB" sz="14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5CEFE32-8485-120C-3A8A-28F26813284B}"/>
              </a:ext>
            </a:extLst>
          </p:cNvPr>
          <p:cNvSpPr txBox="1"/>
          <p:nvPr/>
        </p:nvSpPr>
        <p:spPr>
          <a:xfrm>
            <a:off x="1695667" y="3962556"/>
            <a:ext cx="1291631" cy="276999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See talk </a:t>
            </a:r>
            <a:r>
              <a:rPr lang="en-GB" sz="1200" dirty="0" err="1"/>
              <a:t>K.Turaj</a:t>
            </a:r>
            <a:endParaRPr lang="en-GB" sz="12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748FAD8-6909-271B-49D8-8731233A9193}"/>
              </a:ext>
            </a:extLst>
          </p:cNvPr>
          <p:cNvSpPr txBox="1"/>
          <p:nvPr/>
        </p:nvSpPr>
        <p:spPr>
          <a:xfrm>
            <a:off x="-5200" y="4826033"/>
            <a:ext cx="123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RI-DQW-JC2</a:t>
            </a:r>
            <a:endParaRPr lang="en-GB" sz="1400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3DF73FF-68DE-A015-B0D4-949FEA6B6538}"/>
              </a:ext>
            </a:extLst>
          </p:cNvPr>
          <p:cNvSpPr txBox="1"/>
          <p:nvPr/>
        </p:nvSpPr>
        <p:spPr>
          <a:xfrm>
            <a:off x="1324711" y="4642842"/>
            <a:ext cx="3236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Metrology done. Data being </a:t>
            </a:r>
            <a:r>
              <a:rPr lang="en-GB" sz="1400" dirty="0" err="1"/>
              <a:t>analyzed</a:t>
            </a:r>
            <a:endParaRPr lang="en-GB" sz="14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27F9DC7-87E6-ED7D-3A66-BF5BC3EE5411}"/>
              </a:ext>
            </a:extLst>
          </p:cNvPr>
          <p:cNvSpPr txBox="1"/>
          <p:nvPr/>
        </p:nvSpPr>
        <p:spPr>
          <a:xfrm>
            <a:off x="25581" y="5564413"/>
            <a:ext cx="123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RI-DQW-JC1</a:t>
            </a:r>
            <a:endParaRPr lang="en-GB" sz="14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37149B8-F658-F0F7-EDB8-82A5795C5CC4}"/>
              </a:ext>
            </a:extLst>
          </p:cNvPr>
          <p:cNvSpPr txBox="1"/>
          <p:nvPr/>
        </p:nvSpPr>
        <p:spPr>
          <a:xfrm>
            <a:off x="1277480" y="5405324"/>
            <a:ext cx="3294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Metrology done. Data being </a:t>
            </a:r>
            <a:r>
              <a:rPr lang="en-GB" sz="1400" dirty="0" err="1"/>
              <a:t>analyzed</a:t>
            </a:r>
            <a:r>
              <a:rPr lang="en-GB" sz="1400" dirty="0"/>
              <a:t>.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952339B-1E9E-4FE4-9E9A-037D0FD6BFC7}"/>
              </a:ext>
            </a:extLst>
          </p:cNvPr>
          <p:cNvSpPr txBox="1"/>
          <p:nvPr/>
        </p:nvSpPr>
        <p:spPr>
          <a:xfrm>
            <a:off x="1297763" y="5820034"/>
            <a:ext cx="3294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Cold RF test expected Oct.23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CA06B79-AD68-B577-D1DF-978430DFA3EF}"/>
              </a:ext>
            </a:extLst>
          </p:cNvPr>
          <p:cNvSpPr txBox="1"/>
          <p:nvPr/>
        </p:nvSpPr>
        <p:spPr>
          <a:xfrm>
            <a:off x="1277480" y="5001015"/>
            <a:ext cx="3726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Cold RF test: </a:t>
            </a:r>
            <a:r>
              <a:rPr lang="en-GB" sz="1400" b="1" dirty="0">
                <a:solidFill>
                  <a:srgbClr val="00B050"/>
                </a:solidFill>
              </a:rPr>
              <a:t>Successful results 5.9 MV</a:t>
            </a:r>
          </a:p>
        </p:txBody>
      </p:sp>
      <p:sp>
        <p:nvSpPr>
          <p:cNvPr id="51" name="Right Brace 50">
            <a:extLst>
              <a:ext uri="{FF2B5EF4-FFF2-40B4-BE49-F238E27FC236}">
                <a16:creationId xmlns:a16="http://schemas.microsoft.com/office/drawing/2014/main" id="{744095B1-65AD-ADC2-80E8-A4D61DA9C4B4}"/>
              </a:ext>
            </a:extLst>
          </p:cNvPr>
          <p:cNvSpPr/>
          <p:nvPr/>
        </p:nvSpPr>
        <p:spPr>
          <a:xfrm rot="10800000">
            <a:off x="1202781" y="4809375"/>
            <a:ext cx="144016" cy="36069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ight Brace 51">
            <a:extLst>
              <a:ext uri="{FF2B5EF4-FFF2-40B4-BE49-F238E27FC236}">
                <a16:creationId xmlns:a16="http://schemas.microsoft.com/office/drawing/2014/main" id="{B683F6DF-D77E-233A-A759-81B8E0A76E9F}"/>
              </a:ext>
            </a:extLst>
          </p:cNvPr>
          <p:cNvSpPr/>
          <p:nvPr/>
        </p:nvSpPr>
        <p:spPr>
          <a:xfrm rot="10800000">
            <a:off x="1177887" y="5619114"/>
            <a:ext cx="144016" cy="36069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DC2F6E87-8C66-A994-A267-CC40095F58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0876" y="1155032"/>
            <a:ext cx="341893" cy="339044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8061FA59-4E50-B250-0303-5F4AA78742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2329" y="2000495"/>
            <a:ext cx="341893" cy="339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112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240107-5412-A65C-7D97-92636C3A4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Series </a:t>
            </a:r>
            <a:r>
              <a:rPr lang="es-ES" dirty="0" err="1"/>
              <a:t>Bare</a:t>
            </a:r>
            <a:r>
              <a:rPr lang="es-ES" dirty="0"/>
              <a:t> </a:t>
            </a:r>
            <a:r>
              <a:rPr lang="es-ES" dirty="0" err="1"/>
              <a:t>Cavities</a:t>
            </a:r>
            <a:r>
              <a:rPr lang="es-ES" dirty="0"/>
              <a:t> RI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9B3FE9-B82F-4E57-09CE-86185949A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N.Valverde, 27.09.2023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D781C1-B38C-BB23-55F6-E71F1B542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8" name="Rounded Rectangle 9">
            <a:extLst>
              <a:ext uri="{FF2B5EF4-FFF2-40B4-BE49-F238E27FC236}">
                <a16:creationId xmlns:a16="http://schemas.microsoft.com/office/drawing/2014/main" id="{4267C29C-21B9-1824-F63E-6A4477D72D8A}"/>
              </a:ext>
            </a:extLst>
          </p:cNvPr>
          <p:cNvSpPr/>
          <p:nvPr/>
        </p:nvSpPr>
        <p:spPr>
          <a:xfrm>
            <a:off x="1115616" y="948158"/>
            <a:ext cx="3132856" cy="31533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C7C9B4-2184-B4FC-A496-3F0A330DF6BB}"/>
              </a:ext>
            </a:extLst>
          </p:cNvPr>
          <p:cNvSpPr txBox="1"/>
          <p:nvPr/>
        </p:nvSpPr>
        <p:spPr>
          <a:xfrm>
            <a:off x="181581" y="1013037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03.2022</a:t>
            </a:r>
          </a:p>
        </p:txBody>
      </p:sp>
      <p:sp>
        <p:nvSpPr>
          <p:cNvPr id="11" name="Rounded Rectangle 9">
            <a:extLst>
              <a:ext uri="{FF2B5EF4-FFF2-40B4-BE49-F238E27FC236}">
                <a16:creationId xmlns:a16="http://schemas.microsoft.com/office/drawing/2014/main" id="{ED031213-7124-002D-3197-E9459EACA39E}"/>
              </a:ext>
            </a:extLst>
          </p:cNvPr>
          <p:cNvSpPr/>
          <p:nvPr/>
        </p:nvSpPr>
        <p:spPr>
          <a:xfrm>
            <a:off x="1110869" y="1305880"/>
            <a:ext cx="3132856" cy="31533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BA3143A-42FB-C35E-D12B-8E06EDBCBE03}"/>
              </a:ext>
            </a:extLst>
          </p:cNvPr>
          <p:cNvSpPr txBox="1"/>
          <p:nvPr/>
        </p:nvSpPr>
        <p:spPr>
          <a:xfrm>
            <a:off x="1130503" y="1266263"/>
            <a:ext cx="3326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Start series bare cavities fabrication</a:t>
            </a:r>
            <a:endParaRPr lang="en-GB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690D4F-C7CA-BE35-64B7-35135235D30A}"/>
              </a:ext>
            </a:extLst>
          </p:cNvPr>
          <p:cNvSpPr txBox="1"/>
          <p:nvPr/>
        </p:nvSpPr>
        <p:spPr>
          <a:xfrm>
            <a:off x="179512" y="1310872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05.2023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DBC09D-31DE-B66D-CC29-38735843AC23}"/>
              </a:ext>
            </a:extLst>
          </p:cNvPr>
          <p:cNvSpPr txBox="1"/>
          <p:nvPr/>
        </p:nvSpPr>
        <p:spPr>
          <a:xfrm>
            <a:off x="1194590" y="884258"/>
            <a:ext cx="3249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Acceptance Preseries bare cavities</a:t>
            </a:r>
            <a:r>
              <a:rPr lang="en-GB" i="1" dirty="0"/>
              <a:t>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F84FB62-DE12-11D4-F245-989DE344CE24}"/>
              </a:ext>
            </a:extLst>
          </p:cNvPr>
          <p:cNvCxnSpPr/>
          <p:nvPr/>
        </p:nvCxnSpPr>
        <p:spPr>
          <a:xfrm>
            <a:off x="4574069" y="1196752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D6468F4-376D-A2CD-CFE5-F27FF9FDB54D}"/>
              </a:ext>
            </a:extLst>
          </p:cNvPr>
          <p:cNvSpPr txBox="1"/>
          <p:nvPr/>
        </p:nvSpPr>
        <p:spPr>
          <a:xfrm>
            <a:off x="5003967" y="1024788"/>
            <a:ext cx="2741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Green light series bare cavities</a:t>
            </a:r>
            <a:endParaRPr lang="en-GB" i="1" dirty="0"/>
          </a:p>
        </p:txBody>
      </p:sp>
      <p:pic>
        <p:nvPicPr>
          <p:cNvPr id="23" name="00AB60B6-E140-47C5-9805-D4B51C2E8317" descr="IMG_1221.jpg">
            <a:extLst>
              <a:ext uri="{FF2B5EF4-FFF2-40B4-BE49-F238E27FC236}">
                <a16:creationId xmlns:a16="http://schemas.microsoft.com/office/drawing/2014/main" id="{14470111-551F-6D04-FCB3-F272F218DE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688" y="3988694"/>
            <a:ext cx="2352219" cy="1764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4987F6CB-831A-499A-B065-CA247ACFBBE8" descr="IMG_1242.jpg">
            <a:extLst>
              <a:ext uri="{FF2B5EF4-FFF2-40B4-BE49-F238E27FC236}">
                <a16:creationId xmlns:a16="http://schemas.microsoft.com/office/drawing/2014/main" id="{7C695500-CDDD-FF5E-4FB6-141ABF073F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06" y="3982694"/>
            <a:ext cx="2346925" cy="1760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33C94EA-252F-F69E-2C01-6CC957BDB75B}"/>
              </a:ext>
            </a:extLst>
          </p:cNvPr>
          <p:cNvSpPr txBox="1"/>
          <p:nvPr/>
        </p:nvSpPr>
        <p:spPr>
          <a:xfrm>
            <a:off x="322676" y="-9747998"/>
            <a:ext cx="62468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Delivery x6 series bare cavities from Dec. 2023 until April 2024</a:t>
            </a:r>
            <a:endParaRPr lang="en-GB" i="1" dirty="0"/>
          </a:p>
        </p:txBody>
      </p:sp>
      <p:pic>
        <p:nvPicPr>
          <p:cNvPr id="2050" name="3C622945-095C-4968-998F-CD4A7F340D8A" descr="IMG_9766.jpg">
            <a:extLst>
              <a:ext uri="{FF2B5EF4-FFF2-40B4-BE49-F238E27FC236}">
                <a16:creationId xmlns:a16="http://schemas.microsoft.com/office/drawing/2014/main" id="{0EC68692-4F2A-B2FD-8C98-18DACA306B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095" y="3978324"/>
            <a:ext cx="1320745" cy="1760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ounded Rectangle 9">
            <a:extLst>
              <a:ext uri="{FF2B5EF4-FFF2-40B4-BE49-F238E27FC236}">
                <a16:creationId xmlns:a16="http://schemas.microsoft.com/office/drawing/2014/main" id="{EF943320-437A-BADE-31D5-BAFF7230CA2B}"/>
              </a:ext>
            </a:extLst>
          </p:cNvPr>
          <p:cNvSpPr/>
          <p:nvPr/>
        </p:nvSpPr>
        <p:spPr>
          <a:xfrm>
            <a:off x="1953610" y="2008735"/>
            <a:ext cx="2855088" cy="2481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33" name="Rounded Rectangle 9">
            <a:extLst>
              <a:ext uri="{FF2B5EF4-FFF2-40B4-BE49-F238E27FC236}">
                <a16:creationId xmlns:a16="http://schemas.microsoft.com/office/drawing/2014/main" id="{147ECD0F-888A-9401-F371-6A9099BE2EC5}"/>
              </a:ext>
            </a:extLst>
          </p:cNvPr>
          <p:cNvSpPr/>
          <p:nvPr/>
        </p:nvSpPr>
        <p:spPr>
          <a:xfrm>
            <a:off x="2108253" y="2335596"/>
            <a:ext cx="2845758" cy="2481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34" name="Rounded Rectangle 9">
            <a:extLst>
              <a:ext uri="{FF2B5EF4-FFF2-40B4-BE49-F238E27FC236}">
                <a16:creationId xmlns:a16="http://schemas.microsoft.com/office/drawing/2014/main" id="{DC6987A7-21D7-2128-E254-C2AF47AB12B4}"/>
              </a:ext>
            </a:extLst>
          </p:cNvPr>
          <p:cNvSpPr/>
          <p:nvPr/>
        </p:nvSpPr>
        <p:spPr>
          <a:xfrm>
            <a:off x="3088233" y="2645591"/>
            <a:ext cx="2828800" cy="2481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35" name="Rounded Rectangle 9">
            <a:extLst>
              <a:ext uri="{FF2B5EF4-FFF2-40B4-BE49-F238E27FC236}">
                <a16:creationId xmlns:a16="http://schemas.microsoft.com/office/drawing/2014/main" id="{6E1713B7-3D2C-5640-506B-C83AE0F983A5}"/>
              </a:ext>
            </a:extLst>
          </p:cNvPr>
          <p:cNvSpPr/>
          <p:nvPr/>
        </p:nvSpPr>
        <p:spPr>
          <a:xfrm>
            <a:off x="3099187" y="2957898"/>
            <a:ext cx="2840728" cy="2481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36" name="Rounded Rectangle 9">
            <a:extLst>
              <a:ext uri="{FF2B5EF4-FFF2-40B4-BE49-F238E27FC236}">
                <a16:creationId xmlns:a16="http://schemas.microsoft.com/office/drawing/2014/main" id="{4B9E2787-35D6-F7BE-D9AD-24DA9C3CC4CE}"/>
              </a:ext>
            </a:extLst>
          </p:cNvPr>
          <p:cNvSpPr/>
          <p:nvPr/>
        </p:nvSpPr>
        <p:spPr>
          <a:xfrm>
            <a:off x="4028309" y="3292687"/>
            <a:ext cx="2844825" cy="2481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37" name="Rounded Rectangle 9">
            <a:extLst>
              <a:ext uri="{FF2B5EF4-FFF2-40B4-BE49-F238E27FC236}">
                <a16:creationId xmlns:a16="http://schemas.microsoft.com/office/drawing/2014/main" id="{FAABCBA4-DE6C-52AA-8417-4AC5AD227EBA}"/>
              </a:ext>
            </a:extLst>
          </p:cNvPr>
          <p:cNvSpPr/>
          <p:nvPr/>
        </p:nvSpPr>
        <p:spPr>
          <a:xfrm>
            <a:off x="4049417" y="3585998"/>
            <a:ext cx="2845759" cy="2481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50B2FC8-A583-ADBC-434A-DFCB7EFA5C83}"/>
              </a:ext>
            </a:extLst>
          </p:cNvPr>
          <p:cNvSpPr txBox="1"/>
          <p:nvPr/>
        </p:nvSpPr>
        <p:spPr>
          <a:xfrm>
            <a:off x="1929733" y="1976573"/>
            <a:ext cx="3005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Delivery to CERN RI-DQW-BC 3</a:t>
            </a:r>
            <a:endParaRPr lang="en-GB" i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8B84CE8-40A9-BFE9-DFC0-F2AAD6F66185}"/>
              </a:ext>
            </a:extLst>
          </p:cNvPr>
          <p:cNvSpPr txBox="1"/>
          <p:nvPr/>
        </p:nvSpPr>
        <p:spPr>
          <a:xfrm>
            <a:off x="2156991" y="2301450"/>
            <a:ext cx="29873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Delivery to CERN RI-DQW-BC 4</a:t>
            </a:r>
            <a:endParaRPr lang="en-GB" i="1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0B3AC4E-DF75-2B60-FD66-6FCE132ABD5C}"/>
              </a:ext>
            </a:extLst>
          </p:cNvPr>
          <p:cNvSpPr txBox="1"/>
          <p:nvPr/>
        </p:nvSpPr>
        <p:spPr>
          <a:xfrm>
            <a:off x="3040969" y="2616377"/>
            <a:ext cx="28068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Delivery to CERN RI-DQW-BC 5</a:t>
            </a:r>
            <a:endParaRPr lang="en-GB" i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8D12B8D-6A2F-D367-DBD5-C10A96013661}"/>
              </a:ext>
            </a:extLst>
          </p:cNvPr>
          <p:cNvSpPr txBox="1"/>
          <p:nvPr/>
        </p:nvSpPr>
        <p:spPr>
          <a:xfrm>
            <a:off x="3071487" y="2937734"/>
            <a:ext cx="30014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Delivery to CERN RI-DQW-BC 6</a:t>
            </a:r>
            <a:endParaRPr lang="en-GB" i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F4FF6DF-8E39-106F-6CAF-53D3009F3F87}"/>
              </a:ext>
            </a:extLst>
          </p:cNvPr>
          <p:cNvSpPr txBox="1"/>
          <p:nvPr/>
        </p:nvSpPr>
        <p:spPr>
          <a:xfrm>
            <a:off x="4070069" y="3263922"/>
            <a:ext cx="28068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Delivery to CERN RI-DQW-BC 7</a:t>
            </a:r>
            <a:endParaRPr lang="en-GB" i="1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7015F7FA-FC2E-D6A8-BA9C-4BFF4AFB6C63}"/>
              </a:ext>
            </a:extLst>
          </p:cNvPr>
          <p:cNvSpPr txBox="1"/>
          <p:nvPr/>
        </p:nvSpPr>
        <p:spPr>
          <a:xfrm>
            <a:off x="4098289" y="3557762"/>
            <a:ext cx="2967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Delivery to CERN RI-DQW-BC 8</a:t>
            </a:r>
            <a:endParaRPr lang="en-GB" i="1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5A8D456-A513-6D87-1A86-0064E7B160A3}"/>
              </a:ext>
            </a:extLst>
          </p:cNvPr>
          <p:cNvSpPr txBox="1"/>
          <p:nvPr/>
        </p:nvSpPr>
        <p:spPr>
          <a:xfrm>
            <a:off x="958133" y="1975260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11.2023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3FC8708-B78D-8500-7CAF-A3BFE8AC4D60}"/>
              </a:ext>
            </a:extLst>
          </p:cNvPr>
          <p:cNvSpPr txBox="1"/>
          <p:nvPr/>
        </p:nvSpPr>
        <p:spPr>
          <a:xfrm>
            <a:off x="1131906" y="2315199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12.2023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5238DC2-C5E9-702A-A5A3-CDA91EE72644}"/>
              </a:ext>
            </a:extLst>
          </p:cNvPr>
          <p:cNvSpPr txBox="1"/>
          <p:nvPr/>
        </p:nvSpPr>
        <p:spPr>
          <a:xfrm>
            <a:off x="2099887" y="2578752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02.2024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897513A-B99B-0F9C-56A5-919073992A68}"/>
              </a:ext>
            </a:extLst>
          </p:cNvPr>
          <p:cNvSpPr txBox="1"/>
          <p:nvPr/>
        </p:nvSpPr>
        <p:spPr>
          <a:xfrm>
            <a:off x="2108253" y="2834574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02.2024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7DEADBF-BA35-428E-2B51-DDE1D31CCA2E}"/>
              </a:ext>
            </a:extLst>
          </p:cNvPr>
          <p:cNvSpPr txBox="1"/>
          <p:nvPr/>
        </p:nvSpPr>
        <p:spPr>
          <a:xfrm>
            <a:off x="3094643" y="3300085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03.2024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A9C9204-164E-B594-20BA-49E61B73A8D3}"/>
              </a:ext>
            </a:extLst>
          </p:cNvPr>
          <p:cNvSpPr txBox="1"/>
          <p:nvPr/>
        </p:nvSpPr>
        <p:spPr>
          <a:xfrm>
            <a:off x="3077817" y="3547712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03.2024</a:t>
            </a:r>
          </a:p>
        </p:txBody>
      </p:sp>
      <p:sp>
        <p:nvSpPr>
          <p:cNvPr id="52" name="Rounded Rectangle 9">
            <a:extLst>
              <a:ext uri="{FF2B5EF4-FFF2-40B4-BE49-F238E27FC236}">
                <a16:creationId xmlns:a16="http://schemas.microsoft.com/office/drawing/2014/main" id="{68B86D29-C42B-91D3-EEAB-D9C76FA0C16C}"/>
              </a:ext>
            </a:extLst>
          </p:cNvPr>
          <p:cNvSpPr/>
          <p:nvPr/>
        </p:nvSpPr>
        <p:spPr>
          <a:xfrm>
            <a:off x="1126975" y="1673504"/>
            <a:ext cx="3132856" cy="31533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A362F81-F337-2D82-9436-6C32B8421D7D}"/>
              </a:ext>
            </a:extLst>
          </p:cNvPr>
          <p:cNvSpPr txBox="1"/>
          <p:nvPr/>
        </p:nvSpPr>
        <p:spPr>
          <a:xfrm>
            <a:off x="1117685" y="1673504"/>
            <a:ext cx="3326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Final Approval drawings and MIP</a:t>
            </a:r>
            <a:endParaRPr lang="en-GB" i="1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A104C6C-8D9E-1D17-9543-111445EBBEAA}"/>
              </a:ext>
            </a:extLst>
          </p:cNvPr>
          <p:cNvSpPr txBox="1"/>
          <p:nvPr/>
        </p:nvSpPr>
        <p:spPr>
          <a:xfrm>
            <a:off x="181581" y="1658951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08.2023</a:t>
            </a:r>
          </a:p>
        </p:txBody>
      </p:sp>
      <p:pic>
        <p:nvPicPr>
          <p:cNvPr id="16" name="Picture 15" descr="A metal container with yellow handles&#10;&#10;Description automatically generated">
            <a:extLst>
              <a:ext uri="{FF2B5EF4-FFF2-40B4-BE49-F238E27FC236}">
                <a16:creationId xmlns:a16="http://schemas.microsoft.com/office/drawing/2014/main" id="{C6BEEFEB-287C-56E9-DAB9-DFC4AE4826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2068" y="3976426"/>
            <a:ext cx="2353053" cy="1764790"/>
          </a:xfrm>
          <a:prstGeom prst="rect">
            <a:avLst/>
          </a:prstGeom>
        </p:spPr>
      </p:pic>
      <p:pic>
        <p:nvPicPr>
          <p:cNvPr id="20" name="Picture 19" descr="A close-up of a metal object&#10;&#10;Description automatically generated">
            <a:extLst>
              <a:ext uri="{FF2B5EF4-FFF2-40B4-BE49-F238E27FC236}">
                <a16:creationId xmlns:a16="http://schemas.microsoft.com/office/drawing/2014/main" id="{ED9C3D4B-78EE-FAAE-CC85-2BFC0BDD589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4546" r="6907"/>
          <a:stretch/>
        </p:blipFill>
        <p:spPr>
          <a:xfrm rot="5400000">
            <a:off x="7237396" y="1621657"/>
            <a:ext cx="1758618" cy="1924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11811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B2113393-8A7F-98F5-9294-7AC55B6D58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0875" y="4232084"/>
            <a:ext cx="1685925" cy="12763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56DC6F0-14BE-7909-FC82-BED547A0E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Series BC RI- </a:t>
            </a:r>
            <a:r>
              <a:rPr lang="es-ES" dirty="0" err="1"/>
              <a:t>NCRs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44E29D-4CF2-68CD-B8AA-63E24EF981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/>
              <a:t>N.Valverde</a:t>
            </a:r>
            <a:r>
              <a:rPr lang="fr-FR" noProof="0" dirty="0"/>
              <a:t>, 27.09.2023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4A9CD0-7EE2-7296-65EA-9F37663FA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CEDAB6-ACAF-9E30-5776-75AFF781B19B}"/>
              </a:ext>
            </a:extLst>
          </p:cNvPr>
          <p:cNvSpPr txBox="1"/>
          <p:nvPr/>
        </p:nvSpPr>
        <p:spPr>
          <a:xfrm>
            <a:off x="112532" y="1787810"/>
            <a:ext cx="889065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3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#1 </a:t>
            </a:r>
            <a:r>
              <a:rPr lang="en-GB" sz="1300" dirty="0">
                <a:solidFill>
                  <a:schemeClr val="accent5"/>
                </a:solidFill>
              </a:rPr>
              <a:t>Wrong position M5 holes on </a:t>
            </a:r>
            <a:r>
              <a:rPr lang="en-GB" sz="1300" dirty="0" err="1">
                <a:solidFill>
                  <a:schemeClr val="accent5"/>
                </a:solidFill>
              </a:rPr>
              <a:t>NbTi</a:t>
            </a:r>
            <a:r>
              <a:rPr lang="en-GB" sz="1300" dirty="0">
                <a:solidFill>
                  <a:schemeClr val="accent5"/>
                </a:solidFill>
              </a:rPr>
              <a:t> flange: Milling error- Accepted- Modification of adaptative rings accordingly.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01D58F-0865-4AD0-3135-8A58E80EEEE8}"/>
              </a:ext>
            </a:extLst>
          </p:cNvPr>
          <p:cNvSpPr txBox="1"/>
          <p:nvPr/>
        </p:nvSpPr>
        <p:spPr>
          <a:xfrm>
            <a:off x="112532" y="2074686"/>
            <a:ext cx="727280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3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#2 </a:t>
            </a:r>
            <a:r>
              <a:rPr lang="en-GB" sz="1300" dirty="0">
                <a:solidFill>
                  <a:schemeClr val="accent5"/>
                </a:solidFill>
              </a:rPr>
              <a:t>Low thickness after necking out for pick-up port : Concession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C15388-5C46-CC25-2B26-225F7CF65408}"/>
              </a:ext>
            </a:extLst>
          </p:cNvPr>
          <p:cNvSpPr txBox="1"/>
          <p:nvPr/>
        </p:nvSpPr>
        <p:spPr>
          <a:xfrm>
            <a:off x="119941" y="2364500"/>
            <a:ext cx="727280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3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#3 </a:t>
            </a:r>
            <a:r>
              <a:rPr lang="en-GB" sz="1300" dirty="0">
                <a:solidFill>
                  <a:schemeClr val="accent5"/>
                </a:solidFill>
              </a:rPr>
              <a:t>Brazing pick-up port, lack of filler metal on the front side. Scrap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D13B31F-A0B8-08B3-EF14-E3B922FA3934}"/>
              </a:ext>
            </a:extLst>
          </p:cNvPr>
          <p:cNvSpPr txBox="1"/>
          <p:nvPr/>
        </p:nvSpPr>
        <p:spPr>
          <a:xfrm>
            <a:off x="112532" y="2975010"/>
            <a:ext cx="727280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3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#4 </a:t>
            </a:r>
            <a:r>
              <a:rPr lang="en-GB" sz="1300" dirty="0">
                <a:solidFill>
                  <a:schemeClr val="accent5"/>
                </a:solidFill>
              </a:rPr>
              <a:t>Error on the Brazing cycle: Scrap (x27 pieces)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B7D4BE9-7A10-897C-1208-4AC9AC0EF70C}"/>
              </a:ext>
            </a:extLst>
          </p:cNvPr>
          <p:cNvSpPr txBox="1"/>
          <p:nvPr/>
        </p:nvSpPr>
        <p:spPr>
          <a:xfrm>
            <a:off x="124877" y="3234050"/>
            <a:ext cx="727280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3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#5 </a:t>
            </a:r>
            <a:r>
              <a:rPr lang="en-GB" sz="1300" dirty="0">
                <a:solidFill>
                  <a:schemeClr val="accent5"/>
                </a:solidFill>
              </a:rPr>
              <a:t>Low thickness necking elliptical cap: Concession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01977E-5065-55DF-B4A1-FE4EEA65CB88}"/>
              </a:ext>
            </a:extLst>
          </p:cNvPr>
          <p:cNvSpPr txBox="1"/>
          <p:nvPr/>
        </p:nvSpPr>
        <p:spPr>
          <a:xfrm>
            <a:off x="133060" y="3498085"/>
            <a:ext cx="727280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3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#6 </a:t>
            </a:r>
            <a:r>
              <a:rPr lang="en-GB" sz="1300" dirty="0">
                <a:solidFill>
                  <a:schemeClr val="accent5"/>
                </a:solidFill>
              </a:rPr>
              <a:t>Brazing- wrong alignment during assembly- Scrap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99DA5BF-73B2-A69A-0FA9-CF0C586DE696}"/>
              </a:ext>
            </a:extLst>
          </p:cNvPr>
          <p:cNvSpPr txBox="1"/>
          <p:nvPr/>
        </p:nvSpPr>
        <p:spPr>
          <a:xfrm>
            <a:off x="128124" y="3752177"/>
            <a:ext cx="59302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3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#7 </a:t>
            </a:r>
            <a:r>
              <a:rPr lang="en-GB" sz="1300" dirty="0">
                <a:solidFill>
                  <a:schemeClr val="accent5"/>
                </a:solidFill>
              </a:rPr>
              <a:t>Depth of pockets for welding beans and pin on bowl was smaller than requested – Milling error- Concession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E28A332-7FA0-2ED5-1733-58C3FB335EA7}"/>
              </a:ext>
            </a:extLst>
          </p:cNvPr>
          <p:cNvSpPr txBox="1"/>
          <p:nvPr/>
        </p:nvSpPr>
        <p:spPr>
          <a:xfrm>
            <a:off x="119941" y="4225677"/>
            <a:ext cx="857125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3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#8 </a:t>
            </a:r>
            <a:r>
              <a:rPr lang="en-GB" sz="1300" dirty="0">
                <a:solidFill>
                  <a:schemeClr val="accent5"/>
                </a:solidFill>
              </a:rPr>
              <a:t>Necking out of elliptical done with wrong tooling- Scrap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6A12E6-B2E4-06FF-B32C-AF3A10EE3343}"/>
              </a:ext>
            </a:extLst>
          </p:cNvPr>
          <p:cNvSpPr txBox="1"/>
          <p:nvPr/>
        </p:nvSpPr>
        <p:spPr>
          <a:xfrm>
            <a:off x="119941" y="2695436"/>
            <a:ext cx="857125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3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#9 </a:t>
            </a:r>
            <a:r>
              <a:rPr lang="en-GB" sz="1300" dirty="0">
                <a:solidFill>
                  <a:schemeClr val="accent5"/>
                </a:solidFill>
              </a:rPr>
              <a:t>Crack on the longitudinal weld of main body during forming : Scrap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5673870-079C-8702-0DA7-80C7726636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8416" y="2290375"/>
            <a:ext cx="2670192" cy="194170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23C0F23-8AA5-D3D4-F2C1-D7F8C80ED6AB}"/>
              </a:ext>
            </a:extLst>
          </p:cNvPr>
          <p:cNvSpPr txBox="1"/>
          <p:nvPr/>
        </p:nvSpPr>
        <p:spPr>
          <a:xfrm>
            <a:off x="20262" y="4523496"/>
            <a:ext cx="857125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3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#10 </a:t>
            </a:r>
            <a:r>
              <a:rPr lang="en-GB" sz="1300" dirty="0">
                <a:solidFill>
                  <a:schemeClr val="accent5"/>
                </a:solidFill>
              </a:rPr>
              <a:t>Deviations on bowls- Concession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ADF8654-C80F-3FEF-46E5-785CCA631920}"/>
              </a:ext>
            </a:extLst>
          </p:cNvPr>
          <p:cNvSpPr txBox="1"/>
          <p:nvPr/>
        </p:nvSpPr>
        <p:spPr>
          <a:xfrm>
            <a:off x="31561" y="5198801"/>
            <a:ext cx="857125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3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#11 </a:t>
            </a:r>
            <a:r>
              <a:rPr lang="en-GB" sz="1300" dirty="0">
                <a:solidFill>
                  <a:schemeClr val="accent5"/>
                </a:solidFill>
              </a:rPr>
              <a:t>Milling of beam tubes for necking out done in the wrong direction: Scrap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FA5A07E-6B50-F79F-7571-DEE3155A46E5}"/>
              </a:ext>
            </a:extLst>
          </p:cNvPr>
          <p:cNvSpPr txBox="1"/>
          <p:nvPr/>
        </p:nvSpPr>
        <p:spPr>
          <a:xfrm>
            <a:off x="37989" y="5504813"/>
            <a:ext cx="857125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3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#12 </a:t>
            </a:r>
            <a:r>
              <a:rPr lang="en-GB" sz="1300" dirty="0">
                <a:solidFill>
                  <a:schemeClr val="accent5"/>
                </a:solidFill>
              </a:rPr>
              <a:t>Pin out of tolerances (x1). Scrap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A9B8280-4159-9029-5A34-6AD19D099C83}"/>
              </a:ext>
            </a:extLst>
          </p:cNvPr>
          <p:cNvSpPr txBox="1"/>
          <p:nvPr/>
        </p:nvSpPr>
        <p:spPr>
          <a:xfrm>
            <a:off x="6103" y="4864977"/>
            <a:ext cx="857125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3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#13 </a:t>
            </a:r>
            <a:r>
              <a:rPr lang="en-GB" sz="1300" dirty="0">
                <a:solidFill>
                  <a:schemeClr val="accent5"/>
                </a:solidFill>
              </a:rPr>
              <a:t>Deviation position HOM and FPC ports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A31B229-6005-4AB7-217F-93DC204E73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7667" y="5448777"/>
            <a:ext cx="1196302" cy="106050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583FC4E7-6CAF-DA1C-2939-DCD23C07BCBE}"/>
              </a:ext>
            </a:extLst>
          </p:cNvPr>
          <p:cNvSpPr txBox="1"/>
          <p:nvPr/>
        </p:nvSpPr>
        <p:spPr>
          <a:xfrm>
            <a:off x="31561" y="5797201"/>
            <a:ext cx="688218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3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#14 </a:t>
            </a:r>
            <a:r>
              <a:rPr lang="en-GB" sz="1300" dirty="0">
                <a:solidFill>
                  <a:schemeClr val="accent5"/>
                </a:solidFill>
              </a:rPr>
              <a:t>Deviation distance between RF surface elliptical cap to the bowl weld joint- under review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03336C8-AE52-4408-9C7F-909B05359A8D}"/>
              </a:ext>
            </a:extLst>
          </p:cNvPr>
          <p:cNvSpPr txBox="1"/>
          <p:nvPr/>
        </p:nvSpPr>
        <p:spPr>
          <a:xfrm>
            <a:off x="417428" y="810585"/>
            <a:ext cx="85946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Several NCRs which require deep analysis from several colleagues to understand the implications. Some NCR can´t be assessed until cavity cold RF test is done. </a:t>
            </a:r>
          </a:p>
        </p:txBody>
      </p:sp>
    </p:spTree>
    <p:extLst>
      <p:ext uri="{BB962C8B-B14F-4D97-AF65-F5344CB8AC3E}">
        <p14:creationId xmlns:p14="http://schemas.microsoft.com/office/powerpoint/2010/main" val="3036565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Documentary structure RI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Documentary structure of the contract (EDMS) in place and actively used by the supplier. Full traceability of documents and versions.</a:t>
            </a:r>
          </a:p>
          <a:p>
            <a:pPr marL="0" indent="0">
              <a:buNone/>
            </a:pPr>
            <a:r>
              <a:rPr lang="en-US" sz="1800" dirty="0"/>
              <a:t>Many interactions with the supplier to achieve the quality level requested by the technical specification (EDMS 1803555).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N.Valverde, 27.09.2023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89D1FB-6C2E-210D-5B6B-D3FC82391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230406"/>
            <a:ext cx="1871254" cy="42930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E36386-6BFB-EDB2-B925-C9821D00D9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5869" y="2007704"/>
            <a:ext cx="2938419" cy="465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2474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37F0D-1DF7-E75B-F81C-ADA12D4A3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Cavity and CM testing in SM18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0B39A9-09DE-077F-793C-859B7F283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30347"/>
            <a:ext cx="6627000" cy="360000"/>
          </a:xfrm>
        </p:spPr>
        <p:txBody>
          <a:bodyPr/>
          <a:lstStyle/>
          <a:p>
            <a:r>
              <a:rPr lang="fr-FR" noProof="0" dirty="0" err="1"/>
              <a:t>N.Valverde</a:t>
            </a:r>
            <a:r>
              <a:rPr lang="fr-FR" noProof="0" dirty="0"/>
              <a:t>, 27.09.2023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07BFC0-A79B-942E-8200-481E3684E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00E875CE-B896-044B-6863-6CF5ECDABBE7}"/>
              </a:ext>
            </a:extLst>
          </p:cNvPr>
          <p:cNvGrpSpPr/>
          <p:nvPr/>
        </p:nvGrpSpPr>
        <p:grpSpPr>
          <a:xfrm>
            <a:off x="827675" y="2034326"/>
            <a:ext cx="6620158" cy="880170"/>
            <a:chOff x="899592" y="2230620"/>
            <a:chExt cx="7184428" cy="880170"/>
          </a:xfrm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86DDAF14-0F4E-E58C-BC6F-6DAA82B3D38E}"/>
                </a:ext>
              </a:extLst>
            </p:cNvPr>
            <p:cNvSpPr/>
            <p:nvPr/>
          </p:nvSpPr>
          <p:spPr>
            <a:xfrm>
              <a:off x="899592" y="2246764"/>
              <a:ext cx="7184428" cy="822196"/>
            </a:xfrm>
            <a:prstGeom prst="round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B6DA03F-A5EC-9767-413A-1DD053CEFD2A}"/>
                </a:ext>
              </a:extLst>
            </p:cNvPr>
            <p:cNvSpPr txBox="1"/>
            <p:nvPr/>
          </p:nvSpPr>
          <p:spPr>
            <a:xfrm>
              <a:off x="1722150" y="2444571"/>
              <a:ext cx="23714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6 Cold RF test CC: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0B2CB8B-B6FB-CC4D-02FD-2A4224F7D833}"/>
                </a:ext>
              </a:extLst>
            </p:cNvPr>
            <p:cNvSpPr txBox="1"/>
            <p:nvPr/>
          </p:nvSpPr>
          <p:spPr>
            <a:xfrm>
              <a:off x="943578" y="2237024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2022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8E7F77E-FAB9-84CE-9552-2D19AF771598}"/>
                </a:ext>
              </a:extLst>
            </p:cNvPr>
            <p:cNvSpPr txBox="1"/>
            <p:nvPr/>
          </p:nvSpPr>
          <p:spPr>
            <a:xfrm>
              <a:off x="4356308" y="2230620"/>
              <a:ext cx="18517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4 Bare cavities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D38DB38-E3CD-1CC7-429C-857EDD74AD0C}"/>
                </a:ext>
              </a:extLst>
            </p:cNvPr>
            <p:cNvSpPr txBox="1"/>
            <p:nvPr/>
          </p:nvSpPr>
          <p:spPr>
            <a:xfrm>
              <a:off x="4320128" y="2741458"/>
              <a:ext cx="2315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 Jacketed cavities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66DEDF2-235D-A51C-6EAA-5E12E8D292C6}"/>
                </a:ext>
              </a:extLst>
            </p:cNvPr>
            <p:cNvSpPr txBox="1"/>
            <p:nvPr/>
          </p:nvSpPr>
          <p:spPr>
            <a:xfrm>
              <a:off x="6304740" y="2315620"/>
              <a:ext cx="10294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/>
                <a:t>3 successful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CE6EF2C-6126-B6FA-4E38-86BAB3359B99}"/>
                </a:ext>
              </a:extLst>
            </p:cNvPr>
            <p:cNvSpPr txBox="1"/>
            <p:nvPr/>
          </p:nvSpPr>
          <p:spPr>
            <a:xfrm>
              <a:off x="6689072" y="2764411"/>
              <a:ext cx="10294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/>
                <a:t>1 successful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3AD8EDA-7D52-92E8-E17C-9E8D80E54433}"/>
              </a:ext>
            </a:extLst>
          </p:cNvPr>
          <p:cNvGrpSpPr/>
          <p:nvPr/>
        </p:nvGrpSpPr>
        <p:grpSpPr>
          <a:xfrm>
            <a:off x="857516" y="3942126"/>
            <a:ext cx="6564871" cy="1390967"/>
            <a:chOff x="927553" y="4155873"/>
            <a:chExt cx="6564871" cy="1390967"/>
          </a:xfrm>
        </p:grpSpPr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801B74A2-2650-5FE1-D4DC-097E3E5C2602}"/>
                </a:ext>
              </a:extLst>
            </p:cNvPr>
            <p:cNvSpPr/>
            <p:nvPr/>
          </p:nvSpPr>
          <p:spPr>
            <a:xfrm>
              <a:off x="927553" y="4158332"/>
              <a:ext cx="6564871" cy="138850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1568AD0-B1CF-C351-A773-3A728251A01A}"/>
                </a:ext>
              </a:extLst>
            </p:cNvPr>
            <p:cNvSpPr txBox="1"/>
            <p:nvPr/>
          </p:nvSpPr>
          <p:spPr>
            <a:xfrm>
              <a:off x="1713302" y="4496836"/>
              <a:ext cx="23134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10 Cold RF test CC: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3BCBE0B-F920-79F5-D9E1-FA63FB42A358}"/>
                </a:ext>
              </a:extLst>
            </p:cNvPr>
            <p:cNvSpPr txBox="1"/>
            <p:nvPr/>
          </p:nvSpPr>
          <p:spPr>
            <a:xfrm>
              <a:off x="1022878" y="4155873"/>
              <a:ext cx="7920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2024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55113BD-0933-F8FF-DF64-E958C9707EF2}"/>
                </a:ext>
              </a:extLst>
            </p:cNvPr>
            <p:cNvSpPr txBox="1"/>
            <p:nvPr/>
          </p:nvSpPr>
          <p:spPr>
            <a:xfrm>
              <a:off x="4270823" y="4686540"/>
              <a:ext cx="18902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 Dressed cavity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034B33B-1F19-CEEB-5062-7DB9FF2F80A4}"/>
                </a:ext>
              </a:extLst>
            </p:cNvPr>
            <p:cNvSpPr txBox="1"/>
            <p:nvPr/>
          </p:nvSpPr>
          <p:spPr>
            <a:xfrm>
              <a:off x="4247489" y="4408311"/>
              <a:ext cx="21339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3 Jacketed cavities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43C6EAE-6B64-4A4C-E170-06E31E754F97}"/>
                </a:ext>
              </a:extLst>
            </p:cNvPr>
            <p:cNvSpPr txBox="1"/>
            <p:nvPr/>
          </p:nvSpPr>
          <p:spPr>
            <a:xfrm>
              <a:off x="4234285" y="4162573"/>
              <a:ext cx="16979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6 Bare cavities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85AF21DE-CD4C-621A-E056-414B6DE5C1B4}"/>
              </a:ext>
            </a:extLst>
          </p:cNvPr>
          <p:cNvSpPr txBox="1"/>
          <p:nvPr/>
        </p:nvSpPr>
        <p:spPr>
          <a:xfrm>
            <a:off x="395536" y="754879"/>
            <a:ext cx="86556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5"/>
                </a:solidFill>
              </a:rPr>
              <a:t>Number of cavity cold tests increased from 2022 to 2023. </a:t>
            </a:r>
          </a:p>
          <a:p>
            <a:r>
              <a:rPr lang="en-GB" sz="1600" dirty="0">
                <a:solidFill>
                  <a:schemeClr val="accent5"/>
                </a:solidFill>
              </a:rPr>
              <a:t>New insert in preparation to ease the planning </a:t>
            </a:r>
          </a:p>
          <a:p>
            <a:r>
              <a:rPr lang="en-GB" sz="1600" dirty="0">
                <a:solidFill>
                  <a:schemeClr val="accent5"/>
                </a:solidFill>
              </a:rPr>
              <a:t>Dressed cavities are more challenging and require more clean room resources.</a:t>
            </a:r>
          </a:p>
          <a:p>
            <a:r>
              <a:rPr lang="en-GB" sz="1600" dirty="0">
                <a:solidFill>
                  <a:schemeClr val="accent5"/>
                </a:solidFill>
              </a:rPr>
              <a:t>Bottlenecks for 2024: clean room resources with cavity preparation and string assembly.</a:t>
            </a:r>
          </a:p>
          <a:p>
            <a:r>
              <a:rPr lang="en-GB" sz="1600" dirty="0">
                <a:solidFill>
                  <a:schemeClr val="accent5"/>
                </a:solidFill>
              </a:rPr>
              <a:t>				   helium availability in SM18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28E52E0-28BB-E06D-F277-50483B90F4D9}"/>
              </a:ext>
            </a:extLst>
          </p:cNvPr>
          <p:cNvGrpSpPr/>
          <p:nvPr/>
        </p:nvGrpSpPr>
        <p:grpSpPr>
          <a:xfrm>
            <a:off x="833220" y="3000761"/>
            <a:ext cx="7580544" cy="878779"/>
            <a:chOff x="152186" y="2993494"/>
            <a:chExt cx="7580544" cy="87877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511C668-9762-AE56-9AD5-DD901C313DDD}"/>
                </a:ext>
              </a:extLst>
            </p:cNvPr>
            <p:cNvGrpSpPr/>
            <p:nvPr/>
          </p:nvGrpSpPr>
          <p:grpSpPr>
            <a:xfrm>
              <a:off x="152186" y="2993494"/>
              <a:ext cx="7580544" cy="851808"/>
              <a:chOff x="892750" y="3214822"/>
              <a:chExt cx="8808277" cy="851808"/>
            </a:xfrm>
          </p:grpSpPr>
          <p:sp>
            <p:nvSpPr>
              <p:cNvPr id="39" name="Rectangle: Rounded Corners 38">
                <a:extLst>
                  <a:ext uri="{FF2B5EF4-FFF2-40B4-BE49-F238E27FC236}">
                    <a16:creationId xmlns:a16="http://schemas.microsoft.com/office/drawing/2014/main" id="{B0C354C0-8365-E9A7-C5C8-85890A62F113}"/>
                  </a:ext>
                </a:extLst>
              </p:cNvPr>
              <p:cNvSpPr/>
              <p:nvPr/>
            </p:nvSpPr>
            <p:spPr>
              <a:xfrm>
                <a:off x="892750" y="3217108"/>
                <a:ext cx="7700298" cy="822196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930AB15-2D1C-91EF-C2B5-694F0775F2A1}"/>
                  </a:ext>
                </a:extLst>
              </p:cNvPr>
              <p:cNvSpPr txBox="1"/>
              <p:nvPr/>
            </p:nvSpPr>
            <p:spPr>
              <a:xfrm>
                <a:off x="1737828" y="3417028"/>
                <a:ext cx="26881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10 Cold RF test CC: 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C74D79E5-6BE1-21CC-7BA8-87E20802EAC1}"/>
                  </a:ext>
                </a:extLst>
              </p:cNvPr>
              <p:cNvSpPr txBox="1"/>
              <p:nvPr/>
            </p:nvSpPr>
            <p:spPr>
              <a:xfrm>
                <a:off x="945172" y="3214822"/>
                <a:ext cx="99159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2023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E1EDB9E-C2C1-CA33-37CD-EFF8BB1E3996}"/>
                  </a:ext>
                </a:extLst>
              </p:cNvPr>
              <p:cNvSpPr txBox="1"/>
              <p:nvPr/>
            </p:nvSpPr>
            <p:spPr>
              <a:xfrm>
                <a:off x="4583479" y="3697298"/>
                <a:ext cx="24795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7 Dressed cavities 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1D0C659-A880-A914-36E0-14CEE2B3ACC2}"/>
                  </a:ext>
                </a:extLst>
              </p:cNvPr>
              <p:cNvSpPr txBox="1"/>
              <p:nvPr/>
            </p:nvSpPr>
            <p:spPr>
              <a:xfrm>
                <a:off x="4554064" y="3225740"/>
                <a:ext cx="24795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3 Jacketed cavities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452CFBF-6C23-6C0A-5B76-0E6C650A6046}"/>
                  </a:ext>
                </a:extLst>
              </p:cNvPr>
              <p:cNvSpPr txBox="1"/>
              <p:nvPr/>
            </p:nvSpPr>
            <p:spPr>
              <a:xfrm>
                <a:off x="7272121" y="3257668"/>
                <a:ext cx="102944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i="1" dirty="0"/>
                  <a:t>3 successful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A0972F51-46CA-C4D9-4B7A-35058058BE2D}"/>
                  </a:ext>
                </a:extLst>
              </p:cNvPr>
              <p:cNvSpPr txBox="1"/>
              <p:nvPr/>
            </p:nvSpPr>
            <p:spPr>
              <a:xfrm>
                <a:off x="6910463" y="3769261"/>
                <a:ext cx="279056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i="1" dirty="0"/>
                  <a:t>1 successful, 3 not successful</a:t>
                </a:r>
              </a:p>
            </p:txBody>
          </p: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DC4474D8-8918-9865-312D-3A223608EC7F}"/>
                </a:ext>
              </a:extLst>
            </p:cNvPr>
            <p:cNvSpPr txBox="1"/>
            <p:nvPr/>
          </p:nvSpPr>
          <p:spPr>
            <a:xfrm>
              <a:off x="722614" y="3502941"/>
              <a:ext cx="20058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1 CM  cold test</a:t>
              </a: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8609FB75-BEDB-0380-FB3F-935C8DC31EAA}"/>
              </a:ext>
            </a:extLst>
          </p:cNvPr>
          <p:cNvSpPr txBox="1"/>
          <p:nvPr/>
        </p:nvSpPr>
        <p:spPr>
          <a:xfrm>
            <a:off x="1622488" y="4648620"/>
            <a:ext cx="2643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1 CM string assembly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C8EB7C36-0587-7A6D-1CB6-E51CFD7F3663}"/>
              </a:ext>
            </a:extLst>
          </p:cNvPr>
          <p:cNvSpPr txBox="1"/>
          <p:nvPr/>
        </p:nvSpPr>
        <p:spPr>
          <a:xfrm>
            <a:off x="1608225" y="4982883"/>
            <a:ext cx="2643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 CM  cold test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73B557A-1EC2-E4C9-BDE6-F314EEB1B200}"/>
              </a:ext>
            </a:extLst>
          </p:cNvPr>
          <p:cNvGrpSpPr/>
          <p:nvPr/>
        </p:nvGrpSpPr>
        <p:grpSpPr>
          <a:xfrm>
            <a:off x="833221" y="5432815"/>
            <a:ext cx="6564871" cy="944873"/>
            <a:chOff x="76279" y="5186180"/>
            <a:chExt cx="6564871" cy="944873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E5C248D4-F986-2AE5-B976-3CD588DAF73F}"/>
                </a:ext>
              </a:extLst>
            </p:cNvPr>
            <p:cNvGrpSpPr/>
            <p:nvPr/>
          </p:nvGrpSpPr>
          <p:grpSpPr>
            <a:xfrm>
              <a:off x="76279" y="5186180"/>
              <a:ext cx="6564871" cy="944873"/>
              <a:chOff x="912901" y="5345788"/>
              <a:chExt cx="6564871" cy="944873"/>
            </a:xfrm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7646AFE6-6DEC-90BE-E0D8-3B3743E51A5C}"/>
                  </a:ext>
                </a:extLst>
              </p:cNvPr>
              <p:cNvSpPr/>
              <p:nvPr/>
            </p:nvSpPr>
            <p:spPr>
              <a:xfrm>
                <a:off x="912901" y="5354301"/>
                <a:ext cx="6564871" cy="936360"/>
              </a:xfrm>
              <a:prstGeom prst="roundRect">
                <a:avLst/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B7D6128-0CF3-5D11-3C12-5FD632C4F3A2}"/>
                  </a:ext>
                </a:extLst>
              </p:cNvPr>
              <p:cNvSpPr txBox="1"/>
              <p:nvPr/>
            </p:nvSpPr>
            <p:spPr>
              <a:xfrm>
                <a:off x="1669843" y="5515576"/>
                <a:ext cx="21852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8 Cold RF test CC: 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69CA78E-8E46-5C90-C09B-2F1681990AE1}"/>
                  </a:ext>
                </a:extLst>
              </p:cNvPr>
              <p:cNvSpPr txBox="1"/>
              <p:nvPr/>
            </p:nvSpPr>
            <p:spPr>
              <a:xfrm>
                <a:off x="970213" y="5345788"/>
                <a:ext cx="7920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2025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E8444DC-5FD8-1CB6-9714-1E62BAB4E481}"/>
                  </a:ext>
                </a:extLst>
              </p:cNvPr>
              <p:cNvSpPr txBox="1"/>
              <p:nvPr/>
            </p:nvSpPr>
            <p:spPr>
              <a:xfrm>
                <a:off x="4139040" y="5764911"/>
                <a:ext cx="20697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5 Dressed cavities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9E4D0A3B-0437-1FE9-EA92-E515B20E1F49}"/>
                  </a:ext>
                </a:extLst>
              </p:cNvPr>
              <p:cNvSpPr txBox="1"/>
              <p:nvPr/>
            </p:nvSpPr>
            <p:spPr>
              <a:xfrm>
                <a:off x="4114462" y="5345788"/>
                <a:ext cx="21339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3 Jacketed cavities</a:t>
                </a:r>
              </a:p>
            </p:txBody>
          </p:sp>
        </p:grp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9408D3F9-B492-94D7-26A3-D31879BBF2A5}"/>
                </a:ext>
              </a:extLst>
            </p:cNvPr>
            <p:cNvSpPr txBox="1"/>
            <p:nvPr/>
          </p:nvSpPr>
          <p:spPr>
            <a:xfrm>
              <a:off x="833221" y="5705894"/>
              <a:ext cx="26436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2 CM cold test</a:t>
              </a:r>
            </a:p>
          </p:txBody>
        </p:sp>
      </p:grpSp>
      <p:sp>
        <p:nvSpPr>
          <p:cNvPr id="7" name="Left Brace 6">
            <a:extLst>
              <a:ext uri="{FF2B5EF4-FFF2-40B4-BE49-F238E27FC236}">
                <a16:creationId xmlns:a16="http://schemas.microsoft.com/office/drawing/2014/main" id="{B8A92E36-8E5A-C630-A6A8-072056F4CCD4}"/>
              </a:ext>
            </a:extLst>
          </p:cNvPr>
          <p:cNvSpPr/>
          <p:nvPr/>
        </p:nvSpPr>
        <p:spPr>
          <a:xfrm>
            <a:off x="3808525" y="2192141"/>
            <a:ext cx="189735" cy="52468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97F604A1-00E1-44A7-9079-A1D9C865FA0B}"/>
              </a:ext>
            </a:extLst>
          </p:cNvPr>
          <p:cNvSpPr/>
          <p:nvPr/>
        </p:nvSpPr>
        <p:spPr>
          <a:xfrm>
            <a:off x="3877548" y="3214256"/>
            <a:ext cx="189735" cy="52468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0D92B57E-B617-C6E9-3192-6D4A90616192}"/>
              </a:ext>
            </a:extLst>
          </p:cNvPr>
          <p:cNvSpPr/>
          <p:nvPr/>
        </p:nvSpPr>
        <p:spPr>
          <a:xfrm>
            <a:off x="3995250" y="4215540"/>
            <a:ext cx="189735" cy="52468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Left Brace 19">
            <a:extLst>
              <a:ext uri="{FF2B5EF4-FFF2-40B4-BE49-F238E27FC236}">
                <a16:creationId xmlns:a16="http://schemas.microsoft.com/office/drawing/2014/main" id="{8C7A1660-41A6-30BF-1C33-69F112BF4FC5}"/>
              </a:ext>
            </a:extLst>
          </p:cNvPr>
          <p:cNvSpPr/>
          <p:nvPr/>
        </p:nvSpPr>
        <p:spPr>
          <a:xfrm>
            <a:off x="3855777" y="5536649"/>
            <a:ext cx="189735" cy="52468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22" name="3B72546B-A1A0-45FB-8877-C4CF98AD43AF" descr="IMG_1964.jpg">
            <a:extLst>
              <a:ext uri="{FF2B5EF4-FFF2-40B4-BE49-F238E27FC236}">
                <a16:creationId xmlns:a16="http://schemas.microsoft.com/office/drawing/2014/main" id="{D03EF190-3C1F-4CE0-8B9E-DB14BA2FF7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743" y="2089859"/>
            <a:ext cx="1436404" cy="1915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F30FE19A-BE87-42E8-958E-AE31677823E2" descr="IMG_1972.jpg">
            <a:extLst>
              <a:ext uri="{FF2B5EF4-FFF2-40B4-BE49-F238E27FC236}">
                <a16:creationId xmlns:a16="http://schemas.microsoft.com/office/drawing/2014/main" id="{70590EAE-F520-B65D-C6A5-4A66BFE2E4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673" y="4392398"/>
            <a:ext cx="1275673" cy="1700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0B054FE-CD1A-8B91-0F01-2C04CE3A0915}"/>
              </a:ext>
            </a:extLst>
          </p:cNvPr>
          <p:cNvSpPr txBox="1"/>
          <p:nvPr/>
        </p:nvSpPr>
        <p:spPr>
          <a:xfrm>
            <a:off x="7740352" y="692696"/>
            <a:ext cx="1291631" cy="276999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See talk </a:t>
            </a:r>
            <a:r>
              <a:rPr lang="en-GB" sz="1200" dirty="0" err="1"/>
              <a:t>K.Turaj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072323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2F73F-D51F-37F1-5442-95B7301E5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CERN Cleanroom tooling for cavities string assembly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4F555-6240-06AA-CA37-EAD54FF42F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17" y="943008"/>
            <a:ext cx="5846436" cy="1124832"/>
          </a:xfrm>
        </p:spPr>
        <p:txBody>
          <a:bodyPr>
            <a:noAutofit/>
          </a:bodyPr>
          <a:lstStyle/>
          <a:p>
            <a:r>
              <a:rPr lang="en-GB" sz="1600" b="1" u="sng" dirty="0">
                <a:solidFill>
                  <a:schemeClr val="tx1"/>
                </a:solidFill>
              </a:rPr>
              <a:t>Goal :</a:t>
            </a:r>
            <a:r>
              <a:rPr lang="en-GB" sz="1600" b="1" dirty="0">
                <a:solidFill>
                  <a:schemeClr val="tx1"/>
                </a:solidFill>
              </a:rPr>
              <a:t> </a:t>
            </a:r>
            <a:r>
              <a:rPr lang="en-GB" sz="1600" dirty="0">
                <a:solidFill>
                  <a:schemeClr val="bg2"/>
                </a:solidFill>
              </a:rPr>
              <a:t>design &amp; produce tools </a:t>
            </a:r>
            <a:r>
              <a:rPr lang="en-GB" sz="1600" dirty="0">
                <a:solidFill>
                  <a:schemeClr val="tx1"/>
                </a:solidFill>
              </a:rPr>
              <a:t>to</a:t>
            </a:r>
            <a:r>
              <a:rPr lang="en-GB" sz="1600" dirty="0"/>
              <a:t> </a:t>
            </a:r>
            <a:r>
              <a:rPr lang="en-GB" sz="1600" dirty="0">
                <a:solidFill>
                  <a:schemeClr val="bg2"/>
                </a:solidFill>
              </a:rPr>
              <a:t>interconnect &amp; align easily </a:t>
            </a:r>
            <a:r>
              <a:rPr lang="en-GB" sz="1600" dirty="0">
                <a:solidFill>
                  <a:schemeClr val="tx1"/>
                </a:solidFill>
              </a:rPr>
              <a:t>the</a:t>
            </a:r>
            <a:r>
              <a:rPr lang="en-GB" sz="1600" dirty="0"/>
              <a:t> </a:t>
            </a:r>
            <a:r>
              <a:rPr lang="en-GB" sz="1600" dirty="0">
                <a:solidFill>
                  <a:schemeClr val="bg2"/>
                </a:solidFill>
              </a:rPr>
              <a:t>full cavities string</a:t>
            </a:r>
            <a:r>
              <a:rPr lang="en-GB" sz="1600" dirty="0">
                <a:solidFill>
                  <a:schemeClr val="tx1"/>
                </a:solidFill>
              </a:rPr>
              <a:t>, aiming at keeping the cavity line ISO 4 (ISO 14644 cleanroom norm)</a:t>
            </a:r>
          </a:p>
          <a:p>
            <a:r>
              <a:rPr lang="en-GB" sz="1600" b="1" u="sng" dirty="0">
                <a:solidFill>
                  <a:schemeClr val="tx1"/>
                </a:solidFill>
              </a:rPr>
              <a:t>Result :</a:t>
            </a:r>
            <a:r>
              <a:rPr lang="en-GB" sz="1600" b="1" dirty="0">
                <a:solidFill>
                  <a:schemeClr val="tx1"/>
                </a:solidFill>
              </a:rPr>
              <a:t> </a:t>
            </a:r>
            <a:r>
              <a:rPr lang="en-GB" sz="1600" dirty="0">
                <a:solidFill>
                  <a:schemeClr val="bg2"/>
                </a:solidFill>
              </a:rPr>
              <a:t>complete tooling set</a:t>
            </a:r>
            <a:r>
              <a:rPr lang="en-GB" sz="1600" dirty="0"/>
              <a:t> </a:t>
            </a:r>
            <a:r>
              <a:rPr lang="en-GB" sz="1600" dirty="0">
                <a:solidFill>
                  <a:schemeClr val="tx1"/>
                </a:solidFill>
              </a:rPr>
              <a:t>for cavities </a:t>
            </a:r>
            <a:r>
              <a:rPr lang="en-GB" sz="1600" dirty="0">
                <a:solidFill>
                  <a:schemeClr val="bg2"/>
                </a:solidFill>
              </a:rPr>
              <a:t>string handling</a:t>
            </a:r>
            <a:r>
              <a:rPr lang="en-GB" sz="1600" dirty="0"/>
              <a:t>, </a:t>
            </a:r>
            <a:r>
              <a:rPr lang="en-GB" sz="1600" dirty="0">
                <a:solidFill>
                  <a:schemeClr val="tx1"/>
                </a:solidFill>
              </a:rPr>
              <a:t>and</a:t>
            </a:r>
            <a:r>
              <a:rPr lang="en-GB" sz="1600" dirty="0"/>
              <a:t> </a:t>
            </a:r>
            <a:r>
              <a:rPr lang="en-GB" sz="1600" dirty="0">
                <a:solidFill>
                  <a:schemeClr val="bg2"/>
                </a:solidFill>
              </a:rPr>
              <a:t>extremity vacuum chambers subassembly</a:t>
            </a:r>
            <a:r>
              <a:rPr lang="en-GB" sz="1600" dirty="0">
                <a:solidFill>
                  <a:schemeClr val="tx1"/>
                </a:solidFill>
              </a:rPr>
              <a:t>, </a:t>
            </a:r>
            <a:r>
              <a:rPr lang="en-GB" sz="1600" dirty="0">
                <a:solidFill>
                  <a:srgbClr val="00B050"/>
                </a:solidFill>
              </a:rPr>
              <a:t>anti-dust prepared in less than 4 weeks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EC2FEA-9EAA-9622-7002-E2A104F5F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P. Kohler, 27.09.2023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E1EAF4-5B83-8D83-FCFF-8ECC8FD67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Picture 6" descr="A metal frame in a room&#10;&#10;Description automatically generated">
            <a:extLst>
              <a:ext uri="{FF2B5EF4-FFF2-40B4-BE49-F238E27FC236}">
                <a16:creationId xmlns:a16="http://schemas.microsoft.com/office/drawing/2014/main" id="{28C06E5F-BFAC-FC7F-8D96-BF00EA61BC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551" r="5901" b="8000"/>
          <a:stretch/>
        </p:blipFill>
        <p:spPr>
          <a:xfrm rot="5400000">
            <a:off x="219283" y="2813165"/>
            <a:ext cx="2800777" cy="2592288"/>
          </a:xfrm>
          <a:prstGeom prst="rect">
            <a:avLst/>
          </a:prstGeom>
        </p:spPr>
      </p:pic>
      <p:pic>
        <p:nvPicPr>
          <p:cNvPr id="11" name="Picture 10" descr="A machine on a stand&#10;&#10;Description automatically generated with medium confidence">
            <a:extLst>
              <a:ext uri="{FF2B5EF4-FFF2-40B4-BE49-F238E27FC236}">
                <a16:creationId xmlns:a16="http://schemas.microsoft.com/office/drawing/2014/main" id="{296827AB-74DF-1BC7-7BC3-4FC75E8EE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5304" y="929772"/>
            <a:ext cx="2761496" cy="1556326"/>
          </a:xfrm>
          <a:prstGeom prst="rect">
            <a:avLst/>
          </a:prstGeom>
        </p:spPr>
      </p:pic>
      <p:pic>
        <p:nvPicPr>
          <p:cNvPr id="13" name="Picture 12" descr="A toy person on a stand&#10;&#10;Description automatically generated with medium confidence">
            <a:extLst>
              <a:ext uri="{FF2B5EF4-FFF2-40B4-BE49-F238E27FC236}">
                <a16:creationId xmlns:a16="http://schemas.microsoft.com/office/drawing/2014/main" id="{72E262B3-E2B2-2DCB-1DCE-36A1B4B75B0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4680" r="5888" b="21286"/>
          <a:stretch/>
        </p:blipFill>
        <p:spPr>
          <a:xfrm rot="5400000">
            <a:off x="6503724" y="3506280"/>
            <a:ext cx="2800777" cy="1206058"/>
          </a:xfrm>
          <a:prstGeom prst="rect">
            <a:avLst/>
          </a:prstGeom>
        </p:spPr>
      </p:pic>
      <p:pic>
        <p:nvPicPr>
          <p:cNvPr id="17" name="Picture 16" descr="A machine with wheels in a room&#10;&#10;Description automatically generated">
            <a:extLst>
              <a:ext uri="{FF2B5EF4-FFF2-40B4-BE49-F238E27FC236}">
                <a16:creationId xmlns:a16="http://schemas.microsoft.com/office/drawing/2014/main" id="{0F2DBB55-84B3-1DF0-4210-FEAE121187A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364" r="-1"/>
          <a:stretch/>
        </p:blipFill>
        <p:spPr>
          <a:xfrm rot="16200000">
            <a:off x="3634947" y="2738462"/>
            <a:ext cx="2766794" cy="270771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1882375-CF73-EFB3-7E2D-0415F295BC91}"/>
              </a:ext>
            </a:extLst>
          </p:cNvPr>
          <p:cNvSpPr txBox="1"/>
          <p:nvPr/>
        </p:nvSpPr>
        <p:spPr>
          <a:xfrm>
            <a:off x="7129478" y="5589240"/>
            <a:ext cx="16541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Sector valve </a:t>
            </a:r>
            <a:r>
              <a:rPr lang="en-GB" sz="1200" dirty="0">
                <a:solidFill>
                  <a:schemeClr val="bg2"/>
                </a:solidFill>
              </a:rPr>
              <a:t>handling frame </a:t>
            </a:r>
            <a:r>
              <a:rPr lang="en-GB" sz="1200" dirty="0"/>
              <a:t>and cleanroom</a:t>
            </a:r>
            <a:r>
              <a:rPr lang="en-GB" sz="1200" dirty="0">
                <a:solidFill>
                  <a:schemeClr val="bg2"/>
                </a:solidFill>
              </a:rPr>
              <a:t> intermediate storage </a:t>
            </a:r>
            <a:r>
              <a:rPr lang="en-GB" sz="1200" dirty="0"/>
              <a:t>trolley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C45B474-9EB5-B136-3E12-D48DDE71DAC8}"/>
              </a:ext>
            </a:extLst>
          </p:cNvPr>
          <p:cNvSpPr txBox="1"/>
          <p:nvPr/>
        </p:nvSpPr>
        <p:spPr>
          <a:xfrm>
            <a:off x="3720279" y="5517232"/>
            <a:ext cx="29399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Rotating system:</a:t>
            </a:r>
          </a:p>
          <a:p>
            <a:r>
              <a:rPr lang="en-GB" sz="1200" dirty="0">
                <a:solidFill>
                  <a:schemeClr val="bg2"/>
                </a:solidFill>
              </a:rPr>
              <a:t>Cleaner assembly</a:t>
            </a:r>
            <a:r>
              <a:rPr lang="en-GB" sz="1200" dirty="0"/>
              <a:t> of the </a:t>
            </a:r>
            <a:r>
              <a:rPr lang="en-GB" sz="1200" dirty="0">
                <a:solidFill>
                  <a:schemeClr val="bg2"/>
                </a:solidFill>
              </a:rPr>
              <a:t>Extremity Vacuum Chambers </a:t>
            </a:r>
            <a:r>
              <a:rPr lang="en-GB" sz="1200" dirty="0"/>
              <a:t>with the </a:t>
            </a:r>
            <a:r>
              <a:rPr lang="en-GB" sz="1200" dirty="0">
                <a:solidFill>
                  <a:schemeClr val="bg2"/>
                </a:solidFill>
              </a:rPr>
              <a:t>various valves and gauges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77B10B-14F3-206C-F56D-BA41AEFB8383}"/>
              </a:ext>
            </a:extLst>
          </p:cNvPr>
          <p:cNvSpPr txBox="1"/>
          <p:nvPr/>
        </p:nvSpPr>
        <p:spPr>
          <a:xfrm>
            <a:off x="538545" y="5589240"/>
            <a:ext cx="22332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2"/>
                </a:solidFill>
              </a:rPr>
              <a:t>Interconnection &amp; alignment tooling </a:t>
            </a:r>
            <a:r>
              <a:rPr lang="en-GB" sz="1200" dirty="0"/>
              <a:t>for complete string</a:t>
            </a:r>
          </a:p>
        </p:txBody>
      </p:sp>
    </p:spTree>
    <p:extLst>
      <p:ext uri="{BB962C8B-B14F-4D97-AF65-F5344CB8AC3E}">
        <p14:creationId xmlns:p14="http://schemas.microsoft.com/office/powerpoint/2010/main" val="16393089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FADDC-0CED-3B8A-2E09-1323A7167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223" y="188640"/>
            <a:ext cx="7920000" cy="720000"/>
          </a:xfrm>
        </p:spPr>
        <p:txBody>
          <a:bodyPr/>
          <a:lstStyle/>
          <a:p>
            <a:r>
              <a:rPr lang="en-GB" sz="2400" dirty="0"/>
              <a:t>Process development for Plug In Modules subassembly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7492CD-669A-3C27-F566-27158B9ABD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935" y="908720"/>
            <a:ext cx="7920000" cy="625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b="1" u="sng" dirty="0">
                <a:solidFill>
                  <a:schemeClr val="tx1"/>
                </a:solidFill>
              </a:rPr>
              <a:t>Goal :</a:t>
            </a:r>
            <a:r>
              <a:rPr lang="en-GB" sz="1600" b="1" dirty="0">
                <a:solidFill>
                  <a:schemeClr val="tx1"/>
                </a:solidFill>
              </a:rPr>
              <a:t> </a:t>
            </a:r>
            <a:r>
              <a:rPr lang="en-GB" sz="1600" dirty="0">
                <a:solidFill>
                  <a:schemeClr val="tx1"/>
                </a:solidFill>
              </a:rPr>
              <a:t>would it be </a:t>
            </a:r>
            <a:r>
              <a:rPr lang="en-GB" sz="1600" dirty="0">
                <a:solidFill>
                  <a:schemeClr val="bg2"/>
                </a:solidFill>
              </a:rPr>
              <a:t>possible</a:t>
            </a:r>
            <a:r>
              <a:rPr lang="en-GB" sz="1600" dirty="0">
                <a:solidFill>
                  <a:schemeClr val="tx1"/>
                </a:solidFill>
              </a:rPr>
              <a:t> to </a:t>
            </a:r>
            <a:r>
              <a:rPr lang="en-GB" sz="1600" dirty="0">
                <a:solidFill>
                  <a:schemeClr val="bg2"/>
                </a:solidFill>
              </a:rPr>
              <a:t>assemble PIMs outside </a:t>
            </a:r>
            <a:r>
              <a:rPr lang="en-GB" sz="1600" dirty="0">
                <a:solidFill>
                  <a:schemeClr val="tx1"/>
                </a:solidFill>
              </a:rPr>
              <a:t>cleanroom and perform </a:t>
            </a:r>
            <a:r>
              <a:rPr lang="en-GB" sz="1600" dirty="0">
                <a:solidFill>
                  <a:schemeClr val="bg2"/>
                </a:solidFill>
              </a:rPr>
              <a:t>anti-dust conditioning afterward</a:t>
            </a:r>
            <a:r>
              <a:rPr lang="en-GB" sz="1600" dirty="0">
                <a:solidFill>
                  <a:schemeClr val="tx1"/>
                </a:solidFill>
              </a:rPr>
              <a:t>, in order to </a:t>
            </a:r>
            <a:r>
              <a:rPr lang="en-GB" sz="1600" dirty="0">
                <a:solidFill>
                  <a:schemeClr val="bg2"/>
                </a:solidFill>
              </a:rPr>
              <a:t>save resources </a:t>
            </a:r>
            <a:r>
              <a:rPr lang="en-GB" sz="1600" dirty="0">
                <a:solidFill>
                  <a:schemeClr val="tx1"/>
                </a:solidFill>
              </a:rPr>
              <a:t>and </a:t>
            </a:r>
            <a:r>
              <a:rPr lang="en-GB" sz="1600" dirty="0">
                <a:solidFill>
                  <a:schemeClr val="bg2"/>
                </a:solidFill>
              </a:rPr>
              <a:t>improve cleanliness </a:t>
            </a:r>
            <a:r>
              <a:rPr lang="en-GB" sz="1600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FF67ED-D59F-6347-EF6B-893B134D6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P. Kohler, 27.09.2023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2AEDC2-8F84-94E8-EC5B-80239ECD9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351026-DDC4-4154-9808-759FDA25E527}"/>
              </a:ext>
            </a:extLst>
          </p:cNvPr>
          <p:cNvSpPr txBox="1"/>
          <p:nvPr/>
        </p:nvSpPr>
        <p:spPr>
          <a:xfrm>
            <a:off x="395536" y="1515303"/>
            <a:ext cx="46805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200" b="1" u="sng" dirty="0"/>
              <a:t>RFD 2021 summary :</a:t>
            </a:r>
          </a:p>
          <a:p>
            <a:pPr>
              <a:spcAft>
                <a:spcPts val="1200"/>
              </a:spcAft>
            </a:pPr>
            <a:r>
              <a:rPr lang="en-GB" sz="1100" dirty="0">
                <a:solidFill>
                  <a:schemeClr val="bg2"/>
                </a:solidFill>
              </a:rPr>
              <a:t>*Parts degreased and manually cleaned outside cleanroom ; rinsed ; then assembled inside cleanroom</a:t>
            </a:r>
          </a:p>
          <a:p>
            <a:pPr>
              <a:spcAft>
                <a:spcPts val="1200"/>
              </a:spcAft>
            </a:pPr>
            <a:r>
              <a:rPr lang="en-GB" sz="1000" b="1" u="sng" dirty="0"/>
              <a:t>Status after rinsing, before assembly :</a:t>
            </a:r>
          </a:p>
          <a:p>
            <a:pPr>
              <a:spcAft>
                <a:spcPts val="1200"/>
              </a:spcAft>
            </a:pPr>
            <a:r>
              <a:rPr lang="en-GB" sz="1000" dirty="0">
                <a:solidFill>
                  <a:schemeClr val="bg2"/>
                </a:solidFill>
              </a:rPr>
              <a:t>Inside</a:t>
            </a:r>
            <a:r>
              <a:rPr lang="en-GB" sz="1000" dirty="0"/>
              <a:t> RF </a:t>
            </a:r>
            <a:r>
              <a:rPr lang="en-GB" sz="1000" dirty="0">
                <a:solidFill>
                  <a:schemeClr val="bg2"/>
                </a:solidFill>
              </a:rPr>
              <a:t>fingers</a:t>
            </a:r>
            <a:r>
              <a:rPr lang="en-GB" sz="1000" dirty="0"/>
              <a:t> and </a:t>
            </a:r>
            <a:r>
              <a:rPr lang="en-GB" sz="1000" dirty="0">
                <a:solidFill>
                  <a:schemeClr val="bg2"/>
                </a:solidFill>
              </a:rPr>
              <a:t>inside</a:t>
            </a:r>
            <a:r>
              <a:rPr lang="en-GB" sz="1000" dirty="0"/>
              <a:t> bellow </a:t>
            </a:r>
            <a:r>
              <a:rPr lang="en-GB" sz="1000" dirty="0">
                <a:solidFill>
                  <a:schemeClr val="bg2"/>
                </a:solidFill>
              </a:rPr>
              <a:t>convolutions</a:t>
            </a:r>
            <a:r>
              <a:rPr lang="en-GB" sz="1000" dirty="0"/>
              <a:t> : </a:t>
            </a:r>
            <a:r>
              <a:rPr lang="en-GB" sz="1000" dirty="0">
                <a:solidFill>
                  <a:srgbClr val="00B050"/>
                </a:solidFill>
              </a:rPr>
              <a:t>ISO 2-3</a:t>
            </a:r>
          </a:p>
          <a:p>
            <a:pPr>
              <a:spcAft>
                <a:spcPts val="1200"/>
              </a:spcAft>
            </a:pPr>
            <a:r>
              <a:rPr lang="en-GB" sz="1000" dirty="0">
                <a:solidFill>
                  <a:schemeClr val="bg2"/>
                </a:solidFill>
              </a:rPr>
              <a:t>Outside bellow</a:t>
            </a:r>
            <a:r>
              <a:rPr lang="en-GB" sz="1000" dirty="0"/>
              <a:t>’s surface and flanges : </a:t>
            </a:r>
            <a:r>
              <a:rPr lang="en-GB" sz="1000" dirty="0">
                <a:solidFill>
                  <a:schemeClr val="accent3"/>
                </a:solidFill>
              </a:rPr>
              <a:t>ISO 6</a:t>
            </a:r>
            <a:endParaRPr lang="en-GB" sz="1000" dirty="0">
              <a:solidFill>
                <a:srgbClr val="0070C0"/>
              </a:solidFill>
            </a:endParaRPr>
          </a:p>
          <a:p>
            <a:pPr>
              <a:spcAft>
                <a:spcPts val="1200"/>
              </a:spcAft>
            </a:pPr>
            <a:r>
              <a:rPr lang="en-GB" sz="1000" b="1" u="sng" dirty="0"/>
              <a:t>Status after assembly in cleanroom :</a:t>
            </a:r>
          </a:p>
          <a:p>
            <a:pPr>
              <a:spcAft>
                <a:spcPts val="1200"/>
              </a:spcAft>
            </a:pPr>
            <a:r>
              <a:rPr lang="en-GB" sz="1000" dirty="0">
                <a:solidFill>
                  <a:schemeClr val="bg2"/>
                </a:solidFill>
              </a:rPr>
              <a:t>Inside</a:t>
            </a:r>
            <a:r>
              <a:rPr lang="en-GB" sz="1000" dirty="0"/>
              <a:t> RF </a:t>
            </a:r>
            <a:r>
              <a:rPr lang="en-GB" sz="1000" dirty="0">
                <a:solidFill>
                  <a:schemeClr val="bg2"/>
                </a:solidFill>
              </a:rPr>
              <a:t>fingers</a:t>
            </a:r>
            <a:r>
              <a:rPr lang="en-GB" sz="1000" dirty="0"/>
              <a:t> and </a:t>
            </a:r>
            <a:r>
              <a:rPr lang="en-GB" sz="1000" dirty="0">
                <a:solidFill>
                  <a:schemeClr val="bg2"/>
                </a:solidFill>
              </a:rPr>
              <a:t>inside</a:t>
            </a:r>
            <a:r>
              <a:rPr lang="en-GB" sz="1000" dirty="0"/>
              <a:t> bellow </a:t>
            </a:r>
            <a:r>
              <a:rPr lang="en-GB" sz="1000" dirty="0">
                <a:solidFill>
                  <a:schemeClr val="bg2"/>
                </a:solidFill>
              </a:rPr>
              <a:t>convolutions</a:t>
            </a:r>
            <a:r>
              <a:rPr lang="en-GB" sz="1000" dirty="0"/>
              <a:t> : </a:t>
            </a:r>
            <a:r>
              <a:rPr lang="en-GB" sz="1000" dirty="0">
                <a:solidFill>
                  <a:schemeClr val="accent3"/>
                </a:solidFill>
              </a:rPr>
              <a:t>ISO 6</a:t>
            </a:r>
            <a:endParaRPr lang="en-GB" sz="1000" dirty="0"/>
          </a:p>
          <a:p>
            <a:pPr>
              <a:spcAft>
                <a:spcPts val="1200"/>
              </a:spcAft>
            </a:pPr>
            <a:r>
              <a:rPr lang="en-GB" sz="1000" dirty="0">
                <a:solidFill>
                  <a:schemeClr val="bg2"/>
                </a:solidFill>
              </a:rPr>
              <a:t>Fixing area </a:t>
            </a:r>
            <a:r>
              <a:rPr lang="en-GB" sz="1000" dirty="0"/>
              <a:t>with Ag coated screws &amp; springs : </a:t>
            </a:r>
            <a:r>
              <a:rPr lang="en-GB" sz="1000" dirty="0">
                <a:solidFill>
                  <a:schemeClr val="accent3"/>
                </a:solidFill>
              </a:rPr>
              <a:t>ISO 5, </a:t>
            </a:r>
            <a:r>
              <a:rPr lang="en-GB" sz="1000" dirty="0"/>
              <a:t>it was </a:t>
            </a:r>
            <a:r>
              <a:rPr lang="en-GB" sz="1000" u="sng" dirty="0">
                <a:solidFill>
                  <a:schemeClr val="accent3"/>
                </a:solidFill>
              </a:rPr>
              <a:t>ISO 8</a:t>
            </a:r>
            <a:r>
              <a:rPr lang="en-GB" sz="1000" dirty="0">
                <a:solidFill>
                  <a:srgbClr val="0070C0"/>
                </a:solidFill>
              </a:rPr>
              <a:t> </a:t>
            </a:r>
            <a:r>
              <a:rPr lang="en-GB" sz="1000" dirty="0">
                <a:solidFill>
                  <a:schemeClr val="bg2"/>
                </a:solidFill>
              </a:rPr>
              <a:t>before</a:t>
            </a:r>
            <a:r>
              <a:rPr lang="en-GB" sz="1000" dirty="0">
                <a:solidFill>
                  <a:srgbClr val="0070C0"/>
                </a:solidFill>
              </a:rPr>
              <a:t> </a:t>
            </a:r>
            <a:r>
              <a:rPr lang="en-GB" sz="1000" dirty="0"/>
              <a:t>a huge effort of</a:t>
            </a:r>
            <a:r>
              <a:rPr lang="en-GB" sz="1000" dirty="0">
                <a:solidFill>
                  <a:srgbClr val="0070C0"/>
                </a:solidFill>
              </a:rPr>
              <a:t> </a:t>
            </a:r>
            <a:r>
              <a:rPr lang="en-GB" sz="1000" dirty="0">
                <a:solidFill>
                  <a:schemeClr val="bg2"/>
                </a:solidFill>
              </a:rPr>
              <a:t>wiping and blowing inside cleanroom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GB" sz="1000" b="1" dirty="0"/>
              <a:t>Maintaining sub-ISO 4 </a:t>
            </a:r>
            <a:r>
              <a:rPr lang="en-GB" sz="1000" dirty="0"/>
              <a:t>is </a:t>
            </a:r>
            <a:r>
              <a:rPr lang="en-GB" sz="1000" b="1" dirty="0"/>
              <a:t>not possible </a:t>
            </a:r>
            <a:r>
              <a:rPr lang="en-GB" sz="1000" dirty="0"/>
              <a:t>due to </a:t>
            </a:r>
            <a:r>
              <a:rPr lang="en-GB" sz="1000" b="1" dirty="0"/>
              <a:t>complex assembly sequence</a:t>
            </a:r>
            <a:r>
              <a:rPr lang="en-GB" sz="1000" dirty="0"/>
              <a:t> and need of </a:t>
            </a:r>
            <a:r>
              <a:rPr lang="en-GB" sz="1000" b="1" dirty="0"/>
              <a:t>tightening coated fasteners </a:t>
            </a:r>
            <a:r>
              <a:rPr lang="en-GB" sz="1000" dirty="0"/>
              <a:t>inside the assembly (between the bellow and the RF finger)</a:t>
            </a:r>
          </a:p>
          <a:p>
            <a:endParaRPr lang="en-GB" sz="800" dirty="0"/>
          </a:p>
          <a:p>
            <a:r>
              <a:rPr lang="en-GB" sz="1000" dirty="0">
                <a:solidFill>
                  <a:schemeClr val="accent3"/>
                </a:solidFill>
              </a:rPr>
              <a:t>Should not have been accepted for string assembly, </a:t>
            </a:r>
            <a:r>
              <a:rPr lang="en-GB" sz="1000" dirty="0"/>
              <a:t>but we could not do better with this procedure</a:t>
            </a:r>
          </a:p>
          <a:p>
            <a:endParaRPr lang="en-GB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DF86EC8-FD6C-09BD-864D-646509C4CF8E}"/>
              </a:ext>
            </a:extLst>
          </p:cNvPr>
          <p:cNvSpPr txBox="1"/>
          <p:nvPr/>
        </p:nvSpPr>
        <p:spPr>
          <a:xfrm>
            <a:off x="5580112" y="1515303"/>
            <a:ext cx="3466688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200" b="1" u="sng" dirty="0"/>
              <a:t>DQW 2023 summary :</a:t>
            </a:r>
          </a:p>
          <a:p>
            <a:pPr>
              <a:spcAft>
                <a:spcPts val="1200"/>
              </a:spcAft>
            </a:pPr>
            <a:r>
              <a:rPr lang="en-GB" sz="1100" dirty="0">
                <a:solidFill>
                  <a:schemeClr val="bg2"/>
                </a:solidFill>
              </a:rPr>
              <a:t>*Parts degreased, manually cleaned and assembled outside cleanroom ; whole subassembly rinsed inside cleanroom</a:t>
            </a:r>
          </a:p>
          <a:p>
            <a:pPr>
              <a:spcAft>
                <a:spcPts val="1200"/>
              </a:spcAft>
            </a:pPr>
            <a:endParaRPr lang="en-GB" sz="1000" dirty="0">
              <a:solidFill>
                <a:srgbClr val="0070C0"/>
              </a:solidFill>
            </a:endParaRPr>
          </a:p>
          <a:p>
            <a:pPr>
              <a:spcAft>
                <a:spcPts val="1200"/>
              </a:spcAft>
            </a:pPr>
            <a:r>
              <a:rPr lang="en-GB" sz="1000" b="1" u="sng" dirty="0"/>
              <a:t>After rinsing of the whole subassembly :</a:t>
            </a:r>
          </a:p>
          <a:p>
            <a:pPr>
              <a:spcAft>
                <a:spcPts val="1200"/>
              </a:spcAft>
            </a:pPr>
            <a:r>
              <a:rPr lang="en-GB" sz="1000" dirty="0">
                <a:solidFill>
                  <a:schemeClr val="bg2"/>
                </a:solidFill>
              </a:rPr>
              <a:t>Outside</a:t>
            </a:r>
            <a:r>
              <a:rPr lang="en-GB" sz="1000" dirty="0"/>
              <a:t> surface : </a:t>
            </a:r>
            <a:r>
              <a:rPr lang="en-GB" sz="1000" dirty="0">
                <a:solidFill>
                  <a:srgbClr val="00B050"/>
                </a:solidFill>
              </a:rPr>
              <a:t>ISO 4</a:t>
            </a:r>
          </a:p>
          <a:p>
            <a:pPr>
              <a:spcAft>
                <a:spcPts val="1200"/>
              </a:spcAft>
            </a:pPr>
            <a:r>
              <a:rPr lang="en-GB" sz="1000" dirty="0">
                <a:solidFill>
                  <a:schemeClr val="bg2"/>
                </a:solidFill>
              </a:rPr>
              <a:t>Inside</a:t>
            </a:r>
            <a:r>
              <a:rPr lang="en-GB" sz="1000" dirty="0"/>
              <a:t> surface : </a:t>
            </a:r>
            <a:r>
              <a:rPr lang="en-GB" sz="1000" dirty="0">
                <a:solidFill>
                  <a:srgbClr val="00B050"/>
                </a:solidFill>
              </a:rPr>
              <a:t>ISO 4</a:t>
            </a:r>
          </a:p>
          <a:p>
            <a:pPr>
              <a:spcAft>
                <a:spcPts val="1200"/>
              </a:spcAft>
            </a:pPr>
            <a:r>
              <a:rPr lang="en-GB" sz="1000" dirty="0">
                <a:solidFill>
                  <a:schemeClr val="bg2"/>
                </a:solidFill>
              </a:rPr>
              <a:t>Fixing area </a:t>
            </a:r>
            <a:r>
              <a:rPr lang="en-GB" sz="1000" dirty="0"/>
              <a:t>with springs  : </a:t>
            </a:r>
            <a:r>
              <a:rPr lang="en-GB" sz="1000" dirty="0">
                <a:solidFill>
                  <a:schemeClr val="accent3"/>
                </a:solidFill>
              </a:rPr>
              <a:t>ISO 5 </a:t>
            </a:r>
            <a:r>
              <a:rPr lang="en-GB" sz="1000" dirty="0">
                <a:solidFill>
                  <a:schemeClr val="bg2"/>
                </a:solidFill>
              </a:rPr>
              <a:t>without extra wiping nor blowing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CDC29E-BD74-96B4-EDEA-9694AA7F2C58}"/>
              </a:ext>
            </a:extLst>
          </p:cNvPr>
          <p:cNvSpPr txBox="1"/>
          <p:nvPr/>
        </p:nvSpPr>
        <p:spPr>
          <a:xfrm>
            <a:off x="5580112" y="4082306"/>
            <a:ext cx="33843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100" dirty="0">
                <a:solidFill>
                  <a:srgbClr val="00B050"/>
                </a:solidFill>
              </a:rPr>
              <a:t>Accepted for string assembly</a:t>
            </a:r>
          </a:p>
          <a:p>
            <a:pPr>
              <a:spcAft>
                <a:spcPts val="600"/>
              </a:spcAft>
            </a:pPr>
            <a:r>
              <a:rPr lang="en-GB" sz="1000" dirty="0"/>
              <a:t>NB: Requested a strong care in order to dry the subassembly correctly </a:t>
            </a:r>
          </a:p>
          <a:p>
            <a:pPr>
              <a:spcAft>
                <a:spcPts val="600"/>
              </a:spcAft>
            </a:pPr>
            <a:r>
              <a:rPr lang="en-GB" sz="1100" u="sng" dirty="0"/>
              <a:t>A factor 3 in time saving !</a:t>
            </a:r>
          </a:p>
          <a:p>
            <a:pPr>
              <a:spcAft>
                <a:spcPts val="600"/>
              </a:spcAft>
            </a:pPr>
            <a:r>
              <a:rPr lang="en-GB" sz="1100" u="sng" dirty="0"/>
              <a:t>A factor 100 in cleanliness level improvement !</a:t>
            </a:r>
            <a:endParaRPr lang="en-GB" sz="11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0821EDF-0B5C-3A57-B6E4-78D56A0680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99" t="10081" r="41779" b="13132"/>
          <a:stretch/>
        </p:blipFill>
        <p:spPr>
          <a:xfrm rot="5400000">
            <a:off x="3011897" y="4807959"/>
            <a:ext cx="1342090" cy="208769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7886D09-3F22-7F89-2134-90B0F1559D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85" b="5073"/>
          <a:stretch/>
        </p:blipFill>
        <p:spPr>
          <a:xfrm>
            <a:off x="5539467" y="5256054"/>
            <a:ext cx="1544200" cy="126929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F162F99-F6E1-FF25-F356-646FA396AEA6}"/>
              </a:ext>
            </a:extLst>
          </p:cNvPr>
          <p:cNvSpPr txBox="1"/>
          <p:nvPr/>
        </p:nvSpPr>
        <p:spPr>
          <a:xfrm>
            <a:off x="4780995" y="5804430"/>
            <a:ext cx="8583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200" b="1" dirty="0"/>
              <a:t>Versus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44EEBA7-94A8-0CEF-1281-F97D89ABA474}"/>
              </a:ext>
            </a:extLst>
          </p:cNvPr>
          <p:cNvCxnSpPr>
            <a:cxnSpLocks/>
          </p:cNvCxnSpPr>
          <p:nvPr/>
        </p:nvCxnSpPr>
        <p:spPr>
          <a:xfrm flipV="1">
            <a:off x="5004048" y="3820206"/>
            <a:ext cx="648072" cy="14079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70B157C-25E4-B41E-90C8-AEAFAA2A28AE}"/>
              </a:ext>
            </a:extLst>
          </p:cNvPr>
          <p:cNvCxnSpPr>
            <a:cxnSpLocks/>
          </p:cNvCxnSpPr>
          <p:nvPr/>
        </p:nvCxnSpPr>
        <p:spPr>
          <a:xfrm flipV="1">
            <a:off x="3665254" y="3510048"/>
            <a:ext cx="1969178" cy="1440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FAC518E-F548-E9B2-1269-40C180A29328}"/>
              </a:ext>
            </a:extLst>
          </p:cNvPr>
          <p:cNvCxnSpPr>
            <a:cxnSpLocks/>
          </p:cNvCxnSpPr>
          <p:nvPr/>
        </p:nvCxnSpPr>
        <p:spPr>
          <a:xfrm>
            <a:off x="3042144" y="3061043"/>
            <a:ext cx="2592288" cy="1440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3117F4E-BA41-BC09-BAE6-E2B91C5F2380}"/>
              </a:ext>
            </a:extLst>
          </p:cNvPr>
          <p:cNvCxnSpPr/>
          <p:nvPr/>
        </p:nvCxnSpPr>
        <p:spPr>
          <a:xfrm>
            <a:off x="4814864" y="6061498"/>
            <a:ext cx="6798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6160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FADDC-0CED-3B8A-2E09-1323A7167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Process development for Plug In Modules subassembly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7492CD-669A-3C27-F566-27158B9ABD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577" y="908720"/>
            <a:ext cx="7920000" cy="4906963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sz="1600" b="1" u="sng" dirty="0">
                <a:solidFill>
                  <a:schemeClr val="tx1"/>
                </a:solidFill>
              </a:rPr>
              <a:t>Result :</a:t>
            </a:r>
          </a:p>
          <a:p>
            <a:pPr>
              <a:spcAft>
                <a:spcPts val="600"/>
              </a:spcAft>
            </a:pPr>
            <a:r>
              <a:rPr lang="en-GB" sz="1600" dirty="0">
                <a:solidFill>
                  <a:schemeClr val="tx1"/>
                </a:solidFill>
              </a:rPr>
              <a:t>It has been proven it is </a:t>
            </a:r>
            <a:r>
              <a:rPr lang="en-GB" sz="1600" dirty="0">
                <a:solidFill>
                  <a:srgbClr val="00B050"/>
                </a:solidFill>
              </a:rPr>
              <a:t>possible </a:t>
            </a:r>
            <a:r>
              <a:rPr lang="en-GB" sz="1600" dirty="0">
                <a:solidFill>
                  <a:schemeClr val="tx1"/>
                </a:solidFill>
              </a:rPr>
              <a:t>to</a:t>
            </a:r>
            <a:r>
              <a:rPr lang="en-GB" sz="1600" dirty="0">
                <a:solidFill>
                  <a:srgbClr val="00B050"/>
                </a:solidFill>
              </a:rPr>
              <a:t> dry </a:t>
            </a:r>
            <a:r>
              <a:rPr lang="en-GB" sz="1600" dirty="0">
                <a:solidFill>
                  <a:schemeClr val="tx1"/>
                </a:solidFill>
              </a:rPr>
              <a:t>the subassembly </a:t>
            </a:r>
            <a:r>
              <a:rPr lang="en-GB" sz="1600" dirty="0">
                <a:solidFill>
                  <a:srgbClr val="00B050"/>
                </a:solidFill>
              </a:rPr>
              <a:t>after rinsing.</a:t>
            </a:r>
          </a:p>
          <a:p>
            <a:pPr marL="0" indent="0">
              <a:spcAft>
                <a:spcPts val="600"/>
              </a:spcAft>
              <a:buNone/>
            </a:pPr>
            <a:r>
              <a:rPr lang="en-GB" sz="1600" dirty="0">
                <a:solidFill>
                  <a:schemeClr val="tx1"/>
                </a:solidFill>
              </a:rPr>
              <a:t>	It requires a lot of care, but it is feasible without baking out.</a:t>
            </a:r>
          </a:p>
          <a:p>
            <a:pPr>
              <a:spcAft>
                <a:spcPts val="600"/>
              </a:spcAft>
            </a:pPr>
            <a:r>
              <a:rPr lang="en-GB" sz="1600" dirty="0">
                <a:solidFill>
                  <a:schemeClr val="tx1"/>
                </a:solidFill>
              </a:rPr>
              <a:t>The </a:t>
            </a:r>
            <a:r>
              <a:rPr lang="en-GB" sz="1600" dirty="0">
                <a:solidFill>
                  <a:srgbClr val="00B050"/>
                </a:solidFill>
              </a:rPr>
              <a:t>inside </a:t>
            </a:r>
            <a:r>
              <a:rPr lang="en-GB" sz="1600" dirty="0">
                <a:solidFill>
                  <a:schemeClr val="tx1"/>
                </a:solidFill>
              </a:rPr>
              <a:t>of the </a:t>
            </a:r>
            <a:r>
              <a:rPr lang="en-GB" sz="1600" dirty="0">
                <a:solidFill>
                  <a:srgbClr val="00B050"/>
                </a:solidFill>
              </a:rPr>
              <a:t>subassembly </a:t>
            </a:r>
            <a:r>
              <a:rPr lang="en-GB" sz="1600" dirty="0">
                <a:solidFill>
                  <a:schemeClr val="tx1"/>
                </a:solidFill>
              </a:rPr>
              <a:t>went from</a:t>
            </a:r>
            <a:r>
              <a:rPr lang="en-GB" sz="1600" dirty="0">
                <a:solidFill>
                  <a:srgbClr val="00B050"/>
                </a:solidFill>
              </a:rPr>
              <a:t> </a:t>
            </a:r>
            <a:r>
              <a:rPr lang="en-GB" sz="1600" b="1" dirty="0">
                <a:solidFill>
                  <a:srgbClr val="00B050"/>
                </a:solidFill>
              </a:rPr>
              <a:t>ISO 6 for RFD</a:t>
            </a:r>
            <a:r>
              <a:rPr lang="en-GB" sz="1600" dirty="0">
                <a:solidFill>
                  <a:srgbClr val="00B050"/>
                </a:solidFill>
              </a:rPr>
              <a:t>, </a:t>
            </a:r>
            <a:r>
              <a:rPr lang="en-GB" sz="1600" dirty="0">
                <a:solidFill>
                  <a:schemeClr val="tx1"/>
                </a:solidFill>
              </a:rPr>
              <a:t>to</a:t>
            </a:r>
            <a:r>
              <a:rPr lang="en-GB" sz="1600" dirty="0">
                <a:solidFill>
                  <a:srgbClr val="00B050"/>
                </a:solidFill>
              </a:rPr>
              <a:t> </a:t>
            </a:r>
            <a:r>
              <a:rPr lang="en-GB" sz="1600" b="1" dirty="0">
                <a:solidFill>
                  <a:srgbClr val="00B050"/>
                </a:solidFill>
              </a:rPr>
              <a:t>ISO 4 for DQW</a:t>
            </a:r>
            <a:r>
              <a:rPr lang="en-GB" sz="1600" dirty="0">
                <a:solidFill>
                  <a:schemeClr val="tx1"/>
                </a:solidFill>
              </a:rPr>
              <a:t>.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FF67ED-D59F-6347-EF6B-893B134D6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P. Kohler, 27.09.2023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2AEDC2-8F84-94E8-EC5B-80239ECD9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22" name="Picture 21" descr="A person in a blue uniform working on a machine&#10;&#10;Description automatically generated">
            <a:extLst>
              <a:ext uri="{FF2B5EF4-FFF2-40B4-BE49-F238E27FC236}">
                <a16:creationId xmlns:a16="http://schemas.microsoft.com/office/drawing/2014/main" id="{D215A64F-1400-0D0D-F07E-0A5461B7C2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347" r="10851" b="11277"/>
          <a:stretch/>
        </p:blipFill>
        <p:spPr>
          <a:xfrm>
            <a:off x="6588223" y="4077072"/>
            <a:ext cx="2118745" cy="2244923"/>
          </a:xfrm>
          <a:prstGeom prst="rect">
            <a:avLst/>
          </a:prstGeom>
        </p:spPr>
      </p:pic>
      <p:pic>
        <p:nvPicPr>
          <p:cNvPr id="25" name="Picture 24" descr="A group of people in protective gear working&#10;&#10;Description automatically generated">
            <a:extLst>
              <a:ext uri="{FF2B5EF4-FFF2-40B4-BE49-F238E27FC236}">
                <a16:creationId xmlns:a16="http://schemas.microsoft.com/office/drawing/2014/main" id="{60A86F3D-5384-BC05-3F17-9284922D1C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874" y="2877074"/>
            <a:ext cx="2368083" cy="1776062"/>
          </a:xfrm>
          <a:prstGeom prst="rect">
            <a:avLst/>
          </a:prstGeom>
        </p:spPr>
      </p:pic>
      <p:pic>
        <p:nvPicPr>
          <p:cNvPr id="10" name="Picture 9" descr="People in blue hazmat suits working in a factory&#10;&#10;Description automatically generated">
            <a:extLst>
              <a:ext uri="{FF2B5EF4-FFF2-40B4-BE49-F238E27FC236}">
                <a16:creationId xmlns:a16="http://schemas.microsoft.com/office/drawing/2014/main" id="{95BC4F81-3517-BCE3-88FE-4C1B09DA48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126" r="2249"/>
          <a:stretch/>
        </p:blipFill>
        <p:spPr>
          <a:xfrm>
            <a:off x="1905000" y="4293096"/>
            <a:ext cx="2542051" cy="1669943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B1561D9-06D8-6B7F-22BB-DBDEDF3459BA}"/>
              </a:ext>
            </a:extLst>
          </p:cNvPr>
          <p:cNvCxnSpPr/>
          <p:nvPr/>
        </p:nvCxnSpPr>
        <p:spPr>
          <a:xfrm>
            <a:off x="647577" y="2828027"/>
            <a:ext cx="3799474" cy="313501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49F7192-BC7F-DE95-3278-8E7BCEFAC447}"/>
              </a:ext>
            </a:extLst>
          </p:cNvPr>
          <p:cNvCxnSpPr>
            <a:cxnSpLocks/>
          </p:cNvCxnSpPr>
          <p:nvPr/>
        </p:nvCxnSpPr>
        <p:spPr>
          <a:xfrm flipH="1">
            <a:off x="647577" y="2828027"/>
            <a:ext cx="3725524" cy="3135012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7" name="Graphic 6" descr="Badge Tick1 outline">
            <a:extLst>
              <a:ext uri="{FF2B5EF4-FFF2-40B4-BE49-F238E27FC236}">
                <a16:creationId xmlns:a16="http://schemas.microsoft.com/office/drawing/2014/main" id="{B391396E-FC0F-0634-5E0A-D9FBF785CB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35901" y="2971800"/>
            <a:ext cx="914400" cy="914400"/>
          </a:xfrm>
          <a:prstGeom prst="rect">
            <a:avLst/>
          </a:prstGeom>
        </p:spPr>
      </p:pic>
      <p:pic>
        <p:nvPicPr>
          <p:cNvPr id="20" name="Picture 19" descr="A person working on a machine&#10;&#10;Description automatically generated">
            <a:extLst>
              <a:ext uri="{FF2B5EF4-FFF2-40B4-BE49-F238E27FC236}">
                <a16:creationId xmlns:a16="http://schemas.microsoft.com/office/drawing/2014/main" id="{511A8804-7890-F478-1EE6-7BFB7FB5EA5A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169" r="3264" b="14218"/>
          <a:stretch/>
        </p:blipFill>
        <p:spPr>
          <a:xfrm>
            <a:off x="5292079" y="2828026"/>
            <a:ext cx="2161055" cy="2401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0807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BA970-24A9-8114-18AF-C9EBB29AD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Cleanliness study of Extremity Vacuum Chamber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98019F-925F-FE24-1FBB-D4CA5607B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P. Kohler, 27.09.2023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DEE71C-4163-6805-6DAC-0411DC8E0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96A5AF1-748F-72EE-12EF-1F9E600E8CC0}"/>
              </a:ext>
            </a:extLst>
          </p:cNvPr>
          <p:cNvSpPr txBox="1">
            <a:spLocks/>
          </p:cNvSpPr>
          <p:nvPr/>
        </p:nvSpPr>
        <p:spPr>
          <a:xfrm>
            <a:off x="612000" y="836712"/>
            <a:ext cx="7920000" cy="8861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b="1" u="sng" dirty="0">
                <a:solidFill>
                  <a:schemeClr val="tx1"/>
                </a:solidFill>
              </a:rPr>
              <a:t>Goal :</a:t>
            </a:r>
            <a:r>
              <a:rPr lang="en-GB" sz="1600" b="1" dirty="0">
                <a:solidFill>
                  <a:schemeClr val="tx1"/>
                </a:solidFill>
              </a:rPr>
              <a:t> </a:t>
            </a:r>
            <a:r>
              <a:rPr lang="en-GB" sz="1600" dirty="0">
                <a:solidFill>
                  <a:schemeClr val="tx1"/>
                </a:solidFill>
              </a:rPr>
              <a:t>cleanroom </a:t>
            </a:r>
            <a:r>
              <a:rPr lang="en-GB" sz="1600" dirty="0">
                <a:solidFill>
                  <a:schemeClr val="bg2"/>
                </a:solidFill>
              </a:rPr>
              <a:t>conditioning comparison </a:t>
            </a:r>
            <a:r>
              <a:rPr lang="en-GB" sz="1600" dirty="0">
                <a:solidFill>
                  <a:schemeClr val="tx1"/>
                </a:solidFill>
              </a:rPr>
              <a:t>of DQW Extremity Vacuum Chamber </a:t>
            </a:r>
            <a:r>
              <a:rPr lang="en-GB" sz="1600" dirty="0">
                <a:solidFill>
                  <a:schemeClr val="bg2"/>
                </a:solidFill>
              </a:rPr>
              <a:t>Before vs. After carbon</a:t>
            </a:r>
            <a:r>
              <a:rPr lang="en-GB" sz="1600" dirty="0">
                <a:solidFill>
                  <a:schemeClr val="tx1"/>
                </a:solidFill>
              </a:rPr>
              <a:t> thin film </a:t>
            </a:r>
            <a:r>
              <a:rPr lang="en-GB" sz="1600" dirty="0">
                <a:solidFill>
                  <a:schemeClr val="bg2"/>
                </a:solidFill>
              </a:rPr>
              <a:t>coating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6C39418-4A4E-8BED-C1E6-959FC72554DC}"/>
              </a:ext>
            </a:extLst>
          </p:cNvPr>
          <p:cNvSpPr txBox="1"/>
          <p:nvPr/>
        </p:nvSpPr>
        <p:spPr>
          <a:xfrm>
            <a:off x="1086622" y="4887916"/>
            <a:ext cx="2847764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CH" sz="1400" b="1" dirty="0"/>
              <a:t>                                 </a:t>
            </a:r>
            <a:r>
              <a:rPr lang="fr-CH" sz="1400" b="1" u="sng" dirty="0"/>
              <a:t>EVC 5 BC</a:t>
            </a:r>
          </a:p>
          <a:p>
            <a:pPr>
              <a:spcAft>
                <a:spcPts val="1200"/>
              </a:spcAft>
            </a:pPr>
            <a:r>
              <a:rPr lang="fr-CH" sz="1400" b="1" dirty="0" err="1"/>
              <a:t>Outside</a:t>
            </a:r>
            <a:r>
              <a:rPr lang="fr-CH" sz="1400" b="1" dirty="0"/>
              <a:t> :                   </a:t>
            </a:r>
            <a:r>
              <a:rPr lang="fr-CH" sz="1400" dirty="0">
                <a:solidFill>
                  <a:schemeClr val="accent3"/>
                </a:solidFill>
              </a:rPr>
              <a:t>ISO 5</a:t>
            </a:r>
          </a:p>
          <a:p>
            <a:pPr>
              <a:spcAft>
                <a:spcPts val="1200"/>
              </a:spcAft>
            </a:pPr>
            <a:r>
              <a:rPr lang="fr-CH" sz="1400" b="1" dirty="0"/>
              <a:t>Inside :                      </a:t>
            </a:r>
            <a:r>
              <a:rPr lang="fr-CH" sz="1400" dirty="0">
                <a:solidFill>
                  <a:srgbClr val="00B050"/>
                </a:solidFill>
              </a:rPr>
              <a:t>ISO 3</a:t>
            </a:r>
          </a:p>
          <a:p>
            <a:pPr>
              <a:spcAft>
                <a:spcPts val="1200"/>
              </a:spcAft>
            </a:pPr>
            <a:r>
              <a:rPr lang="fr-CH" sz="1400" b="1" dirty="0"/>
              <a:t>Cu RF </a:t>
            </a:r>
            <a:r>
              <a:rPr lang="fr-CH" sz="1400" b="1" dirty="0" err="1"/>
              <a:t>fingers</a:t>
            </a:r>
            <a:r>
              <a:rPr lang="fr-CH" sz="1400" b="1" dirty="0"/>
              <a:t> area </a:t>
            </a:r>
            <a:r>
              <a:rPr lang="fr-CH" sz="1400" dirty="0"/>
              <a:t>: </a:t>
            </a:r>
            <a:r>
              <a:rPr lang="fr-CH" sz="1400" dirty="0">
                <a:solidFill>
                  <a:srgbClr val="00B050"/>
                </a:solidFill>
              </a:rPr>
              <a:t>ISO 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DE8010-D67B-6A0C-C50F-0257290D49FC}"/>
              </a:ext>
            </a:extLst>
          </p:cNvPr>
          <p:cNvSpPr txBox="1"/>
          <p:nvPr/>
        </p:nvSpPr>
        <p:spPr>
          <a:xfrm>
            <a:off x="4552140" y="4887916"/>
            <a:ext cx="100651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CH" sz="1400" b="1" u="sng" dirty="0"/>
              <a:t>EVC 6 BC</a:t>
            </a:r>
          </a:p>
          <a:p>
            <a:pPr>
              <a:spcAft>
                <a:spcPts val="1200"/>
              </a:spcAft>
            </a:pPr>
            <a:r>
              <a:rPr lang="fr-CH" sz="1400" dirty="0">
                <a:solidFill>
                  <a:schemeClr val="accent3"/>
                </a:solidFill>
              </a:rPr>
              <a:t>ISO 5</a:t>
            </a:r>
            <a:endParaRPr lang="fr-CH" sz="1400" dirty="0"/>
          </a:p>
          <a:p>
            <a:pPr>
              <a:spcAft>
                <a:spcPts val="1200"/>
              </a:spcAft>
            </a:pPr>
            <a:r>
              <a:rPr lang="fr-CH" sz="1400" dirty="0">
                <a:solidFill>
                  <a:srgbClr val="00B050"/>
                </a:solidFill>
              </a:rPr>
              <a:t>ISO 4</a:t>
            </a:r>
          </a:p>
          <a:p>
            <a:pPr>
              <a:spcAft>
                <a:spcPts val="1200"/>
              </a:spcAft>
            </a:pPr>
            <a:r>
              <a:rPr lang="fr-CH" sz="1400" dirty="0">
                <a:solidFill>
                  <a:srgbClr val="00B050"/>
                </a:solidFill>
              </a:rPr>
              <a:t>ISO 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86D897-14E1-8382-3E36-27D2B8EACFCD}"/>
              </a:ext>
            </a:extLst>
          </p:cNvPr>
          <p:cNvSpPr txBox="1"/>
          <p:nvPr/>
        </p:nvSpPr>
        <p:spPr>
          <a:xfrm>
            <a:off x="3035895" y="6362037"/>
            <a:ext cx="3411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400" dirty="0">
                <a:highlight>
                  <a:srgbClr val="E0F2F7"/>
                </a:highlight>
              </a:rPr>
              <a:t>Before coating = BC // After coating = AC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F84498-3BC0-DEC5-F8F8-203778DE6826}"/>
              </a:ext>
            </a:extLst>
          </p:cNvPr>
          <p:cNvSpPr txBox="1"/>
          <p:nvPr/>
        </p:nvSpPr>
        <p:spPr>
          <a:xfrm>
            <a:off x="3602929" y="4888258"/>
            <a:ext cx="1061721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CH" sz="1400" b="1" u="sng" dirty="0"/>
              <a:t>EVC 5 AC</a:t>
            </a:r>
          </a:p>
          <a:p>
            <a:pPr>
              <a:spcAft>
                <a:spcPts val="1200"/>
              </a:spcAft>
            </a:pPr>
            <a:r>
              <a:rPr lang="fr-CH" sz="1400" dirty="0">
                <a:solidFill>
                  <a:schemeClr val="accent3"/>
                </a:solidFill>
              </a:rPr>
              <a:t>ISO 6</a:t>
            </a:r>
          </a:p>
          <a:p>
            <a:pPr>
              <a:spcAft>
                <a:spcPts val="1200"/>
              </a:spcAft>
            </a:pPr>
            <a:r>
              <a:rPr lang="fr-CH" sz="1400" dirty="0">
                <a:solidFill>
                  <a:schemeClr val="accent3"/>
                </a:solidFill>
              </a:rPr>
              <a:t>ISO 5</a:t>
            </a:r>
            <a:endParaRPr lang="fr-CH" sz="1400" dirty="0">
              <a:solidFill>
                <a:schemeClr val="accent6"/>
              </a:solidFill>
            </a:endParaRPr>
          </a:p>
          <a:p>
            <a:pPr>
              <a:spcAft>
                <a:spcPts val="1200"/>
              </a:spcAft>
            </a:pPr>
            <a:r>
              <a:rPr lang="fr-CH" sz="1400" dirty="0">
                <a:solidFill>
                  <a:srgbClr val="00B050"/>
                </a:solidFill>
              </a:rPr>
              <a:t>ISO 4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FBEE3E-4327-CA9F-90DA-02C9BD80FC14}"/>
              </a:ext>
            </a:extLst>
          </p:cNvPr>
          <p:cNvSpPr txBox="1"/>
          <p:nvPr/>
        </p:nvSpPr>
        <p:spPr>
          <a:xfrm>
            <a:off x="5541072" y="4887574"/>
            <a:ext cx="100651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CH" sz="1400" b="1" u="sng" dirty="0"/>
              <a:t>EVC 6 AC</a:t>
            </a:r>
          </a:p>
          <a:p>
            <a:pPr>
              <a:spcAft>
                <a:spcPts val="1200"/>
              </a:spcAft>
            </a:pPr>
            <a:r>
              <a:rPr lang="fr-CH" sz="1400" dirty="0">
                <a:solidFill>
                  <a:schemeClr val="accent3"/>
                </a:solidFill>
              </a:rPr>
              <a:t>ISO 6</a:t>
            </a:r>
          </a:p>
          <a:p>
            <a:pPr>
              <a:spcAft>
                <a:spcPts val="1200"/>
              </a:spcAft>
            </a:pPr>
            <a:r>
              <a:rPr lang="fr-CH" sz="1400" dirty="0">
                <a:solidFill>
                  <a:srgbClr val="00B050"/>
                </a:solidFill>
              </a:rPr>
              <a:t>ISO 4</a:t>
            </a:r>
          </a:p>
          <a:p>
            <a:pPr>
              <a:spcAft>
                <a:spcPts val="1200"/>
              </a:spcAft>
            </a:pPr>
            <a:r>
              <a:rPr lang="fr-CH" sz="1400" dirty="0">
                <a:solidFill>
                  <a:srgbClr val="00B050"/>
                </a:solidFill>
              </a:rPr>
              <a:t>ISO 4</a:t>
            </a:r>
          </a:p>
        </p:txBody>
      </p:sp>
      <p:pic>
        <p:nvPicPr>
          <p:cNvPr id="14" name="Picture 13" descr="A close-up of a metal object&#10;&#10;Description automatically generated">
            <a:extLst>
              <a:ext uri="{FF2B5EF4-FFF2-40B4-BE49-F238E27FC236}">
                <a16:creationId xmlns:a16="http://schemas.microsoft.com/office/drawing/2014/main" id="{CD97FFDC-3B76-8E87-1F95-8F6B427F79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352" t="32494" r="36837" b="31875"/>
          <a:stretch/>
        </p:blipFill>
        <p:spPr>
          <a:xfrm rot="5400000">
            <a:off x="6955212" y="1261599"/>
            <a:ext cx="1768958" cy="198531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57E99FE-B323-A738-5C1B-4D0FB650CBAE}"/>
              </a:ext>
            </a:extLst>
          </p:cNvPr>
          <p:cNvSpPr txBox="1"/>
          <p:nvPr/>
        </p:nvSpPr>
        <p:spPr>
          <a:xfrm>
            <a:off x="6603572" y="3323464"/>
            <a:ext cx="24722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No coating inside the DN40 pipes, </a:t>
            </a:r>
            <a:r>
              <a:rPr lang="en-GB" sz="1400" dirty="0">
                <a:solidFill>
                  <a:schemeClr val="bg2"/>
                </a:solidFill>
              </a:rPr>
              <a:t>no significant backward coating </a:t>
            </a:r>
            <a:r>
              <a:rPr lang="en-GB" sz="1400" dirty="0"/>
              <a:t>of the grid </a:t>
            </a:r>
            <a:r>
              <a:rPr lang="en-GB" sz="1400" dirty="0">
                <a:solidFill>
                  <a:schemeClr val="bg2"/>
                </a:solidFill>
              </a:rPr>
              <a:t>through the holes </a:t>
            </a:r>
            <a:r>
              <a:rPr lang="en-GB" sz="1400" dirty="0"/>
              <a:t>(</a:t>
            </a:r>
            <a:r>
              <a:rPr lang="en-GB" sz="1400" u="sng" dirty="0"/>
              <a:t>only observed by eye</a:t>
            </a:r>
            <a:r>
              <a:rPr lang="en-GB" sz="1400" dirty="0"/>
              <a:t>)</a:t>
            </a:r>
          </a:p>
          <a:p>
            <a:endParaRPr lang="fr-CH" sz="1400" dirty="0"/>
          </a:p>
        </p:txBody>
      </p:sp>
      <p:pic>
        <p:nvPicPr>
          <p:cNvPr id="17" name="Picture 16" descr="A person holding an object to a machine&#10;&#10;Description automatically generated">
            <a:extLst>
              <a:ext uri="{FF2B5EF4-FFF2-40B4-BE49-F238E27FC236}">
                <a16:creationId xmlns:a16="http://schemas.microsoft.com/office/drawing/2014/main" id="{1AEED0AC-2F2B-E405-432B-D887AE154E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307" t="2914" r="9428" b="26627"/>
          <a:stretch/>
        </p:blipFill>
        <p:spPr>
          <a:xfrm>
            <a:off x="244541" y="2209373"/>
            <a:ext cx="3086084" cy="2083723"/>
          </a:xfrm>
          <a:prstGeom prst="rect">
            <a:avLst/>
          </a:prstGeom>
        </p:spPr>
      </p:pic>
      <p:pic>
        <p:nvPicPr>
          <p:cNvPr id="19" name="Picture 18" descr="A circular metal object with holes&#10;&#10;Description automatically generated">
            <a:extLst>
              <a:ext uri="{FF2B5EF4-FFF2-40B4-BE49-F238E27FC236}">
                <a16:creationId xmlns:a16="http://schemas.microsoft.com/office/drawing/2014/main" id="{2E97A72E-6628-E761-B5DE-12BDF6E7693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49" r="7344" b="5527"/>
          <a:stretch/>
        </p:blipFill>
        <p:spPr>
          <a:xfrm>
            <a:off x="4436553" y="1374474"/>
            <a:ext cx="2042554" cy="1678796"/>
          </a:xfrm>
          <a:prstGeom prst="rect">
            <a:avLst/>
          </a:prstGeom>
        </p:spPr>
      </p:pic>
      <p:pic>
        <p:nvPicPr>
          <p:cNvPr id="21" name="Picture 20" descr="A person holding a metal object&#10;&#10;Description automatically generated">
            <a:extLst>
              <a:ext uri="{FF2B5EF4-FFF2-40B4-BE49-F238E27FC236}">
                <a16:creationId xmlns:a16="http://schemas.microsoft.com/office/drawing/2014/main" id="{DAD403ED-1BF1-1DDD-3AF2-38D81FF59CD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411" t="9090" r="4941"/>
          <a:stretch/>
        </p:blipFill>
        <p:spPr>
          <a:xfrm>
            <a:off x="4455732" y="3166509"/>
            <a:ext cx="2023375" cy="1629775"/>
          </a:xfrm>
          <a:prstGeom prst="rect">
            <a:avLst/>
          </a:prstGeom>
        </p:spPr>
      </p:pic>
      <p:sp>
        <p:nvSpPr>
          <p:cNvPr id="22" name="Arrow: Right 21">
            <a:extLst>
              <a:ext uri="{FF2B5EF4-FFF2-40B4-BE49-F238E27FC236}">
                <a16:creationId xmlns:a16="http://schemas.microsoft.com/office/drawing/2014/main" id="{9A7695EA-58BC-4C7B-F0B4-18FB32FC02F2}"/>
              </a:ext>
            </a:extLst>
          </p:cNvPr>
          <p:cNvSpPr/>
          <p:nvPr/>
        </p:nvSpPr>
        <p:spPr>
          <a:xfrm>
            <a:off x="3378853" y="3280158"/>
            <a:ext cx="761099" cy="22085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DB74A75-9EA0-852B-4E20-DD6BBC0496AE}"/>
              </a:ext>
            </a:extLst>
          </p:cNvPr>
          <p:cNvSpPr txBox="1"/>
          <p:nvPr/>
        </p:nvSpPr>
        <p:spPr>
          <a:xfrm>
            <a:off x="3313699" y="2984847"/>
            <a:ext cx="1241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err="1"/>
              <a:t>aC</a:t>
            </a:r>
            <a:r>
              <a:rPr lang="fr-CH" sz="1400" dirty="0"/>
              <a:t> </a:t>
            </a:r>
            <a:r>
              <a:rPr lang="fr-CH" sz="1400" dirty="0" err="1"/>
              <a:t>coating</a:t>
            </a: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20594606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BA970-24A9-8114-18AF-C9EBB29AD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Cleanliness study for Extremity Vacuum Chamber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98019F-925F-FE24-1FBB-D4CA5607B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P. Kohler, 27.09.2023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DEE71C-4163-6805-6DAC-0411DC8E0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6CE999-BCA6-3A31-53D2-30A5C12646FA}"/>
              </a:ext>
            </a:extLst>
          </p:cNvPr>
          <p:cNvSpPr txBox="1"/>
          <p:nvPr/>
        </p:nvSpPr>
        <p:spPr>
          <a:xfrm>
            <a:off x="755576" y="980723"/>
            <a:ext cx="80015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u="sng">
                <a:solidFill>
                  <a:schemeClr val="tx1"/>
                </a:solidFill>
              </a:rPr>
              <a:t>Result :</a:t>
            </a:r>
          </a:p>
          <a:p>
            <a:pPr>
              <a:spcAft>
                <a:spcPts val="600"/>
              </a:spcAft>
            </a:pPr>
            <a:r>
              <a:rPr lang="en-GB" sz="1400" dirty="0"/>
              <a:t>-Chemical etching of the chambers removed all the oxides and brought the </a:t>
            </a:r>
            <a:r>
              <a:rPr lang="en-GB" sz="1400" dirty="0">
                <a:solidFill>
                  <a:schemeClr val="bg2"/>
                </a:solidFill>
              </a:rPr>
              <a:t>inside cleanliness </a:t>
            </a:r>
            <a:r>
              <a:rPr lang="en-GB" sz="1400" dirty="0"/>
              <a:t>level from </a:t>
            </a:r>
            <a:r>
              <a:rPr lang="en-GB" sz="1400" dirty="0">
                <a:solidFill>
                  <a:schemeClr val="accent3"/>
                </a:solidFill>
              </a:rPr>
              <a:t>ISO 5 </a:t>
            </a:r>
            <a:r>
              <a:rPr lang="en-GB" sz="1400" dirty="0"/>
              <a:t>to </a:t>
            </a:r>
            <a:r>
              <a:rPr lang="en-GB" sz="1400" dirty="0">
                <a:solidFill>
                  <a:srgbClr val="00B050"/>
                </a:solidFill>
              </a:rPr>
              <a:t>ISO 4</a:t>
            </a:r>
            <a:r>
              <a:rPr lang="en-GB" sz="1400" dirty="0"/>
              <a:t>. </a:t>
            </a:r>
          </a:p>
          <a:p>
            <a:pPr>
              <a:spcAft>
                <a:spcPts val="600"/>
              </a:spcAft>
            </a:pPr>
            <a:r>
              <a:rPr lang="en-GB" sz="1400" dirty="0"/>
              <a:t>-The </a:t>
            </a:r>
            <a:r>
              <a:rPr lang="en-GB" sz="1400" dirty="0">
                <a:solidFill>
                  <a:schemeClr val="bg2"/>
                </a:solidFill>
              </a:rPr>
              <a:t>outer surface gets dirtier </a:t>
            </a:r>
            <a:r>
              <a:rPr lang="en-GB" sz="1400" dirty="0"/>
              <a:t>each time we prepare these subassemblies. It is necessary to </a:t>
            </a:r>
            <a:r>
              <a:rPr lang="en-GB" sz="1400" dirty="0">
                <a:solidFill>
                  <a:schemeClr val="bg2"/>
                </a:solidFill>
              </a:rPr>
              <a:t>assess</a:t>
            </a:r>
            <a:r>
              <a:rPr lang="en-GB" sz="1400" dirty="0"/>
              <a:t> </a:t>
            </a:r>
            <a:r>
              <a:rPr lang="en-GB" sz="1400" dirty="0">
                <a:solidFill>
                  <a:schemeClr val="bg2"/>
                </a:solidFill>
              </a:rPr>
              <a:t>where</a:t>
            </a:r>
            <a:r>
              <a:rPr lang="en-GB" sz="1400" dirty="0"/>
              <a:t> the </a:t>
            </a:r>
            <a:r>
              <a:rPr lang="en-GB" sz="1400" dirty="0">
                <a:solidFill>
                  <a:schemeClr val="bg2"/>
                </a:solidFill>
              </a:rPr>
              <a:t>pollution comes from</a:t>
            </a:r>
            <a:r>
              <a:rPr lang="en-GB" sz="1400" dirty="0"/>
              <a:t>, and how can we </a:t>
            </a:r>
            <a:r>
              <a:rPr lang="en-GB" sz="1400" dirty="0">
                <a:solidFill>
                  <a:schemeClr val="bg2"/>
                </a:solidFill>
              </a:rPr>
              <a:t>keep</a:t>
            </a:r>
            <a:r>
              <a:rPr lang="en-GB" sz="1400" dirty="0">
                <a:solidFill>
                  <a:schemeClr val="accent3"/>
                </a:solidFill>
              </a:rPr>
              <a:t> </a:t>
            </a:r>
            <a:r>
              <a:rPr lang="en-GB" sz="1400" dirty="0"/>
              <a:t>the </a:t>
            </a:r>
            <a:r>
              <a:rPr lang="en-GB" sz="1400" dirty="0">
                <a:solidFill>
                  <a:schemeClr val="bg2"/>
                </a:solidFill>
              </a:rPr>
              <a:t>outer surface </a:t>
            </a:r>
            <a:r>
              <a:rPr lang="en-GB" sz="1400" dirty="0"/>
              <a:t>in the </a:t>
            </a:r>
            <a:r>
              <a:rPr lang="en-GB" sz="1400" dirty="0">
                <a:solidFill>
                  <a:schemeClr val="accent3"/>
                </a:solidFill>
              </a:rPr>
              <a:t>ISO 5 </a:t>
            </a:r>
            <a:r>
              <a:rPr lang="en-GB" sz="1400" dirty="0"/>
              <a:t>range at maximum.</a:t>
            </a:r>
          </a:p>
          <a:p>
            <a:pPr>
              <a:spcAft>
                <a:spcPts val="600"/>
              </a:spcAft>
            </a:pPr>
            <a:endParaRPr lang="en-GB" sz="1400" dirty="0"/>
          </a:p>
          <a:p>
            <a:pPr>
              <a:spcAft>
                <a:spcPts val="600"/>
              </a:spcAft>
            </a:pPr>
            <a:r>
              <a:rPr lang="en-GB" sz="1400" dirty="0"/>
              <a:t>-Even if the two </a:t>
            </a:r>
            <a:r>
              <a:rPr lang="en-GB" sz="1400" dirty="0">
                <a:solidFill>
                  <a:schemeClr val="accent3"/>
                </a:solidFill>
              </a:rPr>
              <a:t>EVCs are rejected </a:t>
            </a:r>
            <a:r>
              <a:rPr lang="en-GB" sz="1400" dirty="0"/>
              <a:t>for string assembly in the </a:t>
            </a:r>
            <a:r>
              <a:rPr lang="en-GB" sz="1400" dirty="0">
                <a:solidFill>
                  <a:schemeClr val="accent3"/>
                </a:solidFill>
              </a:rPr>
              <a:t>actual state</a:t>
            </a:r>
            <a:r>
              <a:rPr lang="en-GB" sz="1400" dirty="0"/>
              <a:t>, the </a:t>
            </a:r>
            <a:r>
              <a:rPr lang="en-GB" sz="1400" dirty="0">
                <a:solidFill>
                  <a:schemeClr val="bg2"/>
                </a:solidFill>
              </a:rPr>
              <a:t>rinsing test showed very promising results </a:t>
            </a:r>
            <a:r>
              <a:rPr lang="en-GB" sz="1400" dirty="0"/>
              <a:t>:</a:t>
            </a:r>
          </a:p>
          <a:p>
            <a:pPr>
              <a:spcAft>
                <a:spcPts val="600"/>
              </a:spcAft>
            </a:pPr>
            <a:r>
              <a:rPr lang="en-GB" sz="1400" dirty="0"/>
              <a:t>*Observation is similar to the PIM experience and it is validated </a:t>
            </a:r>
            <a:r>
              <a:rPr lang="en-GB" sz="1400" dirty="0">
                <a:solidFill>
                  <a:srgbClr val="00B050"/>
                </a:solidFill>
              </a:rPr>
              <a:t>it is possible to assemble </a:t>
            </a:r>
            <a:r>
              <a:rPr lang="en-GB" sz="1400" dirty="0"/>
              <a:t>the grids inside the chambers</a:t>
            </a:r>
            <a:r>
              <a:rPr lang="en-GB" sz="1400" dirty="0">
                <a:solidFill>
                  <a:srgbClr val="00B050"/>
                </a:solidFill>
              </a:rPr>
              <a:t> outside cleanroom, operate </a:t>
            </a:r>
            <a:r>
              <a:rPr lang="en-GB" sz="1400" dirty="0"/>
              <a:t>cleanroom</a:t>
            </a:r>
            <a:r>
              <a:rPr lang="en-GB" sz="1400" dirty="0">
                <a:solidFill>
                  <a:srgbClr val="00B050"/>
                </a:solidFill>
              </a:rPr>
              <a:t> conditioning, </a:t>
            </a:r>
            <a:r>
              <a:rPr lang="en-GB" sz="1400" dirty="0"/>
              <a:t>and</a:t>
            </a:r>
            <a:r>
              <a:rPr lang="en-GB" sz="1400" dirty="0">
                <a:solidFill>
                  <a:srgbClr val="00B050"/>
                </a:solidFill>
              </a:rPr>
              <a:t> dry </a:t>
            </a:r>
            <a:r>
              <a:rPr lang="en-GB" sz="1400" dirty="0"/>
              <a:t>the subassemblies </a:t>
            </a:r>
            <a:r>
              <a:rPr lang="en-GB" sz="1400" dirty="0">
                <a:solidFill>
                  <a:srgbClr val="00B050"/>
                </a:solidFill>
              </a:rPr>
              <a:t>successfully</a:t>
            </a:r>
            <a:r>
              <a:rPr lang="en-GB" sz="1400" dirty="0"/>
              <a:t>.</a:t>
            </a:r>
          </a:p>
          <a:p>
            <a:pPr>
              <a:spcAft>
                <a:spcPts val="600"/>
              </a:spcAft>
            </a:pPr>
            <a:r>
              <a:rPr lang="en-GB" sz="1400" dirty="0"/>
              <a:t>*It showed the </a:t>
            </a:r>
            <a:r>
              <a:rPr lang="en-GB" sz="1400" dirty="0">
                <a:solidFill>
                  <a:srgbClr val="00B050"/>
                </a:solidFill>
              </a:rPr>
              <a:t>Cu grid </a:t>
            </a:r>
            <a:r>
              <a:rPr lang="en-GB" sz="1400" dirty="0"/>
              <a:t>did </a:t>
            </a:r>
            <a:r>
              <a:rPr lang="en-GB" sz="1400" dirty="0">
                <a:solidFill>
                  <a:srgbClr val="00B050"/>
                </a:solidFill>
              </a:rPr>
              <a:t>not oxidized </a:t>
            </a:r>
            <a:r>
              <a:rPr lang="en-GB" sz="1400" dirty="0"/>
              <a:t>during the cleanroom conditioning </a:t>
            </a:r>
            <a:r>
              <a:rPr lang="en-GB" sz="1400" dirty="0">
                <a:solidFill>
                  <a:schemeClr val="bg2"/>
                </a:solidFill>
              </a:rPr>
              <a:t>in air</a:t>
            </a:r>
            <a:r>
              <a:rPr lang="en-GB" sz="1400" dirty="0"/>
              <a:t>.</a:t>
            </a:r>
          </a:p>
          <a:p>
            <a:pPr>
              <a:spcAft>
                <a:spcPts val="600"/>
              </a:spcAft>
            </a:pPr>
            <a:r>
              <a:rPr lang="en-GB" sz="1400" dirty="0"/>
              <a:t>*The </a:t>
            </a:r>
            <a:r>
              <a:rPr lang="en-GB" sz="1400" dirty="0">
                <a:solidFill>
                  <a:srgbClr val="00B050"/>
                </a:solidFill>
              </a:rPr>
              <a:t>coating </a:t>
            </a:r>
            <a:r>
              <a:rPr lang="en-GB" sz="1400" dirty="0"/>
              <a:t>is </a:t>
            </a:r>
            <a:r>
              <a:rPr lang="en-GB" sz="1400" dirty="0">
                <a:solidFill>
                  <a:srgbClr val="00B050"/>
                </a:solidFill>
              </a:rPr>
              <a:t>closer to be accepted than expected</a:t>
            </a:r>
            <a:r>
              <a:rPr lang="en-GB" sz="1400" dirty="0"/>
              <a:t> (reminder: the coated Beam Screens for secondary line were ISO 7), but this </a:t>
            </a:r>
            <a:r>
              <a:rPr lang="en-GB" sz="1400" dirty="0">
                <a:solidFill>
                  <a:schemeClr val="bg2"/>
                </a:solidFill>
              </a:rPr>
              <a:t>study</a:t>
            </a:r>
            <a:r>
              <a:rPr lang="en-GB" sz="1400" dirty="0"/>
              <a:t> is </a:t>
            </a:r>
            <a:r>
              <a:rPr lang="en-GB" sz="1400" dirty="0">
                <a:solidFill>
                  <a:schemeClr val="bg2"/>
                </a:solidFill>
              </a:rPr>
              <a:t>missing </a:t>
            </a:r>
            <a:r>
              <a:rPr lang="en-GB" sz="1400" dirty="0"/>
              <a:t>an </a:t>
            </a:r>
            <a:r>
              <a:rPr lang="en-GB" sz="1400" dirty="0">
                <a:solidFill>
                  <a:schemeClr val="bg2"/>
                </a:solidFill>
              </a:rPr>
              <a:t>understanding </a:t>
            </a:r>
            <a:r>
              <a:rPr lang="en-GB" sz="1400" dirty="0"/>
              <a:t>of the </a:t>
            </a:r>
            <a:r>
              <a:rPr lang="en-GB" sz="1400" dirty="0">
                <a:solidFill>
                  <a:schemeClr val="bg2"/>
                </a:solidFill>
              </a:rPr>
              <a:t>reproducibility</a:t>
            </a:r>
            <a:r>
              <a:rPr lang="en-GB" sz="1400" dirty="0"/>
              <a:t>, since </a:t>
            </a:r>
            <a:r>
              <a:rPr lang="en-GB" sz="1400" dirty="0">
                <a:solidFill>
                  <a:schemeClr val="bg2"/>
                </a:solidFill>
              </a:rPr>
              <a:t>only two EVCs </a:t>
            </a:r>
            <a:r>
              <a:rPr lang="en-GB" sz="1400" dirty="0"/>
              <a:t>were </a:t>
            </a:r>
            <a:r>
              <a:rPr lang="en-GB" sz="1400" dirty="0">
                <a:solidFill>
                  <a:schemeClr val="bg2"/>
                </a:solidFill>
              </a:rPr>
              <a:t>tested</a:t>
            </a:r>
            <a:r>
              <a:rPr lang="en-GB" sz="1400" dirty="0"/>
              <a:t> and </a:t>
            </a:r>
            <a:r>
              <a:rPr lang="en-GB" sz="1400" dirty="0">
                <a:solidFill>
                  <a:schemeClr val="bg2"/>
                </a:solidFill>
              </a:rPr>
              <a:t>showed different outcomes</a:t>
            </a:r>
            <a:r>
              <a:rPr lang="en-GB" sz="1400" dirty="0"/>
              <a:t>.</a:t>
            </a:r>
          </a:p>
          <a:p>
            <a:pPr>
              <a:spcAft>
                <a:spcPts val="600"/>
              </a:spcAft>
            </a:pPr>
            <a:endParaRPr lang="en-GB" sz="1400" dirty="0"/>
          </a:p>
          <a:p>
            <a:pPr>
              <a:spcAft>
                <a:spcPts val="600"/>
              </a:spcAft>
            </a:pPr>
            <a:r>
              <a:rPr lang="en-GB" sz="1600" dirty="0"/>
              <a:t>Decisions are being discussed regarding the coating process and goal in regard with the context of length and position of these subassemblies.</a:t>
            </a:r>
          </a:p>
          <a:p>
            <a:pPr>
              <a:spcAft>
                <a:spcPts val="600"/>
              </a:spcAft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124275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3068960"/>
            <a:ext cx="4802876" cy="338515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DQW Jacketed Cavities Contract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Contract signed on March 2018 with the company Research Instruments (RI) to provide: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1 </a:t>
            </a:r>
            <a:r>
              <a:rPr lang="en-GB" dirty="0" err="1">
                <a:solidFill>
                  <a:schemeClr val="tx1"/>
                </a:solidFill>
              </a:rPr>
              <a:t>preseries</a:t>
            </a:r>
            <a:r>
              <a:rPr lang="en-GB" dirty="0">
                <a:solidFill>
                  <a:schemeClr val="tx1"/>
                </a:solidFill>
              </a:rPr>
              <a:t> Jacketed cavity</a:t>
            </a:r>
          </a:p>
          <a:p>
            <a:pPr marL="457200" lvl="1" indent="0">
              <a:buNone/>
            </a:pPr>
            <a:r>
              <a:rPr lang="en-GB" sz="2000" dirty="0"/>
              <a:t>After qualification of </a:t>
            </a:r>
            <a:r>
              <a:rPr lang="en-GB" sz="2000" dirty="0" err="1"/>
              <a:t>preseries</a:t>
            </a:r>
            <a:r>
              <a:rPr lang="en-GB" sz="2000" dirty="0"/>
              <a:t> Jacketed cavity by CERN (cold RF test):</a:t>
            </a:r>
          </a:p>
          <a:p>
            <a:pPr lvl="2"/>
            <a:r>
              <a:rPr lang="en-GB" dirty="0">
                <a:solidFill>
                  <a:schemeClr val="tx1"/>
                </a:solidFill>
              </a:rPr>
              <a:t>10 series Jacketed cavities </a:t>
            </a:r>
          </a:p>
          <a:p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N.Valverde, 27.09.2023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 descr="G:\Services\MechanicalCAD\Catia\Leuxe\CRAB Cavities\3D views Perso\3D views BNL\CRAB Cavity Titanium - 104.jpg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1212" y="3717032"/>
            <a:ext cx="2572027" cy="22169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876256" y="5661248"/>
            <a:ext cx="1810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solidFill>
                  <a:schemeClr val="bg1">
                    <a:lumMod val="65000"/>
                  </a:schemeClr>
                </a:solidFill>
              </a:rPr>
              <a:t>DQW Jacketed cavity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70645" y="5765177"/>
            <a:ext cx="23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chemeClr val="bg1">
                    <a:lumMod val="65000"/>
                  </a:schemeClr>
                </a:solidFill>
              </a:rPr>
              <a:t>DQW Bare cavity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86333"/>
            <a:ext cx="8784536" cy="4906963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RI </a:t>
            </a:r>
            <a:r>
              <a:rPr lang="en-US" sz="2400" dirty="0" err="1"/>
              <a:t>preseries</a:t>
            </a:r>
            <a:r>
              <a:rPr lang="en-US" sz="2400" dirty="0"/>
              <a:t> jacketed cavities delivered to CERN. First cavity reached 5.9MV at 2K and second cavity will be tested soon. Metrology data under review.</a:t>
            </a:r>
          </a:p>
          <a:p>
            <a:r>
              <a:rPr lang="en-US" sz="2400" dirty="0"/>
              <a:t>Expected delivery for RI </a:t>
            </a:r>
            <a:r>
              <a:rPr lang="en-US" sz="2400" b="1" dirty="0"/>
              <a:t>series</a:t>
            </a:r>
            <a:r>
              <a:rPr lang="en-US" sz="2400" dirty="0"/>
              <a:t> bare cavities (x6): from Q4 2023 to Q1 2024.</a:t>
            </a:r>
          </a:p>
          <a:p>
            <a:r>
              <a:rPr lang="en-US" sz="2400" dirty="0"/>
              <a:t>Several NCRs leading to planning delays. Planning evolving.</a:t>
            </a:r>
          </a:p>
          <a:p>
            <a:r>
              <a:rPr lang="en-US" sz="2400" dirty="0"/>
              <a:t>Frequency measurements during cavity fabrication (welding, trimming, pressure test, pre-tuning) consistent with results at CERN.</a:t>
            </a:r>
          </a:p>
          <a:p>
            <a:r>
              <a:rPr lang="en-US" sz="2400" dirty="0"/>
              <a:t>Cavity testing in SM18 is ramping up. Bottle neck for 2024: clean room resources to cope with cavity preparation and string assembly.</a:t>
            </a:r>
          </a:p>
          <a:p>
            <a:r>
              <a:rPr lang="en-US" sz="2400" dirty="0"/>
              <a:t>Tooling for string assembly of CERN DQW CM is ready.</a:t>
            </a:r>
          </a:p>
          <a:p>
            <a:r>
              <a:rPr lang="en-US" sz="2400" dirty="0"/>
              <a:t>Cleanliness studies for PIMs proved it is possible to assembly PIMs outside cleanroom and perform anti-dust conditioning afterward.</a:t>
            </a:r>
          </a:p>
          <a:p>
            <a:endParaRPr lang="en-US" sz="2400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N.Valverde, 27.09.2023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3180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BD9F0-C69F-CF50-10CE-E5A2B2F93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Thank</a:t>
            </a:r>
            <a:r>
              <a:rPr lang="es-ES" dirty="0"/>
              <a:t> </a:t>
            </a:r>
            <a:r>
              <a:rPr lang="es-ES" dirty="0" err="1"/>
              <a:t>you</a:t>
            </a:r>
            <a:r>
              <a:rPr lang="es-ES" dirty="0"/>
              <a:t>!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C7BEEB-6C51-9AE9-5206-5A8F393C7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N.Valverde, 27.09.2023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4B159E-85A3-1521-3CAD-D791233A8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146" name="72F7A9F5-FDC2-41DC-98DB-483A258DC736" descr="IMG_2025.jpg">
            <a:extLst>
              <a:ext uri="{FF2B5EF4-FFF2-40B4-BE49-F238E27FC236}">
                <a16:creationId xmlns:a16="http://schemas.microsoft.com/office/drawing/2014/main" id="{64847701-C2BE-4F91-8AC5-203A32C4A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84" y="1032199"/>
            <a:ext cx="4278977" cy="5705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9DA71559-1B93-4B7B-8A82-AE0A22265ECE" descr="IMG_1166.JPG">
            <a:extLst>
              <a:ext uri="{FF2B5EF4-FFF2-40B4-BE49-F238E27FC236}">
                <a16:creationId xmlns:a16="http://schemas.microsoft.com/office/drawing/2014/main" id="{4C5E5D00-1530-90CF-D08B-57824162F8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77"/>
          <a:stretch/>
        </p:blipFill>
        <p:spPr bwMode="auto">
          <a:xfrm>
            <a:off x="5133554" y="1039816"/>
            <a:ext cx="3093905" cy="2979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93EAE279-0E93-481A-9435-8154BCFE938C" descr="IMG_0241.jpg">
            <a:extLst>
              <a:ext uri="{FF2B5EF4-FFF2-40B4-BE49-F238E27FC236}">
                <a16:creationId xmlns:a16="http://schemas.microsoft.com/office/drawing/2014/main" id="{24C6C1B2-2859-1AFA-9EB9-4EACDFA401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554" y="4158977"/>
            <a:ext cx="3173591" cy="2380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8051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RI Contract Timeline</a:t>
            </a:r>
            <a:endParaRPr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fr-FR"/>
              <a:t>N.Valverde, 27.09.2023</a:t>
            </a:r>
            <a:endParaRPr lang="en-GB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FDCA1C4-9514-7B4F-976F-D92F7E296653}" type="slidenum">
              <a:rPr lang="fr-FR"/>
              <a:t>3</a:t>
            </a:fld>
            <a:endParaRPr lang="fr-FR"/>
          </a:p>
        </p:txBody>
      </p:sp>
      <p:sp>
        <p:nvSpPr>
          <p:cNvPr id="7" name="Pentagon 5"/>
          <p:cNvSpPr/>
          <p:nvPr/>
        </p:nvSpPr>
        <p:spPr bwMode="auto">
          <a:xfrm>
            <a:off x="467544" y="1567807"/>
            <a:ext cx="630328" cy="781925"/>
          </a:xfrm>
          <a:prstGeom prst="homePlate">
            <a:avLst>
              <a:gd name="adj" fmla="val 57575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800"/>
          </a:p>
        </p:txBody>
      </p:sp>
      <p:sp>
        <p:nvSpPr>
          <p:cNvPr id="8" name="Chevron 6"/>
          <p:cNvSpPr/>
          <p:nvPr/>
        </p:nvSpPr>
        <p:spPr bwMode="auto">
          <a:xfrm>
            <a:off x="844151" y="1553085"/>
            <a:ext cx="828272" cy="794427"/>
          </a:xfrm>
          <a:prstGeom prst="chevron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800">
              <a:solidFill>
                <a:schemeClr val="tx1"/>
              </a:solidFill>
            </a:endParaRPr>
          </a:p>
        </p:txBody>
      </p:sp>
      <p:sp>
        <p:nvSpPr>
          <p:cNvPr id="10" name="TextBox 9"/>
          <p:cNvSpPr/>
          <p:nvPr/>
        </p:nvSpPr>
        <p:spPr bwMode="auto">
          <a:xfrm>
            <a:off x="490131" y="1772620"/>
            <a:ext cx="8067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800" dirty="0"/>
              <a:t>Contract  Mar. 18</a:t>
            </a:r>
            <a:endParaRPr sz="800" dirty="0"/>
          </a:p>
        </p:txBody>
      </p:sp>
      <p:sp>
        <p:nvSpPr>
          <p:cNvPr id="11" name="TextBox 10"/>
          <p:cNvSpPr/>
          <p:nvPr/>
        </p:nvSpPr>
        <p:spPr bwMode="auto">
          <a:xfrm>
            <a:off x="1208771" y="1815746"/>
            <a:ext cx="5549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ES" sz="800" dirty="0"/>
              <a:t>ADD1</a:t>
            </a:r>
            <a:endParaRPr sz="800" dirty="0"/>
          </a:p>
        </p:txBody>
      </p:sp>
      <p:sp>
        <p:nvSpPr>
          <p:cNvPr id="25" name="TextBox 26"/>
          <p:cNvSpPr>
            <a:spLocks/>
          </p:cNvSpPr>
          <p:nvPr/>
        </p:nvSpPr>
        <p:spPr bwMode="auto">
          <a:xfrm>
            <a:off x="1119952" y="1052736"/>
            <a:ext cx="53387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900" dirty="0"/>
              <a:t>1 </a:t>
            </a:r>
            <a:r>
              <a:rPr lang="en-GB" sz="900" dirty="0" err="1"/>
              <a:t>preseries</a:t>
            </a:r>
            <a:r>
              <a:rPr lang="en-GB" sz="900" dirty="0"/>
              <a:t> + option of 10 series JC</a:t>
            </a:r>
            <a:endParaRPr sz="900" dirty="0"/>
          </a:p>
        </p:txBody>
      </p:sp>
      <p:sp>
        <p:nvSpPr>
          <p:cNvPr id="43" name="Chevron 6"/>
          <p:cNvSpPr/>
          <p:nvPr/>
        </p:nvSpPr>
        <p:spPr bwMode="auto">
          <a:xfrm>
            <a:off x="1386938" y="1546269"/>
            <a:ext cx="808798" cy="780236"/>
          </a:xfrm>
          <a:prstGeom prst="chevron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800">
              <a:solidFill>
                <a:schemeClr val="tx1"/>
              </a:solidFill>
            </a:endParaRPr>
          </a:p>
        </p:txBody>
      </p:sp>
      <p:sp>
        <p:nvSpPr>
          <p:cNvPr id="44" name="TextBox 10"/>
          <p:cNvSpPr/>
          <p:nvPr/>
        </p:nvSpPr>
        <p:spPr bwMode="auto">
          <a:xfrm>
            <a:off x="1697825" y="1811136"/>
            <a:ext cx="5549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ES" sz="800" dirty="0"/>
              <a:t>ADD2</a:t>
            </a:r>
            <a:endParaRPr sz="800" dirty="0"/>
          </a:p>
        </p:txBody>
      </p:sp>
      <p:sp>
        <p:nvSpPr>
          <p:cNvPr id="45" name="Chevron 6"/>
          <p:cNvSpPr/>
          <p:nvPr/>
        </p:nvSpPr>
        <p:spPr bwMode="auto">
          <a:xfrm>
            <a:off x="1973988" y="1546269"/>
            <a:ext cx="797812" cy="780236"/>
          </a:xfrm>
          <a:prstGeom prst="chevron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800">
              <a:solidFill>
                <a:schemeClr val="tx1"/>
              </a:solidFill>
            </a:endParaRPr>
          </a:p>
        </p:txBody>
      </p:sp>
      <p:sp>
        <p:nvSpPr>
          <p:cNvPr id="46" name="TextBox 10"/>
          <p:cNvSpPr/>
          <p:nvPr/>
        </p:nvSpPr>
        <p:spPr bwMode="auto">
          <a:xfrm>
            <a:off x="2292496" y="1807780"/>
            <a:ext cx="5549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ES" sz="800" dirty="0"/>
              <a:t>ADD3</a:t>
            </a:r>
            <a:endParaRPr sz="800" dirty="0"/>
          </a:p>
          <a:p>
            <a:pPr>
              <a:defRPr/>
            </a:pPr>
            <a:endParaRPr sz="800" dirty="0"/>
          </a:p>
        </p:txBody>
      </p:sp>
      <p:sp>
        <p:nvSpPr>
          <p:cNvPr id="47" name="Chevron 6"/>
          <p:cNvSpPr/>
          <p:nvPr/>
        </p:nvSpPr>
        <p:spPr bwMode="auto">
          <a:xfrm>
            <a:off x="2553294" y="1539451"/>
            <a:ext cx="794570" cy="768035"/>
          </a:xfrm>
          <a:prstGeom prst="chevron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800">
              <a:solidFill>
                <a:schemeClr val="tx1"/>
              </a:solidFill>
            </a:endParaRPr>
          </a:p>
        </p:txBody>
      </p:sp>
      <p:sp>
        <p:nvSpPr>
          <p:cNvPr id="48" name="TextBox 10"/>
          <p:cNvSpPr/>
          <p:nvPr/>
        </p:nvSpPr>
        <p:spPr bwMode="auto">
          <a:xfrm>
            <a:off x="2864955" y="1810087"/>
            <a:ext cx="5549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ES" sz="800" dirty="0"/>
              <a:t>ADD4</a:t>
            </a:r>
            <a:endParaRPr sz="800" dirty="0"/>
          </a:p>
        </p:txBody>
      </p:sp>
      <p:sp>
        <p:nvSpPr>
          <p:cNvPr id="49" name="Chevron 6"/>
          <p:cNvSpPr/>
          <p:nvPr/>
        </p:nvSpPr>
        <p:spPr bwMode="auto">
          <a:xfrm>
            <a:off x="3117200" y="1539451"/>
            <a:ext cx="806728" cy="768035"/>
          </a:xfrm>
          <a:prstGeom prst="chevron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800">
              <a:solidFill>
                <a:schemeClr val="tx1"/>
              </a:solidFill>
            </a:endParaRPr>
          </a:p>
        </p:txBody>
      </p:sp>
      <p:sp>
        <p:nvSpPr>
          <p:cNvPr id="50" name="TextBox 10"/>
          <p:cNvSpPr/>
          <p:nvPr/>
        </p:nvSpPr>
        <p:spPr bwMode="auto">
          <a:xfrm>
            <a:off x="3448144" y="1818833"/>
            <a:ext cx="5549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ES" sz="800" dirty="0"/>
              <a:t>ADD5</a:t>
            </a:r>
            <a:endParaRPr sz="800" dirty="0"/>
          </a:p>
        </p:txBody>
      </p:sp>
      <p:sp>
        <p:nvSpPr>
          <p:cNvPr id="51" name="Chevron 6"/>
          <p:cNvSpPr/>
          <p:nvPr/>
        </p:nvSpPr>
        <p:spPr bwMode="auto">
          <a:xfrm>
            <a:off x="3693222" y="1543089"/>
            <a:ext cx="1022794" cy="774545"/>
          </a:xfrm>
          <a:prstGeom prst="chevron">
            <a:avLst>
              <a:gd name="adj" fmla="val 5000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800">
              <a:solidFill>
                <a:schemeClr val="tx1"/>
              </a:solidFill>
            </a:endParaRPr>
          </a:p>
        </p:txBody>
      </p:sp>
      <p:sp>
        <p:nvSpPr>
          <p:cNvPr id="52" name="TextBox 10"/>
          <p:cNvSpPr/>
          <p:nvPr/>
        </p:nvSpPr>
        <p:spPr bwMode="auto">
          <a:xfrm>
            <a:off x="3924692" y="1665223"/>
            <a:ext cx="647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800" dirty="0"/>
              <a:t>Reception Preseries RI-BC-1</a:t>
            </a:r>
          </a:p>
        </p:txBody>
      </p:sp>
      <p:sp>
        <p:nvSpPr>
          <p:cNvPr id="53" name="Chevron 6"/>
          <p:cNvSpPr/>
          <p:nvPr/>
        </p:nvSpPr>
        <p:spPr bwMode="auto">
          <a:xfrm>
            <a:off x="4486721" y="1539640"/>
            <a:ext cx="805359" cy="777993"/>
          </a:xfrm>
          <a:prstGeom prst="chevron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800">
              <a:solidFill>
                <a:schemeClr val="tx1"/>
              </a:solidFill>
            </a:endParaRPr>
          </a:p>
        </p:txBody>
      </p:sp>
      <p:sp>
        <p:nvSpPr>
          <p:cNvPr id="54" name="TextBox 10"/>
          <p:cNvSpPr/>
          <p:nvPr/>
        </p:nvSpPr>
        <p:spPr bwMode="auto">
          <a:xfrm>
            <a:off x="4809171" y="1808623"/>
            <a:ext cx="5549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ES" sz="800" dirty="0"/>
              <a:t>ADD6</a:t>
            </a:r>
            <a:endParaRPr sz="800" dirty="0"/>
          </a:p>
        </p:txBody>
      </p:sp>
      <p:sp>
        <p:nvSpPr>
          <p:cNvPr id="57" name="Chevron 6"/>
          <p:cNvSpPr/>
          <p:nvPr/>
        </p:nvSpPr>
        <p:spPr bwMode="auto">
          <a:xfrm>
            <a:off x="5708348" y="1550352"/>
            <a:ext cx="1342320" cy="797161"/>
          </a:xfrm>
          <a:prstGeom prst="chevron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800">
              <a:solidFill>
                <a:schemeClr val="tx1"/>
              </a:solidFill>
            </a:endParaRPr>
          </a:p>
        </p:txBody>
      </p:sp>
      <p:sp>
        <p:nvSpPr>
          <p:cNvPr id="58" name="TextBox 10"/>
          <p:cNvSpPr/>
          <p:nvPr/>
        </p:nvSpPr>
        <p:spPr bwMode="auto">
          <a:xfrm>
            <a:off x="5958619" y="1563302"/>
            <a:ext cx="9690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800" dirty="0"/>
              <a:t>Green light RI series bare cavity production and </a:t>
            </a:r>
            <a:r>
              <a:rPr lang="en-GB" sz="800" dirty="0" err="1"/>
              <a:t>preseries</a:t>
            </a:r>
            <a:r>
              <a:rPr lang="en-GB" sz="800" dirty="0"/>
              <a:t> jacketing</a:t>
            </a:r>
          </a:p>
        </p:txBody>
      </p:sp>
      <p:sp>
        <p:nvSpPr>
          <p:cNvPr id="59" name="Chevron 6"/>
          <p:cNvSpPr/>
          <p:nvPr/>
        </p:nvSpPr>
        <p:spPr bwMode="auto">
          <a:xfrm>
            <a:off x="5004048" y="1546269"/>
            <a:ext cx="996183" cy="780236"/>
          </a:xfrm>
          <a:prstGeom prst="chevron">
            <a:avLst>
              <a:gd name="adj" fmla="val 5000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800">
              <a:solidFill>
                <a:schemeClr val="tx1"/>
              </a:solidFill>
            </a:endParaRPr>
          </a:p>
        </p:txBody>
      </p:sp>
      <p:sp>
        <p:nvSpPr>
          <p:cNvPr id="60" name="TextBox 10"/>
          <p:cNvSpPr/>
          <p:nvPr/>
        </p:nvSpPr>
        <p:spPr bwMode="auto">
          <a:xfrm>
            <a:off x="5292844" y="1655171"/>
            <a:ext cx="647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800" dirty="0"/>
              <a:t>Reception  Preseries RI-BC-2</a:t>
            </a:r>
          </a:p>
        </p:txBody>
      </p:sp>
      <p:cxnSp>
        <p:nvCxnSpPr>
          <p:cNvPr id="64" name="Elbow Connector 25"/>
          <p:cNvCxnSpPr>
            <a:cxnSpLocks/>
          </p:cNvCxnSpPr>
          <p:nvPr/>
        </p:nvCxnSpPr>
        <p:spPr bwMode="auto">
          <a:xfrm rot="16200000" flipH="1">
            <a:off x="3440887" y="2230411"/>
            <a:ext cx="211474" cy="459400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26"/>
          <p:cNvSpPr>
            <a:spLocks/>
          </p:cNvSpPr>
          <p:nvPr/>
        </p:nvSpPr>
        <p:spPr bwMode="auto">
          <a:xfrm>
            <a:off x="3806273" y="2446303"/>
            <a:ext cx="28244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800" dirty="0"/>
              <a:t>2 </a:t>
            </a:r>
            <a:r>
              <a:rPr lang="en-GB" sz="800" dirty="0" err="1"/>
              <a:t>preseries</a:t>
            </a:r>
            <a:r>
              <a:rPr lang="en-GB" sz="800" dirty="0"/>
              <a:t> + option of 6 series JC</a:t>
            </a:r>
            <a:endParaRPr sz="800" dirty="0"/>
          </a:p>
        </p:txBody>
      </p:sp>
      <p:sp>
        <p:nvSpPr>
          <p:cNvPr id="69" name="TextBox 26"/>
          <p:cNvSpPr>
            <a:spLocks/>
          </p:cNvSpPr>
          <p:nvPr/>
        </p:nvSpPr>
        <p:spPr bwMode="auto">
          <a:xfrm>
            <a:off x="1286733" y="1240795"/>
            <a:ext cx="53387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900" dirty="0"/>
              <a:t>2 </a:t>
            </a:r>
            <a:r>
              <a:rPr lang="en-GB" sz="900" dirty="0" err="1"/>
              <a:t>preseries</a:t>
            </a:r>
            <a:r>
              <a:rPr lang="en-GB" sz="900" dirty="0"/>
              <a:t> + option of 9 series JC</a:t>
            </a:r>
            <a:endParaRPr sz="900" dirty="0"/>
          </a:p>
        </p:txBody>
      </p:sp>
      <p:cxnSp>
        <p:nvCxnSpPr>
          <p:cNvPr id="72" name="Elbow Connector 25"/>
          <p:cNvCxnSpPr>
            <a:cxnSpLocks/>
          </p:cNvCxnSpPr>
          <p:nvPr/>
        </p:nvCxnSpPr>
        <p:spPr bwMode="auto">
          <a:xfrm rot="16200000" flipH="1">
            <a:off x="3406734" y="2238031"/>
            <a:ext cx="343841" cy="546531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3851920" y="2562873"/>
            <a:ext cx="16401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i="1" dirty="0">
                <a:solidFill>
                  <a:srgbClr val="00B050"/>
                </a:solidFill>
              </a:rPr>
              <a:t>Fabrication at CERN of 2 JC</a:t>
            </a:r>
          </a:p>
        </p:txBody>
      </p:sp>
      <p:sp>
        <p:nvSpPr>
          <p:cNvPr id="41" name="Chevron 6"/>
          <p:cNvSpPr/>
          <p:nvPr/>
        </p:nvSpPr>
        <p:spPr bwMode="auto">
          <a:xfrm>
            <a:off x="2231037" y="3838020"/>
            <a:ext cx="1687317" cy="1207792"/>
          </a:xfrm>
          <a:prstGeom prst="chevron">
            <a:avLst>
              <a:gd name="adj" fmla="val 519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2" name="Chevron 6"/>
          <p:cNvSpPr/>
          <p:nvPr/>
        </p:nvSpPr>
        <p:spPr bwMode="auto">
          <a:xfrm>
            <a:off x="1145102" y="3827070"/>
            <a:ext cx="1647714" cy="1236793"/>
          </a:xfrm>
          <a:prstGeom prst="chevron">
            <a:avLst>
              <a:gd name="adj" fmla="val 500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5" name="TextBox 10"/>
          <p:cNvSpPr/>
          <p:nvPr/>
        </p:nvSpPr>
        <p:spPr bwMode="auto">
          <a:xfrm>
            <a:off x="1631986" y="4155874"/>
            <a:ext cx="1157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400" dirty="0"/>
              <a:t>Completion CERN-JC-2</a:t>
            </a:r>
            <a:endParaRPr lang="en-GB" dirty="0"/>
          </a:p>
        </p:txBody>
      </p:sp>
      <p:sp>
        <p:nvSpPr>
          <p:cNvPr id="56" name="TextBox 10"/>
          <p:cNvSpPr/>
          <p:nvPr/>
        </p:nvSpPr>
        <p:spPr bwMode="auto">
          <a:xfrm>
            <a:off x="2735093" y="4180306"/>
            <a:ext cx="11610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400" dirty="0"/>
              <a:t>Completion CERN-JC-1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366941" y="4760418"/>
            <a:ext cx="1075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Oct.22</a:t>
            </a:r>
            <a:endParaRPr lang="en-GB" sz="1400" b="1" dirty="0"/>
          </a:p>
        </p:txBody>
      </p:sp>
      <p:sp>
        <p:nvSpPr>
          <p:cNvPr id="63" name="TextBox 62"/>
          <p:cNvSpPr txBox="1"/>
          <p:nvPr/>
        </p:nvSpPr>
        <p:spPr bwMode="auto">
          <a:xfrm>
            <a:off x="2452122" y="4757779"/>
            <a:ext cx="1075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March.23</a:t>
            </a:r>
            <a:endParaRPr lang="en-GB" sz="1400" b="1" dirty="0"/>
          </a:p>
        </p:txBody>
      </p:sp>
      <p:sp>
        <p:nvSpPr>
          <p:cNvPr id="66" name="TextBox 65"/>
          <p:cNvSpPr txBox="1"/>
          <p:nvPr/>
        </p:nvSpPr>
        <p:spPr bwMode="auto">
          <a:xfrm>
            <a:off x="882103" y="2138930"/>
            <a:ext cx="6896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/>
              <a:t>Sept.18</a:t>
            </a:r>
            <a:endParaRPr lang="en-GB" sz="800" b="1" dirty="0"/>
          </a:p>
        </p:txBody>
      </p:sp>
      <p:sp>
        <p:nvSpPr>
          <p:cNvPr id="68" name="TextBox 67"/>
          <p:cNvSpPr txBox="1"/>
          <p:nvPr/>
        </p:nvSpPr>
        <p:spPr bwMode="auto">
          <a:xfrm>
            <a:off x="1434044" y="2138930"/>
            <a:ext cx="6896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/>
              <a:t>Oct.18</a:t>
            </a:r>
            <a:endParaRPr lang="en-GB" sz="800" b="1" dirty="0"/>
          </a:p>
        </p:txBody>
      </p:sp>
      <p:sp>
        <p:nvSpPr>
          <p:cNvPr id="71" name="TextBox 70"/>
          <p:cNvSpPr txBox="1"/>
          <p:nvPr/>
        </p:nvSpPr>
        <p:spPr bwMode="auto">
          <a:xfrm>
            <a:off x="2010108" y="2138930"/>
            <a:ext cx="6896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/>
              <a:t>Jun.19</a:t>
            </a:r>
            <a:endParaRPr lang="en-GB" sz="800" b="1" dirty="0"/>
          </a:p>
        </p:txBody>
      </p:sp>
      <p:sp>
        <p:nvSpPr>
          <p:cNvPr id="74" name="TextBox 73"/>
          <p:cNvSpPr txBox="1"/>
          <p:nvPr/>
        </p:nvSpPr>
        <p:spPr bwMode="auto">
          <a:xfrm>
            <a:off x="2586172" y="2138930"/>
            <a:ext cx="6896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/>
              <a:t>Feb.20</a:t>
            </a:r>
            <a:endParaRPr lang="en-GB" sz="800" b="1" dirty="0"/>
          </a:p>
        </p:txBody>
      </p:sp>
      <p:sp>
        <p:nvSpPr>
          <p:cNvPr id="75" name="TextBox 74"/>
          <p:cNvSpPr txBox="1"/>
          <p:nvPr/>
        </p:nvSpPr>
        <p:spPr bwMode="auto">
          <a:xfrm>
            <a:off x="3090228" y="2138930"/>
            <a:ext cx="6896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/>
              <a:t>Feb.21</a:t>
            </a:r>
            <a:endParaRPr lang="en-GB" sz="800" b="1" dirty="0"/>
          </a:p>
        </p:txBody>
      </p:sp>
      <p:sp>
        <p:nvSpPr>
          <p:cNvPr id="76" name="TextBox 75"/>
          <p:cNvSpPr txBox="1"/>
          <p:nvPr/>
        </p:nvSpPr>
        <p:spPr bwMode="auto">
          <a:xfrm>
            <a:off x="3666292" y="2138930"/>
            <a:ext cx="6896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/>
              <a:t>May.21</a:t>
            </a:r>
            <a:endParaRPr lang="en-GB" sz="800" b="1" dirty="0"/>
          </a:p>
        </p:txBody>
      </p:sp>
      <p:sp>
        <p:nvSpPr>
          <p:cNvPr id="77" name="TextBox 76"/>
          <p:cNvSpPr txBox="1"/>
          <p:nvPr/>
        </p:nvSpPr>
        <p:spPr bwMode="auto">
          <a:xfrm>
            <a:off x="4386372" y="2138930"/>
            <a:ext cx="6896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/>
              <a:t>Sept.21</a:t>
            </a:r>
            <a:endParaRPr lang="en-GB" sz="800" b="1" dirty="0"/>
          </a:p>
        </p:txBody>
      </p:sp>
      <p:sp>
        <p:nvSpPr>
          <p:cNvPr id="78" name="TextBox 77"/>
          <p:cNvSpPr txBox="1"/>
          <p:nvPr/>
        </p:nvSpPr>
        <p:spPr bwMode="auto">
          <a:xfrm>
            <a:off x="5034444" y="2138930"/>
            <a:ext cx="6896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/>
              <a:t>Jul.21</a:t>
            </a:r>
            <a:endParaRPr lang="en-GB" sz="800" b="1" dirty="0"/>
          </a:p>
        </p:txBody>
      </p:sp>
      <p:sp>
        <p:nvSpPr>
          <p:cNvPr id="79" name="TextBox 78"/>
          <p:cNvSpPr txBox="1"/>
          <p:nvPr/>
        </p:nvSpPr>
        <p:spPr bwMode="auto">
          <a:xfrm>
            <a:off x="5970548" y="2142701"/>
            <a:ext cx="6896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/>
              <a:t>Mar.22</a:t>
            </a:r>
            <a:endParaRPr lang="en-GB" sz="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6432" y="5887302"/>
            <a:ext cx="48085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ADD: Addendum to the contract</a:t>
            </a:r>
          </a:p>
        </p:txBody>
      </p:sp>
      <p:sp>
        <p:nvSpPr>
          <p:cNvPr id="2" name="Chevron 6">
            <a:extLst>
              <a:ext uri="{FF2B5EF4-FFF2-40B4-BE49-F238E27FC236}">
                <a16:creationId xmlns:a16="http://schemas.microsoft.com/office/drawing/2014/main" id="{B6ACE610-F65E-AEA4-B0BD-0C7EAF63A79B}"/>
              </a:ext>
            </a:extLst>
          </p:cNvPr>
          <p:cNvSpPr/>
          <p:nvPr/>
        </p:nvSpPr>
        <p:spPr bwMode="auto">
          <a:xfrm>
            <a:off x="5615413" y="3840659"/>
            <a:ext cx="1476867" cy="1236792"/>
          </a:xfrm>
          <a:prstGeom prst="chevron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extBox 10">
            <a:extLst>
              <a:ext uri="{FF2B5EF4-FFF2-40B4-BE49-F238E27FC236}">
                <a16:creationId xmlns:a16="http://schemas.microsoft.com/office/drawing/2014/main" id="{D747401B-1999-6068-3219-6319F30260ED}"/>
              </a:ext>
            </a:extLst>
          </p:cNvPr>
          <p:cNvSpPr/>
          <p:nvPr/>
        </p:nvSpPr>
        <p:spPr bwMode="auto">
          <a:xfrm>
            <a:off x="6194920" y="4271626"/>
            <a:ext cx="8649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s-ES" sz="1400" dirty="0"/>
              <a:t>ADD8</a:t>
            </a:r>
            <a:endParaRPr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FFC5F8-B31D-E4D7-A77C-F32BE90C2300}"/>
              </a:ext>
            </a:extLst>
          </p:cNvPr>
          <p:cNvSpPr txBox="1"/>
          <p:nvPr/>
        </p:nvSpPr>
        <p:spPr bwMode="auto">
          <a:xfrm>
            <a:off x="5724128" y="4760418"/>
            <a:ext cx="1075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August.23</a:t>
            </a:r>
            <a:endParaRPr lang="en-GB" sz="1400" b="1" dirty="0"/>
          </a:p>
        </p:txBody>
      </p:sp>
      <p:sp>
        <p:nvSpPr>
          <p:cNvPr id="22" name="Chevron 6">
            <a:extLst>
              <a:ext uri="{FF2B5EF4-FFF2-40B4-BE49-F238E27FC236}">
                <a16:creationId xmlns:a16="http://schemas.microsoft.com/office/drawing/2014/main" id="{41D3A02C-98F4-C2B6-F7B4-F70FF43750BD}"/>
              </a:ext>
            </a:extLst>
          </p:cNvPr>
          <p:cNvSpPr/>
          <p:nvPr/>
        </p:nvSpPr>
        <p:spPr bwMode="auto">
          <a:xfrm>
            <a:off x="6744169" y="1566637"/>
            <a:ext cx="996183" cy="780236"/>
          </a:xfrm>
          <a:prstGeom prst="chevron">
            <a:avLst>
              <a:gd name="adj" fmla="val 5000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800">
              <a:solidFill>
                <a:schemeClr val="tx1"/>
              </a:solidFill>
            </a:endParaRPr>
          </a:p>
        </p:txBody>
      </p:sp>
      <p:sp>
        <p:nvSpPr>
          <p:cNvPr id="23" name="Chevron 6">
            <a:extLst>
              <a:ext uri="{FF2B5EF4-FFF2-40B4-BE49-F238E27FC236}">
                <a16:creationId xmlns:a16="http://schemas.microsoft.com/office/drawing/2014/main" id="{CA14A423-C6F9-0B77-4C71-70A927D56966}"/>
              </a:ext>
            </a:extLst>
          </p:cNvPr>
          <p:cNvSpPr/>
          <p:nvPr/>
        </p:nvSpPr>
        <p:spPr bwMode="auto">
          <a:xfrm>
            <a:off x="7464249" y="1566637"/>
            <a:ext cx="996183" cy="780236"/>
          </a:xfrm>
          <a:prstGeom prst="chevron">
            <a:avLst>
              <a:gd name="adj" fmla="val 50000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800">
              <a:solidFill>
                <a:schemeClr val="tx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CE18BCA-4CFE-F457-B9D2-6BBC8987021B}"/>
              </a:ext>
            </a:extLst>
          </p:cNvPr>
          <p:cNvSpPr txBox="1"/>
          <p:nvPr/>
        </p:nvSpPr>
        <p:spPr bwMode="auto">
          <a:xfrm>
            <a:off x="6834644" y="2142701"/>
            <a:ext cx="6896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/>
              <a:t>Jul.21</a:t>
            </a:r>
            <a:endParaRPr lang="en-GB" sz="8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BACCDF-FA9B-2C25-FCBC-54C80984C037}"/>
              </a:ext>
            </a:extLst>
          </p:cNvPr>
          <p:cNvSpPr txBox="1"/>
          <p:nvPr/>
        </p:nvSpPr>
        <p:spPr bwMode="auto">
          <a:xfrm>
            <a:off x="7698740" y="2142701"/>
            <a:ext cx="68968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/>
              <a:t>Jul.21</a:t>
            </a:r>
            <a:endParaRPr lang="en-GB" sz="800" b="1" dirty="0"/>
          </a:p>
        </p:txBody>
      </p:sp>
      <p:sp>
        <p:nvSpPr>
          <p:cNvPr id="29" name="TextBox 10">
            <a:extLst>
              <a:ext uri="{FF2B5EF4-FFF2-40B4-BE49-F238E27FC236}">
                <a16:creationId xmlns:a16="http://schemas.microsoft.com/office/drawing/2014/main" id="{D437D961-9A00-BC35-767B-2C090128016A}"/>
              </a:ext>
            </a:extLst>
          </p:cNvPr>
          <p:cNvSpPr/>
          <p:nvPr/>
        </p:nvSpPr>
        <p:spPr bwMode="auto">
          <a:xfrm>
            <a:off x="6969995" y="1736628"/>
            <a:ext cx="770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800" dirty="0"/>
              <a:t>Completion CERN-BC-2</a:t>
            </a:r>
          </a:p>
        </p:txBody>
      </p:sp>
      <p:sp>
        <p:nvSpPr>
          <p:cNvPr id="30" name="TextBox 10">
            <a:extLst>
              <a:ext uri="{FF2B5EF4-FFF2-40B4-BE49-F238E27FC236}">
                <a16:creationId xmlns:a16="http://schemas.microsoft.com/office/drawing/2014/main" id="{9DD1250B-39B5-D859-41B3-4395F1D6840F}"/>
              </a:ext>
            </a:extLst>
          </p:cNvPr>
          <p:cNvSpPr/>
          <p:nvPr/>
        </p:nvSpPr>
        <p:spPr bwMode="auto">
          <a:xfrm>
            <a:off x="7762083" y="1722294"/>
            <a:ext cx="770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800" dirty="0"/>
              <a:t>Completion CERN-BC-1</a:t>
            </a:r>
          </a:p>
        </p:txBody>
      </p:sp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id="{B3377145-CD89-9436-DC94-823636E63FD1}"/>
              </a:ext>
            </a:extLst>
          </p:cNvPr>
          <p:cNvCxnSpPr>
            <a:stCxn id="8" idx="0"/>
          </p:cNvCxnSpPr>
          <p:nvPr/>
        </p:nvCxnSpPr>
        <p:spPr>
          <a:xfrm rot="5400000" flipH="1" flipV="1">
            <a:off x="1130428" y="1351873"/>
            <a:ext cx="130464" cy="271960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Connector: Elbow 81">
            <a:extLst>
              <a:ext uri="{FF2B5EF4-FFF2-40B4-BE49-F238E27FC236}">
                <a16:creationId xmlns:a16="http://schemas.microsoft.com/office/drawing/2014/main" id="{AAAC0DF9-97B7-A732-7AA2-2749207911A7}"/>
              </a:ext>
            </a:extLst>
          </p:cNvPr>
          <p:cNvCxnSpPr>
            <a:stCxn id="7" idx="0"/>
          </p:cNvCxnSpPr>
          <p:nvPr/>
        </p:nvCxnSpPr>
        <p:spPr>
          <a:xfrm rot="5400000" flipH="1" flipV="1">
            <a:off x="667604" y="1140245"/>
            <a:ext cx="361210" cy="493914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Chevron 6">
            <a:extLst>
              <a:ext uri="{FF2B5EF4-FFF2-40B4-BE49-F238E27FC236}">
                <a16:creationId xmlns:a16="http://schemas.microsoft.com/office/drawing/2014/main" id="{B608F995-884A-27AE-3475-7D02F21E38E0}"/>
              </a:ext>
            </a:extLst>
          </p:cNvPr>
          <p:cNvSpPr/>
          <p:nvPr/>
        </p:nvSpPr>
        <p:spPr bwMode="auto">
          <a:xfrm>
            <a:off x="3391635" y="3844059"/>
            <a:ext cx="1647714" cy="1236793"/>
          </a:xfrm>
          <a:prstGeom prst="chevron">
            <a:avLst>
              <a:gd name="adj" fmla="val 500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4" name="TextBox 10">
            <a:extLst>
              <a:ext uri="{FF2B5EF4-FFF2-40B4-BE49-F238E27FC236}">
                <a16:creationId xmlns:a16="http://schemas.microsoft.com/office/drawing/2014/main" id="{04C9DF54-8F25-FCAC-7CF2-EC2F00C74F12}"/>
              </a:ext>
            </a:extLst>
          </p:cNvPr>
          <p:cNvSpPr/>
          <p:nvPr/>
        </p:nvSpPr>
        <p:spPr bwMode="auto">
          <a:xfrm>
            <a:off x="3878519" y="4172863"/>
            <a:ext cx="11572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400" dirty="0"/>
              <a:t>Reception</a:t>
            </a:r>
          </a:p>
          <a:p>
            <a:pPr>
              <a:defRPr/>
            </a:pPr>
            <a:r>
              <a:rPr lang="en-GB" sz="1400" dirty="0"/>
              <a:t>Preseries</a:t>
            </a:r>
          </a:p>
          <a:p>
            <a:pPr>
              <a:defRPr/>
            </a:pPr>
            <a:r>
              <a:rPr lang="en-GB" sz="1400" dirty="0"/>
              <a:t>RI-JC-2</a:t>
            </a:r>
            <a:endParaRPr lang="en-GB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D47ACA5-338B-5536-436A-12EB9F9476BC}"/>
              </a:ext>
            </a:extLst>
          </p:cNvPr>
          <p:cNvSpPr txBox="1"/>
          <p:nvPr/>
        </p:nvSpPr>
        <p:spPr bwMode="auto">
          <a:xfrm>
            <a:off x="3613474" y="4777407"/>
            <a:ext cx="1075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July.23</a:t>
            </a:r>
            <a:endParaRPr lang="en-GB" sz="1400" b="1" dirty="0"/>
          </a:p>
        </p:txBody>
      </p:sp>
      <p:sp>
        <p:nvSpPr>
          <p:cNvPr id="86" name="Chevron 6">
            <a:extLst>
              <a:ext uri="{FF2B5EF4-FFF2-40B4-BE49-F238E27FC236}">
                <a16:creationId xmlns:a16="http://schemas.microsoft.com/office/drawing/2014/main" id="{768E34E2-86FB-018B-2EB5-EAFE1B0FB098}"/>
              </a:ext>
            </a:extLst>
          </p:cNvPr>
          <p:cNvSpPr/>
          <p:nvPr/>
        </p:nvSpPr>
        <p:spPr bwMode="auto">
          <a:xfrm>
            <a:off x="4471755" y="3844059"/>
            <a:ext cx="1647714" cy="1236793"/>
          </a:xfrm>
          <a:prstGeom prst="chevron">
            <a:avLst>
              <a:gd name="adj" fmla="val 50000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7" name="TextBox 10">
            <a:extLst>
              <a:ext uri="{FF2B5EF4-FFF2-40B4-BE49-F238E27FC236}">
                <a16:creationId xmlns:a16="http://schemas.microsoft.com/office/drawing/2014/main" id="{2404F25B-411E-FBE5-D605-38A15B56A474}"/>
              </a:ext>
            </a:extLst>
          </p:cNvPr>
          <p:cNvSpPr/>
          <p:nvPr/>
        </p:nvSpPr>
        <p:spPr bwMode="auto">
          <a:xfrm>
            <a:off x="4958639" y="4172863"/>
            <a:ext cx="115720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400" dirty="0"/>
              <a:t>Reception</a:t>
            </a:r>
          </a:p>
          <a:p>
            <a:pPr>
              <a:defRPr/>
            </a:pPr>
            <a:r>
              <a:rPr lang="en-GB" sz="1400" dirty="0"/>
              <a:t>Preseries</a:t>
            </a:r>
          </a:p>
          <a:p>
            <a:pPr>
              <a:defRPr/>
            </a:pPr>
            <a:r>
              <a:rPr lang="en-GB" sz="1400" dirty="0"/>
              <a:t>RI-JC-1</a:t>
            </a:r>
            <a:endParaRPr lang="en-GB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2C85A97-AD89-1B86-2F53-BEE18B3F99E0}"/>
              </a:ext>
            </a:extLst>
          </p:cNvPr>
          <p:cNvSpPr txBox="1"/>
          <p:nvPr/>
        </p:nvSpPr>
        <p:spPr bwMode="auto">
          <a:xfrm>
            <a:off x="4693594" y="4777407"/>
            <a:ext cx="10750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August.23</a:t>
            </a:r>
            <a:endParaRPr lang="en-GB" sz="1400" b="1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6C146540-D6FB-E447-80F4-73CCE4FF5D43}"/>
              </a:ext>
            </a:extLst>
          </p:cNvPr>
          <p:cNvSpPr txBox="1"/>
          <p:nvPr/>
        </p:nvSpPr>
        <p:spPr>
          <a:xfrm>
            <a:off x="234154" y="3367966"/>
            <a:ext cx="5032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Main milestones since the last annual meeting: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41FBD7-460D-F24E-6102-F2F3AA9709D5}"/>
              </a:ext>
            </a:extLst>
          </p:cNvPr>
          <p:cNvSpPr/>
          <p:nvPr/>
        </p:nvSpPr>
        <p:spPr>
          <a:xfrm>
            <a:off x="336059" y="980728"/>
            <a:ext cx="8471882" cy="2192562"/>
          </a:xfrm>
          <a:prstGeom prst="rect">
            <a:avLst/>
          </a:prstGeom>
          <a:noFill/>
          <a:ln>
            <a:prstDash val="dash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80DE3A0-D3E5-5AAD-1180-E2A8A5B5209D}"/>
              </a:ext>
            </a:extLst>
          </p:cNvPr>
          <p:cNvSpPr txBox="1"/>
          <p:nvPr/>
        </p:nvSpPr>
        <p:spPr>
          <a:xfrm>
            <a:off x="6274709" y="1052708"/>
            <a:ext cx="2196947" cy="307777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i="1" dirty="0"/>
              <a:t>From last annual meeting</a:t>
            </a:r>
          </a:p>
        </p:txBody>
      </p:sp>
    </p:spTree>
    <p:extLst>
      <p:ext uri="{BB962C8B-B14F-4D97-AF65-F5344CB8AC3E}">
        <p14:creationId xmlns:p14="http://schemas.microsoft.com/office/powerpoint/2010/main" val="1900484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9">
            <a:extLst>
              <a:ext uri="{FF2B5EF4-FFF2-40B4-BE49-F238E27FC236}">
                <a16:creationId xmlns:a16="http://schemas.microsoft.com/office/drawing/2014/main" id="{B9869CCA-BA0F-B18A-18CF-94E56052290E}"/>
              </a:ext>
            </a:extLst>
          </p:cNvPr>
          <p:cNvSpPr/>
          <p:nvPr/>
        </p:nvSpPr>
        <p:spPr>
          <a:xfrm>
            <a:off x="2329286" y="4190787"/>
            <a:ext cx="2721585" cy="33660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26" name="Rounded Rectangle 9">
            <a:extLst>
              <a:ext uri="{FF2B5EF4-FFF2-40B4-BE49-F238E27FC236}">
                <a16:creationId xmlns:a16="http://schemas.microsoft.com/office/drawing/2014/main" id="{23C414B8-B2BD-0C46-A8DE-A7032D8C0962}"/>
              </a:ext>
            </a:extLst>
          </p:cNvPr>
          <p:cNvSpPr/>
          <p:nvPr/>
        </p:nvSpPr>
        <p:spPr>
          <a:xfrm>
            <a:off x="3099767" y="4531032"/>
            <a:ext cx="1826932" cy="24870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28" name="Rounded Rectangle 9">
            <a:extLst>
              <a:ext uri="{FF2B5EF4-FFF2-40B4-BE49-F238E27FC236}">
                <a16:creationId xmlns:a16="http://schemas.microsoft.com/office/drawing/2014/main" id="{F21A94AF-AFC2-B322-C974-89064DABCCE1}"/>
              </a:ext>
            </a:extLst>
          </p:cNvPr>
          <p:cNvSpPr/>
          <p:nvPr/>
        </p:nvSpPr>
        <p:spPr>
          <a:xfrm>
            <a:off x="2514777" y="1745512"/>
            <a:ext cx="2850255" cy="31533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25" name="Rounded Rectangle 9">
            <a:extLst>
              <a:ext uri="{FF2B5EF4-FFF2-40B4-BE49-F238E27FC236}">
                <a16:creationId xmlns:a16="http://schemas.microsoft.com/office/drawing/2014/main" id="{3A1FCBE4-19E0-23B1-9AA4-F01CD673BE3A}"/>
              </a:ext>
            </a:extLst>
          </p:cNvPr>
          <p:cNvSpPr/>
          <p:nvPr/>
        </p:nvSpPr>
        <p:spPr>
          <a:xfrm>
            <a:off x="2347956" y="4841856"/>
            <a:ext cx="4298686" cy="31533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55" name="Rounded Rectangle 9">
            <a:extLst>
              <a:ext uri="{FF2B5EF4-FFF2-40B4-BE49-F238E27FC236}">
                <a16:creationId xmlns:a16="http://schemas.microsoft.com/office/drawing/2014/main" id="{2691358F-FD13-98EA-425B-3A8929B8F380}"/>
              </a:ext>
            </a:extLst>
          </p:cNvPr>
          <p:cNvSpPr/>
          <p:nvPr/>
        </p:nvSpPr>
        <p:spPr>
          <a:xfrm>
            <a:off x="3072205" y="3735360"/>
            <a:ext cx="1788533" cy="31533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58" name="Rounded Rectangle 9">
            <a:extLst>
              <a:ext uri="{FF2B5EF4-FFF2-40B4-BE49-F238E27FC236}">
                <a16:creationId xmlns:a16="http://schemas.microsoft.com/office/drawing/2014/main" id="{AEFBACD4-8EC3-FC82-A2B1-3A5596D0A627}"/>
              </a:ext>
            </a:extLst>
          </p:cNvPr>
          <p:cNvSpPr/>
          <p:nvPr/>
        </p:nvSpPr>
        <p:spPr>
          <a:xfrm>
            <a:off x="2497406" y="3316238"/>
            <a:ext cx="4131913" cy="29524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57" name="Rounded Rectangle 9">
            <a:extLst>
              <a:ext uri="{FF2B5EF4-FFF2-40B4-BE49-F238E27FC236}">
                <a16:creationId xmlns:a16="http://schemas.microsoft.com/office/drawing/2014/main" id="{58744A8A-9DFB-3A5B-C5D2-EB6B05B78815}"/>
              </a:ext>
            </a:extLst>
          </p:cNvPr>
          <p:cNvSpPr/>
          <p:nvPr/>
        </p:nvSpPr>
        <p:spPr>
          <a:xfrm>
            <a:off x="2492379" y="2941548"/>
            <a:ext cx="2799701" cy="31533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pic>
        <p:nvPicPr>
          <p:cNvPr id="5124" name="Picture 4" descr="image">
            <a:extLst>
              <a:ext uri="{FF2B5EF4-FFF2-40B4-BE49-F238E27FC236}">
                <a16:creationId xmlns:a16="http://schemas.microsoft.com/office/drawing/2014/main" id="{6FEDCC75-BCB1-E358-D901-8666E77ACF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9" y="794264"/>
            <a:ext cx="1879093" cy="145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2BF9E14-E071-B0F5-E515-1CEC61D6F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Preseries </a:t>
            </a:r>
            <a:r>
              <a:rPr lang="es-ES" dirty="0" err="1"/>
              <a:t>Jacketed</a:t>
            </a:r>
            <a:r>
              <a:rPr lang="es-ES" dirty="0"/>
              <a:t> </a:t>
            </a:r>
            <a:r>
              <a:rPr lang="es-ES" dirty="0" err="1"/>
              <a:t>cavities</a:t>
            </a:r>
            <a:r>
              <a:rPr lang="es-ES" dirty="0"/>
              <a:t> RI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58A4EE-DAAF-BFF6-BA39-800103E17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N.Valverde, 27.09.2023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5D8747-0C64-91E2-C2CC-9BE94F7D5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131A2F1-72CB-6290-19E7-39C26B3D5245}"/>
              </a:ext>
            </a:extLst>
          </p:cNvPr>
          <p:cNvGrpSpPr/>
          <p:nvPr/>
        </p:nvGrpSpPr>
        <p:grpSpPr>
          <a:xfrm>
            <a:off x="2587256" y="980728"/>
            <a:ext cx="4649040" cy="315336"/>
            <a:chOff x="467544" y="1988840"/>
            <a:chExt cx="2303816" cy="432048"/>
          </a:xfrm>
        </p:grpSpPr>
        <p:sp>
          <p:nvSpPr>
            <p:cNvPr id="9" name="Rounded Rectangle 6">
              <a:extLst>
                <a:ext uri="{FF2B5EF4-FFF2-40B4-BE49-F238E27FC236}">
                  <a16:creationId xmlns:a16="http://schemas.microsoft.com/office/drawing/2014/main" id="{2CA02F9B-1A3A-8D53-16E4-739E28375037}"/>
                </a:ext>
              </a:extLst>
            </p:cNvPr>
            <p:cNvSpPr/>
            <p:nvPr/>
          </p:nvSpPr>
          <p:spPr>
            <a:xfrm>
              <a:off x="467544" y="1988840"/>
              <a:ext cx="2231808" cy="43204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537D2AB-0BDD-26FE-5E50-667640E84C1D}"/>
                </a:ext>
              </a:extLst>
            </p:cNvPr>
            <p:cNvSpPr txBox="1"/>
            <p:nvPr/>
          </p:nvSpPr>
          <p:spPr>
            <a:xfrm>
              <a:off x="467544" y="1988840"/>
              <a:ext cx="23038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i="1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F3BB7A22-874B-6CBC-7922-A8A460586177}"/>
              </a:ext>
            </a:extLst>
          </p:cNvPr>
          <p:cNvSpPr txBox="1"/>
          <p:nvPr/>
        </p:nvSpPr>
        <p:spPr>
          <a:xfrm>
            <a:off x="2471066" y="1684202"/>
            <a:ext cx="3249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Acceptance Preseries bare cavities</a:t>
            </a:r>
            <a:r>
              <a:rPr lang="en-GB" i="1" dirty="0"/>
              <a:t> 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3119DEA-AFD7-B88E-E4B9-1F4DD4D89BDD}"/>
              </a:ext>
            </a:extLst>
          </p:cNvPr>
          <p:cNvCxnSpPr>
            <a:cxnSpLocks/>
          </p:cNvCxnSpPr>
          <p:nvPr/>
        </p:nvCxnSpPr>
        <p:spPr>
          <a:xfrm>
            <a:off x="5414184" y="1976930"/>
            <a:ext cx="759912" cy="335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3F2B45B-C7E9-44FD-4AFF-AEA0C6C86881}"/>
              </a:ext>
            </a:extLst>
          </p:cNvPr>
          <p:cNvSpPr txBox="1"/>
          <p:nvPr/>
        </p:nvSpPr>
        <p:spPr>
          <a:xfrm>
            <a:off x="2519932" y="977650"/>
            <a:ext cx="514632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 dirty="0"/>
              <a:t>Reception at CERN Preseries Bare cavity RI-DQW-BC1 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6800745-1AA0-B925-7E15-29D6CA0B10AA}"/>
              </a:ext>
            </a:extLst>
          </p:cNvPr>
          <p:cNvGrpSpPr/>
          <p:nvPr/>
        </p:nvGrpSpPr>
        <p:grpSpPr>
          <a:xfrm>
            <a:off x="2882166" y="2044678"/>
            <a:ext cx="2887875" cy="376210"/>
            <a:chOff x="393274" y="1740594"/>
            <a:chExt cx="2541779" cy="376210"/>
          </a:xfrm>
        </p:grpSpPr>
        <p:sp>
          <p:nvSpPr>
            <p:cNvPr id="30" name="Rounded Rectangle 9">
              <a:extLst>
                <a:ext uri="{FF2B5EF4-FFF2-40B4-BE49-F238E27FC236}">
                  <a16:creationId xmlns:a16="http://schemas.microsoft.com/office/drawing/2014/main" id="{F5ADEF57-C91B-C6CC-80E9-ED17D6C79269}"/>
                </a:ext>
              </a:extLst>
            </p:cNvPr>
            <p:cNvSpPr/>
            <p:nvPr/>
          </p:nvSpPr>
          <p:spPr>
            <a:xfrm>
              <a:off x="478538" y="1801468"/>
              <a:ext cx="2231808" cy="315336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7E9C87D-FAAD-7516-68AB-E459E6A675F6}"/>
                </a:ext>
              </a:extLst>
            </p:cNvPr>
            <p:cNvSpPr txBox="1"/>
            <p:nvPr/>
          </p:nvSpPr>
          <p:spPr>
            <a:xfrm>
              <a:off x="393274" y="1740594"/>
              <a:ext cx="25417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dirty="0"/>
                <a:t>Cavities back to RI for jacketing</a:t>
              </a:r>
              <a:r>
                <a:rPr lang="en-GB" i="1" dirty="0"/>
                <a:t> 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DBCA3DFD-38F1-5DF1-8D26-042522523355}"/>
              </a:ext>
            </a:extLst>
          </p:cNvPr>
          <p:cNvSpPr txBox="1"/>
          <p:nvPr/>
        </p:nvSpPr>
        <p:spPr>
          <a:xfrm>
            <a:off x="1615656" y="1737877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03.2022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7D07C7D-2C62-7EFB-AB4A-158EE89D1A89}"/>
              </a:ext>
            </a:extLst>
          </p:cNvPr>
          <p:cNvSpPr txBox="1"/>
          <p:nvPr/>
        </p:nvSpPr>
        <p:spPr>
          <a:xfrm>
            <a:off x="1945981" y="2096572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03.2022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B4D08BC-3B23-26F6-E3D3-D05057747CB3}"/>
              </a:ext>
            </a:extLst>
          </p:cNvPr>
          <p:cNvSpPr txBox="1"/>
          <p:nvPr/>
        </p:nvSpPr>
        <p:spPr>
          <a:xfrm>
            <a:off x="5274576" y="1714089"/>
            <a:ext cx="12186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10 months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2BAF52-7EAB-5092-C0D3-8801FEDAAC8A}"/>
              </a:ext>
            </a:extLst>
          </p:cNvPr>
          <p:cNvSpPr txBox="1"/>
          <p:nvPr/>
        </p:nvSpPr>
        <p:spPr>
          <a:xfrm>
            <a:off x="1709768" y="996188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05.2021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CB0343D-FECC-D01A-D53F-C55E94F7F4FF}"/>
              </a:ext>
            </a:extLst>
          </p:cNvPr>
          <p:cNvGrpSpPr/>
          <p:nvPr/>
        </p:nvGrpSpPr>
        <p:grpSpPr>
          <a:xfrm>
            <a:off x="2544720" y="2492896"/>
            <a:ext cx="3694820" cy="360040"/>
            <a:chOff x="417056" y="1662550"/>
            <a:chExt cx="2914018" cy="360040"/>
          </a:xfrm>
        </p:grpSpPr>
        <p:sp>
          <p:nvSpPr>
            <p:cNvPr id="42" name="Rounded Rectangle 9">
              <a:extLst>
                <a:ext uri="{FF2B5EF4-FFF2-40B4-BE49-F238E27FC236}">
                  <a16:creationId xmlns:a16="http://schemas.microsoft.com/office/drawing/2014/main" id="{0216E004-0D8C-86D2-5CD2-882F38EAAF75}"/>
                </a:ext>
              </a:extLst>
            </p:cNvPr>
            <p:cNvSpPr/>
            <p:nvPr/>
          </p:nvSpPr>
          <p:spPr>
            <a:xfrm>
              <a:off x="417056" y="1707254"/>
              <a:ext cx="2643061" cy="315336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4B6C06E-F916-119D-E1ED-6C02987EB07F}"/>
                </a:ext>
              </a:extLst>
            </p:cNvPr>
            <p:cNvSpPr txBox="1"/>
            <p:nvPr/>
          </p:nvSpPr>
          <p:spPr>
            <a:xfrm>
              <a:off x="417056" y="1662550"/>
              <a:ext cx="2914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dirty="0"/>
                <a:t>Approval drawings and MIP helium tank</a:t>
              </a:r>
              <a:endParaRPr lang="en-GB" i="1" dirty="0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A83CE298-D9B4-5070-B4AC-00F716E3CDB0}"/>
              </a:ext>
            </a:extLst>
          </p:cNvPr>
          <p:cNvSpPr txBox="1"/>
          <p:nvPr/>
        </p:nvSpPr>
        <p:spPr>
          <a:xfrm>
            <a:off x="1548332" y="2487840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08.2022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A4754C8-7CF7-C530-5232-F709AE27A50E}"/>
              </a:ext>
            </a:extLst>
          </p:cNvPr>
          <p:cNvSpPr txBox="1"/>
          <p:nvPr/>
        </p:nvSpPr>
        <p:spPr>
          <a:xfrm>
            <a:off x="2498869" y="2907294"/>
            <a:ext cx="40163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Manufacturing helium tank parts</a:t>
            </a:r>
            <a:endParaRPr lang="en-GB" i="1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B2DCDE9-B673-AE55-8BD9-EF23A5DF3DAB}"/>
              </a:ext>
            </a:extLst>
          </p:cNvPr>
          <p:cNvSpPr txBox="1"/>
          <p:nvPr/>
        </p:nvSpPr>
        <p:spPr>
          <a:xfrm>
            <a:off x="1266754" y="2915071"/>
            <a:ext cx="12213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08-12/2022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0560503-04C0-0C9D-2439-E2919DFA6126}"/>
              </a:ext>
            </a:extLst>
          </p:cNvPr>
          <p:cNvSpPr txBox="1"/>
          <p:nvPr/>
        </p:nvSpPr>
        <p:spPr>
          <a:xfrm>
            <a:off x="2483768" y="3260483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Procurement special parts (TI Bellows, </a:t>
            </a:r>
            <a:r>
              <a:rPr lang="en-GB" sz="1400" i="1" dirty="0" err="1"/>
              <a:t>Ti</a:t>
            </a:r>
            <a:r>
              <a:rPr lang="en-GB" sz="1400" i="1" dirty="0"/>
              <a:t> fasteners)</a:t>
            </a:r>
            <a:endParaRPr lang="en-GB" i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7E8010A-89F2-7731-302B-FC4542EE8EAD}"/>
              </a:ext>
            </a:extLst>
          </p:cNvPr>
          <p:cNvSpPr txBox="1"/>
          <p:nvPr/>
        </p:nvSpPr>
        <p:spPr>
          <a:xfrm>
            <a:off x="938574" y="3266208"/>
            <a:ext cx="1581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08/2022-01/2023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1CA533A-0ED8-21CA-A42B-8488EABEB484}"/>
              </a:ext>
            </a:extLst>
          </p:cNvPr>
          <p:cNvSpPr txBox="1"/>
          <p:nvPr/>
        </p:nvSpPr>
        <p:spPr>
          <a:xfrm>
            <a:off x="2986252" y="3749312"/>
            <a:ext cx="1923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Welding qualifications</a:t>
            </a:r>
            <a:endParaRPr lang="en-GB" i="1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7EC6C31-90F4-A978-A9E2-50F27196FE81}"/>
              </a:ext>
            </a:extLst>
          </p:cNvPr>
          <p:cNvSpPr txBox="1"/>
          <p:nvPr/>
        </p:nvSpPr>
        <p:spPr>
          <a:xfrm>
            <a:off x="1481634" y="3807031"/>
            <a:ext cx="15813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08/2022-05/2023</a:t>
            </a:r>
          </a:p>
        </p:txBody>
      </p: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1135761C-61CB-1826-03A1-20FF277ECDC5}"/>
              </a:ext>
            </a:extLst>
          </p:cNvPr>
          <p:cNvSpPr txBox="1">
            <a:spLocks/>
          </p:cNvSpPr>
          <p:nvPr/>
        </p:nvSpPr>
        <p:spPr>
          <a:xfrm>
            <a:off x="5770041" y="3661516"/>
            <a:ext cx="3792059" cy="117633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1000" b="1" dirty="0"/>
              <a:t>08-12/2022 </a:t>
            </a:r>
            <a:r>
              <a:rPr lang="en-GB" sz="1000" dirty="0"/>
              <a:t>Procurement </a:t>
            </a:r>
            <a:r>
              <a:rPr lang="en-GB" sz="1000" dirty="0" err="1"/>
              <a:t>Ti</a:t>
            </a:r>
            <a:r>
              <a:rPr lang="en-GB" sz="1000" dirty="0"/>
              <a:t> material</a:t>
            </a:r>
          </a:p>
          <a:p>
            <a:pPr lvl="1"/>
            <a:r>
              <a:rPr lang="en-GB" sz="1000" dirty="0"/>
              <a:t>12/2022-02/2023 Finalisation welding samples</a:t>
            </a:r>
          </a:p>
          <a:p>
            <a:pPr lvl="1"/>
            <a:r>
              <a:rPr lang="en-GB" sz="1000" b="1" dirty="0"/>
              <a:t>02-05/2023 </a:t>
            </a:r>
            <a:r>
              <a:rPr lang="en-GB" sz="1000" dirty="0"/>
              <a:t>Sample testing by notified body</a:t>
            </a:r>
          </a:p>
          <a:p>
            <a:pPr marL="457200" lvl="1" indent="0">
              <a:buNone/>
            </a:pPr>
            <a:endParaRPr lang="en-GB" sz="800" dirty="0"/>
          </a:p>
          <a:p>
            <a:pPr marL="0" indent="0">
              <a:buFont typeface="Wingdings" charset="2"/>
              <a:buNone/>
            </a:pPr>
            <a:endParaRPr lang="en-GB" sz="1200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B1B5EAB-6DCE-F42E-2165-DC3DC8EA4C10}"/>
              </a:ext>
            </a:extLst>
          </p:cNvPr>
          <p:cNvSpPr txBox="1"/>
          <p:nvPr/>
        </p:nvSpPr>
        <p:spPr>
          <a:xfrm>
            <a:off x="4847017" y="3679283"/>
            <a:ext cx="12186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9 months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7534D3EE-70BF-E000-5E0F-3DDD479C7BF6}"/>
              </a:ext>
            </a:extLst>
          </p:cNvPr>
          <p:cNvCxnSpPr>
            <a:cxnSpLocks/>
          </p:cNvCxnSpPr>
          <p:nvPr/>
        </p:nvCxnSpPr>
        <p:spPr>
          <a:xfrm>
            <a:off x="4926699" y="3933056"/>
            <a:ext cx="122947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ounded Rectangle 9">
            <a:extLst>
              <a:ext uri="{FF2B5EF4-FFF2-40B4-BE49-F238E27FC236}">
                <a16:creationId xmlns:a16="http://schemas.microsoft.com/office/drawing/2014/main" id="{1F360A56-B46E-BC74-117C-349CA86734F8}"/>
              </a:ext>
            </a:extLst>
          </p:cNvPr>
          <p:cNvSpPr/>
          <p:nvPr/>
        </p:nvSpPr>
        <p:spPr>
          <a:xfrm>
            <a:off x="2423087" y="5601804"/>
            <a:ext cx="3584442" cy="31533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 dirty="0"/>
          </a:p>
        </p:txBody>
      </p:sp>
      <p:sp>
        <p:nvSpPr>
          <p:cNvPr id="60" name="Rounded Rectangle 9">
            <a:extLst>
              <a:ext uri="{FF2B5EF4-FFF2-40B4-BE49-F238E27FC236}">
                <a16:creationId xmlns:a16="http://schemas.microsoft.com/office/drawing/2014/main" id="{57D424BE-8CE1-AEC5-B121-5A8A992E0D7D}"/>
              </a:ext>
            </a:extLst>
          </p:cNvPr>
          <p:cNvSpPr/>
          <p:nvPr/>
        </p:nvSpPr>
        <p:spPr>
          <a:xfrm>
            <a:off x="2414377" y="5201896"/>
            <a:ext cx="3593151" cy="31533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1D68FE7-3E2E-4057-9FE9-ED4ACA611319}"/>
              </a:ext>
            </a:extLst>
          </p:cNvPr>
          <p:cNvSpPr txBox="1"/>
          <p:nvPr/>
        </p:nvSpPr>
        <p:spPr>
          <a:xfrm>
            <a:off x="2302357" y="4235037"/>
            <a:ext cx="31118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Assembly helium tank and CMS</a:t>
            </a:r>
            <a:endParaRPr lang="en-GB" i="1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C519176-F729-FFD7-7E9D-55C78A693427}"/>
              </a:ext>
            </a:extLst>
          </p:cNvPr>
          <p:cNvSpPr txBox="1"/>
          <p:nvPr/>
        </p:nvSpPr>
        <p:spPr>
          <a:xfrm>
            <a:off x="1481552" y="4248546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04.2023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CBD8A41-E6CB-1AE1-908D-B567B34E4E11}"/>
              </a:ext>
            </a:extLst>
          </p:cNvPr>
          <p:cNvSpPr txBox="1"/>
          <p:nvPr/>
        </p:nvSpPr>
        <p:spPr>
          <a:xfrm>
            <a:off x="3085903" y="4494124"/>
            <a:ext cx="4262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Welding helium tank</a:t>
            </a:r>
            <a:endParaRPr lang="en-GB" i="1" dirty="0"/>
          </a:p>
        </p:txBody>
      </p:sp>
      <p:sp>
        <p:nvSpPr>
          <p:cNvPr id="5120" name="TextBox 5119">
            <a:extLst>
              <a:ext uri="{FF2B5EF4-FFF2-40B4-BE49-F238E27FC236}">
                <a16:creationId xmlns:a16="http://schemas.microsoft.com/office/drawing/2014/main" id="{84BC0591-910F-7CC5-01CF-7B8AEEB3BA9A}"/>
              </a:ext>
            </a:extLst>
          </p:cNvPr>
          <p:cNvSpPr txBox="1"/>
          <p:nvPr/>
        </p:nvSpPr>
        <p:spPr>
          <a:xfrm>
            <a:off x="2272313" y="4838943"/>
            <a:ext cx="5252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Leak test, pressure test, metrology, RF measurements</a:t>
            </a:r>
            <a:endParaRPr lang="en-GB" i="1" dirty="0"/>
          </a:p>
        </p:txBody>
      </p:sp>
      <p:sp>
        <p:nvSpPr>
          <p:cNvPr id="5121" name="TextBox 5120">
            <a:extLst>
              <a:ext uri="{FF2B5EF4-FFF2-40B4-BE49-F238E27FC236}">
                <a16:creationId xmlns:a16="http://schemas.microsoft.com/office/drawing/2014/main" id="{863A2359-3EA1-5E2D-EB93-21DDF003FF6B}"/>
              </a:ext>
            </a:extLst>
          </p:cNvPr>
          <p:cNvSpPr txBox="1"/>
          <p:nvPr/>
        </p:nvSpPr>
        <p:spPr>
          <a:xfrm>
            <a:off x="2200722" y="4490481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06.2023</a:t>
            </a:r>
          </a:p>
        </p:txBody>
      </p:sp>
      <p:sp>
        <p:nvSpPr>
          <p:cNvPr id="5125" name="TextBox 5124">
            <a:extLst>
              <a:ext uri="{FF2B5EF4-FFF2-40B4-BE49-F238E27FC236}">
                <a16:creationId xmlns:a16="http://schemas.microsoft.com/office/drawing/2014/main" id="{06DE555B-0A7A-A5D7-C064-4F637D285B69}"/>
              </a:ext>
            </a:extLst>
          </p:cNvPr>
          <p:cNvSpPr txBox="1"/>
          <p:nvPr/>
        </p:nvSpPr>
        <p:spPr>
          <a:xfrm>
            <a:off x="1451487" y="4819431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06.2023</a:t>
            </a:r>
          </a:p>
        </p:txBody>
      </p:sp>
      <p:sp>
        <p:nvSpPr>
          <p:cNvPr id="5126" name="TextBox 5125">
            <a:extLst>
              <a:ext uri="{FF2B5EF4-FFF2-40B4-BE49-F238E27FC236}">
                <a16:creationId xmlns:a16="http://schemas.microsoft.com/office/drawing/2014/main" id="{868B3C90-55CA-8BAC-3E7B-0FFC6C911A65}"/>
              </a:ext>
            </a:extLst>
          </p:cNvPr>
          <p:cNvSpPr txBox="1"/>
          <p:nvPr/>
        </p:nvSpPr>
        <p:spPr>
          <a:xfrm>
            <a:off x="2354006" y="5209455"/>
            <a:ext cx="4524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Reception Preseries Jacketed cavity RI-JC-2</a:t>
            </a:r>
            <a:endParaRPr lang="en-GB" i="1" dirty="0"/>
          </a:p>
        </p:txBody>
      </p:sp>
      <p:sp>
        <p:nvSpPr>
          <p:cNvPr id="5127" name="TextBox 5126">
            <a:extLst>
              <a:ext uri="{FF2B5EF4-FFF2-40B4-BE49-F238E27FC236}">
                <a16:creationId xmlns:a16="http://schemas.microsoft.com/office/drawing/2014/main" id="{4730FD56-82BA-6F6F-0F26-B090B118965B}"/>
              </a:ext>
            </a:extLst>
          </p:cNvPr>
          <p:cNvSpPr txBox="1"/>
          <p:nvPr/>
        </p:nvSpPr>
        <p:spPr>
          <a:xfrm>
            <a:off x="1431241" y="5164250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07.2023</a:t>
            </a:r>
          </a:p>
        </p:txBody>
      </p:sp>
      <p:pic>
        <p:nvPicPr>
          <p:cNvPr id="5131" name="Picture 5130">
            <a:extLst>
              <a:ext uri="{FF2B5EF4-FFF2-40B4-BE49-F238E27FC236}">
                <a16:creationId xmlns:a16="http://schemas.microsoft.com/office/drawing/2014/main" id="{4F1531E9-78D8-FFB7-200C-5584403150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58" y="4042319"/>
            <a:ext cx="1511172" cy="101856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DAA37FC6-6251-65DA-F47A-E672323F7D16}"/>
              </a:ext>
            </a:extLst>
          </p:cNvPr>
          <p:cNvGrpSpPr/>
          <p:nvPr/>
        </p:nvGrpSpPr>
        <p:grpSpPr>
          <a:xfrm>
            <a:off x="2582101" y="1349007"/>
            <a:ext cx="4582185" cy="331582"/>
            <a:chOff x="467544" y="1988840"/>
            <a:chExt cx="2303816" cy="432048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835CF526-B1BE-55E8-E2AF-17CFA7028067}"/>
                </a:ext>
              </a:extLst>
            </p:cNvPr>
            <p:cNvSpPr/>
            <p:nvPr/>
          </p:nvSpPr>
          <p:spPr>
            <a:xfrm>
              <a:off x="467544" y="1988840"/>
              <a:ext cx="2231808" cy="432048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i="1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C66F187-993A-208D-474B-C4EB83BE299A}"/>
                </a:ext>
              </a:extLst>
            </p:cNvPr>
            <p:cNvSpPr txBox="1"/>
            <p:nvPr/>
          </p:nvSpPr>
          <p:spPr>
            <a:xfrm>
              <a:off x="467544" y="1988840"/>
              <a:ext cx="23038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en-GB" i="1" dirty="0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264CC65A-8495-2AD2-6430-62217067AD1B}"/>
              </a:ext>
            </a:extLst>
          </p:cNvPr>
          <p:cNvSpPr txBox="1"/>
          <p:nvPr/>
        </p:nvSpPr>
        <p:spPr>
          <a:xfrm>
            <a:off x="2491430" y="1340768"/>
            <a:ext cx="49376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400" dirty="0"/>
              <a:t>Reception at CERN Preseries Bare cavity RI-DQW-BC2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0069E9-9548-D181-D821-968085A09799}"/>
              </a:ext>
            </a:extLst>
          </p:cNvPr>
          <p:cNvSpPr txBox="1"/>
          <p:nvPr/>
        </p:nvSpPr>
        <p:spPr>
          <a:xfrm>
            <a:off x="1714922" y="1346238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07.2021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375B7320-70C8-CF46-5D6C-E1B216DB50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2349" y="1724525"/>
            <a:ext cx="3600399" cy="1176332"/>
          </a:xfrm>
        </p:spPr>
        <p:txBody>
          <a:bodyPr>
            <a:normAutofit fontScale="92500"/>
          </a:bodyPr>
          <a:lstStyle/>
          <a:p>
            <a:pPr marL="457200" lvl="1" indent="0">
              <a:buNone/>
            </a:pPr>
            <a:r>
              <a:rPr lang="en-GB" sz="1000" b="1" dirty="0"/>
              <a:t>RI-BC-1</a:t>
            </a:r>
          </a:p>
          <a:p>
            <a:pPr lvl="1"/>
            <a:r>
              <a:rPr lang="en-GB" sz="1000" b="1" dirty="0"/>
              <a:t>1st cold </a:t>
            </a:r>
            <a:r>
              <a:rPr lang="en-GB" sz="1000" dirty="0"/>
              <a:t>test didn't reach specification</a:t>
            </a:r>
          </a:p>
          <a:p>
            <a:pPr lvl="1"/>
            <a:r>
              <a:rPr lang="en-GB" sz="1000" dirty="0"/>
              <a:t>HPR+ clean room assembly at CERN</a:t>
            </a:r>
          </a:p>
          <a:p>
            <a:pPr lvl="1"/>
            <a:r>
              <a:rPr lang="en-GB" sz="1000" b="1" dirty="0"/>
              <a:t>2nd cold test </a:t>
            </a:r>
            <a:r>
              <a:rPr lang="en-GB" sz="1000" dirty="0"/>
              <a:t>didn't reach specification</a:t>
            </a:r>
          </a:p>
          <a:p>
            <a:pPr lvl="1"/>
            <a:r>
              <a:rPr lang="en-GB" sz="1000" dirty="0"/>
              <a:t>Light BCP, HPR and clean room assembly at CERN</a:t>
            </a:r>
          </a:p>
          <a:p>
            <a:pPr lvl="1"/>
            <a:r>
              <a:rPr lang="en-GB" sz="1000" b="1" dirty="0"/>
              <a:t>3rd cold test  </a:t>
            </a:r>
            <a:r>
              <a:rPr lang="en-GB" sz="1000" dirty="0"/>
              <a:t>with successful results : </a:t>
            </a:r>
            <a:r>
              <a:rPr lang="en-GB" sz="1000" b="1" dirty="0"/>
              <a:t>5.8 MV</a:t>
            </a:r>
          </a:p>
          <a:p>
            <a:pPr marL="457200" lvl="1" indent="0">
              <a:buNone/>
            </a:pPr>
            <a:r>
              <a:rPr lang="en-GB" sz="1000" b="1" dirty="0"/>
              <a:t>RI-BC-2: 1</a:t>
            </a:r>
            <a:r>
              <a:rPr lang="en-GB" sz="1000" b="1" baseline="30000" dirty="0"/>
              <a:t>st</a:t>
            </a:r>
            <a:r>
              <a:rPr lang="en-GB" sz="1000" b="1" dirty="0"/>
              <a:t> cold test reached 5MV</a:t>
            </a:r>
            <a:endParaRPr lang="en-GB" sz="1000" dirty="0"/>
          </a:p>
          <a:p>
            <a:pPr lvl="1"/>
            <a:endParaRPr lang="en-GB" sz="800" dirty="0"/>
          </a:p>
          <a:p>
            <a:pPr marL="0" indent="0">
              <a:buNone/>
            </a:pP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7E2CC4B-166E-08C6-F195-1F3601DA636A}"/>
              </a:ext>
            </a:extLst>
          </p:cNvPr>
          <p:cNvSpPr txBox="1"/>
          <p:nvPr/>
        </p:nvSpPr>
        <p:spPr>
          <a:xfrm>
            <a:off x="2364846" y="5569495"/>
            <a:ext cx="4524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Reception Preseries Jacketed cavity RI-JC-1</a:t>
            </a:r>
            <a:endParaRPr lang="en-GB" i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DA19D59-B0A9-2F66-80E2-2076A3C142E7}"/>
              </a:ext>
            </a:extLst>
          </p:cNvPr>
          <p:cNvSpPr txBox="1"/>
          <p:nvPr/>
        </p:nvSpPr>
        <p:spPr>
          <a:xfrm>
            <a:off x="1451487" y="5601804"/>
            <a:ext cx="9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i="1" dirty="0"/>
              <a:t>08.2023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ABD6CB3-954D-49C5-730A-BDEB74B7E1D9}"/>
              </a:ext>
            </a:extLst>
          </p:cNvPr>
          <p:cNvSpPr/>
          <p:nvPr/>
        </p:nvSpPr>
        <p:spPr>
          <a:xfrm>
            <a:off x="6156176" y="1714089"/>
            <a:ext cx="2984302" cy="1138847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2D5C705-41B4-2555-DC2C-8224D652A554}"/>
              </a:ext>
            </a:extLst>
          </p:cNvPr>
          <p:cNvSpPr/>
          <p:nvPr/>
        </p:nvSpPr>
        <p:spPr>
          <a:xfrm>
            <a:off x="6174096" y="3643530"/>
            <a:ext cx="2953947" cy="534131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402E083-EEE9-ED31-A189-72E92EF0A22A}"/>
              </a:ext>
            </a:extLst>
          </p:cNvPr>
          <p:cNvSpPr txBox="1"/>
          <p:nvPr/>
        </p:nvSpPr>
        <p:spPr>
          <a:xfrm>
            <a:off x="7910306" y="1628800"/>
            <a:ext cx="1291631" cy="276999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See talk </a:t>
            </a:r>
            <a:r>
              <a:rPr lang="en-GB" sz="1200" dirty="0" err="1"/>
              <a:t>K.Turaj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708515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53870-1655-269D-AD0A-A954B9916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Preseries</a:t>
            </a:r>
            <a:r>
              <a:rPr lang="en-GB" dirty="0"/>
              <a:t> JC RI – Freq. during He tank welding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9FB352-C884-BECE-36E6-DC29546CC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N.Valverde, 27.09.2023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05B2CF-6CB2-075B-637C-F7B6E4C9F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23D3C8-7C1D-6409-28F0-9C65A9B07942}"/>
              </a:ext>
            </a:extLst>
          </p:cNvPr>
          <p:cNvSpPr txBox="1"/>
          <p:nvPr/>
        </p:nvSpPr>
        <p:spPr>
          <a:xfrm>
            <a:off x="395756" y="980728"/>
            <a:ext cx="835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Fundamental frequency tracking during He tank welding and comparison with CERN cavities</a:t>
            </a:r>
          </a:p>
        </p:txBody>
      </p:sp>
      <p:sp>
        <p:nvSpPr>
          <p:cNvPr id="9" name="Espace réservé du contenu 3">
            <a:extLst>
              <a:ext uri="{FF2B5EF4-FFF2-40B4-BE49-F238E27FC236}">
                <a16:creationId xmlns:a16="http://schemas.microsoft.com/office/drawing/2014/main" id="{3A5EB6C4-F404-0E96-F89D-D7033A3FDC1F}"/>
              </a:ext>
            </a:extLst>
          </p:cNvPr>
          <p:cNvSpPr txBox="1">
            <a:spLocks/>
          </p:cNvSpPr>
          <p:nvPr/>
        </p:nvSpPr>
        <p:spPr>
          <a:xfrm>
            <a:off x="386466" y="1723811"/>
            <a:ext cx="7209870" cy="1440160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1400" dirty="0"/>
              <a:t>Jacketing of 4 DQW cavities completed (x2 at CERN, x2 at RI)</a:t>
            </a:r>
          </a:p>
          <a:p>
            <a:pPr lvl="0" algn="l"/>
            <a:r>
              <a:rPr lang="en-GB" sz="1400" dirty="0"/>
              <a:t>Consistent results</a:t>
            </a:r>
          </a:p>
          <a:p>
            <a:pPr lvl="0" algn="l"/>
            <a:r>
              <a:rPr lang="en-GB" sz="1400" dirty="0"/>
              <a:t>Frequency drops during the final welds as expected from SPS- DQW experience</a:t>
            </a:r>
            <a:endParaRPr lang="en-GB" sz="16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ACCA91B-0934-EA27-F848-19C78C1CA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3449" y="3582940"/>
            <a:ext cx="3130307" cy="2882316"/>
          </a:xfrm>
          <a:prstGeom prst="rect">
            <a:avLst/>
          </a:prstGeom>
        </p:spPr>
      </p:pic>
      <p:graphicFrame>
        <p:nvGraphicFramePr>
          <p:cNvPr id="17" name="Table 17">
            <a:extLst>
              <a:ext uri="{FF2B5EF4-FFF2-40B4-BE49-F238E27FC236}">
                <a16:creationId xmlns:a16="http://schemas.microsoft.com/office/drawing/2014/main" id="{1FD59C7E-D9ED-17C2-D9B5-366B0DB8E2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557985"/>
              </p:ext>
            </p:extLst>
          </p:nvPr>
        </p:nvGraphicFramePr>
        <p:xfrm>
          <a:off x="2625111" y="2698300"/>
          <a:ext cx="5976664" cy="7416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96364">
                  <a:extLst>
                    <a:ext uri="{9D8B030D-6E8A-4147-A177-3AD203B41FA5}">
                      <a16:colId xmlns:a16="http://schemas.microsoft.com/office/drawing/2014/main" val="1866538689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381475989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92218589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636536007"/>
                    </a:ext>
                  </a:extLst>
                </a:gridCol>
                <a:gridCol w="1367932">
                  <a:extLst>
                    <a:ext uri="{9D8B030D-6E8A-4147-A177-3AD203B41FA5}">
                      <a16:colId xmlns:a16="http://schemas.microsoft.com/office/drawing/2014/main" val="9103183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RI-DQW-JC1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RI-DQW-JC2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CERN-DQW-JC1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CERN-DQW-JC2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57141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1000" dirty="0" err="1"/>
                        <a:t>Freq</a:t>
                      </a:r>
                      <a:r>
                        <a:rPr lang="es-ES" sz="1000" dirty="0"/>
                        <a:t>. Shift (MHz)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-0.459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-0.454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-0.464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-0.459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4846085"/>
                  </a:ext>
                </a:extLst>
              </a:tr>
            </a:tbl>
          </a:graphicData>
        </a:graphic>
      </p:graphicFrame>
      <p:pic>
        <p:nvPicPr>
          <p:cNvPr id="24" name="Picture 23">
            <a:extLst>
              <a:ext uri="{FF2B5EF4-FFF2-40B4-BE49-F238E27FC236}">
                <a16:creationId xmlns:a16="http://schemas.microsoft.com/office/drawing/2014/main" id="{3DC56940-1643-7B1D-7081-EEE672FA55F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063" b="5027"/>
          <a:stretch/>
        </p:blipFill>
        <p:spPr>
          <a:xfrm>
            <a:off x="140571" y="3288349"/>
            <a:ext cx="2282436" cy="176833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A1CD04E-9515-F4C5-DCD5-1E5EA805086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474" b="11439"/>
          <a:stretch/>
        </p:blipFill>
        <p:spPr>
          <a:xfrm rot="10800000">
            <a:off x="2598327" y="4410408"/>
            <a:ext cx="2063924" cy="1702432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20A0450E-1B41-5991-E87A-5EEDACF8DEBB}"/>
              </a:ext>
            </a:extLst>
          </p:cNvPr>
          <p:cNvSpPr/>
          <p:nvPr/>
        </p:nvSpPr>
        <p:spPr>
          <a:xfrm rot="2603357">
            <a:off x="2291943" y="4457198"/>
            <a:ext cx="575853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745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149D7-2DD9-E93B-C8C5-704834B885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Preseries JC RI – </a:t>
            </a:r>
            <a:r>
              <a:rPr lang="es-ES" dirty="0" err="1"/>
              <a:t>Pre-tuning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BD7C2D-0A93-A119-2EBD-15E0614AC8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N.Valverde, 27.09.2023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5AD4C2-98F6-F0E7-5095-8D27F01D6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6" name="Table 23">
            <a:extLst>
              <a:ext uri="{FF2B5EF4-FFF2-40B4-BE49-F238E27FC236}">
                <a16:creationId xmlns:a16="http://schemas.microsoft.com/office/drawing/2014/main" id="{1C64070A-00AC-767E-EF53-E4F0609347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4674540"/>
              </p:ext>
            </p:extLst>
          </p:nvPr>
        </p:nvGraphicFramePr>
        <p:xfrm>
          <a:off x="3954271" y="1558016"/>
          <a:ext cx="4535276" cy="266061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022125">
                  <a:extLst>
                    <a:ext uri="{9D8B030D-6E8A-4147-A177-3AD203B41FA5}">
                      <a16:colId xmlns:a16="http://schemas.microsoft.com/office/drawing/2014/main" val="2652429047"/>
                    </a:ext>
                  </a:extLst>
                </a:gridCol>
                <a:gridCol w="753854">
                  <a:extLst>
                    <a:ext uri="{9D8B030D-6E8A-4147-A177-3AD203B41FA5}">
                      <a16:colId xmlns:a16="http://schemas.microsoft.com/office/drawing/2014/main" val="3271224055"/>
                    </a:ext>
                  </a:extLst>
                </a:gridCol>
                <a:gridCol w="175082">
                  <a:extLst>
                    <a:ext uri="{9D8B030D-6E8A-4147-A177-3AD203B41FA5}">
                      <a16:colId xmlns:a16="http://schemas.microsoft.com/office/drawing/2014/main" val="4065216013"/>
                    </a:ext>
                  </a:extLst>
                </a:gridCol>
                <a:gridCol w="599734">
                  <a:extLst>
                    <a:ext uri="{9D8B030D-6E8A-4147-A177-3AD203B41FA5}">
                      <a16:colId xmlns:a16="http://schemas.microsoft.com/office/drawing/2014/main" val="1756758902"/>
                    </a:ext>
                  </a:extLst>
                </a:gridCol>
                <a:gridCol w="155166">
                  <a:extLst>
                    <a:ext uri="{9D8B030D-6E8A-4147-A177-3AD203B41FA5}">
                      <a16:colId xmlns:a16="http://schemas.microsoft.com/office/drawing/2014/main" val="2243838308"/>
                    </a:ext>
                  </a:extLst>
                </a:gridCol>
                <a:gridCol w="793663">
                  <a:extLst>
                    <a:ext uri="{9D8B030D-6E8A-4147-A177-3AD203B41FA5}">
                      <a16:colId xmlns:a16="http://schemas.microsoft.com/office/drawing/2014/main" val="204350773"/>
                    </a:ext>
                  </a:extLst>
                </a:gridCol>
                <a:gridCol w="1035652">
                  <a:extLst>
                    <a:ext uri="{9D8B030D-6E8A-4147-A177-3AD203B41FA5}">
                      <a16:colId xmlns:a16="http://schemas.microsoft.com/office/drawing/2014/main" val="301577924"/>
                    </a:ext>
                  </a:extLst>
                </a:gridCol>
              </a:tblGrid>
              <a:tr h="366964">
                <a:tc>
                  <a:txBody>
                    <a:bodyPr/>
                    <a:lstStyle/>
                    <a:p>
                      <a:endParaRPr lang="en-GB" sz="1000" dirty="0"/>
                    </a:p>
                  </a:txBody>
                  <a:tcPr marL="81781" marR="81781" marT="40891" marB="408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RI-JC-DQW1</a:t>
                      </a:r>
                    </a:p>
                  </a:txBody>
                  <a:tcPr marL="81781" marR="81781" marT="40891" marB="4089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RI-JC-DQW2</a:t>
                      </a:r>
                    </a:p>
                  </a:txBody>
                  <a:tcPr marL="93888" marR="93888" marT="46944" marB="46944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RI-JC-DQW2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CERN-JC-DQW1</a:t>
                      </a:r>
                      <a:endParaRPr lang="en-GB" sz="1000" dirty="0"/>
                    </a:p>
                  </a:txBody>
                  <a:tcPr marL="81781" marR="81781" marT="40891" marB="40891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marL="81781" marR="81781" marT="40891" marB="408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000" dirty="0"/>
                        <a:t>CERN-JC-DQW2</a:t>
                      </a:r>
                      <a:endParaRPr lang="en-GB" sz="1000" dirty="0"/>
                    </a:p>
                  </a:txBody>
                  <a:tcPr marL="81781" marR="81781" marT="40891" marB="40891"/>
                </a:tc>
                <a:extLst>
                  <a:ext uri="{0D108BD9-81ED-4DB2-BD59-A6C34878D82A}">
                    <a16:rowId xmlns:a16="http://schemas.microsoft.com/office/drawing/2014/main" val="3870400566"/>
                  </a:ext>
                </a:extLst>
              </a:tr>
              <a:tr h="358199">
                <a:tc>
                  <a:txBody>
                    <a:bodyPr/>
                    <a:lstStyle/>
                    <a:p>
                      <a:r>
                        <a:rPr lang="en-GB" sz="1000" dirty="0"/>
                        <a:t>Target Frequency (MHz)</a:t>
                      </a:r>
                    </a:p>
                  </a:txBody>
                  <a:tcPr marL="81781" marR="81781" marT="40891" marB="40891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400.08 ± 0.1</a:t>
                      </a:r>
                    </a:p>
                  </a:txBody>
                  <a:tcPr marL="93888" marR="93888" marT="46944" marB="46944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819691"/>
                  </a:ext>
                </a:extLst>
              </a:tr>
              <a:tr h="358199">
                <a:tc>
                  <a:txBody>
                    <a:bodyPr/>
                    <a:lstStyle/>
                    <a:p>
                      <a:r>
                        <a:rPr lang="en-GB" sz="1000" dirty="0"/>
                        <a:t>Frequency Before (MHz)</a:t>
                      </a:r>
                    </a:p>
                  </a:txBody>
                  <a:tcPr marL="81781" marR="81781" marT="40891" marB="4089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400.360</a:t>
                      </a:r>
                    </a:p>
                  </a:txBody>
                  <a:tcPr marL="93888" marR="93888" marT="46944" marB="46944"/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400.276</a:t>
                      </a:r>
                    </a:p>
                  </a:txBody>
                  <a:tcPr marL="81781" marR="81781" marT="40891" marB="40891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400.064</a:t>
                      </a:r>
                    </a:p>
                  </a:txBody>
                  <a:tcPr marL="81781" marR="81781" marT="40891" marB="408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400.064</a:t>
                      </a:r>
                      <a:endParaRPr lang="en-GB" sz="1000" dirty="0"/>
                    </a:p>
                  </a:txBody>
                  <a:tcPr marL="81781" marR="81781" marT="40891" marB="408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400.233</a:t>
                      </a:r>
                    </a:p>
                  </a:txBody>
                  <a:tcPr marL="81781" marR="81781" marT="40891" marB="40891"/>
                </a:tc>
                <a:extLst>
                  <a:ext uri="{0D108BD9-81ED-4DB2-BD59-A6C34878D82A}">
                    <a16:rowId xmlns:a16="http://schemas.microsoft.com/office/drawing/2014/main" val="3060917770"/>
                  </a:ext>
                </a:extLst>
              </a:tr>
              <a:tr h="358199">
                <a:tc>
                  <a:txBody>
                    <a:bodyPr/>
                    <a:lstStyle/>
                    <a:p>
                      <a:r>
                        <a:rPr lang="en-GB" sz="1000" dirty="0"/>
                        <a:t>Frequency After Tuning (MHz)</a:t>
                      </a:r>
                    </a:p>
                  </a:txBody>
                  <a:tcPr marL="81781" marR="81781" marT="40891" marB="4089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400.250</a:t>
                      </a:r>
                    </a:p>
                  </a:txBody>
                  <a:tcPr marL="93888" marR="93888" marT="46944" marB="46944"/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400.141</a:t>
                      </a:r>
                    </a:p>
                  </a:txBody>
                  <a:tcPr marL="81781" marR="81781" marT="40891" marB="40891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sz="1000"/>
                        <a:t>400.079</a:t>
                      </a:r>
                      <a:endParaRPr lang="en-GB" sz="1000" dirty="0"/>
                    </a:p>
                  </a:txBody>
                  <a:tcPr marL="81781" marR="81781" marT="40891" marB="408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400.079</a:t>
                      </a:r>
                      <a:endParaRPr lang="en-GB" sz="1000" dirty="0"/>
                    </a:p>
                  </a:txBody>
                  <a:tcPr marL="81781" marR="81781" marT="40891" marB="408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400.133</a:t>
                      </a:r>
                      <a:endParaRPr lang="en-GB" sz="1000" dirty="0"/>
                    </a:p>
                  </a:txBody>
                  <a:tcPr marL="81781" marR="81781" marT="40891" marB="40891"/>
                </a:tc>
                <a:extLst>
                  <a:ext uri="{0D108BD9-81ED-4DB2-BD59-A6C34878D82A}">
                    <a16:rowId xmlns:a16="http://schemas.microsoft.com/office/drawing/2014/main" val="1125426688"/>
                  </a:ext>
                </a:extLst>
              </a:tr>
              <a:tr h="358199">
                <a:tc>
                  <a:txBody>
                    <a:bodyPr/>
                    <a:lstStyle/>
                    <a:p>
                      <a:r>
                        <a:rPr lang="en-GB" sz="1000" dirty="0"/>
                        <a:t>Tuning Torque Top (Nm)</a:t>
                      </a:r>
                    </a:p>
                  </a:txBody>
                  <a:tcPr marL="81781" marR="81781" marT="40891" marB="4089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2.5</a:t>
                      </a:r>
                    </a:p>
                    <a:p>
                      <a:pPr algn="ctr"/>
                      <a:r>
                        <a:rPr lang="en-GB" sz="1000" dirty="0"/>
                        <a:t>Pushing</a:t>
                      </a:r>
                    </a:p>
                  </a:txBody>
                  <a:tcPr marL="93888" marR="93888" marT="46944" marB="46944"/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2.0</a:t>
                      </a:r>
                    </a:p>
                    <a:p>
                      <a:pPr algn="ctr"/>
                      <a:r>
                        <a:rPr lang="en-GB" sz="1000" dirty="0"/>
                        <a:t>Pushing</a:t>
                      </a:r>
                    </a:p>
                  </a:txBody>
                  <a:tcPr marL="81781" marR="81781" marT="40891" marB="40891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3.0</a:t>
                      </a:r>
                    </a:p>
                    <a:p>
                      <a:pPr algn="ctr"/>
                      <a:r>
                        <a:rPr lang="en-GB" sz="1000" dirty="0"/>
                        <a:t>Pulling</a:t>
                      </a:r>
                    </a:p>
                  </a:txBody>
                  <a:tcPr marL="81781" marR="81781" marT="40891" marB="408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/>
                        <a:t>3.0</a:t>
                      </a:r>
                    </a:p>
                    <a:p>
                      <a:pPr algn="ctr"/>
                      <a:r>
                        <a:rPr lang="en-GB" sz="1000"/>
                        <a:t>Pulling</a:t>
                      </a:r>
                      <a:endParaRPr lang="en-GB" sz="1000" dirty="0"/>
                    </a:p>
                  </a:txBody>
                  <a:tcPr marL="81781" marR="81781" marT="40891" marB="408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2.0</a:t>
                      </a:r>
                    </a:p>
                    <a:p>
                      <a:pPr algn="ctr"/>
                      <a:r>
                        <a:rPr lang="en-GB" sz="1000" dirty="0"/>
                        <a:t>Pushing</a:t>
                      </a:r>
                    </a:p>
                  </a:txBody>
                  <a:tcPr marL="81781" marR="81781" marT="40891" marB="40891"/>
                </a:tc>
                <a:extLst>
                  <a:ext uri="{0D108BD9-81ED-4DB2-BD59-A6C34878D82A}">
                    <a16:rowId xmlns:a16="http://schemas.microsoft.com/office/drawing/2014/main" val="2673007453"/>
                  </a:ext>
                </a:extLst>
              </a:tr>
              <a:tr h="358199">
                <a:tc>
                  <a:txBody>
                    <a:bodyPr/>
                    <a:lstStyle/>
                    <a:p>
                      <a:r>
                        <a:rPr lang="en-GB" sz="1000" dirty="0"/>
                        <a:t>Tuning Torque Bottom (Nm)</a:t>
                      </a:r>
                    </a:p>
                  </a:txBody>
                  <a:tcPr marL="81781" marR="81781" marT="40891" marB="40891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1.5</a:t>
                      </a:r>
                    </a:p>
                    <a:p>
                      <a:pPr algn="ctr"/>
                      <a:r>
                        <a:rPr lang="en-GB" sz="1000" dirty="0"/>
                        <a:t>Pushing</a:t>
                      </a:r>
                    </a:p>
                  </a:txBody>
                  <a:tcPr marL="93888" marR="93888" marT="46944" marB="46944"/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1.5</a:t>
                      </a:r>
                    </a:p>
                    <a:p>
                      <a:pPr algn="ctr"/>
                      <a:r>
                        <a:rPr lang="en-GB" sz="1000" dirty="0"/>
                        <a:t>Pushing</a:t>
                      </a:r>
                    </a:p>
                  </a:txBody>
                  <a:tcPr marL="81781" marR="81781" marT="40891" marB="40891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3.0</a:t>
                      </a:r>
                    </a:p>
                    <a:p>
                      <a:pPr algn="ctr"/>
                      <a:r>
                        <a:rPr lang="en-GB" sz="1000" dirty="0"/>
                        <a:t>Pulling</a:t>
                      </a:r>
                    </a:p>
                  </a:txBody>
                  <a:tcPr marL="81781" marR="81781" marT="40891" marB="408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3.0</a:t>
                      </a:r>
                    </a:p>
                    <a:p>
                      <a:pPr algn="ctr"/>
                      <a:r>
                        <a:rPr lang="en-GB" sz="1000" dirty="0"/>
                        <a:t>Pulling</a:t>
                      </a:r>
                    </a:p>
                  </a:txBody>
                  <a:tcPr marL="81781" marR="81781" marT="40891" marB="4089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2.0</a:t>
                      </a:r>
                    </a:p>
                    <a:p>
                      <a:pPr algn="ctr"/>
                      <a:r>
                        <a:rPr lang="en-GB" sz="1000" dirty="0"/>
                        <a:t>Pushing</a:t>
                      </a:r>
                    </a:p>
                  </a:txBody>
                  <a:tcPr marL="81781" marR="81781" marT="40891" marB="40891"/>
                </a:tc>
                <a:extLst>
                  <a:ext uri="{0D108BD9-81ED-4DB2-BD59-A6C34878D82A}">
                    <a16:rowId xmlns:a16="http://schemas.microsoft.com/office/drawing/2014/main" val="2783580761"/>
                  </a:ext>
                </a:extLst>
              </a:tr>
            </a:tbl>
          </a:graphicData>
        </a:graphic>
      </p:graphicFrame>
      <p:grpSp>
        <p:nvGrpSpPr>
          <p:cNvPr id="34" name="Group 33">
            <a:extLst>
              <a:ext uri="{FF2B5EF4-FFF2-40B4-BE49-F238E27FC236}">
                <a16:creationId xmlns:a16="http://schemas.microsoft.com/office/drawing/2014/main" id="{3AE0EDC3-1649-16C1-7B62-BA999F7CA96D}"/>
              </a:ext>
            </a:extLst>
          </p:cNvPr>
          <p:cNvGrpSpPr/>
          <p:nvPr/>
        </p:nvGrpSpPr>
        <p:grpSpPr>
          <a:xfrm>
            <a:off x="4360086" y="4260028"/>
            <a:ext cx="2614884" cy="2456322"/>
            <a:chOff x="4003870" y="4064933"/>
            <a:chExt cx="2614884" cy="245632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C137E50-1628-9C4A-E7DD-71CA0B71337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67944" y="4064933"/>
              <a:ext cx="2397003" cy="2456322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B7002DD-821F-88D3-53E0-52580FA156A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13755" y="4762928"/>
              <a:ext cx="252777" cy="5149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11025F4-DF67-D6B5-4BBB-52427A137E97}"/>
                </a:ext>
              </a:extLst>
            </p:cNvPr>
            <p:cNvSpPr txBox="1"/>
            <p:nvPr/>
          </p:nvSpPr>
          <p:spPr>
            <a:xfrm>
              <a:off x="4003870" y="4127533"/>
              <a:ext cx="90615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accent6"/>
                  </a:solidFill>
                </a:rPr>
                <a:t>X6 PULL</a:t>
              </a:r>
            </a:p>
            <a:p>
              <a:pPr algn="ctr"/>
              <a:r>
                <a:rPr lang="en-GB" sz="1200" b="1" dirty="0">
                  <a:solidFill>
                    <a:schemeClr val="accent6"/>
                  </a:solidFill>
                </a:rPr>
                <a:t>Increase Freq.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BC0B78C6-911E-66C1-D2AD-0BC75915BA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33455" y="4717226"/>
              <a:ext cx="334689" cy="4655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B54243D-E4DA-46B5-B2FF-325B731A615F}"/>
                </a:ext>
              </a:extLst>
            </p:cNvPr>
            <p:cNvSpPr txBox="1"/>
            <p:nvPr/>
          </p:nvSpPr>
          <p:spPr>
            <a:xfrm>
              <a:off x="5721964" y="4064933"/>
              <a:ext cx="89679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>
                  <a:solidFill>
                    <a:schemeClr val="accent1"/>
                  </a:solidFill>
                </a:rPr>
                <a:t>X6 PUSH</a:t>
              </a:r>
            </a:p>
            <a:p>
              <a:pPr algn="ctr"/>
              <a:r>
                <a:rPr lang="en-GB" sz="1200" b="1" dirty="0">
                  <a:solidFill>
                    <a:schemeClr val="accent1"/>
                  </a:solidFill>
                </a:rPr>
                <a:t>Decrease Freq.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F3E5D3C4-E502-5545-4765-EDED89E09671}"/>
              </a:ext>
            </a:extLst>
          </p:cNvPr>
          <p:cNvSpPr txBox="1"/>
          <p:nvPr/>
        </p:nvSpPr>
        <p:spPr>
          <a:xfrm>
            <a:off x="326685" y="777748"/>
            <a:ext cx="835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freq. can be modified after welding He tank (pre-tuning). </a:t>
            </a:r>
          </a:p>
          <a:p>
            <a:r>
              <a:rPr lang="en-GB" dirty="0"/>
              <a:t>The cavity can be deformed by applying forces to the pull and push screws and change the RF freq. </a:t>
            </a:r>
          </a:p>
        </p:txBody>
      </p:sp>
      <p:pic>
        <p:nvPicPr>
          <p:cNvPr id="4099" name="FAABA2D2-385D-46E0-812E-0C9A78060CD2" descr="IMG_8902.jpg">
            <a:extLst>
              <a:ext uri="{FF2B5EF4-FFF2-40B4-BE49-F238E27FC236}">
                <a16:creationId xmlns:a16="http://schemas.microsoft.com/office/drawing/2014/main" id="{B3658047-FA5D-CC5A-8568-3631DBC390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965" y="4375119"/>
            <a:ext cx="1763544" cy="2341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C66DB407-C503-1107-C686-6E5559BCFA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000" y="1812878"/>
            <a:ext cx="3089023" cy="1997184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2485A05F-6F30-1281-807C-F9E2658A05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4453" y="4069704"/>
            <a:ext cx="3089023" cy="1994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508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92475-0191-6ACD-41F4-5D2D0F0D2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Preseries JC RI – Pressure test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5BFC73-0626-D95A-C38B-AFDEDEAD5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N.Valverde, 27.09.2023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1F9107-0C13-6057-BF4A-0BEBA29D4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6AA042-9219-7CDB-BD50-276A2B125AFE}"/>
              </a:ext>
            </a:extLst>
          </p:cNvPr>
          <p:cNvSpPr txBox="1"/>
          <p:nvPr/>
        </p:nvSpPr>
        <p:spPr>
          <a:xfrm>
            <a:off x="361458" y="1462351"/>
            <a:ext cx="34390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/>
                </a:solidFill>
              </a:rPr>
              <a:t>Differential pressure of 2.7 bar across vessel walls and across cavity walls.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/>
                </a:solidFill>
              </a:rPr>
              <a:t>The required test pressure is maintained for minimum 30 min.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5"/>
                </a:solidFill>
              </a:rPr>
              <a:t>Fundamental Frequency tracked throughout.</a:t>
            </a:r>
          </a:p>
        </p:txBody>
      </p:sp>
      <p:graphicFrame>
        <p:nvGraphicFramePr>
          <p:cNvPr id="7" name="Table 23">
            <a:extLst>
              <a:ext uri="{FF2B5EF4-FFF2-40B4-BE49-F238E27FC236}">
                <a16:creationId xmlns:a16="http://schemas.microsoft.com/office/drawing/2014/main" id="{95F887B1-585D-7F0B-3D86-C409B71FB8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2404461"/>
              </p:ext>
            </p:extLst>
          </p:nvPr>
        </p:nvGraphicFramePr>
        <p:xfrm>
          <a:off x="4290122" y="1329184"/>
          <a:ext cx="4511892" cy="271264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797031">
                  <a:extLst>
                    <a:ext uri="{9D8B030D-6E8A-4147-A177-3AD203B41FA5}">
                      <a16:colId xmlns:a16="http://schemas.microsoft.com/office/drawing/2014/main" val="2652429047"/>
                    </a:ext>
                  </a:extLst>
                </a:gridCol>
                <a:gridCol w="775673">
                  <a:extLst>
                    <a:ext uri="{9D8B030D-6E8A-4147-A177-3AD203B41FA5}">
                      <a16:colId xmlns:a16="http://schemas.microsoft.com/office/drawing/2014/main" val="3271224055"/>
                    </a:ext>
                  </a:extLst>
                </a:gridCol>
                <a:gridCol w="646396">
                  <a:extLst>
                    <a:ext uri="{9D8B030D-6E8A-4147-A177-3AD203B41FA5}">
                      <a16:colId xmlns:a16="http://schemas.microsoft.com/office/drawing/2014/main" val="287032375"/>
                    </a:ext>
                  </a:extLst>
                </a:gridCol>
                <a:gridCol w="646396">
                  <a:extLst>
                    <a:ext uri="{9D8B030D-6E8A-4147-A177-3AD203B41FA5}">
                      <a16:colId xmlns:a16="http://schemas.microsoft.com/office/drawing/2014/main" val="1471184910"/>
                    </a:ext>
                  </a:extLst>
                </a:gridCol>
                <a:gridCol w="646396">
                  <a:extLst>
                    <a:ext uri="{9D8B030D-6E8A-4147-A177-3AD203B41FA5}">
                      <a16:colId xmlns:a16="http://schemas.microsoft.com/office/drawing/2014/main" val="4205783678"/>
                    </a:ext>
                  </a:extLst>
                </a:gridCol>
              </a:tblGrid>
              <a:tr h="300196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RI-JC-DQW1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/>
                        <a:t>RI-JC-DQW2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/>
                        <a:t>CERN-JC-DQW1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100" dirty="0"/>
                        <a:t>CERN-JC-DQW2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400566"/>
                  </a:ext>
                </a:extLst>
              </a:tr>
              <a:tr h="266661">
                <a:tc>
                  <a:txBody>
                    <a:bodyPr/>
                    <a:lstStyle/>
                    <a:p>
                      <a:r>
                        <a:rPr lang="en-GB" sz="1000" dirty="0"/>
                        <a:t>Target Frequency (MHz)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400.08 ± 0.1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6819691"/>
                  </a:ext>
                </a:extLst>
              </a:tr>
              <a:tr h="266661">
                <a:tc>
                  <a:txBody>
                    <a:bodyPr/>
                    <a:lstStyle/>
                    <a:p>
                      <a:r>
                        <a:rPr lang="en-GB" sz="1000" dirty="0"/>
                        <a:t>Frequency Before (MHz)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400.138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400.248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400.064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400.125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60917770"/>
                  </a:ext>
                </a:extLst>
              </a:tr>
              <a:tr h="282538">
                <a:tc>
                  <a:txBody>
                    <a:bodyPr/>
                    <a:lstStyle/>
                    <a:p>
                      <a:r>
                        <a:rPr lang="en-GB" sz="1000" dirty="0"/>
                        <a:t>Frequency After Pressure Test (MHz)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400.123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400.277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400.045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400.092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25426688"/>
                  </a:ext>
                </a:extLst>
              </a:tr>
              <a:tr h="282538">
                <a:tc>
                  <a:txBody>
                    <a:bodyPr/>
                    <a:lstStyle/>
                    <a:p>
                      <a:r>
                        <a:rPr lang="en-GB" sz="1000" dirty="0"/>
                        <a:t>Pressure Sensitivity (Hz/</a:t>
                      </a:r>
                      <a:r>
                        <a:rPr lang="en-GB" sz="1000" dirty="0" err="1"/>
                        <a:t>mBar</a:t>
                      </a:r>
                      <a:r>
                        <a:rPr lang="en-GB" sz="10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-110.85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-104.62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-82.033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-103.85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21845037"/>
                  </a:ext>
                </a:extLst>
              </a:tr>
              <a:tr h="282538">
                <a:tc>
                  <a:txBody>
                    <a:bodyPr/>
                    <a:lstStyle/>
                    <a:p>
                      <a:r>
                        <a:rPr lang="en-GB" sz="1000" dirty="0"/>
                        <a:t>Maximum Frequency Shift @2.7bar (kHz)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-267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-281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-210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-240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0644994"/>
                  </a:ext>
                </a:extLst>
              </a:tr>
              <a:tr h="282538">
                <a:tc>
                  <a:txBody>
                    <a:bodyPr/>
                    <a:lstStyle/>
                    <a:p>
                      <a:r>
                        <a:rPr lang="en-GB" sz="1000" dirty="0"/>
                        <a:t>Residual Frequency Shift (kHz)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-15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-21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-19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/>
                        <a:t>-33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0186653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EE232E12-F207-EB45-3DBF-A227D61429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4287320"/>
            <a:ext cx="2934996" cy="2161238"/>
          </a:xfrm>
          <a:prstGeom prst="rect">
            <a:avLst/>
          </a:prstGeom>
        </p:spPr>
      </p:pic>
      <p:pic>
        <p:nvPicPr>
          <p:cNvPr id="10" name="7DC22C7B-ED37-4A3C-A184-7551EB2CF813" descr="IMG_1339.jpg">
            <a:extLst>
              <a:ext uri="{FF2B5EF4-FFF2-40B4-BE49-F238E27FC236}">
                <a16:creationId xmlns:a16="http://schemas.microsoft.com/office/drawing/2014/main" id="{5530F480-0468-F9D7-009A-D542DE390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405" y="4304822"/>
            <a:ext cx="2834980" cy="2126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2085A75-AE1D-C7F5-D38B-FEB4DD8CAFE2}"/>
              </a:ext>
            </a:extLst>
          </p:cNvPr>
          <p:cNvSpPr txBox="1"/>
          <p:nvPr/>
        </p:nvSpPr>
        <p:spPr>
          <a:xfrm>
            <a:off x="3131839" y="6181400"/>
            <a:ext cx="874113" cy="276999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CERN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79486B5-9AAC-C570-6273-62CC732405C3}"/>
              </a:ext>
            </a:extLst>
          </p:cNvPr>
          <p:cNvSpPr txBox="1"/>
          <p:nvPr/>
        </p:nvSpPr>
        <p:spPr>
          <a:xfrm>
            <a:off x="7712385" y="6154058"/>
            <a:ext cx="360000" cy="276999"/>
          </a:xfrm>
          <a:prstGeom prst="rect">
            <a:avLst/>
          </a:prstGeom>
          <a:solidFill>
            <a:schemeClr val="bg1">
              <a:alpha val="72000"/>
            </a:schemeClr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US" sz="1200" b="1" dirty="0"/>
              <a:t>RI</a:t>
            </a:r>
          </a:p>
        </p:txBody>
      </p:sp>
    </p:spTree>
    <p:extLst>
      <p:ext uri="{BB962C8B-B14F-4D97-AF65-F5344CB8AC3E}">
        <p14:creationId xmlns:p14="http://schemas.microsoft.com/office/powerpoint/2010/main" val="2910754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4F1578-538F-1929-87A0-3F62A9F3D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Preseries JC RI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BEE0E4-8243-2844-8F3B-6BAF6A0BA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N.Valverde, 27.09.2023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0EF97A-FE91-777D-3446-50AB6464C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ACA1A1-29A5-B2F9-AF5E-196F8646D0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707" y="1450455"/>
            <a:ext cx="2482586" cy="18619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41EE687-5098-5878-D3CE-582F3D6BBD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200" y="1588339"/>
            <a:ext cx="2515432" cy="17803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DF870DF-05AA-1696-6563-1164BB4AA8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680" y="3764635"/>
            <a:ext cx="2484613" cy="1674688"/>
          </a:xfrm>
          <a:prstGeom prst="rect">
            <a:avLst/>
          </a:prstGeom>
        </p:spPr>
      </p:pic>
      <p:pic>
        <p:nvPicPr>
          <p:cNvPr id="14" name="994350DA-36F9-4119-9F92-0118B03F0EE5" descr="IMG_1212.jpg">
            <a:extLst>
              <a:ext uri="{FF2B5EF4-FFF2-40B4-BE49-F238E27FC236}">
                <a16:creationId xmlns:a16="http://schemas.microsoft.com/office/drawing/2014/main" id="{4475605B-2DB2-DC47-17AF-45BF166D6F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771"/>
          <a:stretch>
            <a:fillRect/>
          </a:stretch>
        </p:blipFill>
        <p:spPr bwMode="auto">
          <a:xfrm>
            <a:off x="5050590" y="3774219"/>
            <a:ext cx="1611561" cy="170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7DC22C7B-ED37-4A3C-A184-7551EB2CF813" descr="IMG_1339.jpg">
            <a:extLst>
              <a:ext uri="{FF2B5EF4-FFF2-40B4-BE49-F238E27FC236}">
                <a16:creationId xmlns:a16="http://schemas.microsoft.com/office/drawing/2014/main" id="{8934F373-8BB8-2CF0-46C4-3871D6EE2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587" y="3774219"/>
            <a:ext cx="2261213" cy="1695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4E5539B-B307-7602-BD0F-329AC5285AE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46293" y="1466378"/>
            <a:ext cx="3130950" cy="160208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A61911C-9DC9-B588-D03F-16B870FC4F59}"/>
              </a:ext>
            </a:extLst>
          </p:cNvPr>
          <p:cNvSpPr txBox="1"/>
          <p:nvPr/>
        </p:nvSpPr>
        <p:spPr>
          <a:xfrm>
            <a:off x="540829" y="3287929"/>
            <a:ext cx="27283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BC with transition rings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5B6EE92-E55D-4925-E3AE-DB4DDAD370CB}"/>
              </a:ext>
            </a:extLst>
          </p:cNvPr>
          <p:cNvSpPr txBox="1"/>
          <p:nvPr/>
        </p:nvSpPr>
        <p:spPr>
          <a:xfrm>
            <a:off x="2767552" y="3295250"/>
            <a:ext cx="3888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Metrology : BC with transition rings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47D0651-7366-6FCD-4237-9CB9878D735C}"/>
              </a:ext>
            </a:extLst>
          </p:cNvPr>
          <p:cNvSpPr txBox="1"/>
          <p:nvPr/>
        </p:nvSpPr>
        <p:spPr>
          <a:xfrm>
            <a:off x="5701109" y="3389538"/>
            <a:ext cx="38884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Assembly test with RF measurements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9BAEAC-ADA5-CD20-4DF7-A0B9CFD9154A}"/>
              </a:ext>
            </a:extLst>
          </p:cNvPr>
          <p:cNvSpPr txBox="1"/>
          <p:nvPr/>
        </p:nvSpPr>
        <p:spPr>
          <a:xfrm>
            <a:off x="-143014" y="5500106"/>
            <a:ext cx="3257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Assembly He tank and CMS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D3251F-46A7-0952-E20E-2EA04D17D46A}"/>
              </a:ext>
            </a:extLst>
          </p:cNvPr>
          <p:cNvSpPr txBox="1"/>
          <p:nvPr/>
        </p:nvSpPr>
        <p:spPr>
          <a:xfrm>
            <a:off x="4795783" y="5905551"/>
            <a:ext cx="21746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Assembly </a:t>
            </a:r>
            <a:r>
              <a:rPr lang="en-GB" sz="1400" dirty="0" err="1"/>
              <a:t>pretuning</a:t>
            </a:r>
            <a:r>
              <a:rPr lang="en-GB" sz="1400" dirty="0"/>
              <a:t> system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566E427-DF0C-C640-F848-1149A18A8E11}"/>
              </a:ext>
            </a:extLst>
          </p:cNvPr>
          <p:cNvSpPr txBox="1"/>
          <p:nvPr/>
        </p:nvSpPr>
        <p:spPr>
          <a:xfrm>
            <a:off x="6200142" y="5510736"/>
            <a:ext cx="3432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Pressure test with RF follow up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3A974174-D7D6-742A-66AB-6F4ECF7075B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9474" b="11439"/>
          <a:stretch/>
        </p:blipFill>
        <p:spPr>
          <a:xfrm rot="10800000">
            <a:off x="2916750" y="3770443"/>
            <a:ext cx="2063924" cy="170243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D4A93B7-27C7-E3C0-DC99-E8C8AC5D1E9D}"/>
              </a:ext>
            </a:extLst>
          </p:cNvPr>
          <p:cNvSpPr txBox="1"/>
          <p:nvPr/>
        </p:nvSpPr>
        <p:spPr>
          <a:xfrm>
            <a:off x="2711609" y="5510737"/>
            <a:ext cx="2174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Assembly He tank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3DD8DA-00B9-94F1-6AD3-3BA72CB58E77}"/>
              </a:ext>
            </a:extLst>
          </p:cNvPr>
          <p:cNvSpPr txBox="1"/>
          <p:nvPr/>
        </p:nvSpPr>
        <p:spPr>
          <a:xfrm>
            <a:off x="4629555" y="5517232"/>
            <a:ext cx="21746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/>
              <a:t>Installation </a:t>
            </a:r>
            <a:r>
              <a:rPr lang="en-GB" sz="1400" dirty="0" err="1"/>
              <a:t>pretuner</a:t>
            </a:r>
            <a:r>
              <a:rPr lang="en-GB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769404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575D1-DF44-E9D8-E021-E58302BE0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Preseries JC RI- NCRs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125418-C688-EAD3-E499-CF036D0F9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72278" y="6364151"/>
            <a:ext cx="6627000" cy="360000"/>
          </a:xfrm>
        </p:spPr>
        <p:txBody>
          <a:bodyPr/>
          <a:lstStyle/>
          <a:p>
            <a:r>
              <a:rPr lang="fr-FR" noProof="0" dirty="0" err="1"/>
              <a:t>N.Valverde</a:t>
            </a:r>
            <a:r>
              <a:rPr lang="fr-FR" noProof="0" dirty="0"/>
              <a:t>, 27.09.2023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DFCF8C-F237-0C7B-5747-30237015F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DF16A8-6D2C-A85F-06F6-FE596D31D9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1278" y="5875226"/>
            <a:ext cx="880278" cy="848925"/>
          </a:xfrm>
          <a:prstGeom prst="rect">
            <a:avLst/>
          </a:prstGeom>
        </p:spPr>
      </p:pic>
      <p:pic>
        <p:nvPicPr>
          <p:cNvPr id="8" name="Grafik 15">
            <a:extLst>
              <a:ext uri="{FF2B5EF4-FFF2-40B4-BE49-F238E27FC236}">
                <a16:creationId xmlns:a16="http://schemas.microsoft.com/office/drawing/2014/main" id="{E31A7B85-F41F-EC77-7A2F-30792F95D3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7062" y="2683134"/>
            <a:ext cx="1231730" cy="110221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F5724C7A-8A61-50EE-3B65-17CFDBD8041E}"/>
              </a:ext>
            </a:extLst>
          </p:cNvPr>
          <p:cNvGrpSpPr/>
          <p:nvPr/>
        </p:nvGrpSpPr>
        <p:grpSpPr>
          <a:xfrm>
            <a:off x="6387436" y="2714010"/>
            <a:ext cx="1755795" cy="1139507"/>
            <a:chOff x="6972393" y="2362068"/>
            <a:chExt cx="1827803" cy="1139507"/>
          </a:xfrm>
        </p:grpSpPr>
        <p:pic>
          <p:nvPicPr>
            <p:cNvPr id="9" name="Grafik 1">
              <a:extLst>
                <a:ext uri="{FF2B5EF4-FFF2-40B4-BE49-F238E27FC236}">
                  <a16:creationId xmlns:a16="http://schemas.microsoft.com/office/drawing/2014/main" id="{37A2860B-9524-A50B-59A3-7E4837A724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" r="3294"/>
            <a:stretch/>
          </p:blipFill>
          <p:spPr>
            <a:xfrm>
              <a:off x="6972393" y="2362068"/>
              <a:ext cx="1827803" cy="1139507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539EAF8-A1F1-6DF7-2AC1-2F1B0FB79894}"/>
                </a:ext>
              </a:extLst>
            </p:cNvPr>
            <p:cNvSpPr/>
            <p:nvPr/>
          </p:nvSpPr>
          <p:spPr>
            <a:xfrm>
              <a:off x="7665403" y="2610479"/>
              <a:ext cx="504056" cy="432048"/>
            </a:xfrm>
            <a:prstGeom prst="ellipse">
              <a:avLst/>
            </a:prstGeom>
            <a:noFill/>
            <a:ln w="1905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Rectangle 4">
            <a:extLst>
              <a:ext uri="{FF2B5EF4-FFF2-40B4-BE49-F238E27FC236}">
                <a16:creationId xmlns:a16="http://schemas.microsoft.com/office/drawing/2014/main" id="{F18CED06-C2F4-E940-2286-A67879B64E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5868" y="2903060"/>
            <a:ext cx="397465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57C0B98-3A6C-7816-FC27-29110B4DCE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7693114" y="4004675"/>
            <a:ext cx="1492225" cy="1119168"/>
          </a:xfrm>
          <a:prstGeom prst="rect">
            <a:avLst/>
          </a:prstGeom>
        </p:spPr>
      </p:pic>
      <p:pic>
        <p:nvPicPr>
          <p:cNvPr id="18" name="Grafik 14">
            <a:extLst>
              <a:ext uri="{FF2B5EF4-FFF2-40B4-BE49-F238E27FC236}">
                <a16:creationId xmlns:a16="http://schemas.microsoft.com/office/drawing/2014/main" id="{CB83D6A3-831B-ADE7-7AB6-226774CD8457}"/>
              </a:ext>
            </a:extLst>
          </p:cNvPr>
          <p:cNvPicPr>
            <a:picLocks noChangeAspect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880" y="4879944"/>
            <a:ext cx="1008112" cy="730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rafik 15">
            <a:extLst>
              <a:ext uri="{FF2B5EF4-FFF2-40B4-BE49-F238E27FC236}">
                <a16:creationId xmlns:a16="http://schemas.microsoft.com/office/drawing/2014/main" id="{744205DD-457C-5B74-ECCF-F0AACCEEA8D0}"/>
              </a:ext>
            </a:extLst>
          </p:cNvPr>
          <p:cNvPicPr>
            <a:picLocks noChangeAspect="1"/>
          </p:cNvPicPr>
          <p:nvPr/>
        </p:nvPicPr>
        <p:blipFill rotWithShape="1"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46"/>
          <a:stretch>
            <a:fillRect/>
          </a:stretch>
        </p:blipFill>
        <p:spPr bwMode="auto">
          <a:xfrm>
            <a:off x="4148363" y="4879944"/>
            <a:ext cx="1550902" cy="74678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6633E3A-D56C-26E8-E0C5-92789DA758F5}"/>
              </a:ext>
            </a:extLst>
          </p:cNvPr>
          <p:cNvSpPr txBox="1"/>
          <p:nvPr/>
        </p:nvSpPr>
        <p:spPr>
          <a:xfrm>
            <a:off x="-281174" y="6050882"/>
            <a:ext cx="727280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3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#7 </a:t>
            </a:r>
            <a:r>
              <a:rPr lang="en-GB" sz="1300" dirty="0">
                <a:solidFill>
                  <a:schemeClr val="accent5"/>
                </a:solidFill>
              </a:rPr>
              <a:t>Wrong borehole position on beam axis transitions (RI-DQW-JC2) : Milling error- </a:t>
            </a:r>
            <a:r>
              <a:rPr lang="en-GB" sz="1300" b="1" dirty="0">
                <a:solidFill>
                  <a:schemeClr val="accent5"/>
                </a:solidFill>
              </a:rPr>
              <a:t>Repair</a:t>
            </a:r>
            <a:r>
              <a:rPr lang="en-GB" sz="1300" dirty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F3B587-CECE-2D6A-2C04-AB39987119C2}"/>
              </a:ext>
            </a:extLst>
          </p:cNvPr>
          <p:cNvSpPr txBox="1"/>
          <p:nvPr/>
        </p:nvSpPr>
        <p:spPr>
          <a:xfrm>
            <a:off x="-229001" y="3072304"/>
            <a:ext cx="597666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3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#3 </a:t>
            </a:r>
            <a:r>
              <a:rPr lang="en-GB" sz="1300" dirty="0">
                <a:solidFill>
                  <a:schemeClr val="accent5"/>
                </a:solidFill>
              </a:rPr>
              <a:t>Tuning coarse adjuster : Mounting trouble on both cavities</a:t>
            </a:r>
          </a:p>
          <a:p>
            <a:pPr marL="457200" lvl="1" indent="0">
              <a:buNone/>
            </a:pPr>
            <a:r>
              <a:rPr lang="en-GB" sz="1300" b="1" dirty="0">
                <a:solidFill>
                  <a:schemeClr val="accent5"/>
                </a:solidFill>
              </a:rPr>
              <a:t>Repair</a:t>
            </a:r>
            <a:r>
              <a:rPr lang="en-GB" sz="1300" dirty="0">
                <a:solidFill>
                  <a:schemeClr val="accent5"/>
                </a:solidFill>
              </a:rPr>
              <a:t> (enlarging hole diameter)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D858D4-9F8E-08F7-AD97-8B786AB56ECE}"/>
              </a:ext>
            </a:extLst>
          </p:cNvPr>
          <p:cNvSpPr txBox="1"/>
          <p:nvPr/>
        </p:nvSpPr>
        <p:spPr>
          <a:xfrm>
            <a:off x="192163" y="4905191"/>
            <a:ext cx="257600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#5 </a:t>
            </a:r>
            <a:r>
              <a:rPr lang="en-GB" sz="1300" dirty="0">
                <a:solidFill>
                  <a:schemeClr val="accent5"/>
                </a:solidFill>
              </a:rPr>
              <a:t>Milling error on Longitudinal plate helium vessel (RI-DQW-JC2). </a:t>
            </a:r>
            <a:r>
              <a:rPr lang="en-GB" sz="1300" b="1" dirty="0">
                <a:solidFill>
                  <a:schemeClr val="accent5"/>
                </a:solidFill>
              </a:rPr>
              <a:t>Concession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D98AFD1-A009-56B2-6657-3AE9848AAC22}"/>
              </a:ext>
            </a:extLst>
          </p:cNvPr>
          <p:cNvSpPr txBox="1"/>
          <p:nvPr/>
        </p:nvSpPr>
        <p:spPr>
          <a:xfrm>
            <a:off x="-256688" y="3727288"/>
            <a:ext cx="6327942" cy="1369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sz="13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#4 </a:t>
            </a:r>
            <a:r>
              <a:rPr lang="en-GB" sz="1300" dirty="0">
                <a:solidFill>
                  <a:schemeClr val="accent5"/>
                </a:solidFill>
              </a:rPr>
              <a:t>Beam tube cover plates (RI-DQW-JC2) : Circular screw caps on beam pipes were not in contact with Helium vessel plate making the welding impossible. </a:t>
            </a:r>
            <a:r>
              <a:rPr lang="en-GB" sz="1300" b="1" dirty="0">
                <a:solidFill>
                  <a:schemeClr val="accent5"/>
                </a:solidFill>
              </a:rPr>
              <a:t>Repair </a:t>
            </a:r>
          </a:p>
          <a:p>
            <a:pPr marL="457200" lvl="1" indent="0">
              <a:buNone/>
            </a:pPr>
            <a:r>
              <a:rPr lang="en-GB" sz="1300" dirty="0">
                <a:solidFill>
                  <a:srgbClr val="00B050"/>
                </a:solidFill>
              </a:rPr>
              <a:t>Lesson learnt: </a:t>
            </a:r>
            <a:r>
              <a:rPr lang="en-GB" sz="1300" dirty="0">
                <a:solidFill>
                  <a:schemeClr val="accent5"/>
                </a:solidFill>
              </a:rPr>
              <a:t>customized circular screw caps will be done for each cavity for all ports to avoid gaps or misalignment.</a:t>
            </a:r>
          </a:p>
          <a:p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DFD1662-5B56-2ED1-534B-CBD88BA20E1E}"/>
              </a:ext>
            </a:extLst>
          </p:cNvPr>
          <p:cNvSpPr txBox="1"/>
          <p:nvPr/>
        </p:nvSpPr>
        <p:spPr>
          <a:xfrm>
            <a:off x="170177" y="5617386"/>
            <a:ext cx="863694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3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</a:t>
            </a:r>
            <a:r>
              <a:rPr lang="en-GB" sz="13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#6 </a:t>
            </a:r>
            <a:r>
              <a:rPr lang="en-GB" sz="1300" dirty="0">
                <a:solidFill>
                  <a:schemeClr val="accent5"/>
                </a:solidFill>
              </a:rPr>
              <a:t>Pick-up plate cavity RI-DQW-JC1: Helium tank plate Pick-up side machined acc. to the theoretical position of the PU ports instead of the real position. </a:t>
            </a:r>
            <a:r>
              <a:rPr lang="en-GB" sz="1300" b="1" dirty="0">
                <a:solidFill>
                  <a:schemeClr val="accent5"/>
                </a:solidFill>
              </a:rPr>
              <a:t>Concession</a:t>
            </a:r>
            <a:r>
              <a:rPr lang="en-GB" sz="1300" dirty="0">
                <a:solidFill>
                  <a:schemeClr val="accent5"/>
                </a:solidFill>
              </a:rPr>
              <a:t>, the bellow will accommodate the deviation.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7BD05C6-779A-BCD6-2513-A0D315080A91}"/>
              </a:ext>
            </a:extLst>
          </p:cNvPr>
          <p:cNvSpPr txBox="1"/>
          <p:nvPr/>
        </p:nvSpPr>
        <p:spPr>
          <a:xfrm>
            <a:off x="245828" y="1555426"/>
            <a:ext cx="579872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#1 </a:t>
            </a:r>
            <a:r>
              <a:rPr lang="en-GB" sz="1300" dirty="0">
                <a:solidFill>
                  <a:schemeClr val="accent5"/>
                </a:solidFill>
              </a:rPr>
              <a:t>Inverted transversal plates (RI-DQW-JC2): Transversal Helium tank plates were swapped. </a:t>
            </a:r>
          </a:p>
          <a:p>
            <a:r>
              <a:rPr lang="en-GB" sz="1300" dirty="0">
                <a:solidFill>
                  <a:schemeClr val="accent5"/>
                </a:solidFill>
              </a:rPr>
              <a:t>Affecting the position of fiducial supports and holes used for tooling. </a:t>
            </a:r>
            <a:r>
              <a:rPr lang="en-GB" sz="1300" b="1" dirty="0">
                <a:solidFill>
                  <a:schemeClr val="accent5"/>
                </a:solidFill>
              </a:rPr>
              <a:t>Concession</a:t>
            </a:r>
          </a:p>
          <a:p>
            <a:endParaRPr lang="en-GB" dirty="0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7272F7A3-E3C6-9ACD-6801-99A71AF7CAA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80438" y="1681304"/>
            <a:ext cx="1357950" cy="1411624"/>
          </a:xfrm>
          <a:prstGeom prst="rect">
            <a:avLst/>
          </a:prstGeom>
        </p:spPr>
      </p:pic>
      <p:pic>
        <p:nvPicPr>
          <p:cNvPr id="26" name="Grafik 14">
            <a:extLst>
              <a:ext uri="{FF2B5EF4-FFF2-40B4-BE49-F238E27FC236}">
                <a16:creationId xmlns:a16="http://schemas.microsoft.com/office/drawing/2014/main" id="{2755B0BF-BF26-BFC1-875D-4985C49ED92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2050" y="1523967"/>
            <a:ext cx="1766624" cy="1190043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457CEC1-EC91-EE52-90CE-1B01B89AEEC0}"/>
              </a:ext>
            </a:extLst>
          </p:cNvPr>
          <p:cNvSpPr txBox="1"/>
          <p:nvPr/>
        </p:nvSpPr>
        <p:spPr>
          <a:xfrm>
            <a:off x="481318" y="825245"/>
            <a:ext cx="85946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Several NCRs (non-critical), which require deep analysis from several colleagues to understand the implications leading to delays in the planning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78DF988-07DB-C988-434C-7877F45F52CF}"/>
              </a:ext>
            </a:extLst>
          </p:cNvPr>
          <p:cNvSpPr/>
          <p:nvPr/>
        </p:nvSpPr>
        <p:spPr>
          <a:xfrm>
            <a:off x="4778649" y="5310371"/>
            <a:ext cx="371197" cy="336892"/>
          </a:xfrm>
          <a:prstGeom prst="ellipse">
            <a:avLst/>
          </a:prstGeom>
          <a:noFill/>
          <a:ln w="127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45C3D73-845E-DC35-C187-44AA97979E72}"/>
              </a:ext>
            </a:extLst>
          </p:cNvPr>
          <p:cNvSpPr txBox="1"/>
          <p:nvPr/>
        </p:nvSpPr>
        <p:spPr>
          <a:xfrm>
            <a:off x="226970" y="2564352"/>
            <a:ext cx="7158410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#2 </a:t>
            </a:r>
            <a:r>
              <a:rPr lang="en-GB" sz="1300" dirty="0">
                <a:solidFill>
                  <a:schemeClr val="accent5"/>
                </a:solidFill>
              </a:rPr>
              <a:t>Deviations on the ports, tuner-rod position and beam aperture. </a:t>
            </a:r>
            <a:r>
              <a:rPr lang="en-GB" sz="1300" b="1" dirty="0">
                <a:solidFill>
                  <a:schemeClr val="accent5"/>
                </a:solidFill>
              </a:rPr>
              <a:t>Concession</a:t>
            </a:r>
          </a:p>
          <a:p>
            <a:endParaRPr lang="en-GB" dirty="0"/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C579223E-8E6D-BA59-D5A8-34B3094D85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34090569"/>
              </p:ext>
            </p:extLst>
          </p:nvPr>
        </p:nvGraphicFramePr>
        <p:xfrm>
          <a:off x="5936636" y="3763523"/>
          <a:ext cx="1801796" cy="13276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2" imgW="3982006" imgH="2933333" progId="Paint.Picture">
                  <p:embed/>
                </p:oleObj>
              </mc:Choice>
              <mc:Fallback>
                <p:oleObj name="Bitmap Image" r:id="rId12" imgW="3982006" imgH="2933333" progId="Paint.Picture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C579223E-8E6D-BA59-D5A8-34B3094D858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6636" y="3763523"/>
                        <a:ext cx="1801796" cy="13276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6892106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33330</TotalTime>
  <Words>2514</Words>
  <Application>Microsoft Office PowerPoint</Application>
  <PresentationFormat>On-screen Show (4:3)</PresentationFormat>
  <Paragraphs>432</Paragraphs>
  <Slides>21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Symbol</vt:lpstr>
      <vt:lpstr>Wingdings</vt:lpstr>
      <vt:lpstr>Thème Office</vt:lpstr>
      <vt:lpstr>Bitmap Image</vt:lpstr>
      <vt:lpstr>DQW industrial production &amp; cavity assembly challenges</vt:lpstr>
      <vt:lpstr>DQW Jacketed Cavities Contract</vt:lpstr>
      <vt:lpstr>RI Contract Timeline</vt:lpstr>
      <vt:lpstr>Preseries Jacketed cavities RI</vt:lpstr>
      <vt:lpstr>Preseries JC RI – Freq. during He tank welding</vt:lpstr>
      <vt:lpstr>Preseries JC RI – Pre-tuning</vt:lpstr>
      <vt:lpstr>Preseries JC RI – Pressure test</vt:lpstr>
      <vt:lpstr>Preseries JC RI</vt:lpstr>
      <vt:lpstr>Preseries JC RI- NCRs</vt:lpstr>
      <vt:lpstr>Reception Preseries JC RI</vt:lpstr>
      <vt:lpstr>Series Bare Cavities RI</vt:lpstr>
      <vt:lpstr>Series BC RI- NCRs</vt:lpstr>
      <vt:lpstr>Documentary structure RI</vt:lpstr>
      <vt:lpstr>Cavity and CM testing in SM18</vt:lpstr>
      <vt:lpstr>CERN Cleanroom tooling for cavities string assembly</vt:lpstr>
      <vt:lpstr>Process development for Plug In Modules subassembly</vt:lpstr>
      <vt:lpstr>Process development for Plug In Modules subassembly</vt:lpstr>
      <vt:lpstr>Cleanliness study of Extremity Vacuum Chamber</vt:lpstr>
      <vt:lpstr>Cleanliness study for Extremity Vacuum Chamber</vt:lpstr>
      <vt:lpstr>Conclusions</vt:lpstr>
      <vt:lpstr>Thank you!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Nuria Valverde Alonso</cp:lastModifiedBy>
  <cp:revision>437</cp:revision>
  <cp:lastPrinted>2019-06-19T17:37:55Z</cp:lastPrinted>
  <dcterms:created xsi:type="dcterms:W3CDTF">2016-02-12T10:02:27Z</dcterms:created>
  <dcterms:modified xsi:type="dcterms:W3CDTF">2023-09-26T19:12:39Z</dcterms:modified>
</cp:coreProperties>
</file>