
<file path=[Content_Types].xml><?xml version="1.0" encoding="utf-8"?>
<Types xmlns="http://schemas.openxmlformats.org/package/2006/content-types">
  <Default Extension="avi" ContentType="video/x-msvideo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63" r:id="rId2"/>
    <p:sldId id="321" r:id="rId3"/>
    <p:sldId id="271" r:id="rId4"/>
    <p:sldId id="345" r:id="rId5"/>
    <p:sldId id="346" r:id="rId6"/>
    <p:sldId id="608" r:id="rId7"/>
    <p:sldId id="611" r:id="rId8"/>
    <p:sldId id="272" r:id="rId9"/>
    <p:sldId id="353" r:id="rId10"/>
    <p:sldId id="355" r:id="rId11"/>
    <p:sldId id="359" r:id="rId12"/>
    <p:sldId id="607" r:id="rId13"/>
    <p:sldId id="368" r:id="rId14"/>
    <p:sldId id="373" r:id="rId15"/>
    <p:sldId id="612" r:id="rId16"/>
    <p:sldId id="366" r:id="rId17"/>
    <p:sldId id="367" r:id="rId18"/>
    <p:sldId id="609" r:id="rId19"/>
    <p:sldId id="369" r:id="rId20"/>
    <p:sldId id="372" r:id="rId21"/>
    <p:sldId id="605" r:id="rId22"/>
    <p:sldId id="370" r:id="rId23"/>
    <p:sldId id="328" r:id="rId24"/>
    <p:sldId id="284" r:id="rId25"/>
  </p:sldIdLst>
  <p:sldSz cx="9144000" cy="6858000" type="screen4x3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6" name="Author" initials="A" lastIdx="0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A40D"/>
    <a:srgbClr val="F4C74A"/>
    <a:srgbClr val="83ABD7"/>
    <a:srgbClr val="4CAB80"/>
    <a:srgbClr val="746652"/>
    <a:srgbClr val="F57D02"/>
    <a:srgbClr val="CACACA"/>
    <a:srgbClr val="E9E9A2"/>
    <a:srgbClr val="FFFF00"/>
    <a:srgbClr val="CC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61" autoAdjust="0"/>
    <p:restoredTop sz="91834" autoAdjust="0"/>
  </p:normalViewPr>
  <p:slideViewPr>
    <p:cSldViewPr snapToObjects="1" showGuides="1">
      <p:cViewPr varScale="1">
        <p:scale>
          <a:sx n="75" d="100"/>
          <a:sy n="75" d="100"/>
        </p:scale>
        <p:origin x="1656" y="62"/>
      </p:cViewPr>
      <p:guideLst>
        <p:guide orient="horz" pos="2160"/>
        <p:guide pos="2880"/>
      </p:guideLst>
    </p:cSldViewPr>
  </p:slideViewPr>
  <p:notesTextViewPr>
    <p:cViewPr>
      <p:scale>
        <a:sx n="200" d="100"/>
        <a:sy n="200" d="100"/>
      </p:scale>
      <p:origin x="0" y="0"/>
    </p:cViewPr>
  </p:notesTextViewPr>
  <p:sorterViewPr>
    <p:cViewPr>
      <p:scale>
        <a:sx n="100" d="100"/>
        <a:sy n="100" d="100"/>
      </p:scale>
      <p:origin x="0" y="-15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27/09/2023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27/09/2023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44556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90779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69854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86767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9317291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734256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897803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267936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878446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3708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86661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629428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264376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48269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35259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63465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55647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17904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70635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67020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33046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257175" indent="-257175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471488" indent="-196454">
              <a:buFont typeface="Arial" panose="020B0604020202020204" pitchFamily="34" charset="0"/>
              <a:buChar char="•"/>
              <a:tabLst/>
              <a:defRPr sz="1350">
                <a:solidFill>
                  <a:schemeClr val="tx2">
                    <a:lumMod val="50000"/>
                  </a:schemeClr>
                </a:solidFill>
              </a:defRPr>
            </a:lvl2pPr>
            <a:lvl3pPr marL="666750" indent="-195263">
              <a:buSzPct val="100000"/>
              <a:buFont typeface="Arial" panose="020B0604020202020204" pitchFamily="34" charset="0"/>
              <a:buChar char="•"/>
              <a:tabLst/>
              <a:defRPr sz="1350">
                <a:solidFill>
                  <a:schemeClr val="tx2">
                    <a:lumMod val="50000"/>
                  </a:schemeClr>
                </a:solidFill>
              </a:defRPr>
            </a:lvl3pPr>
            <a:lvl4pPr marL="907256" indent="-202406">
              <a:buSzPct val="100000"/>
              <a:buFont typeface="Arial" panose="020B0604020202020204" pitchFamily="34" charset="0"/>
              <a:buChar char="•"/>
              <a:tabLst/>
              <a:defRPr sz="1200">
                <a:solidFill>
                  <a:schemeClr val="tx2">
                    <a:lumMod val="50000"/>
                  </a:schemeClr>
                </a:solidFill>
              </a:defRPr>
            </a:lvl4pPr>
            <a:lvl5pPr marL="1543050" indent="-17145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27E3D5-2194-4AE8-80D4-1FCE73F4D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93811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105930"/>
            <a:ext cx="4040188" cy="490275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7" y="1105930"/>
            <a:ext cx="4041775" cy="490275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457200" y="6356351"/>
            <a:ext cx="8074800" cy="360000"/>
          </a:xfrm>
        </p:spPr>
        <p:txBody>
          <a:bodyPr/>
          <a:lstStyle/>
          <a:p>
            <a:r>
              <a:rPr lang="en-GB" noProof="0"/>
              <a:t>eric.montesinos@cern.ch, 12th HL-LHC Collaboration Meeting, Uppsala (Sweden), 19-22 September 2022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69427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59" r:id="rId8"/>
    <p:sldLayoutId id="2147483660" r:id="rId9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6.png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6" Type="http://schemas.openxmlformats.org/officeDocument/2006/relationships/image" Target="../media/image35.png"/><Relationship Id="rId5" Type="http://schemas.openxmlformats.org/officeDocument/2006/relationships/image" Target="../media/image34.jpeg"/><Relationship Id="rId10" Type="http://schemas.openxmlformats.org/officeDocument/2006/relationships/image" Target="../media/image4.jpeg"/><Relationship Id="rId4" Type="http://schemas.openxmlformats.org/officeDocument/2006/relationships/notesSlide" Target="../notesSlides/notesSlide10.xml"/><Relationship Id="rId9" Type="http://schemas.openxmlformats.org/officeDocument/2006/relationships/image" Target="../media/image38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.jpeg"/><Relationship Id="rId4" Type="http://schemas.openxmlformats.org/officeDocument/2006/relationships/image" Target="../media/image40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4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.jpeg"/><Relationship Id="rId4" Type="http://schemas.openxmlformats.org/officeDocument/2006/relationships/image" Target="../media/image43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4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jpeg"/><Relationship Id="rId5" Type="http://schemas.openxmlformats.org/officeDocument/2006/relationships/image" Target="../media/image23.png"/><Relationship Id="rId4" Type="http://schemas.openxmlformats.org/officeDocument/2006/relationships/image" Target="../media/image4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jpeg"/><Relationship Id="rId3" Type="http://schemas.openxmlformats.org/officeDocument/2006/relationships/image" Target="../media/image4.jpeg"/><Relationship Id="rId7" Type="http://schemas.openxmlformats.org/officeDocument/2006/relationships/image" Target="../media/image5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10.jpeg"/><Relationship Id="rId4" Type="http://schemas.openxmlformats.org/officeDocument/2006/relationships/image" Target="../media/image4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png"/><Relationship Id="rId4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jpeg"/><Relationship Id="rId3" Type="http://schemas.openxmlformats.org/officeDocument/2006/relationships/image" Target="../media/image4.jpe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jpg"/><Relationship Id="rId3" Type="http://schemas.openxmlformats.org/officeDocument/2006/relationships/image" Target="../media/image4.jpeg"/><Relationship Id="rId7" Type="http://schemas.openxmlformats.org/officeDocument/2006/relationships/image" Target="../media/image62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jpg"/><Relationship Id="rId5" Type="http://schemas.openxmlformats.org/officeDocument/2006/relationships/image" Target="../media/image60.png"/><Relationship Id="rId4" Type="http://schemas.openxmlformats.org/officeDocument/2006/relationships/image" Target="../media/image59.jpg"/><Relationship Id="rId9" Type="http://schemas.openxmlformats.org/officeDocument/2006/relationships/image" Target="../media/image64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7" Type="http://schemas.openxmlformats.org/officeDocument/2006/relationships/image" Target="../media/image68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7" Type="http://schemas.openxmlformats.org/officeDocument/2006/relationships/image" Target="../media/image7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7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3" Type="http://schemas.openxmlformats.org/officeDocument/2006/relationships/image" Target="../media/image76.png"/><Relationship Id="rId7" Type="http://schemas.openxmlformats.org/officeDocument/2006/relationships/image" Target="../media/image80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9.png"/><Relationship Id="rId5" Type="http://schemas.openxmlformats.org/officeDocument/2006/relationships/image" Target="../media/image78.png"/><Relationship Id="rId10" Type="http://schemas.openxmlformats.org/officeDocument/2006/relationships/image" Target="../media/image83.png"/><Relationship Id="rId4" Type="http://schemas.openxmlformats.org/officeDocument/2006/relationships/image" Target="../media/image77.png"/><Relationship Id="rId9" Type="http://schemas.openxmlformats.org/officeDocument/2006/relationships/image" Target="../media/image82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6.png"/><Relationship Id="rId7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4.jpe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13" Type="http://schemas.openxmlformats.org/officeDocument/2006/relationships/image" Target="../media/image23.png"/><Relationship Id="rId3" Type="http://schemas.openxmlformats.org/officeDocument/2006/relationships/image" Target="../media/image4.jpeg"/><Relationship Id="rId7" Type="http://schemas.openxmlformats.org/officeDocument/2006/relationships/image" Target="../media/image17.png"/><Relationship Id="rId12" Type="http://schemas.openxmlformats.org/officeDocument/2006/relationships/image" Target="../media/image2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4.jpe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3.jpg"/><Relationship Id="rId4" Type="http://schemas.openxmlformats.org/officeDocument/2006/relationships/image" Target="../media/image3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2160" y="768454"/>
            <a:ext cx="1654431" cy="162703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8260" y="3479431"/>
            <a:ext cx="7999352" cy="825624"/>
          </a:xfrm>
        </p:spPr>
        <p:txBody>
          <a:bodyPr/>
          <a:lstStyle/>
          <a:p>
            <a:r>
              <a:rPr lang="en-US" sz="2400" dirty="0">
                <a:solidFill>
                  <a:schemeClr val="tx1"/>
                </a:solidFill>
              </a:rPr>
              <a:t>HL-LHC Crab Cavities: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GB" sz="2400" dirty="0">
                <a:solidFill>
                  <a:schemeClr val="tx1"/>
                </a:solidFill>
              </a:rPr>
              <a:t>DQW HOM couplers &amp; FPC challenges</a:t>
            </a:r>
            <a:b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br>
              <a:rPr lang="en-GB" sz="2000" dirty="0">
                <a:solidFill>
                  <a:schemeClr val="tx1"/>
                </a:solidFill>
              </a:rPr>
            </a:b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17913" y="4830893"/>
            <a:ext cx="5467572" cy="1010164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Simon Barrière, Eric Montesinos – CERN</a:t>
            </a:r>
          </a:p>
          <a:p>
            <a:r>
              <a:rPr lang="en-GB" dirty="0">
                <a:solidFill>
                  <a:schemeClr val="tx1"/>
                </a:solidFill>
              </a:rPr>
              <a:t>on behalf of the WP4 manufacturing team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539552" y="6377381"/>
            <a:ext cx="6480000" cy="349250"/>
          </a:xfrm>
        </p:spPr>
        <p:txBody>
          <a:bodyPr>
            <a:normAutofit fontScale="85000" lnSpcReduction="10000"/>
          </a:bodyPr>
          <a:lstStyle/>
          <a:p>
            <a:r>
              <a:rPr lang="en-GB" dirty="0"/>
              <a:t>13</a:t>
            </a:r>
            <a:r>
              <a:rPr lang="en-GB" baseline="30000" dirty="0"/>
              <a:t>th</a:t>
            </a:r>
            <a:r>
              <a:rPr lang="en-GB" dirty="0"/>
              <a:t> HL-LHC Collaboration Meeting – Vancouver, Canada – 27</a:t>
            </a:r>
            <a:r>
              <a:rPr lang="en-GB" baseline="30000" dirty="0"/>
              <a:t>th</a:t>
            </a:r>
            <a:r>
              <a:rPr lang="en-GB" dirty="0"/>
              <a:t> September 2023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59774C1-38B1-37D5-9891-B08928B5BB2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901" b="97682" l="8837" r="91977">
                        <a14:foregroundMark x1="33837" y1="7376" x2="28721" y2="5901"/>
                        <a14:foregroundMark x1="47791" y1="92202" x2="44651" y2="93467"/>
                        <a14:foregroundMark x1="46395" y1="97682" x2="43256" y2="95680"/>
                        <a14:foregroundMark x1="8953" y1="53530" x2="9302" y2="50685"/>
                        <a14:foregroundMark x1="91628" y1="46259" x2="91977" y2="5005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985485" y="3140968"/>
            <a:ext cx="3167006" cy="3494754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-3939"/>
            <a:ext cx="8434800" cy="720000"/>
          </a:xfrm>
        </p:spPr>
        <p:txBody>
          <a:bodyPr/>
          <a:lstStyle/>
          <a:p>
            <a:r>
              <a:rPr lang="en-GB" dirty="0"/>
              <a:t>HF-HOM Couplers Status</a:t>
            </a:r>
          </a:p>
        </p:txBody>
      </p:sp>
      <p:pic>
        <p:nvPicPr>
          <p:cNvPr id="7" name="Picture 6" descr="A picture containing text&#10;&#10;Description automatically generated">
            <a:extLst>
              <a:ext uri="{FF2B5EF4-FFF2-40B4-BE49-F238E27FC236}">
                <a16:creationId xmlns:a16="http://schemas.microsoft.com/office/drawing/2014/main" id="{BA0D067D-1884-14C4-67C7-75C12D0BEF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6088" y="2580279"/>
            <a:ext cx="3456384" cy="259228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12EC585-31E1-FDF7-9244-A6EF4CCE25D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87847" y="1620356"/>
            <a:ext cx="1961696" cy="736302"/>
          </a:xfrm>
          <a:prstGeom prst="rect">
            <a:avLst/>
          </a:prstGeom>
        </p:spPr>
      </p:pic>
      <p:pic>
        <p:nvPicPr>
          <p:cNvPr id="9" name="Test5_rot">
            <a:hlinkClick r:id="" action="ppaction://media"/>
            <a:extLst>
              <a:ext uri="{FF2B5EF4-FFF2-40B4-BE49-F238E27FC236}">
                <a16:creationId xmlns:a16="http://schemas.microsoft.com/office/drawing/2014/main" id="{2B686C6B-BE0A-40CE-9B24-48A728A3F1A0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5657009" y="661772"/>
            <a:ext cx="2925073" cy="184543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DE2D7B7-4C4E-1A6A-32EF-E4F44A12ADCB}"/>
              </a:ext>
            </a:extLst>
          </p:cNvPr>
          <p:cNvSpPr txBox="1"/>
          <p:nvPr/>
        </p:nvSpPr>
        <p:spPr>
          <a:xfrm>
            <a:off x="6276111" y="2307275"/>
            <a:ext cx="1769037" cy="215444"/>
          </a:xfrm>
          <a:prstGeom prst="rect">
            <a:avLst/>
          </a:prstGeom>
          <a:solidFill>
            <a:schemeClr val="bg1">
              <a:alpha val="76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/>
              <a:t>X-rays µ-computed tomography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2375575-0267-8A8F-7CB8-C3D48C8EA1B6}"/>
              </a:ext>
            </a:extLst>
          </p:cNvPr>
          <p:cNvSpPr txBox="1"/>
          <p:nvPr/>
        </p:nvSpPr>
        <p:spPr>
          <a:xfrm>
            <a:off x="1755619" y="2150581"/>
            <a:ext cx="800157" cy="215444"/>
          </a:xfrm>
          <a:prstGeom prst="rect">
            <a:avLst/>
          </a:prstGeom>
          <a:solidFill>
            <a:schemeClr val="bg1">
              <a:alpha val="76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/>
              <a:t>Macrograph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5BF5F31-E5F3-4710-48C2-305A78976708}"/>
              </a:ext>
            </a:extLst>
          </p:cNvPr>
          <p:cNvSpPr txBox="1"/>
          <p:nvPr/>
        </p:nvSpPr>
        <p:spPr>
          <a:xfrm>
            <a:off x="560108" y="4957124"/>
            <a:ext cx="1823360" cy="215444"/>
          </a:xfrm>
          <a:prstGeom prst="rect">
            <a:avLst/>
          </a:prstGeom>
          <a:solidFill>
            <a:schemeClr val="bg1">
              <a:alpha val="76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/>
              <a:t>Metrology before final assembly</a:t>
            </a:r>
          </a:p>
        </p:txBody>
      </p:sp>
      <p:pic>
        <p:nvPicPr>
          <p:cNvPr id="4" name="Picture 3" descr="A picture containing indoor, miller&#10;&#10;Description automatically generated">
            <a:extLst>
              <a:ext uri="{FF2B5EF4-FFF2-40B4-BE49-F238E27FC236}">
                <a16:creationId xmlns:a16="http://schemas.microsoft.com/office/drawing/2014/main" id="{2B5375F6-9A12-95B7-2BCF-2B19F9A8492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78936" y="2554363"/>
            <a:ext cx="2096466" cy="2795288"/>
          </a:xfrm>
          <a:prstGeom prst="rect">
            <a:avLst/>
          </a:prstGeom>
        </p:spPr>
      </p:pic>
      <p:pic>
        <p:nvPicPr>
          <p:cNvPr id="19" name="Picture 18" descr="A close-up of a gavel&#10;&#10;Description automatically generated with low confidence">
            <a:extLst>
              <a:ext uri="{FF2B5EF4-FFF2-40B4-BE49-F238E27FC236}">
                <a16:creationId xmlns:a16="http://schemas.microsoft.com/office/drawing/2014/main" id="{EA2E6358-7625-00EC-671E-02A1ACA265D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570316" y="2554364"/>
            <a:ext cx="2096466" cy="2795288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E0C213D6-A862-9C03-03C0-32029DA547E9}"/>
              </a:ext>
            </a:extLst>
          </p:cNvPr>
          <p:cNvSpPr txBox="1"/>
          <p:nvPr/>
        </p:nvSpPr>
        <p:spPr>
          <a:xfrm>
            <a:off x="6924365" y="5134208"/>
            <a:ext cx="1769037" cy="215444"/>
          </a:xfrm>
          <a:prstGeom prst="rect">
            <a:avLst/>
          </a:prstGeom>
          <a:solidFill>
            <a:schemeClr val="bg1">
              <a:alpha val="76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/>
              <a:t>Final EB weld</a:t>
            </a:r>
          </a:p>
        </p:txBody>
      </p:sp>
      <p:pic>
        <p:nvPicPr>
          <p:cNvPr id="3" name="Image 5" descr="CERN-logo_outline.jpg">
            <a:extLst>
              <a:ext uri="{FF2B5EF4-FFF2-40B4-BE49-F238E27FC236}">
                <a16:creationId xmlns:a16="http://schemas.microsoft.com/office/drawing/2014/main" id="{7280271B-BEB5-34FD-B7BA-BEBB19301E3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327835" y="6331399"/>
            <a:ext cx="499765" cy="491488"/>
          </a:xfrm>
          <a:prstGeom prst="rect">
            <a:avLst/>
          </a:prstGeom>
        </p:spPr>
      </p:pic>
      <p:sp>
        <p:nvSpPr>
          <p:cNvPr id="8" name="Espace réservé du pied de page 3">
            <a:extLst>
              <a:ext uri="{FF2B5EF4-FFF2-40B4-BE49-F238E27FC236}">
                <a16:creationId xmlns:a16="http://schemas.microsoft.com/office/drawing/2014/main" id="{954BCC21-03C1-76B4-AF78-A19E787216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536631"/>
            <a:ext cx="6454032" cy="202728"/>
          </a:xfrm>
        </p:spPr>
        <p:txBody>
          <a:bodyPr/>
          <a:lstStyle/>
          <a:p>
            <a:pPr algn="l"/>
            <a:r>
              <a:rPr lang="en-GB" dirty="0"/>
              <a:t> S. Barrière, CERN                                        </a:t>
            </a:r>
            <a:r>
              <a:rPr lang="fr-FR" dirty="0"/>
              <a:t>13th HL-LHC Collaboration Meeting – 27/09/2023</a:t>
            </a:r>
            <a:endParaRPr lang="en-GB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29699B5-D511-9782-645B-76D3279FFB59}"/>
              </a:ext>
            </a:extLst>
          </p:cNvPr>
          <p:cNvSpPr/>
          <p:nvPr/>
        </p:nvSpPr>
        <p:spPr>
          <a:xfrm>
            <a:off x="530634" y="588489"/>
            <a:ext cx="447612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Cu-Nb transitions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513F488-B30C-C315-1041-B8A1BE3109F1}"/>
              </a:ext>
            </a:extLst>
          </p:cNvPr>
          <p:cNvSpPr/>
          <p:nvPr/>
        </p:nvSpPr>
        <p:spPr>
          <a:xfrm>
            <a:off x="323528" y="971688"/>
            <a:ext cx="516269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 indent="-285750">
              <a:buFont typeface="Courier New" panose="02070309020205020404" pitchFamily="49" charset="0"/>
              <a:buChar char="o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Complex joining of two heterogenous materials</a:t>
            </a:r>
          </a:p>
          <a:p>
            <a:pPr marL="0" lvl="2" indent="-285750">
              <a:buFont typeface="Courier New" panose="02070309020205020404" pitchFamily="49" charset="0"/>
              <a:buChar char="o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New process developed at CERN </a:t>
            </a:r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fully tested and qualified</a:t>
            </a:r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455DFE7E-BA85-FF41-11DF-8D98FE0D86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5049327"/>
              </p:ext>
            </p:extLst>
          </p:nvPr>
        </p:nvGraphicFramePr>
        <p:xfrm>
          <a:off x="539068" y="5327094"/>
          <a:ext cx="8047405" cy="896500"/>
        </p:xfrm>
        <a:graphic>
          <a:graphicData uri="http://schemas.openxmlformats.org/drawingml/2006/table">
            <a:tbl>
              <a:tblPr>
                <a:tableStyleId>{073A0DAA-6AF3-43AB-8588-CEC1D06C72B9}</a:tableStyleId>
              </a:tblPr>
              <a:tblGrid>
                <a:gridCol w="255853">
                  <a:extLst>
                    <a:ext uri="{9D8B030D-6E8A-4147-A177-3AD203B41FA5}">
                      <a16:colId xmlns:a16="http://schemas.microsoft.com/office/drawing/2014/main" val="1350816357"/>
                    </a:ext>
                  </a:extLst>
                </a:gridCol>
                <a:gridCol w="271651">
                  <a:extLst>
                    <a:ext uri="{9D8B030D-6E8A-4147-A177-3AD203B41FA5}">
                      <a16:colId xmlns:a16="http://schemas.microsoft.com/office/drawing/2014/main" val="3471059247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105796757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1607408940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235040688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3412156835"/>
                    </a:ext>
                  </a:extLst>
                </a:gridCol>
                <a:gridCol w="292193">
                  <a:extLst>
                    <a:ext uri="{9D8B030D-6E8A-4147-A177-3AD203B41FA5}">
                      <a16:colId xmlns:a16="http://schemas.microsoft.com/office/drawing/2014/main" val="3745341325"/>
                    </a:ext>
                  </a:extLst>
                </a:gridCol>
                <a:gridCol w="292193">
                  <a:extLst>
                    <a:ext uri="{9D8B030D-6E8A-4147-A177-3AD203B41FA5}">
                      <a16:colId xmlns:a16="http://schemas.microsoft.com/office/drawing/2014/main" val="3897330737"/>
                    </a:ext>
                  </a:extLst>
                </a:gridCol>
                <a:gridCol w="251425">
                  <a:extLst>
                    <a:ext uri="{9D8B030D-6E8A-4147-A177-3AD203B41FA5}">
                      <a16:colId xmlns:a16="http://schemas.microsoft.com/office/drawing/2014/main" val="3136074295"/>
                    </a:ext>
                  </a:extLst>
                </a:gridCol>
                <a:gridCol w="251425">
                  <a:extLst>
                    <a:ext uri="{9D8B030D-6E8A-4147-A177-3AD203B41FA5}">
                      <a16:colId xmlns:a16="http://schemas.microsoft.com/office/drawing/2014/main" val="280861938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3696147146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151245218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1432767961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2094300808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1867042379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3788316285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1536031409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1024427484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2023564771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2007243111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2527552050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3908271285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4202654850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809945477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2365037854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1370041903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2414193871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1150928056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2427032460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3858221943"/>
                    </a:ext>
                  </a:extLst>
                </a:gridCol>
                <a:gridCol w="292193">
                  <a:extLst>
                    <a:ext uri="{9D8B030D-6E8A-4147-A177-3AD203B41FA5}">
                      <a16:colId xmlns:a16="http://schemas.microsoft.com/office/drawing/2014/main" val="3707293445"/>
                    </a:ext>
                  </a:extLst>
                </a:gridCol>
              </a:tblGrid>
              <a:tr h="226929">
                <a:tc gridSpan="7"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fr-FR" sz="1000" b="1" u="none" strike="noStrike" kern="1200" dirty="0">
                          <a:solidFill>
                            <a:schemeClr val="dk1"/>
                          </a:solidFill>
                          <a:effectLst/>
                        </a:rPr>
                        <a:t>2022</a:t>
                      </a:r>
                      <a:endParaRPr lang="en-GB" sz="10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2023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2024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8591914"/>
                  </a:ext>
                </a:extLst>
              </a:tr>
              <a:tr h="1471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06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07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08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09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10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11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12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01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02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03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04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05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06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07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08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09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10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11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12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01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02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03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04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05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06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07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08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09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10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11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12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5024449"/>
                  </a:ext>
                </a:extLst>
              </a:tr>
              <a:tr h="494571">
                <a:tc gridSpan="31"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 </a:t>
                      </a:r>
                    </a:p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 </a:t>
                      </a: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4496355"/>
                  </a:ext>
                </a:extLst>
              </a:tr>
            </a:tbl>
          </a:graphicData>
        </a:graphic>
      </p:graphicFrame>
      <p:sp>
        <p:nvSpPr>
          <p:cNvPr id="18" name="Diamond 17">
            <a:extLst>
              <a:ext uri="{FF2B5EF4-FFF2-40B4-BE49-F238E27FC236}">
                <a16:creationId xmlns:a16="http://schemas.microsoft.com/office/drawing/2014/main" id="{AB6CC942-3E7D-79DA-29C7-F00B45479FDC}"/>
              </a:ext>
            </a:extLst>
          </p:cNvPr>
          <p:cNvSpPr/>
          <p:nvPr/>
        </p:nvSpPr>
        <p:spPr>
          <a:xfrm>
            <a:off x="1204640" y="5851359"/>
            <a:ext cx="171450" cy="276225"/>
          </a:xfrm>
          <a:prstGeom prst="diamond">
            <a:avLst/>
          </a:prstGeom>
          <a:solidFill>
            <a:srgbClr val="00B050"/>
          </a:solidFill>
          <a:ln>
            <a:solidFill>
              <a:srgbClr val="4CAB8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TextBox 27">
            <a:extLst>
              <a:ext uri="{FF2B5EF4-FFF2-40B4-BE49-F238E27FC236}">
                <a16:creationId xmlns:a16="http://schemas.microsoft.com/office/drawing/2014/main" id="{B76FE7E0-A7A5-97A1-3DB1-66900BBDF63C}"/>
              </a:ext>
            </a:extLst>
          </p:cNvPr>
          <p:cNvSpPr txBox="1"/>
          <p:nvPr/>
        </p:nvSpPr>
        <p:spPr>
          <a:xfrm>
            <a:off x="1405806" y="5775213"/>
            <a:ext cx="1181324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u="none" strike="noStrike" baseline="0" dirty="0"/>
              <a:t>3x</a:t>
            </a:r>
          </a:p>
          <a:p>
            <a:r>
              <a:rPr lang="en-US" sz="1100" u="none" strike="noStrike" baseline="0" dirty="0"/>
              <a:t>HF-HOM</a:t>
            </a:r>
          </a:p>
        </p:txBody>
      </p:sp>
      <p:sp>
        <p:nvSpPr>
          <p:cNvPr id="22" name="Diamond 21">
            <a:extLst>
              <a:ext uri="{FF2B5EF4-FFF2-40B4-BE49-F238E27FC236}">
                <a16:creationId xmlns:a16="http://schemas.microsoft.com/office/drawing/2014/main" id="{5BF3164E-0CB4-EE74-4914-8B2DE55D9F60}"/>
              </a:ext>
            </a:extLst>
          </p:cNvPr>
          <p:cNvSpPr/>
          <p:nvPr/>
        </p:nvSpPr>
        <p:spPr>
          <a:xfrm>
            <a:off x="4103728" y="5838264"/>
            <a:ext cx="171450" cy="276225"/>
          </a:xfrm>
          <a:prstGeom prst="diamond">
            <a:avLst/>
          </a:prstGeom>
          <a:solidFill>
            <a:srgbClr val="00B050"/>
          </a:solidFill>
          <a:ln>
            <a:solidFill>
              <a:srgbClr val="4CAB8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0E03165-3C9D-3254-0836-5A687900D8BA}"/>
              </a:ext>
            </a:extLst>
          </p:cNvPr>
          <p:cNvSpPr txBox="1"/>
          <p:nvPr/>
        </p:nvSpPr>
        <p:spPr>
          <a:xfrm>
            <a:off x="4304894" y="5762118"/>
            <a:ext cx="1181324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u="none" strike="noStrike" baseline="0" dirty="0"/>
              <a:t>5x</a:t>
            </a:r>
          </a:p>
          <a:p>
            <a:r>
              <a:rPr lang="en-US" sz="1100" u="none" strike="noStrike" baseline="0" dirty="0"/>
              <a:t>HF-HOM</a:t>
            </a:r>
          </a:p>
        </p:txBody>
      </p:sp>
      <p:sp>
        <p:nvSpPr>
          <p:cNvPr id="24" name="Diamond 23">
            <a:extLst>
              <a:ext uri="{FF2B5EF4-FFF2-40B4-BE49-F238E27FC236}">
                <a16:creationId xmlns:a16="http://schemas.microsoft.com/office/drawing/2014/main" id="{6B246E6D-A494-5F71-08EA-5724B1037217}"/>
              </a:ext>
            </a:extLst>
          </p:cNvPr>
          <p:cNvSpPr/>
          <p:nvPr/>
        </p:nvSpPr>
        <p:spPr>
          <a:xfrm>
            <a:off x="5912029" y="5838264"/>
            <a:ext cx="171450" cy="276225"/>
          </a:xfrm>
          <a:prstGeom prst="diamond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TextBox 27">
            <a:extLst>
              <a:ext uri="{FF2B5EF4-FFF2-40B4-BE49-F238E27FC236}">
                <a16:creationId xmlns:a16="http://schemas.microsoft.com/office/drawing/2014/main" id="{A9149902-896A-BBCD-8A55-74CDE379CCF5}"/>
              </a:ext>
            </a:extLst>
          </p:cNvPr>
          <p:cNvSpPr txBox="1"/>
          <p:nvPr/>
        </p:nvSpPr>
        <p:spPr>
          <a:xfrm>
            <a:off x="6113195" y="5762118"/>
            <a:ext cx="1181324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u="none" strike="noStrike" baseline="0" dirty="0"/>
              <a:t>4x</a:t>
            </a:r>
          </a:p>
          <a:p>
            <a:r>
              <a:rPr lang="en-US" sz="1100" u="none" strike="noStrike" baseline="0" dirty="0"/>
              <a:t>HF-HOM</a:t>
            </a:r>
          </a:p>
        </p:txBody>
      </p:sp>
      <p:sp>
        <p:nvSpPr>
          <p:cNvPr id="5" name="Slide Number Placeholder 14">
            <a:extLst>
              <a:ext uri="{FF2B5EF4-FFF2-40B4-BE49-F238E27FC236}">
                <a16:creationId xmlns:a16="http://schemas.microsoft.com/office/drawing/2014/main" id="{CD4C5E55-4494-F6AB-16FF-30EE3514E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r>
              <a:rPr lang="fr-FR" dirty="0"/>
              <a:t>8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BF3AEF9-938C-5F2D-0C29-4EEDCEB3584E}"/>
              </a:ext>
            </a:extLst>
          </p:cNvPr>
          <p:cNvCxnSpPr>
            <a:cxnSpLocks/>
          </p:cNvCxnSpPr>
          <p:nvPr/>
        </p:nvCxnSpPr>
        <p:spPr>
          <a:xfrm>
            <a:off x="4716016" y="5317952"/>
            <a:ext cx="0" cy="41149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7755978"/>
      </p:ext>
    </p:extLst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repeatCount="indefinite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4175"/>
            <a:ext cx="8434800" cy="720000"/>
          </a:xfrm>
        </p:spPr>
        <p:txBody>
          <a:bodyPr/>
          <a:lstStyle/>
          <a:p>
            <a:r>
              <a:rPr lang="en-GB" dirty="0"/>
              <a:t>Brazed HOM Feedthrough Status</a:t>
            </a:r>
          </a:p>
        </p:txBody>
      </p:sp>
      <p:pic>
        <p:nvPicPr>
          <p:cNvPr id="11" name="Picture 10" descr="A picture containing indoor, cluttered, miller&#10;&#10;Description automatically generated">
            <a:extLst>
              <a:ext uri="{FF2B5EF4-FFF2-40B4-BE49-F238E27FC236}">
                <a16:creationId xmlns:a16="http://schemas.microsoft.com/office/drawing/2014/main" id="{0ED00857-D2A8-947D-4EB7-B38AEEBD90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79" y="2502789"/>
            <a:ext cx="3349593" cy="251219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C2A4B614-0258-69C2-9B69-06937E0A25FA}"/>
              </a:ext>
            </a:extLst>
          </p:cNvPr>
          <p:cNvSpPr txBox="1"/>
          <p:nvPr/>
        </p:nvSpPr>
        <p:spPr>
          <a:xfrm>
            <a:off x="35647" y="4779848"/>
            <a:ext cx="1589494" cy="246221"/>
          </a:xfrm>
          <a:prstGeom prst="rect">
            <a:avLst/>
          </a:prstGeom>
          <a:solidFill>
            <a:schemeClr val="bg1">
              <a:alpha val="76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/>
              <a:t>Vacuum brazing</a:t>
            </a:r>
          </a:p>
        </p:txBody>
      </p:sp>
      <p:pic>
        <p:nvPicPr>
          <p:cNvPr id="19" name="Picture 18" descr="A close-up of a machine&#10;&#10;Description automatically generated with low confidence">
            <a:extLst>
              <a:ext uri="{FF2B5EF4-FFF2-40B4-BE49-F238E27FC236}">
                <a16:creationId xmlns:a16="http://schemas.microsoft.com/office/drawing/2014/main" id="{463C48E7-894E-19E0-BA48-F9861F62EF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20318" y="2502788"/>
            <a:ext cx="1884146" cy="2512195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237902ED-7F8F-F368-468D-279A736FA42A}"/>
              </a:ext>
            </a:extLst>
          </p:cNvPr>
          <p:cNvSpPr txBox="1"/>
          <p:nvPr/>
        </p:nvSpPr>
        <p:spPr>
          <a:xfrm>
            <a:off x="7414970" y="4766793"/>
            <a:ext cx="1589494" cy="246221"/>
          </a:xfrm>
          <a:prstGeom prst="rect">
            <a:avLst/>
          </a:prstGeom>
          <a:solidFill>
            <a:schemeClr val="bg1">
              <a:alpha val="76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/>
              <a:t>EB weld of RF clamp</a:t>
            </a:r>
          </a:p>
        </p:txBody>
      </p:sp>
      <p:pic>
        <p:nvPicPr>
          <p:cNvPr id="3" name="Image 5" descr="CERN-logo_outline.jpg">
            <a:extLst>
              <a:ext uri="{FF2B5EF4-FFF2-40B4-BE49-F238E27FC236}">
                <a16:creationId xmlns:a16="http://schemas.microsoft.com/office/drawing/2014/main" id="{C2E56AF6-CCFB-C4F9-79F5-1ED7BE7D6D8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27835" y="6331399"/>
            <a:ext cx="499765" cy="491488"/>
          </a:xfrm>
          <a:prstGeom prst="rect">
            <a:avLst/>
          </a:prstGeom>
        </p:spPr>
      </p:pic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AC04C8A-7AB0-D689-809E-C65A7B315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536631"/>
            <a:ext cx="6454032" cy="202728"/>
          </a:xfrm>
        </p:spPr>
        <p:txBody>
          <a:bodyPr/>
          <a:lstStyle/>
          <a:p>
            <a:pPr algn="l"/>
            <a:r>
              <a:rPr lang="en-GB" dirty="0"/>
              <a:t> S. Barrière, CERN                                        </a:t>
            </a:r>
            <a:r>
              <a:rPr lang="fr-FR" dirty="0"/>
              <a:t>13th HL-LHC Collaboration Meeting – 27/09/2023</a:t>
            </a:r>
            <a:endParaRPr lang="en-GB" dirty="0"/>
          </a:p>
        </p:txBody>
      </p:sp>
      <p:graphicFrame>
        <p:nvGraphicFramePr>
          <p:cNvPr id="37" name="Table 36">
            <a:extLst>
              <a:ext uri="{FF2B5EF4-FFF2-40B4-BE49-F238E27FC236}">
                <a16:creationId xmlns:a16="http://schemas.microsoft.com/office/drawing/2014/main" id="{F65F1E0C-6ED7-8549-2AA7-B2C66B773A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0045415"/>
              </p:ext>
            </p:extLst>
          </p:nvPr>
        </p:nvGraphicFramePr>
        <p:xfrm>
          <a:off x="673158" y="5174877"/>
          <a:ext cx="8047405" cy="896500"/>
        </p:xfrm>
        <a:graphic>
          <a:graphicData uri="http://schemas.openxmlformats.org/drawingml/2006/table">
            <a:tbl>
              <a:tblPr>
                <a:tableStyleId>{073A0DAA-6AF3-43AB-8588-CEC1D06C72B9}</a:tableStyleId>
              </a:tblPr>
              <a:tblGrid>
                <a:gridCol w="255853">
                  <a:extLst>
                    <a:ext uri="{9D8B030D-6E8A-4147-A177-3AD203B41FA5}">
                      <a16:colId xmlns:a16="http://schemas.microsoft.com/office/drawing/2014/main" val="1350816357"/>
                    </a:ext>
                  </a:extLst>
                </a:gridCol>
                <a:gridCol w="271651">
                  <a:extLst>
                    <a:ext uri="{9D8B030D-6E8A-4147-A177-3AD203B41FA5}">
                      <a16:colId xmlns:a16="http://schemas.microsoft.com/office/drawing/2014/main" val="3471059247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105796757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1607408940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235040688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3412156835"/>
                    </a:ext>
                  </a:extLst>
                </a:gridCol>
                <a:gridCol w="292193">
                  <a:extLst>
                    <a:ext uri="{9D8B030D-6E8A-4147-A177-3AD203B41FA5}">
                      <a16:colId xmlns:a16="http://schemas.microsoft.com/office/drawing/2014/main" val="3745341325"/>
                    </a:ext>
                  </a:extLst>
                </a:gridCol>
                <a:gridCol w="292193">
                  <a:extLst>
                    <a:ext uri="{9D8B030D-6E8A-4147-A177-3AD203B41FA5}">
                      <a16:colId xmlns:a16="http://schemas.microsoft.com/office/drawing/2014/main" val="3897330737"/>
                    </a:ext>
                  </a:extLst>
                </a:gridCol>
                <a:gridCol w="251425">
                  <a:extLst>
                    <a:ext uri="{9D8B030D-6E8A-4147-A177-3AD203B41FA5}">
                      <a16:colId xmlns:a16="http://schemas.microsoft.com/office/drawing/2014/main" val="3136074295"/>
                    </a:ext>
                  </a:extLst>
                </a:gridCol>
                <a:gridCol w="251425">
                  <a:extLst>
                    <a:ext uri="{9D8B030D-6E8A-4147-A177-3AD203B41FA5}">
                      <a16:colId xmlns:a16="http://schemas.microsoft.com/office/drawing/2014/main" val="280861938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3696147146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151245218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1432767961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2094300808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1867042379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3788316285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1536031409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1024427484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2023564771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2007243111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2527552050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3908271285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4202654850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809945477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2365037854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1370041903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2414193871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1150928056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2427032460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3858221943"/>
                    </a:ext>
                  </a:extLst>
                </a:gridCol>
                <a:gridCol w="292193">
                  <a:extLst>
                    <a:ext uri="{9D8B030D-6E8A-4147-A177-3AD203B41FA5}">
                      <a16:colId xmlns:a16="http://schemas.microsoft.com/office/drawing/2014/main" val="3707293445"/>
                    </a:ext>
                  </a:extLst>
                </a:gridCol>
              </a:tblGrid>
              <a:tr h="226929">
                <a:tc gridSpan="7"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fr-FR" sz="1000" b="1" u="none" strike="noStrike" kern="1200" dirty="0">
                          <a:solidFill>
                            <a:schemeClr val="dk1"/>
                          </a:solidFill>
                          <a:effectLst/>
                        </a:rPr>
                        <a:t>2022</a:t>
                      </a:r>
                      <a:endParaRPr lang="en-GB" sz="10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2023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2024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8591914"/>
                  </a:ext>
                </a:extLst>
              </a:tr>
              <a:tr h="1471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06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07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08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09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10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11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12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01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02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03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04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05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06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07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08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09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10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11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12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01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02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03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04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05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06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07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08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09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10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11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12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5024449"/>
                  </a:ext>
                </a:extLst>
              </a:tr>
              <a:tr h="494571">
                <a:tc gridSpan="31"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 </a:t>
                      </a:r>
                    </a:p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 </a:t>
                      </a: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4496355"/>
                  </a:ext>
                </a:extLst>
              </a:tr>
            </a:tbl>
          </a:graphicData>
        </a:graphic>
      </p:graphicFrame>
      <p:sp>
        <p:nvSpPr>
          <p:cNvPr id="38" name="Diamond 37">
            <a:extLst>
              <a:ext uri="{FF2B5EF4-FFF2-40B4-BE49-F238E27FC236}">
                <a16:creationId xmlns:a16="http://schemas.microsoft.com/office/drawing/2014/main" id="{D1BC202A-CB2C-7B6B-96A5-EC97ADBB3871}"/>
              </a:ext>
            </a:extLst>
          </p:cNvPr>
          <p:cNvSpPr/>
          <p:nvPr/>
        </p:nvSpPr>
        <p:spPr>
          <a:xfrm>
            <a:off x="848354" y="5690223"/>
            <a:ext cx="171450" cy="276225"/>
          </a:xfrm>
          <a:prstGeom prst="diamond">
            <a:avLst/>
          </a:prstGeom>
          <a:solidFill>
            <a:srgbClr val="00B050"/>
          </a:solidFill>
          <a:ln>
            <a:solidFill>
              <a:srgbClr val="4CAB8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9" name="TextBox 27">
            <a:extLst>
              <a:ext uri="{FF2B5EF4-FFF2-40B4-BE49-F238E27FC236}">
                <a16:creationId xmlns:a16="http://schemas.microsoft.com/office/drawing/2014/main" id="{0FEEF2B7-C0CA-BE46-9AE0-BF480F87BBC6}"/>
              </a:ext>
            </a:extLst>
          </p:cNvPr>
          <p:cNvSpPr txBox="1"/>
          <p:nvPr/>
        </p:nvSpPr>
        <p:spPr>
          <a:xfrm>
            <a:off x="1049520" y="5614077"/>
            <a:ext cx="1405968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u="none" strike="noStrike" baseline="0" dirty="0"/>
              <a:t>8x</a:t>
            </a:r>
          </a:p>
          <a:p>
            <a:r>
              <a:rPr lang="en-US" dirty="0"/>
              <a:t>HOM Feedthrough</a:t>
            </a:r>
            <a:endParaRPr lang="en-US" sz="1100" u="none" strike="noStrike" baseline="0" dirty="0"/>
          </a:p>
        </p:txBody>
      </p:sp>
      <p:sp>
        <p:nvSpPr>
          <p:cNvPr id="42" name="Diamond 41">
            <a:extLst>
              <a:ext uri="{FF2B5EF4-FFF2-40B4-BE49-F238E27FC236}">
                <a16:creationId xmlns:a16="http://schemas.microsoft.com/office/drawing/2014/main" id="{FCF80085-07CD-F952-0C64-AB4598D6012F}"/>
              </a:ext>
            </a:extLst>
          </p:cNvPr>
          <p:cNvSpPr/>
          <p:nvPr/>
        </p:nvSpPr>
        <p:spPr>
          <a:xfrm>
            <a:off x="7082102" y="5690223"/>
            <a:ext cx="171450" cy="276225"/>
          </a:xfrm>
          <a:prstGeom prst="diamond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Diamond 43">
            <a:extLst>
              <a:ext uri="{FF2B5EF4-FFF2-40B4-BE49-F238E27FC236}">
                <a16:creationId xmlns:a16="http://schemas.microsoft.com/office/drawing/2014/main" id="{3640F1D5-BA40-81AF-DD35-D79796196A71}"/>
              </a:ext>
            </a:extLst>
          </p:cNvPr>
          <p:cNvSpPr/>
          <p:nvPr/>
        </p:nvSpPr>
        <p:spPr>
          <a:xfrm>
            <a:off x="3485336" y="5686047"/>
            <a:ext cx="171450" cy="276225"/>
          </a:xfrm>
          <a:prstGeom prst="diamond">
            <a:avLst/>
          </a:prstGeom>
          <a:solidFill>
            <a:srgbClr val="00B050"/>
          </a:solidFill>
          <a:ln>
            <a:solidFill>
              <a:srgbClr val="4CAB8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5" name="TextBox 27">
            <a:extLst>
              <a:ext uri="{FF2B5EF4-FFF2-40B4-BE49-F238E27FC236}">
                <a16:creationId xmlns:a16="http://schemas.microsoft.com/office/drawing/2014/main" id="{54CF4836-6CF5-E21A-49A8-ABD31636DB0B}"/>
              </a:ext>
            </a:extLst>
          </p:cNvPr>
          <p:cNvSpPr txBox="1"/>
          <p:nvPr/>
        </p:nvSpPr>
        <p:spPr>
          <a:xfrm>
            <a:off x="3686502" y="5609901"/>
            <a:ext cx="1405968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u="none" strike="noStrike" baseline="0" dirty="0"/>
              <a:t>6x</a:t>
            </a:r>
          </a:p>
          <a:p>
            <a:r>
              <a:rPr lang="en-US" dirty="0"/>
              <a:t>HOM Feedthrough</a:t>
            </a:r>
            <a:endParaRPr lang="en-US" sz="1100" u="none" strike="noStrike" baseline="0" dirty="0"/>
          </a:p>
        </p:txBody>
      </p:sp>
      <p:sp>
        <p:nvSpPr>
          <p:cNvPr id="47" name="TextBox 27">
            <a:extLst>
              <a:ext uri="{FF2B5EF4-FFF2-40B4-BE49-F238E27FC236}">
                <a16:creationId xmlns:a16="http://schemas.microsoft.com/office/drawing/2014/main" id="{C1A7EC7A-210B-08A9-F415-0EE6457E3160}"/>
              </a:ext>
            </a:extLst>
          </p:cNvPr>
          <p:cNvSpPr txBox="1"/>
          <p:nvPr/>
        </p:nvSpPr>
        <p:spPr>
          <a:xfrm>
            <a:off x="5331589" y="5623127"/>
            <a:ext cx="1405968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u="none" strike="noStrike" baseline="0" dirty="0"/>
              <a:t>8x</a:t>
            </a:r>
          </a:p>
          <a:p>
            <a:r>
              <a:rPr lang="en-US" dirty="0"/>
              <a:t>HOM Feedthrough</a:t>
            </a:r>
            <a:endParaRPr lang="en-US" sz="1100" u="none" strike="noStrike" baseline="0" dirty="0"/>
          </a:p>
        </p:txBody>
      </p:sp>
      <p:sp>
        <p:nvSpPr>
          <p:cNvPr id="49" name="TextBox 27">
            <a:extLst>
              <a:ext uri="{FF2B5EF4-FFF2-40B4-BE49-F238E27FC236}">
                <a16:creationId xmlns:a16="http://schemas.microsoft.com/office/drawing/2014/main" id="{8781F9B8-4D8C-CB21-D377-14DB3EF7D93A}"/>
              </a:ext>
            </a:extLst>
          </p:cNvPr>
          <p:cNvSpPr txBox="1"/>
          <p:nvPr/>
        </p:nvSpPr>
        <p:spPr>
          <a:xfrm>
            <a:off x="7267369" y="5609901"/>
            <a:ext cx="1405968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u="none" strike="noStrike" baseline="0" dirty="0"/>
              <a:t>14x</a:t>
            </a:r>
          </a:p>
          <a:p>
            <a:r>
              <a:rPr lang="en-US" dirty="0"/>
              <a:t>HOM Feedthrough</a:t>
            </a:r>
            <a:endParaRPr lang="en-US" sz="1100" u="none" strike="noStrike" baseline="0" dirty="0"/>
          </a:p>
        </p:txBody>
      </p:sp>
      <p:sp>
        <p:nvSpPr>
          <p:cNvPr id="5" name="Slide Number Placeholder 14">
            <a:extLst>
              <a:ext uri="{FF2B5EF4-FFF2-40B4-BE49-F238E27FC236}">
                <a16:creationId xmlns:a16="http://schemas.microsoft.com/office/drawing/2014/main" id="{FC5B9069-B9E2-EEED-4ED9-CC015B951C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r>
              <a:rPr lang="fr-FR" dirty="0"/>
              <a:t>9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1FDD6E5-5CFE-A1D3-CF57-4944DC09AF26}"/>
              </a:ext>
            </a:extLst>
          </p:cNvPr>
          <p:cNvSpPr/>
          <p:nvPr/>
        </p:nvSpPr>
        <p:spPr>
          <a:xfrm>
            <a:off x="3058534" y="1588766"/>
            <a:ext cx="57998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2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Improved quality control thanks to µ-computed tomography (quality and dimensions of inner surfaces)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8A728FB-A391-01BE-FBCB-D6DD485FBF5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71032" y="2502789"/>
            <a:ext cx="3575268" cy="251095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45A8B38-16D0-7555-7020-3A591BDA702E}"/>
              </a:ext>
            </a:extLst>
          </p:cNvPr>
          <p:cNvSpPr txBox="1"/>
          <p:nvPr/>
        </p:nvSpPr>
        <p:spPr>
          <a:xfrm>
            <a:off x="5479636" y="4625959"/>
            <a:ext cx="1589494" cy="400110"/>
          </a:xfrm>
          <a:prstGeom prst="rect">
            <a:avLst/>
          </a:prstGeom>
          <a:solidFill>
            <a:schemeClr val="bg1">
              <a:alpha val="76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/>
              <a:t>Rugosity measurements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FB6289B-8BF3-5648-BD13-5C3ECB17AD93}"/>
              </a:ext>
            </a:extLst>
          </p:cNvPr>
          <p:cNvSpPr/>
          <p:nvPr/>
        </p:nvSpPr>
        <p:spPr>
          <a:xfrm>
            <a:off x="6156176" y="3381986"/>
            <a:ext cx="105068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/>
            <a:r>
              <a:rPr lang="en-GB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 0,4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1EE5D7D2-48BD-58D7-D210-1AF76035321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8734" y="682456"/>
            <a:ext cx="2052814" cy="1600733"/>
          </a:xfrm>
          <a:prstGeom prst="rect">
            <a:avLst/>
          </a:prstGeom>
        </p:spPr>
      </p:pic>
      <p:cxnSp>
        <p:nvCxnSpPr>
          <p:cNvPr id="21" name="Straight Arrow Connector 3">
            <a:extLst>
              <a:ext uri="{FF2B5EF4-FFF2-40B4-BE49-F238E27FC236}">
                <a16:creationId xmlns:a16="http://schemas.microsoft.com/office/drawing/2014/main" id="{15EBAE32-A210-FA94-A65C-E131D8DBB1A6}"/>
              </a:ext>
            </a:extLst>
          </p:cNvPr>
          <p:cNvCxnSpPr>
            <a:cxnSpLocks/>
          </p:cNvCxnSpPr>
          <p:nvPr/>
        </p:nvCxnSpPr>
        <p:spPr>
          <a:xfrm flipH="1" flipV="1">
            <a:off x="2227466" y="1432005"/>
            <a:ext cx="228022" cy="449148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BD950056-2D44-1EE9-2FAE-D094CBCFBC98}"/>
              </a:ext>
            </a:extLst>
          </p:cNvPr>
          <p:cNvSpPr/>
          <p:nvPr/>
        </p:nvSpPr>
        <p:spPr>
          <a:xfrm>
            <a:off x="3020640" y="693413"/>
            <a:ext cx="51972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2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Machining of inner volume to reduce weight as much as possible</a:t>
            </a:r>
          </a:p>
        </p:txBody>
      </p:sp>
      <p:sp>
        <p:nvSpPr>
          <p:cNvPr id="7" name="Diamond 6">
            <a:extLst>
              <a:ext uri="{FF2B5EF4-FFF2-40B4-BE49-F238E27FC236}">
                <a16:creationId xmlns:a16="http://schemas.microsoft.com/office/drawing/2014/main" id="{C9A10C6F-136E-B1A9-2F3E-AB0781013D2D}"/>
              </a:ext>
            </a:extLst>
          </p:cNvPr>
          <p:cNvSpPr/>
          <p:nvPr/>
        </p:nvSpPr>
        <p:spPr>
          <a:xfrm>
            <a:off x="5198638" y="5699272"/>
            <a:ext cx="171450" cy="276225"/>
          </a:xfrm>
          <a:prstGeom prst="diamond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6" name="Diamond 45">
            <a:extLst>
              <a:ext uri="{FF2B5EF4-FFF2-40B4-BE49-F238E27FC236}">
                <a16:creationId xmlns:a16="http://schemas.microsoft.com/office/drawing/2014/main" id="{EA04ACEE-13E9-C7F1-5C8D-DD9715B137B1}"/>
              </a:ext>
            </a:extLst>
          </p:cNvPr>
          <p:cNvSpPr/>
          <p:nvPr/>
        </p:nvSpPr>
        <p:spPr>
          <a:xfrm>
            <a:off x="5130423" y="5699273"/>
            <a:ext cx="171450" cy="276225"/>
          </a:xfrm>
          <a:prstGeom prst="diamond">
            <a:avLst/>
          </a:prstGeom>
          <a:solidFill>
            <a:srgbClr val="00B050"/>
          </a:solidFill>
          <a:ln>
            <a:solidFill>
              <a:srgbClr val="4CAB8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4854397-EB2F-213F-1009-31C105F8BF85}"/>
              </a:ext>
            </a:extLst>
          </p:cNvPr>
          <p:cNvCxnSpPr>
            <a:cxnSpLocks/>
          </p:cNvCxnSpPr>
          <p:nvPr/>
        </p:nvCxnSpPr>
        <p:spPr>
          <a:xfrm>
            <a:off x="4860032" y="5167927"/>
            <a:ext cx="0" cy="41149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77094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6">
            <a:extLst>
              <a:ext uri="{FF2B5EF4-FFF2-40B4-BE49-F238E27FC236}">
                <a16:creationId xmlns:a16="http://schemas.microsoft.com/office/drawing/2014/main" id="{59CBF94C-5439-C017-5285-A6756C9F0A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931675">
            <a:off x="4169250" y="827034"/>
            <a:ext cx="1361799" cy="2457590"/>
          </a:xfrm>
          <a:prstGeom prst="rect">
            <a:avLst/>
          </a:prstGeom>
        </p:spPr>
      </p:pic>
      <p:sp>
        <p:nvSpPr>
          <p:cNvPr id="17" name="Title 1">
            <a:extLst>
              <a:ext uri="{FF2B5EF4-FFF2-40B4-BE49-F238E27FC236}">
                <a16:creationId xmlns:a16="http://schemas.microsoft.com/office/drawing/2014/main" id="{07C9D53A-3935-F306-807B-471FF959FA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15211"/>
            <a:ext cx="8434800" cy="720000"/>
          </a:xfrm>
        </p:spPr>
        <p:txBody>
          <a:bodyPr/>
          <a:lstStyle/>
          <a:p>
            <a:r>
              <a:rPr lang="en-GB" dirty="0"/>
              <a:t>HOM Couplers</a:t>
            </a:r>
          </a:p>
        </p:txBody>
      </p:sp>
      <p:pic>
        <p:nvPicPr>
          <p:cNvPr id="4" name="Picture 3" descr="A close-up of a machine&#10;&#10;Description automatically generated with low confidence">
            <a:extLst>
              <a:ext uri="{FF2B5EF4-FFF2-40B4-BE49-F238E27FC236}">
                <a16:creationId xmlns:a16="http://schemas.microsoft.com/office/drawing/2014/main" id="{F0854B0A-DF37-CDF7-2DAB-529EB5FE55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5576" y="3464983"/>
            <a:ext cx="3571091" cy="267831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5FE35BA-539C-FECC-D4C9-21B607115177}"/>
              </a:ext>
            </a:extLst>
          </p:cNvPr>
          <p:cNvSpPr txBox="1"/>
          <p:nvPr/>
        </p:nvSpPr>
        <p:spPr>
          <a:xfrm>
            <a:off x="1763688" y="5889385"/>
            <a:ext cx="2581884" cy="253916"/>
          </a:xfrm>
          <a:prstGeom prst="rect">
            <a:avLst/>
          </a:prstGeom>
          <a:solidFill>
            <a:schemeClr val="bg1">
              <a:alpha val="46000"/>
            </a:schemeClr>
          </a:solidFill>
        </p:spPr>
        <p:txBody>
          <a:bodyPr wrap="square" rtlCol="0">
            <a:spAutoFit/>
          </a:bodyPr>
          <a:lstStyle/>
          <a:p>
            <a:pPr marL="0" lvl="1" algn="r"/>
            <a:r>
              <a:rPr lang="en-US" sz="1050" b="1" dirty="0"/>
              <a:t>Final EB weld to close helium vessel</a:t>
            </a:r>
            <a:endParaRPr lang="en-US" sz="1050" dirty="0"/>
          </a:p>
        </p:txBody>
      </p:sp>
      <p:pic>
        <p:nvPicPr>
          <p:cNvPr id="5" name="Image 5" descr="CERN-logo_outline.jpg">
            <a:extLst>
              <a:ext uri="{FF2B5EF4-FFF2-40B4-BE49-F238E27FC236}">
                <a16:creationId xmlns:a16="http://schemas.microsoft.com/office/drawing/2014/main" id="{A80ECAA6-10B0-2385-6520-E06ED60599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27835" y="6331399"/>
            <a:ext cx="499765" cy="491488"/>
          </a:xfrm>
          <a:prstGeom prst="rect">
            <a:avLst/>
          </a:prstGeom>
        </p:spPr>
      </p:pic>
      <p:sp>
        <p:nvSpPr>
          <p:cNvPr id="6" name="Espace réservé du pied de page 3">
            <a:extLst>
              <a:ext uri="{FF2B5EF4-FFF2-40B4-BE49-F238E27FC236}">
                <a16:creationId xmlns:a16="http://schemas.microsoft.com/office/drawing/2014/main" id="{DF133666-BF90-D93B-46ED-FC134BE8B1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536631"/>
            <a:ext cx="6454032" cy="202728"/>
          </a:xfrm>
        </p:spPr>
        <p:txBody>
          <a:bodyPr/>
          <a:lstStyle/>
          <a:p>
            <a:pPr algn="l"/>
            <a:r>
              <a:rPr lang="en-GB" dirty="0"/>
              <a:t> S. Barrière, CERN                                        </a:t>
            </a:r>
            <a:r>
              <a:rPr lang="fr-FR" dirty="0"/>
              <a:t>13th HL-LHC Collaboration Meeting – 27/09/2023</a:t>
            </a:r>
            <a:endParaRPr lang="en-GB" dirty="0"/>
          </a:p>
        </p:txBody>
      </p:sp>
      <p:sp>
        <p:nvSpPr>
          <p:cNvPr id="2" name="Slide Number Placeholder 14">
            <a:extLst>
              <a:ext uri="{FF2B5EF4-FFF2-40B4-BE49-F238E27FC236}">
                <a16:creationId xmlns:a16="http://schemas.microsoft.com/office/drawing/2014/main" id="{0BA9F537-F177-953D-3225-AE5E967516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r>
              <a:rPr lang="fr-FR" dirty="0"/>
              <a:t>10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4BDE607-1ED2-F916-3966-30ED0A91D43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75709" y="789560"/>
            <a:ext cx="3571091" cy="262107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54D9E481-0009-D778-05C4-342E69CEDA6E}"/>
              </a:ext>
            </a:extLst>
          </p:cNvPr>
          <p:cNvSpPr/>
          <p:nvPr/>
        </p:nvSpPr>
        <p:spPr>
          <a:xfrm>
            <a:off x="432000" y="1055284"/>
            <a:ext cx="357109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2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160+ fabrication steps to be managed in series production: </a:t>
            </a:r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intense intertwining of techniques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0E9815A-C3AF-3962-0E1E-CA8B04330405}"/>
              </a:ext>
            </a:extLst>
          </p:cNvPr>
          <p:cNvSpPr/>
          <p:nvPr/>
        </p:nvSpPr>
        <p:spPr>
          <a:xfrm>
            <a:off x="432000" y="2191100"/>
            <a:ext cx="377996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2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PED requirements impose full qualification of all weld &amp; inspection processes with full traceability down to all subcomponents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A9E8D86-C451-9E9B-49EE-0EDB6854501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56649" y="3464984"/>
            <a:ext cx="3571091" cy="2678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59130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5" descr="CERN-logo_outline.jpg">
            <a:extLst>
              <a:ext uri="{FF2B5EF4-FFF2-40B4-BE49-F238E27FC236}">
                <a16:creationId xmlns:a16="http://schemas.microsoft.com/office/drawing/2014/main" id="{C7DCA75B-E7EA-37E5-50E6-CB149A738B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7835" y="6331399"/>
            <a:ext cx="499765" cy="491488"/>
          </a:xfrm>
          <a:prstGeom prst="rect">
            <a:avLst/>
          </a:prstGeom>
        </p:spPr>
      </p:pic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4E57D46-144A-46C2-D3E0-30D69E10CB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536631"/>
            <a:ext cx="6454032" cy="202728"/>
          </a:xfrm>
        </p:spPr>
        <p:txBody>
          <a:bodyPr/>
          <a:lstStyle/>
          <a:p>
            <a:pPr algn="l"/>
            <a:r>
              <a:rPr lang="en-GB" dirty="0"/>
              <a:t> S. Barrière, CERN                                        </a:t>
            </a:r>
            <a:r>
              <a:rPr lang="fr-FR" dirty="0"/>
              <a:t>13th HL-LHC Collaboration Meeting – 27/09/2023</a:t>
            </a:r>
            <a:endParaRPr lang="en-GB" dirty="0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07C9D53A-3935-F306-807B-471FF959FA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15211"/>
            <a:ext cx="8434800" cy="720000"/>
          </a:xfrm>
        </p:spPr>
        <p:txBody>
          <a:bodyPr/>
          <a:lstStyle/>
          <a:p>
            <a:r>
              <a:rPr lang="en-GB" dirty="0"/>
              <a:t>HOM Couplers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8DB6ACF-8A14-A3A4-2856-913F26797FA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842" r="6605"/>
          <a:stretch/>
        </p:blipFill>
        <p:spPr>
          <a:xfrm>
            <a:off x="2912619" y="1141688"/>
            <a:ext cx="3777435" cy="323563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9463C77-6953-FF04-9772-C7E48DB1BE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32240" y="1140219"/>
            <a:ext cx="2350351" cy="3237102"/>
          </a:xfrm>
          <a:prstGeom prst="rect">
            <a:avLst/>
          </a:prstGeom>
        </p:spPr>
      </p:pic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02539EE4-BB68-A057-3F9B-96969139EA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5774144"/>
              </p:ext>
            </p:extLst>
          </p:nvPr>
        </p:nvGraphicFramePr>
        <p:xfrm>
          <a:off x="548297" y="4819812"/>
          <a:ext cx="8047405" cy="896500"/>
        </p:xfrm>
        <a:graphic>
          <a:graphicData uri="http://schemas.openxmlformats.org/drawingml/2006/table">
            <a:tbl>
              <a:tblPr>
                <a:tableStyleId>{073A0DAA-6AF3-43AB-8588-CEC1D06C72B9}</a:tableStyleId>
              </a:tblPr>
              <a:tblGrid>
                <a:gridCol w="255853">
                  <a:extLst>
                    <a:ext uri="{9D8B030D-6E8A-4147-A177-3AD203B41FA5}">
                      <a16:colId xmlns:a16="http://schemas.microsoft.com/office/drawing/2014/main" val="1350816357"/>
                    </a:ext>
                  </a:extLst>
                </a:gridCol>
                <a:gridCol w="271651">
                  <a:extLst>
                    <a:ext uri="{9D8B030D-6E8A-4147-A177-3AD203B41FA5}">
                      <a16:colId xmlns:a16="http://schemas.microsoft.com/office/drawing/2014/main" val="3471059247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105796757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1607408940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235040688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3412156835"/>
                    </a:ext>
                  </a:extLst>
                </a:gridCol>
                <a:gridCol w="292193">
                  <a:extLst>
                    <a:ext uri="{9D8B030D-6E8A-4147-A177-3AD203B41FA5}">
                      <a16:colId xmlns:a16="http://schemas.microsoft.com/office/drawing/2014/main" val="3745341325"/>
                    </a:ext>
                  </a:extLst>
                </a:gridCol>
                <a:gridCol w="292193">
                  <a:extLst>
                    <a:ext uri="{9D8B030D-6E8A-4147-A177-3AD203B41FA5}">
                      <a16:colId xmlns:a16="http://schemas.microsoft.com/office/drawing/2014/main" val="3897330737"/>
                    </a:ext>
                  </a:extLst>
                </a:gridCol>
                <a:gridCol w="251425">
                  <a:extLst>
                    <a:ext uri="{9D8B030D-6E8A-4147-A177-3AD203B41FA5}">
                      <a16:colId xmlns:a16="http://schemas.microsoft.com/office/drawing/2014/main" val="3136074295"/>
                    </a:ext>
                  </a:extLst>
                </a:gridCol>
                <a:gridCol w="251425">
                  <a:extLst>
                    <a:ext uri="{9D8B030D-6E8A-4147-A177-3AD203B41FA5}">
                      <a16:colId xmlns:a16="http://schemas.microsoft.com/office/drawing/2014/main" val="280861938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3696147146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151245218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1432767961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2094300808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1867042379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3788316285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1536031409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1024427484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2023564771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2007243111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2527552050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3908271285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4202654850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809945477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2365037854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1370041903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2414193871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1150928056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2427032460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3858221943"/>
                    </a:ext>
                  </a:extLst>
                </a:gridCol>
                <a:gridCol w="292193">
                  <a:extLst>
                    <a:ext uri="{9D8B030D-6E8A-4147-A177-3AD203B41FA5}">
                      <a16:colId xmlns:a16="http://schemas.microsoft.com/office/drawing/2014/main" val="3707293445"/>
                    </a:ext>
                  </a:extLst>
                </a:gridCol>
              </a:tblGrid>
              <a:tr h="226929">
                <a:tc gridSpan="7"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fr-FR" sz="1000" b="1" u="none" strike="noStrike" kern="1200" dirty="0">
                          <a:solidFill>
                            <a:schemeClr val="dk1"/>
                          </a:solidFill>
                          <a:effectLst/>
                        </a:rPr>
                        <a:t>2022</a:t>
                      </a:r>
                      <a:endParaRPr lang="en-GB" sz="10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2023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2024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8591914"/>
                  </a:ext>
                </a:extLst>
              </a:tr>
              <a:tr h="1471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06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07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08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09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10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11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12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01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02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03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04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05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06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07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08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09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10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11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12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01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02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03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04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05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06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07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08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09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10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11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12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5024449"/>
                  </a:ext>
                </a:extLst>
              </a:tr>
              <a:tr h="494571">
                <a:tc gridSpan="31"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 </a:t>
                      </a:r>
                    </a:p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 </a:t>
                      </a: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4496355"/>
                  </a:ext>
                </a:extLst>
              </a:tr>
            </a:tbl>
          </a:graphicData>
        </a:graphic>
      </p:graphicFrame>
      <p:sp>
        <p:nvSpPr>
          <p:cNvPr id="6" name="Diamond 5">
            <a:extLst>
              <a:ext uri="{FF2B5EF4-FFF2-40B4-BE49-F238E27FC236}">
                <a16:creationId xmlns:a16="http://schemas.microsoft.com/office/drawing/2014/main" id="{92C905AC-7A89-C5B1-44C2-DB15EA2AC45A}"/>
              </a:ext>
            </a:extLst>
          </p:cNvPr>
          <p:cNvSpPr/>
          <p:nvPr/>
        </p:nvSpPr>
        <p:spPr>
          <a:xfrm>
            <a:off x="723493" y="5335158"/>
            <a:ext cx="171450" cy="276225"/>
          </a:xfrm>
          <a:prstGeom prst="diamond">
            <a:avLst/>
          </a:prstGeom>
          <a:solidFill>
            <a:srgbClr val="00B050"/>
          </a:solidFill>
          <a:ln>
            <a:solidFill>
              <a:srgbClr val="4CAB8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TextBox 27">
            <a:extLst>
              <a:ext uri="{FF2B5EF4-FFF2-40B4-BE49-F238E27FC236}">
                <a16:creationId xmlns:a16="http://schemas.microsoft.com/office/drawing/2014/main" id="{99C6ED20-D424-8D23-5999-18F4A675D027}"/>
              </a:ext>
            </a:extLst>
          </p:cNvPr>
          <p:cNvSpPr txBox="1"/>
          <p:nvPr/>
        </p:nvSpPr>
        <p:spPr>
          <a:xfrm>
            <a:off x="924659" y="5259012"/>
            <a:ext cx="1405968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u="none" strike="noStrike" baseline="0" dirty="0"/>
              <a:t>8x</a:t>
            </a:r>
          </a:p>
          <a:p>
            <a:r>
              <a:rPr lang="en-US" dirty="0"/>
              <a:t>HOM Coupler</a:t>
            </a:r>
            <a:endParaRPr lang="en-US" sz="1100" u="none" strike="noStrike" baseline="0" dirty="0"/>
          </a:p>
        </p:txBody>
      </p:sp>
      <p:sp>
        <p:nvSpPr>
          <p:cNvPr id="8" name="Diamond 7">
            <a:extLst>
              <a:ext uri="{FF2B5EF4-FFF2-40B4-BE49-F238E27FC236}">
                <a16:creationId xmlns:a16="http://schemas.microsoft.com/office/drawing/2014/main" id="{F9083068-2E38-0A8D-5718-2B63C3187BE2}"/>
              </a:ext>
            </a:extLst>
          </p:cNvPr>
          <p:cNvSpPr/>
          <p:nvPr/>
        </p:nvSpPr>
        <p:spPr>
          <a:xfrm>
            <a:off x="3360475" y="5330982"/>
            <a:ext cx="171450" cy="276225"/>
          </a:xfrm>
          <a:prstGeom prst="diamond">
            <a:avLst/>
          </a:prstGeom>
          <a:solidFill>
            <a:srgbClr val="00B050"/>
          </a:solidFill>
          <a:ln>
            <a:solidFill>
              <a:srgbClr val="4CAB8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TextBox 27">
            <a:extLst>
              <a:ext uri="{FF2B5EF4-FFF2-40B4-BE49-F238E27FC236}">
                <a16:creationId xmlns:a16="http://schemas.microsoft.com/office/drawing/2014/main" id="{B585F2B7-716C-5B17-32A6-3A9F3CEE3680}"/>
              </a:ext>
            </a:extLst>
          </p:cNvPr>
          <p:cNvSpPr txBox="1"/>
          <p:nvPr/>
        </p:nvSpPr>
        <p:spPr>
          <a:xfrm>
            <a:off x="3561641" y="5254836"/>
            <a:ext cx="1405968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u="none" strike="noStrike" baseline="0" dirty="0"/>
              <a:t>8x</a:t>
            </a:r>
          </a:p>
          <a:p>
            <a:r>
              <a:rPr lang="en-US" dirty="0"/>
              <a:t>HOM Coupler</a:t>
            </a:r>
            <a:endParaRPr lang="en-US" sz="1100" u="none" strike="noStrike" baseline="0" dirty="0"/>
          </a:p>
        </p:txBody>
      </p:sp>
      <p:sp>
        <p:nvSpPr>
          <p:cNvPr id="10" name="TextBox 27">
            <a:extLst>
              <a:ext uri="{FF2B5EF4-FFF2-40B4-BE49-F238E27FC236}">
                <a16:creationId xmlns:a16="http://schemas.microsoft.com/office/drawing/2014/main" id="{688CEF5F-010E-02A9-B8F4-4E8866CFD1AF}"/>
              </a:ext>
            </a:extLst>
          </p:cNvPr>
          <p:cNvSpPr txBox="1"/>
          <p:nvPr/>
        </p:nvSpPr>
        <p:spPr>
          <a:xfrm>
            <a:off x="5629049" y="5249749"/>
            <a:ext cx="1405968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u="none" strike="noStrike" baseline="0" dirty="0"/>
              <a:t>10x</a:t>
            </a:r>
          </a:p>
          <a:p>
            <a:r>
              <a:rPr lang="en-US" dirty="0"/>
              <a:t>HOM Coupler</a:t>
            </a:r>
            <a:endParaRPr lang="en-US" sz="1100" u="none" strike="noStrike" baseline="0" dirty="0"/>
          </a:p>
        </p:txBody>
      </p:sp>
      <p:sp>
        <p:nvSpPr>
          <p:cNvPr id="12" name="TextBox 27">
            <a:extLst>
              <a:ext uri="{FF2B5EF4-FFF2-40B4-BE49-F238E27FC236}">
                <a16:creationId xmlns:a16="http://schemas.microsoft.com/office/drawing/2014/main" id="{368ED2A6-0AFC-7DCF-7E5E-C6D972BC61D7}"/>
              </a:ext>
            </a:extLst>
          </p:cNvPr>
          <p:cNvSpPr txBox="1"/>
          <p:nvPr/>
        </p:nvSpPr>
        <p:spPr>
          <a:xfrm>
            <a:off x="7465224" y="5249749"/>
            <a:ext cx="1110004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u="none" strike="noStrike" baseline="0" dirty="0"/>
              <a:t>10x</a:t>
            </a:r>
          </a:p>
          <a:p>
            <a:r>
              <a:rPr lang="en-US" dirty="0"/>
              <a:t>HOM Coupler</a:t>
            </a:r>
            <a:endParaRPr lang="en-US" sz="1100" u="none" strike="noStrike" baseline="0" dirty="0"/>
          </a:p>
        </p:txBody>
      </p:sp>
      <p:sp>
        <p:nvSpPr>
          <p:cNvPr id="14" name="Diamond 13">
            <a:extLst>
              <a:ext uri="{FF2B5EF4-FFF2-40B4-BE49-F238E27FC236}">
                <a16:creationId xmlns:a16="http://schemas.microsoft.com/office/drawing/2014/main" id="{53533819-7638-3B71-2360-3E8D1D0F1601}"/>
              </a:ext>
            </a:extLst>
          </p:cNvPr>
          <p:cNvSpPr/>
          <p:nvPr/>
        </p:nvSpPr>
        <p:spPr>
          <a:xfrm>
            <a:off x="7303266" y="5335158"/>
            <a:ext cx="171450" cy="276225"/>
          </a:xfrm>
          <a:prstGeom prst="diamond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Diamond 14">
            <a:extLst>
              <a:ext uri="{FF2B5EF4-FFF2-40B4-BE49-F238E27FC236}">
                <a16:creationId xmlns:a16="http://schemas.microsoft.com/office/drawing/2014/main" id="{D6C04DFF-DF41-AF77-07E0-205B508D4FE9}"/>
              </a:ext>
            </a:extLst>
          </p:cNvPr>
          <p:cNvSpPr/>
          <p:nvPr/>
        </p:nvSpPr>
        <p:spPr>
          <a:xfrm>
            <a:off x="5499921" y="5335158"/>
            <a:ext cx="171450" cy="276225"/>
          </a:xfrm>
          <a:prstGeom prst="diamond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Slide Number Placeholder 14">
            <a:extLst>
              <a:ext uri="{FF2B5EF4-FFF2-40B4-BE49-F238E27FC236}">
                <a16:creationId xmlns:a16="http://schemas.microsoft.com/office/drawing/2014/main" id="{3EF69968-5B68-650B-C0EF-3E1BA9C1C2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r>
              <a:rPr lang="fr-FR" dirty="0"/>
              <a:t>11</a:t>
            </a:r>
          </a:p>
        </p:txBody>
      </p:sp>
      <p:pic>
        <p:nvPicPr>
          <p:cNvPr id="16" name="Picture 15" descr="A person standing in front of a projector screen&#10;&#10;Description automatically generated with medium confidence">
            <a:extLst>
              <a:ext uri="{FF2B5EF4-FFF2-40B4-BE49-F238E27FC236}">
                <a16:creationId xmlns:a16="http://schemas.microsoft.com/office/drawing/2014/main" id="{53CCE44B-758A-C9EA-B82C-DE3850D6E1F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2169" r="4997"/>
          <a:stretch/>
        </p:blipFill>
        <p:spPr>
          <a:xfrm>
            <a:off x="179512" y="1126845"/>
            <a:ext cx="2712014" cy="3237102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6FCA5D42-D849-91F0-E1CB-CBC2E2C635FA}"/>
              </a:ext>
            </a:extLst>
          </p:cNvPr>
          <p:cNvSpPr txBox="1"/>
          <p:nvPr/>
        </p:nvSpPr>
        <p:spPr>
          <a:xfrm>
            <a:off x="1048237" y="4110031"/>
            <a:ext cx="1850075" cy="253916"/>
          </a:xfrm>
          <a:prstGeom prst="rect">
            <a:avLst/>
          </a:prstGeom>
          <a:solidFill>
            <a:schemeClr val="bg1">
              <a:alpha val="46000"/>
            </a:schemeClr>
          </a:solidFill>
        </p:spPr>
        <p:txBody>
          <a:bodyPr wrap="square" rtlCol="0">
            <a:spAutoFit/>
          </a:bodyPr>
          <a:lstStyle/>
          <a:p>
            <a:pPr marL="0" lvl="1" algn="r"/>
            <a:r>
              <a:rPr lang="en-US" sz="1050" b="1" dirty="0"/>
              <a:t>3D-scan of final assembly</a:t>
            </a:r>
            <a:endParaRPr lang="en-US" sz="1050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8E27BF34-77F1-247B-0A5C-80AEA8BABD1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3923" y="217583"/>
            <a:ext cx="2254859" cy="1706619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7BC862F-97DF-86F1-841E-0725137C1B7C}"/>
              </a:ext>
            </a:extLst>
          </p:cNvPr>
          <p:cNvCxnSpPr>
            <a:cxnSpLocks/>
          </p:cNvCxnSpPr>
          <p:nvPr/>
        </p:nvCxnSpPr>
        <p:spPr>
          <a:xfrm>
            <a:off x="4716016" y="4809652"/>
            <a:ext cx="0" cy="41149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60308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2000" y="15211"/>
            <a:ext cx="8434800" cy="720000"/>
          </a:xfrm>
        </p:spPr>
        <p:txBody>
          <a:bodyPr/>
          <a:lstStyle/>
          <a:p>
            <a:r>
              <a:rPr lang="en-GB" dirty="0"/>
              <a:t>FPC Status</a:t>
            </a:r>
          </a:p>
        </p:txBody>
      </p:sp>
      <p:pic>
        <p:nvPicPr>
          <p:cNvPr id="3" name="Image 5" descr="CERN-logo_outline.jpg">
            <a:extLst>
              <a:ext uri="{FF2B5EF4-FFF2-40B4-BE49-F238E27FC236}">
                <a16:creationId xmlns:a16="http://schemas.microsoft.com/office/drawing/2014/main" id="{98A75A66-1539-BD87-F488-7BE0A8D39C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7835" y="6331399"/>
            <a:ext cx="499765" cy="491488"/>
          </a:xfrm>
          <a:prstGeom prst="rect">
            <a:avLst/>
          </a:prstGeom>
        </p:spPr>
      </p:pic>
      <p:sp>
        <p:nvSpPr>
          <p:cNvPr id="5" name="Espace réservé du pied de page 3">
            <a:extLst>
              <a:ext uri="{FF2B5EF4-FFF2-40B4-BE49-F238E27FC236}">
                <a16:creationId xmlns:a16="http://schemas.microsoft.com/office/drawing/2014/main" id="{156023DB-C3DF-1A98-EAC7-1AFF5D2C7A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536631"/>
            <a:ext cx="6454032" cy="202728"/>
          </a:xfrm>
        </p:spPr>
        <p:txBody>
          <a:bodyPr/>
          <a:lstStyle/>
          <a:p>
            <a:pPr algn="l"/>
            <a:r>
              <a:rPr lang="en-GB" dirty="0"/>
              <a:t> S. Barrière, CERN                                        </a:t>
            </a:r>
            <a:r>
              <a:rPr lang="fr-FR" dirty="0"/>
              <a:t>13th HL-LHC Collaboration Meeting – 27/09/2023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3E2E04E-BFED-7CA0-B0CF-EA3174174ED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576" y="88394"/>
            <a:ext cx="2637994" cy="231521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FC0BFF7-C849-861C-FFF3-4961AD3BB039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489" y="2441178"/>
            <a:ext cx="1865409" cy="2131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A7370B3-5A46-CB3D-228D-18C99C06D0F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8104" t="-223" r="10164" b="223"/>
          <a:stretch/>
        </p:blipFill>
        <p:spPr>
          <a:xfrm>
            <a:off x="2105491" y="2441179"/>
            <a:ext cx="3032841" cy="2072690"/>
          </a:xfrm>
          <a:prstGeom prst="rect">
            <a:avLst/>
          </a:prstGeom>
        </p:spPr>
      </p:pic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7468860F-13F0-2E6D-5F0A-3A24B1880A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2219554"/>
              </p:ext>
            </p:extLst>
          </p:nvPr>
        </p:nvGraphicFramePr>
        <p:xfrm>
          <a:off x="710824" y="4616643"/>
          <a:ext cx="8047405" cy="1581098"/>
        </p:xfrm>
        <a:graphic>
          <a:graphicData uri="http://schemas.openxmlformats.org/drawingml/2006/table">
            <a:tbl>
              <a:tblPr>
                <a:tableStyleId>{073A0DAA-6AF3-43AB-8588-CEC1D06C72B9}</a:tableStyleId>
              </a:tblPr>
              <a:tblGrid>
                <a:gridCol w="255853">
                  <a:extLst>
                    <a:ext uri="{9D8B030D-6E8A-4147-A177-3AD203B41FA5}">
                      <a16:colId xmlns:a16="http://schemas.microsoft.com/office/drawing/2014/main" val="1350816357"/>
                    </a:ext>
                  </a:extLst>
                </a:gridCol>
                <a:gridCol w="271651">
                  <a:extLst>
                    <a:ext uri="{9D8B030D-6E8A-4147-A177-3AD203B41FA5}">
                      <a16:colId xmlns:a16="http://schemas.microsoft.com/office/drawing/2014/main" val="3471059247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105796757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1607408940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235040688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3412156835"/>
                    </a:ext>
                  </a:extLst>
                </a:gridCol>
                <a:gridCol w="292193">
                  <a:extLst>
                    <a:ext uri="{9D8B030D-6E8A-4147-A177-3AD203B41FA5}">
                      <a16:colId xmlns:a16="http://schemas.microsoft.com/office/drawing/2014/main" val="3745341325"/>
                    </a:ext>
                  </a:extLst>
                </a:gridCol>
                <a:gridCol w="292193">
                  <a:extLst>
                    <a:ext uri="{9D8B030D-6E8A-4147-A177-3AD203B41FA5}">
                      <a16:colId xmlns:a16="http://schemas.microsoft.com/office/drawing/2014/main" val="3897330737"/>
                    </a:ext>
                  </a:extLst>
                </a:gridCol>
                <a:gridCol w="251425">
                  <a:extLst>
                    <a:ext uri="{9D8B030D-6E8A-4147-A177-3AD203B41FA5}">
                      <a16:colId xmlns:a16="http://schemas.microsoft.com/office/drawing/2014/main" val="3136074295"/>
                    </a:ext>
                  </a:extLst>
                </a:gridCol>
                <a:gridCol w="251425">
                  <a:extLst>
                    <a:ext uri="{9D8B030D-6E8A-4147-A177-3AD203B41FA5}">
                      <a16:colId xmlns:a16="http://schemas.microsoft.com/office/drawing/2014/main" val="280861938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3696147146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151245218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1432767961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2094300808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1867042379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3788316285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1536031409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1024427484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2023564771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2007243111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2527552050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3908271285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4202654850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809945477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2365037854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1370041903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2414193871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1150928056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2427032460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3858221943"/>
                    </a:ext>
                  </a:extLst>
                </a:gridCol>
                <a:gridCol w="292193">
                  <a:extLst>
                    <a:ext uri="{9D8B030D-6E8A-4147-A177-3AD203B41FA5}">
                      <a16:colId xmlns:a16="http://schemas.microsoft.com/office/drawing/2014/main" val="3707293445"/>
                    </a:ext>
                  </a:extLst>
                </a:gridCol>
              </a:tblGrid>
              <a:tr h="226929">
                <a:tc gridSpan="7"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fr-FR" sz="1000" b="1" u="none" strike="noStrike" kern="1200" dirty="0">
                          <a:solidFill>
                            <a:schemeClr val="dk1"/>
                          </a:solidFill>
                          <a:effectLst/>
                        </a:rPr>
                        <a:t>2022</a:t>
                      </a:r>
                      <a:endParaRPr lang="en-GB" sz="10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2023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2024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8591914"/>
                  </a:ext>
                </a:extLst>
              </a:tr>
              <a:tr h="1471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06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07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08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09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10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11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12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01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02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03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04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05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06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07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08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09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10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11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12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01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02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03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04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05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06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07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08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09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10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11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12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5024449"/>
                  </a:ext>
                </a:extLst>
              </a:tr>
              <a:tr h="494571">
                <a:tc gridSpan="31"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 </a:t>
                      </a:r>
                    </a:p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 </a:t>
                      </a:r>
                    </a:p>
                    <a:p>
                      <a:pPr algn="l" fontAlgn="b"/>
                      <a:endParaRPr lang="en-GB" sz="700" u="none" strike="noStrike" dirty="0">
                        <a:effectLst/>
                      </a:endParaRPr>
                    </a:p>
                    <a:p>
                      <a:pPr algn="l" fontAlgn="b"/>
                      <a:endParaRPr lang="en-GB" sz="700" u="none" strike="noStrike" dirty="0">
                        <a:effectLst/>
                      </a:endParaRPr>
                    </a:p>
                    <a:p>
                      <a:pPr algn="l" fontAlgn="b"/>
                      <a:endParaRPr lang="en-GB" sz="700" u="none" strike="noStrike" dirty="0">
                        <a:effectLst/>
                      </a:endParaRPr>
                    </a:p>
                    <a:p>
                      <a:pPr algn="l" fontAlgn="b"/>
                      <a:endParaRPr lang="en-GB" sz="700" u="none" strike="noStrike" dirty="0">
                        <a:effectLst/>
                      </a:endParaRPr>
                    </a:p>
                    <a:p>
                      <a:pPr algn="l" fontAlgn="b"/>
                      <a:endParaRPr lang="en-GB" sz="700" u="none" strike="noStrike" dirty="0">
                        <a:effectLst/>
                      </a:endParaRPr>
                    </a:p>
                    <a:p>
                      <a:pPr algn="l" fontAlgn="b"/>
                      <a:endParaRPr lang="en-GB" sz="700" u="none" strike="noStrike" dirty="0">
                        <a:effectLst/>
                      </a:endParaRPr>
                    </a:p>
                    <a:p>
                      <a:pPr algn="l" fontAlgn="b"/>
                      <a:endParaRPr lang="en-GB" sz="700" u="none" strike="noStrike" dirty="0">
                        <a:effectLst/>
                      </a:endParaRPr>
                    </a:p>
                    <a:p>
                      <a:pPr algn="l" fontAlgn="b"/>
                      <a:endParaRPr lang="en-GB" sz="700" u="none" strike="noStrike" dirty="0">
                        <a:effectLst/>
                      </a:endParaRPr>
                    </a:p>
                    <a:p>
                      <a:pPr algn="l" fontAlgn="b"/>
                      <a:endParaRPr lang="en-GB" sz="700" u="none" strike="noStrike" dirty="0">
                        <a:effectLst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4496355"/>
                  </a:ext>
                </a:extLst>
              </a:tr>
            </a:tbl>
          </a:graphicData>
        </a:graphic>
      </p:graphicFrame>
      <p:sp>
        <p:nvSpPr>
          <p:cNvPr id="15" name="Diamond 14">
            <a:extLst>
              <a:ext uri="{FF2B5EF4-FFF2-40B4-BE49-F238E27FC236}">
                <a16:creationId xmlns:a16="http://schemas.microsoft.com/office/drawing/2014/main" id="{C101B6AC-E824-59B7-CD19-8F5C4D27308E}"/>
              </a:ext>
            </a:extLst>
          </p:cNvPr>
          <p:cNvSpPr/>
          <p:nvPr/>
        </p:nvSpPr>
        <p:spPr>
          <a:xfrm>
            <a:off x="2118547" y="5115665"/>
            <a:ext cx="171450" cy="276225"/>
          </a:xfrm>
          <a:prstGeom prst="diamond">
            <a:avLst/>
          </a:prstGeom>
          <a:solidFill>
            <a:srgbClr val="00B050"/>
          </a:solidFill>
          <a:ln>
            <a:solidFill>
              <a:srgbClr val="4CAB8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TextBox 27">
            <a:extLst>
              <a:ext uri="{FF2B5EF4-FFF2-40B4-BE49-F238E27FC236}">
                <a16:creationId xmlns:a16="http://schemas.microsoft.com/office/drawing/2014/main" id="{F2AB9E3D-E7C8-875C-7A8F-68739E75F9EC}"/>
              </a:ext>
            </a:extLst>
          </p:cNvPr>
          <p:cNvSpPr txBox="1"/>
          <p:nvPr/>
        </p:nvSpPr>
        <p:spPr>
          <a:xfrm>
            <a:off x="2319713" y="5039519"/>
            <a:ext cx="1016272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u="none" strike="noStrike" baseline="0" dirty="0"/>
              <a:t>2x</a:t>
            </a:r>
          </a:p>
          <a:p>
            <a:r>
              <a:rPr lang="en-US" dirty="0"/>
              <a:t>DQW FPC</a:t>
            </a:r>
            <a:endParaRPr lang="en-US" sz="1100" u="none" strike="noStrike" baseline="0" dirty="0"/>
          </a:p>
        </p:txBody>
      </p:sp>
      <p:sp>
        <p:nvSpPr>
          <p:cNvPr id="18" name="TextBox 27">
            <a:extLst>
              <a:ext uri="{FF2B5EF4-FFF2-40B4-BE49-F238E27FC236}">
                <a16:creationId xmlns:a16="http://schemas.microsoft.com/office/drawing/2014/main" id="{53EF7244-5A16-11D6-A39B-2C6AE4C56DA1}"/>
              </a:ext>
            </a:extLst>
          </p:cNvPr>
          <p:cNvSpPr txBox="1"/>
          <p:nvPr/>
        </p:nvSpPr>
        <p:spPr>
          <a:xfrm>
            <a:off x="5138332" y="5063152"/>
            <a:ext cx="883286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u="none" strike="noStrike" baseline="0" dirty="0"/>
              <a:t>4x</a:t>
            </a:r>
          </a:p>
          <a:p>
            <a:r>
              <a:rPr lang="en-US" dirty="0"/>
              <a:t>DQW FPC</a:t>
            </a:r>
            <a:endParaRPr lang="en-US" sz="1100" u="none" strike="noStrike" baseline="0" dirty="0"/>
          </a:p>
        </p:txBody>
      </p:sp>
      <p:sp>
        <p:nvSpPr>
          <p:cNvPr id="19" name="TextBox 27">
            <a:extLst>
              <a:ext uri="{FF2B5EF4-FFF2-40B4-BE49-F238E27FC236}">
                <a16:creationId xmlns:a16="http://schemas.microsoft.com/office/drawing/2014/main" id="{572473E8-BCB8-7D37-A447-98802E0693F1}"/>
              </a:ext>
            </a:extLst>
          </p:cNvPr>
          <p:cNvSpPr txBox="1"/>
          <p:nvPr/>
        </p:nvSpPr>
        <p:spPr>
          <a:xfrm>
            <a:off x="6252449" y="5050875"/>
            <a:ext cx="903679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u="none" strike="noStrike" baseline="0" dirty="0"/>
              <a:t>4x</a:t>
            </a:r>
          </a:p>
          <a:p>
            <a:r>
              <a:rPr lang="en-US" dirty="0"/>
              <a:t>DQW FPC</a:t>
            </a:r>
            <a:endParaRPr lang="en-US" sz="1100" u="none" strike="noStrike" baseline="0" dirty="0"/>
          </a:p>
        </p:txBody>
      </p:sp>
      <p:sp>
        <p:nvSpPr>
          <p:cNvPr id="20" name="TextBox 27">
            <a:extLst>
              <a:ext uri="{FF2B5EF4-FFF2-40B4-BE49-F238E27FC236}">
                <a16:creationId xmlns:a16="http://schemas.microsoft.com/office/drawing/2014/main" id="{3160D1F2-F56C-D65A-B8B8-706E87592046}"/>
              </a:ext>
            </a:extLst>
          </p:cNvPr>
          <p:cNvSpPr txBox="1"/>
          <p:nvPr/>
        </p:nvSpPr>
        <p:spPr>
          <a:xfrm>
            <a:off x="7805144" y="5039519"/>
            <a:ext cx="903679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u="none" strike="noStrike" baseline="0" dirty="0"/>
              <a:t>4x</a:t>
            </a:r>
          </a:p>
          <a:p>
            <a:r>
              <a:rPr lang="en-US" dirty="0"/>
              <a:t>DQW FPC</a:t>
            </a:r>
            <a:endParaRPr lang="en-US" sz="1100" u="none" strike="noStrike" baseline="0" dirty="0"/>
          </a:p>
        </p:txBody>
      </p:sp>
      <p:sp>
        <p:nvSpPr>
          <p:cNvPr id="21" name="Diamond 20">
            <a:extLst>
              <a:ext uri="{FF2B5EF4-FFF2-40B4-BE49-F238E27FC236}">
                <a16:creationId xmlns:a16="http://schemas.microsoft.com/office/drawing/2014/main" id="{856EDBFD-7081-28AC-149A-97B152D5D299}"/>
              </a:ext>
            </a:extLst>
          </p:cNvPr>
          <p:cNvSpPr/>
          <p:nvPr/>
        </p:nvSpPr>
        <p:spPr>
          <a:xfrm>
            <a:off x="7643186" y="5124928"/>
            <a:ext cx="171450" cy="276225"/>
          </a:xfrm>
          <a:prstGeom prst="diamond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Diamond 21">
            <a:extLst>
              <a:ext uri="{FF2B5EF4-FFF2-40B4-BE49-F238E27FC236}">
                <a16:creationId xmlns:a16="http://schemas.microsoft.com/office/drawing/2014/main" id="{D3B38524-CBA2-881D-D598-22BF44F57948}"/>
              </a:ext>
            </a:extLst>
          </p:cNvPr>
          <p:cNvSpPr/>
          <p:nvPr/>
        </p:nvSpPr>
        <p:spPr>
          <a:xfrm>
            <a:off x="6123321" y="5136284"/>
            <a:ext cx="171450" cy="276225"/>
          </a:xfrm>
          <a:prstGeom prst="diamond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Diamond 22">
            <a:extLst>
              <a:ext uri="{FF2B5EF4-FFF2-40B4-BE49-F238E27FC236}">
                <a16:creationId xmlns:a16="http://schemas.microsoft.com/office/drawing/2014/main" id="{9FEC46C6-DB74-F492-966C-1780C0B720ED}"/>
              </a:ext>
            </a:extLst>
          </p:cNvPr>
          <p:cNvSpPr/>
          <p:nvPr/>
        </p:nvSpPr>
        <p:spPr>
          <a:xfrm>
            <a:off x="2118547" y="5752103"/>
            <a:ext cx="171450" cy="276225"/>
          </a:xfrm>
          <a:prstGeom prst="diamond">
            <a:avLst/>
          </a:prstGeom>
          <a:solidFill>
            <a:srgbClr val="00B050"/>
          </a:solidFill>
          <a:ln>
            <a:solidFill>
              <a:srgbClr val="4CAB8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TextBox 27">
            <a:extLst>
              <a:ext uri="{FF2B5EF4-FFF2-40B4-BE49-F238E27FC236}">
                <a16:creationId xmlns:a16="http://schemas.microsoft.com/office/drawing/2014/main" id="{FE415728-905C-EC94-6510-7DFF4FBFF37C}"/>
              </a:ext>
            </a:extLst>
          </p:cNvPr>
          <p:cNvSpPr txBox="1"/>
          <p:nvPr/>
        </p:nvSpPr>
        <p:spPr>
          <a:xfrm>
            <a:off x="2319713" y="5675957"/>
            <a:ext cx="1016272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u="none" strike="noStrike" baseline="0" dirty="0"/>
              <a:t>2x</a:t>
            </a:r>
          </a:p>
          <a:p>
            <a:r>
              <a:rPr lang="en-US" dirty="0"/>
              <a:t>RFD FPC</a:t>
            </a:r>
            <a:endParaRPr lang="en-US" sz="1100" u="none" strike="noStrike" baseline="0" dirty="0"/>
          </a:p>
        </p:txBody>
      </p:sp>
      <p:sp>
        <p:nvSpPr>
          <p:cNvPr id="26" name="TextBox 27">
            <a:extLst>
              <a:ext uri="{FF2B5EF4-FFF2-40B4-BE49-F238E27FC236}">
                <a16:creationId xmlns:a16="http://schemas.microsoft.com/office/drawing/2014/main" id="{322811F1-450D-C1F5-2E54-38234A4BDE7C}"/>
              </a:ext>
            </a:extLst>
          </p:cNvPr>
          <p:cNvSpPr txBox="1"/>
          <p:nvPr/>
        </p:nvSpPr>
        <p:spPr>
          <a:xfrm>
            <a:off x="5138332" y="5699590"/>
            <a:ext cx="883286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u="none" strike="noStrike" baseline="0" dirty="0"/>
              <a:t>2x</a:t>
            </a:r>
          </a:p>
          <a:p>
            <a:r>
              <a:rPr lang="en-US" dirty="0"/>
              <a:t>RFD FPC</a:t>
            </a:r>
            <a:endParaRPr lang="en-US" sz="1100" u="none" strike="noStrike" baseline="0" dirty="0"/>
          </a:p>
        </p:txBody>
      </p:sp>
      <p:sp>
        <p:nvSpPr>
          <p:cNvPr id="27" name="TextBox 27">
            <a:extLst>
              <a:ext uri="{FF2B5EF4-FFF2-40B4-BE49-F238E27FC236}">
                <a16:creationId xmlns:a16="http://schemas.microsoft.com/office/drawing/2014/main" id="{6AC84FEB-9A71-E0B9-A304-A92EE676A0C1}"/>
              </a:ext>
            </a:extLst>
          </p:cNvPr>
          <p:cNvSpPr txBox="1"/>
          <p:nvPr/>
        </p:nvSpPr>
        <p:spPr>
          <a:xfrm>
            <a:off x="6252449" y="5687313"/>
            <a:ext cx="903679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u="none" strike="noStrike" baseline="0" dirty="0"/>
              <a:t>4x</a:t>
            </a:r>
          </a:p>
          <a:p>
            <a:r>
              <a:rPr lang="en-US" dirty="0"/>
              <a:t>RFD FPC</a:t>
            </a:r>
            <a:endParaRPr lang="en-US" sz="1100" u="none" strike="noStrike" baseline="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28ED407-4EF7-EC62-C4A4-34E726987273}"/>
              </a:ext>
            </a:extLst>
          </p:cNvPr>
          <p:cNvSpPr txBox="1"/>
          <p:nvPr/>
        </p:nvSpPr>
        <p:spPr>
          <a:xfrm>
            <a:off x="7805144" y="5675957"/>
            <a:ext cx="903679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u="none" strike="noStrike" baseline="0" dirty="0"/>
              <a:t>6x</a:t>
            </a:r>
          </a:p>
          <a:p>
            <a:r>
              <a:rPr lang="en-US" dirty="0"/>
              <a:t>RFD FPC</a:t>
            </a:r>
            <a:endParaRPr lang="en-US" sz="1100" u="none" strike="noStrike" baseline="0" dirty="0"/>
          </a:p>
        </p:txBody>
      </p:sp>
      <p:sp>
        <p:nvSpPr>
          <p:cNvPr id="29" name="Diamond 28">
            <a:extLst>
              <a:ext uri="{FF2B5EF4-FFF2-40B4-BE49-F238E27FC236}">
                <a16:creationId xmlns:a16="http://schemas.microsoft.com/office/drawing/2014/main" id="{1B151329-B058-E065-C609-551A68D4D04A}"/>
              </a:ext>
            </a:extLst>
          </p:cNvPr>
          <p:cNvSpPr/>
          <p:nvPr/>
        </p:nvSpPr>
        <p:spPr>
          <a:xfrm>
            <a:off x="7643186" y="5761366"/>
            <a:ext cx="171450" cy="276225"/>
          </a:xfrm>
          <a:prstGeom prst="diamond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Diamond 29">
            <a:extLst>
              <a:ext uri="{FF2B5EF4-FFF2-40B4-BE49-F238E27FC236}">
                <a16:creationId xmlns:a16="http://schemas.microsoft.com/office/drawing/2014/main" id="{D409224A-235B-7F91-F607-76CDA52AEF6B}"/>
              </a:ext>
            </a:extLst>
          </p:cNvPr>
          <p:cNvSpPr/>
          <p:nvPr/>
        </p:nvSpPr>
        <p:spPr>
          <a:xfrm>
            <a:off x="6123321" y="5772722"/>
            <a:ext cx="171450" cy="276225"/>
          </a:xfrm>
          <a:prstGeom prst="diamond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Slide Number Placeholder 14">
            <a:extLst>
              <a:ext uri="{FF2B5EF4-FFF2-40B4-BE49-F238E27FC236}">
                <a16:creationId xmlns:a16="http://schemas.microsoft.com/office/drawing/2014/main" id="{7FE8E979-005D-8111-8178-5B743EF3A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r>
              <a:rPr lang="fr-FR" dirty="0"/>
              <a:t>12</a:t>
            </a:r>
          </a:p>
        </p:txBody>
      </p:sp>
      <p:sp>
        <p:nvSpPr>
          <p:cNvPr id="6" name="Content Placeholder 16">
            <a:extLst>
              <a:ext uri="{FF2B5EF4-FFF2-40B4-BE49-F238E27FC236}">
                <a16:creationId xmlns:a16="http://schemas.microsoft.com/office/drawing/2014/main" id="{C3574D90-F3EE-1889-80DC-075593A09E5B}"/>
              </a:ext>
            </a:extLst>
          </p:cNvPr>
          <p:cNvSpPr txBox="1">
            <a:spLocks/>
          </p:cNvSpPr>
          <p:nvPr/>
        </p:nvSpPr>
        <p:spPr>
          <a:xfrm>
            <a:off x="2650570" y="896030"/>
            <a:ext cx="10029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285750" indent="-285750">
              <a:buFont typeface="Arial" panose="020B0604020202020204" pitchFamily="34" charset="0"/>
              <a:buChar char="•"/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/>
              <a:t>Air side</a:t>
            </a:r>
          </a:p>
        </p:txBody>
      </p:sp>
      <p:sp>
        <p:nvSpPr>
          <p:cNvPr id="7" name="Content Placeholder 16">
            <a:extLst>
              <a:ext uri="{FF2B5EF4-FFF2-40B4-BE49-F238E27FC236}">
                <a16:creationId xmlns:a16="http://schemas.microsoft.com/office/drawing/2014/main" id="{82F2E887-C3C3-344A-9B10-E688463D1790}"/>
              </a:ext>
            </a:extLst>
          </p:cNvPr>
          <p:cNvSpPr txBox="1">
            <a:spLocks/>
          </p:cNvSpPr>
          <p:nvPr/>
        </p:nvSpPr>
        <p:spPr>
          <a:xfrm>
            <a:off x="27587" y="3664113"/>
            <a:ext cx="13795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285750" indent="-285750">
              <a:buFont typeface="Arial" panose="020B0604020202020204" pitchFamily="34" charset="0"/>
              <a:buChar char="•"/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/>
              <a:t>Vacuum side</a:t>
            </a:r>
          </a:p>
        </p:txBody>
      </p:sp>
      <p:pic>
        <p:nvPicPr>
          <p:cNvPr id="34" name="Picture 33" descr="A copper pipe on a white surface&#10;&#10;Description automatically generated">
            <a:extLst>
              <a:ext uri="{FF2B5EF4-FFF2-40B4-BE49-F238E27FC236}">
                <a16:creationId xmlns:a16="http://schemas.microsoft.com/office/drawing/2014/main" id="{99EA9697-B618-AFC2-15C9-6E8DAB4101A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182457" y="893820"/>
            <a:ext cx="1451471" cy="3615944"/>
          </a:xfrm>
          <a:prstGeom prst="rect">
            <a:avLst/>
          </a:prstGeom>
        </p:spPr>
      </p:pic>
      <p:pic>
        <p:nvPicPr>
          <p:cNvPr id="35" name="Picture 34" descr="A close-up of a metal object&#10;&#10;Description automatically generated">
            <a:extLst>
              <a:ext uri="{FF2B5EF4-FFF2-40B4-BE49-F238E27FC236}">
                <a16:creationId xmlns:a16="http://schemas.microsoft.com/office/drawing/2014/main" id="{3EF37584-3252-AA81-03D2-77DE25429B7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735438" y="896030"/>
            <a:ext cx="2346191" cy="3612907"/>
          </a:xfrm>
          <a:prstGeom prst="rect">
            <a:avLst/>
          </a:prstGeom>
        </p:spPr>
      </p:pic>
      <p:sp>
        <p:nvSpPr>
          <p:cNvPr id="10" name="Content Placeholder 16">
            <a:extLst>
              <a:ext uri="{FF2B5EF4-FFF2-40B4-BE49-F238E27FC236}">
                <a16:creationId xmlns:a16="http://schemas.microsoft.com/office/drawing/2014/main" id="{AF7C27D6-6207-4C9E-D802-8772F1386661}"/>
              </a:ext>
            </a:extLst>
          </p:cNvPr>
          <p:cNvSpPr txBox="1">
            <a:spLocks/>
          </p:cNvSpPr>
          <p:nvPr/>
        </p:nvSpPr>
        <p:spPr>
          <a:xfrm>
            <a:off x="2565196" y="1133091"/>
            <a:ext cx="16585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285750" indent="-285750">
              <a:buFont typeface="Arial" panose="020B0604020202020204" pitchFamily="34" charset="0"/>
              <a:buChar char="•"/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b="1" dirty="0">
                <a:solidFill>
                  <a:srgbClr val="00B050"/>
                </a:solidFill>
              </a:rPr>
              <a:t>100% of production complete!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9335F72-1E4E-CCF7-C2A5-75CD39E7DBF2}"/>
              </a:ext>
            </a:extLst>
          </p:cNvPr>
          <p:cNvSpPr txBox="1"/>
          <p:nvPr/>
        </p:nvSpPr>
        <p:spPr>
          <a:xfrm>
            <a:off x="2905842" y="1827062"/>
            <a:ext cx="2168249" cy="52322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>
            <a:defPPr>
              <a:defRPr lang="fr-FR"/>
            </a:defPPr>
            <a:lvl1pPr algn="r">
              <a:defRPr b="1"/>
            </a:lvl1pPr>
          </a:lstStyle>
          <a:p>
            <a:pPr algn="l"/>
            <a:r>
              <a:rPr lang="en-GB" sz="1400" dirty="0"/>
              <a:t>Transport engineering also ongoing!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FEA3359-5BAC-C1AC-7259-BAED9159A3A7}"/>
              </a:ext>
            </a:extLst>
          </p:cNvPr>
          <p:cNvSpPr txBox="1"/>
          <p:nvPr/>
        </p:nvSpPr>
        <p:spPr>
          <a:xfrm>
            <a:off x="1955898" y="4254234"/>
            <a:ext cx="1589494" cy="246221"/>
          </a:xfrm>
          <a:prstGeom prst="rect">
            <a:avLst/>
          </a:prstGeom>
          <a:solidFill>
            <a:schemeClr val="bg1">
              <a:alpha val="76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/>
              <a:t>Vacuum bodies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9BBC567-B1A8-6059-FA16-52CA415A9314}"/>
              </a:ext>
            </a:extLst>
          </p:cNvPr>
          <p:cNvSpPr txBox="1"/>
          <p:nvPr/>
        </p:nvSpPr>
        <p:spPr>
          <a:xfrm>
            <a:off x="7492135" y="4262716"/>
            <a:ext cx="1589494" cy="246221"/>
          </a:xfrm>
          <a:prstGeom prst="rect">
            <a:avLst/>
          </a:prstGeom>
          <a:solidFill>
            <a:schemeClr val="bg1">
              <a:alpha val="76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/>
              <a:t>FPC DQW antenna</a:t>
            </a:r>
          </a:p>
        </p:txBody>
      </p:sp>
      <p:sp>
        <p:nvSpPr>
          <p:cNvPr id="12" name="Diamond 11">
            <a:extLst>
              <a:ext uri="{FF2B5EF4-FFF2-40B4-BE49-F238E27FC236}">
                <a16:creationId xmlns:a16="http://schemas.microsoft.com/office/drawing/2014/main" id="{BABD33A0-7F35-1F93-6F3A-5E4FE6F4724B}"/>
              </a:ext>
            </a:extLst>
          </p:cNvPr>
          <p:cNvSpPr/>
          <p:nvPr/>
        </p:nvSpPr>
        <p:spPr>
          <a:xfrm>
            <a:off x="4953936" y="5112594"/>
            <a:ext cx="171450" cy="276225"/>
          </a:xfrm>
          <a:prstGeom prst="diamond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Diamond 32">
            <a:extLst>
              <a:ext uri="{FF2B5EF4-FFF2-40B4-BE49-F238E27FC236}">
                <a16:creationId xmlns:a16="http://schemas.microsoft.com/office/drawing/2014/main" id="{9E3D7D5D-C730-A70B-808B-AD77FD36B47F}"/>
              </a:ext>
            </a:extLst>
          </p:cNvPr>
          <p:cNvSpPr/>
          <p:nvPr/>
        </p:nvSpPr>
        <p:spPr>
          <a:xfrm>
            <a:off x="4885721" y="5112595"/>
            <a:ext cx="171450" cy="276225"/>
          </a:xfrm>
          <a:prstGeom prst="diamond">
            <a:avLst/>
          </a:prstGeom>
          <a:solidFill>
            <a:srgbClr val="00B050"/>
          </a:solidFill>
          <a:ln>
            <a:solidFill>
              <a:srgbClr val="4CAB8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6" name="Diamond 35">
            <a:extLst>
              <a:ext uri="{FF2B5EF4-FFF2-40B4-BE49-F238E27FC236}">
                <a16:creationId xmlns:a16="http://schemas.microsoft.com/office/drawing/2014/main" id="{C5F6B679-2BBE-B7E1-0492-6DA31D9EF7A0}"/>
              </a:ext>
            </a:extLst>
          </p:cNvPr>
          <p:cNvSpPr/>
          <p:nvPr/>
        </p:nvSpPr>
        <p:spPr>
          <a:xfrm>
            <a:off x="4954387" y="5752102"/>
            <a:ext cx="171450" cy="276225"/>
          </a:xfrm>
          <a:prstGeom prst="diamond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Diamond 36">
            <a:extLst>
              <a:ext uri="{FF2B5EF4-FFF2-40B4-BE49-F238E27FC236}">
                <a16:creationId xmlns:a16="http://schemas.microsoft.com/office/drawing/2014/main" id="{CC4FE03B-52AC-947B-8341-774E86A220E9}"/>
              </a:ext>
            </a:extLst>
          </p:cNvPr>
          <p:cNvSpPr/>
          <p:nvPr/>
        </p:nvSpPr>
        <p:spPr>
          <a:xfrm>
            <a:off x="4886172" y="5752103"/>
            <a:ext cx="171450" cy="276225"/>
          </a:xfrm>
          <a:prstGeom prst="diamond">
            <a:avLst/>
          </a:prstGeom>
          <a:solidFill>
            <a:srgbClr val="00B050"/>
          </a:solidFill>
          <a:ln>
            <a:solidFill>
              <a:srgbClr val="4CAB8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0A66F137-4887-C8AB-EA46-0F605DFAC400}"/>
              </a:ext>
            </a:extLst>
          </p:cNvPr>
          <p:cNvCxnSpPr>
            <a:cxnSpLocks/>
          </p:cNvCxnSpPr>
          <p:nvPr/>
        </p:nvCxnSpPr>
        <p:spPr>
          <a:xfrm>
            <a:off x="4886172" y="4616643"/>
            <a:ext cx="0" cy="41149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00787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>
            <a:extLst>
              <a:ext uri="{FF2B5EF4-FFF2-40B4-BE49-F238E27FC236}">
                <a16:creationId xmlns:a16="http://schemas.microsoft.com/office/drawing/2014/main" id="{91EB86AF-AA81-A27E-0C99-D2C35B29CC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06071"/>
            <a:ext cx="9144000" cy="444585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2000" y="15211"/>
            <a:ext cx="8434800" cy="720000"/>
          </a:xfrm>
        </p:spPr>
        <p:txBody>
          <a:bodyPr/>
          <a:lstStyle/>
          <a:p>
            <a:r>
              <a:rPr lang="en-GB" dirty="0"/>
              <a:t>Master Planning</a:t>
            </a:r>
          </a:p>
        </p:txBody>
      </p:sp>
      <p:pic>
        <p:nvPicPr>
          <p:cNvPr id="3" name="Image 5" descr="CERN-logo_outline.jpg">
            <a:extLst>
              <a:ext uri="{FF2B5EF4-FFF2-40B4-BE49-F238E27FC236}">
                <a16:creationId xmlns:a16="http://schemas.microsoft.com/office/drawing/2014/main" id="{98A75A66-1539-BD87-F488-7BE0A8D39C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7835" y="6331399"/>
            <a:ext cx="499765" cy="491488"/>
          </a:xfrm>
          <a:prstGeom prst="rect">
            <a:avLst/>
          </a:prstGeom>
        </p:spPr>
      </p:pic>
      <p:sp>
        <p:nvSpPr>
          <p:cNvPr id="5" name="Espace réservé du pied de page 3">
            <a:extLst>
              <a:ext uri="{FF2B5EF4-FFF2-40B4-BE49-F238E27FC236}">
                <a16:creationId xmlns:a16="http://schemas.microsoft.com/office/drawing/2014/main" id="{156023DB-C3DF-1A98-EAC7-1AFF5D2C7A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536631"/>
            <a:ext cx="6454032" cy="202728"/>
          </a:xfrm>
        </p:spPr>
        <p:txBody>
          <a:bodyPr/>
          <a:lstStyle/>
          <a:p>
            <a:pPr algn="l"/>
            <a:r>
              <a:rPr lang="en-GB" dirty="0"/>
              <a:t> S. Barrière, CERN                                        </a:t>
            </a:r>
            <a:r>
              <a:rPr lang="fr-FR" dirty="0"/>
              <a:t>13th HL-LHC Collaboration Meeting – 27/09/2023</a:t>
            </a:r>
            <a:endParaRPr lang="en-GB" dirty="0"/>
          </a:p>
        </p:txBody>
      </p:sp>
      <p:sp>
        <p:nvSpPr>
          <p:cNvPr id="33" name="Slide Number Placeholder 14">
            <a:extLst>
              <a:ext uri="{FF2B5EF4-FFF2-40B4-BE49-F238E27FC236}">
                <a16:creationId xmlns:a16="http://schemas.microsoft.com/office/drawing/2014/main" id="{F68EA572-4E73-A1AE-4760-5D01E975B4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r>
              <a:rPr lang="fr-FR" dirty="0"/>
              <a:t>13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379F062-5CA4-688B-F51C-6080B72D67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85945" y="1948200"/>
            <a:ext cx="208601" cy="26727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314BD5C-B715-5D23-E0D8-188CBB0957D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02427" y="3769292"/>
            <a:ext cx="208601" cy="26727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C48B07C-83C9-40E3-41F6-1B86F5D1D5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02426" y="4120350"/>
            <a:ext cx="208601" cy="267270"/>
          </a:xfrm>
          <a:prstGeom prst="rect">
            <a:avLst/>
          </a:prstGeom>
        </p:spPr>
      </p:pic>
      <p:sp>
        <p:nvSpPr>
          <p:cNvPr id="4" name="Diamond 3">
            <a:extLst>
              <a:ext uri="{FF2B5EF4-FFF2-40B4-BE49-F238E27FC236}">
                <a16:creationId xmlns:a16="http://schemas.microsoft.com/office/drawing/2014/main" id="{C09F3BEC-D7BC-A16E-3129-1CF7B99635B5}"/>
              </a:ext>
            </a:extLst>
          </p:cNvPr>
          <p:cNvSpPr/>
          <p:nvPr/>
        </p:nvSpPr>
        <p:spPr>
          <a:xfrm>
            <a:off x="7092280" y="4841220"/>
            <a:ext cx="104863" cy="164923"/>
          </a:xfrm>
          <a:prstGeom prst="diamond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Diamond 5">
            <a:extLst>
              <a:ext uri="{FF2B5EF4-FFF2-40B4-BE49-F238E27FC236}">
                <a16:creationId xmlns:a16="http://schemas.microsoft.com/office/drawing/2014/main" id="{CCCE52E9-25E4-60C7-8885-386CBD2A30C1}"/>
              </a:ext>
            </a:extLst>
          </p:cNvPr>
          <p:cNvSpPr/>
          <p:nvPr/>
        </p:nvSpPr>
        <p:spPr>
          <a:xfrm>
            <a:off x="7092157" y="5234234"/>
            <a:ext cx="104863" cy="164923"/>
          </a:xfrm>
          <a:prstGeom prst="diamond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Diamond 14">
            <a:extLst>
              <a:ext uri="{FF2B5EF4-FFF2-40B4-BE49-F238E27FC236}">
                <a16:creationId xmlns:a16="http://schemas.microsoft.com/office/drawing/2014/main" id="{8CB7CE98-B7A7-F52E-1CBC-E0D2D39801E9}"/>
              </a:ext>
            </a:extLst>
          </p:cNvPr>
          <p:cNvSpPr/>
          <p:nvPr/>
        </p:nvSpPr>
        <p:spPr>
          <a:xfrm>
            <a:off x="6732240" y="3803747"/>
            <a:ext cx="104863" cy="164923"/>
          </a:xfrm>
          <a:prstGeom prst="diamond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Diamond 15">
            <a:extLst>
              <a:ext uri="{FF2B5EF4-FFF2-40B4-BE49-F238E27FC236}">
                <a16:creationId xmlns:a16="http://schemas.microsoft.com/office/drawing/2014/main" id="{3AB485C4-84C0-A4D4-BDDF-8938EB919AD2}"/>
              </a:ext>
            </a:extLst>
          </p:cNvPr>
          <p:cNvSpPr/>
          <p:nvPr/>
        </p:nvSpPr>
        <p:spPr>
          <a:xfrm>
            <a:off x="6732117" y="4196761"/>
            <a:ext cx="104863" cy="164923"/>
          </a:xfrm>
          <a:prstGeom prst="diamond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B11ABB7-4708-C736-7E31-0B8D7E49BEAE}"/>
              </a:ext>
            </a:extLst>
          </p:cNvPr>
          <p:cNvSpPr txBox="1"/>
          <p:nvPr/>
        </p:nvSpPr>
        <p:spPr>
          <a:xfrm>
            <a:off x="6732117" y="3905757"/>
            <a:ext cx="273630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4">
                    <a:lumMod val="75000"/>
                  </a:schemeClr>
                </a:solidFill>
              </a:rPr>
              <a:t>4x DQW delivered to UK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72389E7-0825-CE4E-5072-BF589A4A51A8}"/>
              </a:ext>
            </a:extLst>
          </p:cNvPr>
          <p:cNvSpPr txBox="1"/>
          <p:nvPr/>
        </p:nvSpPr>
        <p:spPr>
          <a:xfrm>
            <a:off x="6736269" y="4268352"/>
            <a:ext cx="273630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4">
                    <a:lumMod val="75000"/>
                  </a:schemeClr>
                </a:solidFill>
              </a:rPr>
              <a:t>4x RFD delivered to CAN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93866C4-88BC-8198-B84C-A0DD0E4A75EB}"/>
              </a:ext>
            </a:extLst>
          </p:cNvPr>
          <p:cNvSpPr txBox="1"/>
          <p:nvPr/>
        </p:nvSpPr>
        <p:spPr>
          <a:xfrm>
            <a:off x="7111672" y="4966985"/>
            <a:ext cx="273630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4">
                    <a:lumMod val="75000"/>
                  </a:schemeClr>
                </a:solidFill>
              </a:rPr>
              <a:t>1x DQW delivered to UK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73AC08F-0C89-9580-94BD-A52503841AFA}"/>
              </a:ext>
            </a:extLst>
          </p:cNvPr>
          <p:cNvSpPr txBox="1"/>
          <p:nvPr/>
        </p:nvSpPr>
        <p:spPr>
          <a:xfrm>
            <a:off x="7115824" y="5329580"/>
            <a:ext cx="273630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4">
                    <a:lumMod val="75000"/>
                  </a:schemeClr>
                </a:solidFill>
              </a:rPr>
              <a:t>2x RFD delivered to CAN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FEF9B1BD-E59B-1922-B0EF-3B3986C01A01}"/>
              </a:ext>
            </a:extLst>
          </p:cNvPr>
          <p:cNvSpPr/>
          <p:nvPr/>
        </p:nvSpPr>
        <p:spPr>
          <a:xfrm>
            <a:off x="5868144" y="4725144"/>
            <a:ext cx="3178656" cy="86409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4F671AE-68F0-1D3A-C44E-40BA718FFF79}"/>
              </a:ext>
            </a:extLst>
          </p:cNvPr>
          <p:cNvSpPr txBox="1"/>
          <p:nvPr/>
        </p:nvSpPr>
        <p:spPr>
          <a:xfrm>
            <a:off x="6039543" y="5637385"/>
            <a:ext cx="27363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Effort is now on RF Lines for first modules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CCA4F36-B6CB-3E66-6409-79FB0338542D}"/>
              </a:ext>
            </a:extLst>
          </p:cNvPr>
          <p:cNvCxnSpPr/>
          <p:nvPr/>
        </p:nvCxnSpPr>
        <p:spPr>
          <a:xfrm>
            <a:off x="5280547" y="1220612"/>
            <a:ext cx="0" cy="4416773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0FFC3D5A-FF12-3D64-5F8B-5F5BA1A7E231}"/>
              </a:ext>
            </a:extLst>
          </p:cNvPr>
          <p:cNvSpPr/>
          <p:nvPr/>
        </p:nvSpPr>
        <p:spPr>
          <a:xfrm>
            <a:off x="1638677" y="2365478"/>
            <a:ext cx="5737364" cy="2124236"/>
          </a:xfrm>
          <a:prstGeom prst="roundRect">
            <a:avLst/>
          </a:prstGeom>
          <a:solidFill>
            <a:srgbClr val="92D050">
              <a:alpha val="86000"/>
            </a:srgbClr>
          </a:solidFill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We put a lot of efforts to match:</a:t>
            </a: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RF cold testing planning @ CERN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Assembly planning @ CERN and collaborations</a:t>
            </a:r>
          </a:p>
          <a:p>
            <a:endParaRPr lang="en-GB" b="1" dirty="0">
              <a:solidFill>
                <a:schemeClr val="tx1"/>
              </a:solidFill>
            </a:endParaRPr>
          </a:p>
          <a:p>
            <a:pPr algn="ctr"/>
            <a:r>
              <a:rPr lang="en-GB" b="1" dirty="0">
                <a:solidFill>
                  <a:schemeClr val="tx1"/>
                </a:solidFill>
              </a:rPr>
              <a:t>So far, RF ancillaries are on track!</a:t>
            </a:r>
          </a:p>
        </p:txBody>
      </p:sp>
    </p:spTree>
    <p:extLst>
      <p:ext uri="{BB962C8B-B14F-4D97-AF65-F5344CB8AC3E}">
        <p14:creationId xmlns:p14="http://schemas.microsoft.com/office/powerpoint/2010/main" val="4149784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15" grpId="0" animBg="1"/>
      <p:bldP spid="16" grpId="0" animBg="1"/>
      <p:bldP spid="17" grpId="0"/>
      <p:bldP spid="18" grpId="0"/>
      <p:bldP spid="19" grpId="0"/>
      <p:bldP spid="20" grpId="0"/>
      <p:bldP spid="21" grpId="0" animBg="1"/>
      <p:bldP spid="22" grpId="0"/>
      <p:bldP spid="2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2755112"/>
            <a:ext cx="7920000" cy="720000"/>
          </a:xfrm>
        </p:spPr>
        <p:txBody>
          <a:bodyPr/>
          <a:lstStyle/>
          <a:p>
            <a:r>
              <a:rPr lang="en-GB" sz="3600" dirty="0"/>
              <a:t>A Few Technical Highlights</a:t>
            </a:r>
          </a:p>
        </p:txBody>
      </p:sp>
      <p:pic>
        <p:nvPicPr>
          <p:cNvPr id="3" name="Image 5" descr="CERN-logo_outline.jpg">
            <a:extLst>
              <a:ext uri="{FF2B5EF4-FFF2-40B4-BE49-F238E27FC236}">
                <a16:creationId xmlns:a16="http://schemas.microsoft.com/office/drawing/2014/main" id="{DC2FFFC0-BC0E-AD33-5F28-E46F64627E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7835" y="6331399"/>
            <a:ext cx="499765" cy="491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27454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5518"/>
            <a:ext cx="7920000" cy="720000"/>
          </a:xfrm>
        </p:spPr>
        <p:txBody>
          <a:bodyPr/>
          <a:lstStyle/>
          <a:p>
            <a:r>
              <a:rPr lang="en-US"/>
              <a:t>Machining</a:t>
            </a:r>
          </a:p>
        </p:txBody>
      </p:sp>
      <p:pic>
        <p:nvPicPr>
          <p:cNvPr id="3" name="Image 5" descr="CERN-logo_outline.jpg">
            <a:extLst>
              <a:ext uri="{FF2B5EF4-FFF2-40B4-BE49-F238E27FC236}">
                <a16:creationId xmlns:a16="http://schemas.microsoft.com/office/drawing/2014/main" id="{210895D4-FF08-125A-9A8C-549891F079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7835" y="6331399"/>
            <a:ext cx="499765" cy="491488"/>
          </a:xfrm>
          <a:prstGeom prst="rect">
            <a:avLst/>
          </a:prstGeom>
        </p:spPr>
      </p:pic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2AE8B9C-548C-B6F4-92F3-C94A360F19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536631"/>
            <a:ext cx="6454032" cy="202728"/>
          </a:xfrm>
        </p:spPr>
        <p:txBody>
          <a:bodyPr/>
          <a:lstStyle/>
          <a:p>
            <a:pPr algn="l"/>
            <a:r>
              <a:rPr lang="en-GB" dirty="0"/>
              <a:t> S. Barrière, CERN                                        </a:t>
            </a:r>
            <a:r>
              <a:rPr lang="fr-FR" dirty="0"/>
              <a:t>13th HL-LHC Collaboration Meeting – 27/09/2023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E032E1B-258F-CB6F-6204-DA7D8158D6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5616" y="3263302"/>
            <a:ext cx="3024463" cy="227710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66683F1-EC36-EFD3-55B7-64CBCB227A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41376" y="3263302"/>
            <a:ext cx="1593244" cy="227946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9580949-3B22-815A-8649-28800F56D3E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84095" y="3263302"/>
            <a:ext cx="1728192" cy="227710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5A49092-097D-99D5-4FEC-E102D7505304}"/>
              </a:ext>
            </a:extLst>
          </p:cNvPr>
          <p:cNvSpPr txBox="1"/>
          <p:nvPr/>
        </p:nvSpPr>
        <p:spPr>
          <a:xfrm>
            <a:off x="410635" y="5664486"/>
            <a:ext cx="78799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Machining is key to ensure </a:t>
            </a:r>
            <a:r>
              <a:rPr lang="en-GB" sz="1600" b="1" dirty="0"/>
              <a:t>optimum EB welding morphology </a:t>
            </a:r>
            <a:r>
              <a:rPr lang="en-GB" sz="1600" dirty="0"/>
              <a:t>(thickness uniformity, 3D profiles)</a:t>
            </a:r>
          </a:p>
        </p:txBody>
      </p:sp>
      <p:pic>
        <p:nvPicPr>
          <p:cNvPr id="14" name="Picture 26">
            <a:extLst>
              <a:ext uri="{FF2B5EF4-FFF2-40B4-BE49-F238E27FC236}">
                <a16:creationId xmlns:a16="http://schemas.microsoft.com/office/drawing/2014/main" id="{2519CD20-8043-4C62-28B7-E51D1D78FDE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9472398">
            <a:off x="5840819" y="1156054"/>
            <a:ext cx="979970" cy="1768516"/>
          </a:xfrm>
          <a:prstGeom prst="rect">
            <a:avLst/>
          </a:prstGeom>
        </p:spPr>
      </p:pic>
      <p:sp>
        <p:nvSpPr>
          <p:cNvPr id="15" name="Content Placeholder 16">
            <a:extLst>
              <a:ext uri="{FF2B5EF4-FFF2-40B4-BE49-F238E27FC236}">
                <a16:creationId xmlns:a16="http://schemas.microsoft.com/office/drawing/2014/main" id="{AFD232B2-9FA0-15EC-1463-B1F96C707F88}"/>
              </a:ext>
            </a:extLst>
          </p:cNvPr>
          <p:cNvSpPr txBox="1">
            <a:spLocks/>
          </p:cNvSpPr>
          <p:nvPr/>
        </p:nvSpPr>
        <p:spPr>
          <a:xfrm>
            <a:off x="495870" y="621181"/>
            <a:ext cx="83709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285750" indent="-285750">
              <a:buFont typeface="Arial" panose="020B0604020202020204" pitchFamily="34" charset="0"/>
              <a:buChar char="•"/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/>
              <a:t>Recent developments for hook machining &amp; drilling (200 mm depth in Nb!)</a:t>
            </a:r>
          </a:p>
        </p:txBody>
      </p:sp>
      <p:pic>
        <p:nvPicPr>
          <p:cNvPr id="16" name="Picture 15" descr="A picture containing weapon, knife&#10;&#10;Description automatically generated">
            <a:extLst>
              <a:ext uri="{FF2B5EF4-FFF2-40B4-BE49-F238E27FC236}">
                <a16:creationId xmlns:a16="http://schemas.microsoft.com/office/drawing/2014/main" id="{6F8ED9D5-51D7-8786-1ED6-84BDDFD30D7A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17011" b="15315"/>
          <a:stretch/>
        </p:blipFill>
        <p:spPr>
          <a:xfrm>
            <a:off x="2267744" y="1081459"/>
            <a:ext cx="2873430" cy="194454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C9F31E65-35FC-3FEF-3463-609D87555C63}"/>
              </a:ext>
            </a:extLst>
          </p:cNvPr>
          <p:cNvSpPr txBox="1"/>
          <p:nvPr/>
        </p:nvSpPr>
        <p:spPr>
          <a:xfrm>
            <a:off x="2267744" y="2804380"/>
            <a:ext cx="2873430" cy="246221"/>
          </a:xfrm>
          <a:prstGeom prst="rect">
            <a:avLst/>
          </a:prstGeom>
          <a:solidFill>
            <a:schemeClr val="bg1">
              <a:alpha val="46000"/>
            </a:schemeClr>
          </a:solidFill>
        </p:spPr>
        <p:txBody>
          <a:bodyPr wrap="square" rtlCol="0">
            <a:spAutoFit/>
          </a:bodyPr>
          <a:lstStyle/>
          <a:p>
            <a:pPr marL="0" lvl="1" algn="ctr"/>
            <a:r>
              <a:rPr lang="en-US" sz="1000" b="1" dirty="0"/>
              <a:t>Nb machined Hooks (before and after BCP)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C1999CEE-F1DD-9697-5692-F2F8B5E503C6}"/>
              </a:ext>
            </a:extLst>
          </p:cNvPr>
          <p:cNvCxnSpPr>
            <a:cxnSpLocks/>
          </p:cNvCxnSpPr>
          <p:nvPr/>
        </p:nvCxnSpPr>
        <p:spPr>
          <a:xfrm flipV="1">
            <a:off x="2401103" y="1375365"/>
            <a:ext cx="1434606" cy="1135110"/>
          </a:xfrm>
          <a:prstGeom prst="straightConnector1">
            <a:avLst/>
          </a:prstGeom>
          <a:ln w="76200">
            <a:solidFill>
              <a:schemeClr val="accent6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3">
            <a:extLst>
              <a:ext uri="{FF2B5EF4-FFF2-40B4-BE49-F238E27FC236}">
                <a16:creationId xmlns:a16="http://schemas.microsoft.com/office/drawing/2014/main" id="{61494AC4-9706-872B-5513-3D41A86B8573}"/>
              </a:ext>
            </a:extLst>
          </p:cNvPr>
          <p:cNvCxnSpPr>
            <a:cxnSpLocks/>
          </p:cNvCxnSpPr>
          <p:nvPr/>
        </p:nvCxnSpPr>
        <p:spPr>
          <a:xfrm flipV="1">
            <a:off x="5447312" y="1642789"/>
            <a:ext cx="342851" cy="292968"/>
          </a:xfrm>
          <a:prstGeom prst="straightConnector1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79A831DF-A9C0-0287-C3FB-F422B10180D7}"/>
              </a:ext>
            </a:extLst>
          </p:cNvPr>
          <p:cNvSpPr txBox="1"/>
          <p:nvPr/>
        </p:nvSpPr>
        <p:spPr>
          <a:xfrm>
            <a:off x="1233111" y="4989225"/>
            <a:ext cx="1188977" cy="230832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400"/>
            </a:lvl1pPr>
            <a:lvl2pPr marL="0" lvl="1" algn="r">
              <a:defRPr sz="1050" b="1"/>
            </a:lvl2pPr>
          </a:lstStyle>
          <a:p>
            <a:r>
              <a:rPr lang="en-GB" sz="900" dirty="0"/>
              <a:t>Finishing 2nd side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46C1278-099D-0E8D-3035-13B5A8214A77}"/>
              </a:ext>
            </a:extLst>
          </p:cNvPr>
          <p:cNvSpPr txBox="1"/>
          <p:nvPr/>
        </p:nvSpPr>
        <p:spPr>
          <a:xfrm>
            <a:off x="2951102" y="4206602"/>
            <a:ext cx="1188977" cy="230832"/>
          </a:xfrm>
          <a:prstGeom prst="rect">
            <a:avLst/>
          </a:prstGeom>
          <a:solidFill>
            <a:schemeClr val="bg1">
              <a:alpha val="82000"/>
            </a:schemeClr>
          </a:solidFill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400"/>
            </a:lvl1pPr>
            <a:lvl2pPr marL="0" lvl="1" algn="r">
              <a:defRPr sz="1050" b="1"/>
            </a:lvl2pPr>
          </a:lstStyle>
          <a:p>
            <a:r>
              <a:rPr lang="en-GB" sz="900" dirty="0"/>
              <a:t>Roughing 1st side</a:t>
            </a:r>
          </a:p>
        </p:txBody>
      </p:sp>
      <p:sp>
        <p:nvSpPr>
          <p:cNvPr id="11" name="Slide Number Placeholder 14">
            <a:extLst>
              <a:ext uri="{FF2B5EF4-FFF2-40B4-BE49-F238E27FC236}">
                <a16:creationId xmlns:a16="http://schemas.microsoft.com/office/drawing/2014/main" id="{FC220646-1305-BA0A-28B8-8082BC46DF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r>
              <a:rPr lang="fr-FR" dirty="0"/>
              <a:t>14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103382A-3F0E-2A39-D017-84441AF82CF3}"/>
              </a:ext>
            </a:extLst>
          </p:cNvPr>
          <p:cNvSpPr txBox="1"/>
          <p:nvPr/>
        </p:nvSpPr>
        <p:spPr>
          <a:xfrm rot="19289809">
            <a:off x="2341401" y="1465510"/>
            <a:ext cx="115047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200 mm </a:t>
            </a:r>
            <a:endParaRPr lang="en-GB" b="1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80036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5518"/>
            <a:ext cx="7920000" cy="720000"/>
          </a:xfrm>
        </p:spPr>
        <p:txBody>
          <a:bodyPr/>
          <a:lstStyle/>
          <a:p>
            <a:r>
              <a:rPr lang="en-US" dirty="0"/>
              <a:t>Electron Beam Welding</a:t>
            </a:r>
          </a:p>
        </p:txBody>
      </p:sp>
      <p:pic>
        <p:nvPicPr>
          <p:cNvPr id="3" name="Image 5" descr="CERN-logo_outline.jpg">
            <a:extLst>
              <a:ext uri="{FF2B5EF4-FFF2-40B4-BE49-F238E27FC236}">
                <a16:creationId xmlns:a16="http://schemas.microsoft.com/office/drawing/2014/main" id="{210895D4-FF08-125A-9A8C-549891F079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7835" y="6331399"/>
            <a:ext cx="499765" cy="491488"/>
          </a:xfrm>
          <a:prstGeom prst="rect">
            <a:avLst/>
          </a:prstGeom>
        </p:spPr>
      </p:pic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2AE8B9C-548C-B6F4-92F3-C94A360F19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536631"/>
            <a:ext cx="6454032" cy="202728"/>
          </a:xfrm>
        </p:spPr>
        <p:txBody>
          <a:bodyPr/>
          <a:lstStyle/>
          <a:p>
            <a:pPr algn="l"/>
            <a:r>
              <a:rPr lang="en-GB" dirty="0"/>
              <a:t> S. Barrière, CERN                                        </a:t>
            </a:r>
            <a:r>
              <a:rPr lang="fr-FR" dirty="0"/>
              <a:t>13th HL-LHC Collaboration Meeting – 27/09/2023</a:t>
            </a:r>
            <a:endParaRPr lang="en-GB" dirty="0"/>
          </a:p>
        </p:txBody>
      </p:sp>
      <p:pic>
        <p:nvPicPr>
          <p:cNvPr id="6" name="Picture 5" descr="A picture containing indoor, appliance&#10;&#10;Description automatically generated">
            <a:extLst>
              <a:ext uri="{FF2B5EF4-FFF2-40B4-BE49-F238E27FC236}">
                <a16:creationId xmlns:a16="http://schemas.microsoft.com/office/drawing/2014/main" id="{30EF4F30-00A3-104C-74D3-9FDD93AA3F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975" y="3692271"/>
            <a:ext cx="3284908" cy="246368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09C07E12-354F-A972-7FDF-32C2F7456B45}"/>
              </a:ext>
            </a:extLst>
          </p:cNvPr>
          <p:cNvSpPr txBox="1"/>
          <p:nvPr/>
        </p:nvSpPr>
        <p:spPr>
          <a:xfrm>
            <a:off x="1732893" y="5916401"/>
            <a:ext cx="2144990" cy="246221"/>
          </a:xfrm>
          <a:prstGeom prst="rect">
            <a:avLst/>
          </a:prstGeom>
          <a:solidFill>
            <a:schemeClr val="bg1">
              <a:alpha val="46000"/>
            </a:schemeClr>
          </a:solidFill>
        </p:spPr>
        <p:txBody>
          <a:bodyPr wrap="square" rtlCol="0">
            <a:spAutoFit/>
          </a:bodyPr>
          <a:lstStyle/>
          <a:p>
            <a:pPr marL="0" lvl="1" algn="ctr"/>
            <a:r>
              <a:rPr lang="en-US" sz="1000" b="1" dirty="0"/>
              <a:t>EB Weld Hook to Nb Collar</a:t>
            </a:r>
            <a:endParaRPr lang="en-US" sz="10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035438C-A264-3CB1-33DE-5A6836B7467A}"/>
              </a:ext>
            </a:extLst>
          </p:cNvPr>
          <p:cNvSpPr txBox="1"/>
          <p:nvPr/>
        </p:nvSpPr>
        <p:spPr>
          <a:xfrm>
            <a:off x="413362" y="684946"/>
            <a:ext cx="91991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Neat processes for series production of SRF ancillaries (tooling, shrinkage management) 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31AA63BB-6C43-6D16-250A-C520986FC6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7346" y="1074336"/>
            <a:ext cx="3210537" cy="2619906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BEB7E0A8-B7B7-55AB-4739-52F5CD2FC6EB}"/>
              </a:ext>
            </a:extLst>
          </p:cNvPr>
          <p:cNvSpPr txBox="1"/>
          <p:nvPr/>
        </p:nvSpPr>
        <p:spPr>
          <a:xfrm>
            <a:off x="1838912" y="3454692"/>
            <a:ext cx="2038971" cy="246221"/>
          </a:xfrm>
          <a:prstGeom prst="rect">
            <a:avLst/>
          </a:prstGeom>
          <a:solidFill>
            <a:schemeClr val="bg1">
              <a:alpha val="46000"/>
            </a:schemeClr>
          </a:solidFill>
        </p:spPr>
        <p:txBody>
          <a:bodyPr wrap="square" rtlCol="0">
            <a:spAutoFit/>
          </a:bodyPr>
          <a:lstStyle/>
          <a:p>
            <a:pPr marL="0" lvl="1" algn="ctr"/>
            <a:r>
              <a:rPr lang="en-US" sz="1000" b="1" dirty="0"/>
              <a:t>St. Steel jacket welding</a:t>
            </a:r>
            <a:endParaRPr lang="en-US" sz="1000" dirty="0"/>
          </a:p>
        </p:txBody>
      </p:sp>
      <p:pic>
        <p:nvPicPr>
          <p:cNvPr id="27" name="Picture 26" descr="A close-up of a metal object&#10;&#10;Description automatically generated">
            <a:extLst>
              <a:ext uri="{FF2B5EF4-FFF2-40B4-BE49-F238E27FC236}">
                <a16:creationId xmlns:a16="http://schemas.microsoft.com/office/drawing/2014/main" id="{DAB9F28D-8932-6318-DC8D-25EFCB18EF9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56722" y="1070829"/>
            <a:ext cx="3284908" cy="2463681"/>
          </a:xfrm>
          <a:prstGeom prst="rect">
            <a:avLst/>
          </a:prstGeom>
        </p:spPr>
      </p:pic>
      <p:pic>
        <p:nvPicPr>
          <p:cNvPr id="9" name="Picture 8" descr="A close-up of a record player&#10;&#10;Description automatically generated with medium confidence">
            <a:extLst>
              <a:ext uri="{FF2B5EF4-FFF2-40B4-BE49-F238E27FC236}">
                <a16:creationId xmlns:a16="http://schemas.microsoft.com/office/drawing/2014/main" id="{9002EFCB-12B5-14D8-7126-CAB712AFE84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90949" y="3618987"/>
            <a:ext cx="2521299" cy="1890974"/>
          </a:xfrm>
          <a:prstGeom prst="rect">
            <a:avLst/>
          </a:prstGeom>
        </p:spPr>
      </p:pic>
      <p:pic>
        <p:nvPicPr>
          <p:cNvPr id="11" name="Picture 10" descr="A picture containing indoor, blur&#10;&#10;Description automatically generated">
            <a:extLst>
              <a:ext uri="{FF2B5EF4-FFF2-40B4-BE49-F238E27FC236}">
                <a16:creationId xmlns:a16="http://schemas.microsoft.com/office/drawing/2014/main" id="{D23B08D4-273F-3FED-256C-543B09D3341B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4000"/>
          <a:stretch/>
        </p:blipFill>
        <p:spPr>
          <a:xfrm>
            <a:off x="6517159" y="4632362"/>
            <a:ext cx="2406624" cy="1732769"/>
          </a:xfrm>
          <a:prstGeom prst="rect">
            <a:avLst/>
          </a:prstGeom>
        </p:spPr>
      </p:pic>
      <p:pic>
        <p:nvPicPr>
          <p:cNvPr id="31" name="Picture 30" descr="A close-up of a copper pipe&#10;&#10;Description automatically generated">
            <a:extLst>
              <a:ext uri="{FF2B5EF4-FFF2-40B4-BE49-F238E27FC236}">
                <a16:creationId xmlns:a16="http://schemas.microsoft.com/office/drawing/2014/main" id="{36BBE8A2-829B-C682-8669-E7BE72587D1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567859" y="1312319"/>
            <a:ext cx="2308915" cy="3078553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67998A9D-31D3-7C15-ACF2-80550FA5DEA7}"/>
              </a:ext>
            </a:extLst>
          </p:cNvPr>
          <p:cNvSpPr txBox="1"/>
          <p:nvPr/>
        </p:nvSpPr>
        <p:spPr>
          <a:xfrm>
            <a:off x="3990949" y="3288289"/>
            <a:ext cx="2038971" cy="246221"/>
          </a:xfrm>
          <a:prstGeom prst="rect">
            <a:avLst/>
          </a:prstGeom>
          <a:solidFill>
            <a:schemeClr val="bg1">
              <a:alpha val="46000"/>
            </a:schemeClr>
          </a:solidFill>
        </p:spPr>
        <p:txBody>
          <a:bodyPr wrap="square" rtlCol="0">
            <a:spAutoFit/>
          </a:bodyPr>
          <a:lstStyle/>
          <a:p>
            <a:pPr marL="0" lvl="1" algn="ctr"/>
            <a:r>
              <a:rPr lang="en-US" sz="1000" b="1" dirty="0"/>
              <a:t>St. Steel jacket welding</a:t>
            </a:r>
            <a:endParaRPr lang="en-US" sz="1000" dirty="0"/>
          </a:p>
        </p:txBody>
      </p:sp>
      <p:sp>
        <p:nvSpPr>
          <p:cNvPr id="33" name="Slide Number Placeholder 14">
            <a:extLst>
              <a:ext uri="{FF2B5EF4-FFF2-40B4-BE49-F238E27FC236}">
                <a16:creationId xmlns:a16="http://schemas.microsoft.com/office/drawing/2014/main" id="{0D60A8C9-A490-75B9-2110-DE904BEE5D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r>
              <a:rPr lang="fr-FR" dirty="0"/>
              <a:t>15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211388C-407D-BA9D-FED6-16CAEDBC7005}"/>
              </a:ext>
            </a:extLst>
          </p:cNvPr>
          <p:cNvSpPr txBox="1"/>
          <p:nvPr/>
        </p:nvSpPr>
        <p:spPr>
          <a:xfrm>
            <a:off x="4776802" y="5510007"/>
            <a:ext cx="1690401" cy="400110"/>
          </a:xfrm>
          <a:prstGeom prst="rect">
            <a:avLst/>
          </a:prstGeom>
          <a:solidFill>
            <a:schemeClr val="bg1">
              <a:alpha val="46000"/>
            </a:schemeClr>
          </a:solidFill>
        </p:spPr>
        <p:txBody>
          <a:bodyPr wrap="square" rtlCol="0">
            <a:spAutoFit/>
          </a:bodyPr>
          <a:lstStyle/>
          <a:p>
            <a:pPr marL="0" lvl="1" algn="r"/>
            <a:r>
              <a:rPr lang="en-US" sz="1000" b="1" dirty="0"/>
              <a:t>Full penetration weld of Nb hook to the collar</a:t>
            </a:r>
            <a:endParaRPr lang="en-US" sz="1000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E464E45-9221-2413-92A8-2EE7D1DC09D3}"/>
              </a:ext>
            </a:extLst>
          </p:cNvPr>
          <p:cNvSpPr txBox="1"/>
          <p:nvPr/>
        </p:nvSpPr>
        <p:spPr>
          <a:xfrm>
            <a:off x="7050187" y="4144651"/>
            <a:ext cx="1826587" cy="246221"/>
          </a:xfrm>
          <a:prstGeom prst="rect">
            <a:avLst/>
          </a:prstGeom>
          <a:solidFill>
            <a:schemeClr val="bg1">
              <a:alpha val="46000"/>
            </a:schemeClr>
          </a:solidFill>
        </p:spPr>
        <p:txBody>
          <a:bodyPr wrap="square" rtlCol="0">
            <a:spAutoFit/>
          </a:bodyPr>
          <a:lstStyle/>
          <a:p>
            <a:pPr marL="0" lvl="1" algn="ctr"/>
            <a:r>
              <a:rPr lang="en-US" sz="1000" b="1" dirty="0"/>
              <a:t>Field Antenna EBW fixture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5121700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02F09089-5944-AA34-7B55-598AE4D288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258" y="3606630"/>
            <a:ext cx="2942113" cy="25455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5518"/>
            <a:ext cx="7920000" cy="720000"/>
          </a:xfrm>
        </p:spPr>
        <p:txBody>
          <a:bodyPr/>
          <a:lstStyle/>
          <a:p>
            <a:r>
              <a:rPr lang="en-US"/>
              <a:t>Calibration</a:t>
            </a:r>
          </a:p>
        </p:txBody>
      </p:sp>
      <p:pic>
        <p:nvPicPr>
          <p:cNvPr id="3" name="Image 5" descr="CERN-logo_outline.jpg">
            <a:extLst>
              <a:ext uri="{FF2B5EF4-FFF2-40B4-BE49-F238E27FC236}">
                <a16:creationId xmlns:a16="http://schemas.microsoft.com/office/drawing/2014/main" id="{210895D4-FF08-125A-9A8C-549891F079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7835" y="6331399"/>
            <a:ext cx="499765" cy="491488"/>
          </a:xfrm>
          <a:prstGeom prst="rect">
            <a:avLst/>
          </a:prstGeom>
        </p:spPr>
      </p:pic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2AE8B9C-548C-B6F4-92F3-C94A360F19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536631"/>
            <a:ext cx="6454032" cy="202728"/>
          </a:xfrm>
        </p:spPr>
        <p:txBody>
          <a:bodyPr/>
          <a:lstStyle/>
          <a:p>
            <a:pPr algn="l"/>
            <a:r>
              <a:rPr lang="en-GB" dirty="0"/>
              <a:t> S. Barrière, CERN                                        </a:t>
            </a:r>
            <a:r>
              <a:rPr lang="fr-FR" dirty="0"/>
              <a:t>13th HL-LHC Collaboration Meeting – 27/09/2023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0560960-83A6-52A4-F19F-C08ACDD3CE8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76838" y="2642200"/>
            <a:ext cx="2345960" cy="350782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5E57DBB-3E9A-7538-0074-24DB7BCCEDA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91743" y="3647585"/>
            <a:ext cx="3528392" cy="2501021"/>
          </a:xfrm>
          <a:prstGeom prst="rect">
            <a:avLst/>
          </a:prstGeom>
        </p:spPr>
      </p:pic>
      <p:pic>
        <p:nvPicPr>
          <p:cNvPr id="5" name="Picture 4" descr="A picture containing indoor, kitchen appliance, stove&#10;&#10;Description automatically generated">
            <a:extLst>
              <a:ext uri="{FF2B5EF4-FFF2-40B4-BE49-F238E27FC236}">
                <a16:creationId xmlns:a16="http://schemas.microsoft.com/office/drawing/2014/main" id="{50E37DC9-88E8-B233-E844-F326296033CD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1400"/>
          <a:stretch/>
        </p:blipFill>
        <p:spPr>
          <a:xfrm>
            <a:off x="5491743" y="931083"/>
            <a:ext cx="3513484" cy="267252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779CC2A-AB67-CC19-8915-0EDEBBF1EBA1}"/>
              </a:ext>
            </a:extLst>
          </p:cNvPr>
          <p:cNvSpPr txBox="1"/>
          <p:nvPr/>
        </p:nvSpPr>
        <p:spPr>
          <a:xfrm>
            <a:off x="385227" y="752656"/>
            <a:ext cx="48965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Final EB welds on FPC antennas induce deformation leading to hook position out of tolerance (&gt; 0,5 mm)</a:t>
            </a:r>
            <a:endParaRPr lang="en-GB" sz="1600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274A011-383D-BE2B-707B-2574F674AB2E}"/>
              </a:ext>
            </a:extLst>
          </p:cNvPr>
          <p:cNvSpPr txBox="1"/>
          <p:nvPr/>
        </p:nvSpPr>
        <p:spPr>
          <a:xfrm>
            <a:off x="3053586" y="5625728"/>
            <a:ext cx="1944216" cy="523220"/>
          </a:xfrm>
          <a:prstGeom prst="rect">
            <a:avLst/>
          </a:prstGeom>
          <a:solidFill>
            <a:schemeClr val="bg1">
              <a:alpha val="46000"/>
            </a:schemeClr>
          </a:solidFill>
        </p:spPr>
        <p:txBody>
          <a:bodyPr wrap="square" rtlCol="0">
            <a:spAutoFit/>
          </a:bodyPr>
          <a:lstStyle>
            <a:defPPr>
              <a:defRPr lang="fr-FR"/>
            </a:defPPr>
            <a:lvl2pPr marL="0" lvl="1" algn="r">
              <a:defRPr sz="1050" b="1"/>
            </a:lvl2pPr>
          </a:lstStyle>
          <a:p>
            <a:r>
              <a:rPr lang="en-GB" sz="1400" dirty="0"/>
              <a:t>Many thanks to Laurent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8709016-228C-EB40-EFD5-5ED1B08F201E}"/>
              </a:ext>
            </a:extLst>
          </p:cNvPr>
          <p:cNvSpPr txBox="1"/>
          <p:nvPr/>
        </p:nvSpPr>
        <p:spPr>
          <a:xfrm>
            <a:off x="5466943" y="5840829"/>
            <a:ext cx="2304256" cy="307777"/>
          </a:xfrm>
          <a:prstGeom prst="rect">
            <a:avLst/>
          </a:prstGeom>
          <a:solidFill>
            <a:schemeClr val="bg1">
              <a:alpha val="46000"/>
            </a:schemeClr>
          </a:solidFill>
        </p:spPr>
        <p:txBody>
          <a:bodyPr wrap="square" rtlCol="0">
            <a:spAutoFit/>
          </a:bodyPr>
          <a:lstStyle>
            <a:defPPr>
              <a:defRPr lang="fr-FR"/>
            </a:defPPr>
            <a:lvl2pPr marL="0" lvl="1" algn="r">
              <a:defRPr sz="1050" b="1"/>
            </a:lvl2pPr>
          </a:lstStyle>
          <a:p>
            <a:r>
              <a:rPr lang="en-GB" sz="1400" dirty="0"/>
              <a:t>and Jean-Philippe!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D55D64A-9444-BB37-9573-E87E343688A1}"/>
              </a:ext>
            </a:extLst>
          </p:cNvPr>
          <p:cNvSpPr txBox="1"/>
          <p:nvPr/>
        </p:nvSpPr>
        <p:spPr>
          <a:xfrm>
            <a:off x="391953" y="1876047"/>
            <a:ext cx="47056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Manual (delicate!) calibration needed to bring the hooks closer to nominal position</a:t>
            </a:r>
            <a:endParaRPr lang="en-GB" sz="1600" b="1" dirty="0"/>
          </a:p>
        </p:txBody>
      </p:sp>
      <p:sp>
        <p:nvSpPr>
          <p:cNvPr id="14" name="Arrow: Down 13">
            <a:extLst>
              <a:ext uri="{FF2B5EF4-FFF2-40B4-BE49-F238E27FC236}">
                <a16:creationId xmlns:a16="http://schemas.microsoft.com/office/drawing/2014/main" id="{5CC99F89-336A-F1AF-2981-9DF791B0E0CB}"/>
              </a:ext>
            </a:extLst>
          </p:cNvPr>
          <p:cNvSpPr/>
          <p:nvPr/>
        </p:nvSpPr>
        <p:spPr>
          <a:xfrm>
            <a:off x="6916995" y="1597625"/>
            <a:ext cx="144016" cy="591079"/>
          </a:xfrm>
          <a:prstGeom prst="down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C44D6CE-0E0E-6BDA-59A8-A9F80DD7C33E}"/>
              </a:ext>
            </a:extLst>
          </p:cNvPr>
          <p:cNvSpPr txBox="1"/>
          <p:nvPr/>
        </p:nvSpPr>
        <p:spPr>
          <a:xfrm>
            <a:off x="6619071" y="1228293"/>
            <a:ext cx="7738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rgbClr val="F4C74A"/>
                </a:solidFill>
              </a:rPr>
              <a:t>EBW </a:t>
            </a:r>
          </a:p>
        </p:txBody>
      </p:sp>
      <p:sp>
        <p:nvSpPr>
          <p:cNvPr id="17" name="Slide Number Placeholder 14">
            <a:extLst>
              <a:ext uri="{FF2B5EF4-FFF2-40B4-BE49-F238E27FC236}">
                <a16:creationId xmlns:a16="http://schemas.microsoft.com/office/drawing/2014/main" id="{C0820908-8D11-0D0B-02AF-626AE2F19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r>
              <a:rPr lang="fr-FR" dirty="0"/>
              <a:t>16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A55C018-B98D-4DCA-69DE-BB7216192312}"/>
              </a:ext>
            </a:extLst>
          </p:cNvPr>
          <p:cNvSpPr txBox="1"/>
          <p:nvPr/>
        </p:nvSpPr>
        <p:spPr>
          <a:xfrm>
            <a:off x="57728" y="3603612"/>
            <a:ext cx="1769872" cy="523220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txBody>
          <a:bodyPr wrap="square" rtlCol="0">
            <a:spAutoFit/>
          </a:bodyPr>
          <a:lstStyle>
            <a:defPPr>
              <a:defRPr lang="fr-FR"/>
            </a:defPPr>
            <a:lvl2pPr marL="0" lvl="1" algn="r">
              <a:defRPr sz="1050" b="1"/>
            </a:lvl2pPr>
          </a:lstStyle>
          <a:p>
            <a:r>
              <a:rPr lang="en-GB" sz="1400" dirty="0"/>
              <a:t>Precise adjustment &amp; monitoring</a:t>
            </a:r>
          </a:p>
        </p:txBody>
      </p:sp>
    </p:spTree>
    <p:extLst>
      <p:ext uri="{BB962C8B-B14F-4D97-AF65-F5344CB8AC3E}">
        <p14:creationId xmlns:p14="http://schemas.microsoft.com/office/powerpoint/2010/main" val="28369352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24560"/>
            <a:ext cx="7920000" cy="720000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19" name="Rectangle 18"/>
          <p:cNvSpPr/>
          <p:nvPr/>
        </p:nvSpPr>
        <p:spPr>
          <a:xfrm>
            <a:off x="2166050" y="3219192"/>
            <a:ext cx="498034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Scope of Production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Status &amp; Planning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Manufacturing Challenges &amp; Highlights</a:t>
            </a:r>
          </a:p>
          <a:p>
            <a:endParaRPr lang="en-GB" dirty="0"/>
          </a:p>
        </p:txBody>
      </p:sp>
      <p:sp>
        <p:nvSpPr>
          <p:cNvPr id="7" name="Espace réservé du pied de page 3">
            <a:extLst>
              <a:ext uri="{FF2B5EF4-FFF2-40B4-BE49-F238E27FC236}">
                <a16:creationId xmlns:a16="http://schemas.microsoft.com/office/drawing/2014/main" id="{E4488D33-FB59-46FF-8787-28AA58C99F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536631"/>
            <a:ext cx="6454032" cy="202728"/>
          </a:xfrm>
        </p:spPr>
        <p:txBody>
          <a:bodyPr/>
          <a:lstStyle/>
          <a:p>
            <a:pPr algn="l"/>
            <a:r>
              <a:rPr lang="en-GB" dirty="0"/>
              <a:t> S. Barrière, CERN                                        </a:t>
            </a:r>
            <a:r>
              <a:rPr lang="fr-FR" dirty="0"/>
              <a:t>13th HL-LHC Collaboration Meeting – 27/09/2023</a:t>
            </a:r>
            <a:endParaRPr lang="en-GB" dirty="0"/>
          </a:p>
        </p:txBody>
      </p:sp>
      <p:sp>
        <p:nvSpPr>
          <p:cNvPr id="5" name="Slide Number Placeholder 14">
            <a:extLst>
              <a:ext uri="{FF2B5EF4-FFF2-40B4-BE49-F238E27FC236}">
                <a16:creationId xmlns:a16="http://schemas.microsoft.com/office/drawing/2014/main" id="{6DB31425-3C24-48B6-9B37-1A4226EE6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r>
              <a:rPr lang="fr-FR" dirty="0"/>
              <a:t>1</a:t>
            </a:r>
          </a:p>
        </p:txBody>
      </p:sp>
      <p:pic>
        <p:nvPicPr>
          <p:cNvPr id="3" name="Image 5" descr="CERN-logo_outline.jpg">
            <a:extLst>
              <a:ext uri="{FF2B5EF4-FFF2-40B4-BE49-F238E27FC236}">
                <a16:creationId xmlns:a16="http://schemas.microsoft.com/office/drawing/2014/main" id="{3F98DA21-3A84-F716-9A00-9E367D3FD5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7835" y="6331399"/>
            <a:ext cx="499765" cy="49148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E544210-C90D-C194-B5C9-533A9DB2A1C3}"/>
              </a:ext>
            </a:extLst>
          </p:cNvPr>
          <p:cNvSpPr txBox="1"/>
          <p:nvPr/>
        </p:nvSpPr>
        <p:spPr>
          <a:xfrm>
            <a:off x="3606160" y="5081932"/>
            <a:ext cx="49418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bg2">
                    <a:lumMod val="75000"/>
                  </a:schemeClr>
                </a:solidFill>
              </a:rPr>
              <a:t>Many interactions between HL-WP4 teams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D906DEF1-85B2-99D8-CF5C-2D66B05D11B8}"/>
              </a:ext>
            </a:extLst>
          </p:cNvPr>
          <p:cNvSpPr/>
          <p:nvPr/>
        </p:nvSpPr>
        <p:spPr>
          <a:xfrm>
            <a:off x="1563688" y="3575441"/>
            <a:ext cx="5544616" cy="1277058"/>
          </a:xfrm>
          <a:prstGeom prst="ellipse">
            <a:avLst/>
          </a:prstGeom>
          <a:noFill/>
          <a:ln w="571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F929992-59F5-2C51-9AF0-029E23F4C515}"/>
              </a:ext>
            </a:extLst>
          </p:cNvPr>
          <p:cNvSpPr txBox="1"/>
          <p:nvPr/>
        </p:nvSpPr>
        <p:spPr>
          <a:xfrm>
            <a:off x="467544" y="1035808"/>
            <a:ext cx="8453204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 status update on </a:t>
            </a:r>
            <a:r>
              <a:rPr lang="en-US" b="1" dirty="0"/>
              <a:t>ongoing productions </a:t>
            </a:r>
            <a:r>
              <a:rPr lang="en-US" dirty="0"/>
              <a:t>and some </a:t>
            </a:r>
            <a:r>
              <a:rPr lang="en-US" b="1" dirty="0"/>
              <a:t>fabrication highlights </a:t>
            </a:r>
            <a:r>
              <a:rPr lang="en-US" dirty="0"/>
              <a:t>for: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800" dirty="0"/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dirty="0"/>
              <a:t>DQW High-Order Modes Couplers;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dirty="0"/>
              <a:t>RFD &amp; DQW Fundamental Power Couplers;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with particular focus on:</a:t>
            </a:r>
          </a:p>
        </p:txBody>
      </p:sp>
    </p:spTree>
    <p:extLst>
      <p:ext uri="{BB962C8B-B14F-4D97-AF65-F5344CB8AC3E}">
        <p14:creationId xmlns:p14="http://schemas.microsoft.com/office/powerpoint/2010/main" val="3049598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28810A36-A9DE-730C-C37F-6748B2E9A1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7200000" flipH="1">
            <a:off x="4830543" y="3303538"/>
            <a:ext cx="3686402" cy="25351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5518"/>
            <a:ext cx="7920000" cy="720000"/>
          </a:xfrm>
        </p:spPr>
        <p:txBody>
          <a:bodyPr/>
          <a:lstStyle/>
          <a:p>
            <a:r>
              <a:rPr lang="en-US" dirty="0"/>
              <a:t>3D Laser Scans</a:t>
            </a:r>
          </a:p>
        </p:txBody>
      </p:sp>
      <p:pic>
        <p:nvPicPr>
          <p:cNvPr id="3" name="Image 5" descr="CERN-logo_outline.jpg">
            <a:extLst>
              <a:ext uri="{FF2B5EF4-FFF2-40B4-BE49-F238E27FC236}">
                <a16:creationId xmlns:a16="http://schemas.microsoft.com/office/drawing/2014/main" id="{210895D4-FF08-125A-9A8C-549891F079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7835" y="6331399"/>
            <a:ext cx="499765" cy="491488"/>
          </a:xfrm>
          <a:prstGeom prst="rect">
            <a:avLst/>
          </a:prstGeom>
        </p:spPr>
      </p:pic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2AE8B9C-548C-B6F4-92F3-C94A360F19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536631"/>
            <a:ext cx="6454032" cy="202728"/>
          </a:xfrm>
        </p:spPr>
        <p:txBody>
          <a:bodyPr/>
          <a:lstStyle/>
          <a:p>
            <a:pPr algn="l"/>
            <a:r>
              <a:rPr lang="en-GB" dirty="0"/>
              <a:t> S. Barrière, CERN                                        </a:t>
            </a:r>
            <a:r>
              <a:rPr lang="fr-FR" dirty="0"/>
              <a:t>13th HL-LHC Collaboration Meeting – 27/09/2023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1F9F592-A176-72F2-7CC6-86F5FD2428A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6770" y="3168451"/>
            <a:ext cx="3991942" cy="299051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0F959D0-A65C-65BD-B9A4-031E0D610AF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1248902">
            <a:off x="995207" y="838646"/>
            <a:ext cx="3437350" cy="265798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E7642AB-1D2B-701F-2ED0-37B8F5B4B71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69170" y="896471"/>
            <a:ext cx="3923928" cy="245161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75EE2D2-D0ED-3BE5-AD71-D85D5FABFA6D}"/>
              </a:ext>
            </a:extLst>
          </p:cNvPr>
          <p:cNvSpPr txBox="1"/>
          <p:nvPr/>
        </p:nvSpPr>
        <p:spPr>
          <a:xfrm>
            <a:off x="596770" y="1687116"/>
            <a:ext cx="861314" cy="30777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solidFill>
                  <a:srgbClr val="FF0000"/>
                </a:solidFill>
              </a:rPr>
              <a:t>1,1 mm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038BC95-A52F-E75B-3502-63572270B3AA}"/>
              </a:ext>
            </a:extLst>
          </p:cNvPr>
          <p:cNvSpPr txBox="1"/>
          <p:nvPr/>
        </p:nvSpPr>
        <p:spPr>
          <a:xfrm>
            <a:off x="5835119" y="686304"/>
            <a:ext cx="896015" cy="307777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solidFill>
                  <a:srgbClr val="00B050"/>
                </a:solidFill>
              </a:rPr>
              <a:t>0,13 mm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6123BC3-500E-4AA0-A85C-FFA882C0C7BF}"/>
              </a:ext>
            </a:extLst>
          </p:cNvPr>
          <p:cNvSpPr txBox="1"/>
          <p:nvPr/>
        </p:nvSpPr>
        <p:spPr>
          <a:xfrm>
            <a:off x="3275856" y="4510039"/>
            <a:ext cx="836719" cy="30777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solidFill>
                  <a:srgbClr val="FF0000"/>
                </a:solidFill>
              </a:rPr>
              <a:t>0,9 mm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D70B31F-F42F-8CCF-D4B4-3AEE22130C02}"/>
              </a:ext>
            </a:extLst>
          </p:cNvPr>
          <p:cNvSpPr txBox="1"/>
          <p:nvPr/>
        </p:nvSpPr>
        <p:spPr>
          <a:xfrm>
            <a:off x="6525833" y="3482186"/>
            <a:ext cx="910208" cy="307777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solidFill>
                  <a:srgbClr val="00B050"/>
                </a:solidFill>
              </a:rPr>
              <a:t>0,16 mm</a:t>
            </a:r>
          </a:p>
        </p:txBody>
      </p:sp>
      <p:sp>
        <p:nvSpPr>
          <p:cNvPr id="16" name="Slide Number Placeholder 14">
            <a:extLst>
              <a:ext uri="{FF2B5EF4-FFF2-40B4-BE49-F238E27FC236}">
                <a16:creationId xmlns:a16="http://schemas.microsoft.com/office/drawing/2014/main" id="{DEBC2514-9F61-41C2-9263-4A8384CCBC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r>
              <a:rPr lang="fr-FR" dirty="0"/>
              <a:t>17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3B04B80-9452-B46D-FA7F-E541A0A7D178}"/>
              </a:ext>
            </a:extLst>
          </p:cNvPr>
          <p:cNvSpPr txBox="1"/>
          <p:nvPr/>
        </p:nvSpPr>
        <p:spPr>
          <a:xfrm>
            <a:off x="450902" y="655527"/>
            <a:ext cx="16008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b="1" dirty="0"/>
              <a:t>DQW FPC</a:t>
            </a:r>
            <a:endParaRPr lang="en-GB" sz="1600" b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1BDA05F-5A3A-9F9F-F199-6ACEB4FD0624}"/>
              </a:ext>
            </a:extLst>
          </p:cNvPr>
          <p:cNvSpPr txBox="1"/>
          <p:nvPr/>
        </p:nvSpPr>
        <p:spPr>
          <a:xfrm>
            <a:off x="445309" y="3427014"/>
            <a:ext cx="16008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b="1" dirty="0"/>
              <a:t>RFD FPC</a:t>
            </a:r>
            <a:endParaRPr lang="en-GB" sz="16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D1A6B52-548F-7213-BC77-70822C3A4AD0}"/>
              </a:ext>
            </a:extLst>
          </p:cNvPr>
          <p:cNvSpPr txBox="1"/>
          <p:nvPr/>
        </p:nvSpPr>
        <p:spPr>
          <a:xfrm>
            <a:off x="2104834" y="2732744"/>
            <a:ext cx="4967757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/>
              <a:t>Calibration is followed by leak checks, visual inspection (as per required standards) and RF commissioning</a:t>
            </a:r>
          </a:p>
        </p:txBody>
      </p:sp>
    </p:spTree>
    <p:extLst>
      <p:ext uri="{BB962C8B-B14F-4D97-AF65-F5344CB8AC3E}">
        <p14:creationId xmlns:p14="http://schemas.microsoft.com/office/powerpoint/2010/main" val="1231618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pied de page 3">
            <a:extLst>
              <a:ext uri="{FF2B5EF4-FFF2-40B4-BE49-F238E27FC236}">
                <a16:creationId xmlns:a16="http://schemas.microsoft.com/office/drawing/2014/main" id="{E2E2B8E4-4A05-448F-74C6-A1F5629034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536631"/>
            <a:ext cx="6454032" cy="202728"/>
          </a:xfrm>
        </p:spPr>
        <p:txBody>
          <a:bodyPr/>
          <a:lstStyle/>
          <a:p>
            <a:pPr algn="l"/>
            <a:r>
              <a:rPr lang="en-GB" dirty="0"/>
              <a:t> S. Barrière, CERN                                        </a:t>
            </a:r>
            <a:r>
              <a:rPr lang="fr-FR" dirty="0"/>
              <a:t>13th HL-LHC Collaboration Meeting – 27/09/2023</a:t>
            </a:r>
            <a:endParaRPr lang="en-GB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C82B63B8-CAE0-1558-335C-5CF2D5648D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51807" y="-17027"/>
            <a:ext cx="5180517" cy="720000"/>
          </a:xfrm>
        </p:spPr>
        <p:txBody>
          <a:bodyPr/>
          <a:lstStyle/>
          <a:p>
            <a:r>
              <a:rPr lang="en-GB" dirty="0"/>
              <a:t>Lessons Learned 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39D77C3-805D-A306-EA7D-7A328F4F58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60808" y="1067214"/>
            <a:ext cx="4176464" cy="3452972"/>
          </a:xfrm>
        </p:spPr>
        <p:txBody>
          <a:bodyPr>
            <a:noAutofit/>
          </a:bodyPr>
          <a:lstStyle/>
          <a:p>
            <a:pPr>
              <a:buClrTx/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chemeClr val="tx1"/>
                </a:solidFill>
              </a:rPr>
              <a:t>Many techniques intertwined: </a:t>
            </a:r>
            <a:r>
              <a:rPr lang="en-GB" sz="1600" dirty="0">
                <a:solidFill>
                  <a:schemeClr val="tx1"/>
                </a:solidFill>
              </a:rPr>
              <a:t>advanced coordination and follow-up </a:t>
            </a:r>
            <a:r>
              <a:rPr lang="en-GB" sz="1600" u="sng" dirty="0">
                <a:solidFill>
                  <a:schemeClr val="tx1"/>
                </a:solidFill>
              </a:rPr>
              <a:t>daily</a:t>
            </a:r>
            <a:r>
              <a:rPr lang="en-GB" sz="1600" dirty="0">
                <a:solidFill>
                  <a:schemeClr val="tx1"/>
                </a:solidFill>
              </a:rPr>
              <a:t> through all processes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tx1"/>
              </a:solidFill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chemeClr val="tx1"/>
                </a:solidFill>
              </a:rPr>
              <a:t>Fragile and high added-value components: </a:t>
            </a:r>
            <a:r>
              <a:rPr lang="en-GB" sz="1600" dirty="0">
                <a:solidFill>
                  <a:schemeClr val="tx1"/>
                </a:solidFill>
              </a:rPr>
              <a:t>require specific processes for </a:t>
            </a:r>
            <a:r>
              <a:rPr lang="en-GB" sz="1600" b="1" u="sng" dirty="0">
                <a:solidFill>
                  <a:srgbClr val="FF0000"/>
                </a:solidFill>
              </a:rPr>
              <a:t>clean</a:t>
            </a:r>
            <a:r>
              <a:rPr lang="en-GB" sz="1600" dirty="0">
                <a:solidFill>
                  <a:schemeClr val="tx1"/>
                </a:solidFill>
              </a:rPr>
              <a:t> handling and storage, especially for series production. Logistics, packaging, transport… </a:t>
            </a:r>
            <a:r>
              <a:rPr lang="en-GB" sz="1600" b="1" dirty="0">
                <a:solidFill>
                  <a:schemeClr val="tx1"/>
                </a:solidFill>
              </a:rPr>
              <a:t>to be tackled as soon as possible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tx1"/>
              </a:solidFill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</a:rPr>
              <a:t>Typical issues inherent to this kind of productions </a:t>
            </a:r>
            <a:r>
              <a:rPr lang="en-GB" sz="1600" b="1" dirty="0">
                <a:solidFill>
                  <a:schemeClr val="tx1"/>
                </a:solidFill>
              </a:rPr>
              <a:t>debugged and documented on the field</a:t>
            </a:r>
            <a:r>
              <a:rPr lang="en-GB" sz="1600" dirty="0">
                <a:solidFill>
                  <a:schemeClr val="tx1"/>
                </a:solidFill>
              </a:rPr>
              <a:t>, NCR written and checked by project when needed</a:t>
            </a:r>
          </a:p>
        </p:txBody>
      </p:sp>
      <p:pic>
        <p:nvPicPr>
          <p:cNvPr id="6" name="Picture 5" descr="A picture containing oven, cooking, indoor, grill&#10;&#10;Description automatically generated">
            <a:extLst>
              <a:ext uri="{FF2B5EF4-FFF2-40B4-BE49-F238E27FC236}">
                <a16:creationId xmlns:a16="http://schemas.microsoft.com/office/drawing/2014/main" id="{2E50F7C5-E34B-A168-31EE-CEC85ABD15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2039" y="3754941"/>
            <a:ext cx="3385144" cy="2538858"/>
          </a:xfrm>
          <a:prstGeom prst="rect">
            <a:avLst/>
          </a:prstGeom>
          <a:ln>
            <a:noFill/>
          </a:ln>
        </p:spPr>
      </p:pic>
      <p:pic>
        <p:nvPicPr>
          <p:cNvPr id="8" name="Image 5" descr="CERN-logo_outline.jpg">
            <a:extLst>
              <a:ext uri="{FF2B5EF4-FFF2-40B4-BE49-F238E27FC236}">
                <a16:creationId xmlns:a16="http://schemas.microsoft.com/office/drawing/2014/main" id="{D72E361B-CC61-AE9E-D468-22B4DEFDB4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7835" y="6331399"/>
            <a:ext cx="499765" cy="491488"/>
          </a:xfrm>
          <a:prstGeom prst="rect">
            <a:avLst/>
          </a:prstGeom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C0BE969A-AF22-F2AB-236B-89DEB5EDC5FD}"/>
              </a:ext>
            </a:extLst>
          </p:cNvPr>
          <p:cNvSpPr/>
          <p:nvPr/>
        </p:nvSpPr>
        <p:spPr>
          <a:xfrm>
            <a:off x="298072" y="5235861"/>
            <a:ext cx="4176464" cy="866377"/>
          </a:xfrm>
          <a:prstGeom prst="roundRect">
            <a:avLst/>
          </a:prstGeom>
          <a:solidFill>
            <a:srgbClr val="92D050">
              <a:alpha val="66000"/>
            </a:srgbClr>
          </a:solidFill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solidFill>
                  <a:schemeClr val="tx1"/>
                </a:solidFill>
              </a:rPr>
              <a:t>Synergy between SY-RF, EN-MME and TE-VSC groups at CERN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D351F20-FA1E-ADD7-F757-71427A3150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2040" y="909188"/>
            <a:ext cx="3385144" cy="2710614"/>
          </a:xfrm>
          <a:prstGeom prst="rect">
            <a:avLst/>
          </a:prstGeom>
          <a:ln>
            <a:noFill/>
          </a:ln>
        </p:spPr>
      </p:pic>
      <p:sp>
        <p:nvSpPr>
          <p:cNvPr id="13" name="Slide Number Placeholder 14">
            <a:extLst>
              <a:ext uri="{FF2B5EF4-FFF2-40B4-BE49-F238E27FC236}">
                <a16:creationId xmlns:a16="http://schemas.microsoft.com/office/drawing/2014/main" id="{8A9033CA-A9B0-2E91-1275-D63B45F24E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r>
              <a:rPr lang="fr-FR" dirty="0"/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3201165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94964"/>
            <a:ext cx="8434800" cy="720000"/>
          </a:xfrm>
        </p:spPr>
        <p:txBody>
          <a:bodyPr/>
          <a:lstStyle/>
          <a:p>
            <a:r>
              <a:rPr lang="en-GB" dirty="0"/>
              <a:t>Conclusion</a:t>
            </a:r>
          </a:p>
        </p:txBody>
      </p:sp>
      <p:sp>
        <p:nvSpPr>
          <p:cNvPr id="3" name="Espace réservé du pied de page 3">
            <a:extLst>
              <a:ext uri="{FF2B5EF4-FFF2-40B4-BE49-F238E27FC236}">
                <a16:creationId xmlns:a16="http://schemas.microsoft.com/office/drawing/2014/main" id="{DE5E0253-7B6F-A702-E150-013D75DEEC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536631"/>
            <a:ext cx="6454032" cy="202728"/>
          </a:xfrm>
        </p:spPr>
        <p:txBody>
          <a:bodyPr/>
          <a:lstStyle/>
          <a:p>
            <a:pPr algn="l"/>
            <a:r>
              <a:rPr lang="en-GB" dirty="0"/>
              <a:t> S. Barrière, CERN                                        </a:t>
            </a:r>
            <a:r>
              <a:rPr lang="fr-FR" dirty="0"/>
              <a:t>13th HL-LHC Collaboration Meeting – 27/09/2023</a:t>
            </a:r>
            <a:endParaRPr lang="en-GB" dirty="0"/>
          </a:p>
        </p:txBody>
      </p:sp>
      <p:pic>
        <p:nvPicPr>
          <p:cNvPr id="4" name="Image 5" descr="CERN-logo_outline.jpg">
            <a:extLst>
              <a:ext uri="{FF2B5EF4-FFF2-40B4-BE49-F238E27FC236}">
                <a16:creationId xmlns:a16="http://schemas.microsoft.com/office/drawing/2014/main" id="{AB222777-293F-BF4F-CA61-9FB8F41071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7835" y="6331399"/>
            <a:ext cx="499765" cy="491488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FC63ABDD-597E-D71F-E666-3CEDEEDDF172}"/>
              </a:ext>
            </a:extLst>
          </p:cNvPr>
          <p:cNvSpPr/>
          <p:nvPr/>
        </p:nvSpPr>
        <p:spPr>
          <a:xfrm>
            <a:off x="-77239" y="2719144"/>
            <a:ext cx="941375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We are still </a:t>
            </a:r>
            <a:r>
              <a:rPr lang="en-US" sz="1600" b="1" dirty="0"/>
              <a:t>learning many things on-the-field </a:t>
            </a:r>
            <a:r>
              <a:rPr lang="en-US" sz="1600" dirty="0"/>
              <a:t>during this series production phase and implementing actions to improve quality &amp; production lead times.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CC7AA09-E924-6055-9714-ABB321CE31DF}"/>
              </a:ext>
            </a:extLst>
          </p:cNvPr>
          <p:cNvSpPr/>
          <p:nvPr/>
        </p:nvSpPr>
        <p:spPr>
          <a:xfrm>
            <a:off x="-64162" y="1560239"/>
            <a:ext cx="85669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Fabrication of RF couplers &amp; antennas at CERN for DQW series is currently on track </a:t>
            </a:r>
            <a:r>
              <a:rPr lang="en-GB" sz="1600" b="1" dirty="0"/>
              <a:t>for assembly on series cavities </a:t>
            </a:r>
            <a:r>
              <a:rPr lang="en-GB" sz="1600" dirty="0"/>
              <a:t>in coming months/years</a:t>
            </a:r>
            <a:endParaRPr lang="en-GB" sz="1600" dirty="0">
              <a:highlight>
                <a:srgbClr val="FFFF00"/>
              </a:highlight>
            </a:endParaRPr>
          </a:p>
        </p:txBody>
      </p:sp>
      <p:sp>
        <p:nvSpPr>
          <p:cNvPr id="7" name="Slide Number Placeholder 14">
            <a:extLst>
              <a:ext uri="{FF2B5EF4-FFF2-40B4-BE49-F238E27FC236}">
                <a16:creationId xmlns:a16="http://schemas.microsoft.com/office/drawing/2014/main" id="{6383973B-C9A4-25F6-634A-FAF6D06D53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r>
              <a:rPr lang="fr-FR" dirty="0"/>
              <a:t>19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D61A1FB-1E16-FCD1-FCC4-B1899E9A9A99}"/>
              </a:ext>
            </a:extLst>
          </p:cNvPr>
          <p:cNvSpPr/>
          <p:nvPr/>
        </p:nvSpPr>
        <p:spPr>
          <a:xfrm>
            <a:off x="-51478" y="3842445"/>
            <a:ext cx="84808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RF Lines will be another challenge – </a:t>
            </a:r>
            <a:r>
              <a:rPr lang="en-GB" sz="1600" b="1" dirty="0"/>
              <a:t>efforts are ongoing to conclude production for 1x DQW and 1x RFD cryomodule as soon as possible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6804792-D171-7E5D-23D1-F1CD4E3A1919}"/>
              </a:ext>
            </a:extLst>
          </p:cNvPr>
          <p:cNvSpPr/>
          <p:nvPr/>
        </p:nvSpPr>
        <p:spPr>
          <a:xfrm>
            <a:off x="-60549" y="5001348"/>
            <a:ext cx="84808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We stay attentive and flexible </a:t>
            </a:r>
            <a:r>
              <a:rPr lang="en-US" sz="1600" b="1" dirty="0"/>
              <a:t>to meet the Project needs</a:t>
            </a:r>
            <a:r>
              <a:rPr lang="en-US" sz="1600" dirty="0"/>
              <a:t>, both for CERN and collaborations activities</a:t>
            </a:r>
          </a:p>
        </p:txBody>
      </p:sp>
    </p:spTree>
    <p:extLst>
      <p:ext uri="{BB962C8B-B14F-4D97-AF65-F5344CB8AC3E}">
        <p14:creationId xmlns:p14="http://schemas.microsoft.com/office/powerpoint/2010/main" val="1341102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9" grpId="0"/>
      <p:bldP spid="1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808C9-EA5D-41DE-BAD3-BECB53601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8" name="Date Placeholder 5">
            <a:extLst>
              <a:ext uri="{FF2B5EF4-FFF2-40B4-BE49-F238E27FC236}">
                <a16:creationId xmlns:a16="http://schemas.microsoft.com/office/drawing/2014/main" id="{22E4C485-D421-9FD1-193E-37180AF57A5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65767" y="6378352"/>
            <a:ext cx="621525" cy="365125"/>
          </a:xfrm>
        </p:spPr>
        <p:txBody>
          <a:bodyPr/>
          <a:lstStyle/>
          <a:p>
            <a:r>
              <a:rPr lang="en-US" sz="900" dirty="0"/>
              <a:t>2022-10-13</a:t>
            </a:r>
          </a:p>
        </p:txBody>
      </p:sp>
      <p:sp>
        <p:nvSpPr>
          <p:cNvPr id="9" name="Footer Placeholder 7">
            <a:extLst>
              <a:ext uri="{FF2B5EF4-FFF2-40B4-BE49-F238E27FC236}">
                <a16:creationId xmlns:a16="http://schemas.microsoft.com/office/drawing/2014/main" id="{D121D4C6-A1FA-C069-94EC-7F322A0C35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94448" y="6383851"/>
            <a:ext cx="4929166" cy="365125"/>
          </a:xfrm>
        </p:spPr>
        <p:txBody>
          <a:bodyPr/>
          <a:lstStyle/>
          <a:p>
            <a:r>
              <a:rPr lang="en-US" dirty="0"/>
              <a:t>Simon Barrière | Crab Cavities for HL-LHC | EN Workshop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186AA7C-6737-0576-49E1-894F880D54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963" y="6333684"/>
            <a:ext cx="1630845" cy="43660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3CEEBA3-D306-564E-EE30-8C3D162BFC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1372" y="-36700"/>
            <a:ext cx="3199139" cy="258430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836474F-183B-4AED-53BC-582BB8EFC4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6" y="1988840"/>
            <a:ext cx="4251689" cy="330647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A628F48-757D-54C2-1405-247A5F520B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"/>
            <a:ext cx="3162629" cy="249289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1037BBB-8954-DF5E-00CC-F921869894F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62629" y="1"/>
            <a:ext cx="2818744" cy="237678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F6648B7-0AE9-7E59-5731-0AEF019BB44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16411"/>
          <a:stretch/>
        </p:blipFill>
        <p:spPr>
          <a:xfrm>
            <a:off x="-22503" y="4520226"/>
            <a:ext cx="2218876" cy="233940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1E58412-2A37-01FE-2B74-38ADFCAB2C86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25195"/>
          <a:stretch/>
        </p:blipFill>
        <p:spPr>
          <a:xfrm>
            <a:off x="4227839" y="2209182"/>
            <a:ext cx="4923285" cy="294551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1BB6E24-2A7C-DAD6-DAB9-F5652FD40FA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196373" y="4422341"/>
            <a:ext cx="3127972" cy="247441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E3FDF5F-3548-5B7D-8792-AA601C595D4D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t="14113" b="17758"/>
          <a:stretch/>
        </p:blipFill>
        <p:spPr>
          <a:xfrm>
            <a:off x="5324345" y="4926859"/>
            <a:ext cx="3856167" cy="1958525"/>
          </a:xfrm>
          <a:prstGeom prst="rect">
            <a:avLst/>
          </a:prstGeom>
        </p:spPr>
      </p:pic>
      <p:sp>
        <p:nvSpPr>
          <p:cNvPr id="19" name="Title 1">
            <a:extLst>
              <a:ext uri="{FF2B5EF4-FFF2-40B4-BE49-F238E27FC236}">
                <a16:creationId xmlns:a16="http://schemas.microsoft.com/office/drawing/2014/main" id="{9D68FCFA-C593-49B9-566E-155D9B7D2CBC}"/>
              </a:ext>
            </a:extLst>
          </p:cNvPr>
          <p:cNvSpPr txBox="1">
            <a:spLocks/>
          </p:cNvSpPr>
          <p:nvPr/>
        </p:nvSpPr>
        <p:spPr>
          <a:xfrm>
            <a:off x="-47333" y="-36700"/>
            <a:ext cx="9227844" cy="6915996"/>
          </a:xfrm>
          <a:prstGeom prst="rect">
            <a:avLst/>
          </a:prstGeom>
          <a:solidFill>
            <a:schemeClr val="bg1">
              <a:alpha val="68000"/>
            </a:schemeClr>
          </a:solidFill>
        </p:spPr>
        <p:txBody>
          <a:bodyPr vert="horz" lIns="0" tIns="0" rIns="0" bIns="0" rtlCol="0" anchor="t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7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43845EA-B9CF-3E41-B618-8076E3118A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601" y="2363570"/>
            <a:ext cx="8434800" cy="1508233"/>
          </a:xfrm>
        </p:spPr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Many thanks to all the colleagues involved in the production of such beautiful objects!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49551870-325F-8935-72FA-8FEAF366DAB4}"/>
              </a:ext>
            </a:extLst>
          </p:cNvPr>
          <p:cNvSpPr txBox="1">
            <a:spLocks/>
          </p:cNvSpPr>
          <p:nvPr/>
        </p:nvSpPr>
        <p:spPr>
          <a:xfrm>
            <a:off x="437488" y="3972297"/>
            <a:ext cx="8351913" cy="3197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0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600" b="1" dirty="0">
                <a:solidFill>
                  <a:schemeClr val="tx1"/>
                </a:solidFill>
              </a:rPr>
              <a:t>Special thanks to Thomas, Julien, Sébastien, Stefanie &amp; Eric for the inputs</a:t>
            </a:r>
          </a:p>
        </p:txBody>
      </p:sp>
    </p:spTree>
    <p:extLst>
      <p:ext uri="{BB962C8B-B14F-4D97-AF65-F5344CB8AC3E}">
        <p14:creationId xmlns:p14="http://schemas.microsoft.com/office/powerpoint/2010/main" val="42932834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5" descr="CERN-logo_outline.jpg">
            <a:extLst>
              <a:ext uri="{FF2B5EF4-FFF2-40B4-BE49-F238E27FC236}">
                <a16:creationId xmlns:a16="http://schemas.microsoft.com/office/drawing/2014/main" id="{C5A68496-6BD0-8B39-7FB8-356C2EE2C6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8072" y="744384"/>
            <a:ext cx="1654431" cy="162703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BB958C34-CB10-C842-73B5-1E39F4E64E29}"/>
              </a:ext>
            </a:extLst>
          </p:cNvPr>
          <p:cNvSpPr txBox="1">
            <a:spLocks/>
          </p:cNvSpPr>
          <p:nvPr/>
        </p:nvSpPr>
        <p:spPr>
          <a:xfrm>
            <a:off x="1292404" y="3212976"/>
            <a:ext cx="6559192" cy="7749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 baseline="0">
                <a:solidFill>
                  <a:schemeClr val="accent5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4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30980865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5061" y="81426"/>
            <a:ext cx="8502251" cy="512696"/>
          </a:xfrm>
        </p:spPr>
        <p:txBody>
          <a:bodyPr/>
          <a:lstStyle/>
          <a:p>
            <a:r>
              <a:rPr lang="en-GB" dirty="0"/>
              <a:t>Production Scope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95536" y="674293"/>
            <a:ext cx="85022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HOM Couplers, Feedthrough &amp; Field Antennas for </a:t>
            </a:r>
            <a:r>
              <a:rPr lang="en-GB" b="1" dirty="0"/>
              <a:t>all LHC-series* DQW crab cavities </a:t>
            </a:r>
            <a:r>
              <a:rPr lang="en-GB" dirty="0"/>
              <a:t>are being manufactured at CERN Main Workshop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F4FB27C-97B0-56B5-53CA-5524A6CED1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3848" y="1528373"/>
            <a:ext cx="3672408" cy="4519887"/>
          </a:xfrm>
          <a:prstGeom prst="rect">
            <a:avLst/>
          </a:prstGeom>
        </p:spPr>
      </p:pic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2B9C7AC4-33E4-223D-6E71-3BE0C9E81289}"/>
              </a:ext>
            </a:extLst>
          </p:cNvPr>
          <p:cNvCxnSpPr>
            <a:cxnSpLocks/>
          </p:cNvCxnSpPr>
          <p:nvPr/>
        </p:nvCxnSpPr>
        <p:spPr>
          <a:xfrm>
            <a:off x="2987824" y="2066175"/>
            <a:ext cx="902629" cy="74466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FBE4EDFA-7222-21A8-DD2C-4D2DBB129B4A}"/>
              </a:ext>
            </a:extLst>
          </p:cNvPr>
          <p:cNvCxnSpPr>
            <a:cxnSpLocks/>
          </p:cNvCxnSpPr>
          <p:nvPr/>
        </p:nvCxnSpPr>
        <p:spPr>
          <a:xfrm flipV="1">
            <a:off x="2178993" y="4536855"/>
            <a:ext cx="1082524" cy="40431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B33E1024-0E0B-AFB8-460C-C60E0DDBE993}"/>
              </a:ext>
            </a:extLst>
          </p:cNvPr>
          <p:cNvCxnSpPr>
            <a:cxnSpLocks/>
          </p:cNvCxnSpPr>
          <p:nvPr/>
        </p:nvCxnSpPr>
        <p:spPr>
          <a:xfrm flipH="1" flipV="1">
            <a:off x="5247526" y="4725144"/>
            <a:ext cx="1340698" cy="1400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>
            <a:glow rad="101600">
              <a:schemeClr val="bg1">
                <a:lumMod val="75000"/>
                <a:alpha val="6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1" name="Picture 30">
            <a:extLst>
              <a:ext uri="{FF2B5EF4-FFF2-40B4-BE49-F238E27FC236}">
                <a16:creationId xmlns:a16="http://schemas.microsoft.com/office/drawing/2014/main" id="{DC62FBD8-0F00-CE9B-40F5-5F89E8A7E5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9564" y="2066175"/>
            <a:ext cx="1082524" cy="1760023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919513A6-CA8C-2379-806E-F3B7E30BB9E4}"/>
              </a:ext>
            </a:extLst>
          </p:cNvPr>
          <p:cNvSpPr txBox="1"/>
          <p:nvPr/>
        </p:nvSpPr>
        <p:spPr>
          <a:xfrm>
            <a:off x="356883" y="1729548"/>
            <a:ext cx="28659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HOM Couplers + Feedthroughs</a:t>
            </a:r>
          </a:p>
          <a:p>
            <a:r>
              <a:rPr lang="en-GB" sz="1400" dirty="0"/>
              <a:t>x 34 units*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39315B6-CB14-317C-D6B2-30E6F6BE2D43}"/>
              </a:ext>
            </a:extLst>
          </p:cNvPr>
          <p:cNvSpPr txBox="1"/>
          <p:nvPr/>
        </p:nvSpPr>
        <p:spPr>
          <a:xfrm>
            <a:off x="546117" y="4851598"/>
            <a:ext cx="17216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RF Field Antenna</a:t>
            </a:r>
          </a:p>
          <a:p>
            <a:r>
              <a:rPr lang="en-GB" sz="1400" dirty="0"/>
              <a:t>x 12 units*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74C796D-2991-3A0B-7828-FFB412F33860}"/>
              </a:ext>
            </a:extLst>
          </p:cNvPr>
          <p:cNvSpPr txBox="1"/>
          <p:nvPr/>
        </p:nvSpPr>
        <p:spPr>
          <a:xfrm>
            <a:off x="4139952" y="6103541"/>
            <a:ext cx="43590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/>
              <a:t>*quantities for 8 cavities including spares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DEA2F47-D73A-3D01-AA05-6E7B7B97CD95}"/>
              </a:ext>
            </a:extLst>
          </p:cNvPr>
          <p:cNvSpPr txBox="1"/>
          <p:nvPr/>
        </p:nvSpPr>
        <p:spPr>
          <a:xfrm>
            <a:off x="6677181" y="4536855"/>
            <a:ext cx="20985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HF-HOM Couplers</a:t>
            </a:r>
          </a:p>
          <a:p>
            <a:r>
              <a:rPr lang="en-GB" sz="1400" dirty="0"/>
              <a:t>x 12 units*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5050B41C-7CDD-C535-ADA1-8F0FAC49E5E9}"/>
              </a:ext>
            </a:extLst>
          </p:cNvPr>
          <p:cNvSpPr/>
          <p:nvPr/>
        </p:nvSpPr>
        <p:spPr>
          <a:xfrm>
            <a:off x="7068405" y="2997820"/>
            <a:ext cx="1353010" cy="2038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BBA7429E-4C86-0E98-9C50-CA472FF29F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9378" y="5437349"/>
            <a:ext cx="1810414" cy="836457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EA96FFE4-288B-526A-DE98-24A7F0AA242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35662" y="5016714"/>
            <a:ext cx="1928553" cy="880020"/>
          </a:xfrm>
          <a:prstGeom prst="rect">
            <a:avLst/>
          </a:prstGeom>
        </p:spPr>
      </p:pic>
      <p:pic>
        <p:nvPicPr>
          <p:cNvPr id="5" name="Image 5" descr="CERN-logo_outline.jpg">
            <a:extLst>
              <a:ext uri="{FF2B5EF4-FFF2-40B4-BE49-F238E27FC236}">
                <a16:creationId xmlns:a16="http://schemas.microsoft.com/office/drawing/2014/main" id="{B43C978C-3FF8-140D-0399-82F1A9225DE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27835" y="6331399"/>
            <a:ext cx="499765" cy="491488"/>
          </a:xfrm>
          <a:prstGeom prst="rect">
            <a:avLst/>
          </a:prstGeom>
        </p:spPr>
      </p:pic>
      <p:sp>
        <p:nvSpPr>
          <p:cNvPr id="7" name="Espace réservé du pied de page 3">
            <a:extLst>
              <a:ext uri="{FF2B5EF4-FFF2-40B4-BE49-F238E27FC236}">
                <a16:creationId xmlns:a16="http://schemas.microsoft.com/office/drawing/2014/main" id="{86EE3829-894B-9728-8026-21BD65A75E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536631"/>
            <a:ext cx="6454032" cy="202728"/>
          </a:xfrm>
        </p:spPr>
        <p:txBody>
          <a:bodyPr/>
          <a:lstStyle/>
          <a:p>
            <a:pPr algn="l"/>
            <a:r>
              <a:rPr lang="en-GB" dirty="0"/>
              <a:t> S. Barrière, CERN                                        </a:t>
            </a:r>
            <a:r>
              <a:rPr lang="fr-FR" dirty="0"/>
              <a:t>13th HL-LHC Collaboration Meeting – 27/09/2023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99A2D01-C9D8-B377-0DB3-5F6A61DE7159}"/>
              </a:ext>
            </a:extLst>
          </p:cNvPr>
          <p:cNvSpPr txBox="1"/>
          <p:nvPr/>
        </p:nvSpPr>
        <p:spPr>
          <a:xfrm>
            <a:off x="6353165" y="3026759"/>
            <a:ext cx="27466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Fundamental Power Couplers</a:t>
            </a:r>
          </a:p>
          <a:p>
            <a:r>
              <a:rPr lang="en-GB" sz="1400" dirty="0"/>
              <a:t>x 14 + 14 units*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418673F-593F-2A67-55D9-19CD9B7D8335}"/>
              </a:ext>
            </a:extLst>
          </p:cNvPr>
          <p:cNvCxnSpPr>
            <a:cxnSpLocks/>
          </p:cNvCxnSpPr>
          <p:nvPr/>
        </p:nvCxnSpPr>
        <p:spPr>
          <a:xfrm flipH="1" flipV="1">
            <a:off x="5724850" y="2810061"/>
            <a:ext cx="582178" cy="28970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7C90073F-44EA-9611-8155-86C2BE207FA1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716805" y="1069836"/>
            <a:ext cx="1519387" cy="1968312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E0729027-4776-6D67-1025-7F10AC079663}"/>
              </a:ext>
            </a:extLst>
          </p:cNvPr>
          <p:cNvSpPr txBox="1"/>
          <p:nvPr/>
        </p:nvSpPr>
        <p:spPr>
          <a:xfrm>
            <a:off x="7812360" y="1981162"/>
            <a:ext cx="1144422" cy="52322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GB" sz="1400" b="1" dirty="0"/>
              <a:t>also for RFD series</a:t>
            </a:r>
            <a:endParaRPr lang="en-GB" sz="1400" dirty="0"/>
          </a:p>
        </p:txBody>
      </p:sp>
      <p:sp>
        <p:nvSpPr>
          <p:cNvPr id="3" name="Slide Number Placeholder 14">
            <a:extLst>
              <a:ext uri="{FF2B5EF4-FFF2-40B4-BE49-F238E27FC236}">
                <a16:creationId xmlns:a16="http://schemas.microsoft.com/office/drawing/2014/main" id="{9A524BB0-E64E-C984-7308-BF614937C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r>
              <a:rPr lang="fr-FR" dirty="0"/>
              <a:t>2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1066AF6A-9C7E-4ED2-F265-D3018690FBF3}"/>
              </a:ext>
            </a:extLst>
          </p:cNvPr>
          <p:cNvSpPr/>
          <p:nvPr/>
        </p:nvSpPr>
        <p:spPr>
          <a:xfrm>
            <a:off x="992291" y="2913306"/>
            <a:ext cx="7262549" cy="1842144"/>
          </a:xfrm>
          <a:prstGeom prst="roundRect">
            <a:avLst/>
          </a:prstGeom>
          <a:solidFill>
            <a:srgbClr val="00B050"/>
          </a:solidFill>
          <a:ln>
            <a:solidFill>
              <a:srgbClr val="09572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chemeClr val="bg1"/>
                </a:solidFill>
              </a:rPr>
              <a:t>Production kicked-off in Q4-2021:</a:t>
            </a:r>
          </a:p>
          <a:p>
            <a:pPr algn="ctr"/>
            <a:endParaRPr lang="en-GB" sz="1400" b="1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Definition of project team, mandates &amp; milestones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Launch of raw materials procurement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Preparation &amp; approval of MIPs</a:t>
            </a:r>
          </a:p>
        </p:txBody>
      </p:sp>
    </p:spTree>
    <p:extLst>
      <p:ext uri="{BB962C8B-B14F-4D97-AF65-F5344CB8AC3E}">
        <p14:creationId xmlns:p14="http://schemas.microsoft.com/office/powerpoint/2010/main" val="3099051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  <p:bldP spid="36" grpId="0"/>
      <p:bldP spid="8" grpId="0"/>
      <p:bldP spid="17" grpId="0" animBg="1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D5CC4E3-7181-47B7-A3C0-8E7B81B26B8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723"/>
          <a:stretch/>
        </p:blipFill>
        <p:spPr>
          <a:xfrm>
            <a:off x="402280" y="2324911"/>
            <a:ext cx="4673776" cy="2629679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FDAC791B-2FA2-40DF-849B-0D297637A3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8144" y="2352342"/>
            <a:ext cx="2408317" cy="1151452"/>
          </a:xfrm>
          <a:prstGeom prst="rect">
            <a:avLst/>
          </a:prstGeom>
        </p:spPr>
      </p:pic>
      <p:pic>
        <p:nvPicPr>
          <p:cNvPr id="17" name="Image 5" descr="CERN-logo_outline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27835" y="6331399"/>
            <a:ext cx="499765" cy="491488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-161762" y="1406193"/>
            <a:ext cx="9675482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26950" lvl="1"/>
            <a:r>
              <a:rPr lang="en-GB" b="1" dirty="0"/>
              <a:t>(S)RF performance highly dependent on geometry and surface quality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 dirty="0"/>
              <a:t>Final tolerances in </a:t>
            </a:r>
            <a:r>
              <a:rPr lang="en-GB" sz="1600" dirty="0">
                <a:highlight>
                  <a:srgbClr val="E9E9A2"/>
                </a:highlight>
              </a:rPr>
              <a:t>few tens of millimetres </a:t>
            </a:r>
            <a:r>
              <a:rPr lang="en-GB" sz="1600" dirty="0"/>
              <a:t>after many assembly (welding!) steps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 dirty="0"/>
              <a:t>Machined and welded RF surfaces = specific parameters </a:t>
            </a:r>
          </a:p>
        </p:txBody>
      </p:sp>
      <p:sp>
        <p:nvSpPr>
          <p:cNvPr id="23" name="Titre 1"/>
          <p:cNvSpPr>
            <a:spLocks noGrp="1"/>
          </p:cNvSpPr>
          <p:nvPr>
            <p:ph type="title"/>
          </p:nvPr>
        </p:nvSpPr>
        <p:spPr>
          <a:xfrm>
            <a:off x="481630" y="-27863"/>
            <a:ext cx="8747449" cy="778596"/>
          </a:xfrm>
        </p:spPr>
        <p:txBody>
          <a:bodyPr/>
          <a:lstStyle/>
          <a:p>
            <a:r>
              <a:rPr lang="en-GB" sz="2400" dirty="0"/>
              <a:t>Why are these Objects a Manufacturing Challenge?	</a:t>
            </a:r>
            <a:endParaRPr lang="en-GB" sz="2400" b="0" dirty="0"/>
          </a:p>
        </p:txBody>
      </p:sp>
      <p:sp>
        <p:nvSpPr>
          <p:cNvPr id="9" name="Rectangle 8"/>
          <p:cNvSpPr/>
          <p:nvPr/>
        </p:nvSpPr>
        <p:spPr>
          <a:xfrm>
            <a:off x="-134930" y="670635"/>
            <a:ext cx="9493111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26950" lvl="1"/>
            <a:r>
              <a:rPr lang="en-GB" b="1" dirty="0"/>
              <a:t>Specific (and expensive!) materials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4CAB80"/>
                </a:solidFill>
              </a:rPr>
              <a:t>Extra-pure niobium</a:t>
            </a:r>
            <a:r>
              <a:rPr lang="en-GB" sz="1600" dirty="0"/>
              <a:t>, </a:t>
            </a:r>
            <a:r>
              <a:rPr lang="en-GB" sz="1600" dirty="0">
                <a:solidFill>
                  <a:srgbClr val="F57D02"/>
                </a:solidFill>
              </a:rPr>
              <a:t>OFE copper</a:t>
            </a:r>
            <a:r>
              <a:rPr lang="en-GB" sz="1600" dirty="0"/>
              <a:t>, </a:t>
            </a:r>
            <a:r>
              <a:rPr lang="en-GB" sz="1600" dirty="0">
                <a:solidFill>
                  <a:srgbClr val="83ABD7"/>
                </a:solidFill>
              </a:rPr>
              <a:t>titanium grade 23 (TA6V ELI)</a:t>
            </a:r>
            <a:r>
              <a:rPr lang="en-GB" sz="1600" dirty="0"/>
              <a:t>, </a:t>
            </a:r>
            <a:r>
              <a:rPr lang="en-GB" sz="1600" dirty="0">
                <a:solidFill>
                  <a:srgbClr val="746652"/>
                </a:solidFill>
              </a:rPr>
              <a:t>stainless steel 316LN</a:t>
            </a:r>
            <a:endParaRPr lang="en-GB" sz="1600" i="1" dirty="0">
              <a:solidFill>
                <a:srgbClr val="746652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B7707E3-A3F3-4C91-B1D1-EE1E2AB2DB74}"/>
              </a:ext>
            </a:extLst>
          </p:cNvPr>
          <p:cNvSpPr/>
          <p:nvPr/>
        </p:nvSpPr>
        <p:spPr>
          <a:xfrm>
            <a:off x="-203530" y="5085835"/>
            <a:ext cx="927893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26950" lvl="1"/>
            <a:r>
              <a:rPr lang="en-GB" b="1" dirty="0"/>
              <a:t>Multi-Technology components with pressure joints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 dirty="0"/>
              <a:t>~13 technologies involved and intertwined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 dirty="0"/>
              <a:t>Multiple </a:t>
            </a:r>
            <a:r>
              <a:rPr lang="en-GB" sz="1600" u="sng" dirty="0"/>
              <a:t>activities</a:t>
            </a:r>
            <a:r>
              <a:rPr lang="en-GB" sz="1600" dirty="0"/>
              <a:t> and </a:t>
            </a:r>
            <a:r>
              <a:rPr lang="en-GB" sz="1600" u="sng" dirty="0"/>
              <a:t>actors</a:t>
            </a:r>
            <a:r>
              <a:rPr lang="en-GB" sz="1600" dirty="0"/>
              <a:t> in parallel in different groups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 dirty="0"/>
              <a:t>Advanced follow-up to fulfil HL-LHC quality standards </a:t>
            </a:r>
            <a:r>
              <a:rPr lang="en-GB" sz="1100" i="1" dirty="0"/>
              <a:t>(PED-related normative, MTF steps, traceability)</a:t>
            </a:r>
            <a:endParaRPr lang="en-GB" sz="1600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DFA98D6F-CC44-46F9-9D25-A1C33D77080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36738" y="3581221"/>
            <a:ext cx="3439718" cy="1323597"/>
          </a:xfrm>
          <a:prstGeom prst="rect">
            <a:avLst/>
          </a:prstGeom>
        </p:spPr>
      </p:pic>
      <p:sp>
        <p:nvSpPr>
          <p:cNvPr id="3" name="Espace réservé du pied de page 3">
            <a:extLst>
              <a:ext uri="{FF2B5EF4-FFF2-40B4-BE49-F238E27FC236}">
                <a16:creationId xmlns:a16="http://schemas.microsoft.com/office/drawing/2014/main" id="{B40ED137-3D1C-C5B6-46F2-5DB06E9D70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536631"/>
            <a:ext cx="6454032" cy="202728"/>
          </a:xfrm>
        </p:spPr>
        <p:txBody>
          <a:bodyPr/>
          <a:lstStyle/>
          <a:p>
            <a:pPr algn="l"/>
            <a:r>
              <a:rPr lang="en-GB" dirty="0"/>
              <a:t> S. Barrière, CERN                                        </a:t>
            </a:r>
            <a:r>
              <a:rPr lang="fr-FR" dirty="0"/>
              <a:t>13th HL-LHC Collaboration Meeting – 27/09/2023</a:t>
            </a:r>
            <a:endParaRPr lang="en-GB" dirty="0"/>
          </a:p>
        </p:txBody>
      </p:sp>
      <p:sp>
        <p:nvSpPr>
          <p:cNvPr id="2" name="Slide Number Placeholder 14">
            <a:extLst>
              <a:ext uri="{FF2B5EF4-FFF2-40B4-BE49-F238E27FC236}">
                <a16:creationId xmlns:a16="http://schemas.microsoft.com/office/drawing/2014/main" id="{B545863D-CCBE-3477-1C0C-E271C5ED31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r>
              <a:rPr lang="fr-FR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563109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9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8F31DB40-3DB3-7E2F-0ADD-7E3EBC990B95}"/>
              </a:ext>
            </a:extLst>
          </p:cNvPr>
          <p:cNvSpPr txBox="1"/>
          <p:nvPr/>
        </p:nvSpPr>
        <p:spPr>
          <a:xfrm>
            <a:off x="496752" y="1260828"/>
            <a:ext cx="832372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Key updates: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dirty="0"/>
              <a:t>Easier welding configurations to ease assembly and improve precision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lvl="1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6117" y="101946"/>
            <a:ext cx="8502251" cy="512696"/>
          </a:xfrm>
        </p:spPr>
        <p:txBody>
          <a:bodyPr/>
          <a:lstStyle/>
          <a:p>
            <a:r>
              <a:rPr lang="en-GB" dirty="0"/>
              <a:t>From Prototypes to Series Production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96752" y="589959"/>
            <a:ext cx="8323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DQW series production built according to consolidated design thanks to prototyping at CERN: </a:t>
            </a:r>
            <a:r>
              <a:rPr lang="en-GB" b="1" dirty="0"/>
              <a:t>DQW SPS</a:t>
            </a:r>
            <a:r>
              <a:rPr lang="en-GB" dirty="0"/>
              <a:t> (2015 – 2016) &amp; </a:t>
            </a:r>
            <a:r>
              <a:rPr lang="en-GB" b="1" dirty="0"/>
              <a:t>RFD SPS </a:t>
            </a:r>
            <a:r>
              <a:rPr lang="en-GB" dirty="0"/>
              <a:t>(2019 – 2020)</a:t>
            </a:r>
          </a:p>
        </p:txBody>
      </p:sp>
      <p:pic>
        <p:nvPicPr>
          <p:cNvPr id="3" name="Image 5" descr="CERN-logo_outline.jpg">
            <a:extLst>
              <a:ext uri="{FF2B5EF4-FFF2-40B4-BE49-F238E27FC236}">
                <a16:creationId xmlns:a16="http://schemas.microsoft.com/office/drawing/2014/main" id="{1BC9A12E-680E-2DD7-7CF9-D162F4E92C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7835" y="6331399"/>
            <a:ext cx="499765" cy="491488"/>
          </a:xfrm>
          <a:prstGeom prst="rect">
            <a:avLst/>
          </a:prstGeom>
        </p:spPr>
      </p:pic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32AD226-6493-0C1F-F469-AC449661D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536631"/>
            <a:ext cx="6454032" cy="202728"/>
          </a:xfrm>
        </p:spPr>
        <p:txBody>
          <a:bodyPr/>
          <a:lstStyle/>
          <a:p>
            <a:pPr algn="l"/>
            <a:r>
              <a:rPr lang="en-GB" dirty="0"/>
              <a:t> S. Barrière, CERN                                        </a:t>
            </a:r>
            <a:r>
              <a:rPr lang="fr-FR" dirty="0"/>
              <a:t>13th HL-LHC Collaboration Meeting – 27/09/2023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9D8841-2214-0DAA-2193-E29CBBB08A86}"/>
              </a:ext>
            </a:extLst>
          </p:cNvPr>
          <p:cNvSpPr txBox="1"/>
          <p:nvPr/>
        </p:nvSpPr>
        <p:spPr>
          <a:xfrm>
            <a:off x="225479" y="3958445"/>
            <a:ext cx="220811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b="1" dirty="0"/>
              <a:t>SPS-DQW </a:t>
            </a:r>
            <a:r>
              <a:rPr lang="en-GB" sz="900" dirty="0"/>
              <a:t>HOM Coupler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494D880-D033-5036-C445-EF5B5EAABC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16066" y="2069295"/>
            <a:ext cx="1363833" cy="195334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E4D4F33-30F4-F496-89F5-32CD7313438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34861" y="2012659"/>
            <a:ext cx="1203833" cy="217251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826112D-BA59-9509-8247-32031E2976C8}"/>
              </a:ext>
            </a:extLst>
          </p:cNvPr>
          <p:cNvSpPr txBox="1"/>
          <p:nvPr/>
        </p:nvSpPr>
        <p:spPr>
          <a:xfrm>
            <a:off x="6704591" y="4174467"/>
            <a:ext cx="220811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b="1" dirty="0"/>
              <a:t>LHC-DQW </a:t>
            </a:r>
            <a:r>
              <a:rPr lang="en-GB" sz="900" dirty="0"/>
              <a:t>HOM Coupler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C2FE84F-A720-6B75-7660-2EE307DB973E}"/>
              </a:ext>
            </a:extLst>
          </p:cNvPr>
          <p:cNvCxnSpPr>
            <a:cxnSpLocks/>
          </p:cNvCxnSpPr>
          <p:nvPr/>
        </p:nvCxnSpPr>
        <p:spPr>
          <a:xfrm>
            <a:off x="4300152" y="2863865"/>
            <a:ext cx="1315392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id="{849CE547-87DE-B84B-8E27-DB0764684517}"/>
              </a:ext>
            </a:extLst>
          </p:cNvPr>
          <p:cNvSpPr/>
          <p:nvPr/>
        </p:nvSpPr>
        <p:spPr>
          <a:xfrm>
            <a:off x="6136922" y="3556635"/>
            <a:ext cx="276081" cy="321606"/>
          </a:xfrm>
          <a:prstGeom prst="ellipse">
            <a:avLst/>
          </a:prstGeom>
          <a:noFill/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F9B4A7DB-6343-48E8-529E-14F2B8734480}"/>
              </a:ext>
            </a:extLst>
          </p:cNvPr>
          <p:cNvSpPr/>
          <p:nvPr/>
        </p:nvSpPr>
        <p:spPr>
          <a:xfrm>
            <a:off x="2502123" y="2149311"/>
            <a:ext cx="420964" cy="29300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10DE1F7-07ED-A0CF-BBD8-97F1949C9637}"/>
              </a:ext>
            </a:extLst>
          </p:cNvPr>
          <p:cNvSpPr txBox="1"/>
          <p:nvPr/>
        </p:nvSpPr>
        <p:spPr>
          <a:xfrm>
            <a:off x="4859711" y="1853851"/>
            <a:ext cx="187111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>
                <a:solidFill>
                  <a:srgbClr val="00B050"/>
                </a:solidFill>
              </a:rPr>
              <a:t>Hippodrome shape</a:t>
            </a:r>
            <a:endParaRPr lang="en-GB" sz="800" dirty="0">
              <a:solidFill>
                <a:srgbClr val="00B050"/>
              </a:solidFill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C946B0D3-F78A-E380-68E9-7638841C877E}"/>
              </a:ext>
            </a:extLst>
          </p:cNvPr>
          <p:cNvSpPr/>
          <p:nvPr/>
        </p:nvSpPr>
        <p:spPr>
          <a:xfrm>
            <a:off x="2822975" y="3280472"/>
            <a:ext cx="257979" cy="33855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11B543EA-6AD4-4540-E245-7514739AA838}"/>
              </a:ext>
            </a:extLst>
          </p:cNvPr>
          <p:cNvSpPr/>
          <p:nvPr/>
        </p:nvSpPr>
        <p:spPr>
          <a:xfrm>
            <a:off x="5885724" y="2020203"/>
            <a:ext cx="389239" cy="321606"/>
          </a:xfrm>
          <a:prstGeom prst="ellipse">
            <a:avLst/>
          </a:prstGeom>
          <a:noFill/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235831F-9A68-4305-4C23-3CC8D09A6CE6}"/>
              </a:ext>
            </a:extLst>
          </p:cNvPr>
          <p:cNvSpPr txBox="1"/>
          <p:nvPr/>
        </p:nvSpPr>
        <p:spPr>
          <a:xfrm>
            <a:off x="3127756" y="1930446"/>
            <a:ext cx="19946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Circular </a:t>
            </a:r>
            <a:r>
              <a:rPr lang="en-GB" sz="800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joint =</a:t>
            </a:r>
          </a:p>
          <a:p>
            <a:r>
              <a:rPr lang="en-GB" sz="800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hook orientation issues</a:t>
            </a:r>
            <a:endParaRPr lang="en-GB" sz="8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036ACE7-3E86-25E5-E4C3-0DC13FDAB0CE}"/>
              </a:ext>
            </a:extLst>
          </p:cNvPr>
          <p:cNvSpPr txBox="1"/>
          <p:nvPr/>
        </p:nvSpPr>
        <p:spPr>
          <a:xfrm>
            <a:off x="3079514" y="3264118"/>
            <a:ext cx="22081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Cylinder-cylinder interface</a:t>
            </a:r>
          </a:p>
          <a:p>
            <a:r>
              <a:rPr lang="en-GB" sz="800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Thickness variation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F5398EE9-4A50-171C-4262-6EA58FCFA9B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32714" y="5216260"/>
            <a:ext cx="773287" cy="775418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8651753-B9FA-9CCA-6138-0AE7B023B5A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7717" y="5207329"/>
            <a:ext cx="991819" cy="859317"/>
          </a:xfrm>
          <a:prstGeom prst="rect">
            <a:avLst/>
          </a:prstGeom>
        </p:spPr>
      </p:pic>
      <p:sp>
        <p:nvSpPr>
          <p:cNvPr id="37" name="Arrow: Right 36">
            <a:extLst>
              <a:ext uri="{FF2B5EF4-FFF2-40B4-BE49-F238E27FC236}">
                <a16:creationId xmlns:a16="http://schemas.microsoft.com/office/drawing/2014/main" id="{BCF85038-825C-F6EC-8674-75F2ED5B7757}"/>
              </a:ext>
            </a:extLst>
          </p:cNvPr>
          <p:cNvSpPr/>
          <p:nvPr/>
        </p:nvSpPr>
        <p:spPr>
          <a:xfrm>
            <a:off x="1601312" y="5559602"/>
            <a:ext cx="333291" cy="2443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30415EA-B9DA-F108-CA13-A33C034B9174}"/>
              </a:ext>
            </a:extLst>
          </p:cNvPr>
          <p:cNvSpPr txBox="1"/>
          <p:nvPr/>
        </p:nvSpPr>
        <p:spPr>
          <a:xfrm>
            <a:off x="63366" y="4768010"/>
            <a:ext cx="240580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Fixed flange</a:t>
            </a:r>
          </a:p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(more titanium = higher strains)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4FBD075-B171-1486-1760-910D8FEA7E12}"/>
              </a:ext>
            </a:extLst>
          </p:cNvPr>
          <p:cNvSpPr txBox="1"/>
          <p:nvPr/>
        </p:nvSpPr>
        <p:spPr>
          <a:xfrm>
            <a:off x="2201824" y="4892443"/>
            <a:ext cx="110859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Rotative flange</a:t>
            </a:r>
          </a:p>
        </p:txBody>
      </p:sp>
      <p:pic>
        <p:nvPicPr>
          <p:cNvPr id="40" name="Picture 39" descr="A picture containing indoor, floor&#10;&#10;Description automatically generated">
            <a:extLst>
              <a:ext uri="{FF2B5EF4-FFF2-40B4-BE49-F238E27FC236}">
                <a16:creationId xmlns:a16="http://schemas.microsoft.com/office/drawing/2014/main" id="{BC9C30D7-8784-9513-C5AE-2342B838DAEB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85724" y="4768010"/>
            <a:ext cx="1130430" cy="1618212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0C07F8AB-9202-9904-C120-3218EDEFA333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90861" y="4762119"/>
            <a:ext cx="1952283" cy="1618211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968AE728-2E9D-D31C-927A-2C98DCD4E0AD}"/>
              </a:ext>
            </a:extLst>
          </p:cNvPr>
          <p:cNvSpPr txBox="1"/>
          <p:nvPr/>
        </p:nvSpPr>
        <p:spPr>
          <a:xfrm>
            <a:off x="5879220" y="6148165"/>
            <a:ext cx="2729339" cy="261610"/>
          </a:xfrm>
          <a:prstGeom prst="rect">
            <a:avLst/>
          </a:prstGeom>
          <a:solidFill>
            <a:schemeClr val="bg1">
              <a:alpha val="46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Leak checks         Penetrant testing</a:t>
            </a:r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7F94D494-8249-8740-10D6-119D5C32A9FE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b="8366"/>
          <a:stretch/>
        </p:blipFill>
        <p:spPr>
          <a:xfrm>
            <a:off x="4336129" y="5448946"/>
            <a:ext cx="1468384" cy="1024257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11CE5A99-712B-1815-059B-565ED177CF01}"/>
              </a:ext>
            </a:extLst>
          </p:cNvPr>
          <p:cNvPicPr/>
          <p:nvPr/>
        </p:nvPicPr>
        <p:blipFill rotWithShape="1">
          <a:blip r:embed="rId11"/>
          <a:srcRect r="7843"/>
          <a:stretch/>
        </p:blipFill>
        <p:spPr bwMode="auto">
          <a:xfrm>
            <a:off x="3404868" y="4815461"/>
            <a:ext cx="1454843" cy="8463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1DB4B726-2C20-70A1-E3EB-58AF42A40635}"/>
              </a:ext>
            </a:extLst>
          </p:cNvPr>
          <p:cNvSpPr txBox="1"/>
          <p:nvPr/>
        </p:nvSpPr>
        <p:spPr>
          <a:xfrm>
            <a:off x="4829716" y="4885871"/>
            <a:ext cx="928346" cy="415498"/>
          </a:xfrm>
          <a:prstGeom prst="rect">
            <a:avLst/>
          </a:prstGeom>
          <a:solidFill>
            <a:schemeClr val="bg1">
              <a:alpha val="46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Stress analysis</a:t>
            </a:r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C70680F9-724C-C916-946C-3DAD2D4E6470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02" r="11587"/>
          <a:stretch/>
        </p:blipFill>
        <p:spPr>
          <a:xfrm>
            <a:off x="507976" y="2181006"/>
            <a:ext cx="1693848" cy="1786482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1A15F30F-EEA3-6DC9-FE57-00FEC7752C6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011284" y="2037320"/>
            <a:ext cx="1559484" cy="2147853"/>
          </a:xfrm>
          <a:prstGeom prst="rect">
            <a:avLst/>
          </a:prstGeom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id="{6AFAB7E8-44F3-B9B3-9EF3-4346B865FC77}"/>
              </a:ext>
            </a:extLst>
          </p:cNvPr>
          <p:cNvSpPr txBox="1"/>
          <p:nvPr/>
        </p:nvSpPr>
        <p:spPr>
          <a:xfrm>
            <a:off x="4572000" y="3517290"/>
            <a:ext cx="13845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b="1" dirty="0">
                <a:solidFill>
                  <a:srgbClr val="00B050"/>
                </a:solidFill>
              </a:rPr>
              <a:t>Modified design for flat interface</a:t>
            </a:r>
          </a:p>
          <a:p>
            <a:pPr algn="r"/>
            <a:r>
              <a:rPr lang="en-GB" sz="800" b="1" dirty="0">
                <a:solidFill>
                  <a:srgbClr val="00B050"/>
                </a:solidFill>
              </a:rPr>
              <a:t>Easier to weld</a:t>
            </a: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0A4D6A57-0F2E-9F12-B5E2-5AC1D5EBBE72}"/>
              </a:ext>
            </a:extLst>
          </p:cNvPr>
          <p:cNvSpPr/>
          <p:nvPr/>
        </p:nvSpPr>
        <p:spPr>
          <a:xfrm>
            <a:off x="6362413" y="2333083"/>
            <a:ext cx="433683" cy="276999"/>
          </a:xfrm>
          <a:prstGeom prst="ellipse">
            <a:avLst/>
          </a:prstGeom>
          <a:noFill/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09124E9-2546-0E83-D1FF-FB8523AE5F6D}"/>
              </a:ext>
            </a:extLst>
          </p:cNvPr>
          <p:cNvSpPr txBox="1"/>
          <p:nvPr/>
        </p:nvSpPr>
        <p:spPr>
          <a:xfrm>
            <a:off x="4505141" y="2316290"/>
            <a:ext cx="13740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b="1" dirty="0">
                <a:solidFill>
                  <a:srgbClr val="00B050"/>
                </a:solidFill>
              </a:rPr>
              <a:t>Reduced number of components for easier assembly</a:t>
            </a:r>
          </a:p>
        </p:txBody>
      </p:sp>
      <p:sp>
        <p:nvSpPr>
          <p:cNvPr id="5" name="Slide Number Placeholder 14">
            <a:extLst>
              <a:ext uri="{FF2B5EF4-FFF2-40B4-BE49-F238E27FC236}">
                <a16:creationId xmlns:a16="http://schemas.microsoft.com/office/drawing/2014/main" id="{006C880C-EAAF-B169-CBD4-3ACA2CAD0C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r>
              <a:rPr lang="fr-FR" dirty="0"/>
              <a:t>4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2BF4B9A-543C-8195-2AB3-D74AADC30AB5}"/>
              </a:ext>
            </a:extLst>
          </p:cNvPr>
          <p:cNvSpPr txBox="1"/>
          <p:nvPr/>
        </p:nvSpPr>
        <p:spPr>
          <a:xfrm>
            <a:off x="546117" y="3977634"/>
            <a:ext cx="8011477" cy="7232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endParaRPr lang="en-GB" dirty="0"/>
          </a:p>
          <a:p>
            <a:pPr lvl="1"/>
            <a:endParaRPr lang="en-GB" sz="500" dirty="0"/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dirty="0"/>
              <a:t>Brazed feedthrough design: stress reduction on ceramics</a:t>
            </a:r>
          </a:p>
        </p:txBody>
      </p:sp>
    </p:spTree>
    <p:extLst>
      <p:ext uri="{BB962C8B-B14F-4D97-AF65-F5344CB8AC3E}">
        <p14:creationId xmlns:p14="http://schemas.microsoft.com/office/powerpoint/2010/main" val="3561949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3" grpId="0"/>
      <p:bldP spid="17" grpId="0" animBg="1"/>
      <p:bldP spid="19" grpId="0" animBg="1"/>
      <p:bldP spid="23" grpId="0"/>
      <p:bldP spid="25" grpId="0" animBg="1"/>
      <p:bldP spid="32" grpId="0" animBg="1"/>
      <p:bldP spid="33" grpId="0"/>
      <p:bldP spid="34" grpId="0"/>
      <p:bldP spid="37" grpId="0" animBg="1"/>
      <p:bldP spid="38" grpId="0"/>
      <p:bldP spid="39" grpId="0"/>
      <p:bldP spid="42" grpId="0" animBg="1"/>
      <p:bldP spid="45" grpId="0" animBg="1"/>
      <p:bldP spid="49" grpId="0"/>
      <p:bldP spid="50" grpId="0" animBg="1"/>
      <p:bldP spid="51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2755112"/>
            <a:ext cx="7920000" cy="720000"/>
          </a:xfrm>
        </p:spPr>
        <p:txBody>
          <a:bodyPr/>
          <a:lstStyle/>
          <a:p>
            <a:r>
              <a:rPr lang="en-GB" sz="3600" dirty="0"/>
              <a:t>Production Status</a:t>
            </a:r>
          </a:p>
        </p:txBody>
      </p:sp>
      <p:pic>
        <p:nvPicPr>
          <p:cNvPr id="3" name="Image 5" descr="CERN-logo_outline.jpg">
            <a:extLst>
              <a:ext uri="{FF2B5EF4-FFF2-40B4-BE49-F238E27FC236}">
                <a16:creationId xmlns:a16="http://schemas.microsoft.com/office/drawing/2014/main" id="{DC2FFFC0-BC0E-AD33-5F28-E46F64627E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7835" y="6331399"/>
            <a:ext cx="499765" cy="491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61098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279" y="22665"/>
            <a:ext cx="8502251" cy="512696"/>
          </a:xfrm>
        </p:spPr>
        <p:txBody>
          <a:bodyPr/>
          <a:lstStyle/>
          <a:p>
            <a:r>
              <a:rPr lang="en-GB" dirty="0"/>
              <a:t>Manufacturing and Inspection Plans</a:t>
            </a:r>
          </a:p>
        </p:txBody>
      </p:sp>
      <p:pic>
        <p:nvPicPr>
          <p:cNvPr id="3" name="Image 5" descr="CERN-logo_outline.jpg">
            <a:extLst>
              <a:ext uri="{FF2B5EF4-FFF2-40B4-BE49-F238E27FC236}">
                <a16:creationId xmlns:a16="http://schemas.microsoft.com/office/drawing/2014/main" id="{1BC9A12E-680E-2DD7-7CF9-D162F4E92C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7835" y="6331399"/>
            <a:ext cx="499765" cy="491488"/>
          </a:xfrm>
          <a:prstGeom prst="rect">
            <a:avLst/>
          </a:prstGeom>
        </p:spPr>
      </p:pic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32AD226-6493-0C1F-F469-AC449661D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536631"/>
            <a:ext cx="6454032" cy="202728"/>
          </a:xfrm>
        </p:spPr>
        <p:txBody>
          <a:bodyPr/>
          <a:lstStyle/>
          <a:p>
            <a:pPr algn="l"/>
            <a:r>
              <a:rPr lang="en-GB" dirty="0"/>
              <a:t> S. Barrière, CERN                                        </a:t>
            </a:r>
            <a:r>
              <a:rPr lang="fr-FR" dirty="0"/>
              <a:t>13th HL-LHC Collaboration Meeting – 27/09/2023</a:t>
            </a:r>
            <a:endParaRPr lang="en-GB" dirty="0"/>
          </a:p>
        </p:txBody>
      </p:sp>
      <p:sp>
        <p:nvSpPr>
          <p:cNvPr id="5" name="Slide Number Placeholder 14">
            <a:extLst>
              <a:ext uri="{FF2B5EF4-FFF2-40B4-BE49-F238E27FC236}">
                <a16:creationId xmlns:a16="http://schemas.microsoft.com/office/drawing/2014/main" id="{006C880C-EAAF-B169-CBD4-3ACA2CAD0C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r>
              <a:rPr lang="fr-FR" dirty="0"/>
              <a:t>5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52B2F9D-E3B8-FA3E-E934-0DDD5A4750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675" y="1196176"/>
            <a:ext cx="4427984" cy="263112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0EF5E0C-12D2-EECD-BDEF-A9AE947B1F4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8693" y="2279719"/>
            <a:ext cx="4087475" cy="272658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E854AA5C-B356-3EBD-5962-844FE6D37DC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19959" y="1268489"/>
            <a:ext cx="3572433" cy="339980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3AB5E947-8268-1865-0F10-4BB223873B8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13682" y="5102649"/>
            <a:ext cx="2950406" cy="132223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52493EC5-7308-7F34-547E-C5D43040DBDE}"/>
              </a:ext>
            </a:extLst>
          </p:cNvPr>
          <p:cNvSpPr txBox="1"/>
          <p:nvPr/>
        </p:nvSpPr>
        <p:spPr>
          <a:xfrm>
            <a:off x="1891057" y="3257745"/>
            <a:ext cx="1908110" cy="92333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>
            <a:defPPr>
              <a:defRPr lang="fr-FR"/>
            </a:defPPr>
            <a:lvl1pPr algn="r">
              <a:defRPr b="1"/>
            </a:lvl1pPr>
          </a:lstStyle>
          <a:p>
            <a:pPr algn="l"/>
            <a:r>
              <a:rPr lang="en-GB" dirty="0"/>
              <a:t>From detailed manufacturing sequences…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4D14C64-1C73-3CAF-54EF-6B2EB7E59AB5}"/>
              </a:ext>
            </a:extLst>
          </p:cNvPr>
          <p:cNvSpPr txBox="1"/>
          <p:nvPr/>
        </p:nvSpPr>
        <p:spPr>
          <a:xfrm>
            <a:off x="353557" y="5456915"/>
            <a:ext cx="1908110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b="1" dirty="0"/>
              <a:t>…</a:t>
            </a:r>
            <a:r>
              <a:rPr lang="en-GB" b="1" dirty="0"/>
              <a:t>To MIPs and MTF assets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EBC2F15C-2C5E-E854-51B5-5110EA93DE9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92038" y="4293096"/>
            <a:ext cx="3897576" cy="202004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1" name="Arrow: Curved Down 30">
            <a:extLst>
              <a:ext uri="{FF2B5EF4-FFF2-40B4-BE49-F238E27FC236}">
                <a16:creationId xmlns:a16="http://schemas.microsoft.com/office/drawing/2014/main" id="{00C0E9CF-2A7F-6F35-83F0-1B4F4B41C03D}"/>
              </a:ext>
            </a:extLst>
          </p:cNvPr>
          <p:cNvSpPr/>
          <p:nvPr/>
        </p:nvSpPr>
        <p:spPr>
          <a:xfrm rot="5132784">
            <a:off x="3984479" y="3958407"/>
            <a:ext cx="2122852" cy="1268112"/>
          </a:xfrm>
          <a:prstGeom prst="curvedDownArrow">
            <a:avLst>
              <a:gd name="adj1" fmla="val 25641"/>
              <a:gd name="adj2" fmla="val 50000"/>
              <a:gd name="adj3" fmla="val 23155"/>
            </a:avLst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92F49D3-FBA2-71C2-1881-132E28766C1D}"/>
              </a:ext>
            </a:extLst>
          </p:cNvPr>
          <p:cNvSpPr txBox="1"/>
          <p:nvPr/>
        </p:nvSpPr>
        <p:spPr>
          <a:xfrm>
            <a:off x="395743" y="631710"/>
            <a:ext cx="85966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Strong commitment from WP4 teams to fulfil HL-LHC quality standards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C6795B6-344C-C7F8-17FA-3EF963BE834F}"/>
              </a:ext>
            </a:extLst>
          </p:cNvPr>
          <p:cNvSpPr txBox="1"/>
          <p:nvPr/>
        </p:nvSpPr>
        <p:spPr>
          <a:xfrm>
            <a:off x="6804248" y="2796080"/>
            <a:ext cx="2173466" cy="923330"/>
          </a:xfrm>
          <a:prstGeom prst="rect">
            <a:avLst/>
          </a:prstGeom>
          <a:solidFill>
            <a:schemeClr val="bg1">
              <a:alpha val="61000"/>
            </a:schemeClr>
          </a:solidFill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rgbClr val="FF0000"/>
                </a:solidFill>
              </a:rPr>
              <a:t>More than 120 assets to be managed in MTF!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3665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8" grpId="0" animBg="1"/>
      <p:bldP spid="31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5518"/>
            <a:ext cx="7920000" cy="720000"/>
          </a:xfrm>
        </p:spPr>
        <p:txBody>
          <a:bodyPr/>
          <a:lstStyle/>
          <a:p>
            <a:r>
              <a:rPr lang="en-GB" dirty="0"/>
              <a:t>Raw Material Procurement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B1C200F-22B9-CD05-4AAC-15754A4768BA}"/>
              </a:ext>
            </a:extLst>
          </p:cNvPr>
          <p:cNvSpPr txBox="1"/>
          <p:nvPr/>
        </p:nvSpPr>
        <p:spPr>
          <a:xfrm>
            <a:off x="291369" y="3848957"/>
            <a:ext cx="41734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RRR300 Niobium</a:t>
            </a:r>
          </a:p>
          <a:p>
            <a:r>
              <a:rPr lang="en-GB" b="1" dirty="0"/>
              <a:t>	</a:t>
            </a:r>
            <a:r>
              <a:rPr lang="fr-FR" dirty="0"/>
              <a:t>320 </a:t>
            </a:r>
            <a:r>
              <a:rPr lang="en-GB" dirty="0"/>
              <a:t>kg of ordered in 2021 (rods, plates, sheets)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0547591-E67E-ACD8-D3D9-019A491872B3}"/>
              </a:ext>
            </a:extLst>
          </p:cNvPr>
          <p:cNvSpPr txBox="1"/>
          <p:nvPr/>
        </p:nvSpPr>
        <p:spPr>
          <a:xfrm>
            <a:off x="308112" y="1105312"/>
            <a:ext cx="85277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316LN stainless steel, OFE copper</a:t>
            </a:r>
          </a:p>
          <a:p>
            <a:pPr lvl="1"/>
            <a:r>
              <a:rPr lang="fr-FR" dirty="0"/>
              <a:t>C</a:t>
            </a:r>
            <a:r>
              <a:rPr lang="en-GB" dirty="0"/>
              <a:t>ERN “standard” materials, no shortages expected as of today (procurement anticipated)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6A855C5-9095-BA40-E1AF-D091DA012B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5938" y="1988840"/>
            <a:ext cx="2387550" cy="349921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3C3A6FB-00F9-63B4-B9E6-272CA17AFE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2200" y="2939725"/>
            <a:ext cx="2386024" cy="340860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99EE483A-4E93-9E33-306B-A7E297E550F2}"/>
              </a:ext>
            </a:extLst>
          </p:cNvPr>
          <p:cNvSpPr txBox="1"/>
          <p:nvPr/>
        </p:nvSpPr>
        <p:spPr>
          <a:xfrm>
            <a:off x="308112" y="2376084"/>
            <a:ext cx="38582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Titanium Grade 23</a:t>
            </a:r>
          </a:p>
          <a:p>
            <a:r>
              <a:rPr lang="en-GB" dirty="0"/>
              <a:t>	Received and available for remaining production</a:t>
            </a:r>
          </a:p>
        </p:txBody>
      </p:sp>
      <p:pic>
        <p:nvPicPr>
          <p:cNvPr id="3" name="Image 5" descr="CERN-logo_outline.jpg">
            <a:extLst>
              <a:ext uri="{FF2B5EF4-FFF2-40B4-BE49-F238E27FC236}">
                <a16:creationId xmlns:a16="http://schemas.microsoft.com/office/drawing/2014/main" id="{210895D4-FF08-125A-9A8C-549891F079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27835" y="6331399"/>
            <a:ext cx="499765" cy="491488"/>
          </a:xfrm>
          <a:prstGeom prst="rect">
            <a:avLst/>
          </a:prstGeom>
        </p:spPr>
      </p:pic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2AE8B9C-548C-B6F4-92F3-C94A360F19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536631"/>
            <a:ext cx="6454032" cy="202728"/>
          </a:xfrm>
        </p:spPr>
        <p:txBody>
          <a:bodyPr/>
          <a:lstStyle/>
          <a:p>
            <a:pPr algn="l"/>
            <a:r>
              <a:rPr lang="en-GB" dirty="0"/>
              <a:t> S. Barrière, CERN                                        </a:t>
            </a:r>
            <a:r>
              <a:rPr lang="fr-FR" dirty="0"/>
              <a:t>13th HL-LHC Collaboration Meeting – 27/09/2023</a:t>
            </a:r>
            <a:endParaRPr lang="en-GB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F82F856-3467-A239-E7C1-AF08827C7B03}"/>
              </a:ext>
            </a:extLst>
          </p:cNvPr>
          <p:cNvSpPr/>
          <p:nvPr/>
        </p:nvSpPr>
        <p:spPr>
          <a:xfrm>
            <a:off x="1047945" y="2792824"/>
            <a:ext cx="7262549" cy="1469868"/>
          </a:xfrm>
          <a:prstGeom prst="roundRect">
            <a:avLst/>
          </a:prstGeom>
          <a:solidFill>
            <a:srgbClr val="00B050"/>
          </a:solidFill>
          <a:ln>
            <a:solidFill>
              <a:srgbClr val="09572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chemeClr val="bg1"/>
                </a:solidFill>
              </a:rPr>
              <a:t>All raw materials available at CERN to build the DQW LHC couplers</a:t>
            </a:r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14">
            <a:extLst>
              <a:ext uri="{FF2B5EF4-FFF2-40B4-BE49-F238E27FC236}">
                <a16:creationId xmlns:a16="http://schemas.microsoft.com/office/drawing/2014/main" id="{CE470EB4-A276-8DDF-66A0-A2278FF3DC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r>
              <a:rPr lang="fr-FR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513445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0"/>
            <a:ext cx="8434800" cy="720000"/>
          </a:xfrm>
        </p:spPr>
        <p:txBody>
          <a:bodyPr/>
          <a:lstStyle/>
          <a:p>
            <a:r>
              <a:rPr lang="en-GB" dirty="0"/>
              <a:t>RF Field Antennas Status</a:t>
            </a:r>
          </a:p>
        </p:txBody>
      </p:sp>
      <p:pic>
        <p:nvPicPr>
          <p:cNvPr id="4" name="Picture 3" descr="A picture containing table, indoor, cup, counter&#10;&#10;Description automatically generated">
            <a:extLst>
              <a:ext uri="{FF2B5EF4-FFF2-40B4-BE49-F238E27FC236}">
                <a16:creationId xmlns:a16="http://schemas.microsoft.com/office/drawing/2014/main" id="{A19E5EB9-CA11-A46D-86AD-607B460CA8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830" y="1269322"/>
            <a:ext cx="2916324" cy="3888432"/>
          </a:xfrm>
          <a:prstGeom prst="rect">
            <a:avLst/>
          </a:prstGeom>
        </p:spPr>
      </p:pic>
      <p:pic>
        <p:nvPicPr>
          <p:cNvPr id="12" name="Picture 11" descr="A picture containing floor, stone&#10;&#10;Description automatically generated">
            <a:extLst>
              <a:ext uri="{FF2B5EF4-FFF2-40B4-BE49-F238E27FC236}">
                <a16:creationId xmlns:a16="http://schemas.microsoft.com/office/drawing/2014/main" id="{5386F0F7-E31D-E08A-D6ED-796E8859FA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82328" y="1269322"/>
            <a:ext cx="2916324" cy="3888432"/>
          </a:xfrm>
          <a:prstGeom prst="rect">
            <a:avLst/>
          </a:prstGeom>
        </p:spPr>
      </p:pic>
      <p:pic>
        <p:nvPicPr>
          <p:cNvPr id="14" name="Picture 13" descr="A picture containing floor, indoor&#10;&#10;Description automatically generated">
            <a:extLst>
              <a:ext uri="{FF2B5EF4-FFF2-40B4-BE49-F238E27FC236}">
                <a16:creationId xmlns:a16="http://schemas.microsoft.com/office/drawing/2014/main" id="{12A65384-EB44-33A0-AFCC-F82C1C9F23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74079" y="1269322"/>
            <a:ext cx="2916324" cy="388843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9480C5B-0E09-8BAA-3546-65CD662F078A}"/>
              </a:ext>
            </a:extLst>
          </p:cNvPr>
          <p:cNvSpPr txBox="1"/>
          <p:nvPr/>
        </p:nvSpPr>
        <p:spPr>
          <a:xfrm>
            <a:off x="7329615" y="4942310"/>
            <a:ext cx="1769037" cy="215444"/>
          </a:xfrm>
          <a:prstGeom prst="rect">
            <a:avLst/>
          </a:prstGeom>
          <a:solidFill>
            <a:schemeClr val="bg1">
              <a:alpha val="76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/>
              <a:t>Final assembly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138B769-68CF-92B8-E703-2BD2E5B9C799}"/>
              </a:ext>
            </a:extLst>
          </p:cNvPr>
          <p:cNvSpPr txBox="1"/>
          <p:nvPr/>
        </p:nvSpPr>
        <p:spPr>
          <a:xfrm>
            <a:off x="4398755" y="4942310"/>
            <a:ext cx="1769037" cy="215444"/>
          </a:xfrm>
          <a:prstGeom prst="rect">
            <a:avLst/>
          </a:prstGeom>
          <a:solidFill>
            <a:schemeClr val="bg1">
              <a:alpha val="76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/>
              <a:t>EB weld tooling for last weld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0B9F587-EC68-F619-8D1F-217034FD362A}"/>
              </a:ext>
            </a:extLst>
          </p:cNvPr>
          <p:cNvSpPr txBox="1"/>
          <p:nvPr/>
        </p:nvSpPr>
        <p:spPr>
          <a:xfrm>
            <a:off x="151294" y="4942310"/>
            <a:ext cx="2721036" cy="215444"/>
          </a:xfrm>
          <a:prstGeom prst="rect">
            <a:avLst/>
          </a:prstGeom>
          <a:solidFill>
            <a:schemeClr val="bg1">
              <a:alpha val="76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/>
              <a:t>Brazed feedthrough with RF clamp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5F0477B-8E72-F6C6-3181-B98FF67B5E0A}"/>
              </a:ext>
            </a:extLst>
          </p:cNvPr>
          <p:cNvSpPr txBox="1"/>
          <p:nvPr/>
        </p:nvSpPr>
        <p:spPr>
          <a:xfrm>
            <a:off x="448033" y="723130"/>
            <a:ext cx="82304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Bulk-machined OFE copper hook welded to a “standard” 25</a:t>
            </a:r>
            <a:r>
              <a:rPr lang="el-GR" sz="1600" dirty="0"/>
              <a:t>Ω</a:t>
            </a:r>
            <a:r>
              <a:rPr lang="fr-FR" sz="1600" dirty="0"/>
              <a:t> </a:t>
            </a:r>
            <a:r>
              <a:rPr lang="en-GB" sz="1600" dirty="0"/>
              <a:t>RF brazed feedthrough</a:t>
            </a:r>
          </a:p>
        </p:txBody>
      </p:sp>
      <p:pic>
        <p:nvPicPr>
          <p:cNvPr id="3" name="Image 5" descr="CERN-logo_outline.jpg">
            <a:extLst>
              <a:ext uri="{FF2B5EF4-FFF2-40B4-BE49-F238E27FC236}">
                <a16:creationId xmlns:a16="http://schemas.microsoft.com/office/drawing/2014/main" id="{551D048F-BBEA-2057-3C34-2AEA2E46205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27835" y="6331399"/>
            <a:ext cx="499765" cy="491488"/>
          </a:xfrm>
          <a:prstGeom prst="rect">
            <a:avLst/>
          </a:prstGeom>
        </p:spPr>
      </p:pic>
      <p:sp>
        <p:nvSpPr>
          <p:cNvPr id="5" name="Espace réservé du pied de page 3">
            <a:extLst>
              <a:ext uri="{FF2B5EF4-FFF2-40B4-BE49-F238E27FC236}">
                <a16:creationId xmlns:a16="http://schemas.microsoft.com/office/drawing/2014/main" id="{4F74763F-0402-2FB2-5689-B0A7B1ED49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536631"/>
            <a:ext cx="6454032" cy="202728"/>
          </a:xfrm>
        </p:spPr>
        <p:txBody>
          <a:bodyPr/>
          <a:lstStyle/>
          <a:p>
            <a:pPr algn="l"/>
            <a:r>
              <a:rPr lang="en-GB" dirty="0"/>
              <a:t> S. Barrière, CERN                                        </a:t>
            </a:r>
            <a:r>
              <a:rPr lang="fr-FR" dirty="0"/>
              <a:t>13th HL-LHC Collaboration Meeting – 27/09/2023</a:t>
            </a:r>
            <a:endParaRPr lang="en-GB" dirty="0"/>
          </a:p>
        </p:txBody>
      </p:sp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C369A906-A684-BB03-5013-C832B241B2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3811455"/>
              </p:ext>
            </p:extLst>
          </p:nvPr>
        </p:nvGraphicFramePr>
        <p:xfrm>
          <a:off x="539552" y="5321762"/>
          <a:ext cx="8047405" cy="896500"/>
        </p:xfrm>
        <a:graphic>
          <a:graphicData uri="http://schemas.openxmlformats.org/drawingml/2006/table">
            <a:tbl>
              <a:tblPr>
                <a:tableStyleId>{073A0DAA-6AF3-43AB-8588-CEC1D06C72B9}</a:tableStyleId>
              </a:tblPr>
              <a:tblGrid>
                <a:gridCol w="255853">
                  <a:extLst>
                    <a:ext uri="{9D8B030D-6E8A-4147-A177-3AD203B41FA5}">
                      <a16:colId xmlns:a16="http://schemas.microsoft.com/office/drawing/2014/main" val="1350816357"/>
                    </a:ext>
                  </a:extLst>
                </a:gridCol>
                <a:gridCol w="271651">
                  <a:extLst>
                    <a:ext uri="{9D8B030D-6E8A-4147-A177-3AD203B41FA5}">
                      <a16:colId xmlns:a16="http://schemas.microsoft.com/office/drawing/2014/main" val="3471059247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105796757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1607408940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235040688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3412156835"/>
                    </a:ext>
                  </a:extLst>
                </a:gridCol>
                <a:gridCol w="292193">
                  <a:extLst>
                    <a:ext uri="{9D8B030D-6E8A-4147-A177-3AD203B41FA5}">
                      <a16:colId xmlns:a16="http://schemas.microsoft.com/office/drawing/2014/main" val="3745341325"/>
                    </a:ext>
                  </a:extLst>
                </a:gridCol>
                <a:gridCol w="292193">
                  <a:extLst>
                    <a:ext uri="{9D8B030D-6E8A-4147-A177-3AD203B41FA5}">
                      <a16:colId xmlns:a16="http://schemas.microsoft.com/office/drawing/2014/main" val="3897330737"/>
                    </a:ext>
                  </a:extLst>
                </a:gridCol>
                <a:gridCol w="251425">
                  <a:extLst>
                    <a:ext uri="{9D8B030D-6E8A-4147-A177-3AD203B41FA5}">
                      <a16:colId xmlns:a16="http://schemas.microsoft.com/office/drawing/2014/main" val="3136074295"/>
                    </a:ext>
                  </a:extLst>
                </a:gridCol>
                <a:gridCol w="251425">
                  <a:extLst>
                    <a:ext uri="{9D8B030D-6E8A-4147-A177-3AD203B41FA5}">
                      <a16:colId xmlns:a16="http://schemas.microsoft.com/office/drawing/2014/main" val="280861938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3696147146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151245218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1432767961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2094300808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1867042379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3788316285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1536031409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1024427484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2023564771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2007243111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2527552050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3908271285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4202654850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809945477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2365037854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1370041903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2414193871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1150928056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2427032460"/>
                    </a:ext>
                  </a:extLst>
                </a:gridCol>
                <a:gridCol w="255853">
                  <a:extLst>
                    <a:ext uri="{9D8B030D-6E8A-4147-A177-3AD203B41FA5}">
                      <a16:colId xmlns:a16="http://schemas.microsoft.com/office/drawing/2014/main" val="3858221943"/>
                    </a:ext>
                  </a:extLst>
                </a:gridCol>
                <a:gridCol w="292193">
                  <a:extLst>
                    <a:ext uri="{9D8B030D-6E8A-4147-A177-3AD203B41FA5}">
                      <a16:colId xmlns:a16="http://schemas.microsoft.com/office/drawing/2014/main" val="3707293445"/>
                    </a:ext>
                  </a:extLst>
                </a:gridCol>
              </a:tblGrid>
              <a:tr h="226929">
                <a:tc gridSpan="7"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fr-FR" sz="1000" b="1" u="none" strike="noStrike" kern="1200" dirty="0">
                          <a:solidFill>
                            <a:schemeClr val="dk1"/>
                          </a:solidFill>
                          <a:effectLst/>
                        </a:rPr>
                        <a:t>2022</a:t>
                      </a:r>
                      <a:endParaRPr lang="en-GB" sz="10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2023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2024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8591914"/>
                  </a:ext>
                </a:extLst>
              </a:tr>
              <a:tr h="14712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06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07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08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09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10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11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12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01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02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03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04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05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06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07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08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09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10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11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12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01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02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03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04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05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06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07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08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09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10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11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12 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5024449"/>
                  </a:ext>
                </a:extLst>
              </a:tr>
              <a:tr h="494571">
                <a:tc gridSpan="31"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 </a:t>
                      </a:r>
                    </a:p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 </a:t>
                      </a: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89" marR="5689" marT="56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4496355"/>
                  </a:ext>
                </a:extLst>
              </a:tr>
            </a:tbl>
          </a:graphicData>
        </a:graphic>
      </p:graphicFrame>
      <p:sp>
        <p:nvSpPr>
          <p:cNvPr id="23" name="Diamond 22">
            <a:extLst>
              <a:ext uri="{FF2B5EF4-FFF2-40B4-BE49-F238E27FC236}">
                <a16:creationId xmlns:a16="http://schemas.microsoft.com/office/drawing/2014/main" id="{2B0153A2-2E29-4399-80EF-100EDC21405A}"/>
              </a:ext>
            </a:extLst>
          </p:cNvPr>
          <p:cNvSpPr/>
          <p:nvPr/>
        </p:nvSpPr>
        <p:spPr>
          <a:xfrm>
            <a:off x="1205124" y="5846027"/>
            <a:ext cx="171450" cy="276225"/>
          </a:xfrm>
          <a:prstGeom prst="diamond">
            <a:avLst/>
          </a:prstGeom>
          <a:solidFill>
            <a:srgbClr val="00B050"/>
          </a:solidFill>
          <a:ln>
            <a:solidFill>
              <a:srgbClr val="4CAB8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TextBox 27">
            <a:extLst>
              <a:ext uri="{FF2B5EF4-FFF2-40B4-BE49-F238E27FC236}">
                <a16:creationId xmlns:a16="http://schemas.microsoft.com/office/drawing/2014/main" id="{99EF1E70-007E-AEB2-B8BB-041BADAC9CBD}"/>
              </a:ext>
            </a:extLst>
          </p:cNvPr>
          <p:cNvSpPr txBox="1"/>
          <p:nvPr/>
        </p:nvSpPr>
        <p:spPr>
          <a:xfrm>
            <a:off x="1406290" y="5769881"/>
            <a:ext cx="1181324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u="none" strike="noStrike" baseline="0" dirty="0"/>
              <a:t>3x</a:t>
            </a:r>
          </a:p>
          <a:p>
            <a:r>
              <a:rPr lang="en-US" sz="1100" u="none" strike="noStrike" baseline="0" dirty="0"/>
              <a:t>Field Antenna</a:t>
            </a:r>
          </a:p>
        </p:txBody>
      </p:sp>
      <p:sp>
        <p:nvSpPr>
          <p:cNvPr id="27" name="Diamond 26">
            <a:extLst>
              <a:ext uri="{FF2B5EF4-FFF2-40B4-BE49-F238E27FC236}">
                <a16:creationId xmlns:a16="http://schemas.microsoft.com/office/drawing/2014/main" id="{05885CFC-FBAC-B192-23D0-9175AA79CA5F}"/>
              </a:ext>
            </a:extLst>
          </p:cNvPr>
          <p:cNvSpPr/>
          <p:nvPr/>
        </p:nvSpPr>
        <p:spPr>
          <a:xfrm>
            <a:off x="4104212" y="5832932"/>
            <a:ext cx="171450" cy="276225"/>
          </a:xfrm>
          <a:prstGeom prst="diamond">
            <a:avLst/>
          </a:prstGeom>
          <a:solidFill>
            <a:srgbClr val="00B050"/>
          </a:solidFill>
          <a:ln>
            <a:solidFill>
              <a:srgbClr val="4CAB8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A8EBAAB-3018-9872-ADC0-5DE55ABCB627}"/>
              </a:ext>
            </a:extLst>
          </p:cNvPr>
          <p:cNvSpPr txBox="1"/>
          <p:nvPr/>
        </p:nvSpPr>
        <p:spPr>
          <a:xfrm>
            <a:off x="4305378" y="5756786"/>
            <a:ext cx="1181324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u="none" strike="noStrike" baseline="0" dirty="0"/>
              <a:t>5x</a:t>
            </a:r>
          </a:p>
          <a:p>
            <a:r>
              <a:rPr lang="en-US" sz="1100" u="none" strike="noStrike" baseline="0" dirty="0"/>
              <a:t>Field Antenna</a:t>
            </a:r>
          </a:p>
        </p:txBody>
      </p:sp>
      <p:sp>
        <p:nvSpPr>
          <p:cNvPr id="29" name="Diamond 28">
            <a:extLst>
              <a:ext uri="{FF2B5EF4-FFF2-40B4-BE49-F238E27FC236}">
                <a16:creationId xmlns:a16="http://schemas.microsoft.com/office/drawing/2014/main" id="{55F569E6-909D-B7DF-38A2-AF31463B8537}"/>
              </a:ext>
            </a:extLst>
          </p:cNvPr>
          <p:cNvSpPr/>
          <p:nvPr/>
        </p:nvSpPr>
        <p:spPr>
          <a:xfrm>
            <a:off x="5912513" y="5832932"/>
            <a:ext cx="171450" cy="276225"/>
          </a:xfrm>
          <a:prstGeom prst="diamond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TextBox 27">
            <a:extLst>
              <a:ext uri="{FF2B5EF4-FFF2-40B4-BE49-F238E27FC236}">
                <a16:creationId xmlns:a16="http://schemas.microsoft.com/office/drawing/2014/main" id="{DDCA7FAE-EB48-CBF4-D7EC-E7811DB9E4E8}"/>
              </a:ext>
            </a:extLst>
          </p:cNvPr>
          <p:cNvSpPr txBox="1"/>
          <p:nvPr/>
        </p:nvSpPr>
        <p:spPr>
          <a:xfrm>
            <a:off x="6113679" y="5756786"/>
            <a:ext cx="1181324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u="none" strike="noStrike" baseline="0" dirty="0"/>
              <a:t>4x</a:t>
            </a:r>
          </a:p>
          <a:p>
            <a:r>
              <a:rPr lang="en-US" sz="1100" u="none" strike="noStrike" baseline="0" dirty="0"/>
              <a:t>Field Antenna</a:t>
            </a:r>
          </a:p>
        </p:txBody>
      </p:sp>
      <p:sp>
        <p:nvSpPr>
          <p:cNvPr id="6" name="Slide Number Placeholder 14">
            <a:extLst>
              <a:ext uri="{FF2B5EF4-FFF2-40B4-BE49-F238E27FC236}">
                <a16:creationId xmlns:a16="http://schemas.microsoft.com/office/drawing/2014/main" id="{C2B1B2E6-74F9-47D9-709F-626A80EC8E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r>
              <a:rPr lang="fr-FR" dirty="0"/>
              <a:t>7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C88C476-30C4-FB32-8663-4447BDD527D6}"/>
              </a:ext>
            </a:extLst>
          </p:cNvPr>
          <p:cNvCxnSpPr>
            <a:cxnSpLocks/>
          </p:cNvCxnSpPr>
          <p:nvPr/>
        </p:nvCxnSpPr>
        <p:spPr>
          <a:xfrm>
            <a:off x="4716016" y="5317952"/>
            <a:ext cx="0" cy="41149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868157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1615</Words>
  <Application>Microsoft Office PowerPoint</Application>
  <PresentationFormat>On-screen Show (4:3)</PresentationFormat>
  <Paragraphs>469</Paragraphs>
  <Slides>24</Slides>
  <Notes>21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Arial</vt:lpstr>
      <vt:lpstr>Calibri</vt:lpstr>
      <vt:lpstr>Courier New</vt:lpstr>
      <vt:lpstr>Wingdings</vt:lpstr>
      <vt:lpstr>Thème Office</vt:lpstr>
      <vt:lpstr>HL-LHC Crab Cavities: DQW HOM couplers &amp; FPC challenges  </vt:lpstr>
      <vt:lpstr>Outline</vt:lpstr>
      <vt:lpstr>Production Scope</vt:lpstr>
      <vt:lpstr>Why are these Objects a Manufacturing Challenge? </vt:lpstr>
      <vt:lpstr>From Prototypes to Series Production</vt:lpstr>
      <vt:lpstr>Production Status</vt:lpstr>
      <vt:lpstr>Manufacturing and Inspection Plans</vt:lpstr>
      <vt:lpstr>Raw Material Procurement</vt:lpstr>
      <vt:lpstr>RF Field Antennas Status</vt:lpstr>
      <vt:lpstr>HF-HOM Couplers Status</vt:lpstr>
      <vt:lpstr>Brazed HOM Feedthrough Status</vt:lpstr>
      <vt:lpstr>HOM Couplers</vt:lpstr>
      <vt:lpstr>HOM Couplers</vt:lpstr>
      <vt:lpstr>FPC Status</vt:lpstr>
      <vt:lpstr>Master Planning</vt:lpstr>
      <vt:lpstr>A Few Technical Highlights</vt:lpstr>
      <vt:lpstr>Machining</vt:lpstr>
      <vt:lpstr>Electron Beam Welding</vt:lpstr>
      <vt:lpstr>Calibration</vt:lpstr>
      <vt:lpstr>3D Laser Scans</vt:lpstr>
      <vt:lpstr>Lessons Learned </vt:lpstr>
      <vt:lpstr>Conclusion</vt:lpstr>
      <vt:lpstr>Many thanks to all the colleagues involved in the production of such beautiful objects!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2018-11-29T12:35:25Z</dcterms:created>
  <dcterms:modified xsi:type="dcterms:W3CDTF">2023-09-27T18:03:01Z</dcterms:modified>
</cp:coreProperties>
</file>