
<file path=[Content_Types].xml><?xml version="1.0" encoding="utf-8"?>
<Types xmlns="http://schemas.openxmlformats.org/package/2006/content-types">
  <Default Extension="AVI" ContentType="video/x-msvideo"/>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1.xml" ContentType="application/vnd.ms-office.chartstyle+xml"/>
  <Override PartName="/ppt/charts/colors1.xml" ContentType="application/vnd.ms-office.chartcolorstyle+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charts/chart9.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85"/>
  </p:notesMasterIdLst>
  <p:handoutMasterIdLst>
    <p:handoutMasterId r:id="rId86"/>
  </p:handoutMasterIdLst>
  <p:sldIdLst>
    <p:sldId id="263" r:id="rId5"/>
    <p:sldId id="267" r:id="rId6"/>
    <p:sldId id="269" r:id="rId7"/>
    <p:sldId id="682" r:id="rId8"/>
    <p:sldId id="683" r:id="rId9"/>
    <p:sldId id="274" r:id="rId10"/>
    <p:sldId id="684" r:id="rId11"/>
    <p:sldId id="691" r:id="rId12"/>
    <p:sldId id="692" r:id="rId13"/>
    <p:sldId id="693" r:id="rId14"/>
    <p:sldId id="694" r:id="rId15"/>
    <p:sldId id="695" r:id="rId16"/>
    <p:sldId id="696" r:id="rId17"/>
    <p:sldId id="704" r:id="rId18"/>
    <p:sldId id="711" r:id="rId19"/>
    <p:sldId id="712" r:id="rId20"/>
    <p:sldId id="713" r:id="rId21"/>
    <p:sldId id="718" r:id="rId22"/>
    <p:sldId id="697" r:id="rId23"/>
    <p:sldId id="698" r:id="rId24"/>
    <p:sldId id="699" r:id="rId25"/>
    <p:sldId id="703" r:id="rId26"/>
    <p:sldId id="701" r:id="rId27"/>
    <p:sldId id="714" r:id="rId28"/>
    <p:sldId id="715" r:id="rId29"/>
    <p:sldId id="716" r:id="rId30"/>
    <p:sldId id="717" r:id="rId31"/>
    <p:sldId id="754" r:id="rId32"/>
    <p:sldId id="755" r:id="rId33"/>
    <p:sldId id="722" r:id="rId34"/>
    <p:sldId id="723" r:id="rId35"/>
    <p:sldId id="724" r:id="rId36"/>
    <p:sldId id="725" r:id="rId37"/>
    <p:sldId id="726" r:id="rId38"/>
    <p:sldId id="727" r:id="rId39"/>
    <p:sldId id="728" r:id="rId40"/>
    <p:sldId id="729" r:id="rId41"/>
    <p:sldId id="733" r:id="rId42"/>
    <p:sldId id="734" r:id="rId43"/>
    <p:sldId id="735" r:id="rId44"/>
    <p:sldId id="730" r:id="rId45"/>
    <p:sldId id="731" r:id="rId46"/>
    <p:sldId id="732" r:id="rId47"/>
    <p:sldId id="736" r:id="rId48"/>
    <p:sldId id="737" r:id="rId49"/>
    <p:sldId id="720" r:id="rId50"/>
    <p:sldId id="721" r:id="rId51"/>
    <p:sldId id="738" r:id="rId52"/>
    <p:sldId id="739" r:id="rId53"/>
    <p:sldId id="740" r:id="rId54"/>
    <p:sldId id="751" r:id="rId55"/>
    <p:sldId id="741" r:id="rId56"/>
    <p:sldId id="752" r:id="rId57"/>
    <p:sldId id="745" r:id="rId58"/>
    <p:sldId id="742" r:id="rId59"/>
    <p:sldId id="743" r:id="rId60"/>
    <p:sldId id="744" r:id="rId61"/>
    <p:sldId id="487" r:id="rId62"/>
    <p:sldId id="486" r:id="rId63"/>
    <p:sldId id="770" r:id="rId64"/>
    <p:sldId id="750" r:id="rId65"/>
    <p:sldId id="679" r:id="rId66"/>
    <p:sldId id="719" r:id="rId67"/>
    <p:sldId id="756" r:id="rId68"/>
    <p:sldId id="753" r:id="rId69"/>
    <p:sldId id="445" r:id="rId70"/>
    <p:sldId id="446" r:id="rId71"/>
    <p:sldId id="389" r:id="rId72"/>
    <p:sldId id="757" r:id="rId73"/>
    <p:sldId id="758" r:id="rId74"/>
    <p:sldId id="759" r:id="rId75"/>
    <p:sldId id="760" r:id="rId76"/>
    <p:sldId id="761" r:id="rId77"/>
    <p:sldId id="762" r:id="rId78"/>
    <p:sldId id="764" r:id="rId79"/>
    <p:sldId id="765" r:id="rId80"/>
    <p:sldId id="766" r:id="rId81"/>
    <p:sldId id="768" r:id="rId82"/>
    <p:sldId id="769" r:id="rId83"/>
    <p:sldId id="763" r:id="rId84"/>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867" autoAdjust="0"/>
    <p:restoredTop sz="95226" autoAdjust="0"/>
  </p:normalViewPr>
  <p:slideViewPr>
    <p:cSldViewPr snapToObjects="1" showGuides="1">
      <p:cViewPr varScale="1">
        <p:scale>
          <a:sx n="109" d="100"/>
          <a:sy n="109" d="100"/>
        </p:scale>
        <p:origin x="850" y="8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theme" Target="theme/theme1.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tableStyles" Target="tableStyles.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notesMaster" Target="notesMasters/notesMaster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presProps" Target="presProp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xml"/><Relationship Id="rId1" Type="http://schemas.microsoft.com/office/2011/relationships/chartStyle" Target="style1.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2.xml"/><Relationship Id="rId1" Type="http://schemas.microsoft.com/office/2011/relationships/chartStyle" Target="style2.xml"/></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Worksheet8.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Peak Power vs Frequency</a:t>
            </a:r>
          </a:p>
        </c:rich>
      </c:tx>
      <c:layout>
        <c:manualLayout>
          <c:xMode val="edge"/>
          <c:yMode val="edge"/>
          <c:x val="0.26467398161032957"/>
          <c:y val="2.9847111004760153E-2"/>
        </c:manualLayout>
      </c:layout>
      <c:overlay val="1"/>
    </c:title>
    <c:autoTitleDeleted val="0"/>
    <c:plotArea>
      <c:layout>
        <c:manualLayout>
          <c:layoutTarget val="inner"/>
          <c:xMode val="edge"/>
          <c:yMode val="edge"/>
          <c:x val="0.17960281198914407"/>
          <c:y val="0.13883799235982328"/>
          <c:w val="0.78669805537479964"/>
          <c:h val="0.65486398947125546"/>
        </c:manualLayout>
      </c:layout>
      <c:lineChart>
        <c:grouping val="standard"/>
        <c:varyColors val="0"/>
        <c:ser>
          <c:idx val="0"/>
          <c:order val="0"/>
          <c:tx>
            <c:strRef>
              <c:f>Sheet1!$B$1</c:f>
              <c:strCache>
                <c:ptCount val="1"/>
                <c:pt idx="0">
                  <c:v>WR2300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Sheet1!$B$2:$B$18</c:f>
              <c:numCache>
                <c:formatCode>General</c:formatCode>
                <c:ptCount val="17"/>
                <c:pt idx="2">
                  <c:v>526.62120446382869</c:v>
                </c:pt>
                <c:pt idx="3">
                  <c:v>691.97113839519773</c:v>
                </c:pt>
                <c:pt idx="4">
                  <c:v>780.76982407220214</c:v>
                </c:pt>
                <c:pt idx="5">
                  <c:v>836.21893990476337</c:v>
                </c:pt>
                <c:pt idx="6">
                  <c:v>873.72525044778922</c:v>
                </c:pt>
              </c:numCache>
            </c:numRef>
          </c:val>
          <c:smooth val="0"/>
          <c:extLst>
            <c:ext xmlns:c16="http://schemas.microsoft.com/office/drawing/2014/chart" uri="{C3380CC4-5D6E-409C-BE32-E72D297353CC}">
              <c16:uniqueId val="{00000000-ABD6-47AF-901F-393116CD5FED}"/>
            </c:ext>
          </c:extLst>
        </c:ser>
        <c:ser>
          <c:idx val="1"/>
          <c:order val="1"/>
          <c:tx>
            <c:strRef>
              <c:f>Sheet1!$C$1</c:f>
              <c:strCache>
                <c:ptCount val="1"/>
                <c:pt idx="0">
                  <c:v>WR2100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Sheet1!$C$2:$C$18</c:f>
              <c:numCache>
                <c:formatCode>General</c:formatCode>
                <c:ptCount val="17"/>
                <c:pt idx="3">
                  <c:v>505.35896435960757</c:v>
                </c:pt>
                <c:pt idx="4">
                  <c:v>603.66389966804388</c:v>
                </c:pt>
                <c:pt idx="5">
                  <c:v>662.68809904247951</c:v>
                </c:pt>
                <c:pt idx="6">
                  <c:v>701.86926898484182</c:v>
                </c:pt>
                <c:pt idx="7">
                  <c:v>729.5056478947123</c:v>
                </c:pt>
              </c:numCache>
            </c:numRef>
          </c:val>
          <c:smooth val="0"/>
          <c:extLst>
            <c:ext xmlns:c16="http://schemas.microsoft.com/office/drawing/2014/chart" uri="{C3380CC4-5D6E-409C-BE32-E72D297353CC}">
              <c16:uniqueId val="{00000001-ABD6-47AF-901F-393116CD5FED}"/>
            </c:ext>
          </c:extLst>
        </c:ser>
        <c:ser>
          <c:idx val="2"/>
          <c:order val="2"/>
          <c:tx>
            <c:strRef>
              <c:f>Sheet1!$D$1</c:f>
              <c:strCache>
                <c:ptCount val="1"/>
                <c:pt idx="0">
                  <c:v>WR1800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Sheet1!$D$2:$D$18</c:f>
              <c:numCache>
                <c:formatCode>General</c:formatCode>
                <c:ptCount val="17"/>
                <c:pt idx="4">
                  <c:v>356.76482465008218</c:v>
                </c:pt>
                <c:pt idx="5">
                  <c:v>426.84439471966772</c:v>
                </c:pt>
                <c:pt idx="6">
                  <c:v>470.61291075415681</c:v>
                </c:pt>
                <c:pt idx="7">
                  <c:v>500.53925575415678</c:v>
                </c:pt>
                <c:pt idx="8">
                  <c:v>522.15358658095704</c:v>
                </c:pt>
              </c:numCache>
            </c:numRef>
          </c:val>
          <c:smooth val="0"/>
          <c:extLst>
            <c:ext xmlns:c16="http://schemas.microsoft.com/office/drawing/2014/chart" uri="{C3380CC4-5D6E-409C-BE32-E72D297353CC}">
              <c16:uniqueId val="{00000002-ABD6-47AF-901F-393116CD5FED}"/>
            </c:ext>
          </c:extLst>
        </c:ser>
        <c:ser>
          <c:idx val="3"/>
          <c:order val="3"/>
          <c:tx>
            <c:strRef>
              <c:f>Sheet1!$E$1</c:f>
              <c:strCache>
                <c:ptCount val="1"/>
                <c:pt idx="0">
                  <c:v>WR1500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Sheet1!$E$2:$E$18</c:f>
              <c:numCache>
                <c:formatCode>General</c:formatCode>
                <c:ptCount val="17"/>
                <c:pt idx="6">
                  <c:v>266.97284110949937</c:v>
                </c:pt>
                <c:pt idx="7">
                  <c:v>302.41885016220277</c:v>
                </c:pt>
                <c:pt idx="8">
                  <c:v>326.81452135705337</c:v>
                </c:pt>
                <c:pt idx="9">
                  <c:v>344.60714552259435</c:v>
                </c:pt>
                <c:pt idx="10">
                  <c:v>358.09656580859274</c:v>
                </c:pt>
                <c:pt idx="11">
                  <c:v>368.61955583526839</c:v>
                </c:pt>
              </c:numCache>
            </c:numRef>
          </c:val>
          <c:smooth val="0"/>
          <c:extLst>
            <c:ext xmlns:c16="http://schemas.microsoft.com/office/drawing/2014/chart" uri="{C3380CC4-5D6E-409C-BE32-E72D297353CC}">
              <c16:uniqueId val="{00000003-ABD6-47AF-901F-393116CD5FED}"/>
            </c:ext>
          </c:extLst>
        </c:ser>
        <c:ser>
          <c:idx val="4"/>
          <c:order val="4"/>
          <c:tx>
            <c:strRef>
              <c:f>Sheet1!$F$1</c:f>
              <c:strCache>
                <c:ptCount val="1"/>
                <c:pt idx="0">
                  <c:v>WR1150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Sheet1!$F$2:$F$18</c:f>
              <c:numCache>
                <c:formatCode>General</c:formatCode>
                <c:ptCount val="17"/>
                <c:pt idx="9">
                  <c:v>156.06062716607448</c:v>
                </c:pt>
                <c:pt idx="10">
                  <c:v>172.99278459879943</c:v>
                </c:pt>
                <c:pt idx="11">
                  <c:v>185.52997957674148</c:v>
                </c:pt>
                <c:pt idx="12">
                  <c:v>195.19245601805054</c:v>
                </c:pt>
                <c:pt idx="13">
                  <c:v>202.85198868083233</c:v>
                </c:pt>
                <c:pt idx="14">
                  <c:v>209.05473497619084</c:v>
                </c:pt>
              </c:numCache>
            </c:numRef>
          </c:val>
          <c:smooth val="0"/>
          <c:extLst>
            <c:ext xmlns:c16="http://schemas.microsoft.com/office/drawing/2014/chart" uri="{C3380CC4-5D6E-409C-BE32-E72D297353CC}">
              <c16:uniqueId val="{00000004-ABD6-47AF-901F-393116CD5FED}"/>
            </c:ext>
          </c:extLst>
        </c:ser>
        <c:ser>
          <c:idx val="5"/>
          <c:order val="5"/>
          <c:tx>
            <c:strRef>
              <c:f>Sheet1!$G$1</c:f>
              <c:strCache>
                <c:ptCount val="1"/>
                <c:pt idx="0">
                  <c:v>WR975</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Sheet1!$G$2:$G$18</c:f>
              <c:numCache>
                <c:formatCode>General</c:formatCode>
                <c:ptCount val="17"/>
                <c:pt idx="11">
                  <c:v>107.91085197942984</c:v>
                </c:pt>
                <c:pt idx="12">
                  <c:v>119.53681614997969</c:v>
                </c:pt>
                <c:pt idx="13">
                  <c:v>128.37671231395834</c:v>
                </c:pt>
                <c:pt idx="14">
                  <c:v>135.34069452686813</c:v>
                </c:pt>
                <c:pt idx="15">
                  <c:v>140.96578739864273</c:v>
                </c:pt>
                <c:pt idx="16">
                  <c:v>145.59651898329614</c:v>
                </c:pt>
              </c:numCache>
            </c:numRef>
          </c:val>
          <c:smooth val="0"/>
          <c:extLst>
            <c:ext xmlns:c16="http://schemas.microsoft.com/office/drawing/2014/chart" uri="{C3380CC4-5D6E-409C-BE32-E72D297353CC}">
              <c16:uniqueId val="{00000005-ABD6-47AF-901F-393116CD5FED}"/>
            </c:ext>
          </c:extLst>
        </c:ser>
        <c:dLbls>
          <c:showLegendKey val="0"/>
          <c:showVal val="0"/>
          <c:showCatName val="0"/>
          <c:showSerName val="0"/>
          <c:showPercent val="0"/>
          <c:showBubbleSize val="0"/>
        </c:dLbls>
        <c:smooth val="0"/>
        <c:axId val="151063552"/>
        <c:axId val="151073920"/>
      </c:lineChart>
      <c:catAx>
        <c:axId val="151063552"/>
        <c:scaling>
          <c:orientation val="minMax"/>
        </c:scaling>
        <c:delete val="0"/>
        <c:axPos val="b"/>
        <c:title>
          <c:tx>
            <c:rich>
              <a:bodyPr/>
              <a:lstStyle/>
              <a:p>
                <a:pPr>
                  <a:defRPr/>
                </a:pPr>
                <a:r>
                  <a:rPr lang="en-GB"/>
                  <a:t>Frequency MHz</a:t>
                </a:r>
              </a:p>
            </c:rich>
          </c:tx>
          <c:overlay val="0"/>
        </c:title>
        <c:numFmt formatCode="#,##0" sourceLinked="0"/>
        <c:majorTickMark val="out"/>
        <c:minorTickMark val="none"/>
        <c:tickLblPos val="nextTo"/>
        <c:txPr>
          <a:bodyPr rot="-5400000" vert="horz"/>
          <a:lstStyle/>
          <a:p>
            <a:pPr>
              <a:defRPr/>
            </a:pPr>
            <a:endParaRPr lang="en-US"/>
          </a:p>
        </c:txPr>
        <c:crossAx val="151073920"/>
        <c:crosses val="autoZero"/>
        <c:auto val="1"/>
        <c:lblAlgn val="ctr"/>
        <c:lblOffset val="100"/>
        <c:tickMarkSkip val="4"/>
        <c:noMultiLvlLbl val="0"/>
      </c:catAx>
      <c:valAx>
        <c:axId val="151073920"/>
        <c:scaling>
          <c:logBase val="10"/>
          <c:orientation val="minMax"/>
          <c:min val="100"/>
        </c:scaling>
        <c:delete val="0"/>
        <c:axPos val="l"/>
        <c:majorGridlines/>
        <c:minorGridlines/>
        <c:title>
          <c:tx>
            <c:rich>
              <a:bodyPr rot="-5400000" vert="horz"/>
              <a:lstStyle/>
              <a:p>
                <a:pPr>
                  <a:defRPr/>
                </a:pPr>
                <a:r>
                  <a:rPr lang="en-GB"/>
                  <a:t>Peak power MW</a:t>
                </a:r>
              </a:p>
            </c:rich>
          </c:tx>
          <c:layout>
            <c:manualLayout>
              <c:xMode val="edge"/>
              <c:yMode val="edge"/>
              <c:x val="4.8273669529499859E-2"/>
              <c:y val="0.27481049114200984"/>
            </c:manualLayout>
          </c:layout>
          <c:overlay val="0"/>
        </c:title>
        <c:numFmt formatCode="General" sourceLinked="1"/>
        <c:majorTickMark val="out"/>
        <c:minorTickMark val="none"/>
        <c:tickLblPos val="nextTo"/>
        <c:crossAx val="151063552"/>
        <c:crosses val="autoZero"/>
        <c:crossBetween val="between"/>
      </c:valAx>
    </c:plotArea>
    <c:plotVisOnly val="1"/>
    <c:dispBlanksAs val="gap"/>
    <c:showDLblsOverMax val="0"/>
  </c:chart>
  <c:txPr>
    <a:bodyPr/>
    <a:lstStyle/>
    <a:p>
      <a:pPr>
        <a:defRPr sz="1000">
          <a:solidFill>
            <a:srgbClr val="002060"/>
          </a:solidFill>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GB"/>
              <a:t>Peak Power vs Frequency</a:t>
            </a:r>
          </a:p>
        </c:rich>
      </c:tx>
      <c:layout>
        <c:manualLayout>
          <c:xMode val="edge"/>
          <c:yMode val="edge"/>
          <c:x val="0.30652432215629521"/>
          <c:y val="8.4114585558869526E-2"/>
        </c:manualLayout>
      </c:layout>
      <c:overlay val="1"/>
    </c:title>
    <c:autoTitleDeleted val="0"/>
    <c:plotArea>
      <c:layout>
        <c:manualLayout>
          <c:layoutTarget val="inner"/>
          <c:xMode val="edge"/>
          <c:yMode val="edge"/>
          <c:x val="0.17063499535833118"/>
          <c:y val="0.3667613854870827"/>
          <c:w val="0.78669805537479964"/>
          <c:h val="0.56260928272926936"/>
        </c:manualLayout>
      </c:layout>
      <c:lineChart>
        <c:grouping val="standard"/>
        <c:varyColors val="0"/>
        <c:ser>
          <c:idx val="0"/>
          <c:order val="0"/>
          <c:tx>
            <c:strRef>
              <c:f>Sheet1!$B$1</c:f>
              <c:strCache>
                <c:ptCount val="1"/>
                <c:pt idx="0">
                  <c:v>WR2300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Sheet1!$B$2:$B$18</c:f>
              <c:numCache>
                <c:formatCode>General</c:formatCode>
                <c:ptCount val="17"/>
                <c:pt idx="2">
                  <c:v>0.11918134731119889</c:v>
                </c:pt>
                <c:pt idx="3">
                  <c:v>8.6980232144542965E-2</c:v>
                </c:pt>
                <c:pt idx="4">
                  <c:v>7.5652421077053819E-2</c:v>
                </c:pt>
                <c:pt idx="5">
                  <c:v>7.0332379356929181E-2</c:v>
                </c:pt>
                <c:pt idx="6">
                  <c:v>6.7643314066862581E-2</c:v>
                </c:pt>
              </c:numCache>
            </c:numRef>
          </c:val>
          <c:smooth val="0"/>
          <c:extLst>
            <c:ext xmlns:c16="http://schemas.microsoft.com/office/drawing/2014/chart" uri="{C3380CC4-5D6E-409C-BE32-E72D297353CC}">
              <c16:uniqueId val="{00000000-2EE0-4DB5-BE36-71558FEEFEBB}"/>
            </c:ext>
          </c:extLst>
        </c:ser>
        <c:ser>
          <c:idx val="1"/>
          <c:order val="1"/>
          <c:tx>
            <c:strRef>
              <c:f>Sheet1!$C$1</c:f>
              <c:strCache>
                <c:ptCount val="1"/>
                <c:pt idx="0">
                  <c:v>WR2100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Sheet1!$C$2:$C$18</c:f>
              <c:numCache>
                <c:formatCode>General</c:formatCode>
                <c:ptCount val="17"/>
                <c:pt idx="3">
                  <c:v>0.11633477607989239</c:v>
                </c:pt>
                <c:pt idx="4">
                  <c:v>9.4541308282189679E-2</c:v>
                </c:pt>
                <c:pt idx="5">
                  <c:v>8.5003522738388335E-2</c:v>
                </c:pt>
                <c:pt idx="6">
                  <c:v>8.0085320441438068E-2</c:v>
                </c:pt>
                <c:pt idx="7">
                  <c:v>7.7441766083322844E-2</c:v>
                </c:pt>
              </c:numCache>
            </c:numRef>
          </c:val>
          <c:smooth val="0"/>
          <c:extLst>
            <c:ext xmlns:c16="http://schemas.microsoft.com/office/drawing/2014/chart" uri="{C3380CC4-5D6E-409C-BE32-E72D297353CC}">
              <c16:uniqueId val="{00000001-2EE0-4DB5-BE36-71558FEEFEBB}"/>
            </c:ext>
          </c:extLst>
        </c:ser>
        <c:ser>
          <c:idx val="2"/>
          <c:order val="2"/>
          <c:tx>
            <c:strRef>
              <c:f>Sheet1!$D$1</c:f>
              <c:strCache>
                <c:ptCount val="1"/>
                <c:pt idx="0">
                  <c:v>WR1800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Sheet1!$D$2:$D$18</c:f>
              <c:numCache>
                <c:formatCode>General</c:formatCode>
                <c:ptCount val="17"/>
                <c:pt idx="4">
                  <c:v>0.15349387923528185</c:v>
                </c:pt>
                <c:pt idx="5">
                  <c:v>0.12458956935980965</c:v>
                </c:pt>
                <c:pt idx="6">
                  <c:v>0.11126015596785466</c:v>
                </c:pt>
                <c:pt idx="7">
                  <c:v>0.10398304013259191</c:v>
                </c:pt>
                <c:pt idx="8">
                  <c:v>9.9746849825042963E-2</c:v>
                </c:pt>
              </c:numCache>
            </c:numRef>
          </c:val>
          <c:smooth val="0"/>
          <c:extLst>
            <c:ext xmlns:c16="http://schemas.microsoft.com/office/drawing/2014/chart" uri="{C3380CC4-5D6E-409C-BE32-E72D297353CC}">
              <c16:uniqueId val="{00000002-2EE0-4DB5-BE36-71558FEEFEBB}"/>
            </c:ext>
          </c:extLst>
        </c:ser>
        <c:ser>
          <c:idx val="3"/>
          <c:order val="3"/>
          <c:tx>
            <c:strRef>
              <c:f>Sheet1!$E$1</c:f>
              <c:strCache>
                <c:ptCount val="1"/>
                <c:pt idx="0">
                  <c:v>WR1500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Sheet1!$E$2:$E$18</c:f>
              <c:numCache>
                <c:formatCode>General</c:formatCode>
                <c:ptCount val="17"/>
                <c:pt idx="6">
                  <c:v>0.18508257359509317</c:v>
                </c:pt>
                <c:pt idx="7">
                  <c:v>0.15998186839806586</c:v>
                </c:pt>
                <c:pt idx="8">
                  <c:v>0.1462552732203288</c:v>
                </c:pt>
                <c:pt idx="9">
                  <c:v>0.13793998429671872</c:v>
                </c:pt>
                <c:pt idx="10">
                  <c:v>0.13266152065226089</c:v>
                </c:pt>
                <c:pt idx="11">
                  <c:v>0.12926593456098556</c:v>
                </c:pt>
              </c:numCache>
            </c:numRef>
          </c:val>
          <c:smooth val="0"/>
          <c:extLst>
            <c:ext xmlns:c16="http://schemas.microsoft.com/office/drawing/2014/chart" uri="{C3380CC4-5D6E-409C-BE32-E72D297353CC}">
              <c16:uniqueId val="{00000003-2EE0-4DB5-BE36-71558FEEFEBB}"/>
            </c:ext>
          </c:extLst>
        </c:ser>
        <c:ser>
          <c:idx val="4"/>
          <c:order val="4"/>
          <c:tx>
            <c:strRef>
              <c:f>Sheet1!$F$1</c:f>
              <c:strCache>
                <c:ptCount val="1"/>
                <c:pt idx="0">
                  <c:v>WR1150</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Sheet1!$F$2:$F$18</c:f>
              <c:numCache>
                <c:formatCode>General</c:formatCode>
                <c:ptCount val="17"/>
                <c:pt idx="9">
                  <c:v>0.27747875685804635</c:v>
                </c:pt>
                <c:pt idx="10">
                  <c:v>0.24601724791434579</c:v>
                </c:pt>
                <c:pt idx="11">
                  <c:v>0.22673627327491169</c:v>
                </c:pt>
                <c:pt idx="12">
                  <c:v>0.2139773598270594</c:v>
                </c:pt>
                <c:pt idx="13">
                  <c:v>0.20516282241612099</c:v>
                </c:pt>
                <c:pt idx="14">
                  <c:v>0.19893000952107748</c:v>
                </c:pt>
              </c:numCache>
            </c:numRef>
          </c:val>
          <c:smooth val="0"/>
          <c:extLst>
            <c:ext xmlns:c16="http://schemas.microsoft.com/office/drawing/2014/chart" uri="{C3380CC4-5D6E-409C-BE32-E72D297353CC}">
              <c16:uniqueId val="{00000004-2EE0-4DB5-BE36-71558FEEFEBB}"/>
            </c:ext>
          </c:extLst>
        </c:ser>
        <c:ser>
          <c:idx val="5"/>
          <c:order val="5"/>
          <c:tx>
            <c:strRef>
              <c:f>Sheet1!$G$1</c:f>
              <c:strCache>
                <c:ptCount val="1"/>
                <c:pt idx="0">
                  <c:v>WR975</c:v>
                </c:pt>
              </c:strCache>
            </c:strRef>
          </c:tx>
          <c:marker>
            <c:symbol val="none"/>
          </c:marker>
          <c:cat>
            <c:numRef>
              <c:f>Sheet1!$A$2:$A$18</c:f>
              <c:numCache>
                <c:formatCode>General</c:formatCode>
                <c:ptCount val="17"/>
                <c:pt idx="0">
                  <c:v>200</c:v>
                </c:pt>
                <c:pt idx="1">
                  <c:v>250</c:v>
                </c:pt>
                <c:pt idx="2">
                  <c:v>300</c:v>
                </c:pt>
                <c:pt idx="3">
                  <c:v>350</c:v>
                </c:pt>
                <c:pt idx="4">
                  <c:v>400</c:v>
                </c:pt>
                <c:pt idx="5">
                  <c:v>450</c:v>
                </c:pt>
                <c:pt idx="6">
                  <c:v>500</c:v>
                </c:pt>
                <c:pt idx="7">
                  <c:v>550</c:v>
                </c:pt>
                <c:pt idx="8">
                  <c:v>600</c:v>
                </c:pt>
                <c:pt idx="9">
                  <c:v>650</c:v>
                </c:pt>
                <c:pt idx="10">
                  <c:v>700</c:v>
                </c:pt>
                <c:pt idx="11">
                  <c:v>750</c:v>
                </c:pt>
                <c:pt idx="12">
                  <c:v>800</c:v>
                </c:pt>
                <c:pt idx="13">
                  <c:v>850</c:v>
                </c:pt>
                <c:pt idx="14">
                  <c:v>900</c:v>
                </c:pt>
                <c:pt idx="15">
                  <c:v>950</c:v>
                </c:pt>
                <c:pt idx="16">
                  <c:v>1000</c:v>
                </c:pt>
              </c:numCache>
            </c:numRef>
          </c:cat>
          <c:val>
            <c:numRef>
              <c:f>Sheet1!$G$2:$G$18</c:f>
              <c:numCache>
                <c:formatCode>General</c:formatCode>
                <c:ptCount val="17"/>
                <c:pt idx="11">
                  <c:v>0.37177034825260824</c:v>
                </c:pt>
                <c:pt idx="12">
                  <c:v>0.33005023366610753</c:v>
                </c:pt>
                <c:pt idx="13">
                  <c:v>0.30360174018802755</c:v>
                </c:pt>
                <c:pt idx="14">
                  <c:v>0.28554855677067648</c:v>
                </c:pt>
                <c:pt idx="15">
                  <c:v>0.27266719281862517</c:v>
                </c:pt>
                <c:pt idx="16">
                  <c:v>0.26322075909973974</c:v>
                </c:pt>
              </c:numCache>
            </c:numRef>
          </c:val>
          <c:smooth val="0"/>
          <c:extLst>
            <c:ext xmlns:c16="http://schemas.microsoft.com/office/drawing/2014/chart" uri="{C3380CC4-5D6E-409C-BE32-E72D297353CC}">
              <c16:uniqueId val="{00000005-2EE0-4DB5-BE36-71558FEEFEBB}"/>
            </c:ext>
          </c:extLst>
        </c:ser>
        <c:dLbls>
          <c:showLegendKey val="0"/>
          <c:showVal val="0"/>
          <c:showCatName val="0"/>
          <c:showSerName val="0"/>
          <c:showPercent val="0"/>
          <c:showBubbleSize val="0"/>
        </c:dLbls>
        <c:smooth val="0"/>
        <c:axId val="151190144"/>
        <c:axId val="152519424"/>
      </c:lineChart>
      <c:catAx>
        <c:axId val="151190144"/>
        <c:scaling>
          <c:orientation val="minMax"/>
        </c:scaling>
        <c:delete val="0"/>
        <c:axPos val="b"/>
        <c:title>
          <c:tx>
            <c:rich>
              <a:bodyPr/>
              <a:lstStyle/>
              <a:p>
                <a:pPr>
                  <a:defRPr/>
                </a:pPr>
                <a:r>
                  <a:rPr lang="en-GB"/>
                  <a:t>Frequency MHz</a:t>
                </a:r>
              </a:p>
            </c:rich>
          </c:tx>
          <c:layout>
            <c:manualLayout>
              <c:xMode val="edge"/>
              <c:yMode val="edge"/>
              <c:x val="0.4213192413648954"/>
              <c:y val="0.18319289309734818"/>
            </c:manualLayout>
          </c:layout>
          <c:overlay val="0"/>
        </c:title>
        <c:numFmt formatCode="#,##0" sourceLinked="0"/>
        <c:majorTickMark val="out"/>
        <c:minorTickMark val="none"/>
        <c:tickLblPos val="high"/>
        <c:txPr>
          <a:bodyPr rot="-5400000" vert="horz"/>
          <a:lstStyle/>
          <a:p>
            <a:pPr>
              <a:defRPr/>
            </a:pPr>
            <a:endParaRPr lang="en-US"/>
          </a:p>
        </c:txPr>
        <c:crossAx val="152519424"/>
        <c:crosses val="autoZero"/>
        <c:auto val="1"/>
        <c:lblAlgn val="ctr"/>
        <c:lblOffset val="100"/>
        <c:tickMarkSkip val="4"/>
        <c:noMultiLvlLbl val="0"/>
      </c:catAx>
      <c:valAx>
        <c:axId val="152519424"/>
        <c:scaling>
          <c:logBase val="10"/>
          <c:orientation val="minMax"/>
          <c:max val="1"/>
        </c:scaling>
        <c:delete val="0"/>
        <c:axPos val="l"/>
        <c:majorGridlines/>
        <c:minorGridlines/>
        <c:title>
          <c:tx>
            <c:rich>
              <a:bodyPr rot="-5400000" vert="horz"/>
              <a:lstStyle/>
              <a:p>
                <a:pPr>
                  <a:defRPr/>
                </a:pPr>
                <a:r>
                  <a:rPr lang="en-GB"/>
                  <a:t>Attenuation dB / 100 m</a:t>
                </a:r>
              </a:p>
            </c:rich>
          </c:tx>
          <c:layout>
            <c:manualLayout>
              <c:xMode val="edge"/>
              <c:yMode val="edge"/>
              <c:x val="1.0409154161778634E-2"/>
              <c:y val="0.40595681676394929"/>
            </c:manualLayout>
          </c:layout>
          <c:overlay val="0"/>
        </c:title>
        <c:numFmt formatCode="General" sourceLinked="1"/>
        <c:majorTickMark val="out"/>
        <c:minorTickMark val="none"/>
        <c:tickLblPos val="nextTo"/>
        <c:crossAx val="151190144"/>
        <c:crossesAt val="1"/>
        <c:crossBetween val="between"/>
      </c:valAx>
    </c:plotArea>
    <c:plotVisOnly val="1"/>
    <c:dispBlanksAs val="gap"/>
    <c:showDLblsOverMax val="0"/>
  </c:chart>
  <c:txPr>
    <a:bodyPr/>
    <a:lstStyle/>
    <a:p>
      <a:pPr>
        <a:defRPr sz="1000">
          <a:solidFill>
            <a:srgbClr val="002060"/>
          </a:solidFill>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61752676601088"/>
          <c:y val="0.13886447257494267"/>
          <c:w val="0.82506350348172575"/>
          <c:h val="0.68458079821196338"/>
        </c:manualLayout>
      </c:layout>
      <c:scatterChart>
        <c:scatterStyle val="lineMarker"/>
        <c:varyColors val="0"/>
        <c:ser>
          <c:idx val="0"/>
          <c:order val="0"/>
          <c:tx>
            <c:strRef>
              <c:f>Sheet1!$B$1</c:f>
              <c:strCache>
                <c:ptCount val="1"/>
                <c:pt idx="0">
                  <c:v>Tetrode peak</c:v>
                </c:pt>
              </c:strCache>
            </c:strRef>
          </c:tx>
          <c:spPr>
            <a:ln w="19050">
              <a:noFill/>
            </a:ln>
          </c:spPr>
          <c:marker>
            <c:symbol val="triangle"/>
            <c:size val="15"/>
            <c:spPr>
              <a:solidFill>
                <a:srgbClr val="00B0F0"/>
              </a:solidFill>
              <a:ln>
                <a:noFill/>
              </a:ln>
            </c:spPr>
          </c:marker>
          <c:xVal>
            <c:numRef>
              <c:f>Sheet1!$A$2:$A$68</c:f>
              <c:numCache>
                <c:formatCode>General</c:formatCode>
                <c:ptCount val="67"/>
                <c:pt idx="0">
                  <c:v>30</c:v>
                </c:pt>
                <c:pt idx="1">
                  <c:v>30</c:v>
                </c:pt>
                <c:pt idx="2">
                  <c:v>30</c:v>
                </c:pt>
                <c:pt idx="3">
                  <c:v>30</c:v>
                </c:pt>
                <c:pt idx="4">
                  <c:v>30</c:v>
                </c:pt>
                <c:pt idx="5">
                  <c:v>30</c:v>
                </c:pt>
                <c:pt idx="6">
                  <c:v>50</c:v>
                </c:pt>
                <c:pt idx="7">
                  <c:v>50</c:v>
                </c:pt>
                <c:pt idx="8">
                  <c:v>60</c:v>
                </c:pt>
                <c:pt idx="9">
                  <c:v>80</c:v>
                </c:pt>
                <c:pt idx="10">
                  <c:v>80</c:v>
                </c:pt>
                <c:pt idx="11">
                  <c:v>110</c:v>
                </c:pt>
                <c:pt idx="12">
                  <c:v>110</c:v>
                </c:pt>
                <c:pt idx="13">
                  <c:v>110</c:v>
                </c:pt>
                <c:pt idx="14">
                  <c:v>120</c:v>
                </c:pt>
                <c:pt idx="15">
                  <c:v>120</c:v>
                </c:pt>
                <c:pt idx="16">
                  <c:v>130</c:v>
                </c:pt>
                <c:pt idx="17">
                  <c:v>200</c:v>
                </c:pt>
                <c:pt idx="18">
                  <c:v>200</c:v>
                </c:pt>
                <c:pt idx="19">
                  <c:v>200</c:v>
                </c:pt>
                <c:pt idx="20">
                  <c:v>200</c:v>
                </c:pt>
                <c:pt idx="21">
                  <c:v>200</c:v>
                </c:pt>
                <c:pt idx="22">
                  <c:v>200</c:v>
                </c:pt>
                <c:pt idx="23">
                  <c:v>210</c:v>
                </c:pt>
                <c:pt idx="24">
                  <c:v>220</c:v>
                </c:pt>
                <c:pt idx="25">
                  <c:v>352</c:v>
                </c:pt>
                <c:pt idx="26">
                  <c:v>352</c:v>
                </c:pt>
                <c:pt idx="27">
                  <c:v>400</c:v>
                </c:pt>
                <c:pt idx="28">
                  <c:v>400</c:v>
                </c:pt>
                <c:pt idx="29">
                  <c:v>450</c:v>
                </c:pt>
                <c:pt idx="30">
                  <c:v>450</c:v>
                </c:pt>
                <c:pt idx="32">
                  <c:v>815</c:v>
                </c:pt>
                <c:pt idx="33">
                  <c:v>500</c:v>
                </c:pt>
                <c:pt idx="34">
                  <c:v>605</c:v>
                </c:pt>
                <c:pt idx="35">
                  <c:v>503</c:v>
                </c:pt>
                <c:pt idx="36">
                  <c:v>805</c:v>
                </c:pt>
                <c:pt idx="37">
                  <c:v>400</c:v>
                </c:pt>
                <c:pt idx="39">
                  <c:v>352</c:v>
                </c:pt>
                <c:pt idx="40">
                  <c:v>402</c:v>
                </c:pt>
                <c:pt idx="41">
                  <c:v>805</c:v>
                </c:pt>
                <c:pt idx="42">
                  <c:v>350</c:v>
                </c:pt>
                <c:pt idx="43">
                  <c:v>352</c:v>
                </c:pt>
                <c:pt idx="44">
                  <c:v>401</c:v>
                </c:pt>
                <c:pt idx="45">
                  <c:v>500</c:v>
                </c:pt>
                <c:pt idx="46">
                  <c:v>500</c:v>
                </c:pt>
                <c:pt idx="47">
                  <c:v>500</c:v>
                </c:pt>
                <c:pt idx="48">
                  <c:v>500</c:v>
                </c:pt>
                <c:pt idx="49">
                  <c:v>700</c:v>
                </c:pt>
                <c:pt idx="50">
                  <c:v>500</c:v>
                </c:pt>
                <c:pt idx="51">
                  <c:v>915</c:v>
                </c:pt>
                <c:pt idx="52">
                  <c:v>470</c:v>
                </c:pt>
                <c:pt idx="53">
                  <c:v>860</c:v>
                </c:pt>
                <c:pt idx="54">
                  <c:v>128</c:v>
                </c:pt>
                <c:pt idx="55">
                  <c:v>200</c:v>
                </c:pt>
                <c:pt idx="56">
                  <c:v>600</c:v>
                </c:pt>
                <c:pt idx="57">
                  <c:v>500</c:v>
                </c:pt>
                <c:pt idx="58">
                  <c:v>860</c:v>
                </c:pt>
              </c:numCache>
            </c:numRef>
          </c:xVal>
          <c:yVal>
            <c:numRef>
              <c:f>Sheet1!$B$2:$B$68</c:f>
              <c:numCache>
                <c:formatCode>General</c:formatCode>
                <c:ptCount val="67"/>
                <c:pt idx="0">
                  <c:v>1000</c:v>
                </c:pt>
                <c:pt idx="3">
                  <c:v>700</c:v>
                </c:pt>
                <c:pt idx="4">
                  <c:v>500</c:v>
                </c:pt>
                <c:pt idx="5">
                  <c:v>1500</c:v>
                </c:pt>
                <c:pt idx="7">
                  <c:v>500</c:v>
                </c:pt>
                <c:pt idx="8">
                  <c:v>4000</c:v>
                </c:pt>
                <c:pt idx="12">
                  <c:v>600</c:v>
                </c:pt>
                <c:pt idx="13">
                  <c:v>1000</c:v>
                </c:pt>
                <c:pt idx="15">
                  <c:v>1000</c:v>
                </c:pt>
                <c:pt idx="17">
                  <c:v>120</c:v>
                </c:pt>
                <c:pt idx="18">
                  <c:v>2500</c:v>
                </c:pt>
                <c:pt idx="20">
                  <c:v>500</c:v>
                </c:pt>
                <c:pt idx="23">
                  <c:v>3000</c:v>
                </c:pt>
                <c:pt idx="24">
                  <c:v>120</c:v>
                </c:pt>
                <c:pt idx="26">
                  <c:v>200</c:v>
                </c:pt>
                <c:pt idx="27">
                  <c:v>30</c:v>
                </c:pt>
                <c:pt idx="28">
                  <c:v>100</c:v>
                </c:pt>
                <c:pt idx="29">
                  <c:v>15</c:v>
                </c:pt>
                <c:pt idx="30">
                  <c:v>200</c:v>
                </c:pt>
              </c:numCache>
            </c:numRef>
          </c:yVal>
          <c:smooth val="0"/>
          <c:extLst>
            <c:ext xmlns:c16="http://schemas.microsoft.com/office/drawing/2014/chart" uri="{C3380CC4-5D6E-409C-BE32-E72D297353CC}">
              <c16:uniqueId val="{00000000-39C3-40E1-BA01-B33B2C031688}"/>
            </c:ext>
          </c:extLst>
        </c:ser>
        <c:ser>
          <c:idx val="1"/>
          <c:order val="1"/>
          <c:tx>
            <c:strRef>
              <c:f>Sheet1!$C$1</c:f>
              <c:strCache>
                <c:ptCount val="1"/>
                <c:pt idx="0">
                  <c:v>Tetrode CW</c:v>
                </c:pt>
              </c:strCache>
            </c:strRef>
          </c:tx>
          <c:spPr>
            <a:ln>
              <a:noFill/>
            </a:ln>
          </c:spPr>
          <c:marker>
            <c:symbol val="triangle"/>
            <c:size val="15"/>
            <c:spPr>
              <a:solidFill>
                <a:srgbClr val="0070C0"/>
              </a:solidFill>
              <a:ln>
                <a:noFill/>
              </a:ln>
            </c:spPr>
          </c:marker>
          <c:xVal>
            <c:numRef>
              <c:f>Sheet1!$A$2:$A$68</c:f>
              <c:numCache>
                <c:formatCode>General</c:formatCode>
                <c:ptCount val="67"/>
                <c:pt idx="0">
                  <c:v>30</c:v>
                </c:pt>
                <c:pt idx="1">
                  <c:v>30</c:v>
                </c:pt>
                <c:pt idx="2">
                  <c:v>30</c:v>
                </c:pt>
                <c:pt idx="3">
                  <c:v>30</c:v>
                </c:pt>
                <c:pt idx="4">
                  <c:v>30</c:v>
                </c:pt>
                <c:pt idx="5">
                  <c:v>30</c:v>
                </c:pt>
                <c:pt idx="6">
                  <c:v>50</c:v>
                </c:pt>
                <c:pt idx="7">
                  <c:v>50</c:v>
                </c:pt>
                <c:pt idx="8">
                  <c:v>60</c:v>
                </c:pt>
                <c:pt idx="9">
                  <c:v>80</c:v>
                </c:pt>
                <c:pt idx="10">
                  <c:v>80</c:v>
                </c:pt>
                <c:pt idx="11">
                  <c:v>110</c:v>
                </c:pt>
                <c:pt idx="12">
                  <c:v>110</c:v>
                </c:pt>
                <c:pt idx="13">
                  <c:v>110</c:v>
                </c:pt>
                <c:pt idx="14">
                  <c:v>120</c:v>
                </c:pt>
                <c:pt idx="15">
                  <c:v>120</c:v>
                </c:pt>
                <c:pt idx="16">
                  <c:v>130</c:v>
                </c:pt>
                <c:pt idx="17">
                  <c:v>200</c:v>
                </c:pt>
                <c:pt idx="18">
                  <c:v>200</c:v>
                </c:pt>
                <c:pt idx="19">
                  <c:v>200</c:v>
                </c:pt>
                <c:pt idx="20">
                  <c:v>200</c:v>
                </c:pt>
                <c:pt idx="21">
                  <c:v>200</c:v>
                </c:pt>
                <c:pt idx="22">
                  <c:v>200</c:v>
                </c:pt>
                <c:pt idx="23">
                  <c:v>210</c:v>
                </c:pt>
                <c:pt idx="24">
                  <c:v>220</c:v>
                </c:pt>
                <c:pt idx="25">
                  <c:v>352</c:v>
                </c:pt>
                <c:pt idx="26">
                  <c:v>352</c:v>
                </c:pt>
                <c:pt idx="27">
                  <c:v>400</c:v>
                </c:pt>
                <c:pt idx="28">
                  <c:v>400</c:v>
                </c:pt>
                <c:pt idx="29">
                  <c:v>450</c:v>
                </c:pt>
                <c:pt idx="30">
                  <c:v>450</c:v>
                </c:pt>
                <c:pt idx="32">
                  <c:v>815</c:v>
                </c:pt>
                <c:pt idx="33">
                  <c:v>500</c:v>
                </c:pt>
                <c:pt idx="34">
                  <c:v>605</c:v>
                </c:pt>
                <c:pt idx="35">
                  <c:v>503</c:v>
                </c:pt>
                <c:pt idx="36">
                  <c:v>805</c:v>
                </c:pt>
                <c:pt idx="37">
                  <c:v>400</c:v>
                </c:pt>
                <c:pt idx="39">
                  <c:v>352</c:v>
                </c:pt>
                <c:pt idx="40">
                  <c:v>402</c:v>
                </c:pt>
                <c:pt idx="41">
                  <c:v>805</c:v>
                </c:pt>
                <c:pt idx="42">
                  <c:v>350</c:v>
                </c:pt>
                <c:pt idx="43">
                  <c:v>352</c:v>
                </c:pt>
                <c:pt idx="44">
                  <c:v>401</c:v>
                </c:pt>
                <c:pt idx="45">
                  <c:v>500</c:v>
                </c:pt>
                <c:pt idx="46">
                  <c:v>500</c:v>
                </c:pt>
                <c:pt idx="47">
                  <c:v>500</c:v>
                </c:pt>
                <c:pt idx="48">
                  <c:v>500</c:v>
                </c:pt>
                <c:pt idx="49">
                  <c:v>700</c:v>
                </c:pt>
                <c:pt idx="50">
                  <c:v>500</c:v>
                </c:pt>
                <c:pt idx="51">
                  <c:v>915</c:v>
                </c:pt>
                <c:pt idx="52">
                  <c:v>470</c:v>
                </c:pt>
                <c:pt idx="53">
                  <c:v>860</c:v>
                </c:pt>
                <c:pt idx="54">
                  <c:v>128</c:v>
                </c:pt>
                <c:pt idx="55">
                  <c:v>200</c:v>
                </c:pt>
                <c:pt idx="56">
                  <c:v>600</c:v>
                </c:pt>
                <c:pt idx="57">
                  <c:v>500</c:v>
                </c:pt>
                <c:pt idx="58">
                  <c:v>860</c:v>
                </c:pt>
              </c:numCache>
            </c:numRef>
          </c:xVal>
          <c:yVal>
            <c:numRef>
              <c:f>Sheet1!$C$2:$C$68</c:f>
              <c:numCache>
                <c:formatCode>General</c:formatCode>
                <c:ptCount val="67"/>
                <c:pt idx="1">
                  <c:v>750</c:v>
                </c:pt>
                <c:pt idx="2">
                  <c:v>700</c:v>
                </c:pt>
                <c:pt idx="3">
                  <c:v>400</c:v>
                </c:pt>
                <c:pt idx="4">
                  <c:v>300</c:v>
                </c:pt>
                <c:pt idx="6">
                  <c:v>150</c:v>
                </c:pt>
                <c:pt idx="8">
                  <c:v>1500</c:v>
                </c:pt>
                <c:pt idx="9">
                  <c:v>2000</c:v>
                </c:pt>
                <c:pt idx="10">
                  <c:v>1500</c:v>
                </c:pt>
                <c:pt idx="11">
                  <c:v>2000</c:v>
                </c:pt>
                <c:pt idx="12">
                  <c:v>100</c:v>
                </c:pt>
                <c:pt idx="14">
                  <c:v>100</c:v>
                </c:pt>
                <c:pt idx="16">
                  <c:v>1700</c:v>
                </c:pt>
                <c:pt idx="19">
                  <c:v>60</c:v>
                </c:pt>
                <c:pt idx="20">
                  <c:v>200</c:v>
                </c:pt>
                <c:pt idx="21">
                  <c:v>60</c:v>
                </c:pt>
                <c:pt idx="22">
                  <c:v>450</c:v>
                </c:pt>
                <c:pt idx="25">
                  <c:v>40</c:v>
                </c:pt>
                <c:pt idx="27">
                  <c:v>20</c:v>
                </c:pt>
                <c:pt idx="28">
                  <c:v>60</c:v>
                </c:pt>
              </c:numCache>
            </c:numRef>
          </c:yVal>
          <c:smooth val="0"/>
          <c:extLst>
            <c:ext xmlns:c16="http://schemas.microsoft.com/office/drawing/2014/chart" uri="{C3380CC4-5D6E-409C-BE32-E72D297353CC}">
              <c16:uniqueId val="{00000001-39C3-40E1-BA01-B33B2C031688}"/>
            </c:ext>
          </c:extLst>
        </c:ser>
        <c:ser>
          <c:idx val="5"/>
          <c:order val="2"/>
          <c:tx>
            <c:strRef>
              <c:f>Sheet1!$G$1</c:f>
              <c:strCache>
                <c:ptCount val="1"/>
                <c:pt idx="0">
                  <c:v>Klystron peak</c:v>
                </c:pt>
              </c:strCache>
            </c:strRef>
          </c:tx>
          <c:spPr>
            <a:ln w="28575">
              <a:noFill/>
            </a:ln>
          </c:spPr>
          <c:marker>
            <c:symbol val="square"/>
            <c:size val="10"/>
            <c:spPr>
              <a:solidFill>
                <a:srgbClr val="92D050"/>
              </a:solidFill>
              <a:ln>
                <a:noFill/>
              </a:ln>
            </c:spPr>
          </c:marker>
          <c:xVal>
            <c:numRef>
              <c:f>Sheet1!$A$41:$A$43</c:f>
              <c:numCache>
                <c:formatCode>General</c:formatCode>
                <c:ptCount val="3"/>
                <c:pt idx="0">
                  <c:v>352</c:v>
                </c:pt>
                <c:pt idx="1">
                  <c:v>402</c:v>
                </c:pt>
                <c:pt idx="2">
                  <c:v>805</c:v>
                </c:pt>
              </c:numCache>
            </c:numRef>
          </c:xVal>
          <c:yVal>
            <c:numRef>
              <c:f>Sheet1!$G$41:$G$43</c:f>
              <c:numCache>
                <c:formatCode>General</c:formatCode>
                <c:ptCount val="3"/>
                <c:pt idx="0">
                  <c:v>2800</c:v>
                </c:pt>
                <c:pt idx="1">
                  <c:v>2500</c:v>
                </c:pt>
                <c:pt idx="2">
                  <c:v>5000</c:v>
                </c:pt>
              </c:numCache>
            </c:numRef>
          </c:yVal>
          <c:smooth val="0"/>
          <c:extLst>
            <c:ext xmlns:c16="http://schemas.microsoft.com/office/drawing/2014/chart" uri="{C3380CC4-5D6E-409C-BE32-E72D297353CC}">
              <c16:uniqueId val="{00000002-39C3-40E1-BA01-B33B2C031688}"/>
            </c:ext>
          </c:extLst>
        </c:ser>
        <c:ser>
          <c:idx val="4"/>
          <c:order val="3"/>
          <c:tx>
            <c:strRef>
              <c:f>Sheet1!$H$1</c:f>
              <c:strCache>
                <c:ptCount val="1"/>
                <c:pt idx="0">
                  <c:v>Klystron CW</c:v>
                </c:pt>
              </c:strCache>
            </c:strRef>
          </c:tx>
          <c:spPr>
            <a:ln w="28575">
              <a:noFill/>
            </a:ln>
          </c:spPr>
          <c:marker>
            <c:symbol val="square"/>
            <c:size val="10"/>
            <c:spPr>
              <a:solidFill>
                <a:srgbClr val="00B050"/>
              </a:solidFill>
              <a:ln>
                <a:noFill/>
              </a:ln>
            </c:spPr>
          </c:marker>
          <c:xVal>
            <c:numRef>
              <c:f>Sheet1!$A$44:$A$53</c:f>
              <c:numCache>
                <c:formatCode>General</c:formatCode>
                <c:ptCount val="10"/>
                <c:pt idx="0">
                  <c:v>350</c:v>
                </c:pt>
                <c:pt idx="1">
                  <c:v>352</c:v>
                </c:pt>
                <c:pt idx="2">
                  <c:v>401</c:v>
                </c:pt>
                <c:pt idx="3">
                  <c:v>500</c:v>
                </c:pt>
                <c:pt idx="4">
                  <c:v>500</c:v>
                </c:pt>
                <c:pt idx="5">
                  <c:v>500</c:v>
                </c:pt>
                <c:pt idx="6">
                  <c:v>500</c:v>
                </c:pt>
                <c:pt idx="7">
                  <c:v>700</c:v>
                </c:pt>
                <c:pt idx="8">
                  <c:v>500</c:v>
                </c:pt>
                <c:pt idx="9">
                  <c:v>915</c:v>
                </c:pt>
              </c:numCache>
            </c:numRef>
          </c:xVal>
          <c:yVal>
            <c:numRef>
              <c:f>Sheet1!$H$44:$H$53</c:f>
              <c:numCache>
                <c:formatCode>General</c:formatCode>
                <c:ptCount val="10"/>
                <c:pt idx="0">
                  <c:v>1100</c:v>
                </c:pt>
                <c:pt idx="1">
                  <c:v>1300</c:v>
                </c:pt>
                <c:pt idx="2">
                  <c:v>300</c:v>
                </c:pt>
                <c:pt idx="3">
                  <c:v>180</c:v>
                </c:pt>
                <c:pt idx="4">
                  <c:v>250</c:v>
                </c:pt>
                <c:pt idx="5">
                  <c:v>310</c:v>
                </c:pt>
                <c:pt idx="6">
                  <c:v>800</c:v>
                </c:pt>
                <c:pt idx="7">
                  <c:v>1000</c:v>
                </c:pt>
                <c:pt idx="8">
                  <c:v>800</c:v>
                </c:pt>
                <c:pt idx="9">
                  <c:v>100</c:v>
                </c:pt>
              </c:numCache>
            </c:numRef>
          </c:yVal>
          <c:smooth val="0"/>
          <c:extLst>
            <c:ext xmlns:c16="http://schemas.microsoft.com/office/drawing/2014/chart" uri="{C3380CC4-5D6E-409C-BE32-E72D297353CC}">
              <c16:uniqueId val="{00000003-39C3-40E1-BA01-B33B2C031688}"/>
            </c:ext>
          </c:extLst>
        </c:ser>
        <c:ser>
          <c:idx val="2"/>
          <c:order val="4"/>
          <c:tx>
            <c:strRef>
              <c:f>Sheet1!$D$1</c:f>
              <c:strCache>
                <c:ptCount val="1"/>
                <c:pt idx="0">
                  <c:v>IOT peak</c:v>
                </c:pt>
              </c:strCache>
            </c:strRef>
          </c:tx>
          <c:spPr>
            <a:ln w="19050">
              <a:noFill/>
            </a:ln>
          </c:spPr>
          <c:marker>
            <c:symbol val="circle"/>
            <c:size val="10"/>
            <c:spPr>
              <a:solidFill>
                <a:srgbClr val="FFC000"/>
              </a:solidFill>
              <a:ln>
                <a:noFill/>
              </a:ln>
            </c:spPr>
          </c:marker>
          <c:xVal>
            <c:numRef>
              <c:f>Sheet1!$A$34:$A$39</c:f>
              <c:numCache>
                <c:formatCode>General</c:formatCode>
                <c:ptCount val="6"/>
                <c:pt idx="0">
                  <c:v>815</c:v>
                </c:pt>
                <c:pt idx="1">
                  <c:v>500</c:v>
                </c:pt>
                <c:pt idx="2">
                  <c:v>605</c:v>
                </c:pt>
                <c:pt idx="3">
                  <c:v>503</c:v>
                </c:pt>
                <c:pt idx="4">
                  <c:v>805</c:v>
                </c:pt>
                <c:pt idx="5">
                  <c:v>400</c:v>
                </c:pt>
              </c:numCache>
            </c:numRef>
          </c:xVal>
          <c:yVal>
            <c:numRef>
              <c:f>Sheet1!$D$34:$D$39</c:f>
              <c:numCache>
                <c:formatCode>General</c:formatCode>
                <c:ptCount val="6"/>
                <c:pt idx="0">
                  <c:v>130</c:v>
                </c:pt>
                <c:pt idx="3">
                  <c:v>110</c:v>
                </c:pt>
                <c:pt idx="4">
                  <c:v>100</c:v>
                </c:pt>
                <c:pt idx="5">
                  <c:v>100</c:v>
                </c:pt>
              </c:numCache>
            </c:numRef>
          </c:yVal>
          <c:smooth val="0"/>
          <c:extLst>
            <c:ext xmlns:c16="http://schemas.microsoft.com/office/drawing/2014/chart" uri="{C3380CC4-5D6E-409C-BE32-E72D297353CC}">
              <c16:uniqueId val="{00000004-39C3-40E1-BA01-B33B2C031688}"/>
            </c:ext>
          </c:extLst>
        </c:ser>
        <c:ser>
          <c:idx val="3"/>
          <c:order val="5"/>
          <c:tx>
            <c:strRef>
              <c:f>Sheet1!$E$1</c:f>
              <c:strCache>
                <c:ptCount val="1"/>
                <c:pt idx="0">
                  <c:v>IOT CW</c:v>
                </c:pt>
              </c:strCache>
            </c:strRef>
          </c:tx>
          <c:spPr>
            <a:ln w="28575">
              <a:noFill/>
            </a:ln>
          </c:spPr>
          <c:marker>
            <c:symbol val="circle"/>
            <c:size val="10"/>
            <c:spPr>
              <a:solidFill>
                <a:schemeClr val="accent2"/>
              </a:solidFill>
              <a:ln>
                <a:noFill/>
              </a:ln>
            </c:spPr>
          </c:marker>
          <c:xVal>
            <c:numRef>
              <c:f>Sheet1!$A$34:$A$39</c:f>
              <c:numCache>
                <c:formatCode>General</c:formatCode>
                <c:ptCount val="6"/>
                <c:pt idx="0">
                  <c:v>815</c:v>
                </c:pt>
                <c:pt idx="1">
                  <c:v>500</c:v>
                </c:pt>
                <c:pt idx="2">
                  <c:v>605</c:v>
                </c:pt>
                <c:pt idx="3">
                  <c:v>503</c:v>
                </c:pt>
                <c:pt idx="4">
                  <c:v>805</c:v>
                </c:pt>
                <c:pt idx="5">
                  <c:v>400</c:v>
                </c:pt>
              </c:numCache>
            </c:numRef>
          </c:xVal>
          <c:yVal>
            <c:numRef>
              <c:f>Sheet1!$E$34:$E$39</c:f>
              <c:numCache>
                <c:formatCode>General</c:formatCode>
                <c:ptCount val="6"/>
                <c:pt idx="0">
                  <c:v>30</c:v>
                </c:pt>
                <c:pt idx="1">
                  <c:v>90</c:v>
                </c:pt>
                <c:pt idx="2">
                  <c:v>80</c:v>
                </c:pt>
                <c:pt idx="3">
                  <c:v>85</c:v>
                </c:pt>
                <c:pt idx="4">
                  <c:v>60</c:v>
                </c:pt>
                <c:pt idx="5">
                  <c:v>60</c:v>
                </c:pt>
              </c:numCache>
            </c:numRef>
          </c:yVal>
          <c:smooth val="0"/>
          <c:extLst>
            <c:ext xmlns:c16="http://schemas.microsoft.com/office/drawing/2014/chart" uri="{C3380CC4-5D6E-409C-BE32-E72D297353CC}">
              <c16:uniqueId val="{00000005-39C3-40E1-BA01-B33B2C031688}"/>
            </c:ext>
          </c:extLst>
        </c:ser>
        <c:ser>
          <c:idx val="6"/>
          <c:order val="6"/>
          <c:tx>
            <c:strRef>
              <c:f>Sheet1!$F$1</c:f>
              <c:strCache>
                <c:ptCount val="1"/>
                <c:pt idx="0">
                  <c:v>SSPA*100</c:v>
                </c:pt>
              </c:strCache>
            </c:strRef>
          </c:tx>
          <c:spPr>
            <a:ln w="28575">
              <a:noFill/>
            </a:ln>
          </c:spPr>
          <c:marker>
            <c:symbol val="diamond"/>
            <c:size val="14"/>
            <c:spPr>
              <a:solidFill>
                <a:srgbClr val="FF0000"/>
              </a:solidFill>
              <a:ln>
                <a:noFill/>
              </a:ln>
            </c:spPr>
          </c:marker>
          <c:xVal>
            <c:numRef>
              <c:f>Sheet1!$A$54:$A$60</c:f>
              <c:numCache>
                <c:formatCode>General</c:formatCode>
                <c:ptCount val="7"/>
                <c:pt idx="0">
                  <c:v>470</c:v>
                </c:pt>
                <c:pt idx="1">
                  <c:v>860</c:v>
                </c:pt>
                <c:pt idx="2">
                  <c:v>128</c:v>
                </c:pt>
                <c:pt idx="3">
                  <c:v>200</c:v>
                </c:pt>
                <c:pt idx="4">
                  <c:v>600</c:v>
                </c:pt>
                <c:pt idx="5">
                  <c:v>500</c:v>
                </c:pt>
                <c:pt idx="6">
                  <c:v>860</c:v>
                </c:pt>
              </c:numCache>
            </c:numRef>
          </c:xVal>
          <c:yVal>
            <c:numRef>
              <c:f>Sheet1!$F$54:$F$60</c:f>
              <c:numCache>
                <c:formatCode>General</c:formatCode>
                <c:ptCount val="7"/>
                <c:pt idx="0">
                  <c:v>60</c:v>
                </c:pt>
                <c:pt idx="1">
                  <c:v>30</c:v>
                </c:pt>
                <c:pt idx="2">
                  <c:v>140</c:v>
                </c:pt>
                <c:pt idx="3">
                  <c:v>144</c:v>
                </c:pt>
                <c:pt idx="4">
                  <c:v>140</c:v>
                </c:pt>
                <c:pt idx="5">
                  <c:v>120</c:v>
                </c:pt>
                <c:pt idx="6">
                  <c:v>45</c:v>
                </c:pt>
              </c:numCache>
            </c:numRef>
          </c:yVal>
          <c:smooth val="0"/>
          <c:extLst>
            <c:ext xmlns:c16="http://schemas.microsoft.com/office/drawing/2014/chart" uri="{C3380CC4-5D6E-409C-BE32-E72D297353CC}">
              <c16:uniqueId val="{00000006-39C3-40E1-BA01-B33B2C031688}"/>
            </c:ext>
          </c:extLst>
        </c:ser>
        <c:dLbls>
          <c:showLegendKey val="0"/>
          <c:showVal val="0"/>
          <c:showCatName val="0"/>
          <c:showSerName val="0"/>
          <c:showPercent val="0"/>
          <c:showBubbleSize val="0"/>
        </c:dLbls>
        <c:axId val="153630592"/>
        <c:axId val="153641344"/>
      </c:scatterChart>
      <c:valAx>
        <c:axId val="153630592"/>
        <c:scaling>
          <c:orientation val="minMax"/>
          <c:max val="1000"/>
        </c:scaling>
        <c:delete val="0"/>
        <c:axPos val="b"/>
        <c:majorGridlines/>
        <c:title>
          <c:tx>
            <c:rich>
              <a:bodyPr/>
              <a:lstStyle/>
              <a:p>
                <a:pPr>
                  <a:defRPr/>
                </a:pPr>
                <a:r>
                  <a:rPr lang="en-GB"/>
                  <a:t>Frequency MHz</a:t>
                </a:r>
              </a:p>
            </c:rich>
          </c:tx>
          <c:layout>
            <c:manualLayout>
              <c:xMode val="edge"/>
              <c:yMode val="edge"/>
              <c:x val="0.47132998124624725"/>
              <c:y val="0.92149837381903099"/>
            </c:manualLayout>
          </c:layout>
          <c:overlay val="0"/>
        </c:title>
        <c:numFmt formatCode="General" sourceLinked="1"/>
        <c:majorTickMark val="out"/>
        <c:minorTickMark val="none"/>
        <c:tickLblPos val="nextTo"/>
        <c:crossAx val="153641344"/>
        <c:crosses val="autoZero"/>
        <c:crossBetween val="midCat"/>
      </c:valAx>
      <c:valAx>
        <c:axId val="153641344"/>
        <c:scaling>
          <c:logBase val="10"/>
          <c:orientation val="minMax"/>
          <c:min val="10"/>
        </c:scaling>
        <c:delete val="0"/>
        <c:axPos val="l"/>
        <c:minorGridlines/>
        <c:title>
          <c:tx>
            <c:rich>
              <a:bodyPr/>
              <a:lstStyle/>
              <a:p>
                <a:pPr>
                  <a:defRPr/>
                </a:pPr>
                <a:r>
                  <a:rPr lang="en-GB"/>
                  <a:t>Power [kW]</a:t>
                </a:r>
              </a:p>
            </c:rich>
          </c:tx>
          <c:layout>
            <c:manualLayout>
              <c:xMode val="edge"/>
              <c:yMode val="edge"/>
              <c:x val="1.6819771952807604E-2"/>
              <c:y val="0.36739354668653368"/>
            </c:manualLayout>
          </c:layout>
          <c:overlay val="0"/>
        </c:title>
        <c:numFmt formatCode="General" sourceLinked="1"/>
        <c:majorTickMark val="out"/>
        <c:minorTickMark val="none"/>
        <c:tickLblPos val="nextTo"/>
        <c:crossAx val="153630592"/>
        <c:crosses val="autoZero"/>
        <c:crossBetween val="midCat"/>
      </c:valAx>
    </c:plotArea>
    <c:legend>
      <c:legendPos val="r"/>
      <c:layout>
        <c:manualLayout>
          <c:xMode val="edge"/>
          <c:yMode val="edge"/>
          <c:x val="0.4364174435243019"/>
          <c:y val="1.6522673951260319E-2"/>
          <c:w val="0.51722611138403474"/>
          <c:h val="9.0381842104689872E-2"/>
        </c:manualLayout>
      </c:layout>
      <c:overlay val="0"/>
      <c:spPr>
        <a:solidFill>
          <a:schemeClr val="bg1"/>
        </a:solidFill>
        <a:ln>
          <a:solidFill>
            <a:srgbClr val="4A7EBB"/>
          </a:solidFill>
        </a:ln>
      </c:spPr>
    </c:legend>
    <c:plotVisOnly val="1"/>
    <c:dispBlanksAs val="gap"/>
    <c:showDLblsOverMax val="0"/>
  </c:chart>
  <c:txPr>
    <a:bodyPr/>
    <a:lstStyle/>
    <a:p>
      <a:pPr>
        <a:defRPr sz="1000">
          <a:solidFill>
            <a:srgbClr val="002060"/>
          </a:solidFil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US"/>
              <a:t>Grid tubes, Klystrons, SSPA</a:t>
            </a:r>
            <a:endParaRPr lang="en-GB"/>
          </a:p>
        </c:rich>
      </c:tx>
      <c:layout>
        <c:manualLayout>
          <c:xMode val="edge"/>
          <c:yMode val="edge"/>
          <c:x val="0.34560933641781738"/>
          <c:y val="5.1707402356172541E-3"/>
        </c:manualLayout>
      </c:layout>
      <c:overlay val="1"/>
    </c:title>
    <c:autoTitleDeleted val="0"/>
    <c:plotArea>
      <c:layout>
        <c:manualLayout>
          <c:layoutTarget val="inner"/>
          <c:xMode val="edge"/>
          <c:yMode val="edge"/>
          <c:x val="0.1199233429154689"/>
          <c:y val="0.10683831672203765"/>
          <c:w val="0.84749387808005483"/>
          <c:h val="0.6930910050281468"/>
        </c:manualLayout>
      </c:layout>
      <c:scatterChart>
        <c:scatterStyle val="lineMarker"/>
        <c:varyColors val="0"/>
        <c:ser>
          <c:idx val="0"/>
          <c:order val="0"/>
          <c:tx>
            <c:strRef>
              <c:f>Sheet1!$B$1</c:f>
              <c:strCache>
                <c:ptCount val="1"/>
                <c:pt idx="0">
                  <c:v>Tetrode, Diacrode &amp; IOT</c:v>
                </c:pt>
              </c:strCache>
            </c:strRef>
          </c:tx>
          <c:spPr>
            <a:ln w="47625">
              <a:solidFill>
                <a:srgbClr val="0070C0"/>
              </a:solidFill>
            </a:ln>
          </c:spPr>
          <c:marker>
            <c:symbol val="none"/>
          </c:marker>
          <c:dPt>
            <c:idx val="7"/>
            <c:bubble3D val="0"/>
            <c:extLst>
              <c:ext xmlns:c16="http://schemas.microsoft.com/office/drawing/2014/chart" uri="{C3380CC4-5D6E-409C-BE32-E72D297353CC}">
                <c16:uniqueId val="{00000000-B61C-4390-A5A6-0C1979D072AF}"/>
              </c:ext>
            </c:extLst>
          </c:dPt>
          <c:dPt>
            <c:idx val="9"/>
            <c:bubble3D val="0"/>
            <c:spPr>
              <a:ln w="47625">
                <a:solidFill>
                  <a:srgbClr val="0070C0"/>
                </a:solidFill>
                <a:prstDash val="lgDash"/>
              </a:ln>
            </c:spPr>
            <c:extLst>
              <c:ext xmlns:c16="http://schemas.microsoft.com/office/drawing/2014/chart" uri="{C3380CC4-5D6E-409C-BE32-E72D297353CC}">
                <c16:uniqueId val="{00000002-B61C-4390-A5A6-0C1979D072AF}"/>
              </c:ext>
            </c:extLst>
          </c:dPt>
          <c:dPt>
            <c:idx val="10"/>
            <c:bubble3D val="0"/>
            <c:spPr>
              <a:ln w="47625">
                <a:solidFill>
                  <a:srgbClr val="0070C0"/>
                </a:solidFill>
                <a:prstDash val="dash"/>
              </a:ln>
            </c:spPr>
            <c:extLst>
              <c:ext xmlns:c16="http://schemas.microsoft.com/office/drawing/2014/chart" uri="{C3380CC4-5D6E-409C-BE32-E72D297353CC}">
                <c16:uniqueId val="{00000004-B61C-4390-A5A6-0C1979D072AF}"/>
              </c:ext>
            </c:extLst>
          </c:dPt>
          <c:dPt>
            <c:idx val="11"/>
            <c:bubble3D val="0"/>
            <c:spPr>
              <a:ln w="47625">
                <a:solidFill>
                  <a:srgbClr val="0070C0"/>
                </a:solidFill>
                <a:prstDash val="sysDash"/>
              </a:ln>
            </c:spPr>
            <c:extLst>
              <c:ext xmlns:c16="http://schemas.microsoft.com/office/drawing/2014/chart" uri="{C3380CC4-5D6E-409C-BE32-E72D297353CC}">
                <c16:uniqueId val="{00000006-B61C-4390-A5A6-0C1979D072AF}"/>
              </c:ext>
            </c:extLst>
          </c:dPt>
          <c:xVal>
            <c:numRef>
              <c:f>Sheet1!$A$2:$A$36</c:f>
              <c:numCache>
                <c:formatCode>General</c:formatCode>
                <c:ptCount val="35"/>
                <c:pt idx="1">
                  <c:v>0</c:v>
                </c:pt>
                <c:pt idx="2">
                  <c:v>0.14857142857142858</c:v>
                </c:pt>
                <c:pt idx="3">
                  <c:v>0.29428571428571426</c:v>
                </c:pt>
                <c:pt idx="4">
                  <c:v>0.45</c:v>
                </c:pt>
                <c:pt idx="5">
                  <c:v>0.61428571428571432</c:v>
                </c:pt>
                <c:pt idx="6">
                  <c:v>0.79285714285714282</c:v>
                </c:pt>
                <c:pt idx="7">
                  <c:v>1</c:v>
                </c:pt>
                <c:pt idx="8">
                  <c:v>1.3142857142857143</c:v>
                </c:pt>
                <c:pt idx="9">
                  <c:v>1.8871428571428572</c:v>
                </c:pt>
                <c:pt idx="10">
                  <c:v>3.2142857142857144</c:v>
                </c:pt>
                <c:pt idx="11">
                  <c:v>6.4285714285714288</c:v>
                </c:pt>
                <c:pt idx="13">
                  <c:v>0.54545454545454541</c:v>
                </c:pt>
                <c:pt idx="14">
                  <c:v>0.61818181818181817</c:v>
                </c:pt>
                <c:pt idx="15">
                  <c:v>0.72727272727272729</c:v>
                </c:pt>
                <c:pt idx="16">
                  <c:v>0.83636363636363631</c:v>
                </c:pt>
                <c:pt idx="17">
                  <c:v>0.98181818181818181</c:v>
                </c:pt>
                <c:pt idx="18">
                  <c:v>1</c:v>
                </c:pt>
                <c:pt idx="19">
                  <c:v>1.1272727272727272</c:v>
                </c:pt>
                <c:pt idx="20">
                  <c:v>1.3090909090909091</c:v>
                </c:pt>
                <c:pt idx="21">
                  <c:v>1.509090909090909</c:v>
                </c:pt>
                <c:pt idx="22">
                  <c:v>1.7636363636363637</c:v>
                </c:pt>
                <c:pt idx="23">
                  <c:v>2.0363636363636362</c:v>
                </c:pt>
                <c:pt idx="24">
                  <c:v>2.3636363636363638</c:v>
                </c:pt>
                <c:pt idx="25">
                  <c:v>2.4727272727272727</c:v>
                </c:pt>
                <c:pt idx="27">
                  <c:v>3.676408537275877E-2</c:v>
                </c:pt>
                <c:pt idx="28">
                  <c:v>0.16810482465774959</c:v>
                </c:pt>
                <c:pt idx="29">
                  <c:v>0.30804216967959258</c:v>
                </c:pt>
                <c:pt idx="30">
                  <c:v>0.44534997545593652</c:v>
                </c:pt>
                <c:pt idx="31">
                  <c:v>0.59379996727458195</c:v>
                </c:pt>
                <c:pt idx="32">
                  <c:v>0.75953918166077616</c:v>
                </c:pt>
                <c:pt idx="33">
                  <c:v>0.999381782168974</c:v>
                </c:pt>
                <c:pt idx="34">
                  <c:v>1.2091871815897948</c:v>
                </c:pt>
              </c:numCache>
            </c:numRef>
          </c:xVal>
          <c:yVal>
            <c:numRef>
              <c:f>Sheet1!$B$2:$B$36</c:f>
              <c:numCache>
                <c:formatCode>General</c:formatCode>
                <c:ptCount val="35"/>
                <c:pt idx="1">
                  <c:v>0</c:v>
                </c:pt>
                <c:pt idx="2">
                  <c:v>0.16666666666666666</c:v>
                </c:pt>
                <c:pt idx="3">
                  <c:v>0.33333333333333331</c:v>
                </c:pt>
                <c:pt idx="4">
                  <c:v>0.5</c:v>
                </c:pt>
                <c:pt idx="5">
                  <c:v>0.66666666666666663</c:v>
                </c:pt>
                <c:pt idx="6">
                  <c:v>0.83333333333333337</c:v>
                </c:pt>
                <c:pt idx="7">
                  <c:v>1</c:v>
                </c:pt>
                <c:pt idx="8">
                  <c:v>1.1666666666666667</c:v>
                </c:pt>
                <c:pt idx="9">
                  <c:v>1.3333333333333333</c:v>
                </c:pt>
                <c:pt idx="10">
                  <c:v>1.5</c:v>
                </c:pt>
                <c:pt idx="11">
                  <c:v>1.6666666666666667</c:v>
                </c:pt>
              </c:numCache>
            </c:numRef>
          </c:yVal>
          <c:smooth val="0"/>
          <c:extLst>
            <c:ext xmlns:c16="http://schemas.microsoft.com/office/drawing/2014/chart" uri="{C3380CC4-5D6E-409C-BE32-E72D297353CC}">
              <c16:uniqueId val="{00000007-B61C-4390-A5A6-0C1979D072AF}"/>
            </c:ext>
          </c:extLst>
        </c:ser>
        <c:ser>
          <c:idx val="1"/>
          <c:order val="1"/>
          <c:tx>
            <c:strRef>
              <c:f>Sheet1!$C$1</c:f>
              <c:strCache>
                <c:ptCount val="1"/>
                <c:pt idx="0">
                  <c:v>Klystron</c:v>
                </c:pt>
              </c:strCache>
            </c:strRef>
          </c:tx>
          <c:spPr>
            <a:ln w="47625">
              <a:solidFill>
                <a:srgbClr val="00B050"/>
              </a:solidFill>
            </a:ln>
          </c:spPr>
          <c:marker>
            <c:symbol val="none"/>
          </c:marker>
          <c:xVal>
            <c:numRef>
              <c:f>Sheet1!$A$2:$A$36</c:f>
              <c:numCache>
                <c:formatCode>General</c:formatCode>
                <c:ptCount val="35"/>
                <c:pt idx="1">
                  <c:v>0</c:v>
                </c:pt>
                <c:pt idx="2">
                  <c:v>0.14857142857142858</c:v>
                </c:pt>
                <c:pt idx="3">
                  <c:v>0.29428571428571426</c:v>
                </c:pt>
                <c:pt idx="4">
                  <c:v>0.45</c:v>
                </c:pt>
                <c:pt idx="5">
                  <c:v>0.61428571428571432</c:v>
                </c:pt>
                <c:pt idx="6">
                  <c:v>0.79285714285714282</c:v>
                </c:pt>
                <c:pt idx="7">
                  <c:v>1</c:v>
                </c:pt>
                <c:pt idx="8">
                  <c:v>1.3142857142857143</c:v>
                </c:pt>
                <c:pt idx="9">
                  <c:v>1.8871428571428572</c:v>
                </c:pt>
                <c:pt idx="10">
                  <c:v>3.2142857142857144</c:v>
                </c:pt>
                <c:pt idx="11">
                  <c:v>6.4285714285714288</c:v>
                </c:pt>
                <c:pt idx="13">
                  <c:v>0.54545454545454541</c:v>
                </c:pt>
                <c:pt idx="14">
                  <c:v>0.61818181818181817</c:v>
                </c:pt>
                <c:pt idx="15">
                  <c:v>0.72727272727272729</c:v>
                </c:pt>
                <c:pt idx="16">
                  <c:v>0.83636363636363631</c:v>
                </c:pt>
                <c:pt idx="17">
                  <c:v>0.98181818181818181</c:v>
                </c:pt>
                <c:pt idx="18">
                  <c:v>1</c:v>
                </c:pt>
                <c:pt idx="19">
                  <c:v>1.1272727272727272</c:v>
                </c:pt>
                <c:pt idx="20">
                  <c:v>1.3090909090909091</c:v>
                </c:pt>
                <c:pt idx="21">
                  <c:v>1.509090909090909</c:v>
                </c:pt>
                <c:pt idx="22">
                  <c:v>1.7636363636363637</c:v>
                </c:pt>
                <c:pt idx="23">
                  <c:v>2.0363636363636362</c:v>
                </c:pt>
                <c:pt idx="24">
                  <c:v>2.3636363636363638</c:v>
                </c:pt>
                <c:pt idx="25">
                  <c:v>2.4727272727272727</c:v>
                </c:pt>
                <c:pt idx="27">
                  <c:v>3.676408537275877E-2</c:v>
                </c:pt>
                <c:pt idx="28">
                  <c:v>0.16810482465774959</c:v>
                </c:pt>
                <c:pt idx="29">
                  <c:v>0.30804216967959258</c:v>
                </c:pt>
                <c:pt idx="30">
                  <c:v>0.44534997545593652</c:v>
                </c:pt>
                <c:pt idx="31">
                  <c:v>0.59379996727458195</c:v>
                </c:pt>
                <c:pt idx="32">
                  <c:v>0.75953918166077616</c:v>
                </c:pt>
                <c:pt idx="33">
                  <c:v>0.999381782168974</c:v>
                </c:pt>
                <c:pt idx="34">
                  <c:v>1.2091871815897948</c:v>
                </c:pt>
              </c:numCache>
            </c:numRef>
          </c:xVal>
          <c:yVal>
            <c:numRef>
              <c:f>Sheet1!$C$2:$C$36</c:f>
              <c:numCache>
                <c:formatCode>General</c:formatCode>
                <c:ptCount val="35"/>
                <c:pt idx="13">
                  <c:v>0.59299999999999997</c:v>
                </c:pt>
                <c:pt idx="14">
                  <c:v>0.67</c:v>
                </c:pt>
                <c:pt idx="15">
                  <c:v>0.76300000000000001</c:v>
                </c:pt>
                <c:pt idx="16">
                  <c:v>0.876</c:v>
                </c:pt>
                <c:pt idx="17">
                  <c:v>0.97899999999999998</c:v>
                </c:pt>
                <c:pt idx="18">
                  <c:v>1</c:v>
                </c:pt>
                <c:pt idx="19">
                  <c:v>1.0920000000000001</c:v>
                </c:pt>
                <c:pt idx="20">
                  <c:v>1.2190000000000001</c:v>
                </c:pt>
                <c:pt idx="21">
                  <c:v>1.284</c:v>
                </c:pt>
                <c:pt idx="22">
                  <c:v>1.3120000000000001</c:v>
                </c:pt>
                <c:pt idx="23">
                  <c:v>1.3109999999999999</c:v>
                </c:pt>
                <c:pt idx="24">
                  <c:v>1.282</c:v>
                </c:pt>
                <c:pt idx="25">
                  <c:v>1.2749999999999999</c:v>
                </c:pt>
              </c:numCache>
            </c:numRef>
          </c:yVal>
          <c:smooth val="0"/>
          <c:extLst>
            <c:ext xmlns:c16="http://schemas.microsoft.com/office/drawing/2014/chart" uri="{C3380CC4-5D6E-409C-BE32-E72D297353CC}">
              <c16:uniqueId val="{00000008-B61C-4390-A5A6-0C1979D072AF}"/>
            </c:ext>
          </c:extLst>
        </c:ser>
        <c:ser>
          <c:idx val="2"/>
          <c:order val="2"/>
          <c:tx>
            <c:strRef>
              <c:f>Sheet1!$D$1</c:f>
              <c:strCache>
                <c:ptCount val="1"/>
                <c:pt idx="0">
                  <c:v>SSPA</c:v>
                </c:pt>
              </c:strCache>
            </c:strRef>
          </c:tx>
          <c:spPr>
            <a:ln w="47625">
              <a:solidFill>
                <a:srgbClr val="FF0000"/>
              </a:solidFill>
            </a:ln>
          </c:spPr>
          <c:marker>
            <c:symbol val="none"/>
          </c:marker>
          <c:xVal>
            <c:numRef>
              <c:f>Sheet1!$A$2:$A$36</c:f>
              <c:numCache>
                <c:formatCode>General</c:formatCode>
                <c:ptCount val="35"/>
                <c:pt idx="1">
                  <c:v>0</c:v>
                </c:pt>
                <c:pt idx="2">
                  <c:v>0.14857142857142858</c:v>
                </c:pt>
                <c:pt idx="3">
                  <c:v>0.29428571428571426</c:v>
                </c:pt>
                <c:pt idx="4">
                  <c:v>0.45</c:v>
                </c:pt>
                <c:pt idx="5">
                  <c:v>0.61428571428571432</c:v>
                </c:pt>
                <c:pt idx="6">
                  <c:v>0.79285714285714282</c:v>
                </c:pt>
                <c:pt idx="7">
                  <c:v>1</c:v>
                </c:pt>
                <c:pt idx="8">
                  <c:v>1.3142857142857143</c:v>
                </c:pt>
                <c:pt idx="9">
                  <c:v>1.8871428571428572</c:v>
                </c:pt>
                <c:pt idx="10">
                  <c:v>3.2142857142857144</c:v>
                </c:pt>
                <c:pt idx="11">
                  <c:v>6.4285714285714288</c:v>
                </c:pt>
                <c:pt idx="13">
                  <c:v>0.54545454545454541</c:v>
                </c:pt>
                <c:pt idx="14">
                  <c:v>0.61818181818181817</c:v>
                </c:pt>
                <c:pt idx="15">
                  <c:v>0.72727272727272729</c:v>
                </c:pt>
                <c:pt idx="16">
                  <c:v>0.83636363636363631</c:v>
                </c:pt>
                <c:pt idx="17">
                  <c:v>0.98181818181818181</c:v>
                </c:pt>
                <c:pt idx="18">
                  <c:v>1</c:v>
                </c:pt>
                <c:pt idx="19">
                  <c:v>1.1272727272727272</c:v>
                </c:pt>
                <c:pt idx="20">
                  <c:v>1.3090909090909091</c:v>
                </c:pt>
                <c:pt idx="21">
                  <c:v>1.509090909090909</c:v>
                </c:pt>
                <c:pt idx="22">
                  <c:v>1.7636363636363637</c:v>
                </c:pt>
                <c:pt idx="23">
                  <c:v>2.0363636363636362</c:v>
                </c:pt>
                <c:pt idx="24">
                  <c:v>2.3636363636363638</c:v>
                </c:pt>
                <c:pt idx="25">
                  <c:v>2.4727272727272727</c:v>
                </c:pt>
                <c:pt idx="27">
                  <c:v>3.676408537275877E-2</c:v>
                </c:pt>
                <c:pt idx="28">
                  <c:v>0.16810482465774959</c:v>
                </c:pt>
                <c:pt idx="29">
                  <c:v>0.30804216967959258</c:v>
                </c:pt>
                <c:pt idx="30">
                  <c:v>0.44534997545593652</c:v>
                </c:pt>
                <c:pt idx="31">
                  <c:v>0.59379996727458195</c:v>
                </c:pt>
                <c:pt idx="32">
                  <c:v>0.75953918166077616</c:v>
                </c:pt>
                <c:pt idx="33">
                  <c:v>0.999381782168974</c:v>
                </c:pt>
                <c:pt idx="34">
                  <c:v>1.2091871815897948</c:v>
                </c:pt>
              </c:numCache>
            </c:numRef>
          </c:xVal>
          <c:yVal>
            <c:numRef>
              <c:f>Sheet1!$D$2:$D$36</c:f>
              <c:numCache>
                <c:formatCode>General</c:formatCode>
                <c:ptCount val="35"/>
                <c:pt idx="27">
                  <c:v>2.5333333333333333E-2</c:v>
                </c:pt>
                <c:pt idx="28">
                  <c:v>0.16666666666666666</c:v>
                </c:pt>
                <c:pt idx="29">
                  <c:v>0.33333333333333331</c:v>
                </c:pt>
                <c:pt idx="30">
                  <c:v>0.5</c:v>
                </c:pt>
                <c:pt idx="31">
                  <c:v>0.66666666666666663</c:v>
                </c:pt>
                <c:pt idx="32">
                  <c:v>0.83333333333333337</c:v>
                </c:pt>
                <c:pt idx="33">
                  <c:v>1</c:v>
                </c:pt>
                <c:pt idx="34">
                  <c:v>1.0833333333333333</c:v>
                </c:pt>
              </c:numCache>
            </c:numRef>
          </c:yVal>
          <c:smooth val="0"/>
          <c:extLst>
            <c:ext xmlns:c16="http://schemas.microsoft.com/office/drawing/2014/chart" uri="{C3380CC4-5D6E-409C-BE32-E72D297353CC}">
              <c16:uniqueId val="{00000009-B61C-4390-A5A6-0C1979D072AF}"/>
            </c:ext>
          </c:extLst>
        </c:ser>
        <c:dLbls>
          <c:showLegendKey val="0"/>
          <c:showVal val="0"/>
          <c:showCatName val="0"/>
          <c:showSerName val="0"/>
          <c:showPercent val="0"/>
          <c:showBubbleSize val="0"/>
        </c:dLbls>
        <c:axId val="365422072"/>
        <c:axId val="365422464"/>
      </c:scatterChart>
      <c:valAx>
        <c:axId val="365422072"/>
        <c:scaling>
          <c:orientation val="minMax"/>
          <c:max val="4"/>
          <c:min val="0"/>
        </c:scaling>
        <c:delete val="0"/>
        <c:axPos val="b"/>
        <c:title>
          <c:tx>
            <c:rich>
              <a:bodyPr/>
              <a:lstStyle/>
              <a:p>
                <a:pPr>
                  <a:defRPr/>
                </a:pPr>
                <a:r>
                  <a:rPr lang="en-US"/>
                  <a:t>Input power / nominal Input power </a:t>
                </a:r>
                <a:endParaRPr lang="en-GB"/>
              </a:p>
            </c:rich>
          </c:tx>
          <c:layout>
            <c:manualLayout>
              <c:xMode val="edge"/>
              <c:yMode val="edge"/>
              <c:x val="0.365623174086386"/>
              <c:y val="0.90494378829702671"/>
            </c:manualLayout>
          </c:layout>
          <c:overlay val="0"/>
        </c:title>
        <c:numFmt formatCode="General" sourceLinked="1"/>
        <c:majorTickMark val="out"/>
        <c:minorTickMark val="none"/>
        <c:tickLblPos val="nextTo"/>
        <c:crossAx val="365422464"/>
        <c:crosses val="autoZero"/>
        <c:crossBetween val="midCat"/>
      </c:valAx>
      <c:valAx>
        <c:axId val="365422464"/>
        <c:scaling>
          <c:orientation val="minMax"/>
        </c:scaling>
        <c:delete val="0"/>
        <c:axPos val="l"/>
        <c:majorGridlines/>
        <c:title>
          <c:tx>
            <c:rich>
              <a:bodyPr rot="-5400000" vert="horz"/>
              <a:lstStyle/>
              <a:p>
                <a:pPr>
                  <a:defRPr/>
                </a:pPr>
                <a:r>
                  <a:rPr lang="en-GB"/>
                  <a:t>Output power / nominal Output power</a:t>
                </a:r>
              </a:p>
            </c:rich>
          </c:tx>
          <c:layout>
            <c:manualLayout>
              <c:xMode val="edge"/>
              <c:yMode val="edge"/>
              <c:x val="2.5903545136832545E-2"/>
              <c:y val="0.10899857280814954"/>
            </c:manualLayout>
          </c:layout>
          <c:overlay val="0"/>
        </c:title>
        <c:numFmt formatCode="General" sourceLinked="1"/>
        <c:majorTickMark val="out"/>
        <c:minorTickMark val="none"/>
        <c:tickLblPos val="nextTo"/>
        <c:crossAx val="365422072"/>
        <c:crosses val="autoZero"/>
        <c:crossBetween val="midCat"/>
      </c:valAx>
    </c:plotArea>
    <c:legend>
      <c:legendPos val="r"/>
      <c:layout>
        <c:manualLayout>
          <c:xMode val="edge"/>
          <c:yMode val="edge"/>
          <c:x val="0.12424458636763595"/>
          <c:y val="0.12583831497354997"/>
          <c:w val="0.26581806903766658"/>
          <c:h val="0.20913819809443043"/>
        </c:manualLayout>
      </c:layout>
      <c:overlay val="0"/>
    </c:legend>
    <c:plotVisOnly val="1"/>
    <c:dispBlanksAs val="gap"/>
    <c:showDLblsOverMax val="0"/>
  </c:chart>
  <c:txPr>
    <a:bodyPr/>
    <a:lstStyle/>
    <a:p>
      <a:pPr>
        <a:defRPr sz="1000">
          <a:solidFill>
            <a:srgbClr val="002060"/>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US"/>
              <a:t>SSPA</a:t>
            </a:r>
            <a:endParaRPr lang="en-GB"/>
          </a:p>
        </c:rich>
      </c:tx>
      <c:layout>
        <c:manualLayout>
          <c:xMode val="edge"/>
          <c:yMode val="edge"/>
          <c:x val="0.49752353184951037"/>
          <c:y val="1.870817623059921E-2"/>
        </c:manualLayout>
      </c:layout>
      <c:overlay val="1"/>
    </c:title>
    <c:autoTitleDeleted val="0"/>
    <c:plotArea>
      <c:layout>
        <c:manualLayout>
          <c:layoutTarget val="inner"/>
          <c:xMode val="edge"/>
          <c:yMode val="edge"/>
          <c:x val="0.19479497946051733"/>
          <c:y val="0.10683831672203765"/>
          <c:w val="0.77262217770221719"/>
          <c:h val="0.6930910050281468"/>
        </c:manualLayout>
      </c:layout>
      <c:scatterChart>
        <c:scatterStyle val="lineMarker"/>
        <c:varyColors val="0"/>
        <c:ser>
          <c:idx val="2"/>
          <c:order val="0"/>
          <c:tx>
            <c:strRef>
              <c:f>Sheet1!$D$1</c:f>
              <c:strCache>
                <c:ptCount val="1"/>
                <c:pt idx="0">
                  <c:v>SSPA</c:v>
                </c:pt>
              </c:strCache>
            </c:strRef>
          </c:tx>
          <c:spPr>
            <a:ln w="47625">
              <a:solidFill>
                <a:srgbClr val="FF0000"/>
              </a:solidFill>
            </a:ln>
          </c:spPr>
          <c:marker>
            <c:symbol val="none"/>
          </c:marker>
          <c:xVal>
            <c:numRef>
              <c:f>Sheet1!$A$2:$A$16</c:f>
              <c:numCache>
                <c:formatCode>General</c:formatCode>
                <c:ptCount val="15"/>
                <c:pt idx="2">
                  <c:v>0.04</c:v>
                </c:pt>
                <c:pt idx="3">
                  <c:v>0.19</c:v>
                </c:pt>
                <c:pt idx="4">
                  <c:v>0.34</c:v>
                </c:pt>
                <c:pt idx="5">
                  <c:v>0.48</c:v>
                </c:pt>
                <c:pt idx="6">
                  <c:v>0.66</c:v>
                </c:pt>
                <c:pt idx="7">
                  <c:v>0.83</c:v>
                </c:pt>
                <c:pt idx="8">
                  <c:v>1.1000000000000001</c:v>
                </c:pt>
                <c:pt idx="9">
                  <c:v>1.33</c:v>
                </c:pt>
                <c:pt idx="10">
                  <c:v>1.65</c:v>
                </c:pt>
                <c:pt idx="11">
                  <c:v>1.92</c:v>
                </c:pt>
                <c:pt idx="12">
                  <c:v>2.2000000000000002</c:v>
                </c:pt>
                <c:pt idx="13">
                  <c:v>2.21</c:v>
                </c:pt>
              </c:numCache>
            </c:numRef>
          </c:xVal>
          <c:yVal>
            <c:numRef>
              <c:f>Sheet1!$D$2:$D$16</c:f>
              <c:numCache>
                <c:formatCode>General</c:formatCode>
                <c:ptCount val="15"/>
                <c:pt idx="2" formatCode="0">
                  <c:v>3.4</c:v>
                </c:pt>
                <c:pt idx="3" formatCode="0">
                  <c:v>22.4</c:v>
                </c:pt>
                <c:pt idx="4" formatCode="0">
                  <c:v>44.7</c:v>
                </c:pt>
                <c:pt idx="5" formatCode="0">
                  <c:v>67</c:v>
                </c:pt>
                <c:pt idx="6" formatCode="0">
                  <c:v>89</c:v>
                </c:pt>
                <c:pt idx="7" formatCode="0">
                  <c:v>112</c:v>
                </c:pt>
                <c:pt idx="8" formatCode="0">
                  <c:v>134</c:v>
                </c:pt>
                <c:pt idx="9" formatCode="0">
                  <c:v>145</c:v>
                </c:pt>
                <c:pt idx="10" formatCode="0">
                  <c:v>154</c:v>
                </c:pt>
                <c:pt idx="11" formatCode="0">
                  <c:v>161</c:v>
                </c:pt>
                <c:pt idx="12" formatCode="0">
                  <c:v>165</c:v>
                </c:pt>
                <c:pt idx="13" formatCode="0">
                  <c:v>0</c:v>
                </c:pt>
                <c:pt idx="14" formatCode="0">
                  <c:v>0</c:v>
                </c:pt>
              </c:numCache>
            </c:numRef>
          </c:yVal>
          <c:smooth val="0"/>
          <c:extLst>
            <c:ext xmlns:c16="http://schemas.microsoft.com/office/drawing/2014/chart" uri="{C3380CC4-5D6E-409C-BE32-E72D297353CC}">
              <c16:uniqueId val="{00000000-231C-47CA-A385-5A65BDE93133}"/>
            </c:ext>
          </c:extLst>
        </c:ser>
        <c:dLbls>
          <c:showLegendKey val="0"/>
          <c:showVal val="0"/>
          <c:showCatName val="0"/>
          <c:showSerName val="0"/>
          <c:showPercent val="0"/>
          <c:showBubbleSize val="0"/>
        </c:dLbls>
        <c:axId val="139186944"/>
        <c:axId val="139188864"/>
      </c:scatterChart>
      <c:valAx>
        <c:axId val="139186944"/>
        <c:scaling>
          <c:orientation val="minMax"/>
          <c:max val="2.5"/>
          <c:min val="0"/>
        </c:scaling>
        <c:delete val="0"/>
        <c:axPos val="b"/>
        <c:title>
          <c:tx>
            <c:rich>
              <a:bodyPr/>
              <a:lstStyle/>
              <a:p>
                <a:pPr>
                  <a:defRPr/>
                </a:pPr>
                <a:r>
                  <a:rPr lang="en-US"/>
                  <a:t>Input power / nominal Input power </a:t>
                </a:r>
                <a:endParaRPr lang="en-GB"/>
              </a:p>
            </c:rich>
          </c:tx>
          <c:layout>
            <c:manualLayout>
              <c:xMode val="edge"/>
              <c:yMode val="edge"/>
              <c:x val="0.23835851603298974"/>
              <c:y val="0.90852101660524254"/>
            </c:manualLayout>
          </c:layout>
          <c:overlay val="0"/>
        </c:title>
        <c:numFmt formatCode="General" sourceLinked="1"/>
        <c:majorTickMark val="out"/>
        <c:minorTickMark val="none"/>
        <c:tickLblPos val="nextTo"/>
        <c:crossAx val="139188864"/>
        <c:crosses val="autoZero"/>
        <c:crossBetween val="midCat"/>
      </c:valAx>
      <c:valAx>
        <c:axId val="139188864"/>
        <c:scaling>
          <c:orientation val="minMax"/>
        </c:scaling>
        <c:delete val="0"/>
        <c:axPos val="l"/>
        <c:majorGridlines/>
        <c:title>
          <c:tx>
            <c:rich>
              <a:bodyPr rot="-5400000" vert="horz"/>
              <a:lstStyle/>
              <a:p>
                <a:pPr>
                  <a:defRPr/>
                </a:pPr>
                <a:r>
                  <a:rPr lang="en-GB"/>
                  <a:t>Output peak power [kW]</a:t>
                </a:r>
              </a:p>
            </c:rich>
          </c:tx>
          <c:layout>
            <c:manualLayout>
              <c:xMode val="edge"/>
              <c:yMode val="edge"/>
              <c:x val="2.3604265540522241E-2"/>
              <c:y val="0.19448477111070581"/>
            </c:manualLayout>
          </c:layout>
          <c:overlay val="0"/>
        </c:title>
        <c:numFmt formatCode="General" sourceLinked="1"/>
        <c:majorTickMark val="out"/>
        <c:minorTickMark val="none"/>
        <c:tickLblPos val="nextTo"/>
        <c:crossAx val="139186944"/>
        <c:crosses val="autoZero"/>
        <c:crossBetween val="midCat"/>
      </c:valAx>
    </c:plotArea>
    <c:plotVisOnly val="1"/>
    <c:dispBlanksAs val="gap"/>
    <c:showDLblsOverMax val="0"/>
  </c:chart>
  <c:txPr>
    <a:bodyPr/>
    <a:lstStyle/>
    <a:p>
      <a:pPr>
        <a:defRPr sz="1050">
          <a:solidFill>
            <a:srgbClr val="002060"/>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US"/>
              <a:t>IOT TH795 @ 400 MHz</a:t>
            </a:r>
            <a:endParaRPr lang="en-GB"/>
          </a:p>
        </c:rich>
      </c:tx>
      <c:layout>
        <c:manualLayout>
          <c:xMode val="edge"/>
          <c:yMode val="edge"/>
          <c:x val="0.34380882972693255"/>
          <c:y val="2.3978553694748533E-2"/>
        </c:manualLayout>
      </c:layout>
      <c:overlay val="1"/>
    </c:title>
    <c:autoTitleDeleted val="0"/>
    <c:plotArea>
      <c:layout>
        <c:manualLayout>
          <c:layoutTarget val="inner"/>
          <c:xMode val="edge"/>
          <c:yMode val="edge"/>
          <c:x val="0.22174750365990969"/>
          <c:y val="0.13639321635734417"/>
          <c:w val="0.74566965350282488"/>
          <c:h val="0.63945386099887835"/>
        </c:manualLayout>
      </c:layout>
      <c:scatterChart>
        <c:scatterStyle val="lineMarker"/>
        <c:varyColors val="0"/>
        <c:ser>
          <c:idx val="0"/>
          <c:order val="0"/>
          <c:tx>
            <c:strRef>
              <c:f>Sheet1!$B$1</c:f>
              <c:strCache>
                <c:ptCount val="1"/>
                <c:pt idx="0">
                  <c:v>Tetrode, Diacrode &amp; IOT</c:v>
                </c:pt>
              </c:strCache>
            </c:strRef>
          </c:tx>
          <c:spPr>
            <a:ln w="47625">
              <a:solidFill>
                <a:srgbClr val="0070C0"/>
              </a:solidFill>
            </a:ln>
          </c:spPr>
          <c:marker>
            <c:symbol val="none"/>
          </c:marker>
          <c:dPt>
            <c:idx val="7"/>
            <c:bubble3D val="0"/>
            <c:extLst>
              <c:ext xmlns:c16="http://schemas.microsoft.com/office/drawing/2014/chart" uri="{C3380CC4-5D6E-409C-BE32-E72D297353CC}">
                <c16:uniqueId val="{00000000-8C59-41E3-8D0A-B0DB4AD40702}"/>
              </c:ext>
            </c:extLst>
          </c:dPt>
          <c:dPt>
            <c:idx val="9"/>
            <c:bubble3D val="0"/>
            <c:spPr>
              <a:ln w="47625">
                <a:solidFill>
                  <a:srgbClr val="0070C0"/>
                </a:solidFill>
                <a:prstDash val="lgDash"/>
              </a:ln>
            </c:spPr>
            <c:extLst>
              <c:ext xmlns:c16="http://schemas.microsoft.com/office/drawing/2014/chart" uri="{C3380CC4-5D6E-409C-BE32-E72D297353CC}">
                <c16:uniqueId val="{00000002-8C59-41E3-8D0A-B0DB4AD40702}"/>
              </c:ext>
            </c:extLst>
          </c:dPt>
          <c:dPt>
            <c:idx val="10"/>
            <c:bubble3D val="0"/>
            <c:spPr>
              <a:ln w="47625">
                <a:solidFill>
                  <a:srgbClr val="0070C0"/>
                </a:solidFill>
                <a:prstDash val="dash"/>
              </a:ln>
            </c:spPr>
            <c:extLst>
              <c:ext xmlns:c16="http://schemas.microsoft.com/office/drawing/2014/chart" uri="{C3380CC4-5D6E-409C-BE32-E72D297353CC}">
                <c16:uniqueId val="{00000004-8C59-41E3-8D0A-B0DB4AD40702}"/>
              </c:ext>
            </c:extLst>
          </c:dPt>
          <c:dPt>
            <c:idx val="11"/>
            <c:bubble3D val="0"/>
            <c:spPr>
              <a:ln w="47625">
                <a:solidFill>
                  <a:srgbClr val="0070C0"/>
                </a:solidFill>
                <a:prstDash val="sysDash"/>
              </a:ln>
            </c:spPr>
            <c:extLst>
              <c:ext xmlns:c16="http://schemas.microsoft.com/office/drawing/2014/chart" uri="{C3380CC4-5D6E-409C-BE32-E72D297353CC}">
                <c16:uniqueId val="{00000006-8C59-41E3-8D0A-B0DB4AD40702}"/>
              </c:ext>
            </c:extLst>
          </c:dPt>
          <c:xVal>
            <c:numRef>
              <c:f>Sheet1!$A$2:$A$36</c:f>
              <c:numCache>
                <c:formatCode>General</c:formatCode>
                <c:ptCount val="35"/>
                <c:pt idx="1">
                  <c:v>0</c:v>
                </c:pt>
                <c:pt idx="2">
                  <c:v>0.08</c:v>
                </c:pt>
                <c:pt idx="3">
                  <c:v>0.15846153846153846</c:v>
                </c:pt>
                <c:pt idx="4">
                  <c:v>0.24230769230769231</c:v>
                </c:pt>
                <c:pt idx="5">
                  <c:v>0.33076923076923076</c:v>
                </c:pt>
                <c:pt idx="6">
                  <c:v>0.42692307692307691</c:v>
                </c:pt>
                <c:pt idx="7">
                  <c:v>0.53846153846153844</c:v>
                </c:pt>
                <c:pt idx="8">
                  <c:v>0.70769230769230773</c:v>
                </c:pt>
                <c:pt idx="9">
                  <c:v>1.0161538461538462</c:v>
                </c:pt>
                <c:pt idx="10">
                  <c:v>1.7307692307692308</c:v>
                </c:pt>
                <c:pt idx="11">
                  <c:v>3.4615384615384617</c:v>
                </c:pt>
              </c:numCache>
            </c:numRef>
          </c:xVal>
          <c:yVal>
            <c:numRef>
              <c:f>Sheet1!$B$2:$B$36</c:f>
              <c:numCache>
                <c:formatCode>General</c:formatCode>
                <c:ptCount val="35"/>
                <c:pt idx="1">
                  <c:v>0</c:v>
                </c:pt>
                <c:pt idx="2">
                  <c:v>12.600000000000001</c:v>
                </c:pt>
                <c:pt idx="3">
                  <c:v>25.200000000000003</c:v>
                </c:pt>
                <c:pt idx="4">
                  <c:v>37.800000000000004</c:v>
                </c:pt>
                <c:pt idx="5">
                  <c:v>50.400000000000006</c:v>
                </c:pt>
                <c:pt idx="6">
                  <c:v>63</c:v>
                </c:pt>
                <c:pt idx="7">
                  <c:v>75.600000000000009</c:v>
                </c:pt>
                <c:pt idx="8">
                  <c:v>88.2</c:v>
                </c:pt>
                <c:pt idx="9">
                  <c:v>100.80000000000001</c:v>
                </c:pt>
                <c:pt idx="10">
                  <c:v>113.4</c:v>
                </c:pt>
                <c:pt idx="11">
                  <c:v>126</c:v>
                </c:pt>
              </c:numCache>
            </c:numRef>
          </c:yVal>
          <c:smooth val="0"/>
          <c:extLst>
            <c:ext xmlns:c16="http://schemas.microsoft.com/office/drawing/2014/chart" uri="{C3380CC4-5D6E-409C-BE32-E72D297353CC}">
              <c16:uniqueId val="{00000007-8C59-41E3-8D0A-B0DB4AD40702}"/>
            </c:ext>
          </c:extLst>
        </c:ser>
        <c:dLbls>
          <c:showLegendKey val="0"/>
          <c:showVal val="0"/>
          <c:showCatName val="0"/>
          <c:showSerName val="0"/>
          <c:showPercent val="0"/>
          <c:showBubbleSize val="0"/>
        </c:dLbls>
        <c:axId val="139186944"/>
        <c:axId val="139188864"/>
      </c:scatterChart>
      <c:valAx>
        <c:axId val="139186944"/>
        <c:scaling>
          <c:orientation val="minMax"/>
          <c:max val="4"/>
          <c:min val="0"/>
        </c:scaling>
        <c:delete val="0"/>
        <c:axPos val="b"/>
        <c:title>
          <c:tx>
            <c:rich>
              <a:bodyPr/>
              <a:lstStyle/>
              <a:p>
                <a:pPr>
                  <a:defRPr/>
                </a:pPr>
                <a:r>
                  <a:rPr lang="en-US"/>
                  <a:t>Input power / nominal Input power </a:t>
                </a:r>
                <a:endParaRPr lang="en-GB"/>
              </a:p>
            </c:rich>
          </c:tx>
          <c:layout>
            <c:manualLayout>
              <c:xMode val="edge"/>
              <c:yMode val="edge"/>
              <c:x val="0.27256180250521178"/>
              <c:y val="0.87094835344638266"/>
            </c:manualLayout>
          </c:layout>
          <c:overlay val="0"/>
        </c:title>
        <c:numFmt formatCode="General" sourceLinked="1"/>
        <c:majorTickMark val="out"/>
        <c:minorTickMark val="none"/>
        <c:tickLblPos val="nextTo"/>
        <c:crossAx val="139188864"/>
        <c:crosses val="autoZero"/>
        <c:crossBetween val="midCat"/>
        <c:majorUnit val="1"/>
      </c:valAx>
      <c:valAx>
        <c:axId val="139188864"/>
        <c:scaling>
          <c:orientation val="minMax"/>
        </c:scaling>
        <c:delete val="0"/>
        <c:axPos val="l"/>
        <c:majorGridlines/>
        <c:title>
          <c:tx>
            <c:rich>
              <a:bodyPr rot="-5400000" vert="horz"/>
              <a:lstStyle/>
              <a:p>
                <a:pPr>
                  <a:defRPr/>
                </a:pPr>
                <a:r>
                  <a:rPr lang="en-GB"/>
                  <a:t>Output power [kW]</a:t>
                </a:r>
              </a:p>
            </c:rich>
          </c:tx>
          <c:layout>
            <c:manualLayout>
              <c:xMode val="edge"/>
              <c:yMode val="edge"/>
              <c:x val="5.2317784110085211E-2"/>
              <c:y val="0.28436159753282608"/>
            </c:manualLayout>
          </c:layout>
          <c:overlay val="0"/>
        </c:title>
        <c:numFmt formatCode="General" sourceLinked="1"/>
        <c:majorTickMark val="out"/>
        <c:minorTickMark val="none"/>
        <c:tickLblPos val="nextTo"/>
        <c:crossAx val="139186944"/>
        <c:crosses val="autoZero"/>
        <c:crossBetween val="midCat"/>
      </c:valAx>
    </c:plotArea>
    <c:plotVisOnly val="1"/>
    <c:dispBlanksAs val="gap"/>
    <c:showDLblsOverMax val="0"/>
  </c:chart>
  <c:txPr>
    <a:bodyPr/>
    <a:lstStyle/>
    <a:p>
      <a:pPr>
        <a:defRPr sz="1000">
          <a:solidFill>
            <a:srgbClr val="002060"/>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US"/>
              <a:t>Millions of Mobile phones</a:t>
            </a:r>
            <a:br>
              <a:rPr lang="en-US"/>
            </a:br>
            <a:r>
              <a:rPr lang="en-US"/>
              <a:t>over time (world wide)</a:t>
            </a:r>
          </a:p>
        </c:rich>
      </c:tx>
      <c:layout>
        <c:manualLayout>
          <c:xMode val="edge"/>
          <c:yMode val="edge"/>
          <c:x val="9.6614485515718732E-2"/>
          <c:y val="9.0950870206833165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0858005156289824"/>
          <c:y val="8.0285243584815216E-2"/>
          <c:w val="0.83609480482560761"/>
          <c:h val="0.7517077122488659"/>
        </c:manualLayout>
      </c:layout>
      <c:areaChart>
        <c:grouping val="standard"/>
        <c:varyColors val="0"/>
        <c:ser>
          <c:idx val="0"/>
          <c:order val="0"/>
          <c:tx>
            <c:strRef>
              <c:f>Sheet1!$B$1</c:f>
              <c:strCache>
                <c:ptCount val="1"/>
                <c:pt idx="0">
                  <c:v>Millions of Mobile phones</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c:spPr>
          <c:cat>
            <c:numRef>
              <c:f>Sheet1!$A$2:$A$30</c:f>
              <c:numCache>
                <c:formatCode>General</c:formatCode>
                <c:ptCount val="29"/>
                <c:pt idx="0">
                  <c:v>1993</c:v>
                </c:pt>
                <c:pt idx="1">
                  <c:v>1994</c:v>
                </c:pt>
                <c:pt idx="2">
                  <c:v>1995</c:v>
                </c:pt>
                <c:pt idx="3">
                  <c:v>1996</c:v>
                </c:pt>
                <c:pt idx="4">
                  <c:v>1997</c:v>
                </c:pt>
                <c:pt idx="5">
                  <c:v>1998</c:v>
                </c:pt>
                <c:pt idx="6">
                  <c:v>1999</c:v>
                </c:pt>
                <c:pt idx="7">
                  <c:v>2000</c:v>
                </c:pt>
                <c:pt idx="8">
                  <c:v>2001</c:v>
                </c:pt>
                <c:pt idx="9">
                  <c:v>2002</c:v>
                </c:pt>
                <c:pt idx="10">
                  <c:v>2003</c:v>
                </c:pt>
                <c:pt idx="11">
                  <c:v>2004</c:v>
                </c:pt>
                <c:pt idx="12">
                  <c:v>2005</c:v>
                </c:pt>
                <c:pt idx="13">
                  <c:v>2006</c:v>
                </c:pt>
                <c:pt idx="14">
                  <c:v>2007</c:v>
                </c:pt>
                <c:pt idx="15">
                  <c:v>2008</c:v>
                </c:pt>
                <c:pt idx="16">
                  <c:v>2009</c:v>
                </c:pt>
                <c:pt idx="17">
                  <c:v>2010</c:v>
                </c:pt>
                <c:pt idx="18">
                  <c:v>2011</c:v>
                </c:pt>
                <c:pt idx="19">
                  <c:v>2012</c:v>
                </c:pt>
                <c:pt idx="20">
                  <c:v>2013</c:v>
                </c:pt>
                <c:pt idx="21">
                  <c:v>2014</c:v>
                </c:pt>
                <c:pt idx="22">
                  <c:v>2015</c:v>
                </c:pt>
                <c:pt idx="23">
                  <c:v>2016</c:v>
                </c:pt>
                <c:pt idx="24">
                  <c:v>2017</c:v>
                </c:pt>
                <c:pt idx="25">
                  <c:v>2018</c:v>
                </c:pt>
                <c:pt idx="26">
                  <c:v>2019</c:v>
                </c:pt>
                <c:pt idx="27">
                  <c:v>2020</c:v>
                </c:pt>
                <c:pt idx="28">
                  <c:v>2021</c:v>
                </c:pt>
              </c:numCache>
            </c:numRef>
          </c:cat>
          <c:val>
            <c:numRef>
              <c:f>Sheet1!$B$2:$B$30</c:f>
              <c:numCache>
                <c:formatCode>General</c:formatCode>
                <c:ptCount val="29"/>
                <c:pt idx="0">
                  <c:v>34</c:v>
                </c:pt>
                <c:pt idx="1">
                  <c:v>56</c:v>
                </c:pt>
                <c:pt idx="2">
                  <c:v>91</c:v>
                </c:pt>
                <c:pt idx="3">
                  <c:v>145</c:v>
                </c:pt>
                <c:pt idx="4">
                  <c:v>215</c:v>
                </c:pt>
                <c:pt idx="5">
                  <c:v>318</c:v>
                </c:pt>
                <c:pt idx="6">
                  <c:v>492</c:v>
                </c:pt>
                <c:pt idx="7">
                  <c:v>740</c:v>
                </c:pt>
                <c:pt idx="8">
                  <c:v>962</c:v>
                </c:pt>
                <c:pt idx="9">
                  <c:v>1159</c:v>
                </c:pt>
                <c:pt idx="10">
                  <c:v>1418</c:v>
                </c:pt>
                <c:pt idx="11">
                  <c:v>1765</c:v>
                </c:pt>
                <c:pt idx="12">
                  <c:v>2205</c:v>
                </c:pt>
                <c:pt idx="13">
                  <c:v>2745</c:v>
                </c:pt>
                <c:pt idx="14">
                  <c:v>3368</c:v>
                </c:pt>
                <c:pt idx="15">
                  <c:v>4030</c:v>
                </c:pt>
                <c:pt idx="16">
                  <c:v>4640</c:v>
                </c:pt>
                <c:pt idx="17">
                  <c:v>5290</c:v>
                </c:pt>
                <c:pt idx="18">
                  <c:v>5890</c:v>
                </c:pt>
                <c:pt idx="19">
                  <c:v>6261</c:v>
                </c:pt>
                <c:pt idx="20">
                  <c:v>6661</c:v>
                </c:pt>
                <c:pt idx="21">
                  <c:v>6998</c:v>
                </c:pt>
                <c:pt idx="22">
                  <c:v>7152</c:v>
                </c:pt>
                <c:pt idx="23">
                  <c:v>7481</c:v>
                </c:pt>
                <c:pt idx="24">
                  <c:v>7724</c:v>
                </c:pt>
                <c:pt idx="25">
                  <c:v>7997</c:v>
                </c:pt>
                <c:pt idx="26">
                  <c:v>8292</c:v>
                </c:pt>
                <c:pt idx="27">
                  <c:v>8335</c:v>
                </c:pt>
                <c:pt idx="28">
                  <c:v>8648</c:v>
                </c:pt>
              </c:numCache>
            </c:numRef>
          </c:val>
          <c:extLst>
            <c:ext xmlns:c16="http://schemas.microsoft.com/office/drawing/2014/chart" uri="{C3380CC4-5D6E-409C-BE32-E72D297353CC}">
              <c16:uniqueId val="{00000000-FAC3-433D-8B8E-F29EF155DC38}"/>
            </c:ext>
          </c:extLst>
        </c:ser>
        <c:dLbls>
          <c:showLegendKey val="0"/>
          <c:showVal val="0"/>
          <c:showCatName val="0"/>
          <c:showSerName val="0"/>
          <c:showPercent val="0"/>
          <c:showBubbleSize val="0"/>
        </c:dLbls>
        <c:axId val="693293336"/>
        <c:axId val="693296616"/>
      </c:areaChart>
      <c:catAx>
        <c:axId val="693293336"/>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crossAx val="693296616"/>
        <c:crosses val="autoZero"/>
        <c:auto val="1"/>
        <c:lblAlgn val="ctr"/>
        <c:lblOffset val="100"/>
        <c:noMultiLvlLbl val="0"/>
      </c:catAx>
      <c:valAx>
        <c:axId val="693296616"/>
        <c:scaling>
          <c:orientation val="minMax"/>
          <c:max val="9000"/>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crossAx val="693293336"/>
        <c:crosses val="autoZero"/>
        <c:crossBetween val="midCat"/>
      </c:valAx>
      <c:spPr>
        <a:noFill/>
        <a:ln>
          <a:noFill/>
        </a:ln>
        <a:effectLst/>
      </c:spPr>
    </c:plotArea>
    <c:plotVisOnly val="1"/>
    <c:dispBlanksAs val="zero"/>
    <c:showDLblsOverMax val="0"/>
  </c:chart>
  <c:spPr>
    <a:noFill/>
    <a:ln>
      <a:noFill/>
    </a:ln>
    <a:effectLst/>
  </c:spPr>
  <c:txPr>
    <a:bodyPr/>
    <a:lstStyle/>
    <a:p>
      <a:pPr>
        <a:defRPr sz="1000"/>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r>
              <a:rPr lang="en-US"/>
              <a:t>Transistor </a:t>
            </a:r>
            <a:br>
              <a:rPr lang="en-US"/>
            </a:br>
            <a:r>
              <a:rPr lang="en-US"/>
              <a:t>market Size</a:t>
            </a:r>
            <a:br>
              <a:rPr lang="en-US"/>
            </a:br>
            <a:r>
              <a:rPr lang="en-US"/>
              <a:t>in Billions USD</a:t>
            </a:r>
          </a:p>
        </c:rich>
      </c:tx>
      <c:layout>
        <c:manualLayout>
          <c:xMode val="edge"/>
          <c:yMode val="edge"/>
          <c:x val="0.19530048485411589"/>
          <c:y val="4.6161481860996376E-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2"/>
              </a:solidFill>
              <a:latin typeface="+mn-lt"/>
              <a:ea typeface="+mn-ea"/>
              <a:cs typeface="+mn-cs"/>
            </a:defRPr>
          </a:pPr>
          <a:endParaRPr lang="en-US"/>
        </a:p>
      </c:txPr>
    </c:title>
    <c:autoTitleDeleted val="0"/>
    <c:plotArea>
      <c:layout>
        <c:manualLayout>
          <c:layoutTarget val="inner"/>
          <c:xMode val="edge"/>
          <c:yMode val="edge"/>
          <c:x val="0.16249428468736324"/>
          <c:y val="3.4681917897919926E-2"/>
          <c:w val="0.79480896796735367"/>
          <c:h val="0.80354832837605816"/>
        </c:manualLayout>
      </c:layout>
      <c:barChart>
        <c:barDir val="col"/>
        <c:grouping val="stacked"/>
        <c:varyColors val="0"/>
        <c:ser>
          <c:idx val="0"/>
          <c:order val="0"/>
          <c:tx>
            <c:strRef>
              <c:f>Sheet1!$B$1</c:f>
              <c:strCache>
                <c:ptCount val="1"/>
                <c:pt idx="0">
                  <c:v>Series 1</c:v>
                </c:pt>
              </c:strCache>
            </c:strRef>
          </c:tx>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a:noFill/>
            </a:ln>
            <a:effectLst>
              <a:outerShdw blurRad="40000" dist="23000" dir="5400000" rotWithShape="0">
                <a:srgbClr val="000000">
                  <a:alpha val="35000"/>
                </a:srgbClr>
              </a:outerShdw>
            </a:effectLst>
          </c:spPr>
          <c:invertIfNegative val="0"/>
          <c:cat>
            <c:numRef>
              <c:f>Sheet1!$A$2:$A$8</c:f>
              <c:numCache>
                <c:formatCode>General</c:formatCode>
                <c:ptCount val="7"/>
                <c:pt idx="0">
                  <c:v>2016</c:v>
                </c:pt>
                <c:pt idx="1">
                  <c:v>2017</c:v>
                </c:pt>
                <c:pt idx="2">
                  <c:v>2018</c:v>
                </c:pt>
                <c:pt idx="3">
                  <c:v>2019</c:v>
                </c:pt>
                <c:pt idx="4">
                  <c:v>2020</c:v>
                </c:pt>
                <c:pt idx="5">
                  <c:v>2021</c:v>
                </c:pt>
                <c:pt idx="6">
                  <c:v>2022</c:v>
                </c:pt>
              </c:numCache>
            </c:numRef>
          </c:cat>
          <c:val>
            <c:numRef>
              <c:f>Sheet1!$B$2:$B$8</c:f>
              <c:numCache>
                <c:formatCode>General</c:formatCode>
                <c:ptCount val="7"/>
                <c:pt idx="0">
                  <c:v>1.45</c:v>
                </c:pt>
                <c:pt idx="1">
                  <c:v>1.5</c:v>
                </c:pt>
                <c:pt idx="2">
                  <c:v>1.6</c:v>
                </c:pt>
                <c:pt idx="3">
                  <c:v>1.75</c:v>
                </c:pt>
                <c:pt idx="4">
                  <c:v>2.1</c:v>
                </c:pt>
                <c:pt idx="5">
                  <c:v>2.25</c:v>
                </c:pt>
                <c:pt idx="6">
                  <c:v>2.6</c:v>
                </c:pt>
              </c:numCache>
            </c:numRef>
          </c:val>
          <c:extLst>
            <c:ext xmlns:c16="http://schemas.microsoft.com/office/drawing/2014/chart" uri="{C3380CC4-5D6E-409C-BE32-E72D297353CC}">
              <c16:uniqueId val="{00000000-0D36-439B-8955-68ACB685220A}"/>
            </c:ext>
          </c:extLst>
        </c:ser>
        <c:dLbls>
          <c:showLegendKey val="0"/>
          <c:showVal val="0"/>
          <c:showCatName val="0"/>
          <c:showSerName val="0"/>
          <c:showPercent val="0"/>
          <c:showBubbleSize val="0"/>
        </c:dLbls>
        <c:gapWidth val="150"/>
        <c:overlap val="100"/>
        <c:axId val="568505640"/>
        <c:axId val="568501048"/>
      </c:barChart>
      <c:catAx>
        <c:axId val="568505640"/>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crossAx val="568501048"/>
        <c:crosses val="autoZero"/>
        <c:auto val="1"/>
        <c:lblAlgn val="ctr"/>
        <c:lblOffset val="100"/>
        <c:noMultiLvlLbl val="0"/>
      </c:catAx>
      <c:valAx>
        <c:axId val="568501048"/>
        <c:scaling>
          <c:orientation val="minMax"/>
        </c:scaling>
        <c:delete val="0"/>
        <c:axPos val="l"/>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2"/>
                </a:solidFill>
                <a:latin typeface="+mn-lt"/>
                <a:ea typeface="+mn-ea"/>
                <a:cs typeface="+mn-cs"/>
              </a:defRPr>
            </a:pPr>
            <a:endParaRPr lang="en-US"/>
          </a:p>
        </c:txPr>
        <c:crossAx val="568505640"/>
        <c:crosses val="autoZero"/>
        <c:crossBetween val="between"/>
      </c:valAx>
      <c:spPr>
        <a:noFill/>
        <a:ln>
          <a:noFill/>
        </a:ln>
        <a:effectLst/>
      </c:spPr>
    </c:plotArea>
    <c:plotVisOnly val="1"/>
    <c:dispBlanksAs val="gap"/>
    <c:showDLblsOverMax val="0"/>
  </c:chart>
  <c:spPr>
    <a:noFill/>
    <a:ln>
      <a:noFill/>
    </a:ln>
    <a:effectLst/>
  </c:spPr>
  <c:txPr>
    <a:bodyPr/>
    <a:lstStyle/>
    <a:p>
      <a:pPr>
        <a:defRPr sz="1000"/>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a:lstStyle/>
          <a:p>
            <a:pPr>
              <a:defRPr/>
            </a:pPr>
            <a:r>
              <a:rPr lang="en-US"/>
              <a:t>SSPA</a:t>
            </a:r>
            <a:endParaRPr lang="en-GB"/>
          </a:p>
        </c:rich>
      </c:tx>
      <c:layout>
        <c:manualLayout>
          <c:xMode val="edge"/>
          <c:yMode val="edge"/>
          <c:x val="0.49752353184951037"/>
          <c:y val="1.870817623059921E-2"/>
        </c:manualLayout>
      </c:layout>
      <c:overlay val="1"/>
    </c:title>
    <c:autoTitleDeleted val="0"/>
    <c:plotArea>
      <c:layout>
        <c:manualLayout>
          <c:layoutTarget val="inner"/>
          <c:xMode val="edge"/>
          <c:yMode val="edge"/>
          <c:x val="0.19479497946051733"/>
          <c:y val="0.10683831672203765"/>
          <c:w val="0.77262217770221719"/>
          <c:h val="0.6930910050281468"/>
        </c:manualLayout>
      </c:layout>
      <c:scatterChart>
        <c:scatterStyle val="lineMarker"/>
        <c:varyColors val="0"/>
        <c:ser>
          <c:idx val="2"/>
          <c:order val="0"/>
          <c:tx>
            <c:strRef>
              <c:f>Sheet1!$D$1</c:f>
              <c:strCache>
                <c:ptCount val="1"/>
                <c:pt idx="0">
                  <c:v>SSPA</c:v>
                </c:pt>
              </c:strCache>
            </c:strRef>
          </c:tx>
          <c:spPr>
            <a:ln w="47625">
              <a:solidFill>
                <a:srgbClr val="FF0000"/>
              </a:solidFill>
            </a:ln>
          </c:spPr>
          <c:marker>
            <c:symbol val="none"/>
          </c:marker>
          <c:xVal>
            <c:numRef>
              <c:f>Sheet1!$A$2:$A$16</c:f>
              <c:numCache>
                <c:formatCode>General</c:formatCode>
                <c:ptCount val="15"/>
                <c:pt idx="2">
                  <c:v>0.04</c:v>
                </c:pt>
                <c:pt idx="3">
                  <c:v>0.19</c:v>
                </c:pt>
                <c:pt idx="4">
                  <c:v>0.34</c:v>
                </c:pt>
                <c:pt idx="5">
                  <c:v>0.48</c:v>
                </c:pt>
                <c:pt idx="6">
                  <c:v>0.66</c:v>
                </c:pt>
                <c:pt idx="7">
                  <c:v>0.83</c:v>
                </c:pt>
                <c:pt idx="8">
                  <c:v>1.1000000000000001</c:v>
                </c:pt>
                <c:pt idx="9">
                  <c:v>1.33</c:v>
                </c:pt>
                <c:pt idx="10">
                  <c:v>1.65</c:v>
                </c:pt>
                <c:pt idx="11">
                  <c:v>1.92</c:v>
                </c:pt>
                <c:pt idx="12">
                  <c:v>2.2000000000000002</c:v>
                </c:pt>
                <c:pt idx="13">
                  <c:v>2.21</c:v>
                </c:pt>
              </c:numCache>
            </c:numRef>
          </c:xVal>
          <c:yVal>
            <c:numRef>
              <c:f>Sheet1!$D$2:$D$16</c:f>
              <c:numCache>
                <c:formatCode>General</c:formatCode>
                <c:ptCount val="15"/>
                <c:pt idx="2" formatCode="0">
                  <c:v>3.4</c:v>
                </c:pt>
                <c:pt idx="3" formatCode="0">
                  <c:v>22.4</c:v>
                </c:pt>
                <c:pt idx="4" formatCode="0">
                  <c:v>44.7</c:v>
                </c:pt>
                <c:pt idx="5" formatCode="0">
                  <c:v>67</c:v>
                </c:pt>
                <c:pt idx="6" formatCode="0">
                  <c:v>89</c:v>
                </c:pt>
                <c:pt idx="7" formatCode="0">
                  <c:v>112</c:v>
                </c:pt>
                <c:pt idx="8" formatCode="0">
                  <c:v>134</c:v>
                </c:pt>
                <c:pt idx="9" formatCode="0">
                  <c:v>145</c:v>
                </c:pt>
                <c:pt idx="10" formatCode="0">
                  <c:v>154</c:v>
                </c:pt>
                <c:pt idx="11" formatCode="0">
                  <c:v>161</c:v>
                </c:pt>
                <c:pt idx="12" formatCode="0">
                  <c:v>165</c:v>
                </c:pt>
                <c:pt idx="13" formatCode="0">
                  <c:v>0</c:v>
                </c:pt>
                <c:pt idx="14" formatCode="0">
                  <c:v>0</c:v>
                </c:pt>
              </c:numCache>
            </c:numRef>
          </c:yVal>
          <c:smooth val="0"/>
          <c:extLst>
            <c:ext xmlns:c16="http://schemas.microsoft.com/office/drawing/2014/chart" uri="{C3380CC4-5D6E-409C-BE32-E72D297353CC}">
              <c16:uniqueId val="{00000000-984C-45DD-AAFC-A8F332BA2D5B}"/>
            </c:ext>
          </c:extLst>
        </c:ser>
        <c:dLbls>
          <c:showLegendKey val="0"/>
          <c:showVal val="0"/>
          <c:showCatName val="0"/>
          <c:showSerName val="0"/>
          <c:showPercent val="0"/>
          <c:showBubbleSize val="0"/>
        </c:dLbls>
        <c:axId val="139186944"/>
        <c:axId val="139188864"/>
      </c:scatterChart>
      <c:valAx>
        <c:axId val="139186944"/>
        <c:scaling>
          <c:orientation val="minMax"/>
          <c:max val="2.5"/>
          <c:min val="0"/>
        </c:scaling>
        <c:delete val="0"/>
        <c:axPos val="b"/>
        <c:title>
          <c:tx>
            <c:rich>
              <a:bodyPr/>
              <a:lstStyle/>
              <a:p>
                <a:pPr>
                  <a:defRPr/>
                </a:pPr>
                <a:r>
                  <a:rPr lang="en-US"/>
                  <a:t>Input power / nominal Input power </a:t>
                </a:r>
                <a:endParaRPr lang="en-GB"/>
              </a:p>
            </c:rich>
          </c:tx>
          <c:layout>
            <c:manualLayout>
              <c:xMode val="edge"/>
              <c:yMode val="edge"/>
              <c:x val="0.23835851603298974"/>
              <c:y val="0.90852101660524254"/>
            </c:manualLayout>
          </c:layout>
          <c:overlay val="0"/>
        </c:title>
        <c:numFmt formatCode="General" sourceLinked="1"/>
        <c:majorTickMark val="out"/>
        <c:minorTickMark val="none"/>
        <c:tickLblPos val="nextTo"/>
        <c:crossAx val="139188864"/>
        <c:crosses val="autoZero"/>
        <c:crossBetween val="midCat"/>
      </c:valAx>
      <c:valAx>
        <c:axId val="139188864"/>
        <c:scaling>
          <c:orientation val="minMax"/>
        </c:scaling>
        <c:delete val="0"/>
        <c:axPos val="l"/>
        <c:majorGridlines/>
        <c:title>
          <c:tx>
            <c:rich>
              <a:bodyPr rot="-5400000" vert="horz"/>
              <a:lstStyle/>
              <a:p>
                <a:pPr>
                  <a:defRPr/>
                </a:pPr>
                <a:r>
                  <a:rPr lang="en-GB"/>
                  <a:t>Output power / nominal Output power</a:t>
                </a:r>
              </a:p>
            </c:rich>
          </c:tx>
          <c:layout>
            <c:manualLayout>
              <c:xMode val="edge"/>
              <c:yMode val="edge"/>
              <c:x val="1.4785095562858607E-2"/>
              <c:y val="6.620011011926423E-2"/>
            </c:manualLayout>
          </c:layout>
          <c:overlay val="0"/>
        </c:title>
        <c:numFmt formatCode="General" sourceLinked="1"/>
        <c:majorTickMark val="out"/>
        <c:minorTickMark val="none"/>
        <c:tickLblPos val="nextTo"/>
        <c:crossAx val="139186944"/>
        <c:crosses val="autoZero"/>
        <c:crossBetween val="midCat"/>
      </c:valAx>
    </c:plotArea>
    <c:plotVisOnly val="1"/>
    <c:dispBlanksAs val="gap"/>
    <c:showDLblsOverMax val="0"/>
  </c:chart>
  <c:txPr>
    <a:bodyPr/>
    <a:lstStyle/>
    <a:p>
      <a:pPr>
        <a:defRPr sz="1000"/>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1">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5"/>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spPr>
      <a:ln w="9525" cap="flat" cmpd="sng" algn="ctr">
        <a:solidFill>
          <a:schemeClr val="tx2">
            <a:lumMod val="40000"/>
            <a:lumOff val="60000"/>
          </a:schemeClr>
        </a:solidFill>
        <a:round/>
      </a:ln>
    </cs:spPr>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302">
  <cs:axisTitle>
    <cs:lnRef idx="0"/>
    <cs:fillRef idx="0"/>
    <cs:effectRef idx="0"/>
    <cs:fontRef idx="minor">
      <a:schemeClr val="tx2"/>
    </cs:fontRef>
    <cs:defRPr sz="1197"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1197" kern="1200"/>
  </cs:chartArea>
  <cs:dataLabel>
    <cs:lnRef idx="0"/>
    <cs:fillRef idx="0"/>
    <cs:effectRef idx="0"/>
    <cs:fontRef idx="minor">
      <a:schemeClr val="tx2"/>
    </cs:fontRef>
    <cs:defRPr sz="1197"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1197"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1197"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2128"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1197"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1197" kern="1200"/>
  </cs:valueAxis>
  <cs:wall>
    <cs:lnRef idx="0"/>
    <cs:fillRef idx="0"/>
    <cs:effectRef idx="0"/>
    <cs:fontRef idx="minor">
      <a:schemeClr val="tx2"/>
    </cs:fontRef>
  </cs:wall>
</cs:chartStyle>
</file>

<file path=ppt/drawings/drawing1.xml><?xml version="1.0" encoding="utf-8"?>
<c:userShapes xmlns:c="http://schemas.openxmlformats.org/drawingml/2006/chart">
  <cdr:relSizeAnchor xmlns:cdr="http://schemas.openxmlformats.org/drawingml/2006/chartDrawing">
    <cdr:from>
      <cdr:x>0.25424</cdr:x>
      <cdr:y>0.50769</cdr:y>
    </cdr:from>
    <cdr:to>
      <cdr:x>0.43646</cdr:x>
      <cdr:y>0.57345</cdr:y>
    </cdr:to>
    <cdr:sp macro="" textlink="">
      <cdr:nvSpPr>
        <cdr:cNvPr id="2" name="TextBox 10"/>
        <cdr:cNvSpPr txBox="1"/>
      </cdr:nvSpPr>
      <cdr:spPr>
        <a:xfrm xmlns:a="http://schemas.openxmlformats.org/drawingml/2006/main">
          <a:off x="810099" y="1782190"/>
          <a:ext cx="580608" cy="230832"/>
        </a:xfrm>
        <a:prstGeom xmlns:a="http://schemas.openxmlformats.org/drawingml/2006/main" prst="rect">
          <a:avLst/>
        </a:prstGeom>
      </cdr:spPr>
      <cdr:style>
        <a:lnRef xmlns:a="http://schemas.openxmlformats.org/drawingml/2006/main" idx="2">
          <a:schemeClr val="accent3"/>
        </a:lnRef>
        <a:fillRef xmlns:a="http://schemas.openxmlformats.org/drawingml/2006/main" idx="1">
          <a:schemeClr val="lt1"/>
        </a:fillRef>
        <a:effectRef xmlns:a="http://schemas.openxmlformats.org/drawingml/2006/main" idx="0">
          <a:schemeClr val="accent3"/>
        </a:effectRef>
        <a:fontRef xmlns:a="http://schemas.openxmlformats.org/drawingml/2006/main" idx="minor">
          <a:schemeClr val="dk1"/>
        </a:fontRef>
      </cdr:style>
      <cdr:txBody>
        <a:bodyPr xmlns:a="http://schemas.openxmlformats.org/drawingml/2006/main" wrap="none" rtlCol="0">
          <a:spAutoFit/>
        </a:bodyPr>
        <a:lstStyle xmlns:a="http://schemas.openxmlformats.org/drawingml/2006/main">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xmlns:a="http://schemas.openxmlformats.org/drawingml/2006/main">
          <a:r>
            <a:rPr lang="en-US" sz="900" dirty="0">
              <a:solidFill>
                <a:srgbClr val="002060"/>
              </a:solidFill>
              <a:cs typeface="Arial" panose="020B0604020202020204" pitchFamily="34" charset="0"/>
            </a:rPr>
            <a:t>WR1800</a:t>
          </a:r>
          <a:endParaRPr lang="en-GB" sz="900" dirty="0">
            <a:solidFill>
              <a:srgbClr val="002060"/>
            </a:solidFill>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27/09/2023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27/09/2023</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dirty="0"/>
              <a:t>Slide title – line 1 – Arial 30 pt – </a:t>
            </a:r>
            <a:r>
              <a:rPr lang="en-GB" noProof="0" dirty="0" err="1"/>
              <a:t>HiLumi</a:t>
            </a:r>
            <a:r>
              <a:rPr lang="en-GB" noProof="0" dirty="0"/>
              <a:t>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p:txBody>
      </p:sp>
      <p:sp>
        <p:nvSpPr>
          <p:cNvPr id="5" name="Espace réservé du pied de page 4"/>
          <p:cNvSpPr>
            <a:spLocks noGrp="1"/>
          </p:cNvSpPr>
          <p:nvPr>
            <p:ph type="ftr" sz="quarter" idx="11"/>
          </p:nvPr>
        </p:nvSpPr>
        <p:spPr>
          <a:xfrm>
            <a:off x="1671860" y="4669030"/>
            <a:ext cx="6860140" cy="368233"/>
          </a:xfrm>
        </p:spPr>
        <p:txBody>
          <a:bodyPr anchor="ctr"/>
          <a:lstStyle>
            <a:lvl1pPr algn="ctr">
              <a:defRPr/>
            </a:lvl1pPr>
          </a:lstStyle>
          <a:p>
            <a:r>
              <a:rPr lang="en-GB" dirty="0"/>
              <a:t>13th HL-LHC Collaboration Meeting, Vancouver, Canada, 25-28 September 2023 - WP4 - RF power system, eric.montesinos@cern.ch</a:t>
            </a:r>
          </a:p>
        </p:txBody>
      </p:sp>
      <p:sp>
        <p:nvSpPr>
          <p:cNvPr id="6" name="Espace réservé du numéro de diapositive 5"/>
          <p:cNvSpPr>
            <a:spLocks noGrp="1"/>
          </p:cNvSpPr>
          <p:nvPr>
            <p:ph type="sldNum" sz="quarter" idx="12"/>
          </p:nvPr>
        </p:nvSpPr>
        <p:spPr>
          <a:xfrm>
            <a:off x="8686800" y="4669030"/>
            <a:ext cx="360000" cy="368233"/>
          </a:xfrm>
        </p:spPr>
        <p:txBody>
          <a:bodyPr anchor="ctr"/>
          <a:lstStyle/>
          <a:p>
            <a:fld id="{BFDCA1C4-9514-7B4F-976F-D92F7E296653}" type="slidenum">
              <a:rPr lang="fr-FR" smtClean="0"/>
              <a:pPr/>
              <a:t>‹#›</a:t>
            </a:fld>
            <a:endParaRPr lang="fr-FR"/>
          </a:p>
        </p:txBody>
      </p:sp>
      <p:pic>
        <p:nvPicPr>
          <p:cNvPr id="12" name="Image 6" descr="CERN-logo_outline.jpg"/>
          <p:cNvPicPr>
            <a:picLocks noChangeAspect="1"/>
          </p:cNvPicPr>
          <p:nvPr userDrawn="1"/>
        </p:nvPicPr>
        <p:blipFill>
          <a:blip r:embed="rId2"/>
          <a:stretch>
            <a:fillRect/>
          </a:stretch>
        </p:blipFill>
        <p:spPr>
          <a:xfrm>
            <a:off x="1259632" y="4669030"/>
            <a:ext cx="371920" cy="36576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dirty="0"/>
              <a:t>Slide title – line 1 – Arial 30 pt – </a:t>
            </a:r>
            <a:r>
              <a:rPr lang="en-GB" noProof="0" dirty="0" err="1"/>
              <a:t>HiLumi</a:t>
            </a:r>
            <a:r>
              <a:rPr lang="en-GB" noProof="0" dirty="0"/>
              <a:t> blue</a:t>
            </a:r>
          </a:p>
        </p:txBody>
      </p:sp>
      <p:sp>
        <p:nvSpPr>
          <p:cNvPr id="8" name="Espace réservé du pied de page 7"/>
          <p:cNvSpPr>
            <a:spLocks noGrp="1"/>
          </p:cNvSpPr>
          <p:nvPr>
            <p:ph type="ftr" sz="quarter" idx="11"/>
          </p:nvPr>
        </p:nvSpPr>
        <p:spPr>
          <a:xfrm>
            <a:off x="1671860" y="4669030"/>
            <a:ext cx="6860140" cy="368233"/>
          </a:xfrm>
        </p:spPr>
        <p:txBody>
          <a:bodyPr anchor="ctr"/>
          <a:lstStyle/>
          <a:p>
            <a:pPr algn="ctr"/>
            <a:r>
              <a:rPr lang="en-GB" dirty="0"/>
              <a:t>13th HL-LHC Collaboration Meeting, Vancouver, Canada, 25-28 September 2023 - WP4 - RF power system, eric.montesinos@cern.ch</a:t>
            </a:r>
          </a:p>
        </p:txBody>
      </p:sp>
      <p:sp>
        <p:nvSpPr>
          <p:cNvPr id="9" name="Espace réservé du numéro de diapositive 8"/>
          <p:cNvSpPr>
            <a:spLocks noGrp="1"/>
          </p:cNvSpPr>
          <p:nvPr>
            <p:ph type="sldNum" sz="quarter" idx="12"/>
          </p:nvPr>
        </p:nvSpPr>
        <p:spPr>
          <a:xfrm>
            <a:off x="8686800" y="4669030"/>
            <a:ext cx="360000" cy="368233"/>
          </a:xfrm>
        </p:spPr>
        <p:txBody>
          <a:bodyPr anchor="ctr"/>
          <a:lstStyle/>
          <a:p>
            <a:fld id="{BFDCA1C4-9514-7B4F-976F-D92F7E296653}" type="slidenum">
              <a:rPr lang="fr-FR" smtClean="0"/>
              <a:pPr/>
              <a:t>‹#›</a:t>
            </a:fld>
            <a:endParaRPr lang="fr-FR"/>
          </a:p>
        </p:txBody>
      </p:sp>
      <p:sp>
        <p:nvSpPr>
          <p:cNvPr id="7" name="Espace réservé du contenu 2">
            <a:extLst>
              <a:ext uri="{FF2B5EF4-FFF2-40B4-BE49-F238E27FC236}">
                <a16:creationId xmlns:a16="http://schemas.microsoft.com/office/drawing/2014/main" id="{A139DA27-93FF-03D4-E334-96CDBF789404}"/>
              </a:ext>
            </a:extLst>
          </p:cNvPr>
          <p:cNvSpPr>
            <a:spLocks noGrp="1"/>
          </p:cNvSpPr>
          <p:nvPr>
            <p:ph idx="1" hasCustomPrompt="1"/>
          </p:nvPr>
        </p:nvSpPr>
        <p:spPr>
          <a:xfrm>
            <a:off x="612000" y="914401"/>
            <a:ext cx="3887992"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p:txBody>
      </p:sp>
      <p:sp>
        <p:nvSpPr>
          <p:cNvPr id="10" name="Espace réservé du contenu 2">
            <a:extLst>
              <a:ext uri="{FF2B5EF4-FFF2-40B4-BE49-F238E27FC236}">
                <a16:creationId xmlns:a16="http://schemas.microsoft.com/office/drawing/2014/main" id="{F2F611A6-B447-F37A-8B1E-048D75B4FBC7}"/>
              </a:ext>
            </a:extLst>
          </p:cNvPr>
          <p:cNvSpPr>
            <a:spLocks noGrp="1"/>
          </p:cNvSpPr>
          <p:nvPr>
            <p:ph idx="13" hasCustomPrompt="1"/>
          </p:nvPr>
        </p:nvSpPr>
        <p:spPr>
          <a:xfrm>
            <a:off x="4661719" y="914401"/>
            <a:ext cx="3887992"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p:txBody>
      </p:sp>
      <p:pic>
        <p:nvPicPr>
          <p:cNvPr id="15" name="Image 6" descr="CERN-logo_outline.jpg">
            <a:extLst>
              <a:ext uri="{FF2B5EF4-FFF2-40B4-BE49-F238E27FC236}">
                <a16:creationId xmlns:a16="http://schemas.microsoft.com/office/drawing/2014/main" id="{8903F744-2996-5536-5CF9-7C048E3D6783}"/>
              </a:ext>
            </a:extLst>
          </p:cNvPr>
          <p:cNvPicPr>
            <a:picLocks noChangeAspect="1"/>
          </p:cNvPicPr>
          <p:nvPr userDrawn="1"/>
        </p:nvPicPr>
        <p:blipFill>
          <a:blip r:embed="rId2"/>
          <a:stretch>
            <a:fillRect/>
          </a:stretch>
        </p:blipFill>
        <p:spPr>
          <a:xfrm>
            <a:off x="1259632" y="4669030"/>
            <a:ext cx="371920" cy="36576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dirty="0"/>
              <a:t>Slide title – line 1 – Arial 30 pt – </a:t>
            </a:r>
            <a:r>
              <a:rPr lang="en-GB" noProof="0" dirty="0" err="1"/>
              <a:t>HiLumi</a:t>
            </a:r>
            <a:r>
              <a:rPr lang="en-GB" noProof="0" dirty="0"/>
              <a:t> blue</a:t>
            </a:r>
          </a:p>
        </p:txBody>
      </p:sp>
      <p:sp>
        <p:nvSpPr>
          <p:cNvPr id="4" name="Espace réservé du pied de page 3"/>
          <p:cNvSpPr>
            <a:spLocks noGrp="1"/>
          </p:cNvSpPr>
          <p:nvPr>
            <p:ph type="ftr" sz="quarter" idx="11"/>
          </p:nvPr>
        </p:nvSpPr>
        <p:spPr>
          <a:xfrm>
            <a:off x="1671860" y="4669030"/>
            <a:ext cx="6860140" cy="368233"/>
          </a:xfrm>
        </p:spPr>
        <p:txBody>
          <a:bodyPr anchor="ctr"/>
          <a:lstStyle/>
          <a:p>
            <a:pPr algn="ctr"/>
            <a:r>
              <a:rPr lang="en-GB"/>
              <a:t>13th HL-LHC Collaboration Meeting, Vancouver, Canada, 25-28 September 2023 - WP4 - RF power system, eric.montesinos@cern.ch</a:t>
            </a:r>
            <a:endParaRPr lang="en-GB" dirty="0"/>
          </a:p>
        </p:txBody>
      </p:sp>
      <p:sp>
        <p:nvSpPr>
          <p:cNvPr id="5" name="Espace réservé du numéro de diapositive 4"/>
          <p:cNvSpPr>
            <a:spLocks noGrp="1"/>
          </p:cNvSpPr>
          <p:nvPr>
            <p:ph type="sldNum" sz="quarter" idx="12"/>
          </p:nvPr>
        </p:nvSpPr>
        <p:spPr>
          <a:xfrm>
            <a:off x="8686800" y="4669030"/>
            <a:ext cx="360000" cy="368233"/>
          </a:xfrm>
        </p:spPr>
        <p:txBody>
          <a:bodyPr anchor="ctr"/>
          <a:lstStyle/>
          <a:p>
            <a:fld id="{BFDCA1C4-9514-7B4F-976F-D92F7E296653}" type="slidenum">
              <a:rPr lang="fr-FR" smtClean="0"/>
              <a:pPr/>
              <a:t>‹#›</a:t>
            </a:fld>
            <a:endParaRPr lang="fr-FR"/>
          </a:p>
        </p:txBody>
      </p:sp>
      <p:pic>
        <p:nvPicPr>
          <p:cNvPr id="3" name="Image 6" descr="CERN-logo_outline.jpg">
            <a:extLst>
              <a:ext uri="{FF2B5EF4-FFF2-40B4-BE49-F238E27FC236}">
                <a16:creationId xmlns:a16="http://schemas.microsoft.com/office/drawing/2014/main" id="{A06F6E8B-228D-6DE6-0223-521612F8C2EA}"/>
              </a:ext>
            </a:extLst>
          </p:cNvPr>
          <p:cNvPicPr>
            <a:picLocks noChangeAspect="1"/>
          </p:cNvPicPr>
          <p:nvPr userDrawn="1"/>
        </p:nvPicPr>
        <p:blipFill>
          <a:blip r:embed="rId2"/>
          <a:stretch>
            <a:fillRect/>
          </a:stretch>
        </p:blipFill>
        <p:spPr>
          <a:xfrm>
            <a:off x="1259632" y="4669030"/>
            <a:ext cx="371920" cy="36576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a:xfrm>
            <a:off x="8686800" y="4669030"/>
            <a:ext cx="360000" cy="368233"/>
          </a:xfrm>
        </p:spPr>
        <p:txBody>
          <a:bodyPr anchor="ctr"/>
          <a:lstStyle/>
          <a:p>
            <a:fld id="{BFDCA1C4-9514-7B4F-976F-D92F7E296653}" type="slidenum">
              <a:rPr lang="fr-FR" smtClean="0"/>
              <a:pPr/>
              <a:t>‹#›</a:t>
            </a:fld>
            <a:endParaRPr lang="fr-FR"/>
          </a:p>
        </p:txBody>
      </p:sp>
      <p:pic>
        <p:nvPicPr>
          <p:cNvPr id="2" name="Image 6" descr="CERN-logo_outline.jpg">
            <a:extLst>
              <a:ext uri="{FF2B5EF4-FFF2-40B4-BE49-F238E27FC236}">
                <a16:creationId xmlns:a16="http://schemas.microsoft.com/office/drawing/2014/main" id="{00D70326-5303-D94A-BE96-43EA3B04E695}"/>
              </a:ext>
            </a:extLst>
          </p:cNvPr>
          <p:cNvPicPr>
            <a:picLocks noChangeAspect="1"/>
          </p:cNvPicPr>
          <p:nvPr userDrawn="1"/>
        </p:nvPicPr>
        <p:blipFill>
          <a:blip r:embed="rId2"/>
          <a:stretch>
            <a:fillRect/>
          </a:stretch>
        </p:blipFill>
        <p:spPr>
          <a:xfrm>
            <a:off x="1259632" y="4669030"/>
            <a:ext cx="371920" cy="365760"/>
          </a:xfrm>
          <a:prstGeom prst="rect">
            <a:avLst/>
          </a:prstGeom>
        </p:spPr>
      </p:pic>
      <p:sp>
        <p:nvSpPr>
          <p:cNvPr id="5" name="Espace réservé du pied de page 7">
            <a:extLst>
              <a:ext uri="{FF2B5EF4-FFF2-40B4-BE49-F238E27FC236}">
                <a16:creationId xmlns:a16="http://schemas.microsoft.com/office/drawing/2014/main" id="{733B880F-C13A-DD99-735A-7DA2B960C6DB}"/>
              </a:ext>
            </a:extLst>
          </p:cNvPr>
          <p:cNvSpPr>
            <a:spLocks noGrp="1"/>
          </p:cNvSpPr>
          <p:nvPr>
            <p:ph type="ftr" sz="quarter" idx="11"/>
          </p:nvPr>
        </p:nvSpPr>
        <p:spPr>
          <a:xfrm>
            <a:off x="1671860" y="4669030"/>
            <a:ext cx="6860140" cy="368233"/>
          </a:xfrm>
        </p:spPr>
        <p:txBody>
          <a:bodyPr anchor="ctr"/>
          <a:lstStyle/>
          <a:p>
            <a:pPr algn="ctr"/>
            <a:r>
              <a:rPr lang="en-GB" dirty="0"/>
              <a:t>13th HL-LHC Collaboration Meeting, Vancouver, Canada, 25-28 September 2023 - WP4 - RF power system, eric.montesinos@cern.ch</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914400" y="4731990"/>
            <a:ext cx="6877800" cy="305273"/>
          </a:xfrm>
        </p:spPr>
        <p:txBody>
          <a:bodyPr anchor="ctr"/>
          <a:lstStyle>
            <a:lvl1pPr algn="ctr">
              <a:defRPr/>
            </a:lvl1pPr>
          </a:lstStyle>
          <a:p>
            <a:r>
              <a:rPr lang="en-GB"/>
              <a:t>13th HL-LHC Collaboration Meeting, Vancouver, Canada, 25-28 September 2023 - WP4 - RF power system, eric.montesinos@cern.ch</a:t>
            </a:r>
          </a:p>
        </p:txBody>
      </p:sp>
      <p:sp>
        <p:nvSpPr>
          <p:cNvPr id="5" name="Espace réservé du numéro de diapositive 4"/>
          <p:cNvSpPr>
            <a:spLocks noGrp="1"/>
          </p:cNvSpPr>
          <p:nvPr>
            <p:ph type="sldNum" sz="quarter" idx="12"/>
          </p:nvPr>
        </p:nvSpPr>
        <p:spPr/>
        <p:txBody>
          <a:bodyPr anchor="ct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pic>
        <p:nvPicPr>
          <p:cNvPr id="13" name="Image 4" descr="CERN-logo_outline.jpg"/>
          <p:cNvPicPr>
            <a:picLocks noChangeAspect="1"/>
          </p:cNvPicPr>
          <p:nvPr userDrawn="1"/>
        </p:nvPicPr>
        <p:blipFill>
          <a:blip r:embed="rId4"/>
          <a:stretch>
            <a:fillRect/>
          </a:stretch>
        </p:blipFill>
        <p:spPr>
          <a:xfrm>
            <a:off x="179512"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dirty="0"/>
              <a:t>Slide title – line 1 – Arial 30 pt – </a:t>
            </a:r>
            <a:r>
              <a:rPr lang="en-GB" noProof="0" dirty="0" err="1"/>
              <a:t>HiLumi</a:t>
            </a:r>
            <a:r>
              <a:rPr lang="en-GB" noProof="0" dirty="0"/>
              <a:t>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chor="ctr">
            <a:normAutofit/>
          </a:bodyPr>
          <a:lstStyle/>
          <a:p>
            <a:pPr lvl="0"/>
            <a:r>
              <a:rPr lang="en-GB" noProof="0" dirty="0"/>
              <a:t>Click to edit Master texts styles</a:t>
            </a:r>
          </a:p>
          <a:p>
            <a:pPr lvl="1"/>
            <a:r>
              <a:rPr lang="en-GB" noProof="0" dirty="0"/>
              <a:t>Second level</a:t>
            </a:r>
          </a:p>
          <a:p>
            <a:pPr lvl="2"/>
            <a:r>
              <a:rPr lang="en-GB" noProof="0" dirty="0"/>
              <a:t>Third level</a:t>
            </a:r>
          </a:p>
        </p:txBody>
      </p:sp>
      <p:sp>
        <p:nvSpPr>
          <p:cNvPr id="5" name="Espace réservé du pied de page 4"/>
          <p:cNvSpPr>
            <a:spLocks noGrp="1"/>
          </p:cNvSpPr>
          <p:nvPr>
            <p:ph type="ftr" sz="quarter" idx="3"/>
          </p:nvPr>
        </p:nvSpPr>
        <p:spPr>
          <a:xfrm>
            <a:off x="1259632" y="4767263"/>
            <a:ext cx="7272368" cy="270000"/>
          </a:xfrm>
          <a:prstGeom prst="rect">
            <a:avLst/>
          </a:prstGeom>
        </p:spPr>
        <p:txBody>
          <a:bodyPr vert="horz" lIns="0" tIns="0" rIns="0" bIns="0" rtlCol="0" anchor="ctr"/>
          <a:lstStyle>
            <a:lvl1pPr algn="ctr">
              <a:defRPr sz="900">
                <a:solidFill>
                  <a:schemeClr val="accent1"/>
                </a:solidFill>
              </a:defRPr>
            </a:lvl1pPr>
          </a:lstStyle>
          <a:p>
            <a:r>
              <a:rPr lang="en-GB" dirty="0"/>
              <a:t>13th HL-LHC Collaboration Meeting, Vancouver, Canada, 25-28 September 2023 - WP4 - RF power system, eric.montesinos@cern.ch</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8" r:id="rId6"/>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Erci.Montesinos@cern.ch" TargetMode="Externa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4.png"/><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40.png"/></Relationships>
</file>

<file path=ppt/slides/_rels/slide1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5" Type="http://schemas.openxmlformats.org/officeDocument/2006/relationships/image" Target="../media/image32.jpeg"/><Relationship Id="rId4" Type="http://schemas.openxmlformats.org/officeDocument/2006/relationships/image" Target="../media/image31.jpe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7.png"/><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5.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80.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31.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43.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45.jp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46.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jpeg"/><Relationship Id="rId1" Type="http://schemas.openxmlformats.org/officeDocument/2006/relationships/slideLayout" Target="../slideLayouts/slideLayout4.xml"/><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1.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xml"/><Relationship Id="rId5" Type="http://schemas.openxmlformats.org/officeDocument/2006/relationships/image" Target="../media/image10.JPG"/><Relationship Id="rId4" Type="http://schemas.openxmlformats.org/officeDocument/2006/relationships/image" Target="../media/image9.jpg"/></Relationships>
</file>

<file path=ppt/slides/_rels/slide4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jpeg"/><Relationship Id="rId1" Type="http://schemas.openxmlformats.org/officeDocument/2006/relationships/slideLayout" Target="../slideLayouts/slideLayout4.xml"/><Relationship Id="rId4" Type="http://schemas.openxmlformats.org/officeDocument/2006/relationships/image" Target="../media/image55.jpeg"/></Relationships>
</file>

<file path=ppt/slides/_rels/slide43.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4.xml"/><Relationship Id="rId5" Type="http://schemas.openxmlformats.org/officeDocument/2006/relationships/image" Target="../media/image60.png"/><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63.png"/></Relationships>
</file>

<file path=ppt/slides/_rels/slide4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9.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 Id="rId5" Type="http://schemas.openxmlformats.org/officeDocument/2006/relationships/image" Target="../media/image14.jpg"/><Relationship Id="rId4" Type="http://schemas.openxmlformats.org/officeDocument/2006/relationships/image" Target="../media/image13.jpg"/></Relationships>
</file>

<file path=ppt/slides/_rels/slide50.xml.rels><?xml version="1.0" encoding="UTF-8" standalone="yes"?>
<Relationships xmlns="http://schemas.openxmlformats.org/package/2006/relationships"><Relationship Id="rId2" Type="http://schemas.openxmlformats.org/officeDocument/2006/relationships/hyperlink" Target="https://edms.cern.ch/ui/file/2874821/1.0/20230419_HL-PM-HL_equipment_for_WP4_from_Japan.v1.0.pdf" TargetMode="Externa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8" Type="http://schemas.openxmlformats.org/officeDocument/2006/relationships/image" Target="../media/image76.JPG"/><Relationship Id="rId3" Type="http://schemas.openxmlformats.org/officeDocument/2006/relationships/image" Target="../media/image72.jpeg"/><Relationship Id="rId7" Type="http://schemas.openxmlformats.org/officeDocument/2006/relationships/image" Target="../media/image75.JPG"/><Relationship Id="rId2" Type="http://schemas.openxmlformats.org/officeDocument/2006/relationships/image" Target="../media/image71.jpg"/><Relationship Id="rId1" Type="http://schemas.openxmlformats.org/officeDocument/2006/relationships/slideLayout" Target="../slideLayouts/slideLayout4.xml"/><Relationship Id="rId6" Type="http://schemas.microsoft.com/office/2007/relationships/hdphoto" Target="../media/hdphoto1.wdp"/><Relationship Id="rId5" Type="http://schemas.openxmlformats.org/officeDocument/2006/relationships/image" Target="../media/image74.png"/><Relationship Id="rId4" Type="http://schemas.openxmlformats.org/officeDocument/2006/relationships/image" Target="../media/image73.JPG"/></Relationships>
</file>

<file path=ppt/slides/_rels/slide53.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8.png"/><Relationship Id="rId7" Type="http://schemas.openxmlformats.org/officeDocument/2006/relationships/image" Target="../media/image82.png"/><Relationship Id="rId2" Type="http://schemas.openxmlformats.org/officeDocument/2006/relationships/image" Target="../media/image77.png"/><Relationship Id="rId1" Type="http://schemas.openxmlformats.org/officeDocument/2006/relationships/slideLayout" Target="../slideLayouts/slideLayout4.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54.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5.png"/><Relationship Id="rId7" Type="http://schemas.openxmlformats.org/officeDocument/2006/relationships/image" Target="../media/image89.png"/><Relationship Id="rId2" Type="http://schemas.openxmlformats.org/officeDocument/2006/relationships/image" Target="../media/image84.png"/><Relationship Id="rId1" Type="http://schemas.openxmlformats.org/officeDocument/2006/relationships/slideLayout" Target="../slideLayouts/slideLayout4.xml"/><Relationship Id="rId6" Type="http://schemas.openxmlformats.org/officeDocument/2006/relationships/image" Target="../media/image88.png"/><Relationship Id="rId5" Type="http://schemas.openxmlformats.org/officeDocument/2006/relationships/image" Target="../media/image87.png"/><Relationship Id="rId4" Type="http://schemas.openxmlformats.org/officeDocument/2006/relationships/image" Target="../media/image86.png"/></Relationships>
</file>

<file path=ppt/slides/_rels/slide5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microsoft.com/office/2007/relationships/media" Target="../media/media2.AVI"/><Relationship Id="rId1" Type="http://schemas.openxmlformats.org/officeDocument/2006/relationships/video" Target="NULL" TargetMode="External"/><Relationship Id="rId5" Type="http://schemas.openxmlformats.org/officeDocument/2006/relationships/image" Target="../media/image94.jpeg"/><Relationship Id="rId4" Type="http://schemas.openxmlformats.org/officeDocument/2006/relationships/image" Target="../media/image93.png"/></Relationships>
</file>

<file path=ppt/slides/_rels/slide57.xml.rels><?xml version="1.0" encoding="UTF-8" standalone="yes"?>
<Relationships xmlns="http://schemas.openxmlformats.org/package/2006/relationships"><Relationship Id="rId2" Type="http://schemas.openxmlformats.org/officeDocument/2006/relationships/image" Target="../media/image95.emf"/><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image" Target="../media/image97.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image" Target="../media/image101.png"/><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jpeg"/><Relationship Id="rId1" Type="http://schemas.openxmlformats.org/officeDocument/2006/relationships/slideLayout" Target="../slideLayouts/slideLayout4.xml"/><Relationship Id="rId4" Type="http://schemas.openxmlformats.org/officeDocument/2006/relationships/image" Target="../media/image111.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image" Target="../media/image112.jpeg"/><Relationship Id="rId1" Type="http://schemas.openxmlformats.org/officeDocument/2006/relationships/slideLayout" Target="../slideLayouts/slideLayout4.xml"/><Relationship Id="rId5" Type="http://schemas.openxmlformats.org/officeDocument/2006/relationships/image" Target="../media/image113.png"/><Relationship Id="rId4" Type="http://schemas.openxmlformats.org/officeDocument/2006/relationships/image" Target="../media/image127.png"/></Relationships>
</file>

<file path=ppt/slides/_rels/slide76.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16.png"/><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3" Type="http://schemas.openxmlformats.org/officeDocument/2006/relationships/image" Target="../media/image118.png"/><Relationship Id="rId2" Type="http://schemas.openxmlformats.org/officeDocument/2006/relationships/image" Target="../media/image117.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80.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2013838"/>
            <a:ext cx="7200000" cy="1350000"/>
          </a:xfrm>
        </p:spPr>
        <p:txBody>
          <a:bodyPr anchor="ctr"/>
          <a:lstStyle/>
          <a:p>
            <a:r>
              <a:rPr lang="en-GB" dirty="0"/>
              <a:t>RF power system</a:t>
            </a:r>
            <a:br>
              <a:rPr lang="en-GB" dirty="0"/>
            </a:br>
            <a:r>
              <a:rPr lang="en-GB" dirty="0"/>
              <a:t>IOTs &amp; challenges</a:t>
            </a:r>
          </a:p>
        </p:txBody>
      </p:sp>
      <p:sp>
        <p:nvSpPr>
          <p:cNvPr id="19" name="Sous-titre 18"/>
          <p:cNvSpPr>
            <a:spLocks noGrp="1"/>
          </p:cNvSpPr>
          <p:nvPr>
            <p:ph type="subTitle" idx="1"/>
          </p:nvPr>
        </p:nvSpPr>
        <p:spPr>
          <a:xfrm>
            <a:off x="1371600" y="3600450"/>
            <a:ext cx="3056384" cy="742950"/>
          </a:xfrm>
        </p:spPr>
        <p:txBody>
          <a:bodyPr>
            <a:normAutofit/>
          </a:bodyPr>
          <a:lstStyle/>
          <a:p>
            <a:r>
              <a:rPr lang="en-GB" sz="1600" dirty="0">
                <a:hlinkClick r:id="rId2"/>
              </a:rPr>
              <a:t>Erci.Montesinos@cern.ch</a:t>
            </a:r>
            <a:r>
              <a:rPr lang="en-GB" sz="1600" dirty="0"/>
              <a:t> on behalf of all colleagues involved in the topic</a:t>
            </a:r>
          </a:p>
        </p:txBody>
      </p:sp>
      <p:pic>
        <p:nvPicPr>
          <p:cNvPr id="5" name="Image 4" descr="CERN-logo_outline.jpg"/>
          <p:cNvPicPr>
            <a:picLocks noChangeAspect="1"/>
          </p:cNvPicPr>
          <p:nvPr/>
        </p:nvPicPr>
        <p:blipFill>
          <a:blip r:embed="rId3"/>
          <a:stretch>
            <a:fillRect/>
          </a:stretch>
        </p:blipFill>
        <p:spPr>
          <a:xfrm>
            <a:off x="377190" y="4406900"/>
            <a:ext cx="613410" cy="603250"/>
          </a:xfrm>
          <a:prstGeom prst="rect">
            <a:avLst/>
          </a:prstGeom>
        </p:spPr>
      </p:pic>
      <p:pic>
        <p:nvPicPr>
          <p:cNvPr id="2" name="Picture 1">
            <a:extLst>
              <a:ext uri="{FF2B5EF4-FFF2-40B4-BE49-F238E27FC236}">
                <a16:creationId xmlns:a16="http://schemas.microsoft.com/office/drawing/2014/main" id="{04973F2C-9241-5FD1-DC46-F4891CE0AFD1}"/>
              </a:ext>
            </a:extLst>
          </p:cNvPr>
          <p:cNvPicPr>
            <a:picLocks noChangeAspect="1"/>
          </p:cNvPicPr>
          <p:nvPr/>
        </p:nvPicPr>
        <p:blipFill>
          <a:blip r:embed="rId4"/>
          <a:stretch>
            <a:fillRect/>
          </a:stretch>
        </p:blipFill>
        <p:spPr>
          <a:xfrm>
            <a:off x="4860032" y="369884"/>
            <a:ext cx="2880320" cy="4073382"/>
          </a:xfrm>
          <a:prstGeom prst="rect">
            <a:avLst/>
          </a:prstGeom>
        </p:spPr>
      </p:pic>
      <p:sp>
        <p:nvSpPr>
          <p:cNvPr id="3" name="Slide Number Placeholder 2">
            <a:extLst>
              <a:ext uri="{FF2B5EF4-FFF2-40B4-BE49-F238E27FC236}">
                <a16:creationId xmlns:a16="http://schemas.microsoft.com/office/drawing/2014/main" id="{2D5BE05F-8665-D2C6-9F4C-0DAAD323BC70}"/>
              </a:ext>
            </a:extLst>
          </p:cNvPr>
          <p:cNvSpPr>
            <a:spLocks noGrp="1"/>
          </p:cNvSpPr>
          <p:nvPr>
            <p:ph type="sldNum" sz="quarter" idx="12"/>
          </p:nvPr>
        </p:nvSpPr>
        <p:spPr>
          <a:ln>
            <a:noFill/>
          </a:ln>
        </p:spPr>
        <p:txBody>
          <a:bodyPr/>
          <a:lstStyle/>
          <a:p>
            <a:fld id="{BFDCA1C4-9514-7B4F-976F-D92F7E296653}" type="slidenum">
              <a:rPr lang="fr-FR" smtClean="0"/>
              <a:pPr/>
              <a:t>1</a:t>
            </a:fld>
            <a:endParaRPr lang="fr-F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418A67-09AE-B2D1-F529-58B1EB8F2018}"/>
              </a:ext>
            </a:extLst>
          </p:cNvPr>
          <p:cNvSpPr>
            <a:spLocks noGrp="1"/>
          </p:cNvSpPr>
          <p:nvPr>
            <p:ph type="title"/>
          </p:nvPr>
        </p:nvSpPr>
        <p:spPr/>
        <p:txBody>
          <a:bodyPr/>
          <a:lstStyle/>
          <a:p>
            <a:r>
              <a:rPr lang="en-GB" dirty="0"/>
              <a:t>Reflection from cavity</a:t>
            </a:r>
            <a:endParaRPr lang="en-US" dirty="0"/>
          </a:p>
        </p:txBody>
      </p:sp>
      <p:sp>
        <p:nvSpPr>
          <p:cNvPr id="3" name="Footer Placeholder 2">
            <a:extLst>
              <a:ext uri="{FF2B5EF4-FFF2-40B4-BE49-F238E27FC236}">
                <a16:creationId xmlns:a16="http://schemas.microsoft.com/office/drawing/2014/main" id="{7EB3466F-4EE5-124C-7213-2B08CDF40BD3}"/>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6EA62598-4A93-89B2-1530-CF66FE97AA97}"/>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30" name="Picture 29">
            <a:extLst>
              <a:ext uri="{FF2B5EF4-FFF2-40B4-BE49-F238E27FC236}">
                <a16:creationId xmlns:a16="http://schemas.microsoft.com/office/drawing/2014/main" id="{C1932D8F-AC10-BDD1-C781-8EE9433DE13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045467" y="2272685"/>
            <a:ext cx="1080000" cy="649149"/>
          </a:xfrm>
          <a:prstGeom prst="rect">
            <a:avLst/>
          </a:prstGeom>
        </p:spPr>
      </p:pic>
      <p:pic>
        <p:nvPicPr>
          <p:cNvPr id="31" name="Picture 30">
            <a:extLst>
              <a:ext uri="{FF2B5EF4-FFF2-40B4-BE49-F238E27FC236}">
                <a16:creationId xmlns:a16="http://schemas.microsoft.com/office/drawing/2014/main" id="{9A6029AC-9C80-2DE1-28A9-D909EC6770D8}"/>
              </a:ext>
            </a:extLst>
          </p:cNvPr>
          <p:cNvPicPr>
            <a:picLocks/>
          </p:cNvPicPr>
          <p:nvPr/>
        </p:nvPicPr>
        <p:blipFill>
          <a:blip r:embed="rId3">
            <a:clrChange>
              <a:clrFrom>
                <a:srgbClr val="FFFFFF"/>
              </a:clrFrom>
              <a:clrTo>
                <a:srgbClr val="FFFFFF">
                  <a:alpha val="0"/>
                </a:srgbClr>
              </a:clrTo>
            </a:clrChange>
          </a:blip>
          <a:stretch>
            <a:fillRect/>
          </a:stretch>
        </p:blipFill>
        <p:spPr>
          <a:xfrm flipV="1">
            <a:off x="6045587" y="2272685"/>
            <a:ext cx="1080000" cy="648000"/>
          </a:xfrm>
          <a:prstGeom prst="rect">
            <a:avLst/>
          </a:prstGeom>
        </p:spPr>
      </p:pic>
      <mc:AlternateContent xmlns:mc="http://schemas.openxmlformats.org/markup-compatibility/2006" xmlns:a14="http://schemas.microsoft.com/office/drawing/2010/main">
        <mc:Choice Requires="a14">
          <p:sp>
            <p:nvSpPr>
              <p:cNvPr id="32" name="Content Placeholder 9">
                <a:extLst>
                  <a:ext uri="{FF2B5EF4-FFF2-40B4-BE49-F238E27FC236}">
                    <a16:creationId xmlns:a16="http://schemas.microsoft.com/office/drawing/2014/main" id="{AB45759A-11A2-68E0-075B-2DD9EFB525F2}"/>
                  </a:ext>
                </a:extLst>
              </p:cNvPr>
              <p:cNvSpPr txBox="1">
                <a:spLocks/>
              </p:cNvSpPr>
              <p:nvPr/>
            </p:nvSpPr>
            <p:spPr>
              <a:xfrm>
                <a:off x="385794" y="1108446"/>
                <a:ext cx="440223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At some points along the line the forward and reflected waves are exactly in phase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 xmlns:m="http://schemas.openxmlformats.org/officeDocument/2006/math">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𝒎𝒂𝒙</m:t>
                        </m:r>
                      </m:e>
                    </m:d>
                  </m:oMath>
                </a14:m>
                <a:r>
                  <a:rPr kumimoji="0" lang="en-GB" sz="1400" b="1" i="0" u="none" strike="noStrike" kern="1200" cap="none" spc="0" normalizeH="0" baseline="0" noProof="0" dirty="0">
                    <a:ln>
                      <a:noFill/>
                    </a:ln>
                    <a:solidFill>
                      <a:schemeClr val="accent5"/>
                    </a:solidFill>
                    <a:effectLst/>
                    <a:uLnTx/>
                    <a:uFillTx/>
                    <a:ea typeface="+mn-ea"/>
                    <a:cs typeface="+mn-cs"/>
                  </a:rPr>
                  <a:t>	</a:t>
                </a:r>
                <a14:m>
                  <m:oMath xmlns:m="http://schemas.openxmlformats.org/officeDocument/2006/math">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𝒓</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Г</m:t>
                        </m:r>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𝟏</m:t>
                        </m:r>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Г</m:t>
                            </m:r>
                          </m:e>
                        </m:d>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 </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oMath>
                </a14:m>
                <a:endParaRPr kumimoji="0" lang="en-GB" sz="1400" b="1"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rgbClr val="FF0000"/>
                    </a:solidFill>
                    <a:effectLst/>
                    <a:uLnTx/>
                    <a:uFillTx/>
                    <a:ea typeface="+mn-ea"/>
                    <a:cs typeface="+mn-cs"/>
                  </a:rPr>
                  <a:t>full reflection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 xmlns:m="http://schemas.openxmlformats.org/officeDocument/2006/math">
                    <m:d>
                      <m:dPr>
                        <m:begChr m:val="|"/>
                        <m:endChr m:val="|"/>
                        <m:ctrlPr>
                          <a:rPr kumimoji="0" lang="en-GB" sz="1400" b="1"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rgbClr val="0070C0"/>
                            </a:solidFill>
                            <a:effectLst/>
                            <a:uLnTx/>
                            <a:uFillTx/>
                            <a:latin typeface="Cambria Math" panose="02040503050406030204" pitchFamily="18" charset="0"/>
                            <a:ea typeface="+mn-ea"/>
                            <a:cs typeface="+mn-cs"/>
                          </a:rPr>
                          <m:t>𝒎𝒂𝒙</m:t>
                        </m:r>
                      </m:e>
                    </m:d>
                  </m:oMath>
                </a14:m>
                <a:r>
                  <a:rPr kumimoji="0" lang="en-GB" sz="1400" b="1" i="0" u="none" strike="noStrike" kern="1200" cap="none" spc="0" normalizeH="0" baseline="0" noProof="0" dirty="0">
                    <a:ln>
                      <a:noFill/>
                    </a:ln>
                    <a:solidFill>
                      <a:srgbClr val="0070C0"/>
                    </a:solidFill>
                    <a:effectLst/>
                    <a:uLnTx/>
                    <a:uFillTx/>
                    <a:ea typeface="+mn-ea"/>
                    <a:cs typeface="+mn-cs"/>
                  </a:rPr>
                  <a:t>	</a:t>
                </a:r>
                <a14:m>
                  <m:oMath xmlns:m="http://schemas.openxmlformats.org/officeDocument/2006/math">
                    <m:r>
                      <a:rPr kumimoji="0" lang="en-GB" sz="1400" b="1" i="0" u="none" strike="noStrike" kern="1200" cap="none" spc="0" normalizeH="0" baseline="0" noProof="0">
                        <a:ln>
                          <a:noFill/>
                        </a:ln>
                        <a:solidFill>
                          <a:srgbClr val="0070C0"/>
                        </a:solidFill>
                        <a:effectLst/>
                        <a:uLnTx/>
                        <a:uFillTx/>
                        <a:latin typeface="Cambria Math" panose="02040503050406030204" pitchFamily="18" charset="0"/>
                        <a:ea typeface="+mn-ea"/>
                        <a:cs typeface="+mn-cs"/>
                      </a:rPr>
                      <m:t>=</m:t>
                    </m:r>
                    <m: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mn-ea"/>
                        <a:cs typeface="+mn-cs"/>
                      </a:rPr>
                      <m:t>𝟐</m:t>
                    </m:r>
                    <m:r>
                      <a:rPr kumimoji="0" lang="en-GB" sz="1400" b="1" i="0" u="none" strike="noStrike" kern="1200" cap="none" spc="0" normalizeH="0" baseline="0" noProof="0">
                        <a:ln>
                          <a:noFill/>
                        </a:ln>
                        <a:solidFill>
                          <a:srgbClr val="0070C0"/>
                        </a:solidFill>
                        <a:effectLst/>
                        <a:uLnTx/>
                        <a:uFillTx/>
                        <a:latin typeface="Cambria Math" panose="02040503050406030204" pitchFamily="18" charset="0"/>
                        <a:ea typeface="+mn-ea"/>
                        <a:cs typeface="+mn-cs"/>
                      </a:rPr>
                      <m:t> </m:t>
                    </m:r>
                    <m:d>
                      <m:dPr>
                        <m:begChr m:val="|"/>
                        <m:endChr m:val="|"/>
                        <m:ctrlP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rgbClr val="0070C0"/>
                            </a:solidFill>
                            <a:effectLst/>
                            <a:uLnTx/>
                            <a:uFillTx/>
                            <a:latin typeface="Cambria Math" panose="02040503050406030204" pitchFamily="18" charset="0"/>
                            <a:ea typeface="+mn-ea"/>
                            <a:cs typeface="+mn-cs"/>
                          </a:rPr>
                          <m:t>𝒇</m:t>
                        </m:r>
                      </m:e>
                    </m:d>
                  </m:oMath>
                </a14:m>
                <a:endParaRPr kumimoji="0" lang="en-GB" sz="1400" b="1" i="0" u="none" strike="noStrike" kern="1200" cap="none" spc="0" normalizeH="0" baseline="0" noProof="0" dirty="0">
                  <a:ln>
                    <a:noFill/>
                  </a:ln>
                  <a:solidFill>
                    <a:srgbClr val="0070C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At other points they are 180° out of phase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 xmlns:m="http://schemas.openxmlformats.org/officeDocument/2006/math">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𝒎𝒊𝒏</m:t>
                        </m:r>
                      </m:e>
                    </m:d>
                  </m:oMath>
                </a14:m>
                <a:r>
                  <a:rPr kumimoji="0" lang="en-GB" sz="1400" b="1" i="0" u="none" strike="noStrike" kern="1200" cap="none" spc="0" normalizeH="0" baseline="0" noProof="0" dirty="0">
                    <a:ln>
                      <a:noFill/>
                    </a:ln>
                    <a:solidFill>
                      <a:schemeClr val="accent5"/>
                    </a:solidFill>
                    <a:effectLst/>
                    <a:uLnTx/>
                    <a:uFillTx/>
                    <a:ea typeface="+mn-ea"/>
                    <a:cs typeface="+mn-cs"/>
                  </a:rPr>
                  <a:t>	</a:t>
                </a:r>
                <a14:m>
                  <m:oMath xmlns:m="http://schemas.openxmlformats.org/officeDocument/2006/math">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𝒓</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Г</m:t>
                        </m:r>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𝟏</m:t>
                        </m:r>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Г</m:t>
                            </m:r>
                          </m:e>
                        </m:d>
                      </m:e>
                    </m:d>
                    <m:r>
                      <a:rPr kumimoji="0" lang="en-GB" sz="1400" b="1" i="0"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 </m:t>
                    </m:r>
                    <m:d>
                      <m:dPr>
                        <m:begChr m:val="|"/>
                        <m:endChr m:val="|"/>
                        <m:ctrlP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chemeClr val="accent5"/>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chemeClr val="accent5"/>
                            </a:solidFill>
                            <a:effectLst/>
                            <a:uLnTx/>
                            <a:uFillTx/>
                            <a:latin typeface="Cambria Math" panose="02040503050406030204" pitchFamily="18" charset="0"/>
                            <a:ea typeface="+mn-ea"/>
                            <a:cs typeface="+mn-cs"/>
                          </a:rPr>
                          <m:t>𝒇</m:t>
                        </m:r>
                      </m:e>
                    </m:d>
                  </m:oMath>
                </a14:m>
                <a:endParaRPr kumimoji="0" lang="en-GB" sz="1400" b="1"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rgbClr val="FF0000"/>
                    </a:solidFill>
                    <a:effectLst/>
                    <a:uLnTx/>
                    <a:uFillTx/>
                    <a:ea typeface="+mn-ea"/>
                    <a:cs typeface="+mn-cs"/>
                  </a:rPr>
                  <a:t>full reflection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 xmlns:m="http://schemas.openxmlformats.org/officeDocument/2006/math">
                    <m:d>
                      <m:dPr>
                        <m:begChr m:val="|"/>
                        <m:endChr m:val="|"/>
                        <m:ctrlPr>
                          <a:rPr kumimoji="0" lang="en-GB" sz="1400" b="1" i="1" u="none" strike="noStrike" kern="1200" cap="none" spc="0" normalizeH="0" baseline="0" noProof="0" smtClean="0">
                            <a:ln>
                              <a:noFill/>
                            </a:ln>
                            <a:solidFill>
                              <a:srgbClr val="0070C0"/>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Cambria Math" panose="02040503050406030204" pitchFamily="18" charset="0"/>
                            <a:cs typeface="+mn-cs"/>
                          </a:rPr>
                          <m:t>𝑽</m:t>
                        </m:r>
                        <m:r>
                          <a:rPr kumimoji="0" lang="en-GB" sz="1400" b="1" i="1" u="none" strike="noStrike" kern="1200" cap="none" spc="0" normalizeH="0" baseline="-25000" noProof="0">
                            <a:ln>
                              <a:noFill/>
                            </a:ln>
                            <a:solidFill>
                              <a:srgbClr val="0070C0"/>
                            </a:solidFill>
                            <a:effectLst/>
                            <a:uLnTx/>
                            <a:uFillTx/>
                            <a:latin typeface="Cambria Math" panose="02040503050406030204" pitchFamily="18" charset="0"/>
                            <a:ea typeface="Cambria Math" panose="02040503050406030204" pitchFamily="18" charset="0"/>
                            <a:cs typeface="+mn-cs"/>
                          </a:rPr>
                          <m:t>𝒎𝒊𝒏</m:t>
                        </m:r>
                      </m:e>
                    </m:d>
                  </m:oMath>
                </a14:m>
                <a:r>
                  <a:rPr kumimoji="0" lang="en-GB" sz="1400" b="1" i="0" u="none" strike="noStrike" kern="1200" cap="none" spc="0" normalizeH="0" baseline="0" noProof="0" dirty="0">
                    <a:ln>
                      <a:noFill/>
                    </a:ln>
                    <a:solidFill>
                      <a:srgbClr val="0070C0"/>
                    </a:solidFill>
                    <a:effectLst/>
                    <a:uLnTx/>
                    <a:uFillTx/>
                    <a:ea typeface="+mn-ea"/>
                    <a:cs typeface="+mn-cs"/>
                  </a:rPr>
                  <a:t>	</a:t>
                </a:r>
                <a14:m>
                  <m:oMath xmlns:m="http://schemas.openxmlformats.org/officeDocument/2006/math">
                    <m:r>
                      <a:rPr kumimoji="0" lang="en-GB" sz="1400" b="1" i="0" u="none" strike="noStrike" kern="1200" cap="none" spc="0" normalizeH="0" baseline="0" noProof="0">
                        <a:ln>
                          <a:noFill/>
                        </a:ln>
                        <a:solidFill>
                          <a:srgbClr val="0070C0"/>
                        </a:solidFill>
                        <a:effectLst/>
                        <a:uLnTx/>
                        <a:uFillTx/>
                        <a:latin typeface="Cambria Math" panose="02040503050406030204" pitchFamily="18" charset="0"/>
                        <a:ea typeface="+mn-ea"/>
                        <a:cs typeface="+mn-cs"/>
                      </a:rPr>
                      <m:t>=</m:t>
                    </m:r>
                    <m:r>
                      <a:rPr kumimoji="0" lang="en-GB" sz="1400" b="1" i="1" u="none" strike="noStrike" kern="1200" cap="none" spc="0" normalizeH="0" baseline="0" noProof="0">
                        <a:ln>
                          <a:noFill/>
                        </a:ln>
                        <a:solidFill>
                          <a:srgbClr val="0070C0"/>
                        </a:solidFill>
                        <a:effectLst/>
                        <a:uLnTx/>
                        <a:uFillTx/>
                        <a:latin typeface="Cambria Math" panose="02040503050406030204" pitchFamily="18" charset="0"/>
                        <a:ea typeface="+mn-ea"/>
                        <a:cs typeface="+mn-cs"/>
                      </a:rPr>
                      <m:t>𝟎</m:t>
                    </m:r>
                  </m:oMath>
                </a14:m>
                <a:endParaRPr kumimoji="0" lang="en-GB" sz="1400" b="1" i="0" u="none" strike="noStrike" kern="1200" cap="none" spc="0" normalizeH="0" baseline="0" noProof="0" dirty="0">
                  <a:ln>
                    <a:noFill/>
                  </a:ln>
                  <a:solidFill>
                    <a:srgbClr val="0070C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400" b="1" i="0" u="none" strike="noStrike" kern="1200" cap="none" spc="0" normalizeH="0" baseline="0" noProof="0" dirty="0">
                  <a:ln>
                    <a:noFill/>
                  </a:ln>
                  <a:solidFill>
                    <a:srgbClr val="0070C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The Voltage Standing Wave Ratio is equal to</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GB" sz="1400" b="1" i="1"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𝐕𝐒𝐖𝐑</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d>
                            <m:dPr>
                              <m:begChr m:val="|"/>
                              <m:endChr m:val="|"/>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rgbClr val="002060"/>
                                  </a:solidFill>
                                  <a:effectLst/>
                                  <a:uLnTx/>
                                  <a:uFillTx/>
                                  <a:latin typeface="Cambria Math" panose="02040503050406030204" pitchFamily="18" charset="0"/>
                                  <a:ea typeface="+mn-ea"/>
                                  <a:cs typeface="+mn-cs"/>
                                </a:rPr>
                                <m:t>𝒎𝒂𝒙</m:t>
                              </m:r>
                            </m:e>
                          </m:d>
                        </m:num>
                        <m:den>
                          <m:d>
                            <m:dPr>
                              <m:begChr m:val="|"/>
                              <m:endChr m:val="|"/>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𝐕</m:t>
                              </m:r>
                              <m:r>
                                <a:rPr kumimoji="0" lang="en-GB" sz="1400" b="1" i="1" u="none" strike="noStrike" kern="1200" cap="none" spc="0" normalizeH="0" baseline="-25000" noProof="0">
                                  <a:ln>
                                    <a:noFill/>
                                  </a:ln>
                                  <a:solidFill>
                                    <a:srgbClr val="002060"/>
                                  </a:solidFill>
                                  <a:effectLst/>
                                  <a:uLnTx/>
                                  <a:uFillTx/>
                                  <a:latin typeface="Cambria Math" panose="02040503050406030204" pitchFamily="18" charset="0"/>
                                  <a:ea typeface="+mn-ea"/>
                                  <a:cs typeface="+mn-cs"/>
                                </a:rPr>
                                <m:t>𝒎𝒊𝒏</m:t>
                              </m:r>
                            </m:e>
                          </m:d>
                        </m:den>
                      </m:f>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Г</m:t>
                              </m:r>
                            </m:e>
                          </m:d>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d>
                            <m:dPr>
                              <m:begChr m:val="|"/>
                              <m:endChr m:val="|"/>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r>
                                <a:rPr kumimoji="0" lang="az-Cyrl-AZ"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Г</m:t>
                              </m:r>
                            </m:e>
                          </m:d>
                        </m:den>
                      </m:f>
                    </m:oMath>
                  </m:oMathPara>
                </a14:m>
                <a:endParaRPr kumimoji="0" lang="en-US" sz="1400" b="1" i="0" u="none" strike="noStrike" kern="1200" cap="none" spc="0" normalizeH="0" baseline="0" noProof="0" dirty="0">
                  <a:ln>
                    <a:noFill/>
                  </a:ln>
                  <a:solidFill>
                    <a:srgbClr val="002060"/>
                  </a:solidFill>
                  <a:effectLst/>
                  <a:uLnTx/>
                  <a:uFillTx/>
                  <a:ea typeface="+mn-ea"/>
                  <a:cs typeface="+mn-cs"/>
                </a:endParaRPr>
              </a:p>
            </p:txBody>
          </p:sp>
        </mc:Choice>
        <mc:Fallback xmlns="">
          <p:sp>
            <p:nvSpPr>
              <p:cNvPr id="32" name="Content Placeholder 9">
                <a:extLst>
                  <a:ext uri="{FF2B5EF4-FFF2-40B4-BE49-F238E27FC236}">
                    <a16:creationId xmlns:a16="http://schemas.microsoft.com/office/drawing/2014/main" id="{AB45759A-11A2-68E0-075B-2DD9EFB525F2}"/>
                  </a:ext>
                </a:extLst>
              </p:cNvPr>
              <p:cNvSpPr txBox="1">
                <a:spLocks noRot="1" noChangeAspect="1" noMove="1" noResize="1" noEditPoints="1" noAdjustHandles="1" noChangeArrowheads="1" noChangeShapeType="1" noTextEdit="1"/>
              </p:cNvSpPr>
              <p:nvPr/>
            </p:nvSpPr>
            <p:spPr>
              <a:xfrm>
                <a:off x="385794" y="1108446"/>
                <a:ext cx="4402230" cy="3263504"/>
              </a:xfrm>
              <a:prstGeom prst="rect">
                <a:avLst/>
              </a:prstGeom>
              <a:blipFill>
                <a:blip r:embed="rId4"/>
                <a:stretch>
                  <a:fillRect l="-416" t="-9346" b="-8785"/>
                </a:stretch>
              </a:blipFill>
            </p:spPr>
            <p:txBody>
              <a:bodyPr/>
              <a:lstStyle/>
              <a:p>
                <a:r>
                  <a:rPr lang="en-US">
                    <a:noFill/>
                  </a:rPr>
                  <a:t> </a:t>
                </a:r>
              </a:p>
            </p:txBody>
          </p:sp>
        </mc:Fallback>
      </mc:AlternateContent>
      <p:sp>
        <p:nvSpPr>
          <p:cNvPr id="33" name="Rounded Rectangle 39">
            <a:extLst>
              <a:ext uri="{FF2B5EF4-FFF2-40B4-BE49-F238E27FC236}">
                <a16:creationId xmlns:a16="http://schemas.microsoft.com/office/drawing/2014/main" id="{0D3029F1-FAA9-29E3-88C2-3BB3636D38F4}"/>
              </a:ext>
            </a:extLst>
          </p:cNvPr>
          <p:cNvSpPr/>
          <p:nvPr/>
        </p:nvSpPr>
        <p:spPr>
          <a:xfrm>
            <a:off x="7287605" y="2272685"/>
            <a:ext cx="16200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DUT</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(Device Under Test)</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err="1">
                <a:ln>
                  <a:noFill/>
                </a:ln>
                <a:solidFill>
                  <a:srgbClr val="0070C0"/>
                </a:solidFill>
                <a:effectLst/>
                <a:uLnTx/>
                <a:uFillTx/>
                <a:latin typeface="Calibri" panose="020F0502020204030204"/>
                <a:ea typeface="+mn-ea"/>
                <a:cs typeface="+mn-cs"/>
              </a:rPr>
              <a:t>Z</a:t>
            </a:r>
            <a:r>
              <a:rPr kumimoji="0" lang="en-US" sz="1350" b="1" i="0" u="none" strike="noStrike" kern="0" cap="none" spc="0" normalizeH="0" baseline="-25000" noProof="0" dirty="0" err="1">
                <a:ln>
                  <a:noFill/>
                </a:ln>
                <a:solidFill>
                  <a:srgbClr val="0070C0"/>
                </a:solidFill>
                <a:effectLst/>
                <a:uLnTx/>
                <a:uFillTx/>
                <a:latin typeface="Calibri" panose="020F0502020204030204"/>
                <a:ea typeface="+mn-ea"/>
                <a:cs typeface="+mn-cs"/>
              </a:rPr>
              <a:t>c</a:t>
            </a:r>
            <a:endParaRPr kumimoji="0" lang="en-GB" sz="1350" b="1" i="0" u="none" strike="noStrike" kern="0" cap="none" spc="0" normalizeH="0" baseline="-25000" noProof="0" dirty="0">
              <a:ln>
                <a:noFill/>
              </a:ln>
              <a:solidFill>
                <a:srgbClr val="0070C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34" name="Rounded Rectangle 40">
                <a:extLst>
                  <a:ext uri="{FF2B5EF4-FFF2-40B4-BE49-F238E27FC236}">
                    <a16:creationId xmlns:a16="http://schemas.microsoft.com/office/drawing/2014/main" id="{13B90D73-4D79-2E4D-E17A-F7A74A12F7E6}"/>
                  </a:ext>
                </a:extLst>
              </p:cNvPr>
              <p:cNvSpPr/>
              <p:nvPr/>
            </p:nvSpPr>
            <p:spPr>
              <a:xfrm>
                <a:off x="7277805" y="2272685"/>
                <a:ext cx="16298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Cavity</a:t>
                </a:r>
                <a:endParaRPr kumimoji="0" lang="en-GB" sz="120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FF0000"/>
                    </a:solidFill>
                    <a:effectLst/>
                    <a:uLnTx/>
                    <a:uFillTx/>
                    <a:latin typeface="Calibri" panose="020F0502020204030204"/>
                    <a:ea typeface="+mn-ea"/>
                    <a:cs typeface="+mn-cs"/>
                  </a:rPr>
                  <a:t>Z </a:t>
                </a:r>
                <a14:m>
                  <m:oMath xmlns:m="http://schemas.openxmlformats.org/officeDocument/2006/math">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𝐨𝐩𝐞𝐧</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 </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𝐨𝐫</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 </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𝐬𝐡𝐨𝐫𝐭</m:t>
                    </m:r>
                  </m:oMath>
                </a14:m>
                <a:endParaRPr kumimoji="0" lang="en-GB" sz="1350" b="1" i="0" u="none" strike="noStrike" kern="0" cap="none" spc="0" normalizeH="0" baseline="-25000" noProof="0" dirty="0">
                  <a:ln>
                    <a:noFill/>
                  </a:ln>
                  <a:solidFill>
                    <a:srgbClr val="FF0000"/>
                  </a:solidFill>
                  <a:effectLst/>
                  <a:uLnTx/>
                  <a:uFillTx/>
                  <a:latin typeface="Calibri" panose="020F0502020204030204"/>
                  <a:ea typeface="+mn-ea"/>
                  <a:cs typeface="+mn-cs"/>
                </a:endParaRPr>
              </a:p>
            </p:txBody>
          </p:sp>
        </mc:Choice>
        <mc:Fallback xmlns="">
          <p:sp>
            <p:nvSpPr>
              <p:cNvPr id="34" name="Rounded Rectangle 40">
                <a:extLst>
                  <a:ext uri="{FF2B5EF4-FFF2-40B4-BE49-F238E27FC236}">
                    <a16:creationId xmlns:a16="http://schemas.microsoft.com/office/drawing/2014/main" id="{13B90D73-4D79-2E4D-E17A-F7A74A12F7E6}"/>
                  </a:ext>
                </a:extLst>
              </p:cNvPr>
              <p:cNvSpPr>
                <a:spLocks noRot="1" noChangeAspect="1" noMove="1" noResize="1" noEditPoints="1" noAdjustHandles="1" noChangeArrowheads="1" noChangeShapeType="1" noTextEdit="1"/>
              </p:cNvSpPr>
              <p:nvPr/>
            </p:nvSpPr>
            <p:spPr>
              <a:xfrm>
                <a:off x="7277805" y="2272685"/>
                <a:ext cx="1629800" cy="675000"/>
              </a:xfrm>
              <a:prstGeom prst="roundRect">
                <a:avLst/>
              </a:prstGeom>
              <a:blipFill>
                <a:blip r:embed="rId5"/>
                <a:stretch>
                  <a:fillRect t="-2655" b="-3540"/>
                </a:stretch>
              </a:blipFill>
              <a:ln w="12700" cap="flat" cmpd="sng" algn="ctr">
                <a:solidFill>
                  <a:sysClr val="window" lastClr="FFFFFF">
                    <a:lumMod val="65000"/>
                  </a:sysClr>
                </a:solidFill>
                <a:prstDash val="solid"/>
                <a:miter lim="800000"/>
              </a:ln>
              <a:effectLst/>
            </p:spPr>
            <p:txBody>
              <a:bodyPr/>
              <a:lstStyle/>
              <a:p>
                <a:r>
                  <a:rPr lang="en-US">
                    <a:noFill/>
                  </a:rPr>
                  <a:t> </a:t>
                </a:r>
              </a:p>
            </p:txBody>
          </p:sp>
        </mc:Fallback>
      </mc:AlternateContent>
      <p:sp>
        <p:nvSpPr>
          <p:cNvPr id="35" name="Isosceles Triangle 34">
            <a:extLst>
              <a:ext uri="{FF2B5EF4-FFF2-40B4-BE49-F238E27FC236}">
                <a16:creationId xmlns:a16="http://schemas.microsoft.com/office/drawing/2014/main" id="{79267CAE-D436-CE1F-99CB-06EA78340F1B}"/>
              </a:ext>
            </a:extLst>
          </p:cNvPr>
          <p:cNvSpPr/>
          <p:nvPr/>
        </p:nvSpPr>
        <p:spPr>
          <a:xfrm rot="5400000">
            <a:off x="4796967" y="2394251"/>
            <a:ext cx="540000" cy="405000"/>
          </a:xfrm>
          <a:prstGeom prst="triangle">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36" name="Straight Arrow Connector 35">
            <a:extLst>
              <a:ext uri="{FF2B5EF4-FFF2-40B4-BE49-F238E27FC236}">
                <a16:creationId xmlns:a16="http://schemas.microsoft.com/office/drawing/2014/main" id="{D7D77B5F-B078-453A-C66D-F61F96647BF0}"/>
              </a:ext>
            </a:extLst>
          </p:cNvPr>
          <p:cNvCxnSpPr>
            <a:cxnSpLocks/>
            <a:stCxn id="35" idx="0"/>
            <a:endCxn id="34" idx="1"/>
          </p:cNvCxnSpPr>
          <p:nvPr/>
        </p:nvCxnSpPr>
        <p:spPr>
          <a:xfrm>
            <a:off x="5269467" y="2596751"/>
            <a:ext cx="2008338" cy="13434"/>
          </a:xfrm>
          <a:prstGeom prst="straightConnector1">
            <a:avLst/>
          </a:prstGeom>
          <a:noFill/>
          <a:ln w="19050" cap="flat" cmpd="sng" algn="ctr">
            <a:solidFill>
              <a:srgbClr val="4472C4"/>
            </a:solidFill>
            <a:prstDash val="solid"/>
            <a:miter lim="800000"/>
            <a:tailEnd type="arrow"/>
          </a:ln>
          <a:effectLst/>
        </p:spPr>
      </p:cxnSp>
      <p:cxnSp>
        <p:nvCxnSpPr>
          <p:cNvPr id="37" name="Straight Arrow Connector 36">
            <a:extLst>
              <a:ext uri="{FF2B5EF4-FFF2-40B4-BE49-F238E27FC236}">
                <a16:creationId xmlns:a16="http://schemas.microsoft.com/office/drawing/2014/main" id="{4CCDD88F-6D16-2684-AB5B-811433ECF217}"/>
              </a:ext>
            </a:extLst>
          </p:cNvPr>
          <p:cNvCxnSpPr/>
          <p:nvPr/>
        </p:nvCxnSpPr>
        <p:spPr>
          <a:xfrm>
            <a:off x="6283594" y="2285611"/>
            <a:ext cx="675653" cy="0"/>
          </a:xfrm>
          <a:prstGeom prst="straightConnector1">
            <a:avLst/>
          </a:prstGeom>
          <a:noFill/>
          <a:ln w="38100" cap="flat" cmpd="sng" algn="ctr">
            <a:solidFill>
              <a:srgbClr val="00B0F0"/>
            </a:solidFill>
            <a:prstDash val="solid"/>
            <a:miter lim="800000"/>
            <a:tailEnd type="arrow"/>
          </a:ln>
          <a:effectLst/>
        </p:spPr>
      </p:cxnSp>
      <p:sp>
        <p:nvSpPr>
          <p:cNvPr id="38" name="TextBox 37">
            <a:extLst>
              <a:ext uri="{FF2B5EF4-FFF2-40B4-BE49-F238E27FC236}">
                <a16:creationId xmlns:a16="http://schemas.microsoft.com/office/drawing/2014/main" id="{9F9C60E3-D389-EEBC-2312-57CAA2CE6E0C}"/>
              </a:ext>
            </a:extLst>
          </p:cNvPr>
          <p:cNvSpPr txBox="1"/>
          <p:nvPr/>
        </p:nvSpPr>
        <p:spPr>
          <a:xfrm>
            <a:off x="4860032" y="2434703"/>
            <a:ext cx="313484" cy="438582"/>
          </a:xfrm>
          <a:prstGeom prst="rect">
            <a:avLst/>
          </a:prstGeom>
          <a:noFill/>
        </p:spPr>
        <p:txBody>
          <a:bodyPr wrap="none" rtlCol="0">
            <a:spAutoFit/>
          </a:bodyPr>
          <a:lstStyle/>
          <a:p>
            <a:pPr defTabSz="685800"/>
            <a:r>
              <a:rPr lang="en-US" sz="1350" dirty="0" err="1">
                <a:solidFill>
                  <a:prstClr val="white"/>
                </a:solidFill>
                <a:latin typeface="Calibri" panose="020F0502020204030204"/>
              </a:rPr>
              <a:t>Z</a:t>
            </a:r>
            <a:r>
              <a:rPr lang="en-US" sz="1350" baseline="-25000" dirty="0" err="1">
                <a:solidFill>
                  <a:prstClr val="white"/>
                </a:solidFill>
                <a:latin typeface="Calibri" panose="020F0502020204030204"/>
              </a:rPr>
              <a:t>c</a:t>
            </a:r>
            <a:endParaRPr lang="en-GB" sz="1350" baseline="-25000" dirty="0">
              <a:solidFill>
                <a:prstClr val="white"/>
              </a:solidFill>
              <a:latin typeface="Calibri" panose="020F0502020204030204"/>
            </a:endParaRPr>
          </a:p>
          <a:p>
            <a:pPr defTabSz="685800"/>
            <a:endParaRPr lang="en-GB" sz="1350" baseline="-25000" dirty="0">
              <a:solidFill>
                <a:prstClr val="white"/>
              </a:solidFill>
              <a:latin typeface="Calibri" panose="020F0502020204030204"/>
            </a:endParaRPr>
          </a:p>
        </p:txBody>
      </p:sp>
      <p:sp>
        <p:nvSpPr>
          <p:cNvPr id="39" name="TextBox 38">
            <a:extLst>
              <a:ext uri="{FF2B5EF4-FFF2-40B4-BE49-F238E27FC236}">
                <a16:creationId xmlns:a16="http://schemas.microsoft.com/office/drawing/2014/main" id="{BE516B4F-6EC0-08AD-D59F-9C9A7E1F638B}"/>
              </a:ext>
            </a:extLst>
          </p:cNvPr>
          <p:cNvSpPr txBox="1"/>
          <p:nvPr/>
        </p:nvSpPr>
        <p:spPr>
          <a:xfrm>
            <a:off x="6430467" y="1995686"/>
            <a:ext cx="324128" cy="300082"/>
          </a:xfrm>
          <a:prstGeom prst="rect">
            <a:avLst/>
          </a:prstGeom>
          <a:noFill/>
        </p:spPr>
        <p:txBody>
          <a:bodyPr wrap="none" rtlCol="0">
            <a:spAutoFit/>
          </a:bodyPr>
          <a:lstStyle/>
          <a:p>
            <a:pPr defTabSz="685800"/>
            <a:r>
              <a:rPr lang="en-US" sz="1350" b="1" dirty="0" err="1">
                <a:solidFill>
                  <a:srgbClr val="00B0F0"/>
                </a:solidFill>
                <a:latin typeface="Calibri" panose="020F0502020204030204"/>
              </a:rPr>
              <a:t>V</a:t>
            </a:r>
            <a:r>
              <a:rPr lang="en-US" sz="1350" b="1" baseline="-25000" dirty="0" err="1">
                <a:solidFill>
                  <a:srgbClr val="00B0F0"/>
                </a:solidFill>
                <a:latin typeface="Calibri" panose="020F0502020204030204"/>
              </a:rPr>
              <a:t>f</a:t>
            </a:r>
            <a:endParaRPr lang="en-GB" sz="1350" b="1" baseline="-25000" dirty="0">
              <a:solidFill>
                <a:srgbClr val="00B0F0"/>
              </a:solidFill>
              <a:latin typeface="Calibri" panose="020F0502020204030204"/>
            </a:endParaRPr>
          </a:p>
        </p:txBody>
      </p:sp>
      <p:sp>
        <p:nvSpPr>
          <p:cNvPr id="40" name="TextBox 39">
            <a:extLst>
              <a:ext uri="{FF2B5EF4-FFF2-40B4-BE49-F238E27FC236}">
                <a16:creationId xmlns:a16="http://schemas.microsoft.com/office/drawing/2014/main" id="{E30239DC-27B2-AC4A-962E-924F70EF2FF8}"/>
              </a:ext>
            </a:extLst>
          </p:cNvPr>
          <p:cNvSpPr txBox="1"/>
          <p:nvPr/>
        </p:nvSpPr>
        <p:spPr>
          <a:xfrm>
            <a:off x="6477515" y="2920757"/>
            <a:ext cx="324063" cy="300082"/>
          </a:xfrm>
          <a:prstGeom prst="rect">
            <a:avLst/>
          </a:prstGeom>
          <a:noFill/>
        </p:spPr>
        <p:txBody>
          <a:bodyPr wrap="none" rtlCol="0">
            <a:spAutoFit/>
          </a:bodyPr>
          <a:lstStyle/>
          <a:p>
            <a:pPr defTabSz="685800"/>
            <a:r>
              <a:rPr lang="en-US" sz="1350" b="1" dirty="0" err="1">
                <a:solidFill>
                  <a:srgbClr val="FF0000"/>
                </a:solidFill>
                <a:latin typeface="Calibri" panose="020F0502020204030204"/>
              </a:rPr>
              <a:t>V</a:t>
            </a:r>
            <a:r>
              <a:rPr lang="en-US" sz="1350" b="1" baseline="-25000" dirty="0" err="1">
                <a:solidFill>
                  <a:srgbClr val="FF0000"/>
                </a:solidFill>
                <a:latin typeface="Calibri" panose="020F0502020204030204"/>
              </a:rPr>
              <a:t>r</a:t>
            </a:r>
            <a:endParaRPr lang="en-GB" sz="1350" b="1" baseline="-25000" dirty="0">
              <a:solidFill>
                <a:srgbClr val="FF0000"/>
              </a:solidFill>
              <a:latin typeface="Calibri" panose="020F0502020204030204"/>
            </a:endParaRPr>
          </a:p>
        </p:txBody>
      </p:sp>
      <p:cxnSp>
        <p:nvCxnSpPr>
          <p:cNvPr id="41" name="Straight Arrow Connector 40">
            <a:extLst>
              <a:ext uri="{FF2B5EF4-FFF2-40B4-BE49-F238E27FC236}">
                <a16:creationId xmlns:a16="http://schemas.microsoft.com/office/drawing/2014/main" id="{2D148A0B-E040-BE25-9DF6-460A99A21AB9}"/>
              </a:ext>
            </a:extLst>
          </p:cNvPr>
          <p:cNvCxnSpPr/>
          <p:nvPr/>
        </p:nvCxnSpPr>
        <p:spPr>
          <a:xfrm flipH="1" flipV="1">
            <a:off x="6261491" y="2920757"/>
            <a:ext cx="675000" cy="0"/>
          </a:xfrm>
          <a:prstGeom prst="straightConnector1">
            <a:avLst/>
          </a:prstGeom>
          <a:noFill/>
          <a:ln w="38100" cap="flat" cmpd="sng" algn="ctr">
            <a:solidFill>
              <a:srgbClr val="FF0000"/>
            </a:solidFill>
            <a:prstDash val="solid"/>
            <a:miter lim="800000"/>
            <a:tailEnd type="arrow"/>
          </a:ln>
          <a:effectLst/>
        </p:spPr>
      </p:cxnSp>
      <p:sp>
        <p:nvSpPr>
          <p:cNvPr id="42" name="Rectangle 41">
            <a:extLst>
              <a:ext uri="{FF2B5EF4-FFF2-40B4-BE49-F238E27FC236}">
                <a16:creationId xmlns:a16="http://schemas.microsoft.com/office/drawing/2014/main" id="{7969C8CB-B050-9496-1F51-E1206643F40E}"/>
              </a:ext>
            </a:extLst>
          </p:cNvPr>
          <p:cNvSpPr/>
          <p:nvPr/>
        </p:nvSpPr>
        <p:spPr>
          <a:xfrm rot="10800000" flipV="1">
            <a:off x="5275950" y="2315149"/>
            <a:ext cx="715511" cy="276999"/>
          </a:xfrm>
          <a:prstGeom prst="rect">
            <a:avLst/>
          </a:prstGeom>
        </p:spPr>
        <p:txBody>
          <a:bodyPr wrap="square">
            <a:spAutoFit/>
          </a:bodyPr>
          <a:lstStyle/>
          <a:p>
            <a:pPr defTabSz="685800"/>
            <a:r>
              <a:rPr lang="en-US" sz="1200" dirty="0">
                <a:solidFill>
                  <a:srgbClr val="0070C0"/>
                </a:solidFill>
                <a:latin typeface="Calibri" panose="020F0502020204030204"/>
              </a:rPr>
              <a:t>Line = </a:t>
            </a:r>
            <a:r>
              <a:rPr lang="en-US" sz="1200" dirty="0" err="1">
                <a:solidFill>
                  <a:srgbClr val="0070C0"/>
                </a:solidFill>
                <a:latin typeface="Calibri" panose="020F0502020204030204"/>
              </a:rPr>
              <a:t>Z</a:t>
            </a:r>
            <a:r>
              <a:rPr lang="en-US" sz="1200" baseline="-25000" dirty="0" err="1">
                <a:solidFill>
                  <a:srgbClr val="0070C0"/>
                </a:solidFill>
                <a:latin typeface="Calibri" panose="020F0502020204030204"/>
              </a:rPr>
              <a:t>c</a:t>
            </a:r>
            <a:endParaRPr lang="en-GB" sz="1200" baseline="-25000" dirty="0">
              <a:solidFill>
                <a:srgbClr val="0070C0"/>
              </a:solidFill>
              <a:latin typeface="Calibri" panose="020F0502020204030204"/>
            </a:endParaRPr>
          </a:p>
        </p:txBody>
      </p:sp>
    </p:spTree>
    <p:extLst>
      <p:ext uri="{BB962C8B-B14F-4D97-AF65-F5344CB8AC3E}">
        <p14:creationId xmlns:p14="http://schemas.microsoft.com/office/powerpoint/2010/main" val="12519312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D3BFF-61F4-5C60-01D8-8ED366813ED2}"/>
              </a:ext>
            </a:extLst>
          </p:cNvPr>
          <p:cNvSpPr>
            <a:spLocks noGrp="1"/>
          </p:cNvSpPr>
          <p:nvPr>
            <p:ph type="title"/>
          </p:nvPr>
        </p:nvSpPr>
        <p:spPr/>
        <p:txBody>
          <a:bodyPr/>
          <a:lstStyle/>
          <a:p>
            <a:r>
              <a:rPr lang="fr-CH" dirty="0"/>
              <a:t>Full </a:t>
            </a:r>
            <a:r>
              <a:rPr lang="fr-CH" dirty="0" err="1"/>
              <a:t>reflection</a:t>
            </a:r>
            <a:endParaRPr lang="en-US" dirty="0"/>
          </a:p>
        </p:txBody>
      </p:sp>
      <p:sp>
        <p:nvSpPr>
          <p:cNvPr id="3" name="Footer Placeholder 2">
            <a:extLst>
              <a:ext uri="{FF2B5EF4-FFF2-40B4-BE49-F238E27FC236}">
                <a16:creationId xmlns:a16="http://schemas.microsoft.com/office/drawing/2014/main" id="{C46A4361-EA75-9F4A-BBD9-9FBE22F562C1}"/>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564D52A2-E942-9501-9844-1215AD006D70}"/>
              </a:ext>
            </a:extLst>
          </p:cNvPr>
          <p:cNvSpPr>
            <a:spLocks noGrp="1"/>
          </p:cNvSpPr>
          <p:nvPr>
            <p:ph type="sldNum" sz="quarter" idx="12"/>
          </p:nvPr>
        </p:nvSpPr>
        <p:spPr/>
        <p:txBody>
          <a:bodyPr/>
          <a:lstStyle/>
          <a:p>
            <a:fld id="{BFDCA1C4-9514-7B4F-976F-D92F7E296653}" type="slidenum">
              <a:rPr lang="fr-FR" smtClean="0"/>
              <a:pPr/>
              <a:t>11</a:t>
            </a:fld>
            <a:endParaRPr lang="fr-FR"/>
          </a:p>
        </p:txBody>
      </p:sp>
      <p:cxnSp>
        <p:nvCxnSpPr>
          <p:cNvPr id="17" name="Straight Arrow Connector 16">
            <a:extLst>
              <a:ext uri="{FF2B5EF4-FFF2-40B4-BE49-F238E27FC236}">
                <a16:creationId xmlns:a16="http://schemas.microsoft.com/office/drawing/2014/main" id="{DBED998A-88DE-A2D7-F55B-E5BDF514C2FD}"/>
              </a:ext>
            </a:extLst>
          </p:cNvPr>
          <p:cNvCxnSpPr/>
          <p:nvPr/>
        </p:nvCxnSpPr>
        <p:spPr>
          <a:xfrm flipV="1">
            <a:off x="4882418" y="2621394"/>
            <a:ext cx="242910" cy="36"/>
          </a:xfrm>
          <a:prstGeom prst="straightConnector1">
            <a:avLst/>
          </a:prstGeom>
          <a:noFill/>
          <a:ln w="6350" cap="flat" cmpd="sng" algn="ctr">
            <a:solidFill>
              <a:sysClr val="window" lastClr="FFFFFF">
                <a:lumMod val="75000"/>
              </a:sysClr>
            </a:solidFill>
            <a:prstDash val="solid"/>
            <a:miter lim="800000"/>
            <a:tailEnd type="none"/>
          </a:ln>
          <a:effectLst/>
        </p:spPr>
      </p:cxnSp>
      <p:sp>
        <p:nvSpPr>
          <p:cNvPr id="18" name="Oval 17">
            <a:extLst>
              <a:ext uri="{FF2B5EF4-FFF2-40B4-BE49-F238E27FC236}">
                <a16:creationId xmlns:a16="http://schemas.microsoft.com/office/drawing/2014/main" id="{D43B0F74-6B84-470C-F425-7FE1CF7A10E3}"/>
              </a:ext>
            </a:extLst>
          </p:cNvPr>
          <p:cNvSpPr/>
          <p:nvPr/>
        </p:nvSpPr>
        <p:spPr>
          <a:xfrm>
            <a:off x="4646134" y="2499202"/>
            <a:ext cx="243000" cy="243000"/>
          </a:xfrm>
          <a:prstGeom prst="ellipse">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19" name="Content Placeholder 8">
            <a:extLst>
              <a:ext uri="{FF2B5EF4-FFF2-40B4-BE49-F238E27FC236}">
                <a16:creationId xmlns:a16="http://schemas.microsoft.com/office/drawing/2014/main" id="{62927966-FA48-2158-215A-428C1EB94B87}"/>
              </a:ext>
            </a:extLst>
          </p:cNvPr>
          <p:cNvSpPr txBox="1">
            <a:spLocks/>
          </p:cNvSpPr>
          <p:nvPr/>
        </p:nvSpPr>
        <p:spPr>
          <a:xfrm>
            <a:off x="648784" y="1040958"/>
            <a:ext cx="388620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In case of full reflection </a:t>
            </a:r>
            <a:r>
              <a:rPr kumimoji="0" lang="en-GB" sz="1400" b="0" i="0" u="none" strike="noStrike" kern="1200" cap="none" spc="0" normalizeH="0" baseline="0" noProof="0" dirty="0">
                <a:ln>
                  <a:noFill/>
                </a:ln>
                <a:solidFill>
                  <a:srgbClr val="0070C0"/>
                </a:solidFill>
                <a:effectLst/>
                <a:uLnTx/>
                <a:uFillTx/>
                <a:ea typeface="+mn-ea"/>
                <a:cs typeface="+mn-cs"/>
              </a:rPr>
              <a:t>V</a:t>
            </a:r>
            <a:r>
              <a:rPr kumimoji="0" lang="en-GB" sz="1400" b="0" i="0" u="none" strike="noStrike" kern="1200" cap="none" spc="0" normalizeH="0" baseline="-25000" noProof="0" dirty="0">
                <a:ln>
                  <a:noFill/>
                </a:ln>
                <a:solidFill>
                  <a:srgbClr val="0070C0"/>
                </a:solidFill>
                <a:effectLst/>
                <a:uLnTx/>
                <a:uFillTx/>
                <a:ea typeface="+mn-ea"/>
                <a:cs typeface="+mn-cs"/>
              </a:rPr>
              <a:t>max</a:t>
            </a:r>
            <a:r>
              <a:rPr kumimoji="0" lang="en-GB" sz="1400" b="0" i="0" u="none" strike="noStrike" kern="1200" cap="none" spc="0" normalizeH="0" baseline="0" noProof="0" dirty="0">
                <a:ln>
                  <a:noFill/>
                </a:ln>
                <a:solidFill>
                  <a:srgbClr val="0070C0"/>
                </a:solidFill>
                <a:effectLst/>
                <a:uLnTx/>
                <a:uFillTx/>
                <a:ea typeface="+mn-ea"/>
                <a:cs typeface="+mn-cs"/>
              </a:rPr>
              <a:t> = 2 </a:t>
            </a:r>
            <a:r>
              <a:rPr kumimoji="0" lang="en-GB" sz="1400" b="0" i="0" u="none" strike="noStrike" kern="1200" cap="none" spc="0" normalizeH="0" baseline="0" noProof="0" dirty="0" err="1">
                <a:ln>
                  <a:noFill/>
                </a:ln>
                <a:solidFill>
                  <a:srgbClr val="0070C0"/>
                </a:solidFill>
                <a:effectLst/>
                <a:uLnTx/>
                <a:uFillTx/>
                <a:ea typeface="+mn-ea"/>
                <a:cs typeface="+mn-cs"/>
              </a:rPr>
              <a:t>V</a:t>
            </a:r>
            <a:r>
              <a:rPr kumimoji="0" lang="en-GB" sz="1400" b="0" i="0" u="none" strike="noStrike" kern="1200" cap="none" spc="0" normalizeH="0" baseline="-25000" noProof="0" dirty="0" err="1">
                <a:ln>
                  <a:noFill/>
                </a:ln>
                <a:solidFill>
                  <a:srgbClr val="0070C0"/>
                </a:solidFill>
                <a:effectLst/>
                <a:uLnTx/>
                <a:uFillTx/>
                <a:ea typeface="+mn-ea"/>
                <a:cs typeface="+mn-cs"/>
              </a:rPr>
              <a:t>f</a:t>
            </a:r>
            <a:endParaRPr lang="en-GB" sz="1400" baseline="-25000" dirty="0">
              <a:solidFill>
                <a:srgbClr val="0070C0"/>
              </a:solidFill>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(Pmax equivalent to 4 </a:t>
            </a:r>
            <a:r>
              <a:rPr kumimoji="0" lang="en-GB" sz="1400" b="0" i="0" u="none" strike="noStrike" kern="1200" cap="none" spc="0" normalizeH="0" baseline="0" noProof="0" dirty="0" err="1">
                <a:ln>
                  <a:noFill/>
                </a:ln>
                <a:solidFill>
                  <a:schemeClr val="accent5"/>
                </a:solidFill>
                <a:effectLst/>
                <a:uLnTx/>
                <a:uFillTx/>
                <a:ea typeface="+mn-ea"/>
                <a:cs typeface="+mn-cs"/>
              </a:rPr>
              <a:t>P</a:t>
            </a:r>
            <a:r>
              <a:rPr kumimoji="0" lang="en-GB" sz="1400" b="0" i="0" u="none" strike="noStrike" kern="1200" cap="none" spc="0" normalizeH="0" baseline="-25000" noProof="0" dirty="0" err="1">
                <a:ln>
                  <a:noFill/>
                </a:ln>
                <a:solidFill>
                  <a:schemeClr val="accent5"/>
                </a:solidFill>
                <a:effectLst/>
                <a:uLnTx/>
                <a:uFillTx/>
                <a:ea typeface="+mn-ea"/>
                <a:cs typeface="+mn-cs"/>
              </a:rPr>
              <a:t>f</a:t>
            </a:r>
            <a:r>
              <a:rPr kumimoji="0" lang="en-GB" sz="1400" b="0" i="0" u="none" strike="noStrike" kern="1200" cap="none" spc="0" normalizeH="0" baseline="0" noProof="0" dirty="0">
                <a:ln>
                  <a:noFill/>
                </a:ln>
                <a:solidFill>
                  <a:schemeClr val="accent5"/>
                </a:solidFill>
                <a:effectLst/>
                <a:uLnTx/>
                <a:uFillTx/>
                <a:ea typeface="+mn-ea"/>
                <a:cs typeface="+mn-cs"/>
              </a:rPr>
              <a:t>)</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RF power amplifiers based on Klystron and SSPA will not like this reflected wave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GB" sz="1400" dirty="0">
                <a:solidFill>
                  <a:schemeClr val="accent5"/>
                </a:solidFill>
              </a:rPr>
              <a:t>If correctly designed, </a:t>
            </a:r>
            <a:r>
              <a:rPr kumimoji="0" lang="en-GB" sz="1400" b="0" i="0" u="none" strike="noStrike" kern="1200" cap="none" spc="0" normalizeH="0" baseline="0" noProof="0" dirty="0">
                <a:ln>
                  <a:noFill/>
                </a:ln>
                <a:solidFill>
                  <a:schemeClr val="accent5"/>
                </a:solidFill>
                <a:effectLst/>
                <a:uLnTx/>
                <a:uFillTx/>
                <a:ea typeface="+mn-ea"/>
                <a:cs typeface="+mn-cs"/>
              </a:rPr>
              <a:t>Grid tube and IOT can sustain it</a:t>
            </a:r>
          </a:p>
          <a:p>
            <a:pPr marL="135731" marR="0" lvl="1" indent="0" algn="l" defTabSz="685800" rtl="0" eaLnBrk="1" fontAlgn="auto" latinLnBrk="0" hangingPunct="1">
              <a:lnSpc>
                <a:spcPct val="90000"/>
              </a:lnSpc>
              <a:spcBef>
                <a:spcPts val="375"/>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Swift protection if </a:t>
            </a:r>
            <a:r>
              <a:rPr kumimoji="0" lang="en-GB" sz="1400" b="0" i="0" u="none" strike="noStrike" kern="1200" cap="none" spc="0" normalizeH="0" baseline="0" noProof="0" dirty="0" err="1">
                <a:ln>
                  <a:noFill/>
                </a:ln>
                <a:solidFill>
                  <a:schemeClr val="accent5"/>
                </a:solidFill>
                <a:effectLst/>
                <a:uLnTx/>
                <a:uFillTx/>
                <a:ea typeface="+mn-ea"/>
                <a:cs typeface="+mn-cs"/>
              </a:rPr>
              <a:t>P</a:t>
            </a:r>
            <a:r>
              <a:rPr kumimoji="0" lang="en-GB" sz="1400" b="0" i="0" u="none" strike="noStrike" kern="1200" cap="none" spc="0" normalizeH="0" baseline="-25000" noProof="0" dirty="0" err="1">
                <a:ln>
                  <a:noFill/>
                </a:ln>
                <a:solidFill>
                  <a:schemeClr val="accent5"/>
                </a:solidFill>
                <a:effectLst/>
                <a:uLnTx/>
                <a:uFillTx/>
                <a:ea typeface="+mn-ea"/>
                <a:cs typeface="+mn-cs"/>
              </a:rPr>
              <a:t>r</a:t>
            </a:r>
            <a:r>
              <a:rPr kumimoji="0" lang="en-GB" sz="1400" b="0" i="0" u="none" strike="noStrike" kern="1200" cap="none" spc="0" normalizeH="0" baseline="0" noProof="0" dirty="0">
                <a:ln>
                  <a:noFill/>
                </a:ln>
                <a:solidFill>
                  <a:schemeClr val="accent5"/>
                </a:solidFill>
                <a:effectLst/>
                <a:uLnTx/>
                <a:uFillTx/>
                <a:ea typeface="+mn-ea"/>
                <a:cs typeface="+mn-cs"/>
              </a:rPr>
              <a:t> &gt; </a:t>
            </a:r>
            <a:r>
              <a:rPr kumimoji="0" lang="en-GB" sz="1400" b="0" i="0" u="none" strike="noStrike" kern="1200" cap="none" spc="0" normalizeH="0" baseline="0" noProof="0" dirty="0" err="1">
                <a:ln>
                  <a:noFill/>
                </a:ln>
                <a:solidFill>
                  <a:schemeClr val="accent5"/>
                </a:solidFill>
                <a:effectLst/>
                <a:uLnTx/>
                <a:uFillTx/>
                <a:ea typeface="+mn-ea"/>
                <a:cs typeface="+mn-cs"/>
              </a:rPr>
              <a:t>P</a:t>
            </a:r>
            <a:r>
              <a:rPr kumimoji="0" lang="en-GB" sz="1400" b="0" i="0" u="none" strike="noStrike" kern="1200" cap="none" spc="0" normalizeH="0" baseline="-25000" noProof="0" dirty="0" err="1">
                <a:ln>
                  <a:noFill/>
                </a:ln>
                <a:solidFill>
                  <a:schemeClr val="accent5"/>
                </a:solidFill>
                <a:effectLst/>
                <a:uLnTx/>
                <a:uFillTx/>
                <a:ea typeface="+mn-ea"/>
                <a:cs typeface="+mn-cs"/>
              </a:rPr>
              <a:t>rmax</a:t>
            </a:r>
            <a:r>
              <a:rPr kumimoji="0" lang="en-GB" sz="1400" b="0" i="0" u="none" strike="noStrike" kern="1200" cap="none" spc="0" normalizeH="0" baseline="0" noProof="0" dirty="0">
                <a:ln>
                  <a:noFill/>
                </a:ln>
                <a:solidFill>
                  <a:schemeClr val="accent5"/>
                </a:solidFill>
                <a:effectLst/>
                <a:uLnTx/>
                <a:uFillTx/>
                <a:ea typeface="+mn-ea"/>
                <a:cs typeface="+mn-cs"/>
              </a:rPr>
              <a:t>, but then the system is </a:t>
            </a:r>
            <a:r>
              <a:rPr kumimoji="0" lang="en-GB" sz="1400" b="0" i="0" u="none" strike="noStrike" kern="1200" cap="none" spc="0" normalizeH="0" baseline="0" noProof="0" dirty="0">
                <a:ln>
                  <a:noFill/>
                </a:ln>
                <a:solidFill>
                  <a:srgbClr val="FF0000"/>
                </a:solidFill>
                <a:effectLst/>
                <a:uLnTx/>
                <a:uFillTx/>
                <a:ea typeface="+mn-ea"/>
                <a:cs typeface="+mn-cs"/>
              </a:rPr>
              <a:t>NOT operational </a:t>
            </a:r>
            <a:r>
              <a:rPr kumimoji="0" lang="en-GB" sz="1400" b="0" i="0" u="none" strike="noStrike" kern="1200" cap="none" spc="0" normalizeH="0" baseline="0" noProof="0" dirty="0">
                <a:ln>
                  <a:noFill/>
                </a:ln>
                <a:solidFill>
                  <a:schemeClr val="accent5"/>
                </a:solidFill>
                <a:effectLst/>
                <a:uLnTx/>
                <a:uFillTx/>
                <a:ea typeface="+mn-ea"/>
                <a:cs typeface="+mn-cs"/>
              </a:rPr>
              <a:t>(not always possible)</a:t>
            </a:r>
          </a:p>
        </p:txBody>
      </p:sp>
      <p:sp>
        <p:nvSpPr>
          <p:cNvPr id="20" name="Isosceles Triangle 19">
            <a:extLst>
              <a:ext uri="{FF2B5EF4-FFF2-40B4-BE49-F238E27FC236}">
                <a16:creationId xmlns:a16="http://schemas.microsoft.com/office/drawing/2014/main" id="{7DCAD581-6DD8-6862-1E88-9CA65BF55391}"/>
              </a:ext>
            </a:extLst>
          </p:cNvPr>
          <p:cNvSpPr/>
          <p:nvPr/>
        </p:nvSpPr>
        <p:spPr>
          <a:xfrm rot="5400000">
            <a:off x="5595338" y="2270489"/>
            <a:ext cx="756000" cy="702000"/>
          </a:xfrm>
          <a:prstGeom prst="triangle">
            <a:avLst/>
          </a:prstGeom>
          <a:solidFill>
            <a:sysClr val="window" lastClr="FFFFFF">
              <a:lumMod val="75000"/>
            </a:sysClr>
          </a:solidFill>
          <a:ln>
            <a:solidFill>
              <a:sysClr val="window" lastClr="FFFFFF">
                <a:lumMod val="75000"/>
              </a:sysClr>
            </a:solid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21" name="Straight Arrow Connector 20">
            <a:extLst>
              <a:ext uri="{FF2B5EF4-FFF2-40B4-BE49-F238E27FC236}">
                <a16:creationId xmlns:a16="http://schemas.microsoft.com/office/drawing/2014/main" id="{AB1C7A14-1313-66D1-C063-1DF92A0F6F20}"/>
              </a:ext>
            </a:extLst>
          </p:cNvPr>
          <p:cNvCxnSpPr>
            <a:endCxn id="20" idx="3"/>
          </p:cNvCxnSpPr>
          <p:nvPr/>
        </p:nvCxnSpPr>
        <p:spPr>
          <a:xfrm>
            <a:off x="5341352" y="2621397"/>
            <a:ext cx="280986" cy="95"/>
          </a:xfrm>
          <a:prstGeom prst="straightConnector1">
            <a:avLst/>
          </a:prstGeom>
          <a:noFill/>
          <a:ln w="6350" cap="flat" cmpd="sng" algn="ctr">
            <a:solidFill>
              <a:sysClr val="window" lastClr="FFFFFF">
                <a:lumMod val="75000"/>
              </a:sysClr>
            </a:solidFill>
            <a:prstDash val="solid"/>
            <a:miter lim="800000"/>
            <a:tailEnd type="arrow"/>
          </a:ln>
          <a:effectLst/>
        </p:spPr>
      </p:cxnSp>
      <p:cxnSp>
        <p:nvCxnSpPr>
          <p:cNvPr id="22" name="Straight Arrow Connector 21">
            <a:extLst>
              <a:ext uri="{FF2B5EF4-FFF2-40B4-BE49-F238E27FC236}">
                <a16:creationId xmlns:a16="http://schemas.microsoft.com/office/drawing/2014/main" id="{D5121961-E8CF-6CDE-893E-9F95BF6C9C2E}"/>
              </a:ext>
            </a:extLst>
          </p:cNvPr>
          <p:cNvCxnSpPr>
            <a:stCxn id="20" idx="0"/>
            <a:endCxn id="23" idx="1"/>
          </p:cNvCxnSpPr>
          <p:nvPr/>
        </p:nvCxnSpPr>
        <p:spPr>
          <a:xfrm flipV="1">
            <a:off x="6324338" y="2621484"/>
            <a:ext cx="1669796" cy="5"/>
          </a:xfrm>
          <a:prstGeom prst="straightConnector1">
            <a:avLst/>
          </a:prstGeom>
          <a:noFill/>
          <a:ln w="44450" cap="flat" cmpd="sng" algn="ctr">
            <a:solidFill>
              <a:srgbClr val="0070C0"/>
            </a:solidFill>
            <a:prstDash val="solid"/>
            <a:miter lim="800000"/>
            <a:tailEnd type="none"/>
          </a:ln>
          <a:effectLst/>
        </p:spPr>
      </p:cxnSp>
      <p:sp>
        <p:nvSpPr>
          <p:cNvPr id="23" name="Rounded Rectangle 30">
            <a:extLst>
              <a:ext uri="{FF2B5EF4-FFF2-40B4-BE49-F238E27FC236}">
                <a16:creationId xmlns:a16="http://schemas.microsoft.com/office/drawing/2014/main" id="{F2DBCB6A-5A20-0E0E-D295-382CDAB02DD0}"/>
              </a:ext>
            </a:extLst>
          </p:cNvPr>
          <p:cNvSpPr/>
          <p:nvPr/>
        </p:nvSpPr>
        <p:spPr>
          <a:xfrm>
            <a:off x="7994134" y="2270484"/>
            <a:ext cx="702000" cy="702000"/>
          </a:xfrm>
          <a:prstGeom prst="roundRect">
            <a:avLst/>
          </a:prstGeom>
          <a:solidFill>
            <a:sysClr val="window" lastClr="FFFFFF"/>
          </a:solidFill>
          <a:ln w="12700" cap="flat" cmpd="sng" algn="ctr">
            <a:solidFill>
              <a:sysClr val="window" lastClr="FFFFFF">
                <a:lumMod val="7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accent5"/>
                </a:solidFill>
                <a:effectLst/>
                <a:uLnTx/>
                <a:uFillTx/>
                <a:ea typeface="+mn-ea"/>
                <a:cs typeface="+mn-cs"/>
              </a:rPr>
              <a:t>Cavity</a:t>
            </a:r>
          </a:p>
        </p:txBody>
      </p:sp>
      <p:sp>
        <p:nvSpPr>
          <p:cNvPr id="24" name="TextBox 23">
            <a:extLst>
              <a:ext uri="{FF2B5EF4-FFF2-40B4-BE49-F238E27FC236}">
                <a16:creationId xmlns:a16="http://schemas.microsoft.com/office/drawing/2014/main" id="{083C3594-CBDE-FD8E-1DAA-E8305C9E3219}"/>
              </a:ext>
            </a:extLst>
          </p:cNvPr>
          <p:cNvSpPr txBox="1"/>
          <p:nvPr/>
        </p:nvSpPr>
        <p:spPr>
          <a:xfrm>
            <a:off x="6896260" y="2344449"/>
            <a:ext cx="316112" cy="276999"/>
          </a:xfrm>
          <a:prstGeom prst="rect">
            <a:avLst/>
          </a:prstGeom>
          <a:noFill/>
        </p:spPr>
        <p:txBody>
          <a:bodyPr wrap="none" rtlCol="0">
            <a:spAutoFit/>
          </a:bodyPr>
          <a:lstStyle/>
          <a:p>
            <a:pPr defTabSz="685800"/>
            <a:r>
              <a:rPr lang="en-GB" sz="1200" dirty="0">
                <a:solidFill>
                  <a:srgbClr val="002060"/>
                </a:solidFill>
              </a:rPr>
              <a:t>P</a:t>
            </a:r>
            <a:r>
              <a:rPr lang="en-GB" sz="1200" baseline="-25000" dirty="0">
                <a:solidFill>
                  <a:srgbClr val="002060"/>
                </a:solidFill>
              </a:rPr>
              <a:t>f</a:t>
            </a:r>
          </a:p>
        </p:txBody>
      </p:sp>
      <p:cxnSp>
        <p:nvCxnSpPr>
          <p:cNvPr id="25" name="Elbow Connector 32">
            <a:extLst>
              <a:ext uri="{FF2B5EF4-FFF2-40B4-BE49-F238E27FC236}">
                <a16:creationId xmlns:a16="http://schemas.microsoft.com/office/drawing/2014/main" id="{D9E0C266-3411-AD08-0103-97C166E25456}"/>
              </a:ext>
            </a:extLst>
          </p:cNvPr>
          <p:cNvCxnSpPr>
            <a:cxnSpLocks/>
          </p:cNvCxnSpPr>
          <p:nvPr/>
        </p:nvCxnSpPr>
        <p:spPr>
          <a:xfrm rot="5400000" flipH="1">
            <a:off x="6394670" y="1573544"/>
            <a:ext cx="148880" cy="2517844"/>
          </a:xfrm>
          <a:prstGeom prst="bentConnector3">
            <a:avLst>
              <a:gd name="adj1" fmla="val -246773"/>
            </a:avLst>
          </a:prstGeom>
          <a:noFill/>
          <a:ln w="6350" cap="flat" cmpd="sng" algn="ctr">
            <a:solidFill>
              <a:srgbClr val="4472C4"/>
            </a:solidFill>
            <a:prstDash val="solid"/>
            <a:miter lim="800000"/>
            <a:tailEnd type="arrow"/>
          </a:ln>
          <a:effectLst/>
        </p:spPr>
      </p:cxnSp>
      <p:cxnSp>
        <p:nvCxnSpPr>
          <p:cNvPr id="26" name="Straight Arrow Connector 25">
            <a:extLst>
              <a:ext uri="{FF2B5EF4-FFF2-40B4-BE49-F238E27FC236}">
                <a16:creationId xmlns:a16="http://schemas.microsoft.com/office/drawing/2014/main" id="{5EEE8D32-7D20-C862-F183-24BB37E8ED35}"/>
              </a:ext>
            </a:extLst>
          </p:cNvPr>
          <p:cNvCxnSpPr/>
          <p:nvPr/>
        </p:nvCxnSpPr>
        <p:spPr>
          <a:xfrm flipV="1">
            <a:off x="5125328" y="2513382"/>
            <a:ext cx="216024" cy="108012"/>
          </a:xfrm>
          <a:prstGeom prst="straightConnector1">
            <a:avLst/>
          </a:prstGeom>
          <a:noFill/>
          <a:ln w="6350" cap="flat" cmpd="sng" algn="ctr">
            <a:solidFill>
              <a:srgbClr val="4472C4"/>
            </a:solidFill>
            <a:prstDash val="solid"/>
            <a:miter lim="800000"/>
            <a:tailEnd type="none"/>
          </a:ln>
          <a:effectLst/>
        </p:spPr>
      </p:cxnSp>
      <p:sp>
        <p:nvSpPr>
          <p:cNvPr id="27" name="TextBox 26">
            <a:extLst>
              <a:ext uri="{FF2B5EF4-FFF2-40B4-BE49-F238E27FC236}">
                <a16:creationId xmlns:a16="http://schemas.microsoft.com/office/drawing/2014/main" id="{C26C5948-53A4-12D1-87F4-154061466361}"/>
              </a:ext>
            </a:extLst>
          </p:cNvPr>
          <p:cNvSpPr txBox="1"/>
          <p:nvPr/>
        </p:nvSpPr>
        <p:spPr>
          <a:xfrm>
            <a:off x="5210187" y="3308260"/>
            <a:ext cx="2517845" cy="276999"/>
          </a:xfrm>
          <a:prstGeom prst="rect">
            <a:avLst/>
          </a:prstGeom>
          <a:noFill/>
        </p:spPr>
        <p:txBody>
          <a:bodyPr wrap="square" rtlCol="0">
            <a:spAutoFit/>
          </a:bodyPr>
          <a:lstStyle/>
          <a:p>
            <a:pPr algn="ctr" defTabSz="685800"/>
            <a:r>
              <a:rPr lang="en-GB" sz="1200" dirty="0">
                <a:solidFill>
                  <a:srgbClr val="002060"/>
                </a:solidFill>
              </a:rPr>
              <a:t>Swift protection if </a:t>
            </a:r>
            <a:r>
              <a:rPr lang="en-GB" sz="1200" dirty="0" err="1">
                <a:solidFill>
                  <a:srgbClr val="002060"/>
                </a:solidFill>
              </a:rPr>
              <a:t>P</a:t>
            </a:r>
            <a:r>
              <a:rPr lang="en-GB" sz="1200" baseline="-25000" dirty="0" err="1">
                <a:solidFill>
                  <a:srgbClr val="002060"/>
                </a:solidFill>
              </a:rPr>
              <a:t>r</a:t>
            </a:r>
            <a:r>
              <a:rPr lang="en-GB" sz="1200" baseline="-25000" dirty="0">
                <a:solidFill>
                  <a:srgbClr val="002060"/>
                </a:solidFill>
              </a:rPr>
              <a:t> </a:t>
            </a:r>
            <a:r>
              <a:rPr lang="en-GB" sz="1200" dirty="0">
                <a:solidFill>
                  <a:srgbClr val="002060"/>
                </a:solidFill>
              </a:rPr>
              <a:t>&gt; </a:t>
            </a:r>
            <a:r>
              <a:rPr lang="en-GB" sz="1200" dirty="0" err="1">
                <a:solidFill>
                  <a:srgbClr val="002060"/>
                </a:solidFill>
              </a:rPr>
              <a:t>P</a:t>
            </a:r>
            <a:r>
              <a:rPr lang="en-GB" sz="1200" baseline="-25000" dirty="0" err="1">
                <a:solidFill>
                  <a:srgbClr val="002060"/>
                </a:solidFill>
              </a:rPr>
              <a:t>rmax</a:t>
            </a:r>
            <a:endParaRPr lang="en-GB" sz="1200" baseline="-25000" dirty="0">
              <a:solidFill>
                <a:srgbClr val="002060"/>
              </a:solidFill>
            </a:endParaRPr>
          </a:p>
        </p:txBody>
      </p:sp>
      <p:pic>
        <p:nvPicPr>
          <p:cNvPr id="28" name="Picture 5">
            <a:extLst>
              <a:ext uri="{FF2B5EF4-FFF2-40B4-BE49-F238E27FC236}">
                <a16:creationId xmlns:a16="http://schemas.microsoft.com/office/drawing/2014/main" id="{9D313096-303E-8966-CA76-3FEFE96C7DEE}"/>
              </a:ext>
            </a:extLst>
          </p:cNvPr>
          <p:cNvPicPr>
            <a:picLocks noChangeArrowheads="1"/>
          </p:cNvPicPr>
          <p:nvPr/>
        </p:nvPicPr>
        <p:blipFill rotWithShape="1">
          <a:blip r:embed="rId2" cstate="print">
            <a:clrChange>
              <a:clrFrom>
                <a:srgbClr val="FFFFFF"/>
              </a:clrFrom>
              <a:clrTo>
                <a:srgbClr val="FFFFFF">
                  <a:alpha val="0"/>
                </a:srgbClr>
              </a:clrTo>
            </a:clrChange>
            <a:duotone>
              <a:prstClr val="black"/>
              <a:srgbClr val="44546A">
                <a:tint val="45000"/>
                <a:satMod val="400000"/>
              </a:srgbClr>
            </a:duotone>
            <a:extLst>
              <a:ext uri="{28A0092B-C50C-407E-A947-70E740481C1C}">
                <a14:useLocalDpi xmlns:a14="http://schemas.microsoft.com/office/drawing/2010/main"/>
              </a:ext>
            </a:extLst>
          </a:blip>
          <a:srcRect/>
          <a:stretch/>
        </p:blipFill>
        <p:spPr bwMode="auto">
          <a:xfrm>
            <a:off x="4693280" y="2549477"/>
            <a:ext cx="135000" cy="135000"/>
          </a:xfrm>
          <a:prstGeom prst="rect">
            <a:avLst/>
          </a:prstGeom>
          <a:noFill/>
          <a:ln w="9525">
            <a:noFill/>
            <a:miter lim="800000"/>
            <a:headEnd/>
            <a:tailEnd/>
          </a:ln>
          <a:effectLst/>
        </p:spPr>
      </p:pic>
      <p:sp>
        <p:nvSpPr>
          <p:cNvPr id="29" name="TextBox 28">
            <a:extLst>
              <a:ext uri="{FF2B5EF4-FFF2-40B4-BE49-F238E27FC236}">
                <a16:creationId xmlns:a16="http://schemas.microsoft.com/office/drawing/2014/main" id="{6157B3EB-3BC9-1D90-16C5-D9847710AA36}"/>
              </a:ext>
            </a:extLst>
          </p:cNvPr>
          <p:cNvSpPr txBox="1"/>
          <p:nvPr/>
        </p:nvSpPr>
        <p:spPr>
          <a:xfrm>
            <a:off x="7594460" y="2629906"/>
            <a:ext cx="320922" cy="276999"/>
          </a:xfrm>
          <a:prstGeom prst="rect">
            <a:avLst/>
          </a:prstGeom>
          <a:noFill/>
        </p:spPr>
        <p:txBody>
          <a:bodyPr wrap="none" rtlCol="0">
            <a:spAutoFit/>
          </a:bodyPr>
          <a:lstStyle/>
          <a:p>
            <a:pPr defTabSz="685800"/>
            <a:r>
              <a:rPr lang="en-GB" sz="1200" dirty="0" err="1">
                <a:solidFill>
                  <a:srgbClr val="002060"/>
                </a:solidFill>
              </a:rPr>
              <a:t>P</a:t>
            </a:r>
            <a:r>
              <a:rPr lang="en-GB" sz="1200" baseline="-25000" dirty="0" err="1">
                <a:solidFill>
                  <a:srgbClr val="002060"/>
                </a:solidFill>
              </a:rPr>
              <a:t>r</a:t>
            </a:r>
            <a:endParaRPr lang="en-GB" sz="1200" baseline="-25000" dirty="0">
              <a:solidFill>
                <a:srgbClr val="002060"/>
              </a:solidFill>
            </a:endParaRPr>
          </a:p>
        </p:txBody>
      </p:sp>
    </p:spTree>
    <p:extLst>
      <p:ext uri="{BB962C8B-B14F-4D97-AF65-F5344CB8AC3E}">
        <p14:creationId xmlns:p14="http://schemas.microsoft.com/office/powerpoint/2010/main" val="1813815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3B6AE5-A43D-58D8-BFD4-AD7ADC0CB57C}"/>
              </a:ext>
            </a:extLst>
          </p:cNvPr>
          <p:cNvSpPr>
            <a:spLocks noGrp="1"/>
          </p:cNvSpPr>
          <p:nvPr>
            <p:ph type="title"/>
          </p:nvPr>
        </p:nvSpPr>
        <p:spPr/>
        <p:txBody>
          <a:bodyPr/>
          <a:lstStyle/>
          <a:p>
            <a:r>
              <a:rPr lang="fr-CH" dirty="0" err="1"/>
              <a:t>Circulator</a:t>
            </a:r>
            <a:endParaRPr lang="en-US" dirty="0"/>
          </a:p>
        </p:txBody>
      </p:sp>
      <p:sp>
        <p:nvSpPr>
          <p:cNvPr id="3" name="Footer Placeholder 2">
            <a:extLst>
              <a:ext uri="{FF2B5EF4-FFF2-40B4-BE49-F238E27FC236}">
                <a16:creationId xmlns:a16="http://schemas.microsoft.com/office/drawing/2014/main" id="{8C928185-CBFD-FDDB-0762-5C33DC8CB900}"/>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074780AE-8B9F-7F0E-6E5A-FF8354640FAF}"/>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5" name="Content Placeholder 6">
            <a:extLst>
              <a:ext uri="{FF2B5EF4-FFF2-40B4-BE49-F238E27FC236}">
                <a16:creationId xmlns:a16="http://schemas.microsoft.com/office/drawing/2014/main" id="{809F5FED-D7C8-73F1-511E-7ED7B9B54037}"/>
              </a:ext>
            </a:extLst>
          </p:cNvPr>
          <p:cNvSpPr txBox="1">
            <a:spLocks/>
          </p:cNvSpPr>
          <p:nvPr/>
        </p:nvSpPr>
        <p:spPr>
          <a:xfrm>
            <a:off x="628650" y="987574"/>
            <a:ext cx="388620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0">
              <a:defRPr/>
            </a:pPr>
            <a:r>
              <a:rPr kumimoji="0" lang="en-GB" sz="1400" b="0" i="0" u="none" strike="noStrike" kern="1200" cap="none" spc="0" normalizeH="0" baseline="0" noProof="0" dirty="0">
                <a:ln>
                  <a:noFill/>
                </a:ln>
                <a:solidFill>
                  <a:schemeClr val="accent5"/>
                </a:solidFill>
                <a:effectLst/>
                <a:uLnTx/>
                <a:uFillTx/>
                <a:ea typeface="+mn-ea"/>
                <a:cs typeface="+mn-cs"/>
              </a:rPr>
              <a:t>The circulator helps the system to remain operational and </a:t>
            </a:r>
            <a:r>
              <a:rPr lang="en-GB" sz="1400" dirty="0">
                <a:solidFill>
                  <a:schemeClr val="accent5"/>
                </a:solidFill>
              </a:rPr>
              <a:t>to protect our lines and our amplifiers from the reflected power</a:t>
            </a:r>
          </a:p>
          <a:p>
            <a:pPr lvl="0">
              <a:defRPr/>
            </a:pPr>
            <a:r>
              <a:rPr lang="en-GB" sz="1400" dirty="0">
                <a:solidFill>
                  <a:schemeClr val="accent5"/>
                </a:solidFill>
              </a:rPr>
              <a:t>It is a passive non-reciprocal three-port device</a:t>
            </a:r>
          </a:p>
          <a:p>
            <a:pPr lvl="0">
              <a:defRPr/>
            </a:pPr>
            <a:r>
              <a:rPr lang="en-GB" sz="1400" dirty="0">
                <a:solidFill>
                  <a:schemeClr val="accent5"/>
                </a:solidFill>
              </a:rPr>
              <a:t>The signal entering any port is transmitted only to the next port in rotation, an RF signal experiences a low loss in the direction of the arrow and high loss in reverse direction while propagating through the Circulator</a:t>
            </a:r>
          </a:p>
          <a:p>
            <a:pPr lvl="0">
              <a:defRPr/>
            </a:pPr>
            <a:r>
              <a:rPr lang="en-GB" sz="1400" dirty="0">
                <a:solidFill>
                  <a:srgbClr val="0070C0"/>
                </a:solidFill>
              </a:rPr>
              <a:t>The best place to insert it is close to the reflection source</a:t>
            </a:r>
            <a:endParaRPr lang="en-GB" sz="1400" baseline="-25000" dirty="0">
              <a:solidFill>
                <a:srgbClr val="0070C0"/>
              </a:solidFill>
            </a:endParaRPr>
          </a:p>
          <a:p>
            <a:pPr lvl="0">
              <a:defRPr/>
            </a:pPr>
            <a:r>
              <a:rPr lang="en-GB" sz="1400" dirty="0">
                <a:solidFill>
                  <a:schemeClr val="accent5"/>
                </a:solidFill>
              </a:rPr>
              <a:t>If full reflection lines between circulator and cavity, the lines shall sustain</a:t>
            </a:r>
            <a:br>
              <a:rPr lang="en-GB" sz="1400" dirty="0">
                <a:solidFill>
                  <a:schemeClr val="accent5"/>
                </a:solidFill>
              </a:rPr>
            </a:br>
            <a:r>
              <a:rPr lang="en-GB" sz="1400" b="1" dirty="0">
                <a:solidFill>
                  <a:srgbClr val="0070C0"/>
                </a:solidFill>
              </a:rPr>
              <a:t>V</a:t>
            </a:r>
            <a:r>
              <a:rPr lang="en-GB" sz="1400" b="1" baseline="-25000" dirty="0">
                <a:solidFill>
                  <a:srgbClr val="0070C0"/>
                </a:solidFill>
              </a:rPr>
              <a:t>max</a:t>
            </a:r>
            <a:r>
              <a:rPr lang="en-GB" sz="1400" b="1" dirty="0">
                <a:solidFill>
                  <a:srgbClr val="0070C0"/>
                </a:solidFill>
              </a:rPr>
              <a:t> = 2 </a:t>
            </a:r>
            <a:r>
              <a:rPr lang="en-GB" sz="1400" b="1" dirty="0" err="1">
                <a:solidFill>
                  <a:srgbClr val="0070C0"/>
                </a:solidFill>
              </a:rPr>
              <a:t>V</a:t>
            </a:r>
            <a:r>
              <a:rPr lang="en-GB" sz="1400" b="1" baseline="-25000" dirty="0" err="1">
                <a:solidFill>
                  <a:srgbClr val="0070C0"/>
                </a:solidFill>
              </a:rPr>
              <a:t>f</a:t>
            </a:r>
            <a:r>
              <a:rPr lang="en-GB" sz="1400" b="1" baseline="-25000" dirty="0">
                <a:solidFill>
                  <a:srgbClr val="0070C0"/>
                </a:solidFill>
              </a:rPr>
              <a:t> </a:t>
            </a:r>
            <a:r>
              <a:rPr lang="en-GB" sz="1400" dirty="0">
                <a:solidFill>
                  <a:srgbClr val="0070C0"/>
                </a:solidFill>
              </a:rPr>
              <a:t>(P</a:t>
            </a:r>
            <a:r>
              <a:rPr lang="en-GB" sz="1400" baseline="-25000" dirty="0">
                <a:solidFill>
                  <a:srgbClr val="0070C0"/>
                </a:solidFill>
              </a:rPr>
              <a:t>max </a:t>
            </a:r>
            <a:r>
              <a:rPr lang="en-GB" sz="1400" dirty="0">
                <a:solidFill>
                  <a:srgbClr val="0070C0"/>
                </a:solidFill>
              </a:rPr>
              <a:t>equivalent to 4 </a:t>
            </a:r>
            <a:r>
              <a:rPr lang="en-GB" sz="1400" dirty="0" err="1">
                <a:solidFill>
                  <a:srgbClr val="0070C0"/>
                </a:solidFill>
              </a:rPr>
              <a:t>P</a:t>
            </a:r>
            <a:r>
              <a:rPr lang="en-GB" sz="1400" baseline="-25000" dirty="0" err="1">
                <a:solidFill>
                  <a:srgbClr val="0070C0"/>
                </a:solidFill>
              </a:rPr>
              <a:t>f</a:t>
            </a:r>
            <a:r>
              <a:rPr lang="en-GB" sz="1400" dirty="0">
                <a:solidFill>
                  <a:srgbClr val="0070C0"/>
                </a:solidFill>
              </a:rPr>
              <a:t>)</a:t>
            </a:r>
          </a:p>
          <a:p>
            <a:pPr lvl="0">
              <a:defRPr/>
            </a:pPr>
            <a:r>
              <a:rPr lang="en-GB" sz="1400" dirty="0">
                <a:solidFill>
                  <a:schemeClr val="accent5"/>
                </a:solidFill>
              </a:rPr>
              <a:t>A load of </a:t>
            </a:r>
            <a:r>
              <a:rPr lang="en-GB" sz="1400" dirty="0" err="1">
                <a:solidFill>
                  <a:schemeClr val="accent5"/>
                </a:solidFill>
              </a:rPr>
              <a:t>P</a:t>
            </a:r>
            <a:r>
              <a:rPr lang="en-GB" sz="1400" baseline="-25000" dirty="0" err="1">
                <a:solidFill>
                  <a:schemeClr val="accent5"/>
                </a:solidFill>
              </a:rPr>
              <a:t>f</a:t>
            </a:r>
            <a:r>
              <a:rPr lang="en-GB" sz="1400" dirty="0">
                <a:solidFill>
                  <a:schemeClr val="accent5"/>
                </a:solidFill>
              </a:rPr>
              <a:t> is needed on port 3 at </a:t>
            </a:r>
            <a:r>
              <a:rPr kumimoji="0" lang="en-GB" sz="1400" b="0" i="0" u="none" strike="noStrike" kern="1200" cap="none" spc="0" normalizeH="0" baseline="0" noProof="0" dirty="0">
                <a:ln>
                  <a:noFill/>
                </a:ln>
                <a:solidFill>
                  <a:schemeClr val="accent5"/>
                </a:solidFill>
                <a:effectLst/>
                <a:uLnTx/>
                <a:uFillTx/>
                <a:ea typeface="+mn-ea"/>
                <a:cs typeface="+mn-cs"/>
              </a:rPr>
              <a:t>all time</a:t>
            </a:r>
            <a:endParaRPr kumimoji="0" lang="en-GB" sz="1400" b="0" i="0" u="none" strike="noStrike" kern="1200" cap="none" spc="0" normalizeH="0" baseline="-25000" noProof="0" dirty="0">
              <a:ln>
                <a:noFill/>
              </a:ln>
              <a:solidFill>
                <a:schemeClr val="accent5"/>
              </a:solidFill>
              <a:effectLst/>
              <a:uLnTx/>
              <a:uFillTx/>
              <a:ea typeface="+mn-ea"/>
              <a:cs typeface="+mn-cs"/>
            </a:endParaRPr>
          </a:p>
        </p:txBody>
      </p:sp>
      <p:sp>
        <p:nvSpPr>
          <p:cNvPr id="6" name="Oval 5">
            <a:extLst>
              <a:ext uri="{FF2B5EF4-FFF2-40B4-BE49-F238E27FC236}">
                <a16:creationId xmlns:a16="http://schemas.microsoft.com/office/drawing/2014/main" id="{7722CC2C-F5F1-6E8C-3291-0EB1F0183445}"/>
              </a:ext>
            </a:extLst>
          </p:cNvPr>
          <p:cNvSpPr/>
          <p:nvPr/>
        </p:nvSpPr>
        <p:spPr>
          <a:xfrm>
            <a:off x="6200061" y="682983"/>
            <a:ext cx="756000" cy="756000"/>
          </a:xfrm>
          <a:prstGeom prst="ellipse">
            <a:avLst/>
          </a:prstGeom>
          <a:solidFill>
            <a:sysClr val="window" lastClr="FFFFFF"/>
          </a:solidFill>
          <a:ln w="1270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cxnSp>
        <p:nvCxnSpPr>
          <p:cNvPr id="7" name="Straight Connector 6">
            <a:extLst>
              <a:ext uri="{FF2B5EF4-FFF2-40B4-BE49-F238E27FC236}">
                <a16:creationId xmlns:a16="http://schemas.microsoft.com/office/drawing/2014/main" id="{5E9A0C28-CB60-A52E-7A40-50D52A0CC6A1}"/>
              </a:ext>
            </a:extLst>
          </p:cNvPr>
          <p:cNvCxnSpPr>
            <a:stCxn id="6" idx="2"/>
          </p:cNvCxnSpPr>
          <p:nvPr/>
        </p:nvCxnSpPr>
        <p:spPr>
          <a:xfrm flipH="1" flipV="1">
            <a:off x="5389971" y="1060971"/>
            <a:ext cx="810090" cy="12"/>
          </a:xfrm>
          <a:prstGeom prst="line">
            <a:avLst/>
          </a:prstGeom>
          <a:noFill/>
          <a:ln w="19050" cap="flat" cmpd="sng" algn="ctr">
            <a:solidFill>
              <a:srgbClr val="4472C4"/>
            </a:solidFill>
            <a:prstDash val="solid"/>
            <a:miter lim="800000"/>
          </a:ln>
          <a:effectLst/>
        </p:spPr>
      </p:cxnSp>
      <p:cxnSp>
        <p:nvCxnSpPr>
          <p:cNvPr id="8" name="Straight Connector 7">
            <a:extLst>
              <a:ext uri="{FF2B5EF4-FFF2-40B4-BE49-F238E27FC236}">
                <a16:creationId xmlns:a16="http://schemas.microsoft.com/office/drawing/2014/main" id="{E6D15467-FAAA-44C5-BA26-FFABF2A11C05}"/>
              </a:ext>
            </a:extLst>
          </p:cNvPr>
          <p:cNvCxnSpPr>
            <a:cxnSpLocks/>
          </p:cNvCxnSpPr>
          <p:nvPr/>
        </p:nvCxnSpPr>
        <p:spPr>
          <a:xfrm flipH="1" flipV="1">
            <a:off x="6956145" y="1061067"/>
            <a:ext cx="1565784" cy="0"/>
          </a:xfrm>
          <a:prstGeom prst="line">
            <a:avLst/>
          </a:prstGeom>
          <a:noFill/>
          <a:ln w="114300" cap="flat" cmpd="sng" algn="ctr">
            <a:solidFill>
              <a:srgbClr val="4472C4"/>
            </a:solidFill>
            <a:prstDash val="solid"/>
            <a:miter lim="800000"/>
          </a:ln>
          <a:effectLst/>
        </p:spPr>
      </p:cxnSp>
      <p:cxnSp>
        <p:nvCxnSpPr>
          <p:cNvPr id="9" name="Straight Connector 8">
            <a:extLst>
              <a:ext uri="{FF2B5EF4-FFF2-40B4-BE49-F238E27FC236}">
                <a16:creationId xmlns:a16="http://schemas.microsoft.com/office/drawing/2014/main" id="{15165468-81D5-645E-3F79-4FFC130E5AFD}"/>
              </a:ext>
            </a:extLst>
          </p:cNvPr>
          <p:cNvCxnSpPr>
            <a:stCxn id="10" idx="0"/>
            <a:endCxn id="6" idx="4"/>
          </p:cNvCxnSpPr>
          <p:nvPr/>
        </p:nvCxnSpPr>
        <p:spPr>
          <a:xfrm flipH="1" flipV="1">
            <a:off x="6578061" y="1438983"/>
            <a:ext cx="54" cy="810174"/>
          </a:xfrm>
          <a:prstGeom prst="line">
            <a:avLst/>
          </a:prstGeom>
          <a:noFill/>
          <a:ln w="19050" cap="flat" cmpd="sng" algn="ctr">
            <a:solidFill>
              <a:srgbClr val="4472C4"/>
            </a:solidFill>
            <a:prstDash val="solid"/>
            <a:miter lim="800000"/>
          </a:ln>
          <a:effectLst/>
        </p:spPr>
      </p:cxnSp>
      <p:sp>
        <p:nvSpPr>
          <p:cNvPr id="10" name="Rectangle 9">
            <a:extLst>
              <a:ext uri="{FF2B5EF4-FFF2-40B4-BE49-F238E27FC236}">
                <a16:creationId xmlns:a16="http://schemas.microsoft.com/office/drawing/2014/main" id="{D9ED1339-1EAD-483F-A57F-47AF90B5037F}"/>
              </a:ext>
            </a:extLst>
          </p:cNvPr>
          <p:cNvSpPr/>
          <p:nvPr/>
        </p:nvSpPr>
        <p:spPr>
          <a:xfrm>
            <a:off x="6497115" y="2249157"/>
            <a:ext cx="162000" cy="486000"/>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 name="Circular Arrow 13">
            <a:extLst>
              <a:ext uri="{FF2B5EF4-FFF2-40B4-BE49-F238E27FC236}">
                <a16:creationId xmlns:a16="http://schemas.microsoft.com/office/drawing/2014/main" id="{53773726-7AFD-A392-1C42-CD898D4C433D}"/>
              </a:ext>
            </a:extLst>
          </p:cNvPr>
          <p:cNvSpPr/>
          <p:nvPr/>
        </p:nvSpPr>
        <p:spPr>
          <a:xfrm rot="5400000">
            <a:off x="6308073" y="790995"/>
            <a:ext cx="540000" cy="540000"/>
          </a:xfrm>
          <a:prstGeom prst="circularArrow">
            <a:avLst>
              <a:gd name="adj1" fmla="val 12500"/>
              <a:gd name="adj2" fmla="val 970550"/>
              <a:gd name="adj3" fmla="val 20457681"/>
              <a:gd name="adj4" fmla="val 5510525"/>
              <a:gd name="adj5" fmla="val 12500"/>
            </a:avLst>
          </a:prstGeom>
          <a:gradFill rotWithShape="1">
            <a:gsLst>
              <a:gs pos="0">
                <a:srgbClr val="4472C4">
                  <a:lumMod val="110000"/>
                  <a:satMod val="105000"/>
                  <a:tint val="67000"/>
                </a:srgbClr>
              </a:gs>
              <a:gs pos="50000">
                <a:srgbClr val="4472C4">
                  <a:lumMod val="105000"/>
                  <a:satMod val="103000"/>
                  <a:tint val="73000"/>
                </a:srgbClr>
              </a:gs>
              <a:gs pos="100000">
                <a:srgbClr val="4472C4">
                  <a:lumMod val="105000"/>
                  <a:satMod val="109000"/>
                  <a:tint val="81000"/>
                </a:srgbClr>
              </a:gs>
            </a:gsLst>
            <a:lin ang="5400000" scaled="0"/>
          </a:gradFill>
          <a:ln w="635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9131E639-3F01-A78F-CF63-6644A3B115AD}"/>
              </a:ext>
            </a:extLst>
          </p:cNvPr>
          <p:cNvSpPr/>
          <p:nvPr/>
        </p:nvSpPr>
        <p:spPr>
          <a:xfrm>
            <a:off x="5936398" y="673237"/>
            <a:ext cx="281166" cy="377026"/>
          </a:xfrm>
          <a:prstGeom prst="rect">
            <a:avLst/>
          </a:prstGeom>
          <a:noFill/>
        </p:spPr>
        <p:txBody>
          <a:bodyPr wrap="none" lIns="68580" tIns="34290" rIns="68580" bIns="34290">
            <a:spAutoFit/>
          </a:bodyPr>
          <a:lstStyle/>
          <a:p>
            <a:pPr algn="ctr" defTabSz="685800"/>
            <a:r>
              <a:rPr lang="en-US" sz="2000" b="1" dirty="0">
                <a:ln w="10541" cmpd="sng">
                  <a:solidFill>
                    <a:srgbClr val="4472C4">
                      <a:shade val="88000"/>
                      <a:satMod val="110000"/>
                    </a:srgbClr>
                  </a:solidFill>
                  <a:prstDash val="solid"/>
                </a:ln>
                <a:gradFill>
                  <a:gsLst>
                    <a:gs pos="0">
                      <a:srgbClr val="4472C4">
                        <a:tint val="40000"/>
                        <a:satMod val="250000"/>
                      </a:srgbClr>
                    </a:gs>
                    <a:gs pos="9000">
                      <a:srgbClr val="4472C4">
                        <a:tint val="52000"/>
                        <a:satMod val="300000"/>
                      </a:srgbClr>
                    </a:gs>
                    <a:gs pos="50000">
                      <a:srgbClr val="4472C4">
                        <a:shade val="20000"/>
                        <a:satMod val="300000"/>
                      </a:srgbClr>
                    </a:gs>
                    <a:gs pos="79000">
                      <a:srgbClr val="4472C4">
                        <a:tint val="52000"/>
                        <a:satMod val="300000"/>
                      </a:srgbClr>
                    </a:gs>
                    <a:gs pos="100000">
                      <a:srgbClr val="4472C4">
                        <a:tint val="40000"/>
                        <a:satMod val="250000"/>
                      </a:srgbClr>
                    </a:gs>
                  </a:gsLst>
                  <a:lin ang="5400000"/>
                </a:gradFill>
              </a:rPr>
              <a:t>1</a:t>
            </a:r>
          </a:p>
        </p:txBody>
      </p:sp>
      <p:sp>
        <p:nvSpPr>
          <p:cNvPr id="13" name="Rectangle 12">
            <a:extLst>
              <a:ext uri="{FF2B5EF4-FFF2-40B4-BE49-F238E27FC236}">
                <a16:creationId xmlns:a16="http://schemas.microsoft.com/office/drawing/2014/main" id="{7906E067-6836-C7E6-26D4-D2F1D03AED3C}"/>
              </a:ext>
            </a:extLst>
          </p:cNvPr>
          <p:cNvSpPr/>
          <p:nvPr/>
        </p:nvSpPr>
        <p:spPr>
          <a:xfrm>
            <a:off x="6956145" y="680050"/>
            <a:ext cx="281167" cy="377026"/>
          </a:xfrm>
          <a:prstGeom prst="rect">
            <a:avLst/>
          </a:prstGeom>
          <a:noFill/>
        </p:spPr>
        <p:txBody>
          <a:bodyPr wrap="none" lIns="68580" tIns="34290" rIns="68580" bIns="34290">
            <a:spAutoFit/>
          </a:bodyPr>
          <a:lstStyle/>
          <a:p>
            <a:pPr algn="ctr" defTabSz="685800"/>
            <a:r>
              <a:rPr lang="en-US" sz="2000" b="1" dirty="0">
                <a:ln w="10541" cmpd="sng">
                  <a:solidFill>
                    <a:srgbClr val="4472C4">
                      <a:shade val="88000"/>
                      <a:satMod val="110000"/>
                    </a:srgbClr>
                  </a:solidFill>
                  <a:prstDash val="solid"/>
                </a:ln>
                <a:gradFill>
                  <a:gsLst>
                    <a:gs pos="0">
                      <a:srgbClr val="4472C4">
                        <a:tint val="40000"/>
                        <a:satMod val="250000"/>
                      </a:srgbClr>
                    </a:gs>
                    <a:gs pos="9000">
                      <a:srgbClr val="4472C4">
                        <a:tint val="52000"/>
                        <a:satMod val="300000"/>
                      </a:srgbClr>
                    </a:gs>
                    <a:gs pos="50000">
                      <a:srgbClr val="4472C4">
                        <a:shade val="20000"/>
                        <a:satMod val="300000"/>
                      </a:srgbClr>
                    </a:gs>
                    <a:gs pos="79000">
                      <a:srgbClr val="4472C4">
                        <a:tint val="52000"/>
                        <a:satMod val="300000"/>
                      </a:srgbClr>
                    </a:gs>
                    <a:gs pos="100000">
                      <a:srgbClr val="4472C4">
                        <a:tint val="40000"/>
                        <a:satMod val="250000"/>
                      </a:srgbClr>
                    </a:gs>
                  </a:gsLst>
                  <a:lin ang="5400000"/>
                </a:gradFill>
              </a:rPr>
              <a:t>2</a:t>
            </a:r>
            <a:endParaRPr lang="en-US" sz="4050" b="1" dirty="0">
              <a:ln w="10541" cmpd="sng">
                <a:solidFill>
                  <a:srgbClr val="4472C4">
                    <a:shade val="88000"/>
                    <a:satMod val="110000"/>
                  </a:srgbClr>
                </a:solidFill>
                <a:prstDash val="solid"/>
              </a:ln>
              <a:gradFill>
                <a:gsLst>
                  <a:gs pos="0">
                    <a:srgbClr val="4472C4">
                      <a:tint val="40000"/>
                      <a:satMod val="250000"/>
                    </a:srgbClr>
                  </a:gs>
                  <a:gs pos="9000">
                    <a:srgbClr val="4472C4">
                      <a:tint val="52000"/>
                      <a:satMod val="300000"/>
                    </a:srgbClr>
                  </a:gs>
                  <a:gs pos="50000">
                    <a:srgbClr val="4472C4">
                      <a:shade val="20000"/>
                      <a:satMod val="300000"/>
                    </a:srgbClr>
                  </a:gs>
                  <a:gs pos="79000">
                    <a:srgbClr val="4472C4">
                      <a:tint val="52000"/>
                      <a:satMod val="300000"/>
                    </a:srgbClr>
                  </a:gs>
                  <a:gs pos="100000">
                    <a:srgbClr val="4472C4">
                      <a:tint val="40000"/>
                      <a:satMod val="250000"/>
                    </a:srgbClr>
                  </a:gs>
                </a:gsLst>
                <a:lin ang="5400000"/>
              </a:gradFill>
            </a:endParaRPr>
          </a:p>
        </p:txBody>
      </p:sp>
      <p:sp>
        <p:nvSpPr>
          <p:cNvPr id="14" name="Rectangle 13">
            <a:extLst>
              <a:ext uri="{FF2B5EF4-FFF2-40B4-BE49-F238E27FC236}">
                <a16:creationId xmlns:a16="http://schemas.microsoft.com/office/drawing/2014/main" id="{2F4BABEA-C25B-2F7A-18C6-A87BB6C7FA37}"/>
              </a:ext>
            </a:extLst>
          </p:cNvPr>
          <p:cNvSpPr/>
          <p:nvPr/>
        </p:nvSpPr>
        <p:spPr>
          <a:xfrm>
            <a:off x="6566907" y="1418247"/>
            <a:ext cx="281166" cy="377026"/>
          </a:xfrm>
          <a:prstGeom prst="rect">
            <a:avLst/>
          </a:prstGeom>
          <a:noFill/>
        </p:spPr>
        <p:txBody>
          <a:bodyPr wrap="none" lIns="68580" tIns="34290" rIns="68580" bIns="34290">
            <a:spAutoFit/>
          </a:bodyPr>
          <a:lstStyle/>
          <a:p>
            <a:pPr algn="ctr" defTabSz="685800"/>
            <a:r>
              <a:rPr lang="en-US" sz="2000" b="1" dirty="0">
                <a:ln w="10541" cmpd="sng">
                  <a:solidFill>
                    <a:srgbClr val="4472C4">
                      <a:shade val="88000"/>
                      <a:satMod val="110000"/>
                    </a:srgbClr>
                  </a:solidFill>
                  <a:prstDash val="solid"/>
                </a:ln>
                <a:gradFill>
                  <a:gsLst>
                    <a:gs pos="0">
                      <a:srgbClr val="4472C4">
                        <a:tint val="40000"/>
                        <a:satMod val="250000"/>
                      </a:srgbClr>
                    </a:gs>
                    <a:gs pos="9000">
                      <a:srgbClr val="4472C4">
                        <a:tint val="52000"/>
                        <a:satMod val="300000"/>
                      </a:srgbClr>
                    </a:gs>
                    <a:gs pos="50000">
                      <a:srgbClr val="4472C4">
                        <a:shade val="20000"/>
                        <a:satMod val="300000"/>
                      </a:srgbClr>
                    </a:gs>
                    <a:gs pos="79000">
                      <a:srgbClr val="4472C4">
                        <a:tint val="52000"/>
                        <a:satMod val="300000"/>
                      </a:srgbClr>
                    </a:gs>
                    <a:gs pos="100000">
                      <a:srgbClr val="4472C4">
                        <a:tint val="40000"/>
                        <a:satMod val="250000"/>
                      </a:srgbClr>
                    </a:gs>
                  </a:gsLst>
                  <a:lin ang="5400000"/>
                </a:gradFill>
              </a:rPr>
              <a:t>3</a:t>
            </a:r>
          </a:p>
        </p:txBody>
      </p:sp>
      <p:sp>
        <p:nvSpPr>
          <p:cNvPr id="15" name="TextBox 14">
            <a:extLst>
              <a:ext uri="{FF2B5EF4-FFF2-40B4-BE49-F238E27FC236}">
                <a16:creationId xmlns:a16="http://schemas.microsoft.com/office/drawing/2014/main" id="{35EC47DC-4185-D0D3-806F-6AC1E7820C3B}"/>
              </a:ext>
            </a:extLst>
          </p:cNvPr>
          <p:cNvSpPr txBox="1"/>
          <p:nvPr/>
        </p:nvSpPr>
        <p:spPr>
          <a:xfrm>
            <a:off x="7303188" y="1526398"/>
            <a:ext cx="1271312" cy="1015663"/>
          </a:xfrm>
          <a:prstGeom prst="rect">
            <a:avLst/>
          </a:prstGeom>
          <a:noFill/>
        </p:spPr>
        <p:txBody>
          <a:bodyPr wrap="square" rtlCol="0">
            <a:spAutoFit/>
          </a:bodyPr>
          <a:lstStyle/>
          <a:p>
            <a:pPr algn="r" defTabSz="685800"/>
            <a:r>
              <a:rPr lang="en-GB" sz="1200" dirty="0">
                <a:solidFill>
                  <a:srgbClr val="FF0000"/>
                </a:solidFill>
              </a:rPr>
              <a:t>In case of full reflection</a:t>
            </a:r>
          </a:p>
          <a:p>
            <a:pPr algn="r" defTabSz="685800"/>
            <a:r>
              <a:rPr lang="en-GB" sz="1200" dirty="0">
                <a:solidFill>
                  <a:srgbClr val="FF0000"/>
                </a:solidFill>
              </a:rPr>
              <a:t>there will be 2 </a:t>
            </a:r>
            <a:r>
              <a:rPr lang="en-GB" sz="1200" dirty="0" err="1">
                <a:solidFill>
                  <a:srgbClr val="FF0000"/>
                </a:solidFill>
              </a:rPr>
              <a:t>V</a:t>
            </a:r>
            <a:r>
              <a:rPr lang="en-GB" sz="1200" baseline="-25000" dirty="0" err="1">
                <a:solidFill>
                  <a:srgbClr val="FF0000"/>
                </a:solidFill>
              </a:rPr>
              <a:t>f</a:t>
            </a:r>
            <a:r>
              <a:rPr lang="en-GB" sz="1200" baseline="-25000" dirty="0">
                <a:solidFill>
                  <a:srgbClr val="FF0000"/>
                </a:solidFill>
              </a:rPr>
              <a:t> </a:t>
            </a:r>
            <a:r>
              <a:rPr lang="en-GB" sz="1200" dirty="0">
                <a:solidFill>
                  <a:srgbClr val="FF0000"/>
                </a:solidFill>
              </a:rPr>
              <a:t>along the line</a:t>
            </a:r>
          </a:p>
          <a:p>
            <a:pPr algn="r" defTabSz="685800"/>
            <a:r>
              <a:rPr lang="en-GB" sz="1200" dirty="0">
                <a:solidFill>
                  <a:srgbClr val="FF0000"/>
                </a:solidFill>
              </a:rPr>
              <a:t>(4 P</a:t>
            </a:r>
            <a:r>
              <a:rPr lang="en-GB" sz="1200" baseline="-25000" dirty="0">
                <a:solidFill>
                  <a:srgbClr val="FF0000"/>
                </a:solidFill>
              </a:rPr>
              <a:t>f</a:t>
            </a:r>
            <a:r>
              <a:rPr lang="en-GB" sz="1200" dirty="0">
                <a:solidFill>
                  <a:srgbClr val="FF0000"/>
                </a:solidFill>
              </a:rPr>
              <a:t>)</a:t>
            </a:r>
          </a:p>
        </p:txBody>
      </p:sp>
      <p:sp>
        <p:nvSpPr>
          <p:cNvPr id="16" name="TextBox 15">
            <a:extLst>
              <a:ext uri="{FF2B5EF4-FFF2-40B4-BE49-F238E27FC236}">
                <a16:creationId xmlns:a16="http://schemas.microsoft.com/office/drawing/2014/main" id="{C51066E8-0991-1D99-0BDA-FEF21F62123E}"/>
              </a:ext>
            </a:extLst>
          </p:cNvPr>
          <p:cNvSpPr txBox="1"/>
          <p:nvPr/>
        </p:nvSpPr>
        <p:spPr>
          <a:xfrm>
            <a:off x="6092049" y="1655038"/>
            <a:ext cx="486054" cy="507831"/>
          </a:xfrm>
          <a:prstGeom prst="rect">
            <a:avLst/>
          </a:prstGeom>
          <a:noFill/>
        </p:spPr>
        <p:txBody>
          <a:bodyPr wrap="square" rtlCol="0">
            <a:spAutoFit/>
          </a:bodyPr>
          <a:lstStyle/>
          <a:p>
            <a:pPr algn="r" defTabSz="685800"/>
            <a:r>
              <a:rPr lang="en-GB" sz="1350" dirty="0" err="1">
                <a:solidFill>
                  <a:srgbClr val="002060"/>
                </a:solidFill>
              </a:rPr>
              <a:t>V</a:t>
            </a:r>
            <a:r>
              <a:rPr lang="en-GB" sz="1350" baseline="-25000" dirty="0" err="1">
                <a:solidFill>
                  <a:srgbClr val="002060"/>
                </a:solidFill>
              </a:rPr>
              <a:t>r</a:t>
            </a:r>
            <a:endParaRPr lang="en-GB" sz="1350" baseline="-25000" dirty="0">
              <a:solidFill>
                <a:srgbClr val="002060"/>
              </a:solidFill>
            </a:endParaRPr>
          </a:p>
          <a:p>
            <a:pPr algn="r" defTabSz="685800"/>
            <a:r>
              <a:rPr lang="en-GB" sz="1350" dirty="0">
                <a:solidFill>
                  <a:srgbClr val="002060"/>
                </a:solidFill>
              </a:rPr>
              <a:t>↓</a:t>
            </a:r>
          </a:p>
        </p:txBody>
      </p:sp>
      <p:sp>
        <p:nvSpPr>
          <p:cNvPr id="17" name="TextBox 16">
            <a:extLst>
              <a:ext uri="{FF2B5EF4-FFF2-40B4-BE49-F238E27FC236}">
                <a16:creationId xmlns:a16="http://schemas.microsoft.com/office/drawing/2014/main" id="{AFED1626-E53F-F3C2-A5AC-350D4764898E}"/>
              </a:ext>
            </a:extLst>
          </p:cNvPr>
          <p:cNvSpPr txBox="1"/>
          <p:nvPr/>
        </p:nvSpPr>
        <p:spPr>
          <a:xfrm>
            <a:off x="6659115" y="2458158"/>
            <a:ext cx="675072" cy="276999"/>
          </a:xfrm>
          <a:prstGeom prst="rect">
            <a:avLst/>
          </a:prstGeom>
          <a:noFill/>
        </p:spPr>
        <p:txBody>
          <a:bodyPr wrap="square" rtlCol="0">
            <a:spAutoFit/>
          </a:bodyPr>
          <a:lstStyle/>
          <a:p>
            <a:pPr defTabSz="685800"/>
            <a:r>
              <a:rPr lang="en-GB" sz="1200" dirty="0">
                <a:solidFill>
                  <a:srgbClr val="002060"/>
                </a:solidFill>
              </a:rPr>
              <a:t>Load</a:t>
            </a:r>
          </a:p>
        </p:txBody>
      </p:sp>
      <p:sp>
        <p:nvSpPr>
          <p:cNvPr id="18" name="TextBox 17">
            <a:extLst>
              <a:ext uri="{FF2B5EF4-FFF2-40B4-BE49-F238E27FC236}">
                <a16:creationId xmlns:a16="http://schemas.microsoft.com/office/drawing/2014/main" id="{FCD515F7-06B3-9F20-5BFC-839F664B53C9}"/>
              </a:ext>
            </a:extLst>
          </p:cNvPr>
          <p:cNvSpPr txBox="1"/>
          <p:nvPr/>
        </p:nvSpPr>
        <p:spPr>
          <a:xfrm>
            <a:off x="7873929" y="736977"/>
            <a:ext cx="624322" cy="276999"/>
          </a:xfrm>
          <a:prstGeom prst="rect">
            <a:avLst/>
          </a:prstGeom>
          <a:noFill/>
        </p:spPr>
        <p:txBody>
          <a:bodyPr wrap="square" rtlCol="0">
            <a:spAutoFit/>
          </a:bodyPr>
          <a:lstStyle/>
          <a:p>
            <a:pPr algn="r" defTabSz="685800"/>
            <a:r>
              <a:rPr lang="en-GB" sz="1200" dirty="0" err="1">
                <a:solidFill>
                  <a:srgbClr val="002060"/>
                </a:solidFill>
              </a:rPr>
              <a:t>V</a:t>
            </a:r>
            <a:r>
              <a:rPr lang="en-GB" sz="1200" baseline="-25000" dirty="0" err="1">
                <a:solidFill>
                  <a:srgbClr val="002060"/>
                </a:solidFill>
              </a:rPr>
              <a:t>f</a:t>
            </a:r>
            <a:r>
              <a:rPr lang="en-GB" sz="1200" dirty="0">
                <a:solidFill>
                  <a:srgbClr val="002060"/>
                </a:solidFill>
              </a:rPr>
              <a:t> →</a:t>
            </a:r>
          </a:p>
        </p:txBody>
      </p:sp>
      <p:sp>
        <p:nvSpPr>
          <p:cNvPr id="19" name="TextBox 18">
            <a:extLst>
              <a:ext uri="{FF2B5EF4-FFF2-40B4-BE49-F238E27FC236}">
                <a16:creationId xmlns:a16="http://schemas.microsoft.com/office/drawing/2014/main" id="{54D43CD0-D4E6-AC27-30D8-B3B0C0CF21C1}"/>
              </a:ext>
            </a:extLst>
          </p:cNvPr>
          <p:cNvSpPr txBox="1"/>
          <p:nvPr/>
        </p:nvSpPr>
        <p:spPr>
          <a:xfrm>
            <a:off x="7873929" y="1114977"/>
            <a:ext cx="624322" cy="276999"/>
          </a:xfrm>
          <a:prstGeom prst="rect">
            <a:avLst/>
          </a:prstGeom>
          <a:noFill/>
        </p:spPr>
        <p:txBody>
          <a:bodyPr wrap="square" rtlCol="0">
            <a:spAutoFit/>
          </a:bodyPr>
          <a:lstStyle/>
          <a:p>
            <a:pPr algn="r" defTabSz="685800"/>
            <a:r>
              <a:rPr lang="en-GB" sz="1200" dirty="0">
                <a:solidFill>
                  <a:srgbClr val="002060"/>
                </a:solidFill>
              </a:rPr>
              <a:t>← </a:t>
            </a:r>
            <a:r>
              <a:rPr lang="en-GB" sz="1200" dirty="0" err="1">
                <a:solidFill>
                  <a:srgbClr val="002060"/>
                </a:solidFill>
              </a:rPr>
              <a:t>V</a:t>
            </a:r>
            <a:r>
              <a:rPr lang="en-GB" sz="1200" baseline="-25000" dirty="0" err="1">
                <a:solidFill>
                  <a:srgbClr val="002060"/>
                </a:solidFill>
              </a:rPr>
              <a:t>r</a:t>
            </a:r>
            <a:endParaRPr lang="en-GB" sz="1200" baseline="-25000" dirty="0">
              <a:solidFill>
                <a:srgbClr val="002060"/>
              </a:solidFill>
            </a:endParaRPr>
          </a:p>
        </p:txBody>
      </p:sp>
      <p:sp>
        <p:nvSpPr>
          <p:cNvPr id="20" name="TextBox 19">
            <a:extLst>
              <a:ext uri="{FF2B5EF4-FFF2-40B4-BE49-F238E27FC236}">
                <a16:creationId xmlns:a16="http://schemas.microsoft.com/office/drawing/2014/main" id="{0D1FA547-B920-CEE5-C2D8-AFBC7A58F75B}"/>
              </a:ext>
            </a:extLst>
          </p:cNvPr>
          <p:cNvSpPr txBox="1"/>
          <p:nvPr/>
        </p:nvSpPr>
        <p:spPr>
          <a:xfrm>
            <a:off x="5227954" y="1060971"/>
            <a:ext cx="624322" cy="276999"/>
          </a:xfrm>
          <a:prstGeom prst="rect">
            <a:avLst/>
          </a:prstGeom>
          <a:noFill/>
        </p:spPr>
        <p:txBody>
          <a:bodyPr wrap="square" rtlCol="0">
            <a:spAutoFit/>
          </a:bodyPr>
          <a:lstStyle/>
          <a:p>
            <a:pPr algn="r" defTabSz="685800"/>
            <a:r>
              <a:rPr lang="en-GB" sz="1200" dirty="0" err="1">
                <a:solidFill>
                  <a:srgbClr val="002060"/>
                </a:solidFill>
              </a:rPr>
              <a:t>V</a:t>
            </a:r>
            <a:r>
              <a:rPr lang="en-GB" sz="1200" baseline="-25000" dirty="0" err="1">
                <a:solidFill>
                  <a:srgbClr val="002060"/>
                </a:solidFill>
              </a:rPr>
              <a:t>f</a:t>
            </a:r>
            <a:r>
              <a:rPr lang="en-GB" sz="1200" dirty="0">
                <a:solidFill>
                  <a:srgbClr val="002060"/>
                </a:solidFill>
              </a:rPr>
              <a:t> →</a:t>
            </a:r>
          </a:p>
        </p:txBody>
      </p:sp>
      <p:sp>
        <p:nvSpPr>
          <p:cNvPr id="21" name="Oval 20">
            <a:extLst>
              <a:ext uri="{FF2B5EF4-FFF2-40B4-BE49-F238E27FC236}">
                <a16:creationId xmlns:a16="http://schemas.microsoft.com/office/drawing/2014/main" id="{C1CA5D0E-0B12-3B50-CEFF-86ABBB4D9AA2}"/>
              </a:ext>
            </a:extLst>
          </p:cNvPr>
          <p:cNvSpPr/>
          <p:nvPr/>
        </p:nvSpPr>
        <p:spPr>
          <a:xfrm>
            <a:off x="4735349" y="3363792"/>
            <a:ext cx="243000" cy="243000"/>
          </a:xfrm>
          <a:prstGeom prst="ellipse">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E4E7A45F-3790-CF99-30E8-DF993213F1E9}"/>
              </a:ext>
            </a:extLst>
          </p:cNvPr>
          <p:cNvPicPr>
            <a:picLocks noChangeArrowheads="1"/>
          </p:cNvPicPr>
          <p:nvPr/>
        </p:nvPicPr>
        <p:blipFill rotWithShape="1">
          <a:blip r:embed="rId2" cstate="print">
            <a:clrChange>
              <a:clrFrom>
                <a:srgbClr val="FFFFFF"/>
              </a:clrFrom>
              <a:clrTo>
                <a:srgbClr val="FFFFFF">
                  <a:alpha val="0"/>
                </a:srgbClr>
              </a:clrTo>
            </a:clrChange>
            <a:duotone>
              <a:prstClr val="black"/>
              <a:schemeClr val="accent5">
                <a:tint val="45000"/>
                <a:satMod val="400000"/>
              </a:schemeClr>
            </a:duotone>
            <a:extLst>
              <a:ext uri="{28A0092B-C50C-407E-A947-70E740481C1C}">
                <a14:useLocalDpi xmlns:a14="http://schemas.microsoft.com/office/drawing/2010/main"/>
              </a:ext>
            </a:extLst>
          </a:blip>
          <a:srcRect/>
          <a:stretch/>
        </p:blipFill>
        <p:spPr bwMode="auto">
          <a:xfrm>
            <a:off x="4789355" y="3417798"/>
            <a:ext cx="135000" cy="135000"/>
          </a:xfrm>
          <a:prstGeom prst="rect">
            <a:avLst/>
          </a:prstGeom>
          <a:noFill/>
          <a:ln w="9525">
            <a:noFill/>
            <a:miter lim="800000"/>
            <a:headEnd/>
            <a:tailEnd/>
          </a:ln>
          <a:effectLst/>
        </p:spPr>
      </p:pic>
      <p:sp>
        <p:nvSpPr>
          <p:cNvPr id="23" name="Isosceles Triangle 22">
            <a:extLst>
              <a:ext uri="{FF2B5EF4-FFF2-40B4-BE49-F238E27FC236}">
                <a16:creationId xmlns:a16="http://schemas.microsoft.com/office/drawing/2014/main" id="{6EE46B2C-9C1F-0312-4232-9EC6F3C23EC6}"/>
              </a:ext>
            </a:extLst>
          </p:cNvPr>
          <p:cNvSpPr/>
          <p:nvPr/>
        </p:nvSpPr>
        <p:spPr>
          <a:xfrm rot="5400000">
            <a:off x="5278187" y="3138947"/>
            <a:ext cx="756000" cy="702000"/>
          </a:xfrm>
          <a:prstGeom prst="triangle">
            <a:avLst/>
          </a:prstGeom>
          <a:solidFill>
            <a:sysClr val="window" lastClr="FFFFFF">
              <a:lumMod val="75000"/>
            </a:sysClr>
          </a:solidFill>
          <a:ln>
            <a:solidFill>
              <a:sysClr val="window" lastClr="FFFFFF">
                <a:lumMod val="75000"/>
              </a:sysClr>
            </a:solid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24" name="Straight Arrow Connector 23">
            <a:extLst>
              <a:ext uri="{FF2B5EF4-FFF2-40B4-BE49-F238E27FC236}">
                <a16:creationId xmlns:a16="http://schemas.microsoft.com/office/drawing/2014/main" id="{1C675F7F-9513-7BCB-DA46-3593B9D2578E}"/>
              </a:ext>
            </a:extLst>
          </p:cNvPr>
          <p:cNvCxnSpPr>
            <a:cxnSpLocks/>
            <a:stCxn id="21" idx="6"/>
            <a:endCxn id="23" idx="3"/>
          </p:cNvCxnSpPr>
          <p:nvPr/>
        </p:nvCxnSpPr>
        <p:spPr>
          <a:xfrm>
            <a:off x="4978349" y="3485292"/>
            <a:ext cx="326838" cy="4655"/>
          </a:xfrm>
          <a:prstGeom prst="straightConnector1">
            <a:avLst/>
          </a:prstGeom>
          <a:noFill/>
          <a:ln w="6350" cap="flat" cmpd="sng" algn="ctr">
            <a:solidFill>
              <a:sysClr val="window" lastClr="FFFFFF">
                <a:lumMod val="75000"/>
              </a:sysClr>
            </a:solidFill>
            <a:prstDash val="solid"/>
            <a:miter lim="800000"/>
            <a:tailEnd type="arrow"/>
          </a:ln>
          <a:effectLst/>
        </p:spPr>
      </p:cxnSp>
      <p:cxnSp>
        <p:nvCxnSpPr>
          <p:cNvPr id="25" name="Straight Arrow Connector 24">
            <a:extLst>
              <a:ext uri="{FF2B5EF4-FFF2-40B4-BE49-F238E27FC236}">
                <a16:creationId xmlns:a16="http://schemas.microsoft.com/office/drawing/2014/main" id="{49A82ADA-E9EC-899A-C2AA-6B2D0DEA9BDC}"/>
              </a:ext>
            </a:extLst>
          </p:cNvPr>
          <p:cNvCxnSpPr>
            <a:stCxn id="23" idx="0"/>
            <a:endCxn id="29" idx="2"/>
          </p:cNvCxnSpPr>
          <p:nvPr/>
        </p:nvCxnSpPr>
        <p:spPr>
          <a:xfrm flipV="1">
            <a:off x="6007187" y="3489882"/>
            <a:ext cx="648018" cy="65"/>
          </a:xfrm>
          <a:prstGeom prst="straightConnector1">
            <a:avLst/>
          </a:prstGeom>
          <a:noFill/>
          <a:ln w="38100" cap="flat" cmpd="sng" algn="ctr">
            <a:solidFill>
              <a:srgbClr val="0070C0"/>
            </a:solidFill>
            <a:prstDash val="solid"/>
            <a:miter lim="800000"/>
            <a:headEnd type="none" w="med" len="med"/>
            <a:tailEnd type="triangle" w="med" len="med"/>
          </a:ln>
          <a:effectLst/>
        </p:spPr>
      </p:cxnSp>
      <p:sp>
        <p:nvSpPr>
          <p:cNvPr id="26" name="Rounded Rectangle 21">
            <a:extLst>
              <a:ext uri="{FF2B5EF4-FFF2-40B4-BE49-F238E27FC236}">
                <a16:creationId xmlns:a16="http://schemas.microsoft.com/office/drawing/2014/main" id="{2C00C448-6B35-42F6-581C-9A5DD6C27754}"/>
              </a:ext>
            </a:extLst>
          </p:cNvPr>
          <p:cNvSpPr/>
          <p:nvPr/>
        </p:nvSpPr>
        <p:spPr>
          <a:xfrm>
            <a:off x="7897187" y="3138942"/>
            <a:ext cx="702000" cy="702000"/>
          </a:xfrm>
          <a:prstGeom prst="roundRect">
            <a:avLst/>
          </a:prstGeom>
          <a:solidFill>
            <a:sysClr val="window" lastClr="FFFFFF"/>
          </a:solidFill>
          <a:ln w="12700" cap="flat" cmpd="sng" algn="ctr">
            <a:solidFill>
              <a:sysClr val="window" lastClr="FFFFFF">
                <a:lumMod val="7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lang="en-GB" sz="1200" kern="0" dirty="0">
                <a:solidFill>
                  <a:schemeClr val="accent5"/>
                </a:solidFill>
              </a:rPr>
              <a:t>Cavity</a:t>
            </a:r>
            <a:endParaRPr kumimoji="0" lang="en-GB" sz="1200" b="0" i="0" u="none" strike="noStrike" kern="0" cap="none" spc="0" normalizeH="0" baseline="0" noProof="0" dirty="0">
              <a:ln>
                <a:noFill/>
              </a:ln>
              <a:solidFill>
                <a:schemeClr val="accent5"/>
              </a:solidFill>
              <a:effectLst/>
              <a:uLnTx/>
              <a:uFillTx/>
              <a:ea typeface="+mn-ea"/>
              <a:cs typeface="+mn-cs"/>
            </a:endParaRPr>
          </a:p>
        </p:txBody>
      </p:sp>
      <p:cxnSp>
        <p:nvCxnSpPr>
          <p:cNvPr id="27" name="Straight Arrow Connector 26">
            <a:extLst>
              <a:ext uri="{FF2B5EF4-FFF2-40B4-BE49-F238E27FC236}">
                <a16:creationId xmlns:a16="http://schemas.microsoft.com/office/drawing/2014/main" id="{B99EA486-887F-2FBF-F778-6F7CB24FDF2C}"/>
              </a:ext>
            </a:extLst>
          </p:cNvPr>
          <p:cNvCxnSpPr>
            <a:stCxn id="29" idx="6"/>
            <a:endCxn id="26" idx="1"/>
          </p:cNvCxnSpPr>
          <p:nvPr/>
        </p:nvCxnSpPr>
        <p:spPr>
          <a:xfrm>
            <a:off x="7087205" y="3489882"/>
            <a:ext cx="809982" cy="60"/>
          </a:xfrm>
          <a:prstGeom prst="straightConnector1">
            <a:avLst/>
          </a:prstGeom>
          <a:noFill/>
          <a:ln w="76200" cap="flat" cmpd="sng" algn="ctr">
            <a:solidFill>
              <a:srgbClr val="0070C0"/>
            </a:solidFill>
            <a:prstDash val="solid"/>
            <a:miter lim="800000"/>
            <a:headEnd type="triangle" w="med" len="med"/>
            <a:tailEnd type="triangle" w="med" len="med"/>
          </a:ln>
          <a:effectLst/>
        </p:spPr>
      </p:cxnSp>
      <p:grpSp>
        <p:nvGrpSpPr>
          <p:cNvPr id="28" name="Group 27">
            <a:extLst>
              <a:ext uri="{FF2B5EF4-FFF2-40B4-BE49-F238E27FC236}">
                <a16:creationId xmlns:a16="http://schemas.microsoft.com/office/drawing/2014/main" id="{E4BAE0EF-B734-94F6-5880-1BE39D94BC11}"/>
              </a:ext>
            </a:extLst>
          </p:cNvPr>
          <p:cNvGrpSpPr/>
          <p:nvPr/>
        </p:nvGrpSpPr>
        <p:grpSpPr>
          <a:xfrm>
            <a:off x="6655205" y="3273882"/>
            <a:ext cx="432000" cy="432000"/>
            <a:chOff x="6084168" y="4005064"/>
            <a:chExt cx="1008000" cy="1008000"/>
          </a:xfrm>
        </p:grpSpPr>
        <p:sp>
          <p:nvSpPr>
            <p:cNvPr id="29" name="Oval 28">
              <a:extLst>
                <a:ext uri="{FF2B5EF4-FFF2-40B4-BE49-F238E27FC236}">
                  <a16:creationId xmlns:a16="http://schemas.microsoft.com/office/drawing/2014/main" id="{0A0DFAD3-037C-C512-B528-A89BAA685870}"/>
                </a:ext>
              </a:extLst>
            </p:cNvPr>
            <p:cNvSpPr/>
            <p:nvPr/>
          </p:nvSpPr>
          <p:spPr>
            <a:xfrm>
              <a:off x="6084168" y="4005064"/>
              <a:ext cx="1008000" cy="1008000"/>
            </a:xfrm>
            <a:prstGeom prst="ellipse">
              <a:avLst/>
            </a:prstGeom>
            <a:solidFill>
              <a:sysClr val="window" lastClr="FFFFFF"/>
            </a:solidFill>
            <a:ln w="1270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0" name="Circular Arrow 27">
              <a:extLst>
                <a:ext uri="{FF2B5EF4-FFF2-40B4-BE49-F238E27FC236}">
                  <a16:creationId xmlns:a16="http://schemas.microsoft.com/office/drawing/2014/main" id="{BA852570-AA06-02DF-F211-B26C8653D116}"/>
                </a:ext>
              </a:extLst>
            </p:cNvPr>
            <p:cNvSpPr/>
            <p:nvPr/>
          </p:nvSpPr>
          <p:spPr>
            <a:xfrm rot="5400000">
              <a:off x="6228184" y="4149080"/>
              <a:ext cx="720000" cy="720000"/>
            </a:xfrm>
            <a:prstGeom prst="circularArrow">
              <a:avLst>
                <a:gd name="adj1" fmla="val 12500"/>
                <a:gd name="adj2" fmla="val 970550"/>
                <a:gd name="adj3" fmla="val 20457681"/>
                <a:gd name="adj4" fmla="val 5510525"/>
                <a:gd name="adj5" fmla="val 12500"/>
              </a:avLst>
            </a:prstGeom>
            <a:gradFill rotWithShape="1">
              <a:gsLst>
                <a:gs pos="0">
                  <a:srgbClr val="4472C4">
                    <a:lumMod val="110000"/>
                    <a:satMod val="105000"/>
                    <a:tint val="67000"/>
                  </a:srgbClr>
                </a:gs>
                <a:gs pos="50000">
                  <a:srgbClr val="4472C4">
                    <a:lumMod val="105000"/>
                    <a:satMod val="103000"/>
                    <a:tint val="73000"/>
                  </a:srgbClr>
                </a:gs>
                <a:gs pos="100000">
                  <a:srgbClr val="4472C4">
                    <a:lumMod val="105000"/>
                    <a:satMod val="109000"/>
                    <a:tint val="81000"/>
                  </a:srgbClr>
                </a:gs>
              </a:gsLst>
              <a:lin ang="5400000" scaled="0"/>
            </a:gradFill>
            <a:ln w="635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sp>
        <p:nvSpPr>
          <p:cNvPr id="31" name="TextBox 30">
            <a:extLst>
              <a:ext uri="{FF2B5EF4-FFF2-40B4-BE49-F238E27FC236}">
                <a16:creationId xmlns:a16="http://schemas.microsoft.com/office/drawing/2014/main" id="{CA50178D-B594-C306-5B4A-8B690EF143F2}"/>
              </a:ext>
            </a:extLst>
          </p:cNvPr>
          <p:cNvSpPr txBox="1"/>
          <p:nvPr/>
        </p:nvSpPr>
        <p:spPr>
          <a:xfrm>
            <a:off x="6115187" y="3212906"/>
            <a:ext cx="332142" cy="300082"/>
          </a:xfrm>
          <a:prstGeom prst="rect">
            <a:avLst/>
          </a:prstGeom>
          <a:noFill/>
        </p:spPr>
        <p:txBody>
          <a:bodyPr wrap="none" rtlCol="0">
            <a:spAutoFit/>
          </a:bodyPr>
          <a:lstStyle/>
          <a:p>
            <a:pPr defTabSz="685800"/>
            <a:r>
              <a:rPr lang="en-GB" sz="1350" dirty="0">
                <a:solidFill>
                  <a:srgbClr val="002060"/>
                </a:solidFill>
              </a:rPr>
              <a:t>P</a:t>
            </a:r>
            <a:r>
              <a:rPr lang="en-GB" sz="1350" baseline="-25000" dirty="0">
                <a:solidFill>
                  <a:srgbClr val="002060"/>
                </a:solidFill>
              </a:rPr>
              <a:t>f</a:t>
            </a:r>
          </a:p>
        </p:txBody>
      </p:sp>
      <p:sp>
        <p:nvSpPr>
          <p:cNvPr id="32" name="Rectangle 31">
            <a:extLst>
              <a:ext uri="{FF2B5EF4-FFF2-40B4-BE49-F238E27FC236}">
                <a16:creationId xmlns:a16="http://schemas.microsoft.com/office/drawing/2014/main" id="{14A16966-E30D-BC7C-EF39-1C44C4B9FCA9}"/>
              </a:ext>
            </a:extLst>
          </p:cNvPr>
          <p:cNvSpPr/>
          <p:nvPr/>
        </p:nvSpPr>
        <p:spPr>
          <a:xfrm>
            <a:off x="7303187" y="3104894"/>
            <a:ext cx="476412" cy="300082"/>
          </a:xfrm>
          <a:prstGeom prst="rect">
            <a:avLst/>
          </a:prstGeom>
        </p:spPr>
        <p:txBody>
          <a:bodyPr wrap="none">
            <a:spAutoFit/>
          </a:bodyPr>
          <a:lstStyle/>
          <a:p>
            <a:pPr defTabSz="685800"/>
            <a:r>
              <a:rPr lang="en-GB" sz="1350" dirty="0">
                <a:solidFill>
                  <a:srgbClr val="002060"/>
                </a:solidFill>
              </a:rPr>
              <a:t>4 P</a:t>
            </a:r>
            <a:r>
              <a:rPr lang="en-GB" sz="1350" baseline="-25000" dirty="0">
                <a:solidFill>
                  <a:srgbClr val="002060"/>
                </a:solidFill>
              </a:rPr>
              <a:t>f</a:t>
            </a:r>
          </a:p>
        </p:txBody>
      </p:sp>
      <p:sp>
        <p:nvSpPr>
          <p:cNvPr id="33" name="Rectangle 32">
            <a:extLst>
              <a:ext uri="{FF2B5EF4-FFF2-40B4-BE49-F238E27FC236}">
                <a16:creationId xmlns:a16="http://schemas.microsoft.com/office/drawing/2014/main" id="{589EF665-80BC-3FB4-62B6-A7E6C19328E4}"/>
              </a:ext>
            </a:extLst>
          </p:cNvPr>
          <p:cNvSpPr/>
          <p:nvPr/>
        </p:nvSpPr>
        <p:spPr>
          <a:xfrm>
            <a:off x="6493187" y="3752966"/>
            <a:ext cx="332142" cy="300082"/>
          </a:xfrm>
          <a:prstGeom prst="rect">
            <a:avLst/>
          </a:prstGeom>
        </p:spPr>
        <p:txBody>
          <a:bodyPr wrap="none">
            <a:spAutoFit/>
          </a:bodyPr>
          <a:lstStyle/>
          <a:p>
            <a:pPr defTabSz="685800"/>
            <a:r>
              <a:rPr lang="en-GB" sz="1350" dirty="0">
                <a:solidFill>
                  <a:srgbClr val="002060"/>
                </a:solidFill>
              </a:rPr>
              <a:t>P</a:t>
            </a:r>
            <a:r>
              <a:rPr lang="en-GB" sz="1350" baseline="-25000" dirty="0">
                <a:solidFill>
                  <a:srgbClr val="002060"/>
                </a:solidFill>
              </a:rPr>
              <a:t>f</a:t>
            </a:r>
          </a:p>
        </p:txBody>
      </p:sp>
      <p:cxnSp>
        <p:nvCxnSpPr>
          <p:cNvPr id="34" name="Straight Arrow Connector 33">
            <a:extLst>
              <a:ext uri="{FF2B5EF4-FFF2-40B4-BE49-F238E27FC236}">
                <a16:creationId xmlns:a16="http://schemas.microsoft.com/office/drawing/2014/main" id="{6906C001-723A-E650-6F88-512525AA2D5F}"/>
              </a:ext>
            </a:extLst>
          </p:cNvPr>
          <p:cNvCxnSpPr>
            <a:stCxn id="29" idx="4"/>
          </p:cNvCxnSpPr>
          <p:nvPr/>
        </p:nvCxnSpPr>
        <p:spPr>
          <a:xfrm>
            <a:off x="6871205" y="3705882"/>
            <a:ext cx="24" cy="324084"/>
          </a:xfrm>
          <a:prstGeom prst="straightConnector1">
            <a:avLst/>
          </a:prstGeom>
          <a:noFill/>
          <a:ln w="38100" cap="flat" cmpd="sng" algn="ctr">
            <a:solidFill>
              <a:srgbClr val="0070C0"/>
            </a:solidFill>
            <a:prstDash val="solid"/>
            <a:miter lim="800000"/>
            <a:headEnd type="none" w="med" len="med"/>
            <a:tailEnd type="triangle" w="med" len="med"/>
          </a:ln>
          <a:effectLst/>
        </p:spPr>
      </p:cxnSp>
      <p:sp>
        <p:nvSpPr>
          <p:cNvPr id="35" name="Rectangle 34">
            <a:extLst>
              <a:ext uri="{FF2B5EF4-FFF2-40B4-BE49-F238E27FC236}">
                <a16:creationId xmlns:a16="http://schemas.microsoft.com/office/drawing/2014/main" id="{2DBBBAC5-C105-B6F8-EB3B-F46F3536061B}"/>
              </a:ext>
            </a:extLst>
          </p:cNvPr>
          <p:cNvSpPr/>
          <p:nvPr/>
        </p:nvSpPr>
        <p:spPr>
          <a:xfrm>
            <a:off x="6763217" y="4029966"/>
            <a:ext cx="216000" cy="486000"/>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070035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17220-69D4-ACE5-3743-FFEF38B7EAA8}"/>
              </a:ext>
            </a:extLst>
          </p:cNvPr>
          <p:cNvSpPr>
            <a:spLocks noGrp="1"/>
          </p:cNvSpPr>
          <p:nvPr>
            <p:ph type="title"/>
          </p:nvPr>
        </p:nvSpPr>
        <p:spPr>
          <a:xfrm>
            <a:off x="612775" y="134938"/>
            <a:ext cx="3517208" cy="539750"/>
          </a:xfrm>
        </p:spPr>
        <p:txBody>
          <a:bodyPr/>
          <a:lstStyle/>
          <a:p>
            <a:r>
              <a:rPr lang="fr-CH" dirty="0" err="1"/>
              <a:t>Circulator</a:t>
            </a:r>
            <a:endParaRPr lang="en-US" dirty="0"/>
          </a:p>
        </p:txBody>
      </p:sp>
      <p:sp>
        <p:nvSpPr>
          <p:cNvPr id="3" name="Footer Placeholder 2">
            <a:extLst>
              <a:ext uri="{FF2B5EF4-FFF2-40B4-BE49-F238E27FC236}">
                <a16:creationId xmlns:a16="http://schemas.microsoft.com/office/drawing/2014/main" id="{09AE10EF-B794-B09B-D8BA-82B0042DE056}"/>
              </a:ext>
            </a:extLst>
          </p:cNvPr>
          <p:cNvSpPr>
            <a:spLocks noGrp="1"/>
          </p:cNvSpPr>
          <p:nvPr>
            <p:ph type="ftr" sz="quarter" idx="11"/>
          </p:nvPr>
        </p:nvSpPr>
        <p:spPr>
          <a:xfrm>
            <a:off x="1671860" y="4669030"/>
            <a:ext cx="6860140" cy="368233"/>
          </a:xfrm>
        </p:spPr>
        <p:txBody>
          <a:bodyPr/>
          <a:lstStyle/>
          <a:p>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A6BAF0A-DB62-7099-FEF2-62499B396B1A}"/>
              </a:ext>
            </a:extLst>
          </p:cNvPr>
          <p:cNvSpPr>
            <a:spLocks noGrp="1"/>
          </p:cNvSpPr>
          <p:nvPr>
            <p:ph type="sldNum" sz="quarter" idx="12"/>
          </p:nvPr>
        </p:nvSpPr>
        <p:spPr>
          <a:xfrm>
            <a:off x="8686800" y="4669030"/>
            <a:ext cx="360000" cy="368233"/>
          </a:xfrm>
        </p:spPr>
        <p:txBody>
          <a:bodyPr/>
          <a:lstStyle/>
          <a:p>
            <a:fld id="{BFDCA1C4-9514-7B4F-976F-D92F7E296653}" type="slidenum">
              <a:rPr lang="fr-FR" smtClean="0"/>
              <a:pPr/>
              <a:t>13</a:t>
            </a:fld>
            <a:endParaRPr lang="fr-FR"/>
          </a:p>
        </p:txBody>
      </p:sp>
      <p:sp>
        <p:nvSpPr>
          <p:cNvPr id="5" name="Content Placeholder 2">
            <a:extLst>
              <a:ext uri="{FF2B5EF4-FFF2-40B4-BE49-F238E27FC236}">
                <a16:creationId xmlns:a16="http://schemas.microsoft.com/office/drawing/2014/main" id="{70F41FF8-8208-2A1A-C0E7-B4F8462DD9C8}"/>
              </a:ext>
            </a:extLst>
          </p:cNvPr>
          <p:cNvSpPr txBox="1">
            <a:spLocks/>
          </p:cNvSpPr>
          <p:nvPr/>
        </p:nvSpPr>
        <p:spPr>
          <a:xfrm>
            <a:off x="628650" y="1059582"/>
            <a:ext cx="3886200" cy="3263504"/>
          </a:xfrm>
          <a:prstGeom prst="rect">
            <a:avLst/>
          </a:prstGeom>
        </p:spPr>
        <p:txBody>
          <a:bodyPr vert="horz" lIns="91440" tIns="45720" rIns="91440" bIns="45720" rtlCol="0" anchor="ctr">
            <a:norm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The most misunderstood concept of circulators is that of isolation</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Circulators do not provide isolation until one of the ports is terminated</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Then the isolation between the other two ports (in the direction opposing the direction of circulation) is approximately equal to the return loss due to any mismatch on the terminated port</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So, </a:t>
            </a:r>
            <a:r>
              <a:rPr kumimoji="0" lang="en-GB" sz="1400" b="0" i="0" u="none" strike="noStrike" kern="1200" cap="none" spc="0" normalizeH="0" baseline="0" noProof="0" dirty="0">
                <a:ln>
                  <a:noFill/>
                </a:ln>
                <a:solidFill>
                  <a:srgbClr val="0070C0"/>
                </a:solidFill>
                <a:effectLst/>
                <a:uLnTx/>
                <a:uFillTx/>
                <a:ea typeface="+mn-ea"/>
                <a:cs typeface="+mn-cs"/>
              </a:rPr>
              <a:t>a very good load is needed </a:t>
            </a:r>
            <a:r>
              <a:rPr kumimoji="0" lang="en-GB" sz="1400" b="0" i="0" u="none" strike="noStrike" kern="1200" cap="none" spc="0" normalizeH="0" baseline="0" noProof="0" dirty="0">
                <a:ln>
                  <a:noFill/>
                </a:ln>
                <a:solidFill>
                  <a:schemeClr val="accent5"/>
                </a:solidFill>
                <a:effectLst/>
                <a:uLnTx/>
                <a:uFillTx/>
                <a:ea typeface="+mn-ea"/>
                <a:cs typeface="+mn-cs"/>
              </a:rPr>
              <a:t>on port 3 in order to guaranty a good isolation at port 1</a:t>
            </a:r>
            <a:endParaRPr kumimoji="0" lang="en-US" sz="1400" b="0" i="0" u="none" strike="noStrike" kern="1200" cap="none" spc="0" normalizeH="0" baseline="0" noProof="0" dirty="0">
              <a:ln>
                <a:noFill/>
              </a:ln>
              <a:solidFill>
                <a:schemeClr val="accent5"/>
              </a:solidFill>
              <a:effectLst/>
              <a:uLnTx/>
              <a:uFillTx/>
              <a:ea typeface="+mn-ea"/>
              <a:cs typeface="+mn-cs"/>
            </a:endParaRPr>
          </a:p>
        </p:txBody>
      </p:sp>
      <p:pic>
        <p:nvPicPr>
          <p:cNvPr id="24" name="Content Placeholder 8">
            <a:extLst>
              <a:ext uri="{FF2B5EF4-FFF2-40B4-BE49-F238E27FC236}">
                <a16:creationId xmlns:a16="http://schemas.microsoft.com/office/drawing/2014/main" id="{BBC30430-837D-2CA8-D512-8C9222E2DCC7}"/>
              </a:ext>
            </a:extLst>
          </p:cNvPr>
          <p:cNvPicPr>
            <a:picLocks noChangeAspect="1"/>
          </p:cNvPicPr>
          <p:nvPr/>
        </p:nvPicPr>
        <p:blipFill>
          <a:blip r:embed="rId2"/>
          <a:stretch>
            <a:fillRect/>
          </a:stretch>
        </p:blipFill>
        <p:spPr>
          <a:xfrm>
            <a:off x="5336681" y="2305192"/>
            <a:ext cx="3114675" cy="2336006"/>
          </a:xfrm>
          <a:prstGeom prst="rect">
            <a:avLst/>
          </a:prstGeom>
        </p:spPr>
      </p:pic>
      <p:cxnSp>
        <p:nvCxnSpPr>
          <p:cNvPr id="25" name="Straight Arrow Connector 24">
            <a:extLst>
              <a:ext uri="{FF2B5EF4-FFF2-40B4-BE49-F238E27FC236}">
                <a16:creationId xmlns:a16="http://schemas.microsoft.com/office/drawing/2014/main" id="{12431B35-37BD-A79E-1CAD-83614EDB9C25}"/>
              </a:ext>
            </a:extLst>
          </p:cNvPr>
          <p:cNvCxnSpPr>
            <a:cxnSpLocks/>
            <a:endCxn id="28" idx="2"/>
          </p:cNvCxnSpPr>
          <p:nvPr/>
        </p:nvCxnSpPr>
        <p:spPr>
          <a:xfrm flipV="1">
            <a:off x="6030000" y="591487"/>
            <a:ext cx="648018" cy="65"/>
          </a:xfrm>
          <a:prstGeom prst="straightConnector1">
            <a:avLst/>
          </a:prstGeom>
          <a:noFill/>
          <a:ln w="38100" cap="flat" cmpd="sng" algn="ctr">
            <a:solidFill>
              <a:srgbClr val="0070C0"/>
            </a:solidFill>
            <a:prstDash val="solid"/>
            <a:miter lim="800000"/>
            <a:headEnd type="none" w="med" len="med"/>
            <a:tailEnd type="triangle" w="med" len="med"/>
          </a:ln>
          <a:effectLst/>
        </p:spPr>
      </p:cxnSp>
      <p:cxnSp>
        <p:nvCxnSpPr>
          <p:cNvPr id="26" name="Straight Arrow Connector 25">
            <a:extLst>
              <a:ext uri="{FF2B5EF4-FFF2-40B4-BE49-F238E27FC236}">
                <a16:creationId xmlns:a16="http://schemas.microsoft.com/office/drawing/2014/main" id="{A8E8B765-2757-D71F-732E-425A678C6995}"/>
              </a:ext>
            </a:extLst>
          </p:cNvPr>
          <p:cNvCxnSpPr>
            <a:cxnSpLocks/>
            <a:stCxn id="28" idx="6"/>
          </p:cNvCxnSpPr>
          <p:nvPr/>
        </p:nvCxnSpPr>
        <p:spPr>
          <a:xfrm>
            <a:off x="7110018" y="591486"/>
            <a:ext cx="809982" cy="60"/>
          </a:xfrm>
          <a:prstGeom prst="straightConnector1">
            <a:avLst/>
          </a:prstGeom>
          <a:noFill/>
          <a:ln w="76200" cap="flat" cmpd="sng" algn="ctr">
            <a:solidFill>
              <a:srgbClr val="0070C0"/>
            </a:solidFill>
            <a:prstDash val="solid"/>
            <a:miter lim="800000"/>
            <a:headEnd type="triangle" w="med" len="med"/>
            <a:tailEnd type="triangle" w="med" len="med"/>
          </a:ln>
          <a:effectLst/>
        </p:spPr>
      </p:cxnSp>
      <p:grpSp>
        <p:nvGrpSpPr>
          <p:cNvPr id="27" name="Group 26">
            <a:extLst>
              <a:ext uri="{FF2B5EF4-FFF2-40B4-BE49-F238E27FC236}">
                <a16:creationId xmlns:a16="http://schemas.microsoft.com/office/drawing/2014/main" id="{6374C0D4-5D7B-C372-F5A8-506B02037759}"/>
              </a:ext>
            </a:extLst>
          </p:cNvPr>
          <p:cNvGrpSpPr/>
          <p:nvPr/>
        </p:nvGrpSpPr>
        <p:grpSpPr>
          <a:xfrm>
            <a:off x="6678018" y="375486"/>
            <a:ext cx="432000" cy="432000"/>
            <a:chOff x="6084168" y="4005064"/>
            <a:chExt cx="1008000" cy="1008000"/>
          </a:xfrm>
        </p:grpSpPr>
        <p:sp>
          <p:nvSpPr>
            <p:cNvPr id="28" name="Oval 27">
              <a:extLst>
                <a:ext uri="{FF2B5EF4-FFF2-40B4-BE49-F238E27FC236}">
                  <a16:creationId xmlns:a16="http://schemas.microsoft.com/office/drawing/2014/main" id="{9858AE43-3141-429C-820B-31B225B860A0}"/>
                </a:ext>
              </a:extLst>
            </p:cNvPr>
            <p:cNvSpPr/>
            <p:nvPr/>
          </p:nvSpPr>
          <p:spPr>
            <a:xfrm>
              <a:off x="6084168" y="4005064"/>
              <a:ext cx="1008000" cy="1008000"/>
            </a:xfrm>
            <a:prstGeom prst="ellipse">
              <a:avLst/>
            </a:prstGeom>
            <a:solidFill>
              <a:sysClr val="window" lastClr="FFFFFF"/>
            </a:solidFill>
            <a:ln w="1270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29" name="Circular Arrow 27">
              <a:extLst>
                <a:ext uri="{FF2B5EF4-FFF2-40B4-BE49-F238E27FC236}">
                  <a16:creationId xmlns:a16="http://schemas.microsoft.com/office/drawing/2014/main" id="{A837ACB6-1D5F-4F4F-5DEF-270E5E053811}"/>
                </a:ext>
              </a:extLst>
            </p:cNvPr>
            <p:cNvSpPr/>
            <p:nvPr/>
          </p:nvSpPr>
          <p:spPr>
            <a:xfrm rot="5400000">
              <a:off x="6228184" y="4149080"/>
              <a:ext cx="720000" cy="720000"/>
            </a:xfrm>
            <a:prstGeom prst="circularArrow">
              <a:avLst>
                <a:gd name="adj1" fmla="val 12500"/>
                <a:gd name="adj2" fmla="val 970550"/>
                <a:gd name="adj3" fmla="val 20457681"/>
                <a:gd name="adj4" fmla="val 5510525"/>
                <a:gd name="adj5" fmla="val 12500"/>
              </a:avLst>
            </a:prstGeom>
            <a:gradFill rotWithShape="1">
              <a:gsLst>
                <a:gs pos="0">
                  <a:srgbClr val="4472C4">
                    <a:lumMod val="110000"/>
                    <a:satMod val="105000"/>
                    <a:tint val="67000"/>
                  </a:srgbClr>
                </a:gs>
                <a:gs pos="50000">
                  <a:srgbClr val="4472C4">
                    <a:lumMod val="105000"/>
                    <a:satMod val="103000"/>
                    <a:tint val="73000"/>
                  </a:srgbClr>
                </a:gs>
                <a:gs pos="100000">
                  <a:srgbClr val="4472C4">
                    <a:lumMod val="105000"/>
                    <a:satMod val="109000"/>
                    <a:tint val="81000"/>
                  </a:srgbClr>
                </a:gs>
              </a:gsLst>
              <a:lin ang="5400000" scaled="0"/>
            </a:gradFill>
            <a:ln w="6350" cap="flat" cmpd="sng" algn="ctr">
              <a:solidFill>
                <a:srgbClr val="4472C4"/>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grpSp>
      <p:sp>
        <p:nvSpPr>
          <p:cNvPr id="30" name="Rectangle 29">
            <a:extLst>
              <a:ext uri="{FF2B5EF4-FFF2-40B4-BE49-F238E27FC236}">
                <a16:creationId xmlns:a16="http://schemas.microsoft.com/office/drawing/2014/main" id="{DFAD9795-24B8-7269-D8F5-49D4FD4B6441}"/>
              </a:ext>
            </a:extLst>
          </p:cNvPr>
          <p:cNvSpPr/>
          <p:nvPr/>
        </p:nvSpPr>
        <p:spPr>
          <a:xfrm>
            <a:off x="6210381" y="1231159"/>
            <a:ext cx="646331" cy="276999"/>
          </a:xfrm>
          <a:prstGeom prst="rect">
            <a:avLst/>
          </a:prstGeom>
        </p:spPr>
        <p:txBody>
          <a:bodyPr wrap="none">
            <a:spAutoFit/>
          </a:bodyPr>
          <a:lstStyle/>
          <a:p>
            <a:pPr defTabSz="685800"/>
            <a:r>
              <a:rPr lang="en-GB" sz="1200" dirty="0">
                <a:solidFill>
                  <a:srgbClr val="002060"/>
                </a:solidFill>
              </a:rPr>
              <a:t>VSWR</a:t>
            </a:r>
          </a:p>
        </p:txBody>
      </p:sp>
      <p:cxnSp>
        <p:nvCxnSpPr>
          <p:cNvPr id="31" name="Straight Arrow Connector 30">
            <a:extLst>
              <a:ext uri="{FF2B5EF4-FFF2-40B4-BE49-F238E27FC236}">
                <a16:creationId xmlns:a16="http://schemas.microsoft.com/office/drawing/2014/main" id="{B828C7AE-E67C-7075-ABC0-A4D6AA678911}"/>
              </a:ext>
            </a:extLst>
          </p:cNvPr>
          <p:cNvCxnSpPr>
            <a:stCxn id="28" idx="4"/>
          </p:cNvCxnSpPr>
          <p:nvPr/>
        </p:nvCxnSpPr>
        <p:spPr>
          <a:xfrm>
            <a:off x="6894018" y="807486"/>
            <a:ext cx="24" cy="324084"/>
          </a:xfrm>
          <a:prstGeom prst="straightConnector1">
            <a:avLst/>
          </a:prstGeom>
          <a:noFill/>
          <a:ln w="38100" cap="flat" cmpd="sng" algn="ctr">
            <a:solidFill>
              <a:srgbClr val="0070C0"/>
            </a:solidFill>
            <a:prstDash val="solid"/>
            <a:miter lim="800000"/>
            <a:headEnd type="none" w="med" len="med"/>
            <a:tailEnd type="triangle" w="med" len="med"/>
          </a:ln>
          <a:effectLst/>
        </p:spPr>
      </p:cxnSp>
      <p:sp>
        <p:nvSpPr>
          <p:cNvPr id="32" name="Rectangle 31">
            <a:extLst>
              <a:ext uri="{FF2B5EF4-FFF2-40B4-BE49-F238E27FC236}">
                <a16:creationId xmlns:a16="http://schemas.microsoft.com/office/drawing/2014/main" id="{4B84811C-1059-A155-6380-48ABBDA51340}"/>
              </a:ext>
            </a:extLst>
          </p:cNvPr>
          <p:cNvSpPr/>
          <p:nvPr/>
        </p:nvSpPr>
        <p:spPr>
          <a:xfrm>
            <a:off x="6786030" y="1131570"/>
            <a:ext cx="216000" cy="486000"/>
          </a:xfrm>
          <a:prstGeom prst="rect">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33" name="TextBox 32">
            <a:extLst>
              <a:ext uri="{FF2B5EF4-FFF2-40B4-BE49-F238E27FC236}">
                <a16:creationId xmlns:a16="http://schemas.microsoft.com/office/drawing/2014/main" id="{541FE100-D791-E6A0-9913-E949AA713EA0}"/>
              </a:ext>
            </a:extLst>
          </p:cNvPr>
          <p:cNvSpPr txBox="1"/>
          <p:nvPr/>
        </p:nvSpPr>
        <p:spPr>
          <a:xfrm>
            <a:off x="6475837" y="264395"/>
            <a:ext cx="280846" cy="300082"/>
          </a:xfrm>
          <a:prstGeom prst="rect">
            <a:avLst/>
          </a:prstGeom>
          <a:noFill/>
        </p:spPr>
        <p:txBody>
          <a:bodyPr wrap="none" rtlCol="0">
            <a:spAutoFit/>
          </a:bodyPr>
          <a:lstStyle/>
          <a:p>
            <a:pPr defTabSz="685800"/>
            <a:r>
              <a:rPr lang="fr-CH" sz="1350" dirty="0">
                <a:solidFill>
                  <a:srgbClr val="002060"/>
                </a:solidFill>
              </a:rPr>
              <a:t>1</a:t>
            </a:r>
            <a:endParaRPr lang="en-US" sz="1350" dirty="0">
              <a:solidFill>
                <a:srgbClr val="002060"/>
              </a:solidFill>
            </a:endParaRPr>
          </a:p>
        </p:txBody>
      </p:sp>
      <p:sp>
        <p:nvSpPr>
          <p:cNvPr id="34" name="TextBox 33">
            <a:extLst>
              <a:ext uri="{FF2B5EF4-FFF2-40B4-BE49-F238E27FC236}">
                <a16:creationId xmlns:a16="http://schemas.microsoft.com/office/drawing/2014/main" id="{E39057C1-CF22-3388-03F2-AA05D3C3BC00}"/>
              </a:ext>
            </a:extLst>
          </p:cNvPr>
          <p:cNvSpPr txBox="1"/>
          <p:nvPr/>
        </p:nvSpPr>
        <p:spPr>
          <a:xfrm>
            <a:off x="7110018" y="266251"/>
            <a:ext cx="280846" cy="300082"/>
          </a:xfrm>
          <a:prstGeom prst="rect">
            <a:avLst/>
          </a:prstGeom>
          <a:noFill/>
        </p:spPr>
        <p:txBody>
          <a:bodyPr wrap="none" rtlCol="0">
            <a:spAutoFit/>
          </a:bodyPr>
          <a:lstStyle/>
          <a:p>
            <a:pPr defTabSz="685800"/>
            <a:r>
              <a:rPr lang="fr-CH" sz="1350" dirty="0">
                <a:solidFill>
                  <a:srgbClr val="002060"/>
                </a:solidFill>
              </a:rPr>
              <a:t>2</a:t>
            </a:r>
            <a:endParaRPr lang="en-US" sz="1350" dirty="0">
              <a:solidFill>
                <a:srgbClr val="002060"/>
              </a:solidFill>
            </a:endParaRPr>
          </a:p>
        </p:txBody>
      </p:sp>
      <p:sp>
        <p:nvSpPr>
          <p:cNvPr id="35" name="TextBox 34">
            <a:extLst>
              <a:ext uri="{FF2B5EF4-FFF2-40B4-BE49-F238E27FC236}">
                <a16:creationId xmlns:a16="http://schemas.microsoft.com/office/drawing/2014/main" id="{869E5E70-6620-2B73-C8E3-F17DC13B802B}"/>
              </a:ext>
            </a:extLst>
          </p:cNvPr>
          <p:cNvSpPr txBox="1"/>
          <p:nvPr/>
        </p:nvSpPr>
        <p:spPr>
          <a:xfrm>
            <a:off x="6617466" y="786264"/>
            <a:ext cx="280846" cy="300082"/>
          </a:xfrm>
          <a:prstGeom prst="rect">
            <a:avLst/>
          </a:prstGeom>
          <a:noFill/>
        </p:spPr>
        <p:txBody>
          <a:bodyPr wrap="none" rtlCol="0">
            <a:spAutoFit/>
          </a:bodyPr>
          <a:lstStyle/>
          <a:p>
            <a:pPr defTabSz="685800"/>
            <a:r>
              <a:rPr lang="fr-CH" sz="1350" dirty="0">
                <a:solidFill>
                  <a:srgbClr val="002060"/>
                </a:solidFill>
              </a:rPr>
              <a:t>3</a:t>
            </a:r>
            <a:endParaRPr lang="en-US" sz="1350" dirty="0">
              <a:solidFill>
                <a:srgbClr val="002060"/>
              </a:solidFill>
            </a:endParaRPr>
          </a:p>
        </p:txBody>
      </p:sp>
      <p:sp>
        <p:nvSpPr>
          <p:cNvPr id="36" name="Rectangle 35">
            <a:extLst>
              <a:ext uri="{FF2B5EF4-FFF2-40B4-BE49-F238E27FC236}">
                <a16:creationId xmlns:a16="http://schemas.microsoft.com/office/drawing/2014/main" id="{9CB8F6BD-6242-2171-825A-F98C16B697DD}"/>
              </a:ext>
            </a:extLst>
          </p:cNvPr>
          <p:cNvSpPr/>
          <p:nvPr/>
        </p:nvSpPr>
        <p:spPr>
          <a:xfrm>
            <a:off x="7386135" y="942885"/>
            <a:ext cx="1322991" cy="461665"/>
          </a:xfrm>
          <a:prstGeom prst="rect">
            <a:avLst/>
          </a:prstGeom>
        </p:spPr>
        <p:txBody>
          <a:bodyPr wrap="square">
            <a:spAutoFit/>
          </a:bodyPr>
          <a:lstStyle/>
          <a:p>
            <a:pPr defTabSz="685800"/>
            <a:r>
              <a:rPr lang="en-GB" sz="1200" dirty="0">
                <a:solidFill>
                  <a:srgbClr val="002060"/>
                </a:solidFill>
              </a:rPr>
              <a:t>Reverse power flows from 2 to 3</a:t>
            </a:r>
          </a:p>
        </p:txBody>
      </p:sp>
      <p:sp>
        <p:nvSpPr>
          <p:cNvPr id="37" name="Arrow: Bent 36">
            <a:extLst>
              <a:ext uri="{FF2B5EF4-FFF2-40B4-BE49-F238E27FC236}">
                <a16:creationId xmlns:a16="http://schemas.microsoft.com/office/drawing/2014/main" id="{0CDD8267-2556-950A-D261-47620BFF69D5}"/>
              </a:ext>
            </a:extLst>
          </p:cNvPr>
          <p:cNvSpPr/>
          <p:nvPr/>
        </p:nvSpPr>
        <p:spPr>
          <a:xfrm rot="5400000" flipV="1">
            <a:off x="7082697" y="697045"/>
            <a:ext cx="610362" cy="651510"/>
          </a:xfrm>
          <a:prstGeom prst="bentArrow">
            <a:avLst/>
          </a:prstGeom>
          <a:solidFill>
            <a:srgbClr val="ED7D31"/>
          </a:solidFill>
          <a:ln w="12700" cap="flat" cmpd="sng" algn="ctr">
            <a:solidFill>
              <a:srgbClr val="ED7D31">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8" name="Arrow: Bent 37">
            <a:extLst>
              <a:ext uri="{FF2B5EF4-FFF2-40B4-BE49-F238E27FC236}">
                <a16:creationId xmlns:a16="http://schemas.microsoft.com/office/drawing/2014/main" id="{688AF50F-3AA4-0ECB-4569-A1AABF285AF4}"/>
              </a:ext>
            </a:extLst>
          </p:cNvPr>
          <p:cNvSpPr/>
          <p:nvPr/>
        </p:nvSpPr>
        <p:spPr>
          <a:xfrm rot="10800000" flipV="1">
            <a:off x="5992379" y="683691"/>
            <a:ext cx="610362" cy="541069"/>
          </a:xfrm>
          <a:prstGeom prst="bentArrow">
            <a:avLst>
              <a:gd name="adj1" fmla="val 5103"/>
              <a:gd name="adj2" fmla="val 8029"/>
              <a:gd name="adj3" fmla="val 14466"/>
              <a:gd name="adj4" fmla="val 41409"/>
            </a:avLst>
          </a:prstGeom>
          <a:solidFill>
            <a:srgbClr val="FFC000"/>
          </a:solidFill>
          <a:ln w="12700" cap="flat" cmpd="sng" algn="ctr">
            <a:solidFill>
              <a:srgbClr val="FFC000">
                <a:shade val="50000"/>
              </a:srgb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black"/>
              </a:solidFill>
              <a:effectLst/>
              <a:uLnTx/>
              <a:uFillTx/>
              <a:latin typeface="Calibri" panose="020F0502020204030204"/>
              <a:ea typeface="+mn-ea"/>
              <a:cs typeface="+mn-cs"/>
            </a:endParaRPr>
          </a:p>
        </p:txBody>
      </p:sp>
      <p:sp>
        <p:nvSpPr>
          <p:cNvPr id="39" name="Rectangle 38">
            <a:extLst>
              <a:ext uri="{FF2B5EF4-FFF2-40B4-BE49-F238E27FC236}">
                <a16:creationId xmlns:a16="http://schemas.microsoft.com/office/drawing/2014/main" id="{6E5380C0-D763-E278-33AE-BE5CD33964CF}"/>
              </a:ext>
            </a:extLst>
          </p:cNvPr>
          <p:cNvSpPr/>
          <p:nvPr/>
        </p:nvSpPr>
        <p:spPr>
          <a:xfrm>
            <a:off x="6156928" y="1685046"/>
            <a:ext cx="1981059" cy="461665"/>
          </a:xfrm>
          <a:prstGeom prst="rect">
            <a:avLst/>
          </a:prstGeom>
        </p:spPr>
        <p:txBody>
          <a:bodyPr wrap="square">
            <a:spAutoFit/>
          </a:bodyPr>
          <a:lstStyle/>
          <a:p>
            <a:pPr defTabSz="685800"/>
            <a:r>
              <a:rPr lang="en-GB" sz="1200" dirty="0">
                <a:solidFill>
                  <a:srgbClr val="002060"/>
                </a:solidFill>
              </a:rPr>
              <a:t>Load on 3 absorb most of the signal coming from 2</a:t>
            </a:r>
          </a:p>
        </p:txBody>
      </p:sp>
      <p:sp>
        <p:nvSpPr>
          <p:cNvPr id="40" name="Rectangle 39">
            <a:extLst>
              <a:ext uri="{FF2B5EF4-FFF2-40B4-BE49-F238E27FC236}">
                <a16:creationId xmlns:a16="http://schemas.microsoft.com/office/drawing/2014/main" id="{79F5E9AA-507E-381A-6027-976AD0CB2E36}"/>
              </a:ext>
            </a:extLst>
          </p:cNvPr>
          <p:cNvSpPr/>
          <p:nvPr/>
        </p:nvSpPr>
        <p:spPr>
          <a:xfrm>
            <a:off x="4770142" y="1028322"/>
            <a:ext cx="1530050" cy="646331"/>
          </a:xfrm>
          <a:prstGeom prst="rect">
            <a:avLst/>
          </a:prstGeom>
        </p:spPr>
        <p:txBody>
          <a:bodyPr wrap="square">
            <a:spAutoFit/>
          </a:bodyPr>
          <a:lstStyle/>
          <a:p>
            <a:pPr defTabSz="685800"/>
            <a:r>
              <a:rPr lang="en-GB" sz="1200" dirty="0">
                <a:solidFill>
                  <a:srgbClr val="002060"/>
                </a:solidFill>
              </a:rPr>
              <a:t>Isolation from 2-1 depends on 3 termination VSWR  </a:t>
            </a:r>
          </a:p>
        </p:txBody>
      </p:sp>
      <p:sp>
        <p:nvSpPr>
          <p:cNvPr id="41" name="Rectangle 40">
            <a:extLst>
              <a:ext uri="{FF2B5EF4-FFF2-40B4-BE49-F238E27FC236}">
                <a16:creationId xmlns:a16="http://schemas.microsoft.com/office/drawing/2014/main" id="{D6F15870-CFDE-FB4B-411C-6C11CED897EA}"/>
              </a:ext>
            </a:extLst>
          </p:cNvPr>
          <p:cNvSpPr/>
          <p:nvPr/>
        </p:nvSpPr>
        <p:spPr>
          <a:xfrm>
            <a:off x="4129983" y="369018"/>
            <a:ext cx="1797698" cy="461665"/>
          </a:xfrm>
          <a:prstGeom prst="rect">
            <a:avLst/>
          </a:prstGeom>
        </p:spPr>
        <p:txBody>
          <a:bodyPr wrap="square">
            <a:spAutoFit/>
          </a:bodyPr>
          <a:lstStyle/>
          <a:p>
            <a:pPr defTabSz="685800"/>
            <a:r>
              <a:rPr lang="en-GB" sz="1200" dirty="0">
                <a:solidFill>
                  <a:srgbClr val="002060"/>
                </a:solidFill>
              </a:rPr>
              <a:t>Reflected signal from 3 is circulated back to 1</a:t>
            </a:r>
          </a:p>
        </p:txBody>
      </p:sp>
    </p:spTree>
    <p:extLst>
      <p:ext uri="{BB962C8B-B14F-4D97-AF65-F5344CB8AC3E}">
        <p14:creationId xmlns:p14="http://schemas.microsoft.com/office/powerpoint/2010/main" val="2973815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530E1-77EF-0CD7-56FD-F24371EC577D}"/>
              </a:ext>
            </a:extLst>
          </p:cNvPr>
          <p:cNvSpPr>
            <a:spLocks noGrp="1"/>
          </p:cNvSpPr>
          <p:nvPr>
            <p:ph type="title"/>
          </p:nvPr>
        </p:nvSpPr>
        <p:spPr>
          <a:xfrm>
            <a:off x="612000" y="135000"/>
            <a:ext cx="3635999" cy="540000"/>
          </a:xfrm>
        </p:spPr>
        <p:txBody>
          <a:bodyPr/>
          <a:lstStyle/>
          <a:p>
            <a:r>
              <a:rPr lang="en-GB" dirty="0"/>
              <a:t>Coaxial Lines</a:t>
            </a:r>
            <a:endParaRPr lang="en-US" dirty="0"/>
          </a:p>
        </p:txBody>
      </p:sp>
      <p:sp>
        <p:nvSpPr>
          <p:cNvPr id="3" name="Footer Placeholder 2">
            <a:extLst>
              <a:ext uri="{FF2B5EF4-FFF2-40B4-BE49-F238E27FC236}">
                <a16:creationId xmlns:a16="http://schemas.microsoft.com/office/drawing/2014/main" id="{DE356AD9-53B6-96A3-9D11-542E89376CE4}"/>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A69B1D5B-483F-9BE8-F310-58D8D7B81354}"/>
              </a:ext>
            </a:extLst>
          </p:cNvPr>
          <p:cNvSpPr>
            <a:spLocks noGrp="1"/>
          </p:cNvSpPr>
          <p:nvPr>
            <p:ph type="sldNum" sz="quarter" idx="12"/>
          </p:nvPr>
        </p:nvSpPr>
        <p:spPr/>
        <p:txBody>
          <a:bodyPr/>
          <a:lstStyle/>
          <a:p>
            <a:fld id="{BFDCA1C4-9514-7B4F-976F-D92F7E296653}" type="slidenum">
              <a:rPr lang="fr-FR" smtClean="0"/>
              <a:pPr/>
              <a:t>14</a:t>
            </a:fld>
            <a:endParaRPr lang="fr-FR"/>
          </a:p>
        </p:txBody>
      </p:sp>
      <mc:AlternateContent xmlns:mc="http://schemas.openxmlformats.org/markup-compatibility/2006" xmlns:a14="http://schemas.microsoft.com/office/drawing/2010/main">
        <mc:Choice Requires="a14">
          <p:sp>
            <p:nvSpPr>
              <p:cNvPr id="9" name="Content Placeholder 2">
                <a:extLst>
                  <a:ext uri="{FF2B5EF4-FFF2-40B4-BE49-F238E27FC236}">
                    <a16:creationId xmlns:a16="http://schemas.microsoft.com/office/drawing/2014/main" id="{3D3DCCB8-0BA7-A2D3-F305-5A292A8CC583}"/>
                  </a:ext>
                </a:extLst>
              </p:cNvPr>
              <p:cNvSpPr txBox="1">
                <a:spLocks/>
              </p:cNvSpPr>
              <p:nvPr/>
            </p:nvSpPr>
            <p:spPr>
              <a:xfrm>
                <a:off x="628650" y="843558"/>
                <a:ext cx="3886200" cy="1904531"/>
              </a:xfrm>
              <a:prstGeom prst="rect">
                <a:avLst/>
              </a:prstGeom>
            </p:spPr>
            <p:txBody>
              <a:bodyP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Characteristic impedance is</a:t>
                </a:r>
              </a:p>
              <a:p>
                <a:endParaRPr lang="en-GB" sz="1400" dirty="0"/>
              </a:p>
              <a:p>
                <a:pPr marL="0" indent="0">
                  <a:buNone/>
                </a:pPr>
                <a14:m>
                  <m:oMathPara xmlns:m="http://schemas.openxmlformats.org/officeDocument/2006/math">
                    <m:oMathParaPr>
                      <m:jc m:val="centerGroup"/>
                    </m:oMathParaPr>
                    <m:oMath xmlns:m="http://schemas.openxmlformats.org/officeDocument/2006/math">
                      <m:r>
                        <a:rPr lang="en-GB" sz="1400" b="1" i="1" smtClean="0">
                          <a:solidFill>
                            <a:srgbClr val="002060"/>
                          </a:solidFill>
                          <a:latin typeface="Cambria Math" panose="02040503050406030204" pitchFamily="18" charset="0"/>
                        </a:rPr>
                        <m:t>𝒁𝒄</m:t>
                      </m:r>
                      <m:r>
                        <a:rPr lang="en-GB" sz="1400" b="1" i="1" smtClean="0">
                          <a:solidFill>
                            <a:srgbClr val="002060"/>
                          </a:solidFill>
                          <a:latin typeface="Cambria Math" panose="02040503050406030204" pitchFamily="18" charset="0"/>
                        </a:rPr>
                        <m:t>=</m:t>
                      </m:r>
                      <m:f>
                        <m:fPr>
                          <m:ctrlPr>
                            <a:rPr lang="en-GB" sz="1400" b="1" i="1">
                              <a:solidFill>
                                <a:srgbClr val="002060"/>
                              </a:solidFill>
                              <a:latin typeface="Cambria Math" panose="02040503050406030204" pitchFamily="18" charset="0"/>
                            </a:rPr>
                          </m:ctrlPr>
                        </m:fPr>
                        <m:num>
                          <m:r>
                            <a:rPr lang="en-GB" sz="1400" b="1" i="1">
                              <a:solidFill>
                                <a:srgbClr val="002060"/>
                              </a:solidFill>
                              <a:latin typeface="Cambria Math" panose="02040503050406030204" pitchFamily="18" charset="0"/>
                            </a:rPr>
                            <m:t>𝟔𝟎</m:t>
                          </m:r>
                        </m:num>
                        <m:den>
                          <m:rad>
                            <m:radPr>
                              <m:degHide m:val="on"/>
                              <m:ctrlPr>
                                <a:rPr lang="en-GB" sz="1400" b="1" i="1">
                                  <a:solidFill>
                                    <a:srgbClr val="002060"/>
                                  </a:solidFill>
                                  <a:latin typeface="Cambria Math" panose="02040503050406030204" pitchFamily="18" charset="0"/>
                                </a:rPr>
                              </m:ctrlPr>
                            </m:radPr>
                            <m:deg/>
                            <m:e>
                              <m:r>
                                <a:rPr lang="el-GR" sz="1400" b="1" i="1">
                                  <a:solidFill>
                                    <a:srgbClr val="002060"/>
                                  </a:solidFill>
                                  <a:latin typeface="Cambria Math" panose="02040503050406030204" pitchFamily="18" charset="0"/>
                                </a:rPr>
                                <m:t>𝜺</m:t>
                              </m:r>
                              <m:r>
                                <a:rPr lang="en-GB" sz="1400" b="1" i="1">
                                  <a:solidFill>
                                    <a:srgbClr val="002060"/>
                                  </a:solidFill>
                                  <a:latin typeface="Cambria Math" panose="02040503050406030204" pitchFamily="18" charset="0"/>
                                </a:rPr>
                                <m:t>𝒓</m:t>
                              </m:r>
                            </m:e>
                          </m:rad>
                        </m:den>
                      </m:f>
                      <m:func>
                        <m:funcPr>
                          <m:ctrlPr>
                            <a:rPr lang="en-GB" sz="1400" b="1" i="1">
                              <a:solidFill>
                                <a:srgbClr val="002060"/>
                              </a:solidFill>
                              <a:latin typeface="Cambria Math" panose="02040503050406030204" pitchFamily="18" charset="0"/>
                            </a:rPr>
                          </m:ctrlPr>
                        </m:funcPr>
                        <m:fName>
                          <m:r>
                            <a:rPr lang="en-GB" sz="1400" b="1" i="1">
                              <a:solidFill>
                                <a:srgbClr val="002060"/>
                              </a:solidFill>
                              <a:latin typeface="Cambria Math" panose="02040503050406030204" pitchFamily="18" charset="0"/>
                            </a:rPr>
                            <m:t>𝒍𝒏</m:t>
                          </m:r>
                        </m:fName>
                        <m:e>
                          <m:d>
                            <m:dPr>
                              <m:ctrlPr>
                                <a:rPr lang="en-GB" sz="1400" b="1" i="1">
                                  <a:solidFill>
                                    <a:srgbClr val="002060"/>
                                  </a:solidFill>
                                  <a:latin typeface="Cambria Math" panose="02040503050406030204" pitchFamily="18" charset="0"/>
                                </a:rPr>
                              </m:ctrlPr>
                            </m:dPr>
                            <m:e>
                              <m:f>
                                <m:fPr>
                                  <m:ctrlPr>
                                    <a:rPr lang="en-GB" sz="1400" b="1" i="1">
                                      <a:solidFill>
                                        <a:srgbClr val="002060"/>
                                      </a:solidFill>
                                      <a:latin typeface="Cambria Math" panose="02040503050406030204" pitchFamily="18" charset="0"/>
                                    </a:rPr>
                                  </m:ctrlPr>
                                </m:fPr>
                                <m:num>
                                  <m:r>
                                    <a:rPr lang="en-GB" sz="1400" b="1" i="1">
                                      <a:solidFill>
                                        <a:srgbClr val="002060"/>
                                      </a:solidFill>
                                      <a:latin typeface="Cambria Math" panose="02040503050406030204" pitchFamily="18" charset="0"/>
                                    </a:rPr>
                                    <m:t>𝑫</m:t>
                                  </m:r>
                                </m:num>
                                <m:den>
                                  <m:r>
                                    <a:rPr lang="en-GB" sz="1400" b="1" i="1">
                                      <a:solidFill>
                                        <a:srgbClr val="002060"/>
                                      </a:solidFill>
                                      <a:latin typeface="Cambria Math" panose="02040503050406030204" pitchFamily="18" charset="0"/>
                                    </a:rPr>
                                    <m:t>𝒅</m:t>
                                  </m:r>
                                </m:den>
                              </m:f>
                            </m:e>
                          </m:d>
                        </m:e>
                      </m:func>
                    </m:oMath>
                  </m:oMathPara>
                </a14:m>
                <a:endParaRPr lang="en-GB" sz="1400" b="1" i="1" dirty="0"/>
              </a:p>
              <a:p>
                <a:pPr marL="0" indent="0">
                  <a:buNone/>
                </a:pPr>
                <a:r>
                  <a:rPr lang="en-GB" sz="1200" dirty="0"/>
                  <a:t>with </a:t>
                </a:r>
              </a:p>
              <a:p>
                <a:pPr marL="0" indent="0">
                  <a:buNone/>
                </a:pPr>
                <a:r>
                  <a:rPr lang="en-GB" sz="1200" dirty="0"/>
                  <a:t>D = inner dimension of the outer conductor</a:t>
                </a:r>
              </a:p>
              <a:p>
                <a:pPr marL="0" indent="0">
                  <a:buNone/>
                </a:pPr>
                <a:r>
                  <a:rPr lang="en-GB" sz="1200" dirty="0"/>
                  <a:t>d = outer dimension of the inner conductor</a:t>
                </a:r>
              </a:p>
              <a:p>
                <a:pPr marL="0" indent="0">
                  <a:buNone/>
                </a:pPr>
                <a:r>
                  <a:rPr lang="en-GB" sz="1200" dirty="0" err="1"/>
                  <a:t>εr</a:t>
                </a:r>
                <a:r>
                  <a:rPr lang="en-GB" sz="1200" dirty="0"/>
                  <a:t> = dielectric characteristic of the medium</a:t>
                </a:r>
              </a:p>
            </p:txBody>
          </p:sp>
        </mc:Choice>
        <mc:Fallback xmlns="">
          <p:sp>
            <p:nvSpPr>
              <p:cNvPr id="9" name="Content Placeholder 2">
                <a:extLst>
                  <a:ext uri="{FF2B5EF4-FFF2-40B4-BE49-F238E27FC236}">
                    <a16:creationId xmlns:a16="http://schemas.microsoft.com/office/drawing/2014/main" id="{3D3DCCB8-0BA7-A2D3-F305-5A292A8CC583}"/>
                  </a:ext>
                </a:extLst>
              </p:cNvPr>
              <p:cNvSpPr txBox="1">
                <a:spLocks noRot="1" noChangeAspect="1" noMove="1" noResize="1" noEditPoints="1" noAdjustHandles="1" noChangeArrowheads="1" noChangeShapeType="1" noTextEdit="1"/>
              </p:cNvSpPr>
              <p:nvPr/>
            </p:nvSpPr>
            <p:spPr>
              <a:xfrm>
                <a:off x="628650" y="843558"/>
                <a:ext cx="3886200" cy="1904531"/>
              </a:xfrm>
              <a:prstGeom prst="rect">
                <a:avLst/>
              </a:prstGeom>
              <a:blipFill>
                <a:blip r:embed="rId2"/>
                <a:stretch>
                  <a:fillRect l="-470" t="-319" b="-2875"/>
                </a:stretch>
              </a:blipFill>
            </p:spPr>
            <p:txBody>
              <a:bodyPr/>
              <a:lstStyle/>
              <a:p>
                <a:r>
                  <a:rPr lang="en-US">
                    <a:noFill/>
                  </a:rPr>
                  <a:t> </a:t>
                </a:r>
              </a:p>
            </p:txBody>
          </p:sp>
        </mc:Fallback>
      </mc:AlternateContent>
      <p:graphicFrame>
        <p:nvGraphicFramePr>
          <p:cNvPr id="10" name="Content Placeholder 4">
            <a:extLst>
              <a:ext uri="{FF2B5EF4-FFF2-40B4-BE49-F238E27FC236}">
                <a16:creationId xmlns:a16="http://schemas.microsoft.com/office/drawing/2014/main" id="{A50F75BE-3730-5BB2-A7FC-E07F8BA4F88A}"/>
              </a:ext>
            </a:extLst>
          </p:cNvPr>
          <p:cNvGraphicFramePr>
            <a:graphicFrameLocks/>
          </p:cNvGraphicFramePr>
          <p:nvPr>
            <p:extLst>
              <p:ext uri="{D42A27DB-BD31-4B8C-83A1-F6EECF244321}">
                <p14:modId xmlns:p14="http://schemas.microsoft.com/office/powerpoint/2010/main" val="3931211145"/>
              </p:ext>
            </p:extLst>
          </p:nvPr>
        </p:nvGraphicFramePr>
        <p:xfrm>
          <a:off x="636409" y="3035481"/>
          <a:ext cx="3611590" cy="1332872"/>
        </p:xfrm>
        <a:graphic>
          <a:graphicData uri="http://schemas.openxmlformats.org/drawingml/2006/table">
            <a:tbl>
              <a:tblPr>
                <a:tableStyleId>{3B4B98B0-60AC-42C2-AFA5-B58CD77FA1E5}</a:tableStyleId>
              </a:tblPr>
              <a:tblGrid>
                <a:gridCol w="722318">
                  <a:extLst>
                    <a:ext uri="{9D8B030D-6E8A-4147-A177-3AD203B41FA5}">
                      <a16:colId xmlns:a16="http://schemas.microsoft.com/office/drawing/2014/main" val="20000"/>
                    </a:ext>
                  </a:extLst>
                </a:gridCol>
                <a:gridCol w="722318">
                  <a:extLst>
                    <a:ext uri="{9D8B030D-6E8A-4147-A177-3AD203B41FA5}">
                      <a16:colId xmlns:a16="http://schemas.microsoft.com/office/drawing/2014/main" val="20001"/>
                    </a:ext>
                  </a:extLst>
                </a:gridCol>
                <a:gridCol w="722318">
                  <a:extLst>
                    <a:ext uri="{9D8B030D-6E8A-4147-A177-3AD203B41FA5}">
                      <a16:colId xmlns:a16="http://schemas.microsoft.com/office/drawing/2014/main" val="20002"/>
                    </a:ext>
                  </a:extLst>
                </a:gridCol>
                <a:gridCol w="722318">
                  <a:extLst>
                    <a:ext uri="{9D8B030D-6E8A-4147-A177-3AD203B41FA5}">
                      <a16:colId xmlns:a16="http://schemas.microsoft.com/office/drawing/2014/main" val="20003"/>
                    </a:ext>
                  </a:extLst>
                </a:gridCol>
                <a:gridCol w="722318">
                  <a:extLst>
                    <a:ext uri="{9D8B030D-6E8A-4147-A177-3AD203B41FA5}">
                      <a16:colId xmlns:a16="http://schemas.microsoft.com/office/drawing/2014/main" val="20004"/>
                    </a:ext>
                  </a:extLst>
                </a:gridCol>
              </a:tblGrid>
              <a:tr h="170816">
                <a:tc rowSpan="2">
                  <a:txBody>
                    <a:bodyPr/>
                    <a:lstStyle/>
                    <a:p>
                      <a:r>
                        <a:rPr lang="en-GB" sz="900" b="1" dirty="0">
                          <a:solidFill>
                            <a:srgbClr val="002060"/>
                          </a:solidFill>
                        </a:rPr>
                        <a:t>Size</a:t>
                      </a:r>
                    </a:p>
                  </a:txBody>
                  <a:tcPr marL="33655" marR="33655" marT="16828" marB="16828" anchor="ctr"/>
                </a:tc>
                <a:tc gridSpan="2">
                  <a:txBody>
                    <a:bodyPr/>
                    <a:lstStyle/>
                    <a:p>
                      <a:r>
                        <a:rPr lang="en-GB" sz="900" b="1" dirty="0">
                          <a:solidFill>
                            <a:srgbClr val="002060"/>
                          </a:solidFill>
                        </a:rPr>
                        <a:t>Outer conductor</a:t>
                      </a:r>
                    </a:p>
                  </a:txBody>
                  <a:tcPr marL="33655" marR="33655" marT="16828" marB="16828" anchor="ctr"/>
                </a:tc>
                <a:tc hMerge="1">
                  <a:txBody>
                    <a:bodyPr/>
                    <a:lstStyle/>
                    <a:p>
                      <a:endParaRPr lang="en-GB"/>
                    </a:p>
                  </a:txBody>
                  <a:tcPr/>
                </a:tc>
                <a:tc gridSpan="2">
                  <a:txBody>
                    <a:bodyPr/>
                    <a:lstStyle/>
                    <a:p>
                      <a:r>
                        <a:rPr lang="en-GB" sz="900" b="1">
                          <a:solidFill>
                            <a:srgbClr val="002060"/>
                          </a:solidFill>
                        </a:rPr>
                        <a:t>Inner conductor</a:t>
                      </a:r>
                    </a:p>
                  </a:txBody>
                  <a:tcPr marL="33655" marR="33655" marT="16828" marB="16828" anchor="ctr"/>
                </a:tc>
                <a:tc hMerge="1">
                  <a:txBody>
                    <a:bodyPr/>
                    <a:lstStyle/>
                    <a:p>
                      <a:endParaRPr lang="en-GB"/>
                    </a:p>
                  </a:txBody>
                  <a:tcPr/>
                </a:tc>
                <a:extLst>
                  <a:ext uri="{0D108BD9-81ED-4DB2-BD59-A6C34878D82A}">
                    <a16:rowId xmlns:a16="http://schemas.microsoft.com/office/drawing/2014/main" val="10000"/>
                  </a:ext>
                </a:extLst>
              </a:tr>
              <a:tr h="307976">
                <a:tc vMerge="1">
                  <a:txBody>
                    <a:bodyPr/>
                    <a:lstStyle/>
                    <a:p>
                      <a:endParaRPr lang="en-GB"/>
                    </a:p>
                  </a:txBody>
                  <a:tcPr/>
                </a:tc>
                <a:tc>
                  <a:txBody>
                    <a:bodyPr/>
                    <a:lstStyle/>
                    <a:p>
                      <a:r>
                        <a:rPr lang="en-GB" sz="900" b="1" dirty="0">
                          <a:solidFill>
                            <a:srgbClr val="002060"/>
                          </a:solidFill>
                        </a:rPr>
                        <a:t>Outer diameter</a:t>
                      </a:r>
                    </a:p>
                  </a:txBody>
                  <a:tcPr marL="33655" marR="33655" marT="16828" marB="16828" anchor="ctr"/>
                </a:tc>
                <a:tc>
                  <a:txBody>
                    <a:bodyPr/>
                    <a:lstStyle/>
                    <a:p>
                      <a:r>
                        <a:rPr lang="en-GB" sz="900" b="1" dirty="0">
                          <a:solidFill>
                            <a:srgbClr val="002060"/>
                          </a:solidFill>
                        </a:rPr>
                        <a:t>Inner diameter</a:t>
                      </a:r>
                    </a:p>
                  </a:txBody>
                  <a:tcPr marL="33655" marR="33655" marT="16828" marB="16828" anchor="ctr"/>
                </a:tc>
                <a:tc>
                  <a:txBody>
                    <a:bodyPr/>
                    <a:lstStyle/>
                    <a:p>
                      <a:r>
                        <a:rPr lang="en-GB" sz="900" b="1" dirty="0">
                          <a:solidFill>
                            <a:srgbClr val="002060"/>
                          </a:solidFill>
                        </a:rPr>
                        <a:t>Outer diameter</a:t>
                      </a:r>
                    </a:p>
                  </a:txBody>
                  <a:tcPr marL="33655" marR="33655" marT="16828" marB="16828" anchor="ctr"/>
                </a:tc>
                <a:tc>
                  <a:txBody>
                    <a:bodyPr/>
                    <a:lstStyle/>
                    <a:p>
                      <a:r>
                        <a:rPr lang="en-GB" sz="900" b="1" dirty="0">
                          <a:solidFill>
                            <a:srgbClr val="002060"/>
                          </a:solidFill>
                        </a:rPr>
                        <a:t>Inner diameter</a:t>
                      </a:r>
                    </a:p>
                  </a:txBody>
                  <a:tcPr marL="33655" marR="33655" marT="16828" marB="16828" anchor="ctr"/>
                </a:tc>
                <a:extLst>
                  <a:ext uri="{0D108BD9-81ED-4DB2-BD59-A6C34878D82A}">
                    <a16:rowId xmlns:a16="http://schemas.microsoft.com/office/drawing/2014/main" val="10001"/>
                  </a:ext>
                </a:extLst>
              </a:tr>
              <a:tr h="170816">
                <a:tc>
                  <a:txBody>
                    <a:bodyPr/>
                    <a:lstStyle/>
                    <a:p>
                      <a:r>
                        <a:rPr lang="en-GB" sz="900">
                          <a:solidFill>
                            <a:srgbClr val="002060"/>
                          </a:solidFill>
                        </a:rPr>
                        <a:t>7/8"</a:t>
                      </a:r>
                    </a:p>
                  </a:txBody>
                  <a:tcPr marL="33655" marR="33655" marT="16828" marB="16828" anchor="ctr"/>
                </a:tc>
                <a:tc>
                  <a:txBody>
                    <a:bodyPr/>
                    <a:lstStyle/>
                    <a:p>
                      <a:r>
                        <a:rPr lang="en-GB" sz="900" dirty="0">
                          <a:solidFill>
                            <a:srgbClr val="002060"/>
                          </a:solidFill>
                        </a:rPr>
                        <a:t>22.2 mm</a:t>
                      </a:r>
                    </a:p>
                  </a:txBody>
                  <a:tcPr marL="33655" marR="33655" marT="16828" marB="16828" anchor="ctr"/>
                </a:tc>
                <a:tc>
                  <a:txBody>
                    <a:bodyPr/>
                    <a:lstStyle/>
                    <a:p>
                      <a:r>
                        <a:rPr lang="en-GB" sz="900" dirty="0">
                          <a:solidFill>
                            <a:srgbClr val="002060"/>
                          </a:solidFill>
                        </a:rPr>
                        <a:t>20 mm</a:t>
                      </a:r>
                    </a:p>
                  </a:txBody>
                  <a:tcPr marL="33655" marR="33655" marT="16828" marB="16828" anchor="ctr"/>
                </a:tc>
                <a:tc>
                  <a:txBody>
                    <a:bodyPr/>
                    <a:lstStyle/>
                    <a:p>
                      <a:r>
                        <a:rPr lang="en-GB" sz="900" dirty="0">
                          <a:solidFill>
                            <a:srgbClr val="002060"/>
                          </a:solidFill>
                        </a:rPr>
                        <a:t>8.7 mm</a:t>
                      </a:r>
                    </a:p>
                  </a:txBody>
                  <a:tcPr marL="33655" marR="33655" marT="16828" marB="16828" anchor="ctr"/>
                </a:tc>
                <a:tc>
                  <a:txBody>
                    <a:bodyPr/>
                    <a:lstStyle/>
                    <a:p>
                      <a:r>
                        <a:rPr lang="en-GB" sz="900">
                          <a:solidFill>
                            <a:srgbClr val="002060"/>
                          </a:solidFill>
                        </a:rPr>
                        <a:t>7.4 mm</a:t>
                      </a:r>
                    </a:p>
                  </a:txBody>
                  <a:tcPr marL="33655" marR="33655" marT="16828" marB="16828" anchor="ctr"/>
                </a:tc>
                <a:extLst>
                  <a:ext uri="{0D108BD9-81ED-4DB2-BD59-A6C34878D82A}">
                    <a16:rowId xmlns:a16="http://schemas.microsoft.com/office/drawing/2014/main" val="10002"/>
                  </a:ext>
                </a:extLst>
              </a:tr>
              <a:tr h="170816">
                <a:tc>
                  <a:txBody>
                    <a:bodyPr/>
                    <a:lstStyle/>
                    <a:p>
                      <a:r>
                        <a:rPr lang="en-GB" sz="900">
                          <a:solidFill>
                            <a:srgbClr val="002060"/>
                          </a:solidFill>
                        </a:rPr>
                        <a:t>1 5/8"</a:t>
                      </a:r>
                    </a:p>
                  </a:txBody>
                  <a:tcPr marL="33655" marR="33655" marT="16828" marB="16828" anchor="ctr"/>
                </a:tc>
                <a:tc>
                  <a:txBody>
                    <a:bodyPr/>
                    <a:lstStyle/>
                    <a:p>
                      <a:r>
                        <a:rPr lang="en-GB" sz="900" dirty="0">
                          <a:solidFill>
                            <a:srgbClr val="002060"/>
                          </a:solidFill>
                        </a:rPr>
                        <a:t>41.3 mm</a:t>
                      </a:r>
                    </a:p>
                  </a:txBody>
                  <a:tcPr marL="33655" marR="33655" marT="16828" marB="16828" anchor="ctr"/>
                </a:tc>
                <a:tc>
                  <a:txBody>
                    <a:bodyPr/>
                    <a:lstStyle/>
                    <a:p>
                      <a:r>
                        <a:rPr lang="en-GB" sz="900" dirty="0">
                          <a:solidFill>
                            <a:srgbClr val="002060"/>
                          </a:solidFill>
                        </a:rPr>
                        <a:t>38.8 mm</a:t>
                      </a:r>
                    </a:p>
                  </a:txBody>
                  <a:tcPr marL="33655" marR="33655" marT="16828" marB="16828" anchor="ctr"/>
                </a:tc>
                <a:tc>
                  <a:txBody>
                    <a:bodyPr/>
                    <a:lstStyle/>
                    <a:p>
                      <a:r>
                        <a:rPr lang="en-GB" sz="900" dirty="0">
                          <a:solidFill>
                            <a:srgbClr val="002060"/>
                          </a:solidFill>
                        </a:rPr>
                        <a:t>16.9 mm</a:t>
                      </a:r>
                    </a:p>
                  </a:txBody>
                  <a:tcPr marL="33655" marR="33655" marT="16828" marB="16828" anchor="ctr"/>
                </a:tc>
                <a:tc>
                  <a:txBody>
                    <a:bodyPr/>
                    <a:lstStyle/>
                    <a:p>
                      <a:r>
                        <a:rPr lang="en-GB" sz="900">
                          <a:solidFill>
                            <a:srgbClr val="002060"/>
                          </a:solidFill>
                        </a:rPr>
                        <a:t>15.0 mm</a:t>
                      </a:r>
                    </a:p>
                  </a:txBody>
                  <a:tcPr marL="33655" marR="33655" marT="16828" marB="16828" anchor="ctr"/>
                </a:tc>
                <a:extLst>
                  <a:ext uri="{0D108BD9-81ED-4DB2-BD59-A6C34878D82A}">
                    <a16:rowId xmlns:a16="http://schemas.microsoft.com/office/drawing/2014/main" val="10003"/>
                  </a:ext>
                </a:extLst>
              </a:tr>
              <a:tr h="170816">
                <a:tc>
                  <a:txBody>
                    <a:bodyPr/>
                    <a:lstStyle/>
                    <a:p>
                      <a:r>
                        <a:rPr lang="en-GB" sz="900">
                          <a:solidFill>
                            <a:srgbClr val="002060"/>
                          </a:solidFill>
                        </a:rPr>
                        <a:t>3 1/8"</a:t>
                      </a:r>
                    </a:p>
                  </a:txBody>
                  <a:tcPr marL="33655" marR="33655" marT="16828" marB="16828" anchor="ctr"/>
                </a:tc>
                <a:tc>
                  <a:txBody>
                    <a:bodyPr/>
                    <a:lstStyle/>
                    <a:p>
                      <a:r>
                        <a:rPr lang="en-GB" sz="900">
                          <a:solidFill>
                            <a:srgbClr val="002060"/>
                          </a:solidFill>
                        </a:rPr>
                        <a:t>79.4 mm</a:t>
                      </a:r>
                    </a:p>
                  </a:txBody>
                  <a:tcPr marL="33655" marR="33655" marT="16828" marB="16828" anchor="ctr"/>
                </a:tc>
                <a:tc>
                  <a:txBody>
                    <a:bodyPr/>
                    <a:lstStyle/>
                    <a:p>
                      <a:r>
                        <a:rPr lang="en-GB" sz="900" dirty="0">
                          <a:solidFill>
                            <a:srgbClr val="002060"/>
                          </a:solidFill>
                        </a:rPr>
                        <a:t>76.9 mm</a:t>
                      </a:r>
                    </a:p>
                  </a:txBody>
                  <a:tcPr marL="33655" marR="33655" marT="16828" marB="16828" anchor="ctr"/>
                </a:tc>
                <a:tc>
                  <a:txBody>
                    <a:bodyPr/>
                    <a:lstStyle/>
                    <a:p>
                      <a:r>
                        <a:rPr lang="en-GB" sz="900" dirty="0">
                          <a:solidFill>
                            <a:srgbClr val="002060"/>
                          </a:solidFill>
                        </a:rPr>
                        <a:t>33.4 mm</a:t>
                      </a:r>
                    </a:p>
                  </a:txBody>
                  <a:tcPr marL="33655" marR="33655" marT="16828" marB="16828" anchor="ctr"/>
                </a:tc>
                <a:tc>
                  <a:txBody>
                    <a:bodyPr/>
                    <a:lstStyle/>
                    <a:p>
                      <a:r>
                        <a:rPr lang="en-GB" sz="900" dirty="0">
                          <a:solidFill>
                            <a:srgbClr val="002060"/>
                          </a:solidFill>
                        </a:rPr>
                        <a:t>31.3 mm</a:t>
                      </a:r>
                    </a:p>
                  </a:txBody>
                  <a:tcPr marL="33655" marR="33655" marT="16828" marB="16828" anchor="ctr"/>
                </a:tc>
                <a:extLst>
                  <a:ext uri="{0D108BD9-81ED-4DB2-BD59-A6C34878D82A}">
                    <a16:rowId xmlns:a16="http://schemas.microsoft.com/office/drawing/2014/main" val="10004"/>
                  </a:ext>
                </a:extLst>
              </a:tr>
              <a:tr h="170816">
                <a:tc>
                  <a:txBody>
                    <a:bodyPr/>
                    <a:lstStyle/>
                    <a:p>
                      <a:r>
                        <a:rPr lang="en-GB" sz="900">
                          <a:solidFill>
                            <a:srgbClr val="002060"/>
                          </a:solidFill>
                        </a:rPr>
                        <a:t>4 1/2"</a:t>
                      </a:r>
                    </a:p>
                  </a:txBody>
                  <a:tcPr marL="33655" marR="33655" marT="16828" marB="16828" anchor="ctr"/>
                </a:tc>
                <a:tc>
                  <a:txBody>
                    <a:bodyPr/>
                    <a:lstStyle/>
                    <a:p>
                      <a:r>
                        <a:rPr lang="en-GB" sz="900" dirty="0">
                          <a:solidFill>
                            <a:srgbClr val="002060"/>
                          </a:solidFill>
                        </a:rPr>
                        <a:t>106 mm</a:t>
                      </a:r>
                    </a:p>
                  </a:txBody>
                  <a:tcPr marL="33655" marR="33655" marT="16828" marB="16828" anchor="ctr"/>
                </a:tc>
                <a:tc>
                  <a:txBody>
                    <a:bodyPr/>
                    <a:lstStyle/>
                    <a:p>
                      <a:r>
                        <a:rPr lang="en-GB" sz="900" dirty="0">
                          <a:solidFill>
                            <a:srgbClr val="002060"/>
                          </a:solidFill>
                        </a:rPr>
                        <a:t>103 mm</a:t>
                      </a:r>
                    </a:p>
                  </a:txBody>
                  <a:tcPr marL="33655" marR="33655" marT="16828" marB="16828" anchor="ctr"/>
                </a:tc>
                <a:tc>
                  <a:txBody>
                    <a:bodyPr/>
                    <a:lstStyle/>
                    <a:p>
                      <a:r>
                        <a:rPr lang="en-GB" sz="900" dirty="0">
                          <a:solidFill>
                            <a:srgbClr val="002060"/>
                          </a:solidFill>
                        </a:rPr>
                        <a:t>44.8 mm</a:t>
                      </a:r>
                    </a:p>
                  </a:txBody>
                  <a:tcPr marL="33655" marR="33655" marT="16828" marB="16828" anchor="ctr"/>
                </a:tc>
                <a:tc>
                  <a:txBody>
                    <a:bodyPr/>
                    <a:lstStyle/>
                    <a:p>
                      <a:r>
                        <a:rPr lang="en-GB" sz="900" dirty="0">
                          <a:solidFill>
                            <a:srgbClr val="002060"/>
                          </a:solidFill>
                        </a:rPr>
                        <a:t>42.8 mm</a:t>
                      </a:r>
                    </a:p>
                  </a:txBody>
                  <a:tcPr marL="33655" marR="33655" marT="16828" marB="16828" anchor="ctr"/>
                </a:tc>
                <a:extLst>
                  <a:ext uri="{0D108BD9-81ED-4DB2-BD59-A6C34878D82A}">
                    <a16:rowId xmlns:a16="http://schemas.microsoft.com/office/drawing/2014/main" val="10005"/>
                  </a:ext>
                </a:extLst>
              </a:tr>
              <a:tr h="170816">
                <a:tc>
                  <a:txBody>
                    <a:bodyPr/>
                    <a:lstStyle/>
                    <a:p>
                      <a:r>
                        <a:rPr lang="en-GB" sz="900" b="1" dirty="0">
                          <a:solidFill>
                            <a:srgbClr val="00B0F0"/>
                          </a:solidFill>
                        </a:rPr>
                        <a:t>6 1/8"</a:t>
                      </a:r>
                    </a:p>
                  </a:txBody>
                  <a:tcPr marL="33655" marR="33655" marT="16828" marB="16828" anchor="ctr"/>
                </a:tc>
                <a:tc>
                  <a:txBody>
                    <a:bodyPr/>
                    <a:lstStyle/>
                    <a:p>
                      <a:r>
                        <a:rPr lang="en-GB" sz="900" b="1" dirty="0">
                          <a:solidFill>
                            <a:srgbClr val="00B0F0"/>
                          </a:solidFill>
                        </a:rPr>
                        <a:t>155.6 mm</a:t>
                      </a:r>
                    </a:p>
                  </a:txBody>
                  <a:tcPr marL="33655" marR="33655" marT="16828" marB="16828" anchor="ctr"/>
                </a:tc>
                <a:tc>
                  <a:txBody>
                    <a:bodyPr/>
                    <a:lstStyle/>
                    <a:p>
                      <a:r>
                        <a:rPr lang="en-GB" sz="900" b="1" dirty="0">
                          <a:solidFill>
                            <a:srgbClr val="00B0F0"/>
                          </a:solidFill>
                        </a:rPr>
                        <a:t>151.9 mm</a:t>
                      </a:r>
                    </a:p>
                  </a:txBody>
                  <a:tcPr marL="33655" marR="33655" marT="16828" marB="16828" anchor="ctr"/>
                </a:tc>
                <a:tc>
                  <a:txBody>
                    <a:bodyPr/>
                    <a:lstStyle/>
                    <a:p>
                      <a:r>
                        <a:rPr lang="en-GB" sz="900" b="1" dirty="0">
                          <a:solidFill>
                            <a:srgbClr val="00B0F0"/>
                          </a:solidFill>
                        </a:rPr>
                        <a:t>66.0 mm</a:t>
                      </a:r>
                    </a:p>
                  </a:txBody>
                  <a:tcPr marL="33655" marR="33655" marT="16828" marB="16828" anchor="ctr"/>
                </a:tc>
                <a:tc>
                  <a:txBody>
                    <a:bodyPr/>
                    <a:lstStyle/>
                    <a:p>
                      <a:r>
                        <a:rPr lang="en-GB" sz="900" b="1" dirty="0">
                          <a:solidFill>
                            <a:srgbClr val="00B0F0"/>
                          </a:solidFill>
                        </a:rPr>
                        <a:t>64.0 mm</a:t>
                      </a:r>
                    </a:p>
                  </a:txBody>
                  <a:tcPr marL="33655" marR="33655" marT="16828" marB="16828" anchor="ctr"/>
                </a:tc>
                <a:extLst>
                  <a:ext uri="{0D108BD9-81ED-4DB2-BD59-A6C34878D82A}">
                    <a16:rowId xmlns:a16="http://schemas.microsoft.com/office/drawing/2014/main" val="10006"/>
                  </a:ext>
                </a:extLst>
              </a:tr>
            </a:tbl>
          </a:graphicData>
        </a:graphic>
      </p:graphicFrame>
      <p:pic>
        <p:nvPicPr>
          <p:cNvPr id="11" name="Picture 2">
            <a:extLst>
              <a:ext uri="{FF2B5EF4-FFF2-40B4-BE49-F238E27FC236}">
                <a16:creationId xmlns:a16="http://schemas.microsoft.com/office/drawing/2014/main" id="{3962E24C-C0B8-D92A-91CD-BB84E5B3DE82}"/>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4790434" y="305719"/>
            <a:ext cx="1697144" cy="118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a:extLst>
              <a:ext uri="{FF2B5EF4-FFF2-40B4-BE49-F238E27FC236}">
                <a16:creationId xmlns:a16="http://schemas.microsoft.com/office/drawing/2014/main" id="{D4AFC557-73B6-EDA0-ED0D-72F0459F78C6}"/>
              </a:ext>
            </a:extLst>
          </p:cNvPr>
          <p:cNvSpPr/>
          <p:nvPr/>
        </p:nvSpPr>
        <p:spPr>
          <a:xfrm>
            <a:off x="6723917" y="507422"/>
            <a:ext cx="1836204" cy="646331"/>
          </a:xfrm>
          <a:prstGeom prst="rect">
            <a:avLst/>
          </a:prstGeom>
        </p:spPr>
        <p:txBody>
          <a:bodyPr wrap="square">
            <a:spAutoFit/>
          </a:bodyPr>
          <a:lstStyle/>
          <a:p>
            <a:pPr defTabSz="685800"/>
            <a:r>
              <a:rPr lang="en-GB" sz="1200" dirty="0">
                <a:solidFill>
                  <a:srgbClr val="002060"/>
                </a:solidFill>
              </a:rPr>
              <a:t>Coaxial cables are often with PTFE foam to keep concentricity</a:t>
            </a:r>
          </a:p>
        </p:txBody>
      </p:sp>
      <p:sp>
        <p:nvSpPr>
          <p:cNvPr id="13" name="Rectangle 12">
            <a:extLst>
              <a:ext uri="{FF2B5EF4-FFF2-40B4-BE49-F238E27FC236}">
                <a16:creationId xmlns:a16="http://schemas.microsoft.com/office/drawing/2014/main" id="{8D87845B-2E99-ACF4-A1DD-D7DAC3BA0AC0}"/>
              </a:ext>
            </a:extLst>
          </p:cNvPr>
          <p:cNvSpPr/>
          <p:nvPr/>
        </p:nvSpPr>
        <p:spPr>
          <a:xfrm>
            <a:off x="4738249" y="1946223"/>
            <a:ext cx="1728192" cy="830997"/>
          </a:xfrm>
          <a:prstGeom prst="rect">
            <a:avLst/>
          </a:prstGeom>
        </p:spPr>
        <p:txBody>
          <a:bodyPr wrap="square">
            <a:spAutoFit/>
          </a:bodyPr>
          <a:lstStyle/>
          <a:p>
            <a:pPr defTabSz="685800"/>
            <a:r>
              <a:rPr lang="en-GB" sz="1200" dirty="0">
                <a:solidFill>
                  <a:srgbClr val="002060"/>
                </a:solidFill>
              </a:rPr>
              <a:t>Flexible lines have spacer helicoidally placed all along the line</a:t>
            </a:r>
          </a:p>
        </p:txBody>
      </p:sp>
      <p:sp>
        <p:nvSpPr>
          <p:cNvPr id="14" name="Rectangle 13">
            <a:extLst>
              <a:ext uri="{FF2B5EF4-FFF2-40B4-BE49-F238E27FC236}">
                <a16:creationId xmlns:a16="http://schemas.microsoft.com/office/drawing/2014/main" id="{E31A4AC1-937F-7120-2CFD-BB50BD463409}"/>
              </a:ext>
            </a:extLst>
          </p:cNvPr>
          <p:cNvSpPr/>
          <p:nvPr/>
        </p:nvSpPr>
        <p:spPr>
          <a:xfrm>
            <a:off x="6723917" y="3306764"/>
            <a:ext cx="1674186" cy="830997"/>
          </a:xfrm>
          <a:prstGeom prst="rect">
            <a:avLst/>
          </a:prstGeom>
        </p:spPr>
        <p:txBody>
          <a:bodyPr wrap="square">
            <a:spAutoFit/>
          </a:bodyPr>
          <a:lstStyle/>
          <a:p>
            <a:pPr defTabSz="685800"/>
            <a:r>
              <a:rPr lang="en-GB" sz="1200" dirty="0">
                <a:solidFill>
                  <a:srgbClr val="002060"/>
                </a:solidFill>
              </a:rPr>
              <a:t>Rigid lines are made of two rigid tubes maintained concentric with supports </a:t>
            </a:r>
          </a:p>
        </p:txBody>
      </p:sp>
      <p:pic>
        <p:nvPicPr>
          <p:cNvPr id="15" name="Picture 2" descr="G:\Departments\AB\Groups\RF\Sections\PM\QA Inventory\Photographies\TWC 200MHz\IMG_0376.jpg">
            <a:extLst>
              <a:ext uri="{FF2B5EF4-FFF2-40B4-BE49-F238E27FC236}">
                <a16:creationId xmlns:a16="http://schemas.microsoft.com/office/drawing/2014/main" id="{46DB99FA-0531-5998-4EA4-31D244359168}"/>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936" t="21116" r="13741" b="10202"/>
          <a:stretch/>
        </p:blipFill>
        <p:spPr bwMode="auto">
          <a:xfrm>
            <a:off x="4790435" y="3043908"/>
            <a:ext cx="1864606" cy="132804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cdn6.bigcommerce.com/s-rkwkqkq5/products/3051/images/2902/HJ7-50A__19989.1424477609.1280.1280.jpg?c=2">
            <a:extLst>
              <a:ext uri="{FF2B5EF4-FFF2-40B4-BE49-F238E27FC236}">
                <a16:creationId xmlns:a16="http://schemas.microsoft.com/office/drawing/2014/main" id="{AE156C4B-9687-92B1-C4C8-F11C3935F6F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6200000" flipH="1" flipV="1">
            <a:off x="7303552" y="1022240"/>
            <a:ext cx="702041" cy="24931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1764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C0F85-61AA-B2B2-C3EA-59B253A87B6E}"/>
              </a:ext>
            </a:extLst>
          </p:cNvPr>
          <p:cNvSpPr>
            <a:spLocks noGrp="1"/>
          </p:cNvSpPr>
          <p:nvPr>
            <p:ph type="title"/>
          </p:nvPr>
        </p:nvSpPr>
        <p:spPr/>
        <p:txBody>
          <a:bodyPr/>
          <a:lstStyle/>
          <a:p>
            <a:r>
              <a:rPr lang="en-GB" dirty="0"/>
              <a:t>Coaxial lines Maximum Power handling</a:t>
            </a:r>
            <a:endParaRPr lang="en-US" dirty="0"/>
          </a:p>
        </p:txBody>
      </p:sp>
      <p:sp>
        <p:nvSpPr>
          <p:cNvPr id="3" name="Footer Placeholder 2">
            <a:extLst>
              <a:ext uri="{FF2B5EF4-FFF2-40B4-BE49-F238E27FC236}">
                <a16:creationId xmlns:a16="http://schemas.microsoft.com/office/drawing/2014/main" id="{A06A073C-5758-CAC9-78BF-1171116DB0B8}"/>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9D3F1D4-9351-1BCD-B4E4-CF1E8056EC9D}"/>
              </a:ext>
            </a:extLst>
          </p:cNvPr>
          <p:cNvSpPr>
            <a:spLocks noGrp="1"/>
          </p:cNvSpPr>
          <p:nvPr>
            <p:ph type="sldNum" sz="quarter" idx="12"/>
          </p:nvPr>
        </p:nvSpPr>
        <p:spPr/>
        <p:txBody>
          <a:bodyPr/>
          <a:lstStyle/>
          <a:p>
            <a:fld id="{BFDCA1C4-9514-7B4F-976F-D92F7E296653}" type="slidenum">
              <a:rPr lang="fr-FR" smtClean="0"/>
              <a:pPr/>
              <a:t>15</a:t>
            </a:fld>
            <a:endParaRPr lang="fr-FR"/>
          </a:p>
        </p:txBody>
      </p:sp>
      <mc:AlternateContent xmlns:mc="http://schemas.openxmlformats.org/markup-compatibility/2006" xmlns:a14="http://schemas.microsoft.com/office/drawing/2010/main">
        <mc:Choice Requires="a14">
          <p:sp>
            <p:nvSpPr>
              <p:cNvPr id="5" name="Content Placeholder 2">
                <a:extLst>
                  <a:ext uri="{FF2B5EF4-FFF2-40B4-BE49-F238E27FC236}">
                    <a16:creationId xmlns:a16="http://schemas.microsoft.com/office/drawing/2014/main" id="{E26DAAE0-6A14-3335-6175-32977E333D8F}"/>
                  </a:ext>
                </a:extLst>
              </p:cNvPr>
              <p:cNvSpPr txBox="1">
                <a:spLocks/>
              </p:cNvSpPr>
              <p:nvPr/>
            </p:nvSpPr>
            <p:spPr>
              <a:xfrm>
                <a:off x="628650" y="1059582"/>
                <a:ext cx="388620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Power handling of an air coaxial line is related to breakdown field E</a:t>
                </a:r>
              </a:p>
              <a:p>
                <a:pPr marL="171450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𝑽𝒑𝒆𝒂𝒌𝒎𝒂𝒙</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𝑬</m:t>
                      </m:r>
                      <m:f>
                        <m:f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num>
                        <m:den>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den>
                      </m:f>
                      <m:func>
                        <m:func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uncPr>
                        <m:fName>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𝒍𝒏</m:t>
                          </m:r>
                        </m:fName>
                        <m:e>
                          <m:d>
                            <m:d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num>
                                <m:den>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e>
                      </m:func>
                    </m:oMath>
                  </m:oMathPara>
                </a14:m>
                <a:endParaRPr kumimoji="0" lang="fr-CH" sz="1200" b="1" i="1"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200" b="1" i="1" u="none" strike="noStrike" kern="1200" cap="none" spc="0" normalizeH="0" baseline="0" noProof="0" dirty="0">
                  <a:ln>
                    <a:noFill/>
                  </a:ln>
                  <a:solidFill>
                    <a:srgbClr val="002060"/>
                  </a:solidFill>
                  <a:effectLst/>
                  <a:uLnTx/>
                  <a:uFillTx/>
                  <a:ea typeface="+mn-ea"/>
                  <a:cs typeface="+mn-cs"/>
                </a:endParaRPr>
              </a:p>
              <a:p>
                <a:pPr marL="171450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𝑷</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𝒑𝒆𝒂𝒌</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𝒎𝒂𝒙</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sSup>
                            <m:sSup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𝑽</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𝒑𝒆𝒂𝒌𝒎</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𝒂𝒙</m:t>
                              </m:r>
                            </m:e>
                            <m:sup>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num>
                        <m:den>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𝒁𝒄</m:t>
                          </m:r>
                        </m:den>
                      </m:f>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oMath>
                  </m:oMathPara>
                </a14:m>
                <a:endParaRPr kumimoji="0" lang="fr-CH" sz="1200" b="1" i="1"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200" b="1" i="1" u="none" strike="noStrike" kern="1200" cap="none" spc="0" normalizeH="0" baseline="0" noProof="0" dirty="0">
                  <a:ln>
                    <a:noFill/>
                  </a:ln>
                  <a:solidFill>
                    <a:srgbClr val="002060"/>
                  </a:solidFill>
                  <a:effectLst/>
                  <a:uLnTx/>
                  <a:uFillTx/>
                  <a:ea typeface="+mn-ea"/>
                  <a:cs typeface="+mn-cs"/>
                </a:endParaRPr>
              </a:p>
              <a:p>
                <a:pPr marL="137160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𝑷</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𝒑𝒆𝒂𝒌𝒎𝒂𝒙</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sSup>
                            <m:sSup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sSup>
                                <m:sSup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𝑬</m:t>
                                  </m:r>
                                </m:e>
                                <m:sup>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e>
                            <m:sup>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rad>
                            <m:radPr>
                              <m:degHide m:val="on"/>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l-GR"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𝜺</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𝒓</m:t>
                              </m:r>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e>
                          </m:rad>
                        </m:num>
                        <m:den>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𝟒𝟖𝟎</m:t>
                          </m:r>
                        </m:den>
                      </m:f>
                      <m:func>
                        <m:func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uncPr>
                        <m:fName>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𝒍𝒏</m:t>
                          </m:r>
                        </m:fName>
                        <m:e>
                          <m:d>
                            <m:d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num>
                                <m:den>
                                  <m:r>
                                    <a:rPr kumimoji="0" lang="en-GB"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e>
                      </m:func>
                    </m:oMath>
                  </m:oMathPara>
                </a14:m>
                <a:endParaRPr kumimoji="0" lang="en-GB" sz="1200" b="1" i="1"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with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E = breakdown strength of air (‘dry air’ E = 3 kV/mm, commonly used value is E = 1 kV/mm for ambient air)</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D = inside electrical diameter of outer conductor in mm</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d = outside electrical diameter of inner conductor in mm</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err="1">
                    <a:ln>
                      <a:noFill/>
                    </a:ln>
                    <a:solidFill>
                      <a:schemeClr val="accent5"/>
                    </a:solidFill>
                    <a:effectLst/>
                    <a:uLnTx/>
                    <a:uFillTx/>
                    <a:ea typeface="+mn-ea"/>
                    <a:cs typeface="+mn-cs"/>
                  </a:rPr>
                  <a:t>Zc</a:t>
                </a:r>
                <a:r>
                  <a:rPr kumimoji="0" lang="en-GB" sz="1200" b="0" i="0" u="none" strike="noStrike" kern="1200" cap="none" spc="0" normalizeH="0" baseline="0" noProof="0" dirty="0">
                    <a:ln>
                      <a:noFill/>
                    </a:ln>
                    <a:solidFill>
                      <a:schemeClr val="accent5"/>
                    </a:solidFill>
                    <a:effectLst/>
                    <a:uLnTx/>
                    <a:uFillTx/>
                    <a:ea typeface="+mn-ea"/>
                    <a:cs typeface="+mn-cs"/>
                  </a:rPr>
                  <a:t>= characteristic impedance in </a:t>
                </a:r>
                <a:r>
                  <a:rPr kumimoji="0" lang="el-GR" sz="1200" b="0" i="0" u="none" strike="noStrike" kern="1200" cap="none" spc="0" normalizeH="0" baseline="0" noProof="0" dirty="0">
                    <a:ln>
                      <a:noFill/>
                    </a:ln>
                    <a:solidFill>
                      <a:schemeClr val="accent5"/>
                    </a:solidFill>
                    <a:effectLst/>
                    <a:uLnTx/>
                    <a:uFillTx/>
                    <a:ea typeface="+mn-ea"/>
                    <a:cs typeface="+mn-cs"/>
                  </a:rPr>
                  <a:t>Ω</a:t>
                </a:r>
                <a:endParaRPr kumimoji="0" lang="en-US"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err="1">
                    <a:ln>
                      <a:noFill/>
                    </a:ln>
                    <a:solidFill>
                      <a:schemeClr val="accent5"/>
                    </a:solidFill>
                    <a:effectLst/>
                    <a:uLnTx/>
                    <a:uFillTx/>
                    <a:ea typeface="+mn-ea"/>
                    <a:cs typeface="+mn-cs"/>
                  </a:rPr>
                  <a:t>εr</a:t>
                </a:r>
                <a:r>
                  <a:rPr kumimoji="0" lang="en-US" sz="1200" b="0" i="0" u="none" strike="noStrike" kern="1200" cap="none" spc="0" normalizeH="0" baseline="0" noProof="0" dirty="0">
                    <a:ln>
                      <a:noFill/>
                    </a:ln>
                    <a:solidFill>
                      <a:schemeClr val="accent5"/>
                    </a:solidFill>
                    <a:effectLst/>
                    <a:uLnTx/>
                    <a:uFillTx/>
                    <a:ea typeface="+mn-ea"/>
                    <a:cs typeface="+mn-cs"/>
                  </a:rPr>
                  <a:t> = relative permittivity of dielectric</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f = frequency in MHz</a:t>
                </a:r>
                <a:endParaRPr kumimoji="0" lang="en-US" sz="1000" b="0" i="0" u="none" strike="noStrike" kern="1200" cap="none" spc="0" normalizeH="0" baseline="0" noProof="0" dirty="0">
                  <a:ln>
                    <a:noFill/>
                  </a:ln>
                  <a:solidFill>
                    <a:schemeClr val="accent5"/>
                  </a:solidFill>
                  <a:effectLst/>
                  <a:uLnTx/>
                  <a:uFillTx/>
                  <a:ea typeface="+mn-ea"/>
                  <a:cs typeface="+mn-cs"/>
                </a:endParaRPr>
              </a:p>
            </p:txBody>
          </p:sp>
        </mc:Choice>
        <mc:Fallback xmlns="">
          <p:sp>
            <p:nvSpPr>
              <p:cNvPr id="5" name="Content Placeholder 2">
                <a:extLst>
                  <a:ext uri="{FF2B5EF4-FFF2-40B4-BE49-F238E27FC236}">
                    <a16:creationId xmlns:a16="http://schemas.microsoft.com/office/drawing/2014/main" id="{E26DAAE0-6A14-3335-6175-32977E333D8F}"/>
                  </a:ext>
                </a:extLst>
              </p:cNvPr>
              <p:cNvSpPr txBox="1">
                <a:spLocks noRot="1" noChangeAspect="1" noMove="1" noResize="1" noEditPoints="1" noAdjustHandles="1" noChangeArrowheads="1" noChangeShapeType="1" noTextEdit="1"/>
              </p:cNvSpPr>
              <p:nvPr/>
            </p:nvSpPr>
            <p:spPr>
              <a:xfrm>
                <a:off x="628650" y="1059582"/>
                <a:ext cx="3886200" cy="3263504"/>
              </a:xfrm>
              <a:prstGeom prst="rect">
                <a:avLst/>
              </a:prstGeom>
              <a:blipFill>
                <a:blip r:embed="rId2"/>
                <a:stretch>
                  <a:fillRect t="-7290" b="-7850"/>
                </a:stretch>
              </a:blipFill>
            </p:spPr>
            <p:txBody>
              <a:bodyPr/>
              <a:lstStyle/>
              <a:p>
                <a:r>
                  <a:rPr lang="en-US">
                    <a:noFill/>
                  </a:rPr>
                  <a:t> </a:t>
                </a:r>
              </a:p>
            </p:txBody>
          </p:sp>
        </mc:Fallback>
      </mc:AlternateContent>
      <p:pic>
        <p:nvPicPr>
          <p:cNvPr id="6" name="Picture 3">
            <a:extLst>
              <a:ext uri="{FF2B5EF4-FFF2-40B4-BE49-F238E27FC236}">
                <a16:creationId xmlns:a16="http://schemas.microsoft.com/office/drawing/2014/main" id="{1934FC1F-0A41-BBBB-09C4-F1D47B9E7C7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66225" y="1199861"/>
            <a:ext cx="3886200" cy="3160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a:extLst>
              <a:ext uri="{FF2B5EF4-FFF2-40B4-BE49-F238E27FC236}">
                <a16:creationId xmlns:a16="http://schemas.microsoft.com/office/drawing/2014/main" id="{D4866474-ACAF-A784-EFBB-B64F4649AD73}"/>
              </a:ext>
            </a:extLst>
          </p:cNvPr>
          <p:cNvSpPr txBox="1"/>
          <p:nvPr/>
        </p:nvSpPr>
        <p:spPr>
          <a:xfrm>
            <a:off x="7572951" y="1095439"/>
            <a:ext cx="1330849" cy="1200329"/>
          </a:xfrm>
          <a:prstGeom prst="rect">
            <a:avLst/>
          </a:prstGeom>
          <a:solidFill>
            <a:srgbClr val="FFFF00"/>
          </a:solidFill>
        </p:spPr>
        <p:txBody>
          <a:bodyPr wrap="square" rtlCol="0">
            <a:spAutoFit/>
          </a:bodyPr>
          <a:lstStyle/>
          <a:p>
            <a:pPr defTabSz="685800"/>
            <a:r>
              <a:rPr lang="en-US" sz="1200" b="1" dirty="0">
                <a:solidFill>
                  <a:srgbClr val="002060"/>
                </a:solidFill>
              </a:rPr>
              <a:t>Valid only for straight Lines, in case of elbows, reduce at  minimum</a:t>
            </a:r>
          </a:p>
          <a:p>
            <a:pPr defTabSz="685800"/>
            <a:r>
              <a:rPr lang="en-US" sz="1200" b="1" dirty="0">
                <a:solidFill>
                  <a:srgbClr val="002060"/>
                </a:solidFill>
              </a:rPr>
              <a:t>by – 30 %</a:t>
            </a:r>
          </a:p>
        </p:txBody>
      </p:sp>
      <p:pic>
        <p:nvPicPr>
          <p:cNvPr id="8" name="Picture 7">
            <a:extLst>
              <a:ext uri="{FF2B5EF4-FFF2-40B4-BE49-F238E27FC236}">
                <a16:creationId xmlns:a16="http://schemas.microsoft.com/office/drawing/2014/main" id="{61CF5632-E4DD-6C59-BE93-CECCA496FD11}"/>
              </a:ext>
            </a:extLst>
          </p:cNvPr>
          <p:cNvPicPr>
            <a:picLocks noChangeAspect="1"/>
          </p:cNvPicPr>
          <p:nvPr/>
        </p:nvPicPr>
        <p:blipFill rotWithShape="1">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r="16905"/>
          <a:stretch/>
        </p:blipFill>
        <p:spPr>
          <a:xfrm>
            <a:off x="195891" y="1347614"/>
            <a:ext cx="1999845" cy="1238806"/>
          </a:xfrm>
          <a:prstGeom prst="rect">
            <a:avLst/>
          </a:prstGeom>
        </p:spPr>
      </p:pic>
      <p:cxnSp>
        <p:nvCxnSpPr>
          <p:cNvPr id="9" name="Straight Connector 8">
            <a:extLst>
              <a:ext uri="{FF2B5EF4-FFF2-40B4-BE49-F238E27FC236}">
                <a16:creationId xmlns:a16="http://schemas.microsoft.com/office/drawing/2014/main" id="{536F31E3-A0B9-D8ED-2B14-3637543FDA90}"/>
              </a:ext>
            </a:extLst>
          </p:cNvPr>
          <p:cNvCxnSpPr/>
          <p:nvPr/>
        </p:nvCxnSpPr>
        <p:spPr>
          <a:xfrm flipV="1">
            <a:off x="1059987" y="1833668"/>
            <a:ext cx="756084" cy="162018"/>
          </a:xfrm>
          <a:prstGeom prst="line">
            <a:avLst/>
          </a:prstGeom>
          <a:noFill/>
          <a:ln w="6350" cap="flat" cmpd="sng" algn="ctr">
            <a:solidFill>
              <a:srgbClr val="FFFF00"/>
            </a:solidFill>
            <a:prstDash val="solid"/>
            <a:miter lim="800000"/>
          </a:ln>
          <a:effectLst/>
        </p:spPr>
      </p:cxnSp>
      <p:cxnSp>
        <p:nvCxnSpPr>
          <p:cNvPr id="10" name="Straight Connector 9">
            <a:extLst>
              <a:ext uri="{FF2B5EF4-FFF2-40B4-BE49-F238E27FC236}">
                <a16:creationId xmlns:a16="http://schemas.microsoft.com/office/drawing/2014/main" id="{3B57144B-F988-98E4-96E0-1444CBCB5774}"/>
              </a:ext>
            </a:extLst>
          </p:cNvPr>
          <p:cNvCxnSpPr/>
          <p:nvPr/>
        </p:nvCxnSpPr>
        <p:spPr>
          <a:xfrm flipV="1">
            <a:off x="1113993" y="2044162"/>
            <a:ext cx="702078" cy="162018"/>
          </a:xfrm>
          <a:prstGeom prst="line">
            <a:avLst/>
          </a:prstGeom>
          <a:noFill/>
          <a:ln w="6350" cap="flat" cmpd="sng" algn="ctr">
            <a:solidFill>
              <a:srgbClr val="FFFF00"/>
            </a:solidFill>
            <a:prstDash val="solid"/>
            <a:miter lim="800000"/>
          </a:ln>
          <a:effectLst/>
        </p:spPr>
      </p:cxnSp>
      <p:cxnSp>
        <p:nvCxnSpPr>
          <p:cNvPr id="11" name="Straight Connector 10">
            <a:extLst>
              <a:ext uri="{FF2B5EF4-FFF2-40B4-BE49-F238E27FC236}">
                <a16:creationId xmlns:a16="http://schemas.microsoft.com/office/drawing/2014/main" id="{D0A226A0-1F34-6732-E19A-3BF5EF427CB6}"/>
              </a:ext>
            </a:extLst>
          </p:cNvPr>
          <p:cNvCxnSpPr/>
          <p:nvPr/>
        </p:nvCxnSpPr>
        <p:spPr>
          <a:xfrm>
            <a:off x="1708059" y="1865552"/>
            <a:ext cx="0" cy="216024"/>
          </a:xfrm>
          <a:prstGeom prst="line">
            <a:avLst/>
          </a:prstGeom>
          <a:noFill/>
          <a:ln w="12700" cap="flat" cmpd="sng" algn="ctr">
            <a:solidFill>
              <a:srgbClr val="FFFF00"/>
            </a:solidFill>
            <a:prstDash val="solid"/>
            <a:miter lim="800000"/>
            <a:headEnd type="triangle"/>
            <a:tailEnd type="triangle"/>
          </a:ln>
          <a:effectLst/>
        </p:spPr>
      </p:cxnSp>
      <p:sp>
        <p:nvSpPr>
          <p:cNvPr id="12" name="TextBox 11">
            <a:extLst>
              <a:ext uri="{FF2B5EF4-FFF2-40B4-BE49-F238E27FC236}">
                <a16:creationId xmlns:a16="http://schemas.microsoft.com/office/drawing/2014/main" id="{EDFD97DF-E1E3-9F94-D3D7-6373090FA7DA}"/>
              </a:ext>
            </a:extLst>
          </p:cNvPr>
          <p:cNvSpPr txBox="1"/>
          <p:nvPr/>
        </p:nvSpPr>
        <p:spPr>
          <a:xfrm>
            <a:off x="1702528" y="1801784"/>
            <a:ext cx="276038" cy="300082"/>
          </a:xfrm>
          <a:prstGeom prst="rect">
            <a:avLst/>
          </a:prstGeom>
          <a:noFill/>
        </p:spPr>
        <p:txBody>
          <a:bodyPr wrap="none" rtlCol="0">
            <a:spAutoFit/>
          </a:bodyPr>
          <a:lstStyle/>
          <a:p>
            <a:pPr defTabSz="685800"/>
            <a:r>
              <a:rPr lang="en-GB" sz="1350" dirty="0">
                <a:solidFill>
                  <a:srgbClr val="FFFF00"/>
                </a:solidFill>
                <a:latin typeface="Calibri" panose="020F0502020204030204"/>
              </a:rPr>
              <a:t>d</a:t>
            </a:r>
          </a:p>
        </p:txBody>
      </p:sp>
      <p:cxnSp>
        <p:nvCxnSpPr>
          <p:cNvPr id="13" name="Straight Connector 12">
            <a:extLst>
              <a:ext uri="{FF2B5EF4-FFF2-40B4-BE49-F238E27FC236}">
                <a16:creationId xmlns:a16="http://schemas.microsoft.com/office/drawing/2014/main" id="{336D0A25-B446-0A9D-1759-8E00DB9FFF55}"/>
              </a:ext>
            </a:extLst>
          </p:cNvPr>
          <p:cNvCxnSpPr/>
          <p:nvPr/>
        </p:nvCxnSpPr>
        <p:spPr>
          <a:xfrm flipH="1">
            <a:off x="303903" y="1833668"/>
            <a:ext cx="756084" cy="0"/>
          </a:xfrm>
          <a:prstGeom prst="line">
            <a:avLst/>
          </a:prstGeom>
          <a:noFill/>
          <a:ln w="12700" cap="flat" cmpd="sng" algn="ctr">
            <a:solidFill>
              <a:srgbClr val="00B0F0"/>
            </a:solidFill>
            <a:prstDash val="solid"/>
            <a:miter lim="800000"/>
          </a:ln>
          <a:effectLst/>
        </p:spPr>
      </p:cxnSp>
      <p:cxnSp>
        <p:nvCxnSpPr>
          <p:cNvPr id="14" name="Straight Connector 13">
            <a:extLst>
              <a:ext uri="{FF2B5EF4-FFF2-40B4-BE49-F238E27FC236}">
                <a16:creationId xmlns:a16="http://schemas.microsoft.com/office/drawing/2014/main" id="{9B832E94-66D7-7ADF-4CCE-E276C4995FB7}"/>
              </a:ext>
            </a:extLst>
          </p:cNvPr>
          <p:cNvCxnSpPr/>
          <p:nvPr/>
        </p:nvCxnSpPr>
        <p:spPr>
          <a:xfrm flipH="1">
            <a:off x="303903" y="2373728"/>
            <a:ext cx="756084" cy="0"/>
          </a:xfrm>
          <a:prstGeom prst="line">
            <a:avLst/>
          </a:prstGeom>
          <a:noFill/>
          <a:ln w="12700" cap="flat" cmpd="sng" algn="ctr">
            <a:solidFill>
              <a:srgbClr val="00B0F0"/>
            </a:solidFill>
            <a:prstDash val="solid"/>
            <a:miter lim="800000"/>
          </a:ln>
          <a:effectLst/>
        </p:spPr>
      </p:cxnSp>
      <p:cxnSp>
        <p:nvCxnSpPr>
          <p:cNvPr id="15" name="Straight Connector 14">
            <a:extLst>
              <a:ext uri="{FF2B5EF4-FFF2-40B4-BE49-F238E27FC236}">
                <a16:creationId xmlns:a16="http://schemas.microsoft.com/office/drawing/2014/main" id="{8184FAEA-CBCD-8C57-D988-AC8A153317FF}"/>
              </a:ext>
            </a:extLst>
          </p:cNvPr>
          <p:cNvCxnSpPr/>
          <p:nvPr/>
        </p:nvCxnSpPr>
        <p:spPr>
          <a:xfrm>
            <a:off x="411915" y="1833668"/>
            <a:ext cx="0" cy="540060"/>
          </a:xfrm>
          <a:prstGeom prst="line">
            <a:avLst/>
          </a:prstGeom>
          <a:noFill/>
          <a:ln w="12700" cap="flat" cmpd="sng" algn="ctr">
            <a:solidFill>
              <a:srgbClr val="00B0F0"/>
            </a:solidFill>
            <a:prstDash val="solid"/>
            <a:miter lim="800000"/>
            <a:headEnd type="triangle"/>
            <a:tailEnd type="triangle"/>
          </a:ln>
          <a:effectLst/>
        </p:spPr>
      </p:cxnSp>
      <p:sp>
        <p:nvSpPr>
          <p:cNvPr id="16" name="TextBox 15">
            <a:extLst>
              <a:ext uri="{FF2B5EF4-FFF2-40B4-BE49-F238E27FC236}">
                <a16:creationId xmlns:a16="http://schemas.microsoft.com/office/drawing/2014/main" id="{6898A9D0-0355-C776-B1A3-9732BDB90C89}"/>
              </a:ext>
            </a:extLst>
          </p:cNvPr>
          <p:cNvSpPr txBox="1"/>
          <p:nvPr/>
        </p:nvSpPr>
        <p:spPr>
          <a:xfrm>
            <a:off x="141885" y="1995686"/>
            <a:ext cx="290464" cy="300082"/>
          </a:xfrm>
          <a:prstGeom prst="rect">
            <a:avLst/>
          </a:prstGeom>
          <a:noFill/>
        </p:spPr>
        <p:txBody>
          <a:bodyPr wrap="none" rtlCol="0">
            <a:spAutoFit/>
          </a:bodyPr>
          <a:lstStyle/>
          <a:p>
            <a:pPr defTabSz="685800"/>
            <a:r>
              <a:rPr lang="en-GB" sz="1350" dirty="0">
                <a:solidFill>
                  <a:srgbClr val="00B0F0"/>
                </a:solidFill>
                <a:latin typeface="Calibri" panose="020F0502020204030204"/>
              </a:rPr>
              <a:t>D</a:t>
            </a:r>
          </a:p>
        </p:txBody>
      </p:sp>
    </p:spTree>
    <p:extLst>
      <p:ext uri="{BB962C8B-B14F-4D97-AF65-F5344CB8AC3E}">
        <p14:creationId xmlns:p14="http://schemas.microsoft.com/office/powerpoint/2010/main" val="3446030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AEE70-52E4-53DB-5E1C-592A7CE23C21}"/>
              </a:ext>
            </a:extLst>
          </p:cNvPr>
          <p:cNvSpPr>
            <a:spLocks noGrp="1"/>
          </p:cNvSpPr>
          <p:nvPr>
            <p:ph type="title"/>
          </p:nvPr>
        </p:nvSpPr>
        <p:spPr/>
        <p:txBody>
          <a:bodyPr/>
          <a:lstStyle/>
          <a:p>
            <a:r>
              <a:rPr lang="en-GB" dirty="0"/>
              <a:t>Coaxial lines Attenuation</a:t>
            </a:r>
            <a:endParaRPr lang="en-US" dirty="0"/>
          </a:p>
        </p:txBody>
      </p:sp>
      <p:sp>
        <p:nvSpPr>
          <p:cNvPr id="3" name="Footer Placeholder 2">
            <a:extLst>
              <a:ext uri="{FF2B5EF4-FFF2-40B4-BE49-F238E27FC236}">
                <a16:creationId xmlns:a16="http://schemas.microsoft.com/office/drawing/2014/main" id="{F06A42FF-7120-7871-4031-F7D31D8AF782}"/>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894D4192-933C-8D58-0C5A-CA98F4CA9943}"/>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5" name="Picture 3">
            <a:extLst>
              <a:ext uri="{FF2B5EF4-FFF2-40B4-BE49-F238E27FC236}">
                <a16:creationId xmlns:a16="http://schemas.microsoft.com/office/drawing/2014/main" id="{AD6D25AB-54E6-D1C3-A13D-444A6FCB7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2404" y="1006062"/>
            <a:ext cx="4064378" cy="3293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xmlns:a14="http://schemas.microsoft.com/office/drawing/2010/main">
        <mc:Choice Requires="a14">
          <p:sp>
            <p:nvSpPr>
              <p:cNvPr id="6" name="Content Placeholder 3">
                <a:extLst>
                  <a:ext uri="{FF2B5EF4-FFF2-40B4-BE49-F238E27FC236}">
                    <a16:creationId xmlns:a16="http://schemas.microsoft.com/office/drawing/2014/main" id="{89178787-C026-593B-7F85-42CDE83B4EE0}"/>
                  </a:ext>
                </a:extLst>
              </p:cNvPr>
              <p:cNvSpPr txBox="1">
                <a:spLocks/>
              </p:cNvSpPr>
              <p:nvPr/>
            </p:nvSpPr>
            <p:spPr>
              <a:xfrm>
                <a:off x="450472" y="843558"/>
                <a:ext cx="4064378" cy="2401171"/>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The attenuation of a coaxial line is expressed as</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l-GR"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𝛂</m:t>
                      </m:r>
                      <m:r>
                        <a:rPr kumimoji="0" lang="en-GB"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d>
                        <m:dPr>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𝟑𝟔</m:t>
                              </m:r>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𝒁𝒄</m:t>
                              </m:r>
                            </m:den>
                          </m:f>
                        </m:e>
                      </m:d>
                      <m:d>
                        <m:dPr>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den>
                          </m:f>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rad>
                        <m:radPr>
                          <m:degHide m:val="on"/>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𝒇</m:t>
                          </m:r>
                        </m:e>
                      </m:rad>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𝟗</m:t>
                      </m:r>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ad>
                        <m:radPr>
                          <m:degHide m:val="on"/>
                          <m:ctrlP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l-GR"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𝛆</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𝒓</m:t>
                          </m:r>
                        </m:e>
                      </m:rad>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𝐭𝐚𝐧</m:t>
                      </m:r>
                      <m:r>
                        <a:rPr kumimoji="0" lang="el-GR"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𝛅</m:t>
                      </m:r>
                      <m:r>
                        <a:rPr kumimoji="0" lang="en-US" sz="12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US" sz="12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𝐟</m:t>
                      </m:r>
                    </m:oMath>
                  </m:oMathPara>
                </a14:m>
                <a:endParaRPr kumimoji="0" lang="en-US" sz="12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with</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l-GR" sz="1200" b="0" i="0" u="none" strike="noStrike" kern="1200" cap="none" spc="0" normalizeH="0" baseline="0" noProof="0" dirty="0">
                    <a:ln>
                      <a:noFill/>
                    </a:ln>
                    <a:solidFill>
                      <a:schemeClr val="accent5"/>
                    </a:solidFill>
                    <a:effectLst/>
                    <a:uLnTx/>
                    <a:uFillTx/>
                    <a:ea typeface="+mn-ea"/>
                    <a:cs typeface="+mn-cs"/>
                  </a:rPr>
                  <a:t>α = </a:t>
                </a:r>
                <a:r>
                  <a:rPr kumimoji="0" lang="en-GB" sz="1200" b="0" i="0" u="none" strike="noStrike" kern="1200" cap="none" spc="0" normalizeH="0" baseline="0" noProof="0" dirty="0">
                    <a:ln>
                      <a:noFill/>
                    </a:ln>
                    <a:solidFill>
                      <a:schemeClr val="accent5"/>
                    </a:solidFill>
                    <a:effectLst/>
                    <a:uLnTx/>
                    <a:uFillTx/>
                    <a:ea typeface="+mn-ea"/>
                    <a:cs typeface="+mn-cs"/>
                  </a:rPr>
                  <a:t>attenuation constant, dB/m</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200" b="0" i="0" u="none" strike="noStrike" kern="1200" cap="none" spc="0" normalizeH="0" baseline="0" noProof="0" dirty="0" err="1">
                    <a:ln>
                      <a:noFill/>
                    </a:ln>
                    <a:solidFill>
                      <a:schemeClr val="accent5"/>
                    </a:solidFill>
                    <a:effectLst/>
                    <a:uLnTx/>
                    <a:uFillTx/>
                    <a:ea typeface="+mn-ea"/>
                    <a:cs typeface="+mn-cs"/>
                  </a:rPr>
                  <a:t>Zc</a:t>
                </a:r>
                <a:r>
                  <a:rPr kumimoji="0" lang="en-GB" sz="1200" b="0" i="0" u="none" strike="noStrike" kern="1200" cap="none" spc="0" normalizeH="0" baseline="0" noProof="0" dirty="0">
                    <a:ln>
                      <a:noFill/>
                    </a:ln>
                    <a:solidFill>
                      <a:schemeClr val="accent5"/>
                    </a:solidFill>
                    <a:effectLst/>
                    <a:uLnTx/>
                    <a:uFillTx/>
                    <a:ea typeface="+mn-ea"/>
                    <a:cs typeface="+mn-cs"/>
                  </a:rPr>
                  <a:t>= characteristic impedance in </a:t>
                </a:r>
                <a:r>
                  <a:rPr kumimoji="0" lang="el-GR" sz="1200" b="0" i="0" u="none" strike="noStrike" kern="1200" cap="none" spc="0" normalizeH="0" baseline="0" noProof="0" dirty="0">
                    <a:ln>
                      <a:noFill/>
                    </a:ln>
                    <a:solidFill>
                      <a:schemeClr val="accent5"/>
                    </a:solidFill>
                    <a:effectLst/>
                    <a:uLnTx/>
                    <a:uFillTx/>
                    <a:ea typeface="+mn-ea"/>
                    <a:cs typeface="+mn-cs"/>
                  </a:rPr>
                  <a:t>Ω</a:t>
                </a:r>
                <a:endParaRPr kumimoji="0" lang="en-GB"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f = frequency in MHz</a:t>
                </a:r>
                <a:endParaRPr kumimoji="0" lang="en-GB"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D = inside electrical diameter of outer conductor in mm</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d = outside electrical diameter of inner conductor in mm</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err="1">
                    <a:ln>
                      <a:noFill/>
                    </a:ln>
                    <a:solidFill>
                      <a:schemeClr val="accent5"/>
                    </a:solidFill>
                    <a:effectLst/>
                    <a:uLnTx/>
                    <a:uFillTx/>
                    <a:ea typeface="+mn-ea"/>
                    <a:cs typeface="+mn-cs"/>
                  </a:rPr>
                  <a:t>εr</a:t>
                </a:r>
                <a:r>
                  <a:rPr kumimoji="0" lang="en-US" sz="1200" b="0" i="0" u="none" strike="noStrike" kern="1200" cap="none" spc="0" normalizeH="0" baseline="0" noProof="0" dirty="0">
                    <a:ln>
                      <a:noFill/>
                    </a:ln>
                    <a:solidFill>
                      <a:schemeClr val="accent5"/>
                    </a:solidFill>
                    <a:effectLst/>
                    <a:uLnTx/>
                    <a:uFillTx/>
                    <a:ea typeface="+mn-ea"/>
                    <a:cs typeface="+mn-cs"/>
                  </a:rPr>
                  <a:t> = relative permittivity of dielectric</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tan δ = loss factor of dielectric</a:t>
                </a:r>
              </a:p>
            </p:txBody>
          </p:sp>
        </mc:Choice>
        <mc:Fallback xmlns="">
          <p:sp>
            <p:nvSpPr>
              <p:cNvPr id="6" name="Content Placeholder 3">
                <a:extLst>
                  <a:ext uri="{FF2B5EF4-FFF2-40B4-BE49-F238E27FC236}">
                    <a16:creationId xmlns:a16="http://schemas.microsoft.com/office/drawing/2014/main" id="{89178787-C026-593B-7F85-42CDE83B4EE0}"/>
                  </a:ext>
                </a:extLst>
              </p:cNvPr>
              <p:cNvSpPr txBox="1">
                <a:spLocks noRot="1" noChangeAspect="1" noMove="1" noResize="1" noEditPoints="1" noAdjustHandles="1" noChangeArrowheads="1" noChangeShapeType="1" noTextEdit="1"/>
              </p:cNvSpPr>
              <p:nvPr/>
            </p:nvSpPr>
            <p:spPr>
              <a:xfrm>
                <a:off x="450472" y="843558"/>
                <a:ext cx="4064378" cy="2401171"/>
              </a:xfrm>
              <a:prstGeom prst="rect">
                <a:avLst/>
              </a:prstGeom>
              <a:blipFill>
                <a:blip r:embed="rId3"/>
                <a:stretch>
                  <a:fillRect l="-150" t="-3807" b="-4822"/>
                </a:stretch>
              </a:blipFill>
            </p:spPr>
            <p:txBody>
              <a:bodyPr/>
              <a:lstStyle/>
              <a:p>
                <a:r>
                  <a:rPr lang="en-US">
                    <a:noFill/>
                  </a:rPr>
                  <a:t> </a:t>
                </a:r>
              </a:p>
            </p:txBody>
          </p:sp>
        </mc:Fallback>
      </mc:AlternateContent>
      <p:graphicFrame>
        <p:nvGraphicFramePr>
          <p:cNvPr id="7" name="Content Placeholder 11">
            <a:extLst>
              <a:ext uri="{FF2B5EF4-FFF2-40B4-BE49-F238E27FC236}">
                <a16:creationId xmlns:a16="http://schemas.microsoft.com/office/drawing/2014/main" id="{41230FD7-8AC3-5ABF-056C-1E2ED0DC8BE0}"/>
              </a:ext>
            </a:extLst>
          </p:cNvPr>
          <p:cNvGraphicFramePr>
            <a:graphicFrameLocks/>
          </p:cNvGraphicFramePr>
          <p:nvPr>
            <p:extLst>
              <p:ext uri="{D42A27DB-BD31-4B8C-83A1-F6EECF244321}">
                <p14:modId xmlns:p14="http://schemas.microsoft.com/office/powerpoint/2010/main" val="1187603133"/>
              </p:ext>
            </p:extLst>
          </p:nvPr>
        </p:nvGraphicFramePr>
        <p:xfrm>
          <a:off x="450472" y="3357726"/>
          <a:ext cx="4231932" cy="1158240"/>
        </p:xfrm>
        <a:graphic>
          <a:graphicData uri="http://schemas.openxmlformats.org/drawingml/2006/table">
            <a:tbl>
              <a:tblPr firstRow="1">
                <a:tableStyleId>{3B4B98B0-60AC-42C2-AFA5-B58CD77FA1E5}</a:tableStyleId>
              </a:tblPr>
              <a:tblGrid>
                <a:gridCol w="737152">
                  <a:extLst>
                    <a:ext uri="{9D8B030D-6E8A-4147-A177-3AD203B41FA5}">
                      <a16:colId xmlns:a16="http://schemas.microsoft.com/office/drawing/2014/main" val="20000"/>
                    </a:ext>
                  </a:extLst>
                </a:gridCol>
                <a:gridCol w="792088">
                  <a:extLst>
                    <a:ext uri="{9D8B030D-6E8A-4147-A177-3AD203B41FA5}">
                      <a16:colId xmlns:a16="http://schemas.microsoft.com/office/drawing/2014/main" val="20001"/>
                    </a:ext>
                  </a:extLst>
                </a:gridCol>
                <a:gridCol w="1008112">
                  <a:extLst>
                    <a:ext uri="{9D8B030D-6E8A-4147-A177-3AD203B41FA5}">
                      <a16:colId xmlns:a16="http://schemas.microsoft.com/office/drawing/2014/main" val="20002"/>
                    </a:ext>
                  </a:extLst>
                </a:gridCol>
                <a:gridCol w="1694580">
                  <a:extLst>
                    <a:ext uri="{9D8B030D-6E8A-4147-A177-3AD203B41FA5}">
                      <a16:colId xmlns:a16="http://schemas.microsoft.com/office/drawing/2014/main" val="20003"/>
                    </a:ext>
                  </a:extLst>
                </a:gridCol>
              </a:tblGrid>
              <a:tr h="34290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000" dirty="0">
                          <a:solidFill>
                            <a:srgbClr val="002060"/>
                          </a:solidFill>
                          <a:latin typeface="+mn-lt"/>
                        </a:rPr>
                        <a:t>Material</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err="1">
                          <a:solidFill>
                            <a:srgbClr val="002060"/>
                          </a:solidFill>
                          <a:latin typeface="+mn-lt"/>
                        </a:rPr>
                        <a:t>ε</a:t>
                      </a:r>
                      <a:r>
                        <a:rPr lang="en-US" sz="1000" baseline="-25000" dirty="0" err="1">
                          <a:solidFill>
                            <a:srgbClr val="002060"/>
                          </a:solidFill>
                          <a:latin typeface="+mn-lt"/>
                        </a:rPr>
                        <a:t>r</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tan δ</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r"/>
                      <a:r>
                        <a:rPr lang="en-US" sz="1000" dirty="0">
                          <a:solidFill>
                            <a:srgbClr val="002060"/>
                          </a:solidFill>
                          <a:latin typeface="+mn-lt"/>
                        </a:rPr>
                        <a:t>Breakdown MV/m</a:t>
                      </a:r>
                      <a:endParaRPr lang="en-GB" sz="1000"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2057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000" dirty="0">
                          <a:solidFill>
                            <a:srgbClr val="002060"/>
                          </a:solidFill>
                          <a:latin typeface="+mn-lt"/>
                        </a:rPr>
                        <a:t>Air</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1.00006</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0</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r"/>
                      <a:r>
                        <a:rPr lang="en-US" sz="1000" dirty="0">
                          <a:solidFill>
                            <a:srgbClr val="002060"/>
                          </a:solidFill>
                          <a:latin typeface="+mn-lt"/>
                        </a:rPr>
                        <a:t>3</a:t>
                      </a:r>
                      <a:endParaRPr lang="en-GB" sz="1000"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2057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US" sz="1000" dirty="0">
                          <a:solidFill>
                            <a:srgbClr val="002060"/>
                          </a:solidFill>
                          <a:latin typeface="+mn-lt"/>
                        </a:rPr>
                        <a:t>Alumina 99.5%</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9.5</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0.00033</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r"/>
                      <a:r>
                        <a:rPr lang="en-US" sz="1000" dirty="0">
                          <a:solidFill>
                            <a:srgbClr val="002060"/>
                          </a:solidFill>
                          <a:latin typeface="+mn-lt"/>
                        </a:rPr>
                        <a:t>12</a:t>
                      </a:r>
                      <a:endParaRPr lang="en-GB" sz="1000"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r h="2057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000" dirty="0">
                          <a:solidFill>
                            <a:srgbClr val="002060"/>
                          </a:solidFill>
                          <a:latin typeface="+mn-lt"/>
                        </a:rPr>
                        <a:t>PTFE</a:t>
                      </a: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2.1</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ctr"/>
                      <a:r>
                        <a:rPr lang="en-US" sz="1000" dirty="0">
                          <a:solidFill>
                            <a:srgbClr val="002060"/>
                          </a:solidFill>
                          <a:latin typeface="+mn-lt"/>
                        </a:rPr>
                        <a:t>0.00028</a:t>
                      </a:r>
                      <a:endParaRPr lang="en-GB" sz="10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algn="r"/>
                      <a:r>
                        <a:rPr lang="en-US" sz="1000" dirty="0">
                          <a:solidFill>
                            <a:srgbClr val="002060"/>
                          </a:solidFill>
                          <a:latin typeface="+mn-lt"/>
                        </a:rPr>
                        <a:t>100</a:t>
                      </a:r>
                      <a:endParaRPr lang="en-GB" sz="1000" dirty="0">
                        <a:solidFill>
                          <a:srgbClr val="002060"/>
                        </a:solidFill>
                        <a:latin typeface="+mn-lt"/>
                      </a:endParaRPr>
                    </a:p>
                  </a:txBody>
                  <a:tcPr marL="68580" marR="68580" marT="34290" marB="34290" anchor="ct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0185092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A22C7B-BFB7-1A13-45D4-F04C619C658C}"/>
              </a:ext>
            </a:extLst>
          </p:cNvPr>
          <p:cNvSpPr>
            <a:spLocks noGrp="1"/>
          </p:cNvSpPr>
          <p:nvPr>
            <p:ph type="title"/>
          </p:nvPr>
        </p:nvSpPr>
        <p:spPr>
          <a:xfrm>
            <a:off x="612000" y="135000"/>
            <a:ext cx="4536064" cy="540000"/>
          </a:xfrm>
        </p:spPr>
        <p:txBody>
          <a:bodyPr/>
          <a:lstStyle/>
          <a:p>
            <a:r>
              <a:rPr lang="fr-FR" dirty="0" err="1"/>
              <a:t>Why</a:t>
            </a:r>
            <a:r>
              <a:rPr lang="fr-FR" dirty="0"/>
              <a:t> 50 Ohms </a:t>
            </a:r>
            <a:r>
              <a:rPr lang="fr-FR" dirty="0" err="1"/>
              <a:t>lines</a:t>
            </a:r>
            <a:r>
              <a:rPr lang="fr-FR" dirty="0"/>
              <a:t> ?</a:t>
            </a:r>
            <a:endParaRPr lang="en-US" dirty="0"/>
          </a:p>
        </p:txBody>
      </p:sp>
      <p:sp>
        <p:nvSpPr>
          <p:cNvPr id="3" name="Footer Placeholder 2">
            <a:extLst>
              <a:ext uri="{FF2B5EF4-FFF2-40B4-BE49-F238E27FC236}">
                <a16:creationId xmlns:a16="http://schemas.microsoft.com/office/drawing/2014/main" id="{127F2340-86F3-D722-C81C-4425E47BDDE6}"/>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6DBF5BF-719C-9F0C-8B22-509E1C34A880}"/>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5" name="Picture 2" descr="http://www.rotilom.com/F6IDT/50ohms/50ohms.jpg">
            <a:extLst>
              <a:ext uri="{FF2B5EF4-FFF2-40B4-BE49-F238E27FC236}">
                <a16:creationId xmlns:a16="http://schemas.microsoft.com/office/drawing/2014/main" id="{BE72266C-DC00-8406-B945-E833958C83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6036" y="594782"/>
            <a:ext cx="3429000" cy="3764757"/>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008C8042-6BF2-21A1-7FED-8B4035E81587}"/>
                  </a:ext>
                </a:extLst>
              </p:cNvPr>
              <p:cNvSpPr txBox="1">
                <a:spLocks/>
              </p:cNvSpPr>
              <p:nvPr/>
            </p:nvSpPr>
            <p:spPr>
              <a:xfrm>
                <a:off x="628650" y="1025875"/>
                <a:ext cx="388620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Taking all the coaxial line formulas together</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400" b="0"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𝐙𝐜</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𝟔𝟎</m:t>
                          </m:r>
                        </m:num>
                        <m:den>
                          <m:rad>
                            <m:radPr>
                              <m:degHide m:val="on"/>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l-GR"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𝛆</m:t>
                              </m:r>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𝒓</m:t>
                              </m:r>
                            </m:e>
                          </m:rad>
                        </m:den>
                      </m:f>
                      <m:func>
                        <m:func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uncPr>
                        <m:fNa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𝒍𝒏</m:t>
                          </m:r>
                        </m:fName>
                        <m:e>
                          <m:d>
                            <m:d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e>
                      </m:func>
                    </m:oMath>
                  </m:oMathPara>
                </a14:m>
                <a:endParaRPr kumimoji="0" lang="en-GB"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l-GR"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𝛂</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d>
                        <m:dPr>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𝟑𝟔</m:t>
                              </m:r>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𝒁𝒄</m:t>
                              </m:r>
                            </m:den>
                          </m:f>
                        </m:e>
                      </m:d>
                      <m:d>
                        <m:dPr>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den>
                          </m:f>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num>
                            <m:den>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rad>
                        <m:radPr>
                          <m:degHide m:val="on"/>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𝒇</m:t>
                          </m:r>
                        </m:e>
                      </m:rad>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𝟗</m:t>
                      </m:r>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ad>
                        <m:radPr>
                          <m:degHide m:val="on"/>
                          <m:ctrlP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l-GR"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𝛆</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𝒓</m:t>
                          </m:r>
                        </m:e>
                      </m:rad>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𝐭𝐚𝐧</m:t>
                      </m:r>
                      <m:r>
                        <a:rPr kumimoji="0" lang="el-GR"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𝛅</m:t>
                      </m:r>
                      <m:r>
                        <a:rPr kumimoji="0" lang="en-US"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𝐟</m:t>
                      </m:r>
                    </m:oMath>
                  </m:oMathPara>
                </a14:m>
                <a:endParaRPr kumimoji="0" lang="en-US"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𝐕𝐩𝐞𝐚𝐤𝐦𝐚𝐱</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𝐄</m:t>
                      </m:r>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den>
                      </m:f>
                      <m:func>
                        <m:func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uncPr>
                        <m:fNa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𝒍𝒏</m:t>
                          </m:r>
                        </m:fName>
                        <m:e>
                          <m:d>
                            <m:d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e>
                      </m:func>
                    </m:oMath>
                  </m:oMathPara>
                </a14:m>
                <a:endParaRPr kumimoji="0" lang="fr-FR"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fr-FR"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𝐏</m:t>
                      </m:r>
                      <m:r>
                        <a:rPr kumimoji="0" lang="en-US"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𝐩𝐞𝐚𝐤𝐦𝐚𝐱</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sSup>
                            <m:sSup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sSup>
                                <m:sSup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𝑬</m:t>
                                  </m:r>
                                </m:e>
                                <m:sup>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e>
                            <m:sup>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rad>
                            <m:radPr>
                              <m:degHide m:val="on"/>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l-GR"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𝛆</m:t>
                              </m:r>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𝐫</m:t>
                              </m:r>
                              <m:r>
                                <a:rPr kumimoji="0" lang="en-GB" sz="1400" b="1"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e>
                          </m:rad>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𝟒𝟖𝟎</m:t>
                          </m:r>
                        </m:den>
                      </m:f>
                      <m:func>
                        <m:func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uncPr>
                        <m:fName>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𝒍𝒏</m:t>
                          </m:r>
                        </m:fName>
                        <m:e>
                          <m:d>
                            <m:d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𝑫</m:t>
                                  </m:r>
                                </m:num>
                                <m:den>
                                  <m:r>
                                    <a:rPr kumimoji="0" lang="en-GB" sz="1400" b="1"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𝒅</m:t>
                                  </m:r>
                                </m:den>
                              </m:f>
                            </m:e>
                          </m:d>
                        </m:e>
                      </m:func>
                    </m:oMath>
                  </m:oMathPara>
                </a14:m>
                <a:endParaRPr kumimoji="0" lang="en-GB" sz="1400" b="1"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A compromise to normalize line construction and instrumentation was chosen at 50 </a:t>
                </a:r>
                <a:r>
                  <a:rPr kumimoji="0" lang="el-GR" sz="1400" b="0" i="0" u="none" strike="noStrike" kern="1200" cap="none" spc="0" normalizeH="0" baseline="0" noProof="0" dirty="0">
                    <a:ln>
                      <a:noFill/>
                    </a:ln>
                    <a:solidFill>
                      <a:schemeClr val="accent5"/>
                    </a:solidFill>
                    <a:effectLst/>
                    <a:uLnTx/>
                    <a:uFillTx/>
                    <a:ea typeface="+mn-ea"/>
                    <a:cs typeface="+mn-cs"/>
                  </a:rPr>
                  <a:t>Ω</a:t>
                </a:r>
                <a:endParaRPr kumimoji="0" lang="en-GB" sz="1400" b="0" i="0" u="none" strike="noStrike" kern="1200" cap="none" spc="0" normalizeH="0" baseline="0" noProof="0" dirty="0">
                  <a:ln>
                    <a:noFill/>
                  </a:ln>
                  <a:solidFill>
                    <a:schemeClr val="accent5"/>
                  </a:solidFill>
                  <a:effectLst/>
                  <a:uLnTx/>
                  <a:uFillTx/>
                  <a:ea typeface="+mn-ea"/>
                  <a:cs typeface="+mn-cs"/>
                </a:endParaRPr>
              </a:p>
            </p:txBody>
          </p:sp>
        </mc:Choice>
        <mc:Fallback xmlns="">
          <p:sp>
            <p:nvSpPr>
              <p:cNvPr id="6" name="Content Placeholder 5">
                <a:extLst>
                  <a:ext uri="{FF2B5EF4-FFF2-40B4-BE49-F238E27FC236}">
                    <a16:creationId xmlns:a16="http://schemas.microsoft.com/office/drawing/2014/main" id="{008C8042-6BF2-21A1-7FED-8B4035E81587}"/>
                  </a:ext>
                </a:extLst>
              </p:cNvPr>
              <p:cNvSpPr txBox="1">
                <a:spLocks noRot="1" noChangeAspect="1" noMove="1" noResize="1" noEditPoints="1" noAdjustHandles="1" noChangeArrowheads="1" noChangeShapeType="1" noTextEdit="1"/>
              </p:cNvSpPr>
              <p:nvPr/>
            </p:nvSpPr>
            <p:spPr>
              <a:xfrm>
                <a:off x="628650" y="1025875"/>
                <a:ext cx="3886200" cy="3263504"/>
              </a:xfrm>
              <a:prstGeom prst="rect">
                <a:avLst/>
              </a:prstGeom>
              <a:blipFill>
                <a:blip r:embed="rId3"/>
                <a:stretch>
                  <a:fillRect l="-470" t="-7090" b="-8396"/>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AE0B00AA-1828-DD71-0291-B50D0499D075}"/>
              </a:ext>
            </a:extLst>
          </p:cNvPr>
          <p:cNvSpPr txBox="1"/>
          <p:nvPr/>
        </p:nvSpPr>
        <p:spPr>
          <a:xfrm>
            <a:off x="5326956" y="1904371"/>
            <a:ext cx="1175322" cy="461665"/>
          </a:xfrm>
          <a:prstGeom prst="rect">
            <a:avLst/>
          </a:prstGeom>
          <a:noFill/>
        </p:spPr>
        <p:txBody>
          <a:bodyPr wrap="none" rtlCol="0">
            <a:spAutoFit/>
          </a:bodyPr>
          <a:lstStyle/>
          <a:p>
            <a:pPr algn="ctr" defTabSz="685800">
              <a:defRPr/>
            </a:pPr>
            <a:r>
              <a:rPr lang="fr-FR" sz="1200" dirty="0">
                <a:solidFill>
                  <a:srgbClr val="FF0000"/>
                </a:solidFill>
              </a:rPr>
              <a:t>30 </a:t>
            </a:r>
            <a:r>
              <a:rPr lang="el-GR" sz="1200" dirty="0">
                <a:solidFill>
                  <a:srgbClr val="FF0000"/>
                </a:solidFill>
              </a:rPr>
              <a:t>Ω</a:t>
            </a:r>
            <a:endParaRPr lang="fr-FR" sz="1200" dirty="0">
              <a:solidFill>
                <a:srgbClr val="FF0000"/>
              </a:solidFill>
            </a:endParaRPr>
          </a:p>
          <a:p>
            <a:pPr algn="ctr" defTabSz="685800">
              <a:defRPr/>
            </a:pPr>
            <a:r>
              <a:rPr lang="fr-FR" sz="1200" dirty="0">
                <a:solidFill>
                  <a:srgbClr val="FF0000"/>
                </a:solidFill>
              </a:rPr>
              <a:t>Best for power</a:t>
            </a:r>
            <a:endParaRPr lang="en-US" sz="1200" dirty="0">
              <a:solidFill>
                <a:srgbClr val="FF0000"/>
              </a:solidFill>
            </a:endParaRPr>
          </a:p>
        </p:txBody>
      </p:sp>
      <p:sp>
        <p:nvSpPr>
          <p:cNvPr id="8" name="TextBox 7">
            <a:extLst>
              <a:ext uri="{FF2B5EF4-FFF2-40B4-BE49-F238E27FC236}">
                <a16:creationId xmlns:a16="http://schemas.microsoft.com/office/drawing/2014/main" id="{7095FF1B-7AF5-9745-F8FA-4114B6B56BBC}"/>
              </a:ext>
            </a:extLst>
          </p:cNvPr>
          <p:cNvSpPr txBox="1"/>
          <p:nvPr/>
        </p:nvSpPr>
        <p:spPr>
          <a:xfrm>
            <a:off x="6298673" y="1518793"/>
            <a:ext cx="1252266" cy="461665"/>
          </a:xfrm>
          <a:prstGeom prst="rect">
            <a:avLst/>
          </a:prstGeom>
          <a:noFill/>
        </p:spPr>
        <p:txBody>
          <a:bodyPr wrap="none" rtlCol="0">
            <a:spAutoFit/>
          </a:bodyPr>
          <a:lstStyle/>
          <a:p>
            <a:pPr algn="ctr" defTabSz="685800">
              <a:defRPr/>
            </a:pPr>
            <a:r>
              <a:rPr lang="fr-FR" sz="1200" dirty="0">
                <a:solidFill>
                  <a:srgbClr val="FF0000"/>
                </a:solidFill>
              </a:rPr>
              <a:t>60 </a:t>
            </a:r>
            <a:r>
              <a:rPr lang="el-GR" sz="1200" dirty="0">
                <a:solidFill>
                  <a:srgbClr val="FF0000"/>
                </a:solidFill>
              </a:rPr>
              <a:t>Ω</a:t>
            </a:r>
            <a:endParaRPr lang="fr-FR" sz="1200" dirty="0">
              <a:solidFill>
                <a:srgbClr val="FF0000"/>
              </a:solidFill>
            </a:endParaRPr>
          </a:p>
          <a:p>
            <a:pPr algn="ctr" defTabSz="685800">
              <a:defRPr/>
            </a:pPr>
            <a:r>
              <a:rPr lang="fr-FR" sz="1200" dirty="0">
                <a:solidFill>
                  <a:srgbClr val="FF0000"/>
                </a:solidFill>
              </a:rPr>
              <a:t>Best for voltage</a:t>
            </a:r>
            <a:endParaRPr lang="en-US" sz="1200" dirty="0">
              <a:solidFill>
                <a:srgbClr val="FF0000"/>
              </a:solidFill>
            </a:endParaRPr>
          </a:p>
        </p:txBody>
      </p:sp>
      <p:sp>
        <p:nvSpPr>
          <p:cNvPr id="9" name="Rectangle 8">
            <a:extLst>
              <a:ext uri="{FF2B5EF4-FFF2-40B4-BE49-F238E27FC236}">
                <a16:creationId xmlns:a16="http://schemas.microsoft.com/office/drawing/2014/main" id="{699EFEAA-9E4F-AB67-9E35-81AFB06C8C6E}"/>
              </a:ext>
            </a:extLst>
          </p:cNvPr>
          <p:cNvSpPr/>
          <p:nvPr/>
        </p:nvSpPr>
        <p:spPr>
          <a:xfrm>
            <a:off x="6354198" y="606848"/>
            <a:ext cx="1230257" cy="21740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ea typeface="+mn-ea"/>
              <a:cs typeface="+mn-cs"/>
            </a:endParaRPr>
          </a:p>
        </p:txBody>
      </p:sp>
      <p:sp>
        <p:nvSpPr>
          <p:cNvPr id="10" name="TextBox 9">
            <a:extLst>
              <a:ext uri="{FF2B5EF4-FFF2-40B4-BE49-F238E27FC236}">
                <a16:creationId xmlns:a16="http://schemas.microsoft.com/office/drawing/2014/main" id="{B8BDA318-52AB-E715-1D17-6B1E8F535EE6}"/>
              </a:ext>
            </a:extLst>
          </p:cNvPr>
          <p:cNvSpPr txBox="1"/>
          <p:nvPr/>
        </p:nvSpPr>
        <p:spPr>
          <a:xfrm>
            <a:off x="6645077" y="879562"/>
            <a:ext cx="1192954" cy="461665"/>
          </a:xfrm>
          <a:prstGeom prst="rect">
            <a:avLst/>
          </a:prstGeom>
          <a:noFill/>
        </p:spPr>
        <p:txBody>
          <a:bodyPr wrap="none" rtlCol="0">
            <a:spAutoFit/>
          </a:bodyPr>
          <a:lstStyle/>
          <a:p>
            <a:pPr algn="ctr" defTabSz="685800">
              <a:defRPr/>
            </a:pPr>
            <a:r>
              <a:rPr lang="fr-FR" sz="1200" dirty="0">
                <a:solidFill>
                  <a:srgbClr val="FF0000"/>
                </a:solidFill>
              </a:rPr>
              <a:t>75 </a:t>
            </a:r>
            <a:r>
              <a:rPr lang="el-GR" sz="1200" dirty="0">
                <a:solidFill>
                  <a:srgbClr val="FF0000"/>
                </a:solidFill>
              </a:rPr>
              <a:t>Ω</a:t>
            </a:r>
            <a:endParaRPr lang="fr-FR" sz="1200" dirty="0">
              <a:solidFill>
                <a:srgbClr val="FF0000"/>
              </a:solidFill>
            </a:endParaRPr>
          </a:p>
          <a:p>
            <a:pPr algn="ctr" defTabSz="685800">
              <a:defRPr/>
            </a:pPr>
            <a:r>
              <a:rPr lang="fr-FR" sz="1200" dirty="0">
                <a:solidFill>
                  <a:srgbClr val="FF0000"/>
                </a:solidFill>
              </a:rPr>
              <a:t>Best for </a:t>
            </a:r>
            <a:r>
              <a:rPr lang="fr-FR" sz="1200" dirty="0" err="1">
                <a:solidFill>
                  <a:srgbClr val="FF0000"/>
                </a:solidFill>
              </a:rPr>
              <a:t>losses</a:t>
            </a:r>
            <a:endParaRPr lang="en-US" sz="1200" dirty="0">
              <a:solidFill>
                <a:srgbClr val="FF0000"/>
              </a:solidFill>
            </a:endParaRPr>
          </a:p>
        </p:txBody>
      </p:sp>
      <p:sp>
        <p:nvSpPr>
          <p:cNvPr id="11" name="TextBox 10">
            <a:extLst>
              <a:ext uri="{FF2B5EF4-FFF2-40B4-BE49-F238E27FC236}">
                <a16:creationId xmlns:a16="http://schemas.microsoft.com/office/drawing/2014/main" id="{5BB2BE36-C715-2146-E7ED-DF6FF506AD7A}"/>
              </a:ext>
            </a:extLst>
          </p:cNvPr>
          <p:cNvSpPr txBox="1"/>
          <p:nvPr/>
        </p:nvSpPr>
        <p:spPr>
          <a:xfrm>
            <a:off x="5943750" y="339502"/>
            <a:ext cx="1370888" cy="461665"/>
          </a:xfrm>
          <a:prstGeom prst="rect">
            <a:avLst/>
          </a:prstGeom>
          <a:noFill/>
        </p:spPr>
        <p:txBody>
          <a:bodyPr wrap="none" rtlCol="0">
            <a:spAutoFit/>
          </a:bodyPr>
          <a:lstStyle/>
          <a:p>
            <a:pPr algn="ctr" defTabSz="685800">
              <a:defRPr/>
            </a:pPr>
            <a:r>
              <a:rPr lang="fr-FR" sz="1200" dirty="0">
                <a:solidFill>
                  <a:srgbClr val="0070C0"/>
                </a:solidFill>
              </a:rPr>
              <a:t>50 </a:t>
            </a:r>
            <a:r>
              <a:rPr lang="el-GR" sz="1200" dirty="0">
                <a:solidFill>
                  <a:srgbClr val="0070C0"/>
                </a:solidFill>
              </a:rPr>
              <a:t>Ω</a:t>
            </a:r>
            <a:endParaRPr lang="fr-FR" sz="1200" dirty="0">
              <a:solidFill>
                <a:srgbClr val="0070C0"/>
              </a:solidFill>
            </a:endParaRPr>
          </a:p>
          <a:p>
            <a:pPr algn="ctr" defTabSz="685800">
              <a:defRPr/>
            </a:pPr>
            <a:r>
              <a:rPr lang="fr-FR" sz="1200" dirty="0">
                <a:solidFill>
                  <a:srgbClr val="0070C0"/>
                </a:solidFill>
              </a:rPr>
              <a:t>Best compromise</a:t>
            </a:r>
            <a:endParaRPr lang="en-US" sz="1200" dirty="0">
              <a:solidFill>
                <a:srgbClr val="0070C0"/>
              </a:solidFill>
            </a:endParaRPr>
          </a:p>
        </p:txBody>
      </p:sp>
    </p:spTree>
    <p:extLst>
      <p:ext uri="{BB962C8B-B14F-4D97-AF65-F5344CB8AC3E}">
        <p14:creationId xmlns:p14="http://schemas.microsoft.com/office/powerpoint/2010/main" val="3181352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798C-F9BB-8D0E-208D-6C499F66E584}"/>
              </a:ext>
            </a:extLst>
          </p:cNvPr>
          <p:cNvSpPr>
            <a:spLocks noGrp="1"/>
          </p:cNvSpPr>
          <p:nvPr>
            <p:ph type="title"/>
          </p:nvPr>
        </p:nvSpPr>
        <p:spPr/>
        <p:txBody>
          <a:bodyPr/>
          <a:lstStyle/>
          <a:p>
            <a:r>
              <a:rPr lang="fr-CH" dirty="0"/>
              <a:t>Possible damages</a:t>
            </a:r>
            <a:endParaRPr lang="en-US" dirty="0"/>
          </a:p>
        </p:txBody>
      </p:sp>
      <p:sp>
        <p:nvSpPr>
          <p:cNvPr id="3" name="Footer Placeholder 2">
            <a:extLst>
              <a:ext uri="{FF2B5EF4-FFF2-40B4-BE49-F238E27FC236}">
                <a16:creationId xmlns:a16="http://schemas.microsoft.com/office/drawing/2014/main" id="{829D827F-5A4D-B270-AFA8-622EE8499EA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0E2F68DA-D8AC-4414-CDC2-E80E2F604BE9}"/>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5" name="Content Placeholder 12">
            <a:extLst>
              <a:ext uri="{FF2B5EF4-FFF2-40B4-BE49-F238E27FC236}">
                <a16:creationId xmlns:a16="http://schemas.microsoft.com/office/drawing/2014/main" id="{CDE1D89C-2276-57EF-AD01-C7BA73EA0B7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0800000">
            <a:off x="1043608" y="1104924"/>
            <a:ext cx="3887391" cy="2915543"/>
          </a:xfrm>
          <a:prstGeom prst="rect">
            <a:avLst/>
          </a:prstGeom>
          <a:ln>
            <a:noFill/>
          </a:ln>
          <a:effectLst/>
        </p:spPr>
      </p:pic>
      <p:pic>
        <p:nvPicPr>
          <p:cNvPr id="6" name="Picture 5">
            <a:extLst>
              <a:ext uri="{FF2B5EF4-FFF2-40B4-BE49-F238E27FC236}">
                <a16:creationId xmlns:a16="http://schemas.microsoft.com/office/drawing/2014/main" id="{98948F88-4737-3586-E13A-81E32ECF3D0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844"/>
          <a:stretch/>
        </p:blipFill>
        <p:spPr>
          <a:xfrm rot="5400000">
            <a:off x="4962622" y="1277978"/>
            <a:ext cx="2902186" cy="2556079"/>
          </a:xfrm>
          <a:prstGeom prst="rect">
            <a:avLst/>
          </a:prstGeom>
          <a:effectLst/>
        </p:spPr>
      </p:pic>
      <p:sp>
        <p:nvSpPr>
          <p:cNvPr id="7" name="TextBox 6">
            <a:extLst>
              <a:ext uri="{FF2B5EF4-FFF2-40B4-BE49-F238E27FC236}">
                <a16:creationId xmlns:a16="http://schemas.microsoft.com/office/drawing/2014/main" id="{3D21B9BB-566A-FDF2-FC72-FE1BEC03E584}"/>
              </a:ext>
            </a:extLst>
          </p:cNvPr>
          <p:cNvSpPr txBox="1"/>
          <p:nvPr/>
        </p:nvSpPr>
        <p:spPr>
          <a:xfrm>
            <a:off x="1043607" y="4166959"/>
            <a:ext cx="6648148" cy="276999"/>
          </a:xfrm>
          <a:prstGeom prst="rect">
            <a:avLst/>
          </a:prstGeom>
          <a:noFill/>
        </p:spPr>
        <p:txBody>
          <a:bodyPr wrap="square">
            <a:spAutoFit/>
          </a:bodyPr>
          <a:lstStyle/>
          <a:p>
            <a:pPr algn="ctr" defTabSz="685800"/>
            <a:r>
              <a:rPr lang="en-GB" sz="1200" dirty="0">
                <a:solidFill>
                  <a:srgbClr val="002060"/>
                </a:solidFill>
              </a:rPr>
              <a:t>Damages to internal conductor of a coaxial line in case of excess of power</a:t>
            </a:r>
            <a:endParaRPr lang="en-US" sz="1200" dirty="0">
              <a:solidFill>
                <a:srgbClr val="002060"/>
              </a:solidFill>
            </a:endParaRPr>
          </a:p>
        </p:txBody>
      </p:sp>
    </p:spTree>
    <p:extLst>
      <p:ext uri="{BB962C8B-B14F-4D97-AF65-F5344CB8AC3E}">
        <p14:creationId xmlns:p14="http://schemas.microsoft.com/office/powerpoint/2010/main" val="1972006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C49E5B-B377-3790-7FFB-CF9BB8516262}"/>
              </a:ext>
            </a:extLst>
          </p:cNvPr>
          <p:cNvSpPr>
            <a:spLocks noGrp="1"/>
          </p:cNvSpPr>
          <p:nvPr>
            <p:ph type="title"/>
          </p:nvPr>
        </p:nvSpPr>
        <p:spPr/>
        <p:txBody>
          <a:bodyPr/>
          <a:lstStyle/>
          <a:p>
            <a:r>
              <a:rPr lang="en-GB" dirty="0"/>
              <a:t>Rectangular waveguides</a:t>
            </a:r>
            <a:endParaRPr lang="en-US" dirty="0"/>
          </a:p>
        </p:txBody>
      </p:sp>
      <p:sp>
        <p:nvSpPr>
          <p:cNvPr id="3" name="Footer Placeholder 2">
            <a:extLst>
              <a:ext uri="{FF2B5EF4-FFF2-40B4-BE49-F238E27FC236}">
                <a16:creationId xmlns:a16="http://schemas.microsoft.com/office/drawing/2014/main" id="{6B50EEB7-68F1-2C1E-71E2-8FDBDEEAA781}"/>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7828213A-6242-E969-F069-99267AE3FC8A}"/>
              </a:ext>
            </a:extLst>
          </p:cNvPr>
          <p:cNvSpPr>
            <a:spLocks noGrp="1"/>
          </p:cNvSpPr>
          <p:nvPr>
            <p:ph type="sldNum" sz="quarter" idx="12"/>
          </p:nvPr>
        </p:nvSpPr>
        <p:spPr/>
        <p:txBody>
          <a:bodyPr/>
          <a:lstStyle/>
          <a:p>
            <a:fld id="{BFDCA1C4-9514-7B4F-976F-D92F7E296653}" type="slidenum">
              <a:rPr lang="fr-FR" smtClean="0"/>
              <a:pPr/>
              <a:t>19</a:t>
            </a:fld>
            <a:endParaRPr lang="fr-FR"/>
          </a:p>
        </p:txBody>
      </p:sp>
      <p:sp>
        <p:nvSpPr>
          <p:cNvPr id="5" name="Content Placeholder 22">
            <a:extLst>
              <a:ext uri="{FF2B5EF4-FFF2-40B4-BE49-F238E27FC236}">
                <a16:creationId xmlns:a16="http://schemas.microsoft.com/office/drawing/2014/main" id="{C6CC952E-4D4B-B733-A020-281FEBAFC9E2}"/>
              </a:ext>
            </a:extLst>
          </p:cNvPr>
          <p:cNvSpPr txBox="1">
            <a:spLocks/>
          </p:cNvSpPr>
          <p:nvPr/>
        </p:nvSpPr>
        <p:spPr>
          <a:xfrm>
            <a:off x="657858" y="1247913"/>
            <a:ext cx="3886200" cy="809982"/>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The main advantage of waveguides is that waveguides support propagation with low loss</a:t>
            </a:r>
          </a:p>
        </p:txBody>
      </p:sp>
      <mc:AlternateContent xmlns:mc="http://schemas.openxmlformats.org/markup-compatibility/2006" xmlns:a14="http://schemas.microsoft.com/office/drawing/2010/main">
        <mc:Choice Requires="a14">
          <p:graphicFrame>
            <p:nvGraphicFramePr>
              <p:cNvPr id="6" name="Content Placeholder 4">
                <a:extLst>
                  <a:ext uri="{FF2B5EF4-FFF2-40B4-BE49-F238E27FC236}">
                    <a16:creationId xmlns:a16="http://schemas.microsoft.com/office/drawing/2014/main" id="{01078086-8752-FE9A-677D-C1B40B16E507}"/>
                  </a:ext>
                </a:extLst>
              </p:cNvPr>
              <p:cNvGraphicFramePr>
                <a:graphicFrameLocks/>
              </p:cNvGraphicFramePr>
              <p:nvPr>
                <p:extLst>
                  <p:ext uri="{D42A27DB-BD31-4B8C-83A1-F6EECF244321}">
                    <p14:modId xmlns:p14="http://schemas.microsoft.com/office/powerpoint/2010/main" val="926655120"/>
                  </p:ext>
                </p:extLst>
              </p:nvPr>
            </p:nvGraphicFramePr>
            <p:xfrm>
              <a:off x="1438338" y="2527624"/>
              <a:ext cx="6156684" cy="1664019"/>
            </p:xfrm>
            <a:graphic>
              <a:graphicData uri="http://schemas.openxmlformats.org/drawingml/2006/table">
                <a:tbl>
                  <a:tblPr>
                    <a:tableStyleId>{3B4B98B0-60AC-42C2-AFA5-B58CD77FA1E5}</a:tableStyleId>
                  </a:tblPr>
                  <a:tblGrid>
                    <a:gridCol w="3024336">
                      <a:extLst>
                        <a:ext uri="{9D8B030D-6E8A-4147-A177-3AD203B41FA5}">
                          <a16:colId xmlns:a16="http://schemas.microsoft.com/office/drawing/2014/main" val="20000"/>
                        </a:ext>
                      </a:extLst>
                    </a:gridCol>
                    <a:gridCol w="3132348">
                      <a:extLst>
                        <a:ext uri="{9D8B030D-6E8A-4147-A177-3AD203B41FA5}">
                          <a16:colId xmlns:a16="http://schemas.microsoft.com/office/drawing/2014/main" val="20001"/>
                        </a:ext>
                      </a:extLst>
                    </a:gridCol>
                  </a:tblGrid>
                  <a:tr h="223542">
                    <a:tc>
                      <a:txBody>
                        <a:bodyPr/>
                        <a:lstStyle/>
                        <a:p>
                          <a:pPr algn="ctr"/>
                          <a:r>
                            <a:rPr lang="en-GB" sz="1200" dirty="0">
                              <a:solidFill>
                                <a:srgbClr val="002060"/>
                              </a:solidFill>
                              <a:latin typeface="+mn-lt"/>
                            </a:rPr>
                            <a:t>Wavelength</a:t>
                          </a:r>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l-GR" sz="1200" b="1" i="1" smtClean="0">
                                    <a:solidFill>
                                      <a:srgbClr val="002060"/>
                                    </a:solidFill>
                                    <a:latin typeface="Cambria Math" panose="02040503050406030204" pitchFamily="18" charset="0"/>
                                  </a:rPr>
                                  <m:t>𝛌</m:t>
                                </m:r>
                                <m:r>
                                  <a:rPr lang="en-GB" sz="1200" b="1" i="1" baseline="-25000" smtClean="0">
                                    <a:solidFill>
                                      <a:srgbClr val="002060"/>
                                    </a:solidFill>
                                    <a:latin typeface="Cambria Math" panose="02040503050406030204" pitchFamily="18" charset="0"/>
                                  </a:rPr>
                                  <m:t>𝐠</m:t>
                                </m:r>
                                <m:r>
                                  <a:rPr lang="en-GB" sz="1200" b="1" smtClean="0">
                                    <a:solidFill>
                                      <a:srgbClr val="002060"/>
                                    </a:solidFill>
                                    <a:latin typeface="Cambria Math" panose="02040503050406030204" pitchFamily="18" charset="0"/>
                                  </a:rPr>
                                  <m:t>=</m:t>
                                </m:r>
                                <m:f>
                                  <m:fPr>
                                    <m:ctrlPr>
                                      <a:rPr lang="en-GB" sz="1200" b="1" i="1" smtClean="0">
                                        <a:solidFill>
                                          <a:srgbClr val="002060"/>
                                        </a:solidFill>
                                        <a:latin typeface="Cambria Math" panose="02040503050406030204" pitchFamily="18" charset="0"/>
                                      </a:rPr>
                                    </m:ctrlPr>
                                  </m:fPr>
                                  <m:num>
                                    <m:r>
                                      <a:rPr lang="el-GR" sz="1200" b="1" i="1" smtClean="0">
                                        <a:solidFill>
                                          <a:srgbClr val="002060"/>
                                        </a:solidFill>
                                        <a:latin typeface="Cambria Math" panose="02040503050406030204" pitchFamily="18" charset="0"/>
                                      </a:rPr>
                                      <m:t>𝝀</m:t>
                                    </m:r>
                                  </m:num>
                                  <m:den>
                                    <m:rad>
                                      <m:radPr>
                                        <m:degHide m:val="on"/>
                                        <m:ctrlPr>
                                          <a:rPr lang="en-GB" sz="1200" b="1" i="1" smtClean="0">
                                            <a:solidFill>
                                              <a:srgbClr val="002060"/>
                                            </a:solidFill>
                                            <a:latin typeface="Cambria Math" panose="02040503050406030204" pitchFamily="18" charset="0"/>
                                          </a:rPr>
                                        </m:ctrlPr>
                                      </m:radPr>
                                      <m:deg/>
                                      <m:e>
                                        <m:r>
                                          <a:rPr lang="en-GB" sz="1200" b="1" i="1" smtClean="0">
                                            <a:solidFill>
                                              <a:srgbClr val="002060"/>
                                            </a:solidFill>
                                            <a:latin typeface="Cambria Math" panose="02040503050406030204" pitchFamily="18" charset="0"/>
                                          </a:rPr>
                                          <m:t>𝟏</m:t>
                                        </m:r>
                                        <m:r>
                                          <a:rPr lang="en-GB" sz="1200" b="1" smtClean="0">
                                            <a:solidFill>
                                              <a:srgbClr val="002060"/>
                                            </a:solidFill>
                                            <a:latin typeface="Cambria Math" panose="02040503050406030204" pitchFamily="18" charset="0"/>
                                          </a:rPr>
                                          <m:t>−</m:t>
                                        </m:r>
                                        <m:sSup>
                                          <m:sSupPr>
                                            <m:ctrlPr>
                                              <a:rPr lang="en-GB" sz="1200" b="1" i="1" smtClean="0">
                                                <a:solidFill>
                                                  <a:srgbClr val="002060"/>
                                                </a:solidFill>
                                                <a:latin typeface="Cambria Math" panose="02040503050406030204" pitchFamily="18" charset="0"/>
                                              </a:rPr>
                                            </m:ctrlPr>
                                          </m:sSupPr>
                                          <m:e>
                                            <m:r>
                                              <a:rPr lang="en-GB" sz="1200" b="1" smtClean="0">
                                                <a:solidFill>
                                                  <a:srgbClr val="002060"/>
                                                </a:solidFill>
                                                <a:latin typeface="Cambria Math" panose="02040503050406030204" pitchFamily="18" charset="0"/>
                                              </a:rPr>
                                              <m:t>(</m:t>
                                            </m:r>
                                            <m:f>
                                              <m:fPr>
                                                <m:ctrlPr>
                                                  <a:rPr lang="en-GB" sz="1200" b="1" i="1" smtClean="0">
                                                    <a:solidFill>
                                                      <a:srgbClr val="002060"/>
                                                    </a:solidFill>
                                                    <a:latin typeface="Cambria Math" panose="02040503050406030204" pitchFamily="18" charset="0"/>
                                                  </a:rPr>
                                                </m:ctrlPr>
                                              </m:fPr>
                                              <m:num>
                                                <m:r>
                                                  <a:rPr lang="el-GR" sz="1200" b="1" i="1" smtClean="0">
                                                    <a:solidFill>
                                                      <a:srgbClr val="002060"/>
                                                    </a:solidFill>
                                                    <a:latin typeface="Cambria Math" panose="02040503050406030204" pitchFamily="18" charset="0"/>
                                                  </a:rPr>
                                                  <m:t>𝝀</m:t>
                                                </m:r>
                                              </m:num>
                                              <m:den>
                                                <m:r>
                                                  <a:rPr lang="en-GB" sz="1200" b="1" i="1" smtClean="0">
                                                    <a:solidFill>
                                                      <a:srgbClr val="002060"/>
                                                    </a:solidFill>
                                                    <a:latin typeface="Cambria Math" panose="02040503050406030204" pitchFamily="18" charset="0"/>
                                                  </a:rPr>
                                                  <m:t>𝟐</m:t>
                                                </m:r>
                                                <m:r>
                                                  <a:rPr lang="en-GB" sz="1200" b="1" i="1" smtClean="0">
                                                    <a:solidFill>
                                                      <a:srgbClr val="002060"/>
                                                    </a:solidFill>
                                                    <a:latin typeface="Cambria Math" panose="02040503050406030204" pitchFamily="18" charset="0"/>
                                                  </a:rPr>
                                                  <m:t>𝒂</m:t>
                                                </m:r>
                                              </m:den>
                                            </m:f>
                                            <m:r>
                                              <a:rPr lang="en-GB" sz="1200" b="1" smtClean="0">
                                                <a:solidFill>
                                                  <a:srgbClr val="002060"/>
                                                </a:solidFill>
                                                <a:latin typeface="Cambria Math" panose="02040503050406030204" pitchFamily="18" charset="0"/>
                                              </a:rPr>
                                              <m:t>)</m:t>
                                            </m:r>
                                          </m:e>
                                          <m:sup>
                                            <m:r>
                                              <a:rPr lang="en-GB" sz="1200" b="1" i="1" smtClean="0">
                                                <a:solidFill>
                                                  <a:srgbClr val="002060"/>
                                                </a:solidFill>
                                                <a:latin typeface="Cambria Math" panose="02040503050406030204" pitchFamily="18" charset="0"/>
                                              </a:rPr>
                                              <m:t>𝟐</m:t>
                                            </m:r>
                                          </m:sup>
                                        </m:sSup>
                                      </m:e>
                                    </m:rad>
                                  </m:den>
                                </m:f>
                              </m:oMath>
                            </m:oMathPara>
                          </a14:m>
                          <a:endParaRPr lang="en-GB" sz="1200" b="1"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133455">
                    <a:tc>
                      <a:txBody>
                        <a:bodyPr/>
                        <a:lstStyle/>
                        <a:p>
                          <a:pPr algn="ctr"/>
                          <a:r>
                            <a:rPr lang="en-GB" sz="1200" dirty="0" err="1">
                              <a:solidFill>
                                <a:srgbClr val="002060"/>
                              </a:solidFill>
                              <a:latin typeface="+mn-lt"/>
                            </a:rPr>
                            <a:t>Cutoff</a:t>
                          </a:r>
                          <a:r>
                            <a:rPr lang="en-GB" sz="1200" dirty="0">
                              <a:solidFill>
                                <a:srgbClr val="002060"/>
                              </a:solidFill>
                              <a:latin typeface="+mn-lt"/>
                            </a:rPr>
                            <a:t> frequency dominant mode</a:t>
                          </a:r>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GB" sz="1200" b="1" i="1" smtClean="0">
                                    <a:solidFill>
                                      <a:srgbClr val="002060"/>
                                    </a:solidFill>
                                    <a:latin typeface="Cambria Math" panose="02040503050406030204" pitchFamily="18" charset="0"/>
                                  </a:rPr>
                                  <m:t>𝐟</m:t>
                                </m:r>
                                <m:r>
                                  <a:rPr lang="en-GB" sz="1200" b="1" i="1" baseline="-25000" smtClean="0">
                                    <a:solidFill>
                                      <a:srgbClr val="002060"/>
                                    </a:solidFill>
                                    <a:latin typeface="Cambria Math" panose="02040503050406030204" pitchFamily="18" charset="0"/>
                                  </a:rPr>
                                  <m:t>𝐜</m:t>
                                </m:r>
                                <m:r>
                                  <a:rPr lang="en-GB" sz="1200" b="1" smtClean="0">
                                    <a:solidFill>
                                      <a:srgbClr val="002060"/>
                                    </a:solidFill>
                                    <a:latin typeface="Cambria Math" panose="02040503050406030204" pitchFamily="18" charset="0"/>
                                  </a:rPr>
                                  <m:t>= </m:t>
                                </m:r>
                                <m:f>
                                  <m:fPr>
                                    <m:ctrlPr>
                                      <a:rPr lang="en-GB" sz="1200" b="1" i="1" smtClean="0">
                                        <a:solidFill>
                                          <a:srgbClr val="002060"/>
                                        </a:solidFill>
                                        <a:latin typeface="Cambria Math" panose="02040503050406030204" pitchFamily="18" charset="0"/>
                                      </a:rPr>
                                    </m:ctrlPr>
                                  </m:fPr>
                                  <m:num>
                                    <m:r>
                                      <a:rPr lang="en-GB" sz="1200" b="1" i="1" smtClean="0">
                                        <a:solidFill>
                                          <a:srgbClr val="002060"/>
                                        </a:solidFill>
                                        <a:latin typeface="Cambria Math" panose="02040503050406030204" pitchFamily="18" charset="0"/>
                                      </a:rPr>
                                      <m:t>𝒄</m:t>
                                    </m:r>
                                  </m:num>
                                  <m:den>
                                    <m:r>
                                      <a:rPr lang="en-GB" sz="1200" b="1" i="1" smtClean="0">
                                        <a:solidFill>
                                          <a:srgbClr val="002060"/>
                                        </a:solidFill>
                                        <a:latin typeface="Cambria Math" panose="02040503050406030204" pitchFamily="18" charset="0"/>
                                      </a:rPr>
                                      <m:t>𝟐</m:t>
                                    </m:r>
                                    <m:r>
                                      <a:rPr lang="en-GB" sz="1200" b="1" i="1" smtClean="0">
                                        <a:solidFill>
                                          <a:srgbClr val="002060"/>
                                        </a:solidFill>
                                        <a:latin typeface="Cambria Math" panose="02040503050406030204" pitchFamily="18" charset="0"/>
                                      </a:rPr>
                                      <m:t>𝒂</m:t>
                                    </m:r>
                                  </m:den>
                                </m:f>
                              </m:oMath>
                            </m:oMathPara>
                          </a14:m>
                          <a:endParaRPr lang="en-GB" sz="1200" b="1"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1334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a:solidFill>
                                <a:srgbClr val="002060"/>
                              </a:solidFill>
                              <a:latin typeface="+mn-lt"/>
                            </a:rPr>
                            <a:t>Cutoff</a:t>
                          </a:r>
                          <a:r>
                            <a:rPr lang="en-GB" sz="1200" dirty="0">
                              <a:solidFill>
                                <a:srgbClr val="002060"/>
                              </a:solidFill>
                              <a:latin typeface="+mn-lt"/>
                            </a:rPr>
                            <a:t> frequency next higher mode</a:t>
                          </a:r>
                        </a:p>
                      </a:txBody>
                      <a:tcPr marL="68580" marR="68580" marT="34290" marB="34290"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200" b="1" i="1" baseline="0" smtClean="0">
                                    <a:solidFill>
                                      <a:srgbClr val="002060"/>
                                    </a:solidFill>
                                    <a:latin typeface="Cambria Math" panose="02040503050406030204" pitchFamily="18" charset="0"/>
                                  </a:rPr>
                                  <m:t>𝐟</m:t>
                                </m:r>
                                <m:r>
                                  <a:rPr lang="en-GB" sz="1200" b="1" i="1" baseline="-25000" smtClean="0">
                                    <a:solidFill>
                                      <a:srgbClr val="002060"/>
                                    </a:solidFill>
                                    <a:latin typeface="Cambria Math" panose="02040503050406030204" pitchFamily="18" charset="0"/>
                                  </a:rPr>
                                  <m:t>𝐜𝟐</m:t>
                                </m:r>
                                <m:r>
                                  <a:rPr lang="en-GB" sz="1200" b="1" baseline="-25000" smtClean="0">
                                    <a:solidFill>
                                      <a:srgbClr val="002060"/>
                                    </a:solidFill>
                                    <a:latin typeface="Cambria Math" panose="02040503050406030204" pitchFamily="18" charset="0"/>
                                  </a:rPr>
                                  <m:t>= </m:t>
                                </m:r>
                                <m:f>
                                  <m:fPr>
                                    <m:ctrlPr>
                                      <a:rPr lang="en-GB" sz="1200" b="1" i="1" baseline="0" smtClean="0">
                                        <a:solidFill>
                                          <a:srgbClr val="002060"/>
                                        </a:solidFill>
                                        <a:latin typeface="Cambria Math" panose="02040503050406030204" pitchFamily="18" charset="0"/>
                                      </a:rPr>
                                    </m:ctrlPr>
                                  </m:fPr>
                                  <m:num>
                                    <m:r>
                                      <a:rPr lang="en-GB" sz="1200" b="1" i="1" baseline="0" smtClean="0">
                                        <a:solidFill>
                                          <a:srgbClr val="002060"/>
                                        </a:solidFill>
                                        <a:latin typeface="Cambria Math" panose="02040503050406030204" pitchFamily="18" charset="0"/>
                                      </a:rPr>
                                      <m:t>𝒄</m:t>
                                    </m:r>
                                  </m:num>
                                  <m:den>
                                    <m:r>
                                      <a:rPr lang="en-GB" sz="1200" b="1" i="1" baseline="0" smtClean="0">
                                        <a:solidFill>
                                          <a:srgbClr val="002060"/>
                                        </a:solidFill>
                                        <a:latin typeface="Cambria Math" panose="02040503050406030204" pitchFamily="18" charset="0"/>
                                      </a:rPr>
                                      <m:t>𝟒</m:t>
                                    </m:r>
                                    <m:r>
                                      <a:rPr lang="en-GB" sz="1200" b="1" i="1" smtClean="0">
                                        <a:solidFill>
                                          <a:srgbClr val="002060"/>
                                        </a:solidFill>
                                        <a:latin typeface="Cambria Math" panose="02040503050406030204" pitchFamily="18" charset="0"/>
                                      </a:rPr>
                                      <m:t>𝒂</m:t>
                                    </m:r>
                                  </m:den>
                                </m:f>
                              </m:oMath>
                            </m:oMathPara>
                          </a14:m>
                          <a:endParaRPr lang="en-GB" sz="1200" b="1"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r h="0">
                    <a:tc>
                      <a:txBody>
                        <a:bodyPr/>
                        <a:lstStyle/>
                        <a:p>
                          <a:pPr algn="ctr"/>
                          <a:r>
                            <a:rPr lang="en-GB" sz="1200" dirty="0">
                              <a:solidFill>
                                <a:srgbClr val="002060"/>
                              </a:solidFill>
                              <a:latin typeface="+mn-lt"/>
                            </a:rPr>
                            <a:t>Usable frequency range</a:t>
                          </a:r>
                        </a:p>
                      </a:txBody>
                      <a:tcPr marL="68580" marR="68580" marT="34290" marB="34290" anchor="ctr"/>
                    </a:tc>
                    <a:tc>
                      <a:txBody>
                        <a:bodyPr/>
                        <a:lstStyle/>
                        <a:p>
                          <a:pPr algn="ctr"/>
                          <a:r>
                            <a:rPr lang="en-GB" sz="1200" b="1" dirty="0">
                              <a:solidFill>
                                <a:srgbClr val="002060"/>
                              </a:solidFill>
                              <a:latin typeface="+mn-lt"/>
                            </a:rPr>
                            <a:t>1.3 </a:t>
                          </a:r>
                          <a14:m>
                            <m:oMath xmlns:m="http://schemas.openxmlformats.org/officeDocument/2006/math">
                              <m:r>
                                <a:rPr lang="en-GB" sz="1200" b="1" i="1" smtClean="0">
                                  <a:solidFill>
                                    <a:srgbClr val="002060"/>
                                  </a:solidFill>
                                  <a:latin typeface="Cambria Math" panose="02040503050406030204" pitchFamily="18" charset="0"/>
                                </a:rPr>
                                <m:t>𝐟</m:t>
                              </m:r>
                              <m:r>
                                <a:rPr lang="en-GB" sz="1200" b="1" i="1" baseline="-25000" smtClean="0">
                                  <a:solidFill>
                                    <a:srgbClr val="002060"/>
                                  </a:solidFill>
                                  <a:latin typeface="Cambria Math" panose="02040503050406030204" pitchFamily="18" charset="0"/>
                                </a:rPr>
                                <m:t>𝐜</m:t>
                              </m:r>
                              <m:r>
                                <a:rPr lang="en-GB" sz="1200" b="1" smtClean="0">
                                  <a:solidFill>
                                    <a:srgbClr val="002060"/>
                                  </a:solidFill>
                                  <a:latin typeface="Cambria Math" panose="02040503050406030204" pitchFamily="18" charset="0"/>
                                </a:rPr>
                                <m:t> </m:t>
                              </m:r>
                            </m:oMath>
                          </a14:m>
                          <a:r>
                            <a:rPr lang="en-GB" sz="1200" b="1" dirty="0">
                              <a:solidFill>
                                <a:srgbClr val="002060"/>
                              </a:solidFill>
                              <a:latin typeface="+mn-lt"/>
                            </a:rPr>
                            <a:t>to 0.9 </a:t>
                          </a:r>
                          <a14:m>
                            <m:oMath xmlns:m="http://schemas.openxmlformats.org/officeDocument/2006/math">
                              <m:r>
                                <a:rPr lang="en-GB" sz="1200" b="1" i="1" smtClean="0">
                                  <a:solidFill>
                                    <a:srgbClr val="002060"/>
                                  </a:solidFill>
                                  <a:latin typeface="Cambria Math" panose="02040503050406030204" pitchFamily="18" charset="0"/>
                                </a:rPr>
                                <m:t>𝐟</m:t>
                              </m:r>
                              <m:r>
                                <a:rPr lang="en-GB" sz="1200" b="1" i="1" baseline="-25000" smtClean="0">
                                  <a:solidFill>
                                    <a:srgbClr val="002060"/>
                                  </a:solidFill>
                                  <a:latin typeface="Cambria Math" panose="02040503050406030204" pitchFamily="18" charset="0"/>
                                </a:rPr>
                                <m:t>𝐜𝟐</m:t>
                              </m:r>
                            </m:oMath>
                          </a14:m>
                          <a:endParaRPr lang="en-GB" sz="1200" b="1" baseline="-25000" dirty="0">
                            <a:solidFill>
                              <a:srgbClr val="002060"/>
                            </a:solidFill>
                            <a:latin typeface="+mn-lt"/>
                          </a:endParaRPr>
                        </a:p>
                      </a:txBody>
                      <a:tcPr marL="68580" marR="68580" marT="34290" marB="34290" anchor="ctr"/>
                    </a:tc>
                    <a:extLst>
                      <a:ext uri="{0D108BD9-81ED-4DB2-BD59-A6C34878D82A}">
                        <a16:rowId xmlns:a16="http://schemas.microsoft.com/office/drawing/2014/main" val="10003"/>
                      </a:ext>
                    </a:extLst>
                  </a:tr>
                </a:tbl>
              </a:graphicData>
            </a:graphic>
          </p:graphicFrame>
        </mc:Choice>
        <mc:Fallback xmlns="">
          <p:graphicFrame>
            <p:nvGraphicFramePr>
              <p:cNvPr id="6" name="Content Placeholder 4">
                <a:extLst>
                  <a:ext uri="{FF2B5EF4-FFF2-40B4-BE49-F238E27FC236}">
                    <a16:creationId xmlns:a16="http://schemas.microsoft.com/office/drawing/2014/main" id="{01078086-8752-FE9A-677D-C1B40B16E507}"/>
                  </a:ext>
                </a:extLst>
              </p:cNvPr>
              <p:cNvGraphicFramePr>
                <a:graphicFrameLocks/>
              </p:cNvGraphicFramePr>
              <p:nvPr>
                <p:extLst>
                  <p:ext uri="{D42A27DB-BD31-4B8C-83A1-F6EECF244321}">
                    <p14:modId xmlns:p14="http://schemas.microsoft.com/office/powerpoint/2010/main" val="926655120"/>
                  </p:ext>
                </p:extLst>
              </p:nvPr>
            </p:nvGraphicFramePr>
            <p:xfrm>
              <a:off x="1438338" y="2527624"/>
              <a:ext cx="6156684" cy="1664019"/>
            </p:xfrm>
            <a:graphic>
              <a:graphicData uri="http://schemas.openxmlformats.org/drawingml/2006/table">
                <a:tbl>
                  <a:tblPr>
                    <a:tableStyleId>{3B4B98B0-60AC-42C2-AFA5-B58CD77FA1E5}</a:tableStyleId>
                  </a:tblPr>
                  <a:tblGrid>
                    <a:gridCol w="3024336">
                      <a:extLst>
                        <a:ext uri="{9D8B030D-6E8A-4147-A177-3AD203B41FA5}">
                          <a16:colId xmlns:a16="http://schemas.microsoft.com/office/drawing/2014/main" val="20000"/>
                        </a:ext>
                      </a:extLst>
                    </a:gridCol>
                    <a:gridCol w="3132348">
                      <a:extLst>
                        <a:ext uri="{9D8B030D-6E8A-4147-A177-3AD203B41FA5}">
                          <a16:colId xmlns:a16="http://schemas.microsoft.com/office/drawing/2014/main" val="20001"/>
                        </a:ext>
                      </a:extLst>
                    </a:gridCol>
                  </a:tblGrid>
                  <a:tr h="643827">
                    <a:tc>
                      <a:txBody>
                        <a:bodyPr/>
                        <a:lstStyle/>
                        <a:p>
                          <a:pPr algn="ctr"/>
                          <a:r>
                            <a:rPr lang="en-GB" sz="1200" dirty="0">
                              <a:solidFill>
                                <a:srgbClr val="002060"/>
                              </a:solidFill>
                              <a:latin typeface="+mn-lt"/>
                            </a:rPr>
                            <a:t>Wavelength</a:t>
                          </a:r>
                        </a:p>
                      </a:txBody>
                      <a:tcPr marL="68580" marR="68580" marT="34290" marB="34290" anchor="ctr"/>
                    </a:tc>
                    <a:tc>
                      <a:txBody>
                        <a:bodyPr/>
                        <a:lstStyle/>
                        <a:p>
                          <a:endParaRPr lang="en-US"/>
                        </a:p>
                      </a:txBody>
                      <a:tcPr marL="68580" marR="68580" marT="34290" marB="34290" anchor="ctr">
                        <a:blipFill>
                          <a:blip r:embed="rId2"/>
                          <a:stretch>
                            <a:fillRect l="-96693" t="-943" r="-195" b="-166038"/>
                          </a:stretch>
                        </a:blipFill>
                      </a:tcPr>
                    </a:tc>
                    <a:extLst>
                      <a:ext uri="{0D108BD9-81ED-4DB2-BD59-A6C34878D82A}">
                        <a16:rowId xmlns:a16="http://schemas.microsoft.com/office/drawing/2014/main" val="10000"/>
                      </a:ext>
                    </a:extLst>
                  </a:tr>
                  <a:tr h="384366">
                    <a:tc>
                      <a:txBody>
                        <a:bodyPr/>
                        <a:lstStyle/>
                        <a:p>
                          <a:pPr algn="ctr"/>
                          <a:r>
                            <a:rPr lang="en-GB" sz="1200" dirty="0" err="1">
                              <a:solidFill>
                                <a:srgbClr val="002060"/>
                              </a:solidFill>
                              <a:latin typeface="+mn-lt"/>
                            </a:rPr>
                            <a:t>Cutoff</a:t>
                          </a:r>
                          <a:r>
                            <a:rPr lang="en-GB" sz="1200" dirty="0">
                              <a:solidFill>
                                <a:srgbClr val="002060"/>
                              </a:solidFill>
                              <a:latin typeface="+mn-lt"/>
                            </a:rPr>
                            <a:t> frequency dominant mode</a:t>
                          </a:r>
                        </a:p>
                      </a:txBody>
                      <a:tcPr marL="68580" marR="68580" marT="34290" marB="34290" anchor="ctr"/>
                    </a:tc>
                    <a:tc>
                      <a:txBody>
                        <a:bodyPr/>
                        <a:lstStyle/>
                        <a:p>
                          <a:endParaRPr lang="en-US"/>
                        </a:p>
                      </a:txBody>
                      <a:tcPr marL="68580" marR="68580" marT="34290" marB="34290" anchor="ctr">
                        <a:blipFill>
                          <a:blip r:embed="rId2"/>
                          <a:stretch>
                            <a:fillRect l="-96693" t="-169841" r="-195" b="-179365"/>
                          </a:stretch>
                        </a:blipFill>
                      </a:tcPr>
                    </a:tc>
                    <a:extLst>
                      <a:ext uri="{0D108BD9-81ED-4DB2-BD59-A6C34878D82A}">
                        <a16:rowId xmlns:a16="http://schemas.microsoft.com/office/drawing/2014/main" val="10001"/>
                      </a:ext>
                    </a:extLst>
                  </a:tr>
                  <a:tr h="38436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dirty="0" err="1">
                              <a:solidFill>
                                <a:srgbClr val="002060"/>
                              </a:solidFill>
                              <a:latin typeface="+mn-lt"/>
                            </a:rPr>
                            <a:t>Cutoff</a:t>
                          </a:r>
                          <a:r>
                            <a:rPr lang="en-GB" sz="1200" dirty="0">
                              <a:solidFill>
                                <a:srgbClr val="002060"/>
                              </a:solidFill>
                              <a:latin typeface="+mn-lt"/>
                            </a:rPr>
                            <a:t> frequency next higher mode</a:t>
                          </a:r>
                        </a:p>
                      </a:txBody>
                      <a:tcPr marL="68580" marR="68580" marT="34290" marB="34290" anchor="ctr"/>
                    </a:tc>
                    <a:tc>
                      <a:txBody>
                        <a:bodyPr/>
                        <a:lstStyle/>
                        <a:p>
                          <a:endParaRPr lang="en-US"/>
                        </a:p>
                      </a:txBody>
                      <a:tcPr marL="68580" marR="68580" marT="34290" marB="34290" anchor="ctr">
                        <a:blipFill>
                          <a:blip r:embed="rId2"/>
                          <a:stretch>
                            <a:fillRect l="-96693" t="-265625" r="-195" b="-76563"/>
                          </a:stretch>
                        </a:blipFill>
                      </a:tcPr>
                    </a:tc>
                    <a:extLst>
                      <a:ext uri="{0D108BD9-81ED-4DB2-BD59-A6C34878D82A}">
                        <a16:rowId xmlns:a16="http://schemas.microsoft.com/office/drawing/2014/main" val="10002"/>
                      </a:ext>
                    </a:extLst>
                  </a:tr>
                  <a:tr h="251460">
                    <a:tc>
                      <a:txBody>
                        <a:bodyPr/>
                        <a:lstStyle/>
                        <a:p>
                          <a:pPr algn="ctr"/>
                          <a:r>
                            <a:rPr lang="en-GB" sz="1200" dirty="0">
                              <a:solidFill>
                                <a:srgbClr val="002060"/>
                              </a:solidFill>
                              <a:latin typeface="+mn-lt"/>
                            </a:rPr>
                            <a:t>Usable frequency range</a:t>
                          </a:r>
                        </a:p>
                      </a:txBody>
                      <a:tcPr marL="68580" marR="68580" marT="34290" marB="34290" anchor="ctr"/>
                    </a:tc>
                    <a:tc>
                      <a:txBody>
                        <a:bodyPr/>
                        <a:lstStyle/>
                        <a:p>
                          <a:endParaRPr lang="en-US"/>
                        </a:p>
                      </a:txBody>
                      <a:tcPr marL="68580" marR="68580" marT="34290" marB="34290" anchor="ctr">
                        <a:blipFill>
                          <a:blip r:embed="rId2"/>
                          <a:stretch>
                            <a:fillRect l="-96693" t="-570732" r="-195" b="-19512"/>
                          </a:stretch>
                        </a:blipFill>
                      </a:tcPr>
                    </a:tc>
                    <a:extLst>
                      <a:ext uri="{0D108BD9-81ED-4DB2-BD59-A6C34878D82A}">
                        <a16:rowId xmlns:a16="http://schemas.microsoft.com/office/drawing/2014/main" val="10003"/>
                      </a:ext>
                    </a:extLst>
                  </a:tr>
                </a:tbl>
              </a:graphicData>
            </a:graphic>
          </p:graphicFrame>
        </mc:Fallback>
      </mc:AlternateContent>
      <p:grpSp>
        <p:nvGrpSpPr>
          <p:cNvPr id="7" name="Group 6">
            <a:extLst>
              <a:ext uri="{FF2B5EF4-FFF2-40B4-BE49-F238E27FC236}">
                <a16:creationId xmlns:a16="http://schemas.microsoft.com/office/drawing/2014/main" id="{6B115756-1A53-5B1C-C61E-86093C788755}"/>
              </a:ext>
            </a:extLst>
          </p:cNvPr>
          <p:cNvGrpSpPr>
            <a:grpSpLocks noChangeAspect="1"/>
          </p:cNvGrpSpPr>
          <p:nvPr/>
        </p:nvGrpSpPr>
        <p:grpSpPr>
          <a:xfrm>
            <a:off x="5707937" y="843558"/>
            <a:ext cx="1960407" cy="1215000"/>
            <a:chOff x="5652120" y="1988840"/>
            <a:chExt cx="2904308" cy="1800000"/>
          </a:xfrm>
        </p:grpSpPr>
        <p:pic>
          <p:nvPicPr>
            <p:cNvPr id="8" name="Picture 2">
              <a:extLst>
                <a:ext uri="{FF2B5EF4-FFF2-40B4-BE49-F238E27FC236}">
                  <a16:creationId xmlns:a16="http://schemas.microsoft.com/office/drawing/2014/main" id="{6F510F15-AEBD-85A4-668C-F5F621C18D06}"/>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652120" y="1988840"/>
              <a:ext cx="290430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9" name="Straight Arrow Connector 8">
              <a:extLst>
                <a:ext uri="{FF2B5EF4-FFF2-40B4-BE49-F238E27FC236}">
                  <a16:creationId xmlns:a16="http://schemas.microsoft.com/office/drawing/2014/main" id="{E4BE9263-0657-F03A-1595-A22CD76C0514}"/>
                </a:ext>
              </a:extLst>
            </p:cNvPr>
            <p:cNvCxnSpPr/>
            <p:nvPr/>
          </p:nvCxnSpPr>
          <p:spPr>
            <a:xfrm>
              <a:off x="6057498" y="3284984"/>
              <a:ext cx="1116000" cy="36000"/>
            </a:xfrm>
            <a:prstGeom prst="straightConnector1">
              <a:avLst/>
            </a:prstGeom>
            <a:ln>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711A6B-95CC-5DB9-569A-D4744674A981}"/>
                </a:ext>
              </a:extLst>
            </p:cNvPr>
            <p:cNvCxnSpPr/>
            <p:nvPr/>
          </p:nvCxnSpPr>
          <p:spPr>
            <a:xfrm flipH="1" flipV="1">
              <a:off x="6372200" y="2894464"/>
              <a:ext cx="0" cy="5760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9975BA3-02F7-A9BE-115F-42DB57ABFAA2}"/>
                </a:ext>
              </a:extLst>
            </p:cNvPr>
            <p:cNvSpPr txBox="1"/>
            <p:nvPr/>
          </p:nvSpPr>
          <p:spPr>
            <a:xfrm>
              <a:off x="6353738" y="2915652"/>
              <a:ext cx="408945" cy="444566"/>
            </a:xfrm>
            <a:prstGeom prst="rect">
              <a:avLst/>
            </a:prstGeom>
            <a:noFill/>
          </p:spPr>
          <p:txBody>
            <a:bodyPr wrap="none" rtlCol="0">
              <a:spAutoFit/>
            </a:bodyPr>
            <a:lstStyle/>
            <a:p>
              <a:pPr defTabSz="685800"/>
              <a:r>
                <a:rPr lang="en-GB" sz="1350" dirty="0">
                  <a:solidFill>
                    <a:srgbClr val="FFFF00"/>
                  </a:solidFill>
                  <a:latin typeface="Calibri" panose="020F0502020204030204"/>
                </a:rPr>
                <a:t>b</a:t>
              </a:r>
            </a:p>
          </p:txBody>
        </p:sp>
        <p:sp>
          <p:nvSpPr>
            <p:cNvPr id="12" name="TextBox 11">
              <a:extLst>
                <a:ext uri="{FF2B5EF4-FFF2-40B4-BE49-F238E27FC236}">
                  <a16:creationId xmlns:a16="http://schemas.microsoft.com/office/drawing/2014/main" id="{38785C3D-DEF1-601A-45A2-1605B213FB25}"/>
                </a:ext>
              </a:extLst>
            </p:cNvPr>
            <p:cNvSpPr txBox="1"/>
            <p:nvPr/>
          </p:nvSpPr>
          <p:spPr>
            <a:xfrm>
              <a:off x="6732240" y="2987661"/>
              <a:ext cx="397070" cy="444566"/>
            </a:xfrm>
            <a:prstGeom prst="rect">
              <a:avLst/>
            </a:prstGeom>
            <a:noFill/>
          </p:spPr>
          <p:txBody>
            <a:bodyPr wrap="none" rtlCol="0">
              <a:spAutoFit/>
            </a:bodyPr>
            <a:lstStyle/>
            <a:p>
              <a:pPr defTabSz="685800"/>
              <a:r>
                <a:rPr lang="en-GB" sz="1350" dirty="0">
                  <a:solidFill>
                    <a:srgbClr val="00B0F0"/>
                  </a:solidFill>
                  <a:latin typeface="Calibri" panose="020F0502020204030204"/>
                </a:rPr>
                <a:t>a</a:t>
              </a:r>
            </a:p>
          </p:txBody>
        </p:sp>
      </p:grpSp>
    </p:spTree>
    <p:extLst>
      <p:ext uri="{BB962C8B-B14F-4D97-AF65-F5344CB8AC3E}">
        <p14:creationId xmlns:p14="http://schemas.microsoft.com/office/powerpoint/2010/main" val="1472058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866ECD4B-A946-5C69-14E2-14EB26ABA918}"/>
              </a:ext>
            </a:extLst>
          </p:cNvPr>
          <p:cNvSpPr>
            <a:spLocks noGrp="1"/>
          </p:cNvSpPr>
          <p:nvPr>
            <p:ph type="title"/>
          </p:nvPr>
        </p:nvSpPr>
        <p:spPr/>
        <p:txBody>
          <a:bodyPr/>
          <a:lstStyle/>
          <a:p>
            <a:r>
              <a:rPr lang="fr-CH" dirty="0"/>
              <a:t>RF system</a:t>
            </a:r>
            <a:endParaRPr lang="en-US" dirty="0"/>
          </a:p>
        </p:txBody>
      </p:sp>
      <p:sp>
        <p:nvSpPr>
          <p:cNvPr id="4" name="Footer Placeholder 3">
            <a:extLst>
              <a:ext uri="{FF2B5EF4-FFF2-40B4-BE49-F238E27FC236}">
                <a16:creationId xmlns:a16="http://schemas.microsoft.com/office/drawing/2014/main" id="{3B051CBE-82CE-5FCD-F0F2-C0A2D89DBE22}"/>
              </a:ext>
            </a:extLst>
          </p:cNvPr>
          <p:cNvSpPr>
            <a:spLocks noGrp="1"/>
          </p:cNvSpPr>
          <p:nvPr>
            <p:ph type="ftr" sz="quarter" idx="11"/>
          </p:nvPr>
        </p:nvSpPr>
        <p:spPr>
          <a:xfrm>
            <a:off x="1671860" y="4669030"/>
            <a:ext cx="6860140" cy="368233"/>
          </a:xfrm>
        </p:spPr>
        <p:txBody>
          <a:bodyPr/>
          <a:lstStyle/>
          <a:p>
            <a:r>
              <a:rPr lang="en-GB" noProof="0"/>
              <a:t>13th HL-LHC Collaboration Meeting, Vancouver, Canada, 25-28 September 2023 - WP4 - RF power system, eric.montesinos@cern.ch</a:t>
            </a:r>
          </a:p>
        </p:txBody>
      </p:sp>
      <p:sp>
        <p:nvSpPr>
          <p:cNvPr id="5" name="Slide Number Placeholder 4">
            <a:extLst>
              <a:ext uri="{FF2B5EF4-FFF2-40B4-BE49-F238E27FC236}">
                <a16:creationId xmlns:a16="http://schemas.microsoft.com/office/drawing/2014/main" id="{D1A2901F-93B8-7BA7-C426-9A2860CDA07F}"/>
              </a:ext>
            </a:extLst>
          </p:cNvPr>
          <p:cNvSpPr>
            <a:spLocks noGrp="1"/>
          </p:cNvSpPr>
          <p:nvPr>
            <p:ph type="sldNum" sz="quarter" idx="12"/>
          </p:nvPr>
        </p:nvSpPr>
        <p:spPr/>
        <p:txBody>
          <a:bodyPr/>
          <a:lstStyle/>
          <a:p>
            <a:fld id="{BFDCA1C4-9514-7B4F-976F-D92F7E296653}" type="slidenum">
              <a:rPr lang="fr-FR" smtClean="0"/>
              <a:pPr/>
              <a:t>2</a:t>
            </a:fld>
            <a:endParaRPr lang="fr-FR"/>
          </a:p>
        </p:txBody>
      </p:sp>
      <p:sp>
        <p:nvSpPr>
          <p:cNvPr id="6" name="Rectangle 5">
            <a:extLst>
              <a:ext uri="{FF2B5EF4-FFF2-40B4-BE49-F238E27FC236}">
                <a16:creationId xmlns:a16="http://schemas.microsoft.com/office/drawing/2014/main" id="{28CB5AE2-FC34-51FA-6065-297AFC207CC9}"/>
              </a:ext>
            </a:extLst>
          </p:cNvPr>
          <p:cNvSpPr/>
          <p:nvPr/>
        </p:nvSpPr>
        <p:spPr>
          <a:xfrm>
            <a:off x="5544288" y="2368704"/>
            <a:ext cx="719960" cy="707102"/>
          </a:xfrm>
          <a:prstGeom prst="rect">
            <a:avLst/>
          </a:prstGeom>
          <a:gradFill flip="none" rotWithShape="1">
            <a:gsLst>
              <a:gs pos="0">
                <a:srgbClr val="002060"/>
              </a:gs>
              <a:gs pos="100000">
                <a:srgbClr val="0070C0"/>
              </a:gs>
            </a:gsLst>
            <a:lin ang="0" scaled="1"/>
            <a:tileRect/>
          </a:gradFill>
          <a:ln w="9525" cap="flat" cmpd="sng" algn="ctr">
            <a:solidFill>
              <a:srgbClr val="5A5A5A">
                <a:shade val="95000"/>
                <a:satMod val="105000"/>
              </a:srgbClr>
            </a:solidFill>
            <a:prstDash val="solid"/>
          </a:ln>
          <a:effectLst>
            <a:outerShdw blurRad="40000" dist="20000" dir="5400000" rotWithShape="0">
              <a:srgbClr val="000000">
                <a:alpha val="38000"/>
              </a:srgbClr>
            </a:outerShdw>
          </a:effectLst>
        </p:spPr>
        <p:txBody>
          <a:bodyPr lIns="36000" tIns="36000" rIns="36000" bIns="36000" rtlCol="0" anchor="ctr">
            <a:norm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schemeClr val="bg1"/>
                </a:solidFill>
                <a:effectLst/>
                <a:uLnTx/>
                <a:uFillTx/>
                <a:latin typeface="Arial"/>
                <a:ea typeface="+mn-ea"/>
                <a:cs typeface="+mn-cs"/>
              </a:rPr>
              <a:t>FPC</a:t>
            </a:r>
          </a:p>
        </p:txBody>
      </p:sp>
      <p:sp>
        <p:nvSpPr>
          <p:cNvPr id="7" name="Content Placeholder 2">
            <a:extLst>
              <a:ext uri="{FF2B5EF4-FFF2-40B4-BE49-F238E27FC236}">
                <a16:creationId xmlns:a16="http://schemas.microsoft.com/office/drawing/2014/main" id="{573C3AD1-C267-8C56-CAE6-319B1700971B}"/>
              </a:ext>
            </a:extLst>
          </p:cNvPr>
          <p:cNvSpPr txBox="1">
            <a:spLocks/>
          </p:cNvSpPr>
          <p:nvPr/>
        </p:nvSpPr>
        <p:spPr>
          <a:xfrm>
            <a:off x="640080" y="969238"/>
            <a:ext cx="8046720" cy="1205383"/>
          </a:xfrm>
          <a:prstGeom prst="rect">
            <a:avLst/>
          </a:prstGeom>
        </p:spPr>
        <p:txBody>
          <a:bodyPr vert="horz" lIns="0" tIns="0" rIns="0" bIns="0" rtlCol="0" anchor="ct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tabLst>
                <a:tab pos="1144588" algn="l"/>
              </a:tabLst>
            </a:pPr>
            <a:r>
              <a:rPr lang="en-GB" sz="1800" b="1" i="1" dirty="0">
                <a:solidFill>
                  <a:srgbClr val="0070C0"/>
                </a:solidFill>
              </a:rPr>
              <a:t>HPRF	H</a:t>
            </a:r>
            <a:r>
              <a:rPr lang="en-GB" sz="1800" i="1" dirty="0">
                <a:solidFill>
                  <a:srgbClr val="0070C0"/>
                </a:solidFill>
              </a:rPr>
              <a:t>igh </a:t>
            </a:r>
            <a:r>
              <a:rPr lang="en-GB" sz="1800" b="1" i="1" dirty="0">
                <a:solidFill>
                  <a:srgbClr val="0070C0"/>
                </a:solidFill>
              </a:rPr>
              <a:t>P</a:t>
            </a:r>
            <a:r>
              <a:rPr lang="en-GB" sz="1800" i="1" dirty="0">
                <a:solidFill>
                  <a:srgbClr val="0070C0"/>
                </a:solidFill>
              </a:rPr>
              <a:t>ower </a:t>
            </a:r>
            <a:r>
              <a:rPr lang="en-GB" sz="1800" b="1" i="1" dirty="0">
                <a:solidFill>
                  <a:srgbClr val="0070C0"/>
                </a:solidFill>
              </a:rPr>
              <a:t>RF</a:t>
            </a:r>
            <a:r>
              <a:rPr lang="en-GB" sz="1800" i="1" dirty="0">
                <a:solidFill>
                  <a:srgbClr val="0070C0"/>
                </a:solidFill>
              </a:rPr>
              <a:t> station (including power transmission lines)</a:t>
            </a:r>
          </a:p>
          <a:p>
            <a:pPr marL="0" indent="0">
              <a:spcBef>
                <a:spcPts val="0"/>
              </a:spcBef>
              <a:buNone/>
              <a:tabLst>
                <a:tab pos="1144588" algn="l"/>
              </a:tabLst>
            </a:pPr>
            <a:r>
              <a:rPr lang="en-GB" sz="1800" b="1" i="1" dirty="0">
                <a:solidFill>
                  <a:srgbClr val="0070C0"/>
                </a:solidFill>
              </a:rPr>
              <a:t>FPC</a:t>
            </a:r>
            <a:r>
              <a:rPr lang="en-GB" sz="1800" i="1" dirty="0">
                <a:solidFill>
                  <a:srgbClr val="0070C0"/>
                </a:solidFill>
              </a:rPr>
              <a:t>	</a:t>
            </a:r>
            <a:r>
              <a:rPr lang="en-GB" sz="1800" b="1" i="1" dirty="0">
                <a:solidFill>
                  <a:srgbClr val="0070C0"/>
                </a:solidFill>
              </a:rPr>
              <a:t>F</a:t>
            </a:r>
            <a:r>
              <a:rPr lang="en-GB" sz="1800" i="1" dirty="0">
                <a:solidFill>
                  <a:srgbClr val="0070C0"/>
                </a:solidFill>
              </a:rPr>
              <a:t>undamental </a:t>
            </a:r>
            <a:r>
              <a:rPr lang="en-GB" sz="1800" b="1" i="1" dirty="0">
                <a:solidFill>
                  <a:srgbClr val="0070C0"/>
                </a:solidFill>
              </a:rPr>
              <a:t>P</a:t>
            </a:r>
            <a:r>
              <a:rPr lang="en-GB" sz="1800" i="1" dirty="0">
                <a:solidFill>
                  <a:srgbClr val="0070C0"/>
                </a:solidFill>
              </a:rPr>
              <a:t>ower </a:t>
            </a:r>
            <a:r>
              <a:rPr lang="en-GB" sz="1800" b="1" i="1" dirty="0">
                <a:solidFill>
                  <a:srgbClr val="0070C0"/>
                </a:solidFill>
              </a:rPr>
              <a:t>C</a:t>
            </a:r>
            <a:r>
              <a:rPr lang="en-GB" sz="1800" i="1" dirty="0">
                <a:solidFill>
                  <a:srgbClr val="0070C0"/>
                </a:solidFill>
              </a:rPr>
              <a:t>oupler</a:t>
            </a:r>
          </a:p>
          <a:p>
            <a:pPr marL="0" indent="0">
              <a:spcBef>
                <a:spcPts val="0"/>
              </a:spcBef>
              <a:buNone/>
              <a:tabLst>
                <a:tab pos="1144588" algn="l"/>
              </a:tabLst>
            </a:pPr>
            <a:r>
              <a:rPr lang="en-GB" sz="1800" dirty="0"/>
              <a:t>HOMC	High Order Mode Coupler</a:t>
            </a:r>
          </a:p>
          <a:p>
            <a:pPr marL="0" indent="0">
              <a:spcBef>
                <a:spcPts val="0"/>
              </a:spcBef>
              <a:buNone/>
              <a:tabLst>
                <a:tab pos="1144588" algn="l"/>
              </a:tabLst>
            </a:pPr>
            <a:r>
              <a:rPr lang="en-GB" sz="1800" dirty="0"/>
              <a:t>LLRF	Low Level RF</a:t>
            </a:r>
          </a:p>
        </p:txBody>
      </p:sp>
      <p:sp>
        <p:nvSpPr>
          <p:cNvPr id="8" name="Isosceles Triangle 6">
            <a:extLst>
              <a:ext uri="{FF2B5EF4-FFF2-40B4-BE49-F238E27FC236}">
                <a16:creationId xmlns:a16="http://schemas.microsoft.com/office/drawing/2014/main" id="{EE1FEE6C-6363-E467-2D8D-C7B34AC12A64}"/>
              </a:ext>
            </a:extLst>
          </p:cNvPr>
          <p:cNvSpPr/>
          <p:nvPr/>
        </p:nvSpPr>
        <p:spPr>
          <a:xfrm rot="5400000">
            <a:off x="3121544" y="2355726"/>
            <a:ext cx="720000" cy="720000"/>
          </a:xfrm>
          <a:prstGeom prst="triangle">
            <a:avLst>
              <a:gd name="adj" fmla="val 49852"/>
            </a:avLst>
          </a:prstGeom>
          <a:gradFill rotWithShape="1">
            <a:gsLst>
              <a:gs pos="0">
                <a:srgbClr val="002060"/>
              </a:gs>
              <a:gs pos="100000">
                <a:srgbClr val="0070C0"/>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vert270" wrap="none" tIns="0" bIns="0" rtlCol="0" anchor="ctr" anchorCtr="1">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solidFill>
                <a:effectLst/>
                <a:uLnTx/>
                <a:uFillTx/>
                <a:latin typeface="Arial"/>
                <a:ea typeface="+mn-ea"/>
                <a:cs typeface="+mn-cs"/>
              </a:rPr>
              <a:t>	    HPRF</a:t>
            </a:r>
          </a:p>
        </p:txBody>
      </p:sp>
      <p:sp>
        <p:nvSpPr>
          <p:cNvPr id="9" name="Can 7">
            <a:extLst>
              <a:ext uri="{FF2B5EF4-FFF2-40B4-BE49-F238E27FC236}">
                <a16:creationId xmlns:a16="http://schemas.microsoft.com/office/drawing/2014/main" id="{4883C55F-ED64-0CB2-38DF-56F377DF5977}"/>
              </a:ext>
            </a:extLst>
          </p:cNvPr>
          <p:cNvSpPr/>
          <p:nvPr/>
        </p:nvSpPr>
        <p:spPr>
          <a:xfrm rot="5400000">
            <a:off x="5544248" y="2607894"/>
            <a:ext cx="720000" cy="1800000"/>
          </a:xfrm>
          <a:prstGeom prst="can">
            <a:avLst/>
          </a:prstGeom>
          <a:gradFill rotWithShape="1">
            <a:gsLst>
              <a:gs pos="0">
                <a:srgbClr val="5A5A5A">
                  <a:tint val="50000"/>
                  <a:satMod val="300000"/>
                </a:srgbClr>
              </a:gs>
              <a:gs pos="35000">
                <a:srgbClr val="5A5A5A">
                  <a:tint val="37000"/>
                  <a:satMod val="300000"/>
                </a:srgbClr>
              </a:gs>
              <a:gs pos="100000">
                <a:srgbClr val="5A5A5A">
                  <a:tint val="15000"/>
                  <a:satMod val="350000"/>
                </a:srgbClr>
              </a:gs>
            </a:gsLst>
            <a:lin ang="16200000" scaled="1"/>
          </a:gradFill>
          <a:ln w="9525" cap="flat" cmpd="sng" algn="ctr">
            <a:solidFill>
              <a:srgbClr val="5A5A5A">
                <a:shade val="95000"/>
                <a:satMod val="105000"/>
              </a:srgbClr>
            </a:solidFill>
            <a:prstDash val="solid"/>
          </a:ln>
          <a:effectLst>
            <a:outerShdw blurRad="40000" dist="20000" dir="5400000" rotWithShape="0">
              <a:srgbClr val="000000">
                <a:alpha val="38000"/>
              </a:srgbClr>
            </a:outerShdw>
          </a:effectLst>
        </p:spPr>
        <p:txBody>
          <a:bodyPr vert="vert27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err="1">
                <a:ln>
                  <a:noFill/>
                </a:ln>
                <a:solidFill>
                  <a:prstClr val="white">
                    <a:lumMod val="50000"/>
                  </a:prstClr>
                </a:solidFill>
                <a:effectLst/>
                <a:uLnTx/>
                <a:uFillTx/>
                <a:latin typeface="Arial"/>
                <a:ea typeface="+mn-ea"/>
                <a:cs typeface="+mn-cs"/>
              </a:rPr>
              <a:t>Cryomodule</a:t>
            </a:r>
            <a:endParaRPr kumimoji="0" lang="en-GB" sz="1200" b="0" i="0" u="none" strike="noStrike" kern="0" cap="none" spc="0" normalizeH="0" baseline="0" noProof="0" dirty="0">
              <a:ln>
                <a:noFill/>
              </a:ln>
              <a:solidFill>
                <a:prstClr val="white">
                  <a:lumMod val="50000"/>
                </a:prstClr>
              </a:solidFill>
              <a:effectLst/>
              <a:uLnTx/>
              <a:uFillTx/>
              <a:latin typeface="Arial"/>
              <a:ea typeface="+mn-ea"/>
              <a:cs typeface="+mn-cs"/>
            </a:endParaRPr>
          </a:p>
        </p:txBody>
      </p:sp>
      <p:cxnSp>
        <p:nvCxnSpPr>
          <p:cNvPr id="10" name="Elbow Connector 9">
            <a:extLst>
              <a:ext uri="{FF2B5EF4-FFF2-40B4-BE49-F238E27FC236}">
                <a16:creationId xmlns:a16="http://schemas.microsoft.com/office/drawing/2014/main" id="{7928B13D-72A3-253F-4024-00C07088A3BE}"/>
              </a:ext>
            </a:extLst>
          </p:cNvPr>
          <p:cNvCxnSpPr>
            <a:stCxn id="12" idx="1"/>
            <a:endCxn id="8" idx="3"/>
          </p:cNvCxnSpPr>
          <p:nvPr/>
        </p:nvCxnSpPr>
        <p:spPr>
          <a:xfrm rot="10800000">
            <a:off x="3121544" y="2714660"/>
            <a:ext cx="193344" cy="1477290"/>
          </a:xfrm>
          <a:prstGeom prst="bentConnector3">
            <a:avLst>
              <a:gd name="adj1" fmla="val 582213"/>
            </a:avLst>
          </a:prstGeom>
          <a:noFill/>
          <a:ln w="9525" cap="flat" cmpd="sng" algn="ctr">
            <a:solidFill>
              <a:srgbClr val="5A5A5A">
                <a:shade val="95000"/>
                <a:satMod val="105000"/>
              </a:srgbClr>
            </a:solidFill>
            <a:prstDash val="solid"/>
            <a:tailEnd type="arrow"/>
          </a:ln>
          <a:effectLst/>
        </p:spPr>
      </p:cxnSp>
      <p:cxnSp>
        <p:nvCxnSpPr>
          <p:cNvPr id="11" name="Straight Arrow Connector 11">
            <a:extLst>
              <a:ext uri="{FF2B5EF4-FFF2-40B4-BE49-F238E27FC236}">
                <a16:creationId xmlns:a16="http://schemas.microsoft.com/office/drawing/2014/main" id="{C0037ADB-84A0-8ADF-B16C-59FA1315997A}"/>
              </a:ext>
            </a:extLst>
          </p:cNvPr>
          <p:cNvCxnSpPr>
            <a:stCxn id="8" idx="0"/>
          </p:cNvCxnSpPr>
          <p:nvPr/>
        </p:nvCxnSpPr>
        <p:spPr>
          <a:xfrm>
            <a:off x="3841544" y="2714660"/>
            <a:ext cx="1702704" cy="1066"/>
          </a:xfrm>
          <a:prstGeom prst="straightConnector1">
            <a:avLst/>
          </a:prstGeom>
          <a:noFill/>
          <a:ln w="41275" cap="flat" cmpd="sng" algn="ctr">
            <a:solidFill>
              <a:srgbClr val="002060"/>
            </a:solidFill>
            <a:prstDash val="solid"/>
            <a:tailEnd type="arrow"/>
          </a:ln>
          <a:effectLst>
            <a:outerShdw blurRad="40000" dist="20000" dir="5400000" rotWithShape="0">
              <a:srgbClr val="000000">
                <a:alpha val="38000"/>
              </a:srgbClr>
            </a:outerShdw>
          </a:effectLst>
        </p:spPr>
      </p:cxnSp>
      <p:sp>
        <p:nvSpPr>
          <p:cNvPr id="12" name="Rectangle 11">
            <a:extLst>
              <a:ext uri="{FF2B5EF4-FFF2-40B4-BE49-F238E27FC236}">
                <a16:creationId xmlns:a16="http://schemas.microsoft.com/office/drawing/2014/main" id="{5BA3D09E-E414-25A5-A3BF-A2BD8F1A1A96}"/>
              </a:ext>
            </a:extLst>
          </p:cNvPr>
          <p:cNvSpPr/>
          <p:nvPr/>
        </p:nvSpPr>
        <p:spPr>
          <a:xfrm>
            <a:off x="3314888" y="4011950"/>
            <a:ext cx="1080000" cy="360000"/>
          </a:xfrm>
          <a:prstGeom prst="rect">
            <a:avLst/>
          </a:prstGeom>
          <a:gradFill rotWithShape="1">
            <a:gsLst>
              <a:gs pos="0">
                <a:srgbClr val="5A5A5A">
                  <a:tint val="50000"/>
                  <a:satMod val="300000"/>
                </a:srgbClr>
              </a:gs>
              <a:gs pos="35000">
                <a:srgbClr val="5A5A5A">
                  <a:tint val="37000"/>
                  <a:satMod val="300000"/>
                </a:srgbClr>
              </a:gs>
              <a:gs pos="100000">
                <a:srgbClr val="5A5A5A">
                  <a:tint val="15000"/>
                  <a:satMod val="350000"/>
                </a:srgbClr>
              </a:gs>
            </a:gsLst>
            <a:lin ang="16200000" scaled="1"/>
          </a:gradFill>
          <a:ln w="9525" cap="flat" cmpd="sng" algn="ctr">
            <a:solidFill>
              <a:srgbClr val="5A5A5A">
                <a:shade val="95000"/>
                <a:satMod val="105000"/>
              </a:srgbClr>
            </a:solidFill>
            <a:prstDash val="solid"/>
          </a:ln>
          <a:effectLst>
            <a:outerShdw blurRad="40000" dist="20000" dir="5400000" rotWithShape="0">
              <a:srgbClr val="000000">
                <a:alpha val="38000"/>
              </a:srgbClr>
            </a:outerShdw>
          </a:effectLst>
        </p:spPr>
        <p:txBody>
          <a:bodyPr lIns="36000" tIns="36000" rIns="36000" bIns="36000" rtlCol="0" anchor="ctr">
            <a:norm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lumMod val="50000"/>
                  </a:prstClr>
                </a:solidFill>
                <a:effectLst/>
                <a:uLnTx/>
                <a:uFillTx/>
                <a:latin typeface="Arial"/>
                <a:ea typeface="+mn-ea"/>
                <a:cs typeface="+mn-cs"/>
              </a:rPr>
              <a:t>LLRF</a:t>
            </a:r>
          </a:p>
        </p:txBody>
      </p:sp>
      <p:sp>
        <p:nvSpPr>
          <p:cNvPr id="13" name="Rectangle 12">
            <a:extLst>
              <a:ext uri="{FF2B5EF4-FFF2-40B4-BE49-F238E27FC236}">
                <a16:creationId xmlns:a16="http://schemas.microsoft.com/office/drawing/2014/main" id="{80A22841-9D43-647F-AF83-7207CE500652}"/>
              </a:ext>
            </a:extLst>
          </p:cNvPr>
          <p:cNvSpPr/>
          <p:nvPr/>
        </p:nvSpPr>
        <p:spPr>
          <a:xfrm>
            <a:off x="2339752" y="3435846"/>
            <a:ext cx="1080000" cy="360000"/>
          </a:xfrm>
          <a:prstGeom prst="rect">
            <a:avLst/>
          </a:prstGeom>
          <a:gradFill rotWithShape="1">
            <a:gsLst>
              <a:gs pos="0">
                <a:srgbClr val="5A5A5A">
                  <a:tint val="50000"/>
                  <a:satMod val="300000"/>
                </a:srgbClr>
              </a:gs>
              <a:gs pos="35000">
                <a:srgbClr val="5A5A5A">
                  <a:tint val="37000"/>
                  <a:satMod val="300000"/>
                </a:srgbClr>
              </a:gs>
              <a:gs pos="100000">
                <a:srgbClr val="5A5A5A">
                  <a:tint val="15000"/>
                  <a:satMod val="350000"/>
                </a:srgbClr>
              </a:gs>
            </a:gsLst>
            <a:lin ang="16200000" scaled="1"/>
          </a:gradFill>
          <a:ln w="9525" cap="flat" cmpd="sng" algn="ctr">
            <a:solidFill>
              <a:srgbClr val="5A5A5A">
                <a:shade val="95000"/>
                <a:satMod val="105000"/>
              </a:srgbClr>
            </a:solidFill>
            <a:prstDash val="solid"/>
          </a:ln>
          <a:effectLst>
            <a:outerShdw blurRad="40000" dist="20000" dir="5400000" rotWithShape="0">
              <a:srgbClr val="000000">
                <a:alpha val="38000"/>
              </a:srgbClr>
            </a:outerShdw>
          </a:effectLst>
        </p:spPr>
        <p:txBody>
          <a:bodyPr lIns="36000" tIns="36000" rIns="36000" bIns="36000" rtlCol="0" anchor="ctr">
            <a:norm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lumMod val="50000"/>
                  </a:prstClr>
                </a:solidFill>
                <a:effectLst/>
                <a:uLnTx/>
                <a:uFillTx/>
                <a:latin typeface="Arial"/>
                <a:ea typeface="+mn-ea"/>
                <a:cs typeface="+mn-cs"/>
              </a:rPr>
              <a:t>Controls</a:t>
            </a:r>
          </a:p>
        </p:txBody>
      </p:sp>
      <p:cxnSp>
        <p:nvCxnSpPr>
          <p:cNvPr id="14" name="Elbow Connector 9">
            <a:extLst>
              <a:ext uri="{FF2B5EF4-FFF2-40B4-BE49-F238E27FC236}">
                <a16:creationId xmlns:a16="http://schemas.microsoft.com/office/drawing/2014/main" id="{1C6B0074-A979-4807-E1FF-A4951D74FDFA}"/>
              </a:ext>
            </a:extLst>
          </p:cNvPr>
          <p:cNvCxnSpPr>
            <a:endCxn id="12" idx="3"/>
          </p:cNvCxnSpPr>
          <p:nvPr/>
        </p:nvCxnSpPr>
        <p:spPr>
          <a:xfrm rot="10800000" flipV="1">
            <a:off x="4394888" y="3879616"/>
            <a:ext cx="1149360" cy="312334"/>
          </a:xfrm>
          <a:prstGeom prst="bentConnector3">
            <a:avLst>
              <a:gd name="adj1" fmla="val -478"/>
            </a:avLst>
          </a:prstGeom>
          <a:noFill/>
          <a:ln w="9525" cap="flat" cmpd="sng" algn="ctr">
            <a:solidFill>
              <a:srgbClr val="5A5A5A">
                <a:shade val="95000"/>
                <a:satMod val="105000"/>
              </a:srgbClr>
            </a:solidFill>
            <a:prstDash val="solid"/>
            <a:tailEnd type="arrow"/>
          </a:ln>
          <a:effectLst/>
        </p:spPr>
      </p:cxnSp>
      <p:sp>
        <p:nvSpPr>
          <p:cNvPr id="15" name="Rectangle 14">
            <a:extLst>
              <a:ext uri="{FF2B5EF4-FFF2-40B4-BE49-F238E27FC236}">
                <a16:creationId xmlns:a16="http://schemas.microsoft.com/office/drawing/2014/main" id="{741811D2-6BFD-3C08-BA5C-1F04CE1F76D7}"/>
              </a:ext>
            </a:extLst>
          </p:cNvPr>
          <p:cNvSpPr/>
          <p:nvPr/>
        </p:nvSpPr>
        <p:spPr>
          <a:xfrm>
            <a:off x="5868264" y="3939942"/>
            <a:ext cx="719960" cy="360000"/>
          </a:xfrm>
          <a:prstGeom prst="rect">
            <a:avLst/>
          </a:prstGeom>
          <a:gradFill rotWithShape="1">
            <a:gsLst>
              <a:gs pos="0">
                <a:srgbClr val="5A5A5A">
                  <a:tint val="50000"/>
                  <a:satMod val="300000"/>
                </a:srgbClr>
              </a:gs>
              <a:gs pos="35000">
                <a:srgbClr val="5A5A5A">
                  <a:tint val="37000"/>
                  <a:satMod val="300000"/>
                </a:srgbClr>
              </a:gs>
              <a:gs pos="100000">
                <a:srgbClr val="5A5A5A">
                  <a:tint val="15000"/>
                  <a:satMod val="350000"/>
                </a:srgbClr>
              </a:gs>
            </a:gsLst>
            <a:lin ang="16200000" scaled="1"/>
          </a:gradFill>
          <a:ln w="9525" cap="flat" cmpd="sng" algn="ctr">
            <a:solidFill>
              <a:srgbClr val="5A5A5A">
                <a:shade val="95000"/>
                <a:satMod val="105000"/>
              </a:srgbClr>
            </a:solidFill>
            <a:prstDash val="solid"/>
          </a:ln>
          <a:effectLst>
            <a:outerShdw blurRad="40000" dist="20000" dir="5400000" rotWithShape="0">
              <a:srgbClr val="000000">
                <a:alpha val="38000"/>
              </a:srgbClr>
            </a:outerShdw>
          </a:effectLst>
        </p:spPr>
        <p:txBody>
          <a:bodyPr lIns="36000" tIns="36000" rIns="36000" bIns="36000" rtlCol="0" anchor="ctr">
            <a:norm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a:ln>
                  <a:noFill/>
                </a:ln>
                <a:solidFill>
                  <a:prstClr val="white">
                    <a:lumMod val="50000"/>
                  </a:prstClr>
                </a:solidFill>
                <a:effectLst/>
                <a:uLnTx/>
                <a:uFillTx/>
                <a:latin typeface="Arial"/>
                <a:ea typeface="+mn-ea"/>
                <a:cs typeface="+mn-cs"/>
              </a:rPr>
              <a:t>HOMC</a:t>
            </a:r>
          </a:p>
        </p:txBody>
      </p:sp>
    </p:spTree>
    <p:extLst>
      <p:ext uri="{BB962C8B-B14F-4D97-AF65-F5344CB8AC3E}">
        <p14:creationId xmlns:p14="http://schemas.microsoft.com/office/powerpoint/2010/main" val="17261483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EB928-55B7-2874-16E2-88299EAC9585}"/>
              </a:ext>
            </a:extLst>
          </p:cNvPr>
          <p:cNvSpPr>
            <a:spLocks noGrp="1"/>
          </p:cNvSpPr>
          <p:nvPr>
            <p:ph type="title"/>
          </p:nvPr>
        </p:nvSpPr>
        <p:spPr/>
        <p:txBody>
          <a:bodyPr/>
          <a:lstStyle/>
          <a:p>
            <a:r>
              <a:rPr lang="en-GB" dirty="0"/>
              <a:t>Rectangular waveguides</a:t>
            </a:r>
            <a:endParaRPr lang="en-US" dirty="0"/>
          </a:p>
        </p:txBody>
      </p:sp>
      <p:sp>
        <p:nvSpPr>
          <p:cNvPr id="3" name="Footer Placeholder 2">
            <a:extLst>
              <a:ext uri="{FF2B5EF4-FFF2-40B4-BE49-F238E27FC236}">
                <a16:creationId xmlns:a16="http://schemas.microsoft.com/office/drawing/2014/main" id="{5DC88221-8135-02FE-919B-D235D31A768E}"/>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F5E040-7518-3A2B-0F2D-1B8FA4FB29B2}"/>
              </a:ext>
            </a:extLst>
          </p:cNvPr>
          <p:cNvSpPr>
            <a:spLocks noGrp="1"/>
          </p:cNvSpPr>
          <p:nvPr>
            <p:ph type="sldNum" sz="quarter" idx="12"/>
          </p:nvPr>
        </p:nvSpPr>
        <p:spPr/>
        <p:txBody>
          <a:bodyPr/>
          <a:lstStyle/>
          <a:p>
            <a:fld id="{BFDCA1C4-9514-7B4F-976F-D92F7E296653}" type="slidenum">
              <a:rPr lang="fr-FR" smtClean="0"/>
              <a:pPr/>
              <a:t>20</a:t>
            </a:fld>
            <a:endParaRPr lang="fr-FR"/>
          </a:p>
        </p:txBody>
      </p:sp>
      <p:sp>
        <p:nvSpPr>
          <p:cNvPr id="5" name="Content Placeholder 22">
            <a:extLst>
              <a:ext uri="{FF2B5EF4-FFF2-40B4-BE49-F238E27FC236}">
                <a16:creationId xmlns:a16="http://schemas.microsoft.com/office/drawing/2014/main" id="{17F7381D-BDC0-E569-5502-7CA329194122}"/>
              </a:ext>
            </a:extLst>
          </p:cNvPr>
          <p:cNvSpPr txBox="1">
            <a:spLocks/>
          </p:cNvSpPr>
          <p:nvPr/>
        </p:nvSpPr>
        <p:spPr>
          <a:xfrm>
            <a:off x="628649" y="811157"/>
            <a:ext cx="4547471" cy="1976617"/>
          </a:xfrm>
          <a:prstGeom prst="rect">
            <a:avLst/>
          </a:prstGeom>
        </p:spPr>
        <p:txBody>
          <a:bodyPr anchor="t">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Waveguides are usable over certain frequency ranges</a:t>
            </a:r>
          </a:p>
          <a:p>
            <a:pPr marL="0" indent="0">
              <a:buNone/>
            </a:pPr>
            <a:r>
              <a:rPr lang="en-GB" sz="1400" dirty="0"/>
              <a:t>For very lower frequencies the waveguide dimensions become impractically large</a:t>
            </a:r>
          </a:p>
          <a:p>
            <a:pPr marL="0" indent="0">
              <a:buNone/>
            </a:pPr>
            <a:r>
              <a:rPr lang="en-GB" sz="1400" dirty="0"/>
              <a:t>For very high frequencies the dimensions become impractically small &amp; the manufacturing tolerance becomes a significant portion of the waveguide size</a:t>
            </a:r>
          </a:p>
        </p:txBody>
      </p:sp>
      <p:grpSp>
        <p:nvGrpSpPr>
          <p:cNvPr id="6" name="Group 5">
            <a:extLst>
              <a:ext uri="{FF2B5EF4-FFF2-40B4-BE49-F238E27FC236}">
                <a16:creationId xmlns:a16="http://schemas.microsoft.com/office/drawing/2014/main" id="{D86BBF5A-90D2-ACC1-8C1A-B284ED2A71D1}"/>
              </a:ext>
            </a:extLst>
          </p:cNvPr>
          <p:cNvGrpSpPr>
            <a:grpSpLocks noChangeAspect="1"/>
          </p:cNvGrpSpPr>
          <p:nvPr/>
        </p:nvGrpSpPr>
        <p:grpSpPr>
          <a:xfrm>
            <a:off x="5724128" y="843558"/>
            <a:ext cx="1960407" cy="1215000"/>
            <a:chOff x="5652120" y="1988840"/>
            <a:chExt cx="2904308" cy="1800000"/>
          </a:xfrm>
        </p:grpSpPr>
        <p:pic>
          <p:nvPicPr>
            <p:cNvPr id="7" name="Picture 2">
              <a:extLst>
                <a:ext uri="{FF2B5EF4-FFF2-40B4-BE49-F238E27FC236}">
                  <a16:creationId xmlns:a16="http://schemas.microsoft.com/office/drawing/2014/main" id="{68F7A0DD-E2F8-454E-0EF2-B455B1BE2845}"/>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52120" y="1988840"/>
              <a:ext cx="2904308"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Straight Arrow Connector 7">
              <a:extLst>
                <a:ext uri="{FF2B5EF4-FFF2-40B4-BE49-F238E27FC236}">
                  <a16:creationId xmlns:a16="http://schemas.microsoft.com/office/drawing/2014/main" id="{FCDF4CC4-3D67-E1D6-40E9-9E92BBBCC087}"/>
                </a:ext>
              </a:extLst>
            </p:cNvPr>
            <p:cNvCxnSpPr/>
            <p:nvPr/>
          </p:nvCxnSpPr>
          <p:spPr>
            <a:xfrm>
              <a:off x="6057498" y="3284984"/>
              <a:ext cx="1116000" cy="36000"/>
            </a:xfrm>
            <a:prstGeom prst="straightConnector1">
              <a:avLst/>
            </a:prstGeom>
            <a:ln>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BB3BB7B4-D675-63B3-0FA0-B24F4ED8EFDF}"/>
                </a:ext>
              </a:extLst>
            </p:cNvPr>
            <p:cNvCxnSpPr/>
            <p:nvPr/>
          </p:nvCxnSpPr>
          <p:spPr>
            <a:xfrm flipH="1" flipV="1">
              <a:off x="6372200" y="2894464"/>
              <a:ext cx="0" cy="576000"/>
            </a:xfrm>
            <a:prstGeom prst="straightConnector1">
              <a:avLst/>
            </a:prstGeom>
            <a:ln>
              <a:solidFill>
                <a:srgbClr val="FFFF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8914B814-F1AB-C2DC-1B56-19EC2C152ED1}"/>
                </a:ext>
              </a:extLst>
            </p:cNvPr>
            <p:cNvSpPr txBox="1"/>
            <p:nvPr/>
          </p:nvSpPr>
          <p:spPr>
            <a:xfrm>
              <a:off x="6353738" y="2915652"/>
              <a:ext cx="408945" cy="444566"/>
            </a:xfrm>
            <a:prstGeom prst="rect">
              <a:avLst/>
            </a:prstGeom>
            <a:noFill/>
          </p:spPr>
          <p:txBody>
            <a:bodyPr wrap="none" rtlCol="0">
              <a:spAutoFit/>
            </a:bodyPr>
            <a:lstStyle/>
            <a:p>
              <a:pPr defTabSz="685800"/>
              <a:r>
                <a:rPr lang="en-GB" sz="1350" dirty="0">
                  <a:solidFill>
                    <a:srgbClr val="FFFF00"/>
                  </a:solidFill>
                  <a:latin typeface="Calibri" panose="020F0502020204030204"/>
                </a:rPr>
                <a:t>b</a:t>
              </a:r>
            </a:p>
          </p:txBody>
        </p:sp>
        <p:sp>
          <p:nvSpPr>
            <p:cNvPr id="11" name="TextBox 10">
              <a:extLst>
                <a:ext uri="{FF2B5EF4-FFF2-40B4-BE49-F238E27FC236}">
                  <a16:creationId xmlns:a16="http://schemas.microsoft.com/office/drawing/2014/main" id="{C0741953-4931-CC90-3498-B7FF6B5764BC}"/>
                </a:ext>
              </a:extLst>
            </p:cNvPr>
            <p:cNvSpPr txBox="1"/>
            <p:nvPr/>
          </p:nvSpPr>
          <p:spPr>
            <a:xfrm>
              <a:off x="6732240" y="2987661"/>
              <a:ext cx="397070" cy="444566"/>
            </a:xfrm>
            <a:prstGeom prst="rect">
              <a:avLst/>
            </a:prstGeom>
            <a:noFill/>
          </p:spPr>
          <p:txBody>
            <a:bodyPr wrap="none" rtlCol="0">
              <a:spAutoFit/>
            </a:bodyPr>
            <a:lstStyle/>
            <a:p>
              <a:pPr defTabSz="685800"/>
              <a:r>
                <a:rPr lang="en-GB" sz="1350" dirty="0">
                  <a:solidFill>
                    <a:srgbClr val="00B0F0"/>
                  </a:solidFill>
                  <a:latin typeface="Calibri" panose="020F0502020204030204"/>
                </a:rPr>
                <a:t>a</a:t>
              </a:r>
            </a:p>
          </p:txBody>
        </p:sp>
      </p:grpSp>
      <p:graphicFrame>
        <p:nvGraphicFramePr>
          <p:cNvPr id="12" name="Content Placeholder 7">
            <a:extLst>
              <a:ext uri="{FF2B5EF4-FFF2-40B4-BE49-F238E27FC236}">
                <a16:creationId xmlns:a16="http://schemas.microsoft.com/office/drawing/2014/main" id="{451F61B7-4898-E715-BD6F-C1D3B36D1FC4}"/>
              </a:ext>
            </a:extLst>
          </p:cNvPr>
          <p:cNvGraphicFramePr>
            <a:graphicFrameLocks/>
          </p:cNvGraphicFramePr>
          <p:nvPr>
            <p:extLst>
              <p:ext uri="{D42A27DB-BD31-4B8C-83A1-F6EECF244321}">
                <p14:modId xmlns:p14="http://schemas.microsoft.com/office/powerpoint/2010/main" val="3286205125"/>
              </p:ext>
            </p:extLst>
          </p:nvPr>
        </p:nvGraphicFramePr>
        <p:xfrm>
          <a:off x="628650" y="2442540"/>
          <a:ext cx="8101350" cy="1890207"/>
        </p:xfrm>
        <a:graphic>
          <a:graphicData uri="http://schemas.openxmlformats.org/drawingml/2006/table">
            <a:tbl>
              <a:tblPr>
                <a:tableStyleId>{3B4B98B0-60AC-42C2-AFA5-B58CD77FA1E5}</a:tableStyleId>
              </a:tblPr>
              <a:tblGrid>
                <a:gridCol w="657801">
                  <a:extLst>
                    <a:ext uri="{9D8B030D-6E8A-4147-A177-3AD203B41FA5}">
                      <a16:colId xmlns:a16="http://schemas.microsoft.com/office/drawing/2014/main" val="20000"/>
                    </a:ext>
                  </a:extLst>
                </a:gridCol>
                <a:gridCol w="657801">
                  <a:extLst>
                    <a:ext uri="{9D8B030D-6E8A-4147-A177-3AD203B41FA5}">
                      <a16:colId xmlns:a16="http://schemas.microsoft.com/office/drawing/2014/main" val="20001"/>
                    </a:ext>
                  </a:extLst>
                </a:gridCol>
                <a:gridCol w="657801">
                  <a:extLst>
                    <a:ext uri="{9D8B030D-6E8A-4147-A177-3AD203B41FA5}">
                      <a16:colId xmlns:a16="http://schemas.microsoft.com/office/drawing/2014/main" val="20002"/>
                    </a:ext>
                  </a:extLst>
                </a:gridCol>
                <a:gridCol w="1246357">
                  <a:extLst>
                    <a:ext uri="{9D8B030D-6E8A-4147-A177-3AD203B41FA5}">
                      <a16:colId xmlns:a16="http://schemas.microsoft.com/office/drawing/2014/main" val="20003"/>
                    </a:ext>
                  </a:extLst>
                </a:gridCol>
                <a:gridCol w="1090565">
                  <a:extLst>
                    <a:ext uri="{9D8B030D-6E8A-4147-A177-3AD203B41FA5}">
                      <a16:colId xmlns:a16="http://schemas.microsoft.com/office/drawing/2014/main" val="20004"/>
                    </a:ext>
                  </a:extLst>
                </a:gridCol>
                <a:gridCol w="1090565">
                  <a:extLst>
                    <a:ext uri="{9D8B030D-6E8A-4147-A177-3AD203B41FA5}">
                      <a16:colId xmlns:a16="http://schemas.microsoft.com/office/drawing/2014/main" val="20005"/>
                    </a:ext>
                  </a:extLst>
                </a:gridCol>
                <a:gridCol w="1350230">
                  <a:extLst>
                    <a:ext uri="{9D8B030D-6E8A-4147-A177-3AD203B41FA5}">
                      <a16:colId xmlns:a16="http://schemas.microsoft.com/office/drawing/2014/main" val="20006"/>
                    </a:ext>
                  </a:extLst>
                </a:gridCol>
                <a:gridCol w="1350230">
                  <a:extLst>
                    <a:ext uri="{9D8B030D-6E8A-4147-A177-3AD203B41FA5}">
                      <a16:colId xmlns:a16="http://schemas.microsoft.com/office/drawing/2014/main" val="2039163011"/>
                    </a:ext>
                  </a:extLst>
                </a:gridCol>
              </a:tblGrid>
              <a:tr h="417916">
                <a:tc gridSpan="3">
                  <a:txBody>
                    <a:bodyPr/>
                    <a:lstStyle/>
                    <a:p>
                      <a:pPr algn="ctr" rtl="0" fontAlgn="ctr"/>
                      <a:r>
                        <a:rPr lang="en-GB" sz="1000" b="1" u="none" strike="noStrike" dirty="0">
                          <a:solidFill>
                            <a:srgbClr val="002060"/>
                          </a:solidFill>
                          <a:effectLst/>
                          <a:latin typeface="+mn-lt"/>
                        </a:rPr>
                        <a:t>Waveguide name</a:t>
                      </a:r>
                      <a:endParaRPr lang="en-GB" sz="1000" b="1" i="0" u="none" strike="noStrike" dirty="0">
                        <a:solidFill>
                          <a:srgbClr val="002060"/>
                        </a:solidFill>
                        <a:effectLst/>
                        <a:latin typeface="+mn-lt"/>
                      </a:endParaRPr>
                    </a:p>
                  </a:txBody>
                  <a:tcPr marL="1868" marR="1868" marT="1868" marB="0" anchor="ctr"/>
                </a:tc>
                <a:tc hMerge="1">
                  <a:txBody>
                    <a:bodyPr/>
                    <a:lstStyle/>
                    <a:p>
                      <a:endParaRPr lang="en-GB"/>
                    </a:p>
                  </a:txBody>
                  <a:tcPr/>
                </a:tc>
                <a:tc hMerge="1">
                  <a:txBody>
                    <a:bodyPr/>
                    <a:lstStyle/>
                    <a:p>
                      <a:endParaRPr lang="en-GB"/>
                    </a:p>
                  </a:txBody>
                  <a:tcPr/>
                </a:tc>
                <a:tc rowSpan="2">
                  <a:txBody>
                    <a:bodyPr/>
                    <a:lstStyle/>
                    <a:p>
                      <a:pPr algn="ctr" fontAlgn="ctr"/>
                      <a:r>
                        <a:rPr lang="en-GB" sz="1000" b="1" u="none" strike="noStrike" dirty="0">
                          <a:solidFill>
                            <a:srgbClr val="002060"/>
                          </a:solidFill>
                          <a:effectLst/>
                          <a:latin typeface="+mn-lt"/>
                        </a:rPr>
                        <a:t>Recommended frequency band</a:t>
                      </a:r>
                    </a:p>
                    <a:p>
                      <a:pPr algn="ctr" fontAlgn="ctr"/>
                      <a:r>
                        <a:rPr lang="en-GB" sz="1000" b="1" u="none" strike="noStrike" dirty="0">
                          <a:solidFill>
                            <a:srgbClr val="002060"/>
                          </a:solidFill>
                          <a:effectLst/>
                          <a:latin typeface="+mn-lt"/>
                        </a:rPr>
                        <a:t>of operation (GHz)</a:t>
                      </a:r>
                      <a:endParaRPr lang="en-GB" sz="1000" b="1" i="0" u="none" strike="noStrike" dirty="0">
                        <a:solidFill>
                          <a:srgbClr val="002060"/>
                        </a:solidFill>
                        <a:effectLst/>
                        <a:latin typeface="+mn-lt"/>
                      </a:endParaRPr>
                    </a:p>
                  </a:txBody>
                  <a:tcPr marL="1868" marR="1868" marT="1868" marB="0" anchor="ctr"/>
                </a:tc>
                <a:tc rowSpan="2">
                  <a:txBody>
                    <a:bodyPr/>
                    <a:lstStyle/>
                    <a:p>
                      <a:pPr algn="ctr" fontAlgn="ctr"/>
                      <a:r>
                        <a:rPr lang="en-GB" sz="1000" b="1" u="none" strike="noStrike" dirty="0" err="1">
                          <a:solidFill>
                            <a:srgbClr val="002060"/>
                          </a:solidFill>
                          <a:effectLst/>
                          <a:latin typeface="+mn-lt"/>
                        </a:rPr>
                        <a:t>Cutoff</a:t>
                      </a:r>
                      <a:r>
                        <a:rPr lang="en-GB" sz="1000" b="1" u="none" strike="noStrike" dirty="0">
                          <a:solidFill>
                            <a:srgbClr val="002060"/>
                          </a:solidFill>
                          <a:effectLst/>
                          <a:latin typeface="+mn-lt"/>
                        </a:rPr>
                        <a:t> frequency of lowest order mode (GHz)</a:t>
                      </a:r>
                      <a:endParaRPr lang="en-GB" sz="1000" b="1" i="0" u="none" strike="noStrike" dirty="0">
                        <a:solidFill>
                          <a:srgbClr val="002060"/>
                        </a:solidFill>
                        <a:effectLst/>
                        <a:latin typeface="+mn-lt"/>
                      </a:endParaRPr>
                    </a:p>
                  </a:txBody>
                  <a:tcPr marL="1868" marR="1868" marT="1868" marB="0" anchor="ctr"/>
                </a:tc>
                <a:tc rowSpan="2">
                  <a:txBody>
                    <a:bodyPr/>
                    <a:lstStyle/>
                    <a:p>
                      <a:pPr algn="ctr" fontAlgn="ctr"/>
                      <a:r>
                        <a:rPr lang="en-GB" sz="1000" b="1" u="none" strike="noStrike" dirty="0" err="1">
                          <a:solidFill>
                            <a:srgbClr val="002060"/>
                          </a:solidFill>
                          <a:effectLst/>
                          <a:latin typeface="+mn-lt"/>
                        </a:rPr>
                        <a:t>Cutoff</a:t>
                      </a:r>
                      <a:r>
                        <a:rPr lang="en-GB" sz="1000" b="1" u="none" strike="noStrike" dirty="0">
                          <a:solidFill>
                            <a:srgbClr val="002060"/>
                          </a:solidFill>
                          <a:effectLst/>
                          <a:latin typeface="+mn-lt"/>
                        </a:rPr>
                        <a:t> frequency of next</a:t>
                      </a:r>
                    </a:p>
                    <a:p>
                      <a:pPr algn="ctr" fontAlgn="ctr"/>
                      <a:r>
                        <a:rPr lang="en-GB" sz="1000" b="1" u="none" strike="noStrike" dirty="0">
                          <a:solidFill>
                            <a:srgbClr val="002060"/>
                          </a:solidFill>
                          <a:effectLst/>
                          <a:latin typeface="+mn-lt"/>
                        </a:rPr>
                        <a:t>mode (GHz)</a:t>
                      </a:r>
                      <a:endParaRPr lang="en-GB" sz="1000" b="1" i="0" u="none" strike="noStrike" dirty="0">
                        <a:solidFill>
                          <a:srgbClr val="002060"/>
                        </a:solidFill>
                        <a:effectLst/>
                        <a:latin typeface="+mn-lt"/>
                      </a:endParaRPr>
                    </a:p>
                  </a:txBody>
                  <a:tcPr marL="1868" marR="1868" marT="1868" marB="0" anchor="ctr"/>
                </a:tc>
                <a:tc rowSpan="2">
                  <a:txBody>
                    <a:bodyPr/>
                    <a:lstStyle/>
                    <a:p>
                      <a:pPr algn="ctr" fontAlgn="ctr"/>
                      <a:r>
                        <a:rPr lang="en-GB" sz="1000" b="1" u="none" strike="noStrike" dirty="0">
                          <a:solidFill>
                            <a:srgbClr val="002060"/>
                          </a:solidFill>
                          <a:effectLst/>
                          <a:latin typeface="+mn-lt"/>
                        </a:rPr>
                        <a:t>Inner dimensions of waveguide opening (inch)</a:t>
                      </a:r>
                      <a:endParaRPr lang="en-GB" sz="1000" b="1" i="0" u="none" strike="noStrike" dirty="0">
                        <a:solidFill>
                          <a:srgbClr val="002060"/>
                        </a:solidFill>
                        <a:effectLst/>
                        <a:latin typeface="+mn-lt"/>
                      </a:endParaRPr>
                    </a:p>
                  </a:txBody>
                  <a:tcPr marL="1868" marR="1868" marT="1868" marB="0" anchor="ctr"/>
                </a:tc>
                <a:tc rowSpan="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GB" sz="1000" b="1" u="none" strike="noStrike" dirty="0">
                          <a:solidFill>
                            <a:srgbClr val="002060"/>
                          </a:solidFill>
                          <a:effectLst/>
                          <a:latin typeface="+mn-lt"/>
                        </a:rPr>
                        <a:t>Inner dimensions of waveguide opening (mm)</a:t>
                      </a:r>
                      <a:endParaRPr lang="en-GB" sz="1000" b="1" i="0" u="none" strike="noStrike" dirty="0">
                        <a:solidFill>
                          <a:srgbClr val="002060"/>
                        </a:solidFill>
                        <a:effectLst/>
                        <a:latin typeface="+mn-lt"/>
                      </a:endParaRPr>
                    </a:p>
                  </a:txBody>
                  <a:tcPr marL="1868" marR="1868" marT="1868" marB="0" anchor="ctr"/>
                </a:tc>
                <a:extLst>
                  <a:ext uri="{0D108BD9-81ED-4DB2-BD59-A6C34878D82A}">
                    <a16:rowId xmlns:a16="http://schemas.microsoft.com/office/drawing/2014/main" val="10000"/>
                  </a:ext>
                </a:extLst>
              </a:tr>
              <a:tr h="283829">
                <a:tc>
                  <a:txBody>
                    <a:bodyPr/>
                    <a:lstStyle/>
                    <a:p>
                      <a:pPr algn="ctr" fontAlgn="ctr"/>
                      <a:r>
                        <a:rPr lang="en-US" sz="1000" b="1" u="none" strike="noStrike" dirty="0">
                          <a:solidFill>
                            <a:srgbClr val="002060"/>
                          </a:solidFill>
                          <a:effectLst/>
                        </a:rPr>
                        <a:t>EIA</a:t>
                      </a:r>
                      <a:endParaRPr lang="en-GB" sz="1000" b="1" i="0" u="none" strike="noStrike" dirty="0">
                        <a:solidFill>
                          <a:srgbClr val="002060"/>
                        </a:solidFill>
                        <a:effectLst/>
                        <a:latin typeface="+mn-lt"/>
                      </a:endParaRPr>
                    </a:p>
                  </a:txBody>
                  <a:tcPr marL="1868" marR="1868" marT="1868" marB="0" anchor="ctr"/>
                </a:tc>
                <a:tc>
                  <a:txBody>
                    <a:bodyPr/>
                    <a:lstStyle/>
                    <a:p>
                      <a:pPr algn="ctr" fontAlgn="ctr"/>
                      <a:r>
                        <a:rPr lang="en-GB" sz="1000" b="1" u="none" strike="noStrike" dirty="0">
                          <a:solidFill>
                            <a:srgbClr val="002060"/>
                          </a:solidFill>
                          <a:effectLst/>
                          <a:latin typeface="+mn-lt"/>
                        </a:rPr>
                        <a:t>RCSC</a:t>
                      </a:r>
                      <a:endParaRPr lang="en-GB" sz="1000" b="1" i="0" u="none" strike="noStrike" dirty="0">
                        <a:solidFill>
                          <a:srgbClr val="002060"/>
                        </a:solidFill>
                        <a:effectLst/>
                        <a:latin typeface="+mn-lt"/>
                      </a:endParaRPr>
                    </a:p>
                  </a:txBody>
                  <a:tcPr marL="1868" marR="1868" marT="1868" marB="0" anchor="ctr"/>
                </a:tc>
                <a:tc>
                  <a:txBody>
                    <a:bodyPr/>
                    <a:lstStyle/>
                    <a:p>
                      <a:pPr algn="ctr" fontAlgn="ctr"/>
                      <a:r>
                        <a:rPr lang="en-US" sz="1000" b="1" u="none" strike="noStrike" dirty="0">
                          <a:solidFill>
                            <a:srgbClr val="002060"/>
                          </a:solidFill>
                          <a:effectLst/>
                          <a:latin typeface="+mn-lt"/>
                        </a:rPr>
                        <a:t>IEC</a:t>
                      </a:r>
                      <a:endParaRPr lang="en-GB" sz="1000" b="1" i="0" u="none" strike="noStrike" dirty="0">
                        <a:solidFill>
                          <a:srgbClr val="002060"/>
                        </a:solidFill>
                        <a:effectLst/>
                        <a:latin typeface="+mn-lt"/>
                      </a:endParaRPr>
                    </a:p>
                  </a:txBody>
                  <a:tcPr marL="1868" marR="1868" marT="1868" marB="0" anchor="ct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US"/>
                    </a:p>
                  </a:txBody>
                  <a:tcPr/>
                </a:tc>
                <a:extLst>
                  <a:ext uri="{0D108BD9-81ED-4DB2-BD59-A6C34878D82A}">
                    <a16:rowId xmlns:a16="http://schemas.microsoft.com/office/drawing/2014/main" val="10001"/>
                  </a:ext>
                </a:extLst>
              </a:tr>
              <a:tr h="198077">
                <a:tc>
                  <a:txBody>
                    <a:bodyPr/>
                    <a:lstStyle/>
                    <a:p>
                      <a:pPr algn="ctr" fontAlgn="ctr"/>
                      <a:r>
                        <a:rPr lang="en-GB" sz="1000" b="1" u="none" strike="noStrike" dirty="0">
                          <a:solidFill>
                            <a:srgbClr val="00B0F0"/>
                          </a:solidFill>
                          <a:effectLst/>
                        </a:rPr>
                        <a:t>WR2300</a:t>
                      </a:r>
                      <a:endParaRPr lang="en-GB" sz="1000" b="1" i="0" u="none" strike="noStrike" dirty="0">
                        <a:solidFill>
                          <a:srgbClr val="00B0F0"/>
                        </a:solidFill>
                        <a:effectLst/>
                        <a:latin typeface="Calibri"/>
                      </a:endParaRPr>
                    </a:p>
                  </a:txBody>
                  <a:tcPr marL="1868" marR="1868" marT="1868" marB="0" anchor="ctr"/>
                </a:tc>
                <a:tc>
                  <a:txBody>
                    <a:bodyPr/>
                    <a:lstStyle/>
                    <a:p>
                      <a:pPr algn="ctr" fontAlgn="ctr"/>
                      <a:r>
                        <a:rPr lang="en-GB" sz="1000" b="1" u="none" strike="noStrike" dirty="0">
                          <a:solidFill>
                            <a:srgbClr val="00B0F0"/>
                          </a:solidFill>
                          <a:effectLst/>
                          <a:latin typeface="+mn-lt"/>
                        </a:rPr>
                        <a:t>WG0.0</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u="none" strike="noStrike" dirty="0">
                          <a:solidFill>
                            <a:srgbClr val="00B0F0"/>
                          </a:solidFill>
                          <a:effectLst/>
                          <a:latin typeface="+mn-lt"/>
                        </a:rPr>
                        <a:t>R3</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u="none" strike="noStrike" dirty="0">
                          <a:solidFill>
                            <a:srgbClr val="00B0F0"/>
                          </a:solidFill>
                          <a:effectLst/>
                          <a:latin typeface="+mn-lt"/>
                        </a:rPr>
                        <a:t>0.32 — 0.45</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u="none" strike="noStrike" dirty="0">
                          <a:solidFill>
                            <a:srgbClr val="00B0F0"/>
                          </a:solidFill>
                          <a:effectLst/>
                          <a:latin typeface="+mn-lt"/>
                        </a:rPr>
                        <a:t>0.257</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u="none" strike="noStrike" dirty="0">
                          <a:solidFill>
                            <a:srgbClr val="00B0F0"/>
                          </a:solidFill>
                          <a:effectLst/>
                          <a:latin typeface="+mn-lt"/>
                        </a:rPr>
                        <a:t>0.513</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u="none" strike="noStrike" dirty="0">
                          <a:solidFill>
                            <a:srgbClr val="00B0F0"/>
                          </a:solidFill>
                          <a:effectLst/>
                          <a:latin typeface="+mn-lt"/>
                        </a:rPr>
                        <a:t>23.000 × 11.500</a:t>
                      </a:r>
                      <a:endParaRPr lang="en-GB" sz="1000" b="1" i="0" u="none" strike="noStrike" dirty="0">
                        <a:solidFill>
                          <a:srgbClr val="00B0F0"/>
                        </a:solidFill>
                        <a:effectLst/>
                        <a:latin typeface="+mn-lt"/>
                      </a:endParaRPr>
                    </a:p>
                  </a:txBody>
                  <a:tcPr marL="1868" marR="1868" marT="1868" marB="0" anchor="ctr"/>
                </a:tc>
                <a:tc>
                  <a:txBody>
                    <a:bodyPr/>
                    <a:lstStyle/>
                    <a:p>
                      <a:pPr algn="ctr" fontAlgn="ctr"/>
                      <a:r>
                        <a:rPr lang="en-GB" sz="1000" b="1" i="0" u="none" strike="noStrike" dirty="0">
                          <a:solidFill>
                            <a:srgbClr val="00B0F0"/>
                          </a:solidFill>
                          <a:effectLst/>
                          <a:latin typeface="+mn-lt"/>
                        </a:rPr>
                        <a:t>584.2 x 292.1</a:t>
                      </a:r>
                    </a:p>
                  </a:txBody>
                  <a:tcPr marL="1868" marR="1868" marT="1868" marB="0" anchor="ctr"/>
                </a:tc>
                <a:extLst>
                  <a:ext uri="{0D108BD9-81ED-4DB2-BD59-A6C34878D82A}">
                    <a16:rowId xmlns:a16="http://schemas.microsoft.com/office/drawing/2014/main" val="10002"/>
                  </a:ext>
                </a:extLst>
              </a:tr>
              <a:tr h="198077">
                <a:tc>
                  <a:txBody>
                    <a:bodyPr/>
                    <a:lstStyle/>
                    <a:p>
                      <a:pPr algn="ctr" fontAlgn="ctr"/>
                      <a:r>
                        <a:rPr lang="en-GB" sz="1000" u="none" strike="noStrike" dirty="0">
                          <a:solidFill>
                            <a:srgbClr val="002060"/>
                          </a:solidFill>
                          <a:effectLst/>
                        </a:rPr>
                        <a:t>WR1150</a:t>
                      </a:r>
                      <a:endParaRPr lang="en-GB" sz="1000" b="0" i="0" u="none" strike="noStrike" dirty="0">
                        <a:solidFill>
                          <a:srgbClr val="002060"/>
                        </a:solidFill>
                        <a:effectLst/>
                        <a:latin typeface="Calibri"/>
                      </a:endParaRPr>
                    </a:p>
                  </a:txBody>
                  <a:tcPr marL="1868" marR="1868" marT="1868" marB="0" anchor="ctr"/>
                </a:tc>
                <a:tc>
                  <a:txBody>
                    <a:bodyPr/>
                    <a:lstStyle/>
                    <a:p>
                      <a:pPr algn="ctr" fontAlgn="ctr"/>
                      <a:r>
                        <a:rPr lang="en-GB" sz="1000" u="none" strike="noStrike" dirty="0">
                          <a:solidFill>
                            <a:srgbClr val="002060"/>
                          </a:solidFill>
                          <a:effectLst/>
                          <a:latin typeface="+mn-lt"/>
                        </a:rPr>
                        <a:t>WG3</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R8</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0.63 — 0.97</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0.513</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1.026</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11.500 × 5.750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b="0" i="0" u="none" strike="noStrike" dirty="0">
                          <a:solidFill>
                            <a:srgbClr val="002060"/>
                          </a:solidFill>
                          <a:effectLst/>
                          <a:latin typeface="+mn-lt"/>
                        </a:rPr>
                        <a:t>292.1 x 146</a:t>
                      </a:r>
                    </a:p>
                  </a:txBody>
                  <a:tcPr marL="1868" marR="1868" marT="1868" marB="0" anchor="ctr"/>
                </a:tc>
                <a:extLst>
                  <a:ext uri="{0D108BD9-81ED-4DB2-BD59-A6C34878D82A}">
                    <a16:rowId xmlns:a16="http://schemas.microsoft.com/office/drawing/2014/main" val="10003"/>
                  </a:ext>
                </a:extLst>
              </a:tr>
              <a:tr h="198077">
                <a:tc>
                  <a:txBody>
                    <a:bodyPr/>
                    <a:lstStyle/>
                    <a:p>
                      <a:pPr algn="ctr" fontAlgn="ctr"/>
                      <a:r>
                        <a:rPr lang="en-GB" sz="1000" u="none" strike="noStrike" dirty="0">
                          <a:solidFill>
                            <a:srgbClr val="002060"/>
                          </a:solidFill>
                          <a:effectLst/>
                        </a:rPr>
                        <a:t>WR340</a:t>
                      </a:r>
                      <a:endParaRPr lang="en-GB" sz="1000" b="0" i="0" u="none" strike="noStrike" dirty="0">
                        <a:solidFill>
                          <a:srgbClr val="002060"/>
                        </a:solidFill>
                        <a:effectLst/>
                        <a:latin typeface="Calibri"/>
                      </a:endParaRPr>
                    </a:p>
                  </a:txBody>
                  <a:tcPr marL="1868" marR="1868" marT="1868" marB="0" anchor="ctr"/>
                </a:tc>
                <a:tc>
                  <a:txBody>
                    <a:bodyPr/>
                    <a:lstStyle/>
                    <a:p>
                      <a:pPr algn="ctr" fontAlgn="ctr"/>
                      <a:r>
                        <a:rPr lang="en-GB" sz="1000" u="none" strike="noStrike">
                          <a:solidFill>
                            <a:srgbClr val="002060"/>
                          </a:solidFill>
                          <a:effectLst/>
                          <a:latin typeface="+mn-lt"/>
                        </a:rPr>
                        <a:t>WG9A</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R26</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2.20 — 3.30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a:solidFill>
                            <a:srgbClr val="002060"/>
                          </a:solidFill>
                          <a:effectLst/>
                          <a:latin typeface="+mn-lt"/>
                        </a:rPr>
                        <a:t>1.736</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3.471</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3.400 × 1.700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b="0" i="0" u="none" strike="noStrike" dirty="0">
                          <a:solidFill>
                            <a:srgbClr val="002060"/>
                          </a:solidFill>
                          <a:effectLst/>
                          <a:latin typeface="+mn-lt"/>
                        </a:rPr>
                        <a:t>86.1 x 43.2</a:t>
                      </a:r>
                    </a:p>
                  </a:txBody>
                  <a:tcPr marL="1868" marR="1868" marT="1868" marB="0" anchor="ctr"/>
                </a:tc>
                <a:extLst>
                  <a:ext uri="{0D108BD9-81ED-4DB2-BD59-A6C34878D82A}">
                    <a16:rowId xmlns:a16="http://schemas.microsoft.com/office/drawing/2014/main" val="10004"/>
                  </a:ext>
                </a:extLst>
              </a:tr>
              <a:tr h="198077">
                <a:tc>
                  <a:txBody>
                    <a:bodyPr/>
                    <a:lstStyle/>
                    <a:p>
                      <a:pPr algn="ctr" fontAlgn="ctr"/>
                      <a:r>
                        <a:rPr lang="en-GB" sz="1000" u="none" strike="noStrike" dirty="0">
                          <a:solidFill>
                            <a:srgbClr val="002060"/>
                          </a:solidFill>
                          <a:effectLst/>
                        </a:rPr>
                        <a:t>WR75</a:t>
                      </a:r>
                      <a:endParaRPr lang="en-GB" sz="1000" b="0" i="0" u="none" strike="noStrike" dirty="0">
                        <a:solidFill>
                          <a:srgbClr val="002060"/>
                        </a:solidFill>
                        <a:effectLst/>
                        <a:latin typeface="Calibri"/>
                      </a:endParaRPr>
                    </a:p>
                  </a:txBody>
                  <a:tcPr marL="1868" marR="1868" marT="1868" marB="0" anchor="ctr"/>
                </a:tc>
                <a:tc>
                  <a:txBody>
                    <a:bodyPr/>
                    <a:lstStyle/>
                    <a:p>
                      <a:pPr algn="ctr" fontAlgn="ctr"/>
                      <a:r>
                        <a:rPr lang="en-GB" sz="1000" u="none" strike="noStrike">
                          <a:solidFill>
                            <a:srgbClr val="002060"/>
                          </a:solidFill>
                          <a:effectLst/>
                          <a:latin typeface="+mn-lt"/>
                        </a:rPr>
                        <a:t>WG17</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R120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a:solidFill>
                            <a:srgbClr val="002060"/>
                          </a:solidFill>
                          <a:effectLst/>
                          <a:latin typeface="+mn-lt"/>
                        </a:rPr>
                        <a:t>10.00 — 15.00</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7.869</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15.737</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0.750 × 0.375</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b="0" i="0" u="none" strike="noStrike" dirty="0">
                          <a:solidFill>
                            <a:srgbClr val="002060"/>
                          </a:solidFill>
                          <a:effectLst/>
                          <a:latin typeface="+mn-lt"/>
                        </a:rPr>
                        <a:t>19.05 x 9.52</a:t>
                      </a:r>
                    </a:p>
                  </a:txBody>
                  <a:tcPr marL="1868" marR="1868" marT="1868" marB="0" anchor="ctr"/>
                </a:tc>
                <a:extLst>
                  <a:ext uri="{0D108BD9-81ED-4DB2-BD59-A6C34878D82A}">
                    <a16:rowId xmlns:a16="http://schemas.microsoft.com/office/drawing/2014/main" val="10005"/>
                  </a:ext>
                </a:extLst>
              </a:tr>
              <a:tr h="198077">
                <a:tc>
                  <a:txBody>
                    <a:bodyPr/>
                    <a:lstStyle/>
                    <a:p>
                      <a:pPr algn="ctr" fontAlgn="ctr"/>
                      <a:r>
                        <a:rPr lang="en-GB" sz="1000" u="none" strike="noStrike" dirty="0">
                          <a:solidFill>
                            <a:srgbClr val="002060"/>
                          </a:solidFill>
                          <a:effectLst/>
                        </a:rPr>
                        <a:t>WR10</a:t>
                      </a:r>
                      <a:endParaRPr lang="en-GB" sz="1000" b="0" i="0" u="none" strike="noStrike" dirty="0">
                        <a:solidFill>
                          <a:srgbClr val="002060"/>
                        </a:solidFill>
                        <a:effectLst/>
                        <a:latin typeface="Calibri"/>
                      </a:endParaRPr>
                    </a:p>
                  </a:txBody>
                  <a:tcPr marL="1868" marR="1868" marT="1868" marB="0" anchor="ctr"/>
                </a:tc>
                <a:tc>
                  <a:txBody>
                    <a:bodyPr/>
                    <a:lstStyle/>
                    <a:p>
                      <a:pPr algn="ctr" fontAlgn="ctr"/>
                      <a:r>
                        <a:rPr lang="en-GB" sz="1000" u="none" strike="noStrike">
                          <a:solidFill>
                            <a:srgbClr val="002060"/>
                          </a:solidFill>
                          <a:effectLst/>
                          <a:latin typeface="+mn-lt"/>
                        </a:rPr>
                        <a:t>WG27</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R900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a:solidFill>
                            <a:srgbClr val="002060"/>
                          </a:solidFill>
                          <a:effectLst/>
                          <a:latin typeface="+mn-lt"/>
                        </a:rPr>
                        <a:t>75.00 — 110.00</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a:solidFill>
                            <a:srgbClr val="002060"/>
                          </a:solidFill>
                          <a:effectLst/>
                          <a:latin typeface="+mn-lt"/>
                        </a:rPr>
                        <a:t>59.015</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118.03</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0.100 × 0.050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b="0" i="0" u="none" strike="noStrike" dirty="0">
                          <a:solidFill>
                            <a:srgbClr val="002060"/>
                          </a:solidFill>
                          <a:effectLst/>
                          <a:latin typeface="+mn-lt"/>
                        </a:rPr>
                        <a:t>2.54 x 1.27</a:t>
                      </a:r>
                    </a:p>
                  </a:txBody>
                  <a:tcPr marL="1868" marR="1868" marT="1868" marB="0" anchor="ctr"/>
                </a:tc>
                <a:extLst>
                  <a:ext uri="{0D108BD9-81ED-4DB2-BD59-A6C34878D82A}">
                    <a16:rowId xmlns:a16="http://schemas.microsoft.com/office/drawing/2014/main" val="10006"/>
                  </a:ext>
                </a:extLst>
              </a:tr>
              <a:tr h="198077">
                <a:tc>
                  <a:txBody>
                    <a:bodyPr/>
                    <a:lstStyle/>
                    <a:p>
                      <a:pPr algn="ctr" fontAlgn="ctr"/>
                      <a:r>
                        <a:rPr lang="en-GB" sz="1000" u="none" strike="noStrike" dirty="0">
                          <a:solidFill>
                            <a:srgbClr val="002060"/>
                          </a:solidFill>
                          <a:effectLst/>
                        </a:rPr>
                        <a:t>WR3</a:t>
                      </a:r>
                      <a:endParaRPr lang="en-GB" sz="1000" b="0" i="0" u="none" strike="noStrike" dirty="0">
                        <a:solidFill>
                          <a:srgbClr val="002060"/>
                        </a:solidFill>
                        <a:effectLst/>
                        <a:latin typeface="Calibri"/>
                      </a:endParaRPr>
                    </a:p>
                  </a:txBody>
                  <a:tcPr marL="1868" marR="1868" marT="1868" marB="0" anchor="ctr"/>
                </a:tc>
                <a:tc>
                  <a:txBody>
                    <a:bodyPr/>
                    <a:lstStyle/>
                    <a:p>
                      <a:pPr algn="ctr" fontAlgn="ctr"/>
                      <a:r>
                        <a:rPr lang="en-GB" sz="1000" u="none" strike="noStrike">
                          <a:solidFill>
                            <a:srgbClr val="002060"/>
                          </a:solidFill>
                          <a:effectLst/>
                          <a:latin typeface="+mn-lt"/>
                        </a:rPr>
                        <a:t>WG32</a:t>
                      </a:r>
                      <a:endParaRPr lang="en-GB" sz="1000" b="0" i="0" u="none" strike="noStrike">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R2600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220.00 — 330.00</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173.571</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347.143</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u="none" strike="noStrike" dirty="0">
                          <a:solidFill>
                            <a:srgbClr val="002060"/>
                          </a:solidFill>
                          <a:effectLst/>
                          <a:latin typeface="+mn-lt"/>
                        </a:rPr>
                        <a:t>0.0340 × 0.0170 </a:t>
                      </a:r>
                      <a:endParaRPr lang="en-GB" sz="1000" b="0" i="0" u="none" strike="noStrike" dirty="0">
                        <a:solidFill>
                          <a:srgbClr val="002060"/>
                        </a:solidFill>
                        <a:effectLst/>
                        <a:latin typeface="+mn-lt"/>
                      </a:endParaRPr>
                    </a:p>
                  </a:txBody>
                  <a:tcPr marL="1868" marR="1868" marT="1868" marB="0" anchor="ctr"/>
                </a:tc>
                <a:tc>
                  <a:txBody>
                    <a:bodyPr/>
                    <a:lstStyle/>
                    <a:p>
                      <a:pPr algn="ctr" fontAlgn="ctr"/>
                      <a:r>
                        <a:rPr lang="en-GB" sz="1000" b="0" i="0" u="none" strike="noStrike" dirty="0">
                          <a:solidFill>
                            <a:srgbClr val="002060"/>
                          </a:solidFill>
                          <a:effectLst/>
                          <a:latin typeface="+mn-lt"/>
                        </a:rPr>
                        <a:t>0.86 x 0.43</a:t>
                      </a:r>
                    </a:p>
                  </a:txBody>
                  <a:tcPr marL="1868" marR="1868" marT="1868" marB="0"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321019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E079C-1B7D-DFCD-FCEB-01BFE0780612}"/>
              </a:ext>
            </a:extLst>
          </p:cNvPr>
          <p:cNvSpPr>
            <a:spLocks noGrp="1"/>
          </p:cNvSpPr>
          <p:nvPr>
            <p:ph type="title"/>
          </p:nvPr>
        </p:nvSpPr>
        <p:spPr/>
        <p:txBody>
          <a:bodyPr/>
          <a:lstStyle/>
          <a:p>
            <a:r>
              <a:rPr lang="en-GB" sz="2400" dirty="0"/>
              <a:t>Rectangular waveguides, Maximum Power handling</a:t>
            </a:r>
            <a:endParaRPr lang="en-US" sz="2400" dirty="0"/>
          </a:p>
        </p:txBody>
      </p:sp>
      <p:sp>
        <p:nvSpPr>
          <p:cNvPr id="3" name="Footer Placeholder 2">
            <a:extLst>
              <a:ext uri="{FF2B5EF4-FFF2-40B4-BE49-F238E27FC236}">
                <a16:creationId xmlns:a16="http://schemas.microsoft.com/office/drawing/2014/main" id="{9CD8D659-4290-2D09-F702-13591BE1B881}"/>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60E73F89-A514-DC97-2E1B-EF972B00EAF0}"/>
              </a:ext>
            </a:extLst>
          </p:cNvPr>
          <p:cNvSpPr>
            <a:spLocks noGrp="1"/>
          </p:cNvSpPr>
          <p:nvPr>
            <p:ph type="sldNum" sz="quarter" idx="12"/>
          </p:nvPr>
        </p:nvSpPr>
        <p:spPr/>
        <p:txBody>
          <a:bodyPr/>
          <a:lstStyle/>
          <a:p>
            <a:fld id="{BFDCA1C4-9514-7B4F-976F-D92F7E296653}" type="slidenum">
              <a:rPr lang="fr-FR" smtClean="0"/>
              <a:pPr/>
              <a:t>21</a:t>
            </a:fld>
            <a:endParaRPr lang="fr-FR"/>
          </a:p>
        </p:txBody>
      </p:sp>
      <mc:AlternateContent xmlns:mc="http://schemas.openxmlformats.org/markup-compatibility/2006" xmlns:a14="http://schemas.microsoft.com/office/drawing/2010/main">
        <mc:Choice Requires="a14">
          <p:sp>
            <p:nvSpPr>
              <p:cNvPr id="5" name="Content Placeholder 16">
                <a:extLst>
                  <a:ext uri="{FF2B5EF4-FFF2-40B4-BE49-F238E27FC236}">
                    <a16:creationId xmlns:a16="http://schemas.microsoft.com/office/drawing/2014/main" id="{E9CBCB1E-618E-E39D-8F70-8B271B6ADB4E}"/>
                  </a:ext>
                </a:extLst>
              </p:cNvPr>
              <p:cNvSpPr txBox="1">
                <a:spLocks/>
              </p:cNvSpPr>
              <p:nvPr/>
            </p:nvSpPr>
            <p:spPr>
              <a:xfrm>
                <a:off x="628650" y="987574"/>
                <a:ext cx="3886200" cy="3263504"/>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14:m>
                  <m:oMathPara xmlns:m="http://schemas.openxmlformats.org/officeDocument/2006/math">
                    <m:oMathParaPr>
                      <m:jc m:val="centerGroup"/>
                    </m:oMathParaPr>
                    <m:oMath xmlns:m="http://schemas.openxmlformats.org/officeDocument/2006/math">
                      <m:r>
                        <a:rPr lang="en-GB" sz="1400" b="1" i="1" smtClean="0">
                          <a:solidFill>
                            <a:srgbClr val="002060"/>
                          </a:solidFill>
                          <a:latin typeface="Cambria Math" panose="02040503050406030204" pitchFamily="18" charset="0"/>
                        </a:rPr>
                        <m:t>𝐏</m:t>
                      </m:r>
                      <m:r>
                        <a:rPr lang="fr-CH" sz="1400" b="1" i="1" baseline="-25000">
                          <a:solidFill>
                            <a:srgbClr val="002060"/>
                          </a:solidFill>
                          <a:latin typeface="Cambria Math" panose="02040503050406030204" pitchFamily="18" charset="0"/>
                        </a:rPr>
                        <m:t>𝒑𝒆𝒂𝒌</m:t>
                      </m:r>
                      <m:r>
                        <a:rPr lang="en-GB" sz="1400" b="1">
                          <a:solidFill>
                            <a:srgbClr val="002060"/>
                          </a:solidFill>
                          <a:latin typeface="Cambria Math" panose="02040503050406030204" pitchFamily="18" charset="0"/>
                        </a:rPr>
                        <m:t>=</m:t>
                      </m:r>
                      <m:r>
                        <a:rPr lang="en-GB" sz="1400" b="1" i="1">
                          <a:solidFill>
                            <a:srgbClr val="002060"/>
                          </a:solidFill>
                          <a:latin typeface="Cambria Math" panose="02040503050406030204" pitchFamily="18" charset="0"/>
                        </a:rPr>
                        <m:t>𝟔</m:t>
                      </m:r>
                      <m:r>
                        <a:rPr lang="en-GB" sz="1400" b="1">
                          <a:solidFill>
                            <a:srgbClr val="002060"/>
                          </a:solidFill>
                          <a:latin typeface="Cambria Math" panose="02040503050406030204" pitchFamily="18" charset="0"/>
                        </a:rPr>
                        <m:t>.</m:t>
                      </m:r>
                      <m:r>
                        <a:rPr lang="en-GB" sz="1400" b="1" i="1">
                          <a:solidFill>
                            <a:srgbClr val="002060"/>
                          </a:solidFill>
                          <a:latin typeface="Cambria Math" panose="02040503050406030204" pitchFamily="18" charset="0"/>
                        </a:rPr>
                        <m:t>𝟔𝟑</m:t>
                      </m:r>
                      <m:r>
                        <a:rPr lang="en-GB" sz="1400" b="1">
                          <a:solidFill>
                            <a:srgbClr val="002060"/>
                          </a:solidFill>
                          <a:latin typeface="Cambria Math" panose="02040503050406030204" pitchFamily="18" charset="0"/>
                        </a:rPr>
                        <m:t> </m:t>
                      </m:r>
                      <m:sSup>
                        <m:sSupPr>
                          <m:ctrlPr>
                            <a:rPr lang="en-GB" sz="1400" b="1" i="1">
                              <a:solidFill>
                                <a:srgbClr val="002060"/>
                              </a:solidFill>
                              <a:latin typeface="Cambria Math" panose="02040503050406030204" pitchFamily="18" charset="0"/>
                            </a:rPr>
                          </m:ctrlPr>
                        </m:sSupPr>
                        <m:e>
                          <m:r>
                            <a:rPr lang="en-GB" sz="1400" b="1" i="1">
                              <a:solidFill>
                                <a:srgbClr val="002060"/>
                              </a:solidFill>
                              <a:latin typeface="Cambria Math" panose="02040503050406030204" pitchFamily="18" charset="0"/>
                            </a:rPr>
                            <m:t>𝟏𝟎</m:t>
                          </m:r>
                        </m:e>
                        <m:sup>
                          <m:r>
                            <a:rPr lang="en-GB" sz="1400" b="1">
                              <a:solidFill>
                                <a:srgbClr val="002060"/>
                              </a:solidFill>
                              <a:latin typeface="Cambria Math" panose="02040503050406030204" pitchFamily="18" charset="0"/>
                            </a:rPr>
                            <m:t>−</m:t>
                          </m:r>
                          <m:r>
                            <a:rPr lang="en-GB" sz="1400" b="1" i="1">
                              <a:solidFill>
                                <a:srgbClr val="002060"/>
                              </a:solidFill>
                              <a:latin typeface="Cambria Math" panose="02040503050406030204" pitchFamily="18" charset="0"/>
                            </a:rPr>
                            <m:t>𝟒</m:t>
                          </m:r>
                        </m:sup>
                      </m:sSup>
                      <m:r>
                        <a:rPr lang="en-GB" sz="1400" b="1">
                          <a:solidFill>
                            <a:srgbClr val="002060"/>
                          </a:solidFill>
                          <a:latin typeface="Cambria Math" panose="02040503050406030204" pitchFamily="18" charset="0"/>
                        </a:rPr>
                        <m:t> </m:t>
                      </m:r>
                      <m:sSup>
                        <m:sSupPr>
                          <m:ctrlPr>
                            <a:rPr lang="en-GB" sz="1400" b="1" i="1">
                              <a:solidFill>
                                <a:srgbClr val="002060"/>
                              </a:solidFill>
                              <a:latin typeface="Cambria Math" panose="02040503050406030204" pitchFamily="18" charset="0"/>
                            </a:rPr>
                          </m:ctrlPr>
                        </m:sSupPr>
                        <m:e>
                          <m:r>
                            <a:rPr lang="en-GB" sz="1400" b="1" i="1">
                              <a:solidFill>
                                <a:srgbClr val="002060"/>
                              </a:solidFill>
                              <a:latin typeface="Cambria Math" panose="02040503050406030204" pitchFamily="18" charset="0"/>
                            </a:rPr>
                            <m:t>𝑬𝒎𝒂𝒙</m:t>
                          </m:r>
                        </m:e>
                        <m:sup>
                          <m:r>
                            <a:rPr lang="en-GB" sz="1400" b="1" i="1">
                              <a:solidFill>
                                <a:srgbClr val="002060"/>
                              </a:solidFill>
                              <a:latin typeface="Cambria Math" panose="02040503050406030204" pitchFamily="18" charset="0"/>
                            </a:rPr>
                            <m:t>𝟐</m:t>
                          </m:r>
                        </m:sup>
                      </m:sSup>
                      <m:r>
                        <a:rPr lang="en-US" sz="1400" b="1">
                          <a:solidFill>
                            <a:srgbClr val="002060"/>
                          </a:solidFill>
                          <a:latin typeface="Cambria Math" panose="02040503050406030204" pitchFamily="18" charset="0"/>
                        </a:rPr>
                        <m:t> </m:t>
                      </m:r>
                      <m:r>
                        <a:rPr lang="fr-CH" sz="1400" b="1" i="1">
                          <a:solidFill>
                            <a:srgbClr val="002060"/>
                          </a:solidFill>
                          <a:latin typeface="Cambria Math" panose="02040503050406030204" pitchFamily="18" charset="0"/>
                        </a:rPr>
                        <m:t>𝒃</m:t>
                      </m:r>
                      <m:r>
                        <a:rPr lang="fr-CH" sz="1400" b="1" i="1">
                          <a:solidFill>
                            <a:srgbClr val="002060"/>
                          </a:solidFill>
                          <a:latin typeface="Cambria Math" panose="02040503050406030204" pitchFamily="18" charset="0"/>
                        </a:rPr>
                        <m:t> </m:t>
                      </m:r>
                      <m:rad>
                        <m:radPr>
                          <m:degHide m:val="on"/>
                          <m:ctrlPr>
                            <a:rPr lang="en-GB" sz="1400" b="1" i="1">
                              <a:solidFill>
                                <a:srgbClr val="002060"/>
                              </a:solidFill>
                              <a:latin typeface="Cambria Math" panose="02040503050406030204" pitchFamily="18" charset="0"/>
                            </a:rPr>
                          </m:ctrlPr>
                        </m:radPr>
                        <m:deg/>
                        <m:e>
                          <m:r>
                            <a:rPr lang="en-GB" sz="1400" b="1" i="1">
                              <a:solidFill>
                                <a:srgbClr val="002060"/>
                              </a:solidFill>
                              <a:latin typeface="Cambria Math" panose="02040503050406030204" pitchFamily="18" charset="0"/>
                            </a:rPr>
                            <m:t> </m:t>
                          </m:r>
                          <m:r>
                            <a:rPr lang="en-US" sz="1400" b="1">
                              <a:solidFill>
                                <a:srgbClr val="002060"/>
                              </a:solidFill>
                              <a:latin typeface="Cambria Math" panose="02040503050406030204" pitchFamily="18" charset="0"/>
                            </a:rPr>
                            <m:t>(</m:t>
                          </m:r>
                          <m:sSup>
                            <m:sSupPr>
                              <m:ctrlPr>
                                <a:rPr lang="en-US" sz="1400" b="1" i="1">
                                  <a:solidFill>
                                    <a:srgbClr val="002060"/>
                                  </a:solidFill>
                                  <a:latin typeface="Cambria Math" panose="02040503050406030204" pitchFamily="18" charset="0"/>
                                </a:rPr>
                              </m:ctrlPr>
                            </m:sSupPr>
                            <m:e>
                              <m:r>
                                <a:rPr lang="en-US" sz="1400" b="1" i="1">
                                  <a:solidFill>
                                    <a:srgbClr val="002060"/>
                                  </a:solidFill>
                                  <a:latin typeface="Cambria Math" panose="02040503050406030204" pitchFamily="18" charset="0"/>
                                </a:rPr>
                                <m:t>𝒂</m:t>
                              </m:r>
                            </m:e>
                            <m:sup>
                              <m:r>
                                <a:rPr lang="en-US" sz="1400" b="1" i="1">
                                  <a:solidFill>
                                    <a:srgbClr val="002060"/>
                                  </a:solidFill>
                                  <a:latin typeface="Cambria Math" panose="02040503050406030204" pitchFamily="18" charset="0"/>
                                </a:rPr>
                                <m:t>𝟐</m:t>
                              </m:r>
                            </m:sup>
                          </m:sSup>
                          <m:r>
                            <a:rPr lang="en-US" sz="1400" b="1">
                              <a:solidFill>
                                <a:srgbClr val="002060"/>
                              </a:solidFill>
                              <a:latin typeface="Cambria Math" panose="02040503050406030204" pitchFamily="18" charset="0"/>
                            </a:rPr>
                            <m:t>−</m:t>
                          </m:r>
                          <m:f>
                            <m:fPr>
                              <m:ctrlPr>
                                <a:rPr lang="en-US" sz="1400" b="1" i="1">
                                  <a:solidFill>
                                    <a:srgbClr val="002060"/>
                                  </a:solidFill>
                                  <a:latin typeface="Cambria Math" panose="02040503050406030204" pitchFamily="18" charset="0"/>
                                </a:rPr>
                              </m:ctrlPr>
                            </m:fPr>
                            <m:num>
                              <m:sSup>
                                <m:sSupPr>
                                  <m:ctrlPr>
                                    <a:rPr lang="en-US" sz="1400" b="1" i="1">
                                      <a:solidFill>
                                        <a:srgbClr val="002060"/>
                                      </a:solidFill>
                                      <a:latin typeface="Cambria Math" panose="02040503050406030204" pitchFamily="18" charset="0"/>
                                    </a:rPr>
                                  </m:ctrlPr>
                                </m:sSupPr>
                                <m:e>
                                  <m:r>
                                    <a:rPr lang="el-GR" sz="1400" b="1" i="1">
                                      <a:solidFill>
                                        <a:srgbClr val="002060"/>
                                      </a:solidFill>
                                      <a:latin typeface="Cambria Math" panose="02040503050406030204" pitchFamily="18" charset="0"/>
                                    </a:rPr>
                                    <m:t>𝝀</m:t>
                                  </m:r>
                                </m:e>
                                <m:sup>
                                  <m:r>
                                    <a:rPr lang="en-US" sz="1400" b="1" i="1">
                                      <a:solidFill>
                                        <a:srgbClr val="002060"/>
                                      </a:solidFill>
                                      <a:latin typeface="Cambria Math" panose="02040503050406030204" pitchFamily="18" charset="0"/>
                                    </a:rPr>
                                    <m:t>𝟐</m:t>
                                  </m:r>
                                </m:sup>
                              </m:sSup>
                            </m:num>
                            <m:den>
                              <m:r>
                                <a:rPr lang="en-US" sz="1400" b="1" i="1">
                                  <a:solidFill>
                                    <a:srgbClr val="002060"/>
                                  </a:solidFill>
                                  <a:latin typeface="Cambria Math" panose="02040503050406030204" pitchFamily="18" charset="0"/>
                                </a:rPr>
                                <m:t>𝟒</m:t>
                              </m:r>
                            </m:den>
                          </m:f>
                          <m:r>
                            <a:rPr lang="en-US" sz="1400" b="1">
                              <a:solidFill>
                                <a:srgbClr val="002060"/>
                              </a:solidFill>
                              <a:latin typeface="Cambria Math" panose="02040503050406030204" pitchFamily="18" charset="0"/>
                            </a:rPr>
                            <m:t>)</m:t>
                          </m:r>
                        </m:e>
                      </m:rad>
                    </m:oMath>
                  </m:oMathPara>
                </a14:m>
                <a:endParaRPr lang="en-GB" sz="1400" b="1" dirty="0">
                  <a:solidFill>
                    <a:srgbClr val="0070C0"/>
                  </a:solidFill>
                </a:endParaRPr>
              </a:p>
              <a:p>
                <a:endParaRPr lang="en-GB" sz="1400" dirty="0">
                  <a:solidFill>
                    <a:srgbClr val="002060"/>
                  </a:solidFill>
                </a:endParaRPr>
              </a:p>
              <a:p>
                <a:pPr marL="0" indent="0">
                  <a:buNone/>
                </a:pPr>
                <a:r>
                  <a:rPr lang="en-GB" sz="1200" dirty="0"/>
                  <a:t>with</a:t>
                </a:r>
              </a:p>
              <a:p>
                <a:pPr marL="0" indent="0">
                  <a:buNone/>
                </a:pPr>
                <a:r>
                  <a:rPr lang="en-GB" sz="1200" dirty="0" err="1"/>
                  <a:t>P</a:t>
                </a:r>
                <a:r>
                  <a:rPr lang="en-GB" sz="1200" baseline="-25000" dirty="0" err="1"/>
                  <a:t>peak</a:t>
                </a:r>
                <a:r>
                  <a:rPr lang="en-GB" sz="1200" dirty="0"/>
                  <a:t> = Peak power in watts</a:t>
                </a:r>
              </a:p>
              <a:p>
                <a:pPr marL="0" indent="0">
                  <a:buNone/>
                </a:pPr>
                <a:r>
                  <a:rPr lang="en-GB" sz="1200" dirty="0"/>
                  <a:t>a = width of waveguide in cm</a:t>
                </a:r>
              </a:p>
              <a:p>
                <a:pPr marL="0" indent="0">
                  <a:buNone/>
                </a:pPr>
                <a:r>
                  <a:rPr lang="en-GB" sz="1200" dirty="0"/>
                  <a:t>b = height of waveguide in cm</a:t>
                </a:r>
              </a:p>
              <a:p>
                <a:pPr marL="0" indent="0">
                  <a:buNone/>
                </a:pPr>
                <a:r>
                  <a:rPr lang="en-GB" sz="1200" dirty="0"/>
                  <a:t>λ = free space wavelength in cm</a:t>
                </a:r>
              </a:p>
              <a:p>
                <a:pPr marL="0" indent="0">
                  <a:buNone/>
                </a:pPr>
                <a:r>
                  <a:rPr lang="en-GB" sz="1200" dirty="0" err="1"/>
                  <a:t>Emax</a:t>
                </a:r>
                <a:r>
                  <a:rPr lang="en-GB" sz="1200" dirty="0"/>
                  <a:t> = breakdown voltage gradient of the dielectric filling the waveguide in Volt/cm </a:t>
                </a:r>
                <a:r>
                  <a:rPr lang="en-US" sz="1200" dirty="0"/>
                  <a:t>(for dry air 30 kV/cm, for ambient air 10 kV/cm)</a:t>
                </a:r>
              </a:p>
            </p:txBody>
          </p:sp>
        </mc:Choice>
        <mc:Fallback xmlns="">
          <p:sp>
            <p:nvSpPr>
              <p:cNvPr id="5" name="Content Placeholder 16">
                <a:extLst>
                  <a:ext uri="{FF2B5EF4-FFF2-40B4-BE49-F238E27FC236}">
                    <a16:creationId xmlns:a16="http://schemas.microsoft.com/office/drawing/2014/main" id="{E9CBCB1E-618E-E39D-8F70-8B271B6ADB4E}"/>
                  </a:ext>
                </a:extLst>
              </p:cNvPr>
              <p:cNvSpPr txBox="1">
                <a:spLocks noRot="1" noChangeAspect="1" noMove="1" noResize="1" noEditPoints="1" noAdjustHandles="1" noChangeArrowheads="1" noChangeShapeType="1" noTextEdit="1"/>
              </p:cNvSpPr>
              <p:nvPr/>
            </p:nvSpPr>
            <p:spPr>
              <a:xfrm>
                <a:off x="628650" y="987574"/>
                <a:ext cx="3886200" cy="3263504"/>
              </a:xfrm>
              <a:prstGeom prst="rect">
                <a:avLst/>
              </a:prstGeom>
              <a:blipFill>
                <a:blip r:embed="rId2"/>
                <a:stretch>
                  <a:fillRect/>
                </a:stretch>
              </a:blipFill>
            </p:spPr>
            <p:txBody>
              <a:bodyPr/>
              <a:lstStyle/>
              <a:p>
                <a:r>
                  <a:rPr lang="en-US">
                    <a:noFill/>
                  </a:rPr>
                  <a:t> </a:t>
                </a:r>
              </a:p>
            </p:txBody>
          </p:sp>
        </mc:Fallback>
      </mc:AlternateContent>
      <p:graphicFrame>
        <p:nvGraphicFramePr>
          <p:cNvPr id="6" name="Chart 5">
            <a:extLst>
              <a:ext uri="{FF2B5EF4-FFF2-40B4-BE49-F238E27FC236}">
                <a16:creationId xmlns:a16="http://schemas.microsoft.com/office/drawing/2014/main" id="{59AB669A-D60A-0396-CB56-50DB3BBAE5DF}"/>
              </a:ext>
            </a:extLst>
          </p:cNvPr>
          <p:cNvGraphicFramePr/>
          <p:nvPr>
            <p:extLst>
              <p:ext uri="{D42A27DB-BD31-4B8C-83A1-F6EECF244321}">
                <p14:modId xmlns:p14="http://schemas.microsoft.com/office/powerpoint/2010/main" val="157499230"/>
              </p:ext>
            </p:extLst>
          </p:nvPr>
        </p:nvGraphicFramePr>
        <p:xfrm>
          <a:off x="4629152" y="916820"/>
          <a:ext cx="3186354" cy="3510390"/>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62959850-B25F-D95A-8E2C-5015B6DD6D21}"/>
              </a:ext>
            </a:extLst>
          </p:cNvPr>
          <p:cNvSpPr txBox="1"/>
          <p:nvPr/>
        </p:nvSpPr>
        <p:spPr>
          <a:xfrm>
            <a:off x="6203655" y="1357143"/>
            <a:ext cx="633507" cy="230832"/>
          </a:xfrm>
          <a:prstGeom prst="rect">
            <a:avLst/>
          </a:prstGeom>
        </p:spPr>
        <p:style>
          <a:lnRef idx="2">
            <a:schemeClr val="accent1"/>
          </a:lnRef>
          <a:fillRef idx="1">
            <a:schemeClr val="lt1"/>
          </a:fillRef>
          <a:effectRef idx="0">
            <a:schemeClr val="accent1"/>
          </a:effectRef>
          <a:fontRef idx="minor">
            <a:schemeClr val="dk1"/>
          </a:fontRef>
        </p:style>
        <p:txBody>
          <a:bodyPr wrap="none" rtlCol="0">
            <a:spAutoFit/>
          </a:bodyPr>
          <a:lstStyle/>
          <a:p>
            <a:pPr defTabSz="685800"/>
            <a:r>
              <a:rPr lang="en-US" sz="900" dirty="0">
                <a:solidFill>
                  <a:srgbClr val="002060"/>
                </a:solidFill>
              </a:rPr>
              <a:t>WR2300</a:t>
            </a:r>
            <a:endParaRPr lang="en-GB" sz="900" dirty="0">
              <a:solidFill>
                <a:srgbClr val="002060"/>
              </a:solidFill>
            </a:endParaRPr>
          </a:p>
        </p:txBody>
      </p:sp>
      <p:sp>
        <p:nvSpPr>
          <p:cNvPr id="8" name="TextBox 7">
            <a:extLst>
              <a:ext uri="{FF2B5EF4-FFF2-40B4-BE49-F238E27FC236}">
                <a16:creationId xmlns:a16="http://schemas.microsoft.com/office/drawing/2014/main" id="{6DDEC4F6-53C1-BA74-11AA-F78D2821CCB1}"/>
              </a:ext>
            </a:extLst>
          </p:cNvPr>
          <p:cNvSpPr txBox="1"/>
          <p:nvPr/>
        </p:nvSpPr>
        <p:spPr>
          <a:xfrm>
            <a:off x="6357344" y="1627173"/>
            <a:ext cx="633507" cy="230832"/>
          </a:xfrm>
          <a:prstGeom prst="rect">
            <a:avLst/>
          </a:prstGeom>
        </p:spPr>
        <p:style>
          <a:lnRef idx="2">
            <a:schemeClr val="accent2"/>
          </a:lnRef>
          <a:fillRef idx="1">
            <a:schemeClr val="lt1"/>
          </a:fillRef>
          <a:effectRef idx="0">
            <a:schemeClr val="accent2"/>
          </a:effectRef>
          <a:fontRef idx="minor">
            <a:schemeClr val="dk1"/>
          </a:fontRef>
        </p:style>
        <p:txBody>
          <a:bodyPr wrap="none" rtlCol="0">
            <a:spAutoFit/>
          </a:bodyPr>
          <a:lstStyle/>
          <a:p>
            <a:pPr defTabSz="685800"/>
            <a:r>
              <a:rPr lang="en-US" sz="900" dirty="0">
                <a:solidFill>
                  <a:srgbClr val="002060"/>
                </a:solidFill>
              </a:rPr>
              <a:t>WR2100</a:t>
            </a:r>
            <a:endParaRPr lang="en-GB" sz="900" dirty="0">
              <a:solidFill>
                <a:srgbClr val="002060"/>
              </a:solidFill>
            </a:endParaRPr>
          </a:p>
        </p:txBody>
      </p:sp>
      <p:sp>
        <p:nvSpPr>
          <p:cNvPr id="9" name="TextBox 8">
            <a:extLst>
              <a:ext uri="{FF2B5EF4-FFF2-40B4-BE49-F238E27FC236}">
                <a16:creationId xmlns:a16="http://schemas.microsoft.com/office/drawing/2014/main" id="{72066A46-D66B-E92E-FF2F-4B2F09F06ABA}"/>
              </a:ext>
            </a:extLst>
          </p:cNvPr>
          <p:cNvSpPr txBox="1"/>
          <p:nvPr/>
        </p:nvSpPr>
        <p:spPr>
          <a:xfrm>
            <a:off x="6573368" y="1951209"/>
            <a:ext cx="633507" cy="230832"/>
          </a:xfrm>
          <a:prstGeom prst="rect">
            <a:avLst/>
          </a:prstGeom>
        </p:spPr>
        <p:style>
          <a:lnRef idx="2">
            <a:schemeClr val="accent3"/>
          </a:lnRef>
          <a:fillRef idx="1">
            <a:schemeClr val="lt1"/>
          </a:fillRef>
          <a:effectRef idx="0">
            <a:schemeClr val="accent3"/>
          </a:effectRef>
          <a:fontRef idx="minor">
            <a:schemeClr val="dk1"/>
          </a:fontRef>
        </p:style>
        <p:txBody>
          <a:bodyPr wrap="none" rtlCol="0">
            <a:spAutoFit/>
          </a:bodyPr>
          <a:lstStyle/>
          <a:p>
            <a:pPr defTabSz="685800"/>
            <a:r>
              <a:rPr lang="en-US" sz="900" dirty="0">
                <a:solidFill>
                  <a:srgbClr val="002060"/>
                </a:solidFill>
              </a:rPr>
              <a:t>WR1800</a:t>
            </a:r>
            <a:endParaRPr lang="en-GB" sz="900" dirty="0">
              <a:solidFill>
                <a:srgbClr val="002060"/>
              </a:solidFill>
            </a:endParaRPr>
          </a:p>
        </p:txBody>
      </p:sp>
      <p:sp>
        <p:nvSpPr>
          <p:cNvPr id="10" name="TextBox 9">
            <a:extLst>
              <a:ext uri="{FF2B5EF4-FFF2-40B4-BE49-F238E27FC236}">
                <a16:creationId xmlns:a16="http://schemas.microsoft.com/office/drawing/2014/main" id="{63E02C75-7488-B683-478F-C77151A5B590}"/>
              </a:ext>
            </a:extLst>
          </p:cNvPr>
          <p:cNvSpPr txBox="1"/>
          <p:nvPr/>
        </p:nvSpPr>
        <p:spPr>
          <a:xfrm>
            <a:off x="6951410" y="2275245"/>
            <a:ext cx="633507" cy="230832"/>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defTabSz="685800"/>
            <a:r>
              <a:rPr lang="en-US" sz="900" dirty="0">
                <a:solidFill>
                  <a:srgbClr val="002060"/>
                </a:solidFill>
              </a:rPr>
              <a:t>WR1500</a:t>
            </a:r>
            <a:endParaRPr lang="en-GB" sz="900" dirty="0">
              <a:solidFill>
                <a:srgbClr val="002060"/>
              </a:solidFill>
            </a:endParaRPr>
          </a:p>
        </p:txBody>
      </p:sp>
      <p:sp>
        <p:nvSpPr>
          <p:cNvPr id="11" name="TextBox 10">
            <a:extLst>
              <a:ext uri="{FF2B5EF4-FFF2-40B4-BE49-F238E27FC236}">
                <a16:creationId xmlns:a16="http://schemas.microsoft.com/office/drawing/2014/main" id="{2CF0D2C1-10DD-F0FF-7DF0-FD2A3601DEF5}"/>
              </a:ext>
            </a:extLst>
          </p:cNvPr>
          <p:cNvSpPr txBox="1"/>
          <p:nvPr/>
        </p:nvSpPr>
        <p:spPr>
          <a:xfrm>
            <a:off x="7119716" y="2707293"/>
            <a:ext cx="633507" cy="230832"/>
          </a:xfrm>
          <a:prstGeom prst="rect">
            <a:avLst/>
          </a:prstGeom>
        </p:spPr>
        <p:style>
          <a:lnRef idx="2">
            <a:schemeClr val="accent5"/>
          </a:lnRef>
          <a:fillRef idx="1">
            <a:schemeClr val="lt1"/>
          </a:fillRef>
          <a:effectRef idx="0">
            <a:schemeClr val="accent5"/>
          </a:effectRef>
          <a:fontRef idx="minor">
            <a:schemeClr val="dk1"/>
          </a:fontRef>
        </p:style>
        <p:txBody>
          <a:bodyPr wrap="none" rtlCol="0">
            <a:spAutoFit/>
          </a:bodyPr>
          <a:lstStyle/>
          <a:p>
            <a:pPr defTabSz="685800"/>
            <a:r>
              <a:rPr lang="en-US" sz="900" dirty="0">
                <a:solidFill>
                  <a:srgbClr val="002060"/>
                </a:solidFill>
              </a:rPr>
              <a:t>WR1150</a:t>
            </a:r>
            <a:endParaRPr lang="en-GB" sz="900" dirty="0">
              <a:solidFill>
                <a:srgbClr val="002060"/>
              </a:solidFill>
            </a:endParaRPr>
          </a:p>
        </p:txBody>
      </p:sp>
      <p:sp>
        <p:nvSpPr>
          <p:cNvPr id="12" name="TextBox 11">
            <a:extLst>
              <a:ext uri="{FF2B5EF4-FFF2-40B4-BE49-F238E27FC236}">
                <a16:creationId xmlns:a16="http://schemas.microsoft.com/office/drawing/2014/main" id="{B8FF5C93-B97A-1083-8CE7-3124AE961373}"/>
              </a:ext>
            </a:extLst>
          </p:cNvPr>
          <p:cNvSpPr txBox="1"/>
          <p:nvPr/>
        </p:nvSpPr>
        <p:spPr>
          <a:xfrm>
            <a:off x="7293489" y="3085335"/>
            <a:ext cx="569387" cy="230832"/>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pPr defTabSz="685800"/>
            <a:r>
              <a:rPr lang="en-US" sz="900" dirty="0">
                <a:solidFill>
                  <a:srgbClr val="002060"/>
                </a:solidFill>
              </a:rPr>
              <a:t>WR975</a:t>
            </a:r>
            <a:endParaRPr lang="en-GB" sz="900" dirty="0">
              <a:solidFill>
                <a:srgbClr val="002060"/>
              </a:solidFill>
            </a:endParaRPr>
          </a:p>
        </p:txBody>
      </p:sp>
      <p:sp>
        <p:nvSpPr>
          <p:cNvPr id="13" name="TextBox 12">
            <a:extLst>
              <a:ext uri="{FF2B5EF4-FFF2-40B4-BE49-F238E27FC236}">
                <a16:creationId xmlns:a16="http://schemas.microsoft.com/office/drawing/2014/main" id="{DF93828F-4938-4025-AA79-90860A271144}"/>
              </a:ext>
            </a:extLst>
          </p:cNvPr>
          <p:cNvSpPr txBox="1"/>
          <p:nvPr/>
        </p:nvSpPr>
        <p:spPr>
          <a:xfrm>
            <a:off x="7584917" y="843558"/>
            <a:ext cx="1384386" cy="1200329"/>
          </a:xfrm>
          <a:prstGeom prst="rect">
            <a:avLst/>
          </a:prstGeom>
          <a:solidFill>
            <a:srgbClr val="FFFF00"/>
          </a:solidFill>
        </p:spPr>
        <p:txBody>
          <a:bodyPr wrap="square" rtlCol="0">
            <a:spAutoFit/>
          </a:bodyPr>
          <a:lstStyle/>
          <a:p>
            <a:pPr defTabSz="685800"/>
            <a:r>
              <a:rPr lang="en-US" sz="1200" b="1" dirty="0">
                <a:solidFill>
                  <a:srgbClr val="002060"/>
                </a:solidFill>
              </a:rPr>
              <a:t>Theoretical for straight WG, in in practice consider the limit being 10 % of this value</a:t>
            </a:r>
          </a:p>
        </p:txBody>
      </p:sp>
    </p:spTree>
    <p:extLst>
      <p:ext uri="{BB962C8B-B14F-4D97-AF65-F5344CB8AC3E}">
        <p14:creationId xmlns:p14="http://schemas.microsoft.com/office/powerpoint/2010/main" val="4058429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04330-F26D-E9BD-5A7E-B3D6D16BB834}"/>
              </a:ext>
            </a:extLst>
          </p:cNvPr>
          <p:cNvSpPr>
            <a:spLocks noGrp="1"/>
          </p:cNvSpPr>
          <p:nvPr>
            <p:ph type="title"/>
          </p:nvPr>
        </p:nvSpPr>
        <p:spPr/>
        <p:txBody>
          <a:bodyPr/>
          <a:lstStyle/>
          <a:p>
            <a:r>
              <a:rPr lang="en-GB" dirty="0"/>
              <a:t>Rectangular waveguides, Attenuation</a:t>
            </a:r>
            <a:endParaRPr lang="en-US" dirty="0"/>
          </a:p>
        </p:txBody>
      </p:sp>
      <p:sp>
        <p:nvSpPr>
          <p:cNvPr id="3" name="Footer Placeholder 2">
            <a:extLst>
              <a:ext uri="{FF2B5EF4-FFF2-40B4-BE49-F238E27FC236}">
                <a16:creationId xmlns:a16="http://schemas.microsoft.com/office/drawing/2014/main" id="{5B221F70-F176-B147-BBBD-4504C76811EA}"/>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07A998F8-F226-16CF-85AA-3C986BE0579C}"/>
              </a:ext>
            </a:extLst>
          </p:cNvPr>
          <p:cNvSpPr>
            <a:spLocks noGrp="1"/>
          </p:cNvSpPr>
          <p:nvPr>
            <p:ph type="sldNum" sz="quarter" idx="12"/>
          </p:nvPr>
        </p:nvSpPr>
        <p:spPr/>
        <p:txBody>
          <a:bodyPr/>
          <a:lstStyle/>
          <a:p>
            <a:fld id="{BFDCA1C4-9514-7B4F-976F-D92F7E296653}" type="slidenum">
              <a:rPr lang="fr-FR" smtClean="0"/>
              <a:pPr/>
              <a:t>22</a:t>
            </a:fld>
            <a:endParaRPr lang="fr-FR"/>
          </a:p>
        </p:txBody>
      </p:sp>
      <mc:AlternateContent xmlns:mc="http://schemas.openxmlformats.org/markup-compatibility/2006" xmlns:a14="http://schemas.microsoft.com/office/drawing/2010/main">
        <mc:Choice Requires="a14">
          <p:sp>
            <p:nvSpPr>
              <p:cNvPr id="13" name="Content Placeholder 18">
                <a:extLst>
                  <a:ext uri="{FF2B5EF4-FFF2-40B4-BE49-F238E27FC236}">
                    <a16:creationId xmlns:a16="http://schemas.microsoft.com/office/drawing/2014/main" id="{3F844D0B-E51A-E67A-CAAE-54D4C7ED815C}"/>
                  </a:ext>
                </a:extLst>
              </p:cNvPr>
              <p:cNvSpPr txBox="1">
                <a:spLocks/>
              </p:cNvSpPr>
              <p:nvPr/>
            </p:nvSpPr>
            <p:spPr>
              <a:xfrm>
                <a:off x="503098" y="1081019"/>
                <a:ext cx="3886200" cy="3263504"/>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The walls of the waveguides are not perfect conductors, they have finite conductivity resulting in skin depth effect</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schemeClr val="accent5"/>
                    </a:solidFill>
                    <a:effectLst/>
                    <a:uLnTx/>
                    <a:uFillTx/>
                    <a:ea typeface="+mn-ea"/>
                    <a:cs typeface="+mn-cs"/>
                  </a:rPr>
                  <a:t>Due to current in the wall of the waveguides, losses appear following the rule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el-GR" sz="1200" b="0" i="0"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𝛂</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𝟒</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𝒂</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𝟎</m:t>
                          </m:r>
                        </m:num>
                        <m:den>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𝒂</m:t>
                          </m:r>
                        </m:den>
                      </m:f>
                      <m:f>
                        <m:f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ad>
                            <m:radPr>
                              <m:degHide m:val="on"/>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f>
                                <m:fPr>
                                  <m:type m:val="lin"/>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𝒄</m:t>
                                  </m:r>
                                </m:num>
                                <m:den>
                                  <m:r>
                                    <a:rPr kumimoji="0" lang="el-GR"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𝝀</m:t>
                                  </m:r>
                                </m:den>
                              </m:f>
                            </m:e>
                          </m:rad>
                        </m:num>
                        <m:den>
                          <m:rad>
                            <m:radPr>
                              <m:degHide m:val="on"/>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radPr>
                            <m:deg/>
                            <m:e>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𝟏</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sSup>
                                <m:sSup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l-GR"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𝛌</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𝟐𝐚</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e>
                                <m:sup>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e>
                          </m:rad>
                        </m:den>
                      </m:f>
                      <m:d>
                        <m:d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dPr>
                        <m:e>
                          <m:f>
                            <m:f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𝒂</m:t>
                              </m:r>
                            </m:num>
                            <m:den>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𝒃</m:t>
                              </m:r>
                            </m:den>
                          </m:f>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sSup>
                                <m:sSup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l-GR"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𝝀</m:t>
                                  </m:r>
                                </m:e>
                                <m:sup>
                                  <m:r>
                                    <a:rPr kumimoji="0" lang="en-GB"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num>
                            <m:den>
                              <m:sSup>
                                <m:sSupPr>
                                  <m:ctrlPr>
                                    <a:rPr kumimoji="0" lang="en-GB" sz="12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sSupPr>
                                <m:e>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𝟒</m:t>
                                  </m:r>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𝒂</m:t>
                                  </m:r>
                                </m:e>
                                <m:sup>
                                  <m:r>
                                    <a:rPr kumimoji="0" lang="en-US" sz="12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𝟐</m:t>
                                  </m:r>
                                </m:sup>
                              </m:sSup>
                            </m:den>
                          </m:f>
                        </m:e>
                      </m:d>
                    </m:oMath>
                  </m:oMathPara>
                </a14:m>
                <a:endParaRPr kumimoji="0" lang="en-US" sz="1200" b="0" i="0" u="none" strike="noStrike" kern="1200" cap="none" spc="0" normalizeH="0" baseline="0" noProof="0" dirty="0">
                  <a:ln>
                    <a:noFill/>
                  </a:ln>
                  <a:solidFill>
                    <a:srgbClr val="002060"/>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US"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200" dirty="0">
                    <a:solidFill>
                      <a:schemeClr val="accent5"/>
                    </a:solidFill>
                  </a:rPr>
                  <a:t>w</a:t>
                </a:r>
                <a:r>
                  <a:rPr kumimoji="0" lang="en-US" sz="1200" b="0" i="0" u="none" strike="noStrike" kern="1200" cap="none" spc="0" normalizeH="0" baseline="0" noProof="0" dirty="0" err="1">
                    <a:ln>
                      <a:noFill/>
                    </a:ln>
                    <a:solidFill>
                      <a:schemeClr val="accent5"/>
                    </a:solidFill>
                    <a:effectLst/>
                    <a:uLnTx/>
                    <a:uFillTx/>
                    <a:ea typeface="+mn-ea"/>
                    <a:cs typeface="+mn-cs"/>
                  </a:rPr>
                  <a:t>ith</a:t>
                </a:r>
                <a:endParaRPr kumimoji="0" lang="en-GB"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l-GR" sz="1200" b="0" i="0" u="none" strike="noStrike" kern="1200" cap="none" spc="0" normalizeH="0" baseline="0" noProof="0" dirty="0">
                    <a:ln>
                      <a:noFill/>
                    </a:ln>
                    <a:solidFill>
                      <a:schemeClr val="accent5"/>
                    </a:solidFill>
                    <a:effectLst/>
                    <a:uLnTx/>
                    <a:uFillTx/>
                    <a:ea typeface="+mn-ea"/>
                    <a:cs typeface="+mn-cs"/>
                  </a:rPr>
                  <a:t>α = </a:t>
                </a:r>
                <a:r>
                  <a:rPr kumimoji="0" lang="en-GB" sz="1200" b="0" i="0" u="none" strike="noStrike" kern="1200" cap="none" spc="0" normalizeH="0" baseline="0" noProof="0" dirty="0">
                    <a:ln>
                      <a:noFill/>
                    </a:ln>
                    <a:solidFill>
                      <a:schemeClr val="accent5"/>
                    </a:solidFill>
                    <a:effectLst/>
                    <a:uLnTx/>
                    <a:uFillTx/>
                    <a:ea typeface="+mn-ea"/>
                    <a:cs typeface="+mn-cs"/>
                  </a:rPr>
                  <a:t>attenuation constant, dB/m</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a0 = 3 10</a:t>
                </a:r>
                <a:r>
                  <a:rPr kumimoji="0" lang="en-GB" sz="1200" b="0" i="0" u="none" strike="noStrike" kern="1200" cap="none" spc="0" normalizeH="0" baseline="30000" noProof="0" dirty="0">
                    <a:ln>
                      <a:noFill/>
                    </a:ln>
                    <a:solidFill>
                      <a:schemeClr val="accent5"/>
                    </a:solidFill>
                    <a:effectLst/>
                    <a:uLnTx/>
                    <a:uFillTx/>
                    <a:ea typeface="+mn-ea"/>
                    <a:cs typeface="+mn-cs"/>
                  </a:rPr>
                  <a:t>-7</a:t>
                </a:r>
                <a:r>
                  <a:rPr kumimoji="0" lang="en-GB" sz="1200" b="0" i="0" u="none" strike="noStrike" kern="1200" cap="none" spc="0" normalizeH="0" baseline="0" noProof="0" dirty="0">
                    <a:ln>
                      <a:noFill/>
                    </a:ln>
                    <a:solidFill>
                      <a:schemeClr val="accent5"/>
                    </a:solidFill>
                    <a:effectLst/>
                    <a:uLnTx/>
                    <a:uFillTx/>
                    <a:ea typeface="+mn-ea"/>
                    <a:cs typeface="+mn-cs"/>
                  </a:rPr>
                  <a:t> [dB/m] for copper</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a = width of waveguide in m</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b = height of waveguide in m</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schemeClr val="accent5"/>
                    </a:solidFill>
                    <a:effectLst/>
                    <a:uLnTx/>
                    <a:uFillTx/>
                    <a:ea typeface="+mn-ea"/>
                    <a:cs typeface="+mn-cs"/>
                  </a:rPr>
                  <a:t>λ = free space wavelength in m</a:t>
                </a:r>
              </a:p>
            </p:txBody>
          </p:sp>
        </mc:Choice>
        <mc:Fallback xmlns="">
          <p:sp>
            <p:nvSpPr>
              <p:cNvPr id="13" name="Content Placeholder 18">
                <a:extLst>
                  <a:ext uri="{FF2B5EF4-FFF2-40B4-BE49-F238E27FC236}">
                    <a16:creationId xmlns:a16="http://schemas.microsoft.com/office/drawing/2014/main" id="{3F844D0B-E51A-E67A-CAAE-54D4C7ED815C}"/>
                  </a:ext>
                </a:extLst>
              </p:cNvPr>
              <p:cNvSpPr txBox="1">
                <a:spLocks noRot="1" noChangeAspect="1" noMove="1" noResize="1" noEditPoints="1" noAdjustHandles="1" noChangeArrowheads="1" noChangeShapeType="1" noTextEdit="1"/>
              </p:cNvSpPr>
              <p:nvPr/>
            </p:nvSpPr>
            <p:spPr>
              <a:xfrm>
                <a:off x="503098" y="1081019"/>
                <a:ext cx="3886200" cy="3263504"/>
              </a:xfrm>
              <a:prstGeom prst="rect">
                <a:avLst/>
              </a:prstGeom>
              <a:blipFill>
                <a:blip r:embed="rId2"/>
                <a:stretch>
                  <a:fillRect l="-157" t="-5597" b="-6157"/>
                </a:stretch>
              </a:blipFill>
            </p:spPr>
            <p:txBody>
              <a:bodyPr/>
              <a:lstStyle/>
              <a:p>
                <a:r>
                  <a:rPr lang="en-US">
                    <a:noFill/>
                  </a:rPr>
                  <a:t> </a:t>
                </a:r>
              </a:p>
            </p:txBody>
          </p:sp>
        </mc:Fallback>
      </mc:AlternateContent>
      <p:graphicFrame>
        <p:nvGraphicFramePr>
          <p:cNvPr id="14" name="Table 13">
            <a:extLst>
              <a:ext uri="{FF2B5EF4-FFF2-40B4-BE49-F238E27FC236}">
                <a16:creationId xmlns:a16="http://schemas.microsoft.com/office/drawing/2014/main" id="{6F25BACF-00A2-9A79-8A9F-F428D5BA6FA3}"/>
              </a:ext>
            </a:extLst>
          </p:cNvPr>
          <p:cNvGraphicFramePr>
            <a:graphicFrameLocks noGrp="1"/>
          </p:cNvGraphicFramePr>
          <p:nvPr>
            <p:extLst>
              <p:ext uri="{D42A27DB-BD31-4B8C-83A1-F6EECF244321}">
                <p14:modId xmlns:p14="http://schemas.microsoft.com/office/powerpoint/2010/main" val="1434834551"/>
              </p:ext>
            </p:extLst>
          </p:nvPr>
        </p:nvGraphicFramePr>
        <p:xfrm>
          <a:off x="2961930" y="3035305"/>
          <a:ext cx="2213507" cy="1440180"/>
        </p:xfrm>
        <a:graphic>
          <a:graphicData uri="http://schemas.openxmlformats.org/drawingml/2006/table">
            <a:tbl>
              <a:tblPr firstRow="1">
                <a:tableStyleId>{3B4B98B0-60AC-42C2-AFA5-B58CD77FA1E5}</a:tableStyleId>
              </a:tblPr>
              <a:tblGrid>
                <a:gridCol w="1695452">
                  <a:extLst>
                    <a:ext uri="{9D8B030D-6E8A-4147-A177-3AD203B41FA5}">
                      <a16:colId xmlns:a16="http://schemas.microsoft.com/office/drawing/2014/main" val="20000"/>
                    </a:ext>
                  </a:extLst>
                </a:gridCol>
                <a:gridCol w="518055">
                  <a:extLst>
                    <a:ext uri="{9D8B030D-6E8A-4147-A177-3AD203B41FA5}">
                      <a16:colId xmlns:a16="http://schemas.microsoft.com/office/drawing/2014/main" val="20001"/>
                    </a:ext>
                  </a:extLst>
                </a:gridCol>
              </a:tblGrid>
              <a:tr h="480060">
                <a:tc gridSpan="2">
                  <a:txBody>
                    <a:bodyPr/>
                    <a:lstStyle>
                      <a:lvl1pPr marL="0" algn="l" defTabSz="457200" rtl="0" eaLnBrk="1" latinLnBrk="0" hangingPunct="1">
                        <a:defRPr sz="1800" b="1" kern="1200">
                          <a:solidFill>
                            <a:schemeClr val="lt1"/>
                          </a:solidFill>
                          <a:latin typeface="Calibri" panose="020F0502020204030204"/>
                        </a:defRPr>
                      </a:lvl1pPr>
                      <a:lvl2pPr marL="457200" algn="l" defTabSz="457200" rtl="0" eaLnBrk="1" latinLnBrk="0" hangingPunct="1">
                        <a:defRPr sz="1800" b="1" kern="1200">
                          <a:solidFill>
                            <a:schemeClr val="lt1"/>
                          </a:solidFill>
                          <a:latin typeface="Calibri" panose="020F0502020204030204"/>
                        </a:defRPr>
                      </a:lvl2pPr>
                      <a:lvl3pPr marL="914400" algn="l" defTabSz="457200" rtl="0" eaLnBrk="1" latinLnBrk="0" hangingPunct="1">
                        <a:defRPr sz="1800" b="1" kern="1200">
                          <a:solidFill>
                            <a:schemeClr val="lt1"/>
                          </a:solidFill>
                          <a:latin typeface="Calibri" panose="020F0502020204030204"/>
                        </a:defRPr>
                      </a:lvl3pPr>
                      <a:lvl4pPr marL="1371600" algn="l" defTabSz="457200" rtl="0" eaLnBrk="1" latinLnBrk="0" hangingPunct="1">
                        <a:defRPr sz="1800" b="1" kern="1200">
                          <a:solidFill>
                            <a:schemeClr val="lt1"/>
                          </a:solidFill>
                          <a:latin typeface="Calibri" panose="020F0502020204030204"/>
                        </a:defRPr>
                      </a:lvl4pPr>
                      <a:lvl5pPr marL="1828800" algn="l" defTabSz="457200" rtl="0" eaLnBrk="1" latinLnBrk="0" hangingPunct="1">
                        <a:defRPr sz="1800" b="1" kern="1200">
                          <a:solidFill>
                            <a:schemeClr val="lt1"/>
                          </a:solidFill>
                          <a:latin typeface="Calibri" panose="020F0502020204030204"/>
                        </a:defRPr>
                      </a:lvl5pPr>
                      <a:lvl6pPr marL="2286000" algn="l" defTabSz="457200" rtl="0" eaLnBrk="1" latinLnBrk="0" hangingPunct="1">
                        <a:defRPr sz="1800" b="1" kern="1200">
                          <a:solidFill>
                            <a:schemeClr val="lt1"/>
                          </a:solidFill>
                          <a:latin typeface="Calibri" panose="020F0502020204030204"/>
                        </a:defRPr>
                      </a:lvl6pPr>
                      <a:lvl7pPr marL="2743200" algn="l" defTabSz="457200" rtl="0" eaLnBrk="1" latinLnBrk="0" hangingPunct="1">
                        <a:defRPr sz="1800" b="1" kern="1200">
                          <a:solidFill>
                            <a:schemeClr val="lt1"/>
                          </a:solidFill>
                          <a:latin typeface="Calibri" panose="020F0502020204030204"/>
                        </a:defRPr>
                      </a:lvl7pPr>
                      <a:lvl8pPr marL="3200400" algn="l" defTabSz="457200" rtl="0" eaLnBrk="1" latinLnBrk="0" hangingPunct="1">
                        <a:defRPr sz="1800" b="1" kern="1200">
                          <a:solidFill>
                            <a:schemeClr val="lt1"/>
                          </a:solidFill>
                          <a:latin typeface="Calibri" panose="020F0502020204030204"/>
                        </a:defRPr>
                      </a:lvl8pPr>
                      <a:lvl9pPr marL="3657600" algn="l" defTabSz="457200" rtl="0" eaLnBrk="1" latinLnBrk="0" hangingPunct="1">
                        <a:defRPr sz="1800" b="1" kern="1200">
                          <a:solidFill>
                            <a:schemeClr val="lt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b="1" dirty="0">
                          <a:solidFill>
                            <a:srgbClr val="002060"/>
                          </a:solidFill>
                          <a:latin typeface="+mn-lt"/>
                        </a:rPr>
                        <a:t>Attenuation factors of waveguides made from different material normalized to a waveguide of same size made of copper</a:t>
                      </a:r>
                    </a:p>
                  </a:txBody>
                  <a:tcPr marL="68580" marR="68580" marT="34290" marB="34290"/>
                </a:tc>
                <a:tc hMerge="1">
                  <a:txBody>
                    <a:bodyPr/>
                    <a:lstStyle/>
                    <a:p>
                      <a:endParaRPr lang="en-GB" sz="1400" dirty="0"/>
                    </a:p>
                  </a:txBody>
                  <a:tcPr/>
                </a:tc>
                <a:extLst>
                  <a:ext uri="{0D108BD9-81ED-4DB2-BD59-A6C34878D82A}">
                    <a16:rowId xmlns:a16="http://schemas.microsoft.com/office/drawing/2014/main" val="10000"/>
                  </a:ext>
                </a:extLst>
              </a:tr>
              <a:tr h="205740">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Copper</a:t>
                      </a:r>
                    </a:p>
                  </a:txBody>
                  <a:tcPr marL="68580" marR="68580" marT="34290" marB="34290"/>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1.00</a:t>
                      </a:r>
                    </a:p>
                  </a:txBody>
                  <a:tcPr marL="68580" marR="68580" marT="34290" marB="34290"/>
                </a:tc>
                <a:extLst>
                  <a:ext uri="{0D108BD9-81ED-4DB2-BD59-A6C34878D82A}">
                    <a16:rowId xmlns:a16="http://schemas.microsoft.com/office/drawing/2014/main" val="10001"/>
                  </a:ext>
                </a:extLst>
              </a:tr>
              <a:tr h="205740">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US" sz="900" b="0" dirty="0">
                          <a:solidFill>
                            <a:srgbClr val="002060"/>
                          </a:solidFill>
                          <a:latin typeface="+mn-lt"/>
                        </a:rPr>
                        <a:t>Silver</a:t>
                      </a:r>
                      <a:endParaRPr lang="en-GB" sz="900" b="0" dirty="0">
                        <a:solidFill>
                          <a:srgbClr val="002060"/>
                        </a:solidFill>
                        <a:latin typeface="+mn-lt"/>
                      </a:endParaRPr>
                    </a:p>
                  </a:txBody>
                  <a:tcPr marL="68580" marR="68580" marT="34290" marB="34290"/>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0.98</a:t>
                      </a:r>
                    </a:p>
                  </a:txBody>
                  <a:tcPr marL="68580" marR="68580" marT="34290" marB="34290"/>
                </a:tc>
                <a:extLst>
                  <a:ext uri="{0D108BD9-81ED-4DB2-BD59-A6C34878D82A}">
                    <a16:rowId xmlns:a16="http://schemas.microsoft.com/office/drawing/2014/main" val="10002"/>
                  </a:ext>
                </a:extLst>
              </a:tr>
              <a:tr h="205740">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Aluminium</a:t>
                      </a:r>
                    </a:p>
                  </a:txBody>
                  <a:tcPr marL="68580" marR="68580" marT="34290" marB="34290"/>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1.30</a:t>
                      </a:r>
                    </a:p>
                  </a:txBody>
                  <a:tcPr marL="68580" marR="68580" marT="34290" marB="34290"/>
                </a:tc>
                <a:extLst>
                  <a:ext uri="{0D108BD9-81ED-4DB2-BD59-A6C34878D82A}">
                    <a16:rowId xmlns:a16="http://schemas.microsoft.com/office/drawing/2014/main" val="10003"/>
                  </a:ext>
                </a:extLst>
              </a:tr>
              <a:tr h="205740">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Brass</a:t>
                      </a:r>
                    </a:p>
                  </a:txBody>
                  <a:tcPr marL="68580" marR="68580" marT="34290" marB="34290"/>
                </a:tc>
                <a:tc>
                  <a:txBody>
                    <a:bodyPr/>
                    <a:lstStyle>
                      <a:lvl1pPr marL="0" algn="l" defTabSz="457200" rtl="0" eaLnBrk="1" latinLnBrk="0" hangingPunct="1">
                        <a:defRPr sz="1800" kern="1200">
                          <a:solidFill>
                            <a:schemeClr val="dk1"/>
                          </a:solidFill>
                          <a:latin typeface="Calibri" panose="020F0502020204030204"/>
                        </a:defRPr>
                      </a:lvl1pPr>
                      <a:lvl2pPr marL="457200" algn="l" defTabSz="457200" rtl="0" eaLnBrk="1" latinLnBrk="0" hangingPunct="1">
                        <a:defRPr sz="1800" kern="1200">
                          <a:solidFill>
                            <a:schemeClr val="dk1"/>
                          </a:solidFill>
                          <a:latin typeface="Calibri" panose="020F0502020204030204"/>
                        </a:defRPr>
                      </a:lvl2pPr>
                      <a:lvl3pPr marL="914400" algn="l" defTabSz="457200" rtl="0" eaLnBrk="1" latinLnBrk="0" hangingPunct="1">
                        <a:defRPr sz="1800" kern="1200">
                          <a:solidFill>
                            <a:schemeClr val="dk1"/>
                          </a:solidFill>
                          <a:latin typeface="Calibri" panose="020F0502020204030204"/>
                        </a:defRPr>
                      </a:lvl3pPr>
                      <a:lvl4pPr marL="1371600" algn="l" defTabSz="457200" rtl="0" eaLnBrk="1" latinLnBrk="0" hangingPunct="1">
                        <a:defRPr sz="1800" kern="1200">
                          <a:solidFill>
                            <a:schemeClr val="dk1"/>
                          </a:solidFill>
                          <a:latin typeface="Calibri" panose="020F0502020204030204"/>
                        </a:defRPr>
                      </a:lvl4pPr>
                      <a:lvl5pPr marL="1828800" algn="l" defTabSz="457200" rtl="0" eaLnBrk="1" latinLnBrk="0" hangingPunct="1">
                        <a:defRPr sz="1800" kern="1200">
                          <a:solidFill>
                            <a:schemeClr val="dk1"/>
                          </a:solidFill>
                          <a:latin typeface="Calibri" panose="020F0502020204030204"/>
                        </a:defRPr>
                      </a:lvl5pPr>
                      <a:lvl6pPr marL="2286000" algn="l" defTabSz="457200" rtl="0" eaLnBrk="1" latinLnBrk="0" hangingPunct="1">
                        <a:defRPr sz="1800" kern="1200">
                          <a:solidFill>
                            <a:schemeClr val="dk1"/>
                          </a:solidFill>
                          <a:latin typeface="Calibri" panose="020F0502020204030204"/>
                        </a:defRPr>
                      </a:lvl6pPr>
                      <a:lvl7pPr marL="2743200" algn="l" defTabSz="457200" rtl="0" eaLnBrk="1" latinLnBrk="0" hangingPunct="1">
                        <a:defRPr sz="1800" kern="1200">
                          <a:solidFill>
                            <a:schemeClr val="dk1"/>
                          </a:solidFill>
                          <a:latin typeface="Calibri" panose="020F0502020204030204"/>
                        </a:defRPr>
                      </a:lvl7pPr>
                      <a:lvl8pPr marL="3200400" algn="l" defTabSz="457200" rtl="0" eaLnBrk="1" latinLnBrk="0" hangingPunct="1">
                        <a:defRPr sz="1800" kern="1200">
                          <a:solidFill>
                            <a:schemeClr val="dk1"/>
                          </a:solidFill>
                          <a:latin typeface="Calibri" panose="020F0502020204030204"/>
                        </a:defRPr>
                      </a:lvl8pPr>
                      <a:lvl9pPr marL="3657600" algn="l" defTabSz="457200" rtl="0" eaLnBrk="1" latinLnBrk="0" hangingPunct="1">
                        <a:defRPr sz="1800" kern="1200">
                          <a:solidFill>
                            <a:schemeClr val="dk1"/>
                          </a:solidFill>
                          <a:latin typeface="Calibri" panose="020F0502020204030204"/>
                        </a:defRPr>
                      </a:lvl9pPr>
                    </a:lstStyle>
                    <a:p>
                      <a:r>
                        <a:rPr lang="en-GB" sz="900" b="0" dirty="0">
                          <a:solidFill>
                            <a:srgbClr val="002060"/>
                          </a:solidFill>
                          <a:latin typeface="+mn-lt"/>
                        </a:rPr>
                        <a:t>2.05</a:t>
                      </a:r>
                    </a:p>
                  </a:txBody>
                  <a:tcPr marL="68580" marR="68580" marT="34290" marB="34290"/>
                </a:tc>
                <a:extLst>
                  <a:ext uri="{0D108BD9-81ED-4DB2-BD59-A6C34878D82A}">
                    <a16:rowId xmlns:a16="http://schemas.microsoft.com/office/drawing/2014/main" val="10004"/>
                  </a:ext>
                </a:extLst>
              </a:tr>
            </a:tbl>
          </a:graphicData>
        </a:graphic>
      </p:graphicFrame>
      <p:graphicFrame>
        <p:nvGraphicFramePr>
          <p:cNvPr id="15" name="Chart 14">
            <a:extLst>
              <a:ext uri="{FF2B5EF4-FFF2-40B4-BE49-F238E27FC236}">
                <a16:creationId xmlns:a16="http://schemas.microsoft.com/office/drawing/2014/main" id="{BE8A771D-7E08-E66F-B386-EC9208B27E27}"/>
              </a:ext>
            </a:extLst>
          </p:cNvPr>
          <p:cNvGraphicFramePr/>
          <p:nvPr>
            <p:extLst>
              <p:ext uri="{D42A27DB-BD31-4B8C-83A1-F6EECF244321}">
                <p14:modId xmlns:p14="http://schemas.microsoft.com/office/powerpoint/2010/main" val="1600389616"/>
              </p:ext>
            </p:extLst>
          </p:nvPr>
        </p:nvGraphicFramePr>
        <p:xfrm>
          <a:off x="5418094" y="771550"/>
          <a:ext cx="3186354" cy="3510390"/>
        </p:xfrm>
        <a:graphic>
          <a:graphicData uri="http://schemas.openxmlformats.org/drawingml/2006/chart">
            <c:chart xmlns:c="http://schemas.openxmlformats.org/drawingml/2006/chart" xmlns:r="http://schemas.openxmlformats.org/officeDocument/2006/relationships" r:id="rId3"/>
          </a:graphicData>
        </a:graphic>
      </p:graphicFrame>
      <p:sp>
        <p:nvSpPr>
          <p:cNvPr id="16" name="TextBox 15">
            <a:extLst>
              <a:ext uri="{FF2B5EF4-FFF2-40B4-BE49-F238E27FC236}">
                <a16:creationId xmlns:a16="http://schemas.microsoft.com/office/drawing/2014/main" id="{AF4F565D-96BC-A3AE-DBC6-7F88C0549B68}"/>
              </a:ext>
            </a:extLst>
          </p:cNvPr>
          <p:cNvSpPr txBox="1"/>
          <p:nvPr/>
        </p:nvSpPr>
        <p:spPr>
          <a:xfrm>
            <a:off x="6406860" y="3309833"/>
            <a:ext cx="633507" cy="230832"/>
          </a:xfrm>
          <a:prstGeom prst="rect">
            <a:avLst/>
          </a:prstGeom>
          <a:solidFill>
            <a:sysClr val="window" lastClr="FFFFFF"/>
          </a:solidFill>
          <a:ln w="12700" cap="flat" cmpd="sng" algn="ctr">
            <a:solidFill>
              <a:srgbClr val="4472C4"/>
            </a:solidFill>
            <a:prstDash val="solid"/>
            <a:miter lim="800000"/>
          </a:ln>
          <a:effectLst/>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2060"/>
                </a:solidFill>
                <a:effectLst/>
                <a:uLnTx/>
                <a:uFillTx/>
                <a:ea typeface="+mn-ea"/>
                <a:cs typeface="+mn-cs"/>
              </a:rPr>
              <a:t>WR2300</a:t>
            </a:r>
            <a:endParaRPr kumimoji="0" lang="en-GB" sz="900" b="0" i="0" u="none" strike="noStrike" kern="0" cap="none" spc="0" normalizeH="0" baseline="0" noProof="0" dirty="0">
              <a:ln>
                <a:noFill/>
              </a:ln>
              <a:solidFill>
                <a:srgbClr val="002060"/>
              </a:solidFill>
              <a:effectLst/>
              <a:uLnTx/>
              <a:uFillTx/>
              <a:ea typeface="+mn-ea"/>
              <a:cs typeface="+mn-cs"/>
            </a:endParaRPr>
          </a:p>
        </p:txBody>
      </p:sp>
      <p:sp>
        <p:nvSpPr>
          <p:cNvPr id="17" name="TextBox 16">
            <a:extLst>
              <a:ext uri="{FF2B5EF4-FFF2-40B4-BE49-F238E27FC236}">
                <a16:creationId xmlns:a16="http://schemas.microsoft.com/office/drawing/2014/main" id="{87F30513-47B0-8EB4-BF2E-BA7A7568E2EA}"/>
              </a:ext>
            </a:extLst>
          </p:cNvPr>
          <p:cNvSpPr txBox="1"/>
          <p:nvPr/>
        </p:nvSpPr>
        <p:spPr>
          <a:xfrm>
            <a:off x="7146286" y="3205958"/>
            <a:ext cx="633507" cy="230832"/>
          </a:xfrm>
          <a:prstGeom prst="rect">
            <a:avLst/>
          </a:prstGeom>
          <a:solidFill>
            <a:sysClr val="window" lastClr="FFFFFF"/>
          </a:solidFill>
          <a:ln w="12700" cap="flat" cmpd="sng" algn="ctr">
            <a:solidFill>
              <a:srgbClr val="ED7D31"/>
            </a:solidFill>
            <a:prstDash val="solid"/>
            <a:miter lim="800000"/>
          </a:ln>
          <a:effectLst/>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2060"/>
                </a:solidFill>
                <a:effectLst/>
                <a:uLnTx/>
                <a:uFillTx/>
                <a:ea typeface="+mn-ea"/>
                <a:cs typeface="+mn-cs"/>
              </a:rPr>
              <a:t>WR2100</a:t>
            </a:r>
            <a:endParaRPr kumimoji="0" lang="en-GB" sz="900" b="0" i="0" u="none" strike="noStrike" kern="0" cap="none" spc="0" normalizeH="0" baseline="0" noProof="0" dirty="0">
              <a:ln>
                <a:noFill/>
              </a:ln>
              <a:solidFill>
                <a:srgbClr val="002060"/>
              </a:solidFill>
              <a:effectLst/>
              <a:uLnTx/>
              <a:uFillTx/>
              <a:ea typeface="+mn-ea"/>
              <a:cs typeface="+mn-cs"/>
            </a:endParaRPr>
          </a:p>
        </p:txBody>
      </p:sp>
      <p:sp>
        <p:nvSpPr>
          <p:cNvPr id="18" name="TextBox 17">
            <a:extLst>
              <a:ext uri="{FF2B5EF4-FFF2-40B4-BE49-F238E27FC236}">
                <a16:creationId xmlns:a16="http://schemas.microsoft.com/office/drawing/2014/main" id="{C256D198-2015-A438-9047-A5C69FEA0035}"/>
              </a:ext>
            </a:extLst>
          </p:cNvPr>
          <p:cNvSpPr txBox="1"/>
          <p:nvPr/>
        </p:nvSpPr>
        <p:spPr>
          <a:xfrm>
            <a:off x="7715327" y="2877785"/>
            <a:ext cx="633507" cy="230832"/>
          </a:xfrm>
          <a:prstGeom prst="rect">
            <a:avLst/>
          </a:prstGeom>
          <a:solidFill>
            <a:sysClr val="window" lastClr="FFFFFF"/>
          </a:solidFill>
          <a:ln w="12700" cap="flat" cmpd="sng" algn="ctr">
            <a:solidFill>
              <a:srgbClr val="FFC000"/>
            </a:solidFill>
            <a:prstDash val="solid"/>
            <a:miter lim="800000"/>
          </a:ln>
          <a:effectLst/>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2060"/>
                </a:solidFill>
                <a:effectLst/>
                <a:uLnTx/>
                <a:uFillTx/>
                <a:ea typeface="+mn-ea"/>
                <a:cs typeface="+mn-cs"/>
              </a:rPr>
              <a:t>WR1500</a:t>
            </a:r>
            <a:endParaRPr kumimoji="0" lang="en-GB" sz="900" b="0" i="0" u="none" strike="noStrike" kern="0" cap="none" spc="0" normalizeH="0" baseline="0" noProof="0" dirty="0">
              <a:ln>
                <a:noFill/>
              </a:ln>
              <a:solidFill>
                <a:srgbClr val="002060"/>
              </a:solidFill>
              <a:effectLst/>
              <a:uLnTx/>
              <a:uFillTx/>
              <a:ea typeface="+mn-ea"/>
              <a:cs typeface="+mn-cs"/>
            </a:endParaRPr>
          </a:p>
        </p:txBody>
      </p:sp>
      <p:sp>
        <p:nvSpPr>
          <p:cNvPr id="19" name="TextBox 18">
            <a:extLst>
              <a:ext uri="{FF2B5EF4-FFF2-40B4-BE49-F238E27FC236}">
                <a16:creationId xmlns:a16="http://schemas.microsoft.com/office/drawing/2014/main" id="{9AD07386-42B0-09C2-429E-CD6835BA9192}"/>
              </a:ext>
            </a:extLst>
          </p:cNvPr>
          <p:cNvSpPr txBox="1"/>
          <p:nvPr/>
        </p:nvSpPr>
        <p:spPr>
          <a:xfrm>
            <a:off x="6861977" y="2354274"/>
            <a:ext cx="633507" cy="230832"/>
          </a:xfrm>
          <a:prstGeom prst="rect">
            <a:avLst/>
          </a:prstGeom>
          <a:solidFill>
            <a:sysClr val="window" lastClr="FFFFFF"/>
          </a:solidFill>
          <a:ln w="12700" cap="flat" cmpd="sng" algn="ctr">
            <a:solidFill>
              <a:srgbClr val="5B9BD5"/>
            </a:solidFill>
            <a:prstDash val="solid"/>
            <a:miter lim="800000"/>
          </a:ln>
          <a:effectLst/>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2060"/>
                </a:solidFill>
                <a:effectLst/>
                <a:uLnTx/>
                <a:uFillTx/>
                <a:ea typeface="+mn-ea"/>
                <a:cs typeface="+mn-cs"/>
              </a:rPr>
              <a:t>WR1150</a:t>
            </a:r>
            <a:endParaRPr kumimoji="0" lang="en-GB" sz="900" b="0" i="0" u="none" strike="noStrike" kern="0" cap="none" spc="0" normalizeH="0" baseline="0" noProof="0" dirty="0">
              <a:ln>
                <a:noFill/>
              </a:ln>
              <a:solidFill>
                <a:srgbClr val="002060"/>
              </a:solidFill>
              <a:effectLst/>
              <a:uLnTx/>
              <a:uFillTx/>
              <a:ea typeface="+mn-ea"/>
              <a:cs typeface="+mn-cs"/>
            </a:endParaRPr>
          </a:p>
        </p:txBody>
      </p:sp>
      <p:sp>
        <p:nvSpPr>
          <p:cNvPr id="20" name="TextBox 19">
            <a:extLst>
              <a:ext uri="{FF2B5EF4-FFF2-40B4-BE49-F238E27FC236}">
                <a16:creationId xmlns:a16="http://schemas.microsoft.com/office/drawing/2014/main" id="{A92D09A8-698C-1F00-BE27-4D0806750848}"/>
              </a:ext>
            </a:extLst>
          </p:cNvPr>
          <p:cNvSpPr txBox="1"/>
          <p:nvPr/>
        </p:nvSpPr>
        <p:spPr>
          <a:xfrm>
            <a:off x="7560413" y="2150172"/>
            <a:ext cx="569387" cy="230832"/>
          </a:xfrm>
          <a:prstGeom prst="rect">
            <a:avLst/>
          </a:prstGeom>
          <a:solidFill>
            <a:sysClr val="window" lastClr="FFFFFF"/>
          </a:solidFill>
          <a:ln w="12700" cap="flat" cmpd="sng" algn="ctr">
            <a:solidFill>
              <a:srgbClr val="70AD47"/>
            </a:solidFill>
            <a:prstDash val="solid"/>
            <a:miter lim="800000"/>
          </a:ln>
          <a:effectLst/>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002060"/>
                </a:solidFill>
                <a:effectLst/>
                <a:uLnTx/>
                <a:uFillTx/>
                <a:ea typeface="+mn-ea"/>
                <a:cs typeface="+mn-cs"/>
              </a:rPr>
              <a:t>WR975</a:t>
            </a:r>
            <a:endParaRPr kumimoji="0" lang="en-GB" sz="900" b="0" i="0" u="none" strike="noStrike" kern="0" cap="none" spc="0" normalizeH="0" baseline="0" noProof="0" dirty="0">
              <a:ln>
                <a:noFill/>
              </a:ln>
              <a:solidFill>
                <a:srgbClr val="002060"/>
              </a:solidFill>
              <a:effectLst/>
              <a:uLnTx/>
              <a:uFillTx/>
              <a:ea typeface="+mn-ea"/>
              <a:cs typeface="+mn-cs"/>
            </a:endParaRPr>
          </a:p>
        </p:txBody>
      </p:sp>
    </p:spTree>
    <p:extLst>
      <p:ext uri="{BB962C8B-B14F-4D97-AF65-F5344CB8AC3E}">
        <p14:creationId xmlns:p14="http://schemas.microsoft.com/office/powerpoint/2010/main" val="31371481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0165F6-1C48-3C69-A8F3-F9546EF1703F}"/>
              </a:ext>
            </a:extLst>
          </p:cNvPr>
          <p:cNvSpPr>
            <a:spLocks noGrp="1"/>
          </p:cNvSpPr>
          <p:nvPr>
            <p:ph type="title"/>
          </p:nvPr>
        </p:nvSpPr>
        <p:spPr/>
        <p:txBody>
          <a:bodyPr/>
          <a:lstStyle/>
          <a:p>
            <a:r>
              <a:rPr lang="fr-CH" dirty="0" err="1"/>
              <a:t>Rectangular</a:t>
            </a:r>
            <a:r>
              <a:rPr lang="fr-CH" dirty="0"/>
              <a:t> </a:t>
            </a:r>
            <a:r>
              <a:rPr lang="fr-CH" dirty="0" err="1"/>
              <a:t>waveguides</a:t>
            </a:r>
            <a:endParaRPr lang="en-US" dirty="0"/>
          </a:p>
        </p:txBody>
      </p:sp>
      <p:sp>
        <p:nvSpPr>
          <p:cNvPr id="3" name="Footer Placeholder 2">
            <a:extLst>
              <a:ext uri="{FF2B5EF4-FFF2-40B4-BE49-F238E27FC236}">
                <a16:creationId xmlns:a16="http://schemas.microsoft.com/office/drawing/2014/main" id="{3418BBD4-1BE7-AD31-6ADF-DFD3D8429D3E}"/>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49A36A4A-E3CF-6940-6DFC-05C919BD4253}"/>
              </a:ext>
            </a:extLst>
          </p:cNvPr>
          <p:cNvSpPr>
            <a:spLocks noGrp="1"/>
          </p:cNvSpPr>
          <p:nvPr>
            <p:ph type="sldNum" sz="quarter" idx="12"/>
          </p:nvPr>
        </p:nvSpPr>
        <p:spPr/>
        <p:txBody>
          <a:bodyPr/>
          <a:lstStyle/>
          <a:p>
            <a:fld id="{BFDCA1C4-9514-7B4F-976F-D92F7E296653}" type="slidenum">
              <a:rPr lang="fr-FR" smtClean="0"/>
              <a:pPr/>
              <a:t>23</a:t>
            </a:fld>
            <a:endParaRPr lang="fr-FR"/>
          </a:p>
        </p:txBody>
      </p:sp>
      <p:sp>
        <p:nvSpPr>
          <p:cNvPr id="5" name="TextBox 4">
            <a:extLst>
              <a:ext uri="{FF2B5EF4-FFF2-40B4-BE49-F238E27FC236}">
                <a16:creationId xmlns:a16="http://schemas.microsoft.com/office/drawing/2014/main" id="{3A6E99A6-5C3C-0D91-D82F-9F71E7AC9EFE}"/>
              </a:ext>
            </a:extLst>
          </p:cNvPr>
          <p:cNvSpPr txBox="1"/>
          <p:nvPr/>
        </p:nvSpPr>
        <p:spPr>
          <a:xfrm>
            <a:off x="2699792" y="4166959"/>
            <a:ext cx="3840480" cy="276999"/>
          </a:xfrm>
          <a:prstGeom prst="rect">
            <a:avLst/>
          </a:prstGeom>
          <a:noFill/>
        </p:spPr>
        <p:txBody>
          <a:bodyPr wrap="square">
            <a:spAutoFit/>
          </a:bodyPr>
          <a:lstStyle/>
          <a:p>
            <a:pPr algn="ctr" defTabSz="685800"/>
            <a:r>
              <a:rPr lang="en-GB" sz="1200" dirty="0">
                <a:solidFill>
                  <a:srgbClr val="002060"/>
                </a:solidFill>
              </a:rPr>
              <a:t>Adaptor from WR 1150 to N</a:t>
            </a:r>
            <a:endParaRPr lang="en-US" sz="1200" dirty="0">
              <a:solidFill>
                <a:srgbClr val="002060"/>
              </a:solidFill>
            </a:endParaRPr>
          </a:p>
        </p:txBody>
      </p:sp>
      <p:pic>
        <p:nvPicPr>
          <p:cNvPr id="6" name="Content Placeholder 7">
            <a:extLst>
              <a:ext uri="{FF2B5EF4-FFF2-40B4-BE49-F238E27FC236}">
                <a16:creationId xmlns:a16="http://schemas.microsoft.com/office/drawing/2014/main" id="{99D5B3DE-9801-A11C-72D5-83F67427E3A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9792" y="1213670"/>
            <a:ext cx="3840480" cy="2882578"/>
          </a:xfrm>
          <a:prstGeom prst="rect">
            <a:avLst/>
          </a:prstGeom>
        </p:spPr>
      </p:pic>
    </p:spTree>
    <p:extLst>
      <p:ext uri="{BB962C8B-B14F-4D97-AF65-F5344CB8AC3E}">
        <p14:creationId xmlns:p14="http://schemas.microsoft.com/office/powerpoint/2010/main" val="20732179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9D7EE43-F59F-49F5-6960-79DA348FF6F9}"/>
              </a:ext>
            </a:extLst>
          </p:cNvPr>
          <p:cNvGrpSpPr/>
          <p:nvPr/>
        </p:nvGrpSpPr>
        <p:grpSpPr>
          <a:xfrm>
            <a:off x="539552" y="1059582"/>
            <a:ext cx="8335047" cy="2927226"/>
            <a:chOff x="539552" y="1059582"/>
            <a:chExt cx="8335047" cy="2927226"/>
          </a:xfrm>
        </p:grpSpPr>
        <p:pic>
          <p:nvPicPr>
            <p:cNvPr id="7" name="Picture 6" descr="A crane with a crane hook&#10;&#10;Description automatically generated">
              <a:extLst>
                <a:ext uri="{FF2B5EF4-FFF2-40B4-BE49-F238E27FC236}">
                  <a16:creationId xmlns:a16="http://schemas.microsoft.com/office/drawing/2014/main" id="{33981381-A37D-0A1D-7AA4-91FF66F53AD6}"/>
                </a:ext>
              </a:extLst>
            </p:cNvPr>
            <p:cNvPicPr>
              <a:picLocks noChangeAspect="1"/>
            </p:cNvPicPr>
            <p:nvPr/>
          </p:nvPicPr>
          <p:blipFill>
            <a:blip r:embed="rId2"/>
            <a:stretch>
              <a:fillRect/>
            </a:stretch>
          </p:blipFill>
          <p:spPr>
            <a:xfrm>
              <a:off x="593437" y="1059582"/>
              <a:ext cx="7848872" cy="2927226"/>
            </a:xfrm>
            <a:prstGeom prst="rect">
              <a:avLst/>
            </a:prstGeom>
          </p:spPr>
        </p:pic>
        <p:sp>
          <p:nvSpPr>
            <p:cNvPr id="8" name="Rectangle 7">
              <a:extLst>
                <a:ext uri="{FF2B5EF4-FFF2-40B4-BE49-F238E27FC236}">
                  <a16:creationId xmlns:a16="http://schemas.microsoft.com/office/drawing/2014/main" id="{D7C62460-94BF-F0FE-7BC2-DBB1EBDA1290}"/>
                </a:ext>
              </a:extLst>
            </p:cNvPr>
            <p:cNvSpPr/>
            <p:nvPr/>
          </p:nvSpPr>
          <p:spPr>
            <a:xfrm>
              <a:off x="539552" y="1491630"/>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AEDEDAB-FE0C-7CE9-7B83-4D36E8E2926F}"/>
                </a:ext>
              </a:extLst>
            </p:cNvPr>
            <p:cNvSpPr/>
            <p:nvPr/>
          </p:nvSpPr>
          <p:spPr>
            <a:xfrm>
              <a:off x="1547664" y="1707654"/>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C0C45CC-AE21-6656-1BA0-7A22A57FB97B}"/>
                </a:ext>
              </a:extLst>
            </p:cNvPr>
            <p:cNvSpPr/>
            <p:nvPr/>
          </p:nvSpPr>
          <p:spPr>
            <a:xfrm>
              <a:off x="2463228" y="1944272"/>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9510762-1624-B5B3-E8C9-EDB285780DB9}"/>
                </a:ext>
              </a:extLst>
            </p:cNvPr>
            <p:cNvSpPr/>
            <p:nvPr/>
          </p:nvSpPr>
          <p:spPr>
            <a:xfrm>
              <a:off x="3469195" y="2175427"/>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AB7BE562-2027-88F0-F823-0AE00F88905C}"/>
                </a:ext>
              </a:extLst>
            </p:cNvPr>
            <p:cNvSpPr/>
            <p:nvPr/>
          </p:nvSpPr>
          <p:spPr>
            <a:xfrm>
              <a:off x="8226527" y="1923678"/>
              <a:ext cx="648072" cy="14401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77D36C15-3ED3-D63F-2653-F08580B03237}"/>
              </a:ext>
            </a:extLst>
          </p:cNvPr>
          <p:cNvSpPr>
            <a:spLocks noGrp="1"/>
          </p:cNvSpPr>
          <p:nvPr>
            <p:ph type="title"/>
          </p:nvPr>
        </p:nvSpPr>
        <p:spPr/>
        <p:txBody>
          <a:bodyPr/>
          <a:lstStyle/>
          <a:p>
            <a:r>
              <a:rPr lang="en-US" dirty="0"/>
              <a:t>Integration of the HPRF in the galleries</a:t>
            </a:r>
          </a:p>
        </p:txBody>
      </p:sp>
      <p:sp>
        <p:nvSpPr>
          <p:cNvPr id="3" name="Footer Placeholder 2">
            <a:extLst>
              <a:ext uri="{FF2B5EF4-FFF2-40B4-BE49-F238E27FC236}">
                <a16:creationId xmlns:a16="http://schemas.microsoft.com/office/drawing/2014/main" id="{6255AD95-9544-9018-BECF-E2CC4FF7041F}"/>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5600759-AA86-91C2-9F83-569BDD0D9EE0}"/>
              </a:ext>
            </a:extLst>
          </p:cNvPr>
          <p:cNvSpPr>
            <a:spLocks noGrp="1"/>
          </p:cNvSpPr>
          <p:nvPr>
            <p:ph type="sldNum" sz="quarter" idx="12"/>
          </p:nvPr>
        </p:nvSpPr>
        <p:spPr/>
        <p:txBody>
          <a:bodyPr/>
          <a:lstStyle/>
          <a:p>
            <a:fld id="{BFDCA1C4-9514-7B4F-976F-D92F7E296653}" type="slidenum">
              <a:rPr lang="fr-FR" smtClean="0"/>
              <a:pPr/>
              <a:t>24</a:t>
            </a:fld>
            <a:endParaRPr lang="fr-FR"/>
          </a:p>
        </p:txBody>
      </p:sp>
      <p:sp>
        <p:nvSpPr>
          <p:cNvPr id="13" name="TextBox 12">
            <a:extLst>
              <a:ext uri="{FF2B5EF4-FFF2-40B4-BE49-F238E27FC236}">
                <a16:creationId xmlns:a16="http://schemas.microsoft.com/office/drawing/2014/main" id="{A94B0AFE-A5F1-2CD0-840C-52C08172AB95}"/>
              </a:ext>
            </a:extLst>
          </p:cNvPr>
          <p:cNvSpPr txBox="1"/>
          <p:nvPr/>
        </p:nvSpPr>
        <p:spPr>
          <a:xfrm>
            <a:off x="683568" y="2715766"/>
            <a:ext cx="5688632" cy="1631216"/>
          </a:xfrm>
          <a:prstGeom prst="rect">
            <a:avLst/>
          </a:prstGeom>
          <a:noFill/>
        </p:spPr>
        <p:txBody>
          <a:bodyPr wrap="square" rtlCol="0">
            <a:spAutoFit/>
          </a:bodyPr>
          <a:lstStyle/>
          <a:p>
            <a:r>
              <a:rPr lang="fr-CH" sz="1400" dirty="0" err="1">
                <a:solidFill>
                  <a:schemeClr val="accent5"/>
                </a:solidFill>
              </a:rPr>
              <a:t>Taking</a:t>
            </a:r>
            <a:r>
              <a:rPr lang="fr-CH" sz="1400" dirty="0">
                <a:solidFill>
                  <a:schemeClr val="accent5"/>
                </a:solidFill>
              </a:rPr>
              <a:t> </a:t>
            </a:r>
            <a:r>
              <a:rPr lang="fr-CH" sz="1400" dirty="0" err="1">
                <a:solidFill>
                  <a:schemeClr val="accent5"/>
                </a:solidFill>
              </a:rPr>
              <a:t>into</a:t>
            </a:r>
            <a:r>
              <a:rPr lang="fr-CH" sz="1400" dirty="0">
                <a:solidFill>
                  <a:schemeClr val="accent5"/>
                </a:solidFill>
              </a:rPr>
              <a:t> </a:t>
            </a:r>
            <a:r>
              <a:rPr lang="fr-CH" sz="1400" dirty="0" err="1">
                <a:solidFill>
                  <a:schemeClr val="accent5"/>
                </a:solidFill>
              </a:rPr>
              <a:t>account</a:t>
            </a:r>
            <a:r>
              <a:rPr lang="fr-CH" sz="1400" dirty="0">
                <a:solidFill>
                  <a:schemeClr val="accent5"/>
                </a:solidFill>
              </a:rPr>
              <a:t> the </a:t>
            </a:r>
            <a:r>
              <a:rPr lang="fr-CH" sz="1400" dirty="0" err="1">
                <a:solidFill>
                  <a:schemeClr val="accent5"/>
                </a:solidFill>
              </a:rPr>
              <a:t>theory</a:t>
            </a:r>
            <a:r>
              <a:rPr lang="fr-CH" sz="1400" dirty="0">
                <a:solidFill>
                  <a:schemeClr val="accent5"/>
                </a:solidFill>
              </a:rPr>
              <a:t> of transmission </a:t>
            </a:r>
            <a:r>
              <a:rPr lang="fr-CH" sz="1400" dirty="0" err="1">
                <a:solidFill>
                  <a:schemeClr val="accent5"/>
                </a:solidFill>
              </a:rPr>
              <a:t>lines</a:t>
            </a:r>
            <a:r>
              <a:rPr lang="fr-CH" sz="1400" dirty="0">
                <a:solidFill>
                  <a:schemeClr val="accent5"/>
                </a:solidFill>
              </a:rPr>
              <a:t>, and to </a:t>
            </a:r>
            <a:r>
              <a:rPr lang="fr-CH" sz="1400" dirty="0" err="1">
                <a:solidFill>
                  <a:schemeClr val="accent5"/>
                </a:solidFill>
              </a:rPr>
              <a:t>be</a:t>
            </a:r>
            <a:r>
              <a:rPr lang="fr-CH" sz="1400" dirty="0">
                <a:solidFill>
                  <a:schemeClr val="accent5"/>
                </a:solidFill>
              </a:rPr>
              <a:t> compatible </a:t>
            </a:r>
            <a:r>
              <a:rPr lang="fr-CH" sz="1400" dirty="0" err="1">
                <a:solidFill>
                  <a:schemeClr val="accent5"/>
                </a:solidFill>
              </a:rPr>
              <a:t>with</a:t>
            </a:r>
            <a:r>
              <a:rPr lang="fr-CH" sz="1400" dirty="0">
                <a:solidFill>
                  <a:schemeClr val="accent5"/>
                </a:solidFill>
              </a:rPr>
              <a:t> the </a:t>
            </a:r>
            <a:r>
              <a:rPr lang="fr-CH" sz="1400" dirty="0" err="1">
                <a:solidFill>
                  <a:schemeClr val="accent5"/>
                </a:solidFill>
              </a:rPr>
              <a:t>integration</a:t>
            </a:r>
            <a:r>
              <a:rPr lang="fr-CH" sz="1400" dirty="0">
                <a:solidFill>
                  <a:schemeClr val="accent5"/>
                </a:solidFill>
              </a:rPr>
              <a:t>, </a:t>
            </a:r>
            <a:r>
              <a:rPr lang="fr-CH" sz="1400" dirty="0" err="1">
                <a:solidFill>
                  <a:schemeClr val="accent5"/>
                </a:solidFill>
              </a:rPr>
              <a:t>we</a:t>
            </a:r>
            <a:r>
              <a:rPr lang="fr-CH" sz="1400" dirty="0">
                <a:solidFill>
                  <a:schemeClr val="accent5"/>
                </a:solidFill>
              </a:rPr>
              <a:t> </a:t>
            </a:r>
            <a:r>
              <a:rPr lang="fr-CH" sz="1400" dirty="0" err="1">
                <a:solidFill>
                  <a:schemeClr val="accent5"/>
                </a:solidFill>
              </a:rPr>
              <a:t>decided</a:t>
            </a:r>
            <a:r>
              <a:rPr lang="fr-CH" sz="1400" dirty="0">
                <a:solidFill>
                  <a:schemeClr val="accent5"/>
                </a:solidFill>
              </a:rPr>
              <a:t> to have</a:t>
            </a:r>
          </a:p>
          <a:p>
            <a:r>
              <a:rPr lang="fr-CH" sz="1400" dirty="0">
                <a:solidFill>
                  <a:schemeClr val="accent5"/>
                </a:solidFill>
              </a:rPr>
              <a:t>	6-1/8’’ coaxial </a:t>
            </a:r>
            <a:r>
              <a:rPr lang="fr-CH" sz="1400" dirty="0" err="1">
                <a:solidFill>
                  <a:schemeClr val="accent5"/>
                </a:solidFill>
              </a:rPr>
              <a:t>lines</a:t>
            </a:r>
            <a:r>
              <a:rPr lang="fr-CH" sz="1400" dirty="0">
                <a:solidFill>
                  <a:schemeClr val="accent5"/>
                </a:solidFill>
              </a:rPr>
              <a:t> in the </a:t>
            </a:r>
            <a:r>
              <a:rPr lang="fr-CH" sz="1400" dirty="0" err="1">
                <a:solidFill>
                  <a:schemeClr val="accent5"/>
                </a:solidFill>
              </a:rPr>
              <a:t>galery</a:t>
            </a:r>
            <a:r>
              <a:rPr lang="fr-CH" sz="1400" dirty="0">
                <a:solidFill>
                  <a:schemeClr val="accent5"/>
                </a:solidFill>
              </a:rPr>
              <a:t> (</a:t>
            </a:r>
            <a:r>
              <a:rPr lang="fr-CH" sz="1400" dirty="0" err="1">
                <a:solidFill>
                  <a:schemeClr val="accent5"/>
                </a:solidFill>
              </a:rPr>
              <a:t>attenuation</a:t>
            </a:r>
            <a:r>
              <a:rPr lang="fr-CH" sz="1400" dirty="0">
                <a:solidFill>
                  <a:schemeClr val="accent5"/>
                </a:solidFill>
              </a:rPr>
              <a:t> ~ 0.5 dB)</a:t>
            </a:r>
          </a:p>
          <a:p>
            <a:r>
              <a:rPr lang="fr-CH" sz="1400" dirty="0">
                <a:solidFill>
                  <a:schemeClr val="accent5"/>
                </a:solidFill>
              </a:rPr>
              <a:t>	A </a:t>
            </a:r>
            <a:r>
              <a:rPr lang="fr-CH" sz="1400" dirty="0" err="1">
                <a:solidFill>
                  <a:schemeClr val="accent5"/>
                </a:solidFill>
              </a:rPr>
              <a:t>circulator</a:t>
            </a:r>
            <a:r>
              <a:rPr lang="fr-CH" sz="1400" dirty="0">
                <a:solidFill>
                  <a:schemeClr val="accent5"/>
                </a:solidFill>
              </a:rPr>
              <a:t> to </a:t>
            </a:r>
            <a:r>
              <a:rPr lang="fr-CH" sz="1400" dirty="0" err="1">
                <a:solidFill>
                  <a:schemeClr val="accent5"/>
                </a:solidFill>
              </a:rPr>
              <a:t>protect</a:t>
            </a:r>
            <a:r>
              <a:rPr lang="fr-CH" sz="1400" dirty="0">
                <a:solidFill>
                  <a:schemeClr val="accent5"/>
                </a:solidFill>
              </a:rPr>
              <a:t> the coaxial </a:t>
            </a:r>
            <a:r>
              <a:rPr lang="fr-CH" sz="1400" dirty="0" err="1">
                <a:solidFill>
                  <a:schemeClr val="accent5"/>
                </a:solidFill>
              </a:rPr>
              <a:t>lines</a:t>
            </a:r>
            <a:r>
              <a:rPr lang="fr-CH" sz="1400" dirty="0">
                <a:solidFill>
                  <a:schemeClr val="accent5"/>
                </a:solidFill>
              </a:rPr>
              <a:t> (</a:t>
            </a:r>
            <a:r>
              <a:rPr lang="fr-CH" sz="1400" dirty="0" err="1">
                <a:solidFill>
                  <a:schemeClr val="accent5"/>
                </a:solidFill>
              </a:rPr>
              <a:t>attenuation</a:t>
            </a:r>
            <a:r>
              <a:rPr lang="fr-CH" sz="1400" dirty="0">
                <a:solidFill>
                  <a:schemeClr val="accent5"/>
                </a:solidFill>
              </a:rPr>
              <a:t> ~ 0.3 dB)</a:t>
            </a:r>
          </a:p>
          <a:p>
            <a:pPr marL="457200" indent="-457200"/>
            <a:r>
              <a:rPr lang="fr-CH" sz="1400" dirty="0">
                <a:solidFill>
                  <a:schemeClr val="accent5"/>
                </a:solidFill>
              </a:rPr>
              <a:t>	WG WR 2300 HH in the </a:t>
            </a:r>
            <a:r>
              <a:rPr lang="fr-CH" sz="1400" dirty="0" err="1">
                <a:solidFill>
                  <a:schemeClr val="accent5"/>
                </a:solidFill>
              </a:rPr>
              <a:t>core</a:t>
            </a:r>
            <a:r>
              <a:rPr lang="fr-CH" sz="1400" dirty="0">
                <a:solidFill>
                  <a:schemeClr val="accent5"/>
                </a:solidFill>
              </a:rPr>
              <a:t> (to match high power and to </a:t>
            </a:r>
            <a:r>
              <a:rPr lang="fr-CH" sz="1400" dirty="0" err="1">
                <a:solidFill>
                  <a:schemeClr val="accent5"/>
                </a:solidFill>
              </a:rPr>
              <a:t>ease</a:t>
            </a:r>
            <a:r>
              <a:rPr lang="fr-CH" sz="1400" dirty="0">
                <a:solidFill>
                  <a:schemeClr val="accent5"/>
                </a:solidFill>
              </a:rPr>
              <a:t> installation) (</a:t>
            </a:r>
            <a:r>
              <a:rPr lang="fr-CH" sz="1400" dirty="0" err="1">
                <a:solidFill>
                  <a:schemeClr val="accent5"/>
                </a:solidFill>
              </a:rPr>
              <a:t>attenuation</a:t>
            </a:r>
            <a:r>
              <a:rPr lang="fr-CH" sz="1400" dirty="0">
                <a:solidFill>
                  <a:schemeClr val="accent5"/>
                </a:solidFill>
              </a:rPr>
              <a:t> ~ 0.1 dB)</a:t>
            </a:r>
          </a:p>
          <a:p>
            <a:pPr marL="457200" indent="-457200"/>
            <a:r>
              <a:rPr lang="fr-CH" sz="1400" dirty="0">
                <a:solidFill>
                  <a:schemeClr val="accent5"/>
                </a:solidFill>
              </a:rPr>
              <a:t>Total </a:t>
            </a:r>
            <a:r>
              <a:rPr lang="fr-CH" sz="1400" dirty="0" err="1">
                <a:solidFill>
                  <a:schemeClr val="accent5"/>
                </a:solidFill>
              </a:rPr>
              <a:t>attenuation</a:t>
            </a:r>
            <a:r>
              <a:rPr lang="fr-CH" sz="1400" dirty="0">
                <a:solidFill>
                  <a:schemeClr val="accent5"/>
                </a:solidFill>
              </a:rPr>
              <a:t> ~ 1 dB</a:t>
            </a:r>
            <a:endParaRPr lang="en-US" sz="1600" dirty="0">
              <a:solidFill>
                <a:schemeClr val="accent5"/>
              </a:solidFill>
            </a:endParaRPr>
          </a:p>
        </p:txBody>
      </p:sp>
    </p:spTree>
    <p:extLst>
      <p:ext uri="{BB962C8B-B14F-4D97-AF65-F5344CB8AC3E}">
        <p14:creationId xmlns:p14="http://schemas.microsoft.com/office/powerpoint/2010/main" val="3622848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A6D9D-FDAD-A718-5E3C-BC6F1A6F9C1C}"/>
              </a:ext>
            </a:extLst>
          </p:cNvPr>
          <p:cNvSpPr>
            <a:spLocks noGrp="1"/>
          </p:cNvSpPr>
          <p:nvPr>
            <p:ph type="title"/>
          </p:nvPr>
        </p:nvSpPr>
        <p:spPr/>
        <p:txBody>
          <a:bodyPr/>
          <a:lstStyle/>
          <a:p>
            <a:r>
              <a:rPr lang="fr-CH" dirty="0"/>
              <a:t>HPRF stations in </a:t>
            </a:r>
            <a:r>
              <a:rPr lang="fr-CH" dirty="0" err="1"/>
              <a:t>galery</a:t>
            </a:r>
            <a:endParaRPr lang="en-US" dirty="0"/>
          </a:p>
        </p:txBody>
      </p:sp>
      <p:sp>
        <p:nvSpPr>
          <p:cNvPr id="3" name="Footer Placeholder 2">
            <a:extLst>
              <a:ext uri="{FF2B5EF4-FFF2-40B4-BE49-F238E27FC236}">
                <a16:creationId xmlns:a16="http://schemas.microsoft.com/office/drawing/2014/main" id="{A23F6258-AC16-FA34-7CE5-4DB219022C9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169A53-4227-28A0-B8FE-0F7E5CFAE3C0}"/>
              </a:ext>
            </a:extLst>
          </p:cNvPr>
          <p:cNvSpPr>
            <a:spLocks noGrp="1"/>
          </p:cNvSpPr>
          <p:nvPr>
            <p:ph type="sldNum" sz="quarter" idx="12"/>
          </p:nvPr>
        </p:nvSpPr>
        <p:spPr/>
        <p:txBody>
          <a:bodyPr/>
          <a:lstStyle/>
          <a:p>
            <a:fld id="{BFDCA1C4-9514-7B4F-976F-D92F7E296653}" type="slidenum">
              <a:rPr lang="fr-FR" smtClean="0"/>
              <a:pPr/>
              <a:t>25</a:t>
            </a:fld>
            <a:endParaRPr lang="fr-FR"/>
          </a:p>
        </p:txBody>
      </p:sp>
      <p:pic>
        <p:nvPicPr>
          <p:cNvPr id="5" name="Picture 4">
            <a:extLst>
              <a:ext uri="{FF2B5EF4-FFF2-40B4-BE49-F238E27FC236}">
                <a16:creationId xmlns:a16="http://schemas.microsoft.com/office/drawing/2014/main" id="{8CED239C-AEDB-B8C7-AD71-AB239060290B}"/>
              </a:ext>
            </a:extLst>
          </p:cNvPr>
          <p:cNvPicPr>
            <a:picLocks noChangeAspect="1"/>
          </p:cNvPicPr>
          <p:nvPr/>
        </p:nvPicPr>
        <p:blipFill>
          <a:blip r:embed="rId2"/>
          <a:srcRect/>
          <a:stretch/>
        </p:blipFill>
        <p:spPr>
          <a:xfrm>
            <a:off x="1115616" y="1491630"/>
            <a:ext cx="6450685" cy="2053589"/>
          </a:xfrm>
          <a:prstGeom prst="rect">
            <a:avLst/>
          </a:prstGeom>
        </p:spPr>
      </p:pic>
      <p:sp>
        <p:nvSpPr>
          <p:cNvPr id="6" name="TextBox 5">
            <a:extLst>
              <a:ext uri="{FF2B5EF4-FFF2-40B4-BE49-F238E27FC236}">
                <a16:creationId xmlns:a16="http://schemas.microsoft.com/office/drawing/2014/main" id="{0E54E27A-D1AD-6927-F14F-56598D7A9FB5}"/>
              </a:ext>
            </a:extLst>
          </p:cNvPr>
          <p:cNvSpPr txBox="1"/>
          <p:nvPr/>
        </p:nvSpPr>
        <p:spPr>
          <a:xfrm>
            <a:off x="1115617" y="3723878"/>
            <a:ext cx="6450684" cy="276999"/>
          </a:xfrm>
          <a:prstGeom prst="rect">
            <a:avLst/>
          </a:prstGeom>
          <a:noFill/>
        </p:spPr>
        <p:txBody>
          <a:bodyPr wrap="square">
            <a:spAutoFit/>
          </a:bodyPr>
          <a:lstStyle/>
          <a:p>
            <a:pPr algn="ctr" defTabSz="685800"/>
            <a:r>
              <a:rPr lang="en-GB" sz="1200" dirty="0">
                <a:solidFill>
                  <a:srgbClr val="002060"/>
                </a:solidFill>
              </a:rPr>
              <a:t>One HPRF station per cavity, delivering power through 6-1/8’’ coaxial lines</a:t>
            </a:r>
            <a:endParaRPr lang="en-US" sz="1200" dirty="0">
              <a:solidFill>
                <a:srgbClr val="002060"/>
              </a:solidFill>
            </a:endParaRPr>
          </a:p>
        </p:txBody>
      </p:sp>
    </p:spTree>
    <p:extLst>
      <p:ext uri="{BB962C8B-B14F-4D97-AF65-F5344CB8AC3E}">
        <p14:creationId xmlns:p14="http://schemas.microsoft.com/office/powerpoint/2010/main" val="40728950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A6D9D-FDAD-A718-5E3C-BC6F1A6F9C1C}"/>
              </a:ext>
            </a:extLst>
          </p:cNvPr>
          <p:cNvSpPr>
            <a:spLocks noGrp="1"/>
          </p:cNvSpPr>
          <p:nvPr>
            <p:ph type="title"/>
          </p:nvPr>
        </p:nvSpPr>
        <p:spPr/>
        <p:txBody>
          <a:bodyPr/>
          <a:lstStyle/>
          <a:p>
            <a:r>
              <a:rPr lang="fr-CH" dirty="0" err="1"/>
              <a:t>Circulators</a:t>
            </a:r>
            <a:endParaRPr lang="en-US" dirty="0"/>
          </a:p>
        </p:txBody>
      </p:sp>
      <p:sp>
        <p:nvSpPr>
          <p:cNvPr id="3" name="Footer Placeholder 2">
            <a:extLst>
              <a:ext uri="{FF2B5EF4-FFF2-40B4-BE49-F238E27FC236}">
                <a16:creationId xmlns:a16="http://schemas.microsoft.com/office/drawing/2014/main" id="{A23F6258-AC16-FA34-7CE5-4DB219022C9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169A53-4227-28A0-B8FE-0F7E5CFAE3C0}"/>
              </a:ext>
            </a:extLst>
          </p:cNvPr>
          <p:cNvSpPr>
            <a:spLocks noGrp="1"/>
          </p:cNvSpPr>
          <p:nvPr>
            <p:ph type="sldNum" sz="quarter" idx="12"/>
          </p:nvPr>
        </p:nvSpPr>
        <p:spPr/>
        <p:txBody>
          <a:bodyPr/>
          <a:lstStyle/>
          <a:p>
            <a:fld id="{BFDCA1C4-9514-7B4F-976F-D92F7E296653}" type="slidenum">
              <a:rPr lang="fr-FR" smtClean="0"/>
              <a:pPr/>
              <a:t>26</a:t>
            </a:fld>
            <a:endParaRPr lang="fr-FR"/>
          </a:p>
        </p:txBody>
      </p:sp>
      <p:sp>
        <p:nvSpPr>
          <p:cNvPr id="6" name="TextBox 5">
            <a:extLst>
              <a:ext uri="{FF2B5EF4-FFF2-40B4-BE49-F238E27FC236}">
                <a16:creationId xmlns:a16="http://schemas.microsoft.com/office/drawing/2014/main" id="{0E54E27A-D1AD-6927-F14F-56598D7A9FB5}"/>
              </a:ext>
            </a:extLst>
          </p:cNvPr>
          <p:cNvSpPr txBox="1"/>
          <p:nvPr/>
        </p:nvSpPr>
        <p:spPr>
          <a:xfrm>
            <a:off x="1115617" y="4083918"/>
            <a:ext cx="6450684" cy="276999"/>
          </a:xfrm>
          <a:prstGeom prst="rect">
            <a:avLst/>
          </a:prstGeom>
          <a:noFill/>
        </p:spPr>
        <p:txBody>
          <a:bodyPr wrap="square">
            <a:spAutoFit/>
          </a:bodyPr>
          <a:lstStyle/>
          <a:p>
            <a:pPr algn="ctr" defTabSz="685800"/>
            <a:r>
              <a:rPr lang="en-GB" sz="1200" dirty="0">
                <a:solidFill>
                  <a:srgbClr val="002060"/>
                </a:solidFill>
              </a:rPr>
              <a:t>6-1/8’’ coaxial lines connected to a circulator, with its port 2 connected to a WG WR 2300 HH</a:t>
            </a:r>
            <a:endParaRPr lang="en-US" sz="1200" dirty="0">
              <a:solidFill>
                <a:srgbClr val="002060"/>
              </a:solidFill>
            </a:endParaRPr>
          </a:p>
        </p:txBody>
      </p:sp>
      <p:pic>
        <p:nvPicPr>
          <p:cNvPr id="7" name="Picture 6" descr="A drawing of a machine">
            <a:extLst>
              <a:ext uri="{FF2B5EF4-FFF2-40B4-BE49-F238E27FC236}">
                <a16:creationId xmlns:a16="http://schemas.microsoft.com/office/drawing/2014/main" id="{45D6427A-4A7D-1BEF-AE56-7061323BFBAA}"/>
              </a:ext>
            </a:extLst>
          </p:cNvPr>
          <p:cNvPicPr>
            <a:picLocks noChangeAspect="1"/>
          </p:cNvPicPr>
          <p:nvPr/>
        </p:nvPicPr>
        <p:blipFill>
          <a:blip r:embed="rId2"/>
          <a:stretch>
            <a:fillRect/>
          </a:stretch>
        </p:blipFill>
        <p:spPr>
          <a:xfrm>
            <a:off x="1907704" y="1059582"/>
            <a:ext cx="5094048" cy="2827925"/>
          </a:xfrm>
          <a:prstGeom prst="rect">
            <a:avLst/>
          </a:prstGeom>
        </p:spPr>
      </p:pic>
    </p:spTree>
    <p:extLst>
      <p:ext uri="{BB962C8B-B14F-4D97-AF65-F5344CB8AC3E}">
        <p14:creationId xmlns:p14="http://schemas.microsoft.com/office/powerpoint/2010/main" val="4831920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A6D9D-FDAD-A718-5E3C-BC6F1A6F9C1C}"/>
              </a:ext>
            </a:extLst>
          </p:cNvPr>
          <p:cNvSpPr>
            <a:spLocks noGrp="1"/>
          </p:cNvSpPr>
          <p:nvPr>
            <p:ph type="title"/>
          </p:nvPr>
        </p:nvSpPr>
        <p:spPr/>
        <p:txBody>
          <a:bodyPr/>
          <a:lstStyle/>
          <a:p>
            <a:r>
              <a:rPr lang="fr-CH" dirty="0" err="1"/>
              <a:t>Detailed</a:t>
            </a:r>
            <a:r>
              <a:rPr lang="fr-CH" dirty="0"/>
              <a:t> </a:t>
            </a:r>
            <a:r>
              <a:rPr lang="fr-CH" dirty="0" err="1"/>
              <a:t>view</a:t>
            </a:r>
            <a:r>
              <a:rPr lang="fr-CH" dirty="0"/>
              <a:t> of </a:t>
            </a:r>
            <a:r>
              <a:rPr lang="fr-CH" dirty="0" err="1"/>
              <a:t>circulators</a:t>
            </a:r>
            <a:endParaRPr lang="en-US" dirty="0"/>
          </a:p>
        </p:txBody>
      </p:sp>
      <p:sp>
        <p:nvSpPr>
          <p:cNvPr id="3" name="Footer Placeholder 2">
            <a:extLst>
              <a:ext uri="{FF2B5EF4-FFF2-40B4-BE49-F238E27FC236}">
                <a16:creationId xmlns:a16="http://schemas.microsoft.com/office/drawing/2014/main" id="{A23F6258-AC16-FA34-7CE5-4DB219022C9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169A53-4227-28A0-B8FE-0F7E5CFAE3C0}"/>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17" name="Picture 16" descr="A machine with pipes and a pipe&#10;&#10;Description automatically generated">
            <a:extLst>
              <a:ext uri="{FF2B5EF4-FFF2-40B4-BE49-F238E27FC236}">
                <a16:creationId xmlns:a16="http://schemas.microsoft.com/office/drawing/2014/main" id="{6F14053B-D71E-07A4-BC22-693FD1799788}"/>
              </a:ext>
            </a:extLst>
          </p:cNvPr>
          <p:cNvPicPr>
            <a:picLocks noChangeAspect="1"/>
          </p:cNvPicPr>
          <p:nvPr/>
        </p:nvPicPr>
        <p:blipFill>
          <a:blip r:embed="rId2"/>
          <a:stretch>
            <a:fillRect/>
          </a:stretch>
        </p:blipFill>
        <p:spPr>
          <a:xfrm>
            <a:off x="3231763" y="771550"/>
            <a:ext cx="2622226" cy="3854969"/>
          </a:xfrm>
          <a:prstGeom prst="rect">
            <a:avLst/>
          </a:prstGeom>
          <a:ln>
            <a:noFill/>
          </a:ln>
        </p:spPr>
      </p:pic>
      <p:sp>
        <p:nvSpPr>
          <p:cNvPr id="18" name="TextBox 17">
            <a:extLst>
              <a:ext uri="{FF2B5EF4-FFF2-40B4-BE49-F238E27FC236}">
                <a16:creationId xmlns:a16="http://schemas.microsoft.com/office/drawing/2014/main" id="{B365C63A-5186-B73A-DFF8-3C16F0BF1D89}"/>
              </a:ext>
            </a:extLst>
          </p:cNvPr>
          <p:cNvSpPr txBox="1"/>
          <p:nvPr/>
        </p:nvSpPr>
        <p:spPr>
          <a:xfrm>
            <a:off x="5203828" y="3973731"/>
            <a:ext cx="1300322" cy="507831"/>
          </a:xfrm>
          <a:prstGeom prst="rect">
            <a:avLst/>
          </a:prstGeom>
          <a:noFill/>
          <a:ln>
            <a:noFill/>
          </a:ln>
        </p:spPr>
        <p:txBody>
          <a:bodyPr wrap="square" rtlCol="0">
            <a:spAutoFit/>
          </a:bodyPr>
          <a:lstStyle/>
          <a:p>
            <a:r>
              <a:rPr lang="it-IT" sz="1350" dirty="0">
                <a:solidFill>
                  <a:schemeClr val="accent5"/>
                </a:solidFill>
              </a:rPr>
              <a:t>Waveguide WR 2300 HH</a:t>
            </a:r>
            <a:endParaRPr lang="en-GB" sz="1350" dirty="0">
              <a:solidFill>
                <a:schemeClr val="accent5"/>
              </a:solidFill>
            </a:endParaRPr>
          </a:p>
        </p:txBody>
      </p:sp>
      <p:sp>
        <p:nvSpPr>
          <p:cNvPr id="19" name="TextBox 18">
            <a:extLst>
              <a:ext uri="{FF2B5EF4-FFF2-40B4-BE49-F238E27FC236}">
                <a16:creationId xmlns:a16="http://schemas.microsoft.com/office/drawing/2014/main" id="{7C3834D0-1F3A-9170-F836-77599F7D835D}"/>
              </a:ext>
            </a:extLst>
          </p:cNvPr>
          <p:cNvSpPr txBox="1"/>
          <p:nvPr/>
        </p:nvSpPr>
        <p:spPr>
          <a:xfrm>
            <a:off x="4377605" y="1881184"/>
            <a:ext cx="1080120" cy="300082"/>
          </a:xfrm>
          <a:prstGeom prst="rect">
            <a:avLst/>
          </a:prstGeom>
          <a:noFill/>
          <a:ln>
            <a:noFill/>
          </a:ln>
        </p:spPr>
        <p:txBody>
          <a:bodyPr wrap="square" rtlCol="0">
            <a:spAutoFit/>
          </a:bodyPr>
          <a:lstStyle/>
          <a:p>
            <a:r>
              <a:rPr lang="it-IT" sz="1350" dirty="0">
                <a:solidFill>
                  <a:schemeClr val="accent5"/>
                </a:solidFill>
              </a:rPr>
              <a:t>50 kW load</a:t>
            </a:r>
            <a:endParaRPr lang="en-GB" sz="1350" dirty="0">
              <a:solidFill>
                <a:schemeClr val="accent5"/>
              </a:solidFill>
            </a:endParaRPr>
          </a:p>
        </p:txBody>
      </p:sp>
      <p:sp>
        <p:nvSpPr>
          <p:cNvPr id="20" name="TextBox 19">
            <a:extLst>
              <a:ext uri="{FF2B5EF4-FFF2-40B4-BE49-F238E27FC236}">
                <a16:creationId xmlns:a16="http://schemas.microsoft.com/office/drawing/2014/main" id="{DF8DFD12-65EB-92C9-34DD-3E5149FB23BD}"/>
              </a:ext>
            </a:extLst>
          </p:cNvPr>
          <p:cNvSpPr txBox="1"/>
          <p:nvPr/>
        </p:nvSpPr>
        <p:spPr>
          <a:xfrm>
            <a:off x="3231763" y="3778458"/>
            <a:ext cx="922074" cy="300082"/>
          </a:xfrm>
          <a:prstGeom prst="rect">
            <a:avLst/>
          </a:prstGeom>
          <a:noFill/>
          <a:ln>
            <a:noFill/>
          </a:ln>
        </p:spPr>
        <p:txBody>
          <a:bodyPr wrap="square" rtlCol="0">
            <a:spAutoFit/>
          </a:bodyPr>
          <a:lstStyle/>
          <a:p>
            <a:r>
              <a:rPr lang="it-IT" sz="1350" dirty="0">
                <a:solidFill>
                  <a:schemeClr val="accent5"/>
                </a:solidFill>
              </a:rPr>
              <a:t>Circulator</a:t>
            </a:r>
            <a:endParaRPr lang="en-GB" sz="1350" dirty="0">
              <a:solidFill>
                <a:schemeClr val="accent5"/>
              </a:solidFill>
            </a:endParaRPr>
          </a:p>
        </p:txBody>
      </p:sp>
      <p:sp>
        <p:nvSpPr>
          <p:cNvPr id="24" name="TextBox 23">
            <a:extLst>
              <a:ext uri="{FF2B5EF4-FFF2-40B4-BE49-F238E27FC236}">
                <a16:creationId xmlns:a16="http://schemas.microsoft.com/office/drawing/2014/main" id="{43423592-FB50-B1A9-B9C2-C2C18B552262}"/>
              </a:ext>
            </a:extLst>
          </p:cNvPr>
          <p:cNvSpPr txBox="1"/>
          <p:nvPr/>
        </p:nvSpPr>
        <p:spPr>
          <a:xfrm>
            <a:off x="2735177" y="1011063"/>
            <a:ext cx="1270395" cy="507831"/>
          </a:xfrm>
          <a:prstGeom prst="rect">
            <a:avLst/>
          </a:prstGeom>
          <a:noFill/>
          <a:ln>
            <a:noFill/>
          </a:ln>
        </p:spPr>
        <p:txBody>
          <a:bodyPr wrap="square" rtlCol="0">
            <a:spAutoFit/>
          </a:bodyPr>
          <a:lstStyle/>
          <a:p>
            <a:r>
              <a:rPr lang="it-IT" sz="1350" dirty="0">
                <a:solidFill>
                  <a:schemeClr val="accent5"/>
                </a:solidFill>
              </a:rPr>
              <a:t>6-1/8’’ RF coaxial line</a:t>
            </a:r>
            <a:endParaRPr lang="en-GB" sz="1350" dirty="0">
              <a:solidFill>
                <a:schemeClr val="accent5"/>
              </a:solidFill>
            </a:endParaRPr>
          </a:p>
        </p:txBody>
      </p:sp>
      <p:sp>
        <p:nvSpPr>
          <p:cNvPr id="26" name="TextBox 25">
            <a:extLst>
              <a:ext uri="{FF2B5EF4-FFF2-40B4-BE49-F238E27FC236}">
                <a16:creationId xmlns:a16="http://schemas.microsoft.com/office/drawing/2014/main" id="{F688F6EA-B596-FB81-5EAC-57FB2CBB769B}"/>
              </a:ext>
            </a:extLst>
          </p:cNvPr>
          <p:cNvSpPr txBox="1"/>
          <p:nvPr/>
        </p:nvSpPr>
        <p:spPr>
          <a:xfrm>
            <a:off x="5177493" y="2667247"/>
            <a:ext cx="1410731" cy="507831"/>
          </a:xfrm>
          <a:prstGeom prst="rect">
            <a:avLst/>
          </a:prstGeom>
          <a:noFill/>
          <a:ln>
            <a:noFill/>
          </a:ln>
        </p:spPr>
        <p:txBody>
          <a:bodyPr wrap="square" rtlCol="0">
            <a:spAutoFit/>
          </a:bodyPr>
          <a:lstStyle/>
          <a:p>
            <a:r>
              <a:rPr lang="it-IT" sz="1350" dirty="0">
                <a:solidFill>
                  <a:schemeClr val="accent5"/>
                </a:solidFill>
              </a:rPr>
              <a:t>Adapter to WG WR 2300 HH</a:t>
            </a:r>
            <a:endParaRPr lang="en-GB" sz="1350" dirty="0">
              <a:solidFill>
                <a:schemeClr val="accent5"/>
              </a:solidFill>
            </a:endParaRPr>
          </a:p>
        </p:txBody>
      </p:sp>
      <p:sp>
        <p:nvSpPr>
          <p:cNvPr id="6" name="TextBox 5">
            <a:extLst>
              <a:ext uri="{FF2B5EF4-FFF2-40B4-BE49-F238E27FC236}">
                <a16:creationId xmlns:a16="http://schemas.microsoft.com/office/drawing/2014/main" id="{0E54E27A-D1AD-6927-F14F-56598D7A9FB5}"/>
              </a:ext>
            </a:extLst>
          </p:cNvPr>
          <p:cNvSpPr txBox="1"/>
          <p:nvPr/>
        </p:nvSpPr>
        <p:spPr>
          <a:xfrm>
            <a:off x="5557796" y="1769615"/>
            <a:ext cx="3240360" cy="523220"/>
          </a:xfrm>
          <a:prstGeom prst="rect">
            <a:avLst/>
          </a:prstGeom>
          <a:noFill/>
        </p:spPr>
        <p:txBody>
          <a:bodyPr wrap="square">
            <a:spAutoFit/>
          </a:bodyPr>
          <a:lstStyle/>
          <a:p>
            <a:pPr algn="ctr" defTabSz="685800"/>
            <a:r>
              <a:rPr lang="en-GB" sz="1400" dirty="0">
                <a:solidFill>
                  <a:srgbClr val="002060"/>
                </a:solidFill>
              </a:rPr>
              <a:t>One can notice that the load is vertically oriented to avoid trapped air</a:t>
            </a:r>
            <a:endParaRPr lang="en-US" sz="1400" dirty="0">
              <a:solidFill>
                <a:srgbClr val="002060"/>
              </a:solidFill>
            </a:endParaRPr>
          </a:p>
        </p:txBody>
      </p:sp>
    </p:spTree>
    <p:extLst>
      <p:ext uri="{BB962C8B-B14F-4D97-AF65-F5344CB8AC3E}">
        <p14:creationId xmlns:p14="http://schemas.microsoft.com/office/powerpoint/2010/main" val="27397180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A6D9D-FDAD-A718-5E3C-BC6F1A6F9C1C}"/>
              </a:ext>
            </a:extLst>
          </p:cNvPr>
          <p:cNvSpPr>
            <a:spLocks noGrp="1"/>
          </p:cNvSpPr>
          <p:nvPr>
            <p:ph type="title"/>
          </p:nvPr>
        </p:nvSpPr>
        <p:spPr/>
        <p:txBody>
          <a:bodyPr/>
          <a:lstStyle/>
          <a:p>
            <a:r>
              <a:rPr lang="fr-CH" dirty="0"/>
              <a:t>WG in the </a:t>
            </a:r>
            <a:r>
              <a:rPr lang="fr-CH" dirty="0" err="1"/>
              <a:t>cores</a:t>
            </a:r>
            <a:endParaRPr lang="en-US" dirty="0"/>
          </a:p>
        </p:txBody>
      </p:sp>
      <p:sp>
        <p:nvSpPr>
          <p:cNvPr id="3" name="Footer Placeholder 2">
            <a:extLst>
              <a:ext uri="{FF2B5EF4-FFF2-40B4-BE49-F238E27FC236}">
                <a16:creationId xmlns:a16="http://schemas.microsoft.com/office/drawing/2014/main" id="{A23F6258-AC16-FA34-7CE5-4DB219022C9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169A53-4227-28A0-B8FE-0F7E5CFAE3C0}"/>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5" name="Picture 4" descr="A 3d model of a bridge&#10;&#10;Description automatically generated">
            <a:extLst>
              <a:ext uri="{FF2B5EF4-FFF2-40B4-BE49-F238E27FC236}">
                <a16:creationId xmlns:a16="http://schemas.microsoft.com/office/drawing/2014/main" id="{1EFD7919-096B-2935-3D11-6638B29980A8}"/>
              </a:ext>
            </a:extLst>
          </p:cNvPr>
          <p:cNvPicPr>
            <a:picLocks noChangeAspect="1"/>
          </p:cNvPicPr>
          <p:nvPr/>
        </p:nvPicPr>
        <p:blipFill>
          <a:blip r:embed="rId2"/>
          <a:stretch>
            <a:fillRect/>
          </a:stretch>
        </p:blipFill>
        <p:spPr>
          <a:xfrm>
            <a:off x="1115616" y="1268990"/>
            <a:ext cx="4695689" cy="3207688"/>
          </a:xfrm>
          <a:prstGeom prst="rect">
            <a:avLst/>
          </a:prstGeom>
        </p:spPr>
      </p:pic>
      <p:sp>
        <p:nvSpPr>
          <p:cNvPr id="7" name="TextBox 6">
            <a:extLst>
              <a:ext uri="{FF2B5EF4-FFF2-40B4-BE49-F238E27FC236}">
                <a16:creationId xmlns:a16="http://schemas.microsoft.com/office/drawing/2014/main" id="{C0BA6127-FDFA-73ED-9894-A9D3ED2180FB}"/>
              </a:ext>
            </a:extLst>
          </p:cNvPr>
          <p:cNvSpPr txBox="1"/>
          <p:nvPr/>
        </p:nvSpPr>
        <p:spPr>
          <a:xfrm>
            <a:off x="4996059" y="2571750"/>
            <a:ext cx="3608386" cy="830997"/>
          </a:xfrm>
          <a:prstGeom prst="rect">
            <a:avLst/>
          </a:prstGeom>
          <a:noFill/>
          <a:ln>
            <a:noFill/>
          </a:ln>
        </p:spPr>
        <p:txBody>
          <a:bodyPr wrap="square" rtlCol="0">
            <a:spAutoFit/>
          </a:bodyPr>
          <a:lstStyle/>
          <a:p>
            <a:r>
              <a:rPr lang="it-IT" sz="1200" dirty="0">
                <a:solidFill>
                  <a:srgbClr val="002060"/>
                </a:solidFill>
              </a:rPr>
              <a:t>The waveguide WR 2300 lenght is 10.4 metre</a:t>
            </a:r>
          </a:p>
          <a:p>
            <a:endParaRPr lang="it-IT" sz="1200" dirty="0">
              <a:solidFill>
                <a:srgbClr val="002060"/>
              </a:solidFill>
            </a:endParaRPr>
          </a:p>
          <a:p>
            <a:r>
              <a:rPr lang="it-IT" sz="1200" dirty="0">
                <a:solidFill>
                  <a:srgbClr val="002060"/>
                </a:solidFill>
              </a:rPr>
              <a:t>The line is composed of an adpter, 7 straight parts, a tailor made 45°, a 90° elbow and 2 belows</a:t>
            </a:r>
            <a:endParaRPr lang="en-GB" sz="1200" dirty="0">
              <a:solidFill>
                <a:srgbClr val="002060"/>
              </a:solidFill>
            </a:endParaRPr>
          </a:p>
        </p:txBody>
      </p:sp>
      <p:cxnSp>
        <p:nvCxnSpPr>
          <p:cNvPr id="8" name="Straight Arrow Connector 7">
            <a:extLst>
              <a:ext uri="{FF2B5EF4-FFF2-40B4-BE49-F238E27FC236}">
                <a16:creationId xmlns:a16="http://schemas.microsoft.com/office/drawing/2014/main" id="{5680D536-400E-D99E-2416-A88B58DD3696}"/>
              </a:ext>
            </a:extLst>
          </p:cNvPr>
          <p:cNvCxnSpPr>
            <a:cxnSpLocks/>
          </p:cNvCxnSpPr>
          <p:nvPr/>
        </p:nvCxnSpPr>
        <p:spPr>
          <a:xfrm>
            <a:off x="2648149" y="2395855"/>
            <a:ext cx="0" cy="1371600"/>
          </a:xfrm>
          <a:prstGeom prst="straightConnector1">
            <a:avLst/>
          </a:prstGeom>
          <a:ln>
            <a:solidFill>
              <a:srgbClr val="002060"/>
            </a:solidFill>
            <a:headEnd type="arrow" w="med" len="med"/>
            <a:tailEnd type="arrow" w="med" len="med"/>
          </a:ln>
        </p:spPr>
        <p:style>
          <a:lnRef idx="3">
            <a:schemeClr val="accent5"/>
          </a:lnRef>
          <a:fillRef idx="0">
            <a:schemeClr val="accent5"/>
          </a:fillRef>
          <a:effectRef idx="2">
            <a:schemeClr val="accent5"/>
          </a:effectRef>
          <a:fontRef idx="minor">
            <a:schemeClr val="tx1"/>
          </a:fontRef>
        </p:style>
      </p:cxnSp>
      <p:sp>
        <p:nvSpPr>
          <p:cNvPr id="9" name="TextBox 8">
            <a:extLst>
              <a:ext uri="{FF2B5EF4-FFF2-40B4-BE49-F238E27FC236}">
                <a16:creationId xmlns:a16="http://schemas.microsoft.com/office/drawing/2014/main" id="{406E0DA7-F416-6D62-F29A-41EF30A1995D}"/>
              </a:ext>
            </a:extLst>
          </p:cNvPr>
          <p:cNvSpPr txBox="1"/>
          <p:nvPr/>
        </p:nvSpPr>
        <p:spPr>
          <a:xfrm>
            <a:off x="1763688" y="2941752"/>
            <a:ext cx="793790" cy="276999"/>
          </a:xfrm>
          <a:prstGeom prst="rect">
            <a:avLst/>
          </a:prstGeom>
          <a:noFill/>
        </p:spPr>
        <p:txBody>
          <a:bodyPr wrap="square" rtlCol="0">
            <a:spAutoFit/>
          </a:bodyPr>
          <a:lstStyle/>
          <a:p>
            <a:pPr algn="r"/>
            <a:r>
              <a:rPr lang="it-IT" sz="1200" dirty="0">
                <a:solidFill>
                  <a:srgbClr val="002060"/>
                </a:solidFill>
              </a:rPr>
              <a:t>10.4m</a:t>
            </a:r>
            <a:endParaRPr lang="en-GB" sz="1200" dirty="0">
              <a:solidFill>
                <a:srgbClr val="002060"/>
              </a:solidFill>
            </a:endParaRPr>
          </a:p>
        </p:txBody>
      </p:sp>
    </p:spTree>
    <p:extLst>
      <p:ext uri="{BB962C8B-B14F-4D97-AF65-F5344CB8AC3E}">
        <p14:creationId xmlns:p14="http://schemas.microsoft.com/office/powerpoint/2010/main" val="2945127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FA6D9D-FDAD-A718-5E3C-BC6F1A6F9C1C}"/>
              </a:ext>
            </a:extLst>
          </p:cNvPr>
          <p:cNvSpPr>
            <a:spLocks noGrp="1"/>
          </p:cNvSpPr>
          <p:nvPr>
            <p:ph type="title"/>
          </p:nvPr>
        </p:nvSpPr>
        <p:spPr/>
        <p:txBody>
          <a:bodyPr/>
          <a:lstStyle/>
          <a:p>
            <a:r>
              <a:rPr lang="fr-CH" dirty="0"/>
              <a:t>WG </a:t>
            </a:r>
            <a:r>
              <a:rPr lang="fr-CH" dirty="0" err="1"/>
              <a:t>connection</a:t>
            </a:r>
            <a:r>
              <a:rPr lang="fr-CH" dirty="0"/>
              <a:t> to FPC</a:t>
            </a:r>
            <a:endParaRPr lang="en-US" dirty="0"/>
          </a:p>
        </p:txBody>
      </p:sp>
      <p:sp>
        <p:nvSpPr>
          <p:cNvPr id="3" name="Footer Placeholder 2">
            <a:extLst>
              <a:ext uri="{FF2B5EF4-FFF2-40B4-BE49-F238E27FC236}">
                <a16:creationId xmlns:a16="http://schemas.microsoft.com/office/drawing/2014/main" id="{A23F6258-AC16-FA34-7CE5-4DB219022C9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90169A53-4227-28A0-B8FE-0F7E5CFAE3C0}"/>
              </a:ext>
            </a:extLst>
          </p:cNvPr>
          <p:cNvSpPr>
            <a:spLocks noGrp="1"/>
          </p:cNvSpPr>
          <p:nvPr>
            <p:ph type="sldNum" sz="quarter" idx="12"/>
          </p:nvPr>
        </p:nvSpPr>
        <p:spPr/>
        <p:txBody>
          <a:bodyPr/>
          <a:lstStyle/>
          <a:p>
            <a:fld id="{BFDCA1C4-9514-7B4F-976F-D92F7E296653}" type="slidenum">
              <a:rPr lang="fr-FR" smtClean="0"/>
              <a:pPr/>
              <a:t>29</a:t>
            </a:fld>
            <a:endParaRPr lang="fr-FR"/>
          </a:p>
        </p:txBody>
      </p:sp>
      <p:pic>
        <p:nvPicPr>
          <p:cNvPr id="6" name="Picture 5" descr="A close-up of several machines&#10;&#10;Description automatically generated">
            <a:extLst>
              <a:ext uri="{FF2B5EF4-FFF2-40B4-BE49-F238E27FC236}">
                <a16:creationId xmlns:a16="http://schemas.microsoft.com/office/drawing/2014/main" id="{1604EA85-7C10-F760-E041-47A9DA9FB6F3}"/>
              </a:ext>
            </a:extLst>
          </p:cNvPr>
          <p:cNvPicPr>
            <a:picLocks noChangeAspect="1"/>
          </p:cNvPicPr>
          <p:nvPr/>
        </p:nvPicPr>
        <p:blipFill>
          <a:blip r:embed="rId2"/>
          <a:stretch>
            <a:fillRect/>
          </a:stretch>
        </p:blipFill>
        <p:spPr>
          <a:xfrm>
            <a:off x="1043608" y="1213562"/>
            <a:ext cx="2113171" cy="1708263"/>
          </a:xfrm>
          <a:prstGeom prst="rect">
            <a:avLst/>
          </a:prstGeom>
        </p:spPr>
      </p:pic>
      <p:pic>
        <p:nvPicPr>
          <p:cNvPr id="12" name="Picture 11" descr="A machine with many different colored parts&#10;&#10;Description automatically generated">
            <a:extLst>
              <a:ext uri="{FF2B5EF4-FFF2-40B4-BE49-F238E27FC236}">
                <a16:creationId xmlns:a16="http://schemas.microsoft.com/office/drawing/2014/main" id="{2587760E-A6F3-3994-26AE-9EA20DA1F5E5}"/>
              </a:ext>
            </a:extLst>
          </p:cNvPr>
          <p:cNvPicPr>
            <a:picLocks noChangeAspect="1"/>
          </p:cNvPicPr>
          <p:nvPr/>
        </p:nvPicPr>
        <p:blipFill>
          <a:blip r:embed="rId3"/>
          <a:stretch>
            <a:fillRect/>
          </a:stretch>
        </p:blipFill>
        <p:spPr>
          <a:xfrm>
            <a:off x="3779912" y="1323045"/>
            <a:ext cx="4092038" cy="3077639"/>
          </a:xfrm>
          <a:prstGeom prst="rect">
            <a:avLst/>
          </a:prstGeom>
        </p:spPr>
      </p:pic>
      <p:sp>
        <p:nvSpPr>
          <p:cNvPr id="13" name="TextBox 12">
            <a:extLst>
              <a:ext uri="{FF2B5EF4-FFF2-40B4-BE49-F238E27FC236}">
                <a16:creationId xmlns:a16="http://schemas.microsoft.com/office/drawing/2014/main" id="{5F2F2718-6A78-FB7A-7872-42D99307AB5B}"/>
              </a:ext>
            </a:extLst>
          </p:cNvPr>
          <p:cNvSpPr txBox="1"/>
          <p:nvPr/>
        </p:nvSpPr>
        <p:spPr>
          <a:xfrm>
            <a:off x="467544" y="3291830"/>
            <a:ext cx="3024335" cy="646331"/>
          </a:xfrm>
          <a:prstGeom prst="rect">
            <a:avLst/>
          </a:prstGeom>
          <a:noFill/>
          <a:ln>
            <a:noFill/>
          </a:ln>
        </p:spPr>
        <p:txBody>
          <a:bodyPr wrap="square" rtlCol="0">
            <a:spAutoFit/>
          </a:bodyPr>
          <a:lstStyle/>
          <a:p>
            <a:r>
              <a:rPr lang="it-IT" sz="1200" dirty="0">
                <a:solidFill>
                  <a:srgbClr val="002060"/>
                </a:solidFill>
              </a:rPr>
              <a:t>Due to the opening of the cores, we have to design a tailor made 45° waveguide with an inclination of 0.7 degrees</a:t>
            </a:r>
            <a:endParaRPr lang="en-GB" sz="1200" dirty="0">
              <a:solidFill>
                <a:srgbClr val="002060"/>
              </a:solidFill>
            </a:endParaRPr>
          </a:p>
        </p:txBody>
      </p:sp>
      <p:sp>
        <p:nvSpPr>
          <p:cNvPr id="14" name="TextBox 13">
            <a:extLst>
              <a:ext uri="{FF2B5EF4-FFF2-40B4-BE49-F238E27FC236}">
                <a16:creationId xmlns:a16="http://schemas.microsoft.com/office/drawing/2014/main" id="{D8AEFDE4-5DB4-6189-54B4-B0F569FB4945}"/>
              </a:ext>
            </a:extLst>
          </p:cNvPr>
          <p:cNvSpPr txBox="1"/>
          <p:nvPr/>
        </p:nvSpPr>
        <p:spPr>
          <a:xfrm>
            <a:off x="6660232" y="2067694"/>
            <a:ext cx="2066984" cy="276999"/>
          </a:xfrm>
          <a:prstGeom prst="rect">
            <a:avLst/>
          </a:prstGeom>
          <a:noFill/>
          <a:ln>
            <a:noFill/>
          </a:ln>
        </p:spPr>
        <p:txBody>
          <a:bodyPr wrap="square" rtlCol="0">
            <a:spAutoFit/>
          </a:bodyPr>
          <a:lstStyle/>
          <a:p>
            <a:r>
              <a:rPr lang="it-IT" sz="1200" dirty="0">
                <a:solidFill>
                  <a:srgbClr val="002060"/>
                </a:solidFill>
              </a:rPr>
              <a:t>Tailor made 45° waveguide</a:t>
            </a:r>
            <a:endParaRPr lang="en-GB" sz="1200" dirty="0">
              <a:solidFill>
                <a:srgbClr val="002060"/>
              </a:solidFill>
            </a:endParaRPr>
          </a:p>
        </p:txBody>
      </p:sp>
    </p:spTree>
    <p:extLst>
      <p:ext uri="{BB962C8B-B14F-4D97-AF65-F5344CB8AC3E}">
        <p14:creationId xmlns:p14="http://schemas.microsoft.com/office/powerpoint/2010/main" val="1080520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A8A708A-6BD0-974F-097B-C99090626437}"/>
              </a:ext>
            </a:extLst>
          </p:cNvPr>
          <p:cNvSpPr>
            <a:spLocks noGrp="1"/>
          </p:cNvSpPr>
          <p:nvPr>
            <p:ph type="title"/>
          </p:nvPr>
        </p:nvSpPr>
        <p:spPr>
          <a:xfrm>
            <a:off x="610265" y="126059"/>
            <a:ext cx="7920000" cy="540000"/>
          </a:xfrm>
        </p:spPr>
        <p:txBody>
          <a:bodyPr/>
          <a:lstStyle/>
          <a:p>
            <a:r>
              <a:rPr lang="fr-CH" dirty="0"/>
              <a:t>HPRF stations Technical </a:t>
            </a:r>
            <a:r>
              <a:rPr lang="fr-CH" dirty="0" err="1"/>
              <a:t>Specification</a:t>
            </a:r>
            <a:endParaRPr lang="en-US" dirty="0"/>
          </a:p>
        </p:txBody>
      </p:sp>
      <p:pic>
        <p:nvPicPr>
          <p:cNvPr id="7" name="Content Placeholder 6" descr="A graph of different colored lines&#10;&#10;Description automatically generated">
            <a:extLst>
              <a:ext uri="{FF2B5EF4-FFF2-40B4-BE49-F238E27FC236}">
                <a16:creationId xmlns:a16="http://schemas.microsoft.com/office/drawing/2014/main" id="{4E797795-FADF-E95A-7228-CF09B87FEAD4}"/>
              </a:ext>
            </a:extLst>
          </p:cNvPr>
          <p:cNvPicPr>
            <a:picLocks noGrp="1" noChangeAspect="1"/>
          </p:cNvPicPr>
          <p:nvPr>
            <p:ph idx="1"/>
          </p:nvPr>
        </p:nvPicPr>
        <p:blipFill rotWithShape="1">
          <a:blip r:embed="rId2"/>
          <a:srcRect l="3251" t="1414"/>
          <a:stretch/>
        </p:blipFill>
        <p:spPr>
          <a:xfrm>
            <a:off x="3923928" y="1052880"/>
            <a:ext cx="4538656" cy="3627786"/>
          </a:xfrm>
        </p:spPr>
      </p:pic>
      <p:sp>
        <p:nvSpPr>
          <p:cNvPr id="3" name="Footer Placeholder 2">
            <a:extLst>
              <a:ext uri="{FF2B5EF4-FFF2-40B4-BE49-F238E27FC236}">
                <a16:creationId xmlns:a16="http://schemas.microsoft.com/office/drawing/2014/main" id="{9B1D2372-9DFA-B75F-2155-61F852E46417}"/>
              </a:ext>
            </a:extLst>
          </p:cNvPr>
          <p:cNvSpPr>
            <a:spLocks noGrp="1"/>
          </p:cNvSpPr>
          <p:nvPr>
            <p:ph type="ftr" sz="quarter" idx="11"/>
          </p:nvPr>
        </p:nvSpPr>
        <p:spPr/>
        <p:txBody>
          <a:bodyPr/>
          <a:lstStyle/>
          <a:p>
            <a:r>
              <a:rPr lang="en-GB" noProof="0"/>
              <a:t>13th HL-LHC Collaboration Meeting, Vancouver, Canada, 25-28 September 2023 - WP4 - RF power system, eric.montesinos@cern.ch</a:t>
            </a:r>
          </a:p>
        </p:txBody>
      </p:sp>
      <p:sp>
        <p:nvSpPr>
          <p:cNvPr id="4" name="Slide Number Placeholder 3">
            <a:extLst>
              <a:ext uri="{FF2B5EF4-FFF2-40B4-BE49-F238E27FC236}">
                <a16:creationId xmlns:a16="http://schemas.microsoft.com/office/drawing/2014/main" id="{21E98992-3223-E273-1FE6-8CD0428CC8C5}"/>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8" name="Content Placeholder 2">
            <a:extLst>
              <a:ext uri="{FF2B5EF4-FFF2-40B4-BE49-F238E27FC236}">
                <a16:creationId xmlns:a16="http://schemas.microsoft.com/office/drawing/2014/main" id="{EB8767A7-6C9A-5CA0-3330-AC488228B95D}"/>
              </a:ext>
            </a:extLst>
          </p:cNvPr>
          <p:cNvSpPr txBox="1">
            <a:spLocks/>
          </p:cNvSpPr>
          <p:nvPr/>
        </p:nvSpPr>
        <p:spPr>
          <a:xfrm>
            <a:off x="640080" y="1131590"/>
            <a:ext cx="2923808" cy="3168352"/>
          </a:xfrm>
          <a:prstGeom prst="rect">
            <a:avLst/>
          </a:prstGeom>
        </p:spPr>
        <p:txBody>
          <a:bodyPr vert="horz" lIns="0" tIns="0" rIns="0" bIns="0" rtlCol="0" anchor="ct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tabLst>
                <a:tab pos="1144588" algn="l"/>
              </a:tabLst>
            </a:pPr>
            <a:r>
              <a:rPr lang="en-GB" sz="1400" dirty="0">
                <a:solidFill>
                  <a:srgbClr val="0070C0"/>
                </a:solidFill>
              </a:rPr>
              <a:t>With a no offset beam, HPRF will have to provide 20 kW</a:t>
            </a:r>
          </a:p>
          <a:p>
            <a:pPr marL="0" indent="0">
              <a:spcBef>
                <a:spcPts val="0"/>
              </a:spcBef>
              <a:buNone/>
              <a:tabLst>
                <a:tab pos="1144588" algn="l"/>
              </a:tabLst>
            </a:pPr>
            <a:endParaRPr lang="en-GB" sz="1400" dirty="0">
              <a:solidFill>
                <a:srgbClr val="0070C0"/>
              </a:solidFill>
            </a:endParaRPr>
          </a:p>
          <a:p>
            <a:pPr marL="0" indent="0">
              <a:spcBef>
                <a:spcPts val="0"/>
              </a:spcBef>
              <a:buNone/>
              <a:tabLst>
                <a:tab pos="1144588" algn="l"/>
              </a:tabLst>
            </a:pPr>
            <a:r>
              <a:rPr lang="en-GB" sz="1400" dirty="0">
                <a:solidFill>
                  <a:schemeClr val="accent6"/>
                </a:solidFill>
              </a:rPr>
              <a:t>HPRF has been defined such to deliver up to </a:t>
            </a:r>
            <a:r>
              <a:rPr lang="en-GB" sz="1400" b="1" dirty="0">
                <a:solidFill>
                  <a:schemeClr val="accent6"/>
                </a:solidFill>
              </a:rPr>
              <a:t>40 kW</a:t>
            </a:r>
            <a:r>
              <a:rPr lang="en-GB" sz="1400" dirty="0">
                <a:solidFill>
                  <a:schemeClr val="accent6"/>
                </a:solidFill>
              </a:rPr>
              <a:t>, about</a:t>
            </a:r>
          </a:p>
          <a:p>
            <a:pPr marL="0" indent="0">
              <a:spcBef>
                <a:spcPts val="0"/>
              </a:spcBef>
              <a:buNone/>
              <a:tabLst>
                <a:tab pos="1144588" algn="l"/>
              </a:tabLst>
            </a:pPr>
            <a:r>
              <a:rPr lang="en-GB" sz="1400" dirty="0">
                <a:solidFill>
                  <a:schemeClr val="accent6"/>
                </a:solidFill>
              </a:rPr>
              <a:t>1 mm+ offset</a:t>
            </a:r>
          </a:p>
          <a:p>
            <a:pPr marL="0" indent="0">
              <a:spcBef>
                <a:spcPts val="0"/>
              </a:spcBef>
              <a:buNone/>
              <a:tabLst>
                <a:tab pos="1144588" algn="l"/>
              </a:tabLst>
            </a:pPr>
            <a:endParaRPr lang="en-GB" sz="1400" dirty="0">
              <a:solidFill>
                <a:srgbClr val="0070C0"/>
              </a:solidFill>
            </a:endParaRPr>
          </a:p>
          <a:p>
            <a:pPr marL="0" indent="0">
              <a:spcBef>
                <a:spcPts val="0"/>
              </a:spcBef>
              <a:buNone/>
              <a:tabLst>
                <a:tab pos="1144588" algn="l"/>
              </a:tabLst>
            </a:pPr>
            <a:r>
              <a:rPr lang="en-GB" sz="1400" dirty="0">
                <a:solidFill>
                  <a:srgbClr val="00B050"/>
                </a:solidFill>
              </a:rPr>
              <a:t>In case of a too large offset, HPRF must provide up to </a:t>
            </a:r>
            <a:r>
              <a:rPr lang="en-GB" sz="1400" b="1" dirty="0">
                <a:solidFill>
                  <a:srgbClr val="00B050"/>
                </a:solidFill>
              </a:rPr>
              <a:t>80 kW</a:t>
            </a:r>
            <a:r>
              <a:rPr lang="en-GB" sz="1400" dirty="0">
                <a:solidFill>
                  <a:srgbClr val="00B050"/>
                </a:solidFill>
              </a:rPr>
              <a:t> during almost 1 </a:t>
            </a:r>
            <a:r>
              <a:rPr lang="en-GB" sz="1400" dirty="0" err="1">
                <a:solidFill>
                  <a:srgbClr val="00B050"/>
                </a:solidFill>
              </a:rPr>
              <a:t>ms</a:t>
            </a:r>
            <a:r>
              <a:rPr lang="en-GB" sz="1400" dirty="0">
                <a:solidFill>
                  <a:srgbClr val="00B050"/>
                </a:solidFill>
              </a:rPr>
              <a:t>, allowing for a clean beam dump</a:t>
            </a:r>
          </a:p>
        </p:txBody>
      </p:sp>
      <p:sp>
        <p:nvSpPr>
          <p:cNvPr id="2" name="TextBox 1">
            <a:extLst>
              <a:ext uri="{FF2B5EF4-FFF2-40B4-BE49-F238E27FC236}">
                <a16:creationId xmlns:a16="http://schemas.microsoft.com/office/drawing/2014/main" id="{C8318DAE-4BE0-DDB1-10A3-9C58B7228736}"/>
              </a:ext>
            </a:extLst>
          </p:cNvPr>
          <p:cNvSpPr txBox="1"/>
          <p:nvPr/>
        </p:nvSpPr>
        <p:spPr>
          <a:xfrm>
            <a:off x="6660232" y="828232"/>
            <a:ext cx="1761070" cy="276999"/>
          </a:xfrm>
          <a:prstGeom prst="rect">
            <a:avLst/>
          </a:prstGeom>
          <a:noFill/>
        </p:spPr>
        <p:txBody>
          <a:bodyPr wrap="square" rtlCol="0">
            <a:spAutoFit/>
          </a:bodyPr>
          <a:lstStyle/>
          <a:p>
            <a:pPr algn="r"/>
            <a:r>
              <a:rPr lang="en-GB" sz="1200" dirty="0">
                <a:solidFill>
                  <a:srgbClr val="002060"/>
                </a:solidFill>
              </a:rPr>
              <a:t>Courtesy Rama Calaga</a:t>
            </a:r>
          </a:p>
        </p:txBody>
      </p:sp>
      <p:sp>
        <p:nvSpPr>
          <p:cNvPr id="6" name="Star: 5 Points 5">
            <a:extLst>
              <a:ext uri="{FF2B5EF4-FFF2-40B4-BE49-F238E27FC236}">
                <a16:creationId xmlns:a16="http://schemas.microsoft.com/office/drawing/2014/main" id="{794DDAB3-033D-DB25-341F-EDCADF5E8750}"/>
              </a:ext>
            </a:extLst>
          </p:cNvPr>
          <p:cNvSpPr/>
          <p:nvPr/>
        </p:nvSpPr>
        <p:spPr>
          <a:xfrm>
            <a:off x="6264188" y="3579862"/>
            <a:ext cx="182880" cy="182880"/>
          </a:xfrm>
          <a:prstGeom prst="star5">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tar: 5 Points 8">
            <a:extLst>
              <a:ext uri="{FF2B5EF4-FFF2-40B4-BE49-F238E27FC236}">
                <a16:creationId xmlns:a16="http://schemas.microsoft.com/office/drawing/2014/main" id="{4CB1753F-FC09-9D78-65D3-39EFB020B8F3}"/>
              </a:ext>
            </a:extLst>
          </p:cNvPr>
          <p:cNvSpPr/>
          <p:nvPr/>
        </p:nvSpPr>
        <p:spPr>
          <a:xfrm>
            <a:off x="6261328" y="2931790"/>
            <a:ext cx="182880" cy="182880"/>
          </a:xfrm>
          <a:prstGeom prst="star5">
            <a:avLst/>
          </a:prstGeom>
          <a:solidFill>
            <a:schemeClr val="accent6">
              <a:lumMod val="7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tar: 5 Points 9">
            <a:extLst>
              <a:ext uri="{FF2B5EF4-FFF2-40B4-BE49-F238E27FC236}">
                <a16:creationId xmlns:a16="http://schemas.microsoft.com/office/drawing/2014/main" id="{CC57A3E7-FFD9-4402-0333-84D8455BEE7D}"/>
              </a:ext>
            </a:extLst>
          </p:cNvPr>
          <p:cNvSpPr/>
          <p:nvPr/>
        </p:nvSpPr>
        <p:spPr>
          <a:xfrm>
            <a:off x="6300192" y="1635646"/>
            <a:ext cx="182880" cy="182880"/>
          </a:xfrm>
          <a:prstGeom prst="star5">
            <a:avLst/>
          </a:prstGeom>
          <a:solidFill>
            <a:srgbClr val="00B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549152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57224ED2-5EE5-886C-D995-3760B18180A9}"/>
              </a:ext>
            </a:extLst>
          </p:cNvPr>
          <p:cNvCxnSpPr>
            <a:cxnSpLocks/>
          </p:cNvCxnSpPr>
          <p:nvPr/>
        </p:nvCxnSpPr>
        <p:spPr>
          <a:xfrm>
            <a:off x="1835696" y="2142437"/>
            <a:ext cx="647332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602D9078-8C3F-2777-75B7-79291C3BC1CF}"/>
              </a:ext>
            </a:extLst>
          </p:cNvPr>
          <p:cNvCxnSpPr>
            <a:cxnSpLocks/>
          </p:cNvCxnSpPr>
          <p:nvPr/>
        </p:nvCxnSpPr>
        <p:spPr>
          <a:xfrm>
            <a:off x="1835696" y="3060904"/>
            <a:ext cx="6473324" cy="4482"/>
          </a:xfrm>
          <a:prstGeom prst="line">
            <a:avLst/>
          </a:prstGeom>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FBC44741-90EA-9C09-1F3B-A13FE72912BF}"/>
              </a:ext>
            </a:extLst>
          </p:cNvPr>
          <p:cNvSpPr>
            <a:spLocks noGrp="1"/>
          </p:cNvSpPr>
          <p:nvPr>
            <p:ph type="title"/>
          </p:nvPr>
        </p:nvSpPr>
        <p:spPr>
          <a:xfrm>
            <a:off x="612000" y="159542"/>
            <a:ext cx="7920000" cy="540000"/>
          </a:xfrm>
        </p:spPr>
        <p:txBody>
          <a:bodyPr/>
          <a:lstStyle/>
          <a:p>
            <a:r>
              <a:rPr lang="fr-CH" dirty="0"/>
              <a:t>Power </a:t>
            </a:r>
            <a:r>
              <a:rPr lang="fr-CH" dirty="0" err="1"/>
              <a:t>requirements</a:t>
            </a:r>
            <a:r>
              <a:rPr lang="fr-CH" dirty="0"/>
              <a:t> </a:t>
            </a:r>
            <a:r>
              <a:rPr lang="fr-CH" dirty="0" err="1"/>
              <a:t>from</a:t>
            </a:r>
            <a:r>
              <a:rPr lang="fr-CH" dirty="0"/>
              <a:t> HPRF system</a:t>
            </a:r>
            <a:endParaRPr lang="en-US" dirty="0"/>
          </a:p>
        </p:txBody>
      </p:sp>
      <p:sp>
        <p:nvSpPr>
          <p:cNvPr id="4" name="Footer Placeholder 3">
            <a:extLst>
              <a:ext uri="{FF2B5EF4-FFF2-40B4-BE49-F238E27FC236}">
                <a16:creationId xmlns:a16="http://schemas.microsoft.com/office/drawing/2014/main" id="{23876ADD-D826-E0EA-C91B-C5E538FBA95B}"/>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F4C2BDC5-94E1-B58C-8AB7-ADD82D6CD572}"/>
              </a:ext>
            </a:extLst>
          </p:cNvPr>
          <p:cNvSpPr>
            <a:spLocks noGrp="1"/>
          </p:cNvSpPr>
          <p:nvPr>
            <p:ph type="sldNum" sz="quarter" idx="12"/>
          </p:nvPr>
        </p:nvSpPr>
        <p:spPr/>
        <p:txBody>
          <a:bodyPr/>
          <a:lstStyle/>
          <a:p>
            <a:fld id="{BFDCA1C4-9514-7B4F-976F-D92F7E296653}" type="slidenum">
              <a:rPr lang="fr-FR" smtClean="0"/>
              <a:pPr/>
              <a:t>30</a:t>
            </a:fld>
            <a:endParaRPr lang="fr-FR"/>
          </a:p>
        </p:txBody>
      </p:sp>
      <p:cxnSp>
        <p:nvCxnSpPr>
          <p:cNvPr id="7" name="Straight Arrow Connector 6">
            <a:extLst>
              <a:ext uri="{FF2B5EF4-FFF2-40B4-BE49-F238E27FC236}">
                <a16:creationId xmlns:a16="http://schemas.microsoft.com/office/drawing/2014/main" id="{EB9A3CBC-7BAC-46A7-9389-26E935DFDBDD}"/>
              </a:ext>
            </a:extLst>
          </p:cNvPr>
          <p:cNvCxnSpPr/>
          <p:nvPr/>
        </p:nvCxnSpPr>
        <p:spPr>
          <a:xfrm flipV="1">
            <a:off x="2195736" y="1728645"/>
            <a:ext cx="0" cy="22860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7EC74E8A-20B9-117E-CEF8-89A4AFB41D54}"/>
              </a:ext>
            </a:extLst>
          </p:cNvPr>
          <p:cNvCxnSpPr>
            <a:cxnSpLocks/>
          </p:cNvCxnSpPr>
          <p:nvPr/>
        </p:nvCxnSpPr>
        <p:spPr>
          <a:xfrm>
            <a:off x="1835696" y="4014645"/>
            <a:ext cx="64733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EA093049-63C2-0965-63B4-C3F02989F2BA}"/>
              </a:ext>
            </a:extLst>
          </p:cNvPr>
          <p:cNvCxnSpPr>
            <a:cxnSpLocks/>
          </p:cNvCxnSpPr>
          <p:nvPr/>
        </p:nvCxnSpPr>
        <p:spPr>
          <a:xfrm>
            <a:off x="2195736" y="3060904"/>
            <a:ext cx="928708"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0" name="Straight Connector 9">
            <a:extLst>
              <a:ext uri="{FF2B5EF4-FFF2-40B4-BE49-F238E27FC236}">
                <a16:creationId xmlns:a16="http://schemas.microsoft.com/office/drawing/2014/main" id="{CE7F04A2-2BCF-11BF-217E-2FC925B9FA51}"/>
              </a:ext>
            </a:extLst>
          </p:cNvPr>
          <p:cNvCxnSpPr/>
          <p:nvPr/>
        </p:nvCxnSpPr>
        <p:spPr>
          <a:xfrm flipV="1">
            <a:off x="3124444" y="2150986"/>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1" name="Straight Connector 10">
            <a:extLst>
              <a:ext uri="{FF2B5EF4-FFF2-40B4-BE49-F238E27FC236}">
                <a16:creationId xmlns:a16="http://schemas.microsoft.com/office/drawing/2014/main" id="{0762897C-E446-09A2-6112-6295CA85D173}"/>
              </a:ext>
            </a:extLst>
          </p:cNvPr>
          <p:cNvCxnSpPr/>
          <p:nvPr/>
        </p:nvCxnSpPr>
        <p:spPr>
          <a:xfrm flipV="1">
            <a:off x="3196452" y="2150986"/>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2" name="Straight Connector 11">
            <a:extLst>
              <a:ext uri="{FF2B5EF4-FFF2-40B4-BE49-F238E27FC236}">
                <a16:creationId xmlns:a16="http://schemas.microsoft.com/office/drawing/2014/main" id="{CC12FA73-5C0C-692B-2B73-C41844D90D5A}"/>
              </a:ext>
            </a:extLst>
          </p:cNvPr>
          <p:cNvCxnSpPr/>
          <p:nvPr/>
        </p:nvCxnSpPr>
        <p:spPr>
          <a:xfrm>
            <a:off x="3124452" y="2150986"/>
            <a:ext cx="72000"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3" name="Straight Connector 12">
            <a:extLst>
              <a:ext uri="{FF2B5EF4-FFF2-40B4-BE49-F238E27FC236}">
                <a16:creationId xmlns:a16="http://schemas.microsoft.com/office/drawing/2014/main" id="{4DE52381-674B-F9F8-E1F0-8F0B2C71376F}"/>
              </a:ext>
            </a:extLst>
          </p:cNvPr>
          <p:cNvCxnSpPr/>
          <p:nvPr/>
        </p:nvCxnSpPr>
        <p:spPr>
          <a:xfrm>
            <a:off x="3196452" y="3065386"/>
            <a:ext cx="1512168"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4" name="Straight Connector 13">
            <a:extLst>
              <a:ext uri="{FF2B5EF4-FFF2-40B4-BE49-F238E27FC236}">
                <a16:creationId xmlns:a16="http://schemas.microsoft.com/office/drawing/2014/main" id="{DFE2C35A-330B-88CB-289C-086676F5B202}"/>
              </a:ext>
            </a:extLst>
          </p:cNvPr>
          <p:cNvCxnSpPr/>
          <p:nvPr/>
        </p:nvCxnSpPr>
        <p:spPr>
          <a:xfrm flipV="1">
            <a:off x="4708620" y="2146504"/>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5" name="Straight Connector 14">
            <a:extLst>
              <a:ext uri="{FF2B5EF4-FFF2-40B4-BE49-F238E27FC236}">
                <a16:creationId xmlns:a16="http://schemas.microsoft.com/office/drawing/2014/main" id="{AFAA036B-E177-83DA-D62A-50C84D06095A}"/>
              </a:ext>
            </a:extLst>
          </p:cNvPr>
          <p:cNvCxnSpPr/>
          <p:nvPr/>
        </p:nvCxnSpPr>
        <p:spPr>
          <a:xfrm flipV="1">
            <a:off x="4780628" y="2146504"/>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6" name="Straight Connector 15">
            <a:extLst>
              <a:ext uri="{FF2B5EF4-FFF2-40B4-BE49-F238E27FC236}">
                <a16:creationId xmlns:a16="http://schemas.microsoft.com/office/drawing/2014/main" id="{F5A642C3-E3AB-BB16-C9AE-7D53006AC3C4}"/>
              </a:ext>
            </a:extLst>
          </p:cNvPr>
          <p:cNvCxnSpPr/>
          <p:nvPr/>
        </p:nvCxnSpPr>
        <p:spPr>
          <a:xfrm>
            <a:off x="4708628" y="2142437"/>
            <a:ext cx="72000"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7" name="Straight Connector 16">
            <a:extLst>
              <a:ext uri="{FF2B5EF4-FFF2-40B4-BE49-F238E27FC236}">
                <a16:creationId xmlns:a16="http://schemas.microsoft.com/office/drawing/2014/main" id="{C6DBF301-C31C-F204-94B1-1054001FDC04}"/>
              </a:ext>
            </a:extLst>
          </p:cNvPr>
          <p:cNvCxnSpPr/>
          <p:nvPr/>
        </p:nvCxnSpPr>
        <p:spPr>
          <a:xfrm>
            <a:off x="4780628" y="3065386"/>
            <a:ext cx="1512168"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8" name="Straight Connector 17">
            <a:extLst>
              <a:ext uri="{FF2B5EF4-FFF2-40B4-BE49-F238E27FC236}">
                <a16:creationId xmlns:a16="http://schemas.microsoft.com/office/drawing/2014/main" id="{5DEBE644-46ED-1AEB-96D5-3DB8D3A6A8F5}"/>
              </a:ext>
            </a:extLst>
          </p:cNvPr>
          <p:cNvCxnSpPr/>
          <p:nvPr/>
        </p:nvCxnSpPr>
        <p:spPr>
          <a:xfrm flipV="1">
            <a:off x="6292796" y="2150986"/>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19" name="Straight Connector 18">
            <a:extLst>
              <a:ext uri="{FF2B5EF4-FFF2-40B4-BE49-F238E27FC236}">
                <a16:creationId xmlns:a16="http://schemas.microsoft.com/office/drawing/2014/main" id="{BFAA771A-4D9C-1B01-696C-0832A38D75BE}"/>
              </a:ext>
            </a:extLst>
          </p:cNvPr>
          <p:cNvCxnSpPr/>
          <p:nvPr/>
        </p:nvCxnSpPr>
        <p:spPr>
          <a:xfrm flipV="1">
            <a:off x="6364804" y="2150986"/>
            <a:ext cx="0" cy="91440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20" name="Straight Connector 19">
            <a:extLst>
              <a:ext uri="{FF2B5EF4-FFF2-40B4-BE49-F238E27FC236}">
                <a16:creationId xmlns:a16="http://schemas.microsoft.com/office/drawing/2014/main" id="{DAD5B265-28EE-4C7F-D908-F8CCFBBAB63F}"/>
              </a:ext>
            </a:extLst>
          </p:cNvPr>
          <p:cNvCxnSpPr/>
          <p:nvPr/>
        </p:nvCxnSpPr>
        <p:spPr>
          <a:xfrm>
            <a:off x="6292804" y="2150986"/>
            <a:ext cx="72000"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21" name="Straight Connector 20">
            <a:extLst>
              <a:ext uri="{FF2B5EF4-FFF2-40B4-BE49-F238E27FC236}">
                <a16:creationId xmlns:a16="http://schemas.microsoft.com/office/drawing/2014/main" id="{7A84401B-1F59-F5E6-FC0F-A5B15658A962}"/>
              </a:ext>
            </a:extLst>
          </p:cNvPr>
          <p:cNvCxnSpPr/>
          <p:nvPr/>
        </p:nvCxnSpPr>
        <p:spPr>
          <a:xfrm>
            <a:off x="6364804" y="3065386"/>
            <a:ext cx="1512168" cy="0"/>
          </a:xfrm>
          <a:prstGeom prst="line">
            <a:avLst/>
          </a:prstGeom>
          <a:ln>
            <a:solidFill>
              <a:srgbClr val="0070C0"/>
            </a:solidFill>
          </a:ln>
        </p:spPr>
        <p:style>
          <a:lnRef idx="2">
            <a:schemeClr val="accent5"/>
          </a:lnRef>
          <a:fillRef idx="0">
            <a:schemeClr val="accent5"/>
          </a:fillRef>
          <a:effectRef idx="1">
            <a:schemeClr val="accent5"/>
          </a:effectRef>
          <a:fontRef idx="minor">
            <a:schemeClr val="tx1"/>
          </a:fontRef>
        </p:style>
      </p:cxnSp>
      <p:cxnSp>
        <p:nvCxnSpPr>
          <p:cNvPr id="22" name="Straight Arrow Connector 21">
            <a:extLst>
              <a:ext uri="{FF2B5EF4-FFF2-40B4-BE49-F238E27FC236}">
                <a16:creationId xmlns:a16="http://schemas.microsoft.com/office/drawing/2014/main" id="{D9E9882A-429F-9FBD-23D4-9B1325BEA886}"/>
              </a:ext>
            </a:extLst>
          </p:cNvPr>
          <p:cNvCxnSpPr/>
          <p:nvPr/>
        </p:nvCxnSpPr>
        <p:spPr>
          <a:xfrm>
            <a:off x="3105012" y="3263154"/>
            <a:ext cx="1603608" cy="0"/>
          </a:xfrm>
          <a:prstGeom prst="straightConnector1">
            <a:avLst/>
          </a:prstGeom>
          <a:ln>
            <a:solidFill>
              <a:srgbClr val="002060"/>
            </a:solidFill>
            <a:headEnd type="triangle"/>
            <a:tailEnd type="triangle"/>
          </a:ln>
        </p:spPr>
        <p:style>
          <a:lnRef idx="2">
            <a:schemeClr val="dk1"/>
          </a:lnRef>
          <a:fillRef idx="0">
            <a:schemeClr val="dk1"/>
          </a:fillRef>
          <a:effectRef idx="1">
            <a:schemeClr val="dk1"/>
          </a:effectRef>
          <a:fontRef idx="minor">
            <a:schemeClr val="tx1"/>
          </a:fontRef>
        </p:style>
      </p:cxnSp>
      <p:sp>
        <p:nvSpPr>
          <p:cNvPr id="23" name="TextBox 22">
            <a:extLst>
              <a:ext uri="{FF2B5EF4-FFF2-40B4-BE49-F238E27FC236}">
                <a16:creationId xmlns:a16="http://schemas.microsoft.com/office/drawing/2014/main" id="{322BFA6E-732C-3E82-F75D-5683A43149D8}"/>
              </a:ext>
            </a:extLst>
          </p:cNvPr>
          <p:cNvSpPr txBox="1"/>
          <p:nvPr/>
        </p:nvSpPr>
        <p:spPr>
          <a:xfrm>
            <a:off x="3124452" y="3339644"/>
            <a:ext cx="1584168" cy="276999"/>
          </a:xfrm>
          <a:prstGeom prst="rect">
            <a:avLst/>
          </a:prstGeom>
          <a:noFill/>
        </p:spPr>
        <p:txBody>
          <a:bodyPr wrap="square" rtlCol="0">
            <a:spAutoFit/>
          </a:bodyPr>
          <a:lstStyle/>
          <a:p>
            <a:pPr algn="ctr"/>
            <a:r>
              <a:rPr lang="en-US" sz="1200" dirty="0">
                <a:solidFill>
                  <a:srgbClr val="002060"/>
                </a:solidFill>
              </a:rPr>
              <a:t>10 seconds</a:t>
            </a:r>
          </a:p>
        </p:txBody>
      </p:sp>
      <p:cxnSp>
        <p:nvCxnSpPr>
          <p:cNvPr id="24" name="Straight Arrow Connector 23">
            <a:extLst>
              <a:ext uri="{FF2B5EF4-FFF2-40B4-BE49-F238E27FC236}">
                <a16:creationId xmlns:a16="http://schemas.microsoft.com/office/drawing/2014/main" id="{3ACEC3EF-C40E-E9B4-5B76-53DE2CBCF990}"/>
              </a:ext>
            </a:extLst>
          </p:cNvPr>
          <p:cNvCxnSpPr/>
          <p:nvPr/>
        </p:nvCxnSpPr>
        <p:spPr>
          <a:xfrm>
            <a:off x="4342860" y="2214445"/>
            <a:ext cx="365760" cy="0"/>
          </a:xfrm>
          <a:prstGeom prst="straightConnector1">
            <a:avLst/>
          </a:prstGeom>
          <a:ln>
            <a:solidFill>
              <a:srgbClr val="002060"/>
            </a:solidFill>
            <a:tailEnd type="triangle"/>
          </a:ln>
        </p:spPr>
        <p:style>
          <a:lnRef idx="2">
            <a:schemeClr val="dk1"/>
          </a:lnRef>
          <a:fillRef idx="0">
            <a:schemeClr val="dk1"/>
          </a:fillRef>
          <a:effectRef idx="1">
            <a:schemeClr val="dk1"/>
          </a:effectRef>
          <a:fontRef idx="minor">
            <a:schemeClr val="tx1"/>
          </a:fontRef>
        </p:style>
      </p:cxnSp>
      <p:cxnSp>
        <p:nvCxnSpPr>
          <p:cNvPr id="25" name="Straight Arrow Connector 24">
            <a:extLst>
              <a:ext uri="{FF2B5EF4-FFF2-40B4-BE49-F238E27FC236}">
                <a16:creationId xmlns:a16="http://schemas.microsoft.com/office/drawing/2014/main" id="{ECCC1EFD-C6F7-CEA6-3464-522662343FE0}"/>
              </a:ext>
            </a:extLst>
          </p:cNvPr>
          <p:cNvCxnSpPr/>
          <p:nvPr/>
        </p:nvCxnSpPr>
        <p:spPr>
          <a:xfrm flipH="1">
            <a:off x="4780628" y="2214445"/>
            <a:ext cx="365760" cy="0"/>
          </a:xfrm>
          <a:prstGeom prst="straightConnector1">
            <a:avLst/>
          </a:prstGeom>
          <a:ln>
            <a:solidFill>
              <a:srgbClr val="002060"/>
            </a:solidFill>
            <a:tailEnd type="triangle"/>
          </a:ln>
        </p:spPr>
        <p:style>
          <a:lnRef idx="2">
            <a:schemeClr val="dk1"/>
          </a:lnRef>
          <a:fillRef idx="0">
            <a:schemeClr val="dk1"/>
          </a:fillRef>
          <a:effectRef idx="1">
            <a:schemeClr val="dk1"/>
          </a:effectRef>
          <a:fontRef idx="minor">
            <a:schemeClr val="tx1"/>
          </a:fontRef>
        </p:style>
      </p:cxnSp>
      <p:sp>
        <p:nvSpPr>
          <p:cNvPr id="26" name="TextBox 25">
            <a:extLst>
              <a:ext uri="{FF2B5EF4-FFF2-40B4-BE49-F238E27FC236}">
                <a16:creationId xmlns:a16="http://schemas.microsoft.com/office/drawing/2014/main" id="{5286680A-7176-58FE-FF13-ABABC7361ADC}"/>
              </a:ext>
            </a:extLst>
          </p:cNvPr>
          <p:cNvSpPr txBox="1"/>
          <p:nvPr/>
        </p:nvSpPr>
        <p:spPr>
          <a:xfrm>
            <a:off x="3943765" y="1701097"/>
            <a:ext cx="1584176" cy="276999"/>
          </a:xfrm>
          <a:prstGeom prst="rect">
            <a:avLst/>
          </a:prstGeom>
          <a:noFill/>
        </p:spPr>
        <p:txBody>
          <a:bodyPr wrap="square" rtlCol="0">
            <a:spAutoFit/>
          </a:bodyPr>
          <a:lstStyle/>
          <a:p>
            <a:pPr algn="ctr"/>
            <a:r>
              <a:rPr lang="en-US" sz="1200" dirty="0">
                <a:solidFill>
                  <a:srgbClr val="002060"/>
                </a:solidFill>
              </a:rPr>
              <a:t>10 </a:t>
            </a:r>
            <a:r>
              <a:rPr lang="en-US" sz="1200" dirty="0" err="1">
                <a:solidFill>
                  <a:srgbClr val="002060"/>
                </a:solidFill>
              </a:rPr>
              <a:t>ms</a:t>
            </a:r>
            <a:endParaRPr lang="en-US" sz="1200" dirty="0">
              <a:solidFill>
                <a:srgbClr val="002060"/>
              </a:solidFill>
            </a:endParaRPr>
          </a:p>
        </p:txBody>
      </p:sp>
      <p:sp>
        <p:nvSpPr>
          <p:cNvPr id="27" name="TextBox 26">
            <a:extLst>
              <a:ext uri="{FF2B5EF4-FFF2-40B4-BE49-F238E27FC236}">
                <a16:creationId xmlns:a16="http://schemas.microsoft.com/office/drawing/2014/main" id="{D77BFCBE-7A1E-6B4C-E9EC-13317321DB03}"/>
              </a:ext>
            </a:extLst>
          </p:cNvPr>
          <p:cNvSpPr txBox="1"/>
          <p:nvPr/>
        </p:nvSpPr>
        <p:spPr>
          <a:xfrm>
            <a:off x="1403648" y="1044680"/>
            <a:ext cx="1584176" cy="461665"/>
          </a:xfrm>
          <a:prstGeom prst="rect">
            <a:avLst/>
          </a:prstGeom>
          <a:noFill/>
        </p:spPr>
        <p:txBody>
          <a:bodyPr wrap="square" rtlCol="0">
            <a:spAutoFit/>
          </a:bodyPr>
          <a:lstStyle/>
          <a:p>
            <a:pPr algn="ctr"/>
            <a:r>
              <a:rPr lang="en-US" sz="1200" dirty="0">
                <a:solidFill>
                  <a:srgbClr val="002060"/>
                </a:solidFill>
              </a:rPr>
              <a:t>RF output power [kW]</a:t>
            </a:r>
          </a:p>
        </p:txBody>
      </p:sp>
      <p:sp>
        <p:nvSpPr>
          <p:cNvPr id="29" name="TextBox 28">
            <a:extLst>
              <a:ext uri="{FF2B5EF4-FFF2-40B4-BE49-F238E27FC236}">
                <a16:creationId xmlns:a16="http://schemas.microsoft.com/office/drawing/2014/main" id="{D96AE688-DE80-5E55-0DE8-F00A1B8ECD13}"/>
              </a:ext>
            </a:extLst>
          </p:cNvPr>
          <p:cNvSpPr txBox="1"/>
          <p:nvPr/>
        </p:nvSpPr>
        <p:spPr>
          <a:xfrm>
            <a:off x="323529" y="2862517"/>
            <a:ext cx="1512167" cy="307777"/>
          </a:xfrm>
          <a:prstGeom prst="rect">
            <a:avLst/>
          </a:prstGeom>
          <a:noFill/>
        </p:spPr>
        <p:txBody>
          <a:bodyPr wrap="square" rtlCol="0">
            <a:spAutoFit/>
          </a:bodyPr>
          <a:lstStyle/>
          <a:p>
            <a:pPr algn="r"/>
            <a:r>
              <a:rPr lang="en-US" sz="1400" dirty="0">
                <a:solidFill>
                  <a:srgbClr val="002060"/>
                </a:solidFill>
              </a:rPr>
              <a:t>40 kW </a:t>
            </a:r>
            <a:r>
              <a:rPr lang="en-GB" sz="1400" dirty="0">
                <a:solidFill>
                  <a:srgbClr val="002060"/>
                </a:solidFill>
              </a:rPr>
              <a:t>→</a:t>
            </a:r>
            <a:r>
              <a:rPr lang="en-US" sz="1400" dirty="0">
                <a:solidFill>
                  <a:srgbClr val="002060"/>
                </a:solidFill>
              </a:rPr>
              <a:t> </a:t>
            </a:r>
            <a:r>
              <a:rPr lang="en-US" sz="1400" b="1" dirty="0">
                <a:solidFill>
                  <a:srgbClr val="002060"/>
                </a:solidFill>
              </a:rPr>
              <a:t>50 kW</a:t>
            </a:r>
          </a:p>
        </p:txBody>
      </p:sp>
      <p:sp>
        <p:nvSpPr>
          <p:cNvPr id="30" name="TextBox 29">
            <a:extLst>
              <a:ext uri="{FF2B5EF4-FFF2-40B4-BE49-F238E27FC236}">
                <a16:creationId xmlns:a16="http://schemas.microsoft.com/office/drawing/2014/main" id="{E67DEF6E-0A05-B9F2-683A-BD667AE28520}"/>
              </a:ext>
            </a:extLst>
          </p:cNvPr>
          <p:cNvSpPr txBox="1"/>
          <p:nvPr/>
        </p:nvSpPr>
        <p:spPr>
          <a:xfrm>
            <a:off x="7804964" y="4077361"/>
            <a:ext cx="864096" cy="276999"/>
          </a:xfrm>
          <a:prstGeom prst="rect">
            <a:avLst/>
          </a:prstGeom>
          <a:noFill/>
        </p:spPr>
        <p:txBody>
          <a:bodyPr wrap="square" rtlCol="0">
            <a:spAutoFit/>
          </a:bodyPr>
          <a:lstStyle/>
          <a:p>
            <a:pPr algn="ctr"/>
            <a:r>
              <a:rPr lang="en-US" sz="1200" dirty="0">
                <a:solidFill>
                  <a:srgbClr val="002060"/>
                </a:solidFill>
              </a:rPr>
              <a:t>Time</a:t>
            </a:r>
          </a:p>
        </p:txBody>
      </p:sp>
      <p:sp>
        <p:nvSpPr>
          <p:cNvPr id="31" name="TextBox 30">
            <a:extLst>
              <a:ext uri="{FF2B5EF4-FFF2-40B4-BE49-F238E27FC236}">
                <a16:creationId xmlns:a16="http://schemas.microsoft.com/office/drawing/2014/main" id="{F0221A6D-3592-E27B-B98B-3B1B6F8D90CB}"/>
              </a:ext>
            </a:extLst>
          </p:cNvPr>
          <p:cNvSpPr txBox="1"/>
          <p:nvPr/>
        </p:nvSpPr>
        <p:spPr>
          <a:xfrm>
            <a:off x="172116" y="1923678"/>
            <a:ext cx="1663580" cy="307777"/>
          </a:xfrm>
          <a:prstGeom prst="rect">
            <a:avLst/>
          </a:prstGeom>
          <a:noFill/>
        </p:spPr>
        <p:txBody>
          <a:bodyPr wrap="square" rtlCol="0">
            <a:spAutoFit/>
          </a:bodyPr>
          <a:lstStyle/>
          <a:p>
            <a:pPr algn="r"/>
            <a:r>
              <a:rPr lang="en-US" sz="1400" dirty="0">
                <a:solidFill>
                  <a:srgbClr val="002060"/>
                </a:solidFill>
              </a:rPr>
              <a:t>80 kW </a:t>
            </a:r>
            <a:r>
              <a:rPr lang="en-GB" sz="1400" dirty="0">
                <a:solidFill>
                  <a:srgbClr val="002060"/>
                </a:solidFill>
              </a:rPr>
              <a:t>→</a:t>
            </a:r>
            <a:r>
              <a:rPr lang="en-US" sz="1400" dirty="0">
                <a:solidFill>
                  <a:srgbClr val="002060"/>
                </a:solidFill>
              </a:rPr>
              <a:t> </a:t>
            </a:r>
            <a:r>
              <a:rPr lang="en-US" sz="1400" b="1" dirty="0">
                <a:solidFill>
                  <a:srgbClr val="002060"/>
                </a:solidFill>
              </a:rPr>
              <a:t>100 kW</a:t>
            </a:r>
          </a:p>
        </p:txBody>
      </p:sp>
      <p:sp>
        <p:nvSpPr>
          <p:cNvPr id="33" name="TextBox 32">
            <a:extLst>
              <a:ext uri="{FF2B5EF4-FFF2-40B4-BE49-F238E27FC236}">
                <a16:creationId xmlns:a16="http://schemas.microsoft.com/office/drawing/2014/main" id="{76C13D6C-E252-277F-8AA9-7508A5EA10E5}"/>
              </a:ext>
            </a:extLst>
          </p:cNvPr>
          <p:cNvSpPr txBox="1"/>
          <p:nvPr/>
        </p:nvSpPr>
        <p:spPr>
          <a:xfrm>
            <a:off x="5552548" y="1152401"/>
            <a:ext cx="3093681" cy="307777"/>
          </a:xfrm>
          <a:prstGeom prst="rect">
            <a:avLst/>
          </a:prstGeom>
          <a:noFill/>
        </p:spPr>
        <p:txBody>
          <a:bodyPr wrap="square" rtlCol="0">
            <a:spAutoFit/>
          </a:bodyPr>
          <a:lstStyle/>
          <a:p>
            <a:pPr algn="ctr"/>
            <a:r>
              <a:rPr lang="en-US" sz="1200" dirty="0">
                <a:solidFill>
                  <a:srgbClr val="002060"/>
                </a:solidFill>
              </a:rPr>
              <a:t>Average output power is ~ 50 [kW</a:t>
            </a:r>
            <a:r>
              <a:rPr lang="en-US" sz="1400" dirty="0">
                <a:solidFill>
                  <a:srgbClr val="002060"/>
                </a:solidFill>
              </a:rPr>
              <a:t>]</a:t>
            </a:r>
          </a:p>
        </p:txBody>
      </p:sp>
      <p:cxnSp>
        <p:nvCxnSpPr>
          <p:cNvPr id="34" name="Straight Connector 33">
            <a:extLst>
              <a:ext uri="{FF2B5EF4-FFF2-40B4-BE49-F238E27FC236}">
                <a16:creationId xmlns:a16="http://schemas.microsoft.com/office/drawing/2014/main" id="{5598BC60-E7FA-6369-07E0-9D261D5DA42E}"/>
              </a:ext>
            </a:extLst>
          </p:cNvPr>
          <p:cNvCxnSpPr/>
          <p:nvPr/>
        </p:nvCxnSpPr>
        <p:spPr>
          <a:xfrm>
            <a:off x="1835696" y="4014645"/>
            <a:ext cx="365760"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823C8DF6-10E7-62AA-2238-5F60E3A16AD9}"/>
              </a:ext>
            </a:extLst>
          </p:cNvPr>
          <p:cNvSpPr txBox="1"/>
          <p:nvPr/>
        </p:nvSpPr>
        <p:spPr>
          <a:xfrm>
            <a:off x="791580" y="3789329"/>
            <a:ext cx="1044116" cy="307777"/>
          </a:xfrm>
          <a:prstGeom prst="rect">
            <a:avLst/>
          </a:prstGeom>
          <a:noFill/>
        </p:spPr>
        <p:txBody>
          <a:bodyPr wrap="square" rtlCol="0">
            <a:spAutoFit/>
          </a:bodyPr>
          <a:lstStyle/>
          <a:p>
            <a:pPr algn="r"/>
            <a:r>
              <a:rPr lang="en-US" sz="1400" dirty="0">
                <a:solidFill>
                  <a:srgbClr val="002060"/>
                </a:solidFill>
              </a:rPr>
              <a:t>0 kW</a:t>
            </a:r>
          </a:p>
        </p:txBody>
      </p:sp>
    </p:spTree>
    <p:extLst>
      <p:ext uri="{BB962C8B-B14F-4D97-AF65-F5344CB8AC3E}">
        <p14:creationId xmlns:p14="http://schemas.microsoft.com/office/powerpoint/2010/main" val="9553596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BC44741-90EA-9C09-1F3B-A13FE72912BF}"/>
              </a:ext>
            </a:extLst>
          </p:cNvPr>
          <p:cNvSpPr>
            <a:spLocks noGrp="1"/>
          </p:cNvSpPr>
          <p:nvPr>
            <p:ph type="title"/>
          </p:nvPr>
        </p:nvSpPr>
        <p:spPr>
          <a:xfrm>
            <a:off x="612000" y="159542"/>
            <a:ext cx="7920000" cy="540000"/>
          </a:xfrm>
        </p:spPr>
        <p:txBody>
          <a:bodyPr/>
          <a:lstStyle/>
          <a:p>
            <a:r>
              <a:rPr lang="en-GB" dirty="0"/>
              <a:t>Gain flatness &amp; monotonous</a:t>
            </a:r>
            <a:endParaRPr lang="en-US" dirty="0"/>
          </a:p>
        </p:txBody>
      </p:sp>
      <p:sp>
        <p:nvSpPr>
          <p:cNvPr id="4" name="Footer Placeholder 3">
            <a:extLst>
              <a:ext uri="{FF2B5EF4-FFF2-40B4-BE49-F238E27FC236}">
                <a16:creationId xmlns:a16="http://schemas.microsoft.com/office/drawing/2014/main" id="{23876ADD-D826-E0EA-C91B-C5E538FBA95B}"/>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F4C2BDC5-94E1-B58C-8AB7-ADD82D6CD572}"/>
              </a:ext>
            </a:extLst>
          </p:cNvPr>
          <p:cNvSpPr>
            <a:spLocks noGrp="1"/>
          </p:cNvSpPr>
          <p:nvPr>
            <p:ph type="sldNum" sz="quarter" idx="12"/>
          </p:nvPr>
        </p:nvSpPr>
        <p:spPr/>
        <p:txBody>
          <a:bodyPr/>
          <a:lstStyle/>
          <a:p>
            <a:fld id="{BFDCA1C4-9514-7B4F-976F-D92F7E296653}" type="slidenum">
              <a:rPr lang="fr-FR" smtClean="0"/>
              <a:pPr/>
              <a:t>31</a:t>
            </a:fld>
            <a:endParaRPr lang="fr-FR"/>
          </a:p>
        </p:txBody>
      </p:sp>
      <p:sp>
        <p:nvSpPr>
          <p:cNvPr id="2" name="Rectangle 1">
            <a:extLst>
              <a:ext uri="{FF2B5EF4-FFF2-40B4-BE49-F238E27FC236}">
                <a16:creationId xmlns:a16="http://schemas.microsoft.com/office/drawing/2014/main" id="{C7B73F3D-306D-FDD8-A6DB-0C1F6B256CF6}"/>
              </a:ext>
            </a:extLst>
          </p:cNvPr>
          <p:cNvSpPr/>
          <p:nvPr/>
        </p:nvSpPr>
        <p:spPr>
          <a:xfrm>
            <a:off x="4624741" y="1891777"/>
            <a:ext cx="2880000" cy="1800000"/>
          </a:xfrm>
          <a:prstGeom prst="rect">
            <a:avLst/>
          </a:prstGeom>
          <a:gradFill>
            <a:gsLst>
              <a:gs pos="0">
                <a:srgbClr val="46B4C8"/>
              </a:gs>
              <a:gs pos="100000">
                <a:srgbClr val="82DCDC"/>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rgbClr val="002060"/>
              </a:solidFill>
            </a:endParaRPr>
          </a:p>
        </p:txBody>
      </p:sp>
      <p:sp>
        <p:nvSpPr>
          <p:cNvPr id="3" name="Rectangle 2">
            <a:extLst>
              <a:ext uri="{FF2B5EF4-FFF2-40B4-BE49-F238E27FC236}">
                <a16:creationId xmlns:a16="http://schemas.microsoft.com/office/drawing/2014/main" id="{429A2CED-5C5D-8376-E519-2B7C5CAA382E}"/>
              </a:ext>
            </a:extLst>
          </p:cNvPr>
          <p:cNvSpPr/>
          <p:nvPr/>
        </p:nvSpPr>
        <p:spPr>
          <a:xfrm>
            <a:off x="1744421" y="1891777"/>
            <a:ext cx="2880000" cy="180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rgbClr val="002060"/>
              </a:solidFill>
            </a:endParaRPr>
          </a:p>
        </p:txBody>
      </p:sp>
      <p:cxnSp>
        <p:nvCxnSpPr>
          <p:cNvPr id="36" name="Straight Arrow Connector 35">
            <a:extLst>
              <a:ext uri="{FF2B5EF4-FFF2-40B4-BE49-F238E27FC236}">
                <a16:creationId xmlns:a16="http://schemas.microsoft.com/office/drawing/2014/main" id="{6FCFED41-13DB-E88C-B463-F4BD6206568C}"/>
              </a:ext>
            </a:extLst>
          </p:cNvPr>
          <p:cNvCxnSpPr/>
          <p:nvPr/>
        </p:nvCxnSpPr>
        <p:spPr>
          <a:xfrm>
            <a:off x="1744421" y="3691777"/>
            <a:ext cx="6336704" cy="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37" name="Straight Arrow Connector 36">
            <a:extLst>
              <a:ext uri="{FF2B5EF4-FFF2-40B4-BE49-F238E27FC236}">
                <a16:creationId xmlns:a16="http://schemas.microsoft.com/office/drawing/2014/main" id="{BBDE7C85-BD03-9672-4344-68A92D906A23}"/>
              </a:ext>
            </a:extLst>
          </p:cNvPr>
          <p:cNvCxnSpPr/>
          <p:nvPr/>
        </p:nvCxnSpPr>
        <p:spPr>
          <a:xfrm flipV="1">
            <a:off x="1744420" y="1531537"/>
            <a:ext cx="1" cy="21600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38" name="TextBox 37">
            <a:extLst>
              <a:ext uri="{FF2B5EF4-FFF2-40B4-BE49-F238E27FC236}">
                <a16:creationId xmlns:a16="http://schemas.microsoft.com/office/drawing/2014/main" id="{58558510-6CBC-3462-7710-D1D8A60EA1F3}"/>
              </a:ext>
            </a:extLst>
          </p:cNvPr>
          <p:cNvSpPr txBox="1"/>
          <p:nvPr/>
        </p:nvSpPr>
        <p:spPr>
          <a:xfrm>
            <a:off x="1408431" y="1234213"/>
            <a:ext cx="562975" cy="307777"/>
          </a:xfrm>
          <a:prstGeom prst="rect">
            <a:avLst/>
          </a:prstGeom>
          <a:noFill/>
        </p:spPr>
        <p:txBody>
          <a:bodyPr wrap="none" rtlCol="0">
            <a:spAutoFit/>
          </a:bodyPr>
          <a:lstStyle/>
          <a:p>
            <a:r>
              <a:rPr lang="en-GB" sz="1400" dirty="0">
                <a:solidFill>
                  <a:srgbClr val="002060"/>
                </a:solidFill>
              </a:rPr>
              <a:t>Gain</a:t>
            </a:r>
          </a:p>
        </p:txBody>
      </p:sp>
      <p:sp>
        <p:nvSpPr>
          <p:cNvPr id="39" name="TextBox 38">
            <a:extLst>
              <a:ext uri="{FF2B5EF4-FFF2-40B4-BE49-F238E27FC236}">
                <a16:creationId xmlns:a16="http://schemas.microsoft.com/office/drawing/2014/main" id="{57D505AF-6511-3A67-73A0-C9BC853C794B}"/>
              </a:ext>
            </a:extLst>
          </p:cNvPr>
          <p:cNvSpPr txBox="1"/>
          <p:nvPr/>
        </p:nvSpPr>
        <p:spPr>
          <a:xfrm>
            <a:off x="7602474" y="3045446"/>
            <a:ext cx="721672" cy="523220"/>
          </a:xfrm>
          <a:prstGeom prst="rect">
            <a:avLst/>
          </a:prstGeom>
          <a:noFill/>
        </p:spPr>
        <p:txBody>
          <a:bodyPr wrap="none" rtlCol="0">
            <a:spAutoFit/>
          </a:bodyPr>
          <a:lstStyle/>
          <a:p>
            <a:r>
              <a:rPr lang="en-GB" sz="1400" dirty="0">
                <a:solidFill>
                  <a:srgbClr val="002060"/>
                </a:solidFill>
              </a:rPr>
              <a:t>Output</a:t>
            </a:r>
          </a:p>
          <a:p>
            <a:r>
              <a:rPr lang="en-GB" sz="1400" dirty="0">
                <a:solidFill>
                  <a:srgbClr val="002060"/>
                </a:solidFill>
              </a:rPr>
              <a:t>Power</a:t>
            </a:r>
          </a:p>
        </p:txBody>
      </p:sp>
      <p:sp>
        <p:nvSpPr>
          <p:cNvPr id="40" name="TextBox 39">
            <a:extLst>
              <a:ext uri="{FF2B5EF4-FFF2-40B4-BE49-F238E27FC236}">
                <a16:creationId xmlns:a16="http://schemas.microsoft.com/office/drawing/2014/main" id="{EE444807-CEC8-6BC7-8496-0448D4077C57}"/>
              </a:ext>
            </a:extLst>
          </p:cNvPr>
          <p:cNvSpPr txBox="1"/>
          <p:nvPr/>
        </p:nvSpPr>
        <p:spPr>
          <a:xfrm>
            <a:off x="2428445" y="1501617"/>
            <a:ext cx="1215397" cy="307777"/>
          </a:xfrm>
          <a:prstGeom prst="rect">
            <a:avLst/>
          </a:prstGeom>
          <a:noFill/>
        </p:spPr>
        <p:txBody>
          <a:bodyPr wrap="none" rtlCol="0">
            <a:spAutoFit/>
          </a:bodyPr>
          <a:lstStyle/>
          <a:p>
            <a:r>
              <a:rPr lang="en-GB" sz="1400" dirty="0">
                <a:solidFill>
                  <a:srgbClr val="002060"/>
                </a:solidFill>
              </a:rPr>
              <a:t>CW + pulsed</a:t>
            </a:r>
          </a:p>
        </p:txBody>
      </p:sp>
      <p:sp>
        <p:nvSpPr>
          <p:cNvPr id="41" name="TextBox 40">
            <a:extLst>
              <a:ext uri="{FF2B5EF4-FFF2-40B4-BE49-F238E27FC236}">
                <a16:creationId xmlns:a16="http://schemas.microsoft.com/office/drawing/2014/main" id="{045854B6-1E42-FFD8-B9C2-E1F94C5D9B6F}"/>
              </a:ext>
            </a:extLst>
          </p:cNvPr>
          <p:cNvSpPr txBox="1"/>
          <p:nvPr/>
        </p:nvSpPr>
        <p:spPr>
          <a:xfrm>
            <a:off x="5619747" y="1503657"/>
            <a:ext cx="732893" cy="307777"/>
          </a:xfrm>
          <a:prstGeom prst="rect">
            <a:avLst/>
          </a:prstGeom>
          <a:noFill/>
        </p:spPr>
        <p:txBody>
          <a:bodyPr wrap="none" rtlCol="0">
            <a:spAutoFit/>
          </a:bodyPr>
          <a:lstStyle/>
          <a:p>
            <a:r>
              <a:rPr lang="en-GB" sz="1400" dirty="0">
                <a:solidFill>
                  <a:srgbClr val="002060"/>
                </a:solidFill>
              </a:rPr>
              <a:t>Pulsed</a:t>
            </a:r>
          </a:p>
        </p:txBody>
      </p:sp>
      <p:sp>
        <p:nvSpPr>
          <p:cNvPr id="42" name="TextBox 41">
            <a:extLst>
              <a:ext uri="{FF2B5EF4-FFF2-40B4-BE49-F238E27FC236}">
                <a16:creationId xmlns:a16="http://schemas.microsoft.com/office/drawing/2014/main" id="{719B5A28-9EE0-AFCA-68F1-41943282C06E}"/>
              </a:ext>
            </a:extLst>
          </p:cNvPr>
          <p:cNvSpPr txBox="1"/>
          <p:nvPr/>
        </p:nvSpPr>
        <p:spPr>
          <a:xfrm>
            <a:off x="1324162" y="3763785"/>
            <a:ext cx="702436" cy="307777"/>
          </a:xfrm>
          <a:prstGeom prst="rect">
            <a:avLst/>
          </a:prstGeom>
          <a:noFill/>
        </p:spPr>
        <p:txBody>
          <a:bodyPr wrap="none" rtlCol="0">
            <a:spAutoFit/>
          </a:bodyPr>
          <a:lstStyle/>
          <a:p>
            <a:r>
              <a:rPr lang="en-GB" sz="1400" dirty="0">
                <a:solidFill>
                  <a:srgbClr val="002060"/>
                </a:solidFill>
              </a:rPr>
              <a:t>100 W</a:t>
            </a:r>
          </a:p>
        </p:txBody>
      </p:sp>
      <p:sp>
        <p:nvSpPr>
          <p:cNvPr id="43" name="TextBox 42">
            <a:extLst>
              <a:ext uri="{FF2B5EF4-FFF2-40B4-BE49-F238E27FC236}">
                <a16:creationId xmlns:a16="http://schemas.microsoft.com/office/drawing/2014/main" id="{103B1606-88BE-4F91-B6C4-B1F68D85F5AB}"/>
              </a:ext>
            </a:extLst>
          </p:cNvPr>
          <p:cNvSpPr txBox="1"/>
          <p:nvPr/>
        </p:nvSpPr>
        <p:spPr>
          <a:xfrm>
            <a:off x="4218098" y="3763785"/>
            <a:ext cx="692818" cy="307777"/>
          </a:xfrm>
          <a:prstGeom prst="rect">
            <a:avLst/>
          </a:prstGeom>
          <a:noFill/>
        </p:spPr>
        <p:txBody>
          <a:bodyPr wrap="none" rtlCol="0">
            <a:spAutoFit/>
          </a:bodyPr>
          <a:lstStyle/>
          <a:p>
            <a:r>
              <a:rPr lang="en-GB" sz="1400" dirty="0">
                <a:solidFill>
                  <a:srgbClr val="002060"/>
                </a:solidFill>
              </a:rPr>
              <a:t>50 kW</a:t>
            </a:r>
          </a:p>
        </p:txBody>
      </p:sp>
      <p:sp>
        <p:nvSpPr>
          <p:cNvPr id="44" name="TextBox 43">
            <a:extLst>
              <a:ext uri="{FF2B5EF4-FFF2-40B4-BE49-F238E27FC236}">
                <a16:creationId xmlns:a16="http://schemas.microsoft.com/office/drawing/2014/main" id="{8F60A5EE-0308-A75A-5866-92AE6E6EE2E5}"/>
              </a:ext>
            </a:extLst>
          </p:cNvPr>
          <p:cNvSpPr txBox="1"/>
          <p:nvPr/>
        </p:nvSpPr>
        <p:spPr>
          <a:xfrm>
            <a:off x="7001005" y="3763785"/>
            <a:ext cx="792205" cy="307777"/>
          </a:xfrm>
          <a:prstGeom prst="rect">
            <a:avLst/>
          </a:prstGeom>
          <a:noFill/>
        </p:spPr>
        <p:txBody>
          <a:bodyPr wrap="none" rtlCol="0">
            <a:spAutoFit/>
          </a:bodyPr>
          <a:lstStyle/>
          <a:p>
            <a:r>
              <a:rPr lang="en-GB" sz="1400" dirty="0">
                <a:solidFill>
                  <a:srgbClr val="002060"/>
                </a:solidFill>
              </a:rPr>
              <a:t>100 kW</a:t>
            </a:r>
          </a:p>
        </p:txBody>
      </p:sp>
      <p:cxnSp>
        <p:nvCxnSpPr>
          <p:cNvPr id="45" name="Straight Connector 44">
            <a:extLst>
              <a:ext uri="{FF2B5EF4-FFF2-40B4-BE49-F238E27FC236}">
                <a16:creationId xmlns:a16="http://schemas.microsoft.com/office/drawing/2014/main" id="{B4C28E4A-7919-563D-78C6-4DE6E60F178B}"/>
              </a:ext>
            </a:extLst>
          </p:cNvPr>
          <p:cNvCxnSpPr/>
          <p:nvPr/>
        </p:nvCxnSpPr>
        <p:spPr>
          <a:xfrm flipH="1" flipV="1">
            <a:off x="1198859" y="2053092"/>
            <a:ext cx="6305410" cy="1"/>
          </a:xfrm>
          <a:prstGeom prst="line">
            <a:avLst/>
          </a:prstGeom>
        </p:spPr>
        <p:style>
          <a:lnRef idx="1">
            <a:schemeClr val="accent2"/>
          </a:lnRef>
          <a:fillRef idx="0">
            <a:schemeClr val="accent2"/>
          </a:fillRef>
          <a:effectRef idx="0">
            <a:schemeClr val="accent2"/>
          </a:effectRef>
          <a:fontRef idx="minor">
            <a:schemeClr val="tx1"/>
          </a:fontRef>
        </p:style>
      </p:cxnSp>
      <p:cxnSp>
        <p:nvCxnSpPr>
          <p:cNvPr id="46" name="Straight Connector 45">
            <a:extLst>
              <a:ext uri="{FF2B5EF4-FFF2-40B4-BE49-F238E27FC236}">
                <a16:creationId xmlns:a16="http://schemas.microsoft.com/office/drawing/2014/main" id="{F0328A98-CA1C-72C2-45A1-B366E44EDBF7}"/>
              </a:ext>
            </a:extLst>
          </p:cNvPr>
          <p:cNvCxnSpPr/>
          <p:nvPr/>
        </p:nvCxnSpPr>
        <p:spPr>
          <a:xfrm flipH="1">
            <a:off x="1198859" y="2755673"/>
            <a:ext cx="6305410"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47" name="Straight Arrow Connector 46">
            <a:extLst>
              <a:ext uri="{FF2B5EF4-FFF2-40B4-BE49-F238E27FC236}">
                <a16:creationId xmlns:a16="http://schemas.microsoft.com/office/drawing/2014/main" id="{D9666B06-2A95-59AB-2B6D-19AB0FEA25AA}"/>
              </a:ext>
            </a:extLst>
          </p:cNvPr>
          <p:cNvCxnSpPr/>
          <p:nvPr/>
        </p:nvCxnSpPr>
        <p:spPr>
          <a:xfrm>
            <a:off x="1528397" y="2070309"/>
            <a:ext cx="0" cy="68536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7732426-3B66-8EBA-B7A5-4EA3A68268F0}"/>
              </a:ext>
            </a:extLst>
          </p:cNvPr>
          <p:cNvSpPr txBox="1"/>
          <p:nvPr/>
        </p:nvSpPr>
        <p:spPr>
          <a:xfrm>
            <a:off x="587693" y="2230293"/>
            <a:ext cx="553357" cy="307777"/>
          </a:xfrm>
          <a:prstGeom prst="rect">
            <a:avLst/>
          </a:prstGeom>
          <a:noFill/>
        </p:spPr>
        <p:txBody>
          <a:bodyPr wrap="none" rtlCol="0">
            <a:spAutoFit/>
          </a:bodyPr>
          <a:lstStyle/>
          <a:p>
            <a:r>
              <a:rPr lang="en-GB" sz="1400" dirty="0">
                <a:solidFill>
                  <a:srgbClr val="002060"/>
                </a:solidFill>
              </a:rPr>
              <a:t>4 dB</a:t>
            </a:r>
          </a:p>
        </p:txBody>
      </p:sp>
      <p:sp>
        <p:nvSpPr>
          <p:cNvPr id="49" name="Freeform 15">
            <a:extLst>
              <a:ext uri="{FF2B5EF4-FFF2-40B4-BE49-F238E27FC236}">
                <a16:creationId xmlns:a16="http://schemas.microsoft.com/office/drawing/2014/main" id="{6FEB4EE5-533F-8491-218A-587B896157A1}"/>
              </a:ext>
            </a:extLst>
          </p:cNvPr>
          <p:cNvSpPr/>
          <p:nvPr/>
        </p:nvSpPr>
        <p:spPr>
          <a:xfrm>
            <a:off x="1749920" y="2083547"/>
            <a:ext cx="5757110" cy="645599"/>
          </a:xfrm>
          <a:custGeom>
            <a:avLst/>
            <a:gdLst>
              <a:gd name="connsiteX0" fmla="*/ 0 w 5757110"/>
              <a:gd name="connsiteY0" fmla="*/ 459110 h 645599"/>
              <a:gd name="connsiteX1" fmla="*/ 1834815 w 5757110"/>
              <a:gd name="connsiteY1" fmla="*/ 7926 h 645599"/>
              <a:gd name="connsiteX2" fmla="*/ 4361447 w 5757110"/>
              <a:gd name="connsiteY2" fmla="*/ 206447 h 645599"/>
              <a:gd name="connsiteX3" fmla="*/ 5757110 w 5757110"/>
              <a:gd name="connsiteY3" fmla="*/ 645599 h 645599"/>
            </a:gdLst>
            <a:ahLst/>
            <a:cxnLst>
              <a:cxn ang="0">
                <a:pos x="connsiteX0" y="connsiteY0"/>
              </a:cxn>
              <a:cxn ang="0">
                <a:pos x="connsiteX1" y="connsiteY1"/>
              </a:cxn>
              <a:cxn ang="0">
                <a:pos x="connsiteX2" y="connsiteY2"/>
              </a:cxn>
              <a:cxn ang="0">
                <a:pos x="connsiteX3" y="connsiteY3"/>
              </a:cxn>
            </a:cxnLst>
            <a:rect l="l" t="t" r="r" b="b"/>
            <a:pathLst>
              <a:path w="5757110" h="645599">
                <a:moveTo>
                  <a:pt x="0" y="459110"/>
                </a:moveTo>
                <a:cubicBezTo>
                  <a:pt x="553953" y="254573"/>
                  <a:pt x="1107907" y="50036"/>
                  <a:pt x="1834815" y="7926"/>
                </a:cubicBezTo>
                <a:cubicBezTo>
                  <a:pt x="2561723" y="-34185"/>
                  <a:pt x="3707731" y="100168"/>
                  <a:pt x="4361447" y="206447"/>
                </a:cubicBezTo>
                <a:cubicBezTo>
                  <a:pt x="5015163" y="312726"/>
                  <a:pt x="5386136" y="479162"/>
                  <a:pt x="5757110" y="645599"/>
                </a:cubicBezTo>
              </a:path>
            </a:pathLst>
          </a:cu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rgbClr val="002060"/>
              </a:solidFill>
            </a:endParaRPr>
          </a:p>
        </p:txBody>
      </p:sp>
    </p:spTree>
    <p:extLst>
      <p:ext uri="{BB962C8B-B14F-4D97-AF65-F5344CB8AC3E}">
        <p14:creationId xmlns:p14="http://schemas.microsoft.com/office/powerpoint/2010/main" val="1271441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BC44741-90EA-9C09-1F3B-A13FE72912BF}"/>
              </a:ext>
            </a:extLst>
          </p:cNvPr>
          <p:cNvSpPr>
            <a:spLocks noGrp="1"/>
          </p:cNvSpPr>
          <p:nvPr>
            <p:ph type="title"/>
          </p:nvPr>
        </p:nvSpPr>
        <p:spPr>
          <a:xfrm>
            <a:off x="612000" y="159542"/>
            <a:ext cx="7920000" cy="540000"/>
          </a:xfrm>
        </p:spPr>
        <p:txBody>
          <a:bodyPr/>
          <a:lstStyle/>
          <a:p>
            <a:r>
              <a:rPr lang="en-GB" dirty="0"/>
              <a:t>Gain flatness &amp; monotonous</a:t>
            </a:r>
            <a:endParaRPr lang="en-US" dirty="0"/>
          </a:p>
        </p:txBody>
      </p:sp>
      <p:sp>
        <p:nvSpPr>
          <p:cNvPr id="4" name="Footer Placeholder 3">
            <a:extLst>
              <a:ext uri="{FF2B5EF4-FFF2-40B4-BE49-F238E27FC236}">
                <a16:creationId xmlns:a16="http://schemas.microsoft.com/office/drawing/2014/main" id="{23876ADD-D826-E0EA-C91B-C5E538FBA95B}"/>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F4C2BDC5-94E1-B58C-8AB7-ADD82D6CD572}"/>
              </a:ext>
            </a:extLst>
          </p:cNvPr>
          <p:cNvSpPr>
            <a:spLocks noGrp="1"/>
          </p:cNvSpPr>
          <p:nvPr>
            <p:ph type="sldNum" sz="quarter" idx="12"/>
          </p:nvPr>
        </p:nvSpPr>
        <p:spPr/>
        <p:txBody>
          <a:bodyPr/>
          <a:lstStyle/>
          <a:p>
            <a:fld id="{BFDCA1C4-9514-7B4F-976F-D92F7E296653}" type="slidenum">
              <a:rPr lang="fr-FR" smtClean="0"/>
              <a:pPr/>
              <a:t>32</a:t>
            </a:fld>
            <a:endParaRPr lang="fr-FR"/>
          </a:p>
        </p:txBody>
      </p:sp>
      <p:sp>
        <p:nvSpPr>
          <p:cNvPr id="7" name="Rectangle 6">
            <a:extLst>
              <a:ext uri="{FF2B5EF4-FFF2-40B4-BE49-F238E27FC236}">
                <a16:creationId xmlns:a16="http://schemas.microsoft.com/office/drawing/2014/main" id="{E6117A86-35D0-AC01-5AB5-32F65D0CA63D}"/>
              </a:ext>
            </a:extLst>
          </p:cNvPr>
          <p:cNvSpPr/>
          <p:nvPr/>
        </p:nvSpPr>
        <p:spPr>
          <a:xfrm>
            <a:off x="1738499" y="1954674"/>
            <a:ext cx="5486400" cy="914400"/>
          </a:xfrm>
          <a:prstGeom prst="rect">
            <a:avLst/>
          </a:prstGeom>
          <a:gradFill>
            <a:gsLst>
              <a:gs pos="0">
                <a:srgbClr val="46B4C8"/>
              </a:gs>
              <a:gs pos="100000">
                <a:srgbClr val="82DCDC"/>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rgbClr val="002060"/>
              </a:solidFill>
            </a:endParaRPr>
          </a:p>
        </p:txBody>
      </p:sp>
      <p:sp>
        <p:nvSpPr>
          <p:cNvPr id="8" name="Rectangle 7">
            <a:extLst>
              <a:ext uri="{FF2B5EF4-FFF2-40B4-BE49-F238E27FC236}">
                <a16:creationId xmlns:a16="http://schemas.microsoft.com/office/drawing/2014/main" id="{6C9FB1B2-67B2-62D2-9FCF-C8FBB44AD3AF}"/>
              </a:ext>
            </a:extLst>
          </p:cNvPr>
          <p:cNvSpPr/>
          <p:nvPr/>
        </p:nvSpPr>
        <p:spPr>
          <a:xfrm>
            <a:off x="1738499" y="2869074"/>
            <a:ext cx="5486400" cy="914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400">
              <a:solidFill>
                <a:srgbClr val="002060"/>
              </a:solidFill>
            </a:endParaRPr>
          </a:p>
        </p:txBody>
      </p:sp>
      <p:cxnSp>
        <p:nvCxnSpPr>
          <p:cNvPr id="9" name="Straight Arrow Connector 8">
            <a:extLst>
              <a:ext uri="{FF2B5EF4-FFF2-40B4-BE49-F238E27FC236}">
                <a16:creationId xmlns:a16="http://schemas.microsoft.com/office/drawing/2014/main" id="{54C7EEA5-C71C-3441-A98D-F408B2E383A3}"/>
              </a:ext>
            </a:extLst>
          </p:cNvPr>
          <p:cNvCxnSpPr>
            <a:cxnSpLocks/>
          </p:cNvCxnSpPr>
          <p:nvPr/>
        </p:nvCxnSpPr>
        <p:spPr>
          <a:xfrm flipV="1">
            <a:off x="1738498" y="3792912"/>
            <a:ext cx="5669280" cy="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cxnSp>
        <p:nvCxnSpPr>
          <p:cNvPr id="10" name="Straight Arrow Connector 9">
            <a:extLst>
              <a:ext uri="{FF2B5EF4-FFF2-40B4-BE49-F238E27FC236}">
                <a16:creationId xmlns:a16="http://schemas.microsoft.com/office/drawing/2014/main" id="{9B2F479B-ADE5-6090-4DB2-E273BBCBC1EA}"/>
              </a:ext>
            </a:extLst>
          </p:cNvPr>
          <p:cNvCxnSpPr/>
          <p:nvPr/>
        </p:nvCxnSpPr>
        <p:spPr>
          <a:xfrm flipV="1">
            <a:off x="1738498" y="1644938"/>
            <a:ext cx="1" cy="216000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11" name="TextBox 10">
            <a:extLst>
              <a:ext uri="{FF2B5EF4-FFF2-40B4-BE49-F238E27FC236}">
                <a16:creationId xmlns:a16="http://schemas.microsoft.com/office/drawing/2014/main" id="{919B0345-E064-0808-AA54-CEBC7A381810}"/>
              </a:ext>
            </a:extLst>
          </p:cNvPr>
          <p:cNvSpPr txBox="1"/>
          <p:nvPr/>
        </p:nvSpPr>
        <p:spPr>
          <a:xfrm>
            <a:off x="1115616" y="1275606"/>
            <a:ext cx="1258678" cy="307777"/>
          </a:xfrm>
          <a:prstGeom prst="rect">
            <a:avLst/>
          </a:prstGeom>
          <a:noFill/>
        </p:spPr>
        <p:txBody>
          <a:bodyPr wrap="none" rtlCol="0">
            <a:spAutoFit/>
          </a:bodyPr>
          <a:lstStyle/>
          <a:p>
            <a:r>
              <a:rPr lang="en-GB" sz="1400" dirty="0">
                <a:solidFill>
                  <a:srgbClr val="002060"/>
                </a:solidFill>
              </a:rPr>
              <a:t>Output power</a:t>
            </a:r>
          </a:p>
        </p:txBody>
      </p:sp>
      <p:sp>
        <p:nvSpPr>
          <p:cNvPr id="12" name="TextBox 11">
            <a:extLst>
              <a:ext uri="{FF2B5EF4-FFF2-40B4-BE49-F238E27FC236}">
                <a16:creationId xmlns:a16="http://schemas.microsoft.com/office/drawing/2014/main" id="{C48EE99A-B49F-5B35-F7CA-2DE435520407}"/>
              </a:ext>
            </a:extLst>
          </p:cNvPr>
          <p:cNvSpPr txBox="1"/>
          <p:nvPr/>
        </p:nvSpPr>
        <p:spPr>
          <a:xfrm>
            <a:off x="1738497" y="3883784"/>
            <a:ext cx="5486399" cy="307777"/>
          </a:xfrm>
          <a:prstGeom prst="rect">
            <a:avLst/>
          </a:prstGeom>
          <a:noFill/>
        </p:spPr>
        <p:txBody>
          <a:bodyPr wrap="square" rtlCol="0">
            <a:spAutoFit/>
          </a:bodyPr>
          <a:lstStyle/>
          <a:p>
            <a:pPr algn="ctr"/>
            <a:r>
              <a:rPr lang="en-GB" sz="1400" dirty="0">
                <a:solidFill>
                  <a:srgbClr val="002060"/>
                </a:solidFill>
              </a:rPr>
              <a:t>Input Power</a:t>
            </a:r>
          </a:p>
        </p:txBody>
      </p:sp>
      <p:sp>
        <p:nvSpPr>
          <p:cNvPr id="13" name="TextBox 12">
            <a:extLst>
              <a:ext uri="{FF2B5EF4-FFF2-40B4-BE49-F238E27FC236}">
                <a16:creationId xmlns:a16="http://schemas.microsoft.com/office/drawing/2014/main" id="{3C7E53FC-22BA-FC52-6E80-4CC45C9B1421}"/>
              </a:ext>
            </a:extLst>
          </p:cNvPr>
          <p:cNvSpPr txBox="1"/>
          <p:nvPr/>
        </p:nvSpPr>
        <p:spPr>
          <a:xfrm>
            <a:off x="7392115" y="3116722"/>
            <a:ext cx="1215396" cy="307777"/>
          </a:xfrm>
          <a:prstGeom prst="rect">
            <a:avLst/>
          </a:prstGeom>
          <a:noFill/>
        </p:spPr>
        <p:txBody>
          <a:bodyPr wrap="none" rtlCol="0">
            <a:spAutoFit/>
          </a:bodyPr>
          <a:lstStyle/>
          <a:p>
            <a:pPr algn="r"/>
            <a:r>
              <a:rPr lang="en-GB" sz="1400" dirty="0">
                <a:solidFill>
                  <a:srgbClr val="002060"/>
                </a:solidFill>
              </a:rPr>
              <a:t>CW + pulsed</a:t>
            </a:r>
          </a:p>
        </p:txBody>
      </p:sp>
      <p:sp>
        <p:nvSpPr>
          <p:cNvPr id="14" name="TextBox 13">
            <a:extLst>
              <a:ext uri="{FF2B5EF4-FFF2-40B4-BE49-F238E27FC236}">
                <a16:creationId xmlns:a16="http://schemas.microsoft.com/office/drawing/2014/main" id="{196246A3-A7CC-3FCD-CA53-4A84CBA3671D}"/>
              </a:ext>
            </a:extLst>
          </p:cNvPr>
          <p:cNvSpPr txBox="1"/>
          <p:nvPr/>
        </p:nvSpPr>
        <p:spPr>
          <a:xfrm>
            <a:off x="7393606" y="2278717"/>
            <a:ext cx="732893" cy="307777"/>
          </a:xfrm>
          <a:prstGeom prst="rect">
            <a:avLst/>
          </a:prstGeom>
          <a:noFill/>
        </p:spPr>
        <p:txBody>
          <a:bodyPr wrap="none" rtlCol="0">
            <a:spAutoFit/>
          </a:bodyPr>
          <a:lstStyle/>
          <a:p>
            <a:pPr algn="r"/>
            <a:r>
              <a:rPr lang="en-GB" sz="1400" dirty="0">
                <a:solidFill>
                  <a:srgbClr val="002060"/>
                </a:solidFill>
              </a:rPr>
              <a:t>Pulsed</a:t>
            </a:r>
          </a:p>
        </p:txBody>
      </p:sp>
      <p:sp>
        <p:nvSpPr>
          <p:cNvPr id="15" name="TextBox 14">
            <a:extLst>
              <a:ext uri="{FF2B5EF4-FFF2-40B4-BE49-F238E27FC236}">
                <a16:creationId xmlns:a16="http://schemas.microsoft.com/office/drawing/2014/main" id="{8D7EB4C4-B515-709B-7A76-F6CF964402A2}"/>
              </a:ext>
            </a:extLst>
          </p:cNvPr>
          <p:cNvSpPr txBox="1"/>
          <p:nvPr/>
        </p:nvSpPr>
        <p:spPr>
          <a:xfrm>
            <a:off x="362044" y="3632125"/>
            <a:ext cx="1376454" cy="307777"/>
          </a:xfrm>
          <a:prstGeom prst="rect">
            <a:avLst/>
          </a:prstGeom>
          <a:noFill/>
        </p:spPr>
        <p:txBody>
          <a:bodyPr wrap="square" rtlCol="0">
            <a:spAutoFit/>
          </a:bodyPr>
          <a:lstStyle/>
          <a:p>
            <a:pPr algn="r"/>
            <a:r>
              <a:rPr lang="en-GB" sz="1400" dirty="0">
                <a:solidFill>
                  <a:srgbClr val="002060"/>
                </a:solidFill>
              </a:rPr>
              <a:t>100 W</a:t>
            </a:r>
          </a:p>
        </p:txBody>
      </p:sp>
      <p:cxnSp>
        <p:nvCxnSpPr>
          <p:cNvPr id="16" name="Straight Connector 15">
            <a:extLst>
              <a:ext uri="{FF2B5EF4-FFF2-40B4-BE49-F238E27FC236}">
                <a16:creationId xmlns:a16="http://schemas.microsoft.com/office/drawing/2014/main" id="{ADE5E9AB-D6C7-2931-5A44-43BAB08C30DB}"/>
              </a:ext>
            </a:extLst>
          </p:cNvPr>
          <p:cNvCxnSpPr>
            <a:cxnSpLocks/>
          </p:cNvCxnSpPr>
          <p:nvPr/>
        </p:nvCxnSpPr>
        <p:spPr>
          <a:xfrm flipH="1">
            <a:off x="1738499" y="1971812"/>
            <a:ext cx="4267484" cy="1833366"/>
          </a:xfrm>
          <a:prstGeom prst="line">
            <a:avLst/>
          </a:prstGeom>
        </p:spPr>
        <p:style>
          <a:lnRef idx="1">
            <a:schemeClr val="accent2"/>
          </a:lnRef>
          <a:fillRef idx="0">
            <a:schemeClr val="accent2"/>
          </a:fillRef>
          <a:effectRef idx="0">
            <a:schemeClr val="accent2"/>
          </a:effectRef>
          <a:fontRef idx="minor">
            <a:schemeClr val="tx1"/>
          </a:fontRef>
        </p:style>
      </p:cxnSp>
      <p:cxnSp>
        <p:nvCxnSpPr>
          <p:cNvPr id="17" name="Straight Connector 16">
            <a:extLst>
              <a:ext uri="{FF2B5EF4-FFF2-40B4-BE49-F238E27FC236}">
                <a16:creationId xmlns:a16="http://schemas.microsoft.com/office/drawing/2014/main" id="{ACF26746-0E11-DDCC-538E-E9DF1BD0489A}"/>
              </a:ext>
            </a:extLst>
          </p:cNvPr>
          <p:cNvCxnSpPr>
            <a:cxnSpLocks/>
            <a:stCxn id="19" idx="1"/>
            <a:endCxn id="25" idx="0"/>
          </p:cNvCxnSpPr>
          <p:nvPr/>
        </p:nvCxnSpPr>
        <p:spPr>
          <a:xfrm flipH="1">
            <a:off x="1758049" y="2605904"/>
            <a:ext cx="3948268" cy="1187008"/>
          </a:xfrm>
          <a:prstGeom prst="line">
            <a:avLst/>
          </a:prstGeom>
          <a:ln w="9525" cap="flat" cmpd="sng" algn="ctr">
            <a:solidFill>
              <a:schemeClr val="accent3"/>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18" name="Straight Connector 17">
            <a:extLst>
              <a:ext uri="{FF2B5EF4-FFF2-40B4-BE49-F238E27FC236}">
                <a16:creationId xmlns:a16="http://schemas.microsoft.com/office/drawing/2014/main" id="{092116C1-7EB8-BEF0-5440-C361A645344D}"/>
              </a:ext>
            </a:extLst>
          </p:cNvPr>
          <p:cNvCxnSpPr/>
          <p:nvPr/>
        </p:nvCxnSpPr>
        <p:spPr>
          <a:xfrm flipH="1">
            <a:off x="1748512" y="2732456"/>
            <a:ext cx="5488000" cy="1067764"/>
          </a:xfrm>
          <a:prstGeom prst="line">
            <a:avLst/>
          </a:prstGeom>
        </p:spPr>
        <p:style>
          <a:lnRef idx="1">
            <a:schemeClr val="accent2"/>
          </a:lnRef>
          <a:fillRef idx="0">
            <a:schemeClr val="accent2"/>
          </a:fillRef>
          <a:effectRef idx="0">
            <a:schemeClr val="accent2"/>
          </a:effectRef>
          <a:fontRef idx="minor">
            <a:schemeClr val="tx1"/>
          </a:fontRef>
        </p:style>
      </p:cxnSp>
      <p:sp>
        <p:nvSpPr>
          <p:cNvPr id="19" name="TextBox 18">
            <a:extLst>
              <a:ext uri="{FF2B5EF4-FFF2-40B4-BE49-F238E27FC236}">
                <a16:creationId xmlns:a16="http://schemas.microsoft.com/office/drawing/2014/main" id="{5BEAB6C4-FBD0-8C1A-4D5D-94C98338E6C4}"/>
              </a:ext>
            </a:extLst>
          </p:cNvPr>
          <p:cNvSpPr txBox="1"/>
          <p:nvPr/>
        </p:nvSpPr>
        <p:spPr>
          <a:xfrm rot="20570391">
            <a:off x="5678943" y="2270589"/>
            <a:ext cx="1229824" cy="307777"/>
          </a:xfrm>
          <a:prstGeom prst="rect">
            <a:avLst/>
          </a:prstGeom>
          <a:noFill/>
        </p:spPr>
        <p:txBody>
          <a:bodyPr wrap="none" rtlCol="0">
            <a:spAutoFit/>
          </a:bodyPr>
          <a:lstStyle/>
          <a:p>
            <a:pPr algn="ctr"/>
            <a:r>
              <a:rPr lang="en-GB" sz="1400" dirty="0">
                <a:solidFill>
                  <a:srgbClr val="002060"/>
                </a:solidFill>
              </a:rPr>
              <a:t>Nominal gain</a:t>
            </a:r>
          </a:p>
        </p:txBody>
      </p:sp>
      <p:sp>
        <p:nvSpPr>
          <p:cNvPr id="20" name="TextBox 19">
            <a:extLst>
              <a:ext uri="{FF2B5EF4-FFF2-40B4-BE49-F238E27FC236}">
                <a16:creationId xmlns:a16="http://schemas.microsoft.com/office/drawing/2014/main" id="{5EBC11AD-5407-B807-FC61-D511338129FE}"/>
              </a:ext>
            </a:extLst>
          </p:cNvPr>
          <p:cNvSpPr txBox="1"/>
          <p:nvPr/>
        </p:nvSpPr>
        <p:spPr>
          <a:xfrm rot="20130179">
            <a:off x="2857408" y="2489459"/>
            <a:ext cx="1802096" cy="307777"/>
          </a:xfrm>
          <a:prstGeom prst="rect">
            <a:avLst/>
          </a:prstGeom>
          <a:noFill/>
        </p:spPr>
        <p:txBody>
          <a:bodyPr wrap="none" rtlCol="0">
            <a:spAutoFit/>
          </a:bodyPr>
          <a:lstStyle/>
          <a:p>
            <a:r>
              <a:rPr lang="en-GB" sz="1400" dirty="0">
                <a:solidFill>
                  <a:srgbClr val="002060"/>
                </a:solidFill>
              </a:rPr>
              <a:t>Nominal gain + 2 dB</a:t>
            </a:r>
          </a:p>
        </p:txBody>
      </p:sp>
      <p:sp>
        <p:nvSpPr>
          <p:cNvPr id="21" name="TextBox 20">
            <a:extLst>
              <a:ext uri="{FF2B5EF4-FFF2-40B4-BE49-F238E27FC236}">
                <a16:creationId xmlns:a16="http://schemas.microsoft.com/office/drawing/2014/main" id="{99C8995D-5037-8126-43EC-A0A0FC098E07}"/>
              </a:ext>
            </a:extLst>
          </p:cNvPr>
          <p:cNvSpPr txBox="1"/>
          <p:nvPr/>
        </p:nvSpPr>
        <p:spPr>
          <a:xfrm rot="20927936">
            <a:off x="4295000" y="3183399"/>
            <a:ext cx="1757212" cy="307777"/>
          </a:xfrm>
          <a:prstGeom prst="rect">
            <a:avLst/>
          </a:prstGeom>
          <a:noFill/>
        </p:spPr>
        <p:txBody>
          <a:bodyPr wrap="none" rtlCol="0">
            <a:spAutoFit/>
          </a:bodyPr>
          <a:lstStyle/>
          <a:p>
            <a:r>
              <a:rPr lang="en-GB" sz="1400" dirty="0">
                <a:solidFill>
                  <a:srgbClr val="002060"/>
                </a:solidFill>
              </a:rPr>
              <a:t>Nominal gain - 2 dB</a:t>
            </a:r>
          </a:p>
        </p:txBody>
      </p:sp>
      <p:sp>
        <p:nvSpPr>
          <p:cNvPr id="22" name="TextBox 21">
            <a:extLst>
              <a:ext uri="{FF2B5EF4-FFF2-40B4-BE49-F238E27FC236}">
                <a16:creationId xmlns:a16="http://schemas.microsoft.com/office/drawing/2014/main" id="{1D311F05-056B-5202-9DC0-1F18C1669994}"/>
              </a:ext>
            </a:extLst>
          </p:cNvPr>
          <p:cNvSpPr txBox="1"/>
          <p:nvPr/>
        </p:nvSpPr>
        <p:spPr>
          <a:xfrm>
            <a:off x="370347" y="2715766"/>
            <a:ext cx="1376454" cy="307777"/>
          </a:xfrm>
          <a:prstGeom prst="rect">
            <a:avLst/>
          </a:prstGeom>
          <a:noFill/>
        </p:spPr>
        <p:txBody>
          <a:bodyPr wrap="square" rtlCol="0">
            <a:spAutoFit/>
          </a:bodyPr>
          <a:lstStyle/>
          <a:p>
            <a:pPr algn="r"/>
            <a:r>
              <a:rPr lang="en-GB" sz="1400" dirty="0">
                <a:solidFill>
                  <a:srgbClr val="002060"/>
                </a:solidFill>
              </a:rPr>
              <a:t>50 kW</a:t>
            </a:r>
          </a:p>
        </p:txBody>
      </p:sp>
      <p:sp>
        <p:nvSpPr>
          <p:cNvPr id="23" name="TextBox 22">
            <a:extLst>
              <a:ext uri="{FF2B5EF4-FFF2-40B4-BE49-F238E27FC236}">
                <a16:creationId xmlns:a16="http://schemas.microsoft.com/office/drawing/2014/main" id="{A83A6AF5-29B4-7742-47CA-FC99496FBDC2}"/>
              </a:ext>
            </a:extLst>
          </p:cNvPr>
          <p:cNvSpPr txBox="1"/>
          <p:nvPr/>
        </p:nvSpPr>
        <p:spPr>
          <a:xfrm>
            <a:off x="362045" y="1779662"/>
            <a:ext cx="1376454" cy="307777"/>
          </a:xfrm>
          <a:prstGeom prst="rect">
            <a:avLst/>
          </a:prstGeom>
          <a:noFill/>
        </p:spPr>
        <p:txBody>
          <a:bodyPr wrap="square" rtlCol="0">
            <a:spAutoFit/>
          </a:bodyPr>
          <a:lstStyle/>
          <a:p>
            <a:pPr algn="r"/>
            <a:r>
              <a:rPr lang="en-GB" sz="1400" dirty="0">
                <a:solidFill>
                  <a:srgbClr val="002060"/>
                </a:solidFill>
              </a:rPr>
              <a:t>100 kW</a:t>
            </a:r>
          </a:p>
        </p:txBody>
      </p:sp>
      <p:sp>
        <p:nvSpPr>
          <p:cNvPr id="24" name="TextBox 23">
            <a:extLst>
              <a:ext uri="{FF2B5EF4-FFF2-40B4-BE49-F238E27FC236}">
                <a16:creationId xmlns:a16="http://schemas.microsoft.com/office/drawing/2014/main" id="{54EE2EC5-3F83-26D5-3C43-0E12981BFDE4}"/>
              </a:ext>
            </a:extLst>
          </p:cNvPr>
          <p:cNvSpPr txBox="1"/>
          <p:nvPr/>
        </p:nvSpPr>
        <p:spPr>
          <a:xfrm>
            <a:off x="6772505" y="3932203"/>
            <a:ext cx="942658" cy="307777"/>
          </a:xfrm>
          <a:prstGeom prst="rect">
            <a:avLst/>
          </a:prstGeom>
          <a:noFill/>
        </p:spPr>
        <p:txBody>
          <a:bodyPr wrap="square" rtlCol="0">
            <a:spAutoFit/>
          </a:bodyPr>
          <a:lstStyle/>
          <a:p>
            <a:pPr algn="ctr"/>
            <a:r>
              <a:rPr lang="en-GB" sz="1400" dirty="0">
                <a:solidFill>
                  <a:srgbClr val="002060"/>
                </a:solidFill>
              </a:rPr>
              <a:t>0 </a:t>
            </a:r>
            <a:r>
              <a:rPr lang="en-GB" sz="1400" dirty="0" err="1">
                <a:solidFill>
                  <a:srgbClr val="002060"/>
                </a:solidFill>
              </a:rPr>
              <a:t>dBm</a:t>
            </a:r>
            <a:endParaRPr lang="en-GB" sz="1400" dirty="0">
              <a:solidFill>
                <a:srgbClr val="002060"/>
              </a:solidFill>
            </a:endParaRPr>
          </a:p>
        </p:txBody>
      </p:sp>
      <p:sp>
        <p:nvSpPr>
          <p:cNvPr id="25" name="Freeform: Shape 24">
            <a:extLst>
              <a:ext uri="{FF2B5EF4-FFF2-40B4-BE49-F238E27FC236}">
                <a16:creationId xmlns:a16="http://schemas.microsoft.com/office/drawing/2014/main" id="{791471AA-E237-8170-C83E-080910630746}"/>
              </a:ext>
            </a:extLst>
          </p:cNvPr>
          <p:cNvSpPr/>
          <p:nvPr/>
        </p:nvSpPr>
        <p:spPr>
          <a:xfrm>
            <a:off x="1758049" y="1986414"/>
            <a:ext cx="5426927" cy="1806498"/>
          </a:xfrm>
          <a:custGeom>
            <a:avLst/>
            <a:gdLst>
              <a:gd name="connsiteX0" fmla="*/ 0 w 5426927"/>
              <a:gd name="connsiteY0" fmla="*/ 1806498 h 1806498"/>
              <a:gd name="connsiteX1" fmla="*/ 2022088 w 5426927"/>
              <a:gd name="connsiteY1" fmla="*/ 1271239 h 1806498"/>
              <a:gd name="connsiteX2" fmla="*/ 3806283 w 5426927"/>
              <a:gd name="connsiteY2" fmla="*/ 223025 h 1806498"/>
              <a:gd name="connsiteX3" fmla="*/ 5426927 w 5426927"/>
              <a:gd name="connsiteY3" fmla="*/ 0 h 1806498"/>
              <a:gd name="connsiteX4" fmla="*/ 5426927 w 5426927"/>
              <a:gd name="connsiteY4" fmla="*/ 0 h 18064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26927" h="1806498">
                <a:moveTo>
                  <a:pt x="0" y="1806498"/>
                </a:moveTo>
                <a:cubicBezTo>
                  <a:pt x="693854" y="1670824"/>
                  <a:pt x="1387708" y="1535151"/>
                  <a:pt x="2022088" y="1271239"/>
                </a:cubicBezTo>
                <a:cubicBezTo>
                  <a:pt x="2656469" y="1007327"/>
                  <a:pt x="3238810" y="434898"/>
                  <a:pt x="3806283" y="223025"/>
                </a:cubicBezTo>
                <a:cubicBezTo>
                  <a:pt x="4373756" y="11152"/>
                  <a:pt x="5426927" y="0"/>
                  <a:pt x="5426927" y="0"/>
                </a:cubicBezTo>
                <a:lnTo>
                  <a:pt x="5426927" y="0"/>
                </a:lnTo>
              </a:path>
            </a:pathLst>
          </a:custGeom>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sz="1400">
              <a:solidFill>
                <a:srgbClr val="002060"/>
              </a:solidFill>
            </a:endParaRPr>
          </a:p>
        </p:txBody>
      </p:sp>
    </p:spTree>
    <p:extLst>
      <p:ext uri="{BB962C8B-B14F-4D97-AF65-F5344CB8AC3E}">
        <p14:creationId xmlns:p14="http://schemas.microsoft.com/office/powerpoint/2010/main" val="542995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BC44741-90EA-9C09-1F3B-A13FE72912BF}"/>
              </a:ext>
            </a:extLst>
          </p:cNvPr>
          <p:cNvSpPr>
            <a:spLocks noGrp="1"/>
          </p:cNvSpPr>
          <p:nvPr>
            <p:ph type="title"/>
          </p:nvPr>
        </p:nvSpPr>
        <p:spPr>
          <a:xfrm>
            <a:off x="612000" y="159542"/>
            <a:ext cx="7920000" cy="540000"/>
          </a:xfrm>
        </p:spPr>
        <p:txBody>
          <a:bodyPr/>
          <a:lstStyle/>
          <a:p>
            <a:r>
              <a:rPr lang="en-GB" dirty="0"/>
              <a:t>Phase flatness &amp; monotonous</a:t>
            </a:r>
            <a:endParaRPr lang="en-US" dirty="0"/>
          </a:p>
        </p:txBody>
      </p:sp>
      <p:sp>
        <p:nvSpPr>
          <p:cNvPr id="4" name="Footer Placeholder 3">
            <a:extLst>
              <a:ext uri="{FF2B5EF4-FFF2-40B4-BE49-F238E27FC236}">
                <a16:creationId xmlns:a16="http://schemas.microsoft.com/office/drawing/2014/main" id="{23876ADD-D826-E0EA-C91B-C5E538FBA95B}"/>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F4C2BDC5-94E1-B58C-8AB7-ADD82D6CD572}"/>
              </a:ext>
            </a:extLst>
          </p:cNvPr>
          <p:cNvSpPr>
            <a:spLocks noGrp="1"/>
          </p:cNvSpPr>
          <p:nvPr>
            <p:ph type="sldNum" sz="quarter" idx="12"/>
          </p:nvPr>
        </p:nvSpPr>
        <p:spPr/>
        <p:txBody>
          <a:bodyPr/>
          <a:lstStyle/>
          <a:p>
            <a:fld id="{BFDCA1C4-9514-7B4F-976F-D92F7E296653}" type="slidenum">
              <a:rPr lang="fr-FR" smtClean="0"/>
              <a:pPr/>
              <a:t>33</a:t>
            </a:fld>
            <a:endParaRPr lang="fr-FR"/>
          </a:p>
        </p:txBody>
      </p:sp>
      <p:sp>
        <p:nvSpPr>
          <p:cNvPr id="2" name="Rectangle 1">
            <a:extLst>
              <a:ext uri="{FF2B5EF4-FFF2-40B4-BE49-F238E27FC236}">
                <a16:creationId xmlns:a16="http://schemas.microsoft.com/office/drawing/2014/main" id="{D821F4D8-2C48-EC0F-B4D3-0DE8A5A0AF85}"/>
              </a:ext>
            </a:extLst>
          </p:cNvPr>
          <p:cNvSpPr/>
          <p:nvPr/>
        </p:nvSpPr>
        <p:spPr>
          <a:xfrm>
            <a:off x="4583083" y="1958946"/>
            <a:ext cx="2880000" cy="1800000"/>
          </a:xfrm>
          <a:prstGeom prst="rect">
            <a:avLst/>
          </a:prstGeom>
          <a:gradFill>
            <a:gsLst>
              <a:gs pos="0">
                <a:srgbClr val="46B4C8"/>
              </a:gs>
              <a:gs pos="100000">
                <a:srgbClr val="82DCDC"/>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70C0"/>
              </a:solidFill>
            </a:endParaRPr>
          </a:p>
        </p:txBody>
      </p:sp>
      <p:sp>
        <p:nvSpPr>
          <p:cNvPr id="3" name="Rectangle 2">
            <a:extLst>
              <a:ext uri="{FF2B5EF4-FFF2-40B4-BE49-F238E27FC236}">
                <a16:creationId xmlns:a16="http://schemas.microsoft.com/office/drawing/2014/main" id="{01716243-83DC-3B9E-FA24-0981F64870EF}"/>
              </a:ext>
            </a:extLst>
          </p:cNvPr>
          <p:cNvSpPr/>
          <p:nvPr/>
        </p:nvSpPr>
        <p:spPr>
          <a:xfrm>
            <a:off x="1702763" y="1958946"/>
            <a:ext cx="2880000" cy="180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rgbClr val="0070C0"/>
              </a:solidFill>
            </a:endParaRPr>
          </a:p>
        </p:txBody>
      </p:sp>
      <p:cxnSp>
        <p:nvCxnSpPr>
          <p:cNvPr id="26" name="Straight Arrow Connector 25">
            <a:extLst>
              <a:ext uri="{FF2B5EF4-FFF2-40B4-BE49-F238E27FC236}">
                <a16:creationId xmlns:a16="http://schemas.microsoft.com/office/drawing/2014/main" id="{D8168F05-647C-5BFF-EB80-CAAF957988F2}"/>
              </a:ext>
            </a:extLst>
          </p:cNvPr>
          <p:cNvCxnSpPr/>
          <p:nvPr/>
        </p:nvCxnSpPr>
        <p:spPr>
          <a:xfrm>
            <a:off x="910675" y="1958746"/>
            <a:ext cx="7128000" cy="0"/>
          </a:xfrm>
          <a:prstGeom prst="straightConnector1">
            <a:avLst/>
          </a:prstGeom>
          <a:ln>
            <a:tailEnd type="triangle"/>
          </a:ln>
        </p:spPr>
        <p:style>
          <a:lnRef idx="1">
            <a:schemeClr val="accent5"/>
          </a:lnRef>
          <a:fillRef idx="0">
            <a:schemeClr val="accent5"/>
          </a:fillRef>
          <a:effectRef idx="0">
            <a:schemeClr val="accent5"/>
          </a:effectRef>
          <a:fontRef idx="minor">
            <a:schemeClr val="tx1"/>
          </a:fontRef>
        </p:style>
      </p:cxnSp>
      <p:sp>
        <p:nvSpPr>
          <p:cNvPr id="27" name="TextBox 26">
            <a:extLst>
              <a:ext uri="{FF2B5EF4-FFF2-40B4-BE49-F238E27FC236}">
                <a16:creationId xmlns:a16="http://schemas.microsoft.com/office/drawing/2014/main" id="{12EC66A1-1017-8731-ABC7-2FE00B2C27B7}"/>
              </a:ext>
            </a:extLst>
          </p:cNvPr>
          <p:cNvSpPr txBox="1"/>
          <p:nvPr/>
        </p:nvSpPr>
        <p:spPr>
          <a:xfrm>
            <a:off x="7339415" y="2030754"/>
            <a:ext cx="1276116" cy="307777"/>
          </a:xfrm>
          <a:prstGeom prst="rect">
            <a:avLst/>
          </a:prstGeom>
          <a:noFill/>
        </p:spPr>
        <p:txBody>
          <a:bodyPr wrap="square" rtlCol="0">
            <a:spAutoFit/>
          </a:bodyPr>
          <a:lstStyle/>
          <a:p>
            <a:pPr algn="ctr"/>
            <a:r>
              <a:rPr lang="en-GB" sz="1400" dirty="0">
                <a:solidFill>
                  <a:srgbClr val="002060"/>
                </a:solidFill>
              </a:rPr>
              <a:t>Output power</a:t>
            </a:r>
          </a:p>
        </p:txBody>
      </p:sp>
      <p:sp>
        <p:nvSpPr>
          <p:cNvPr id="28" name="TextBox 27">
            <a:extLst>
              <a:ext uri="{FF2B5EF4-FFF2-40B4-BE49-F238E27FC236}">
                <a16:creationId xmlns:a16="http://schemas.microsoft.com/office/drawing/2014/main" id="{C138E7B0-DA3D-2FCA-6C3B-BF395D602272}"/>
              </a:ext>
            </a:extLst>
          </p:cNvPr>
          <p:cNvSpPr txBox="1"/>
          <p:nvPr/>
        </p:nvSpPr>
        <p:spPr>
          <a:xfrm>
            <a:off x="2663736" y="1060724"/>
            <a:ext cx="1215397" cy="307777"/>
          </a:xfrm>
          <a:prstGeom prst="rect">
            <a:avLst/>
          </a:prstGeom>
          <a:noFill/>
        </p:spPr>
        <p:txBody>
          <a:bodyPr wrap="none" rtlCol="0">
            <a:spAutoFit/>
          </a:bodyPr>
          <a:lstStyle/>
          <a:p>
            <a:r>
              <a:rPr lang="en-GB" sz="1400" dirty="0">
                <a:solidFill>
                  <a:srgbClr val="002060"/>
                </a:solidFill>
              </a:rPr>
              <a:t>CW + pulsed</a:t>
            </a:r>
          </a:p>
        </p:txBody>
      </p:sp>
      <p:sp>
        <p:nvSpPr>
          <p:cNvPr id="29" name="TextBox 28">
            <a:extLst>
              <a:ext uri="{FF2B5EF4-FFF2-40B4-BE49-F238E27FC236}">
                <a16:creationId xmlns:a16="http://schemas.microsoft.com/office/drawing/2014/main" id="{5420FC96-72E6-9655-E18A-89204B1C206C}"/>
              </a:ext>
            </a:extLst>
          </p:cNvPr>
          <p:cNvSpPr txBox="1"/>
          <p:nvPr/>
        </p:nvSpPr>
        <p:spPr>
          <a:xfrm>
            <a:off x="5855038" y="1060724"/>
            <a:ext cx="732893" cy="307777"/>
          </a:xfrm>
          <a:prstGeom prst="rect">
            <a:avLst/>
          </a:prstGeom>
          <a:noFill/>
        </p:spPr>
        <p:txBody>
          <a:bodyPr wrap="none" rtlCol="0">
            <a:spAutoFit/>
          </a:bodyPr>
          <a:lstStyle/>
          <a:p>
            <a:r>
              <a:rPr lang="en-GB" sz="1400" dirty="0">
                <a:solidFill>
                  <a:srgbClr val="002060"/>
                </a:solidFill>
              </a:rPr>
              <a:t>Pulsed</a:t>
            </a:r>
          </a:p>
        </p:txBody>
      </p:sp>
      <p:sp>
        <p:nvSpPr>
          <p:cNvPr id="30" name="TextBox 29">
            <a:extLst>
              <a:ext uri="{FF2B5EF4-FFF2-40B4-BE49-F238E27FC236}">
                <a16:creationId xmlns:a16="http://schemas.microsoft.com/office/drawing/2014/main" id="{DCEB49D2-E3CE-AA19-71C0-EC4584F41568}"/>
              </a:ext>
            </a:extLst>
          </p:cNvPr>
          <p:cNvSpPr txBox="1"/>
          <p:nvPr/>
        </p:nvSpPr>
        <p:spPr>
          <a:xfrm>
            <a:off x="1277005" y="1563638"/>
            <a:ext cx="702436" cy="307777"/>
          </a:xfrm>
          <a:prstGeom prst="rect">
            <a:avLst/>
          </a:prstGeom>
          <a:noFill/>
        </p:spPr>
        <p:txBody>
          <a:bodyPr wrap="none" rtlCol="0">
            <a:spAutoFit/>
          </a:bodyPr>
          <a:lstStyle/>
          <a:p>
            <a:r>
              <a:rPr lang="en-GB" sz="1400" dirty="0">
                <a:solidFill>
                  <a:srgbClr val="002060"/>
                </a:solidFill>
              </a:rPr>
              <a:t>100 W</a:t>
            </a:r>
          </a:p>
        </p:txBody>
      </p:sp>
      <p:cxnSp>
        <p:nvCxnSpPr>
          <p:cNvPr id="31" name="Straight Connector 30">
            <a:extLst>
              <a:ext uri="{FF2B5EF4-FFF2-40B4-BE49-F238E27FC236}">
                <a16:creationId xmlns:a16="http://schemas.microsoft.com/office/drawing/2014/main" id="{50D64BF8-1B36-38BC-ACF9-A5AA5C10377B}"/>
              </a:ext>
            </a:extLst>
          </p:cNvPr>
          <p:cNvCxnSpPr/>
          <p:nvPr/>
        </p:nvCxnSpPr>
        <p:spPr>
          <a:xfrm flipH="1">
            <a:off x="911427" y="2822842"/>
            <a:ext cx="6552000" cy="0"/>
          </a:xfrm>
          <a:prstGeom prst="line">
            <a:avLst/>
          </a:prstGeom>
        </p:spPr>
        <p:style>
          <a:lnRef idx="1">
            <a:schemeClr val="accent5"/>
          </a:lnRef>
          <a:fillRef idx="0">
            <a:schemeClr val="accent5"/>
          </a:fillRef>
          <a:effectRef idx="0">
            <a:schemeClr val="accent5"/>
          </a:effectRef>
          <a:fontRef idx="minor">
            <a:schemeClr val="tx1"/>
          </a:fontRef>
        </p:style>
      </p:cxnSp>
      <p:cxnSp>
        <p:nvCxnSpPr>
          <p:cNvPr id="32" name="Straight Arrow Connector 31">
            <a:extLst>
              <a:ext uri="{FF2B5EF4-FFF2-40B4-BE49-F238E27FC236}">
                <a16:creationId xmlns:a16="http://schemas.microsoft.com/office/drawing/2014/main" id="{4E200EEE-8DF0-3C05-0DD8-3566370DAC4C}"/>
              </a:ext>
            </a:extLst>
          </p:cNvPr>
          <p:cNvCxnSpPr/>
          <p:nvPr/>
        </p:nvCxnSpPr>
        <p:spPr>
          <a:xfrm>
            <a:off x="1558747" y="1958746"/>
            <a:ext cx="0" cy="86400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CC06E4C4-0908-D186-4CC8-2637F86467FB}"/>
              </a:ext>
            </a:extLst>
          </p:cNvPr>
          <p:cNvSpPr txBox="1"/>
          <p:nvPr/>
        </p:nvSpPr>
        <p:spPr>
          <a:xfrm>
            <a:off x="611560" y="2237486"/>
            <a:ext cx="731290" cy="307777"/>
          </a:xfrm>
          <a:prstGeom prst="rect">
            <a:avLst/>
          </a:prstGeom>
          <a:noFill/>
        </p:spPr>
        <p:txBody>
          <a:bodyPr wrap="none" rtlCol="0">
            <a:spAutoFit/>
          </a:bodyPr>
          <a:lstStyle/>
          <a:p>
            <a:r>
              <a:rPr lang="en-GB" sz="1400" dirty="0">
                <a:solidFill>
                  <a:srgbClr val="002060"/>
                </a:solidFill>
              </a:rPr>
              <a:t>30 </a:t>
            </a:r>
            <a:r>
              <a:rPr lang="en-GB" sz="1400" dirty="0" err="1">
                <a:solidFill>
                  <a:srgbClr val="002060"/>
                </a:solidFill>
              </a:rPr>
              <a:t>deg</a:t>
            </a:r>
            <a:endParaRPr lang="en-GB" sz="1400" dirty="0">
              <a:solidFill>
                <a:srgbClr val="002060"/>
              </a:solidFill>
            </a:endParaRPr>
          </a:p>
        </p:txBody>
      </p:sp>
      <p:sp>
        <p:nvSpPr>
          <p:cNvPr id="34" name="Freeform 20">
            <a:extLst>
              <a:ext uri="{FF2B5EF4-FFF2-40B4-BE49-F238E27FC236}">
                <a16:creationId xmlns:a16="http://schemas.microsoft.com/office/drawing/2014/main" id="{C9E3ED77-3873-150C-5C8A-DE8576F9F74E}"/>
              </a:ext>
            </a:extLst>
          </p:cNvPr>
          <p:cNvSpPr/>
          <p:nvPr/>
        </p:nvSpPr>
        <p:spPr>
          <a:xfrm>
            <a:off x="1690214" y="1987037"/>
            <a:ext cx="5763126" cy="797247"/>
          </a:xfrm>
          <a:custGeom>
            <a:avLst/>
            <a:gdLst>
              <a:gd name="connsiteX0" fmla="*/ 0 w 5763126"/>
              <a:gd name="connsiteY0" fmla="*/ 9178 h 797247"/>
              <a:gd name="connsiteX1" fmla="*/ 3820026 w 5763126"/>
              <a:gd name="connsiteY1" fmla="*/ 111447 h 797247"/>
              <a:gd name="connsiteX2" fmla="*/ 5763126 w 5763126"/>
              <a:gd name="connsiteY2" fmla="*/ 797247 h 797247"/>
            </a:gdLst>
            <a:ahLst/>
            <a:cxnLst>
              <a:cxn ang="0">
                <a:pos x="connsiteX0" y="connsiteY0"/>
              </a:cxn>
              <a:cxn ang="0">
                <a:pos x="connsiteX1" y="connsiteY1"/>
              </a:cxn>
              <a:cxn ang="0">
                <a:pos x="connsiteX2" y="connsiteY2"/>
              </a:cxn>
            </a:cxnLst>
            <a:rect l="l" t="t" r="r" b="b"/>
            <a:pathLst>
              <a:path w="5763126" h="797247">
                <a:moveTo>
                  <a:pt x="0" y="9178"/>
                </a:moveTo>
                <a:cubicBezTo>
                  <a:pt x="1429752" y="-5360"/>
                  <a:pt x="2859505" y="-19898"/>
                  <a:pt x="3820026" y="111447"/>
                </a:cubicBezTo>
                <a:cubicBezTo>
                  <a:pt x="4780547" y="242792"/>
                  <a:pt x="5271836" y="520019"/>
                  <a:pt x="5763126" y="797247"/>
                </a:cubicBezTo>
              </a:path>
            </a:pathLst>
          </a:custGeom>
          <a:ln/>
        </p:spPr>
        <p:style>
          <a:lnRef idx="3">
            <a:schemeClr val="accent3"/>
          </a:lnRef>
          <a:fillRef idx="0">
            <a:schemeClr val="accent3"/>
          </a:fillRef>
          <a:effectRef idx="2">
            <a:schemeClr val="accent3"/>
          </a:effectRef>
          <a:fontRef idx="minor">
            <a:schemeClr val="tx1"/>
          </a:fontRef>
        </p:style>
        <p:txBody>
          <a:bodyPr rtlCol="0" anchor="ctr"/>
          <a:lstStyle/>
          <a:p>
            <a:pPr algn="ctr"/>
            <a:endParaRPr lang="en-GB" sz="1400">
              <a:solidFill>
                <a:srgbClr val="002060"/>
              </a:solidFill>
            </a:endParaRPr>
          </a:p>
        </p:txBody>
      </p:sp>
      <p:sp>
        <p:nvSpPr>
          <p:cNvPr id="35" name="Rectangle 34">
            <a:extLst>
              <a:ext uri="{FF2B5EF4-FFF2-40B4-BE49-F238E27FC236}">
                <a16:creationId xmlns:a16="http://schemas.microsoft.com/office/drawing/2014/main" id="{9560157F-6222-B096-54FC-AFDBE470C74F}"/>
              </a:ext>
            </a:extLst>
          </p:cNvPr>
          <p:cNvSpPr/>
          <p:nvPr/>
        </p:nvSpPr>
        <p:spPr>
          <a:xfrm>
            <a:off x="4163737" y="1568787"/>
            <a:ext cx="692818" cy="307777"/>
          </a:xfrm>
          <a:prstGeom prst="rect">
            <a:avLst/>
          </a:prstGeom>
        </p:spPr>
        <p:txBody>
          <a:bodyPr wrap="none">
            <a:spAutoFit/>
          </a:bodyPr>
          <a:lstStyle/>
          <a:p>
            <a:r>
              <a:rPr lang="en-GB" sz="1400" dirty="0">
                <a:solidFill>
                  <a:srgbClr val="002060"/>
                </a:solidFill>
              </a:rPr>
              <a:t>50 kW</a:t>
            </a:r>
            <a:endParaRPr lang="en-US" sz="1400" dirty="0">
              <a:solidFill>
                <a:srgbClr val="002060"/>
              </a:solidFill>
            </a:endParaRPr>
          </a:p>
        </p:txBody>
      </p:sp>
      <p:sp>
        <p:nvSpPr>
          <p:cNvPr id="36" name="Rectangle 35">
            <a:extLst>
              <a:ext uri="{FF2B5EF4-FFF2-40B4-BE49-F238E27FC236}">
                <a16:creationId xmlns:a16="http://schemas.microsoft.com/office/drawing/2014/main" id="{AEB9C9B1-B09B-0B99-1C2A-A3AFE33DCA50}"/>
              </a:ext>
            </a:extLst>
          </p:cNvPr>
          <p:cNvSpPr/>
          <p:nvPr/>
        </p:nvSpPr>
        <p:spPr>
          <a:xfrm>
            <a:off x="7000528" y="1589414"/>
            <a:ext cx="792205" cy="307777"/>
          </a:xfrm>
          <a:prstGeom prst="rect">
            <a:avLst/>
          </a:prstGeom>
        </p:spPr>
        <p:txBody>
          <a:bodyPr wrap="none">
            <a:spAutoFit/>
          </a:bodyPr>
          <a:lstStyle/>
          <a:p>
            <a:r>
              <a:rPr lang="en-GB" sz="1400" dirty="0">
                <a:solidFill>
                  <a:srgbClr val="002060"/>
                </a:solidFill>
              </a:rPr>
              <a:t>100 kW</a:t>
            </a:r>
            <a:endParaRPr lang="en-US" sz="1400" dirty="0">
              <a:solidFill>
                <a:srgbClr val="002060"/>
              </a:solidFill>
            </a:endParaRPr>
          </a:p>
        </p:txBody>
      </p:sp>
    </p:spTree>
    <p:extLst>
      <p:ext uri="{BB962C8B-B14F-4D97-AF65-F5344CB8AC3E}">
        <p14:creationId xmlns:p14="http://schemas.microsoft.com/office/powerpoint/2010/main" val="36368482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083B6B-F95D-3181-9B57-A86446FE3A2C}"/>
              </a:ext>
            </a:extLst>
          </p:cNvPr>
          <p:cNvSpPr>
            <a:spLocks noGrp="1"/>
          </p:cNvSpPr>
          <p:nvPr>
            <p:ph type="title"/>
          </p:nvPr>
        </p:nvSpPr>
        <p:spPr/>
        <p:txBody>
          <a:bodyPr/>
          <a:lstStyle/>
          <a:p>
            <a:r>
              <a:rPr lang="en-GB" dirty="0"/>
              <a:t>RF power source classification</a:t>
            </a:r>
            <a:endParaRPr lang="en-US" dirty="0"/>
          </a:p>
        </p:txBody>
      </p:sp>
      <p:sp>
        <p:nvSpPr>
          <p:cNvPr id="3" name="Footer Placeholder 2">
            <a:extLst>
              <a:ext uri="{FF2B5EF4-FFF2-40B4-BE49-F238E27FC236}">
                <a16:creationId xmlns:a16="http://schemas.microsoft.com/office/drawing/2014/main" id="{7440AE0E-ABDE-D2D0-DCAF-B98D246E3156}"/>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30384D6D-52B5-7935-F664-8EECE394DFC6}"/>
              </a:ext>
            </a:extLst>
          </p:cNvPr>
          <p:cNvSpPr>
            <a:spLocks noGrp="1"/>
          </p:cNvSpPr>
          <p:nvPr>
            <p:ph type="sldNum" sz="quarter" idx="12"/>
          </p:nvPr>
        </p:nvSpPr>
        <p:spPr/>
        <p:txBody>
          <a:bodyPr/>
          <a:lstStyle/>
          <a:p>
            <a:fld id="{BFDCA1C4-9514-7B4F-976F-D92F7E296653}" type="slidenum">
              <a:rPr lang="fr-FR" smtClean="0"/>
              <a:pPr/>
              <a:t>34</a:t>
            </a:fld>
            <a:endParaRPr lang="fr-FR"/>
          </a:p>
        </p:txBody>
      </p:sp>
      <p:sp>
        <p:nvSpPr>
          <p:cNvPr id="5" name="Rounded Rectangle 5">
            <a:extLst>
              <a:ext uri="{FF2B5EF4-FFF2-40B4-BE49-F238E27FC236}">
                <a16:creationId xmlns:a16="http://schemas.microsoft.com/office/drawing/2014/main" id="{05AC3F69-3158-713F-94A2-AEAC27B75F8F}"/>
              </a:ext>
            </a:extLst>
          </p:cNvPr>
          <p:cNvSpPr/>
          <p:nvPr/>
        </p:nvSpPr>
        <p:spPr>
          <a:xfrm>
            <a:off x="467544" y="915566"/>
            <a:ext cx="4104456" cy="3528392"/>
          </a:xfrm>
          <a:prstGeom prst="roundRect">
            <a:avLst>
              <a:gd name="adj" fmla="val 4976"/>
            </a:avLst>
          </a:prstGeom>
        </p:spPr>
        <p:style>
          <a:lnRef idx="2">
            <a:schemeClr val="accent5"/>
          </a:lnRef>
          <a:fillRef idx="1">
            <a:schemeClr val="lt1"/>
          </a:fillRef>
          <a:effectRef idx="0">
            <a:schemeClr val="accent5"/>
          </a:effectRef>
          <a:fontRef idx="minor">
            <a:schemeClr val="dk1"/>
          </a:fontRef>
        </p:style>
        <p:txBody>
          <a:bodyPr rtlCol="0" anchor="t"/>
          <a:lstStyle/>
          <a:p>
            <a:pPr algn="ctr"/>
            <a:r>
              <a:rPr lang="en-GB" sz="1400" b="1" dirty="0">
                <a:solidFill>
                  <a:srgbClr val="002060"/>
                </a:solidFill>
              </a:rPr>
              <a:t>Vacuum Tubes</a:t>
            </a:r>
          </a:p>
        </p:txBody>
      </p:sp>
      <p:sp>
        <p:nvSpPr>
          <p:cNvPr id="6" name="Rounded Rectangle 6">
            <a:extLst>
              <a:ext uri="{FF2B5EF4-FFF2-40B4-BE49-F238E27FC236}">
                <a16:creationId xmlns:a16="http://schemas.microsoft.com/office/drawing/2014/main" id="{C38086C5-BCAE-2957-2DE2-2C14E02AED78}"/>
              </a:ext>
            </a:extLst>
          </p:cNvPr>
          <p:cNvSpPr/>
          <p:nvPr/>
        </p:nvSpPr>
        <p:spPr>
          <a:xfrm>
            <a:off x="611560" y="1491630"/>
            <a:ext cx="1368152" cy="1920240"/>
          </a:xfrm>
          <a:prstGeom prst="roundRect">
            <a:avLst>
              <a:gd name="adj" fmla="val 11208"/>
            </a:avLst>
          </a:prstGeom>
        </p:spPr>
        <p:style>
          <a:lnRef idx="2">
            <a:schemeClr val="accent5"/>
          </a:lnRef>
          <a:fillRef idx="1">
            <a:schemeClr val="lt1"/>
          </a:fillRef>
          <a:effectRef idx="0">
            <a:schemeClr val="accent5"/>
          </a:effectRef>
          <a:fontRef idx="minor">
            <a:schemeClr val="dk1"/>
          </a:fontRef>
        </p:style>
        <p:txBody>
          <a:bodyPr rtlCol="0" anchor="t"/>
          <a:lstStyle/>
          <a:p>
            <a:pPr algn="ctr"/>
            <a:r>
              <a:rPr lang="en-GB" sz="1400" b="1" dirty="0">
                <a:solidFill>
                  <a:srgbClr val="002060"/>
                </a:solidFill>
              </a:rPr>
              <a:t>Grid Tubes</a:t>
            </a:r>
          </a:p>
          <a:p>
            <a:pPr algn="ctr"/>
            <a:endParaRPr lang="en-GB" sz="1400" dirty="0"/>
          </a:p>
          <a:p>
            <a:pPr algn="ctr"/>
            <a:r>
              <a:rPr lang="en-GB" sz="1400" dirty="0">
                <a:solidFill>
                  <a:srgbClr val="002060"/>
                </a:solidFill>
              </a:rPr>
              <a:t>Triodes</a:t>
            </a:r>
          </a:p>
          <a:p>
            <a:pPr algn="ctr"/>
            <a:r>
              <a:rPr lang="en-GB" sz="1400" b="1" i="1" dirty="0" err="1">
                <a:solidFill>
                  <a:srgbClr val="0070C0"/>
                </a:solidFill>
              </a:rPr>
              <a:t>Tetrodes</a:t>
            </a:r>
            <a:endParaRPr lang="en-GB" sz="1400" b="1" i="1" dirty="0">
              <a:solidFill>
                <a:srgbClr val="0070C0"/>
              </a:solidFill>
            </a:endParaRPr>
          </a:p>
          <a:p>
            <a:pPr algn="ctr"/>
            <a:r>
              <a:rPr lang="en-GB" sz="1400" dirty="0">
                <a:solidFill>
                  <a:srgbClr val="002060"/>
                </a:solidFill>
              </a:rPr>
              <a:t>Pentodes</a:t>
            </a:r>
          </a:p>
          <a:p>
            <a:pPr algn="ctr"/>
            <a:r>
              <a:rPr lang="en-GB" sz="1400" dirty="0" err="1">
                <a:solidFill>
                  <a:srgbClr val="002060"/>
                </a:solidFill>
              </a:rPr>
              <a:t>Diacrodes</a:t>
            </a:r>
            <a:endParaRPr lang="en-GB" sz="1400" dirty="0">
              <a:solidFill>
                <a:srgbClr val="002060"/>
              </a:solidFill>
            </a:endParaRPr>
          </a:p>
        </p:txBody>
      </p:sp>
      <p:sp>
        <p:nvSpPr>
          <p:cNvPr id="7" name="Rounded Rectangle 7">
            <a:extLst>
              <a:ext uri="{FF2B5EF4-FFF2-40B4-BE49-F238E27FC236}">
                <a16:creationId xmlns:a16="http://schemas.microsoft.com/office/drawing/2014/main" id="{22D8907F-976A-DFE2-6C29-3506EDF3D1E0}"/>
              </a:ext>
            </a:extLst>
          </p:cNvPr>
          <p:cNvSpPr/>
          <p:nvPr/>
        </p:nvSpPr>
        <p:spPr>
          <a:xfrm>
            <a:off x="2051720" y="1491630"/>
            <a:ext cx="2376264" cy="1920240"/>
          </a:xfrm>
          <a:prstGeom prst="roundRect">
            <a:avLst>
              <a:gd name="adj" fmla="val 6067"/>
            </a:avLst>
          </a:prstGeom>
        </p:spPr>
        <p:style>
          <a:lnRef idx="2">
            <a:schemeClr val="accent5"/>
          </a:lnRef>
          <a:fillRef idx="1">
            <a:schemeClr val="lt1"/>
          </a:fillRef>
          <a:effectRef idx="0">
            <a:schemeClr val="accent5"/>
          </a:effectRef>
          <a:fontRef idx="minor">
            <a:schemeClr val="dk1"/>
          </a:fontRef>
        </p:style>
        <p:txBody>
          <a:bodyPr rtlCol="0" anchor="t"/>
          <a:lstStyle/>
          <a:p>
            <a:pPr algn="ctr"/>
            <a:r>
              <a:rPr lang="en-GB" sz="1400" b="1" dirty="0">
                <a:solidFill>
                  <a:srgbClr val="002060"/>
                </a:solidFill>
              </a:rPr>
              <a:t>Linear Beam Tubes</a:t>
            </a:r>
          </a:p>
          <a:p>
            <a:pPr algn="ctr"/>
            <a:endParaRPr lang="en-GB" sz="1400" dirty="0"/>
          </a:p>
          <a:p>
            <a:pPr algn="ctr"/>
            <a:r>
              <a:rPr lang="en-GB" sz="1400" b="1" i="1" dirty="0">
                <a:solidFill>
                  <a:srgbClr val="0070C0"/>
                </a:solidFill>
              </a:rPr>
              <a:t>Klystrons</a:t>
            </a:r>
          </a:p>
          <a:p>
            <a:pPr algn="ctr"/>
            <a:r>
              <a:rPr lang="en-GB" sz="1400" dirty="0">
                <a:solidFill>
                  <a:srgbClr val="002060"/>
                </a:solidFill>
              </a:rPr>
              <a:t>Travelling Wave Tubes (TWT)</a:t>
            </a:r>
          </a:p>
          <a:p>
            <a:pPr algn="ctr"/>
            <a:r>
              <a:rPr lang="en-GB" sz="1400" dirty="0" err="1">
                <a:solidFill>
                  <a:srgbClr val="002060"/>
                </a:solidFill>
              </a:rPr>
              <a:t>Gyrotrons</a:t>
            </a:r>
            <a:endParaRPr lang="en-GB" sz="1400" dirty="0">
              <a:solidFill>
                <a:srgbClr val="002060"/>
              </a:solidFill>
            </a:endParaRPr>
          </a:p>
          <a:p>
            <a:pPr algn="ctr"/>
            <a:r>
              <a:rPr lang="en-GB" sz="1400" b="1" i="1" dirty="0">
                <a:solidFill>
                  <a:srgbClr val="0070C0"/>
                </a:solidFill>
              </a:rPr>
              <a:t>Inductive Output Tubes (IOT)</a:t>
            </a:r>
            <a:endParaRPr lang="en-GB" sz="1400" dirty="0">
              <a:solidFill>
                <a:srgbClr val="0070C0"/>
              </a:solidFill>
            </a:endParaRPr>
          </a:p>
          <a:p>
            <a:pPr algn="ctr"/>
            <a:endParaRPr lang="en-GB" sz="1400" dirty="0"/>
          </a:p>
          <a:p>
            <a:pPr algn="ctr"/>
            <a:endParaRPr lang="en-GB" sz="1400" dirty="0">
              <a:solidFill>
                <a:srgbClr val="FF0000"/>
              </a:solidFill>
            </a:endParaRPr>
          </a:p>
          <a:p>
            <a:pPr algn="ctr"/>
            <a:endParaRPr lang="en-GB" sz="1400" dirty="0"/>
          </a:p>
        </p:txBody>
      </p:sp>
      <p:sp>
        <p:nvSpPr>
          <p:cNvPr id="8" name="Rounded Rectangle 8">
            <a:extLst>
              <a:ext uri="{FF2B5EF4-FFF2-40B4-BE49-F238E27FC236}">
                <a16:creationId xmlns:a16="http://schemas.microsoft.com/office/drawing/2014/main" id="{D0C4EFA5-6555-9375-2613-3AD9AFFA2B05}"/>
              </a:ext>
            </a:extLst>
          </p:cNvPr>
          <p:cNvSpPr/>
          <p:nvPr/>
        </p:nvSpPr>
        <p:spPr>
          <a:xfrm>
            <a:off x="611560" y="3507854"/>
            <a:ext cx="3816424" cy="792088"/>
          </a:xfrm>
          <a:prstGeom prst="roundRect">
            <a:avLst>
              <a:gd name="adj" fmla="val 8650"/>
            </a:avLst>
          </a:prstGeom>
        </p:spPr>
        <p:style>
          <a:lnRef idx="2">
            <a:schemeClr val="accent5"/>
          </a:lnRef>
          <a:fillRef idx="1">
            <a:schemeClr val="lt1"/>
          </a:fillRef>
          <a:effectRef idx="0">
            <a:schemeClr val="accent5"/>
          </a:effectRef>
          <a:fontRef idx="minor">
            <a:schemeClr val="dk1"/>
          </a:fontRef>
        </p:style>
        <p:txBody>
          <a:bodyPr rtlCol="0" anchor="t"/>
          <a:lstStyle/>
          <a:p>
            <a:pPr algn="ctr"/>
            <a:r>
              <a:rPr lang="en-GB" sz="1400" b="1" dirty="0">
                <a:solidFill>
                  <a:srgbClr val="002060"/>
                </a:solidFill>
              </a:rPr>
              <a:t>Crossed-field Tubes</a:t>
            </a:r>
          </a:p>
          <a:p>
            <a:pPr algn="ctr"/>
            <a:endParaRPr lang="en-GB" sz="1400" dirty="0">
              <a:solidFill>
                <a:srgbClr val="002060"/>
              </a:solidFill>
            </a:endParaRPr>
          </a:p>
          <a:p>
            <a:pPr algn="ctr"/>
            <a:r>
              <a:rPr lang="en-GB" sz="1400" dirty="0">
                <a:solidFill>
                  <a:srgbClr val="002060"/>
                </a:solidFill>
              </a:rPr>
              <a:t>Magnetrons</a:t>
            </a:r>
          </a:p>
          <a:p>
            <a:pPr algn="ctr"/>
            <a:endParaRPr lang="en-GB" sz="1400" dirty="0">
              <a:solidFill>
                <a:srgbClr val="FF0000"/>
              </a:solidFill>
            </a:endParaRPr>
          </a:p>
          <a:p>
            <a:pPr algn="ctr"/>
            <a:endParaRPr lang="en-GB" sz="1400" dirty="0"/>
          </a:p>
        </p:txBody>
      </p:sp>
      <p:sp>
        <p:nvSpPr>
          <p:cNvPr id="9" name="Rounded Rectangle 9">
            <a:extLst>
              <a:ext uri="{FF2B5EF4-FFF2-40B4-BE49-F238E27FC236}">
                <a16:creationId xmlns:a16="http://schemas.microsoft.com/office/drawing/2014/main" id="{F93B3CD1-8A0B-7497-39E5-E549E79DBED8}"/>
              </a:ext>
            </a:extLst>
          </p:cNvPr>
          <p:cNvSpPr/>
          <p:nvPr/>
        </p:nvSpPr>
        <p:spPr>
          <a:xfrm>
            <a:off x="4667424" y="915566"/>
            <a:ext cx="4009032" cy="3528392"/>
          </a:xfrm>
          <a:prstGeom prst="roundRect">
            <a:avLst>
              <a:gd name="adj" fmla="val 5057"/>
            </a:avLst>
          </a:prstGeom>
        </p:spPr>
        <p:style>
          <a:lnRef idx="2">
            <a:schemeClr val="accent5"/>
          </a:lnRef>
          <a:fillRef idx="1">
            <a:schemeClr val="lt1"/>
          </a:fillRef>
          <a:effectRef idx="0">
            <a:schemeClr val="accent5"/>
          </a:effectRef>
          <a:fontRef idx="minor">
            <a:schemeClr val="dk1"/>
          </a:fontRef>
        </p:style>
        <p:txBody>
          <a:bodyPr rtlCol="0" anchor="t"/>
          <a:lstStyle/>
          <a:p>
            <a:pPr algn="ctr"/>
            <a:r>
              <a:rPr lang="en-GB" sz="1400" b="1" dirty="0">
                <a:solidFill>
                  <a:srgbClr val="002060"/>
                </a:solidFill>
              </a:rPr>
              <a:t>Transistors</a:t>
            </a:r>
          </a:p>
          <a:p>
            <a:pPr algn="ctr"/>
            <a:endParaRPr lang="en-GB" sz="1400" dirty="0">
              <a:solidFill>
                <a:srgbClr val="002060"/>
              </a:solidFill>
            </a:endParaRPr>
          </a:p>
          <a:p>
            <a:pPr algn="ctr"/>
            <a:r>
              <a:rPr lang="en-GB" sz="1400" dirty="0">
                <a:solidFill>
                  <a:srgbClr val="002060"/>
                </a:solidFill>
              </a:rPr>
              <a:t>Bipolar Junction Transistor (BJT)</a:t>
            </a:r>
          </a:p>
          <a:p>
            <a:pPr algn="ctr"/>
            <a:r>
              <a:rPr lang="en-GB" sz="1400" dirty="0">
                <a:solidFill>
                  <a:srgbClr val="002060"/>
                </a:solidFill>
              </a:rPr>
              <a:t>Field Effect Transistor (FET)</a:t>
            </a:r>
          </a:p>
          <a:p>
            <a:pPr algn="ctr"/>
            <a:r>
              <a:rPr lang="en-GB" sz="1400" dirty="0">
                <a:solidFill>
                  <a:srgbClr val="002060"/>
                </a:solidFill>
              </a:rPr>
              <a:t>Junction Gate FET (JFET)</a:t>
            </a:r>
          </a:p>
          <a:p>
            <a:pPr algn="ctr"/>
            <a:r>
              <a:rPr lang="en-GB" sz="1400" dirty="0">
                <a:solidFill>
                  <a:srgbClr val="002060"/>
                </a:solidFill>
              </a:rPr>
              <a:t>Metal Oxide Semiconductor FET (MOSFET)</a:t>
            </a:r>
          </a:p>
          <a:p>
            <a:pPr algn="ctr"/>
            <a:r>
              <a:rPr lang="en-GB" sz="1400" dirty="0">
                <a:solidFill>
                  <a:srgbClr val="002060"/>
                </a:solidFill>
              </a:rPr>
              <a:t>power MOSFET</a:t>
            </a:r>
          </a:p>
          <a:p>
            <a:pPr algn="ctr"/>
            <a:r>
              <a:rPr lang="en-GB" sz="1400" dirty="0">
                <a:solidFill>
                  <a:srgbClr val="002060"/>
                </a:solidFill>
              </a:rPr>
              <a:t>Vertically Diffused Metal Oxide Semiconductor (VDMOS)</a:t>
            </a:r>
          </a:p>
          <a:p>
            <a:pPr algn="ctr"/>
            <a:r>
              <a:rPr lang="en-GB" sz="1400" b="1" i="1" dirty="0">
                <a:solidFill>
                  <a:srgbClr val="0070C0"/>
                </a:solidFill>
              </a:rPr>
              <a:t>Laterally Diffused Metal Oxide Semiconductor (LDMOS)</a:t>
            </a:r>
          </a:p>
          <a:p>
            <a:pPr algn="ctr"/>
            <a:r>
              <a:rPr lang="en-GB" sz="1400" dirty="0">
                <a:solidFill>
                  <a:srgbClr val="002060"/>
                </a:solidFill>
              </a:rPr>
              <a:t>Silicon Germanium (</a:t>
            </a:r>
            <a:r>
              <a:rPr lang="en-GB" sz="1400" dirty="0" err="1">
                <a:solidFill>
                  <a:srgbClr val="002060"/>
                </a:solidFill>
              </a:rPr>
              <a:t>SiGe</a:t>
            </a:r>
            <a:r>
              <a:rPr lang="en-GB" sz="1400" dirty="0">
                <a:solidFill>
                  <a:srgbClr val="002060"/>
                </a:solidFill>
              </a:rPr>
              <a:t>)</a:t>
            </a:r>
          </a:p>
          <a:p>
            <a:pPr algn="ctr"/>
            <a:r>
              <a:rPr lang="en-GB" sz="1400" dirty="0">
                <a:solidFill>
                  <a:srgbClr val="002060"/>
                </a:solidFill>
              </a:rPr>
              <a:t>Gallium Arsenide (GaAs)</a:t>
            </a:r>
          </a:p>
          <a:p>
            <a:pPr algn="ctr"/>
            <a:r>
              <a:rPr lang="en-GB" sz="1400" dirty="0">
                <a:solidFill>
                  <a:srgbClr val="002060"/>
                </a:solidFill>
              </a:rPr>
              <a:t>Gallium Nitride (</a:t>
            </a:r>
            <a:r>
              <a:rPr lang="en-GB" sz="1400" dirty="0" err="1">
                <a:solidFill>
                  <a:srgbClr val="002060"/>
                </a:solidFill>
              </a:rPr>
              <a:t>GaN</a:t>
            </a:r>
            <a:r>
              <a:rPr lang="en-GB" sz="1400" dirty="0">
                <a:solidFill>
                  <a:srgbClr val="002060"/>
                </a:solidFill>
              </a:rPr>
              <a:t>)</a:t>
            </a:r>
          </a:p>
        </p:txBody>
      </p:sp>
    </p:spTree>
    <p:extLst>
      <p:ext uri="{BB962C8B-B14F-4D97-AF65-F5344CB8AC3E}">
        <p14:creationId xmlns:p14="http://schemas.microsoft.com/office/powerpoint/2010/main" val="16548124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32607087-5CD6-D7C3-2EF7-15CF3272355D}"/>
              </a:ext>
            </a:extLst>
          </p:cNvPr>
          <p:cNvSpPr/>
          <p:nvPr/>
        </p:nvSpPr>
        <p:spPr>
          <a:xfrm>
            <a:off x="3995936" y="2931790"/>
            <a:ext cx="504056" cy="432048"/>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6AE2CAE-C0E8-BC52-576C-207A66B42CD5}"/>
              </a:ext>
            </a:extLst>
          </p:cNvPr>
          <p:cNvSpPr>
            <a:spLocks noGrp="1"/>
          </p:cNvSpPr>
          <p:nvPr>
            <p:ph type="title"/>
          </p:nvPr>
        </p:nvSpPr>
        <p:spPr/>
        <p:txBody>
          <a:bodyPr/>
          <a:lstStyle/>
          <a:p>
            <a:r>
              <a:rPr lang="en-GB" dirty="0"/>
              <a:t>Available RF sources at a glance</a:t>
            </a:r>
            <a:endParaRPr lang="en-US" dirty="0"/>
          </a:p>
        </p:txBody>
      </p:sp>
      <p:sp>
        <p:nvSpPr>
          <p:cNvPr id="3" name="Footer Placeholder 2">
            <a:extLst>
              <a:ext uri="{FF2B5EF4-FFF2-40B4-BE49-F238E27FC236}">
                <a16:creationId xmlns:a16="http://schemas.microsoft.com/office/drawing/2014/main" id="{2D55AF24-BF6F-1352-F73D-336A00175D69}"/>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9B81201-242C-36CD-2FCB-2FFEC259F80F}"/>
              </a:ext>
            </a:extLst>
          </p:cNvPr>
          <p:cNvSpPr>
            <a:spLocks noGrp="1"/>
          </p:cNvSpPr>
          <p:nvPr>
            <p:ph type="sldNum" sz="quarter" idx="12"/>
          </p:nvPr>
        </p:nvSpPr>
        <p:spPr/>
        <p:txBody>
          <a:bodyPr/>
          <a:lstStyle/>
          <a:p>
            <a:fld id="{BFDCA1C4-9514-7B4F-976F-D92F7E296653}" type="slidenum">
              <a:rPr lang="fr-FR" smtClean="0"/>
              <a:pPr/>
              <a:t>35</a:t>
            </a:fld>
            <a:endParaRPr lang="fr-FR"/>
          </a:p>
        </p:txBody>
      </p:sp>
      <p:graphicFrame>
        <p:nvGraphicFramePr>
          <p:cNvPr id="5" name="Chart 4">
            <a:extLst>
              <a:ext uri="{FF2B5EF4-FFF2-40B4-BE49-F238E27FC236}">
                <a16:creationId xmlns:a16="http://schemas.microsoft.com/office/drawing/2014/main" id="{973D4B47-9526-ECC9-13CC-33DB5C8FB955}"/>
              </a:ext>
            </a:extLst>
          </p:cNvPr>
          <p:cNvGraphicFramePr/>
          <p:nvPr>
            <p:extLst>
              <p:ext uri="{D42A27DB-BD31-4B8C-83A1-F6EECF244321}">
                <p14:modId xmlns:p14="http://schemas.microsoft.com/office/powerpoint/2010/main" val="4023852623"/>
              </p:ext>
            </p:extLst>
          </p:nvPr>
        </p:nvGraphicFramePr>
        <p:xfrm>
          <a:off x="479376" y="843558"/>
          <a:ext cx="8207424" cy="36724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5587472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E2CAE-C0E8-BC52-576C-207A66B42CD5}"/>
              </a:ext>
            </a:extLst>
          </p:cNvPr>
          <p:cNvSpPr>
            <a:spLocks noGrp="1"/>
          </p:cNvSpPr>
          <p:nvPr>
            <p:ph type="title"/>
          </p:nvPr>
        </p:nvSpPr>
        <p:spPr/>
        <p:txBody>
          <a:bodyPr/>
          <a:lstStyle/>
          <a:p>
            <a:r>
              <a:rPr lang="en-US" dirty="0"/>
              <a:t>Overhead and maximum power</a:t>
            </a:r>
          </a:p>
        </p:txBody>
      </p:sp>
      <p:sp>
        <p:nvSpPr>
          <p:cNvPr id="3" name="Footer Placeholder 2">
            <a:extLst>
              <a:ext uri="{FF2B5EF4-FFF2-40B4-BE49-F238E27FC236}">
                <a16:creationId xmlns:a16="http://schemas.microsoft.com/office/drawing/2014/main" id="{2D55AF24-BF6F-1352-F73D-336A00175D69}"/>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9B81201-242C-36CD-2FCB-2FFEC259F80F}"/>
              </a:ext>
            </a:extLst>
          </p:cNvPr>
          <p:cNvSpPr>
            <a:spLocks noGrp="1"/>
          </p:cNvSpPr>
          <p:nvPr>
            <p:ph type="sldNum" sz="quarter" idx="12"/>
          </p:nvPr>
        </p:nvSpPr>
        <p:spPr/>
        <p:txBody>
          <a:bodyPr/>
          <a:lstStyle/>
          <a:p>
            <a:fld id="{BFDCA1C4-9514-7B4F-976F-D92F7E296653}" type="slidenum">
              <a:rPr lang="fr-FR" smtClean="0"/>
              <a:pPr/>
              <a:t>36</a:t>
            </a:fld>
            <a:endParaRPr lang="fr-FR"/>
          </a:p>
        </p:txBody>
      </p:sp>
      <p:graphicFrame>
        <p:nvGraphicFramePr>
          <p:cNvPr id="7" name="Content Placeholder 6">
            <a:extLst>
              <a:ext uri="{FF2B5EF4-FFF2-40B4-BE49-F238E27FC236}">
                <a16:creationId xmlns:a16="http://schemas.microsoft.com/office/drawing/2014/main" id="{050CACFA-C047-FFE3-11DB-50A2E847DEC0}"/>
              </a:ext>
            </a:extLst>
          </p:cNvPr>
          <p:cNvGraphicFramePr>
            <a:graphicFrameLocks/>
          </p:cNvGraphicFramePr>
          <p:nvPr>
            <p:extLst>
              <p:ext uri="{D42A27DB-BD31-4B8C-83A1-F6EECF244321}">
                <p14:modId xmlns:p14="http://schemas.microsoft.com/office/powerpoint/2010/main" val="246669751"/>
              </p:ext>
            </p:extLst>
          </p:nvPr>
        </p:nvGraphicFramePr>
        <p:xfrm>
          <a:off x="467544" y="902826"/>
          <a:ext cx="8064456" cy="3744416"/>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E563B207-C5FB-8403-3DAB-BB89D25CCCBC}"/>
              </a:ext>
            </a:extLst>
          </p:cNvPr>
          <p:cNvSpPr txBox="1"/>
          <p:nvPr/>
        </p:nvSpPr>
        <p:spPr>
          <a:xfrm>
            <a:off x="6423319" y="1944037"/>
            <a:ext cx="2443481" cy="830997"/>
          </a:xfrm>
          <a:prstGeom prst="rect">
            <a:avLst/>
          </a:prstGeom>
          <a:solidFill>
            <a:srgbClr val="FFFF00"/>
          </a:solidFill>
        </p:spPr>
        <p:txBody>
          <a:bodyPr wrap="square" rtlCol="0">
            <a:spAutoFit/>
          </a:bodyPr>
          <a:lstStyle/>
          <a:p>
            <a:pPr algn="ctr"/>
            <a:r>
              <a:rPr lang="en-GB" sz="1200" dirty="0">
                <a:solidFill>
                  <a:srgbClr val="002060"/>
                </a:solidFill>
              </a:rPr>
              <a:t>Possibility of short power excursions only for gridded tubes</a:t>
            </a:r>
          </a:p>
          <a:p>
            <a:pPr algn="ctr"/>
            <a:r>
              <a:rPr lang="en-GB" sz="1200" dirty="0">
                <a:solidFill>
                  <a:srgbClr val="002060"/>
                </a:solidFill>
              </a:rPr>
              <a:t>(possible for SSPA at a cost of an overdesigned system)</a:t>
            </a:r>
          </a:p>
        </p:txBody>
      </p:sp>
    </p:spTree>
    <p:extLst>
      <p:ext uri="{BB962C8B-B14F-4D97-AF65-F5344CB8AC3E}">
        <p14:creationId xmlns:p14="http://schemas.microsoft.com/office/powerpoint/2010/main" val="42093417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1082-09AA-339E-87A2-906540D37839}"/>
              </a:ext>
            </a:extLst>
          </p:cNvPr>
          <p:cNvSpPr>
            <a:spLocks noGrp="1"/>
          </p:cNvSpPr>
          <p:nvPr>
            <p:ph type="title"/>
          </p:nvPr>
        </p:nvSpPr>
        <p:spPr/>
        <p:txBody>
          <a:bodyPr/>
          <a:lstStyle/>
          <a:p>
            <a:r>
              <a:rPr lang="fr-CH" dirty="0"/>
              <a:t>No klystron at </a:t>
            </a:r>
            <a:r>
              <a:rPr lang="fr-CH" dirty="0" err="1"/>
              <a:t>that</a:t>
            </a:r>
            <a:r>
              <a:rPr lang="fr-CH" dirty="0"/>
              <a:t> ‘</a:t>
            </a:r>
            <a:r>
              <a:rPr lang="fr-CH" dirty="0" err="1"/>
              <a:t>little</a:t>
            </a:r>
            <a:r>
              <a:rPr lang="fr-CH" dirty="0"/>
              <a:t> power’ </a:t>
            </a:r>
            <a:r>
              <a:rPr lang="fr-CH" dirty="0" err="1"/>
              <a:t>available</a:t>
            </a:r>
            <a:endParaRPr lang="en-US" dirty="0"/>
          </a:p>
        </p:txBody>
      </p:sp>
      <p:sp>
        <p:nvSpPr>
          <p:cNvPr id="3" name="Footer Placeholder 2">
            <a:extLst>
              <a:ext uri="{FF2B5EF4-FFF2-40B4-BE49-F238E27FC236}">
                <a16:creationId xmlns:a16="http://schemas.microsoft.com/office/drawing/2014/main" id="{3EF0A054-202A-8202-DCCD-36896C500C3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85D09D6-EB66-1B37-8848-B5DDC0ACC7C9}"/>
              </a:ext>
            </a:extLst>
          </p:cNvPr>
          <p:cNvSpPr>
            <a:spLocks noGrp="1"/>
          </p:cNvSpPr>
          <p:nvPr>
            <p:ph type="sldNum" sz="quarter" idx="12"/>
          </p:nvPr>
        </p:nvSpPr>
        <p:spPr/>
        <p:txBody>
          <a:bodyPr/>
          <a:lstStyle/>
          <a:p>
            <a:fld id="{BFDCA1C4-9514-7B4F-976F-D92F7E296653}" type="slidenum">
              <a:rPr lang="fr-FR" smtClean="0"/>
              <a:pPr/>
              <a:t>37</a:t>
            </a:fld>
            <a:endParaRPr lang="fr-FR"/>
          </a:p>
        </p:txBody>
      </p:sp>
      <p:sp>
        <p:nvSpPr>
          <p:cNvPr id="5" name="Content Placeholder 5">
            <a:extLst>
              <a:ext uri="{FF2B5EF4-FFF2-40B4-BE49-F238E27FC236}">
                <a16:creationId xmlns:a16="http://schemas.microsoft.com/office/drawing/2014/main" id="{85AA7C2B-1258-4985-1C4B-73F7BC1ACB10}"/>
              </a:ext>
            </a:extLst>
          </p:cNvPr>
          <p:cNvSpPr txBox="1">
            <a:spLocks/>
          </p:cNvSpPr>
          <p:nvPr/>
        </p:nvSpPr>
        <p:spPr>
          <a:xfrm>
            <a:off x="628650" y="1180454"/>
            <a:ext cx="3886200" cy="3263504"/>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Klystron of such small power does not exist on the market</a:t>
            </a:r>
          </a:p>
          <a:p>
            <a:pPr marL="0" indent="0">
              <a:buNone/>
            </a:pPr>
            <a:r>
              <a:rPr lang="en-GB" sz="1400" dirty="0"/>
              <a:t>The ones that exist provide too much power and are not possible to integrate in our ‘small’ galleries</a:t>
            </a:r>
          </a:p>
          <a:p>
            <a:pPr marL="0" indent="0">
              <a:buNone/>
            </a:pPr>
            <a:r>
              <a:rPr lang="en-GB" sz="1400" dirty="0"/>
              <a:t>In addition, for such specific power requirements, as output power reduces if we go over saturation (nominal) point of operation, we would need to operate lower than nominal point of operation</a:t>
            </a:r>
          </a:p>
          <a:p>
            <a:pPr marL="0" indent="0">
              <a:buNone/>
            </a:pPr>
            <a:r>
              <a:rPr lang="en-GB" sz="1400" dirty="0"/>
              <a:t>This would induce loss of efficiency, almost doubling the cost (acquisition + operation)</a:t>
            </a:r>
          </a:p>
          <a:p>
            <a:pPr marL="0" indent="0">
              <a:buNone/>
            </a:pPr>
            <a:r>
              <a:rPr lang="en-GB" sz="1400" dirty="0"/>
              <a:t>Finally, phase stability is given by construction from HV stability (very expensive)</a:t>
            </a:r>
          </a:p>
        </p:txBody>
      </p:sp>
      <p:pic>
        <p:nvPicPr>
          <p:cNvPr id="6" name="Picture 16" descr="http://pmy.web.cern.ch/pmy/DSCN1064.JPG">
            <a:extLst>
              <a:ext uri="{FF2B5EF4-FFF2-40B4-BE49-F238E27FC236}">
                <a16:creationId xmlns:a16="http://schemas.microsoft.com/office/drawing/2014/main" id="{1EA9A73A-2997-752B-336C-29A391E451C3}"/>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6688856" y="1428750"/>
            <a:ext cx="2041224" cy="2286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206EB2D7-37AA-CE55-1D54-3FC05504ECF2}"/>
              </a:ext>
            </a:extLst>
          </p:cNvPr>
          <p:cNvSpPr/>
          <p:nvPr/>
        </p:nvSpPr>
        <p:spPr>
          <a:xfrm>
            <a:off x="4652506" y="3814548"/>
            <a:ext cx="4077574" cy="461665"/>
          </a:xfrm>
          <a:prstGeom prst="rect">
            <a:avLst/>
          </a:prstGeom>
        </p:spPr>
        <p:txBody>
          <a:bodyPr wrap="square">
            <a:spAutoFit/>
          </a:bodyPr>
          <a:lstStyle/>
          <a:p>
            <a:pPr algn="ctr"/>
            <a:r>
              <a:rPr lang="en-GB" sz="1200" dirty="0">
                <a:solidFill>
                  <a:srgbClr val="002060"/>
                </a:solidFill>
                <a:latin typeface="Arial"/>
              </a:rPr>
              <a:t>CERN LHC, 16 x TH 2167 klystrons in LHC UX45 cavern</a:t>
            </a:r>
          </a:p>
          <a:p>
            <a:pPr algn="ctr"/>
            <a:r>
              <a:rPr lang="en-GB" sz="1200" dirty="0">
                <a:solidFill>
                  <a:srgbClr val="002060"/>
                </a:solidFill>
                <a:latin typeface="Arial"/>
              </a:rPr>
              <a:t>delivering 330 kW @ 400 MHz, into operation since 2008</a:t>
            </a:r>
            <a:endParaRPr lang="en-GB" sz="900" dirty="0">
              <a:solidFill>
                <a:srgbClr val="002060"/>
              </a:solidFill>
              <a:latin typeface="Arial"/>
            </a:endParaRPr>
          </a:p>
        </p:txBody>
      </p:sp>
      <p:pic>
        <p:nvPicPr>
          <p:cNvPr id="8" name="Picture 7">
            <a:extLst>
              <a:ext uri="{FF2B5EF4-FFF2-40B4-BE49-F238E27FC236}">
                <a16:creationId xmlns:a16="http://schemas.microsoft.com/office/drawing/2014/main" id="{2B3BC167-3847-6951-C314-2958D2A7DFA0}"/>
              </a:ext>
            </a:extLst>
          </p:cNvPr>
          <p:cNvPicPr>
            <a:picLocks noChangeAspect="1"/>
          </p:cNvPicPr>
          <p:nvPr/>
        </p:nvPicPr>
        <p:blipFill rotWithShape="1">
          <a:blip r:embed="rId3"/>
          <a:srcRect l="22340" r="18085"/>
          <a:stretch/>
        </p:blipFill>
        <p:spPr>
          <a:xfrm>
            <a:off x="4652506" y="1428750"/>
            <a:ext cx="1898694" cy="2286000"/>
          </a:xfrm>
          <a:prstGeom prst="rect">
            <a:avLst/>
          </a:prstGeom>
        </p:spPr>
      </p:pic>
      <p:pic>
        <p:nvPicPr>
          <p:cNvPr id="9" name="Picture 18" descr="http://www.google.fr/url?source=imglanding&amp;ct=img&amp;q=http://images.clipartpanda.com/man-standing-silhouette-biyMAaGiL.png&amp;sa=X&amp;ei=KX9DVdP4DoSt7AbxioGoDA&amp;ved=0CAkQ8wc&amp;usg=AFQjCNHl359ZsRRG5GHa-yVXiemTJaFWBQ">
            <a:extLst>
              <a:ext uri="{FF2B5EF4-FFF2-40B4-BE49-F238E27FC236}">
                <a16:creationId xmlns:a16="http://schemas.microsoft.com/office/drawing/2014/main" id="{03F768F1-F5B7-C3DE-45EE-B7E7ABC17EE6}"/>
              </a:ext>
            </a:extLst>
          </p:cNvPr>
          <p:cNvPicPr>
            <a:picLocks noChangeAspect="1" noChangeArrowheads="1"/>
          </p:cNvPicPr>
          <p:nvPr/>
        </p:nvPicPr>
        <p:blipFill>
          <a:blip r:embed="rId4">
            <a:clrChange>
              <a:clrFrom>
                <a:srgbClr val="FFFFFF"/>
              </a:clrFrom>
              <a:clrTo>
                <a:srgbClr val="FFFFFF">
                  <a:alpha val="0"/>
                </a:srgbClr>
              </a:clrTo>
            </a:clrChange>
            <a:duotone>
              <a:schemeClr val="accent5">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532425" y="2108830"/>
            <a:ext cx="936104" cy="936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66481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1082-09AA-339E-87A2-906540D37839}"/>
              </a:ext>
            </a:extLst>
          </p:cNvPr>
          <p:cNvSpPr>
            <a:spLocks noGrp="1"/>
          </p:cNvSpPr>
          <p:nvPr>
            <p:ph type="title"/>
          </p:nvPr>
        </p:nvSpPr>
        <p:spPr/>
        <p:txBody>
          <a:bodyPr/>
          <a:lstStyle/>
          <a:p>
            <a:r>
              <a:rPr lang="fr-CH" dirty="0"/>
              <a:t>SSPA, an option but at high </a:t>
            </a:r>
            <a:r>
              <a:rPr lang="fr-CH" dirty="0" err="1"/>
              <a:t>cost</a:t>
            </a:r>
            <a:endParaRPr lang="en-US" dirty="0"/>
          </a:p>
        </p:txBody>
      </p:sp>
      <p:sp>
        <p:nvSpPr>
          <p:cNvPr id="3" name="Footer Placeholder 2">
            <a:extLst>
              <a:ext uri="{FF2B5EF4-FFF2-40B4-BE49-F238E27FC236}">
                <a16:creationId xmlns:a16="http://schemas.microsoft.com/office/drawing/2014/main" id="{3EF0A054-202A-8202-DCCD-36896C500C3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85D09D6-EB66-1B37-8848-B5DDC0ACC7C9}"/>
              </a:ext>
            </a:extLst>
          </p:cNvPr>
          <p:cNvSpPr>
            <a:spLocks noGrp="1"/>
          </p:cNvSpPr>
          <p:nvPr>
            <p:ph type="sldNum" sz="quarter" idx="12"/>
          </p:nvPr>
        </p:nvSpPr>
        <p:spPr/>
        <p:txBody>
          <a:bodyPr/>
          <a:lstStyle/>
          <a:p>
            <a:fld id="{BFDCA1C4-9514-7B4F-976F-D92F7E296653}" type="slidenum">
              <a:rPr lang="fr-FR" smtClean="0"/>
              <a:pPr/>
              <a:t>38</a:t>
            </a:fld>
            <a:endParaRPr lang="fr-FR"/>
          </a:p>
        </p:txBody>
      </p:sp>
      <p:sp>
        <p:nvSpPr>
          <p:cNvPr id="7" name="Content Placeholder 2">
            <a:extLst>
              <a:ext uri="{FF2B5EF4-FFF2-40B4-BE49-F238E27FC236}">
                <a16:creationId xmlns:a16="http://schemas.microsoft.com/office/drawing/2014/main" id="{E65BDE6F-2051-31E8-65FF-708B3226C24C}"/>
              </a:ext>
            </a:extLst>
          </p:cNvPr>
          <p:cNvSpPr txBox="1">
            <a:spLocks/>
          </p:cNvSpPr>
          <p:nvPr/>
        </p:nvSpPr>
        <p:spPr>
          <a:xfrm>
            <a:off x="583994" y="1288206"/>
            <a:ext cx="3240360" cy="3240000"/>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Transistors are destroyed in case of large overdrive (+ 3 dB = x 2) longer than ~ 100 µs</a:t>
            </a:r>
          </a:p>
          <a:p>
            <a:pPr marL="0" indent="0">
              <a:buNone/>
            </a:pPr>
            <a:r>
              <a:rPr lang="en-GB" sz="1400" dirty="0"/>
              <a:t>Hard protection limit are needed, could be built in, but then it is complex to manage for LLRF, so we try to have a good LLRF protection system</a:t>
            </a:r>
          </a:p>
          <a:p>
            <a:pPr marL="0" indent="0">
              <a:buNone/>
            </a:pPr>
            <a:r>
              <a:rPr lang="en-GB" sz="1400" dirty="0"/>
              <a:t>To avoid destruction, overhead must be perfectly and correctly defined</a:t>
            </a:r>
          </a:p>
          <a:p>
            <a:pPr marL="0" indent="0">
              <a:buNone/>
            </a:pPr>
            <a:r>
              <a:rPr lang="en-GB" sz="1400" dirty="0"/>
              <a:t>Overhead very costly (compare to gridded tubes)</a:t>
            </a:r>
          </a:p>
        </p:txBody>
      </p:sp>
      <p:graphicFrame>
        <p:nvGraphicFramePr>
          <p:cNvPr id="8" name="Content Placeholder 7">
            <a:extLst>
              <a:ext uri="{FF2B5EF4-FFF2-40B4-BE49-F238E27FC236}">
                <a16:creationId xmlns:a16="http://schemas.microsoft.com/office/drawing/2014/main" id="{BFBB3A9D-26F2-DC11-E1E9-B07EE621D604}"/>
              </a:ext>
            </a:extLst>
          </p:cNvPr>
          <p:cNvGraphicFramePr>
            <a:graphicFrameLocks/>
          </p:cNvGraphicFramePr>
          <p:nvPr>
            <p:extLst>
              <p:ext uri="{D42A27DB-BD31-4B8C-83A1-F6EECF244321}">
                <p14:modId xmlns:p14="http://schemas.microsoft.com/office/powerpoint/2010/main" val="267435418"/>
              </p:ext>
            </p:extLst>
          </p:nvPr>
        </p:nvGraphicFramePr>
        <p:xfrm>
          <a:off x="4355976" y="1167594"/>
          <a:ext cx="4320109" cy="3563950"/>
        </p:xfrm>
        <a:graphic>
          <a:graphicData uri="http://schemas.openxmlformats.org/drawingml/2006/chart">
            <c:chart xmlns:c="http://schemas.openxmlformats.org/drawingml/2006/chart" xmlns:r="http://schemas.openxmlformats.org/officeDocument/2006/relationships" r:id="rId2"/>
          </a:graphicData>
        </a:graphic>
      </p:graphicFrame>
      <p:sp>
        <p:nvSpPr>
          <p:cNvPr id="5" name="Star: 5 Points 4">
            <a:extLst>
              <a:ext uri="{FF2B5EF4-FFF2-40B4-BE49-F238E27FC236}">
                <a16:creationId xmlns:a16="http://schemas.microsoft.com/office/drawing/2014/main" id="{A84D9F8E-A046-DB50-74EC-1CFC6C0656E3}"/>
              </a:ext>
            </a:extLst>
          </p:cNvPr>
          <p:cNvSpPr/>
          <p:nvPr/>
        </p:nvSpPr>
        <p:spPr>
          <a:xfrm>
            <a:off x="5664215" y="3021774"/>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9F1C921B-0896-DD0D-8FA0-094691549187}"/>
              </a:ext>
            </a:extLst>
          </p:cNvPr>
          <p:cNvSpPr txBox="1"/>
          <p:nvPr/>
        </p:nvSpPr>
        <p:spPr>
          <a:xfrm>
            <a:off x="5645802" y="3190212"/>
            <a:ext cx="1532792" cy="276999"/>
          </a:xfrm>
          <a:prstGeom prst="rect">
            <a:avLst/>
          </a:prstGeom>
          <a:noFill/>
        </p:spPr>
        <p:txBody>
          <a:bodyPr wrap="none" rtlCol="0">
            <a:spAutoFit/>
          </a:bodyPr>
          <a:lstStyle/>
          <a:p>
            <a:r>
              <a:rPr lang="fr-CH" sz="1200" dirty="0">
                <a:solidFill>
                  <a:srgbClr val="002060"/>
                </a:solidFill>
              </a:rPr>
              <a:t>Operating point CW</a:t>
            </a:r>
            <a:endParaRPr lang="en-US" sz="1200" dirty="0">
              <a:solidFill>
                <a:srgbClr val="002060"/>
              </a:solidFill>
            </a:endParaRPr>
          </a:p>
        </p:txBody>
      </p:sp>
      <p:sp>
        <p:nvSpPr>
          <p:cNvPr id="9" name="Star: 5 Points 8">
            <a:extLst>
              <a:ext uri="{FF2B5EF4-FFF2-40B4-BE49-F238E27FC236}">
                <a16:creationId xmlns:a16="http://schemas.microsoft.com/office/drawing/2014/main" id="{A651CE5E-B611-1EFC-667B-1075C03CD107}"/>
              </a:ext>
            </a:extLst>
          </p:cNvPr>
          <p:cNvSpPr/>
          <p:nvPr/>
        </p:nvSpPr>
        <p:spPr>
          <a:xfrm>
            <a:off x="6333150" y="2232534"/>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7BB36E2A-FA0F-9077-67AB-5FD2053DF126}"/>
              </a:ext>
            </a:extLst>
          </p:cNvPr>
          <p:cNvSpPr txBox="1"/>
          <p:nvPr/>
        </p:nvSpPr>
        <p:spPr>
          <a:xfrm>
            <a:off x="6298830" y="2394386"/>
            <a:ext cx="1726755" cy="276999"/>
          </a:xfrm>
          <a:prstGeom prst="rect">
            <a:avLst/>
          </a:prstGeom>
          <a:noFill/>
        </p:spPr>
        <p:txBody>
          <a:bodyPr wrap="none" rtlCol="0">
            <a:spAutoFit/>
          </a:bodyPr>
          <a:lstStyle/>
          <a:p>
            <a:r>
              <a:rPr lang="fr-CH" sz="1200" dirty="0">
                <a:solidFill>
                  <a:srgbClr val="002060"/>
                </a:solidFill>
              </a:rPr>
              <a:t>Operating point </a:t>
            </a:r>
            <a:r>
              <a:rPr lang="fr-CH" sz="1200" dirty="0" err="1">
                <a:solidFill>
                  <a:srgbClr val="002060"/>
                </a:solidFill>
              </a:rPr>
              <a:t>pulsed</a:t>
            </a:r>
            <a:endParaRPr lang="en-US" sz="1200" dirty="0">
              <a:solidFill>
                <a:srgbClr val="002060"/>
              </a:solidFill>
            </a:endParaRPr>
          </a:p>
        </p:txBody>
      </p:sp>
      <p:sp>
        <p:nvSpPr>
          <p:cNvPr id="11" name="Rectangle 10">
            <a:extLst>
              <a:ext uri="{FF2B5EF4-FFF2-40B4-BE49-F238E27FC236}">
                <a16:creationId xmlns:a16="http://schemas.microsoft.com/office/drawing/2014/main" id="{AEEDAFFA-7FCC-F43D-888D-8920E550AFA4}"/>
              </a:ext>
            </a:extLst>
          </p:cNvPr>
          <p:cNvSpPr/>
          <p:nvPr/>
        </p:nvSpPr>
        <p:spPr>
          <a:xfrm rot="21120244">
            <a:off x="1597333" y="3409639"/>
            <a:ext cx="2993043" cy="923330"/>
          </a:xfrm>
          <a:prstGeom prst="rect">
            <a:avLst/>
          </a:prstGeom>
          <a:solidFill>
            <a:schemeClr val="bg1"/>
          </a:solidFill>
        </p:spPr>
        <p:txBody>
          <a:bodyPr wrap="square" lIns="91440" tIns="45720" rIns="91440" bIns="45720">
            <a:spAutoFit/>
          </a:bodyPr>
          <a:lstStyle/>
          <a:p>
            <a:pPr algn="ctr"/>
            <a:r>
              <a:rPr lang="en-US" b="1" cap="none" spc="50" dirty="0">
                <a:ln w="0"/>
                <a:solidFill>
                  <a:schemeClr val="bg2"/>
                </a:solidFill>
                <a:effectLst>
                  <a:innerShdw blurRad="63500" dist="50800" dir="13500000">
                    <a:srgbClr val="000000">
                      <a:alpha val="50000"/>
                    </a:srgbClr>
                  </a:innerShdw>
                </a:effectLst>
              </a:rPr>
              <a:t>Spare slides if you wish to better understand the constraints</a:t>
            </a:r>
          </a:p>
        </p:txBody>
      </p:sp>
    </p:spTree>
    <p:extLst>
      <p:ext uri="{BB962C8B-B14F-4D97-AF65-F5344CB8AC3E}">
        <p14:creationId xmlns:p14="http://schemas.microsoft.com/office/powerpoint/2010/main" val="3985518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EAA7179-16DA-5807-4330-5ED54C9C8047}"/>
              </a:ext>
            </a:extLst>
          </p:cNvPr>
          <p:cNvSpPr>
            <a:spLocks noGrp="1"/>
          </p:cNvSpPr>
          <p:nvPr>
            <p:ph type="sldNum" sz="quarter" idx="12"/>
          </p:nvPr>
        </p:nvSpPr>
        <p:spPr/>
        <p:txBody>
          <a:bodyPr/>
          <a:lstStyle/>
          <a:p>
            <a:fld id="{BFDCA1C4-9514-7B4F-976F-D92F7E296653}" type="slidenum">
              <a:rPr lang="fr-FR" smtClean="0"/>
              <a:pPr/>
              <a:t>39</a:t>
            </a:fld>
            <a:endParaRPr lang="fr-FR"/>
          </a:p>
        </p:txBody>
      </p:sp>
      <p:sp>
        <p:nvSpPr>
          <p:cNvPr id="3" name="Footer Placeholder 2">
            <a:extLst>
              <a:ext uri="{FF2B5EF4-FFF2-40B4-BE49-F238E27FC236}">
                <a16:creationId xmlns:a16="http://schemas.microsoft.com/office/drawing/2014/main" id="{374AC659-8F1E-B513-023B-59D6F17928FF}"/>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pic>
        <p:nvPicPr>
          <p:cNvPr id="4" name="03_Video">
            <a:hlinkClick r:id="" action="ppaction://media"/>
            <a:extLst>
              <a:ext uri="{FF2B5EF4-FFF2-40B4-BE49-F238E27FC236}">
                <a16:creationId xmlns:a16="http://schemas.microsoft.com/office/drawing/2014/main" id="{E9D93187-0D74-6E2F-86BF-60F76355FEEC}"/>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40823" t="12894" r="36108" b="13712"/>
          <a:stretch/>
        </p:blipFill>
        <p:spPr>
          <a:xfrm rot="5400000">
            <a:off x="2435859" y="-1400513"/>
            <a:ext cx="4224826" cy="7560840"/>
          </a:xfrm>
          <a:prstGeom prst="rect">
            <a:avLst/>
          </a:prstGeom>
        </p:spPr>
      </p:pic>
    </p:spTree>
    <p:extLst>
      <p:ext uri="{BB962C8B-B14F-4D97-AF65-F5344CB8AC3E}">
        <p14:creationId xmlns:p14="http://schemas.microsoft.com/office/powerpoint/2010/main" val="333997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595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cTn>
                <p:tgtEl>
                  <p:spTgt spid="4"/>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2FC593C2-1F67-DE96-A302-455DAC6A5DBB}"/>
              </a:ext>
            </a:extLst>
          </p:cNvPr>
          <p:cNvPicPr>
            <a:picLocks noChangeAspect="1"/>
          </p:cNvPicPr>
          <p:nvPr/>
        </p:nvPicPr>
        <p:blipFill>
          <a:blip r:embed="rId2"/>
          <a:stretch>
            <a:fillRect/>
          </a:stretch>
        </p:blipFill>
        <p:spPr>
          <a:xfrm>
            <a:off x="1137009" y="2887160"/>
            <a:ext cx="3218967" cy="1603387"/>
          </a:xfrm>
          <a:prstGeom prst="rect">
            <a:avLst/>
          </a:prstGeom>
        </p:spPr>
      </p:pic>
      <p:pic>
        <p:nvPicPr>
          <p:cNvPr id="29" name="Picture 28">
            <a:extLst>
              <a:ext uri="{FF2B5EF4-FFF2-40B4-BE49-F238E27FC236}">
                <a16:creationId xmlns:a16="http://schemas.microsoft.com/office/drawing/2014/main" id="{29813666-F395-F1B2-F547-5337242F7552}"/>
              </a:ext>
            </a:extLst>
          </p:cNvPr>
          <p:cNvPicPr>
            <a:picLocks noChangeAspect="1"/>
          </p:cNvPicPr>
          <p:nvPr/>
        </p:nvPicPr>
        <p:blipFill>
          <a:blip r:embed="rId3"/>
          <a:stretch>
            <a:fillRect/>
          </a:stretch>
        </p:blipFill>
        <p:spPr>
          <a:xfrm>
            <a:off x="5004048" y="987574"/>
            <a:ext cx="3298222" cy="914479"/>
          </a:xfrm>
          <a:prstGeom prst="rect">
            <a:avLst/>
          </a:prstGeom>
        </p:spPr>
      </p:pic>
      <p:sp>
        <p:nvSpPr>
          <p:cNvPr id="7" name="Title 6">
            <a:extLst>
              <a:ext uri="{FF2B5EF4-FFF2-40B4-BE49-F238E27FC236}">
                <a16:creationId xmlns:a16="http://schemas.microsoft.com/office/drawing/2014/main" id="{67F2727D-A83F-9EC3-4EE3-88153EB3CC8D}"/>
              </a:ext>
            </a:extLst>
          </p:cNvPr>
          <p:cNvSpPr>
            <a:spLocks noGrp="1"/>
          </p:cNvSpPr>
          <p:nvPr>
            <p:ph type="title"/>
          </p:nvPr>
        </p:nvSpPr>
        <p:spPr>
          <a:xfrm>
            <a:off x="612000" y="135000"/>
            <a:ext cx="7920000" cy="540000"/>
          </a:xfrm>
        </p:spPr>
        <p:txBody>
          <a:bodyPr/>
          <a:lstStyle/>
          <a:p>
            <a:r>
              <a:rPr lang="en-US" dirty="0"/>
              <a:t>Integration of the HPRF in the galleries</a:t>
            </a:r>
          </a:p>
        </p:txBody>
      </p:sp>
      <p:sp>
        <p:nvSpPr>
          <p:cNvPr id="3" name="Footer Placeholder 2">
            <a:extLst>
              <a:ext uri="{FF2B5EF4-FFF2-40B4-BE49-F238E27FC236}">
                <a16:creationId xmlns:a16="http://schemas.microsoft.com/office/drawing/2014/main" id="{696F3709-3FB5-51E0-4FAC-41FB8850D644}"/>
              </a:ext>
            </a:extLst>
          </p:cNvPr>
          <p:cNvSpPr>
            <a:spLocks noGrp="1"/>
          </p:cNvSpPr>
          <p:nvPr>
            <p:ph type="ftr" sz="quarter" idx="11"/>
          </p:nvPr>
        </p:nvSpPr>
        <p:spPr>
          <a:xfrm>
            <a:off x="1671860" y="4669030"/>
            <a:ext cx="6860140" cy="368233"/>
          </a:xfrm>
        </p:spPr>
        <p:txBody>
          <a:bodyPr/>
          <a:lstStyle/>
          <a:p>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1B357E9F-3E99-D7BC-2C36-C37CDD44D41A}"/>
              </a:ext>
            </a:extLst>
          </p:cNvPr>
          <p:cNvSpPr>
            <a:spLocks noGrp="1"/>
          </p:cNvSpPr>
          <p:nvPr>
            <p:ph type="sldNum" sz="quarter" idx="12"/>
          </p:nvPr>
        </p:nvSpPr>
        <p:spPr>
          <a:xfrm>
            <a:off x="8686800" y="4669030"/>
            <a:ext cx="360000" cy="368233"/>
          </a:xfrm>
        </p:spPr>
        <p:txBody>
          <a:bodyPr/>
          <a:lstStyle/>
          <a:p>
            <a:fld id="{BFDCA1C4-9514-7B4F-976F-D92F7E296653}" type="slidenum">
              <a:rPr lang="fr-FR" smtClean="0"/>
              <a:pPr/>
              <a:t>4</a:t>
            </a:fld>
            <a:endParaRPr lang="fr-FR"/>
          </a:p>
        </p:txBody>
      </p:sp>
      <p:pic>
        <p:nvPicPr>
          <p:cNvPr id="26" name="Picture 25">
            <a:extLst>
              <a:ext uri="{FF2B5EF4-FFF2-40B4-BE49-F238E27FC236}">
                <a16:creationId xmlns:a16="http://schemas.microsoft.com/office/drawing/2014/main" id="{19AEFF01-2312-F756-1C64-DEAC230748EF}"/>
              </a:ext>
            </a:extLst>
          </p:cNvPr>
          <p:cNvPicPr>
            <a:picLocks noChangeAspect="1"/>
          </p:cNvPicPr>
          <p:nvPr/>
        </p:nvPicPr>
        <p:blipFill>
          <a:blip r:embed="rId4"/>
          <a:stretch>
            <a:fillRect/>
          </a:stretch>
        </p:blipFill>
        <p:spPr>
          <a:xfrm>
            <a:off x="3302876" y="1635646"/>
            <a:ext cx="3141332" cy="2035344"/>
          </a:xfrm>
          <a:prstGeom prst="rect">
            <a:avLst/>
          </a:prstGeom>
        </p:spPr>
      </p:pic>
      <p:pic>
        <p:nvPicPr>
          <p:cNvPr id="27" name="Picture 26" descr="A black and white star with a letter n&#10;&#10;Description automatically generated">
            <a:extLst>
              <a:ext uri="{FF2B5EF4-FFF2-40B4-BE49-F238E27FC236}">
                <a16:creationId xmlns:a16="http://schemas.microsoft.com/office/drawing/2014/main" id="{5C188C4B-60BD-C880-2131-86256762CF59}"/>
              </a:ext>
            </a:extLst>
          </p:cNvPr>
          <p:cNvPicPr>
            <a:picLocks noChangeAspect="1"/>
          </p:cNvPicPr>
          <p:nvPr/>
        </p:nvPicPr>
        <p:blipFill>
          <a:blip r:embed="rId5"/>
          <a:stretch>
            <a:fillRect/>
          </a:stretch>
        </p:blipFill>
        <p:spPr>
          <a:xfrm>
            <a:off x="4327937" y="2355726"/>
            <a:ext cx="870648" cy="531434"/>
          </a:xfrm>
          <a:prstGeom prst="rect">
            <a:avLst/>
          </a:prstGeom>
        </p:spPr>
      </p:pic>
      <p:sp>
        <p:nvSpPr>
          <p:cNvPr id="32" name="TextBox 31">
            <a:extLst>
              <a:ext uri="{FF2B5EF4-FFF2-40B4-BE49-F238E27FC236}">
                <a16:creationId xmlns:a16="http://schemas.microsoft.com/office/drawing/2014/main" id="{585336C9-A529-0C12-74CE-2E0C53CF4B86}"/>
              </a:ext>
            </a:extLst>
          </p:cNvPr>
          <p:cNvSpPr txBox="1"/>
          <p:nvPr/>
        </p:nvSpPr>
        <p:spPr>
          <a:xfrm>
            <a:off x="4700548" y="2127985"/>
            <a:ext cx="996073" cy="276999"/>
          </a:xfrm>
          <a:prstGeom prst="rect">
            <a:avLst/>
          </a:prstGeom>
          <a:noFill/>
          <a:ln>
            <a:solidFill>
              <a:srgbClr val="24ACB3"/>
            </a:solidFill>
          </a:ln>
          <a:effectLst>
            <a:glow rad="63500">
              <a:srgbClr val="21ACB6">
                <a:alpha val="25000"/>
              </a:srgbClr>
            </a:glow>
          </a:effectLst>
        </p:spPr>
        <p:txBody>
          <a:bodyPr wrap="square" rtlCol="0">
            <a:spAutoFit/>
          </a:bodyPr>
          <a:lstStyle/>
          <a:p>
            <a:pPr algn="ctr"/>
            <a:r>
              <a:rPr lang="en-GB" sz="1200" dirty="0">
                <a:solidFill>
                  <a:srgbClr val="002060"/>
                </a:solidFill>
              </a:rPr>
              <a:t>P5 - CMS </a:t>
            </a:r>
            <a:endParaRPr lang="fr-FR" sz="1200" dirty="0">
              <a:solidFill>
                <a:srgbClr val="002060"/>
              </a:solidFill>
            </a:endParaRPr>
          </a:p>
        </p:txBody>
      </p:sp>
      <p:sp>
        <p:nvSpPr>
          <p:cNvPr id="33" name="TextBox 32">
            <a:extLst>
              <a:ext uri="{FF2B5EF4-FFF2-40B4-BE49-F238E27FC236}">
                <a16:creationId xmlns:a16="http://schemas.microsoft.com/office/drawing/2014/main" id="{D84A37CF-15A0-0C1F-3CE3-EA798E85550F}"/>
              </a:ext>
            </a:extLst>
          </p:cNvPr>
          <p:cNvSpPr txBox="1"/>
          <p:nvPr/>
        </p:nvSpPr>
        <p:spPr>
          <a:xfrm>
            <a:off x="3967071" y="2926219"/>
            <a:ext cx="1134859" cy="276999"/>
          </a:xfrm>
          <a:prstGeom prst="rect">
            <a:avLst/>
          </a:prstGeom>
          <a:noFill/>
          <a:ln>
            <a:solidFill>
              <a:srgbClr val="24ACB3"/>
            </a:solidFill>
          </a:ln>
          <a:effectLst>
            <a:glow rad="63500">
              <a:srgbClr val="21ACB6">
                <a:alpha val="25000"/>
              </a:srgbClr>
            </a:glow>
          </a:effectLst>
        </p:spPr>
        <p:txBody>
          <a:bodyPr wrap="square" rtlCol="0">
            <a:spAutoFit/>
          </a:bodyPr>
          <a:lstStyle>
            <a:defPPr>
              <a:defRPr lang="fr-FR"/>
            </a:defPPr>
            <a:lvl1pPr algn="ctr">
              <a:defRPr sz="1400"/>
            </a:lvl1pPr>
          </a:lstStyle>
          <a:p>
            <a:r>
              <a:rPr lang="en-GB" sz="1200" dirty="0">
                <a:solidFill>
                  <a:srgbClr val="002060"/>
                </a:solidFill>
              </a:rPr>
              <a:t>P1 - ATLAS </a:t>
            </a:r>
            <a:endParaRPr lang="fr-FR" sz="1200" dirty="0">
              <a:solidFill>
                <a:srgbClr val="002060"/>
              </a:solidFill>
            </a:endParaRPr>
          </a:p>
        </p:txBody>
      </p:sp>
      <p:sp>
        <p:nvSpPr>
          <p:cNvPr id="2" name="TextBox 1">
            <a:extLst>
              <a:ext uri="{FF2B5EF4-FFF2-40B4-BE49-F238E27FC236}">
                <a16:creationId xmlns:a16="http://schemas.microsoft.com/office/drawing/2014/main" id="{5B07485B-47BC-0277-27DF-398A05382143}"/>
              </a:ext>
            </a:extLst>
          </p:cNvPr>
          <p:cNvSpPr txBox="1"/>
          <p:nvPr/>
        </p:nvSpPr>
        <p:spPr>
          <a:xfrm>
            <a:off x="575482" y="1306629"/>
            <a:ext cx="2840842" cy="1077218"/>
          </a:xfrm>
          <a:prstGeom prst="rect">
            <a:avLst/>
          </a:prstGeom>
          <a:noFill/>
        </p:spPr>
        <p:txBody>
          <a:bodyPr wrap="none" rtlCol="0">
            <a:spAutoFit/>
          </a:bodyPr>
          <a:lstStyle/>
          <a:p>
            <a:r>
              <a:rPr lang="fr-CH" sz="1600" dirty="0">
                <a:solidFill>
                  <a:schemeClr val="accent5"/>
                </a:solidFill>
              </a:rPr>
              <a:t>Four </a:t>
            </a:r>
            <a:r>
              <a:rPr lang="fr-CH" sz="1600" dirty="0" err="1">
                <a:solidFill>
                  <a:schemeClr val="accent5"/>
                </a:solidFill>
              </a:rPr>
              <a:t>different</a:t>
            </a:r>
            <a:r>
              <a:rPr lang="fr-CH" sz="1600" dirty="0">
                <a:solidFill>
                  <a:schemeClr val="accent5"/>
                </a:solidFill>
              </a:rPr>
              <a:t> places</a:t>
            </a:r>
          </a:p>
          <a:p>
            <a:r>
              <a:rPr lang="fr-CH" sz="1600" dirty="0" err="1">
                <a:solidFill>
                  <a:schemeClr val="accent5"/>
                </a:solidFill>
              </a:rPr>
              <a:t>with</a:t>
            </a:r>
            <a:r>
              <a:rPr lang="fr-CH" sz="1600" dirty="0">
                <a:solidFill>
                  <a:schemeClr val="accent5"/>
                </a:solidFill>
              </a:rPr>
              <a:t> four HPRF stations </a:t>
            </a:r>
            <a:r>
              <a:rPr lang="fr-CH" sz="1600" dirty="0" err="1">
                <a:solidFill>
                  <a:schemeClr val="accent5"/>
                </a:solidFill>
              </a:rPr>
              <a:t>each</a:t>
            </a:r>
            <a:endParaRPr lang="fr-CH" sz="1600" dirty="0">
              <a:solidFill>
                <a:schemeClr val="accent5"/>
              </a:solidFill>
            </a:endParaRPr>
          </a:p>
          <a:p>
            <a:endParaRPr lang="fr-CH" sz="1600" dirty="0">
              <a:solidFill>
                <a:schemeClr val="accent5"/>
              </a:solidFill>
            </a:endParaRPr>
          </a:p>
          <a:p>
            <a:r>
              <a:rPr lang="fr-CH" sz="1600" dirty="0">
                <a:solidFill>
                  <a:srgbClr val="0070C0"/>
                </a:solidFill>
              </a:rPr>
              <a:t>Total 16 HPRF stations</a:t>
            </a:r>
            <a:endParaRPr lang="en-US" dirty="0">
              <a:solidFill>
                <a:srgbClr val="0070C0"/>
              </a:solidFill>
            </a:endParaRPr>
          </a:p>
        </p:txBody>
      </p:sp>
      <p:sp>
        <p:nvSpPr>
          <p:cNvPr id="9" name="Oval 8">
            <a:extLst>
              <a:ext uri="{FF2B5EF4-FFF2-40B4-BE49-F238E27FC236}">
                <a16:creationId xmlns:a16="http://schemas.microsoft.com/office/drawing/2014/main" id="{02E16B1C-1845-94BC-B5B9-09C419EEC134}"/>
              </a:ext>
            </a:extLst>
          </p:cNvPr>
          <p:cNvSpPr/>
          <p:nvPr/>
        </p:nvSpPr>
        <p:spPr>
          <a:xfrm>
            <a:off x="4788024" y="818007"/>
            <a:ext cx="640080" cy="640080"/>
          </a:xfrm>
          <a:prstGeom prst="ellipse">
            <a:avLst/>
          </a:prstGeom>
          <a:gradFill>
            <a:gsLst>
              <a:gs pos="0">
                <a:schemeClr val="accent1">
                  <a:tint val="100000"/>
                  <a:shade val="100000"/>
                  <a:satMod val="130000"/>
                  <a:alpha val="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A416CD3-C901-18EF-89B1-5090EFDC248C}"/>
              </a:ext>
            </a:extLst>
          </p:cNvPr>
          <p:cNvSpPr/>
          <p:nvPr/>
        </p:nvSpPr>
        <p:spPr>
          <a:xfrm>
            <a:off x="7776036" y="1300936"/>
            <a:ext cx="640080" cy="640080"/>
          </a:xfrm>
          <a:prstGeom prst="ellipse">
            <a:avLst/>
          </a:prstGeom>
          <a:gradFill>
            <a:gsLst>
              <a:gs pos="0">
                <a:schemeClr val="accent1">
                  <a:tint val="100000"/>
                  <a:shade val="100000"/>
                  <a:satMod val="130000"/>
                  <a:alpha val="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CBCD73A5-ACB7-E5DE-0E23-799CA1EF5018}"/>
              </a:ext>
            </a:extLst>
          </p:cNvPr>
          <p:cNvSpPr/>
          <p:nvPr/>
        </p:nvSpPr>
        <p:spPr>
          <a:xfrm>
            <a:off x="965826" y="3363838"/>
            <a:ext cx="640080" cy="640080"/>
          </a:xfrm>
          <a:prstGeom prst="ellipse">
            <a:avLst/>
          </a:prstGeom>
          <a:gradFill>
            <a:gsLst>
              <a:gs pos="0">
                <a:schemeClr val="accent1">
                  <a:tint val="100000"/>
                  <a:shade val="100000"/>
                  <a:satMod val="130000"/>
                  <a:alpha val="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5AB3EC00-1CB1-F203-88F0-6CD00D141038}"/>
              </a:ext>
            </a:extLst>
          </p:cNvPr>
          <p:cNvSpPr/>
          <p:nvPr/>
        </p:nvSpPr>
        <p:spPr>
          <a:xfrm>
            <a:off x="3869189" y="3939613"/>
            <a:ext cx="640080" cy="640080"/>
          </a:xfrm>
          <a:prstGeom prst="ellipse">
            <a:avLst/>
          </a:prstGeom>
          <a:gradFill>
            <a:gsLst>
              <a:gs pos="0">
                <a:schemeClr val="accent1">
                  <a:tint val="100000"/>
                  <a:shade val="100000"/>
                  <a:satMod val="130000"/>
                  <a:alpha val="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029936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58F6C-4A40-8A68-BADF-4D614C4B90FB}"/>
              </a:ext>
            </a:extLst>
          </p:cNvPr>
          <p:cNvSpPr>
            <a:spLocks noGrp="1"/>
          </p:cNvSpPr>
          <p:nvPr>
            <p:ph type="title"/>
          </p:nvPr>
        </p:nvSpPr>
        <p:spPr>
          <a:xfrm>
            <a:off x="612000" y="135000"/>
            <a:ext cx="3599960" cy="540000"/>
          </a:xfrm>
        </p:spPr>
        <p:txBody>
          <a:bodyPr/>
          <a:lstStyle/>
          <a:p>
            <a:r>
              <a:rPr lang="fr-CH" dirty="0"/>
              <a:t>SSPA obsolescence</a:t>
            </a:r>
            <a:endParaRPr lang="en-US" dirty="0"/>
          </a:p>
        </p:txBody>
      </p:sp>
      <p:sp>
        <p:nvSpPr>
          <p:cNvPr id="3" name="Footer Placeholder 2">
            <a:extLst>
              <a:ext uri="{FF2B5EF4-FFF2-40B4-BE49-F238E27FC236}">
                <a16:creationId xmlns:a16="http://schemas.microsoft.com/office/drawing/2014/main" id="{43964AB9-D9D2-E988-9880-406A3412752A}"/>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477CAC6-6EED-E506-4DCF-2D5F09C92DEE}"/>
              </a:ext>
            </a:extLst>
          </p:cNvPr>
          <p:cNvSpPr>
            <a:spLocks noGrp="1"/>
          </p:cNvSpPr>
          <p:nvPr>
            <p:ph type="sldNum" sz="quarter" idx="12"/>
          </p:nvPr>
        </p:nvSpPr>
        <p:spPr/>
        <p:txBody>
          <a:bodyPr/>
          <a:lstStyle/>
          <a:p>
            <a:fld id="{BFDCA1C4-9514-7B4F-976F-D92F7E296653}" type="slidenum">
              <a:rPr lang="fr-FR" smtClean="0"/>
              <a:pPr/>
              <a:t>40</a:t>
            </a:fld>
            <a:endParaRPr lang="fr-FR"/>
          </a:p>
        </p:txBody>
      </p:sp>
      <p:sp>
        <p:nvSpPr>
          <p:cNvPr id="5" name="Content Placeholder 2">
            <a:extLst>
              <a:ext uri="{FF2B5EF4-FFF2-40B4-BE49-F238E27FC236}">
                <a16:creationId xmlns:a16="http://schemas.microsoft.com/office/drawing/2014/main" id="{761EB701-DE37-39CB-0433-DA29318AE1A0}"/>
              </a:ext>
            </a:extLst>
          </p:cNvPr>
          <p:cNvSpPr txBox="1">
            <a:spLocks/>
          </p:cNvSpPr>
          <p:nvPr/>
        </p:nvSpPr>
        <p:spPr>
          <a:xfrm>
            <a:off x="628650" y="1059582"/>
            <a:ext cx="3886200" cy="3263504"/>
          </a:xfrm>
          <a:prstGeom prst="rect">
            <a:avLst/>
          </a:prstGeom>
        </p:spPr>
        <p:txBody>
          <a:bodyPr anchor="ct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When we started SPS SSPA in 2017, the chosen transistor was the ‘best for new design’ quoted by the transistor supplier</a:t>
            </a:r>
          </a:p>
          <a:p>
            <a:pPr marL="0" indent="0">
              <a:buNone/>
            </a:pPr>
            <a:r>
              <a:rPr lang="en-GB" sz="1400" dirty="0"/>
              <a:t>Beginning 2022, we received a ‘Last Buy Order’ email…</a:t>
            </a:r>
          </a:p>
          <a:p>
            <a:pPr marL="0" indent="0">
              <a:buNone/>
            </a:pPr>
            <a:r>
              <a:rPr lang="en-GB" sz="1400" dirty="0"/>
              <a:t>(the same with other labs, within 3-5 years, ‘best to use’ transistors turn to be ‘do not use for new design’, and to ‘obsolete’ item…)</a:t>
            </a:r>
          </a:p>
          <a:p>
            <a:pPr marL="0" indent="0">
              <a:buNone/>
            </a:pPr>
            <a:endParaRPr lang="en-GB" sz="1400" dirty="0"/>
          </a:p>
          <a:p>
            <a:pPr marL="0" indent="0">
              <a:buNone/>
            </a:pPr>
            <a:r>
              <a:rPr lang="en-GB" sz="1400" dirty="0"/>
              <a:t>The difficulty with Accelerators is that when we buy a new amplifier, it must last 20-25 years</a:t>
            </a:r>
          </a:p>
        </p:txBody>
      </p:sp>
      <p:sp>
        <p:nvSpPr>
          <p:cNvPr id="6" name="Content Placeholder 3">
            <a:extLst>
              <a:ext uri="{FF2B5EF4-FFF2-40B4-BE49-F238E27FC236}">
                <a16:creationId xmlns:a16="http://schemas.microsoft.com/office/drawing/2014/main" id="{C7A0F321-257A-7F4D-BA70-C741EAE1F550}"/>
              </a:ext>
            </a:extLst>
          </p:cNvPr>
          <p:cNvSpPr txBox="1">
            <a:spLocks/>
          </p:cNvSpPr>
          <p:nvPr/>
        </p:nvSpPr>
        <p:spPr>
          <a:xfrm>
            <a:off x="4572000" y="2625756"/>
            <a:ext cx="3996000" cy="1746194"/>
          </a:xfrm>
          <a:prstGeom prst="rect">
            <a:avLst/>
          </a:prstGeom>
        </p:spPr>
        <p:txBody>
          <a:bodyP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Changing the transistor generation is often linked to changing the operating voltage, this makes that change out of budget</a:t>
            </a:r>
          </a:p>
          <a:p>
            <a:pPr marL="0" indent="0">
              <a:buNone/>
            </a:pPr>
            <a:endParaRPr lang="en-GB" sz="1400" dirty="0"/>
          </a:p>
          <a:p>
            <a:pPr marL="0" indent="0">
              <a:buNone/>
            </a:pPr>
            <a:r>
              <a:rPr lang="en-GB" sz="1400" dirty="0"/>
              <a:t>The amplifier architecture should then be designed such that the amplifier will last the 20 years without major upgrade</a:t>
            </a:r>
          </a:p>
        </p:txBody>
      </p:sp>
      <p:pic>
        <p:nvPicPr>
          <p:cNvPr id="7" name="Picture 6">
            <a:extLst>
              <a:ext uri="{FF2B5EF4-FFF2-40B4-BE49-F238E27FC236}">
                <a16:creationId xmlns:a16="http://schemas.microsoft.com/office/drawing/2014/main" id="{6F709662-162C-BE1C-4746-343C423364A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7984" y="110247"/>
            <a:ext cx="4482492" cy="2517943"/>
          </a:xfrm>
          <a:prstGeom prst="rect">
            <a:avLst/>
          </a:prstGeom>
        </p:spPr>
      </p:pic>
      <p:sp>
        <p:nvSpPr>
          <p:cNvPr id="8" name="Rectangle 7">
            <a:extLst>
              <a:ext uri="{FF2B5EF4-FFF2-40B4-BE49-F238E27FC236}">
                <a16:creationId xmlns:a16="http://schemas.microsoft.com/office/drawing/2014/main" id="{E81C151D-7C91-3BD7-679C-816F623453A3}"/>
              </a:ext>
            </a:extLst>
          </p:cNvPr>
          <p:cNvSpPr/>
          <p:nvPr/>
        </p:nvSpPr>
        <p:spPr>
          <a:xfrm rot="21120244">
            <a:off x="2494083" y="3344614"/>
            <a:ext cx="2993043" cy="923330"/>
          </a:xfrm>
          <a:prstGeom prst="rect">
            <a:avLst/>
          </a:prstGeom>
          <a:solidFill>
            <a:schemeClr val="bg1"/>
          </a:solidFill>
        </p:spPr>
        <p:txBody>
          <a:bodyPr wrap="square" lIns="91440" tIns="45720" rIns="91440" bIns="45720">
            <a:spAutoFit/>
          </a:bodyPr>
          <a:lstStyle/>
          <a:p>
            <a:pPr algn="ctr"/>
            <a:r>
              <a:rPr lang="en-US" b="1" cap="none" spc="50" dirty="0">
                <a:ln w="0"/>
                <a:solidFill>
                  <a:schemeClr val="bg2"/>
                </a:solidFill>
                <a:effectLst>
                  <a:innerShdw blurRad="63500" dist="50800" dir="13500000">
                    <a:srgbClr val="000000">
                      <a:alpha val="50000"/>
                    </a:srgbClr>
                  </a:innerShdw>
                </a:effectLst>
              </a:rPr>
              <a:t>Spare slides if you wish to better understand the constraints</a:t>
            </a:r>
          </a:p>
        </p:txBody>
      </p:sp>
    </p:spTree>
    <p:extLst>
      <p:ext uri="{BB962C8B-B14F-4D97-AF65-F5344CB8AC3E}">
        <p14:creationId xmlns:p14="http://schemas.microsoft.com/office/powerpoint/2010/main" val="2474539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1082-09AA-339E-87A2-906540D37839}"/>
              </a:ext>
            </a:extLst>
          </p:cNvPr>
          <p:cNvSpPr>
            <a:spLocks noGrp="1"/>
          </p:cNvSpPr>
          <p:nvPr>
            <p:ph type="title"/>
          </p:nvPr>
        </p:nvSpPr>
        <p:spPr/>
        <p:txBody>
          <a:bodyPr/>
          <a:lstStyle/>
          <a:p>
            <a:r>
              <a:rPr lang="fr-CH" dirty="0"/>
              <a:t>IOT, ‘like if </a:t>
            </a:r>
            <a:r>
              <a:rPr lang="fr-CH" dirty="0" err="1"/>
              <a:t>designed</a:t>
            </a:r>
            <a:r>
              <a:rPr lang="fr-CH" dirty="0"/>
              <a:t>’ for the </a:t>
            </a:r>
            <a:r>
              <a:rPr lang="fr-CH" dirty="0" err="1"/>
              <a:t>Crab</a:t>
            </a:r>
            <a:endParaRPr lang="en-US" dirty="0"/>
          </a:p>
        </p:txBody>
      </p:sp>
      <p:sp>
        <p:nvSpPr>
          <p:cNvPr id="3" name="Footer Placeholder 2">
            <a:extLst>
              <a:ext uri="{FF2B5EF4-FFF2-40B4-BE49-F238E27FC236}">
                <a16:creationId xmlns:a16="http://schemas.microsoft.com/office/drawing/2014/main" id="{3EF0A054-202A-8202-DCCD-36896C500C3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85D09D6-EB66-1B37-8848-B5DDC0ACC7C9}"/>
              </a:ext>
            </a:extLst>
          </p:cNvPr>
          <p:cNvSpPr>
            <a:spLocks noGrp="1"/>
          </p:cNvSpPr>
          <p:nvPr>
            <p:ph type="sldNum" sz="quarter" idx="12"/>
          </p:nvPr>
        </p:nvSpPr>
        <p:spPr/>
        <p:txBody>
          <a:bodyPr/>
          <a:lstStyle/>
          <a:p>
            <a:fld id="{BFDCA1C4-9514-7B4F-976F-D92F7E296653}" type="slidenum">
              <a:rPr lang="fr-FR" smtClean="0"/>
              <a:pPr/>
              <a:t>41</a:t>
            </a:fld>
            <a:endParaRPr lang="fr-FR"/>
          </a:p>
        </p:txBody>
      </p:sp>
      <p:sp>
        <p:nvSpPr>
          <p:cNvPr id="5" name="Content Placeholder 5">
            <a:extLst>
              <a:ext uri="{FF2B5EF4-FFF2-40B4-BE49-F238E27FC236}">
                <a16:creationId xmlns:a16="http://schemas.microsoft.com/office/drawing/2014/main" id="{85AA7C2B-1258-4985-1C4B-73F7BC1ACB10}"/>
              </a:ext>
            </a:extLst>
          </p:cNvPr>
          <p:cNvSpPr txBox="1">
            <a:spLocks/>
          </p:cNvSpPr>
          <p:nvPr/>
        </p:nvSpPr>
        <p:spPr>
          <a:xfrm>
            <a:off x="628650" y="1059582"/>
            <a:ext cx="3886200" cy="3263504"/>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A great advantage of gridded tubes is that they allow overdrive without damage</a:t>
            </a:r>
          </a:p>
          <a:p>
            <a:pPr marL="0" indent="0">
              <a:buNone/>
            </a:pPr>
            <a:endParaRPr lang="en-GB" sz="1400" dirty="0"/>
          </a:p>
          <a:p>
            <a:pPr marL="0" indent="0">
              <a:buNone/>
            </a:pPr>
            <a:r>
              <a:rPr lang="en-GB" sz="1400" dirty="0"/>
              <a:t>Tetrodes &amp; </a:t>
            </a:r>
            <a:r>
              <a:rPr lang="en-GB" sz="1400" dirty="0" err="1"/>
              <a:t>Diacrodes</a:t>
            </a:r>
            <a:r>
              <a:rPr lang="en-GB" sz="1400" dirty="0"/>
              <a:t> are limited in frequency (max ~ 400 MHz)</a:t>
            </a:r>
          </a:p>
          <a:p>
            <a:pPr marL="0" indent="0">
              <a:buNone/>
            </a:pPr>
            <a:endParaRPr lang="en-GB" sz="1400" dirty="0"/>
          </a:p>
          <a:p>
            <a:pPr marL="0" indent="0">
              <a:buNone/>
            </a:pPr>
            <a:r>
              <a:rPr lang="en-GB" sz="1400" dirty="0"/>
              <a:t>IOT can operate from low (100 MHz) to high frequencies (1.3 GHz), including 400 MHz</a:t>
            </a:r>
          </a:p>
          <a:p>
            <a:endParaRPr lang="en-GB" sz="1400" dirty="0"/>
          </a:p>
          <a:p>
            <a:pPr marL="0" indent="0">
              <a:buNone/>
            </a:pPr>
            <a:r>
              <a:rPr lang="en-GB" sz="1400" dirty="0"/>
              <a:t>The gain of an IOT is around 23 dB, so to reach 100 kW, an only 500 W driver is needed</a:t>
            </a:r>
          </a:p>
        </p:txBody>
      </p:sp>
      <p:graphicFrame>
        <p:nvGraphicFramePr>
          <p:cNvPr id="10" name="Content Placeholder 7">
            <a:extLst>
              <a:ext uri="{FF2B5EF4-FFF2-40B4-BE49-F238E27FC236}">
                <a16:creationId xmlns:a16="http://schemas.microsoft.com/office/drawing/2014/main" id="{57579D63-92FB-7738-CFD0-468380BAFFB5}"/>
              </a:ext>
            </a:extLst>
          </p:cNvPr>
          <p:cNvGraphicFramePr>
            <a:graphicFrameLocks/>
          </p:cNvGraphicFramePr>
          <p:nvPr>
            <p:extLst>
              <p:ext uri="{D42A27DB-BD31-4B8C-83A1-F6EECF244321}">
                <p14:modId xmlns:p14="http://schemas.microsoft.com/office/powerpoint/2010/main" val="4283531890"/>
              </p:ext>
            </p:extLst>
          </p:nvPr>
        </p:nvGraphicFramePr>
        <p:xfrm>
          <a:off x="4932040" y="1203598"/>
          <a:ext cx="3383706" cy="2968903"/>
        </p:xfrm>
        <a:graphic>
          <a:graphicData uri="http://schemas.openxmlformats.org/drawingml/2006/chart">
            <c:chart xmlns:c="http://schemas.openxmlformats.org/drawingml/2006/chart" xmlns:r="http://schemas.openxmlformats.org/officeDocument/2006/relationships" r:id="rId2"/>
          </a:graphicData>
        </a:graphic>
      </p:graphicFrame>
      <p:sp>
        <p:nvSpPr>
          <p:cNvPr id="6" name="Star: 5 Points 5">
            <a:extLst>
              <a:ext uri="{FF2B5EF4-FFF2-40B4-BE49-F238E27FC236}">
                <a16:creationId xmlns:a16="http://schemas.microsoft.com/office/drawing/2014/main" id="{807412FD-36F5-D006-6A83-47700C7BA711}"/>
              </a:ext>
            </a:extLst>
          </p:cNvPr>
          <p:cNvSpPr/>
          <p:nvPr/>
        </p:nvSpPr>
        <p:spPr>
          <a:xfrm>
            <a:off x="5796136" y="2748910"/>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891F675D-C037-A016-FC39-3E05D61E81C1}"/>
              </a:ext>
            </a:extLst>
          </p:cNvPr>
          <p:cNvSpPr txBox="1"/>
          <p:nvPr/>
        </p:nvSpPr>
        <p:spPr>
          <a:xfrm>
            <a:off x="5919576" y="2708239"/>
            <a:ext cx="1532792" cy="276999"/>
          </a:xfrm>
          <a:prstGeom prst="rect">
            <a:avLst/>
          </a:prstGeom>
          <a:noFill/>
        </p:spPr>
        <p:txBody>
          <a:bodyPr wrap="none" rtlCol="0">
            <a:spAutoFit/>
          </a:bodyPr>
          <a:lstStyle/>
          <a:p>
            <a:r>
              <a:rPr lang="fr-CH" sz="1200" dirty="0">
                <a:solidFill>
                  <a:srgbClr val="002060"/>
                </a:solidFill>
              </a:rPr>
              <a:t>Operating point CW</a:t>
            </a:r>
            <a:endParaRPr lang="en-US" sz="1200" dirty="0">
              <a:solidFill>
                <a:srgbClr val="002060"/>
              </a:solidFill>
            </a:endParaRPr>
          </a:p>
        </p:txBody>
      </p:sp>
      <p:sp>
        <p:nvSpPr>
          <p:cNvPr id="8" name="Star: 5 Points 7">
            <a:extLst>
              <a:ext uri="{FF2B5EF4-FFF2-40B4-BE49-F238E27FC236}">
                <a16:creationId xmlns:a16="http://schemas.microsoft.com/office/drawing/2014/main" id="{FAD35F7E-F5F8-07E2-9C91-EF999B763442}"/>
              </a:ext>
            </a:extLst>
          </p:cNvPr>
          <p:cNvSpPr/>
          <p:nvPr/>
        </p:nvSpPr>
        <p:spPr>
          <a:xfrm>
            <a:off x="6228184" y="2028830"/>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C718102-26BA-55FE-3135-63A49116CD4D}"/>
              </a:ext>
            </a:extLst>
          </p:cNvPr>
          <p:cNvSpPr txBox="1"/>
          <p:nvPr/>
        </p:nvSpPr>
        <p:spPr>
          <a:xfrm>
            <a:off x="6319624" y="2168103"/>
            <a:ext cx="1726755" cy="276999"/>
          </a:xfrm>
          <a:prstGeom prst="rect">
            <a:avLst/>
          </a:prstGeom>
          <a:noFill/>
        </p:spPr>
        <p:txBody>
          <a:bodyPr wrap="none" rtlCol="0">
            <a:spAutoFit/>
          </a:bodyPr>
          <a:lstStyle/>
          <a:p>
            <a:r>
              <a:rPr lang="fr-CH" sz="1200" dirty="0">
                <a:solidFill>
                  <a:srgbClr val="002060"/>
                </a:solidFill>
              </a:rPr>
              <a:t>Operating point </a:t>
            </a:r>
            <a:r>
              <a:rPr lang="fr-CH" sz="1200" dirty="0" err="1">
                <a:solidFill>
                  <a:srgbClr val="002060"/>
                </a:solidFill>
              </a:rPr>
              <a:t>pulsed</a:t>
            </a:r>
            <a:endParaRPr lang="en-US" sz="1200" dirty="0">
              <a:solidFill>
                <a:srgbClr val="002060"/>
              </a:solidFill>
            </a:endParaRPr>
          </a:p>
        </p:txBody>
      </p:sp>
    </p:spTree>
    <p:extLst>
      <p:ext uri="{BB962C8B-B14F-4D97-AF65-F5344CB8AC3E}">
        <p14:creationId xmlns:p14="http://schemas.microsoft.com/office/powerpoint/2010/main" val="20840688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1082-09AA-339E-87A2-906540D37839}"/>
              </a:ext>
            </a:extLst>
          </p:cNvPr>
          <p:cNvSpPr>
            <a:spLocks noGrp="1"/>
          </p:cNvSpPr>
          <p:nvPr>
            <p:ph type="title"/>
          </p:nvPr>
        </p:nvSpPr>
        <p:spPr/>
        <p:txBody>
          <a:bodyPr/>
          <a:lstStyle/>
          <a:p>
            <a:r>
              <a:rPr lang="fr-CH" dirty="0"/>
              <a:t>IOT, </a:t>
            </a:r>
            <a:r>
              <a:rPr lang="fr-CH" dirty="0" err="1"/>
              <a:t>Already</a:t>
            </a:r>
            <a:r>
              <a:rPr lang="fr-CH" dirty="0"/>
              <a:t> </a:t>
            </a:r>
            <a:r>
              <a:rPr lang="fr-CH" dirty="0" err="1"/>
              <a:t>tested</a:t>
            </a:r>
            <a:r>
              <a:rPr lang="fr-CH" dirty="0"/>
              <a:t> in the SPS</a:t>
            </a:r>
            <a:endParaRPr lang="en-US" dirty="0"/>
          </a:p>
        </p:txBody>
      </p:sp>
      <p:sp>
        <p:nvSpPr>
          <p:cNvPr id="3" name="Footer Placeholder 2">
            <a:extLst>
              <a:ext uri="{FF2B5EF4-FFF2-40B4-BE49-F238E27FC236}">
                <a16:creationId xmlns:a16="http://schemas.microsoft.com/office/drawing/2014/main" id="{3EF0A054-202A-8202-DCCD-36896C500C3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85D09D6-EB66-1B37-8848-B5DDC0ACC7C9}"/>
              </a:ext>
            </a:extLst>
          </p:cNvPr>
          <p:cNvSpPr>
            <a:spLocks noGrp="1"/>
          </p:cNvSpPr>
          <p:nvPr>
            <p:ph type="sldNum" sz="quarter" idx="12"/>
          </p:nvPr>
        </p:nvSpPr>
        <p:spPr/>
        <p:txBody>
          <a:bodyPr/>
          <a:lstStyle/>
          <a:p>
            <a:fld id="{BFDCA1C4-9514-7B4F-976F-D92F7E296653}" type="slidenum">
              <a:rPr lang="fr-FR" smtClean="0"/>
              <a:pPr/>
              <a:t>42</a:t>
            </a:fld>
            <a:endParaRPr lang="fr-FR"/>
          </a:p>
        </p:txBody>
      </p:sp>
      <p:sp>
        <p:nvSpPr>
          <p:cNvPr id="6" name="Rectangle 5">
            <a:extLst>
              <a:ext uri="{FF2B5EF4-FFF2-40B4-BE49-F238E27FC236}">
                <a16:creationId xmlns:a16="http://schemas.microsoft.com/office/drawing/2014/main" id="{E24D6E0B-D345-94A7-0730-45D28173F17E}"/>
              </a:ext>
            </a:extLst>
          </p:cNvPr>
          <p:cNvSpPr/>
          <p:nvPr/>
        </p:nvSpPr>
        <p:spPr>
          <a:xfrm>
            <a:off x="1224000" y="3973441"/>
            <a:ext cx="6696000" cy="461665"/>
          </a:xfrm>
          <a:prstGeom prst="rect">
            <a:avLst/>
          </a:prstGeom>
        </p:spPr>
        <p:txBody>
          <a:bodyPr wrap="square">
            <a:spAutoFit/>
          </a:bodyPr>
          <a:lstStyle/>
          <a:p>
            <a:pPr algn="ctr"/>
            <a:r>
              <a:rPr lang="en-GB" sz="1200" dirty="0">
                <a:solidFill>
                  <a:srgbClr val="002060"/>
                </a:solidFill>
              </a:rPr>
              <a:t>CERN SPS, TH 793 IOT, Trolley (single amplifier), and transmitter (combination of amplifiers)</a:t>
            </a:r>
          </a:p>
          <a:p>
            <a:pPr algn="ctr"/>
            <a:r>
              <a:rPr lang="en-GB" sz="1200" dirty="0">
                <a:solidFill>
                  <a:srgbClr val="002060"/>
                </a:solidFill>
              </a:rPr>
              <a:t>Two transmitters of four tubes delivering 2 x 160 kW @ 801 MHz, into operation since 2014</a:t>
            </a:r>
          </a:p>
        </p:txBody>
      </p:sp>
      <p:grpSp>
        <p:nvGrpSpPr>
          <p:cNvPr id="7" name="Group 6">
            <a:extLst>
              <a:ext uri="{FF2B5EF4-FFF2-40B4-BE49-F238E27FC236}">
                <a16:creationId xmlns:a16="http://schemas.microsoft.com/office/drawing/2014/main" id="{0D9BCFA4-257A-F770-529C-6F4EBDC7A042}"/>
              </a:ext>
            </a:extLst>
          </p:cNvPr>
          <p:cNvGrpSpPr/>
          <p:nvPr/>
        </p:nvGrpSpPr>
        <p:grpSpPr>
          <a:xfrm>
            <a:off x="1224000" y="1150210"/>
            <a:ext cx="6353978" cy="2700000"/>
            <a:chOff x="1967970" y="1629000"/>
            <a:chExt cx="8471970" cy="3600000"/>
          </a:xfrm>
        </p:grpSpPr>
        <p:pic>
          <p:nvPicPr>
            <p:cNvPr id="8" name="Picture 7" descr="G:\Departments\AB\Groups\RF\Sections\PM\QA Inventory\Photographies\IOT\20140728_180956.jpg">
              <a:extLst>
                <a:ext uri="{FF2B5EF4-FFF2-40B4-BE49-F238E27FC236}">
                  <a16:creationId xmlns:a16="http://schemas.microsoft.com/office/drawing/2014/main" id="{760DDFD9-B1BF-D663-5459-CA7B1D4A078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639940" y="1629000"/>
              <a:ext cx="4800000" cy="360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4437DDEA-3479-CAD5-9AD8-3F399FA0D29A}"/>
                </a:ext>
              </a:extLst>
            </p:cNvPr>
            <p:cNvPicPr>
              <a:picLocks noChangeAspect="1"/>
            </p:cNvPicPr>
            <p:nvPr/>
          </p:nvPicPr>
          <p:blipFill>
            <a:blip r:embed="rId3"/>
            <a:stretch>
              <a:fillRect/>
            </a:stretch>
          </p:blipFill>
          <p:spPr>
            <a:xfrm>
              <a:off x="1967970" y="2019844"/>
              <a:ext cx="1104492" cy="2880000"/>
            </a:xfrm>
            <a:prstGeom prst="rect">
              <a:avLst/>
            </a:prstGeom>
          </p:spPr>
        </p:pic>
      </p:grpSp>
      <p:pic>
        <p:nvPicPr>
          <p:cNvPr id="11" name="Content Placeholder 4">
            <a:extLst>
              <a:ext uri="{FF2B5EF4-FFF2-40B4-BE49-F238E27FC236}">
                <a16:creationId xmlns:a16="http://schemas.microsoft.com/office/drawing/2014/main" id="{3AC9768F-5411-C218-EA8D-9F856A4A6F3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349730" y="1131590"/>
            <a:ext cx="1518750" cy="2700000"/>
          </a:xfrm>
          <a:prstGeom prst="rect">
            <a:avLst/>
          </a:prstGeom>
          <a:noFill/>
          <a:ln>
            <a:noFill/>
          </a:ln>
        </p:spPr>
      </p:pic>
    </p:spTree>
    <p:extLst>
      <p:ext uri="{BB962C8B-B14F-4D97-AF65-F5344CB8AC3E}">
        <p14:creationId xmlns:p14="http://schemas.microsoft.com/office/powerpoint/2010/main" val="15143011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1082-09AA-339E-87A2-906540D37839}"/>
              </a:ext>
            </a:extLst>
          </p:cNvPr>
          <p:cNvSpPr>
            <a:spLocks noGrp="1"/>
          </p:cNvSpPr>
          <p:nvPr>
            <p:ph type="title"/>
          </p:nvPr>
        </p:nvSpPr>
        <p:spPr/>
        <p:txBody>
          <a:bodyPr/>
          <a:lstStyle/>
          <a:p>
            <a:r>
              <a:rPr lang="fr-CH" dirty="0"/>
              <a:t>IOT, </a:t>
            </a:r>
            <a:r>
              <a:rPr lang="fr-CH" dirty="0" err="1"/>
              <a:t>Already</a:t>
            </a:r>
            <a:r>
              <a:rPr lang="fr-CH" dirty="0"/>
              <a:t> </a:t>
            </a:r>
            <a:r>
              <a:rPr lang="fr-CH" dirty="0" err="1"/>
              <a:t>tested</a:t>
            </a:r>
            <a:r>
              <a:rPr lang="fr-CH" dirty="0"/>
              <a:t> in the SPS</a:t>
            </a:r>
            <a:endParaRPr lang="en-US" dirty="0"/>
          </a:p>
        </p:txBody>
      </p:sp>
      <p:sp>
        <p:nvSpPr>
          <p:cNvPr id="3" name="Footer Placeholder 2">
            <a:extLst>
              <a:ext uri="{FF2B5EF4-FFF2-40B4-BE49-F238E27FC236}">
                <a16:creationId xmlns:a16="http://schemas.microsoft.com/office/drawing/2014/main" id="{3EF0A054-202A-8202-DCCD-36896C500C3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B85D09D6-EB66-1B37-8848-B5DDC0ACC7C9}"/>
              </a:ext>
            </a:extLst>
          </p:cNvPr>
          <p:cNvSpPr>
            <a:spLocks noGrp="1"/>
          </p:cNvSpPr>
          <p:nvPr>
            <p:ph type="sldNum" sz="quarter" idx="12"/>
          </p:nvPr>
        </p:nvSpPr>
        <p:spPr/>
        <p:txBody>
          <a:bodyPr/>
          <a:lstStyle/>
          <a:p>
            <a:fld id="{BFDCA1C4-9514-7B4F-976F-D92F7E296653}" type="slidenum">
              <a:rPr lang="fr-FR" smtClean="0"/>
              <a:pPr/>
              <a:t>43</a:t>
            </a:fld>
            <a:endParaRPr lang="fr-FR"/>
          </a:p>
        </p:txBody>
      </p:sp>
      <p:sp>
        <p:nvSpPr>
          <p:cNvPr id="6" name="Rectangle 5">
            <a:extLst>
              <a:ext uri="{FF2B5EF4-FFF2-40B4-BE49-F238E27FC236}">
                <a16:creationId xmlns:a16="http://schemas.microsoft.com/office/drawing/2014/main" id="{E24D6E0B-D345-94A7-0730-45D28173F17E}"/>
              </a:ext>
            </a:extLst>
          </p:cNvPr>
          <p:cNvSpPr/>
          <p:nvPr/>
        </p:nvSpPr>
        <p:spPr>
          <a:xfrm>
            <a:off x="6372200" y="1923678"/>
            <a:ext cx="1907840" cy="1569660"/>
          </a:xfrm>
          <a:prstGeom prst="rect">
            <a:avLst/>
          </a:prstGeom>
        </p:spPr>
        <p:txBody>
          <a:bodyPr wrap="square">
            <a:spAutoFit/>
          </a:bodyPr>
          <a:lstStyle/>
          <a:p>
            <a:pPr algn="ctr"/>
            <a:r>
              <a:rPr lang="en-GB" sz="1200" dirty="0">
                <a:solidFill>
                  <a:srgbClr val="002060"/>
                </a:solidFill>
              </a:rPr>
              <a:t>CERN SPS, TH 795 IOT upgrade to deliver full power at 801 MHz</a:t>
            </a:r>
          </a:p>
          <a:p>
            <a:pPr algn="ctr"/>
            <a:endParaRPr lang="en-GB" sz="1200" dirty="0">
              <a:solidFill>
                <a:srgbClr val="002060"/>
              </a:solidFill>
            </a:endParaRPr>
          </a:p>
          <a:p>
            <a:pPr algn="ctr"/>
            <a:r>
              <a:rPr lang="en-GB" sz="1200" dirty="0">
                <a:solidFill>
                  <a:srgbClr val="002060"/>
                </a:solidFill>
              </a:rPr>
              <a:t>The tube is an evolution of the TH793, providing even more reliability than the TH793</a:t>
            </a:r>
          </a:p>
        </p:txBody>
      </p:sp>
      <p:pic>
        <p:nvPicPr>
          <p:cNvPr id="5" name="Picture 4">
            <a:extLst>
              <a:ext uri="{FF2B5EF4-FFF2-40B4-BE49-F238E27FC236}">
                <a16:creationId xmlns:a16="http://schemas.microsoft.com/office/drawing/2014/main" id="{E2083F44-37A5-7BD1-8AFD-171D9A319C83}"/>
              </a:ext>
            </a:extLst>
          </p:cNvPr>
          <p:cNvPicPr>
            <a:picLocks noChangeAspect="1"/>
          </p:cNvPicPr>
          <p:nvPr/>
        </p:nvPicPr>
        <p:blipFill>
          <a:blip r:embed="rId2"/>
          <a:stretch>
            <a:fillRect/>
          </a:stretch>
        </p:blipFill>
        <p:spPr>
          <a:xfrm>
            <a:off x="612000" y="771550"/>
            <a:ext cx="5472168" cy="3648878"/>
          </a:xfrm>
          <a:prstGeom prst="rect">
            <a:avLst/>
          </a:prstGeom>
        </p:spPr>
      </p:pic>
    </p:spTree>
    <p:extLst>
      <p:ext uri="{BB962C8B-B14F-4D97-AF65-F5344CB8AC3E}">
        <p14:creationId xmlns:p14="http://schemas.microsoft.com/office/powerpoint/2010/main" val="6976035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05132-B9EE-22E4-64FF-537B2F07F5F3}"/>
              </a:ext>
            </a:extLst>
          </p:cNvPr>
          <p:cNvSpPr>
            <a:spLocks noGrp="1"/>
          </p:cNvSpPr>
          <p:nvPr>
            <p:ph type="title"/>
          </p:nvPr>
        </p:nvSpPr>
        <p:spPr/>
        <p:txBody>
          <a:bodyPr/>
          <a:lstStyle/>
          <a:p>
            <a:r>
              <a:rPr lang="fr-CH" dirty="0"/>
              <a:t>IOT trolley </a:t>
            </a:r>
            <a:r>
              <a:rPr lang="fr-CH" dirty="0" err="1"/>
              <a:t>designed</a:t>
            </a:r>
            <a:r>
              <a:rPr lang="fr-CH" dirty="0"/>
              <a:t> by CERN for SPS tests</a:t>
            </a:r>
            <a:endParaRPr lang="en-US" dirty="0"/>
          </a:p>
        </p:txBody>
      </p:sp>
      <p:sp>
        <p:nvSpPr>
          <p:cNvPr id="3" name="Footer Placeholder 2">
            <a:extLst>
              <a:ext uri="{FF2B5EF4-FFF2-40B4-BE49-F238E27FC236}">
                <a16:creationId xmlns:a16="http://schemas.microsoft.com/office/drawing/2014/main" id="{AC14E223-8FAE-0B07-7249-5B5B566E04B0}"/>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7B3A9587-1A4C-91E6-681B-9A909E70FA46}"/>
              </a:ext>
            </a:extLst>
          </p:cNvPr>
          <p:cNvSpPr>
            <a:spLocks noGrp="1"/>
          </p:cNvSpPr>
          <p:nvPr>
            <p:ph type="sldNum" sz="quarter" idx="12"/>
          </p:nvPr>
        </p:nvSpPr>
        <p:spPr/>
        <p:txBody>
          <a:bodyPr/>
          <a:lstStyle/>
          <a:p>
            <a:fld id="{BFDCA1C4-9514-7B4F-976F-D92F7E296653}" type="slidenum">
              <a:rPr lang="fr-FR" smtClean="0"/>
              <a:pPr/>
              <a:t>44</a:t>
            </a:fld>
            <a:endParaRPr lang="fr-FR"/>
          </a:p>
        </p:txBody>
      </p:sp>
      <p:pic>
        <p:nvPicPr>
          <p:cNvPr id="5" name="Picture 4">
            <a:extLst>
              <a:ext uri="{FF2B5EF4-FFF2-40B4-BE49-F238E27FC236}">
                <a16:creationId xmlns:a16="http://schemas.microsoft.com/office/drawing/2014/main" id="{964AC3F9-569B-A81F-7959-9C797B6DE0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1797" y="1775234"/>
            <a:ext cx="1465890" cy="1943340"/>
          </a:xfrm>
          <a:prstGeom prst="rect">
            <a:avLst/>
          </a:prstGeom>
        </p:spPr>
      </p:pic>
      <p:pic>
        <p:nvPicPr>
          <p:cNvPr id="6" name="Picture 5">
            <a:extLst>
              <a:ext uri="{FF2B5EF4-FFF2-40B4-BE49-F238E27FC236}">
                <a16:creationId xmlns:a16="http://schemas.microsoft.com/office/drawing/2014/main" id="{BC7F884D-27B4-A673-2872-24D2A7C140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59617" y="1708982"/>
            <a:ext cx="1566174" cy="2015849"/>
          </a:xfrm>
          <a:prstGeom prst="rect">
            <a:avLst/>
          </a:prstGeom>
        </p:spPr>
      </p:pic>
      <p:pic>
        <p:nvPicPr>
          <p:cNvPr id="7" name="Picture 6">
            <a:extLst>
              <a:ext uri="{FF2B5EF4-FFF2-40B4-BE49-F238E27FC236}">
                <a16:creationId xmlns:a16="http://schemas.microsoft.com/office/drawing/2014/main" id="{FE82D44D-87AC-DBCA-4E3B-6602AC8E27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473" y="1542708"/>
            <a:ext cx="1303961" cy="2318398"/>
          </a:xfrm>
          <a:prstGeom prst="rect">
            <a:avLst/>
          </a:prstGeom>
        </p:spPr>
      </p:pic>
      <p:pic>
        <p:nvPicPr>
          <p:cNvPr id="8" name="Picture 7">
            <a:extLst>
              <a:ext uri="{FF2B5EF4-FFF2-40B4-BE49-F238E27FC236}">
                <a16:creationId xmlns:a16="http://schemas.microsoft.com/office/drawing/2014/main" id="{E7A3FDC4-7FCC-9547-51C9-4F8ECA807B5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8479" y="1583531"/>
            <a:ext cx="1098435" cy="2139702"/>
          </a:xfrm>
          <a:prstGeom prst="rect">
            <a:avLst/>
          </a:prstGeom>
        </p:spPr>
      </p:pic>
      <p:cxnSp>
        <p:nvCxnSpPr>
          <p:cNvPr id="12" name="Straight Connector 11">
            <a:extLst>
              <a:ext uri="{FF2B5EF4-FFF2-40B4-BE49-F238E27FC236}">
                <a16:creationId xmlns:a16="http://schemas.microsoft.com/office/drawing/2014/main" id="{0575011A-A88F-1243-35F0-51F8568A877B}"/>
              </a:ext>
            </a:extLst>
          </p:cNvPr>
          <p:cNvCxnSpPr/>
          <p:nvPr/>
        </p:nvCxnSpPr>
        <p:spPr>
          <a:xfrm flipV="1">
            <a:off x="3253735" y="1453593"/>
            <a:ext cx="0" cy="810090"/>
          </a:xfrm>
          <a:prstGeom prst="line">
            <a:avLst/>
          </a:prstGeom>
          <a:noFill/>
          <a:ln w="6350" cap="flat" cmpd="sng" algn="ctr">
            <a:solidFill>
              <a:sysClr val="windowText" lastClr="000000"/>
            </a:solidFill>
            <a:prstDash val="solid"/>
            <a:miter lim="800000"/>
          </a:ln>
          <a:effectLst/>
        </p:spPr>
      </p:cxnSp>
      <p:cxnSp>
        <p:nvCxnSpPr>
          <p:cNvPr id="13" name="Straight Connector 12">
            <a:extLst>
              <a:ext uri="{FF2B5EF4-FFF2-40B4-BE49-F238E27FC236}">
                <a16:creationId xmlns:a16="http://schemas.microsoft.com/office/drawing/2014/main" id="{C849010F-A2E4-E019-E443-AFA8092FF318}"/>
              </a:ext>
            </a:extLst>
          </p:cNvPr>
          <p:cNvCxnSpPr/>
          <p:nvPr/>
        </p:nvCxnSpPr>
        <p:spPr>
          <a:xfrm flipV="1">
            <a:off x="2365935" y="1453593"/>
            <a:ext cx="0" cy="798236"/>
          </a:xfrm>
          <a:prstGeom prst="line">
            <a:avLst/>
          </a:prstGeom>
          <a:noFill/>
          <a:ln w="6350" cap="flat" cmpd="sng" algn="ctr">
            <a:solidFill>
              <a:sysClr val="windowText" lastClr="000000"/>
            </a:solidFill>
            <a:prstDash val="solid"/>
            <a:miter lim="800000"/>
          </a:ln>
          <a:effectLst/>
        </p:spPr>
      </p:cxnSp>
      <p:cxnSp>
        <p:nvCxnSpPr>
          <p:cNvPr id="14" name="Straight Connector 13">
            <a:extLst>
              <a:ext uri="{FF2B5EF4-FFF2-40B4-BE49-F238E27FC236}">
                <a16:creationId xmlns:a16="http://schemas.microsoft.com/office/drawing/2014/main" id="{A153167F-CD26-E10E-0341-B93F03FBFF0E}"/>
              </a:ext>
            </a:extLst>
          </p:cNvPr>
          <p:cNvCxnSpPr/>
          <p:nvPr/>
        </p:nvCxnSpPr>
        <p:spPr>
          <a:xfrm flipV="1">
            <a:off x="5171899" y="1498888"/>
            <a:ext cx="0" cy="699374"/>
          </a:xfrm>
          <a:prstGeom prst="line">
            <a:avLst/>
          </a:prstGeom>
          <a:noFill/>
          <a:ln w="6350" cap="flat" cmpd="sng" algn="ctr">
            <a:solidFill>
              <a:sysClr val="windowText" lastClr="000000"/>
            </a:solidFill>
            <a:prstDash val="solid"/>
            <a:miter lim="800000"/>
          </a:ln>
          <a:effectLst/>
        </p:spPr>
      </p:cxnSp>
      <p:cxnSp>
        <p:nvCxnSpPr>
          <p:cNvPr id="15" name="Straight Connector 14">
            <a:extLst>
              <a:ext uri="{FF2B5EF4-FFF2-40B4-BE49-F238E27FC236}">
                <a16:creationId xmlns:a16="http://schemas.microsoft.com/office/drawing/2014/main" id="{6281B4A8-BE1F-F6FB-A74E-361F5188F036}"/>
              </a:ext>
            </a:extLst>
          </p:cNvPr>
          <p:cNvCxnSpPr/>
          <p:nvPr/>
        </p:nvCxnSpPr>
        <p:spPr>
          <a:xfrm flipV="1">
            <a:off x="6350791" y="1498888"/>
            <a:ext cx="0" cy="723119"/>
          </a:xfrm>
          <a:prstGeom prst="line">
            <a:avLst/>
          </a:prstGeom>
          <a:noFill/>
          <a:ln w="6350" cap="flat" cmpd="sng" algn="ctr">
            <a:solidFill>
              <a:sysClr val="windowText" lastClr="000000"/>
            </a:solidFill>
            <a:prstDash val="solid"/>
            <a:miter lim="800000"/>
          </a:ln>
          <a:effectLst/>
        </p:spPr>
      </p:cxnSp>
      <p:cxnSp>
        <p:nvCxnSpPr>
          <p:cNvPr id="16" name="Straight Arrow Connector 15">
            <a:extLst>
              <a:ext uri="{FF2B5EF4-FFF2-40B4-BE49-F238E27FC236}">
                <a16:creationId xmlns:a16="http://schemas.microsoft.com/office/drawing/2014/main" id="{76DE3805-9727-BA99-BE23-AB0A93B23201}"/>
              </a:ext>
            </a:extLst>
          </p:cNvPr>
          <p:cNvCxnSpPr/>
          <p:nvPr/>
        </p:nvCxnSpPr>
        <p:spPr>
          <a:xfrm>
            <a:off x="2365936" y="1542707"/>
            <a:ext cx="904328" cy="0"/>
          </a:xfrm>
          <a:prstGeom prst="straightConnector1">
            <a:avLst/>
          </a:prstGeom>
          <a:noFill/>
          <a:ln w="6350" cap="flat" cmpd="sng" algn="ctr">
            <a:solidFill>
              <a:sysClr val="windowText" lastClr="000000"/>
            </a:solidFill>
            <a:prstDash val="solid"/>
            <a:miter lim="800000"/>
            <a:tailEnd type="triangle"/>
          </a:ln>
          <a:effectLst/>
        </p:spPr>
      </p:cxnSp>
      <p:cxnSp>
        <p:nvCxnSpPr>
          <p:cNvPr id="17" name="Straight Arrow Connector 16">
            <a:extLst>
              <a:ext uri="{FF2B5EF4-FFF2-40B4-BE49-F238E27FC236}">
                <a16:creationId xmlns:a16="http://schemas.microsoft.com/office/drawing/2014/main" id="{D7FA51A3-B088-2396-0E14-2DBFF3CE3D68}"/>
              </a:ext>
            </a:extLst>
          </p:cNvPr>
          <p:cNvCxnSpPr/>
          <p:nvPr/>
        </p:nvCxnSpPr>
        <p:spPr>
          <a:xfrm flipH="1">
            <a:off x="2365936" y="1542707"/>
            <a:ext cx="428662" cy="0"/>
          </a:xfrm>
          <a:prstGeom prst="straightConnector1">
            <a:avLst/>
          </a:prstGeom>
          <a:noFill/>
          <a:ln w="6350" cap="flat" cmpd="sng" algn="ctr">
            <a:solidFill>
              <a:sysClr val="windowText" lastClr="000000"/>
            </a:solidFill>
            <a:prstDash val="solid"/>
            <a:miter lim="800000"/>
            <a:tailEnd type="triangle"/>
          </a:ln>
          <a:effectLst/>
        </p:spPr>
      </p:cxnSp>
      <p:cxnSp>
        <p:nvCxnSpPr>
          <p:cNvPr id="18" name="Straight Arrow Connector 17">
            <a:extLst>
              <a:ext uri="{FF2B5EF4-FFF2-40B4-BE49-F238E27FC236}">
                <a16:creationId xmlns:a16="http://schemas.microsoft.com/office/drawing/2014/main" id="{B39FF139-E454-ACEF-6BE9-92AE0E5C1852}"/>
              </a:ext>
            </a:extLst>
          </p:cNvPr>
          <p:cNvCxnSpPr/>
          <p:nvPr/>
        </p:nvCxnSpPr>
        <p:spPr>
          <a:xfrm>
            <a:off x="5397755" y="1585196"/>
            <a:ext cx="953036" cy="0"/>
          </a:xfrm>
          <a:prstGeom prst="straightConnector1">
            <a:avLst/>
          </a:prstGeom>
          <a:noFill/>
          <a:ln w="6350" cap="flat" cmpd="sng" algn="ctr">
            <a:solidFill>
              <a:sysClr val="windowText" lastClr="000000"/>
            </a:solidFill>
            <a:prstDash val="solid"/>
            <a:miter lim="800000"/>
            <a:tailEnd type="triangle"/>
          </a:ln>
          <a:effectLst/>
        </p:spPr>
      </p:cxnSp>
      <p:cxnSp>
        <p:nvCxnSpPr>
          <p:cNvPr id="19" name="Straight Arrow Connector 18">
            <a:extLst>
              <a:ext uri="{FF2B5EF4-FFF2-40B4-BE49-F238E27FC236}">
                <a16:creationId xmlns:a16="http://schemas.microsoft.com/office/drawing/2014/main" id="{EE75C591-B3ED-A878-B15D-7D433CF875E1}"/>
              </a:ext>
            </a:extLst>
          </p:cNvPr>
          <p:cNvCxnSpPr/>
          <p:nvPr/>
        </p:nvCxnSpPr>
        <p:spPr>
          <a:xfrm flipH="1">
            <a:off x="5171899" y="1583531"/>
            <a:ext cx="439376" cy="0"/>
          </a:xfrm>
          <a:prstGeom prst="straightConnector1">
            <a:avLst/>
          </a:prstGeom>
          <a:noFill/>
          <a:ln w="6350" cap="flat" cmpd="sng" algn="ctr">
            <a:solidFill>
              <a:sysClr val="windowText" lastClr="000000"/>
            </a:solidFill>
            <a:prstDash val="solid"/>
            <a:miter lim="800000"/>
            <a:tailEnd type="triangle"/>
          </a:ln>
          <a:effectLst/>
        </p:spPr>
      </p:cxnSp>
      <p:cxnSp>
        <p:nvCxnSpPr>
          <p:cNvPr id="20" name="Straight Connector 19">
            <a:extLst>
              <a:ext uri="{FF2B5EF4-FFF2-40B4-BE49-F238E27FC236}">
                <a16:creationId xmlns:a16="http://schemas.microsoft.com/office/drawing/2014/main" id="{A6A130D7-360D-FDEB-8539-3B2903A4AB2B}"/>
              </a:ext>
            </a:extLst>
          </p:cNvPr>
          <p:cNvCxnSpPr/>
          <p:nvPr/>
        </p:nvCxnSpPr>
        <p:spPr>
          <a:xfrm>
            <a:off x="3169251" y="2180911"/>
            <a:ext cx="424748" cy="0"/>
          </a:xfrm>
          <a:prstGeom prst="line">
            <a:avLst/>
          </a:prstGeom>
          <a:noFill/>
          <a:ln w="6350" cap="flat" cmpd="sng" algn="ctr">
            <a:solidFill>
              <a:sysClr val="windowText" lastClr="000000"/>
            </a:solidFill>
            <a:prstDash val="solid"/>
            <a:miter lim="800000"/>
          </a:ln>
          <a:effectLst/>
        </p:spPr>
      </p:cxnSp>
      <p:cxnSp>
        <p:nvCxnSpPr>
          <p:cNvPr id="21" name="Straight Connector 20">
            <a:extLst>
              <a:ext uri="{FF2B5EF4-FFF2-40B4-BE49-F238E27FC236}">
                <a16:creationId xmlns:a16="http://schemas.microsoft.com/office/drawing/2014/main" id="{4EC13033-D018-279D-94CD-0B3B7F7907E6}"/>
              </a:ext>
            </a:extLst>
          </p:cNvPr>
          <p:cNvCxnSpPr/>
          <p:nvPr/>
        </p:nvCxnSpPr>
        <p:spPr>
          <a:xfrm>
            <a:off x="3172735" y="3078000"/>
            <a:ext cx="421264" cy="0"/>
          </a:xfrm>
          <a:prstGeom prst="line">
            <a:avLst/>
          </a:prstGeom>
          <a:noFill/>
          <a:ln w="6350" cap="flat" cmpd="sng" algn="ctr">
            <a:solidFill>
              <a:sysClr val="windowText" lastClr="000000"/>
            </a:solidFill>
            <a:prstDash val="solid"/>
            <a:miter lim="800000"/>
          </a:ln>
          <a:effectLst/>
        </p:spPr>
      </p:cxnSp>
      <p:cxnSp>
        <p:nvCxnSpPr>
          <p:cNvPr id="22" name="Straight Arrow Connector 21">
            <a:extLst>
              <a:ext uri="{FF2B5EF4-FFF2-40B4-BE49-F238E27FC236}">
                <a16:creationId xmlns:a16="http://schemas.microsoft.com/office/drawing/2014/main" id="{E58D69F3-E255-63B2-8A5D-5BCCC3636772}"/>
              </a:ext>
            </a:extLst>
          </p:cNvPr>
          <p:cNvCxnSpPr/>
          <p:nvPr/>
        </p:nvCxnSpPr>
        <p:spPr>
          <a:xfrm>
            <a:off x="3515008" y="2180911"/>
            <a:ext cx="0" cy="897089"/>
          </a:xfrm>
          <a:prstGeom prst="straightConnector1">
            <a:avLst/>
          </a:prstGeom>
          <a:noFill/>
          <a:ln w="6350" cap="flat" cmpd="sng" algn="ctr">
            <a:solidFill>
              <a:sysClr val="windowText" lastClr="000000"/>
            </a:solidFill>
            <a:prstDash val="solid"/>
            <a:miter lim="800000"/>
            <a:tailEnd type="triangle"/>
          </a:ln>
          <a:effectLst/>
        </p:spPr>
      </p:cxnSp>
      <p:cxnSp>
        <p:nvCxnSpPr>
          <p:cNvPr id="23" name="Straight Arrow Connector 22">
            <a:extLst>
              <a:ext uri="{FF2B5EF4-FFF2-40B4-BE49-F238E27FC236}">
                <a16:creationId xmlns:a16="http://schemas.microsoft.com/office/drawing/2014/main" id="{A5FFFA1A-A5E3-7543-6662-447DA9FF4782}"/>
              </a:ext>
            </a:extLst>
          </p:cNvPr>
          <p:cNvCxnSpPr/>
          <p:nvPr/>
        </p:nvCxnSpPr>
        <p:spPr>
          <a:xfrm flipV="1">
            <a:off x="3514131" y="2180911"/>
            <a:ext cx="0" cy="324036"/>
          </a:xfrm>
          <a:prstGeom prst="straightConnector1">
            <a:avLst/>
          </a:prstGeom>
          <a:noFill/>
          <a:ln w="6350" cap="flat" cmpd="sng" algn="ctr">
            <a:solidFill>
              <a:sysClr val="windowText" lastClr="000000"/>
            </a:solidFill>
            <a:prstDash val="solid"/>
            <a:miter lim="800000"/>
            <a:tailEnd type="triangle"/>
          </a:ln>
          <a:effectLst/>
        </p:spPr>
      </p:cxnSp>
      <p:cxnSp>
        <p:nvCxnSpPr>
          <p:cNvPr id="24" name="Straight Connector 23">
            <a:extLst>
              <a:ext uri="{FF2B5EF4-FFF2-40B4-BE49-F238E27FC236}">
                <a16:creationId xmlns:a16="http://schemas.microsoft.com/office/drawing/2014/main" id="{4E26658E-9F0A-6A45-C334-78F8F9DA6EAA}"/>
              </a:ext>
            </a:extLst>
          </p:cNvPr>
          <p:cNvCxnSpPr/>
          <p:nvPr/>
        </p:nvCxnSpPr>
        <p:spPr>
          <a:xfrm flipH="1">
            <a:off x="4734018" y="2184349"/>
            <a:ext cx="540060" cy="0"/>
          </a:xfrm>
          <a:prstGeom prst="line">
            <a:avLst/>
          </a:prstGeom>
          <a:noFill/>
          <a:ln w="6350" cap="flat" cmpd="sng" algn="ctr">
            <a:solidFill>
              <a:sysClr val="windowText" lastClr="000000"/>
            </a:solidFill>
            <a:prstDash val="solid"/>
            <a:miter lim="800000"/>
          </a:ln>
          <a:effectLst/>
        </p:spPr>
      </p:cxnSp>
      <p:cxnSp>
        <p:nvCxnSpPr>
          <p:cNvPr id="25" name="Straight Connector 24">
            <a:extLst>
              <a:ext uri="{FF2B5EF4-FFF2-40B4-BE49-F238E27FC236}">
                <a16:creationId xmlns:a16="http://schemas.microsoft.com/office/drawing/2014/main" id="{269BF215-4A27-BEBC-E8C1-D8B373098EEA}"/>
              </a:ext>
            </a:extLst>
          </p:cNvPr>
          <p:cNvCxnSpPr/>
          <p:nvPr/>
        </p:nvCxnSpPr>
        <p:spPr>
          <a:xfrm flipH="1">
            <a:off x="4757680" y="3111810"/>
            <a:ext cx="516398" cy="0"/>
          </a:xfrm>
          <a:prstGeom prst="line">
            <a:avLst/>
          </a:prstGeom>
          <a:noFill/>
          <a:ln w="6350" cap="flat" cmpd="sng" algn="ctr">
            <a:solidFill>
              <a:sysClr val="windowText" lastClr="000000"/>
            </a:solidFill>
            <a:prstDash val="solid"/>
            <a:miter lim="800000"/>
          </a:ln>
          <a:effectLst/>
        </p:spPr>
      </p:cxnSp>
      <p:cxnSp>
        <p:nvCxnSpPr>
          <p:cNvPr id="26" name="Straight Arrow Connector 25">
            <a:extLst>
              <a:ext uri="{FF2B5EF4-FFF2-40B4-BE49-F238E27FC236}">
                <a16:creationId xmlns:a16="http://schemas.microsoft.com/office/drawing/2014/main" id="{94099369-B102-1EEE-145D-D7E34DD320E2}"/>
              </a:ext>
            </a:extLst>
          </p:cNvPr>
          <p:cNvCxnSpPr/>
          <p:nvPr/>
        </p:nvCxnSpPr>
        <p:spPr>
          <a:xfrm flipV="1">
            <a:off x="4842030" y="2194331"/>
            <a:ext cx="0" cy="918102"/>
          </a:xfrm>
          <a:prstGeom prst="straightConnector1">
            <a:avLst/>
          </a:prstGeom>
          <a:noFill/>
          <a:ln w="6350" cap="flat" cmpd="sng" algn="ctr">
            <a:solidFill>
              <a:sysClr val="windowText" lastClr="000000"/>
            </a:solidFill>
            <a:prstDash val="solid"/>
            <a:miter lim="800000"/>
            <a:tailEnd type="triangle"/>
          </a:ln>
          <a:effectLst/>
        </p:spPr>
      </p:cxnSp>
      <p:cxnSp>
        <p:nvCxnSpPr>
          <p:cNvPr id="27" name="Straight Arrow Connector 26">
            <a:extLst>
              <a:ext uri="{FF2B5EF4-FFF2-40B4-BE49-F238E27FC236}">
                <a16:creationId xmlns:a16="http://schemas.microsoft.com/office/drawing/2014/main" id="{0039232E-F64B-B38A-9E41-E062635BF661}"/>
              </a:ext>
            </a:extLst>
          </p:cNvPr>
          <p:cNvCxnSpPr/>
          <p:nvPr/>
        </p:nvCxnSpPr>
        <p:spPr>
          <a:xfrm>
            <a:off x="4842030" y="2784408"/>
            <a:ext cx="0" cy="327403"/>
          </a:xfrm>
          <a:prstGeom prst="straightConnector1">
            <a:avLst/>
          </a:prstGeom>
          <a:noFill/>
          <a:ln w="6350" cap="flat" cmpd="sng" algn="ctr">
            <a:solidFill>
              <a:sysClr val="windowText" lastClr="000000"/>
            </a:solidFill>
            <a:prstDash val="solid"/>
            <a:miter lim="800000"/>
            <a:tailEnd type="triangle"/>
          </a:ln>
          <a:effectLst/>
        </p:spPr>
      </p:cxnSp>
      <p:sp>
        <p:nvSpPr>
          <p:cNvPr id="28" name="TextBox 27">
            <a:extLst>
              <a:ext uri="{FF2B5EF4-FFF2-40B4-BE49-F238E27FC236}">
                <a16:creationId xmlns:a16="http://schemas.microsoft.com/office/drawing/2014/main" id="{8F733357-9435-B36C-54EB-1061E5A78308}"/>
              </a:ext>
            </a:extLst>
          </p:cNvPr>
          <p:cNvSpPr txBox="1"/>
          <p:nvPr/>
        </p:nvSpPr>
        <p:spPr>
          <a:xfrm>
            <a:off x="2406386" y="1334164"/>
            <a:ext cx="806101" cy="276999"/>
          </a:xfrm>
          <a:prstGeom prst="rect">
            <a:avLst/>
          </a:prstGeom>
          <a:noFill/>
        </p:spPr>
        <p:txBody>
          <a:bodyPr wrap="square" rtlCol="0">
            <a:spAutoFit/>
          </a:bodyPr>
          <a:lstStyle/>
          <a:p>
            <a:pPr algn="ctr"/>
            <a:r>
              <a:rPr lang="it-IT" sz="1200" dirty="0">
                <a:solidFill>
                  <a:prstClr val="black"/>
                </a:solidFill>
              </a:rPr>
              <a:t>605</a:t>
            </a:r>
            <a:endParaRPr lang="en-GB" sz="1200" dirty="0">
              <a:solidFill>
                <a:prstClr val="black"/>
              </a:solidFill>
            </a:endParaRPr>
          </a:p>
        </p:txBody>
      </p:sp>
      <p:sp>
        <p:nvSpPr>
          <p:cNvPr id="29" name="TextBox 28">
            <a:extLst>
              <a:ext uri="{FF2B5EF4-FFF2-40B4-BE49-F238E27FC236}">
                <a16:creationId xmlns:a16="http://schemas.microsoft.com/office/drawing/2014/main" id="{82A82BD3-96E0-DC33-E936-24A838E698A4}"/>
              </a:ext>
            </a:extLst>
          </p:cNvPr>
          <p:cNvSpPr txBox="1"/>
          <p:nvPr/>
        </p:nvSpPr>
        <p:spPr>
          <a:xfrm rot="16200000">
            <a:off x="3271355" y="2495240"/>
            <a:ext cx="740114" cy="276999"/>
          </a:xfrm>
          <a:prstGeom prst="rect">
            <a:avLst/>
          </a:prstGeom>
          <a:noFill/>
        </p:spPr>
        <p:txBody>
          <a:bodyPr wrap="square" rtlCol="0">
            <a:spAutoFit/>
          </a:bodyPr>
          <a:lstStyle/>
          <a:p>
            <a:pPr algn="ctr"/>
            <a:r>
              <a:rPr lang="it-IT" sz="1200" dirty="0">
                <a:solidFill>
                  <a:prstClr val="black"/>
                </a:solidFill>
              </a:rPr>
              <a:t>593</a:t>
            </a:r>
            <a:endParaRPr lang="en-GB" sz="1200" dirty="0">
              <a:solidFill>
                <a:prstClr val="black"/>
              </a:solidFill>
            </a:endParaRPr>
          </a:p>
        </p:txBody>
      </p:sp>
      <p:sp>
        <p:nvSpPr>
          <p:cNvPr id="30" name="TextBox 29">
            <a:extLst>
              <a:ext uri="{FF2B5EF4-FFF2-40B4-BE49-F238E27FC236}">
                <a16:creationId xmlns:a16="http://schemas.microsoft.com/office/drawing/2014/main" id="{DF726A40-BB97-69C2-EDC0-9B8748EF5710}"/>
              </a:ext>
            </a:extLst>
          </p:cNvPr>
          <p:cNvSpPr txBox="1"/>
          <p:nvPr/>
        </p:nvSpPr>
        <p:spPr>
          <a:xfrm>
            <a:off x="5265077" y="1286639"/>
            <a:ext cx="1003944" cy="276999"/>
          </a:xfrm>
          <a:prstGeom prst="rect">
            <a:avLst/>
          </a:prstGeom>
          <a:noFill/>
        </p:spPr>
        <p:txBody>
          <a:bodyPr wrap="square" rtlCol="0">
            <a:spAutoFit/>
          </a:bodyPr>
          <a:lstStyle/>
          <a:p>
            <a:pPr algn="ctr"/>
            <a:r>
              <a:rPr lang="it-IT" sz="1200" dirty="0">
                <a:solidFill>
                  <a:prstClr val="black"/>
                </a:solidFill>
              </a:rPr>
              <a:t>788</a:t>
            </a:r>
            <a:endParaRPr lang="en-GB" sz="1200" dirty="0">
              <a:solidFill>
                <a:prstClr val="black"/>
              </a:solidFill>
            </a:endParaRPr>
          </a:p>
        </p:txBody>
      </p:sp>
      <p:sp>
        <p:nvSpPr>
          <p:cNvPr id="31" name="TextBox 30">
            <a:extLst>
              <a:ext uri="{FF2B5EF4-FFF2-40B4-BE49-F238E27FC236}">
                <a16:creationId xmlns:a16="http://schemas.microsoft.com/office/drawing/2014/main" id="{FFCF7DFA-84E4-8481-3663-E45DA76C93A4}"/>
              </a:ext>
            </a:extLst>
          </p:cNvPr>
          <p:cNvSpPr txBox="1"/>
          <p:nvPr/>
        </p:nvSpPr>
        <p:spPr>
          <a:xfrm rot="16200000">
            <a:off x="4282503" y="2511504"/>
            <a:ext cx="855993" cy="276999"/>
          </a:xfrm>
          <a:prstGeom prst="rect">
            <a:avLst/>
          </a:prstGeom>
          <a:noFill/>
        </p:spPr>
        <p:txBody>
          <a:bodyPr wrap="square" rtlCol="0">
            <a:spAutoFit/>
          </a:bodyPr>
          <a:lstStyle/>
          <a:p>
            <a:pPr algn="ctr"/>
            <a:r>
              <a:rPr lang="it-IT" sz="1200" dirty="0">
                <a:solidFill>
                  <a:prstClr val="black"/>
                </a:solidFill>
              </a:rPr>
              <a:t>620</a:t>
            </a:r>
            <a:endParaRPr lang="en-GB" sz="1200" dirty="0">
              <a:solidFill>
                <a:prstClr val="black"/>
              </a:solidFill>
            </a:endParaRPr>
          </a:p>
        </p:txBody>
      </p:sp>
      <p:sp>
        <p:nvSpPr>
          <p:cNvPr id="32" name="TextBox 31">
            <a:extLst>
              <a:ext uri="{FF2B5EF4-FFF2-40B4-BE49-F238E27FC236}">
                <a16:creationId xmlns:a16="http://schemas.microsoft.com/office/drawing/2014/main" id="{1972C1D8-4CA5-21D4-E6C3-85AF77C232FA}"/>
              </a:ext>
            </a:extLst>
          </p:cNvPr>
          <p:cNvSpPr txBox="1"/>
          <p:nvPr/>
        </p:nvSpPr>
        <p:spPr>
          <a:xfrm>
            <a:off x="827583" y="3932822"/>
            <a:ext cx="2904915" cy="276999"/>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TH18795 800 MHz trolley</a:t>
            </a:r>
            <a:endParaRPr kumimoji="0" lang="en-GB" sz="1200" b="0" i="0" u="none" strike="noStrike" kern="0" cap="none" spc="0" normalizeH="0" baseline="0" noProof="0" dirty="0">
              <a:ln>
                <a:noFill/>
              </a:ln>
              <a:solidFill>
                <a:srgbClr val="002060"/>
              </a:solidFill>
              <a:effectLst/>
              <a:uLnTx/>
              <a:uFillTx/>
              <a:ea typeface="+mn-ea"/>
              <a:cs typeface="+mn-cs"/>
            </a:endParaRPr>
          </a:p>
        </p:txBody>
      </p:sp>
      <p:sp>
        <p:nvSpPr>
          <p:cNvPr id="42" name="TextBox 41">
            <a:extLst>
              <a:ext uri="{FF2B5EF4-FFF2-40B4-BE49-F238E27FC236}">
                <a16:creationId xmlns:a16="http://schemas.microsoft.com/office/drawing/2014/main" id="{DFB199B9-DC6D-0D3F-9793-41C8BFAC4DED}"/>
              </a:ext>
            </a:extLst>
          </p:cNvPr>
          <p:cNvSpPr txBox="1"/>
          <p:nvPr/>
        </p:nvSpPr>
        <p:spPr>
          <a:xfrm>
            <a:off x="4710499" y="3932821"/>
            <a:ext cx="3227188" cy="276999"/>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TH18795 modified by CERN 400 MHz trolley</a:t>
            </a:r>
            <a:endParaRPr kumimoji="0" lang="en-GB" sz="1200" b="0" i="0" u="none" strike="noStrike" kern="0" cap="none" spc="0" normalizeH="0" baseline="0" noProof="0" dirty="0">
              <a:ln>
                <a:noFill/>
              </a:ln>
              <a:solidFill>
                <a:srgbClr val="002060"/>
              </a:solidFill>
              <a:effectLst/>
              <a:uLnTx/>
              <a:uFillTx/>
              <a:ea typeface="+mn-ea"/>
              <a:cs typeface="+mn-cs"/>
            </a:endParaRPr>
          </a:p>
        </p:txBody>
      </p:sp>
    </p:spTree>
    <p:extLst>
      <p:ext uri="{BB962C8B-B14F-4D97-AF65-F5344CB8AC3E}">
        <p14:creationId xmlns:p14="http://schemas.microsoft.com/office/powerpoint/2010/main" val="11238183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05132-B9EE-22E4-64FF-537B2F07F5F3}"/>
              </a:ext>
            </a:extLst>
          </p:cNvPr>
          <p:cNvSpPr>
            <a:spLocks noGrp="1"/>
          </p:cNvSpPr>
          <p:nvPr>
            <p:ph type="title"/>
          </p:nvPr>
        </p:nvSpPr>
        <p:spPr/>
        <p:txBody>
          <a:bodyPr/>
          <a:lstStyle/>
          <a:p>
            <a:r>
              <a:rPr lang="fr-CH" dirty="0"/>
              <a:t>IOT trolley </a:t>
            </a:r>
            <a:r>
              <a:rPr lang="fr-CH" dirty="0" err="1"/>
              <a:t>designed</a:t>
            </a:r>
            <a:r>
              <a:rPr lang="fr-CH" dirty="0"/>
              <a:t> by CERN for SPS tests</a:t>
            </a:r>
            <a:endParaRPr lang="en-US" dirty="0"/>
          </a:p>
        </p:txBody>
      </p:sp>
      <p:sp>
        <p:nvSpPr>
          <p:cNvPr id="3" name="Footer Placeholder 2">
            <a:extLst>
              <a:ext uri="{FF2B5EF4-FFF2-40B4-BE49-F238E27FC236}">
                <a16:creationId xmlns:a16="http://schemas.microsoft.com/office/drawing/2014/main" id="{AC14E223-8FAE-0B07-7249-5B5B566E04B0}"/>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7B3A9587-1A4C-91E6-681B-9A909E70FA46}"/>
              </a:ext>
            </a:extLst>
          </p:cNvPr>
          <p:cNvSpPr>
            <a:spLocks noGrp="1"/>
          </p:cNvSpPr>
          <p:nvPr>
            <p:ph type="sldNum" sz="quarter" idx="12"/>
          </p:nvPr>
        </p:nvSpPr>
        <p:spPr/>
        <p:txBody>
          <a:bodyPr/>
          <a:lstStyle/>
          <a:p>
            <a:fld id="{BFDCA1C4-9514-7B4F-976F-D92F7E296653}" type="slidenum">
              <a:rPr lang="fr-FR" smtClean="0"/>
              <a:pPr/>
              <a:t>45</a:t>
            </a:fld>
            <a:endParaRPr lang="fr-FR"/>
          </a:p>
        </p:txBody>
      </p:sp>
      <p:pic>
        <p:nvPicPr>
          <p:cNvPr id="42" name="Picture 41">
            <a:extLst>
              <a:ext uri="{FF2B5EF4-FFF2-40B4-BE49-F238E27FC236}">
                <a16:creationId xmlns:a16="http://schemas.microsoft.com/office/drawing/2014/main" id="{B4AF00EB-7658-184D-C506-0F8652F866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4371" y="2859782"/>
            <a:ext cx="1094374" cy="1566174"/>
          </a:xfrm>
          <a:prstGeom prst="rect">
            <a:avLst/>
          </a:prstGeom>
        </p:spPr>
      </p:pic>
      <p:pic>
        <p:nvPicPr>
          <p:cNvPr id="43" name="Picture 42">
            <a:extLst>
              <a:ext uri="{FF2B5EF4-FFF2-40B4-BE49-F238E27FC236}">
                <a16:creationId xmlns:a16="http://schemas.microsoft.com/office/drawing/2014/main" id="{C9F2683F-8980-1CE6-9629-A9335DE1C2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0464" y="1067098"/>
            <a:ext cx="1101062" cy="1512168"/>
          </a:xfrm>
          <a:prstGeom prst="rect">
            <a:avLst/>
          </a:prstGeom>
        </p:spPr>
      </p:pic>
      <p:sp>
        <p:nvSpPr>
          <p:cNvPr id="44" name="Oval 43">
            <a:extLst>
              <a:ext uri="{FF2B5EF4-FFF2-40B4-BE49-F238E27FC236}">
                <a16:creationId xmlns:a16="http://schemas.microsoft.com/office/drawing/2014/main" id="{F3FC375A-8C2D-03C7-B8CD-AF24E5C7BFEA}"/>
              </a:ext>
            </a:extLst>
          </p:cNvPr>
          <p:cNvSpPr/>
          <p:nvPr/>
        </p:nvSpPr>
        <p:spPr>
          <a:xfrm>
            <a:off x="2493598" y="1458750"/>
            <a:ext cx="378042" cy="364433"/>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45" name="Straight Arrow Connector 44">
            <a:extLst>
              <a:ext uri="{FF2B5EF4-FFF2-40B4-BE49-F238E27FC236}">
                <a16:creationId xmlns:a16="http://schemas.microsoft.com/office/drawing/2014/main" id="{7AEBE36E-165F-0834-8721-8D70BB5518B7}"/>
              </a:ext>
            </a:extLst>
          </p:cNvPr>
          <p:cNvCxnSpPr>
            <a:cxnSpLocks/>
            <a:stCxn id="44" idx="4"/>
            <a:endCxn id="42" idx="0"/>
          </p:cNvCxnSpPr>
          <p:nvPr/>
        </p:nvCxnSpPr>
        <p:spPr>
          <a:xfrm flipH="1">
            <a:off x="2461558" y="1823183"/>
            <a:ext cx="221061" cy="103659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47" name="Picture 46">
            <a:extLst>
              <a:ext uri="{FF2B5EF4-FFF2-40B4-BE49-F238E27FC236}">
                <a16:creationId xmlns:a16="http://schemas.microsoft.com/office/drawing/2014/main" id="{8D238CDC-E062-9D0B-A03C-BDF2CCB156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8407" y="1124950"/>
            <a:ext cx="1272908" cy="1642784"/>
          </a:xfrm>
          <a:prstGeom prst="rect">
            <a:avLst/>
          </a:prstGeom>
        </p:spPr>
      </p:pic>
      <p:pic>
        <p:nvPicPr>
          <p:cNvPr id="48" name="Picture 47">
            <a:extLst>
              <a:ext uri="{FF2B5EF4-FFF2-40B4-BE49-F238E27FC236}">
                <a16:creationId xmlns:a16="http://schemas.microsoft.com/office/drawing/2014/main" id="{25F3D069-DA5B-0793-2603-F565B8B96B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89893" y="2967511"/>
            <a:ext cx="1132679" cy="1422487"/>
          </a:xfrm>
          <a:prstGeom prst="rect">
            <a:avLst/>
          </a:prstGeom>
        </p:spPr>
      </p:pic>
      <p:sp>
        <p:nvSpPr>
          <p:cNvPr id="49" name="Oval 48">
            <a:extLst>
              <a:ext uri="{FF2B5EF4-FFF2-40B4-BE49-F238E27FC236}">
                <a16:creationId xmlns:a16="http://schemas.microsoft.com/office/drawing/2014/main" id="{AE44B5B8-75D3-73BD-E326-97EC0FD5784C}"/>
              </a:ext>
            </a:extLst>
          </p:cNvPr>
          <p:cNvSpPr/>
          <p:nvPr/>
        </p:nvSpPr>
        <p:spPr>
          <a:xfrm>
            <a:off x="6514592" y="1532126"/>
            <a:ext cx="378042" cy="417040"/>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50" name="Straight Arrow Connector 49">
            <a:extLst>
              <a:ext uri="{FF2B5EF4-FFF2-40B4-BE49-F238E27FC236}">
                <a16:creationId xmlns:a16="http://schemas.microsoft.com/office/drawing/2014/main" id="{72C1B03D-C543-261F-B02E-611CB93454C8}"/>
              </a:ext>
            </a:extLst>
          </p:cNvPr>
          <p:cNvCxnSpPr>
            <a:cxnSpLocks/>
            <a:stCxn id="49" idx="4"/>
            <a:endCxn id="48" idx="0"/>
          </p:cNvCxnSpPr>
          <p:nvPr/>
        </p:nvCxnSpPr>
        <p:spPr>
          <a:xfrm flipH="1">
            <a:off x="6656233" y="1949166"/>
            <a:ext cx="47380" cy="101834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87DB401B-5B8C-4956-0365-1D7C1667BCE9}"/>
              </a:ext>
            </a:extLst>
          </p:cNvPr>
          <p:cNvSpPr txBox="1"/>
          <p:nvPr/>
        </p:nvSpPr>
        <p:spPr>
          <a:xfrm>
            <a:off x="597119" y="2203527"/>
            <a:ext cx="1007219" cy="1200329"/>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TH18795 800 MHz trolley and 800 MHz coupling elements</a:t>
            </a:r>
            <a:endParaRPr kumimoji="0" lang="en-GB" sz="1200" b="0" i="0" u="none" strike="noStrike" kern="0" cap="none" spc="0" normalizeH="0" baseline="0" noProof="0" dirty="0">
              <a:ln>
                <a:noFill/>
              </a:ln>
              <a:solidFill>
                <a:srgbClr val="002060"/>
              </a:solidFill>
              <a:effectLst/>
              <a:uLnTx/>
              <a:uFillTx/>
              <a:ea typeface="+mn-ea"/>
              <a:cs typeface="+mn-cs"/>
            </a:endParaRPr>
          </a:p>
        </p:txBody>
      </p:sp>
      <p:sp>
        <p:nvSpPr>
          <p:cNvPr id="8" name="TextBox 7">
            <a:extLst>
              <a:ext uri="{FF2B5EF4-FFF2-40B4-BE49-F238E27FC236}">
                <a16:creationId xmlns:a16="http://schemas.microsoft.com/office/drawing/2014/main" id="{E3F6A03B-ADF2-6A7B-EFC6-D6CFD9107F26}"/>
              </a:ext>
            </a:extLst>
          </p:cNvPr>
          <p:cNvSpPr txBox="1"/>
          <p:nvPr/>
        </p:nvSpPr>
        <p:spPr>
          <a:xfrm>
            <a:off x="4662454" y="1982904"/>
            <a:ext cx="1007219" cy="1569660"/>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TH18795modified by CERN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400 MHz trolley and</a:t>
            </a:r>
          </a:p>
          <a:p>
            <a:pPr marL="0" marR="0" lvl="0" indent="0" algn="ctr" defTabSz="914400" eaLnBrk="1" fontAlgn="auto" latinLnBrk="0" hangingPunct="1">
              <a:lnSpc>
                <a:spcPct val="100000"/>
              </a:lnSpc>
              <a:spcBef>
                <a:spcPts val="0"/>
              </a:spcBef>
              <a:spcAft>
                <a:spcPts val="0"/>
              </a:spcAft>
              <a:buClrTx/>
              <a:buSzTx/>
              <a:buFontTx/>
              <a:buNone/>
              <a:tabLst/>
              <a:defRPr/>
            </a:pPr>
            <a:r>
              <a:rPr lang="it-IT" sz="1200" kern="0" dirty="0">
                <a:solidFill>
                  <a:srgbClr val="002060"/>
                </a:solidFill>
              </a:rPr>
              <a:t>400 MHz</a:t>
            </a:r>
            <a:r>
              <a:rPr kumimoji="0" lang="it-IT" sz="1200" b="0" i="0" u="none" strike="noStrike" kern="0" cap="none" spc="0" normalizeH="0" baseline="0" noProof="0" dirty="0">
                <a:ln>
                  <a:noFill/>
                </a:ln>
                <a:solidFill>
                  <a:srgbClr val="002060"/>
                </a:solidFill>
                <a:effectLst/>
                <a:uLnTx/>
                <a:uFillTx/>
                <a:ea typeface="+mn-ea"/>
                <a:cs typeface="+mn-cs"/>
              </a:rPr>
              <a:t> coupling elements</a:t>
            </a:r>
            <a:endParaRPr kumimoji="0" lang="en-GB" sz="1200" b="0" i="0" u="none" strike="noStrike" kern="0" cap="none" spc="0" normalizeH="0" baseline="0" noProof="0" dirty="0">
              <a:ln>
                <a:noFill/>
              </a:ln>
              <a:solidFill>
                <a:srgbClr val="002060"/>
              </a:solidFill>
              <a:effectLst/>
              <a:uLnTx/>
              <a:uFillTx/>
              <a:ea typeface="+mn-ea"/>
              <a:cs typeface="+mn-cs"/>
            </a:endParaRPr>
          </a:p>
        </p:txBody>
      </p:sp>
    </p:spTree>
    <p:extLst>
      <p:ext uri="{BB962C8B-B14F-4D97-AF65-F5344CB8AC3E}">
        <p14:creationId xmlns:p14="http://schemas.microsoft.com/office/powerpoint/2010/main" val="101085355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891B78-4C0D-117B-F60D-AEE2F55F7195}"/>
              </a:ext>
            </a:extLst>
          </p:cNvPr>
          <p:cNvSpPr>
            <a:spLocks noGrp="1"/>
          </p:cNvSpPr>
          <p:nvPr>
            <p:ph type="title"/>
          </p:nvPr>
        </p:nvSpPr>
        <p:spPr/>
        <p:txBody>
          <a:bodyPr/>
          <a:lstStyle/>
          <a:p>
            <a:r>
              <a:rPr lang="fr-CH" dirty="0" err="1"/>
              <a:t>Still</a:t>
            </a:r>
            <a:r>
              <a:rPr lang="fr-CH" dirty="0"/>
              <a:t> </a:t>
            </a:r>
            <a:r>
              <a:rPr lang="fr-CH" dirty="0" err="1"/>
              <a:t>difficult</a:t>
            </a:r>
            <a:r>
              <a:rPr lang="fr-CH" dirty="0"/>
              <a:t> </a:t>
            </a:r>
            <a:r>
              <a:rPr lang="fr-CH" dirty="0" err="1"/>
              <a:t>linearisation</a:t>
            </a:r>
            <a:r>
              <a:rPr lang="fr-CH" dirty="0"/>
              <a:t> at </a:t>
            </a:r>
            <a:r>
              <a:rPr lang="fr-CH" dirty="0" err="1"/>
              <a:t>very</a:t>
            </a:r>
            <a:r>
              <a:rPr lang="fr-CH" dirty="0"/>
              <a:t> </a:t>
            </a:r>
            <a:r>
              <a:rPr lang="fr-CH" dirty="0" err="1"/>
              <a:t>low</a:t>
            </a:r>
            <a:r>
              <a:rPr lang="fr-CH" dirty="0"/>
              <a:t> power</a:t>
            </a:r>
            <a:endParaRPr lang="en-US" dirty="0"/>
          </a:p>
        </p:txBody>
      </p:sp>
      <p:pic>
        <p:nvPicPr>
          <p:cNvPr id="7" name="Content Placeholder 6">
            <a:extLst>
              <a:ext uri="{FF2B5EF4-FFF2-40B4-BE49-F238E27FC236}">
                <a16:creationId xmlns:a16="http://schemas.microsoft.com/office/drawing/2014/main" id="{9396DB5C-8EA0-99DD-9CD1-4C7276A705DB}"/>
              </a:ext>
            </a:extLst>
          </p:cNvPr>
          <p:cNvPicPr>
            <a:picLocks noGrp="1" noChangeAspect="1"/>
          </p:cNvPicPr>
          <p:nvPr>
            <p:ph idx="1"/>
          </p:nvPr>
        </p:nvPicPr>
        <p:blipFill rotWithShape="1">
          <a:blip r:embed="rId2">
            <a:clrChange>
              <a:clrFrom>
                <a:srgbClr val="43443E"/>
              </a:clrFrom>
              <a:clrTo>
                <a:srgbClr val="43443E">
                  <a:alpha val="0"/>
                </a:srgbClr>
              </a:clrTo>
            </a:clrChange>
          </a:blip>
          <a:srcRect t="19695"/>
          <a:stretch/>
        </p:blipFill>
        <p:spPr>
          <a:xfrm>
            <a:off x="4788024" y="1013783"/>
            <a:ext cx="3370100" cy="2955090"/>
          </a:xfrm>
        </p:spPr>
      </p:pic>
      <p:sp>
        <p:nvSpPr>
          <p:cNvPr id="4" name="Footer Placeholder 3">
            <a:extLst>
              <a:ext uri="{FF2B5EF4-FFF2-40B4-BE49-F238E27FC236}">
                <a16:creationId xmlns:a16="http://schemas.microsoft.com/office/drawing/2014/main" id="{3BF76DDB-C964-DC79-006C-9DF7E93432E5}"/>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03748954-3DB4-CDEC-0F7E-669D13D756AA}"/>
              </a:ext>
            </a:extLst>
          </p:cNvPr>
          <p:cNvSpPr>
            <a:spLocks noGrp="1"/>
          </p:cNvSpPr>
          <p:nvPr>
            <p:ph type="sldNum" sz="quarter" idx="12"/>
          </p:nvPr>
        </p:nvSpPr>
        <p:spPr/>
        <p:txBody>
          <a:bodyPr/>
          <a:lstStyle/>
          <a:p>
            <a:fld id="{BFDCA1C4-9514-7B4F-976F-D92F7E296653}" type="slidenum">
              <a:rPr lang="fr-FR" smtClean="0"/>
              <a:pPr/>
              <a:t>46</a:t>
            </a:fld>
            <a:endParaRPr lang="fr-FR"/>
          </a:p>
        </p:txBody>
      </p:sp>
      <p:pic>
        <p:nvPicPr>
          <p:cNvPr id="9" name="Picture 8">
            <a:extLst>
              <a:ext uri="{FF2B5EF4-FFF2-40B4-BE49-F238E27FC236}">
                <a16:creationId xmlns:a16="http://schemas.microsoft.com/office/drawing/2014/main" id="{122BD678-82A1-34FE-E9E0-EF91A246B9E3}"/>
              </a:ext>
            </a:extLst>
          </p:cNvPr>
          <p:cNvPicPr>
            <a:picLocks noChangeAspect="1"/>
          </p:cNvPicPr>
          <p:nvPr/>
        </p:nvPicPr>
        <p:blipFill rotWithShape="1">
          <a:blip r:embed="rId3">
            <a:clrChange>
              <a:clrFrom>
                <a:srgbClr val="43443E"/>
              </a:clrFrom>
              <a:clrTo>
                <a:srgbClr val="43443E">
                  <a:alpha val="0"/>
                </a:srgbClr>
              </a:clrTo>
            </a:clrChange>
          </a:blip>
          <a:srcRect t="6689"/>
          <a:stretch/>
        </p:blipFill>
        <p:spPr>
          <a:xfrm>
            <a:off x="696075" y="1013783"/>
            <a:ext cx="3504075" cy="2955758"/>
          </a:xfrm>
          <a:prstGeom prst="rect">
            <a:avLst/>
          </a:prstGeom>
        </p:spPr>
      </p:pic>
      <p:sp>
        <p:nvSpPr>
          <p:cNvPr id="3" name="TextBox 2">
            <a:extLst>
              <a:ext uri="{FF2B5EF4-FFF2-40B4-BE49-F238E27FC236}">
                <a16:creationId xmlns:a16="http://schemas.microsoft.com/office/drawing/2014/main" id="{EC13DF56-272D-F026-7E5A-B523D7052203}"/>
              </a:ext>
            </a:extLst>
          </p:cNvPr>
          <p:cNvSpPr txBox="1"/>
          <p:nvPr/>
        </p:nvSpPr>
        <p:spPr>
          <a:xfrm>
            <a:off x="696075" y="4019907"/>
            <a:ext cx="3659902" cy="461665"/>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Following </a:t>
            </a:r>
            <a:r>
              <a:rPr lang="it-IT" sz="1200" kern="0" dirty="0">
                <a:solidFill>
                  <a:srgbClr val="002060"/>
                </a:solidFill>
              </a:rPr>
              <a:t>a careful adjustment of all parameters (Fc, BW, HV, Focus, Heater), correct transfer curve</a:t>
            </a:r>
            <a:endParaRPr kumimoji="0" lang="en-GB" sz="1200" b="0" i="0" u="none" strike="noStrike" kern="0" cap="none" spc="0" normalizeH="0" baseline="0" noProof="0" dirty="0">
              <a:ln>
                <a:noFill/>
              </a:ln>
              <a:solidFill>
                <a:srgbClr val="002060"/>
              </a:solidFill>
              <a:effectLst/>
              <a:uLnTx/>
              <a:uFillTx/>
              <a:ea typeface="+mn-ea"/>
              <a:cs typeface="+mn-cs"/>
            </a:endParaRPr>
          </a:p>
        </p:txBody>
      </p:sp>
      <p:sp>
        <p:nvSpPr>
          <p:cNvPr id="6" name="TextBox 5">
            <a:extLst>
              <a:ext uri="{FF2B5EF4-FFF2-40B4-BE49-F238E27FC236}">
                <a16:creationId xmlns:a16="http://schemas.microsoft.com/office/drawing/2014/main" id="{E64825C8-A53B-FCDA-28C2-0D8072B61BB7}"/>
              </a:ext>
            </a:extLst>
          </p:cNvPr>
          <p:cNvSpPr txBox="1"/>
          <p:nvPr/>
        </p:nvSpPr>
        <p:spPr>
          <a:xfrm>
            <a:off x="4716016" y="4011541"/>
            <a:ext cx="4032448" cy="646331"/>
          </a:xfrm>
          <a:prstGeom prst="rect">
            <a:avLst/>
          </a:prstGeom>
          <a:solidFill>
            <a:sysClr val="window" lastClr="FFFFFF"/>
          </a:solidFill>
          <a:ln w="12700" cap="flat" cmpd="sng" algn="ctr">
            <a:noFill/>
            <a:prstDash val="solid"/>
            <a:miter lim="800000"/>
          </a:ln>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0" i="0" u="none" strike="noStrike" kern="0" cap="none" spc="0" normalizeH="0" baseline="0" noProof="0" dirty="0">
                <a:ln>
                  <a:noFill/>
                </a:ln>
                <a:solidFill>
                  <a:srgbClr val="002060"/>
                </a:solidFill>
                <a:effectLst/>
                <a:uLnTx/>
                <a:uFillTx/>
                <a:ea typeface="+mn-ea"/>
                <a:cs typeface="+mn-cs"/>
              </a:rPr>
              <a:t>If some </a:t>
            </a:r>
            <a:r>
              <a:rPr lang="it-IT" sz="1200" kern="0" dirty="0">
                <a:solidFill>
                  <a:srgbClr val="002060"/>
                </a:solidFill>
              </a:rPr>
              <a:t>parameters are not correct (Fc, BW, HV, Focus, Heater), step in transfer curve at low power</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200" b="1" i="1" u="none" strike="noStrike" kern="0" cap="none" spc="0" normalizeH="0" baseline="0" noProof="0" dirty="0">
                <a:ln>
                  <a:noFill/>
                </a:ln>
                <a:solidFill>
                  <a:srgbClr val="002060"/>
                </a:solidFill>
                <a:effectLst/>
                <a:uLnTx/>
                <a:uFillTx/>
                <a:ea typeface="+mn-ea"/>
                <a:cs typeface="+mn-cs"/>
              </a:rPr>
              <a:t>The difficulty is that this never occurs on a 50 Ω load</a:t>
            </a:r>
            <a:endParaRPr kumimoji="0" lang="en-GB" sz="1200" b="1" i="1" u="none" strike="noStrike" kern="0" cap="none" spc="0" normalizeH="0" baseline="0" noProof="0" dirty="0">
              <a:ln>
                <a:noFill/>
              </a:ln>
              <a:solidFill>
                <a:srgbClr val="002060"/>
              </a:solidFill>
              <a:effectLst/>
              <a:uLnTx/>
              <a:uFillTx/>
              <a:ea typeface="+mn-ea"/>
              <a:cs typeface="+mn-cs"/>
            </a:endParaRPr>
          </a:p>
        </p:txBody>
      </p:sp>
    </p:spTree>
    <p:extLst>
      <p:ext uri="{BB962C8B-B14F-4D97-AF65-F5344CB8AC3E}">
        <p14:creationId xmlns:p14="http://schemas.microsoft.com/office/powerpoint/2010/main" val="7156082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83B3E-0576-6F63-8364-D46066916265}"/>
              </a:ext>
            </a:extLst>
          </p:cNvPr>
          <p:cNvSpPr>
            <a:spLocks noGrp="1"/>
          </p:cNvSpPr>
          <p:nvPr>
            <p:ph type="title"/>
          </p:nvPr>
        </p:nvSpPr>
        <p:spPr/>
        <p:txBody>
          <a:bodyPr/>
          <a:lstStyle/>
          <a:p>
            <a:r>
              <a:rPr lang="fr-CH" dirty="0" err="1"/>
              <a:t>Still</a:t>
            </a:r>
            <a:r>
              <a:rPr lang="fr-CH" dirty="0"/>
              <a:t> </a:t>
            </a:r>
            <a:r>
              <a:rPr lang="fr-CH" dirty="0" err="1"/>
              <a:t>difficult</a:t>
            </a:r>
            <a:r>
              <a:rPr lang="fr-CH" dirty="0"/>
              <a:t> </a:t>
            </a:r>
            <a:r>
              <a:rPr lang="fr-CH" dirty="0" err="1"/>
              <a:t>linearisation</a:t>
            </a:r>
            <a:r>
              <a:rPr lang="fr-CH" dirty="0"/>
              <a:t> at </a:t>
            </a:r>
            <a:r>
              <a:rPr lang="fr-CH" dirty="0" err="1"/>
              <a:t>very</a:t>
            </a:r>
            <a:r>
              <a:rPr lang="fr-CH" dirty="0"/>
              <a:t> </a:t>
            </a:r>
            <a:r>
              <a:rPr lang="fr-CH" dirty="0" err="1"/>
              <a:t>low</a:t>
            </a:r>
            <a:r>
              <a:rPr lang="fr-CH" dirty="0"/>
              <a:t> power</a:t>
            </a:r>
            <a:endParaRPr lang="en-US" dirty="0"/>
          </a:p>
        </p:txBody>
      </p:sp>
      <p:sp>
        <p:nvSpPr>
          <p:cNvPr id="3" name="Footer Placeholder 2">
            <a:extLst>
              <a:ext uri="{FF2B5EF4-FFF2-40B4-BE49-F238E27FC236}">
                <a16:creationId xmlns:a16="http://schemas.microsoft.com/office/drawing/2014/main" id="{4F5E579B-A699-7713-C42A-58A156091F2F}"/>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7CBDB216-C0E4-51E3-1082-64ECD2FFD0C6}"/>
              </a:ext>
            </a:extLst>
          </p:cNvPr>
          <p:cNvSpPr>
            <a:spLocks noGrp="1"/>
          </p:cNvSpPr>
          <p:nvPr>
            <p:ph type="sldNum" sz="quarter" idx="12"/>
          </p:nvPr>
        </p:nvSpPr>
        <p:spPr/>
        <p:txBody>
          <a:bodyPr/>
          <a:lstStyle/>
          <a:p>
            <a:fld id="{BFDCA1C4-9514-7B4F-976F-D92F7E296653}" type="slidenum">
              <a:rPr lang="fr-FR" smtClean="0"/>
              <a:pPr/>
              <a:t>47</a:t>
            </a:fld>
            <a:endParaRPr lang="fr-FR"/>
          </a:p>
        </p:txBody>
      </p:sp>
      <p:sp>
        <p:nvSpPr>
          <p:cNvPr id="22" name="Content Placeholder 21">
            <a:extLst>
              <a:ext uri="{FF2B5EF4-FFF2-40B4-BE49-F238E27FC236}">
                <a16:creationId xmlns:a16="http://schemas.microsoft.com/office/drawing/2014/main" id="{CEB0E819-8C6A-9FD4-6545-F446C1640691}"/>
              </a:ext>
            </a:extLst>
          </p:cNvPr>
          <p:cNvSpPr>
            <a:spLocks noGrp="1"/>
          </p:cNvSpPr>
          <p:nvPr>
            <p:ph idx="1"/>
          </p:nvPr>
        </p:nvSpPr>
        <p:spPr>
          <a:xfrm>
            <a:off x="612000" y="914401"/>
            <a:ext cx="3168194" cy="3680222"/>
          </a:xfrm>
        </p:spPr>
        <p:txBody>
          <a:bodyPr>
            <a:normAutofit/>
          </a:bodyPr>
          <a:lstStyle/>
          <a:p>
            <a:pPr marL="0" indent="0">
              <a:buNone/>
            </a:pPr>
            <a:r>
              <a:rPr lang="en-US" sz="1400" dirty="0"/>
              <a:t>During MD, we noticed a problem with a tube that needed a replacement of this tube</a:t>
            </a:r>
          </a:p>
          <a:p>
            <a:pPr marL="0" indent="0">
              <a:buNone/>
            </a:pPr>
            <a:endParaRPr lang="en-US" sz="1400" dirty="0"/>
          </a:p>
          <a:p>
            <a:pPr marL="0" indent="0">
              <a:buNone/>
            </a:pPr>
            <a:r>
              <a:rPr lang="en-US" sz="1400" dirty="0"/>
              <a:t>After exchange, as retuning all parameters, we were able to remove the nonlinearity</a:t>
            </a:r>
          </a:p>
          <a:p>
            <a:pPr marL="0" indent="0">
              <a:buNone/>
            </a:pPr>
            <a:endParaRPr lang="en-US" sz="1400" dirty="0"/>
          </a:p>
          <a:p>
            <a:pPr marL="0" indent="0">
              <a:buNone/>
            </a:pPr>
            <a:r>
              <a:rPr lang="en-US" sz="1400" dirty="0"/>
              <a:t>The difficulty is that this phenomena does not appear when the amplifier is connected onto a 50 </a:t>
            </a:r>
            <a:r>
              <a:rPr lang="el-GR" sz="1400" dirty="0"/>
              <a:t>Ω</a:t>
            </a:r>
            <a:r>
              <a:rPr lang="fr-CH" sz="1400" dirty="0"/>
              <a:t> </a:t>
            </a:r>
            <a:r>
              <a:rPr lang="fr-CH" sz="1400" dirty="0" err="1"/>
              <a:t>load</a:t>
            </a:r>
            <a:endParaRPr lang="fr-CH" sz="1400" dirty="0"/>
          </a:p>
          <a:p>
            <a:pPr marL="0" indent="0">
              <a:buNone/>
            </a:pPr>
            <a:endParaRPr lang="en-US" sz="1400" dirty="0"/>
          </a:p>
          <a:p>
            <a:pPr marL="0" indent="0">
              <a:buNone/>
            </a:pPr>
            <a:r>
              <a:rPr lang="en-US" sz="1400" dirty="0"/>
              <a:t>Next MD, we will retune all parameters of the second amplifier</a:t>
            </a:r>
          </a:p>
        </p:txBody>
      </p:sp>
      <p:pic>
        <p:nvPicPr>
          <p:cNvPr id="7" name="Content Placeholder 6" descr="A screenshot of a computer&#10;&#10;Description automatically generated">
            <a:extLst>
              <a:ext uri="{FF2B5EF4-FFF2-40B4-BE49-F238E27FC236}">
                <a16:creationId xmlns:a16="http://schemas.microsoft.com/office/drawing/2014/main" id="{A55925FA-7A8E-9ABC-295E-45E2604FAF3C}"/>
              </a:ext>
            </a:extLst>
          </p:cNvPr>
          <p:cNvPicPr>
            <a:picLocks noChangeAspect="1"/>
          </p:cNvPicPr>
          <p:nvPr/>
        </p:nvPicPr>
        <p:blipFill rotWithShape="1">
          <a:blip r:embed="rId2">
            <a:extLst>
              <a:ext uri="{28A0092B-C50C-407E-A947-70E740481C1C}">
                <a14:useLocalDpi xmlns:a14="http://schemas.microsoft.com/office/drawing/2010/main" val="0"/>
              </a:ext>
            </a:extLst>
          </a:blip>
          <a:srcRect r="48289"/>
          <a:stretch/>
        </p:blipFill>
        <p:spPr>
          <a:xfrm>
            <a:off x="6363445" y="1334139"/>
            <a:ext cx="2161057" cy="3240091"/>
          </a:xfrm>
          <a:prstGeom prst="rect">
            <a:avLst/>
          </a:prstGeom>
        </p:spPr>
      </p:pic>
      <p:pic>
        <p:nvPicPr>
          <p:cNvPr id="8" name="Picture 7" descr="A screenshot of a computer&#10;&#10;Description automatically generated">
            <a:extLst>
              <a:ext uri="{FF2B5EF4-FFF2-40B4-BE49-F238E27FC236}">
                <a16:creationId xmlns:a16="http://schemas.microsoft.com/office/drawing/2014/main" id="{7A87C8A8-A5A5-28EF-7BA5-352B90193639}"/>
              </a:ext>
            </a:extLst>
          </p:cNvPr>
          <p:cNvPicPr>
            <a:picLocks noChangeAspect="1"/>
          </p:cNvPicPr>
          <p:nvPr/>
        </p:nvPicPr>
        <p:blipFill rotWithShape="1">
          <a:blip r:embed="rId3">
            <a:extLst>
              <a:ext uri="{28A0092B-C50C-407E-A947-70E740481C1C}">
                <a14:useLocalDpi xmlns:a14="http://schemas.microsoft.com/office/drawing/2010/main" val="0"/>
              </a:ext>
            </a:extLst>
          </a:blip>
          <a:srcRect r="48684"/>
          <a:stretch/>
        </p:blipFill>
        <p:spPr>
          <a:xfrm>
            <a:off x="3914972" y="1320664"/>
            <a:ext cx="2160041" cy="3240091"/>
          </a:xfrm>
          <a:prstGeom prst="rect">
            <a:avLst/>
          </a:prstGeom>
        </p:spPr>
      </p:pic>
      <p:sp>
        <p:nvSpPr>
          <p:cNvPr id="9" name="TextBox 8">
            <a:extLst>
              <a:ext uri="{FF2B5EF4-FFF2-40B4-BE49-F238E27FC236}">
                <a16:creationId xmlns:a16="http://schemas.microsoft.com/office/drawing/2014/main" id="{A787E6B0-B95B-7C7D-4D40-18FA2B326B68}"/>
              </a:ext>
            </a:extLst>
          </p:cNvPr>
          <p:cNvSpPr txBox="1"/>
          <p:nvPr/>
        </p:nvSpPr>
        <p:spPr>
          <a:xfrm>
            <a:off x="4411338" y="952420"/>
            <a:ext cx="1167307" cy="276999"/>
          </a:xfrm>
          <a:prstGeom prst="rect">
            <a:avLst/>
          </a:prstGeom>
          <a:noFill/>
        </p:spPr>
        <p:txBody>
          <a:bodyPr wrap="none" rtlCol="0">
            <a:spAutoFit/>
          </a:bodyPr>
          <a:lstStyle/>
          <a:p>
            <a:r>
              <a:rPr lang="en-US" sz="1200" b="1" dirty="0">
                <a:solidFill>
                  <a:srgbClr val="002060"/>
                </a:solidFill>
              </a:rPr>
              <a:t>Jun 2023, MD</a:t>
            </a:r>
          </a:p>
        </p:txBody>
      </p:sp>
      <p:sp>
        <p:nvSpPr>
          <p:cNvPr id="10" name="TextBox 9">
            <a:extLst>
              <a:ext uri="{FF2B5EF4-FFF2-40B4-BE49-F238E27FC236}">
                <a16:creationId xmlns:a16="http://schemas.microsoft.com/office/drawing/2014/main" id="{B45C5C0E-E1D9-996E-50EE-AC6E96639E65}"/>
              </a:ext>
            </a:extLst>
          </p:cNvPr>
          <p:cNvSpPr txBox="1"/>
          <p:nvPr/>
        </p:nvSpPr>
        <p:spPr>
          <a:xfrm>
            <a:off x="6879759" y="939025"/>
            <a:ext cx="1116011" cy="276999"/>
          </a:xfrm>
          <a:prstGeom prst="rect">
            <a:avLst/>
          </a:prstGeom>
          <a:noFill/>
        </p:spPr>
        <p:txBody>
          <a:bodyPr wrap="none" rtlCol="0">
            <a:spAutoFit/>
          </a:bodyPr>
          <a:lstStyle/>
          <a:p>
            <a:r>
              <a:rPr lang="en-US" sz="1200" b="1" dirty="0">
                <a:solidFill>
                  <a:srgbClr val="002060"/>
                </a:solidFill>
              </a:rPr>
              <a:t>Jul 2023, MD</a:t>
            </a:r>
          </a:p>
        </p:txBody>
      </p:sp>
      <p:sp>
        <p:nvSpPr>
          <p:cNvPr id="11" name="TextBox 10">
            <a:extLst>
              <a:ext uri="{FF2B5EF4-FFF2-40B4-BE49-F238E27FC236}">
                <a16:creationId xmlns:a16="http://schemas.microsoft.com/office/drawing/2014/main" id="{1D62F6FC-8502-094C-CC3C-81E1168E6F10}"/>
              </a:ext>
            </a:extLst>
          </p:cNvPr>
          <p:cNvSpPr txBox="1"/>
          <p:nvPr/>
        </p:nvSpPr>
        <p:spPr>
          <a:xfrm>
            <a:off x="4945320" y="2060732"/>
            <a:ext cx="585417" cy="276999"/>
          </a:xfrm>
          <a:prstGeom prst="rect">
            <a:avLst/>
          </a:prstGeom>
          <a:noFill/>
        </p:spPr>
        <p:txBody>
          <a:bodyPr wrap="none" rtlCol="0">
            <a:spAutoFit/>
          </a:bodyPr>
          <a:lstStyle/>
          <a:p>
            <a:r>
              <a:rPr lang="en-US" sz="1200" dirty="0">
                <a:solidFill>
                  <a:srgbClr val="002060"/>
                </a:solidFill>
              </a:rPr>
              <a:t>Cav 1</a:t>
            </a:r>
          </a:p>
        </p:txBody>
      </p:sp>
      <p:sp>
        <p:nvSpPr>
          <p:cNvPr id="12" name="TextBox 11">
            <a:extLst>
              <a:ext uri="{FF2B5EF4-FFF2-40B4-BE49-F238E27FC236}">
                <a16:creationId xmlns:a16="http://schemas.microsoft.com/office/drawing/2014/main" id="{12F13512-B4A2-B086-ADBD-B7D02AC77CF6}"/>
              </a:ext>
            </a:extLst>
          </p:cNvPr>
          <p:cNvSpPr txBox="1"/>
          <p:nvPr/>
        </p:nvSpPr>
        <p:spPr>
          <a:xfrm>
            <a:off x="4945319" y="3718016"/>
            <a:ext cx="585417" cy="276999"/>
          </a:xfrm>
          <a:prstGeom prst="rect">
            <a:avLst/>
          </a:prstGeom>
          <a:noFill/>
        </p:spPr>
        <p:txBody>
          <a:bodyPr wrap="none" rtlCol="0">
            <a:spAutoFit/>
          </a:bodyPr>
          <a:lstStyle/>
          <a:p>
            <a:r>
              <a:rPr lang="en-US" sz="1200" dirty="0">
                <a:solidFill>
                  <a:srgbClr val="002060"/>
                </a:solidFill>
              </a:rPr>
              <a:t>Cav 2</a:t>
            </a:r>
          </a:p>
        </p:txBody>
      </p:sp>
      <p:sp>
        <p:nvSpPr>
          <p:cNvPr id="15" name="TextBox 14">
            <a:extLst>
              <a:ext uri="{FF2B5EF4-FFF2-40B4-BE49-F238E27FC236}">
                <a16:creationId xmlns:a16="http://schemas.microsoft.com/office/drawing/2014/main" id="{25B1BDAA-55C1-5616-5ED5-3748A38DA6EA}"/>
              </a:ext>
            </a:extLst>
          </p:cNvPr>
          <p:cNvSpPr txBox="1"/>
          <p:nvPr/>
        </p:nvSpPr>
        <p:spPr>
          <a:xfrm>
            <a:off x="7437765" y="2060731"/>
            <a:ext cx="585417" cy="276999"/>
          </a:xfrm>
          <a:prstGeom prst="rect">
            <a:avLst/>
          </a:prstGeom>
          <a:noFill/>
        </p:spPr>
        <p:txBody>
          <a:bodyPr wrap="none" rtlCol="0">
            <a:spAutoFit/>
          </a:bodyPr>
          <a:lstStyle/>
          <a:p>
            <a:r>
              <a:rPr lang="en-US" sz="1200" dirty="0">
                <a:solidFill>
                  <a:srgbClr val="002060"/>
                </a:solidFill>
              </a:rPr>
              <a:t>Cav 1</a:t>
            </a:r>
          </a:p>
        </p:txBody>
      </p:sp>
      <p:sp>
        <p:nvSpPr>
          <p:cNvPr id="16" name="TextBox 15">
            <a:extLst>
              <a:ext uri="{FF2B5EF4-FFF2-40B4-BE49-F238E27FC236}">
                <a16:creationId xmlns:a16="http://schemas.microsoft.com/office/drawing/2014/main" id="{25E28FDA-E716-B8A9-3118-9B90DE9A89EB}"/>
              </a:ext>
            </a:extLst>
          </p:cNvPr>
          <p:cNvSpPr txBox="1"/>
          <p:nvPr/>
        </p:nvSpPr>
        <p:spPr>
          <a:xfrm>
            <a:off x="7437764" y="3718016"/>
            <a:ext cx="585417" cy="276999"/>
          </a:xfrm>
          <a:prstGeom prst="rect">
            <a:avLst/>
          </a:prstGeom>
          <a:noFill/>
        </p:spPr>
        <p:txBody>
          <a:bodyPr wrap="none" rtlCol="0">
            <a:spAutoFit/>
          </a:bodyPr>
          <a:lstStyle/>
          <a:p>
            <a:r>
              <a:rPr lang="en-US" sz="1200" dirty="0">
                <a:solidFill>
                  <a:srgbClr val="002060"/>
                </a:solidFill>
              </a:rPr>
              <a:t>Cav 2</a:t>
            </a:r>
          </a:p>
        </p:txBody>
      </p:sp>
    </p:spTree>
    <p:extLst>
      <p:ext uri="{BB962C8B-B14F-4D97-AF65-F5344CB8AC3E}">
        <p14:creationId xmlns:p14="http://schemas.microsoft.com/office/powerpoint/2010/main" val="27205768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718F8-9F81-8E5E-00B8-0C07D749CA49}"/>
              </a:ext>
            </a:extLst>
          </p:cNvPr>
          <p:cNvSpPr>
            <a:spLocks noGrp="1"/>
          </p:cNvSpPr>
          <p:nvPr>
            <p:ph type="title"/>
          </p:nvPr>
        </p:nvSpPr>
        <p:spPr/>
        <p:txBody>
          <a:bodyPr/>
          <a:lstStyle/>
          <a:p>
            <a:r>
              <a:rPr lang="fr-CH" dirty="0"/>
              <a:t>New trolley as a collaboration CERN/Thales</a:t>
            </a:r>
            <a:endParaRPr lang="en-US" dirty="0"/>
          </a:p>
        </p:txBody>
      </p:sp>
      <p:sp>
        <p:nvSpPr>
          <p:cNvPr id="3" name="Footer Placeholder 2">
            <a:extLst>
              <a:ext uri="{FF2B5EF4-FFF2-40B4-BE49-F238E27FC236}">
                <a16:creationId xmlns:a16="http://schemas.microsoft.com/office/drawing/2014/main" id="{84679DD6-2566-85C8-D650-F2495D804580}"/>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54F3126-6F09-FD05-7924-45C83F570E0A}"/>
              </a:ext>
            </a:extLst>
          </p:cNvPr>
          <p:cNvSpPr>
            <a:spLocks noGrp="1"/>
          </p:cNvSpPr>
          <p:nvPr>
            <p:ph type="sldNum" sz="quarter" idx="12"/>
          </p:nvPr>
        </p:nvSpPr>
        <p:spPr/>
        <p:txBody>
          <a:bodyPr/>
          <a:lstStyle/>
          <a:p>
            <a:fld id="{BFDCA1C4-9514-7B4F-976F-D92F7E296653}" type="slidenum">
              <a:rPr lang="fr-FR" smtClean="0"/>
              <a:pPr/>
              <a:t>48</a:t>
            </a:fld>
            <a:endParaRPr lang="fr-FR"/>
          </a:p>
        </p:txBody>
      </p:sp>
      <p:pic>
        <p:nvPicPr>
          <p:cNvPr id="5" name="Image 3">
            <a:extLst>
              <a:ext uri="{FF2B5EF4-FFF2-40B4-BE49-F238E27FC236}">
                <a16:creationId xmlns:a16="http://schemas.microsoft.com/office/drawing/2014/main" id="{2D606BAD-9F46-1974-1A90-5B7F63A8C278}"/>
              </a:ext>
            </a:extLst>
          </p:cNvPr>
          <p:cNvPicPr>
            <a:picLocks noChangeAspect="1"/>
          </p:cNvPicPr>
          <p:nvPr/>
        </p:nvPicPr>
        <p:blipFill>
          <a:blip r:embed="rId2"/>
          <a:stretch>
            <a:fillRect/>
          </a:stretch>
        </p:blipFill>
        <p:spPr>
          <a:xfrm>
            <a:off x="5590456" y="983171"/>
            <a:ext cx="3096344" cy="3286150"/>
          </a:xfrm>
          <a:prstGeom prst="rect">
            <a:avLst/>
          </a:prstGeom>
        </p:spPr>
      </p:pic>
      <p:pic>
        <p:nvPicPr>
          <p:cNvPr id="18" name="Picture 17">
            <a:extLst>
              <a:ext uri="{FF2B5EF4-FFF2-40B4-BE49-F238E27FC236}">
                <a16:creationId xmlns:a16="http://schemas.microsoft.com/office/drawing/2014/main" id="{F430B3E5-4851-2457-606B-0740690DB7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2000" y="1110209"/>
            <a:ext cx="2447832" cy="3159112"/>
          </a:xfrm>
          <a:prstGeom prst="rect">
            <a:avLst/>
          </a:prstGeom>
        </p:spPr>
      </p:pic>
      <p:sp>
        <p:nvSpPr>
          <p:cNvPr id="19" name="TextBox 18">
            <a:extLst>
              <a:ext uri="{FF2B5EF4-FFF2-40B4-BE49-F238E27FC236}">
                <a16:creationId xmlns:a16="http://schemas.microsoft.com/office/drawing/2014/main" id="{41BB79E2-FAD9-23F7-4FB5-B6018EF018DC}"/>
              </a:ext>
            </a:extLst>
          </p:cNvPr>
          <p:cNvSpPr txBox="1"/>
          <p:nvPr/>
        </p:nvSpPr>
        <p:spPr>
          <a:xfrm>
            <a:off x="3353036" y="2211710"/>
            <a:ext cx="1944216" cy="1169551"/>
          </a:xfrm>
          <a:prstGeom prst="rect">
            <a:avLst/>
          </a:prstGeom>
          <a:noFill/>
        </p:spPr>
        <p:txBody>
          <a:bodyPr wrap="square" rtlCol="0">
            <a:spAutoFit/>
          </a:bodyPr>
          <a:lstStyle/>
          <a:p>
            <a:pPr algn="ctr"/>
            <a:r>
              <a:rPr lang="fr-CH" sz="1400" dirty="0" err="1">
                <a:solidFill>
                  <a:schemeClr val="accent5"/>
                </a:solidFill>
              </a:rPr>
              <a:t>Two</a:t>
            </a:r>
            <a:r>
              <a:rPr lang="fr-CH" sz="1400" dirty="0">
                <a:solidFill>
                  <a:schemeClr val="accent5"/>
                </a:solidFill>
              </a:rPr>
              <a:t> output </a:t>
            </a:r>
            <a:r>
              <a:rPr lang="fr-CH" sz="1400" dirty="0" err="1">
                <a:solidFill>
                  <a:schemeClr val="accent5"/>
                </a:solidFill>
              </a:rPr>
              <a:t>cavities</a:t>
            </a:r>
            <a:endParaRPr lang="fr-CH" sz="1400" dirty="0">
              <a:solidFill>
                <a:schemeClr val="accent5"/>
              </a:solidFill>
            </a:endParaRPr>
          </a:p>
          <a:p>
            <a:pPr algn="ctr"/>
            <a:r>
              <a:rPr lang="fr-CH" sz="1400" dirty="0" err="1">
                <a:solidFill>
                  <a:schemeClr val="accent5"/>
                </a:solidFill>
              </a:rPr>
              <a:t>will</a:t>
            </a:r>
            <a:r>
              <a:rPr lang="fr-CH" sz="1400" dirty="0">
                <a:solidFill>
                  <a:schemeClr val="accent5"/>
                </a:solidFill>
              </a:rPr>
              <a:t> </a:t>
            </a:r>
            <a:r>
              <a:rPr lang="fr-CH" sz="1400" dirty="0" err="1">
                <a:solidFill>
                  <a:schemeClr val="accent5"/>
                </a:solidFill>
              </a:rPr>
              <a:t>become</a:t>
            </a:r>
            <a:endParaRPr lang="fr-CH" sz="1400" dirty="0">
              <a:solidFill>
                <a:schemeClr val="accent5"/>
              </a:solidFill>
            </a:endParaRPr>
          </a:p>
          <a:p>
            <a:pPr algn="ctr"/>
            <a:r>
              <a:rPr lang="fr-CH" sz="1400" dirty="0">
                <a:solidFill>
                  <a:schemeClr val="accent5"/>
                </a:solidFill>
              </a:rPr>
              <a:t>one single output </a:t>
            </a:r>
            <a:r>
              <a:rPr lang="fr-CH" sz="1400" dirty="0" err="1">
                <a:solidFill>
                  <a:schemeClr val="accent5"/>
                </a:solidFill>
              </a:rPr>
              <a:t>cavity</a:t>
            </a:r>
            <a:r>
              <a:rPr lang="fr-CH" sz="1400" dirty="0">
                <a:solidFill>
                  <a:schemeClr val="accent5"/>
                </a:solidFill>
              </a:rPr>
              <a:t> </a:t>
            </a:r>
            <a:r>
              <a:rPr lang="fr-CH" sz="1400" dirty="0" err="1">
                <a:solidFill>
                  <a:schemeClr val="accent5"/>
                </a:solidFill>
              </a:rPr>
              <a:t>with</a:t>
            </a:r>
            <a:r>
              <a:rPr lang="fr-CH" sz="1400" dirty="0">
                <a:solidFill>
                  <a:schemeClr val="accent5"/>
                </a:solidFill>
              </a:rPr>
              <a:t> a radial </a:t>
            </a:r>
            <a:r>
              <a:rPr lang="fr-CH" sz="1400" dirty="0" err="1">
                <a:solidFill>
                  <a:schemeClr val="accent5"/>
                </a:solidFill>
              </a:rPr>
              <a:t>coupling</a:t>
            </a:r>
            <a:r>
              <a:rPr lang="fr-CH" sz="1400" dirty="0">
                <a:solidFill>
                  <a:schemeClr val="accent5"/>
                </a:solidFill>
              </a:rPr>
              <a:t> </a:t>
            </a:r>
            <a:r>
              <a:rPr lang="fr-CH" sz="1400" dirty="0" err="1">
                <a:solidFill>
                  <a:schemeClr val="accent5"/>
                </a:solidFill>
              </a:rPr>
              <a:t>element</a:t>
            </a:r>
            <a:endParaRPr lang="en-US" sz="1400" dirty="0">
              <a:solidFill>
                <a:schemeClr val="accent5"/>
              </a:solidFill>
            </a:endParaRPr>
          </a:p>
        </p:txBody>
      </p:sp>
    </p:spTree>
    <p:extLst>
      <p:ext uri="{BB962C8B-B14F-4D97-AF65-F5344CB8AC3E}">
        <p14:creationId xmlns:p14="http://schemas.microsoft.com/office/powerpoint/2010/main" val="174170455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718F8-9F81-8E5E-00B8-0C07D749CA49}"/>
              </a:ext>
            </a:extLst>
          </p:cNvPr>
          <p:cNvSpPr>
            <a:spLocks noGrp="1"/>
          </p:cNvSpPr>
          <p:nvPr>
            <p:ph type="title"/>
          </p:nvPr>
        </p:nvSpPr>
        <p:spPr/>
        <p:txBody>
          <a:bodyPr/>
          <a:lstStyle/>
          <a:p>
            <a:r>
              <a:rPr lang="fr-CH" sz="2400" dirty="0"/>
              <a:t>New HPRF as a collaboration station CERN/Thales</a:t>
            </a:r>
            <a:endParaRPr lang="en-US" sz="2400" dirty="0"/>
          </a:p>
        </p:txBody>
      </p:sp>
      <p:sp>
        <p:nvSpPr>
          <p:cNvPr id="3" name="Footer Placeholder 2">
            <a:extLst>
              <a:ext uri="{FF2B5EF4-FFF2-40B4-BE49-F238E27FC236}">
                <a16:creationId xmlns:a16="http://schemas.microsoft.com/office/drawing/2014/main" id="{84679DD6-2566-85C8-D650-F2495D804580}"/>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54F3126-6F09-FD05-7924-45C83F570E0A}"/>
              </a:ext>
            </a:extLst>
          </p:cNvPr>
          <p:cNvSpPr>
            <a:spLocks noGrp="1"/>
          </p:cNvSpPr>
          <p:nvPr>
            <p:ph type="sldNum" sz="quarter" idx="12"/>
          </p:nvPr>
        </p:nvSpPr>
        <p:spPr/>
        <p:txBody>
          <a:bodyPr/>
          <a:lstStyle/>
          <a:p>
            <a:fld id="{BFDCA1C4-9514-7B4F-976F-D92F7E296653}" type="slidenum">
              <a:rPr lang="fr-FR" smtClean="0"/>
              <a:pPr/>
              <a:t>49</a:t>
            </a:fld>
            <a:endParaRPr lang="fr-FR"/>
          </a:p>
        </p:txBody>
      </p:sp>
      <p:pic>
        <p:nvPicPr>
          <p:cNvPr id="6" name="Picture 5" descr="A computer generated image of a machine&#10;&#10;Description automatically generated with medium confidence">
            <a:extLst>
              <a:ext uri="{FF2B5EF4-FFF2-40B4-BE49-F238E27FC236}">
                <a16:creationId xmlns:a16="http://schemas.microsoft.com/office/drawing/2014/main" id="{8DE0097D-D992-A229-B414-BD0D46FFA93F}"/>
              </a:ext>
            </a:extLst>
          </p:cNvPr>
          <p:cNvPicPr>
            <a:picLocks noChangeAspect="1"/>
          </p:cNvPicPr>
          <p:nvPr/>
        </p:nvPicPr>
        <p:blipFill>
          <a:blip r:embed="rId2"/>
          <a:stretch>
            <a:fillRect/>
          </a:stretch>
        </p:blipFill>
        <p:spPr>
          <a:xfrm>
            <a:off x="2339752" y="1172777"/>
            <a:ext cx="4538145" cy="2998475"/>
          </a:xfrm>
          <a:prstGeom prst="rect">
            <a:avLst/>
          </a:prstGeom>
        </p:spPr>
      </p:pic>
    </p:spTree>
    <p:extLst>
      <p:ext uri="{BB962C8B-B14F-4D97-AF65-F5344CB8AC3E}">
        <p14:creationId xmlns:p14="http://schemas.microsoft.com/office/powerpoint/2010/main" val="9307071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9802-F43A-7E66-CA80-2E6F435C213E}"/>
              </a:ext>
            </a:extLst>
          </p:cNvPr>
          <p:cNvSpPr>
            <a:spLocks noGrp="1"/>
          </p:cNvSpPr>
          <p:nvPr>
            <p:ph type="title"/>
          </p:nvPr>
        </p:nvSpPr>
        <p:spPr/>
        <p:txBody>
          <a:bodyPr/>
          <a:lstStyle/>
          <a:p>
            <a:r>
              <a:rPr lang="en-US" dirty="0"/>
              <a:t>Integration of the HPRF in the galleries</a:t>
            </a:r>
          </a:p>
        </p:txBody>
      </p:sp>
      <p:sp>
        <p:nvSpPr>
          <p:cNvPr id="3" name="Footer Placeholder 2">
            <a:extLst>
              <a:ext uri="{FF2B5EF4-FFF2-40B4-BE49-F238E27FC236}">
                <a16:creationId xmlns:a16="http://schemas.microsoft.com/office/drawing/2014/main" id="{56F8BFCF-636D-326A-10E3-CE0FE09496D3}"/>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E668A9DB-EFC7-A562-474C-45E382543010}"/>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descr="A drawing of a machine&#10;&#10;Description automatically generated">
            <a:extLst>
              <a:ext uri="{FF2B5EF4-FFF2-40B4-BE49-F238E27FC236}">
                <a16:creationId xmlns:a16="http://schemas.microsoft.com/office/drawing/2014/main" id="{C0833AE8-0EF1-7EEE-6D19-A00FF666E6A6}"/>
              </a:ext>
            </a:extLst>
          </p:cNvPr>
          <p:cNvPicPr>
            <a:picLocks noChangeAspect="1"/>
          </p:cNvPicPr>
          <p:nvPr/>
        </p:nvPicPr>
        <p:blipFill>
          <a:blip r:embed="rId2"/>
          <a:stretch>
            <a:fillRect/>
          </a:stretch>
        </p:blipFill>
        <p:spPr>
          <a:xfrm>
            <a:off x="5535200" y="1332591"/>
            <a:ext cx="2139895" cy="1687365"/>
          </a:xfrm>
          <a:prstGeom prst="rect">
            <a:avLst/>
          </a:prstGeom>
        </p:spPr>
      </p:pic>
      <p:pic>
        <p:nvPicPr>
          <p:cNvPr id="7" name="Picture 6" descr="A floor plan of a building&#10;&#10;Description automatically generated">
            <a:extLst>
              <a:ext uri="{FF2B5EF4-FFF2-40B4-BE49-F238E27FC236}">
                <a16:creationId xmlns:a16="http://schemas.microsoft.com/office/drawing/2014/main" id="{85F0BF5F-254C-5F92-C91A-E3FB2B5DA66A}"/>
              </a:ext>
            </a:extLst>
          </p:cNvPr>
          <p:cNvPicPr>
            <a:picLocks noChangeAspect="1"/>
          </p:cNvPicPr>
          <p:nvPr/>
        </p:nvPicPr>
        <p:blipFill>
          <a:blip r:embed="rId3"/>
          <a:stretch>
            <a:fillRect/>
          </a:stretch>
        </p:blipFill>
        <p:spPr>
          <a:xfrm>
            <a:off x="5637574" y="3088321"/>
            <a:ext cx="2224286" cy="1580710"/>
          </a:xfrm>
          <a:prstGeom prst="rect">
            <a:avLst/>
          </a:prstGeom>
        </p:spPr>
      </p:pic>
      <p:pic>
        <p:nvPicPr>
          <p:cNvPr id="8" name="Picture 7" descr="A drawing of a machine&#10;&#10;Description automatically generated">
            <a:extLst>
              <a:ext uri="{FF2B5EF4-FFF2-40B4-BE49-F238E27FC236}">
                <a16:creationId xmlns:a16="http://schemas.microsoft.com/office/drawing/2014/main" id="{24A8B5D5-8ECF-FC22-16E7-E8468CDFCE44}"/>
              </a:ext>
            </a:extLst>
          </p:cNvPr>
          <p:cNvPicPr>
            <a:picLocks noChangeAspect="1"/>
          </p:cNvPicPr>
          <p:nvPr/>
        </p:nvPicPr>
        <p:blipFill>
          <a:blip r:embed="rId4"/>
          <a:stretch>
            <a:fillRect/>
          </a:stretch>
        </p:blipFill>
        <p:spPr>
          <a:xfrm>
            <a:off x="2140549" y="1332591"/>
            <a:ext cx="2427005" cy="1687365"/>
          </a:xfrm>
          <a:prstGeom prst="rect">
            <a:avLst/>
          </a:prstGeom>
        </p:spPr>
      </p:pic>
      <p:pic>
        <p:nvPicPr>
          <p:cNvPr id="9" name="Picture 8" descr="A diagram of a building&#10;&#10;Description automatically generated">
            <a:extLst>
              <a:ext uri="{FF2B5EF4-FFF2-40B4-BE49-F238E27FC236}">
                <a16:creationId xmlns:a16="http://schemas.microsoft.com/office/drawing/2014/main" id="{0464D871-CC4E-143E-9978-443B5F31BC5E}"/>
              </a:ext>
            </a:extLst>
          </p:cNvPr>
          <p:cNvPicPr>
            <a:picLocks noChangeAspect="1"/>
          </p:cNvPicPr>
          <p:nvPr/>
        </p:nvPicPr>
        <p:blipFill>
          <a:blip r:embed="rId5"/>
          <a:stretch>
            <a:fillRect/>
          </a:stretch>
        </p:blipFill>
        <p:spPr>
          <a:xfrm>
            <a:off x="2195736" y="3124996"/>
            <a:ext cx="2626295" cy="1544034"/>
          </a:xfrm>
          <a:prstGeom prst="rect">
            <a:avLst/>
          </a:prstGeom>
        </p:spPr>
      </p:pic>
      <p:sp>
        <p:nvSpPr>
          <p:cNvPr id="10" name="TextBox 9">
            <a:extLst>
              <a:ext uri="{FF2B5EF4-FFF2-40B4-BE49-F238E27FC236}">
                <a16:creationId xmlns:a16="http://schemas.microsoft.com/office/drawing/2014/main" id="{1160993E-DE20-6CE4-AD1C-809763B3E15A}"/>
              </a:ext>
            </a:extLst>
          </p:cNvPr>
          <p:cNvSpPr txBox="1"/>
          <p:nvPr/>
        </p:nvSpPr>
        <p:spPr>
          <a:xfrm>
            <a:off x="899592" y="1796395"/>
            <a:ext cx="952435" cy="323165"/>
          </a:xfrm>
          <a:prstGeom prst="rect">
            <a:avLst/>
          </a:prstGeom>
          <a:noFill/>
        </p:spPr>
        <p:txBody>
          <a:bodyPr wrap="square" rtlCol="0">
            <a:spAutoFit/>
          </a:bodyPr>
          <a:lstStyle/>
          <a:p>
            <a:r>
              <a:rPr lang="it-IT" sz="1500" dirty="0">
                <a:solidFill>
                  <a:schemeClr val="accent5"/>
                </a:solidFill>
              </a:rPr>
              <a:t>Point 1</a:t>
            </a:r>
            <a:endParaRPr lang="en-GB" sz="1500" dirty="0">
              <a:solidFill>
                <a:schemeClr val="accent5"/>
              </a:solidFill>
            </a:endParaRPr>
          </a:p>
        </p:txBody>
      </p:sp>
      <p:sp>
        <p:nvSpPr>
          <p:cNvPr id="11" name="TextBox 10">
            <a:extLst>
              <a:ext uri="{FF2B5EF4-FFF2-40B4-BE49-F238E27FC236}">
                <a16:creationId xmlns:a16="http://schemas.microsoft.com/office/drawing/2014/main" id="{46632032-4257-D46C-EAFD-34B71BFCE18B}"/>
              </a:ext>
            </a:extLst>
          </p:cNvPr>
          <p:cNvSpPr txBox="1"/>
          <p:nvPr/>
        </p:nvSpPr>
        <p:spPr>
          <a:xfrm>
            <a:off x="899592" y="3800480"/>
            <a:ext cx="880427" cy="323165"/>
          </a:xfrm>
          <a:prstGeom prst="rect">
            <a:avLst/>
          </a:prstGeom>
          <a:noFill/>
        </p:spPr>
        <p:txBody>
          <a:bodyPr wrap="square" rtlCol="0">
            <a:spAutoFit/>
          </a:bodyPr>
          <a:lstStyle/>
          <a:p>
            <a:r>
              <a:rPr lang="it-IT" sz="1500" dirty="0">
                <a:solidFill>
                  <a:schemeClr val="accent5"/>
                </a:solidFill>
              </a:rPr>
              <a:t>Point 5</a:t>
            </a:r>
            <a:endParaRPr lang="en-GB" sz="1500" dirty="0">
              <a:solidFill>
                <a:schemeClr val="accent5"/>
              </a:solidFill>
            </a:endParaRPr>
          </a:p>
        </p:txBody>
      </p:sp>
      <p:sp>
        <p:nvSpPr>
          <p:cNvPr id="12" name="TextBox 11">
            <a:extLst>
              <a:ext uri="{FF2B5EF4-FFF2-40B4-BE49-F238E27FC236}">
                <a16:creationId xmlns:a16="http://schemas.microsoft.com/office/drawing/2014/main" id="{7A0F1686-799A-E228-2E73-CA888C041185}"/>
              </a:ext>
            </a:extLst>
          </p:cNvPr>
          <p:cNvSpPr txBox="1"/>
          <p:nvPr/>
        </p:nvSpPr>
        <p:spPr>
          <a:xfrm>
            <a:off x="3131840" y="864306"/>
            <a:ext cx="1115513" cy="323165"/>
          </a:xfrm>
          <a:prstGeom prst="rect">
            <a:avLst/>
          </a:prstGeom>
          <a:noFill/>
        </p:spPr>
        <p:txBody>
          <a:bodyPr wrap="square" rtlCol="0">
            <a:spAutoFit/>
          </a:bodyPr>
          <a:lstStyle/>
          <a:p>
            <a:r>
              <a:rPr lang="it-IT" sz="1500" dirty="0">
                <a:solidFill>
                  <a:schemeClr val="accent5"/>
                </a:solidFill>
              </a:rPr>
              <a:t>Left side</a:t>
            </a:r>
            <a:endParaRPr lang="en-GB" sz="1500" dirty="0">
              <a:solidFill>
                <a:schemeClr val="accent5"/>
              </a:solidFill>
            </a:endParaRPr>
          </a:p>
        </p:txBody>
      </p:sp>
      <p:sp>
        <p:nvSpPr>
          <p:cNvPr id="13" name="TextBox 12">
            <a:extLst>
              <a:ext uri="{FF2B5EF4-FFF2-40B4-BE49-F238E27FC236}">
                <a16:creationId xmlns:a16="http://schemas.microsoft.com/office/drawing/2014/main" id="{DCFBB9F6-6258-F8EE-8119-4F3606EC6BDC}"/>
              </a:ext>
            </a:extLst>
          </p:cNvPr>
          <p:cNvSpPr txBox="1"/>
          <p:nvPr/>
        </p:nvSpPr>
        <p:spPr>
          <a:xfrm>
            <a:off x="6613596" y="864306"/>
            <a:ext cx="1086239" cy="323165"/>
          </a:xfrm>
          <a:prstGeom prst="rect">
            <a:avLst/>
          </a:prstGeom>
          <a:noFill/>
        </p:spPr>
        <p:txBody>
          <a:bodyPr wrap="square" rtlCol="0">
            <a:spAutoFit/>
          </a:bodyPr>
          <a:lstStyle/>
          <a:p>
            <a:r>
              <a:rPr lang="it-IT" sz="1500" dirty="0">
                <a:solidFill>
                  <a:schemeClr val="accent5"/>
                </a:solidFill>
              </a:rPr>
              <a:t>Right side</a:t>
            </a:r>
            <a:endParaRPr lang="en-GB" sz="1500" dirty="0">
              <a:solidFill>
                <a:schemeClr val="accent5"/>
              </a:solidFill>
            </a:endParaRPr>
          </a:p>
        </p:txBody>
      </p:sp>
    </p:spTree>
    <p:extLst>
      <p:ext uri="{BB962C8B-B14F-4D97-AF65-F5344CB8AC3E}">
        <p14:creationId xmlns:p14="http://schemas.microsoft.com/office/powerpoint/2010/main" val="157433488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7A150F-4AD8-39F6-9D4F-8D2C00DC9004}"/>
              </a:ext>
            </a:extLst>
          </p:cNvPr>
          <p:cNvSpPr>
            <a:spLocks noGrp="1"/>
          </p:cNvSpPr>
          <p:nvPr>
            <p:ph type="title"/>
          </p:nvPr>
        </p:nvSpPr>
        <p:spPr/>
        <p:txBody>
          <a:bodyPr/>
          <a:lstStyle/>
          <a:p>
            <a:r>
              <a:rPr lang="fr-CH" dirty="0"/>
              <a:t>IOT HPRF </a:t>
            </a:r>
            <a:r>
              <a:rPr lang="fr-CH" dirty="0" err="1"/>
              <a:t>schedule</a:t>
            </a:r>
            <a:endParaRPr lang="en-US" dirty="0"/>
          </a:p>
        </p:txBody>
      </p:sp>
      <p:sp>
        <p:nvSpPr>
          <p:cNvPr id="3" name="Footer Placeholder 2">
            <a:extLst>
              <a:ext uri="{FF2B5EF4-FFF2-40B4-BE49-F238E27FC236}">
                <a16:creationId xmlns:a16="http://schemas.microsoft.com/office/drawing/2014/main" id="{28775BE2-BBAE-94AA-7AA6-193EF4E8880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53D34B7F-4C50-C8F7-5EFE-38296B76A802}"/>
              </a:ext>
            </a:extLst>
          </p:cNvPr>
          <p:cNvSpPr>
            <a:spLocks noGrp="1"/>
          </p:cNvSpPr>
          <p:nvPr>
            <p:ph type="sldNum" sz="quarter" idx="12"/>
          </p:nvPr>
        </p:nvSpPr>
        <p:spPr/>
        <p:txBody>
          <a:bodyPr/>
          <a:lstStyle/>
          <a:p>
            <a:fld id="{BFDCA1C4-9514-7B4F-976F-D92F7E296653}" type="slidenum">
              <a:rPr lang="fr-FR" smtClean="0"/>
              <a:pPr/>
              <a:t>50</a:t>
            </a:fld>
            <a:endParaRPr lang="fr-FR"/>
          </a:p>
        </p:txBody>
      </p:sp>
      <p:sp>
        <p:nvSpPr>
          <p:cNvPr id="5" name="Rectangle 4">
            <a:extLst>
              <a:ext uri="{FF2B5EF4-FFF2-40B4-BE49-F238E27FC236}">
                <a16:creationId xmlns:a16="http://schemas.microsoft.com/office/drawing/2014/main" id="{403954B8-8DCD-4908-D9BF-7FE2E56C7283}"/>
              </a:ext>
            </a:extLst>
          </p:cNvPr>
          <p:cNvSpPr/>
          <p:nvPr/>
        </p:nvSpPr>
        <p:spPr>
          <a:xfrm>
            <a:off x="1547664" y="135408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2022</a:t>
            </a:r>
          </a:p>
        </p:txBody>
      </p:sp>
      <p:sp>
        <p:nvSpPr>
          <p:cNvPr id="6" name="Rectangle 5">
            <a:extLst>
              <a:ext uri="{FF2B5EF4-FFF2-40B4-BE49-F238E27FC236}">
                <a16:creationId xmlns:a16="http://schemas.microsoft.com/office/drawing/2014/main" id="{E55A3DCC-AF3D-71F5-B731-BF5C423E1868}"/>
              </a:ext>
            </a:extLst>
          </p:cNvPr>
          <p:cNvSpPr/>
          <p:nvPr/>
        </p:nvSpPr>
        <p:spPr>
          <a:xfrm>
            <a:off x="2411760" y="135408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2023</a:t>
            </a:r>
          </a:p>
        </p:txBody>
      </p:sp>
      <p:sp>
        <p:nvSpPr>
          <p:cNvPr id="7" name="Rectangle 6">
            <a:extLst>
              <a:ext uri="{FF2B5EF4-FFF2-40B4-BE49-F238E27FC236}">
                <a16:creationId xmlns:a16="http://schemas.microsoft.com/office/drawing/2014/main" id="{1EBB9903-BD27-E4D2-4921-BD15CC459B9A}"/>
              </a:ext>
            </a:extLst>
          </p:cNvPr>
          <p:cNvSpPr/>
          <p:nvPr/>
        </p:nvSpPr>
        <p:spPr>
          <a:xfrm>
            <a:off x="3275760" y="1354112"/>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2024</a:t>
            </a:r>
          </a:p>
        </p:txBody>
      </p:sp>
      <p:sp>
        <p:nvSpPr>
          <p:cNvPr id="8" name="Rectangle 7">
            <a:extLst>
              <a:ext uri="{FF2B5EF4-FFF2-40B4-BE49-F238E27FC236}">
                <a16:creationId xmlns:a16="http://schemas.microsoft.com/office/drawing/2014/main" id="{9B869C10-D3B7-8086-16A1-A1E8D4C626DB}"/>
              </a:ext>
            </a:extLst>
          </p:cNvPr>
          <p:cNvSpPr/>
          <p:nvPr/>
        </p:nvSpPr>
        <p:spPr>
          <a:xfrm>
            <a:off x="4139856" y="1354112"/>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2025</a:t>
            </a:r>
          </a:p>
        </p:txBody>
      </p:sp>
      <p:sp>
        <p:nvSpPr>
          <p:cNvPr id="9" name="Rectangle 8">
            <a:extLst>
              <a:ext uri="{FF2B5EF4-FFF2-40B4-BE49-F238E27FC236}">
                <a16:creationId xmlns:a16="http://schemas.microsoft.com/office/drawing/2014/main" id="{08FC3DFB-449E-7D22-2F76-09CFCD33BE4F}"/>
              </a:ext>
            </a:extLst>
          </p:cNvPr>
          <p:cNvSpPr/>
          <p:nvPr/>
        </p:nvSpPr>
        <p:spPr>
          <a:xfrm>
            <a:off x="5003952" y="1354088"/>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2026</a:t>
            </a:r>
          </a:p>
        </p:txBody>
      </p:sp>
      <p:sp>
        <p:nvSpPr>
          <p:cNvPr id="10" name="Rectangle 9">
            <a:extLst>
              <a:ext uri="{FF2B5EF4-FFF2-40B4-BE49-F238E27FC236}">
                <a16:creationId xmlns:a16="http://schemas.microsoft.com/office/drawing/2014/main" id="{74B711A4-0A4A-7CA1-C8FC-54CF127557F1}"/>
              </a:ext>
            </a:extLst>
          </p:cNvPr>
          <p:cNvSpPr/>
          <p:nvPr/>
        </p:nvSpPr>
        <p:spPr>
          <a:xfrm>
            <a:off x="5868048" y="1354088"/>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2027</a:t>
            </a:r>
          </a:p>
        </p:txBody>
      </p:sp>
      <p:sp>
        <p:nvSpPr>
          <p:cNvPr id="11" name="Rectangle 10">
            <a:extLst>
              <a:ext uri="{FF2B5EF4-FFF2-40B4-BE49-F238E27FC236}">
                <a16:creationId xmlns:a16="http://schemas.microsoft.com/office/drawing/2014/main" id="{EF50C38B-AD71-DE96-8E1D-ADB2418348C3}"/>
              </a:ext>
            </a:extLst>
          </p:cNvPr>
          <p:cNvSpPr/>
          <p:nvPr/>
        </p:nvSpPr>
        <p:spPr>
          <a:xfrm>
            <a:off x="6732144" y="135408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2028</a:t>
            </a:r>
          </a:p>
        </p:txBody>
      </p:sp>
      <p:sp>
        <p:nvSpPr>
          <p:cNvPr id="12" name="TextBox 11">
            <a:extLst>
              <a:ext uri="{FF2B5EF4-FFF2-40B4-BE49-F238E27FC236}">
                <a16:creationId xmlns:a16="http://schemas.microsoft.com/office/drawing/2014/main" id="{4757DA62-7129-E17B-43A2-170A372EAD1C}"/>
              </a:ext>
            </a:extLst>
          </p:cNvPr>
          <p:cNvSpPr txBox="1"/>
          <p:nvPr/>
        </p:nvSpPr>
        <p:spPr>
          <a:xfrm>
            <a:off x="1763688" y="1638416"/>
            <a:ext cx="1728096" cy="200055"/>
          </a:xfrm>
          <a:prstGeom prst="rect">
            <a:avLst/>
          </a:prstGeom>
          <a:noFill/>
        </p:spPr>
        <p:txBody>
          <a:bodyPr wrap="square" rtlCol="0">
            <a:spAutoFit/>
          </a:bodyPr>
          <a:lstStyle/>
          <a:p>
            <a:pPr algn="ctr"/>
            <a:r>
              <a:rPr lang="en-GB" sz="700" dirty="0">
                <a:solidFill>
                  <a:srgbClr val="00B0F0"/>
                </a:solidFill>
              </a:rPr>
              <a:t>Pre-series</a:t>
            </a:r>
          </a:p>
        </p:txBody>
      </p:sp>
      <p:sp>
        <p:nvSpPr>
          <p:cNvPr id="13" name="TextBox 12">
            <a:extLst>
              <a:ext uri="{FF2B5EF4-FFF2-40B4-BE49-F238E27FC236}">
                <a16:creationId xmlns:a16="http://schemas.microsoft.com/office/drawing/2014/main" id="{3B699D6C-A919-A5CD-2F77-3972E76034F6}"/>
              </a:ext>
            </a:extLst>
          </p:cNvPr>
          <p:cNvSpPr txBox="1"/>
          <p:nvPr/>
        </p:nvSpPr>
        <p:spPr>
          <a:xfrm>
            <a:off x="5004048" y="2074168"/>
            <a:ext cx="1728288" cy="200055"/>
          </a:xfrm>
          <a:prstGeom prst="rect">
            <a:avLst/>
          </a:prstGeom>
          <a:noFill/>
        </p:spPr>
        <p:txBody>
          <a:bodyPr wrap="square" rtlCol="0">
            <a:spAutoFit/>
          </a:bodyPr>
          <a:lstStyle/>
          <a:p>
            <a:pPr algn="ctr"/>
            <a:r>
              <a:rPr lang="en-GB" sz="700" dirty="0">
                <a:solidFill>
                  <a:srgbClr val="00B0F0"/>
                </a:solidFill>
              </a:rPr>
              <a:t>Integration &amp; commissioning</a:t>
            </a:r>
          </a:p>
        </p:txBody>
      </p:sp>
      <p:cxnSp>
        <p:nvCxnSpPr>
          <p:cNvPr id="14" name="Straight Connector 13">
            <a:extLst>
              <a:ext uri="{FF2B5EF4-FFF2-40B4-BE49-F238E27FC236}">
                <a16:creationId xmlns:a16="http://schemas.microsoft.com/office/drawing/2014/main" id="{D0FCC305-0653-5580-F6F3-952D412BE40C}"/>
              </a:ext>
            </a:extLst>
          </p:cNvPr>
          <p:cNvCxnSpPr/>
          <p:nvPr/>
        </p:nvCxnSpPr>
        <p:spPr>
          <a:xfrm>
            <a:off x="1979712" y="1858144"/>
            <a:ext cx="1296048" cy="0"/>
          </a:xfrm>
          <a:prstGeom prst="line">
            <a:avLst/>
          </a:prstGeom>
          <a:ln>
            <a:solidFill>
              <a:srgbClr val="00B0F0"/>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1925D239-CBAA-00CF-58DC-2882B4A4EF15}"/>
              </a:ext>
            </a:extLst>
          </p:cNvPr>
          <p:cNvSpPr txBox="1"/>
          <p:nvPr/>
        </p:nvSpPr>
        <p:spPr>
          <a:xfrm>
            <a:off x="3275760" y="1642120"/>
            <a:ext cx="2160192" cy="200055"/>
          </a:xfrm>
          <a:prstGeom prst="rect">
            <a:avLst/>
          </a:prstGeom>
          <a:noFill/>
        </p:spPr>
        <p:txBody>
          <a:bodyPr wrap="square" rtlCol="0">
            <a:spAutoFit/>
          </a:bodyPr>
          <a:lstStyle/>
          <a:p>
            <a:pPr algn="ctr"/>
            <a:r>
              <a:rPr lang="en-GB" sz="700" dirty="0">
                <a:solidFill>
                  <a:srgbClr val="0070C0"/>
                </a:solidFill>
              </a:rPr>
              <a:t>Series production</a:t>
            </a:r>
          </a:p>
        </p:txBody>
      </p:sp>
      <p:cxnSp>
        <p:nvCxnSpPr>
          <p:cNvPr id="16" name="Straight Connector 15">
            <a:extLst>
              <a:ext uri="{FF2B5EF4-FFF2-40B4-BE49-F238E27FC236}">
                <a16:creationId xmlns:a16="http://schemas.microsoft.com/office/drawing/2014/main" id="{6E6669BB-C66F-1C36-AD25-B78BF8EB7A3C}"/>
              </a:ext>
            </a:extLst>
          </p:cNvPr>
          <p:cNvCxnSpPr/>
          <p:nvPr/>
        </p:nvCxnSpPr>
        <p:spPr>
          <a:xfrm flipV="1">
            <a:off x="3275760" y="1858144"/>
            <a:ext cx="2160192" cy="0"/>
          </a:xfrm>
          <a:prstGeom prst="line">
            <a:avLst/>
          </a:prstGeom>
          <a:ln>
            <a:solidFill>
              <a:srgbClr val="0070C0"/>
            </a:solidFill>
            <a:headEnd type="diamond"/>
            <a:tailEnd type="diamond"/>
          </a:ln>
        </p:spPr>
        <p:style>
          <a:lnRef idx="2">
            <a:schemeClr val="accent1"/>
          </a:lnRef>
          <a:fillRef idx="0">
            <a:schemeClr val="accent1"/>
          </a:fillRef>
          <a:effectRef idx="1">
            <a:schemeClr val="accent1"/>
          </a:effectRef>
          <a:fontRef idx="minor">
            <a:schemeClr val="tx1"/>
          </a:fontRef>
        </p:style>
      </p:cxnSp>
      <p:cxnSp>
        <p:nvCxnSpPr>
          <p:cNvPr id="17" name="Straight Connector 16">
            <a:extLst>
              <a:ext uri="{FF2B5EF4-FFF2-40B4-BE49-F238E27FC236}">
                <a16:creationId xmlns:a16="http://schemas.microsoft.com/office/drawing/2014/main" id="{50435CF7-9583-5486-4C75-08AC83E42C16}"/>
              </a:ext>
            </a:extLst>
          </p:cNvPr>
          <p:cNvCxnSpPr/>
          <p:nvPr/>
        </p:nvCxnSpPr>
        <p:spPr>
          <a:xfrm>
            <a:off x="5004144" y="2290192"/>
            <a:ext cx="1728096" cy="0"/>
          </a:xfrm>
          <a:prstGeom prst="line">
            <a:avLst/>
          </a:prstGeom>
          <a:ln>
            <a:solidFill>
              <a:srgbClr val="00B0F0"/>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18" name="Diamond 17">
            <a:extLst>
              <a:ext uri="{FF2B5EF4-FFF2-40B4-BE49-F238E27FC236}">
                <a16:creationId xmlns:a16="http://schemas.microsoft.com/office/drawing/2014/main" id="{6657A362-75A5-27F0-465B-4A724D8AD428}"/>
              </a:ext>
            </a:extLst>
          </p:cNvPr>
          <p:cNvSpPr/>
          <p:nvPr/>
        </p:nvSpPr>
        <p:spPr>
          <a:xfrm>
            <a:off x="3707904" y="1858144"/>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iamond 18">
            <a:extLst>
              <a:ext uri="{FF2B5EF4-FFF2-40B4-BE49-F238E27FC236}">
                <a16:creationId xmlns:a16="http://schemas.microsoft.com/office/drawing/2014/main" id="{6097A74B-BF87-4D0C-DE95-6A4F1A314EBB}"/>
              </a:ext>
            </a:extLst>
          </p:cNvPr>
          <p:cNvSpPr/>
          <p:nvPr/>
        </p:nvSpPr>
        <p:spPr>
          <a:xfrm>
            <a:off x="4103952" y="1858144"/>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iamond 19">
            <a:extLst>
              <a:ext uri="{FF2B5EF4-FFF2-40B4-BE49-F238E27FC236}">
                <a16:creationId xmlns:a16="http://schemas.microsoft.com/office/drawing/2014/main" id="{B0121AC8-956C-EEAB-FC54-147AE3DEB26F}"/>
              </a:ext>
            </a:extLst>
          </p:cNvPr>
          <p:cNvSpPr/>
          <p:nvPr/>
        </p:nvSpPr>
        <p:spPr>
          <a:xfrm>
            <a:off x="4536000" y="1858144"/>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Diamond 20">
            <a:extLst>
              <a:ext uri="{FF2B5EF4-FFF2-40B4-BE49-F238E27FC236}">
                <a16:creationId xmlns:a16="http://schemas.microsoft.com/office/drawing/2014/main" id="{7E1783EA-745C-1073-EE86-BF66577DDAA8}"/>
              </a:ext>
            </a:extLst>
          </p:cNvPr>
          <p:cNvSpPr/>
          <p:nvPr/>
        </p:nvSpPr>
        <p:spPr>
          <a:xfrm>
            <a:off x="4968048" y="1858144"/>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Diamond 21">
            <a:extLst>
              <a:ext uri="{FF2B5EF4-FFF2-40B4-BE49-F238E27FC236}">
                <a16:creationId xmlns:a16="http://schemas.microsoft.com/office/drawing/2014/main" id="{2A9D8CA3-C17D-87D9-68FB-C151098AF19A}"/>
              </a:ext>
            </a:extLst>
          </p:cNvPr>
          <p:cNvSpPr/>
          <p:nvPr/>
        </p:nvSpPr>
        <p:spPr>
          <a:xfrm>
            <a:off x="5400096" y="1858144"/>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Diamond 22">
            <a:extLst>
              <a:ext uri="{FF2B5EF4-FFF2-40B4-BE49-F238E27FC236}">
                <a16:creationId xmlns:a16="http://schemas.microsoft.com/office/drawing/2014/main" id="{737FEA43-0103-16B3-9B69-1337E718C9BE}"/>
              </a:ext>
            </a:extLst>
          </p:cNvPr>
          <p:cNvSpPr/>
          <p:nvPr/>
        </p:nvSpPr>
        <p:spPr>
          <a:xfrm>
            <a:off x="2627784" y="1858144"/>
            <a:ext cx="36000" cy="72000"/>
          </a:xfrm>
          <a:prstGeom prst="diamond">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24" name="TextBox 23">
            <a:extLst>
              <a:ext uri="{FF2B5EF4-FFF2-40B4-BE49-F238E27FC236}">
                <a16:creationId xmlns:a16="http://schemas.microsoft.com/office/drawing/2014/main" id="{B7B55F59-7AAF-5ACA-1CA3-8C5DE36A6114}"/>
              </a:ext>
            </a:extLst>
          </p:cNvPr>
          <p:cNvSpPr txBox="1"/>
          <p:nvPr/>
        </p:nvSpPr>
        <p:spPr>
          <a:xfrm>
            <a:off x="2483768" y="1930152"/>
            <a:ext cx="215928" cy="200055"/>
          </a:xfrm>
          <a:prstGeom prst="rect">
            <a:avLst/>
          </a:prstGeom>
          <a:noFill/>
        </p:spPr>
        <p:txBody>
          <a:bodyPr wrap="square" rtlCol="0">
            <a:spAutoFit/>
          </a:bodyPr>
          <a:lstStyle/>
          <a:p>
            <a:pPr algn="ctr"/>
            <a:r>
              <a:rPr lang="en-GB" sz="700" dirty="0">
                <a:solidFill>
                  <a:srgbClr val="00B0F0"/>
                </a:solidFill>
              </a:rPr>
              <a:t>2</a:t>
            </a:r>
          </a:p>
        </p:txBody>
      </p:sp>
      <p:sp>
        <p:nvSpPr>
          <p:cNvPr id="25" name="TextBox 24">
            <a:extLst>
              <a:ext uri="{FF2B5EF4-FFF2-40B4-BE49-F238E27FC236}">
                <a16:creationId xmlns:a16="http://schemas.microsoft.com/office/drawing/2014/main" id="{A622329B-403E-3F8C-CE34-335D663D50C8}"/>
              </a:ext>
            </a:extLst>
          </p:cNvPr>
          <p:cNvSpPr txBox="1"/>
          <p:nvPr/>
        </p:nvSpPr>
        <p:spPr>
          <a:xfrm>
            <a:off x="3563888" y="1930152"/>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26" name="TextBox 25">
            <a:extLst>
              <a:ext uri="{FF2B5EF4-FFF2-40B4-BE49-F238E27FC236}">
                <a16:creationId xmlns:a16="http://schemas.microsoft.com/office/drawing/2014/main" id="{4DF09515-E5A9-4302-8903-629F70ECD825}"/>
              </a:ext>
            </a:extLst>
          </p:cNvPr>
          <p:cNvSpPr txBox="1"/>
          <p:nvPr/>
        </p:nvSpPr>
        <p:spPr>
          <a:xfrm>
            <a:off x="3995936" y="1930152"/>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27" name="TextBox 26">
            <a:extLst>
              <a:ext uri="{FF2B5EF4-FFF2-40B4-BE49-F238E27FC236}">
                <a16:creationId xmlns:a16="http://schemas.microsoft.com/office/drawing/2014/main" id="{409FBB3F-6F9E-4E23-2610-EF881DC87230}"/>
              </a:ext>
            </a:extLst>
          </p:cNvPr>
          <p:cNvSpPr txBox="1"/>
          <p:nvPr/>
        </p:nvSpPr>
        <p:spPr>
          <a:xfrm>
            <a:off x="4427984" y="1930152"/>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28" name="TextBox 27">
            <a:extLst>
              <a:ext uri="{FF2B5EF4-FFF2-40B4-BE49-F238E27FC236}">
                <a16:creationId xmlns:a16="http://schemas.microsoft.com/office/drawing/2014/main" id="{8BC6FAC9-51A9-85AC-021D-71A713AFA867}"/>
              </a:ext>
            </a:extLst>
          </p:cNvPr>
          <p:cNvSpPr txBox="1"/>
          <p:nvPr/>
        </p:nvSpPr>
        <p:spPr>
          <a:xfrm>
            <a:off x="4860032" y="1930152"/>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29" name="TextBox 28">
            <a:extLst>
              <a:ext uri="{FF2B5EF4-FFF2-40B4-BE49-F238E27FC236}">
                <a16:creationId xmlns:a16="http://schemas.microsoft.com/office/drawing/2014/main" id="{AA93F9ED-3C4E-D7C2-35A1-D0D72E0B9BA2}"/>
              </a:ext>
            </a:extLst>
          </p:cNvPr>
          <p:cNvSpPr txBox="1"/>
          <p:nvPr/>
        </p:nvSpPr>
        <p:spPr>
          <a:xfrm>
            <a:off x="5292176" y="1930152"/>
            <a:ext cx="215928" cy="200055"/>
          </a:xfrm>
          <a:prstGeom prst="rect">
            <a:avLst/>
          </a:prstGeom>
          <a:noFill/>
        </p:spPr>
        <p:txBody>
          <a:bodyPr wrap="square" rtlCol="0">
            <a:spAutoFit/>
          </a:bodyPr>
          <a:lstStyle/>
          <a:p>
            <a:pPr algn="ctr"/>
            <a:r>
              <a:rPr lang="en-GB" sz="700" dirty="0">
                <a:solidFill>
                  <a:srgbClr val="002060"/>
                </a:solidFill>
              </a:rPr>
              <a:t>2</a:t>
            </a:r>
          </a:p>
        </p:txBody>
      </p:sp>
      <p:sp>
        <p:nvSpPr>
          <p:cNvPr id="30" name="Rectangle 29">
            <a:extLst>
              <a:ext uri="{FF2B5EF4-FFF2-40B4-BE49-F238E27FC236}">
                <a16:creationId xmlns:a16="http://schemas.microsoft.com/office/drawing/2014/main" id="{E7E3DBCC-8836-1164-FE15-C2CB07AFA029}"/>
              </a:ext>
            </a:extLst>
          </p:cNvPr>
          <p:cNvSpPr/>
          <p:nvPr/>
        </p:nvSpPr>
        <p:spPr>
          <a:xfrm rot="19858226">
            <a:off x="338776" y="1112790"/>
            <a:ext cx="1406154" cy="338554"/>
          </a:xfrm>
          <a:prstGeom prst="rect">
            <a:avLst/>
          </a:prstGeom>
          <a:noFill/>
        </p:spPr>
        <p:txBody>
          <a:bodyPr wrap="none" lIns="91440" tIns="45720" rIns="91440" bIns="45720">
            <a:spAutoFit/>
          </a:bodyPr>
          <a:lstStyle/>
          <a:p>
            <a:pPr algn="ctr"/>
            <a:r>
              <a:rPr lang="en-US" sz="1600" b="1" cap="none" spc="50" dirty="0">
                <a:ln w="0"/>
                <a:solidFill>
                  <a:schemeClr val="bg2"/>
                </a:solidFill>
                <a:effectLst>
                  <a:innerShdw blurRad="63500" dist="50800" dir="13500000">
                    <a:srgbClr val="000000">
                      <a:alpha val="50000"/>
                    </a:srgbClr>
                  </a:innerShdw>
                </a:effectLst>
              </a:rPr>
              <a:t>As per 2018</a:t>
            </a:r>
          </a:p>
        </p:txBody>
      </p:sp>
      <p:sp>
        <p:nvSpPr>
          <p:cNvPr id="31" name="Rectangle 30">
            <a:extLst>
              <a:ext uri="{FF2B5EF4-FFF2-40B4-BE49-F238E27FC236}">
                <a16:creationId xmlns:a16="http://schemas.microsoft.com/office/drawing/2014/main" id="{A3AE1647-7182-3446-2B6B-BCC3528D5890}"/>
              </a:ext>
            </a:extLst>
          </p:cNvPr>
          <p:cNvSpPr/>
          <p:nvPr/>
        </p:nvSpPr>
        <p:spPr>
          <a:xfrm>
            <a:off x="1508982" y="300379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2022</a:t>
            </a:r>
          </a:p>
        </p:txBody>
      </p:sp>
      <p:sp>
        <p:nvSpPr>
          <p:cNvPr id="32" name="Rectangle 31">
            <a:extLst>
              <a:ext uri="{FF2B5EF4-FFF2-40B4-BE49-F238E27FC236}">
                <a16:creationId xmlns:a16="http://schemas.microsoft.com/office/drawing/2014/main" id="{FC7742A0-72E5-1B4B-7236-4F010BA2742D}"/>
              </a:ext>
            </a:extLst>
          </p:cNvPr>
          <p:cNvSpPr/>
          <p:nvPr/>
        </p:nvSpPr>
        <p:spPr>
          <a:xfrm>
            <a:off x="2373078" y="300379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2023</a:t>
            </a:r>
          </a:p>
        </p:txBody>
      </p:sp>
      <p:sp>
        <p:nvSpPr>
          <p:cNvPr id="33" name="Rectangle 32">
            <a:extLst>
              <a:ext uri="{FF2B5EF4-FFF2-40B4-BE49-F238E27FC236}">
                <a16:creationId xmlns:a16="http://schemas.microsoft.com/office/drawing/2014/main" id="{E99C9878-D04D-E54A-03F9-C783B43F14A9}"/>
              </a:ext>
            </a:extLst>
          </p:cNvPr>
          <p:cNvSpPr/>
          <p:nvPr/>
        </p:nvSpPr>
        <p:spPr>
          <a:xfrm>
            <a:off x="3237078" y="3003822"/>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2024</a:t>
            </a:r>
          </a:p>
        </p:txBody>
      </p:sp>
      <p:sp>
        <p:nvSpPr>
          <p:cNvPr id="34" name="Rectangle 33">
            <a:extLst>
              <a:ext uri="{FF2B5EF4-FFF2-40B4-BE49-F238E27FC236}">
                <a16:creationId xmlns:a16="http://schemas.microsoft.com/office/drawing/2014/main" id="{7A2D7925-9662-9F75-9C2F-59110CFA4A3D}"/>
              </a:ext>
            </a:extLst>
          </p:cNvPr>
          <p:cNvSpPr/>
          <p:nvPr/>
        </p:nvSpPr>
        <p:spPr>
          <a:xfrm>
            <a:off x="4101174" y="3003822"/>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2025</a:t>
            </a:r>
          </a:p>
        </p:txBody>
      </p:sp>
      <p:sp>
        <p:nvSpPr>
          <p:cNvPr id="35" name="Rectangle 34">
            <a:extLst>
              <a:ext uri="{FF2B5EF4-FFF2-40B4-BE49-F238E27FC236}">
                <a16:creationId xmlns:a16="http://schemas.microsoft.com/office/drawing/2014/main" id="{BF0E8B49-EE32-D857-D8DB-CC5F20D1E62E}"/>
              </a:ext>
            </a:extLst>
          </p:cNvPr>
          <p:cNvSpPr/>
          <p:nvPr/>
        </p:nvSpPr>
        <p:spPr>
          <a:xfrm>
            <a:off x="4965270" y="3003798"/>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2026</a:t>
            </a:r>
          </a:p>
        </p:txBody>
      </p:sp>
      <p:sp>
        <p:nvSpPr>
          <p:cNvPr id="36" name="Rectangle 35">
            <a:extLst>
              <a:ext uri="{FF2B5EF4-FFF2-40B4-BE49-F238E27FC236}">
                <a16:creationId xmlns:a16="http://schemas.microsoft.com/office/drawing/2014/main" id="{E00B4CE5-261C-B269-DBB7-2DA6CCF33D2B}"/>
              </a:ext>
            </a:extLst>
          </p:cNvPr>
          <p:cNvSpPr/>
          <p:nvPr/>
        </p:nvSpPr>
        <p:spPr>
          <a:xfrm>
            <a:off x="5829366" y="3003798"/>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2027</a:t>
            </a:r>
          </a:p>
        </p:txBody>
      </p:sp>
      <p:sp>
        <p:nvSpPr>
          <p:cNvPr id="37" name="Rectangle 36">
            <a:extLst>
              <a:ext uri="{FF2B5EF4-FFF2-40B4-BE49-F238E27FC236}">
                <a16:creationId xmlns:a16="http://schemas.microsoft.com/office/drawing/2014/main" id="{09A05F36-11F3-255A-40E2-7FDAEDCA2A7D}"/>
              </a:ext>
            </a:extLst>
          </p:cNvPr>
          <p:cNvSpPr/>
          <p:nvPr/>
        </p:nvSpPr>
        <p:spPr>
          <a:xfrm>
            <a:off x="6693462" y="3003798"/>
            <a:ext cx="864000" cy="216000"/>
          </a:xfrm>
          <a:prstGeom prst="rect">
            <a:avLst/>
          </a:prstGeom>
          <a:solidFill>
            <a:schemeClr val="accent1">
              <a:lumMod val="20000"/>
              <a:lumOff val="80000"/>
            </a:schemeClr>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2028</a:t>
            </a:r>
          </a:p>
        </p:txBody>
      </p:sp>
      <p:sp>
        <p:nvSpPr>
          <p:cNvPr id="38" name="TextBox 37">
            <a:extLst>
              <a:ext uri="{FF2B5EF4-FFF2-40B4-BE49-F238E27FC236}">
                <a16:creationId xmlns:a16="http://schemas.microsoft.com/office/drawing/2014/main" id="{43F8F42D-48CD-1214-577A-4DA6D37D699F}"/>
              </a:ext>
            </a:extLst>
          </p:cNvPr>
          <p:cNvSpPr txBox="1"/>
          <p:nvPr/>
        </p:nvSpPr>
        <p:spPr>
          <a:xfrm>
            <a:off x="1979808" y="3288126"/>
            <a:ext cx="1728096" cy="200055"/>
          </a:xfrm>
          <a:prstGeom prst="rect">
            <a:avLst/>
          </a:prstGeom>
          <a:noFill/>
        </p:spPr>
        <p:txBody>
          <a:bodyPr wrap="square" rtlCol="0">
            <a:spAutoFit/>
          </a:bodyPr>
          <a:lstStyle/>
          <a:p>
            <a:pPr algn="ctr"/>
            <a:r>
              <a:rPr lang="en-GB" sz="700" dirty="0">
                <a:solidFill>
                  <a:srgbClr val="00B0F0"/>
                </a:solidFill>
              </a:rPr>
              <a:t>Pre-series</a:t>
            </a:r>
          </a:p>
        </p:txBody>
      </p:sp>
      <p:sp>
        <p:nvSpPr>
          <p:cNvPr id="39" name="TextBox 38">
            <a:extLst>
              <a:ext uri="{FF2B5EF4-FFF2-40B4-BE49-F238E27FC236}">
                <a16:creationId xmlns:a16="http://schemas.microsoft.com/office/drawing/2014/main" id="{2BCB7D95-AA69-2058-2DC2-607112382BC3}"/>
              </a:ext>
            </a:extLst>
          </p:cNvPr>
          <p:cNvSpPr txBox="1"/>
          <p:nvPr/>
        </p:nvSpPr>
        <p:spPr>
          <a:xfrm>
            <a:off x="5436000" y="4227934"/>
            <a:ext cx="1728288" cy="200055"/>
          </a:xfrm>
          <a:prstGeom prst="rect">
            <a:avLst/>
          </a:prstGeom>
          <a:noFill/>
        </p:spPr>
        <p:txBody>
          <a:bodyPr wrap="square" rtlCol="0">
            <a:spAutoFit/>
          </a:bodyPr>
          <a:lstStyle/>
          <a:p>
            <a:pPr algn="ctr"/>
            <a:r>
              <a:rPr lang="en-GB" sz="700" dirty="0">
                <a:solidFill>
                  <a:srgbClr val="00B0F0"/>
                </a:solidFill>
              </a:rPr>
              <a:t>Integration &amp; commissioning</a:t>
            </a:r>
          </a:p>
        </p:txBody>
      </p:sp>
      <p:cxnSp>
        <p:nvCxnSpPr>
          <p:cNvPr id="40" name="Straight Connector 39">
            <a:extLst>
              <a:ext uri="{FF2B5EF4-FFF2-40B4-BE49-F238E27FC236}">
                <a16:creationId xmlns:a16="http://schemas.microsoft.com/office/drawing/2014/main" id="{95224A0C-5AF2-3E53-0757-7ABDD38E3F6E}"/>
              </a:ext>
            </a:extLst>
          </p:cNvPr>
          <p:cNvCxnSpPr>
            <a:cxnSpLocks/>
          </p:cNvCxnSpPr>
          <p:nvPr/>
        </p:nvCxnSpPr>
        <p:spPr>
          <a:xfrm>
            <a:off x="3059832" y="3488181"/>
            <a:ext cx="2103120" cy="0"/>
          </a:xfrm>
          <a:prstGeom prst="line">
            <a:avLst/>
          </a:prstGeom>
          <a:ln>
            <a:solidFill>
              <a:srgbClr val="00B0F0"/>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8BCC564B-91CA-40F5-3455-93F74BBCBFC5}"/>
              </a:ext>
            </a:extLst>
          </p:cNvPr>
          <p:cNvSpPr txBox="1"/>
          <p:nvPr/>
        </p:nvSpPr>
        <p:spPr>
          <a:xfrm>
            <a:off x="4716064" y="3291830"/>
            <a:ext cx="2160192" cy="200055"/>
          </a:xfrm>
          <a:prstGeom prst="rect">
            <a:avLst/>
          </a:prstGeom>
          <a:noFill/>
        </p:spPr>
        <p:txBody>
          <a:bodyPr wrap="square" rtlCol="0">
            <a:spAutoFit/>
          </a:bodyPr>
          <a:lstStyle/>
          <a:p>
            <a:pPr algn="ctr"/>
            <a:r>
              <a:rPr lang="en-GB" sz="700" dirty="0">
                <a:solidFill>
                  <a:srgbClr val="0070C0"/>
                </a:solidFill>
              </a:rPr>
              <a:t>Series production</a:t>
            </a:r>
          </a:p>
        </p:txBody>
      </p:sp>
      <p:cxnSp>
        <p:nvCxnSpPr>
          <p:cNvPr id="42" name="Straight Connector 41">
            <a:extLst>
              <a:ext uri="{FF2B5EF4-FFF2-40B4-BE49-F238E27FC236}">
                <a16:creationId xmlns:a16="http://schemas.microsoft.com/office/drawing/2014/main" id="{1555A27F-97A2-D4EF-FF8C-D118862545CE}"/>
              </a:ext>
            </a:extLst>
          </p:cNvPr>
          <p:cNvCxnSpPr>
            <a:cxnSpLocks/>
            <a:endCxn id="48" idx="0"/>
          </p:cNvCxnSpPr>
          <p:nvPr/>
        </p:nvCxnSpPr>
        <p:spPr>
          <a:xfrm>
            <a:off x="5184064" y="3960473"/>
            <a:ext cx="1278144" cy="0"/>
          </a:xfrm>
          <a:prstGeom prst="line">
            <a:avLst/>
          </a:prstGeom>
          <a:ln>
            <a:solidFill>
              <a:srgbClr val="0070C0"/>
            </a:solidFill>
            <a:headEnd type="diamond"/>
            <a:tailEnd type="diamond"/>
          </a:ln>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E1F07C5C-8FE3-DD77-1184-75C18AF97753}"/>
              </a:ext>
            </a:extLst>
          </p:cNvPr>
          <p:cNvCxnSpPr/>
          <p:nvPr/>
        </p:nvCxnSpPr>
        <p:spPr>
          <a:xfrm>
            <a:off x="5436096" y="4443958"/>
            <a:ext cx="1728096" cy="0"/>
          </a:xfrm>
          <a:prstGeom prst="line">
            <a:avLst/>
          </a:prstGeom>
          <a:ln>
            <a:solidFill>
              <a:srgbClr val="00B0F0"/>
            </a:solidFill>
            <a:headEnd type="diamond"/>
            <a:tailEnd type="diamond"/>
          </a:ln>
        </p:spPr>
        <p:style>
          <a:lnRef idx="2">
            <a:schemeClr val="accent1"/>
          </a:lnRef>
          <a:fillRef idx="0">
            <a:schemeClr val="accent1"/>
          </a:fillRef>
          <a:effectRef idx="1">
            <a:schemeClr val="accent1"/>
          </a:effectRef>
          <a:fontRef idx="minor">
            <a:schemeClr val="tx1"/>
          </a:fontRef>
        </p:style>
      </p:cxnSp>
      <p:sp>
        <p:nvSpPr>
          <p:cNvPr id="44" name="Diamond 43">
            <a:extLst>
              <a:ext uri="{FF2B5EF4-FFF2-40B4-BE49-F238E27FC236}">
                <a16:creationId xmlns:a16="http://schemas.microsoft.com/office/drawing/2014/main" id="{7200C4B7-FA2B-8A5E-ACB2-3885188A482F}"/>
              </a:ext>
            </a:extLst>
          </p:cNvPr>
          <p:cNvSpPr/>
          <p:nvPr/>
        </p:nvSpPr>
        <p:spPr>
          <a:xfrm>
            <a:off x="5400044" y="3960473"/>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Diamond 44">
            <a:extLst>
              <a:ext uri="{FF2B5EF4-FFF2-40B4-BE49-F238E27FC236}">
                <a16:creationId xmlns:a16="http://schemas.microsoft.com/office/drawing/2014/main" id="{EA183635-873F-ABFB-D28B-7F5EC182157A}"/>
              </a:ext>
            </a:extLst>
          </p:cNvPr>
          <p:cNvSpPr/>
          <p:nvPr/>
        </p:nvSpPr>
        <p:spPr>
          <a:xfrm>
            <a:off x="5616120" y="3960473"/>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Diamond 45">
            <a:extLst>
              <a:ext uri="{FF2B5EF4-FFF2-40B4-BE49-F238E27FC236}">
                <a16:creationId xmlns:a16="http://schemas.microsoft.com/office/drawing/2014/main" id="{C3C18F7D-86B2-05F8-FC9B-575E985533EE}"/>
              </a:ext>
            </a:extLst>
          </p:cNvPr>
          <p:cNvSpPr/>
          <p:nvPr/>
        </p:nvSpPr>
        <p:spPr>
          <a:xfrm>
            <a:off x="5832144" y="3960473"/>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Diamond 46">
            <a:extLst>
              <a:ext uri="{FF2B5EF4-FFF2-40B4-BE49-F238E27FC236}">
                <a16:creationId xmlns:a16="http://schemas.microsoft.com/office/drawing/2014/main" id="{DCB4CCC7-4C67-B29F-A096-BB4DC0EA24A4}"/>
              </a:ext>
            </a:extLst>
          </p:cNvPr>
          <p:cNvSpPr/>
          <p:nvPr/>
        </p:nvSpPr>
        <p:spPr>
          <a:xfrm>
            <a:off x="6048168" y="3960473"/>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Diamond 47">
            <a:extLst>
              <a:ext uri="{FF2B5EF4-FFF2-40B4-BE49-F238E27FC236}">
                <a16:creationId xmlns:a16="http://schemas.microsoft.com/office/drawing/2014/main" id="{E884279B-96E5-D2A5-7817-9E6C5F409999}"/>
              </a:ext>
            </a:extLst>
          </p:cNvPr>
          <p:cNvSpPr/>
          <p:nvPr/>
        </p:nvSpPr>
        <p:spPr>
          <a:xfrm>
            <a:off x="6444208" y="3960473"/>
            <a:ext cx="36000" cy="72000"/>
          </a:xfrm>
          <a:prstGeom prst="diamond">
            <a:avLst/>
          </a:prstGeom>
          <a:solidFill>
            <a:srgbClr val="0070C0"/>
          </a:solidFill>
          <a:ln>
            <a:solidFill>
              <a:srgbClr val="00206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Diamond 48">
            <a:extLst>
              <a:ext uri="{FF2B5EF4-FFF2-40B4-BE49-F238E27FC236}">
                <a16:creationId xmlns:a16="http://schemas.microsoft.com/office/drawing/2014/main" id="{E0F0483F-E59B-320A-0803-2591EE7DD747}"/>
              </a:ext>
            </a:extLst>
          </p:cNvPr>
          <p:cNvSpPr/>
          <p:nvPr/>
        </p:nvSpPr>
        <p:spPr>
          <a:xfrm>
            <a:off x="3383872" y="3507854"/>
            <a:ext cx="36000" cy="72000"/>
          </a:xfrm>
          <a:prstGeom prst="diamond">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50" name="TextBox 49">
            <a:extLst>
              <a:ext uri="{FF2B5EF4-FFF2-40B4-BE49-F238E27FC236}">
                <a16:creationId xmlns:a16="http://schemas.microsoft.com/office/drawing/2014/main" id="{3D134F06-E97D-2952-58E2-37C68419687C}"/>
              </a:ext>
            </a:extLst>
          </p:cNvPr>
          <p:cNvSpPr txBox="1"/>
          <p:nvPr/>
        </p:nvSpPr>
        <p:spPr>
          <a:xfrm>
            <a:off x="3203848" y="3634875"/>
            <a:ext cx="360048" cy="200055"/>
          </a:xfrm>
          <a:prstGeom prst="rect">
            <a:avLst/>
          </a:prstGeom>
          <a:noFill/>
        </p:spPr>
        <p:txBody>
          <a:bodyPr wrap="square" rtlCol="0">
            <a:spAutoFit/>
          </a:bodyPr>
          <a:lstStyle/>
          <a:p>
            <a:pPr algn="ctr"/>
            <a:r>
              <a:rPr lang="en-GB" sz="700" dirty="0">
                <a:solidFill>
                  <a:srgbClr val="00B0F0"/>
                </a:solidFill>
              </a:rPr>
              <a:t>MS</a:t>
            </a:r>
          </a:p>
        </p:txBody>
      </p:sp>
      <p:sp>
        <p:nvSpPr>
          <p:cNvPr id="51" name="TextBox 50">
            <a:extLst>
              <a:ext uri="{FF2B5EF4-FFF2-40B4-BE49-F238E27FC236}">
                <a16:creationId xmlns:a16="http://schemas.microsoft.com/office/drawing/2014/main" id="{C5F98BB5-577D-693C-BC75-7C1D78A45168}"/>
              </a:ext>
            </a:extLst>
          </p:cNvPr>
          <p:cNvSpPr txBox="1"/>
          <p:nvPr/>
        </p:nvSpPr>
        <p:spPr>
          <a:xfrm>
            <a:off x="5292080" y="4057499"/>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52" name="TextBox 51">
            <a:extLst>
              <a:ext uri="{FF2B5EF4-FFF2-40B4-BE49-F238E27FC236}">
                <a16:creationId xmlns:a16="http://schemas.microsoft.com/office/drawing/2014/main" id="{045C1885-E7B1-53B4-399A-B72AEBA4506F}"/>
              </a:ext>
            </a:extLst>
          </p:cNvPr>
          <p:cNvSpPr txBox="1"/>
          <p:nvPr/>
        </p:nvSpPr>
        <p:spPr>
          <a:xfrm>
            <a:off x="5508104" y="4057499"/>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53" name="TextBox 52">
            <a:extLst>
              <a:ext uri="{FF2B5EF4-FFF2-40B4-BE49-F238E27FC236}">
                <a16:creationId xmlns:a16="http://schemas.microsoft.com/office/drawing/2014/main" id="{25E60397-1BC5-9CB4-FCF4-8ECABDC18F20}"/>
              </a:ext>
            </a:extLst>
          </p:cNvPr>
          <p:cNvSpPr txBox="1"/>
          <p:nvPr/>
        </p:nvSpPr>
        <p:spPr>
          <a:xfrm>
            <a:off x="5724128" y="4057499"/>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54" name="TextBox 53">
            <a:extLst>
              <a:ext uri="{FF2B5EF4-FFF2-40B4-BE49-F238E27FC236}">
                <a16:creationId xmlns:a16="http://schemas.microsoft.com/office/drawing/2014/main" id="{27578208-45F0-ADD5-54DA-A7AC8CF57E48}"/>
              </a:ext>
            </a:extLst>
          </p:cNvPr>
          <p:cNvSpPr txBox="1"/>
          <p:nvPr/>
        </p:nvSpPr>
        <p:spPr>
          <a:xfrm>
            <a:off x="5940152" y="4057499"/>
            <a:ext cx="215928" cy="200055"/>
          </a:xfrm>
          <a:prstGeom prst="rect">
            <a:avLst/>
          </a:prstGeom>
          <a:noFill/>
        </p:spPr>
        <p:txBody>
          <a:bodyPr wrap="square" rtlCol="0">
            <a:spAutoFit/>
          </a:bodyPr>
          <a:lstStyle/>
          <a:p>
            <a:pPr algn="ctr"/>
            <a:r>
              <a:rPr lang="en-GB" sz="700" dirty="0">
                <a:solidFill>
                  <a:srgbClr val="002060"/>
                </a:solidFill>
              </a:rPr>
              <a:t>4</a:t>
            </a:r>
          </a:p>
        </p:txBody>
      </p:sp>
      <p:sp>
        <p:nvSpPr>
          <p:cNvPr id="55" name="TextBox 54">
            <a:extLst>
              <a:ext uri="{FF2B5EF4-FFF2-40B4-BE49-F238E27FC236}">
                <a16:creationId xmlns:a16="http://schemas.microsoft.com/office/drawing/2014/main" id="{544E36F3-9B46-0CF1-FFA6-2EE8037805DD}"/>
              </a:ext>
            </a:extLst>
          </p:cNvPr>
          <p:cNvSpPr txBox="1"/>
          <p:nvPr/>
        </p:nvSpPr>
        <p:spPr>
          <a:xfrm>
            <a:off x="6300192" y="4057499"/>
            <a:ext cx="215928" cy="200055"/>
          </a:xfrm>
          <a:prstGeom prst="rect">
            <a:avLst/>
          </a:prstGeom>
          <a:noFill/>
        </p:spPr>
        <p:txBody>
          <a:bodyPr wrap="square" rtlCol="0">
            <a:spAutoFit/>
          </a:bodyPr>
          <a:lstStyle/>
          <a:p>
            <a:pPr algn="ctr"/>
            <a:r>
              <a:rPr lang="en-GB" sz="700" dirty="0">
                <a:solidFill>
                  <a:srgbClr val="002060"/>
                </a:solidFill>
              </a:rPr>
              <a:t>2</a:t>
            </a:r>
          </a:p>
        </p:txBody>
      </p:sp>
      <p:sp>
        <p:nvSpPr>
          <p:cNvPr id="56" name="Rectangle 55">
            <a:extLst>
              <a:ext uri="{FF2B5EF4-FFF2-40B4-BE49-F238E27FC236}">
                <a16:creationId xmlns:a16="http://schemas.microsoft.com/office/drawing/2014/main" id="{A76D49B5-DE94-F78A-A221-65E3C5A5CEA3}"/>
              </a:ext>
            </a:extLst>
          </p:cNvPr>
          <p:cNvSpPr/>
          <p:nvPr/>
        </p:nvSpPr>
        <p:spPr>
          <a:xfrm rot="19858226">
            <a:off x="300095" y="2762500"/>
            <a:ext cx="1406154" cy="338554"/>
          </a:xfrm>
          <a:prstGeom prst="rect">
            <a:avLst/>
          </a:prstGeom>
          <a:noFill/>
        </p:spPr>
        <p:txBody>
          <a:bodyPr wrap="none" lIns="91440" tIns="45720" rIns="91440" bIns="45720">
            <a:spAutoFit/>
          </a:bodyPr>
          <a:lstStyle/>
          <a:p>
            <a:pPr algn="ctr"/>
            <a:r>
              <a:rPr lang="en-US" sz="1600" b="1" cap="none" spc="50" dirty="0">
                <a:ln w="0"/>
                <a:solidFill>
                  <a:schemeClr val="bg2"/>
                </a:solidFill>
                <a:effectLst>
                  <a:innerShdw blurRad="63500" dist="50800" dir="13500000">
                    <a:srgbClr val="000000">
                      <a:alpha val="50000"/>
                    </a:srgbClr>
                  </a:innerShdw>
                </a:effectLst>
              </a:rPr>
              <a:t>As per 2023</a:t>
            </a:r>
          </a:p>
        </p:txBody>
      </p:sp>
      <p:sp>
        <p:nvSpPr>
          <p:cNvPr id="59" name="Diamond 58">
            <a:extLst>
              <a:ext uri="{FF2B5EF4-FFF2-40B4-BE49-F238E27FC236}">
                <a16:creationId xmlns:a16="http://schemas.microsoft.com/office/drawing/2014/main" id="{59BB89F7-08BD-B3FC-4534-F00F1129C77C}"/>
              </a:ext>
            </a:extLst>
          </p:cNvPr>
          <p:cNvSpPr/>
          <p:nvPr/>
        </p:nvSpPr>
        <p:spPr>
          <a:xfrm>
            <a:off x="3887928" y="3507854"/>
            <a:ext cx="36000" cy="72000"/>
          </a:xfrm>
          <a:prstGeom prst="diamond">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8112D801-EDC9-4A26-2CF1-6B91A4E38325}"/>
              </a:ext>
            </a:extLst>
          </p:cNvPr>
          <p:cNvSpPr txBox="1"/>
          <p:nvPr/>
        </p:nvSpPr>
        <p:spPr>
          <a:xfrm>
            <a:off x="3630436" y="3634875"/>
            <a:ext cx="542746" cy="200055"/>
          </a:xfrm>
          <a:prstGeom prst="rect">
            <a:avLst/>
          </a:prstGeom>
          <a:noFill/>
        </p:spPr>
        <p:txBody>
          <a:bodyPr wrap="square" rtlCol="0">
            <a:spAutoFit/>
          </a:bodyPr>
          <a:lstStyle/>
          <a:p>
            <a:pPr algn="ctr"/>
            <a:r>
              <a:rPr lang="en-GB" sz="700" dirty="0">
                <a:solidFill>
                  <a:srgbClr val="00B0F0"/>
                </a:solidFill>
              </a:rPr>
              <a:t>Contract</a:t>
            </a:r>
          </a:p>
        </p:txBody>
      </p:sp>
      <p:sp>
        <p:nvSpPr>
          <p:cNvPr id="62" name="TextBox 61">
            <a:extLst>
              <a:ext uri="{FF2B5EF4-FFF2-40B4-BE49-F238E27FC236}">
                <a16:creationId xmlns:a16="http://schemas.microsoft.com/office/drawing/2014/main" id="{AEEE58CA-575A-22D0-2851-B7AC522CF7C1}"/>
              </a:ext>
            </a:extLst>
          </p:cNvPr>
          <p:cNvSpPr txBox="1"/>
          <p:nvPr/>
        </p:nvSpPr>
        <p:spPr>
          <a:xfrm>
            <a:off x="4541506" y="3581014"/>
            <a:ext cx="542746" cy="307777"/>
          </a:xfrm>
          <a:prstGeom prst="rect">
            <a:avLst/>
          </a:prstGeom>
          <a:noFill/>
        </p:spPr>
        <p:txBody>
          <a:bodyPr wrap="square" rtlCol="0">
            <a:spAutoFit/>
          </a:bodyPr>
          <a:lstStyle/>
          <a:p>
            <a:pPr algn="ctr"/>
            <a:r>
              <a:rPr lang="en-GB" sz="700" dirty="0">
                <a:solidFill>
                  <a:srgbClr val="00B0F0"/>
                </a:solidFill>
              </a:rPr>
              <a:t>Proto at CERN</a:t>
            </a:r>
          </a:p>
        </p:txBody>
      </p:sp>
      <p:sp>
        <p:nvSpPr>
          <p:cNvPr id="64" name="Diamond 63">
            <a:extLst>
              <a:ext uri="{FF2B5EF4-FFF2-40B4-BE49-F238E27FC236}">
                <a16:creationId xmlns:a16="http://schemas.microsoft.com/office/drawing/2014/main" id="{1DB783CD-93DC-CCB5-66D6-5FBBB3D28995}"/>
              </a:ext>
            </a:extLst>
          </p:cNvPr>
          <p:cNvSpPr/>
          <p:nvPr/>
        </p:nvSpPr>
        <p:spPr>
          <a:xfrm>
            <a:off x="4788024" y="3507854"/>
            <a:ext cx="36000" cy="72000"/>
          </a:xfrm>
          <a:prstGeom prst="diamond">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65" name="Diamond 64">
            <a:extLst>
              <a:ext uri="{FF2B5EF4-FFF2-40B4-BE49-F238E27FC236}">
                <a16:creationId xmlns:a16="http://schemas.microsoft.com/office/drawing/2014/main" id="{EAC4F6D0-7979-455B-6A32-AFDA12D9D50B}"/>
              </a:ext>
            </a:extLst>
          </p:cNvPr>
          <p:cNvSpPr/>
          <p:nvPr/>
        </p:nvSpPr>
        <p:spPr>
          <a:xfrm>
            <a:off x="5148064" y="3507854"/>
            <a:ext cx="36000" cy="72000"/>
          </a:xfrm>
          <a:prstGeom prst="diamond">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a:p>
        </p:txBody>
      </p:sp>
      <p:sp>
        <p:nvSpPr>
          <p:cNvPr id="66" name="TextBox 65">
            <a:extLst>
              <a:ext uri="{FF2B5EF4-FFF2-40B4-BE49-F238E27FC236}">
                <a16:creationId xmlns:a16="http://schemas.microsoft.com/office/drawing/2014/main" id="{97C2768C-3087-C4C8-A79F-261EFFBA2ABA}"/>
              </a:ext>
            </a:extLst>
          </p:cNvPr>
          <p:cNvSpPr txBox="1"/>
          <p:nvPr/>
        </p:nvSpPr>
        <p:spPr>
          <a:xfrm>
            <a:off x="4893350" y="3581014"/>
            <a:ext cx="542746" cy="307777"/>
          </a:xfrm>
          <a:prstGeom prst="rect">
            <a:avLst/>
          </a:prstGeom>
          <a:noFill/>
        </p:spPr>
        <p:txBody>
          <a:bodyPr wrap="square" rtlCol="0">
            <a:spAutoFit/>
          </a:bodyPr>
          <a:lstStyle/>
          <a:p>
            <a:pPr algn="ctr"/>
            <a:r>
              <a:rPr lang="en-GB" sz="700" dirty="0">
                <a:solidFill>
                  <a:srgbClr val="00B0F0"/>
                </a:solidFill>
              </a:rPr>
              <a:t>Proto OK</a:t>
            </a:r>
          </a:p>
        </p:txBody>
      </p:sp>
      <p:sp>
        <p:nvSpPr>
          <p:cNvPr id="67" name="Rectangle 66">
            <a:extLst>
              <a:ext uri="{FF2B5EF4-FFF2-40B4-BE49-F238E27FC236}">
                <a16:creationId xmlns:a16="http://schemas.microsoft.com/office/drawing/2014/main" id="{DA78D3E9-29ED-1FD1-738D-90C51D986A61}"/>
              </a:ext>
            </a:extLst>
          </p:cNvPr>
          <p:cNvSpPr/>
          <p:nvPr/>
        </p:nvSpPr>
        <p:spPr>
          <a:xfrm>
            <a:off x="7557462" y="3003798"/>
            <a:ext cx="86400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rgbClr val="0070C0"/>
                </a:solidFill>
              </a:rPr>
              <a:t>2029</a:t>
            </a:r>
          </a:p>
        </p:txBody>
      </p:sp>
      <p:sp>
        <p:nvSpPr>
          <p:cNvPr id="69" name="Rectangle 68">
            <a:extLst>
              <a:ext uri="{FF2B5EF4-FFF2-40B4-BE49-F238E27FC236}">
                <a16:creationId xmlns:a16="http://schemas.microsoft.com/office/drawing/2014/main" id="{5E81AA12-2969-3DFA-3F2F-10343DF7259D}"/>
              </a:ext>
            </a:extLst>
          </p:cNvPr>
          <p:cNvSpPr/>
          <p:nvPr/>
        </p:nvSpPr>
        <p:spPr>
          <a:xfrm>
            <a:off x="912872" y="3843214"/>
            <a:ext cx="2576038" cy="584775"/>
          </a:xfrm>
          <a:prstGeom prst="rect">
            <a:avLst/>
          </a:prstGeom>
          <a:noFill/>
        </p:spPr>
        <p:txBody>
          <a:bodyPr wrap="square" lIns="91440" tIns="45720" rIns="91440" bIns="45720">
            <a:spAutoFit/>
          </a:bodyPr>
          <a:lstStyle/>
          <a:p>
            <a:pPr algn="ctr"/>
            <a:r>
              <a:rPr lang="en-US" sz="1600" b="1" cap="none" spc="50" dirty="0">
                <a:ln w="0"/>
                <a:solidFill>
                  <a:srgbClr val="002060"/>
                </a:solidFill>
                <a:effectLst>
                  <a:innerShdw blurRad="63500" dist="50800" dir="13500000">
                    <a:srgbClr val="000000">
                      <a:alpha val="50000"/>
                    </a:srgbClr>
                  </a:innerShdw>
                </a:effectLst>
              </a:rPr>
              <a:t>In line with possible Japanese in-kind</a:t>
            </a:r>
          </a:p>
        </p:txBody>
      </p:sp>
      <p:sp>
        <p:nvSpPr>
          <p:cNvPr id="58" name="TextBox 57">
            <a:extLst>
              <a:ext uri="{FF2B5EF4-FFF2-40B4-BE49-F238E27FC236}">
                <a16:creationId xmlns:a16="http://schemas.microsoft.com/office/drawing/2014/main" id="{D683977B-D01B-C503-0D87-1B7895D04B61}"/>
              </a:ext>
            </a:extLst>
          </p:cNvPr>
          <p:cNvSpPr txBox="1"/>
          <p:nvPr/>
        </p:nvSpPr>
        <p:spPr>
          <a:xfrm>
            <a:off x="3054950" y="4139036"/>
            <a:ext cx="1277792" cy="261610"/>
          </a:xfrm>
          <a:prstGeom prst="rect">
            <a:avLst/>
          </a:prstGeom>
          <a:noFill/>
        </p:spPr>
        <p:txBody>
          <a:bodyPr wrap="square">
            <a:spAutoFit/>
          </a:bodyPr>
          <a:lstStyle/>
          <a:p>
            <a:r>
              <a:rPr lang="en-US" sz="1100" dirty="0" err="1">
                <a:solidFill>
                  <a:srgbClr val="002060"/>
                </a:solidFill>
                <a:hlinkClick r:id="rId2">
                  <a:extLst>
                    <a:ext uri="{A12FA001-AC4F-418D-AE19-62706E023703}">
                      <ahyp:hlinkClr xmlns:ahyp="http://schemas.microsoft.com/office/drawing/2018/hyperlinkcolor" val="tx"/>
                    </a:ext>
                  </a:extLst>
                </a:hlinkClick>
              </a:rPr>
              <a:t>edms</a:t>
            </a:r>
            <a:r>
              <a:rPr lang="en-US" sz="1100" dirty="0">
                <a:solidFill>
                  <a:srgbClr val="002060"/>
                </a:solidFill>
                <a:hlinkClick r:id="rId2">
                  <a:extLst>
                    <a:ext uri="{A12FA001-AC4F-418D-AE19-62706E023703}">
                      <ahyp:hlinkClr xmlns:ahyp="http://schemas.microsoft.com/office/drawing/2018/hyperlinkcolor" val="tx"/>
                    </a:ext>
                  </a:extLst>
                </a:hlinkClick>
              </a:rPr>
              <a:t> 2874821</a:t>
            </a:r>
            <a:endParaRPr lang="en-US" sz="1100" dirty="0">
              <a:solidFill>
                <a:srgbClr val="002060"/>
              </a:solidFill>
            </a:endParaRPr>
          </a:p>
        </p:txBody>
      </p:sp>
    </p:spTree>
    <p:extLst>
      <p:ext uri="{BB962C8B-B14F-4D97-AF65-F5344CB8AC3E}">
        <p14:creationId xmlns:p14="http://schemas.microsoft.com/office/powerpoint/2010/main" val="30262949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4F6C7-18F6-0EE3-CBCA-AC6F8C5EC569}"/>
              </a:ext>
            </a:extLst>
          </p:cNvPr>
          <p:cNvSpPr>
            <a:spLocks noGrp="1"/>
          </p:cNvSpPr>
          <p:nvPr>
            <p:ph type="title"/>
          </p:nvPr>
        </p:nvSpPr>
        <p:spPr/>
        <p:txBody>
          <a:bodyPr/>
          <a:lstStyle/>
          <a:p>
            <a:r>
              <a:rPr lang="fr-CH" dirty="0"/>
              <a:t>HPRF stations, </a:t>
            </a:r>
            <a:r>
              <a:rPr lang="fr-CH" dirty="0" err="1"/>
              <a:t>where</a:t>
            </a:r>
            <a:r>
              <a:rPr lang="fr-CH" dirty="0"/>
              <a:t>?, </a:t>
            </a:r>
            <a:r>
              <a:rPr lang="fr-CH" dirty="0" err="1"/>
              <a:t>when</a:t>
            </a:r>
            <a:r>
              <a:rPr lang="fr-CH" dirty="0"/>
              <a:t>?</a:t>
            </a:r>
            <a:endParaRPr lang="en-US" dirty="0"/>
          </a:p>
        </p:txBody>
      </p:sp>
      <p:sp>
        <p:nvSpPr>
          <p:cNvPr id="3" name="Footer Placeholder 2">
            <a:extLst>
              <a:ext uri="{FF2B5EF4-FFF2-40B4-BE49-F238E27FC236}">
                <a16:creationId xmlns:a16="http://schemas.microsoft.com/office/drawing/2014/main" id="{BEC84B8A-BEF6-747F-47B7-1E88AAC84041}"/>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966E48B-827B-8C68-2987-12B8BAFF616D}"/>
              </a:ext>
            </a:extLst>
          </p:cNvPr>
          <p:cNvSpPr>
            <a:spLocks noGrp="1"/>
          </p:cNvSpPr>
          <p:nvPr>
            <p:ph type="sldNum" sz="quarter" idx="12"/>
          </p:nvPr>
        </p:nvSpPr>
        <p:spPr/>
        <p:txBody>
          <a:bodyPr/>
          <a:lstStyle/>
          <a:p>
            <a:fld id="{BFDCA1C4-9514-7B4F-976F-D92F7E296653}" type="slidenum">
              <a:rPr lang="fr-FR" smtClean="0"/>
              <a:pPr/>
              <a:t>51</a:t>
            </a:fld>
            <a:endParaRPr lang="fr-FR"/>
          </a:p>
        </p:txBody>
      </p:sp>
      <p:sp>
        <p:nvSpPr>
          <p:cNvPr id="6" name="Rectangle 5">
            <a:extLst>
              <a:ext uri="{FF2B5EF4-FFF2-40B4-BE49-F238E27FC236}">
                <a16:creationId xmlns:a16="http://schemas.microsoft.com/office/drawing/2014/main" id="{45CD007E-E257-930F-DAF1-88F45B8B788A}"/>
              </a:ext>
            </a:extLst>
          </p:cNvPr>
          <p:cNvSpPr/>
          <p:nvPr/>
        </p:nvSpPr>
        <p:spPr>
          <a:xfrm>
            <a:off x="1297320" y="1484477"/>
            <a:ext cx="329184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70C0"/>
                </a:solidFill>
              </a:rPr>
              <a:t>2023</a:t>
            </a:r>
          </a:p>
        </p:txBody>
      </p:sp>
      <p:sp>
        <p:nvSpPr>
          <p:cNvPr id="7" name="Rectangle 6">
            <a:extLst>
              <a:ext uri="{FF2B5EF4-FFF2-40B4-BE49-F238E27FC236}">
                <a16:creationId xmlns:a16="http://schemas.microsoft.com/office/drawing/2014/main" id="{4F8A3375-4546-11F4-EB52-BC7CE747F1E5}"/>
              </a:ext>
            </a:extLst>
          </p:cNvPr>
          <p:cNvSpPr/>
          <p:nvPr/>
        </p:nvSpPr>
        <p:spPr>
          <a:xfrm>
            <a:off x="4592528" y="1484501"/>
            <a:ext cx="3291840" cy="216000"/>
          </a:xfrm>
          <a:prstGeom prst="rect">
            <a:avLst/>
          </a:prstGeom>
          <a:no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200" dirty="0">
                <a:solidFill>
                  <a:srgbClr val="0070C0"/>
                </a:solidFill>
              </a:rPr>
              <a:t>2024</a:t>
            </a:r>
          </a:p>
        </p:txBody>
      </p:sp>
      <p:sp>
        <p:nvSpPr>
          <p:cNvPr id="9" name="Diamond 8">
            <a:extLst>
              <a:ext uri="{FF2B5EF4-FFF2-40B4-BE49-F238E27FC236}">
                <a16:creationId xmlns:a16="http://schemas.microsoft.com/office/drawing/2014/main" id="{3EEE349C-4DA7-1D81-DE2A-6F60BDCD3223}"/>
              </a:ext>
            </a:extLst>
          </p:cNvPr>
          <p:cNvSpPr/>
          <p:nvPr/>
        </p:nvSpPr>
        <p:spPr>
          <a:xfrm>
            <a:off x="1223497" y="2178474"/>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DF22E108-44E1-4428-2F9D-D6DB36CB36F0}"/>
              </a:ext>
            </a:extLst>
          </p:cNvPr>
          <p:cNvSpPr txBox="1"/>
          <p:nvPr/>
        </p:nvSpPr>
        <p:spPr>
          <a:xfrm>
            <a:off x="323528" y="2116025"/>
            <a:ext cx="772969" cy="307777"/>
          </a:xfrm>
          <a:prstGeom prst="rect">
            <a:avLst/>
          </a:prstGeom>
          <a:noFill/>
        </p:spPr>
        <p:txBody>
          <a:bodyPr wrap="none" rtlCol="0">
            <a:spAutoFit/>
          </a:bodyPr>
          <a:lstStyle/>
          <a:p>
            <a:r>
              <a:rPr lang="fr-CH" sz="1400" b="1" dirty="0">
                <a:solidFill>
                  <a:srgbClr val="002060"/>
                </a:solidFill>
              </a:rPr>
              <a:t>HPRF1</a:t>
            </a:r>
            <a:endParaRPr lang="en-US" sz="1400" b="1" dirty="0">
              <a:solidFill>
                <a:srgbClr val="002060"/>
              </a:solidFill>
            </a:endParaRPr>
          </a:p>
        </p:txBody>
      </p:sp>
      <p:sp>
        <p:nvSpPr>
          <p:cNvPr id="11" name="TextBox 10">
            <a:extLst>
              <a:ext uri="{FF2B5EF4-FFF2-40B4-BE49-F238E27FC236}">
                <a16:creationId xmlns:a16="http://schemas.microsoft.com/office/drawing/2014/main" id="{0E1D560D-5A2F-D5BC-F3B1-17DA63B0A7BF}"/>
              </a:ext>
            </a:extLst>
          </p:cNvPr>
          <p:cNvSpPr txBox="1"/>
          <p:nvPr/>
        </p:nvSpPr>
        <p:spPr>
          <a:xfrm>
            <a:off x="1355826" y="2119957"/>
            <a:ext cx="1967205" cy="307777"/>
          </a:xfrm>
          <a:prstGeom prst="rect">
            <a:avLst/>
          </a:prstGeom>
          <a:noFill/>
        </p:spPr>
        <p:txBody>
          <a:bodyPr wrap="none" rtlCol="0">
            <a:spAutoFit/>
          </a:bodyPr>
          <a:lstStyle/>
          <a:p>
            <a:r>
              <a:rPr lang="fr-CH" sz="1400" dirty="0">
                <a:solidFill>
                  <a:srgbClr val="0070C0"/>
                </a:solidFill>
              </a:rPr>
              <a:t>BB3 (FPC </a:t>
            </a:r>
            <a:r>
              <a:rPr lang="fr-CH" sz="1400" dirty="0" err="1">
                <a:solidFill>
                  <a:srgbClr val="0070C0"/>
                </a:solidFill>
              </a:rPr>
              <a:t>processing</a:t>
            </a:r>
            <a:r>
              <a:rPr lang="fr-CH" sz="1400" dirty="0">
                <a:solidFill>
                  <a:srgbClr val="0070C0"/>
                </a:solidFill>
              </a:rPr>
              <a:t>)</a:t>
            </a:r>
            <a:endParaRPr lang="en-US" sz="1400" dirty="0">
              <a:solidFill>
                <a:srgbClr val="0070C0"/>
              </a:solidFill>
            </a:endParaRPr>
          </a:p>
        </p:txBody>
      </p:sp>
      <p:sp>
        <p:nvSpPr>
          <p:cNvPr id="12" name="Diamond 11">
            <a:extLst>
              <a:ext uri="{FF2B5EF4-FFF2-40B4-BE49-F238E27FC236}">
                <a16:creationId xmlns:a16="http://schemas.microsoft.com/office/drawing/2014/main" id="{3189763F-26CC-84DB-A03B-163312BB51BE}"/>
              </a:ext>
            </a:extLst>
          </p:cNvPr>
          <p:cNvSpPr/>
          <p:nvPr/>
        </p:nvSpPr>
        <p:spPr>
          <a:xfrm>
            <a:off x="1223497" y="2682530"/>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B2F08160-9AA6-585D-BDC7-853A7D3F6550}"/>
              </a:ext>
            </a:extLst>
          </p:cNvPr>
          <p:cNvSpPr txBox="1"/>
          <p:nvPr/>
        </p:nvSpPr>
        <p:spPr>
          <a:xfrm>
            <a:off x="323528" y="2620081"/>
            <a:ext cx="772969" cy="307777"/>
          </a:xfrm>
          <a:prstGeom prst="rect">
            <a:avLst/>
          </a:prstGeom>
          <a:noFill/>
        </p:spPr>
        <p:txBody>
          <a:bodyPr wrap="none" rtlCol="0">
            <a:spAutoFit/>
          </a:bodyPr>
          <a:lstStyle/>
          <a:p>
            <a:r>
              <a:rPr lang="fr-CH" sz="1400" b="1" dirty="0">
                <a:solidFill>
                  <a:srgbClr val="002060"/>
                </a:solidFill>
              </a:rPr>
              <a:t>HPRF2</a:t>
            </a:r>
            <a:endParaRPr lang="en-US" sz="1400" b="1" dirty="0">
              <a:solidFill>
                <a:srgbClr val="002060"/>
              </a:solidFill>
            </a:endParaRPr>
          </a:p>
        </p:txBody>
      </p:sp>
      <p:sp>
        <p:nvSpPr>
          <p:cNvPr id="14" name="TextBox 13">
            <a:extLst>
              <a:ext uri="{FF2B5EF4-FFF2-40B4-BE49-F238E27FC236}">
                <a16:creationId xmlns:a16="http://schemas.microsoft.com/office/drawing/2014/main" id="{A6BBFC49-2E56-D28A-6A7E-167BDF35F336}"/>
              </a:ext>
            </a:extLst>
          </p:cNvPr>
          <p:cNvSpPr txBox="1"/>
          <p:nvPr/>
        </p:nvSpPr>
        <p:spPr>
          <a:xfrm>
            <a:off x="1355826" y="2624013"/>
            <a:ext cx="524503" cy="307777"/>
          </a:xfrm>
          <a:prstGeom prst="rect">
            <a:avLst/>
          </a:prstGeom>
          <a:noFill/>
        </p:spPr>
        <p:txBody>
          <a:bodyPr wrap="none" rtlCol="0">
            <a:spAutoFit/>
          </a:bodyPr>
          <a:lstStyle/>
          <a:p>
            <a:r>
              <a:rPr lang="fr-CH" sz="1400" dirty="0">
                <a:solidFill>
                  <a:srgbClr val="0070C0"/>
                </a:solidFill>
              </a:rPr>
              <a:t>BA6</a:t>
            </a:r>
            <a:endParaRPr lang="en-US" sz="1400" dirty="0">
              <a:solidFill>
                <a:srgbClr val="0070C0"/>
              </a:solidFill>
            </a:endParaRPr>
          </a:p>
        </p:txBody>
      </p:sp>
      <p:sp>
        <p:nvSpPr>
          <p:cNvPr id="15" name="Diamond 14">
            <a:extLst>
              <a:ext uri="{FF2B5EF4-FFF2-40B4-BE49-F238E27FC236}">
                <a16:creationId xmlns:a16="http://schemas.microsoft.com/office/drawing/2014/main" id="{529F166D-2B4D-0274-4D0C-1650914C141F}"/>
              </a:ext>
            </a:extLst>
          </p:cNvPr>
          <p:cNvSpPr/>
          <p:nvPr/>
        </p:nvSpPr>
        <p:spPr>
          <a:xfrm>
            <a:off x="1223497" y="3186586"/>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BEFFBDD8-ED7A-8701-7D9A-21F33DBB7001}"/>
              </a:ext>
            </a:extLst>
          </p:cNvPr>
          <p:cNvSpPr txBox="1"/>
          <p:nvPr/>
        </p:nvSpPr>
        <p:spPr>
          <a:xfrm>
            <a:off x="323528" y="3124137"/>
            <a:ext cx="772969" cy="307777"/>
          </a:xfrm>
          <a:prstGeom prst="rect">
            <a:avLst/>
          </a:prstGeom>
          <a:noFill/>
        </p:spPr>
        <p:txBody>
          <a:bodyPr wrap="none" rtlCol="0">
            <a:spAutoFit/>
          </a:bodyPr>
          <a:lstStyle/>
          <a:p>
            <a:r>
              <a:rPr lang="fr-CH" sz="1400" b="1" dirty="0">
                <a:solidFill>
                  <a:srgbClr val="002060"/>
                </a:solidFill>
              </a:rPr>
              <a:t>HPRF3</a:t>
            </a:r>
          </a:p>
        </p:txBody>
      </p:sp>
      <p:sp>
        <p:nvSpPr>
          <p:cNvPr id="17" name="TextBox 16">
            <a:extLst>
              <a:ext uri="{FF2B5EF4-FFF2-40B4-BE49-F238E27FC236}">
                <a16:creationId xmlns:a16="http://schemas.microsoft.com/office/drawing/2014/main" id="{7FEDA717-0F57-4D63-4836-5C63931DFC24}"/>
              </a:ext>
            </a:extLst>
          </p:cNvPr>
          <p:cNvSpPr txBox="1"/>
          <p:nvPr/>
        </p:nvSpPr>
        <p:spPr>
          <a:xfrm>
            <a:off x="1355826" y="3128069"/>
            <a:ext cx="524503" cy="307777"/>
          </a:xfrm>
          <a:prstGeom prst="rect">
            <a:avLst/>
          </a:prstGeom>
          <a:noFill/>
        </p:spPr>
        <p:txBody>
          <a:bodyPr wrap="none" rtlCol="0">
            <a:spAutoFit/>
          </a:bodyPr>
          <a:lstStyle/>
          <a:p>
            <a:r>
              <a:rPr lang="fr-CH" sz="1400" dirty="0">
                <a:solidFill>
                  <a:srgbClr val="0070C0"/>
                </a:solidFill>
              </a:rPr>
              <a:t>BA6</a:t>
            </a:r>
            <a:endParaRPr lang="en-US" sz="1400" dirty="0">
              <a:solidFill>
                <a:srgbClr val="0070C0"/>
              </a:solidFill>
            </a:endParaRPr>
          </a:p>
        </p:txBody>
      </p:sp>
      <p:sp>
        <p:nvSpPr>
          <p:cNvPr id="18" name="Diamond 17">
            <a:extLst>
              <a:ext uri="{FF2B5EF4-FFF2-40B4-BE49-F238E27FC236}">
                <a16:creationId xmlns:a16="http://schemas.microsoft.com/office/drawing/2014/main" id="{A6C5F842-98A2-0BF2-A6E5-EF622E5C60E4}"/>
              </a:ext>
            </a:extLst>
          </p:cNvPr>
          <p:cNvSpPr/>
          <p:nvPr/>
        </p:nvSpPr>
        <p:spPr>
          <a:xfrm>
            <a:off x="5224471" y="3690642"/>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B5CC6974-E92E-2216-9928-C4FCA2741D5A}"/>
              </a:ext>
            </a:extLst>
          </p:cNvPr>
          <p:cNvSpPr txBox="1"/>
          <p:nvPr/>
        </p:nvSpPr>
        <p:spPr>
          <a:xfrm>
            <a:off x="2877175" y="3628193"/>
            <a:ext cx="2359941" cy="307777"/>
          </a:xfrm>
          <a:prstGeom prst="rect">
            <a:avLst/>
          </a:prstGeom>
          <a:noFill/>
        </p:spPr>
        <p:txBody>
          <a:bodyPr wrap="none" rtlCol="0">
            <a:spAutoFit/>
          </a:bodyPr>
          <a:lstStyle/>
          <a:p>
            <a:r>
              <a:rPr lang="fr-CH" sz="1400" b="1" dirty="0">
                <a:solidFill>
                  <a:srgbClr val="002060"/>
                </a:solidFill>
              </a:rPr>
              <a:t>Collaboration </a:t>
            </a:r>
            <a:r>
              <a:rPr lang="fr-CH" sz="1400" b="1" dirty="0" err="1">
                <a:solidFill>
                  <a:srgbClr val="002060"/>
                </a:solidFill>
              </a:rPr>
              <a:t>with</a:t>
            </a:r>
            <a:r>
              <a:rPr lang="fr-CH" sz="1400" b="1" dirty="0">
                <a:solidFill>
                  <a:srgbClr val="002060"/>
                </a:solidFill>
              </a:rPr>
              <a:t> Thales</a:t>
            </a:r>
          </a:p>
        </p:txBody>
      </p:sp>
      <p:sp>
        <p:nvSpPr>
          <p:cNvPr id="20" name="TextBox 19">
            <a:extLst>
              <a:ext uri="{FF2B5EF4-FFF2-40B4-BE49-F238E27FC236}">
                <a16:creationId xmlns:a16="http://schemas.microsoft.com/office/drawing/2014/main" id="{49BB0FAC-AFC6-20FB-FCB0-2BF725818DD5}"/>
              </a:ext>
            </a:extLst>
          </p:cNvPr>
          <p:cNvSpPr txBox="1"/>
          <p:nvPr/>
        </p:nvSpPr>
        <p:spPr>
          <a:xfrm>
            <a:off x="5356800" y="3632125"/>
            <a:ext cx="652743" cy="307777"/>
          </a:xfrm>
          <a:prstGeom prst="rect">
            <a:avLst/>
          </a:prstGeom>
          <a:noFill/>
        </p:spPr>
        <p:txBody>
          <a:bodyPr wrap="none" rtlCol="0">
            <a:spAutoFit/>
          </a:bodyPr>
          <a:lstStyle/>
          <a:p>
            <a:r>
              <a:rPr lang="fr-CH" sz="1400" dirty="0">
                <a:solidFill>
                  <a:srgbClr val="0070C0"/>
                </a:solidFill>
              </a:rPr>
              <a:t>SM18</a:t>
            </a:r>
            <a:endParaRPr lang="en-US" sz="1400" dirty="0">
              <a:solidFill>
                <a:srgbClr val="0070C0"/>
              </a:solidFill>
            </a:endParaRPr>
          </a:p>
        </p:txBody>
      </p:sp>
      <p:sp>
        <p:nvSpPr>
          <p:cNvPr id="21" name="Diamond 20">
            <a:extLst>
              <a:ext uri="{FF2B5EF4-FFF2-40B4-BE49-F238E27FC236}">
                <a16:creationId xmlns:a16="http://schemas.microsoft.com/office/drawing/2014/main" id="{65F9DFC1-9AE9-72EA-9A84-B2A65007420E}"/>
              </a:ext>
            </a:extLst>
          </p:cNvPr>
          <p:cNvSpPr/>
          <p:nvPr/>
        </p:nvSpPr>
        <p:spPr>
          <a:xfrm>
            <a:off x="4916946" y="2684375"/>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314AD704-4EB0-5F73-8D07-397FFF6033DB}"/>
              </a:ext>
            </a:extLst>
          </p:cNvPr>
          <p:cNvSpPr txBox="1"/>
          <p:nvPr/>
        </p:nvSpPr>
        <p:spPr>
          <a:xfrm>
            <a:off x="5076056" y="2625858"/>
            <a:ext cx="2002471" cy="307777"/>
          </a:xfrm>
          <a:prstGeom prst="rect">
            <a:avLst/>
          </a:prstGeom>
          <a:noFill/>
        </p:spPr>
        <p:txBody>
          <a:bodyPr wrap="none" rtlCol="0">
            <a:spAutoFit/>
          </a:bodyPr>
          <a:lstStyle/>
          <a:p>
            <a:r>
              <a:rPr lang="fr-CH" sz="1400" dirty="0">
                <a:solidFill>
                  <a:srgbClr val="0070C0"/>
                </a:solidFill>
              </a:rPr>
              <a:t>BA6 + FPC </a:t>
            </a:r>
            <a:r>
              <a:rPr lang="fr-CH" sz="1400" dirty="0" err="1">
                <a:solidFill>
                  <a:srgbClr val="0070C0"/>
                </a:solidFill>
              </a:rPr>
              <a:t>processing</a:t>
            </a:r>
            <a:endParaRPr lang="en-US" sz="1400" dirty="0">
              <a:solidFill>
                <a:srgbClr val="0070C0"/>
              </a:solidFill>
            </a:endParaRPr>
          </a:p>
        </p:txBody>
      </p:sp>
      <p:sp>
        <p:nvSpPr>
          <p:cNvPr id="23" name="Diamond 22">
            <a:extLst>
              <a:ext uri="{FF2B5EF4-FFF2-40B4-BE49-F238E27FC236}">
                <a16:creationId xmlns:a16="http://schemas.microsoft.com/office/drawing/2014/main" id="{B6351543-97C7-E2BF-C4CE-A326F73B91E6}"/>
              </a:ext>
            </a:extLst>
          </p:cNvPr>
          <p:cNvSpPr/>
          <p:nvPr/>
        </p:nvSpPr>
        <p:spPr>
          <a:xfrm>
            <a:off x="7218587" y="2184301"/>
            <a:ext cx="182880" cy="182880"/>
          </a:xfrm>
          <a:prstGeom prst="diamond">
            <a:avLst/>
          </a:prstGeom>
          <a:solidFill>
            <a:srgbClr val="0070C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B73B5E72-CAB2-48AC-6503-B161C389A728}"/>
              </a:ext>
            </a:extLst>
          </p:cNvPr>
          <p:cNvSpPr txBox="1"/>
          <p:nvPr/>
        </p:nvSpPr>
        <p:spPr>
          <a:xfrm>
            <a:off x="5512671" y="2116024"/>
            <a:ext cx="1705916" cy="307777"/>
          </a:xfrm>
          <a:prstGeom prst="rect">
            <a:avLst/>
          </a:prstGeom>
          <a:noFill/>
        </p:spPr>
        <p:txBody>
          <a:bodyPr wrap="none" rtlCol="0">
            <a:spAutoFit/>
          </a:bodyPr>
          <a:lstStyle/>
          <a:p>
            <a:r>
              <a:rPr lang="fr-CH" sz="1400" dirty="0">
                <a:solidFill>
                  <a:srgbClr val="0070C0"/>
                </a:solidFill>
              </a:rPr>
              <a:t>Canada on </a:t>
            </a:r>
            <a:r>
              <a:rPr lang="fr-CH" sz="1400" dirty="0" err="1">
                <a:solidFill>
                  <a:srgbClr val="0070C0"/>
                </a:solidFill>
              </a:rPr>
              <a:t>request</a:t>
            </a:r>
            <a:endParaRPr lang="en-US" sz="1400" dirty="0">
              <a:solidFill>
                <a:srgbClr val="0070C0"/>
              </a:solidFill>
            </a:endParaRPr>
          </a:p>
        </p:txBody>
      </p:sp>
    </p:spTree>
    <p:extLst>
      <p:ext uri="{BB962C8B-B14F-4D97-AF65-F5344CB8AC3E}">
        <p14:creationId xmlns:p14="http://schemas.microsoft.com/office/powerpoint/2010/main" val="11442054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20565-C771-4759-F501-9CCF43D7A4C8}"/>
              </a:ext>
            </a:extLst>
          </p:cNvPr>
          <p:cNvSpPr>
            <a:spLocks noGrp="1"/>
          </p:cNvSpPr>
          <p:nvPr>
            <p:ph type="title"/>
          </p:nvPr>
        </p:nvSpPr>
        <p:spPr/>
        <p:txBody>
          <a:bodyPr/>
          <a:lstStyle/>
          <a:p>
            <a:r>
              <a:rPr lang="fr-CH" dirty="0"/>
              <a:t>FPC</a:t>
            </a:r>
            <a:endParaRPr lang="en-US" dirty="0"/>
          </a:p>
        </p:txBody>
      </p:sp>
      <p:sp>
        <p:nvSpPr>
          <p:cNvPr id="3" name="Footer Placeholder 2">
            <a:extLst>
              <a:ext uri="{FF2B5EF4-FFF2-40B4-BE49-F238E27FC236}">
                <a16:creationId xmlns:a16="http://schemas.microsoft.com/office/drawing/2014/main" id="{35D202A3-4BE8-A65B-4A11-D873DDB3231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396C1ACA-3A3F-1A6A-CE24-433D7178455A}"/>
              </a:ext>
            </a:extLst>
          </p:cNvPr>
          <p:cNvSpPr>
            <a:spLocks noGrp="1"/>
          </p:cNvSpPr>
          <p:nvPr>
            <p:ph type="sldNum" sz="quarter" idx="12"/>
          </p:nvPr>
        </p:nvSpPr>
        <p:spPr/>
        <p:txBody>
          <a:bodyPr/>
          <a:lstStyle/>
          <a:p>
            <a:fld id="{BFDCA1C4-9514-7B4F-976F-D92F7E296653}" type="slidenum">
              <a:rPr lang="fr-FR" smtClean="0"/>
              <a:pPr/>
              <a:t>52</a:t>
            </a:fld>
            <a:endParaRPr lang="fr-FR"/>
          </a:p>
        </p:txBody>
      </p:sp>
      <p:pic>
        <p:nvPicPr>
          <p:cNvPr id="5" name="Picture 4">
            <a:extLst>
              <a:ext uri="{FF2B5EF4-FFF2-40B4-BE49-F238E27FC236}">
                <a16:creationId xmlns:a16="http://schemas.microsoft.com/office/drawing/2014/main" id="{D97B2BB2-5F80-EDBF-9A82-57DB69BBF877}"/>
              </a:ext>
            </a:extLst>
          </p:cNvPr>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2428632" y="1437601"/>
            <a:ext cx="964211" cy="2339818"/>
          </a:xfrm>
          <a:prstGeom prst="rect">
            <a:avLst/>
          </a:prstGeom>
        </p:spPr>
      </p:pic>
      <p:pic>
        <p:nvPicPr>
          <p:cNvPr id="6" name="Picture 5" descr="A copper pipe on a white surface&#10;&#10;Description automatically generated">
            <a:extLst>
              <a:ext uri="{FF2B5EF4-FFF2-40B4-BE49-F238E27FC236}">
                <a16:creationId xmlns:a16="http://schemas.microsoft.com/office/drawing/2014/main" id="{7ECE875C-D2C6-2041-289D-E8569066C6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3025" y="1437601"/>
            <a:ext cx="939222" cy="2339818"/>
          </a:xfrm>
          <a:prstGeom prst="rect">
            <a:avLst/>
          </a:prstGeom>
        </p:spPr>
      </p:pic>
      <p:pic>
        <p:nvPicPr>
          <p:cNvPr id="7" name="Picture 6">
            <a:extLst>
              <a:ext uri="{FF2B5EF4-FFF2-40B4-BE49-F238E27FC236}">
                <a16:creationId xmlns:a16="http://schemas.microsoft.com/office/drawing/2014/main" id="{B23FE299-E621-D3A1-855A-B7FE25692D15}"/>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287034" y="1248021"/>
            <a:ext cx="2146157" cy="2451720"/>
          </a:xfrm>
          <a:prstGeom prst="rect">
            <a:avLst/>
          </a:prstGeom>
        </p:spPr>
      </p:pic>
      <p:pic>
        <p:nvPicPr>
          <p:cNvPr id="8" name="Picture 7">
            <a:extLst>
              <a:ext uri="{FF2B5EF4-FFF2-40B4-BE49-F238E27FC236}">
                <a16:creationId xmlns:a16="http://schemas.microsoft.com/office/drawing/2014/main" id="{B6BE8236-69E6-0A5D-089E-EC181FFF9373}"/>
              </a:ext>
            </a:extLst>
          </p:cNvPr>
          <p:cNvPicPr>
            <a:picLocks noChangeAspect="1"/>
          </p:cNvPicPr>
          <p:nvPr/>
        </p:nvPicPr>
        <p:blipFill rotWithShape="1">
          <a:blip r:embed="rId5">
            <a:extLst>
              <a:ext uri="{BEBA8EAE-BF5A-486C-A8C5-ECC9F3942E4B}">
                <a14:imgProps xmlns:a14="http://schemas.microsoft.com/office/drawing/2010/main">
                  <a14:imgLayer r:embed="rId6">
                    <a14:imgEffect>
                      <a14:brightnessContrast bright="20000"/>
                    </a14:imgEffect>
                  </a14:imgLayer>
                </a14:imgProps>
              </a:ext>
              <a:ext uri="{28A0092B-C50C-407E-A947-70E740481C1C}">
                <a14:useLocalDpi xmlns:a14="http://schemas.microsoft.com/office/drawing/2010/main" val="0"/>
              </a:ext>
            </a:extLst>
          </a:blip>
          <a:srcRect l="8001" t="17801" r="9051" b="10801"/>
          <a:stretch/>
        </p:blipFill>
        <p:spPr>
          <a:xfrm>
            <a:off x="6205700" y="2473881"/>
            <a:ext cx="2578398" cy="1664535"/>
          </a:xfrm>
          <a:prstGeom prst="rect">
            <a:avLst/>
          </a:prstGeom>
        </p:spPr>
      </p:pic>
      <p:pic>
        <p:nvPicPr>
          <p:cNvPr id="9" name="Picture 8">
            <a:extLst>
              <a:ext uri="{FF2B5EF4-FFF2-40B4-BE49-F238E27FC236}">
                <a16:creationId xmlns:a16="http://schemas.microsoft.com/office/drawing/2014/main" id="{9320D5F1-DDEC-8365-182C-27EAD6AAC328}"/>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b="39321"/>
          <a:stretch/>
        </p:blipFill>
        <p:spPr>
          <a:xfrm>
            <a:off x="6487218" y="605333"/>
            <a:ext cx="1861361" cy="1664535"/>
          </a:xfrm>
          <a:prstGeom prst="rect">
            <a:avLst/>
          </a:prstGeom>
        </p:spPr>
      </p:pic>
      <p:pic>
        <p:nvPicPr>
          <p:cNvPr id="10" name="Picture 9">
            <a:extLst>
              <a:ext uri="{FF2B5EF4-FFF2-40B4-BE49-F238E27FC236}">
                <a16:creationId xmlns:a16="http://schemas.microsoft.com/office/drawing/2014/main" id="{57A77351-FE6F-9D62-DF4C-6A009CC28C4E}"/>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3825" y="1019584"/>
            <a:ext cx="2239756" cy="2743200"/>
          </a:xfrm>
          <a:prstGeom prst="rect">
            <a:avLst/>
          </a:prstGeom>
        </p:spPr>
      </p:pic>
    </p:spTree>
    <p:extLst>
      <p:ext uri="{BB962C8B-B14F-4D97-AF65-F5344CB8AC3E}">
        <p14:creationId xmlns:p14="http://schemas.microsoft.com/office/powerpoint/2010/main" val="31513106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E3DB3-D35A-5032-1597-F6E134A6A74C}"/>
              </a:ext>
            </a:extLst>
          </p:cNvPr>
          <p:cNvSpPr>
            <a:spLocks noGrp="1"/>
          </p:cNvSpPr>
          <p:nvPr>
            <p:ph type="title"/>
          </p:nvPr>
        </p:nvSpPr>
        <p:spPr/>
        <p:txBody>
          <a:bodyPr/>
          <a:lstStyle/>
          <a:p>
            <a:r>
              <a:rPr lang="fr-CH" dirty="0"/>
              <a:t>RF </a:t>
            </a:r>
            <a:r>
              <a:rPr lang="fr-CH" dirty="0" err="1"/>
              <a:t>Processing</a:t>
            </a:r>
            <a:endParaRPr lang="en-US" dirty="0"/>
          </a:p>
        </p:txBody>
      </p:sp>
      <p:sp>
        <p:nvSpPr>
          <p:cNvPr id="3" name="Footer Placeholder 2">
            <a:extLst>
              <a:ext uri="{FF2B5EF4-FFF2-40B4-BE49-F238E27FC236}">
                <a16:creationId xmlns:a16="http://schemas.microsoft.com/office/drawing/2014/main" id="{ECD06693-DC2C-AAB0-29BD-9C09B404719F}"/>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3E12546-6818-58D6-6EA4-6178D90CC6C4}"/>
              </a:ext>
            </a:extLst>
          </p:cNvPr>
          <p:cNvSpPr>
            <a:spLocks noGrp="1"/>
          </p:cNvSpPr>
          <p:nvPr>
            <p:ph type="sldNum" sz="quarter" idx="12"/>
          </p:nvPr>
        </p:nvSpPr>
        <p:spPr/>
        <p:txBody>
          <a:bodyPr/>
          <a:lstStyle/>
          <a:p>
            <a:fld id="{BFDCA1C4-9514-7B4F-976F-D92F7E296653}" type="slidenum">
              <a:rPr lang="fr-FR" smtClean="0"/>
              <a:pPr/>
              <a:t>53</a:t>
            </a:fld>
            <a:endParaRPr lang="fr-FR"/>
          </a:p>
        </p:txBody>
      </p:sp>
      <p:pic>
        <p:nvPicPr>
          <p:cNvPr id="5" name="Picture 4">
            <a:extLst>
              <a:ext uri="{FF2B5EF4-FFF2-40B4-BE49-F238E27FC236}">
                <a16:creationId xmlns:a16="http://schemas.microsoft.com/office/drawing/2014/main" id="{63945863-1A67-160F-CD62-BE400D2A0A5A}"/>
              </a:ext>
            </a:extLst>
          </p:cNvPr>
          <p:cNvPicPr>
            <a:picLocks noChangeAspect="1"/>
          </p:cNvPicPr>
          <p:nvPr/>
        </p:nvPicPr>
        <p:blipFill>
          <a:blip r:embed="rId2"/>
          <a:stretch>
            <a:fillRect/>
          </a:stretch>
        </p:blipFill>
        <p:spPr>
          <a:xfrm>
            <a:off x="514012" y="1563638"/>
            <a:ext cx="4057988" cy="2286000"/>
          </a:xfrm>
          <a:prstGeom prst="rect">
            <a:avLst/>
          </a:prstGeom>
          <a:solidFill>
            <a:srgbClr val="FFFFFF">
              <a:shade val="85000"/>
            </a:srgbClr>
          </a:solidFill>
          <a:ln w="3175" cap="sq">
            <a:solidFill>
              <a:srgbClr val="002060"/>
            </a:solidFill>
            <a:miter lim="800000"/>
          </a:ln>
          <a:effectLst/>
        </p:spPr>
      </p:pic>
      <p:pic>
        <p:nvPicPr>
          <p:cNvPr id="6" name="Picture 5">
            <a:extLst>
              <a:ext uri="{FF2B5EF4-FFF2-40B4-BE49-F238E27FC236}">
                <a16:creationId xmlns:a16="http://schemas.microsoft.com/office/drawing/2014/main" id="{C7F234EF-4D6F-0C93-2CC7-8FBB8BC90E0D}"/>
              </a:ext>
            </a:extLst>
          </p:cNvPr>
          <p:cNvPicPr>
            <a:picLocks noChangeAspect="1"/>
          </p:cNvPicPr>
          <p:nvPr/>
        </p:nvPicPr>
        <p:blipFill>
          <a:blip r:embed="rId3"/>
          <a:stretch>
            <a:fillRect/>
          </a:stretch>
        </p:blipFill>
        <p:spPr>
          <a:xfrm>
            <a:off x="5008577" y="2311632"/>
            <a:ext cx="1623195" cy="914400"/>
          </a:xfrm>
          <a:prstGeom prst="rect">
            <a:avLst/>
          </a:prstGeom>
          <a:solidFill>
            <a:srgbClr val="FFFFFF">
              <a:shade val="85000"/>
            </a:srgbClr>
          </a:solidFill>
          <a:ln w="3175" cap="sq">
            <a:solidFill>
              <a:srgbClr val="002060"/>
            </a:solidFill>
            <a:miter lim="800000"/>
          </a:ln>
          <a:effectLst/>
        </p:spPr>
      </p:pic>
      <p:pic>
        <p:nvPicPr>
          <p:cNvPr id="8" name="Picture 7">
            <a:extLst>
              <a:ext uri="{FF2B5EF4-FFF2-40B4-BE49-F238E27FC236}">
                <a16:creationId xmlns:a16="http://schemas.microsoft.com/office/drawing/2014/main" id="{2FC94869-417E-BC54-73CB-E2E145146AC0}"/>
              </a:ext>
            </a:extLst>
          </p:cNvPr>
          <p:cNvPicPr>
            <a:picLocks noChangeAspect="1"/>
          </p:cNvPicPr>
          <p:nvPr/>
        </p:nvPicPr>
        <p:blipFill>
          <a:blip r:embed="rId4"/>
          <a:stretch>
            <a:fillRect/>
          </a:stretch>
        </p:blipFill>
        <p:spPr>
          <a:xfrm>
            <a:off x="5013086" y="3419666"/>
            <a:ext cx="1623195" cy="914400"/>
          </a:xfrm>
          <a:prstGeom prst="rect">
            <a:avLst/>
          </a:prstGeom>
          <a:solidFill>
            <a:srgbClr val="FFFFFF">
              <a:shade val="85000"/>
            </a:srgbClr>
          </a:solidFill>
          <a:ln w="3175" cap="sq">
            <a:solidFill>
              <a:srgbClr val="002060"/>
            </a:solidFill>
            <a:miter lim="800000"/>
          </a:ln>
          <a:effectLst/>
        </p:spPr>
      </p:pic>
      <p:pic>
        <p:nvPicPr>
          <p:cNvPr id="9" name="Picture 8">
            <a:extLst>
              <a:ext uri="{FF2B5EF4-FFF2-40B4-BE49-F238E27FC236}">
                <a16:creationId xmlns:a16="http://schemas.microsoft.com/office/drawing/2014/main" id="{9DEF4B79-AEB7-D79E-D0CF-C0E4DD23ECE2}"/>
              </a:ext>
            </a:extLst>
          </p:cNvPr>
          <p:cNvPicPr>
            <a:picLocks noChangeAspect="1"/>
          </p:cNvPicPr>
          <p:nvPr/>
        </p:nvPicPr>
        <p:blipFill>
          <a:blip r:embed="rId5"/>
          <a:stretch>
            <a:fillRect/>
          </a:stretch>
        </p:blipFill>
        <p:spPr>
          <a:xfrm>
            <a:off x="5004048" y="1203598"/>
            <a:ext cx="1623195" cy="914400"/>
          </a:xfrm>
          <a:prstGeom prst="rect">
            <a:avLst/>
          </a:prstGeom>
          <a:solidFill>
            <a:srgbClr val="FFFFFF">
              <a:shade val="85000"/>
            </a:srgbClr>
          </a:solidFill>
          <a:ln w="3175" cap="sq">
            <a:solidFill>
              <a:srgbClr val="002060"/>
            </a:solidFill>
            <a:miter lim="800000"/>
          </a:ln>
          <a:effectLst/>
        </p:spPr>
      </p:pic>
      <p:pic>
        <p:nvPicPr>
          <p:cNvPr id="10" name="Picture 9">
            <a:extLst>
              <a:ext uri="{FF2B5EF4-FFF2-40B4-BE49-F238E27FC236}">
                <a16:creationId xmlns:a16="http://schemas.microsoft.com/office/drawing/2014/main" id="{EC210D62-0FA9-26E7-B25B-FFA677E7F3AF}"/>
              </a:ext>
            </a:extLst>
          </p:cNvPr>
          <p:cNvPicPr>
            <a:picLocks noChangeAspect="1"/>
          </p:cNvPicPr>
          <p:nvPr/>
        </p:nvPicPr>
        <p:blipFill>
          <a:blip r:embed="rId6"/>
          <a:stretch>
            <a:fillRect/>
          </a:stretch>
        </p:blipFill>
        <p:spPr>
          <a:xfrm>
            <a:off x="6908805" y="1203248"/>
            <a:ext cx="1623195" cy="914400"/>
          </a:xfrm>
          <a:prstGeom prst="rect">
            <a:avLst/>
          </a:prstGeom>
          <a:solidFill>
            <a:srgbClr val="FFFFFF">
              <a:shade val="85000"/>
            </a:srgbClr>
          </a:solidFill>
          <a:ln w="3175" cap="sq">
            <a:solidFill>
              <a:srgbClr val="002060"/>
            </a:solidFill>
            <a:miter lim="800000"/>
          </a:ln>
          <a:effectLst/>
        </p:spPr>
      </p:pic>
      <p:pic>
        <p:nvPicPr>
          <p:cNvPr id="11" name="Picture 10">
            <a:extLst>
              <a:ext uri="{FF2B5EF4-FFF2-40B4-BE49-F238E27FC236}">
                <a16:creationId xmlns:a16="http://schemas.microsoft.com/office/drawing/2014/main" id="{02999F7A-B1EF-7023-E582-16476160D3F6}"/>
              </a:ext>
            </a:extLst>
          </p:cNvPr>
          <p:cNvPicPr>
            <a:picLocks noChangeAspect="1"/>
          </p:cNvPicPr>
          <p:nvPr/>
        </p:nvPicPr>
        <p:blipFill>
          <a:blip r:embed="rId7"/>
          <a:stretch>
            <a:fillRect/>
          </a:stretch>
        </p:blipFill>
        <p:spPr>
          <a:xfrm>
            <a:off x="6908805" y="2311632"/>
            <a:ext cx="1623195" cy="914400"/>
          </a:xfrm>
          <a:prstGeom prst="rect">
            <a:avLst/>
          </a:prstGeom>
          <a:solidFill>
            <a:srgbClr val="FFFFFF">
              <a:shade val="85000"/>
            </a:srgbClr>
          </a:solidFill>
          <a:ln w="3175" cap="sq">
            <a:solidFill>
              <a:srgbClr val="002060"/>
            </a:solidFill>
            <a:miter lim="800000"/>
          </a:ln>
          <a:effectLst/>
        </p:spPr>
      </p:pic>
      <p:pic>
        <p:nvPicPr>
          <p:cNvPr id="14" name="Picture 13">
            <a:extLst>
              <a:ext uri="{FF2B5EF4-FFF2-40B4-BE49-F238E27FC236}">
                <a16:creationId xmlns:a16="http://schemas.microsoft.com/office/drawing/2014/main" id="{F5EC3550-A889-45EC-FF66-A287EE5EA696}"/>
              </a:ext>
            </a:extLst>
          </p:cNvPr>
          <p:cNvPicPr>
            <a:picLocks noChangeAspect="1"/>
          </p:cNvPicPr>
          <p:nvPr/>
        </p:nvPicPr>
        <p:blipFill>
          <a:blip r:embed="rId8"/>
          <a:stretch>
            <a:fillRect/>
          </a:stretch>
        </p:blipFill>
        <p:spPr>
          <a:xfrm>
            <a:off x="6908805" y="3419666"/>
            <a:ext cx="1623195" cy="914400"/>
          </a:xfrm>
          <a:prstGeom prst="rect">
            <a:avLst/>
          </a:prstGeom>
          <a:solidFill>
            <a:srgbClr val="FFFFFF">
              <a:shade val="85000"/>
            </a:srgbClr>
          </a:solidFill>
          <a:ln w="3175" cap="sq">
            <a:solidFill>
              <a:srgbClr val="002060"/>
            </a:solidFill>
            <a:miter lim="800000"/>
          </a:ln>
          <a:effectLst/>
        </p:spPr>
      </p:pic>
    </p:spTree>
    <p:extLst>
      <p:ext uri="{BB962C8B-B14F-4D97-AF65-F5344CB8AC3E}">
        <p14:creationId xmlns:p14="http://schemas.microsoft.com/office/powerpoint/2010/main" val="38522629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18765-2D23-7A99-0636-F394B5CB9DE8}"/>
              </a:ext>
            </a:extLst>
          </p:cNvPr>
          <p:cNvSpPr>
            <a:spLocks noGrp="1"/>
          </p:cNvSpPr>
          <p:nvPr>
            <p:ph type="title"/>
          </p:nvPr>
        </p:nvSpPr>
        <p:spPr/>
        <p:txBody>
          <a:bodyPr/>
          <a:lstStyle/>
          <a:p>
            <a:r>
              <a:rPr lang="en-GB" dirty="0"/>
              <a:t>Clean room preparation of FPC</a:t>
            </a:r>
            <a:endParaRPr lang="en-US" dirty="0"/>
          </a:p>
        </p:txBody>
      </p:sp>
      <p:sp>
        <p:nvSpPr>
          <p:cNvPr id="3" name="Footer Placeholder 2">
            <a:extLst>
              <a:ext uri="{FF2B5EF4-FFF2-40B4-BE49-F238E27FC236}">
                <a16:creationId xmlns:a16="http://schemas.microsoft.com/office/drawing/2014/main" id="{356012A3-43AC-3120-4608-5C5BCF5F97A5}"/>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7ADE6A2D-B610-8164-8F43-E67F31A4BE84}"/>
              </a:ext>
            </a:extLst>
          </p:cNvPr>
          <p:cNvSpPr>
            <a:spLocks noGrp="1"/>
          </p:cNvSpPr>
          <p:nvPr>
            <p:ph type="sldNum" sz="quarter" idx="12"/>
          </p:nvPr>
        </p:nvSpPr>
        <p:spPr/>
        <p:txBody>
          <a:bodyPr/>
          <a:lstStyle/>
          <a:p>
            <a:fld id="{BFDCA1C4-9514-7B4F-976F-D92F7E296653}" type="slidenum">
              <a:rPr lang="fr-FR" smtClean="0"/>
              <a:pPr/>
              <a:t>54</a:t>
            </a:fld>
            <a:endParaRPr lang="fr-FR"/>
          </a:p>
        </p:txBody>
      </p:sp>
      <p:pic>
        <p:nvPicPr>
          <p:cNvPr id="16" name="Picture 15">
            <a:extLst>
              <a:ext uri="{FF2B5EF4-FFF2-40B4-BE49-F238E27FC236}">
                <a16:creationId xmlns:a16="http://schemas.microsoft.com/office/drawing/2014/main" id="{2A7D333D-D6DD-2581-0218-43231D4F219C}"/>
              </a:ext>
            </a:extLst>
          </p:cNvPr>
          <p:cNvPicPr>
            <a:picLocks noChangeAspect="1"/>
          </p:cNvPicPr>
          <p:nvPr/>
        </p:nvPicPr>
        <p:blipFill>
          <a:blip r:embed="rId2"/>
          <a:stretch>
            <a:fillRect/>
          </a:stretch>
        </p:blipFill>
        <p:spPr>
          <a:xfrm>
            <a:off x="514009" y="1563638"/>
            <a:ext cx="4057991" cy="2286000"/>
          </a:xfrm>
          <a:prstGeom prst="rect">
            <a:avLst/>
          </a:prstGeom>
          <a:ln w="3175">
            <a:solidFill>
              <a:srgbClr val="002060"/>
            </a:solidFill>
          </a:ln>
        </p:spPr>
      </p:pic>
      <p:pic>
        <p:nvPicPr>
          <p:cNvPr id="17" name="Picture 16">
            <a:extLst>
              <a:ext uri="{FF2B5EF4-FFF2-40B4-BE49-F238E27FC236}">
                <a16:creationId xmlns:a16="http://schemas.microsoft.com/office/drawing/2014/main" id="{2ACFBD2B-2DAE-E354-94C7-43CB82077574}"/>
              </a:ext>
            </a:extLst>
          </p:cNvPr>
          <p:cNvPicPr>
            <a:picLocks noChangeAspect="1"/>
          </p:cNvPicPr>
          <p:nvPr/>
        </p:nvPicPr>
        <p:blipFill>
          <a:blip r:embed="rId3"/>
          <a:stretch>
            <a:fillRect/>
          </a:stretch>
        </p:blipFill>
        <p:spPr>
          <a:xfrm>
            <a:off x="6908805" y="1203598"/>
            <a:ext cx="1623195" cy="914400"/>
          </a:xfrm>
          <a:prstGeom prst="rect">
            <a:avLst/>
          </a:prstGeom>
          <a:ln w="3175">
            <a:solidFill>
              <a:srgbClr val="002060"/>
            </a:solidFill>
          </a:ln>
        </p:spPr>
      </p:pic>
      <p:pic>
        <p:nvPicPr>
          <p:cNvPr id="18" name="Picture 17">
            <a:extLst>
              <a:ext uri="{FF2B5EF4-FFF2-40B4-BE49-F238E27FC236}">
                <a16:creationId xmlns:a16="http://schemas.microsoft.com/office/drawing/2014/main" id="{8F6CD5A5-BE6F-EF00-DC88-2DD94DE0AE3B}"/>
              </a:ext>
            </a:extLst>
          </p:cNvPr>
          <p:cNvPicPr>
            <a:picLocks noChangeAspect="1"/>
          </p:cNvPicPr>
          <p:nvPr/>
        </p:nvPicPr>
        <p:blipFill>
          <a:blip r:embed="rId4"/>
          <a:stretch>
            <a:fillRect/>
          </a:stretch>
        </p:blipFill>
        <p:spPr>
          <a:xfrm>
            <a:off x="6908805" y="2311632"/>
            <a:ext cx="1623195" cy="914400"/>
          </a:xfrm>
          <a:prstGeom prst="rect">
            <a:avLst/>
          </a:prstGeom>
          <a:ln w="3175">
            <a:solidFill>
              <a:srgbClr val="002060"/>
            </a:solidFill>
          </a:ln>
        </p:spPr>
      </p:pic>
      <p:pic>
        <p:nvPicPr>
          <p:cNvPr id="19" name="Picture 18">
            <a:extLst>
              <a:ext uri="{FF2B5EF4-FFF2-40B4-BE49-F238E27FC236}">
                <a16:creationId xmlns:a16="http://schemas.microsoft.com/office/drawing/2014/main" id="{C9AFF090-8CF1-B3BC-2C5C-ACC8F39ADD8C}"/>
              </a:ext>
            </a:extLst>
          </p:cNvPr>
          <p:cNvPicPr>
            <a:picLocks noChangeAspect="1"/>
          </p:cNvPicPr>
          <p:nvPr/>
        </p:nvPicPr>
        <p:blipFill>
          <a:blip r:embed="rId5"/>
          <a:stretch>
            <a:fillRect/>
          </a:stretch>
        </p:blipFill>
        <p:spPr>
          <a:xfrm>
            <a:off x="5024685" y="1203598"/>
            <a:ext cx="1623195" cy="914400"/>
          </a:xfrm>
          <a:prstGeom prst="rect">
            <a:avLst/>
          </a:prstGeom>
          <a:ln w="3175">
            <a:solidFill>
              <a:srgbClr val="002060"/>
            </a:solidFill>
          </a:ln>
        </p:spPr>
      </p:pic>
      <p:pic>
        <p:nvPicPr>
          <p:cNvPr id="20" name="Picture 19">
            <a:extLst>
              <a:ext uri="{FF2B5EF4-FFF2-40B4-BE49-F238E27FC236}">
                <a16:creationId xmlns:a16="http://schemas.microsoft.com/office/drawing/2014/main" id="{3488E6DF-FFFB-217A-44BD-7F8FE8748579}"/>
              </a:ext>
            </a:extLst>
          </p:cNvPr>
          <p:cNvPicPr>
            <a:picLocks noChangeAspect="1"/>
          </p:cNvPicPr>
          <p:nvPr/>
        </p:nvPicPr>
        <p:blipFill>
          <a:blip r:embed="rId6"/>
          <a:stretch>
            <a:fillRect/>
          </a:stretch>
        </p:blipFill>
        <p:spPr>
          <a:xfrm>
            <a:off x="5024685" y="2311632"/>
            <a:ext cx="1623195" cy="914400"/>
          </a:xfrm>
          <a:prstGeom prst="rect">
            <a:avLst/>
          </a:prstGeom>
          <a:ln w="3175">
            <a:solidFill>
              <a:srgbClr val="002060"/>
            </a:solidFill>
          </a:ln>
        </p:spPr>
      </p:pic>
      <p:pic>
        <p:nvPicPr>
          <p:cNvPr id="21" name="Picture 20">
            <a:extLst>
              <a:ext uri="{FF2B5EF4-FFF2-40B4-BE49-F238E27FC236}">
                <a16:creationId xmlns:a16="http://schemas.microsoft.com/office/drawing/2014/main" id="{02CEFDB7-4540-64B3-91FD-A10D32920234}"/>
              </a:ext>
            </a:extLst>
          </p:cNvPr>
          <p:cNvPicPr>
            <a:picLocks noChangeAspect="1"/>
          </p:cNvPicPr>
          <p:nvPr/>
        </p:nvPicPr>
        <p:blipFill>
          <a:blip r:embed="rId7"/>
          <a:stretch>
            <a:fillRect/>
          </a:stretch>
        </p:blipFill>
        <p:spPr>
          <a:xfrm>
            <a:off x="5024684" y="3419666"/>
            <a:ext cx="1623195" cy="914400"/>
          </a:xfrm>
          <a:prstGeom prst="rect">
            <a:avLst/>
          </a:prstGeom>
          <a:ln w="3175">
            <a:solidFill>
              <a:srgbClr val="002060"/>
            </a:solidFill>
          </a:ln>
        </p:spPr>
      </p:pic>
      <p:pic>
        <p:nvPicPr>
          <p:cNvPr id="22" name="Picture 21">
            <a:extLst>
              <a:ext uri="{FF2B5EF4-FFF2-40B4-BE49-F238E27FC236}">
                <a16:creationId xmlns:a16="http://schemas.microsoft.com/office/drawing/2014/main" id="{D189C56E-6F04-87A5-FE05-7F4266741AFE}"/>
              </a:ext>
            </a:extLst>
          </p:cNvPr>
          <p:cNvPicPr>
            <a:picLocks noChangeAspect="1"/>
          </p:cNvPicPr>
          <p:nvPr/>
        </p:nvPicPr>
        <p:blipFill>
          <a:blip r:embed="rId8"/>
          <a:stretch>
            <a:fillRect/>
          </a:stretch>
        </p:blipFill>
        <p:spPr>
          <a:xfrm>
            <a:off x="6908804" y="3419666"/>
            <a:ext cx="1623195" cy="914400"/>
          </a:xfrm>
          <a:prstGeom prst="rect">
            <a:avLst/>
          </a:prstGeom>
          <a:ln w="3175">
            <a:solidFill>
              <a:srgbClr val="002060"/>
            </a:solidFill>
          </a:ln>
        </p:spPr>
      </p:pic>
    </p:spTree>
    <p:extLst>
      <p:ext uri="{BB962C8B-B14F-4D97-AF65-F5344CB8AC3E}">
        <p14:creationId xmlns:p14="http://schemas.microsoft.com/office/powerpoint/2010/main" val="407983135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20565-C771-4759-F501-9CCF43D7A4C8}"/>
              </a:ext>
            </a:extLst>
          </p:cNvPr>
          <p:cNvSpPr>
            <a:spLocks noGrp="1"/>
          </p:cNvSpPr>
          <p:nvPr>
            <p:ph type="title"/>
          </p:nvPr>
        </p:nvSpPr>
        <p:spPr/>
        <p:txBody>
          <a:bodyPr/>
          <a:lstStyle/>
          <a:p>
            <a:r>
              <a:rPr lang="fr-CH" dirty="0" err="1"/>
              <a:t>Arcing</a:t>
            </a:r>
            <a:r>
              <a:rPr lang="fr-CH" dirty="0"/>
              <a:t> in FPC</a:t>
            </a:r>
            <a:endParaRPr lang="en-US" dirty="0"/>
          </a:p>
        </p:txBody>
      </p:sp>
      <p:sp>
        <p:nvSpPr>
          <p:cNvPr id="3" name="Footer Placeholder 2">
            <a:extLst>
              <a:ext uri="{FF2B5EF4-FFF2-40B4-BE49-F238E27FC236}">
                <a16:creationId xmlns:a16="http://schemas.microsoft.com/office/drawing/2014/main" id="{35D202A3-4BE8-A65B-4A11-D873DDB3231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396C1ACA-3A3F-1A6A-CE24-433D7178455A}"/>
              </a:ext>
            </a:extLst>
          </p:cNvPr>
          <p:cNvSpPr>
            <a:spLocks noGrp="1"/>
          </p:cNvSpPr>
          <p:nvPr>
            <p:ph type="sldNum" sz="quarter" idx="12"/>
          </p:nvPr>
        </p:nvSpPr>
        <p:spPr/>
        <p:txBody>
          <a:bodyPr/>
          <a:lstStyle/>
          <a:p>
            <a:fld id="{BFDCA1C4-9514-7B4F-976F-D92F7E296653}" type="slidenum">
              <a:rPr lang="fr-FR" smtClean="0"/>
              <a:pPr/>
              <a:t>55</a:t>
            </a:fld>
            <a:endParaRPr lang="fr-FR"/>
          </a:p>
        </p:txBody>
      </p:sp>
      <p:pic>
        <p:nvPicPr>
          <p:cNvPr id="11" name="Content Placeholder 7">
            <a:extLst>
              <a:ext uri="{FF2B5EF4-FFF2-40B4-BE49-F238E27FC236}">
                <a16:creationId xmlns:a16="http://schemas.microsoft.com/office/drawing/2014/main" id="{6CD11635-E269-BBD6-B01E-0A67EDF11F5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4944" y="1347614"/>
            <a:ext cx="3753612" cy="2807208"/>
          </a:xfrm>
          <a:prstGeom prst="rect">
            <a:avLst/>
          </a:prstGeom>
          <a:ln>
            <a:solidFill>
              <a:schemeClr val="accent5"/>
            </a:solidFill>
          </a:ln>
        </p:spPr>
      </p:pic>
      <p:pic>
        <p:nvPicPr>
          <p:cNvPr id="12" name="Content Placeholder 8">
            <a:extLst>
              <a:ext uri="{FF2B5EF4-FFF2-40B4-BE49-F238E27FC236}">
                <a16:creationId xmlns:a16="http://schemas.microsoft.com/office/drawing/2014/main" id="{DD5D1E9B-F355-FFAC-4B99-AD4BD17C380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95444" y="1347614"/>
            <a:ext cx="3753612" cy="2807208"/>
          </a:xfrm>
          <a:prstGeom prst="rect">
            <a:avLst/>
          </a:prstGeom>
          <a:ln>
            <a:solidFill>
              <a:schemeClr val="accent5"/>
            </a:solidFill>
          </a:ln>
        </p:spPr>
      </p:pic>
    </p:spTree>
    <p:extLst>
      <p:ext uri="{BB962C8B-B14F-4D97-AF65-F5344CB8AC3E}">
        <p14:creationId xmlns:p14="http://schemas.microsoft.com/office/powerpoint/2010/main" val="417018805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020565-C771-4759-F501-9CCF43D7A4C8}"/>
              </a:ext>
            </a:extLst>
          </p:cNvPr>
          <p:cNvSpPr>
            <a:spLocks noGrp="1"/>
          </p:cNvSpPr>
          <p:nvPr>
            <p:ph type="title"/>
          </p:nvPr>
        </p:nvSpPr>
        <p:spPr/>
        <p:txBody>
          <a:bodyPr/>
          <a:lstStyle/>
          <a:p>
            <a:r>
              <a:rPr lang="fr-CH" dirty="0" err="1"/>
              <a:t>Arcing</a:t>
            </a:r>
            <a:r>
              <a:rPr lang="fr-CH" dirty="0"/>
              <a:t> in FPC</a:t>
            </a:r>
            <a:endParaRPr lang="en-US" dirty="0"/>
          </a:p>
        </p:txBody>
      </p:sp>
      <p:sp>
        <p:nvSpPr>
          <p:cNvPr id="3" name="Footer Placeholder 2">
            <a:extLst>
              <a:ext uri="{FF2B5EF4-FFF2-40B4-BE49-F238E27FC236}">
                <a16:creationId xmlns:a16="http://schemas.microsoft.com/office/drawing/2014/main" id="{35D202A3-4BE8-A65B-4A11-D873DDB3231B}"/>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396C1ACA-3A3F-1A6A-CE24-433D7178455A}"/>
              </a:ext>
            </a:extLst>
          </p:cNvPr>
          <p:cNvSpPr>
            <a:spLocks noGrp="1"/>
          </p:cNvSpPr>
          <p:nvPr>
            <p:ph type="sldNum" sz="quarter" idx="12"/>
          </p:nvPr>
        </p:nvSpPr>
        <p:spPr/>
        <p:txBody>
          <a:bodyPr/>
          <a:lstStyle/>
          <a:p>
            <a:fld id="{BFDCA1C4-9514-7B4F-976F-D92F7E296653}" type="slidenum">
              <a:rPr lang="fr-FR" smtClean="0"/>
              <a:pPr/>
              <a:t>56</a:t>
            </a:fld>
            <a:endParaRPr lang="fr-FR"/>
          </a:p>
        </p:txBody>
      </p:sp>
      <p:pic>
        <p:nvPicPr>
          <p:cNvPr id="5" name="DSCF2696.AVI">
            <a:hlinkClick r:id="" action="ppaction://media"/>
            <a:extLst>
              <a:ext uri="{FF2B5EF4-FFF2-40B4-BE49-F238E27FC236}">
                <a16:creationId xmlns:a16="http://schemas.microsoft.com/office/drawing/2014/main" id="{4D8967C8-B135-ACB5-9C54-BE566F6D23DD}"/>
              </a:ext>
            </a:extLst>
          </p:cNvPr>
          <p:cNvPicPr>
            <a:picLocks noChangeAspect="1"/>
          </p:cNvPicPr>
          <p:nvPr>
            <a:videoFile r:link="rId1"/>
            <p:extLst>
              <p:ext uri="{DAA4B4D4-6D71-4841-9C94-3DE7FCFB9230}">
                <p14:media xmlns:p14="http://schemas.microsoft.com/office/powerpoint/2010/main" r:embed="rId2">
                  <p14:trim st="8019" end="1011"/>
                </p14:media>
              </p:ext>
            </p:extLst>
          </p:nvPr>
        </p:nvPicPr>
        <p:blipFill>
          <a:blip r:embed="rId4"/>
          <a:stretch>
            <a:fillRect/>
          </a:stretch>
        </p:blipFill>
        <p:spPr>
          <a:xfrm>
            <a:off x="2289996" y="1161990"/>
            <a:ext cx="4500000" cy="3375000"/>
          </a:xfrm>
          <a:prstGeom prst="rect">
            <a:avLst/>
          </a:prstGeom>
        </p:spPr>
      </p:pic>
      <p:pic>
        <p:nvPicPr>
          <p:cNvPr id="6" name="Picture 2" descr="\\cern.ch\dfs\Users\m\montesin\Desktop\DSCF2696 303.jpg">
            <a:extLst>
              <a:ext uri="{FF2B5EF4-FFF2-40B4-BE49-F238E27FC236}">
                <a16:creationId xmlns:a16="http://schemas.microsoft.com/office/drawing/2014/main" id="{FA6A1C6C-379E-8A96-8C04-1CCE24C5DAE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9996" y="1229490"/>
            <a:ext cx="4320000" cy="32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2596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970"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1" repeatCount="indefinite" fill="hold" display="0">
                  <p:stCondLst>
                    <p:cond delay="indefinite"/>
                  </p:stCondLst>
                </p:cTn>
                <p:tgtEl>
                  <p:spTgt spid="5"/>
                </p:tgtEl>
              </p:cMediaNode>
            </p:vide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DF56A-B249-CE37-AD45-5026234164AB}"/>
              </a:ext>
            </a:extLst>
          </p:cNvPr>
          <p:cNvSpPr>
            <a:spLocks noGrp="1"/>
          </p:cNvSpPr>
          <p:nvPr>
            <p:ph type="title"/>
          </p:nvPr>
        </p:nvSpPr>
        <p:spPr/>
        <p:txBody>
          <a:bodyPr/>
          <a:lstStyle/>
          <a:p>
            <a:r>
              <a:rPr lang="fr-CH" dirty="0"/>
              <a:t>RF </a:t>
            </a:r>
            <a:r>
              <a:rPr lang="fr-CH" dirty="0" err="1"/>
              <a:t>processing</a:t>
            </a:r>
            <a:r>
              <a:rPr lang="fr-CH" dirty="0"/>
              <a:t> to </a:t>
            </a:r>
            <a:r>
              <a:rPr lang="fr-CH" dirty="0" err="1"/>
              <a:t>avoid</a:t>
            </a:r>
            <a:r>
              <a:rPr lang="fr-CH" dirty="0"/>
              <a:t> </a:t>
            </a:r>
            <a:r>
              <a:rPr lang="fr-CH" dirty="0" err="1"/>
              <a:t>failures</a:t>
            </a:r>
            <a:endParaRPr lang="en-US" dirty="0"/>
          </a:p>
        </p:txBody>
      </p:sp>
      <p:sp>
        <p:nvSpPr>
          <p:cNvPr id="3" name="Footer Placeholder 2">
            <a:extLst>
              <a:ext uri="{FF2B5EF4-FFF2-40B4-BE49-F238E27FC236}">
                <a16:creationId xmlns:a16="http://schemas.microsoft.com/office/drawing/2014/main" id="{B6840C21-B0EF-7EFB-CA4D-C5D563CA2DEE}"/>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CE9B61C9-D880-CB14-9F55-FD4EDCE2CE8D}"/>
              </a:ext>
            </a:extLst>
          </p:cNvPr>
          <p:cNvSpPr>
            <a:spLocks noGrp="1"/>
          </p:cNvSpPr>
          <p:nvPr>
            <p:ph type="sldNum" sz="quarter" idx="12"/>
          </p:nvPr>
        </p:nvSpPr>
        <p:spPr/>
        <p:txBody>
          <a:bodyPr/>
          <a:lstStyle/>
          <a:p>
            <a:fld id="{BFDCA1C4-9514-7B4F-976F-D92F7E296653}" type="slidenum">
              <a:rPr lang="fr-FR" smtClean="0"/>
              <a:pPr/>
              <a:t>57</a:t>
            </a:fld>
            <a:endParaRPr lang="fr-FR"/>
          </a:p>
        </p:txBody>
      </p:sp>
      <p:pic>
        <p:nvPicPr>
          <p:cNvPr id="5" name="Picture 4">
            <a:extLst>
              <a:ext uri="{FF2B5EF4-FFF2-40B4-BE49-F238E27FC236}">
                <a16:creationId xmlns:a16="http://schemas.microsoft.com/office/drawing/2014/main" id="{102DB7E3-AE2C-5FF7-EBF0-B1C421D0C89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499" t="2115" r="1691" b="16175"/>
          <a:stretch/>
        </p:blipFill>
        <p:spPr>
          <a:xfrm>
            <a:off x="971600" y="1300415"/>
            <a:ext cx="7375161" cy="2743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1492268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C6ED1384-8E3A-ED5D-AD8D-A7C7A12503CF}"/>
              </a:ext>
            </a:extLst>
          </p:cNvPr>
          <p:cNvSpPr>
            <a:spLocks noGrp="1"/>
          </p:cNvSpPr>
          <p:nvPr>
            <p:ph type="title"/>
          </p:nvPr>
        </p:nvSpPr>
        <p:spPr/>
        <p:txBody>
          <a:bodyPr/>
          <a:lstStyle/>
          <a:p>
            <a:r>
              <a:rPr lang="fr-CH" dirty="0"/>
              <a:t>FPC RF </a:t>
            </a:r>
            <a:r>
              <a:rPr lang="fr-CH" dirty="0" err="1"/>
              <a:t>processing</a:t>
            </a:r>
            <a:endParaRPr lang="en-US" dirty="0"/>
          </a:p>
        </p:txBody>
      </p:sp>
      <p:sp>
        <p:nvSpPr>
          <p:cNvPr id="4" name="Footer Placeholder 3">
            <a:extLst>
              <a:ext uri="{FF2B5EF4-FFF2-40B4-BE49-F238E27FC236}">
                <a16:creationId xmlns:a16="http://schemas.microsoft.com/office/drawing/2014/main" id="{BBC7DA3E-9D9C-D8FE-F1BC-4047CD461C44}"/>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89FF86A5-D175-D452-1D94-25C7CF8EE906}"/>
              </a:ext>
            </a:extLst>
          </p:cNvPr>
          <p:cNvSpPr>
            <a:spLocks noGrp="1"/>
          </p:cNvSpPr>
          <p:nvPr>
            <p:ph type="sldNum" sz="quarter" idx="12"/>
          </p:nvPr>
        </p:nvSpPr>
        <p:spPr/>
        <p:txBody>
          <a:bodyPr/>
          <a:lstStyle/>
          <a:p>
            <a:fld id="{BFDCA1C4-9514-7B4F-976F-D92F7E296653}" type="slidenum">
              <a:rPr lang="fr-FR" smtClean="0"/>
              <a:pPr/>
              <a:t>58</a:t>
            </a:fld>
            <a:endParaRPr lang="fr-FR"/>
          </a:p>
        </p:txBody>
      </p:sp>
      <p:pic>
        <p:nvPicPr>
          <p:cNvPr id="7" name="Picture 6" descr="A machine with blue tubes&#10;&#10;Description automatically generated">
            <a:extLst>
              <a:ext uri="{FF2B5EF4-FFF2-40B4-BE49-F238E27FC236}">
                <a16:creationId xmlns:a16="http://schemas.microsoft.com/office/drawing/2014/main" id="{C74FFE55-88DE-1E86-7F92-DD790E49B8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9732" y="922963"/>
            <a:ext cx="4824536" cy="3617444"/>
          </a:xfrm>
          <a:prstGeom prst="rect">
            <a:avLst/>
          </a:prstGeom>
        </p:spPr>
      </p:pic>
    </p:spTree>
    <p:extLst>
      <p:ext uri="{BB962C8B-B14F-4D97-AF65-F5344CB8AC3E}">
        <p14:creationId xmlns:p14="http://schemas.microsoft.com/office/powerpoint/2010/main" val="191798002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8FDF498-5BF3-ADE2-1756-661B69FC7154}"/>
              </a:ext>
            </a:extLst>
          </p:cNvPr>
          <p:cNvSpPr>
            <a:spLocks noGrp="1"/>
          </p:cNvSpPr>
          <p:nvPr>
            <p:ph type="title"/>
          </p:nvPr>
        </p:nvSpPr>
        <p:spPr/>
        <p:txBody>
          <a:bodyPr/>
          <a:lstStyle/>
          <a:p>
            <a:r>
              <a:rPr lang="fr-CH" dirty="0"/>
              <a:t>FPC transport to Canada and UK</a:t>
            </a:r>
            <a:endParaRPr lang="en-US" dirty="0"/>
          </a:p>
        </p:txBody>
      </p:sp>
      <p:sp>
        <p:nvSpPr>
          <p:cNvPr id="4" name="Footer Placeholder 3">
            <a:extLst>
              <a:ext uri="{FF2B5EF4-FFF2-40B4-BE49-F238E27FC236}">
                <a16:creationId xmlns:a16="http://schemas.microsoft.com/office/drawing/2014/main" id="{176B924D-9854-42E6-04B4-7BEA8C4221FF}"/>
              </a:ext>
            </a:extLst>
          </p:cNvPr>
          <p:cNvSpPr>
            <a:spLocks noGrp="1"/>
          </p:cNvSpPr>
          <p:nvPr>
            <p:ph type="ftr" sz="quarter" idx="11"/>
          </p:nvPr>
        </p:nvSpPr>
        <p:spPr/>
        <p:txBody>
          <a:bodyPr/>
          <a:lstStyle/>
          <a:p>
            <a:r>
              <a:rPr lang="en-GB"/>
              <a:t>13th HL-LHC Collaboration Meeting, Vancouver, Canada, 25-28 September 2023 - WP4 - RF power system, eric.montesinos@cern.ch</a:t>
            </a:r>
            <a:endParaRPr lang="en-GB" dirty="0"/>
          </a:p>
        </p:txBody>
      </p:sp>
      <p:sp>
        <p:nvSpPr>
          <p:cNvPr id="5" name="Slide Number Placeholder 4">
            <a:extLst>
              <a:ext uri="{FF2B5EF4-FFF2-40B4-BE49-F238E27FC236}">
                <a16:creationId xmlns:a16="http://schemas.microsoft.com/office/drawing/2014/main" id="{F42222A6-ADDD-1910-31A8-EE135966CDD0}"/>
              </a:ext>
            </a:extLst>
          </p:cNvPr>
          <p:cNvSpPr>
            <a:spLocks noGrp="1"/>
          </p:cNvSpPr>
          <p:nvPr>
            <p:ph type="sldNum" sz="quarter" idx="12"/>
          </p:nvPr>
        </p:nvSpPr>
        <p:spPr/>
        <p:txBody>
          <a:bodyPr/>
          <a:lstStyle/>
          <a:p>
            <a:fld id="{BFDCA1C4-9514-7B4F-976F-D92F7E296653}" type="slidenum">
              <a:rPr lang="fr-FR" smtClean="0"/>
              <a:pPr/>
              <a:t>59</a:t>
            </a:fld>
            <a:endParaRPr lang="fr-FR"/>
          </a:p>
        </p:txBody>
      </p:sp>
      <p:sp>
        <p:nvSpPr>
          <p:cNvPr id="2" name="Content Placeholder 1">
            <a:extLst>
              <a:ext uri="{FF2B5EF4-FFF2-40B4-BE49-F238E27FC236}">
                <a16:creationId xmlns:a16="http://schemas.microsoft.com/office/drawing/2014/main" id="{30DE8723-93B2-84FC-093B-D2C996D6D99D}"/>
              </a:ext>
            </a:extLst>
          </p:cNvPr>
          <p:cNvSpPr>
            <a:spLocks noGrp="1"/>
          </p:cNvSpPr>
          <p:nvPr>
            <p:ph idx="1"/>
          </p:nvPr>
        </p:nvSpPr>
        <p:spPr>
          <a:xfrm>
            <a:off x="612000" y="914401"/>
            <a:ext cx="2447832" cy="3680222"/>
          </a:xfrm>
        </p:spPr>
        <p:txBody>
          <a:bodyPr>
            <a:normAutofit/>
          </a:bodyPr>
          <a:lstStyle/>
          <a:p>
            <a:pPr marL="0" indent="0">
              <a:buNone/>
            </a:pPr>
            <a:r>
              <a:rPr lang="fr-CH" sz="1400" dirty="0" err="1"/>
              <a:t>Initially</a:t>
            </a:r>
            <a:r>
              <a:rPr lang="fr-CH" sz="1400" dirty="0"/>
              <a:t>, </a:t>
            </a:r>
            <a:r>
              <a:rPr lang="fr-CH" sz="1400" dirty="0" err="1"/>
              <a:t>we</a:t>
            </a:r>
            <a:r>
              <a:rPr lang="fr-CH" sz="1400" dirty="0"/>
              <a:t> </a:t>
            </a:r>
            <a:r>
              <a:rPr lang="fr-CH" sz="1400" dirty="0" err="1"/>
              <a:t>intended</a:t>
            </a:r>
            <a:r>
              <a:rPr lang="fr-CH" sz="1400" dirty="0"/>
              <a:t> to </a:t>
            </a:r>
            <a:r>
              <a:rPr lang="fr-CH" sz="1400" dirty="0" err="1"/>
              <a:t>disassemble</a:t>
            </a:r>
            <a:r>
              <a:rPr lang="fr-CH" sz="1400" dirty="0"/>
              <a:t> the </a:t>
            </a:r>
            <a:r>
              <a:rPr lang="fr-CH" sz="1400" dirty="0" err="1"/>
              <a:t>two</a:t>
            </a:r>
            <a:r>
              <a:rPr lang="fr-CH" sz="1400" dirty="0"/>
              <a:t> </a:t>
            </a:r>
            <a:r>
              <a:rPr lang="fr-CH" sz="1400" dirty="0" err="1"/>
              <a:t>couplers</a:t>
            </a:r>
            <a:r>
              <a:rPr lang="fr-CH" sz="1400" dirty="0"/>
              <a:t> </a:t>
            </a:r>
            <a:r>
              <a:rPr lang="fr-CH" sz="1400" dirty="0" err="1"/>
              <a:t>from</a:t>
            </a:r>
            <a:r>
              <a:rPr lang="fr-CH" sz="1400" dirty="0"/>
              <a:t> </a:t>
            </a:r>
            <a:r>
              <a:rPr lang="fr-CH" sz="1400" dirty="0" err="1"/>
              <a:t>their</a:t>
            </a:r>
            <a:r>
              <a:rPr lang="fr-CH" sz="1400" dirty="0"/>
              <a:t> test box, and to transport </a:t>
            </a:r>
            <a:r>
              <a:rPr lang="fr-CH" sz="1400" dirty="0" err="1"/>
              <a:t>them</a:t>
            </a:r>
            <a:r>
              <a:rPr lang="fr-CH" sz="1400" dirty="0"/>
              <a:t> </a:t>
            </a:r>
            <a:r>
              <a:rPr lang="fr-CH" sz="1400" dirty="0" err="1"/>
              <a:t>individually</a:t>
            </a:r>
            <a:endParaRPr lang="fr-CH" sz="1400" dirty="0"/>
          </a:p>
          <a:p>
            <a:pPr marL="0" indent="0">
              <a:buNone/>
            </a:pPr>
            <a:endParaRPr lang="fr-CH" sz="1400" dirty="0"/>
          </a:p>
          <a:p>
            <a:pPr marL="0" indent="0">
              <a:buNone/>
            </a:pPr>
            <a:r>
              <a:rPr lang="fr-CH" sz="1400" dirty="0" err="1"/>
              <a:t>However</a:t>
            </a:r>
            <a:r>
              <a:rPr lang="fr-CH" sz="1400" dirty="0"/>
              <a:t>, </a:t>
            </a:r>
            <a:r>
              <a:rPr lang="fr-CH" sz="1400" dirty="0" err="1"/>
              <a:t>this</a:t>
            </a:r>
            <a:r>
              <a:rPr lang="fr-CH" sz="1400" dirty="0"/>
              <a:t> </a:t>
            </a:r>
            <a:r>
              <a:rPr lang="fr-CH" sz="1400" dirty="0" err="1"/>
              <a:t>would</a:t>
            </a:r>
            <a:r>
              <a:rPr lang="fr-CH" sz="1400" dirty="0"/>
              <a:t> </a:t>
            </a:r>
            <a:r>
              <a:rPr lang="fr-CH" sz="1400" dirty="0" err="1"/>
              <a:t>remove</a:t>
            </a:r>
            <a:r>
              <a:rPr lang="fr-CH" sz="1400" dirty="0"/>
              <a:t> all the RF </a:t>
            </a:r>
            <a:r>
              <a:rPr lang="fr-CH" sz="1400" dirty="0" err="1"/>
              <a:t>processing</a:t>
            </a:r>
            <a:r>
              <a:rPr lang="fr-CH" sz="1400" dirty="0"/>
              <a:t> </a:t>
            </a:r>
            <a:r>
              <a:rPr lang="fr-CH" sz="1400" dirty="0" err="1"/>
              <a:t>work</a:t>
            </a:r>
            <a:r>
              <a:rPr lang="fr-CH" sz="1400" dirty="0"/>
              <a:t> </a:t>
            </a:r>
            <a:r>
              <a:rPr lang="fr-CH" sz="1400" dirty="0" err="1"/>
              <a:t>we</a:t>
            </a:r>
            <a:r>
              <a:rPr lang="fr-CH" sz="1400" dirty="0"/>
              <a:t> </a:t>
            </a:r>
            <a:r>
              <a:rPr lang="fr-CH" sz="1400" dirty="0" err="1"/>
              <a:t>did</a:t>
            </a:r>
            <a:r>
              <a:rPr lang="fr-CH" sz="1400" dirty="0"/>
              <a:t>, </a:t>
            </a:r>
            <a:r>
              <a:rPr lang="fr-CH" sz="1400" dirty="0" err="1"/>
              <a:t>so</a:t>
            </a:r>
            <a:r>
              <a:rPr lang="fr-CH" sz="1400" dirty="0"/>
              <a:t> </a:t>
            </a:r>
            <a:r>
              <a:rPr lang="fr-CH" sz="1400" dirty="0" err="1"/>
              <a:t>we</a:t>
            </a:r>
            <a:r>
              <a:rPr lang="fr-CH" sz="1400" dirty="0"/>
              <a:t> </a:t>
            </a:r>
            <a:r>
              <a:rPr lang="fr-CH" sz="1400" dirty="0" err="1"/>
              <a:t>now</a:t>
            </a:r>
            <a:r>
              <a:rPr lang="fr-CH" sz="1400" dirty="0"/>
              <a:t> </a:t>
            </a:r>
            <a:r>
              <a:rPr lang="fr-CH" sz="1400" dirty="0" err="1"/>
              <a:t>prefer</a:t>
            </a:r>
            <a:r>
              <a:rPr lang="fr-CH" sz="1400" dirty="0"/>
              <a:t> to </a:t>
            </a:r>
            <a:r>
              <a:rPr lang="fr-CH" sz="1400" dirty="0" err="1"/>
              <a:t>send</a:t>
            </a:r>
            <a:r>
              <a:rPr lang="fr-CH" sz="1400" dirty="0"/>
              <a:t> </a:t>
            </a:r>
            <a:r>
              <a:rPr lang="fr-CH" sz="1400" dirty="0" err="1"/>
              <a:t>them</a:t>
            </a:r>
            <a:r>
              <a:rPr lang="fr-CH" sz="1400" dirty="0"/>
              <a:t> </a:t>
            </a:r>
            <a:r>
              <a:rPr lang="fr-CH" sz="1400" dirty="0" err="1"/>
              <a:t>still</a:t>
            </a:r>
            <a:r>
              <a:rPr lang="fr-CH" sz="1400" dirty="0"/>
              <a:t> </a:t>
            </a:r>
            <a:r>
              <a:rPr lang="fr-CH" sz="1400" dirty="0" err="1"/>
              <a:t>assembled</a:t>
            </a:r>
            <a:r>
              <a:rPr lang="fr-CH" sz="1400" dirty="0"/>
              <a:t> onto </a:t>
            </a:r>
            <a:r>
              <a:rPr lang="fr-CH" sz="1400" dirty="0" err="1"/>
              <a:t>their</a:t>
            </a:r>
            <a:r>
              <a:rPr lang="fr-CH" sz="1400" dirty="0"/>
              <a:t> test box, </a:t>
            </a:r>
            <a:r>
              <a:rPr lang="fr-CH" sz="1400" dirty="0" err="1"/>
              <a:t>under</a:t>
            </a:r>
            <a:r>
              <a:rPr lang="fr-CH" sz="1400" dirty="0"/>
              <a:t> vacuum </a:t>
            </a:r>
            <a:endParaRPr lang="en-US" sz="1400" dirty="0"/>
          </a:p>
        </p:txBody>
      </p:sp>
      <p:pic>
        <p:nvPicPr>
          <p:cNvPr id="8" name="Picture 7" descr="A machine on a pallet&#10;&#10;Description automatically generated">
            <a:extLst>
              <a:ext uri="{FF2B5EF4-FFF2-40B4-BE49-F238E27FC236}">
                <a16:creationId xmlns:a16="http://schemas.microsoft.com/office/drawing/2014/main" id="{EE1F3A5A-9081-7811-DF72-7DD7762AD1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464" y="1056188"/>
            <a:ext cx="2842706" cy="3396647"/>
          </a:xfrm>
          <a:prstGeom prst="rect">
            <a:avLst/>
          </a:prstGeom>
        </p:spPr>
      </p:pic>
      <p:pic>
        <p:nvPicPr>
          <p:cNvPr id="9" name="Picture 8" descr="A machine with metal frame and metal rods&#10;&#10;Description automatically generated with medium confidence">
            <a:extLst>
              <a:ext uri="{FF2B5EF4-FFF2-40B4-BE49-F238E27FC236}">
                <a16:creationId xmlns:a16="http://schemas.microsoft.com/office/drawing/2014/main" id="{96A5E1EA-C8D0-384E-61F2-3DC2C076F01C}"/>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970462" y="737172"/>
            <a:ext cx="2912569" cy="3912668"/>
          </a:xfrm>
          <a:prstGeom prst="rect">
            <a:avLst/>
          </a:prstGeom>
        </p:spPr>
      </p:pic>
    </p:spTree>
    <p:extLst>
      <p:ext uri="{BB962C8B-B14F-4D97-AF65-F5344CB8AC3E}">
        <p14:creationId xmlns:p14="http://schemas.microsoft.com/office/powerpoint/2010/main" val="6119782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7F2727D-A83F-9EC3-4EE3-88153EB3CC8D}"/>
              </a:ext>
            </a:extLst>
          </p:cNvPr>
          <p:cNvSpPr>
            <a:spLocks noGrp="1"/>
          </p:cNvSpPr>
          <p:nvPr>
            <p:ph type="title"/>
          </p:nvPr>
        </p:nvSpPr>
        <p:spPr/>
        <p:txBody>
          <a:bodyPr/>
          <a:lstStyle/>
          <a:p>
            <a:r>
              <a:rPr lang="en-US" dirty="0"/>
              <a:t>Integration of the HPRF in the galleries</a:t>
            </a:r>
          </a:p>
        </p:txBody>
      </p:sp>
      <p:sp>
        <p:nvSpPr>
          <p:cNvPr id="8" name="Content Placeholder 7">
            <a:extLst>
              <a:ext uri="{FF2B5EF4-FFF2-40B4-BE49-F238E27FC236}">
                <a16:creationId xmlns:a16="http://schemas.microsoft.com/office/drawing/2014/main" id="{65F34EF7-71A2-B9AF-C8C2-AAB3688415C2}"/>
              </a:ext>
            </a:extLst>
          </p:cNvPr>
          <p:cNvSpPr>
            <a:spLocks noGrp="1"/>
          </p:cNvSpPr>
          <p:nvPr>
            <p:ph idx="1"/>
          </p:nvPr>
        </p:nvSpPr>
        <p:spPr/>
        <p:txBody>
          <a:bodyPr>
            <a:normAutofit/>
          </a:bodyPr>
          <a:lstStyle/>
          <a:p>
            <a:pPr marL="0" indent="0" algn="l">
              <a:buNone/>
              <a:tabLst>
                <a:tab pos="2743200" algn="l"/>
              </a:tabLst>
            </a:pPr>
            <a:r>
              <a:rPr lang="en-US" sz="1800" dirty="0"/>
              <a:t>Volume L x l x h	each HPRF station must be</a:t>
            </a:r>
          </a:p>
          <a:p>
            <a:pPr marL="0" indent="0" algn="l">
              <a:buNone/>
              <a:tabLst>
                <a:tab pos="2743200" algn="l"/>
              </a:tabLst>
            </a:pPr>
            <a:r>
              <a:rPr lang="en-US" sz="1800" dirty="0"/>
              <a:t>	maximum 2 x 2 x 2 meters all inclusive</a:t>
            </a:r>
          </a:p>
          <a:p>
            <a:pPr marL="0" indent="0" algn="l">
              <a:buNone/>
              <a:tabLst>
                <a:tab pos="3948113" algn="l"/>
              </a:tabLst>
            </a:pPr>
            <a:r>
              <a:rPr lang="en-US" sz="1800" dirty="0"/>
              <a:t>	</a:t>
            </a:r>
          </a:p>
          <a:p>
            <a:pPr marL="0" indent="0" algn="l">
              <a:buNone/>
              <a:tabLst>
                <a:tab pos="2743200" algn="l"/>
              </a:tabLst>
            </a:pPr>
            <a:r>
              <a:rPr lang="en-US" sz="1800" dirty="0"/>
              <a:t>	</a:t>
            </a:r>
            <a:r>
              <a:rPr lang="en-US" sz="1800" i="1" dirty="0">
                <a:solidFill>
                  <a:srgbClr val="FF0000"/>
                </a:solidFill>
              </a:rPr>
              <a:t>In a gallery so no possibility to increase the size</a:t>
            </a:r>
          </a:p>
        </p:txBody>
      </p:sp>
      <p:sp>
        <p:nvSpPr>
          <p:cNvPr id="3" name="Footer Placeholder 2">
            <a:extLst>
              <a:ext uri="{FF2B5EF4-FFF2-40B4-BE49-F238E27FC236}">
                <a16:creationId xmlns:a16="http://schemas.microsoft.com/office/drawing/2014/main" id="{696F3709-3FB5-51E0-4FAC-41FB8850D644}"/>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1B357E9F-3E99-D7BC-2C36-C37CDD44D41A}"/>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3063774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A496640-96B8-F551-E6BF-403C008BDCD8}"/>
              </a:ext>
            </a:extLst>
          </p:cNvPr>
          <p:cNvSpPr>
            <a:spLocks noGrp="1"/>
          </p:cNvSpPr>
          <p:nvPr>
            <p:ph type="title"/>
          </p:nvPr>
        </p:nvSpPr>
        <p:spPr/>
        <p:txBody>
          <a:bodyPr/>
          <a:lstStyle/>
          <a:p>
            <a:r>
              <a:rPr lang="fr-CH" dirty="0"/>
              <a:t>Last </a:t>
            </a:r>
            <a:r>
              <a:rPr lang="fr-CH" dirty="0" err="1"/>
              <a:t>year</a:t>
            </a:r>
            <a:r>
              <a:rPr lang="fr-CH" dirty="0"/>
              <a:t> at Uppsala</a:t>
            </a:r>
            <a:endParaRPr lang="en-US" dirty="0"/>
          </a:p>
        </p:txBody>
      </p:sp>
      <p:sp>
        <p:nvSpPr>
          <p:cNvPr id="3" name="Footer Placeholder 2">
            <a:extLst>
              <a:ext uri="{FF2B5EF4-FFF2-40B4-BE49-F238E27FC236}">
                <a16:creationId xmlns:a16="http://schemas.microsoft.com/office/drawing/2014/main" id="{4CE1BB21-4479-BCD6-8D55-1571AC8B91EE}"/>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2" name="Slide Number Placeholder 1">
            <a:extLst>
              <a:ext uri="{FF2B5EF4-FFF2-40B4-BE49-F238E27FC236}">
                <a16:creationId xmlns:a16="http://schemas.microsoft.com/office/drawing/2014/main" id="{22EFBE24-667F-F951-0BA6-62184B6F435F}"/>
              </a:ext>
            </a:extLst>
          </p:cNvPr>
          <p:cNvSpPr>
            <a:spLocks noGrp="1"/>
          </p:cNvSpPr>
          <p:nvPr>
            <p:ph type="sldNum" sz="quarter" idx="12"/>
          </p:nvPr>
        </p:nvSpPr>
        <p:spPr/>
        <p:txBody>
          <a:bodyPr/>
          <a:lstStyle/>
          <a:p>
            <a:fld id="{BFDCA1C4-9514-7B4F-976F-D92F7E296653}" type="slidenum">
              <a:rPr lang="fr-FR" smtClean="0"/>
              <a:pPr/>
              <a:t>60</a:t>
            </a:fld>
            <a:endParaRPr lang="fr-FR"/>
          </a:p>
        </p:txBody>
      </p:sp>
      <p:pic>
        <p:nvPicPr>
          <p:cNvPr id="4" name="Picture 3">
            <a:extLst>
              <a:ext uri="{FF2B5EF4-FFF2-40B4-BE49-F238E27FC236}">
                <a16:creationId xmlns:a16="http://schemas.microsoft.com/office/drawing/2014/main" id="{9E822FCF-2F0B-DC5D-8A3D-60EDFBC8D2AD}"/>
              </a:ext>
            </a:extLst>
          </p:cNvPr>
          <p:cNvPicPr>
            <a:picLocks noChangeAspect="1"/>
          </p:cNvPicPr>
          <p:nvPr/>
        </p:nvPicPr>
        <p:blipFill>
          <a:blip r:embed="rId2"/>
          <a:stretch>
            <a:fillRect/>
          </a:stretch>
        </p:blipFill>
        <p:spPr>
          <a:xfrm>
            <a:off x="1367644" y="869564"/>
            <a:ext cx="6408712" cy="3604901"/>
          </a:xfrm>
          <a:prstGeom prst="rect">
            <a:avLst/>
          </a:prstGeom>
          <a:ln>
            <a:solidFill>
              <a:srgbClr val="002060"/>
            </a:solidFill>
          </a:ln>
        </p:spPr>
      </p:pic>
    </p:spTree>
    <p:extLst>
      <p:ext uri="{BB962C8B-B14F-4D97-AF65-F5344CB8AC3E}">
        <p14:creationId xmlns:p14="http://schemas.microsoft.com/office/powerpoint/2010/main" val="369129908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CF24E-28B9-AB26-3E7F-1F74A4B88D0E}"/>
              </a:ext>
            </a:extLst>
          </p:cNvPr>
          <p:cNvSpPr>
            <a:spLocks noGrp="1"/>
          </p:cNvSpPr>
          <p:nvPr>
            <p:ph type="title"/>
          </p:nvPr>
        </p:nvSpPr>
        <p:spPr>
          <a:xfrm>
            <a:off x="2402347" y="134938"/>
            <a:ext cx="6128878" cy="539750"/>
          </a:xfrm>
        </p:spPr>
        <p:txBody>
          <a:bodyPr/>
          <a:lstStyle/>
          <a:p>
            <a:r>
              <a:rPr lang="en-US" dirty="0"/>
              <a:t>Couplers Master Schedule</a:t>
            </a:r>
          </a:p>
        </p:txBody>
      </p:sp>
      <p:sp>
        <p:nvSpPr>
          <p:cNvPr id="3" name="Footer Placeholder 2">
            <a:extLst>
              <a:ext uri="{FF2B5EF4-FFF2-40B4-BE49-F238E27FC236}">
                <a16:creationId xmlns:a16="http://schemas.microsoft.com/office/drawing/2014/main" id="{49C75C0A-CDCA-4929-9CD0-9C55D3BB8734}"/>
              </a:ext>
            </a:extLst>
          </p:cNvPr>
          <p:cNvSpPr>
            <a:spLocks noGrp="1"/>
          </p:cNvSpPr>
          <p:nvPr>
            <p:ph type="ftr" sz="quarter" idx="11"/>
          </p:nvPr>
        </p:nvSpPr>
        <p:spPr>
          <a:xfrm>
            <a:off x="1671860" y="4669030"/>
            <a:ext cx="6860140" cy="368233"/>
          </a:xfrm>
        </p:spPr>
        <p:txBody>
          <a:bodyPr/>
          <a:lstStyle/>
          <a:p>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EB81A116-16BA-6601-7998-E7CBB0FA0342}"/>
              </a:ext>
            </a:extLst>
          </p:cNvPr>
          <p:cNvSpPr>
            <a:spLocks noGrp="1"/>
          </p:cNvSpPr>
          <p:nvPr>
            <p:ph type="sldNum" sz="quarter" idx="12"/>
          </p:nvPr>
        </p:nvSpPr>
        <p:spPr>
          <a:xfrm>
            <a:off x="8686800" y="4669030"/>
            <a:ext cx="360000" cy="368233"/>
          </a:xfrm>
        </p:spPr>
        <p:txBody>
          <a:bodyPr/>
          <a:lstStyle/>
          <a:p>
            <a:fld id="{BFDCA1C4-9514-7B4F-976F-D92F7E296653}" type="slidenum">
              <a:rPr lang="fr-FR" smtClean="0"/>
              <a:pPr/>
              <a:t>61</a:t>
            </a:fld>
            <a:endParaRPr lang="fr-FR"/>
          </a:p>
        </p:txBody>
      </p:sp>
      <p:sp>
        <p:nvSpPr>
          <p:cNvPr id="98" name="Rectangle 97">
            <a:extLst>
              <a:ext uri="{FF2B5EF4-FFF2-40B4-BE49-F238E27FC236}">
                <a16:creationId xmlns:a16="http://schemas.microsoft.com/office/drawing/2014/main" id="{7CBBA9FA-16C6-24DB-4C2E-AAF43F48860D}"/>
              </a:ext>
            </a:extLst>
          </p:cNvPr>
          <p:cNvSpPr/>
          <p:nvPr/>
        </p:nvSpPr>
        <p:spPr>
          <a:xfrm>
            <a:off x="45720" y="1919427"/>
            <a:ext cx="9052511" cy="1430234"/>
          </a:xfrm>
          <a:prstGeom prst="rect">
            <a:avLst/>
          </a:prstGeom>
          <a:solidFill>
            <a:sysClr val="window" lastClr="FFFFFF"/>
          </a:solidFill>
          <a:ln w="12700" cap="flat" cmpd="sng" algn="ctr">
            <a:solidFill>
              <a:srgbClr val="5B9BD5">
                <a:shade val="50000"/>
              </a:srgbClr>
            </a:solidFill>
            <a:prstDash val="solid"/>
            <a:miter lim="800000"/>
          </a:ln>
          <a:effectLst/>
        </p:spPr>
        <p:txBody>
          <a:bodyPr rtlCol="0" anchor="t"/>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900" b="0" i="0" u="none" strike="noStrike" kern="0" cap="none" spc="0" normalizeH="0" baseline="0" noProof="0" dirty="0">
                <a:ln>
                  <a:noFill/>
                </a:ln>
                <a:solidFill>
                  <a:srgbClr val="ED7D31"/>
                </a:solidFill>
                <a:effectLst/>
                <a:uLnTx/>
                <a:uFillTx/>
                <a:latin typeface="Calibri" panose="020F0502020204030204"/>
                <a:ea typeface="+mn-ea"/>
                <a:cs typeface="+mn-cs"/>
              </a:rPr>
              <a:t>DQW</a:t>
            </a:r>
          </a:p>
        </p:txBody>
      </p:sp>
      <p:sp>
        <p:nvSpPr>
          <p:cNvPr id="99" name="TextBox 98">
            <a:extLst>
              <a:ext uri="{FF2B5EF4-FFF2-40B4-BE49-F238E27FC236}">
                <a16:creationId xmlns:a16="http://schemas.microsoft.com/office/drawing/2014/main" id="{128C1506-1502-0295-C2FD-23D070237038}"/>
              </a:ext>
            </a:extLst>
          </p:cNvPr>
          <p:cNvSpPr txBox="1"/>
          <p:nvPr/>
        </p:nvSpPr>
        <p:spPr>
          <a:xfrm>
            <a:off x="188563" y="2181795"/>
            <a:ext cx="543739"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3 HOMC</a:t>
            </a:r>
          </a:p>
        </p:txBody>
      </p:sp>
      <p:sp>
        <p:nvSpPr>
          <p:cNvPr id="100" name="Rectangle 99">
            <a:extLst>
              <a:ext uri="{FF2B5EF4-FFF2-40B4-BE49-F238E27FC236}">
                <a16:creationId xmlns:a16="http://schemas.microsoft.com/office/drawing/2014/main" id="{A17460D7-4B6D-0BB9-09A4-9AC78325422D}"/>
              </a:ext>
            </a:extLst>
          </p:cNvPr>
          <p:cNvSpPr/>
          <p:nvPr/>
        </p:nvSpPr>
        <p:spPr>
          <a:xfrm>
            <a:off x="45770" y="3431595"/>
            <a:ext cx="9052461" cy="940355"/>
          </a:xfrm>
          <a:prstGeom prst="rect">
            <a:avLst/>
          </a:prstGeom>
          <a:solidFill>
            <a:sysClr val="window" lastClr="FFFFFF"/>
          </a:solidFill>
          <a:ln w="12700" cap="flat" cmpd="sng" algn="ctr">
            <a:solidFill>
              <a:srgbClr val="5B9BD5">
                <a:shade val="50000"/>
              </a:srgbClr>
            </a:solidFill>
            <a:prstDash val="solid"/>
            <a:miter lim="800000"/>
          </a:ln>
          <a:effectLst/>
        </p:spPr>
        <p:txBody>
          <a:bodyPr rtlCol="0" anchor="t"/>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FF0000"/>
                </a:solidFill>
                <a:effectLst/>
                <a:uLnTx/>
                <a:uFillTx/>
                <a:latin typeface="Calibri" panose="020F0502020204030204"/>
                <a:ea typeface="+mn-ea"/>
                <a:cs typeface="+mn-cs"/>
              </a:rPr>
              <a:t>RFD</a:t>
            </a:r>
          </a:p>
        </p:txBody>
      </p:sp>
      <p:sp>
        <p:nvSpPr>
          <p:cNvPr id="101" name="Rectangle 100">
            <a:extLst>
              <a:ext uri="{FF2B5EF4-FFF2-40B4-BE49-F238E27FC236}">
                <a16:creationId xmlns:a16="http://schemas.microsoft.com/office/drawing/2014/main" id="{07CAFBD0-E589-D562-AF3D-9C93B9A627ED}"/>
              </a:ext>
            </a:extLst>
          </p:cNvPr>
          <p:cNvSpPr/>
          <p:nvPr/>
        </p:nvSpPr>
        <p:spPr>
          <a:xfrm>
            <a:off x="27889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11</a:t>
            </a:r>
          </a:p>
        </p:txBody>
      </p:sp>
      <p:sp>
        <p:nvSpPr>
          <p:cNvPr id="102" name="Rectangle 101">
            <a:extLst>
              <a:ext uri="{FF2B5EF4-FFF2-40B4-BE49-F238E27FC236}">
                <a16:creationId xmlns:a16="http://schemas.microsoft.com/office/drawing/2014/main" id="{EAA17D1D-919C-D1BA-5183-BB6EEF8C8A58}"/>
              </a:ext>
            </a:extLst>
          </p:cNvPr>
          <p:cNvSpPr/>
          <p:nvPr/>
        </p:nvSpPr>
        <p:spPr>
          <a:xfrm>
            <a:off x="30632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12</a:t>
            </a:r>
          </a:p>
        </p:txBody>
      </p:sp>
      <p:sp>
        <p:nvSpPr>
          <p:cNvPr id="103" name="Rectangle 102">
            <a:extLst>
              <a:ext uri="{FF2B5EF4-FFF2-40B4-BE49-F238E27FC236}">
                <a16:creationId xmlns:a16="http://schemas.microsoft.com/office/drawing/2014/main" id="{177F79E6-9C41-4FFC-717F-31FE3AE06C0C}"/>
              </a:ext>
            </a:extLst>
          </p:cNvPr>
          <p:cNvSpPr/>
          <p:nvPr/>
        </p:nvSpPr>
        <p:spPr>
          <a:xfrm>
            <a:off x="47091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06</a:t>
            </a:r>
          </a:p>
        </p:txBody>
      </p:sp>
      <p:sp>
        <p:nvSpPr>
          <p:cNvPr id="104" name="Rectangle 103">
            <a:extLst>
              <a:ext uri="{FF2B5EF4-FFF2-40B4-BE49-F238E27FC236}">
                <a16:creationId xmlns:a16="http://schemas.microsoft.com/office/drawing/2014/main" id="{B3AC9C0E-DC82-2737-1AC9-E597235C6680}"/>
              </a:ext>
            </a:extLst>
          </p:cNvPr>
          <p:cNvSpPr/>
          <p:nvPr/>
        </p:nvSpPr>
        <p:spPr>
          <a:xfrm>
            <a:off x="33375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01</a:t>
            </a:r>
          </a:p>
        </p:txBody>
      </p:sp>
      <p:sp>
        <p:nvSpPr>
          <p:cNvPr id="105" name="Rectangle 104">
            <a:extLst>
              <a:ext uri="{FF2B5EF4-FFF2-40B4-BE49-F238E27FC236}">
                <a16:creationId xmlns:a16="http://schemas.microsoft.com/office/drawing/2014/main" id="{239154AA-98F4-90C6-18D4-7B63838148C5}"/>
              </a:ext>
            </a:extLst>
          </p:cNvPr>
          <p:cNvSpPr/>
          <p:nvPr/>
        </p:nvSpPr>
        <p:spPr>
          <a:xfrm>
            <a:off x="36118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02</a:t>
            </a:r>
          </a:p>
        </p:txBody>
      </p:sp>
      <p:sp>
        <p:nvSpPr>
          <p:cNvPr id="106" name="Rectangle 105">
            <a:extLst>
              <a:ext uri="{FF2B5EF4-FFF2-40B4-BE49-F238E27FC236}">
                <a16:creationId xmlns:a16="http://schemas.microsoft.com/office/drawing/2014/main" id="{DAE69C46-A5F6-9411-2320-F23511C56A01}"/>
              </a:ext>
            </a:extLst>
          </p:cNvPr>
          <p:cNvSpPr/>
          <p:nvPr/>
        </p:nvSpPr>
        <p:spPr>
          <a:xfrm>
            <a:off x="38862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03</a:t>
            </a:r>
          </a:p>
        </p:txBody>
      </p:sp>
      <p:sp>
        <p:nvSpPr>
          <p:cNvPr id="107" name="Rectangle 106">
            <a:extLst>
              <a:ext uri="{FF2B5EF4-FFF2-40B4-BE49-F238E27FC236}">
                <a16:creationId xmlns:a16="http://schemas.microsoft.com/office/drawing/2014/main" id="{0F4EF457-23A9-BDE4-C249-B92DD48C9197}"/>
              </a:ext>
            </a:extLst>
          </p:cNvPr>
          <p:cNvSpPr/>
          <p:nvPr/>
        </p:nvSpPr>
        <p:spPr>
          <a:xfrm>
            <a:off x="41605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04</a:t>
            </a:r>
          </a:p>
        </p:txBody>
      </p:sp>
      <p:sp>
        <p:nvSpPr>
          <p:cNvPr id="108" name="Rectangle 107">
            <a:extLst>
              <a:ext uri="{FF2B5EF4-FFF2-40B4-BE49-F238E27FC236}">
                <a16:creationId xmlns:a16="http://schemas.microsoft.com/office/drawing/2014/main" id="{818892F4-FA68-6163-1C64-6F38EF0DB2E2}"/>
              </a:ext>
            </a:extLst>
          </p:cNvPr>
          <p:cNvSpPr/>
          <p:nvPr/>
        </p:nvSpPr>
        <p:spPr>
          <a:xfrm>
            <a:off x="44348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05</a:t>
            </a:r>
          </a:p>
        </p:txBody>
      </p:sp>
      <p:sp>
        <p:nvSpPr>
          <p:cNvPr id="109" name="TextBox 108">
            <a:extLst>
              <a:ext uri="{FF2B5EF4-FFF2-40B4-BE49-F238E27FC236}">
                <a16:creationId xmlns:a16="http://schemas.microsoft.com/office/drawing/2014/main" id="{91E786FA-BF7F-E354-E4B7-4D7D81AF69E6}"/>
              </a:ext>
            </a:extLst>
          </p:cNvPr>
          <p:cNvSpPr txBox="1"/>
          <p:nvPr/>
        </p:nvSpPr>
        <p:spPr>
          <a:xfrm>
            <a:off x="1464248" y="2181795"/>
            <a:ext cx="543739"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3 HOMC</a:t>
            </a:r>
          </a:p>
        </p:txBody>
      </p:sp>
      <p:sp>
        <p:nvSpPr>
          <p:cNvPr id="110" name="Rectangle 109">
            <a:extLst>
              <a:ext uri="{FF2B5EF4-FFF2-40B4-BE49-F238E27FC236}">
                <a16:creationId xmlns:a16="http://schemas.microsoft.com/office/drawing/2014/main" id="{38F691A6-13D9-33F2-F305-4D02DC2ED392}"/>
              </a:ext>
            </a:extLst>
          </p:cNvPr>
          <p:cNvSpPr/>
          <p:nvPr/>
        </p:nvSpPr>
        <p:spPr>
          <a:xfrm>
            <a:off x="55321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09</a:t>
            </a:r>
          </a:p>
        </p:txBody>
      </p:sp>
      <p:sp>
        <p:nvSpPr>
          <p:cNvPr id="111" name="Rectangle 110">
            <a:extLst>
              <a:ext uri="{FF2B5EF4-FFF2-40B4-BE49-F238E27FC236}">
                <a16:creationId xmlns:a16="http://schemas.microsoft.com/office/drawing/2014/main" id="{0D3993AE-E301-3B8B-5AA2-A5EDC32A9208}"/>
              </a:ext>
            </a:extLst>
          </p:cNvPr>
          <p:cNvSpPr/>
          <p:nvPr/>
        </p:nvSpPr>
        <p:spPr>
          <a:xfrm>
            <a:off x="49834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07</a:t>
            </a:r>
          </a:p>
        </p:txBody>
      </p:sp>
      <p:sp>
        <p:nvSpPr>
          <p:cNvPr id="112" name="Rectangle 111">
            <a:extLst>
              <a:ext uri="{FF2B5EF4-FFF2-40B4-BE49-F238E27FC236}">
                <a16:creationId xmlns:a16="http://schemas.microsoft.com/office/drawing/2014/main" id="{540B57FE-0852-C199-A61D-00A3BA5FD633}"/>
              </a:ext>
            </a:extLst>
          </p:cNvPr>
          <p:cNvSpPr/>
          <p:nvPr/>
        </p:nvSpPr>
        <p:spPr>
          <a:xfrm>
            <a:off x="52578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08</a:t>
            </a:r>
          </a:p>
        </p:txBody>
      </p:sp>
      <p:sp>
        <p:nvSpPr>
          <p:cNvPr id="113" name="TextBox 112">
            <a:extLst>
              <a:ext uri="{FF2B5EF4-FFF2-40B4-BE49-F238E27FC236}">
                <a16:creationId xmlns:a16="http://schemas.microsoft.com/office/drawing/2014/main" id="{55568FCC-B14E-4DD8-F6FF-E4453B696B6D}"/>
              </a:ext>
            </a:extLst>
          </p:cNvPr>
          <p:cNvSpPr txBox="1"/>
          <p:nvPr/>
        </p:nvSpPr>
        <p:spPr>
          <a:xfrm>
            <a:off x="2554043" y="2730429"/>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14" name="Rectangle 113">
            <a:extLst>
              <a:ext uri="{FF2B5EF4-FFF2-40B4-BE49-F238E27FC236}">
                <a16:creationId xmlns:a16="http://schemas.microsoft.com/office/drawing/2014/main" id="{98564265-16B2-E88C-5AB5-7A9564D4F0D3}"/>
              </a:ext>
            </a:extLst>
          </p:cNvPr>
          <p:cNvSpPr/>
          <p:nvPr/>
        </p:nvSpPr>
        <p:spPr>
          <a:xfrm>
            <a:off x="45720" y="1326227"/>
            <a:ext cx="3291840" cy="216000"/>
          </a:xfrm>
          <a:prstGeom prst="rect">
            <a:avLst/>
          </a:prstGeom>
          <a:solidFill>
            <a:sysClr val="window" lastClr="FFFFFF"/>
          </a:solidFill>
          <a:ln>
            <a:solidFill>
              <a:srgbClr val="0070C0"/>
            </a:solid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2023</a:t>
            </a:r>
          </a:p>
        </p:txBody>
      </p:sp>
      <p:sp>
        <p:nvSpPr>
          <p:cNvPr id="115" name="Rectangle 114">
            <a:extLst>
              <a:ext uri="{FF2B5EF4-FFF2-40B4-BE49-F238E27FC236}">
                <a16:creationId xmlns:a16="http://schemas.microsoft.com/office/drawing/2014/main" id="{789DE3FB-E469-FD99-ABE5-6BD55C17E2F9}"/>
              </a:ext>
            </a:extLst>
          </p:cNvPr>
          <p:cNvSpPr/>
          <p:nvPr/>
        </p:nvSpPr>
        <p:spPr>
          <a:xfrm>
            <a:off x="3337560" y="1326227"/>
            <a:ext cx="3291840" cy="216000"/>
          </a:xfrm>
          <a:prstGeom prst="rect">
            <a:avLst/>
          </a:prstGeom>
          <a:solidFill>
            <a:sysClr val="window" lastClr="FFFFFF"/>
          </a:solidFill>
          <a:ln>
            <a:solidFill>
              <a:srgbClr val="0070C0"/>
            </a:solid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2024</a:t>
            </a:r>
          </a:p>
        </p:txBody>
      </p:sp>
      <p:sp>
        <p:nvSpPr>
          <p:cNvPr id="116" name="TextBox 115">
            <a:extLst>
              <a:ext uri="{FF2B5EF4-FFF2-40B4-BE49-F238E27FC236}">
                <a16:creationId xmlns:a16="http://schemas.microsoft.com/office/drawing/2014/main" id="{DDDF6109-A455-A662-0BE1-6D2D763B9D57}"/>
              </a:ext>
            </a:extLst>
          </p:cNvPr>
          <p:cNvSpPr txBox="1"/>
          <p:nvPr/>
        </p:nvSpPr>
        <p:spPr>
          <a:xfrm>
            <a:off x="3940010" y="2730429"/>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17" name="Diamond 116">
            <a:extLst>
              <a:ext uri="{FF2B5EF4-FFF2-40B4-BE49-F238E27FC236}">
                <a16:creationId xmlns:a16="http://schemas.microsoft.com/office/drawing/2014/main" id="{9C1513D5-27EC-85F4-1FB5-AAFC653E2886}"/>
              </a:ext>
            </a:extLst>
          </p:cNvPr>
          <p:cNvSpPr/>
          <p:nvPr/>
        </p:nvSpPr>
        <p:spPr>
          <a:xfrm>
            <a:off x="1346203" y="2210440"/>
            <a:ext cx="137160" cy="162000"/>
          </a:xfrm>
          <a:prstGeom prst="diamond">
            <a:avLst/>
          </a:prstGeom>
          <a:solidFill>
            <a:srgbClr val="0070C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18" name="Rectangle 117">
            <a:extLst>
              <a:ext uri="{FF2B5EF4-FFF2-40B4-BE49-F238E27FC236}">
                <a16:creationId xmlns:a16="http://schemas.microsoft.com/office/drawing/2014/main" id="{186B7FF7-3C55-8688-684C-62DB5E1138C9}"/>
              </a:ext>
            </a:extLst>
          </p:cNvPr>
          <p:cNvSpPr/>
          <p:nvPr/>
        </p:nvSpPr>
        <p:spPr>
          <a:xfrm>
            <a:off x="58064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10</a:t>
            </a:r>
          </a:p>
        </p:txBody>
      </p:sp>
      <p:sp>
        <p:nvSpPr>
          <p:cNvPr id="119" name="Rectangle 118">
            <a:extLst>
              <a:ext uri="{FF2B5EF4-FFF2-40B4-BE49-F238E27FC236}">
                <a16:creationId xmlns:a16="http://schemas.microsoft.com/office/drawing/2014/main" id="{21925F75-687A-A4BD-4BD2-7A00DFCCF727}"/>
              </a:ext>
            </a:extLst>
          </p:cNvPr>
          <p:cNvSpPr/>
          <p:nvPr/>
        </p:nvSpPr>
        <p:spPr>
          <a:xfrm>
            <a:off x="60807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11</a:t>
            </a:r>
          </a:p>
        </p:txBody>
      </p:sp>
      <p:sp>
        <p:nvSpPr>
          <p:cNvPr id="120" name="Rectangle 119">
            <a:extLst>
              <a:ext uri="{FF2B5EF4-FFF2-40B4-BE49-F238E27FC236}">
                <a16:creationId xmlns:a16="http://schemas.microsoft.com/office/drawing/2014/main" id="{58D4B8DF-F2DD-E0C2-E4E9-9003972B7B26}"/>
              </a:ext>
            </a:extLst>
          </p:cNvPr>
          <p:cNvSpPr/>
          <p:nvPr/>
        </p:nvSpPr>
        <p:spPr>
          <a:xfrm>
            <a:off x="63550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12</a:t>
            </a:r>
          </a:p>
        </p:txBody>
      </p:sp>
      <p:sp>
        <p:nvSpPr>
          <p:cNvPr id="121" name="TextBox 120">
            <a:extLst>
              <a:ext uri="{FF2B5EF4-FFF2-40B4-BE49-F238E27FC236}">
                <a16:creationId xmlns:a16="http://schemas.microsoft.com/office/drawing/2014/main" id="{3BD332FF-01FB-5B66-DBC1-CB86F5AE2D2F}"/>
              </a:ext>
            </a:extLst>
          </p:cNvPr>
          <p:cNvSpPr txBox="1"/>
          <p:nvPr/>
        </p:nvSpPr>
        <p:spPr>
          <a:xfrm>
            <a:off x="5596046" y="2181795"/>
            <a:ext cx="59663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11 HOMC</a:t>
            </a:r>
          </a:p>
        </p:txBody>
      </p:sp>
      <p:sp>
        <p:nvSpPr>
          <p:cNvPr id="122" name="Diamond 121">
            <a:extLst>
              <a:ext uri="{FF2B5EF4-FFF2-40B4-BE49-F238E27FC236}">
                <a16:creationId xmlns:a16="http://schemas.microsoft.com/office/drawing/2014/main" id="{92FAC692-3259-4315-A821-67CBB666D754}"/>
              </a:ext>
            </a:extLst>
          </p:cNvPr>
          <p:cNvSpPr/>
          <p:nvPr/>
        </p:nvSpPr>
        <p:spPr>
          <a:xfrm>
            <a:off x="5488046" y="2210440"/>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3" name="TextBox 122">
            <a:extLst>
              <a:ext uri="{FF2B5EF4-FFF2-40B4-BE49-F238E27FC236}">
                <a16:creationId xmlns:a16="http://schemas.microsoft.com/office/drawing/2014/main" id="{30A89132-00AE-3B01-DC95-6E4883923CFD}"/>
              </a:ext>
            </a:extLst>
          </p:cNvPr>
          <p:cNvSpPr txBox="1"/>
          <p:nvPr/>
        </p:nvSpPr>
        <p:spPr>
          <a:xfrm>
            <a:off x="5019608" y="2730429"/>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24" name="TextBox 123">
            <a:extLst>
              <a:ext uri="{FF2B5EF4-FFF2-40B4-BE49-F238E27FC236}">
                <a16:creationId xmlns:a16="http://schemas.microsoft.com/office/drawing/2014/main" id="{EEB92B68-6793-6074-930F-113258E8E90E}"/>
              </a:ext>
            </a:extLst>
          </p:cNvPr>
          <p:cNvSpPr txBox="1"/>
          <p:nvPr/>
        </p:nvSpPr>
        <p:spPr>
          <a:xfrm>
            <a:off x="6116876" y="2730429"/>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25" name="TextBox 124">
            <a:extLst>
              <a:ext uri="{FF2B5EF4-FFF2-40B4-BE49-F238E27FC236}">
                <a16:creationId xmlns:a16="http://schemas.microsoft.com/office/drawing/2014/main" id="{43B59838-A1FB-1EBF-92D1-CDC33539FEB2}"/>
              </a:ext>
            </a:extLst>
          </p:cNvPr>
          <p:cNvSpPr txBox="1"/>
          <p:nvPr/>
        </p:nvSpPr>
        <p:spPr>
          <a:xfrm>
            <a:off x="5604500" y="3004746"/>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6 Lines</a:t>
            </a:r>
          </a:p>
        </p:txBody>
      </p:sp>
      <p:sp>
        <p:nvSpPr>
          <p:cNvPr id="126" name="Diamond 125">
            <a:extLst>
              <a:ext uri="{FF2B5EF4-FFF2-40B4-BE49-F238E27FC236}">
                <a16:creationId xmlns:a16="http://schemas.microsoft.com/office/drawing/2014/main" id="{D7B28FDE-29EA-F665-659F-F9E6938E2974}"/>
              </a:ext>
            </a:extLst>
          </p:cNvPr>
          <p:cNvSpPr/>
          <p:nvPr/>
        </p:nvSpPr>
        <p:spPr>
          <a:xfrm>
            <a:off x="5496500" y="3033391"/>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7" name="Diamond 126">
            <a:extLst>
              <a:ext uri="{FF2B5EF4-FFF2-40B4-BE49-F238E27FC236}">
                <a16:creationId xmlns:a16="http://schemas.microsoft.com/office/drawing/2014/main" id="{53A45DDB-C6D7-0BE5-7FE7-A4742CA6B609}"/>
              </a:ext>
            </a:extLst>
          </p:cNvPr>
          <p:cNvSpPr/>
          <p:nvPr/>
        </p:nvSpPr>
        <p:spPr>
          <a:xfrm>
            <a:off x="2446043" y="2759074"/>
            <a:ext cx="137160" cy="162000"/>
          </a:xfrm>
          <a:prstGeom prst="diamond">
            <a:avLst/>
          </a:prstGeom>
          <a:solidFill>
            <a:srgbClr val="0070C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8" name="Diamond 127">
            <a:extLst>
              <a:ext uri="{FF2B5EF4-FFF2-40B4-BE49-F238E27FC236}">
                <a16:creationId xmlns:a16="http://schemas.microsoft.com/office/drawing/2014/main" id="{E52E7BA4-51EA-6AF0-DFD4-AE6644719078}"/>
              </a:ext>
            </a:extLst>
          </p:cNvPr>
          <p:cNvSpPr/>
          <p:nvPr/>
        </p:nvSpPr>
        <p:spPr>
          <a:xfrm>
            <a:off x="3832010" y="2759074"/>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29" name="Diamond 128">
            <a:extLst>
              <a:ext uri="{FF2B5EF4-FFF2-40B4-BE49-F238E27FC236}">
                <a16:creationId xmlns:a16="http://schemas.microsoft.com/office/drawing/2014/main" id="{917EBCD6-C6A4-EAC5-0B31-7614DA3F0008}"/>
              </a:ext>
            </a:extLst>
          </p:cNvPr>
          <p:cNvSpPr/>
          <p:nvPr/>
        </p:nvSpPr>
        <p:spPr>
          <a:xfrm>
            <a:off x="4911608" y="2759074"/>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0" name="Diamond 129">
            <a:extLst>
              <a:ext uri="{FF2B5EF4-FFF2-40B4-BE49-F238E27FC236}">
                <a16:creationId xmlns:a16="http://schemas.microsoft.com/office/drawing/2014/main" id="{A94D099A-CBFB-E058-8991-D4C38B230595}"/>
              </a:ext>
            </a:extLst>
          </p:cNvPr>
          <p:cNvSpPr/>
          <p:nvPr/>
        </p:nvSpPr>
        <p:spPr>
          <a:xfrm>
            <a:off x="6008876" y="2759074"/>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1" name="TextBox 130">
            <a:extLst>
              <a:ext uri="{FF2B5EF4-FFF2-40B4-BE49-F238E27FC236}">
                <a16:creationId xmlns:a16="http://schemas.microsoft.com/office/drawing/2014/main" id="{DAA49ABE-A100-8DDB-C387-64FADEB4C27C}"/>
              </a:ext>
            </a:extLst>
          </p:cNvPr>
          <p:cNvSpPr txBox="1"/>
          <p:nvPr/>
        </p:nvSpPr>
        <p:spPr>
          <a:xfrm>
            <a:off x="3116985"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32" name="TextBox 131">
            <a:extLst>
              <a:ext uri="{FF2B5EF4-FFF2-40B4-BE49-F238E27FC236}">
                <a16:creationId xmlns:a16="http://schemas.microsoft.com/office/drawing/2014/main" id="{2FA4D60A-1252-B390-F661-43C381A7D582}"/>
              </a:ext>
            </a:extLst>
          </p:cNvPr>
          <p:cNvSpPr txBox="1"/>
          <p:nvPr/>
        </p:nvSpPr>
        <p:spPr>
          <a:xfrm>
            <a:off x="4474262"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33" name="TextBox 132">
            <a:extLst>
              <a:ext uri="{FF2B5EF4-FFF2-40B4-BE49-F238E27FC236}">
                <a16:creationId xmlns:a16="http://schemas.microsoft.com/office/drawing/2014/main" id="{C38058CA-7228-3EA0-0E09-191C4982767F}"/>
              </a:ext>
            </a:extLst>
          </p:cNvPr>
          <p:cNvSpPr txBox="1"/>
          <p:nvPr/>
        </p:nvSpPr>
        <p:spPr>
          <a:xfrm>
            <a:off x="5600689"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34" name="TextBox 133">
            <a:extLst>
              <a:ext uri="{FF2B5EF4-FFF2-40B4-BE49-F238E27FC236}">
                <a16:creationId xmlns:a16="http://schemas.microsoft.com/office/drawing/2014/main" id="{FDC4163E-0B03-9692-C285-628A3C8DA0C3}"/>
              </a:ext>
            </a:extLst>
          </p:cNvPr>
          <p:cNvSpPr txBox="1"/>
          <p:nvPr/>
        </p:nvSpPr>
        <p:spPr>
          <a:xfrm>
            <a:off x="8686755"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4 FPC</a:t>
            </a:r>
          </a:p>
        </p:txBody>
      </p:sp>
      <p:sp>
        <p:nvSpPr>
          <p:cNvPr id="135" name="Diamond 134">
            <a:extLst>
              <a:ext uri="{FF2B5EF4-FFF2-40B4-BE49-F238E27FC236}">
                <a16:creationId xmlns:a16="http://schemas.microsoft.com/office/drawing/2014/main" id="{69806C35-BBF9-F48E-F7E5-782648F0FE3B}"/>
              </a:ext>
            </a:extLst>
          </p:cNvPr>
          <p:cNvSpPr/>
          <p:nvPr/>
        </p:nvSpPr>
        <p:spPr>
          <a:xfrm>
            <a:off x="3008985"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6" name="Diamond 135">
            <a:extLst>
              <a:ext uri="{FF2B5EF4-FFF2-40B4-BE49-F238E27FC236}">
                <a16:creationId xmlns:a16="http://schemas.microsoft.com/office/drawing/2014/main" id="{17E59D55-473C-60BF-F44E-FE0BCEC08767}"/>
              </a:ext>
            </a:extLst>
          </p:cNvPr>
          <p:cNvSpPr/>
          <p:nvPr/>
        </p:nvSpPr>
        <p:spPr>
          <a:xfrm>
            <a:off x="4366262"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7" name="Diamond 136">
            <a:extLst>
              <a:ext uri="{FF2B5EF4-FFF2-40B4-BE49-F238E27FC236}">
                <a16:creationId xmlns:a16="http://schemas.microsoft.com/office/drawing/2014/main" id="{F59CC7EF-D55C-244D-0396-7DD397F740B0}"/>
              </a:ext>
            </a:extLst>
          </p:cNvPr>
          <p:cNvSpPr/>
          <p:nvPr/>
        </p:nvSpPr>
        <p:spPr>
          <a:xfrm>
            <a:off x="5463530"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8" name="Diamond 137">
            <a:extLst>
              <a:ext uri="{FF2B5EF4-FFF2-40B4-BE49-F238E27FC236}">
                <a16:creationId xmlns:a16="http://schemas.microsoft.com/office/drawing/2014/main" id="{95B611FD-A949-53DE-ACC0-DEE41D6D500C}"/>
              </a:ext>
            </a:extLst>
          </p:cNvPr>
          <p:cNvSpPr/>
          <p:nvPr/>
        </p:nvSpPr>
        <p:spPr>
          <a:xfrm>
            <a:off x="9026363"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39" name="Diamond 138">
            <a:extLst>
              <a:ext uri="{FF2B5EF4-FFF2-40B4-BE49-F238E27FC236}">
                <a16:creationId xmlns:a16="http://schemas.microsoft.com/office/drawing/2014/main" id="{E687EC6F-25B7-CBB9-3F0F-6E50292E4C2D}"/>
              </a:ext>
            </a:extLst>
          </p:cNvPr>
          <p:cNvSpPr/>
          <p:nvPr/>
        </p:nvSpPr>
        <p:spPr>
          <a:xfrm>
            <a:off x="93672" y="2210440"/>
            <a:ext cx="137160" cy="162000"/>
          </a:xfrm>
          <a:prstGeom prst="diamond">
            <a:avLst/>
          </a:prstGeom>
          <a:solidFill>
            <a:srgbClr val="0070C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0" name="TextBox 139">
            <a:extLst>
              <a:ext uri="{FF2B5EF4-FFF2-40B4-BE49-F238E27FC236}">
                <a16:creationId xmlns:a16="http://schemas.microsoft.com/office/drawing/2014/main" id="{21322C64-BB4F-624C-872F-1CC72B74AB83}"/>
              </a:ext>
            </a:extLst>
          </p:cNvPr>
          <p:cNvSpPr txBox="1"/>
          <p:nvPr/>
        </p:nvSpPr>
        <p:spPr>
          <a:xfrm>
            <a:off x="191129" y="2456112"/>
            <a:ext cx="1018227"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PUA + 2 HFHOMC</a:t>
            </a:r>
          </a:p>
        </p:txBody>
      </p:sp>
      <p:sp>
        <p:nvSpPr>
          <p:cNvPr id="141" name="Diamond 140">
            <a:extLst>
              <a:ext uri="{FF2B5EF4-FFF2-40B4-BE49-F238E27FC236}">
                <a16:creationId xmlns:a16="http://schemas.microsoft.com/office/drawing/2014/main" id="{687D73DA-6337-0982-2894-8229B2281488}"/>
              </a:ext>
            </a:extLst>
          </p:cNvPr>
          <p:cNvSpPr/>
          <p:nvPr/>
        </p:nvSpPr>
        <p:spPr>
          <a:xfrm>
            <a:off x="89977" y="2484757"/>
            <a:ext cx="137160" cy="162000"/>
          </a:xfrm>
          <a:prstGeom prst="diamond">
            <a:avLst/>
          </a:prstGeom>
          <a:solidFill>
            <a:srgbClr val="0070C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2" name="TextBox 141">
            <a:extLst>
              <a:ext uri="{FF2B5EF4-FFF2-40B4-BE49-F238E27FC236}">
                <a16:creationId xmlns:a16="http://schemas.microsoft.com/office/drawing/2014/main" id="{06A468D2-3689-C159-6644-D0716BB913D0}"/>
              </a:ext>
            </a:extLst>
          </p:cNvPr>
          <p:cNvSpPr txBox="1"/>
          <p:nvPr/>
        </p:nvSpPr>
        <p:spPr>
          <a:xfrm>
            <a:off x="4476490" y="2456112"/>
            <a:ext cx="1018227"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7 PUA + 7 HFHOMC</a:t>
            </a:r>
          </a:p>
        </p:txBody>
      </p:sp>
      <p:sp>
        <p:nvSpPr>
          <p:cNvPr id="143" name="Diamond 142">
            <a:extLst>
              <a:ext uri="{FF2B5EF4-FFF2-40B4-BE49-F238E27FC236}">
                <a16:creationId xmlns:a16="http://schemas.microsoft.com/office/drawing/2014/main" id="{F3A91FEC-007F-E5E4-038F-330A55A73D2D}"/>
              </a:ext>
            </a:extLst>
          </p:cNvPr>
          <p:cNvSpPr/>
          <p:nvPr/>
        </p:nvSpPr>
        <p:spPr>
          <a:xfrm>
            <a:off x="4368489" y="2484757"/>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4" name="TextBox 143">
            <a:extLst>
              <a:ext uri="{FF2B5EF4-FFF2-40B4-BE49-F238E27FC236}">
                <a16:creationId xmlns:a16="http://schemas.microsoft.com/office/drawing/2014/main" id="{C75DF6C1-2F5C-6100-F3AB-04F19F5B8970}"/>
              </a:ext>
            </a:extLst>
          </p:cNvPr>
          <p:cNvSpPr txBox="1"/>
          <p:nvPr/>
        </p:nvSpPr>
        <p:spPr>
          <a:xfrm>
            <a:off x="3116679" y="2456112"/>
            <a:ext cx="1018227"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5 PUA + 5 HFHOMC</a:t>
            </a:r>
          </a:p>
        </p:txBody>
      </p:sp>
      <p:sp>
        <p:nvSpPr>
          <p:cNvPr id="145" name="TextBox 144">
            <a:extLst>
              <a:ext uri="{FF2B5EF4-FFF2-40B4-BE49-F238E27FC236}">
                <a16:creationId xmlns:a16="http://schemas.microsoft.com/office/drawing/2014/main" id="{88F88047-631C-1476-D2A5-5B39B08B1FCB}"/>
              </a:ext>
            </a:extLst>
          </p:cNvPr>
          <p:cNvSpPr txBox="1"/>
          <p:nvPr/>
        </p:nvSpPr>
        <p:spPr>
          <a:xfrm>
            <a:off x="3106649" y="3004746"/>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Lines</a:t>
            </a:r>
          </a:p>
        </p:txBody>
      </p:sp>
      <p:sp>
        <p:nvSpPr>
          <p:cNvPr id="146" name="Diamond 145">
            <a:extLst>
              <a:ext uri="{FF2B5EF4-FFF2-40B4-BE49-F238E27FC236}">
                <a16:creationId xmlns:a16="http://schemas.microsoft.com/office/drawing/2014/main" id="{5CB9F956-A67C-994F-D97A-B7E0E704BB86}"/>
              </a:ext>
            </a:extLst>
          </p:cNvPr>
          <p:cNvSpPr/>
          <p:nvPr/>
        </p:nvSpPr>
        <p:spPr>
          <a:xfrm>
            <a:off x="2994677" y="3033391"/>
            <a:ext cx="137160" cy="162000"/>
          </a:xfrm>
          <a:prstGeom prst="diamond">
            <a:avLst/>
          </a:prstGeom>
          <a:solidFill>
            <a:srgbClr val="4472C4"/>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7" name="TextBox 146">
            <a:extLst>
              <a:ext uri="{FF2B5EF4-FFF2-40B4-BE49-F238E27FC236}">
                <a16:creationId xmlns:a16="http://schemas.microsoft.com/office/drawing/2014/main" id="{B0EB6F8A-98DA-B4E0-AEE5-410F3AADB8C9}"/>
              </a:ext>
            </a:extLst>
          </p:cNvPr>
          <p:cNvSpPr txBox="1"/>
          <p:nvPr/>
        </p:nvSpPr>
        <p:spPr>
          <a:xfrm>
            <a:off x="4474262" y="2181795"/>
            <a:ext cx="59663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10 HOMC</a:t>
            </a:r>
          </a:p>
        </p:txBody>
      </p:sp>
      <p:sp>
        <p:nvSpPr>
          <p:cNvPr id="148" name="Diamond 147">
            <a:extLst>
              <a:ext uri="{FF2B5EF4-FFF2-40B4-BE49-F238E27FC236}">
                <a16:creationId xmlns:a16="http://schemas.microsoft.com/office/drawing/2014/main" id="{CC7F9E1D-2CD7-B7A3-73B8-573A586B14C1}"/>
              </a:ext>
            </a:extLst>
          </p:cNvPr>
          <p:cNvSpPr/>
          <p:nvPr/>
        </p:nvSpPr>
        <p:spPr>
          <a:xfrm>
            <a:off x="4366262" y="2210440"/>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49" name="TextBox 148">
            <a:extLst>
              <a:ext uri="{FF2B5EF4-FFF2-40B4-BE49-F238E27FC236}">
                <a16:creationId xmlns:a16="http://schemas.microsoft.com/office/drawing/2014/main" id="{BD124294-6990-FE7C-5D86-C2040E95DAD0}"/>
              </a:ext>
            </a:extLst>
          </p:cNvPr>
          <p:cNvSpPr txBox="1"/>
          <p:nvPr/>
        </p:nvSpPr>
        <p:spPr>
          <a:xfrm>
            <a:off x="4176276" y="3004746"/>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6 Lines</a:t>
            </a:r>
          </a:p>
        </p:txBody>
      </p:sp>
      <p:sp>
        <p:nvSpPr>
          <p:cNvPr id="150" name="Diamond 149">
            <a:extLst>
              <a:ext uri="{FF2B5EF4-FFF2-40B4-BE49-F238E27FC236}">
                <a16:creationId xmlns:a16="http://schemas.microsoft.com/office/drawing/2014/main" id="{0EC8BB13-BC00-A248-B451-922D0BD10A12}"/>
              </a:ext>
            </a:extLst>
          </p:cNvPr>
          <p:cNvSpPr/>
          <p:nvPr/>
        </p:nvSpPr>
        <p:spPr>
          <a:xfrm>
            <a:off x="4099329" y="3033391"/>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1" name="TextBox 150">
            <a:extLst>
              <a:ext uri="{FF2B5EF4-FFF2-40B4-BE49-F238E27FC236}">
                <a16:creationId xmlns:a16="http://schemas.microsoft.com/office/drawing/2014/main" id="{1FB32A55-B455-F549-5414-0297EF3F468E}"/>
              </a:ext>
            </a:extLst>
          </p:cNvPr>
          <p:cNvSpPr txBox="1"/>
          <p:nvPr/>
        </p:nvSpPr>
        <p:spPr>
          <a:xfrm>
            <a:off x="4748579" y="3958463"/>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6 Lines</a:t>
            </a:r>
          </a:p>
        </p:txBody>
      </p:sp>
      <p:sp>
        <p:nvSpPr>
          <p:cNvPr id="152" name="Diamond 151">
            <a:extLst>
              <a:ext uri="{FF2B5EF4-FFF2-40B4-BE49-F238E27FC236}">
                <a16:creationId xmlns:a16="http://schemas.microsoft.com/office/drawing/2014/main" id="{5C61858E-7037-AEBA-BE02-5BBD0B315AFE}"/>
              </a:ext>
            </a:extLst>
          </p:cNvPr>
          <p:cNvSpPr/>
          <p:nvPr/>
        </p:nvSpPr>
        <p:spPr>
          <a:xfrm>
            <a:off x="4640579" y="3987108"/>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3" name="TextBox 152">
            <a:extLst>
              <a:ext uri="{FF2B5EF4-FFF2-40B4-BE49-F238E27FC236}">
                <a16:creationId xmlns:a16="http://schemas.microsoft.com/office/drawing/2014/main" id="{89CE6A26-0833-3853-9CE0-199D39AD6EEE}"/>
              </a:ext>
            </a:extLst>
          </p:cNvPr>
          <p:cNvSpPr txBox="1"/>
          <p:nvPr/>
        </p:nvSpPr>
        <p:spPr>
          <a:xfrm>
            <a:off x="3640386" y="3958463"/>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Lines</a:t>
            </a:r>
          </a:p>
        </p:txBody>
      </p:sp>
      <p:sp>
        <p:nvSpPr>
          <p:cNvPr id="154" name="Diamond 153">
            <a:extLst>
              <a:ext uri="{FF2B5EF4-FFF2-40B4-BE49-F238E27FC236}">
                <a16:creationId xmlns:a16="http://schemas.microsoft.com/office/drawing/2014/main" id="{40C52781-4588-8758-0238-624453EE0B11}"/>
              </a:ext>
            </a:extLst>
          </p:cNvPr>
          <p:cNvSpPr/>
          <p:nvPr/>
        </p:nvSpPr>
        <p:spPr>
          <a:xfrm>
            <a:off x="3543311" y="3987108"/>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5" name="TextBox 154">
            <a:extLst>
              <a:ext uri="{FF2B5EF4-FFF2-40B4-BE49-F238E27FC236}">
                <a16:creationId xmlns:a16="http://schemas.microsoft.com/office/drawing/2014/main" id="{E7E9462A-5858-A088-6754-4CA585E6C2ED}"/>
              </a:ext>
            </a:extLst>
          </p:cNvPr>
          <p:cNvSpPr txBox="1"/>
          <p:nvPr/>
        </p:nvSpPr>
        <p:spPr>
          <a:xfrm>
            <a:off x="6126544" y="3958463"/>
            <a:ext cx="481222"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6 Lines</a:t>
            </a:r>
          </a:p>
        </p:txBody>
      </p:sp>
      <p:sp>
        <p:nvSpPr>
          <p:cNvPr id="156" name="Diamond 155">
            <a:extLst>
              <a:ext uri="{FF2B5EF4-FFF2-40B4-BE49-F238E27FC236}">
                <a16:creationId xmlns:a16="http://schemas.microsoft.com/office/drawing/2014/main" id="{6D29C4A2-3D43-55F0-603A-B7648B23DD73}"/>
              </a:ext>
            </a:extLst>
          </p:cNvPr>
          <p:cNvSpPr/>
          <p:nvPr/>
        </p:nvSpPr>
        <p:spPr>
          <a:xfrm>
            <a:off x="6012163" y="3987108"/>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7" name="TextBox 156">
            <a:extLst>
              <a:ext uri="{FF2B5EF4-FFF2-40B4-BE49-F238E27FC236}">
                <a16:creationId xmlns:a16="http://schemas.microsoft.com/office/drawing/2014/main" id="{98C58D26-E1BD-34C8-8C34-2D6B5024BBF5}"/>
              </a:ext>
            </a:extLst>
          </p:cNvPr>
          <p:cNvSpPr txBox="1"/>
          <p:nvPr/>
        </p:nvSpPr>
        <p:spPr>
          <a:xfrm>
            <a:off x="3110158" y="2181795"/>
            <a:ext cx="543739"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9 HOMC</a:t>
            </a:r>
          </a:p>
        </p:txBody>
      </p:sp>
      <p:sp>
        <p:nvSpPr>
          <p:cNvPr id="158" name="Diamond 157">
            <a:extLst>
              <a:ext uri="{FF2B5EF4-FFF2-40B4-BE49-F238E27FC236}">
                <a16:creationId xmlns:a16="http://schemas.microsoft.com/office/drawing/2014/main" id="{4E789583-264E-2B15-F145-1F8AF6A72AB3}"/>
              </a:ext>
            </a:extLst>
          </p:cNvPr>
          <p:cNvSpPr/>
          <p:nvPr/>
        </p:nvSpPr>
        <p:spPr>
          <a:xfrm>
            <a:off x="2997708" y="2210440"/>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59" name="TextBox 158">
            <a:extLst>
              <a:ext uri="{FF2B5EF4-FFF2-40B4-BE49-F238E27FC236}">
                <a16:creationId xmlns:a16="http://schemas.microsoft.com/office/drawing/2014/main" id="{3244D272-3F9B-BCF0-C644-174191999EDF}"/>
              </a:ext>
            </a:extLst>
          </p:cNvPr>
          <p:cNvSpPr txBox="1"/>
          <p:nvPr/>
        </p:nvSpPr>
        <p:spPr>
          <a:xfrm>
            <a:off x="6943115"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60" name="Diamond 159">
            <a:extLst>
              <a:ext uri="{FF2B5EF4-FFF2-40B4-BE49-F238E27FC236}">
                <a16:creationId xmlns:a16="http://schemas.microsoft.com/office/drawing/2014/main" id="{E45D55B3-D115-F0F4-BCF4-535F5300C383}"/>
              </a:ext>
            </a:extLst>
          </p:cNvPr>
          <p:cNvSpPr/>
          <p:nvPr/>
        </p:nvSpPr>
        <p:spPr>
          <a:xfrm>
            <a:off x="6835115"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1" name="TextBox 160">
            <a:extLst>
              <a:ext uri="{FF2B5EF4-FFF2-40B4-BE49-F238E27FC236}">
                <a16:creationId xmlns:a16="http://schemas.microsoft.com/office/drawing/2014/main" id="{2CF8286D-1E53-AE1D-2C78-1A24CB42AD2D}"/>
              </a:ext>
            </a:extLst>
          </p:cNvPr>
          <p:cNvSpPr txBox="1"/>
          <p:nvPr/>
        </p:nvSpPr>
        <p:spPr>
          <a:xfrm>
            <a:off x="8105674" y="3684146"/>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62" name="Diamond 161">
            <a:extLst>
              <a:ext uri="{FF2B5EF4-FFF2-40B4-BE49-F238E27FC236}">
                <a16:creationId xmlns:a16="http://schemas.microsoft.com/office/drawing/2014/main" id="{17FC6392-7180-E72F-A216-EE00F5DC5233}"/>
              </a:ext>
            </a:extLst>
          </p:cNvPr>
          <p:cNvSpPr/>
          <p:nvPr/>
        </p:nvSpPr>
        <p:spPr>
          <a:xfrm>
            <a:off x="7997674" y="3712791"/>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3" name="Rectangle 162">
            <a:extLst>
              <a:ext uri="{FF2B5EF4-FFF2-40B4-BE49-F238E27FC236}">
                <a16:creationId xmlns:a16="http://schemas.microsoft.com/office/drawing/2014/main" id="{E7CBD613-A42A-8D88-0DAE-138FB966D315}"/>
              </a:ext>
            </a:extLst>
          </p:cNvPr>
          <p:cNvSpPr/>
          <p:nvPr/>
        </p:nvSpPr>
        <p:spPr>
          <a:xfrm>
            <a:off x="66294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01</a:t>
            </a:r>
          </a:p>
        </p:txBody>
      </p:sp>
      <p:sp>
        <p:nvSpPr>
          <p:cNvPr id="164" name="Rectangle 163">
            <a:extLst>
              <a:ext uri="{FF2B5EF4-FFF2-40B4-BE49-F238E27FC236}">
                <a16:creationId xmlns:a16="http://schemas.microsoft.com/office/drawing/2014/main" id="{7C7923F8-98CB-C8D0-99E6-726C802B290C}"/>
              </a:ext>
            </a:extLst>
          </p:cNvPr>
          <p:cNvSpPr/>
          <p:nvPr/>
        </p:nvSpPr>
        <p:spPr>
          <a:xfrm>
            <a:off x="69037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02</a:t>
            </a:r>
          </a:p>
        </p:txBody>
      </p:sp>
      <p:sp>
        <p:nvSpPr>
          <p:cNvPr id="165" name="Rectangle 164">
            <a:extLst>
              <a:ext uri="{FF2B5EF4-FFF2-40B4-BE49-F238E27FC236}">
                <a16:creationId xmlns:a16="http://schemas.microsoft.com/office/drawing/2014/main" id="{225E9FE2-FA44-826C-E9D3-52CAAA2EE5AD}"/>
              </a:ext>
            </a:extLst>
          </p:cNvPr>
          <p:cNvSpPr/>
          <p:nvPr/>
        </p:nvSpPr>
        <p:spPr>
          <a:xfrm>
            <a:off x="71780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03</a:t>
            </a:r>
          </a:p>
        </p:txBody>
      </p:sp>
      <p:sp>
        <p:nvSpPr>
          <p:cNvPr id="166" name="Rectangle 165">
            <a:extLst>
              <a:ext uri="{FF2B5EF4-FFF2-40B4-BE49-F238E27FC236}">
                <a16:creationId xmlns:a16="http://schemas.microsoft.com/office/drawing/2014/main" id="{D6490A5A-8907-496D-DD72-2056251D7B1C}"/>
              </a:ext>
            </a:extLst>
          </p:cNvPr>
          <p:cNvSpPr/>
          <p:nvPr/>
        </p:nvSpPr>
        <p:spPr>
          <a:xfrm>
            <a:off x="6629400" y="1326227"/>
            <a:ext cx="2468880" cy="216000"/>
          </a:xfrm>
          <a:prstGeom prst="rect">
            <a:avLst/>
          </a:prstGeom>
          <a:solidFill>
            <a:sysClr val="window" lastClr="FFFFFF"/>
          </a:solidFill>
          <a:ln>
            <a:solidFill>
              <a:srgbClr val="0070C0"/>
            </a:solid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2025</a:t>
            </a:r>
          </a:p>
        </p:txBody>
      </p:sp>
      <p:sp>
        <p:nvSpPr>
          <p:cNvPr id="167" name="TextBox 166">
            <a:extLst>
              <a:ext uri="{FF2B5EF4-FFF2-40B4-BE49-F238E27FC236}">
                <a16:creationId xmlns:a16="http://schemas.microsoft.com/office/drawing/2014/main" id="{7C5498CA-C52C-78CC-34C2-FD9A616D99A8}"/>
              </a:ext>
            </a:extLst>
          </p:cNvPr>
          <p:cNvSpPr txBox="1"/>
          <p:nvPr/>
        </p:nvSpPr>
        <p:spPr>
          <a:xfrm>
            <a:off x="7488461" y="2730429"/>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2 FPC</a:t>
            </a:r>
          </a:p>
        </p:txBody>
      </p:sp>
      <p:sp>
        <p:nvSpPr>
          <p:cNvPr id="168" name="Diamond 167">
            <a:extLst>
              <a:ext uri="{FF2B5EF4-FFF2-40B4-BE49-F238E27FC236}">
                <a16:creationId xmlns:a16="http://schemas.microsoft.com/office/drawing/2014/main" id="{A7FA8378-0494-F061-DCCC-53444D368DF7}"/>
              </a:ext>
            </a:extLst>
          </p:cNvPr>
          <p:cNvSpPr/>
          <p:nvPr/>
        </p:nvSpPr>
        <p:spPr>
          <a:xfrm>
            <a:off x="7380461" y="2759074"/>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69" name="Rectangle 168">
            <a:extLst>
              <a:ext uri="{FF2B5EF4-FFF2-40B4-BE49-F238E27FC236}">
                <a16:creationId xmlns:a16="http://schemas.microsoft.com/office/drawing/2014/main" id="{CEF3D169-7FF1-BD87-9B9A-DC7894381268}"/>
              </a:ext>
            </a:extLst>
          </p:cNvPr>
          <p:cNvSpPr/>
          <p:nvPr/>
        </p:nvSpPr>
        <p:spPr>
          <a:xfrm>
            <a:off x="80010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06</a:t>
            </a:r>
          </a:p>
        </p:txBody>
      </p:sp>
      <p:sp>
        <p:nvSpPr>
          <p:cNvPr id="170" name="Rectangle 169">
            <a:extLst>
              <a:ext uri="{FF2B5EF4-FFF2-40B4-BE49-F238E27FC236}">
                <a16:creationId xmlns:a16="http://schemas.microsoft.com/office/drawing/2014/main" id="{7BEFD13F-DB68-88A8-6A67-4FA6E90445EA}"/>
              </a:ext>
            </a:extLst>
          </p:cNvPr>
          <p:cNvSpPr/>
          <p:nvPr/>
        </p:nvSpPr>
        <p:spPr>
          <a:xfrm>
            <a:off x="74523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04</a:t>
            </a:r>
          </a:p>
        </p:txBody>
      </p:sp>
      <p:sp>
        <p:nvSpPr>
          <p:cNvPr id="171" name="Rectangle 170">
            <a:extLst>
              <a:ext uri="{FF2B5EF4-FFF2-40B4-BE49-F238E27FC236}">
                <a16:creationId xmlns:a16="http://schemas.microsoft.com/office/drawing/2014/main" id="{D6D4C584-72E9-7C10-F78D-33CE1E905474}"/>
              </a:ext>
            </a:extLst>
          </p:cNvPr>
          <p:cNvSpPr/>
          <p:nvPr/>
        </p:nvSpPr>
        <p:spPr>
          <a:xfrm>
            <a:off x="77266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05</a:t>
            </a:r>
          </a:p>
        </p:txBody>
      </p:sp>
      <p:sp>
        <p:nvSpPr>
          <p:cNvPr id="172" name="Rectangle 171">
            <a:extLst>
              <a:ext uri="{FF2B5EF4-FFF2-40B4-BE49-F238E27FC236}">
                <a16:creationId xmlns:a16="http://schemas.microsoft.com/office/drawing/2014/main" id="{13DBBCEA-8718-2DC7-06B1-10DF92DEE5E9}"/>
              </a:ext>
            </a:extLst>
          </p:cNvPr>
          <p:cNvSpPr/>
          <p:nvPr/>
        </p:nvSpPr>
        <p:spPr>
          <a:xfrm>
            <a:off x="88239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09</a:t>
            </a:r>
          </a:p>
        </p:txBody>
      </p:sp>
      <p:sp>
        <p:nvSpPr>
          <p:cNvPr id="173" name="Rectangle 172">
            <a:extLst>
              <a:ext uri="{FF2B5EF4-FFF2-40B4-BE49-F238E27FC236}">
                <a16:creationId xmlns:a16="http://schemas.microsoft.com/office/drawing/2014/main" id="{47F5B012-F5B0-9FA6-F26C-9CC4EC1F79AC}"/>
              </a:ext>
            </a:extLst>
          </p:cNvPr>
          <p:cNvSpPr/>
          <p:nvPr/>
        </p:nvSpPr>
        <p:spPr>
          <a:xfrm>
            <a:off x="82753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07</a:t>
            </a:r>
          </a:p>
        </p:txBody>
      </p:sp>
      <p:sp>
        <p:nvSpPr>
          <p:cNvPr id="174" name="Rectangle 173">
            <a:extLst>
              <a:ext uri="{FF2B5EF4-FFF2-40B4-BE49-F238E27FC236}">
                <a16:creationId xmlns:a16="http://schemas.microsoft.com/office/drawing/2014/main" id="{6DF03D25-5B49-1CF0-266E-EE287B011078}"/>
              </a:ext>
            </a:extLst>
          </p:cNvPr>
          <p:cNvSpPr/>
          <p:nvPr/>
        </p:nvSpPr>
        <p:spPr>
          <a:xfrm>
            <a:off x="85496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08</a:t>
            </a:r>
          </a:p>
        </p:txBody>
      </p:sp>
      <p:sp>
        <p:nvSpPr>
          <p:cNvPr id="175" name="Rectangle 174">
            <a:extLst>
              <a:ext uri="{FF2B5EF4-FFF2-40B4-BE49-F238E27FC236}">
                <a16:creationId xmlns:a16="http://schemas.microsoft.com/office/drawing/2014/main" id="{114BB339-8337-0937-F03A-2383B2FF541A}"/>
              </a:ext>
            </a:extLst>
          </p:cNvPr>
          <p:cNvSpPr/>
          <p:nvPr/>
        </p:nvSpPr>
        <p:spPr>
          <a:xfrm>
            <a:off x="25146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10</a:t>
            </a:r>
          </a:p>
        </p:txBody>
      </p:sp>
      <p:sp>
        <p:nvSpPr>
          <p:cNvPr id="176" name="Rectangle 175">
            <a:extLst>
              <a:ext uri="{FF2B5EF4-FFF2-40B4-BE49-F238E27FC236}">
                <a16:creationId xmlns:a16="http://schemas.microsoft.com/office/drawing/2014/main" id="{C8CAB917-3610-2C15-F7A9-95473A1E8F0F}"/>
              </a:ext>
            </a:extLst>
          </p:cNvPr>
          <p:cNvSpPr/>
          <p:nvPr/>
        </p:nvSpPr>
        <p:spPr>
          <a:xfrm>
            <a:off x="16916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07</a:t>
            </a:r>
          </a:p>
        </p:txBody>
      </p:sp>
      <p:sp>
        <p:nvSpPr>
          <p:cNvPr id="177" name="Rectangle 176">
            <a:extLst>
              <a:ext uri="{FF2B5EF4-FFF2-40B4-BE49-F238E27FC236}">
                <a16:creationId xmlns:a16="http://schemas.microsoft.com/office/drawing/2014/main" id="{F6B5F4D4-A5C9-E2F7-9E83-3FA16E2F9CC4}"/>
              </a:ext>
            </a:extLst>
          </p:cNvPr>
          <p:cNvSpPr/>
          <p:nvPr/>
        </p:nvSpPr>
        <p:spPr>
          <a:xfrm>
            <a:off x="14173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06</a:t>
            </a:r>
          </a:p>
        </p:txBody>
      </p:sp>
      <p:sp>
        <p:nvSpPr>
          <p:cNvPr id="178" name="Rectangle 177">
            <a:extLst>
              <a:ext uri="{FF2B5EF4-FFF2-40B4-BE49-F238E27FC236}">
                <a16:creationId xmlns:a16="http://schemas.microsoft.com/office/drawing/2014/main" id="{920A9B16-CCB2-51FC-C9DD-21A6EA46BB7F}"/>
              </a:ext>
            </a:extLst>
          </p:cNvPr>
          <p:cNvSpPr/>
          <p:nvPr/>
        </p:nvSpPr>
        <p:spPr>
          <a:xfrm>
            <a:off x="19659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08</a:t>
            </a:r>
          </a:p>
        </p:txBody>
      </p:sp>
      <p:sp>
        <p:nvSpPr>
          <p:cNvPr id="179" name="Rectangle 178">
            <a:extLst>
              <a:ext uri="{FF2B5EF4-FFF2-40B4-BE49-F238E27FC236}">
                <a16:creationId xmlns:a16="http://schemas.microsoft.com/office/drawing/2014/main" id="{8BA5C034-4D52-0779-9D79-5DEB2202DAA9}"/>
              </a:ext>
            </a:extLst>
          </p:cNvPr>
          <p:cNvSpPr/>
          <p:nvPr/>
        </p:nvSpPr>
        <p:spPr>
          <a:xfrm>
            <a:off x="22402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09</a:t>
            </a:r>
          </a:p>
        </p:txBody>
      </p:sp>
      <p:sp>
        <p:nvSpPr>
          <p:cNvPr id="180" name="Rectangle 179">
            <a:extLst>
              <a:ext uri="{FF2B5EF4-FFF2-40B4-BE49-F238E27FC236}">
                <a16:creationId xmlns:a16="http://schemas.microsoft.com/office/drawing/2014/main" id="{E2F38880-453B-1311-41C0-33AF4CE42498}"/>
              </a:ext>
            </a:extLst>
          </p:cNvPr>
          <p:cNvSpPr/>
          <p:nvPr/>
        </p:nvSpPr>
        <p:spPr>
          <a:xfrm>
            <a:off x="4572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01</a:t>
            </a:r>
          </a:p>
        </p:txBody>
      </p:sp>
      <p:sp>
        <p:nvSpPr>
          <p:cNvPr id="181" name="Rectangle 180">
            <a:extLst>
              <a:ext uri="{FF2B5EF4-FFF2-40B4-BE49-F238E27FC236}">
                <a16:creationId xmlns:a16="http://schemas.microsoft.com/office/drawing/2014/main" id="{32163CC9-3D01-AB5B-1C09-9AFB1FBA306A}"/>
              </a:ext>
            </a:extLst>
          </p:cNvPr>
          <p:cNvSpPr/>
          <p:nvPr/>
        </p:nvSpPr>
        <p:spPr>
          <a:xfrm>
            <a:off x="32004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02</a:t>
            </a:r>
          </a:p>
        </p:txBody>
      </p:sp>
      <p:sp>
        <p:nvSpPr>
          <p:cNvPr id="182" name="Rectangle 181">
            <a:extLst>
              <a:ext uri="{FF2B5EF4-FFF2-40B4-BE49-F238E27FC236}">
                <a16:creationId xmlns:a16="http://schemas.microsoft.com/office/drawing/2014/main" id="{289DAAC5-F5A0-FDAB-A9CE-35471522846D}"/>
              </a:ext>
            </a:extLst>
          </p:cNvPr>
          <p:cNvSpPr/>
          <p:nvPr/>
        </p:nvSpPr>
        <p:spPr>
          <a:xfrm>
            <a:off x="59436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03</a:t>
            </a:r>
          </a:p>
        </p:txBody>
      </p:sp>
      <p:sp>
        <p:nvSpPr>
          <p:cNvPr id="183" name="Rectangle 182">
            <a:extLst>
              <a:ext uri="{FF2B5EF4-FFF2-40B4-BE49-F238E27FC236}">
                <a16:creationId xmlns:a16="http://schemas.microsoft.com/office/drawing/2014/main" id="{B36BC6A8-DC81-2F62-327D-3B51306B0DBC}"/>
              </a:ext>
            </a:extLst>
          </p:cNvPr>
          <p:cNvSpPr/>
          <p:nvPr/>
        </p:nvSpPr>
        <p:spPr>
          <a:xfrm>
            <a:off x="86868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04</a:t>
            </a:r>
          </a:p>
        </p:txBody>
      </p:sp>
      <p:sp>
        <p:nvSpPr>
          <p:cNvPr id="184" name="Rectangle 183">
            <a:extLst>
              <a:ext uri="{FF2B5EF4-FFF2-40B4-BE49-F238E27FC236}">
                <a16:creationId xmlns:a16="http://schemas.microsoft.com/office/drawing/2014/main" id="{E6812477-0F6C-2E9B-4617-C3D966C5374E}"/>
              </a:ext>
            </a:extLst>
          </p:cNvPr>
          <p:cNvSpPr/>
          <p:nvPr/>
        </p:nvSpPr>
        <p:spPr>
          <a:xfrm>
            <a:off x="1143000" y="1600547"/>
            <a:ext cx="274320" cy="216000"/>
          </a:xfrm>
          <a:prstGeom prst="rect">
            <a:avLst/>
          </a:prstGeom>
          <a:solidFill>
            <a:sysClr val="window" lastClr="FFFFFF"/>
          </a:solidFill>
          <a:ln>
            <a:noFill/>
          </a:ln>
          <a:effectLst>
            <a:outerShdw blurRad="57150" dist="19050" dir="5400000" algn="ctr" rotWithShape="0">
              <a:srgbClr val="000000">
                <a:alpha val="63000"/>
              </a:srgbClr>
            </a:outerShdw>
          </a:effectLst>
        </p:spPr>
        <p:txBody>
          <a:bodyPr lIns="0" rIns="0" rtlCol="0" anchor="ctr"/>
          <a:lstStyle/>
          <a:p>
            <a:pPr marL="0" marR="0" lvl="0" indent="0" algn="ctr" defTabSz="685800" eaLnBrk="1" fontAlgn="base" latinLnBrk="0" hangingPunct="1">
              <a:lnSpc>
                <a:spcPct val="100000"/>
              </a:lnSpc>
              <a:spcBef>
                <a:spcPct val="0"/>
              </a:spcBef>
              <a:spcAft>
                <a:spcPct val="0"/>
              </a:spcAft>
              <a:buClrTx/>
              <a:buSzTx/>
              <a:buFontTx/>
              <a:buNone/>
              <a:tabLst/>
              <a:defRPr/>
            </a:pPr>
            <a:r>
              <a:rPr kumimoji="0" lang="en-US" sz="1050" b="0" i="0" u="none" strike="noStrike" kern="0" cap="none" spc="0" normalizeH="0" baseline="0" noProof="0" dirty="0">
                <a:ln>
                  <a:noFill/>
                </a:ln>
                <a:solidFill>
                  <a:srgbClr val="0070C0"/>
                </a:solidFill>
                <a:effectLst/>
                <a:uLnTx/>
                <a:uFillTx/>
                <a:latin typeface="Calibri"/>
                <a:ea typeface="+mn-ea"/>
                <a:cs typeface="+mn-cs"/>
              </a:rPr>
              <a:t>05</a:t>
            </a:r>
          </a:p>
        </p:txBody>
      </p:sp>
      <p:sp>
        <p:nvSpPr>
          <p:cNvPr id="185" name="Diamond 184">
            <a:extLst>
              <a:ext uri="{FF2B5EF4-FFF2-40B4-BE49-F238E27FC236}">
                <a16:creationId xmlns:a16="http://schemas.microsoft.com/office/drawing/2014/main" id="{23674853-A643-E2D5-E7E6-3B5D80BB4DD6}"/>
              </a:ext>
            </a:extLst>
          </p:cNvPr>
          <p:cNvSpPr/>
          <p:nvPr/>
        </p:nvSpPr>
        <p:spPr>
          <a:xfrm flipH="1" flipV="1">
            <a:off x="2997708" y="2484757"/>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86" name="TextBox 185">
            <a:extLst>
              <a:ext uri="{FF2B5EF4-FFF2-40B4-BE49-F238E27FC236}">
                <a16:creationId xmlns:a16="http://schemas.microsoft.com/office/drawing/2014/main" id="{421C8CDF-4905-3B53-64B5-5D09CFC441EE}"/>
              </a:ext>
            </a:extLst>
          </p:cNvPr>
          <p:cNvSpPr txBox="1"/>
          <p:nvPr/>
        </p:nvSpPr>
        <p:spPr>
          <a:xfrm>
            <a:off x="8585729" y="2730437"/>
            <a:ext cx="420308" cy="219291"/>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0" cap="none" spc="0" normalizeH="0" baseline="0" noProof="0" dirty="0">
                <a:ln>
                  <a:noFill/>
                </a:ln>
                <a:solidFill>
                  <a:srgbClr val="0070C0"/>
                </a:solidFill>
                <a:effectLst/>
                <a:uLnTx/>
                <a:uFillTx/>
                <a:latin typeface="Calibri" panose="020F0502020204030204"/>
              </a:rPr>
              <a:t>4 FPC</a:t>
            </a:r>
          </a:p>
        </p:txBody>
      </p:sp>
      <p:sp>
        <p:nvSpPr>
          <p:cNvPr id="187" name="Diamond 186">
            <a:extLst>
              <a:ext uri="{FF2B5EF4-FFF2-40B4-BE49-F238E27FC236}">
                <a16:creationId xmlns:a16="http://schemas.microsoft.com/office/drawing/2014/main" id="{A0AF4E97-7E41-A39A-CB3E-1BF669AF53DA}"/>
              </a:ext>
            </a:extLst>
          </p:cNvPr>
          <p:cNvSpPr/>
          <p:nvPr/>
        </p:nvSpPr>
        <p:spPr>
          <a:xfrm>
            <a:off x="8477729" y="2759082"/>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99" name="TextBox 198">
            <a:extLst>
              <a:ext uri="{FF2B5EF4-FFF2-40B4-BE49-F238E27FC236}">
                <a16:creationId xmlns:a16="http://schemas.microsoft.com/office/drawing/2014/main" id="{CC42729C-88CC-84CA-8275-C29FE3B723D2}"/>
              </a:ext>
            </a:extLst>
          </p:cNvPr>
          <p:cNvSpPr txBox="1"/>
          <p:nvPr/>
        </p:nvSpPr>
        <p:spPr>
          <a:xfrm>
            <a:off x="980932" y="768640"/>
            <a:ext cx="1421415" cy="300082"/>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0070C0"/>
                </a:solidFill>
                <a:effectLst/>
                <a:uLnTx/>
                <a:uFillTx/>
                <a:latin typeface="Calibri" panose="020F0502020204030204"/>
              </a:rPr>
              <a:t>Delivered Canada</a:t>
            </a:r>
          </a:p>
        </p:txBody>
      </p:sp>
      <p:sp>
        <p:nvSpPr>
          <p:cNvPr id="200" name="Diamond 199">
            <a:extLst>
              <a:ext uri="{FF2B5EF4-FFF2-40B4-BE49-F238E27FC236}">
                <a16:creationId xmlns:a16="http://schemas.microsoft.com/office/drawing/2014/main" id="{78108982-0736-B626-BDE9-14E1B56C8EB1}"/>
              </a:ext>
            </a:extLst>
          </p:cNvPr>
          <p:cNvSpPr/>
          <p:nvPr/>
        </p:nvSpPr>
        <p:spPr>
          <a:xfrm>
            <a:off x="777687" y="584754"/>
            <a:ext cx="137160" cy="162000"/>
          </a:xfrm>
          <a:prstGeom prst="diamond">
            <a:avLst/>
          </a:prstGeom>
          <a:gradFill rotWithShape="1">
            <a:gsLst>
              <a:gs pos="0">
                <a:srgbClr val="ED7D31">
                  <a:satMod val="103000"/>
                  <a:lumMod val="102000"/>
                  <a:tint val="94000"/>
                </a:srgbClr>
              </a:gs>
              <a:gs pos="50000">
                <a:srgbClr val="ED7D31">
                  <a:satMod val="110000"/>
                  <a:lumMod val="100000"/>
                  <a:shade val="100000"/>
                </a:srgbClr>
              </a:gs>
              <a:gs pos="100000">
                <a:srgbClr val="ED7D31">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1" name="TextBox 200">
            <a:extLst>
              <a:ext uri="{FF2B5EF4-FFF2-40B4-BE49-F238E27FC236}">
                <a16:creationId xmlns:a16="http://schemas.microsoft.com/office/drawing/2014/main" id="{DE1D98F1-28C0-1047-CC50-DD76D2D20751}"/>
              </a:ext>
            </a:extLst>
          </p:cNvPr>
          <p:cNvSpPr txBox="1"/>
          <p:nvPr/>
        </p:nvSpPr>
        <p:spPr>
          <a:xfrm>
            <a:off x="980943" y="498610"/>
            <a:ext cx="1096006" cy="300082"/>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0070C0"/>
                </a:solidFill>
                <a:effectLst/>
                <a:uLnTx/>
                <a:uFillTx/>
                <a:latin typeface="Calibri" panose="020F0502020204030204"/>
              </a:rPr>
              <a:t>Delivered UK</a:t>
            </a:r>
          </a:p>
        </p:txBody>
      </p:sp>
      <p:sp>
        <p:nvSpPr>
          <p:cNvPr id="202" name="Diamond 201">
            <a:extLst>
              <a:ext uri="{FF2B5EF4-FFF2-40B4-BE49-F238E27FC236}">
                <a16:creationId xmlns:a16="http://schemas.microsoft.com/office/drawing/2014/main" id="{23B1BD79-CEBC-8F16-F8CD-F6FCEE384048}"/>
              </a:ext>
            </a:extLst>
          </p:cNvPr>
          <p:cNvSpPr/>
          <p:nvPr/>
        </p:nvSpPr>
        <p:spPr>
          <a:xfrm>
            <a:off x="777687" y="314724"/>
            <a:ext cx="137160" cy="162000"/>
          </a:xfrm>
          <a:prstGeom prst="diamond">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03" name="TextBox 202">
            <a:extLst>
              <a:ext uri="{FF2B5EF4-FFF2-40B4-BE49-F238E27FC236}">
                <a16:creationId xmlns:a16="http://schemas.microsoft.com/office/drawing/2014/main" id="{969049E0-1C32-B463-608F-23C5F044C927}"/>
              </a:ext>
            </a:extLst>
          </p:cNvPr>
          <p:cNvSpPr txBox="1"/>
          <p:nvPr/>
        </p:nvSpPr>
        <p:spPr>
          <a:xfrm>
            <a:off x="980944" y="228580"/>
            <a:ext cx="1280351" cy="300082"/>
          </a:xfrm>
          <a:prstGeom prst="rect">
            <a:avLst/>
          </a:prstGeom>
          <a:solidFill>
            <a:sysClr val="window" lastClr="FFFFFF"/>
          </a:solidFill>
        </p:spPr>
        <p:txBody>
          <a:bodyPr wrap="none" rtlCol="0" anchor="ctr">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srgbClr val="0070C0"/>
                </a:solidFill>
                <a:effectLst/>
                <a:uLnTx/>
                <a:uFillTx/>
                <a:latin typeface="Calibri" panose="020F0502020204030204"/>
              </a:rPr>
              <a:t>Delivered CERN</a:t>
            </a:r>
          </a:p>
        </p:txBody>
      </p:sp>
      <p:sp>
        <p:nvSpPr>
          <p:cNvPr id="204" name="Diamond 203">
            <a:extLst>
              <a:ext uri="{FF2B5EF4-FFF2-40B4-BE49-F238E27FC236}">
                <a16:creationId xmlns:a16="http://schemas.microsoft.com/office/drawing/2014/main" id="{AAC55109-2302-E7C6-FB01-976462110048}"/>
              </a:ext>
            </a:extLst>
          </p:cNvPr>
          <p:cNvSpPr/>
          <p:nvPr/>
        </p:nvSpPr>
        <p:spPr>
          <a:xfrm>
            <a:off x="777699" y="854784"/>
            <a:ext cx="137160" cy="162000"/>
          </a:xfrm>
          <a:prstGeom prst="diamond">
            <a:avLst/>
          </a:prstGeom>
          <a:solidFill>
            <a:srgbClr val="FF0000"/>
          </a:soli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7117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a:t>Conclusion</a:t>
            </a:r>
            <a:endParaRPr lang="en-US" dirty="0"/>
          </a:p>
        </p:txBody>
      </p:sp>
      <p:sp>
        <p:nvSpPr>
          <p:cNvPr id="7" name="Content Placeholder 6">
            <a:extLst>
              <a:ext uri="{FF2B5EF4-FFF2-40B4-BE49-F238E27FC236}">
                <a16:creationId xmlns:a16="http://schemas.microsoft.com/office/drawing/2014/main" id="{4F09FE2F-5846-D765-3391-76EC269C1908}"/>
              </a:ext>
            </a:extLst>
          </p:cNvPr>
          <p:cNvSpPr>
            <a:spLocks noGrp="1"/>
          </p:cNvSpPr>
          <p:nvPr>
            <p:ph idx="1"/>
          </p:nvPr>
        </p:nvSpPr>
        <p:spPr/>
        <p:txBody>
          <a:bodyPr>
            <a:normAutofit/>
          </a:bodyPr>
          <a:lstStyle/>
          <a:p>
            <a:pPr marL="0" indent="0">
              <a:buNone/>
            </a:pPr>
            <a:r>
              <a:rPr lang="fr-CH" sz="1800" dirty="0"/>
              <a:t>IOT </a:t>
            </a:r>
            <a:r>
              <a:rPr lang="fr-CH" sz="1800" dirty="0" err="1"/>
              <a:t>is</a:t>
            </a:r>
            <a:r>
              <a:rPr lang="fr-CH" sz="1800" dirty="0"/>
              <a:t> </a:t>
            </a:r>
            <a:r>
              <a:rPr lang="fr-CH" sz="1800" dirty="0" err="1"/>
              <a:t>really</a:t>
            </a:r>
            <a:r>
              <a:rPr lang="fr-CH" sz="1800" dirty="0"/>
              <a:t> </a:t>
            </a:r>
            <a:r>
              <a:rPr lang="fr-CH" sz="1800" dirty="0">
                <a:solidFill>
                  <a:srgbClr val="0070C0"/>
                </a:solidFill>
              </a:rPr>
              <a:t>THE solution </a:t>
            </a:r>
            <a:r>
              <a:rPr lang="fr-CH" sz="1800" dirty="0"/>
              <a:t>for </a:t>
            </a:r>
            <a:r>
              <a:rPr lang="fr-CH" sz="1800" dirty="0" err="1"/>
              <a:t>Crab</a:t>
            </a:r>
            <a:endParaRPr lang="fr-CH" sz="1800" dirty="0"/>
          </a:p>
          <a:p>
            <a:pPr marL="0" indent="0">
              <a:buNone/>
            </a:pPr>
            <a:endParaRPr lang="fr-CH" sz="1800" dirty="0"/>
          </a:p>
          <a:p>
            <a:pPr marL="0" indent="0">
              <a:buNone/>
            </a:pPr>
            <a:r>
              <a:rPr lang="fr-CH" sz="1800" dirty="0" err="1"/>
              <a:t>We</a:t>
            </a:r>
            <a:r>
              <a:rPr lang="fr-CH" sz="1800" dirty="0"/>
              <a:t> </a:t>
            </a:r>
            <a:r>
              <a:rPr lang="fr-CH" sz="1800" dirty="0" err="1"/>
              <a:t>really</a:t>
            </a:r>
            <a:r>
              <a:rPr lang="fr-CH" sz="1800" dirty="0"/>
              <a:t> </a:t>
            </a:r>
            <a:r>
              <a:rPr lang="fr-CH" sz="1800" dirty="0" err="1"/>
              <a:t>hope</a:t>
            </a:r>
            <a:r>
              <a:rPr lang="fr-CH" sz="1800" dirty="0"/>
              <a:t> </a:t>
            </a:r>
            <a:r>
              <a:rPr lang="fr-CH" sz="1800" dirty="0" err="1"/>
              <a:t>that</a:t>
            </a:r>
            <a:r>
              <a:rPr lang="fr-CH" sz="1800" dirty="0"/>
              <a:t> in-</a:t>
            </a:r>
            <a:r>
              <a:rPr lang="fr-CH" sz="1800" dirty="0" err="1"/>
              <a:t>kind</a:t>
            </a:r>
            <a:r>
              <a:rPr lang="fr-CH" sz="1800" dirty="0"/>
              <a:t> </a:t>
            </a:r>
            <a:r>
              <a:rPr lang="fr-CH" sz="1800" dirty="0" err="1"/>
              <a:t>with</a:t>
            </a:r>
            <a:r>
              <a:rPr lang="fr-CH" sz="1800" dirty="0"/>
              <a:t> Japan </a:t>
            </a:r>
            <a:r>
              <a:rPr lang="fr-CH" sz="1800" dirty="0" err="1"/>
              <a:t>will</a:t>
            </a:r>
            <a:r>
              <a:rPr lang="fr-CH" sz="1800" dirty="0"/>
              <a:t> </a:t>
            </a:r>
            <a:r>
              <a:rPr lang="fr-CH" sz="1800" dirty="0" err="1"/>
              <a:t>happen</a:t>
            </a:r>
            <a:endParaRPr lang="fr-CH" sz="1800" dirty="0"/>
          </a:p>
          <a:p>
            <a:pPr marL="0" indent="0">
              <a:buNone/>
            </a:pPr>
            <a:r>
              <a:rPr lang="fr-CH" sz="1800" dirty="0"/>
              <a:t>Our </a:t>
            </a:r>
            <a:r>
              <a:rPr lang="fr-CH" sz="1800" dirty="0" err="1"/>
              <a:t>schedule</a:t>
            </a:r>
            <a:r>
              <a:rPr lang="fr-CH" sz="1800" dirty="0"/>
              <a:t> </a:t>
            </a:r>
            <a:r>
              <a:rPr lang="fr-CH" sz="1800" dirty="0" err="1"/>
              <a:t>is</a:t>
            </a:r>
            <a:r>
              <a:rPr lang="fr-CH" sz="1800" dirty="0"/>
              <a:t> </a:t>
            </a:r>
            <a:r>
              <a:rPr lang="fr-CH" sz="1800" dirty="0" err="1"/>
              <a:t>in-line</a:t>
            </a:r>
            <a:r>
              <a:rPr lang="fr-CH" sz="1800" dirty="0"/>
              <a:t> </a:t>
            </a:r>
            <a:r>
              <a:rPr lang="fr-CH" sz="1800" dirty="0" err="1"/>
              <a:t>with</a:t>
            </a:r>
            <a:r>
              <a:rPr lang="fr-CH" sz="1800" dirty="0"/>
              <a:t> </a:t>
            </a:r>
            <a:r>
              <a:rPr lang="fr-CH" sz="1800" dirty="0" err="1"/>
              <a:t>proposals</a:t>
            </a:r>
            <a:r>
              <a:rPr lang="fr-CH" sz="1800" dirty="0"/>
              <a:t> made by </a:t>
            </a:r>
            <a:r>
              <a:rPr lang="fr-CH" sz="1800" dirty="0" err="1"/>
              <a:t>our</a:t>
            </a:r>
            <a:r>
              <a:rPr lang="fr-CH" sz="1800" dirty="0"/>
              <a:t> </a:t>
            </a:r>
            <a:r>
              <a:rPr lang="fr-CH" sz="1800" dirty="0" err="1"/>
              <a:t>colleagues</a:t>
            </a:r>
            <a:endParaRPr lang="fr-CH" sz="1800" dirty="0"/>
          </a:p>
          <a:p>
            <a:pPr marL="0" indent="0">
              <a:buNone/>
            </a:pPr>
            <a:endParaRPr lang="fr-CH" sz="1800" dirty="0"/>
          </a:p>
          <a:p>
            <a:pPr marL="0" indent="0">
              <a:buNone/>
            </a:pPr>
            <a:r>
              <a:rPr lang="fr-CH" sz="1800" dirty="0"/>
              <a:t>Production of FPC (and HOMC and RF </a:t>
            </a:r>
            <a:r>
              <a:rPr lang="fr-CH" sz="1800" dirty="0" err="1"/>
              <a:t>lines</a:t>
            </a:r>
            <a:r>
              <a:rPr lang="fr-CH" sz="1800" dirty="0"/>
              <a:t> for </a:t>
            </a:r>
            <a:r>
              <a:rPr lang="fr-CH" sz="1800" dirty="0" err="1"/>
              <a:t>cryomodule</a:t>
            </a:r>
            <a:r>
              <a:rPr lang="fr-CH" sz="1800" dirty="0"/>
              <a:t>) </a:t>
            </a:r>
            <a:r>
              <a:rPr lang="fr-CH" sz="1800" dirty="0" err="1"/>
              <a:t>is</a:t>
            </a:r>
            <a:r>
              <a:rPr lang="fr-CH" sz="1800" dirty="0"/>
              <a:t> on good </a:t>
            </a:r>
            <a:r>
              <a:rPr lang="fr-CH" sz="1800" dirty="0" err="1"/>
              <a:t>way</a:t>
            </a:r>
            <a:endParaRPr lang="en-US" sz="1800" dirty="0"/>
          </a:p>
        </p:txBody>
      </p:sp>
      <p:sp>
        <p:nvSpPr>
          <p:cNvPr id="4" name="Footer Placeholder 3"/>
          <p:cNvSpPr>
            <a:spLocks noGrp="1"/>
          </p:cNvSpPr>
          <p:nvPr>
            <p:ph type="ftr" sz="quarter" idx="11"/>
          </p:nvPr>
        </p:nvSpPr>
        <p:spPr/>
        <p:txBody>
          <a:bodyPr/>
          <a:lstStyle/>
          <a:p>
            <a:r>
              <a:rPr lang="en-GB" noProof="0"/>
              <a:t>13th HL-LHC Collaboration Meeting, Vancouver, Canada, 25-28 September 2023 - WP4 - RF power system, eric.montesinos@cern.ch</a:t>
            </a:r>
          </a:p>
        </p:txBody>
      </p:sp>
      <p:sp>
        <p:nvSpPr>
          <p:cNvPr id="5" name="Slide Number Placeholder 4"/>
          <p:cNvSpPr>
            <a:spLocks noGrp="1"/>
          </p:cNvSpPr>
          <p:nvPr>
            <p:ph type="sldNum" sz="quarter" idx="12"/>
          </p:nvPr>
        </p:nvSpPr>
        <p:spPr/>
        <p:txBody>
          <a:bodyPr/>
          <a:lstStyle/>
          <a:p>
            <a:fld id="{BFDCA1C4-9514-7B4F-976F-D92F7E296653}" type="slidenum">
              <a:rPr lang="fr-FR" smtClean="0"/>
              <a:pPr/>
              <a:t>62</a:t>
            </a:fld>
            <a:endParaRPr lang="fr-FR"/>
          </a:p>
        </p:txBody>
      </p:sp>
    </p:spTree>
    <p:extLst>
      <p:ext uri="{BB962C8B-B14F-4D97-AF65-F5344CB8AC3E}">
        <p14:creationId xmlns:p14="http://schemas.microsoft.com/office/powerpoint/2010/main" val="296294904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2A6FA30B-F4BE-5E7A-26DB-C0FE975ECC65}"/>
              </a:ext>
            </a:extLst>
          </p:cNvPr>
          <p:cNvSpPr>
            <a:spLocks noGrp="1"/>
          </p:cNvSpPr>
          <p:nvPr>
            <p:ph type="title"/>
          </p:nvPr>
        </p:nvSpPr>
        <p:spPr>
          <a:xfrm>
            <a:off x="1351800" y="1851670"/>
            <a:ext cx="6440400" cy="2592288"/>
          </a:xfrm>
        </p:spPr>
        <p:txBody>
          <a:bodyPr/>
          <a:lstStyle/>
          <a:p>
            <a:pPr algn="l"/>
            <a:r>
              <a:rPr lang="en-GB" sz="1400" b="0" dirty="0"/>
              <a:t>They did not know it was impossible, so they did it</a:t>
            </a:r>
            <a:br>
              <a:rPr lang="en-GB" sz="1400" b="0" dirty="0"/>
            </a:br>
            <a:r>
              <a:rPr lang="en-GB" sz="1400" b="0" dirty="0"/>
              <a:t>(Mark Twain)</a:t>
            </a:r>
            <a:br>
              <a:rPr lang="en-GB" sz="1400" b="0" dirty="0"/>
            </a:br>
            <a:br>
              <a:rPr lang="en-GB" sz="1400" b="0" dirty="0"/>
            </a:br>
            <a:r>
              <a:rPr lang="en-GB" sz="1400" b="0" dirty="0"/>
              <a:t>Simplicity is the ultimate sophistication</a:t>
            </a:r>
            <a:br>
              <a:rPr lang="en-GB" sz="1400" b="0" dirty="0"/>
            </a:br>
            <a:r>
              <a:rPr lang="en-GB" sz="1400" b="0" dirty="0"/>
              <a:t>(Leonardo da Vinci, 500 years ago)</a:t>
            </a:r>
            <a:endParaRPr lang="en-US" sz="1400" b="0" dirty="0"/>
          </a:p>
        </p:txBody>
      </p:sp>
      <p:sp>
        <p:nvSpPr>
          <p:cNvPr id="4" name="Footer Placeholder 3">
            <a:extLst>
              <a:ext uri="{FF2B5EF4-FFF2-40B4-BE49-F238E27FC236}">
                <a16:creationId xmlns:a16="http://schemas.microsoft.com/office/drawing/2014/main" id="{B617E0CB-510B-8353-0A9D-BFFA0AAD953B}"/>
              </a:ext>
            </a:extLst>
          </p:cNvPr>
          <p:cNvSpPr>
            <a:spLocks noGrp="1"/>
          </p:cNvSpPr>
          <p:nvPr>
            <p:ph type="ftr" sz="quarter" idx="11"/>
          </p:nvPr>
        </p:nvSpPr>
        <p:spPr>
          <a:xfrm>
            <a:off x="914400" y="4731990"/>
            <a:ext cx="6877800" cy="305273"/>
          </a:xfrm>
        </p:spPr>
        <p:txBody>
          <a:bodyPr/>
          <a:lstStyle/>
          <a:p>
            <a:r>
              <a:rPr lang="en-GB"/>
              <a:t>13th HL-LHC Collaboration Meeting, Vancouver, Canada, 25-28 September 2023 - WP4 - RF power system, eric.montesinos@cern.ch</a:t>
            </a:r>
          </a:p>
        </p:txBody>
      </p:sp>
      <p:sp>
        <p:nvSpPr>
          <p:cNvPr id="5" name="Slide Number Placeholder 4">
            <a:extLst>
              <a:ext uri="{FF2B5EF4-FFF2-40B4-BE49-F238E27FC236}">
                <a16:creationId xmlns:a16="http://schemas.microsoft.com/office/drawing/2014/main" id="{40A5839F-CC1F-28D9-F2D7-880D02B42C69}"/>
              </a:ext>
            </a:extLst>
          </p:cNvPr>
          <p:cNvSpPr>
            <a:spLocks noGrp="1"/>
          </p:cNvSpPr>
          <p:nvPr>
            <p:ph type="sldNum" sz="quarter" idx="12"/>
          </p:nvPr>
        </p:nvSpPr>
        <p:spPr>
          <a:xfrm>
            <a:off x="8686800" y="4767263"/>
            <a:ext cx="360000" cy="270000"/>
          </a:xfrm>
        </p:spPr>
        <p:txBody>
          <a:bodyPr/>
          <a:lstStyle/>
          <a:p>
            <a:fld id="{BFDCA1C4-9514-7B4F-976F-D92F7E296653}" type="slidenum">
              <a:rPr lang="fr-FR" smtClean="0"/>
              <a:pPr/>
              <a:t>63</a:t>
            </a:fld>
            <a:endParaRPr lang="fr-FR" dirty="0"/>
          </a:p>
        </p:txBody>
      </p:sp>
    </p:spTree>
    <p:extLst>
      <p:ext uri="{BB962C8B-B14F-4D97-AF65-F5344CB8AC3E}">
        <p14:creationId xmlns:p14="http://schemas.microsoft.com/office/powerpoint/2010/main" val="302223141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7D0249-1B5E-BAA6-D56A-A29E0A9A38B0}"/>
              </a:ext>
            </a:extLst>
          </p:cNvPr>
          <p:cNvSpPr>
            <a:spLocks noGrp="1"/>
          </p:cNvSpPr>
          <p:nvPr>
            <p:ph type="title"/>
          </p:nvPr>
        </p:nvSpPr>
        <p:spPr>
          <a:xfrm>
            <a:off x="1351800" y="1923678"/>
            <a:ext cx="6440400" cy="2520280"/>
          </a:xfrm>
        </p:spPr>
        <p:txBody>
          <a:bodyPr>
            <a:noAutofit/>
          </a:bodyPr>
          <a:lstStyle/>
          <a:p>
            <a:pPr algn="l"/>
            <a:r>
              <a:rPr lang="en-GB" sz="1400" b="0" dirty="0"/>
              <a:t>Thanks to all colleagues involved with this HPRF &amp; couplers projects</a:t>
            </a:r>
            <a:br>
              <a:rPr lang="en-GB" sz="1400" b="0" dirty="0"/>
            </a:br>
            <a:br>
              <a:rPr lang="en-GB" sz="1400" b="0" dirty="0"/>
            </a:br>
            <a:r>
              <a:rPr lang="en-GB" sz="1400" b="0" dirty="0"/>
              <a:t>Thanks to all colleagues from Japan for trying to make the in-Kind a reality</a:t>
            </a:r>
            <a:br>
              <a:rPr lang="en-GB" sz="1400" b="0" dirty="0"/>
            </a:br>
            <a:br>
              <a:rPr lang="en-GB" sz="1400" b="0" dirty="0"/>
            </a:br>
            <a:r>
              <a:rPr lang="en-GB" sz="1400" b="0" dirty="0"/>
              <a:t>Thanks to Rama and Ofelia (WP4 leaders), to RF management and to HL-LHC management for supporting us with this very exciting (and very challenging) project</a:t>
            </a:r>
            <a:br>
              <a:rPr lang="en-GB" sz="1400" b="0" dirty="0"/>
            </a:br>
            <a:br>
              <a:rPr lang="en-GB" sz="1400" b="0" dirty="0"/>
            </a:br>
            <a:r>
              <a:rPr lang="en-GB" sz="1400" b="0" dirty="0"/>
              <a:t>We (SY-RF teams and all associated colleagues from many groups) are devoted to provide HL-LHC with reliable RF systems</a:t>
            </a:r>
            <a:endParaRPr lang="en-US" sz="1400" b="0" dirty="0"/>
          </a:p>
        </p:txBody>
      </p:sp>
      <p:sp>
        <p:nvSpPr>
          <p:cNvPr id="4" name="Footer Placeholder 3">
            <a:extLst>
              <a:ext uri="{FF2B5EF4-FFF2-40B4-BE49-F238E27FC236}">
                <a16:creationId xmlns:a16="http://schemas.microsoft.com/office/drawing/2014/main" id="{889F3910-CCF6-58D7-E017-11057B3A7619}"/>
              </a:ext>
            </a:extLst>
          </p:cNvPr>
          <p:cNvSpPr>
            <a:spLocks noGrp="1"/>
          </p:cNvSpPr>
          <p:nvPr>
            <p:ph type="ftr" sz="quarter" idx="11"/>
          </p:nvPr>
        </p:nvSpPr>
        <p:spPr/>
        <p:txBody>
          <a:bodyPr/>
          <a:lstStyle/>
          <a:p>
            <a:r>
              <a:rPr lang="en-GB"/>
              <a:t>13th HL-LHC Collaboration Meeting, Vancouver, Canada, 25-28 September 2023 - WP4 - RF power system, eric.montesinos@cern.ch</a:t>
            </a:r>
          </a:p>
        </p:txBody>
      </p:sp>
      <p:sp>
        <p:nvSpPr>
          <p:cNvPr id="5" name="Slide Number Placeholder 4">
            <a:extLst>
              <a:ext uri="{FF2B5EF4-FFF2-40B4-BE49-F238E27FC236}">
                <a16:creationId xmlns:a16="http://schemas.microsoft.com/office/drawing/2014/main" id="{C0088163-DE4A-CC42-BB5B-224EC3A1018F}"/>
              </a:ext>
            </a:extLst>
          </p:cNvPr>
          <p:cNvSpPr>
            <a:spLocks noGrp="1"/>
          </p:cNvSpPr>
          <p:nvPr>
            <p:ph type="sldNum" sz="quarter" idx="12"/>
          </p:nvPr>
        </p:nvSpPr>
        <p:spPr/>
        <p:txBody>
          <a:bodyPr/>
          <a:lstStyle/>
          <a:p>
            <a:fld id="{BFDCA1C4-9514-7B4F-976F-D92F7E296653}" type="slidenum">
              <a:rPr lang="fr-FR" smtClean="0"/>
              <a:pPr/>
              <a:t>64</a:t>
            </a:fld>
            <a:endParaRPr lang="fr-FR" dirty="0"/>
          </a:p>
        </p:txBody>
      </p:sp>
    </p:spTree>
    <p:extLst>
      <p:ext uri="{BB962C8B-B14F-4D97-AF65-F5344CB8AC3E}">
        <p14:creationId xmlns:p14="http://schemas.microsoft.com/office/powerpoint/2010/main" val="105508542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C5D1A5E-A725-FC4E-0A45-0B8AD9934715}"/>
              </a:ext>
            </a:extLst>
          </p:cNvPr>
          <p:cNvSpPr>
            <a:spLocks noGrp="1"/>
          </p:cNvSpPr>
          <p:nvPr>
            <p:ph type="title"/>
          </p:nvPr>
        </p:nvSpPr>
        <p:spPr>
          <a:xfrm>
            <a:off x="632143" y="2301750"/>
            <a:ext cx="7920000" cy="540000"/>
          </a:xfrm>
        </p:spPr>
        <p:txBody>
          <a:bodyPr/>
          <a:lstStyle/>
          <a:p>
            <a:r>
              <a:rPr lang="fr-CH" dirty="0"/>
              <a:t>SSPA obsolescence </a:t>
            </a:r>
            <a:r>
              <a:rPr lang="fr-CH" dirty="0" err="1"/>
              <a:t>spare</a:t>
            </a:r>
            <a:r>
              <a:rPr lang="fr-CH" dirty="0"/>
              <a:t> slides</a:t>
            </a:r>
            <a:endParaRPr lang="en-US" dirty="0"/>
          </a:p>
        </p:txBody>
      </p:sp>
      <p:sp>
        <p:nvSpPr>
          <p:cNvPr id="3" name="Footer Placeholder 2">
            <a:extLst>
              <a:ext uri="{FF2B5EF4-FFF2-40B4-BE49-F238E27FC236}">
                <a16:creationId xmlns:a16="http://schemas.microsoft.com/office/drawing/2014/main" id="{8785BCF4-1E43-4137-9508-382C192C0FCF}"/>
              </a:ext>
            </a:extLst>
          </p:cNvPr>
          <p:cNvSpPr>
            <a:spLocks noGrp="1"/>
          </p:cNvSpPr>
          <p:nvPr>
            <p:ph type="ftr" sz="quarter" idx="11"/>
          </p:nvPr>
        </p:nvSpPr>
        <p:spPr/>
        <p:txBody>
          <a:bodyPr/>
          <a:lstStyle/>
          <a:p>
            <a:r>
              <a:rPr lang="en-GB"/>
              <a:t>13th HL-LHC Collaboration Meeting, Vancouver, Canada, 25-28 September 2023 - WP4 - RF power system, eric.montesinos@cern.ch</a:t>
            </a:r>
          </a:p>
        </p:txBody>
      </p:sp>
      <p:sp>
        <p:nvSpPr>
          <p:cNvPr id="4" name="Slide Number Placeholder 3">
            <a:extLst>
              <a:ext uri="{FF2B5EF4-FFF2-40B4-BE49-F238E27FC236}">
                <a16:creationId xmlns:a16="http://schemas.microsoft.com/office/drawing/2014/main" id="{97C4F76D-0399-C8CC-B622-F441A6A673BB}"/>
              </a:ext>
            </a:extLst>
          </p:cNvPr>
          <p:cNvSpPr>
            <a:spLocks noGrp="1"/>
          </p:cNvSpPr>
          <p:nvPr>
            <p:ph type="sldNum" sz="quarter" idx="12"/>
          </p:nvPr>
        </p:nvSpPr>
        <p:spPr/>
        <p:txBody>
          <a:bodyPr/>
          <a:lstStyle/>
          <a:p>
            <a:fld id="{BFDCA1C4-9514-7B4F-976F-D92F7E296653}" type="slidenum">
              <a:rPr lang="fr-FR" smtClean="0"/>
              <a:pPr/>
              <a:t>65</a:t>
            </a:fld>
            <a:endParaRPr lang="fr-FR" dirty="0"/>
          </a:p>
        </p:txBody>
      </p:sp>
    </p:spTree>
    <p:extLst>
      <p:ext uri="{BB962C8B-B14F-4D97-AF65-F5344CB8AC3E}">
        <p14:creationId xmlns:p14="http://schemas.microsoft.com/office/powerpoint/2010/main" val="80296190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Transistor power ratings</a:t>
            </a:r>
            <a:endParaRPr lang="en-GB" sz="1650" dirty="0"/>
          </a:p>
        </p:txBody>
      </p:sp>
      <p:sp>
        <p:nvSpPr>
          <p:cNvPr id="5" name="Footer Placeholder 4"/>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6" name="Slide Number Placeholder 5"/>
          <p:cNvSpPr>
            <a:spLocks noGrp="1"/>
          </p:cNvSpPr>
          <p:nvPr>
            <p:ph type="sldNum" sz="quarter" idx="12"/>
          </p:nvPr>
        </p:nvSpPr>
        <p:spPr/>
        <p:txBody>
          <a:bodyPr/>
          <a:lstStyle/>
          <a:p>
            <a:fld id="{E0415A14-071E-4BFF-8AC3-1D27C93021D0}" type="slidenum">
              <a:rPr lang="en-US" smtClean="0"/>
              <a:t>66</a:t>
            </a:fld>
            <a:endParaRPr lang="en-US"/>
          </a:p>
        </p:txBody>
      </p:sp>
      <p:graphicFrame>
        <p:nvGraphicFramePr>
          <p:cNvPr id="7" name="Content Placeholder 10"/>
          <p:cNvGraphicFramePr>
            <a:graphicFrameLocks/>
          </p:cNvGraphicFramePr>
          <p:nvPr>
            <p:extLst>
              <p:ext uri="{D42A27DB-BD31-4B8C-83A1-F6EECF244321}">
                <p14:modId xmlns:p14="http://schemas.microsoft.com/office/powerpoint/2010/main" val="2288130641"/>
              </p:ext>
            </p:extLst>
          </p:nvPr>
        </p:nvGraphicFramePr>
        <p:xfrm>
          <a:off x="514247" y="2844224"/>
          <a:ext cx="3726657" cy="1409700"/>
        </p:xfrm>
        <a:graphic>
          <a:graphicData uri="http://schemas.openxmlformats.org/drawingml/2006/table">
            <a:tbl>
              <a:tblPr firstRow="1" bandRow="1">
                <a:tableStyleId>{0E3FDE45-AF77-4B5C-9715-49D594BDF05E}</a:tableStyleId>
              </a:tblPr>
              <a:tblGrid>
                <a:gridCol w="1242219">
                  <a:extLst>
                    <a:ext uri="{9D8B030D-6E8A-4147-A177-3AD203B41FA5}">
                      <a16:colId xmlns:a16="http://schemas.microsoft.com/office/drawing/2014/main" val="20000"/>
                    </a:ext>
                  </a:extLst>
                </a:gridCol>
                <a:gridCol w="1242219">
                  <a:extLst>
                    <a:ext uri="{9D8B030D-6E8A-4147-A177-3AD203B41FA5}">
                      <a16:colId xmlns:a16="http://schemas.microsoft.com/office/drawing/2014/main" val="20001"/>
                    </a:ext>
                  </a:extLst>
                </a:gridCol>
                <a:gridCol w="1242219">
                  <a:extLst>
                    <a:ext uri="{9D8B030D-6E8A-4147-A177-3AD203B41FA5}">
                      <a16:colId xmlns:a16="http://schemas.microsoft.com/office/drawing/2014/main" val="20002"/>
                    </a:ext>
                  </a:extLst>
                </a:gridCol>
              </a:tblGrid>
              <a:tr h="278130">
                <a:tc gridSpan="3">
                  <a:txBody>
                    <a:bodyPr/>
                    <a:lstStyle/>
                    <a:p>
                      <a:r>
                        <a:rPr lang="en-US" sz="1400" dirty="0"/>
                        <a:t>Voltage</a:t>
                      </a:r>
                      <a:r>
                        <a:rPr lang="en-US" sz="1400" baseline="0" dirty="0"/>
                        <a:t> limits</a:t>
                      </a:r>
                      <a:endParaRPr lang="en-GB" sz="1400" dirty="0"/>
                    </a:p>
                  </a:txBody>
                  <a:tcPr marL="68580" marR="68580" marT="34290" marB="34290"/>
                </a:tc>
                <a:tc hMerge="1">
                  <a:txBody>
                    <a:bodyPr/>
                    <a:lstStyle/>
                    <a:p>
                      <a:endParaRPr lang="en-GB" dirty="0"/>
                    </a:p>
                  </a:txBody>
                  <a:tcPr/>
                </a:tc>
                <a:tc hMerge="1">
                  <a:txBody>
                    <a:bodyPr/>
                    <a:lstStyle/>
                    <a:p>
                      <a:endParaRPr lang="en-GB" dirty="0"/>
                    </a:p>
                  </a:txBody>
                  <a:tcPr/>
                </a:tc>
                <a:extLst>
                  <a:ext uri="{0D108BD9-81ED-4DB2-BD59-A6C34878D82A}">
                    <a16:rowId xmlns:a16="http://schemas.microsoft.com/office/drawing/2014/main" val="10000"/>
                  </a:ext>
                </a:extLst>
              </a:tr>
              <a:tr h="278130">
                <a:tc>
                  <a:txBody>
                    <a:bodyPr/>
                    <a:lstStyle/>
                    <a:p>
                      <a:pPr algn="ctr"/>
                      <a:endParaRPr lang="en-GB" sz="1400" dirty="0"/>
                    </a:p>
                  </a:txBody>
                  <a:tcPr marL="68580" marR="68580" marT="34290" marB="34290"/>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2002</a:t>
                      </a:r>
                      <a:endParaRPr lang="en-GB" sz="1400" dirty="0"/>
                    </a:p>
                  </a:txBody>
                  <a:tcPr marL="68580" marR="68580" marT="34290" marB="34290"/>
                </a:tc>
                <a:tc>
                  <a:txBody>
                    <a:bodyPr/>
                    <a:lstStyle/>
                    <a:p>
                      <a:pPr algn="ctr"/>
                      <a:r>
                        <a:rPr lang="en-US" sz="1400" dirty="0"/>
                        <a:t>Since 2006</a:t>
                      </a:r>
                      <a:endParaRPr lang="en-GB" sz="1400" dirty="0"/>
                    </a:p>
                  </a:txBody>
                  <a:tcPr marL="68580" marR="68580" marT="34290" marB="34290"/>
                </a:tc>
                <a:extLst>
                  <a:ext uri="{0D108BD9-81ED-4DB2-BD59-A6C34878D82A}">
                    <a16:rowId xmlns:a16="http://schemas.microsoft.com/office/drawing/2014/main" val="10001"/>
                  </a:ext>
                </a:extLst>
              </a:tr>
              <a:tr h="278130">
                <a:tc>
                  <a:txBody>
                    <a:bodyPr/>
                    <a:lstStyle/>
                    <a:p>
                      <a:pPr algn="l"/>
                      <a:r>
                        <a:rPr lang="en-US" sz="1400" dirty="0"/>
                        <a:t>900 MHz</a:t>
                      </a:r>
                      <a:endParaRPr lang="en-GB" sz="1400" dirty="0"/>
                    </a:p>
                  </a:txBody>
                  <a:tcPr marL="68580" marR="68580" marT="34290" marB="34290"/>
                </a:tc>
                <a:tc>
                  <a:txBody>
                    <a:bodyPr/>
                    <a:lstStyle/>
                    <a:p>
                      <a:pPr algn="ctr"/>
                      <a:r>
                        <a:rPr lang="en-US" sz="1400" dirty="0"/>
                        <a:t>41 V/m</a:t>
                      </a:r>
                      <a:endParaRPr lang="en-GB" sz="1400" dirty="0"/>
                    </a:p>
                  </a:txBody>
                  <a:tcPr marL="68580" marR="68580" marT="34290" marB="34290"/>
                </a:tc>
                <a:tc rowSpan="3">
                  <a:txBody>
                    <a:bodyPr/>
                    <a:lstStyle/>
                    <a:p>
                      <a:pPr algn="ctr"/>
                      <a:r>
                        <a:rPr lang="en-US" sz="1400" dirty="0"/>
                        <a:t>3 V/m</a:t>
                      </a:r>
                      <a:endParaRPr lang="en-GB" sz="1400" dirty="0"/>
                    </a:p>
                  </a:txBody>
                  <a:tcPr marL="68580" marR="68580" marT="34290" marB="34290" anchor="ctr"/>
                </a:tc>
                <a:extLst>
                  <a:ext uri="{0D108BD9-81ED-4DB2-BD59-A6C34878D82A}">
                    <a16:rowId xmlns:a16="http://schemas.microsoft.com/office/drawing/2014/main" val="10002"/>
                  </a:ext>
                </a:extLst>
              </a:tr>
              <a:tr h="278130">
                <a:tc>
                  <a:txBody>
                    <a:bodyPr/>
                    <a:lstStyle/>
                    <a:p>
                      <a:pPr algn="l"/>
                      <a:r>
                        <a:rPr lang="en-US" sz="1400" dirty="0"/>
                        <a:t>1800 MHz</a:t>
                      </a:r>
                      <a:endParaRPr lang="en-GB" sz="1400" dirty="0"/>
                    </a:p>
                  </a:txBody>
                  <a:tcPr marL="68580" marR="68580" marT="34290" marB="34290"/>
                </a:tc>
                <a:tc>
                  <a:txBody>
                    <a:bodyPr/>
                    <a:lstStyle/>
                    <a:p>
                      <a:pPr algn="ctr"/>
                      <a:r>
                        <a:rPr lang="en-US" sz="1400" dirty="0"/>
                        <a:t>58 V/m</a:t>
                      </a:r>
                      <a:endParaRPr lang="en-GB" sz="1400" dirty="0"/>
                    </a:p>
                  </a:txBody>
                  <a:tcPr marL="68580" marR="68580" marT="34290" marB="34290"/>
                </a:tc>
                <a:tc vMerge="1">
                  <a:txBody>
                    <a:bodyPr/>
                    <a:lstStyle/>
                    <a:p>
                      <a:pPr algn="ctr"/>
                      <a:endParaRPr lang="en-GB" dirty="0"/>
                    </a:p>
                  </a:txBody>
                  <a:tcPr/>
                </a:tc>
                <a:extLst>
                  <a:ext uri="{0D108BD9-81ED-4DB2-BD59-A6C34878D82A}">
                    <a16:rowId xmlns:a16="http://schemas.microsoft.com/office/drawing/2014/main" val="10003"/>
                  </a:ext>
                </a:extLst>
              </a:tr>
              <a:tr h="278130">
                <a:tc>
                  <a:txBody>
                    <a:bodyPr/>
                    <a:lstStyle/>
                    <a:p>
                      <a:pPr algn="l"/>
                      <a:r>
                        <a:rPr lang="en-US" sz="1400" dirty="0"/>
                        <a:t>2100</a:t>
                      </a:r>
                      <a:r>
                        <a:rPr lang="en-US" sz="1400" baseline="0" dirty="0"/>
                        <a:t> MHz</a:t>
                      </a:r>
                      <a:endParaRPr lang="en-GB" sz="1400" dirty="0"/>
                    </a:p>
                  </a:txBody>
                  <a:tcPr marL="68580" marR="68580" marT="34290" marB="34290"/>
                </a:tc>
                <a:tc>
                  <a:txBody>
                    <a:bodyPr/>
                    <a:lstStyle/>
                    <a:p>
                      <a:pPr algn="ctr"/>
                      <a:r>
                        <a:rPr lang="en-US" sz="1400" dirty="0"/>
                        <a:t>61 V/m</a:t>
                      </a:r>
                      <a:endParaRPr lang="en-GB" sz="1400" dirty="0"/>
                    </a:p>
                  </a:txBody>
                  <a:tcPr marL="68580" marR="68580" marT="34290" marB="34290"/>
                </a:tc>
                <a:tc vMerge="1">
                  <a:txBody>
                    <a:bodyPr/>
                    <a:lstStyle/>
                    <a:p>
                      <a:pPr algn="ctr"/>
                      <a:endParaRPr lang="en-GB" dirty="0"/>
                    </a:p>
                  </a:txBody>
                  <a:tcPr/>
                </a:tc>
                <a:extLst>
                  <a:ext uri="{0D108BD9-81ED-4DB2-BD59-A6C34878D82A}">
                    <a16:rowId xmlns:a16="http://schemas.microsoft.com/office/drawing/2014/main" val="10004"/>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853051814"/>
              </p:ext>
            </p:extLst>
          </p:nvPr>
        </p:nvGraphicFramePr>
        <p:xfrm>
          <a:off x="514247" y="1310497"/>
          <a:ext cx="3726657" cy="1127760"/>
        </p:xfrm>
        <a:graphic>
          <a:graphicData uri="http://schemas.openxmlformats.org/drawingml/2006/table">
            <a:tbl>
              <a:tblPr firstRow="1" bandRow="1">
                <a:tableStyleId>{0E3FDE45-AF77-4B5C-9715-49D594BDF05E}</a:tableStyleId>
              </a:tblPr>
              <a:tblGrid>
                <a:gridCol w="1242219">
                  <a:extLst>
                    <a:ext uri="{9D8B030D-6E8A-4147-A177-3AD203B41FA5}">
                      <a16:colId xmlns:a16="http://schemas.microsoft.com/office/drawing/2014/main" val="20000"/>
                    </a:ext>
                  </a:extLst>
                </a:gridCol>
                <a:gridCol w="1242219">
                  <a:extLst>
                    <a:ext uri="{9D8B030D-6E8A-4147-A177-3AD203B41FA5}">
                      <a16:colId xmlns:a16="http://schemas.microsoft.com/office/drawing/2014/main" val="20001"/>
                    </a:ext>
                  </a:extLst>
                </a:gridCol>
                <a:gridCol w="1242219">
                  <a:extLst>
                    <a:ext uri="{9D8B030D-6E8A-4147-A177-3AD203B41FA5}">
                      <a16:colId xmlns:a16="http://schemas.microsoft.com/office/drawing/2014/main" val="20002"/>
                    </a:ext>
                  </a:extLst>
                </a:gridCol>
              </a:tblGrid>
              <a:tr h="278130">
                <a:tc>
                  <a:txBody>
                    <a:bodyPr/>
                    <a:lstStyle/>
                    <a:p>
                      <a:r>
                        <a:rPr lang="en-US" sz="1400" dirty="0"/>
                        <a:t>Device</a:t>
                      </a:r>
                      <a:endParaRPr lang="en-GB" sz="1400" dirty="0"/>
                    </a:p>
                  </a:txBody>
                  <a:tcPr marL="68580" marR="68580" marT="34290" marB="34290"/>
                </a:tc>
                <a:tc>
                  <a:txBody>
                    <a:bodyPr/>
                    <a:lstStyle/>
                    <a:p>
                      <a:pPr algn="ctr"/>
                      <a:r>
                        <a:rPr lang="en-US" sz="1400" dirty="0"/>
                        <a:t>Distance</a:t>
                      </a:r>
                      <a:endParaRPr lang="en-GB" sz="1400" dirty="0"/>
                    </a:p>
                  </a:txBody>
                  <a:tcPr marL="68580" marR="68580" marT="34290" marB="34290"/>
                </a:tc>
                <a:tc>
                  <a:txBody>
                    <a:bodyPr/>
                    <a:lstStyle/>
                    <a:p>
                      <a:pPr algn="ctr"/>
                      <a:r>
                        <a:rPr lang="en-US" sz="1400" dirty="0"/>
                        <a:t>Power</a:t>
                      </a:r>
                      <a:endParaRPr lang="en-GB" sz="1400" dirty="0"/>
                    </a:p>
                  </a:txBody>
                  <a:tcPr marL="68580" marR="68580" marT="34290" marB="34290"/>
                </a:tc>
                <a:extLst>
                  <a:ext uri="{0D108BD9-81ED-4DB2-BD59-A6C34878D82A}">
                    <a16:rowId xmlns:a16="http://schemas.microsoft.com/office/drawing/2014/main" val="10000"/>
                  </a:ext>
                </a:extLst>
              </a:tr>
              <a:tr h="278130">
                <a:tc>
                  <a:txBody>
                    <a:bodyPr/>
                    <a:lstStyle/>
                    <a:p>
                      <a:r>
                        <a:rPr lang="en-US" sz="1400" dirty="0"/>
                        <a:t>Phone</a:t>
                      </a:r>
                      <a:endParaRPr lang="en-GB" sz="1400" dirty="0"/>
                    </a:p>
                  </a:txBody>
                  <a:tcPr marL="68580" marR="68580" marT="34290" marB="34290"/>
                </a:tc>
                <a:tc>
                  <a:txBody>
                    <a:bodyPr/>
                    <a:lstStyle/>
                    <a:p>
                      <a:pPr algn="ctr"/>
                      <a:r>
                        <a:rPr lang="en-US" sz="1400" dirty="0"/>
                        <a:t>20 km</a:t>
                      </a:r>
                      <a:endParaRPr lang="en-GB" sz="1400" dirty="0"/>
                    </a:p>
                  </a:txBody>
                  <a:tcPr marL="68580" marR="68580" marT="34290" marB="34290"/>
                </a:tc>
                <a:tc>
                  <a:txBody>
                    <a:bodyPr/>
                    <a:lstStyle/>
                    <a:p>
                      <a:pPr algn="ctr"/>
                      <a:r>
                        <a:rPr lang="en-US" sz="1400" dirty="0"/>
                        <a:t>2 W</a:t>
                      </a:r>
                      <a:endParaRPr lang="en-GB" sz="1400" dirty="0"/>
                    </a:p>
                  </a:txBody>
                  <a:tcPr marL="68580" marR="68580" marT="34290" marB="34290"/>
                </a:tc>
                <a:extLst>
                  <a:ext uri="{0D108BD9-81ED-4DB2-BD59-A6C34878D82A}">
                    <a16:rowId xmlns:a16="http://schemas.microsoft.com/office/drawing/2014/main" val="10001"/>
                  </a:ext>
                </a:extLst>
              </a:tr>
              <a:tr h="278130">
                <a:tc>
                  <a:txBody>
                    <a:bodyPr/>
                    <a:lstStyle/>
                    <a:p>
                      <a:r>
                        <a:rPr lang="en-US" sz="1400" dirty="0"/>
                        <a:t>Microcell</a:t>
                      </a:r>
                      <a:endParaRPr lang="en-GB" sz="1400" dirty="0"/>
                    </a:p>
                  </a:txBody>
                  <a:tcPr marL="68580" marR="68580" marT="34290" marB="34290"/>
                </a:tc>
                <a:tc>
                  <a:txBody>
                    <a:bodyPr/>
                    <a:lstStyle/>
                    <a:p>
                      <a:pPr algn="ctr"/>
                      <a:r>
                        <a:rPr lang="en-US" sz="1400" baseline="0" dirty="0"/>
                        <a:t>2 km</a:t>
                      </a:r>
                      <a:endParaRPr lang="en-GB" sz="1400" dirty="0"/>
                    </a:p>
                  </a:txBody>
                  <a:tcPr marL="68580" marR="68580" marT="34290" marB="34290"/>
                </a:tc>
                <a:tc>
                  <a:txBody>
                    <a:bodyPr/>
                    <a:lstStyle/>
                    <a:p>
                      <a:pPr algn="ctr"/>
                      <a:r>
                        <a:rPr lang="en-GB" sz="1400" dirty="0"/>
                        <a:t>10 W</a:t>
                      </a:r>
                    </a:p>
                  </a:txBody>
                  <a:tcPr marL="68580" marR="68580" marT="34290" marB="34290"/>
                </a:tc>
                <a:extLst>
                  <a:ext uri="{0D108BD9-81ED-4DB2-BD59-A6C34878D82A}">
                    <a16:rowId xmlns:a16="http://schemas.microsoft.com/office/drawing/2014/main" val="10002"/>
                  </a:ext>
                </a:extLst>
              </a:tr>
              <a:tr h="278130">
                <a:tc>
                  <a:txBody>
                    <a:bodyPr/>
                    <a:lstStyle/>
                    <a:p>
                      <a:r>
                        <a:rPr lang="en-US" sz="1400" dirty="0" err="1"/>
                        <a:t>Macrocell</a:t>
                      </a:r>
                      <a:endParaRPr lang="en-GB" sz="1400" dirty="0"/>
                    </a:p>
                  </a:txBody>
                  <a:tcPr marL="68580" marR="68580" marT="34290" marB="34290"/>
                </a:tc>
                <a:tc>
                  <a:txBody>
                    <a:bodyPr/>
                    <a:lstStyle/>
                    <a:p>
                      <a:pPr algn="ctr"/>
                      <a:r>
                        <a:rPr lang="en-US" sz="1400" dirty="0"/>
                        <a:t>20 km</a:t>
                      </a:r>
                      <a:endParaRPr lang="en-GB" sz="1400" dirty="0"/>
                    </a:p>
                  </a:txBody>
                  <a:tcPr marL="68580" marR="68580" marT="34290" marB="34290"/>
                </a:tc>
                <a:tc>
                  <a:txBody>
                    <a:bodyPr/>
                    <a:lstStyle/>
                    <a:p>
                      <a:pPr algn="ctr"/>
                      <a:r>
                        <a:rPr lang="en-US" sz="1400" dirty="0"/>
                        <a:t>50 W</a:t>
                      </a:r>
                      <a:endParaRPr lang="en-GB" sz="1400" dirty="0"/>
                    </a:p>
                  </a:txBody>
                  <a:tcPr marL="68580" marR="68580" marT="34290" marB="34290"/>
                </a:tc>
                <a:extLst>
                  <a:ext uri="{0D108BD9-81ED-4DB2-BD59-A6C34878D82A}">
                    <a16:rowId xmlns:a16="http://schemas.microsoft.com/office/drawing/2014/main" val="10003"/>
                  </a:ext>
                </a:extLst>
              </a:tr>
            </a:tbl>
          </a:graphicData>
        </a:graphic>
      </p:graphicFrame>
      <p:pic>
        <p:nvPicPr>
          <p:cNvPr id="9" name="Picture 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6861" y="987574"/>
            <a:ext cx="3613571" cy="2361687"/>
          </a:xfrm>
          <a:prstGeom prst="rect">
            <a:avLst/>
          </a:prstGeom>
          <a:noFill/>
          <a:ln w="9525">
            <a:noFill/>
            <a:miter lim="800000"/>
            <a:headEnd/>
            <a:tailEnd/>
          </a:ln>
        </p:spPr>
      </p:pic>
      <p:sp>
        <p:nvSpPr>
          <p:cNvPr id="10" name="Content Placeholder 2"/>
          <p:cNvSpPr txBox="1">
            <a:spLocks/>
          </p:cNvSpPr>
          <p:nvPr/>
        </p:nvSpPr>
        <p:spPr>
          <a:xfrm>
            <a:off x="4464384" y="3403266"/>
            <a:ext cx="4374090" cy="831608"/>
          </a:xfrm>
          <a:prstGeom prst="rect">
            <a:avLst/>
          </a:prstGeom>
        </p:spPr>
        <p:txBody>
          <a:bodyPr vert="horz" lIns="34290" tIns="34290" rIns="34290" bIns="34290" rtlCol="0" anchor="ctr">
            <a:normAutofit fontScale="77500" lnSpcReduction="20000"/>
          </a:bodyPr>
          <a:lstStyle>
            <a:lvl1pPr marL="0" indent="0" algn="l" defTabSz="914400" rtl="0" eaLnBrk="1" latinLnBrk="0" hangingPunct="1">
              <a:lnSpc>
                <a:spcPct val="100000"/>
              </a:lnSpc>
              <a:spcBef>
                <a:spcPts val="0"/>
              </a:spcBef>
              <a:spcAft>
                <a:spcPts val="0"/>
              </a:spcAft>
              <a:buClr>
                <a:schemeClr val="accent1"/>
              </a:buClr>
              <a:buSzPct val="100000"/>
              <a:buFont typeface="Tw Cen MT" panose="020B0602020104020603" pitchFamily="34" charset="0"/>
              <a:buNone/>
              <a:defRPr sz="2200" kern="1200">
                <a:solidFill>
                  <a:srgbClr val="002060"/>
                </a:solidFill>
                <a:latin typeface="+mn-lt"/>
                <a:ea typeface="+mn-ea"/>
                <a:cs typeface="+mn-cs"/>
              </a:defRPr>
            </a:lvl1pPr>
            <a:lvl2pPr marL="179388" indent="0" algn="l" defTabSz="914400" rtl="0" eaLnBrk="1" latinLnBrk="0" hangingPunct="1">
              <a:lnSpc>
                <a:spcPct val="100000"/>
              </a:lnSpc>
              <a:spcBef>
                <a:spcPts val="0"/>
              </a:spcBef>
              <a:spcAft>
                <a:spcPts val="0"/>
              </a:spcAft>
              <a:buClr>
                <a:schemeClr val="accent1"/>
              </a:buClr>
              <a:buFont typeface="Wingdings 3" pitchFamily="18" charset="2"/>
              <a:buNone/>
              <a:defRPr sz="1800" kern="1200">
                <a:solidFill>
                  <a:srgbClr val="002060"/>
                </a:solidFill>
                <a:latin typeface="+mn-lt"/>
                <a:ea typeface="+mn-ea"/>
                <a:cs typeface="+mn-cs"/>
              </a:defRPr>
            </a:lvl2pPr>
            <a:lvl3pPr marL="358775" indent="0" algn="l" defTabSz="914400" rtl="0" eaLnBrk="1" latinLnBrk="0" hangingPunct="1">
              <a:lnSpc>
                <a:spcPct val="100000"/>
              </a:lnSpc>
              <a:spcBef>
                <a:spcPts val="0"/>
              </a:spcBef>
              <a:spcAft>
                <a:spcPts val="0"/>
              </a:spcAft>
              <a:buClr>
                <a:schemeClr val="accent1"/>
              </a:buClr>
              <a:buFont typeface="Wingdings 3" pitchFamily="18" charset="2"/>
              <a:buNone/>
              <a:defRPr sz="1400" kern="1200">
                <a:solidFill>
                  <a:srgbClr val="002060"/>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a:lstStyle>
          <a:p>
            <a:r>
              <a:rPr lang="en-GB" sz="1650" dirty="0">
                <a:solidFill>
                  <a:schemeClr val="accent5"/>
                </a:solidFill>
              </a:rPr>
              <a:t>The tendency is to increase the number of smaller cells in order to keep the phone battery autonomy, increase the data bandwidth, and reduce the exposition of population to too high electromagnetic fields</a:t>
            </a:r>
          </a:p>
        </p:txBody>
      </p:sp>
    </p:spTree>
    <p:extLst>
      <p:ext uri="{BB962C8B-B14F-4D97-AF65-F5344CB8AC3E}">
        <p14:creationId xmlns:p14="http://schemas.microsoft.com/office/powerpoint/2010/main" val="249737931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Macro cells vs Small cells vs femtocells</a:t>
            </a:r>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67</a:t>
            </a:fld>
            <a:endParaRPr lang="en-US"/>
          </a:p>
        </p:txBody>
      </p:sp>
      <p:pic>
        <p:nvPicPr>
          <p:cNvPr id="6" name="Picture 5"/>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a:xfrm>
            <a:off x="251520" y="987574"/>
            <a:ext cx="4914546" cy="3050924"/>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4088" y="1041580"/>
            <a:ext cx="3329832" cy="3341585"/>
          </a:xfrm>
          <a:prstGeom prst="rect">
            <a:avLst/>
          </a:prstGeom>
        </p:spPr>
      </p:pic>
    </p:spTree>
    <p:extLst>
      <p:ext uri="{BB962C8B-B14F-4D97-AF65-F5344CB8AC3E}">
        <p14:creationId xmlns:p14="http://schemas.microsoft.com/office/powerpoint/2010/main" val="16439372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a:t>A few numbers to situate RF transistors in accelerators</a:t>
            </a:r>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68</a:t>
            </a:fld>
            <a:endParaRPr lang="en-US"/>
          </a:p>
        </p:txBody>
      </p:sp>
      <p:graphicFrame>
        <p:nvGraphicFramePr>
          <p:cNvPr id="6" name="Chart 5"/>
          <p:cNvGraphicFramePr/>
          <p:nvPr>
            <p:extLst>
              <p:ext uri="{D42A27DB-BD31-4B8C-83A1-F6EECF244321}">
                <p14:modId xmlns:p14="http://schemas.microsoft.com/office/powerpoint/2010/main" val="1628460139"/>
              </p:ext>
            </p:extLst>
          </p:nvPr>
        </p:nvGraphicFramePr>
        <p:xfrm>
          <a:off x="359532" y="1005637"/>
          <a:ext cx="3402378" cy="35103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9" name="Chart 8"/>
          <p:cNvGraphicFramePr/>
          <p:nvPr>
            <p:extLst>
              <p:ext uri="{D42A27DB-BD31-4B8C-83A1-F6EECF244321}">
                <p14:modId xmlns:p14="http://schemas.microsoft.com/office/powerpoint/2010/main" val="4235354356"/>
              </p:ext>
            </p:extLst>
          </p:nvPr>
        </p:nvGraphicFramePr>
        <p:xfrm>
          <a:off x="3761910" y="988281"/>
          <a:ext cx="2718302" cy="3510329"/>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6948000" y="843558"/>
            <a:ext cx="2089033" cy="3531736"/>
          </a:xfrm>
          <a:prstGeom prst="rect">
            <a:avLst/>
          </a:prstGeom>
          <a:noFill/>
        </p:spPr>
        <p:txBody>
          <a:bodyPr wrap="none" rtlCol="0">
            <a:spAutoFit/>
          </a:bodyPr>
          <a:lstStyle/>
          <a:p>
            <a:r>
              <a:rPr lang="en-GB" sz="1350" dirty="0">
                <a:solidFill>
                  <a:schemeClr val="accent5"/>
                </a:solidFill>
              </a:rPr>
              <a:t>Some of the Key Players</a:t>
            </a:r>
          </a:p>
          <a:p>
            <a:r>
              <a:rPr lang="en-GB" sz="1050" dirty="0" err="1">
                <a:solidFill>
                  <a:schemeClr val="accent5"/>
                </a:solidFill>
              </a:rPr>
              <a:t>Ampleon</a:t>
            </a:r>
            <a:endParaRPr lang="en-GB" sz="1050" dirty="0">
              <a:solidFill>
                <a:schemeClr val="accent5"/>
              </a:solidFill>
            </a:endParaRPr>
          </a:p>
          <a:p>
            <a:r>
              <a:rPr lang="en-GB" sz="1050" dirty="0">
                <a:solidFill>
                  <a:schemeClr val="accent5"/>
                </a:solidFill>
              </a:rPr>
              <a:t>Analog Devices</a:t>
            </a:r>
          </a:p>
          <a:p>
            <a:r>
              <a:rPr lang="en-GB" sz="1050" dirty="0">
                <a:solidFill>
                  <a:schemeClr val="accent5"/>
                </a:solidFill>
              </a:rPr>
              <a:t>BONN </a:t>
            </a:r>
            <a:r>
              <a:rPr lang="en-GB" sz="1050" dirty="0" err="1">
                <a:solidFill>
                  <a:schemeClr val="accent5"/>
                </a:solidFill>
              </a:rPr>
              <a:t>Elecktronik</a:t>
            </a:r>
            <a:endParaRPr lang="en-GB" sz="1050" dirty="0">
              <a:solidFill>
                <a:schemeClr val="accent5"/>
              </a:solidFill>
            </a:endParaRPr>
          </a:p>
          <a:p>
            <a:r>
              <a:rPr lang="en-GB" sz="1050" dirty="0">
                <a:solidFill>
                  <a:schemeClr val="accent5"/>
                </a:solidFill>
              </a:rPr>
              <a:t>Broadcom </a:t>
            </a:r>
            <a:r>
              <a:rPr lang="en-GB" sz="1050" dirty="0" err="1">
                <a:solidFill>
                  <a:schemeClr val="accent5"/>
                </a:solidFill>
              </a:rPr>
              <a:t>Pte.</a:t>
            </a:r>
            <a:r>
              <a:rPr lang="en-GB" sz="1050" dirty="0">
                <a:solidFill>
                  <a:schemeClr val="accent5"/>
                </a:solidFill>
              </a:rPr>
              <a:t> </a:t>
            </a:r>
          </a:p>
          <a:p>
            <a:r>
              <a:rPr lang="en-US" sz="1050" dirty="0">
                <a:solidFill>
                  <a:schemeClr val="accent5"/>
                </a:solidFill>
              </a:rPr>
              <a:t>Cree</a:t>
            </a:r>
          </a:p>
          <a:p>
            <a:r>
              <a:rPr lang="en-GB" sz="1050" dirty="0">
                <a:solidFill>
                  <a:schemeClr val="accent5"/>
                </a:solidFill>
              </a:rPr>
              <a:t>General Dynamics</a:t>
            </a:r>
          </a:p>
          <a:p>
            <a:r>
              <a:rPr lang="en-GB" sz="1050" dirty="0">
                <a:solidFill>
                  <a:schemeClr val="accent5"/>
                </a:solidFill>
              </a:rPr>
              <a:t>Infineon</a:t>
            </a:r>
          </a:p>
          <a:p>
            <a:r>
              <a:rPr lang="en-US" sz="1050" dirty="0">
                <a:solidFill>
                  <a:schemeClr val="accent5"/>
                </a:solidFill>
              </a:rPr>
              <a:t>Integra</a:t>
            </a:r>
          </a:p>
          <a:p>
            <a:r>
              <a:rPr lang="en-GB" sz="1050" dirty="0">
                <a:solidFill>
                  <a:schemeClr val="accent5"/>
                </a:solidFill>
              </a:rPr>
              <a:t>MACOM</a:t>
            </a:r>
          </a:p>
          <a:p>
            <a:r>
              <a:rPr lang="en-GB" sz="1050" dirty="0">
                <a:solidFill>
                  <a:schemeClr val="accent5"/>
                </a:solidFill>
              </a:rPr>
              <a:t>Maxim Integrated</a:t>
            </a:r>
          </a:p>
          <a:p>
            <a:r>
              <a:rPr lang="en-GB" sz="1050" dirty="0">
                <a:solidFill>
                  <a:schemeClr val="accent5"/>
                </a:solidFill>
              </a:rPr>
              <a:t>Mitsubishi</a:t>
            </a:r>
          </a:p>
          <a:p>
            <a:r>
              <a:rPr lang="en-US" sz="1050" dirty="0" err="1">
                <a:solidFill>
                  <a:schemeClr val="accent5"/>
                </a:solidFill>
              </a:rPr>
              <a:t>NoleTec</a:t>
            </a:r>
            <a:endParaRPr lang="en-US" sz="1050" dirty="0">
              <a:solidFill>
                <a:schemeClr val="accent5"/>
              </a:solidFill>
            </a:endParaRPr>
          </a:p>
          <a:p>
            <a:r>
              <a:rPr lang="en-GB" sz="1050" dirty="0">
                <a:solidFill>
                  <a:schemeClr val="accent5"/>
                </a:solidFill>
              </a:rPr>
              <a:t>NXP Semiconductors</a:t>
            </a:r>
          </a:p>
          <a:p>
            <a:r>
              <a:rPr lang="en-GB" sz="1050" dirty="0" err="1">
                <a:solidFill>
                  <a:schemeClr val="accent5"/>
                </a:solidFill>
              </a:rPr>
              <a:t>Qorvo</a:t>
            </a:r>
            <a:endParaRPr lang="en-GB" sz="1050" dirty="0">
              <a:solidFill>
                <a:schemeClr val="accent5"/>
              </a:solidFill>
            </a:endParaRPr>
          </a:p>
          <a:p>
            <a:r>
              <a:rPr lang="en-GB" sz="1050" dirty="0">
                <a:solidFill>
                  <a:schemeClr val="accent5"/>
                </a:solidFill>
              </a:rPr>
              <a:t>Qualcomm</a:t>
            </a:r>
          </a:p>
          <a:p>
            <a:r>
              <a:rPr lang="en-GB" sz="1050" dirty="0">
                <a:solidFill>
                  <a:schemeClr val="accent5"/>
                </a:solidFill>
              </a:rPr>
              <a:t>Skyworks Solutions</a:t>
            </a:r>
          </a:p>
          <a:p>
            <a:r>
              <a:rPr lang="en-US" sz="1050" dirty="0">
                <a:solidFill>
                  <a:schemeClr val="accent5"/>
                </a:solidFill>
              </a:rPr>
              <a:t>STMicroelectronics</a:t>
            </a:r>
            <a:endParaRPr lang="en-GB" sz="1050" dirty="0">
              <a:solidFill>
                <a:schemeClr val="accent5"/>
              </a:solidFill>
            </a:endParaRPr>
          </a:p>
          <a:p>
            <a:r>
              <a:rPr lang="en-US" sz="1050" dirty="0">
                <a:solidFill>
                  <a:schemeClr val="accent5"/>
                </a:solidFill>
              </a:rPr>
              <a:t>Tagore Technology</a:t>
            </a:r>
          </a:p>
          <a:p>
            <a:r>
              <a:rPr lang="en-GB" sz="1050" dirty="0">
                <a:solidFill>
                  <a:schemeClr val="accent5"/>
                </a:solidFill>
              </a:rPr>
              <a:t>Thales </a:t>
            </a:r>
            <a:r>
              <a:rPr lang="en-GB" sz="1050" dirty="0" err="1">
                <a:solidFill>
                  <a:schemeClr val="accent5"/>
                </a:solidFill>
              </a:rPr>
              <a:t>Alenia</a:t>
            </a:r>
            <a:r>
              <a:rPr lang="en-GB" sz="1050" dirty="0">
                <a:solidFill>
                  <a:schemeClr val="accent5"/>
                </a:solidFill>
              </a:rPr>
              <a:t> Space</a:t>
            </a:r>
          </a:p>
          <a:p>
            <a:r>
              <a:rPr lang="en-GB" sz="1050" dirty="0">
                <a:solidFill>
                  <a:schemeClr val="accent5"/>
                </a:solidFill>
              </a:rPr>
              <a:t>Toshiba</a:t>
            </a:r>
          </a:p>
        </p:txBody>
      </p:sp>
    </p:spTree>
    <p:extLst>
      <p:ext uri="{BB962C8B-B14F-4D97-AF65-F5344CB8AC3E}">
        <p14:creationId xmlns:p14="http://schemas.microsoft.com/office/powerpoint/2010/main" val="17746211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a:t>A few numbers to situate RF transistors in accelerators</a:t>
            </a:r>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69</a:t>
            </a:fld>
            <a:endParaRPr lang="en-US"/>
          </a:p>
        </p:txBody>
      </p:sp>
      <p:pic>
        <p:nvPicPr>
          <p:cNvPr id="3" name="Content Placeholder 7">
            <a:extLst>
              <a:ext uri="{FF2B5EF4-FFF2-40B4-BE49-F238E27FC236}">
                <a16:creationId xmlns:a16="http://schemas.microsoft.com/office/drawing/2014/main" id="{7EB2779E-9906-87B6-DE3D-70C29D9EC8DE}"/>
              </a:ext>
            </a:extLst>
          </p:cNvPr>
          <p:cNvPicPr>
            <a:picLocks noChangeAspect="1"/>
          </p:cNvPicPr>
          <p:nvPr/>
        </p:nvPicPr>
        <p:blipFill>
          <a:blip r:embed="rId2"/>
          <a:stretch>
            <a:fillRect/>
          </a:stretch>
        </p:blipFill>
        <p:spPr>
          <a:xfrm>
            <a:off x="628650" y="1419622"/>
            <a:ext cx="3886200" cy="2590800"/>
          </a:xfrm>
          <a:prstGeom prst="rect">
            <a:avLst/>
          </a:prstGeom>
        </p:spPr>
      </p:pic>
      <p:pic>
        <p:nvPicPr>
          <p:cNvPr id="7" name="Picture 2" descr="https://cdn.everythingrf.com/live/rf-power-semiconductor-market6_637190679743066104_637190921321277776.jpg">
            <a:extLst>
              <a:ext uri="{FF2B5EF4-FFF2-40B4-BE49-F238E27FC236}">
                <a16:creationId xmlns:a16="http://schemas.microsoft.com/office/drawing/2014/main" id="{759387EA-81FE-4E83-D263-B6F8A337651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29150" y="1719557"/>
            <a:ext cx="3886200" cy="1990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1873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524BBF1B-600D-84EF-8FDD-B15B14E38A96}"/>
              </a:ext>
            </a:extLst>
          </p:cNvPr>
          <p:cNvGrpSpPr/>
          <p:nvPr/>
        </p:nvGrpSpPr>
        <p:grpSpPr>
          <a:xfrm>
            <a:off x="539552" y="1059582"/>
            <a:ext cx="8335047" cy="2927226"/>
            <a:chOff x="539552" y="1059582"/>
            <a:chExt cx="8335047" cy="2927226"/>
          </a:xfrm>
        </p:grpSpPr>
        <p:pic>
          <p:nvPicPr>
            <p:cNvPr id="5" name="Picture 4" descr="A crane with a crane hook&#10;&#10;Description automatically generated">
              <a:extLst>
                <a:ext uri="{FF2B5EF4-FFF2-40B4-BE49-F238E27FC236}">
                  <a16:creationId xmlns:a16="http://schemas.microsoft.com/office/drawing/2014/main" id="{96DBEA13-20C4-3B16-AF1F-D9F0713B498B}"/>
                </a:ext>
              </a:extLst>
            </p:cNvPr>
            <p:cNvPicPr>
              <a:picLocks noChangeAspect="1"/>
            </p:cNvPicPr>
            <p:nvPr/>
          </p:nvPicPr>
          <p:blipFill>
            <a:blip r:embed="rId2"/>
            <a:stretch>
              <a:fillRect/>
            </a:stretch>
          </p:blipFill>
          <p:spPr>
            <a:xfrm>
              <a:off x="593437" y="1059582"/>
              <a:ext cx="7848872" cy="2927226"/>
            </a:xfrm>
            <a:prstGeom prst="rect">
              <a:avLst/>
            </a:prstGeom>
          </p:spPr>
        </p:pic>
        <p:sp>
          <p:nvSpPr>
            <p:cNvPr id="6" name="Rectangle 5">
              <a:extLst>
                <a:ext uri="{FF2B5EF4-FFF2-40B4-BE49-F238E27FC236}">
                  <a16:creationId xmlns:a16="http://schemas.microsoft.com/office/drawing/2014/main" id="{F41E54A4-0AF9-D9E5-EA1A-44139ECEFAD5}"/>
                </a:ext>
              </a:extLst>
            </p:cNvPr>
            <p:cNvSpPr/>
            <p:nvPr/>
          </p:nvSpPr>
          <p:spPr>
            <a:xfrm>
              <a:off x="539552" y="1491630"/>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36A1231-E0B7-0400-9AE9-80E8E004FE32}"/>
                </a:ext>
              </a:extLst>
            </p:cNvPr>
            <p:cNvSpPr/>
            <p:nvPr/>
          </p:nvSpPr>
          <p:spPr>
            <a:xfrm>
              <a:off x="1547664" y="1707654"/>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C1EB4E7-E4FF-2860-A2C4-D2F00ED32872}"/>
                </a:ext>
              </a:extLst>
            </p:cNvPr>
            <p:cNvSpPr/>
            <p:nvPr/>
          </p:nvSpPr>
          <p:spPr>
            <a:xfrm>
              <a:off x="2463228" y="1944272"/>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BEECCBEF-C762-0BD6-9AE1-80F85A992552}"/>
                </a:ext>
              </a:extLst>
            </p:cNvPr>
            <p:cNvSpPr/>
            <p:nvPr/>
          </p:nvSpPr>
          <p:spPr>
            <a:xfrm>
              <a:off x="3469195" y="2175427"/>
              <a:ext cx="648072" cy="21602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40B663F-C734-9336-230C-8A887F9AD0C2}"/>
                </a:ext>
              </a:extLst>
            </p:cNvPr>
            <p:cNvSpPr/>
            <p:nvPr/>
          </p:nvSpPr>
          <p:spPr>
            <a:xfrm>
              <a:off x="8226527" y="1923678"/>
              <a:ext cx="648072" cy="14401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 name="Title 1">
            <a:extLst>
              <a:ext uri="{FF2B5EF4-FFF2-40B4-BE49-F238E27FC236}">
                <a16:creationId xmlns:a16="http://schemas.microsoft.com/office/drawing/2014/main" id="{77D36C15-3ED3-D63F-2653-F08580B03237}"/>
              </a:ext>
            </a:extLst>
          </p:cNvPr>
          <p:cNvSpPr>
            <a:spLocks noGrp="1"/>
          </p:cNvSpPr>
          <p:nvPr>
            <p:ph type="title"/>
          </p:nvPr>
        </p:nvSpPr>
        <p:spPr/>
        <p:txBody>
          <a:bodyPr/>
          <a:lstStyle/>
          <a:p>
            <a:r>
              <a:rPr lang="en-US" dirty="0"/>
              <a:t>Integration of the HPRF in the galleries</a:t>
            </a:r>
          </a:p>
        </p:txBody>
      </p:sp>
      <p:sp>
        <p:nvSpPr>
          <p:cNvPr id="3" name="Footer Placeholder 2">
            <a:extLst>
              <a:ext uri="{FF2B5EF4-FFF2-40B4-BE49-F238E27FC236}">
                <a16:creationId xmlns:a16="http://schemas.microsoft.com/office/drawing/2014/main" id="{6255AD95-9544-9018-BECF-E2CC4FF7041F}"/>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5600759-AA86-91C2-9F83-569BDD0D9EE0}"/>
              </a:ext>
            </a:extLst>
          </p:cNvPr>
          <p:cNvSpPr>
            <a:spLocks noGrp="1"/>
          </p:cNvSpPr>
          <p:nvPr>
            <p:ph type="sldNum" sz="quarter" idx="12"/>
          </p:nvPr>
        </p:nvSpPr>
        <p:spPr/>
        <p:txBody>
          <a:bodyPr/>
          <a:lstStyle/>
          <a:p>
            <a:fld id="{BFDCA1C4-9514-7B4F-976F-D92F7E296653}" type="slidenum">
              <a:rPr lang="fr-FR" smtClean="0"/>
              <a:pPr/>
              <a:t>7</a:t>
            </a:fld>
            <a:endParaRPr lang="fr-FR"/>
          </a:p>
        </p:txBody>
      </p:sp>
      <p:sp>
        <p:nvSpPr>
          <p:cNvPr id="13" name="TextBox 12">
            <a:extLst>
              <a:ext uri="{FF2B5EF4-FFF2-40B4-BE49-F238E27FC236}">
                <a16:creationId xmlns:a16="http://schemas.microsoft.com/office/drawing/2014/main" id="{A94B0AFE-A5F1-2CD0-840C-52C08172AB95}"/>
              </a:ext>
            </a:extLst>
          </p:cNvPr>
          <p:cNvSpPr txBox="1"/>
          <p:nvPr/>
        </p:nvSpPr>
        <p:spPr>
          <a:xfrm>
            <a:off x="863588" y="2402562"/>
            <a:ext cx="3289683" cy="1815882"/>
          </a:xfrm>
          <a:prstGeom prst="rect">
            <a:avLst/>
          </a:prstGeom>
          <a:noFill/>
        </p:spPr>
        <p:txBody>
          <a:bodyPr wrap="none" rtlCol="0">
            <a:spAutoFit/>
          </a:bodyPr>
          <a:lstStyle/>
          <a:p>
            <a:r>
              <a:rPr lang="fr-CH" sz="1600" dirty="0" err="1">
                <a:solidFill>
                  <a:schemeClr val="accent5"/>
                </a:solidFill>
              </a:rPr>
              <a:t>From</a:t>
            </a:r>
            <a:r>
              <a:rPr lang="fr-CH" sz="1600" dirty="0">
                <a:solidFill>
                  <a:schemeClr val="accent5"/>
                </a:solidFill>
              </a:rPr>
              <a:t> HPRF station to </a:t>
            </a:r>
            <a:r>
              <a:rPr lang="fr-CH" sz="1600" dirty="0" err="1">
                <a:solidFill>
                  <a:schemeClr val="accent5"/>
                </a:solidFill>
              </a:rPr>
              <a:t>cavity</a:t>
            </a:r>
            <a:endParaRPr lang="fr-CH" sz="1600" dirty="0">
              <a:solidFill>
                <a:schemeClr val="accent5"/>
              </a:solidFill>
            </a:endParaRPr>
          </a:p>
          <a:p>
            <a:r>
              <a:rPr lang="fr-CH" sz="1600" dirty="0">
                <a:solidFill>
                  <a:schemeClr val="accent5"/>
                </a:solidFill>
              </a:rPr>
              <a:t>Line 1	65 </a:t>
            </a:r>
            <a:r>
              <a:rPr lang="fr-CH" sz="1600" dirty="0" err="1">
                <a:solidFill>
                  <a:schemeClr val="accent5"/>
                </a:solidFill>
              </a:rPr>
              <a:t>meters</a:t>
            </a:r>
            <a:endParaRPr lang="fr-CH" sz="1600" dirty="0">
              <a:solidFill>
                <a:schemeClr val="accent5"/>
              </a:solidFill>
            </a:endParaRPr>
          </a:p>
          <a:p>
            <a:r>
              <a:rPr lang="fr-CH" sz="1600" dirty="0">
                <a:solidFill>
                  <a:schemeClr val="accent5"/>
                </a:solidFill>
              </a:rPr>
              <a:t>Line 2	59 </a:t>
            </a:r>
            <a:r>
              <a:rPr lang="fr-CH" sz="1600" dirty="0" err="1">
                <a:solidFill>
                  <a:schemeClr val="accent5"/>
                </a:solidFill>
              </a:rPr>
              <a:t>meters</a:t>
            </a:r>
            <a:endParaRPr lang="fr-CH" sz="1600" dirty="0">
              <a:solidFill>
                <a:schemeClr val="accent5"/>
              </a:solidFill>
            </a:endParaRPr>
          </a:p>
          <a:p>
            <a:r>
              <a:rPr lang="fr-CH" sz="1600" dirty="0">
                <a:solidFill>
                  <a:schemeClr val="accent5"/>
                </a:solidFill>
              </a:rPr>
              <a:t>Line 3	52 </a:t>
            </a:r>
            <a:r>
              <a:rPr lang="fr-CH" sz="1600" dirty="0" err="1">
                <a:solidFill>
                  <a:schemeClr val="accent5"/>
                </a:solidFill>
              </a:rPr>
              <a:t>meters</a:t>
            </a:r>
            <a:endParaRPr lang="fr-CH" sz="1600" dirty="0">
              <a:solidFill>
                <a:schemeClr val="accent5"/>
              </a:solidFill>
            </a:endParaRPr>
          </a:p>
          <a:p>
            <a:r>
              <a:rPr lang="fr-CH" sz="1600" dirty="0">
                <a:solidFill>
                  <a:schemeClr val="accent5"/>
                </a:solidFill>
              </a:rPr>
              <a:t>Line 4	45 </a:t>
            </a:r>
            <a:r>
              <a:rPr lang="fr-CH" sz="1600" dirty="0" err="1">
                <a:solidFill>
                  <a:schemeClr val="accent5"/>
                </a:solidFill>
              </a:rPr>
              <a:t>meters</a:t>
            </a:r>
            <a:endParaRPr lang="fr-CH" sz="1600" dirty="0">
              <a:solidFill>
                <a:schemeClr val="accent5"/>
              </a:solidFill>
            </a:endParaRPr>
          </a:p>
          <a:p>
            <a:endParaRPr lang="fr-CH" sz="1600" dirty="0">
              <a:solidFill>
                <a:schemeClr val="accent5"/>
              </a:solidFill>
            </a:endParaRPr>
          </a:p>
          <a:p>
            <a:r>
              <a:rPr lang="fr-CH" sz="1600" dirty="0" err="1">
                <a:solidFill>
                  <a:schemeClr val="accent5"/>
                </a:solidFill>
              </a:rPr>
              <a:t>Almost</a:t>
            </a:r>
            <a:r>
              <a:rPr lang="fr-CH" sz="1600" dirty="0">
                <a:solidFill>
                  <a:schemeClr val="accent5"/>
                </a:solidFill>
              </a:rPr>
              <a:t> the </a:t>
            </a:r>
            <a:r>
              <a:rPr lang="fr-CH" sz="1600" dirty="0" err="1">
                <a:solidFill>
                  <a:schemeClr val="accent5"/>
                </a:solidFill>
              </a:rPr>
              <a:t>same</a:t>
            </a:r>
            <a:r>
              <a:rPr lang="fr-CH" sz="1600" dirty="0">
                <a:solidFill>
                  <a:schemeClr val="accent5"/>
                </a:solidFill>
              </a:rPr>
              <a:t> for all four points</a:t>
            </a:r>
            <a:endParaRPr lang="en-US" dirty="0">
              <a:solidFill>
                <a:schemeClr val="accent5"/>
              </a:solidFill>
            </a:endParaRPr>
          </a:p>
        </p:txBody>
      </p:sp>
    </p:spTree>
    <p:extLst>
      <p:ext uri="{BB962C8B-B14F-4D97-AF65-F5344CB8AC3E}">
        <p14:creationId xmlns:p14="http://schemas.microsoft.com/office/powerpoint/2010/main" val="144228218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a:t>A few numbers to situate RF transistors in accelerators</a:t>
            </a:r>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70</a:t>
            </a:fld>
            <a:endParaRPr lang="en-US"/>
          </a:p>
        </p:txBody>
      </p:sp>
      <p:pic>
        <p:nvPicPr>
          <p:cNvPr id="6" name="Content Placeholder 7">
            <a:extLst>
              <a:ext uri="{FF2B5EF4-FFF2-40B4-BE49-F238E27FC236}">
                <a16:creationId xmlns:a16="http://schemas.microsoft.com/office/drawing/2014/main" id="{2582498B-A150-43A0-62CF-3CEE6C18EDAD}"/>
              </a:ext>
            </a:extLst>
          </p:cNvPr>
          <p:cNvPicPr>
            <a:picLocks noChangeAspect="1"/>
          </p:cNvPicPr>
          <p:nvPr/>
        </p:nvPicPr>
        <p:blipFill>
          <a:blip r:embed="rId2"/>
          <a:stretch>
            <a:fillRect/>
          </a:stretch>
        </p:blipFill>
        <p:spPr>
          <a:xfrm>
            <a:off x="628650" y="1203598"/>
            <a:ext cx="3886200" cy="2752725"/>
          </a:xfrm>
          <a:prstGeom prst="rect">
            <a:avLst/>
          </a:prstGeom>
        </p:spPr>
      </p:pic>
      <p:sp>
        <p:nvSpPr>
          <p:cNvPr id="8" name="Rectangle 7">
            <a:extLst>
              <a:ext uri="{FF2B5EF4-FFF2-40B4-BE49-F238E27FC236}">
                <a16:creationId xmlns:a16="http://schemas.microsoft.com/office/drawing/2014/main" id="{6872BDA8-DFB6-8B57-1B8C-C1DED45B80A1}"/>
              </a:ext>
            </a:extLst>
          </p:cNvPr>
          <p:cNvSpPr/>
          <p:nvPr/>
        </p:nvSpPr>
        <p:spPr>
          <a:xfrm>
            <a:off x="628650" y="3857581"/>
            <a:ext cx="3886200" cy="473206"/>
          </a:xfrm>
          <a:prstGeom prst="rect">
            <a:avLst/>
          </a:prstGeom>
        </p:spPr>
        <p:txBody>
          <a:bodyPr wrap="square">
            <a:spAutoFit/>
          </a:bodyPr>
          <a:lstStyle/>
          <a:p>
            <a:r>
              <a:rPr lang="en-GB" sz="825" dirty="0">
                <a:solidFill>
                  <a:srgbClr val="002060"/>
                </a:solidFill>
              </a:rPr>
              <a:t>Source: RF Power Semiconductor Market Trends</a:t>
            </a:r>
            <a:br>
              <a:rPr lang="en-GB" sz="825" dirty="0">
                <a:solidFill>
                  <a:srgbClr val="002060"/>
                </a:solidFill>
              </a:rPr>
            </a:br>
            <a:r>
              <a:rPr lang="en-GB" sz="825" dirty="0">
                <a:solidFill>
                  <a:srgbClr val="002060"/>
                </a:solidFill>
              </a:rPr>
              <a:t>From </a:t>
            </a:r>
            <a:r>
              <a:rPr lang="en-GB" sz="825" dirty="0" err="1">
                <a:solidFill>
                  <a:srgbClr val="002060"/>
                </a:solidFill>
              </a:rPr>
              <a:t>Yole</a:t>
            </a:r>
            <a:r>
              <a:rPr lang="en-GB" sz="825" dirty="0">
                <a:solidFill>
                  <a:srgbClr val="002060"/>
                </a:solidFill>
              </a:rPr>
              <a:t> </a:t>
            </a:r>
            <a:r>
              <a:rPr lang="en-GB" sz="825" dirty="0" err="1">
                <a:solidFill>
                  <a:srgbClr val="002060"/>
                </a:solidFill>
              </a:rPr>
              <a:t>Développement</a:t>
            </a:r>
            <a:br>
              <a:rPr lang="en-GB" sz="825" dirty="0">
                <a:solidFill>
                  <a:srgbClr val="002060"/>
                </a:solidFill>
              </a:rPr>
            </a:br>
            <a:r>
              <a:rPr lang="en-GB" sz="825" dirty="0">
                <a:solidFill>
                  <a:srgbClr val="002060"/>
                </a:solidFill>
              </a:rPr>
              <a:t>Patrick </a:t>
            </a:r>
            <a:r>
              <a:rPr lang="en-GB" sz="825" dirty="0" err="1">
                <a:solidFill>
                  <a:srgbClr val="002060"/>
                </a:solidFill>
              </a:rPr>
              <a:t>Hindle</a:t>
            </a:r>
            <a:r>
              <a:rPr lang="en-GB" sz="825" dirty="0">
                <a:solidFill>
                  <a:srgbClr val="002060"/>
                </a:solidFill>
              </a:rPr>
              <a:t> - Editor, Microwave Journal July 11, 2017</a:t>
            </a:r>
          </a:p>
        </p:txBody>
      </p:sp>
      <p:pic>
        <p:nvPicPr>
          <p:cNvPr id="9" name="Content Placeholder 7">
            <a:extLst>
              <a:ext uri="{FF2B5EF4-FFF2-40B4-BE49-F238E27FC236}">
                <a16:creationId xmlns:a16="http://schemas.microsoft.com/office/drawing/2014/main" id="{B63CA0BC-488C-68EC-C482-1C28822955B2}"/>
              </a:ext>
            </a:extLst>
          </p:cNvPr>
          <p:cNvPicPr>
            <a:picLocks noChangeAspect="1"/>
          </p:cNvPicPr>
          <p:nvPr/>
        </p:nvPicPr>
        <p:blipFill>
          <a:blip r:embed="rId3"/>
          <a:stretch>
            <a:fillRect/>
          </a:stretch>
        </p:blipFill>
        <p:spPr>
          <a:xfrm>
            <a:off x="4629150" y="1563638"/>
            <a:ext cx="3886200" cy="2433935"/>
          </a:xfrm>
          <a:prstGeom prst="rect">
            <a:avLst/>
          </a:prstGeom>
        </p:spPr>
      </p:pic>
    </p:spTree>
    <p:extLst>
      <p:ext uri="{BB962C8B-B14F-4D97-AF65-F5344CB8AC3E}">
        <p14:creationId xmlns:p14="http://schemas.microsoft.com/office/powerpoint/2010/main" val="14602442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000" dirty="0"/>
              <a:t>A few numbers to situate RF transistors in accelerators</a:t>
            </a:r>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71</a:t>
            </a:fld>
            <a:endParaRPr lang="en-US"/>
          </a:p>
        </p:txBody>
      </p:sp>
      <p:pic>
        <p:nvPicPr>
          <p:cNvPr id="3" name="Picture 2">
            <a:extLst>
              <a:ext uri="{FF2B5EF4-FFF2-40B4-BE49-F238E27FC236}">
                <a16:creationId xmlns:a16="http://schemas.microsoft.com/office/drawing/2014/main" id="{55E2C41F-327C-2EE8-A92C-0A2A100E16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80012" y="1434954"/>
            <a:ext cx="4050000" cy="3039668"/>
          </a:xfrm>
          <a:prstGeom prst="rect">
            <a:avLst/>
          </a:prstGeom>
        </p:spPr>
      </p:pic>
      <p:cxnSp>
        <p:nvCxnSpPr>
          <p:cNvPr id="7" name="Straight Connector 6">
            <a:extLst>
              <a:ext uri="{FF2B5EF4-FFF2-40B4-BE49-F238E27FC236}">
                <a16:creationId xmlns:a16="http://schemas.microsoft.com/office/drawing/2014/main" id="{2B26277C-7D37-1BD8-DD3C-DCD986B2DF51}"/>
              </a:ext>
            </a:extLst>
          </p:cNvPr>
          <p:cNvCxnSpPr/>
          <p:nvPr/>
        </p:nvCxnSpPr>
        <p:spPr>
          <a:xfrm flipV="1">
            <a:off x="5598114" y="1256297"/>
            <a:ext cx="4" cy="2863625"/>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10" name="TextBox 9">
            <a:extLst>
              <a:ext uri="{FF2B5EF4-FFF2-40B4-BE49-F238E27FC236}">
                <a16:creationId xmlns:a16="http://schemas.microsoft.com/office/drawing/2014/main" id="{3ED33303-86CF-306F-9007-81E2AADAA5F6}"/>
              </a:ext>
            </a:extLst>
          </p:cNvPr>
          <p:cNvSpPr txBox="1"/>
          <p:nvPr/>
        </p:nvSpPr>
        <p:spPr>
          <a:xfrm>
            <a:off x="3743283" y="975524"/>
            <a:ext cx="3709669" cy="300082"/>
          </a:xfrm>
          <a:prstGeom prst="rect">
            <a:avLst/>
          </a:prstGeom>
          <a:noFill/>
        </p:spPr>
        <p:txBody>
          <a:bodyPr wrap="none" rtlCol="0">
            <a:spAutoFit/>
          </a:bodyPr>
          <a:lstStyle/>
          <a:p>
            <a:pPr algn="ctr"/>
            <a:r>
              <a:rPr lang="en-GB" sz="1350" dirty="0">
                <a:solidFill>
                  <a:srgbClr val="FF0000"/>
                </a:solidFill>
              </a:rPr>
              <a:t>FCC (400 MHz to 800 MHz) due in ~ 15 years</a:t>
            </a:r>
          </a:p>
        </p:txBody>
      </p:sp>
      <p:pic>
        <p:nvPicPr>
          <p:cNvPr id="11" name="Content Placeholder 7">
            <a:extLst>
              <a:ext uri="{FF2B5EF4-FFF2-40B4-BE49-F238E27FC236}">
                <a16:creationId xmlns:a16="http://schemas.microsoft.com/office/drawing/2014/main" id="{FC8A8629-114F-7CC3-D0C3-5BC0ED9281F2}"/>
              </a:ext>
            </a:extLst>
          </p:cNvPr>
          <p:cNvPicPr>
            <a:picLocks noChangeAspect="1"/>
          </p:cNvPicPr>
          <p:nvPr/>
        </p:nvPicPr>
        <p:blipFill rotWithShape="1">
          <a:blip r:embed="rId3"/>
          <a:stretch/>
        </p:blipFill>
        <p:spPr>
          <a:xfrm>
            <a:off x="628650" y="1572327"/>
            <a:ext cx="3886200" cy="2389233"/>
          </a:xfrm>
          <a:prstGeom prst="rect">
            <a:avLst/>
          </a:prstGeom>
        </p:spPr>
      </p:pic>
    </p:spTree>
    <p:extLst>
      <p:ext uri="{BB962C8B-B14F-4D97-AF65-F5344CB8AC3E}">
        <p14:creationId xmlns:p14="http://schemas.microsoft.com/office/powerpoint/2010/main" val="753400565"/>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dirty="0"/>
              <a:t>Transistor power ratings</a:t>
            </a:r>
            <a:r>
              <a:rPr lang="en-US" sz="3600" dirty="0"/>
              <a:t> </a:t>
            </a:r>
            <a:r>
              <a:rPr lang="en-US" sz="2000" dirty="0"/>
              <a:t>– </a:t>
            </a:r>
            <a:r>
              <a:rPr lang="en-US" sz="2000" i="1" dirty="0">
                <a:solidFill>
                  <a:srgbClr val="00B0F0"/>
                </a:solidFill>
              </a:rPr>
              <a:t>personal view</a:t>
            </a:r>
            <a:r>
              <a:rPr lang="en-US" sz="2000" dirty="0">
                <a:solidFill>
                  <a:srgbClr val="00B0F0"/>
                </a:solidFill>
              </a:rPr>
              <a:t> </a:t>
            </a:r>
            <a:r>
              <a:rPr lang="en-US" sz="2000" dirty="0"/>
              <a:t>of future perspective (CWRF 2016, updated 2022)</a:t>
            </a:r>
            <a:endParaRPr lang="en-GB" sz="2000" dirty="0"/>
          </a:p>
        </p:txBody>
      </p:sp>
      <p:sp>
        <p:nvSpPr>
          <p:cNvPr id="4" name="Footer Placeholder 3"/>
          <p:cNvSpPr>
            <a:spLocks noGrp="1"/>
          </p:cNvSpPr>
          <p:nvPr>
            <p:ph type="ftr" sz="quarter" idx="11"/>
          </p:nvPr>
        </p:nvSpPr>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p:txBody>
          <a:bodyPr/>
          <a:lstStyle/>
          <a:p>
            <a:fld id="{E0415A14-071E-4BFF-8AC3-1D27C93021D0}" type="slidenum">
              <a:rPr lang="en-US" smtClean="0"/>
              <a:t>72</a:t>
            </a:fld>
            <a:endParaRPr lang="en-US"/>
          </a:p>
        </p:txBody>
      </p:sp>
      <p:sp>
        <p:nvSpPr>
          <p:cNvPr id="6" name="Content Placeholder 2">
            <a:extLst>
              <a:ext uri="{FF2B5EF4-FFF2-40B4-BE49-F238E27FC236}">
                <a16:creationId xmlns:a16="http://schemas.microsoft.com/office/drawing/2014/main" id="{ECB2971C-5552-097A-FD29-C97FD68A37F3}"/>
              </a:ext>
            </a:extLst>
          </p:cNvPr>
          <p:cNvSpPr txBox="1">
            <a:spLocks/>
          </p:cNvSpPr>
          <p:nvPr/>
        </p:nvSpPr>
        <p:spPr>
          <a:xfrm>
            <a:off x="628650" y="1131590"/>
            <a:ext cx="3886200" cy="3263504"/>
          </a:xfrm>
          <a:prstGeom prst="rect">
            <a:avLst/>
          </a:prstGeom>
        </p:spPr>
        <p:txBody>
          <a:bodyPr anchor="ctr">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Transistor supplier main business </a:t>
            </a:r>
            <a:r>
              <a:rPr lang="en-GB" sz="1400" dirty="0">
                <a:solidFill>
                  <a:srgbClr val="FF0000"/>
                </a:solidFill>
              </a:rPr>
              <a:t>will not be higher power per transistor</a:t>
            </a:r>
          </a:p>
          <a:p>
            <a:endParaRPr lang="en-US" sz="1400" dirty="0">
              <a:solidFill>
                <a:srgbClr val="FF0000"/>
              </a:solidFill>
            </a:endParaRPr>
          </a:p>
          <a:p>
            <a:pPr marL="0" indent="0">
              <a:buNone/>
            </a:pPr>
            <a:r>
              <a:rPr lang="en-US" sz="1400" dirty="0">
                <a:solidFill>
                  <a:srgbClr val="FF0000"/>
                </a:solidFill>
              </a:rPr>
              <a:t>Conclusion: below a GHz, 1 kW per transistor (LDMOS) seems </a:t>
            </a:r>
            <a:r>
              <a:rPr lang="en-US" sz="1400" i="1" dirty="0">
                <a:solidFill>
                  <a:srgbClr val="00B0F0"/>
                </a:solidFill>
              </a:rPr>
              <a:t>(to me)</a:t>
            </a:r>
            <a:r>
              <a:rPr lang="en-US" sz="1400" dirty="0">
                <a:solidFill>
                  <a:srgbClr val="00B0F0"/>
                </a:solidFill>
              </a:rPr>
              <a:t> </a:t>
            </a:r>
            <a:r>
              <a:rPr lang="en-US" sz="1400" dirty="0">
                <a:solidFill>
                  <a:srgbClr val="FF0000"/>
                </a:solidFill>
              </a:rPr>
              <a:t>a very good goal</a:t>
            </a:r>
          </a:p>
          <a:p>
            <a:endParaRPr lang="en-GB" sz="1400" dirty="0"/>
          </a:p>
          <a:p>
            <a:pPr marL="0" indent="0">
              <a:buNone/>
            </a:pPr>
            <a:r>
              <a:rPr lang="en-GB" sz="1400" dirty="0"/>
              <a:t>8.5 Billions Smartphones in 2021</a:t>
            </a:r>
          </a:p>
          <a:p>
            <a:pPr marL="0" indent="0">
              <a:buNone/>
            </a:pPr>
            <a:r>
              <a:rPr lang="en-GB" sz="1400" dirty="0"/>
              <a:t>90 Millions Femtocell stations 2016</a:t>
            </a:r>
          </a:p>
          <a:p>
            <a:pPr marL="0" indent="0">
              <a:buNone/>
            </a:pPr>
            <a:r>
              <a:rPr lang="en-GB" sz="1400" dirty="0"/>
              <a:t>7 Millions </a:t>
            </a:r>
            <a:r>
              <a:rPr lang="en-GB" sz="1400" dirty="0" err="1"/>
              <a:t>Macrocell</a:t>
            </a:r>
            <a:r>
              <a:rPr lang="en-GB" sz="1400" dirty="0"/>
              <a:t> stations 2017</a:t>
            </a:r>
          </a:p>
          <a:p>
            <a:pPr marL="0" indent="0">
              <a:buNone/>
            </a:pPr>
            <a:r>
              <a:rPr lang="en-GB" sz="1400" dirty="0"/>
              <a:t>NXP Semiconductors revenue in 2020 was</a:t>
            </a:r>
            <a:br>
              <a:rPr lang="en-GB" sz="1400" dirty="0"/>
            </a:br>
            <a:r>
              <a:rPr lang="en-GB" sz="1400" dirty="0"/>
              <a:t>$8’600 Millions</a:t>
            </a:r>
          </a:p>
        </p:txBody>
      </p:sp>
      <p:sp>
        <p:nvSpPr>
          <p:cNvPr id="8" name="Content Placeholder 10">
            <a:extLst>
              <a:ext uri="{FF2B5EF4-FFF2-40B4-BE49-F238E27FC236}">
                <a16:creationId xmlns:a16="http://schemas.microsoft.com/office/drawing/2014/main" id="{4E2C9075-31AF-15F8-1011-4684F9004A1E}"/>
              </a:ext>
            </a:extLst>
          </p:cNvPr>
          <p:cNvSpPr txBox="1">
            <a:spLocks/>
          </p:cNvSpPr>
          <p:nvPr/>
        </p:nvSpPr>
        <p:spPr>
          <a:xfrm>
            <a:off x="4629150" y="1131590"/>
            <a:ext cx="3886200" cy="3263504"/>
          </a:xfrm>
          <a:prstGeom prst="rect">
            <a:avLst/>
          </a:prstGeom>
        </p:spPr>
        <p:txBody>
          <a:bodyPr>
            <a:normAutofit fontScale="92500"/>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500" dirty="0"/>
              <a:t>Assumption (with a lot of simplifications)</a:t>
            </a:r>
          </a:p>
          <a:p>
            <a:endParaRPr lang="en-GB" sz="1500" dirty="0"/>
          </a:p>
          <a:p>
            <a:endParaRPr lang="en-GB" sz="1500" dirty="0"/>
          </a:p>
          <a:p>
            <a:endParaRPr lang="en-GB" sz="1500" dirty="0"/>
          </a:p>
          <a:p>
            <a:pPr lvl="1"/>
            <a:endParaRPr lang="en-GB" sz="1350" dirty="0"/>
          </a:p>
          <a:p>
            <a:pPr marL="228600" lvl="1" indent="0">
              <a:buNone/>
            </a:pPr>
            <a:endParaRPr lang="en-GB" sz="1350" dirty="0"/>
          </a:p>
          <a:p>
            <a:pPr marL="228600" lvl="1" indent="0">
              <a:buNone/>
            </a:pPr>
            <a:r>
              <a:rPr lang="en-GB" sz="1350" dirty="0"/>
              <a:t>Cost of a LDMOS		~ $100</a:t>
            </a:r>
          </a:p>
          <a:p>
            <a:pPr marL="228600" lvl="1" indent="0">
              <a:buNone/>
            </a:pPr>
            <a:r>
              <a:rPr lang="en-GB" sz="1350" dirty="0"/>
              <a:t>Total cost of FCC		~ $100 Million</a:t>
            </a:r>
          </a:p>
          <a:p>
            <a:pPr marL="228600" lvl="1" indent="0">
              <a:buNone/>
            </a:pPr>
            <a:r>
              <a:rPr lang="en-GB" sz="1350" dirty="0"/>
              <a:t>Over minimum 5 years</a:t>
            </a:r>
          </a:p>
          <a:p>
            <a:pPr marL="228600" lvl="1" indent="0">
              <a:buNone/>
            </a:pPr>
            <a:r>
              <a:rPr lang="en-GB" sz="1350" dirty="0"/>
              <a:t>of construction		~  $20 Million per year</a:t>
            </a:r>
          </a:p>
          <a:p>
            <a:pPr lvl="1"/>
            <a:endParaRPr lang="en-GB" sz="1350" dirty="0"/>
          </a:p>
          <a:p>
            <a:pPr marL="0" indent="0">
              <a:buNone/>
            </a:pPr>
            <a:r>
              <a:rPr lang="en-GB" sz="1500" dirty="0"/>
              <a:t>RF for accelerators could be</a:t>
            </a:r>
            <a:br>
              <a:rPr lang="en-GB" sz="1500" dirty="0"/>
            </a:br>
            <a:r>
              <a:rPr lang="en-GB" sz="1500" dirty="0"/>
              <a:t>20 / 8600 = 0.2 % of main suppliers' revenue</a:t>
            </a:r>
          </a:p>
          <a:p>
            <a:endParaRPr lang="en-GB" sz="1500" dirty="0"/>
          </a:p>
        </p:txBody>
      </p:sp>
      <p:graphicFrame>
        <p:nvGraphicFramePr>
          <p:cNvPr id="9" name="Table 8">
            <a:extLst>
              <a:ext uri="{FF2B5EF4-FFF2-40B4-BE49-F238E27FC236}">
                <a16:creationId xmlns:a16="http://schemas.microsoft.com/office/drawing/2014/main" id="{27E87B27-292F-1799-4911-A29F798F75DD}"/>
              </a:ext>
            </a:extLst>
          </p:cNvPr>
          <p:cNvGraphicFramePr>
            <a:graphicFrameLocks noGrp="1"/>
          </p:cNvGraphicFramePr>
          <p:nvPr>
            <p:extLst>
              <p:ext uri="{D42A27DB-BD31-4B8C-83A1-F6EECF244321}">
                <p14:modId xmlns:p14="http://schemas.microsoft.com/office/powerpoint/2010/main" val="3517158033"/>
              </p:ext>
            </p:extLst>
          </p:nvPr>
        </p:nvGraphicFramePr>
        <p:xfrm>
          <a:off x="4626006" y="1578037"/>
          <a:ext cx="3672408" cy="777240"/>
        </p:xfrm>
        <a:graphic>
          <a:graphicData uri="http://schemas.openxmlformats.org/drawingml/2006/table">
            <a:tbl>
              <a:tblPr firstRow="1">
                <a:tableStyleId>{3B4B98B0-60AC-42C2-AFA5-B58CD77FA1E5}</a:tableStyleId>
              </a:tblPr>
              <a:tblGrid>
                <a:gridCol w="918102">
                  <a:extLst>
                    <a:ext uri="{9D8B030D-6E8A-4147-A177-3AD203B41FA5}">
                      <a16:colId xmlns:a16="http://schemas.microsoft.com/office/drawing/2014/main" val="20000"/>
                    </a:ext>
                  </a:extLst>
                </a:gridCol>
                <a:gridCol w="918102">
                  <a:extLst>
                    <a:ext uri="{9D8B030D-6E8A-4147-A177-3AD203B41FA5}">
                      <a16:colId xmlns:a16="http://schemas.microsoft.com/office/drawing/2014/main" val="20001"/>
                    </a:ext>
                  </a:extLst>
                </a:gridCol>
                <a:gridCol w="918102">
                  <a:extLst>
                    <a:ext uri="{9D8B030D-6E8A-4147-A177-3AD203B41FA5}">
                      <a16:colId xmlns:a16="http://schemas.microsoft.com/office/drawing/2014/main" val="20002"/>
                    </a:ext>
                  </a:extLst>
                </a:gridCol>
                <a:gridCol w="918102">
                  <a:extLst>
                    <a:ext uri="{9D8B030D-6E8A-4147-A177-3AD203B41FA5}">
                      <a16:colId xmlns:a16="http://schemas.microsoft.com/office/drawing/2014/main" val="20003"/>
                    </a:ext>
                  </a:extLst>
                </a:gridCol>
              </a:tblGrid>
              <a:tr h="480060">
                <a:tc>
                  <a:txBody>
                    <a:bodyPr/>
                    <a:lstStyle/>
                    <a:p>
                      <a:r>
                        <a:rPr lang="en-GB" sz="1400" dirty="0"/>
                        <a:t>Machine</a:t>
                      </a:r>
                    </a:p>
                  </a:txBody>
                  <a:tcPr marL="68580" marR="68580" marT="34290" marB="34290" anchor="ctr"/>
                </a:tc>
                <a:tc>
                  <a:txBody>
                    <a:bodyPr/>
                    <a:lstStyle/>
                    <a:p>
                      <a:pPr algn="ctr"/>
                      <a:r>
                        <a:rPr lang="en-GB" sz="1400" dirty="0"/>
                        <a:t># RF stations</a:t>
                      </a:r>
                    </a:p>
                  </a:txBody>
                  <a:tcPr marL="68580" marR="68580" marT="34290" marB="34290" anchor="ctr"/>
                </a:tc>
                <a:tc>
                  <a:txBody>
                    <a:bodyPr/>
                    <a:lstStyle/>
                    <a:p>
                      <a:pPr algn="ctr"/>
                      <a:r>
                        <a:rPr lang="en-GB" sz="1400" dirty="0"/>
                        <a:t>Power</a:t>
                      </a:r>
                    </a:p>
                  </a:txBody>
                  <a:tcPr marL="68580" marR="68580" marT="34290" marB="34290" anchor="ctr"/>
                </a:tc>
                <a:tc>
                  <a:txBody>
                    <a:bodyPr/>
                    <a:lstStyle/>
                    <a:p>
                      <a:pPr algn="ctr"/>
                      <a:r>
                        <a:rPr lang="en-GB" sz="1400" dirty="0"/>
                        <a:t># 1 kW LDMOS</a:t>
                      </a:r>
                    </a:p>
                  </a:txBody>
                  <a:tcPr marL="68580" marR="68580" marT="34290" marB="34290" anchor="ctr"/>
                </a:tc>
                <a:extLst>
                  <a:ext uri="{0D108BD9-81ED-4DB2-BD59-A6C34878D82A}">
                    <a16:rowId xmlns:a16="http://schemas.microsoft.com/office/drawing/2014/main" val="10000"/>
                  </a:ext>
                </a:extLst>
              </a:tr>
              <a:tr h="278130">
                <a:tc>
                  <a:txBody>
                    <a:bodyPr/>
                    <a:lstStyle/>
                    <a:p>
                      <a:r>
                        <a:rPr lang="en-GB" sz="1400" dirty="0"/>
                        <a:t>FCC</a:t>
                      </a:r>
                    </a:p>
                  </a:txBody>
                  <a:tcPr marL="68580" marR="68580" marT="34290" marB="34290"/>
                </a:tc>
                <a:tc>
                  <a:txBody>
                    <a:bodyPr/>
                    <a:lstStyle/>
                    <a:p>
                      <a:pPr algn="ctr"/>
                      <a:r>
                        <a:rPr lang="en-GB" sz="1400" dirty="0"/>
                        <a:t>1’000</a:t>
                      </a:r>
                    </a:p>
                  </a:txBody>
                  <a:tcPr marL="68580" marR="68580" marT="34290" marB="34290" anchor="ctr"/>
                </a:tc>
                <a:tc>
                  <a:txBody>
                    <a:bodyPr/>
                    <a:lstStyle/>
                    <a:p>
                      <a:pPr algn="ctr"/>
                      <a:r>
                        <a:rPr lang="en-GB" sz="1400" dirty="0"/>
                        <a:t>1</a:t>
                      </a:r>
                      <a:r>
                        <a:rPr lang="en-GB" sz="1400" baseline="0" dirty="0"/>
                        <a:t> MW</a:t>
                      </a:r>
                      <a:endParaRPr lang="en-GB" sz="1400" dirty="0"/>
                    </a:p>
                  </a:txBody>
                  <a:tcPr marL="68580" marR="68580" marT="34290" marB="34290" anchor="ctr"/>
                </a:tc>
                <a:tc>
                  <a:txBody>
                    <a:bodyPr/>
                    <a:lstStyle/>
                    <a:p>
                      <a:pPr algn="ctr"/>
                      <a:r>
                        <a:rPr lang="en-GB" sz="1400" dirty="0"/>
                        <a:t>1’000’000</a:t>
                      </a:r>
                    </a:p>
                  </a:txBody>
                  <a:tcPr marL="68580" marR="68580" marT="34290" marB="34290" anchor="ct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422161723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35000"/>
            <a:ext cx="7920000" cy="540000"/>
          </a:xfrm>
        </p:spPr>
        <p:txBody>
          <a:bodyPr>
            <a:noAutofit/>
          </a:bodyPr>
          <a:lstStyle/>
          <a:p>
            <a:r>
              <a:rPr lang="en-GB" dirty="0"/>
              <a:t>Drain voltage</a:t>
            </a:r>
          </a:p>
        </p:txBody>
      </p:sp>
      <p:sp>
        <p:nvSpPr>
          <p:cNvPr id="4" name="Footer Placeholder 3"/>
          <p:cNvSpPr>
            <a:spLocks noGrp="1"/>
          </p:cNvSpPr>
          <p:nvPr>
            <p:ph type="ftr" sz="quarter" idx="11"/>
          </p:nvPr>
        </p:nvSpPr>
        <p:spPr>
          <a:xfrm>
            <a:off x="1671860" y="4669030"/>
            <a:ext cx="6860140" cy="368233"/>
          </a:xfrm>
        </p:spPr>
        <p:txBody>
          <a:bodyPr/>
          <a:lstStyle/>
          <a:p>
            <a:r>
              <a:rPr lang="en-GB"/>
              <a:t>13th HL-LHC Collaboration Meeting, Vancouver, Canada, 25-28 September 2023 - WP4 - RF power system, eric.montesinos@cern.ch</a:t>
            </a:r>
            <a:endParaRPr lang="en-US"/>
          </a:p>
        </p:txBody>
      </p:sp>
      <p:sp>
        <p:nvSpPr>
          <p:cNvPr id="5" name="Slide Number Placeholder 4"/>
          <p:cNvSpPr>
            <a:spLocks noGrp="1"/>
          </p:cNvSpPr>
          <p:nvPr>
            <p:ph type="sldNum" sz="quarter" idx="12"/>
          </p:nvPr>
        </p:nvSpPr>
        <p:spPr>
          <a:xfrm>
            <a:off x="8686800" y="4669030"/>
            <a:ext cx="360000" cy="368233"/>
          </a:xfrm>
        </p:spPr>
        <p:txBody>
          <a:bodyPr/>
          <a:lstStyle/>
          <a:p>
            <a:fld id="{E0415A14-071E-4BFF-8AC3-1D27C93021D0}" type="slidenum">
              <a:rPr lang="en-US" smtClean="0"/>
              <a:pPr/>
              <a:t>73</a:t>
            </a:fld>
            <a:endParaRPr lang="en-US"/>
          </a:p>
        </p:txBody>
      </p:sp>
      <p:pic>
        <p:nvPicPr>
          <p:cNvPr id="12" name="Picture 2" descr="Why LDMOS is the best technology for RF energy">
            <a:extLst>
              <a:ext uri="{FF2B5EF4-FFF2-40B4-BE49-F238E27FC236}">
                <a16:creationId xmlns:a16="http://schemas.microsoft.com/office/drawing/2014/main" id="{F2292D90-9114-99B6-5003-E5FBA47E530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28650" y="1705571"/>
            <a:ext cx="3886200" cy="2590800"/>
          </a:xfrm>
          <a:prstGeom prst="rect">
            <a:avLst/>
          </a:prstGeom>
          <a:noFill/>
          <a:extLst>
            <a:ext uri="{909E8E84-426E-40DD-AFC4-6F175D3DCCD1}">
              <a14:hiddenFill xmlns:a14="http://schemas.microsoft.com/office/drawing/2010/main">
                <a:solidFill>
                  <a:srgbClr val="FFFFFF"/>
                </a:solidFill>
              </a14:hiddenFill>
            </a:ext>
          </a:extLst>
        </p:spPr>
      </p:pic>
      <p:sp>
        <p:nvSpPr>
          <p:cNvPr id="13" name="Content Placeholder 12">
            <a:extLst>
              <a:ext uri="{FF2B5EF4-FFF2-40B4-BE49-F238E27FC236}">
                <a16:creationId xmlns:a16="http://schemas.microsoft.com/office/drawing/2014/main" id="{A30765B3-2C37-11B2-D230-36D2C79EF5A5}"/>
              </a:ext>
            </a:extLst>
          </p:cNvPr>
          <p:cNvSpPr txBox="1">
            <a:spLocks/>
          </p:cNvSpPr>
          <p:nvPr/>
        </p:nvSpPr>
        <p:spPr>
          <a:xfrm>
            <a:off x="4734000" y="2178597"/>
            <a:ext cx="3886200" cy="2311129"/>
          </a:xfrm>
          <a:prstGeom prst="rect">
            <a:avLst/>
          </a:prstGeom>
        </p:spPr>
        <p:txBody>
          <a:bodyP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dirty="0"/>
              <a:t>Evolution of the transistors market is quick</a:t>
            </a:r>
          </a:p>
          <a:p>
            <a:pPr marL="0" indent="0">
              <a:buNone/>
            </a:pPr>
            <a:r>
              <a:rPr lang="en-GB" sz="1200" dirty="0"/>
              <a:t>This is still a volatile market (as tubes have been a century ago)</a:t>
            </a:r>
          </a:p>
          <a:p>
            <a:pPr marL="0" indent="0">
              <a:buNone/>
            </a:pPr>
            <a:r>
              <a:rPr lang="en-GB" sz="1200" dirty="0"/>
              <a:t>Drain voltage is increasing with the development of transistors, and the Drain supply used with a generation of device could not suit the next generation</a:t>
            </a:r>
            <a:br>
              <a:rPr lang="en-GB" sz="1200" dirty="0"/>
            </a:br>
            <a:r>
              <a:rPr lang="en-GB" sz="1200" dirty="0"/>
              <a:t>(moving from 12V to 24 V to 30 V to 36 V to 48 V to 50 V to 60 V to 80 V to 100 V)</a:t>
            </a:r>
          </a:p>
          <a:p>
            <a:pPr marL="0" indent="0">
              <a:buNone/>
            </a:pPr>
            <a:r>
              <a:rPr lang="en-GB" sz="1200" dirty="0"/>
              <a:t>Changing the transistor will not be the only challenge, either it will be under used as keeping the previous power supply, or power supply voltage will have to be upgraded</a:t>
            </a:r>
          </a:p>
        </p:txBody>
      </p:sp>
      <p:sp>
        <p:nvSpPr>
          <p:cNvPr id="14" name="Rectangle 13">
            <a:extLst>
              <a:ext uri="{FF2B5EF4-FFF2-40B4-BE49-F238E27FC236}">
                <a16:creationId xmlns:a16="http://schemas.microsoft.com/office/drawing/2014/main" id="{C2C577ED-A6CB-0465-7751-18768D39D5C7}"/>
              </a:ext>
            </a:extLst>
          </p:cNvPr>
          <p:cNvSpPr/>
          <p:nvPr/>
        </p:nvSpPr>
        <p:spPr>
          <a:xfrm>
            <a:off x="409500" y="1771769"/>
            <a:ext cx="2484000" cy="900246"/>
          </a:xfrm>
          <a:prstGeom prst="rect">
            <a:avLst/>
          </a:prstGeom>
        </p:spPr>
        <p:txBody>
          <a:bodyPr wrap="square">
            <a:spAutoFit/>
          </a:bodyPr>
          <a:lstStyle/>
          <a:p>
            <a:r>
              <a:rPr lang="en-GB" sz="1050" dirty="0">
                <a:solidFill>
                  <a:srgbClr val="002060"/>
                </a:solidFill>
              </a:rPr>
              <a:t>Why LDMOS is the best technology for RF energy</a:t>
            </a:r>
          </a:p>
          <a:p>
            <a:r>
              <a:rPr lang="en-GB" sz="1050" dirty="0">
                <a:solidFill>
                  <a:srgbClr val="002060"/>
                </a:solidFill>
              </a:rPr>
              <a:t>Technology</a:t>
            </a:r>
          </a:p>
          <a:p>
            <a:r>
              <a:rPr lang="en-GB" sz="1050" dirty="0">
                <a:solidFill>
                  <a:srgbClr val="002060"/>
                </a:solidFill>
              </a:rPr>
              <a:t>News | June 21, 2018</a:t>
            </a:r>
          </a:p>
          <a:p>
            <a:r>
              <a:rPr lang="en-GB" sz="1050" dirty="0">
                <a:solidFill>
                  <a:srgbClr val="002060"/>
                </a:solidFill>
              </a:rPr>
              <a:t>By Jean-Pierre </a:t>
            </a:r>
            <a:r>
              <a:rPr lang="en-GB" sz="1050" dirty="0" err="1">
                <a:solidFill>
                  <a:srgbClr val="002060"/>
                </a:solidFill>
              </a:rPr>
              <a:t>Joosting</a:t>
            </a:r>
            <a:endParaRPr lang="en-GB" sz="825" dirty="0">
              <a:solidFill>
                <a:srgbClr val="002060"/>
              </a:solidFill>
            </a:endParaRPr>
          </a:p>
        </p:txBody>
      </p:sp>
      <p:pic>
        <p:nvPicPr>
          <p:cNvPr id="15" name="Picture 14">
            <a:extLst>
              <a:ext uri="{FF2B5EF4-FFF2-40B4-BE49-F238E27FC236}">
                <a16:creationId xmlns:a16="http://schemas.microsoft.com/office/drawing/2014/main" id="{5BDB04BC-3BE1-20D7-B61A-F8152CD3FA94}"/>
              </a:ext>
            </a:extLst>
          </p:cNvPr>
          <p:cNvPicPr>
            <a:picLocks noChangeAspect="1"/>
          </p:cNvPicPr>
          <p:nvPr/>
        </p:nvPicPr>
        <p:blipFill>
          <a:blip r:embed="rId3"/>
          <a:stretch>
            <a:fillRect/>
          </a:stretch>
        </p:blipFill>
        <p:spPr>
          <a:xfrm>
            <a:off x="5423104" y="551718"/>
            <a:ext cx="2336783" cy="1015993"/>
          </a:xfrm>
          <a:prstGeom prst="rect">
            <a:avLst/>
          </a:prstGeom>
        </p:spPr>
      </p:pic>
      <p:sp>
        <p:nvSpPr>
          <p:cNvPr id="16" name="Rectangle 15">
            <a:extLst>
              <a:ext uri="{FF2B5EF4-FFF2-40B4-BE49-F238E27FC236}">
                <a16:creationId xmlns:a16="http://schemas.microsoft.com/office/drawing/2014/main" id="{0447AD35-7517-2E09-E8C9-55499C0EDCAE}"/>
              </a:ext>
            </a:extLst>
          </p:cNvPr>
          <p:cNvSpPr/>
          <p:nvPr/>
        </p:nvSpPr>
        <p:spPr>
          <a:xfrm>
            <a:off x="4756352" y="1668798"/>
            <a:ext cx="4131000" cy="461665"/>
          </a:xfrm>
          <a:prstGeom prst="rect">
            <a:avLst/>
          </a:prstGeom>
        </p:spPr>
        <p:txBody>
          <a:bodyPr wrap="square">
            <a:spAutoFit/>
          </a:bodyPr>
          <a:lstStyle/>
          <a:p>
            <a:pPr algn="ctr"/>
            <a:r>
              <a:rPr lang="en-GB" sz="1200" dirty="0">
                <a:solidFill>
                  <a:srgbClr val="002060"/>
                </a:solidFill>
              </a:rPr>
              <a:t>SOLEIL elementary 600 W 300 Vdc / 30 Vdc converter board</a:t>
            </a:r>
          </a:p>
        </p:txBody>
      </p:sp>
      <p:pic>
        <p:nvPicPr>
          <p:cNvPr id="17" name="Picture 4">
            <a:extLst>
              <a:ext uri="{FF2B5EF4-FFF2-40B4-BE49-F238E27FC236}">
                <a16:creationId xmlns:a16="http://schemas.microsoft.com/office/drawing/2014/main" id="{1BBD7E86-DFCC-4D87-722E-520A9787113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8945"/>
          <a:stretch/>
        </p:blipFill>
        <p:spPr bwMode="auto">
          <a:xfrm>
            <a:off x="4813138" y="1597720"/>
            <a:ext cx="702000" cy="4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914680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C5D1A5E-A725-FC4E-0A45-0B8AD9934715}"/>
              </a:ext>
            </a:extLst>
          </p:cNvPr>
          <p:cNvSpPr>
            <a:spLocks noGrp="1"/>
          </p:cNvSpPr>
          <p:nvPr>
            <p:ph type="title"/>
          </p:nvPr>
        </p:nvSpPr>
        <p:spPr>
          <a:xfrm>
            <a:off x="632143" y="2301750"/>
            <a:ext cx="7920000" cy="540000"/>
          </a:xfrm>
        </p:spPr>
        <p:txBody>
          <a:bodyPr/>
          <a:lstStyle/>
          <a:p>
            <a:r>
              <a:rPr lang="fr-CH" dirty="0"/>
              <a:t>SSPA </a:t>
            </a:r>
            <a:r>
              <a:rPr lang="fr-CH" dirty="0" err="1"/>
              <a:t>granularity</a:t>
            </a:r>
            <a:r>
              <a:rPr lang="fr-CH" dirty="0"/>
              <a:t> &amp; </a:t>
            </a:r>
            <a:r>
              <a:rPr lang="fr-CH" dirty="0" err="1"/>
              <a:t>redundancy</a:t>
            </a:r>
            <a:endParaRPr lang="en-US" dirty="0"/>
          </a:p>
        </p:txBody>
      </p:sp>
      <p:sp>
        <p:nvSpPr>
          <p:cNvPr id="3" name="Footer Placeholder 2">
            <a:extLst>
              <a:ext uri="{FF2B5EF4-FFF2-40B4-BE49-F238E27FC236}">
                <a16:creationId xmlns:a16="http://schemas.microsoft.com/office/drawing/2014/main" id="{8785BCF4-1E43-4137-9508-382C192C0FCF}"/>
              </a:ext>
            </a:extLst>
          </p:cNvPr>
          <p:cNvSpPr>
            <a:spLocks noGrp="1"/>
          </p:cNvSpPr>
          <p:nvPr>
            <p:ph type="ftr" sz="quarter" idx="11"/>
          </p:nvPr>
        </p:nvSpPr>
        <p:spPr/>
        <p:txBody>
          <a:bodyPr/>
          <a:lstStyle/>
          <a:p>
            <a:r>
              <a:rPr lang="en-GB"/>
              <a:t>13th HL-LHC Collaboration Meeting, Vancouver, Canada, 25-28 September 2023 - WP4 - RF power system, eric.montesinos@cern.ch</a:t>
            </a:r>
          </a:p>
        </p:txBody>
      </p:sp>
      <p:sp>
        <p:nvSpPr>
          <p:cNvPr id="4" name="Slide Number Placeholder 3">
            <a:extLst>
              <a:ext uri="{FF2B5EF4-FFF2-40B4-BE49-F238E27FC236}">
                <a16:creationId xmlns:a16="http://schemas.microsoft.com/office/drawing/2014/main" id="{97C4F76D-0399-C8CC-B622-F441A6A673BB}"/>
              </a:ext>
            </a:extLst>
          </p:cNvPr>
          <p:cNvSpPr>
            <a:spLocks noGrp="1"/>
          </p:cNvSpPr>
          <p:nvPr>
            <p:ph type="sldNum" sz="quarter" idx="12"/>
          </p:nvPr>
        </p:nvSpPr>
        <p:spPr/>
        <p:txBody>
          <a:bodyPr/>
          <a:lstStyle/>
          <a:p>
            <a:fld id="{BFDCA1C4-9514-7B4F-976F-D92F7E296653}" type="slidenum">
              <a:rPr lang="fr-FR" smtClean="0"/>
              <a:pPr/>
              <a:t>74</a:t>
            </a:fld>
            <a:endParaRPr lang="fr-FR" dirty="0"/>
          </a:p>
        </p:txBody>
      </p:sp>
    </p:spTree>
    <p:extLst>
      <p:ext uri="{BB962C8B-B14F-4D97-AF65-F5344CB8AC3E}">
        <p14:creationId xmlns:p14="http://schemas.microsoft.com/office/powerpoint/2010/main" val="296171225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9B04-9FF8-72C7-D0EA-9DB3A4791511}"/>
              </a:ext>
            </a:extLst>
          </p:cNvPr>
          <p:cNvSpPr>
            <a:spLocks noGrp="1"/>
          </p:cNvSpPr>
          <p:nvPr>
            <p:ph type="title"/>
          </p:nvPr>
        </p:nvSpPr>
        <p:spPr/>
        <p:txBody>
          <a:bodyPr/>
          <a:lstStyle/>
          <a:p>
            <a:r>
              <a:rPr lang="en-GB" dirty="0"/>
              <a:t>Combination</a:t>
            </a:r>
            <a:endParaRPr lang="en-US" dirty="0"/>
          </a:p>
        </p:txBody>
      </p:sp>
      <p:sp>
        <p:nvSpPr>
          <p:cNvPr id="3" name="Footer Placeholder 2">
            <a:extLst>
              <a:ext uri="{FF2B5EF4-FFF2-40B4-BE49-F238E27FC236}">
                <a16:creationId xmlns:a16="http://schemas.microsoft.com/office/drawing/2014/main" id="{61554BAC-FA14-1066-BA5E-F27FEE68521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C56EE32-AEB2-00DC-5736-610EFF89256F}"/>
              </a:ext>
            </a:extLst>
          </p:cNvPr>
          <p:cNvSpPr>
            <a:spLocks noGrp="1"/>
          </p:cNvSpPr>
          <p:nvPr>
            <p:ph type="sldNum" sz="quarter" idx="12"/>
          </p:nvPr>
        </p:nvSpPr>
        <p:spPr/>
        <p:txBody>
          <a:bodyPr/>
          <a:lstStyle/>
          <a:p>
            <a:fld id="{BFDCA1C4-9514-7B4F-976F-D92F7E296653}" type="slidenum">
              <a:rPr lang="fr-FR" smtClean="0"/>
              <a:pPr/>
              <a:t>75</a:t>
            </a:fld>
            <a:endParaRPr lang="fr-FR"/>
          </a:p>
        </p:txBody>
      </p:sp>
      <p:sp>
        <p:nvSpPr>
          <p:cNvPr id="5" name="Content Placeholder 2">
            <a:extLst>
              <a:ext uri="{FF2B5EF4-FFF2-40B4-BE49-F238E27FC236}">
                <a16:creationId xmlns:a16="http://schemas.microsoft.com/office/drawing/2014/main" id="{E16ACA64-1FA2-750D-93F9-B33C0187FF41}"/>
              </a:ext>
            </a:extLst>
          </p:cNvPr>
          <p:cNvSpPr txBox="1">
            <a:spLocks/>
          </p:cNvSpPr>
          <p:nvPr/>
        </p:nvSpPr>
        <p:spPr>
          <a:xfrm>
            <a:off x="628650" y="1131590"/>
            <a:ext cx="3886200" cy="3263504"/>
          </a:xfrm>
          <a:prstGeom prst="rect">
            <a:avLst/>
          </a:prstGeom>
        </p:spPr>
        <p:txBody>
          <a:bodyPr anchor="ctr">
            <a:normAutofit fontScale="25000" lnSpcReduction="20000"/>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5600" dirty="0"/>
              <a:t>3 dB combiner is very common for RF power combination at these frequencies since the 70’s</a:t>
            </a:r>
          </a:p>
          <a:p>
            <a:endParaRPr lang="en-GB" sz="5600" dirty="0"/>
          </a:p>
          <a:p>
            <a:pPr marL="0" indent="0">
              <a:buNone/>
            </a:pPr>
            <a:r>
              <a:rPr lang="en-GB" sz="5600" dirty="0"/>
              <a:t>If one correctly adjusts the phases and the amplitudes, equations show that</a:t>
            </a:r>
          </a:p>
          <a:p>
            <a:endParaRPr lang="en-GB" sz="5600" dirty="0"/>
          </a:p>
          <a:p>
            <a:pPr marL="0" indent="0">
              <a:buNone/>
            </a:pPr>
            <a:r>
              <a:rPr lang="en-GB" sz="5600" dirty="0"/>
              <a:t>With PA1 = PA2 = PA3 = PA4 = P then</a:t>
            </a:r>
          </a:p>
          <a:p>
            <a:pPr marL="0" indent="0">
              <a:buNone/>
            </a:pPr>
            <a:r>
              <a:rPr lang="en-GB" sz="5600" b="1" dirty="0">
                <a:solidFill>
                  <a:srgbClr val="0070C0"/>
                </a:solidFill>
              </a:rPr>
              <a:t>Pout = 4 P</a:t>
            </a:r>
          </a:p>
          <a:p>
            <a:pPr marL="0" indent="0">
              <a:buNone/>
            </a:pPr>
            <a:r>
              <a:rPr lang="en-GB" sz="5600" dirty="0"/>
              <a:t>Load A5 = A6 = A7 = 0</a:t>
            </a:r>
          </a:p>
          <a:p>
            <a:endParaRPr lang="en-GB" sz="5600" dirty="0"/>
          </a:p>
          <a:p>
            <a:pPr marL="0" indent="0">
              <a:buNone/>
            </a:pPr>
            <a:r>
              <a:rPr lang="en-GB" sz="5600" dirty="0"/>
              <a:t>In case </a:t>
            </a:r>
            <a:r>
              <a:rPr lang="en-GB" sz="5600" b="1" dirty="0"/>
              <a:t>one</a:t>
            </a:r>
            <a:r>
              <a:rPr lang="en-GB" sz="5600" dirty="0"/>
              <a:t> amplifier is </a:t>
            </a:r>
            <a:r>
              <a:rPr lang="en-GB" sz="5600" b="1" dirty="0"/>
              <a:t>stopped</a:t>
            </a:r>
            <a:r>
              <a:rPr lang="en-GB" sz="5600" dirty="0"/>
              <a:t> (PA1 for example), then</a:t>
            </a:r>
          </a:p>
          <a:p>
            <a:pPr marL="0" indent="0">
              <a:buNone/>
            </a:pPr>
            <a:r>
              <a:rPr lang="en-GB" sz="5600" dirty="0">
                <a:solidFill>
                  <a:srgbClr val="0070C0"/>
                </a:solidFill>
              </a:rPr>
              <a:t>Pout </a:t>
            </a:r>
            <a:r>
              <a:rPr lang="en-GB" sz="5600" dirty="0"/>
              <a:t>= (9/16) 4P = </a:t>
            </a:r>
            <a:r>
              <a:rPr lang="en-GB" sz="5600" b="1" dirty="0">
                <a:solidFill>
                  <a:srgbClr val="0070C0"/>
                </a:solidFill>
              </a:rPr>
              <a:t>2,25 P</a:t>
            </a:r>
          </a:p>
          <a:p>
            <a:pPr marL="0" indent="0">
              <a:buNone/>
            </a:pPr>
            <a:r>
              <a:rPr lang="en-GB" sz="5600" dirty="0"/>
              <a:t>Load A5 = 0,5 P</a:t>
            </a:r>
          </a:p>
          <a:p>
            <a:pPr marL="0" indent="0">
              <a:buNone/>
            </a:pPr>
            <a:r>
              <a:rPr lang="en-GB" sz="5600" dirty="0"/>
              <a:t>Load A7 = 0,25 P</a:t>
            </a:r>
            <a:endParaRPr lang="en-GB" dirty="0"/>
          </a:p>
        </p:txBody>
      </p:sp>
      <p:pic>
        <p:nvPicPr>
          <p:cNvPr id="6" name="Content Placeholder 7">
            <a:extLst>
              <a:ext uri="{FF2B5EF4-FFF2-40B4-BE49-F238E27FC236}">
                <a16:creationId xmlns:a16="http://schemas.microsoft.com/office/drawing/2014/main" id="{3DABC22F-17F8-6732-A7EE-99E828AD5C01}"/>
              </a:ext>
            </a:extLst>
          </p:cNvPr>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a:off x="4534479" y="2067694"/>
            <a:ext cx="4050506" cy="2592288"/>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7" name="Rectangle 6">
                <a:extLst>
                  <a:ext uri="{FF2B5EF4-FFF2-40B4-BE49-F238E27FC236}">
                    <a16:creationId xmlns:a16="http://schemas.microsoft.com/office/drawing/2014/main" id="{C4E49E0C-62D6-6189-E72E-A2518EB7A766}"/>
                  </a:ext>
                </a:extLst>
              </p:cNvPr>
              <p:cNvSpPr/>
              <p:nvPr/>
            </p:nvSpPr>
            <p:spPr>
              <a:xfrm>
                <a:off x="4534478" y="825556"/>
                <a:ext cx="2213982" cy="4380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200" i="1" smtClean="0">
                          <a:solidFill>
                            <a:srgbClr val="002060"/>
                          </a:solidFill>
                          <a:latin typeface="Cambria Math" panose="02040503050406030204" pitchFamily="18" charset="0"/>
                        </a:rPr>
                        <m:t>Σ</m:t>
                      </m:r>
                      <m:r>
                        <a:rPr lang="en-US" sz="1200">
                          <a:solidFill>
                            <a:srgbClr val="002060"/>
                          </a:solidFill>
                          <a:latin typeface="Cambria Math" panose="02040503050406030204" pitchFamily="18" charset="0"/>
                        </a:rPr>
                        <m:t>=</m:t>
                      </m:r>
                      <m:f>
                        <m:fPr>
                          <m:ctrlPr>
                            <a:rPr lang="en-US" sz="1200" i="1">
                              <a:solidFill>
                                <a:srgbClr val="002060"/>
                              </a:solidFill>
                              <a:latin typeface="Cambria Math" panose="02040503050406030204" pitchFamily="18" charset="0"/>
                            </a:rPr>
                          </m:ctrlPr>
                        </m:fPr>
                        <m:num>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1+</m:t>
                          </m:r>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2</m:t>
                          </m:r>
                        </m:num>
                        <m:den>
                          <m:r>
                            <a:rPr lang="en-US" sz="1200">
                              <a:solidFill>
                                <a:srgbClr val="002060"/>
                              </a:solidFill>
                              <a:latin typeface="Cambria Math" panose="02040503050406030204" pitchFamily="18" charset="0"/>
                            </a:rPr>
                            <m:t>2</m:t>
                          </m:r>
                        </m:den>
                      </m:f>
                      <m:r>
                        <a:rPr lang="en-US" sz="1200">
                          <a:solidFill>
                            <a:srgbClr val="002060"/>
                          </a:solidFill>
                          <a:latin typeface="Cambria Math" panose="02040503050406030204" pitchFamily="18" charset="0"/>
                        </a:rPr>
                        <m:t>+ </m:t>
                      </m:r>
                      <m:rad>
                        <m:radPr>
                          <m:degHide m:val="on"/>
                          <m:ctrlPr>
                            <a:rPr lang="en-US" sz="1200" i="1">
                              <a:solidFill>
                                <a:srgbClr val="002060"/>
                              </a:solidFill>
                              <a:latin typeface="Cambria Math" panose="02040503050406030204" pitchFamily="18" charset="0"/>
                            </a:rPr>
                          </m:ctrlPr>
                        </m:radPr>
                        <m:deg/>
                        <m:e>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1 </m:t>
                          </m:r>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2</m:t>
                          </m:r>
                        </m:e>
                      </m:rad>
                    </m:oMath>
                  </m:oMathPara>
                </a14:m>
                <a:endParaRPr lang="en-US" sz="1200" dirty="0">
                  <a:solidFill>
                    <a:srgbClr val="002060"/>
                  </a:solidFill>
                </a:endParaRPr>
              </a:p>
            </p:txBody>
          </p:sp>
        </mc:Choice>
        <mc:Fallback xmlns="">
          <p:sp>
            <p:nvSpPr>
              <p:cNvPr id="7" name="Rectangle 6">
                <a:extLst>
                  <a:ext uri="{FF2B5EF4-FFF2-40B4-BE49-F238E27FC236}">
                    <a16:creationId xmlns:a16="http://schemas.microsoft.com/office/drawing/2014/main" id="{C4E49E0C-62D6-6189-E72E-A2518EB7A766}"/>
                  </a:ext>
                </a:extLst>
              </p:cNvPr>
              <p:cNvSpPr>
                <a:spLocks noRot="1" noChangeAspect="1" noMove="1" noResize="1" noEditPoints="1" noAdjustHandles="1" noChangeArrowheads="1" noChangeShapeType="1" noTextEdit="1"/>
              </p:cNvSpPr>
              <p:nvPr/>
            </p:nvSpPr>
            <p:spPr>
              <a:xfrm>
                <a:off x="4534478" y="825556"/>
                <a:ext cx="2213982" cy="438005"/>
              </a:xfrm>
              <a:prstGeom prst="rect">
                <a:avLst/>
              </a:prstGeom>
              <a:blipFill>
                <a:blip r:embed="rId3"/>
                <a:stretch>
                  <a:fillRect b="-13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6953B416-9B33-6B27-22BF-9BCF76406EEF}"/>
                  </a:ext>
                </a:extLst>
              </p:cNvPr>
              <p:cNvSpPr/>
              <p:nvPr/>
            </p:nvSpPr>
            <p:spPr>
              <a:xfrm>
                <a:off x="4534478" y="1404711"/>
                <a:ext cx="2213982" cy="4380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l-GR" sz="1200" i="1" smtClean="0">
                          <a:solidFill>
                            <a:srgbClr val="002060"/>
                          </a:solidFill>
                          <a:latin typeface="Cambria Math" panose="02040503050406030204" pitchFamily="18" charset="0"/>
                        </a:rPr>
                        <m:t>Δ</m:t>
                      </m:r>
                      <m:r>
                        <a:rPr lang="en-US" sz="1200">
                          <a:solidFill>
                            <a:srgbClr val="002060"/>
                          </a:solidFill>
                          <a:latin typeface="Cambria Math" panose="02040503050406030204" pitchFamily="18" charset="0"/>
                        </a:rPr>
                        <m:t>=</m:t>
                      </m:r>
                      <m:f>
                        <m:fPr>
                          <m:ctrlPr>
                            <a:rPr lang="en-US" sz="1200" i="1">
                              <a:solidFill>
                                <a:srgbClr val="002060"/>
                              </a:solidFill>
                              <a:latin typeface="Cambria Math" panose="02040503050406030204" pitchFamily="18" charset="0"/>
                            </a:rPr>
                          </m:ctrlPr>
                        </m:fPr>
                        <m:num>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1+</m:t>
                          </m:r>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2</m:t>
                          </m:r>
                        </m:num>
                        <m:den>
                          <m:r>
                            <a:rPr lang="en-US" sz="1200">
                              <a:solidFill>
                                <a:srgbClr val="002060"/>
                              </a:solidFill>
                              <a:latin typeface="Cambria Math" panose="02040503050406030204" pitchFamily="18" charset="0"/>
                            </a:rPr>
                            <m:t>2</m:t>
                          </m:r>
                        </m:den>
                      </m:f>
                      <m:r>
                        <a:rPr lang="en-US" sz="1200">
                          <a:solidFill>
                            <a:srgbClr val="002060"/>
                          </a:solidFill>
                          <a:latin typeface="Cambria Math" panose="02040503050406030204" pitchFamily="18" charset="0"/>
                        </a:rPr>
                        <m:t>− </m:t>
                      </m:r>
                      <m:rad>
                        <m:radPr>
                          <m:degHide m:val="on"/>
                          <m:ctrlPr>
                            <a:rPr lang="en-US" sz="1200" i="1">
                              <a:solidFill>
                                <a:srgbClr val="002060"/>
                              </a:solidFill>
                              <a:latin typeface="Cambria Math" panose="02040503050406030204" pitchFamily="18" charset="0"/>
                            </a:rPr>
                          </m:ctrlPr>
                        </m:radPr>
                        <m:deg/>
                        <m:e>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1 </m:t>
                          </m:r>
                          <m:r>
                            <m:rPr>
                              <m:sty m:val="p"/>
                            </m:rPr>
                            <a:rPr lang="en-US" sz="1200">
                              <a:solidFill>
                                <a:srgbClr val="002060"/>
                              </a:solidFill>
                              <a:latin typeface="Cambria Math" panose="02040503050406030204" pitchFamily="18" charset="0"/>
                            </a:rPr>
                            <m:t>PA</m:t>
                          </m:r>
                          <m:r>
                            <a:rPr lang="en-US" sz="1200">
                              <a:solidFill>
                                <a:srgbClr val="002060"/>
                              </a:solidFill>
                              <a:latin typeface="Cambria Math" panose="02040503050406030204" pitchFamily="18" charset="0"/>
                            </a:rPr>
                            <m:t>2</m:t>
                          </m:r>
                        </m:e>
                      </m:rad>
                    </m:oMath>
                  </m:oMathPara>
                </a14:m>
                <a:endParaRPr lang="en-US" sz="1200" dirty="0">
                  <a:solidFill>
                    <a:srgbClr val="002060"/>
                  </a:solidFill>
                </a:endParaRPr>
              </a:p>
            </p:txBody>
          </p:sp>
        </mc:Choice>
        <mc:Fallback xmlns="">
          <p:sp>
            <p:nvSpPr>
              <p:cNvPr id="8" name="Rectangle 7">
                <a:extLst>
                  <a:ext uri="{FF2B5EF4-FFF2-40B4-BE49-F238E27FC236}">
                    <a16:creationId xmlns:a16="http://schemas.microsoft.com/office/drawing/2014/main" id="{6953B416-9B33-6B27-22BF-9BCF76406EEF}"/>
                  </a:ext>
                </a:extLst>
              </p:cNvPr>
              <p:cNvSpPr>
                <a:spLocks noRot="1" noChangeAspect="1" noMove="1" noResize="1" noEditPoints="1" noAdjustHandles="1" noChangeArrowheads="1" noChangeShapeType="1" noTextEdit="1"/>
              </p:cNvSpPr>
              <p:nvPr/>
            </p:nvSpPr>
            <p:spPr>
              <a:xfrm>
                <a:off x="4534478" y="1404711"/>
                <a:ext cx="2213982" cy="438005"/>
              </a:xfrm>
              <a:prstGeom prst="rect">
                <a:avLst/>
              </a:prstGeom>
              <a:blipFill>
                <a:blip r:embed="rId4"/>
                <a:stretch>
                  <a:fillRect b="-1389"/>
                </a:stretch>
              </a:blipFill>
            </p:spPr>
            <p:txBody>
              <a:bodyPr/>
              <a:lstStyle/>
              <a:p>
                <a:r>
                  <a:rPr lang="en-US">
                    <a:noFill/>
                  </a:rPr>
                  <a:t> </a:t>
                </a:r>
              </a:p>
            </p:txBody>
          </p:sp>
        </mc:Fallback>
      </mc:AlternateContent>
      <p:pic>
        <p:nvPicPr>
          <p:cNvPr id="9" name="Picture 2">
            <a:extLst>
              <a:ext uri="{FF2B5EF4-FFF2-40B4-BE49-F238E27FC236}">
                <a16:creationId xmlns:a16="http://schemas.microsoft.com/office/drawing/2014/main" id="{CD99A421-356D-A3C9-814B-48A53841CA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6460" y="591896"/>
            <a:ext cx="1819996"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257961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9B04-9FF8-72C7-D0EA-9DB3A4791511}"/>
              </a:ext>
            </a:extLst>
          </p:cNvPr>
          <p:cNvSpPr>
            <a:spLocks noGrp="1"/>
          </p:cNvSpPr>
          <p:nvPr>
            <p:ph type="title"/>
          </p:nvPr>
        </p:nvSpPr>
        <p:spPr/>
        <p:txBody>
          <a:bodyPr/>
          <a:lstStyle/>
          <a:p>
            <a:r>
              <a:rPr lang="en-GB" dirty="0"/>
              <a:t>Cavity Combiner</a:t>
            </a:r>
            <a:endParaRPr lang="en-US" dirty="0"/>
          </a:p>
        </p:txBody>
      </p:sp>
      <p:sp>
        <p:nvSpPr>
          <p:cNvPr id="3" name="Footer Placeholder 2">
            <a:extLst>
              <a:ext uri="{FF2B5EF4-FFF2-40B4-BE49-F238E27FC236}">
                <a16:creationId xmlns:a16="http://schemas.microsoft.com/office/drawing/2014/main" id="{61554BAC-FA14-1066-BA5E-F27FEE68521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C56EE32-AEB2-00DC-5736-610EFF89256F}"/>
              </a:ext>
            </a:extLst>
          </p:cNvPr>
          <p:cNvSpPr>
            <a:spLocks noGrp="1"/>
          </p:cNvSpPr>
          <p:nvPr>
            <p:ph type="sldNum" sz="quarter" idx="12"/>
          </p:nvPr>
        </p:nvSpPr>
        <p:spPr/>
        <p:txBody>
          <a:bodyPr/>
          <a:lstStyle/>
          <a:p>
            <a:fld id="{BFDCA1C4-9514-7B4F-976F-D92F7E296653}" type="slidenum">
              <a:rPr lang="fr-FR" smtClean="0"/>
              <a:pPr/>
              <a:t>76</a:t>
            </a:fld>
            <a:endParaRPr lang="fr-FR"/>
          </a:p>
        </p:txBody>
      </p:sp>
      <p:sp>
        <p:nvSpPr>
          <p:cNvPr id="5" name="Content Placeholder 2">
            <a:extLst>
              <a:ext uri="{FF2B5EF4-FFF2-40B4-BE49-F238E27FC236}">
                <a16:creationId xmlns:a16="http://schemas.microsoft.com/office/drawing/2014/main" id="{E16ACA64-1FA2-750D-93F9-B33C0187FF41}"/>
              </a:ext>
            </a:extLst>
          </p:cNvPr>
          <p:cNvSpPr txBox="1">
            <a:spLocks/>
          </p:cNvSpPr>
          <p:nvPr/>
        </p:nvSpPr>
        <p:spPr>
          <a:xfrm>
            <a:off x="539552" y="984214"/>
            <a:ext cx="4119314" cy="3263504"/>
          </a:xfrm>
          <a:prstGeom prst="rect">
            <a:avLst/>
          </a:prstGeom>
        </p:spPr>
        <p:txBody>
          <a:bodyPr anchor="ctr">
            <a:no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200" dirty="0"/>
              <a:t>With our latest combiner, @ 750 MHz, the body is composed of four main pieces</a:t>
            </a:r>
          </a:p>
          <a:p>
            <a:pPr marL="0" indent="0">
              <a:buNone/>
            </a:pPr>
            <a:r>
              <a:rPr lang="en-US" sz="1200" dirty="0"/>
              <a:t>a tube</a:t>
            </a:r>
          </a:p>
          <a:p>
            <a:pPr marL="0" indent="0">
              <a:buNone/>
            </a:pPr>
            <a:r>
              <a:rPr lang="en-US" sz="1200" dirty="0"/>
              <a:t>a bottom plate</a:t>
            </a:r>
          </a:p>
          <a:p>
            <a:pPr marL="0" indent="0">
              <a:buNone/>
            </a:pPr>
            <a:r>
              <a:rPr lang="en-US" sz="1200" dirty="0"/>
              <a:t>a top plat</a:t>
            </a:r>
          </a:p>
          <a:p>
            <a:pPr marL="0" indent="0">
              <a:buNone/>
            </a:pPr>
            <a:r>
              <a:rPr lang="en-US" sz="1200" dirty="0"/>
              <a:t>an output probe housing</a:t>
            </a:r>
          </a:p>
          <a:p>
            <a:pPr marL="0" indent="0">
              <a:buNone/>
            </a:pPr>
            <a:endParaRPr lang="en-US" sz="1200" dirty="0"/>
          </a:p>
          <a:p>
            <a:pPr marL="0" indent="0">
              <a:buNone/>
            </a:pPr>
            <a:r>
              <a:rPr lang="en-US" sz="1200" dirty="0"/>
              <a:t>The tube has machined holes compatible with N-type solder cups, the bottom plate has an indentation for disc tuning and the output probe housing is compatible with a standard EIA 3-1/8” flange</a:t>
            </a:r>
          </a:p>
          <a:p>
            <a:pPr marL="0" indent="0">
              <a:buNone/>
            </a:pPr>
            <a:endParaRPr lang="en-US" sz="1200" dirty="0"/>
          </a:p>
          <a:p>
            <a:pPr marL="0" indent="0">
              <a:buNone/>
            </a:pPr>
            <a:r>
              <a:rPr lang="en-US" sz="1200" dirty="0"/>
              <a:t>The return loss of the output port is ≤ -20 dB between over a 1 MHz bandwidth</a:t>
            </a:r>
          </a:p>
          <a:p>
            <a:pPr marL="0" indent="0">
              <a:buNone/>
            </a:pPr>
            <a:endParaRPr lang="en-US" sz="1200" dirty="0"/>
          </a:p>
          <a:p>
            <a:pPr marL="0" indent="0">
              <a:buNone/>
            </a:pPr>
            <a:r>
              <a:rPr lang="en-US" sz="1200" dirty="0"/>
              <a:t>The transmission between the 96 individual inputs and output is -19.84 ± 0.05 and the cross talk between the inputs is &lt; -35 dB</a:t>
            </a:r>
            <a:endParaRPr lang="en-GB" sz="1200" dirty="0"/>
          </a:p>
        </p:txBody>
      </p:sp>
      <p:pic>
        <p:nvPicPr>
          <p:cNvPr id="10" name="Content Placeholder 7">
            <a:extLst>
              <a:ext uri="{FF2B5EF4-FFF2-40B4-BE49-F238E27FC236}">
                <a16:creationId xmlns:a16="http://schemas.microsoft.com/office/drawing/2014/main" id="{7EDF12EF-F7C1-EE34-68D4-20165E4251B2}"/>
              </a:ext>
            </a:extLst>
          </p:cNvPr>
          <p:cNvPicPr>
            <a:picLocks/>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4943226" y="2805336"/>
            <a:ext cx="3886200" cy="1554480"/>
          </a:xfrm>
          <a:prstGeom prst="rect">
            <a:avLst/>
          </a:prstGeom>
          <a:noFill/>
        </p:spPr>
      </p:pic>
      <p:pic>
        <p:nvPicPr>
          <p:cNvPr id="11" name="Content Placeholder 7">
            <a:extLst>
              <a:ext uri="{FF2B5EF4-FFF2-40B4-BE49-F238E27FC236}">
                <a16:creationId xmlns:a16="http://schemas.microsoft.com/office/drawing/2014/main" id="{C187B94C-FC32-BB69-F7F0-0A5AA66CA30E}"/>
              </a:ext>
            </a:extLst>
          </p:cNvPr>
          <p:cNvPicPr>
            <a:picLocks/>
          </p:cNvPicPr>
          <p:nvPr/>
        </p:nvPicPr>
        <p:blipFill>
          <a:blip r:embed="rId3">
            <a:extLst>
              <a:ext uri="{28A0092B-C50C-407E-A947-70E740481C1C}">
                <a14:useLocalDpi xmlns:a14="http://schemas.microsoft.com/office/drawing/2010/main" val="0"/>
              </a:ext>
            </a:extLst>
          </a:blip>
          <a:srcRect/>
          <a:stretch>
            <a:fillRect/>
          </a:stretch>
        </p:blipFill>
        <p:spPr>
          <a:xfrm>
            <a:off x="4946389" y="1197753"/>
            <a:ext cx="3886200" cy="1373997"/>
          </a:xfrm>
          <a:prstGeom prst="rect">
            <a:avLst/>
          </a:prstGeom>
        </p:spPr>
      </p:pic>
    </p:spTree>
    <p:extLst>
      <p:ext uri="{BB962C8B-B14F-4D97-AF65-F5344CB8AC3E}">
        <p14:creationId xmlns:p14="http://schemas.microsoft.com/office/powerpoint/2010/main" val="4122462763"/>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9B04-9FF8-72C7-D0EA-9DB3A4791511}"/>
              </a:ext>
            </a:extLst>
          </p:cNvPr>
          <p:cNvSpPr>
            <a:spLocks noGrp="1"/>
          </p:cNvSpPr>
          <p:nvPr>
            <p:ph type="title"/>
          </p:nvPr>
        </p:nvSpPr>
        <p:spPr/>
        <p:txBody>
          <a:bodyPr/>
          <a:lstStyle/>
          <a:p>
            <a:r>
              <a:rPr lang="en-GB" dirty="0"/>
              <a:t>Redundancy</a:t>
            </a:r>
            <a:endParaRPr lang="en-US" dirty="0"/>
          </a:p>
        </p:txBody>
      </p:sp>
      <p:sp>
        <p:nvSpPr>
          <p:cNvPr id="3" name="Footer Placeholder 2">
            <a:extLst>
              <a:ext uri="{FF2B5EF4-FFF2-40B4-BE49-F238E27FC236}">
                <a16:creationId xmlns:a16="http://schemas.microsoft.com/office/drawing/2014/main" id="{61554BAC-FA14-1066-BA5E-F27FEE68521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C56EE32-AEB2-00DC-5736-610EFF89256F}"/>
              </a:ext>
            </a:extLst>
          </p:cNvPr>
          <p:cNvSpPr>
            <a:spLocks noGrp="1"/>
          </p:cNvSpPr>
          <p:nvPr>
            <p:ph type="sldNum" sz="quarter" idx="12"/>
          </p:nvPr>
        </p:nvSpPr>
        <p:spPr/>
        <p:txBody>
          <a:bodyPr/>
          <a:lstStyle/>
          <a:p>
            <a:fld id="{BFDCA1C4-9514-7B4F-976F-D92F7E296653}" type="slidenum">
              <a:rPr lang="fr-FR" smtClean="0"/>
              <a:pPr/>
              <a:t>77</a:t>
            </a:fld>
            <a:endParaRPr lang="fr-FR"/>
          </a:p>
        </p:txBody>
      </p:sp>
      <p:sp>
        <p:nvSpPr>
          <p:cNvPr id="6" name="Content Placeholder 2">
            <a:extLst>
              <a:ext uri="{FF2B5EF4-FFF2-40B4-BE49-F238E27FC236}">
                <a16:creationId xmlns:a16="http://schemas.microsoft.com/office/drawing/2014/main" id="{4296B9E5-0C89-8D72-E53D-03E7848A9BF3}"/>
              </a:ext>
            </a:extLst>
          </p:cNvPr>
          <p:cNvSpPr txBox="1">
            <a:spLocks/>
          </p:cNvSpPr>
          <p:nvPr/>
        </p:nvSpPr>
        <p:spPr>
          <a:xfrm>
            <a:off x="828464" y="914401"/>
            <a:ext cx="7920000" cy="3680222"/>
          </a:xfrm>
          <a:prstGeom prst="rect">
            <a:avLst/>
          </a:prstGeom>
        </p:spPr>
        <p:txBody>
          <a:bodyPr anchor="t">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400" dirty="0"/>
              <a:t>In order to ensure 100 % availability, given a </a:t>
            </a:r>
            <a:r>
              <a:rPr lang="en-GB" sz="1400" b="1" i="1" dirty="0">
                <a:solidFill>
                  <a:srgbClr val="0070C0"/>
                </a:solidFill>
              </a:rPr>
              <a:t>Redundancy</a:t>
            </a:r>
            <a:r>
              <a:rPr lang="en-GB" sz="1400" dirty="0"/>
              <a:t>, the technology of the combining system will define the number of </a:t>
            </a:r>
            <a:r>
              <a:rPr lang="en-GB" sz="1400" b="1" dirty="0"/>
              <a:t>Units</a:t>
            </a:r>
          </a:p>
          <a:p>
            <a:endParaRPr lang="en-GB" sz="1800" dirty="0"/>
          </a:p>
          <a:p>
            <a:endParaRPr lang="en-GB" sz="1800" dirty="0"/>
          </a:p>
        </p:txBody>
      </p:sp>
      <p:sp>
        <p:nvSpPr>
          <p:cNvPr id="7" name="Isosceles Triangle 6">
            <a:extLst>
              <a:ext uri="{FF2B5EF4-FFF2-40B4-BE49-F238E27FC236}">
                <a16:creationId xmlns:a16="http://schemas.microsoft.com/office/drawing/2014/main" id="{5AEE8D0F-DC5C-BD51-648C-9E8D0442DC38}"/>
              </a:ext>
            </a:extLst>
          </p:cNvPr>
          <p:cNvSpPr/>
          <p:nvPr/>
        </p:nvSpPr>
        <p:spPr>
          <a:xfrm rot="5400000">
            <a:off x="1801609" y="1923750"/>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 name="Isosceles Triangle 7">
            <a:extLst>
              <a:ext uri="{FF2B5EF4-FFF2-40B4-BE49-F238E27FC236}">
                <a16:creationId xmlns:a16="http://schemas.microsoft.com/office/drawing/2014/main" id="{545EBBA1-5174-24C6-EA9C-79311C05516C}"/>
              </a:ext>
            </a:extLst>
          </p:cNvPr>
          <p:cNvSpPr/>
          <p:nvPr/>
        </p:nvSpPr>
        <p:spPr>
          <a:xfrm rot="5400000">
            <a:off x="1801627" y="203177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9" name="Straight Connector 8">
            <a:extLst>
              <a:ext uri="{FF2B5EF4-FFF2-40B4-BE49-F238E27FC236}">
                <a16:creationId xmlns:a16="http://schemas.microsoft.com/office/drawing/2014/main" id="{22A28C8A-342B-96FC-2C2B-772309344075}"/>
              </a:ext>
            </a:extLst>
          </p:cNvPr>
          <p:cNvCxnSpPr/>
          <p:nvPr/>
        </p:nvCxnSpPr>
        <p:spPr>
          <a:xfrm>
            <a:off x="1909609" y="197775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63CE6B5-EF60-50BF-850B-E0CA04D52693}"/>
              </a:ext>
            </a:extLst>
          </p:cNvPr>
          <p:cNvCxnSpPr/>
          <p:nvPr/>
        </p:nvCxnSpPr>
        <p:spPr>
          <a:xfrm>
            <a:off x="1909609" y="2085768"/>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D50CAF2-2A8A-ABC0-0363-D8154D0FE745}"/>
              </a:ext>
            </a:extLst>
          </p:cNvPr>
          <p:cNvCxnSpPr/>
          <p:nvPr/>
        </p:nvCxnSpPr>
        <p:spPr>
          <a:xfrm>
            <a:off x="2071645" y="1977750"/>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2E776EF4-E80D-7C9C-8A09-4E9D228635B5}"/>
              </a:ext>
            </a:extLst>
          </p:cNvPr>
          <p:cNvSpPr/>
          <p:nvPr/>
        </p:nvSpPr>
        <p:spPr>
          <a:xfrm rot="5400000">
            <a:off x="1801609" y="213977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15" name="Isosceles Triangle 14">
            <a:extLst>
              <a:ext uri="{FF2B5EF4-FFF2-40B4-BE49-F238E27FC236}">
                <a16:creationId xmlns:a16="http://schemas.microsoft.com/office/drawing/2014/main" id="{DE1E6D98-124E-018D-B020-C0F33520654B}"/>
              </a:ext>
            </a:extLst>
          </p:cNvPr>
          <p:cNvSpPr/>
          <p:nvPr/>
        </p:nvSpPr>
        <p:spPr>
          <a:xfrm rot="5400000">
            <a:off x="1801627" y="224779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16" name="Straight Connector 15">
            <a:extLst>
              <a:ext uri="{FF2B5EF4-FFF2-40B4-BE49-F238E27FC236}">
                <a16:creationId xmlns:a16="http://schemas.microsoft.com/office/drawing/2014/main" id="{F8ED2385-4F30-7FBB-5751-EAEA381FC180}"/>
              </a:ext>
            </a:extLst>
          </p:cNvPr>
          <p:cNvCxnSpPr/>
          <p:nvPr/>
        </p:nvCxnSpPr>
        <p:spPr>
          <a:xfrm>
            <a:off x="1909609" y="219378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927B38CC-7B79-ECC3-4525-3E6F22B97270}"/>
              </a:ext>
            </a:extLst>
          </p:cNvPr>
          <p:cNvCxnSpPr/>
          <p:nvPr/>
        </p:nvCxnSpPr>
        <p:spPr>
          <a:xfrm>
            <a:off x="1909609" y="230179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B9B11F26-04B5-4475-E719-D354A24D928D}"/>
              </a:ext>
            </a:extLst>
          </p:cNvPr>
          <p:cNvCxnSpPr/>
          <p:nvPr/>
        </p:nvCxnSpPr>
        <p:spPr>
          <a:xfrm>
            <a:off x="2071645" y="2193774"/>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2CE5574-6946-02A3-FEFB-682815D903EA}"/>
              </a:ext>
            </a:extLst>
          </p:cNvPr>
          <p:cNvCxnSpPr/>
          <p:nvPr/>
        </p:nvCxnSpPr>
        <p:spPr>
          <a:xfrm>
            <a:off x="2071663" y="203176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3D421F63-4F34-DDF3-A2C5-3499AF06DAFE}"/>
              </a:ext>
            </a:extLst>
          </p:cNvPr>
          <p:cNvCxnSpPr/>
          <p:nvPr/>
        </p:nvCxnSpPr>
        <p:spPr>
          <a:xfrm>
            <a:off x="2071645" y="224778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9A1B265-1DA9-F731-8D53-311BD7A83831}"/>
              </a:ext>
            </a:extLst>
          </p:cNvPr>
          <p:cNvCxnSpPr/>
          <p:nvPr/>
        </p:nvCxnSpPr>
        <p:spPr>
          <a:xfrm>
            <a:off x="2233663" y="2031774"/>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Isosceles Triangle 21">
            <a:extLst>
              <a:ext uri="{FF2B5EF4-FFF2-40B4-BE49-F238E27FC236}">
                <a16:creationId xmlns:a16="http://schemas.microsoft.com/office/drawing/2014/main" id="{B94C5576-8F86-4368-DCE2-06D1AF3F75D5}"/>
              </a:ext>
            </a:extLst>
          </p:cNvPr>
          <p:cNvSpPr/>
          <p:nvPr/>
        </p:nvSpPr>
        <p:spPr>
          <a:xfrm rot="5400000">
            <a:off x="1801615" y="240980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3" name="Isosceles Triangle 22">
            <a:extLst>
              <a:ext uri="{FF2B5EF4-FFF2-40B4-BE49-F238E27FC236}">
                <a16:creationId xmlns:a16="http://schemas.microsoft.com/office/drawing/2014/main" id="{88794A00-F3B2-B66B-8131-7CFF79B5BBE1}"/>
              </a:ext>
            </a:extLst>
          </p:cNvPr>
          <p:cNvSpPr/>
          <p:nvPr/>
        </p:nvSpPr>
        <p:spPr>
          <a:xfrm rot="5400000">
            <a:off x="1801633" y="2517828"/>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cxnSp>
        <p:nvCxnSpPr>
          <p:cNvPr id="24" name="Straight Connector 23">
            <a:extLst>
              <a:ext uri="{FF2B5EF4-FFF2-40B4-BE49-F238E27FC236}">
                <a16:creationId xmlns:a16="http://schemas.microsoft.com/office/drawing/2014/main" id="{9D1C5430-C349-F8E1-2469-5DFA66B4EF9F}"/>
              </a:ext>
            </a:extLst>
          </p:cNvPr>
          <p:cNvCxnSpPr/>
          <p:nvPr/>
        </p:nvCxnSpPr>
        <p:spPr>
          <a:xfrm>
            <a:off x="1909615" y="246381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971C4FE-A476-515A-B9D0-65061B2AD127}"/>
              </a:ext>
            </a:extLst>
          </p:cNvPr>
          <p:cNvCxnSpPr/>
          <p:nvPr/>
        </p:nvCxnSpPr>
        <p:spPr>
          <a:xfrm>
            <a:off x="1909615" y="257182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D73FDB2-C26B-BA06-869A-CD9D035500C2}"/>
              </a:ext>
            </a:extLst>
          </p:cNvPr>
          <p:cNvCxnSpPr/>
          <p:nvPr/>
        </p:nvCxnSpPr>
        <p:spPr>
          <a:xfrm>
            <a:off x="2071651" y="2463804"/>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27" name="Isosceles Triangle 26">
            <a:extLst>
              <a:ext uri="{FF2B5EF4-FFF2-40B4-BE49-F238E27FC236}">
                <a16:creationId xmlns:a16="http://schemas.microsoft.com/office/drawing/2014/main" id="{56447495-0921-6C41-8FDE-45D4A29D8256}"/>
              </a:ext>
            </a:extLst>
          </p:cNvPr>
          <p:cNvSpPr/>
          <p:nvPr/>
        </p:nvSpPr>
        <p:spPr>
          <a:xfrm rot="5400000">
            <a:off x="1801615" y="262582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8" name="Isosceles Triangle 27">
            <a:extLst>
              <a:ext uri="{FF2B5EF4-FFF2-40B4-BE49-F238E27FC236}">
                <a16:creationId xmlns:a16="http://schemas.microsoft.com/office/drawing/2014/main" id="{75722E3D-6A6E-CFAB-DB4E-E73D207C8343}"/>
              </a:ext>
            </a:extLst>
          </p:cNvPr>
          <p:cNvSpPr/>
          <p:nvPr/>
        </p:nvSpPr>
        <p:spPr>
          <a:xfrm rot="5400000">
            <a:off x="1801633" y="273385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29" name="Straight Connector 28">
            <a:extLst>
              <a:ext uri="{FF2B5EF4-FFF2-40B4-BE49-F238E27FC236}">
                <a16:creationId xmlns:a16="http://schemas.microsoft.com/office/drawing/2014/main" id="{C129FBF4-ADBF-4115-EC99-14015CEA325C}"/>
              </a:ext>
            </a:extLst>
          </p:cNvPr>
          <p:cNvCxnSpPr/>
          <p:nvPr/>
        </p:nvCxnSpPr>
        <p:spPr>
          <a:xfrm>
            <a:off x="1909615" y="267983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43130886-329D-5271-7EFF-776621F6393C}"/>
              </a:ext>
            </a:extLst>
          </p:cNvPr>
          <p:cNvCxnSpPr/>
          <p:nvPr/>
        </p:nvCxnSpPr>
        <p:spPr>
          <a:xfrm>
            <a:off x="1909615" y="278784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69E8A0E7-BBE0-DFD8-5CD5-F631556F27E6}"/>
              </a:ext>
            </a:extLst>
          </p:cNvPr>
          <p:cNvCxnSpPr/>
          <p:nvPr/>
        </p:nvCxnSpPr>
        <p:spPr>
          <a:xfrm>
            <a:off x="2071651" y="2679828"/>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6FBF7AC-5200-FB4F-2CF4-024614827917}"/>
              </a:ext>
            </a:extLst>
          </p:cNvPr>
          <p:cNvCxnSpPr/>
          <p:nvPr/>
        </p:nvCxnSpPr>
        <p:spPr>
          <a:xfrm>
            <a:off x="2071651" y="251781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E9DE890-87E6-9BC3-1FC7-349C021614B8}"/>
              </a:ext>
            </a:extLst>
          </p:cNvPr>
          <p:cNvCxnSpPr/>
          <p:nvPr/>
        </p:nvCxnSpPr>
        <p:spPr>
          <a:xfrm>
            <a:off x="2071651" y="273384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7D35CFB-CD6B-4964-430B-10A2454C33E9}"/>
              </a:ext>
            </a:extLst>
          </p:cNvPr>
          <p:cNvCxnSpPr/>
          <p:nvPr/>
        </p:nvCxnSpPr>
        <p:spPr>
          <a:xfrm>
            <a:off x="2233669" y="2517828"/>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35" name="Isosceles Triangle 34">
            <a:extLst>
              <a:ext uri="{FF2B5EF4-FFF2-40B4-BE49-F238E27FC236}">
                <a16:creationId xmlns:a16="http://schemas.microsoft.com/office/drawing/2014/main" id="{9A6303EB-F607-513B-5BFA-C85C7D622836}"/>
              </a:ext>
            </a:extLst>
          </p:cNvPr>
          <p:cNvSpPr/>
          <p:nvPr/>
        </p:nvSpPr>
        <p:spPr>
          <a:xfrm rot="5400000">
            <a:off x="1801615" y="289585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36" name="Isosceles Triangle 35">
            <a:extLst>
              <a:ext uri="{FF2B5EF4-FFF2-40B4-BE49-F238E27FC236}">
                <a16:creationId xmlns:a16="http://schemas.microsoft.com/office/drawing/2014/main" id="{7F6C0A19-43C3-A01F-40AC-09F1FDCF575F}"/>
              </a:ext>
            </a:extLst>
          </p:cNvPr>
          <p:cNvSpPr/>
          <p:nvPr/>
        </p:nvSpPr>
        <p:spPr>
          <a:xfrm rot="5400000">
            <a:off x="1801633" y="300388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37" name="Straight Connector 36">
            <a:extLst>
              <a:ext uri="{FF2B5EF4-FFF2-40B4-BE49-F238E27FC236}">
                <a16:creationId xmlns:a16="http://schemas.microsoft.com/office/drawing/2014/main" id="{190F6DDE-A0B8-5D77-11FF-128ACA5C9311}"/>
              </a:ext>
            </a:extLst>
          </p:cNvPr>
          <p:cNvCxnSpPr/>
          <p:nvPr/>
        </p:nvCxnSpPr>
        <p:spPr>
          <a:xfrm>
            <a:off x="1909615" y="294986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197761CA-55AA-95B3-E069-B6F7EA3CC7F3}"/>
              </a:ext>
            </a:extLst>
          </p:cNvPr>
          <p:cNvCxnSpPr/>
          <p:nvPr/>
        </p:nvCxnSpPr>
        <p:spPr>
          <a:xfrm>
            <a:off x="1909615" y="305787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49CA57A4-FC68-7B9E-76FB-25EC90665E3D}"/>
              </a:ext>
            </a:extLst>
          </p:cNvPr>
          <p:cNvCxnSpPr/>
          <p:nvPr/>
        </p:nvCxnSpPr>
        <p:spPr>
          <a:xfrm>
            <a:off x="2071651" y="2949858"/>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40" name="Isosceles Triangle 39">
            <a:extLst>
              <a:ext uri="{FF2B5EF4-FFF2-40B4-BE49-F238E27FC236}">
                <a16:creationId xmlns:a16="http://schemas.microsoft.com/office/drawing/2014/main" id="{5DF32CA0-27FB-D05B-22FF-CF93B2CE44DA}"/>
              </a:ext>
            </a:extLst>
          </p:cNvPr>
          <p:cNvSpPr/>
          <p:nvPr/>
        </p:nvSpPr>
        <p:spPr>
          <a:xfrm rot="5400000">
            <a:off x="1801615" y="3111882"/>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41" name="Isosceles Triangle 40">
            <a:extLst>
              <a:ext uri="{FF2B5EF4-FFF2-40B4-BE49-F238E27FC236}">
                <a16:creationId xmlns:a16="http://schemas.microsoft.com/office/drawing/2014/main" id="{7053E433-A6FA-4AFD-19C1-986B1471118A}"/>
              </a:ext>
            </a:extLst>
          </p:cNvPr>
          <p:cNvSpPr/>
          <p:nvPr/>
        </p:nvSpPr>
        <p:spPr>
          <a:xfrm rot="5400000">
            <a:off x="1801633" y="3219906"/>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42" name="Straight Connector 41">
            <a:extLst>
              <a:ext uri="{FF2B5EF4-FFF2-40B4-BE49-F238E27FC236}">
                <a16:creationId xmlns:a16="http://schemas.microsoft.com/office/drawing/2014/main" id="{BAE2A2DD-2E8F-F144-704B-1EA9D5611CA0}"/>
              </a:ext>
            </a:extLst>
          </p:cNvPr>
          <p:cNvCxnSpPr/>
          <p:nvPr/>
        </p:nvCxnSpPr>
        <p:spPr>
          <a:xfrm>
            <a:off x="1909615" y="3165888"/>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0B3A0B1-8070-FA1C-1B0B-3695EF52728A}"/>
              </a:ext>
            </a:extLst>
          </p:cNvPr>
          <p:cNvCxnSpPr/>
          <p:nvPr/>
        </p:nvCxnSpPr>
        <p:spPr>
          <a:xfrm>
            <a:off x="1909615" y="327390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1836159-CA34-AD96-7AEE-476DA2D64ABC}"/>
              </a:ext>
            </a:extLst>
          </p:cNvPr>
          <p:cNvCxnSpPr/>
          <p:nvPr/>
        </p:nvCxnSpPr>
        <p:spPr>
          <a:xfrm>
            <a:off x="2071651" y="3165882"/>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FEF78E9A-87B3-7C6C-1F5C-2EF404F66D0D}"/>
              </a:ext>
            </a:extLst>
          </p:cNvPr>
          <p:cNvCxnSpPr/>
          <p:nvPr/>
        </p:nvCxnSpPr>
        <p:spPr>
          <a:xfrm>
            <a:off x="2071651" y="300387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3A44B180-18DD-89CE-CFE3-BC5A390C130F}"/>
              </a:ext>
            </a:extLst>
          </p:cNvPr>
          <p:cNvCxnSpPr/>
          <p:nvPr/>
        </p:nvCxnSpPr>
        <p:spPr>
          <a:xfrm>
            <a:off x="2071651" y="321989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16EC7A0F-5F6E-0372-1798-D8DF19DC9366}"/>
              </a:ext>
            </a:extLst>
          </p:cNvPr>
          <p:cNvCxnSpPr/>
          <p:nvPr/>
        </p:nvCxnSpPr>
        <p:spPr>
          <a:xfrm>
            <a:off x="2233669" y="3003882"/>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48" name="Isosceles Triangle 47">
            <a:extLst>
              <a:ext uri="{FF2B5EF4-FFF2-40B4-BE49-F238E27FC236}">
                <a16:creationId xmlns:a16="http://schemas.microsoft.com/office/drawing/2014/main" id="{630BE0E0-4907-44D0-7962-A9319123A25D}"/>
              </a:ext>
            </a:extLst>
          </p:cNvPr>
          <p:cNvSpPr/>
          <p:nvPr/>
        </p:nvSpPr>
        <p:spPr>
          <a:xfrm rot="5400000">
            <a:off x="1801621" y="338191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49" name="Isosceles Triangle 48">
            <a:extLst>
              <a:ext uri="{FF2B5EF4-FFF2-40B4-BE49-F238E27FC236}">
                <a16:creationId xmlns:a16="http://schemas.microsoft.com/office/drawing/2014/main" id="{464E78C3-0CDA-3E4F-1D1A-747A5F23E6B9}"/>
              </a:ext>
            </a:extLst>
          </p:cNvPr>
          <p:cNvSpPr/>
          <p:nvPr/>
        </p:nvSpPr>
        <p:spPr>
          <a:xfrm rot="5400000">
            <a:off x="1801639" y="3489936"/>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50" name="Straight Connector 49">
            <a:extLst>
              <a:ext uri="{FF2B5EF4-FFF2-40B4-BE49-F238E27FC236}">
                <a16:creationId xmlns:a16="http://schemas.microsoft.com/office/drawing/2014/main" id="{FC0BA9B8-6667-D938-91D7-D4FB37793BA8}"/>
              </a:ext>
            </a:extLst>
          </p:cNvPr>
          <p:cNvCxnSpPr/>
          <p:nvPr/>
        </p:nvCxnSpPr>
        <p:spPr>
          <a:xfrm>
            <a:off x="1909621" y="3435918"/>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0D2D473-B3F7-B7D5-F969-EE2752DF9931}"/>
              </a:ext>
            </a:extLst>
          </p:cNvPr>
          <p:cNvCxnSpPr/>
          <p:nvPr/>
        </p:nvCxnSpPr>
        <p:spPr>
          <a:xfrm>
            <a:off x="1909621" y="3543930"/>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D44966DC-9241-4D50-B445-04687D989936}"/>
              </a:ext>
            </a:extLst>
          </p:cNvPr>
          <p:cNvCxnSpPr/>
          <p:nvPr/>
        </p:nvCxnSpPr>
        <p:spPr>
          <a:xfrm>
            <a:off x="2071657" y="3435912"/>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53" name="Isosceles Triangle 52">
            <a:extLst>
              <a:ext uri="{FF2B5EF4-FFF2-40B4-BE49-F238E27FC236}">
                <a16:creationId xmlns:a16="http://schemas.microsoft.com/office/drawing/2014/main" id="{0883D4BD-8DCC-DEF8-277C-9F3C4C620B2C}"/>
              </a:ext>
            </a:extLst>
          </p:cNvPr>
          <p:cNvSpPr/>
          <p:nvPr/>
        </p:nvSpPr>
        <p:spPr>
          <a:xfrm rot="5400000">
            <a:off x="1801621" y="3597936"/>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54" name="Isosceles Triangle 53">
            <a:extLst>
              <a:ext uri="{FF2B5EF4-FFF2-40B4-BE49-F238E27FC236}">
                <a16:creationId xmlns:a16="http://schemas.microsoft.com/office/drawing/2014/main" id="{3F77121B-EE1E-F1DC-145C-F61638711685}"/>
              </a:ext>
            </a:extLst>
          </p:cNvPr>
          <p:cNvSpPr/>
          <p:nvPr/>
        </p:nvSpPr>
        <p:spPr>
          <a:xfrm rot="5400000">
            <a:off x="1801639" y="3705960"/>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cxnSp>
        <p:nvCxnSpPr>
          <p:cNvPr id="55" name="Straight Connector 54">
            <a:extLst>
              <a:ext uri="{FF2B5EF4-FFF2-40B4-BE49-F238E27FC236}">
                <a16:creationId xmlns:a16="http://schemas.microsoft.com/office/drawing/2014/main" id="{01B804E0-A453-0AEB-00E3-CD14D1148ACD}"/>
              </a:ext>
            </a:extLst>
          </p:cNvPr>
          <p:cNvCxnSpPr/>
          <p:nvPr/>
        </p:nvCxnSpPr>
        <p:spPr>
          <a:xfrm>
            <a:off x="1909621" y="365194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D0BA9D5-6A4A-8228-8AB1-D4CD752F8071}"/>
              </a:ext>
            </a:extLst>
          </p:cNvPr>
          <p:cNvCxnSpPr/>
          <p:nvPr/>
        </p:nvCxnSpPr>
        <p:spPr>
          <a:xfrm>
            <a:off x="1909621" y="375995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0AF2B9E4-1622-038A-5D44-21AB7E9218A7}"/>
              </a:ext>
            </a:extLst>
          </p:cNvPr>
          <p:cNvCxnSpPr/>
          <p:nvPr/>
        </p:nvCxnSpPr>
        <p:spPr>
          <a:xfrm>
            <a:off x="2071657" y="3651936"/>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3E6D7278-D7A9-D1C7-5F8C-363C686E361E}"/>
              </a:ext>
            </a:extLst>
          </p:cNvPr>
          <p:cNvCxnSpPr/>
          <p:nvPr/>
        </p:nvCxnSpPr>
        <p:spPr>
          <a:xfrm>
            <a:off x="2071657" y="348992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92833EA-0512-E325-4631-317E1F3B2A23}"/>
              </a:ext>
            </a:extLst>
          </p:cNvPr>
          <p:cNvCxnSpPr/>
          <p:nvPr/>
        </p:nvCxnSpPr>
        <p:spPr>
          <a:xfrm>
            <a:off x="2071657" y="3705948"/>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5CD18AD1-1EF1-CFB0-F5D6-6CC38B9097EA}"/>
              </a:ext>
            </a:extLst>
          </p:cNvPr>
          <p:cNvCxnSpPr/>
          <p:nvPr/>
        </p:nvCxnSpPr>
        <p:spPr>
          <a:xfrm>
            <a:off x="2233675" y="3489936"/>
            <a:ext cx="0" cy="2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CDA1A078-481A-74E7-788E-0CEDBC22A3A6}"/>
              </a:ext>
            </a:extLst>
          </p:cNvPr>
          <p:cNvCxnSpPr/>
          <p:nvPr/>
        </p:nvCxnSpPr>
        <p:spPr>
          <a:xfrm>
            <a:off x="2233681" y="213727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64F8D7AD-8F6D-E516-BABE-6968AF96DFF7}"/>
              </a:ext>
            </a:extLst>
          </p:cNvPr>
          <p:cNvCxnSpPr/>
          <p:nvPr/>
        </p:nvCxnSpPr>
        <p:spPr>
          <a:xfrm>
            <a:off x="2233663" y="2625828"/>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E48817F2-56FD-7AAD-53BB-3C37C1DAE175}"/>
              </a:ext>
            </a:extLst>
          </p:cNvPr>
          <p:cNvCxnSpPr/>
          <p:nvPr/>
        </p:nvCxnSpPr>
        <p:spPr>
          <a:xfrm>
            <a:off x="2233663" y="311188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2EEA6FB-9377-7162-B502-41178A7BB5C5}"/>
              </a:ext>
            </a:extLst>
          </p:cNvPr>
          <p:cNvCxnSpPr/>
          <p:nvPr/>
        </p:nvCxnSpPr>
        <p:spPr>
          <a:xfrm>
            <a:off x="2233663" y="359793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B12EC22-90A5-B4F8-3FDC-5EA018B1D117}"/>
              </a:ext>
            </a:extLst>
          </p:cNvPr>
          <p:cNvCxnSpPr/>
          <p:nvPr/>
        </p:nvCxnSpPr>
        <p:spPr>
          <a:xfrm>
            <a:off x="2395681" y="2139774"/>
            <a:ext cx="0" cy="48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F8279CFF-5A12-A65E-A8BE-0E76B843887B}"/>
              </a:ext>
            </a:extLst>
          </p:cNvPr>
          <p:cNvCxnSpPr/>
          <p:nvPr/>
        </p:nvCxnSpPr>
        <p:spPr>
          <a:xfrm>
            <a:off x="2395681" y="3111936"/>
            <a:ext cx="0" cy="48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E2F57317-F985-1267-F668-6D725EF27A67}"/>
              </a:ext>
            </a:extLst>
          </p:cNvPr>
          <p:cNvCxnSpPr/>
          <p:nvPr/>
        </p:nvCxnSpPr>
        <p:spPr>
          <a:xfrm>
            <a:off x="2395681" y="2409804"/>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546AAA95-5500-F18A-444D-596D404AC771}"/>
              </a:ext>
            </a:extLst>
          </p:cNvPr>
          <p:cNvCxnSpPr/>
          <p:nvPr/>
        </p:nvCxnSpPr>
        <p:spPr>
          <a:xfrm>
            <a:off x="2395681" y="3327906"/>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55FB59B-B3AC-062A-4102-5BDA28AEA410}"/>
              </a:ext>
            </a:extLst>
          </p:cNvPr>
          <p:cNvCxnSpPr/>
          <p:nvPr/>
        </p:nvCxnSpPr>
        <p:spPr>
          <a:xfrm>
            <a:off x="2557699" y="2409804"/>
            <a:ext cx="0" cy="91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4AC169C-DACD-768B-B303-EE826525FDFF}"/>
              </a:ext>
            </a:extLst>
          </p:cNvPr>
          <p:cNvCxnSpPr/>
          <p:nvPr/>
        </p:nvCxnSpPr>
        <p:spPr>
          <a:xfrm>
            <a:off x="2557699" y="2841852"/>
            <a:ext cx="162000"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1" name="Rectangle 70">
                <a:extLst>
                  <a:ext uri="{FF2B5EF4-FFF2-40B4-BE49-F238E27FC236}">
                    <a16:creationId xmlns:a16="http://schemas.microsoft.com/office/drawing/2014/main" id="{94140B13-3D6F-A334-30A2-9DC526CF6628}"/>
                  </a:ext>
                </a:extLst>
              </p:cNvPr>
              <p:cNvSpPr/>
              <p:nvPr/>
            </p:nvSpPr>
            <p:spPr>
              <a:xfrm>
                <a:off x="1018411" y="4024029"/>
                <a:ext cx="1944396" cy="394852"/>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GB" sz="1050" b="1" i="1">
                          <a:solidFill>
                            <a:srgbClr val="002060"/>
                          </a:solidFill>
                          <a:latin typeface="Cambria Math" panose="02040503050406030204" pitchFamily="18" charset="0"/>
                        </a:rPr>
                        <m:t>𝑷𝒐𝒖𝒕</m:t>
                      </m:r>
                      <m:r>
                        <a:rPr lang="en-GB" sz="1050" b="1" i="1">
                          <a:solidFill>
                            <a:srgbClr val="002060"/>
                          </a:solidFill>
                          <a:latin typeface="Cambria Math" panose="02040503050406030204" pitchFamily="18" charset="0"/>
                        </a:rPr>
                        <m:t>=</m:t>
                      </m:r>
                      <m:f>
                        <m:fPr>
                          <m:ctrlPr>
                            <a:rPr lang="en-GB" sz="1050" b="1" i="1">
                              <a:solidFill>
                                <a:srgbClr val="002060"/>
                              </a:solidFill>
                              <a:latin typeface="Cambria Math" panose="02040503050406030204" pitchFamily="18" charset="0"/>
                            </a:rPr>
                          </m:ctrlPr>
                        </m:fPr>
                        <m:num>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r>
                            <a:rPr lang="en-GB" sz="1050" b="1" i="1">
                              <a:solidFill>
                                <a:srgbClr val="002060"/>
                              </a:solidFill>
                              <a:latin typeface="Cambria Math" panose="02040503050406030204" pitchFamily="18" charset="0"/>
                            </a:rPr>
                            <m:t>+</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𝟐</m:t>
                          </m:r>
                        </m:num>
                        <m:den>
                          <m:r>
                            <a:rPr lang="en-GB" sz="1050" b="1" i="1">
                              <a:solidFill>
                                <a:srgbClr val="002060"/>
                              </a:solidFill>
                              <a:latin typeface="Cambria Math" panose="02040503050406030204" pitchFamily="18" charset="0"/>
                            </a:rPr>
                            <m:t>𝟐</m:t>
                          </m:r>
                        </m:den>
                      </m:f>
                      <m:r>
                        <a:rPr lang="en-GB" sz="1050" b="1" i="1">
                          <a:solidFill>
                            <a:srgbClr val="002060"/>
                          </a:solidFill>
                          <a:latin typeface="Cambria Math" panose="02040503050406030204" pitchFamily="18" charset="0"/>
                        </a:rPr>
                        <m:t>+</m:t>
                      </m:r>
                      <m:rad>
                        <m:radPr>
                          <m:degHide m:val="on"/>
                          <m:ctrlPr>
                            <a:rPr lang="en-GB" sz="1050" b="1" i="1">
                              <a:solidFill>
                                <a:srgbClr val="002060"/>
                              </a:solidFill>
                              <a:latin typeface="Cambria Math" panose="02040503050406030204" pitchFamily="18" charset="0"/>
                            </a:rPr>
                          </m:ctrlPr>
                        </m:radPr>
                        <m:deg/>
                        <m:e>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r>
                            <a:rPr lang="en-GB" sz="1050" b="1" i="1">
                              <a:solidFill>
                                <a:srgbClr val="002060"/>
                              </a:solidFill>
                              <a:latin typeface="Cambria Math" panose="02040503050406030204" pitchFamily="18" charset="0"/>
                            </a:rPr>
                            <m:t> . </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𝟐</m:t>
                          </m:r>
                        </m:e>
                      </m:rad>
                    </m:oMath>
                  </m:oMathPara>
                </a14:m>
                <a:endParaRPr lang="en-GB" sz="1050" b="1" i="1" dirty="0">
                  <a:solidFill>
                    <a:srgbClr val="002060"/>
                  </a:solidFill>
                </a:endParaRPr>
              </a:p>
            </p:txBody>
          </p:sp>
        </mc:Choice>
        <mc:Fallback xmlns="">
          <p:sp>
            <p:nvSpPr>
              <p:cNvPr id="71" name="Rectangle 70">
                <a:extLst>
                  <a:ext uri="{FF2B5EF4-FFF2-40B4-BE49-F238E27FC236}">
                    <a16:creationId xmlns:a16="http://schemas.microsoft.com/office/drawing/2014/main" id="{94140B13-3D6F-A334-30A2-9DC526CF6628}"/>
                  </a:ext>
                </a:extLst>
              </p:cNvPr>
              <p:cNvSpPr>
                <a:spLocks noRot="1" noChangeAspect="1" noMove="1" noResize="1" noEditPoints="1" noAdjustHandles="1" noChangeArrowheads="1" noChangeShapeType="1" noTextEdit="1"/>
              </p:cNvSpPr>
              <p:nvPr/>
            </p:nvSpPr>
            <p:spPr>
              <a:xfrm>
                <a:off x="1018411" y="4024029"/>
                <a:ext cx="1944396" cy="394852"/>
              </a:xfrm>
              <a:prstGeom prst="rect">
                <a:avLst/>
              </a:prstGeom>
              <a:blipFill>
                <a:blip r:embed="rId2"/>
                <a:stretch>
                  <a:fillRect b="-1538"/>
                </a:stretch>
              </a:blipFill>
            </p:spPr>
            <p:txBody>
              <a:bodyPr/>
              <a:lstStyle/>
              <a:p>
                <a:r>
                  <a:rPr lang="en-US">
                    <a:noFill/>
                  </a:rPr>
                  <a:t> </a:t>
                </a:r>
              </a:p>
            </p:txBody>
          </p:sp>
        </mc:Fallback>
      </mc:AlternateContent>
      <p:sp>
        <p:nvSpPr>
          <p:cNvPr id="72" name="Isosceles Triangle 71">
            <a:extLst>
              <a:ext uri="{FF2B5EF4-FFF2-40B4-BE49-F238E27FC236}">
                <a16:creationId xmlns:a16="http://schemas.microsoft.com/office/drawing/2014/main" id="{78F3163C-A281-DEE0-3272-9150D775AEEE}"/>
              </a:ext>
            </a:extLst>
          </p:cNvPr>
          <p:cNvSpPr/>
          <p:nvPr/>
        </p:nvSpPr>
        <p:spPr>
          <a:xfrm rot="5400000">
            <a:off x="7029725" y="1923750"/>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3" name="Isosceles Triangle 72">
            <a:extLst>
              <a:ext uri="{FF2B5EF4-FFF2-40B4-BE49-F238E27FC236}">
                <a16:creationId xmlns:a16="http://schemas.microsoft.com/office/drawing/2014/main" id="{4E8E31D6-9DE9-4089-3A49-3DECD452CF2B}"/>
              </a:ext>
            </a:extLst>
          </p:cNvPr>
          <p:cNvSpPr/>
          <p:nvPr/>
        </p:nvSpPr>
        <p:spPr>
          <a:xfrm rot="5400000">
            <a:off x="7029743" y="203177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4" name="Isosceles Triangle 73">
            <a:extLst>
              <a:ext uri="{FF2B5EF4-FFF2-40B4-BE49-F238E27FC236}">
                <a16:creationId xmlns:a16="http://schemas.microsoft.com/office/drawing/2014/main" id="{21EAC4D4-DC99-A26F-9F1D-82008992C87A}"/>
              </a:ext>
            </a:extLst>
          </p:cNvPr>
          <p:cNvSpPr/>
          <p:nvPr/>
        </p:nvSpPr>
        <p:spPr>
          <a:xfrm rot="5400000">
            <a:off x="7029725" y="213977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5" name="Isosceles Triangle 74">
            <a:extLst>
              <a:ext uri="{FF2B5EF4-FFF2-40B4-BE49-F238E27FC236}">
                <a16:creationId xmlns:a16="http://schemas.microsoft.com/office/drawing/2014/main" id="{354A448E-F7C8-7B51-96FB-4A5BD1EB7352}"/>
              </a:ext>
            </a:extLst>
          </p:cNvPr>
          <p:cNvSpPr/>
          <p:nvPr/>
        </p:nvSpPr>
        <p:spPr>
          <a:xfrm rot="5400000">
            <a:off x="7029743" y="224779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6" name="Isosceles Triangle 75">
            <a:extLst>
              <a:ext uri="{FF2B5EF4-FFF2-40B4-BE49-F238E27FC236}">
                <a16:creationId xmlns:a16="http://schemas.microsoft.com/office/drawing/2014/main" id="{FE7AAB7F-AA6A-7132-2D0D-62869EBB989B}"/>
              </a:ext>
            </a:extLst>
          </p:cNvPr>
          <p:cNvSpPr/>
          <p:nvPr/>
        </p:nvSpPr>
        <p:spPr>
          <a:xfrm rot="5400000">
            <a:off x="7029731" y="2409804"/>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7" name="Isosceles Triangle 76">
            <a:extLst>
              <a:ext uri="{FF2B5EF4-FFF2-40B4-BE49-F238E27FC236}">
                <a16:creationId xmlns:a16="http://schemas.microsoft.com/office/drawing/2014/main" id="{9E3874B7-D12D-B58B-A847-0A769C06B8A9}"/>
              </a:ext>
            </a:extLst>
          </p:cNvPr>
          <p:cNvSpPr/>
          <p:nvPr/>
        </p:nvSpPr>
        <p:spPr>
          <a:xfrm rot="5400000">
            <a:off x="7029749" y="2517828"/>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78" name="Isosceles Triangle 77">
            <a:extLst>
              <a:ext uri="{FF2B5EF4-FFF2-40B4-BE49-F238E27FC236}">
                <a16:creationId xmlns:a16="http://schemas.microsoft.com/office/drawing/2014/main" id="{4A899B71-30E8-4B0D-858A-3AF892AEB63E}"/>
              </a:ext>
            </a:extLst>
          </p:cNvPr>
          <p:cNvSpPr/>
          <p:nvPr/>
        </p:nvSpPr>
        <p:spPr>
          <a:xfrm rot="5400000">
            <a:off x="7029731" y="262582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79" name="Isosceles Triangle 78">
            <a:extLst>
              <a:ext uri="{FF2B5EF4-FFF2-40B4-BE49-F238E27FC236}">
                <a16:creationId xmlns:a16="http://schemas.microsoft.com/office/drawing/2014/main" id="{43DE81FB-5848-3468-FAFC-741F202E4C62}"/>
              </a:ext>
            </a:extLst>
          </p:cNvPr>
          <p:cNvSpPr/>
          <p:nvPr/>
        </p:nvSpPr>
        <p:spPr>
          <a:xfrm rot="5400000">
            <a:off x="7029749" y="273385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0" name="Isosceles Triangle 79">
            <a:extLst>
              <a:ext uri="{FF2B5EF4-FFF2-40B4-BE49-F238E27FC236}">
                <a16:creationId xmlns:a16="http://schemas.microsoft.com/office/drawing/2014/main" id="{5705E860-0B65-E6F0-9B12-C9808D38C685}"/>
              </a:ext>
            </a:extLst>
          </p:cNvPr>
          <p:cNvSpPr/>
          <p:nvPr/>
        </p:nvSpPr>
        <p:spPr>
          <a:xfrm rot="5400000">
            <a:off x="7029731" y="2895858"/>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1" name="Isosceles Triangle 80">
            <a:extLst>
              <a:ext uri="{FF2B5EF4-FFF2-40B4-BE49-F238E27FC236}">
                <a16:creationId xmlns:a16="http://schemas.microsoft.com/office/drawing/2014/main" id="{957B5366-0256-AFFC-C3A5-CA180D09C7DA}"/>
              </a:ext>
            </a:extLst>
          </p:cNvPr>
          <p:cNvSpPr/>
          <p:nvPr/>
        </p:nvSpPr>
        <p:spPr>
          <a:xfrm rot="5400000">
            <a:off x="7029749" y="300388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2" name="Isosceles Triangle 81">
            <a:extLst>
              <a:ext uri="{FF2B5EF4-FFF2-40B4-BE49-F238E27FC236}">
                <a16:creationId xmlns:a16="http://schemas.microsoft.com/office/drawing/2014/main" id="{D1DCBFA7-5E77-7D93-9E41-FBB2D8BBC8FD}"/>
              </a:ext>
            </a:extLst>
          </p:cNvPr>
          <p:cNvSpPr/>
          <p:nvPr/>
        </p:nvSpPr>
        <p:spPr>
          <a:xfrm rot="5400000">
            <a:off x="7029731" y="3111882"/>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83" name="Isosceles Triangle 82">
            <a:extLst>
              <a:ext uri="{FF2B5EF4-FFF2-40B4-BE49-F238E27FC236}">
                <a16:creationId xmlns:a16="http://schemas.microsoft.com/office/drawing/2014/main" id="{14812549-9498-4EBD-A040-043BE93B0AB9}"/>
              </a:ext>
            </a:extLst>
          </p:cNvPr>
          <p:cNvSpPr/>
          <p:nvPr/>
        </p:nvSpPr>
        <p:spPr>
          <a:xfrm rot="5400000">
            <a:off x="7029749" y="3219906"/>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4" name="Isosceles Triangle 83">
            <a:extLst>
              <a:ext uri="{FF2B5EF4-FFF2-40B4-BE49-F238E27FC236}">
                <a16:creationId xmlns:a16="http://schemas.microsoft.com/office/drawing/2014/main" id="{7C1A346A-D26D-0869-DBDD-82580F7F2167}"/>
              </a:ext>
            </a:extLst>
          </p:cNvPr>
          <p:cNvSpPr/>
          <p:nvPr/>
        </p:nvSpPr>
        <p:spPr>
          <a:xfrm rot="5400000">
            <a:off x="7029737" y="3381912"/>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5" name="Isosceles Triangle 84">
            <a:extLst>
              <a:ext uri="{FF2B5EF4-FFF2-40B4-BE49-F238E27FC236}">
                <a16:creationId xmlns:a16="http://schemas.microsoft.com/office/drawing/2014/main" id="{4DA6F8D5-6813-62BC-FE7E-DD5A14032628}"/>
              </a:ext>
            </a:extLst>
          </p:cNvPr>
          <p:cNvSpPr/>
          <p:nvPr/>
        </p:nvSpPr>
        <p:spPr>
          <a:xfrm rot="5400000">
            <a:off x="7029755" y="3489936"/>
            <a:ext cx="108000" cy="108000"/>
          </a:xfrm>
          <a:prstGeom prst="triangle">
            <a:avLst/>
          </a:prstGeom>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86" name="Isosceles Triangle 85">
            <a:extLst>
              <a:ext uri="{FF2B5EF4-FFF2-40B4-BE49-F238E27FC236}">
                <a16:creationId xmlns:a16="http://schemas.microsoft.com/office/drawing/2014/main" id="{53EF4628-6C54-01BE-D2FA-E0DEAEA5C509}"/>
              </a:ext>
            </a:extLst>
          </p:cNvPr>
          <p:cNvSpPr/>
          <p:nvPr/>
        </p:nvSpPr>
        <p:spPr>
          <a:xfrm rot="5400000">
            <a:off x="7029737" y="3597936"/>
            <a:ext cx="108000" cy="108000"/>
          </a:xfrm>
          <a:prstGeom prst="triangle">
            <a:avLst/>
          </a:prstGeom>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350"/>
          </a:p>
        </p:txBody>
      </p:sp>
      <p:sp>
        <p:nvSpPr>
          <p:cNvPr id="87" name="Isosceles Triangle 86">
            <a:extLst>
              <a:ext uri="{FF2B5EF4-FFF2-40B4-BE49-F238E27FC236}">
                <a16:creationId xmlns:a16="http://schemas.microsoft.com/office/drawing/2014/main" id="{9FF38870-C997-0C27-B1CB-2F5FFA494B07}"/>
              </a:ext>
            </a:extLst>
          </p:cNvPr>
          <p:cNvSpPr/>
          <p:nvPr/>
        </p:nvSpPr>
        <p:spPr>
          <a:xfrm rot="5400000">
            <a:off x="7029755" y="3705960"/>
            <a:ext cx="108000" cy="108000"/>
          </a:xfrm>
          <a:prstGeom prst="triangle">
            <a:avLst/>
          </a:prstGeom>
          <a:solidFill>
            <a:schemeClr val="bg1">
              <a:lumMod val="9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88" name="TextBox 87">
            <a:extLst>
              <a:ext uri="{FF2B5EF4-FFF2-40B4-BE49-F238E27FC236}">
                <a16:creationId xmlns:a16="http://schemas.microsoft.com/office/drawing/2014/main" id="{2769FF50-C94E-DFE4-C5C7-9510EADB526E}"/>
              </a:ext>
            </a:extLst>
          </p:cNvPr>
          <p:cNvSpPr txBox="1"/>
          <p:nvPr/>
        </p:nvSpPr>
        <p:spPr>
          <a:xfrm>
            <a:off x="179512" y="2729762"/>
            <a:ext cx="1487908" cy="276999"/>
          </a:xfrm>
          <a:prstGeom prst="rect">
            <a:avLst/>
          </a:prstGeom>
          <a:noFill/>
        </p:spPr>
        <p:txBody>
          <a:bodyPr wrap="none" rtlCol="0">
            <a:spAutoFit/>
          </a:bodyPr>
          <a:lstStyle/>
          <a:p>
            <a:r>
              <a:rPr lang="en-GB" sz="1200" dirty="0">
                <a:solidFill>
                  <a:srgbClr val="002060"/>
                </a:solidFill>
              </a:rPr>
              <a:t>Power per </a:t>
            </a:r>
            <a:r>
              <a:rPr lang="en-GB" sz="1200" b="1" dirty="0">
                <a:solidFill>
                  <a:srgbClr val="002060"/>
                </a:solidFill>
              </a:rPr>
              <a:t>Unit</a:t>
            </a:r>
            <a:r>
              <a:rPr lang="en-GB" sz="1200" dirty="0">
                <a:solidFill>
                  <a:srgbClr val="002060"/>
                </a:solidFill>
              </a:rPr>
              <a:t> = 1</a:t>
            </a:r>
          </a:p>
        </p:txBody>
      </p:sp>
      <p:sp>
        <p:nvSpPr>
          <p:cNvPr id="89" name="TextBox 88">
            <a:extLst>
              <a:ext uri="{FF2B5EF4-FFF2-40B4-BE49-F238E27FC236}">
                <a16:creationId xmlns:a16="http://schemas.microsoft.com/office/drawing/2014/main" id="{F0987520-6090-3D66-0ADD-A8D0869DBCDF}"/>
              </a:ext>
            </a:extLst>
          </p:cNvPr>
          <p:cNvSpPr txBox="1"/>
          <p:nvPr/>
        </p:nvSpPr>
        <p:spPr>
          <a:xfrm>
            <a:off x="2745348" y="2067694"/>
            <a:ext cx="1620209" cy="1569660"/>
          </a:xfrm>
          <a:prstGeom prst="rect">
            <a:avLst/>
          </a:prstGeom>
          <a:noFill/>
        </p:spPr>
        <p:txBody>
          <a:bodyPr wrap="square" rtlCol="0">
            <a:spAutoFit/>
          </a:bodyPr>
          <a:lstStyle/>
          <a:p>
            <a:r>
              <a:rPr lang="en-GB" sz="1200" dirty="0">
                <a:solidFill>
                  <a:srgbClr val="002060"/>
                </a:solidFill>
              </a:rPr>
              <a:t>P</a:t>
            </a:r>
            <a:r>
              <a:rPr lang="en-GB" sz="1200" baseline="-25000" dirty="0">
                <a:solidFill>
                  <a:srgbClr val="002060"/>
                </a:solidFill>
              </a:rPr>
              <a:t>out</a:t>
            </a:r>
            <a:r>
              <a:rPr lang="en-GB" sz="1200" dirty="0">
                <a:solidFill>
                  <a:srgbClr val="002060"/>
                </a:solidFill>
              </a:rPr>
              <a:t> must be 12 x P</a:t>
            </a:r>
          </a:p>
          <a:p>
            <a:r>
              <a:rPr lang="en-GB" sz="1200" dirty="0">
                <a:solidFill>
                  <a:srgbClr val="002060"/>
                </a:solidFill>
              </a:rPr>
              <a:t>at all time, even with </a:t>
            </a:r>
            <a:r>
              <a:rPr lang="en-GB" sz="1200" b="1" dirty="0">
                <a:solidFill>
                  <a:srgbClr val="002060"/>
                </a:solidFill>
              </a:rPr>
              <a:t>2 Units ‘off-line’</a:t>
            </a:r>
          </a:p>
          <a:p>
            <a:endParaRPr lang="en-GB" sz="1200" dirty="0">
              <a:solidFill>
                <a:srgbClr val="002060"/>
              </a:solidFill>
            </a:endParaRPr>
          </a:p>
          <a:p>
            <a:r>
              <a:rPr lang="en-GB" sz="1200" dirty="0">
                <a:solidFill>
                  <a:srgbClr val="002060"/>
                </a:solidFill>
              </a:rPr>
              <a:t>In order to be 100 % available a 3 dB combiner requires</a:t>
            </a:r>
          </a:p>
          <a:p>
            <a:r>
              <a:rPr lang="en-GB" sz="1200" b="1" dirty="0">
                <a:solidFill>
                  <a:srgbClr val="002060"/>
                </a:solidFill>
              </a:rPr>
              <a:t>16 Units</a:t>
            </a:r>
          </a:p>
        </p:txBody>
      </p:sp>
      <p:sp>
        <p:nvSpPr>
          <p:cNvPr id="90" name="TextBox 89">
            <a:extLst>
              <a:ext uri="{FF2B5EF4-FFF2-40B4-BE49-F238E27FC236}">
                <a16:creationId xmlns:a16="http://schemas.microsoft.com/office/drawing/2014/main" id="{53A8667F-C484-274B-E15A-1B57648F86A2}"/>
              </a:ext>
            </a:extLst>
          </p:cNvPr>
          <p:cNvSpPr txBox="1"/>
          <p:nvPr/>
        </p:nvSpPr>
        <p:spPr>
          <a:xfrm>
            <a:off x="5261061" y="2067694"/>
            <a:ext cx="1714676" cy="1569660"/>
          </a:xfrm>
          <a:prstGeom prst="rect">
            <a:avLst/>
          </a:prstGeom>
          <a:noFill/>
        </p:spPr>
        <p:txBody>
          <a:bodyPr wrap="square" rtlCol="0">
            <a:spAutoFit/>
          </a:bodyPr>
          <a:lstStyle/>
          <a:p>
            <a:r>
              <a:rPr lang="en-GB" sz="1200" dirty="0">
                <a:solidFill>
                  <a:srgbClr val="002060"/>
                </a:solidFill>
              </a:rPr>
              <a:t>P</a:t>
            </a:r>
            <a:r>
              <a:rPr lang="en-GB" sz="1200" baseline="-25000" dirty="0">
                <a:solidFill>
                  <a:srgbClr val="002060"/>
                </a:solidFill>
              </a:rPr>
              <a:t>out</a:t>
            </a:r>
            <a:r>
              <a:rPr lang="en-GB" sz="1200" dirty="0">
                <a:solidFill>
                  <a:srgbClr val="002060"/>
                </a:solidFill>
              </a:rPr>
              <a:t> must be 12 x P</a:t>
            </a:r>
          </a:p>
          <a:p>
            <a:r>
              <a:rPr lang="en-GB" sz="1200" dirty="0">
                <a:solidFill>
                  <a:srgbClr val="002060"/>
                </a:solidFill>
              </a:rPr>
              <a:t>at all time, even with</a:t>
            </a:r>
            <a:br>
              <a:rPr lang="en-GB" sz="1200" dirty="0">
                <a:solidFill>
                  <a:srgbClr val="002060"/>
                </a:solidFill>
              </a:rPr>
            </a:br>
            <a:r>
              <a:rPr lang="en-GB" sz="1200" b="1" dirty="0">
                <a:solidFill>
                  <a:srgbClr val="002060"/>
                </a:solidFill>
              </a:rPr>
              <a:t>2 Units ‘off-line’</a:t>
            </a:r>
          </a:p>
          <a:p>
            <a:endParaRPr lang="en-GB" sz="1200" dirty="0">
              <a:solidFill>
                <a:srgbClr val="002060"/>
              </a:solidFill>
            </a:endParaRPr>
          </a:p>
          <a:p>
            <a:r>
              <a:rPr lang="en-GB" sz="1200" dirty="0">
                <a:solidFill>
                  <a:srgbClr val="002060"/>
                </a:solidFill>
              </a:rPr>
              <a:t>In order to be 100 % available a cavity combiner only requires </a:t>
            </a:r>
            <a:r>
              <a:rPr lang="en-GB" sz="1200" b="1" dirty="0">
                <a:solidFill>
                  <a:srgbClr val="002060"/>
                </a:solidFill>
              </a:rPr>
              <a:t>14 Units</a:t>
            </a:r>
          </a:p>
        </p:txBody>
      </p:sp>
      <mc:AlternateContent xmlns:mc="http://schemas.openxmlformats.org/markup-compatibility/2006" xmlns:a14="http://schemas.microsoft.com/office/drawing/2010/main">
        <mc:Choice Requires="a14">
          <p:sp>
            <p:nvSpPr>
              <p:cNvPr id="91" name="Rectangle 90">
                <a:extLst>
                  <a:ext uri="{FF2B5EF4-FFF2-40B4-BE49-F238E27FC236}">
                    <a16:creationId xmlns:a16="http://schemas.microsoft.com/office/drawing/2014/main" id="{7A2B1061-1D77-6E56-C759-A758CBF1C6A2}"/>
                  </a:ext>
                </a:extLst>
              </p:cNvPr>
              <p:cNvSpPr/>
              <p:nvPr/>
            </p:nvSpPr>
            <p:spPr>
              <a:xfrm>
                <a:off x="6165647" y="4083990"/>
                <a:ext cx="1944396" cy="253916"/>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GB" sz="1050" b="1" i="1">
                          <a:solidFill>
                            <a:srgbClr val="002060"/>
                          </a:solidFill>
                          <a:latin typeface="Cambria Math" panose="02040503050406030204" pitchFamily="18" charset="0"/>
                        </a:rPr>
                        <m:t>𝑷𝒐𝒖𝒕</m:t>
                      </m:r>
                      <m:r>
                        <a:rPr lang="en-GB" sz="1050" b="1" i="1">
                          <a:solidFill>
                            <a:srgbClr val="002060"/>
                          </a:solidFill>
                          <a:latin typeface="Cambria Math" panose="02040503050406030204" pitchFamily="18" charset="0"/>
                        </a:rPr>
                        <m:t>=</m:t>
                      </m:r>
                      <m:r>
                        <a:rPr lang="en-GB" sz="1050" b="1" i="1">
                          <a:solidFill>
                            <a:srgbClr val="002060"/>
                          </a:solidFill>
                          <a:latin typeface="Cambria Math" panose="02040503050406030204" pitchFamily="18" charset="0"/>
                        </a:rPr>
                        <m:t>𝒏</m:t>
                      </m:r>
                      <m:r>
                        <a:rPr lang="en-GB" sz="1050" b="1" i="1">
                          <a:solidFill>
                            <a:srgbClr val="002060"/>
                          </a:solidFill>
                          <a:latin typeface="Cambria Math" panose="02040503050406030204" pitchFamily="18" charset="0"/>
                        </a:rPr>
                        <m:t> </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oMath>
                  </m:oMathPara>
                </a14:m>
                <a:endParaRPr lang="en-GB" sz="1050" b="1" i="1" dirty="0">
                  <a:solidFill>
                    <a:srgbClr val="002060"/>
                  </a:solidFill>
                </a:endParaRPr>
              </a:p>
            </p:txBody>
          </p:sp>
        </mc:Choice>
        <mc:Fallback xmlns="">
          <p:sp>
            <p:nvSpPr>
              <p:cNvPr id="91" name="Rectangle 90">
                <a:extLst>
                  <a:ext uri="{FF2B5EF4-FFF2-40B4-BE49-F238E27FC236}">
                    <a16:creationId xmlns:a16="http://schemas.microsoft.com/office/drawing/2014/main" id="{7A2B1061-1D77-6E56-C759-A758CBF1C6A2}"/>
                  </a:ext>
                </a:extLst>
              </p:cNvPr>
              <p:cNvSpPr>
                <a:spLocks noRot="1" noChangeAspect="1" noMove="1" noResize="1" noEditPoints="1" noAdjustHandles="1" noChangeArrowheads="1" noChangeShapeType="1" noTextEdit="1"/>
              </p:cNvSpPr>
              <p:nvPr/>
            </p:nvSpPr>
            <p:spPr>
              <a:xfrm>
                <a:off x="6165647" y="4083990"/>
                <a:ext cx="1944396" cy="253916"/>
              </a:xfrm>
              <a:prstGeom prst="rect">
                <a:avLst/>
              </a:prstGeom>
              <a:blipFill>
                <a:blip r:embed="rId3"/>
                <a:stretch>
                  <a:fillRect/>
                </a:stretch>
              </a:blipFill>
            </p:spPr>
            <p:txBody>
              <a:bodyPr/>
              <a:lstStyle/>
              <a:p>
                <a:r>
                  <a:rPr lang="en-US">
                    <a:noFill/>
                  </a:rPr>
                  <a:t> </a:t>
                </a:r>
              </a:p>
            </p:txBody>
          </p:sp>
        </mc:Fallback>
      </mc:AlternateContent>
      <p:sp>
        <p:nvSpPr>
          <p:cNvPr id="92" name="Oval 91">
            <a:extLst>
              <a:ext uri="{FF2B5EF4-FFF2-40B4-BE49-F238E27FC236}">
                <a16:creationId xmlns:a16="http://schemas.microsoft.com/office/drawing/2014/main" id="{094D8D8D-69E8-6C30-11D0-C168E2C3AE85}"/>
              </a:ext>
            </a:extLst>
          </p:cNvPr>
          <p:cNvSpPr/>
          <p:nvPr/>
        </p:nvSpPr>
        <p:spPr>
          <a:xfrm>
            <a:off x="7866866" y="2467451"/>
            <a:ext cx="540000" cy="540000"/>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350"/>
          </a:p>
        </p:txBody>
      </p:sp>
      <p:cxnSp>
        <p:nvCxnSpPr>
          <p:cNvPr id="93" name="Elbow Connector 11">
            <a:extLst>
              <a:ext uri="{FF2B5EF4-FFF2-40B4-BE49-F238E27FC236}">
                <a16:creationId xmlns:a16="http://schemas.microsoft.com/office/drawing/2014/main" id="{63C2074D-E305-1C09-196F-8E63DE0A396D}"/>
              </a:ext>
            </a:extLst>
          </p:cNvPr>
          <p:cNvCxnSpPr>
            <a:stCxn id="72" idx="0"/>
            <a:endCxn id="92" idx="6"/>
          </p:cNvCxnSpPr>
          <p:nvPr/>
        </p:nvCxnSpPr>
        <p:spPr>
          <a:xfrm>
            <a:off x="7137725" y="1977751"/>
            <a:ext cx="1269141" cy="759701"/>
          </a:xfrm>
          <a:prstGeom prst="bentConnector3">
            <a:avLst>
              <a:gd name="adj1" fmla="val 113509"/>
            </a:avLst>
          </a:prstGeom>
        </p:spPr>
        <p:style>
          <a:lnRef idx="1">
            <a:schemeClr val="accent1"/>
          </a:lnRef>
          <a:fillRef idx="0">
            <a:schemeClr val="accent1"/>
          </a:fillRef>
          <a:effectRef idx="0">
            <a:schemeClr val="accent1"/>
          </a:effectRef>
          <a:fontRef idx="minor">
            <a:schemeClr val="tx1"/>
          </a:fontRef>
        </p:style>
      </p:cxnSp>
      <p:cxnSp>
        <p:nvCxnSpPr>
          <p:cNvPr id="94" name="Elbow Connector 142">
            <a:extLst>
              <a:ext uri="{FF2B5EF4-FFF2-40B4-BE49-F238E27FC236}">
                <a16:creationId xmlns:a16="http://schemas.microsoft.com/office/drawing/2014/main" id="{567FDB95-A0D3-592F-85B2-E25B2075183B}"/>
              </a:ext>
            </a:extLst>
          </p:cNvPr>
          <p:cNvCxnSpPr>
            <a:stCxn id="85" idx="0"/>
          </p:cNvCxnSpPr>
          <p:nvPr/>
        </p:nvCxnSpPr>
        <p:spPr>
          <a:xfrm flipV="1">
            <a:off x="7137755" y="2850420"/>
            <a:ext cx="1269111" cy="693517"/>
          </a:xfrm>
          <a:prstGeom prst="bentConnector3">
            <a:avLst>
              <a:gd name="adj1" fmla="val 113963"/>
            </a:avLst>
          </a:prstGeom>
        </p:spPr>
        <p:style>
          <a:lnRef idx="1">
            <a:schemeClr val="accent1"/>
          </a:lnRef>
          <a:fillRef idx="0">
            <a:schemeClr val="accent1"/>
          </a:fillRef>
          <a:effectRef idx="0">
            <a:schemeClr val="accent1"/>
          </a:effectRef>
          <a:fontRef idx="minor">
            <a:schemeClr val="tx1"/>
          </a:fontRef>
        </p:style>
      </p:cxnSp>
      <p:cxnSp>
        <p:nvCxnSpPr>
          <p:cNvPr id="95" name="Elbow Connector 143">
            <a:extLst>
              <a:ext uri="{FF2B5EF4-FFF2-40B4-BE49-F238E27FC236}">
                <a16:creationId xmlns:a16="http://schemas.microsoft.com/office/drawing/2014/main" id="{BAAF1FCA-2EAA-5A55-BB67-6415F2694400}"/>
              </a:ext>
            </a:extLst>
          </p:cNvPr>
          <p:cNvCxnSpPr>
            <a:stCxn id="73" idx="0"/>
          </p:cNvCxnSpPr>
          <p:nvPr/>
        </p:nvCxnSpPr>
        <p:spPr>
          <a:xfrm>
            <a:off x="7137743" y="2085775"/>
            <a:ext cx="1269123" cy="536204"/>
          </a:xfrm>
          <a:prstGeom prst="bentConnector3">
            <a:avLst>
              <a:gd name="adj1" fmla="val 105140"/>
            </a:avLst>
          </a:prstGeom>
        </p:spPr>
        <p:style>
          <a:lnRef idx="1">
            <a:schemeClr val="accent1"/>
          </a:lnRef>
          <a:fillRef idx="0">
            <a:schemeClr val="accent1"/>
          </a:fillRef>
          <a:effectRef idx="0">
            <a:schemeClr val="accent1"/>
          </a:effectRef>
          <a:fontRef idx="minor">
            <a:schemeClr val="tx1"/>
          </a:fontRef>
        </p:style>
      </p:cxnSp>
      <p:cxnSp>
        <p:nvCxnSpPr>
          <p:cNvPr id="96" name="Elbow Connector 144">
            <a:extLst>
              <a:ext uri="{FF2B5EF4-FFF2-40B4-BE49-F238E27FC236}">
                <a16:creationId xmlns:a16="http://schemas.microsoft.com/office/drawing/2014/main" id="{1E72BB6E-F8AA-9DC5-28F8-CBBB827D1D69}"/>
              </a:ext>
            </a:extLst>
          </p:cNvPr>
          <p:cNvCxnSpPr>
            <a:stCxn id="84" idx="0"/>
            <a:endCxn id="92" idx="5"/>
          </p:cNvCxnSpPr>
          <p:nvPr/>
        </p:nvCxnSpPr>
        <p:spPr>
          <a:xfrm flipV="1">
            <a:off x="7137737" y="2928370"/>
            <a:ext cx="1190048" cy="507542"/>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7" name="Elbow Connector 147">
            <a:extLst>
              <a:ext uri="{FF2B5EF4-FFF2-40B4-BE49-F238E27FC236}">
                <a16:creationId xmlns:a16="http://schemas.microsoft.com/office/drawing/2014/main" id="{4C9EB057-29BF-FAA2-CCF9-ED206C3220B1}"/>
              </a:ext>
            </a:extLst>
          </p:cNvPr>
          <p:cNvCxnSpPr>
            <a:stCxn id="83" idx="0"/>
          </p:cNvCxnSpPr>
          <p:nvPr/>
        </p:nvCxnSpPr>
        <p:spPr>
          <a:xfrm flipV="1">
            <a:off x="7137749" y="2983677"/>
            <a:ext cx="1080126" cy="290229"/>
          </a:xfrm>
          <a:prstGeom prst="bentConnector3">
            <a:avLst>
              <a:gd name="adj1" fmla="val 100535"/>
            </a:avLst>
          </a:prstGeom>
        </p:spPr>
        <p:style>
          <a:lnRef idx="1">
            <a:schemeClr val="accent1"/>
          </a:lnRef>
          <a:fillRef idx="0">
            <a:schemeClr val="accent1"/>
          </a:fillRef>
          <a:effectRef idx="0">
            <a:schemeClr val="accent1"/>
          </a:effectRef>
          <a:fontRef idx="minor">
            <a:schemeClr val="tx1"/>
          </a:fontRef>
        </p:style>
      </p:cxnSp>
      <p:cxnSp>
        <p:nvCxnSpPr>
          <p:cNvPr id="98" name="Elbow Connector 151">
            <a:extLst>
              <a:ext uri="{FF2B5EF4-FFF2-40B4-BE49-F238E27FC236}">
                <a16:creationId xmlns:a16="http://schemas.microsoft.com/office/drawing/2014/main" id="{ECB40255-2B27-2A9B-8981-ACCFFEC39A98}"/>
              </a:ext>
            </a:extLst>
          </p:cNvPr>
          <p:cNvCxnSpPr>
            <a:stCxn id="74" idx="0"/>
            <a:endCxn id="92" idx="7"/>
          </p:cNvCxnSpPr>
          <p:nvPr/>
        </p:nvCxnSpPr>
        <p:spPr>
          <a:xfrm>
            <a:off x="7137725" y="2193774"/>
            <a:ext cx="1190060" cy="35275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99" name="Elbow Connector 154">
            <a:extLst>
              <a:ext uri="{FF2B5EF4-FFF2-40B4-BE49-F238E27FC236}">
                <a16:creationId xmlns:a16="http://schemas.microsoft.com/office/drawing/2014/main" id="{4EE7514E-1B42-966D-7B84-0EA966AD7018}"/>
              </a:ext>
            </a:extLst>
          </p:cNvPr>
          <p:cNvCxnSpPr>
            <a:stCxn id="75" idx="0"/>
            <a:endCxn id="92" idx="0"/>
          </p:cNvCxnSpPr>
          <p:nvPr/>
        </p:nvCxnSpPr>
        <p:spPr>
          <a:xfrm>
            <a:off x="7137743" y="2301799"/>
            <a:ext cx="999123" cy="1656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0" name="Elbow Connector 157">
            <a:extLst>
              <a:ext uri="{FF2B5EF4-FFF2-40B4-BE49-F238E27FC236}">
                <a16:creationId xmlns:a16="http://schemas.microsoft.com/office/drawing/2014/main" id="{CAC41252-3566-65AE-FD8B-23CA4098288B}"/>
              </a:ext>
            </a:extLst>
          </p:cNvPr>
          <p:cNvCxnSpPr>
            <a:stCxn id="82" idx="0"/>
            <a:endCxn id="92" idx="4"/>
          </p:cNvCxnSpPr>
          <p:nvPr/>
        </p:nvCxnSpPr>
        <p:spPr>
          <a:xfrm flipV="1">
            <a:off x="7137731" y="3007452"/>
            <a:ext cx="999135" cy="15843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1" name="Elbow Connector 160">
            <a:extLst>
              <a:ext uri="{FF2B5EF4-FFF2-40B4-BE49-F238E27FC236}">
                <a16:creationId xmlns:a16="http://schemas.microsoft.com/office/drawing/2014/main" id="{A2A7F9EA-B09E-334E-E5FE-03C8179B28C5}"/>
              </a:ext>
            </a:extLst>
          </p:cNvPr>
          <p:cNvCxnSpPr>
            <a:stCxn id="81" idx="0"/>
          </p:cNvCxnSpPr>
          <p:nvPr/>
        </p:nvCxnSpPr>
        <p:spPr>
          <a:xfrm flipV="1">
            <a:off x="7137749" y="2989276"/>
            <a:ext cx="891111" cy="68606"/>
          </a:xfrm>
          <a:prstGeom prst="bentConnector3">
            <a:avLst>
              <a:gd name="adj1" fmla="val 98689"/>
            </a:avLst>
          </a:prstGeom>
        </p:spPr>
        <p:style>
          <a:lnRef idx="1">
            <a:schemeClr val="accent1"/>
          </a:lnRef>
          <a:fillRef idx="0">
            <a:schemeClr val="accent1"/>
          </a:fillRef>
          <a:effectRef idx="0">
            <a:schemeClr val="accent1"/>
          </a:effectRef>
          <a:fontRef idx="minor">
            <a:schemeClr val="tx1"/>
          </a:fontRef>
        </p:style>
      </p:cxnSp>
      <p:cxnSp>
        <p:nvCxnSpPr>
          <p:cNvPr id="102" name="Elbow Connector 163">
            <a:extLst>
              <a:ext uri="{FF2B5EF4-FFF2-40B4-BE49-F238E27FC236}">
                <a16:creationId xmlns:a16="http://schemas.microsoft.com/office/drawing/2014/main" id="{F50D3DF4-F9CE-BC7D-4C3A-E82408267081}"/>
              </a:ext>
            </a:extLst>
          </p:cNvPr>
          <p:cNvCxnSpPr>
            <a:stCxn id="76" idx="0"/>
            <a:endCxn id="92" idx="1"/>
          </p:cNvCxnSpPr>
          <p:nvPr/>
        </p:nvCxnSpPr>
        <p:spPr>
          <a:xfrm>
            <a:off x="7137731" y="2463804"/>
            <a:ext cx="808217" cy="8272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03" name="Elbow Connector 166">
            <a:extLst>
              <a:ext uri="{FF2B5EF4-FFF2-40B4-BE49-F238E27FC236}">
                <a16:creationId xmlns:a16="http://schemas.microsoft.com/office/drawing/2014/main" id="{8DA6575E-639A-BC87-841F-E7EAEF298865}"/>
              </a:ext>
            </a:extLst>
          </p:cNvPr>
          <p:cNvCxnSpPr>
            <a:stCxn id="77" idx="0"/>
          </p:cNvCxnSpPr>
          <p:nvPr/>
        </p:nvCxnSpPr>
        <p:spPr>
          <a:xfrm>
            <a:off x="7137749" y="2571828"/>
            <a:ext cx="729093" cy="4789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4" name="Elbow Connector 169">
            <a:extLst>
              <a:ext uri="{FF2B5EF4-FFF2-40B4-BE49-F238E27FC236}">
                <a16:creationId xmlns:a16="http://schemas.microsoft.com/office/drawing/2014/main" id="{1B9C7589-796D-E5B8-58B2-BF6FCF746942}"/>
              </a:ext>
            </a:extLst>
          </p:cNvPr>
          <p:cNvCxnSpPr>
            <a:stCxn id="78" idx="0"/>
            <a:endCxn id="92" idx="2"/>
          </p:cNvCxnSpPr>
          <p:nvPr/>
        </p:nvCxnSpPr>
        <p:spPr>
          <a:xfrm>
            <a:off x="7137731" y="2679829"/>
            <a:ext cx="729135" cy="5762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5" name="Elbow Connector 172">
            <a:extLst>
              <a:ext uri="{FF2B5EF4-FFF2-40B4-BE49-F238E27FC236}">
                <a16:creationId xmlns:a16="http://schemas.microsoft.com/office/drawing/2014/main" id="{CDCBBF20-29EE-5A24-49EE-4C12167939F5}"/>
              </a:ext>
            </a:extLst>
          </p:cNvPr>
          <p:cNvCxnSpPr>
            <a:stCxn id="79" idx="0"/>
          </p:cNvCxnSpPr>
          <p:nvPr/>
        </p:nvCxnSpPr>
        <p:spPr>
          <a:xfrm>
            <a:off x="7137749" y="2787852"/>
            <a:ext cx="729093" cy="4724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06" name="Elbow Connector 175">
            <a:extLst>
              <a:ext uri="{FF2B5EF4-FFF2-40B4-BE49-F238E27FC236}">
                <a16:creationId xmlns:a16="http://schemas.microsoft.com/office/drawing/2014/main" id="{449E5F12-9D47-205B-316A-0FE1AAB92B0A}"/>
              </a:ext>
            </a:extLst>
          </p:cNvPr>
          <p:cNvCxnSpPr>
            <a:stCxn id="80" idx="0"/>
            <a:endCxn id="92" idx="3"/>
          </p:cNvCxnSpPr>
          <p:nvPr/>
        </p:nvCxnSpPr>
        <p:spPr>
          <a:xfrm flipV="1">
            <a:off x="7137731" y="2928370"/>
            <a:ext cx="808217" cy="21488"/>
          </a:xfrm>
          <a:prstGeom prst="bentConnector4">
            <a:avLst>
              <a:gd name="adj1" fmla="val 45108"/>
              <a:gd name="adj2" fmla="val 170563"/>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44290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69B04-9FF8-72C7-D0EA-9DB3A4791511}"/>
              </a:ext>
            </a:extLst>
          </p:cNvPr>
          <p:cNvSpPr>
            <a:spLocks noGrp="1"/>
          </p:cNvSpPr>
          <p:nvPr>
            <p:ph type="title"/>
          </p:nvPr>
        </p:nvSpPr>
        <p:spPr/>
        <p:txBody>
          <a:bodyPr/>
          <a:lstStyle/>
          <a:p>
            <a:r>
              <a:rPr lang="en-GB" dirty="0"/>
              <a:t>Redundancy</a:t>
            </a:r>
            <a:endParaRPr lang="en-US" dirty="0"/>
          </a:p>
        </p:txBody>
      </p:sp>
      <p:sp>
        <p:nvSpPr>
          <p:cNvPr id="3" name="Footer Placeholder 2">
            <a:extLst>
              <a:ext uri="{FF2B5EF4-FFF2-40B4-BE49-F238E27FC236}">
                <a16:creationId xmlns:a16="http://schemas.microsoft.com/office/drawing/2014/main" id="{61554BAC-FA14-1066-BA5E-F27FEE68521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DC56EE32-AEB2-00DC-5736-610EFF89256F}"/>
              </a:ext>
            </a:extLst>
          </p:cNvPr>
          <p:cNvSpPr>
            <a:spLocks noGrp="1"/>
          </p:cNvSpPr>
          <p:nvPr>
            <p:ph type="sldNum" sz="quarter" idx="12"/>
          </p:nvPr>
        </p:nvSpPr>
        <p:spPr/>
        <p:txBody>
          <a:bodyPr/>
          <a:lstStyle/>
          <a:p>
            <a:fld id="{BFDCA1C4-9514-7B4F-976F-D92F7E296653}" type="slidenum">
              <a:rPr lang="fr-FR" smtClean="0"/>
              <a:pPr/>
              <a:t>78</a:t>
            </a:fld>
            <a:endParaRPr lang="fr-FR"/>
          </a:p>
        </p:txBody>
      </p:sp>
      <p:sp>
        <p:nvSpPr>
          <p:cNvPr id="6" name="Content Placeholder 2">
            <a:extLst>
              <a:ext uri="{FF2B5EF4-FFF2-40B4-BE49-F238E27FC236}">
                <a16:creationId xmlns:a16="http://schemas.microsoft.com/office/drawing/2014/main" id="{4296B9E5-0C89-8D72-E53D-03E7848A9BF3}"/>
              </a:ext>
            </a:extLst>
          </p:cNvPr>
          <p:cNvSpPr txBox="1">
            <a:spLocks/>
          </p:cNvSpPr>
          <p:nvPr/>
        </p:nvSpPr>
        <p:spPr>
          <a:xfrm>
            <a:off x="828464" y="914401"/>
            <a:ext cx="7920000" cy="3680222"/>
          </a:xfrm>
          <a:prstGeom prst="rect">
            <a:avLst/>
          </a:prstGeom>
        </p:spPr>
        <p:txBody>
          <a:bodyPr anchor="t">
            <a:normAutofit/>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Wingdings" charset="2"/>
              <a:buNone/>
            </a:pPr>
            <a:r>
              <a:rPr lang="en-GB" sz="1400" dirty="0"/>
              <a:t>In order to ensure 100 % availability, given a </a:t>
            </a:r>
            <a:r>
              <a:rPr lang="en-GB" sz="1400" b="1" i="1" dirty="0">
                <a:solidFill>
                  <a:srgbClr val="0070C0"/>
                </a:solidFill>
              </a:rPr>
              <a:t>Granularity</a:t>
            </a:r>
            <a:r>
              <a:rPr lang="en-GB" sz="1400" dirty="0"/>
              <a:t>, the technology of the combining system will define the number of </a:t>
            </a:r>
            <a:r>
              <a:rPr lang="en-GB" sz="1400" b="1" dirty="0"/>
              <a:t>Units</a:t>
            </a:r>
          </a:p>
          <a:p>
            <a:endParaRPr lang="en-GB" sz="1800" dirty="0"/>
          </a:p>
          <a:p>
            <a:endParaRPr lang="en-GB" sz="1800" dirty="0"/>
          </a:p>
        </p:txBody>
      </p:sp>
      <p:sp>
        <p:nvSpPr>
          <p:cNvPr id="5" name="Isosceles Triangle 4">
            <a:extLst>
              <a:ext uri="{FF2B5EF4-FFF2-40B4-BE49-F238E27FC236}">
                <a16:creationId xmlns:a16="http://schemas.microsoft.com/office/drawing/2014/main" id="{F29D5F2C-B3C8-9B28-D5E8-CA4F3D65B35E}"/>
              </a:ext>
            </a:extLst>
          </p:cNvPr>
          <p:cNvSpPr/>
          <p:nvPr/>
        </p:nvSpPr>
        <p:spPr>
          <a:xfrm rot="5400000">
            <a:off x="1765812" y="1929773"/>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0" name="Isosceles Triangle 9">
            <a:extLst>
              <a:ext uri="{FF2B5EF4-FFF2-40B4-BE49-F238E27FC236}">
                <a16:creationId xmlns:a16="http://schemas.microsoft.com/office/drawing/2014/main" id="{8124104D-18A9-357D-B115-FC893BBAEB98}"/>
              </a:ext>
            </a:extLst>
          </p:cNvPr>
          <p:cNvSpPr/>
          <p:nvPr/>
        </p:nvSpPr>
        <p:spPr>
          <a:xfrm rot="5400000">
            <a:off x="1765830" y="2037797"/>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1" name="Straight Connector 10">
            <a:extLst>
              <a:ext uri="{FF2B5EF4-FFF2-40B4-BE49-F238E27FC236}">
                <a16:creationId xmlns:a16="http://schemas.microsoft.com/office/drawing/2014/main" id="{DDC4F77C-B56C-6BB8-0EA5-9072DD6089DB}"/>
              </a:ext>
            </a:extLst>
          </p:cNvPr>
          <p:cNvCxnSpPr/>
          <p:nvPr/>
        </p:nvCxnSpPr>
        <p:spPr>
          <a:xfrm>
            <a:off x="1873812" y="198377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C8EC528C-D2BC-7592-280E-3F2E583AA2DE}"/>
              </a:ext>
            </a:extLst>
          </p:cNvPr>
          <p:cNvCxnSpPr/>
          <p:nvPr/>
        </p:nvCxnSpPr>
        <p:spPr>
          <a:xfrm>
            <a:off x="1873812" y="2091791"/>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86AD2BC0-35FD-BFD5-B76E-CDEE17F69A21}"/>
              </a:ext>
            </a:extLst>
          </p:cNvPr>
          <p:cNvCxnSpPr/>
          <p:nvPr/>
        </p:nvCxnSpPr>
        <p:spPr>
          <a:xfrm>
            <a:off x="2035848" y="1983773"/>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109" name="Isosceles Triangle 108">
            <a:extLst>
              <a:ext uri="{FF2B5EF4-FFF2-40B4-BE49-F238E27FC236}">
                <a16:creationId xmlns:a16="http://schemas.microsoft.com/office/drawing/2014/main" id="{722FE2D1-5AB0-73A2-5865-6CFB81B8B5C1}"/>
              </a:ext>
            </a:extLst>
          </p:cNvPr>
          <p:cNvSpPr/>
          <p:nvPr/>
        </p:nvSpPr>
        <p:spPr>
          <a:xfrm rot="5400000">
            <a:off x="1765812" y="2145797"/>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10" name="Isosceles Triangle 109">
            <a:extLst>
              <a:ext uri="{FF2B5EF4-FFF2-40B4-BE49-F238E27FC236}">
                <a16:creationId xmlns:a16="http://schemas.microsoft.com/office/drawing/2014/main" id="{CE483D83-24C5-450C-FA06-8D4C5124ACD2}"/>
              </a:ext>
            </a:extLst>
          </p:cNvPr>
          <p:cNvSpPr/>
          <p:nvPr/>
        </p:nvSpPr>
        <p:spPr>
          <a:xfrm rot="5400000">
            <a:off x="1765830" y="2253821"/>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11" name="Straight Connector 110">
            <a:extLst>
              <a:ext uri="{FF2B5EF4-FFF2-40B4-BE49-F238E27FC236}">
                <a16:creationId xmlns:a16="http://schemas.microsoft.com/office/drawing/2014/main" id="{2C5C27E7-9D56-6A2A-A7C2-E1AD39B15DF3}"/>
              </a:ext>
            </a:extLst>
          </p:cNvPr>
          <p:cNvCxnSpPr/>
          <p:nvPr/>
        </p:nvCxnSpPr>
        <p:spPr>
          <a:xfrm>
            <a:off x="1873812" y="219980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AB950901-9A70-3A35-EFA8-5339DC10C27C}"/>
              </a:ext>
            </a:extLst>
          </p:cNvPr>
          <p:cNvCxnSpPr/>
          <p:nvPr/>
        </p:nvCxnSpPr>
        <p:spPr>
          <a:xfrm>
            <a:off x="1873812" y="2307815"/>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CA9CABFB-29FD-5293-1D0C-6DCA7CB9F8C7}"/>
              </a:ext>
            </a:extLst>
          </p:cNvPr>
          <p:cNvCxnSpPr/>
          <p:nvPr/>
        </p:nvCxnSpPr>
        <p:spPr>
          <a:xfrm>
            <a:off x="2035848" y="2199797"/>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707D7AF7-21C6-FB5B-446E-5E59C46C9C9D}"/>
              </a:ext>
            </a:extLst>
          </p:cNvPr>
          <p:cNvCxnSpPr/>
          <p:nvPr/>
        </p:nvCxnSpPr>
        <p:spPr>
          <a:xfrm>
            <a:off x="2035866" y="2037785"/>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769C8B5C-A29B-7204-6F6C-7A63CF499F30}"/>
              </a:ext>
            </a:extLst>
          </p:cNvPr>
          <p:cNvCxnSpPr/>
          <p:nvPr/>
        </p:nvCxnSpPr>
        <p:spPr>
          <a:xfrm>
            <a:off x="2035848" y="225380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75E821F1-E8A3-D25B-6D94-3810FE0094D8}"/>
              </a:ext>
            </a:extLst>
          </p:cNvPr>
          <p:cNvCxnSpPr/>
          <p:nvPr/>
        </p:nvCxnSpPr>
        <p:spPr>
          <a:xfrm>
            <a:off x="2197866" y="2037797"/>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17" name="Isosceles Triangle 116">
            <a:extLst>
              <a:ext uri="{FF2B5EF4-FFF2-40B4-BE49-F238E27FC236}">
                <a16:creationId xmlns:a16="http://schemas.microsoft.com/office/drawing/2014/main" id="{BBB23CB8-E51A-B736-0F98-E2EFC1962655}"/>
              </a:ext>
            </a:extLst>
          </p:cNvPr>
          <p:cNvSpPr/>
          <p:nvPr/>
        </p:nvSpPr>
        <p:spPr>
          <a:xfrm rot="5400000">
            <a:off x="1765818" y="2415827"/>
            <a:ext cx="108000" cy="108000"/>
          </a:xfrm>
          <a:prstGeom prst="triangl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118" name="Isosceles Triangle 117">
            <a:extLst>
              <a:ext uri="{FF2B5EF4-FFF2-40B4-BE49-F238E27FC236}">
                <a16:creationId xmlns:a16="http://schemas.microsoft.com/office/drawing/2014/main" id="{23865822-38E4-9856-CC5B-C9DF8F61CD9E}"/>
              </a:ext>
            </a:extLst>
          </p:cNvPr>
          <p:cNvSpPr/>
          <p:nvPr/>
        </p:nvSpPr>
        <p:spPr>
          <a:xfrm rot="5400000">
            <a:off x="1765836" y="2523851"/>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cxnSp>
        <p:nvCxnSpPr>
          <p:cNvPr id="119" name="Straight Connector 118">
            <a:extLst>
              <a:ext uri="{FF2B5EF4-FFF2-40B4-BE49-F238E27FC236}">
                <a16:creationId xmlns:a16="http://schemas.microsoft.com/office/drawing/2014/main" id="{916D7CD6-E6CB-FC2D-AE6A-5D9A7E0C6516}"/>
              </a:ext>
            </a:extLst>
          </p:cNvPr>
          <p:cNvCxnSpPr/>
          <p:nvPr/>
        </p:nvCxnSpPr>
        <p:spPr>
          <a:xfrm>
            <a:off x="1873818" y="246983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B4A29B5A-B0AC-BE30-29EE-26C79F02EE86}"/>
              </a:ext>
            </a:extLst>
          </p:cNvPr>
          <p:cNvCxnSpPr/>
          <p:nvPr/>
        </p:nvCxnSpPr>
        <p:spPr>
          <a:xfrm>
            <a:off x="1873818" y="2577845"/>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3F247D1D-37D8-861E-FF00-89E2FC9685F2}"/>
              </a:ext>
            </a:extLst>
          </p:cNvPr>
          <p:cNvCxnSpPr/>
          <p:nvPr/>
        </p:nvCxnSpPr>
        <p:spPr>
          <a:xfrm>
            <a:off x="2035854" y="2469827"/>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122" name="Isosceles Triangle 121">
            <a:extLst>
              <a:ext uri="{FF2B5EF4-FFF2-40B4-BE49-F238E27FC236}">
                <a16:creationId xmlns:a16="http://schemas.microsoft.com/office/drawing/2014/main" id="{8837F88D-B06D-6518-51DC-5887B2779246}"/>
              </a:ext>
            </a:extLst>
          </p:cNvPr>
          <p:cNvSpPr/>
          <p:nvPr/>
        </p:nvSpPr>
        <p:spPr>
          <a:xfrm rot="5400000">
            <a:off x="1765818" y="2631851"/>
            <a:ext cx="108000" cy="108000"/>
          </a:xfrm>
          <a:prstGeom prst="triangl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sp>
        <p:nvSpPr>
          <p:cNvPr id="123" name="Isosceles Triangle 122">
            <a:extLst>
              <a:ext uri="{FF2B5EF4-FFF2-40B4-BE49-F238E27FC236}">
                <a16:creationId xmlns:a16="http://schemas.microsoft.com/office/drawing/2014/main" id="{FBF5B23F-F616-2E46-A9F6-5C100C3853E4}"/>
              </a:ext>
            </a:extLst>
          </p:cNvPr>
          <p:cNvSpPr/>
          <p:nvPr/>
        </p:nvSpPr>
        <p:spPr>
          <a:xfrm rot="5400000">
            <a:off x="1765836" y="2739875"/>
            <a:ext cx="108000" cy="108000"/>
          </a:xfrm>
          <a:prstGeom prst="triangle">
            <a:avLst/>
          </a:prstGeom>
          <a:ln/>
        </p:spPr>
        <p:style>
          <a:lnRef idx="0">
            <a:schemeClr val="accent4"/>
          </a:lnRef>
          <a:fillRef idx="3">
            <a:schemeClr val="accent4"/>
          </a:fillRef>
          <a:effectRef idx="3">
            <a:schemeClr val="accent4"/>
          </a:effectRef>
          <a:fontRef idx="minor">
            <a:schemeClr val="lt1"/>
          </a:fontRef>
        </p:style>
        <p:txBody>
          <a:bodyPr rtlCol="0" anchor="ctr"/>
          <a:lstStyle/>
          <a:p>
            <a:pPr algn="ctr"/>
            <a:endParaRPr lang="en-GB" sz="1350"/>
          </a:p>
        </p:txBody>
      </p:sp>
      <p:cxnSp>
        <p:nvCxnSpPr>
          <p:cNvPr id="124" name="Straight Connector 123">
            <a:extLst>
              <a:ext uri="{FF2B5EF4-FFF2-40B4-BE49-F238E27FC236}">
                <a16:creationId xmlns:a16="http://schemas.microsoft.com/office/drawing/2014/main" id="{C80C81BF-8313-F1B3-D3FC-FA212824C363}"/>
              </a:ext>
            </a:extLst>
          </p:cNvPr>
          <p:cNvCxnSpPr/>
          <p:nvPr/>
        </p:nvCxnSpPr>
        <p:spPr>
          <a:xfrm>
            <a:off x="1873818" y="268585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C9E5B287-3016-2082-6B18-66172D13C5E5}"/>
              </a:ext>
            </a:extLst>
          </p:cNvPr>
          <p:cNvCxnSpPr/>
          <p:nvPr/>
        </p:nvCxnSpPr>
        <p:spPr>
          <a:xfrm>
            <a:off x="1873818" y="279386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6FD117A9-4848-B12E-90D5-08B064A1351B}"/>
              </a:ext>
            </a:extLst>
          </p:cNvPr>
          <p:cNvCxnSpPr/>
          <p:nvPr/>
        </p:nvCxnSpPr>
        <p:spPr>
          <a:xfrm>
            <a:off x="2035854" y="2685851"/>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75B427B6-2599-E193-F20D-8D34592A2E9C}"/>
              </a:ext>
            </a:extLst>
          </p:cNvPr>
          <p:cNvCxnSpPr/>
          <p:nvPr/>
        </p:nvCxnSpPr>
        <p:spPr>
          <a:xfrm>
            <a:off x="2035854" y="252383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E142CAAC-6E0A-687A-ED6D-F99796E66B04}"/>
              </a:ext>
            </a:extLst>
          </p:cNvPr>
          <p:cNvCxnSpPr/>
          <p:nvPr/>
        </p:nvCxnSpPr>
        <p:spPr>
          <a:xfrm>
            <a:off x="2035854" y="273986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CDE4929E-E8E1-EE07-9345-86E7456433A1}"/>
              </a:ext>
            </a:extLst>
          </p:cNvPr>
          <p:cNvCxnSpPr/>
          <p:nvPr/>
        </p:nvCxnSpPr>
        <p:spPr>
          <a:xfrm>
            <a:off x="2197872" y="2523851"/>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30" name="Isosceles Triangle 129">
            <a:extLst>
              <a:ext uri="{FF2B5EF4-FFF2-40B4-BE49-F238E27FC236}">
                <a16:creationId xmlns:a16="http://schemas.microsoft.com/office/drawing/2014/main" id="{64EC3E1A-749A-2577-4601-17BA42F6DFD6}"/>
              </a:ext>
            </a:extLst>
          </p:cNvPr>
          <p:cNvSpPr/>
          <p:nvPr/>
        </p:nvSpPr>
        <p:spPr>
          <a:xfrm rot="5400000">
            <a:off x="1765818" y="2901881"/>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31" name="Isosceles Triangle 130">
            <a:extLst>
              <a:ext uri="{FF2B5EF4-FFF2-40B4-BE49-F238E27FC236}">
                <a16:creationId xmlns:a16="http://schemas.microsoft.com/office/drawing/2014/main" id="{E7718D9A-E9EC-90AC-FF56-8EF9182F6970}"/>
              </a:ext>
            </a:extLst>
          </p:cNvPr>
          <p:cNvSpPr/>
          <p:nvPr/>
        </p:nvSpPr>
        <p:spPr>
          <a:xfrm rot="5400000">
            <a:off x="1765836" y="3009905"/>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32" name="Straight Connector 131">
            <a:extLst>
              <a:ext uri="{FF2B5EF4-FFF2-40B4-BE49-F238E27FC236}">
                <a16:creationId xmlns:a16="http://schemas.microsoft.com/office/drawing/2014/main" id="{170A4163-7EE6-8191-CC09-821D86890503}"/>
              </a:ext>
            </a:extLst>
          </p:cNvPr>
          <p:cNvCxnSpPr/>
          <p:nvPr/>
        </p:nvCxnSpPr>
        <p:spPr>
          <a:xfrm>
            <a:off x="1873818" y="295588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3BEE3E57-8C36-2FE6-0542-2FC91AE687DB}"/>
              </a:ext>
            </a:extLst>
          </p:cNvPr>
          <p:cNvCxnSpPr/>
          <p:nvPr/>
        </p:nvCxnSpPr>
        <p:spPr>
          <a:xfrm>
            <a:off x="1873818" y="306389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C50A457B-1950-5D55-5F53-9DC61CC8B4DE}"/>
              </a:ext>
            </a:extLst>
          </p:cNvPr>
          <p:cNvCxnSpPr/>
          <p:nvPr/>
        </p:nvCxnSpPr>
        <p:spPr>
          <a:xfrm>
            <a:off x="2035854" y="2955881"/>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135" name="Isosceles Triangle 134">
            <a:extLst>
              <a:ext uri="{FF2B5EF4-FFF2-40B4-BE49-F238E27FC236}">
                <a16:creationId xmlns:a16="http://schemas.microsoft.com/office/drawing/2014/main" id="{41B1B178-DD91-6E85-5806-A5BD351B3CCF}"/>
              </a:ext>
            </a:extLst>
          </p:cNvPr>
          <p:cNvSpPr/>
          <p:nvPr/>
        </p:nvSpPr>
        <p:spPr>
          <a:xfrm rot="5400000">
            <a:off x="1765818" y="3117905"/>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36" name="Isosceles Triangle 135">
            <a:extLst>
              <a:ext uri="{FF2B5EF4-FFF2-40B4-BE49-F238E27FC236}">
                <a16:creationId xmlns:a16="http://schemas.microsoft.com/office/drawing/2014/main" id="{9FD75ECE-E333-5D36-8559-F5AFC33E5D5E}"/>
              </a:ext>
            </a:extLst>
          </p:cNvPr>
          <p:cNvSpPr/>
          <p:nvPr/>
        </p:nvSpPr>
        <p:spPr>
          <a:xfrm rot="5400000">
            <a:off x="1765836" y="3225929"/>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37" name="Straight Connector 136">
            <a:extLst>
              <a:ext uri="{FF2B5EF4-FFF2-40B4-BE49-F238E27FC236}">
                <a16:creationId xmlns:a16="http://schemas.microsoft.com/office/drawing/2014/main" id="{CF32AB4B-A6C9-99EB-11A9-E78A9418B580}"/>
              </a:ext>
            </a:extLst>
          </p:cNvPr>
          <p:cNvCxnSpPr/>
          <p:nvPr/>
        </p:nvCxnSpPr>
        <p:spPr>
          <a:xfrm>
            <a:off x="1873818" y="3171911"/>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BA2A95F8-0E8D-3880-65EF-321344A6AC6F}"/>
              </a:ext>
            </a:extLst>
          </p:cNvPr>
          <p:cNvCxnSpPr/>
          <p:nvPr/>
        </p:nvCxnSpPr>
        <p:spPr>
          <a:xfrm>
            <a:off x="1873818" y="327992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5CBEA819-41A2-4A08-222B-B58BB1AFA7E9}"/>
              </a:ext>
            </a:extLst>
          </p:cNvPr>
          <p:cNvCxnSpPr/>
          <p:nvPr/>
        </p:nvCxnSpPr>
        <p:spPr>
          <a:xfrm>
            <a:off x="2035854" y="3171905"/>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314A91A7-F081-D5AA-992C-0E9C702883D6}"/>
              </a:ext>
            </a:extLst>
          </p:cNvPr>
          <p:cNvCxnSpPr/>
          <p:nvPr/>
        </p:nvCxnSpPr>
        <p:spPr>
          <a:xfrm>
            <a:off x="2035854" y="300989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D98E040C-35B2-A933-D084-59309E0A44DA}"/>
              </a:ext>
            </a:extLst>
          </p:cNvPr>
          <p:cNvCxnSpPr/>
          <p:nvPr/>
        </p:nvCxnSpPr>
        <p:spPr>
          <a:xfrm>
            <a:off x="2035854" y="322591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C1B1565F-A3F7-C5F0-8AF5-8522F0785E70}"/>
              </a:ext>
            </a:extLst>
          </p:cNvPr>
          <p:cNvCxnSpPr/>
          <p:nvPr/>
        </p:nvCxnSpPr>
        <p:spPr>
          <a:xfrm>
            <a:off x="2197872" y="3009905"/>
            <a:ext cx="0" cy="216000"/>
          </a:xfrm>
          <a:prstGeom prst="line">
            <a:avLst/>
          </a:prstGeom>
        </p:spPr>
        <p:style>
          <a:lnRef idx="1">
            <a:schemeClr val="accent1"/>
          </a:lnRef>
          <a:fillRef idx="0">
            <a:schemeClr val="accent1"/>
          </a:fillRef>
          <a:effectRef idx="0">
            <a:schemeClr val="accent1"/>
          </a:effectRef>
          <a:fontRef idx="minor">
            <a:schemeClr val="tx1"/>
          </a:fontRef>
        </p:style>
      </p:cxnSp>
      <p:sp>
        <p:nvSpPr>
          <p:cNvPr id="143" name="Isosceles Triangle 142">
            <a:extLst>
              <a:ext uri="{FF2B5EF4-FFF2-40B4-BE49-F238E27FC236}">
                <a16:creationId xmlns:a16="http://schemas.microsoft.com/office/drawing/2014/main" id="{10135BE4-3E71-C704-DDF1-5793CE41F8A6}"/>
              </a:ext>
            </a:extLst>
          </p:cNvPr>
          <p:cNvSpPr/>
          <p:nvPr/>
        </p:nvSpPr>
        <p:spPr>
          <a:xfrm rot="5400000">
            <a:off x="1765824" y="3387935"/>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44" name="Isosceles Triangle 143">
            <a:extLst>
              <a:ext uri="{FF2B5EF4-FFF2-40B4-BE49-F238E27FC236}">
                <a16:creationId xmlns:a16="http://schemas.microsoft.com/office/drawing/2014/main" id="{4E26DEDC-0D46-2416-A04E-E5828CF8E137}"/>
              </a:ext>
            </a:extLst>
          </p:cNvPr>
          <p:cNvSpPr/>
          <p:nvPr/>
        </p:nvSpPr>
        <p:spPr>
          <a:xfrm rot="5400000">
            <a:off x="1765842" y="3495959"/>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45" name="Straight Connector 144">
            <a:extLst>
              <a:ext uri="{FF2B5EF4-FFF2-40B4-BE49-F238E27FC236}">
                <a16:creationId xmlns:a16="http://schemas.microsoft.com/office/drawing/2014/main" id="{DAE2B34A-8207-BEA2-194E-AB89F1591F82}"/>
              </a:ext>
            </a:extLst>
          </p:cNvPr>
          <p:cNvCxnSpPr/>
          <p:nvPr/>
        </p:nvCxnSpPr>
        <p:spPr>
          <a:xfrm>
            <a:off x="1873824" y="3441941"/>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6" name="Straight Connector 145">
            <a:extLst>
              <a:ext uri="{FF2B5EF4-FFF2-40B4-BE49-F238E27FC236}">
                <a16:creationId xmlns:a16="http://schemas.microsoft.com/office/drawing/2014/main" id="{422FB455-62FB-2D14-59A4-160EFFF92610}"/>
              </a:ext>
            </a:extLst>
          </p:cNvPr>
          <p:cNvCxnSpPr/>
          <p:nvPr/>
        </p:nvCxnSpPr>
        <p:spPr>
          <a:xfrm>
            <a:off x="1873824" y="3549953"/>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9E3DB0F5-A83E-9D0F-75D4-472479E94B83}"/>
              </a:ext>
            </a:extLst>
          </p:cNvPr>
          <p:cNvCxnSpPr/>
          <p:nvPr/>
        </p:nvCxnSpPr>
        <p:spPr>
          <a:xfrm>
            <a:off x="2035860" y="3441935"/>
            <a:ext cx="0" cy="108000"/>
          </a:xfrm>
          <a:prstGeom prst="line">
            <a:avLst/>
          </a:prstGeom>
        </p:spPr>
        <p:style>
          <a:lnRef idx="1">
            <a:schemeClr val="accent1"/>
          </a:lnRef>
          <a:fillRef idx="0">
            <a:schemeClr val="accent1"/>
          </a:fillRef>
          <a:effectRef idx="0">
            <a:schemeClr val="accent1"/>
          </a:effectRef>
          <a:fontRef idx="minor">
            <a:schemeClr val="tx1"/>
          </a:fontRef>
        </p:style>
      </p:cxnSp>
      <p:sp>
        <p:nvSpPr>
          <p:cNvPr id="148" name="Isosceles Triangle 147">
            <a:extLst>
              <a:ext uri="{FF2B5EF4-FFF2-40B4-BE49-F238E27FC236}">
                <a16:creationId xmlns:a16="http://schemas.microsoft.com/office/drawing/2014/main" id="{BEA55CD3-5392-B9DF-BAB5-70B4E0F11495}"/>
              </a:ext>
            </a:extLst>
          </p:cNvPr>
          <p:cNvSpPr/>
          <p:nvPr/>
        </p:nvSpPr>
        <p:spPr>
          <a:xfrm rot="5400000">
            <a:off x="1765824" y="3603959"/>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49" name="Isosceles Triangle 148">
            <a:extLst>
              <a:ext uri="{FF2B5EF4-FFF2-40B4-BE49-F238E27FC236}">
                <a16:creationId xmlns:a16="http://schemas.microsoft.com/office/drawing/2014/main" id="{6481D73A-386A-5525-D0C0-42E51A52E74D}"/>
              </a:ext>
            </a:extLst>
          </p:cNvPr>
          <p:cNvSpPr/>
          <p:nvPr/>
        </p:nvSpPr>
        <p:spPr>
          <a:xfrm rot="5400000">
            <a:off x="1765842" y="3711983"/>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cxnSp>
        <p:nvCxnSpPr>
          <p:cNvPr id="150" name="Straight Connector 149">
            <a:extLst>
              <a:ext uri="{FF2B5EF4-FFF2-40B4-BE49-F238E27FC236}">
                <a16:creationId xmlns:a16="http://schemas.microsoft.com/office/drawing/2014/main" id="{A5320791-219E-9B52-C5DB-6EE54FD8C8B3}"/>
              </a:ext>
            </a:extLst>
          </p:cNvPr>
          <p:cNvCxnSpPr/>
          <p:nvPr/>
        </p:nvCxnSpPr>
        <p:spPr>
          <a:xfrm>
            <a:off x="1873824" y="3657965"/>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DF5D2615-7817-EA6B-E6C0-0414C4C15CF0}"/>
              </a:ext>
            </a:extLst>
          </p:cNvPr>
          <p:cNvCxnSpPr/>
          <p:nvPr/>
        </p:nvCxnSpPr>
        <p:spPr>
          <a:xfrm>
            <a:off x="1873824" y="376597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4FC7D30D-D143-7495-A79E-FBFC8F597E0C}"/>
              </a:ext>
            </a:extLst>
          </p:cNvPr>
          <p:cNvCxnSpPr/>
          <p:nvPr/>
        </p:nvCxnSpPr>
        <p:spPr>
          <a:xfrm>
            <a:off x="2035860" y="3657959"/>
            <a:ext cx="0" cy="10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5B5FA62F-3281-C6F2-A463-A50D1051E309}"/>
              </a:ext>
            </a:extLst>
          </p:cNvPr>
          <p:cNvCxnSpPr/>
          <p:nvPr/>
        </p:nvCxnSpPr>
        <p:spPr>
          <a:xfrm>
            <a:off x="2035860" y="349594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D4C0DBC5-6B01-67A3-C024-6F9EFF367996}"/>
              </a:ext>
            </a:extLst>
          </p:cNvPr>
          <p:cNvCxnSpPr/>
          <p:nvPr/>
        </p:nvCxnSpPr>
        <p:spPr>
          <a:xfrm>
            <a:off x="2035860" y="3711971"/>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1C50AFB-FBBF-A331-A449-88E342944EB1}"/>
              </a:ext>
            </a:extLst>
          </p:cNvPr>
          <p:cNvCxnSpPr/>
          <p:nvPr/>
        </p:nvCxnSpPr>
        <p:spPr>
          <a:xfrm>
            <a:off x="2197878" y="3495959"/>
            <a:ext cx="0" cy="21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6" name="Straight Connector 155">
            <a:extLst>
              <a:ext uri="{FF2B5EF4-FFF2-40B4-BE49-F238E27FC236}">
                <a16:creationId xmlns:a16="http://schemas.microsoft.com/office/drawing/2014/main" id="{A2092066-1701-003C-0CF4-72DAD6AC32BF}"/>
              </a:ext>
            </a:extLst>
          </p:cNvPr>
          <p:cNvCxnSpPr/>
          <p:nvPr/>
        </p:nvCxnSpPr>
        <p:spPr>
          <a:xfrm>
            <a:off x="2197884" y="2143302"/>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BF37FEA5-26FD-4C2D-9640-703D01502DB1}"/>
              </a:ext>
            </a:extLst>
          </p:cNvPr>
          <p:cNvCxnSpPr/>
          <p:nvPr/>
        </p:nvCxnSpPr>
        <p:spPr>
          <a:xfrm>
            <a:off x="2197866" y="2631851"/>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8" name="Straight Connector 157">
            <a:extLst>
              <a:ext uri="{FF2B5EF4-FFF2-40B4-BE49-F238E27FC236}">
                <a16:creationId xmlns:a16="http://schemas.microsoft.com/office/drawing/2014/main" id="{BF9506A5-2243-0563-D74B-775C344798D5}"/>
              </a:ext>
            </a:extLst>
          </p:cNvPr>
          <p:cNvCxnSpPr/>
          <p:nvPr/>
        </p:nvCxnSpPr>
        <p:spPr>
          <a:xfrm>
            <a:off x="2197866" y="3117905"/>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98BA4B96-D593-7474-0B59-495138CCAB23}"/>
              </a:ext>
            </a:extLst>
          </p:cNvPr>
          <p:cNvCxnSpPr/>
          <p:nvPr/>
        </p:nvCxnSpPr>
        <p:spPr>
          <a:xfrm>
            <a:off x="2197866" y="360395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0" name="Straight Connector 159">
            <a:extLst>
              <a:ext uri="{FF2B5EF4-FFF2-40B4-BE49-F238E27FC236}">
                <a16:creationId xmlns:a16="http://schemas.microsoft.com/office/drawing/2014/main" id="{22D000A6-9E0A-A52F-85F1-BBE288D787D1}"/>
              </a:ext>
            </a:extLst>
          </p:cNvPr>
          <p:cNvCxnSpPr/>
          <p:nvPr/>
        </p:nvCxnSpPr>
        <p:spPr>
          <a:xfrm>
            <a:off x="2359884" y="2145797"/>
            <a:ext cx="0" cy="48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307525F2-0D0D-9F73-0B0C-ABB34990B5CD}"/>
              </a:ext>
            </a:extLst>
          </p:cNvPr>
          <p:cNvCxnSpPr/>
          <p:nvPr/>
        </p:nvCxnSpPr>
        <p:spPr>
          <a:xfrm>
            <a:off x="2359884" y="3117959"/>
            <a:ext cx="0" cy="486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2" name="Straight Connector 161">
            <a:extLst>
              <a:ext uri="{FF2B5EF4-FFF2-40B4-BE49-F238E27FC236}">
                <a16:creationId xmlns:a16="http://schemas.microsoft.com/office/drawing/2014/main" id="{DC681016-0E1C-F7B8-4AC8-EB2B4F9E1108}"/>
              </a:ext>
            </a:extLst>
          </p:cNvPr>
          <p:cNvCxnSpPr/>
          <p:nvPr/>
        </p:nvCxnSpPr>
        <p:spPr>
          <a:xfrm>
            <a:off x="2359884" y="2415827"/>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Straight Connector 162">
            <a:extLst>
              <a:ext uri="{FF2B5EF4-FFF2-40B4-BE49-F238E27FC236}">
                <a16:creationId xmlns:a16="http://schemas.microsoft.com/office/drawing/2014/main" id="{1A9F8683-4417-1F56-1C94-2EBBF5CC0356}"/>
              </a:ext>
            </a:extLst>
          </p:cNvPr>
          <p:cNvCxnSpPr/>
          <p:nvPr/>
        </p:nvCxnSpPr>
        <p:spPr>
          <a:xfrm>
            <a:off x="2359884" y="3333929"/>
            <a:ext cx="16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4" name="Straight Connector 163">
            <a:extLst>
              <a:ext uri="{FF2B5EF4-FFF2-40B4-BE49-F238E27FC236}">
                <a16:creationId xmlns:a16="http://schemas.microsoft.com/office/drawing/2014/main" id="{6BCD8E5E-781C-4786-7466-FF46DEEE742C}"/>
              </a:ext>
            </a:extLst>
          </p:cNvPr>
          <p:cNvCxnSpPr/>
          <p:nvPr/>
        </p:nvCxnSpPr>
        <p:spPr>
          <a:xfrm>
            <a:off x="2521902" y="2415827"/>
            <a:ext cx="0" cy="918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Straight Connector 164">
            <a:extLst>
              <a:ext uri="{FF2B5EF4-FFF2-40B4-BE49-F238E27FC236}">
                <a16:creationId xmlns:a16="http://schemas.microsoft.com/office/drawing/2014/main" id="{D013DC8F-D921-8014-BF8E-D3B3D8650C53}"/>
              </a:ext>
            </a:extLst>
          </p:cNvPr>
          <p:cNvCxnSpPr/>
          <p:nvPr/>
        </p:nvCxnSpPr>
        <p:spPr>
          <a:xfrm>
            <a:off x="2521902" y="2847875"/>
            <a:ext cx="162000" cy="0"/>
          </a:xfrm>
          <a:prstGeom prst="line">
            <a:avLst/>
          </a:prstGeom>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6" name="Rectangle 165">
                <a:extLst>
                  <a:ext uri="{FF2B5EF4-FFF2-40B4-BE49-F238E27FC236}">
                    <a16:creationId xmlns:a16="http://schemas.microsoft.com/office/drawing/2014/main" id="{97B627A1-5417-3087-CA34-7EF25BE466A5}"/>
                  </a:ext>
                </a:extLst>
              </p:cNvPr>
              <p:cNvSpPr/>
              <p:nvPr/>
            </p:nvSpPr>
            <p:spPr>
              <a:xfrm>
                <a:off x="1063740" y="4090013"/>
                <a:ext cx="1944396" cy="394852"/>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GB" sz="1050" b="1" i="1">
                          <a:solidFill>
                            <a:srgbClr val="002060"/>
                          </a:solidFill>
                          <a:latin typeface="Cambria Math" panose="02040503050406030204" pitchFamily="18" charset="0"/>
                        </a:rPr>
                        <m:t>𝑷𝒐𝒖𝒕</m:t>
                      </m:r>
                      <m:r>
                        <a:rPr lang="en-GB" sz="1050" b="1" i="1">
                          <a:solidFill>
                            <a:srgbClr val="002060"/>
                          </a:solidFill>
                          <a:latin typeface="Cambria Math" panose="02040503050406030204" pitchFamily="18" charset="0"/>
                        </a:rPr>
                        <m:t>=</m:t>
                      </m:r>
                      <m:f>
                        <m:fPr>
                          <m:ctrlPr>
                            <a:rPr lang="en-GB" sz="1050" b="1" i="1">
                              <a:solidFill>
                                <a:srgbClr val="002060"/>
                              </a:solidFill>
                              <a:latin typeface="Cambria Math" panose="02040503050406030204" pitchFamily="18" charset="0"/>
                            </a:rPr>
                          </m:ctrlPr>
                        </m:fPr>
                        <m:num>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r>
                            <a:rPr lang="en-GB" sz="1050" b="1" i="1">
                              <a:solidFill>
                                <a:srgbClr val="002060"/>
                              </a:solidFill>
                              <a:latin typeface="Cambria Math" panose="02040503050406030204" pitchFamily="18" charset="0"/>
                            </a:rPr>
                            <m:t>+</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𝟐</m:t>
                          </m:r>
                        </m:num>
                        <m:den>
                          <m:r>
                            <a:rPr lang="en-GB" sz="1050" b="1" i="1">
                              <a:solidFill>
                                <a:srgbClr val="002060"/>
                              </a:solidFill>
                              <a:latin typeface="Cambria Math" panose="02040503050406030204" pitchFamily="18" charset="0"/>
                            </a:rPr>
                            <m:t>𝟐</m:t>
                          </m:r>
                        </m:den>
                      </m:f>
                      <m:r>
                        <a:rPr lang="en-GB" sz="1050" b="1" i="1">
                          <a:solidFill>
                            <a:srgbClr val="002060"/>
                          </a:solidFill>
                          <a:latin typeface="Cambria Math" panose="02040503050406030204" pitchFamily="18" charset="0"/>
                        </a:rPr>
                        <m:t>+</m:t>
                      </m:r>
                      <m:rad>
                        <m:radPr>
                          <m:degHide m:val="on"/>
                          <m:ctrlPr>
                            <a:rPr lang="en-GB" sz="1050" b="1" i="1">
                              <a:solidFill>
                                <a:srgbClr val="002060"/>
                              </a:solidFill>
                              <a:latin typeface="Cambria Math" panose="02040503050406030204" pitchFamily="18" charset="0"/>
                            </a:rPr>
                          </m:ctrlPr>
                        </m:radPr>
                        <m:deg/>
                        <m:e>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r>
                            <a:rPr lang="en-GB" sz="1050" b="1" i="1">
                              <a:solidFill>
                                <a:srgbClr val="002060"/>
                              </a:solidFill>
                              <a:latin typeface="Cambria Math" panose="02040503050406030204" pitchFamily="18" charset="0"/>
                            </a:rPr>
                            <m:t> . </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𝟐</m:t>
                          </m:r>
                        </m:e>
                      </m:rad>
                    </m:oMath>
                  </m:oMathPara>
                </a14:m>
                <a:endParaRPr lang="en-GB" sz="1050" b="1" i="1" dirty="0">
                  <a:solidFill>
                    <a:srgbClr val="002060"/>
                  </a:solidFill>
                </a:endParaRPr>
              </a:p>
            </p:txBody>
          </p:sp>
        </mc:Choice>
        <mc:Fallback xmlns="">
          <p:sp>
            <p:nvSpPr>
              <p:cNvPr id="166" name="Rectangle 165">
                <a:extLst>
                  <a:ext uri="{FF2B5EF4-FFF2-40B4-BE49-F238E27FC236}">
                    <a16:creationId xmlns:a16="http://schemas.microsoft.com/office/drawing/2014/main" id="{97B627A1-5417-3087-CA34-7EF25BE466A5}"/>
                  </a:ext>
                </a:extLst>
              </p:cNvPr>
              <p:cNvSpPr>
                <a:spLocks noRot="1" noChangeAspect="1" noMove="1" noResize="1" noEditPoints="1" noAdjustHandles="1" noChangeArrowheads="1" noChangeShapeType="1" noTextEdit="1"/>
              </p:cNvSpPr>
              <p:nvPr/>
            </p:nvSpPr>
            <p:spPr>
              <a:xfrm>
                <a:off x="1063740" y="4090013"/>
                <a:ext cx="1944396" cy="394852"/>
              </a:xfrm>
              <a:prstGeom prst="rect">
                <a:avLst/>
              </a:prstGeom>
              <a:blipFill>
                <a:blip r:embed="rId2"/>
                <a:stretch>
                  <a:fillRect/>
                </a:stretch>
              </a:blipFill>
            </p:spPr>
            <p:txBody>
              <a:bodyPr/>
              <a:lstStyle/>
              <a:p>
                <a:r>
                  <a:rPr lang="en-US">
                    <a:noFill/>
                  </a:rPr>
                  <a:t> </a:t>
                </a:r>
              </a:p>
            </p:txBody>
          </p:sp>
        </mc:Fallback>
      </mc:AlternateContent>
      <p:sp>
        <p:nvSpPr>
          <p:cNvPr id="167" name="Isosceles Triangle 166">
            <a:extLst>
              <a:ext uri="{FF2B5EF4-FFF2-40B4-BE49-F238E27FC236}">
                <a16:creationId xmlns:a16="http://schemas.microsoft.com/office/drawing/2014/main" id="{D03E300E-E6E1-ED71-1988-82C376EB2C9C}"/>
              </a:ext>
            </a:extLst>
          </p:cNvPr>
          <p:cNvSpPr/>
          <p:nvPr/>
        </p:nvSpPr>
        <p:spPr>
          <a:xfrm rot="5400000">
            <a:off x="7011283" y="1929773"/>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68" name="Isosceles Triangle 167">
            <a:extLst>
              <a:ext uri="{FF2B5EF4-FFF2-40B4-BE49-F238E27FC236}">
                <a16:creationId xmlns:a16="http://schemas.microsoft.com/office/drawing/2014/main" id="{2455768A-C020-8F19-9E0A-E0C13264F282}"/>
              </a:ext>
            </a:extLst>
          </p:cNvPr>
          <p:cNvSpPr/>
          <p:nvPr/>
        </p:nvSpPr>
        <p:spPr>
          <a:xfrm rot="5400000">
            <a:off x="7011301" y="2037797"/>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69" name="Isosceles Triangle 168">
            <a:extLst>
              <a:ext uri="{FF2B5EF4-FFF2-40B4-BE49-F238E27FC236}">
                <a16:creationId xmlns:a16="http://schemas.microsoft.com/office/drawing/2014/main" id="{ED304017-0ED5-A3EC-ABA4-529EE3C99593}"/>
              </a:ext>
            </a:extLst>
          </p:cNvPr>
          <p:cNvSpPr/>
          <p:nvPr/>
        </p:nvSpPr>
        <p:spPr>
          <a:xfrm rot="5400000">
            <a:off x="7011283" y="2145797"/>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0" name="Isosceles Triangle 169">
            <a:extLst>
              <a:ext uri="{FF2B5EF4-FFF2-40B4-BE49-F238E27FC236}">
                <a16:creationId xmlns:a16="http://schemas.microsoft.com/office/drawing/2014/main" id="{A8A8EFDB-5CD0-228A-1527-84AA28A6C181}"/>
              </a:ext>
            </a:extLst>
          </p:cNvPr>
          <p:cNvSpPr/>
          <p:nvPr/>
        </p:nvSpPr>
        <p:spPr>
          <a:xfrm rot="5400000">
            <a:off x="7011301" y="2253821"/>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1" name="Isosceles Triangle 170">
            <a:extLst>
              <a:ext uri="{FF2B5EF4-FFF2-40B4-BE49-F238E27FC236}">
                <a16:creationId xmlns:a16="http://schemas.microsoft.com/office/drawing/2014/main" id="{41AADD93-F33E-2D40-77AB-884C8EA6A455}"/>
              </a:ext>
            </a:extLst>
          </p:cNvPr>
          <p:cNvSpPr/>
          <p:nvPr/>
        </p:nvSpPr>
        <p:spPr>
          <a:xfrm rot="5400000">
            <a:off x="7011289" y="2415827"/>
            <a:ext cx="108000" cy="108000"/>
          </a:xfrm>
          <a:prstGeom prst="triangle">
            <a:avLst/>
          </a:prstGeom>
          <a:solidFill>
            <a:srgbClr val="FFC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72" name="Isosceles Triangle 171">
            <a:extLst>
              <a:ext uri="{FF2B5EF4-FFF2-40B4-BE49-F238E27FC236}">
                <a16:creationId xmlns:a16="http://schemas.microsoft.com/office/drawing/2014/main" id="{792DAC76-18B3-B8F9-B5AD-D0D224CA277B}"/>
              </a:ext>
            </a:extLst>
          </p:cNvPr>
          <p:cNvSpPr/>
          <p:nvPr/>
        </p:nvSpPr>
        <p:spPr>
          <a:xfrm rot="5400000">
            <a:off x="7011307" y="2523851"/>
            <a:ext cx="108000" cy="108000"/>
          </a:xfrm>
          <a:prstGeom prst="triangle">
            <a:avLst/>
          </a:prstGeom>
          <a:solidFill>
            <a:srgbClr val="FF0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73" name="Isosceles Triangle 172">
            <a:extLst>
              <a:ext uri="{FF2B5EF4-FFF2-40B4-BE49-F238E27FC236}">
                <a16:creationId xmlns:a16="http://schemas.microsoft.com/office/drawing/2014/main" id="{77D9BBEE-01A8-8FA8-12E9-7368B9BBD929}"/>
              </a:ext>
            </a:extLst>
          </p:cNvPr>
          <p:cNvSpPr/>
          <p:nvPr/>
        </p:nvSpPr>
        <p:spPr>
          <a:xfrm rot="5400000">
            <a:off x="7011289" y="2631851"/>
            <a:ext cx="108000" cy="108000"/>
          </a:xfrm>
          <a:prstGeom prst="triangle">
            <a:avLst/>
          </a:prstGeom>
          <a:solidFill>
            <a:srgbClr val="FFC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74" name="Isosceles Triangle 173">
            <a:extLst>
              <a:ext uri="{FF2B5EF4-FFF2-40B4-BE49-F238E27FC236}">
                <a16:creationId xmlns:a16="http://schemas.microsoft.com/office/drawing/2014/main" id="{3B135B65-CEC6-EC2E-406A-D50E37FFCF75}"/>
              </a:ext>
            </a:extLst>
          </p:cNvPr>
          <p:cNvSpPr/>
          <p:nvPr/>
        </p:nvSpPr>
        <p:spPr>
          <a:xfrm rot="5400000">
            <a:off x="7011307" y="2739875"/>
            <a:ext cx="108000" cy="108000"/>
          </a:xfrm>
          <a:prstGeom prst="triangle">
            <a:avLst/>
          </a:prstGeom>
          <a:solidFill>
            <a:srgbClr val="FFC000"/>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75" name="Isosceles Triangle 174">
            <a:extLst>
              <a:ext uri="{FF2B5EF4-FFF2-40B4-BE49-F238E27FC236}">
                <a16:creationId xmlns:a16="http://schemas.microsoft.com/office/drawing/2014/main" id="{43D0AA18-3CBE-DA8D-D22A-5F61AB07F783}"/>
              </a:ext>
            </a:extLst>
          </p:cNvPr>
          <p:cNvSpPr/>
          <p:nvPr/>
        </p:nvSpPr>
        <p:spPr>
          <a:xfrm rot="5400000">
            <a:off x="7011289" y="2901881"/>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6" name="Isosceles Triangle 175">
            <a:extLst>
              <a:ext uri="{FF2B5EF4-FFF2-40B4-BE49-F238E27FC236}">
                <a16:creationId xmlns:a16="http://schemas.microsoft.com/office/drawing/2014/main" id="{6EC475EF-60DC-28F6-92F4-A1F8FBD04E23}"/>
              </a:ext>
            </a:extLst>
          </p:cNvPr>
          <p:cNvSpPr/>
          <p:nvPr/>
        </p:nvSpPr>
        <p:spPr>
          <a:xfrm rot="5400000">
            <a:off x="7011307" y="3009905"/>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7" name="Isosceles Triangle 176">
            <a:extLst>
              <a:ext uri="{FF2B5EF4-FFF2-40B4-BE49-F238E27FC236}">
                <a16:creationId xmlns:a16="http://schemas.microsoft.com/office/drawing/2014/main" id="{5ACF9F6B-0621-FA3D-CF26-6CBD9AC79749}"/>
              </a:ext>
            </a:extLst>
          </p:cNvPr>
          <p:cNvSpPr/>
          <p:nvPr/>
        </p:nvSpPr>
        <p:spPr>
          <a:xfrm rot="5400000">
            <a:off x="7011289" y="3117905"/>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8" name="Isosceles Triangle 177">
            <a:extLst>
              <a:ext uri="{FF2B5EF4-FFF2-40B4-BE49-F238E27FC236}">
                <a16:creationId xmlns:a16="http://schemas.microsoft.com/office/drawing/2014/main" id="{7EF73979-07D4-333C-B164-81FC9FD6242A}"/>
              </a:ext>
            </a:extLst>
          </p:cNvPr>
          <p:cNvSpPr/>
          <p:nvPr/>
        </p:nvSpPr>
        <p:spPr>
          <a:xfrm rot="5400000">
            <a:off x="7011307" y="3225929"/>
            <a:ext cx="108000" cy="108000"/>
          </a:xfrm>
          <a:prstGeom prst="triangle">
            <a:avLst/>
          </a:prstGeom>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GB" sz="1350"/>
          </a:p>
        </p:txBody>
      </p:sp>
      <p:sp>
        <p:nvSpPr>
          <p:cNvPr id="179" name="Isosceles Triangle 178">
            <a:extLst>
              <a:ext uri="{FF2B5EF4-FFF2-40B4-BE49-F238E27FC236}">
                <a16:creationId xmlns:a16="http://schemas.microsoft.com/office/drawing/2014/main" id="{8573D56A-AAEB-A4F9-98BB-107F7E237DE6}"/>
              </a:ext>
            </a:extLst>
          </p:cNvPr>
          <p:cNvSpPr/>
          <p:nvPr/>
        </p:nvSpPr>
        <p:spPr>
          <a:xfrm rot="5400000">
            <a:off x="7011295" y="3387935"/>
            <a:ext cx="108000" cy="108000"/>
          </a:xfrm>
          <a:prstGeom prst="triangle">
            <a:avLst/>
          </a:prstGeom>
          <a:solidFill>
            <a:schemeClr val="bg1">
              <a:lumMod val="9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80" name="Isosceles Triangle 179">
            <a:extLst>
              <a:ext uri="{FF2B5EF4-FFF2-40B4-BE49-F238E27FC236}">
                <a16:creationId xmlns:a16="http://schemas.microsoft.com/office/drawing/2014/main" id="{45468F86-ED4E-3E69-8789-142DDC0749AB}"/>
              </a:ext>
            </a:extLst>
          </p:cNvPr>
          <p:cNvSpPr/>
          <p:nvPr/>
        </p:nvSpPr>
        <p:spPr>
          <a:xfrm rot="5400000">
            <a:off x="7011313" y="3495959"/>
            <a:ext cx="108000" cy="108000"/>
          </a:xfrm>
          <a:prstGeom prst="triangle">
            <a:avLst/>
          </a:prstGeom>
          <a:solidFill>
            <a:schemeClr val="bg1">
              <a:lumMod val="9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81" name="Isosceles Triangle 180">
            <a:extLst>
              <a:ext uri="{FF2B5EF4-FFF2-40B4-BE49-F238E27FC236}">
                <a16:creationId xmlns:a16="http://schemas.microsoft.com/office/drawing/2014/main" id="{0E62E1C8-7F01-2D75-6F9B-B043F027C991}"/>
              </a:ext>
            </a:extLst>
          </p:cNvPr>
          <p:cNvSpPr/>
          <p:nvPr/>
        </p:nvSpPr>
        <p:spPr>
          <a:xfrm rot="5400000">
            <a:off x="7011295" y="3603959"/>
            <a:ext cx="108000" cy="108000"/>
          </a:xfrm>
          <a:prstGeom prst="triangle">
            <a:avLst/>
          </a:prstGeom>
          <a:solidFill>
            <a:schemeClr val="bg1">
              <a:lumMod val="95000"/>
            </a:schemeClr>
          </a:solidFill>
          <a:ln/>
        </p:spPr>
        <p:style>
          <a:lnRef idx="0">
            <a:schemeClr val="accent6"/>
          </a:lnRef>
          <a:fillRef idx="3">
            <a:schemeClr val="accent6"/>
          </a:fillRef>
          <a:effectRef idx="3">
            <a:schemeClr val="accent6"/>
          </a:effectRef>
          <a:fontRef idx="minor">
            <a:schemeClr val="lt1"/>
          </a:fontRef>
        </p:style>
        <p:txBody>
          <a:bodyPr rtlCol="0" anchor="ctr"/>
          <a:lstStyle/>
          <a:p>
            <a:pPr algn="ctr"/>
            <a:endParaRPr lang="en-GB" sz="1350"/>
          </a:p>
        </p:txBody>
      </p:sp>
      <p:sp>
        <p:nvSpPr>
          <p:cNvPr id="182" name="Isosceles Triangle 181">
            <a:extLst>
              <a:ext uri="{FF2B5EF4-FFF2-40B4-BE49-F238E27FC236}">
                <a16:creationId xmlns:a16="http://schemas.microsoft.com/office/drawing/2014/main" id="{337A188E-264F-B444-CF47-2A5AE11C3995}"/>
              </a:ext>
            </a:extLst>
          </p:cNvPr>
          <p:cNvSpPr/>
          <p:nvPr/>
        </p:nvSpPr>
        <p:spPr>
          <a:xfrm rot="5400000">
            <a:off x="7011313" y="3711983"/>
            <a:ext cx="108000" cy="108000"/>
          </a:xfrm>
          <a:prstGeom prst="triangle">
            <a:avLst/>
          </a:prstGeom>
          <a:solidFill>
            <a:schemeClr val="bg1">
              <a:lumMod val="95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a:endParaRPr lang="en-GB" sz="1350"/>
          </a:p>
        </p:txBody>
      </p:sp>
      <p:sp>
        <p:nvSpPr>
          <p:cNvPr id="183" name="TextBox 182">
            <a:extLst>
              <a:ext uri="{FF2B5EF4-FFF2-40B4-BE49-F238E27FC236}">
                <a16:creationId xmlns:a16="http://schemas.microsoft.com/office/drawing/2014/main" id="{C0D9E675-2017-5F16-3DC1-D227F8A5AF89}"/>
              </a:ext>
            </a:extLst>
          </p:cNvPr>
          <p:cNvSpPr txBox="1"/>
          <p:nvPr/>
        </p:nvSpPr>
        <p:spPr>
          <a:xfrm>
            <a:off x="2697357" y="2082210"/>
            <a:ext cx="1586611" cy="1569660"/>
          </a:xfrm>
          <a:prstGeom prst="rect">
            <a:avLst/>
          </a:prstGeom>
          <a:noFill/>
        </p:spPr>
        <p:txBody>
          <a:bodyPr wrap="square" rtlCol="0">
            <a:spAutoFit/>
          </a:bodyPr>
          <a:lstStyle/>
          <a:p>
            <a:r>
              <a:rPr lang="en-GB" sz="1200" dirty="0">
                <a:solidFill>
                  <a:srgbClr val="002060"/>
                </a:solidFill>
              </a:rPr>
              <a:t>P</a:t>
            </a:r>
            <a:r>
              <a:rPr lang="en-GB" sz="1200" baseline="-25000" dirty="0">
                <a:solidFill>
                  <a:srgbClr val="002060"/>
                </a:solidFill>
              </a:rPr>
              <a:t>out</a:t>
            </a:r>
            <a:r>
              <a:rPr lang="en-GB" sz="1200" dirty="0">
                <a:solidFill>
                  <a:srgbClr val="002060"/>
                </a:solidFill>
              </a:rPr>
              <a:t> must be 8 x P</a:t>
            </a:r>
          </a:p>
          <a:p>
            <a:r>
              <a:rPr lang="en-GB" sz="1200" dirty="0">
                <a:solidFill>
                  <a:srgbClr val="002060"/>
                </a:solidFill>
              </a:rPr>
              <a:t>at all time, even with</a:t>
            </a:r>
            <a:br>
              <a:rPr lang="en-GB" sz="1200" dirty="0">
                <a:solidFill>
                  <a:srgbClr val="002060"/>
                </a:solidFill>
              </a:rPr>
            </a:br>
            <a:r>
              <a:rPr lang="en-GB" sz="1200" b="1" dirty="0">
                <a:solidFill>
                  <a:srgbClr val="002060"/>
                </a:solidFill>
              </a:rPr>
              <a:t>1 Unit ‘off-line’</a:t>
            </a:r>
          </a:p>
          <a:p>
            <a:endParaRPr lang="en-GB" sz="1200" dirty="0">
              <a:solidFill>
                <a:srgbClr val="002060"/>
              </a:solidFill>
            </a:endParaRPr>
          </a:p>
          <a:p>
            <a:r>
              <a:rPr lang="en-GB" sz="1200" dirty="0">
                <a:solidFill>
                  <a:srgbClr val="002060"/>
                </a:solidFill>
              </a:rPr>
              <a:t>In order to be 100 % available a 3 dB combiner requires </a:t>
            </a:r>
            <a:r>
              <a:rPr lang="en-GB" sz="1200" b="1" dirty="0">
                <a:solidFill>
                  <a:srgbClr val="002060"/>
                </a:solidFill>
              </a:rPr>
              <a:t>16 Units</a:t>
            </a:r>
          </a:p>
        </p:txBody>
      </p:sp>
      <mc:AlternateContent xmlns:mc="http://schemas.openxmlformats.org/markup-compatibility/2006" xmlns:a14="http://schemas.microsoft.com/office/drawing/2010/main">
        <mc:Choice Requires="a14">
          <p:sp>
            <p:nvSpPr>
              <p:cNvPr id="184" name="Rectangle 183">
                <a:extLst>
                  <a:ext uri="{FF2B5EF4-FFF2-40B4-BE49-F238E27FC236}">
                    <a16:creationId xmlns:a16="http://schemas.microsoft.com/office/drawing/2014/main" id="{900930F1-4947-7BE8-51B2-A37E51D78536}"/>
                  </a:ext>
                </a:extLst>
              </p:cNvPr>
              <p:cNvSpPr/>
              <p:nvPr/>
            </p:nvSpPr>
            <p:spPr>
              <a:xfrm>
                <a:off x="6147205" y="4090013"/>
                <a:ext cx="1944396" cy="253916"/>
              </a:xfrm>
              <a:prstGeom prst="rect">
                <a:avLst/>
              </a:prstGeom>
            </p:spPr>
            <p:txBody>
              <a:bodyPr wrap="square">
                <a:spAutoFit/>
              </a:bodyPr>
              <a:lstStyle/>
              <a:p>
                <a:pPr algn="ctr"/>
                <a14:m>
                  <m:oMathPara xmlns:m="http://schemas.openxmlformats.org/officeDocument/2006/math">
                    <m:oMathParaPr>
                      <m:jc m:val="centerGroup"/>
                    </m:oMathParaPr>
                    <m:oMath xmlns:m="http://schemas.openxmlformats.org/officeDocument/2006/math">
                      <m:r>
                        <a:rPr lang="en-GB" sz="1050" b="1" i="1">
                          <a:solidFill>
                            <a:srgbClr val="002060"/>
                          </a:solidFill>
                          <a:latin typeface="Cambria Math" panose="02040503050406030204" pitchFamily="18" charset="0"/>
                        </a:rPr>
                        <m:t>𝑷𝒐𝒖𝒕</m:t>
                      </m:r>
                      <m:r>
                        <a:rPr lang="en-GB" sz="1050" b="1" i="1">
                          <a:solidFill>
                            <a:srgbClr val="002060"/>
                          </a:solidFill>
                          <a:latin typeface="Cambria Math" panose="02040503050406030204" pitchFamily="18" charset="0"/>
                        </a:rPr>
                        <m:t>=</m:t>
                      </m:r>
                      <m:r>
                        <a:rPr lang="en-GB" sz="1050" b="1" i="1">
                          <a:solidFill>
                            <a:srgbClr val="002060"/>
                          </a:solidFill>
                          <a:latin typeface="Cambria Math" panose="02040503050406030204" pitchFamily="18" charset="0"/>
                        </a:rPr>
                        <m:t>𝒏</m:t>
                      </m:r>
                      <m:r>
                        <a:rPr lang="en-GB" sz="1050" b="1" i="1">
                          <a:solidFill>
                            <a:srgbClr val="002060"/>
                          </a:solidFill>
                          <a:latin typeface="Cambria Math" panose="02040503050406030204" pitchFamily="18" charset="0"/>
                        </a:rPr>
                        <m:t> </m:t>
                      </m:r>
                      <m:r>
                        <a:rPr lang="en-GB" sz="1050" b="1" i="1">
                          <a:solidFill>
                            <a:srgbClr val="002060"/>
                          </a:solidFill>
                          <a:latin typeface="Cambria Math" panose="02040503050406030204" pitchFamily="18" charset="0"/>
                        </a:rPr>
                        <m:t>𝑨</m:t>
                      </m:r>
                      <m:r>
                        <a:rPr lang="en-GB" sz="1050" b="1" i="1">
                          <a:solidFill>
                            <a:srgbClr val="002060"/>
                          </a:solidFill>
                          <a:latin typeface="Cambria Math" panose="02040503050406030204" pitchFamily="18" charset="0"/>
                        </a:rPr>
                        <m:t>𝟏</m:t>
                      </m:r>
                    </m:oMath>
                  </m:oMathPara>
                </a14:m>
                <a:endParaRPr lang="en-GB" sz="1050" b="1" i="1" dirty="0">
                  <a:solidFill>
                    <a:srgbClr val="002060"/>
                  </a:solidFill>
                </a:endParaRPr>
              </a:p>
            </p:txBody>
          </p:sp>
        </mc:Choice>
        <mc:Fallback xmlns="">
          <p:sp>
            <p:nvSpPr>
              <p:cNvPr id="184" name="Rectangle 183">
                <a:extLst>
                  <a:ext uri="{FF2B5EF4-FFF2-40B4-BE49-F238E27FC236}">
                    <a16:creationId xmlns:a16="http://schemas.microsoft.com/office/drawing/2014/main" id="{900930F1-4947-7BE8-51B2-A37E51D78536}"/>
                  </a:ext>
                </a:extLst>
              </p:cNvPr>
              <p:cNvSpPr>
                <a:spLocks noRot="1" noChangeAspect="1" noMove="1" noResize="1" noEditPoints="1" noAdjustHandles="1" noChangeArrowheads="1" noChangeShapeType="1" noTextEdit="1"/>
              </p:cNvSpPr>
              <p:nvPr/>
            </p:nvSpPr>
            <p:spPr>
              <a:xfrm>
                <a:off x="6147205" y="4090013"/>
                <a:ext cx="1944396" cy="253916"/>
              </a:xfrm>
              <a:prstGeom prst="rect">
                <a:avLst/>
              </a:prstGeom>
              <a:blipFill>
                <a:blip r:embed="rId3"/>
                <a:stretch>
                  <a:fillRect/>
                </a:stretch>
              </a:blipFill>
            </p:spPr>
            <p:txBody>
              <a:bodyPr/>
              <a:lstStyle/>
              <a:p>
                <a:r>
                  <a:rPr lang="en-US">
                    <a:noFill/>
                  </a:rPr>
                  <a:t> </a:t>
                </a:r>
              </a:p>
            </p:txBody>
          </p:sp>
        </mc:Fallback>
      </mc:AlternateContent>
      <p:sp>
        <p:nvSpPr>
          <p:cNvPr id="185" name="Oval 184">
            <a:extLst>
              <a:ext uri="{FF2B5EF4-FFF2-40B4-BE49-F238E27FC236}">
                <a16:creationId xmlns:a16="http://schemas.microsoft.com/office/drawing/2014/main" id="{00B3D325-B5A9-8FD0-5BA3-80F3CEA48EE1}"/>
              </a:ext>
            </a:extLst>
          </p:cNvPr>
          <p:cNvSpPr/>
          <p:nvPr/>
        </p:nvSpPr>
        <p:spPr>
          <a:xfrm>
            <a:off x="7848424" y="2473475"/>
            <a:ext cx="540000" cy="540000"/>
          </a:xfrm>
          <a:prstGeom prst="ellipse">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GB" sz="1350"/>
          </a:p>
        </p:txBody>
      </p:sp>
      <p:cxnSp>
        <p:nvCxnSpPr>
          <p:cNvPr id="186" name="Elbow Connector 11">
            <a:extLst>
              <a:ext uri="{FF2B5EF4-FFF2-40B4-BE49-F238E27FC236}">
                <a16:creationId xmlns:a16="http://schemas.microsoft.com/office/drawing/2014/main" id="{C4F78CF6-D97F-0892-96E8-34A0C22FE5C5}"/>
              </a:ext>
            </a:extLst>
          </p:cNvPr>
          <p:cNvCxnSpPr>
            <a:stCxn id="167" idx="0"/>
            <a:endCxn id="185" idx="6"/>
          </p:cNvCxnSpPr>
          <p:nvPr/>
        </p:nvCxnSpPr>
        <p:spPr>
          <a:xfrm>
            <a:off x="7119283" y="1983774"/>
            <a:ext cx="1269141" cy="759701"/>
          </a:xfrm>
          <a:prstGeom prst="bentConnector3">
            <a:avLst>
              <a:gd name="adj1" fmla="val 113509"/>
            </a:avLst>
          </a:prstGeom>
        </p:spPr>
        <p:style>
          <a:lnRef idx="1">
            <a:schemeClr val="accent1"/>
          </a:lnRef>
          <a:fillRef idx="0">
            <a:schemeClr val="accent1"/>
          </a:fillRef>
          <a:effectRef idx="0">
            <a:schemeClr val="accent1"/>
          </a:effectRef>
          <a:fontRef idx="minor">
            <a:schemeClr val="tx1"/>
          </a:fontRef>
        </p:style>
      </p:cxnSp>
      <p:cxnSp>
        <p:nvCxnSpPr>
          <p:cNvPr id="187" name="Elbow Connector 143">
            <a:extLst>
              <a:ext uri="{FF2B5EF4-FFF2-40B4-BE49-F238E27FC236}">
                <a16:creationId xmlns:a16="http://schemas.microsoft.com/office/drawing/2014/main" id="{A9FD2C54-C3F1-D82C-E35B-A4397D34FA36}"/>
              </a:ext>
            </a:extLst>
          </p:cNvPr>
          <p:cNvCxnSpPr>
            <a:stCxn id="168" idx="0"/>
          </p:cNvCxnSpPr>
          <p:nvPr/>
        </p:nvCxnSpPr>
        <p:spPr>
          <a:xfrm>
            <a:off x="7119301" y="2091798"/>
            <a:ext cx="1269123" cy="536204"/>
          </a:xfrm>
          <a:prstGeom prst="bentConnector3">
            <a:avLst>
              <a:gd name="adj1" fmla="val 105140"/>
            </a:avLst>
          </a:prstGeom>
        </p:spPr>
        <p:style>
          <a:lnRef idx="1">
            <a:schemeClr val="accent1"/>
          </a:lnRef>
          <a:fillRef idx="0">
            <a:schemeClr val="accent1"/>
          </a:fillRef>
          <a:effectRef idx="0">
            <a:schemeClr val="accent1"/>
          </a:effectRef>
          <a:fontRef idx="minor">
            <a:schemeClr val="tx1"/>
          </a:fontRef>
        </p:style>
      </p:cxnSp>
      <p:cxnSp>
        <p:nvCxnSpPr>
          <p:cNvPr id="188" name="Elbow Connector 151">
            <a:extLst>
              <a:ext uri="{FF2B5EF4-FFF2-40B4-BE49-F238E27FC236}">
                <a16:creationId xmlns:a16="http://schemas.microsoft.com/office/drawing/2014/main" id="{84DB42F5-DF50-CCDD-18AD-8C1D7D900169}"/>
              </a:ext>
            </a:extLst>
          </p:cNvPr>
          <p:cNvCxnSpPr>
            <a:stCxn id="169" idx="0"/>
            <a:endCxn id="185" idx="7"/>
          </p:cNvCxnSpPr>
          <p:nvPr/>
        </p:nvCxnSpPr>
        <p:spPr>
          <a:xfrm>
            <a:off x="7119283" y="2199798"/>
            <a:ext cx="1190060" cy="35275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89" name="Elbow Connector 154">
            <a:extLst>
              <a:ext uri="{FF2B5EF4-FFF2-40B4-BE49-F238E27FC236}">
                <a16:creationId xmlns:a16="http://schemas.microsoft.com/office/drawing/2014/main" id="{03A39991-E4D1-18B1-91A0-71B6752C5D14}"/>
              </a:ext>
            </a:extLst>
          </p:cNvPr>
          <p:cNvCxnSpPr>
            <a:stCxn id="170" idx="0"/>
            <a:endCxn id="185" idx="0"/>
          </p:cNvCxnSpPr>
          <p:nvPr/>
        </p:nvCxnSpPr>
        <p:spPr>
          <a:xfrm>
            <a:off x="7119301" y="2307822"/>
            <a:ext cx="999123" cy="165653"/>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90" name="Elbow Connector 160">
            <a:extLst>
              <a:ext uri="{FF2B5EF4-FFF2-40B4-BE49-F238E27FC236}">
                <a16:creationId xmlns:a16="http://schemas.microsoft.com/office/drawing/2014/main" id="{E4E176B7-F6BA-314A-83C2-2EE5CDAC4849}"/>
              </a:ext>
            </a:extLst>
          </p:cNvPr>
          <p:cNvCxnSpPr>
            <a:stCxn id="176" idx="0"/>
          </p:cNvCxnSpPr>
          <p:nvPr/>
        </p:nvCxnSpPr>
        <p:spPr>
          <a:xfrm flipV="1">
            <a:off x="7119307" y="2995300"/>
            <a:ext cx="891111" cy="68606"/>
          </a:xfrm>
          <a:prstGeom prst="bentConnector3">
            <a:avLst>
              <a:gd name="adj1" fmla="val 98689"/>
            </a:avLst>
          </a:prstGeom>
        </p:spPr>
        <p:style>
          <a:lnRef idx="1">
            <a:schemeClr val="accent1"/>
          </a:lnRef>
          <a:fillRef idx="0">
            <a:schemeClr val="accent1"/>
          </a:fillRef>
          <a:effectRef idx="0">
            <a:schemeClr val="accent1"/>
          </a:effectRef>
          <a:fontRef idx="minor">
            <a:schemeClr val="tx1"/>
          </a:fontRef>
        </p:style>
      </p:cxnSp>
      <p:cxnSp>
        <p:nvCxnSpPr>
          <p:cNvPr id="191" name="Elbow Connector 163">
            <a:extLst>
              <a:ext uri="{FF2B5EF4-FFF2-40B4-BE49-F238E27FC236}">
                <a16:creationId xmlns:a16="http://schemas.microsoft.com/office/drawing/2014/main" id="{59A232ED-7247-8FE5-4A52-B1F74F5AF751}"/>
              </a:ext>
            </a:extLst>
          </p:cNvPr>
          <p:cNvCxnSpPr>
            <a:stCxn id="171" idx="0"/>
            <a:endCxn id="185" idx="1"/>
          </p:cNvCxnSpPr>
          <p:nvPr/>
        </p:nvCxnSpPr>
        <p:spPr>
          <a:xfrm>
            <a:off x="7119289" y="2469828"/>
            <a:ext cx="808217" cy="82729"/>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92" name="Elbow Connector 166">
            <a:extLst>
              <a:ext uri="{FF2B5EF4-FFF2-40B4-BE49-F238E27FC236}">
                <a16:creationId xmlns:a16="http://schemas.microsoft.com/office/drawing/2014/main" id="{F063AB6E-FE41-F02D-4C81-26B1EC37CB82}"/>
              </a:ext>
            </a:extLst>
          </p:cNvPr>
          <p:cNvCxnSpPr>
            <a:stCxn id="172" idx="0"/>
          </p:cNvCxnSpPr>
          <p:nvPr/>
        </p:nvCxnSpPr>
        <p:spPr>
          <a:xfrm>
            <a:off x="7119307" y="2577851"/>
            <a:ext cx="729093" cy="4789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93" name="Elbow Connector 169">
            <a:extLst>
              <a:ext uri="{FF2B5EF4-FFF2-40B4-BE49-F238E27FC236}">
                <a16:creationId xmlns:a16="http://schemas.microsoft.com/office/drawing/2014/main" id="{FD242F42-C80D-05DB-08EF-9C24817BAD50}"/>
              </a:ext>
            </a:extLst>
          </p:cNvPr>
          <p:cNvCxnSpPr>
            <a:stCxn id="173" idx="0"/>
            <a:endCxn id="185" idx="2"/>
          </p:cNvCxnSpPr>
          <p:nvPr/>
        </p:nvCxnSpPr>
        <p:spPr>
          <a:xfrm>
            <a:off x="7119289" y="2685852"/>
            <a:ext cx="729135" cy="57623"/>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94" name="Elbow Connector 172">
            <a:extLst>
              <a:ext uri="{FF2B5EF4-FFF2-40B4-BE49-F238E27FC236}">
                <a16:creationId xmlns:a16="http://schemas.microsoft.com/office/drawing/2014/main" id="{D1226FF3-2A55-0F79-1267-7EC3A80EE05F}"/>
              </a:ext>
            </a:extLst>
          </p:cNvPr>
          <p:cNvCxnSpPr>
            <a:stCxn id="174" idx="0"/>
          </p:cNvCxnSpPr>
          <p:nvPr/>
        </p:nvCxnSpPr>
        <p:spPr>
          <a:xfrm>
            <a:off x="7119307" y="2793876"/>
            <a:ext cx="729093" cy="4724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95" name="Elbow Connector 175">
            <a:extLst>
              <a:ext uri="{FF2B5EF4-FFF2-40B4-BE49-F238E27FC236}">
                <a16:creationId xmlns:a16="http://schemas.microsoft.com/office/drawing/2014/main" id="{32FCA4E4-124D-F9C8-B833-F133AD9BC846}"/>
              </a:ext>
            </a:extLst>
          </p:cNvPr>
          <p:cNvCxnSpPr>
            <a:stCxn id="175" idx="0"/>
            <a:endCxn id="185" idx="3"/>
          </p:cNvCxnSpPr>
          <p:nvPr/>
        </p:nvCxnSpPr>
        <p:spPr>
          <a:xfrm flipV="1">
            <a:off x="7119289" y="2934394"/>
            <a:ext cx="808217" cy="21488"/>
          </a:xfrm>
          <a:prstGeom prst="bentConnector4">
            <a:avLst>
              <a:gd name="adj1" fmla="val 45108"/>
              <a:gd name="adj2" fmla="val 170563"/>
            </a:avLst>
          </a:prstGeom>
        </p:spPr>
        <p:style>
          <a:lnRef idx="1">
            <a:schemeClr val="accent1"/>
          </a:lnRef>
          <a:fillRef idx="0">
            <a:schemeClr val="accent1"/>
          </a:fillRef>
          <a:effectRef idx="0">
            <a:schemeClr val="accent1"/>
          </a:effectRef>
          <a:fontRef idx="minor">
            <a:schemeClr val="tx1"/>
          </a:fontRef>
        </p:style>
      </p:cxnSp>
      <p:sp>
        <p:nvSpPr>
          <p:cNvPr id="196" name="Rectangle 195">
            <a:extLst>
              <a:ext uri="{FF2B5EF4-FFF2-40B4-BE49-F238E27FC236}">
                <a16:creationId xmlns:a16="http://schemas.microsoft.com/office/drawing/2014/main" id="{F2E6BA47-68C4-E201-3619-4AC66FB644BA}"/>
              </a:ext>
            </a:extLst>
          </p:cNvPr>
          <p:cNvSpPr/>
          <p:nvPr/>
        </p:nvSpPr>
        <p:spPr>
          <a:xfrm>
            <a:off x="1647582" y="1923516"/>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7" name="Rectangle 196">
            <a:extLst>
              <a:ext uri="{FF2B5EF4-FFF2-40B4-BE49-F238E27FC236}">
                <a16:creationId xmlns:a16="http://schemas.microsoft.com/office/drawing/2014/main" id="{0A706AB7-3258-6D64-FFAD-F6FA675DB10D}"/>
              </a:ext>
            </a:extLst>
          </p:cNvPr>
          <p:cNvSpPr/>
          <p:nvPr/>
        </p:nvSpPr>
        <p:spPr>
          <a:xfrm>
            <a:off x="1647582" y="2409570"/>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8" name="Rectangle 197">
            <a:extLst>
              <a:ext uri="{FF2B5EF4-FFF2-40B4-BE49-F238E27FC236}">
                <a16:creationId xmlns:a16="http://schemas.microsoft.com/office/drawing/2014/main" id="{38DAD4A1-D2CB-8320-E05D-7E53BE843C87}"/>
              </a:ext>
            </a:extLst>
          </p:cNvPr>
          <p:cNvSpPr/>
          <p:nvPr/>
        </p:nvSpPr>
        <p:spPr>
          <a:xfrm>
            <a:off x="1647582" y="2895576"/>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9" name="Rectangle 198">
            <a:extLst>
              <a:ext uri="{FF2B5EF4-FFF2-40B4-BE49-F238E27FC236}">
                <a16:creationId xmlns:a16="http://schemas.microsoft.com/office/drawing/2014/main" id="{AB32EFDB-033B-85B5-A706-FCDB27A0479B}"/>
              </a:ext>
            </a:extLst>
          </p:cNvPr>
          <p:cNvSpPr/>
          <p:nvPr/>
        </p:nvSpPr>
        <p:spPr>
          <a:xfrm>
            <a:off x="1647582" y="3381630"/>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0" name="TextBox 199">
            <a:extLst>
              <a:ext uri="{FF2B5EF4-FFF2-40B4-BE49-F238E27FC236}">
                <a16:creationId xmlns:a16="http://schemas.microsoft.com/office/drawing/2014/main" id="{5308D2F3-267B-4F22-71AE-49F51CD88231}"/>
              </a:ext>
            </a:extLst>
          </p:cNvPr>
          <p:cNvSpPr txBox="1"/>
          <p:nvPr/>
        </p:nvSpPr>
        <p:spPr>
          <a:xfrm>
            <a:off x="631692" y="2625574"/>
            <a:ext cx="1029449" cy="461665"/>
          </a:xfrm>
          <a:prstGeom prst="rect">
            <a:avLst/>
          </a:prstGeom>
          <a:noFill/>
        </p:spPr>
        <p:txBody>
          <a:bodyPr wrap="none" rtlCol="0">
            <a:spAutoFit/>
          </a:bodyPr>
          <a:lstStyle/>
          <a:p>
            <a:r>
              <a:rPr lang="en-GB" sz="1200" b="1" dirty="0">
                <a:solidFill>
                  <a:srgbClr val="002060"/>
                </a:solidFill>
              </a:rPr>
              <a:t>1 Module </a:t>
            </a:r>
            <a:r>
              <a:rPr lang="en-GB" sz="1200" dirty="0">
                <a:solidFill>
                  <a:srgbClr val="002060"/>
                </a:solidFill>
              </a:rPr>
              <a:t>= </a:t>
            </a:r>
          </a:p>
          <a:p>
            <a:r>
              <a:rPr lang="en-GB" sz="1200" dirty="0">
                <a:solidFill>
                  <a:srgbClr val="002060"/>
                </a:solidFill>
              </a:rPr>
              <a:t>4 x Units</a:t>
            </a:r>
          </a:p>
        </p:txBody>
      </p:sp>
      <p:sp>
        <p:nvSpPr>
          <p:cNvPr id="201" name="TextBox 200">
            <a:extLst>
              <a:ext uri="{FF2B5EF4-FFF2-40B4-BE49-F238E27FC236}">
                <a16:creationId xmlns:a16="http://schemas.microsoft.com/office/drawing/2014/main" id="{AA103074-695A-22B9-2D08-53AD396162A6}"/>
              </a:ext>
            </a:extLst>
          </p:cNvPr>
          <p:cNvSpPr txBox="1"/>
          <p:nvPr/>
        </p:nvSpPr>
        <p:spPr>
          <a:xfrm>
            <a:off x="5130062" y="2082210"/>
            <a:ext cx="1714676" cy="1569660"/>
          </a:xfrm>
          <a:prstGeom prst="rect">
            <a:avLst/>
          </a:prstGeom>
          <a:noFill/>
        </p:spPr>
        <p:txBody>
          <a:bodyPr wrap="square" rtlCol="0">
            <a:spAutoFit/>
          </a:bodyPr>
          <a:lstStyle/>
          <a:p>
            <a:r>
              <a:rPr lang="en-GB" sz="1200" dirty="0">
                <a:solidFill>
                  <a:srgbClr val="002060"/>
                </a:solidFill>
              </a:rPr>
              <a:t>P</a:t>
            </a:r>
            <a:r>
              <a:rPr lang="en-GB" sz="1200" baseline="-25000" dirty="0">
                <a:solidFill>
                  <a:srgbClr val="002060"/>
                </a:solidFill>
              </a:rPr>
              <a:t>out</a:t>
            </a:r>
            <a:r>
              <a:rPr lang="en-GB" sz="1200" dirty="0">
                <a:solidFill>
                  <a:srgbClr val="002060"/>
                </a:solidFill>
              </a:rPr>
              <a:t> must be 8 x P</a:t>
            </a:r>
          </a:p>
          <a:p>
            <a:r>
              <a:rPr lang="en-GB" sz="1200" dirty="0">
                <a:solidFill>
                  <a:srgbClr val="002060"/>
                </a:solidFill>
              </a:rPr>
              <a:t>at all time, even with</a:t>
            </a:r>
            <a:br>
              <a:rPr lang="en-GB" sz="1200" dirty="0">
                <a:solidFill>
                  <a:srgbClr val="002060"/>
                </a:solidFill>
              </a:rPr>
            </a:br>
            <a:r>
              <a:rPr lang="en-GB" sz="1200" dirty="0">
                <a:solidFill>
                  <a:srgbClr val="002060"/>
                </a:solidFill>
              </a:rPr>
              <a:t>1</a:t>
            </a:r>
            <a:r>
              <a:rPr lang="en-GB" sz="1200" b="1" dirty="0">
                <a:solidFill>
                  <a:srgbClr val="002060"/>
                </a:solidFill>
              </a:rPr>
              <a:t> Unit ‘off-line’</a:t>
            </a:r>
          </a:p>
          <a:p>
            <a:endParaRPr lang="en-GB" sz="1200" dirty="0">
              <a:solidFill>
                <a:srgbClr val="002060"/>
              </a:solidFill>
            </a:endParaRPr>
          </a:p>
          <a:p>
            <a:r>
              <a:rPr lang="en-GB" sz="1200" dirty="0">
                <a:solidFill>
                  <a:srgbClr val="002060"/>
                </a:solidFill>
              </a:rPr>
              <a:t>In order to be 100 % available a cavity combiner only requires </a:t>
            </a:r>
            <a:r>
              <a:rPr lang="en-GB" sz="1200" b="1" dirty="0">
                <a:solidFill>
                  <a:srgbClr val="002060"/>
                </a:solidFill>
              </a:rPr>
              <a:t>12 Units</a:t>
            </a:r>
          </a:p>
        </p:txBody>
      </p:sp>
      <p:sp>
        <p:nvSpPr>
          <p:cNvPr id="202" name="Rectangle 201">
            <a:extLst>
              <a:ext uri="{FF2B5EF4-FFF2-40B4-BE49-F238E27FC236}">
                <a16:creationId xmlns:a16="http://schemas.microsoft.com/office/drawing/2014/main" id="{B7125367-616D-7170-514E-7B4084046399}"/>
              </a:ext>
            </a:extLst>
          </p:cNvPr>
          <p:cNvSpPr/>
          <p:nvPr/>
        </p:nvSpPr>
        <p:spPr>
          <a:xfrm>
            <a:off x="6888288" y="1919087"/>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3" name="Rectangle 202">
            <a:extLst>
              <a:ext uri="{FF2B5EF4-FFF2-40B4-BE49-F238E27FC236}">
                <a16:creationId xmlns:a16="http://schemas.microsoft.com/office/drawing/2014/main" id="{F497F338-0CB5-0A35-2EA1-83FEE96C24C9}"/>
              </a:ext>
            </a:extLst>
          </p:cNvPr>
          <p:cNvSpPr/>
          <p:nvPr/>
        </p:nvSpPr>
        <p:spPr>
          <a:xfrm>
            <a:off x="6888287" y="2417929"/>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4" name="Rectangle 203">
            <a:extLst>
              <a:ext uri="{FF2B5EF4-FFF2-40B4-BE49-F238E27FC236}">
                <a16:creationId xmlns:a16="http://schemas.microsoft.com/office/drawing/2014/main" id="{39E900C4-B341-7D43-1522-4DAA2BD8A9FC}"/>
              </a:ext>
            </a:extLst>
          </p:cNvPr>
          <p:cNvSpPr/>
          <p:nvPr/>
        </p:nvSpPr>
        <p:spPr>
          <a:xfrm>
            <a:off x="6888287" y="2903921"/>
            <a:ext cx="280255" cy="43200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05" name="Elbow Connector 147">
            <a:extLst>
              <a:ext uri="{FF2B5EF4-FFF2-40B4-BE49-F238E27FC236}">
                <a16:creationId xmlns:a16="http://schemas.microsoft.com/office/drawing/2014/main" id="{56052A76-B41D-0699-DB97-2C6090D44EBE}"/>
              </a:ext>
            </a:extLst>
          </p:cNvPr>
          <p:cNvCxnSpPr/>
          <p:nvPr/>
        </p:nvCxnSpPr>
        <p:spPr>
          <a:xfrm flipV="1">
            <a:off x="7119307" y="2983287"/>
            <a:ext cx="1080126" cy="290229"/>
          </a:xfrm>
          <a:prstGeom prst="bentConnector3">
            <a:avLst>
              <a:gd name="adj1" fmla="val 100535"/>
            </a:avLst>
          </a:prstGeom>
        </p:spPr>
        <p:style>
          <a:lnRef idx="1">
            <a:schemeClr val="accent1"/>
          </a:lnRef>
          <a:fillRef idx="0">
            <a:schemeClr val="accent1"/>
          </a:fillRef>
          <a:effectRef idx="0">
            <a:schemeClr val="accent1"/>
          </a:effectRef>
          <a:fontRef idx="minor">
            <a:schemeClr val="tx1"/>
          </a:fontRef>
        </p:style>
      </p:cxnSp>
      <p:cxnSp>
        <p:nvCxnSpPr>
          <p:cNvPr id="206" name="Elbow Connector 157">
            <a:extLst>
              <a:ext uri="{FF2B5EF4-FFF2-40B4-BE49-F238E27FC236}">
                <a16:creationId xmlns:a16="http://schemas.microsoft.com/office/drawing/2014/main" id="{A92DF78B-6F51-81D5-47C2-05D1877AC6BB}"/>
              </a:ext>
            </a:extLst>
          </p:cNvPr>
          <p:cNvCxnSpPr/>
          <p:nvPr/>
        </p:nvCxnSpPr>
        <p:spPr>
          <a:xfrm flipV="1">
            <a:off x="7119289" y="3007062"/>
            <a:ext cx="999135" cy="158431"/>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75882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728FF-4BDA-2189-16D5-8DB57434088A}"/>
              </a:ext>
            </a:extLst>
          </p:cNvPr>
          <p:cNvSpPr>
            <a:spLocks noGrp="1"/>
          </p:cNvSpPr>
          <p:nvPr>
            <p:ph type="title"/>
          </p:nvPr>
        </p:nvSpPr>
        <p:spPr/>
        <p:txBody>
          <a:bodyPr/>
          <a:lstStyle/>
          <a:p>
            <a:r>
              <a:rPr lang="en-GB" dirty="0"/>
              <a:t>Redundancy &amp; Granularity for Crab</a:t>
            </a:r>
            <a:endParaRPr lang="en-US" dirty="0"/>
          </a:p>
        </p:txBody>
      </p:sp>
      <p:sp>
        <p:nvSpPr>
          <p:cNvPr id="3" name="Footer Placeholder 2">
            <a:extLst>
              <a:ext uri="{FF2B5EF4-FFF2-40B4-BE49-F238E27FC236}">
                <a16:creationId xmlns:a16="http://schemas.microsoft.com/office/drawing/2014/main" id="{9C5EC564-8978-732A-F046-F41248BE2139}"/>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3D20DFD7-11F6-C8B0-DA0B-0C7AAC9682F8}"/>
              </a:ext>
            </a:extLst>
          </p:cNvPr>
          <p:cNvSpPr>
            <a:spLocks noGrp="1"/>
          </p:cNvSpPr>
          <p:nvPr>
            <p:ph type="sldNum" sz="quarter" idx="12"/>
          </p:nvPr>
        </p:nvSpPr>
        <p:spPr/>
        <p:txBody>
          <a:bodyPr/>
          <a:lstStyle/>
          <a:p>
            <a:fld id="{BFDCA1C4-9514-7B4F-976F-D92F7E296653}" type="slidenum">
              <a:rPr lang="fr-FR" smtClean="0"/>
              <a:pPr/>
              <a:t>79</a:t>
            </a:fld>
            <a:endParaRPr lang="fr-FR"/>
          </a:p>
        </p:txBody>
      </p:sp>
      <p:sp>
        <p:nvSpPr>
          <p:cNvPr id="5" name="Content Placeholder 2">
            <a:extLst>
              <a:ext uri="{FF2B5EF4-FFF2-40B4-BE49-F238E27FC236}">
                <a16:creationId xmlns:a16="http://schemas.microsoft.com/office/drawing/2014/main" id="{06B29986-7BAA-CE30-ECB9-FD9167F673E5}"/>
              </a:ext>
            </a:extLst>
          </p:cNvPr>
          <p:cNvSpPr txBox="1">
            <a:spLocks/>
          </p:cNvSpPr>
          <p:nvPr/>
        </p:nvSpPr>
        <p:spPr>
          <a:xfrm>
            <a:off x="612000" y="843744"/>
            <a:ext cx="4248032" cy="1725625"/>
          </a:xfrm>
          <a:prstGeom prst="rect">
            <a:avLst/>
          </a:prstGeom>
        </p:spPr>
        <p:txBody>
          <a:bodyPr/>
          <a:lstStyle>
            <a:lvl1pPr marL="228600" indent="-2286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457200" indent="-22860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6858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Let imagine that we go for a SSPA for Crab</a:t>
            </a:r>
          </a:p>
          <a:p>
            <a:pPr marL="0" indent="0">
              <a:buNone/>
            </a:pPr>
            <a:r>
              <a:rPr lang="en-GB" sz="1400" dirty="0"/>
              <a:t>We would have to deliver 50 kW CW and 100 </a:t>
            </a:r>
            <a:r>
              <a:rPr lang="en-GB" sz="1400" dirty="0" err="1"/>
              <a:t>kWp</a:t>
            </a:r>
            <a:endParaRPr lang="en-GB" sz="1400" dirty="0"/>
          </a:p>
          <a:p>
            <a:pPr marL="0" indent="0">
              <a:buNone/>
            </a:pPr>
            <a:r>
              <a:rPr lang="en-GB" sz="1400" dirty="0"/>
              <a:t>At 400 MHz, power per LDMOS transistor would (safely) be around 500 W, breaking with 2.2 x the 500 W equivalent drive</a:t>
            </a:r>
          </a:p>
          <a:p>
            <a:pPr marL="0" indent="0">
              <a:buNone/>
            </a:pPr>
            <a:r>
              <a:rPr lang="en-GB" sz="1400" dirty="0"/>
              <a:t>Going with single Power Supply per transistor to keep the granularity, and imposing full characteristics even with 10 % Units off, this would mean</a:t>
            </a:r>
          </a:p>
          <a:p>
            <a:pPr marL="0" indent="0">
              <a:buNone/>
            </a:pPr>
            <a:r>
              <a:rPr lang="en-GB" sz="1400" dirty="0"/>
              <a:t>With a 3 dB combiner</a:t>
            </a:r>
          </a:p>
          <a:p>
            <a:pPr marL="0" indent="0">
              <a:buNone/>
            </a:pPr>
            <a:r>
              <a:rPr lang="en-GB" sz="1400" dirty="0"/>
              <a:t>	256 Units</a:t>
            </a:r>
          </a:p>
          <a:p>
            <a:pPr marL="0" indent="0">
              <a:buNone/>
            </a:pPr>
            <a:r>
              <a:rPr lang="en-GB" sz="1400" dirty="0"/>
              <a:t>	Full power with 230/256 Units = 103 </a:t>
            </a:r>
            <a:r>
              <a:rPr lang="en-GB" sz="1400" dirty="0" err="1"/>
              <a:t>KWp</a:t>
            </a:r>
            <a:endParaRPr lang="en-GB" sz="1400" dirty="0"/>
          </a:p>
          <a:p>
            <a:pPr marL="0" indent="0">
              <a:buNone/>
            </a:pPr>
            <a:r>
              <a:rPr lang="en-GB" sz="1400" dirty="0"/>
              <a:t>With a cavity Combiner </a:t>
            </a:r>
          </a:p>
          <a:p>
            <a:pPr marL="0" indent="0">
              <a:buNone/>
            </a:pPr>
            <a:r>
              <a:rPr lang="en-GB" sz="1400" dirty="0"/>
              <a:t>	220 Units</a:t>
            </a:r>
          </a:p>
          <a:p>
            <a:pPr marL="0" indent="0">
              <a:buNone/>
            </a:pPr>
            <a:r>
              <a:rPr lang="en-GB" sz="1400" dirty="0"/>
              <a:t>	Full power with 200/220 Units = 100 </a:t>
            </a:r>
            <a:r>
              <a:rPr lang="en-GB" sz="1400" dirty="0" err="1"/>
              <a:t>kWp</a:t>
            </a:r>
            <a:endParaRPr lang="en-GB" sz="1400" dirty="0"/>
          </a:p>
        </p:txBody>
      </p:sp>
      <p:graphicFrame>
        <p:nvGraphicFramePr>
          <p:cNvPr id="6" name="Content Placeholder 7">
            <a:extLst>
              <a:ext uri="{FF2B5EF4-FFF2-40B4-BE49-F238E27FC236}">
                <a16:creationId xmlns:a16="http://schemas.microsoft.com/office/drawing/2014/main" id="{B3A1937A-1CB7-D448-545A-E290A7DCB78D}"/>
              </a:ext>
            </a:extLst>
          </p:cNvPr>
          <p:cNvGraphicFramePr>
            <a:graphicFrameLocks/>
          </p:cNvGraphicFramePr>
          <p:nvPr>
            <p:extLst>
              <p:ext uri="{D42A27DB-BD31-4B8C-83A1-F6EECF244321}">
                <p14:modId xmlns:p14="http://schemas.microsoft.com/office/powerpoint/2010/main" val="3101195087"/>
              </p:ext>
            </p:extLst>
          </p:nvPr>
        </p:nvGraphicFramePr>
        <p:xfrm>
          <a:off x="4902468" y="1153502"/>
          <a:ext cx="3816053" cy="3204356"/>
        </p:xfrm>
        <a:graphic>
          <a:graphicData uri="http://schemas.openxmlformats.org/drawingml/2006/chart">
            <c:chart xmlns:c="http://schemas.openxmlformats.org/drawingml/2006/chart" xmlns:r="http://schemas.openxmlformats.org/officeDocument/2006/relationships" r:id="rId2"/>
          </a:graphicData>
        </a:graphic>
      </p:graphicFrame>
      <p:sp>
        <p:nvSpPr>
          <p:cNvPr id="7" name="Star: 5 Points 6">
            <a:extLst>
              <a:ext uri="{FF2B5EF4-FFF2-40B4-BE49-F238E27FC236}">
                <a16:creationId xmlns:a16="http://schemas.microsoft.com/office/drawing/2014/main" id="{D1D51A7B-D27D-05B7-3120-9A73471ED58E}"/>
              </a:ext>
            </a:extLst>
          </p:cNvPr>
          <p:cNvSpPr/>
          <p:nvPr/>
        </p:nvSpPr>
        <p:spPr>
          <a:xfrm>
            <a:off x="6084168" y="2777990"/>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59CA060-B45A-219F-3165-BA5AB670164C}"/>
              </a:ext>
            </a:extLst>
          </p:cNvPr>
          <p:cNvSpPr txBox="1"/>
          <p:nvPr/>
        </p:nvSpPr>
        <p:spPr>
          <a:xfrm>
            <a:off x="6255143" y="2731575"/>
            <a:ext cx="1532792" cy="276999"/>
          </a:xfrm>
          <a:prstGeom prst="rect">
            <a:avLst/>
          </a:prstGeom>
          <a:noFill/>
        </p:spPr>
        <p:txBody>
          <a:bodyPr wrap="none" rtlCol="0">
            <a:spAutoFit/>
          </a:bodyPr>
          <a:lstStyle/>
          <a:p>
            <a:r>
              <a:rPr lang="fr-CH" sz="1200" dirty="0">
                <a:solidFill>
                  <a:srgbClr val="002060"/>
                </a:solidFill>
              </a:rPr>
              <a:t>Operating point CW</a:t>
            </a:r>
            <a:endParaRPr lang="en-US" sz="1200" dirty="0">
              <a:solidFill>
                <a:srgbClr val="002060"/>
              </a:solidFill>
            </a:endParaRPr>
          </a:p>
        </p:txBody>
      </p:sp>
      <p:sp>
        <p:nvSpPr>
          <p:cNvPr id="9" name="Star: 5 Points 8">
            <a:extLst>
              <a:ext uri="{FF2B5EF4-FFF2-40B4-BE49-F238E27FC236}">
                <a16:creationId xmlns:a16="http://schemas.microsoft.com/office/drawing/2014/main" id="{A9FB5572-C549-8AA2-F6EB-EFED5D3F6BF5}"/>
              </a:ext>
            </a:extLst>
          </p:cNvPr>
          <p:cNvSpPr/>
          <p:nvPr/>
        </p:nvSpPr>
        <p:spPr>
          <a:xfrm>
            <a:off x="6719054" y="2067090"/>
            <a:ext cx="182880" cy="182880"/>
          </a:xfrm>
          <a:prstGeom prst="star5">
            <a:avLst/>
          </a:prstGeom>
          <a:solidFill>
            <a:srgbClr val="002060"/>
          </a:solidFill>
          <a:ln>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8614A19-0BB5-267A-10A9-5BB40765B744}"/>
              </a:ext>
            </a:extLst>
          </p:cNvPr>
          <p:cNvSpPr txBox="1"/>
          <p:nvPr/>
        </p:nvSpPr>
        <p:spPr>
          <a:xfrm>
            <a:off x="6561750" y="2247743"/>
            <a:ext cx="1726755" cy="276999"/>
          </a:xfrm>
          <a:prstGeom prst="rect">
            <a:avLst/>
          </a:prstGeom>
          <a:noFill/>
        </p:spPr>
        <p:txBody>
          <a:bodyPr wrap="none" rtlCol="0">
            <a:spAutoFit/>
          </a:bodyPr>
          <a:lstStyle/>
          <a:p>
            <a:r>
              <a:rPr lang="fr-CH" sz="1200" dirty="0">
                <a:solidFill>
                  <a:srgbClr val="002060"/>
                </a:solidFill>
              </a:rPr>
              <a:t>Operating point </a:t>
            </a:r>
            <a:r>
              <a:rPr lang="fr-CH" sz="1200" dirty="0" err="1">
                <a:solidFill>
                  <a:srgbClr val="002060"/>
                </a:solidFill>
              </a:rPr>
              <a:t>pulsed</a:t>
            </a:r>
            <a:endParaRPr lang="en-US" sz="1200" dirty="0">
              <a:solidFill>
                <a:srgbClr val="002060"/>
              </a:solidFill>
            </a:endParaRPr>
          </a:p>
        </p:txBody>
      </p:sp>
    </p:spTree>
    <p:extLst>
      <p:ext uri="{BB962C8B-B14F-4D97-AF65-F5344CB8AC3E}">
        <p14:creationId xmlns:p14="http://schemas.microsoft.com/office/powerpoint/2010/main" val="31154844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0D109-3455-BE98-09A2-5139F11A4CCE}"/>
              </a:ext>
            </a:extLst>
          </p:cNvPr>
          <p:cNvSpPr>
            <a:spLocks noGrp="1"/>
          </p:cNvSpPr>
          <p:nvPr>
            <p:ph type="title"/>
          </p:nvPr>
        </p:nvSpPr>
        <p:spPr/>
        <p:txBody>
          <a:bodyPr/>
          <a:lstStyle/>
          <a:p>
            <a:r>
              <a:rPr lang="fr-CH" dirty="0" err="1"/>
              <a:t>Mismatch</a:t>
            </a:r>
            <a:endParaRPr lang="en-US" dirty="0"/>
          </a:p>
        </p:txBody>
      </p:sp>
      <p:sp>
        <p:nvSpPr>
          <p:cNvPr id="3" name="Footer Placeholder 2">
            <a:extLst>
              <a:ext uri="{FF2B5EF4-FFF2-40B4-BE49-F238E27FC236}">
                <a16:creationId xmlns:a16="http://schemas.microsoft.com/office/drawing/2014/main" id="{30D4F865-AEF1-7D82-8C68-10A25723A787}"/>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5BFD5C56-1377-64B3-87CB-936114E6EE81}"/>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16" name="Content Placeholder 7">
            <a:extLst>
              <a:ext uri="{FF2B5EF4-FFF2-40B4-BE49-F238E27FC236}">
                <a16:creationId xmlns:a16="http://schemas.microsoft.com/office/drawing/2014/main" id="{F2FF5E3A-96D9-AA6D-72B5-9648744DD1F6}"/>
              </a:ext>
            </a:extLst>
          </p:cNvPr>
          <p:cNvPicPr>
            <a:picLocks noChangeAspect="1"/>
          </p:cNvPicPr>
          <p:nvPr/>
        </p:nvPicPr>
        <p:blipFill rotWithShape="1">
          <a:blip r:embed="rId2" cstate="print">
            <a:duotone>
              <a:srgbClr val="5B9BD5">
                <a:shade val="45000"/>
                <a:satMod val="135000"/>
              </a:srgbClr>
              <a:prstClr val="white"/>
            </a:duotone>
            <a:extLst>
              <a:ext uri="{28A0092B-C50C-407E-A947-70E740481C1C}">
                <a14:useLocalDpi xmlns:a14="http://schemas.microsoft.com/office/drawing/2010/main" val="0"/>
              </a:ext>
            </a:extLst>
          </a:blip>
          <a:srcRect/>
          <a:stretch/>
        </p:blipFill>
        <p:spPr>
          <a:xfrm>
            <a:off x="3345021" y="1829835"/>
            <a:ext cx="1620180" cy="432049"/>
          </a:xfrm>
          <a:prstGeom prst="rect">
            <a:avLst/>
          </a:prstGeom>
        </p:spPr>
      </p:pic>
      <p:pic>
        <p:nvPicPr>
          <p:cNvPr id="17" name="Content Placeholder 7">
            <a:extLst>
              <a:ext uri="{FF2B5EF4-FFF2-40B4-BE49-F238E27FC236}">
                <a16:creationId xmlns:a16="http://schemas.microsoft.com/office/drawing/2014/main" id="{A8FD8EE5-4565-CA53-64EB-9FD6F9804E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75856" y="2369895"/>
            <a:ext cx="1728192" cy="216024"/>
          </a:xfrm>
          <a:prstGeom prst="rect">
            <a:avLst/>
          </a:prstGeom>
        </p:spPr>
      </p:pic>
      <p:pic>
        <p:nvPicPr>
          <p:cNvPr id="18" name="Content Placeholder 7">
            <a:extLst>
              <a:ext uri="{FF2B5EF4-FFF2-40B4-BE49-F238E27FC236}">
                <a16:creationId xmlns:a16="http://schemas.microsoft.com/office/drawing/2014/main" id="{A3679B2C-BF38-5993-0AAF-F4A4D11E9CE1}"/>
              </a:ext>
            </a:extLst>
          </p:cNvPr>
          <p:cNvPicPr>
            <a:picLocks noChangeAspect="1"/>
          </p:cNvPicPr>
          <p:nvPr/>
        </p:nvPicPr>
        <p:blipFill rotWithShape="1">
          <a:blip r:embed="rId4" cstate="print">
            <a:duotone>
              <a:srgbClr val="70AD47">
                <a:shade val="45000"/>
                <a:satMod val="135000"/>
              </a:srgbClr>
              <a:prstClr val="white"/>
            </a:duotone>
            <a:extLst>
              <a:ext uri="{28A0092B-C50C-407E-A947-70E740481C1C}">
                <a14:useLocalDpi xmlns:a14="http://schemas.microsoft.com/office/drawing/2010/main" val="0"/>
              </a:ext>
            </a:extLst>
          </a:blip>
          <a:srcRect/>
          <a:stretch/>
        </p:blipFill>
        <p:spPr>
          <a:xfrm>
            <a:off x="5791717" y="2010467"/>
            <a:ext cx="1674186" cy="432049"/>
          </a:xfrm>
          <a:prstGeom prst="rect">
            <a:avLst/>
          </a:prstGeom>
        </p:spPr>
      </p:pic>
      <p:sp>
        <p:nvSpPr>
          <p:cNvPr id="19" name="TextBox 18">
            <a:extLst>
              <a:ext uri="{FF2B5EF4-FFF2-40B4-BE49-F238E27FC236}">
                <a16:creationId xmlns:a16="http://schemas.microsoft.com/office/drawing/2014/main" id="{996CCF17-B966-DEBB-9E99-4E12185D5CA2}"/>
              </a:ext>
            </a:extLst>
          </p:cNvPr>
          <p:cNvSpPr txBox="1"/>
          <p:nvPr/>
        </p:nvSpPr>
        <p:spPr>
          <a:xfrm>
            <a:off x="3345021" y="1397787"/>
            <a:ext cx="1620179" cy="369332"/>
          </a:xfrm>
          <a:prstGeom prst="rect">
            <a:avLst/>
          </a:prstGeom>
          <a:noFill/>
        </p:spPr>
        <p:txBody>
          <a:bodyPr wrap="square" rtlCol="0">
            <a:spAutoFit/>
          </a:bodyPr>
          <a:lstStyle/>
          <a:p>
            <a:pPr algn="ctr" defTabSz="685800"/>
            <a:r>
              <a:rPr lang="en-GB" dirty="0">
                <a:solidFill>
                  <a:srgbClr val="0070C0"/>
                </a:solidFill>
              </a:rPr>
              <a:t>V </a:t>
            </a:r>
            <a:r>
              <a:rPr lang="en-GB" baseline="-25000" dirty="0">
                <a:solidFill>
                  <a:srgbClr val="0070C0"/>
                </a:solidFill>
              </a:rPr>
              <a:t>forward</a:t>
            </a:r>
          </a:p>
        </p:txBody>
      </p:sp>
      <p:sp>
        <p:nvSpPr>
          <p:cNvPr id="20" name="TextBox 19">
            <a:extLst>
              <a:ext uri="{FF2B5EF4-FFF2-40B4-BE49-F238E27FC236}">
                <a16:creationId xmlns:a16="http://schemas.microsoft.com/office/drawing/2014/main" id="{3BB60985-1660-DA63-F549-90F0DDA52530}"/>
              </a:ext>
            </a:extLst>
          </p:cNvPr>
          <p:cNvSpPr txBox="1"/>
          <p:nvPr/>
        </p:nvSpPr>
        <p:spPr>
          <a:xfrm>
            <a:off x="3350708" y="2509700"/>
            <a:ext cx="1620000" cy="369332"/>
          </a:xfrm>
          <a:prstGeom prst="rect">
            <a:avLst/>
          </a:prstGeom>
          <a:noFill/>
        </p:spPr>
        <p:txBody>
          <a:bodyPr wrap="square" rtlCol="0">
            <a:spAutoFit/>
          </a:bodyPr>
          <a:lstStyle/>
          <a:p>
            <a:pPr algn="ctr" defTabSz="685800"/>
            <a:r>
              <a:rPr lang="en-GB" dirty="0">
                <a:solidFill>
                  <a:srgbClr val="FF0000"/>
                </a:solidFill>
              </a:rPr>
              <a:t>V </a:t>
            </a:r>
            <a:r>
              <a:rPr lang="en-GB" baseline="-25000" dirty="0">
                <a:solidFill>
                  <a:srgbClr val="FF0000"/>
                </a:solidFill>
              </a:rPr>
              <a:t>reflected</a:t>
            </a:r>
          </a:p>
        </p:txBody>
      </p:sp>
      <p:sp>
        <p:nvSpPr>
          <p:cNvPr id="21" name="TextBox 20">
            <a:extLst>
              <a:ext uri="{FF2B5EF4-FFF2-40B4-BE49-F238E27FC236}">
                <a16:creationId xmlns:a16="http://schemas.microsoft.com/office/drawing/2014/main" id="{19890B0B-66B6-5441-B3F3-36C39FF3690E}"/>
              </a:ext>
            </a:extLst>
          </p:cNvPr>
          <p:cNvSpPr txBox="1"/>
          <p:nvPr/>
        </p:nvSpPr>
        <p:spPr>
          <a:xfrm>
            <a:off x="5834148" y="1612781"/>
            <a:ext cx="1620000" cy="369332"/>
          </a:xfrm>
          <a:prstGeom prst="rect">
            <a:avLst/>
          </a:prstGeom>
          <a:noFill/>
        </p:spPr>
        <p:txBody>
          <a:bodyPr wrap="square" rtlCol="0">
            <a:spAutoFit/>
          </a:bodyPr>
          <a:lstStyle/>
          <a:p>
            <a:pPr algn="ctr" defTabSz="685800"/>
            <a:r>
              <a:rPr lang="en-GB" dirty="0">
                <a:solidFill>
                  <a:srgbClr val="00B050"/>
                </a:solidFill>
              </a:rPr>
              <a:t>V </a:t>
            </a:r>
            <a:r>
              <a:rPr lang="en-GB" baseline="-25000" dirty="0">
                <a:solidFill>
                  <a:srgbClr val="00B050"/>
                </a:solidFill>
              </a:rPr>
              <a:t>transmitted</a:t>
            </a:r>
          </a:p>
        </p:txBody>
      </p:sp>
      <p:cxnSp>
        <p:nvCxnSpPr>
          <p:cNvPr id="22" name="Straight Arrow Connector 21">
            <a:extLst>
              <a:ext uri="{FF2B5EF4-FFF2-40B4-BE49-F238E27FC236}">
                <a16:creationId xmlns:a16="http://schemas.microsoft.com/office/drawing/2014/main" id="{36EC19C8-1559-2F8D-E05F-BB74FCE7D05F}"/>
              </a:ext>
            </a:extLst>
          </p:cNvPr>
          <p:cNvCxnSpPr>
            <a:cxnSpLocks/>
            <a:stCxn id="25" idx="0"/>
          </p:cNvCxnSpPr>
          <p:nvPr/>
        </p:nvCxnSpPr>
        <p:spPr>
          <a:xfrm>
            <a:off x="2466000" y="3233931"/>
            <a:ext cx="3351780" cy="0"/>
          </a:xfrm>
          <a:prstGeom prst="straightConnector1">
            <a:avLst/>
          </a:prstGeom>
          <a:noFill/>
          <a:ln w="57150" cap="flat" cmpd="sng" algn="ctr">
            <a:solidFill>
              <a:srgbClr val="0070C0"/>
            </a:solidFill>
            <a:prstDash val="solid"/>
            <a:miter lim="800000"/>
            <a:tailEnd type="triangle"/>
          </a:ln>
          <a:effectLst/>
        </p:spPr>
      </p:cxnSp>
      <p:sp>
        <p:nvSpPr>
          <p:cNvPr id="23" name="TextBox 22">
            <a:extLst>
              <a:ext uri="{FF2B5EF4-FFF2-40B4-BE49-F238E27FC236}">
                <a16:creationId xmlns:a16="http://schemas.microsoft.com/office/drawing/2014/main" id="{614FFD09-17D8-2C65-E727-1E94850877BB}"/>
              </a:ext>
            </a:extLst>
          </p:cNvPr>
          <p:cNvSpPr txBox="1"/>
          <p:nvPr/>
        </p:nvSpPr>
        <p:spPr>
          <a:xfrm>
            <a:off x="1424052" y="3704133"/>
            <a:ext cx="1308371" cy="307777"/>
          </a:xfrm>
          <a:prstGeom prst="rect">
            <a:avLst/>
          </a:prstGeom>
          <a:noFill/>
        </p:spPr>
        <p:txBody>
          <a:bodyPr wrap="none" rtlCol="0">
            <a:spAutoFit/>
          </a:bodyPr>
          <a:lstStyle/>
          <a:p>
            <a:pPr algn="ctr" defTabSz="685800"/>
            <a:r>
              <a:rPr lang="en-GB" sz="1400" b="1" dirty="0">
                <a:solidFill>
                  <a:schemeClr val="accent5"/>
                </a:solidFill>
              </a:rPr>
              <a:t>HPRF station</a:t>
            </a:r>
          </a:p>
        </p:txBody>
      </p:sp>
      <p:sp>
        <p:nvSpPr>
          <p:cNvPr id="24" name="TextBox 23">
            <a:extLst>
              <a:ext uri="{FF2B5EF4-FFF2-40B4-BE49-F238E27FC236}">
                <a16:creationId xmlns:a16="http://schemas.microsoft.com/office/drawing/2014/main" id="{17B4786E-66D4-6965-DD60-90EE6D1FB35A}"/>
              </a:ext>
            </a:extLst>
          </p:cNvPr>
          <p:cNvSpPr txBox="1"/>
          <p:nvPr/>
        </p:nvSpPr>
        <p:spPr>
          <a:xfrm>
            <a:off x="2466000" y="3269995"/>
            <a:ext cx="3351780" cy="307777"/>
          </a:xfrm>
          <a:prstGeom prst="rect">
            <a:avLst/>
          </a:prstGeom>
          <a:noFill/>
        </p:spPr>
        <p:txBody>
          <a:bodyPr wrap="square" rtlCol="0">
            <a:spAutoFit/>
          </a:bodyPr>
          <a:lstStyle/>
          <a:p>
            <a:pPr algn="ctr" defTabSz="685800"/>
            <a:r>
              <a:rPr lang="en-GB" sz="1400" b="1" dirty="0">
                <a:solidFill>
                  <a:srgbClr val="002060"/>
                </a:solidFill>
              </a:rPr>
              <a:t>Transmission Lines</a:t>
            </a:r>
          </a:p>
        </p:txBody>
      </p:sp>
      <p:sp>
        <p:nvSpPr>
          <p:cNvPr id="25" name="Isosceles Triangle 24">
            <a:extLst>
              <a:ext uri="{FF2B5EF4-FFF2-40B4-BE49-F238E27FC236}">
                <a16:creationId xmlns:a16="http://schemas.microsoft.com/office/drawing/2014/main" id="{10106994-E650-2F04-28E9-43C03B72E035}"/>
              </a:ext>
            </a:extLst>
          </p:cNvPr>
          <p:cNvSpPr/>
          <p:nvPr/>
        </p:nvSpPr>
        <p:spPr>
          <a:xfrm rot="5400000">
            <a:off x="1780200" y="2891031"/>
            <a:ext cx="685800" cy="685800"/>
          </a:xfrm>
          <a:prstGeom prst="triangle">
            <a:avLst/>
          </a:prstGeom>
          <a:gradFill rotWithShape="1">
            <a:gsLst>
              <a:gs pos="0">
                <a:srgbClr val="A5A5A5">
                  <a:satMod val="103000"/>
                  <a:lumMod val="102000"/>
                  <a:tint val="94000"/>
                </a:srgbClr>
              </a:gs>
              <a:gs pos="50000">
                <a:srgbClr val="A5A5A5">
                  <a:satMod val="110000"/>
                  <a:lumMod val="100000"/>
                  <a:shade val="100000"/>
                </a:srgbClr>
              </a:gs>
              <a:gs pos="100000">
                <a:srgbClr val="A5A5A5">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US" sz="135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26" name="Rounded Rectangle 10">
            <a:extLst>
              <a:ext uri="{FF2B5EF4-FFF2-40B4-BE49-F238E27FC236}">
                <a16:creationId xmlns:a16="http://schemas.microsoft.com/office/drawing/2014/main" id="{A00C19CC-1801-C260-411F-078FFB24EC4B}"/>
              </a:ext>
            </a:extLst>
          </p:cNvPr>
          <p:cNvSpPr/>
          <p:nvPr/>
        </p:nvSpPr>
        <p:spPr>
          <a:xfrm>
            <a:off x="5834148" y="2889905"/>
            <a:ext cx="16200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schemeClr val="accent5"/>
                </a:solidFill>
                <a:effectLst/>
                <a:uLnTx/>
                <a:uFillTx/>
                <a:latin typeface="Calibri" panose="020F0502020204030204"/>
                <a:ea typeface="+mn-ea"/>
                <a:cs typeface="+mn-cs"/>
              </a:rPr>
              <a:t>Cavity</a:t>
            </a:r>
            <a:endParaRPr kumimoji="0" lang="en-GB" sz="1200" b="0" i="0" u="none" strike="noStrike" kern="0" cap="none" spc="0" normalizeH="0" baseline="0" noProof="0" dirty="0">
              <a:ln>
                <a:noFill/>
              </a:ln>
              <a:solidFill>
                <a:schemeClr val="accent5"/>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3724042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2E22C6E-716B-BD8B-A21E-37CBE0F7619C}"/>
              </a:ext>
            </a:extLst>
          </p:cNvPr>
          <p:cNvSpPr>
            <a:spLocks noGrp="1"/>
          </p:cNvSpPr>
          <p:nvPr>
            <p:ph type="sldNum" sz="quarter" idx="12"/>
          </p:nvPr>
        </p:nvSpPr>
        <p:spPr/>
        <p:txBody>
          <a:bodyPr/>
          <a:lstStyle/>
          <a:p>
            <a:fld id="{BFDCA1C4-9514-7B4F-976F-D92F7E296653}" type="slidenum">
              <a:rPr lang="fr-FR" smtClean="0"/>
              <a:pPr/>
              <a:t>80</a:t>
            </a:fld>
            <a:endParaRPr lang="fr-FR"/>
          </a:p>
        </p:txBody>
      </p:sp>
      <p:sp>
        <p:nvSpPr>
          <p:cNvPr id="3" name="Footer Placeholder 2">
            <a:extLst>
              <a:ext uri="{FF2B5EF4-FFF2-40B4-BE49-F238E27FC236}">
                <a16:creationId xmlns:a16="http://schemas.microsoft.com/office/drawing/2014/main" id="{CB60F31A-2633-FA72-7600-EA017102BDE4}"/>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pic>
        <p:nvPicPr>
          <p:cNvPr id="5" name="Picture 4">
            <a:extLst>
              <a:ext uri="{FF2B5EF4-FFF2-40B4-BE49-F238E27FC236}">
                <a16:creationId xmlns:a16="http://schemas.microsoft.com/office/drawing/2014/main" id="{EBBC98D7-6254-8E0B-13F6-9D5EC618253F}"/>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36166" y="410463"/>
            <a:ext cx="8128001" cy="3657600"/>
          </a:xfrm>
          <a:prstGeom prst="rect">
            <a:avLst/>
          </a:prstGeom>
        </p:spPr>
      </p:pic>
      <p:sp>
        <p:nvSpPr>
          <p:cNvPr id="6" name="Rectangle 5">
            <a:extLst>
              <a:ext uri="{FF2B5EF4-FFF2-40B4-BE49-F238E27FC236}">
                <a16:creationId xmlns:a16="http://schemas.microsoft.com/office/drawing/2014/main" id="{C177929C-8477-C998-823B-646255F707CA}"/>
              </a:ext>
            </a:extLst>
          </p:cNvPr>
          <p:cNvSpPr/>
          <p:nvPr/>
        </p:nvSpPr>
        <p:spPr>
          <a:xfrm>
            <a:off x="738956" y="4128472"/>
            <a:ext cx="7666088" cy="461665"/>
          </a:xfrm>
          <a:prstGeom prst="rect">
            <a:avLst/>
          </a:prstGeom>
        </p:spPr>
        <p:txBody>
          <a:bodyPr wrap="square">
            <a:spAutoFit/>
          </a:bodyPr>
          <a:lstStyle/>
          <a:p>
            <a:pPr algn="ctr"/>
            <a:r>
              <a:rPr lang="en-US" sz="1200" dirty="0">
                <a:solidFill>
                  <a:srgbClr val="002060"/>
                </a:solidFill>
              </a:rPr>
              <a:t>CERN 2 x 16 x 80 = 2560 modules of 2 </a:t>
            </a:r>
            <a:r>
              <a:rPr lang="en-US" sz="1200" dirty="0" err="1">
                <a:solidFill>
                  <a:srgbClr val="002060"/>
                </a:solidFill>
              </a:rPr>
              <a:t>kWp</a:t>
            </a:r>
            <a:r>
              <a:rPr lang="en-US" sz="1200" dirty="0">
                <a:solidFill>
                  <a:srgbClr val="002060"/>
                </a:solidFill>
              </a:rPr>
              <a:t> each @ 200 MHz solid state amplifiers (2021) in the SPS</a:t>
            </a:r>
          </a:p>
          <a:p>
            <a:pPr algn="ctr"/>
            <a:r>
              <a:rPr lang="en-US" sz="1200" dirty="0">
                <a:solidFill>
                  <a:srgbClr val="002060"/>
                </a:solidFill>
              </a:rPr>
              <a:t>delivering 2 x 1.6 MWp (compared to 2 x 2.5 MW possible)</a:t>
            </a:r>
            <a:endParaRPr lang="en-GB" sz="1200" dirty="0">
              <a:solidFill>
                <a:srgbClr val="002060"/>
              </a:solidFill>
            </a:endParaRPr>
          </a:p>
        </p:txBody>
      </p:sp>
    </p:spTree>
    <p:extLst>
      <p:ext uri="{BB962C8B-B14F-4D97-AF65-F5344CB8AC3E}">
        <p14:creationId xmlns:p14="http://schemas.microsoft.com/office/powerpoint/2010/main" val="40293286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6A566C32-CBFC-6EB2-0BCC-0C8F2143F80B}"/>
                  </a:ext>
                </a:extLst>
              </p:cNvPr>
              <p:cNvGraphicFramePr>
                <a:graphicFrameLocks noGrp="1"/>
              </p:cNvGraphicFramePr>
              <p:nvPr>
                <p:extLst>
                  <p:ext uri="{D42A27DB-BD31-4B8C-83A1-F6EECF244321}">
                    <p14:modId xmlns:p14="http://schemas.microsoft.com/office/powerpoint/2010/main" val="3385937533"/>
                  </p:ext>
                </p:extLst>
              </p:nvPr>
            </p:nvGraphicFramePr>
            <p:xfrm>
              <a:off x="628650" y="3147814"/>
              <a:ext cx="3835338" cy="1303020"/>
            </p:xfrm>
            <a:graphic>
              <a:graphicData uri="http://schemas.openxmlformats.org/drawingml/2006/table">
                <a:tbl>
                  <a:tblPr>
                    <a:tableStyleId>{3B4B98B0-60AC-42C2-AFA5-B58CD77FA1E5}</a:tableStyleId>
                  </a:tblPr>
                  <a:tblGrid>
                    <a:gridCol w="942164">
                      <a:extLst>
                        <a:ext uri="{9D8B030D-6E8A-4147-A177-3AD203B41FA5}">
                          <a16:colId xmlns:a16="http://schemas.microsoft.com/office/drawing/2014/main" val="20000"/>
                        </a:ext>
                      </a:extLst>
                    </a:gridCol>
                    <a:gridCol w="2893174">
                      <a:extLst>
                        <a:ext uri="{9D8B030D-6E8A-4147-A177-3AD203B41FA5}">
                          <a16:colId xmlns:a16="http://schemas.microsoft.com/office/drawing/2014/main" val="20001"/>
                        </a:ext>
                      </a:extLst>
                    </a:gridCol>
                  </a:tblGrid>
                  <a:tr h="433557">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435906">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14:m>
                            <m:oMath xmlns:m="http://schemas.openxmlformats.org/officeDocument/2006/math">
                              <m:r>
                                <a:rPr lang="az-Cyrl-AZ" sz="1200" smtClean="0">
                                  <a:solidFill>
                                    <a:srgbClr val="002060"/>
                                  </a:solidFill>
                                  <a:latin typeface="Cambria Math" panose="02040503050406030204" pitchFamily="18" charset="0"/>
                                </a:rPr>
                                <m:t>Г</m:t>
                              </m:r>
                              <m:r>
                                <a:rPr lang="en-GB" sz="1200" smtClean="0">
                                  <a:solidFill>
                                    <a:srgbClr val="002060"/>
                                  </a:solidFill>
                                  <a:latin typeface="Cambria Math" panose="02040503050406030204" pitchFamily="18" charset="0"/>
                                </a:rPr>
                                <m:t>=</m:t>
                              </m:r>
                            </m:oMath>
                          </a14:m>
                          <a:r>
                            <a:rPr lang="en-GB" sz="1200" dirty="0">
                              <a:solidFill>
                                <a:srgbClr val="002060"/>
                              </a:solidFill>
                            </a:rPr>
                            <a:t> 0</a:t>
                          </a:r>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perfectly matched, no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433557">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bl>
              </a:graphicData>
            </a:graphic>
          </p:graphicFrame>
        </mc:Choice>
        <mc:Fallback xmlns="">
          <p:graphicFrame>
            <p:nvGraphicFramePr>
              <p:cNvPr id="5" name="Table 4">
                <a:extLst>
                  <a:ext uri="{FF2B5EF4-FFF2-40B4-BE49-F238E27FC236}">
                    <a16:creationId xmlns:a16="http://schemas.microsoft.com/office/drawing/2014/main" id="{6A566C32-CBFC-6EB2-0BCC-0C8F2143F80B}"/>
                  </a:ext>
                </a:extLst>
              </p:cNvPr>
              <p:cNvGraphicFramePr>
                <a:graphicFrameLocks noGrp="1"/>
              </p:cNvGraphicFramePr>
              <p:nvPr>
                <p:extLst>
                  <p:ext uri="{D42A27DB-BD31-4B8C-83A1-F6EECF244321}">
                    <p14:modId xmlns:p14="http://schemas.microsoft.com/office/powerpoint/2010/main" val="3385937533"/>
                  </p:ext>
                </p:extLst>
              </p:nvPr>
            </p:nvGraphicFramePr>
            <p:xfrm>
              <a:off x="628650" y="3147814"/>
              <a:ext cx="3835338" cy="1303020"/>
            </p:xfrm>
            <a:graphic>
              <a:graphicData uri="http://schemas.openxmlformats.org/drawingml/2006/table">
                <a:tbl>
                  <a:tblPr>
                    <a:tableStyleId>{3B4B98B0-60AC-42C2-AFA5-B58CD77FA1E5}</a:tableStyleId>
                  </a:tblPr>
                  <a:tblGrid>
                    <a:gridCol w="942164">
                      <a:extLst>
                        <a:ext uri="{9D8B030D-6E8A-4147-A177-3AD203B41FA5}">
                          <a16:colId xmlns:a16="http://schemas.microsoft.com/office/drawing/2014/main" val="20000"/>
                        </a:ext>
                      </a:extLst>
                    </a:gridCol>
                    <a:gridCol w="2893174">
                      <a:extLst>
                        <a:ext uri="{9D8B030D-6E8A-4147-A177-3AD203B41FA5}">
                          <a16:colId xmlns:a16="http://schemas.microsoft.com/office/drawing/2014/main" val="20001"/>
                        </a:ext>
                      </a:extLst>
                    </a:gridCol>
                  </a:tblGrid>
                  <a:tr h="433557">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435906">
                    <a:tc>
                      <a:txBody>
                        <a:bodyPr/>
                        <a:lstStyle/>
                        <a:p>
                          <a:endParaRPr lang="en-US"/>
                        </a:p>
                      </a:txBody>
                      <a:tcPr marL="68580" marR="68580" marT="34290" marB="34290" anchor="ctr">
                        <a:blipFill>
                          <a:blip r:embed="rId2"/>
                          <a:stretch>
                            <a:fillRect t="-102817" r="-307097" b="-102817"/>
                          </a:stretch>
                        </a:blip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perfectly matched, no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433557">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DAB40E78-8655-F04F-8904-A3B1BBD134E4}"/>
                  </a:ext>
                </a:extLst>
              </p:cNvPr>
              <p:cNvGraphicFramePr>
                <a:graphicFrameLocks noGrp="1"/>
              </p:cNvGraphicFramePr>
              <p:nvPr>
                <p:extLst>
                  <p:ext uri="{D42A27DB-BD31-4B8C-83A1-F6EECF244321}">
                    <p14:modId xmlns:p14="http://schemas.microsoft.com/office/powerpoint/2010/main" val="2283432887"/>
                  </p:ext>
                </p:extLst>
              </p:nvPr>
            </p:nvGraphicFramePr>
            <p:xfrm>
              <a:off x="628650" y="3147814"/>
              <a:ext cx="3835338" cy="1303020"/>
            </p:xfrm>
            <a:graphic>
              <a:graphicData uri="http://schemas.openxmlformats.org/drawingml/2006/table">
                <a:tbl>
                  <a:tblPr>
                    <a:tableStyleId>{3B4B98B0-60AC-42C2-AFA5-B58CD77FA1E5}</a:tableStyleId>
                  </a:tblPr>
                  <a:tblGrid>
                    <a:gridCol w="942164">
                      <a:extLst>
                        <a:ext uri="{9D8B030D-6E8A-4147-A177-3AD203B41FA5}">
                          <a16:colId xmlns:a16="http://schemas.microsoft.com/office/drawing/2014/main" val="20000"/>
                        </a:ext>
                      </a:extLst>
                    </a:gridCol>
                    <a:gridCol w="2893174">
                      <a:extLst>
                        <a:ext uri="{9D8B030D-6E8A-4147-A177-3AD203B41FA5}">
                          <a16:colId xmlns:a16="http://schemas.microsoft.com/office/drawing/2014/main" val="20001"/>
                        </a:ext>
                      </a:extLst>
                    </a:gridCol>
                  </a:tblGrid>
                  <a:tr h="4343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14:m>
                            <m:oMath xmlns:m="http://schemas.openxmlformats.org/officeDocument/2006/math">
                              <m:r>
                                <a:rPr lang="az-Cyrl-AZ" sz="1200" smtClean="0">
                                  <a:solidFill>
                                    <a:srgbClr val="002060"/>
                                  </a:solidFill>
                                  <a:latin typeface="Cambria Math" panose="02040503050406030204" pitchFamily="18" charset="0"/>
                                </a:rPr>
                                <m:t>Г</m:t>
                              </m:r>
                              <m:r>
                                <a:rPr lang="en-GB" sz="1200" smtClean="0">
                                  <a:solidFill>
                                    <a:srgbClr val="002060"/>
                                  </a:solidFill>
                                  <a:latin typeface="Cambria Math" panose="02040503050406030204" pitchFamily="18" charset="0"/>
                                </a:rPr>
                                <m:t>=</m:t>
                              </m:r>
                            </m:oMath>
                          </a14:m>
                          <a:r>
                            <a:rPr lang="en-GB" sz="1200" dirty="0">
                              <a:solidFill>
                                <a:srgbClr val="002060"/>
                              </a:solidFill>
                            </a:rPr>
                            <a:t> -1</a:t>
                          </a:r>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effectLst/>
                            </a:rPr>
                            <a:t>when the line is short-circuited</a:t>
                          </a:r>
                          <a:endParaRPr lang="en-GB" sz="1200" dirty="0">
                            <a:solidFill>
                              <a:srgbClr val="002060"/>
                            </a:solidFill>
                          </a:endParaRPr>
                        </a:p>
                        <a:p>
                          <a:r>
                            <a:rPr lang="en-GB" sz="1200" dirty="0">
                              <a:solidFill>
                                <a:srgbClr val="002060"/>
                              </a:solidFill>
                              <a:effectLst/>
                            </a:rPr>
                            <a:t>complete negative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4343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14:m>
                            <m:oMath xmlns:m="http://schemas.openxmlformats.org/officeDocument/2006/math">
                              <m:r>
                                <a:rPr lang="az-Cyrl-AZ" sz="1200" smtClean="0">
                                  <a:solidFill>
                                    <a:srgbClr val="002060"/>
                                  </a:solidFill>
                                  <a:latin typeface="Cambria Math" panose="02040503050406030204" pitchFamily="18" charset="0"/>
                                </a:rPr>
                                <m:t>Г</m:t>
                              </m:r>
                              <m:r>
                                <a:rPr lang="en-GB" sz="1200" smtClean="0">
                                  <a:solidFill>
                                    <a:srgbClr val="002060"/>
                                  </a:solidFill>
                                  <a:latin typeface="Cambria Math" panose="02040503050406030204" pitchFamily="18" charset="0"/>
                                </a:rPr>
                                <m:t>=</m:t>
                              </m:r>
                            </m:oMath>
                          </a14:m>
                          <a:r>
                            <a:rPr lang="en-GB" sz="1200" dirty="0">
                              <a:solidFill>
                                <a:srgbClr val="002060"/>
                              </a:solidFill>
                            </a:rPr>
                            <a:t> 0</a:t>
                          </a:r>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perfectly matched, no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434340">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14:m>
                            <m:oMath xmlns:m="http://schemas.openxmlformats.org/officeDocument/2006/math">
                              <m:r>
                                <a:rPr lang="az-Cyrl-AZ" sz="1200" smtClean="0">
                                  <a:solidFill>
                                    <a:srgbClr val="002060"/>
                                  </a:solidFill>
                                  <a:latin typeface="Cambria Math" panose="02040503050406030204" pitchFamily="18" charset="0"/>
                                </a:rPr>
                                <m:t>Г</m:t>
                              </m:r>
                              <m:r>
                                <a:rPr lang="en-GB" sz="1200" smtClean="0">
                                  <a:solidFill>
                                    <a:srgbClr val="002060"/>
                                  </a:solidFill>
                                  <a:latin typeface="Cambria Math" panose="02040503050406030204" pitchFamily="18" charset="0"/>
                                </a:rPr>
                                <m:t>=</m:t>
                              </m:r>
                            </m:oMath>
                          </a14:m>
                          <a:r>
                            <a:rPr lang="en-GB" sz="1200" dirty="0">
                              <a:solidFill>
                                <a:srgbClr val="002060"/>
                              </a:solidFill>
                            </a:rPr>
                            <a:t> 1</a:t>
                          </a:r>
                          <a:endParaRPr lang="en-GB" sz="1200" dirty="0">
                            <a:solidFill>
                              <a:srgbClr val="002060"/>
                            </a:solidFill>
                            <a:latin typeface="+mn-lt"/>
                          </a:endParaRPr>
                        </a:p>
                      </a:txBody>
                      <a:tcPr marL="68580" marR="68580" marT="34290" marB="34290" anchor="ct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open-circuited</a:t>
                          </a:r>
                        </a:p>
                        <a:p>
                          <a:r>
                            <a:rPr lang="en-GB" sz="1200" dirty="0">
                              <a:solidFill>
                                <a:srgbClr val="002060"/>
                              </a:solidFill>
                              <a:effectLst/>
                            </a:rPr>
                            <a:t>complete positive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bl>
              </a:graphicData>
            </a:graphic>
          </p:graphicFrame>
        </mc:Choice>
        <mc:Fallback xmlns="">
          <p:graphicFrame>
            <p:nvGraphicFramePr>
              <p:cNvPr id="6" name="Table 5">
                <a:extLst>
                  <a:ext uri="{FF2B5EF4-FFF2-40B4-BE49-F238E27FC236}">
                    <a16:creationId xmlns:a16="http://schemas.microsoft.com/office/drawing/2014/main" id="{DAB40E78-8655-F04F-8904-A3B1BBD134E4}"/>
                  </a:ext>
                </a:extLst>
              </p:cNvPr>
              <p:cNvGraphicFramePr>
                <a:graphicFrameLocks noGrp="1"/>
              </p:cNvGraphicFramePr>
              <p:nvPr>
                <p:extLst>
                  <p:ext uri="{D42A27DB-BD31-4B8C-83A1-F6EECF244321}">
                    <p14:modId xmlns:p14="http://schemas.microsoft.com/office/powerpoint/2010/main" val="2283432887"/>
                  </p:ext>
                </p:extLst>
              </p:nvPr>
            </p:nvGraphicFramePr>
            <p:xfrm>
              <a:off x="628650" y="3147814"/>
              <a:ext cx="3835338" cy="1303020"/>
            </p:xfrm>
            <a:graphic>
              <a:graphicData uri="http://schemas.openxmlformats.org/drawingml/2006/table">
                <a:tbl>
                  <a:tblPr>
                    <a:tableStyleId>{3B4B98B0-60AC-42C2-AFA5-B58CD77FA1E5}</a:tableStyleId>
                  </a:tblPr>
                  <a:tblGrid>
                    <a:gridCol w="942164">
                      <a:extLst>
                        <a:ext uri="{9D8B030D-6E8A-4147-A177-3AD203B41FA5}">
                          <a16:colId xmlns:a16="http://schemas.microsoft.com/office/drawing/2014/main" val="20000"/>
                        </a:ext>
                      </a:extLst>
                    </a:gridCol>
                    <a:gridCol w="2893174">
                      <a:extLst>
                        <a:ext uri="{9D8B030D-6E8A-4147-A177-3AD203B41FA5}">
                          <a16:colId xmlns:a16="http://schemas.microsoft.com/office/drawing/2014/main" val="20001"/>
                        </a:ext>
                      </a:extLst>
                    </a:gridCol>
                  </a:tblGrid>
                  <a:tr h="434340">
                    <a:tc>
                      <a:txBody>
                        <a:bodyPr/>
                        <a:lstStyle/>
                        <a:p>
                          <a:endParaRPr lang="en-US"/>
                        </a:p>
                      </a:txBody>
                      <a:tcPr marL="68580" marR="68580" marT="34290" marB="34290" anchor="ctr">
                        <a:blipFill>
                          <a:blip r:embed="rId3"/>
                          <a:stretch>
                            <a:fillRect t="-2778" r="-307097" b="-212500"/>
                          </a:stretch>
                        </a:blip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002060"/>
                              </a:solidFill>
                              <a:effectLst/>
                            </a:rPr>
                            <a:t>when the line is short-circuited</a:t>
                          </a:r>
                          <a:endParaRPr lang="en-GB" sz="1200" dirty="0">
                            <a:solidFill>
                              <a:srgbClr val="002060"/>
                            </a:solidFill>
                          </a:endParaRPr>
                        </a:p>
                        <a:p>
                          <a:r>
                            <a:rPr lang="en-GB" sz="1200" dirty="0">
                              <a:solidFill>
                                <a:srgbClr val="002060"/>
                              </a:solidFill>
                              <a:effectLst/>
                            </a:rPr>
                            <a:t>complete negative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0"/>
                      </a:ext>
                    </a:extLst>
                  </a:tr>
                  <a:tr h="434340">
                    <a:tc>
                      <a:txBody>
                        <a:bodyPr/>
                        <a:lstStyle/>
                        <a:p>
                          <a:endParaRPr lang="en-US"/>
                        </a:p>
                      </a:txBody>
                      <a:tcPr marL="68580" marR="68580" marT="34290" marB="34290" anchor="ctr">
                        <a:blipFill>
                          <a:blip r:embed="rId3"/>
                          <a:stretch>
                            <a:fillRect t="-104225" r="-307097" b="-115493"/>
                          </a:stretch>
                        </a:blip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perfectly matched, no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1"/>
                      </a:ext>
                    </a:extLst>
                  </a:tr>
                  <a:tr h="434340">
                    <a:tc>
                      <a:txBody>
                        <a:bodyPr/>
                        <a:lstStyle/>
                        <a:p>
                          <a:endParaRPr lang="en-US"/>
                        </a:p>
                      </a:txBody>
                      <a:tcPr marL="68580" marR="68580" marT="34290" marB="34290" anchor="ctr">
                        <a:blipFill>
                          <a:blip r:embed="rId3"/>
                          <a:stretch>
                            <a:fillRect t="-201389" r="-307097" b="-13889"/>
                          </a:stretch>
                        </a:blipFill>
                      </a:tcPr>
                    </a:tc>
                    <a:tc>
                      <a:txBody>
                        <a:bodyPr/>
                        <a:lstStyle>
                          <a:lvl1pPr marL="0" algn="l" defTabSz="457200" rtl="0" eaLnBrk="1" latinLnBrk="0" hangingPunct="1">
                            <a:defRPr sz="1800" kern="1200">
                              <a:solidFill>
                                <a:schemeClr val="tx1"/>
                              </a:solidFill>
                              <a:latin typeface="Calibri" panose="020F0502020204030204"/>
                            </a:defRPr>
                          </a:lvl1pPr>
                          <a:lvl2pPr marL="457200" algn="l" defTabSz="457200" rtl="0" eaLnBrk="1" latinLnBrk="0" hangingPunct="1">
                            <a:defRPr sz="1800" kern="1200">
                              <a:solidFill>
                                <a:schemeClr val="tx1"/>
                              </a:solidFill>
                              <a:latin typeface="Calibri" panose="020F0502020204030204"/>
                            </a:defRPr>
                          </a:lvl2pPr>
                          <a:lvl3pPr marL="914400" algn="l" defTabSz="457200" rtl="0" eaLnBrk="1" latinLnBrk="0" hangingPunct="1">
                            <a:defRPr sz="1800" kern="1200">
                              <a:solidFill>
                                <a:schemeClr val="tx1"/>
                              </a:solidFill>
                              <a:latin typeface="Calibri" panose="020F0502020204030204"/>
                            </a:defRPr>
                          </a:lvl3pPr>
                          <a:lvl4pPr marL="1371600" algn="l" defTabSz="457200" rtl="0" eaLnBrk="1" latinLnBrk="0" hangingPunct="1">
                            <a:defRPr sz="1800" kern="1200">
                              <a:solidFill>
                                <a:schemeClr val="tx1"/>
                              </a:solidFill>
                              <a:latin typeface="Calibri" panose="020F0502020204030204"/>
                            </a:defRPr>
                          </a:lvl4pPr>
                          <a:lvl5pPr marL="1828800" algn="l" defTabSz="457200" rtl="0" eaLnBrk="1" latinLnBrk="0" hangingPunct="1">
                            <a:defRPr sz="1800" kern="1200">
                              <a:solidFill>
                                <a:schemeClr val="tx1"/>
                              </a:solidFill>
                              <a:latin typeface="Calibri" panose="020F0502020204030204"/>
                            </a:defRPr>
                          </a:lvl5pPr>
                          <a:lvl6pPr marL="2286000" algn="l" defTabSz="457200" rtl="0" eaLnBrk="1" latinLnBrk="0" hangingPunct="1">
                            <a:defRPr sz="1800" kern="1200">
                              <a:solidFill>
                                <a:schemeClr val="tx1"/>
                              </a:solidFill>
                              <a:latin typeface="Calibri" panose="020F0502020204030204"/>
                            </a:defRPr>
                          </a:lvl6pPr>
                          <a:lvl7pPr marL="2743200" algn="l" defTabSz="457200" rtl="0" eaLnBrk="1" latinLnBrk="0" hangingPunct="1">
                            <a:defRPr sz="1800" kern="1200">
                              <a:solidFill>
                                <a:schemeClr val="tx1"/>
                              </a:solidFill>
                              <a:latin typeface="Calibri" panose="020F0502020204030204"/>
                            </a:defRPr>
                          </a:lvl7pPr>
                          <a:lvl8pPr marL="3200400" algn="l" defTabSz="457200" rtl="0" eaLnBrk="1" latinLnBrk="0" hangingPunct="1">
                            <a:defRPr sz="1800" kern="1200">
                              <a:solidFill>
                                <a:schemeClr val="tx1"/>
                              </a:solidFill>
                              <a:latin typeface="Calibri" panose="020F0502020204030204"/>
                            </a:defRPr>
                          </a:lvl8pPr>
                          <a:lvl9pPr marL="3657600" algn="l" defTabSz="457200" rtl="0" eaLnBrk="1" latinLnBrk="0" hangingPunct="1">
                            <a:defRPr sz="1800" kern="1200">
                              <a:solidFill>
                                <a:schemeClr val="tx1"/>
                              </a:solidFill>
                              <a:latin typeface="Calibri" panose="020F0502020204030204"/>
                            </a:defRPr>
                          </a:lvl9pPr>
                        </a:lstStyle>
                        <a:p>
                          <a:r>
                            <a:rPr lang="en-GB" sz="1200" dirty="0">
                              <a:solidFill>
                                <a:srgbClr val="002060"/>
                              </a:solidFill>
                              <a:effectLst/>
                            </a:rPr>
                            <a:t>when the line is open-circuited</a:t>
                          </a:r>
                        </a:p>
                        <a:p>
                          <a:r>
                            <a:rPr lang="en-GB" sz="1200" dirty="0">
                              <a:solidFill>
                                <a:srgbClr val="002060"/>
                              </a:solidFill>
                              <a:effectLst/>
                            </a:rPr>
                            <a:t>complete positive reflection</a:t>
                          </a:r>
                          <a:endParaRPr lang="en-GB" sz="1200" dirty="0">
                            <a:solidFill>
                              <a:srgbClr val="002060"/>
                            </a:solidFill>
                            <a:latin typeface="+mn-lt"/>
                          </a:endParaRPr>
                        </a:p>
                      </a:txBody>
                      <a:tcPr marL="68580" marR="68580" marT="34290" marB="34290" anchor="ctr"/>
                    </a:tc>
                    <a:extLst>
                      <a:ext uri="{0D108BD9-81ED-4DB2-BD59-A6C34878D82A}">
                        <a16:rowId xmlns:a16="http://schemas.microsoft.com/office/drawing/2014/main" val="10002"/>
                      </a:ext>
                    </a:extLst>
                  </a:tr>
                </a:tbl>
              </a:graphicData>
            </a:graphic>
          </p:graphicFrame>
        </mc:Fallback>
      </mc:AlternateContent>
      <p:sp>
        <p:nvSpPr>
          <p:cNvPr id="11" name="Rounded Rectangle 9">
            <a:extLst>
              <a:ext uri="{FF2B5EF4-FFF2-40B4-BE49-F238E27FC236}">
                <a16:creationId xmlns:a16="http://schemas.microsoft.com/office/drawing/2014/main" id="{96DC4531-ED6F-DFFC-ACA7-5BE1724BCD9A}"/>
              </a:ext>
            </a:extLst>
          </p:cNvPr>
          <p:cNvSpPr/>
          <p:nvPr/>
        </p:nvSpPr>
        <p:spPr>
          <a:xfrm>
            <a:off x="7272480" y="2272685"/>
            <a:ext cx="16200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Cavity</a:t>
            </a:r>
            <a:endParaRPr kumimoji="0" lang="en-GB" sz="120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err="1">
                <a:ln>
                  <a:noFill/>
                </a:ln>
                <a:solidFill>
                  <a:srgbClr val="0070C0"/>
                </a:solidFill>
                <a:effectLst/>
                <a:uLnTx/>
                <a:uFillTx/>
                <a:latin typeface="Calibri" panose="020F0502020204030204"/>
                <a:ea typeface="+mn-ea"/>
                <a:cs typeface="+mn-cs"/>
              </a:rPr>
              <a:t>Z</a:t>
            </a:r>
            <a:r>
              <a:rPr kumimoji="0" lang="en-US" sz="1350" b="1" i="0" u="none" strike="noStrike" kern="0" cap="none" spc="0" normalizeH="0" baseline="-25000" noProof="0" dirty="0" err="1">
                <a:ln>
                  <a:noFill/>
                </a:ln>
                <a:solidFill>
                  <a:srgbClr val="0070C0"/>
                </a:solidFill>
                <a:effectLst/>
                <a:uLnTx/>
                <a:uFillTx/>
                <a:latin typeface="Calibri" panose="020F0502020204030204"/>
                <a:ea typeface="+mn-ea"/>
                <a:cs typeface="+mn-cs"/>
              </a:rPr>
              <a:t>c</a:t>
            </a:r>
            <a:endParaRPr kumimoji="0" lang="en-GB" sz="1350" b="1" i="0" u="none" strike="noStrike" kern="0" cap="none" spc="0" normalizeH="0" baseline="-25000" noProof="0" dirty="0">
              <a:ln>
                <a:noFill/>
              </a:ln>
              <a:solidFill>
                <a:srgbClr val="0070C0"/>
              </a:solidFill>
              <a:effectLst/>
              <a:uLnTx/>
              <a:uFillTx/>
              <a:latin typeface="Calibri" panose="020F0502020204030204"/>
              <a:ea typeface="+mn-ea"/>
              <a:cs typeface="+mn-cs"/>
            </a:endParaRPr>
          </a:p>
        </p:txBody>
      </p:sp>
      <mc:AlternateContent xmlns:mc="http://schemas.openxmlformats.org/markup-compatibility/2006" xmlns:a14="http://schemas.microsoft.com/office/drawing/2010/main">
        <mc:Choice Requires="a14">
          <p:sp>
            <p:nvSpPr>
              <p:cNvPr id="12" name="Rounded Rectangle 10">
                <a:extLst>
                  <a:ext uri="{FF2B5EF4-FFF2-40B4-BE49-F238E27FC236}">
                    <a16:creationId xmlns:a16="http://schemas.microsoft.com/office/drawing/2014/main" id="{EE92D80C-E9CF-082F-632F-5D7733D3F7E1}"/>
                  </a:ext>
                </a:extLst>
              </p:cNvPr>
              <p:cNvSpPr/>
              <p:nvPr/>
            </p:nvSpPr>
            <p:spPr>
              <a:xfrm>
                <a:off x="7262680" y="2272685"/>
                <a:ext cx="16200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Cavity</a:t>
                </a:r>
                <a:endParaRPr kumimoji="0" lang="en-GB" sz="120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FF0000"/>
                    </a:solidFill>
                    <a:effectLst/>
                    <a:uLnTx/>
                    <a:uFillTx/>
                    <a:latin typeface="Calibri" panose="020F0502020204030204"/>
                    <a:ea typeface="+mn-ea"/>
                    <a:cs typeface="+mn-cs"/>
                  </a:rPr>
                  <a:t>Z </a:t>
                </a:r>
                <a14:m>
                  <m:oMath xmlns:m="http://schemas.openxmlformats.org/officeDocument/2006/math">
                    <m:r>
                      <a:rPr kumimoji="0" lang="en-US" sz="1350" b="1" i="1" u="none" strike="noStrike" kern="0" cap="none" spc="0" normalizeH="0" baseline="0" noProof="0" smtClean="0">
                        <a:ln>
                          <a:noFill/>
                        </a:ln>
                        <a:solidFill>
                          <a:srgbClr val="FF0000"/>
                        </a:solidFill>
                        <a:effectLst/>
                        <a:uLnTx/>
                        <a:uFillTx/>
                        <a:latin typeface="Cambria Math"/>
                        <a:ea typeface="Cambria Math"/>
                        <a:cs typeface="+mn-cs"/>
                      </a:rPr>
                      <m:t>≠</m:t>
                    </m:r>
                  </m:oMath>
                </a14:m>
                <a:r>
                  <a:rPr kumimoji="0" lang="en-US" sz="1350" b="1" i="0" u="none" strike="noStrike" kern="0" cap="none" spc="0" normalizeH="0" baseline="0" noProof="0" dirty="0">
                    <a:ln>
                      <a:noFill/>
                    </a:ln>
                    <a:solidFill>
                      <a:srgbClr val="FF0000"/>
                    </a:solidFill>
                    <a:effectLst/>
                    <a:uLnTx/>
                    <a:uFillTx/>
                    <a:latin typeface="Calibri" panose="020F0502020204030204"/>
                    <a:ea typeface="+mn-ea"/>
                    <a:cs typeface="+mn-cs"/>
                  </a:rPr>
                  <a:t> </a:t>
                </a:r>
                <a:r>
                  <a:rPr kumimoji="0" lang="en-US" sz="1350" b="1" i="0" u="none" strike="noStrike" kern="0" cap="none" spc="0" normalizeH="0" baseline="0" noProof="0" dirty="0" err="1">
                    <a:ln>
                      <a:noFill/>
                    </a:ln>
                    <a:solidFill>
                      <a:srgbClr val="FF0000"/>
                    </a:solidFill>
                    <a:effectLst/>
                    <a:uLnTx/>
                    <a:uFillTx/>
                    <a:latin typeface="Calibri" panose="020F0502020204030204"/>
                    <a:ea typeface="+mn-ea"/>
                    <a:cs typeface="+mn-cs"/>
                  </a:rPr>
                  <a:t>Z</a:t>
                </a:r>
                <a:r>
                  <a:rPr kumimoji="0" lang="en-US" sz="1350" b="1" i="0" u="none" strike="noStrike" kern="0" cap="none" spc="0" normalizeH="0" baseline="-25000" noProof="0" dirty="0" err="1">
                    <a:ln>
                      <a:noFill/>
                    </a:ln>
                    <a:solidFill>
                      <a:srgbClr val="FF0000"/>
                    </a:solidFill>
                    <a:effectLst/>
                    <a:uLnTx/>
                    <a:uFillTx/>
                    <a:latin typeface="Calibri" panose="020F0502020204030204"/>
                    <a:ea typeface="+mn-ea"/>
                    <a:cs typeface="+mn-cs"/>
                  </a:rPr>
                  <a:t>c</a:t>
                </a:r>
                <a:endParaRPr kumimoji="0" lang="en-GB" sz="1350" b="1" i="0" u="none" strike="noStrike" kern="0" cap="none" spc="0" normalizeH="0" baseline="-25000" noProof="0" dirty="0">
                  <a:ln>
                    <a:noFill/>
                  </a:ln>
                  <a:solidFill>
                    <a:srgbClr val="FF0000"/>
                  </a:solidFill>
                  <a:effectLst/>
                  <a:uLnTx/>
                  <a:uFillTx/>
                  <a:latin typeface="Calibri" panose="020F0502020204030204"/>
                  <a:ea typeface="+mn-ea"/>
                  <a:cs typeface="+mn-cs"/>
                </a:endParaRPr>
              </a:p>
            </p:txBody>
          </p:sp>
        </mc:Choice>
        <mc:Fallback xmlns="">
          <p:sp>
            <p:nvSpPr>
              <p:cNvPr id="12" name="Rounded Rectangle 10">
                <a:extLst>
                  <a:ext uri="{FF2B5EF4-FFF2-40B4-BE49-F238E27FC236}">
                    <a16:creationId xmlns:a16="http://schemas.microsoft.com/office/drawing/2014/main" id="{EE92D80C-E9CF-082F-632F-5D7733D3F7E1}"/>
                  </a:ext>
                </a:extLst>
              </p:cNvPr>
              <p:cNvSpPr>
                <a:spLocks noRot="1" noChangeAspect="1" noMove="1" noResize="1" noEditPoints="1" noAdjustHandles="1" noChangeArrowheads="1" noChangeShapeType="1" noTextEdit="1"/>
              </p:cNvSpPr>
              <p:nvPr/>
            </p:nvSpPr>
            <p:spPr>
              <a:xfrm>
                <a:off x="7262680" y="2272685"/>
                <a:ext cx="1620000" cy="675000"/>
              </a:xfrm>
              <a:prstGeom prst="roundRect">
                <a:avLst/>
              </a:prstGeom>
              <a:blipFill>
                <a:blip r:embed="rId4"/>
                <a:stretch>
                  <a:fillRect/>
                </a:stretch>
              </a:blipFill>
              <a:ln w="12700" cap="flat" cmpd="sng" algn="ctr">
                <a:solidFill>
                  <a:sysClr val="window" lastClr="FFFFFF">
                    <a:lumMod val="65000"/>
                  </a:sysClr>
                </a:solidFill>
                <a:prstDash val="solid"/>
                <a:miter lim="8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ounded Rectangle 40">
                <a:extLst>
                  <a:ext uri="{FF2B5EF4-FFF2-40B4-BE49-F238E27FC236}">
                    <a16:creationId xmlns:a16="http://schemas.microsoft.com/office/drawing/2014/main" id="{1DBB16F9-C64F-4D61-ED7D-1AC4EB6B4F5A}"/>
                  </a:ext>
                </a:extLst>
              </p:cNvPr>
              <p:cNvSpPr/>
              <p:nvPr/>
            </p:nvSpPr>
            <p:spPr>
              <a:xfrm>
                <a:off x="7265025" y="2272685"/>
                <a:ext cx="1620000" cy="675000"/>
              </a:xfrm>
              <a:prstGeom prst="roundRect">
                <a:avLst/>
              </a:prstGeom>
              <a:solidFill>
                <a:sysClr val="window" lastClr="FFFFFF"/>
              </a:solidFill>
              <a:ln w="12700" cap="flat" cmpd="sng" algn="ctr">
                <a:solidFill>
                  <a:sysClr val="window" lastClr="FFFFFF">
                    <a:lumMod val="65000"/>
                  </a:sysClr>
                </a:solidFill>
                <a:prstDash val="solid"/>
                <a:miter lim="800000"/>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35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rPr>
                  <a:t>Cavity</a:t>
                </a:r>
                <a:endParaRPr kumimoji="0" lang="en-GB" sz="1200" b="0" i="0" u="none" strike="noStrike" kern="0" cap="none" spc="0" normalizeH="0" baseline="0" noProof="0" dirty="0">
                  <a:ln>
                    <a:noFill/>
                  </a:ln>
                  <a:solidFill>
                    <a:prstClr val="white">
                      <a:lumMod val="65000"/>
                    </a:prstClr>
                  </a:solidFill>
                  <a:effectLst/>
                  <a:uLnTx/>
                  <a:uFillTx/>
                  <a:latin typeface="Calibri" panose="020F0502020204030204"/>
                  <a:ea typeface="+mn-ea"/>
                  <a:cs typeface="+mn-cs"/>
                </a:endParaRP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350" b="1" i="0" u="none" strike="noStrike" kern="0" cap="none" spc="0" normalizeH="0" baseline="0" noProof="0" dirty="0">
                    <a:ln>
                      <a:noFill/>
                    </a:ln>
                    <a:solidFill>
                      <a:srgbClr val="FF0000"/>
                    </a:solidFill>
                    <a:effectLst/>
                    <a:uLnTx/>
                    <a:uFillTx/>
                    <a:latin typeface="Calibri" panose="020F0502020204030204"/>
                    <a:ea typeface="+mn-ea"/>
                    <a:cs typeface="+mn-cs"/>
                  </a:rPr>
                  <a:t>Z </a:t>
                </a:r>
                <a14:m>
                  <m:oMath xmlns:m="http://schemas.openxmlformats.org/officeDocument/2006/math">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𝐬𝐡𝐨𝐫𝐭</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 (</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𝐪𝐮𝐞𝐧𝐜𝐡</m:t>
                    </m:r>
                    <m:r>
                      <a:rPr kumimoji="0" lang="fr-CH" sz="1350" b="1" i="0" u="none" strike="noStrike" kern="0" cap="none" spc="0" normalizeH="0" baseline="0" noProof="0" smtClean="0">
                        <a:ln>
                          <a:noFill/>
                        </a:ln>
                        <a:solidFill>
                          <a:srgbClr val="FF0000"/>
                        </a:solidFill>
                        <a:effectLst/>
                        <a:uLnTx/>
                        <a:uFillTx/>
                        <a:latin typeface="Cambria Math" panose="02040503050406030204" pitchFamily="18" charset="0"/>
                        <a:ea typeface="Cambria Math"/>
                        <a:cs typeface="+mn-cs"/>
                      </a:rPr>
                      <m:t>)</m:t>
                    </m:r>
                  </m:oMath>
                </a14:m>
                <a:endParaRPr kumimoji="0" lang="en-GB" sz="1350" b="1" i="0" u="none" strike="noStrike" kern="0" cap="none" spc="0" normalizeH="0" baseline="-25000" noProof="0" dirty="0">
                  <a:ln>
                    <a:noFill/>
                  </a:ln>
                  <a:solidFill>
                    <a:srgbClr val="FF0000"/>
                  </a:solidFill>
                  <a:effectLst/>
                  <a:uLnTx/>
                  <a:uFillTx/>
                  <a:latin typeface="Calibri" panose="020F0502020204030204"/>
                  <a:ea typeface="+mn-ea"/>
                  <a:cs typeface="+mn-cs"/>
                </a:endParaRPr>
              </a:p>
            </p:txBody>
          </p:sp>
        </mc:Choice>
        <mc:Fallback xmlns="">
          <p:sp>
            <p:nvSpPr>
              <p:cNvPr id="22" name="Rounded Rectangle 40">
                <a:extLst>
                  <a:ext uri="{FF2B5EF4-FFF2-40B4-BE49-F238E27FC236}">
                    <a16:creationId xmlns:a16="http://schemas.microsoft.com/office/drawing/2014/main" id="{1DBB16F9-C64F-4D61-ED7D-1AC4EB6B4F5A}"/>
                  </a:ext>
                </a:extLst>
              </p:cNvPr>
              <p:cNvSpPr>
                <a:spLocks noRot="1" noChangeAspect="1" noMove="1" noResize="1" noEditPoints="1" noAdjustHandles="1" noChangeArrowheads="1" noChangeShapeType="1" noTextEdit="1"/>
              </p:cNvSpPr>
              <p:nvPr/>
            </p:nvSpPr>
            <p:spPr>
              <a:xfrm>
                <a:off x="7265025" y="2272685"/>
                <a:ext cx="1620000" cy="675000"/>
              </a:xfrm>
              <a:prstGeom prst="roundRect">
                <a:avLst/>
              </a:prstGeom>
              <a:blipFill>
                <a:blip r:embed="rId5"/>
                <a:stretch>
                  <a:fillRect t="-2655" b="-6195"/>
                </a:stretch>
              </a:blipFill>
              <a:ln w="12700" cap="flat" cmpd="sng" algn="ctr">
                <a:solidFill>
                  <a:sysClr val="window" lastClr="FFFFFF">
                    <a:lumMod val="65000"/>
                  </a:sysClr>
                </a:solidFill>
                <a:prstDash val="solid"/>
                <a:miter lim="800000"/>
              </a:ln>
              <a:effectLst/>
            </p:spPr>
            <p:txBody>
              <a:bodyPr/>
              <a:lstStyle/>
              <a:p>
                <a:r>
                  <a:rPr lang="en-US">
                    <a:noFill/>
                  </a:rPr>
                  <a:t> </a:t>
                </a:r>
              </a:p>
            </p:txBody>
          </p:sp>
        </mc:Fallback>
      </mc:AlternateContent>
      <p:sp>
        <p:nvSpPr>
          <p:cNvPr id="2" name="Title 1">
            <a:extLst>
              <a:ext uri="{FF2B5EF4-FFF2-40B4-BE49-F238E27FC236}">
                <a16:creationId xmlns:a16="http://schemas.microsoft.com/office/drawing/2014/main" id="{427D54DA-1D21-8D36-21E8-F82F25627E34}"/>
              </a:ext>
            </a:extLst>
          </p:cNvPr>
          <p:cNvSpPr>
            <a:spLocks noGrp="1"/>
          </p:cNvSpPr>
          <p:nvPr>
            <p:ph type="title"/>
          </p:nvPr>
        </p:nvSpPr>
        <p:spPr/>
        <p:txBody>
          <a:bodyPr/>
          <a:lstStyle/>
          <a:p>
            <a:r>
              <a:rPr lang="en-GB" dirty="0"/>
              <a:t>Reflection from cavity</a:t>
            </a:r>
            <a:endParaRPr lang="en-US" dirty="0"/>
          </a:p>
        </p:txBody>
      </p:sp>
      <p:sp>
        <p:nvSpPr>
          <p:cNvPr id="3" name="Footer Placeholder 2">
            <a:extLst>
              <a:ext uri="{FF2B5EF4-FFF2-40B4-BE49-F238E27FC236}">
                <a16:creationId xmlns:a16="http://schemas.microsoft.com/office/drawing/2014/main" id="{D591BB1C-06E0-B3F0-3BCC-512A5B1566D6}"/>
              </a:ext>
            </a:extLst>
          </p:cNvPr>
          <p:cNvSpPr>
            <a:spLocks noGrp="1"/>
          </p:cNvSpPr>
          <p:nvPr>
            <p:ph type="ftr" sz="quarter" idx="11"/>
          </p:nvPr>
        </p:nvSpPr>
        <p:spPr/>
        <p:txBody>
          <a:bodyPr/>
          <a:lstStyle/>
          <a:p>
            <a:pPr algn="ctr"/>
            <a:r>
              <a:rPr lang="en-GB"/>
              <a:t>13th HL-LHC Collaboration Meeting, Vancouver, Canada, 25-28 September 2023 - WP4 - RF power system, eric.montesinos@cern.ch</a:t>
            </a:r>
            <a:endParaRPr lang="en-GB" dirty="0"/>
          </a:p>
        </p:txBody>
      </p:sp>
      <p:sp>
        <p:nvSpPr>
          <p:cNvPr id="4" name="Slide Number Placeholder 3">
            <a:extLst>
              <a:ext uri="{FF2B5EF4-FFF2-40B4-BE49-F238E27FC236}">
                <a16:creationId xmlns:a16="http://schemas.microsoft.com/office/drawing/2014/main" id="{F902A8B2-FB7C-8C52-D147-6A7C57C8BBCA}"/>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7" name="Picture 6">
            <a:extLst>
              <a:ext uri="{FF2B5EF4-FFF2-40B4-BE49-F238E27FC236}">
                <a16:creationId xmlns:a16="http://schemas.microsoft.com/office/drawing/2014/main" id="{3319D851-72C6-88B4-07AE-124152B0F830}"/>
              </a:ext>
            </a:extLst>
          </p:cNvPr>
          <p:cNvPicPr>
            <a:picLocks/>
          </p:cNvPicPr>
          <p:nvPr/>
        </p:nvPicPr>
        <p:blipFill>
          <a:blip r:embed="rId6">
            <a:clrChange>
              <a:clrFrom>
                <a:srgbClr val="FFFFFF"/>
              </a:clrFrom>
              <a:clrTo>
                <a:srgbClr val="FFFFFF">
                  <a:alpha val="0"/>
                </a:srgbClr>
              </a:clrTo>
            </a:clrChange>
          </a:blip>
          <a:stretch>
            <a:fillRect/>
          </a:stretch>
        </p:blipFill>
        <p:spPr>
          <a:xfrm flipV="1">
            <a:off x="6030462" y="2272685"/>
            <a:ext cx="1080000" cy="648000"/>
          </a:xfrm>
          <a:prstGeom prst="rect">
            <a:avLst/>
          </a:prstGeom>
        </p:spPr>
      </p:pic>
      <p:pic>
        <p:nvPicPr>
          <p:cNvPr id="8" name="Picture 7">
            <a:extLst>
              <a:ext uri="{FF2B5EF4-FFF2-40B4-BE49-F238E27FC236}">
                <a16:creationId xmlns:a16="http://schemas.microsoft.com/office/drawing/2014/main" id="{B67DC0DE-9C24-C859-4D3D-483183FF2286}"/>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030342" y="2272685"/>
            <a:ext cx="1080000" cy="649149"/>
          </a:xfrm>
          <a:prstGeom prst="rect">
            <a:avLst/>
          </a:prstGeom>
        </p:spPr>
      </p:pic>
      <p:cxnSp>
        <p:nvCxnSpPr>
          <p:cNvPr id="9" name="Straight Arrow Connector 8">
            <a:extLst>
              <a:ext uri="{FF2B5EF4-FFF2-40B4-BE49-F238E27FC236}">
                <a16:creationId xmlns:a16="http://schemas.microsoft.com/office/drawing/2014/main" id="{B37D88FD-779A-4ACA-323F-3023CA11B740}"/>
              </a:ext>
            </a:extLst>
          </p:cNvPr>
          <p:cNvCxnSpPr/>
          <p:nvPr/>
        </p:nvCxnSpPr>
        <p:spPr>
          <a:xfrm flipH="1" flipV="1">
            <a:off x="6246366" y="2920757"/>
            <a:ext cx="675000" cy="0"/>
          </a:xfrm>
          <a:prstGeom prst="straightConnector1">
            <a:avLst/>
          </a:prstGeom>
          <a:noFill/>
          <a:ln w="38100" cap="flat" cmpd="sng" algn="ctr">
            <a:solidFill>
              <a:srgbClr val="FF0000"/>
            </a:solidFill>
            <a:prstDash val="solid"/>
            <a:miter lim="800000"/>
            <a:tailEnd type="arrow"/>
          </a:ln>
          <a:effectLst/>
        </p:spPr>
      </p:cxnSp>
      <mc:AlternateContent xmlns:mc="http://schemas.openxmlformats.org/markup-compatibility/2006" xmlns:a14="http://schemas.microsoft.com/office/drawing/2010/main">
        <mc:Choice Requires="a14">
          <p:sp>
            <p:nvSpPr>
              <p:cNvPr id="10" name="Content Placeholder 2">
                <a:extLst>
                  <a:ext uri="{FF2B5EF4-FFF2-40B4-BE49-F238E27FC236}">
                    <a16:creationId xmlns:a16="http://schemas.microsoft.com/office/drawing/2014/main" id="{4A83ECB3-BC0A-8DA2-41DD-D3B264D078A7}"/>
                  </a:ext>
                </a:extLst>
              </p:cNvPr>
              <p:cNvSpPr txBox="1">
                <a:spLocks/>
              </p:cNvSpPr>
              <p:nvPr/>
            </p:nvSpPr>
            <p:spPr>
              <a:xfrm>
                <a:off x="628650" y="1020161"/>
                <a:ext cx="3886200" cy="1707319"/>
              </a:xfrm>
              <a:prstGeom prst="rect">
                <a:avLst/>
              </a:prstGeom>
            </p:spPr>
            <p:txBody>
              <a:bodyPr vert="horz" lIns="91440" tIns="45720" rIns="91440" bIns="45720" rtlCol="0" anchor="ctr">
                <a:noAutofit/>
              </a:bodyPr>
              <a:lstStyle>
                <a:lvl1pPr marL="0" indent="0" algn="l" defTabSz="685800" rtl="0" eaLnBrk="1" latinLnBrk="0" hangingPunct="1">
                  <a:lnSpc>
                    <a:spcPct val="90000"/>
                  </a:lnSpc>
                  <a:spcBef>
                    <a:spcPts val="750"/>
                  </a:spcBef>
                  <a:buFont typeface="Arial" panose="020B0604020202020204" pitchFamily="34" charset="0"/>
                  <a:buNone/>
                  <a:defRPr sz="2100" kern="1200">
                    <a:solidFill>
                      <a:srgbClr val="002060"/>
                    </a:solidFill>
                    <a:latin typeface="+mn-lt"/>
                    <a:ea typeface="+mn-ea"/>
                    <a:cs typeface="+mn-cs"/>
                  </a:defRPr>
                </a:lvl1pPr>
                <a:lvl2pPr marL="135731" indent="0" algn="l" defTabSz="685800" rtl="0" eaLnBrk="1" latinLnBrk="0" hangingPunct="1">
                  <a:lnSpc>
                    <a:spcPct val="90000"/>
                  </a:lnSpc>
                  <a:spcBef>
                    <a:spcPts val="375"/>
                  </a:spcBef>
                  <a:buFont typeface="Arial" panose="020B0604020202020204" pitchFamily="34" charset="0"/>
                  <a:buNone/>
                  <a:defRPr sz="1800" kern="1200">
                    <a:solidFill>
                      <a:srgbClr val="002060"/>
                    </a:solidFill>
                    <a:latin typeface="+mn-lt"/>
                    <a:ea typeface="+mn-ea"/>
                    <a:cs typeface="+mn-cs"/>
                  </a:defRPr>
                </a:lvl2pPr>
                <a:lvl3pPr marL="267891" indent="0" algn="l" defTabSz="685800" rtl="0" eaLnBrk="1" latinLnBrk="0" hangingPunct="1">
                  <a:lnSpc>
                    <a:spcPct val="90000"/>
                  </a:lnSpc>
                  <a:spcBef>
                    <a:spcPts val="375"/>
                  </a:spcBef>
                  <a:buFont typeface="Arial" panose="020B0604020202020204" pitchFamily="34" charset="0"/>
                  <a:buNone/>
                  <a:defRPr sz="1500" kern="1200">
                    <a:solidFill>
                      <a:srgbClr val="002060"/>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Standing Wave Ration SWR is a measure of impedance matching of the cavity</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A wave is partly reflected when a transmission line is terminated with other than a pure resistance equal to its characteristic impedance</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chemeClr val="accent5"/>
                    </a:solidFill>
                    <a:effectLst/>
                    <a:uLnTx/>
                    <a:uFillTx/>
                    <a:ea typeface="+mn-ea"/>
                    <a:cs typeface="+mn-cs"/>
                  </a:rPr>
                  <a:t>The reflection coefficient is defined by</a:t>
                </a: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schemeClr val="accent5"/>
                  </a:solidFill>
                  <a:effectLst/>
                  <a:uLnTx/>
                  <a:uFillTx/>
                  <a:ea typeface="+mn-ea"/>
                  <a:cs typeface="+mn-cs"/>
                </a:endParaRPr>
              </a:p>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14:m>
                  <m:oMathPara xmlns:m="http://schemas.openxmlformats.org/officeDocument/2006/math">
                    <m:oMathParaPr>
                      <m:jc m:val="centerGroup"/>
                    </m:oMathParaPr>
                    <m:oMath xmlns:m="http://schemas.openxmlformats.org/officeDocument/2006/math">
                      <m:r>
                        <a:rPr kumimoji="0" lang="az-Cyrl-AZ" sz="1400" b="0" i="0" u="none" strike="noStrike" kern="1200" cap="none" spc="0" normalizeH="0" baseline="0" noProof="0" smtClean="0">
                          <a:ln>
                            <a:noFill/>
                          </a:ln>
                          <a:solidFill>
                            <a:srgbClr val="002060"/>
                          </a:solidFill>
                          <a:effectLst/>
                          <a:uLnTx/>
                          <a:uFillTx/>
                          <a:latin typeface="Cambria Math" panose="02040503050406030204" pitchFamily="18" charset="0"/>
                          <a:ea typeface="+mn-ea"/>
                          <a:cs typeface="+mn-cs"/>
                        </a:rPr>
                        <m:t>Г</m:t>
                      </m:r>
                      <m:r>
                        <a:rPr kumimoji="0" lang="en-GB" sz="14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m:t>
                      </m:r>
                      <m:f>
                        <m:fPr>
                          <m:ctrlPr>
                            <a:rPr kumimoji="0" lang="en-GB" sz="1400" b="0" i="1" u="none" strike="noStrike" kern="1200" cap="none" spc="0" normalizeH="0" baseline="0" noProof="0">
                              <a:ln>
                                <a:noFill/>
                              </a:ln>
                              <a:solidFill>
                                <a:srgbClr val="002060"/>
                              </a:solidFill>
                              <a:effectLst/>
                              <a:uLnTx/>
                              <a:uFillTx/>
                              <a:latin typeface="Cambria Math" panose="02040503050406030204" pitchFamily="18" charset="0"/>
                              <a:ea typeface="+mn-ea"/>
                              <a:cs typeface="+mn-cs"/>
                            </a:rPr>
                          </m:ctrlPr>
                        </m:fPr>
                        <m:num>
                          <m:r>
                            <a:rPr kumimoji="0" lang="en-GB" sz="14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𝐕𝐫</m:t>
                          </m:r>
                        </m:num>
                        <m:den>
                          <m:r>
                            <a:rPr kumimoji="0" lang="en-GB" sz="14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𝐕𝐟</m:t>
                          </m:r>
                        </m:den>
                      </m:f>
                      <m:r>
                        <a:rPr kumimoji="0" lang="en-GB" sz="1400" b="0" i="0" u="none" strike="noStrike" kern="1200" cap="none" spc="0" normalizeH="0" baseline="0" noProof="0">
                          <a:ln>
                            <a:noFill/>
                          </a:ln>
                          <a:solidFill>
                            <a:srgbClr val="002060"/>
                          </a:solidFill>
                          <a:effectLst/>
                          <a:uLnTx/>
                          <a:uFillTx/>
                          <a:latin typeface="Cambria Math" panose="02040503050406030204" pitchFamily="18" charset="0"/>
                          <a:ea typeface="+mn-ea"/>
                          <a:cs typeface="+mn-cs"/>
                        </a:rPr>
                        <m:t>  </m:t>
                      </m:r>
                    </m:oMath>
                  </m:oMathPara>
                </a14:m>
                <a:endParaRPr kumimoji="0" lang="en-GB" sz="1400" b="0" i="0" u="none" strike="noStrike" kern="1200" cap="none" spc="0" normalizeH="0" baseline="0" noProof="0" dirty="0">
                  <a:ln>
                    <a:noFill/>
                  </a:ln>
                  <a:solidFill>
                    <a:srgbClr val="002060"/>
                  </a:solidFill>
                  <a:effectLst/>
                  <a:uLnTx/>
                  <a:uFillTx/>
                  <a:ea typeface="+mn-ea"/>
                  <a:cs typeface="+mn-cs"/>
                </a:endParaRPr>
              </a:p>
            </p:txBody>
          </p:sp>
        </mc:Choice>
        <mc:Fallback xmlns="">
          <p:sp>
            <p:nvSpPr>
              <p:cNvPr id="10" name="Content Placeholder 2">
                <a:extLst>
                  <a:ext uri="{FF2B5EF4-FFF2-40B4-BE49-F238E27FC236}">
                    <a16:creationId xmlns:a16="http://schemas.microsoft.com/office/drawing/2014/main" id="{4A83ECB3-BC0A-8DA2-41DD-D3B264D078A7}"/>
                  </a:ext>
                </a:extLst>
              </p:cNvPr>
              <p:cNvSpPr txBox="1">
                <a:spLocks noRot="1" noChangeAspect="1" noMove="1" noResize="1" noEditPoints="1" noAdjustHandles="1" noChangeArrowheads="1" noChangeShapeType="1" noTextEdit="1"/>
              </p:cNvSpPr>
              <p:nvPr/>
            </p:nvSpPr>
            <p:spPr>
              <a:xfrm>
                <a:off x="628650" y="1020161"/>
                <a:ext cx="3886200" cy="1707319"/>
              </a:xfrm>
              <a:prstGeom prst="rect">
                <a:avLst/>
              </a:prstGeom>
              <a:blipFill>
                <a:blip r:embed="rId8"/>
                <a:stretch>
                  <a:fillRect l="-470" t="-17857" b="-17857"/>
                </a:stretch>
              </a:blipFill>
            </p:spPr>
            <p:txBody>
              <a:bodyPr/>
              <a:lstStyle/>
              <a:p>
                <a:r>
                  <a:rPr lang="en-US">
                    <a:noFill/>
                  </a:rPr>
                  <a:t> </a:t>
                </a:r>
              </a:p>
            </p:txBody>
          </p:sp>
        </mc:Fallback>
      </mc:AlternateContent>
      <p:sp>
        <p:nvSpPr>
          <p:cNvPr id="13" name="Isosceles Triangle 12">
            <a:extLst>
              <a:ext uri="{FF2B5EF4-FFF2-40B4-BE49-F238E27FC236}">
                <a16:creationId xmlns:a16="http://schemas.microsoft.com/office/drawing/2014/main" id="{29E75541-EBDA-DC9F-BC04-80D8B0230675}"/>
              </a:ext>
            </a:extLst>
          </p:cNvPr>
          <p:cNvSpPr/>
          <p:nvPr/>
        </p:nvSpPr>
        <p:spPr>
          <a:xfrm rot="5400000">
            <a:off x="4801758" y="2394251"/>
            <a:ext cx="540000" cy="405000"/>
          </a:xfrm>
          <a:prstGeom prst="triangle">
            <a:avLst/>
          </a:prstGeom>
          <a:gradFill rotWithShape="1">
            <a:gsLst>
              <a:gs pos="0">
                <a:srgbClr val="4472C4">
                  <a:satMod val="103000"/>
                  <a:lumMod val="102000"/>
                  <a:tint val="94000"/>
                </a:srgbClr>
              </a:gs>
              <a:gs pos="50000">
                <a:srgbClr val="4472C4">
                  <a:satMod val="110000"/>
                  <a:lumMod val="100000"/>
                  <a:shade val="100000"/>
                </a:srgbClr>
              </a:gs>
              <a:gs pos="100000">
                <a:srgbClr val="4472C4">
                  <a:lumMod val="99000"/>
                  <a:satMod val="120000"/>
                  <a:shade val="78000"/>
                </a:srgbClr>
              </a:gs>
            </a:gsLst>
            <a:lin ang="5400000" scaled="0"/>
          </a:gradFill>
          <a:ln>
            <a:noFill/>
          </a:ln>
          <a:effectLst>
            <a:outerShdw blurRad="57150" dist="19050" dir="5400000" algn="ctr" rotWithShape="0">
              <a:srgbClr val="000000">
                <a:alpha val="63000"/>
              </a:srgbClr>
            </a:outerShdw>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4" name="Straight Arrow Connector 13">
            <a:extLst>
              <a:ext uri="{FF2B5EF4-FFF2-40B4-BE49-F238E27FC236}">
                <a16:creationId xmlns:a16="http://schemas.microsoft.com/office/drawing/2014/main" id="{58131A02-6172-210F-01AC-442FA263563E}"/>
              </a:ext>
            </a:extLst>
          </p:cNvPr>
          <p:cNvCxnSpPr>
            <a:stCxn id="13" idx="0"/>
            <a:endCxn id="12" idx="1"/>
          </p:cNvCxnSpPr>
          <p:nvPr/>
        </p:nvCxnSpPr>
        <p:spPr>
          <a:xfrm>
            <a:off x="5274257" y="2596751"/>
            <a:ext cx="1988423" cy="13434"/>
          </a:xfrm>
          <a:prstGeom prst="straightConnector1">
            <a:avLst/>
          </a:prstGeom>
          <a:noFill/>
          <a:ln w="19050" cap="flat" cmpd="sng" algn="ctr">
            <a:solidFill>
              <a:srgbClr val="4472C4"/>
            </a:solidFill>
            <a:prstDash val="solid"/>
            <a:miter lim="800000"/>
            <a:tailEnd type="arrow"/>
          </a:ln>
          <a:effectLst/>
        </p:spPr>
      </p:cxnSp>
      <p:sp>
        <p:nvSpPr>
          <p:cNvPr id="15" name="TextBox 14">
            <a:extLst>
              <a:ext uri="{FF2B5EF4-FFF2-40B4-BE49-F238E27FC236}">
                <a16:creationId xmlns:a16="http://schemas.microsoft.com/office/drawing/2014/main" id="{A9C39F8F-6BA5-E2E4-8E5A-C41245C40343}"/>
              </a:ext>
            </a:extLst>
          </p:cNvPr>
          <p:cNvSpPr txBox="1"/>
          <p:nvPr/>
        </p:nvSpPr>
        <p:spPr>
          <a:xfrm>
            <a:off x="4844907" y="2434703"/>
            <a:ext cx="313484" cy="438582"/>
          </a:xfrm>
          <a:prstGeom prst="rect">
            <a:avLst/>
          </a:prstGeom>
          <a:noFill/>
        </p:spPr>
        <p:txBody>
          <a:bodyPr wrap="none" rtlCol="0">
            <a:spAutoFit/>
          </a:bodyPr>
          <a:lstStyle/>
          <a:p>
            <a:pPr defTabSz="685800"/>
            <a:r>
              <a:rPr lang="en-US" sz="1350" dirty="0" err="1">
                <a:solidFill>
                  <a:prstClr val="white"/>
                </a:solidFill>
                <a:latin typeface="Calibri" panose="020F0502020204030204"/>
              </a:rPr>
              <a:t>Z</a:t>
            </a:r>
            <a:r>
              <a:rPr lang="en-US" sz="1350" baseline="-25000" dirty="0" err="1">
                <a:solidFill>
                  <a:prstClr val="white"/>
                </a:solidFill>
                <a:latin typeface="Calibri" panose="020F0502020204030204"/>
              </a:rPr>
              <a:t>c</a:t>
            </a:r>
            <a:endParaRPr lang="en-GB" sz="1350" baseline="-25000" dirty="0">
              <a:solidFill>
                <a:prstClr val="white"/>
              </a:solidFill>
              <a:latin typeface="Calibri" panose="020F0502020204030204"/>
            </a:endParaRPr>
          </a:p>
          <a:p>
            <a:pPr defTabSz="685800"/>
            <a:endParaRPr lang="en-GB" sz="1350" baseline="-25000" dirty="0">
              <a:solidFill>
                <a:prstClr val="white"/>
              </a:solidFill>
              <a:latin typeface="Calibri" panose="020F0502020204030204"/>
            </a:endParaRPr>
          </a:p>
        </p:txBody>
      </p:sp>
      <p:sp>
        <p:nvSpPr>
          <p:cNvPr id="16" name="TextBox 15">
            <a:extLst>
              <a:ext uri="{FF2B5EF4-FFF2-40B4-BE49-F238E27FC236}">
                <a16:creationId xmlns:a16="http://schemas.microsoft.com/office/drawing/2014/main" id="{89800739-0CB4-88E1-E9BC-233B442EF92F}"/>
              </a:ext>
            </a:extLst>
          </p:cNvPr>
          <p:cNvSpPr txBox="1"/>
          <p:nvPr/>
        </p:nvSpPr>
        <p:spPr>
          <a:xfrm>
            <a:off x="6383749" y="2991748"/>
            <a:ext cx="324063" cy="300082"/>
          </a:xfrm>
          <a:prstGeom prst="rect">
            <a:avLst/>
          </a:prstGeom>
          <a:noFill/>
        </p:spPr>
        <p:txBody>
          <a:bodyPr wrap="none" rtlCol="0">
            <a:spAutoFit/>
          </a:bodyPr>
          <a:lstStyle/>
          <a:p>
            <a:pPr defTabSz="685800"/>
            <a:r>
              <a:rPr lang="en-US" sz="1350" b="1" dirty="0" err="1">
                <a:solidFill>
                  <a:srgbClr val="FF0000"/>
                </a:solidFill>
                <a:latin typeface="Calibri" panose="020F0502020204030204"/>
              </a:rPr>
              <a:t>V</a:t>
            </a:r>
            <a:r>
              <a:rPr lang="en-US" sz="1350" b="1" baseline="-25000" dirty="0" err="1">
                <a:solidFill>
                  <a:srgbClr val="FF0000"/>
                </a:solidFill>
                <a:latin typeface="Calibri" panose="020F0502020204030204"/>
              </a:rPr>
              <a:t>r</a:t>
            </a:r>
            <a:endParaRPr lang="en-GB" sz="1350" b="1" baseline="-25000" dirty="0">
              <a:solidFill>
                <a:srgbClr val="FF0000"/>
              </a:solidFill>
              <a:latin typeface="Calibri" panose="020F0502020204030204"/>
            </a:endParaRPr>
          </a:p>
        </p:txBody>
      </p:sp>
      <p:cxnSp>
        <p:nvCxnSpPr>
          <p:cNvPr id="17" name="Straight Arrow Connector 16">
            <a:extLst>
              <a:ext uri="{FF2B5EF4-FFF2-40B4-BE49-F238E27FC236}">
                <a16:creationId xmlns:a16="http://schemas.microsoft.com/office/drawing/2014/main" id="{1B726DA9-58AC-9DA0-4B2C-12EFA41B7C5A}"/>
              </a:ext>
            </a:extLst>
          </p:cNvPr>
          <p:cNvCxnSpPr/>
          <p:nvPr/>
        </p:nvCxnSpPr>
        <p:spPr>
          <a:xfrm flipH="1" flipV="1">
            <a:off x="6408384" y="2920757"/>
            <a:ext cx="270000" cy="0"/>
          </a:xfrm>
          <a:prstGeom prst="straightConnector1">
            <a:avLst/>
          </a:prstGeom>
          <a:noFill/>
          <a:ln w="38100" cap="flat" cmpd="sng" algn="ctr">
            <a:solidFill>
              <a:srgbClr val="FF0000"/>
            </a:solidFill>
            <a:prstDash val="solid"/>
            <a:miter lim="800000"/>
            <a:tailEnd type="arrow"/>
          </a:ln>
          <a:effectLst/>
        </p:spPr>
      </p:cxnSp>
      <p:sp>
        <p:nvSpPr>
          <p:cNvPr id="18" name="Rectangle 17">
            <a:extLst>
              <a:ext uri="{FF2B5EF4-FFF2-40B4-BE49-F238E27FC236}">
                <a16:creationId xmlns:a16="http://schemas.microsoft.com/office/drawing/2014/main" id="{E24CA44D-C443-EF75-69FE-7A79741D93E4}"/>
              </a:ext>
            </a:extLst>
          </p:cNvPr>
          <p:cNvSpPr/>
          <p:nvPr/>
        </p:nvSpPr>
        <p:spPr>
          <a:xfrm rot="10800000" flipV="1">
            <a:off x="5260825" y="2315149"/>
            <a:ext cx="715511" cy="276999"/>
          </a:xfrm>
          <a:prstGeom prst="rect">
            <a:avLst/>
          </a:prstGeom>
        </p:spPr>
        <p:txBody>
          <a:bodyPr wrap="square">
            <a:spAutoFit/>
          </a:bodyPr>
          <a:lstStyle/>
          <a:p>
            <a:pPr defTabSz="685800"/>
            <a:r>
              <a:rPr lang="en-US" sz="1200" dirty="0">
                <a:solidFill>
                  <a:srgbClr val="0070C0"/>
                </a:solidFill>
                <a:latin typeface="Calibri" panose="020F0502020204030204"/>
              </a:rPr>
              <a:t>Line = </a:t>
            </a:r>
            <a:r>
              <a:rPr lang="en-US" sz="1200" dirty="0" err="1">
                <a:solidFill>
                  <a:srgbClr val="0070C0"/>
                </a:solidFill>
                <a:latin typeface="Calibri" panose="020F0502020204030204"/>
              </a:rPr>
              <a:t>Z</a:t>
            </a:r>
            <a:r>
              <a:rPr lang="en-US" sz="1200" baseline="-25000" dirty="0" err="1">
                <a:solidFill>
                  <a:srgbClr val="0070C0"/>
                </a:solidFill>
                <a:latin typeface="Calibri" panose="020F0502020204030204"/>
              </a:rPr>
              <a:t>c</a:t>
            </a:r>
            <a:endParaRPr lang="en-GB" sz="1200" baseline="-25000" dirty="0">
              <a:solidFill>
                <a:srgbClr val="0070C0"/>
              </a:solidFill>
              <a:latin typeface="Calibri" panose="020F0502020204030204"/>
            </a:endParaRPr>
          </a:p>
        </p:txBody>
      </p:sp>
      <p:pic>
        <p:nvPicPr>
          <p:cNvPr id="19" name="Picture 18">
            <a:extLst>
              <a:ext uri="{FF2B5EF4-FFF2-40B4-BE49-F238E27FC236}">
                <a16:creationId xmlns:a16="http://schemas.microsoft.com/office/drawing/2014/main" id="{E89B34D0-5D20-C595-F2C5-BFBA152F94D9}"/>
              </a:ext>
            </a:extLst>
          </p:cNvPr>
          <p:cNvPicPr>
            <a:picLocks/>
          </p:cNvPicPr>
          <p:nvPr/>
        </p:nvPicPr>
        <p:blipFill>
          <a:blip r:embed="rId6">
            <a:clrChange>
              <a:clrFrom>
                <a:srgbClr val="FFFFFF"/>
              </a:clrFrom>
              <a:clrTo>
                <a:srgbClr val="FFFFFF">
                  <a:alpha val="0"/>
                </a:srgbClr>
              </a:clrTo>
            </a:clrChange>
          </a:blip>
          <a:stretch>
            <a:fillRect/>
          </a:stretch>
        </p:blipFill>
        <p:spPr>
          <a:xfrm flipV="1">
            <a:off x="6030462" y="2461739"/>
            <a:ext cx="1080000" cy="297000"/>
          </a:xfrm>
          <a:prstGeom prst="rect">
            <a:avLst/>
          </a:prstGeom>
        </p:spPr>
      </p:pic>
      <p:cxnSp>
        <p:nvCxnSpPr>
          <p:cNvPr id="20" name="Straight Arrow Connector 19">
            <a:extLst>
              <a:ext uri="{FF2B5EF4-FFF2-40B4-BE49-F238E27FC236}">
                <a16:creationId xmlns:a16="http://schemas.microsoft.com/office/drawing/2014/main" id="{620ECD8D-C1D2-BA85-A0B6-C7A786B32E54}"/>
              </a:ext>
            </a:extLst>
          </p:cNvPr>
          <p:cNvCxnSpPr/>
          <p:nvPr/>
        </p:nvCxnSpPr>
        <p:spPr>
          <a:xfrm>
            <a:off x="6268469" y="2285611"/>
            <a:ext cx="675653" cy="0"/>
          </a:xfrm>
          <a:prstGeom prst="straightConnector1">
            <a:avLst/>
          </a:prstGeom>
          <a:noFill/>
          <a:ln w="38100" cap="flat" cmpd="sng" algn="ctr">
            <a:solidFill>
              <a:srgbClr val="00B0F0"/>
            </a:solidFill>
            <a:prstDash val="solid"/>
            <a:miter lim="800000"/>
            <a:tailEnd type="arrow"/>
          </a:ln>
          <a:effectLst/>
        </p:spPr>
      </p:cxnSp>
      <p:sp>
        <p:nvSpPr>
          <p:cNvPr id="21" name="TextBox 20">
            <a:extLst>
              <a:ext uri="{FF2B5EF4-FFF2-40B4-BE49-F238E27FC236}">
                <a16:creationId xmlns:a16="http://schemas.microsoft.com/office/drawing/2014/main" id="{79EEAD18-4514-506C-CFB8-186A89CE21BF}"/>
              </a:ext>
            </a:extLst>
          </p:cNvPr>
          <p:cNvSpPr txBox="1"/>
          <p:nvPr/>
        </p:nvSpPr>
        <p:spPr>
          <a:xfrm>
            <a:off x="6431973" y="1995686"/>
            <a:ext cx="324128" cy="300082"/>
          </a:xfrm>
          <a:prstGeom prst="rect">
            <a:avLst/>
          </a:prstGeom>
          <a:noFill/>
        </p:spPr>
        <p:txBody>
          <a:bodyPr wrap="none" rtlCol="0">
            <a:spAutoFit/>
          </a:bodyPr>
          <a:lstStyle/>
          <a:p>
            <a:pPr defTabSz="685800"/>
            <a:r>
              <a:rPr lang="en-US" sz="1350" b="1" dirty="0" err="1">
                <a:solidFill>
                  <a:srgbClr val="00B0F0"/>
                </a:solidFill>
                <a:latin typeface="Calibri" panose="020F0502020204030204"/>
              </a:rPr>
              <a:t>V</a:t>
            </a:r>
            <a:r>
              <a:rPr lang="en-US" sz="1350" b="1" baseline="-25000" dirty="0" err="1">
                <a:solidFill>
                  <a:srgbClr val="00B0F0"/>
                </a:solidFill>
                <a:latin typeface="Calibri" panose="020F0502020204030204"/>
              </a:rPr>
              <a:t>f</a:t>
            </a:r>
            <a:endParaRPr lang="en-GB" sz="1350" b="1" baseline="-25000" dirty="0">
              <a:solidFill>
                <a:srgbClr val="00B0F0"/>
              </a:solidFill>
              <a:latin typeface="Calibri" panose="020F0502020204030204"/>
            </a:endParaRPr>
          </a:p>
        </p:txBody>
      </p:sp>
    </p:spTree>
    <p:extLst>
      <p:ext uri="{BB962C8B-B14F-4D97-AF65-F5344CB8AC3E}">
        <p14:creationId xmlns:p14="http://schemas.microsoft.com/office/powerpoint/2010/main" val="28389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xit" presetSubtype="0" fill="hold" nodeType="withEffect">
                                  <p:stCondLst>
                                    <p:cond delay="0"/>
                                  </p:stCondLst>
                                  <p:childTnLst>
                                    <p:set>
                                      <p:cBhvr>
                                        <p:cTn id="18" dur="1" fill="hold">
                                          <p:stCondLst>
                                            <p:cond delay="0"/>
                                          </p:stCondLst>
                                        </p:cTn>
                                        <p:tgtEl>
                                          <p:spTgt spid="17"/>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9"/>
                                        </p:tgtEl>
                                        <p:attrNameLst>
                                          <p:attrName>style.visibility</p:attrName>
                                        </p:attrNameLst>
                                      </p:cBhvr>
                                      <p:to>
                                        <p:strVal val="hidden"/>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2" grpId="0" animBg="1"/>
      <p:bldP spid="16" grpId="0"/>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6AD56BA-2B7C-434F-AA6C-906DAF6E63F1}">
  <ds:schemaRefs>
    <ds:schemaRef ds:uri="http://schemas.openxmlformats.org/package/2006/metadata/core-properties"/>
    <ds:schemaRef ds:uri="http://www.w3.org/XML/1998/namespace"/>
    <ds:schemaRef ds:uri="http://purl.org/dc/elements/1.1/"/>
    <ds:schemaRef ds:uri="http://schemas.microsoft.com/office/2006/documentManagement/types"/>
    <ds:schemaRef ds:uri="http://purl.org/dc/dcmitype/"/>
    <ds:schemaRef ds:uri="http://purl.org/dc/terms/"/>
    <ds:schemaRef ds:uri="http://schemas.microsoft.com/office/infopath/2007/PartnerControls"/>
    <ds:schemaRef ds:uri="8946e33d-fd2f-4ae4-8ee9-d90c129cdf9e"/>
    <ds:schemaRef ds:uri="http://schemas.microsoft.com/office/2006/metadata/properties"/>
  </ds:schemaRefs>
</ds:datastoreItem>
</file>

<file path=customXml/itemProps2.xml><?xml version="1.0" encoding="utf-8"?>
<ds:datastoreItem xmlns:ds="http://schemas.openxmlformats.org/officeDocument/2006/customXml" ds:itemID="{4E26011C-AF2B-480E-9C0F-E645DDEE4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E6C63AB-DE93-41BF-9F4F-20A892EB621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HLU-Pres-test01.thmx</Template>
  <TotalTime>6744</TotalTime>
  <Words>6642</Words>
  <Application>Microsoft Office PowerPoint</Application>
  <PresentationFormat>On-screen Show (16:9)</PresentationFormat>
  <Paragraphs>1045</Paragraphs>
  <Slides>80</Slides>
  <Notes>0</Notes>
  <HiddenSlides>0</HiddenSlides>
  <MMClips>2</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80</vt:i4>
      </vt:variant>
    </vt:vector>
  </HeadingPairs>
  <TitlesOfParts>
    <vt:vector size="86" baseType="lpstr">
      <vt:lpstr>Arial</vt:lpstr>
      <vt:lpstr>Calibri</vt:lpstr>
      <vt:lpstr>Cambria Math</vt:lpstr>
      <vt:lpstr>Tw Cen MT</vt:lpstr>
      <vt:lpstr>Wingdings</vt:lpstr>
      <vt:lpstr>Thème Office</vt:lpstr>
      <vt:lpstr>RF power system IOTs &amp; challenges</vt:lpstr>
      <vt:lpstr>RF system</vt:lpstr>
      <vt:lpstr>HPRF stations Technical Specification</vt:lpstr>
      <vt:lpstr>Integration of the HPRF in the galleries</vt:lpstr>
      <vt:lpstr>Integration of the HPRF in the galleries</vt:lpstr>
      <vt:lpstr>Integration of the HPRF in the galleries</vt:lpstr>
      <vt:lpstr>Integration of the HPRF in the galleries</vt:lpstr>
      <vt:lpstr>Mismatch</vt:lpstr>
      <vt:lpstr>Reflection from cavity</vt:lpstr>
      <vt:lpstr>Reflection from cavity</vt:lpstr>
      <vt:lpstr>Full reflection</vt:lpstr>
      <vt:lpstr>Circulator</vt:lpstr>
      <vt:lpstr>Circulator</vt:lpstr>
      <vt:lpstr>Coaxial Lines</vt:lpstr>
      <vt:lpstr>Coaxial lines Maximum Power handling</vt:lpstr>
      <vt:lpstr>Coaxial lines Attenuation</vt:lpstr>
      <vt:lpstr>Why 50 Ohms lines ?</vt:lpstr>
      <vt:lpstr>Possible damages</vt:lpstr>
      <vt:lpstr>Rectangular waveguides</vt:lpstr>
      <vt:lpstr>Rectangular waveguides</vt:lpstr>
      <vt:lpstr>Rectangular waveguides, Maximum Power handling</vt:lpstr>
      <vt:lpstr>Rectangular waveguides, Attenuation</vt:lpstr>
      <vt:lpstr>Rectangular waveguides</vt:lpstr>
      <vt:lpstr>Integration of the HPRF in the galleries</vt:lpstr>
      <vt:lpstr>HPRF stations in galery</vt:lpstr>
      <vt:lpstr>Circulators</vt:lpstr>
      <vt:lpstr>Detailed view of circulators</vt:lpstr>
      <vt:lpstr>WG in the cores</vt:lpstr>
      <vt:lpstr>WG connection to FPC</vt:lpstr>
      <vt:lpstr>Power requirements from HPRF system</vt:lpstr>
      <vt:lpstr>Gain flatness &amp; monotonous</vt:lpstr>
      <vt:lpstr>Gain flatness &amp; monotonous</vt:lpstr>
      <vt:lpstr>Phase flatness &amp; monotonous</vt:lpstr>
      <vt:lpstr>RF power source classification</vt:lpstr>
      <vt:lpstr>Available RF sources at a glance</vt:lpstr>
      <vt:lpstr>Overhead and maximum power</vt:lpstr>
      <vt:lpstr>No klystron at that ‘little power’ available</vt:lpstr>
      <vt:lpstr>SSPA, an option but at high cost</vt:lpstr>
      <vt:lpstr>PowerPoint Presentation</vt:lpstr>
      <vt:lpstr>SSPA obsolescence</vt:lpstr>
      <vt:lpstr>IOT, ‘like if designed’ for the Crab</vt:lpstr>
      <vt:lpstr>IOT, Already tested in the SPS</vt:lpstr>
      <vt:lpstr>IOT, Already tested in the SPS</vt:lpstr>
      <vt:lpstr>IOT trolley designed by CERN for SPS tests</vt:lpstr>
      <vt:lpstr>IOT trolley designed by CERN for SPS tests</vt:lpstr>
      <vt:lpstr>Still difficult linearisation at very low power</vt:lpstr>
      <vt:lpstr>Still difficult linearisation at very low power</vt:lpstr>
      <vt:lpstr>New trolley as a collaboration CERN/Thales</vt:lpstr>
      <vt:lpstr>New HPRF as a collaboration station CERN/Thales</vt:lpstr>
      <vt:lpstr>IOT HPRF schedule</vt:lpstr>
      <vt:lpstr>HPRF stations, where?, when?</vt:lpstr>
      <vt:lpstr>FPC</vt:lpstr>
      <vt:lpstr>RF Processing</vt:lpstr>
      <vt:lpstr>Clean room preparation of FPC</vt:lpstr>
      <vt:lpstr>Arcing in FPC</vt:lpstr>
      <vt:lpstr>Arcing in FPC</vt:lpstr>
      <vt:lpstr>RF processing to avoid failures</vt:lpstr>
      <vt:lpstr>FPC RF processing</vt:lpstr>
      <vt:lpstr>FPC transport to Canada and UK</vt:lpstr>
      <vt:lpstr>Last year at Uppsala</vt:lpstr>
      <vt:lpstr>Couplers Master Schedule</vt:lpstr>
      <vt:lpstr>Conclusion</vt:lpstr>
      <vt:lpstr>They did not know it was impossible, so they did it (Mark Twain)  Simplicity is the ultimate sophistication (Leonardo da Vinci, 500 years ago)</vt:lpstr>
      <vt:lpstr>Thanks to all colleagues involved with this HPRF &amp; couplers projects  Thanks to all colleagues from Japan for trying to make the in-Kind a reality  Thanks to Rama and Ofelia (WP4 leaders), to RF management and to HL-LHC management for supporting us with this very exciting (and very challenging) project  We (SY-RF teams and all associated colleagues from many groups) are devoted to provide HL-LHC with reliable RF systems</vt:lpstr>
      <vt:lpstr>SSPA obsolescence spare slides</vt:lpstr>
      <vt:lpstr>Transistor power ratings</vt:lpstr>
      <vt:lpstr>Macro cells vs Small cells vs femtocells</vt:lpstr>
      <vt:lpstr>A few numbers to situate RF transistors in accelerators</vt:lpstr>
      <vt:lpstr>A few numbers to situate RF transistors in accelerators</vt:lpstr>
      <vt:lpstr>A few numbers to situate RF transistors in accelerators</vt:lpstr>
      <vt:lpstr>A few numbers to situate RF transistors in accelerators</vt:lpstr>
      <vt:lpstr>Transistor power ratings – personal view of future perspective (CWRF 2016, updated 2022)</vt:lpstr>
      <vt:lpstr>Drain voltage</vt:lpstr>
      <vt:lpstr>SSPA granularity &amp; redundancy</vt:lpstr>
      <vt:lpstr>Combination</vt:lpstr>
      <vt:lpstr>Cavity Combiner</vt:lpstr>
      <vt:lpstr>Redundancy</vt:lpstr>
      <vt:lpstr>Redundancy</vt:lpstr>
      <vt:lpstr>Redundancy &amp; Granularity for Crab</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Eric Montesinos</cp:lastModifiedBy>
  <cp:revision>98</cp:revision>
  <dcterms:created xsi:type="dcterms:W3CDTF">2016-02-12T09:02:01Z</dcterms:created>
  <dcterms:modified xsi:type="dcterms:W3CDTF">2023-09-27T06:47:26Z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