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3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4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5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6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7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6"/>
  </p:notesMasterIdLst>
  <p:handoutMasterIdLst>
    <p:handoutMasterId r:id="rId37"/>
  </p:handoutMasterIdLst>
  <p:sldIdLst>
    <p:sldId id="306" r:id="rId5"/>
    <p:sldId id="562" r:id="rId6"/>
    <p:sldId id="411" r:id="rId7"/>
    <p:sldId id="412" r:id="rId8"/>
    <p:sldId id="557" r:id="rId9"/>
    <p:sldId id="561" r:id="rId10"/>
    <p:sldId id="440" r:id="rId11"/>
    <p:sldId id="352" r:id="rId12"/>
    <p:sldId id="442" r:id="rId13"/>
    <p:sldId id="560" r:id="rId14"/>
    <p:sldId id="321" r:id="rId15"/>
    <p:sldId id="548" r:id="rId16"/>
    <p:sldId id="547" r:id="rId17"/>
    <p:sldId id="563" r:id="rId18"/>
    <p:sldId id="443" r:id="rId19"/>
    <p:sldId id="444" r:id="rId20"/>
    <p:sldId id="543" r:id="rId21"/>
    <p:sldId id="550" r:id="rId22"/>
    <p:sldId id="564" r:id="rId23"/>
    <p:sldId id="544" r:id="rId24"/>
    <p:sldId id="546" r:id="rId25"/>
    <p:sldId id="551" r:id="rId26"/>
    <p:sldId id="556" r:id="rId27"/>
    <p:sldId id="405" r:id="rId28"/>
    <p:sldId id="552" r:id="rId29"/>
    <p:sldId id="356" r:id="rId30"/>
    <p:sldId id="439" r:id="rId31"/>
    <p:sldId id="427" r:id="rId32"/>
    <p:sldId id="425" r:id="rId33"/>
    <p:sldId id="413" r:id="rId34"/>
    <p:sldId id="553" r:id="rId35"/>
  </p:sldIdLst>
  <p:sldSz cx="12192000" cy="6858000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vien Rude" initials="VR" lastIdx="1" clrIdx="0">
    <p:extLst>
      <p:ext uri="{19B8F6BF-5375-455C-9EA6-DF929625EA0E}">
        <p15:presenceInfo xmlns:p15="http://schemas.microsoft.com/office/powerpoint/2012/main" userId="S-1-5-21-1526224874-1540688658-1361462980-96404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5346"/>
    <a:srgbClr val="7393BC"/>
    <a:srgbClr val="C5E0B4"/>
    <a:srgbClr val="98C87A"/>
    <a:srgbClr val="64BCD9"/>
    <a:srgbClr val="E6E6E6"/>
    <a:srgbClr val="EAF4F8"/>
    <a:srgbClr val="D3E7F1"/>
    <a:srgbClr val="933024"/>
    <a:srgbClr val="2F0E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50" autoAdjust="0"/>
    <p:restoredTop sz="93488" autoAdjust="0"/>
  </p:normalViewPr>
  <p:slideViewPr>
    <p:cSldViewPr snapToObjects="1" showGuides="1">
      <p:cViewPr varScale="1">
        <p:scale>
          <a:sx n="80" d="100"/>
          <a:sy n="80" d="100"/>
        </p:scale>
        <p:origin x="682" y="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1" d="100"/>
          <a:sy n="81" d="100"/>
        </p:scale>
        <p:origin x="39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Support\SurveyingEng\Users\RUDE_Vivien\Hi-LHC\2022-01-18-fiducialisation_CMM_Cavityies_RFD_proto\Bila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1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2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3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4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5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6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Support\SurveyingEng\Users\RUDE_Vivien\LS2\SOFTWARE_V2\Simulation_HL-LHC\5a-proposition_dec_2022\resultats_proposition_dec_202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plaque capacitive</c:v>
          </c:tx>
          <c:spPr>
            <a:ln w="2540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'Cavity+TANK'!$F$9:$F$10</c:f>
              <c:numCache>
                <c:formatCode>General</c:formatCode>
                <c:ptCount val="2"/>
                <c:pt idx="0">
                  <c:v>-95.5</c:v>
                </c:pt>
                <c:pt idx="1">
                  <c:v>95.5</c:v>
                </c:pt>
              </c:numCache>
            </c:numRef>
          </c:xVal>
          <c:yVal>
            <c:numRef>
              <c:f>'Cavity+TANK'!$G$9:$G$10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A2F-4407-8891-292E30671F06}"/>
            </c:ext>
          </c:extLst>
        </c:ser>
        <c:ser>
          <c:idx val="1"/>
          <c:order val="1"/>
          <c:tx>
            <c:v>Bride AB</c:v>
          </c:tx>
          <c:spPr>
            <a:ln w="1270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12700">
                <a:solidFill>
                  <a:schemeClr val="tx1"/>
                </a:solidFill>
                <a:prstDash val="dash"/>
              </a:ln>
              <a:effectLst/>
            </c:spPr>
          </c:marker>
          <c:xVal>
            <c:numRef>
              <c:f>'Cavity+TANK'!$F$7:$F$8</c:f>
              <c:numCache>
                <c:formatCode>General</c:formatCode>
                <c:ptCount val="2"/>
                <c:pt idx="0">
                  <c:v>-428.87799999999999</c:v>
                </c:pt>
                <c:pt idx="1">
                  <c:v>450.86099999999999</c:v>
                </c:pt>
              </c:numCache>
            </c:numRef>
          </c:xVal>
          <c:yVal>
            <c:numRef>
              <c:f>'Cavity+TANK'!$G$7:$G$8</c:f>
              <c:numCache>
                <c:formatCode>General</c:formatCode>
                <c:ptCount val="2"/>
                <c:pt idx="0">
                  <c:v>1.24</c:v>
                </c:pt>
                <c:pt idx="1">
                  <c:v>-1.72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A2F-4407-8891-292E30671F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7903968"/>
        <c:axId val="267905608"/>
      </c:scatterChart>
      <c:valAx>
        <c:axId val="2679039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67905608"/>
        <c:crosses val="autoZero"/>
        <c:crossBetween val="midCat"/>
      </c:valAx>
      <c:valAx>
        <c:axId val="267905608"/>
        <c:scaling>
          <c:orientation val="minMax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679039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Vertical position of the cavities w.r.t. Nominal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scatterChart>
        <c:scatterStyle val="lineMarker"/>
        <c:varyColors val="0"/>
        <c:ser>
          <c:idx val="4"/>
          <c:order val="0"/>
          <c:tx>
            <c:v>nominal BEAM axis</c:v>
          </c:tx>
          <c:spPr>
            <a:ln w="254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Feuil1!$B$4:$B$5</c:f>
              <c:numCache>
                <c:formatCode>General</c:formatCode>
                <c:ptCount val="2"/>
                <c:pt idx="0">
                  <c:v>0</c:v>
                </c:pt>
                <c:pt idx="1">
                  <c:v>3000</c:v>
                </c:pt>
              </c:numCache>
            </c:numRef>
          </c:xVal>
          <c:yVal>
            <c:numRef>
              <c:f>Feuil1!$C$4:$C$5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8F1-422A-BEC2-2C1E5DB77B7C}"/>
            </c:ext>
          </c:extLst>
        </c:ser>
        <c:ser>
          <c:idx val="2"/>
          <c:order val="1"/>
          <c:tx>
            <c:v>TANK1 Nominal position</c:v>
          </c:tx>
          <c:spPr>
            <a:ln w="254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Feuil1!$H$8:$H$9</c:f>
              <c:numCache>
                <c:formatCode>General</c:formatCode>
                <c:ptCount val="2"/>
                <c:pt idx="0">
                  <c:v>380.68200000000002</c:v>
                </c:pt>
                <c:pt idx="1">
                  <c:v>1260.4829999999999</c:v>
                </c:pt>
              </c:numCache>
            </c:numRef>
          </c:xVal>
          <c:yVal>
            <c:numRef>
              <c:f>Feuil1!$N$8:$N$9</c:f>
              <c:numCache>
                <c:formatCode>General</c:formatCode>
                <c:ptCount val="2"/>
                <c:pt idx="0">
                  <c:v>-0.88</c:v>
                </c:pt>
                <c:pt idx="1">
                  <c:v>-0.71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8F1-422A-BEC2-2C1E5DB77B7C}"/>
            </c:ext>
          </c:extLst>
        </c:ser>
        <c:ser>
          <c:idx val="3"/>
          <c:order val="2"/>
          <c:tx>
            <c:v>TANK2 Nominal position</c:v>
          </c:tx>
          <c:spPr>
            <a:ln w="254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Feuil1!$H$17:$H$18</c:f>
              <c:numCache>
                <c:formatCode>General</c:formatCode>
                <c:ptCount val="2"/>
                <c:pt idx="0">
                  <c:v>1565.1479999999999</c:v>
                </c:pt>
                <c:pt idx="1">
                  <c:v>2441.5520000000001</c:v>
                </c:pt>
              </c:numCache>
            </c:numRef>
          </c:xVal>
          <c:yVal>
            <c:numRef>
              <c:f>Feuil1!$N$17:$N$18</c:f>
              <c:numCache>
                <c:formatCode>General</c:formatCode>
                <c:ptCount val="2"/>
                <c:pt idx="0">
                  <c:v>-0.9</c:v>
                </c:pt>
                <c:pt idx="1">
                  <c:v>-0.73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8F1-422A-BEC2-2C1E5DB77B7C}"/>
            </c:ext>
          </c:extLst>
        </c:ser>
        <c:ser>
          <c:idx val="0"/>
          <c:order val="3"/>
          <c:tx>
            <c:v>TANK1 (14th June 2023)</c:v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Feuil1!$H$8:$H$9</c:f>
              <c:numCache>
                <c:formatCode>General</c:formatCode>
                <c:ptCount val="2"/>
                <c:pt idx="0">
                  <c:v>380.68200000000002</c:v>
                </c:pt>
                <c:pt idx="1">
                  <c:v>1260.4829999999999</c:v>
                </c:pt>
              </c:numCache>
            </c:numRef>
          </c:xVal>
          <c:yVal>
            <c:numRef>
              <c:f>Feuil1!$I$8:$I$9</c:f>
              <c:numCache>
                <c:formatCode>General</c:formatCode>
                <c:ptCount val="2"/>
                <c:pt idx="0">
                  <c:v>-0.93100000000000005</c:v>
                </c:pt>
                <c:pt idx="1">
                  <c:v>-0.79300000000000004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F8F1-422A-BEC2-2C1E5DB77B7C}"/>
            </c:ext>
          </c:extLst>
        </c:ser>
        <c:ser>
          <c:idx val="1"/>
          <c:order val="4"/>
          <c:tx>
            <c:v>TANK2 (14th June 2023)</c:v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Feuil1!$H$17:$H$18</c:f>
              <c:numCache>
                <c:formatCode>General</c:formatCode>
                <c:ptCount val="2"/>
                <c:pt idx="0">
                  <c:v>1565.1479999999999</c:v>
                </c:pt>
                <c:pt idx="1">
                  <c:v>2441.5520000000001</c:v>
                </c:pt>
              </c:numCache>
            </c:numRef>
          </c:xVal>
          <c:yVal>
            <c:numRef>
              <c:f>Feuil1!$I$17:$I$18</c:f>
              <c:numCache>
                <c:formatCode>General</c:formatCode>
                <c:ptCount val="2"/>
                <c:pt idx="0">
                  <c:v>-0.95899999999999996</c:v>
                </c:pt>
                <c:pt idx="1">
                  <c:v>-0.748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F8F1-422A-BEC2-2C1E5DB77B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0017968"/>
        <c:axId val="380019408"/>
      </c:scatterChart>
      <c:valAx>
        <c:axId val="380017968"/>
        <c:scaling>
          <c:orientation val="minMax"/>
          <c:max val="3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b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Y axis (longitudinal)</a:t>
                </a:r>
              </a:p>
              <a:p>
                <a:pPr>
                  <a:defRPr/>
                </a:pPr>
                <a:r>
                  <a:rPr lang="fr-FR"/>
                  <a:t>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b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t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80019408"/>
        <c:crosses val="autoZero"/>
        <c:crossBetween val="midCat"/>
      </c:valAx>
      <c:valAx>
        <c:axId val="380019408"/>
        <c:scaling>
          <c:orientation val="minMax"/>
          <c:max val="6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400"/>
                  <a:t>Z axis ( vertical)</a:t>
                </a:r>
              </a:p>
              <a:p>
                <a:pPr>
                  <a:defRPr sz="1400"/>
                </a:pPr>
                <a:r>
                  <a:rPr lang="fr-FR" sz="1400"/>
                  <a:t>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800179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2778008822303794"/>
          <c:y val="0.18671049771926859"/>
          <c:w val="0.36569229517695245"/>
          <c:h val="0.30738972228329875"/>
        </c:manualLayout>
      </c:layout>
      <c:overlay val="1"/>
      <c:spPr>
        <a:solidFill>
          <a:schemeClr val="bg1"/>
        </a:solidFill>
        <a:ln>
          <a:solidFill>
            <a:srgbClr val="7030A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/>
              <a:t>Radial position of the cavities w.r.t. Nominal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scatterChart>
        <c:scatterStyle val="lineMarker"/>
        <c:varyColors val="0"/>
        <c:ser>
          <c:idx val="4"/>
          <c:order val="0"/>
          <c:tx>
            <c:v>NOMINAL BEAM AXIS</c:v>
          </c:tx>
          <c:spPr>
            <a:ln w="254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Feuil1!$B$4:$B$5</c:f>
              <c:numCache>
                <c:formatCode>General</c:formatCode>
                <c:ptCount val="2"/>
                <c:pt idx="0">
                  <c:v>0</c:v>
                </c:pt>
                <c:pt idx="1">
                  <c:v>3000</c:v>
                </c:pt>
              </c:numCache>
            </c:numRef>
          </c:xVal>
          <c:yVal>
            <c:numRef>
              <c:f>Feuil1!$A$4:$A$5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26B-44CB-9B14-D9C4FA7E688B}"/>
            </c:ext>
          </c:extLst>
        </c:ser>
        <c:ser>
          <c:idx val="2"/>
          <c:order val="1"/>
          <c:tx>
            <c:v>TANK1 Nominal position</c:v>
          </c:tx>
          <c:spPr>
            <a:ln w="254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Feuil1!$H$8:$H$9</c:f>
              <c:numCache>
                <c:formatCode>General</c:formatCode>
                <c:ptCount val="2"/>
                <c:pt idx="0">
                  <c:v>380.68200000000002</c:v>
                </c:pt>
                <c:pt idx="1">
                  <c:v>1260.4829999999999</c:v>
                </c:pt>
              </c:numCache>
            </c:numRef>
          </c:xVal>
          <c:yVal>
            <c:numRef>
              <c:f>Feuil1!$L$8:$L$9</c:f>
              <c:numCache>
                <c:formatCode>General</c:formatCode>
                <c:ptCount val="2"/>
                <c:pt idx="0">
                  <c:v>-0.99</c:v>
                </c:pt>
                <c:pt idx="1">
                  <c:v>-0.79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26B-44CB-9B14-D9C4FA7E688B}"/>
            </c:ext>
          </c:extLst>
        </c:ser>
        <c:ser>
          <c:idx val="3"/>
          <c:order val="2"/>
          <c:tx>
            <c:v>TANK2 Nominal position</c:v>
          </c:tx>
          <c:spPr>
            <a:ln w="254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Feuil1!$H$17:$H$18</c:f>
              <c:numCache>
                <c:formatCode>General</c:formatCode>
                <c:ptCount val="2"/>
                <c:pt idx="0">
                  <c:v>1565.1479999999999</c:v>
                </c:pt>
                <c:pt idx="1">
                  <c:v>2441.5520000000001</c:v>
                </c:pt>
              </c:numCache>
            </c:numRef>
          </c:xVal>
          <c:yVal>
            <c:numRef>
              <c:f>Feuil1!$L$17:$L$18</c:f>
              <c:numCache>
                <c:formatCode>General</c:formatCode>
                <c:ptCount val="2"/>
                <c:pt idx="0">
                  <c:v>-0.88</c:v>
                </c:pt>
                <c:pt idx="1">
                  <c:v>-0.68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526B-44CB-9B14-D9C4FA7E688B}"/>
            </c:ext>
          </c:extLst>
        </c:ser>
        <c:ser>
          <c:idx val="0"/>
          <c:order val="3"/>
          <c:tx>
            <c:v>TANK 1 (14th June 2023)</c:v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Feuil1!$H$8:$H$9</c:f>
              <c:numCache>
                <c:formatCode>General</c:formatCode>
                <c:ptCount val="2"/>
                <c:pt idx="0">
                  <c:v>380.68200000000002</c:v>
                </c:pt>
                <c:pt idx="1">
                  <c:v>1260.4829999999999</c:v>
                </c:pt>
              </c:numCache>
            </c:numRef>
          </c:xVal>
          <c:yVal>
            <c:numRef>
              <c:f>Feuil1!$G$8:$G$9</c:f>
              <c:numCache>
                <c:formatCode>General</c:formatCode>
                <c:ptCount val="2"/>
                <c:pt idx="0">
                  <c:v>-0.95099999999999996</c:v>
                </c:pt>
                <c:pt idx="1">
                  <c:v>-0.76800000000000002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526B-44CB-9B14-D9C4FA7E688B}"/>
            </c:ext>
          </c:extLst>
        </c:ser>
        <c:ser>
          <c:idx val="1"/>
          <c:order val="4"/>
          <c:tx>
            <c:v>TANK2 (14th June 2023)</c:v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Feuil1!$H$17:$H$18</c:f>
              <c:numCache>
                <c:formatCode>General</c:formatCode>
                <c:ptCount val="2"/>
                <c:pt idx="0">
                  <c:v>1565.1479999999999</c:v>
                </c:pt>
                <c:pt idx="1">
                  <c:v>2441.5520000000001</c:v>
                </c:pt>
              </c:numCache>
            </c:numRef>
          </c:xVal>
          <c:yVal>
            <c:numRef>
              <c:f>Feuil1!$G$17:$G$18</c:f>
              <c:numCache>
                <c:formatCode>General</c:formatCode>
                <c:ptCount val="2"/>
                <c:pt idx="0">
                  <c:v>-0.91600000000000004</c:v>
                </c:pt>
                <c:pt idx="1">
                  <c:v>-0.74299999999999999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526B-44CB-9B14-D9C4FA7E68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0017968"/>
        <c:axId val="380019408"/>
      </c:scatterChart>
      <c:valAx>
        <c:axId val="380017968"/>
        <c:scaling>
          <c:orientation val="minMax"/>
          <c:max val="3000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57150" cap="flat" cmpd="sng" algn="ctr">
            <a:noFill/>
            <a:round/>
          </a:ln>
          <a:effectLst/>
        </c:spPr>
        <c:txPr>
          <a:bodyPr rot="-60000000" spcFirstLastPara="1" vertOverflow="ellipsis" vert="horz" wrap="square" anchor="t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80019408"/>
        <c:crosses val="autoZero"/>
        <c:crossBetween val="midCat"/>
      </c:valAx>
      <c:valAx>
        <c:axId val="380019408"/>
        <c:scaling>
          <c:orientation val="maxMin"/>
          <c:max val="6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400"/>
                  <a:t>X axis ( radial)</a:t>
                </a:r>
              </a:p>
              <a:p>
                <a:pPr>
                  <a:defRPr sz="1400"/>
                </a:pPr>
                <a:r>
                  <a:rPr lang="fr-FR" sz="1400"/>
                  <a:t>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800179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6756636998321781"/>
          <c:y val="0.47722738497414824"/>
          <c:w val="0.42100369952979566"/>
          <c:h val="0.24686055387867945"/>
        </c:manualLayout>
      </c:layout>
      <c:overlay val="1"/>
      <c:spPr>
        <a:solidFill>
          <a:schemeClr val="bg1"/>
        </a:solidFill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1600"/>
              <a:t>Radial position of the cavities w.r.t. Nominal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scatterChart>
        <c:scatterStyle val="lineMarker"/>
        <c:varyColors val="0"/>
        <c:ser>
          <c:idx val="4"/>
          <c:order val="0"/>
          <c:tx>
            <c:v>NOMINAL BEAM AXIS</c:v>
          </c:tx>
          <c:spPr>
            <a:ln w="254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Feuil1!$B$4:$B$5</c:f>
              <c:numCache>
                <c:formatCode>General</c:formatCode>
                <c:ptCount val="2"/>
                <c:pt idx="0">
                  <c:v>0</c:v>
                </c:pt>
                <c:pt idx="1">
                  <c:v>3000</c:v>
                </c:pt>
              </c:numCache>
            </c:numRef>
          </c:xVal>
          <c:yVal>
            <c:numRef>
              <c:f>Feuil1!$A$4:$A$5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30C-4C3D-9DAB-45A5649DDA10}"/>
            </c:ext>
          </c:extLst>
        </c:ser>
        <c:ser>
          <c:idx val="2"/>
          <c:order val="1"/>
          <c:tx>
            <c:v>TANK1 Nominal position</c:v>
          </c:tx>
          <c:spPr>
            <a:ln w="254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Feuil1!$H$8:$H$9</c:f>
              <c:numCache>
                <c:formatCode>General</c:formatCode>
                <c:ptCount val="2"/>
                <c:pt idx="0">
                  <c:v>380.68200000000002</c:v>
                </c:pt>
                <c:pt idx="1">
                  <c:v>1260.4829999999999</c:v>
                </c:pt>
              </c:numCache>
            </c:numRef>
          </c:xVal>
          <c:yVal>
            <c:numRef>
              <c:f>Feuil1!$L$8:$L$9</c:f>
              <c:numCache>
                <c:formatCode>General</c:formatCode>
                <c:ptCount val="2"/>
                <c:pt idx="0">
                  <c:v>-0.99</c:v>
                </c:pt>
                <c:pt idx="1">
                  <c:v>-0.79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30C-4C3D-9DAB-45A5649DDA10}"/>
            </c:ext>
          </c:extLst>
        </c:ser>
        <c:ser>
          <c:idx val="3"/>
          <c:order val="2"/>
          <c:tx>
            <c:v>TANK2 Nominal position</c:v>
          </c:tx>
          <c:spPr>
            <a:ln w="254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Feuil1!$H$17:$H$18</c:f>
              <c:numCache>
                <c:formatCode>General</c:formatCode>
                <c:ptCount val="2"/>
                <c:pt idx="0">
                  <c:v>1565.1479999999999</c:v>
                </c:pt>
                <c:pt idx="1">
                  <c:v>2441.5520000000001</c:v>
                </c:pt>
              </c:numCache>
            </c:numRef>
          </c:xVal>
          <c:yVal>
            <c:numRef>
              <c:f>Feuil1!$L$17:$L$18</c:f>
              <c:numCache>
                <c:formatCode>General</c:formatCode>
                <c:ptCount val="2"/>
                <c:pt idx="0">
                  <c:v>-0.88</c:v>
                </c:pt>
                <c:pt idx="1">
                  <c:v>-0.68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30C-4C3D-9DAB-45A5649DDA10}"/>
            </c:ext>
          </c:extLst>
        </c:ser>
        <c:ser>
          <c:idx val="5"/>
          <c:order val="3"/>
          <c:tx>
            <c:v>TANK1 (after step6)</c:v>
          </c:tx>
          <c:spPr>
            <a:ln w="25400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xVal>
            <c:numRef>
              <c:f>Feuil1!$R$8:$R$9</c:f>
              <c:numCache>
                <c:formatCode>General</c:formatCode>
                <c:ptCount val="2"/>
                <c:pt idx="0">
                  <c:v>386.11700000000002</c:v>
                </c:pt>
                <c:pt idx="1">
                  <c:v>1265.855</c:v>
                </c:pt>
              </c:numCache>
            </c:numRef>
          </c:xVal>
          <c:yVal>
            <c:numRef>
              <c:f>Feuil1!$Q$8:$Q$9</c:f>
              <c:numCache>
                <c:formatCode>General</c:formatCode>
                <c:ptCount val="2"/>
                <c:pt idx="0">
                  <c:v>5.53</c:v>
                </c:pt>
                <c:pt idx="1">
                  <c:v>4.851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F30C-4C3D-9DAB-45A5649DDA10}"/>
            </c:ext>
          </c:extLst>
        </c:ser>
        <c:ser>
          <c:idx val="6"/>
          <c:order val="4"/>
          <c:tx>
            <c:v>TANK2 (after step6)</c:v>
          </c:tx>
          <c:spPr>
            <a:ln w="25400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xVal>
            <c:numRef>
              <c:f>Feuil1!$R$17:$R$18</c:f>
              <c:numCache>
                <c:formatCode>General</c:formatCode>
                <c:ptCount val="2"/>
                <c:pt idx="0">
                  <c:v>1569.9880000000001</c:v>
                </c:pt>
                <c:pt idx="1">
                  <c:v>2446.3519999999999</c:v>
                </c:pt>
              </c:numCache>
            </c:numRef>
          </c:xVal>
          <c:yVal>
            <c:numRef>
              <c:f>Feuil1!$Q$17:$Q$18</c:f>
              <c:numCache>
                <c:formatCode>General</c:formatCode>
                <c:ptCount val="2"/>
                <c:pt idx="0">
                  <c:v>4.4039999999999999</c:v>
                </c:pt>
                <c:pt idx="1">
                  <c:v>3.0249999999999999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F30C-4C3D-9DAB-45A5649DDA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0017968"/>
        <c:axId val="380019408"/>
      </c:scatterChart>
      <c:valAx>
        <c:axId val="380017968"/>
        <c:scaling>
          <c:orientation val="minMax"/>
          <c:max val="3000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b" anchorCtr="1"/>
              <a:lstStyle/>
              <a:p>
                <a:pPr>
                  <a:defRPr sz="15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500"/>
                  <a:t>Y axis (longitudinal)</a:t>
                </a:r>
              </a:p>
              <a:p>
                <a:pPr>
                  <a:defRPr sz="1500"/>
                </a:pPr>
                <a:r>
                  <a:rPr lang="fr-FR" sz="1500"/>
                  <a:t>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b" anchorCtr="1"/>
            <a:lstStyle/>
            <a:p>
              <a:pPr>
                <a:defRPr sz="15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57150" cap="flat" cmpd="sng" algn="ctr">
            <a:noFill/>
            <a:round/>
          </a:ln>
          <a:effectLst/>
        </c:spPr>
        <c:txPr>
          <a:bodyPr rot="-60000000" spcFirstLastPara="1" vertOverflow="ellipsis" vert="horz" wrap="square" anchor="t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80019408"/>
        <c:crosses val="autoZero"/>
        <c:crossBetween val="midCat"/>
      </c:valAx>
      <c:valAx>
        <c:axId val="380019408"/>
        <c:scaling>
          <c:orientation val="maxMin"/>
          <c:max val="6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500"/>
                  <a:t>X axis ( radial)</a:t>
                </a:r>
              </a:p>
              <a:p>
                <a:pPr>
                  <a:defRPr sz="1500"/>
                </a:pPr>
                <a:r>
                  <a:rPr lang="fr-FR" sz="1500"/>
                  <a:t>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5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800179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2319436291342721"/>
          <c:y val="0.47488484240938988"/>
          <c:w val="0.27749950717682509"/>
          <c:h val="0.24686055387867945"/>
        </c:manualLayout>
      </c:layout>
      <c:overlay val="1"/>
      <c:spPr>
        <a:solidFill>
          <a:schemeClr val="bg1"/>
        </a:solidFill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Vertical position of the cavities w.r.t. Nominal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scatterChart>
        <c:scatterStyle val="lineMarker"/>
        <c:varyColors val="0"/>
        <c:ser>
          <c:idx val="4"/>
          <c:order val="0"/>
          <c:tx>
            <c:v>nominal BEAM axis</c:v>
          </c:tx>
          <c:spPr>
            <a:ln w="254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Feuil1!$B$4:$B$5</c:f>
              <c:numCache>
                <c:formatCode>General</c:formatCode>
                <c:ptCount val="2"/>
                <c:pt idx="0">
                  <c:v>0</c:v>
                </c:pt>
                <c:pt idx="1">
                  <c:v>3000</c:v>
                </c:pt>
              </c:numCache>
            </c:numRef>
          </c:xVal>
          <c:yVal>
            <c:numRef>
              <c:f>Feuil1!$C$4:$C$5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4CA-449F-AC82-77AFD71B8E33}"/>
            </c:ext>
          </c:extLst>
        </c:ser>
        <c:ser>
          <c:idx val="2"/>
          <c:order val="1"/>
          <c:tx>
            <c:v>TANK1 Nominal position</c:v>
          </c:tx>
          <c:spPr>
            <a:ln w="254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Feuil1!$H$8:$H$9</c:f>
              <c:numCache>
                <c:formatCode>General</c:formatCode>
                <c:ptCount val="2"/>
                <c:pt idx="0">
                  <c:v>380.68200000000002</c:v>
                </c:pt>
                <c:pt idx="1">
                  <c:v>1260.4829999999999</c:v>
                </c:pt>
              </c:numCache>
            </c:numRef>
          </c:xVal>
          <c:yVal>
            <c:numRef>
              <c:f>Feuil1!$N$8:$N$9</c:f>
              <c:numCache>
                <c:formatCode>General</c:formatCode>
                <c:ptCount val="2"/>
                <c:pt idx="0">
                  <c:v>-0.88</c:v>
                </c:pt>
                <c:pt idx="1">
                  <c:v>-0.71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4CA-449F-AC82-77AFD71B8E33}"/>
            </c:ext>
          </c:extLst>
        </c:ser>
        <c:ser>
          <c:idx val="3"/>
          <c:order val="2"/>
          <c:tx>
            <c:v>TANK2 Nominal position</c:v>
          </c:tx>
          <c:spPr>
            <a:ln w="254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Feuil1!$H$17:$H$18</c:f>
              <c:numCache>
                <c:formatCode>General</c:formatCode>
                <c:ptCount val="2"/>
                <c:pt idx="0">
                  <c:v>1565.1479999999999</c:v>
                </c:pt>
                <c:pt idx="1">
                  <c:v>2441.5520000000001</c:v>
                </c:pt>
              </c:numCache>
            </c:numRef>
          </c:xVal>
          <c:yVal>
            <c:numRef>
              <c:f>Feuil1!$N$17:$N$18</c:f>
              <c:numCache>
                <c:formatCode>General</c:formatCode>
                <c:ptCount val="2"/>
                <c:pt idx="0">
                  <c:v>-0.9</c:v>
                </c:pt>
                <c:pt idx="1">
                  <c:v>-0.73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4CA-449F-AC82-77AFD71B8E33}"/>
            </c:ext>
          </c:extLst>
        </c:ser>
        <c:ser>
          <c:idx val="5"/>
          <c:order val="3"/>
          <c:tx>
            <c:v>TANK1 (after step6)</c:v>
          </c:tx>
          <c:spPr>
            <a:ln w="25400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xVal>
            <c:numRef>
              <c:f>Feuil1!$R$8:$R$9</c:f>
              <c:numCache>
                <c:formatCode>General</c:formatCode>
                <c:ptCount val="2"/>
                <c:pt idx="0">
                  <c:v>384.65800000000002</c:v>
                </c:pt>
                <c:pt idx="1">
                  <c:v>1264.4449999999999</c:v>
                </c:pt>
              </c:numCache>
            </c:numRef>
          </c:xVal>
          <c:yVal>
            <c:numRef>
              <c:f>Feuil1!$S$8:$S$9</c:f>
              <c:numCache>
                <c:formatCode>General</c:formatCode>
                <c:ptCount val="2"/>
                <c:pt idx="0">
                  <c:v>-1.1439999999999999</c:v>
                </c:pt>
                <c:pt idx="1">
                  <c:v>-0.86399999999999999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F4CA-449F-AC82-77AFD71B8E33}"/>
            </c:ext>
          </c:extLst>
        </c:ser>
        <c:ser>
          <c:idx val="6"/>
          <c:order val="4"/>
          <c:tx>
            <c:v>TANK2 (after step 6)</c:v>
          </c:tx>
          <c:spPr>
            <a:ln w="25400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xVal>
            <c:numRef>
              <c:f>Feuil1!$R$17:$R$18</c:f>
              <c:numCache>
                <c:formatCode>General</c:formatCode>
                <c:ptCount val="2"/>
                <c:pt idx="0">
                  <c:v>1568.5029999999999</c:v>
                </c:pt>
                <c:pt idx="1">
                  <c:v>2444.9160000000002</c:v>
                </c:pt>
              </c:numCache>
            </c:numRef>
          </c:xVal>
          <c:yVal>
            <c:numRef>
              <c:f>Feuil1!$S$17:$S$18</c:f>
              <c:numCache>
                <c:formatCode>General</c:formatCode>
                <c:ptCount val="2"/>
                <c:pt idx="0">
                  <c:v>-1.105</c:v>
                </c:pt>
                <c:pt idx="1">
                  <c:v>-0.878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F4CA-449F-AC82-77AFD71B8E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0017968"/>
        <c:axId val="380019408"/>
      </c:scatterChart>
      <c:valAx>
        <c:axId val="380017968"/>
        <c:scaling>
          <c:orientation val="minMax"/>
          <c:max val="3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b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Y axis (longitudinal)</a:t>
                </a:r>
              </a:p>
              <a:p>
                <a:pPr>
                  <a:defRPr/>
                </a:pPr>
                <a:r>
                  <a:rPr lang="fr-FR"/>
                  <a:t>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b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t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80019408"/>
        <c:crosses val="autoZero"/>
        <c:crossBetween val="midCat"/>
      </c:valAx>
      <c:valAx>
        <c:axId val="380019408"/>
        <c:scaling>
          <c:orientation val="minMax"/>
          <c:max val="6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400"/>
                  <a:t>Z axis ( vertical)</a:t>
                </a:r>
              </a:p>
              <a:p>
                <a:pPr>
                  <a:defRPr sz="1400"/>
                </a:pPr>
                <a:r>
                  <a:rPr lang="fr-FR" sz="1400"/>
                  <a:t>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800179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7506873228773928"/>
          <c:y val="0.16249877670438442"/>
          <c:w val="0.3261587782254784"/>
          <c:h val="0.24686055387867945"/>
        </c:manualLayout>
      </c:layout>
      <c:overlay val="1"/>
      <c:spPr>
        <a:solidFill>
          <a:schemeClr val="bg1"/>
        </a:solidFill>
        <a:ln>
          <a:solidFill>
            <a:srgbClr val="7030A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/>
              <a:t>Radial position of the cavities w.r.t. Nominal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scatterChart>
        <c:scatterStyle val="lineMarker"/>
        <c:varyColors val="0"/>
        <c:ser>
          <c:idx val="4"/>
          <c:order val="0"/>
          <c:tx>
            <c:v>NOMINAL BEAM AXIS</c:v>
          </c:tx>
          <c:spPr>
            <a:ln w="254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Feuil1!$B$4:$B$5</c:f>
              <c:numCache>
                <c:formatCode>General</c:formatCode>
                <c:ptCount val="2"/>
                <c:pt idx="0">
                  <c:v>0</c:v>
                </c:pt>
                <c:pt idx="1">
                  <c:v>3000</c:v>
                </c:pt>
              </c:numCache>
            </c:numRef>
          </c:xVal>
          <c:yVal>
            <c:numRef>
              <c:f>Feuil1!$A$4:$A$5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2E0-4465-939F-B61E6F5E6551}"/>
            </c:ext>
          </c:extLst>
        </c:ser>
        <c:ser>
          <c:idx val="2"/>
          <c:order val="1"/>
          <c:tx>
            <c:v>TANK1 Nominal position</c:v>
          </c:tx>
          <c:spPr>
            <a:ln w="254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Feuil1!$H$8:$H$9</c:f>
              <c:numCache>
                <c:formatCode>General</c:formatCode>
                <c:ptCount val="2"/>
                <c:pt idx="0">
                  <c:v>380.68200000000002</c:v>
                </c:pt>
                <c:pt idx="1">
                  <c:v>1260.4829999999999</c:v>
                </c:pt>
              </c:numCache>
            </c:numRef>
          </c:xVal>
          <c:yVal>
            <c:numRef>
              <c:f>Feuil1!$L$8:$L$9</c:f>
              <c:numCache>
                <c:formatCode>General</c:formatCode>
                <c:ptCount val="2"/>
                <c:pt idx="0">
                  <c:v>-0.99</c:v>
                </c:pt>
                <c:pt idx="1">
                  <c:v>-0.79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2E0-4465-939F-B61E6F5E6551}"/>
            </c:ext>
          </c:extLst>
        </c:ser>
        <c:ser>
          <c:idx val="3"/>
          <c:order val="2"/>
          <c:tx>
            <c:v>TANK2 Nominal position</c:v>
          </c:tx>
          <c:spPr>
            <a:ln w="254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Feuil1!$H$17:$H$18</c:f>
              <c:numCache>
                <c:formatCode>General</c:formatCode>
                <c:ptCount val="2"/>
                <c:pt idx="0">
                  <c:v>1565.1479999999999</c:v>
                </c:pt>
                <c:pt idx="1">
                  <c:v>2441.5520000000001</c:v>
                </c:pt>
              </c:numCache>
            </c:numRef>
          </c:xVal>
          <c:yVal>
            <c:numRef>
              <c:f>Feuil1!$L$17:$L$18</c:f>
              <c:numCache>
                <c:formatCode>General</c:formatCode>
                <c:ptCount val="2"/>
                <c:pt idx="0">
                  <c:v>-0.88</c:v>
                </c:pt>
                <c:pt idx="1">
                  <c:v>-0.68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2E0-4465-939F-B61E6F5E6551}"/>
            </c:ext>
          </c:extLst>
        </c:ser>
        <c:ser>
          <c:idx val="5"/>
          <c:order val="3"/>
          <c:tx>
            <c:v>TANK1 (after step6)</c:v>
          </c:tx>
          <c:spPr>
            <a:ln w="25400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xVal>
            <c:numRef>
              <c:f>Feuil1!$R$8:$R$9</c:f>
              <c:numCache>
                <c:formatCode>General</c:formatCode>
                <c:ptCount val="2"/>
                <c:pt idx="0">
                  <c:v>384.65800000000002</c:v>
                </c:pt>
                <c:pt idx="1">
                  <c:v>1264.4449999999999</c:v>
                </c:pt>
              </c:numCache>
            </c:numRef>
          </c:xVal>
          <c:yVal>
            <c:numRef>
              <c:f>Feuil1!$Q$8:$Q$9</c:f>
              <c:numCache>
                <c:formatCode>General</c:formatCode>
                <c:ptCount val="2"/>
                <c:pt idx="0">
                  <c:v>-0.98099999999999998</c:v>
                </c:pt>
                <c:pt idx="1">
                  <c:v>-0.94799999999999995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82E0-4465-939F-B61E6F5E6551}"/>
            </c:ext>
          </c:extLst>
        </c:ser>
        <c:ser>
          <c:idx val="6"/>
          <c:order val="4"/>
          <c:tx>
            <c:v>TANK2 (after step6)</c:v>
          </c:tx>
          <c:spPr>
            <a:ln w="25400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xVal>
            <c:numRef>
              <c:f>Feuil1!$R$17:$R$18</c:f>
              <c:numCache>
                <c:formatCode>General</c:formatCode>
                <c:ptCount val="2"/>
                <c:pt idx="0">
                  <c:v>1568.5029999999999</c:v>
                </c:pt>
                <c:pt idx="1">
                  <c:v>2444.9160000000002</c:v>
                </c:pt>
              </c:numCache>
            </c:numRef>
          </c:xVal>
          <c:yVal>
            <c:numRef>
              <c:f>Feuil1!$Q$17:$Q$18</c:f>
              <c:numCache>
                <c:formatCode>General</c:formatCode>
                <c:ptCount val="2"/>
                <c:pt idx="0">
                  <c:v>-0.878</c:v>
                </c:pt>
                <c:pt idx="1">
                  <c:v>-0.64300000000000002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82E0-4465-939F-B61E6F5E65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0017968"/>
        <c:axId val="380019408"/>
      </c:scatterChart>
      <c:valAx>
        <c:axId val="380017968"/>
        <c:scaling>
          <c:orientation val="minMax"/>
          <c:max val="3000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57150" cap="flat" cmpd="sng" algn="ctr">
            <a:noFill/>
            <a:round/>
          </a:ln>
          <a:effectLst/>
        </c:spPr>
        <c:txPr>
          <a:bodyPr rot="-60000000" spcFirstLastPara="1" vertOverflow="ellipsis" vert="horz" wrap="square" anchor="t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80019408"/>
        <c:crosses val="autoZero"/>
        <c:crossBetween val="midCat"/>
      </c:valAx>
      <c:valAx>
        <c:axId val="380019408"/>
        <c:scaling>
          <c:orientation val="maxMin"/>
          <c:max val="6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400"/>
                  <a:t>X axis ( radial)</a:t>
                </a:r>
              </a:p>
              <a:p>
                <a:pPr>
                  <a:defRPr sz="1400"/>
                </a:pPr>
                <a:r>
                  <a:rPr lang="fr-FR" sz="1400"/>
                  <a:t>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800179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971785729538259"/>
          <c:y val="0.67249695719171798"/>
          <c:w val="0.3316074246651482"/>
          <c:h val="0.24686055387867945"/>
        </c:manualLayout>
      </c:layout>
      <c:overlay val="1"/>
      <c:spPr>
        <a:solidFill>
          <a:schemeClr val="bg1"/>
        </a:solidFill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Vertical position of the cavities w.r.t. Nominal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scatterChart>
        <c:scatterStyle val="lineMarker"/>
        <c:varyColors val="0"/>
        <c:ser>
          <c:idx val="4"/>
          <c:order val="0"/>
          <c:tx>
            <c:v>nominal BEAM axis</c:v>
          </c:tx>
          <c:spPr>
            <a:ln w="254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Feuil1!$B$4:$B$5</c:f>
              <c:numCache>
                <c:formatCode>General</c:formatCode>
                <c:ptCount val="2"/>
                <c:pt idx="0">
                  <c:v>0</c:v>
                </c:pt>
                <c:pt idx="1">
                  <c:v>3000</c:v>
                </c:pt>
              </c:numCache>
            </c:numRef>
          </c:xVal>
          <c:yVal>
            <c:numRef>
              <c:f>Feuil1!$C$4:$C$5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67D-46BB-BD53-311F6BFE7169}"/>
            </c:ext>
          </c:extLst>
        </c:ser>
        <c:ser>
          <c:idx val="2"/>
          <c:order val="1"/>
          <c:tx>
            <c:v>TANK1 Nominal position</c:v>
          </c:tx>
          <c:spPr>
            <a:ln w="254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Feuil1!$H$8:$H$9</c:f>
              <c:numCache>
                <c:formatCode>General</c:formatCode>
                <c:ptCount val="2"/>
                <c:pt idx="0">
                  <c:v>380.68200000000002</c:v>
                </c:pt>
                <c:pt idx="1">
                  <c:v>1260.4829999999999</c:v>
                </c:pt>
              </c:numCache>
            </c:numRef>
          </c:xVal>
          <c:yVal>
            <c:numRef>
              <c:f>Feuil1!$N$8:$N$9</c:f>
              <c:numCache>
                <c:formatCode>General</c:formatCode>
                <c:ptCount val="2"/>
                <c:pt idx="0">
                  <c:v>-0.88</c:v>
                </c:pt>
                <c:pt idx="1">
                  <c:v>-0.71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67D-46BB-BD53-311F6BFE7169}"/>
            </c:ext>
          </c:extLst>
        </c:ser>
        <c:ser>
          <c:idx val="3"/>
          <c:order val="2"/>
          <c:tx>
            <c:v>TANK2 Nominal position</c:v>
          </c:tx>
          <c:spPr>
            <a:ln w="254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Feuil1!$H$17:$H$18</c:f>
              <c:numCache>
                <c:formatCode>General</c:formatCode>
                <c:ptCount val="2"/>
                <c:pt idx="0">
                  <c:v>1565.1479999999999</c:v>
                </c:pt>
                <c:pt idx="1">
                  <c:v>2441.5520000000001</c:v>
                </c:pt>
              </c:numCache>
            </c:numRef>
          </c:xVal>
          <c:yVal>
            <c:numRef>
              <c:f>Feuil1!$N$17:$N$18</c:f>
              <c:numCache>
                <c:formatCode>General</c:formatCode>
                <c:ptCount val="2"/>
                <c:pt idx="0">
                  <c:v>-0.9</c:v>
                </c:pt>
                <c:pt idx="1">
                  <c:v>-0.73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67D-46BB-BD53-311F6BFE7169}"/>
            </c:ext>
          </c:extLst>
        </c:ser>
        <c:ser>
          <c:idx val="5"/>
          <c:order val="3"/>
          <c:tx>
            <c:v>TANK1 (11 sept 2023)</c:v>
          </c:tx>
          <c:spPr>
            <a:ln w="25400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xVal>
            <c:numRef>
              <c:f>Feuil1!$R$8:$R$9</c:f>
              <c:numCache>
                <c:formatCode>General</c:formatCode>
                <c:ptCount val="2"/>
                <c:pt idx="0">
                  <c:v>384.57299999999998</c:v>
                </c:pt>
                <c:pt idx="1">
                  <c:v>1264.3599999999999</c:v>
                </c:pt>
              </c:numCache>
            </c:numRef>
          </c:xVal>
          <c:yVal>
            <c:numRef>
              <c:f>Feuil1!$S$8:$S$9</c:f>
              <c:numCache>
                <c:formatCode>General</c:formatCode>
                <c:ptCount val="2"/>
                <c:pt idx="0">
                  <c:v>-1.357</c:v>
                </c:pt>
                <c:pt idx="1">
                  <c:v>-1.17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467D-46BB-BD53-311F6BFE7169}"/>
            </c:ext>
          </c:extLst>
        </c:ser>
        <c:ser>
          <c:idx val="6"/>
          <c:order val="4"/>
          <c:tx>
            <c:v>TANK2 (11 sept 2023)</c:v>
          </c:tx>
          <c:spPr>
            <a:ln w="25400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xVal>
            <c:numRef>
              <c:f>Feuil1!$R$17:$R$18</c:f>
              <c:numCache>
                <c:formatCode>General</c:formatCode>
                <c:ptCount val="2"/>
                <c:pt idx="0">
                  <c:v>1568.6759999999999</c:v>
                </c:pt>
                <c:pt idx="1">
                  <c:v>2445.0889999999999</c:v>
                </c:pt>
              </c:numCache>
            </c:numRef>
          </c:xVal>
          <c:yVal>
            <c:numRef>
              <c:f>Feuil1!$S$17:$S$18</c:f>
              <c:numCache>
                <c:formatCode>General</c:formatCode>
                <c:ptCount val="2"/>
                <c:pt idx="0">
                  <c:v>-1.5269999999999999</c:v>
                </c:pt>
                <c:pt idx="1">
                  <c:v>-1.0469999999999999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467D-46BB-BD53-311F6BFE71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0017968"/>
        <c:axId val="380019408"/>
      </c:scatterChart>
      <c:valAx>
        <c:axId val="380017968"/>
        <c:scaling>
          <c:orientation val="minMax"/>
          <c:max val="3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b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Y axis (longitudinal)</a:t>
                </a:r>
              </a:p>
              <a:p>
                <a:pPr>
                  <a:defRPr/>
                </a:pPr>
                <a:r>
                  <a:rPr lang="fr-FR"/>
                  <a:t>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b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t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80019408"/>
        <c:crosses val="autoZero"/>
        <c:crossBetween val="midCat"/>
      </c:valAx>
      <c:valAx>
        <c:axId val="380019408"/>
        <c:scaling>
          <c:orientation val="minMax"/>
          <c:max val="6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400"/>
                  <a:t>Z axis ( vertical)</a:t>
                </a:r>
              </a:p>
              <a:p>
                <a:pPr>
                  <a:defRPr sz="1400"/>
                </a:pPr>
                <a:r>
                  <a:rPr lang="fr-FR" sz="1400"/>
                  <a:t>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800179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8824657127156394"/>
          <c:y val="0.19492884634581897"/>
          <c:w val="0.33142991381900827"/>
          <c:h val="0.24686055387867945"/>
        </c:manualLayout>
      </c:layout>
      <c:overlay val="1"/>
      <c:spPr>
        <a:solidFill>
          <a:schemeClr val="bg1"/>
        </a:solidFill>
        <a:ln>
          <a:solidFill>
            <a:srgbClr val="7030A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/>
              <a:t>Radial position of the cavities w.r.t. Nominal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scatterChart>
        <c:scatterStyle val="lineMarker"/>
        <c:varyColors val="0"/>
        <c:ser>
          <c:idx val="4"/>
          <c:order val="0"/>
          <c:tx>
            <c:v>NOMINAL BEAM AXIS</c:v>
          </c:tx>
          <c:spPr>
            <a:ln w="254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Feuil1!$B$4:$B$5</c:f>
              <c:numCache>
                <c:formatCode>General</c:formatCode>
                <c:ptCount val="2"/>
                <c:pt idx="0">
                  <c:v>0</c:v>
                </c:pt>
                <c:pt idx="1">
                  <c:v>3000</c:v>
                </c:pt>
              </c:numCache>
            </c:numRef>
          </c:xVal>
          <c:yVal>
            <c:numRef>
              <c:f>Feuil1!$A$4:$A$5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481-40B8-B8FE-40647B84A20D}"/>
            </c:ext>
          </c:extLst>
        </c:ser>
        <c:ser>
          <c:idx val="2"/>
          <c:order val="1"/>
          <c:tx>
            <c:v>TANK1 Nominal position</c:v>
          </c:tx>
          <c:spPr>
            <a:ln w="254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Feuil1!$H$8:$H$9</c:f>
              <c:numCache>
                <c:formatCode>General</c:formatCode>
                <c:ptCount val="2"/>
                <c:pt idx="0">
                  <c:v>380.68200000000002</c:v>
                </c:pt>
                <c:pt idx="1">
                  <c:v>1260.4829999999999</c:v>
                </c:pt>
              </c:numCache>
            </c:numRef>
          </c:xVal>
          <c:yVal>
            <c:numRef>
              <c:f>Feuil1!$L$8:$L$9</c:f>
              <c:numCache>
                <c:formatCode>General</c:formatCode>
                <c:ptCount val="2"/>
                <c:pt idx="0">
                  <c:v>-0.99</c:v>
                </c:pt>
                <c:pt idx="1">
                  <c:v>-0.79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481-40B8-B8FE-40647B84A20D}"/>
            </c:ext>
          </c:extLst>
        </c:ser>
        <c:ser>
          <c:idx val="3"/>
          <c:order val="2"/>
          <c:tx>
            <c:v>TANK2 Nominal position</c:v>
          </c:tx>
          <c:spPr>
            <a:ln w="254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Feuil1!$H$17:$H$18</c:f>
              <c:numCache>
                <c:formatCode>General</c:formatCode>
                <c:ptCount val="2"/>
                <c:pt idx="0">
                  <c:v>1565.1479999999999</c:v>
                </c:pt>
                <c:pt idx="1">
                  <c:v>2441.5520000000001</c:v>
                </c:pt>
              </c:numCache>
            </c:numRef>
          </c:xVal>
          <c:yVal>
            <c:numRef>
              <c:f>Feuil1!$L$17:$L$18</c:f>
              <c:numCache>
                <c:formatCode>General</c:formatCode>
                <c:ptCount val="2"/>
                <c:pt idx="0">
                  <c:v>-0.88</c:v>
                </c:pt>
                <c:pt idx="1">
                  <c:v>-0.68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481-40B8-B8FE-40647B84A20D}"/>
            </c:ext>
          </c:extLst>
        </c:ser>
        <c:ser>
          <c:idx val="5"/>
          <c:order val="3"/>
          <c:tx>
            <c:v>TANK1 (11 sept 2023)</c:v>
          </c:tx>
          <c:spPr>
            <a:ln w="25400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xVal>
            <c:numRef>
              <c:f>Feuil1!$R$8:$R$9</c:f>
              <c:numCache>
                <c:formatCode>General</c:formatCode>
                <c:ptCount val="2"/>
                <c:pt idx="0">
                  <c:v>384.57299999999998</c:v>
                </c:pt>
                <c:pt idx="1">
                  <c:v>1264.3599999999999</c:v>
                </c:pt>
              </c:numCache>
            </c:numRef>
          </c:xVal>
          <c:yVal>
            <c:numRef>
              <c:f>Feuil1!$Q$8:$Q$9</c:f>
              <c:numCache>
                <c:formatCode>General</c:formatCode>
                <c:ptCount val="2"/>
                <c:pt idx="0">
                  <c:v>-0.70299999999999996</c:v>
                </c:pt>
                <c:pt idx="1">
                  <c:v>-0.80500000000000005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481-40B8-B8FE-40647B84A20D}"/>
            </c:ext>
          </c:extLst>
        </c:ser>
        <c:ser>
          <c:idx val="6"/>
          <c:order val="4"/>
          <c:tx>
            <c:v>TANK2 (11 sept 2023)</c:v>
          </c:tx>
          <c:spPr>
            <a:ln w="25400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xVal>
            <c:numRef>
              <c:f>Feuil1!$R$17:$R$18</c:f>
              <c:numCache>
                <c:formatCode>General</c:formatCode>
                <c:ptCount val="2"/>
                <c:pt idx="0">
                  <c:v>1568.6759999999999</c:v>
                </c:pt>
                <c:pt idx="1">
                  <c:v>2445.0889999999999</c:v>
                </c:pt>
              </c:numCache>
            </c:numRef>
          </c:xVal>
          <c:yVal>
            <c:numRef>
              <c:f>Feuil1!$Q$17:$Q$18</c:f>
              <c:numCache>
                <c:formatCode>General</c:formatCode>
                <c:ptCount val="2"/>
                <c:pt idx="0">
                  <c:v>-0.67500000000000004</c:v>
                </c:pt>
                <c:pt idx="1">
                  <c:v>-0.68600000000000005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6481-40B8-B8FE-40647B84A2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0017968"/>
        <c:axId val="380019408"/>
      </c:scatterChart>
      <c:valAx>
        <c:axId val="380017968"/>
        <c:scaling>
          <c:orientation val="minMax"/>
          <c:max val="3000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57150" cap="flat" cmpd="sng" algn="ctr">
            <a:noFill/>
            <a:round/>
          </a:ln>
          <a:effectLst/>
        </c:spPr>
        <c:txPr>
          <a:bodyPr rot="-60000000" spcFirstLastPara="1" vertOverflow="ellipsis" vert="horz" wrap="square" anchor="t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80019408"/>
        <c:crosses val="autoZero"/>
        <c:crossBetween val="midCat"/>
      </c:valAx>
      <c:valAx>
        <c:axId val="380019408"/>
        <c:scaling>
          <c:orientation val="maxMin"/>
          <c:max val="6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400"/>
                  <a:t>X axis ( radial)</a:t>
                </a:r>
              </a:p>
              <a:p>
                <a:pPr>
                  <a:defRPr sz="1400"/>
                </a:pPr>
                <a:r>
                  <a:rPr lang="fr-FR" sz="1400"/>
                  <a:t>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800179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6031281048814692"/>
          <c:y val="0.48598206826669732"/>
          <c:w val="0.35914432997378143"/>
          <c:h val="0.24686055387867945"/>
        </c:manualLayout>
      </c:layout>
      <c:overlay val="1"/>
      <c:spPr>
        <a:solidFill>
          <a:schemeClr val="bg1"/>
        </a:solidFill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2"/>
          <c:order val="0"/>
          <c:tx>
            <c:v>Realistic accuracy</c:v>
          </c:tx>
          <c:spPr>
            <a:ln w="19050">
              <a:noFill/>
            </a:ln>
          </c:spPr>
          <c:marker>
            <c:symbol val="circl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Lbls>
            <c:dLbl>
              <c:idx val="0"/>
              <c:tx>
                <c:rich>
                  <a:bodyPr/>
                  <a:lstStyle/>
                  <a:p>
                    <a:fld id="{2AA2C10F-69C2-481E-A5DE-5960218E9FF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D-CC91-43EC-8F5B-982D8B1272F3}"/>
                </c:ext>
              </c:extLst>
            </c:dLbl>
            <c:dLbl>
              <c:idx val="1"/>
              <c:layout>
                <c:manualLayout>
                  <c:x val="-2.0641367884515937E-2"/>
                  <c:y val="-1.4695234117017659E-2"/>
                </c:manualLayout>
              </c:layout>
              <c:tx>
                <c:rich>
                  <a:bodyPr/>
                  <a:lstStyle/>
                  <a:p>
                    <a:fld id="{FC8E9C15-FB6B-4854-87A4-0272C65FFB8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E-CC91-43EC-8F5B-982D8B1272F3}"/>
                </c:ext>
              </c:extLst>
            </c:dLbl>
            <c:dLbl>
              <c:idx val="2"/>
              <c:layout>
                <c:manualLayout>
                  <c:x val="-1.0243867301268549E-2"/>
                  <c:y val="-1.0511514124502274E-2"/>
                </c:manualLayout>
              </c:layout>
              <c:tx>
                <c:rich>
                  <a:bodyPr/>
                  <a:lstStyle/>
                  <a:p>
                    <a:fld id="{E8C941CC-96D7-4FF8-972B-9CDE0ADA6CE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F-CC91-43EC-8F5B-982D8B1272F3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73A0FB63-E880-4018-AA3E-96813C69293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0-CC91-43EC-8F5B-982D8B1272F3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92B6BC3F-9CDD-473E-A489-33F9E044BB2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1-CC91-43EC-8F5B-982D8B1272F3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2-CC91-43EC-8F5B-982D8B1272F3}"/>
                </c:ext>
              </c:extLst>
            </c:dLbl>
            <c:dLbl>
              <c:idx val="6"/>
              <c:layout>
                <c:manualLayout>
                  <c:x val="-2.089624157819989E-2"/>
                  <c:y val="-3.4679026497549351E-2"/>
                </c:manualLayout>
              </c:layout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700" b="1"/>
                    </a:pPr>
                    <a:fld id="{AB9236EE-A29F-4F7B-92E2-0EB87D5E8280}" type="CELLRANGE">
                      <a:rPr lang="en-US"/>
                      <a:pPr>
                        <a:defRPr sz="700" b="1"/>
                      </a:pPr>
                      <a:t>[CELLRANGE]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3-CC91-43EC-8F5B-982D8B1272F3}"/>
                </c:ext>
              </c:extLst>
            </c:dLbl>
            <c:dLbl>
              <c:idx val="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700" b="1"/>
                    </a:pPr>
                    <a:fld id="{78D1C079-E61E-4E7C-B6AD-DB0E19088D84}" type="CELLRANGE">
                      <a:rPr lang="en-US"/>
                      <a:pPr>
                        <a:defRPr sz="700" b="1"/>
                      </a:pPr>
                      <a:t>[CELLRANGE]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4-CC91-43EC-8F5B-982D8B1272F3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fld id="{7430F9E3-C7A9-4250-A5FE-857527C555D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5-CC91-43EC-8F5B-982D8B1272F3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fld id="{0547DE04-43A1-4A53-AD43-AE651DDCC61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6-CC91-43EC-8F5B-982D8B1272F3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fld id="{18CA0B42-D640-47CF-A43D-BBFC0340F51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7-CC91-43EC-8F5B-982D8B1272F3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fld id="{4F0FD97D-82BE-4D32-8DF9-11593780909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8-CC91-43EC-8F5B-982D8B1272F3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fld id="{E88AC2E0-FEAB-4BC2-ACF6-32D7A4371AC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9-CC91-43EC-8F5B-982D8B1272F3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A-CC91-43EC-8F5B-982D8B1272F3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B-CC91-43EC-8F5B-982D8B1272F3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C-CC91-43EC-8F5B-982D8B1272F3}"/>
                </c:ext>
              </c:extLst>
            </c:dLbl>
            <c:dLbl>
              <c:idx val="1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D-CC91-43EC-8F5B-982D8B1272F3}"/>
                </c:ext>
              </c:extLst>
            </c:dLbl>
            <c:dLbl>
              <c:idx val="17"/>
              <c:layout>
                <c:manualLayout>
                  <c:x val="-1.9009672768635157E-2"/>
                  <c:y val="-3.9797554072110206E-2"/>
                </c:manualLayout>
              </c:layout>
              <c:tx>
                <c:rich>
                  <a:bodyPr/>
                  <a:lstStyle/>
                  <a:p>
                    <a:fld id="{7694F9BD-1BCB-495A-910A-EE6ACFD6996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E-CC91-43EC-8F5B-982D8B1272F3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fld id="{46F51B33-CDCF-4E82-BC2A-381CAFB1BBD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F-CC91-43EC-8F5B-982D8B1272F3}"/>
                </c:ext>
              </c:extLst>
            </c:dLbl>
            <c:dLbl>
              <c:idx val="1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0-CC91-43EC-8F5B-982D8B1272F3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fld id="{22293C19-1B4E-493C-B6EB-B953DE241D5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1-CC91-43EC-8F5B-982D8B1272F3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fld id="{90A94DE6-E437-4BA7-853B-4C71B237DB2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2-CC91-43EC-8F5B-982D8B1272F3}"/>
                </c:ext>
              </c:extLst>
            </c:dLbl>
            <c:dLbl>
              <c:idx val="2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3-CC91-43EC-8F5B-982D8B1272F3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fld id="{14E8C7A3-E7C7-4D82-9CD7-B14800B6164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4-CC91-43EC-8F5B-982D8B1272F3}"/>
                </c:ext>
              </c:extLst>
            </c:dLbl>
            <c:dLbl>
              <c:idx val="2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5-CC91-43EC-8F5B-982D8B1272F3}"/>
                </c:ext>
              </c:extLst>
            </c:dLbl>
            <c:dLbl>
              <c:idx val="2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6-CC91-43EC-8F5B-982D8B1272F3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fld id="{1E01F0FA-C016-403A-8BAB-E5173FDF842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7-CC91-43EC-8F5B-982D8B1272F3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fld id="{916A4760-36F3-4181-9D64-C763666F39B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8-CC91-43EC-8F5B-982D8B1272F3}"/>
                </c:ext>
              </c:extLst>
            </c:dLbl>
            <c:dLbl>
              <c:idx val="2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9-CC91-43EC-8F5B-982D8B1272F3}"/>
                </c:ext>
              </c:extLst>
            </c:dLbl>
            <c:dLbl>
              <c:idx val="2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A-CC91-43EC-8F5B-982D8B1272F3}"/>
                </c:ext>
              </c:extLst>
            </c:dLbl>
            <c:dLbl>
              <c:idx val="3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B-CC91-43EC-8F5B-982D8B1272F3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fld id="{FCC69B25-F846-48C2-86CF-F7F8A4CBEB9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C-CC91-43EC-8F5B-982D8B1272F3}"/>
                </c:ext>
              </c:extLst>
            </c:dLbl>
            <c:dLbl>
              <c:idx val="3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D-CC91-43EC-8F5B-982D8B1272F3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fld id="{3B15935A-CD48-4C5C-8EF9-BBB55E4019C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E-CC91-43EC-8F5B-982D8B1272F3}"/>
                </c:ext>
              </c:extLst>
            </c:dLbl>
            <c:dLbl>
              <c:idx val="3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F-CC91-43EC-8F5B-982D8B1272F3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fld id="{C4B9E806-68E0-47BD-B6C6-7F61014796B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0-CC91-43EC-8F5B-982D8B1272F3}"/>
                </c:ext>
              </c:extLst>
            </c:dLbl>
            <c:dLbl>
              <c:idx val="3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1-CC91-43EC-8F5B-982D8B1272F3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fld id="{45AC35CB-22B2-4889-AF0E-D161DE0B4DA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2-CC91-43EC-8F5B-982D8B1272F3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fld id="{E98D8488-829E-4EEB-9392-850374E8405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3-CC91-43EC-8F5B-982D8B1272F3}"/>
                </c:ext>
              </c:extLst>
            </c:dLbl>
            <c:dLbl>
              <c:idx val="3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4-CC91-43EC-8F5B-982D8B1272F3}"/>
                </c:ext>
              </c:extLst>
            </c:dLbl>
            <c:dLbl>
              <c:idx val="40"/>
              <c:layout>
                <c:manualLayout>
                  <c:x val="-2.7157612265719996E-2"/>
                  <c:y val="-2.0970814105790797E-2"/>
                </c:manualLayout>
              </c:layout>
              <c:tx>
                <c:rich>
                  <a:bodyPr/>
                  <a:lstStyle/>
                  <a:p>
                    <a:fld id="{9DCE8BED-6DF1-4B9B-9BC6-1D7623F9856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65-CC91-43EC-8F5B-982D8B1272F3}"/>
                </c:ext>
              </c:extLst>
            </c:dLbl>
            <c:dLbl>
              <c:idx val="41"/>
              <c:layout>
                <c:manualLayout>
                  <c:x val="-2.2532379638698384E-2"/>
                  <c:y val="-3.5613834079594779E-2"/>
                </c:manualLayout>
              </c:layout>
              <c:tx>
                <c:rich>
                  <a:bodyPr/>
                  <a:lstStyle/>
                  <a:p>
                    <a:fld id="{001A561B-3C69-4D1A-AB06-18DBF9E20CA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66-CC91-43EC-8F5B-982D8B1272F3}"/>
                </c:ext>
              </c:extLst>
            </c:dLbl>
            <c:dLbl>
              <c:idx val="4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7-CC91-43EC-8F5B-982D8B1272F3}"/>
                </c:ext>
              </c:extLst>
            </c:dLbl>
            <c:dLbl>
              <c:idx val="4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8-CC91-43EC-8F5B-982D8B1272F3}"/>
                </c:ext>
              </c:extLst>
            </c:dLbl>
            <c:dLbl>
              <c:idx val="4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9-CC91-43EC-8F5B-982D8B1272F3}"/>
                </c:ext>
              </c:extLst>
            </c:dLbl>
            <c:dLbl>
              <c:idx val="4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A-CC91-43EC-8F5B-982D8B1272F3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fld id="{6AAA01E4-C2A7-411B-9229-2F964A2A48D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B-CC91-43EC-8F5B-982D8B1272F3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fld id="{33AF0513-9B0D-40C7-91B9-A1938B4BA3E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C-CC91-43EC-8F5B-982D8B1272F3}"/>
                </c:ext>
              </c:extLst>
            </c:dLbl>
            <c:dLbl>
              <c:idx val="48"/>
              <c:tx>
                <c:rich>
                  <a:bodyPr/>
                  <a:lstStyle/>
                  <a:p>
                    <a:fld id="{41931F5A-586E-447F-8A57-757DEF91BF7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D-CC91-43EC-8F5B-982D8B1272F3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fld id="{0AC28334-180D-4DCA-9848-F48323325B1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E-CC91-43EC-8F5B-982D8B1272F3}"/>
                </c:ext>
              </c:extLst>
            </c:dLbl>
            <c:dLbl>
              <c:idx val="50"/>
              <c:tx>
                <c:rich>
                  <a:bodyPr/>
                  <a:lstStyle/>
                  <a:p>
                    <a:fld id="{DBD14FE0-1330-40AD-B300-54D576816FD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F-CC91-43EC-8F5B-982D8B1272F3}"/>
                </c:ext>
              </c:extLst>
            </c:dLbl>
            <c:dLbl>
              <c:idx val="51"/>
              <c:layout>
                <c:manualLayout>
                  <c:x val="-2.8182317315774356E-2"/>
                  <c:y val="-3.1795106328092924E-2"/>
                </c:manualLayout>
              </c:layout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700" b="1"/>
                    </a:pPr>
                    <a:fld id="{E9A1CC57-BA39-4EB7-B088-0DE8EBABF55D}" type="CELLRANGE">
                      <a:rPr lang="en-US"/>
                      <a:pPr>
                        <a:defRPr sz="700" b="1"/>
                      </a:pPr>
                      <a:t>[CELLRANGE]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70-CC91-43EC-8F5B-982D8B1272F3}"/>
                </c:ext>
              </c:extLst>
            </c:dLbl>
            <c:dLbl>
              <c:idx val="52"/>
              <c:layout>
                <c:manualLayout>
                  <c:x val="-2.399941307595627E-2"/>
                  <c:y val="-3.4679026497549351E-2"/>
                </c:manualLayout>
              </c:layout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700" b="1"/>
                    </a:pPr>
                    <a:fld id="{4EA05CC7-8230-44C8-A719-CEA1C6D0976B}" type="CELLRANGE">
                      <a:rPr lang="en-US"/>
                      <a:pPr>
                        <a:defRPr sz="700" b="1"/>
                      </a:pPr>
                      <a:t>[CELLRANGE]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71-CC91-43EC-8F5B-982D8B1272F3}"/>
                </c:ext>
              </c:extLst>
            </c:dLbl>
            <c:dLbl>
              <c:idx val="5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2-CC91-43EC-8F5B-982D8B1272F3}"/>
                </c:ext>
              </c:extLst>
            </c:dLbl>
            <c:dLbl>
              <c:idx val="54"/>
              <c:tx>
                <c:rich>
                  <a:bodyPr/>
                  <a:lstStyle/>
                  <a:p>
                    <a:fld id="{FA064E79-1FC2-42C6-90DB-E4DA3DFC9D6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3-CC91-43EC-8F5B-982D8B1272F3}"/>
                </c:ext>
              </c:extLst>
            </c:dLbl>
            <c:dLbl>
              <c:idx val="55"/>
              <c:tx>
                <c:rich>
                  <a:bodyPr/>
                  <a:lstStyle/>
                  <a:p>
                    <a:fld id="{FC6487EB-14B5-4F01-9AB4-79A3AB82DED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4-CC91-43EC-8F5B-982D8B1272F3}"/>
                </c:ext>
              </c:extLst>
            </c:dLbl>
            <c:dLbl>
              <c:idx val="56"/>
              <c:layout>
                <c:manualLayout>
                  <c:x val="-5.1997501443335765E-2"/>
                  <c:y val="-4.2359341357291391E-3"/>
                </c:manualLayout>
              </c:layout>
              <c:tx>
                <c:rich>
                  <a:bodyPr/>
                  <a:lstStyle/>
                  <a:p>
                    <a:fld id="{591E7C55-6B5C-44F2-8C11-F1700B8FFA3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75-CC91-43EC-8F5B-982D8B1272F3}"/>
                </c:ext>
              </c:extLst>
            </c:dLbl>
            <c:dLbl>
              <c:idx val="57"/>
              <c:tx>
                <c:rich>
                  <a:bodyPr/>
                  <a:lstStyle/>
                  <a:p>
                    <a:fld id="{13D3CCA1-DBA5-4F33-A149-7BD4F6AACAD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6-CC91-43EC-8F5B-982D8B1272F3}"/>
                </c:ext>
              </c:extLst>
            </c:dLbl>
            <c:dLbl>
              <c:idx val="58"/>
              <c:tx>
                <c:rich>
                  <a:bodyPr/>
                  <a:lstStyle/>
                  <a:p>
                    <a:fld id="{4BD78E45-235F-4BB1-8B0C-400F0072E42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7-CC91-43EC-8F5B-982D8B1272F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700"/>
                </a:pPr>
                <a:endParaRPr lang="fr-FR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xVal>
            <c:numRef>
              <c:f>'avec 50 microns'!$D$6:$D$64</c:f>
              <c:numCache>
                <c:formatCode>General</c:formatCode>
                <c:ptCount val="59"/>
                <c:pt idx="0">
                  <c:v>-215</c:v>
                </c:pt>
                <c:pt idx="1">
                  <c:v>-207</c:v>
                </c:pt>
                <c:pt idx="2">
                  <c:v>-200</c:v>
                </c:pt>
                <c:pt idx="3">
                  <c:v>-178</c:v>
                </c:pt>
                <c:pt idx="4">
                  <c:v>-171</c:v>
                </c:pt>
                <c:pt idx="5">
                  <c:v>-164</c:v>
                </c:pt>
                <c:pt idx="6">
                  <c:v>-162</c:v>
                </c:pt>
                <c:pt idx="7">
                  <c:v>-157</c:v>
                </c:pt>
                <c:pt idx="8">
                  <c:v>-148</c:v>
                </c:pt>
                <c:pt idx="9">
                  <c:v>-140</c:v>
                </c:pt>
                <c:pt idx="10">
                  <c:v>-136</c:v>
                </c:pt>
                <c:pt idx="11">
                  <c:v>-133</c:v>
                </c:pt>
                <c:pt idx="12">
                  <c:v>-128</c:v>
                </c:pt>
                <c:pt idx="13">
                  <c:v>-120</c:v>
                </c:pt>
                <c:pt idx="14">
                  <c:v>-115</c:v>
                </c:pt>
                <c:pt idx="15">
                  <c:v>-110</c:v>
                </c:pt>
                <c:pt idx="16">
                  <c:v>-80</c:v>
                </c:pt>
                <c:pt idx="17">
                  <c:v>-77</c:v>
                </c:pt>
                <c:pt idx="18">
                  <c:v>-72</c:v>
                </c:pt>
                <c:pt idx="19">
                  <c:v>-63</c:v>
                </c:pt>
                <c:pt idx="20">
                  <c:v>-62</c:v>
                </c:pt>
                <c:pt idx="21">
                  <c:v>-51</c:v>
                </c:pt>
                <c:pt idx="22">
                  <c:v>-41</c:v>
                </c:pt>
                <c:pt idx="23">
                  <c:v>-40</c:v>
                </c:pt>
                <c:pt idx="24">
                  <c:v>-30</c:v>
                </c:pt>
                <c:pt idx="25">
                  <c:v>-30</c:v>
                </c:pt>
                <c:pt idx="26">
                  <c:v>-29</c:v>
                </c:pt>
                <c:pt idx="27">
                  <c:v>-20.010000000000002</c:v>
                </c:pt>
                <c:pt idx="28">
                  <c:v>-20</c:v>
                </c:pt>
                <c:pt idx="29">
                  <c:v>-15</c:v>
                </c:pt>
                <c:pt idx="30">
                  <c:v>15</c:v>
                </c:pt>
                <c:pt idx="31">
                  <c:v>20</c:v>
                </c:pt>
                <c:pt idx="32">
                  <c:v>20.010000000000002</c:v>
                </c:pt>
                <c:pt idx="33">
                  <c:v>29</c:v>
                </c:pt>
                <c:pt idx="34">
                  <c:v>30</c:v>
                </c:pt>
                <c:pt idx="35">
                  <c:v>40</c:v>
                </c:pt>
                <c:pt idx="36">
                  <c:v>41</c:v>
                </c:pt>
                <c:pt idx="37">
                  <c:v>51</c:v>
                </c:pt>
                <c:pt idx="38">
                  <c:v>62</c:v>
                </c:pt>
                <c:pt idx="39">
                  <c:v>63</c:v>
                </c:pt>
                <c:pt idx="40">
                  <c:v>72</c:v>
                </c:pt>
                <c:pt idx="41">
                  <c:v>77</c:v>
                </c:pt>
                <c:pt idx="42">
                  <c:v>80</c:v>
                </c:pt>
                <c:pt idx="43">
                  <c:v>90</c:v>
                </c:pt>
                <c:pt idx="44">
                  <c:v>95</c:v>
                </c:pt>
                <c:pt idx="45">
                  <c:v>110</c:v>
                </c:pt>
                <c:pt idx="46">
                  <c:v>128</c:v>
                </c:pt>
                <c:pt idx="47">
                  <c:v>133</c:v>
                </c:pt>
                <c:pt idx="48">
                  <c:v>136</c:v>
                </c:pt>
                <c:pt idx="49">
                  <c:v>140</c:v>
                </c:pt>
                <c:pt idx="50">
                  <c:v>148</c:v>
                </c:pt>
                <c:pt idx="51">
                  <c:v>157</c:v>
                </c:pt>
                <c:pt idx="52">
                  <c:v>162</c:v>
                </c:pt>
                <c:pt idx="53">
                  <c:v>164</c:v>
                </c:pt>
                <c:pt idx="54">
                  <c:v>171</c:v>
                </c:pt>
                <c:pt idx="55">
                  <c:v>178</c:v>
                </c:pt>
                <c:pt idx="56">
                  <c:v>200</c:v>
                </c:pt>
                <c:pt idx="57">
                  <c:v>207</c:v>
                </c:pt>
                <c:pt idx="58">
                  <c:v>215</c:v>
                </c:pt>
              </c:numCache>
            </c:numRef>
          </c:xVal>
          <c:yVal>
            <c:numRef>
              <c:f>'avec 50 microns'!$F$6:$F$64</c:f>
              <c:numCache>
                <c:formatCode>0.000</c:formatCode>
                <c:ptCount val="59"/>
                <c:pt idx="0">
                  <c:v>0.33928769113530699</c:v>
                </c:pt>
                <c:pt idx="1">
                  <c:v>0.323940669165178</c:v>
                </c:pt>
                <c:pt idx="2">
                  <c:v>0.31421249373905002</c:v>
                </c:pt>
                <c:pt idx="3">
                  <c:v>0.26720997594608198</c:v>
                </c:pt>
                <c:pt idx="4">
                  <c:v>0.25841946953369499</c:v>
                </c:pt>
                <c:pt idx="5">
                  <c:v>0.24508017257803999</c:v>
                </c:pt>
                <c:pt idx="6">
                  <c:v>0.24128083584653301</c:v>
                </c:pt>
                <c:pt idx="7">
                  <c:v>0.23180826847247399</c:v>
                </c:pt>
                <c:pt idx="8">
                  <c:v>0.20922015306994399</c:v>
                </c:pt>
                <c:pt idx="9">
                  <c:v>0.19993941230581799</c:v>
                </c:pt>
                <c:pt idx="10">
                  <c:v>0.192535959109497</c:v>
                </c:pt>
                <c:pt idx="11">
                  <c:v>0.187012815952842</c:v>
                </c:pt>
                <c:pt idx="12">
                  <c:v>0.177870615243822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8.8849435722197903E-2</c:v>
                </c:pt>
                <c:pt idx="17">
                  <c:v>7.6760680224525202E-2</c:v>
                </c:pt>
                <c:pt idx="18">
                  <c:v>7.3642655288147202E-2</c:v>
                </c:pt>
                <c:pt idx="19">
                  <c:v>0</c:v>
                </c:pt>
                <c:pt idx="20">
                  <c:v>5.3686891718790403E-2</c:v>
                </c:pt>
                <c:pt idx="21">
                  <c:v>5.5834703106731602E-2</c:v>
                </c:pt>
                <c:pt idx="22">
                  <c:v>1.0981524649610001E-2</c:v>
                </c:pt>
                <c:pt idx="23">
                  <c:v>4.8705440365996701E-2</c:v>
                </c:pt>
                <c:pt idx="24">
                  <c:v>1.07639338476177E-2</c:v>
                </c:pt>
                <c:pt idx="25">
                  <c:v>0</c:v>
                </c:pt>
                <c:pt idx="26">
                  <c:v>4.8730360555164103E-2</c:v>
                </c:pt>
                <c:pt idx="27">
                  <c:v>7.7473097744166594E-2</c:v>
                </c:pt>
                <c:pt idx="28">
                  <c:v>7.7490880627361702E-2</c:v>
                </c:pt>
                <c:pt idx="29">
                  <c:v>0</c:v>
                </c:pt>
                <c:pt idx="30">
                  <c:v>0</c:v>
                </c:pt>
                <c:pt idx="31">
                  <c:v>7.7550283056283698E-2</c:v>
                </c:pt>
                <c:pt idx="32">
                  <c:v>7.7538201216339198E-2</c:v>
                </c:pt>
                <c:pt idx="33">
                  <c:v>4.8748957863434597E-2</c:v>
                </c:pt>
                <c:pt idx="34">
                  <c:v>1.0763919028694001E-2</c:v>
                </c:pt>
                <c:pt idx="35">
                  <c:v>4.8488982680443798E-2</c:v>
                </c:pt>
                <c:pt idx="36">
                  <c:v>1.09813854710013E-2</c:v>
                </c:pt>
                <c:pt idx="37">
                  <c:v>5.5617925537321901E-2</c:v>
                </c:pt>
                <c:pt idx="38">
                  <c:v>5.3255047679337197E-2</c:v>
                </c:pt>
                <c:pt idx="39">
                  <c:v>0</c:v>
                </c:pt>
                <c:pt idx="40">
                  <c:v>7.3665147696612504E-2</c:v>
                </c:pt>
                <c:pt idx="41">
                  <c:v>7.6854804871846399E-2</c:v>
                </c:pt>
                <c:pt idx="42">
                  <c:v>8.8698161680928797E-2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0.17776702847495299</c:v>
                </c:pt>
                <c:pt idx="47">
                  <c:v>0.186902015802936</c:v>
                </c:pt>
                <c:pt idx="48">
                  <c:v>0.192420844186141</c:v>
                </c:pt>
                <c:pt idx="49">
                  <c:v>0.19981855566496201</c:v>
                </c:pt>
                <c:pt idx="50">
                  <c:v>0.20908405000417199</c:v>
                </c:pt>
                <c:pt idx="51">
                  <c:v>0.23166313817082701</c:v>
                </c:pt>
                <c:pt idx="52">
                  <c:v>0.24112860022877</c:v>
                </c:pt>
                <c:pt idx="53">
                  <c:v>0.24492509846576699</c:v>
                </c:pt>
                <c:pt idx="54">
                  <c:v>0.25825447501882198</c:v>
                </c:pt>
                <c:pt idx="55">
                  <c:v>0.26703145413794899</c:v>
                </c:pt>
                <c:pt idx="56">
                  <c:v>0.31400640385209799</c:v>
                </c:pt>
                <c:pt idx="57">
                  <c:v>0.32372366408688202</c:v>
                </c:pt>
                <c:pt idx="58">
                  <c:v>0.33821924458012498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'avec 50 microns'!$B$6:$B$64</c15:f>
                <c15:dlblRangeCache>
                  <c:ptCount val="59"/>
                  <c:pt idx="0">
                    <c:v>PBL</c:v>
                  </c:pt>
                  <c:pt idx="1">
                    <c:v>Q5L</c:v>
                  </c:pt>
                  <c:pt idx="2">
                    <c:v>TCLMCL</c:v>
                  </c:pt>
                  <c:pt idx="3">
                    <c:v>Q4L</c:v>
                  </c:pt>
                  <c:pt idx="4">
                    <c:v>TCLMBL</c:v>
                  </c:pt>
                  <c:pt idx="5">
                    <c:v>BBLRL</c:v>
                  </c:pt>
                  <c:pt idx="6">
                    <c:v>Crab2L</c:v>
                  </c:pt>
                  <c:pt idx="7">
                    <c:v>Crab1L</c:v>
                  </c:pt>
                  <c:pt idx="8">
                    <c:v>D2L</c:v>
                  </c:pt>
                  <c:pt idx="9">
                    <c:v>TCLXL</c:v>
                  </c:pt>
                  <c:pt idx="10">
                    <c:v>TCTPHL</c:v>
                  </c:pt>
                  <c:pt idx="11">
                    <c:v>TCTPVL</c:v>
                  </c:pt>
                  <c:pt idx="12">
                    <c:v>TAXNL</c:v>
                  </c:pt>
                  <c:pt idx="13">
                    <c:v>GITL-L</c:v>
                  </c:pt>
                  <c:pt idx="14">
                    <c:v>P_GITL-L</c:v>
                  </c:pt>
                  <c:pt idx="15">
                    <c:v>Pl1_HLS</c:v>
                  </c:pt>
                  <c:pt idx="16">
                    <c:v>PCL</c:v>
                  </c:pt>
                  <c:pt idx="17">
                    <c:v>D1L</c:v>
                  </c:pt>
                  <c:pt idx="18">
                    <c:v>CPL</c:v>
                  </c:pt>
                  <c:pt idx="19">
                    <c:v>P1</c:v>
                  </c:pt>
                  <c:pt idx="20">
                    <c:v>Q3L</c:v>
                  </c:pt>
                  <c:pt idx="21">
                    <c:v>Q2bL</c:v>
                  </c:pt>
                  <c:pt idx="22">
                    <c:v>P2</c:v>
                  </c:pt>
                  <c:pt idx="23">
                    <c:v>Q2aL</c:v>
                  </c:pt>
                  <c:pt idx="24">
                    <c:v>P3</c:v>
                  </c:pt>
                  <c:pt idx="25">
                    <c:v>Pl2_HLS</c:v>
                  </c:pt>
                  <c:pt idx="26">
                    <c:v>Q1L</c:v>
                  </c:pt>
                  <c:pt idx="27">
                    <c:v>PALtun</c:v>
                  </c:pt>
                  <c:pt idx="28">
                    <c:v>PALqxl</c:v>
                  </c:pt>
                  <c:pt idx="29">
                    <c:v>CavL</c:v>
                  </c:pt>
                  <c:pt idx="30">
                    <c:v>CavR</c:v>
                  </c:pt>
                  <c:pt idx="31">
                    <c:v>PARtun</c:v>
                  </c:pt>
                  <c:pt idx="32">
                    <c:v>PARqxl</c:v>
                  </c:pt>
                  <c:pt idx="33">
                    <c:v>Q1R</c:v>
                  </c:pt>
                  <c:pt idx="34">
                    <c:v>P4</c:v>
                  </c:pt>
                  <c:pt idx="35">
                    <c:v>Q2aR</c:v>
                  </c:pt>
                  <c:pt idx="36">
                    <c:v>P5</c:v>
                  </c:pt>
                  <c:pt idx="37">
                    <c:v>Q2bR</c:v>
                  </c:pt>
                  <c:pt idx="38">
                    <c:v>Q3R</c:v>
                  </c:pt>
                  <c:pt idx="39">
                    <c:v>P6</c:v>
                  </c:pt>
                  <c:pt idx="40">
                    <c:v>CPR</c:v>
                  </c:pt>
                  <c:pt idx="41">
                    <c:v>D1R</c:v>
                  </c:pt>
                  <c:pt idx="42">
                    <c:v>PCR</c:v>
                  </c:pt>
                  <c:pt idx="43">
                    <c:v>GITL-R</c:v>
                  </c:pt>
                  <c:pt idx="44">
                    <c:v>P_GITL-R</c:v>
                  </c:pt>
                  <c:pt idx="45">
                    <c:v>Pl3_HLS</c:v>
                  </c:pt>
                  <c:pt idx="46">
                    <c:v>TAXNR</c:v>
                  </c:pt>
                  <c:pt idx="47">
                    <c:v>TCTPVR</c:v>
                  </c:pt>
                  <c:pt idx="48">
                    <c:v>TCTPHR</c:v>
                  </c:pt>
                  <c:pt idx="49">
                    <c:v>TCLXR</c:v>
                  </c:pt>
                  <c:pt idx="50">
                    <c:v>D2R</c:v>
                  </c:pt>
                  <c:pt idx="51">
                    <c:v>Crab1R</c:v>
                  </c:pt>
                  <c:pt idx="52">
                    <c:v>Crab2R</c:v>
                  </c:pt>
                  <c:pt idx="53">
                    <c:v>BBLRR</c:v>
                  </c:pt>
                  <c:pt idx="54">
                    <c:v>TCLMBR</c:v>
                  </c:pt>
                  <c:pt idx="55">
                    <c:v>Q4R</c:v>
                  </c:pt>
                  <c:pt idx="56">
                    <c:v>TCLMCR</c:v>
                  </c:pt>
                  <c:pt idx="57">
                    <c:v>Q5R</c:v>
                  </c:pt>
                  <c:pt idx="58">
                    <c:v>PBR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78-CC91-43EC-8F5B-982D8B1272F3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508144936"/>
        <c:axId val="508151824"/>
        <c:extLst/>
      </c:scatterChart>
      <c:valAx>
        <c:axId val="508144936"/>
        <c:scaling>
          <c:orientation val="minMax"/>
          <c:max val="225"/>
          <c:min val="-22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DCUM [m]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08151824"/>
        <c:crosses val="autoZero"/>
        <c:crossBetween val="midCat"/>
        <c:majorUnit val="25"/>
      </c:valAx>
      <c:valAx>
        <c:axId val="508151824"/>
        <c:scaling>
          <c:orientation val="minMax"/>
          <c:max val="0.3500000000000000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Radial accuracy [mm]</a:t>
                </a:r>
              </a:p>
            </c:rich>
          </c:tx>
          <c:overlay val="0"/>
        </c:title>
        <c:numFmt formatCode="0.000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081449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fr-FR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25/09/2023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75191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25/09/2023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26396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5955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3383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4220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442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8.jpg"/><Relationship Id="rId4" Type="http://schemas.openxmlformats.org/officeDocument/2006/relationships/image" Target="../media/image2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0.png"/><Relationship Id="rId3" Type="http://schemas.openxmlformats.org/officeDocument/2006/relationships/image" Target="../media/image39.emf"/><Relationship Id="rId12" Type="http://schemas.openxmlformats.org/officeDocument/2006/relationships/image" Target="../media/image150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39.emf"/><Relationship Id="rId10" Type="http://schemas.openxmlformats.org/officeDocument/2006/relationships/oleObject" Target="../embeddings/oleObject1.bin"/><Relationship Id="rId14" Type="http://schemas.openxmlformats.org/officeDocument/2006/relationships/image" Target="../media/image39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6" Type="http://schemas.openxmlformats.org/officeDocument/2006/relationships/image" Target="../media/image15.png"/><Relationship Id="rId5" Type="http://schemas.openxmlformats.org/officeDocument/2006/relationships/image" Target="../media/image7.jp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/>
          </p:nvPr>
        </p:nvSpPr>
        <p:spPr>
          <a:xfrm>
            <a:off x="983432" y="2330368"/>
            <a:ext cx="10585176" cy="1091445"/>
          </a:xfrm>
        </p:spPr>
        <p:txBody>
          <a:bodyPr/>
          <a:lstStyle/>
          <a:p>
            <a:pPr algn="ctr"/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Status report on alignment </a:t>
            </a:r>
            <a:b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on RFD prototype : Crab-cavities</a:t>
            </a:r>
            <a:b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(Collaboration : STFC / CERN)</a:t>
            </a:r>
            <a:endParaRPr lang="en-GB" sz="3200" b="0" i="1" dirty="0"/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3352492" y="4112789"/>
            <a:ext cx="2232248" cy="1333189"/>
          </a:xfrm>
        </p:spPr>
        <p:txBody>
          <a:bodyPr>
            <a:normAutofit/>
          </a:bodyPr>
          <a:lstStyle/>
          <a:p>
            <a:pPr algn="ctr"/>
            <a:r>
              <a:rPr lang="en-GB" sz="2400" dirty="0"/>
              <a:t>Vivien RUDE</a:t>
            </a:r>
          </a:p>
          <a:p>
            <a:pPr algn="ctr"/>
            <a:r>
              <a:rPr lang="en-GB" sz="1800" i="1" dirty="0"/>
              <a:t>2023-09-27</a:t>
            </a:r>
          </a:p>
        </p:txBody>
      </p:sp>
      <p:sp>
        <p:nvSpPr>
          <p:cNvPr id="2" name="Rectangle 1"/>
          <p:cNvSpPr/>
          <p:nvPr/>
        </p:nvSpPr>
        <p:spPr>
          <a:xfrm>
            <a:off x="3010506" y="6405201"/>
            <a:ext cx="76438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i="1" dirty="0">
                <a:solidFill>
                  <a:schemeClr val="tx2"/>
                </a:solidFill>
                <a:latin typeface="+mj-lt"/>
              </a:rPr>
              <a:t>1</a:t>
            </a:r>
            <a:r>
              <a:rPr lang="fr-FR" sz="1600" i="1" dirty="0">
                <a:solidFill>
                  <a:schemeClr val="tx2"/>
                </a:solidFill>
                <a:latin typeface="+mj-lt"/>
              </a:rPr>
              <a:t>3</a:t>
            </a:r>
            <a:r>
              <a:rPr lang="en-GB" sz="1600" i="1" baseline="30000" dirty="0" err="1">
                <a:solidFill>
                  <a:schemeClr val="tx2"/>
                </a:solidFill>
                <a:latin typeface="+mj-lt"/>
              </a:rPr>
              <a:t>th</a:t>
            </a:r>
            <a:r>
              <a:rPr lang="en-GB" sz="1600" i="1" dirty="0">
                <a:solidFill>
                  <a:schemeClr val="tx2"/>
                </a:solidFill>
                <a:latin typeface="+mj-lt"/>
              </a:rPr>
              <a:t> HL-LHC Collaboration Meeting, Vancouver (Canada), 25-28 September 2023</a:t>
            </a:r>
            <a:endParaRPr lang="fr-FR" sz="1600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Sous-titre 2"/>
          <p:cNvSpPr txBox="1">
            <a:spLocks/>
          </p:cNvSpPr>
          <p:nvPr/>
        </p:nvSpPr>
        <p:spPr>
          <a:xfrm>
            <a:off x="5555742" y="4134893"/>
            <a:ext cx="2232248" cy="7200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500" i="1" u="sng" dirty="0"/>
              <a:t>On behalf : </a:t>
            </a:r>
          </a:p>
        </p:txBody>
      </p:sp>
      <p:sp>
        <p:nvSpPr>
          <p:cNvPr id="8" name="Sous-titre 2"/>
          <p:cNvSpPr txBox="1">
            <a:spLocks/>
          </p:cNvSpPr>
          <p:nvPr/>
        </p:nvSpPr>
        <p:spPr>
          <a:xfrm>
            <a:off x="6636060" y="4494933"/>
            <a:ext cx="3384376" cy="190209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i="1" dirty="0"/>
              <a:t>Mateusz SOSIN</a:t>
            </a:r>
          </a:p>
          <a:p>
            <a:r>
              <a:rPr lang="en-GB" sz="1500" i="1" dirty="0"/>
              <a:t>Clara CALA FRANCO</a:t>
            </a:r>
          </a:p>
          <a:p>
            <a:r>
              <a:rPr lang="en-GB" sz="1500" i="1" dirty="0"/>
              <a:t>Hélène MAINAUD DURAND</a:t>
            </a:r>
          </a:p>
          <a:p>
            <a:r>
              <a:rPr lang="en-GB" sz="1500" i="1" dirty="0"/>
              <a:t>Andreas HERTY</a:t>
            </a:r>
          </a:p>
          <a:p>
            <a:r>
              <a:rPr lang="en-GB" sz="1500" i="1" dirty="0"/>
              <a:t>Vincent BARBARROUX</a:t>
            </a:r>
          </a:p>
          <a:p>
            <a:r>
              <a:rPr lang="en-GB" sz="1500" i="1" dirty="0"/>
              <a:t>Michel NOIR</a:t>
            </a:r>
          </a:p>
          <a:p>
            <a:r>
              <a:rPr lang="en-GB" sz="1500" i="1" dirty="0"/>
              <a:t>Roberto FERNANDEZ BAUTISTA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4EA362-86AA-0E8F-3DE2-AA23118984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2224" y="-19050"/>
            <a:ext cx="4104134" cy="221099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B320D84-AE04-AD07-FA4F-3D80BB3B6CB6}"/>
              </a:ext>
            </a:extLst>
          </p:cNvPr>
          <p:cNvSpPr txBox="1"/>
          <p:nvPr/>
        </p:nvSpPr>
        <p:spPr>
          <a:xfrm>
            <a:off x="9954400" y="2152921"/>
            <a:ext cx="22376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Vancouver, 24 Sept. 2023</a:t>
            </a:r>
          </a:p>
        </p:txBody>
      </p:sp>
    </p:spTree>
    <p:extLst>
      <p:ext uri="{BB962C8B-B14F-4D97-AF65-F5344CB8AC3E}">
        <p14:creationId xmlns:p14="http://schemas.microsoft.com/office/powerpoint/2010/main" val="163034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Calendar&#10;&#10;Description automatically generated with low confidence">
            <a:extLst>
              <a:ext uri="{FF2B5EF4-FFF2-40B4-BE49-F238E27FC236}">
                <a16:creationId xmlns:a16="http://schemas.microsoft.com/office/drawing/2014/main" id="{05ADB1A4-D540-BC46-C908-0622A41315A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486" t="22154" r="73419" b="68677"/>
          <a:stretch/>
        </p:blipFill>
        <p:spPr>
          <a:xfrm>
            <a:off x="8574650" y="1"/>
            <a:ext cx="3617350" cy="226097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A535AE-7522-C169-1139-972CAEA40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DC8EF7-02D9-9A88-9EED-DD70F6570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4C4151-FF47-98FC-338B-263913C7E26F}"/>
              </a:ext>
            </a:extLst>
          </p:cNvPr>
          <p:cNvSpPr txBox="1"/>
          <p:nvPr/>
        </p:nvSpPr>
        <p:spPr>
          <a:xfrm>
            <a:off x="793106" y="13266"/>
            <a:ext cx="46712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>
                <a:solidFill>
                  <a:schemeClr val="tx2"/>
                </a:solidFill>
              </a:rPr>
              <a:t>Position after STEP 4 (June 2023)</a:t>
            </a:r>
          </a:p>
        </p:txBody>
      </p:sp>
      <p:cxnSp>
        <p:nvCxnSpPr>
          <p:cNvPr id="14" name="Connecteur droit avec flèche 84">
            <a:extLst>
              <a:ext uri="{FF2B5EF4-FFF2-40B4-BE49-F238E27FC236}">
                <a16:creationId xmlns:a16="http://schemas.microsoft.com/office/drawing/2014/main" id="{390741BF-FA9E-79F5-BA53-6362ACFD3640}"/>
              </a:ext>
            </a:extLst>
          </p:cNvPr>
          <p:cNvCxnSpPr>
            <a:cxnSpLocks/>
          </p:cNvCxnSpPr>
          <p:nvPr/>
        </p:nvCxnSpPr>
        <p:spPr>
          <a:xfrm>
            <a:off x="9091474" y="1508367"/>
            <a:ext cx="288032" cy="3104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aphicFrame>
        <p:nvGraphicFramePr>
          <p:cNvPr id="17" name="Table 7">
            <a:extLst>
              <a:ext uri="{FF2B5EF4-FFF2-40B4-BE49-F238E27FC236}">
                <a16:creationId xmlns:a16="http://schemas.microsoft.com/office/drawing/2014/main" id="{A509AD5C-C7AE-1470-8F3A-9BD9DF1921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534027"/>
              </p:ext>
            </p:extLst>
          </p:nvPr>
        </p:nvGraphicFramePr>
        <p:xfrm>
          <a:off x="1756412" y="5516657"/>
          <a:ext cx="48768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1743907382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465999575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4135681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Longitudinal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After step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019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TANK1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809.6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809.6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90926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TANK2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1992.1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1992.1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268314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211DA885-695B-5475-7EB7-CDCABF0A4A52}"/>
              </a:ext>
            </a:extLst>
          </p:cNvPr>
          <p:cNvSpPr txBox="1"/>
          <p:nvPr/>
        </p:nvSpPr>
        <p:spPr>
          <a:xfrm>
            <a:off x="6528048" y="5820657"/>
            <a:ext cx="4458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Longitudinal . Difference to nominal</a:t>
            </a:r>
          </a:p>
          <a:p>
            <a:pPr algn="ctr"/>
            <a:r>
              <a:rPr lang="en-US" dirty="0"/>
              <a:t>Max : 0.1 mm</a:t>
            </a:r>
          </a:p>
        </p:txBody>
      </p:sp>
      <p:graphicFrame>
        <p:nvGraphicFramePr>
          <p:cNvPr id="24" name="Graphique 1">
            <a:extLst>
              <a:ext uri="{FF2B5EF4-FFF2-40B4-BE49-F238E27FC236}">
                <a16:creationId xmlns:a16="http://schemas.microsoft.com/office/drawing/2014/main" id="{96BE90F4-2765-772B-03AD-BA4511F122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517642"/>
              </p:ext>
            </p:extLst>
          </p:nvPr>
        </p:nvGraphicFramePr>
        <p:xfrm>
          <a:off x="130652" y="2260976"/>
          <a:ext cx="4818696" cy="31472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5" name="Graphique 1">
            <a:extLst>
              <a:ext uri="{FF2B5EF4-FFF2-40B4-BE49-F238E27FC236}">
                <a16:creationId xmlns:a16="http://schemas.microsoft.com/office/drawing/2014/main" id="{CAE81FCC-06E9-0B25-BF3D-7AECE85066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356704"/>
              </p:ext>
            </p:extLst>
          </p:nvPr>
        </p:nvGraphicFramePr>
        <p:xfrm>
          <a:off x="4889731" y="2260976"/>
          <a:ext cx="4299195" cy="2807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27" name="Connecteur droit avec flèche 84">
            <a:extLst>
              <a:ext uri="{FF2B5EF4-FFF2-40B4-BE49-F238E27FC236}">
                <a16:creationId xmlns:a16="http://schemas.microsoft.com/office/drawing/2014/main" id="{A65BFB91-681A-57D8-4A59-B19A2FD2F7F9}"/>
              </a:ext>
            </a:extLst>
          </p:cNvPr>
          <p:cNvCxnSpPr>
            <a:cxnSpLocks/>
          </p:cNvCxnSpPr>
          <p:nvPr/>
        </p:nvCxnSpPr>
        <p:spPr>
          <a:xfrm flipV="1">
            <a:off x="9091474" y="1099335"/>
            <a:ext cx="0" cy="4477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0" name="Connecteur droit avec flèche 84">
            <a:extLst>
              <a:ext uri="{FF2B5EF4-FFF2-40B4-BE49-F238E27FC236}">
                <a16:creationId xmlns:a16="http://schemas.microsoft.com/office/drawing/2014/main" id="{0160B78D-8106-4742-B291-531425D5A11A}"/>
              </a:ext>
            </a:extLst>
          </p:cNvPr>
          <p:cNvCxnSpPr>
            <a:cxnSpLocks/>
          </p:cNvCxnSpPr>
          <p:nvPr/>
        </p:nvCxnSpPr>
        <p:spPr>
          <a:xfrm flipV="1">
            <a:off x="9091474" y="1453609"/>
            <a:ext cx="390331" cy="542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6C140A20-8B28-A1D6-9782-5A1052827465}"/>
              </a:ext>
            </a:extLst>
          </p:cNvPr>
          <p:cNvSpPr txBox="1"/>
          <p:nvPr/>
        </p:nvSpPr>
        <p:spPr>
          <a:xfrm>
            <a:off x="885188" y="1483199"/>
            <a:ext cx="33096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Vertical : Difference to nominal</a:t>
            </a:r>
          </a:p>
          <a:p>
            <a:pPr algn="ctr"/>
            <a:r>
              <a:rPr lang="en-US" dirty="0"/>
              <a:t>Max : 0.1 mm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63D764-A7CE-98DD-2972-8E0184B5713B}"/>
              </a:ext>
            </a:extLst>
          </p:cNvPr>
          <p:cNvSpPr txBox="1"/>
          <p:nvPr/>
        </p:nvSpPr>
        <p:spPr>
          <a:xfrm>
            <a:off x="5704820" y="1483199"/>
            <a:ext cx="32069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Radial : Difference to nominal</a:t>
            </a:r>
          </a:p>
          <a:p>
            <a:pPr algn="ctr"/>
            <a:r>
              <a:rPr lang="en-US" dirty="0"/>
              <a:t>Max : 0.1 mm</a:t>
            </a:r>
          </a:p>
        </p:txBody>
      </p:sp>
    </p:spTree>
    <p:extLst>
      <p:ext uri="{BB962C8B-B14F-4D97-AF65-F5344CB8AC3E}">
        <p14:creationId xmlns:p14="http://schemas.microsoft.com/office/powerpoint/2010/main" val="3165313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39D706D-A0AD-47C4-4142-230885773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8E5179-8F50-6778-BE0B-EB1041B18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graphicFrame>
        <p:nvGraphicFramePr>
          <p:cNvPr id="4" name="Graphique 1">
            <a:extLst>
              <a:ext uri="{FF2B5EF4-FFF2-40B4-BE49-F238E27FC236}">
                <a16:creationId xmlns:a16="http://schemas.microsoft.com/office/drawing/2014/main" id="{58AA1613-C873-8D9C-7BFD-6017BAF9C3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0416964"/>
              </p:ext>
            </p:extLst>
          </p:nvPr>
        </p:nvGraphicFramePr>
        <p:xfrm>
          <a:off x="1125166" y="390446"/>
          <a:ext cx="9623127" cy="6077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8FCCF6FA-A340-7DA8-8ED9-4814E66E39FF}"/>
              </a:ext>
            </a:extLst>
          </p:cNvPr>
          <p:cNvSpPr txBox="1"/>
          <p:nvPr/>
        </p:nvSpPr>
        <p:spPr>
          <a:xfrm>
            <a:off x="964060" y="673056"/>
            <a:ext cx="1304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 VIEW</a:t>
            </a:r>
          </a:p>
        </p:txBody>
      </p:sp>
      <p:cxnSp>
        <p:nvCxnSpPr>
          <p:cNvPr id="6" name="Connecteur droit avec flèche 83">
            <a:extLst>
              <a:ext uri="{FF2B5EF4-FFF2-40B4-BE49-F238E27FC236}">
                <a16:creationId xmlns:a16="http://schemas.microsoft.com/office/drawing/2014/main" id="{9CC97286-602B-A6B4-994F-B992B5545A4B}"/>
              </a:ext>
            </a:extLst>
          </p:cNvPr>
          <p:cNvCxnSpPr>
            <a:cxnSpLocks/>
          </p:cNvCxnSpPr>
          <p:nvPr/>
        </p:nvCxnSpPr>
        <p:spPr>
          <a:xfrm>
            <a:off x="2161575" y="2481108"/>
            <a:ext cx="39698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" name="Connecteur droit avec flèche 84">
            <a:extLst>
              <a:ext uri="{FF2B5EF4-FFF2-40B4-BE49-F238E27FC236}">
                <a16:creationId xmlns:a16="http://schemas.microsoft.com/office/drawing/2014/main" id="{AD0BA802-8973-E705-67D0-222387A7E55E}"/>
              </a:ext>
            </a:extLst>
          </p:cNvPr>
          <p:cNvCxnSpPr>
            <a:cxnSpLocks/>
          </p:cNvCxnSpPr>
          <p:nvPr/>
        </p:nvCxnSpPr>
        <p:spPr>
          <a:xfrm>
            <a:off x="2161575" y="2481108"/>
            <a:ext cx="0" cy="3486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" name="ZoneTexte 85">
            <a:extLst>
              <a:ext uri="{FF2B5EF4-FFF2-40B4-BE49-F238E27FC236}">
                <a16:creationId xmlns:a16="http://schemas.microsoft.com/office/drawing/2014/main" id="{E0BB35AA-8270-2D41-38A5-D88CD3CCFA03}"/>
              </a:ext>
            </a:extLst>
          </p:cNvPr>
          <p:cNvSpPr txBox="1"/>
          <p:nvPr/>
        </p:nvSpPr>
        <p:spPr>
          <a:xfrm>
            <a:off x="2288276" y="202367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9" name="ZoneTexte 86">
            <a:extLst>
              <a:ext uri="{FF2B5EF4-FFF2-40B4-BE49-F238E27FC236}">
                <a16:creationId xmlns:a16="http://schemas.microsoft.com/office/drawing/2014/main" id="{40038186-1CE9-B1BA-3E2B-17DF76CD676C}"/>
              </a:ext>
            </a:extLst>
          </p:cNvPr>
          <p:cNvSpPr txBox="1"/>
          <p:nvPr/>
        </p:nvSpPr>
        <p:spPr>
          <a:xfrm>
            <a:off x="2148374" y="266716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X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3B98C05-5964-490A-A456-98C7CE3333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1110" y="3484"/>
            <a:ext cx="2827412" cy="1614804"/>
          </a:xfrm>
          <a:prstGeom prst="rect">
            <a:avLst/>
          </a:prstGeom>
        </p:spPr>
      </p:pic>
      <p:sp>
        <p:nvSpPr>
          <p:cNvPr id="14" name="Parallelogram 13">
            <a:extLst>
              <a:ext uri="{FF2B5EF4-FFF2-40B4-BE49-F238E27FC236}">
                <a16:creationId xmlns:a16="http://schemas.microsoft.com/office/drawing/2014/main" id="{ECD69673-24C4-1B7A-9C4B-9C8A0490EF17}"/>
              </a:ext>
            </a:extLst>
          </p:cNvPr>
          <p:cNvSpPr/>
          <p:nvPr/>
        </p:nvSpPr>
        <p:spPr>
          <a:xfrm rot="20984358" flipV="1">
            <a:off x="9624680" y="1078958"/>
            <a:ext cx="2521473" cy="417186"/>
          </a:xfrm>
          <a:prstGeom prst="parallelogram">
            <a:avLst>
              <a:gd name="adj" fmla="val 71004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Connecteur droit avec flèche 84">
            <a:extLst>
              <a:ext uri="{FF2B5EF4-FFF2-40B4-BE49-F238E27FC236}">
                <a16:creationId xmlns:a16="http://schemas.microsoft.com/office/drawing/2014/main" id="{9557F9C7-503C-9AC3-F9CD-ED907C526245}"/>
              </a:ext>
            </a:extLst>
          </p:cNvPr>
          <p:cNvCxnSpPr>
            <a:cxnSpLocks/>
          </p:cNvCxnSpPr>
          <p:nvPr/>
        </p:nvCxnSpPr>
        <p:spPr>
          <a:xfrm>
            <a:off x="9601150" y="1307802"/>
            <a:ext cx="288032" cy="3104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7" name="Connecteur droit avec flèche 83">
            <a:extLst>
              <a:ext uri="{FF2B5EF4-FFF2-40B4-BE49-F238E27FC236}">
                <a16:creationId xmlns:a16="http://schemas.microsoft.com/office/drawing/2014/main" id="{4B2AED6B-6D2F-3136-90E5-4ABD2506E7DF}"/>
              </a:ext>
            </a:extLst>
          </p:cNvPr>
          <p:cNvCxnSpPr>
            <a:cxnSpLocks/>
          </p:cNvCxnSpPr>
          <p:nvPr/>
        </p:nvCxnSpPr>
        <p:spPr>
          <a:xfrm flipV="1">
            <a:off x="9631407" y="1196752"/>
            <a:ext cx="545807" cy="1156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8E5915DA-4175-67E9-44CF-9334E261767E}"/>
              </a:ext>
            </a:extLst>
          </p:cNvPr>
          <p:cNvSpPr/>
          <p:nvPr/>
        </p:nvSpPr>
        <p:spPr>
          <a:xfrm rot="180000">
            <a:off x="3140698" y="1921090"/>
            <a:ext cx="2466474" cy="36000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216328-F186-EB61-476F-0CE2BEA13D98}"/>
              </a:ext>
            </a:extLst>
          </p:cNvPr>
          <p:cNvSpPr/>
          <p:nvPr/>
        </p:nvSpPr>
        <p:spPr>
          <a:xfrm rot="180000">
            <a:off x="6456742" y="1955499"/>
            <a:ext cx="2466474" cy="36000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51011E-44B0-C7B4-A033-2C9E4BD4827E}"/>
              </a:ext>
            </a:extLst>
          </p:cNvPr>
          <p:cNvSpPr txBox="1"/>
          <p:nvPr/>
        </p:nvSpPr>
        <p:spPr>
          <a:xfrm>
            <a:off x="793106" y="13266"/>
            <a:ext cx="45766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>
                <a:solidFill>
                  <a:schemeClr val="tx2"/>
                </a:solidFill>
              </a:rPr>
              <a:t>Position after STEP 6 (July 2023)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87DD39B-C921-E1A3-1BE5-E36E936FD0D1}"/>
              </a:ext>
            </a:extLst>
          </p:cNvPr>
          <p:cNvGrpSpPr/>
          <p:nvPr/>
        </p:nvGrpSpPr>
        <p:grpSpPr>
          <a:xfrm>
            <a:off x="6934437" y="2472526"/>
            <a:ext cx="4803845" cy="3424682"/>
            <a:chOff x="887415" y="1556792"/>
            <a:chExt cx="4803845" cy="342468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1FBCB27-FFFF-EFE3-B1A5-A86E42425C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87415" y="1556792"/>
              <a:ext cx="4803845" cy="2743593"/>
            </a:xfrm>
            <a:prstGeom prst="rect">
              <a:avLst/>
            </a:prstGeom>
          </p:spPr>
        </p:pic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EA92626-7060-FA79-C328-13994621BDB3}"/>
                </a:ext>
              </a:extLst>
            </p:cNvPr>
            <p:cNvSpPr/>
            <p:nvPr/>
          </p:nvSpPr>
          <p:spPr>
            <a:xfrm rot="20936167">
              <a:off x="1326797" y="2930375"/>
              <a:ext cx="4284904" cy="91206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Arrow: Right 20">
              <a:extLst>
                <a:ext uri="{FF2B5EF4-FFF2-40B4-BE49-F238E27FC236}">
                  <a16:creationId xmlns:a16="http://schemas.microsoft.com/office/drawing/2014/main" id="{09531C91-1F6D-3713-F3FA-B1787C22B8E8}"/>
                </a:ext>
              </a:extLst>
            </p:cNvPr>
            <p:cNvSpPr/>
            <p:nvPr/>
          </p:nvSpPr>
          <p:spPr>
            <a:xfrm rot="20687292">
              <a:off x="3772326" y="3829574"/>
              <a:ext cx="578356" cy="238698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80147E7-4CA9-A8ED-71D8-FEC1A16AFA90}"/>
                </a:ext>
              </a:extLst>
            </p:cNvPr>
            <p:cNvSpPr txBox="1"/>
            <p:nvPr/>
          </p:nvSpPr>
          <p:spPr>
            <a:xfrm>
              <a:off x="4480951" y="3614103"/>
              <a:ext cx="7823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5 mm</a:t>
              </a:r>
            </a:p>
          </p:txBody>
        </p:sp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B40E836D-C75A-2F12-FAA3-22012E9A909C}"/>
                </a:ext>
              </a:extLst>
            </p:cNvPr>
            <p:cNvSpPr/>
            <p:nvPr/>
          </p:nvSpPr>
          <p:spPr>
            <a:xfrm rot="3978711">
              <a:off x="3553558" y="4209309"/>
              <a:ext cx="578356" cy="238698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DEF2320-628C-F05F-6E50-B6E3339F61CB}"/>
                </a:ext>
              </a:extLst>
            </p:cNvPr>
            <p:cNvSpPr txBox="1"/>
            <p:nvPr/>
          </p:nvSpPr>
          <p:spPr>
            <a:xfrm>
              <a:off x="3723919" y="4612142"/>
              <a:ext cx="12958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5-6 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1781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C7F512-6619-5E2D-4485-A755204BC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AB5469-B765-A7FE-3711-6C325BDB0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63163C-32AF-EE74-E9CD-EDB90CE8F1A4}"/>
              </a:ext>
            </a:extLst>
          </p:cNvPr>
          <p:cNvSpPr txBox="1"/>
          <p:nvPr/>
        </p:nvSpPr>
        <p:spPr>
          <a:xfrm>
            <a:off x="793106" y="13266"/>
            <a:ext cx="498540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>
                <a:solidFill>
                  <a:schemeClr val="tx2"/>
                </a:solidFill>
              </a:rPr>
              <a:t>Position after STEP 6 (August 2023)</a:t>
            </a:r>
          </a:p>
        </p:txBody>
      </p:sp>
      <p:graphicFrame>
        <p:nvGraphicFramePr>
          <p:cNvPr id="7" name="Graphique 1">
            <a:extLst>
              <a:ext uri="{FF2B5EF4-FFF2-40B4-BE49-F238E27FC236}">
                <a16:creationId xmlns:a16="http://schemas.microsoft.com/office/drawing/2014/main" id="{AAAEA38A-0329-9D18-999B-B36B18A210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9811770"/>
              </p:ext>
            </p:extLst>
          </p:nvPr>
        </p:nvGraphicFramePr>
        <p:xfrm>
          <a:off x="119336" y="2204864"/>
          <a:ext cx="4818696" cy="31472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962DE226-5F3D-88E2-E351-A7768687C8B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25066" y="66537"/>
            <a:ext cx="2827412" cy="1614804"/>
          </a:xfrm>
          <a:prstGeom prst="rect">
            <a:avLst/>
          </a:prstGeom>
        </p:spPr>
      </p:pic>
      <p:cxnSp>
        <p:nvCxnSpPr>
          <p:cNvPr id="16" name="Connecteur droit avec flèche 84">
            <a:extLst>
              <a:ext uri="{FF2B5EF4-FFF2-40B4-BE49-F238E27FC236}">
                <a16:creationId xmlns:a16="http://schemas.microsoft.com/office/drawing/2014/main" id="{40F3AF83-487C-926F-E4D6-A7F3C215777E}"/>
              </a:ext>
            </a:extLst>
          </p:cNvPr>
          <p:cNvCxnSpPr>
            <a:cxnSpLocks/>
          </p:cNvCxnSpPr>
          <p:nvPr/>
        </p:nvCxnSpPr>
        <p:spPr>
          <a:xfrm>
            <a:off x="9685106" y="1370855"/>
            <a:ext cx="288032" cy="3104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7" name="Connecteur droit avec flèche 83">
            <a:extLst>
              <a:ext uri="{FF2B5EF4-FFF2-40B4-BE49-F238E27FC236}">
                <a16:creationId xmlns:a16="http://schemas.microsoft.com/office/drawing/2014/main" id="{98E2C58D-EC29-DE38-E522-5CA3A70CF0A6}"/>
              </a:ext>
            </a:extLst>
          </p:cNvPr>
          <p:cNvCxnSpPr>
            <a:cxnSpLocks/>
          </p:cNvCxnSpPr>
          <p:nvPr/>
        </p:nvCxnSpPr>
        <p:spPr>
          <a:xfrm flipV="1">
            <a:off x="9715363" y="1259805"/>
            <a:ext cx="545807" cy="1156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aphicFrame>
        <p:nvGraphicFramePr>
          <p:cNvPr id="18" name="Graphique 1">
            <a:extLst>
              <a:ext uri="{FF2B5EF4-FFF2-40B4-BE49-F238E27FC236}">
                <a16:creationId xmlns:a16="http://schemas.microsoft.com/office/drawing/2014/main" id="{D2938AC6-5D5E-9B70-BDEF-5AF73E6A1B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9756170"/>
              </p:ext>
            </p:extLst>
          </p:nvPr>
        </p:nvGraphicFramePr>
        <p:xfrm>
          <a:off x="4900741" y="2196604"/>
          <a:ext cx="4425491" cy="2816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Table 7">
            <a:extLst>
              <a:ext uri="{FF2B5EF4-FFF2-40B4-BE49-F238E27FC236}">
                <a16:creationId xmlns:a16="http://schemas.microsoft.com/office/drawing/2014/main" id="{B5D0A862-DB8A-52F7-D1AE-BDE0397C37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546848"/>
              </p:ext>
            </p:extLst>
          </p:nvPr>
        </p:nvGraphicFramePr>
        <p:xfrm>
          <a:off x="2431504" y="5516657"/>
          <a:ext cx="48768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1743907382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465999575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4135681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Longitudinal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After step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019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TANK1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809.6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813.6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90926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TANK2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1992.1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1995.5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26831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87E37908-257D-90C0-991F-7C5A96872DAF}"/>
              </a:ext>
            </a:extLst>
          </p:cNvPr>
          <p:cNvSpPr txBox="1"/>
          <p:nvPr/>
        </p:nvSpPr>
        <p:spPr>
          <a:xfrm>
            <a:off x="7397868" y="5852869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+4.0 mm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F285B9-8D9E-B51D-BC0D-3D35A72E69E0}"/>
              </a:ext>
            </a:extLst>
          </p:cNvPr>
          <p:cNvSpPr txBox="1"/>
          <p:nvPr/>
        </p:nvSpPr>
        <p:spPr>
          <a:xfrm>
            <a:off x="7397868" y="6222348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+3.4 mm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86F0FF-BE2F-8E2C-61E8-449A42E7C5EF}"/>
              </a:ext>
            </a:extLst>
          </p:cNvPr>
          <p:cNvSpPr txBox="1"/>
          <p:nvPr/>
        </p:nvSpPr>
        <p:spPr>
          <a:xfrm>
            <a:off x="7397868" y="5206538"/>
            <a:ext cx="12961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Difference </a:t>
            </a:r>
          </a:p>
          <a:p>
            <a:r>
              <a:rPr lang="en-US" dirty="0"/>
              <a:t>to nominal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56E653-6B7A-95E3-DE82-5B9DAB06FF42}"/>
              </a:ext>
            </a:extLst>
          </p:cNvPr>
          <p:cNvSpPr txBox="1"/>
          <p:nvPr/>
        </p:nvSpPr>
        <p:spPr>
          <a:xfrm>
            <a:off x="885188" y="1483199"/>
            <a:ext cx="33096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Vertical : Difference to nominal</a:t>
            </a:r>
          </a:p>
          <a:p>
            <a:pPr algn="ctr"/>
            <a:r>
              <a:rPr lang="en-US" dirty="0"/>
              <a:t>Max : 0.2 mm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E93FCD-2D4C-8E95-730D-79E6682DFAAB}"/>
              </a:ext>
            </a:extLst>
          </p:cNvPr>
          <p:cNvSpPr txBox="1"/>
          <p:nvPr/>
        </p:nvSpPr>
        <p:spPr>
          <a:xfrm>
            <a:off x="5704820" y="1483199"/>
            <a:ext cx="32069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Radial : Difference to nominal</a:t>
            </a:r>
          </a:p>
          <a:p>
            <a:pPr algn="ctr"/>
            <a:r>
              <a:rPr lang="en-US" dirty="0"/>
              <a:t>Max : 0.2 mm</a:t>
            </a:r>
          </a:p>
        </p:txBody>
      </p:sp>
    </p:spTree>
    <p:extLst>
      <p:ext uri="{BB962C8B-B14F-4D97-AF65-F5344CB8AC3E}">
        <p14:creationId xmlns:p14="http://schemas.microsoft.com/office/powerpoint/2010/main" val="2161991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22839C-478E-FDF7-75B2-F3F1D4CEE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7CE7AC-2093-DB1E-DFF3-667100DCC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D807C7-184E-9576-3889-44D77E2ED123}"/>
              </a:ext>
            </a:extLst>
          </p:cNvPr>
          <p:cNvSpPr txBox="1"/>
          <p:nvPr/>
        </p:nvSpPr>
        <p:spPr>
          <a:xfrm>
            <a:off x="793106" y="13266"/>
            <a:ext cx="546951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>
                <a:solidFill>
                  <a:schemeClr val="tx2"/>
                </a:solidFill>
              </a:rPr>
              <a:t>Position after STEP 9 (September 2023)</a:t>
            </a:r>
          </a:p>
        </p:txBody>
      </p:sp>
      <p:graphicFrame>
        <p:nvGraphicFramePr>
          <p:cNvPr id="7" name="Graphique 1">
            <a:extLst>
              <a:ext uri="{FF2B5EF4-FFF2-40B4-BE49-F238E27FC236}">
                <a16:creationId xmlns:a16="http://schemas.microsoft.com/office/drawing/2014/main" id="{60D5EFB7-3FCD-3A21-421D-3DA3190D47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63360"/>
              </p:ext>
            </p:extLst>
          </p:nvPr>
        </p:nvGraphicFramePr>
        <p:xfrm>
          <a:off x="130652" y="2196605"/>
          <a:ext cx="4818696" cy="3155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Graphique 1">
            <a:extLst>
              <a:ext uri="{FF2B5EF4-FFF2-40B4-BE49-F238E27FC236}">
                <a16:creationId xmlns:a16="http://schemas.microsoft.com/office/drawing/2014/main" id="{7C905745-6360-8FD3-394A-2D09439820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36213"/>
              </p:ext>
            </p:extLst>
          </p:nvPr>
        </p:nvGraphicFramePr>
        <p:xfrm>
          <a:off x="4924845" y="2196605"/>
          <a:ext cx="4425491" cy="28165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Table 7">
            <a:extLst>
              <a:ext uri="{FF2B5EF4-FFF2-40B4-BE49-F238E27FC236}">
                <a16:creationId xmlns:a16="http://schemas.microsoft.com/office/drawing/2014/main" id="{AE55A8EC-9024-3B52-C60A-E915719A57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0235050"/>
              </p:ext>
            </p:extLst>
          </p:nvPr>
        </p:nvGraphicFramePr>
        <p:xfrm>
          <a:off x="2431504" y="5516657"/>
          <a:ext cx="48768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1743907382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465999575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4135681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Longitudinal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After step 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019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TANK1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809.6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813.5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90926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TANK2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1992.1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1995.6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268314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554460FE-09E0-4617-B04F-55D0BBD3E935}"/>
              </a:ext>
            </a:extLst>
          </p:cNvPr>
          <p:cNvSpPr txBox="1"/>
          <p:nvPr/>
        </p:nvSpPr>
        <p:spPr>
          <a:xfrm>
            <a:off x="7397868" y="5852869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+3.9 mm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DBA6F6B-1FAC-AE80-48AE-B91A916DA141}"/>
              </a:ext>
            </a:extLst>
          </p:cNvPr>
          <p:cNvSpPr txBox="1"/>
          <p:nvPr/>
        </p:nvSpPr>
        <p:spPr>
          <a:xfrm>
            <a:off x="7397868" y="6222348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+3.5 mm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B2769B7-4903-EF64-A6D6-2B4C40818226}"/>
              </a:ext>
            </a:extLst>
          </p:cNvPr>
          <p:cNvSpPr txBox="1"/>
          <p:nvPr/>
        </p:nvSpPr>
        <p:spPr>
          <a:xfrm>
            <a:off x="7397868" y="5206538"/>
            <a:ext cx="12961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Difference </a:t>
            </a:r>
          </a:p>
          <a:p>
            <a:r>
              <a:rPr lang="en-US" dirty="0"/>
              <a:t>to nominal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800BBB-70E8-7E22-9E21-677B15776A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20336" y="318"/>
            <a:ext cx="3084612" cy="242591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0971F70-42F6-32EA-1C98-F99EEFE62609}"/>
              </a:ext>
            </a:extLst>
          </p:cNvPr>
          <p:cNvSpPr txBox="1"/>
          <p:nvPr/>
        </p:nvSpPr>
        <p:spPr>
          <a:xfrm>
            <a:off x="885188" y="1483199"/>
            <a:ext cx="33096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Vertical : Difference to nominal</a:t>
            </a:r>
          </a:p>
          <a:p>
            <a:pPr algn="ctr"/>
            <a:r>
              <a:rPr lang="en-US" dirty="0"/>
              <a:t>Max : 0.6 mm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E681D8-1B9E-AE39-2C1E-0E088F222084}"/>
              </a:ext>
            </a:extLst>
          </p:cNvPr>
          <p:cNvSpPr txBox="1"/>
          <p:nvPr/>
        </p:nvSpPr>
        <p:spPr>
          <a:xfrm>
            <a:off x="5704820" y="1483199"/>
            <a:ext cx="32069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Radial : Difference to nominal</a:t>
            </a:r>
          </a:p>
          <a:p>
            <a:pPr algn="ctr"/>
            <a:r>
              <a:rPr lang="en-US" dirty="0"/>
              <a:t>Max : 0.3 mm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05C48E-B2E6-E501-86F7-E104A1B84716}"/>
              </a:ext>
            </a:extLst>
          </p:cNvPr>
          <p:cNvSpPr txBox="1"/>
          <p:nvPr/>
        </p:nvSpPr>
        <p:spPr>
          <a:xfrm>
            <a:off x="1199456" y="488447"/>
            <a:ext cx="66672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Radial and vertical objectives for the final alignment : &lt; 0.1 mm </a:t>
            </a:r>
          </a:p>
          <a:p>
            <a:pPr algn="ctr"/>
            <a:r>
              <a:rPr lang="en-US" dirty="0"/>
              <a:t>(will be done at CERN, before Bunker test)</a:t>
            </a:r>
          </a:p>
        </p:txBody>
      </p:sp>
    </p:spTree>
    <p:extLst>
      <p:ext uri="{BB962C8B-B14F-4D97-AF65-F5344CB8AC3E}">
        <p14:creationId xmlns:p14="http://schemas.microsoft.com/office/powerpoint/2010/main" val="33853592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BB4D14-0A9C-9154-77D3-B4C2FDE52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12D5B1-A931-FD8A-90C3-7C22EF722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2ED81C-F869-D21C-43C6-C983D1EC2658}"/>
              </a:ext>
            </a:extLst>
          </p:cNvPr>
          <p:cNvSpPr txBox="1"/>
          <p:nvPr/>
        </p:nvSpPr>
        <p:spPr>
          <a:xfrm>
            <a:off x="3480540" y="332656"/>
            <a:ext cx="52309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chemeClr val="tx2"/>
                </a:solidFill>
              </a:rPr>
              <a:t>FSI installation</a:t>
            </a:r>
          </a:p>
        </p:txBody>
      </p:sp>
      <p:pic>
        <p:nvPicPr>
          <p:cNvPr id="7" name="Picture 6" descr="A close up of a machine&#10;&#10;Description automatically generated">
            <a:extLst>
              <a:ext uri="{FF2B5EF4-FFF2-40B4-BE49-F238E27FC236}">
                <a16:creationId xmlns:a16="http://schemas.microsoft.com/office/drawing/2014/main" id="{76C0267C-94E8-32AA-DBE0-D79781F75E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464" y="2194967"/>
            <a:ext cx="3218157" cy="4274114"/>
          </a:xfrm>
          <a:prstGeom prst="rect">
            <a:avLst/>
          </a:prstGeom>
        </p:spPr>
      </p:pic>
      <p:pic>
        <p:nvPicPr>
          <p:cNvPr id="8" name="Picture 7" descr="A machine with metal parts&#10;&#10;Description automatically generated with medium confidence">
            <a:extLst>
              <a:ext uri="{FF2B5EF4-FFF2-40B4-BE49-F238E27FC236}">
                <a16:creationId xmlns:a16="http://schemas.microsoft.com/office/drawing/2014/main" id="{9E6F7A8A-D35C-0296-ED75-B118D73BC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5960" y="2194967"/>
            <a:ext cx="5738137" cy="43204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EBCC7C7-2E03-9169-F71F-7F1C6D358B59}"/>
              </a:ext>
            </a:extLst>
          </p:cNvPr>
          <p:cNvSpPr txBox="1"/>
          <p:nvPr/>
        </p:nvSpPr>
        <p:spPr>
          <a:xfrm>
            <a:off x="1947674" y="1564025"/>
            <a:ext cx="155844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dirty="0">
                <a:solidFill>
                  <a:schemeClr val="tx2"/>
                </a:solidFill>
              </a:rPr>
              <a:t>targets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BDEA18-F64C-F3F9-F3ED-9DB0FBA9DC64}"/>
              </a:ext>
            </a:extLst>
          </p:cNvPr>
          <p:cNvSpPr txBox="1"/>
          <p:nvPr/>
        </p:nvSpPr>
        <p:spPr>
          <a:xfrm>
            <a:off x="6816080" y="1564025"/>
            <a:ext cx="4330032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dirty="0">
                <a:solidFill>
                  <a:schemeClr val="tx2"/>
                </a:solidFill>
              </a:rPr>
              <a:t>Sensors : FSI Heads</a:t>
            </a:r>
          </a:p>
        </p:txBody>
      </p:sp>
    </p:spTree>
    <p:extLst>
      <p:ext uri="{BB962C8B-B14F-4D97-AF65-F5344CB8AC3E}">
        <p14:creationId xmlns:p14="http://schemas.microsoft.com/office/powerpoint/2010/main" val="33664497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A5740F-E649-875C-C927-9C0768410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001865-C0C2-537E-12BB-29B6E6C42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10" name="Picture 9" descr="Close-up of a machine&#10;&#10;Description automatically generated">
            <a:extLst>
              <a:ext uri="{FF2B5EF4-FFF2-40B4-BE49-F238E27FC236}">
                <a16:creationId xmlns:a16="http://schemas.microsoft.com/office/drawing/2014/main" id="{262DF14C-0DD6-5228-49E8-E0514233CA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949" y="677598"/>
            <a:ext cx="2132785" cy="2832605"/>
          </a:xfrm>
          <a:prstGeom prst="rect">
            <a:avLst/>
          </a:prstGeom>
        </p:spPr>
      </p:pic>
      <p:pic>
        <p:nvPicPr>
          <p:cNvPr id="12" name="Picture 11" descr="A machine with a red label&#10;&#10;Description automatically generated">
            <a:extLst>
              <a:ext uri="{FF2B5EF4-FFF2-40B4-BE49-F238E27FC236}">
                <a16:creationId xmlns:a16="http://schemas.microsoft.com/office/drawing/2014/main" id="{246D2137-8522-CA3A-6B38-E6C7D24B2F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9386" y="677598"/>
            <a:ext cx="3761082" cy="2831873"/>
          </a:xfrm>
          <a:prstGeom prst="rect">
            <a:avLst/>
          </a:prstGeom>
        </p:spPr>
      </p:pic>
      <p:pic>
        <p:nvPicPr>
          <p:cNvPr id="14" name="Picture 13" descr="A person's hand on a machine&#10;&#10;Description automatically generated">
            <a:extLst>
              <a:ext uri="{FF2B5EF4-FFF2-40B4-BE49-F238E27FC236}">
                <a16:creationId xmlns:a16="http://schemas.microsoft.com/office/drawing/2014/main" id="{3EB4AD92-300C-439C-B250-2B61B9D906C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1260" b="32150"/>
          <a:stretch/>
        </p:blipFill>
        <p:spPr>
          <a:xfrm>
            <a:off x="513826" y="3691602"/>
            <a:ext cx="2664865" cy="3049760"/>
          </a:xfrm>
          <a:prstGeom prst="rect">
            <a:avLst/>
          </a:prstGeom>
        </p:spPr>
      </p:pic>
      <p:pic>
        <p:nvPicPr>
          <p:cNvPr id="16" name="Picture 15" descr="A close up of a machine&#10;&#10;Description automatically generated">
            <a:extLst>
              <a:ext uri="{FF2B5EF4-FFF2-40B4-BE49-F238E27FC236}">
                <a16:creationId xmlns:a16="http://schemas.microsoft.com/office/drawing/2014/main" id="{808A51E2-AE25-5FD8-672B-E71544833B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6918" y="3656771"/>
            <a:ext cx="2296291" cy="304976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CF9203D-228E-A71E-DC23-36DCE46FC2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52826" y="402846"/>
            <a:ext cx="4440993" cy="1924973"/>
          </a:xfrm>
          <a:prstGeom prst="rect">
            <a:avLst/>
          </a:prstGeom>
        </p:spPr>
      </p:pic>
      <p:grpSp>
        <p:nvGrpSpPr>
          <p:cNvPr id="20" name="Groupe 15">
            <a:extLst>
              <a:ext uri="{FF2B5EF4-FFF2-40B4-BE49-F238E27FC236}">
                <a16:creationId xmlns:a16="http://schemas.microsoft.com/office/drawing/2014/main" id="{D1479DE7-6AB1-6A4E-2466-2303A037EE62}"/>
              </a:ext>
            </a:extLst>
          </p:cNvPr>
          <p:cNvGrpSpPr/>
          <p:nvPr/>
        </p:nvGrpSpPr>
        <p:grpSpPr>
          <a:xfrm rot="5400000">
            <a:off x="7579674" y="1063118"/>
            <a:ext cx="1117333" cy="1240865"/>
            <a:chOff x="-2453050" y="14010712"/>
            <a:chExt cx="1585109" cy="1760366"/>
          </a:xfrm>
        </p:grpSpPr>
        <p:cxnSp>
          <p:nvCxnSpPr>
            <p:cNvPr id="21" name="Connecteur droit avec flèche 9">
              <a:extLst>
                <a:ext uri="{FF2B5EF4-FFF2-40B4-BE49-F238E27FC236}">
                  <a16:creationId xmlns:a16="http://schemas.microsoft.com/office/drawing/2014/main" id="{6C4ABE28-0E28-528D-FD8B-517EAB16CB69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-1912669" y="14417966"/>
              <a:ext cx="566494" cy="9691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5" name="Connecteur droit avec flèche 9">
              <a:extLst>
                <a:ext uri="{FF2B5EF4-FFF2-40B4-BE49-F238E27FC236}">
                  <a16:creationId xmlns:a16="http://schemas.microsoft.com/office/drawing/2014/main" id="{48533AE4-7F98-1531-C5C0-50CA825115D4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-1857299" y="14495035"/>
              <a:ext cx="21698" cy="530966"/>
            </a:xfrm>
            <a:prstGeom prst="straightConnector1">
              <a:avLst/>
            </a:prstGeom>
            <a:ln w="28575">
              <a:solidFill>
                <a:schemeClr val="bg2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6" name="Connecteur droit avec flèche 9">
              <a:extLst>
                <a:ext uri="{FF2B5EF4-FFF2-40B4-BE49-F238E27FC236}">
                  <a16:creationId xmlns:a16="http://schemas.microsoft.com/office/drawing/2014/main" id="{052876B6-B188-A5E3-9C88-CCF09BC665E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-1548571" y="14323890"/>
              <a:ext cx="411939" cy="433259"/>
            </a:xfrm>
            <a:prstGeom prst="straightConnector1">
              <a:avLst/>
            </a:prstGeom>
            <a:ln w="28575">
              <a:solidFill>
                <a:srgbClr val="33CC33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7" name="ZoneTexte 14">
              <a:extLst>
                <a:ext uri="{FF2B5EF4-FFF2-40B4-BE49-F238E27FC236}">
                  <a16:creationId xmlns:a16="http://schemas.microsoft.com/office/drawing/2014/main" id="{AED7DEAE-ECE5-B26F-2048-845FD75D2702}"/>
                </a:ext>
              </a:extLst>
            </p:cNvPr>
            <p:cNvSpPr txBox="1"/>
            <p:nvPr/>
          </p:nvSpPr>
          <p:spPr>
            <a:xfrm rot="16200000">
              <a:off x="-2133218" y="15047682"/>
              <a:ext cx="1010163" cy="4366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Origin</a:t>
              </a:r>
            </a:p>
          </p:txBody>
        </p:sp>
        <p:sp>
          <p:nvSpPr>
            <p:cNvPr id="37" name="ZoneTexte 14">
              <a:extLst>
                <a:ext uri="{FF2B5EF4-FFF2-40B4-BE49-F238E27FC236}">
                  <a16:creationId xmlns:a16="http://schemas.microsoft.com/office/drawing/2014/main" id="{EC20DE5C-C211-161E-3908-16FEAA2C7FEB}"/>
                </a:ext>
              </a:extLst>
            </p:cNvPr>
            <p:cNvSpPr txBox="1"/>
            <p:nvPr/>
          </p:nvSpPr>
          <p:spPr>
            <a:xfrm rot="16200000">
              <a:off x="-1302524" y="14336783"/>
              <a:ext cx="432538" cy="4366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B050"/>
                  </a:solidFill>
                </a:rPr>
                <a:t>X</a:t>
              </a:r>
            </a:p>
          </p:txBody>
        </p:sp>
        <p:sp>
          <p:nvSpPr>
            <p:cNvPr id="38" name="ZoneTexte 14">
              <a:extLst>
                <a:ext uri="{FF2B5EF4-FFF2-40B4-BE49-F238E27FC236}">
                  <a16:creationId xmlns:a16="http://schemas.microsoft.com/office/drawing/2014/main" id="{FF22739A-1B78-96D9-D1D0-2389B64346EF}"/>
                </a:ext>
              </a:extLst>
            </p:cNvPr>
            <p:cNvSpPr txBox="1"/>
            <p:nvPr/>
          </p:nvSpPr>
          <p:spPr>
            <a:xfrm rot="16200000">
              <a:off x="-2066336" y="14008666"/>
              <a:ext cx="432538" cy="4366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</a:rPr>
                <a:t>Y</a:t>
              </a:r>
            </a:p>
          </p:txBody>
        </p:sp>
        <p:sp>
          <p:nvSpPr>
            <p:cNvPr id="39" name="ZoneTexte 14">
              <a:extLst>
                <a:ext uri="{FF2B5EF4-FFF2-40B4-BE49-F238E27FC236}">
                  <a16:creationId xmlns:a16="http://schemas.microsoft.com/office/drawing/2014/main" id="{8BE9C719-6FF2-C6D1-6A0F-722CB37DD942}"/>
                </a:ext>
              </a:extLst>
            </p:cNvPr>
            <p:cNvSpPr txBox="1"/>
            <p:nvPr/>
          </p:nvSpPr>
          <p:spPr>
            <a:xfrm rot="16200000">
              <a:off x="-2451004" y="14553053"/>
              <a:ext cx="432538" cy="4366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2"/>
                  </a:solidFill>
                </a:rPr>
                <a:t>Z</a:t>
              </a:r>
            </a:p>
          </p:txBody>
        </p:sp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5AE9F43D-CAF8-3464-74DD-681C70735193}"/>
              </a:ext>
            </a:extLst>
          </p:cNvPr>
          <p:cNvSpPr txBox="1">
            <a:spLocks/>
          </p:cNvSpPr>
          <p:nvPr/>
        </p:nvSpPr>
        <p:spPr>
          <a:xfrm>
            <a:off x="802255" y="-43487"/>
            <a:ext cx="7309969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FSI </a:t>
            </a:r>
            <a:r>
              <a:rPr lang="fr-CH" dirty="0" err="1"/>
              <a:t>targets</a:t>
            </a:r>
            <a:r>
              <a:rPr lang="fr-CH" dirty="0"/>
              <a:t> (installation </a:t>
            </a:r>
            <a:r>
              <a:rPr lang="fr-CH" dirty="0" err="1"/>
              <a:t>done</a:t>
            </a:r>
            <a:r>
              <a:rPr lang="fr-CH" dirty="0"/>
              <a:t> in June 2023)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0F357E9-ADB4-C129-FBAE-49BB54151773}"/>
              </a:ext>
            </a:extLst>
          </p:cNvPr>
          <p:cNvSpPr txBox="1"/>
          <p:nvPr/>
        </p:nvSpPr>
        <p:spPr>
          <a:xfrm>
            <a:off x="9411288" y="2155659"/>
            <a:ext cx="2319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Objective : </a:t>
            </a:r>
            <a:r>
              <a:rPr lang="en-US" dirty="0">
                <a:sym typeface="Symbol" panose="05050102010706020507" pitchFamily="18" charset="2"/>
              </a:rPr>
              <a:t> </a:t>
            </a:r>
            <a:r>
              <a:rPr lang="en-US" dirty="0"/>
              <a:t>&lt; 2 mm</a:t>
            </a:r>
          </a:p>
        </p:txBody>
      </p:sp>
      <p:graphicFrame>
        <p:nvGraphicFramePr>
          <p:cNvPr id="17" name="Tableau 6">
            <a:extLst>
              <a:ext uri="{FF2B5EF4-FFF2-40B4-BE49-F238E27FC236}">
                <a16:creationId xmlns:a16="http://schemas.microsoft.com/office/drawing/2014/main" id="{B18C5857-7325-D0B5-F260-9E8BD37325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111365"/>
              </p:ext>
            </p:extLst>
          </p:nvPr>
        </p:nvGraphicFramePr>
        <p:xfrm>
          <a:off x="8803868" y="2550157"/>
          <a:ext cx="2808311" cy="42519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078928">
                  <a:extLst>
                    <a:ext uri="{9D8B030D-6E8A-4147-A177-3AD203B41FA5}">
                      <a16:colId xmlns:a16="http://schemas.microsoft.com/office/drawing/2014/main" val="1453352731"/>
                    </a:ext>
                  </a:extLst>
                </a:gridCol>
                <a:gridCol w="576461">
                  <a:extLst>
                    <a:ext uri="{9D8B030D-6E8A-4147-A177-3AD203B41FA5}">
                      <a16:colId xmlns:a16="http://schemas.microsoft.com/office/drawing/2014/main" val="1486559216"/>
                    </a:ext>
                  </a:extLst>
                </a:gridCol>
                <a:gridCol w="576461">
                  <a:extLst>
                    <a:ext uri="{9D8B030D-6E8A-4147-A177-3AD203B41FA5}">
                      <a16:colId xmlns:a16="http://schemas.microsoft.com/office/drawing/2014/main" val="2143996158"/>
                    </a:ext>
                  </a:extLst>
                </a:gridCol>
                <a:gridCol w="576461">
                  <a:extLst>
                    <a:ext uri="{9D8B030D-6E8A-4147-A177-3AD203B41FA5}">
                      <a16:colId xmlns:a16="http://schemas.microsoft.com/office/drawing/2014/main" val="1828584750"/>
                    </a:ext>
                  </a:extLst>
                </a:gridCol>
              </a:tblGrid>
              <a:tr h="152280"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Difference</a:t>
                      </a:r>
                    </a:p>
                    <a:p>
                      <a:pPr algn="ctr"/>
                      <a:r>
                        <a:rPr lang="en-US" sz="900" dirty="0"/>
                        <a:t>To nominal position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1504439"/>
                  </a:ext>
                </a:extLst>
              </a:tr>
              <a:tr h="15228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6534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900" b="1" kern="1200" dirty="0">
                          <a:solidFill>
                            <a:schemeClr val="lt1"/>
                          </a:solidFill>
                        </a:rPr>
                        <a:t>X [mm]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6534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900" b="1" kern="1200" dirty="0">
                          <a:solidFill>
                            <a:schemeClr val="lt1"/>
                          </a:solidFill>
                        </a:rPr>
                        <a:t>Y [mm]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653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kern="1200" dirty="0">
                          <a:solidFill>
                            <a:schemeClr val="lt1"/>
                          </a:solidFill>
                        </a:rPr>
                        <a:t>Z [mm]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653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3205258"/>
                  </a:ext>
                </a:extLst>
              </a:tr>
              <a:tr h="15228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-1.1</a:t>
                      </a:r>
                      <a:endParaRPr lang="fr-FR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0.4</a:t>
                      </a:r>
                      <a:endParaRPr lang="fr-FR" sz="1100" b="1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0.8</a:t>
                      </a:r>
                      <a:endParaRPr lang="fr-FR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1707356"/>
                  </a:ext>
                </a:extLst>
              </a:tr>
              <a:tr h="15228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-0.8</a:t>
                      </a:r>
                      <a:endParaRPr lang="fr-FR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0.2</a:t>
                      </a:r>
                      <a:endParaRPr lang="fr-FR" sz="1100" b="1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1.5</a:t>
                      </a:r>
                      <a:endParaRPr lang="fr-FR" sz="1100" b="1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3456999"/>
                  </a:ext>
                </a:extLst>
              </a:tr>
              <a:tr h="15228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0.1</a:t>
                      </a:r>
                      <a:endParaRPr lang="fr-FR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-0.3</a:t>
                      </a:r>
                      <a:endParaRPr lang="fr-FR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1.9</a:t>
                      </a:r>
                      <a:endParaRPr lang="fr-FR" sz="1100" b="1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7148007"/>
                  </a:ext>
                </a:extLst>
              </a:tr>
              <a:tr h="15228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0.1</a:t>
                      </a:r>
                      <a:endParaRPr lang="fr-FR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-0.2</a:t>
                      </a:r>
                      <a:endParaRPr lang="fr-FR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0.6</a:t>
                      </a:r>
                      <a:endParaRPr lang="fr-FR" sz="1100" b="1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5138689"/>
                  </a:ext>
                </a:extLst>
              </a:tr>
              <a:tr h="15228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0.8</a:t>
                      </a:r>
                      <a:endParaRPr lang="fr-FR" sz="1100" b="1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  <a:endParaRPr lang="fr-FR" sz="1100" b="1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-2.0</a:t>
                      </a:r>
                      <a:endParaRPr lang="fr-FR" sz="1100" b="1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618917"/>
                  </a:ext>
                </a:extLst>
              </a:tr>
              <a:tr h="15228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1.1</a:t>
                      </a:r>
                      <a:endParaRPr lang="fr-FR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0.2</a:t>
                      </a:r>
                      <a:endParaRPr lang="fr-FR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-2.6</a:t>
                      </a:r>
                      <a:endParaRPr lang="fr-FR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8315900"/>
                  </a:ext>
                </a:extLst>
              </a:tr>
              <a:tr h="15228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0.6</a:t>
                      </a:r>
                      <a:endParaRPr lang="fr-FR" sz="1100" b="1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-0.4</a:t>
                      </a:r>
                      <a:endParaRPr lang="fr-FR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-2.1</a:t>
                      </a:r>
                      <a:endParaRPr lang="fr-FR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588093"/>
                  </a:ext>
                </a:extLst>
              </a:tr>
              <a:tr h="15228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0.3</a:t>
                      </a:r>
                      <a:endParaRPr lang="fr-FR" sz="1100" b="1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-0.3</a:t>
                      </a:r>
                      <a:endParaRPr lang="fr-FR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-1.7</a:t>
                      </a:r>
                      <a:endParaRPr lang="fr-FR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6370342"/>
                  </a:ext>
                </a:extLst>
              </a:tr>
              <a:tr h="15228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9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-0.9</a:t>
                      </a:r>
                      <a:endParaRPr lang="fr-FR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2.1</a:t>
                      </a:r>
                      <a:endParaRPr lang="fr-FR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-0.9</a:t>
                      </a:r>
                      <a:endParaRPr lang="fr-FR" sz="1100" b="1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3058024"/>
                  </a:ext>
                </a:extLst>
              </a:tr>
              <a:tr h="15228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-0.5</a:t>
                      </a:r>
                      <a:endParaRPr lang="fr-FR" sz="1100" b="1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1.8</a:t>
                      </a:r>
                      <a:endParaRPr lang="fr-FR" sz="1100" b="1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0.0</a:t>
                      </a:r>
                      <a:endParaRPr lang="fr-FR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888525"/>
                  </a:ext>
                </a:extLst>
              </a:tr>
              <a:tr h="15228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0.2</a:t>
                      </a:r>
                      <a:endParaRPr lang="fr-FR" sz="1100" b="1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2.1</a:t>
                      </a:r>
                      <a:endParaRPr lang="fr-FR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0.4</a:t>
                      </a:r>
                      <a:endParaRPr lang="fr-FR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0878363"/>
                  </a:ext>
                </a:extLst>
              </a:tr>
              <a:tr h="15228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0.3</a:t>
                      </a:r>
                      <a:endParaRPr lang="fr-FR" sz="1100" b="1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2.3</a:t>
                      </a:r>
                      <a:endParaRPr lang="fr-FR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-0.7</a:t>
                      </a:r>
                      <a:endParaRPr lang="fr-FR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9664707"/>
                  </a:ext>
                </a:extLst>
              </a:tr>
              <a:tr h="15228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0.3</a:t>
                      </a:r>
                      <a:endParaRPr lang="fr-FR" sz="1100" b="1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-1.1</a:t>
                      </a:r>
                      <a:endParaRPr lang="fr-FR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-0.2</a:t>
                      </a:r>
                      <a:endParaRPr lang="fr-FR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9081959"/>
                  </a:ext>
                </a:extLst>
              </a:tr>
              <a:tr h="15228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  <a:endParaRPr lang="fr-FR" sz="1100" b="1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-1.4</a:t>
                      </a:r>
                      <a:endParaRPr lang="fr-FR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-0.2</a:t>
                      </a:r>
                      <a:endParaRPr lang="fr-FR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745925"/>
                  </a:ext>
                </a:extLst>
              </a:tr>
              <a:tr h="15228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0.3</a:t>
                      </a:r>
                      <a:endParaRPr lang="fr-FR" sz="1100" b="1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-1.4</a:t>
                      </a:r>
                      <a:endParaRPr lang="fr-FR" sz="1100" b="1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0.3</a:t>
                      </a:r>
                      <a:endParaRPr lang="fr-FR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4273355"/>
                  </a:ext>
                </a:extLst>
              </a:tr>
              <a:tr h="15228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0.6</a:t>
                      </a:r>
                      <a:endParaRPr lang="fr-FR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-1.2</a:t>
                      </a:r>
                      <a:endParaRPr lang="fr-FR" sz="1100" b="1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0.2</a:t>
                      </a:r>
                      <a:endParaRPr lang="fr-FR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26154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41327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DBAEEE-CF3D-621C-A396-C68E3DF9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2957D7-CC8D-332E-4CCB-4A1FA5978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47" name="Title 1">
            <a:extLst>
              <a:ext uri="{FF2B5EF4-FFF2-40B4-BE49-F238E27FC236}">
                <a16:creationId xmlns:a16="http://schemas.microsoft.com/office/drawing/2014/main" id="{EA55D749-89EB-B7B5-728B-EC3CFF6C8277}"/>
              </a:ext>
            </a:extLst>
          </p:cNvPr>
          <p:cNvSpPr txBox="1">
            <a:spLocks/>
          </p:cNvSpPr>
          <p:nvPr/>
        </p:nvSpPr>
        <p:spPr>
          <a:xfrm>
            <a:off x="802255" y="-43487"/>
            <a:ext cx="9758241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FSI </a:t>
            </a:r>
            <a:r>
              <a:rPr lang="fr-CH" dirty="0" err="1"/>
              <a:t>heads</a:t>
            </a:r>
            <a:r>
              <a:rPr lang="fr-CH" dirty="0"/>
              <a:t> / installation on top plate and </a:t>
            </a:r>
            <a:r>
              <a:rPr lang="fr-CH" dirty="0" err="1"/>
              <a:t>cryomodule</a:t>
            </a:r>
            <a:endParaRPr lang="en-US" dirty="0"/>
          </a:p>
        </p:txBody>
      </p:sp>
      <p:pic>
        <p:nvPicPr>
          <p:cNvPr id="49" name="Picture 48" descr="A machine with metal parts&#10;&#10;Description automatically generated with medium confidence">
            <a:extLst>
              <a:ext uri="{FF2B5EF4-FFF2-40B4-BE49-F238E27FC236}">
                <a16:creationId xmlns:a16="http://schemas.microsoft.com/office/drawing/2014/main" id="{E4FE16A2-953C-A63C-A1F4-4424EC0AE9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069" y="1052736"/>
            <a:ext cx="5738137" cy="4320480"/>
          </a:xfrm>
          <a:prstGeom prst="rect">
            <a:avLst/>
          </a:prstGeom>
        </p:spPr>
      </p:pic>
      <p:pic>
        <p:nvPicPr>
          <p:cNvPr id="53" name="Picture 52" descr="A machine on a metal surface&#10;&#10;Description automatically generated">
            <a:extLst>
              <a:ext uri="{FF2B5EF4-FFF2-40B4-BE49-F238E27FC236}">
                <a16:creationId xmlns:a16="http://schemas.microsoft.com/office/drawing/2014/main" id="{1F15A339-16A8-54F6-C65C-32F987CAFE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4112" y="767110"/>
            <a:ext cx="4208369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8102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98DED0E-3B3E-F4BF-FD1D-91B3F6224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B2F84A-B0D9-0349-572F-AAA5D8CFE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28E94E-722C-6C24-D65A-095E017105D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16400" y="71437"/>
            <a:ext cx="7162800" cy="6715125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480D98B2-9285-04E9-CC19-C85487D00621}"/>
              </a:ext>
            </a:extLst>
          </p:cNvPr>
          <p:cNvSpPr/>
          <p:nvPr/>
        </p:nvSpPr>
        <p:spPr>
          <a:xfrm>
            <a:off x="5646080" y="1052736"/>
            <a:ext cx="4392488" cy="4392488"/>
          </a:xfrm>
          <a:prstGeom prst="ellipse">
            <a:avLst/>
          </a:prstGeom>
          <a:noFill/>
          <a:ln w="571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737A57-9967-B07D-6910-1528448EA5E4}"/>
              </a:ext>
            </a:extLst>
          </p:cNvPr>
          <p:cNvSpPr txBox="1"/>
          <p:nvPr/>
        </p:nvSpPr>
        <p:spPr>
          <a:xfrm>
            <a:off x="8924912" y="1052736"/>
            <a:ext cx="47000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2 °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78618D0-531A-60B6-6F59-EB6211E226E2}"/>
              </a:ext>
            </a:extLst>
          </p:cNvPr>
          <p:cNvSpPr/>
          <p:nvPr/>
        </p:nvSpPr>
        <p:spPr>
          <a:xfrm>
            <a:off x="6654192" y="2060848"/>
            <a:ext cx="2376264" cy="2376264"/>
          </a:xfrm>
          <a:prstGeom prst="ellipse">
            <a:avLst/>
          </a:prstGeom>
          <a:noFill/>
          <a:ln w="5715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3FDC1F-9AAE-7B86-3448-16CB5CEFDCFE}"/>
              </a:ext>
            </a:extLst>
          </p:cNvPr>
          <p:cNvSpPr txBox="1"/>
          <p:nvPr/>
        </p:nvSpPr>
        <p:spPr>
          <a:xfrm>
            <a:off x="8132824" y="1691516"/>
            <a:ext cx="470000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1 °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1CF7BDB-2A1F-603C-F44D-C5EC94A248D3}"/>
              </a:ext>
            </a:extLst>
          </p:cNvPr>
          <p:cNvSpPr/>
          <p:nvPr/>
        </p:nvSpPr>
        <p:spPr>
          <a:xfrm>
            <a:off x="7235156" y="2780928"/>
            <a:ext cx="1113678" cy="111367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0C5321-14F3-5CFC-0340-8CBCCF35622E}"/>
              </a:ext>
            </a:extLst>
          </p:cNvPr>
          <p:cNvSpPr txBox="1"/>
          <p:nvPr/>
        </p:nvSpPr>
        <p:spPr>
          <a:xfrm>
            <a:off x="8036643" y="2526050"/>
            <a:ext cx="662361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0.5 °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8A2A74-1482-7235-8506-A29CE295A607}"/>
              </a:ext>
            </a:extLst>
          </p:cNvPr>
          <p:cNvSpPr txBox="1"/>
          <p:nvPr/>
        </p:nvSpPr>
        <p:spPr>
          <a:xfrm>
            <a:off x="11190080" y="5019680"/>
            <a:ext cx="8386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AA"/>
                </a:solidFill>
              </a:rPr>
              <a:t>Close </a:t>
            </a:r>
          </a:p>
          <a:p>
            <a:r>
              <a:rPr lang="en-US" dirty="0">
                <a:solidFill>
                  <a:srgbClr val="0000AA"/>
                </a:solidFill>
              </a:rPr>
              <a:t>to the </a:t>
            </a:r>
          </a:p>
          <a:p>
            <a:r>
              <a:rPr lang="en-US" dirty="0">
                <a:solidFill>
                  <a:srgbClr val="0000AA"/>
                </a:solidFill>
              </a:rPr>
              <a:t>noise</a:t>
            </a:r>
          </a:p>
        </p:txBody>
      </p:sp>
      <p:pic>
        <p:nvPicPr>
          <p:cNvPr id="15" name="Picture 14" descr="A picture containing wall, indoor, disk brake&#10;&#10;Description automatically generated">
            <a:extLst>
              <a:ext uri="{FF2B5EF4-FFF2-40B4-BE49-F238E27FC236}">
                <a16:creationId xmlns:a16="http://schemas.microsoft.com/office/drawing/2014/main" id="{14DF20BC-D601-AB64-6C8F-2DE7F35E77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551" r="19548"/>
          <a:stretch/>
        </p:blipFill>
        <p:spPr>
          <a:xfrm rot="5400000">
            <a:off x="384481" y="864441"/>
            <a:ext cx="1932688" cy="238012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64828B4-628E-9CF2-990B-9C402A5EBD3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97088" y="1422068"/>
            <a:ext cx="1690983" cy="657352"/>
          </a:xfrm>
          <a:prstGeom prst="rect">
            <a:avLst/>
          </a:prstGeom>
        </p:spPr>
      </p:pic>
      <p:sp>
        <p:nvSpPr>
          <p:cNvPr id="22" name="Cross 21">
            <a:extLst>
              <a:ext uri="{FF2B5EF4-FFF2-40B4-BE49-F238E27FC236}">
                <a16:creationId xmlns:a16="http://schemas.microsoft.com/office/drawing/2014/main" id="{68DA63BE-2058-27B8-EB0C-41672583793C}"/>
              </a:ext>
            </a:extLst>
          </p:cNvPr>
          <p:cNvSpPr/>
          <p:nvPr/>
        </p:nvSpPr>
        <p:spPr>
          <a:xfrm>
            <a:off x="3413497" y="1180284"/>
            <a:ext cx="314325" cy="314325"/>
          </a:xfrm>
          <a:prstGeom prst="plus">
            <a:avLst>
              <a:gd name="adj" fmla="val 46212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9CB4A15-43D2-E82F-C963-32FEBA4717FE}"/>
              </a:ext>
            </a:extLst>
          </p:cNvPr>
          <p:cNvSpPr/>
          <p:nvPr/>
        </p:nvSpPr>
        <p:spPr>
          <a:xfrm>
            <a:off x="3146336" y="2974189"/>
            <a:ext cx="812048" cy="6374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4A010B5-4240-82D7-49C0-5103F8A87D71}"/>
              </a:ext>
            </a:extLst>
          </p:cNvPr>
          <p:cNvCxnSpPr>
            <a:cxnSpLocks/>
            <a:endCxn id="24" idx="2"/>
          </p:cNvCxnSpPr>
          <p:nvPr/>
        </p:nvCxnSpPr>
        <p:spPr>
          <a:xfrm flipH="1">
            <a:off x="3146336" y="1345325"/>
            <a:ext cx="433924" cy="16607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E97E4F0-D257-8151-1B5A-EA014FBB24C9}"/>
              </a:ext>
            </a:extLst>
          </p:cNvPr>
          <p:cNvCxnSpPr>
            <a:cxnSpLocks/>
          </p:cNvCxnSpPr>
          <p:nvPr/>
        </p:nvCxnSpPr>
        <p:spPr>
          <a:xfrm>
            <a:off x="3565443" y="1345325"/>
            <a:ext cx="433924" cy="167552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D1869042-B0CA-16D4-7E5E-333CB4AFD8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63" y="4606340"/>
            <a:ext cx="4108185" cy="2180221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8A3B211-4DC2-A549-E2F9-7709C76D6C28}"/>
              </a:ext>
            </a:extLst>
          </p:cNvPr>
          <p:cNvCxnSpPr>
            <a:cxnSpLocks/>
          </p:cNvCxnSpPr>
          <p:nvPr/>
        </p:nvCxnSpPr>
        <p:spPr>
          <a:xfrm>
            <a:off x="582574" y="5059606"/>
            <a:ext cx="363428" cy="70071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2E5DE6B-70E3-B2EB-2B6C-1EC5EF2A7764}"/>
              </a:ext>
            </a:extLst>
          </p:cNvPr>
          <p:cNvCxnSpPr>
            <a:cxnSpLocks/>
          </p:cNvCxnSpPr>
          <p:nvPr/>
        </p:nvCxnSpPr>
        <p:spPr>
          <a:xfrm>
            <a:off x="582574" y="5059606"/>
            <a:ext cx="527964" cy="6273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187D67C9-5919-E386-6ED6-AD7D255C9234}"/>
              </a:ext>
            </a:extLst>
          </p:cNvPr>
          <p:cNvSpPr txBox="1"/>
          <p:nvPr/>
        </p:nvSpPr>
        <p:spPr>
          <a:xfrm>
            <a:off x="4180627" y="6488668"/>
            <a:ext cx="3600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0.5° = 8.7 </a:t>
            </a:r>
            <a:r>
              <a:rPr lang="en-US" dirty="0" err="1"/>
              <a:t>mrad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8.7 mm at 1 m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DD2A5AB-4C80-2160-8189-DCACD00F131A}"/>
              </a:ext>
            </a:extLst>
          </p:cNvPr>
          <p:cNvSpPr txBox="1">
            <a:spLocks/>
          </p:cNvSpPr>
          <p:nvPr/>
        </p:nvSpPr>
        <p:spPr>
          <a:xfrm>
            <a:off x="802255" y="-43487"/>
            <a:ext cx="4285633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FSI </a:t>
            </a:r>
            <a:r>
              <a:rPr lang="fr-CH" dirty="0" err="1"/>
              <a:t>heads</a:t>
            </a:r>
            <a:r>
              <a:rPr lang="fr-CH" dirty="0"/>
              <a:t> : Calibration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3499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1887A8-B85E-C3CF-8FEF-A98284DDE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01D300-B897-C2A8-7317-139C9CC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31CA55-7D1D-6C23-8CB6-2F5CED426185}"/>
              </a:ext>
            </a:extLst>
          </p:cNvPr>
          <p:cNvSpPr txBox="1"/>
          <p:nvPr/>
        </p:nvSpPr>
        <p:spPr>
          <a:xfrm>
            <a:off x="793106" y="13266"/>
            <a:ext cx="78202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>
                <a:solidFill>
                  <a:schemeClr val="tx2"/>
                </a:solidFill>
              </a:rPr>
              <a:t>Validation of FSI observation (June and September 2023)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7AEC87-83BA-63DA-510C-13A33576DE4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35000"/>
          </a:blip>
          <a:stretch>
            <a:fillRect/>
          </a:stretch>
        </p:blipFill>
        <p:spPr>
          <a:xfrm>
            <a:off x="71267" y="444153"/>
            <a:ext cx="4935560" cy="2818819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70C0A48-218F-B838-EE3F-89B4858FC7C0}"/>
              </a:ext>
            </a:extLst>
          </p:cNvPr>
          <p:cNvCxnSpPr>
            <a:cxnSpLocks/>
          </p:cNvCxnSpPr>
          <p:nvPr/>
        </p:nvCxnSpPr>
        <p:spPr>
          <a:xfrm flipV="1">
            <a:off x="1936624" y="3050732"/>
            <a:ext cx="935272" cy="2158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957CFDF-BCD6-1AF3-EDE0-80C7C4721026}"/>
              </a:ext>
            </a:extLst>
          </p:cNvPr>
          <p:cNvSpPr txBox="1"/>
          <p:nvPr/>
        </p:nvSpPr>
        <p:spPr>
          <a:xfrm>
            <a:off x="1707237" y="3266560"/>
            <a:ext cx="1531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+ 3.9 mm</a:t>
            </a:r>
          </a:p>
          <a:p>
            <a:pPr algn="ctr"/>
            <a:r>
              <a:rPr lang="en-US" dirty="0" err="1"/>
              <a:t>w.r.t.</a:t>
            </a:r>
            <a:r>
              <a:rPr lang="en-US" dirty="0"/>
              <a:t> nominal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D144CDA-133D-BBF3-7853-64DBF32CC0BE}"/>
              </a:ext>
            </a:extLst>
          </p:cNvPr>
          <p:cNvCxnSpPr>
            <a:cxnSpLocks/>
          </p:cNvCxnSpPr>
          <p:nvPr/>
        </p:nvCxnSpPr>
        <p:spPr>
          <a:xfrm flipV="1">
            <a:off x="3533492" y="2677812"/>
            <a:ext cx="935272" cy="2158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2EE5287-E77A-3E8F-0535-A5EE33907784}"/>
              </a:ext>
            </a:extLst>
          </p:cNvPr>
          <p:cNvSpPr txBox="1"/>
          <p:nvPr/>
        </p:nvSpPr>
        <p:spPr>
          <a:xfrm>
            <a:off x="3540361" y="2879390"/>
            <a:ext cx="1531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+ 3.5 mm</a:t>
            </a:r>
          </a:p>
          <a:p>
            <a:pPr algn="ctr"/>
            <a:r>
              <a:rPr lang="en-US" dirty="0" err="1"/>
              <a:t>w.r.t.</a:t>
            </a:r>
            <a:r>
              <a:rPr lang="en-US" dirty="0"/>
              <a:t> nominal</a:t>
            </a:r>
          </a:p>
        </p:txBody>
      </p:sp>
      <p:graphicFrame>
        <p:nvGraphicFramePr>
          <p:cNvPr id="38" name="Tableau 3">
            <a:extLst>
              <a:ext uri="{FF2B5EF4-FFF2-40B4-BE49-F238E27FC236}">
                <a16:creationId xmlns:a16="http://schemas.microsoft.com/office/drawing/2014/main" id="{C9BF88A4-4A0F-3278-D06D-1160D8D8AB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299796"/>
              </p:ext>
            </p:extLst>
          </p:nvPr>
        </p:nvGraphicFramePr>
        <p:xfrm>
          <a:off x="5308634" y="2017549"/>
          <a:ext cx="4324775" cy="44731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6000">
                  <a:extLst>
                    <a:ext uri="{9D8B030D-6E8A-4147-A177-3AD203B41FA5}">
                      <a16:colId xmlns:a16="http://schemas.microsoft.com/office/drawing/2014/main" val="2980288212"/>
                    </a:ext>
                  </a:extLst>
                </a:gridCol>
                <a:gridCol w="1120775">
                  <a:extLst>
                    <a:ext uri="{9D8B030D-6E8A-4147-A177-3AD203B41FA5}">
                      <a16:colId xmlns:a16="http://schemas.microsoft.com/office/drawing/2014/main" val="214141123"/>
                    </a:ext>
                  </a:extLst>
                </a:gridCol>
                <a:gridCol w="1224000">
                  <a:extLst>
                    <a:ext uri="{9D8B030D-6E8A-4147-A177-3AD203B41FA5}">
                      <a16:colId xmlns:a16="http://schemas.microsoft.com/office/drawing/2014/main" val="1140100113"/>
                    </a:ext>
                  </a:extLst>
                </a:gridCol>
                <a:gridCol w="1224000">
                  <a:extLst>
                    <a:ext uri="{9D8B030D-6E8A-4147-A177-3AD203B41FA5}">
                      <a16:colId xmlns:a16="http://schemas.microsoft.com/office/drawing/2014/main" val="1955776914"/>
                    </a:ext>
                  </a:extLst>
                </a:gridCol>
              </a:tblGrid>
              <a:tr h="316111"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After step 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2917574"/>
                  </a:ext>
                </a:extLst>
              </a:tr>
              <a:tr h="445168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US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Optical sight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WARM</a:t>
                      </a:r>
                    </a:p>
                    <a:p>
                      <a:pPr marL="0" algn="ctr" defTabSz="457200" rtl="0" eaLnBrk="1" latinLnBrk="0" hangingPunct="1"/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Angle (°)</a:t>
                      </a:r>
                    </a:p>
                    <a:p>
                      <a:pPr marL="0" algn="ctr" defTabSz="457200" rtl="0" eaLnBrk="1" latinLnBrk="0" hangingPunct="1"/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 &lt; 0.5° 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Estimated</a:t>
                      </a:r>
                    </a:p>
                    <a:p>
                      <a:pPr marL="0" algn="ctr" defTabSz="457200" rtl="0" eaLnBrk="1" latinLnBrk="0" hangingPunct="1"/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COLD</a:t>
                      </a:r>
                    </a:p>
                    <a:p>
                      <a:pPr marL="0" algn="ctr" defTabSz="457200" rtl="0" eaLnBrk="1" latinLnBrk="0" hangingPunct="1"/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Angle (°)</a:t>
                      </a:r>
                    </a:p>
                    <a:p>
                      <a:pPr marL="0" algn="ctr" defTabSz="457200" rtl="0" eaLnBrk="1" latinLnBrk="0" hangingPunct="1"/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 &lt; 0.5° 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4BC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076145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TANK1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Head1 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sym typeface="Wingdings" panose="05000000000000000000" pitchFamily="2" charset="2"/>
                        </a:rPr>
                        <a:t> Target 1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0.36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0.42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564232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TANK1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Head2 </a:t>
                      </a:r>
                      <a:r>
                        <a:rPr kumimoji="0" lang="fr-F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Target 2</a:t>
                      </a:r>
                      <a:endParaRPr kumimoji="0" lang="fr-FR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0.33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583007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TANK1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Head3 </a:t>
                      </a:r>
                      <a:r>
                        <a:rPr kumimoji="0" lang="fr-F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Target 3</a:t>
                      </a:r>
                      <a:endParaRPr kumimoji="0" lang="fr-FR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27281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TANK1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Head4 </a:t>
                      </a:r>
                      <a:r>
                        <a:rPr kumimoji="0" lang="fr-F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Target 4</a:t>
                      </a:r>
                      <a:endParaRPr kumimoji="0" lang="fr-FR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256944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TANK1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Head5 </a:t>
                      </a:r>
                      <a:r>
                        <a:rPr kumimoji="0" lang="fr-F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Target 5</a:t>
                      </a:r>
                      <a:endParaRPr kumimoji="0" lang="fr-FR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0.17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130627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TANK1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Head6 </a:t>
                      </a:r>
                      <a:r>
                        <a:rPr kumimoji="0" lang="fr-F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Target 6</a:t>
                      </a:r>
                      <a:endParaRPr kumimoji="0" lang="fr-FR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0.32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397730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TANK2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Head7 </a:t>
                      </a:r>
                      <a:r>
                        <a:rPr kumimoji="0" lang="fr-F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Target 11</a:t>
                      </a:r>
                      <a:endParaRPr kumimoji="0" lang="fr-FR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0.33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53798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TANK2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Head8 </a:t>
                      </a:r>
                      <a:r>
                        <a:rPr kumimoji="0" lang="fr-F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Target 12</a:t>
                      </a:r>
                      <a:endParaRPr kumimoji="0" lang="fr-FR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0.17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692740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TANK2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Head9 </a:t>
                      </a:r>
                      <a:r>
                        <a:rPr kumimoji="0" lang="fr-F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Target 9</a:t>
                      </a:r>
                      <a:endParaRPr kumimoji="0" lang="fr-FR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0.40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0.42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177876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TANK2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Head10 </a:t>
                      </a:r>
                      <a:r>
                        <a:rPr kumimoji="0" lang="fr-F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Target 10</a:t>
                      </a:r>
                      <a:endParaRPr kumimoji="0" lang="fr-FR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0.18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637211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TANK1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Head11 </a:t>
                      </a:r>
                      <a:r>
                        <a:rPr kumimoji="0" lang="fr-F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Target 7</a:t>
                      </a:r>
                      <a:endParaRPr kumimoji="0" lang="fr-FR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56975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TANK1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Head12 </a:t>
                      </a:r>
                      <a:r>
                        <a:rPr kumimoji="0" lang="fr-F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Target 8</a:t>
                      </a:r>
                      <a:endParaRPr kumimoji="0" lang="fr-FR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0.37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7477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TANK2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Head13 </a:t>
                      </a:r>
                      <a:r>
                        <a:rPr kumimoji="0" lang="fr-F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Target 13</a:t>
                      </a:r>
                      <a:endParaRPr kumimoji="0" lang="fr-FR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fr-FR" sz="12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0.19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76668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TANK2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Head14 </a:t>
                      </a:r>
                      <a:r>
                        <a:rPr kumimoji="0" lang="fr-F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Target 14</a:t>
                      </a:r>
                      <a:endParaRPr kumimoji="0" lang="fr-FR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0.31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378766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TANK2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Head15 </a:t>
                      </a:r>
                      <a:r>
                        <a:rPr kumimoji="0" lang="fr-F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Target 15</a:t>
                      </a:r>
                      <a:endParaRPr kumimoji="0" lang="fr-FR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93661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TANK2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Head16 </a:t>
                      </a:r>
                      <a:r>
                        <a:rPr kumimoji="0" lang="fr-F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Target 16</a:t>
                      </a:r>
                      <a:endParaRPr kumimoji="0" lang="fr-FR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5699585"/>
                  </a:ext>
                </a:extLst>
              </a:tr>
            </a:tbl>
          </a:graphicData>
        </a:graphic>
      </p:graphicFrame>
      <p:pic>
        <p:nvPicPr>
          <p:cNvPr id="2" name="Picture 1" descr="Calendar&#10;&#10;Description automatically generated with low confidence">
            <a:extLst>
              <a:ext uri="{FF2B5EF4-FFF2-40B4-BE49-F238E27FC236}">
                <a16:creationId xmlns:a16="http://schemas.microsoft.com/office/drawing/2014/main" id="{41DF874D-08C3-0C36-B61F-FB37F4DA047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486" t="22154" r="73419" b="68677"/>
          <a:stretch/>
        </p:blipFill>
        <p:spPr>
          <a:xfrm>
            <a:off x="7369682" y="515918"/>
            <a:ext cx="2138856" cy="133686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EFDBB85-1DC9-E9D8-4B49-327EE251F0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5902" y="450612"/>
            <a:ext cx="1951084" cy="1534446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D9873EF-4077-7DD9-2A6A-582BDC59BFDB}"/>
              </a:ext>
            </a:extLst>
          </p:cNvPr>
          <p:cNvCxnSpPr>
            <a:cxnSpLocks/>
          </p:cNvCxnSpPr>
          <p:nvPr/>
        </p:nvCxnSpPr>
        <p:spPr>
          <a:xfrm flipV="1">
            <a:off x="7210597" y="515918"/>
            <a:ext cx="0" cy="150163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E3E0454-E08C-8A13-1188-B655839B4A26}"/>
              </a:ext>
            </a:extLst>
          </p:cNvPr>
          <p:cNvCxnSpPr>
            <a:cxnSpLocks/>
          </p:cNvCxnSpPr>
          <p:nvPr/>
        </p:nvCxnSpPr>
        <p:spPr>
          <a:xfrm flipV="1">
            <a:off x="9624383" y="515918"/>
            <a:ext cx="0" cy="150163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F961021C-DDC7-DD52-8F83-D8FB98744921}"/>
              </a:ext>
            </a:extLst>
          </p:cNvPr>
          <p:cNvCxnSpPr>
            <a:cxnSpLocks/>
          </p:cNvCxnSpPr>
          <p:nvPr/>
        </p:nvCxnSpPr>
        <p:spPr>
          <a:xfrm>
            <a:off x="913029" y="1716218"/>
            <a:ext cx="497425" cy="773377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7">
            <a:extLst>
              <a:ext uri="{FF2B5EF4-FFF2-40B4-BE49-F238E27FC236}">
                <a16:creationId xmlns:a16="http://schemas.microsoft.com/office/drawing/2014/main" id="{56F35696-6E72-139D-AF37-D902516EE11F}"/>
              </a:ext>
            </a:extLst>
          </p:cNvPr>
          <p:cNvCxnSpPr>
            <a:cxnSpLocks/>
          </p:cNvCxnSpPr>
          <p:nvPr/>
        </p:nvCxnSpPr>
        <p:spPr>
          <a:xfrm>
            <a:off x="924785" y="1761126"/>
            <a:ext cx="368022" cy="961429"/>
          </a:xfrm>
          <a:prstGeom prst="line">
            <a:avLst/>
          </a:prstGeom>
          <a:ln w="12700">
            <a:solidFill>
              <a:schemeClr val="tx2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16">
            <a:extLst>
              <a:ext uri="{FF2B5EF4-FFF2-40B4-BE49-F238E27FC236}">
                <a16:creationId xmlns:a16="http://schemas.microsoft.com/office/drawing/2014/main" id="{822484C8-0234-850D-A180-C8D6821DB694}"/>
              </a:ext>
            </a:extLst>
          </p:cNvPr>
          <p:cNvCxnSpPr>
            <a:cxnSpLocks/>
          </p:cNvCxnSpPr>
          <p:nvPr/>
        </p:nvCxnSpPr>
        <p:spPr>
          <a:xfrm>
            <a:off x="924785" y="1716218"/>
            <a:ext cx="660352" cy="645464"/>
          </a:xfrm>
          <a:prstGeom prst="line">
            <a:avLst/>
          </a:prstGeom>
          <a:ln w="12700">
            <a:solidFill>
              <a:schemeClr val="tx2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C8BB4681-1542-F0E6-7176-4DD089335384}"/>
              </a:ext>
            </a:extLst>
          </p:cNvPr>
          <p:cNvSpPr/>
          <p:nvPr/>
        </p:nvSpPr>
        <p:spPr>
          <a:xfrm>
            <a:off x="2294217" y="4923416"/>
            <a:ext cx="414430" cy="216024"/>
          </a:xfrm>
          <a:prstGeom prst="rect">
            <a:avLst/>
          </a:prstGeom>
          <a:solidFill>
            <a:srgbClr val="92D050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4B2E0FC-B4C7-A8F8-F84F-889036A8A049}"/>
              </a:ext>
            </a:extLst>
          </p:cNvPr>
          <p:cNvSpPr/>
          <p:nvPr/>
        </p:nvSpPr>
        <p:spPr>
          <a:xfrm>
            <a:off x="2294217" y="5325288"/>
            <a:ext cx="414430" cy="216024"/>
          </a:xfrm>
          <a:prstGeom prst="rect">
            <a:avLst/>
          </a:prstGeom>
          <a:solidFill>
            <a:schemeClr val="accent6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B127798-5E4F-E32A-C691-EC76244E9B92}"/>
              </a:ext>
            </a:extLst>
          </p:cNvPr>
          <p:cNvSpPr txBox="1"/>
          <p:nvPr/>
        </p:nvSpPr>
        <p:spPr>
          <a:xfrm>
            <a:off x="2902255" y="4846762"/>
            <a:ext cx="1135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 </a:t>
            </a:r>
            <a:r>
              <a:rPr lang="en-US" dirty="0"/>
              <a:t>&lt; 0.5 °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2AAB031-DE65-C243-F98C-23A7E99367F6}"/>
              </a:ext>
            </a:extLst>
          </p:cNvPr>
          <p:cNvSpPr txBox="1"/>
          <p:nvPr/>
        </p:nvSpPr>
        <p:spPr>
          <a:xfrm>
            <a:off x="2902255" y="5221464"/>
            <a:ext cx="1683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0.5 ° &lt;  </a:t>
            </a:r>
            <a:r>
              <a:rPr lang="en-US" dirty="0"/>
              <a:t>&lt; 1 ° 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D02DD0B-7BB1-BF9F-C510-7655A4D31F6B}"/>
              </a:ext>
            </a:extLst>
          </p:cNvPr>
          <p:cNvSpPr/>
          <p:nvPr/>
        </p:nvSpPr>
        <p:spPr>
          <a:xfrm>
            <a:off x="2294217" y="5762971"/>
            <a:ext cx="414430" cy="216024"/>
          </a:xfrm>
          <a:prstGeom prst="rect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9E9000C-D86B-5351-414C-BB0E6037DE85}"/>
              </a:ext>
            </a:extLst>
          </p:cNvPr>
          <p:cNvSpPr txBox="1"/>
          <p:nvPr/>
        </p:nvSpPr>
        <p:spPr>
          <a:xfrm>
            <a:off x="3272548" y="5609663"/>
            <a:ext cx="942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 </a:t>
            </a:r>
            <a:r>
              <a:rPr lang="en-US" dirty="0"/>
              <a:t>&gt; 1 °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29F2A35-9EE3-8C52-B734-F77EE9059549}"/>
              </a:ext>
            </a:extLst>
          </p:cNvPr>
          <p:cNvSpPr txBox="1"/>
          <p:nvPr/>
        </p:nvSpPr>
        <p:spPr>
          <a:xfrm>
            <a:off x="446640" y="5260377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Acceptable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7730B53-3453-E623-9D5C-6BCCE72CEAA5}"/>
              </a:ext>
            </a:extLst>
          </p:cNvPr>
          <p:cNvSpPr txBox="1"/>
          <p:nvPr/>
        </p:nvSpPr>
        <p:spPr>
          <a:xfrm>
            <a:off x="446640" y="4852132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Objective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93A7C84-2168-6DB7-46EC-1826FC55E2BF}"/>
              </a:ext>
            </a:extLst>
          </p:cNvPr>
          <p:cNvSpPr txBox="1"/>
          <p:nvPr/>
        </p:nvSpPr>
        <p:spPr>
          <a:xfrm>
            <a:off x="446640" y="56863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 acceptable</a:t>
            </a:r>
          </a:p>
        </p:txBody>
      </p:sp>
      <p:graphicFrame>
        <p:nvGraphicFramePr>
          <p:cNvPr id="8" name="Tableau 3">
            <a:extLst>
              <a:ext uri="{FF2B5EF4-FFF2-40B4-BE49-F238E27FC236}">
                <a16:creationId xmlns:a16="http://schemas.microsoft.com/office/drawing/2014/main" id="{634902B8-554D-8BED-9240-C3C5A844CA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856958"/>
              </p:ext>
            </p:extLst>
          </p:nvPr>
        </p:nvGraphicFramePr>
        <p:xfrm>
          <a:off x="9630725" y="2017549"/>
          <a:ext cx="2448000" cy="44731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000">
                  <a:extLst>
                    <a:ext uri="{9D8B030D-6E8A-4147-A177-3AD203B41FA5}">
                      <a16:colId xmlns:a16="http://schemas.microsoft.com/office/drawing/2014/main" val="2535009507"/>
                    </a:ext>
                  </a:extLst>
                </a:gridCol>
                <a:gridCol w="1224000">
                  <a:extLst>
                    <a:ext uri="{9D8B030D-6E8A-4147-A177-3AD203B41FA5}">
                      <a16:colId xmlns:a16="http://schemas.microsoft.com/office/drawing/2014/main" val="579010247"/>
                    </a:ext>
                  </a:extLst>
                </a:gridCol>
              </a:tblGrid>
              <a:tr h="316111"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After step 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2917574"/>
                  </a:ext>
                </a:extLst>
              </a:tr>
              <a:tr h="445168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WARM</a:t>
                      </a:r>
                    </a:p>
                    <a:p>
                      <a:pPr marL="0" algn="ctr" defTabSz="457200" rtl="0" eaLnBrk="1" latinLnBrk="0" hangingPunct="1"/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Angle (°)</a:t>
                      </a:r>
                    </a:p>
                    <a:p>
                      <a:pPr marL="0" algn="ctr" defTabSz="457200" rtl="0" eaLnBrk="1" latinLnBrk="0" hangingPunct="1"/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 &lt; 0.5° 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Estimated</a:t>
                      </a:r>
                    </a:p>
                    <a:p>
                      <a:pPr marL="0" algn="ctr" defTabSz="457200" rtl="0" eaLnBrk="1" latinLnBrk="0" hangingPunct="1"/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COLD</a:t>
                      </a:r>
                    </a:p>
                    <a:p>
                      <a:pPr marL="0" algn="ctr" defTabSz="457200" rtl="0" eaLnBrk="1" latinLnBrk="0" hangingPunct="1"/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Angle (°)</a:t>
                      </a:r>
                    </a:p>
                    <a:p>
                      <a:pPr marL="0" algn="ctr" defTabSz="457200" rtl="0" eaLnBrk="1" latinLnBrk="0" hangingPunct="1"/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 &lt; 0.5° ]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4BC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076145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0.40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0.40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564232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0.22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583007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0.42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0.29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27281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0.42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256944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0.48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0.51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130627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0.53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397730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0.47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0.43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53798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0.31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0.32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692740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0.64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0.60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177876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0.34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0.28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637211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0.19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56975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0.18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0.26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7477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0.37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0.40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76668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0.32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378766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93661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kumimoji="0" lang="fr-FR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56995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6365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BB4D14-0A9C-9154-77D3-B4C2FDE52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12D5B1-A931-FD8A-90C3-7C22EF722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2ED81C-F869-D21C-43C6-C983D1EC2658}"/>
              </a:ext>
            </a:extLst>
          </p:cNvPr>
          <p:cNvSpPr txBox="1"/>
          <p:nvPr/>
        </p:nvSpPr>
        <p:spPr>
          <a:xfrm>
            <a:off x="2069096" y="141650"/>
            <a:ext cx="805380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tx2"/>
                </a:solidFill>
              </a:rPr>
              <a:t>Cryomodule and </a:t>
            </a:r>
          </a:p>
          <a:p>
            <a:pPr algn="ctr"/>
            <a:r>
              <a:rPr lang="en-US" sz="6000" dirty="0">
                <a:solidFill>
                  <a:schemeClr val="tx2"/>
                </a:solidFill>
              </a:rPr>
              <a:t>top plate measurement</a:t>
            </a:r>
          </a:p>
        </p:txBody>
      </p:sp>
      <p:pic>
        <p:nvPicPr>
          <p:cNvPr id="2" name="Image 19" descr="Une image contenant intérieur, ingénierie, acier, bateau&#10;&#10;Description générée automatiquement">
            <a:extLst>
              <a:ext uri="{FF2B5EF4-FFF2-40B4-BE49-F238E27FC236}">
                <a16:creationId xmlns:a16="http://schemas.microsoft.com/office/drawing/2014/main" id="{31C864F4-19F5-9378-D4E5-38621AA78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2024" y="2842685"/>
            <a:ext cx="4392488" cy="3307284"/>
          </a:xfrm>
          <a:prstGeom prst="rect">
            <a:avLst/>
          </a:prstGeom>
          <a:ln w="76200">
            <a:noFill/>
          </a:ln>
        </p:spPr>
      </p:pic>
      <p:pic>
        <p:nvPicPr>
          <p:cNvPr id="3" name="Image 5" descr="Une image contenant machine, intérieur, ingénierie, ordinateur&#10;&#10;Description générée automatiquement">
            <a:extLst>
              <a:ext uri="{FF2B5EF4-FFF2-40B4-BE49-F238E27FC236}">
                <a16:creationId xmlns:a16="http://schemas.microsoft.com/office/drawing/2014/main" id="{CB513F1B-629D-6903-590D-29CE292CB9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448" y="2842683"/>
            <a:ext cx="4392488" cy="3307285"/>
          </a:xfrm>
          <a:prstGeom prst="rect">
            <a:avLst/>
          </a:prstGeom>
          <a:ln w="76200">
            <a:noFill/>
          </a:ln>
        </p:spPr>
      </p:pic>
    </p:spTree>
    <p:extLst>
      <p:ext uri="{BB962C8B-B14F-4D97-AF65-F5344CB8AC3E}">
        <p14:creationId xmlns:p14="http://schemas.microsoft.com/office/powerpoint/2010/main" val="3115435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ACE00F2-A923-4052-AF6E-3131981BC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fr-CH" dirty="0" err="1"/>
              <a:t>Outline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0387BF-C03B-4CC9-B3AE-EE40F6C1A1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232" y="953752"/>
            <a:ext cx="9229208" cy="1971192"/>
          </a:xfrm>
        </p:spPr>
        <p:txBody>
          <a:bodyPr>
            <a:normAutofit/>
          </a:bodyPr>
          <a:lstStyle/>
          <a:p>
            <a:r>
              <a:rPr lang="en-US" sz="2200" dirty="0"/>
              <a:t>Alignment objective for HL-LHC internal monitoring</a:t>
            </a:r>
          </a:p>
          <a:p>
            <a:pPr lvl="1"/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Internal monitoring</a:t>
            </a:r>
          </a:p>
          <a:p>
            <a:pPr lvl="1"/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Crab-cavities configuration</a:t>
            </a:r>
          </a:p>
          <a:p>
            <a:pPr lvl="1"/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Alignment requirement</a:t>
            </a:r>
          </a:p>
          <a:p>
            <a:pPr lvl="1"/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Alignment simulation for RFD prototype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A1A5457-BBF7-2275-1B05-25D9B20387F2}"/>
              </a:ext>
            </a:extLst>
          </p:cNvPr>
          <p:cNvSpPr txBox="1">
            <a:spLocks/>
          </p:cNvSpPr>
          <p:nvPr/>
        </p:nvSpPr>
        <p:spPr>
          <a:xfrm>
            <a:off x="827232" y="2708920"/>
            <a:ext cx="9229208" cy="338437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RFD prototype (Survey tasks : STFC-CERN collaboration)</a:t>
            </a:r>
          </a:p>
          <a:p>
            <a:pPr lvl="1"/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Determination of the position of the capacitive plates of the cavities</a:t>
            </a:r>
          </a:p>
          <a:p>
            <a:pPr lvl="1"/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Alignment of the 2 cavities before and after connection in clean room</a:t>
            </a:r>
          </a:p>
          <a:p>
            <a:pPr lvl="1"/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Thermal contraction anticipation</a:t>
            </a:r>
          </a:p>
          <a:p>
            <a:pPr lvl="1"/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Alignment at step 4 : on the trolley</a:t>
            </a:r>
          </a:p>
          <a:p>
            <a:pPr lvl="1"/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Alignment at step 6 : cavities suspended from the top plate</a:t>
            </a:r>
          </a:p>
          <a:p>
            <a:pPr lvl="1"/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 Alignment at step 9 : cavities suspended from the top plate inserted in the cryomodule</a:t>
            </a:r>
          </a:p>
          <a:p>
            <a:pPr lvl="1"/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FSI installation</a:t>
            </a:r>
          </a:p>
          <a:p>
            <a:pPr lvl="1"/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Diverse information</a:t>
            </a:r>
          </a:p>
          <a:p>
            <a:pPr lvl="1"/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Schedule expected after reception of the cryomodule at CERN </a:t>
            </a:r>
          </a:p>
        </p:txBody>
      </p:sp>
    </p:spTree>
    <p:extLst>
      <p:ext uri="{BB962C8B-B14F-4D97-AF65-F5344CB8AC3E}">
        <p14:creationId xmlns:p14="http://schemas.microsoft.com/office/powerpoint/2010/main" val="1807931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7FEEC8-A4C8-D2B6-F45E-EEB1B46B4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8D685-1421-BD7E-E629-599774DC6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7" name="Image 6" descr="Une image contenant diagramme, ligne, conception&#10;&#10;Description générée automatiquement">
            <a:extLst>
              <a:ext uri="{FF2B5EF4-FFF2-40B4-BE49-F238E27FC236}">
                <a16:creationId xmlns:a16="http://schemas.microsoft.com/office/drawing/2014/main" id="{120DAB34-8476-5C0D-88E0-058BAD9817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466"/>
          <a:stretch/>
        </p:blipFill>
        <p:spPr>
          <a:xfrm>
            <a:off x="7713219" y="1421286"/>
            <a:ext cx="4189403" cy="2480211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8" name="Connecteur droit 8">
            <a:extLst>
              <a:ext uri="{FF2B5EF4-FFF2-40B4-BE49-F238E27FC236}">
                <a16:creationId xmlns:a16="http://schemas.microsoft.com/office/drawing/2014/main" id="{8CBF8FB1-687E-48DE-A134-D2632AB4CB1D}"/>
              </a:ext>
            </a:extLst>
          </p:cNvPr>
          <p:cNvCxnSpPr/>
          <p:nvPr/>
        </p:nvCxnSpPr>
        <p:spPr>
          <a:xfrm>
            <a:off x="2423592" y="5445224"/>
            <a:ext cx="5472608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orme libre : forme 9">
            <a:extLst>
              <a:ext uri="{FF2B5EF4-FFF2-40B4-BE49-F238E27FC236}">
                <a16:creationId xmlns:a16="http://schemas.microsoft.com/office/drawing/2014/main" id="{D3FED625-B045-A789-E430-BB14A532A935}"/>
              </a:ext>
            </a:extLst>
          </p:cNvPr>
          <p:cNvSpPr/>
          <p:nvPr/>
        </p:nvSpPr>
        <p:spPr>
          <a:xfrm>
            <a:off x="2429435" y="5020221"/>
            <a:ext cx="5441577" cy="923379"/>
          </a:xfrm>
          <a:custGeom>
            <a:avLst/>
            <a:gdLst>
              <a:gd name="connsiteX0" fmla="*/ 0 w 5441577"/>
              <a:gd name="connsiteY0" fmla="*/ 923379 h 923379"/>
              <a:gd name="connsiteX1" fmla="*/ 2770094 w 5441577"/>
              <a:gd name="connsiteY1" fmla="*/ 14 h 923379"/>
              <a:gd name="connsiteX2" fmla="*/ 5441577 w 5441577"/>
              <a:gd name="connsiteY2" fmla="*/ 905450 h 923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41577" h="923379">
                <a:moveTo>
                  <a:pt x="0" y="923379"/>
                </a:moveTo>
                <a:cubicBezTo>
                  <a:pt x="931582" y="463190"/>
                  <a:pt x="1863165" y="3002"/>
                  <a:pt x="2770094" y="14"/>
                </a:cubicBezTo>
                <a:cubicBezTo>
                  <a:pt x="3677023" y="-2974"/>
                  <a:pt x="4559300" y="451238"/>
                  <a:pt x="5441577" y="90545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ZoneTexte 12">
            <a:extLst>
              <a:ext uri="{FF2B5EF4-FFF2-40B4-BE49-F238E27FC236}">
                <a16:creationId xmlns:a16="http://schemas.microsoft.com/office/drawing/2014/main" id="{CFD95846-E5AB-8E2E-2C79-CCB8F98241A3}"/>
              </a:ext>
            </a:extLst>
          </p:cNvPr>
          <p:cNvSpPr txBox="1"/>
          <p:nvPr/>
        </p:nvSpPr>
        <p:spPr>
          <a:xfrm>
            <a:off x="7918086" y="5260558"/>
            <a:ext cx="3993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Top plate installed on the cryomodule</a:t>
            </a:r>
          </a:p>
        </p:txBody>
      </p:sp>
      <p:sp>
        <p:nvSpPr>
          <p:cNvPr id="11" name="ZoneTexte 13">
            <a:extLst>
              <a:ext uri="{FF2B5EF4-FFF2-40B4-BE49-F238E27FC236}">
                <a16:creationId xmlns:a16="http://schemas.microsoft.com/office/drawing/2014/main" id="{40ACFFDE-4239-7DDC-EDC7-AC71D8F70FB0}"/>
              </a:ext>
            </a:extLst>
          </p:cNvPr>
          <p:cNvSpPr txBox="1"/>
          <p:nvPr/>
        </p:nvSpPr>
        <p:spPr>
          <a:xfrm>
            <a:off x="7918086" y="5815694"/>
            <a:ext cx="2005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Top plate hanging</a:t>
            </a:r>
          </a:p>
        </p:txBody>
      </p:sp>
      <p:cxnSp>
        <p:nvCxnSpPr>
          <p:cNvPr id="12" name="Connecteur droit avec flèche 15">
            <a:extLst>
              <a:ext uri="{FF2B5EF4-FFF2-40B4-BE49-F238E27FC236}">
                <a16:creationId xmlns:a16="http://schemas.microsoft.com/office/drawing/2014/main" id="{D042C5E9-2A80-DEA1-CB4B-70AB2D131F1F}"/>
              </a:ext>
            </a:extLst>
          </p:cNvPr>
          <p:cNvCxnSpPr>
            <a:cxnSpLocks/>
          </p:cNvCxnSpPr>
          <p:nvPr/>
        </p:nvCxnSpPr>
        <p:spPr>
          <a:xfrm flipV="1">
            <a:off x="5159896" y="5020221"/>
            <a:ext cx="0" cy="98013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ZoneTexte 17">
            <a:extLst>
              <a:ext uri="{FF2B5EF4-FFF2-40B4-BE49-F238E27FC236}">
                <a16:creationId xmlns:a16="http://schemas.microsoft.com/office/drawing/2014/main" id="{1291AD74-CE3A-E167-3531-E74C97652C1B}"/>
              </a:ext>
            </a:extLst>
          </p:cNvPr>
          <p:cNvSpPr txBox="1"/>
          <p:nvPr/>
        </p:nvSpPr>
        <p:spPr>
          <a:xfrm>
            <a:off x="5170302" y="538754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mm</a:t>
            </a:r>
          </a:p>
        </p:txBody>
      </p:sp>
      <p:pic>
        <p:nvPicPr>
          <p:cNvPr id="14" name="Picture 4">
            <a:extLst>
              <a:ext uri="{FF2B5EF4-FFF2-40B4-BE49-F238E27FC236}">
                <a16:creationId xmlns:a16="http://schemas.microsoft.com/office/drawing/2014/main" id="{E3B15C62-3C12-2CC1-7B47-A688899B54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585" y="1475594"/>
            <a:ext cx="3975064" cy="2106412"/>
          </a:xfrm>
          <a:prstGeom prst="rect">
            <a:avLst/>
          </a:prstGeom>
          <a:ln w="76200">
            <a:solidFill>
              <a:schemeClr val="bg2"/>
            </a:solidFill>
          </a:ln>
        </p:spPr>
      </p:pic>
      <p:pic>
        <p:nvPicPr>
          <p:cNvPr id="15" name="Image 19" descr="Une image contenant intérieur, ingénierie, acier, bateau&#10;&#10;Description générée automatiquement">
            <a:extLst>
              <a:ext uri="{FF2B5EF4-FFF2-40B4-BE49-F238E27FC236}">
                <a16:creationId xmlns:a16="http://schemas.microsoft.com/office/drawing/2014/main" id="{9A1B4239-BB1C-B1F9-6C77-D812244023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6365" y="1475594"/>
            <a:ext cx="2831367" cy="2131852"/>
          </a:xfrm>
          <a:prstGeom prst="rect">
            <a:avLst/>
          </a:prstGeom>
          <a:ln w="76200">
            <a:solidFill>
              <a:srgbClr val="FF0000"/>
            </a:solidFill>
          </a:ln>
        </p:spPr>
      </p:pic>
      <p:sp>
        <p:nvSpPr>
          <p:cNvPr id="16" name="ZoneTexte 20">
            <a:extLst>
              <a:ext uri="{FF2B5EF4-FFF2-40B4-BE49-F238E27FC236}">
                <a16:creationId xmlns:a16="http://schemas.microsoft.com/office/drawing/2014/main" id="{9BDFB5FC-F922-4584-9908-DB90347FE52B}"/>
              </a:ext>
            </a:extLst>
          </p:cNvPr>
          <p:cNvSpPr txBox="1"/>
          <p:nvPr/>
        </p:nvSpPr>
        <p:spPr>
          <a:xfrm>
            <a:off x="9046125" y="1106262"/>
            <a:ext cx="1232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Difference</a:t>
            </a:r>
          </a:p>
        </p:txBody>
      </p:sp>
      <p:sp>
        <p:nvSpPr>
          <p:cNvPr id="17" name="Forme libre : forme 25">
            <a:extLst>
              <a:ext uri="{FF2B5EF4-FFF2-40B4-BE49-F238E27FC236}">
                <a16:creationId xmlns:a16="http://schemas.microsoft.com/office/drawing/2014/main" id="{B5FCAF04-1287-FA83-5E44-09DEE6CBBE1B}"/>
              </a:ext>
            </a:extLst>
          </p:cNvPr>
          <p:cNvSpPr/>
          <p:nvPr/>
        </p:nvSpPr>
        <p:spPr>
          <a:xfrm>
            <a:off x="7871012" y="2583020"/>
            <a:ext cx="3711388" cy="923379"/>
          </a:xfrm>
          <a:custGeom>
            <a:avLst/>
            <a:gdLst>
              <a:gd name="connsiteX0" fmla="*/ 0 w 5441577"/>
              <a:gd name="connsiteY0" fmla="*/ 923379 h 923379"/>
              <a:gd name="connsiteX1" fmla="*/ 2770094 w 5441577"/>
              <a:gd name="connsiteY1" fmla="*/ 14 h 923379"/>
              <a:gd name="connsiteX2" fmla="*/ 5441577 w 5441577"/>
              <a:gd name="connsiteY2" fmla="*/ 905450 h 923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41577" h="923379">
                <a:moveTo>
                  <a:pt x="0" y="923379"/>
                </a:moveTo>
                <a:cubicBezTo>
                  <a:pt x="931582" y="463190"/>
                  <a:pt x="1863165" y="3002"/>
                  <a:pt x="2770094" y="14"/>
                </a:cubicBezTo>
                <a:cubicBezTo>
                  <a:pt x="3677023" y="-2974"/>
                  <a:pt x="4559300" y="451238"/>
                  <a:pt x="5441577" y="90545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orme libre : forme 26">
            <a:extLst>
              <a:ext uri="{FF2B5EF4-FFF2-40B4-BE49-F238E27FC236}">
                <a16:creationId xmlns:a16="http://schemas.microsoft.com/office/drawing/2014/main" id="{5AEBB392-CC5F-1A86-00C4-4ED69B315EF6}"/>
              </a:ext>
            </a:extLst>
          </p:cNvPr>
          <p:cNvSpPr/>
          <p:nvPr/>
        </p:nvSpPr>
        <p:spPr>
          <a:xfrm>
            <a:off x="7871012" y="1618141"/>
            <a:ext cx="3711388" cy="923379"/>
          </a:xfrm>
          <a:custGeom>
            <a:avLst/>
            <a:gdLst>
              <a:gd name="connsiteX0" fmla="*/ 0 w 5441577"/>
              <a:gd name="connsiteY0" fmla="*/ 923379 h 923379"/>
              <a:gd name="connsiteX1" fmla="*/ 2770094 w 5441577"/>
              <a:gd name="connsiteY1" fmla="*/ 14 h 923379"/>
              <a:gd name="connsiteX2" fmla="*/ 5441577 w 5441577"/>
              <a:gd name="connsiteY2" fmla="*/ 905450 h 923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41577" h="923379">
                <a:moveTo>
                  <a:pt x="0" y="923379"/>
                </a:moveTo>
                <a:cubicBezTo>
                  <a:pt x="931582" y="463190"/>
                  <a:pt x="1863165" y="3002"/>
                  <a:pt x="2770094" y="14"/>
                </a:cubicBezTo>
                <a:cubicBezTo>
                  <a:pt x="3677023" y="-2974"/>
                  <a:pt x="4559300" y="451238"/>
                  <a:pt x="5441577" y="90545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Connecteur droit 28">
            <a:extLst>
              <a:ext uri="{FF2B5EF4-FFF2-40B4-BE49-F238E27FC236}">
                <a16:creationId xmlns:a16="http://schemas.microsoft.com/office/drawing/2014/main" id="{1AEC9547-2BAB-3702-7ED0-76BB312B66EA}"/>
              </a:ext>
            </a:extLst>
          </p:cNvPr>
          <p:cNvCxnSpPr>
            <a:stCxn id="18" idx="0"/>
            <a:endCxn id="17" idx="0"/>
          </p:cNvCxnSpPr>
          <p:nvPr/>
        </p:nvCxnSpPr>
        <p:spPr>
          <a:xfrm>
            <a:off x="7871012" y="2541520"/>
            <a:ext cx="0" cy="964879"/>
          </a:xfrm>
          <a:prstGeom prst="lin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0" name="Connecteur droit 29">
            <a:extLst>
              <a:ext uri="{FF2B5EF4-FFF2-40B4-BE49-F238E27FC236}">
                <a16:creationId xmlns:a16="http://schemas.microsoft.com/office/drawing/2014/main" id="{F1F28B08-E1C6-C098-3882-5B02029E4862}"/>
              </a:ext>
            </a:extLst>
          </p:cNvPr>
          <p:cNvCxnSpPr/>
          <p:nvPr/>
        </p:nvCxnSpPr>
        <p:spPr>
          <a:xfrm>
            <a:off x="11582400" y="2528800"/>
            <a:ext cx="0" cy="964879"/>
          </a:xfrm>
          <a:prstGeom prst="lin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5A9AE1C-01F4-DC0B-C1C3-D008E9CA578C}"/>
              </a:ext>
            </a:extLst>
          </p:cNvPr>
          <p:cNvSpPr txBox="1"/>
          <p:nvPr/>
        </p:nvSpPr>
        <p:spPr>
          <a:xfrm>
            <a:off x="793106" y="13266"/>
            <a:ext cx="1060578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>
                <a:solidFill>
                  <a:schemeClr val="tx2"/>
                </a:solidFill>
              </a:rPr>
              <a:t>Deformation of the top plate between installation on cryomodule and hanging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10043F7-A0BE-7429-F528-0D9AC21C2C2A}"/>
              </a:ext>
            </a:extLst>
          </p:cNvPr>
          <p:cNvSpPr/>
          <p:nvPr/>
        </p:nvSpPr>
        <p:spPr>
          <a:xfrm>
            <a:off x="131585" y="3753330"/>
            <a:ext cx="3660159" cy="1113792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For the test under vacuum scheduled end of September, a special attention will be given</a:t>
            </a:r>
          </a:p>
        </p:txBody>
      </p:sp>
    </p:spTree>
    <p:extLst>
      <p:ext uri="{BB962C8B-B14F-4D97-AF65-F5344CB8AC3E}">
        <p14:creationId xmlns:p14="http://schemas.microsoft.com/office/powerpoint/2010/main" val="20720670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D712F1-825B-C793-CB75-61EE9839D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6A4271-FE21-A88D-8156-417F36BCC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6781BCE7-38DF-2C20-9682-7FFF744878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592" y="865100"/>
            <a:ext cx="3975064" cy="2106412"/>
          </a:xfrm>
          <a:prstGeom prst="rect">
            <a:avLst/>
          </a:prstGeom>
          <a:ln w="76200">
            <a:solidFill>
              <a:schemeClr val="bg2"/>
            </a:solidFill>
          </a:ln>
        </p:spPr>
      </p:pic>
      <p:sp>
        <p:nvSpPr>
          <p:cNvPr id="7" name="ZoneTexte 20">
            <a:extLst>
              <a:ext uri="{FF2B5EF4-FFF2-40B4-BE49-F238E27FC236}">
                <a16:creationId xmlns:a16="http://schemas.microsoft.com/office/drawing/2014/main" id="{D9524F62-AEAF-575A-F271-7FC5E840F1EF}"/>
              </a:ext>
            </a:extLst>
          </p:cNvPr>
          <p:cNvSpPr txBox="1"/>
          <p:nvPr/>
        </p:nvSpPr>
        <p:spPr>
          <a:xfrm>
            <a:off x="7603358" y="2664517"/>
            <a:ext cx="2642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Difference up to 1.6 mm</a:t>
            </a:r>
          </a:p>
        </p:txBody>
      </p:sp>
      <p:pic>
        <p:nvPicPr>
          <p:cNvPr id="8" name="Image 5" descr="Une image contenant machine, intérieur, ingénierie, ordinateur&#10;&#10;Description générée automatiquement">
            <a:extLst>
              <a:ext uri="{FF2B5EF4-FFF2-40B4-BE49-F238E27FC236}">
                <a16:creationId xmlns:a16="http://schemas.microsoft.com/office/drawing/2014/main" id="{C7F03447-3E2B-D978-AF34-C907488E62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1824" y="865100"/>
            <a:ext cx="2831366" cy="2131852"/>
          </a:xfrm>
          <a:prstGeom prst="rect">
            <a:avLst/>
          </a:prstGeom>
          <a:ln w="76200">
            <a:solidFill>
              <a:srgbClr val="FF0000"/>
            </a:solidFill>
          </a:ln>
        </p:spPr>
      </p:pic>
      <p:pic>
        <p:nvPicPr>
          <p:cNvPr id="9" name="Image 10">
            <a:extLst>
              <a:ext uri="{FF2B5EF4-FFF2-40B4-BE49-F238E27FC236}">
                <a16:creationId xmlns:a16="http://schemas.microsoft.com/office/drawing/2014/main" id="{3CDEC080-4138-1931-28CB-16CB5B0FD2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5654" y="3212976"/>
            <a:ext cx="5253190" cy="353819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Image 14">
            <a:extLst>
              <a:ext uri="{FF2B5EF4-FFF2-40B4-BE49-F238E27FC236}">
                <a16:creationId xmlns:a16="http://schemas.microsoft.com/office/drawing/2014/main" id="{A3D048FF-3B5E-3908-C99C-D3D66BB204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26236" y="889000"/>
            <a:ext cx="1962150" cy="54673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6D850D7-187B-1833-5CDF-CD440F3EA885}"/>
              </a:ext>
            </a:extLst>
          </p:cNvPr>
          <p:cNvSpPr txBox="1"/>
          <p:nvPr/>
        </p:nvSpPr>
        <p:spPr>
          <a:xfrm>
            <a:off x="793106" y="13266"/>
            <a:ext cx="1129828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>
                <a:solidFill>
                  <a:schemeClr val="tx2"/>
                </a:solidFill>
              </a:rPr>
              <a:t>Deformation of the cryomodule with and without the top plate installed on the top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5584C04-FE2B-925D-76DB-6B615B030279}"/>
              </a:ext>
            </a:extLst>
          </p:cNvPr>
          <p:cNvSpPr/>
          <p:nvPr/>
        </p:nvSpPr>
        <p:spPr>
          <a:xfrm>
            <a:off x="131585" y="3199354"/>
            <a:ext cx="3660159" cy="1113792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For the test under vacuum scheduled end of September, a special attention will be given</a:t>
            </a:r>
          </a:p>
        </p:txBody>
      </p:sp>
    </p:spTree>
    <p:extLst>
      <p:ext uri="{BB962C8B-B14F-4D97-AF65-F5344CB8AC3E}">
        <p14:creationId xmlns:p14="http://schemas.microsoft.com/office/powerpoint/2010/main" val="40665355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72ABD3-682C-33E0-A570-F43EAC867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F1607A-61D1-8073-F4F5-B8AB8DC77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BC4524-E579-4829-F294-CEC99430F825}"/>
              </a:ext>
            </a:extLst>
          </p:cNvPr>
          <p:cNvSpPr txBox="1"/>
          <p:nvPr/>
        </p:nvSpPr>
        <p:spPr>
          <a:xfrm>
            <a:off x="793106" y="13266"/>
            <a:ext cx="285366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>
                <a:solidFill>
                  <a:schemeClr val="tx2"/>
                </a:solidFill>
              </a:rPr>
              <a:t>Next step (at CERN)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BEFBFE8-F430-0EE6-8CBA-A14CC8732E52}"/>
              </a:ext>
            </a:extLst>
          </p:cNvPr>
          <p:cNvCxnSpPr>
            <a:cxnSpLocks/>
          </p:cNvCxnSpPr>
          <p:nvPr/>
        </p:nvCxnSpPr>
        <p:spPr>
          <a:xfrm>
            <a:off x="5519930" y="1178110"/>
            <a:ext cx="0" cy="93610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A479107-79A6-828C-F0FE-441B52E463C2}"/>
              </a:ext>
            </a:extLst>
          </p:cNvPr>
          <p:cNvSpPr txBox="1"/>
          <p:nvPr/>
        </p:nvSpPr>
        <p:spPr>
          <a:xfrm>
            <a:off x="4367808" y="1568612"/>
            <a:ext cx="2439665" cy="276999"/>
          </a:xfrm>
          <a:prstGeom prst="rect">
            <a:avLst/>
          </a:prstGeom>
          <a:ln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/>
              <a:t>Measurement with FSI possible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3127FB2-4786-823D-9E19-F673D25C1AC1}"/>
              </a:ext>
            </a:extLst>
          </p:cNvPr>
          <p:cNvSpPr txBox="1"/>
          <p:nvPr/>
        </p:nvSpPr>
        <p:spPr>
          <a:xfrm>
            <a:off x="4541109" y="786836"/>
            <a:ext cx="2109400" cy="510778"/>
          </a:xfrm>
          <a:prstGeom prst="roundRect">
            <a:avLst/>
          </a:prstGeom>
          <a:ln/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2 days of installation</a:t>
            </a:r>
          </a:p>
          <a:p>
            <a:r>
              <a:rPr lang="en-US" sz="1200" dirty="0"/>
              <a:t>and measurement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ADBC6C-7028-8F94-5CF7-5A9965F98FC0}"/>
              </a:ext>
            </a:extLst>
          </p:cNvPr>
          <p:cNvSpPr txBox="1"/>
          <p:nvPr/>
        </p:nvSpPr>
        <p:spPr>
          <a:xfrm>
            <a:off x="4541108" y="2123042"/>
            <a:ext cx="2109401" cy="461665"/>
          </a:xfrm>
          <a:prstGeom prst="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GB" sz="1200" dirty="0"/>
              <a:t>Test of adjustment system </a:t>
            </a:r>
          </a:p>
          <a:p>
            <a:pPr algn="ctr"/>
            <a:r>
              <a:rPr lang="en-GB" sz="1200" dirty="0"/>
              <a:t>+ realignment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7575C6A-FB50-3144-25C3-E65EF1C893B9}"/>
              </a:ext>
            </a:extLst>
          </p:cNvPr>
          <p:cNvSpPr txBox="1"/>
          <p:nvPr/>
        </p:nvSpPr>
        <p:spPr>
          <a:xfrm>
            <a:off x="4066604" y="74821"/>
            <a:ext cx="290665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</a:lstStyle>
          <a:p>
            <a:pPr algn="ctr"/>
            <a:r>
              <a:rPr lang="en-US" dirty="0"/>
              <a:t>RFD prototype at CERN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A58817-AFA0-7E68-5033-D187363EB7E9}"/>
              </a:ext>
            </a:extLst>
          </p:cNvPr>
          <p:cNvSpPr txBox="1"/>
          <p:nvPr/>
        </p:nvSpPr>
        <p:spPr>
          <a:xfrm>
            <a:off x="6888088" y="774394"/>
            <a:ext cx="36147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Installation : FSI system, Optical fibers</a:t>
            </a:r>
          </a:p>
          <a:p>
            <a:r>
              <a:rPr lang="en-US" sz="1400" dirty="0"/>
              <a:t>Laser Tracker : Measurement of FSI Heads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FA039A4-9D44-AD35-6E27-CFA20BFE84CA}"/>
              </a:ext>
            </a:extLst>
          </p:cNvPr>
          <p:cNvCxnSpPr>
            <a:cxnSpLocks/>
          </p:cNvCxnSpPr>
          <p:nvPr/>
        </p:nvCxnSpPr>
        <p:spPr>
          <a:xfrm>
            <a:off x="5529006" y="2584707"/>
            <a:ext cx="0" cy="3378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FCE859A-C7FA-BE40-180F-9CD0BFAFE65B}"/>
              </a:ext>
            </a:extLst>
          </p:cNvPr>
          <p:cNvCxnSpPr>
            <a:cxnSpLocks/>
          </p:cNvCxnSpPr>
          <p:nvPr/>
        </p:nvCxnSpPr>
        <p:spPr>
          <a:xfrm>
            <a:off x="5529006" y="448974"/>
            <a:ext cx="0" cy="3378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F0ECEB85-4FC2-2CF2-A3DA-3081880788BA}"/>
              </a:ext>
            </a:extLst>
          </p:cNvPr>
          <p:cNvSpPr txBox="1"/>
          <p:nvPr/>
        </p:nvSpPr>
        <p:spPr>
          <a:xfrm>
            <a:off x="6930620" y="1540155"/>
            <a:ext cx="39837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ym typeface="Wingdings" panose="05000000000000000000" pitchFamily="2" charset="2"/>
              </a:rPr>
              <a:t> </a:t>
            </a:r>
            <a:r>
              <a:rPr lang="en-US" sz="1400" dirty="0"/>
              <a:t>Position of the cavities inside the cryomodule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6E28461-176A-86A5-73A9-BD206A96BDEF}"/>
              </a:ext>
            </a:extLst>
          </p:cNvPr>
          <p:cNvGrpSpPr/>
          <p:nvPr/>
        </p:nvGrpSpPr>
        <p:grpSpPr>
          <a:xfrm>
            <a:off x="4059909" y="2905462"/>
            <a:ext cx="7266819" cy="2002620"/>
            <a:chOff x="4059909" y="2905462"/>
            <a:chExt cx="7266819" cy="2002620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35D25B3-2466-1580-5ADF-D0C882513A86}"/>
                </a:ext>
              </a:extLst>
            </p:cNvPr>
            <p:cNvSpPr txBox="1"/>
            <p:nvPr/>
          </p:nvSpPr>
          <p:spPr>
            <a:xfrm>
              <a:off x="4059909" y="2905462"/>
              <a:ext cx="2906651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Under vacuum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DEEDE277-E755-ABA1-0F91-FD723DA6B078}"/>
                </a:ext>
              </a:extLst>
            </p:cNvPr>
            <p:cNvCxnSpPr>
              <a:cxnSpLocks/>
            </p:cNvCxnSpPr>
            <p:nvPr/>
          </p:nvCxnSpPr>
          <p:spPr>
            <a:xfrm>
              <a:off x="5529006" y="3274794"/>
              <a:ext cx="0" cy="33786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3111732-9A13-8C8C-5999-4229C22AD50D}"/>
                </a:ext>
              </a:extLst>
            </p:cNvPr>
            <p:cNvSpPr txBox="1"/>
            <p:nvPr/>
          </p:nvSpPr>
          <p:spPr>
            <a:xfrm>
              <a:off x="6966560" y="3686355"/>
              <a:ext cx="43601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Laser Tracker : Impact of vacuum on the cryomodule</a:t>
              </a: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CF7C1B8-CEBF-E651-30AF-512985463F00}"/>
                </a:ext>
              </a:extLst>
            </p:cNvPr>
            <p:cNvCxnSpPr>
              <a:cxnSpLocks/>
            </p:cNvCxnSpPr>
            <p:nvPr/>
          </p:nvCxnSpPr>
          <p:spPr>
            <a:xfrm>
              <a:off x="5519930" y="4131648"/>
              <a:ext cx="0" cy="77643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0F984CB-FF30-ECFA-B5C3-A5B66F93AB38}"/>
                </a:ext>
              </a:extLst>
            </p:cNvPr>
            <p:cNvSpPr txBox="1"/>
            <p:nvPr/>
          </p:nvSpPr>
          <p:spPr>
            <a:xfrm>
              <a:off x="4367808" y="4362480"/>
              <a:ext cx="2439665" cy="276999"/>
            </a:xfrm>
            <a:prstGeom prst="rect">
              <a:avLst/>
            </a:prstGeom>
            <a:ln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>
                <a:defRPr sz="1200"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GB" dirty="0"/>
                <a:t>Measurement with FSI possible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294AC56-98FC-C5B2-8A29-1BA38062A61A}"/>
                </a:ext>
              </a:extLst>
            </p:cNvPr>
            <p:cNvSpPr txBox="1"/>
            <p:nvPr/>
          </p:nvSpPr>
          <p:spPr>
            <a:xfrm>
              <a:off x="7013873" y="4334645"/>
              <a:ext cx="39837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ym typeface="Wingdings" panose="05000000000000000000" pitchFamily="2" charset="2"/>
                </a:rPr>
                <a:t> </a:t>
              </a:r>
              <a:r>
                <a:rPr lang="en-US" sz="1400" dirty="0"/>
                <a:t>Position of the cavities inside the cryomodule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5B437B2-B22E-E546-754A-56828D10A1DF}"/>
                </a:ext>
              </a:extLst>
            </p:cNvPr>
            <p:cNvSpPr txBox="1"/>
            <p:nvPr/>
          </p:nvSpPr>
          <p:spPr>
            <a:xfrm>
              <a:off x="4556718" y="3595549"/>
              <a:ext cx="2109400" cy="510778"/>
            </a:xfrm>
            <a:prstGeom prst="roundRect">
              <a:avLst/>
            </a:prstGeom>
            <a:ln/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200" dirty="0"/>
                <a:t>0.5 days of measurement</a:t>
              </a:r>
            </a:p>
            <a:p>
              <a:r>
                <a:rPr lang="en-US" sz="1200" dirty="0"/>
                <a:t>Laser Tracker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8FBAC1A-FA7A-BF45-E7CC-E9CBB8BFCA31}"/>
              </a:ext>
            </a:extLst>
          </p:cNvPr>
          <p:cNvGrpSpPr/>
          <p:nvPr/>
        </p:nvGrpSpPr>
        <p:grpSpPr>
          <a:xfrm>
            <a:off x="4059909" y="4895632"/>
            <a:ext cx="7703177" cy="1736960"/>
            <a:chOff x="4059909" y="4895632"/>
            <a:chExt cx="7703177" cy="1736960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6E65D0C4-51F0-6BFA-2E18-30952FB8C490}"/>
                </a:ext>
              </a:extLst>
            </p:cNvPr>
            <p:cNvCxnSpPr>
              <a:cxnSpLocks/>
            </p:cNvCxnSpPr>
            <p:nvPr/>
          </p:nvCxnSpPr>
          <p:spPr>
            <a:xfrm>
              <a:off x="5519930" y="5877272"/>
              <a:ext cx="0" cy="47907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0B23226-2AFB-2E67-8D10-831D2D42DB91}"/>
                </a:ext>
              </a:extLst>
            </p:cNvPr>
            <p:cNvSpPr txBox="1"/>
            <p:nvPr/>
          </p:nvSpPr>
          <p:spPr>
            <a:xfrm>
              <a:off x="4059909" y="4895632"/>
              <a:ext cx="2906651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Cooling down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C1E071B1-91B0-26F3-463D-AE1DA223CABE}"/>
                </a:ext>
              </a:extLst>
            </p:cNvPr>
            <p:cNvCxnSpPr>
              <a:cxnSpLocks/>
            </p:cNvCxnSpPr>
            <p:nvPr/>
          </p:nvCxnSpPr>
          <p:spPr>
            <a:xfrm>
              <a:off x="5529006" y="5264964"/>
              <a:ext cx="0" cy="33786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4514775-D60C-EDD9-F34C-1221EFB038FB}"/>
                </a:ext>
              </a:extLst>
            </p:cNvPr>
            <p:cNvSpPr txBox="1"/>
            <p:nvPr/>
          </p:nvSpPr>
          <p:spPr>
            <a:xfrm>
              <a:off x="6984534" y="5687219"/>
              <a:ext cx="47785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Laser Tracker : Impact of cooling down on the cryomodule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07537A5-1354-9907-4D81-EB51BA78ECFD}"/>
                </a:ext>
              </a:extLst>
            </p:cNvPr>
            <p:cNvSpPr txBox="1"/>
            <p:nvPr/>
          </p:nvSpPr>
          <p:spPr>
            <a:xfrm>
              <a:off x="4367808" y="6352650"/>
              <a:ext cx="2439665" cy="276999"/>
            </a:xfrm>
            <a:prstGeom prst="rect">
              <a:avLst/>
            </a:prstGeom>
            <a:ln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>
                <a:defRPr sz="1200"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GB" dirty="0"/>
                <a:t>Measurement with FSI possible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8F939CA-AD82-913C-EB21-694F21711CBA}"/>
                </a:ext>
              </a:extLst>
            </p:cNvPr>
            <p:cNvSpPr txBox="1"/>
            <p:nvPr/>
          </p:nvSpPr>
          <p:spPr>
            <a:xfrm>
              <a:off x="7013873" y="6324815"/>
              <a:ext cx="39837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ym typeface="Wingdings" panose="05000000000000000000" pitchFamily="2" charset="2"/>
                </a:rPr>
                <a:t> </a:t>
              </a:r>
              <a:r>
                <a:rPr lang="en-US" sz="1400" dirty="0"/>
                <a:t>Position of the cavities inside the cryomodule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31E6356-DEC5-6744-345E-D2DDD8801ED1}"/>
                </a:ext>
              </a:extLst>
            </p:cNvPr>
            <p:cNvSpPr txBox="1"/>
            <p:nvPr/>
          </p:nvSpPr>
          <p:spPr>
            <a:xfrm>
              <a:off x="4556718" y="5585719"/>
              <a:ext cx="2109400" cy="510778"/>
            </a:xfrm>
            <a:prstGeom prst="roundRect">
              <a:avLst/>
            </a:prstGeom>
            <a:ln>
              <a:prstDash val="dash"/>
            </a:ln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200" dirty="0"/>
                <a:t>0.5 days of measurement</a:t>
              </a:r>
            </a:p>
            <a:p>
              <a:r>
                <a:rPr lang="en-US" sz="1200" dirty="0"/>
                <a:t>Laser Tracker </a:t>
              </a:r>
              <a:r>
                <a:rPr lang="en-US" sz="1200" b="1" dirty="0"/>
                <a:t>if possible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F904F188-B2F2-3880-E778-878384A582F6}"/>
              </a:ext>
            </a:extLst>
          </p:cNvPr>
          <p:cNvSpPr txBox="1"/>
          <p:nvPr/>
        </p:nvSpPr>
        <p:spPr>
          <a:xfrm>
            <a:off x="6930620" y="2205881"/>
            <a:ext cx="29252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ym typeface="Wingdings" panose="05000000000000000000" pitchFamily="2" charset="2"/>
              </a:rPr>
              <a:t>Objective : &lt; 0.1 mm </a:t>
            </a:r>
            <a:r>
              <a:rPr lang="en-US" sz="1400" dirty="0" err="1">
                <a:sym typeface="Wingdings" panose="05000000000000000000" pitchFamily="2" charset="2"/>
              </a:rPr>
              <a:t>w.r.t.</a:t>
            </a:r>
            <a:r>
              <a:rPr lang="en-US" sz="1400" dirty="0">
                <a:sym typeface="Wingdings" panose="05000000000000000000" pitchFamily="2" charset="2"/>
              </a:rPr>
              <a:t> nominal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58064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B47E25-4E4C-47DE-7EFE-DE92BA17F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ECE313-E564-4F3F-A533-5A2688C6C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A4302C-5CA8-C225-498B-C0D4BFB2D954}"/>
              </a:ext>
            </a:extLst>
          </p:cNvPr>
          <p:cNvSpPr txBox="1"/>
          <p:nvPr/>
        </p:nvSpPr>
        <p:spPr>
          <a:xfrm>
            <a:off x="793106" y="13266"/>
            <a:ext cx="172515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>
                <a:solidFill>
                  <a:schemeClr val="tx2"/>
                </a:solidFill>
              </a:rPr>
              <a:t>Conclusion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102E81F-2360-F4EA-A87B-57A33043986B}"/>
              </a:ext>
            </a:extLst>
          </p:cNvPr>
          <p:cNvSpPr txBox="1"/>
          <p:nvPr/>
        </p:nvSpPr>
        <p:spPr>
          <a:xfrm>
            <a:off x="983432" y="517938"/>
            <a:ext cx="7866256" cy="6263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	The RFD prototype is ready to go into the SPS accelerator !</a:t>
            </a:r>
          </a:p>
          <a:p>
            <a:endParaRPr lang="en-US" sz="2000" b="1" dirty="0"/>
          </a:p>
          <a:p>
            <a:r>
              <a:rPr lang="en-US" sz="1500" dirty="0"/>
              <a:t>Many thanks to STFC team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Nik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Luke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Ryan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Carlos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Andy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/>
          </a:p>
          <a:p>
            <a:r>
              <a:rPr lang="en-US" sz="1500" dirty="0"/>
              <a:t>Many thanks to CERN team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Teddy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Marco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Kurt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Simon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Raphael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Luca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Nuria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Katarzyna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Rama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Ofelia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Julien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…</a:t>
            </a:r>
          </a:p>
          <a:p>
            <a:endParaRPr lang="en-US" sz="1600" dirty="0"/>
          </a:p>
        </p:txBody>
      </p:sp>
      <p:pic>
        <p:nvPicPr>
          <p:cNvPr id="7" name="Picture 6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DE576A58-7FED-CD2F-A39B-4040847CEB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700"/>
          <a:stretch/>
        </p:blipFill>
        <p:spPr>
          <a:xfrm>
            <a:off x="4439816" y="1074659"/>
            <a:ext cx="7229462" cy="42076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C7EAB5A-E132-7ABD-5356-3782D0BDFC38}"/>
              </a:ext>
            </a:extLst>
          </p:cNvPr>
          <p:cNvSpPr txBox="1"/>
          <p:nvPr/>
        </p:nvSpPr>
        <p:spPr>
          <a:xfrm>
            <a:off x="2800175" y="5388465"/>
            <a:ext cx="886492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b="1" u="sng" dirty="0">
                <a:solidFill>
                  <a:schemeClr val="tx2"/>
                </a:solidFill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655502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2063552" y="1916832"/>
            <a:ext cx="876393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u="sng" dirty="0">
                <a:solidFill>
                  <a:schemeClr val="tx2"/>
                </a:solidFill>
              </a:rPr>
              <a:t>Thank you </a:t>
            </a:r>
          </a:p>
          <a:p>
            <a:pPr algn="ctr"/>
            <a:r>
              <a:rPr lang="en-US" sz="8000" b="1" u="sng" dirty="0">
                <a:solidFill>
                  <a:schemeClr val="tx2"/>
                </a:solidFill>
              </a:rPr>
              <a:t>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6730481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5E361D-E740-12E6-3D2C-968AA30B6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311D08-5C14-8C56-0173-18E2A1907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F762E8-36FA-56C9-1F57-B18792365A42}"/>
              </a:ext>
            </a:extLst>
          </p:cNvPr>
          <p:cNvSpPr txBox="1"/>
          <p:nvPr/>
        </p:nvSpPr>
        <p:spPr>
          <a:xfrm>
            <a:off x="4623966" y="1916832"/>
            <a:ext cx="364311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u="sng" dirty="0">
                <a:solidFill>
                  <a:schemeClr val="tx2"/>
                </a:solidFill>
              </a:rPr>
              <a:t>SPARE</a:t>
            </a:r>
          </a:p>
        </p:txBody>
      </p:sp>
    </p:spTree>
    <p:extLst>
      <p:ext uri="{BB962C8B-B14F-4D97-AF65-F5344CB8AC3E}">
        <p14:creationId xmlns:p14="http://schemas.microsoft.com/office/powerpoint/2010/main" val="29713032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338289"/>
            <a:ext cx="12190922" cy="15197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4" name="Group 113"/>
          <p:cNvGrpSpPr/>
          <p:nvPr/>
        </p:nvGrpSpPr>
        <p:grpSpPr>
          <a:xfrm>
            <a:off x="386780" y="5422873"/>
            <a:ext cx="11675622" cy="1182004"/>
            <a:chOff x="386780" y="5497110"/>
            <a:chExt cx="11675622" cy="950735"/>
          </a:xfrm>
        </p:grpSpPr>
        <p:sp>
          <p:nvSpPr>
            <p:cNvPr id="89" name="Can 88"/>
            <p:cNvSpPr/>
            <p:nvPr/>
          </p:nvSpPr>
          <p:spPr>
            <a:xfrm rot="5400000">
              <a:off x="5915751" y="301195"/>
              <a:ext cx="617679" cy="11675622"/>
            </a:xfrm>
            <a:prstGeom prst="can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4" name="Straight Connector 93"/>
            <p:cNvCxnSpPr/>
            <p:nvPr/>
          </p:nvCxnSpPr>
          <p:spPr>
            <a:xfrm>
              <a:off x="420377" y="6124692"/>
              <a:ext cx="11575826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163" name="TextBox 162"/>
            <p:cNvSpPr txBox="1"/>
            <p:nvPr/>
          </p:nvSpPr>
          <p:spPr>
            <a:xfrm>
              <a:off x="5567722" y="5795822"/>
              <a:ext cx="1213794" cy="247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C00000"/>
                  </a:solidFill>
                </a:rPr>
                <a:t>R = 0.33 mm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2569904" y="5497110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Left</a:t>
              </a:r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9471251" y="5497110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Right</a:t>
              </a:r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260452" y="724267"/>
            <a:ext cx="10740204" cy="49510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200" b="1" dirty="0" err="1">
                <a:solidFill>
                  <a:schemeClr val="tx1"/>
                </a:solidFill>
              </a:rPr>
              <a:t>Alignment</a:t>
            </a:r>
            <a:r>
              <a:rPr lang="fr-FR" sz="2200" b="1" dirty="0">
                <a:solidFill>
                  <a:schemeClr val="tx1"/>
                </a:solidFill>
              </a:rPr>
              <a:t> objectives (2023) for FRAS</a:t>
            </a:r>
            <a:endParaRPr lang="fr-CH" sz="2200" b="1" dirty="0">
              <a:solidFill>
                <a:schemeClr val="tx1"/>
              </a:solidFill>
            </a:endParaRPr>
          </a:p>
          <a:p>
            <a:pPr lvl="1"/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Position of the components cryostat </a:t>
            </a:r>
            <a:r>
              <a:rPr lang="fr-CH" sz="1800" dirty="0" err="1">
                <a:latin typeface="Arial" panose="020B0604020202020204" pitchFamily="34" charset="0"/>
                <a:cs typeface="Arial" panose="020B0604020202020204" pitchFamily="34" charset="0"/>
              </a:rPr>
              <a:t>along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 one </a:t>
            </a:r>
            <a:r>
              <a:rPr lang="fr-CH" sz="1800" dirty="0" err="1">
                <a:latin typeface="Arial" panose="020B0604020202020204" pitchFamily="34" charset="0"/>
                <a:cs typeface="Arial" panose="020B0604020202020204" pitchFamily="34" charset="0"/>
              </a:rPr>
              <a:t>side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 of the tunnel : +/- 0.1 mm *</a:t>
            </a:r>
          </a:p>
          <a:p>
            <a:pPr lvl="1"/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Position of the components cryostat </a:t>
            </a:r>
            <a:r>
              <a:rPr lang="fr-CH" sz="1800" dirty="0" err="1">
                <a:latin typeface="Arial" panose="020B0604020202020204" pitchFamily="34" charset="0"/>
                <a:cs typeface="Arial" panose="020B0604020202020204" pitchFamily="34" charset="0"/>
              </a:rPr>
              <a:t>along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 one </a:t>
            </a:r>
            <a:r>
              <a:rPr lang="fr-CH" sz="1800" dirty="0" err="1">
                <a:latin typeface="Arial" panose="020B0604020202020204" pitchFamily="34" charset="0"/>
                <a:cs typeface="Arial" panose="020B0604020202020204" pitchFamily="34" charset="0"/>
              </a:rPr>
              <a:t>side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 of the tunnel w.r.t the </a:t>
            </a:r>
            <a:r>
              <a:rPr lang="fr-CH" sz="1800" dirty="0" err="1"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800" dirty="0" err="1">
                <a:latin typeface="Arial" panose="020B0604020202020204" pitchFamily="34" charset="0"/>
                <a:cs typeface="Arial" panose="020B0604020202020204" pitchFamily="34" charset="0"/>
              </a:rPr>
              <a:t>side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 : +/- 0.33 mm *</a:t>
            </a:r>
          </a:p>
          <a:p>
            <a:pPr lvl="1"/>
            <a:endParaRPr lang="en-US" sz="1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CH" sz="2200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711506" y="4546201"/>
            <a:ext cx="5480494" cy="79208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6711506" y="4942245"/>
            <a:ext cx="5498974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0" y="4546201"/>
            <a:ext cx="5498974" cy="79208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stCxn id="11" idx="3"/>
            <a:endCxn id="11" idx="1"/>
          </p:cNvCxnSpPr>
          <p:nvPr/>
        </p:nvCxnSpPr>
        <p:spPr>
          <a:xfrm flipH="1">
            <a:off x="0" y="4942245"/>
            <a:ext cx="5498974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68247" y="4834233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Q5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84560" y="4834233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Q4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100873" y="4834233"/>
            <a:ext cx="281081" cy="21602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CC2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417186" y="4834233"/>
            <a:ext cx="281081" cy="21602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CC1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733499" y="4834233"/>
            <a:ext cx="281081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D2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049812" y="4834233"/>
            <a:ext cx="281081" cy="21602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TCLX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366125" y="4834233"/>
            <a:ext cx="281081" cy="21602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TCTPH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682438" y="4834233"/>
            <a:ext cx="281081" cy="21602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TCTPV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998751" y="4834233"/>
            <a:ext cx="281081" cy="2160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TAXN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315064" y="4834233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D1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631377" y="4834233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CP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947690" y="4834233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Q3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264003" y="4834233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Q2b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579881" y="4834233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Q2a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895759" y="4834233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Q1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548460" y="4384882"/>
            <a:ext cx="1114726" cy="1114726"/>
          </a:xfrm>
          <a:prstGeom prst="rect">
            <a:avLst/>
          </a:prstGeom>
          <a:solidFill>
            <a:srgbClr val="92D050"/>
          </a:solidFill>
          <a:ln>
            <a:solidFill>
              <a:srgbClr val="33993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EXP.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068764" y="2504055"/>
            <a:ext cx="155028" cy="20370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4545145" y="2510612"/>
            <a:ext cx="155028" cy="20304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5015880" y="2510612"/>
            <a:ext cx="155028" cy="20304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7021092" y="2510612"/>
            <a:ext cx="155028" cy="20304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485488" y="2510612"/>
            <a:ext cx="155028" cy="20304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7968208" y="2504055"/>
            <a:ext cx="155028" cy="20370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3398201" y="2005125"/>
            <a:ext cx="5424541" cy="49893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UPS gallery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14714" y="2149141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P1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483065" y="2149141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P2</a:t>
            </a:r>
          </a:p>
        </p:txBody>
      </p:sp>
      <p:sp>
        <p:nvSpPr>
          <p:cNvPr id="38" name="Rectangle 37"/>
          <p:cNvSpPr/>
          <p:nvPr/>
        </p:nvSpPr>
        <p:spPr>
          <a:xfrm>
            <a:off x="4951416" y="2149141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P3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958181" y="2149141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P4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431967" y="2149141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P5</a:t>
            </a:r>
          </a:p>
        </p:txBody>
      </p:sp>
      <p:sp>
        <p:nvSpPr>
          <p:cNvPr id="41" name="Rectangle 40"/>
          <p:cNvSpPr/>
          <p:nvPr/>
        </p:nvSpPr>
        <p:spPr>
          <a:xfrm>
            <a:off x="7905181" y="2149141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P6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4095651" y="2437123"/>
            <a:ext cx="91588" cy="2310813"/>
            <a:chOff x="4095651" y="3495882"/>
            <a:chExt cx="95662" cy="1307827"/>
          </a:xfrm>
        </p:grpSpPr>
        <p:cxnSp>
          <p:nvCxnSpPr>
            <p:cNvPr id="43" name="Straight Connector 42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4564252" y="2437123"/>
            <a:ext cx="91588" cy="2310813"/>
            <a:chOff x="4095651" y="3495882"/>
            <a:chExt cx="95662" cy="1307827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5033201" y="2437123"/>
            <a:ext cx="91588" cy="2310813"/>
            <a:chOff x="4095651" y="3495882"/>
            <a:chExt cx="95662" cy="1307827"/>
          </a:xfrm>
        </p:grpSpPr>
        <p:cxnSp>
          <p:nvCxnSpPr>
            <p:cNvPr id="51" name="Straight Connector 50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7057595" y="2437123"/>
            <a:ext cx="91588" cy="2310813"/>
            <a:chOff x="4095651" y="3495882"/>
            <a:chExt cx="95662" cy="1307827"/>
          </a:xfrm>
        </p:grpSpPr>
        <p:cxnSp>
          <p:nvCxnSpPr>
            <p:cNvPr id="55" name="Straight Connector 54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>
            <a:off x="7526196" y="2437123"/>
            <a:ext cx="91588" cy="2310813"/>
            <a:chOff x="4095651" y="3495882"/>
            <a:chExt cx="95662" cy="1307827"/>
          </a:xfrm>
        </p:grpSpPr>
        <p:cxnSp>
          <p:nvCxnSpPr>
            <p:cNvPr id="59" name="Straight Connector 58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7995145" y="2437123"/>
            <a:ext cx="91588" cy="2310813"/>
            <a:chOff x="4095651" y="3495882"/>
            <a:chExt cx="95662" cy="1307827"/>
          </a:xfrm>
        </p:grpSpPr>
        <p:cxnSp>
          <p:nvCxnSpPr>
            <p:cNvPr id="63" name="Straight Connector 62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2279402" y="4834233"/>
            <a:ext cx="9473272" cy="216024"/>
            <a:chOff x="2279402" y="4869160"/>
            <a:chExt cx="9473272" cy="216024"/>
          </a:xfrm>
        </p:grpSpPr>
        <p:sp>
          <p:nvSpPr>
            <p:cNvPr id="67" name="Rectangle 66"/>
            <p:cNvSpPr/>
            <p:nvPr/>
          </p:nvSpPr>
          <p:spPr>
            <a:xfrm>
              <a:off x="7045821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Q1</a:t>
              </a: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7362134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Q2a</a:t>
              </a: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678447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Q2b</a:t>
              </a: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994760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Q3</a:t>
              </a: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8311073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CP</a:t>
              </a: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8627386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D1</a:t>
              </a: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8943699" y="4869160"/>
              <a:ext cx="281081" cy="216024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TAXN</a:t>
              </a: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9260012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600" dirty="0"/>
                <a:t>TCTPV</a:t>
              </a: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576325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600" dirty="0"/>
                <a:t>TVTPH</a:t>
              </a: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9892203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TCLX</a:t>
              </a: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10208081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D2</a:t>
              </a: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10523959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CC1</a:t>
              </a: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0839837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CC2</a:t>
              </a: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11155715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Q4</a:t>
              </a: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11471593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Q5</a:t>
              </a: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2279402" y="4869160"/>
              <a:ext cx="4706853" cy="216024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800" dirty="0"/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274133" y="3773786"/>
            <a:ext cx="292419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Alignment between Q1 and Q5 :</a:t>
            </a:r>
          </a:p>
          <a:p>
            <a:r>
              <a:rPr lang="en-US" sz="1500" dirty="0"/>
              <a:t>Limits : </a:t>
            </a:r>
            <a:r>
              <a:rPr lang="en-US" sz="1500" dirty="0">
                <a:sym typeface="Symbol" panose="05050102010706020507" pitchFamily="18" charset="2"/>
              </a:rPr>
              <a:t> (1 sigma) </a:t>
            </a:r>
            <a:r>
              <a:rPr lang="en-US" sz="1500" dirty="0"/>
              <a:t>&lt; 0.1 mm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8399499" y="3773786"/>
            <a:ext cx="379142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Alignment between Q5-left and Q5-right :</a:t>
            </a:r>
          </a:p>
          <a:p>
            <a:r>
              <a:rPr lang="en-US" sz="1500" dirty="0"/>
              <a:t>Limits : </a:t>
            </a:r>
            <a:r>
              <a:rPr lang="en-US" sz="1500" dirty="0">
                <a:sym typeface="Symbol" panose="05050102010706020507" pitchFamily="18" charset="2"/>
              </a:rPr>
              <a:t> (1 sigma) </a:t>
            </a:r>
            <a:r>
              <a:rPr lang="en-US" sz="1500" dirty="0"/>
              <a:t>&lt; 0.33 mm</a:t>
            </a:r>
          </a:p>
        </p:txBody>
      </p:sp>
      <p:sp>
        <p:nvSpPr>
          <p:cNvPr id="85" name="Title 1">
            <a:extLst>
              <a:ext uri="{FF2B5EF4-FFF2-40B4-BE49-F238E27FC236}">
                <a16:creationId xmlns:a16="http://schemas.microsoft.com/office/drawing/2014/main" id="{5ACE00F2-A923-4052-AF6E-3131981BC42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20377" y="-4570"/>
            <a:ext cx="10560000" cy="72000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Alignment requirements for the cryostat / cryomodule</a:t>
            </a:r>
            <a:endParaRPr lang="en-US" dirty="0"/>
          </a:p>
        </p:txBody>
      </p:sp>
      <p:grpSp>
        <p:nvGrpSpPr>
          <p:cNvPr id="98" name="Group 97"/>
          <p:cNvGrpSpPr/>
          <p:nvPr/>
        </p:nvGrpSpPr>
        <p:grpSpPr>
          <a:xfrm>
            <a:off x="386780" y="6038099"/>
            <a:ext cx="5001452" cy="429278"/>
            <a:chOff x="386780" y="5659394"/>
            <a:chExt cx="5001452" cy="794344"/>
          </a:xfrm>
        </p:grpSpPr>
        <p:sp>
          <p:nvSpPr>
            <p:cNvPr id="6" name="Can 5"/>
            <p:cNvSpPr/>
            <p:nvPr/>
          </p:nvSpPr>
          <p:spPr>
            <a:xfrm rot="5248974">
              <a:off x="2677816" y="3658247"/>
              <a:ext cx="407069" cy="4989142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7" name="Straight Connector 86"/>
            <p:cNvCxnSpPr>
              <a:stCxn id="6" idx="3"/>
              <a:endCxn id="6" idx="0"/>
            </p:cNvCxnSpPr>
            <p:nvPr/>
          </p:nvCxnSpPr>
          <p:spPr>
            <a:xfrm flipV="1">
              <a:off x="389186" y="6047732"/>
              <a:ext cx="4882660" cy="21464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1153249" y="6115165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V="1">
              <a:off x="1417186" y="6259583"/>
              <a:ext cx="208918" cy="5277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1769580" y="6115165"/>
              <a:ext cx="245000" cy="9740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V="1">
              <a:off x="2085893" y="6173981"/>
              <a:ext cx="208918" cy="7310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2402206" y="6155053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2718519" y="6285972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V="1">
              <a:off x="3034832" y="6033999"/>
              <a:ext cx="20891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V="1">
              <a:off x="3667458" y="6033999"/>
              <a:ext cx="20891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4002838" y="6167218"/>
              <a:ext cx="184401" cy="9069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3369042" y="6124692"/>
              <a:ext cx="208918" cy="8787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>
              <a:off x="4610046" y="6033999"/>
              <a:ext cx="21490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 flipV="1">
              <a:off x="4951416" y="6033999"/>
              <a:ext cx="173373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4317620" y="5913768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>
              <a:off x="420377" y="6115165"/>
              <a:ext cx="186949" cy="1444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flipV="1">
              <a:off x="779578" y="6309320"/>
              <a:ext cx="197741" cy="1444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040" name="TextBox 1039"/>
            <p:cNvSpPr txBox="1"/>
            <p:nvPr/>
          </p:nvSpPr>
          <p:spPr>
            <a:xfrm rot="21434826">
              <a:off x="4538319" y="5659394"/>
              <a:ext cx="8499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2"/>
                  </a:solidFill>
                </a:rPr>
                <a:t>R = 0.1 mm</a:t>
              </a: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7000464" y="6127064"/>
            <a:ext cx="4989142" cy="265578"/>
            <a:chOff x="7000464" y="5817794"/>
            <a:chExt cx="4989142" cy="538560"/>
          </a:xfrm>
        </p:grpSpPr>
        <p:sp>
          <p:nvSpPr>
            <p:cNvPr id="88" name="Can 87"/>
            <p:cNvSpPr/>
            <p:nvPr/>
          </p:nvSpPr>
          <p:spPr>
            <a:xfrm rot="5553437">
              <a:off x="9291500" y="3658249"/>
              <a:ext cx="407069" cy="4989142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2" name="Straight Connector 91"/>
            <p:cNvCxnSpPr>
              <a:endCxn id="88" idx="0"/>
            </p:cNvCxnSpPr>
            <p:nvPr/>
          </p:nvCxnSpPr>
          <p:spPr>
            <a:xfrm>
              <a:off x="7008034" y="6033999"/>
              <a:ext cx="4877422" cy="225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 rot="224578">
              <a:off x="7837331" y="6007055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 rot="224578" flipV="1">
              <a:off x="8089554" y="6168339"/>
              <a:ext cx="208918" cy="5277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 rot="224578">
              <a:off x="8449129" y="6048364"/>
              <a:ext cx="245000" cy="9740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 rot="224578" flipV="1">
              <a:off x="8761760" y="6126551"/>
              <a:ext cx="208918" cy="7310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 rot="224578">
              <a:off x="9081020" y="6128391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 rot="224578">
              <a:off x="9388112" y="6279680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 rot="224578" flipV="1">
              <a:off x="9718153" y="6048827"/>
              <a:ext cx="20891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 rot="224578" flipV="1">
              <a:off x="10349430" y="6090125"/>
              <a:ext cx="20891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 rot="224578">
              <a:off x="10674509" y="6244123"/>
              <a:ext cx="184401" cy="9069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 rot="224578">
              <a:off x="10044907" y="6161117"/>
              <a:ext cx="208918" cy="8787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 rot="224578">
              <a:off x="11290001" y="6151853"/>
              <a:ext cx="21490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 rot="224578" flipV="1">
              <a:off x="11630687" y="6172782"/>
              <a:ext cx="173373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 rot="224578">
              <a:off x="11008099" y="6086476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/>
          </p:nvCxnSpPr>
          <p:spPr>
            <a:xfrm rot="224578">
              <a:off x="7101332" y="6014937"/>
              <a:ext cx="186949" cy="1444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 rot="224578" flipV="1">
              <a:off x="7447080" y="6086593"/>
              <a:ext cx="197741" cy="1444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62" name="TextBox 161"/>
            <p:cNvSpPr txBox="1"/>
            <p:nvPr/>
          </p:nvSpPr>
          <p:spPr>
            <a:xfrm rot="210176">
              <a:off x="7040190" y="5817794"/>
              <a:ext cx="8499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2"/>
                  </a:solidFill>
                </a:rPr>
                <a:t>R = 0.1 mm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596808" y="530764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On main components</a:t>
            </a:r>
          </a:p>
        </p:txBody>
      </p:sp>
      <p:sp>
        <p:nvSpPr>
          <p:cNvPr id="128" name="Plus 127"/>
          <p:cNvSpPr/>
          <p:nvPr/>
        </p:nvSpPr>
        <p:spPr>
          <a:xfrm>
            <a:off x="5945581" y="4716493"/>
            <a:ext cx="393141" cy="393141"/>
          </a:xfrm>
          <a:prstGeom prst="mathPlus">
            <a:avLst>
              <a:gd name="adj1" fmla="val 11071"/>
            </a:avLst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TextBox 128"/>
          <p:cNvSpPr txBox="1"/>
          <p:nvPr/>
        </p:nvSpPr>
        <p:spPr>
          <a:xfrm>
            <a:off x="5635321" y="4151956"/>
            <a:ext cx="9583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Inner</a:t>
            </a:r>
          </a:p>
          <a:p>
            <a:pPr algn="ctr"/>
            <a:r>
              <a:rPr lang="en-US" dirty="0"/>
              <a:t>Tracker</a:t>
            </a:r>
          </a:p>
        </p:txBody>
      </p:sp>
    </p:spTree>
    <p:extLst>
      <p:ext uri="{BB962C8B-B14F-4D97-AF65-F5344CB8AC3E}">
        <p14:creationId xmlns:p14="http://schemas.microsoft.com/office/powerpoint/2010/main" val="1822898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7.40741E-7 L 2.08333E-7 0.0157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7.40741E-7 L -1.25E-6 -0.0157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7.40741E-7 L -2.91667E-6 0.0157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7.40741E-7 L -4.375E-6 -0.0157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7.40741E-7 L 2.70833E-6 -0.0157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7.40741E-7 L -4.16667E-7 -0.0157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7.40741E-7 L -3.33333E-6 -0.0157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7.40741E-7 L 3.54167E-6 -0.0157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7.40741E-7 L 6.25E-7 -0.0157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7.40741E-7 L 4.16667E-6 0.0157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7.40741E-7 L 1.04167E-6 0.0157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7.40741E-7 L -1.875E-6 0.01574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7.40741E-7 L 5E-6 0.0157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7.40741E-7 L 2.08333E-6 0.01574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7.40741E-7 L -8.33333E-7 0.0157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0.01574 L 2.08333E-7 -0.01574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0.01574 L -1.25E-6 0.01574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0.01574 L -2.91667E-6 -0.01574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0.01574 L -4.375E-6 0.01574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0.01574 L 2.70833E-6 0.01574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0.01574 L -4.16667E-7 0.01574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1574 L -3.33333E-6 0.01574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0.01574 L 3.54167E-6 0.01574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0.01574 L 6.25E-7 0.01574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.01574 L 4.16667E-6 -0.01574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0.01574 L 1.04167E-6 -0.01574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0.01574 L -1.875E-6 -0.01574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.01574 L 5E-6 -0.01574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0.01574 L 2.08333E-6 -0.01574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0.01574 L -8.33333E-7 -0.01574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0.01574 L 2.08333E-7 7.40741E-7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0.01574 L -1.25E-6 7.40741E-7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0.01574 L -2.91667E-6 7.40741E-7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0.01574 L -4.375E-6 7.40741E-7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0.01574 L 2.70833E-6 7.40741E-7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0.01574 L -4.16667E-7 7.40741E-7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1574 L -3.33333E-6 7.40741E-7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0.01574 L 3.54167E-6 7.40741E-7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0.01574 L 6.25E-7 7.40741E-7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01574 L 4.16667E-6 7.40741E-7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0.01574 L 1.04167E-6 7.40741E-7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0.01574 L -1.875E-6 7.40741E-7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0.01574 L 5E-6 7.40741E-7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0.01574 L 2.08333E-6 7.40741E-7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0.01574 L -8.33333E-7 7.40741E-7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">
                                      <p:cBhvr>
                                        <p:cTn id="102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  <p:bldP spid="83" grpId="0"/>
      <p:bldP spid="8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C9573E6-57BC-3AB4-BD87-BB349CA345F6}"/>
              </a:ext>
            </a:extLst>
          </p:cNvPr>
          <p:cNvSpPr/>
          <p:nvPr/>
        </p:nvSpPr>
        <p:spPr>
          <a:xfrm>
            <a:off x="0" y="-4570"/>
            <a:ext cx="12192000" cy="68625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5338289"/>
            <a:ext cx="12190922" cy="15197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4" name="Group 113"/>
          <p:cNvGrpSpPr/>
          <p:nvPr/>
        </p:nvGrpSpPr>
        <p:grpSpPr>
          <a:xfrm>
            <a:off x="386780" y="5422873"/>
            <a:ext cx="11675622" cy="1182004"/>
            <a:chOff x="386780" y="5497110"/>
            <a:chExt cx="11675622" cy="950735"/>
          </a:xfrm>
        </p:grpSpPr>
        <p:sp>
          <p:nvSpPr>
            <p:cNvPr id="89" name="Can 88"/>
            <p:cNvSpPr/>
            <p:nvPr/>
          </p:nvSpPr>
          <p:spPr>
            <a:xfrm rot="5400000">
              <a:off x="5915751" y="301195"/>
              <a:ext cx="617679" cy="11675622"/>
            </a:xfrm>
            <a:prstGeom prst="can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4" name="Straight Connector 93"/>
            <p:cNvCxnSpPr/>
            <p:nvPr/>
          </p:nvCxnSpPr>
          <p:spPr>
            <a:xfrm>
              <a:off x="420377" y="6124692"/>
              <a:ext cx="11575826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163" name="TextBox 162"/>
            <p:cNvSpPr txBox="1"/>
            <p:nvPr/>
          </p:nvSpPr>
          <p:spPr>
            <a:xfrm>
              <a:off x="5567722" y="5795822"/>
              <a:ext cx="1213794" cy="247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C00000"/>
                  </a:solidFill>
                </a:rPr>
                <a:t>R = 0.33 mm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2569904" y="5497110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Left</a:t>
              </a:r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9471251" y="5497110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Right</a:t>
              </a:r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260452" y="724267"/>
            <a:ext cx="10740204" cy="49510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200" b="1" dirty="0" err="1">
                <a:solidFill>
                  <a:schemeClr val="tx1"/>
                </a:solidFill>
              </a:rPr>
              <a:t>Alignment</a:t>
            </a:r>
            <a:r>
              <a:rPr lang="fr-FR" sz="2200" b="1" dirty="0">
                <a:solidFill>
                  <a:schemeClr val="tx1"/>
                </a:solidFill>
              </a:rPr>
              <a:t> objectives (2023) for FRAS</a:t>
            </a:r>
            <a:endParaRPr lang="fr-CH" sz="2200" b="1" dirty="0">
              <a:solidFill>
                <a:schemeClr val="tx1"/>
              </a:solidFill>
            </a:endParaRPr>
          </a:p>
          <a:p>
            <a:pPr lvl="1"/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Position of the components cryostat </a:t>
            </a:r>
            <a:r>
              <a:rPr lang="fr-CH" sz="1800" dirty="0" err="1">
                <a:latin typeface="Arial" panose="020B0604020202020204" pitchFamily="34" charset="0"/>
                <a:cs typeface="Arial" panose="020B0604020202020204" pitchFamily="34" charset="0"/>
              </a:rPr>
              <a:t>along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 one </a:t>
            </a:r>
            <a:r>
              <a:rPr lang="fr-CH" sz="1800" dirty="0" err="1">
                <a:latin typeface="Arial" panose="020B0604020202020204" pitchFamily="34" charset="0"/>
                <a:cs typeface="Arial" panose="020B0604020202020204" pitchFamily="34" charset="0"/>
              </a:rPr>
              <a:t>side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 of the tunnel : +/- 0.1 mm *</a:t>
            </a:r>
          </a:p>
          <a:p>
            <a:pPr lvl="1"/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Position of the components cryostat </a:t>
            </a:r>
            <a:r>
              <a:rPr lang="fr-CH" sz="1800" dirty="0" err="1">
                <a:latin typeface="Arial" panose="020B0604020202020204" pitchFamily="34" charset="0"/>
                <a:cs typeface="Arial" panose="020B0604020202020204" pitchFamily="34" charset="0"/>
              </a:rPr>
              <a:t>along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 one </a:t>
            </a:r>
            <a:r>
              <a:rPr lang="fr-CH" sz="1800" dirty="0" err="1">
                <a:latin typeface="Arial" panose="020B0604020202020204" pitchFamily="34" charset="0"/>
                <a:cs typeface="Arial" panose="020B0604020202020204" pitchFamily="34" charset="0"/>
              </a:rPr>
              <a:t>side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 of the tunnel w.r.t the </a:t>
            </a:r>
            <a:r>
              <a:rPr lang="fr-CH" sz="1800" dirty="0" err="1"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800" dirty="0" err="1">
                <a:latin typeface="Arial" panose="020B0604020202020204" pitchFamily="34" charset="0"/>
                <a:cs typeface="Arial" panose="020B0604020202020204" pitchFamily="34" charset="0"/>
              </a:rPr>
              <a:t>side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 : +/- 0.33 mm *</a:t>
            </a:r>
          </a:p>
          <a:p>
            <a:pPr lvl="1"/>
            <a:endParaRPr lang="en-US" sz="1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CH" sz="2200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711506" y="4546201"/>
            <a:ext cx="5480494" cy="79208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6711506" y="4942245"/>
            <a:ext cx="5498974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0" y="4546201"/>
            <a:ext cx="5498974" cy="79208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stCxn id="11" idx="3"/>
            <a:endCxn id="11" idx="1"/>
          </p:cNvCxnSpPr>
          <p:nvPr/>
        </p:nvCxnSpPr>
        <p:spPr>
          <a:xfrm flipH="1">
            <a:off x="0" y="4942245"/>
            <a:ext cx="5498974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68247" y="4834233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Q5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84560" y="4834233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Q4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100873" y="4834233"/>
            <a:ext cx="281081" cy="21602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CC2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417186" y="4834233"/>
            <a:ext cx="281081" cy="21602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CC1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733499" y="4834233"/>
            <a:ext cx="281081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D2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049812" y="4834233"/>
            <a:ext cx="281081" cy="21602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TCLX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366125" y="4834233"/>
            <a:ext cx="281081" cy="21602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TCTPH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682438" y="4834233"/>
            <a:ext cx="281081" cy="21602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TCTPV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998751" y="4834233"/>
            <a:ext cx="281081" cy="2160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TAXN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315064" y="4834233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D1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631377" y="4834233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CP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947690" y="4834233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Q3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264003" y="4834233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Q2b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579881" y="4834233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Q2a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895759" y="4834233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Q1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548460" y="4384882"/>
            <a:ext cx="1114726" cy="1114726"/>
          </a:xfrm>
          <a:prstGeom prst="rect">
            <a:avLst/>
          </a:prstGeom>
          <a:solidFill>
            <a:srgbClr val="92D050"/>
          </a:solidFill>
          <a:ln>
            <a:solidFill>
              <a:srgbClr val="33993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EXP.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068764" y="2504055"/>
            <a:ext cx="155028" cy="20370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4545145" y="2510612"/>
            <a:ext cx="155028" cy="20304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5015880" y="2510612"/>
            <a:ext cx="155028" cy="20304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7021092" y="2510612"/>
            <a:ext cx="155028" cy="20304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485488" y="2510612"/>
            <a:ext cx="155028" cy="20304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7968208" y="2504055"/>
            <a:ext cx="155028" cy="20370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3398201" y="2005125"/>
            <a:ext cx="5424541" cy="49893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UPS gallery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14714" y="2149141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P1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483065" y="2149141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P2</a:t>
            </a:r>
          </a:p>
        </p:txBody>
      </p:sp>
      <p:sp>
        <p:nvSpPr>
          <p:cNvPr id="38" name="Rectangle 37"/>
          <p:cNvSpPr/>
          <p:nvPr/>
        </p:nvSpPr>
        <p:spPr>
          <a:xfrm>
            <a:off x="4951416" y="2149141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P3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958181" y="2149141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P4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431967" y="2149141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P5</a:t>
            </a:r>
          </a:p>
        </p:txBody>
      </p:sp>
      <p:sp>
        <p:nvSpPr>
          <p:cNvPr id="41" name="Rectangle 40"/>
          <p:cNvSpPr/>
          <p:nvPr/>
        </p:nvSpPr>
        <p:spPr>
          <a:xfrm>
            <a:off x="7905181" y="2149141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P6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4095651" y="2437123"/>
            <a:ext cx="91588" cy="2310813"/>
            <a:chOff x="4095651" y="3495882"/>
            <a:chExt cx="95662" cy="1307827"/>
          </a:xfrm>
        </p:grpSpPr>
        <p:cxnSp>
          <p:nvCxnSpPr>
            <p:cNvPr id="43" name="Straight Connector 42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4564252" y="2437123"/>
            <a:ext cx="91588" cy="2310813"/>
            <a:chOff x="4095651" y="3495882"/>
            <a:chExt cx="95662" cy="1307827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5033201" y="2437123"/>
            <a:ext cx="91588" cy="2310813"/>
            <a:chOff x="4095651" y="3495882"/>
            <a:chExt cx="95662" cy="1307827"/>
          </a:xfrm>
        </p:grpSpPr>
        <p:cxnSp>
          <p:nvCxnSpPr>
            <p:cNvPr id="51" name="Straight Connector 50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7057595" y="2437123"/>
            <a:ext cx="91588" cy="2310813"/>
            <a:chOff x="4095651" y="3495882"/>
            <a:chExt cx="95662" cy="1307827"/>
          </a:xfrm>
        </p:grpSpPr>
        <p:cxnSp>
          <p:nvCxnSpPr>
            <p:cNvPr id="55" name="Straight Connector 54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>
            <a:off x="7526196" y="2437123"/>
            <a:ext cx="91588" cy="2310813"/>
            <a:chOff x="4095651" y="3495882"/>
            <a:chExt cx="95662" cy="1307827"/>
          </a:xfrm>
        </p:grpSpPr>
        <p:cxnSp>
          <p:nvCxnSpPr>
            <p:cNvPr id="59" name="Straight Connector 58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7995145" y="2437123"/>
            <a:ext cx="91588" cy="2310813"/>
            <a:chOff x="4095651" y="3495882"/>
            <a:chExt cx="95662" cy="1307827"/>
          </a:xfrm>
        </p:grpSpPr>
        <p:cxnSp>
          <p:nvCxnSpPr>
            <p:cNvPr id="63" name="Straight Connector 62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2279402" y="4834233"/>
            <a:ext cx="9473272" cy="216024"/>
            <a:chOff x="2279402" y="4869160"/>
            <a:chExt cx="9473272" cy="216024"/>
          </a:xfrm>
        </p:grpSpPr>
        <p:sp>
          <p:nvSpPr>
            <p:cNvPr id="67" name="Rectangle 66"/>
            <p:cNvSpPr/>
            <p:nvPr/>
          </p:nvSpPr>
          <p:spPr>
            <a:xfrm>
              <a:off x="7045821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Q1</a:t>
              </a: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7362134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Q2a</a:t>
              </a: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678447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Q2b</a:t>
              </a: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994760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Q3</a:t>
              </a: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8311073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CP</a:t>
              </a: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8627386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D1</a:t>
              </a: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8943699" y="4869160"/>
              <a:ext cx="281081" cy="216024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TAXN</a:t>
              </a: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9260012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600" dirty="0"/>
                <a:t>TCTPV</a:t>
              </a: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576325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600" dirty="0"/>
                <a:t>TVTPH</a:t>
              </a: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9892203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TCLX</a:t>
              </a: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10208081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D2</a:t>
              </a: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10523959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CC1</a:t>
              </a: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0839837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CC2</a:t>
              </a: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11155715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Q4</a:t>
              </a: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11471593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Q5</a:t>
              </a: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2279402" y="4869160"/>
              <a:ext cx="4706853" cy="216024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800" dirty="0"/>
            </a:p>
          </p:txBody>
        </p:sp>
      </p:grpSp>
      <p:sp>
        <p:nvSpPr>
          <p:cNvPr id="85" name="Title 1">
            <a:extLst>
              <a:ext uri="{FF2B5EF4-FFF2-40B4-BE49-F238E27FC236}">
                <a16:creationId xmlns:a16="http://schemas.microsoft.com/office/drawing/2014/main" id="{5ACE00F2-A923-4052-AF6E-3131981BC42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20377" y="-4570"/>
            <a:ext cx="10560000" cy="72000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Alignment requirements for the cryostat / cryomodule</a:t>
            </a:r>
            <a:endParaRPr lang="en-US" dirty="0"/>
          </a:p>
        </p:txBody>
      </p:sp>
      <p:grpSp>
        <p:nvGrpSpPr>
          <p:cNvPr id="98" name="Group 97"/>
          <p:cNvGrpSpPr/>
          <p:nvPr/>
        </p:nvGrpSpPr>
        <p:grpSpPr>
          <a:xfrm>
            <a:off x="386780" y="6038099"/>
            <a:ext cx="5001452" cy="429278"/>
            <a:chOff x="386780" y="5659394"/>
            <a:chExt cx="5001452" cy="794344"/>
          </a:xfrm>
        </p:grpSpPr>
        <p:sp>
          <p:nvSpPr>
            <p:cNvPr id="6" name="Can 5"/>
            <p:cNvSpPr/>
            <p:nvPr/>
          </p:nvSpPr>
          <p:spPr>
            <a:xfrm rot="5248974">
              <a:off x="2677816" y="3658247"/>
              <a:ext cx="407069" cy="4989142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7" name="Straight Connector 86"/>
            <p:cNvCxnSpPr>
              <a:stCxn id="6" idx="3"/>
              <a:endCxn id="6" idx="0"/>
            </p:cNvCxnSpPr>
            <p:nvPr/>
          </p:nvCxnSpPr>
          <p:spPr>
            <a:xfrm flipV="1">
              <a:off x="389186" y="6047732"/>
              <a:ext cx="4882660" cy="21464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1153249" y="6115165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V="1">
              <a:off x="1417186" y="6259583"/>
              <a:ext cx="208918" cy="5277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1769580" y="6115165"/>
              <a:ext cx="245000" cy="9740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V="1">
              <a:off x="2085893" y="6173981"/>
              <a:ext cx="208918" cy="7310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2402206" y="6155053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2718519" y="6285972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V="1">
              <a:off x="3034832" y="6033999"/>
              <a:ext cx="20891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V="1">
              <a:off x="3667458" y="6033999"/>
              <a:ext cx="20891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4002838" y="6167218"/>
              <a:ext cx="184401" cy="9069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3369042" y="6124692"/>
              <a:ext cx="208918" cy="8787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>
              <a:off x="4610046" y="6033999"/>
              <a:ext cx="21490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 flipV="1">
              <a:off x="4951416" y="6033999"/>
              <a:ext cx="173373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4317620" y="5913768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>
              <a:off x="420377" y="6115165"/>
              <a:ext cx="186949" cy="1444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flipV="1">
              <a:off x="779578" y="6309320"/>
              <a:ext cx="197741" cy="1444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040" name="TextBox 1039"/>
            <p:cNvSpPr txBox="1"/>
            <p:nvPr/>
          </p:nvSpPr>
          <p:spPr>
            <a:xfrm rot="21434826">
              <a:off x="4538319" y="5659394"/>
              <a:ext cx="8499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2"/>
                  </a:solidFill>
                </a:rPr>
                <a:t>R = 0.1 mm</a:t>
              </a: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7000464" y="6127064"/>
            <a:ext cx="4989142" cy="265578"/>
            <a:chOff x="7000464" y="5817794"/>
            <a:chExt cx="4989142" cy="538560"/>
          </a:xfrm>
        </p:grpSpPr>
        <p:sp>
          <p:nvSpPr>
            <p:cNvPr id="88" name="Can 87"/>
            <p:cNvSpPr/>
            <p:nvPr/>
          </p:nvSpPr>
          <p:spPr>
            <a:xfrm rot="5553437">
              <a:off x="9291500" y="3658249"/>
              <a:ext cx="407069" cy="4989142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2" name="Straight Connector 91"/>
            <p:cNvCxnSpPr>
              <a:endCxn id="88" idx="0"/>
            </p:cNvCxnSpPr>
            <p:nvPr/>
          </p:nvCxnSpPr>
          <p:spPr>
            <a:xfrm>
              <a:off x="7008034" y="6033999"/>
              <a:ext cx="4877422" cy="225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 rot="224578">
              <a:off x="7837331" y="6007055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 rot="224578" flipV="1">
              <a:off x="8089554" y="6168339"/>
              <a:ext cx="208918" cy="5277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 rot="224578">
              <a:off x="8449129" y="6048364"/>
              <a:ext cx="245000" cy="9740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 rot="224578" flipV="1">
              <a:off x="8761760" y="6126551"/>
              <a:ext cx="208918" cy="7310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 rot="224578">
              <a:off x="9081020" y="6128391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 rot="224578">
              <a:off x="9388112" y="6279680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 rot="224578" flipV="1">
              <a:off x="9718153" y="6048827"/>
              <a:ext cx="20891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 rot="224578" flipV="1">
              <a:off x="10349430" y="6090125"/>
              <a:ext cx="20891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 rot="224578">
              <a:off x="10674509" y="6244123"/>
              <a:ext cx="184401" cy="9069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 rot="224578">
              <a:off x="10044907" y="6161117"/>
              <a:ext cx="208918" cy="8787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 rot="224578">
              <a:off x="11290001" y="6151853"/>
              <a:ext cx="21490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 rot="224578" flipV="1">
              <a:off x="11630687" y="6172782"/>
              <a:ext cx="173373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 rot="224578">
              <a:off x="11008099" y="6086476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/>
          </p:nvCxnSpPr>
          <p:spPr>
            <a:xfrm rot="224578">
              <a:off x="7101332" y="6014937"/>
              <a:ext cx="186949" cy="1444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 rot="224578" flipV="1">
              <a:off x="7447080" y="6086593"/>
              <a:ext cx="197741" cy="1444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62" name="TextBox 161"/>
            <p:cNvSpPr txBox="1"/>
            <p:nvPr/>
          </p:nvSpPr>
          <p:spPr>
            <a:xfrm rot="210176">
              <a:off x="7040190" y="5817794"/>
              <a:ext cx="8499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2"/>
                  </a:solidFill>
                </a:rPr>
                <a:t>R = 0.1 mm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596808" y="530764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On main components</a:t>
            </a:r>
          </a:p>
        </p:txBody>
      </p:sp>
      <p:sp>
        <p:nvSpPr>
          <p:cNvPr id="128" name="Plus 127"/>
          <p:cNvSpPr/>
          <p:nvPr/>
        </p:nvSpPr>
        <p:spPr>
          <a:xfrm>
            <a:off x="5945581" y="4716493"/>
            <a:ext cx="393141" cy="393141"/>
          </a:xfrm>
          <a:prstGeom prst="mathPlus">
            <a:avLst>
              <a:gd name="adj1" fmla="val 11071"/>
            </a:avLst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TextBox 128"/>
          <p:cNvSpPr txBox="1"/>
          <p:nvPr/>
        </p:nvSpPr>
        <p:spPr>
          <a:xfrm>
            <a:off x="5635321" y="4151956"/>
            <a:ext cx="9583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Inner</a:t>
            </a:r>
          </a:p>
          <a:p>
            <a:pPr algn="ctr"/>
            <a:r>
              <a:rPr lang="en-US" dirty="0"/>
              <a:t>Tracker</a:t>
            </a:r>
          </a:p>
        </p:txBody>
      </p:sp>
    </p:spTree>
    <p:extLst>
      <p:ext uri="{BB962C8B-B14F-4D97-AF65-F5344CB8AC3E}">
        <p14:creationId xmlns:p14="http://schemas.microsoft.com/office/powerpoint/2010/main" val="3713936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7.40741E-7 L 2.08333E-7 0.0157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7.40741E-7 L -1.25E-6 -0.0157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7.40741E-7 L -2.91667E-6 0.0157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7.40741E-7 L -4.375E-6 -0.0157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7.40741E-7 L 2.70833E-6 -0.0157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7.40741E-7 L -4.16667E-7 -0.0157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7.40741E-7 L -3.33333E-6 -0.0157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7.40741E-7 L 3.54167E-6 -0.0157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7.40741E-7 L 6.25E-7 -0.0157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7.40741E-7 L 4.16667E-6 0.0157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7.40741E-7 L 1.04167E-6 0.0157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7.40741E-7 L -1.875E-6 0.01574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7.40741E-7 L 5E-6 0.0157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7.40741E-7 L 2.08333E-6 0.01574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7.40741E-7 L -8.33333E-7 0.0157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0.01574 L 2.08333E-7 -0.01574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0.01574 L -1.25E-6 0.01574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0.01574 L -2.91667E-6 -0.01574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0.01574 L -4.375E-6 0.01574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0.01574 L 2.70833E-6 0.01574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0.01574 L -4.16667E-7 0.01574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1574 L -3.33333E-6 0.01574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0.01574 L 3.54167E-6 0.01574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0.01574 L 6.25E-7 0.01574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.01574 L 4.16667E-6 -0.01574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0.01574 L 1.04167E-6 -0.01574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0.01574 L -1.875E-6 -0.01574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.01574 L 5E-6 -0.01574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0.01574 L 2.08333E-6 -0.01574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0.01574 L -8.33333E-7 -0.01574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0.01574 L 2.08333E-7 7.40741E-7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0.01574 L -1.25E-6 7.40741E-7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0.01574 L -2.91667E-6 7.40741E-7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0.01574 L -4.375E-6 7.40741E-7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0.01574 L 2.70833E-6 7.40741E-7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0.01574 L -4.16667E-7 7.40741E-7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1574 L -3.33333E-6 7.40741E-7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0.01574 L 3.54167E-6 7.40741E-7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0.01574 L 6.25E-7 7.40741E-7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01574 L 4.16667E-6 7.40741E-7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0.01574 L 1.04167E-6 7.40741E-7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0.01574 L -1.875E-6 7.40741E-7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0.01574 L 5E-6 7.40741E-7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0.01574 L 2.08333E-6 7.40741E-7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0.01574 L -8.33333E-7 7.40741E-7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">
                                      <p:cBhvr>
                                        <p:cTn id="100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ACE00F2-A923-4052-AF6E-3131981BC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377" y="-4570"/>
            <a:ext cx="10560000" cy="720000"/>
          </a:xfrm>
        </p:spPr>
        <p:txBody>
          <a:bodyPr/>
          <a:lstStyle/>
          <a:p>
            <a:r>
              <a:rPr lang="fr-FR" dirty="0" err="1"/>
              <a:t>External</a:t>
            </a:r>
            <a:r>
              <a:rPr lang="fr-FR" dirty="0"/>
              <a:t> monitoring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45915" y="141650"/>
            <a:ext cx="3937022" cy="271353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977" y="4028177"/>
            <a:ext cx="5124023" cy="2852936"/>
          </a:xfrm>
          <a:prstGeom prst="rect">
            <a:avLst/>
          </a:prstGeom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E9D934A6-4AEC-F2E4-710E-C0648EC565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7424" y="691376"/>
            <a:ext cx="11404576" cy="375031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AU" sz="1600" b="1" dirty="0"/>
              <a:t>Remote alignment </a:t>
            </a:r>
            <a:r>
              <a:rPr lang="pl-PL" sz="1600" b="1" dirty="0"/>
              <a:t>thanks to </a:t>
            </a:r>
            <a:r>
              <a:rPr lang="en-AU" sz="1600" b="1" dirty="0"/>
              <a:t>alignment sensors</a:t>
            </a:r>
            <a:r>
              <a:rPr lang="pl-PL" sz="1600" b="1" dirty="0"/>
              <a:t> and actuators:</a:t>
            </a:r>
          </a:p>
          <a:p>
            <a:pPr algn="just"/>
            <a:r>
              <a:rPr lang="pl-PL" sz="1600" dirty="0"/>
              <a:t>FRAS LSS components equipped </a:t>
            </a:r>
            <a:r>
              <a:rPr lang="fr-CH" sz="1600" dirty="0" err="1"/>
              <a:t>with</a:t>
            </a:r>
            <a:r>
              <a:rPr lang="pl-PL" sz="1600" dirty="0"/>
              <a:t> reference sensors</a:t>
            </a:r>
          </a:p>
          <a:p>
            <a:pPr lvl="1" algn="just"/>
            <a:r>
              <a:rPr lang="pl-PL" sz="1400" dirty="0"/>
              <a:t>WPS – Wire Position Sensor (Radial, Vertical position) </a:t>
            </a:r>
            <a:endParaRPr lang="fr-FR" sz="1400" dirty="0"/>
          </a:p>
          <a:p>
            <a:pPr lvl="1" algn="just"/>
            <a:r>
              <a:rPr lang="pl-PL" sz="1400" dirty="0"/>
              <a:t>HLS – Hydrostatic Reference Sensor (Vertical Leveling, roll) </a:t>
            </a:r>
          </a:p>
          <a:p>
            <a:pPr lvl="1" algn="just"/>
            <a:r>
              <a:rPr lang="pl-PL" sz="1400" dirty="0"/>
              <a:t>Inclinometers –  (Roll)</a:t>
            </a:r>
          </a:p>
          <a:p>
            <a:pPr lvl="1" algn="just"/>
            <a:r>
              <a:rPr lang="fr-FR" sz="1400" dirty="0"/>
              <a:t>L</a:t>
            </a:r>
            <a:r>
              <a:rPr lang="pl-PL" sz="1400" dirty="0"/>
              <a:t>ong range monitoring</a:t>
            </a:r>
            <a:r>
              <a:rPr lang="fr-FR" sz="1400" dirty="0"/>
              <a:t> </a:t>
            </a:r>
            <a:r>
              <a:rPr lang="fr-FR" sz="1400" dirty="0" err="1"/>
              <a:t>from</a:t>
            </a:r>
            <a:r>
              <a:rPr lang="fr-FR" sz="1400" dirty="0"/>
              <a:t> UPS </a:t>
            </a:r>
            <a:r>
              <a:rPr lang="fr-FR" sz="1400" dirty="0" err="1"/>
              <a:t>gallery</a:t>
            </a:r>
            <a:r>
              <a:rPr lang="pl-PL" sz="1400" dirty="0"/>
              <a:t> </a:t>
            </a:r>
            <a:endParaRPr lang="fr-FR" sz="1400" dirty="0">
              <a:solidFill>
                <a:srgbClr val="FF0000"/>
              </a:solidFill>
            </a:endParaRPr>
          </a:p>
          <a:p>
            <a:pPr lvl="1" algn="just"/>
            <a:r>
              <a:rPr lang="pl-PL" sz="1400" dirty="0"/>
              <a:t>Longitudinal</a:t>
            </a:r>
            <a:r>
              <a:rPr lang="fr-FR" sz="1400" dirty="0"/>
              <a:t> monitoring </a:t>
            </a:r>
            <a:endParaRPr lang="fr-FR" sz="1400" dirty="0">
              <a:solidFill>
                <a:srgbClr val="FF0000"/>
              </a:solidFill>
            </a:endParaRPr>
          </a:p>
          <a:p>
            <a:pPr algn="just"/>
            <a:r>
              <a:rPr lang="en-US" sz="1600" dirty="0"/>
              <a:t>Each component </a:t>
            </a:r>
            <a:r>
              <a:rPr lang="pl-PL" sz="1600" dirty="0"/>
              <a:t>equipped in </a:t>
            </a:r>
            <a:r>
              <a:rPr lang="en-US" sz="1600" dirty="0"/>
              <a:t>motorized adapter</a:t>
            </a:r>
            <a:r>
              <a:rPr lang="pl-PL" sz="1600" dirty="0"/>
              <a:t>s</a:t>
            </a:r>
            <a:r>
              <a:rPr lang="en-US" sz="1600" dirty="0"/>
              <a:t> – for the remote adjustment of its position 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9E8495B-CA49-7C9A-7D96-AF2747505525}"/>
              </a:ext>
            </a:extLst>
          </p:cNvPr>
          <p:cNvGraphicFramePr>
            <a:graphicFrameLocks noGrp="1"/>
          </p:cNvGraphicFramePr>
          <p:nvPr/>
        </p:nvGraphicFramePr>
        <p:xfrm>
          <a:off x="154682" y="3352037"/>
          <a:ext cx="6335030" cy="33643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3400">
                  <a:extLst>
                    <a:ext uri="{9D8B030D-6E8A-4147-A177-3AD203B41FA5}">
                      <a16:colId xmlns:a16="http://schemas.microsoft.com/office/drawing/2014/main" val="1121684780"/>
                    </a:ext>
                  </a:extLst>
                </a:gridCol>
                <a:gridCol w="1005205">
                  <a:extLst>
                    <a:ext uri="{9D8B030D-6E8A-4147-A177-3AD203B41FA5}">
                      <a16:colId xmlns:a16="http://schemas.microsoft.com/office/drawing/2014/main" val="1855126495"/>
                    </a:ext>
                  </a:extLst>
                </a:gridCol>
                <a:gridCol w="2821305">
                  <a:extLst>
                    <a:ext uri="{9D8B030D-6E8A-4147-A177-3AD203B41FA5}">
                      <a16:colId xmlns:a16="http://schemas.microsoft.com/office/drawing/2014/main" val="2424720245"/>
                    </a:ext>
                  </a:extLst>
                </a:gridCol>
                <a:gridCol w="487621">
                  <a:extLst>
                    <a:ext uri="{9D8B030D-6E8A-4147-A177-3AD203B41FA5}">
                      <a16:colId xmlns:a16="http://schemas.microsoft.com/office/drawing/2014/main" val="2678858424"/>
                    </a:ext>
                  </a:extLst>
                </a:gridCol>
                <a:gridCol w="1127499">
                  <a:extLst>
                    <a:ext uri="{9D8B030D-6E8A-4147-A177-3AD203B41FA5}">
                      <a16:colId xmlns:a16="http://schemas.microsoft.com/office/drawing/2014/main" val="3186127253"/>
                    </a:ext>
                  </a:extLst>
                </a:gridCol>
              </a:tblGrid>
              <a:tr h="255353">
                <a:tc>
                  <a:txBody>
                    <a:bodyPr/>
                    <a:lstStyle/>
                    <a:p>
                      <a:r>
                        <a:rPr lang="en-US" sz="1000" dirty="0"/>
                        <a:t>Sensors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Technology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Largest</a:t>
                      </a:r>
                      <a:r>
                        <a:rPr lang="en-US" sz="1000" baseline="0" dirty="0"/>
                        <a:t> standard uncertainties</a:t>
                      </a:r>
                      <a:endParaRPr lang="en-US" sz="1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Uncertainty</a:t>
                      </a:r>
                      <a:r>
                        <a:rPr lang="en-US" sz="1000" baseline="0" dirty="0"/>
                        <a:t> </a:t>
                      </a:r>
                      <a:r>
                        <a:rPr lang="en-US" sz="1000" dirty="0"/>
                        <a:t>on 2023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336016"/>
                  </a:ext>
                </a:extLst>
              </a:tr>
              <a:tr h="196426">
                <a:tc rowSpan="3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WPS</a:t>
                      </a: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Capacitive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700" dirty="0"/>
                        <a:t>Calibration of WPS (if</a:t>
                      </a:r>
                      <a:r>
                        <a:rPr lang="en-US" sz="700" baseline="0" dirty="0"/>
                        <a:t> </a:t>
                      </a:r>
                      <a:r>
                        <a:rPr lang="en-US" sz="700" baseline="0" dirty="0" err="1"/>
                        <a:t>Lcable</a:t>
                      </a:r>
                      <a:r>
                        <a:rPr lang="en-US" sz="700" baseline="0" dirty="0"/>
                        <a:t> &lt; 70 m)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700" dirty="0"/>
                        <a:t>Calibration of WPS (if 70m &lt;</a:t>
                      </a:r>
                      <a:r>
                        <a:rPr lang="en-US" sz="700" baseline="0" dirty="0"/>
                        <a:t> </a:t>
                      </a:r>
                      <a:r>
                        <a:rPr lang="en-US" sz="700" baseline="0" dirty="0" err="1"/>
                        <a:t>Lcable</a:t>
                      </a:r>
                      <a:r>
                        <a:rPr lang="en-US" sz="700" baseline="0" dirty="0"/>
                        <a:t> &lt; 100 m)</a:t>
                      </a:r>
                    </a:p>
                  </a:txBody>
                  <a:tcPr>
                    <a:solidFill>
                      <a:srgbClr val="D3E7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700" b="0" dirty="0">
                          <a:solidFill>
                            <a:schemeClr val="tx1"/>
                          </a:solidFill>
                        </a:rPr>
                        <a:t>5 µm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700" b="0" dirty="0">
                          <a:solidFill>
                            <a:schemeClr val="tx1"/>
                          </a:solidFill>
                        </a:rPr>
                        <a:t>15 µm</a:t>
                      </a: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50 µm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(12 µm for WPS in UPS)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4038159"/>
                  </a:ext>
                </a:extLst>
              </a:tr>
              <a:tr h="1276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700" dirty="0"/>
                        <a:t>Shape of wire</a:t>
                      </a:r>
                    </a:p>
                  </a:txBody>
                  <a:tcPr>
                    <a:solidFill>
                      <a:srgbClr val="D3E7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700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sz="7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700" dirty="0">
                          <a:solidFill>
                            <a:schemeClr val="tx1"/>
                          </a:solidFill>
                        </a:rPr>
                        <a:t>µm</a:t>
                      </a:r>
                    </a:p>
                  </a:txBody>
                  <a:tcPr anchor="ctr">
                    <a:solidFill>
                      <a:srgbClr val="D3E7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8820548"/>
                  </a:ext>
                </a:extLst>
              </a:tr>
              <a:tr h="1964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700" dirty="0"/>
                        <a:t>Position of WPS</a:t>
                      </a:r>
                      <a:r>
                        <a:rPr lang="en-US" sz="700" baseline="0" dirty="0"/>
                        <a:t> in the framework of the vacuum vessel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700" dirty="0"/>
                        <a:t>Position of WPS</a:t>
                      </a:r>
                      <a:r>
                        <a:rPr lang="en-US" sz="700" baseline="0" dirty="0"/>
                        <a:t> in the framework of the UPS plate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700" b="1" dirty="0">
                          <a:solidFill>
                            <a:schemeClr val="tx1"/>
                          </a:solidFill>
                        </a:rPr>
                        <a:t>50</a:t>
                      </a:r>
                      <a:r>
                        <a:rPr lang="en-US" sz="7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700" b="1" dirty="0">
                          <a:solidFill>
                            <a:schemeClr val="tx1"/>
                          </a:solidFill>
                        </a:rPr>
                        <a:t>µm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7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700" dirty="0">
                          <a:solidFill>
                            <a:schemeClr val="tx1"/>
                          </a:solidFill>
                        </a:rPr>
                        <a:t>2 µm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1944156"/>
                  </a:ext>
                </a:extLst>
              </a:tr>
              <a:tr h="127677">
                <a:tc rowSpan="3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HLS</a:t>
                      </a:r>
                    </a:p>
                  </a:txBody>
                  <a:tcPr anchor="ctr">
                    <a:solidFill>
                      <a:srgbClr val="EAF4F8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Interferometry</a:t>
                      </a:r>
                    </a:p>
                  </a:txBody>
                  <a:tcPr anchor="ctr"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700" dirty="0"/>
                        <a:t>Calibration of HLS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700" b="0" dirty="0">
                          <a:solidFill>
                            <a:schemeClr val="tx1"/>
                          </a:solidFill>
                        </a:rPr>
                        <a:t>5 µm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50 µm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(70 µm for HLS double)</a:t>
                      </a:r>
                    </a:p>
                  </a:txBody>
                  <a:tcPr anchor="ctr">
                    <a:solidFill>
                      <a:srgbClr val="EAF4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6317782"/>
                  </a:ext>
                </a:extLst>
              </a:tr>
              <a:tr h="1276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700" dirty="0"/>
                        <a:t>Shape of water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7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sz="700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700" b="0" dirty="0">
                          <a:solidFill>
                            <a:schemeClr val="tx1"/>
                          </a:solidFill>
                        </a:rPr>
                        <a:t>µm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EAF4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8103655"/>
                  </a:ext>
                </a:extLst>
              </a:tr>
              <a:tr h="1276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700" dirty="0"/>
                        <a:t>Position of HLS</a:t>
                      </a:r>
                      <a:r>
                        <a:rPr lang="en-US" sz="700" baseline="0" dirty="0"/>
                        <a:t> in the framework of the vacuum vessel</a:t>
                      </a:r>
                      <a:endParaRPr lang="en-US" sz="700" dirty="0"/>
                    </a:p>
                  </a:txBody>
                  <a:tcPr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700" b="1" dirty="0">
                          <a:solidFill>
                            <a:schemeClr val="tx1"/>
                          </a:solidFill>
                        </a:rPr>
                        <a:t>50</a:t>
                      </a:r>
                      <a:r>
                        <a:rPr lang="en-US" sz="7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700" b="1" dirty="0">
                          <a:solidFill>
                            <a:schemeClr val="tx1"/>
                          </a:solidFill>
                        </a:rPr>
                        <a:t>µm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AF4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8619840"/>
                  </a:ext>
                </a:extLst>
              </a:tr>
              <a:tr h="127677"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Inclinometer</a:t>
                      </a:r>
                    </a:p>
                  </a:txBody>
                  <a:tcPr anchor="ctr">
                    <a:solidFill>
                      <a:srgbClr val="D3E7F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Capacitive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Interferometry</a:t>
                      </a:r>
                    </a:p>
                  </a:txBody>
                  <a:tcPr anchor="ctr">
                    <a:solidFill>
                      <a:srgbClr val="D3E7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700" dirty="0"/>
                        <a:t>Calibration of inclinometer</a:t>
                      </a:r>
                    </a:p>
                  </a:txBody>
                  <a:tcPr>
                    <a:solidFill>
                      <a:srgbClr val="D3E7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700" b="0" dirty="0">
                          <a:solidFill>
                            <a:schemeClr val="tx1"/>
                          </a:solidFill>
                        </a:rPr>
                        <a:t>15 µrad</a:t>
                      </a:r>
                    </a:p>
                  </a:txBody>
                  <a:tcPr>
                    <a:solidFill>
                      <a:srgbClr val="D3E7F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150 µrad</a:t>
                      </a:r>
                    </a:p>
                  </a:txBody>
                  <a:tcPr anchor="ctr">
                    <a:solidFill>
                      <a:srgbClr val="D3E7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311313"/>
                  </a:ext>
                </a:extLst>
              </a:tr>
              <a:tr h="127677">
                <a:tc v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solidFill>
                      <a:srgbClr val="EAF4F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700" dirty="0"/>
                        <a:t>Position of the inclinometer </a:t>
                      </a:r>
                      <a:r>
                        <a:rPr lang="en-US" sz="700" baseline="0" dirty="0"/>
                        <a:t>in the framework of the vacuum vessel</a:t>
                      </a:r>
                      <a:endParaRPr lang="en-US" sz="700" dirty="0"/>
                    </a:p>
                  </a:txBody>
                  <a:tcPr>
                    <a:solidFill>
                      <a:srgbClr val="D3E7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700" dirty="0">
                          <a:solidFill>
                            <a:schemeClr val="tx1"/>
                          </a:solidFill>
                        </a:rPr>
                        <a:t>150 </a:t>
                      </a:r>
                      <a:r>
                        <a:rPr lang="en-US" sz="700" b="0" dirty="0">
                          <a:solidFill>
                            <a:schemeClr val="tx1"/>
                          </a:solidFill>
                        </a:rPr>
                        <a:t>µrad</a:t>
                      </a:r>
                    </a:p>
                  </a:txBody>
                  <a:tcPr>
                    <a:solidFill>
                      <a:srgbClr val="D3E7F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EAF4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8807341"/>
                  </a:ext>
                </a:extLst>
              </a:tr>
              <a:tr h="127677"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000" baseline="0" dirty="0"/>
                        <a:t>Long range FSI</a:t>
                      </a:r>
                      <a:endParaRPr lang="en-US" sz="1000" dirty="0"/>
                    </a:p>
                    <a:p>
                      <a:pPr algn="ctr"/>
                      <a:r>
                        <a:rPr lang="en-US" sz="1000" dirty="0">
                          <a:sym typeface="Wingdings" panose="05000000000000000000" pitchFamily="2" charset="2"/>
                        </a:rPr>
                        <a:t>14 m</a:t>
                      </a:r>
                      <a:endParaRPr lang="en-US" sz="1000" dirty="0"/>
                    </a:p>
                  </a:txBody>
                  <a:tcPr anchor="ctr">
                    <a:solidFill>
                      <a:srgbClr val="EAF4F8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Interferometry</a:t>
                      </a:r>
                    </a:p>
                  </a:txBody>
                  <a:tcPr anchor="ctr"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700" dirty="0"/>
                        <a:t>Calibration of</a:t>
                      </a:r>
                      <a:r>
                        <a:rPr lang="en-US" sz="700" baseline="0" dirty="0"/>
                        <a:t> the Long range FSI</a:t>
                      </a:r>
                      <a:endParaRPr lang="en-US" sz="700" dirty="0"/>
                    </a:p>
                  </a:txBody>
                  <a:tcPr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700" b="0" dirty="0">
                          <a:solidFill>
                            <a:schemeClr val="tx1"/>
                          </a:solidFill>
                        </a:rPr>
                        <a:t>20 µm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50 µm</a:t>
                      </a:r>
                    </a:p>
                  </a:txBody>
                  <a:tcPr anchor="ctr">
                    <a:solidFill>
                      <a:srgbClr val="EAF4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8011041"/>
                  </a:ext>
                </a:extLst>
              </a:tr>
              <a:tr h="127677">
                <a:tc v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700" dirty="0"/>
                        <a:t>Position of the FSI </a:t>
                      </a:r>
                      <a:r>
                        <a:rPr lang="en-US" sz="700" baseline="0" dirty="0"/>
                        <a:t>in the framework of the UPS plate</a:t>
                      </a:r>
                      <a:endParaRPr lang="en-US" sz="700" dirty="0"/>
                    </a:p>
                  </a:txBody>
                  <a:tcPr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700" dirty="0">
                          <a:solidFill>
                            <a:schemeClr val="tx1"/>
                          </a:solidFill>
                        </a:rPr>
                        <a:t>2 µm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D3E7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400800"/>
                  </a:ext>
                </a:extLst>
              </a:tr>
              <a:tr h="127677">
                <a:tc v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700" dirty="0"/>
                        <a:t>Position of the target </a:t>
                      </a:r>
                      <a:r>
                        <a:rPr lang="en-US" sz="700" baseline="0" dirty="0"/>
                        <a:t>in the framework of the vacuum vessel</a:t>
                      </a:r>
                      <a:endParaRPr lang="en-US" sz="700" dirty="0"/>
                    </a:p>
                  </a:txBody>
                  <a:tcPr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700" b="1" dirty="0">
                          <a:solidFill>
                            <a:schemeClr val="tx1"/>
                          </a:solidFill>
                        </a:rPr>
                        <a:t>50 µm</a:t>
                      </a:r>
                    </a:p>
                  </a:txBody>
                  <a:tcPr>
                    <a:solidFill>
                      <a:srgbClr val="EAF4F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D3E7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3201505"/>
                  </a:ext>
                </a:extLst>
              </a:tr>
              <a:tr h="127677">
                <a:tc rowSpan="3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Longitudinal </a:t>
                      </a:r>
                    </a:p>
                    <a:p>
                      <a:pPr algn="ctr"/>
                      <a:r>
                        <a:rPr lang="en-US" sz="1000" dirty="0"/>
                        <a:t>FSI</a:t>
                      </a:r>
                    </a:p>
                  </a:txBody>
                  <a:tcPr anchor="ctr">
                    <a:solidFill>
                      <a:srgbClr val="D3E7F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Interferometry</a:t>
                      </a:r>
                    </a:p>
                  </a:txBody>
                  <a:tcPr anchor="ctr">
                    <a:solidFill>
                      <a:srgbClr val="D3E7F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700" dirty="0"/>
                        <a:t>Calibration of Longitudinal FSI</a:t>
                      </a:r>
                    </a:p>
                  </a:txBody>
                  <a:tcPr>
                    <a:solidFill>
                      <a:srgbClr val="D3E7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700" b="0" dirty="0">
                          <a:solidFill>
                            <a:schemeClr val="tx1"/>
                          </a:solidFill>
                        </a:rPr>
                        <a:t>10 µm</a:t>
                      </a:r>
                    </a:p>
                  </a:txBody>
                  <a:tcPr>
                    <a:solidFill>
                      <a:srgbClr val="D3E7F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300 µm</a:t>
                      </a:r>
                    </a:p>
                  </a:txBody>
                  <a:tcPr anchor="ctr">
                    <a:solidFill>
                      <a:srgbClr val="D3E7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5201690"/>
                  </a:ext>
                </a:extLst>
              </a:tr>
              <a:tr h="127677">
                <a:tc v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solidFill>
                      <a:srgbClr val="D3E7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700" dirty="0"/>
                        <a:t>Position of Longitudinal FSI </a:t>
                      </a:r>
                      <a:r>
                        <a:rPr lang="en-US" sz="700" baseline="0" dirty="0"/>
                        <a:t>in the tunnel framework</a:t>
                      </a:r>
                      <a:endParaRPr lang="en-US" sz="700" dirty="0"/>
                    </a:p>
                  </a:txBody>
                  <a:tcPr>
                    <a:solidFill>
                      <a:srgbClr val="D3E7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700" dirty="0">
                          <a:solidFill>
                            <a:schemeClr val="tx1"/>
                          </a:solidFill>
                        </a:rPr>
                        <a:t>300 µm</a:t>
                      </a:r>
                    </a:p>
                  </a:txBody>
                  <a:tcPr>
                    <a:solidFill>
                      <a:srgbClr val="D3E7F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1" dirty="0"/>
                    </a:p>
                  </a:txBody>
                  <a:tcPr anchor="ctr">
                    <a:solidFill>
                      <a:srgbClr val="D3E7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5493577"/>
                  </a:ext>
                </a:extLst>
              </a:tr>
              <a:tr h="127677">
                <a:tc v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solidFill>
                      <a:srgbClr val="D3E7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700" dirty="0"/>
                        <a:t>Position of the target </a:t>
                      </a:r>
                      <a:r>
                        <a:rPr lang="en-US" sz="700" baseline="0" dirty="0"/>
                        <a:t>in the framework of the vacuum vessel</a:t>
                      </a:r>
                      <a:endParaRPr lang="en-US" sz="700" dirty="0"/>
                    </a:p>
                  </a:txBody>
                  <a:tcPr>
                    <a:solidFill>
                      <a:srgbClr val="D3E7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700" b="1" baseline="0" dirty="0">
                          <a:solidFill>
                            <a:schemeClr val="tx1"/>
                          </a:solidFill>
                        </a:rPr>
                        <a:t>50 </a:t>
                      </a:r>
                      <a:r>
                        <a:rPr lang="en-US" sz="700" b="1" dirty="0">
                          <a:solidFill>
                            <a:schemeClr val="tx1"/>
                          </a:solidFill>
                        </a:rPr>
                        <a:t>µm</a:t>
                      </a:r>
                    </a:p>
                  </a:txBody>
                  <a:tcPr>
                    <a:solidFill>
                      <a:srgbClr val="D3E7F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1" dirty="0"/>
                    </a:p>
                  </a:txBody>
                  <a:tcPr anchor="ctr">
                    <a:solidFill>
                      <a:srgbClr val="D3E7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240083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9CD9B4DE-6E1B-3F7C-1112-D3BFB19A820E}"/>
              </a:ext>
            </a:extLst>
          </p:cNvPr>
          <p:cNvSpPr txBox="1"/>
          <p:nvPr/>
        </p:nvSpPr>
        <p:spPr>
          <a:xfrm>
            <a:off x="154682" y="2982705"/>
            <a:ext cx="6325965" cy="369332"/>
          </a:xfrm>
          <a:prstGeom prst="rect">
            <a:avLst/>
          </a:prstGeom>
          <a:solidFill>
            <a:srgbClr val="64BCD9"/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Accuracy of each sensor in the framework of cryostat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6354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Rectangle 167">
            <a:extLst>
              <a:ext uri="{FF2B5EF4-FFF2-40B4-BE49-F238E27FC236}">
                <a16:creationId xmlns:a16="http://schemas.microsoft.com/office/drawing/2014/main" id="{28FE4684-9371-883D-208D-854C0139EA80}"/>
              </a:ext>
            </a:extLst>
          </p:cNvPr>
          <p:cNvSpPr/>
          <p:nvPr/>
        </p:nvSpPr>
        <p:spPr>
          <a:xfrm>
            <a:off x="0" y="4099716"/>
            <a:ext cx="12192000" cy="27673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00000000-0008-0000-0800-000002000000}"/>
              </a:ext>
            </a:extLst>
          </p:cNvPr>
          <p:cNvGraphicFramePr>
            <a:graphicFrameLocks noGrp="1"/>
          </p:cNvGraphicFramePr>
          <p:nvPr/>
        </p:nvGraphicFramePr>
        <p:xfrm>
          <a:off x="47328" y="393425"/>
          <a:ext cx="12144672" cy="4403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ACE00F2-A923-4052-AF6E-3131981BC425}"/>
              </a:ext>
            </a:extLst>
          </p:cNvPr>
          <p:cNvSpPr txBox="1">
            <a:spLocks/>
          </p:cNvSpPr>
          <p:nvPr/>
        </p:nvSpPr>
        <p:spPr>
          <a:xfrm>
            <a:off x="453986" y="-4570"/>
            <a:ext cx="11774478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Position accuracy (radial) of the mechanical axis of component in R-general</a:t>
            </a:r>
            <a:endParaRPr lang="en-US" sz="2400" dirty="0"/>
          </a:p>
        </p:txBody>
      </p:sp>
      <p:cxnSp>
        <p:nvCxnSpPr>
          <p:cNvPr id="22" name="Straight Connector 21"/>
          <p:cNvCxnSpPr>
            <a:cxnSpLocks/>
          </p:cNvCxnSpPr>
          <p:nvPr/>
        </p:nvCxnSpPr>
        <p:spPr>
          <a:xfrm>
            <a:off x="4821931" y="3666514"/>
            <a:ext cx="3107042" cy="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cxnSpLocks/>
          </p:cNvCxnSpPr>
          <p:nvPr/>
        </p:nvCxnSpPr>
        <p:spPr>
          <a:xfrm>
            <a:off x="1224640" y="787438"/>
            <a:ext cx="3555538" cy="2857586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cxnSpLocks/>
          </p:cNvCxnSpPr>
          <p:nvPr/>
        </p:nvCxnSpPr>
        <p:spPr>
          <a:xfrm flipH="1">
            <a:off x="7928973" y="787438"/>
            <a:ext cx="3567627" cy="2879076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B5712018-162B-A26A-EA7F-1BC3B185C743}"/>
              </a:ext>
            </a:extLst>
          </p:cNvPr>
          <p:cNvSpPr/>
          <p:nvPr/>
        </p:nvSpPr>
        <p:spPr>
          <a:xfrm>
            <a:off x="4692355" y="3046743"/>
            <a:ext cx="3312368" cy="1015399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DD7334D-2967-1362-04A7-B598021EDE44}"/>
              </a:ext>
            </a:extLst>
          </p:cNvPr>
          <p:cNvSpPr txBox="1"/>
          <p:nvPr/>
        </p:nvSpPr>
        <p:spPr>
          <a:xfrm>
            <a:off x="4058466" y="653627"/>
            <a:ext cx="453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  <a:highlight>
                  <a:srgbClr val="FFFF00"/>
                </a:highlight>
              </a:rPr>
              <a:t>The RADIAL propagation of errors is linear</a:t>
            </a:r>
            <a:endParaRPr lang="en-US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pic>
        <p:nvPicPr>
          <p:cNvPr id="167" name="Picture 166">
            <a:extLst>
              <a:ext uri="{FF2B5EF4-FFF2-40B4-BE49-F238E27FC236}">
                <a16:creationId xmlns:a16="http://schemas.microsoft.com/office/drawing/2014/main" id="{4D595BD6-A480-0819-E0CC-B7A60D83D8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73" r="2750" b="29145"/>
          <a:stretch/>
        </p:blipFill>
        <p:spPr>
          <a:xfrm>
            <a:off x="453986" y="5272226"/>
            <a:ext cx="11738014" cy="1585774"/>
          </a:xfrm>
          <a:prstGeom prst="rect">
            <a:avLst/>
          </a:prstGeom>
        </p:spPr>
      </p:pic>
      <p:grpSp>
        <p:nvGrpSpPr>
          <p:cNvPr id="169" name="Group 168">
            <a:extLst>
              <a:ext uri="{FF2B5EF4-FFF2-40B4-BE49-F238E27FC236}">
                <a16:creationId xmlns:a16="http://schemas.microsoft.com/office/drawing/2014/main" id="{BF08DC0C-59C0-08AB-2E80-F2ED22D41C43}"/>
              </a:ext>
            </a:extLst>
          </p:cNvPr>
          <p:cNvGrpSpPr/>
          <p:nvPr/>
        </p:nvGrpSpPr>
        <p:grpSpPr>
          <a:xfrm>
            <a:off x="4329565" y="5002128"/>
            <a:ext cx="4332199" cy="843046"/>
            <a:chOff x="3398201" y="759356"/>
            <a:chExt cx="5424541" cy="3307893"/>
          </a:xfrm>
        </p:grpSpPr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2ABACFBC-9B24-DE4E-B24B-A7D83432976B}"/>
                </a:ext>
              </a:extLst>
            </p:cNvPr>
            <p:cNvSpPr/>
            <p:nvPr/>
          </p:nvSpPr>
          <p:spPr>
            <a:xfrm>
              <a:off x="3398201" y="759356"/>
              <a:ext cx="5424541" cy="10640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2A4BF595-83EA-7A13-8C6C-3427DD66AB2C}"/>
                </a:ext>
              </a:extLst>
            </p:cNvPr>
            <p:cNvSpPr/>
            <p:nvPr/>
          </p:nvSpPr>
          <p:spPr>
            <a:xfrm>
              <a:off x="4014715" y="1041897"/>
              <a:ext cx="281081" cy="642583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P1</a:t>
              </a:r>
            </a:p>
          </p:txBody>
        </p: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405D6AA2-8DD1-0853-B480-17F885367DF0}"/>
                </a:ext>
              </a:extLst>
            </p:cNvPr>
            <p:cNvSpPr/>
            <p:nvPr/>
          </p:nvSpPr>
          <p:spPr>
            <a:xfrm>
              <a:off x="4483066" y="1041897"/>
              <a:ext cx="281081" cy="642583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P2</a:t>
              </a:r>
            </a:p>
          </p:txBody>
        </p: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940D8011-2370-95FF-491E-BF24C8261158}"/>
                </a:ext>
              </a:extLst>
            </p:cNvPr>
            <p:cNvSpPr/>
            <p:nvPr/>
          </p:nvSpPr>
          <p:spPr>
            <a:xfrm>
              <a:off x="4951415" y="1041897"/>
              <a:ext cx="281081" cy="642583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P3</a:t>
              </a:r>
            </a:p>
          </p:txBody>
        </p:sp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88969376-2665-0C13-BBE4-2A23C00A2DC0}"/>
                </a:ext>
              </a:extLst>
            </p:cNvPr>
            <p:cNvSpPr/>
            <p:nvPr/>
          </p:nvSpPr>
          <p:spPr>
            <a:xfrm>
              <a:off x="6958181" y="1041897"/>
              <a:ext cx="281081" cy="642583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P4</a:t>
              </a:r>
            </a:p>
          </p:txBody>
        </p:sp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80A85A83-4016-5A19-DE8A-DA06966E7E68}"/>
                </a:ext>
              </a:extLst>
            </p:cNvPr>
            <p:cNvSpPr/>
            <p:nvPr/>
          </p:nvSpPr>
          <p:spPr>
            <a:xfrm>
              <a:off x="7431967" y="1041897"/>
              <a:ext cx="281081" cy="642583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P5</a:t>
              </a:r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E1D76CC2-C6F0-DACE-D4A9-DA815642B923}"/>
                </a:ext>
              </a:extLst>
            </p:cNvPr>
            <p:cNvSpPr/>
            <p:nvPr/>
          </p:nvSpPr>
          <p:spPr>
            <a:xfrm>
              <a:off x="7905181" y="1041897"/>
              <a:ext cx="281081" cy="642583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P6</a:t>
              </a:r>
            </a:p>
          </p:txBody>
        </p:sp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id="{DE27A7E2-952B-372B-C0D9-A566DA7CC727}"/>
                </a:ext>
              </a:extLst>
            </p:cNvPr>
            <p:cNvGrpSpPr/>
            <p:nvPr/>
          </p:nvGrpSpPr>
          <p:grpSpPr>
            <a:xfrm>
              <a:off x="4095651" y="1756436"/>
              <a:ext cx="91588" cy="2310813"/>
              <a:chOff x="4095651" y="3495882"/>
              <a:chExt cx="95662" cy="1307827"/>
            </a:xfrm>
          </p:grpSpPr>
          <p:cxnSp>
            <p:nvCxnSpPr>
              <p:cNvPr id="198" name="Straight Connector 197">
                <a:extLst>
                  <a:ext uri="{FF2B5EF4-FFF2-40B4-BE49-F238E27FC236}">
                    <a16:creationId xmlns:a16="http://schemas.microsoft.com/office/drawing/2014/main" id="{6DB681ED-D849-23A1-DA81-6C54F86E8DFE}"/>
                  </a:ext>
                </a:extLst>
              </p:cNvPr>
              <p:cNvCxnSpPr/>
              <p:nvPr/>
            </p:nvCxnSpPr>
            <p:spPr>
              <a:xfrm>
                <a:off x="4146278" y="3501007"/>
                <a:ext cx="0" cy="1296144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>
                <a:extLst>
                  <a:ext uri="{FF2B5EF4-FFF2-40B4-BE49-F238E27FC236}">
                    <a16:creationId xmlns:a16="http://schemas.microsoft.com/office/drawing/2014/main" id="{758CF6B7-B529-AC44-629B-B5ACE8DB790D}"/>
                  </a:ext>
                </a:extLst>
              </p:cNvPr>
              <p:cNvCxnSpPr/>
              <p:nvPr/>
            </p:nvCxnSpPr>
            <p:spPr>
              <a:xfrm flipH="1">
                <a:off x="4095651" y="3495882"/>
                <a:ext cx="9566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>
                <a:extLst>
                  <a:ext uri="{FF2B5EF4-FFF2-40B4-BE49-F238E27FC236}">
                    <a16:creationId xmlns:a16="http://schemas.microsoft.com/office/drawing/2014/main" id="{EC24A4C6-FBC6-162C-7BBD-C57116B1A5CF}"/>
                  </a:ext>
                </a:extLst>
              </p:cNvPr>
              <p:cNvCxnSpPr/>
              <p:nvPr/>
            </p:nvCxnSpPr>
            <p:spPr>
              <a:xfrm flipH="1">
                <a:off x="4095651" y="4803709"/>
                <a:ext cx="9566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B434A6B5-206E-0C3F-5FA5-59E175528CB6}"/>
                </a:ext>
              </a:extLst>
            </p:cNvPr>
            <p:cNvGrpSpPr/>
            <p:nvPr/>
          </p:nvGrpSpPr>
          <p:grpSpPr>
            <a:xfrm>
              <a:off x="4564252" y="1756436"/>
              <a:ext cx="91588" cy="2310813"/>
              <a:chOff x="4095651" y="3495882"/>
              <a:chExt cx="95662" cy="1307827"/>
            </a:xfrm>
          </p:grpSpPr>
          <p:cxnSp>
            <p:nvCxnSpPr>
              <p:cNvPr id="195" name="Straight Connector 194">
                <a:extLst>
                  <a:ext uri="{FF2B5EF4-FFF2-40B4-BE49-F238E27FC236}">
                    <a16:creationId xmlns:a16="http://schemas.microsoft.com/office/drawing/2014/main" id="{A6AE9CC4-74DB-604C-B92E-921E48402036}"/>
                  </a:ext>
                </a:extLst>
              </p:cNvPr>
              <p:cNvCxnSpPr/>
              <p:nvPr/>
            </p:nvCxnSpPr>
            <p:spPr>
              <a:xfrm>
                <a:off x="4146278" y="3501007"/>
                <a:ext cx="0" cy="129614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>
                <a:extLst>
                  <a:ext uri="{FF2B5EF4-FFF2-40B4-BE49-F238E27FC236}">
                    <a16:creationId xmlns:a16="http://schemas.microsoft.com/office/drawing/2014/main" id="{B89DFD50-8D23-00B4-56A0-FDCF1CEE98FF}"/>
                  </a:ext>
                </a:extLst>
              </p:cNvPr>
              <p:cNvCxnSpPr/>
              <p:nvPr/>
            </p:nvCxnSpPr>
            <p:spPr>
              <a:xfrm flipH="1">
                <a:off x="4095651" y="3495882"/>
                <a:ext cx="9566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>
                <a:extLst>
                  <a:ext uri="{FF2B5EF4-FFF2-40B4-BE49-F238E27FC236}">
                    <a16:creationId xmlns:a16="http://schemas.microsoft.com/office/drawing/2014/main" id="{4AD91750-9260-FD10-9031-BBDBB68C5389}"/>
                  </a:ext>
                </a:extLst>
              </p:cNvPr>
              <p:cNvCxnSpPr/>
              <p:nvPr/>
            </p:nvCxnSpPr>
            <p:spPr>
              <a:xfrm flipH="1">
                <a:off x="4095651" y="4803709"/>
                <a:ext cx="9566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28B005BE-4A69-52D0-EF18-65A82F587269}"/>
                </a:ext>
              </a:extLst>
            </p:cNvPr>
            <p:cNvGrpSpPr/>
            <p:nvPr/>
          </p:nvGrpSpPr>
          <p:grpSpPr>
            <a:xfrm>
              <a:off x="5033201" y="1756436"/>
              <a:ext cx="91588" cy="2310813"/>
              <a:chOff x="4095651" y="3495882"/>
              <a:chExt cx="95662" cy="1307827"/>
            </a:xfrm>
          </p:grpSpPr>
          <p:cxnSp>
            <p:nvCxnSpPr>
              <p:cNvPr id="192" name="Straight Connector 191">
                <a:extLst>
                  <a:ext uri="{FF2B5EF4-FFF2-40B4-BE49-F238E27FC236}">
                    <a16:creationId xmlns:a16="http://schemas.microsoft.com/office/drawing/2014/main" id="{E9C8B200-CA90-962F-4201-657BA0E8D01C}"/>
                  </a:ext>
                </a:extLst>
              </p:cNvPr>
              <p:cNvCxnSpPr/>
              <p:nvPr/>
            </p:nvCxnSpPr>
            <p:spPr>
              <a:xfrm>
                <a:off x="4146278" y="3501007"/>
                <a:ext cx="0" cy="129614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3" name="Straight Connector 192">
                <a:extLst>
                  <a:ext uri="{FF2B5EF4-FFF2-40B4-BE49-F238E27FC236}">
                    <a16:creationId xmlns:a16="http://schemas.microsoft.com/office/drawing/2014/main" id="{0D096FD2-BA78-A938-E80B-E0DDFB22B249}"/>
                  </a:ext>
                </a:extLst>
              </p:cNvPr>
              <p:cNvCxnSpPr/>
              <p:nvPr/>
            </p:nvCxnSpPr>
            <p:spPr>
              <a:xfrm flipH="1">
                <a:off x="4095651" y="3495882"/>
                <a:ext cx="9566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>
                <a:extLst>
                  <a:ext uri="{FF2B5EF4-FFF2-40B4-BE49-F238E27FC236}">
                    <a16:creationId xmlns:a16="http://schemas.microsoft.com/office/drawing/2014/main" id="{2983C52C-83BF-8570-B2A8-562B5A552BA9}"/>
                  </a:ext>
                </a:extLst>
              </p:cNvPr>
              <p:cNvCxnSpPr/>
              <p:nvPr/>
            </p:nvCxnSpPr>
            <p:spPr>
              <a:xfrm flipH="1">
                <a:off x="4095651" y="4803709"/>
                <a:ext cx="9566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6B10F6D1-4501-88A6-B38D-CAAB3AA8399A}"/>
                </a:ext>
              </a:extLst>
            </p:cNvPr>
            <p:cNvGrpSpPr/>
            <p:nvPr/>
          </p:nvGrpSpPr>
          <p:grpSpPr>
            <a:xfrm>
              <a:off x="7057595" y="1756436"/>
              <a:ext cx="91588" cy="2310813"/>
              <a:chOff x="4095651" y="3495882"/>
              <a:chExt cx="95662" cy="1307827"/>
            </a:xfrm>
          </p:grpSpPr>
          <p:cxnSp>
            <p:nvCxnSpPr>
              <p:cNvPr id="189" name="Straight Connector 188">
                <a:extLst>
                  <a:ext uri="{FF2B5EF4-FFF2-40B4-BE49-F238E27FC236}">
                    <a16:creationId xmlns:a16="http://schemas.microsoft.com/office/drawing/2014/main" id="{B14141FE-0C97-A041-31A1-0940932E49B1}"/>
                  </a:ext>
                </a:extLst>
              </p:cNvPr>
              <p:cNvCxnSpPr/>
              <p:nvPr/>
            </p:nvCxnSpPr>
            <p:spPr>
              <a:xfrm>
                <a:off x="4146278" y="3501007"/>
                <a:ext cx="0" cy="129614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>
                <a:extLst>
                  <a:ext uri="{FF2B5EF4-FFF2-40B4-BE49-F238E27FC236}">
                    <a16:creationId xmlns:a16="http://schemas.microsoft.com/office/drawing/2014/main" id="{172CCBFB-A148-04BD-D56F-8B0864185B11}"/>
                  </a:ext>
                </a:extLst>
              </p:cNvPr>
              <p:cNvCxnSpPr/>
              <p:nvPr/>
            </p:nvCxnSpPr>
            <p:spPr>
              <a:xfrm flipH="1">
                <a:off x="4095651" y="3495882"/>
                <a:ext cx="9566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90">
                <a:extLst>
                  <a:ext uri="{FF2B5EF4-FFF2-40B4-BE49-F238E27FC236}">
                    <a16:creationId xmlns:a16="http://schemas.microsoft.com/office/drawing/2014/main" id="{B0680C1D-BB07-BF5D-CDA1-3FE9899E5AEB}"/>
                  </a:ext>
                </a:extLst>
              </p:cNvPr>
              <p:cNvCxnSpPr/>
              <p:nvPr/>
            </p:nvCxnSpPr>
            <p:spPr>
              <a:xfrm flipH="1">
                <a:off x="4095651" y="4803709"/>
                <a:ext cx="9566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ECB151A4-E8C4-C8A1-4459-7DF9E892BD17}"/>
                </a:ext>
              </a:extLst>
            </p:cNvPr>
            <p:cNvGrpSpPr/>
            <p:nvPr/>
          </p:nvGrpSpPr>
          <p:grpSpPr>
            <a:xfrm>
              <a:off x="7526196" y="1756436"/>
              <a:ext cx="91588" cy="2310813"/>
              <a:chOff x="4095651" y="3495882"/>
              <a:chExt cx="95662" cy="1307827"/>
            </a:xfrm>
          </p:grpSpPr>
          <p:cxnSp>
            <p:nvCxnSpPr>
              <p:cNvPr id="186" name="Straight Connector 185">
                <a:extLst>
                  <a:ext uri="{FF2B5EF4-FFF2-40B4-BE49-F238E27FC236}">
                    <a16:creationId xmlns:a16="http://schemas.microsoft.com/office/drawing/2014/main" id="{896AAA19-0DE7-CC0E-0829-DEF38E33C88A}"/>
                  </a:ext>
                </a:extLst>
              </p:cNvPr>
              <p:cNvCxnSpPr/>
              <p:nvPr/>
            </p:nvCxnSpPr>
            <p:spPr>
              <a:xfrm>
                <a:off x="4146278" y="3501007"/>
                <a:ext cx="0" cy="129614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>
                <a:extLst>
                  <a:ext uri="{FF2B5EF4-FFF2-40B4-BE49-F238E27FC236}">
                    <a16:creationId xmlns:a16="http://schemas.microsoft.com/office/drawing/2014/main" id="{695EFA14-3A2E-4F06-5FFB-2FB12FFF578C}"/>
                  </a:ext>
                </a:extLst>
              </p:cNvPr>
              <p:cNvCxnSpPr/>
              <p:nvPr/>
            </p:nvCxnSpPr>
            <p:spPr>
              <a:xfrm flipH="1">
                <a:off x="4095651" y="3495882"/>
                <a:ext cx="9566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>
                <a:extLst>
                  <a:ext uri="{FF2B5EF4-FFF2-40B4-BE49-F238E27FC236}">
                    <a16:creationId xmlns:a16="http://schemas.microsoft.com/office/drawing/2014/main" id="{5CFF3B65-D58B-48EF-4C8B-CFC0806A525E}"/>
                  </a:ext>
                </a:extLst>
              </p:cNvPr>
              <p:cNvCxnSpPr/>
              <p:nvPr/>
            </p:nvCxnSpPr>
            <p:spPr>
              <a:xfrm flipH="1">
                <a:off x="4095651" y="4803709"/>
                <a:ext cx="9566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41BAE2B9-D42D-0DC3-726C-4B91073F402F}"/>
                </a:ext>
              </a:extLst>
            </p:cNvPr>
            <p:cNvGrpSpPr/>
            <p:nvPr/>
          </p:nvGrpSpPr>
          <p:grpSpPr>
            <a:xfrm>
              <a:off x="7995145" y="1756436"/>
              <a:ext cx="91588" cy="2310813"/>
              <a:chOff x="4095651" y="3495882"/>
              <a:chExt cx="95662" cy="1307827"/>
            </a:xfrm>
          </p:grpSpPr>
          <p:cxnSp>
            <p:nvCxnSpPr>
              <p:cNvPr id="183" name="Straight Connector 182">
                <a:extLst>
                  <a:ext uri="{FF2B5EF4-FFF2-40B4-BE49-F238E27FC236}">
                    <a16:creationId xmlns:a16="http://schemas.microsoft.com/office/drawing/2014/main" id="{FA056DA2-D0E4-E84A-8A46-5414AE3BAD3D}"/>
                  </a:ext>
                </a:extLst>
              </p:cNvPr>
              <p:cNvCxnSpPr/>
              <p:nvPr/>
            </p:nvCxnSpPr>
            <p:spPr>
              <a:xfrm>
                <a:off x="4146278" y="3501007"/>
                <a:ext cx="0" cy="129614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>
                <a:extLst>
                  <a:ext uri="{FF2B5EF4-FFF2-40B4-BE49-F238E27FC236}">
                    <a16:creationId xmlns:a16="http://schemas.microsoft.com/office/drawing/2014/main" id="{436C71C4-0439-E887-6E1A-9226DCD4F8D1}"/>
                  </a:ext>
                </a:extLst>
              </p:cNvPr>
              <p:cNvCxnSpPr/>
              <p:nvPr/>
            </p:nvCxnSpPr>
            <p:spPr>
              <a:xfrm flipH="1">
                <a:off x="4095651" y="3495882"/>
                <a:ext cx="9566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>
                <a:extLst>
                  <a:ext uri="{FF2B5EF4-FFF2-40B4-BE49-F238E27FC236}">
                    <a16:creationId xmlns:a16="http://schemas.microsoft.com/office/drawing/2014/main" id="{9777D3D7-1760-1E88-284A-2F53A38CD8E8}"/>
                  </a:ext>
                </a:extLst>
              </p:cNvPr>
              <p:cNvCxnSpPr/>
              <p:nvPr/>
            </p:nvCxnSpPr>
            <p:spPr>
              <a:xfrm flipH="1">
                <a:off x="4095651" y="4803709"/>
                <a:ext cx="9566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FC6C369D-9570-22FF-6132-DB5D870F01CA}"/>
              </a:ext>
            </a:extLst>
          </p:cNvPr>
          <p:cNvCxnSpPr/>
          <p:nvPr/>
        </p:nvCxnSpPr>
        <p:spPr>
          <a:xfrm flipV="1">
            <a:off x="6556431" y="4926994"/>
            <a:ext cx="0" cy="34523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Arrow Connector 201">
            <a:extLst>
              <a:ext uri="{FF2B5EF4-FFF2-40B4-BE49-F238E27FC236}">
                <a16:creationId xmlns:a16="http://schemas.microsoft.com/office/drawing/2014/main" id="{EAE4EE17-E53A-7A54-FAA6-640BB162AF92}"/>
              </a:ext>
            </a:extLst>
          </p:cNvPr>
          <p:cNvCxnSpPr/>
          <p:nvPr/>
        </p:nvCxnSpPr>
        <p:spPr>
          <a:xfrm>
            <a:off x="6556431" y="5272226"/>
            <a:ext cx="360040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8" name="Oval 207">
            <a:extLst>
              <a:ext uri="{FF2B5EF4-FFF2-40B4-BE49-F238E27FC236}">
                <a16:creationId xmlns:a16="http://schemas.microsoft.com/office/drawing/2014/main" id="{A03494F1-264C-1464-F78C-2CD085F0F38D}"/>
              </a:ext>
            </a:extLst>
          </p:cNvPr>
          <p:cNvSpPr/>
          <p:nvPr/>
        </p:nvSpPr>
        <p:spPr>
          <a:xfrm>
            <a:off x="3343740" y="1300722"/>
            <a:ext cx="5910995" cy="89931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0" rIns="0" rtlCol="0" anchor="ctr"/>
          <a:lstStyle/>
          <a:p>
            <a:pPr algn="ctr"/>
            <a:r>
              <a:rPr lang="en-GB" sz="1200" u="sng" dirty="0"/>
              <a:t>The uncertainty at Q5 is largely influenced by </a:t>
            </a:r>
            <a:r>
              <a:rPr lang="en-US" sz="1200" u="sng" dirty="0"/>
              <a:t>: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200" dirty="0"/>
              <a:t>Uncertainty Q3-Q3 (link Left-Right through UPS gallery)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200" dirty="0"/>
              <a:t>Uncertainty Q1-D1 (slope of the error propagation)</a:t>
            </a:r>
          </a:p>
          <a:p>
            <a:pPr algn="ctr"/>
            <a:endParaRPr lang="en-US" sz="1200" dirty="0"/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ADC08F9B-F17A-9B6A-466B-2392DFACB6D4}"/>
              </a:ext>
            </a:extLst>
          </p:cNvPr>
          <p:cNvGrpSpPr/>
          <p:nvPr/>
        </p:nvGrpSpPr>
        <p:grpSpPr>
          <a:xfrm>
            <a:off x="4044702" y="5857098"/>
            <a:ext cx="1863806" cy="135033"/>
            <a:chOff x="3730448" y="4942428"/>
            <a:chExt cx="1863806" cy="135033"/>
          </a:xfrm>
        </p:grpSpPr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3616FCF3-7000-DD46-E6EA-50EFDACFD840}"/>
                </a:ext>
              </a:extLst>
            </p:cNvPr>
            <p:cNvCxnSpPr/>
            <p:nvPr/>
          </p:nvCxnSpPr>
          <p:spPr>
            <a:xfrm>
              <a:off x="4007768" y="5077461"/>
              <a:ext cx="1586486" cy="0"/>
            </a:xfrm>
            <a:prstGeom prst="line">
              <a:avLst/>
            </a:prstGeom>
            <a:ln w="127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79F39C0A-D610-BE1E-56CF-FC72F37513DF}"/>
                </a:ext>
              </a:extLst>
            </p:cNvPr>
            <p:cNvSpPr txBox="1"/>
            <p:nvPr/>
          </p:nvSpPr>
          <p:spPr>
            <a:xfrm>
              <a:off x="3730448" y="4942428"/>
              <a:ext cx="554639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800" b="1" i="1" dirty="0">
                  <a:solidFill>
                    <a:schemeClr val="accent6"/>
                  </a:solidFill>
                </a:rPr>
                <a:t>Wire Q1-D1</a:t>
              </a:r>
            </a:p>
          </p:txBody>
        </p: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3FD707E2-85AD-D436-BBFF-8A593BAA6661}"/>
              </a:ext>
            </a:extLst>
          </p:cNvPr>
          <p:cNvGrpSpPr/>
          <p:nvPr/>
        </p:nvGrpSpPr>
        <p:grpSpPr>
          <a:xfrm>
            <a:off x="6998726" y="5869019"/>
            <a:ext cx="1940357" cy="123112"/>
            <a:chOff x="4007768" y="4954349"/>
            <a:chExt cx="1940357" cy="123112"/>
          </a:xfrm>
        </p:grpSpPr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4CF6FED9-9670-3667-D23A-78FFC9C66B11}"/>
                </a:ext>
              </a:extLst>
            </p:cNvPr>
            <p:cNvCxnSpPr/>
            <p:nvPr/>
          </p:nvCxnSpPr>
          <p:spPr>
            <a:xfrm>
              <a:off x="4007768" y="5077461"/>
              <a:ext cx="1586486" cy="0"/>
            </a:xfrm>
            <a:prstGeom prst="line">
              <a:avLst/>
            </a:prstGeom>
            <a:ln w="127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4" name="TextBox 213">
              <a:extLst>
                <a:ext uri="{FF2B5EF4-FFF2-40B4-BE49-F238E27FC236}">
                  <a16:creationId xmlns:a16="http://schemas.microsoft.com/office/drawing/2014/main" id="{C8BD6F50-E4C4-0ECD-1E2F-3AB93D500705}"/>
                </a:ext>
              </a:extLst>
            </p:cNvPr>
            <p:cNvSpPr txBox="1"/>
            <p:nvPr/>
          </p:nvSpPr>
          <p:spPr>
            <a:xfrm>
              <a:off x="5393486" y="4954349"/>
              <a:ext cx="554639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800" b="1" i="1" dirty="0">
                  <a:solidFill>
                    <a:schemeClr val="accent6"/>
                  </a:solidFill>
                </a:rPr>
                <a:t>Wire Q1-D1</a:t>
              </a:r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B27A3AE1-EE60-0F2D-BAAE-70AD65796B3D}"/>
              </a:ext>
            </a:extLst>
          </p:cNvPr>
          <p:cNvGrpSpPr/>
          <p:nvPr/>
        </p:nvGrpSpPr>
        <p:grpSpPr>
          <a:xfrm>
            <a:off x="6998726" y="6221301"/>
            <a:ext cx="5144725" cy="139192"/>
            <a:chOff x="4007768" y="5077461"/>
            <a:chExt cx="5144725" cy="139192"/>
          </a:xfrm>
        </p:grpSpPr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5F1AFD95-5D62-5075-B704-ED244195BB2B}"/>
                </a:ext>
              </a:extLst>
            </p:cNvPr>
            <p:cNvCxnSpPr>
              <a:cxnSpLocks/>
            </p:cNvCxnSpPr>
            <p:nvPr/>
          </p:nvCxnSpPr>
          <p:spPr>
            <a:xfrm>
              <a:off x="4007768" y="5077461"/>
              <a:ext cx="4929922" cy="0"/>
            </a:xfrm>
            <a:prstGeom prst="line">
              <a:avLst/>
            </a:prstGeom>
            <a:ln w="127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479C9E67-FDB1-AA3A-1D65-073DEEECFF9B}"/>
                </a:ext>
              </a:extLst>
            </p:cNvPr>
            <p:cNvSpPr txBox="1"/>
            <p:nvPr/>
          </p:nvSpPr>
          <p:spPr>
            <a:xfrm>
              <a:off x="8591442" y="5093542"/>
              <a:ext cx="561051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800" b="1" i="1" dirty="0">
                  <a:solidFill>
                    <a:schemeClr val="accent6"/>
                  </a:solidFill>
                </a:rPr>
                <a:t>Wire Q1-Q5</a:t>
              </a:r>
            </a:p>
          </p:txBody>
        </p:sp>
      </p:grp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CA4D47A5-E2E3-D7FD-57F3-7C33E51417EC}"/>
              </a:ext>
            </a:extLst>
          </p:cNvPr>
          <p:cNvGrpSpPr/>
          <p:nvPr/>
        </p:nvGrpSpPr>
        <p:grpSpPr>
          <a:xfrm>
            <a:off x="535474" y="6221301"/>
            <a:ext cx="5338768" cy="135049"/>
            <a:chOff x="3598922" y="5077461"/>
            <a:chExt cx="5338768" cy="135049"/>
          </a:xfrm>
        </p:grpSpPr>
        <p:cxnSp>
          <p:nvCxnSpPr>
            <p:cNvPr id="220" name="Straight Connector 219">
              <a:extLst>
                <a:ext uri="{FF2B5EF4-FFF2-40B4-BE49-F238E27FC236}">
                  <a16:creationId xmlns:a16="http://schemas.microsoft.com/office/drawing/2014/main" id="{6F035CD2-2B54-2BAB-21A2-7DBF54A3DD25}"/>
                </a:ext>
              </a:extLst>
            </p:cNvPr>
            <p:cNvCxnSpPr>
              <a:cxnSpLocks/>
            </p:cNvCxnSpPr>
            <p:nvPr/>
          </p:nvCxnSpPr>
          <p:spPr>
            <a:xfrm>
              <a:off x="4007768" y="5077461"/>
              <a:ext cx="4929922" cy="0"/>
            </a:xfrm>
            <a:prstGeom prst="line">
              <a:avLst/>
            </a:prstGeom>
            <a:ln w="127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1" name="TextBox 220">
              <a:extLst>
                <a:ext uri="{FF2B5EF4-FFF2-40B4-BE49-F238E27FC236}">
                  <a16:creationId xmlns:a16="http://schemas.microsoft.com/office/drawing/2014/main" id="{E7BD08A4-B1FF-7E80-3D7F-4101EBFC37B7}"/>
                </a:ext>
              </a:extLst>
            </p:cNvPr>
            <p:cNvSpPr txBox="1"/>
            <p:nvPr/>
          </p:nvSpPr>
          <p:spPr>
            <a:xfrm>
              <a:off x="3598922" y="5089399"/>
              <a:ext cx="561051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800" b="1" i="1" dirty="0">
                  <a:solidFill>
                    <a:schemeClr val="accent6"/>
                  </a:solidFill>
                </a:rPr>
                <a:t>Wire Q1-Q5</a:t>
              </a:r>
            </a:p>
          </p:txBody>
        </p:sp>
      </p:grpSp>
      <p:sp>
        <p:nvSpPr>
          <p:cNvPr id="222" name="Oval 221">
            <a:extLst>
              <a:ext uri="{FF2B5EF4-FFF2-40B4-BE49-F238E27FC236}">
                <a16:creationId xmlns:a16="http://schemas.microsoft.com/office/drawing/2014/main" id="{6CD972C8-67D1-B4A6-92FB-ED3C9F5837DE}"/>
              </a:ext>
            </a:extLst>
          </p:cNvPr>
          <p:cNvSpPr/>
          <p:nvPr/>
        </p:nvSpPr>
        <p:spPr>
          <a:xfrm>
            <a:off x="2023735" y="1399297"/>
            <a:ext cx="720080" cy="399182"/>
          </a:xfrm>
          <a:prstGeom prst="ellipse">
            <a:avLst/>
          </a:prstGeom>
          <a:noFill/>
          <a:ln w="38100">
            <a:solidFill>
              <a:srgbClr val="00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Oval 222">
            <a:extLst>
              <a:ext uri="{FF2B5EF4-FFF2-40B4-BE49-F238E27FC236}">
                <a16:creationId xmlns:a16="http://schemas.microsoft.com/office/drawing/2014/main" id="{05FD6D99-3E3B-E617-BE2D-9EFFB75EC987}"/>
              </a:ext>
            </a:extLst>
          </p:cNvPr>
          <p:cNvSpPr/>
          <p:nvPr/>
        </p:nvSpPr>
        <p:spPr>
          <a:xfrm>
            <a:off x="9887680" y="1399297"/>
            <a:ext cx="720080" cy="399182"/>
          </a:xfrm>
          <a:prstGeom prst="ellipse">
            <a:avLst/>
          </a:prstGeom>
          <a:noFill/>
          <a:ln w="38100">
            <a:solidFill>
              <a:srgbClr val="00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544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eplacement_modele_sketchup">
            <a:hlinkClick r:id="" action="ppaction://media"/>
            <a:extLst>
              <a:ext uri="{FF2B5EF4-FFF2-40B4-BE49-F238E27FC236}">
                <a16:creationId xmlns:a16="http://schemas.microsoft.com/office/drawing/2014/main" id="{97BBF0CC-64E3-46BE-6B3F-9ECA4FB2D94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24603" t="20601" r="24013" b="6950"/>
          <a:stretch/>
        </p:blipFill>
        <p:spPr>
          <a:xfrm>
            <a:off x="7896200" y="1578301"/>
            <a:ext cx="3926200" cy="311388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3392" y="1020891"/>
            <a:ext cx="5693435" cy="369475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84016" y="1673707"/>
            <a:ext cx="1732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Vacuum vessel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156608" y="1867077"/>
            <a:ext cx="520435" cy="1759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3664133" y="2575118"/>
            <a:ext cx="523512" cy="9546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25889" y="3529817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Cold mass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10428296" y="2838461"/>
            <a:ext cx="444635" cy="7935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9424240" y="3049224"/>
            <a:ext cx="904672" cy="6970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328912" y="3664856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Crab cavities</a:t>
            </a:r>
          </a:p>
        </p:txBody>
      </p:sp>
      <p:cxnSp>
        <p:nvCxnSpPr>
          <p:cNvPr id="20" name="Straight Arrow Connector 19"/>
          <p:cNvCxnSpPr>
            <a:cxnSpLocks/>
          </p:cNvCxnSpPr>
          <p:nvPr/>
        </p:nvCxnSpPr>
        <p:spPr>
          <a:xfrm>
            <a:off x="9884971" y="1389716"/>
            <a:ext cx="691615" cy="4686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421343" y="1076537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Cryomodule</a:t>
            </a:r>
          </a:p>
        </p:txBody>
      </p:sp>
      <p:sp>
        <p:nvSpPr>
          <p:cNvPr id="27" name="Rectangle 26"/>
          <p:cNvSpPr/>
          <p:nvPr/>
        </p:nvSpPr>
        <p:spPr>
          <a:xfrm rot="21221780">
            <a:off x="8467964" y="4904595"/>
            <a:ext cx="2812123" cy="1204654"/>
          </a:xfrm>
          <a:prstGeom prst="rect">
            <a:avLst/>
          </a:prstGeom>
          <a:solidFill>
            <a:schemeClr val="bg1">
              <a:lumMod val="65000"/>
            </a:schemeClr>
          </a:solidFill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>
            <a:stCxn id="27" idx="1"/>
            <a:endCxn id="27" idx="3"/>
          </p:cNvCxnSpPr>
          <p:nvPr/>
        </p:nvCxnSpPr>
        <p:spPr>
          <a:xfrm flipV="1">
            <a:off x="8476465" y="5352539"/>
            <a:ext cx="2795121" cy="308766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8834215" y="5229200"/>
            <a:ext cx="850408" cy="5760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>
            <a:stCxn id="34" idx="1"/>
            <a:endCxn id="34" idx="3"/>
          </p:cNvCxnSpPr>
          <p:nvPr/>
        </p:nvCxnSpPr>
        <p:spPr>
          <a:xfrm>
            <a:off x="8834215" y="5517232"/>
            <a:ext cx="850408" cy="0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10151382" y="5229200"/>
            <a:ext cx="850408" cy="5760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>
            <a:stCxn id="42" idx="1"/>
            <a:endCxn id="42" idx="3"/>
          </p:cNvCxnSpPr>
          <p:nvPr/>
        </p:nvCxnSpPr>
        <p:spPr>
          <a:xfrm>
            <a:off x="10151382" y="5517232"/>
            <a:ext cx="850408" cy="0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 rot="224330">
            <a:off x="965936" y="5100801"/>
            <a:ext cx="4911122" cy="92412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1267223" y="5283203"/>
            <a:ext cx="4302723" cy="4527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/>
          <p:cNvCxnSpPr>
            <a:stCxn id="47" idx="1"/>
            <a:endCxn id="47" idx="3"/>
          </p:cNvCxnSpPr>
          <p:nvPr/>
        </p:nvCxnSpPr>
        <p:spPr>
          <a:xfrm>
            <a:off x="1267223" y="5509566"/>
            <a:ext cx="4302723" cy="0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20377" y="5517232"/>
            <a:ext cx="11292247" cy="0"/>
          </a:xfrm>
          <a:prstGeom prst="line">
            <a:avLst/>
          </a:prstGeom>
          <a:ln>
            <a:prstDash val="lg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0" name="Title 1">
            <a:extLst>
              <a:ext uri="{FF2B5EF4-FFF2-40B4-BE49-F238E27FC236}">
                <a16:creationId xmlns:a16="http://schemas.microsoft.com/office/drawing/2014/main" id="{5ACE00F2-A923-4052-AF6E-3131981BC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377" y="-4570"/>
            <a:ext cx="10356144" cy="625258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Internal monitoring for “special” components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228155" y="5193532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Nominal axis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0E5EE9-F3CA-EFD1-CF6E-B4CBD6F47B4E}"/>
              </a:ext>
            </a:extLst>
          </p:cNvPr>
          <p:cNvSpPr txBox="1"/>
          <p:nvPr/>
        </p:nvSpPr>
        <p:spPr>
          <a:xfrm rot="220892">
            <a:off x="923174" y="4679728"/>
            <a:ext cx="1732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Vacuum vessel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617313-EC5B-DB3B-9917-DC43FC428F8D}"/>
              </a:ext>
            </a:extLst>
          </p:cNvPr>
          <p:cNvSpPr txBox="1"/>
          <p:nvPr/>
        </p:nvSpPr>
        <p:spPr>
          <a:xfrm>
            <a:off x="3185707" y="5217724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Axis of the Cold mass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1E973C-4510-7065-6564-2DF4B6E04705}"/>
              </a:ext>
            </a:extLst>
          </p:cNvPr>
          <p:cNvSpPr txBox="1"/>
          <p:nvPr/>
        </p:nvSpPr>
        <p:spPr>
          <a:xfrm>
            <a:off x="8819005" y="5178304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Axis of the Crab cavities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019F3F-8DA7-F845-E1CC-566B5596AE94}"/>
              </a:ext>
            </a:extLst>
          </p:cNvPr>
          <p:cNvSpPr txBox="1"/>
          <p:nvPr/>
        </p:nvSpPr>
        <p:spPr>
          <a:xfrm rot="21198707">
            <a:off x="8256027" y="4652244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Cryomodule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424DF9-3176-1583-7E59-9F9E5CD596AC}"/>
              </a:ext>
            </a:extLst>
          </p:cNvPr>
          <p:cNvSpPr txBox="1"/>
          <p:nvPr/>
        </p:nvSpPr>
        <p:spPr>
          <a:xfrm>
            <a:off x="2349726" y="715352"/>
            <a:ext cx="22589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Q1, Q2a, Q2b, Q3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6446DF-FCEA-12D5-F69D-A592F9834FA5}"/>
              </a:ext>
            </a:extLst>
          </p:cNvPr>
          <p:cNvSpPr txBox="1"/>
          <p:nvPr/>
        </p:nvSpPr>
        <p:spPr>
          <a:xfrm>
            <a:off x="8656136" y="715352"/>
            <a:ext cx="18373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Crab-Cavities</a:t>
            </a:r>
          </a:p>
        </p:txBody>
      </p:sp>
    </p:spTree>
    <p:extLst>
      <p:ext uri="{BB962C8B-B14F-4D97-AF65-F5344CB8AC3E}">
        <p14:creationId xmlns:p14="http://schemas.microsoft.com/office/powerpoint/2010/main" val="3328748343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pic>
        <p:nvPicPr>
          <p:cNvPr id="7" name="Picture 2" descr="Emoji panneau d&amp;#39;avertissement ⚠️ • Les raccourcis clavier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6724" y="38930"/>
            <a:ext cx="1525676" cy="858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429246" y="836897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Accuracy and precision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0620" y="4910860"/>
            <a:ext cx="1091617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The “</a:t>
            </a:r>
            <a:r>
              <a:rPr lang="en-US" sz="1500" b="1" dirty="0">
                <a:solidFill>
                  <a:srgbClr val="FF0000"/>
                </a:solidFill>
                <a:highlight>
                  <a:srgbClr val="FFFF00"/>
                </a:highlight>
              </a:rPr>
              <a:t>absolute</a:t>
            </a:r>
            <a:r>
              <a:rPr lang="en-US" sz="1500" dirty="0"/>
              <a:t>” position of CC1 (in general coordinate system) will be known with an </a:t>
            </a:r>
            <a:r>
              <a:rPr lang="en-US" sz="1500" b="1" dirty="0">
                <a:solidFill>
                  <a:srgbClr val="FF0000"/>
                </a:solidFill>
                <a:highlight>
                  <a:srgbClr val="FFFF00"/>
                </a:highlight>
              </a:rPr>
              <a:t>accuracy</a:t>
            </a:r>
            <a:r>
              <a:rPr lang="en-US" sz="1500" dirty="0"/>
              <a:t> of 0.25 mm (1</a:t>
            </a:r>
            <a:r>
              <a:rPr lang="en-US" sz="1500" dirty="0">
                <a:sym typeface="Symbol" panose="05050102010706020507" pitchFamily="18" charset="2"/>
              </a:rPr>
              <a:t>)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The “</a:t>
            </a:r>
            <a:r>
              <a:rPr lang="en-US" sz="1500" b="1" dirty="0">
                <a:solidFill>
                  <a:srgbClr val="FF0000"/>
                </a:solidFill>
                <a:highlight>
                  <a:srgbClr val="FFFF00"/>
                </a:highlight>
              </a:rPr>
              <a:t>absolute</a:t>
            </a:r>
            <a:r>
              <a:rPr lang="en-US" sz="1500" dirty="0"/>
              <a:t>” position of CC2 (in general coordinate system) will be known with an </a:t>
            </a:r>
            <a:r>
              <a:rPr lang="en-US" sz="1500" b="1" dirty="0">
                <a:solidFill>
                  <a:srgbClr val="FF0000"/>
                </a:solidFill>
                <a:highlight>
                  <a:srgbClr val="FFFF00"/>
                </a:highlight>
              </a:rPr>
              <a:t>accuracy</a:t>
            </a:r>
            <a:r>
              <a:rPr lang="en-US" sz="1500" dirty="0"/>
              <a:t> of 0.25 mm (1</a:t>
            </a:r>
            <a:r>
              <a:rPr lang="en-US" sz="1500" dirty="0">
                <a:sym typeface="Symbol" panose="05050102010706020507" pitchFamily="18" charset="2"/>
              </a:rPr>
              <a:t>)</a:t>
            </a:r>
          </a:p>
          <a:p>
            <a:pPr lvl="1"/>
            <a:r>
              <a:rPr lang="en-US" sz="1500" dirty="0"/>
              <a:t>	The “</a:t>
            </a:r>
            <a:r>
              <a:rPr lang="en-US" sz="1500" b="1" dirty="0">
                <a:solidFill>
                  <a:srgbClr val="FF0000"/>
                </a:solidFill>
                <a:highlight>
                  <a:srgbClr val="00FF00"/>
                </a:highlight>
              </a:rPr>
              <a:t>relative</a:t>
            </a:r>
            <a:r>
              <a:rPr lang="en-US" sz="1500" dirty="0"/>
              <a:t>” position of CC1 </a:t>
            </a:r>
            <a:r>
              <a:rPr lang="en-US" sz="1500" dirty="0" err="1"/>
              <a:t>w.r.t.</a:t>
            </a:r>
            <a:r>
              <a:rPr lang="en-US" sz="1500" dirty="0"/>
              <a:t> CC2 will be known with a </a:t>
            </a:r>
            <a:r>
              <a:rPr lang="en-US" sz="1500" b="1" dirty="0">
                <a:solidFill>
                  <a:srgbClr val="FF0000"/>
                </a:solidFill>
                <a:highlight>
                  <a:srgbClr val="00FF00"/>
                </a:highlight>
              </a:rPr>
              <a:t>precision</a:t>
            </a:r>
            <a:r>
              <a:rPr lang="en-US" sz="1500" dirty="0"/>
              <a:t> of few microns</a:t>
            </a:r>
          </a:p>
          <a:p>
            <a:pPr lvl="1"/>
            <a:endParaRPr lang="en-US" sz="1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The “</a:t>
            </a:r>
            <a:r>
              <a:rPr lang="en-US" sz="1500" b="1" dirty="0">
                <a:solidFill>
                  <a:srgbClr val="FF0000"/>
                </a:solidFill>
                <a:highlight>
                  <a:srgbClr val="00FF00"/>
                </a:highlight>
              </a:rPr>
              <a:t>relative</a:t>
            </a:r>
            <a:r>
              <a:rPr lang="en-US" sz="1500" dirty="0"/>
              <a:t>” movement of CC1 will be known with a </a:t>
            </a:r>
            <a:r>
              <a:rPr lang="en-US" sz="1500" b="1" dirty="0">
                <a:solidFill>
                  <a:srgbClr val="FF0000"/>
                </a:solidFill>
                <a:highlight>
                  <a:srgbClr val="00FF00"/>
                </a:highlight>
              </a:rPr>
              <a:t>precision</a:t>
            </a:r>
            <a:r>
              <a:rPr lang="en-US" sz="1500" dirty="0"/>
              <a:t> of few microns</a:t>
            </a:r>
          </a:p>
        </p:txBody>
      </p:sp>
      <p:sp>
        <p:nvSpPr>
          <p:cNvPr id="68" name="Rectangle 67"/>
          <p:cNvSpPr/>
          <p:nvPr/>
        </p:nvSpPr>
        <p:spPr>
          <a:xfrm>
            <a:off x="4068764" y="1517520"/>
            <a:ext cx="155028" cy="20370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4545145" y="1524077"/>
            <a:ext cx="155028" cy="20304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5015880" y="1524077"/>
            <a:ext cx="155028" cy="20304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7021092" y="1524077"/>
            <a:ext cx="155028" cy="20304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7485488" y="1524077"/>
            <a:ext cx="155028" cy="20304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7968208" y="1517520"/>
            <a:ext cx="155028" cy="20370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3398201" y="1018590"/>
            <a:ext cx="5424541" cy="49893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UPS gallery</a:t>
            </a:r>
          </a:p>
        </p:txBody>
      </p:sp>
      <p:sp>
        <p:nvSpPr>
          <p:cNvPr id="75" name="Rectangle 74"/>
          <p:cNvSpPr/>
          <p:nvPr/>
        </p:nvSpPr>
        <p:spPr>
          <a:xfrm>
            <a:off x="4014714" y="1162606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P1</a:t>
            </a:r>
          </a:p>
        </p:txBody>
      </p:sp>
      <p:sp>
        <p:nvSpPr>
          <p:cNvPr id="76" name="Rectangle 75"/>
          <p:cNvSpPr/>
          <p:nvPr/>
        </p:nvSpPr>
        <p:spPr>
          <a:xfrm>
            <a:off x="4483065" y="1162606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P2</a:t>
            </a:r>
          </a:p>
        </p:txBody>
      </p:sp>
      <p:sp>
        <p:nvSpPr>
          <p:cNvPr id="77" name="Rectangle 76"/>
          <p:cNvSpPr/>
          <p:nvPr/>
        </p:nvSpPr>
        <p:spPr>
          <a:xfrm>
            <a:off x="4951416" y="1162606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P3</a:t>
            </a:r>
          </a:p>
        </p:txBody>
      </p:sp>
      <p:sp>
        <p:nvSpPr>
          <p:cNvPr id="78" name="Rectangle 77"/>
          <p:cNvSpPr/>
          <p:nvPr/>
        </p:nvSpPr>
        <p:spPr>
          <a:xfrm>
            <a:off x="6958181" y="1162606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P4</a:t>
            </a:r>
          </a:p>
        </p:txBody>
      </p:sp>
      <p:sp>
        <p:nvSpPr>
          <p:cNvPr id="79" name="Rectangle 78"/>
          <p:cNvSpPr/>
          <p:nvPr/>
        </p:nvSpPr>
        <p:spPr>
          <a:xfrm>
            <a:off x="7431967" y="1162606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P5</a:t>
            </a:r>
          </a:p>
        </p:txBody>
      </p:sp>
      <p:sp>
        <p:nvSpPr>
          <p:cNvPr id="80" name="Rectangle 79"/>
          <p:cNvSpPr/>
          <p:nvPr/>
        </p:nvSpPr>
        <p:spPr>
          <a:xfrm>
            <a:off x="7905181" y="1162606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P6</a:t>
            </a:r>
          </a:p>
        </p:txBody>
      </p:sp>
      <p:grpSp>
        <p:nvGrpSpPr>
          <p:cNvPr id="81" name="Group 80"/>
          <p:cNvGrpSpPr/>
          <p:nvPr/>
        </p:nvGrpSpPr>
        <p:grpSpPr>
          <a:xfrm>
            <a:off x="4095651" y="1450588"/>
            <a:ext cx="91588" cy="2310813"/>
            <a:chOff x="4095651" y="3495882"/>
            <a:chExt cx="95662" cy="1307827"/>
          </a:xfrm>
        </p:grpSpPr>
        <p:cxnSp>
          <p:nvCxnSpPr>
            <p:cNvPr id="82" name="Straight Connector 81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5" name="Group 84"/>
          <p:cNvGrpSpPr/>
          <p:nvPr/>
        </p:nvGrpSpPr>
        <p:grpSpPr>
          <a:xfrm>
            <a:off x="4564252" y="1450588"/>
            <a:ext cx="91588" cy="2310813"/>
            <a:chOff x="4095651" y="3495882"/>
            <a:chExt cx="95662" cy="1307827"/>
          </a:xfrm>
        </p:grpSpPr>
        <p:cxnSp>
          <p:nvCxnSpPr>
            <p:cNvPr id="86" name="Straight Connector 85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9" name="Group 88"/>
          <p:cNvGrpSpPr/>
          <p:nvPr/>
        </p:nvGrpSpPr>
        <p:grpSpPr>
          <a:xfrm>
            <a:off x="5033201" y="1450588"/>
            <a:ext cx="91588" cy="2310813"/>
            <a:chOff x="4095651" y="3495882"/>
            <a:chExt cx="95662" cy="1307827"/>
          </a:xfrm>
        </p:grpSpPr>
        <p:cxnSp>
          <p:nvCxnSpPr>
            <p:cNvPr id="90" name="Straight Connector 89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3" name="Group 92"/>
          <p:cNvGrpSpPr/>
          <p:nvPr/>
        </p:nvGrpSpPr>
        <p:grpSpPr>
          <a:xfrm>
            <a:off x="7057595" y="1450588"/>
            <a:ext cx="91588" cy="2310813"/>
            <a:chOff x="4095651" y="3495882"/>
            <a:chExt cx="95662" cy="1307827"/>
          </a:xfrm>
        </p:grpSpPr>
        <p:cxnSp>
          <p:nvCxnSpPr>
            <p:cNvPr id="94" name="Straight Connector 93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7" name="Group 96"/>
          <p:cNvGrpSpPr/>
          <p:nvPr/>
        </p:nvGrpSpPr>
        <p:grpSpPr>
          <a:xfrm>
            <a:off x="7526196" y="1450588"/>
            <a:ext cx="91588" cy="2310813"/>
            <a:chOff x="4095651" y="3495882"/>
            <a:chExt cx="95662" cy="1307827"/>
          </a:xfrm>
        </p:grpSpPr>
        <p:cxnSp>
          <p:nvCxnSpPr>
            <p:cNvPr id="98" name="Straight Connector 97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01" name="Group 100"/>
          <p:cNvGrpSpPr/>
          <p:nvPr/>
        </p:nvGrpSpPr>
        <p:grpSpPr>
          <a:xfrm>
            <a:off x="7995145" y="1450588"/>
            <a:ext cx="91588" cy="2310813"/>
            <a:chOff x="4095651" y="3495882"/>
            <a:chExt cx="95662" cy="1307827"/>
          </a:xfrm>
        </p:grpSpPr>
        <p:cxnSp>
          <p:nvCxnSpPr>
            <p:cNvPr id="102" name="Straight Connector 101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5" name="Title 1">
            <a:extLst>
              <a:ext uri="{FF2B5EF4-FFF2-40B4-BE49-F238E27FC236}">
                <a16:creationId xmlns:a16="http://schemas.microsoft.com/office/drawing/2014/main" id="{5ACE00F2-A923-4052-AF6E-3131981BC42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20377" y="-4570"/>
            <a:ext cx="10560000" cy="72000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Precision / Accuracy</a:t>
            </a:r>
            <a:endParaRPr lang="en-US" dirty="0"/>
          </a:p>
        </p:txBody>
      </p:sp>
      <p:grpSp>
        <p:nvGrpSpPr>
          <p:cNvPr id="171" name="Group 170"/>
          <p:cNvGrpSpPr/>
          <p:nvPr/>
        </p:nvGrpSpPr>
        <p:grpSpPr>
          <a:xfrm>
            <a:off x="386780" y="3488628"/>
            <a:ext cx="11675622" cy="950735"/>
            <a:chOff x="386780" y="5497110"/>
            <a:chExt cx="11675622" cy="950735"/>
          </a:xfrm>
        </p:grpSpPr>
        <p:sp>
          <p:nvSpPr>
            <p:cNvPr id="172" name="Can 171"/>
            <p:cNvSpPr/>
            <p:nvPr/>
          </p:nvSpPr>
          <p:spPr>
            <a:xfrm rot="5400000">
              <a:off x="5915751" y="301195"/>
              <a:ext cx="617679" cy="11675622"/>
            </a:xfrm>
            <a:prstGeom prst="can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Straight Connector 172"/>
            <p:cNvCxnSpPr/>
            <p:nvPr/>
          </p:nvCxnSpPr>
          <p:spPr>
            <a:xfrm>
              <a:off x="420377" y="6124692"/>
              <a:ext cx="11575826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174" name="TextBox 173"/>
            <p:cNvSpPr txBox="1"/>
            <p:nvPr/>
          </p:nvSpPr>
          <p:spPr>
            <a:xfrm>
              <a:off x="11066305" y="5793439"/>
              <a:ext cx="92044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rgbClr val="C00000"/>
                  </a:solidFill>
                </a:rPr>
                <a:t>R = 0.33 mm</a:t>
              </a:r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2569904" y="5497110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Left</a:t>
              </a:r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9471251" y="5497110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Right</a:t>
              </a: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386780" y="3869389"/>
            <a:ext cx="5013927" cy="477953"/>
            <a:chOff x="386780" y="5685094"/>
            <a:chExt cx="5013927" cy="768644"/>
          </a:xfrm>
        </p:grpSpPr>
        <p:sp>
          <p:nvSpPr>
            <p:cNvPr id="178" name="Can 177"/>
            <p:cNvSpPr/>
            <p:nvPr/>
          </p:nvSpPr>
          <p:spPr>
            <a:xfrm rot="5248974">
              <a:off x="2677816" y="3658247"/>
              <a:ext cx="407069" cy="4989142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9" name="Straight Connector 178"/>
            <p:cNvCxnSpPr>
              <a:stCxn id="178" idx="3"/>
              <a:endCxn id="178" idx="0"/>
            </p:cNvCxnSpPr>
            <p:nvPr/>
          </p:nvCxnSpPr>
          <p:spPr>
            <a:xfrm flipV="1">
              <a:off x="389186" y="6047732"/>
              <a:ext cx="4882660" cy="21464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/>
          </p:nvCxnSpPr>
          <p:spPr>
            <a:xfrm>
              <a:off x="1153249" y="6115165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flipV="1">
              <a:off x="1417186" y="6259583"/>
              <a:ext cx="208918" cy="5277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>
              <a:off x="1769580" y="6115165"/>
              <a:ext cx="245000" cy="9740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flipV="1">
              <a:off x="2085893" y="6173981"/>
              <a:ext cx="208918" cy="7310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>
              <a:off x="2402206" y="6155053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>
              <a:off x="2718519" y="6285972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flipV="1">
              <a:off x="3034832" y="6033999"/>
              <a:ext cx="20891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flipV="1">
              <a:off x="3667458" y="6033999"/>
              <a:ext cx="20891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>
              <a:off x="4002838" y="6167218"/>
              <a:ext cx="184401" cy="9069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>
              <a:off x="3369042" y="6124692"/>
              <a:ext cx="208918" cy="8787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>
              <a:off x="4610046" y="6033999"/>
              <a:ext cx="21490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 flipV="1">
              <a:off x="4951416" y="6033999"/>
              <a:ext cx="173373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>
            <a:xfrm>
              <a:off x="4317620" y="5913768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/>
          </p:nvCxnSpPr>
          <p:spPr>
            <a:xfrm>
              <a:off x="420377" y="6115165"/>
              <a:ext cx="186949" cy="1444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 flipV="1">
              <a:off x="779578" y="6309320"/>
              <a:ext cx="197741" cy="1444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95" name="TextBox 194"/>
            <p:cNvSpPr txBox="1"/>
            <p:nvPr/>
          </p:nvSpPr>
          <p:spPr>
            <a:xfrm rot="21434826">
              <a:off x="4550794" y="5685094"/>
              <a:ext cx="849913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2"/>
                  </a:solidFill>
                </a:rPr>
                <a:t>R = 0.1 mm</a:t>
              </a:r>
            </a:p>
          </p:txBody>
        </p:sp>
      </p:grpSp>
      <p:grpSp>
        <p:nvGrpSpPr>
          <p:cNvPr id="196" name="Group 195"/>
          <p:cNvGrpSpPr/>
          <p:nvPr/>
        </p:nvGrpSpPr>
        <p:grpSpPr>
          <a:xfrm rot="10800000">
            <a:off x="7000464" y="3945353"/>
            <a:ext cx="4989142" cy="327866"/>
            <a:chOff x="7000464" y="5949285"/>
            <a:chExt cx="4989142" cy="646839"/>
          </a:xfrm>
        </p:grpSpPr>
        <p:sp>
          <p:nvSpPr>
            <p:cNvPr id="197" name="Can 196"/>
            <p:cNvSpPr/>
            <p:nvPr/>
          </p:nvSpPr>
          <p:spPr>
            <a:xfrm rot="5553437">
              <a:off x="9291500" y="3658249"/>
              <a:ext cx="407069" cy="4989142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8" name="Straight Connector 197"/>
            <p:cNvCxnSpPr>
              <a:endCxn id="197" idx="0"/>
            </p:cNvCxnSpPr>
            <p:nvPr/>
          </p:nvCxnSpPr>
          <p:spPr>
            <a:xfrm>
              <a:off x="7008034" y="6033999"/>
              <a:ext cx="4877422" cy="225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/>
          </p:nvCxnSpPr>
          <p:spPr>
            <a:xfrm rot="224578">
              <a:off x="7837331" y="6007055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/>
          </p:nvCxnSpPr>
          <p:spPr>
            <a:xfrm rot="224578" flipV="1">
              <a:off x="8089554" y="6168339"/>
              <a:ext cx="208918" cy="5277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>
            <a:xfrm rot="224578">
              <a:off x="8449129" y="6048364"/>
              <a:ext cx="245000" cy="9740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 rot="224578" flipV="1">
              <a:off x="8761760" y="6126551"/>
              <a:ext cx="208918" cy="7310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 rot="224578">
              <a:off x="9081020" y="6128391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>
            <a:xfrm rot="224578">
              <a:off x="9388112" y="6279680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/>
          </p:nvCxnSpPr>
          <p:spPr>
            <a:xfrm rot="224578" flipV="1">
              <a:off x="9718153" y="6048827"/>
              <a:ext cx="20891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/>
          </p:nvCxnSpPr>
          <p:spPr>
            <a:xfrm rot="224578" flipV="1">
              <a:off x="10349430" y="6090125"/>
              <a:ext cx="20891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>
            <a:xfrm rot="224578">
              <a:off x="10674509" y="6244123"/>
              <a:ext cx="184401" cy="9069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 rot="224578">
              <a:off x="10044907" y="6161117"/>
              <a:ext cx="208918" cy="8787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224578">
              <a:off x="11290001" y="6151853"/>
              <a:ext cx="21490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224578" flipV="1">
              <a:off x="11630687" y="6172782"/>
              <a:ext cx="173373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224578">
              <a:off x="11008099" y="6086476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224578">
              <a:off x="7101332" y="6014937"/>
              <a:ext cx="186949" cy="1444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224578" flipV="1">
              <a:off x="7447080" y="6086593"/>
              <a:ext cx="197741" cy="1444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14" name="TextBox 213"/>
            <p:cNvSpPr txBox="1"/>
            <p:nvPr/>
          </p:nvSpPr>
          <p:spPr>
            <a:xfrm rot="11078263">
              <a:off x="11044105" y="6349903"/>
              <a:ext cx="8499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2"/>
                  </a:solidFill>
                </a:rPr>
                <a:t>R = 0.1 mm</a:t>
              </a:r>
            </a:p>
          </p:txBody>
        </p:sp>
      </p:grpSp>
      <p:sp>
        <p:nvSpPr>
          <p:cNvPr id="6" name="Up Arrow 5"/>
          <p:cNvSpPr/>
          <p:nvPr/>
        </p:nvSpPr>
        <p:spPr>
          <a:xfrm rot="10800000">
            <a:off x="3936097" y="1985308"/>
            <a:ext cx="1373123" cy="1213827"/>
          </a:xfrm>
          <a:prstGeom prst="up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Up Arrow 214"/>
          <p:cNvSpPr/>
          <p:nvPr/>
        </p:nvSpPr>
        <p:spPr>
          <a:xfrm flipV="1">
            <a:off x="6888105" y="1985308"/>
            <a:ext cx="1373123" cy="1213827"/>
          </a:xfrm>
          <a:prstGeom prst="up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C27AE4B-71F0-87BB-06F5-EEE1447A3F76}"/>
              </a:ext>
            </a:extLst>
          </p:cNvPr>
          <p:cNvGrpSpPr/>
          <p:nvPr/>
        </p:nvGrpSpPr>
        <p:grpSpPr>
          <a:xfrm>
            <a:off x="6151849" y="548680"/>
            <a:ext cx="614156" cy="612157"/>
            <a:chOff x="6151849" y="548680"/>
            <a:chExt cx="614156" cy="612157"/>
          </a:xfrm>
        </p:grpSpPr>
        <p:cxnSp>
          <p:nvCxnSpPr>
            <p:cNvPr id="217" name="Straight Arrow Connector 216"/>
            <p:cNvCxnSpPr>
              <a:cxnSpLocks/>
            </p:cNvCxnSpPr>
            <p:nvPr/>
          </p:nvCxnSpPr>
          <p:spPr>
            <a:xfrm flipV="1">
              <a:off x="6151849" y="548680"/>
              <a:ext cx="0" cy="612157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Arrow Connector 217"/>
            <p:cNvCxnSpPr>
              <a:cxnSpLocks/>
            </p:cNvCxnSpPr>
            <p:nvPr/>
          </p:nvCxnSpPr>
          <p:spPr>
            <a:xfrm>
              <a:off x="6151849" y="1160837"/>
              <a:ext cx="614156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9" name="TextBox 218"/>
          <p:cNvSpPr txBox="1"/>
          <p:nvPr/>
        </p:nvSpPr>
        <p:spPr>
          <a:xfrm>
            <a:off x="6396576" y="712457"/>
            <a:ext cx="3147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General coordinate system</a:t>
            </a:r>
          </a:p>
        </p:txBody>
      </p:sp>
      <p:sp>
        <p:nvSpPr>
          <p:cNvPr id="2" name="Rectangle 1"/>
          <p:cNvSpPr/>
          <p:nvPr/>
        </p:nvSpPr>
        <p:spPr>
          <a:xfrm>
            <a:off x="5480220" y="1517520"/>
            <a:ext cx="1285785" cy="292184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Experience</a:t>
            </a:r>
          </a:p>
          <a:p>
            <a:pPr algn="ctr"/>
            <a:endParaRPr lang="en-US" sz="1600" dirty="0"/>
          </a:p>
          <a:p>
            <a:pPr algn="ctr"/>
            <a:endParaRPr lang="en-US" sz="1600" dirty="0"/>
          </a:p>
          <a:p>
            <a:pPr algn="ctr"/>
            <a:endParaRPr lang="en-US" sz="1600" dirty="0"/>
          </a:p>
          <a:p>
            <a:pPr algn="ctr"/>
            <a:endParaRPr lang="en-US" sz="1600" dirty="0"/>
          </a:p>
          <a:p>
            <a:pPr algn="ctr"/>
            <a:endParaRPr lang="en-US" sz="1600" dirty="0"/>
          </a:p>
        </p:txBody>
      </p:sp>
      <p:sp>
        <p:nvSpPr>
          <p:cNvPr id="3" name="Plus 2"/>
          <p:cNvSpPr/>
          <p:nvPr/>
        </p:nvSpPr>
        <p:spPr>
          <a:xfrm>
            <a:off x="5972145" y="3892886"/>
            <a:ext cx="393141" cy="393141"/>
          </a:xfrm>
          <a:prstGeom prst="mathPlus">
            <a:avLst>
              <a:gd name="adj1" fmla="val 11071"/>
            </a:avLst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986823" y="3579644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IP</a:t>
            </a:r>
          </a:p>
        </p:txBody>
      </p:sp>
      <p:sp>
        <p:nvSpPr>
          <p:cNvPr id="10" name="Oval 9"/>
          <p:cNvSpPr/>
          <p:nvPr/>
        </p:nvSpPr>
        <p:spPr>
          <a:xfrm>
            <a:off x="1644288" y="3705759"/>
            <a:ext cx="839757" cy="813622"/>
          </a:xfrm>
          <a:prstGeom prst="ellipse">
            <a:avLst/>
          </a:prstGeom>
          <a:noFill/>
          <a:ln w="38100">
            <a:solidFill>
              <a:srgbClr val="00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CD00C55-0EC5-E954-67A9-64604ED7C32C}"/>
              </a:ext>
            </a:extLst>
          </p:cNvPr>
          <p:cNvSpPr txBox="1"/>
          <p:nvPr/>
        </p:nvSpPr>
        <p:spPr>
          <a:xfrm>
            <a:off x="1605159" y="416319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CC2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E35808-8D7B-8C08-0809-BAE4C57DBD48}"/>
              </a:ext>
            </a:extLst>
          </p:cNvPr>
          <p:cNvSpPr txBox="1"/>
          <p:nvPr/>
        </p:nvSpPr>
        <p:spPr>
          <a:xfrm>
            <a:off x="1897968" y="391090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CC1</a:t>
            </a:r>
          </a:p>
        </p:txBody>
      </p:sp>
    </p:spTree>
    <p:extLst>
      <p:ext uri="{BB962C8B-B14F-4D97-AF65-F5344CB8AC3E}">
        <p14:creationId xmlns:p14="http://schemas.microsoft.com/office/powerpoint/2010/main" val="2449720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29D878-98D4-8526-8763-2198EC655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A7BA6B-E45C-73A2-7534-2EC60E600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CAE20FB1-8F96-74E8-DD57-8EDF150574A5}"/>
              </a:ext>
            </a:extLst>
          </p:cNvPr>
          <p:cNvSpPr txBox="1">
            <a:spLocks/>
          </p:cNvSpPr>
          <p:nvPr/>
        </p:nvSpPr>
        <p:spPr>
          <a:xfrm>
            <a:off x="59558" y="5686451"/>
            <a:ext cx="2274042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CH" sz="16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fr-CH" sz="16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fr-CH" sz="16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r>
              <a:rPr lang="fr-CH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CH" sz="1600" b="1" dirty="0" err="1">
                <a:solidFill>
                  <a:schemeClr val="accent1">
                    <a:lumMod val="75000"/>
                  </a:schemeClr>
                </a:solidFill>
              </a:rPr>
              <a:t>from</a:t>
            </a:r>
            <a:r>
              <a:rPr lang="fr-CH" sz="1600" b="1" dirty="0">
                <a:solidFill>
                  <a:schemeClr val="accent1">
                    <a:lumMod val="75000"/>
                  </a:schemeClr>
                </a:solidFill>
              </a:rPr>
              <a:t> Mateusz Sosin</a:t>
            </a:r>
            <a:endParaRPr lang="en-GB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8CBF92-0A33-181F-2F04-06909A6FD1B4}"/>
              </a:ext>
            </a:extLst>
          </p:cNvPr>
          <p:cNvSpPr/>
          <p:nvPr/>
        </p:nvSpPr>
        <p:spPr>
          <a:xfrm>
            <a:off x="5886478" y="3351979"/>
            <a:ext cx="576065" cy="18282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Curved Connector 15">
            <a:extLst>
              <a:ext uri="{FF2B5EF4-FFF2-40B4-BE49-F238E27FC236}">
                <a16:creationId xmlns:a16="http://schemas.microsoft.com/office/drawing/2014/main" id="{C9577D79-14F8-4266-3332-4DE0E6180A18}"/>
              </a:ext>
            </a:extLst>
          </p:cNvPr>
          <p:cNvCxnSpPr>
            <a:stCxn id="7" idx="1"/>
          </p:cNvCxnSpPr>
          <p:nvPr/>
        </p:nvCxnSpPr>
        <p:spPr>
          <a:xfrm rot="10800000" flipV="1">
            <a:off x="4735520" y="3443392"/>
            <a:ext cx="1150958" cy="487821"/>
          </a:xfrm>
          <a:prstGeom prst="curvedConnector3">
            <a:avLst>
              <a:gd name="adj1" fmla="val 50000"/>
            </a:avLst>
          </a:prstGeom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pSp>
        <p:nvGrpSpPr>
          <p:cNvPr id="9" name="Group 56">
            <a:extLst>
              <a:ext uri="{FF2B5EF4-FFF2-40B4-BE49-F238E27FC236}">
                <a16:creationId xmlns:a16="http://schemas.microsoft.com/office/drawing/2014/main" id="{998A1D23-97AD-ADBB-1E6E-5C2C4B456226}"/>
              </a:ext>
            </a:extLst>
          </p:cNvPr>
          <p:cNvGrpSpPr/>
          <p:nvPr/>
        </p:nvGrpSpPr>
        <p:grpSpPr>
          <a:xfrm flipV="1">
            <a:off x="10603261" y="3216424"/>
            <a:ext cx="683920" cy="546228"/>
            <a:chOff x="4405745" y="7132000"/>
            <a:chExt cx="2113808" cy="1638301"/>
          </a:xfrm>
        </p:grpSpPr>
        <p:grpSp>
          <p:nvGrpSpPr>
            <p:cNvPr id="10" name="Group 57">
              <a:extLst>
                <a:ext uri="{FF2B5EF4-FFF2-40B4-BE49-F238E27FC236}">
                  <a16:creationId xmlns:a16="http://schemas.microsoft.com/office/drawing/2014/main" id="{2F370E47-37F2-AD3B-720F-2556C36C067F}"/>
                </a:ext>
              </a:extLst>
            </p:cNvPr>
            <p:cNvGrpSpPr/>
            <p:nvPr/>
          </p:nvGrpSpPr>
          <p:grpSpPr>
            <a:xfrm>
              <a:off x="4405745" y="7132000"/>
              <a:ext cx="2113808" cy="1638301"/>
              <a:chOff x="4405745" y="7132000"/>
              <a:chExt cx="2113808" cy="1638301"/>
            </a:xfrm>
          </p:grpSpPr>
          <p:grpSp>
            <p:nvGrpSpPr>
              <p:cNvPr id="13" name="Group 63">
                <a:extLst>
                  <a:ext uri="{FF2B5EF4-FFF2-40B4-BE49-F238E27FC236}">
                    <a16:creationId xmlns:a16="http://schemas.microsoft.com/office/drawing/2014/main" id="{671FB8BC-6567-D0CE-48E3-EEF60CB83A5D}"/>
                  </a:ext>
                </a:extLst>
              </p:cNvPr>
              <p:cNvGrpSpPr/>
              <p:nvPr/>
            </p:nvGrpSpPr>
            <p:grpSpPr>
              <a:xfrm>
                <a:off x="4719699" y="7132000"/>
                <a:ext cx="1247775" cy="1638301"/>
                <a:chOff x="6572250" y="1704975"/>
                <a:chExt cx="1247775" cy="1638301"/>
              </a:xfrm>
            </p:grpSpPr>
            <p:sp>
              <p:nvSpPr>
                <p:cNvPr id="17" name="Oval 67">
                  <a:extLst>
                    <a:ext uri="{FF2B5EF4-FFF2-40B4-BE49-F238E27FC236}">
                      <a16:creationId xmlns:a16="http://schemas.microsoft.com/office/drawing/2014/main" id="{FC6C59C9-4F5D-E96F-02BB-24347FF89C0C}"/>
                    </a:ext>
                  </a:extLst>
                </p:cNvPr>
                <p:cNvSpPr/>
                <p:nvPr/>
              </p:nvSpPr>
              <p:spPr>
                <a:xfrm>
                  <a:off x="6572250" y="1876425"/>
                  <a:ext cx="1247775" cy="124777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rgbClr val="008FFA"/>
                    </a:gs>
                    <a:gs pos="100000">
                      <a:srgbClr val="C5E6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8" name="Straight Connector 68">
                  <a:extLst>
                    <a:ext uri="{FF2B5EF4-FFF2-40B4-BE49-F238E27FC236}">
                      <a16:creationId xmlns:a16="http://schemas.microsoft.com/office/drawing/2014/main" id="{0571B28B-F1D9-7183-5E7E-2F3067BAB7C7}"/>
                    </a:ext>
                  </a:extLst>
                </p:cNvPr>
                <p:cNvCxnSpPr/>
                <p:nvPr/>
              </p:nvCxnSpPr>
              <p:spPr>
                <a:xfrm flipH="1" flipV="1">
                  <a:off x="7184150" y="1704975"/>
                  <a:ext cx="11988" cy="163830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4" name="Straight Connector 64">
                <a:extLst>
                  <a:ext uri="{FF2B5EF4-FFF2-40B4-BE49-F238E27FC236}">
                    <a16:creationId xmlns:a16="http://schemas.microsoft.com/office/drawing/2014/main" id="{25609118-670B-A123-7AC1-86008B7BAB4B}"/>
                  </a:ext>
                </a:extLst>
              </p:cNvPr>
              <p:cNvCxnSpPr/>
              <p:nvPr/>
            </p:nvCxnSpPr>
            <p:spPr>
              <a:xfrm>
                <a:off x="4429496" y="7576467"/>
                <a:ext cx="38000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65">
                <a:extLst>
                  <a:ext uri="{FF2B5EF4-FFF2-40B4-BE49-F238E27FC236}">
                    <a16:creationId xmlns:a16="http://schemas.microsoft.com/office/drawing/2014/main" id="{278DE1FC-679A-9D9A-B167-A08325657C27}"/>
                  </a:ext>
                </a:extLst>
              </p:cNvPr>
              <p:cNvCxnSpPr/>
              <p:nvPr/>
            </p:nvCxnSpPr>
            <p:spPr>
              <a:xfrm>
                <a:off x="4405745" y="8286988"/>
                <a:ext cx="425531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66">
                <a:extLst>
                  <a:ext uri="{FF2B5EF4-FFF2-40B4-BE49-F238E27FC236}">
                    <a16:creationId xmlns:a16="http://schemas.microsoft.com/office/drawing/2014/main" id="{FC157FC5-8C7A-AF6B-BBB4-0FEA1351CD4E}"/>
                  </a:ext>
                </a:extLst>
              </p:cNvPr>
              <p:cNvCxnSpPr/>
              <p:nvPr/>
            </p:nvCxnSpPr>
            <p:spPr>
              <a:xfrm flipH="1">
                <a:off x="4405745" y="7927338"/>
                <a:ext cx="211380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Straight Connector 58">
              <a:extLst>
                <a:ext uri="{FF2B5EF4-FFF2-40B4-BE49-F238E27FC236}">
                  <a16:creationId xmlns:a16="http://schemas.microsoft.com/office/drawing/2014/main" id="{EBA3BD16-9133-94FF-4D5F-6B34CD741170}"/>
                </a:ext>
              </a:extLst>
            </p:cNvPr>
            <p:cNvCxnSpPr>
              <a:endCxn id="17" idx="6"/>
            </p:cNvCxnSpPr>
            <p:nvPr/>
          </p:nvCxnSpPr>
          <p:spPr>
            <a:xfrm>
              <a:off x="4807527" y="7579173"/>
              <a:ext cx="1159947" cy="34816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59">
              <a:extLst>
                <a:ext uri="{FF2B5EF4-FFF2-40B4-BE49-F238E27FC236}">
                  <a16:creationId xmlns:a16="http://schemas.microsoft.com/office/drawing/2014/main" id="{BE6C5F3D-292E-402A-D846-CECA0358D707}"/>
                </a:ext>
              </a:extLst>
            </p:cNvPr>
            <p:cNvCxnSpPr/>
            <p:nvPr/>
          </p:nvCxnSpPr>
          <p:spPr>
            <a:xfrm flipV="1">
              <a:off x="4829299" y="7946572"/>
              <a:ext cx="1145968" cy="34314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A7AFD46-1D0B-C2A1-D600-60DED2699BD5}"/>
              </a:ext>
            </a:extLst>
          </p:cNvPr>
          <p:cNvGrpSpPr/>
          <p:nvPr/>
        </p:nvGrpSpPr>
        <p:grpSpPr>
          <a:xfrm>
            <a:off x="59558" y="3709266"/>
            <a:ext cx="4897201" cy="2214849"/>
            <a:chOff x="-17627" y="4149954"/>
            <a:chExt cx="3852931" cy="2214849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20" name="Object 19">
                  <a:extLst>
                    <a:ext uri="{FF2B5EF4-FFF2-40B4-BE49-F238E27FC236}">
                      <a16:creationId xmlns:a16="http://schemas.microsoft.com/office/drawing/2014/main" id="{EA992769-D612-44EB-7F76-3BEBB18490D2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049718729"/>
                    </p:ext>
                  </p:extLst>
                </p:nvPr>
              </p:nvGraphicFramePr>
              <p:xfrm>
                <a:off x="-17627" y="4149954"/>
                <a:ext cx="3545967" cy="2214849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name="Visio" r:id="rId2" imgW="6838956" imgH="4276800" progId="Visio.Drawing.15">
                        <p:embed/>
                      </p:oleObj>
                    </mc:Choice>
                    <mc:Fallback>
                      <p:oleObj name="Visio" r:id="rId2" imgW="6838956" imgH="4276800" progId="Visio.Drawing.15">
                        <p:embed/>
                        <p:pic>
                          <p:nvPicPr>
                            <p:cNvPr id="28" name="Object 27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">
                              <a:extLst>
                                <a:ext uri="{28A0092B-C50C-407E-A947-70E740481C1C}">
                                  <a14:useLocalDpi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-17627" y="4149954"/>
                              <a:ext cx="3545967" cy="2214849"/>
                            </a:xfrm>
                            <a:prstGeom prst="rect">
                              <a:avLst/>
                            </a:prstGeom>
                            <a:noFill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31" name="Object 30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687964502"/>
                    </p:ext>
                  </p:extLst>
                </p:nvPr>
              </p:nvGraphicFramePr>
              <p:xfrm>
                <a:off x="-17627" y="4149954"/>
                <a:ext cx="3545967" cy="2214849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2065" name="Visio" r:id="rId10" imgW="6838956" imgH="4276800" progId="Visio.Drawing.15">
                        <p:embed/>
                      </p:oleObj>
                    </mc:Choice>
                    <mc:Fallback>
                      <p:oleObj name="Visio" r:id="rId10" imgW="6838956" imgH="4276800" progId="Visio.Drawing.15">
                        <p:embed/>
                        <p:pic>
                          <p:nvPicPr>
                            <p:cNvPr id="11" name="Object 10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1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-17627" y="4149954"/>
                              <a:ext cx="3545967" cy="2214849"/>
                            </a:xfrm>
                            <a:prstGeom prst="rect">
                              <a:avLst/>
                            </a:prstGeom>
                            <a:noFill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5BB43166-6674-D176-5DF9-C2754CABA69F}"/>
                    </a:ext>
                  </a:extLst>
                </p:cNvPr>
                <p:cNvSpPr/>
                <p:nvPr/>
              </p:nvSpPr>
              <p:spPr>
                <a:xfrm>
                  <a:off x="972174" y="4149954"/>
                  <a:ext cx="2863130" cy="61279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GB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𝑏𝑒𝑎𝑡</m:t>
                            </m:r>
                            <m:r>
                              <a:rPr lang="pl-PL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[</m:t>
                            </m:r>
                            <m:r>
                              <a:rPr lang="pl-PL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pl-PL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]</m:t>
                            </m:r>
                          </m:sub>
                        </m:sSub>
                        <m:r>
                          <a:rPr lang="en-GB" i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GB" i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ατ</m:t>
                        </m:r>
                        <m:r>
                          <a:rPr lang="en-GB" i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GB" i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α</m:t>
                        </m:r>
                        <m:r>
                          <a:rPr lang="en-GB" i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en-GB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GB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pl-PL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num>
                          <m:den>
                            <m:r>
                              <a:rPr lang="en-GB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den>
                        </m:f>
                      </m:oMath>
                    </m:oMathPara>
                  </a14:m>
                  <a:endParaRPr lang="en-GB" dirty="0">
                    <a:solidFill>
                      <a:srgbClr val="FFFF00"/>
                    </a:solidFill>
                  </a:endParaRPr>
                </a:p>
              </p:txBody>
            </p:sp>
          </mc:Choice>
          <mc:Fallback xmlns="">
            <p:sp>
              <p:nvSpPr>
                <p:cNvPr id="32" name="Rectangle 3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2174" y="4149954"/>
                  <a:ext cx="2863130" cy="612796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2" name="Group 56">
            <a:extLst>
              <a:ext uri="{FF2B5EF4-FFF2-40B4-BE49-F238E27FC236}">
                <a16:creationId xmlns:a16="http://schemas.microsoft.com/office/drawing/2014/main" id="{179BF949-158A-8666-4E06-F7B88960B324}"/>
              </a:ext>
            </a:extLst>
          </p:cNvPr>
          <p:cNvGrpSpPr/>
          <p:nvPr/>
        </p:nvGrpSpPr>
        <p:grpSpPr>
          <a:xfrm rot="21152198" flipV="1">
            <a:off x="9846919" y="2657490"/>
            <a:ext cx="683920" cy="546228"/>
            <a:chOff x="4405745" y="7132000"/>
            <a:chExt cx="2113808" cy="1638301"/>
          </a:xfrm>
        </p:grpSpPr>
        <p:grpSp>
          <p:nvGrpSpPr>
            <p:cNvPr id="23" name="Group 57">
              <a:extLst>
                <a:ext uri="{FF2B5EF4-FFF2-40B4-BE49-F238E27FC236}">
                  <a16:creationId xmlns:a16="http://schemas.microsoft.com/office/drawing/2014/main" id="{C3876252-EBE7-D64D-D28C-AFE49CC20371}"/>
                </a:ext>
              </a:extLst>
            </p:cNvPr>
            <p:cNvGrpSpPr/>
            <p:nvPr/>
          </p:nvGrpSpPr>
          <p:grpSpPr>
            <a:xfrm>
              <a:off x="4405745" y="7132000"/>
              <a:ext cx="2113808" cy="1638301"/>
              <a:chOff x="4405745" y="7132000"/>
              <a:chExt cx="2113808" cy="1638301"/>
            </a:xfrm>
          </p:grpSpPr>
          <p:grpSp>
            <p:nvGrpSpPr>
              <p:cNvPr id="26" name="Group 63">
                <a:extLst>
                  <a:ext uri="{FF2B5EF4-FFF2-40B4-BE49-F238E27FC236}">
                    <a16:creationId xmlns:a16="http://schemas.microsoft.com/office/drawing/2014/main" id="{AFD510CA-8FA8-6C13-3F56-54507780E7B9}"/>
                  </a:ext>
                </a:extLst>
              </p:cNvPr>
              <p:cNvGrpSpPr/>
              <p:nvPr/>
            </p:nvGrpSpPr>
            <p:grpSpPr>
              <a:xfrm>
                <a:off x="4719699" y="7132000"/>
                <a:ext cx="1247775" cy="1638301"/>
                <a:chOff x="6572250" y="1704975"/>
                <a:chExt cx="1247775" cy="1638301"/>
              </a:xfrm>
            </p:grpSpPr>
            <p:sp>
              <p:nvSpPr>
                <p:cNvPr id="30" name="Oval 67">
                  <a:extLst>
                    <a:ext uri="{FF2B5EF4-FFF2-40B4-BE49-F238E27FC236}">
                      <a16:creationId xmlns:a16="http://schemas.microsoft.com/office/drawing/2014/main" id="{C0957FE0-246F-0BEE-6848-ACAAE594E7F7}"/>
                    </a:ext>
                  </a:extLst>
                </p:cNvPr>
                <p:cNvSpPr/>
                <p:nvPr/>
              </p:nvSpPr>
              <p:spPr>
                <a:xfrm>
                  <a:off x="6572250" y="1876425"/>
                  <a:ext cx="1247775" cy="124777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rgbClr val="008FFA"/>
                    </a:gs>
                    <a:gs pos="100000">
                      <a:srgbClr val="C5E6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1" name="Straight Connector 68">
                  <a:extLst>
                    <a:ext uri="{FF2B5EF4-FFF2-40B4-BE49-F238E27FC236}">
                      <a16:creationId xmlns:a16="http://schemas.microsoft.com/office/drawing/2014/main" id="{B31A2320-9576-7B05-180A-FA352A099534}"/>
                    </a:ext>
                  </a:extLst>
                </p:cNvPr>
                <p:cNvCxnSpPr/>
                <p:nvPr/>
              </p:nvCxnSpPr>
              <p:spPr>
                <a:xfrm flipH="1" flipV="1">
                  <a:off x="7184150" y="1704975"/>
                  <a:ext cx="11988" cy="163830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7" name="Straight Connector 64">
                <a:extLst>
                  <a:ext uri="{FF2B5EF4-FFF2-40B4-BE49-F238E27FC236}">
                    <a16:creationId xmlns:a16="http://schemas.microsoft.com/office/drawing/2014/main" id="{A33C2B25-DF27-FA41-17FF-081CDCB5B92C}"/>
                  </a:ext>
                </a:extLst>
              </p:cNvPr>
              <p:cNvCxnSpPr/>
              <p:nvPr/>
            </p:nvCxnSpPr>
            <p:spPr>
              <a:xfrm>
                <a:off x="4429496" y="7576467"/>
                <a:ext cx="38000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65">
                <a:extLst>
                  <a:ext uri="{FF2B5EF4-FFF2-40B4-BE49-F238E27FC236}">
                    <a16:creationId xmlns:a16="http://schemas.microsoft.com/office/drawing/2014/main" id="{D82689EC-8876-FADD-B1E1-F2D95932528E}"/>
                  </a:ext>
                </a:extLst>
              </p:cNvPr>
              <p:cNvCxnSpPr/>
              <p:nvPr/>
            </p:nvCxnSpPr>
            <p:spPr>
              <a:xfrm>
                <a:off x="4405745" y="8286988"/>
                <a:ext cx="425531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6">
                <a:extLst>
                  <a:ext uri="{FF2B5EF4-FFF2-40B4-BE49-F238E27FC236}">
                    <a16:creationId xmlns:a16="http://schemas.microsoft.com/office/drawing/2014/main" id="{BA595E97-A888-CAB7-A239-C000F13B9C2F}"/>
                  </a:ext>
                </a:extLst>
              </p:cNvPr>
              <p:cNvCxnSpPr/>
              <p:nvPr/>
            </p:nvCxnSpPr>
            <p:spPr>
              <a:xfrm flipH="1">
                <a:off x="4405745" y="7927338"/>
                <a:ext cx="211380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58">
              <a:extLst>
                <a:ext uri="{FF2B5EF4-FFF2-40B4-BE49-F238E27FC236}">
                  <a16:creationId xmlns:a16="http://schemas.microsoft.com/office/drawing/2014/main" id="{3164F6DA-1A5D-49C3-0209-A506AE717838}"/>
                </a:ext>
              </a:extLst>
            </p:cNvPr>
            <p:cNvCxnSpPr>
              <a:endCxn id="30" idx="6"/>
            </p:cNvCxnSpPr>
            <p:nvPr/>
          </p:nvCxnSpPr>
          <p:spPr>
            <a:xfrm>
              <a:off x="4807527" y="7579173"/>
              <a:ext cx="1159947" cy="34816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59">
              <a:extLst>
                <a:ext uri="{FF2B5EF4-FFF2-40B4-BE49-F238E27FC236}">
                  <a16:creationId xmlns:a16="http://schemas.microsoft.com/office/drawing/2014/main" id="{6DD434AC-CCC2-4FEE-E8A9-603EE2136F37}"/>
                </a:ext>
              </a:extLst>
            </p:cNvPr>
            <p:cNvCxnSpPr/>
            <p:nvPr/>
          </p:nvCxnSpPr>
          <p:spPr>
            <a:xfrm flipV="1">
              <a:off x="4829299" y="7946572"/>
              <a:ext cx="1145968" cy="34314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56">
            <a:extLst>
              <a:ext uri="{FF2B5EF4-FFF2-40B4-BE49-F238E27FC236}">
                <a16:creationId xmlns:a16="http://schemas.microsoft.com/office/drawing/2014/main" id="{C59CEFF6-BAD0-EEEF-EA8B-FB91D1B95179}"/>
              </a:ext>
            </a:extLst>
          </p:cNvPr>
          <p:cNvGrpSpPr/>
          <p:nvPr/>
        </p:nvGrpSpPr>
        <p:grpSpPr>
          <a:xfrm rot="618622" flipV="1">
            <a:off x="9229213" y="3741213"/>
            <a:ext cx="683920" cy="546228"/>
            <a:chOff x="4405745" y="7132000"/>
            <a:chExt cx="2113808" cy="1638301"/>
          </a:xfrm>
        </p:grpSpPr>
        <p:grpSp>
          <p:nvGrpSpPr>
            <p:cNvPr id="33" name="Group 57">
              <a:extLst>
                <a:ext uri="{FF2B5EF4-FFF2-40B4-BE49-F238E27FC236}">
                  <a16:creationId xmlns:a16="http://schemas.microsoft.com/office/drawing/2014/main" id="{E7E0FBFC-9037-999D-780C-2D1C7919BEA7}"/>
                </a:ext>
              </a:extLst>
            </p:cNvPr>
            <p:cNvGrpSpPr/>
            <p:nvPr/>
          </p:nvGrpSpPr>
          <p:grpSpPr>
            <a:xfrm>
              <a:off x="4405745" y="7132000"/>
              <a:ext cx="2113808" cy="1638301"/>
              <a:chOff x="4405745" y="7132000"/>
              <a:chExt cx="2113808" cy="1638301"/>
            </a:xfrm>
          </p:grpSpPr>
          <p:grpSp>
            <p:nvGrpSpPr>
              <p:cNvPr id="36" name="Group 63">
                <a:extLst>
                  <a:ext uri="{FF2B5EF4-FFF2-40B4-BE49-F238E27FC236}">
                    <a16:creationId xmlns:a16="http://schemas.microsoft.com/office/drawing/2014/main" id="{A1F47ED4-001F-83B0-A7E6-44378BD0503A}"/>
                  </a:ext>
                </a:extLst>
              </p:cNvPr>
              <p:cNvGrpSpPr/>
              <p:nvPr/>
            </p:nvGrpSpPr>
            <p:grpSpPr>
              <a:xfrm>
                <a:off x="4719699" y="7132000"/>
                <a:ext cx="1247775" cy="1638301"/>
                <a:chOff x="6572250" y="1704975"/>
                <a:chExt cx="1247775" cy="1638301"/>
              </a:xfrm>
            </p:grpSpPr>
            <p:sp>
              <p:nvSpPr>
                <p:cNvPr id="40" name="Oval 67">
                  <a:extLst>
                    <a:ext uri="{FF2B5EF4-FFF2-40B4-BE49-F238E27FC236}">
                      <a16:creationId xmlns:a16="http://schemas.microsoft.com/office/drawing/2014/main" id="{C60AA687-07CA-1CFD-A3C0-9BD004019750}"/>
                    </a:ext>
                  </a:extLst>
                </p:cNvPr>
                <p:cNvSpPr/>
                <p:nvPr/>
              </p:nvSpPr>
              <p:spPr>
                <a:xfrm>
                  <a:off x="6572250" y="1876425"/>
                  <a:ext cx="1247775" cy="124777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rgbClr val="008FFA"/>
                    </a:gs>
                    <a:gs pos="100000">
                      <a:srgbClr val="C5E6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41" name="Straight Connector 68">
                  <a:extLst>
                    <a:ext uri="{FF2B5EF4-FFF2-40B4-BE49-F238E27FC236}">
                      <a16:creationId xmlns:a16="http://schemas.microsoft.com/office/drawing/2014/main" id="{FA9B6506-CDC5-CE9F-5FFC-EF6DF35E3EC5}"/>
                    </a:ext>
                  </a:extLst>
                </p:cNvPr>
                <p:cNvCxnSpPr/>
                <p:nvPr/>
              </p:nvCxnSpPr>
              <p:spPr>
                <a:xfrm flipH="1" flipV="1">
                  <a:off x="7184150" y="1704975"/>
                  <a:ext cx="11988" cy="163830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7" name="Straight Connector 64">
                <a:extLst>
                  <a:ext uri="{FF2B5EF4-FFF2-40B4-BE49-F238E27FC236}">
                    <a16:creationId xmlns:a16="http://schemas.microsoft.com/office/drawing/2014/main" id="{AE82458A-0C98-AEBF-37FC-E3E8EFE94BED}"/>
                  </a:ext>
                </a:extLst>
              </p:cNvPr>
              <p:cNvCxnSpPr/>
              <p:nvPr/>
            </p:nvCxnSpPr>
            <p:spPr>
              <a:xfrm>
                <a:off x="4429496" y="7576467"/>
                <a:ext cx="38000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65">
                <a:extLst>
                  <a:ext uri="{FF2B5EF4-FFF2-40B4-BE49-F238E27FC236}">
                    <a16:creationId xmlns:a16="http://schemas.microsoft.com/office/drawing/2014/main" id="{FB2732DB-B60A-FAE6-B0D0-D5D6B1384C45}"/>
                  </a:ext>
                </a:extLst>
              </p:cNvPr>
              <p:cNvCxnSpPr/>
              <p:nvPr/>
            </p:nvCxnSpPr>
            <p:spPr>
              <a:xfrm>
                <a:off x="4405745" y="8286988"/>
                <a:ext cx="425531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66">
                <a:extLst>
                  <a:ext uri="{FF2B5EF4-FFF2-40B4-BE49-F238E27FC236}">
                    <a16:creationId xmlns:a16="http://schemas.microsoft.com/office/drawing/2014/main" id="{EFCB5BC6-67DB-FFDC-7DED-8477050863AF}"/>
                  </a:ext>
                </a:extLst>
              </p:cNvPr>
              <p:cNvCxnSpPr/>
              <p:nvPr/>
            </p:nvCxnSpPr>
            <p:spPr>
              <a:xfrm flipH="1">
                <a:off x="4405745" y="7927338"/>
                <a:ext cx="211380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4" name="Straight Connector 58">
              <a:extLst>
                <a:ext uri="{FF2B5EF4-FFF2-40B4-BE49-F238E27FC236}">
                  <a16:creationId xmlns:a16="http://schemas.microsoft.com/office/drawing/2014/main" id="{46888543-8A74-CE8B-8AFC-ABA8ED0C7822}"/>
                </a:ext>
              </a:extLst>
            </p:cNvPr>
            <p:cNvCxnSpPr>
              <a:endCxn id="40" idx="6"/>
            </p:cNvCxnSpPr>
            <p:nvPr/>
          </p:nvCxnSpPr>
          <p:spPr>
            <a:xfrm>
              <a:off x="4807527" y="7579173"/>
              <a:ext cx="1159947" cy="34816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59">
              <a:extLst>
                <a:ext uri="{FF2B5EF4-FFF2-40B4-BE49-F238E27FC236}">
                  <a16:creationId xmlns:a16="http://schemas.microsoft.com/office/drawing/2014/main" id="{AFB94BBB-E4AB-61DF-E92D-01F1173E1855}"/>
                </a:ext>
              </a:extLst>
            </p:cNvPr>
            <p:cNvCxnSpPr/>
            <p:nvPr/>
          </p:nvCxnSpPr>
          <p:spPr>
            <a:xfrm flipV="1">
              <a:off x="4829299" y="7946572"/>
              <a:ext cx="1145968" cy="34314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A31AB2C-DDB4-F738-8A55-28B4A8DA1B5F}"/>
              </a:ext>
            </a:extLst>
          </p:cNvPr>
          <p:cNvCxnSpPr>
            <a:stCxn id="7" idx="3"/>
            <a:endCxn id="30" idx="6"/>
          </p:cNvCxnSpPr>
          <p:nvPr/>
        </p:nvCxnSpPr>
        <p:spPr>
          <a:xfrm flipV="1">
            <a:off x="6462543" y="2917260"/>
            <a:ext cx="3889319" cy="526133"/>
          </a:xfrm>
          <a:prstGeom prst="line">
            <a:avLst/>
          </a:prstGeom>
          <a:ln>
            <a:prstDash val="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83C2341-1035-1840-E1B6-5E3A6B215220}"/>
              </a:ext>
            </a:extLst>
          </p:cNvPr>
          <p:cNvCxnSpPr>
            <a:stCxn id="7" idx="3"/>
            <a:endCxn id="17" idx="6"/>
          </p:cNvCxnSpPr>
          <p:nvPr/>
        </p:nvCxnSpPr>
        <p:spPr>
          <a:xfrm>
            <a:off x="6462543" y="3443393"/>
            <a:ext cx="4646013" cy="54084"/>
          </a:xfrm>
          <a:prstGeom prst="line">
            <a:avLst/>
          </a:prstGeom>
          <a:ln>
            <a:prstDash val="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4ADD97-939B-A457-0ED8-82044CD7E8F9}"/>
              </a:ext>
            </a:extLst>
          </p:cNvPr>
          <p:cNvCxnSpPr>
            <a:stCxn id="7" idx="3"/>
            <a:endCxn id="40" idx="6"/>
          </p:cNvCxnSpPr>
          <p:nvPr/>
        </p:nvCxnSpPr>
        <p:spPr>
          <a:xfrm>
            <a:off x="6462543" y="3443393"/>
            <a:ext cx="3267907" cy="607979"/>
          </a:xfrm>
          <a:prstGeom prst="line">
            <a:avLst/>
          </a:prstGeom>
          <a:ln>
            <a:prstDash val="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4EDED5F2-68EE-AD0E-1B5E-46883497F7E9}"/>
              </a:ext>
            </a:extLst>
          </p:cNvPr>
          <p:cNvSpPr txBox="1"/>
          <p:nvPr/>
        </p:nvSpPr>
        <p:spPr>
          <a:xfrm>
            <a:off x="10978923" y="2961216"/>
            <a:ext cx="616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RT1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E1EB82B-6A71-7CEE-61EB-E8FE02AED534}"/>
              </a:ext>
            </a:extLst>
          </p:cNvPr>
          <p:cNvSpPr txBox="1"/>
          <p:nvPr/>
        </p:nvSpPr>
        <p:spPr>
          <a:xfrm>
            <a:off x="9340433" y="2446596"/>
            <a:ext cx="616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RT3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5167076-AB62-927D-1BC6-597BA74BEAF8}"/>
              </a:ext>
            </a:extLst>
          </p:cNvPr>
          <p:cNvSpPr txBox="1"/>
          <p:nvPr/>
        </p:nvSpPr>
        <p:spPr>
          <a:xfrm>
            <a:off x="9747947" y="3735763"/>
            <a:ext cx="616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RT2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6B09670E-0B89-7A1C-6EFB-8500AA82F6A8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56756" t="15797"/>
          <a:stretch/>
        </p:blipFill>
        <p:spPr>
          <a:xfrm>
            <a:off x="5824667" y="4136676"/>
            <a:ext cx="1810544" cy="10907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8E71887B-CBA8-BA3E-1799-8983BCB8CE06}"/>
                  </a:ext>
                </a:extLst>
              </p:cNvPr>
              <p:cNvSpPr/>
              <p:nvPr/>
            </p:nvSpPr>
            <p:spPr>
              <a:xfrm>
                <a:off x="4888579" y="5135339"/>
                <a:ext cx="7303421" cy="11856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600" i="1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en-GB" sz="1600" dirty="0">
                    <a:ea typeface="Times New Roman" panose="02020603050405020304" pitchFamily="18" charset="0"/>
                  </a:rPr>
                  <a:t> – is a sweep rate of the laser (</a:t>
                </a:r>
                <a:r>
                  <a:rPr lang="en-GB" sz="16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𝛼</m:t>
                    </m:r>
                    <m:r>
                      <a:rPr lang="en-GB" sz="16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GB" sz="16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  <m:r>
                          <a:rPr lang="en-GB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𝜈</m:t>
                        </m:r>
                      </m:num>
                      <m:den>
                        <m:r>
                          <a:rPr lang="en-GB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GB" sz="16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GB" sz="1600" dirty="0">
                    <a:ea typeface="Times New Roman" panose="02020603050405020304" pitchFamily="18" charset="0"/>
                  </a:rPr>
                  <a:t>- laser frequency change in time ); </a:t>
                </a:r>
              </a:p>
              <a:p>
                <a:r>
                  <a:rPr lang="en-GB" sz="1600" dirty="0">
                    <a:ea typeface="Times New Roman" panose="02020603050405020304" pitchFamily="18" charset="0"/>
                  </a:rPr>
                  <a:t>c – speed of light; </a:t>
                </a:r>
              </a:p>
              <a:p>
                <a:r>
                  <a:rPr lang="en-GB" sz="1600" dirty="0">
                    <a:ea typeface="Times New Roman" panose="02020603050405020304" pitchFamily="18" charset="0"/>
                  </a:rPr>
                  <a:t>n – refractive index of light transmission medium;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6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τ</m:t>
                    </m:r>
                  </m:oMath>
                </a14:m>
                <a:r>
                  <a:rPr lang="en-GB" sz="1600" dirty="0">
                    <a:solidFill>
                      <a:schemeClr val="tx1"/>
                    </a:solidFill>
                  </a:rPr>
                  <a:t> – time of flight of laser to the target</a:t>
                </a:r>
              </a:p>
            </p:txBody>
          </p:sp>
        </mc:Choice>
        <mc:Fallback xmlns=""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8E71887B-CBA8-BA3E-1799-8983BCB8CE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8579" y="5135339"/>
                <a:ext cx="7303421" cy="1185646"/>
              </a:xfrm>
              <a:prstGeom prst="rect">
                <a:avLst/>
              </a:prstGeom>
              <a:blipFill>
                <a:blip r:embed="rId14"/>
                <a:stretch>
                  <a:fillRect l="-501" b="-56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68778994-F316-9C01-EC6D-508705C03C51}"/>
              </a:ext>
            </a:extLst>
          </p:cNvPr>
          <p:cNvCxnSpPr/>
          <p:nvPr/>
        </p:nvCxnSpPr>
        <p:spPr>
          <a:xfrm>
            <a:off x="4383532" y="4147412"/>
            <a:ext cx="1280420" cy="31490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itle 1">
            <a:extLst>
              <a:ext uri="{FF2B5EF4-FFF2-40B4-BE49-F238E27FC236}">
                <a16:creationId xmlns:a16="http://schemas.microsoft.com/office/drawing/2014/main" id="{6F597D3D-4336-FBF9-4624-8BF11CEA5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774" y="2592379"/>
            <a:ext cx="5358215" cy="720000"/>
          </a:xfrm>
        </p:spPr>
        <p:txBody>
          <a:bodyPr/>
          <a:lstStyle/>
          <a:p>
            <a:r>
              <a:rPr lang="fr-CH" sz="1600" u="sng" dirty="0">
                <a:solidFill>
                  <a:schemeClr val="tx2"/>
                </a:solidFill>
              </a:rPr>
              <a:t>Multi-</a:t>
            </a:r>
            <a:r>
              <a:rPr lang="fr-CH" sz="1600" u="sng" dirty="0" err="1">
                <a:solidFill>
                  <a:schemeClr val="tx2"/>
                </a:solidFill>
              </a:rPr>
              <a:t>target</a:t>
            </a:r>
            <a:r>
              <a:rPr lang="fr-CH" sz="1600" u="sng" dirty="0">
                <a:solidFill>
                  <a:schemeClr val="tx2"/>
                </a:solidFill>
              </a:rPr>
              <a:t> F</a:t>
            </a:r>
            <a:r>
              <a:rPr lang="pl-PL" sz="1600" u="sng" dirty="0">
                <a:solidFill>
                  <a:schemeClr val="tx2"/>
                </a:solidFill>
              </a:rPr>
              <a:t>requency </a:t>
            </a:r>
            <a:r>
              <a:rPr lang="fr-CH" sz="1600" u="sng" dirty="0">
                <a:solidFill>
                  <a:schemeClr val="tx2"/>
                </a:solidFill>
              </a:rPr>
              <a:t>S</a:t>
            </a:r>
            <a:r>
              <a:rPr lang="pl-PL" sz="1600" u="sng" dirty="0">
                <a:solidFill>
                  <a:schemeClr val="tx2"/>
                </a:solidFill>
              </a:rPr>
              <a:t>canning </a:t>
            </a:r>
            <a:r>
              <a:rPr lang="fr-CH" sz="1600" u="sng" dirty="0">
                <a:solidFill>
                  <a:schemeClr val="tx2"/>
                </a:solidFill>
              </a:rPr>
              <a:t>I</a:t>
            </a:r>
            <a:r>
              <a:rPr lang="pl-PL" sz="1600" u="sng" dirty="0">
                <a:solidFill>
                  <a:schemeClr val="tx2"/>
                </a:solidFill>
              </a:rPr>
              <a:t>nterferometry (FSI)</a:t>
            </a:r>
            <a:endParaRPr lang="en-US" sz="1600" u="sng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033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ACE00F2-A923-4052-AF6E-3131981BC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377" y="-4570"/>
            <a:ext cx="8123895" cy="625258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Internal monitoring  : Configuration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5" r="23060" b="5480"/>
          <a:stretch/>
        </p:blipFill>
        <p:spPr>
          <a:xfrm>
            <a:off x="1222698" y="1267356"/>
            <a:ext cx="5904656" cy="5206417"/>
          </a:xfrm>
          <a:prstGeom prst="rect">
            <a:avLst/>
          </a:prstGeom>
        </p:spPr>
      </p:pic>
      <p:cxnSp>
        <p:nvCxnSpPr>
          <p:cNvPr id="15" name="Straight Arrow Connector 14"/>
          <p:cNvCxnSpPr>
            <a:cxnSpLocks/>
          </p:cNvCxnSpPr>
          <p:nvPr/>
        </p:nvCxnSpPr>
        <p:spPr>
          <a:xfrm flipH="1" flipV="1">
            <a:off x="4888579" y="3934581"/>
            <a:ext cx="4489559" cy="10087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4198268" y="3656854"/>
            <a:ext cx="614108" cy="614108"/>
          </a:xfrm>
          <a:prstGeom prst="ellipse">
            <a:avLst/>
          </a:prstGeom>
          <a:noFill/>
          <a:ln w="38100"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831700" y="2313171"/>
            <a:ext cx="1080121" cy="985896"/>
          </a:xfrm>
          <a:prstGeom prst="ellipse">
            <a:avLst/>
          </a:prstGeom>
          <a:noFill/>
          <a:ln w="38100">
            <a:solidFill>
              <a:schemeClr val="bg2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>
            <a:cxnSpLocks/>
            <a:endCxn id="18" idx="7"/>
          </p:cNvCxnSpPr>
          <p:nvPr/>
        </p:nvCxnSpPr>
        <p:spPr>
          <a:xfrm flipH="1">
            <a:off x="4753641" y="1471656"/>
            <a:ext cx="4726735" cy="9858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1085709" y="4420246"/>
            <a:ext cx="1289573" cy="309964"/>
          </a:xfrm>
          <a:prstGeom prst="line">
            <a:avLst/>
          </a:prstGeom>
          <a:ln w="19050"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2" name="Down Arrow 21"/>
          <p:cNvSpPr/>
          <p:nvPr/>
        </p:nvSpPr>
        <p:spPr>
          <a:xfrm rot="15481064">
            <a:off x="1351465" y="4511815"/>
            <a:ext cx="199755" cy="259441"/>
          </a:xfrm>
          <a:prstGeom prst="downArrow">
            <a:avLst>
              <a:gd name="adj1" fmla="val 30352"/>
              <a:gd name="adj2" fmla="val 50000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 rot="20765081">
            <a:off x="615091" y="431066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>
                <a:solidFill>
                  <a:srgbClr val="FF0000"/>
                </a:solidFill>
              </a:rPr>
              <a:t>beam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165978" y="807783"/>
            <a:ext cx="11511016" cy="12259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2200" b="1" dirty="0">
                <a:solidFill>
                  <a:schemeClr val="tx1"/>
                </a:solidFill>
              </a:rPr>
              <a:t>FSI : </a:t>
            </a:r>
            <a:r>
              <a:rPr lang="fr-FR" sz="2200" b="1" dirty="0" err="1">
                <a:solidFill>
                  <a:schemeClr val="tx1"/>
                </a:solidFill>
              </a:rPr>
              <a:t>Frequency</a:t>
            </a:r>
            <a:r>
              <a:rPr lang="fr-FR" sz="2200" b="1" dirty="0">
                <a:solidFill>
                  <a:schemeClr val="tx1"/>
                </a:solidFill>
              </a:rPr>
              <a:t> Scanning </a:t>
            </a:r>
            <a:r>
              <a:rPr lang="fr-FR" sz="2200" b="1" dirty="0" err="1">
                <a:solidFill>
                  <a:schemeClr val="tx1"/>
                </a:solidFill>
              </a:rPr>
              <a:t>interferometry</a:t>
            </a:r>
            <a:endParaRPr lang="fr-FR" sz="2200" b="1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r>
              <a:rPr lang="fr-FR" sz="2200" b="1" dirty="0">
                <a:solidFill>
                  <a:schemeClr val="tx1"/>
                </a:solidFill>
              </a:rPr>
              <a:t>	</a:t>
            </a: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fr-CH" sz="1800" dirty="0" err="1"/>
              <a:t>Absolute</a:t>
            </a:r>
            <a:r>
              <a:rPr lang="fr-CH" sz="1800" dirty="0"/>
              <a:t> distance </a:t>
            </a:r>
            <a:r>
              <a:rPr lang="fr-CH" sz="1800" dirty="0" err="1"/>
              <a:t>measuring</a:t>
            </a:r>
            <a:r>
              <a:rPr lang="fr-CH" sz="1800" dirty="0"/>
              <a:t> </a:t>
            </a:r>
            <a:r>
              <a:rPr lang="fr-CH" sz="1800" dirty="0" err="1"/>
              <a:t>interferometric</a:t>
            </a:r>
            <a:r>
              <a:rPr lang="fr-CH" sz="1800" dirty="0"/>
              <a:t> technique</a:t>
            </a:r>
          </a:p>
          <a:p>
            <a:pPr marL="457200" lvl="1" indent="0">
              <a:buNone/>
            </a:pPr>
            <a:endParaRPr lang="fr-CH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fr-CH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 descr="A close up of a machine&#10;&#10;Description automatically generated">
            <a:extLst>
              <a:ext uri="{FF2B5EF4-FFF2-40B4-BE49-F238E27FC236}">
                <a16:creationId xmlns:a16="http://schemas.microsoft.com/office/drawing/2014/main" id="{E15BA144-980D-9440-6417-DAFE90387A8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6924"/>
          <a:stretch/>
        </p:blipFill>
        <p:spPr>
          <a:xfrm>
            <a:off x="9378138" y="4320106"/>
            <a:ext cx="2296291" cy="2533610"/>
          </a:xfrm>
          <a:prstGeom prst="rect">
            <a:avLst/>
          </a:prstGeom>
        </p:spPr>
      </p:pic>
      <p:pic>
        <p:nvPicPr>
          <p:cNvPr id="3" name="Picture 2" descr="A machine with metal parts&#10;&#10;Description automatically generated with medium confidence">
            <a:extLst>
              <a:ext uri="{FF2B5EF4-FFF2-40B4-BE49-F238E27FC236}">
                <a16:creationId xmlns:a16="http://schemas.microsoft.com/office/drawing/2014/main" id="{CD9DBC86-BA4C-8AEA-3E93-9BB99700FDE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880" t="22705"/>
          <a:stretch/>
        </p:blipFill>
        <p:spPr>
          <a:xfrm>
            <a:off x="8399559" y="364762"/>
            <a:ext cx="3555767" cy="27548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26AE841-DB9D-C0B8-C719-D47605F37880}"/>
              </a:ext>
            </a:extLst>
          </p:cNvPr>
          <p:cNvSpPr txBox="1"/>
          <p:nvPr/>
        </p:nvSpPr>
        <p:spPr>
          <a:xfrm>
            <a:off x="8919367" y="3726312"/>
            <a:ext cx="30359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FSI target on the flange of </a:t>
            </a:r>
          </a:p>
          <a:p>
            <a:r>
              <a:rPr lang="en-US" dirty="0"/>
              <a:t>Helium TANK of the cavities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6925A5-599A-26D9-8083-97086561359F}"/>
              </a:ext>
            </a:extLst>
          </p:cNvPr>
          <p:cNvSpPr txBox="1"/>
          <p:nvPr/>
        </p:nvSpPr>
        <p:spPr>
          <a:xfrm>
            <a:off x="8208215" y="4284"/>
            <a:ext cx="4083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FSI Head (sensor) on the Cryomodule</a:t>
            </a:r>
          </a:p>
        </p:txBody>
      </p:sp>
    </p:spTree>
    <p:extLst>
      <p:ext uri="{BB962C8B-B14F-4D97-AF65-F5344CB8AC3E}">
        <p14:creationId xmlns:p14="http://schemas.microsoft.com/office/powerpoint/2010/main" val="942965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D1A599-C93F-87B8-512C-F312CC9DA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CD363D-751E-B63B-3874-500122DC6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99135E-D6DA-C989-3756-23F026035A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9564" y="441469"/>
            <a:ext cx="6652344" cy="3923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C782236A-ECA7-4CDF-C5D1-5E94FBCF96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362943"/>
              </p:ext>
            </p:extLst>
          </p:nvPr>
        </p:nvGraphicFramePr>
        <p:xfrm>
          <a:off x="4655840" y="4515789"/>
          <a:ext cx="2800985" cy="2108835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816100">
                  <a:extLst>
                    <a:ext uri="{9D8B030D-6E8A-4147-A177-3AD203B41FA5}">
                      <a16:colId xmlns:a16="http://schemas.microsoft.com/office/drawing/2014/main" val="2668433827"/>
                    </a:ext>
                  </a:extLst>
                </a:gridCol>
                <a:gridCol w="984885">
                  <a:extLst>
                    <a:ext uri="{9D8B030D-6E8A-4147-A177-3AD203B41FA5}">
                      <a16:colId xmlns:a16="http://schemas.microsoft.com/office/drawing/2014/main" val="317573408"/>
                    </a:ext>
                  </a:extLst>
                </a:gridCol>
              </a:tblGrid>
              <a:tr h="302686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600" dirty="0"/>
                        <a:t>TANK 1</a:t>
                      </a: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600" dirty="0"/>
                        <a:t>Accuracy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4816166"/>
                  </a:ext>
                </a:extLst>
              </a:tr>
              <a:tr h="17593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600" b="1" u="none" strike="noStrike" dirty="0" err="1">
                          <a:effectLst/>
                        </a:rPr>
                        <a:t>Tx</a:t>
                      </a:r>
                      <a:r>
                        <a:rPr lang="fr-FR" sz="1600" b="1" u="none" strike="noStrike" dirty="0">
                          <a:effectLst/>
                        </a:rPr>
                        <a:t> (mm) Radial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6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0.088</a:t>
                      </a:r>
                      <a:endParaRPr lang="fr-FR" sz="16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68954723"/>
                  </a:ext>
                </a:extLst>
              </a:tr>
              <a:tr h="17593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600" b="1" u="none" strike="noStrike" dirty="0" err="1">
                          <a:effectLst/>
                        </a:rPr>
                        <a:t>Ty</a:t>
                      </a:r>
                      <a:r>
                        <a:rPr lang="fr-FR" sz="1600" b="1" u="none" strike="noStrike" dirty="0">
                          <a:effectLst/>
                        </a:rPr>
                        <a:t> (mm) longitudinal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6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0.044</a:t>
                      </a:r>
                      <a:endParaRPr lang="fr-FR" sz="16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13755882"/>
                  </a:ext>
                </a:extLst>
              </a:tr>
              <a:tr h="17593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600" b="1" u="none" strike="noStrike" dirty="0" err="1">
                          <a:effectLst/>
                        </a:rPr>
                        <a:t>Tz</a:t>
                      </a:r>
                      <a:r>
                        <a:rPr lang="fr-FR" sz="1600" b="1" u="none" strike="noStrike" dirty="0">
                          <a:effectLst/>
                        </a:rPr>
                        <a:t> (mm) vertical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6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0.015</a:t>
                      </a:r>
                      <a:endParaRPr lang="fr-FR" sz="16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81869343"/>
                  </a:ext>
                </a:extLst>
              </a:tr>
              <a:tr h="17593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600" u="none" strike="noStrike" dirty="0" err="1">
                          <a:effectLst/>
                        </a:rPr>
                        <a:t>Rx</a:t>
                      </a:r>
                      <a:r>
                        <a:rPr lang="fr-FR" sz="1600" u="none" strike="noStrike" dirty="0">
                          <a:effectLst/>
                        </a:rPr>
                        <a:t> (</a:t>
                      </a:r>
                      <a:r>
                        <a:rPr lang="fr-FR" sz="1600" u="none" strike="noStrike" dirty="0" err="1">
                          <a:effectLst/>
                        </a:rPr>
                        <a:t>mrad</a:t>
                      </a:r>
                      <a:r>
                        <a:rPr lang="fr-FR" sz="1600" u="none" strike="noStrike" dirty="0">
                          <a:effectLst/>
                        </a:rPr>
                        <a:t>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0.044</a:t>
                      </a:r>
                      <a:endParaRPr lang="fr-FR" sz="16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76346051"/>
                  </a:ext>
                </a:extLst>
              </a:tr>
              <a:tr h="17593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600" u="none" strike="noStrike" dirty="0">
                          <a:effectLst/>
                        </a:rPr>
                        <a:t>Ry (</a:t>
                      </a:r>
                      <a:r>
                        <a:rPr lang="fr-FR" sz="1600" u="none" strike="noStrike" dirty="0" err="1">
                          <a:effectLst/>
                        </a:rPr>
                        <a:t>mrad</a:t>
                      </a:r>
                      <a:r>
                        <a:rPr lang="fr-FR" sz="1600" u="none" strike="noStrike" dirty="0">
                          <a:effectLst/>
                        </a:rPr>
                        <a:t>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0.215</a:t>
                      </a:r>
                      <a:endParaRPr lang="fr-FR" sz="16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81127664"/>
                  </a:ext>
                </a:extLst>
              </a:tr>
              <a:tr h="17593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600" u="none" strike="noStrike" dirty="0" err="1">
                          <a:effectLst/>
                        </a:rPr>
                        <a:t>Rz</a:t>
                      </a:r>
                      <a:r>
                        <a:rPr lang="fr-FR" sz="1600" u="none" strike="noStrike" dirty="0">
                          <a:effectLst/>
                        </a:rPr>
                        <a:t> (</a:t>
                      </a:r>
                      <a:r>
                        <a:rPr lang="fr-FR" sz="1600" u="none" strike="noStrike" dirty="0" err="1">
                          <a:effectLst/>
                        </a:rPr>
                        <a:t>mrad</a:t>
                      </a:r>
                      <a:r>
                        <a:rPr lang="fr-FR" sz="1600" u="none" strike="noStrike" dirty="0">
                          <a:effectLst/>
                        </a:rPr>
                        <a:t>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0.233</a:t>
                      </a:r>
                      <a:endParaRPr lang="fr-FR" sz="16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12299818"/>
                  </a:ext>
                </a:extLst>
              </a:tr>
              <a:tr h="17593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600" u="none" strike="noStrike" dirty="0" err="1">
                          <a:effectLst/>
                        </a:rPr>
                        <a:t>Scale</a:t>
                      </a:r>
                      <a:r>
                        <a:rPr lang="fr-FR" sz="1600" u="none" strike="noStrike" dirty="0">
                          <a:effectLst/>
                        </a:rPr>
                        <a:t> (ppm)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66</a:t>
                      </a:r>
                      <a:endParaRPr lang="fr-FR" sz="16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78068897"/>
                  </a:ext>
                </a:extLst>
              </a:tr>
            </a:tbl>
          </a:graphicData>
        </a:graphic>
      </p:graphicFrame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B95541C-C48F-3349-D995-F3EC382C45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9723003"/>
              </p:ext>
            </p:extLst>
          </p:nvPr>
        </p:nvGraphicFramePr>
        <p:xfrm>
          <a:off x="8040216" y="4607515"/>
          <a:ext cx="2800985" cy="2108835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816100">
                  <a:extLst>
                    <a:ext uri="{9D8B030D-6E8A-4147-A177-3AD203B41FA5}">
                      <a16:colId xmlns:a16="http://schemas.microsoft.com/office/drawing/2014/main" val="2668433827"/>
                    </a:ext>
                  </a:extLst>
                </a:gridCol>
                <a:gridCol w="984885">
                  <a:extLst>
                    <a:ext uri="{9D8B030D-6E8A-4147-A177-3AD203B41FA5}">
                      <a16:colId xmlns:a16="http://schemas.microsoft.com/office/drawing/2014/main" val="317573408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600" dirty="0"/>
                        <a:t>TANK 2</a:t>
                      </a: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600" dirty="0"/>
                        <a:t>Accuracy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4816166"/>
                  </a:ext>
                </a:extLst>
              </a:tr>
              <a:tr h="11265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600" b="1" u="none" strike="noStrike" dirty="0" err="1">
                          <a:effectLst/>
                        </a:rPr>
                        <a:t>Tx</a:t>
                      </a:r>
                      <a:r>
                        <a:rPr lang="fr-FR" sz="1600" b="1" u="none" strike="noStrike" dirty="0">
                          <a:effectLst/>
                        </a:rPr>
                        <a:t> (mm) Radial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6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0.021</a:t>
                      </a:r>
                      <a:endParaRPr lang="fr-FR" sz="16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68954723"/>
                  </a:ext>
                </a:extLst>
              </a:tr>
              <a:tr h="11265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600" b="1" u="none" strike="noStrike" dirty="0" err="1">
                          <a:effectLst/>
                        </a:rPr>
                        <a:t>Ty</a:t>
                      </a:r>
                      <a:r>
                        <a:rPr lang="fr-FR" sz="1600" b="1" u="none" strike="noStrike" dirty="0">
                          <a:effectLst/>
                        </a:rPr>
                        <a:t> (mm) longitudinal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6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0.077</a:t>
                      </a:r>
                      <a:endParaRPr lang="fr-FR" sz="16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3755882"/>
                  </a:ext>
                </a:extLst>
              </a:tr>
              <a:tr h="11265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600" b="1" u="none" strike="noStrike" dirty="0" err="1">
                          <a:effectLst/>
                        </a:rPr>
                        <a:t>Tz</a:t>
                      </a:r>
                      <a:r>
                        <a:rPr lang="fr-FR" sz="1600" b="1" u="none" strike="noStrike" dirty="0">
                          <a:effectLst/>
                        </a:rPr>
                        <a:t> (mm) vertical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6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0.011</a:t>
                      </a:r>
                      <a:endParaRPr lang="fr-FR" sz="16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81869343"/>
                  </a:ext>
                </a:extLst>
              </a:tr>
              <a:tr h="11265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600" u="none" strike="noStrike" dirty="0" err="1">
                          <a:effectLst/>
                        </a:rPr>
                        <a:t>Rx</a:t>
                      </a:r>
                      <a:r>
                        <a:rPr lang="fr-FR" sz="1600" u="none" strike="noStrike" dirty="0">
                          <a:effectLst/>
                        </a:rPr>
                        <a:t> (</a:t>
                      </a:r>
                      <a:r>
                        <a:rPr lang="fr-FR" sz="1600" u="none" strike="noStrike" dirty="0" err="1">
                          <a:effectLst/>
                        </a:rPr>
                        <a:t>mrad</a:t>
                      </a:r>
                      <a:r>
                        <a:rPr lang="fr-FR" sz="1600" u="none" strike="noStrike" dirty="0">
                          <a:effectLst/>
                        </a:rPr>
                        <a:t>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0.023</a:t>
                      </a:r>
                      <a:endParaRPr lang="fr-FR" sz="16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76346051"/>
                  </a:ext>
                </a:extLst>
              </a:tr>
              <a:tr h="11265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600" u="none" strike="noStrike" dirty="0">
                          <a:effectLst/>
                        </a:rPr>
                        <a:t>Ry (</a:t>
                      </a:r>
                      <a:r>
                        <a:rPr lang="fr-FR" sz="1600" u="none" strike="noStrike" dirty="0" err="1">
                          <a:effectLst/>
                        </a:rPr>
                        <a:t>mrad</a:t>
                      </a:r>
                      <a:r>
                        <a:rPr lang="fr-FR" sz="1600" u="none" strike="noStrike" dirty="0">
                          <a:effectLst/>
                        </a:rPr>
                        <a:t>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0.180</a:t>
                      </a:r>
                      <a:endParaRPr lang="fr-FR" sz="16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81127664"/>
                  </a:ext>
                </a:extLst>
              </a:tr>
              <a:tr h="11265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600" u="none" strike="noStrike" dirty="0" err="1">
                          <a:effectLst/>
                        </a:rPr>
                        <a:t>Rz</a:t>
                      </a:r>
                      <a:r>
                        <a:rPr lang="fr-FR" sz="1600" u="none" strike="noStrike" dirty="0">
                          <a:effectLst/>
                        </a:rPr>
                        <a:t> (</a:t>
                      </a:r>
                      <a:r>
                        <a:rPr lang="fr-FR" sz="1600" u="none" strike="noStrike" dirty="0" err="1">
                          <a:effectLst/>
                        </a:rPr>
                        <a:t>mrad</a:t>
                      </a:r>
                      <a:r>
                        <a:rPr lang="fr-FR" sz="1600" u="none" strike="noStrike" dirty="0">
                          <a:effectLst/>
                        </a:rPr>
                        <a:t>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0.047</a:t>
                      </a:r>
                      <a:endParaRPr lang="fr-FR" sz="16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12299818"/>
                  </a:ext>
                </a:extLst>
              </a:tr>
              <a:tr h="11265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600" u="none" strike="noStrike" dirty="0" err="1">
                          <a:effectLst/>
                        </a:rPr>
                        <a:t>Scale</a:t>
                      </a:r>
                      <a:r>
                        <a:rPr lang="fr-FR" sz="1600" u="none" strike="noStrike" dirty="0">
                          <a:effectLst/>
                        </a:rPr>
                        <a:t> (ppm)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101</a:t>
                      </a:r>
                      <a:endParaRPr lang="fr-FR" sz="16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78068897"/>
                  </a:ext>
                </a:extLst>
              </a:tr>
            </a:tbl>
          </a:graphicData>
        </a:graphic>
      </p:graphicFrame>
      <p:sp>
        <p:nvSpPr>
          <p:cNvPr id="43" name="Title 1">
            <a:extLst>
              <a:ext uri="{FF2B5EF4-FFF2-40B4-BE49-F238E27FC236}">
                <a16:creationId xmlns:a16="http://schemas.microsoft.com/office/drawing/2014/main" id="{CCC52141-A26F-BEE3-5779-DE0CBB793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376" y="-4570"/>
            <a:ext cx="11364256" cy="625258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Configuration (RFD prototype) : Requirement and Uncertainty</a:t>
            </a:r>
            <a:endParaRPr lang="en-US" dirty="0"/>
          </a:p>
        </p:txBody>
      </p:sp>
      <p:graphicFrame>
        <p:nvGraphicFramePr>
          <p:cNvPr id="44" name="Table 43">
            <a:extLst>
              <a:ext uri="{FF2B5EF4-FFF2-40B4-BE49-F238E27FC236}">
                <a16:creationId xmlns:a16="http://schemas.microsoft.com/office/drawing/2014/main" id="{C0AE8599-1D36-AC15-83F7-FFB298636D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962275"/>
              </p:ext>
            </p:extLst>
          </p:nvPr>
        </p:nvGraphicFramePr>
        <p:xfrm>
          <a:off x="894276" y="2274263"/>
          <a:ext cx="2953067" cy="1986915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1699006">
                  <a:extLst>
                    <a:ext uri="{9D8B030D-6E8A-4147-A177-3AD203B41FA5}">
                      <a16:colId xmlns:a16="http://schemas.microsoft.com/office/drawing/2014/main" val="2668433827"/>
                    </a:ext>
                  </a:extLst>
                </a:gridCol>
                <a:gridCol w="1254061">
                  <a:extLst>
                    <a:ext uri="{9D8B030D-6E8A-4147-A177-3AD203B41FA5}">
                      <a16:colId xmlns:a16="http://schemas.microsoft.com/office/drawing/2014/main" val="317573408"/>
                    </a:ext>
                  </a:extLst>
                </a:gridCol>
              </a:tblGrid>
              <a:tr h="302686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500" b="1" kern="1200" dirty="0">
                          <a:solidFill>
                            <a:schemeClr val="lt1"/>
                          </a:solidFill>
                        </a:rPr>
                        <a:t>Requirement</a:t>
                      </a:r>
                      <a:endParaRPr lang="en-US" sz="1500" b="1" kern="1200" dirty="0">
                        <a:solidFill>
                          <a:schemeClr val="lt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4816166"/>
                  </a:ext>
                </a:extLst>
              </a:tr>
              <a:tr h="17593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500" b="1" u="none" strike="noStrike" dirty="0" err="1">
                          <a:effectLst/>
                        </a:rPr>
                        <a:t>Tx</a:t>
                      </a:r>
                      <a:r>
                        <a:rPr lang="fr-FR" sz="1500" b="1" u="none" strike="noStrike" dirty="0">
                          <a:effectLst/>
                        </a:rPr>
                        <a:t> (mm) Radial</a:t>
                      </a: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500" b="1" u="none" strike="noStrike" dirty="0">
                          <a:effectLst/>
                        </a:rPr>
                        <a:t>&lt; 0.1</a:t>
                      </a: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954723"/>
                  </a:ext>
                </a:extLst>
              </a:tr>
              <a:tr h="17593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500" b="1" u="none" strike="noStrike" dirty="0" err="1">
                          <a:effectLst/>
                        </a:rPr>
                        <a:t>Ty</a:t>
                      </a:r>
                      <a:r>
                        <a:rPr lang="fr-FR" sz="1500" b="1" u="none" strike="noStrike" dirty="0">
                          <a:effectLst/>
                        </a:rPr>
                        <a:t> (mm) longitudinal</a:t>
                      </a: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5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--</a:t>
                      </a: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755882"/>
                  </a:ext>
                </a:extLst>
              </a:tr>
              <a:tr h="17593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500" b="1" u="none" strike="noStrike" dirty="0" err="1">
                          <a:effectLst/>
                        </a:rPr>
                        <a:t>Tz</a:t>
                      </a:r>
                      <a:r>
                        <a:rPr lang="fr-FR" sz="1500" b="1" u="none" strike="noStrike" dirty="0">
                          <a:effectLst/>
                        </a:rPr>
                        <a:t> (mm) vertical</a:t>
                      </a: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5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&lt; 0.1</a:t>
                      </a: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869343"/>
                  </a:ext>
                </a:extLst>
              </a:tr>
              <a:tr h="17593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500" u="none" strike="noStrike" dirty="0" err="1">
                          <a:effectLst/>
                        </a:rPr>
                        <a:t>Rx</a:t>
                      </a:r>
                      <a:r>
                        <a:rPr lang="fr-FR" sz="1500" u="none" strike="noStrike" dirty="0">
                          <a:effectLst/>
                        </a:rPr>
                        <a:t> (</a:t>
                      </a:r>
                      <a:r>
                        <a:rPr lang="fr-FR" sz="1500" u="none" strike="noStrike" dirty="0" err="1">
                          <a:effectLst/>
                        </a:rPr>
                        <a:t>mrad</a:t>
                      </a:r>
                      <a:r>
                        <a:rPr lang="fr-FR" sz="1500" u="none" strike="noStrike" dirty="0">
                          <a:effectLst/>
                        </a:rPr>
                        <a:t>)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5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&lt;0.3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6346051"/>
                  </a:ext>
                </a:extLst>
              </a:tr>
              <a:tr h="17593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500" u="none" strike="noStrike" dirty="0">
                          <a:effectLst/>
                        </a:rPr>
                        <a:t>Ry (</a:t>
                      </a:r>
                      <a:r>
                        <a:rPr lang="fr-FR" sz="1500" u="none" strike="noStrike" dirty="0" err="1">
                          <a:effectLst/>
                        </a:rPr>
                        <a:t>mrad</a:t>
                      </a:r>
                      <a:r>
                        <a:rPr lang="fr-FR" sz="1500" u="none" strike="noStrike" dirty="0">
                          <a:effectLst/>
                        </a:rPr>
                        <a:t>)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500" u="none" strike="noStrike" dirty="0">
                          <a:effectLst/>
                        </a:rPr>
                        <a:t>&lt;1.7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127664"/>
                  </a:ext>
                </a:extLst>
              </a:tr>
              <a:tr h="17593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500" u="none" strike="noStrike" dirty="0" err="1">
                          <a:effectLst/>
                        </a:rPr>
                        <a:t>Rz</a:t>
                      </a:r>
                      <a:r>
                        <a:rPr lang="fr-FR" sz="1500" u="none" strike="noStrike" dirty="0">
                          <a:effectLst/>
                        </a:rPr>
                        <a:t> (</a:t>
                      </a:r>
                      <a:r>
                        <a:rPr lang="fr-FR" sz="1500" u="none" strike="noStrike" dirty="0" err="1">
                          <a:effectLst/>
                        </a:rPr>
                        <a:t>mrad</a:t>
                      </a:r>
                      <a:r>
                        <a:rPr lang="fr-FR" sz="1500" u="none" strike="noStrike" dirty="0">
                          <a:effectLst/>
                        </a:rPr>
                        <a:t>)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5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&lt;0.3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2299818"/>
                  </a:ext>
                </a:extLst>
              </a:tr>
              <a:tr h="17593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500" u="none" strike="noStrike" dirty="0" err="1">
                          <a:effectLst/>
                        </a:rPr>
                        <a:t>Scale</a:t>
                      </a:r>
                      <a:r>
                        <a:rPr lang="fr-FR" sz="1500" u="none" strike="noStrike" dirty="0">
                          <a:effectLst/>
                        </a:rPr>
                        <a:t> (ppm)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fr-FR" sz="15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--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8068897"/>
                  </a:ext>
                </a:extLst>
              </a:tr>
            </a:tbl>
          </a:graphicData>
        </a:graphic>
      </p:graphicFrame>
      <p:sp>
        <p:nvSpPr>
          <p:cNvPr id="2" name="Oval 1">
            <a:extLst>
              <a:ext uri="{FF2B5EF4-FFF2-40B4-BE49-F238E27FC236}">
                <a16:creationId xmlns:a16="http://schemas.microsoft.com/office/drawing/2014/main" id="{DF6F8ED8-7C05-BB13-0977-3A76316AFEAB}"/>
              </a:ext>
            </a:extLst>
          </p:cNvPr>
          <p:cNvSpPr/>
          <p:nvPr/>
        </p:nvSpPr>
        <p:spPr>
          <a:xfrm rot="477995">
            <a:off x="6986406" y="2115255"/>
            <a:ext cx="1368152" cy="57606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TANK1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500C8CB2-D5BE-FDC5-DEE2-29ABEC5BF754}"/>
              </a:ext>
            </a:extLst>
          </p:cNvPr>
          <p:cNvSpPr/>
          <p:nvPr/>
        </p:nvSpPr>
        <p:spPr>
          <a:xfrm rot="477995">
            <a:off x="9077324" y="2527506"/>
            <a:ext cx="1368152" cy="57606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TANK2</a:t>
            </a:r>
          </a:p>
        </p:txBody>
      </p:sp>
    </p:spTree>
    <p:extLst>
      <p:ext uri="{BB962C8B-B14F-4D97-AF65-F5344CB8AC3E}">
        <p14:creationId xmlns:p14="http://schemas.microsoft.com/office/powerpoint/2010/main" val="3641792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ACE00F2-A923-4052-AF6E-3131981BC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fr-CH" dirty="0" err="1"/>
              <a:t>Outline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0387BF-C03B-4CC9-B3AE-EE40F6C1A1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232" y="953752"/>
            <a:ext cx="9229208" cy="5211552"/>
          </a:xfrm>
        </p:spPr>
        <p:txBody>
          <a:bodyPr>
            <a:normAutofit/>
          </a:bodyPr>
          <a:lstStyle/>
          <a:p>
            <a:r>
              <a:rPr lang="en-US" sz="2200" dirty="0">
                <a:solidFill>
                  <a:schemeClr val="bg1">
                    <a:lumMod val="85000"/>
                  </a:schemeClr>
                </a:solidFill>
              </a:rPr>
              <a:t>Alignment objective for internal monitoring</a:t>
            </a:r>
          </a:p>
          <a:p>
            <a:pPr lvl="1"/>
            <a:r>
              <a:rPr lang="en-US" sz="17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Internal monitoring</a:t>
            </a:r>
          </a:p>
          <a:p>
            <a:pPr lvl="1"/>
            <a:r>
              <a:rPr lang="en-US" sz="17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Configuration</a:t>
            </a:r>
          </a:p>
          <a:p>
            <a:pPr lvl="1"/>
            <a:r>
              <a:rPr lang="en-US" sz="17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Alignment requirement</a:t>
            </a:r>
          </a:p>
          <a:p>
            <a:pPr lvl="1"/>
            <a:r>
              <a:rPr lang="en-US" sz="17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 for RFD prototype</a:t>
            </a:r>
          </a:p>
          <a:p>
            <a:pPr lvl="1"/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/>
              <a:t>RFD prototype (Survey tasks)</a:t>
            </a:r>
          </a:p>
          <a:p>
            <a:pPr lvl="1"/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Determination of the position of the capacitive plates of the cavity</a:t>
            </a:r>
          </a:p>
          <a:p>
            <a:pPr lvl="1"/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Alignment of the 2 cavities before and after connection in the clean room</a:t>
            </a:r>
          </a:p>
          <a:p>
            <a:pPr lvl="1"/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Thermal contraction anticipation</a:t>
            </a:r>
          </a:p>
          <a:p>
            <a:pPr lvl="1"/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Alignment at step 4 : on the trolley</a:t>
            </a:r>
          </a:p>
          <a:p>
            <a:pPr lvl="1"/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Alignment at step 6 : cavities suspended from the top plate</a:t>
            </a:r>
          </a:p>
          <a:p>
            <a:pPr lvl="1"/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 Alignment at step 9 : cavities suspended from the top plate inserted in the cryomodule</a:t>
            </a:r>
          </a:p>
          <a:p>
            <a:pPr lvl="1"/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FSI installation</a:t>
            </a:r>
          </a:p>
          <a:p>
            <a:pPr lvl="1"/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Diverse information</a:t>
            </a:r>
          </a:p>
          <a:p>
            <a:pPr lvl="1"/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Schedule expected after reception of the cryomodule at CERN </a:t>
            </a:r>
          </a:p>
        </p:txBody>
      </p:sp>
    </p:spTree>
    <p:extLst>
      <p:ext uri="{BB962C8B-B14F-4D97-AF65-F5344CB8AC3E}">
        <p14:creationId xmlns:p14="http://schemas.microsoft.com/office/powerpoint/2010/main" val="427463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1" name="Group 220">
            <a:extLst>
              <a:ext uri="{FF2B5EF4-FFF2-40B4-BE49-F238E27FC236}">
                <a16:creationId xmlns:a16="http://schemas.microsoft.com/office/drawing/2014/main" id="{9163BC9C-CCE7-F86F-E216-21720A098DAC}"/>
              </a:ext>
            </a:extLst>
          </p:cNvPr>
          <p:cNvGrpSpPr/>
          <p:nvPr/>
        </p:nvGrpSpPr>
        <p:grpSpPr>
          <a:xfrm>
            <a:off x="8821532" y="4236636"/>
            <a:ext cx="939812" cy="941647"/>
            <a:chOff x="5454395" y="2398844"/>
            <a:chExt cx="939812" cy="941647"/>
          </a:xfrm>
        </p:grpSpPr>
        <p:cxnSp>
          <p:nvCxnSpPr>
            <p:cNvPr id="222" name="Straight Arrow Connector 221">
              <a:extLst>
                <a:ext uri="{FF2B5EF4-FFF2-40B4-BE49-F238E27FC236}">
                  <a16:creationId xmlns:a16="http://schemas.microsoft.com/office/drawing/2014/main" id="{D54A1A38-010D-712A-C6A5-9493B3F973A4}"/>
                </a:ext>
              </a:extLst>
            </p:cNvPr>
            <p:cNvCxnSpPr/>
            <p:nvPr/>
          </p:nvCxnSpPr>
          <p:spPr>
            <a:xfrm flipV="1">
              <a:off x="5511339" y="3337257"/>
              <a:ext cx="711855" cy="3234"/>
            </a:xfrm>
            <a:prstGeom prst="straightConnector1">
              <a:avLst/>
            </a:prstGeom>
            <a:noFill/>
            <a:ln w="12700" cap="flat" cmpd="sng" algn="ctr">
              <a:solidFill>
                <a:srgbClr val="02FD0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23" name="Straight Arrow Connector 222">
              <a:extLst>
                <a:ext uri="{FF2B5EF4-FFF2-40B4-BE49-F238E27FC236}">
                  <a16:creationId xmlns:a16="http://schemas.microsoft.com/office/drawing/2014/main" id="{5D454A80-FDA8-85FB-3A57-7E6F7CD9A87D}"/>
                </a:ext>
              </a:extLst>
            </p:cNvPr>
            <p:cNvCxnSpPr/>
            <p:nvPr/>
          </p:nvCxnSpPr>
          <p:spPr>
            <a:xfrm flipV="1">
              <a:off x="5511340" y="2689643"/>
              <a:ext cx="8646" cy="647616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24" name="TextBox 223">
              <a:extLst>
                <a:ext uri="{FF2B5EF4-FFF2-40B4-BE49-F238E27FC236}">
                  <a16:creationId xmlns:a16="http://schemas.microsoft.com/office/drawing/2014/main" id="{1D803305-6A6F-77A1-0BBA-1DC0C7006471}"/>
                </a:ext>
              </a:extLst>
            </p:cNvPr>
            <p:cNvSpPr txBox="1"/>
            <p:nvPr/>
          </p:nvSpPr>
          <p:spPr>
            <a:xfrm>
              <a:off x="6129391" y="2952934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14FB1E"/>
                  </a:solidFill>
                  <a:effectLst/>
                  <a:uLnTx/>
                  <a:uFillTx/>
                  <a:latin typeface="Calibri" panose="020F0502020204030204"/>
                </a:rPr>
                <a:t>Y</a:t>
              </a:r>
            </a:p>
          </p:txBody>
        </p:sp>
        <p:sp>
          <p:nvSpPr>
            <p:cNvPr id="225" name="TextBox 224">
              <a:extLst>
                <a:ext uri="{FF2B5EF4-FFF2-40B4-BE49-F238E27FC236}">
                  <a16:creationId xmlns:a16="http://schemas.microsoft.com/office/drawing/2014/main" id="{9A147A26-B9A0-643F-C85F-89EF690C6027}"/>
                </a:ext>
              </a:extLst>
            </p:cNvPr>
            <p:cNvSpPr txBox="1"/>
            <p:nvPr/>
          </p:nvSpPr>
          <p:spPr>
            <a:xfrm>
              <a:off x="5454395" y="2398844"/>
              <a:ext cx="2584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</a:rPr>
                <a:t>Z</a:t>
              </a: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AA8DDA-2E79-D568-A0E2-7FECCB33D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BCDAC2-EC09-7559-7013-C73EB871A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C5B7217-1AA1-9E5A-CD28-33F7B0B33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360" y="-8346"/>
            <a:ext cx="9578374" cy="589364"/>
          </a:xfrm>
        </p:spPr>
        <p:txBody>
          <a:bodyPr/>
          <a:lstStyle/>
          <a:p>
            <a:r>
              <a:rPr lang="fr-CH" sz="2400" dirty="0" err="1"/>
              <a:t>Determination</a:t>
            </a:r>
            <a:r>
              <a:rPr lang="fr-CH" sz="2400" dirty="0"/>
              <a:t> of the position of the capacitive plate of the </a:t>
            </a:r>
            <a:r>
              <a:rPr lang="fr-CH" sz="2400" dirty="0" err="1"/>
              <a:t>cavity</a:t>
            </a:r>
            <a:endParaRPr lang="en-US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5586A1-0D85-7CE7-CE55-707E0A9917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593" y="1690123"/>
            <a:ext cx="2190750" cy="153093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11563C73-EB95-5A2B-07C3-EE5C69B39E62}"/>
              </a:ext>
            </a:extLst>
          </p:cNvPr>
          <p:cNvGrpSpPr/>
          <p:nvPr/>
        </p:nvGrpSpPr>
        <p:grpSpPr>
          <a:xfrm>
            <a:off x="979265" y="1650470"/>
            <a:ext cx="2642161" cy="1578622"/>
            <a:chOff x="1828748" y="186779"/>
            <a:chExt cx="2642161" cy="1578622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FCD849B7-D413-DFEC-1334-88F1B2D2ABFA}"/>
                </a:ext>
              </a:extLst>
            </p:cNvPr>
            <p:cNvCxnSpPr/>
            <p:nvPr/>
          </p:nvCxnSpPr>
          <p:spPr>
            <a:xfrm>
              <a:off x="3763024" y="1331546"/>
              <a:ext cx="408926" cy="102701"/>
            </a:xfrm>
            <a:prstGeom prst="straightConnector1">
              <a:avLst/>
            </a:prstGeom>
            <a:ln w="28575">
              <a:solidFill>
                <a:srgbClr val="02FD0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EF16813C-8EA0-0E06-2005-15E7262B2D82}"/>
                </a:ext>
              </a:extLst>
            </p:cNvPr>
            <p:cNvCxnSpPr/>
            <p:nvPr/>
          </p:nvCxnSpPr>
          <p:spPr>
            <a:xfrm flipV="1">
              <a:off x="2794038" y="357594"/>
              <a:ext cx="0" cy="37079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87FDBE4-FDD7-CF7C-E79B-4272D19DAD62}"/>
                </a:ext>
              </a:extLst>
            </p:cNvPr>
            <p:cNvSpPr txBox="1"/>
            <p:nvPr/>
          </p:nvSpPr>
          <p:spPr>
            <a:xfrm>
              <a:off x="4159605" y="1135390"/>
              <a:ext cx="311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14FB1E"/>
                  </a:solidFill>
                </a:rPr>
                <a:t>Y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52713E3-EB35-3DB4-29A6-F050BF9E484F}"/>
                </a:ext>
              </a:extLst>
            </p:cNvPr>
            <p:cNvSpPr txBox="1"/>
            <p:nvPr/>
          </p:nvSpPr>
          <p:spPr>
            <a:xfrm>
              <a:off x="2787953" y="186779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Z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EE24A036-76C1-BFFA-9FF8-8C00035E53AB}"/>
                </a:ext>
              </a:extLst>
            </p:cNvPr>
            <p:cNvCxnSpPr/>
            <p:nvPr/>
          </p:nvCxnSpPr>
          <p:spPr>
            <a:xfrm flipH="1">
              <a:off x="2422240" y="1252172"/>
              <a:ext cx="183122" cy="158148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9E75C54-4E32-F83C-B3FF-68A595D168CC}"/>
                </a:ext>
              </a:extLst>
            </p:cNvPr>
            <p:cNvSpPr txBox="1"/>
            <p:nvPr/>
          </p:nvSpPr>
          <p:spPr>
            <a:xfrm>
              <a:off x="2306229" y="1396069"/>
              <a:ext cx="311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B0F0"/>
                  </a:solidFill>
                </a:rPr>
                <a:t>X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E959A54-9054-2A7D-B77A-3F45A7145C0F}"/>
                </a:ext>
              </a:extLst>
            </p:cNvPr>
            <p:cNvCxnSpPr/>
            <p:nvPr/>
          </p:nvCxnSpPr>
          <p:spPr>
            <a:xfrm flipH="1" flipV="1">
              <a:off x="1828748" y="854968"/>
              <a:ext cx="1914702" cy="472258"/>
            </a:xfrm>
            <a:prstGeom prst="line">
              <a:avLst/>
            </a:prstGeom>
            <a:ln w="9525">
              <a:solidFill>
                <a:srgbClr val="02FD0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8383440-4537-A9D3-5478-AD017189C0FF}"/>
                </a:ext>
              </a:extLst>
            </p:cNvPr>
            <p:cNvCxnSpPr/>
            <p:nvPr/>
          </p:nvCxnSpPr>
          <p:spPr>
            <a:xfrm flipV="1">
              <a:off x="2776312" y="778086"/>
              <a:ext cx="19575" cy="696257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8D7D31A-69BA-F308-A0ED-8821CF7D4576}"/>
                </a:ext>
              </a:extLst>
            </p:cNvPr>
            <p:cNvCxnSpPr/>
            <p:nvPr/>
          </p:nvCxnSpPr>
          <p:spPr>
            <a:xfrm flipH="1">
              <a:off x="2584901" y="1086801"/>
              <a:ext cx="210986" cy="175471"/>
            </a:xfrm>
            <a:prstGeom prst="line">
              <a:avLst/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A8F59E5F-36A4-A2BE-057E-790240F09F6F}"/>
              </a:ext>
            </a:extLst>
          </p:cNvPr>
          <p:cNvSpPr txBox="1"/>
          <p:nvPr/>
        </p:nvSpPr>
        <p:spPr>
          <a:xfrm>
            <a:off x="709113" y="210327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49C3F9C-64FC-A37D-6299-5BBD8D690103}"/>
              </a:ext>
            </a:extLst>
          </p:cNvPr>
          <p:cNvSpPr txBox="1"/>
          <p:nvPr/>
        </p:nvSpPr>
        <p:spPr>
          <a:xfrm>
            <a:off x="3006059" y="2550086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97F60D-1768-CCA9-6F9A-2C31C2639BF5}"/>
              </a:ext>
            </a:extLst>
          </p:cNvPr>
          <p:cNvSpPr txBox="1"/>
          <p:nvPr/>
        </p:nvSpPr>
        <p:spPr>
          <a:xfrm>
            <a:off x="2622113" y="1852402"/>
            <a:ext cx="688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H_HOM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9869F55-C14E-6A30-6967-0ABA10D12521}"/>
              </a:ext>
            </a:extLst>
          </p:cNvPr>
          <p:cNvSpPr txBox="1"/>
          <p:nvPr/>
        </p:nvSpPr>
        <p:spPr>
          <a:xfrm>
            <a:off x="2221421" y="2169184"/>
            <a:ext cx="417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FPC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351136C-24AC-784C-0DF6-79B23A5B8D99}"/>
              </a:ext>
            </a:extLst>
          </p:cNvPr>
          <p:cNvSpPr txBox="1"/>
          <p:nvPr/>
        </p:nvSpPr>
        <p:spPr>
          <a:xfrm>
            <a:off x="1087871" y="1558045"/>
            <a:ext cx="688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V_HOM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FE3307-F9D9-710F-60DA-3DE19F6DFB09}"/>
              </a:ext>
            </a:extLst>
          </p:cNvPr>
          <p:cNvSpPr txBox="1"/>
          <p:nvPr/>
        </p:nvSpPr>
        <p:spPr>
          <a:xfrm>
            <a:off x="773341" y="2846587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Pick-up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94B254B-6338-F101-B41E-7CD4709A7306}"/>
              </a:ext>
            </a:extLst>
          </p:cNvPr>
          <p:cNvSpPr txBox="1"/>
          <p:nvPr/>
        </p:nvSpPr>
        <p:spPr>
          <a:xfrm>
            <a:off x="1438882" y="1980098"/>
            <a:ext cx="583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Plot</a:t>
            </a:r>
          </a:p>
          <a:p>
            <a:pPr algn="ctr"/>
            <a:r>
              <a:rPr lang="en-US" sz="1200" dirty="0"/>
              <a:t>tuning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EAF0FA4-E3ED-0437-7215-7B414E8C636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1713" y="4146628"/>
            <a:ext cx="2329845" cy="1756267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B5E2F691-FD50-55B8-EEA3-DB2E751FAF61}"/>
              </a:ext>
            </a:extLst>
          </p:cNvPr>
          <p:cNvGrpSpPr/>
          <p:nvPr/>
        </p:nvGrpSpPr>
        <p:grpSpPr>
          <a:xfrm>
            <a:off x="1038982" y="3865267"/>
            <a:ext cx="2327618" cy="1862423"/>
            <a:chOff x="1946736" y="-102895"/>
            <a:chExt cx="2327618" cy="1862423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83335560-4E34-3A71-E458-9746704DE219}"/>
                </a:ext>
              </a:extLst>
            </p:cNvPr>
            <p:cNvCxnSpPr/>
            <p:nvPr/>
          </p:nvCxnSpPr>
          <p:spPr>
            <a:xfrm>
              <a:off x="3574884" y="1338846"/>
              <a:ext cx="408926" cy="102701"/>
            </a:xfrm>
            <a:prstGeom prst="straightConnector1">
              <a:avLst/>
            </a:prstGeom>
            <a:ln w="28575">
              <a:solidFill>
                <a:srgbClr val="02FD0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B742AADC-063D-8419-5175-B100637D1BBF}"/>
                </a:ext>
              </a:extLst>
            </p:cNvPr>
            <p:cNvCxnSpPr/>
            <p:nvPr/>
          </p:nvCxnSpPr>
          <p:spPr>
            <a:xfrm flipV="1">
              <a:off x="2794038" y="89965"/>
              <a:ext cx="0" cy="37079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85DF2EC-3B59-D3F4-DE86-6A027AA9CF93}"/>
                </a:ext>
              </a:extLst>
            </p:cNvPr>
            <p:cNvSpPr txBox="1"/>
            <p:nvPr/>
          </p:nvSpPr>
          <p:spPr>
            <a:xfrm>
              <a:off x="3963050" y="1331246"/>
              <a:ext cx="311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14FB1E"/>
                  </a:solidFill>
                </a:rPr>
                <a:t>Y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EF19428-52ED-142A-962C-4F3289C84D63}"/>
                </a:ext>
              </a:extLst>
            </p:cNvPr>
            <p:cNvSpPr txBox="1"/>
            <p:nvPr/>
          </p:nvSpPr>
          <p:spPr>
            <a:xfrm>
              <a:off x="2838370" y="-102895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Z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363BDE7D-1B0B-1824-F404-25CAA61F1CE7}"/>
                </a:ext>
              </a:extLst>
            </p:cNvPr>
            <p:cNvCxnSpPr/>
            <p:nvPr/>
          </p:nvCxnSpPr>
          <p:spPr>
            <a:xfrm flipH="1">
              <a:off x="2306229" y="1283399"/>
              <a:ext cx="235041" cy="158148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BE643FF-BF47-C63E-B34D-79367F4420EC}"/>
                </a:ext>
              </a:extLst>
            </p:cNvPr>
            <p:cNvSpPr txBox="1"/>
            <p:nvPr/>
          </p:nvSpPr>
          <p:spPr>
            <a:xfrm>
              <a:off x="1991200" y="1390196"/>
              <a:ext cx="311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B0F0"/>
                  </a:solidFill>
                </a:rPr>
                <a:t>X</a:t>
              </a: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208395AC-4490-2BA1-B6C7-241B282F6034}"/>
                </a:ext>
              </a:extLst>
            </p:cNvPr>
            <p:cNvCxnSpPr/>
            <p:nvPr/>
          </p:nvCxnSpPr>
          <p:spPr>
            <a:xfrm flipH="1" flipV="1">
              <a:off x="1946736" y="873750"/>
              <a:ext cx="1628148" cy="464580"/>
            </a:xfrm>
            <a:prstGeom prst="line">
              <a:avLst/>
            </a:prstGeom>
            <a:ln w="9525">
              <a:solidFill>
                <a:srgbClr val="02FD0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8ABB338-26C3-C9B3-B392-DE1AC4F36CF2}"/>
                </a:ext>
              </a:extLst>
            </p:cNvPr>
            <p:cNvCxnSpPr/>
            <p:nvPr/>
          </p:nvCxnSpPr>
          <p:spPr>
            <a:xfrm flipV="1">
              <a:off x="2767999" y="453140"/>
              <a:ext cx="28711" cy="1021204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402765F4-CEF7-9114-35CE-A98554B21B7F}"/>
                </a:ext>
              </a:extLst>
            </p:cNvPr>
            <p:cNvCxnSpPr/>
            <p:nvPr/>
          </p:nvCxnSpPr>
          <p:spPr>
            <a:xfrm flipH="1">
              <a:off x="2541270" y="1136433"/>
              <a:ext cx="230660" cy="143031"/>
            </a:xfrm>
            <a:prstGeom prst="line">
              <a:avLst/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618E6ED1-6F8F-052B-8E8B-F9C902B35F66}"/>
              </a:ext>
            </a:extLst>
          </p:cNvPr>
          <p:cNvSpPr txBox="1"/>
          <p:nvPr/>
        </p:nvSpPr>
        <p:spPr>
          <a:xfrm>
            <a:off x="660224" y="4743504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D65561D-2BFA-D4FA-2855-A1D658E3E75D}"/>
              </a:ext>
            </a:extLst>
          </p:cNvPr>
          <p:cNvSpPr txBox="1"/>
          <p:nvPr/>
        </p:nvSpPr>
        <p:spPr>
          <a:xfrm>
            <a:off x="2644783" y="5439870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82E3093-8132-0555-F93B-4A175B47F947}"/>
              </a:ext>
            </a:extLst>
          </p:cNvPr>
          <p:cNvSpPr txBox="1"/>
          <p:nvPr/>
        </p:nvSpPr>
        <p:spPr>
          <a:xfrm>
            <a:off x="2573224" y="4492629"/>
            <a:ext cx="688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H_HOM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5496718-7D84-1119-A036-39703DA262C2}"/>
              </a:ext>
            </a:extLst>
          </p:cNvPr>
          <p:cNvSpPr txBox="1"/>
          <p:nvPr/>
        </p:nvSpPr>
        <p:spPr>
          <a:xfrm>
            <a:off x="2172532" y="4809411"/>
            <a:ext cx="417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FPC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FC64CE5-A2B0-E521-D402-D329DF94E538}"/>
              </a:ext>
            </a:extLst>
          </p:cNvPr>
          <p:cNvSpPr txBox="1"/>
          <p:nvPr/>
        </p:nvSpPr>
        <p:spPr>
          <a:xfrm>
            <a:off x="1038982" y="4198272"/>
            <a:ext cx="688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V_HOM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07864E2-A44D-24D5-0166-932A374E4D41}"/>
              </a:ext>
            </a:extLst>
          </p:cNvPr>
          <p:cNvSpPr txBox="1"/>
          <p:nvPr/>
        </p:nvSpPr>
        <p:spPr>
          <a:xfrm>
            <a:off x="1371819" y="4539713"/>
            <a:ext cx="583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Rod</a:t>
            </a:r>
          </a:p>
          <a:p>
            <a:pPr algn="ctr"/>
            <a:r>
              <a:rPr lang="en-US" sz="1200" dirty="0"/>
              <a:t>tuning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10DB398-FA42-EFBA-0FD2-9799EB4E558F}"/>
              </a:ext>
            </a:extLst>
          </p:cNvPr>
          <p:cNvSpPr txBox="1"/>
          <p:nvPr/>
        </p:nvSpPr>
        <p:spPr>
          <a:xfrm>
            <a:off x="531764" y="1057885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/>
              <a:t>Bare Cavity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CDF3339-8350-3A1E-315E-88047B0B0AF5}"/>
              </a:ext>
            </a:extLst>
          </p:cNvPr>
          <p:cNvSpPr txBox="1"/>
          <p:nvPr/>
        </p:nvSpPr>
        <p:spPr>
          <a:xfrm>
            <a:off x="566342" y="3602091"/>
            <a:ext cx="2706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/>
              <a:t>Cavity inside the TANK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6A071CF-7736-333C-0652-83C1451CB2E2}"/>
              </a:ext>
            </a:extLst>
          </p:cNvPr>
          <p:cNvGrpSpPr/>
          <p:nvPr/>
        </p:nvGrpSpPr>
        <p:grpSpPr>
          <a:xfrm>
            <a:off x="4959225" y="821334"/>
            <a:ext cx="6463211" cy="3149253"/>
            <a:chOff x="5010438" y="264174"/>
            <a:chExt cx="7238316" cy="3526929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B65FC71F-FA44-3AC5-372C-C9ECC4EBA055}"/>
                </a:ext>
              </a:extLst>
            </p:cNvPr>
            <p:cNvSpPr/>
            <p:nvPr/>
          </p:nvSpPr>
          <p:spPr>
            <a:xfrm>
              <a:off x="6802782" y="716145"/>
              <a:ext cx="4618922" cy="2607313"/>
            </a:xfrm>
            <a:prstGeom prst="rect">
              <a:avLst/>
            </a:prstGeom>
            <a:solidFill>
              <a:srgbClr val="7393BC"/>
            </a:solidFill>
            <a:ln w="1270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43690CA0-906F-8F6A-886D-C00E7C5449F2}"/>
                </a:ext>
              </a:extLst>
            </p:cNvPr>
            <p:cNvSpPr/>
            <p:nvPr/>
          </p:nvSpPr>
          <p:spPr>
            <a:xfrm>
              <a:off x="6951700" y="957180"/>
              <a:ext cx="4290085" cy="2141220"/>
            </a:xfrm>
            <a:prstGeom prst="rect">
              <a:avLst/>
            </a:prstGeom>
            <a:solidFill>
              <a:srgbClr val="C5E0B4"/>
            </a:solidFill>
            <a:ln w="12700" cap="flat" cmpd="sng" algn="ctr">
              <a:solidFill>
                <a:srgbClr val="98C87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539E1339-4BE2-452F-72D2-99C74C9268EA}"/>
                </a:ext>
              </a:extLst>
            </p:cNvPr>
            <p:cNvGrpSpPr/>
            <p:nvPr/>
          </p:nvGrpSpPr>
          <p:grpSpPr>
            <a:xfrm>
              <a:off x="6259267" y="1535151"/>
              <a:ext cx="693420" cy="935088"/>
              <a:chOff x="1597555" y="2647330"/>
              <a:chExt cx="693420" cy="935088"/>
            </a:xfrm>
            <a:solidFill>
              <a:srgbClr val="C5E0B4"/>
            </a:solidFill>
          </p:grpSpPr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B56F2F5C-B341-E364-D2C3-0A1764F9E0DE}"/>
                  </a:ext>
                </a:extLst>
              </p:cNvPr>
              <p:cNvSpPr/>
              <p:nvPr/>
            </p:nvSpPr>
            <p:spPr>
              <a:xfrm>
                <a:off x="2208451" y="2647330"/>
                <a:ext cx="82524" cy="930290"/>
              </a:xfrm>
              <a:prstGeom prst="rect">
                <a:avLst/>
              </a:prstGeom>
              <a:grpFill/>
              <a:ln w="12700" cap="flat" cmpd="sng" algn="ctr">
                <a:solidFill>
                  <a:srgbClr val="98C87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AA090BB9-8D29-5B03-DFA1-458870F1C9D4}"/>
                  </a:ext>
                </a:extLst>
              </p:cNvPr>
              <p:cNvSpPr/>
              <p:nvPr/>
            </p:nvSpPr>
            <p:spPr>
              <a:xfrm>
                <a:off x="1877094" y="2731525"/>
                <a:ext cx="331355" cy="771497"/>
              </a:xfrm>
              <a:prstGeom prst="rect">
                <a:avLst/>
              </a:prstGeom>
              <a:grpFill/>
              <a:ln w="12700" cap="flat" cmpd="sng" algn="ctr">
                <a:solidFill>
                  <a:srgbClr val="98C87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" name="Rectangle 110">
                <a:extLst>
                  <a:ext uri="{FF2B5EF4-FFF2-40B4-BE49-F238E27FC236}">
                    <a16:creationId xmlns:a16="http://schemas.microsoft.com/office/drawing/2014/main" id="{EC60C2C6-F0F6-EE38-9770-2C5263396628}"/>
                  </a:ext>
                </a:extLst>
              </p:cNvPr>
              <p:cNvSpPr/>
              <p:nvPr/>
            </p:nvSpPr>
            <p:spPr>
              <a:xfrm>
                <a:off x="1644479" y="2652128"/>
                <a:ext cx="233823" cy="930290"/>
              </a:xfrm>
              <a:prstGeom prst="rect">
                <a:avLst/>
              </a:prstGeom>
              <a:grpFill/>
              <a:ln w="12700" cap="flat" cmpd="sng" algn="ctr">
                <a:solidFill>
                  <a:srgbClr val="98C87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93C51935-9077-FD74-AEE6-5A5E3671704F}"/>
                  </a:ext>
                </a:extLst>
              </p:cNvPr>
              <p:cNvSpPr/>
              <p:nvPr/>
            </p:nvSpPr>
            <p:spPr>
              <a:xfrm>
                <a:off x="1597555" y="3067745"/>
                <a:ext cx="91437" cy="91437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EE8461C3-052B-AB9A-E76F-5601BD89461A}"/>
                </a:ext>
              </a:extLst>
            </p:cNvPr>
            <p:cNvGrpSpPr/>
            <p:nvPr/>
          </p:nvGrpSpPr>
          <p:grpSpPr>
            <a:xfrm rot="10800000">
              <a:off x="11242693" y="1522807"/>
              <a:ext cx="693420" cy="951829"/>
              <a:chOff x="1597555" y="2634399"/>
              <a:chExt cx="693420" cy="951829"/>
            </a:xfrm>
            <a:solidFill>
              <a:srgbClr val="C5E0B4"/>
            </a:solidFill>
          </p:grpSpPr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D087F74E-D3F9-6CF5-294A-B0E30BA0C4D1}"/>
                  </a:ext>
                </a:extLst>
              </p:cNvPr>
              <p:cNvSpPr/>
              <p:nvPr/>
            </p:nvSpPr>
            <p:spPr>
              <a:xfrm>
                <a:off x="2208451" y="2634399"/>
                <a:ext cx="82524" cy="930290"/>
              </a:xfrm>
              <a:prstGeom prst="rect">
                <a:avLst/>
              </a:prstGeom>
              <a:grpFill/>
              <a:ln w="12700" cap="flat" cmpd="sng" algn="ctr">
                <a:solidFill>
                  <a:srgbClr val="98C87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D026A0AA-0D51-A064-6366-D84C1EEE79FD}"/>
                  </a:ext>
                </a:extLst>
              </p:cNvPr>
              <p:cNvSpPr/>
              <p:nvPr/>
            </p:nvSpPr>
            <p:spPr>
              <a:xfrm>
                <a:off x="1877094" y="2731525"/>
                <a:ext cx="331355" cy="771497"/>
              </a:xfrm>
              <a:prstGeom prst="rect">
                <a:avLst/>
              </a:prstGeom>
              <a:grpFill/>
              <a:ln w="12700" cap="flat" cmpd="sng" algn="ctr">
                <a:solidFill>
                  <a:srgbClr val="98C87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1B53ACAA-87D0-BBF4-5DFC-560DD2E5FEEC}"/>
                  </a:ext>
                </a:extLst>
              </p:cNvPr>
              <p:cNvSpPr/>
              <p:nvPr/>
            </p:nvSpPr>
            <p:spPr>
              <a:xfrm>
                <a:off x="1660913" y="2655938"/>
                <a:ext cx="233823" cy="930290"/>
              </a:xfrm>
              <a:prstGeom prst="rect">
                <a:avLst/>
              </a:prstGeom>
              <a:grpFill/>
              <a:ln w="12700" cap="flat" cmpd="sng" algn="ctr">
                <a:solidFill>
                  <a:srgbClr val="98C87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FDE846DF-DD0A-5E9C-47A3-542DED19C0BD}"/>
                  </a:ext>
                </a:extLst>
              </p:cNvPr>
              <p:cNvSpPr/>
              <p:nvPr/>
            </p:nvSpPr>
            <p:spPr>
              <a:xfrm>
                <a:off x="1597555" y="3067745"/>
                <a:ext cx="91437" cy="91437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2DA67F40-2302-020C-8A17-48E894824C94}"/>
                </a:ext>
              </a:extLst>
            </p:cNvPr>
            <p:cNvGrpSpPr/>
            <p:nvPr/>
          </p:nvGrpSpPr>
          <p:grpSpPr>
            <a:xfrm rot="5400000">
              <a:off x="7439311" y="145350"/>
              <a:ext cx="693420" cy="931069"/>
              <a:chOff x="1597556" y="2647570"/>
              <a:chExt cx="693420" cy="931069"/>
            </a:xfrm>
            <a:solidFill>
              <a:srgbClr val="C5E0B4"/>
            </a:solidFill>
          </p:grpSpPr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97B571E3-AC3B-09F0-A444-659D1E3A919F}"/>
                  </a:ext>
                </a:extLst>
              </p:cNvPr>
              <p:cNvSpPr/>
              <p:nvPr/>
            </p:nvSpPr>
            <p:spPr>
              <a:xfrm>
                <a:off x="2208452" y="2648349"/>
                <a:ext cx="82524" cy="930290"/>
              </a:xfrm>
              <a:prstGeom prst="rect">
                <a:avLst/>
              </a:prstGeom>
              <a:grpFill/>
              <a:ln w="12700" cap="flat" cmpd="sng" algn="ctr">
                <a:solidFill>
                  <a:srgbClr val="98C87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" name="Rectangle 123">
                <a:extLst>
                  <a:ext uri="{FF2B5EF4-FFF2-40B4-BE49-F238E27FC236}">
                    <a16:creationId xmlns:a16="http://schemas.microsoft.com/office/drawing/2014/main" id="{9FD08130-7B05-7C75-B5AE-CF8AE2EAE278}"/>
                  </a:ext>
                </a:extLst>
              </p:cNvPr>
              <p:cNvSpPr/>
              <p:nvPr/>
            </p:nvSpPr>
            <p:spPr>
              <a:xfrm>
                <a:off x="1877094" y="2731525"/>
                <a:ext cx="331355" cy="771497"/>
              </a:xfrm>
              <a:prstGeom prst="rect">
                <a:avLst/>
              </a:prstGeom>
              <a:grpFill/>
              <a:ln w="12700" cap="flat" cmpd="sng" algn="ctr">
                <a:solidFill>
                  <a:srgbClr val="98C87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28FEE972-399E-5991-8EBB-F8BE331FF389}"/>
                  </a:ext>
                </a:extLst>
              </p:cNvPr>
              <p:cNvSpPr/>
              <p:nvPr/>
            </p:nvSpPr>
            <p:spPr>
              <a:xfrm>
                <a:off x="1643274" y="2647570"/>
                <a:ext cx="233823" cy="930290"/>
              </a:xfrm>
              <a:prstGeom prst="rect">
                <a:avLst/>
              </a:prstGeom>
              <a:grpFill/>
              <a:ln w="12700" cap="flat" cmpd="sng" algn="ctr">
                <a:solidFill>
                  <a:srgbClr val="98C87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AA2EA1A5-83D0-D1FA-8B80-B66622DDA51C}"/>
                  </a:ext>
                </a:extLst>
              </p:cNvPr>
              <p:cNvSpPr/>
              <p:nvPr/>
            </p:nvSpPr>
            <p:spPr>
              <a:xfrm>
                <a:off x="1597556" y="3067745"/>
                <a:ext cx="91437" cy="91437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FDAD0DC0-BADA-A4D4-B898-CD46ADE2FF0E}"/>
                </a:ext>
              </a:extLst>
            </p:cNvPr>
            <p:cNvGrpSpPr/>
            <p:nvPr/>
          </p:nvGrpSpPr>
          <p:grpSpPr>
            <a:xfrm rot="5400000">
              <a:off x="10324745" y="144787"/>
              <a:ext cx="693421" cy="932195"/>
              <a:chOff x="1597555" y="2655939"/>
              <a:chExt cx="693421" cy="932195"/>
            </a:xfrm>
            <a:solidFill>
              <a:srgbClr val="C5E0B4"/>
            </a:solidFill>
          </p:grpSpPr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65E37BE9-1D48-C12B-0B90-BF0DB7DD17A9}"/>
                  </a:ext>
                </a:extLst>
              </p:cNvPr>
              <p:cNvSpPr/>
              <p:nvPr/>
            </p:nvSpPr>
            <p:spPr>
              <a:xfrm>
                <a:off x="2208452" y="2657844"/>
                <a:ext cx="82524" cy="930290"/>
              </a:xfrm>
              <a:prstGeom prst="rect">
                <a:avLst/>
              </a:prstGeom>
              <a:grpFill/>
              <a:ln w="12700" cap="flat" cmpd="sng" algn="ctr">
                <a:solidFill>
                  <a:srgbClr val="98C87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1" name="Rectangle 130">
                <a:extLst>
                  <a:ext uri="{FF2B5EF4-FFF2-40B4-BE49-F238E27FC236}">
                    <a16:creationId xmlns:a16="http://schemas.microsoft.com/office/drawing/2014/main" id="{C60B3905-BB7A-8562-328A-989A001BADFD}"/>
                  </a:ext>
                </a:extLst>
              </p:cNvPr>
              <p:cNvSpPr/>
              <p:nvPr/>
            </p:nvSpPr>
            <p:spPr>
              <a:xfrm>
                <a:off x="1877094" y="2731525"/>
                <a:ext cx="331355" cy="771497"/>
              </a:xfrm>
              <a:prstGeom prst="rect">
                <a:avLst/>
              </a:prstGeom>
              <a:grpFill/>
              <a:ln w="12700" cap="flat" cmpd="sng" algn="ctr">
                <a:solidFill>
                  <a:srgbClr val="98C87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2" name="Rectangle 131">
                <a:extLst>
                  <a:ext uri="{FF2B5EF4-FFF2-40B4-BE49-F238E27FC236}">
                    <a16:creationId xmlns:a16="http://schemas.microsoft.com/office/drawing/2014/main" id="{8EB86D25-9803-9749-58D1-0155048B168D}"/>
                  </a:ext>
                </a:extLst>
              </p:cNvPr>
              <p:cNvSpPr/>
              <p:nvPr/>
            </p:nvSpPr>
            <p:spPr>
              <a:xfrm>
                <a:off x="1651493" y="2655939"/>
                <a:ext cx="233823" cy="930290"/>
              </a:xfrm>
              <a:prstGeom prst="rect">
                <a:avLst/>
              </a:prstGeom>
              <a:grpFill/>
              <a:ln w="12700" cap="flat" cmpd="sng" algn="ctr">
                <a:solidFill>
                  <a:srgbClr val="98C87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F62A2B1C-815A-B55B-C363-60FBE1DFB2C7}"/>
                  </a:ext>
                </a:extLst>
              </p:cNvPr>
              <p:cNvSpPr/>
              <p:nvPr/>
            </p:nvSpPr>
            <p:spPr>
              <a:xfrm>
                <a:off x="1597555" y="3077270"/>
                <a:ext cx="91437" cy="91437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C8F03FEA-3594-61D9-30A2-F64DA9F6D2AE}"/>
                </a:ext>
              </a:extLst>
            </p:cNvPr>
            <p:cNvSpPr/>
            <p:nvPr/>
          </p:nvSpPr>
          <p:spPr>
            <a:xfrm>
              <a:off x="8608395" y="875066"/>
              <a:ext cx="274320" cy="82114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AE5F6C86-69EF-E47A-49A3-BC08E2FE61CD}"/>
                </a:ext>
              </a:extLst>
            </p:cNvPr>
            <p:cNvSpPr/>
            <p:nvPr/>
          </p:nvSpPr>
          <p:spPr>
            <a:xfrm>
              <a:off x="8608395" y="3095422"/>
              <a:ext cx="274320" cy="82114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7D626647-16A4-ABD0-86E5-41ED324ED5B0}"/>
                </a:ext>
              </a:extLst>
            </p:cNvPr>
            <p:cNvGrpSpPr/>
            <p:nvPr/>
          </p:nvGrpSpPr>
          <p:grpSpPr>
            <a:xfrm rot="16200000">
              <a:off x="7417002" y="2968723"/>
              <a:ext cx="693420" cy="951340"/>
              <a:chOff x="1597555" y="2631079"/>
              <a:chExt cx="693420" cy="951340"/>
            </a:xfrm>
            <a:solidFill>
              <a:srgbClr val="C5E0B4"/>
            </a:solidFill>
          </p:grpSpPr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561BCCBE-800D-06C9-C963-818813C422DA}"/>
                  </a:ext>
                </a:extLst>
              </p:cNvPr>
              <p:cNvSpPr/>
              <p:nvPr/>
            </p:nvSpPr>
            <p:spPr>
              <a:xfrm>
                <a:off x="2208451" y="2631079"/>
                <a:ext cx="82524" cy="930290"/>
              </a:xfrm>
              <a:prstGeom prst="rect">
                <a:avLst/>
              </a:prstGeom>
              <a:grpFill/>
              <a:ln w="12700" cap="flat" cmpd="sng" algn="ctr">
                <a:solidFill>
                  <a:srgbClr val="98C87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3" name="Rectangle 142">
                <a:extLst>
                  <a:ext uri="{FF2B5EF4-FFF2-40B4-BE49-F238E27FC236}">
                    <a16:creationId xmlns:a16="http://schemas.microsoft.com/office/drawing/2014/main" id="{BCFE80D6-B2BD-4E18-83B3-E0947BC9BB81}"/>
                  </a:ext>
                </a:extLst>
              </p:cNvPr>
              <p:cNvSpPr/>
              <p:nvPr/>
            </p:nvSpPr>
            <p:spPr>
              <a:xfrm>
                <a:off x="1877094" y="2731525"/>
                <a:ext cx="331355" cy="771497"/>
              </a:xfrm>
              <a:prstGeom prst="rect">
                <a:avLst/>
              </a:prstGeom>
              <a:grpFill/>
              <a:ln w="12700" cap="flat" cmpd="sng" algn="ctr">
                <a:solidFill>
                  <a:srgbClr val="98C87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4" name="Rectangle 143">
                <a:extLst>
                  <a:ext uri="{FF2B5EF4-FFF2-40B4-BE49-F238E27FC236}">
                    <a16:creationId xmlns:a16="http://schemas.microsoft.com/office/drawing/2014/main" id="{A60DFD59-100A-46E0-9E9A-5B38027D526F}"/>
                  </a:ext>
                </a:extLst>
              </p:cNvPr>
              <p:cNvSpPr/>
              <p:nvPr/>
            </p:nvSpPr>
            <p:spPr>
              <a:xfrm>
                <a:off x="1653079" y="2652129"/>
                <a:ext cx="233823" cy="930290"/>
              </a:xfrm>
              <a:prstGeom prst="rect">
                <a:avLst/>
              </a:prstGeom>
              <a:grpFill/>
              <a:ln w="12700" cap="flat" cmpd="sng" algn="ctr">
                <a:solidFill>
                  <a:srgbClr val="98C87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id="{3837F246-8BF5-A00F-6987-FF96885A6FA6}"/>
                  </a:ext>
                </a:extLst>
              </p:cNvPr>
              <p:cNvSpPr/>
              <p:nvPr/>
            </p:nvSpPr>
            <p:spPr>
              <a:xfrm>
                <a:off x="1597555" y="3086795"/>
                <a:ext cx="91437" cy="91437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BA463CE3-24B2-AF3A-09B7-D657979D30E9}"/>
                </a:ext>
              </a:extLst>
            </p:cNvPr>
            <p:cNvCxnSpPr/>
            <p:nvPr/>
          </p:nvCxnSpPr>
          <p:spPr>
            <a:xfrm flipV="1">
              <a:off x="8239381" y="1803379"/>
              <a:ext cx="1144381" cy="65004"/>
            </a:xfrm>
            <a:prstGeom prst="line">
              <a:avLst/>
            </a:prstGeom>
            <a:noFill/>
            <a:ln w="127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CBD8AEAF-4DFD-9805-D451-51BA6B117D4C}"/>
                </a:ext>
              </a:extLst>
            </p:cNvPr>
            <p:cNvCxnSpPr/>
            <p:nvPr/>
          </p:nvCxnSpPr>
          <p:spPr>
            <a:xfrm flipV="1">
              <a:off x="8758556" y="955819"/>
              <a:ext cx="0" cy="859811"/>
            </a:xfrm>
            <a:prstGeom prst="line">
              <a:avLst/>
            </a:prstGeom>
            <a:noFill/>
            <a:ln w="127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769A66CE-FD33-DC81-D226-4A5153D9AA6E}"/>
                </a:ext>
              </a:extLst>
            </p:cNvPr>
            <p:cNvCxnSpPr/>
            <p:nvPr/>
          </p:nvCxnSpPr>
          <p:spPr>
            <a:xfrm flipV="1">
              <a:off x="8758556" y="2345285"/>
              <a:ext cx="0" cy="750137"/>
            </a:xfrm>
            <a:prstGeom prst="line">
              <a:avLst/>
            </a:prstGeom>
            <a:noFill/>
            <a:ln w="127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7879C3AE-85AE-390C-9409-A0D7F675F2F4}"/>
                </a:ext>
              </a:extLst>
            </p:cNvPr>
            <p:cNvSpPr txBox="1"/>
            <p:nvPr/>
          </p:nvSpPr>
          <p:spPr>
            <a:xfrm>
              <a:off x="5010438" y="2074022"/>
              <a:ext cx="121635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dirty="0">
                  <a:solidFill>
                    <a:prstClr val="black"/>
                  </a:solidFill>
                  <a:latin typeface="Calibri" panose="020F0502020204030204"/>
                </a:rPr>
                <a:t>Side view</a:t>
              </a:r>
            </a:p>
            <a:p>
              <a:pPr defTabSz="914400"/>
              <a:r>
                <a:rPr lang="en-US" dirty="0">
                  <a:solidFill>
                    <a:prstClr val="black"/>
                  </a:solidFill>
                  <a:latin typeface="Calibri" panose="020F0502020204030204"/>
                </a:rPr>
                <a:t>(VERTICAL)</a:t>
              </a: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D68429E0-3252-C919-EBB6-7184D72551CB}"/>
                </a:ext>
              </a:extLst>
            </p:cNvPr>
            <p:cNvSpPr txBox="1"/>
            <p:nvPr/>
          </p:nvSpPr>
          <p:spPr>
            <a:xfrm>
              <a:off x="5917285" y="1570005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dirty="0">
                  <a:solidFill>
                    <a:prstClr val="black"/>
                  </a:solidFill>
                  <a:latin typeface="Calibri" panose="020F0502020204030204"/>
                </a:rPr>
                <a:t>A</a:t>
              </a: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678F77F6-E2B1-0E39-1FA4-5FD766609994}"/>
                </a:ext>
              </a:extLst>
            </p:cNvPr>
            <p:cNvSpPr txBox="1"/>
            <p:nvPr/>
          </p:nvSpPr>
          <p:spPr>
            <a:xfrm>
              <a:off x="11931038" y="1677671"/>
              <a:ext cx="3177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en-US" dirty="0">
                  <a:solidFill>
                    <a:prstClr val="black"/>
                  </a:solidFill>
                  <a:latin typeface="Calibri" panose="020F0502020204030204"/>
                </a:rPr>
                <a:t>B</a:t>
              </a:r>
            </a:p>
          </p:txBody>
        </p: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4439290F-4310-4997-2F1B-7C41930F371E}"/>
                </a:ext>
              </a:extLst>
            </p:cNvPr>
            <p:cNvCxnSpPr>
              <a:cxnSpLocks/>
              <a:stCxn id="111" idx="1"/>
              <a:endCxn id="119" idx="6"/>
            </p:cNvCxnSpPr>
            <p:nvPr/>
          </p:nvCxnSpPr>
          <p:spPr>
            <a:xfrm flipV="1">
              <a:off x="6306191" y="1995571"/>
              <a:ext cx="5538485" cy="9523"/>
            </a:xfrm>
            <a:prstGeom prst="line">
              <a:avLst/>
            </a:prstGeom>
            <a:noFill/>
            <a:ln w="6350" cap="flat" cmpd="sng" algn="ctr">
              <a:solidFill>
                <a:schemeClr val="tx1"/>
              </a:solidFill>
              <a:prstDash val="dash"/>
              <a:miter lim="800000"/>
            </a:ln>
            <a:effectLst/>
          </p:spPr>
        </p:cxnSp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D5CF2DBD-BFC8-7EEE-13D8-DE3C26839B75}"/>
                </a:ext>
              </a:extLst>
            </p:cNvPr>
            <p:cNvCxnSpPr/>
            <p:nvPr/>
          </p:nvCxnSpPr>
          <p:spPr>
            <a:xfrm>
              <a:off x="10680930" y="355610"/>
              <a:ext cx="0" cy="1650648"/>
            </a:xfrm>
            <a:prstGeom prst="line">
              <a:avLst/>
            </a:prstGeom>
            <a:noFill/>
            <a:ln w="6350" cap="flat" cmpd="sng" algn="ctr">
              <a:solidFill>
                <a:srgbClr val="0000B1"/>
              </a:solidFill>
              <a:prstDash val="dash"/>
              <a:miter lim="800000"/>
            </a:ln>
            <a:effectLst/>
          </p:spPr>
        </p:cxnSp>
        <p:grpSp>
          <p:nvGrpSpPr>
            <p:cNvPr id="161" name="Group 160">
              <a:extLst>
                <a:ext uri="{FF2B5EF4-FFF2-40B4-BE49-F238E27FC236}">
                  <a16:creationId xmlns:a16="http://schemas.microsoft.com/office/drawing/2014/main" id="{DAF778B2-D6BD-E8CE-4260-9ECDA0D5DE01}"/>
                </a:ext>
              </a:extLst>
            </p:cNvPr>
            <p:cNvGrpSpPr/>
            <p:nvPr/>
          </p:nvGrpSpPr>
          <p:grpSpPr>
            <a:xfrm rot="21301991">
              <a:off x="8500617" y="1132767"/>
              <a:ext cx="1158937" cy="933411"/>
              <a:chOff x="5281758" y="2407080"/>
              <a:chExt cx="1158937" cy="933411"/>
            </a:xfrm>
          </p:grpSpPr>
          <p:cxnSp>
            <p:nvCxnSpPr>
              <p:cNvPr id="162" name="Straight Arrow Connector 161">
                <a:extLst>
                  <a:ext uri="{FF2B5EF4-FFF2-40B4-BE49-F238E27FC236}">
                    <a16:creationId xmlns:a16="http://schemas.microsoft.com/office/drawing/2014/main" id="{6EFA7B06-E81A-08DE-FCBE-4CAB31368FF3}"/>
                  </a:ext>
                </a:extLst>
              </p:cNvPr>
              <p:cNvCxnSpPr/>
              <p:nvPr/>
            </p:nvCxnSpPr>
            <p:spPr>
              <a:xfrm flipV="1">
                <a:off x="5511339" y="3337257"/>
                <a:ext cx="711855" cy="3234"/>
              </a:xfrm>
              <a:prstGeom prst="straightConnector1">
                <a:avLst/>
              </a:prstGeom>
              <a:noFill/>
              <a:ln w="57150" cap="flat" cmpd="sng" algn="ctr">
                <a:solidFill>
                  <a:srgbClr val="02FD03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163" name="Straight Arrow Connector 162">
                <a:extLst>
                  <a:ext uri="{FF2B5EF4-FFF2-40B4-BE49-F238E27FC236}">
                    <a16:creationId xmlns:a16="http://schemas.microsoft.com/office/drawing/2014/main" id="{DA446252-4E47-3253-0ADC-C972BA15F004}"/>
                  </a:ext>
                </a:extLst>
              </p:cNvPr>
              <p:cNvCxnSpPr/>
              <p:nvPr/>
            </p:nvCxnSpPr>
            <p:spPr>
              <a:xfrm flipV="1">
                <a:off x="5511340" y="2689643"/>
                <a:ext cx="8646" cy="647616"/>
              </a:xfrm>
              <a:prstGeom prst="straightConnector1">
                <a:avLst/>
              </a:prstGeom>
              <a:noFill/>
              <a:ln w="57150" cap="flat" cmpd="sng" algn="ctr">
                <a:solidFill>
                  <a:srgbClr val="FF0000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F478F1B7-D3EB-82C7-85E9-CB7F69608930}"/>
                  </a:ext>
                </a:extLst>
              </p:cNvPr>
              <p:cNvSpPr txBox="1"/>
              <p:nvPr/>
            </p:nvSpPr>
            <p:spPr>
              <a:xfrm>
                <a:off x="6129391" y="2952934"/>
                <a:ext cx="3113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14FB1E"/>
                    </a:solidFill>
                    <a:effectLst/>
                    <a:uLnTx/>
                    <a:uFillTx/>
                    <a:latin typeface="Calibri" panose="020F0502020204030204"/>
                  </a:rPr>
                  <a:t>Y</a:t>
                </a:r>
              </a:p>
            </p:txBody>
          </p:sp>
          <p:sp>
            <p:nvSpPr>
              <p:cNvPr id="165" name="TextBox 164">
                <a:extLst>
                  <a:ext uri="{FF2B5EF4-FFF2-40B4-BE49-F238E27FC236}">
                    <a16:creationId xmlns:a16="http://schemas.microsoft.com/office/drawing/2014/main" id="{29646080-7FF4-5E8C-45DB-F9A76C39664E}"/>
                  </a:ext>
                </a:extLst>
              </p:cNvPr>
              <p:cNvSpPr txBox="1"/>
              <p:nvPr/>
            </p:nvSpPr>
            <p:spPr>
              <a:xfrm>
                <a:off x="5281758" y="2407080"/>
                <a:ext cx="2952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</a:rPr>
                  <a:t>Z</a:t>
                </a:r>
              </a:p>
            </p:txBody>
          </p:sp>
        </p:grp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BFD13FD2-2021-9B61-2271-553E36FA3839}"/>
                </a:ext>
              </a:extLst>
            </p:cNvPr>
            <p:cNvCxnSpPr/>
            <p:nvPr/>
          </p:nvCxnSpPr>
          <p:spPr>
            <a:xfrm flipV="1">
              <a:off x="8239381" y="2312783"/>
              <a:ext cx="1144381" cy="65004"/>
            </a:xfrm>
            <a:prstGeom prst="line">
              <a:avLst/>
            </a:prstGeom>
            <a:noFill/>
            <a:ln w="127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F83B37F7-964C-E8FE-FDAA-F03078C941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51556" y="2032051"/>
              <a:ext cx="1229545" cy="90836"/>
            </a:xfrm>
            <a:prstGeom prst="line">
              <a:avLst/>
            </a:prstGeom>
            <a:noFill/>
            <a:ln w="28575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D3E82E61-7013-0A06-9893-9A03C17779A9}"/>
                </a:ext>
              </a:extLst>
            </p:cNvPr>
            <p:cNvSpPr txBox="1"/>
            <p:nvPr/>
          </p:nvSpPr>
          <p:spPr>
            <a:xfrm rot="21406060">
              <a:off x="7627088" y="1439433"/>
              <a:ext cx="8259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/>
              <a:r>
                <a:rPr lang="en-US" sz="1200" dirty="0">
                  <a:solidFill>
                    <a:schemeClr val="accent6"/>
                  </a:solidFill>
                  <a:latin typeface="Calibri" panose="020F0502020204030204"/>
                </a:rPr>
                <a:t>Capacitive</a:t>
              </a:r>
            </a:p>
            <a:p>
              <a:pPr algn="ctr" defTabSz="914400"/>
              <a:r>
                <a:rPr lang="en-US" sz="1200" dirty="0">
                  <a:solidFill>
                    <a:schemeClr val="accent6"/>
                  </a:solidFill>
                  <a:latin typeface="Calibri" panose="020F0502020204030204"/>
                </a:rPr>
                <a:t> plates</a:t>
              </a:r>
            </a:p>
          </p:txBody>
        </p:sp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0A1992FB-DEAF-7674-8B18-421FC2AEEEF8}"/>
                </a:ext>
              </a:extLst>
            </p:cNvPr>
            <p:cNvSpPr txBox="1"/>
            <p:nvPr/>
          </p:nvSpPr>
          <p:spPr>
            <a:xfrm rot="21406060">
              <a:off x="7627088" y="2413045"/>
              <a:ext cx="8259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/>
              <a:r>
                <a:rPr lang="en-US" sz="1200" dirty="0">
                  <a:solidFill>
                    <a:schemeClr val="accent6"/>
                  </a:solidFill>
                  <a:latin typeface="Calibri" panose="020F0502020204030204"/>
                </a:rPr>
                <a:t>Capacitive</a:t>
              </a:r>
            </a:p>
            <a:p>
              <a:pPr algn="ctr" defTabSz="914400"/>
              <a:r>
                <a:rPr lang="en-US" sz="1200" dirty="0">
                  <a:solidFill>
                    <a:schemeClr val="accent6"/>
                  </a:solidFill>
                  <a:latin typeface="Calibri" panose="020F0502020204030204"/>
                </a:rPr>
                <a:t> plates</a:t>
              </a:r>
            </a:p>
          </p:txBody>
        </p:sp>
      </p:grpSp>
      <p:graphicFrame>
        <p:nvGraphicFramePr>
          <p:cNvPr id="195" name="Chart 194">
            <a:extLst>
              <a:ext uri="{FF2B5EF4-FFF2-40B4-BE49-F238E27FC236}">
                <a16:creationId xmlns:a16="http://schemas.microsoft.com/office/drawing/2014/main" id="{7F84DCF2-E5FF-87B5-85C1-4E4D4EA12C3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1605867"/>
              </p:ext>
            </p:extLst>
          </p:nvPr>
        </p:nvGraphicFramePr>
        <p:xfrm>
          <a:off x="5795618" y="4094414"/>
          <a:ext cx="5736158" cy="24956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7" name="TextBox 196">
            <a:extLst>
              <a:ext uri="{FF2B5EF4-FFF2-40B4-BE49-F238E27FC236}">
                <a16:creationId xmlns:a16="http://schemas.microsoft.com/office/drawing/2014/main" id="{F2A8AEA4-7FFC-C7CC-325D-27B4982FB488}"/>
              </a:ext>
            </a:extLst>
          </p:cNvPr>
          <p:cNvSpPr txBox="1"/>
          <p:nvPr/>
        </p:nvSpPr>
        <p:spPr>
          <a:xfrm>
            <a:off x="7259784" y="5284903"/>
            <a:ext cx="1261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accent6"/>
                </a:solidFill>
              </a:rPr>
              <a:t>Capacitive</a:t>
            </a:r>
          </a:p>
          <a:p>
            <a:pPr algn="ctr"/>
            <a:r>
              <a:rPr lang="en-US" dirty="0">
                <a:solidFill>
                  <a:schemeClr val="accent6"/>
                </a:solidFill>
              </a:rPr>
              <a:t> plates</a:t>
            </a:r>
          </a:p>
        </p:txBody>
      </p:sp>
      <p:cxnSp>
        <p:nvCxnSpPr>
          <p:cNvPr id="198" name="Straight Arrow Connector 197">
            <a:extLst>
              <a:ext uri="{FF2B5EF4-FFF2-40B4-BE49-F238E27FC236}">
                <a16:creationId xmlns:a16="http://schemas.microsoft.com/office/drawing/2014/main" id="{EEFCE3E7-193C-F89D-E5E1-7BA771D02ED9}"/>
              </a:ext>
            </a:extLst>
          </p:cNvPr>
          <p:cNvCxnSpPr>
            <a:cxnSpLocks/>
          </p:cNvCxnSpPr>
          <p:nvPr/>
        </p:nvCxnSpPr>
        <p:spPr>
          <a:xfrm flipV="1">
            <a:off x="9578020" y="5691812"/>
            <a:ext cx="85017" cy="2426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9" name="TextBox 54">
            <a:extLst>
              <a:ext uri="{FF2B5EF4-FFF2-40B4-BE49-F238E27FC236}">
                <a16:creationId xmlns:a16="http://schemas.microsoft.com/office/drawing/2014/main" id="{9C80780A-6702-2623-3B21-CFF71EA46194}"/>
              </a:ext>
            </a:extLst>
          </p:cNvPr>
          <p:cNvSpPr txBox="1"/>
          <p:nvPr/>
        </p:nvSpPr>
        <p:spPr>
          <a:xfrm>
            <a:off x="8676972" y="5987686"/>
            <a:ext cx="18020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/>
              <a:t>Axe AB </a:t>
            </a:r>
          </a:p>
          <a:p>
            <a:pPr algn="ctr"/>
            <a:r>
              <a:rPr lang="en-US" sz="1000" dirty="0"/>
              <a:t>(Stainless steel flanges axis)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E916F532-DF59-A3C3-2551-AD3CC4F53A8D}"/>
              </a:ext>
            </a:extLst>
          </p:cNvPr>
          <p:cNvSpPr txBox="1"/>
          <p:nvPr/>
        </p:nvSpPr>
        <p:spPr>
          <a:xfrm>
            <a:off x="10773539" y="5886797"/>
            <a:ext cx="710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Flange B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552178B6-A93C-B5E6-6366-AFA421FC773C}"/>
              </a:ext>
            </a:extLst>
          </p:cNvPr>
          <p:cNvSpPr txBox="1"/>
          <p:nvPr/>
        </p:nvSpPr>
        <p:spPr>
          <a:xfrm>
            <a:off x="5560576" y="4196018"/>
            <a:ext cx="7171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Flange A</a:t>
            </a:r>
          </a:p>
        </p:txBody>
      </p:sp>
      <p:sp>
        <p:nvSpPr>
          <p:cNvPr id="227" name="TextBox 54">
            <a:extLst>
              <a:ext uri="{FF2B5EF4-FFF2-40B4-BE49-F238E27FC236}">
                <a16:creationId xmlns:a16="http://schemas.microsoft.com/office/drawing/2014/main" id="{DF53AC2B-DE2B-9DB8-509C-CFEBB4DE66E6}"/>
              </a:ext>
            </a:extLst>
          </p:cNvPr>
          <p:cNvSpPr txBox="1"/>
          <p:nvPr/>
        </p:nvSpPr>
        <p:spPr>
          <a:xfrm>
            <a:off x="8512928" y="3900407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/>
              <a:t>Z [mm]</a:t>
            </a:r>
          </a:p>
        </p:txBody>
      </p:sp>
      <p:sp>
        <p:nvSpPr>
          <p:cNvPr id="228" name="TextBox 54">
            <a:extLst>
              <a:ext uri="{FF2B5EF4-FFF2-40B4-BE49-F238E27FC236}">
                <a16:creationId xmlns:a16="http://schemas.microsoft.com/office/drawing/2014/main" id="{08735A14-8B6B-731F-A293-6EE4EBDAEA89}"/>
              </a:ext>
            </a:extLst>
          </p:cNvPr>
          <p:cNvSpPr txBox="1"/>
          <p:nvPr/>
        </p:nvSpPr>
        <p:spPr>
          <a:xfrm>
            <a:off x="11496407" y="4912142"/>
            <a:ext cx="5902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/>
              <a:t>Y [mm]</a:t>
            </a:r>
          </a:p>
        </p:txBody>
      </p:sp>
    </p:spTree>
    <p:extLst>
      <p:ext uri="{BB962C8B-B14F-4D97-AF65-F5344CB8AC3E}">
        <p14:creationId xmlns:p14="http://schemas.microsoft.com/office/powerpoint/2010/main" val="1057647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Picture 6" descr="F:\ScreenShots\253-10835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4" t="9689" r="8085" b="20461"/>
          <a:stretch/>
        </p:blipFill>
        <p:spPr bwMode="auto">
          <a:xfrm>
            <a:off x="1772685" y="1505938"/>
            <a:ext cx="5802822" cy="318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reeform 13"/>
          <p:cNvSpPr/>
          <p:nvPr/>
        </p:nvSpPr>
        <p:spPr>
          <a:xfrm>
            <a:off x="2338990" y="1835422"/>
            <a:ext cx="4788001" cy="1610261"/>
          </a:xfrm>
          <a:custGeom>
            <a:avLst/>
            <a:gdLst>
              <a:gd name="connsiteX0" fmla="*/ 0 w 6286500"/>
              <a:gd name="connsiteY0" fmla="*/ 1762125 h 2181225"/>
              <a:gd name="connsiteX1" fmla="*/ 1047750 w 6286500"/>
              <a:gd name="connsiteY1" fmla="*/ 2181225 h 2181225"/>
              <a:gd name="connsiteX2" fmla="*/ 6286500 w 6286500"/>
              <a:gd name="connsiteY2" fmla="*/ 371475 h 2181225"/>
              <a:gd name="connsiteX3" fmla="*/ 5248275 w 6286500"/>
              <a:gd name="connsiteY3" fmla="*/ 0 h 2181225"/>
              <a:gd name="connsiteX4" fmla="*/ 0 w 6286500"/>
              <a:gd name="connsiteY4" fmla="*/ 1762125 h 2181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86500" h="2181225">
                <a:moveTo>
                  <a:pt x="0" y="1762125"/>
                </a:moveTo>
                <a:lnTo>
                  <a:pt x="1047750" y="2181225"/>
                </a:lnTo>
                <a:lnTo>
                  <a:pt x="6286500" y="371475"/>
                </a:lnTo>
                <a:lnTo>
                  <a:pt x="5248275" y="0"/>
                </a:lnTo>
                <a:lnTo>
                  <a:pt x="0" y="1762125"/>
                </a:lnTo>
                <a:close/>
              </a:path>
            </a:pathLst>
          </a:custGeom>
          <a:solidFill>
            <a:schemeClr val="accent1">
              <a:alpha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arallelogram 8"/>
          <p:cNvSpPr/>
          <p:nvPr/>
        </p:nvSpPr>
        <p:spPr>
          <a:xfrm rot="20486115">
            <a:off x="2476419" y="2014405"/>
            <a:ext cx="4371814" cy="626051"/>
          </a:xfrm>
          <a:prstGeom prst="parallelogram">
            <a:avLst/>
          </a:prstGeom>
          <a:solidFill>
            <a:schemeClr val="accent2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859843" y="937174"/>
            <a:ext cx="3005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Nominal axis (cavity line) </a:t>
            </a:r>
          </a:p>
          <a:p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 trajectory of the rails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57118" y="5216045"/>
            <a:ext cx="69188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Coordinate frame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Primary axis : Nominal axis (cavity line)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trajectory of the rails</a:t>
            </a: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</a:rPr>
              <a:t>Secondary axis : Normal vector to vertical plane of rails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Origin : Beginning of the rail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027A600-0F17-EA01-D420-BF44BD4D801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35000"/>
          </a:blip>
          <a:stretch>
            <a:fillRect/>
          </a:stretch>
        </p:blipFill>
        <p:spPr>
          <a:xfrm flipH="1">
            <a:off x="2725919" y="1339014"/>
            <a:ext cx="2043832" cy="175626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30E3926-FBBA-1CA3-04B9-B87D2C1C46E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35000"/>
          </a:blip>
          <a:stretch>
            <a:fillRect/>
          </a:stretch>
        </p:blipFill>
        <p:spPr>
          <a:xfrm flipH="1">
            <a:off x="4629507" y="703222"/>
            <a:ext cx="2043832" cy="1756267"/>
          </a:xfrm>
          <a:prstGeom prst="rect">
            <a:avLst/>
          </a:prstGeom>
        </p:spPr>
      </p:pic>
      <p:cxnSp>
        <p:nvCxnSpPr>
          <p:cNvPr id="8" name="Straight Connector 7"/>
          <p:cNvCxnSpPr>
            <a:cxnSpLocks/>
          </p:cNvCxnSpPr>
          <p:nvPr/>
        </p:nvCxnSpPr>
        <p:spPr>
          <a:xfrm flipV="1">
            <a:off x="535307" y="2519175"/>
            <a:ext cx="2585349" cy="861783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855606A-44C3-7113-1485-38D6ABCB9EDB}"/>
              </a:ext>
            </a:extLst>
          </p:cNvPr>
          <p:cNvCxnSpPr>
            <a:cxnSpLocks/>
          </p:cNvCxnSpPr>
          <p:nvPr/>
        </p:nvCxnSpPr>
        <p:spPr>
          <a:xfrm flipV="1">
            <a:off x="4629507" y="1878698"/>
            <a:ext cx="447197" cy="149066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68DA8B3-A660-C056-CA0E-4FFBBAF62184}"/>
              </a:ext>
            </a:extLst>
          </p:cNvPr>
          <p:cNvCxnSpPr>
            <a:cxnSpLocks/>
          </p:cNvCxnSpPr>
          <p:nvPr/>
        </p:nvCxnSpPr>
        <p:spPr>
          <a:xfrm flipV="1">
            <a:off x="6489427" y="1079842"/>
            <a:ext cx="1023739" cy="341246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itle 1">
            <a:extLst>
              <a:ext uri="{FF2B5EF4-FFF2-40B4-BE49-F238E27FC236}">
                <a16:creationId xmlns:a16="http://schemas.microsoft.com/office/drawing/2014/main" id="{ED088CC0-DC64-5491-E2BB-0A515F9BD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303" y="126804"/>
            <a:ext cx="11809522" cy="720000"/>
          </a:xfrm>
        </p:spPr>
        <p:txBody>
          <a:bodyPr/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Alignment of the 2 cavities before connection in the clean room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00" dirty="0"/>
          </a:p>
        </p:txBody>
      </p:sp>
      <p:grpSp>
        <p:nvGrpSpPr>
          <p:cNvPr id="23" name="Groupe 15">
            <a:extLst>
              <a:ext uri="{FF2B5EF4-FFF2-40B4-BE49-F238E27FC236}">
                <a16:creationId xmlns:a16="http://schemas.microsoft.com/office/drawing/2014/main" id="{1B83D7DB-C4C4-4012-87FB-E4CC5D1F7500}"/>
              </a:ext>
            </a:extLst>
          </p:cNvPr>
          <p:cNvGrpSpPr/>
          <p:nvPr/>
        </p:nvGrpSpPr>
        <p:grpSpPr>
          <a:xfrm rot="5400000">
            <a:off x="1788080" y="1007189"/>
            <a:ext cx="1724166" cy="2494360"/>
            <a:chOff x="-3386219" y="13014056"/>
            <a:chExt cx="2445992" cy="3538651"/>
          </a:xfrm>
        </p:grpSpPr>
        <p:cxnSp>
          <p:nvCxnSpPr>
            <p:cNvPr id="25" name="Connecteur droit avec flèche 9">
              <a:extLst>
                <a:ext uri="{FF2B5EF4-FFF2-40B4-BE49-F238E27FC236}">
                  <a16:creationId xmlns:a16="http://schemas.microsoft.com/office/drawing/2014/main" id="{238438A2-5903-4047-B018-FC2DF40D5747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-2515887" y="13814748"/>
              <a:ext cx="1391001" cy="47883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6" name="ZoneTexte 12">
              <a:extLst>
                <a:ext uri="{FF2B5EF4-FFF2-40B4-BE49-F238E27FC236}">
                  <a16:creationId xmlns:a16="http://schemas.microsoft.com/office/drawing/2014/main" id="{E60CEC79-3A8C-4777-933A-32470C69FCDE}"/>
                </a:ext>
              </a:extLst>
            </p:cNvPr>
            <p:cNvSpPr txBox="1"/>
            <p:nvPr/>
          </p:nvSpPr>
          <p:spPr>
            <a:xfrm rot="16200000">
              <a:off x="-1560833" y="12957888"/>
              <a:ext cx="564437" cy="676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500" b="1" dirty="0">
                  <a:solidFill>
                    <a:srgbClr val="33CC33"/>
                  </a:solidFill>
                </a:rPr>
                <a:t>X</a:t>
              </a:r>
            </a:p>
          </p:txBody>
        </p:sp>
        <p:sp>
          <p:nvSpPr>
            <p:cNvPr id="27" name="ZoneTexte 13">
              <a:extLst>
                <a:ext uri="{FF2B5EF4-FFF2-40B4-BE49-F238E27FC236}">
                  <a16:creationId xmlns:a16="http://schemas.microsoft.com/office/drawing/2014/main" id="{8BD4D364-91C0-44AD-884C-7F6B5BBAD191}"/>
                </a:ext>
              </a:extLst>
            </p:cNvPr>
            <p:cNvSpPr txBox="1"/>
            <p:nvPr/>
          </p:nvSpPr>
          <p:spPr>
            <a:xfrm rot="16200000">
              <a:off x="-2723663" y="13195519"/>
              <a:ext cx="319721" cy="676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b="1" dirty="0">
                  <a:solidFill>
                    <a:srgbClr val="FF0000"/>
                  </a:solidFill>
                </a:rPr>
                <a:t>Y</a:t>
              </a:r>
            </a:p>
          </p:txBody>
        </p:sp>
        <p:sp>
          <p:nvSpPr>
            <p:cNvPr id="28" name="ZoneTexte 14">
              <a:extLst>
                <a:ext uri="{FF2B5EF4-FFF2-40B4-BE49-F238E27FC236}">
                  <a16:creationId xmlns:a16="http://schemas.microsoft.com/office/drawing/2014/main" id="{FFCDDFD8-C83C-493E-A0BD-41693E329093}"/>
                </a:ext>
              </a:extLst>
            </p:cNvPr>
            <p:cNvSpPr txBox="1"/>
            <p:nvPr/>
          </p:nvSpPr>
          <p:spPr>
            <a:xfrm rot="16200000">
              <a:off x="-3381218" y="14741489"/>
              <a:ext cx="666771" cy="676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500" b="1" dirty="0">
                  <a:solidFill>
                    <a:schemeClr val="bg2"/>
                  </a:solidFill>
                </a:rPr>
                <a:t>Z </a:t>
              </a:r>
            </a:p>
          </p:txBody>
        </p:sp>
        <p:cxnSp>
          <p:nvCxnSpPr>
            <p:cNvPr id="29" name="Connecteur droit avec flèche 9">
              <a:extLst>
                <a:ext uri="{FF2B5EF4-FFF2-40B4-BE49-F238E27FC236}">
                  <a16:creationId xmlns:a16="http://schemas.microsoft.com/office/drawing/2014/main" id="{70207CAA-1C23-4F14-ADDF-255DD8F12F69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-2221618" y="14109019"/>
              <a:ext cx="1" cy="1281300"/>
            </a:xfrm>
            <a:prstGeom prst="straightConnector1">
              <a:avLst/>
            </a:prstGeom>
            <a:ln w="76200">
              <a:solidFill>
                <a:schemeClr val="bg2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4" name="Connecteur droit avec flèche 9">
              <a:extLst>
                <a:ext uri="{FF2B5EF4-FFF2-40B4-BE49-F238E27FC236}">
                  <a16:creationId xmlns:a16="http://schemas.microsoft.com/office/drawing/2014/main" id="{238438A2-5903-4047-B018-FC2DF40D574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-1887455" y="13906717"/>
              <a:ext cx="1167998" cy="511549"/>
            </a:xfrm>
            <a:prstGeom prst="straightConnector1">
              <a:avLst/>
            </a:prstGeom>
            <a:ln w="76200">
              <a:solidFill>
                <a:srgbClr val="33CC33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40" name="ZoneTexte 14">
              <a:extLst>
                <a:ext uri="{FF2B5EF4-FFF2-40B4-BE49-F238E27FC236}">
                  <a16:creationId xmlns:a16="http://schemas.microsoft.com/office/drawing/2014/main" id="{FFCDDFD8-C83C-493E-A0BD-41693E329093}"/>
                </a:ext>
              </a:extLst>
            </p:cNvPr>
            <p:cNvSpPr txBox="1"/>
            <p:nvPr/>
          </p:nvSpPr>
          <p:spPr>
            <a:xfrm rot="16200000">
              <a:off x="-2605369" y="15412466"/>
              <a:ext cx="1603708" cy="676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500" b="1" dirty="0"/>
                <a:t>Origin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52576294-4F29-9FD5-0356-70E81D092FBE}"/>
              </a:ext>
            </a:extLst>
          </p:cNvPr>
          <p:cNvSpPr txBox="1"/>
          <p:nvPr/>
        </p:nvSpPr>
        <p:spPr>
          <a:xfrm rot="1278563">
            <a:off x="2742091" y="3180339"/>
            <a:ext cx="6463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283 mm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495B899-E224-3B3F-3422-49A8DAB8FF7F}"/>
              </a:ext>
            </a:extLst>
          </p:cNvPr>
          <p:cNvCxnSpPr>
            <a:cxnSpLocks/>
            <a:endCxn id="14" idx="1"/>
          </p:cNvCxnSpPr>
          <p:nvPr/>
        </p:nvCxnSpPr>
        <p:spPr>
          <a:xfrm>
            <a:off x="2691232" y="3273812"/>
            <a:ext cx="445758" cy="17187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805B38A-8E09-F19D-F0A8-C422F1316000}"/>
              </a:ext>
            </a:extLst>
          </p:cNvPr>
          <p:cNvCxnSpPr>
            <a:cxnSpLocks/>
          </p:cNvCxnSpPr>
          <p:nvPr/>
        </p:nvCxnSpPr>
        <p:spPr>
          <a:xfrm flipH="1" flipV="1">
            <a:off x="2681454" y="2687438"/>
            <a:ext cx="23722" cy="61255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6C41B31-E540-6563-8769-88AFFA1FF302}"/>
              </a:ext>
            </a:extLst>
          </p:cNvPr>
          <p:cNvSpPr txBox="1"/>
          <p:nvPr/>
        </p:nvSpPr>
        <p:spPr>
          <a:xfrm>
            <a:off x="2095800" y="2879337"/>
            <a:ext cx="6463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324 mm</a:t>
            </a:r>
          </a:p>
        </p:txBody>
      </p:sp>
    </p:spTree>
    <p:extLst>
      <p:ext uri="{BB962C8B-B14F-4D97-AF65-F5344CB8AC3E}">
        <p14:creationId xmlns:p14="http://schemas.microsoft.com/office/powerpoint/2010/main" val="1107728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oloing_down_SPS_config2">
            <a:hlinkClick r:id="" action="ppaction://media"/>
            <a:extLst>
              <a:ext uri="{FF2B5EF4-FFF2-40B4-BE49-F238E27FC236}">
                <a16:creationId xmlns:a16="http://schemas.microsoft.com/office/drawing/2014/main" id="{E693B76A-D6AD-4A9E-CA4D-63495A53FF9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10101" b="6951"/>
          <a:stretch/>
        </p:blipFill>
        <p:spPr>
          <a:xfrm>
            <a:off x="0" y="692696"/>
            <a:ext cx="12192000" cy="5688632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F60469-3B93-714B-AFCB-AD8D9084D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D1BF22-BA06-CDF7-E40C-96D2D8CCA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60DAFF3-4ED8-F1D6-A555-38E8C89C5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426843"/>
            <a:ext cx="4276856" cy="424951"/>
          </a:xfr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Configuration (DQW-SPS-2018) : Cooling down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3299E9B-443F-CD14-4A61-30C99D3AF7A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02" t="14320" r="21922" b="8346"/>
          <a:stretch/>
        </p:blipFill>
        <p:spPr>
          <a:xfrm>
            <a:off x="8945785" y="1202897"/>
            <a:ext cx="2349347" cy="1626471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90F38C90-976F-EB7D-0925-38B582E95FD0}"/>
              </a:ext>
            </a:extLst>
          </p:cNvPr>
          <p:cNvGrpSpPr/>
          <p:nvPr/>
        </p:nvGrpSpPr>
        <p:grpSpPr>
          <a:xfrm>
            <a:off x="9725307" y="1134154"/>
            <a:ext cx="1222730" cy="1619620"/>
            <a:chOff x="1407671" y="1740694"/>
            <a:chExt cx="1222730" cy="1619620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DC0BC7BA-1D46-862A-CCCA-63FDF78774FD}"/>
                </a:ext>
              </a:extLst>
            </p:cNvPr>
            <p:cNvCxnSpPr/>
            <p:nvPr/>
          </p:nvCxnSpPr>
          <p:spPr>
            <a:xfrm flipV="1">
              <a:off x="1775520" y="2438598"/>
              <a:ext cx="559137" cy="126308"/>
            </a:xfrm>
            <a:prstGeom prst="straightConnector1">
              <a:avLst/>
            </a:prstGeom>
            <a:ln w="57150">
              <a:solidFill>
                <a:srgbClr val="92D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4CF6AB54-780B-5EA1-7400-198A3875F36F}"/>
                </a:ext>
              </a:extLst>
            </p:cNvPr>
            <p:cNvCxnSpPr/>
            <p:nvPr/>
          </p:nvCxnSpPr>
          <p:spPr>
            <a:xfrm flipV="1">
              <a:off x="1766202" y="1875243"/>
              <a:ext cx="0" cy="689661"/>
            </a:xfrm>
            <a:prstGeom prst="straightConnector1">
              <a:avLst/>
            </a:prstGeom>
            <a:ln w="57150">
              <a:solidFill>
                <a:schemeClr val="bg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AB170D0C-57E2-9C50-E6DE-52E5A0CF066E}"/>
                </a:ext>
              </a:extLst>
            </p:cNvPr>
            <p:cNvCxnSpPr/>
            <p:nvPr/>
          </p:nvCxnSpPr>
          <p:spPr>
            <a:xfrm>
              <a:off x="1756449" y="2566426"/>
              <a:ext cx="375438" cy="393073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9519762-DB33-0FC5-05F1-C8A297D62DC3}"/>
                </a:ext>
              </a:extLst>
            </p:cNvPr>
            <p:cNvSpPr txBox="1"/>
            <p:nvPr/>
          </p:nvSpPr>
          <p:spPr>
            <a:xfrm>
              <a:off x="2009054" y="2990982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rgbClr val="FF0000"/>
                  </a:solidFill>
                </a:rPr>
                <a:t>X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FFF6B4A-83D2-87F4-753C-F23E3E19D64E}"/>
                </a:ext>
              </a:extLst>
            </p:cNvPr>
            <p:cNvSpPr txBox="1"/>
            <p:nvPr/>
          </p:nvSpPr>
          <p:spPr>
            <a:xfrm>
              <a:off x="2291847" y="2148428"/>
              <a:ext cx="3385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>
                  <a:solidFill>
                    <a:srgbClr val="92D050"/>
                  </a:solidFill>
                </a:rPr>
                <a:t>Y</a:t>
              </a:r>
              <a:endParaRPr lang="en-US" dirty="0">
                <a:solidFill>
                  <a:srgbClr val="92D050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AF08263-6F7D-AAD7-C9F1-89D5067DC9BD}"/>
                </a:ext>
              </a:extLst>
            </p:cNvPr>
            <p:cNvSpPr txBox="1"/>
            <p:nvPr/>
          </p:nvSpPr>
          <p:spPr>
            <a:xfrm>
              <a:off x="1407671" y="1740694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chemeClr val="bg2"/>
                  </a:solidFill>
                </a:rPr>
                <a:t>Z</a:t>
              </a:r>
              <a:endParaRPr lang="en-US" dirty="0">
                <a:solidFill>
                  <a:schemeClr val="bg2"/>
                </a:solidFill>
              </a:endParaRP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CC451DA6-3676-85AB-D36B-4246BD0F3FF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DADADA"/>
              </a:clrFrom>
              <a:clrTo>
                <a:srgbClr val="DADADA">
                  <a:alpha val="0"/>
                </a:srgbClr>
              </a:clrTo>
            </a:clrChange>
          </a:blip>
          <a:srcRect t="66094"/>
          <a:stretch/>
        </p:blipFill>
        <p:spPr>
          <a:xfrm>
            <a:off x="8965315" y="4855457"/>
            <a:ext cx="2475485" cy="15916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BAA2264-50A9-FA0C-71B7-F14DDA6065C2}"/>
              </a:ext>
            </a:extLst>
          </p:cNvPr>
          <p:cNvSpPr txBox="1">
            <a:spLocks/>
          </p:cNvSpPr>
          <p:nvPr/>
        </p:nvSpPr>
        <p:spPr>
          <a:xfrm>
            <a:off x="802255" y="-43487"/>
            <a:ext cx="9164777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err="1"/>
              <a:t>Take</a:t>
            </a:r>
            <a:r>
              <a:rPr lang="fr-CH" dirty="0"/>
              <a:t> </a:t>
            </a:r>
            <a:r>
              <a:rPr lang="fr-CH" dirty="0" err="1"/>
              <a:t>into</a:t>
            </a:r>
            <a:r>
              <a:rPr lang="fr-CH" dirty="0"/>
              <a:t> </a:t>
            </a:r>
            <a:r>
              <a:rPr lang="fr-CH" dirty="0" err="1"/>
              <a:t>account</a:t>
            </a:r>
            <a:r>
              <a:rPr lang="fr-CH" dirty="0"/>
              <a:t> of thermal contraction and vacuum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210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28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35539</TotalTime>
  <Words>2557</Words>
  <Application>Microsoft Office PowerPoint</Application>
  <PresentationFormat>Widescreen</PresentationFormat>
  <Paragraphs>847</Paragraphs>
  <Slides>31</Slides>
  <Notes>3</Notes>
  <HiddenSlides>0</HiddenSlides>
  <MMClips>2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Cambria Math</vt:lpstr>
      <vt:lpstr>Wingdings</vt:lpstr>
      <vt:lpstr>Thème Office</vt:lpstr>
      <vt:lpstr>Visio</vt:lpstr>
      <vt:lpstr>Status report on alignment  on RFD prototype : Crab-cavities (Collaboration : STFC / CERN)</vt:lpstr>
      <vt:lpstr>Outline</vt:lpstr>
      <vt:lpstr>Internal monitoring for “special” components</vt:lpstr>
      <vt:lpstr>Internal monitoring  : Configuration</vt:lpstr>
      <vt:lpstr>Configuration (RFD prototype) : Requirement and Uncertainty</vt:lpstr>
      <vt:lpstr>Outline</vt:lpstr>
      <vt:lpstr>Determination of the position of the capacitive plate of the cavity</vt:lpstr>
      <vt:lpstr>Alignment of the 2 cavities before connection in the clean room </vt:lpstr>
      <vt:lpstr>Configuration (DQW-SPS-2018) : Cooling down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Alignment requirements for the cryostat / cryomodule</vt:lpstr>
      <vt:lpstr>Alignment requirements for the cryostat / cryomodule</vt:lpstr>
      <vt:lpstr>External monitoring</vt:lpstr>
      <vt:lpstr>PowerPoint Presentation</vt:lpstr>
      <vt:lpstr>Precision / Accuracy</vt:lpstr>
      <vt:lpstr>Multi-target Frequency Scanning Interferometry (FSI)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Vivien Rude</cp:lastModifiedBy>
  <cp:revision>905</cp:revision>
  <cp:lastPrinted>2021-09-28T15:58:42Z</cp:lastPrinted>
  <dcterms:created xsi:type="dcterms:W3CDTF">2016-01-11T14:38:10Z</dcterms:created>
  <dcterms:modified xsi:type="dcterms:W3CDTF">2023-09-27T15:46:56Z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