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1"/>
  </p:notesMasterIdLst>
  <p:handoutMasterIdLst>
    <p:handoutMasterId r:id="rId22"/>
  </p:handoutMasterIdLst>
  <p:sldIdLst>
    <p:sldId id="263" r:id="rId5"/>
    <p:sldId id="274" r:id="rId6"/>
    <p:sldId id="287" r:id="rId7"/>
    <p:sldId id="288" r:id="rId8"/>
    <p:sldId id="291" r:id="rId9"/>
    <p:sldId id="277" r:id="rId10"/>
    <p:sldId id="294" r:id="rId11"/>
    <p:sldId id="295" r:id="rId12"/>
    <p:sldId id="299" r:id="rId13"/>
    <p:sldId id="297" r:id="rId14"/>
    <p:sldId id="281" r:id="rId15"/>
    <p:sldId id="298" r:id="rId16"/>
    <p:sldId id="292" r:id="rId17"/>
    <p:sldId id="293" r:id="rId18"/>
    <p:sldId id="284" r:id="rId19"/>
    <p:sldId id="266" r:id="rId2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FF"/>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90" d="100"/>
          <a:sy n="90" d="100"/>
        </p:scale>
        <p:origin x="442" y="6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25/09/2023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25/09/2023</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K. Brodzinski, V. Gahier_HL-LHC Annual Meeting_2023.09.27</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K. Brodzinski, V. Gahier_HL-LHC Annual Meeting_2023.09.27</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K. Brodzinski, V. Gahier_HL-LHC Annual Meeting_2023.09.27</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K. Brodzinski, V. Gahier_HL-LHC Annual Meeting_2023.09.27</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K. Brodzinski, V. Gahier_HL-LHC Annual Meeting_2023.09.27</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K. Brodzinski, V. Gahier_HL-LHC Annual Meeting_2023.09.27</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K. Brodzinski, V. Gahier_HL-LHC Annual Meeting_2023.09.27</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K. Brodzinski, V. Gahier_HL-LHC Annual Meeting_2023.09.27</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2924944"/>
            <a:ext cx="7920880" cy="1257672"/>
          </a:xfrm>
        </p:spPr>
        <p:txBody>
          <a:bodyPr/>
          <a:lstStyle/>
          <a:p>
            <a:r>
              <a:rPr lang="en-GB" dirty="0"/>
              <a:t>Cryogenic status of SM18, SPS and HL-LHC and challenges/open points</a:t>
            </a:r>
            <a:br>
              <a:rPr lang="en-GB" dirty="0"/>
            </a:br>
            <a:endParaRPr lang="en-GB" dirty="0"/>
          </a:p>
        </p:txBody>
      </p:sp>
      <p:sp>
        <p:nvSpPr>
          <p:cNvPr id="3" name="Sous-titre 2"/>
          <p:cNvSpPr>
            <a:spLocks noGrp="1"/>
          </p:cNvSpPr>
          <p:nvPr>
            <p:ph type="subTitle" idx="1"/>
          </p:nvPr>
        </p:nvSpPr>
        <p:spPr>
          <a:xfrm>
            <a:off x="377190" y="4293096"/>
            <a:ext cx="7939226" cy="1368152"/>
          </a:xfrm>
        </p:spPr>
        <p:txBody>
          <a:bodyPr>
            <a:normAutofit/>
          </a:bodyPr>
          <a:lstStyle/>
          <a:p>
            <a:pPr algn="ctr"/>
            <a:endParaRPr lang="en-GB" sz="1600" dirty="0"/>
          </a:p>
          <a:p>
            <a:pPr algn="ctr"/>
            <a:r>
              <a:rPr lang="en-GB" sz="1600" dirty="0"/>
              <a:t>K. Brodzinski and </a:t>
            </a:r>
            <a:r>
              <a:rPr lang="en-GB" sz="1600" u="sng" dirty="0"/>
              <a:t>V. Gahier </a:t>
            </a:r>
          </a:p>
          <a:p>
            <a:pPr algn="ctr"/>
            <a:r>
              <a:rPr lang="en-GB" sz="1600" dirty="0"/>
              <a:t>with contribution from: L. Alaux, O. Capatina, T. Capelli, S. Claudet, L. Delprat, J. </a:t>
            </a:r>
            <a:r>
              <a:rPr lang="en-GB" sz="1600" dirty="0" err="1"/>
              <a:t>Dequaire</a:t>
            </a:r>
            <a:r>
              <a:rPr lang="en-GB" sz="1600" dirty="0"/>
              <a:t>, N. Guillotin, B. Ivens, R. Mauny, M. Sisti and N. Vauthier</a:t>
            </a:r>
          </a:p>
          <a:p>
            <a:pPr algn="ctr"/>
            <a:r>
              <a:rPr lang="en-GB" sz="1600" dirty="0"/>
              <a:t>on behalf of HL-LHC WP4 and WP9 working teams</a:t>
            </a:r>
          </a:p>
        </p:txBody>
      </p:sp>
      <p:sp>
        <p:nvSpPr>
          <p:cNvPr id="4" name="Espace réservé du texte 3"/>
          <p:cNvSpPr>
            <a:spLocks noGrp="1"/>
          </p:cNvSpPr>
          <p:nvPr>
            <p:ph type="body" sz="quarter" idx="14"/>
          </p:nvPr>
        </p:nvSpPr>
        <p:spPr>
          <a:xfrm>
            <a:off x="1331640" y="6320110"/>
            <a:ext cx="6480000" cy="349250"/>
          </a:xfrm>
        </p:spPr>
        <p:txBody>
          <a:bodyPr>
            <a:normAutofit/>
          </a:bodyPr>
          <a:lstStyle/>
          <a:p>
            <a:pPr algn="ctr"/>
            <a:r>
              <a:rPr lang="en-GB" sz="1400" i="1" dirty="0">
                <a:solidFill>
                  <a:schemeClr val="tx1"/>
                </a:solidFill>
              </a:rPr>
              <a:t>2023.09.27_HiLumi Annual meeting, Vancouver, Canada</a:t>
            </a:r>
          </a:p>
        </p:txBody>
      </p:sp>
      <p:pic>
        <p:nvPicPr>
          <p:cNvPr id="5" name="Image 4" descr="CERN-logo_outline.jpg"/>
          <p:cNvPicPr>
            <a:picLocks noChangeAspect="1"/>
          </p:cNvPicPr>
          <p:nvPr/>
        </p:nvPicPr>
        <p:blipFill>
          <a:blip r:embed="rId2"/>
          <a:stretch>
            <a:fillRect/>
          </a:stretch>
        </p:blipFill>
        <p:spPr>
          <a:xfrm>
            <a:off x="261851" y="5645885"/>
            <a:ext cx="1093040" cy="10749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Focus on instrumentation – </a:t>
            </a:r>
            <a:r>
              <a:rPr lang="fr-FR" sz="3000" dirty="0" err="1"/>
              <a:t>status</a:t>
            </a:r>
            <a:r>
              <a:rPr lang="fr-FR" sz="3000" dirty="0"/>
              <a:t> </a:t>
            </a:r>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3" name="TextBox 2"/>
          <p:cNvSpPr txBox="1"/>
          <p:nvPr/>
        </p:nvSpPr>
        <p:spPr>
          <a:xfrm>
            <a:off x="645179" y="908720"/>
            <a:ext cx="8219256"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FF"/>
                </a:solidFill>
                <a:effectLst/>
                <a:uLnTx/>
                <a:uFillTx/>
                <a:latin typeface="Arial"/>
                <a:ea typeface="+mn-ea"/>
                <a:cs typeface="+mn-cs"/>
              </a:rPr>
              <a:t>RFD and DQW series modules:</a:t>
            </a:r>
          </a:p>
        </p:txBody>
      </p:sp>
      <p:sp>
        <p:nvSpPr>
          <p:cNvPr id="5" name="TextBox 4">
            <a:extLst>
              <a:ext uri="{FF2B5EF4-FFF2-40B4-BE49-F238E27FC236}">
                <a16:creationId xmlns:a16="http://schemas.microsoft.com/office/drawing/2014/main" id="{113BDEC5-E77E-3822-32E8-D6C0CD08AAF9}"/>
              </a:ext>
            </a:extLst>
          </p:cNvPr>
          <p:cNvSpPr txBox="1"/>
          <p:nvPr/>
        </p:nvSpPr>
        <p:spPr>
          <a:xfrm>
            <a:off x="634548" y="1412776"/>
            <a:ext cx="8219256" cy="2534027"/>
          </a:xfrm>
          <a:prstGeom prst="rect">
            <a:avLst/>
          </a:prstGeom>
          <a:noFill/>
        </p:spPr>
        <p:txBody>
          <a:bodyPr wrap="square" rtlCol="0">
            <a:spAutoFit/>
          </a:bodyPr>
          <a:lstStyle/>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All sensitive items (long delivery CERNOX) are available at CERN </a:t>
            </a:r>
          </a:p>
          <a:p>
            <a:pPr marL="285750" indent="-285750">
              <a:lnSpc>
                <a:spcPct val="150000"/>
              </a:lnSpc>
              <a:buFont typeface="Arial" panose="020B0604020202020204" pitchFamily="34" charset="0"/>
              <a:buChar char="•"/>
            </a:pPr>
            <a:r>
              <a:rPr lang="en-US" dirty="0">
                <a:solidFill>
                  <a:prstClr val="black"/>
                </a:solidFill>
              </a:rPr>
              <a:t>Beam screen heaters: available at CERN</a:t>
            </a:r>
          </a:p>
          <a:p>
            <a:pPr marL="285750" indent="-285750">
              <a:lnSpc>
                <a:spcPct val="150000"/>
              </a:lnSpc>
              <a:buFont typeface="Arial" panose="020B0604020202020204" pitchFamily="34" charset="0"/>
              <a:buChar char="•"/>
            </a:pPr>
            <a:r>
              <a:rPr lang="en-US" dirty="0">
                <a:solidFill>
                  <a:prstClr val="black"/>
                </a:solidFill>
              </a:rPr>
              <a:t>Helium tank heaters: produced and available at CERN</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Level gauges: to be ordered</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Pressure transducers: to be ordered</a:t>
            </a:r>
          </a:p>
          <a:p>
            <a:pPr marL="285750" marR="0" lvl="0" indent="-285750" algn="l" defTabSz="4572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External heaters: to be ordered </a:t>
            </a:r>
          </a:p>
        </p:txBody>
      </p:sp>
      <p:sp>
        <p:nvSpPr>
          <p:cNvPr id="6" name="Slide Number Placeholder 5">
            <a:extLst>
              <a:ext uri="{FF2B5EF4-FFF2-40B4-BE49-F238E27FC236}">
                <a16:creationId xmlns:a16="http://schemas.microsoft.com/office/drawing/2014/main" id="{4287D6AC-5CA4-AE1D-12D3-55AC13F50C17}"/>
              </a:ext>
            </a:extLst>
          </p:cNvPr>
          <p:cNvSpPr>
            <a:spLocks noGrp="1"/>
          </p:cNvSpPr>
          <p:nvPr>
            <p:ph type="sldNum" sz="quarter" idx="12"/>
          </p:nvPr>
        </p:nvSpPr>
        <p:spPr/>
        <p:txBody>
          <a:bodyPr/>
          <a:lstStyle/>
          <a:p>
            <a:fld id="{BFDCA1C4-9514-7B4F-976F-D92F7E296653}" type="slidenum">
              <a:rPr lang="fr-FR" smtClean="0"/>
              <a:pPr/>
              <a:t>10</a:t>
            </a:fld>
            <a:endParaRPr lang="fr-FR"/>
          </a:p>
        </p:txBody>
      </p:sp>
      <p:sp>
        <p:nvSpPr>
          <p:cNvPr id="8" name="TextBox 7">
            <a:extLst>
              <a:ext uri="{FF2B5EF4-FFF2-40B4-BE49-F238E27FC236}">
                <a16:creationId xmlns:a16="http://schemas.microsoft.com/office/drawing/2014/main" id="{7DB4BC18-785F-0505-45E2-AB93EC3728D9}"/>
              </a:ext>
            </a:extLst>
          </p:cNvPr>
          <p:cNvSpPr txBox="1"/>
          <p:nvPr/>
        </p:nvSpPr>
        <p:spPr>
          <a:xfrm>
            <a:off x="1187624" y="4718892"/>
            <a:ext cx="3725030" cy="523220"/>
          </a:xfrm>
          <a:prstGeom prst="rect">
            <a:avLst/>
          </a:prstGeom>
          <a:noFill/>
        </p:spPr>
        <p:txBody>
          <a:bodyPr wrap="square" rtlCol="0">
            <a:spAutoFit/>
          </a:bodyPr>
          <a:lstStyle/>
          <a:p>
            <a:pPr algn="ctr"/>
            <a:r>
              <a:rPr lang="en-US" sz="1400" dirty="0"/>
              <a:t>All foil heaters were transferred (glued) on copper support and identified for QA plan.</a:t>
            </a:r>
            <a:endParaRPr lang="en-GB" sz="1400" dirty="0"/>
          </a:p>
        </p:txBody>
      </p:sp>
      <p:grpSp>
        <p:nvGrpSpPr>
          <p:cNvPr id="10" name="Group 9">
            <a:extLst>
              <a:ext uri="{FF2B5EF4-FFF2-40B4-BE49-F238E27FC236}">
                <a16:creationId xmlns:a16="http://schemas.microsoft.com/office/drawing/2014/main" id="{9DE3B30F-8684-0361-862E-6090F8DF47A2}"/>
              </a:ext>
            </a:extLst>
          </p:cNvPr>
          <p:cNvGrpSpPr/>
          <p:nvPr/>
        </p:nvGrpSpPr>
        <p:grpSpPr>
          <a:xfrm>
            <a:off x="4865300" y="3281450"/>
            <a:ext cx="4099188" cy="3074899"/>
            <a:chOff x="4865300" y="3281450"/>
            <a:chExt cx="4099188" cy="3074899"/>
          </a:xfrm>
        </p:grpSpPr>
        <p:pic>
          <p:nvPicPr>
            <p:cNvPr id="7" name="Picture 6">
              <a:extLst>
                <a:ext uri="{FF2B5EF4-FFF2-40B4-BE49-F238E27FC236}">
                  <a16:creationId xmlns:a16="http://schemas.microsoft.com/office/drawing/2014/main" id="{D2C0CCFE-67BB-2F2D-B7FE-2BC4998DDA0E}"/>
                </a:ext>
              </a:extLst>
            </p:cNvPr>
            <p:cNvPicPr>
              <a:picLocks noChangeAspect="1"/>
            </p:cNvPicPr>
            <p:nvPr/>
          </p:nvPicPr>
          <p:blipFill>
            <a:blip r:embed="rId2"/>
            <a:stretch>
              <a:fillRect/>
            </a:stretch>
          </p:blipFill>
          <p:spPr>
            <a:xfrm rot="16200000">
              <a:off x="5377444" y="2769306"/>
              <a:ext cx="3074899" cy="4099188"/>
            </a:xfrm>
            <a:prstGeom prst="rect">
              <a:avLst/>
            </a:prstGeom>
          </p:spPr>
        </p:pic>
        <p:sp>
          <p:nvSpPr>
            <p:cNvPr id="9" name="Oval 8">
              <a:extLst>
                <a:ext uri="{FF2B5EF4-FFF2-40B4-BE49-F238E27FC236}">
                  <a16:creationId xmlns:a16="http://schemas.microsoft.com/office/drawing/2014/main" id="{77A40129-A887-7E66-2DF2-C457EF66435A}"/>
                </a:ext>
              </a:extLst>
            </p:cNvPr>
            <p:cNvSpPr/>
            <p:nvPr/>
          </p:nvSpPr>
          <p:spPr>
            <a:xfrm>
              <a:off x="5482703" y="3547615"/>
              <a:ext cx="1008112" cy="504056"/>
            </a:xfrm>
            <a:prstGeom prst="ellipse">
              <a:avLst/>
            </a:prstGeom>
            <a:no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93588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err="1"/>
              <a:t>Safety</a:t>
            </a:r>
            <a:r>
              <a:rPr lang="fr-FR" sz="3000" dirty="0"/>
              <a:t> </a:t>
            </a:r>
            <a:r>
              <a:rPr lang="fr-FR" sz="3000" dirty="0" err="1"/>
              <a:t>devices</a:t>
            </a:r>
            <a:endParaRPr lang="fr-FR" sz="3000" dirty="0"/>
          </a:p>
        </p:txBody>
      </p:sp>
      <p:sp>
        <p:nvSpPr>
          <p:cNvPr id="4" name="Espace réservé du pied de page 3"/>
          <p:cNvSpPr>
            <a:spLocks noGrp="1"/>
          </p:cNvSpPr>
          <p:nvPr>
            <p:ph type="ftr" sz="quarter" idx="11"/>
          </p:nvPr>
        </p:nvSpPr>
        <p:spPr/>
        <p:txBody>
          <a:bodyPr/>
          <a:lstStyle/>
          <a:p>
            <a:r>
              <a:rPr lang="en-GB" noProof="0"/>
              <a:t>K. Brodzinski, V. Gahier_HL-LHC Annual Meeting_2023.09.27</a:t>
            </a:r>
            <a:endParaRPr lang="en-GB" noProof="0" dirty="0"/>
          </a:p>
        </p:txBody>
      </p:sp>
      <p:sp>
        <p:nvSpPr>
          <p:cNvPr id="7" name="TextBox 6"/>
          <p:cNvSpPr txBox="1"/>
          <p:nvPr/>
        </p:nvSpPr>
        <p:spPr>
          <a:xfrm>
            <a:off x="647544" y="692696"/>
            <a:ext cx="8219256" cy="2062103"/>
          </a:xfrm>
          <a:prstGeom prst="rect">
            <a:avLst/>
          </a:prstGeom>
          <a:noFill/>
        </p:spPr>
        <p:txBody>
          <a:bodyPr wrap="square" rtlCol="0">
            <a:spAutoFit/>
          </a:bodyPr>
          <a:lstStyle/>
          <a:p>
            <a:r>
              <a:rPr lang="en-US" sz="1600" dirty="0">
                <a:solidFill>
                  <a:srgbClr val="0000FF"/>
                </a:solidFill>
              </a:rPr>
              <a:t>Both safety devices for RFD prototype: safety valves and rupture disc were supplied for installation</a:t>
            </a:r>
            <a:endParaRPr lang="en-US" sz="1600" dirty="0"/>
          </a:p>
          <a:p>
            <a:endParaRPr lang="en-US" sz="1200" dirty="0"/>
          </a:p>
          <a:p>
            <a:r>
              <a:rPr lang="en-US" sz="1600" dirty="0"/>
              <a:t>Series modules: </a:t>
            </a:r>
          </a:p>
          <a:p>
            <a:pPr marL="285750" indent="-285750">
              <a:buFont typeface="Arial" panose="020B0604020202020204" pitchFamily="34" charset="0"/>
              <a:buChar char="•"/>
            </a:pPr>
            <a:r>
              <a:rPr lang="en-US" sz="1600" dirty="0"/>
              <a:t>Rupture discs produced by two suppliers from UK and D (10 + 10 pieces), still to be tested at max. allowable working pressure for acceptance. One of the supplier out of specification – clarification for acceptance is underway.</a:t>
            </a:r>
          </a:p>
          <a:p>
            <a:pPr marL="285750" indent="-285750">
              <a:buFont typeface="Arial" panose="020B0604020202020204" pitchFamily="34" charset="0"/>
              <a:buChar char="•"/>
            </a:pPr>
            <a:r>
              <a:rPr lang="en-US" sz="1600" dirty="0"/>
              <a:t>SV – specified and to be ordered</a:t>
            </a:r>
            <a:endParaRPr lang="en-GB" sz="1600" dirty="0"/>
          </a:p>
        </p:txBody>
      </p:sp>
      <p:pic>
        <p:nvPicPr>
          <p:cNvPr id="6" name="Picture 5" descr="A grey device with a white label&#10;&#10;Description automatically generated">
            <a:extLst>
              <a:ext uri="{FF2B5EF4-FFF2-40B4-BE49-F238E27FC236}">
                <a16:creationId xmlns:a16="http://schemas.microsoft.com/office/drawing/2014/main" id="{1901D347-CE33-AD45-1B83-23C057243A59}"/>
              </a:ext>
            </a:extLst>
          </p:cNvPr>
          <p:cNvPicPr>
            <a:picLocks noChangeAspect="1"/>
          </p:cNvPicPr>
          <p:nvPr/>
        </p:nvPicPr>
        <p:blipFill>
          <a:blip r:embed="rId2"/>
          <a:stretch>
            <a:fillRect/>
          </a:stretch>
        </p:blipFill>
        <p:spPr>
          <a:xfrm rot="5400000">
            <a:off x="1618958" y="3971983"/>
            <a:ext cx="3076903" cy="1846142"/>
          </a:xfrm>
          <a:prstGeom prst="rect">
            <a:avLst/>
          </a:prstGeom>
        </p:spPr>
      </p:pic>
      <p:pic>
        <p:nvPicPr>
          <p:cNvPr id="9" name="Picture 8" descr="A metal object with holes&#10;&#10;Description automatically generated">
            <a:extLst>
              <a:ext uri="{FF2B5EF4-FFF2-40B4-BE49-F238E27FC236}">
                <a16:creationId xmlns:a16="http://schemas.microsoft.com/office/drawing/2014/main" id="{E3D994A9-4833-64C3-A00D-200525EE1C62}"/>
              </a:ext>
            </a:extLst>
          </p:cNvPr>
          <p:cNvPicPr>
            <a:picLocks noChangeAspect="1"/>
          </p:cNvPicPr>
          <p:nvPr/>
        </p:nvPicPr>
        <p:blipFill>
          <a:blip r:embed="rId3"/>
          <a:stretch>
            <a:fillRect/>
          </a:stretch>
        </p:blipFill>
        <p:spPr>
          <a:xfrm rot="5400000">
            <a:off x="4799116" y="3971981"/>
            <a:ext cx="3076906" cy="1846143"/>
          </a:xfrm>
          <a:prstGeom prst="rect">
            <a:avLst/>
          </a:prstGeom>
        </p:spPr>
      </p:pic>
      <p:sp>
        <p:nvSpPr>
          <p:cNvPr id="10" name="TextBox 9">
            <a:extLst>
              <a:ext uri="{FF2B5EF4-FFF2-40B4-BE49-F238E27FC236}">
                <a16:creationId xmlns:a16="http://schemas.microsoft.com/office/drawing/2014/main" id="{11634F16-AE24-A830-9783-8BBD8228A640}"/>
              </a:ext>
            </a:extLst>
          </p:cNvPr>
          <p:cNvSpPr txBox="1"/>
          <p:nvPr/>
        </p:nvSpPr>
        <p:spPr>
          <a:xfrm>
            <a:off x="2568609" y="3068960"/>
            <a:ext cx="1160895" cy="307777"/>
          </a:xfrm>
          <a:prstGeom prst="rect">
            <a:avLst/>
          </a:prstGeom>
          <a:noFill/>
        </p:spPr>
        <p:txBody>
          <a:bodyPr wrap="none" rtlCol="0">
            <a:spAutoFit/>
          </a:bodyPr>
          <a:lstStyle/>
          <a:p>
            <a:r>
              <a:rPr lang="en-US" sz="1400" dirty="0"/>
              <a:t>Safety valve</a:t>
            </a:r>
            <a:endParaRPr lang="en-GB" sz="1400" dirty="0"/>
          </a:p>
        </p:txBody>
      </p:sp>
      <p:sp>
        <p:nvSpPr>
          <p:cNvPr id="11" name="TextBox 10">
            <a:extLst>
              <a:ext uri="{FF2B5EF4-FFF2-40B4-BE49-F238E27FC236}">
                <a16:creationId xmlns:a16="http://schemas.microsoft.com/office/drawing/2014/main" id="{8274326E-B8B5-0F83-4EC8-B56AFEA8E1A2}"/>
              </a:ext>
            </a:extLst>
          </p:cNvPr>
          <p:cNvSpPr txBox="1"/>
          <p:nvPr/>
        </p:nvSpPr>
        <p:spPr>
          <a:xfrm>
            <a:off x="5758515" y="3068960"/>
            <a:ext cx="1189749" cy="307777"/>
          </a:xfrm>
          <a:prstGeom prst="rect">
            <a:avLst/>
          </a:prstGeom>
          <a:noFill/>
        </p:spPr>
        <p:txBody>
          <a:bodyPr wrap="none" rtlCol="0">
            <a:spAutoFit/>
          </a:bodyPr>
          <a:lstStyle/>
          <a:p>
            <a:r>
              <a:rPr lang="en-US" sz="1400" dirty="0"/>
              <a:t>Rupture disc</a:t>
            </a:r>
            <a:endParaRPr lang="en-GB" sz="1400" dirty="0"/>
          </a:p>
        </p:txBody>
      </p:sp>
      <p:sp>
        <p:nvSpPr>
          <p:cNvPr id="12" name="TextBox 11">
            <a:extLst>
              <a:ext uri="{FF2B5EF4-FFF2-40B4-BE49-F238E27FC236}">
                <a16:creationId xmlns:a16="http://schemas.microsoft.com/office/drawing/2014/main" id="{8E165111-3EFB-46EA-7A0A-8FE7EBB6F4CF}"/>
              </a:ext>
            </a:extLst>
          </p:cNvPr>
          <p:cNvSpPr txBox="1"/>
          <p:nvPr/>
        </p:nvSpPr>
        <p:spPr>
          <a:xfrm>
            <a:off x="745094" y="2708920"/>
            <a:ext cx="7029488" cy="307777"/>
          </a:xfrm>
          <a:prstGeom prst="rect">
            <a:avLst/>
          </a:prstGeom>
          <a:noFill/>
        </p:spPr>
        <p:txBody>
          <a:bodyPr wrap="none" rtlCol="0">
            <a:spAutoFit/>
          </a:bodyPr>
          <a:lstStyle/>
          <a:p>
            <a:r>
              <a:rPr lang="en-US" sz="1400" i="1" dirty="0"/>
              <a:t>Nota: Safety valves and rupture discs for series will be the same as for RFD prototype </a:t>
            </a:r>
            <a:endParaRPr lang="en-GB" sz="1400" i="1" dirty="0"/>
          </a:p>
        </p:txBody>
      </p:sp>
      <p:sp>
        <p:nvSpPr>
          <p:cNvPr id="3" name="Slide Number Placeholder 2">
            <a:extLst>
              <a:ext uri="{FF2B5EF4-FFF2-40B4-BE49-F238E27FC236}">
                <a16:creationId xmlns:a16="http://schemas.microsoft.com/office/drawing/2014/main" id="{F02ABB1F-692A-38C6-7C28-ABC530FAE0AE}"/>
              </a:ext>
            </a:extLst>
          </p:cNvPr>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365289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Fabrication of the </a:t>
            </a:r>
            <a:r>
              <a:rPr lang="fr-FR" sz="3000" dirty="0" err="1"/>
              <a:t>cryomodules</a:t>
            </a:r>
            <a:endParaRPr lang="fr-FR" sz="3000" dirty="0"/>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7" name="TextBox 6"/>
          <p:cNvSpPr txBox="1"/>
          <p:nvPr/>
        </p:nvSpPr>
        <p:spPr>
          <a:xfrm>
            <a:off x="539552" y="1124744"/>
            <a:ext cx="8496944" cy="452431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Arial"/>
                <a:ea typeface="+mn-ea"/>
                <a:cs typeface="+mn-cs"/>
              </a:rPr>
              <a:t>General remark:</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dirty="0">
              <a:latin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latin typeface="Arial"/>
              </a:rPr>
              <a:t>Concerning the fabrication process (RFD in UK) we did not experienced direct difficulties on the interface between Daresbury and CRG (only very few interactions). Some consultation for cryo aspects were done mainly via MME. The visit for instrumentation installation training was done.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dirty="0">
              <a:latin typeface="Arial"/>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latin typeface="Arial"/>
              </a:rPr>
              <a:t>A few comments:</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600" dirty="0">
              <a:latin typeface="Arial"/>
            </a:endParaRPr>
          </a:p>
          <a:p>
            <a:pPr marL="285750" lvl="0" indent="-285750">
              <a:buFont typeface="Arial" panose="020B0604020202020204" pitchFamily="34" charset="0"/>
              <a:buChar char="•"/>
            </a:pPr>
            <a:r>
              <a:rPr lang="en-US" sz="1600" dirty="0">
                <a:latin typeface="Arial"/>
              </a:rPr>
              <a:t>Instrumentation installation training </a:t>
            </a:r>
            <a:r>
              <a:rPr lang="en-US" sz="1600" dirty="0"/>
              <a:t>was largely postponed </a:t>
            </a:r>
            <a:r>
              <a:rPr lang="en-US" sz="1600" dirty="0">
                <a:latin typeface="Arial"/>
              </a:rPr>
              <a:t>– but very good collaboration during the visit with Daresbury personnel for RFD proto module – Thanks!</a:t>
            </a:r>
          </a:p>
          <a:p>
            <a:pPr marR="0" lvl="0" algn="l" defTabSz="457200" rtl="0" eaLnBrk="1" fontAlgn="auto" latinLnBrk="0" hangingPunct="1">
              <a:lnSpc>
                <a:spcPct val="100000"/>
              </a:lnSpc>
              <a:spcBef>
                <a:spcPts val="0"/>
              </a:spcBef>
              <a:spcAft>
                <a:spcPts val="0"/>
              </a:spcAft>
              <a:buClrTx/>
              <a:buSzTx/>
              <a:tabLst/>
              <a:defRPr/>
            </a:pPr>
            <a:endParaRPr lang="en-US" sz="1600" dirty="0">
              <a:latin typeface="Arial"/>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Arial"/>
              </a:rPr>
              <a:t>Be very careful to respect geometry of the internal cryo system/lines. The module is crowded inside and geometrical deviations may lead to additional, not expected mechanical stresses during thermal cycling and higher heat load in case of contact between parts with different temperatures.</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effectLst/>
              <a:uLnTx/>
              <a:uFillTx/>
              <a:latin typeface="Arial"/>
              <a:ea typeface="+mn-ea"/>
              <a:cs typeface="+mn-cs"/>
            </a:endParaRP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latin typeface="Arial"/>
              </a:rPr>
              <a:t>Do not hesitate to contact us in case of needs</a:t>
            </a:r>
            <a:endParaRPr kumimoji="0" lang="en-US" sz="1600" b="0" i="0" u="none" strike="noStrike" kern="1200" cap="none" spc="0" normalizeH="0" baseline="0" noProof="0" dirty="0">
              <a:ln>
                <a:noFill/>
              </a:ln>
              <a:effectLst/>
              <a:uLnTx/>
              <a:uFillTx/>
              <a:latin typeface="Arial"/>
              <a:ea typeface="+mn-ea"/>
              <a:cs typeface="+mn-cs"/>
            </a:endParaRPr>
          </a:p>
        </p:txBody>
      </p:sp>
      <p:sp>
        <p:nvSpPr>
          <p:cNvPr id="3" name="Slide Number Placeholder 2">
            <a:extLst>
              <a:ext uri="{FF2B5EF4-FFF2-40B4-BE49-F238E27FC236}">
                <a16:creationId xmlns:a16="http://schemas.microsoft.com/office/drawing/2014/main" id="{0E078B5C-D911-06A0-B3D1-06830023C085}"/>
              </a:ext>
            </a:extLst>
          </p:cNvPr>
          <p:cNvSpPr>
            <a:spLocks noGrp="1"/>
          </p:cNvSpPr>
          <p:nvPr>
            <p:ph type="sldNum" sz="quarter" idx="12"/>
          </p:nvPr>
        </p:nvSpPr>
        <p:spPr/>
        <p:txBody>
          <a:bodyPr/>
          <a:lstStyle/>
          <a:p>
            <a:fld id="{BFDCA1C4-9514-7B4F-976F-D92F7E296653}" type="slidenum">
              <a:rPr lang="fr-FR" smtClean="0"/>
              <a:pPr/>
              <a:t>12</a:t>
            </a:fld>
            <a:endParaRPr lang="fr-FR"/>
          </a:p>
        </p:txBody>
      </p:sp>
    </p:spTree>
    <p:extLst>
      <p:ext uri="{BB962C8B-B14F-4D97-AF65-F5344CB8AC3E}">
        <p14:creationId xmlns:p14="http://schemas.microsoft.com/office/powerpoint/2010/main" val="14396898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HL-LHC – design and </a:t>
            </a:r>
            <a:r>
              <a:rPr lang="fr-FR" sz="3000" dirty="0" err="1"/>
              <a:t>integration</a:t>
            </a:r>
            <a:endParaRPr lang="fr-FR" sz="3000" dirty="0"/>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6" name="TextBox 5">
            <a:extLst>
              <a:ext uri="{FF2B5EF4-FFF2-40B4-BE49-F238E27FC236}">
                <a16:creationId xmlns:a16="http://schemas.microsoft.com/office/drawing/2014/main" id="{E7FC6DB5-7558-840F-8397-65ED6A2DB2A4}"/>
              </a:ext>
            </a:extLst>
          </p:cNvPr>
          <p:cNvSpPr txBox="1"/>
          <p:nvPr/>
        </p:nvSpPr>
        <p:spPr>
          <a:xfrm>
            <a:off x="539551" y="764704"/>
            <a:ext cx="4223549" cy="1077218"/>
          </a:xfrm>
          <a:prstGeom prst="rect">
            <a:avLst/>
          </a:prstGeom>
          <a:noFill/>
        </p:spPr>
        <p:txBody>
          <a:bodyPr wrap="square" rtlCol="0">
            <a:spAutoFit/>
          </a:bodyPr>
          <a:lstStyle/>
          <a:p>
            <a:r>
              <a:rPr lang="en-US" sz="1600" dirty="0"/>
              <a:t>Contract for the distribution line QXL is signed and design work progressing. Requirements for the jumper interfaces for all crab cavity modules are defined. </a:t>
            </a:r>
            <a:endParaRPr lang="en-GB" sz="1600" dirty="0"/>
          </a:p>
        </p:txBody>
      </p:sp>
      <p:pic>
        <p:nvPicPr>
          <p:cNvPr id="10" name="Picture 9">
            <a:extLst>
              <a:ext uri="{FF2B5EF4-FFF2-40B4-BE49-F238E27FC236}">
                <a16:creationId xmlns:a16="http://schemas.microsoft.com/office/drawing/2014/main" id="{95397387-1BBD-4DC0-1C97-4BA0B6314C25}"/>
              </a:ext>
            </a:extLst>
          </p:cNvPr>
          <p:cNvPicPr>
            <a:picLocks noChangeAspect="1"/>
          </p:cNvPicPr>
          <p:nvPr/>
        </p:nvPicPr>
        <p:blipFill>
          <a:blip r:embed="rId2"/>
          <a:stretch>
            <a:fillRect/>
          </a:stretch>
        </p:blipFill>
        <p:spPr>
          <a:xfrm>
            <a:off x="1043608" y="2042542"/>
            <a:ext cx="6120680" cy="4353850"/>
          </a:xfrm>
          <a:prstGeom prst="rect">
            <a:avLst/>
          </a:prstGeom>
          <a:ln>
            <a:solidFill>
              <a:srgbClr val="FF0000"/>
            </a:solidFill>
          </a:ln>
        </p:spPr>
      </p:pic>
      <p:pic>
        <p:nvPicPr>
          <p:cNvPr id="12" name="Picture 11">
            <a:extLst>
              <a:ext uri="{FF2B5EF4-FFF2-40B4-BE49-F238E27FC236}">
                <a16:creationId xmlns:a16="http://schemas.microsoft.com/office/drawing/2014/main" id="{5C2CFD39-8369-83B0-2F31-9D8A726D5798}"/>
              </a:ext>
            </a:extLst>
          </p:cNvPr>
          <p:cNvPicPr>
            <a:picLocks noChangeAspect="1"/>
          </p:cNvPicPr>
          <p:nvPr/>
        </p:nvPicPr>
        <p:blipFill>
          <a:blip r:embed="rId3"/>
          <a:stretch>
            <a:fillRect/>
          </a:stretch>
        </p:blipFill>
        <p:spPr>
          <a:xfrm>
            <a:off x="4763101" y="657775"/>
            <a:ext cx="3945452" cy="1291075"/>
          </a:xfrm>
          <a:prstGeom prst="rect">
            <a:avLst/>
          </a:prstGeom>
        </p:spPr>
      </p:pic>
      <p:cxnSp>
        <p:nvCxnSpPr>
          <p:cNvPr id="14" name="Straight Arrow Connector 13">
            <a:extLst>
              <a:ext uri="{FF2B5EF4-FFF2-40B4-BE49-F238E27FC236}">
                <a16:creationId xmlns:a16="http://schemas.microsoft.com/office/drawing/2014/main" id="{4C7CCB0B-72B9-2C14-3DDB-66ED3980AFBB}"/>
              </a:ext>
            </a:extLst>
          </p:cNvPr>
          <p:cNvCxnSpPr>
            <a:cxnSpLocks/>
          </p:cNvCxnSpPr>
          <p:nvPr/>
        </p:nvCxnSpPr>
        <p:spPr>
          <a:xfrm flipH="1">
            <a:off x="7308304" y="1700808"/>
            <a:ext cx="576064" cy="576064"/>
          </a:xfrm>
          <a:prstGeom prst="straightConnector1">
            <a:avLst/>
          </a:prstGeom>
          <a:ln>
            <a:solidFill>
              <a:srgbClr val="FF0000"/>
            </a:solidFill>
            <a:tailEnd type="stealth"/>
          </a:ln>
        </p:spPr>
        <p:style>
          <a:lnRef idx="2">
            <a:schemeClr val="accent1"/>
          </a:lnRef>
          <a:fillRef idx="0">
            <a:schemeClr val="accent1"/>
          </a:fillRef>
          <a:effectRef idx="1">
            <a:schemeClr val="accent1"/>
          </a:effectRef>
          <a:fontRef idx="minor">
            <a:schemeClr val="tx1"/>
          </a:fontRef>
        </p:style>
      </p:cxnSp>
      <p:sp>
        <p:nvSpPr>
          <p:cNvPr id="3" name="Slide Number Placeholder 2">
            <a:extLst>
              <a:ext uri="{FF2B5EF4-FFF2-40B4-BE49-F238E27FC236}">
                <a16:creationId xmlns:a16="http://schemas.microsoft.com/office/drawing/2014/main" id="{05CEBB29-F81E-AFEA-C319-F1A2021A093B}"/>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34057987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9D915E-328C-1995-B6A8-35A31DB63261}"/>
              </a:ext>
            </a:extLst>
          </p:cNvPr>
          <p:cNvPicPr>
            <a:picLocks noChangeAspect="1"/>
          </p:cNvPicPr>
          <p:nvPr/>
        </p:nvPicPr>
        <p:blipFill rotWithShape="1">
          <a:blip r:embed="rId2"/>
          <a:srcRect l="-1" r="511"/>
          <a:stretch/>
        </p:blipFill>
        <p:spPr>
          <a:xfrm>
            <a:off x="900032" y="1249057"/>
            <a:ext cx="7416384" cy="5204279"/>
          </a:xfrm>
          <a:prstGeom prst="rect">
            <a:avLst/>
          </a:prstGeom>
        </p:spPr>
      </p:pic>
      <p:sp>
        <p:nvSpPr>
          <p:cNvPr id="2" name="Titre 1"/>
          <p:cNvSpPr>
            <a:spLocks noGrp="1"/>
          </p:cNvSpPr>
          <p:nvPr>
            <p:ph type="title"/>
          </p:nvPr>
        </p:nvSpPr>
        <p:spPr>
          <a:xfrm>
            <a:off x="755576" y="116632"/>
            <a:ext cx="7920000" cy="620688"/>
          </a:xfrm>
        </p:spPr>
        <p:txBody>
          <a:bodyPr/>
          <a:lstStyle/>
          <a:p>
            <a:r>
              <a:rPr lang="fr-FR" sz="3000" dirty="0"/>
              <a:t>HL-LHC – design and </a:t>
            </a:r>
            <a:r>
              <a:rPr lang="fr-FR" sz="3000" dirty="0" err="1"/>
              <a:t>integration</a:t>
            </a:r>
            <a:endParaRPr lang="fr-FR" sz="3000" dirty="0"/>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6" name="TextBox 5">
            <a:extLst>
              <a:ext uri="{FF2B5EF4-FFF2-40B4-BE49-F238E27FC236}">
                <a16:creationId xmlns:a16="http://schemas.microsoft.com/office/drawing/2014/main" id="{E7FC6DB5-7558-840F-8397-65ED6A2DB2A4}"/>
              </a:ext>
            </a:extLst>
          </p:cNvPr>
          <p:cNvSpPr txBox="1"/>
          <p:nvPr/>
        </p:nvSpPr>
        <p:spPr>
          <a:xfrm>
            <a:off x="467104" y="764704"/>
            <a:ext cx="8496944" cy="58477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ea typeface="+mn-ea"/>
                <a:cs typeface="+mn-cs"/>
              </a:rPr>
              <a:t>The service module space occupation with functional requirements are defined and design work started. </a:t>
            </a:r>
            <a:endParaRPr kumimoji="0" lang="en-GB" sz="1600" b="0" i="0" u="none" strike="noStrike" kern="1200" cap="none" spc="0" normalizeH="0" baseline="0" noProof="0" dirty="0">
              <a:ln>
                <a:noFill/>
              </a:ln>
              <a:solidFill>
                <a:prstClr val="black"/>
              </a:solidFill>
              <a:effectLst/>
              <a:uLnTx/>
              <a:uFillTx/>
              <a:latin typeface="Arial"/>
              <a:ea typeface="+mn-ea"/>
              <a:cs typeface="+mn-cs"/>
            </a:endParaRPr>
          </a:p>
        </p:txBody>
      </p:sp>
      <p:sp>
        <p:nvSpPr>
          <p:cNvPr id="3" name="Slide Number Placeholder 2">
            <a:extLst>
              <a:ext uri="{FF2B5EF4-FFF2-40B4-BE49-F238E27FC236}">
                <a16:creationId xmlns:a16="http://schemas.microsoft.com/office/drawing/2014/main" id="{C6C58E56-EF73-8A7B-9523-2CCB4F172BB8}"/>
              </a:ext>
            </a:extLst>
          </p:cNvPr>
          <p:cNvSpPr>
            <a:spLocks noGrp="1"/>
          </p:cNvSpPr>
          <p:nvPr>
            <p:ph type="sldNum" sz="quarter" idx="12"/>
          </p:nvPr>
        </p:nvSpPr>
        <p:spPr/>
        <p:txBody>
          <a:bodyPr/>
          <a:lstStyle/>
          <a:p>
            <a:fld id="{BFDCA1C4-9514-7B4F-976F-D92F7E296653}" type="slidenum">
              <a:rPr lang="fr-FR" smtClean="0"/>
              <a:pPr/>
              <a:t>14</a:t>
            </a:fld>
            <a:endParaRPr lang="fr-FR"/>
          </a:p>
        </p:txBody>
      </p:sp>
    </p:spTree>
    <p:extLst>
      <p:ext uri="{BB962C8B-B14F-4D97-AF65-F5344CB8AC3E}">
        <p14:creationId xmlns:p14="http://schemas.microsoft.com/office/powerpoint/2010/main" val="1106199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en-US" sz="3000" dirty="0"/>
              <a:t>Conclusions</a:t>
            </a:r>
          </a:p>
        </p:txBody>
      </p:sp>
      <p:sp>
        <p:nvSpPr>
          <p:cNvPr id="4" name="Espace réservé du pied de page 3"/>
          <p:cNvSpPr>
            <a:spLocks noGrp="1"/>
          </p:cNvSpPr>
          <p:nvPr>
            <p:ph type="ftr" sz="quarter" idx="11"/>
          </p:nvPr>
        </p:nvSpPr>
        <p:spPr/>
        <p:txBody>
          <a:bodyPr/>
          <a:lstStyle/>
          <a:p>
            <a:r>
              <a:rPr lang="en-GB" noProof="0"/>
              <a:t>K. Brodzinski, V. Gahier_HL-LHC Annual Meeting_2023.09.27</a:t>
            </a:r>
            <a:endParaRPr lang="en-GB" noProof="0" dirty="0"/>
          </a:p>
        </p:txBody>
      </p:sp>
      <p:sp>
        <p:nvSpPr>
          <p:cNvPr id="3" name="Content Placeholder 2"/>
          <p:cNvSpPr>
            <a:spLocks noGrp="1"/>
          </p:cNvSpPr>
          <p:nvPr>
            <p:ph idx="1"/>
          </p:nvPr>
        </p:nvSpPr>
        <p:spPr>
          <a:xfrm>
            <a:off x="406320" y="826293"/>
            <a:ext cx="8486160" cy="4906963"/>
          </a:xfrm>
        </p:spPr>
        <p:txBody>
          <a:bodyPr>
            <a:normAutofit/>
          </a:bodyPr>
          <a:lstStyle/>
          <a:p>
            <a:pPr algn="just"/>
            <a:r>
              <a:rPr lang="en-US" sz="1800" dirty="0">
                <a:solidFill>
                  <a:srgbClr val="0000FF"/>
                </a:solidFill>
              </a:rPr>
              <a:t>SM18 M7 for RFD: </a:t>
            </a:r>
            <a:r>
              <a:rPr lang="en-US" sz="1800" dirty="0">
                <a:solidFill>
                  <a:schemeClr val="tx1"/>
                </a:solidFill>
              </a:rPr>
              <a:t>cryogenically (mechanical and instrumentation aspects) ready to receive the module</a:t>
            </a:r>
          </a:p>
          <a:p>
            <a:pPr algn="just"/>
            <a:endParaRPr lang="en-US" sz="1800" dirty="0">
              <a:solidFill>
                <a:schemeClr val="tx1"/>
              </a:solidFill>
            </a:endParaRPr>
          </a:p>
          <a:p>
            <a:pPr algn="just"/>
            <a:r>
              <a:rPr lang="en-US" sz="1800" dirty="0">
                <a:solidFill>
                  <a:srgbClr val="0000FF"/>
                </a:solidFill>
              </a:rPr>
              <a:t>Test facility at BA6: </a:t>
            </a:r>
            <a:r>
              <a:rPr lang="en-US" sz="1800" dirty="0">
                <a:solidFill>
                  <a:schemeClr val="tx1"/>
                </a:solidFill>
              </a:rPr>
              <a:t>operated reliably for last a few years, ready for RFD adaptation during YETS,</a:t>
            </a:r>
          </a:p>
          <a:p>
            <a:pPr algn="just"/>
            <a:r>
              <a:rPr lang="en-US" sz="1800" dirty="0">
                <a:solidFill>
                  <a:schemeClr val="tx1"/>
                </a:solidFill>
              </a:rPr>
              <a:t>SPS consolidations: oil separation system to be improved (LS), adaptation </a:t>
            </a:r>
            <a:br>
              <a:rPr lang="en-US" sz="1800" dirty="0">
                <a:solidFill>
                  <a:schemeClr val="tx1"/>
                </a:solidFill>
              </a:rPr>
            </a:br>
            <a:r>
              <a:rPr lang="en-US" sz="1800" dirty="0">
                <a:solidFill>
                  <a:schemeClr val="tx1"/>
                </a:solidFill>
              </a:rPr>
              <a:t>of interface for RFD and series to be done (YETS),</a:t>
            </a:r>
          </a:p>
          <a:p>
            <a:pPr algn="just"/>
            <a:endParaRPr lang="en-US" sz="1800" dirty="0">
              <a:solidFill>
                <a:schemeClr val="tx1"/>
              </a:solidFill>
            </a:endParaRPr>
          </a:p>
          <a:p>
            <a:pPr algn="just"/>
            <a:r>
              <a:rPr lang="en-US" sz="1800" dirty="0">
                <a:solidFill>
                  <a:srgbClr val="0000FF"/>
                </a:solidFill>
              </a:rPr>
              <a:t>Cryomodule design is progressing well: </a:t>
            </a:r>
            <a:r>
              <a:rPr lang="en-US" sz="1800" dirty="0">
                <a:solidFill>
                  <a:schemeClr val="tx1"/>
                </a:solidFill>
              </a:rPr>
              <a:t>all flow schemes are available, internal instrumentation for series modules is available, safety system is in final validation stage, externally installed instrumentation – to be ordered.</a:t>
            </a:r>
          </a:p>
          <a:p>
            <a:pPr algn="just"/>
            <a:endParaRPr lang="en-US" sz="1800" dirty="0">
              <a:solidFill>
                <a:schemeClr val="tx1"/>
              </a:solidFill>
            </a:endParaRPr>
          </a:p>
          <a:p>
            <a:pPr algn="just"/>
            <a:r>
              <a:rPr lang="en-US" sz="1800" dirty="0">
                <a:solidFill>
                  <a:schemeClr val="tx1"/>
                </a:solidFill>
              </a:rPr>
              <a:t>HL-LHC: </a:t>
            </a:r>
            <a:r>
              <a:rPr lang="en-US" sz="1800" dirty="0">
                <a:solidFill>
                  <a:srgbClr val="0000FF"/>
                </a:solidFill>
              </a:rPr>
              <a:t>integration and functionality</a:t>
            </a:r>
            <a:r>
              <a:rPr lang="en-US" sz="1800" dirty="0">
                <a:solidFill>
                  <a:schemeClr val="tx1"/>
                </a:solidFill>
              </a:rPr>
              <a:t> of the infrastructure is defined: contract for QXL signed, design of distribution system is underway.</a:t>
            </a:r>
          </a:p>
        </p:txBody>
      </p:sp>
      <p:sp>
        <p:nvSpPr>
          <p:cNvPr id="7" name="Content Placeholder 2"/>
          <p:cNvSpPr txBox="1">
            <a:spLocks/>
          </p:cNvSpPr>
          <p:nvPr/>
        </p:nvSpPr>
        <p:spPr>
          <a:xfrm>
            <a:off x="251520" y="5445224"/>
            <a:ext cx="8486160" cy="79208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800" i="1" dirty="0">
                <a:solidFill>
                  <a:srgbClr val="006600"/>
                </a:solidFill>
              </a:rPr>
              <a:t>Great thanks to design team from EN-MME and SY-RF </a:t>
            </a:r>
          </a:p>
          <a:p>
            <a:pPr marL="0" indent="0" algn="ctr">
              <a:buNone/>
            </a:pPr>
            <a:r>
              <a:rPr lang="en-US" sz="1800" i="1" dirty="0">
                <a:solidFill>
                  <a:srgbClr val="006600"/>
                </a:solidFill>
              </a:rPr>
              <a:t>for smooth and efficient collaboration !</a:t>
            </a:r>
          </a:p>
        </p:txBody>
      </p:sp>
      <p:sp>
        <p:nvSpPr>
          <p:cNvPr id="5" name="Slide Number Placeholder 4">
            <a:extLst>
              <a:ext uri="{FF2B5EF4-FFF2-40B4-BE49-F238E27FC236}">
                <a16:creationId xmlns:a16="http://schemas.microsoft.com/office/drawing/2014/main" id="{1F870B8B-DC9E-0F3F-43A8-0260F8BB5C2A}"/>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6667330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Thank you for your attention!</a:t>
            </a:r>
            <a:br>
              <a:rPr lang="en-GB" dirty="0"/>
            </a:br>
            <a:r>
              <a:rPr lang="en-GB" dirty="0"/>
              <a:t>Questions?</a:t>
            </a:r>
          </a:p>
        </p:txBody>
      </p:sp>
      <p:sp>
        <p:nvSpPr>
          <p:cNvPr id="3" name="Espace réservé du pied de page 2"/>
          <p:cNvSpPr>
            <a:spLocks noGrp="1"/>
          </p:cNvSpPr>
          <p:nvPr>
            <p:ph type="ftr" sz="quarter" idx="11"/>
          </p:nvPr>
        </p:nvSpPr>
        <p:spPr/>
        <p:txBody>
          <a:bodyPr/>
          <a:lstStyle/>
          <a:p>
            <a:r>
              <a:rPr lang="en-GB" noProof="0"/>
              <a:t>K. Brodzinski, V. Gahier_HL-LHC Annual Meeting_2023.09.27</a:t>
            </a:r>
            <a:endParaRPr lang="en-GB" noProof="0" dirty="0"/>
          </a:p>
        </p:txBody>
      </p:sp>
      <p:sp>
        <p:nvSpPr>
          <p:cNvPr id="4" name="Espace réservé du texte 3"/>
          <p:cNvSpPr>
            <a:spLocks noGrp="1"/>
          </p:cNvSpPr>
          <p:nvPr>
            <p:ph type="body" sz="quarter" idx="14"/>
          </p:nvPr>
        </p:nvSpPr>
        <p:spPr>
          <a:xfrm>
            <a:off x="1187624" y="4869160"/>
            <a:ext cx="6440400" cy="1219200"/>
          </a:xfrm>
        </p:spPr>
        <p:txBody>
          <a:bodyPr/>
          <a:lstStyle/>
          <a:p>
            <a:r>
              <a:rPr lang="en-US" dirty="0"/>
              <a:t>Great thanks to all people involved in </a:t>
            </a:r>
            <a:r>
              <a:rPr lang="en-US" dirty="0" err="1"/>
              <a:t>HiLumi</a:t>
            </a:r>
            <a:r>
              <a:rPr lang="en-US" dirty="0"/>
              <a:t> adventure! </a:t>
            </a:r>
            <a:endParaRPr lang="en-GB"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
        <p:nvSpPr>
          <p:cNvPr id="5" name="Slide Number Placeholder 4">
            <a:extLst>
              <a:ext uri="{FF2B5EF4-FFF2-40B4-BE49-F238E27FC236}">
                <a16:creationId xmlns:a16="http://schemas.microsoft.com/office/drawing/2014/main" id="{3F34C8CF-5E27-5219-B359-A6AD367BAE60}"/>
              </a:ext>
            </a:extLst>
          </p:cNvPr>
          <p:cNvSpPr>
            <a:spLocks noGrp="1"/>
          </p:cNvSpPr>
          <p:nvPr>
            <p:ph type="sldNum" sz="quarter" idx="12"/>
          </p:nvPr>
        </p:nvSpPr>
        <p:spPr/>
        <p:txBody>
          <a:bodyPr/>
          <a:lstStyle/>
          <a:p>
            <a:fld id="{BFDCA1C4-9514-7B4F-976F-D92F7E296653}" type="slidenum">
              <a:rPr lang="fr-FR" smtClean="0"/>
              <a:pPr/>
              <a:t>16</a:t>
            </a:fld>
            <a:endParaRPr lang="fr-F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Outlook</a:t>
            </a:r>
          </a:p>
        </p:txBody>
      </p:sp>
      <p:sp>
        <p:nvSpPr>
          <p:cNvPr id="4" name="Espace réservé du pied de page 3"/>
          <p:cNvSpPr>
            <a:spLocks noGrp="1"/>
          </p:cNvSpPr>
          <p:nvPr>
            <p:ph type="ftr" sz="quarter" idx="11"/>
          </p:nvPr>
        </p:nvSpPr>
        <p:spPr/>
        <p:txBody>
          <a:bodyPr/>
          <a:lstStyle/>
          <a:p>
            <a:r>
              <a:rPr lang="en-GB" noProof="0"/>
              <a:t>K. Brodzinski, V. Gahier_HL-LHC Annual Meeting_2023.09.27</a:t>
            </a:r>
            <a:endParaRPr lang="en-GB" noProof="0" dirty="0"/>
          </a:p>
        </p:txBody>
      </p:sp>
      <p:sp>
        <p:nvSpPr>
          <p:cNvPr id="5" name="Content Placeholder 4"/>
          <p:cNvSpPr>
            <a:spLocks noGrp="1"/>
          </p:cNvSpPr>
          <p:nvPr>
            <p:ph idx="1"/>
          </p:nvPr>
        </p:nvSpPr>
        <p:spPr>
          <a:xfrm>
            <a:off x="612000" y="1435224"/>
            <a:ext cx="7920000" cy="4226024"/>
          </a:xfrm>
        </p:spPr>
        <p:txBody>
          <a:bodyPr>
            <a:normAutofit lnSpcReduction="10000"/>
          </a:bodyPr>
          <a:lstStyle/>
          <a:p>
            <a:pPr>
              <a:buFont typeface="Arial" panose="020B0604020202020204" pitchFamily="34" charset="0"/>
              <a:buChar char="•"/>
            </a:pPr>
            <a:r>
              <a:rPr lang="en-US" dirty="0"/>
              <a:t>SM18 readiness status</a:t>
            </a:r>
          </a:p>
          <a:p>
            <a:pPr>
              <a:buFont typeface="Arial" panose="020B0604020202020204" pitchFamily="34" charset="0"/>
              <a:buChar char="•"/>
            </a:pPr>
            <a:r>
              <a:rPr lang="en-US" dirty="0"/>
              <a:t>Overview on operation of SPS BA6 in 2023</a:t>
            </a:r>
          </a:p>
          <a:p>
            <a:pPr lvl="1">
              <a:buFont typeface="Arial" panose="020B0604020202020204" pitchFamily="34" charset="0"/>
              <a:buChar char="•"/>
            </a:pPr>
            <a:r>
              <a:rPr lang="en-US" dirty="0"/>
              <a:t>Cool down phase and global feedback</a:t>
            </a:r>
          </a:p>
          <a:p>
            <a:pPr lvl="1">
              <a:buFont typeface="Arial" panose="020B0604020202020204" pitchFamily="34" charset="0"/>
              <a:buChar char="•"/>
            </a:pPr>
            <a:r>
              <a:rPr lang="en-US" dirty="0"/>
              <a:t>Perspectives – preparation for RFD test</a:t>
            </a:r>
          </a:p>
          <a:p>
            <a:pPr>
              <a:buFont typeface="Arial" panose="020B0604020202020204" pitchFamily="34" charset="0"/>
              <a:buChar char="•"/>
            </a:pPr>
            <a:r>
              <a:rPr lang="en-US" dirty="0"/>
              <a:t>Cryomodule design</a:t>
            </a:r>
          </a:p>
          <a:p>
            <a:pPr lvl="1">
              <a:buFont typeface="Arial" panose="020B0604020202020204" pitchFamily="34" charset="0"/>
              <a:buChar char="•"/>
            </a:pPr>
            <a:r>
              <a:rPr lang="en-US" dirty="0"/>
              <a:t>Instrumentation and safety devices</a:t>
            </a:r>
          </a:p>
          <a:p>
            <a:pPr lvl="1">
              <a:buFont typeface="Arial" panose="020B0604020202020204" pitchFamily="34" charset="0"/>
              <a:buChar char="•"/>
            </a:pPr>
            <a:r>
              <a:rPr lang="en-US" dirty="0"/>
              <a:t>fabrication</a:t>
            </a:r>
          </a:p>
          <a:p>
            <a:pPr>
              <a:buFont typeface="Arial" panose="020B0604020202020204" pitchFamily="34" charset="0"/>
              <a:buChar char="•"/>
            </a:pPr>
            <a:r>
              <a:rPr lang="en-US" dirty="0"/>
              <a:t>HL-LHC – supply line design and integration </a:t>
            </a:r>
          </a:p>
          <a:p>
            <a:pPr>
              <a:buFont typeface="Arial" panose="020B0604020202020204" pitchFamily="34" charset="0"/>
              <a:buChar char="•"/>
            </a:pPr>
            <a:r>
              <a:rPr lang="en-US" dirty="0"/>
              <a:t>Conclusions</a:t>
            </a:r>
          </a:p>
          <a:p>
            <a:pPr lvl="1">
              <a:buFont typeface="Arial" panose="020B0604020202020204" pitchFamily="34" charset="0"/>
              <a:buChar char="•"/>
            </a:pPr>
            <a:endParaRPr lang="en-GB" dirty="0"/>
          </a:p>
        </p:txBody>
      </p:sp>
      <p:sp>
        <p:nvSpPr>
          <p:cNvPr id="3" name="Slide Number Placeholder 2">
            <a:extLst>
              <a:ext uri="{FF2B5EF4-FFF2-40B4-BE49-F238E27FC236}">
                <a16:creationId xmlns:a16="http://schemas.microsoft.com/office/drawing/2014/main" id="{8286F00C-FB60-4E4A-F0C2-D7CFD56712FA}"/>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2418308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group of people in a room&#10;&#10;Description automatically generated">
            <a:extLst>
              <a:ext uri="{FF2B5EF4-FFF2-40B4-BE49-F238E27FC236}">
                <a16:creationId xmlns:a16="http://schemas.microsoft.com/office/drawing/2014/main" id="{5A734403-DAC7-CC56-6E45-A1435C92D4A1}"/>
              </a:ext>
            </a:extLst>
          </p:cNvPr>
          <p:cNvPicPr>
            <a:picLocks noChangeAspect="1"/>
          </p:cNvPicPr>
          <p:nvPr/>
        </p:nvPicPr>
        <p:blipFill>
          <a:blip r:embed="rId2"/>
          <a:stretch>
            <a:fillRect/>
          </a:stretch>
        </p:blipFill>
        <p:spPr>
          <a:xfrm>
            <a:off x="1440160" y="1564521"/>
            <a:ext cx="6228184" cy="2872591"/>
          </a:xfrm>
          <a:prstGeom prst="rect">
            <a:avLst/>
          </a:prstGeom>
        </p:spPr>
      </p:pic>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2" name="Titre 1"/>
          <p:cNvSpPr>
            <a:spLocks noGrp="1"/>
          </p:cNvSpPr>
          <p:nvPr>
            <p:ph type="title"/>
          </p:nvPr>
        </p:nvSpPr>
        <p:spPr>
          <a:xfrm>
            <a:off x="755576" y="116632"/>
            <a:ext cx="7920000" cy="620688"/>
          </a:xfrm>
        </p:spPr>
        <p:txBody>
          <a:bodyPr/>
          <a:lstStyle/>
          <a:p>
            <a:r>
              <a:rPr lang="en-US" sz="3000"/>
              <a:t>SM18 – M7 readiness</a:t>
            </a:r>
          </a:p>
        </p:txBody>
      </p:sp>
      <p:cxnSp>
        <p:nvCxnSpPr>
          <p:cNvPr id="7" name="Straight Arrow Connector 6"/>
          <p:cNvCxnSpPr>
            <a:cxnSpLocks/>
          </p:cNvCxnSpPr>
          <p:nvPr/>
        </p:nvCxnSpPr>
        <p:spPr>
          <a:xfrm flipH="1">
            <a:off x="5000939" y="1421532"/>
            <a:ext cx="1025860" cy="700256"/>
          </a:xfrm>
          <a:prstGeom prst="straightConnector1">
            <a:avLst/>
          </a:prstGeom>
          <a:ln>
            <a:solidFill>
              <a:srgbClr val="FF0000"/>
            </a:solidFill>
            <a:tailEnd type="stealth"/>
          </a:ln>
        </p:spPr>
        <p:style>
          <a:lnRef idx="1">
            <a:schemeClr val="accent6"/>
          </a:lnRef>
          <a:fillRef idx="0">
            <a:schemeClr val="accent6"/>
          </a:fillRef>
          <a:effectRef idx="0">
            <a:schemeClr val="accent6"/>
          </a:effectRef>
          <a:fontRef idx="minor">
            <a:schemeClr val="tx1"/>
          </a:fontRef>
        </p:style>
      </p:cxnSp>
      <p:sp>
        <p:nvSpPr>
          <p:cNvPr id="9" name="TextBox 8"/>
          <p:cNvSpPr txBox="1"/>
          <p:nvPr/>
        </p:nvSpPr>
        <p:spPr>
          <a:xfrm>
            <a:off x="5464172" y="1155360"/>
            <a:ext cx="3067828" cy="307777"/>
          </a:xfrm>
          <a:prstGeom prst="rect">
            <a:avLst/>
          </a:prstGeom>
          <a:noFill/>
        </p:spPr>
        <p:txBody>
          <a:bodyPr wrap="none" rtlCol="0">
            <a:spAutoFit/>
          </a:bodyPr>
          <a:lstStyle/>
          <a:p>
            <a:r>
              <a:rPr lang="en-US" sz="1400" dirty="0"/>
              <a:t>Test end cap to the crab cryomodule</a:t>
            </a:r>
            <a:endParaRPr lang="en-GB" sz="1400" dirty="0"/>
          </a:p>
        </p:txBody>
      </p:sp>
      <p:cxnSp>
        <p:nvCxnSpPr>
          <p:cNvPr id="11" name="Straight Arrow Connector 10"/>
          <p:cNvCxnSpPr>
            <a:cxnSpLocks/>
          </p:cNvCxnSpPr>
          <p:nvPr/>
        </p:nvCxnSpPr>
        <p:spPr>
          <a:xfrm>
            <a:off x="4470305" y="1170399"/>
            <a:ext cx="530634" cy="1528718"/>
          </a:xfrm>
          <a:prstGeom prst="straightConnector1">
            <a:avLst/>
          </a:prstGeom>
          <a:ln>
            <a:solidFill>
              <a:srgbClr val="FF0000"/>
            </a:solidFill>
            <a:tailEnd type="stealth"/>
          </a:ln>
        </p:spPr>
        <p:style>
          <a:lnRef idx="1">
            <a:schemeClr val="accent6"/>
          </a:lnRef>
          <a:fillRef idx="0">
            <a:schemeClr val="accent6"/>
          </a:fillRef>
          <a:effectRef idx="0">
            <a:schemeClr val="accent6"/>
          </a:effectRef>
          <a:fontRef idx="minor">
            <a:schemeClr val="tx1"/>
          </a:fontRef>
        </p:style>
      </p:cxnSp>
      <p:sp>
        <p:nvSpPr>
          <p:cNvPr id="14" name="TextBox 13"/>
          <p:cNvSpPr txBox="1"/>
          <p:nvPr/>
        </p:nvSpPr>
        <p:spPr>
          <a:xfrm>
            <a:off x="2292058" y="813743"/>
            <a:ext cx="4979248" cy="307777"/>
          </a:xfrm>
          <a:prstGeom prst="rect">
            <a:avLst/>
          </a:prstGeom>
          <a:noFill/>
        </p:spPr>
        <p:txBody>
          <a:bodyPr wrap="none" rtlCol="0">
            <a:spAutoFit/>
          </a:bodyPr>
          <a:lstStyle/>
          <a:p>
            <a:r>
              <a:rPr lang="en-US" sz="1400" dirty="0"/>
              <a:t>New transfer line installed as interface to cryomodule jumper</a:t>
            </a:r>
            <a:endParaRPr lang="en-GB" sz="1400" dirty="0"/>
          </a:p>
        </p:txBody>
      </p:sp>
      <p:sp>
        <p:nvSpPr>
          <p:cNvPr id="15" name="TextBox 14"/>
          <p:cNvSpPr txBox="1"/>
          <p:nvPr/>
        </p:nvSpPr>
        <p:spPr>
          <a:xfrm>
            <a:off x="353940" y="4365104"/>
            <a:ext cx="8723272" cy="1569660"/>
          </a:xfrm>
          <a:prstGeom prst="rect">
            <a:avLst/>
          </a:prstGeom>
          <a:noFill/>
        </p:spPr>
        <p:txBody>
          <a:bodyPr wrap="square" rtlCol="0">
            <a:spAutoFit/>
          </a:bodyPr>
          <a:lstStyle/>
          <a:p>
            <a:r>
              <a:rPr lang="en-US" sz="1600" dirty="0"/>
              <a:t>Status:</a:t>
            </a:r>
          </a:p>
          <a:p>
            <a:pPr marL="285750" indent="-285750">
              <a:buFont typeface="Arial" panose="020B0604020202020204" pitchFamily="34" charset="0"/>
              <a:buChar char="•"/>
            </a:pPr>
            <a:r>
              <a:rPr lang="en-US" sz="1600" dirty="0"/>
              <a:t>Mechanical adaptation of the transfer lines is completed,</a:t>
            </a:r>
          </a:p>
          <a:p>
            <a:pPr marL="285750" indent="-285750">
              <a:buFont typeface="Arial" panose="020B0604020202020204" pitchFamily="34" charset="0"/>
              <a:buChar char="•"/>
            </a:pPr>
            <a:r>
              <a:rPr lang="en-US" sz="1600" dirty="0"/>
              <a:t>Valve Box commissioning is completed (Autumn 2022),</a:t>
            </a:r>
          </a:p>
          <a:p>
            <a:pPr marL="285750" indent="-285750">
              <a:buFont typeface="Arial" panose="020B0604020202020204" pitchFamily="34" charset="0"/>
              <a:buChar char="•"/>
            </a:pPr>
            <a:r>
              <a:rPr lang="en-US" sz="1600" dirty="0"/>
              <a:t>Instrumentation electrical chain is constructed (electrical racks ready, cabling prepared),</a:t>
            </a:r>
          </a:p>
          <a:p>
            <a:pPr marL="285750" indent="-285750">
              <a:buFont typeface="Arial" panose="020B0604020202020204" pitchFamily="34" charset="0"/>
              <a:buChar char="•"/>
            </a:pPr>
            <a:r>
              <a:rPr lang="en-US" sz="1600" dirty="0"/>
              <a:t>M7 cryogenics mechanical and instrumentation interfaces are ready for cryomodule connection from now.</a:t>
            </a:r>
            <a:endParaRPr lang="en-GB" sz="1600" dirty="0"/>
          </a:p>
        </p:txBody>
      </p:sp>
      <p:cxnSp>
        <p:nvCxnSpPr>
          <p:cNvPr id="13" name="Straight Arrow Connector 12">
            <a:extLst>
              <a:ext uri="{FF2B5EF4-FFF2-40B4-BE49-F238E27FC236}">
                <a16:creationId xmlns:a16="http://schemas.microsoft.com/office/drawing/2014/main" id="{AB68FB83-8E33-B1F9-5C28-8A5E0317DDAF}"/>
              </a:ext>
            </a:extLst>
          </p:cNvPr>
          <p:cNvCxnSpPr>
            <a:cxnSpLocks/>
          </p:cNvCxnSpPr>
          <p:nvPr/>
        </p:nvCxnSpPr>
        <p:spPr>
          <a:xfrm>
            <a:off x="1905000" y="1485910"/>
            <a:ext cx="327248" cy="797648"/>
          </a:xfrm>
          <a:prstGeom prst="straightConnector1">
            <a:avLst/>
          </a:prstGeom>
          <a:ln>
            <a:solidFill>
              <a:srgbClr val="FF0000"/>
            </a:solidFill>
            <a:tailEnd type="stealth"/>
          </a:ln>
        </p:spPr>
        <p:style>
          <a:lnRef idx="1">
            <a:schemeClr val="accent6"/>
          </a:lnRef>
          <a:fillRef idx="0">
            <a:schemeClr val="accent6"/>
          </a:fillRef>
          <a:effectRef idx="0">
            <a:schemeClr val="accent6"/>
          </a:effectRef>
          <a:fontRef idx="minor">
            <a:schemeClr val="tx1"/>
          </a:fontRef>
        </p:style>
      </p:cxnSp>
      <p:sp>
        <p:nvSpPr>
          <p:cNvPr id="19" name="TextBox 18">
            <a:extLst>
              <a:ext uri="{FF2B5EF4-FFF2-40B4-BE49-F238E27FC236}">
                <a16:creationId xmlns:a16="http://schemas.microsoft.com/office/drawing/2014/main" id="{D71326FA-926B-8A35-4CF0-D3A0FCA7C9E5}"/>
              </a:ext>
            </a:extLst>
          </p:cNvPr>
          <p:cNvSpPr txBox="1"/>
          <p:nvPr/>
        </p:nvSpPr>
        <p:spPr>
          <a:xfrm>
            <a:off x="653012" y="1138203"/>
            <a:ext cx="2831224" cy="307777"/>
          </a:xfrm>
          <a:prstGeom prst="rect">
            <a:avLst/>
          </a:prstGeom>
          <a:noFill/>
        </p:spPr>
        <p:txBody>
          <a:bodyPr wrap="none" rtlCol="0">
            <a:spAutoFit/>
          </a:bodyPr>
          <a:lstStyle/>
          <a:p>
            <a:r>
              <a:rPr lang="en-US" sz="1400" dirty="0"/>
              <a:t>Electrical rack for instrumentation</a:t>
            </a:r>
            <a:endParaRPr lang="en-GB" sz="1400" dirty="0"/>
          </a:p>
        </p:txBody>
      </p:sp>
      <p:sp>
        <p:nvSpPr>
          <p:cNvPr id="22" name="TextBox 21">
            <a:extLst>
              <a:ext uri="{FF2B5EF4-FFF2-40B4-BE49-F238E27FC236}">
                <a16:creationId xmlns:a16="http://schemas.microsoft.com/office/drawing/2014/main" id="{4789CCA6-4E7A-56FD-160D-2036D10539F0}"/>
              </a:ext>
            </a:extLst>
          </p:cNvPr>
          <p:cNvSpPr txBox="1"/>
          <p:nvPr/>
        </p:nvSpPr>
        <p:spPr>
          <a:xfrm>
            <a:off x="6194019" y="4441601"/>
            <a:ext cx="1590500" cy="276999"/>
          </a:xfrm>
          <a:prstGeom prst="rect">
            <a:avLst/>
          </a:prstGeom>
          <a:noFill/>
        </p:spPr>
        <p:txBody>
          <a:bodyPr wrap="none" rtlCol="0">
            <a:spAutoFit/>
          </a:bodyPr>
          <a:lstStyle/>
          <a:p>
            <a:r>
              <a:rPr lang="en-US" sz="1200" dirty="0"/>
              <a:t>photo on 13.09.2023</a:t>
            </a:r>
            <a:endParaRPr lang="en-GB" sz="1200" dirty="0"/>
          </a:p>
        </p:txBody>
      </p:sp>
      <p:sp>
        <p:nvSpPr>
          <p:cNvPr id="3" name="Slide Number Placeholder 2">
            <a:extLst>
              <a:ext uri="{FF2B5EF4-FFF2-40B4-BE49-F238E27FC236}">
                <a16:creationId xmlns:a16="http://schemas.microsoft.com/office/drawing/2014/main" id="{03A31BED-3ACB-91E3-F7B6-8E6ADA41C1ED}"/>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3116393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37F8D3D-CD47-68ED-FB4C-35DA0D557C26}"/>
              </a:ext>
            </a:extLst>
          </p:cNvPr>
          <p:cNvPicPr>
            <a:picLocks noChangeAspect="1"/>
          </p:cNvPicPr>
          <p:nvPr/>
        </p:nvPicPr>
        <p:blipFill>
          <a:blip r:embed="rId2"/>
          <a:stretch>
            <a:fillRect/>
          </a:stretch>
        </p:blipFill>
        <p:spPr>
          <a:xfrm>
            <a:off x="861712" y="764704"/>
            <a:ext cx="7391693" cy="4454483"/>
          </a:xfrm>
          <a:prstGeom prst="rect">
            <a:avLst/>
          </a:prstGeom>
        </p:spPr>
      </p:pic>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2" name="Titre 1"/>
          <p:cNvSpPr>
            <a:spLocks noGrp="1"/>
          </p:cNvSpPr>
          <p:nvPr>
            <p:ph type="title"/>
          </p:nvPr>
        </p:nvSpPr>
        <p:spPr>
          <a:xfrm>
            <a:off x="755576" y="116632"/>
            <a:ext cx="7920000" cy="620688"/>
          </a:xfrm>
        </p:spPr>
        <p:txBody>
          <a:bodyPr/>
          <a:lstStyle/>
          <a:p>
            <a:r>
              <a:rPr lang="fr-FR" sz="3000" dirty="0"/>
              <a:t>SPS – feedback from 2023</a:t>
            </a:r>
          </a:p>
        </p:txBody>
      </p:sp>
      <p:sp>
        <p:nvSpPr>
          <p:cNvPr id="13" name="TextBox 12"/>
          <p:cNvSpPr txBox="1"/>
          <p:nvPr/>
        </p:nvSpPr>
        <p:spPr>
          <a:xfrm>
            <a:off x="5868144" y="1455116"/>
            <a:ext cx="1433591" cy="338554"/>
          </a:xfrm>
          <a:prstGeom prst="rect">
            <a:avLst/>
          </a:prstGeom>
          <a:noFill/>
        </p:spPr>
        <p:txBody>
          <a:bodyPr wrap="square" rtlCol="0">
            <a:spAutoFit/>
          </a:bodyPr>
          <a:lstStyle/>
          <a:p>
            <a:pPr defTabSz="914400"/>
            <a:r>
              <a:rPr lang="en-US" sz="1600" dirty="0">
                <a:latin typeface="Calibri" panose="020F0502020204030204"/>
              </a:rPr>
              <a:t>CM </a:t>
            </a:r>
            <a:r>
              <a:rPr lang="en-US" sz="1600" dirty="0" err="1">
                <a:latin typeface="Calibri" panose="020F0502020204030204"/>
              </a:rPr>
              <a:t>LHe</a:t>
            </a:r>
            <a:r>
              <a:rPr lang="en-US" sz="1600" dirty="0">
                <a:latin typeface="Calibri" panose="020F0502020204030204"/>
              </a:rPr>
              <a:t> level</a:t>
            </a:r>
            <a:endParaRPr lang="en-GB" sz="1600" dirty="0">
              <a:latin typeface="Calibri" panose="020F0502020204030204"/>
            </a:endParaRPr>
          </a:p>
        </p:txBody>
      </p:sp>
      <p:sp>
        <p:nvSpPr>
          <p:cNvPr id="16" name="TextBox 15"/>
          <p:cNvSpPr txBox="1"/>
          <p:nvPr/>
        </p:nvSpPr>
        <p:spPr>
          <a:xfrm>
            <a:off x="2175976" y="1285839"/>
            <a:ext cx="2169452" cy="338554"/>
          </a:xfrm>
          <a:prstGeom prst="rect">
            <a:avLst/>
          </a:prstGeom>
          <a:noFill/>
        </p:spPr>
        <p:txBody>
          <a:bodyPr wrap="square" rtlCol="0">
            <a:spAutoFit/>
          </a:bodyPr>
          <a:lstStyle/>
          <a:p>
            <a:pPr defTabSz="914400"/>
            <a:r>
              <a:rPr lang="en-US" sz="1600" dirty="0">
                <a:solidFill>
                  <a:prstClr val="black"/>
                </a:solidFill>
                <a:latin typeface="Calibri" panose="020F0502020204030204"/>
              </a:rPr>
              <a:t>CM main temperatures</a:t>
            </a:r>
            <a:endParaRPr lang="en-GB" sz="1600" dirty="0">
              <a:solidFill>
                <a:prstClr val="black"/>
              </a:solidFill>
              <a:latin typeface="Calibri" panose="020F0502020204030204"/>
            </a:endParaRPr>
          </a:p>
        </p:txBody>
      </p:sp>
      <p:sp>
        <p:nvSpPr>
          <p:cNvPr id="17" name="Oval 16"/>
          <p:cNvSpPr/>
          <p:nvPr/>
        </p:nvSpPr>
        <p:spPr>
          <a:xfrm rot="1232716">
            <a:off x="2540086" y="2013767"/>
            <a:ext cx="129740" cy="474558"/>
          </a:xfrm>
          <a:prstGeom prst="ellipse">
            <a:avLst/>
          </a:prstGeom>
          <a:noFill/>
          <a:ln w="12700" cap="flat" cmpd="sng" algn="ctr">
            <a:solidFill>
              <a:sysClr val="windowText" lastClr="000000"/>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18" name="Straight Arrow Connector 17"/>
          <p:cNvCxnSpPr/>
          <p:nvPr/>
        </p:nvCxnSpPr>
        <p:spPr>
          <a:xfrm flipV="1">
            <a:off x="2681861" y="1547492"/>
            <a:ext cx="0" cy="468227"/>
          </a:xfrm>
          <a:prstGeom prst="straightConnector1">
            <a:avLst/>
          </a:prstGeom>
          <a:noFill/>
          <a:ln w="6350" cap="flat" cmpd="sng" algn="ctr">
            <a:solidFill>
              <a:sysClr val="windowText" lastClr="000000"/>
            </a:solidFill>
            <a:prstDash val="solid"/>
            <a:miter lim="800000"/>
            <a:tailEnd type="triangle"/>
          </a:ln>
          <a:effectLst/>
        </p:spPr>
      </p:cxnSp>
      <p:sp>
        <p:nvSpPr>
          <p:cNvPr id="19" name="TextBox 18"/>
          <p:cNvSpPr txBox="1"/>
          <p:nvPr/>
        </p:nvSpPr>
        <p:spPr>
          <a:xfrm>
            <a:off x="876189" y="5373216"/>
            <a:ext cx="7488832" cy="923330"/>
          </a:xfrm>
          <a:prstGeom prst="rect">
            <a:avLst/>
          </a:prstGeom>
          <a:noFill/>
        </p:spPr>
        <p:txBody>
          <a:bodyPr wrap="square" rtlCol="0">
            <a:spAutoFit/>
          </a:bodyPr>
          <a:lstStyle/>
          <a:p>
            <a:pPr algn="ctr" defTabSz="914400"/>
            <a:r>
              <a:rPr lang="en-US" dirty="0">
                <a:solidFill>
                  <a:prstClr val="black"/>
                </a:solidFill>
                <a:latin typeface="Calibri" panose="020F0502020204030204" pitchFamily="34" charset="0"/>
                <a:cs typeface="Calibri" panose="020F0502020204030204" pitchFamily="34" charset="0"/>
              </a:rPr>
              <a:t>Operation is fully mastered with standard duration of ~3 days from cool down start @300K up to </a:t>
            </a:r>
            <a:r>
              <a:rPr lang="en-US" dirty="0" err="1">
                <a:solidFill>
                  <a:prstClr val="black"/>
                </a:solidFill>
                <a:latin typeface="Calibri" panose="020F0502020204030204" pitchFamily="34" charset="0"/>
                <a:cs typeface="Calibri" panose="020F0502020204030204" pitchFamily="34" charset="0"/>
              </a:rPr>
              <a:t>LHe</a:t>
            </a:r>
            <a:r>
              <a:rPr lang="en-US" dirty="0">
                <a:solidFill>
                  <a:prstClr val="black"/>
                </a:solidFill>
                <a:latin typeface="Calibri" panose="020F0502020204030204" pitchFamily="34" charset="0"/>
                <a:cs typeface="Calibri" panose="020F0502020204030204" pitchFamily="34" charset="0"/>
              </a:rPr>
              <a:t> regulation at 90%</a:t>
            </a:r>
          </a:p>
          <a:p>
            <a:pPr algn="ctr" defTabSz="914400"/>
            <a:r>
              <a:rPr lang="en-US" dirty="0">
                <a:latin typeface="Calibri" panose="020F0502020204030204" pitchFamily="34" charset="0"/>
                <a:cs typeface="Calibri" panose="020F0502020204030204" pitchFamily="34" charset="0"/>
              </a:rPr>
              <a:t>(~1 hour needed to transit from stable 4.5 K to 2 K)</a:t>
            </a:r>
            <a:endParaRPr lang="en-GB" dirty="0">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C6FA5E86-9A2D-5B1E-4CBB-FE495014EB07}"/>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100112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2" name="Titre 1"/>
          <p:cNvSpPr>
            <a:spLocks noGrp="1"/>
          </p:cNvSpPr>
          <p:nvPr>
            <p:ph type="title"/>
          </p:nvPr>
        </p:nvSpPr>
        <p:spPr>
          <a:xfrm>
            <a:off x="755576" y="116632"/>
            <a:ext cx="7920000" cy="620688"/>
          </a:xfrm>
        </p:spPr>
        <p:txBody>
          <a:bodyPr/>
          <a:lstStyle/>
          <a:p>
            <a:r>
              <a:rPr lang="fr-FR" sz="3000" dirty="0"/>
              <a:t>SPS – feedback from 2023</a:t>
            </a:r>
          </a:p>
        </p:txBody>
      </p:sp>
      <p:sp>
        <p:nvSpPr>
          <p:cNvPr id="5" name="TextBox 4">
            <a:extLst>
              <a:ext uri="{FF2B5EF4-FFF2-40B4-BE49-F238E27FC236}">
                <a16:creationId xmlns:a16="http://schemas.microsoft.com/office/drawing/2014/main" id="{0A4C9911-DB85-735A-63EF-2812652AD8EA}"/>
              </a:ext>
            </a:extLst>
          </p:cNvPr>
          <p:cNvSpPr txBox="1"/>
          <p:nvPr/>
        </p:nvSpPr>
        <p:spPr>
          <a:xfrm>
            <a:off x="251520" y="4610161"/>
            <a:ext cx="7992888" cy="1815882"/>
          </a:xfrm>
          <a:prstGeom prst="rect">
            <a:avLst/>
          </a:prstGeom>
          <a:noFill/>
        </p:spPr>
        <p:txBody>
          <a:bodyPr wrap="square" rtlCol="0">
            <a:spAutoFit/>
          </a:bodyPr>
          <a:lstStyle/>
          <a:p>
            <a:pPr defTabSz="914400"/>
            <a:r>
              <a:rPr lang="en-US" sz="1400" dirty="0">
                <a:solidFill>
                  <a:prstClr val="black"/>
                </a:solidFill>
                <a:latin typeface="Calibri" panose="020F0502020204030204"/>
              </a:rPr>
              <a:t>List of operational issues (not critical – just a real life):</a:t>
            </a:r>
          </a:p>
          <a:p>
            <a:pPr marL="285750" indent="-285750" defTabSz="914400">
              <a:buFont typeface="Arial" panose="020B0604020202020204" pitchFamily="34" charset="0"/>
              <a:buChar char="•"/>
            </a:pPr>
            <a:r>
              <a:rPr lang="en-US" sz="1400" dirty="0">
                <a:solidFill>
                  <a:prstClr val="black"/>
                </a:solidFill>
                <a:latin typeface="Calibri" panose="020F0502020204030204"/>
              </a:rPr>
              <a:t>TSH731 issue, August 02, beep acknowledged</a:t>
            </a:r>
          </a:p>
          <a:p>
            <a:pPr marL="285750" indent="-285750" defTabSz="914400">
              <a:buFont typeface="Arial" panose="020B0604020202020204" pitchFamily="34" charset="0"/>
              <a:buChar char="•"/>
            </a:pPr>
            <a:r>
              <a:rPr lang="en-US" sz="1400" dirty="0">
                <a:solidFill>
                  <a:prstClr val="black"/>
                </a:solidFill>
                <a:latin typeface="Calibri" panose="020F0502020204030204"/>
              </a:rPr>
              <a:t>Cryo OK loss, July 26, due to pressure increase on WPU system. Origin was a too high RF power</a:t>
            </a:r>
          </a:p>
          <a:p>
            <a:pPr marL="285750" indent="-285750" defTabSz="914400">
              <a:buFont typeface="Arial" panose="020B0604020202020204" pitchFamily="34" charset="0"/>
              <a:buChar char="•"/>
            </a:pPr>
            <a:r>
              <a:rPr lang="en-US" sz="1400" dirty="0">
                <a:solidFill>
                  <a:prstClr val="black"/>
                </a:solidFill>
                <a:latin typeface="Calibri" panose="020F0502020204030204"/>
              </a:rPr>
              <a:t>400V electrical cut, June 27</a:t>
            </a:r>
          </a:p>
          <a:p>
            <a:pPr marL="285750" indent="-285750" defTabSz="914400">
              <a:buFont typeface="Arial" panose="020B0604020202020204" pitchFamily="34" charset="0"/>
              <a:buChar char="•"/>
            </a:pPr>
            <a:r>
              <a:rPr lang="en-US" sz="1400" dirty="0">
                <a:solidFill>
                  <a:prstClr val="black"/>
                </a:solidFill>
                <a:latin typeface="Calibri" panose="020F0502020204030204"/>
              </a:rPr>
              <a:t>WPU output flowmeter issue, June 19. Repaired during the shutdown.</a:t>
            </a:r>
            <a:endParaRPr lang="en-GB" sz="1400" dirty="0">
              <a:solidFill>
                <a:prstClr val="black"/>
              </a:solidFill>
              <a:latin typeface="Calibri" panose="020F0502020204030204"/>
            </a:endParaRPr>
          </a:p>
          <a:p>
            <a:pPr marL="285750" indent="-285750" defTabSz="914400">
              <a:buFont typeface="Arial" panose="020B0604020202020204" pitchFamily="34" charset="0"/>
              <a:buChar char="•"/>
            </a:pPr>
            <a:r>
              <a:rPr lang="en-US" sz="1400" dirty="0">
                <a:solidFill>
                  <a:prstClr val="black"/>
                </a:solidFill>
                <a:latin typeface="Calibri" panose="020F0502020204030204"/>
              </a:rPr>
              <a:t>CM Peak pressure with cryo OK loss, June 6, due to RF activities. Then return to nominal.</a:t>
            </a:r>
          </a:p>
          <a:p>
            <a:pPr marL="285750" indent="-285750" defTabSz="914400">
              <a:buFont typeface="Arial" panose="020B0604020202020204" pitchFamily="34" charset="0"/>
              <a:buChar char="•"/>
            </a:pPr>
            <a:r>
              <a:rPr lang="en-US" sz="1400" dirty="0">
                <a:solidFill>
                  <a:prstClr val="black"/>
                </a:solidFill>
                <a:latin typeface="Calibri" panose="020F0502020204030204"/>
              </a:rPr>
              <a:t>Pressure sensor default for WPU (with indication of 0 mbar), May 3, control support intervention  </a:t>
            </a:r>
            <a:endParaRPr lang="en-GB" sz="1400" dirty="0">
              <a:solidFill>
                <a:prstClr val="black"/>
              </a:solidFill>
              <a:latin typeface="Calibri" panose="020F0502020204030204"/>
            </a:endParaRPr>
          </a:p>
          <a:p>
            <a:pPr marL="285750" indent="-285750" defTabSz="914400">
              <a:buFont typeface="Arial" panose="020B0604020202020204" pitchFamily="34" charset="0"/>
              <a:buChar char="•"/>
            </a:pPr>
            <a:endParaRPr lang="en-GB" sz="1400" dirty="0">
              <a:solidFill>
                <a:prstClr val="black"/>
              </a:solidFill>
              <a:latin typeface="Calibri" panose="020F0502020204030204"/>
            </a:endParaRPr>
          </a:p>
        </p:txBody>
      </p:sp>
      <p:sp>
        <p:nvSpPr>
          <p:cNvPr id="6" name="TextBox 5">
            <a:extLst>
              <a:ext uri="{FF2B5EF4-FFF2-40B4-BE49-F238E27FC236}">
                <a16:creationId xmlns:a16="http://schemas.microsoft.com/office/drawing/2014/main" id="{D9C41480-0966-A882-C073-C446B9FA8836}"/>
              </a:ext>
            </a:extLst>
          </p:cNvPr>
          <p:cNvSpPr txBox="1"/>
          <p:nvPr/>
        </p:nvSpPr>
        <p:spPr>
          <a:xfrm>
            <a:off x="5218500" y="4679853"/>
            <a:ext cx="3341996" cy="307777"/>
          </a:xfrm>
          <a:prstGeom prst="rect">
            <a:avLst/>
          </a:prstGeom>
          <a:solidFill>
            <a:srgbClr val="FFC000">
              <a:lumMod val="20000"/>
              <a:lumOff val="80000"/>
            </a:srgb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prstClr val="black"/>
                </a:solidFill>
                <a:effectLst/>
                <a:uLnTx/>
                <a:uFillTx/>
                <a:latin typeface="Calibri" panose="020F0502020204030204"/>
              </a:rPr>
              <a:t>2023 annual availability : 99.9%</a:t>
            </a:r>
            <a:endParaRPr kumimoji="0" lang="en-GB" sz="1400" b="1" i="0" u="none" strike="noStrike" kern="0" cap="none" spc="0" normalizeH="0" baseline="0" noProof="0" dirty="0">
              <a:ln>
                <a:noFill/>
              </a:ln>
              <a:solidFill>
                <a:prstClr val="black"/>
              </a:solidFill>
              <a:effectLst/>
              <a:uLnTx/>
              <a:uFillTx/>
              <a:latin typeface="Calibri" panose="020F0502020204030204"/>
            </a:endParaRPr>
          </a:p>
        </p:txBody>
      </p:sp>
      <p:grpSp>
        <p:nvGrpSpPr>
          <p:cNvPr id="13" name="Group 12">
            <a:extLst>
              <a:ext uri="{FF2B5EF4-FFF2-40B4-BE49-F238E27FC236}">
                <a16:creationId xmlns:a16="http://schemas.microsoft.com/office/drawing/2014/main" id="{EAB20D30-BF1C-EEB4-E42C-FB2EB346DC89}"/>
              </a:ext>
            </a:extLst>
          </p:cNvPr>
          <p:cNvGrpSpPr/>
          <p:nvPr/>
        </p:nvGrpSpPr>
        <p:grpSpPr>
          <a:xfrm>
            <a:off x="143576" y="692696"/>
            <a:ext cx="8825233" cy="3987157"/>
            <a:chOff x="143576" y="692696"/>
            <a:chExt cx="8825233" cy="3987157"/>
          </a:xfrm>
        </p:grpSpPr>
        <p:pic>
          <p:nvPicPr>
            <p:cNvPr id="3" name="Picture 2">
              <a:extLst>
                <a:ext uri="{FF2B5EF4-FFF2-40B4-BE49-F238E27FC236}">
                  <a16:creationId xmlns:a16="http://schemas.microsoft.com/office/drawing/2014/main" id="{C8CC617E-68BA-A6E0-35C5-52CB94EBDDD3}"/>
                </a:ext>
              </a:extLst>
            </p:cNvPr>
            <p:cNvPicPr>
              <a:picLocks noChangeAspect="1"/>
            </p:cNvPicPr>
            <p:nvPr/>
          </p:nvPicPr>
          <p:blipFill>
            <a:blip r:embed="rId2"/>
            <a:stretch>
              <a:fillRect/>
            </a:stretch>
          </p:blipFill>
          <p:spPr>
            <a:xfrm>
              <a:off x="143576" y="692696"/>
              <a:ext cx="8825233" cy="3987157"/>
            </a:xfrm>
            <a:prstGeom prst="rect">
              <a:avLst/>
            </a:prstGeom>
          </p:spPr>
        </p:pic>
        <p:pic>
          <p:nvPicPr>
            <p:cNvPr id="8" name="Picture 7">
              <a:extLst>
                <a:ext uri="{FF2B5EF4-FFF2-40B4-BE49-F238E27FC236}">
                  <a16:creationId xmlns:a16="http://schemas.microsoft.com/office/drawing/2014/main" id="{A5CAA2BB-56D3-5DB5-6783-56EBFB5F8E17}"/>
                </a:ext>
              </a:extLst>
            </p:cNvPr>
            <p:cNvPicPr>
              <a:picLocks noChangeAspect="1"/>
            </p:cNvPicPr>
            <p:nvPr/>
          </p:nvPicPr>
          <p:blipFill>
            <a:blip r:embed="rId3"/>
            <a:stretch>
              <a:fillRect/>
            </a:stretch>
          </p:blipFill>
          <p:spPr>
            <a:xfrm>
              <a:off x="4715576" y="964729"/>
              <a:ext cx="1633870" cy="499915"/>
            </a:xfrm>
            <a:prstGeom prst="rect">
              <a:avLst/>
            </a:prstGeom>
          </p:spPr>
        </p:pic>
        <p:pic>
          <p:nvPicPr>
            <p:cNvPr id="9" name="Picture 8">
              <a:extLst>
                <a:ext uri="{FF2B5EF4-FFF2-40B4-BE49-F238E27FC236}">
                  <a16:creationId xmlns:a16="http://schemas.microsoft.com/office/drawing/2014/main" id="{EBFCDA20-0778-FF9C-3C2C-7FEE692B7395}"/>
                </a:ext>
              </a:extLst>
            </p:cNvPr>
            <p:cNvPicPr>
              <a:picLocks noChangeAspect="1"/>
            </p:cNvPicPr>
            <p:nvPr/>
          </p:nvPicPr>
          <p:blipFill>
            <a:blip r:embed="rId4"/>
            <a:stretch>
              <a:fillRect/>
            </a:stretch>
          </p:blipFill>
          <p:spPr>
            <a:xfrm>
              <a:off x="4112020" y="2790493"/>
              <a:ext cx="1420491" cy="493819"/>
            </a:xfrm>
            <a:prstGeom prst="rect">
              <a:avLst/>
            </a:prstGeom>
          </p:spPr>
        </p:pic>
        <p:pic>
          <p:nvPicPr>
            <p:cNvPr id="11" name="Picture 10">
              <a:extLst>
                <a:ext uri="{FF2B5EF4-FFF2-40B4-BE49-F238E27FC236}">
                  <a16:creationId xmlns:a16="http://schemas.microsoft.com/office/drawing/2014/main" id="{55840F9D-3B46-4643-97C9-C656172A15D2}"/>
                </a:ext>
              </a:extLst>
            </p:cNvPr>
            <p:cNvPicPr>
              <a:picLocks noChangeAspect="1"/>
            </p:cNvPicPr>
            <p:nvPr/>
          </p:nvPicPr>
          <p:blipFill>
            <a:blip r:embed="rId5"/>
            <a:stretch>
              <a:fillRect/>
            </a:stretch>
          </p:blipFill>
          <p:spPr>
            <a:xfrm>
              <a:off x="4291867" y="3428999"/>
              <a:ext cx="2481287" cy="493819"/>
            </a:xfrm>
            <a:prstGeom prst="rect">
              <a:avLst/>
            </a:prstGeom>
          </p:spPr>
        </p:pic>
        <p:pic>
          <p:nvPicPr>
            <p:cNvPr id="12" name="Picture 11">
              <a:extLst>
                <a:ext uri="{FF2B5EF4-FFF2-40B4-BE49-F238E27FC236}">
                  <a16:creationId xmlns:a16="http://schemas.microsoft.com/office/drawing/2014/main" id="{2E070B8F-38CC-0B21-5FDA-562DC97330FF}"/>
                </a:ext>
              </a:extLst>
            </p:cNvPr>
            <p:cNvPicPr>
              <a:picLocks noChangeAspect="1"/>
            </p:cNvPicPr>
            <p:nvPr/>
          </p:nvPicPr>
          <p:blipFill>
            <a:blip r:embed="rId6"/>
            <a:stretch>
              <a:fillRect/>
            </a:stretch>
          </p:blipFill>
          <p:spPr>
            <a:xfrm>
              <a:off x="2871376" y="3721697"/>
              <a:ext cx="2481287" cy="499915"/>
            </a:xfrm>
            <a:prstGeom prst="rect">
              <a:avLst/>
            </a:prstGeom>
          </p:spPr>
        </p:pic>
      </p:grpSp>
      <p:sp>
        <p:nvSpPr>
          <p:cNvPr id="7" name="Slide Number Placeholder 6">
            <a:extLst>
              <a:ext uri="{FF2B5EF4-FFF2-40B4-BE49-F238E27FC236}">
                <a16:creationId xmlns:a16="http://schemas.microsoft.com/office/drawing/2014/main" id="{316BDBE3-8568-92FC-2888-A5EA42EC4BB1}"/>
              </a:ext>
            </a:extLst>
          </p:cNvPr>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2346780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SPS – perspectives </a:t>
            </a:r>
          </a:p>
        </p:txBody>
      </p:sp>
      <p:sp>
        <p:nvSpPr>
          <p:cNvPr id="4" name="Espace réservé du pied de page 3"/>
          <p:cNvSpPr>
            <a:spLocks noGrp="1"/>
          </p:cNvSpPr>
          <p:nvPr>
            <p:ph type="ftr" sz="quarter" idx="11"/>
          </p:nvPr>
        </p:nvSpPr>
        <p:spPr/>
        <p:txBody>
          <a:bodyPr/>
          <a:lstStyle/>
          <a:p>
            <a:r>
              <a:rPr lang="en-GB" noProof="0"/>
              <a:t>K. Brodzinski, V. Gahier_HL-LHC Annual Meeting_2023.09.27</a:t>
            </a:r>
            <a:endParaRPr lang="en-GB" noProof="0" dirty="0"/>
          </a:p>
        </p:txBody>
      </p:sp>
      <p:sp>
        <p:nvSpPr>
          <p:cNvPr id="5" name="TextBox 4"/>
          <p:cNvSpPr txBox="1"/>
          <p:nvPr/>
        </p:nvSpPr>
        <p:spPr>
          <a:xfrm>
            <a:off x="551703" y="908720"/>
            <a:ext cx="8196761" cy="5293757"/>
          </a:xfrm>
          <a:prstGeom prst="rect">
            <a:avLst/>
          </a:prstGeom>
          <a:noFill/>
        </p:spPr>
        <p:txBody>
          <a:bodyPr wrap="square" rtlCol="0">
            <a:spAutoFit/>
          </a:bodyPr>
          <a:lstStyle/>
          <a:p>
            <a:r>
              <a:rPr lang="en-US" sz="1600" dirty="0">
                <a:cs typeface="Times New Roman" panose="02020603050405020304" pitchFamily="18" charset="0"/>
              </a:rPr>
              <a:t>Regarding future operation there is </a:t>
            </a:r>
            <a:r>
              <a:rPr lang="en-US" sz="1600" dirty="0">
                <a:solidFill>
                  <a:srgbClr val="0000FF"/>
                </a:solidFill>
                <a:cs typeface="Times New Roman" panose="02020603050405020304" pitchFamily="18" charset="0"/>
              </a:rPr>
              <a:t>one consolidation and two modification to be done</a:t>
            </a:r>
            <a:r>
              <a:rPr lang="en-US" sz="1600" dirty="0">
                <a:cs typeface="Times New Roman" panose="02020603050405020304" pitchFamily="18" charset="0"/>
              </a:rPr>
              <a:t> in SPS:</a:t>
            </a:r>
          </a:p>
          <a:p>
            <a:endParaRPr lang="en-US" sz="1600" dirty="0">
              <a:cs typeface="Times New Roman" panose="02020603050405020304" pitchFamily="18" charset="0"/>
            </a:endParaRPr>
          </a:p>
          <a:p>
            <a:pPr marL="342900" indent="-342900">
              <a:buAutoNum type="arabicPeriod"/>
            </a:pPr>
            <a:r>
              <a:rPr lang="en-US" sz="1600" dirty="0">
                <a:cs typeface="Times New Roman" panose="02020603050405020304" pitchFamily="18" charset="0"/>
              </a:rPr>
              <a:t>After first year of operation we noticed failure of the main helium flowmeter, caused by non-sufficient oil separation in the pumping system. In order to avoid migration of oil from the pump into other part of the system, additional separation device shall be installed close to flowmeter area. The equipment is present at CERN (ex-CMS coalescing filter), manpower and integration to be planned </a:t>
            </a:r>
            <a:r>
              <a:rPr lang="en-US" sz="1600" dirty="0">
                <a:cs typeface="Times New Roman" panose="02020603050405020304" pitchFamily="18" charset="0"/>
                <a:sym typeface="Wingdings" panose="05000000000000000000" pitchFamily="2" charset="2"/>
              </a:rPr>
              <a:t> </a:t>
            </a:r>
            <a:r>
              <a:rPr lang="en-US" sz="1600" dirty="0">
                <a:solidFill>
                  <a:srgbClr val="0000FF"/>
                </a:solidFill>
                <a:cs typeface="Times New Roman" panose="02020603050405020304" pitchFamily="18" charset="0"/>
                <a:sym typeface="Wingdings" panose="05000000000000000000" pitchFamily="2" charset="2"/>
              </a:rPr>
              <a:t>Action TE-CRG (LS)</a:t>
            </a:r>
          </a:p>
          <a:p>
            <a:pPr marL="342900" indent="-342900">
              <a:buAutoNum type="arabicPeriod"/>
            </a:pPr>
            <a:endParaRPr lang="en-US" sz="1600" dirty="0">
              <a:cs typeface="Times New Roman" panose="02020603050405020304" pitchFamily="18" charset="0"/>
              <a:sym typeface="Wingdings" panose="05000000000000000000" pitchFamily="2" charset="2"/>
            </a:endParaRPr>
          </a:p>
          <a:p>
            <a:pPr marL="342900" indent="-342900">
              <a:buAutoNum type="arabicPeriod"/>
            </a:pPr>
            <a:r>
              <a:rPr lang="en-US" sz="1600" dirty="0">
                <a:cs typeface="Times New Roman" panose="02020603050405020304" pitchFamily="18" charset="0"/>
                <a:sym typeface="Wingdings" panose="05000000000000000000" pitchFamily="2" charset="2"/>
              </a:rPr>
              <a:t>Jumper interface between the Service Box and the cryomodule must be redesigned and adapted for next modules  </a:t>
            </a:r>
            <a:r>
              <a:rPr lang="en-US" sz="1600" dirty="0">
                <a:solidFill>
                  <a:srgbClr val="0000FF"/>
                </a:solidFill>
                <a:cs typeface="Times New Roman" panose="02020603050405020304" pitchFamily="18" charset="0"/>
                <a:sym typeface="Wingdings" panose="05000000000000000000" pitchFamily="2" charset="2"/>
              </a:rPr>
              <a:t>Action EN-MME and TE-CRG</a:t>
            </a:r>
            <a:br>
              <a:rPr lang="en-US" sz="1600" dirty="0">
                <a:solidFill>
                  <a:srgbClr val="0000FF"/>
                </a:solidFill>
                <a:cs typeface="Times New Roman" panose="02020603050405020304" pitchFamily="18" charset="0"/>
                <a:sym typeface="Wingdings" panose="05000000000000000000" pitchFamily="2" charset="2"/>
              </a:rPr>
            </a:br>
            <a:r>
              <a:rPr lang="en-US" sz="1600" dirty="0">
                <a:cs typeface="Times New Roman" panose="02020603050405020304" pitchFamily="18" charset="0"/>
                <a:sym typeface="Wingdings" panose="05000000000000000000" pitchFamily="2" charset="2"/>
              </a:rPr>
              <a:t>(applicable for next module RFD going to the SPS)</a:t>
            </a:r>
          </a:p>
          <a:p>
            <a:pPr marL="342900" indent="-342900">
              <a:buAutoNum type="arabicPeriod"/>
            </a:pPr>
            <a:endParaRPr lang="en-US" sz="1600" dirty="0">
              <a:solidFill>
                <a:srgbClr val="0000FF"/>
              </a:solidFill>
              <a:cs typeface="Times New Roman" panose="02020603050405020304" pitchFamily="18" charset="0"/>
              <a:sym typeface="Wingdings" panose="05000000000000000000" pitchFamily="2" charset="2"/>
            </a:endParaRPr>
          </a:p>
          <a:p>
            <a:pPr marL="342900" indent="-342900">
              <a:buAutoNum type="arabicPeriod"/>
            </a:pPr>
            <a:r>
              <a:rPr lang="en-US" sz="1600" dirty="0">
                <a:cs typeface="Times New Roman" panose="02020603050405020304" pitchFamily="18" charset="0"/>
                <a:sym typeface="Wingdings" panose="05000000000000000000" pitchFamily="2" charset="2"/>
              </a:rPr>
              <a:t>For replacement DQW  RFD adaptation of instrumentation treatment chain is required (RFD has much more instrumentation than DQW)  </a:t>
            </a:r>
            <a:r>
              <a:rPr lang="en-US" sz="1600" dirty="0">
                <a:solidFill>
                  <a:srgbClr val="0000FF"/>
                </a:solidFill>
                <a:cs typeface="Times New Roman" panose="02020603050405020304" pitchFamily="18" charset="0"/>
                <a:sym typeface="Wingdings" panose="05000000000000000000" pitchFamily="2" charset="2"/>
              </a:rPr>
              <a:t>Action TE-CRG-IC </a:t>
            </a:r>
            <a:r>
              <a:rPr lang="en-US" sz="1600" i="1" dirty="0">
                <a:cs typeface="Times New Roman" panose="02020603050405020304" pitchFamily="18" charset="0"/>
                <a:sym typeface="Wingdings" panose="05000000000000000000" pitchFamily="2" charset="2"/>
              </a:rPr>
              <a:t>(this action is being handled, no showstopper for swap of modules)</a:t>
            </a:r>
          </a:p>
          <a:p>
            <a:pPr marL="342900" indent="-342900">
              <a:buAutoNum type="arabicPeriod"/>
            </a:pPr>
            <a:endParaRPr lang="en-US" dirty="0">
              <a:cs typeface="Times New Roman" panose="02020603050405020304" pitchFamily="18" charset="0"/>
              <a:sym typeface="Wingdings" panose="05000000000000000000" pitchFamily="2" charset="2"/>
            </a:endParaRPr>
          </a:p>
          <a:p>
            <a:r>
              <a:rPr lang="en-US" dirty="0">
                <a:solidFill>
                  <a:srgbClr val="C00000"/>
                </a:solidFill>
                <a:cs typeface="Times New Roman" panose="02020603050405020304" pitchFamily="18" charset="0"/>
                <a:sym typeface="Wingdings" panose="05000000000000000000" pitchFamily="2" charset="2"/>
              </a:rPr>
              <a:t>However, extremely tight planning for SPS RFD connection!</a:t>
            </a:r>
          </a:p>
          <a:p>
            <a:endParaRPr lang="en-US" dirty="0">
              <a:cs typeface="Times New Roman" panose="02020603050405020304" pitchFamily="18" charset="0"/>
              <a:sym typeface="Wingdings" panose="05000000000000000000" pitchFamily="2" charset="2"/>
            </a:endParaRPr>
          </a:p>
          <a:p>
            <a:r>
              <a:rPr lang="en-US" sz="1400" dirty="0">
                <a:cs typeface="Times New Roman" panose="02020603050405020304" pitchFamily="18" charset="0"/>
                <a:sym typeface="Wingdings" panose="05000000000000000000" pitchFamily="2" charset="2"/>
              </a:rPr>
              <a:t>Notice: Added to the system Beam Screen cooling loop can be tested in SM18 M7 but cannot be operated in SPS. </a:t>
            </a:r>
            <a:endParaRPr lang="en-GB" sz="1400" dirty="0">
              <a:cs typeface="Times New Roman" panose="02020603050405020304" pitchFamily="18" charset="0"/>
            </a:endParaRPr>
          </a:p>
        </p:txBody>
      </p:sp>
      <p:sp>
        <p:nvSpPr>
          <p:cNvPr id="3" name="Slide Number Placeholder 2">
            <a:extLst>
              <a:ext uri="{FF2B5EF4-FFF2-40B4-BE49-F238E27FC236}">
                <a16:creationId xmlns:a16="http://schemas.microsoft.com/office/drawing/2014/main" id="{B5DF85EE-B0F9-B551-1DF6-71DB555DEDB3}"/>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4028821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en-US" sz="3000" dirty="0" err="1"/>
              <a:t>Cryomodule</a:t>
            </a:r>
            <a:r>
              <a:rPr lang="en-US" sz="3000" dirty="0"/>
              <a:t> design – cryogenic circuits</a:t>
            </a:r>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55" name="TextBox 54"/>
          <p:cNvSpPr txBox="1"/>
          <p:nvPr/>
        </p:nvSpPr>
        <p:spPr>
          <a:xfrm>
            <a:off x="179512" y="3268637"/>
            <a:ext cx="1091966"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B963C">
                    <a:lumMod val="50000"/>
                  </a:srgbClr>
                </a:solidFill>
                <a:effectLst/>
                <a:uLnTx/>
                <a:uFillTx/>
                <a:latin typeface="Arial"/>
                <a:ea typeface="+mn-ea"/>
                <a:cs typeface="+mn-cs"/>
              </a:rPr>
              <a:t>RFD module</a:t>
            </a:r>
            <a:endParaRPr kumimoji="0" lang="en-GB" sz="1200" b="1" i="0" u="none" strike="noStrike" kern="1200" cap="none" spc="0" normalizeH="0" baseline="0" noProof="0" dirty="0">
              <a:ln>
                <a:noFill/>
              </a:ln>
              <a:solidFill>
                <a:srgbClr val="FB963C">
                  <a:lumMod val="50000"/>
                </a:srgbClr>
              </a:solidFill>
              <a:effectLst/>
              <a:uLnTx/>
              <a:uFillTx/>
              <a:latin typeface="Arial"/>
              <a:ea typeface="+mn-ea"/>
              <a:cs typeface="+mn-cs"/>
            </a:endParaRPr>
          </a:p>
        </p:txBody>
      </p:sp>
      <p:pic>
        <p:nvPicPr>
          <p:cNvPr id="5" name="Picture 4">
            <a:extLst>
              <a:ext uri="{FF2B5EF4-FFF2-40B4-BE49-F238E27FC236}">
                <a16:creationId xmlns:a16="http://schemas.microsoft.com/office/drawing/2014/main" id="{92A2C5D6-64BF-B629-99B8-A71F71E6F400}"/>
              </a:ext>
            </a:extLst>
          </p:cNvPr>
          <p:cNvPicPr>
            <a:picLocks noChangeAspect="1"/>
          </p:cNvPicPr>
          <p:nvPr/>
        </p:nvPicPr>
        <p:blipFill>
          <a:blip r:embed="rId2"/>
          <a:stretch>
            <a:fillRect/>
          </a:stretch>
        </p:blipFill>
        <p:spPr>
          <a:xfrm>
            <a:off x="4572000" y="3135923"/>
            <a:ext cx="4532700" cy="2881138"/>
          </a:xfrm>
          <a:prstGeom prst="rect">
            <a:avLst/>
          </a:prstGeom>
        </p:spPr>
      </p:pic>
      <p:sp>
        <p:nvSpPr>
          <p:cNvPr id="6" name="TextBox 5">
            <a:extLst>
              <a:ext uri="{FF2B5EF4-FFF2-40B4-BE49-F238E27FC236}">
                <a16:creationId xmlns:a16="http://schemas.microsoft.com/office/drawing/2014/main" id="{3A26AA03-E4BF-C3D3-D47C-9EE5DDC590B2}"/>
              </a:ext>
            </a:extLst>
          </p:cNvPr>
          <p:cNvSpPr txBox="1"/>
          <p:nvPr/>
        </p:nvSpPr>
        <p:spPr>
          <a:xfrm>
            <a:off x="755576" y="1076543"/>
            <a:ext cx="792000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Instrumentation list for all types of the cryomodules (proto and series for DQW and RFD) was defined and validated between MME and CRG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Flow schemes for both types of the cryomodules were prepared and are  validated and available </a:t>
            </a:r>
            <a:endParaRPr lang="en-GB" dirty="0"/>
          </a:p>
        </p:txBody>
      </p:sp>
      <p:pic>
        <p:nvPicPr>
          <p:cNvPr id="11" name="Picture 10">
            <a:extLst>
              <a:ext uri="{FF2B5EF4-FFF2-40B4-BE49-F238E27FC236}">
                <a16:creationId xmlns:a16="http://schemas.microsoft.com/office/drawing/2014/main" id="{9EA4D454-9157-1A44-D7AB-1A80A91CDE3F}"/>
              </a:ext>
            </a:extLst>
          </p:cNvPr>
          <p:cNvPicPr>
            <a:picLocks noChangeAspect="1"/>
          </p:cNvPicPr>
          <p:nvPr/>
        </p:nvPicPr>
        <p:blipFill>
          <a:blip r:embed="rId3"/>
          <a:stretch>
            <a:fillRect/>
          </a:stretch>
        </p:blipFill>
        <p:spPr>
          <a:xfrm>
            <a:off x="251520" y="3135923"/>
            <a:ext cx="4311396" cy="2915780"/>
          </a:xfrm>
          <a:prstGeom prst="rect">
            <a:avLst/>
          </a:prstGeom>
        </p:spPr>
      </p:pic>
      <p:sp>
        <p:nvSpPr>
          <p:cNvPr id="3" name="Slide Number Placeholder 2">
            <a:extLst>
              <a:ext uri="{FF2B5EF4-FFF2-40B4-BE49-F238E27FC236}">
                <a16:creationId xmlns:a16="http://schemas.microsoft.com/office/drawing/2014/main" id="{E339296E-6CC3-ACDF-05E0-B9C27017D4CD}"/>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163214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Focus on instrumentation – </a:t>
            </a:r>
            <a:r>
              <a:rPr lang="fr-FR" sz="3000" dirty="0" err="1"/>
              <a:t>status</a:t>
            </a:r>
            <a:r>
              <a:rPr lang="fr-FR" sz="3000" dirty="0"/>
              <a:t> </a:t>
            </a:r>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3" name="TextBox 2"/>
          <p:cNvSpPr txBox="1"/>
          <p:nvPr/>
        </p:nvSpPr>
        <p:spPr>
          <a:xfrm>
            <a:off x="489856" y="726254"/>
            <a:ext cx="8474632" cy="1323439"/>
          </a:xfrm>
          <a:prstGeom prst="rect">
            <a:avLst/>
          </a:prstGeom>
          <a:noFill/>
        </p:spPr>
        <p:txBody>
          <a:bodyPr wrap="square" rtlCol="0">
            <a:spAutoFit/>
          </a:bodyPr>
          <a:lstStyle/>
          <a:p>
            <a:pPr marL="0" marR="0" lvl="0" indent="0" algn="just" defTabSz="457200" rtl="0" eaLnBrk="1" fontAlgn="auto" latinLnBrk="0" hangingPunct="1">
              <a:spcBef>
                <a:spcPts val="0"/>
              </a:spcBef>
              <a:spcAft>
                <a:spcPts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RFD prototype:</a:t>
            </a:r>
          </a:p>
          <a:p>
            <a:pPr marL="0" marR="0" lvl="0" indent="0" algn="just" defTabSz="457200" rtl="0" eaLnBrk="1" fontAlgn="auto" latinLnBrk="0" hangingPunct="1">
              <a:spcBef>
                <a:spcPts val="0"/>
              </a:spcBef>
              <a:spcAft>
                <a:spcPts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just" defTabSz="457200" rtl="0" eaLnBrk="1" fontAlgn="auto" latinLnBrk="0" hangingPunct="1">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ea typeface="+mn-ea"/>
                <a:cs typeface="+mn-cs"/>
              </a:rPr>
              <a:t>All instrumentation for RFD prototype was supplied to the builder for the installation. Dedicated installation training for CERNOX was done by TE-CRG in Daresbury on 24</a:t>
            </a:r>
            <a:r>
              <a:rPr kumimoji="0" lang="en-US" sz="1600" b="0" i="0" u="none" strike="noStrike" kern="1200" cap="none" spc="0" normalizeH="0" baseline="30000" noProof="0" dirty="0">
                <a:ln>
                  <a:noFill/>
                </a:ln>
                <a:solidFill>
                  <a:prstClr val="black"/>
                </a:solidFill>
                <a:effectLst/>
                <a:uLnTx/>
                <a:uFillTx/>
                <a:latin typeface="Arial"/>
                <a:ea typeface="+mn-ea"/>
                <a:cs typeface="+mn-cs"/>
              </a:rPr>
              <a:t>th</a:t>
            </a:r>
            <a:r>
              <a:rPr kumimoji="0" lang="en-US" sz="1600" b="0" i="0" u="none" strike="noStrike" kern="1200" cap="none" spc="0" normalizeH="0" baseline="0" noProof="0" dirty="0">
                <a:ln>
                  <a:noFill/>
                </a:ln>
                <a:solidFill>
                  <a:prstClr val="black"/>
                </a:solidFill>
                <a:effectLst/>
                <a:uLnTx/>
                <a:uFillTx/>
                <a:latin typeface="Arial"/>
                <a:ea typeface="+mn-ea"/>
                <a:cs typeface="+mn-cs"/>
              </a:rPr>
              <a:t> May 2023.</a:t>
            </a:r>
            <a:endParaRPr kumimoji="0" lang="en-GB" sz="1600" b="0" i="0" u="none" strike="noStrike" kern="1200" cap="none" spc="0" normalizeH="0" baseline="0" noProof="0" dirty="0">
              <a:ln>
                <a:noFill/>
              </a:ln>
              <a:solidFill>
                <a:prstClr val="black"/>
              </a:solidFill>
              <a:effectLst/>
              <a:uLnTx/>
              <a:uFillTx/>
              <a:latin typeface="Arial"/>
              <a:ea typeface="+mn-ea"/>
              <a:cs typeface="+mn-cs"/>
            </a:endParaRPr>
          </a:p>
        </p:txBody>
      </p:sp>
      <p:pic>
        <p:nvPicPr>
          <p:cNvPr id="6" name="Picture 5">
            <a:extLst>
              <a:ext uri="{FF2B5EF4-FFF2-40B4-BE49-F238E27FC236}">
                <a16:creationId xmlns:a16="http://schemas.microsoft.com/office/drawing/2014/main" id="{6DE06E80-ADB8-F3BE-7920-8B781ED7D40F}"/>
              </a:ext>
            </a:extLst>
          </p:cNvPr>
          <p:cNvPicPr>
            <a:picLocks noChangeAspect="1"/>
          </p:cNvPicPr>
          <p:nvPr/>
        </p:nvPicPr>
        <p:blipFill>
          <a:blip r:embed="rId2"/>
          <a:stretch>
            <a:fillRect/>
          </a:stretch>
        </p:blipFill>
        <p:spPr>
          <a:xfrm>
            <a:off x="527773" y="2484972"/>
            <a:ext cx="4332259" cy="3248345"/>
          </a:xfrm>
          <a:prstGeom prst="rect">
            <a:avLst/>
          </a:prstGeom>
        </p:spPr>
      </p:pic>
      <p:pic>
        <p:nvPicPr>
          <p:cNvPr id="7" name="Picture 6">
            <a:extLst>
              <a:ext uri="{FF2B5EF4-FFF2-40B4-BE49-F238E27FC236}">
                <a16:creationId xmlns:a16="http://schemas.microsoft.com/office/drawing/2014/main" id="{9B763226-AA7A-E0D5-2FD6-D4C37FA478B4}"/>
              </a:ext>
            </a:extLst>
          </p:cNvPr>
          <p:cNvPicPr>
            <a:picLocks noChangeAspect="1"/>
          </p:cNvPicPr>
          <p:nvPr/>
        </p:nvPicPr>
        <p:blipFill>
          <a:blip r:embed="rId3"/>
          <a:stretch>
            <a:fillRect/>
          </a:stretch>
        </p:blipFill>
        <p:spPr>
          <a:xfrm>
            <a:off x="5292080" y="4390804"/>
            <a:ext cx="3038870" cy="2278556"/>
          </a:xfrm>
          <a:prstGeom prst="rect">
            <a:avLst/>
          </a:prstGeom>
        </p:spPr>
      </p:pic>
      <p:pic>
        <p:nvPicPr>
          <p:cNvPr id="8" name="Picture 7">
            <a:extLst>
              <a:ext uri="{FF2B5EF4-FFF2-40B4-BE49-F238E27FC236}">
                <a16:creationId xmlns:a16="http://schemas.microsoft.com/office/drawing/2014/main" id="{7818F6FA-AEFD-3062-7F1D-544FED53ADA7}"/>
              </a:ext>
            </a:extLst>
          </p:cNvPr>
          <p:cNvPicPr>
            <a:picLocks noChangeAspect="1"/>
          </p:cNvPicPr>
          <p:nvPr/>
        </p:nvPicPr>
        <p:blipFill>
          <a:blip r:embed="rId4"/>
          <a:stretch>
            <a:fillRect/>
          </a:stretch>
        </p:blipFill>
        <p:spPr>
          <a:xfrm>
            <a:off x="5292080" y="1942531"/>
            <a:ext cx="3038870" cy="2278557"/>
          </a:xfrm>
          <a:prstGeom prst="rect">
            <a:avLst/>
          </a:prstGeom>
        </p:spPr>
      </p:pic>
      <p:sp>
        <p:nvSpPr>
          <p:cNvPr id="5" name="Slide Number Placeholder 4">
            <a:extLst>
              <a:ext uri="{FF2B5EF4-FFF2-40B4-BE49-F238E27FC236}">
                <a16:creationId xmlns:a16="http://schemas.microsoft.com/office/drawing/2014/main" id="{857AD814-A928-DE56-5357-E3CB0BD5EE49}"/>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196568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55576" y="116632"/>
            <a:ext cx="7920000" cy="620688"/>
          </a:xfrm>
        </p:spPr>
        <p:txBody>
          <a:bodyPr/>
          <a:lstStyle/>
          <a:p>
            <a:r>
              <a:rPr lang="fr-FR" sz="3000" dirty="0"/>
              <a:t>Focus on instrumentation – </a:t>
            </a:r>
            <a:r>
              <a:rPr lang="fr-FR" sz="3000" dirty="0" err="1"/>
              <a:t>status</a:t>
            </a:r>
            <a:r>
              <a:rPr lang="fr-FR" sz="3000" dirty="0"/>
              <a:t> </a:t>
            </a:r>
          </a:p>
        </p:txBody>
      </p:sp>
      <p:sp>
        <p:nvSpPr>
          <p:cNvPr id="4" name="Espace réservé du pied de page 3"/>
          <p:cNvSpPr>
            <a:spLocks noGrp="1"/>
          </p:cNvSpPr>
          <p:nvPr>
            <p:ph type="ftr" sz="quarter"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64BCD9"/>
                </a:solidFill>
                <a:effectLst/>
                <a:uLnTx/>
                <a:uFillTx/>
                <a:latin typeface="Arial"/>
                <a:ea typeface="+mn-ea"/>
                <a:cs typeface="+mn-cs"/>
              </a:rPr>
              <a:t>K. Brodzinski, V. Gahier_HL-LHC Annual Meeting_2023.09.27</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3" name="TextBox 2"/>
          <p:cNvSpPr txBox="1"/>
          <p:nvPr/>
        </p:nvSpPr>
        <p:spPr>
          <a:xfrm>
            <a:off x="645179" y="635204"/>
            <a:ext cx="8219256" cy="1569660"/>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FF"/>
                </a:solidFill>
                <a:effectLst/>
                <a:uLnTx/>
                <a:uFillTx/>
                <a:latin typeface="Arial"/>
                <a:ea typeface="+mn-ea"/>
                <a:cs typeface="+mn-cs"/>
              </a:rPr>
              <a:t>Tuner heaters: </a:t>
            </a: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effectLst/>
                <a:uLnTx/>
                <a:uFillTx/>
                <a:latin typeface="Arial"/>
                <a:ea typeface="+mn-ea"/>
                <a:cs typeface="+mn-cs"/>
              </a:rPr>
              <a:t>following problems on first DQW prototype during SPS run 2018 when we have lost both tuner heaters, the new concept of integration was developed by MME and CRG with dedicated assembly allowing for effective heating and optimized integration of the heating cartridges – see pictures below.</a:t>
            </a:r>
          </a:p>
          <a:p>
            <a:pPr marL="0" marR="0" lvl="0" indent="0" algn="just" defTabSz="457200" rtl="0" eaLnBrk="1" fontAlgn="auto" latinLnBrk="0" hangingPunct="1">
              <a:lnSpc>
                <a:spcPct val="100000"/>
              </a:lnSpc>
              <a:spcBef>
                <a:spcPts val="0"/>
              </a:spcBef>
              <a:spcAft>
                <a:spcPts val="0"/>
              </a:spcAft>
              <a:buClrTx/>
              <a:buSzTx/>
              <a:buFontTx/>
              <a:buNone/>
              <a:tabLst/>
              <a:defRPr/>
            </a:pPr>
            <a:r>
              <a:rPr lang="en-US" sz="1600" dirty="0">
                <a:latin typeface="Arial"/>
              </a:rPr>
              <a:t>This solution will be tested on RFD prototype module.</a:t>
            </a:r>
            <a:endParaRPr kumimoji="0" lang="en-US" sz="1600" b="0" i="0" u="none" strike="noStrike" kern="1200" cap="none" spc="0" normalizeH="0" baseline="0" noProof="0" dirty="0">
              <a:ln>
                <a:noFill/>
              </a:ln>
              <a:effectLst/>
              <a:uLnTx/>
              <a:uFillTx/>
              <a:latin typeface="Arial"/>
              <a:ea typeface="+mn-ea"/>
              <a:cs typeface="+mn-cs"/>
            </a:endParaRPr>
          </a:p>
        </p:txBody>
      </p:sp>
      <p:pic>
        <p:nvPicPr>
          <p:cNvPr id="6" name="Picture 5">
            <a:extLst>
              <a:ext uri="{FF2B5EF4-FFF2-40B4-BE49-F238E27FC236}">
                <a16:creationId xmlns:a16="http://schemas.microsoft.com/office/drawing/2014/main" id="{8F3E95E1-BD74-4A04-6CE1-BD2099C6914F}"/>
              </a:ext>
            </a:extLst>
          </p:cNvPr>
          <p:cNvPicPr>
            <a:picLocks noChangeAspect="1"/>
          </p:cNvPicPr>
          <p:nvPr/>
        </p:nvPicPr>
        <p:blipFill>
          <a:blip r:embed="rId2"/>
          <a:stretch>
            <a:fillRect/>
          </a:stretch>
        </p:blipFill>
        <p:spPr>
          <a:xfrm>
            <a:off x="5199638" y="2324747"/>
            <a:ext cx="1838180" cy="2515115"/>
          </a:xfrm>
          <a:prstGeom prst="rect">
            <a:avLst/>
          </a:prstGeom>
        </p:spPr>
      </p:pic>
      <p:pic>
        <p:nvPicPr>
          <p:cNvPr id="7" name="Picture 6">
            <a:extLst>
              <a:ext uri="{FF2B5EF4-FFF2-40B4-BE49-F238E27FC236}">
                <a16:creationId xmlns:a16="http://schemas.microsoft.com/office/drawing/2014/main" id="{866591D7-E850-573F-9097-8FF9F5502C0F}"/>
              </a:ext>
            </a:extLst>
          </p:cNvPr>
          <p:cNvPicPr>
            <a:picLocks noChangeAspect="1"/>
          </p:cNvPicPr>
          <p:nvPr/>
        </p:nvPicPr>
        <p:blipFill>
          <a:blip r:embed="rId3"/>
          <a:stretch>
            <a:fillRect/>
          </a:stretch>
        </p:blipFill>
        <p:spPr>
          <a:xfrm>
            <a:off x="6562510" y="4975467"/>
            <a:ext cx="2147311" cy="1705092"/>
          </a:xfrm>
          <a:prstGeom prst="rect">
            <a:avLst/>
          </a:prstGeom>
        </p:spPr>
      </p:pic>
      <p:pic>
        <p:nvPicPr>
          <p:cNvPr id="8" name="Picture 7">
            <a:extLst>
              <a:ext uri="{FF2B5EF4-FFF2-40B4-BE49-F238E27FC236}">
                <a16:creationId xmlns:a16="http://schemas.microsoft.com/office/drawing/2014/main" id="{8AC4D414-A3D8-6CE6-DB4A-60F1AA54AF2F}"/>
              </a:ext>
            </a:extLst>
          </p:cNvPr>
          <p:cNvPicPr>
            <a:picLocks noChangeAspect="1"/>
          </p:cNvPicPr>
          <p:nvPr/>
        </p:nvPicPr>
        <p:blipFill>
          <a:blip r:embed="rId4"/>
          <a:stretch>
            <a:fillRect/>
          </a:stretch>
        </p:blipFill>
        <p:spPr>
          <a:xfrm>
            <a:off x="7127371" y="2340469"/>
            <a:ext cx="1800799" cy="2515115"/>
          </a:xfrm>
          <a:prstGeom prst="rect">
            <a:avLst/>
          </a:prstGeom>
        </p:spPr>
      </p:pic>
      <p:pic>
        <p:nvPicPr>
          <p:cNvPr id="12" name="Picture 11">
            <a:extLst>
              <a:ext uri="{FF2B5EF4-FFF2-40B4-BE49-F238E27FC236}">
                <a16:creationId xmlns:a16="http://schemas.microsoft.com/office/drawing/2014/main" id="{8F28BAC1-CFC2-2707-4E23-46CF656A90A7}"/>
              </a:ext>
            </a:extLst>
          </p:cNvPr>
          <p:cNvPicPr>
            <a:picLocks noChangeAspect="1"/>
          </p:cNvPicPr>
          <p:nvPr/>
        </p:nvPicPr>
        <p:blipFill>
          <a:blip r:embed="rId5"/>
          <a:stretch>
            <a:fillRect/>
          </a:stretch>
        </p:blipFill>
        <p:spPr>
          <a:xfrm>
            <a:off x="1253059" y="4684284"/>
            <a:ext cx="2743477" cy="2057608"/>
          </a:xfrm>
          <a:prstGeom prst="rect">
            <a:avLst/>
          </a:prstGeom>
        </p:spPr>
      </p:pic>
      <p:cxnSp>
        <p:nvCxnSpPr>
          <p:cNvPr id="14" name="Straight Arrow Connector 13">
            <a:extLst>
              <a:ext uri="{FF2B5EF4-FFF2-40B4-BE49-F238E27FC236}">
                <a16:creationId xmlns:a16="http://schemas.microsoft.com/office/drawing/2014/main" id="{D7EC1757-33AF-72CE-8D94-C77E1BEC953B}"/>
              </a:ext>
            </a:extLst>
          </p:cNvPr>
          <p:cNvCxnSpPr>
            <a:cxnSpLocks/>
          </p:cNvCxnSpPr>
          <p:nvPr/>
        </p:nvCxnSpPr>
        <p:spPr>
          <a:xfrm flipH="1">
            <a:off x="2822602" y="4134576"/>
            <a:ext cx="5328764" cy="1578512"/>
          </a:xfrm>
          <a:prstGeom prst="straightConnector1">
            <a:avLst/>
          </a:prstGeom>
          <a:ln w="9525">
            <a:solidFill>
              <a:srgbClr val="FF0000"/>
            </a:solidFill>
            <a:tailEnd type="stealth"/>
          </a:ln>
          <a:effectLst/>
        </p:spPr>
        <p:style>
          <a:lnRef idx="2">
            <a:schemeClr val="accent1"/>
          </a:lnRef>
          <a:fillRef idx="0">
            <a:schemeClr val="accent1"/>
          </a:fillRef>
          <a:effectRef idx="1">
            <a:schemeClr val="accent1"/>
          </a:effectRef>
          <a:fontRef idx="minor">
            <a:schemeClr val="tx1"/>
          </a:fontRef>
        </p:style>
      </p:cxnSp>
      <p:pic>
        <p:nvPicPr>
          <p:cNvPr id="16" name="Picture 15">
            <a:extLst>
              <a:ext uri="{FF2B5EF4-FFF2-40B4-BE49-F238E27FC236}">
                <a16:creationId xmlns:a16="http://schemas.microsoft.com/office/drawing/2014/main" id="{591084C7-6658-5EE8-B629-6F163CF6AD94}"/>
              </a:ext>
            </a:extLst>
          </p:cNvPr>
          <p:cNvPicPr>
            <a:picLocks noChangeAspect="1"/>
          </p:cNvPicPr>
          <p:nvPr/>
        </p:nvPicPr>
        <p:blipFill>
          <a:blip r:embed="rId6"/>
          <a:stretch>
            <a:fillRect/>
          </a:stretch>
        </p:blipFill>
        <p:spPr>
          <a:xfrm>
            <a:off x="645179" y="2369885"/>
            <a:ext cx="3901778" cy="2194750"/>
          </a:xfrm>
          <a:prstGeom prst="rect">
            <a:avLst/>
          </a:prstGeom>
          <a:ln>
            <a:solidFill>
              <a:srgbClr val="FF0000"/>
            </a:solidFill>
          </a:ln>
        </p:spPr>
      </p:pic>
      <p:sp>
        <p:nvSpPr>
          <p:cNvPr id="17" name="TextBox 16">
            <a:extLst>
              <a:ext uri="{FF2B5EF4-FFF2-40B4-BE49-F238E27FC236}">
                <a16:creationId xmlns:a16="http://schemas.microsoft.com/office/drawing/2014/main" id="{42B68BCA-DB51-0A30-421C-24452946B8E6}"/>
              </a:ext>
            </a:extLst>
          </p:cNvPr>
          <p:cNvSpPr txBox="1"/>
          <p:nvPr/>
        </p:nvSpPr>
        <p:spPr>
          <a:xfrm rot="718015">
            <a:off x="3773347" y="3733266"/>
            <a:ext cx="1547218" cy="307777"/>
          </a:xfrm>
          <a:prstGeom prst="rect">
            <a:avLst/>
          </a:prstGeom>
          <a:noFill/>
        </p:spPr>
        <p:txBody>
          <a:bodyPr wrap="none" rtlCol="0">
            <a:spAutoFit/>
          </a:bodyPr>
          <a:lstStyle/>
          <a:p>
            <a:r>
              <a:rPr lang="en-US" sz="1400" dirty="0"/>
              <a:t>Heating cartridge</a:t>
            </a:r>
            <a:endParaRPr lang="en-GB" sz="1400" dirty="0"/>
          </a:p>
        </p:txBody>
      </p:sp>
      <p:cxnSp>
        <p:nvCxnSpPr>
          <p:cNvPr id="18" name="Straight Arrow Connector 17">
            <a:extLst>
              <a:ext uri="{FF2B5EF4-FFF2-40B4-BE49-F238E27FC236}">
                <a16:creationId xmlns:a16="http://schemas.microsoft.com/office/drawing/2014/main" id="{29618D91-A14D-55F1-9326-E5B778E32CD6}"/>
              </a:ext>
            </a:extLst>
          </p:cNvPr>
          <p:cNvCxnSpPr>
            <a:cxnSpLocks/>
          </p:cNvCxnSpPr>
          <p:nvPr/>
        </p:nvCxnSpPr>
        <p:spPr>
          <a:xfrm flipH="1" flipV="1">
            <a:off x="2624797" y="3576205"/>
            <a:ext cx="3387363" cy="731284"/>
          </a:xfrm>
          <a:prstGeom prst="straightConnector1">
            <a:avLst/>
          </a:prstGeom>
          <a:ln w="9525">
            <a:solidFill>
              <a:srgbClr val="FF0000"/>
            </a:solidFill>
            <a:headEnd type="stealth"/>
            <a:tailEnd type="stealth"/>
          </a:ln>
          <a:effectLst/>
        </p:spPr>
        <p:style>
          <a:lnRef idx="2">
            <a:schemeClr val="accent1"/>
          </a:lnRef>
          <a:fillRef idx="0">
            <a:schemeClr val="accent1"/>
          </a:fillRef>
          <a:effectRef idx="1">
            <a:schemeClr val="accent1"/>
          </a:effectRef>
          <a:fontRef idx="minor">
            <a:schemeClr val="tx1"/>
          </a:fontRef>
        </p:style>
      </p:cxnSp>
      <p:sp>
        <p:nvSpPr>
          <p:cNvPr id="5" name="Slide Number Placeholder 4">
            <a:extLst>
              <a:ext uri="{FF2B5EF4-FFF2-40B4-BE49-F238E27FC236}">
                <a16:creationId xmlns:a16="http://schemas.microsoft.com/office/drawing/2014/main" id="{A4E1AA11-E748-74E7-682F-D12C20EA8951}"/>
              </a:ext>
            </a:extLst>
          </p:cNvPr>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1663195903"/>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4:3 format</Description0>
    <Note xmlns="8946e33d-fd2f-4ae4-8ee9-d90c129cdf9e">For external collaborators: you may replace the CERN logo by your home institute logo if needed
https://edms.cern.ch/document/1586452/</Note>
  </documentManagement>
</p:properties>
</file>

<file path=customXml/itemProps1.xml><?xml version="1.0" encoding="utf-8"?>
<ds:datastoreItem xmlns:ds="http://schemas.openxmlformats.org/officeDocument/2006/customXml" ds:itemID="{9A55C745-3429-4486-A126-60D7C77FAA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3DAAED-59EA-473F-8797-807F21F6E6D6}">
  <ds:schemaRefs>
    <ds:schemaRef ds:uri="http://schemas.microsoft.com/sharepoint/v3/contenttype/forms"/>
  </ds:schemaRefs>
</ds:datastoreItem>
</file>

<file path=customXml/itemProps3.xml><?xml version="1.0" encoding="utf-8"?>
<ds:datastoreItem xmlns:ds="http://schemas.openxmlformats.org/officeDocument/2006/customXml" ds:itemID="{ADA649C1-7B00-4ECC-98F2-E673362ECA3E}">
  <ds:schemaRefs>
    <ds:schemaRef ds:uri="http://schemas.microsoft.com/office/2006/metadata/properties"/>
    <ds:schemaRef ds:uri="http://www.w3.org/XML/1998/namespace"/>
    <ds:schemaRef ds:uri="http://purl.org/dc/elements/1.1/"/>
    <ds:schemaRef ds:uri="http://purl.org/dc/dcmitype/"/>
    <ds:schemaRef ds:uri="http://purl.org/dc/term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otalTime>5697</TotalTime>
  <Words>1438</Words>
  <Application>Microsoft Office PowerPoint</Application>
  <PresentationFormat>On-screen Show (4:3)</PresentationFormat>
  <Paragraphs>144</Paragraphs>
  <Slides>16</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Thème Office</vt:lpstr>
      <vt:lpstr>Cryogenic status of SM18, SPS and HL-LHC and challenges/open points </vt:lpstr>
      <vt:lpstr>Outlook</vt:lpstr>
      <vt:lpstr>SM18 – M7 readiness</vt:lpstr>
      <vt:lpstr>SPS – feedback from 2023</vt:lpstr>
      <vt:lpstr>SPS – feedback from 2023</vt:lpstr>
      <vt:lpstr>SPS – perspectives </vt:lpstr>
      <vt:lpstr>Cryomodule design – cryogenic circuits</vt:lpstr>
      <vt:lpstr>Focus on instrumentation – status </vt:lpstr>
      <vt:lpstr>Focus on instrumentation – status </vt:lpstr>
      <vt:lpstr>Focus on instrumentation – status </vt:lpstr>
      <vt:lpstr>Safety devices</vt:lpstr>
      <vt:lpstr>Fabrication of the cryomodules</vt:lpstr>
      <vt:lpstr>HL-LHC – design and integration</vt:lpstr>
      <vt:lpstr>HL-LHC – design and integration</vt:lpstr>
      <vt:lpstr>Conclusions</vt:lpstr>
      <vt:lpstr>Thank you for your attention! Questions?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2016-06-10_Linde clarification meeting</dc:title>
  <dc:creator>Laurent Paul Delprat</dc:creator>
  <cp:lastModifiedBy>Krzysztof Brodzinski</cp:lastModifiedBy>
  <cp:revision>462</cp:revision>
  <dcterms:created xsi:type="dcterms:W3CDTF">2016-02-12T10:02:27Z</dcterms:created>
  <dcterms:modified xsi:type="dcterms:W3CDTF">2023-09-25T12:45:38Z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