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8"/>
  </p:notesMasterIdLst>
  <p:handoutMasterIdLst>
    <p:handoutMasterId r:id="rId29"/>
  </p:handoutMasterIdLst>
  <p:sldIdLst>
    <p:sldId id="342" r:id="rId5"/>
    <p:sldId id="644" r:id="rId6"/>
    <p:sldId id="649" r:id="rId7"/>
    <p:sldId id="1221" r:id="rId8"/>
    <p:sldId id="1223" r:id="rId9"/>
    <p:sldId id="1236" r:id="rId10"/>
    <p:sldId id="1225" r:id="rId11"/>
    <p:sldId id="2998" r:id="rId12"/>
    <p:sldId id="2999" r:id="rId13"/>
    <p:sldId id="3001" r:id="rId14"/>
    <p:sldId id="3004" r:id="rId15"/>
    <p:sldId id="1224" r:id="rId16"/>
    <p:sldId id="1232" r:id="rId17"/>
    <p:sldId id="1237" r:id="rId18"/>
    <p:sldId id="1231" r:id="rId19"/>
    <p:sldId id="1233" r:id="rId20"/>
    <p:sldId id="1226" r:id="rId21"/>
    <p:sldId id="1234" r:id="rId22"/>
    <p:sldId id="3003" r:id="rId23"/>
    <p:sldId id="670" r:id="rId24"/>
    <p:sldId id="376" r:id="rId25"/>
    <p:sldId id="1230" r:id="rId26"/>
    <p:sldId id="1229" r:id="rId27"/>
  </p:sldIdLst>
  <p:sldSz cx="9144000" cy="5143500" type="screen16x9"/>
  <p:notesSz cx="6669088" cy="9926638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4C8E51A-6519-EAC9-A904-02EC2EDD9053}" name="Giovanna Vandoni" initials="GV" userId="S::giovanna.vandoni@cern.ch::01084ea7-391d-412a-b43e-06846bfac049" providerId="AD"/>
  <p188:author id="{767A3482-460A-D65E-91AB-FDA4CEB0B3F0}" name="Markus Zerlauth" initials="MZ" userId="S::markus.zerlauth@cern.ch::5f12ab63-b3c0-438f-8c94-e72fc022f9f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00CC99"/>
    <a:srgbClr val="FF33CC"/>
    <a:srgbClr val="FFCC00"/>
    <a:srgbClr val="5F5F5F"/>
    <a:srgbClr val="00FF00"/>
    <a:srgbClr val="006E8E"/>
    <a:srgbClr val="9BE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94" autoAdjust="0"/>
    <p:restoredTop sz="93719" autoAdjust="0"/>
  </p:normalViewPr>
  <p:slideViewPr>
    <p:cSldViewPr snapToObjects="1" showGuides="1">
      <p:cViewPr varScale="1">
        <p:scale>
          <a:sx n="109" d="100"/>
          <a:sy n="109" d="100"/>
        </p:scale>
        <p:origin x="984" y="101"/>
      </p:cViewPr>
      <p:guideLst>
        <p:guide orient="horz" pos="320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98" d="100"/>
          <a:sy n="98" d="100"/>
        </p:scale>
        <p:origin x="359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27/09/2023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27/09/2023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74061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54217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92652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91860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76377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920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55166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54717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 that the script to extract the photon flux from synrad does a first averaging on segments of ~1m of </a:t>
            </a:r>
            <a:r>
              <a:rPr lang="en-US" dirty="0" err="1"/>
              <a:t>lenght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15831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05924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955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47139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70955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00696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68319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56862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00944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4102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3676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V. Baglin, G. Bregliozzi, 13th HL-LHC collaboration Meeting, Vancouver, 27th Sep 2023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V. Baglin, G. Bregliozzi, 13th HL-LHC collaboration Meeting, Vancouver, 27th Sep 2023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V. Baglin, G. Bregliozzi, 13th HL-LHC collaboration Meeting, Vancouver, 27th Sep 2023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V. Baglin, G. Bregliozzi, 13th HL-LHC collaboration Meeting, Vancouver, 27th Sep 2023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V. Baglin, G. Bregliozzi, 13th HL-LHC collaboration Meeting, Vancouver, 27th Sep 2023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V. Baglin, G. Bregliozzi, 13th HL-LHC collaboration Meeting, Vancouver, 27th Sep 2023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/>
              <a:t>V. Baglin, G. Bregliozzi, 13th HL-LHC collaboration Meeting, Vancouver, 27th Sep 2023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 Baglin, G. Bregliozzi, 13th HL-LHC collaboration Meeting, Vancouver, 27th Sep 2023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81D87-F0CE-4212-9B3B-43BEDD8F704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3838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V. Baglin, G. Bregliozzi, 13th HL-LHC collaboration Meeting, Vancouver, 27th Sep 2023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dms.cern.ch/ui/file/2663141/1/ECloud_in_CCs_TCC.pdf" TargetMode="External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TE-VSC contribution to WP4:</a:t>
            </a:r>
            <a:br>
              <a:rPr lang="en-GB" dirty="0"/>
            </a:br>
            <a:r>
              <a:rPr lang="en-GB" dirty="0"/>
              <a:t>Vacuum aspects &amp; procurement status</a:t>
            </a:r>
            <a:br>
              <a:rPr lang="en-GB" dirty="0"/>
            </a:br>
            <a:r>
              <a:rPr lang="en-GB" sz="1200" dirty="0"/>
              <a:t> </a:t>
            </a:r>
            <a:br>
              <a:rPr lang="en-GB" dirty="0"/>
            </a:br>
            <a:r>
              <a:rPr lang="en-GB" sz="1800" dirty="0"/>
              <a:t>EDMS 2954141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371600" y="3291830"/>
            <a:ext cx="7376864" cy="742950"/>
          </a:xfrm>
        </p:spPr>
        <p:txBody>
          <a:bodyPr>
            <a:normAutofit/>
          </a:bodyPr>
          <a:lstStyle/>
          <a:p>
            <a:r>
              <a:rPr lang="en-GB" sz="1600" dirty="0"/>
              <a:t>V. Baglin, G. Bregliozzi, C. Pasquino, I. Lopez Cuevas on behalf of TE-VSC contribution to WP4</a:t>
            </a:r>
          </a:p>
          <a:p>
            <a:endParaRPr lang="en-GB" sz="1600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332000" y="4034780"/>
            <a:ext cx="6480000" cy="261938"/>
          </a:xfrm>
        </p:spPr>
        <p:txBody>
          <a:bodyPr/>
          <a:lstStyle/>
          <a:p>
            <a:r>
              <a:rPr lang="en-GB" b="0" i="0">
                <a:solidFill>
                  <a:schemeClr val="bg2"/>
                </a:solidFill>
              </a:rPr>
              <a:t>13</a:t>
            </a:r>
            <a:r>
              <a:rPr lang="en-GB" b="0" i="0" baseline="30000">
                <a:solidFill>
                  <a:schemeClr val="bg2"/>
                </a:solidFill>
              </a:rPr>
              <a:t>th</a:t>
            </a:r>
            <a:r>
              <a:rPr lang="en-GB" b="0" i="0">
                <a:solidFill>
                  <a:schemeClr val="bg2"/>
                </a:solidFill>
              </a:rPr>
              <a:t> HL-LHC Collaboration Meeting, Vancouver,  Canada, 25-28</a:t>
            </a:r>
            <a:r>
              <a:rPr lang="en-GB" b="0" i="0" baseline="30000">
                <a:solidFill>
                  <a:schemeClr val="bg2"/>
                </a:solidFill>
              </a:rPr>
              <a:t>th</a:t>
            </a:r>
            <a:r>
              <a:rPr lang="en-GB" b="0" i="0">
                <a:solidFill>
                  <a:schemeClr val="bg2"/>
                </a:solidFill>
              </a:rPr>
              <a:t> September 2023</a:t>
            </a:r>
          </a:p>
          <a:p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523D6F4A-89D2-F141-DCC7-EAE8A135FD6A}"/>
              </a:ext>
            </a:extLst>
          </p:cNvPr>
          <p:cNvSpPr txBox="1"/>
          <p:nvPr/>
        </p:nvSpPr>
        <p:spPr>
          <a:xfrm>
            <a:off x="2664266" y="4588612"/>
            <a:ext cx="38154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accent5"/>
                </a:solidFill>
              </a:rPr>
              <a:t>https://indico.cern.ch/event/1293138/overview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A3378C0-B5A5-F675-2F2E-E2CEFCA9CB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3714" y="134618"/>
            <a:ext cx="1836572" cy="145201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C2E909-74C8-482B-826A-2C3F3A238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V. Baglin, G. Bregliozzi, 13th HL-LHC collaboration Meeting, Vancouver, 27th Sep 2023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2B7639-7713-44EB-A15E-FBA03D3EC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1F906AB-492F-47AE-BD82-FC32B4D67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775" y="-14986"/>
            <a:ext cx="7918450" cy="539750"/>
          </a:xfrm>
        </p:spPr>
        <p:txBody>
          <a:bodyPr/>
          <a:lstStyle/>
          <a:p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>DN80 Sector valves</a:t>
            </a:r>
            <a:endParaRPr lang="en-GB" dirty="0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5B84F84E-6729-1C05-DB83-3615948D9E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7297554"/>
              </p:ext>
            </p:extLst>
          </p:nvPr>
        </p:nvGraphicFramePr>
        <p:xfrm>
          <a:off x="310956" y="961379"/>
          <a:ext cx="8653532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7957">
                  <a:extLst>
                    <a:ext uri="{9D8B030D-6E8A-4147-A177-3AD203B41FA5}">
                      <a16:colId xmlns:a16="http://schemas.microsoft.com/office/drawing/2014/main" val="3432719342"/>
                    </a:ext>
                  </a:extLst>
                </a:gridCol>
                <a:gridCol w="1110506">
                  <a:extLst>
                    <a:ext uri="{9D8B030D-6E8A-4147-A177-3AD203B41FA5}">
                      <a16:colId xmlns:a16="http://schemas.microsoft.com/office/drawing/2014/main" val="2424181932"/>
                    </a:ext>
                  </a:extLst>
                </a:gridCol>
                <a:gridCol w="913141">
                  <a:extLst>
                    <a:ext uri="{9D8B030D-6E8A-4147-A177-3AD203B41FA5}">
                      <a16:colId xmlns:a16="http://schemas.microsoft.com/office/drawing/2014/main" val="868772045"/>
                    </a:ext>
                  </a:extLst>
                </a:gridCol>
                <a:gridCol w="1300480">
                  <a:extLst>
                    <a:ext uri="{9D8B030D-6E8A-4147-A177-3AD203B41FA5}">
                      <a16:colId xmlns:a16="http://schemas.microsoft.com/office/drawing/2014/main" val="2559312660"/>
                    </a:ext>
                  </a:extLst>
                </a:gridCol>
                <a:gridCol w="3571448">
                  <a:extLst>
                    <a:ext uri="{9D8B030D-6E8A-4147-A177-3AD203B41FA5}">
                      <a16:colId xmlns:a16="http://schemas.microsoft.com/office/drawing/2014/main" val="32184927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Item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Needed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Spare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Produced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Comments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4834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5"/>
                          </a:solidFill>
                        </a:rPr>
                        <a:t>Sector valves</a:t>
                      </a:r>
                      <a:endParaRPr lang="en-GB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5"/>
                          </a:solidFill>
                        </a:rPr>
                        <a:t>40</a:t>
                      </a:r>
                      <a:endParaRPr lang="en-GB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5"/>
                          </a:solidFill>
                        </a:rPr>
                        <a:t>4</a:t>
                      </a:r>
                      <a:endParaRPr lang="en-GB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5"/>
                          </a:solidFill>
                        </a:rPr>
                        <a:t>44</a:t>
                      </a:r>
                      <a:endParaRPr lang="en-GB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 dirty="0">
                          <a:solidFill>
                            <a:schemeClr val="accent5"/>
                          </a:solidFill>
                        </a:rPr>
                        <a:t>4 for RFD delivered to UK</a:t>
                      </a:r>
                    </a:p>
                    <a:p>
                      <a:pPr algn="l"/>
                      <a:r>
                        <a:rPr lang="en-US" b="0" dirty="0">
                          <a:solidFill>
                            <a:schemeClr val="accent5"/>
                          </a:solidFill>
                        </a:rPr>
                        <a:t>5 for RFD delivered to TRIUMF</a:t>
                      </a:r>
                      <a:endParaRPr lang="en-GB" b="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3384741"/>
                  </a:ext>
                </a:extLst>
              </a:tr>
            </a:tbl>
          </a:graphicData>
        </a:graphic>
      </p:graphicFrame>
      <p:pic>
        <p:nvPicPr>
          <p:cNvPr id="2" name="Picture 1" descr="A warehouse with boxes on shelves&#10;&#10;Description automatically generated">
            <a:extLst>
              <a:ext uri="{FF2B5EF4-FFF2-40B4-BE49-F238E27FC236}">
                <a16:creationId xmlns:a16="http://schemas.microsoft.com/office/drawing/2014/main" id="{693F8E7A-0D52-9830-A42D-D633BE58E2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342" y="2005352"/>
            <a:ext cx="2996952" cy="224771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825145A-7855-4FD4-420E-3C9497044942}"/>
              </a:ext>
            </a:extLst>
          </p:cNvPr>
          <p:cNvSpPr txBox="1"/>
          <p:nvPr/>
        </p:nvSpPr>
        <p:spPr>
          <a:xfrm>
            <a:off x="467186" y="4249190"/>
            <a:ext cx="2709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5"/>
                </a:solidFill>
              </a:rPr>
              <a:t>Sector valves in CERN stores</a:t>
            </a:r>
            <a:endParaRPr lang="en-GB" sz="1400" dirty="0">
              <a:solidFill>
                <a:schemeClr val="accent5"/>
              </a:solidFill>
            </a:endParaRPr>
          </a:p>
        </p:txBody>
      </p:sp>
      <p:pic>
        <p:nvPicPr>
          <p:cNvPr id="9" name="Picture 8" descr="A white label with black text&#10;&#10;Description automatically generated">
            <a:extLst>
              <a:ext uri="{FF2B5EF4-FFF2-40B4-BE49-F238E27FC236}">
                <a16:creationId xmlns:a16="http://schemas.microsoft.com/office/drawing/2014/main" id="{99760986-DA7A-E3C8-F4B7-7E321F7691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6888443" y="2326497"/>
            <a:ext cx="2208245" cy="1656184"/>
          </a:xfrm>
          <a:prstGeom prst="rect">
            <a:avLst/>
          </a:prstGeom>
        </p:spPr>
      </p:pic>
      <p:pic>
        <p:nvPicPr>
          <p:cNvPr id="10" name="Picture 9" descr="A cardboard box with a warning label&#10;&#10;Description automatically generated">
            <a:extLst>
              <a:ext uri="{FF2B5EF4-FFF2-40B4-BE49-F238E27FC236}">
                <a16:creationId xmlns:a16="http://schemas.microsoft.com/office/drawing/2014/main" id="{D2798ED7-DCF5-83D1-7487-6249A618FA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1217" y="2033853"/>
            <a:ext cx="2988629" cy="224147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B5A3398-5CFA-4EA1-236E-7BC74F1EFA42}"/>
              </a:ext>
            </a:extLst>
          </p:cNvPr>
          <p:cNvSpPr txBox="1"/>
          <p:nvPr/>
        </p:nvSpPr>
        <p:spPr>
          <a:xfrm>
            <a:off x="5283301" y="4316778"/>
            <a:ext cx="2709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5"/>
                </a:solidFill>
              </a:rPr>
              <a:t>Sector valves at TRIUMF</a:t>
            </a:r>
            <a:endParaRPr lang="en-GB" sz="1400" dirty="0">
              <a:solidFill>
                <a:schemeClr val="accent5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5704D6-CDB1-3DBE-EBF3-86E68F51A340}"/>
              </a:ext>
            </a:extLst>
          </p:cNvPr>
          <p:cNvSpPr txBox="1"/>
          <p:nvPr/>
        </p:nvSpPr>
        <p:spPr>
          <a:xfrm>
            <a:off x="3176450" y="504079"/>
            <a:ext cx="2634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3399"/>
                </a:solidFill>
              </a:rPr>
              <a:t>Procurement completed</a:t>
            </a:r>
            <a:endParaRPr lang="en-GB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9680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C2E909-74C8-482B-826A-2C3F3A238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V. Baglin, G. Bregliozzi, 13th HL-LHC collaboration Meeting, Vancouver, 27th Sep 2023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2B7639-7713-44EB-A15E-FBA03D3EC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1F906AB-492F-47AE-BD82-FC32B4D67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775" y="-14986"/>
            <a:ext cx="7918450" cy="539750"/>
          </a:xfrm>
        </p:spPr>
        <p:txBody>
          <a:bodyPr/>
          <a:lstStyle/>
          <a:p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>Standard equipment</a:t>
            </a:r>
            <a:endParaRPr lang="en-GB" dirty="0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5B84F84E-6729-1C05-DB83-3615948D9E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2635099"/>
              </p:ext>
            </p:extLst>
          </p:nvPr>
        </p:nvGraphicFramePr>
        <p:xfrm>
          <a:off x="580510" y="831059"/>
          <a:ext cx="8118434" cy="119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2">
                  <a:extLst>
                    <a:ext uri="{9D8B030D-6E8A-4147-A177-3AD203B41FA5}">
                      <a16:colId xmlns:a16="http://schemas.microsoft.com/office/drawing/2014/main" val="3432719342"/>
                    </a:ext>
                  </a:extLst>
                </a:gridCol>
                <a:gridCol w="1071880">
                  <a:extLst>
                    <a:ext uri="{9D8B030D-6E8A-4147-A177-3AD203B41FA5}">
                      <a16:colId xmlns:a16="http://schemas.microsoft.com/office/drawing/2014/main" val="2424181932"/>
                    </a:ext>
                  </a:extLst>
                </a:gridCol>
                <a:gridCol w="863845">
                  <a:extLst>
                    <a:ext uri="{9D8B030D-6E8A-4147-A177-3AD203B41FA5}">
                      <a16:colId xmlns:a16="http://schemas.microsoft.com/office/drawing/2014/main" val="868772045"/>
                    </a:ext>
                  </a:extLst>
                </a:gridCol>
                <a:gridCol w="1890840">
                  <a:extLst>
                    <a:ext uri="{9D8B030D-6E8A-4147-A177-3AD203B41FA5}">
                      <a16:colId xmlns:a16="http://schemas.microsoft.com/office/drawing/2014/main" val="2559312660"/>
                    </a:ext>
                  </a:extLst>
                </a:gridCol>
                <a:gridCol w="1843597">
                  <a:extLst>
                    <a:ext uri="{9D8B030D-6E8A-4147-A177-3AD203B41FA5}">
                      <a16:colId xmlns:a16="http://schemas.microsoft.com/office/drawing/2014/main" val="32184927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Item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Needed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Spare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Received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Comments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4834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</a:rPr>
                        <a:t>Vacuum Manifold (VGP, VGR, VVR, VV)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5"/>
                          </a:solidFill>
                        </a:rPr>
                        <a:t>40</a:t>
                      </a:r>
                      <a:endParaRPr lang="en-GB" sz="16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5"/>
                          </a:solidFill>
                        </a:rPr>
                        <a:t>2</a:t>
                      </a:r>
                      <a:endParaRPr lang="en-GB" sz="16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accent5"/>
                          </a:solidFill>
                        </a:rPr>
                        <a:t>42</a:t>
                      </a:r>
                    </a:p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</a:rPr>
                        <a:t>21 </a:t>
                      </a:r>
                      <a:r>
                        <a:rPr lang="en-GB" sz="1600" b="0" i="0" u="none" strike="noStrike" kern="1200" dirty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(LHCVTFGC0001)</a:t>
                      </a:r>
                    </a:p>
                    <a:p>
                      <a:pPr algn="ctr" fontAlgn="b"/>
                      <a:r>
                        <a:rPr lang="en-GB" sz="1600" b="0" i="0" u="none" strike="noStrike" kern="1200" dirty="0">
                          <a:solidFill>
                            <a:schemeClr val="accent5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21 (LHCVTFGA0001)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dirty="0">
                          <a:solidFill>
                            <a:schemeClr val="accent5"/>
                          </a:solidFill>
                        </a:rPr>
                        <a:t>4 delivered to UK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3384741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9DB3A0A2-D15F-2EDB-0629-FBFF19FE87B2}"/>
              </a:ext>
            </a:extLst>
          </p:cNvPr>
          <p:cNvSpPr txBox="1"/>
          <p:nvPr/>
        </p:nvSpPr>
        <p:spPr>
          <a:xfrm>
            <a:off x="6482950" y="2256926"/>
            <a:ext cx="253941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accent5"/>
                </a:solidFill>
              </a:rPr>
              <a:t>Other/Standard Equipment’s: </a:t>
            </a:r>
            <a:endParaRPr lang="en-GB" sz="1400" b="1" i="1" u="sng" dirty="0">
              <a:solidFill>
                <a:schemeClr val="accent5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5"/>
                </a:solidFill>
              </a:rPr>
              <a:t>Rupture disks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5"/>
                </a:solidFill>
              </a:rPr>
              <a:t>Ion pumps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5"/>
                </a:solidFill>
              </a:rPr>
              <a:t>Gauges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5"/>
                </a:solidFill>
              </a:rPr>
              <a:t>Roughing valves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5"/>
                </a:solidFill>
              </a:rPr>
              <a:t>Vacuum transition</a:t>
            </a:r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A557D767-4987-51BF-5CEA-16F3F82FEE62}"/>
              </a:ext>
            </a:extLst>
          </p:cNvPr>
          <p:cNvSpPr/>
          <p:nvPr/>
        </p:nvSpPr>
        <p:spPr>
          <a:xfrm>
            <a:off x="7645960" y="3702620"/>
            <a:ext cx="306810" cy="403292"/>
          </a:xfrm>
          <a:prstGeom prst="downArrow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53EED39-5887-4E5F-5D6B-CA7CBB63623B}"/>
              </a:ext>
            </a:extLst>
          </p:cNvPr>
          <p:cNvSpPr txBox="1"/>
          <p:nvPr/>
        </p:nvSpPr>
        <p:spPr>
          <a:xfrm>
            <a:off x="6948264" y="4121486"/>
            <a:ext cx="18469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accent5"/>
                </a:solidFill>
              </a:rPr>
              <a:t>All ordered/Received</a:t>
            </a:r>
          </a:p>
        </p:txBody>
      </p:sp>
      <p:pic>
        <p:nvPicPr>
          <p:cNvPr id="16" name="Picture 15" descr="A stack of metal pallets with white labels&#10;&#10;Description automatically generated">
            <a:extLst>
              <a:ext uri="{FF2B5EF4-FFF2-40B4-BE49-F238E27FC236}">
                <a16:creationId xmlns:a16="http://schemas.microsoft.com/office/drawing/2014/main" id="{43415EAA-00F3-B7C9-3AAD-A31813F9CFF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693" t="-922" r="20108" b="922"/>
          <a:stretch/>
        </p:blipFill>
        <p:spPr>
          <a:xfrm rot="5400000">
            <a:off x="576649" y="1951508"/>
            <a:ext cx="2275464" cy="25396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025AB54-E419-39A3-1D02-AD9388BF9315}"/>
              </a:ext>
            </a:extLst>
          </p:cNvPr>
          <p:cNvSpPr txBox="1"/>
          <p:nvPr/>
        </p:nvSpPr>
        <p:spPr>
          <a:xfrm>
            <a:off x="179513" y="4397251"/>
            <a:ext cx="29459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5"/>
                </a:solidFill>
              </a:rPr>
              <a:t>Vacuum manifold in CERN stores</a:t>
            </a:r>
            <a:endParaRPr lang="en-GB" sz="1400" dirty="0">
              <a:solidFill>
                <a:schemeClr val="accent5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BC38AD1-E904-15F1-33CC-CC014010440A}"/>
              </a:ext>
            </a:extLst>
          </p:cNvPr>
          <p:cNvGrpSpPr/>
          <p:nvPr/>
        </p:nvGrpSpPr>
        <p:grpSpPr>
          <a:xfrm>
            <a:off x="3125507" y="2059846"/>
            <a:ext cx="3698037" cy="2672144"/>
            <a:chOff x="2531328" y="1870674"/>
            <a:chExt cx="3698037" cy="267214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ED5D9A7-BA5E-7312-BF51-FE779C0E7B2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31328" y="1870674"/>
              <a:ext cx="1709946" cy="1480071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427DA3FB-A879-5D7A-9E56-E69F54A7EAF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81363" y="2821119"/>
              <a:ext cx="1396657" cy="1721699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3A8AE8F-FAFC-7AFD-F219-019F6422E7D6}"/>
                </a:ext>
              </a:extLst>
            </p:cNvPr>
            <p:cNvSpPr txBox="1"/>
            <p:nvPr/>
          </p:nvSpPr>
          <p:spPr>
            <a:xfrm>
              <a:off x="5079691" y="4132369"/>
              <a:ext cx="114967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err="1">
                  <a:solidFill>
                    <a:schemeClr val="accent5"/>
                  </a:solidFill>
                </a:rPr>
                <a:t>LHCVTFGA0001</a:t>
              </a:r>
              <a:endParaRPr lang="en-GB" sz="1000" dirty="0">
                <a:solidFill>
                  <a:schemeClr val="accent5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DF73C75-6818-DEF0-3A5F-F3251C2498A2}"/>
                </a:ext>
              </a:extLst>
            </p:cNvPr>
            <p:cNvSpPr txBox="1"/>
            <p:nvPr/>
          </p:nvSpPr>
          <p:spPr>
            <a:xfrm>
              <a:off x="3226453" y="2909033"/>
              <a:ext cx="115768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err="1">
                  <a:solidFill>
                    <a:schemeClr val="accent5"/>
                  </a:solidFill>
                </a:rPr>
                <a:t>LHCVTFGC0001</a:t>
              </a:r>
              <a:endParaRPr lang="en-GB" sz="1000" dirty="0">
                <a:solidFill>
                  <a:schemeClr val="accent5"/>
                </a:solidFill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A94B294E-2810-0F3F-C0B7-B7AF307392CE}"/>
              </a:ext>
            </a:extLst>
          </p:cNvPr>
          <p:cNvSpPr txBox="1"/>
          <p:nvPr/>
        </p:nvSpPr>
        <p:spPr>
          <a:xfrm>
            <a:off x="2687910" y="450902"/>
            <a:ext cx="3903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3399"/>
                </a:solidFill>
              </a:rPr>
              <a:t>Production / procurement completed</a:t>
            </a:r>
            <a:endParaRPr lang="en-GB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3237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C2E909-74C8-482B-826A-2C3F3A238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V. Baglin, G. Bregliozzi, 13th HL-LHC collaboration Meeting, Vancouver, 27th Sep 2023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2B7639-7713-44EB-A15E-FBA03D3EC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1F906AB-492F-47AE-BD82-FC32B4D67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775" y="-14986"/>
            <a:ext cx="7918450" cy="539750"/>
          </a:xfrm>
        </p:spPr>
        <p:txBody>
          <a:bodyPr/>
          <a:lstStyle/>
          <a:p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>Project &amp; quality management</a:t>
            </a:r>
            <a:endParaRPr lang="en-GB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279B87D-8019-6EEE-A467-5EDA5F28116D}"/>
              </a:ext>
            </a:extLst>
          </p:cNvPr>
          <p:cNvSpPr txBox="1">
            <a:spLocks/>
          </p:cNvSpPr>
          <p:nvPr/>
        </p:nvSpPr>
        <p:spPr>
          <a:xfrm>
            <a:off x="315694" y="527299"/>
            <a:ext cx="8749135" cy="3268587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800" dirty="0"/>
              <a:t>TE-VSC WP4 contributions EDMS node:</a:t>
            </a:r>
          </a:p>
          <a:p>
            <a:pPr lvl="1" algn="l"/>
            <a:r>
              <a:rPr lang="en-GB" sz="1400" dirty="0"/>
              <a:t>TE-VSC production Plan</a:t>
            </a:r>
          </a:p>
          <a:p>
            <a:pPr lvl="1" algn="l"/>
            <a:r>
              <a:rPr lang="en-GB" sz="1400" dirty="0"/>
              <a:t>Spending Profile</a:t>
            </a:r>
          </a:p>
          <a:p>
            <a:pPr lvl="1" algn="l"/>
            <a:r>
              <a:rPr lang="en-GB" sz="1400" dirty="0"/>
              <a:t>Long Term Planning (WP4 planning)</a:t>
            </a:r>
          </a:p>
          <a:p>
            <a:pPr lvl="1" algn="l"/>
            <a:r>
              <a:rPr lang="en-GB" sz="1400" dirty="0"/>
              <a:t>List of Assets</a:t>
            </a:r>
          </a:p>
          <a:p>
            <a:pPr lvl="1" algn="l"/>
            <a:r>
              <a:rPr lang="en-GB" sz="1400" dirty="0"/>
              <a:t>Monthly reports</a:t>
            </a:r>
          </a:p>
          <a:p>
            <a:pPr algn="l"/>
            <a:endParaRPr lang="en-GB" sz="1600" dirty="0"/>
          </a:p>
          <a:p>
            <a:pPr algn="l"/>
            <a:endParaRPr lang="en-GB" sz="1600" dirty="0"/>
          </a:p>
          <a:p>
            <a:pPr marL="457200" lvl="1" indent="0" algn="l">
              <a:buNone/>
            </a:pPr>
            <a:endParaRPr lang="en-GB" sz="1200" dirty="0"/>
          </a:p>
          <a:p>
            <a:pPr lvl="1" algn="l"/>
            <a:endParaRPr lang="en-GB" sz="1100" dirty="0"/>
          </a:p>
          <a:p>
            <a:pPr algn="l"/>
            <a:endParaRPr lang="en-GB" sz="11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1197156-1056-D147-FC8E-8F9064C882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296" y="2267189"/>
            <a:ext cx="3505325" cy="201438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D3CF68B-BDBF-0521-DA90-B2EBEB4715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1124" y="2592212"/>
            <a:ext cx="2806157" cy="18509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E6B0066-E1CA-7E4C-803D-F1598AAB3F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74646" y="681186"/>
            <a:ext cx="2872866" cy="2138285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EC7A9C93-9FA1-0083-10A4-B5EAF42421AB}"/>
              </a:ext>
            </a:extLst>
          </p:cNvPr>
          <p:cNvGrpSpPr/>
          <p:nvPr/>
        </p:nvGrpSpPr>
        <p:grpSpPr>
          <a:xfrm>
            <a:off x="6778350" y="2778318"/>
            <a:ext cx="2066566" cy="1676326"/>
            <a:chOff x="2220370" y="2480712"/>
            <a:chExt cx="5138276" cy="4099647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1EA8E27-70C2-10B1-B21A-8B473076782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220370" y="2480712"/>
              <a:ext cx="5093804" cy="3758335"/>
            </a:xfrm>
            <a:prstGeom prst="rect">
              <a:avLst/>
            </a:prstGeom>
          </p:spPr>
        </p:pic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172214BA-F102-8DB4-2401-2D948F833118}"/>
                </a:ext>
              </a:extLst>
            </p:cNvPr>
            <p:cNvSpPr/>
            <p:nvPr/>
          </p:nvSpPr>
          <p:spPr>
            <a:xfrm>
              <a:off x="4270220" y="3379067"/>
              <a:ext cx="3088426" cy="1440442"/>
            </a:xfrm>
            <a:prstGeom prst="roundRect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4E52F367-B503-F143-44F7-9802295AE4E2}"/>
                </a:ext>
              </a:extLst>
            </p:cNvPr>
            <p:cNvCxnSpPr>
              <a:cxnSpLocks/>
              <a:stCxn id="14" idx="0"/>
              <a:endCxn id="12" idx="2"/>
            </p:cNvCxnSpPr>
            <p:nvPr/>
          </p:nvCxnSpPr>
          <p:spPr>
            <a:xfrm flipH="1" flipV="1">
              <a:off x="5814433" y="4819509"/>
              <a:ext cx="54156" cy="33071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E930C71-FE23-26D2-EBE9-D4E65D157B13}"/>
                </a:ext>
              </a:extLst>
            </p:cNvPr>
            <p:cNvSpPr txBox="1"/>
            <p:nvPr/>
          </p:nvSpPr>
          <p:spPr>
            <a:xfrm>
              <a:off x="4586281" y="5150225"/>
              <a:ext cx="2564615" cy="143013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/>
                <a:t>Production status for a specific item and related documentation</a:t>
              </a:r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6580F236-E5B8-A8BA-23B2-33B535C6F76D}"/>
                </a:ext>
              </a:extLst>
            </p:cNvPr>
            <p:cNvSpPr/>
            <p:nvPr/>
          </p:nvSpPr>
          <p:spPr>
            <a:xfrm>
              <a:off x="2580163" y="4292665"/>
              <a:ext cx="1565659" cy="819233"/>
            </a:xfrm>
            <a:prstGeom prst="roundRect">
              <a:avLst/>
            </a:prstGeom>
            <a:noFill/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33326D39-2DF6-8A25-B123-A940719E85BB}"/>
                </a:ext>
              </a:extLst>
            </p:cNvPr>
            <p:cNvCxnSpPr>
              <a:cxnSpLocks/>
              <a:stCxn id="14" idx="1"/>
              <a:endCxn id="15" idx="3"/>
            </p:cNvCxnSpPr>
            <p:nvPr/>
          </p:nvCxnSpPr>
          <p:spPr>
            <a:xfrm flipH="1" flipV="1">
              <a:off x="4145821" y="4702281"/>
              <a:ext cx="440460" cy="116301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77CE664C-F8C6-2FA6-D587-603B403B511A}"/>
              </a:ext>
            </a:extLst>
          </p:cNvPr>
          <p:cNvSpPr txBox="1"/>
          <p:nvPr/>
        </p:nvSpPr>
        <p:spPr>
          <a:xfrm>
            <a:off x="840571" y="4120185"/>
            <a:ext cx="218865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6"/>
              </a:buClr>
            </a:pPr>
            <a:r>
              <a:rPr lang="en-GB" sz="1350" dirty="0">
                <a:solidFill>
                  <a:schemeClr val="accent5"/>
                </a:solidFill>
              </a:rPr>
              <a:t>TE-VSC Budget follow-up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EE174C1-6A1C-AC6B-7603-494FD8B71C89}"/>
              </a:ext>
            </a:extLst>
          </p:cNvPr>
          <p:cNvSpPr txBox="1"/>
          <p:nvPr/>
        </p:nvSpPr>
        <p:spPr>
          <a:xfrm>
            <a:off x="3762909" y="4368143"/>
            <a:ext cx="253966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6"/>
              </a:buClr>
            </a:pPr>
            <a:r>
              <a:rPr lang="en-GB" sz="1350" dirty="0">
                <a:solidFill>
                  <a:schemeClr val="accent5"/>
                </a:solidFill>
              </a:rPr>
              <a:t>TE-VSC Production  follow-up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84D7D8F-4249-76F5-F327-AB04752E9C5A}"/>
              </a:ext>
            </a:extLst>
          </p:cNvPr>
          <p:cNvSpPr txBox="1"/>
          <p:nvPr/>
        </p:nvSpPr>
        <p:spPr>
          <a:xfrm>
            <a:off x="5397843" y="438314"/>
            <a:ext cx="3134157" cy="300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Clr>
                <a:schemeClr val="accent6"/>
              </a:buClr>
            </a:pPr>
            <a:r>
              <a:rPr lang="en-GB" sz="1350" dirty="0">
                <a:solidFill>
                  <a:schemeClr val="accent5"/>
                </a:solidFill>
              </a:rPr>
              <a:t>TE-VSC Contribution to WP4 definition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585206E-8B51-6CA3-A573-F8EE23392194}"/>
              </a:ext>
            </a:extLst>
          </p:cNvPr>
          <p:cNvSpPr txBox="1"/>
          <p:nvPr/>
        </p:nvSpPr>
        <p:spPr>
          <a:xfrm>
            <a:off x="6923055" y="4443187"/>
            <a:ext cx="210734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6"/>
              </a:buClr>
            </a:pPr>
            <a:r>
              <a:rPr lang="en-GB" sz="1350" dirty="0">
                <a:solidFill>
                  <a:schemeClr val="accent5"/>
                </a:solidFill>
              </a:rPr>
              <a:t>TE-VSC MTF</a:t>
            </a:r>
          </a:p>
        </p:txBody>
      </p:sp>
    </p:spTree>
    <p:extLst>
      <p:ext uri="{BB962C8B-B14F-4D97-AF65-F5344CB8AC3E}">
        <p14:creationId xmlns:p14="http://schemas.microsoft.com/office/powerpoint/2010/main" val="13149138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C2E909-74C8-482B-826A-2C3F3A238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V. Baglin, G. Bregliozzi, 13th HL-LHC collaboration Meeting, Vancouver, 27th Sep 2023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2B7639-7713-44EB-A15E-FBA03D3EC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1F906AB-492F-47AE-BD82-FC32B4D67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775" y="-14986"/>
            <a:ext cx="7918450" cy="539750"/>
          </a:xfrm>
        </p:spPr>
        <p:txBody>
          <a:bodyPr/>
          <a:lstStyle/>
          <a:p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>Vacuum </a:t>
            </a:r>
            <a:r>
              <a:rPr lang="en-GB" sz="2800" b="1">
                <a:latin typeface="Calibri" panose="020F0502020204030204" pitchFamily="34" charset="0"/>
                <a:cs typeface="Calibri" panose="020F0502020204030204" pitchFamily="34" charset="0"/>
              </a:rPr>
              <a:t>acceptance tests</a:t>
            </a:r>
            <a:endParaRPr lang="en-GB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C1C4EFC9-8669-94A0-D679-A8B73C17E58F}"/>
              </a:ext>
            </a:extLst>
          </p:cNvPr>
          <p:cNvSpPr txBox="1">
            <a:spLocks/>
          </p:cNvSpPr>
          <p:nvPr/>
        </p:nvSpPr>
        <p:spPr>
          <a:xfrm>
            <a:off x="182022" y="483518"/>
            <a:ext cx="8504778" cy="3268587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600" dirty="0"/>
              <a:t>Residual gas composition. </a:t>
            </a:r>
          </a:p>
          <a:p>
            <a:pPr lvl="1" algn="l"/>
            <a:r>
              <a:rPr lang="en-GB" sz="1200" dirty="0"/>
              <a:t>The RGA scan must be normalized to the highest peaks (H</a:t>
            </a:r>
            <a:r>
              <a:rPr lang="en-GB" sz="1200" baseline="-25000" dirty="0"/>
              <a:t>2</a:t>
            </a:r>
            <a:r>
              <a:rPr lang="en-GB" sz="1200" dirty="0"/>
              <a:t> or H</a:t>
            </a:r>
            <a:r>
              <a:rPr lang="en-GB" sz="1200" baseline="-25000" dirty="0"/>
              <a:t>2</a:t>
            </a:r>
            <a:r>
              <a:rPr lang="en-GB" sz="1200" dirty="0"/>
              <a:t>O) and the RGA is considered non-conform if one of the following levels is not respected (EDMS 2779658)</a:t>
            </a:r>
          </a:p>
          <a:p>
            <a:pPr lvl="2" algn="l"/>
            <a:r>
              <a:rPr lang="en-GB" sz="1200" dirty="0"/>
              <a:t>Highest gas not being H</a:t>
            </a:r>
            <a:r>
              <a:rPr lang="en-GB" sz="1200" baseline="-25000" dirty="0"/>
              <a:t>2</a:t>
            </a:r>
            <a:r>
              <a:rPr lang="en-GB" sz="1200" dirty="0"/>
              <a:t> or H</a:t>
            </a:r>
            <a:r>
              <a:rPr lang="en-GB" sz="1200" baseline="-25000" dirty="0"/>
              <a:t>2</a:t>
            </a:r>
            <a:r>
              <a:rPr lang="en-GB" sz="1200" dirty="0"/>
              <a:t>O;</a:t>
            </a:r>
          </a:p>
          <a:p>
            <a:pPr lvl="2" algn="l"/>
            <a:r>
              <a:rPr lang="en-GB" sz="1200" dirty="0"/>
              <a:t>Mass of 40 (argon) &gt; mass 39: indication presence of air;</a:t>
            </a:r>
          </a:p>
          <a:p>
            <a:pPr lvl="2" algn="l"/>
            <a:r>
              <a:rPr lang="en-GB" sz="1200" dirty="0"/>
              <a:t>Light hydrocarbon (27,29,35,37,39,41): at least 100 times lower the maximum peak;</a:t>
            </a:r>
          </a:p>
          <a:p>
            <a:pPr lvl="2" algn="l"/>
            <a:r>
              <a:rPr lang="en-GB" sz="1200" dirty="0"/>
              <a:t>Masses &gt; 50: at least 1000 times lower the maximum peak;</a:t>
            </a:r>
          </a:p>
          <a:p>
            <a:pPr lvl="2" algn="l"/>
            <a:r>
              <a:rPr lang="en-GB" sz="1200" dirty="0"/>
              <a:t>Presence of mass 4 (He).</a:t>
            </a:r>
          </a:p>
          <a:p>
            <a:pPr algn="l"/>
            <a:endParaRPr lang="en-GB" sz="1600" dirty="0"/>
          </a:p>
          <a:p>
            <a:pPr marL="457200" lvl="1" indent="0" algn="l">
              <a:buNone/>
            </a:pPr>
            <a:endParaRPr lang="en-GB" sz="1200" dirty="0"/>
          </a:p>
          <a:p>
            <a:pPr lvl="1" algn="l"/>
            <a:endParaRPr lang="en-GB" sz="1100" dirty="0"/>
          </a:p>
          <a:p>
            <a:pPr algn="l"/>
            <a:endParaRPr lang="en-GB" sz="11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7420C17-EFB0-42A4-903E-EDFBA2B3ED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760" y="2267254"/>
            <a:ext cx="4208765" cy="2528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3893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3. Layout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2BAC54-FBED-4CC7-829C-3DA9B6C25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 Baglin, G. Bregliozzi, 13th HL-LHC collaboration Meeting, Vancouver, 27th Sep 2023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0C4C6C-30CD-4C06-90EA-8E9EE0855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81D87-F0CE-4212-9B3B-43BEDD8F7041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98731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C2E909-74C8-482B-826A-2C3F3A238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V. Baglin, G. Bregliozzi, 13th HL-LHC collaboration Meeting, Vancouver, 27th Sep 2023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2B7639-7713-44EB-A15E-FBA03D3EC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1F906AB-492F-47AE-BD82-FC32B4D67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775" y="-14986"/>
            <a:ext cx="7918450" cy="539750"/>
          </a:xfrm>
        </p:spPr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>nter-crab vacuum sector: integration</a:t>
            </a:r>
            <a:endParaRPr lang="en-GB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C1C4EFC9-8669-94A0-D679-A8B73C17E58F}"/>
              </a:ext>
            </a:extLst>
          </p:cNvPr>
          <p:cNvSpPr txBox="1">
            <a:spLocks/>
          </p:cNvSpPr>
          <p:nvPr/>
        </p:nvSpPr>
        <p:spPr>
          <a:xfrm>
            <a:off x="315694" y="527299"/>
            <a:ext cx="8749135" cy="3268587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600" dirty="0"/>
              <a:t>Inter-tanks cryomodules design is at his final step</a:t>
            </a:r>
          </a:p>
          <a:p>
            <a:pPr algn="l"/>
            <a:r>
              <a:rPr lang="en-GB" sz="1600" dirty="0"/>
              <a:t>Layout already in Optic LS3 V1.7 of Layout Data Base</a:t>
            </a:r>
          </a:p>
          <a:p>
            <a:pPr algn="l"/>
            <a:r>
              <a:rPr lang="en-GB" sz="1600" dirty="0"/>
              <a:t>Engineering report will circulate soon for a final approval at the project level:</a:t>
            </a:r>
          </a:p>
          <a:p>
            <a:pPr lvl="1" algn="l"/>
            <a:r>
              <a:rPr lang="en-GB" sz="1200" dirty="0"/>
              <a:t>EDMS 2045739</a:t>
            </a:r>
          </a:p>
          <a:p>
            <a:pPr algn="l"/>
            <a:endParaRPr lang="en-GB" sz="1600" dirty="0"/>
          </a:p>
          <a:p>
            <a:pPr marL="457200" lvl="1" indent="0" algn="l">
              <a:buNone/>
            </a:pPr>
            <a:endParaRPr lang="en-GB" sz="1200" dirty="0"/>
          </a:p>
          <a:p>
            <a:pPr lvl="1" algn="l"/>
            <a:endParaRPr lang="en-GB" sz="1100" dirty="0"/>
          </a:p>
          <a:p>
            <a:pPr algn="l"/>
            <a:endParaRPr lang="en-GB" sz="11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7E926B4-4B13-B1E4-1D55-B5259B773F71}"/>
              </a:ext>
            </a:extLst>
          </p:cNvPr>
          <p:cNvSpPr txBox="1"/>
          <p:nvPr/>
        </p:nvSpPr>
        <p:spPr>
          <a:xfrm>
            <a:off x="3491880" y="4197966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kern="1400" dirty="0">
                <a:solidFill>
                  <a:schemeClr val="accent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Optics </a:t>
            </a:r>
            <a:r>
              <a:rPr lang="en-GB" sz="1800" kern="1400" dirty="0" err="1">
                <a:solidFill>
                  <a:schemeClr val="accent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v1.7</a:t>
            </a:r>
            <a:endParaRPr lang="en-GB" dirty="0">
              <a:solidFill>
                <a:schemeClr val="accent5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C91F0BC-E0D4-500A-2B64-70C3AB1751CC}"/>
              </a:ext>
            </a:extLst>
          </p:cNvPr>
          <p:cNvGrpSpPr/>
          <p:nvPr/>
        </p:nvGrpSpPr>
        <p:grpSpPr>
          <a:xfrm>
            <a:off x="366470" y="1804253"/>
            <a:ext cx="8366839" cy="2376264"/>
            <a:chOff x="261661" y="771550"/>
            <a:chExt cx="8366839" cy="2376264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C26D590-77DC-5DF4-4F79-A06AB756ABCB}"/>
                </a:ext>
              </a:extLst>
            </p:cNvPr>
            <p:cNvSpPr txBox="1"/>
            <p:nvPr/>
          </p:nvSpPr>
          <p:spPr>
            <a:xfrm>
              <a:off x="776133" y="851057"/>
              <a:ext cx="11521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>
                  <a:solidFill>
                    <a:schemeClr val="bg1"/>
                  </a:solidFill>
                </a:rPr>
                <a:t>LSS5R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D938706E-2CD2-6091-B278-B013CBD8C3C5}"/>
                </a:ext>
              </a:extLst>
            </p:cNvPr>
            <p:cNvSpPr/>
            <p:nvPr/>
          </p:nvSpPr>
          <p:spPr>
            <a:xfrm>
              <a:off x="5292080" y="1131590"/>
              <a:ext cx="1080120" cy="1080120"/>
            </a:xfrm>
            <a:prstGeom prst="ellipse">
              <a:avLst/>
            </a:prstGeom>
            <a:noFill/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A8BAC07C-6626-3103-BB17-221197CDC0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8500" y="1010314"/>
              <a:ext cx="3420000" cy="213750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1" name="Picture 4">
              <a:extLst>
                <a:ext uri="{FF2B5EF4-FFF2-40B4-BE49-F238E27FC236}">
                  <a16:creationId xmlns:a16="http://schemas.microsoft.com/office/drawing/2014/main" id="{81CC9EA5-C30A-B96C-45F9-F8195ADB482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61661" y="771550"/>
              <a:ext cx="4572000" cy="2148827"/>
            </a:xfrm>
            <a:prstGeom prst="rect">
              <a:avLst/>
            </a:prstGeom>
            <a:solidFill>
              <a:schemeClr val="bg1"/>
            </a:solidFill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5FD83510-816B-B071-F4F3-70130E6B7435}"/>
              </a:ext>
            </a:extLst>
          </p:cNvPr>
          <p:cNvSpPr txBox="1"/>
          <p:nvPr/>
        </p:nvSpPr>
        <p:spPr>
          <a:xfrm>
            <a:off x="2078808" y="1883760"/>
            <a:ext cx="1082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5"/>
                </a:solidFill>
              </a:rPr>
              <a:t>Top view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D666E01-3BD3-374A-09B4-49CA917ACBDC}"/>
              </a:ext>
            </a:extLst>
          </p:cNvPr>
          <p:cNvSpPr txBox="1"/>
          <p:nvPr/>
        </p:nvSpPr>
        <p:spPr>
          <a:xfrm>
            <a:off x="6415591" y="1822433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5"/>
                </a:solidFill>
              </a:rPr>
              <a:t>Side view</a:t>
            </a:r>
          </a:p>
        </p:txBody>
      </p:sp>
    </p:spTree>
    <p:extLst>
      <p:ext uri="{BB962C8B-B14F-4D97-AF65-F5344CB8AC3E}">
        <p14:creationId xmlns:p14="http://schemas.microsoft.com/office/powerpoint/2010/main" val="28451512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C2E909-74C8-482B-826A-2C3F3A238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V. Baglin, G. Bregliozzi, 13th HL-LHC collaboration Meeting, Vancouver, 27th Sep 2023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2B7639-7713-44EB-A15E-FBA03D3EC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1F906AB-492F-47AE-BD82-FC32B4D67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775" y="-14986"/>
            <a:ext cx="7918450" cy="539750"/>
          </a:xfrm>
        </p:spPr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>nter-crab vacuum sector: components</a:t>
            </a:r>
            <a:endParaRPr lang="en-GB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C1C4EFC9-8669-94A0-D679-A8B73C17E58F}"/>
              </a:ext>
            </a:extLst>
          </p:cNvPr>
          <p:cNvSpPr txBox="1">
            <a:spLocks/>
          </p:cNvSpPr>
          <p:nvPr/>
        </p:nvSpPr>
        <p:spPr>
          <a:xfrm>
            <a:off x="5432131" y="3339714"/>
            <a:ext cx="3240360" cy="1427549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400" dirty="0"/>
              <a:t>Compact and easy installation or intervention</a:t>
            </a:r>
          </a:p>
          <a:p>
            <a:pPr algn="l"/>
            <a:r>
              <a:rPr lang="en-GB" sz="1400" dirty="0"/>
              <a:t>Support integrated in the CRAB vessel (EDMS 2899757)</a:t>
            </a:r>
          </a:p>
          <a:p>
            <a:pPr marL="457200" lvl="1" indent="0" algn="l">
              <a:buNone/>
            </a:pPr>
            <a:endParaRPr lang="en-GB" sz="1400" dirty="0"/>
          </a:p>
          <a:p>
            <a:pPr lvl="1" algn="l"/>
            <a:endParaRPr lang="en-GB" sz="1400" dirty="0"/>
          </a:p>
          <a:p>
            <a:pPr algn="l"/>
            <a:endParaRPr lang="en-GB" sz="1400" dirty="0"/>
          </a:p>
        </p:txBody>
      </p:sp>
      <p:pic>
        <p:nvPicPr>
          <p:cNvPr id="16" name="Image 15" descr="Une image contenant cylindre, télescope&#10;&#10;Description générée automatiquement">
            <a:extLst>
              <a:ext uri="{FF2B5EF4-FFF2-40B4-BE49-F238E27FC236}">
                <a16:creationId xmlns:a16="http://schemas.microsoft.com/office/drawing/2014/main" id="{D1A71F58-DAEB-914C-9422-AB2136E0EA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940" y="549315"/>
            <a:ext cx="2308860" cy="1799590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AF864F9E-8D27-EE29-026A-99F27698DD0F}"/>
              </a:ext>
            </a:extLst>
          </p:cNvPr>
          <p:cNvGrpSpPr/>
          <p:nvPr/>
        </p:nvGrpSpPr>
        <p:grpSpPr>
          <a:xfrm>
            <a:off x="748390" y="2270780"/>
            <a:ext cx="3094185" cy="1539908"/>
            <a:chOff x="648517" y="2554486"/>
            <a:chExt cx="3094185" cy="1539908"/>
          </a:xfrm>
        </p:grpSpPr>
        <p:pic>
          <p:nvPicPr>
            <p:cNvPr id="17" name="Image 18" descr="Une image contenant croquis, ligne, dessin, diagramme&#10;&#10;Description générée automatiquement">
              <a:extLst>
                <a:ext uri="{FF2B5EF4-FFF2-40B4-BE49-F238E27FC236}">
                  <a16:creationId xmlns:a16="http://schemas.microsoft.com/office/drawing/2014/main" id="{485AA46D-F61A-3A9D-9277-E2E68B2F032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0800000">
              <a:off x="648517" y="2554486"/>
              <a:ext cx="3094185" cy="1198721"/>
            </a:xfrm>
            <a:prstGeom prst="rect">
              <a:avLst/>
            </a:prstGeom>
          </p:spPr>
        </p:pic>
        <p:pic>
          <p:nvPicPr>
            <p:cNvPr id="18" name="Image 19">
              <a:extLst>
                <a:ext uri="{FF2B5EF4-FFF2-40B4-BE49-F238E27FC236}">
                  <a16:creationId xmlns:a16="http://schemas.microsoft.com/office/drawing/2014/main" id="{3FB231A9-6CDD-03E9-DB09-72E24075EB3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77677" y="3380179"/>
              <a:ext cx="587250" cy="714215"/>
            </a:xfrm>
            <a:prstGeom prst="rect">
              <a:avLst/>
            </a:prstGeom>
          </p:spPr>
        </p:pic>
        <p:pic>
          <p:nvPicPr>
            <p:cNvPr id="19" name="Image 23">
              <a:extLst>
                <a:ext uri="{FF2B5EF4-FFF2-40B4-BE49-F238E27FC236}">
                  <a16:creationId xmlns:a16="http://schemas.microsoft.com/office/drawing/2014/main" id="{D513FF81-8D71-AF8C-1F24-9C34A340882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919537" y="3478832"/>
              <a:ext cx="686546" cy="590440"/>
            </a:xfrm>
            <a:prstGeom prst="rect">
              <a:avLst/>
            </a:prstGeom>
          </p:spPr>
        </p:pic>
      </p:grpSp>
      <p:pic>
        <p:nvPicPr>
          <p:cNvPr id="20" name="Image 33" descr="Une image contenant capture d’écran, machine&#10;&#10;Description générée automatiquement">
            <a:extLst>
              <a:ext uri="{FF2B5EF4-FFF2-40B4-BE49-F238E27FC236}">
                <a16:creationId xmlns:a16="http://schemas.microsoft.com/office/drawing/2014/main" id="{1F1CCEAC-31DE-D2AE-189F-C4F01D1109B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76904" y="715297"/>
            <a:ext cx="2950463" cy="2354417"/>
          </a:xfrm>
          <a:prstGeom prst="rect">
            <a:avLst/>
          </a:prstGeom>
        </p:spPr>
      </p:pic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7327193E-6A8C-A6E3-5784-57B9FAF79508}"/>
              </a:ext>
            </a:extLst>
          </p:cNvPr>
          <p:cNvSpPr txBox="1">
            <a:spLocks/>
          </p:cNvSpPr>
          <p:nvPr/>
        </p:nvSpPr>
        <p:spPr>
          <a:xfrm>
            <a:off x="424783" y="3760115"/>
            <a:ext cx="4818958" cy="852207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400" dirty="0"/>
              <a:t>Stainless steel vacuum fired </a:t>
            </a:r>
          </a:p>
          <a:p>
            <a:pPr algn="l"/>
            <a:r>
              <a:rPr lang="en-GB" sz="1400" dirty="0"/>
              <a:t>Copper Pated, NEG coated</a:t>
            </a:r>
          </a:p>
          <a:p>
            <a:pPr algn="l"/>
            <a:r>
              <a:rPr lang="en-GB" sz="1400" dirty="0"/>
              <a:t>Special RF shield for pumping and valves ports</a:t>
            </a:r>
          </a:p>
          <a:p>
            <a:pPr algn="l"/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9650559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C2E909-74C8-482B-826A-2C3F3A238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V. Baglin, G. Bregliozzi, 13th HL-LHC collaboration Meeting, Vancouver, 27th Sep 2023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2B7639-7713-44EB-A15E-FBA03D3EC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1F906AB-492F-47AE-BD82-FC32B4D67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775" y="-14986"/>
            <a:ext cx="7918450" cy="539750"/>
          </a:xfrm>
        </p:spPr>
        <p:txBody>
          <a:bodyPr/>
          <a:lstStyle/>
          <a:p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>Electron cloud mitigation</a:t>
            </a: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5A8630A-6500-C7FC-373B-27CB37D1C14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935891"/>
            <a:ext cx="8645548" cy="137744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D3B02D4-C74F-CC9C-1FD9-38C6ECEADADE}"/>
              </a:ext>
            </a:extLst>
          </p:cNvPr>
          <p:cNvSpPr txBox="1"/>
          <p:nvPr/>
        </p:nvSpPr>
        <p:spPr>
          <a:xfrm>
            <a:off x="811331" y="1049983"/>
            <a:ext cx="555067" cy="276999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chemeClr val="bg1"/>
                </a:solidFill>
              </a:rPr>
              <a:t>NEG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FB692C7-1D68-C60B-827F-D5EA830CD011}"/>
              </a:ext>
            </a:extLst>
          </p:cNvPr>
          <p:cNvSpPr txBox="1"/>
          <p:nvPr/>
        </p:nvSpPr>
        <p:spPr>
          <a:xfrm>
            <a:off x="4976164" y="1020353"/>
            <a:ext cx="555067" cy="276999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chemeClr val="bg1"/>
                </a:solidFill>
              </a:rPr>
              <a:t>NEG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9DA1B45-47FF-6679-D5C7-25881451EDD1}"/>
              </a:ext>
            </a:extLst>
          </p:cNvPr>
          <p:cNvSpPr txBox="1"/>
          <p:nvPr/>
        </p:nvSpPr>
        <p:spPr>
          <a:xfrm>
            <a:off x="8526931" y="1006453"/>
            <a:ext cx="555067" cy="276999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chemeClr val="bg1"/>
                </a:solidFill>
              </a:rPr>
              <a:t>NEG</a:t>
            </a:r>
            <a:endParaRPr lang="en-GB" sz="1200" dirty="0">
              <a:solidFill>
                <a:schemeClr val="bg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FE2EA4E-3FF7-9FC9-A3F5-AAC7B5E4060E}"/>
              </a:ext>
            </a:extLst>
          </p:cNvPr>
          <p:cNvGrpSpPr/>
          <p:nvPr/>
        </p:nvGrpSpPr>
        <p:grpSpPr>
          <a:xfrm>
            <a:off x="358726" y="1986087"/>
            <a:ext cx="5139259" cy="2446979"/>
            <a:chOff x="323528" y="2283718"/>
            <a:chExt cx="5139259" cy="2446979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48284DAF-0955-7066-631B-633320A9FB84}"/>
                </a:ext>
              </a:extLst>
            </p:cNvPr>
            <p:cNvGrpSpPr/>
            <p:nvPr/>
          </p:nvGrpSpPr>
          <p:grpSpPr>
            <a:xfrm>
              <a:off x="323528" y="2283718"/>
              <a:ext cx="5041799" cy="2446979"/>
              <a:chOff x="323528" y="2283718"/>
              <a:chExt cx="5041799" cy="2446979"/>
            </a:xfrm>
          </p:grpSpPr>
          <p:pic>
            <p:nvPicPr>
              <p:cNvPr id="13" name="Picture 12" descr="A screenshot of a video game&#10;&#10;Description automatically generated">
                <a:extLst>
                  <a:ext uri="{FF2B5EF4-FFF2-40B4-BE49-F238E27FC236}">
                    <a16:creationId xmlns:a16="http://schemas.microsoft.com/office/drawing/2014/main" id="{36A29B8D-9F12-ACB2-0F0F-82ABBEA573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3528" y="3089259"/>
                <a:ext cx="5041799" cy="1641438"/>
              </a:xfrm>
              <a:prstGeom prst="rect">
                <a:avLst/>
              </a:prstGeom>
            </p:spPr>
          </p:pic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ED7EFDEF-DB53-7FAD-0D82-82D258A0A6FF}"/>
                  </a:ext>
                </a:extLst>
              </p:cNvPr>
              <p:cNvCxnSpPr/>
              <p:nvPr/>
            </p:nvCxnSpPr>
            <p:spPr>
              <a:xfrm flipH="1">
                <a:off x="899592" y="2283718"/>
                <a:ext cx="1296144" cy="93610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65AA59A8-4557-3AEA-6520-AC758393E81C}"/>
                  </a:ext>
                </a:extLst>
              </p:cNvPr>
              <p:cNvCxnSpPr/>
              <p:nvPr/>
            </p:nvCxnSpPr>
            <p:spPr>
              <a:xfrm>
                <a:off x="4572000" y="2283718"/>
                <a:ext cx="216024" cy="100811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2949A54-9B9F-D627-F02B-C68BD34A3B81}"/>
                  </a:ext>
                </a:extLst>
              </p:cNvPr>
              <p:cNvSpPr txBox="1"/>
              <p:nvPr/>
            </p:nvSpPr>
            <p:spPr>
              <a:xfrm>
                <a:off x="1763689" y="3291830"/>
                <a:ext cx="432048" cy="276999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fr-CH" sz="1200" dirty="0" err="1">
                    <a:solidFill>
                      <a:schemeClr val="bg1"/>
                    </a:solidFill>
                  </a:rPr>
                  <a:t>aC</a:t>
                </a:r>
                <a:endParaRPr lang="en-GB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DE5FC31-3811-752C-83B0-358BBDED7B45}"/>
                  </a:ext>
                </a:extLst>
              </p:cNvPr>
              <p:cNvSpPr txBox="1"/>
              <p:nvPr/>
            </p:nvSpPr>
            <p:spPr>
              <a:xfrm>
                <a:off x="3548584" y="3291830"/>
                <a:ext cx="432048" cy="276999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fr-CH" sz="1200" dirty="0" err="1">
                    <a:solidFill>
                      <a:schemeClr val="bg1"/>
                    </a:solidFill>
                  </a:rPr>
                  <a:t>aC</a:t>
                </a:r>
                <a:endParaRPr lang="en-GB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5C2A94A-FF0D-8213-DBFB-EE3EDADD14EA}"/>
                  </a:ext>
                </a:extLst>
              </p:cNvPr>
              <p:cNvSpPr txBox="1"/>
              <p:nvPr/>
            </p:nvSpPr>
            <p:spPr>
              <a:xfrm>
                <a:off x="495041" y="3273745"/>
                <a:ext cx="432048" cy="276999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fr-CH" sz="1200" dirty="0" err="1">
                    <a:solidFill>
                      <a:schemeClr val="bg1"/>
                    </a:solidFill>
                  </a:rPr>
                  <a:t>aC</a:t>
                </a:r>
                <a:endParaRPr lang="en-GB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E74DB43-E3D1-EEDC-5945-25DF1FEE97D4}"/>
                  </a:ext>
                </a:extLst>
              </p:cNvPr>
              <p:cNvSpPr txBox="1"/>
              <p:nvPr/>
            </p:nvSpPr>
            <p:spPr>
              <a:xfrm>
                <a:off x="4724942" y="3297975"/>
                <a:ext cx="432048" cy="276999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fr-CH" sz="1200" dirty="0" err="1">
                    <a:solidFill>
                      <a:schemeClr val="bg1"/>
                    </a:solidFill>
                  </a:rPr>
                  <a:t>aC</a:t>
                </a:r>
                <a:endParaRPr lang="en-GB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4B707EC-FAD9-BB2D-77CB-D0F19AB746F6}"/>
                </a:ext>
              </a:extLst>
            </p:cNvPr>
            <p:cNvSpPr txBox="1"/>
            <p:nvPr/>
          </p:nvSpPr>
          <p:spPr>
            <a:xfrm>
              <a:off x="325612" y="4155926"/>
              <a:ext cx="782775" cy="46166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200" dirty="0">
                  <a:solidFill>
                    <a:schemeClr val="bg1"/>
                  </a:solidFill>
                </a:rPr>
                <a:t>No </a:t>
              </a:r>
              <a:r>
                <a:rPr lang="fr-CH" sz="1200" dirty="0" err="1">
                  <a:solidFill>
                    <a:schemeClr val="bg1"/>
                  </a:solidFill>
                </a:rPr>
                <a:t>coating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2F14318-5188-9E85-4DDA-BCD78CE18A83}"/>
                </a:ext>
              </a:extLst>
            </p:cNvPr>
            <p:cNvSpPr txBox="1"/>
            <p:nvPr/>
          </p:nvSpPr>
          <p:spPr>
            <a:xfrm>
              <a:off x="4680012" y="4120852"/>
              <a:ext cx="782775" cy="46166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200" dirty="0">
                  <a:solidFill>
                    <a:schemeClr val="bg1"/>
                  </a:solidFill>
                </a:rPr>
                <a:t>No </a:t>
              </a:r>
              <a:r>
                <a:rPr lang="fr-CH" sz="1200" dirty="0" err="1">
                  <a:solidFill>
                    <a:schemeClr val="bg1"/>
                  </a:solidFill>
                </a:rPr>
                <a:t>coating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E2042238-0D7C-59A7-E355-357D216165D0}"/>
              </a:ext>
            </a:extLst>
          </p:cNvPr>
          <p:cNvSpPr txBox="1"/>
          <p:nvPr/>
        </p:nvSpPr>
        <p:spPr>
          <a:xfrm>
            <a:off x="5650927" y="2715306"/>
            <a:ext cx="35144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CH" dirty="0">
                <a:solidFill>
                  <a:schemeClr val="accent5"/>
                </a:solidFill>
              </a:rPr>
              <a:t>Crab cavities are not </a:t>
            </a:r>
            <a:r>
              <a:rPr lang="fr-CH" dirty="0" err="1">
                <a:solidFill>
                  <a:schemeClr val="accent5"/>
                </a:solidFill>
              </a:rPr>
              <a:t>expected</a:t>
            </a:r>
            <a:r>
              <a:rPr lang="fr-CH" dirty="0">
                <a:solidFill>
                  <a:schemeClr val="accent5"/>
                </a:solidFill>
              </a:rPr>
              <a:t> to </a:t>
            </a:r>
            <a:r>
              <a:rPr lang="fr-CH" dirty="0" err="1">
                <a:solidFill>
                  <a:schemeClr val="accent5"/>
                </a:solidFill>
              </a:rPr>
              <a:t>contribute</a:t>
            </a:r>
            <a:r>
              <a:rPr lang="fr-CH" dirty="0">
                <a:solidFill>
                  <a:schemeClr val="accent5"/>
                </a:solidFill>
              </a:rPr>
              <a:t> to the e-cloud: </a:t>
            </a:r>
            <a:r>
              <a:rPr lang="fr-CH" dirty="0">
                <a:hlinkClick r:id="rId5"/>
              </a:rPr>
              <a:t>EDMS 2663141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666944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C2E909-74C8-482B-826A-2C3F3A238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V. Baglin, G. Bregliozzi, 13th HL-LHC collaboration Meeting, Vancouver, 27th Sep 2023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2B7639-7713-44EB-A15E-FBA03D3EC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1F906AB-492F-47AE-BD82-FC32B4D67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775" y="-14986"/>
            <a:ext cx="7918450" cy="539750"/>
          </a:xfrm>
        </p:spPr>
        <p:txBody>
          <a:bodyPr/>
          <a:lstStyle/>
          <a:p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>Pressure profile in D2-Q4</a:t>
            </a:r>
            <a:endParaRPr lang="en-GB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38D873BB-D943-FDCC-BC3B-4EC4A0EE652C}"/>
              </a:ext>
            </a:extLst>
          </p:cNvPr>
          <p:cNvSpPr txBox="1">
            <a:spLocks/>
          </p:cNvSpPr>
          <p:nvPr/>
        </p:nvSpPr>
        <p:spPr>
          <a:xfrm>
            <a:off x="315694" y="527299"/>
            <a:ext cx="8828306" cy="3268587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800" dirty="0"/>
              <a:t>Simulations of the blue beam (B1) in LSS1R as a worst-case scenario:</a:t>
            </a:r>
          </a:p>
          <a:p>
            <a:pPr lvl="1" algn="l"/>
            <a:r>
              <a:rPr lang="en-GB" sz="1400" dirty="0"/>
              <a:t>LSS1: shorter inter-cavity sector</a:t>
            </a:r>
          </a:p>
          <a:p>
            <a:pPr lvl="1" algn="l"/>
            <a:r>
              <a:rPr lang="en-GB" sz="1400" dirty="0"/>
              <a:t>Outgoing beam from IP having more SR radiation from the D2 dipole</a:t>
            </a:r>
          </a:p>
          <a:p>
            <a:pPr algn="l"/>
            <a:r>
              <a:rPr lang="en-GB" sz="1600" dirty="0"/>
              <a:t>Three configurations investigated:</a:t>
            </a:r>
          </a:p>
          <a:p>
            <a:pPr lvl="1" algn="l"/>
            <a:r>
              <a:rPr lang="en-GB" sz="1400" dirty="0"/>
              <a:t>All extremity vacuum chambers uncoated</a:t>
            </a:r>
          </a:p>
          <a:p>
            <a:pPr lvl="1" algn="l"/>
            <a:r>
              <a:rPr lang="en-GB" sz="1400" dirty="0"/>
              <a:t>Baseline: aC coating on the extremity vacuum chambers of the non-crabbed line only</a:t>
            </a:r>
          </a:p>
          <a:p>
            <a:pPr lvl="1" algn="l"/>
            <a:r>
              <a:rPr lang="en-GB" sz="1400" dirty="0"/>
              <a:t>All extremity vacuum chambers aC coated</a:t>
            </a:r>
          </a:p>
          <a:p>
            <a:pPr algn="l"/>
            <a:endParaRPr lang="en-GB" sz="1600" dirty="0"/>
          </a:p>
          <a:p>
            <a:pPr marL="457200" lvl="1" indent="0" algn="l">
              <a:buNone/>
            </a:pPr>
            <a:endParaRPr lang="en-GB" sz="1200" dirty="0"/>
          </a:p>
          <a:p>
            <a:pPr lvl="1" algn="l"/>
            <a:endParaRPr lang="en-GB" sz="1100" dirty="0"/>
          </a:p>
          <a:p>
            <a:pPr algn="l"/>
            <a:endParaRPr lang="en-GB" sz="11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C0745A-2120-9A70-CA23-3CF41D506E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2932895"/>
            <a:ext cx="8688264" cy="7638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E9CBD48-6EB2-2F52-0179-AF56C3852122}"/>
              </a:ext>
            </a:extLst>
          </p:cNvPr>
          <p:cNvSpPr txBox="1">
            <a:spLocks noChangeAspect="1"/>
          </p:cNvSpPr>
          <p:nvPr/>
        </p:nvSpPr>
        <p:spPr>
          <a:xfrm>
            <a:off x="878438" y="3670488"/>
            <a:ext cx="546294" cy="333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5"/>
                </a:solidFill>
              </a:rPr>
              <a:t>D2</a:t>
            </a:r>
            <a:endParaRPr lang="en-GB" sz="1350" dirty="0">
              <a:solidFill>
                <a:schemeClr val="accent5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5B0372-F020-4093-B3D8-BCCEE9A89ADC}"/>
              </a:ext>
            </a:extLst>
          </p:cNvPr>
          <p:cNvSpPr txBox="1">
            <a:spLocks noChangeAspect="1"/>
          </p:cNvSpPr>
          <p:nvPr/>
        </p:nvSpPr>
        <p:spPr>
          <a:xfrm>
            <a:off x="7410082" y="3670926"/>
            <a:ext cx="546294" cy="333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5"/>
                </a:solidFill>
              </a:rPr>
              <a:t>Q4</a:t>
            </a:r>
            <a:endParaRPr lang="en-GB" sz="1350" dirty="0">
              <a:solidFill>
                <a:schemeClr val="accent5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05C8BC7-1C2F-AE94-B6AE-0277AF24D795}"/>
              </a:ext>
            </a:extLst>
          </p:cNvPr>
          <p:cNvSpPr txBox="1">
            <a:spLocks noChangeAspect="1"/>
          </p:cNvSpPr>
          <p:nvPr/>
        </p:nvSpPr>
        <p:spPr>
          <a:xfrm>
            <a:off x="5974379" y="3678817"/>
            <a:ext cx="922645" cy="333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5"/>
                </a:solidFill>
              </a:rPr>
              <a:t>TCLM</a:t>
            </a:r>
            <a:endParaRPr lang="en-GB" sz="1350" dirty="0">
              <a:solidFill>
                <a:schemeClr val="accent5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8C8A341-653F-6C92-33FC-A6EEF9D16051}"/>
              </a:ext>
            </a:extLst>
          </p:cNvPr>
          <p:cNvSpPr txBox="1">
            <a:spLocks noChangeAspect="1"/>
          </p:cNvSpPr>
          <p:nvPr/>
        </p:nvSpPr>
        <p:spPr>
          <a:xfrm>
            <a:off x="2495405" y="3670926"/>
            <a:ext cx="922645" cy="333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5"/>
                </a:solidFill>
              </a:rPr>
              <a:t>CC</a:t>
            </a:r>
            <a:endParaRPr lang="en-GB" sz="1350" dirty="0">
              <a:solidFill>
                <a:schemeClr val="accent5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EC1C7E-92F2-4EBE-7159-7F1E0C806DEA}"/>
              </a:ext>
            </a:extLst>
          </p:cNvPr>
          <p:cNvSpPr txBox="1">
            <a:spLocks noChangeAspect="1"/>
          </p:cNvSpPr>
          <p:nvPr/>
        </p:nvSpPr>
        <p:spPr>
          <a:xfrm>
            <a:off x="3418050" y="3678817"/>
            <a:ext cx="922645" cy="333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chemeClr val="accent5"/>
                </a:solidFill>
              </a:rPr>
              <a:t>CC</a:t>
            </a:r>
            <a:endParaRPr lang="en-GB" sz="135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9631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C2E909-74C8-482B-826A-2C3F3A238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V. Baglin, G. Bregliozzi, 13th HL-LHC collaboration Meeting, Vancouver, 27th Sep 2023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2B7639-7713-44EB-A15E-FBA03D3EC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1F906AB-492F-47AE-BD82-FC32B4D67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775" y="-14986"/>
            <a:ext cx="7918450" cy="539750"/>
          </a:xfrm>
        </p:spPr>
        <p:txBody>
          <a:bodyPr/>
          <a:lstStyle/>
          <a:p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>Pressure profile in D2-Q4</a:t>
            </a:r>
            <a:endParaRPr lang="en-GB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38D873BB-D943-FDCC-BC3B-4EC4A0EE652C}"/>
              </a:ext>
            </a:extLst>
          </p:cNvPr>
          <p:cNvSpPr txBox="1">
            <a:spLocks/>
          </p:cNvSpPr>
          <p:nvPr/>
        </p:nvSpPr>
        <p:spPr>
          <a:xfrm>
            <a:off x="-36512" y="627534"/>
            <a:ext cx="2915816" cy="3268587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600" dirty="0"/>
              <a:t>Beam parameters:</a:t>
            </a:r>
          </a:p>
          <a:p>
            <a:pPr lvl="1" algn="l"/>
            <a:r>
              <a:rPr lang="en-GB" sz="1200" dirty="0"/>
              <a:t>Energy: 7 TeV</a:t>
            </a:r>
          </a:p>
          <a:p>
            <a:pPr lvl="1" algn="l"/>
            <a:r>
              <a:rPr lang="en-GB" sz="1200" dirty="0"/>
              <a:t>Intensity: 1.08A  per beam</a:t>
            </a:r>
            <a:br>
              <a:rPr lang="en-GB" sz="1200" dirty="0"/>
            </a:br>
            <a:r>
              <a:rPr lang="en-GB" sz="1000" dirty="0"/>
              <a:t>(2748 bunches, 2.2×10</a:t>
            </a:r>
            <a:r>
              <a:rPr lang="en-GB" sz="1000" baseline="30000" dirty="0"/>
              <a:t>11</a:t>
            </a:r>
            <a:r>
              <a:rPr lang="en-GB" sz="1000" dirty="0"/>
              <a:t>ppb)</a:t>
            </a:r>
          </a:p>
          <a:p>
            <a:pPr algn="l"/>
            <a:endParaRPr lang="en-GB" sz="1600" dirty="0"/>
          </a:p>
          <a:p>
            <a:pPr algn="l"/>
            <a:r>
              <a:rPr lang="en-GB" sz="1600" dirty="0"/>
              <a:t>Baseline:</a:t>
            </a:r>
          </a:p>
          <a:p>
            <a:pPr lvl="1" algn="l"/>
            <a:r>
              <a:rPr lang="en-GB" sz="1200" dirty="0"/>
              <a:t>P@NCL = 2 10</a:t>
            </a:r>
            <a:r>
              <a:rPr lang="en-GB" sz="1200" baseline="30000" dirty="0"/>
              <a:t>-10</a:t>
            </a:r>
            <a:r>
              <a:rPr lang="en-GB" sz="1200" dirty="0"/>
              <a:t> mbar</a:t>
            </a:r>
          </a:p>
          <a:p>
            <a:pPr lvl="1" algn="l"/>
            <a:r>
              <a:rPr lang="en-GB" sz="1200" dirty="0"/>
              <a:t>P@CL = 3 10</a:t>
            </a:r>
            <a:r>
              <a:rPr lang="en-GB" sz="1200" baseline="30000" dirty="0"/>
              <a:t>-10</a:t>
            </a:r>
            <a:r>
              <a:rPr lang="en-GB" sz="1200" dirty="0"/>
              <a:t> mbar</a:t>
            </a:r>
          </a:p>
          <a:p>
            <a:pPr lvl="1" algn="l"/>
            <a:endParaRPr lang="en-GB" sz="1200" dirty="0"/>
          </a:p>
          <a:p>
            <a:pPr algn="l"/>
            <a:r>
              <a:rPr lang="en-GB" sz="1600" dirty="0"/>
              <a:t>All aC coated:</a:t>
            </a:r>
          </a:p>
          <a:p>
            <a:pPr lvl="1" algn="l"/>
            <a:r>
              <a:rPr lang="en-GB" sz="1200" dirty="0"/>
              <a:t>P@NCL = 2 10</a:t>
            </a:r>
            <a:r>
              <a:rPr lang="en-GB" sz="1200" baseline="30000" dirty="0"/>
              <a:t>-10</a:t>
            </a:r>
            <a:r>
              <a:rPr lang="en-GB" sz="1200" dirty="0"/>
              <a:t> mbar</a:t>
            </a:r>
          </a:p>
          <a:p>
            <a:pPr lvl="1" algn="l"/>
            <a:r>
              <a:rPr lang="en-GB" sz="1200" dirty="0"/>
              <a:t>P@CL = 1.5 10</a:t>
            </a:r>
            <a:r>
              <a:rPr lang="en-GB" sz="1200" baseline="30000" dirty="0"/>
              <a:t>-10</a:t>
            </a:r>
            <a:r>
              <a:rPr lang="en-GB" sz="1200" dirty="0"/>
              <a:t> mbar</a:t>
            </a:r>
          </a:p>
          <a:p>
            <a:pPr lvl="1" algn="l"/>
            <a:endParaRPr lang="en-GB" sz="1200" dirty="0"/>
          </a:p>
          <a:p>
            <a:pPr algn="l"/>
            <a:r>
              <a:rPr lang="en-GB" sz="1600" dirty="0"/>
              <a:t>Full conditioned machine:</a:t>
            </a:r>
          </a:p>
          <a:p>
            <a:pPr lvl="1" algn="l"/>
            <a:r>
              <a:rPr lang="en-GB" sz="1200" dirty="0"/>
              <a:t>P@NCL = 4 10</a:t>
            </a:r>
            <a:r>
              <a:rPr lang="en-GB" sz="1200" baseline="30000" dirty="0"/>
              <a:t>-11</a:t>
            </a:r>
            <a:r>
              <a:rPr lang="en-GB" sz="1200" dirty="0"/>
              <a:t> mbar</a:t>
            </a:r>
          </a:p>
          <a:p>
            <a:pPr lvl="1" algn="l"/>
            <a:r>
              <a:rPr lang="en-GB" sz="1200" dirty="0"/>
              <a:t>P@CL = 4 10</a:t>
            </a:r>
            <a:r>
              <a:rPr lang="en-GB" sz="1200" baseline="30000" dirty="0"/>
              <a:t>-11</a:t>
            </a:r>
            <a:r>
              <a:rPr lang="en-GB" sz="1200" dirty="0"/>
              <a:t> mbar</a:t>
            </a:r>
          </a:p>
          <a:p>
            <a:pPr lvl="1" algn="l"/>
            <a:endParaRPr lang="en-GB" sz="1200" dirty="0"/>
          </a:p>
          <a:p>
            <a:pPr lvl="1" algn="l"/>
            <a:endParaRPr lang="en-GB" sz="1200" dirty="0"/>
          </a:p>
          <a:p>
            <a:pPr lvl="1" algn="l"/>
            <a:endParaRPr lang="en-GB" sz="1600" dirty="0"/>
          </a:p>
          <a:p>
            <a:pPr algn="l"/>
            <a:endParaRPr lang="en-GB" sz="16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90233C0-2EF3-E541-3972-325AABF99A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8553" y="524764"/>
            <a:ext cx="6480720" cy="4674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263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-53928"/>
            <a:ext cx="7920000" cy="540000"/>
          </a:xfrm>
        </p:spPr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75656" y="1663642"/>
            <a:ext cx="5940000" cy="1985462"/>
          </a:xfrm>
        </p:spPr>
        <p:txBody>
          <a:bodyPr>
            <a:noAutofit/>
          </a:bodyPr>
          <a:lstStyle/>
          <a:p>
            <a:pPr>
              <a:buFont typeface="+mj-lt"/>
              <a:buAutoNum type="arabicPeriod"/>
            </a:pPr>
            <a:r>
              <a:rPr lang="en-GB" sz="2400" dirty="0"/>
              <a:t>Overview</a:t>
            </a:r>
          </a:p>
          <a:p>
            <a:pPr>
              <a:buFont typeface="+mj-lt"/>
              <a:buAutoNum type="arabicPeriod"/>
            </a:pPr>
            <a:r>
              <a:rPr lang="en-GB" sz="2400" dirty="0"/>
              <a:t>Status of the series production</a:t>
            </a:r>
          </a:p>
          <a:p>
            <a:pPr>
              <a:buFont typeface="+mj-lt"/>
              <a:buAutoNum type="arabicPeriod"/>
            </a:pPr>
            <a:r>
              <a:rPr lang="en-GB" sz="2400" dirty="0"/>
              <a:t>Layout</a:t>
            </a:r>
          </a:p>
          <a:p>
            <a:pPr>
              <a:buFont typeface="+mj-lt"/>
              <a:buAutoNum type="arabicPeriod"/>
            </a:pPr>
            <a:endParaRPr lang="en-GB" sz="2400" dirty="0"/>
          </a:p>
          <a:p>
            <a:pPr>
              <a:buFont typeface="+mj-lt"/>
              <a:buAutoNum type="arabicPeriod"/>
            </a:pPr>
            <a:endParaRPr lang="en-GB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3A1176-5353-4FD8-BC9B-8530E1DC9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V. Baglin, G. Bregliozzi, 13th HL-LHC collaboration Meeting, Vancouver, 27th Sep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F40E77-6E3E-4C47-91A0-E2B099B72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55305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 for your attention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V. Baglin, G. Bregliozzi, 13th HL-LHC collaboration Meeting, Vancouver, 27th Sep 2023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940103" y="3270870"/>
            <a:ext cx="5223462" cy="914400"/>
          </a:xfrm>
        </p:spPr>
        <p:txBody>
          <a:bodyPr/>
          <a:lstStyle/>
          <a:p>
            <a:r>
              <a:rPr lang="en-GB" dirty="0"/>
              <a:t>Many thanks to all contributors</a:t>
            </a:r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5892" y="4460081"/>
            <a:ext cx="460058" cy="452438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859542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7F588-8507-F896-E3A7-CEF1271F22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9037"/>
            <a:ext cx="7920000" cy="540000"/>
          </a:xfrm>
        </p:spPr>
        <p:txBody>
          <a:bodyPr/>
          <a:lstStyle/>
          <a:p>
            <a:r>
              <a:rPr lang="en-US" dirty="0"/>
              <a:t>Inputs for simulation scenarios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7995DA-F10A-C260-BA87-2E533C348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A50103-AEEF-A13C-52AA-E1EAE2037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10">
                <a:extLst>
                  <a:ext uri="{FF2B5EF4-FFF2-40B4-BE49-F238E27FC236}">
                    <a16:creationId xmlns:a16="http://schemas.microsoft.com/office/drawing/2014/main" id="{EF972FCC-A3B5-C1BA-0790-4133375DA86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35144025"/>
                  </p:ext>
                </p:extLst>
              </p:nvPr>
            </p:nvGraphicFramePr>
            <p:xfrm>
              <a:off x="539552" y="529824"/>
              <a:ext cx="8424936" cy="255399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574223">
                      <a:extLst>
                        <a:ext uri="{9D8B030D-6E8A-4147-A177-3AD203B41FA5}">
                          <a16:colId xmlns:a16="http://schemas.microsoft.com/office/drawing/2014/main" val="1919133054"/>
                        </a:ext>
                      </a:extLst>
                    </a:gridCol>
                    <a:gridCol w="3850713">
                      <a:extLst>
                        <a:ext uri="{9D8B030D-6E8A-4147-A177-3AD203B41FA5}">
                          <a16:colId xmlns:a16="http://schemas.microsoft.com/office/drawing/2014/main" val="1940779645"/>
                        </a:ext>
                      </a:extLst>
                    </a:gridCol>
                  </a:tblGrid>
                  <a:tr h="48006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Intensity ramp up scenario</a:t>
                          </a:r>
                          <a:endParaRPr lang="en-GB" sz="14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Fully conditioned machine scenario</a:t>
                          </a:r>
                          <a:endParaRPr lang="en-GB" sz="1400" dirty="0"/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3933545526"/>
                      </a:ext>
                    </a:extLst>
                  </a:tr>
                  <a:tr h="337730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accent5"/>
                              </a:solidFill>
                            </a:rPr>
                            <a:t>Electron flux only on uncoated parts:   </a:t>
                          </a:r>
                          <a14:m>
                            <m:oMath xmlns:m="http://schemas.openxmlformats.org/officeDocument/2006/math">
                              <m:r>
                                <a:rPr lang="en-US" sz="1200" b="0" i="1" smtClean="0">
                                  <a:solidFill>
                                    <a:schemeClr val="accent5"/>
                                  </a:solidFill>
                                  <a:latin typeface="Cambria Math" panose="02040503050406030204" pitchFamily="18" charset="0"/>
                                </a:rPr>
                                <m:t>2×</m:t>
                              </m:r>
                              <m:sSup>
                                <m:sSupPr>
                                  <m:ctrlPr>
                                    <a:rPr lang="en-US" sz="1200" b="0" i="1" smtClean="0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b="0" i="1" smtClean="0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200" b="0" i="1" smtClean="0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  <m:t>15</m:t>
                                  </m:r>
                                </m:sup>
                              </m:sSup>
                              <m:f>
                                <m:fPr>
                                  <m:ctrlPr>
                                    <a:rPr lang="en-US" sz="1200" b="0" i="1" smtClean="0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1200" b="0" i="1" smtClean="0">
                                          <a:solidFill>
                                            <a:schemeClr val="accent5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200" b="0" i="1" smtClean="0">
                                          <a:solidFill>
                                            <a:schemeClr val="accent5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1200" b="0" i="1" smtClean="0">
                                          <a:solidFill>
                                            <a:schemeClr val="accent5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1200" b="0" i="1" smtClean="0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  <m:r>
                                    <a:rPr lang="en-US" sz="1200" b="0" i="1" smtClean="0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sz="1200" b="0" i="1" smtClean="0">
                                      <a:solidFill>
                                        <a:schemeClr val="accent5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den>
                              </m:f>
                            </m:oMath>
                          </a14:m>
                          <a:endParaRPr lang="en-GB" sz="12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accent5"/>
                              </a:solidFill>
                            </a:rPr>
                            <a:t>No e</a:t>
                          </a:r>
                          <a:r>
                            <a:rPr lang="en-US" sz="1200" baseline="30000" dirty="0">
                              <a:solidFill>
                                <a:schemeClr val="accent5"/>
                              </a:solidFill>
                            </a:rPr>
                            <a:t>-</a:t>
                          </a:r>
                          <a:r>
                            <a:rPr lang="en-US" sz="1200" dirty="0">
                              <a:solidFill>
                                <a:schemeClr val="accent5"/>
                              </a:solidFill>
                            </a:rPr>
                            <a:t> flux (SEY &lt; </a:t>
                          </a:r>
                          <a:r>
                            <a:rPr lang="en-US" sz="1200" dirty="0" err="1">
                              <a:solidFill>
                                <a:schemeClr val="accent5"/>
                              </a:solidFill>
                            </a:rPr>
                            <a:t>ecloud</a:t>
                          </a:r>
                          <a:r>
                            <a:rPr lang="en-US" sz="1200" dirty="0">
                              <a:solidFill>
                                <a:schemeClr val="accent5"/>
                              </a:solidFill>
                            </a:rPr>
                            <a:t> threshold)</a:t>
                          </a:r>
                          <a:endParaRPr lang="en-GB" sz="1200" baseline="300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2846838945"/>
                      </a:ext>
                    </a:extLst>
                  </a:tr>
                  <a:tr h="288032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accent5"/>
                              </a:solidFill>
                            </a:rPr>
                            <a:t>ESD yields conditioned by a factor 10 (after scrubbing run)</a:t>
                          </a:r>
                          <a:endParaRPr lang="en-GB" sz="12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accent5"/>
                              </a:solidFill>
                            </a:rPr>
                            <a:t>No ESD</a:t>
                          </a:r>
                          <a:endParaRPr lang="en-GB" sz="12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2058328489"/>
                      </a:ext>
                    </a:extLst>
                  </a:tr>
                  <a:tr h="360040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accent5"/>
                              </a:solidFill>
                            </a:rPr>
                            <a:t>Synchrotron radiation imported from </a:t>
                          </a:r>
                          <a:r>
                            <a:rPr lang="en-US" sz="1200" dirty="0" err="1">
                              <a:solidFill>
                                <a:schemeClr val="accent5"/>
                              </a:solidFill>
                            </a:rPr>
                            <a:t>Synrad</a:t>
                          </a:r>
                          <a:r>
                            <a:rPr lang="en-US" sz="1200" dirty="0">
                              <a:solidFill>
                                <a:schemeClr val="accent5"/>
                              </a:solidFill>
                            </a:rPr>
                            <a:t>+</a:t>
                          </a:r>
                          <a:endParaRPr lang="en-GB" sz="12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accent5"/>
                              </a:solidFill>
                            </a:rPr>
                            <a:t>Synchrotron radiation imported from </a:t>
                          </a:r>
                          <a:r>
                            <a:rPr lang="en-US" sz="1200" dirty="0" err="1">
                              <a:solidFill>
                                <a:schemeClr val="accent5"/>
                              </a:solidFill>
                            </a:rPr>
                            <a:t>Synrad</a:t>
                          </a:r>
                          <a:r>
                            <a:rPr lang="en-US" sz="1200" dirty="0">
                              <a:solidFill>
                                <a:schemeClr val="accent5"/>
                              </a:solidFill>
                            </a:rPr>
                            <a:t>+</a:t>
                          </a:r>
                          <a:endParaRPr lang="en-GB" sz="12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560751739"/>
                      </a:ext>
                    </a:extLst>
                  </a:tr>
                  <a:tr h="288032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accent5"/>
                              </a:solidFill>
                            </a:rPr>
                            <a:t>PSD yields of materials as received</a:t>
                          </a:r>
                          <a:endParaRPr lang="en-GB" sz="12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accent5"/>
                              </a:solidFill>
                            </a:rPr>
                            <a:t>PSD yields conditioned (dose ≈</a:t>
                          </a:r>
                          <a:r>
                            <a:rPr lang="en-US" sz="1200" b="0" i="0" u="none" kern="1200" dirty="0">
                              <a:solidFill>
                                <a:schemeClr val="accent5"/>
                              </a:solidFill>
                            </a:rPr>
                            <a:t>10</a:t>
                          </a:r>
                          <a:r>
                            <a:rPr lang="en-US" sz="1200" b="0" i="0" u="none" kern="1200" baseline="30000" dirty="0">
                              <a:solidFill>
                                <a:schemeClr val="accent5"/>
                              </a:solidFill>
                            </a:rPr>
                            <a:t>23 </a:t>
                          </a:r>
                          <a:r>
                            <a:rPr lang="en-US" sz="1200" dirty="0">
                              <a:solidFill>
                                <a:schemeClr val="accent5"/>
                              </a:solidFill>
                            </a:rPr>
                            <a:t>photons/m)</a:t>
                          </a:r>
                          <a:endParaRPr lang="en-GB" sz="12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30634066"/>
                      </a:ext>
                    </a:extLst>
                  </a:tr>
                  <a:tr h="651510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accent5"/>
                              </a:solidFill>
                            </a:rPr>
                            <a:t>Beam parameters: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200" dirty="0">
                              <a:solidFill>
                                <a:schemeClr val="accent5"/>
                              </a:solidFill>
                            </a:rPr>
                            <a:t>Energy: 7 TeV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200" dirty="0">
                              <a:solidFill>
                                <a:schemeClr val="accent5"/>
                              </a:solidFill>
                            </a:rPr>
                            <a:t>Intensity: ≈1.08A  per beam</a:t>
                          </a:r>
                          <a:br>
                            <a:rPr lang="en-US" sz="1200" dirty="0">
                              <a:solidFill>
                                <a:schemeClr val="accent5"/>
                              </a:solidFill>
                            </a:rPr>
                          </a:br>
                          <a:r>
                            <a:rPr lang="en-US" sz="1200" dirty="0">
                              <a:solidFill>
                                <a:schemeClr val="accent5"/>
                              </a:solidFill>
                            </a:rPr>
                            <a:t>(</a:t>
                          </a:r>
                          <a:r>
                            <a:rPr lang="en-US" sz="1200" b="0" i="0" u="none" kern="1200" dirty="0">
                              <a:solidFill>
                                <a:schemeClr val="accent5"/>
                              </a:solidFill>
                            </a:rPr>
                            <a:t>2748 bunches, 2.2×10</a:t>
                          </a:r>
                          <a:r>
                            <a:rPr lang="en-US" sz="1200" b="0" i="0" u="none" kern="1200" baseline="30000" dirty="0">
                              <a:solidFill>
                                <a:schemeClr val="accent5"/>
                              </a:solidFill>
                            </a:rPr>
                            <a:t>11</a:t>
                          </a:r>
                          <a:r>
                            <a:rPr lang="en-US" sz="1200" b="0" i="0" u="none" kern="1200" dirty="0">
                              <a:solidFill>
                                <a:schemeClr val="accent5"/>
                              </a:solidFill>
                            </a:rPr>
                            <a:t>ppb)</a:t>
                          </a:r>
                          <a:endParaRPr lang="en-GB" sz="12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accent5"/>
                              </a:solidFill>
                            </a:rPr>
                            <a:t>Beam parameters: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200" dirty="0">
                              <a:solidFill>
                                <a:schemeClr val="accent5"/>
                              </a:solidFill>
                            </a:rPr>
                            <a:t>Energy: 7 TeV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200" dirty="0">
                              <a:solidFill>
                                <a:schemeClr val="accent5"/>
                              </a:solidFill>
                            </a:rPr>
                            <a:t>Intensity: ≈1.08A  per beam</a:t>
                          </a:r>
                          <a:br>
                            <a:rPr lang="en-US" sz="1200" dirty="0">
                              <a:solidFill>
                                <a:schemeClr val="accent5"/>
                              </a:solidFill>
                            </a:rPr>
                          </a:br>
                          <a:r>
                            <a:rPr lang="en-US" sz="1200" dirty="0">
                              <a:solidFill>
                                <a:schemeClr val="accent5"/>
                              </a:solidFill>
                            </a:rPr>
                            <a:t>(</a:t>
                          </a:r>
                          <a:r>
                            <a:rPr lang="en-US" sz="1200" b="0" i="0" u="none" kern="1200" dirty="0">
                              <a:solidFill>
                                <a:schemeClr val="accent5"/>
                              </a:solidFill>
                            </a:rPr>
                            <a:t>2748 bunches, 2.2×10</a:t>
                          </a:r>
                          <a:r>
                            <a:rPr lang="en-US" sz="1200" b="0" i="0" u="none" kern="1200" baseline="30000" dirty="0">
                              <a:solidFill>
                                <a:schemeClr val="accent5"/>
                              </a:solidFill>
                            </a:rPr>
                            <a:t>11</a:t>
                          </a:r>
                          <a:r>
                            <a:rPr lang="en-US" sz="1200" b="0" i="0" u="none" kern="1200" dirty="0">
                              <a:solidFill>
                                <a:schemeClr val="accent5"/>
                              </a:solidFill>
                            </a:rPr>
                            <a:t>ppb)</a:t>
                          </a:r>
                          <a:endParaRPr lang="en-GB" sz="12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56084939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10">
                <a:extLst>
                  <a:ext uri="{FF2B5EF4-FFF2-40B4-BE49-F238E27FC236}">
                    <a16:creationId xmlns:a16="http://schemas.microsoft.com/office/drawing/2014/main" id="{EF972FCC-A3B5-C1BA-0790-4133375DA86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35144025"/>
                  </p:ext>
                </p:extLst>
              </p:nvPr>
            </p:nvGraphicFramePr>
            <p:xfrm>
              <a:off x="539552" y="529824"/>
              <a:ext cx="8424936" cy="255399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574223">
                      <a:extLst>
                        <a:ext uri="{9D8B030D-6E8A-4147-A177-3AD203B41FA5}">
                          <a16:colId xmlns:a16="http://schemas.microsoft.com/office/drawing/2014/main" val="1919133054"/>
                        </a:ext>
                      </a:extLst>
                    </a:gridCol>
                    <a:gridCol w="3850713">
                      <a:extLst>
                        <a:ext uri="{9D8B030D-6E8A-4147-A177-3AD203B41FA5}">
                          <a16:colId xmlns:a16="http://schemas.microsoft.com/office/drawing/2014/main" val="1940779645"/>
                        </a:ext>
                      </a:extLst>
                    </a:gridCol>
                  </a:tblGrid>
                  <a:tr h="48006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Intensity ramp up scenario</a:t>
                          </a:r>
                          <a:endParaRPr lang="en-GB" sz="14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Fully conditioned machine scenario</a:t>
                          </a:r>
                          <a:endParaRPr lang="en-GB" sz="1400" dirty="0"/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3933545526"/>
                      </a:ext>
                    </a:extLst>
                  </a:tr>
                  <a:tr h="33773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34290" marB="34290">
                        <a:blipFill>
                          <a:blip r:embed="rId3"/>
                          <a:stretch>
                            <a:fillRect l="-133" t="-149091" r="-84687" b="-5363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accent5"/>
                              </a:solidFill>
                            </a:rPr>
                            <a:t>No e</a:t>
                          </a:r>
                          <a:r>
                            <a:rPr lang="en-US" sz="1200" baseline="30000" dirty="0">
                              <a:solidFill>
                                <a:schemeClr val="accent5"/>
                              </a:solidFill>
                            </a:rPr>
                            <a:t>-</a:t>
                          </a:r>
                          <a:r>
                            <a:rPr lang="en-US" sz="1200" dirty="0">
                              <a:solidFill>
                                <a:schemeClr val="accent5"/>
                              </a:solidFill>
                            </a:rPr>
                            <a:t> flux (SEY &lt; </a:t>
                          </a:r>
                          <a:r>
                            <a:rPr lang="en-US" sz="1200" dirty="0" err="1">
                              <a:solidFill>
                                <a:schemeClr val="accent5"/>
                              </a:solidFill>
                            </a:rPr>
                            <a:t>ecloud</a:t>
                          </a:r>
                          <a:r>
                            <a:rPr lang="en-US" sz="1200" dirty="0">
                              <a:solidFill>
                                <a:schemeClr val="accent5"/>
                              </a:solidFill>
                            </a:rPr>
                            <a:t> threshold)</a:t>
                          </a:r>
                          <a:endParaRPr lang="en-GB" sz="1200" baseline="300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2846838945"/>
                      </a:ext>
                    </a:extLst>
                  </a:tr>
                  <a:tr h="288032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accent5"/>
                              </a:solidFill>
                            </a:rPr>
                            <a:t>ESD yields conditioned by a factor 10 (after scrubbing run)</a:t>
                          </a:r>
                          <a:endParaRPr lang="en-GB" sz="12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accent5"/>
                              </a:solidFill>
                            </a:rPr>
                            <a:t>No ESD</a:t>
                          </a:r>
                          <a:endParaRPr lang="en-GB" sz="12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2058328489"/>
                      </a:ext>
                    </a:extLst>
                  </a:tr>
                  <a:tr h="360040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accent5"/>
                              </a:solidFill>
                            </a:rPr>
                            <a:t>Synchrotron radiation imported from </a:t>
                          </a:r>
                          <a:r>
                            <a:rPr lang="en-US" sz="1200" dirty="0" err="1">
                              <a:solidFill>
                                <a:schemeClr val="accent5"/>
                              </a:solidFill>
                            </a:rPr>
                            <a:t>Synrad</a:t>
                          </a:r>
                          <a:r>
                            <a:rPr lang="en-US" sz="1200" dirty="0">
                              <a:solidFill>
                                <a:schemeClr val="accent5"/>
                              </a:solidFill>
                            </a:rPr>
                            <a:t>+</a:t>
                          </a:r>
                          <a:endParaRPr lang="en-GB" sz="12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accent5"/>
                              </a:solidFill>
                            </a:rPr>
                            <a:t>Synchrotron radiation imported from </a:t>
                          </a:r>
                          <a:r>
                            <a:rPr lang="en-US" sz="1200" dirty="0" err="1">
                              <a:solidFill>
                                <a:schemeClr val="accent5"/>
                              </a:solidFill>
                            </a:rPr>
                            <a:t>Synrad</a:t>
                          </a:r>
                          <a:r>
                            <a:rPr lang="en-US" sz="1200" dirty="0">
                              <a:solidFill>
                                <a:schemeClr val="accent5"/>
                              </a:solidFill>
                            </a:rPr>
                            <a:t>+</a:t>
                          </a:r>
                          <a:endParaRPr lang="en-GB" sz="12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560751739"/>
                      </a:ext>
                    </a:extLst>
                  </a:tr>
                  <a:tr h="288032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accent5"/>
                              </a:solidFill>
                            </a:rPr>
                            <a:t>PSD yields of materials as received</a:t>
                          </a:r>
                          <a:endParaRPr lang="en-GB" sz="12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accent5"/>
                              </a:solidFill>
                            </a:rPr>
                            <a:t>PSD yields conditioned (dose ≈</a:t>
                          </a:r>
                          <a:r>
                            <a:rPr lang="en-US" sz="1200" b="0" i="0" u="none" kern="1200" dirty="0">
                              <a:solidFill>
                                <a:schemeClr val="accent5"/>
                              </a:solidFill>
                            </a:rPr>
                            <a:t>10</a:t>
                          </a:r>
                          <a:r>
                            <a:rPr lang="en-US" sz="1200" b="0" i="0" u="none" kern="1200" baseline="30000" dirty="0">
                              <a:solidFill>
                                <a:schemeClr val="accent5"/>
                              </a:solidFill>
                            </a:rPr>
                            <a:t>23 </a:t>
                          </a:r>
                          <a:r>
                            <a:rPr lang="en-US" sz="1200" dirty="0">
                              <a:solidFill>
                                <a:schemeClr val="accent5"/>
                              </a:solidFill>
                            </a:rPr>
                            <a:t>photons/m)</a:t>
                          </a:r>
                          <a:endParaRPr lang="en-GB" sz="12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30634066"/>
                      </a:ext>
                    </a:extLst>
                  </a:tr>
                  <a:tr h="800100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accent5"/>
                              </a:solidFill>
                            </a:rPr>
                            <a:t>Beam parameters: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200" dirty="0">
                              <a:solidFill>
                                <a:schemeClr val="accent5"/>
                              </a:solidFill>
                            </a:rPr>
                            <a:t>Energy: 7 TeV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200" dirty="0">
                              <a:solidFill>
                                <a:schemeClr val="accent5"/>
                              </a:solidFill>
                            </a:rPr>
                            <a:t>Intensity: ≈1.08A  per beam</a:t>
                          </a:r>
                          <a:br>
                            <a:rPr lang="en-US" sz="1200" dirty="0">
                              <a:solidFill>
                                <a:schemeClr val="accent5"/>
                              </a:solidFill>
                            </a:rPr>
                          </a:br>
                          <a:r>
                            <a:rPr lang="en-US" sz="1200" dirty="0">
                              <a:solidFill>
                                <a:schemeClr val="accent5"/>
                              </a:solidFill>
                            </a:rPr>
                            <a:t>(</a:t>
                          </a:r>
                          <a:r>
                            <a:rPr lang="en-US" sz="1200" b="0" i="0" u="none" kern="1200" dirty="0">
                              <a:solidFill>
                                <a:schemeClr val="accent5"/>
                              </a:solidFill>
                            </a:rPr>
                            <a:t>2748 bunches, 2.2×10</a:t>
                          </a:r>
                          <a:r>
                            <a:rPr lang="en-US" sz="1200" b="0" i="0" u="none" kern="1200" baseline="30000" dirty="0">
                              <a:solidFill>
                                <a:schemeClr val="accent5"/>
                              </a:solidFill>
                            </a:rPr>
                            <a:t>11</a:t>
                          </a:r>
                          <a:r>
                            <a:rPr lang="en-US" sz="1200" b="0" i="0" u="none" kern="1200" dirty="0">
                              <a:solidFill>
                                <a:schemeClr val="accent5"/>
                              </a:solidFill>
                            </a:rPr>
                            <a:t>ppb)</a:t>
                          </a:r>
                          <a:endParaRPr lang="en-GB" sz="12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accent5"/>
                              </a:solidFill>
                            </a:rPr>
                            <a:t>Beam parameters: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200" dirty="0">
                              <a:solidFill>
                                <a:schemeClr val="accent5"/>
                              </a:solidFill>
                            </a:rPr>
                            <a:t>Energy: 7 TeV</a:t>
                          </a:r>
                        </a:p>
                        <a:p>
                          <a:pPr marL="28575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200" dirty="0">
                              <a:solidFill>
                                <a:schemeClr val="accent5"/>
                              </a:solidFill>
                            </a:rPr>
                            <a:t>Intensity: ≈1.08A  per beam</a:t>
                          </a:r>
                          <a:br>
                            <a:rPr lang="en-US" sz="1200" dirty="0">
                              <a:solidFill>
                                <a:schemeClr val="accent5"/>
                              </a:solidFill>
                            </a:rPr>
                          </a:br>
                          <a:r>
                            <a:rPr lang="en-US" sz="1200" dirty="0">
                              <a:solidFill>
                                <a:schemeClr val="accent5"/>
                              </a:solidFill>
                            </a:rPr>
                            <a:t>(</a:t>
                          </a:r>
                          <a:r>
                            <a:rPr lang="en-US" sz="1200" b="0" i="0" u="none" kern="1200" dirty="0">
                              <a:solidFill>
                                <a:schemeClr val="accent5"/>
                              </a:solidFill>
                            </a:rPr>
                            <a:t>2748 bunches, 2.2×10</a:t>
                          </a:r>
                          <a:r>
                            <a:rPr lang="en-US" sz="1200" b="0" i="0" u="none" kern="1200" baseline="30000" dirty="0">
                              <a:solidFill>
                                <a:schemeClr val="accent5"/>
                              </a:solidFill>
                            </a:rPr>
                            <a:t>11</a:t>
                          </a:r>
                          <a:r>
                            <a:rPr lang="en-US" sz="1200" b="0" i="0" u="none" kern="1200" dirty="0">
                              <a:solidFill>
                                <a:schemeClr val="accent5"/>
                              </a:solidFill>
                            </a:rPr>
                            <a:t>ppb)</a:t>
                          </a:r>
                          <a:endParaRPr lang="en-GB" sz="1200" dirty="0">
                            <a:solidFill>
                              <a:schemeClr val="accent5"/>
                            </a:solidFill>
                          </a:endParaRPr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560849390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12" name="Group 11">
            <a:extLst>
              <a:ext uri="{FF2B5EF4-FFF2-40B4-BE49-F238E27FC236}">
                <a16:creationId xmlns:a16="http://schemas.microsoft.com/office/drawing/2014/main" id="{9CA4F360-FE61-81E7-E8C0-593D8E89C483}"/>
              </a:ext>
            </a:extLst>
          </p:cNvPr>
          <p:cNvGrpSpPr/>
          <p:nvPr/>
        </p:nvGrpSpPr>
        <p:grpSpPr>
          <a:xfrm>
            <a:off x="1168736" y="3165816"/>
            <a:ext cx="4212468" cy="1959400"/>
            <a:chOff x="351438" y="4005064"/>
            <a:chExt cx="5616624" cy="261253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BEC3B20-DA41-5341-C9DD-82B517F875C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51438" y="4005064"/>
              <a:ext cx="5616624" cy="2612533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D9F8A04-8371-DFB6-3A22-9AB0FD65EA1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99592" y="4303786"/>
              <a:ext cx="1324054" cy="277371"/>
            </a:xfrm>
            <a:prstGeom prst="rect">
              <a:avLst/>
            </a:prstGeom>
          </p:spPr>
        </p:pic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10A8149A-F214-31F4-7BBA-D04478E06FE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5983" r="11943"/>
          <a:stretch/>
        </p:blipFill>
        <p:spPr>
          <a:xfrm>
            <a:off x="5428338" y="3550558"/>
            <a:ext cx="2113992" cy="1358405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74C8045-1878-8313-F46F-9BEFAC52DDD7}"/>
              </a:ext>
            </a:extLst>
          </p:cNvPr>
          <p:cNvCxnSpPr>
            <a:cxnSpLocks/>
          </p:cNvCxnSpPr>
          <p:nvPr/>
        </p:nvCxnSpPr>
        <p:spPr>
          <a:xfrm>
            <a:off x="4301970" y="3597886"/>
            <a:ext cx="1620180" cy="5145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23471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C2E909-74C8-482B-826A-2C3F3A238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V. Baglin, G. Bregliozzi, 13th HL-LHC collaboration Meeting, Vancouver, 27th Sep 2023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2B7639-7713-44EB-A15E-FBA03D3EC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1F906AB-492F-47AE-BD82-FC32B4D67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775" y="-14986"/>
            <a:ext cx="7918450" cy="539750"/>
          </a:xfrm>
        </p:spPr>
        <p:txBody>
          <a:bodyPr/>
          <a:lstStyle/>
          <a:p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>a-C coating for beam screen: Argon cleaning</a:t>
            </a:r>
            <a:endParaRPr lang="en-GB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C1C4EFC9-8669-94A0-D679-A8B73C17E58F}"/>
              </a:ext>
            </a:extLst>
          </p:cNvPr>
          <p:cNvSpPr txBox="1">
            <a:spLocks/>
          </p:cNvSpPr>
          <p:nvPr/>
        </p:nvSpPr>
        <p:spPr>
          <a:xfrm>
            <a:off x="315694" y="527299"/>
            <a:ext cx="8749135" cy="3268587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600" dirty="0"/>
              <a:t>Argon glow discharge surface preparation step before a-C coating</a:t>
            </a:r>
          </a:p>
          <a:p>
            <a:pPr lvl="1" algn="l"/>
            <a:r>
              <a:rPr lang="en-GB" sz="1200" dirty="0"/>
              <a:t>Remove the native oxide layer</a:t>
            </a:r>
          </a:p>
          <a:p>
            <a:pPr lvl="1" algn="l"/>
            <a:r>
              <a:rPr lang="en-GB" sz="1200" dirty="0"/>
              <a:t>Then build a new oxide layer with dry air to avoid presence of copper hydroxides, detrimental for the adhesion.</a:t>
            </a:r>
          </a:p>
          <a:p>
            <a:pPr algn="l"/>
            <a:endParaRPr lang="en-GB" sz="1600" dirty="0"/>
          </a:p>
          <a:p>
            <a:pPr marL="457200" lvl="1" indent="0" algn="l">
              <a:buNone/>
            </a:pPr>
            <a:endParaRPr lang="en-GB" sz="1200" dirty="0"/>
          </a:p>
          <a:p>
            <a:pPr lvl="1" algn="l"/>
            <a:endParaRPr lang="en-GB" sz="1100" dirty="0"/>
          </a:p>
          <a:p>
            <a:pPr algn="l"/>
            <a:endParaRPr lang="en-GB" sz="11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1651DEA-FC20-1E62-80D0-EAEFFADC684F}"/>
              </a:ext>
            </a:extLst>
          </p:cNvPr>
          <p:cNvGrpSpPr/>
          <p:nvPr/>
        </p:nvGrpSpPr>
        <p:grpSpPr>
          <a:xfrm>
            <a:off x="312751" y="1707654"/>
            <a:ext cx="1837217" cy="2790865"/>
            <a:chOff x="395535" y="1799438"/>
            <a:chExt cx="1837217" cy="279086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0B749A9-B7BA-3598-1188-94E989C3F4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89332" y="2105641"/>
              <a:ext cx="2449624" cy="1837217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34A2AE9-C3CA-470A-4CA3-5DB62601330D}"/>
                </a:ext>
              </a:extLst>
            </p:cNvPr>
            <p:cNvSpPr txBox="1"/>
            <p:nvPr/>
          </p:nvSpPr>
          <p:spPr>
            <a:xfrm>
              <a:off x="571877" y="4251749"/>
              <a:ext cx="139333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solidFill>
                    <a:schemeClr val="accent5"/>
                  </a:solidFill>
                </a:rPr>
                <a:t>Beam screen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5D9E6DAF-DC64-2A69-24C7-4AE15E3F719C}"/>
              </a:ext>
            </a:extLst>
          </p:cNvPr>
          <p:cNvGrpSpPr/>
          <p:nvPr/>
        </p:nvGrpSpPr>
        <p:grpSpPr>
          <a:xfrm>
            <a:off x="5699374" y="1630808"/>
            <a:ext cx="3361842" cy="2867711"/>
            <a:chOff x="5782158" y="1722592"/>
            <a:chExt cx="3361842" cy="2867711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BC005A2D-59B2-142C-62F9-FD68429AB5F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6204267" y="1300483"/>
              <a:ext cx="2517623" cy="3361842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D6A0FFD-2BEC-3AB7-35E6-C07C950339D6}"/>
                </a:ext>
              </a:extLst>
            </p:cNvPr>
            <p:cNvSpPr txBox="1"/>
            <p:nvPr/>
          </p:nvSpPr>
          <p:spPr>
            <a:xfrm>
              <a:off x="5839238" y="4251749"/>
              <a:ext cx="3253801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solidFill>
                    <a:schemeClr val="accent5"/>
                  </a:solidFill>
                </a:rPr>
                <a:t>Plasma cleaning process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95CE49E-B749-714E-8350-7A8D29432AEB}"/>
              </a:ext>
            </a:extLst>
          </p:cNvPr>
          <p:cNvGrpSpPr/>
          <p:nvPr/>
        </p:nvGrpSpPr>
        <p:grpSpPr>
          <a:xfrm>
            <a:off x="2240358" y="1630807"/>
            <a:ext cx="3368627" cy="3107075"/>
            <a:chOff x="2323142" y="1722591"/>
            <a:chExt cx="3368627" cy="3107075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DC29B52-F1B7-154A-E22C-BF0E40D785F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23142" y="1722591"/>
              <a:ext cx="3368627" cy="2526471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BFAEA88-42CF-9248-6F16-EB1CAE538559}"/>
                </a:ext>
              </a:extLst>
            </p:cNvPr>
            <p:cNvSpPr txBox="1"/>
            <p:nvPr/>
          </p:nvSpPr>
          <p:spPr>
            <a:xfrm>
              <a:off x="2409095" y="4244891"/>
              <a:ext cx="3253801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solidFill>
                    <a:schemeClr val="accent5"/>
                  </a:solidFill>
                </a:rPr>
                <a:t>Insertion on special support system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523662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C2E909-74C8-482B-826A-2C3F3A238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V. Baglin, G. Bregliozzi, 13th HL-LHC collaboration Meeting, Vancouver, 27th Sep 2023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2B7639-7713-44EB-A15E-FBA03D3EC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1F906AB-492F-47AE-BD82-FC32B4D67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775" y="-14986"/>
            <a:ext cx="7918450" cy="539750"/>
          </a:xfrm>
        </p:spPr>
        <p:txBody>
          <a:bodyPr/>
          <a:lstStyle/>
          <a:p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>Plasma cleaning of cold bore</a:t>
            </a:r>
            <a:endParaRPr lang="en-GB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C1C4EFC9-8669-94A0-D679-A8B73C17E58F}"/>
              </a:ext>
            </a:extLst>
          </p:cNvPr>
          <p:cNvSpPr txBox="1">
            <a:spLocks/>
          </p:cNvSpPr>
          <p:nvPr/>
        </p:nvSpPr>
        <p:spPr>
          <a:xfrm>
            <a:off x="315695" y="527299"/>
            <a:ext cx="3752250" cy="3268587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600" dirty="0"/>
              <a:t>Plasma cleaning of the cold bore using O2 glow discharge. </a:t>
            </a:r>
          </a:p>
          <a:p>
            <a:pPr lvl="1" algn="l"/>
            <a:r>
              <a:rPr lang="en-GB" sz="1200" dirty="0"/>
              <a:t>Generation of a plasma inside the cold bore, using a Ti wire in the centre of the cold bore as anode and grounding the cold bore, that acts as a cathode. </a:t>
            </a:r>
          </a:p>
          <a:p>
            <a:pPr lvl="1" algn="l"/>
            <a:r>
              <a:rPr lang="en-GB" sz="1200" dirty="0"/>
              <a:t>O radicals and O ions are formed and clean the cold bore surface. </a:t>
            </a:r>
          </a:p>
          <a:p>
            <a:pPr lvl="1" algn="l"/>
            <a:r>
              <a:rPr lang="en-GB" sz="1200" dirty="0"/>
              <a:t>The O ions acquire an energy of ~200 eV and cause some sputtering of the cold bore. </a:t>
            </a:r>
          </a:p>
          <a:p>
            <a:pPr lvl="1" algn="l"/>
            <a:r>
              <a:rPr lang="en-GB" sz="1200" dirty="0"/>
              <a:t>The cleaning effect is clearly seen by comparing the spectra before and after cleaning. (the cold bore was dirty)</a:t>
            </a:r>
          </a:p>
          <a:p>
            <a:pPr algn="l"/>
            <a:endParaRPr lang="en-GB" sz="1600" dirty="0"/>
          </a:p>
          <a:p>
            <a:pPr marL="457200" lvl="1" indent="0" algn="l">
              <a:buNone/>
            </a:pPr>
            <a:endParaRPr lang="en-GB" sz="1200" dirty="0"/>
          </a:p>
          <a:p>
            <a:pPr lvl="1" algn="l"/>
            <a:endParaRPr lang="en-GB" sz="1100" dirty="0"/>
          </a:p>
          <a:p>
            <a:pPr algn="l"/>
            <a:endParaRPr lang="en-GB" sz="11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9DB4E32-0AC3-062F-0B0E-FF65AAC8360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984"/>
          <a:stretch/>
        </p:blipFill>
        <p:spPr bwMode="auto">
          <a:xfrm>
            <a:off x="4651841" y="518415"/>
            <a:ext cx="4176464" cy="316321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E1678B4-1754-F8B9-739E-BB07213A98F2}"/>
              </a:ext>
            </a:extLst>
          </p:cNvPr>
          <p:cNvSpPr txBox="1">
            <a:spLocks/>
          </p:cNvSpPr>
          <p:nvPr/>
        </p:nvSpPr>
        <p:spPr>
          <a:xfrm>
            <a:off x="206447" y="3712501"/>
            <a:ext cx="8731105" cy="1324762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600" dirty="0"/>
              <a:t>ONGOING: </a:t>
            </a:r>
          </a:p>
          <a:p>
            <a:pPr lvl="1" algn="l"/>
            <a:r>
              <a:rPr lang="en-GB" sz="1200" dirty="0"/>
              <a:t>Finalization of a plasma cleaning process using a “remote plasma source”: the plasma is generated in a source and then injected in the cold bore -&gt; The main advantages are the lower energy of the ions (~50 eV, practically no sputtering), and the simplicity (do not require the assembly of an anode; easier to operate). </a:t>
            </a:r>
          </a:p>
          <a:p>
            <a:pPr algn="l"/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90457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1. Overview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2BAC54-FBED-4CC7-829C-3DA9B6C25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 Baglin, G. Bregliozzi, 13th HL-LHC collaboration Meeting, Vancouver, 27th Sep 2023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0C4C6C-30CD-4C06-90EA-8E9EE0855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81D87-F0CE-4212-9B3B-43BEDD8F7041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3035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C2E909-74C8-482B-826A-2C3F3A238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V. Baglin, G. Bregliozzi, 13th HL-LHC collaboration Meeting, Vancouver, 27th Sep 2023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2B7639-7713-44EB-A15E-FBA03D3EC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1F906AB-492F-47AE-BD82-FC32B4D67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775" y="-14986"/>
            <a:ext cx="7918450" cy="539750"/>
          </a:xfrm>
        </p:spPr>
        <p:txBody>
          <a:bodyPr/>
          <a:lstStyle/>
          <a:p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>TE-VSC to WP4 contributions</a:t>
            </a:r>
            <a:endParaRPr lang="en-GB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C56D834-7561-42F1-A5A1-76405ECF76E2}"/>
              </a:ext>
            </a:extLst>
          </p:cNvPr>
          <p:cNvSpPr txBox="1">
            <a:spLocks/>
          </p:cNvSpPr>
          <p:nvPr/>
        </p:nvSpPr>
        <p:spPr>
          <a:xfrm>
            <a:off x="274753" y="611235"/>
            <a:ext cx="8749135" cy="3268587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800" dirty="0"/>
              <a:t>What is planned to be installed:</a:t>
            </a:r>
          </a:p>
          <a:p>
            <a:pPr lvl="1" algn="l"/>
            <a:r>
              <a:rPr lang="en-GB" sz="1400" dirty="0"/>
              <a:t>SPS – LSS6 : 1 X RFD – LHC type cryomodule (EYETS 2023/2024);</a:t>
            </a:r>
          </a:p>
          <a:p>
            <a:pPr lvl="1" algn="l"/>
            <a:r>
              <a:rPr lang="en-GB" sz="1400" dirty="0"/>
              <a:t>LHC – LSS1 (L+R) : 4 (2 + 2) DQW cryomodules;</a:t>
            </a:r>
          </a:p>
          <a:p>
            <a:pPr lvl="1" algn="l"/>
            <a:r>
              <a:rPr lang="en-GB" sz="1400" dirty="0"/>
              <a:t>LHC – LSS5 (L+R) : 4 (2 + 2) RFD cryomodules;</a:t>
            </a:r>
          </a:p>
          <a:p>
            <a:pPr lvl="1" algn="l"/>
            <a:endParaRPr lang="en-GB" sz="1400" dirty="0"/>
          </a:p>
          <a:p>
            <a:pPr algn="l"/>
            <a:r>
              <a:rPr lang="en-GB" sz="1800" dirty="0"/>
              <a:t>What is planned for production: 10 CC cryomodules</a:t>
            </a:r>
          </a:p>
          <a:p>
            <a:pPr lvl="1" algn="l"/>
            <a:r>
              <a:rPr lang="en-GB" sz="1400" dirty="0"/>
              <a:t>SPS – LSS6 : 1 RFD (spare RFD);</a:t>
            </a:r>
          </a:p>
          <a:p>
            <a:pPr lvl="1" algn="l"/>
            <a:r>
              <a:rPr lang="en-GB" sz="1400" dirty="0"/>
              <a:t>LHC: </a:t>
            </a:r>
          </a:p>
          <a:p>
            <a:pPr lvl="2" algn="l"/>
            <a:r>
              <a:rPr lang="en-GB" sz="1400" dirty="0"/>
              <a:t>5 (4 + 1 spare) DQW; </a:t>
            </a:r>
          </a:p>
          <a:p>
            <a:pPr lvl="2" algn="l"/>
            <a:r>
              <a:rPr lang="en-GB" sz="1400" dirty="0"/>
              <a:t>5 (4 + 1 spare)  RFD;</a:t>
            </a:r>
          </a:p>
          <a:p>
            <a:pPr algn="l"/>
            <a:endParaRPr lang="en-GB" sz="1600" dirty="0"/>
          </a:p>
          <a:p>
            <a:pPr algn="l"/>
            <a:endParaRPr lang="en-GB" sz="1600" dirty="0"/>
          </a:p>
          <a:p>
            <a:pPr marL="457200" lvl="1" indent="0" algn="l">
              <a:buNone/>
            </a:pPr>
            <a:endParaRPr lang="en-GB" sz="1200" dirty="0"/>
          </a:p>
          <a:p>
            <a:pPr lvl="1" algn="l"/>
            <a:endParaRPr lang="en-GB" sz="1100" dirty="0"/>
          </a:p>
          <a:p>
            <a:pPr algn="l"/>
            <a:endParaRPr lang="en-GB" sz="11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34922D3-5E26-609D-44BC-1B50DCFF76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829" t="3514" r="10583" b="7533"/>
          <a:stretch/>
        </p:blipFill>
        <p:spPr>
          <a:xfrm>
            <a:off x="2992427" y="2967642"/>
            <a:ext cx="2428338" cy="156462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8F3CC32-D051-010B-40DF-369ED861A295}"/>
              </a:ext>
            </a:extLst>
          </p:cNvPr>
          <p:cNvSpPr txBox="1"/>
          <p:nvPr/>
        </p:nvSpPr>
        <p:spPr>
          <a:xfrm>
            <a:off x="3419872" y="4544564"/>
            <a:ext cx="18958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5"/>
                </a:solidFill>
              </a:rPr>
              <a:t>UK-CERN DQW CMs</a:t>
            </a:r>
          </a:p>
        </p:txBody>
      </p:sp>
      <p:pic>
        <p:nvPicPr>
          <p:cNvPr id="7" name="Content Placeholder 2" descr="A picture containing toy&#10;&#10;Description automatically generated">
            <a:extLst>
              <a:ext uri="{FF2B5EF4-FFF2-40B4-BE49-F238E27FC236}">
                <a16:creationId xmlns:a16="http://schemas.microsoft.com/office/drawing/2014/main" id="{DCE2606E-03AB-449B-35F8-A9A41E0BC03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6176" y="2873301"/>
            <a:ext cx="2530624" cy="150148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3538EAA-4F2D-8DEF-991F-14CEE265DCCC}"/>
              </a:ext>
            </a:extLst>
          </p:cNvPr>
          <p:cNvSpPr txBox="1"/>
          <p:nvPr/>
        </p:nvSpPr>
        <p:spPr>
          <a:xfrm>
            <a:off x="6496681" y="4471280"/>
            <a:ext cx="19173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5"/>
                </a:solidFill>
              </a:rPr>
              <a:t>Canada-CERN RFD CMs</a:t>
            </a:r>
          </a:p>
        </p:txBody>
      </p:sp>
    </p:spTree>
    <p:extLst>
      <p:ext uri="{BB962C8B-B14F-4D97-AF65-F5344CB8AC3E}">
        <p14:creationId xmlns:p14="http://schemas.microsoft.com/office/powerpoint/2010/main" val="2209183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C2E909-74C8-482B-826A-2C3F3A238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V. Baglin, G. Bregliozzi, 13th HL-LHC collaboration Meeting, Vancouver, 27th Sep 2023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2B7639-7713-44EB-A15E-FBA03D3EC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1F906AB-492F-47AE-BD82-FC32B4D67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775" y="-14986"/>
            <a:ext cx="7918450" cy="539750"/>
          </a:xfrm>
        </p:spPr>
        <p:txBody>
          <a:bodyPr/>
          <a:lstStyle/>
          <a:p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>TE-VSC to WP4 contributions</a:t>
            </a:r>
            <a:endParaRPr lang="en-GB" dirty="0"/>
          </a:p>
        </p:txBody>
      </p:sp>
      <p:pic>
        <p:nvPicPr>
          <p:cNvPr id="2" name="Picture 1" descr="A screenshot of a video game&#10;&#10;Description automatically generated">
            <a:extLst>
              <a:ext uri="{FF2B5EF4-FFF2-40B4-BE49-F238E27FC236}">
                <a16:creationId xmlns:a16="http://schemas.microsoft.com/office/drawing/2014/main" id="{BF7EA305-E54D-EF3F-A6F6-6628BB43B3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61" y="1210663"/>
            <a:ext cx="8988277" cy="2926277"/>
          </a:xfrm>
          <a:prstGeom prst="rect">
            <a:avLst/>
          </a:prstGeom>
        </p:spPr>
      </p:pic>
      <p:cxnSp>
        <p:nvCxnSpPr>
          <p:cNvPr id="3" name="Connecteur droit avec flèche 6">
            <a:extLst>
              <a:ext uri="{FF2B5EF4-FFF2-40B4-BE49-F238E27FC236}">
                <a16:creationId xmlns:a16="http://schemas.microsoft.com/office/drawing/2014/main" id="{F04FDAE5-134F-7354-174B-C8CD31FEF555}"/>
              </a:ext>
            </a:extLst>
          </p:cNvPr>
          <p:cNvCxnSpPr>
            <a:cxnSpLocks/>
          </p:cNvCxnSpPr>
          <p:nvPr/>
        </p:nvCxnSpPr>
        <p:spPr>
          <a:xfrm flipH="1">
            <a:off x="1423856" y="918482"/>
            <a:ext cx="462523" cy="12903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" name="Connecteur droit avec flèche 8">
            <a:extLst>
              <a:ext uri="{FF2B5EF4-FFF2-40B4-BE49-F238E27FC236}">
                <a16:creationId xmlns:a16="http://schemas.microsoft.com/office/drawing/2014/main" id="{A13C7DD6-33D6-71AF-2CA9-2DDA599C5E2F}"/>
              </a:ext>
            </a:extLst>
          </p:cNvPr>
          <p:cNvCxnSpPr>
            <a:cxnSpLocks/>
          </p:cNvCxnSpPr>
          <p:nvPr/>
        </p:nvCxnSpPr>
        <p:spPr>
          <a:xfrm flipH="1">
            <a:off x="830718" y="1210663"/>
            <a:ext cx="88390" cy="8665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" name="Connecteur droit avec flèche 9">
            <a:extLst>
              <a:ext uri="{FF2B5EF4-FFF2-40B4-BE49-F238E27FC236}">
                <a16:creationId xmlns:a16="http://schemas.microsoft.com/office/drawing/2014/main" id="{545BA432-9235-83E5-2B40-53601457B01E}"/>
              </a:ext>
            </a:extLst>
          </p:cNvPr>
          <p:cNvCxnSpPr>
            <a:cxnSpLocks/>
          </p:cNvCxnSpPr>
          <p:nvPr/>
        </p:nvCxnSpPr>
        <p:spPr>
          <a:xfrm>
            <a:off x="4553378" y="1079103"/>
            <a:ext cx="0" cy="9238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9" name="Connecteur droit avec flèche 10">
            <a:extLst>
              <a:ext uri="{FF2B5EF4-FFF2-40B4-BE49-F238E27FC236}">
                <a16:creationId xmlns:a16="http://schemas.microsoft.com/office/drawing/2014/main" id="{2AD30A04-3EC1-21D3-1F87-F362FF5E0AC1}"/>
              </a:ext>
            </a:extLst>
          </p:cNvPr>
          <p:cNvCxnSpPr>
            <a:cxnSpLocks/>
          </p:cNvCxnSpPr>
          <p:nvPr/>
        </p:nvCxnSpPr>
        <p:spPr>
          <a:xfrm>
            <a:off x="6894242" y="984094"/>
            <a:ext cx="481849" cy="10292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1" name="Connecteur droit avec flèche 11">
            <a:extLst>
              <a:ext uri="{FF2B5EF4-FFF2-40B4-BE49-F238E27FC236}">
                <a16:creationId xmlns:a16="http://schemas.microsoft.com/office/drawing/2014/main" id="{C74E585A-54CF-17BB-040B-A5C877197716}"/>
              </a:ext>
            </a:extLst>
          </p:cNvPr>
          <p:cNvCxnSpPr>
            <a:cxnSpLocks/>
          </p:cNvCxnSpPr>
          <p:nvPr/>
        </p:nvCxnSpPr>
        <p:spPr>
          <a:xfrm flipH="1">
            <a:off x="8155571" y="1147866"/>
            <a:ext cx="331110" cy="9094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2" name="Connecteur droit avec flèche 12">
            <a:extLst>
              <a:ext uri="{FF2B5EF4-FFF2-40B4-BE49-F238E27FC236}">
                <a16:creationId xmlns:a16="http://schemas.microsoft.com/office/drawing/2014/main" id="{31A9D14E-AB36-8532-6885-202D84FBE53B}"/>
              </a:ext>
            </a:extLst>
          </p:cNvPr>
          <p:cNvCxnSpPr>
            <a:cxnSpLocks/>
          </p:cNvCxnSpPr>
          <p:nvPr/>
        </p:nvCxnSpPr>
        <p:spPr>
          <a:xfrm flipV="1">
            <a:off x="772282" y="2798387"/>
            <a:ext cx="58436" cy="12683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3" name="Connecteur droit avec flèche 15">
            <a:extLst>
              <a:ext uri="{FF2B5EF4-FFF2-40B4-BE49-F238E27FC236}">
                <a16:creationId xmlns:a16="http://schemas.microsoft.com/office/drawing/2014/main" id="{3509D54E-6867-6402-809A-F8CF3C97FCB6}"/>
              </a:ext>
            </a:extLst>
          </p:cNvPr>
          <p:cNvCxnSpPr>
            <a:cxnSpLocks/>
          </p:cNvCxnSpPr>
          <p:nvPr/>
        </p:nvCxnSpPr>
        <p:spPr>
          <a:xfrm flipH="1" flipV="1">
            <a:off x="1730666" y="2701973"/>
            <a:ext cx="295947" cy="14856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4" name="Connecteur droit avec flèche 16">
            <a:extLst>
              <a:ext uri="{FF2B5EF4-FFF2-40B4-BE49-F238E27FC236}">
                <a16:creationId xmlns:a16="http://schemas.microsoft.com/office/drawing/2014/main" id="{5C3B9331-8270-EB3D-F40B-671C0615B307}"/>
              </a:ext>
            </a:extLst>
          </p:cNvPr>
          <p:cNvCxnSpPr>
            <a:cxnSpLocks/>
            <a:stCxn id="24" idx="0"/>
          </p:cNvCxnSpPr>
          <p:nvPr/>
        </p:nvCxnSpPr>
        <p:spPr>
          <a:xfrm flipV="1">
            <a:off x="4582853" y="2701974"/>
            <a:ext cx="110898" cy="13711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5" name="Connecteur droit avec flèche 17">
            <a:extLst>
              <a:ext uri="{FF2B5EF4-FFF2-40B4-BE49-F238E27FC236}">
                <a16:creationId xmlns:a16="http://schemas.microsoft.com/office/drawing/2014/main" id="{83072D2A-708F-BF4C-2CCB-500FB042533C}"/>
              </a:ext>
            </a:extLst>
          </p:cNvPr>
          <p:cNvCxnSpPr>
            <a:cxnSpLocks/>
          </p:cNvCxnSpPr>
          <p:nvPr/>
        </p:nvCxnSpPr>
        <p:spPr>
          <a:xfrm flipV="1">
            <a:off x="7018282" y="2798387"/>
            <a:ext cx="719844" cy="13168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6" name="Connecteur droit avec flèche 18">
            <a:extLst>
              <a:ext uri="{FF2B5EF4-FFF2-40B4-BE49-F238E27FC236}">
                <a16:creationId xmlns:a16="http://schemas.microsoft.com/office/drawing/2014/main" id="{702427B8-C24D-19BB-DC63-B942F63F7E8D}"/>
              </a:ext>
            </a:extLst>
          </p:cNvPr>
          <p:cNvCxnSpPr>
            <a:cxnSpLocks/>
          </p:cNvCxnSpPr>
          <p:nvPr/>
        </p:nvCxnSpPr>
        <p:spPr>
          <a:xfrm flipH="1" flipV="1">
            <a:off x="8219677" y="2701974"/>
            <a:ext cx="114797" cy="13233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7" name="ZoneTexte 19">
            <a:extLst>
              <a:ext uri="{FF2B5EF4-FFF2-40B4-BE49-F238E27FC236}">
                <a16:creationId xmlns:a16="http://schemas.microsoft.com/office/drawing/2014/main" id="{97A02E8B-5B24-580C-793E-C8C8B2F0551C}"/>
              </a:ext>
            </a:extLst>
          </p:cNvPr>
          <p:cNvSpPr txBox="1"/>
          <p:nvPr/>
        </p:nvSpPr>
        <p:spPr>
          <a:xfrm>
            <a:off x="359066" y="606815"/>
            <a:ext cx="156527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>
                <a:solidFill>
                  <a:schemeClr val="tx1">
                    <a:lumMod val="65000"/>
                    <a:lumOff val="35000"/>
                  </a:schemeClr>
                </a:solidFill>
              </a:rPr>
              <a:t>Extremity vacuum chamber </a:t>
            </a:r>
            <a:r>
              <a:rPr lang="en-GB" sz="900" i="1">
                <a:solidFill>
                  <a:schemeClr val="tx1">
                    <a:lumMod val="65000"/>
                    <a:lumOff val="35000"/>
                  </a:schemeClr>
                </a:solidFill>
              </a:rPr>
              <a:t>LHCVMACAA_T0001</a:t>
            </a:r>
            <a:endParaRPr lang="en-GB" sz="1100" i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ZoneTexte 20">
            <a:extLst>
              <a:ext uri="{FF2B5EF4-FFF2-40B4-BE49-F238E27FC236}">
                <a16:creationId xmlns:a16="http://schemas.microsoft.com/office/drawing/2014/main" id="{738E291A-DB35-17BF-C817-A2C7820F756C}"/>
              </a:ext>
            </a:extLst>
          </p:cNvPr>
          <p:cNvSpPr txBox="1"/>
          <p:nvPr/>
        </p:nvSpPr>
        <p:spPr>
          <a:xfrm>
            <a:off x="359065" y="4045174"/>
            <a:ext cx="1550504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>
                <a:solidFill>
                  <a:schemeClr val="tx1">
                    <a:lumMod val="65000"/>
                    <a:lumOff val="35000"/>
                  </a:schemeClr>
                </a:solidFill>
              </a:rPr>
              <a:t>Extremity vacuum chamber </a:t>
            </a:r>
            <a:r>
              <a:rPr lang="en-GB" sz="900" i="1">
                <a:solidFill>
                  <a:schemeClr val="tx1">
                    <a:lumMod val="65000"/>
                    <a:lumOff val="35000"/>
                  </a:schemeClr>
                </a:solidFill>
              </a:rPr>
              <a:t>LHCVMACAA_T0001</a:t>
            </a:r>
            <a:endParaRPr lang="en-GB" sz="1100" i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9" name="ZoneTexte 21">
            <a:extLst>
              <a:ext uri="{FF2B5EF4-FFF2-40B4-BE49-F238E27FC236}">
                <a16:creationId xmlns:a16="http://schemas.microsoft.com/office/drawing/2014/main" id="{C3262B16-A6CD-1063-84AD-140C432B2FBD}"/>
              </a:ext>
            </a:extLst>
          </p:cNvPr>
          <p:cNvSpPr txBox="1"/>
          <p:nvPr/>
        </p:nvSpPr>
        <p:spPr>
          <a:xfrm>
            <a:off x="7810025" y="590415"/>
            <a:ext cx="1353311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>
                <a:solidFill>
                  <a:schemeClr val="tx1">
                    <a:lumMod val="65000"/>
                    <a:lumOff val="35000"/>
                  </a:schemeClr>
                </a:solidFill>
              </a:rPr>
              <a:t>Extremity vacuum chamber </a:t>
            </a:r>
            <a:r>
              <a:rPr lang="en-GB" sz="900" i="1">
                <a:solidFill>
                  <a:schemeClr val="tx1">
                    <a:lumMod val="65000"/>
                    <a:lumOff val="35000"/>
                  </a:schemeClr>
                </a:solidFill>
              </a:rPr>
              <a:t>LHCVMACAA_T0001</a:t>
            </a:r>
            <a:endParaRPr lang="en-GB" sz="1100" i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" name="ZoneTexte 29">
            <a:extLst>
              <a:ext uri="{FF2B5EF4-FFF2-40B4-BE49-F238E27FC236}">
                <a16:creationId xmlns:a16="http://schemas.microsoft.com/office/drawing/2014/main" id="{9247C769-6F4C-D604-6D1A-EE2D264F6621}"/>
              </a:ext>
            </a:extLst>
          </p:cNvPr>
          <p:cNvSpPr txBox="1"/>
          <p:nvPr/>
        </p:nvSpPr>
        <p:spPr>
          <a:xfrm>
            <a:off x="1862130" y="590415"/>
            <a:ext cx="18762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>
                <a:solidFill>
                  <a:schemeClr val="tx1">
                    <a:lumMod val="65000"/>
                    <a:lumOff val="35000"/>
                  </a:schemeClr>
                </a:solidFill>
              </a:rPr>
              <a:t>Beam screen Cold/Warm transition Long</a:t>
            </a:r>
          </a:p>
        </p:txBody>
      </p:sp>
      <p:sp>
        <p:nvSpPr>
          <p:cNvPr id="22" name="ZoneTexte 30">
            <a:extLst>
              <a:ext uri="{FF2B5EF4-FFF2-40B4-BE49-F238E27FC236}">
                <a16:creationId xmlns:a16="http://schemas.microsoft.com/office/drawing/2014/main" id="{8EC53D6C-60E7-BC7C-A964-0C183BC918B3}"/>
              </a:ext>
            </a:extLst>
          </p:cNvPr>
          <p:cNvSpPr txBox="1"/>
          <p:nvPr/>
        </p:nvSpPr>
        <p:spPr>
          <a:xfrm>
            <a:off x="2026613" y="4073158"/>
            <a:ext cx="140141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>
                <a:solidFill>
                  <a:schemeClr val="tx1">
                    <a:lumMod val="65000"/>
                    <a:lumOff val="35000"/>
                  </a:schemeClr>
                </a:solidFill>
              </a:rPr>
              <a:t>Cavity Cold/Warm transition Long</a:t>
            </a:r>
          </a:p>
        </p:txBody>
      </p:sp>
      <p:sp>
        <p:nvSpPr>
          <p:cNvPr id="23" name="ZoneTexte 31">
            <a:extLst>
              <a:ext uri="{FF2B5EF4-FFF2-40B4-BE49-F238E27FC236}">
                <a16:creationId xmlns:a16="http://schemas.microsoft.com/office/drawing/2014/main" id="{E853931B-297D-A1EA-E39C-CE8F66EB2242}"/>
              </a:ext>
            </a:extLst>
          </p:cNvPr>
          <p:cNvSpPr txBox="1"/>
          <p:nvPr/>
        </p:nvSpPr>
        <p:spPr>
          <a:xfrm>
            <a:off x="3909587" y="606815"/>
            <a:ext cx="131965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>
                <a:solidFill>
                  <a:schemeClr val="tx1">
                    <a:lumMod val="65000"/>
                    <a:lumOff val="35000"/>
                  </a:schemeClr>
                </a:solidFill>
              </a:rPr>
              <a:t>Inter beam screen plug-in module</a:t>
            </a:r>
          </a:p>
        </p:txBody>
      </p:sp>
      <p:sp>
        <p:nvSpPr>
          <p:cNvPr id="24" name="ZoneTexte 32">
            <a:extLst>
              <a:ext uri="{FF2B5EF4-FFF2-40B4-BE49-F238E27FC236}">
                <a16:creationId xmlns:a16="http://schemas.microsoft.com/office/drawing/2014/main" id="{D00BB4C9-79E7-96B1-D07F-498B6093B166}"/>
              </a:ext>
            </a:extLst>
          </p:cNvPr>
          <p:cNvSpPr txBox="1"/>
          <p:nvPr/>
        </p:nvSpPr>
        <p:spPr>
          <a:xfrm>
            <a:off x="3923026" y="4073158"/>
            <a:ext cx="131965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>
                <a:solidFill>
                  <a:schemeClr val="tx1">
                    <a:lumMod val="65000"/>
                    <a:lumOff val="35000"/>
                  </a:schemeClr>
                </a:solidFill>
              </a:rPr>
              <a:t>Inter cavities plug-in module</a:t>
            </a:r>
          </a:p>
        </p:txBody>
      </p:sp>
      <p:sp>
        <p:nvSpPr>
          <p:cNvPr id="25" name="ZoneTexte 35">
            <a:extLst>
              <a:ext uri="{FF2B5EF4-FFF2-40B4-BE49-F238E27FC236}">
                <a16:creationId xmlns:a16="http://schemas.microsoft.com/office/drawing/2014/main" id="{037B24BE-E950-A25C-FBC1-042AEF126B90}"/>
              </a:ext>
            </a:extLst>
          </p:cNvPr>
          <p:cNvSpPr txBox="1"/>
          <p:nvPr/>
        </p:nvSpPr>
        <p:spPr>
          <a:xfrm>
            <a:off x="5762785" y="603871"/>
            <a:ext cx="18762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>
                <a:solidFill>
                  <a:schemeClr val="tx1">
                    <a:lumMod val="65000"/>
                    <a:lumOff val="35000"/>
                  </a:schemeClr>
                </a:solidFill>
              </a:rPr>
              <a:t>Beam screen Cold/Warm transition Short</a:t>
            </a:r>
          </a:p>
        </p:txBody>
      </p:sp>
      <p:sp>
        <p:nvSpPr>
          <p:cNvPr id="26" name="ZoneTexte 36">
            <a:extLst>
              <a:ext uri="{FF2B5EF4-FFF2-40B4-BE49-F238E27FC236}">
                <a16:creationId xmlns:a16="http://schemas.microsoft.com/office/drawing/2014/main" id="{15706B4D-B186-E833-9CD1-700F013CC140}"/>
              </a:ext>
            </a:extLst>
          </p:cNvPr>
          <p:cNvSpPr txBox="1"/>
          <p:nvPr/>
        </p:nvSpPr>
        <p:spPr>
          <a:xfrm>
            <a:off x="5795768" y="4073158"/>
            <a:ext cx="140141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>
                <a:solidFill>
                  <a:schemeClr val="tx1">
                    <a:lumMod val="65000"/>
                    <a:lumOff val="35000"/>
                  </a:schemeClr>
                </a:solidFill>
              </a:rPr>
              <a:t>Cavity Cold/Warm transition Short</a:t>
            </a:r>
          </a:p>
        </p:txBody>
      </p:sp>
      <p:sp>
        <p:nvSpPr>
          <p:cNvPr id="27" name="ZoneTexte 29">
            <a:extLst>
              <a:ext uri="{FF2B5EF4-FFF2-40B4-BE49-F238E27FC236}">
                <a16:creationId xmlns:a16="http://schemas.microsoft.com/office/drawing/2014/main" id="{6E99FB2D-3A68-8828-E19E-716C92DCA295}"/>
              </a:ext>
            </a:extLst>
          </p:cNvPr>
          <p:cNvSpPr txBox="1"/>
          <p:nvPr/>
        </p:nvSpPr>
        <p:spPr>
          <a:xfrm>
            <a:off x="2505921" y="1100146"/>
            <a:ext cx="18762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>
                <a:solidFill>
                  <a:schemeClr val="tx1">
                    <a:lumMod val="65000"/>
                    <a:lumOff val="35000"/>
                  </a:schemeClr>
                </a:solidFill>
              </a:rPr>
              <a:t>Beam screen</a:t>
            </a:r>
          </a:p>
        </p:txBody>
      </p:sp>
      <p:cxnSp>
        <p:nvCxnSpPr>
          <p:cNvPr id="28" name="Connecteur droit avec flèche 6">
            <a:extLst>
              <a:ext uri="{FF2B5EF4-FFF2-40B4-BE49-F238E27FC236}">
                <a16:creationId xmlns:a16="http://schemas.microsoft.com/office/drawing/2014/main" id="{CA6311E9-C639-BCAF-B74E-A44A5407FA2C}"/>
              </a:ext>
            </a:extLst>
          </p:cNvPr>
          <p:cNvCxnSpPr>
            <a:cxnSpLocks/>
          </p:cNvCxnSpPr>
          <p:nvPr/>
        </p:nvCxnSpPr>
        <p:spPr>
          <a:xfrm flipH="1">
            <a:off x="2138789" y="1210663"/>
            <a:ext cx="357808" cy="9981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9" name="ZoneTexte 29">
            <a:extLst>
              <a:ext uri="{FF2B5EF4-FFF2-40B4-BE49-F238E27FC236}">
                <a16:creationId xmlns:a16="http://schemas.microsoft.com/office/drawing/2014/main" id="{A571F0DF-5E67-B55D-D51C-35CAF61CCBC2}"/>
              </a:ext>
            </a:extLst>
          </p:cNvPr>
          <p:cNvSpPr txBox="1"/>
          <p:nvPr/>
        </p:nvSpPr>
        <p:spPr>
          <a:xfrm>
            <a:off x="5337669" y="1114899"/>
            <a:ext cx="18762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>
                <a:solidFill>
                  <a:schemeClr val="tx1">
                    <a:lumMod val="65000"/>
                    <a:lumOff val="35000"/>
                  </a:schemeClr>
                </a:solidFill>
              </a:rPr>
              <a:t>Beam screen</a:t>
            </a:r>
          </a:p>
        </p:txBody>
      </p:sp>
      <p:cxnSp>
        <p:nvCxnSpPr>
          <p:cNvPr id="30" name="Connecteur droit avec flèche 6">
            <a:extLst>
              <a:ext uri="{FF2B5EF4-FFF2-40B4-BE49-F238E27FC236}">
                <a16:creationId xmlns:a16="http://schemas.microsoft.com/office/drawing/2014/main" id="{258BC2CA-10F5-A997-FE0D-C9EBD0214A73}"/>
              </a:ext>
            </a:extLst>
          </p:cNvPr>
          <p:cNvCxnSpPr>
            <a:cxnSpLocks/>
            <a:stCxn id="29" idx="1"/>
          </p:cNvCxnSpPr>
          <p:nvPr/>
        </p:nvCxnSpPr>
        <p:spPr>
          <a:xfrm flipH="1">
            <a:off x="4970537" y="1245704"/>
            <a:ext cx="367132" cy="9630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E6AF9F36-78B0-76A0-3EFC-4CC9C91786CE}"/>
              </a:ext>
            </a:extLst>
          </p:cNvPr>
          <p:cNvSpPr txBox="1"/>
          <p:nvPr/>
        </p:nvSpPr>
        <p:spPr>
          <a:xfrm>
            <a:off x="6605260" y="4546550"/>
            <a:ext cx="2409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5"/>
                </a:solidFill>
              </a:rPr>
              <a:t>Courtesy of WP4</a:t>
            </a:r>
          </a:p>
        </p:txBody>
      </p:sp>
      <p:sp>
        <p:nvSpPr>
          <p:cNvPr id="20" name="ZoneTexte 22">
            <a:extLst>
              <a:ext uri="{FF2B5EF4-FFF2-40B4-BE49-F238E27FC236}">
                <a16:creationId xmlns:a16="http://schemas.microsoft.com/office/drawing/2014/main" id="{4A016DF6-8464-C6BF-B520-682023826242}"/>
              </a:ext>
            </a:extLst>
          </p:cNvPr>
          <p:cNvSpPr txBox="1"/>
          <p:nvPr/>
        </p:nvSpPr>
        <p:spPr>
          <a:xfrm>
            <a:off x="7639019" y="3995634"/>
            <a:ext cx="1524317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Extremity vacuum chamber </a:t>
            </a:r>
            <a:r>
              <a:rPr lang="en-GB" sz="9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LHCVMACAA_T0001</a:t>
            </a:r>
            <a:endParaRPr lang="en-GB" sz="11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5705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2. Status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2BAC54-FBED-4CC7-829C-3DA9B6C25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V. Baglin, G. Bregliozzi, 13th HL-LHC collaboration Meeting, Vancouver, 27th Sep 2023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0C4C6C-30CD-4C06-90EA-8E9EE0855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81D87-F0CE-4212-9B3B-43BEDD8F7041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99205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C2E909-74C8-482B-826A-2C3F3A238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V. Baglin, G. Bregliozzi, 13th HL-LHC collaboration Meeting, Vancouver, 27th Sep 2023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2B7639-7713-44EB-A15E-FBA03D3EC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1F906AB-492F-47AE-BD82-FC32B4D67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775" y="-14986"/>
            <a:ext cx="7918450" cy="539750"/>
          </a:xfrm>
        </p:spPr>
        <p:txBody>
          <a:bodyPr/>
          <a:lstStyle/>
          <a:p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>Beam screens in non-crabbed line</a:t>
            </a:r>
            <a:endParaRPr lang="en-GB" dirty="0"/>
          </a:p>
        </p:txBody>
      </p:sp>
      <p:pic>
        <p:nvPicPr>
          <p:cNvPr id="3" name="Picture 2" descr="A picture containing table, indoor, cluttered&#10;&#10;Description automatically generated">
            <a:extLst>
              <a:ext uri="{FF2B5EF4-FFF2-40B4-BE49-F238E27FC236}">
                <a16:creationId xmlns:a16="http://schemas.microsoft.com/office/drawing/2014/main" id="{B1A03CF3-DE46-D006-B71D-37EC94D4E1C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7400" r="3538" b="28552"/>
          <a:stretch/>
        </p:blipFill>
        <p:spPr>
          <a:xfrm>
            <a:off x="4013761" y="2930645"/>
            <a:ext cx="4896544" cy="129625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0838E01-B271-73CE-AC90-CC906293BF86}"/>
              </a:ext>
            </a:extLst>
          </p:cNvPr>
          <p:cNvSpPr txBox="1"/>
          <p:nvPr/>
        </p:nvSpPr>
        <p:spPr>
          <a:xfrm>
            <a:off x="4369974" y="4326832"/>
            <a:ext cx="451992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6"/>
              </a:buClr>
            </a:pPr>
            <a:r>
              <a:rPr lang="en-GB" sz="1350" dirty="0">
                <a:solidFill>
                  <a:schemeClr val="accent5"/>
                </a:solidFill>
              </a:rPr>
              <a:t>RFD type is1019 mm long, DQW type is 800 mm long</a:t>
            </a: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5B84F84E-6729-1C05-DB83-3615948D9E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9875428"/>
              </p:ext>
            </p:extLst>
          </p:nvPr>
        </p:nvGraphicFramePr>
        <p:xfrm>
          <a:off x="247641" y="873093"/>
          <a:ext cx="8623364" cy="1772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2580">
                  <a:extLst>
                    <a:ext uri="{9D8B030D-6E8A-4147-A177-3AD203B41FA5}">
                      <a16:colId xmlns:a16="http://schemas.microsoft.com/office/drawing/2014/main" val="3432719342"/>
                    </a:ext>
                  </a:extLst>
                </a:gridCol>
                <a:gridCol w="1071880">
                  <a:extLst>
                    <a:ext uri="{9D8B030D-6E8A-4147-A177-3AD203B41FA5}">
                      <a16:colId xmlns:a16="http://schemas.microsoft.com/office/drawing/2014/main" val="2424181932"/>
                    </a:ext>
                  </a:extLst>
                </a:gridCol>
                <a:gridCol w="881380">
                  <a:extLst>
                    <a:ext uri="{9D8B030D-6E8A-4147-A177-3AD203B41FA5}">
                      <a16:colId xmlns:a16="http://schemas.microsoft.com/office/drawing/2014/main" val="868772045"/>
                    </a:ext>
                  </a:extLst>
                </a:gridCol>
                <a:gridCol w="1300480">
                  <a:extLst>
                    <a:ext uri="{9D8B030D-6E8A-4147-A177-3AD203B41FA5}">
                      <a16:colId xmlns:a16="http://schemas.microsoft.com/office/drawing/2014/main" val="2559312660"/>
                    </a:ext>
                  </a:extLst>
                </a:gridCol>
                <a:gridCol w="3777044">
                  <a:extLst>
                    <a:ext uri="{9D8B030D-6E8A-4147-A177-3AD203B41FA5}">
                      <a16:colId xmlns:a16="http://schemas.microsoft.com/office/drawing/2014/main" val="32184927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Item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Needed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Spare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Produced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Comments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4834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5"/>
                          </a:solidFill>
                        </a:rPr>
                        <a:t>Beam screen</a:t>
                      </a:r>
                      <a:endParaRPr lang="en-GB" sz="16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5"/>
                          </a:solidFill>
                        </a:rPr>
                        <a:t>20</a:t>
                      </a:r>
                      <a:endParaRPr lang="en-GB" sz="16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5"/>
                          </a:solidFill>
                        </a:rPr>
                        <a:t>2</a:t>
                      </a:r>
                      <a:endParaRPr lang="en-GB" sz="16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5"/>
                          </a:solidFill>
                        </a:rPr>
                        <a:t>29</a:t>
                      </a:r>
                      <a:endParaRPr lang="en-GB" sz="16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solidFill>
                            <a:schemeClr val="accent5"/>
                          </a:solidFill>
                        </a:rPr>
                        <a:t>14 DQW, 15 RFD, 4 DQW aC coated</a:t>
                      </a:r>
                    </a:p>
                    <a:p>
                      <a:pPr algn="l"/>
                      <a:r>
                        <a:rPr lang="en-US" sz="1600" b="0" dirty="0">
                          <a:solidFill>
                            <a:schemeClr val="accent5"/>
                          </a:solidFill>
                        </a:rPr>
                        <a:t>2 RFD aC delivered to UK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33847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accent5"/>
                          </a:solidFill>
                        </a:rPr>
                        <a:t>BS Bellows</a:t>
                      </a:r>
                      <a:endParaRPr lang="en-GB" sz="16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5"/>
                          </a:solidFill>
                        </a:rPr>
                        <a:t>20</a:t>
                      </a:r>
                      <a:endParaRPr lang="en-GB" sz="16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5"/>
                          </a:solidFill>
                        </a:rPr>
                        <a:t>2</a:t>
                      </a:r>
                      <a:endParaRPr lang="en-GB" sz="16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accent5"/>
                          </a:solidFill>
                        </a:rPr>
                        <a:t>9</a:t>
                      </a:r>
                      <a:endParaRPr lang="en-GB" sz="1600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accent5"/>
                          </a:solidFill>
                        </a:rPr>
                        <a:t>63 bellows delivered by Q4 2023 (more spares for the bellows)</a:t>
                      </a:r>
                    </a:p>
                    <a:p>
                      <a:pPr algn="l"/>
                      <a:r>
                        <a:rPr lang="en-US" sz="1600" b="0" dirty="0">
                          <a:solidFill>
                            <a:schemeClr val="accent5"/>
                          </a:solidFill>
                        </a:rPr>
                        <a:t>2 delivered to UK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8652293"/>
                  </a:ext>
                </a:extLst>
              </a:tr>
            </a:tbl>
          </a:graphicData>
        </a:graphic>
      </p:graphicFrame>
      <p:pic>
        <p:nvPicPr>
          <p:cNvPr id="9" name="Picture 8" descr="A wooden box with a sign on it&#10;&#10;Description automatically generated">
            <a:extLst>
              <a:ext uri="{FF2B5EF4-FFF2-40B4-BE49-F238E27FC236}">
                <a16:creationId xmlns:a16="http://schemas.microsoft.com/office/drawing/2014/main" id="{6651C225-5A41-B573-25EB-5CA4546485F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800" t="16400" r="3800" b="14639"/>
          <a:stretch/>
        </p:blipFill>
        <p:spPr>
          <a:xfrm>
            <a:off x="400424" y="2718613"/>
            <a:ext cx="3167333" cy="177292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E6C4CFF-2881-7582-98DD-9041A1584619}"/>
              </a:ext>
            </a:extLst>
          </p:cNvPr>
          <p:cNvSpPr txBox="1"/>
          <p:nvPr/>
        </p:nvSpPr>
        <p:spPr>
          <a:xfrm>
            <a:off x="539552" y="4503916"/>
            <a:ext cx="3089153" cy="3000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Clr>
                <a:schemeClr val="accent6"/>
              </a:buClr>
            </a:pPr>
            <a:r>
              <a:rPr lang="en-GB" sz="1350" dirty="0">
                <a:solidFill>
                  <a:schemeClr val="accent5"/>
                </a:solidFill>
              </a:rPr>
              <a:t>RFD beam screens in CERN storage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406541-A10D-DA9E-491E-FC358F76D0B7}"/>
              </a:ext>
            </a:extLst>
          </p:cNvPr>
          <p:cNvSpPr txBox="1"/>
          <p:nvPr/>
        </p:nvSpPr>
        <p:spPr>
          <a:xfrm>
            <a:off x="3347864" y="444225"/>
            <a:ext cx="2198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3399"/>
                </a:solidFill>
              </a:rPr>
              <a:t>Ongoing production</a:t>
            </a:r>
            <a:endParaRPr lang="en-GB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9888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C2E909-74C8-482B-826A-2C3F3A238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V. Baglin, G. Bregliozzi, 13th HL-LHC collaboration Meeting, Vancouver, 27th Sep 2023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2B7639-7713-44EB-A15E-FBA03D3EC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1F906AB-492F-47AE-BD82-FC32B4D67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775" y="-14986"/>
            <a:ext cx="7918450" cy="539750"/>
          </a:xfrm>
        </p:spPr>
        <p:txBody>
          <a:bodyPr/>
          <a:lstStyle/>
          <a:p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>Plug-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In-Modules &amp; cold to warm transitions</a:t>
            </a:r>
            <a:endParaRPr lang="en-GB" dirty="0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5B84F84E-6729-1C05-DB83-3615948D9E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43904"/>
              </p:ext>
            </p:extLst>
          </p:nvPr>
        </p:nvGraphicFramePr>
        <p:xfrm>
          <a:off x="85782" y="843558"/>
          <a:ext cx="9022722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7957">
                  <a:extLst>
                    <a:ext uri="{9D8B030D-6E8A-4147-A177-3AD203B41FA5}">
                      <a16:colId xmlns:a16="http://schemas.microsoft.com/office/drawing/2014/main" val="3432719342"/>
                    </a:ext>
                  </a:extLst>
                </a:gridCol>
                <a:gridCol w="1071880">
                  <a:extLst>
                    <a:ext uri="{9D8B030D-6E8A-4147-A177-3AD203B41FA5}">
                      <a16:colId xmlns:a16="http://schemas.microsoft.com/office/drawing/2014/main" val="2424181932"/>
                    </a:ext>
                  </a:extLst>
                </a:gridCol>
                <a:gridCol w="881380">
                  <a:extLst>
                    <a:ext uri="{9D8B030D-6E8A-4147-A177-3AD203B41FA5}">
                      <a16:colId xmlns:a16="http://schemas.microsoft.com/office/drawing/2014/main" val="868772045"/>
                    </a:ext>
                  </a:extLst>
                </a:gridCol>
                <a:gridCol w="1300480">
                  <a:extLst>
                    <a:ext uri="{9D8B030D-6E8A-4147-A177-3AD203B41FA5}">
                      <a16:colId xmlns:a16="http://schemas.microsoft.com/office/drawing/2014/main" val="2559312660"/>
                    </a:ext>
                  </a:extLst>
                </a:gridCol>
                <a:gridCol w="4011025">
                  <a:extLst>
                    <a:ext uri="{9D8B030D-6E8A-4147-A177-3AD203B41FA5}">
                      <a16:colId xmlns:a16="http://schemas.microsoft.com/office/drawing/2014/main" val="32184927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Item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Needed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Spare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Produced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Comments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4834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5"/>
                          </a:solidFill>
                        </a:rPr>
                        <a:t>PIM &amp; cold to warm transitions</a:t>
                      </a:r>
                      <a:endParaRPr lang="en-GB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5"/>
                          </a:solidFill>
                        </a:rPr>
                        <a:t>60</a:t>
                      </a:r>
                      <a:endParaRPr lang="en-GB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5"/>
                          </a:solidFill>
                        </a:rPr>
                        <a:t>6</a:t>
                      </a:r>
                      <a:endParaRPr lang="en-GB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5"/>
                          </a:solidFill>
                        </a:rPr>
                        <a:t>21</a:t>
                      </a:r>
                      <a:endParaRPr lang="en-GB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>
                          <a:solidFill>
                            <a:schemeClr val="accent5"/>
                          </a:solidFill>
                        </a:rPr>
                        <a:t>63 bellows delivered by Q4 2023 (more spares for the bellows)</a:t>
                      </a:r>
                    </a:p>
                    <a:p>
                      <a:pPr algn="l"/>
                      <a:r>
                        <a:rPr lang="en-US" b="0" dirty="0">
                          <a:solidFill>
                            <a:schemeClr val="accent5"/>
                          </a:solidFill>
                        </a:rPr>
                        <a:t>6 assemblies for RFD delivered </a:t>
                      </a:r>
                      <a:r>
                        <a:rPr lang="en-US" dirty="0">
                          <a:solidFill>
                            <a:schemeClr val="accent5"/>
                          </a:solidFill>
                        </a:rPr>
                        <a:t>to UK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3384741"/>
                  </a:ext>
                </a:extLst>
              </a:tr>
            </a:tbl>
          </a:graphicData>
        </a:graphic>
      </p:graphicFrame>
      <p:pic>
        <p:nvPicPr>
          <p:cNvPr id="2" name="Picture 1" descr="A picture containing indoor, wall&#10;&#10;Description automatically generated">
            <a:extLst>
              <a:ext uri="{FF2B5EF4-FFF2-40B4-BE49-F238E27FC236}">
                <a16:creationId xmlns:a16="http://schemas.microsoft.com/office/drawing/2014/main" id="{77CB7594-A9FF-F204-AB1C-D995DC4BDA5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877" t="16068" r="11375" b="19229"/>
          <a:stretch/>
        </p:blipFill>
        <p:spPr>
          <a:xfrm>
            <a:off x="2613956" y="2596078"/>
            <a:ext cx="1803375" cy="165996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1ED0D26-48AE-A277-1B25-B6470FE7027D}"/>
              </a:ext>
            </a:extLst>
          </p:cNvPr>
          <p:cNvSpPr txBox="1"/>
          <p:nvPr/>
        </p:nvSpPr>
        <p:spPr>
          <a:xfrm>
            <a:off x="1452145" y="4464291"/>
            <a:ext cx="6066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5"/>
                </a:solidFill>
              </a:rPr>
              <a:t>PIMs and cold to warm transitions production</a:t>
            </a:r>
            <a:endParaRPr lang="en-GB" sz="1400" dirty="0">
              <a:solidFill>
                <a:schemeClr val="accent5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C324260-EFFA-6F9D-2F39-CEA6AF0A54A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498"/>
          <a:stretch/>
        </p:blipFill>
        <p:spPr>
          <a:xfrm>
            <a:off x="-62814" y="2899633"/>
            <a:ext cx="2682070" cy="1098220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175A2B9A-2DA2-7525-9DD9-5725F77157A4}"/>
              </a:ext>
            </a:extLst>
          </p:cNvPr>
          <p:cNvGrpSpPr/>
          <p:nvPr/>
        </p:nvGrpSpPr>
        <p:grpSpPr>
          <a:xfrm>
            <a:off x="4448738" y="2355726"/>
            <a:ext cx="4598062" cy="1999477"/>
            <a:chOff x="4536139" y="422282"/>
            <a:chExt cx="4598062" cy="1999477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69119F08-53F7-77C7-8286-6FFA8E2B26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36139" y="431332"/>
              <a:ext cx="1491414" cy="1990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3">
              <a:extLst>
                <a:ext uri="{FF2B5EF4-FFF2-40B4-BE49-F238E27FC236}">
                  <a16:creationId xmlns:a16="http://schemas.microsoft.com/office/drawing/2014/main" id="{475949A3-59F8-A569-61F3-7668177E90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0168" y="422282"/>
              <a:ext cx="1490610" cy="1990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4">
              <a:extLst>
                <a:ext uri="{FF2B5EF4-FFF2-40B4-BE49-F238E27FC236}">
                  <a16:creationId xmlns:a16="http://schemas.microsoft.com/office/drawing/2014/main" id="{7ECD705A-AEC2-F5DB-E1F9-5D1DD4DF09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3591" y="431332"/>
              <a:ext cx="1490610" cy="1990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AEF806D0-4414-4A0F-58D9-A2489980216F}"/>
              </a:ext>
            </a:extLst>
          </p:cNvPr>
          <p:cNvSpPr txBox="1"/>
          <p:nvPr/>
        </p:nvSpPr>
        <p:spPr>
          <a:xfrm>
            <a:off x="3347864" y="444225"/>
            <a:ext cx="2198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3399"/>
                </a:solidFill>
              </a:rPr>
              <a:t>Ongoing production</a:t>
            </a:r>
            <a:endParaRPr lang="en-GB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3421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C2E909-74C8-482B-826A-2C3F3A238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V. Baglin, G. Bregliozzi, 13th HL-LHC collaboration Meeting, Vancouver, 27th Sep 2023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2B7639-7713-44EB-A15E-FBA03D3EC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1F906AB-492F-47AE-BD82-FC32B4D67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775" y="-14986"/>
            <a:ext cx="7918450" cy="539750"/>
          </a:xfrm>
        </p:spPr>
        <p:txBody>
          <a:bodyPr/>
          <a:lstStyle/>
          <a:p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>Extremity vacuum chambers</a:t>
            </a:r>
            <a:endParaRPr lang="en-GB" dirty="0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5B84F84E-6729-1C05-DB83-3615948D9E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785887"/>
              </p:ext>
            </p:extLst>
          </p:nvPr>
        </p:nvGraphicFramePr>
        <p:xfrm>
          <a:off x="310956" y="961379"/>
          <a:ext cx="8653532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7957">
                  <a:extLst>
                    <a:ext uri="{9D8B030D-6E8A-4147-A177-3AD203B41FA5}">
                      <a16:colId xmlns:a16="http://schemas.microsoft.com/office/drawing/2014/main" val="3432719342"/>
                    </a:ext>
                  </a:extLst>
                </a:gridCol>
                <a:gridCol w="1110506">
                  <a:extLst>
                    <a:ext uri="{9D8B030D-6E8A-4147-A177-3AD203B41FA5}">
                      <a16:colId xmlns:a16="http://schemas.microsoft.com/office/drawing/2014/main" val="2424181932"/>
                    </a:ext>
                  </a:extLst>
                </a:gridCol>
                <a:gridCol w="913141">
                  <a:extLst>
                    <a:ext uri="{9D8B030D-6E8A-4147-A177-3AD203B41FA5}">
                      <a16:colId xmlns:a16="http://schemas.microsoft.com/office/drawing/2014/main" val="868772045"/>
                    </a:ext>
                  </a:extLst>
                </a:gridCol>
                <a:gridCol w="1300480">
                  <a:extLst>
                    <a:ext uri="{9D8B030D-6E8A-4147-A177-3AD203B41FA5}">
                      <a16:colId xmlns:a16="http://schemas.microsoft.com/office/drawing/2014/main" val="2559312660"/>
                    </a:ext>
                  </a:extLst>
                </a:gridCol>
                <a:gridCol w="3571448">
                  <a:extLst>
                    <a:ext uri="{9D8B030D-6E8A-4147-A177-3AD203B41FA5}">
                      <a16:colId xmlns:a16="http://schemas.microsoft.com/office/drawing/2014/main" val="32184927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Item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Needed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Spare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Produced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Comments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4834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5"/>
                          </a:solidFill>
                        </a:rPr>
                        <a:t>Ext. Vac. Ch</a:t>
                      </a:r>
                      <a:endParaRPr lang="en-GB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5"/>
                          </a:solidFill>
                        </a:rPr>
                        <a:t>40</a:t>
                      </a:r>
                      <a:endParaRPr lang="en-GB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5"/>
                          </a:solidFill>
                        </a:rPr>
                        <a:t>4</a:t>
                      </a:r>
                      <a:endParaRPr lang="en-GB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5"/>
                          </a:solidFill>
                        </a:rPr>
                        <a:t>44</a:t>
                      </a:r>
                      <a:endParaRPr lang="en-GB" dirty="0">
                        <a:solidFill>
                          <a:schemeClr val="accent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 dirty="0">
                          <a:solidFill>
                            <a:schemeClr val="accent5"/>
                          </a:solidFill>
                        </a:rPr>
                        <a:t>4 for RFD delivered to UK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3384741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C23262B6-E52C-D038-8007-9580A5BBDC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9912" y="2296569"/>
            <a:ext cx="1972792" cy="190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90AA6B6-B604-2CC7-7BF4-056973FF01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5616" y="2378459"/>
            <a:ext cx="2551310" cy="190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3CBB633-BCAB-3BC1-0C0D-985EF2C06DD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249378"/>
            <a:ext cx="1512168" cy="2359453"/>
          </a:xfrm>
          <a:prstGeom prst="rect">
            <a:avLst/>
          </a:prstGeom>
          <a:noFill/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B2310B1-E8E9-DAD1-B7F0-E372146D133B}"/>
              </a:ext>
            </a:extLst>
          </p:cNvPr>
          <p:cNvSpPr txBox="1"/>
          <p:nvPr/>
        </p:nvSpPr>
        <p:spPr>
          <a:xfrm>
            <a:off x="3347864" y="444225"/>
            <a:ext cx="241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3399"/>
                </a:solidFill>
              </a:rPr>
              <a:t>Production completed</a:t>
            </a:r>
            <a:endParaRPr lang="en-GB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27571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3" id="{E58F0CB8-C230-487D-984B-05F0DC60F7EF}" vid="{F8C82AC0-0E06-4D73-AEA3-BEA7951E7379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3D9D1F009DDA340A69035032CF856E4" ma:contentTypeVersion="6" ma:contentTypeDescription="Create a new document." ma:contentTypeScope="" ma:versionID="8ef8719bd4a15d36b46a11cd9a5f0597">
  <xsd:schema xmlns:xsd="http://www.w3.org/2001/XMLSchema" xmlns:xs="http://www.w3.org/2001/XMLSchema" xmlns:p="http://schemas.microsoft.com/office/2006/metadata/properties" xmlns:ns2="186b04f0-37c0-45c0-98fc-44f32cb0fae6" targetNamespace="http://schemas.microsoft.com/office/2006/metadata/properties" ma:root="true" ma:fieldsID="86fd699a0844cc9f7119e405a3ec85f2" ns2:_="">
    <xsd:import namespace="186b04f0-37c0-45c0-98fc-44f32cb0fae6"/>
    <xsd:element name="properties">
      <xsd:complexType>
        <xsd:sequence>
          <xsd:element name="documentManagement">
            <xsd:complexType>
              <xsd:all>
                <xsd:element ref="ns2:Date"/>
                <xsd:element ref="ns2:Presenter" minOccurs="0"/>
                <xsd:element ref="ns2:Content" minOccurs="0"/>
                <xsd:element ref="ns2:Indico" minOccurs="0"/>
                <xsd:element ref="ns2:Event" minOccurs="0"/>
                <xsd:element ref="ns2:Minut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6b04f0-37c0-45c0-98fc-44f32cb0fae6" elementFormDefault="qualified">
    <xsd:import namespace="http://schemas.microsoft.com/office/2006/documentManagement/types"/>
    <xsd:import namespace="http://schemas.microsoft.com/office/infopath/2007/PartnerControls"/>
    <xsd:element name="Date" ma:index="8" ma:displayName="Date" ma:format="DateOnly" ma:internalName="Date">
      <xsd:simpleType>
        <xsd:restriction base="dms:DateTime"/>
      </xsd:simpleType>
    </xsd:element>
    <xsd:element name="Presenter" ma:index="9" nillable="true" ma:displayName="Presenter" ma:internalName="Presenter">
      <xsd:simpleType>
        <xsd:restriction base="dms:Text">
          <xsd:maxLength value="255"/>
        </xsd:restriction>
      </xsd:simpleType>
    </xsd:element>
    <xsd:element name="Content" ma:index="10" nillable="true" ma:displayName="Content" ma:internalName="Content">
      <xsd:simpleType>
        <xsd:restriction base="dms:Note">
          <xsd:maxLength value="255"/>
        </xsd:restriction>
      </xsd:simpleType>
    </xsd:element>
    <xsd:element name="Indico" ma:index="11" nillable="true" ma:displayName="Indico" ma:format="Hyperlink" ma:internalName="Indico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Event" ma:index="12" nillable="true" ma:displayName="Event" ma:internalName="Event">
      <xsd:simpleType>
        <xsd:restriction base="dms:Text">
          <xsd:maxLength value="255"/>
        </xsd:restriction>
      </xsd:simpleType>
    </xsd:element>
    <xsd:element name="Minutes" ma:index="13" nillable="true" ma:displayName="Minutes" ma:format="Hyperlink" ma:internalName="Minutes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ontent xmlns="186b04f0-37c0-45c0-98fc-44f32cb0fae6">PSM - Draft preparation</Content>
    <Indico xmlns="186b04f0-37c0-45c0-98fc-44f32cb0fae6">
      <Url xsi:nil="true"/>
      <Description xsi:nil="true"/>
    </Indico>
    <Presenter xmlns="186b04f0-37c0-45c0-98fc-44f32cb0fae6">V. Baglin</Presenter>
    <Date xmlns="186b04f0-37c0-45c0-98fc-44f32cb0fae6">2023-07-06T22:00:00+00:00</Date>
    <Event xmlns="186b04f0-37c0-45c0-98fc-44f32cb0fae6">PSM #14</Event>
    <Minutes xmlns="186b04f0-37c0-45c0-98fc-44f32cb0fae6">
      <Url xsi:nil="true"/>
      <Description xsi:nil="true"/>
    </Minutes>
  </documentManagement>
</p:properties>
</file>

<file path=customXml/itemProps1.xml><?xml version="1.0" encoding="utf-8"?>
<ds:datastoreItem xmlns:ds="http://schemas.openxmlformats.org/officeDocument/2006/customXml" ds:itemID="{D9683A2C-DD1C-439D-8652-73AB88B5F7B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86b04f0-37c0-45c0-98fc-44f32cb0fae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21DCB4E-5F44-49E2-937F-E6AC00142344}">
  <ds:schemaRefs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purl.org/dc/dcmitype/"/>
    <ds:schemaRef ds:uri="http://schemas.openxmlformats.org/package/2006/metadata/core-properties"/>
    <ds:schemaRef ds:uri="186b04f0-37c0-45c0-98fc-44f32cb0fae6"/>
    <ds:schemaRef ds:uri="http://schemas.microsoft.com/office/infopath/2007/PartnerControl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Template_Presentation_PSM_16.9rev1</Template>
  <TotalTime>33116</TotalTime>
  <Words>1694</Words>
  <Application>Microsoft Office PowerPoint</Application>
  <PresentationFormat>On-screen Show (16:9)</PresentationFormat>
  <Paragraphs>315</Paragraphs>
  <Slides>23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Cambria Math</vt:lpstr>
      <vt:lpstr>Wingdings</vt:lpstr>
      <vt:lpstr>Thème Office</vt:lpstr>
      <vt:lpstr>TE-VSC contribution to WP4: Vacuum aspects &amp; procurement status   EDMS 2954141</vt:lpstr>
      <vt:lpstr>Outline</vt:lpstr>
      <vt:lpstr>1. Overview</vt:lpstr>
      <vt:lpstr>TE-VSC to WP4 contributions</vt:lpstr>
      <vt:lpstr>TE-VSC to WP4 contributions</vt:lpstr>
      <vt:lpstr>2. Status</vt:lpstr>
      <vt:lpstr>Beam screens in non-crabbed line</vt:lpstr>
      <vt:lpstr>Plug-In-Modules &amp; cold to warm transitions</vt:lpstr>
      <vt:lpstr>Extremity vacuum chambers</vt:lpstr>
      <vt:lpstr>DN80 Sector valves</vt:lpstr>
      <vt:lpstr>Standard equipment</vt:lpstr>
      <vt:lpstr>Project &amp; quality management</vt:lpstr>
      <vt:lpstr>Vacuum acceptance tests</vt:lpstr>
      <vt:lpstr>3. Layout</vt:lpstr>
      <vt:lpstr>Inter-crab vacuum sector: integration</vt:lpstr>
      <vt:lpstr>inter-crab vacuum sector: components</vt:lpstr>
      <vt:lpstr>Electron cloud mitigation</vt:lpstr>
      <vt:lpstr>Pressure profile in D2-Q4</vt:lpstr>
      <vt:lpstr>Pressure profile in D2-Q4</vt:lpstr>
      <vt:lpstr>Thank you for your attention</vt:lpstr>
      <vt:lpstr>Inputs for simulation scenarios</vt:lpstr>
      <vt:lpstr>a-C coating for beam screen: Argon cleaning</vt:lpstr>
      <vt:lpstr>Plasma cleaning of cold bore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Project Steering Meeting WPxxx Description</dc:title>
  <dc:creator>Cecile Noels</dc:creator>
  <cp:lastModifiedBy>Vincent Baglin</cp:lastModifiedBy>
  <cp:revision>1093</cp:revision>
  <cp:lastPrinted>2023-09-20T12:22:45Z</cp:lastPrinted>
  <dcterms:created xsi:type="dcterms:W3CDTF">2020-02-06T17:34:13Z</dcterms:created>
  <dcterms:modified xsi:type="dcterms:W3CDTF">2023-09-27T18:26:11Z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0x01010073D9D1F009DDA340A69035032CF856E4</vt:lpwstr>
  </property>
</Properties>
</file>