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63" r:id="rId5"/>
    <p:sldId id="574" r:id="rId6"/>
    <p:sldId id="454" r:id="rId7"/>
    <p:sldId id="356" r:id="rId8"/>
    <p:sldId id="316" r:id="rId9"/>
    <p:sldId id="317" r:id="rId10"/>
    <p:sldId id="318" r:id="rId11"/>
    <p:sldId id="571" r:id="rId12"/>
    <p:sldId id="267" r:id="rId13"/>
    <p:sldId id="575" r:id="rId14"/>
    <p:sldId id="269" r:id="rId15"/>
    <p:sldId id="569" r:id="rId16"/>
    <p:sldId id="455" r:id="rId17"/>
    <p:sldId id="570" r:id="rId18"/>
    <p:sldId id="456" r:id="rId19"/>
    <p:sldId id="576" r:id="rId20"/>
    <p:sldId id="457" r:id="rId21"/>
    <p:sldId id="458" r:id="rId22"/>
    <p:sldId id="573" r:id="rId23"/>
    <p:sldId id="459" r:id="rId24"/>
    <p:sldId id="266" r:id="rId25"/>
    <p:sldId id="414" r:id="rId2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 snapToObjects="1" showGuides="1">
      <p:cViewPr varScale="1">
        <p:scale>
          <a:sx n="83" d="100"/>
          <a:sy n="83" d="100"/>
        </p:scale>
        <p:origin x="808" y="5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338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Hélène Mainaud Durand, HL-LHC collaboration board, 27 September 2023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Hélène Mainaud Durand, HL-LHC collaboration board, 27 September 2023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Hélène Mainaud Durand, HL-LHC collaboration board, 27 September 2023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Hélène Mainaud Durand, HL-LHC collaboration board, 27 September 2023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Hélène Mainaud Durand, HL-LHC collaboration board, 27 September 2023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Hélène Mainaud Durand, HL-LHC collaboration board, 27 September 2023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Hélène Mainaud Durand, HL-LHC collaboration board, 27 September 2023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1" y="135122"/>
            <a:ext cx="8532019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Hélène Mainaud Durand, HL-LHC collaboration board, 27 September 2023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56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4080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Hélène Mainaud Durand, HL-LHC collaboration board, 27 September 2023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0" r:id="rId9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file/2274146/1/SAMbuCa_EngineeringSpecs_v2.docx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#!master/navigator/document?D:101310252:101310252:subDocs" TargetMode="Externa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Full Remote Alignment System (FRAS)</a:t>
            </a:r>
            <a:br>
              <a:rPr lang="en-GB" dirty="0"/>
            </a:br>
            <a:r>
              <a:rPr lang="en-GB" dirty="0"/>
              <a:t>Status and plans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Hélène Mainaud Durand, on behalf of WP15.4 members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HL-LHC collaboration board, Vancouver, 27 September 2023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E6A4B-66A3-F9A3-9F01-0DB9F3577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Outline</a:t>
            </a:r>
            <a:endParaRPr lang="fr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79F810-79E2-5498-072A-C746C92C59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347614"/>
            <a:ext cx="7920000" cy="2016224"/>
          </a:xfrm>
        </p:spPr>
        <p:txBody>
          <a:bodyPr>
            <a:noAutofit/>
          </a:bodyPr>
          <a:lstStyle/>
          <a:p>
            <a:pPr algn="l"/>
            <a:r>
              <a:rPr lang="en-AU" sz="2000" dirty="0"/>
              <a:t>A short reminder on Full Remote Alignment System (FRAS)</a:t>
            </a:r>
          </a:p>
          <a:p>
            <a:pPr algn="l"/>
            <a:endParaRPr lang="en-AU" sz="2000" dirty="0"/>
          </a:p>
          <a:p>
            <a:pPr algn="l"/>
            <a:r>
              <a:rPr lang="en-AU" sz="2000" b="1" dirty="0"/>
              <a:t>Single Component Test : status</a:t>
            </a:r>
          </a:p>
          <a:p>
            <a:pPr algn="l"/>
            <a:endParaRPr lang="en-AU" sz="2000" dirty="0"/>
          </a:p>
          <a:p>
            <a:pPr algn="l"/>
            <a:r>
              <a:rPr lang="en-AU" sz="2000" dirty="0"/>
              <a:t>Inner-Triplet String Test: status and next steps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A689D5-A7EE-0A9F-C14B-87B00C082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Hélène Mainaud Durand, HL-LHC collaboration board, 27 September 2023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2B6E07-4D7E-8138-7F2C-523EE3E26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47062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8053A-61DB-BAB3-92B7-3E764F1F4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Component Test - Objectives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72F875-0DE1-F6B9-01B0-AF760F1AC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Hélène Mainaud Durand, HL-LHC collaboration board, 27 September 2023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E6CA36-ED80-E5F2-8A32-4E954DFA9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E9DAD67-1D5E-6059-9C5D-6D734B27953F}"/>
              </a:ext>
            </a:extLst>
          </p:cNvPr>
          <p:cNvSpPr txBox="1">
            <a:spLocks/>
          </p:cNvSpPr>
          <p:nvPr/>
        </p:nvSpPr>
        <p:spPr>
          <a:xfrm>
            <a:off x="448164" y="1203598"/>
            <a:ext cx="8012268" cy="12955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§"/>
            </a:pPr>
            <a:r>
              <a:rPr lang="en-GB" sz="1600" dirty="0"/>
              <a:t>To perform the individual and combined qualification of sensors, measurements systems, motorized adapters, data acquisition and alignment algorithms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1600" dirty="0"/>
              <a:t>To provide the possibility to qualify the FRAS  performance before the IT String Test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1600" dirty="0"/>
              <a:t>To validate the interfaces between the  3 groups CEM, GM and ICS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E5D8F8-7A11-29E2-351F-11B4A6C14D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89" y="2438758"/>
            <a:ext cx="3651821" cy="25910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E4AFE1-7B42-C802-80BE-07C03B16DB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2415913"/>
            <a:ext cx="3651821" cy="2434548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25275930-AB76-0C76-837A-7BA6518F2A94}"/>
              </a:ext>
            </a:extLst>
          </p:cNvPr>
          <p:cNvSpPr/>
          <p:nvPr/>
        </p:nvSpPr>
        <p:spPr>
          <a:xfrm>
            <a:off x="3275856" y="3723878"/>
            <a:ext cx="648072" cy="270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135025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C4B5EE8-376E-0071-12D2-4B7B99AC3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AF8F7A8-E27C-DA53-2646-9433A4F80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172" y="1189789"/>
            <a:ext cx="4948551" cy="3307281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69C8B2F0-00A6-71AB-8CC5-B1121F343DF4}"/>
              </a:ext>
            </a:extLst>
          </p:cNvPr>
          <p:cNvSpPr txBox="1"/>
          <p:nvPr/>
        </p:nvSpPr>
        <p:spPr>
          <a:xfrm>
            <a:off x="762172" y="753186"/>
            <a:ext cx="3344505" cy="15465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 HLS installed on 1 hydraulic network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 WPS installed on 2 wires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 inclinometers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Distance sensors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Environmental </a:t>
            </a:r>
            <a:br>
              <a:rPr lang="en-US" sz="135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3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sensors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29F091B-1AA5-1317-D49F-09EDCEA533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2913" y="2823046"/>
            <a:ext cx="1976533" cy="218545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4897D78-DBEB-692B-0993-DA7DB12B12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4485" y="106237"/>
            <a:ext cx="1890054" cy="31675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545CE6-CA78-1931-DED8-64E27DB9D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102" y="132274"/>
            <a:ext cx="7920000" cy="540000"/>
          </a:xfrm>
        </p:spPr>
        <p:txBody>
          <a:bodyPr/>
          <a:lstStyle/>
          <a:p>
            <a:r>
              <a:rPr lang="pl-PL" dirty="0"/>
              <a:t>S</a:t>
            </a:r>
            <a:r>
              <a:rPr lang="fr-CH" dirty="0" err="1"/>
              <a:t>ingle</a:t>
            </a:r>
            <a:r>
              <a:rPr lang="fr-CH" dirty="0"/>
              <a:t> </a:t>
            </a:r>
            <a:r>
              <a:rPr lang="pl-PL" dirty="0"/>
              <a:t>C</a:t>
            </a:r>
            <a:r>
              <a:rPr lang="fr-CH" dirty="0" err="1"/>
              <a:t>omponent</a:t>
            </a:r>
            <a:r>
              <a:rPr lang="fr-CH" dirty="0"/>
              <a:t> </a:t>
            </a:r>
            <a:r>
              <a:rPr lang="pl-PL" dirty="0"/>
              <a:t>T</a:t>
            </a:r>
            <a:r>
              <a:rPr lang="fr-CH" dirty="0"/>
              <a:t>est -</a:t>
            </a:r>
            <a:r>
              <a:rPr lang="pl-PL" dirty="0"/>
              <a:t> Sensors</a:t>
            </a:r>
            <a:endParaRPr lang="en-150" dirty="0"/>
          </a:p>
        </p:txBody>
      </p:sp>
      <p:pic>
        <p:nvPicPr>
          <p:cNvPr id="3" name="Obraz 30">
            <a:extLst>
              <a:ext uri="{FF2B5EF4-FFF2-40B4-BE49-F238E27FC236}">
                <a16:creationId xmlns:a16="http://schemas.microsoft.com/office/drawing/2014/main" id="{07D8DDF6-DA6C-42C1-2F32-B354DFDEB33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39" t="48184" r="1324" b="23895"/>
          <a:stretch/>
        </p:blipFill>
        <p:spPr>
          <a:xfrm>
            <a:off x="5879401" y="983253"/>
            <a:ext cx="1000045" cy="14135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94D513C-667E-04A4-FBC9-B0DD3B2E8348}"/>
              </a:ext>
            </a:extLst>
          </p:cNvPr>
          <p:cNvSpPr txBox="1"/>
          <p:nvPr/>
        </p:nvSpPr>
        <p:spPr>
          <a:xfrm>
            <a:off x="4902913" y="4488006"/>
            <a:ext cx="1976533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CH" sz="1400" i="1" dirty="0"/>
              <a:t>Wire Position Sensor (WPS)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56FC8B-AF4A-0548-29C0-60A7332DA50D}"/>
              </a:ext>
            </a:extLst>
          </p:cNvPr>
          <p:cNvSpPr txBox="1"/>
          <p:nvPr/>
        </p:nvSpPr>
        <p:spPr>
          <a:xfrm>
            <a:off x="7156745" y="2743468"/>
            <a:ext cx="1890055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fr-CH" sz="1400" i="1" dirty="0" err="1"/>
              <a:t>Hydrostatic</a:t>
            </a:r>
            <a:r>
              <a:rPr lang="fr-CH" sz="1400" i="1" dirty="0"/>
              <a:t> Levelling Sensor (HLS)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17E104-5FD6-D664-45F3-D6BCE58BD476}"/>
              </a:ext>
            </a:extLst>
          </p:cNvPr>
          <p:cNvSpPr txBox="1"/>
          <p:nvPr/>
        </p:nvSpPr>
        <p:spPr>
          <a:xfrm>
            <a:off x="5754425" y="2227534"/>
            <a:ext cx="1193840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fr-CH" sz="1400" i="1" dirty="0" err="1"/>
              <a:t>Inclinometer</a:t>
            </a:r>
            <a:endParaRPr lang="fr-CH" sz="1400" i="1" dirty="0"/>
          </a:p>
        </p:txBody>
      </p:sp>
    </p:spTree>
    <p:extLst>
      <p:ext uri="{BB962C8B-B14F-4D97-AF65-F5344CB8AC3E}">
        <p14:creationId xmlns:p14="http://schemas.microsoft.com/office/powerpoint/2010/main" val="2303478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8053A-61DB-BAB3-92B7-3E764F1F4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135000"/>
            <a:ext cx="9433048" cy="540000"/>
          </a:xfrm>
        </p:spPr>
        <p:txBody>
          <a:bodyPr/>
          <a:lstStyle/>
          <a:p>
            <a:r>
              <a:rPr lang="en-US" dirty="0"/>
              <a:t>Single Component Test – Position determination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E6CA36-ED80-E5F2-8A32-4E954DFA9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EA22491-BEE2-4F84-8308-03F85EE82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010" y="804737"/>
            <a:ext cx="4289673" cy="28597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BFFF28-3BF5-4EB5-B4CC-F4FABD43DE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5574" y="777113"/>
            <a:ext cx="3265807" cy="43536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008BDE8-E39A-3C4D-3837-8357362A4443}"/>
              </a:ext>
            </a:extLst>
          </p:cNvPr>
          <p:cNvSpPr txBox="1"/>
          <p:nvPr/>
        </p:nvSpPr>
        <p:spPr>
          <a:xfrm>
            <a:off x="683568" y="3664519"/>
            <a:ext cx="3762568" cy="113107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350" b="1" u="sng" dirty="0" err="1"/>
              <a:t>Accuracy</a:t>
            </a:r>
            <a:r>
              <a:rPr lang="fr-FR" sz="1350" b="1" u="sng" dirty="0"/>
              <a:t> (</a:t>
            </a:r>
            <a:r>
              <a:rPr lang="fr-FR" sz="1350" b="1" u="sng" dirty="0" err="1"/>
              <a:t>absolute</a:t>
            </a:r>
            <a:r>
              <a:rPr lang="fr-FR" sz="1350" b="1" u="sng" dirty="0"/>
              <a:t> position in R-</a:t>
            </a:r>
            <a:r>
              <a:rPr lang="fr-FR" sz="1350" b="1" u="sng" dirty="0" err="1"/>
              <a:t>general</a:t>
            </a:r>
            <a:r>
              <a:rPr lang="fr-FR" sz="1350" b="1" u="sng" dirty="0"/>
              <a:t>) :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350" dirty="0"/>
              <a:t>Radial position of TAP Magnet : 27 </a:t>
            </a:r>
            <a:r>
              <a:rPr lang="el-GR" sz="1350" dirty="0"/>
              <a:t>μ</a:t>
            </a:r>
            <a:r>
              <a:rPr lang="fr-FR" sz="1350" dirty="0"/>
              <a:t>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350" dirty="0"/>
              <a:t>Vertical position of TAP Magnet : 17 </a:t>
            </a:r>
            <a:r>
              <a:rPr lang="el-GR" sz="1350" dirty="0"/>
              <a:t>μ</a:t>
            </a:r>
            <a:r>
              <a:rPr lang="fr-FR" sz="1350" dirty="0"/>
              <a:t>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350" dirty="0"/>
              <a:t>Roll : 18 </a:t>
            </a:r>
            <a:r>
              <a:rPr lang="el-GR" sz="1350" dirty="0"/>
              <a:t>μ</a:t>
            </a:r>
            <a:r>
              <a:rPr lang="fr-FR" sz="1350" dirty="0"/>
              <a:t>rad</a:t>
            </a:r>
          </a:p>
          <a:p>
            <a:endParaRPr lang="fr-FR" sz="135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82E35D-60F0-81B3-3A37-5F0F56E7553F}"/>
              </a:ext>
            </a:extLst>
          </p:cNvPr>
          <p:cNvSpPr txBox="1"/>
          <p:nvPr/>
        </p:nvSpPr>
        <p:spPr>
          <a:xfrm>
            <a:off x="749010" y="4727281"/>
            <a:ext cx="6622390" cy="5078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350" b="1" u="sng" dirty="0">
                <a:solidFill>
                  <a:srgbClr val="00B050"/>
                </a:solidFill>
              </a:rPr>
              <a:t>VERY GOOD RESULTS ACHIEVED! </a:t>
            </a:r>
            <a:r>
              <a:rPr lang="fr-FR" sz="1350" b="1" u="sng" dirty="0">
                <a:solidFill>
                  <a:srgbClr val="00B050"/>
                </a:solidFill>
                <a:sym typeface="Wingdings" panose="05000000000000000000" pitchFamily="2" charset="2"/>
              </a:rPr>
              <a:t> Launch of </a:t>
            </a:r>
            <a:r>
              <a:rPr lang="fr-FR" sz="1350" b="1" u="sng" dirty="0" err="1">
                <a:solidFill>
                  <a:srgbClr val="00B050"/>
                </a:solidFill>
                <a:sym typeface="Wingdings" panose="05000000000000000000" pitchFamily="2" charset="2"/>
              </a:rPr>
              <a:t>procurement</a:t>
            </a:r>
            <a:r>
              <a:rPr lang="fr-FR" sz="1350" b="1" u="sng" dirty="0">
                <a:solidFill>
                  <a:srgbClr val="00B050"/>
                </a:solidFill>
                <a:sym typeface="Wingdings" panose="05000000000000000000" pitchFamily="2" charset="2"/>
              </a:rPr>
              <a:t> for IT String Test</a:t>
            </a:r>
            <a:endParaRPr lang="fr-FR" sz="1350" b="1" u="sng" dirty="0">
              <a:solidFill>
                <a:srgbClr val="00B050"/>
              </a:solidFill>
            </a:endParaRPr>
          </a:p>
          <a:p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F74F3A-361B-BB6B-E925-479BA635A753}"/>
              </a:ext>
            </a:extLst>
          </p:cNvPr>
          <p:cNvSpPr txBox="1"/>
          <p:nvPr/>
        </p:nvSpPr>
        <p:spPr>
          <a:xfrm>
            <a:off x="827584" y="915566"/>
            <a:ext cx="2448272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fr-CH" sz="1600" i="1" dirty="0"/>
              <a:t>Position </a:t>
            </a:r>
            <a:r>
              <a:rPr lang="fr-CH" sz="1600" i="1" dirty="0" err="1"/>
              <a:t>determination</a:t>
            </a:r>
            <a:endParaRPr lang="fr-CH" sz="1600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FA908D-4977-3A2A-B87F-4F2916BC706F}"/>
              </a:ext>
            </a:extLst>
          </p:cNvPr>
          <p:cNvSpPr txBox="1"/>
          <p:nvPr/>
        </p:nvSpPr>
        <p:spPr>
          <a:xfrm>
            <a:off x="5334148" y="883300"/>
            <a:ext cx="216024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fr-CH" sz="1600" i="1" dirty="0"/>
              <a:t>Alignment systems</a:t>
            </a:r>
          </a:p>
        </p:txBody>
      </p:sp>
    </p:spTree>
    <p:extLst>
      <p:ext uri="{BB962C8B-B14F-4D97-AF65-F5344CB8AC3E}">
        <p14:creationId xmlns:p14="http://schemas.microsoft.com/office/powerpoint/2010/main" val="1185836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3D54DD1-6BBE-219F-9C3B-72C395CF79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79889" y="1069135"/>
            <a:ext cx="1641998" cy="193206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E5C480-A7E8-AE53-8F78-9C3CB57A8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Hélène Mainaud Durand, HL-LHC collaboration board, 27 September 2023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7356E9-27B6-26B8-C21C-42B00CD51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A1C20F-A977-8E55-DEFB-3EAFBE9802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5606" y="1027331"/>
            <a:ext cx="2581739" cy="1932068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0AA238B-0921-1AAB-9181-6B805B2409CF}"/>
              </a:ext>
            </a:extLst>
          </p:cNvPr>
          <p:cNvSpPr txBox="1">
            <a:spLocks/>
          </p:cNvSpPr>
          <p:nvPr/>
        </p:nvSpPr>
        <p:spPr>
          <a:xfrm>
            <a:off x="4319402" y="3117680"/>
            <a:ext cx="4806534" cy="9691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dirty="0"/>
              <a:t>Epicycloid standard reduction for actuation</a:t>
            </a:r>
            <a:endParaRPr lang="pl-PL" sz="1800" dirty="0"/>
          </a:p>
          <a:p>
            <a:pPr algn="l"/>
            <a:r>
              <a:rPr lang="en-GB" sz="1800" dirty="0"/>
              <a:t>Hydrostatic actuation based on polyurethane pastille</a:t>
            </a:r>
          </a:p>
          <a:p>
            <a:pPr algn="l"/>
            <a:endParaRPr lang="en-GB" sz="1800" dirty="0"/>
          </a:p>
          <a:p>
            <a:pPr algn="l"/>
            <a:endParaRPr lang="en-GB" sz="1800" dirty="0"/>
          </a:p>
          <a:p>
            <a:pPr lvl="1" algn="l"/>
            <a:endParaRPr lang="en-GB" sz="1600" dirty="0"/>
          </a:p>
          <a:p>
            <a:pPr algn="l"/>
            <a:endParaRPr lang="en-GB" sz="18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EA8C1B2-13D7-0555-CC6B-F7B25471C98C}"/>
              </a:ext>
            </a:extLst>
          </p:cNvPr>
          <p:cNvSpPr txBox="1">
            <a:spLocks/>
          </p:cNvSpPr>
          <p:nvPr/>
        </p:nvSpPr>
        <p:spPr>
          <a:xfrm>
            <a:off x="335412" y="3117679"/>
            <a:ext cx="3797982" cy="7106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800" dirty="0"/>
              <a:t>3 Gear trains for speed reduction and absolute position monitoring</a:t>
            </a:r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lvl="1" algn="just"/>
            <a:endParaRPr lang="en-GB" sz="1600" dirty="0"/>
          </a:p>
          <a:p>
            <a:pPr algn="just"/>
            <a:endParaRPr lang="en-GB" sz="18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13C2A4E-C7F9-5CE1-817D-0B183A0BAE14}"/>
              </a:ext>
            </a:extLst>
          </p:cNvPr>
          <p:cNvSpPr txBox="1">
            <a:spLocks/>
          </p:cNvSpPr>
          <p:nvPr/>
        </p:nvSpPr>
        <p:spPr>
          <a:xfrm>
            <a:off x="764400" y="2874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Single Component Test - Adjustment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4B52185-2253-DEC2-4C23-D6C7045EF62F}"/>
              </a:ext>
            </a:extLst>
          </p:cNvPr>
          <p:cNvSpPr txBox="1">
            <a:spLocks/>
          </p:cNvSpPr>
          <p:nvPr/>
        </p:nvSpPr>
        <p:spPr>
          <a:xfrm>
            <a:off x="300663" y="4172360"/>
            <a:ext cx="8808588" cy="969122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800" dirty="0"/>
              <a:t>Resolver </a:t>
            </a:r>
            <a:r>
              <a:rPr lang="en-GB" sz="1800" dirty="0" err="1"/>
              <a:t>i</a:t>
            </a:r>
            <a:r>
              <a:rPr lang="pl-PL" sz="1800" dirty="0"/>
              <a:t>mplemented</a:t>
            </a:r>
            <a:r>
              <a:rPr lang="en-GB" sz="1800" dirty="0"/>
              <a:t> in </a:t>
            </a:r>
            <a:r>
              <a:rPr lang="pl-PL" sz="1800" dirty="0"/>
              <a:t>a</a:t>
            </a:r>
            <a:r>
              <a:rPr lang="en-GB" sz="1800" dirty="0" err="1"/>
              <a:t>bsolut</a:t>
            </a:r>
            <a:r>
              <a:rPr lang="pl-PL" sz="1800" dirty="0"/>
              <a:t>e</a:t>
            </a:r>
            <a:r>
              <a:rPr lang="en-GB" sz="1800" dirty="0"/>
              <a:t> mode – ~350° for full adapter range (+/-2.5mm)</a:t>
            </a:r>
          </a:p>
          <a:p>
            <a:pPr algn="just"/>
            <a:r>
              <a:rPr lang="en-GB" sz="1800" dirty="0"/>
              <a:t>Both types of motor assemblies qualified locally. Final qualification scheduled </a:t>
            </a:r>
          </a:p>
          <a:p>
            <a:pPr marL="0" indent="0" algn="just">
              <a:buNone/>
            </a:pPr>
            <a:r>
              <a:rPr lang="en-GB" sz="1800" dirty="0"/>
              <a:t>	in October.</a:t>
            </a:r>
          </a:p>
          <a:p>
            <a:pPr algn="just"/>
            <a:endParaRPr lang="en-GB" sz="1800" dirty="0"/>
          </a:p>
          <a:p>
            <a:pPr lvl="1" algn="just"/>
            <a:endParaRPr lang="en-GB" sz="1800" dirty="0"/>
          </a:p>
          <a:p>
            <a:pPr algn="just"/>
            <a:endParaRPr lang="en-GB" sz="1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3B0CCF-CF48-3EE0-742F-484EFC4CA5F2}"/>
              </a:ext>
            </a:extLst>
          </p:cNvPr>
          <p:cNvSpPr txBox="1"/>
          <p:nvPr/>
        </p:nvSpPr>
        <p:spPr>
          <a:xfrm>
            <a:off x="5455606" y="2662649"/>
            <a:ext cx="2732334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fr-CH" sz="1600" i="1" dirty="0"/>
              <a:t>Vertical </a:t>
            </a:r>
            <a:r>
              <a:rPr lang="fr-CH" sz="1600" i="1" dirty="0" err="1"/>
              <a:t>motor</a:t>
            </a:r>
            <a:r>
              <a:rPr lang="fr-CH" sz="1600" i="1" dirty="0"/>
              <a:t> </a:t>
            </a:r>
            <a:r>
              <a:rPr lang="fr-CH" sz="1600" i="1" dirty="0" err="1"/>
              <a:t>assembly</a:t>
            </a:r>
            <a:endParaRPr lang="fr-CH" sz="16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02BC9B-21FF-8F4E-65EB-622783871E76}"/>
              </a:ext>
            </a:extLst>
          </p:cNvPr>
          <p:cNvSpPr txBox="1"/>
          <p:nvPr/>
        </p:nvSpPr>
        <p:spPr>
          <a:xfrm>
            <a:off x="3275923" y="2674906"/>
            <a:ext cx="216024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fr-CH" sz="1600" i="1" dirty="0"/>
              <a:t>Radial </a:t>
            </a:r>
            <a:r>
              <a:rPr lang="fr-CH" sz="1600" i="1" dirty="0" err="1"/>
              <a:t>assembly</a:t>
            </a:r>
            <a:endParaRPr lang="fr-CH" sz="1600" i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590AB63-5B2A-B771-5B56-1DEE397785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938" y="995068"/>
            <a:ext cx="2576091" cy="193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7592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8053A-61DB-BAB3-92B7-3E764F1F4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Component Test – Acquisition &amp; control/command systems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E6CA36-ED80-E5F2-8A32-4E954DFA9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8C77FA-B1C1-9A03-A29A-C8C903564D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5440" y="1116863"/>
            <a:ext cx="1511939" cy="34323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0E6470B-B1D4-DA16-3C8C-89B54A4BBC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4627" y="1087209"/>
            <a:ext cx="2017951" cy="192040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147F634-6538-B83A-968A-911899BDF058}"/>
              </a:ext>
            </a:extLst>
          </p:cNvPr>
          <p:cNvSpPr txBox="1"/>
          <p:nvPr/>
        </p:nvSpPr>
        <p:spPr>
          <a:xfrm>
            <a:off x="334966" y="3446974"/>
            <a:ext cx="68407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800" dirty="0"/>
              <a:t>New in-house solution named </a:t>
            </a:r>
            <a:r>
              <a:rPr lang="en-US" sz="1800" b="1" dirty="0"/>
              <a:t>SAMbuCa</a:t>
            </a:r>
            <a:r>
              <a:rPr lang="en-US" sz="1800" dirty="0"/>
              <a:t> (Sensors Acquisition and Motion Control system) - </a:t>
            </a:r>
            <a:r>
              <a:rPr lang="en-GB" dirty="0">
                <a:hlinkClick r:id="rId4"/>
              </a:rPr>
              <a:t>EDMS 2274146</a:t>
            </a:r>
            <a:endParaRPr 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50B42B-D7BA-1D5E-BB71-79B90F995490}"/>
              </a:ext>
            </a:extLst>
          </p:cNvPr>
          <p:cNvSpPr txBox="1"/>
          <p:nvPr/>
        </p:nvSpPr>
        <p:spPr>
          <a:xfrm>
            <a:off x="5005202" y="2972529"/>
            <a:ext cx="216024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fr-CH" sz="1600" i="1" dirty="0"/>
              <a:t>Low </a:t>
            </a:r>
            <a:r>
              <a:rPr lang="fr-CH" sz="1600" i="1" dirty="0" err="1"/>
              <a:t>Level</a:t>
            </a:r>
            <a:r>
              <a:rPr lang="fr-CH" sz="1600" i="1" dirty="0"/>
              <a:t> </a:t>
            </a:r>
            <a:r>
              <a:rPr lang="fr-CH" sz="1600" i="1" dirty="0" err="1"/>
              <a:t>controls</a:t>
            </a:r>
            <a:endParaRPr lang="fr-CH" sz="1600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E35431-8F33-B7B6-E374-7F1D346FC1DC}"/>
              </a:ext>
            </a:extLst>
          </p:cNvPr>
          <p:cNvSpPr txBox="1"/>
          <p:nvPr/>
        </p:nvSpPr>
        <p:spPr>
          <a:xfrm>
            <a:off x="6861289" y="4558125"/>
            <a:ext cx="2160240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r-CH" sz="1600" i="1" dirty="0"/>
              <a:t>FSI acquisition system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CFF918-D2F5-EDCC-679E-7F94B5A20DC9}"/>
              </a:ext>
            </a:extLst>
          </p:cNvPr>
          <p:cNvSpPr txBox="1"/>
          <p:nvPr/>
        </p:nvSpPr>
        <p:spPr>
          <a:xfrm>
            <a:off x="334966" y="1084721"/>
            <a:ext cx="4597939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800" dirty="0"/>
              <a:t>24 channels FSI acquisition system </a:t>
            </a:r>
            <a:r>
              <a:rPr lang="fr-CH" sz="1800" dirty="0" err="1"/>
              <a:t>developed</a:t>
            </a:r>
            <a:r>
              <a:rPr lang="fr-CH" sz="1800" dirty="0"/>
              <a:t> and </a:t>
            </a:r>
            <a:r>
              <a:rPr lang="fr-CH" sz="1800" dirty="0" err="1"/>
              <a:t>qualified</a:t>
            </a:r>
            <a:r>
              <a:rPr lang="fr-CH" sz="1800" dirty="0"/>
              <a:t>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800" dirty="0"/>
              <a:t>Software </a:t>
            </a:r>
            <a:r>
              <a:rPr lang="fr-CH" sz="1800" dirty="0" err="1"/>
              <a:t>specification</a:t>
            </a:r>
            <a:r>
              <a:rPr lang="fr-CH" sz="1800" dirty="0"/>
              <a:t> </a:t>
            </a:r>
            <a:r>
              <a:rPr lang="fr-CH" sz="1800" dirty="0" err="1"/>
              <a:t>prepared</a:t>
            </a:r>
            <a:r>
              <a:rPr lang="fr-CH" sz="1800" dirty="0"/>
              <a:t> and </a:t>
            </a:r>
            <a:r>
              <a:rPr lang="fr-CH" sz="1800" dirty="0" err="1"/>
              <a:t>approved</a:t>
            </a:r>
            <a:r>
              <a:rPr lang="fr-CH" sz="1800" dirty="0"/>
              <a:t>: </a:t>
            </a:r>
            <a:r>
              <a:rPr lang="fr-CH" b="1" i="0" dirty="0">
                <a:solidFill>
                  <a:srgbClr val="0645AD"/>
                </a:solidFill>
                <a:effectLst/>
                <a:latin typeface="arial" panose="020B0604020202020204" pitchFamily="34" charset="0"/>
              </a:rPr>
              <a:t>LHC-_-ES-0047</a:t>
            </a:r>
            <a:endParaRPr lang="fr-CH" sz="1800" dirty="0"/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dirty="0"/>
              <a:t>Low </a:t>
            </a:r>
            <a:r>
              <a:rPr lang="fr-CH" dirty="0" err="1"/>
              <a:t>Level</a:t>
            </a:r>
            <a:r>
              <a:rPr lang="fr-CH" dirty="0"/>
              <a:t> and High </a:t>
            </a:r>
            <a:r>
              <a:rPr lang="fr-CH" dirty="0" err="1"/>
              <a:t>Level</a:t>
            </a:r>
            <a:r>
              <a:rPr lang="fr-CH" dirty="0"/>
              <a:t> software </a:t>
            </a:r>
            <a:r>
              <a:rPr lang="fr-CH" dirty="0" err="1"/>
              <a:t>under</a:t>
            </a:r>
            <a:r>
              <a:rPr lang="fr-CH" dirty="0"/>
              <a:t> </a:t>
            </a:r>
            <a:r>
              <a:rPr lang="fr-CH" dirty="0" err="1"/>
              <a:t>finalization</a:t>
            </a:r>
            <a:r>
              <a:rPr lang="fr-CH" dirty="0"/>
              <a:t> – final qualification </a:t>
            </a:r>
            <a:r>
              <a:rPr lang="fr-CH" dirty="0" err="1"/>
              <a:t>scheduled</a:t>
            </a:r>
            <a:r>
              <a:rPr lang="fr-CH" dirty="0"/>
              <a:t> in </a:t>
            </a:r>
            <a:r>
              <a:rPr lang="fr-CH" dirty="0" err="1"/>
              <a:t>November</a:t>
            </a:r>
            <a:r>
              <a:rPr lang="fr-CH" dirty="0"/>
              <a:t> 2023.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2288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E6A4B-66A3-F9A3-9F01-0DB9F3577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Outline</a:t>
            </a:r>
            <a:endParaRPr lang="fr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79F810-79E2-5498-072A-C746C92C59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347614"/>
            <a:ext cx="7920000" cy="2016224"/>
          </a:xfrm>
        </p:spPr>
        <p:txBody>
          <a:bodyPr>
            <a:noAutofit/>
          </a:bodyPr>
          <a:lstStyle/>
          <a:p>
            <a:pPr algn="l"/>
            <a:r>
              <a:rPr lang="en-AU" sz="2000" dirty="0"/>
              <a:t>A short reminder on Full Remote Alignment System (FRAS)</a:t>
            </a:r>
          </a:p>
          <a:p>
            <a:pPr algn="l"/>
            <a:endParaRPr lang="en-AU" sz="2000" dirty="0"/>
          </a:p>
          <a:p>
            <a:pPr algn="l"/>
            <a:r>
              <a:rPr lang="en-AU" sz="2000" dirty="0"/>
              <a:t>Single Component Test : status</a:t>
            </a:r>
          </a:p>
          <a:p>
            <a:pPr algn="l"/>
            <a:endParaRPr lang="en-AU" sz="2000" dirty="0"/>
          </a:p>
          <a:p>
            <a:pPr algn="l"/>
            <a:r>
              <a:rPr lang="en-AU" sz="2000" b="1" dirty="0"/>
              <a:t>Inner-Triplet String Test: status and next steps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A689D5-A7EE-0A9F-C14B-87B00C082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Hélène Mainaud Durand, HL-LHC collaboration board, 27 September 2023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2B6E07-4D7E-8138-7F2C-523EE3E26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62689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8053A-61DB-BAB3-92B7-3E764F1F4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String Test status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E6CA36-ED80-E5F2-8A32-4E954DFA9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49DD3E-B7EB-E549-4A8A-B2B7824EF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802" y="1131590"/>
            <a:ext cx="2427771" cy="18208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A5272F-A6E2-B05B-D467-296232F6E3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0614" y="1131590"/>
            <a:ext cx="2857536" cy="38100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B0861A5-DEC5-9071-CC8F-8A936C9888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403" y="3112442"/>
            <a:ext cx="2427771" cy="182082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B12C71A-9AA2-3FFA-46A0-D88C7CB27E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6590" y="1124494"/>
            <a:ext cx="2975003" cy="16734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65B4D48-1694-3D44-FBC0-E2B511405F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4221" y="2938721"/>
            <a:ext cx="2975003" cy="167343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C2F6EE8-9768-6817-1A29-023EE60FC314}"/>
              </a:ext>
            </a:extLst>
          </p:cNvPr>
          <p:cNvSpPr txBox="1"/>
          <p:nvPr/>
        </p:nvSpPr>
        <p:spPr>
          <a:xfrm>
            <a:off x="547597" y="1179731"/>
            <a:ext cx="2296211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fr-CH" i="1" dirty="0"/>
              <a:t>Network </a:t>
            </a:r>
            <a:r>
              <a:rPr lang="fr-CH" i="1" dirty="0" err="1"/>
              <a:t>determined</a:t>
            </a:r>
            <a:endParaRPr lang="fr-CH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84836E-B059-A19C-9A90-0F332BEFB13C}"/>
              </a:ext>
            </a:extLst>
          </p:cNvPr>
          <p:cNvSpPr txBox="1"/>
          <p:nvPr/>
        </p:nvSpPr>
        <p:spPr>
          <a:xfrm>
            <a:off x="3171375" y="1215305"/>
            <a:ext cx="2296211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fr-CH" i="1" dirty="0"/>
              <a:t>Cryo installation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AA3C4F-C947-2A8C-C402-AA52AE0D8AAB}"/>
              </a:ext>
            </a:extLst>
          </p:cNvPr>
          <p:cNvSpPr txBox="1"/>
          <p:nvPr/>
        </p:nvSpPr>
        <p:spPr>
          <a:xfrm>
            <a:off x="6114221" y="4612160"/>
            <a:ext cx="2296211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fr-CH" i="1" dirty="0" err="1"/>
              <a:t>Marking</a:t>
            </a:r>
            <a:r>
              <a:rPr lang="fr-CH" i="1" dirty="0"/>
              <a:t> </a:t>
            </a:r>
            <a:r>
              <a:rPr lang="fr-CH" i="1" dirty="0" err="1"/>
              <a:t>performed</a:t>
            </a:r>
            <a:endParaRPr lang="fr-CH" i="1" dirty="0"/>
          </a:p>
        </p:txBody>
      </p:sp>
    </p:spTree>
    <p:extLst>
      <p:ext uri="{BB962C8B-B14F-4D97-AF65-F5344CB8AC3E}">
        <p14:creationId xmlns:p14="http://schemas.microsoft.com/office/powerpoint/2010/main" val="4682592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8053A-61DB-BAB3-92B7-3E764F1F4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B6D44-551E-E68D-03F4-C442F5030E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/>
              <a:t>SCT: Final qualification of low level and high level software (November 23)</a:t>
            </a:r>
          </a:p>
          <a:p>
            <a:pPr algn="just"/>
            <a:r>
              <a:rPr lang="en-US" sz="2000" dirty="0"/>
              <a:t>Procurement of mechanical equipment and sensors launched </a:t>
            </a:r>
            <a:r>
              <a:rPr lang="en-US" sz="2000" dirty="0">
                <a:sym typeface="Wingdings" panose="05000000000000000000" pitchFamily="2" charset="2"/>
              </a:rPr>
              <a:t> control at reception, assembly and calibration</a:t>
            </a:r>
            <a:endParaRPr lang="en-US" sz="2000" dirty="0"/>
          </a:p>
          <a:p>
            <a:pPr algn="just"/>
            <a:r>
              <a:rPr lang="en-US" sz="2000" dirty="0"/>
              <a:t>IT-String Test:</a:t>
            </a:r>
          </a:p>
          <a:p>
            <a:pPr lvl="1" algn="just"/>
            <a:r>
              <a:rPr lang="en-US" sz="2000" dirty="0"/>
              <a:t>Jacks installation &amp; alignment</a:t>
            </a:r>
          </a:p>
          <a:p>
            <a:pPr lvl="1" algn="just"/>
            <a:r>
              <a:rPr lang="en-US" sz="2000" dirty="0"/>
              <a:t>Components alignment</a:t>
            </a:r>
          </a:p>
          <a:p>
            <a:pPr lvl="1" algn="just"/>
            <a:r>
              <a:rPr lang="en-US" sz="2000" dirty="0"/>
              <a:t>FRAS installation</a:t>
            </a:r>
          </a:p>
          <a:p>
            <a:pPr lvl="1" algn="just"/>
            <a:r>
              <a:rPr lang="en-US" sz="2000" dirty="0"/>
              <a:t>FRAS local qualification</a:t>
            </a:r>
          </a:p>
          <a:p>
            <a:pPr lvl="1" algn="just"/>
            <a:r>
              <a:rPr lang="en-US" sz="2000" dirty="0"/>
              <a:t>Final smoothing of components using FRAS</a:t>
            </a:r>
          </a:p>
          <a:p>
            <a:pPr algn="just"/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72F875-0DE1-F6B9-01B0-AF760F1AC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Hélène Mainaud Durand, HL-LHC collaboration board, 27 September 2023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E6CA36-ED80-E5F2-8A32-4E954DFA9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69251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07FE8-A200-46A0-0688-9BE3042E4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Other</a:t>
            </a:r>
            <a:r>
              <a:rPr lang="fr-CH" dirty="0"/>
              <a:t> items </a:t>
            </a:r>
            <a:r>
              <a:rPr lang="fr-CH" dirty="0" err="1"/>
              <a:t>from</a:t>
            </a:r>
            <a:r>
              <a:rPr lang="fr-CH" dirty="0"/>
              <a:t> WP15.4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6809C-DD26-9466-EF0D-F09097A33D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5184136" cy="3680222"/>
          </a:xfrm>
        </p:spPr>
        <p:txBody>
          <a:bodyPr>
            <a:normAutofit/>
          </a:bodyPr>
          <a:lstStyle/>
          <a:p>
            <a:pPr algn="just"/>
            <a:r>
              <a:rPr lang="en-CA" sz="1800" dirty="0"/>
              <a:t>Standard alignment of the collimator mock-up and final qualification of the Universal Adjustment Platform and sensors supports</a:t>
            </a:r>
          </a:p>
          <a:p>
            <a:pPr algn="just"/>
            <a:r>
              <a:rPr lang="en-CA" sz="1800" dirty="0"/>
              <a:t>Fiducialisation measurements on-going</a:t>
            </a:r>
          </a:p>
          <a:p>
            <a:pPr algn="just"/>
            <a:r>
              <a:rPr lang="en-CA" sz="1800" dirty="0"/>
              <a:t>A lot of work on-going on quality aspects: naming, preparation of databases, etc.</a:t>
            </a:r>
          </a:p>
          <a:p>
            <a:pPr algn="just"/>
            <a:r>
              <a:rPr lang="en-CA" sz="1800" dirty="0"/>
              <a:t>Internal monitoring &amp; assembly measurements of crab cavities :</a:t>
            </a:r>
          </a:p>
          <a:p>
            <a:pPr marL="0" indent="0" algn="just">
              <a:buNone/>
            </a:pPr>
            <a:r>
              <a:rPr lang="en-CA" sz="1800" dirty="0">
                <a:sym typeface="Wingdings" panose="05000000000000000000" pitchFamily="2" charset="2"/>
              </a:rPr>
              <a:t>	</a:t>
            </a:r>
            <a:r>
              <a:rPr lang="en-CA" sz="1800" i="1" dirty="0">
                <a:sym typeface="Wingdings" panose="05000000000000000000" pitchFamily="2" charset="2"/>
              </a:rPr>
              <a:t> See presentation by V. Rude</a:t>
            </a:r>
          </a:p>
          <a:p>
            <a:pPr algn="just"/>
            <a:r>
              <a:rPr lang="en-CA" sz="1800" dirty="0">
                <a:sym typeface="Wingdings" panose="05000000000000000000" pitchFamily="2" charset="2"/>
              </a:rPr>
              <a:t>Internal monitoring of MQXF :</a:t>
            </a:r>
          </a:p>
          <a:p>
            <a:pPr marL="0" indent="0" algn="just">
              <a:buNone/>
            </a:pPr>
            <a:r>
              <a:rPr lang="en-CA" sz="1800" dirty="0">
                <a:sym typeface="Wingdings" panose="05000000000000000000" pitchFamily="2" charset="2"/>
              </a:rPr>
              <a:t>	 </a:t>
            </a:r>
            <a:r>
              <a:rPr lang="en-CA" sz="1800" i="1" dirty="0">
                <a:sym typeface="Wingdings" panose="05000000000000000000" pitchFamily="2" charset="2"/>
              </a:rPr>
              <a:t>See presentation by V. Rude.</a:t>
            </a:r>
            <a:endParaRPr lang="en-CA" sz="1800" i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5E373F-0062-DAF2-973F-69EA97C98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Hélène Mainaud Durand, HL-LHC collaboration board, 27 September 2023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BB731C-8F49-A71E-AEF7-F2DD59F06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53C6DC-3F80-8CD4-038E-42AFD2273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6341" y="914401"/>
            <a:ext cx="2860459" cy="2146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267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E6A4B-66A3-F9A3-9F01-0DB9F3577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Outline</a:t>
            </a:r>
            <a:endParaRPr lang="fr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79F810-79E2-5498-072A-C746C92C59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347614"/>
            <a:ext cx="7920000" cy="158534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AU" sz="2000"/>
              <a:t>A short reminder on Full Remote Alignment System (FRAS)</a:t>
            </a:r>
          </a:p>
          <a:p>
            <a:pPr algn="l"/>
            <a:endParaRPr lang="en-AU" sz="2000" dirty="0"/>
          </a:p>
          <a:p>
            <a:pPr algn="l"/>
            <a:r>
              <a:rPr lang="en-AU" sz="2000" dirty="0"/>
              <a:t>Single Component Test : status</a:t>
            </a:r>
          </a:p>
          <a:p>
            <a:pPr algn="l"/>
            <a:endParaRPr lang="en-AU" sz="2000" dirty="0"/>
          </a:p>
          <a:p>
            <a:pPr algn="l"/>
            <a:r>
              <a:rPr lang="en-AU" sz="2000" dirty="0"/>
              <a:t>Inner-Triplet String Test: status and next steps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A689D5-A7EE-0A9F-C14B-87B00C082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Hélène Mainaud Durand, HL-LHC collaboration board, 27 September 2023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2B6E07-4D7E-8138-7F2C-523EE3E26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70793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818BB-3619-3CB5-C147-48A157C66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Summary</a:t>
            </a:r>
            <a:endParaRPr lang="fr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518FF-FCC0-4BA9-4458-AB7C555EE4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sz="1800" dirty="0"/>
              <a:t>The Single Component Test (SCT) confirms to be a very useful mock-up to qualify the hardware (motor assemblies, sensors) and software for the Full Remote Alignment System (FRAS) in order to be ready for the IT String Test.</a:t>
            </a:r>
          </a:p>
          <a:p>
            <a:pPr algn="just"/>
            <a:r>
              <a:rPr lang="en-US" sz="1800" dirty="0"/>
              <a:t>All sensors (except longitudinal sensors) have been qualified. Procurement launched for the IT String Test.</a:t>
            </a:r>
          </a:p>
          <a:p>
            <a:pPr algn="just"/>
            <a:r>
              <a:rPr lang="en-US" sz="1800" dirty="0"/>
              <a:t>All motor assemblies qualified on individual test benches; to be qualified through repositioning cycles on the SCT in October.</a:t>
            </a:r>
          </a:p>
          <a:p>
            <a:pPr algn="just"/>
            <a:r>
              <a:rPr lang="en-US" sz="1800" dirty="0"/>
              <a:t>Low-level and high-level software under finalization (final qualification expected in November 2023); they will have to be extrapolated to the control of the 6 components of the IT String Test.</a:t>
            </a:r>
          </a:p>
          <a:p>
            <a:pPr algn="just"/>
            <a:r>
              <a:rPr lang="en-US" sz="1800" dirty="0"/>
              <a:t>Once fully qualified on the SCT, a 1000 channels FSI acquisition system will be developed for the IT String Test.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BE2234-2686-C1AB-1A6A-15F821546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Hélène Mainaud Durand, HL-LHC collaboration board, 27 September 2023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2B5C05-D494-8D42-32AB-C4995E048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15754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very much!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Hélène Mainaud Durand, HL-LHC collaboration board, 27 September 2023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FC44EC-B19D-EF73-ABF7-AF6E7AD31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Vivien RUDE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EF1426-DCB8-360E-97E1-1E5836E51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EF127EF-12A1-F68D-8D0D-5277E97A4EDA}"/>
              </a:ext>
            </a:extLst>
          </p:cNvPr>
          <p:cNvSpPr/>
          <p:nvPr/>
        </p:nvSpPr>
        <p:spPr>
          <a:xfrm>
            <a:off x="2243115" y="554170"/>
            <a:ext cx="4342540" cy="16396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D5178C3-98A7-BB82-A104-93C42902F6F5}"/>
              </a:ext>
            </a:extLst>
          </p:cNvPr>
          <p:cNvSpPr/>
          <p:nvPr/>
        </p:nvSpPr>
        <p:spPr>
          <a:xfrm>
            <a:off x="1077043" y="554170"/>
            <a:ext cx="648072" cy="16396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373BEE-879F-E273-0202-17CADBB36433}"/>
              </a:ext>
            </a:extLst>
          </p:cNvPr>
          <p:cNvSpPr/>
          <p:nvPr/>
        </p:nvSpPr>
        <p:spPr>
          <a:xfrm>
            <a:off x="6962843" y="554170"/>
            <a:ext cx="648072" cy="16396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967141-28F7-0D2D-561F-FBA528136620}"/>
              </a:ext>
            </a:extLst>
          </p:cNvPr>
          <p:cNvSpPr/>
          <p:nvPr/>
        </p:nvSpPr>
        <p:spPr>
          <a:xfrm>
            <a:off x="1251818" y="622075"/>
            <a:ext cx="280554" cy="16209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386512B-A1D0-CBAE-7793-FFDF5F7CE165}"/>
              </a:ext>
            </a:extLst>
          </p:cNvPr>
          <p:cNvGrpSpPr/>
          <p:nvPr/>
        </p:nvGrpSpPr>
        <p:grpSpPr>
          <a:xfrm>
            <a:off x="1283924" y="632102"/>
            <a:ext cx="218701" cy="148629"/>
            <a:chOff x="1331282" y="2596773"/>
            <a:chExt cx="291601" cy="198172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71F0E91-AEF9-2495-16F0-0B7397503D5D}"/>
                </a:ext>
              </a:extLst>
            </p:cNvPr>
            <p:cNvSpPr/>
            <p:nvPr/>
          </p:nvSpPr>
          <p:spPr>
            <a:xfrm>
              <a:off x="1331282" y="2596773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1B8F4D1-6C28-5459-196D-69D2C0478EBA}"/>
                </a:ext>
              </a:extLst>
            </p:cNvPr>
            <p:cNvSpPr/>
            <p:nvPr/>
          </p:nvSpPr>
          <p:spPr>
            <a:xfrm>
              <a:off x="1331282" y="2722937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3F56C79-F991-7758-96B9-D773A2611402}"/>
                </a:ext>
              </a:extLst>
            </p:cNvPr>
            <p:cNvSpPr/>
            <p:nvPr/>
          </p:nvSpPr>
          <p:spPr>
            <a:xfrm>
              <a:off x="1550875" y="2669972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76BD93DC-B8AD-E1B7-E603-C440394A15A5}"/>
              </a:ext>
            </a:extLst>
          </p:cNvPr>
          <p:cNvSpPr/>
          <p:nvPr/>
        </p:nvSpPr>
        <p:spPr>
          <a:xfrm>
            <a:off x="2573826" y="622075"/>
            <a:ext cx="280554" cy="16209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3846379-43FE-677E-773C-2D8E53B97880}"/>
              </a:ext>
            </a:extLst>
          </p:cNvPr>
          <p:cNvGrpSpPr/>
          <p:nvPr/>
        </p:nvGrpSpPr>
        <p:grpSpPr>
          <a:xfrm>
            <a:off x="2605932" y="632102"/>
            <a:ext cx="218701" cy="148629"/>
            <a:chOff x="1331282" y="2596773"/>
            <a:chExt cx="291601" cy="198172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D4B9ED5-1911-66A2-1B4C-24EF5AECE89D}"/>
                </a:ext>
              </a:extLst>
            </p:cNvPr>
            <p:cNvSpPr/>
            <p:nvPr/>
          </p:nvSpPr>
          <p:spPr>
            <a:xfrm>
              <a:off x="1331282" y="2596773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D09F14C-90A2-D520-EB9D-3FD49F4C512A}"/>
                </a:ext>
              </a:extLst>
            </p:cNvPr>
            <p:cNvSpPr/>
            <p:nvPr/>
          </p:nvSpPr>
          <p:spPr>
            <a:xfrm>
              <a:off x="1331282" y="2722937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5A4325C-BF9D-F053-0AF0-4BD5EBD3C212}"/>
                </a:ext>
              </a:extLst>
            </p:cNvPr>
            <p:cNvSpPr/>
            <p:nvPr/>
          </p:nvSpPr>
          <p:spPr>
            <a:xfrm>
              <a:off x="1550875" y="2669972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F6E69D56-2236-5C8B-A596-438772918C4F}"/>
              </a:ext>
            </a:extLst>
          </p:cNvPr>
          <p:cNvSpPr/>
          <p:nvPr/>
        </p:nvSpPr>
        <p:spPr>
          <a:xfrm>
            <a:off x="5959482" y="622075"/>
            <a:ext cx="280554" cy="16209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F2B3206-BDA2-EB21-0B26-78BDA31A787D}"/>
              </a:ext>
            </a:extLst>
          </p:cNvPr>
          <p:cNvGrpSpPr/>
          <p:nvPr/>
        </p:nvGrpSpPr>
        <p:grpSpPr>
          <a:xfrm>
            <a:off x="5991588" y="632102"/>
            <a:ext cx="218701" cy="148629"/>
            <a:chOff x="1331282" y="2596773"/>
            <a:chExt cx="291601" cy="198172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DD421E7-9704-306D-ED1F-56F4ABBEF8D9}"/>
                </a:ext>
              </a:extLst>
            </p:cNvPr>
            <p:cNvSpPr/>
            <p:nvPr/>
          </p:nvSpPr>
          <p:spPr>
            <a:xfrm>
              <a:off x="1331282" y="2596773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15BD6F0-08AD-24C9-A81D-334DAE303585}"/>
                </a:ext>
              </a:extLst>
            </p:cNvPr>
            <p:cNvSpPr/>
            <p:nvPr/>
          </p:nvSpPr>
          <p:spPr>
            <a:xfrm>
              <a:off x="1331282" y="2722937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7F4ACCC6-C602-6F2E-1EB0-5233889A139B}"/>
                </a:ext>
              </a:extLst>
            </p:cNvPr>
            <p:cNvSpPr/>
            <p:nvPr/>
          </p:nvSpPr>
          <p:spPr>
            <a:xfrm>
              <a:off x="1550875" y="2669972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C6429E62-B5F9-90AC-D605-92D82BEF743E}"/>
              </a:ext>
            </a:extLst>
          </p:cNvPr>
          <p:cNvSpPr/>
          <p:nvPr/>
        </p:nvSpPr>
        <p:spPr>
          <a:xfrm>
            <a:off x="7105643" y="622075"/>
            <a:ext cx="280554" cy="16209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31362F5-42A5-80F2-EFAB-9F05A3CF2D1D}"/>
              </a:ext>
            </a:extLst>
          </p:cNvPr>
          <p:cNvGrpSpPr/>
          <p:nvPr/>
        </p:nvGrpSpPr>
        <p:grpSpPr>
          <a:xfrm>
            <a:off x="7137749" y="632102"/>
            <a:ext cx="218701" cy="148629"/>
            <a:chOff x="1331282" y="2596773"/>
            <a:chExt cx="291601" cy="198172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D062DBC-B3B8-3CB2-10D0-2303E297DD92}"/>
                </a:ext>
              </a:extLst>
            </p:cNvPr>
            <p:cNvSpPr/>
            <p:nvPr/>
          </p:nvSpPr>
          <p:spPr>
            <a:xfrm>
              <a:off x="1331282" y="2596773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F47B55B-F326-B8D3-C368-28EAECD74F02}"/>
                </a:ext>
              </a:extLst>
            </p:cNvPr>
            <p:cNvSpPr/>
            <p:nvPr/>
          </p:nvSpPr>
          <p:spPr>
            <a:xfrm>
              <a:off x="1331282" y="2722937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0ED7048B-B610-05D0-B257-8DFD2642070D}"/>
                </a:ext>
              </a:extLst>
            </p:cNvPr>
            <p:cNvSpPr/>
            <p:nvPr/>
          </p:nvSpPr>
          <p:spPr>
            <a:xfrm>
              <a:off x="1550875" y="2669972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44AC05C0-FF0E-2C02-6A95-28C88885BA99}"/>
              </a:ext>
            </a:extLst>
          </p:cNvPr>
          <p:cNvSpPr/>
          <p:nvPr/>
        </p:nvSpPr>
        <p:spPr>
          <a:xfrm>
            <a:off x="1251818" y="1958174"/>
            <a:ext cx="280554" cy="16209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9127E44-4D8D-05D8-3118-E6DD7DFD448D}"/>
              </a:ext>
            </a:extLst>
          </p:cNvPr>
          <p:cNvGrpSpPr/>
          <p:nvPr/>
        </p:nvGrpSpPr>
        <p:grpSpPr>
          <a:xfrm>
            <a:off x="1283924" y="1968201"/>
            <a:ext cx="218701" cy="148629"/>
            <a:chOff x="1331282" y="2596773"/>
            <a:chExt cx="291601" cy="198172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EFD03B7-7FAC-12C6-3788-1030D850A49B}"/>
                </a:ext>
              </a:extLst>
            </p:cNvPr>
            <p:cNvSpPr/>
            <p:nvPr/>
          </p:nvSpPr>
          <p:spPr>
            <a:xfrm>
              <a:off x="1331282" y="2596773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7F9AC1D9-2B5C-FD33-45CD-41C637251C54}"/>
                </a:ext>
              </a:extLst>
            </p:cNvPr>
            <p:cNvSpPr/>
            <p:nvPr/>
          </p:nvSpPr>
          <p:spPr>
            <a:xfrm>
              <a:off x="1331282" y="2722937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D4A009B-1A68-0340-F42F-E5C677F837D7}"/>
                </a:ext>
              </a:extLst>
            </p:cNvPr>
            <p:cNvSpPr/>
            <p:nvPr/>
          </p:nvSpPr>
          <p:spPr>
            <a:xfrm>
              <a:off x="1550875" y="2669972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2CEAAB3C-0691-6817-0CCF-5F65BCDD4692}"/>
              </a:ext>
            </a:extLst>
          </p:cNvPr>
          <p:cNvSpPr/>
          <p:nvPr/>
        </p:nvSpPr>
        <p:spPr>
          <a:xfrm>
            <a:off x="2573826" y="1958174"/>
            <a:ext cx="280554" cy="16209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37D644C-0044-D1E8-ED4F-21A7F8F7ACC5}"/>
              </a:ext>
            </a:extLst>
          </p:cNvPr>
          <p:cNvGrpSpPr/>
          <p:nvPr/>
        </p:nvGrpSpPr>
        <p:grpSpPr>
          <a:xfrm>
            <a:off x="2605932" y="1968201"/>
            <a:ext cx="218701" cy="148629"/>
            <a:chOff x="1331282" y="2596773"/>
            <a:chExt cx="291601" cy="198172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E8DEDD3-B9CC-E5CC-E978-82A5B1DA57C8}"/>
                </a:ext>
              </a:extLst>
            </p:cNvPr>
            <p:cNvSpPr/>
            <p:nvPr/>
          </p:nvSpPr>
          <p:spPr>
            <a:xfrm>
              <a:off x="1331282" y="2596773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1443839-09C0-2F20-3E84-E6E808CCA810}"/>
                </a:ext>
              </a:extLst>
            </p:cNvPr>
            <p:cNvSpPr/>
            <p:nvPr/>
          </p:nvSpPr>
          <p:spPr>
            <a:xfrm>
              <a:off x="1331282" y="2722937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8F49FF44-4501-9528-E916-8AF277388DBE}"/>
                </a:ext>
              </a:extLst>
            </p:cNvPr>
            <p:cNvSpPr/>
            <p:nvPr/>
          </p:nvSpPr>
          <p:spPr>
            <a:xfrm>
              <a:off x="1550875" y="2669972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0729E1EC-454A-826B-7103-24EE35CA74DE}"/>
              </a:ext>
            </a:extLst>
          </p:cNvPr>
          <p:cNvSpPr/>
          <p:nvPr/>
        </p:nvSpPr>
        <p:spPr>
          <a:xfrm>
            <a:off x="5959482" y="1958174"/>
            <a:ext cx="280554" cy="16209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D08CFE1-EB19-E035-E084-1F3E77841D2C}"/>
              </a:ext>
            </a:extLst>
          </p:cNvPr>
          <p:cNvGrpSpPr/>
          <p:nvPr/>
        </p:nvGrpSpPr>
        <p:grpSpPr>
          <a:xfrm>
            <a:off x="5991588" y="1968201"/>
            <a:ext cx="218701" cy="148629"/>
            <a:chOff x="1331282" y="2596773"/>
            <a:chExt cx="291601" cy="198172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159D876-FEE6-CFF0-B5F3-43EE215EF526}"/>
                </a:ext>
              </a:extLst>
            </p:cNvPr>
            <p:cNvSpPr/>
            <p:nvPr/>
          </p:nvSpPr>
          <p:spPr>
            <a:xfrm>
              <a:off x="1331282" y="2596773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E2323668-A54F-B828-9CAC-A0EBEF10BD2C}"/>
                </a:ext>
              </a:extLst>
            </p:cNvPr>
            <p:cNvSpPr/>
            <p:nvPr/>
          </p:nvSpPr>
          <p:spPr>
            <a:xfrm>
              <a:off x="1331282" y="2722937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938FC67-C4FE-16CD-E86B-0F7AC9B9F7FF}"/>
                </a:ext>
              </a:extLst>
            </p:cNvPr>
            <p:cNvSpPr/>
            <p:nvPr/>
          </p:nvSpPr>
          <p:spPr>
            <a:xfrm>
              <a:off x="1550875" y="2669972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19268586-15F7-8873-B807-E5E9AA2FC7FB}"/>
              </a:ext>
            </a:extLst>
          </p:cNvPr>
          <p:cNvSpPr/>
          <p:nvPr/>
        </p:nvSpPr>
        <p:spPr>
          <a:xfrm>
            <a:off x="7105643" y="1958174"/>
            <a:ext cx="280554" cy="16209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0B53B09-93E0-B1B0-ABEF-7153CC0E2AF4}"/>
              </a:ext>
            </a:extLst>
          </p:cNvPr>
          <p:cNvGrpSpPr/>
          <p:nvPr/>
        </p:nvGrpSpPr>
        <p:grpSpPr>
          <a:xfrm>
            <a:off x="7137749" y="1968201"/>
            <a:ext cx="218701" cy="148629"/>
            <a:chOff x="1331282" y="2596773"/>
            <a:chExt cx="291601" cy="198172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D3E92F3-A5B4-C24D-58D6-5245E8E64145}"/>
                </a:ext>
              </a:extLst>
            </p:cNvPr>
            <p:cNvSpPr/>
            <p:nvPr/>
          </p:nvSpPr>
          <p:spPr>
            <a:xfrm>
              <a:off x="1331282" y="2596773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606F39B-7E05-6DD2-709B-90A9558C1AFE}"/>
                </a:ext>
              </a:extLst>
            </p:cNvPr>
            <p:cNvSpPr/>
            <p:nvPr/>
          </p:nvSpPr>
          <p:spPr>
            <a:xfrm>
              <a:off x="1331282" y="2722937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9BA2278-FCE7-668E-2689-B6BDB2799D4B}"/>
                </a:ext>
              </a:extLst>
            </p:cNvPr>
            <p:cNvSpPr/>
            <p:nvPr/>
          </p:nvSpPr>
          <p:spPr>
            <a:xfrm>
              <a:off x="1550875" y="2669972"/>
              <a:ext cx="72008" cy="7200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776E0E4-1742-C7B3-C69E-D02CF6B6FCF0}"/>
              </a:ext>
            </a:extLst>
          </p:cNvPr>
          <p:cNvCxnSpPr>
            <a:cxnSpLocks/>
          </p:cNvCxnSpPr>
          <p:nvPr/>
        </p:nvCxnSpPr>
        <p:spPr>
          <a:xfrm>
            <a:off x="908917" y="2045730"/>
            <a:ext cx="71348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E70E666-93CC-FBF7-969F-ACA383897D98}"/>
              </a:ext>
            </a:extLst>
          </p:cNvPr>
          <p:cNvCxnSpPr>
            <a:cxnSpLocks/>
          </p:cNvCxnSpPr>
          <p:nvPr/>
        </p:nvCxnSpPr>
        <p:spPr>
          <a:xfrm>
            <a:off x="908917" y="687001"/>
            <a:ext cx="71348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6525471-49C9-3B59-D526-8AC67B6255E4}"/>
              </a:ext>
            </a:extLst>
          </p:cNvPr>
          <p:cNvCxnSpPr>
            <a:cxnSpLocks/>
          </p:cNvCxnSpPr>
          <p:nvPr/>
        </p:nvCxnSpPr>
        <p:spPr>
          <a:xfrm>
            <a:off x="908917" y="459501"/>
            <a:ext cx="7134899" cy="0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56A676A-5C19-C664-2B09-F3B4261D9206}"/>
              </a:ext>
            </a:extLst>
          </p:cNvPr>
          <p:cNvCxnSpPr>
            <a:cxnSpLocks/>
          </p:cNvCxnSpPr>
          <p:nvPr/>
        </p:nvCxnSpPr>
        <p:spPr>
          <a:xfrm>
            <a:off x="1617102" y="459502"/>
            <a:ext cx="0" cy="1323710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Oval 52">
            <a:extLst>
              <a:ext uri="{FF2B5EF4-FFF2-40B4-BE49-F238E27FC236}">
                <a16:creationId xmlns:a16="http://schemas.microsoft.com/office/drawing/2014/main" id="{5D495C36-AB94-A849-DE8E-B725CAC0BA2D}"/>
              </a:ext>
            </a:extLst>
          </p:cNvPr>
          <p:cNvSpPr/>
          <p:nvPr/>
        </p:nvSpPr>
        <p:spPr>
          <a:xfrm>
            <a:off x="1418591" y="966043"/>
            <a:ext cx="227561" cy="2275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8EAC833-3402-8054-03AC-0C44C5770B75}"/>
              </a:ext>
            </a:extLst>
          </p:cNvPr>
          <p:cNvCxnSpPr>
            <a:cxnSpLocks/>
          </p:cNvCxnSpPr>
          <p:nvPr/>
        </p:nvCxnSpPr>
        <p:spPr>
          <a:xfrm>
            <a:off x="2967252" y="459502"/>
            <a:ext cx="0" cy="1323710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E76138C0-7ED3-98E3-3C4F-195F3859C807}"/>
              </a:ext>
            </a:extLst>
          </p:cNvPr>
          <p:cNvSpPr/>
          <p:nvPr/>
        </p:nvSpPr>
        <p:spPr>
          <a:xfrm>
            <a:off x="2773122" y="1610925"/>
            <a:ext cx="227561" cy="2275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E05DDF0-3347-732B-F32F-6E73FCEB4B3C}"/>
              </a:ext>
            </a:extLst>
          </p:cNvPr>
          <p:cNvSpPr/>
          <p:nvPr/>
        </p:nvSpPr>
        <p:spPr>
          <a:xfrm>
            <a:off x="2773122" y="936426"/>
            <a:ext cx="227561" cy="2275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EBD7AE4-5F26-3BD7-0B4F-67C50ADC849D}"/>
              </a:ext>
            </a:extLst>
          </p:cNvPr>
          <p:cNvCxnSpPr>
            <a:cxnSpLocks/>
          </p:cNvCxnSpPr>
          <p:nvPr/>
        </p:nvCxnSpPr>
        <p:spPr>
          <a:xfrm>
            <a:off x="5883576" y="459502"/>
            <a:ext cx="0" cy="1323710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F037B4E0-586D-589B-201E-3C6091F08E09}"/>
              </a:ext>
            </a:extLst>
          </p:cNvPr>
          <p:cNvSpPr/>
          <p:nvPr/>
        </p:nvSpPr>
        <p:spPr>
          <a:xfrm>
            <a:off x="5845267" y="1610925"/>
            <a:ext cx="227561" cy="2275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233F40E-5B5E-A1CD-950A-646AEDD80483}"/>
              </a:ext>
            </a:extLst>
          </p:cNvPr>
          <p:cNvSpPr/>
          <p:nvPr/>
        </p:nvSpPr>
        <p:spPr>
          <a:xfrm>
            <a:off x="5845267" y="936426"/>
            <a:ext cx="227561" cy="2275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80BC1085-F8B1-E267-6106-1129449C9656}"/>
              </a:ext>
            </a:extLst>
          </p:cNvPr>
          <p:cNvCxnSpPr>
            <a:cxnSpLocks/>
          </p:cNvCxnSpPr>
          <p:nvPr/>
        </p:nvCxnSpPr>
        <p:spPr>
          <a:xfrm>
            <a:off x="7053421" y="459502"/>
            <a:ext cx="0" cy="1323710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Oval 60">
            <a:extLst>
              <a:ext uri="{FF2B5EF4-FFF2-40B4-BE49-F238E27FC236}">
                <a16:creationId xmlns:a16="http://schemas.microsoft.com/office/drawing/2014/main" id="{57CB4811-9D60-E68A-259D-1598C2E926A0}"/>
              </a:ext>
            </a:extLst>
          </p:cNvPr>
          <p:cNvSpPr/>
          <p:nvPr/>
        </p:nvSpPr>
        <p:spPr>
          <a:xfrm>
            <a:off x="7027581" y="936426"/>
            <a:ext cx="227561" cy="2275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EB9AE1F-0319-085D-ED84-0FFFFC58CD84}"/>
              </a:ext>
            </a:extLst>
          </p:cNvPr>
          <p:cNvSpPr txBox="1"/>
          <p:nvPr/>
        </p:nvSpPr>
        <p:spPr>
          <a:xfrm>
            <a:off x="191951" y="2339740"/>
            <a:ext cx="37548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u="sng" dirty="0"/>
              <a:t>3D calculation with :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8 / 8 : WPS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7 / 8 : HLS </a:t>
            </a:r>
            <a:r>
              <a:rPr lang="en-US" sz="1350" dirty="0">
                <a:sym typeface="Wingdings" panose="05000000000000000000" pitchFamily="2" charset="2"/>
              </a:rPr>
              <a:t> Issue with sliding part ?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ym typeface="Wingdings" panose="05000000000000000000" pitchFamily="2" charset="2"/>
              </a:rPr>
              <a:t>1 / 2 : inclinometer  issue with one sphere</a:t>
            </a:r>
            <a:endParaRPr lang="en-US" sz="135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D60AD1D-7BAD-E81C-0A47-3296B7E7236C}"/>
              </a:ext>
            </a:extLst>
          </p:cNvPr>
          <p:cNvSpPr txBox="1"/>
          <p:nvPr/>
        </p:nvSpPr>
        <p:spPr>
          <a:xfrm>
            <a:off x="660525" y="3301492"/>
            <a:ext cx="2395207" cy="611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25" i="1" dirty="0"/>
              <a:t>A priori precision WPS : 20 </a:t>
            </a:r>
            <a:r>
              <a:rPr lang="el-GR" sz="1125" i="1" dirty="0"/>
              <a:t>μ</a:t>
            </a:r>
            <a:r>
              <a:rPr lang="fr-FR" sz="1125" i="1" dirty="0"/>
              <a:t>m</a:t>
            </a:r>
          </a:p>
          <a:p>
            <a:r>
              <a:rPr lang="en-US" sz="1125" i="1" dirty="0"/>
              <a:t>A priori precision HLS : 20 </a:t>
            </a:r>
            <a:r>
              <a:rPr lang="el-GR" sz="1125" i="1" dirty="0"/>
              <a:t>μ</a:t>
            </a:r>
            <a:r>
              <a:rPr lang="fr-FR" sz="1125" i="1" dirty="0"/>
              <a:t>m</a:t>
            </a:r>
          </a:p>
          <a:p>
            <a:r>
              <a:rPr lang="fr-FR" sz="1125" i="1" dirty="0"/>
              <a:t>A priori </a:t>
            </a:r>
            <a:r>
              <a:rPr lang="fr-FR" sz="1125" i="1" dirty="0" err="1"/>
              <a:t>precision</a:t>
            </a:r>
            <a:r>
              <a:rPr lang="fr-FR" sz="1125" i="1" dirty="0"/>
              <a:t> </a:t>
            </a:r>
            <a:r>
              <a:rPr lang="fr-FR" sz="1125" i="1" dirty="0" err="1"/>
              <a:t>inclino</a:t>
            </a:r>
            <a:r>
              <a:rPr lang="fr-FR" sz="1125" i="1" dirty="0"/>
              <a:t> : 150 </a:t>
            </a:r>
            <a:r>
              <a:rPr lang="el-GR" sz="1125" i="1" dirty="0"/>
              <a:t>μ</a:t>
            </a:r>
            <a:r>
              <a:rPr lang="fr-FR" sz="1125" i="1" dirty="0"/>
              <a:t>rad</a:t>
            </a:r>
            <a:endParaRPr lang="en-US" sz="1125" i="1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A517853-B753-7828-49D2-1076AEA3C73A}"/>
              </a:ext>
            </a:extLst>
          </p:cNvPr>
          <p:cNvSpPr txBox="1"/>
          <p:nvPr/>
        </p:nvSpPr>
        <p:spPr>
          <a:xfrm>
            <a:off x="4028083" y="2558406"/>
            <a:ext cx="120417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>
                <a:solidFill>
                  <a:srgbClr val="00B050"/>
                </a:solidFill>
              </a:rPr>
              <a:t>FUV : 0.6 [1] </a:t>
            </a:r>
            <a:endParaRPr lang="en-US" sz="1350" dirty="0">
              <a:solidFill>
                <a:srgbClr val="00B050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C020116-51B9-C24D-774B-B422437E95C0}"/>
              </a:ext>
            </a:extLst>
          </p:cNvPr>
          <p:cNvSpPr txBox="1"/>
          <p:nvPr/>
        </p:nvSpPr>
        <p:spPr>
          <a:xfrm>
            <a:off x="1051721" y="1793738"/>
            <a:ext cx="48442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i="1" dirty="0"/>
              <a:t>WPS1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9AF71FD-B8E5-1760-2557-4CC780743211}"/>
              </a:ext>
            </a:extLst>
          </p:cNvPr>
          <p:cNvSpPr txBox="1"/>
          <p:nvPr/>
        </p:nvSpPr>
        <p:spPr>
          <a:xfrm>
            <a:off x="2331564" y="1793738"/>
            <a:ext cx="48442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i="1" dirty="0"/>
              <a:t>WPS2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3DF6975-4FE1-0F80-D9B7-3CD527B67CF3}"/>
              </a:ext>
            </a:extLst>
          </p:cNvPr>
          <p:cNvSpPr txBox="1"/>
          <p:nvPr/>
        </p:nvSpPr>
        <p:spPr>
          <a:xfrm>
            <a:off x="5982404" y="1793738"/>
            <a:ext cx="48442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i="1" dirty="0"/>
              <a:t>WPS3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4C9A599-B492-7F6B-5D56-FBAE2FE42BD0}"/>
              </a:ext>
            </a:extLst>
          </p:cNvPr>
          <p:cNvSpPr txBox="1"/>
          <p:nvPr/>
        </p:nvSpPr>
        <p:spPr>
          <a:xfrm>
            <a:off x="7099631" y="1793738"/>
            <a:ext cx="48442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i="1" dirty="0"/>
              <a:t>WPS4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8BBAA99-EFE4-74CE-9C3B-78DE13FBFB7C}"/>
              </a:ext>
            </a:extLst>
          </p:cNvPr>
          <p:cNvSpPr txBox="1"/>
          <p:nvPr/>
        </p:nvSpPr>
        <p:spPr>
          <a:xfrm>
            <a:off x="1051721" y="773026"/>
            <a:ext cx="48442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i="1" dirty="0"/>
              <a:t>WPS5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209E2CF-C88F-7A2E-912D-5F923B7F7835}"/>
              </a:ext>
            </a:extLst>
          </p:cNvPr>
          <p:cNvSpPr txBox="1"/>
          <p:nvPr/>
        </p:nvSpPr>
        <p:spPr>
          <a:xfrm>
            <a:off x="2331564" y="773026"/>
            <a:ext cx="48442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i="1" dirty="0"/>
              <a:t>WPS6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3C70AE3-BE6D-B1D9-A673-1BF88E5F28BA}"/>
              </a:ext>
            </a:extLst>
          </p:cNvPr>
          <p:cNvSpPr txBox="1"/>
          <p:nvPr/>
        </p:nvSpPr>
        <p:spPr>
          <a:xfrm>
            <a:off x="5982404" y="773026"/>
            <a:ext cx="48442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i="1" dirty="0"/>
              <a:t>WPS7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5425229-F239-A1CA-A273-D158C32518DA}"/>
              </a:ext>
            </a:extLst>
          </p:cNvPr>
          <p:cNvSpPr txBox="1"/>
          <p:nvPr/>
        </p:nvSpPr>
        <p:spPr>
          <a:xfrm>
            <a:off x="7099631" y="773026"/>
            <a:ext cx="48442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i="1" dirty="0"/>
              <a:t>WPS8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9FCFE6F-C586-88D5-27D2-635FF2ADFCC2}"/>
              </a:ext>
            </a:extLst>
          </p:cNvPr>
          <p:cNvSpPr txBox="1"/>
          <p:nvPr/>
        </p:nvSpPr>
        <p:spPr>
          <a:xfrm>
            <a:off x="1158884" y="1179769"/>
            <a:ext cx="45076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i="1" dirty="0"/>
              <a:t>HLS5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34CF06A-755B-FC35-BEBE-13F5FF5F113C}"/>
              </a:ext>
            </a:extLst>
          </p:cNvPr>
          <p:cNvSpPr txBox="1"/>
          <p:nvPr/>
        </p:nvSpPr>
        <p:spPr>
          <a:xfrm>
            <a:off x="2524813" y="1179769"/>
            <a:ext cx="45076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i="1" dirty="0"/>
              <a:t>HLS6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D2F50B1-0303-C164-3A68-17336BB351B1}"/>
              </a:ext>
            </a:extLst>
          </p:cNvPr>
          <p:cNvSpPr txBox="1"/>
          <p:nvPr/>
        </p:nvSpPr>
        <p:spPr>
          <a:xfrm>
            <a:off x="5897660" y="1179769"/>
            <a:ext cx="45076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i="1" dirty="0"/>
              <a:t>HLS7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C9629A4-7D69-DAA9-E85B-439B7EE60694}"/>
              </a:ext>
            </a:extLst>
          </p:cNvPr>
          <p:cNvSpPr txBox="1"/>
          <p:nvPr/>
        </p:nvSpPr>
        <p:spPr>
          <a:xfrm>
            <a:off x="7029950" y="1179769"/>
            <a:ext cx="45076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i="1" dirty="0"/>
              <a:t>HLS8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B177256-C904-9D7C-8C0E-9D7C93EF4854}"/>
              </a:ext>
            </a:extLst>
          </p:cNvPr>
          <p:cNvSpPr txBox="1"/>
          <p:nvPr/>
        </p:nvSpPr>
        <p:spPr>
          <a:xfrm>
            <a:off x="2524813" y="1458109"/>
            <a:ext cx="45076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i="1" dirty="0"/>
              <a:t>HLS2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A218F7C-CEBD-6BA3-1A67-21F138CBA298}"/>
              </a:ext>
            </a:extLst>
          </p:cNvPr>
          <p:cNvSpPr txBox="1"/>
          <p:nvPr/>
        </p:nvSpPr>
        <p:spPr>
          <a:xfrm>
            <a:off x="5897660" y="1458109"/>
            <a:ext cx="45076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i="1" dirty="0"/>
              <a:t>HLS3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0F06297-0428-1047-9521-06BACEE3826D}"/>
              </a:ext>
            </a:extLst>
          </p:cNvPr>
          <p:cNvSpPr txBox="1"/>
          <p:nvPr/>
        </p:nvSpPr>
        <p:spPr>
          <a:xfrm>
            <a:off x="1178066" y="3998834"/>
            <a:ext cx="37625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b="1" u="sng" dirty="0" err="1"/>
              <a:t>Accuracy</a:t>
            </a:r>
            <a:r>
              <a:rPr lang="fr-FR" sz="1350" b="1" u="sng" dirty="0"/>
              <a:t> (</a:t>
            </a:r>
            <a:r>
              <a:rPr lang="fr-FR" sz="1350" b="1" u="sng" dirty="0" err="1"/>
              <a:t>absolute</a:t>
            </a:r>
            <a:r>
              <a:rPr lang="fr-FR" sz="1350" b="1" u="sng" dirty="0"/>
              <a:t> position in R-</a:t>
            </a:r>
            <a:r>
              <a:rPr lang="fr-FR" sz="1350" b="1" u="sng" dirty="0" err="1"/>
              <a:t>general</a:t>
            </a:r>
            <a:r>
              <a:rPr lang="fr-FR" sz="1350" b="1" u="sng" dirty="0"/>
              <a:t>) :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350" dirty="0"/>
              <a:t>Radial position of TAP Magnet : 27 </a:t>
            </a:r>
            <a:r>
              <a:rPr lang="el-GR" sz="1350" dirty="0"/>
              <a:t>μ</a:t>
            </a:r>
            <a:r>
              <a:rPr lang="fr-FR" sz="1350" dirty="0"/>
              <a:t>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350" dirty="0"/>
              <a:t>Vertical position of TAP Magnet : 17 </a:t>
            </a:r>
            <a:r>
              <a:rPr lang="el-GR" sz="1350" dirty="0"/>
              <a:t>μ</a:t>
            </a:r>
            <a:r>
              <a:rPr lang="fr-FR" sz="1350" dirty="0"/>
              <a:t>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350" dirty="0"/>
              <a:t>Roll : 18 </a:t>
            </a:r>
            <a:r>
              <a:rPr lang="el-GR" sz="1350" dirty="0"/>
              <a:t>μ</a:t>
            </a:r>
            <a:r>
              <a:rPr lang="fr-FR" sz="1350" dirty="0"/>
              <a:t>rad</a:t>
            </a:r>
          </a:p>
        </p:txBody>
      </p:sp>
      <p:sp>
        <p:nvSpPr>
          <p:cNvPr id="81" name="Title 1">
            <a:extLst>
              <a:ext uri="{FF2B5EF4-FFF2-40B4-BE49-F238E27FC236}">
                <a16:creationId xmlns:a16="http://schemas.microsoft.com/office/drawing/2014/main" id="{38D58FA6-F7B5-A2A5-C7B2-978A930ED33C}"/>
              </a:ext>
            </a:extLst>
          </p:cNvPr>
          <p:cNvSpPr txBox="1">
            <a:spLocks/>
          </p:cNvSpPr>
          <p:nvPr/>
        </p:nvSpPr>
        <p:spPr>
          <a:xfrm>
            <a:off x="315283" y="-3428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3D calculation</a:t>
            </a:r>
            <a:endParaRPr lang="en-US" sz="2100" dirty="0"/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85F280BC-BD5F-DCD8-641E-99E2A21564E6}"/>
              </a:ext>
            </a:extLst>
          </p:cNvPr>
          <p:cNvCxnSpPr>
            <a:cxnSpLocks/>
          </p:cNvCxnSpPr>
          <p:nvPr/>
        </p:nvCxnSpPr>
        <p:spPr>
          <a:xfrm>
            <a:off x="575556" y="1375976"/>
            <a:ext cx="33336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305B4160-AAF9-64FC-2796-568566C140BC}"/>
              </a:ext>
            </a:extLst>
          </p:cNvPr>
          <p:cNvCxnSpPr>
            <a:cxnSpLocks/>
          </p:cNvCxnSpPr>
          <p:nvPr/>
        </p:nvCxnSpPr>
        <p:spPr>
          <a:xfrm rot="5400000">
            <a:off x="408162" y="1536221"/>
            <a:ext cx="33336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EE6F1D52-0F7D-EF09-BFF2-52DB254A2A52}"/>
              </a:ext>
            </a:extLst>
          </p:cNvPr>
          <p:cNvSpPr txBox="1"/>
          <p:nvPr/>
        </p:nvSpPr>
        <p:spPr>
          <a:xfrm>
            <a:off x="374965" y="1644712"/>
            <a:ext cx="2616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X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2801E6D-5AE8-829A-EC99-5C55C2F77B8A}"/>
              </a:ext>
            </a:extLst>
          </p:cNvPr>
          <p:cNvSpPr txBox="1"/>
          <p:nvPr/>
        </p:nvSpPr>
        <p:spPr>
          <a:xfrm>
            <a:off x="781959" y="1377317"/>
            <a:ext cx="2616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Y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F489CE5-B8BF-AA4A-68CA-EB042DE935C6}"/>
              </a:ext>
            </a:extLst>
          </p:cNvPr>
          <p:cNvSpPr txBox="1"/>
          <p:nvPr/>
        </p:nvSpPr>
        <p:spPr>
          <a:xfrm>
            <a:off x="82231" y="944047"/>
            <a:ext cx="94448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3"/>
                </a:solidFill>
              </a:rPr>
              <a:t>R-general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D4C7A31-3262-5655-BA96-8331DF6FF6F4}"/>
              </a:ext>
            </a:extLst>
          </p:cNvPr>
          <p:cNvSpPr txBox="1"/>
          <p:nvPr/>
        </p:nvSpPr>
        <p:spPr>
          <a:xfrm>
            <a:off x="374731" y="1169568"/>
            <a:ext cx="2551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</a:rPr>
              <a:t>Z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5F43A35E-1E16-384E-4741-1505BB2246CA}"/>
              </a:ext>
            </a:extLst>
          </p:cNvPr>
          <p:cNvSpPr/>
          <p:nvPr/>
        </p:nvSpPr>
        <p:spPr>
          <a:xfrm>
            <a:off x="489858" y="1285929"/>
            <a:ext cx="164542" cy="164542"/>
          </a:xfrm>
          <a:prstGeom prst="ellipse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A5169F8D-8F9F-F3B6-0B42-B3862C343DE3}"/>
              </a:ext>
            </a:extLst>
          </p:cNvPr>
          <p:cNvSpPr/>
          <p:nvPr/>
        </p:nvSpPr>
        <p:spPr>
          <a:xfrm>
            <a:off x="7027581" y="1573618"/>
            <a:ext cx="227561" cy="2275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363787C-545F-A8A3-57DD-A63C0727C4BA}"/>
              </a:ext>
            </a:extLst>
          </p:cNvPr>
          <p:cNvSpPr txBox="1"/>
          <p:nvPr/>
        </p:nvSpPr>
        <p:spPr>
          <a:xfrm>
            <a:off x="7151424" y="1458109"/>
            <a:ext cx="45076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i="1" dirty="0"/>
              <a:t>HLS4</a:t>
            </a:r>
          </a:p>
        </p:txBody>
      </p:sp>
      <p:graphicFrame>
        <p:nvGraphicFramePr>
          <p:cNvPr id="91" name="Table 90">
            <a:extLst>
              <a:ext uri="{FF2B5EF4-FFF2-40B4-BE49-F238E27FC236}">
                <a16:creationId xmlns:a16="http://schemas.microsoft.com/office/drawing/2014/main" id="{EB9E6AAF-069E-F66B-9FCA-1B2DAAAFE628}"/>
              </a:ext>
            </a:extLst>
          </p:cNvPr>
          <p:cNvGraphicFramePr>
            <a:graphicFrameLocks noGrp="1"/>
          </p:cNvGraphicFramePr>
          <p:nvPr/>
        </p:nvGraphicFramePr>
        <p:xfrm>
          <a:off x="5317645" y="2345476"/>
          <a:ext cx="3610114" cy="28439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139339">
                  <a:extLst>
                    <a:ext uri="{9D8B030D-6E8A-4147-A177-3AD203B41FA5}">
                      <a16:colId xmlns:a16="http://schemas.microsoft.com/office/drawing/2014/main" val="1986511653"/>
                    </a:ext>
                  </a:extLst>
                </a:gridCol>
                <a:gridCol w="635910">
                  <a:extLst>
                    <a:ext uri="{9D8B030D-6E8A-4147-A177-3AD203B41FA5}">
                      <a16:colId xmlns:a16="http://schemas.microsoft.com/office/drawing/2014/main" val="877300269"/>
                    </a:ext>
                  </a:extLst>
                </a:gridCol>
                <a:gridCol w="347763">
                  <a:extLst>
                    <a:ext uri="{9D8B030D-6E8A-4147-A177-3AD203B41FA5}">
                      <a16:colId xmlns:a16="http://schemas.microsoft.com/office/drawing/2014/main" val="213863284"/>
                    </a:ext>
                  </a:extLst>
                </a:gridCol>
                <a:gridCol w="1139339">
                  <a:extLst>
                    <a:ext uri="{9D8B030D-6E8A-4147-A177-3AD203B41FA5}">
                      <a16:colId xmlns:a16="http://schemas.microsoft.com/office/drawing/2014/main" val="3245615078"/>
                    </a:ext>
                  </a:extLst>
                </a:gridCol>
                <a:gridCol w="347763">
                  <a:extLst>
                    <a:ext uri="{9D8B030D-6E8A-4147-A177-3AD203B41FA5}">
                      <a16:colId xmlns:a16="http://schemas.microsoft.com/office/drawing/2014/main" val="742621554"/>
                    </a:ext>
                  </a:extLst>
                </a:gridCol>
              </a:tblGrid>
              <a:tr h="109946">
                <a:tc>
                  <a:txBody>
                    <a:bodyPr/>
                    <a:lstStyle/>
                    <a:p>
                      <a:pPr algn="ctr" fontAlgn="b"/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Residual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A priori precision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1609352735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WPS1-WPS_rad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10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4157714556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WPS1-WPS_vert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2626625872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WPS5-WPS_rad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-10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2844614410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WPS5-WPS_vert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-7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3355251587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WPS2-WPS_rad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-12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1054569238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WPS2-WPS_vert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-6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875079675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WPS3-WPS_rad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-5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1565420986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WPS3-WPS_vert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13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304754671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WPS6-WPS_rad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12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1405045694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WPS6-WPS_vert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11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3840549124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WPS7-WPS_rad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5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847896260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WPS7-WPS_vert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-6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767030352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WPS4-WPS_rad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7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2275323744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WPS4-WPS_vert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-8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853470690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WPS8-WPS_rad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-7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1514124745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WPS8-WPS_vert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3122338055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HLS5-HLS_vert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24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934693408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HLS2-HLS_vert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-11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1092029823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HLS3-HLS_vert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4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615758022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HLS6-HLS_vert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6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2448168600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HLS7-HLS_vert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-10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2781427899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HLS4-HLS_vert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-10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2734151131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HLS8-HLS_vert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-3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20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m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108312701"/>
                  </a:ext>
                </a:extLst>
              </a:tr>
              <a:tr h="109946"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inclino 1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63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μ</a:t>
                      </a:r>
                      <a:r>
                        <a:rPr lang="fr-FR" sz="700" u="none" strike="noStrike">
                          <a:effectLst/>
                        </a:rPr>
                        <a:t>rad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700" u="none" strike="noStrike">
                          <a:effectLst/>
                        </a:rPr>
                        <a:t>150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 dirty="0">
                          <a:effectLst/>
                        </a:rPr>
                        <a:t>μ</a:t>
                      </a:r>
                      <a:r>
                        <a:rPr lang="fr-FR" sz="700" u="none" strike="noStrike" dirty="0">
                          <a:effectLst/>
                        </a:rPr>
                        <a:t>rad</a:t>
                      </a:r>
                      <a:endParaRPr lang="fr-F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76" marR="7076" marT="7076" marB="0" anchor="b"/>
                </a:tc>
                <a:extLst>
                  <a:ext uri="{0D108BD9-81ED-4DB2-BD59-A6C34878D82A}">
                    <a16:rowId xmlns:a16="http://schemas.microsoft.com/office/drawing/2014/main" val="1758730000"/>
                  </a:ext>
                </a:extLst>
              </a:tr>
            </a:tbl>
          </a:graphicData>
        </a:graphic>
      </p:graphicFrame>
      <p:sp>
        <p:nvSpPr>
          <p:cNvPr id="96" name="Rectangle 95">
            <a:extLst>
              <a:ext uri="{FF2B5EF4-FFF2-40B4-BE49-F238E27FC236}">
                <a16:creationId xmlns:a16="http://schemas.microsoft.com/office/drawing/2014/main" id="{5116BFAB-237D-18B3-B679-B67140550AB2}"/>
              </a:ext>
            </a:extLst>
          </p:cNvPr>
          <p:cNvSpPr/>
          <p:nvPr/>
        </p:nvSpPr>
        <p:spPr>
          <a:xfrm>
            <a:off x="4981756" y="1104847"/>
            <a:ext cx="149978" cy="40030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E233964-1228-5181-B502-CA41BAD3E912}"/>
              </a:ext>
            </a:extLst>
          </p:cNvPr>
          <p:cNvSpPr txBox="1"/>
          <p:nvPr/>
        </p:nvSpPr>
        <p:spPr>
          <a:xfrm>
            <a:off x="4437182" y="1196282"/>
            <a:ext cx="58060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i="1" dirty="0" err="1"/>
              <a:t>Inclino</a:t>
            </a:r>
            <a:r>
              <a:rPr lang="en-US" sz="825" i="1" dirty="0"/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3963017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F7A7D1-4EBF-4F16-B289-133DA297B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3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39E8DC5E-651E-40C7-9919-45619CDC448B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7886700" cy="99417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189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 dirty="0"/>
              <a:t>Introduction to Full Remote Alignment System (FRAS)</a:t>
            </a:r>
            <a:endParaRPr lang="en-GB" sz="21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EA12919-E1E6-4CB3-833E-DEB3344C30CF}"/>
              </a:ext>
            </a:extLst>
          </p:cNvPr>
          <p:cNvSpPr txBox="1">
            <a:spLocks/>
          </p:cNvSpPr>
          <p:nvPr/>
        </p:nvSpPr>
        <p:spPr>
          <a:xfrm>
            <a:off x="220015" y="897564"/>
            <a:ext cx="5936161" cy="3690410"/>
          </a:xfrm>
          <a:prstGeom prst="rect">
            <a:avLst/>
          </a:prstGeom>
        </p:spPr>
        <p:txBody>
          <a:bodyPr>
            <a:noAutofit/>
          </a:bodyPr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350" dirty="0"/>
              <a:t>It consists of </a:t>
            </a:r>
            <a:r>
              <a:rPr lang="en-GB" sz="1350" b="1" dirty="0"/>
              <a:t>alignment systems </a:t>
            </a:r>
            <a:r>
              <a:rPr lang="en-GB" sz="1350" dirty="0"/>
              <a:t>(alignment sensors, motorized adapters, their acquisition and control/command systems, associated software) allowing </a:t>
            </a:r>
            <a:r>
              <a:rPr lang="en-GB" sz="1350" b="1" dirty="0"/>
              <a:t>to determine the position of components and readjust them remotely </a:t>
            </a:r>
            <a:r>
              <a:rPr lang="en-GB" sz="1350" dirty="0"/>
              <a:t>within a range of </a:t>
            </a:r>
            <a:r>
              <a:rPr lang="en-GB" sz="1350" b="1" dirty="0"/>
              <a:t>± 2.5 mm</a:t>
            </a:r>
            <a:r>
              <a:rPr lang="en-GB" sz="1350" dirty="0"/>
              <a:t>.</a:t>
            </a:r>
          </a:p>
          <a:p>
            <a:pPr algn="just">
              <a:spcBef>
                <a:spcPts val="1200"/>
              </a:spcBef>
            </a:pPr>
            <a:r>
              <a:rPr lang="en-GB" sz="1350" dirty="0"/>
              <a:t>FRAS will provide:</a:t>
            </a:r>
          </a:p>
          <a:p>
            <a:pPr lvl="1" algn="just"/>
            <a:r>
              <a:rPr lang="en-AU" sz="1350" dirty="0"/>
              <a:t>An important </a:t>
            </a:r>
            <a:r>
              <a:rPr lang="en-AU" sz="1350" b="1" dirty="0"/>
              <a:t>reduction of the dose </a:t>
            </a:r>
            <a:r>
              <a:rPr lang="en-AU" sz="1350" dirty="0"/>
              <a:t>taken by surveyors as no access in tunnel will be needed between YETS or LS</a:t>
            </a:r>
          </a:p>
          <a:p>
            <a:pPr lvl="1" algn="just"/>
            <a:r>
              <a:rPr lang="en-AU" sz="1350" dirty="0"/>
              <a:t>A reduction in the mechanical misalignment, allowing to </a:t>
            </a:r>
            <a:r>
              <a:rPr lang="en-AU" sz="1350" b="1" dirty="0"/>
              <a:t>decrease the required correctors strength</a:t>
            </a:r>
            <a:r>
              <a:rPr lang="en-AU" sz="1350" dirty="0"/>
              <a:t> and to push the accelerator performance</a:t>
            </a:r>
          </a:p>
          <a:p>
            <a:pPr lvl="1" algn="just"/>
            <a:r>
              <a:rPr lang="en-AU" sz="1350" dirty="0"/>
              <a:t>A gain in aperture for several components</a:t>
            </a:r>
            <a:endParaRPr lang="en-GB" sz="1350" dirty="0"/>
          </a:p>
          <a:p>
            <a:pPr>
              <a:spcBef>
                <a:spcPts val="1200"/>
              </a:spcBef>
            </a:pPr>
            <a:r>
              <a:rPr lang="en-GB" sz="1350" dirty="0"/>
              <a:t>All components from Q1 to Q5 will be: </a:t>
            </a:r>
          </a:p>
          <a:p>
            <a:pPr lvl="1"/>
            <a:r>
              <a:rPr lang="en-GB" sz="1350" dirty="0"/>
              <a:t>Either equipped with sensors and motorized axes </a:t>
            </a:r>
          </a:p>
          <a:p>
            <a:pPr lvl="1"/>
            <a:r>
              <a:rPr lang="en-GB" sz="1350" dirty="0"/>
              <a:t>Or </a:t>
            </a:r>
            <a:r>
              <a:rPr lang="en-GB" sz="1350" b="1" dirty="0"/>
              <a:t>FRAS compatible</a:t>
            </a:r>
            <a:r>
              <a:rPr lang="en-GB" sz="1350" dirty="0"/>
              <a:t>: they are static components that can absorb the displacements of their adjacent components. </a:t>
            </a:r>
          </a:p>
          <a:p>
            <a:pPr marL="0" indent="0">
              <a:buNone/>
            </a:pPr>
            <a:endParaRPr lang="en-GB" sz="135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80E00B5-F288-0EA2-1B97-97C509C75F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6359" y="869906"/>
            <a:ext cx="2902787" cy="13636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A34E27-7760-E053-7608-7C80292DCA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4369" y="2571750"/>
            <a:ext cx="2746649" cy="1525352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AC33A8-BCB6-6AC2-8294-F06AAC4C2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Hélène Mainaud Durand, HL-LHC collaboration board, 27 September 2023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65632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003717"/>
            <a:ext cx="9143192" cy="11397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114" name="Group 113"/>
          <p:cNvGrpSpPr/>
          <p:nvPr/>
        </p:nvGrpSpPr>
        <p:grpSpPr>
          <a:xfrm>
            <a:off x="290085" y="4067155"/>
            <a:ext cx="8756717" cy="886503"/>
            <a:chOff x="386780" y="5497110"/>
            <a:chExt cx="11675622" cy="950735"/>
          </a:xfrm>
        </p:grpSpPr>
        <p:sp>
          <p:nvSpPr>
            <p:cNvPr id="89" name="Can 88"/>
            <p:cNvSpPr/>
            <p:nvPr/>
          </p:nvSpPr>
          <p:spPr>
            <a:xfrm rot="5400000">
              <a:off x="5915751" y="301195"/>
              <a:ext cx="617679" cy="11675622"/>
            </a:xfrm>
            <a:prstGeom prst="can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94" name="Straight Connector 93"/>
            <p:cNvCxnSpPr/>
            <p:nvPr/>
          </p:nvCxnSpPr>
          <p:spPr>
            <a:xfrm>
              <a:off x="420377" y="6124692"/>
              <a:ext cx="11575826" cy="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63" name="TextBox 162"/>
            <p:cNvSpPr txBox="1"/>
            <p:nvPr/>
          </p:nvSpPr>
          <p:spPr>
            <a:xfrm>
              <a:off x="5567722" y="5795822"/>
              <a:ext cx="1278556" cy="272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rgbClr val="C00000"/>
                  </a:solidFill>
                </a:rPr>
                <a:t>R = 0.33 mm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2569904" y="5497110"/>
              <a:ext cx="630941" cy="321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Left</a:t>
              </a: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9471251" y="5497110"/>
              <a:ext cx="784831" cy="321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Right</a:t>
              </a: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47406" y="611721"/>
            <a:ext cx="8307181" cy="371330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650" b="1" dirty="0" err="1">
                <a:solidFill>
                  <a:schemeClr val="tx1"/>
                </a:solidFill>
              </a:rPr>
              <a:t>Alignment</a:t>
            </a:r>
            <a:r>
              <a:rPr lang="fr-FR" sz="1650" b="1" dirty="0">
                <a:solidFill>
                  <a:schemeClr val="tx1"/>
                </a:solidFill>
              </a:rPr>
              <a:t> objectives (2023) for FRAS</a:t>
            </a:r>
            <a:endParaRPr lang="fr-CH" sz="1650" b="1" dirty="0">
              <a:solidFill>
                <a:schemeClr val="tx1"/>
              </a:solidFill>
            </a:endParaRPr>
          </a:p>
          <a:p>
            <a:pPr lvl="1"/>
            <a:r>
              <a:rPr lang="fr-CH" sz="1350" dirty="0">
                <a:latin typeface="Arial" panose="020B0604020202020204" pitchFamily="34" charset="0"/>
                <a:cs typeface="Arial" panose="020B0604020202020204" pitchFamily="34" charset="0"/>
              </a:rPr>
              <a:t>Position of the components cryostat </a:t>
            </a:r>
            <a:r>
              <a:rPr lang="fr-CH" sz="1350" dirty="0" err="1">
                <a:latin typeface="Arial" panose="020B0604020202020204" pitchFamily="34" charset="0"/>
                <a:cs typeface="Arial" panose="020B0604020202020204" pitchFamily="34" charset="0"/>
              </a:rPr>
              <a:t>along</a:t>
            </a:r>
            <a:r>
              <a:rPr lang="fr-CH" sz="1350" dirty="0">
                <a:latin typeface="Arial" panose="020B0604020202020204" pitchFamily="34" charset="0"/>
                <a:cs typeface="Arial" panose="020B0604020202020204" pitchFamily="34" charset="0"/>
              </a:rPr>
              <a:t> one </a:t>
            </a:r>
            <a:r>
              <a:rPr lang="fr-CH" sz="1350" dirty="0" err="1">
                <a:latin typeface="Arial" panose="020B0604020202020204" pitchFamily="34" charset="0"/>
                <a:cs typeface="Arial" panose="020B0604020202020204" pitchFamily="34" charset="0"/>
              </a:rPr>
              <a:t>side</a:t>
            </a:r>
            <a:r>
              <a:rPr lang="fr-CH" sz="1350" dirty="0">
                <a:latin typeface="Arial" panose="020B0604020202020204" pitchFamily="34" charset="0"/>
                <a:cs typeface="Arial" panose="020B0604020202020204" pitchFamily="34" charset="0"/>
              </a:rPr>
              <a:t> of the tunnel : +/- 0.1 mm *</a:t>
            </a:r>
          </a:p>
          <a:p>
            <a:pPr lvl="1"/>
            <a:r>
              <a:rPr lang="fr-CH" sz="1350" dirty="0">
                <a:latin typeface="Arial" panose="020B0604020202020204" pitchFamily="34" charset="0"/>
                <a:cs typeface="Arial" panose="020B0604020202020204" pitchFamily="34" charset="0"/>
              </a:rPr>
              <a:t>Position of the components cryostat </a:t>
            </a:r>
            <a:r>
              <a:rPr lang="fr-CH" sz="1350" dirty="0" err="1">
                <a:latin typeface="Arial" panose="020B0604020202020204" pitchFamily="34" charset="0"/>
                <a:cs typeface="Arial" panose="020B0604020202020204" pitchFamily="34" charset="0"/>
              </a:rPr>
              <a:t>along</a:t>
            </a:r>
            <a:r>
              <a:rPr lang="fr-CH" sz="1350" dirty="0">
                <a:latin typeface="Arial" panose="020B0604020202020204" pitchFamily="34" charset="0"/>
                <a:cs typeface="Arial" panose="020B0604020202020204" pitchFamily="34" charset="0"/>
              </a:rPr>
              <a:t> one </a:t>
            </a:r>
            <a:r>
              <a:rPr lang="fr-CH" sz="1350" dirty="0" err="1">
                <a:latin typeface="Arial" panose="020B0604020202020204" pitchFamily="34" charset="0"/>
                <a:cs typeface="Arial" panose="020B0604020202020204" pitchFamily="34" charset="0"/>
              </a:rPr>
              <a:t>side</a:t>
            </a:r>
            <a:r>
              <a:rPr lang="fr-CH" sz="1350" dirty="0">
                <a:latin typeface="Arial" panose="020B0604020202020204" pitchFamily="34" charset="0"/>
                <a:cs typeface="Arial" panose="020B0604020202020204" pitchFamily="34" charset="0"/>
              </a:rPr>
              <a:t> of the tunnel w.r.t the </a:t>
            </a:r>
            <a:r>
              <a:rPr lang="fr-CH" sz="1350" dirty="0" err="1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fr-CH" sz="13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350" dirty="0" err="1">
                <a:latin typeface="Arial" panose="020B0604020202020204" pitchFamily="34" charset="0"/>
                <a:cs typeface="Arial" panose="020B0604020202020204" pitchFamily="34" charset="0"/>
              </a:rPr>
              <a:t>side</a:t>
            </a:r>
            <a:r>
              <a:rPr lang="fr-CH" sz="1350" dirty="0">
                <a:latin typeface="Arial" panose="020B0604020202020204" pitchFamily="34" charset="0"/>
                <a:cs typeface="Arial" panose="020B0604020202020204" pitchFamily="34" charset="0"/>
              </a:rPr>
              <a:t> : +/- 0.33 mm *</a:t>
            </a:r>
          </a:p>
          <a:p>
            <a:pPr lvl="1"/>
            <a:endParaRPr lang="en-US" sz="135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CH" sz="165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33629" y="3409651"/>
            <a:ext cx="4110371" cy="59406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5033629" y="3706684"/>
            <a:ext cx="4124231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0" y="3409651"/>
            <a:ext cx="4124231" cy="59406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2" name="Straight Connector 11"/>
          <p:cNvCxnSpPr>
            <a:stCxn id="11" idx="3"/>
            <a:endCxn id="11" idx="1"/>
          </p:cNvCxnSpPr>
          <p:nvPr/>
        </p:nvCxnSpPr>
        <p:spPr>
          <a:xfrm flipH="1">
            <a:off x="0" y="3706684"/>
            <a:ext cx="4124231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51186" y="3625675"/>
            <a:ext cx="210811" cy="16201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Q5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88420" y="3625675"/>
            <a:ext cx="210811" cy="16201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Q4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25655" y="3625675"/>
            <a:ext cx="210811" cy="16201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CC2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62890" y="3625675"/>
            <a:ext cx="210811" cy="16201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CC1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300125" y="3625675"/>
            <a:ext cx="210811" cy="1620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D2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537359" y="3625675"/>
            <a:ext cx="210811" cy="16201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TCLX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774594" y="3625675"/>
            <a:ext cx="210811" cy="16201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450" dirty="0"/>
              <a:t>TCTPH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011829" y="3625675"/>
            <a:ext cx="210811" cy="16201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450" dirty="0"/>
              <a:t>TCTPV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249064" y="3625675"/>
            <a:ext cx="210811" cy="1620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TAXN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486298" y="3625675"/>
            <a:ext cx="210811" cy="16201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D1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723533" y="3625675"/>
            <a:ext cx="210811" cy="16201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CP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960768" y="3625675"/>
            <a:ext cx="210811" cy="16201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Q3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198003" y="3625675"/>
            <a:ext cx="210811" cy="16201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Q2b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434911" y="3625675"/>
            <a:ext cx="210811" cy="16201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Q2a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671820" y="3625675"/>
            <a:ext cx="210811" cy="16201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Q1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161345" y="3288661"/>
            <a:ext cx="836045" cy="836045"/>
          </a:xfrm>
          <a:prstGeom prst="rect">
            <a:avLst/>
          </a:prstGeom>
          <a:solidFill>
            <a:srgbClr val="92D050"/>
          </a:solidFill>
          <a:ln>
            <a:solidFill>
              <a:srgbClr val="3399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r>
              <a:rPr lang="en-US" sz="1350" dirty="0"/>
              <a:t>EXP.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051573" y="1878041"/>
            <a:ext cx="116271" cy="152776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Rectangle 29"/>
          <p:cNvSpPr/>
          <p:nvPr/>
        </p:nvSpPr>
        <p:spPr>
          <a:xfrm>
            <a:off x="3408859" y="1882960"/>
            <a:ext cx="116271" cy="15228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/>
          <p:cNvSpPr/>
          <p:nvPr/>
        </p:nvSpPr>
        <p:spPr>
          <a:xfrm>
            <a:off x="3761910" y="1882960"/>
            <a:ext cx="116271" cy="15228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Rectangle 31"/>
          <p:cNvSpPr/>
          <p:nvPr/>
        </p:nvSpPr>
        <p:spPr>
          <a:xfrm>
            <a:off x="5265819" y="1882960"/>
            <a:ext cx="116271" cy="15228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Rectangle 32"/>
          <p:cNvSpPr/>
          <p:nvPr/>
        </p:nvSpPr>
        <p:spPr>
          <a:xfrm>
            <a:off x="5614116" y="1882960"/>
            <a:ext cx="116271" cy="15228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 33"/>
          <p:cNvSpPr/>
          <p:nvPr/>
        </p:nvSpPr>
        <p:spPr>
          <a:xfrm>
            <a:off x="5976156" y="1878041"/>
            <a:ext cx="116271" cy="152776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5" name="Rectangle 34"/>
          <p:cNvSpPr/>
          <p:nvPr/>
        </p:nvSpPr>
        <p:spPr>
          <a:xfrm>
            <a:off x="2548651" y="1503844"/>
            <a:ext cx="4068406" cy="37419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UPS gallery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011036" y="1611856"/>
            <a:ext cx="210811" cy="162018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P1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362299" y="1611856"/>
            <a:ext cx="210811" cy="162018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P2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713562" y="1611856"/>
            <a:ext cx="210811" cy="162018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P3</a:t>
            </a:r>
          </a:p>
        </p:txBody>
      </p:sp>
      <p:sp>
        <p:nvSpPr>
          <p:cNvPr id="39" name="Rectangle 38"/>
          <p:cNvSpPr/>
          <p:nvPr/>
        </p:nvSpPr>
        <p:spPr>
          <a:xfrm>
            <a:off x="5218636" y="1611856"/>
            <a:ext cx="210811" cy="162018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P4</a:t>
            </a:r>
          </a:p>
        </p:txBody>
      </p:sp>
      <p:sp>
        <p:nvSpPr>
          <p:cNvPr id="40" name="Rectangle 39"/>
          <p:cNvSpPr/>
          <p:nvPr/>
        </p:nvSpPr>
        <p:spPr>
          <a:xfrm>
            <a:off x="5573976" y="1611856"/>
            <a:ext cx="210811" cy="162018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P5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928886" y="1611856"/>
            <a:ext cx="210811" cy="162018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600" dirty="0"/>
              <a:t>P6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3071738" y="1827843"/>
            <a:ext cx="68691" cy="1733110"/>
            <a:chOff x="4095651" y="3495882"/>
            <a:chExt cx="95662" cy="1307827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3423189" y="1827843"/>
            <a:ext cx="68691" cy="1733110"/>
            <a:chOff x="4095651" y="3495882"/>
            <a:chExt cx="95662" cy="1307827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3774901" y="1827843"/>
            <a:ext cx="68691" cy="1733110"/>
            <a:chOff x="4095651" y="3495882"/>
            <a:chExt cx="95662" cy="1307827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5293196" y="1827843"/>
            <a:ext cx="68691" cy="1733110"/>
            <a:chOff x="4095651" y="3495882"/>
            <a:chExt cx="95662" cy="1307827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5644647" y="1827843"/>
            <a:ext cx="68691" cy="1733110"/>
            <a:chOff x="4095651" y="3495882"/>
            <a:chExt cx="95662" cy="1307827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5996359" y="1827843"/>
            <a:ext cx="68691" cy="1733110"/>
            <a:chOff x="4095651" y="3495882"/>
            <a:chExt cx="95662" cy="1307827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4146278" y="3501008"/>
              <a:ext cx="0" cy="129614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H="1">
              <a:off x="4095651" y="3495882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H="1">
              <a:off x="4095651" y="4803709"/>
              <a:ext cx="9566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1709552" y="3625675"/>
            <a:ext cx="7104954" cy="162018"/>
            <a:chOff x="2279402" y="4869160"/>
            <a:chExt cx="9473272" cy="216024"/>
          </a:xfrm>
        </p:grpSpPr>
        <p:sp>
          <p:nvSpPr>
            <p:cNvPr id="67" name="Rectangle 66"/>
            <p:cNvSpPr/>
            <p:nvPr/>
          </p:nvSpPr>
          <p:spPr>
            <a:xfrm>
              <a:off x="7045821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Q1</a:t>
              </a: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7362134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Q2a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678447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Q2b</a:t>
              </a: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994760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Q3</a:t>
              </a: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8311073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CP</a:t>
              </a: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8627386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D1</a:t>
              </a: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8943699" y="4869160"/>
              <a:ext cx="281081" cy="21602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TAXN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9260012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450" dirty="0"/>
                <a:t>TCTPV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576325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450" dirty="0"/>
                <a:t>TVTPH</a:t>
              </a: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9892203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TCLX</a:t>
              </a: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0208081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D2</a:t>
              </a: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10523959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CC1</a:t>
              </a: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0839837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CC2</a:t>
              </a: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1155715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Q4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11471593" y="4869160"/>
              <a:ext cx="281081" cy="216024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600" dirty="0"/>
                <a:t>Q5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279402" y="4869160"/>
              <a:ext cx="4706853" cy="216024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en-US" sz="600" dirty="0"/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205600" y="2830339"/>
            <a:ext cx="2236510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25" dirty="0"/>
              <a:t>Alignment between Q1 and Q5 :</a:t>
            </a:r>
          </a:p>
          <a:p>
            <a:r>
              <a:rPr lang="en-US" sz="1125" dirty="0"/>
              <a:t>Limits : </a:t>
            </a:r>
            <a:r>
              <a:rPr lang="en-US" sz="1125" dirty="0">
                <a:sym typeface="Symbol" panose="05050102010706020507" pitchFamily="18" charset="2"/>
              </a:rPr>
              <a:t> (1 sigma) </a:t>
            </a:r>
            <a:r>
              <a:rPr lang="en-US" sz="1125" dirty="0"/>
              <a:t>&lt; 0.1 mm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299624" y="2830339"/>
            <a:ext cx="2805576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25" dirty="0"/>
              <a:t>Alignment between Q5-left and Q5-right :</a:t>
            </a:r>
          </a:p>
          <a:p>
            <a:r>
              <a:rPr lang="en-US" sz="1125" dirty="0"/>
              <a:t>Limits : </a:t>
            </a:r>
            <a:r>
              <a:rPr lang="en-US" sz="1125" dirty="0">
                <a:sym typeface="Symbol" panose="05050102010706020507" pitchFamily="18" charset="2"/>
              </a:rPr>
              <a:t> (1 sigma) </a:t>
            </a:r>
            <a:r>
              <a:rPr lang="en-US" sz="1125" dirty="0"/>
              <a:t>&lt; 0.33 mm</a:t>
            </a:r>
          </a:p>
        </p:txBody>
      </p:sp>
      <p:sp>
        <p:nvSpPr>
          <p:cNvPr id="85" name="Title 1">
            <a:extLst>
              <a:ext uri="{FF2B5EF4-FFF2-40B4-BE49-F238E27FC236}">
                <a16:creationId xmlns:a16="http://schemas.microsoft.com/office/drawing/2014/main" id="{5ACE00F2-A923-4052-AF6E-3131981BC42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15282" y="-3428"/>
            <a:ext cx="9297277" cy="5400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Alignment requirements for the components</a:t>
            </a:r>
            <a:endParaRPr lang="en-US" dirty="0"/>
          </a:p>
        </p:txBody>
      </p:sp>
      <p:grpSp>
        <p:nvGrpSpPr>
          <p:cNvPr id="98" name="Group 97"/>
          <p:cNvGrpSpPr/>
          <p:nvPr/>
        </p:nvGrpSpPr>
        <p:grpSpPr>
          <a:xfrm>
            <a:off x="290085" y="4474600"/>
            <a:ext cx="3774775" cy="375934"/>
            <a:chOff x="386780" y="5526225"/>
            <a:chExt cx="5033032" cy="927513"/>
          </a:xfrm>
        </p:grpSpPr>
        <p:sp>
          <p:nvSpPr>
            <p:cNvPr id="6" name="Can 5"/>
            <p:cNvSpPr/>
            <p:nvPr/>
          </p:nvSpPr>
          <p:spPr>
            <a:xfrm rot="5248974">
              <a:off x="2677816" y="3658247"/>
              <a:ext cx="407069" cy="4989142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87" name="Straight Connector 86"/>
            <p:cNvCxnSpPr>
              <a:stCxn id="6" idx="3"/>
              <a:endCxn id="6" idx="0"/>
            </p:cNvCxnSpPr>
            <p:nvPr/>
          </p:nvCxnSpPr>
          <p:spPr>
            <a:xfrm flipV="1">
              <a:off x="389186" y="6047732"/>
              <a:ext cx="4882660" cy="21464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1153249" y="6115165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V="1">
              <a:off x="1417186" y="6259583"/>
              <a:ext cx="208918" cy="527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1769580" y="6115165"/>
              <a:ext cx="245000" cy="9740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V="1">
              <a:off x="2085893" y="6173981"/>
              <a:ext cx="208918" cy="731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2402206" y="6155053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2718519" y="6285972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V="1">
              <a:off x="3034832" y="6033999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V="1">
              <a:off x="3667458" y="6033999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4002838" y="6167218"/>
              <a:ext cx="184401" cy="9069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>
              <a:off x="3369042" y="6124692"/>
              <a:ext cx="208918" cy="878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4610046" y="6033999"/>
              <a:ext cx="21490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flipV="1">
              <a:off x="4951416" y="6033999"/>
              <a:ext cx="173373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4317620" y="5913768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420377" y="6115165"/>
              <a:ext cx="186949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V="1">
              <a:off x="779578" y="6309320"/>
              <a:ext cx="197741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40" name="TextBox 1039"/>
            <p:cNvSpPr txBox="1"/>
            <p:nvPr/>
          </p:nvSpPr>
          <p:spPr>
            <a:xfrm rot="21434826">
              <a:off x="4506741" y="5526225"/>
              <a:ext cx="913071" cy="512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2"/>
                  </a:solidFill>
                </a:rPr>
                <a:t>R = 0.1 mm</a:t>
              </a: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5250348" y="4536959"/>
            <a:ext cx="3741857" cy="257525"/>
            <a:chOff x="7000464" y="5660048"/>
            <a:chExt cx="4989142" cy="696306"/>
          </a:xfrm>
        </p:grpSpPr>
        <p:sp>
          <p:nvSpPr>
            <p:cNvPr id="88" name="Can 87"/>
            <p:cNvSpPr/>
            <p:nvPr/>
          </p:nvSpPr>
          <p:spPr>
            <a:xfrm rot="5553437">
              <a:off x="9291500" y="3658249"/>
              <a:ext cx="407069" cy="4989142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92" name="Straight Connector 91"/>
            <p:cNvCxnSpPr>
              <a:endCxn id="88" idx="0"/>
            </p:cNvCxnSpPr>
            <p:nvPr/>
          </p:nvCxnSpPr>
          <p:spPr>
            <a:xfrm>
              <a:off x="7008034" y="6033999"/>
              <a:ext cx="4877422" cy="2255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 rot="224578">
              <a:off x="7837331" y="6007055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rot="224578" flipV="1">
              <a:off x="8089554" y="6168339"/>
              <a:ext cx="208918" cy="5277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rot="224578">
              <a:off x="8449129" y="6048364"/>
              <a:ext cx="245000" cy="9740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rot="224578" flipV="1">
              <a:off x="8761760" y="6126551"/>
              <a:ext cx="208918" cy="731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rot="224578">
              <a:off x="9081020" y="6128391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rot="224578">
              <a:off x="9388112" y="6279680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rot="224578" flipV="1">
              <a:off x="9718153" y="6048827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rot="224578" flipV="1">
              <a:off x="10349430" y="6090125"/>
              <a:ext cx="20891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 rot="224578">
              <a:off x="10674509" y="6244123"/>
              <a:ext cx="184401" cy="9069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rot="224578">
              <a:off x="10044907" y="6161117"/>
              <a:ext cx="208918" cy="878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 rot="224578">
              <a:off x="11290001" y="6151853"/>
              <a:ext cx="214908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 rot="224578" flipV="1">
              <a:off x="11630687" y="6172782"/>
              <a:ext cx="173373" cy="6267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 rot="224578">
              <a:off x="11008099" y="6086476"/>
              <a:ext cx="20891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 rot="224578">
              <a:off x="7101332" y="6014937"/>
              <a:ext cx="186949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 rot="224578" flipV="1">
              <a:off x="7447080" y="6086593"/>
              <a:ext cx="197741" cy="14441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2" name="TextBox 161"/>
            <p:cNvSpPr txBox="1"/>
            <p:nvPr/>
          </p:nvSpPr>
          <p:spPr>
            <a:xfrm rot="210176">
              <a:off x="7008612" y="5660048"/>
              <a:ext cx="913071" cy="561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2"/>
                  </a:solidFill>
                </a:rPr>
                <a:t>R = 0.1 mm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155821" y="1435486"/>
            <a:ext cx="19447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On main components</a:t>
            </a:r>
          </a:p>
        </p:txBody>
      </p:sp>
      <p:sp>
        <p:nvSpPr>
          <p:cNvPr id="128" name="Plus 127"/>
          <p:cNvSpPr/>
          <p:nvPr/>
        </p:nvSpPr>
        <p:spPr>
          <a:xfrm>
            <a:off x="4459186" y="3537370"/>
            <a:ext cx="294856" cy="294856"/>
          </a:xfrm>
          <a:prstGeom prst="mathPlus">
            <a:avLst>
              <a:gd name="adj1" fmla="val 11071"/>
            </a:avLst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9" name="TextBox 128"/>
          <p:cNvSpPr txBox="1"/>
          <p:nvPr/>
        </p:nvSpPr>
        <p:spPr>
          <a:xfrm>
            <a:off x="4203392" y="3113968"/>
            <a:ext cx="76495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/>
              <a:t>Inner</a:t>
            </a:r>
          </a:p>
          <a:p>
            <a:pPr algn="ctr"/>
            <a:r>
              <a:rPr lang="en-US" sz="1350" dirty="0"/>
              <a:t>Tracker</a:t>
            </a:r>
          </a:p>
        </p:txBody>
      </p:sp>
    </p:spTree>
    <p:extLst>
      <p:ext uri="{BB962C8B-B14F-4D97-AF65-F5344CB8AC3E}">
        <p14:creationId xmlns:p14="http://schemas.microsoft.com/office/powerpoint/2010/main" val="182289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7.40741E-7 L 2.08333E-7 0.015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7.40741E-7 L -1.25E-6 -0.0157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7.40741E-7 L -2.91667E-6 0.0157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7.40741E-7 L -4.375E-6 -0.0157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7.40741E-7 L 2.70833E-6 -0.0157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7.40741E-7 L -4.16667E-7 -0.0157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-3.33333E-6 -0.0157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7.40741E-7 L 3.54167E-6 -0.0157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7.40741E-7 L 6.25E-7 -0.0157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7.40741E-7 L 4.16667E-6 0.0157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7.40741E-7 L 1.04167E-6 0.0157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L -1.875E-6 0.0157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40741E-7 L 5E-6 0.0157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7.40741E-7 L 2.08333E-6 0.0157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7.40741E-7 L -8.33333E-7 0.0157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0.01574 L 2.08333E-7 -0.01574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0.01574 L -1.25E-6 0.01574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0.01574 L -2.91667E-6 -0.01574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0.01574 L -4.375E-6 0.01574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0.01574 L 2.70833E-6 0.01574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0.01574 L -4.16667E-7 0.01574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1574 L -3.33333E-6 0.01574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0.01574 L 3.54167E-6 0.01574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0.01574 L 6.25E-7 0.01574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7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1574 L 4.16667E-6 -0.01574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0.01574 L 1.04167E-6 -0.01574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0.01574 L -1.875E-6 -0.01574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1574 L 5E-6 -0.01574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0.01574 L 2.08333E-6 -0.01574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0.01574 L -8.33333E-7 -0.01574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74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0.01574 L 2.08333E-7 7.40741E-7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0.01574 L -1.25E-6 7.40741E-7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0.01574 L -2.91667E-6 7.40741E-7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.01574 L -4.375E-6 7.40741E-7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0.01574 L 2.70833E-6 7.40741E-7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0.01574 L -4.16667E-7 7.40741E-7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1574 L -3.33333E-6 7.40741E-7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0.01574 L 3.54167E-6 7.40741E-7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0.01574 L 6.25E-7 7.40741E-7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7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1574 L 4.16667E-6 7.40741E-7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0.01574 L 1.04167E-6 7.40741E-7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0.01574 L -1.875E-6 7.40741E-7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01574 L 5E-6 7.40741E-7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0.01574 L 2.08333E-6 7.40741E-7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0.01574 L -8.33333E-7 7.40741E-7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80000">
                                      <p:cBhvr>
                                        <p:cTn id="102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83" grpId="0"/>
      <p:bldP spid="8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05F12F-A214-E40C-E19E-39D1F6127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527" y="138269"/>
            <a:ext cx="7071775" cy="799307"/>
          </a:xfrm>
        </p:spPr>
        <p:txBody>
          <a:bodyPr/>
          <a:lstStyle/>
          <a:p>
            <a:pPr algn="l"/>
            <a:r>
              <a:rPr lang="fr-CH" dirty="0"/>
              <a:t>Solutions for Full Remote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4C021-CF84-F3E7-504E-9813E4B03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B6858B4-9A64-D23C-D736-380D268A1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6822" y="852515"/>
            <a:ext cx="4837508" cy="1062660"/>
          </a:xfrm>
        </p:spPr>
        <p:txBody>
          <a:bodyPr>
            <a:noAutofit/>
          </a:bodyPr>
          <a:lstStyle/>
          <a:p>
            <a:pPr marL="0" lvl="1" indent="0" algn="just">
              <a:buNone/>
            </a:pPr>
            <a:r>
              <a:rPr lang="en-US" b="1" dirty="0">
                <a:solidFill>
                  <a:schemeClr val="accent5"/>
                </a:solidFill>
              </a:rPr>
              <a:t>Wire Positioning Sensors (WPS):</a:t>
            </a:r>
          </a:p>
          <a:p>
            <a:pPr lvl="2" algn="just">
              <a:spcBef>
                <a:spcPts val="0"/>
              </a:spcBef>
            </a:pPr>
            <a:r>
              <a:rPr lang="en-US" sz="1350" dirty="0">
                <a:solidFill>
                  <a:schemeClr val="accent5"/>
                </a:solidFill>
              </a:rPr>
              <a:t>Based on </a:t>
            </a:r>
            <a:r>
              <a:rPr lang="en-US" sz="1350" b="1" dirty="0">
                <a:solidFill>
                  <a:schemeClr val="accent5"/>
                </a:solidFill>
              </a:rPr>
              <a:t>capacitive technology</a:t>
            </a:r>
            <a:r>
              <a:rPr lang="en-US" sz="1350" dirty="0">
                <a:solidFill>
                  <a:schemeClr val="accent5"/>
                </a:solidFill>
              </a:rPr>
              <a:t>, performing continuous radial and vertical offset measurements w.r.t. a stretched wire, within a submicrometric resolution</a:t>
            </a:r>
          </a:p>
          <a:p>
            <a:pPr lvl="2" algn="just">
              <a:spcBef>
                <a:spcPts val="0"/>
              </a:spcBef>
            </a:pPr>
            <a:r>
              <a:rPr lang="en-US" sz="1350" b="1" dirty="0">
                <a:solidFill>
                  <a:schemeClr val="accent5"/>
                </a:solidFill>
              </a:rPr>
              <a:t>In-house design </a:t>
            </a:r>
            <a:r>
              <a:rPr lang="en-US" sz="1350" dirty="0">
                <a:solidFill>
                  <a:schemeClr val="accent5"/>
                </a:solidFill>
              </a:rPr>
              <a:t>based on flexible polyimide PCB with electrodes printed on the surface and coated with gold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F27F29-70D2-F89B-5517-953E4D611C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750" y="1057446"/>
            <a:ext cx="3544189" cy="2801907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9DA94C6-B701-1BB0-341E-4E3966AE2480}"/>
              </a:ext>
            </a:extLst>
          </p:cNvPr>
          <p:cNvSpPr txBox="1">
            <a:spLocks/>
          </p:cNvSpPr>
          <p:nvPr/>
        </p:nvSpPr>
        <p:spPr>
          <a:xfrm>
            <a:off x="3502669" y="2210281"/>
            <a:ext cx="4312720" cy="8592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sz="1350" b="1" dirty="0">
                <a:solidFill>
                  <a:schemeClr val="accent5"/>
                </a:solidFill>
              </a:rPr>
              <a:t>Hydrostatic Levelling Sensor (HLS):</a:t>
            </a:r>
          </a:p>
          <a:p>
            <a:pPr lvl="2" algn="just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schemeClr val="accent5"/>
                </a:solidFill>
              </a:rPr>
              <a:t>Based on the communicative vessel principle, performing vertical offset w.r.t. a water surface, within a submicrometric resolution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1350" b="1" dirty="0">
                <a:solidFill>
                  <a:schemeClr val="accent5"/>
                </a:solidFill>
              </a:rPr>
              <a:t>Frequency Scanning Interferometry (FSI) technology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schemeClr val="accent5"/>
                </a:solidFill>
              </a:rPr>
              <a:t>Qualification under finalization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28C6671-4AED-E5D7-3D81-6E0F346D0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2685" y="274073"/>
            <a:ext cx="1371719" cy="155918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FEB940A-E01C-817E-4F93-9135393328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" y="3293863"/>
            <a:ext cx="1764713" cy="1743400"/>
          </a:xfrm>
          <a:prstGeom prst="rect">
            <a:avLst/>
          </a:prstGeom>
        </p:spPr>
      </p:pic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CCC432F7-7F34-03D6-CBCF-7FDD3A490F9E}"/>
              </a:ext>
            </a:extLst>
          </p:cNvPr>
          <p:cNvSpPr txBox="1">
            <a:spLocks/>
          </p:cNvSpPr>
          <p:nvPr/>
        </p:nvSpPr>
        <p:spPr>
          <a:xfrm>
            <a:off x="1766235" y="3811329"/>
            <a:ext cx="6564425" cy="11838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sz="1350" b="1" dirty="0">
                <a:solidFill>
                  <a:schemeClr val="accent5"/>
                </a:solidFill>
              </a:rPr>
              <a:t>Inclinometers (in-house concept):</a:t>
            </a:r>
          </a:p>
          <a:p>
            <a:pPr lvl="2" algn="just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schemeClr val="accent5"/>
                </a:solidFill>
              </a:rPr>
              <a:t>Vertical pendulum measured either via </a:t>
            </a:r>
            <a:r>
              <a:rPr lang="en-US" sz="1350" b="1" dirty="0">
                <a:solidFill>
                  <a:schemeClr val="accent5"/>
                </a:solidFill>
              </a:rPr>
              <a:t>capacitive or FSI technologies</a:t>
            </a:r>
          </a:p>
          <a:p>
            <a:pPr lvl="2" algn="just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schemeClr val="accent5"/>
                </a:solidFill>
              </a:rPr>
              <a:t>First tests: repeatability below ±10 µrad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1D7EDDF-7FC6-AE07-8815-F57D6B58E2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5764" y="2313276"/>
            <a:ext cx="1122303" cy="145596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F5A5E5F-5DF0-4EF8-E1BC-78A582B88C2E}"/>
              </a:ext>
            </a:extLst>
          </p:cNvPr>
          <p:cNvSpPr txBox="1"/>
          <p:nvPr/>
        </p:nvSpPr>
        <p:spPr>
          <a:xfrm>
            <a:off x="2146057" y="2217761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HLS</a:t>
            </a:r>
            <a:endParaRPr lang="en-US" sz="1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B804D5-DC66-4FBB-1910-76D8DE62AE26}"/>
              </a:ext>
            </a:extLst>
          </p:cNvPr>
          <p:cNvSpPr txBox="1"/>
          <p:nvPr/>
        </p:nvSpPr>
        <p:spPr>
          <a:xfrm>
            <a:off x="74275" y="1433712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WPS</a:t>
            </a:r>
            <a:endParaRPr lang="en-US" sz="1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F8A342-D6DD-A2DE-18D1-BA0722744E04}"/>
              </a:ext>
            </a:extLst>
          </p:cNvPr>
          <p:cNvSpPr txBox="1"/>
          <p:nvPr/>
        </p:nvSpPr>
        <p:spPr>
          <a:xfrm>
            <a:off x="1878153" y="2510308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WPS</a:t>
            </a:r>
            <a:endParaRPr lang="en-US" sz="1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0BE858-93EA-6088-B266-E5A687750BD3}"/>
              </a:ext>
            </a:extLst>
          </p:cNvPr>
          <p:cNvSpPr txBox="1"/>
          <p:nvPr/>
        </p:nvSpPr>
        <p:spPr>
          <a:xfrm>
            <a:off x="2824363" y="2319899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WPS</a:t>
            </a:r>
            <a:endParaRPr lang="en-US" sz="1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14EDD73-7F53-E1EF-1002-EF19AED903A8}"/>
              </a:ext>
            </a:extLst>
          </p:cNvPr>
          <p:cNvSpPr txBox="1"/>
          <p:nvPr/>
        </p:nvSpPr>
        <p:spPr>
          <a:xfrm>
            <a:off x="883878" y="1295023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WPS</a:t>
            </a:r>
            <a:endParaRPr lang="en-US" sz="1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6458AA-FE6B-ADFC-1F9E-F024C39F6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Hélène Mainaud Durand, HL-LHC collaboration board, 27 September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64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F312DED-C913-2451-1117-F1747D7FC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Solutions for Full Remote Alignment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31B3AE-6AEE-C251-E756-ACA82C6E8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3725E1-5F49-3706-7DD5-60925D1F7F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32" y="1179515"/>
            <a:ext cx="3301270" cy="18335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AAC720-C09B-36F3-9C43-E298F83942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209" y="1186227"/>
            <a:ext cx="2142652" cy="13504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043A1D-A8CB-7341-0AE2-7372C9FDC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6979" y="2653407"/>
            <a:ext cx="1170533" cy="9739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5A6BD7-0798-E07D-2520-DA0F0AB407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2958" y="1309085"/>
            <a:ext cx="2857500" cy="231824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881F168-7AB2-3CFB-8DBB-2E849A891408}"/>
              </a:ext>
            </a:extLst>
          </p:cNvPr>
          <p:cNvSpPr txBox="1"/>
          <p:nvPr/>
        </p:nvSpPr>
        <p:spPr>
          <a:xfrm>
            <a:off x="3515627" y="3799198"/>
            <a:ext cx="243126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350" dirty="0">
                <a:solidFill>
                  <a:schemeClr val="tx2"/>
                </a:solidFill>
              </a:rPr>
              <a:t>U</a:t>
            </a:r>
            <a:r>
              <a:rPr lang="en-US" sz="1350" dirty="0">
                <a:solidFill>
                  <a:schemeClr val="tx2"/>
                </a:solidFill>
              </a:rPr>
              <a:t>AP platform </a:t>
            </a:r>
            <a:r>
              <a:rPr lang="en-US" sz="1350" b="1" dirty="0">
                <a:solidFill>
                  <a:schemeClr val="tx2"/>
                </a:solidFill>
              </a:rPr>
              <a:t>permanently</a:t>
            </a:r>
            <a:r>
              <a:rPr lang="en-US" sz="1350" dirty="0">
                <a:solidFill>
                  <a:schemeClr val="tx2"/>
                </a:solidFill>
              </a:rPr>
              <a:t> equipped with WPS sensors, inclinometers and motor assemblies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9EC062-D1DA-38BE-E76A-C44A4FECBC9C}"/>
              </a:ext>
            </a:extLst>
          </p:cNvPr>
          <p:cNvSpPr txBox="1"/>
          <p:nvPr/>
        </p:nvSpPr>
        <p:spPr>
          <a:xfrm>
            <a:off x="6153938" y="3777308"/>
            <a:ext cx="3084921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350" dirty="0">
                <a:solidFill>
                  <a:schemeClr val="tx2"/>
                </a:solidFill>
              </a:rPr>
              <a:t>U</a:t>
            </a:r>
            <a:r>
              <a:rPr lang="en-US" sz="1350" dirty="0">
                <a:solidFill>
                  <a:schemeClr val="tx2"/>
                </a:solidFill>
              </a:rPr>
              <a:t>AP platform </a:t>
            </a:r>
            <a:r>
              <a:rPr lang="en-US" sz="1350" b="1" dirty="0">
                <a:solidFill>
                  <a:schemeClr val="tx2"/>
                </a:solidFill>
              </a:rPr>
              <a:t>temporarily</a:t>
            </a:r>
            <a:r>
              <a:rPr lang="en-US" sz="1350" dirty="0">
                <a:solidFill>
                  <a:schemeClr val="tx2"/>
                </a:solidFill>
              </a:rPr>
              <a:t> equipped with plugged-in motor assemblies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38DD801-9606-B9E7-9939-7CD1360C2A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151" y="3095966"/>
            <a:ext cx="2075868" cy="155461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EB92890A-CFDC-F724-BE71-82EB932D5AD6}"/>
              </a:ext>
            </a:extLst>
          </p:cNvPr>
          <p:cNvSpPr/>
          <p:nvPr/>
        </p:nvSpPr>
        <p:spPr>
          <a:xfrm>
            <a:off x="56032" y="880712"/>
            <a:ext cx="3252548" cy="3818733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C4F367E-FC91-6AFD-6E8C-BBCE6F557DA1}"/>
              </a:ext>
            </a:extLst>
          </p:cNvPr>
          <p:cNvSpPr/>
          <p:nvPr/>
        </p:nvSpPr>
        <p:spPr>
          <a:xfrm>
            <a:off x="3383758" y="880712"/>
            <a:ext cx="5661299" cy="3818733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6F83AB3B-14B9-4D5F-715B-D756238262DC}"/>
              </a:ext>
            </a:extLst>
          </p:cNvPr>
          <p:cNvSpPr/>
          <p:nvPr/>
        </p:nvSpPr>
        <p:spPr>
          <a:xfrm rot="1638663">
            <a:off x="5497535" y="2571750"/>
            <a:ext cx="449356" cy="21677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FB824F5E-4E04-9F3D-5D2B-72E96BB932BA}"/>
              </a:ext>
            </a:extLst>
          </p:cNvPr>
          <p:cNvSpPr/>
          <p:nvPr/>
        </p:nvSpPr>
        <p:spPr>
          <a:xfrm rot="7102825">
            <a:off x="4671544" y="2651965"/>
            <a:ext cx="449356" cy="21677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E08040-FFED-B1F3-8E08-DB70E08767F1}"/>
              </a:ext>
            </a:extLst>
          </p:cNvPr>
          <p:cNvSpPr txBox="1"/>
          <p:nvPr/>
        </p:nvSpPr>
        <p:spPr>
          <a:xfrm>
            <a:off x="115849" y="916835"/>
            <a:ext cx="339018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900" b="1" dirty="0">
                <a:solidFill>
                  <a:schemeClr val="tx2"/>
                </a:solidFill>
                <a:latin typeface="+mj-lt"/>
                <a:cs typeface="Calibri" panose="020F0502020204030204" pitchFamily="34" charset="0"/>
              </a:rPr>
              <a:t>Alignment solutions for a heavy component (&gt; 2 tons)</a:t>
            </a:r>
            <a:endParaRPr lang="en-US" sz="900" b="1" dirty="0">
              <a:solidFill>
                <a:schemeClr val="tx2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357A1C-8442-004C-FE73-96CCD84C2E3B}"/>
              </a:ext>
            </a:extLst>
          </p:cNvPr>
          <p:cNvSpPr txBox="1"/>
          <p:nvPr/>
        </p:nvSpPr>
        <p:spPr>
          <a:xfrm>
            <a:off x="3458685" y="909989"/>
            <a:ext cx="339018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900" b="1" dirty="0">
                <a:solidFill>
                  <a:schemeClr val="tx2"/>
                </a:solidFill>
                <a:latin typeface="+mj-lt"/>
                <a:cs typeface="Calibri" panose="020F0502020204030204" pitchFamily="34" charset="0"/>
              </a:rPr>
              <a:t>Alignment solutions for a light component (&lt; 2 tons)</a:t>
            </a:r>
            <a:endParaRPr lang="en-US" sz="900" b="1" dirty="0">
              <a:solidFill>
                <a:schemeClr val="tx2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B58F58-8594-E008-8271-FC77E0BF6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Hélène Mainaud Durand, HL-LHC collaboration board, 27 September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050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C0246D-1A52-C594-5C5A-A5E5676D40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5535" y="1527444"/>
            <a:ext cx="4052587" cy="3456384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5"/>
                </a:solidFill>
              </a:rPr>
              <a:t>In-house designs</a:t>
            </a:r>
            <a:r>
              <a:rPr lang="en-US" sz="1600" dirty="0">
                <a:solidFill>
                  <a:schemeClr val="accent5"/>
                </a:solidFill>
              </a:rPr>
              <a:t>, with prototypes being qualified on the Single Component Test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5"/>
                </a:solidFill>
              </a:rPr>
              <a:t>Collaboration between 3 groups of the BE department at CERN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6996EA-6456-D898-3C1F-8627EAB3B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Full Remote Alignment: control/command &amp; acquisition aspects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DDFCB-2DBB-563F-6D0B-9117B6F8F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05C37E-ABCA-42EF-6CE0-36DC4EFF6D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8" y="1240342"/>
            <a:ext cx="3150381" cy="29309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88F5CB2-C34C-6B56-1570-6F2AFF4D0B83}"/>
              </a:ext>
            </a:extLst>
          </p:cNvPr>
          <p:cNvSpPr txBox="1"/>
          <p:nvPr/>
        </p:nvSpPr>
        <p:spPr>
          <a:xfrm>
            <a:off x="3338273" y="1480414"/>
            <a:ext cx="1593765" cy="30008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CH" sz="1350" dirty="0">
                <a:solidFill>
                  <a:schemeClr val="tx2"/>
                </a:solidFill>
              </a:rPr>
              <a:t>68 components</a:t>
            </a:r>
            <a:endParaRPr lang="en-US" sz="1350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9F3C23-9806-9471-94EA-C314078E73DD}"/>
              </a:ext>
            </a:extLst>
          </p:cNvPr>
          <p:cNvSpPr txBox="1"/>
          <p:nvPr/>
        </p:nvSpPr>
        <p:spPr>
          <a:xfrm>
            <a:off x="3338272" y="2144422"/>
            <a:ext cx="1593767" cy="3000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CH" sz="1350" dirty="0">
                <a:solidFill>
                  <a:schemeClr val="tx2"/>
                </a:solidFill>
              </a:rPr>
              <a:t>9 sensor systems</a:t>
            </a:r>
            <a:endParaRPr lang="en-US" sz="1350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E3B98D-6BBA-4D30-1A05-A938C1E845E8}"/>
              </a:ext>
            </a:extLst>
          </p:cNvPr>
          <p:cNvSpPr txBox="1"/>
          <p:nvPr/>
        </p:nvSpPr>
        <p:spPr>
          <a:xfrm>
            <a:off x="3338271" y="2767351"/>
            <a:ext cx="1593767" cy="300082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pPr algn="ctr"/>
            <a:r>
              <a:rPr lang="fr-CH" sz="1350" dirty="0">
                <a:solidFill>
                  <a:schemeClr val="tx2"/>
                </a:solidFill>
              </a:rPr>
              <a:t>1150 sensors</a:t>
            </a:r>
            <a:endParaRPr lang="en-US" sz="1350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41CDC3-11F3-A1BC-93FB-4C8FA21AA6A6}"/>
              </a:ext>
            </a:extLst>
          </p:cNvPr>
          <p:cNvSpPr txBox="1"/>
          <p:nvPr/>
        </p:nvSpPr>
        <p:spPr>
          <a:xfrm>
            <a:off x="3338272" y="3390280"/>
            <a:ext cx="1593766" cy="300082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 algn="ctr"/>
            <a:r>
              <a:rPr lang="fr-CH" sz="1350" dirty="0">
                <a:solidFill>
                  <a:schemeClr val="bg1"/>
                </a:solidFill>
              </a:rPr>
              <a:t>344 motors</a:t>
            </a:r>
            <a:endParaRPr lang="en-US" sz="135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341703-5B72-9929-7AE4-161F99F76CE2}"/>
              </a:ext>
            </a:extLst>
          </p:cNvPr>
          <p:cNvSpPr txBox="1"/>
          <p:nvPr/>
        </p:nvSpPr>
        <p:spPr>
          <a:xfrm>
            <a:off x="362614" y="4134606"/>
            <a:ext cx="2841234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050" b="1" dirty="0">
                <a:solidFill>
                  <a:schemeClr val="tx2"/>
                </a:solidFill>
                <a:latin typeface="+mj-lt"/>
                <a:cs typeface="Calibri" panose="020F0502020204030204" pitchFamily="34" charset="0"/>
              </a:rPr>
              <a:t>Acquisition &amp; control/command chain</a:t>
            </a:r>
            <a:endParaRPr lang="en-US" sz="1050" b="1" dirty="0">
              <a:solidFill>
                <a:schemeClr val="tx2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F1C826-5627-EC5D-8583-DBD9CAEF9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Hélène Mainaud Durand, HL-LHC collaboration board, 27 September 2023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04D9FE-BFB7-C860-7990-64CC080D2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6988" y="2831348"/>
            <a:ext cx="2655887" cy="171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350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5CB199F-6B46-B180-EC7F-BD56CEED4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FRAS </a:t>
            </a:r>
            <a:r>
              <a:rPr lang="fr-CH" dirty="0" err="1"/>
              <a:t>risk</a:t>
            </a:r>
            <a:r>
              <a:rPr lang="fr-CH" dirty="0"/>
              <a:t> and </a:t>
            </a:r>
            <a:r>
              <a:rPr lang="fr-CH" dirty="0" err="1"/>
              <a:t>safety</a:t>
            </a:r>
            <a:r>
              <a:rPr lang="fr-CH" dirty="0"/>
              <a:t> </a:t>
            </a:r>
            <a:r>
              <a:rPr lang="fr-CH" dirty="0" err="1"/>
              <a:t>assessment</a:t>
            </a:r>
            <a:endParaRPr lang="fr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410E40-23A9-4A85-BD0A-51F77E31C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Hélène Mainaud Durand, HL-LHC collaboration board, 27 September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52F9DF-B4A6-C617-5E29-22CF643B5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E242658B-1329-FD56-FB39-2744FB985530}"/>
              </a:ext>
            </a:extLst>
          </p:cNvPr>
          <p:cNvSpPr txBox="1">
            <a:spLocks/>
          </p:cNvSpPr>
          <p:nvPr/>
        </p:nvSpPr>
        <p:spPr>
          <a:xfrm>
            <a:off x="432593" y="987574"/>
            <a:ext cx="8278813" cy="36724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43000" indent="-2430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charset="0"/>
              <a:buChar char="•"/>
              <a:tabLst/>
              <a:defRPr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486000" indent="-2430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729000" indent="-2430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Font typeface="Arial" charset="0"/>
              <a:buNone/>
            </a:pPr>
            <a:r>
              <a:rPr lang="en-US" sz="1400" dirty="0"/>
              <a:t>FRAS must be operated and maintained without putting the LHC components or the persons intervening in the tunnel at risk.</a:t>
            </a:r>
          </a:p>
          <a:p>
            <a:pPr marL="0" lvl="1" indent="0" algn="just">
              <a:buFont typeface="Arial" charset="0"/>
              <a:buNone/>
            </a:pPr>
            <a:endParaRPr lang="en-US" sz="1400" dirty="0"/>
          </a:p>
          <a:p>
            <a:pPr lvl="1" algn="just"/>
            <a:r>
              <a:rPr lang="en-US" sz="1400" b="1" dirty="0"/>
              <a:t>Identification of the main failure modes and their consequences</a:t>
            </a:r>
            <a:r>
              <a:rPr lang="en-US" sz="1400" dirty="0"/>
              <a:t>, using the Failure Mode And Effect Analysis (FMECA):</a:t>
            </a:r>
          </a:p>
          <a:p>
            <a:pPr lvl="2" algn="just"/>
            <a:r>
              <a:rPr lang="en-US" sz="1400" dirty="0"/>
              <a:t>Damage at an </a:t>
            </a:r>
            <a:r>
              <a:rPr lang="en-US" sz="1400" b="1" dirty="0"/>
              <a:t>interconnection bellow </a:t>
            </a:r>
          </a:p>
          <a:p>
            <a:pPr lvl="2" algn="just"/>
            <a:r>
              <a:rPr lang="en-US" sz="1400" dirty="0"/>
              <a:t>Damage of the HL-LHC components</a:t>
            </a:r>
          </a:p>
          <a:p>
            <a:pPr lvl="2" algn="just"/>
            <a:r>
              <a:rPr lang="en-US" sz="1400" dirty="0"/>
              <a:t>Risk for personnel less critical as limited exposure time and all safety procedures already in place.</a:t>
            </a:r>
          </a:p>
          <a:p>
            <a:pPr lvl="2" algn="just"/>
            <a:endParaRPr lang="en-US" sz="1400" dirty="0"/>
          </a:p>
          <a:p>
            <a:pPr lvl="1" algn="just"/>
            <a:r>
              <a:rPr lang="en-US" sz="1400" b="1" dirty="0"/>
              <a:t>Development of control measures reducing the risk to an acceptable level</a:t>
            </a:r>
            <a:r>
              <a:rPr lang="en-US" sz="1400" dirty="0"/>
              <a:t>:</a:t>
            </a:r>
          </a:p>
          <a:p>
            <a:pPr lvl="2" algn="just"/>
            <a:r>
              <a:rPr lang="en-US" sz="1400" dirty="0"/>
              <a:t>Use of standard IEC 61511-3</a:t>
            </a:r>
          </a:p>
          <a:p>
            <a:pPr lvl="2" algn="just"/>
            <a:r>
              <a:rPr lang="en-US" sz="1400" dirty="0"/>
              <a:t>Application of </a:t>
            </a:r>
            <a:r>
              <a:rPr lang="en-US" sz="1400" b="1" dirty="0"/>
              <a:t>protection layers</a:t>
            </a:r>
            <a:r>
              <a:rPr lang="en-US" sz="1400" dirty="0"/>
              <a:t> to mitigate the risk of bellow damage during the displacements of 2 adjacent components: use of independent solutions based on different technologies to determine the 3D position of components and bellows</a:t>
            </a:r>
          </a:p>
          <a:p>
            <a:pPr lvl="1" algn="just"/>
            <a:r>
              <a:rPr lang="en-US" sz="1400" b="1" dirty="0"/>
              <a:t>Corresponding document approved : </a:t>
            </a:r>
            <a:r>
              <a:rPr lang="en-US" sz="1400" dirty="0">
                <a:hlinkClick r:id="rId2"/>
              </a:rPr>
              <a:t>EDMS 2727128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89551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16BDB-A65E-BB4D-B461-3E1355CC3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FRAS qualification </a:t>
            </a:r>
            <a:r>
              <a:rPr lang="fr-CH" dirty="0" err="1"/>
              <a:t>strategy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327402-EBB2-E910-467F-2EF0532F7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F173ED-96C9-D588-7575-079FD1414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965526"/>
            <a:ext cx="4231623" cy="3594462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D4247E-A435-FFCF-30C9-E345F7526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Hélène Mainaud Durand, HL-LHC collaboration board, 27 September 2023</a:t>
            </a:r>
            <a:endParaRPr lang="en-GB" noProof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29ED3872-239E-9E4B-21A0-A21291F105A3}"/>
              </a:ext>
            </a:extLst>
          </p:cNvPr>
          <p:cNvSpPr/>
          <p:nvPr/>
        </p:nvSpPr>
        <p:spPr>
          <a:xfrm rot="10800000">
            <a:off x="6516216" y="2787774"/>
            <a:ext cx="504056" cy="2700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AEB800-1884-3315-8713-F30D33BC9836}"/>
              </a:ext>
            </a:extLst>
          </p:cNvPr>
          <p:cNvSpPr txBox="1"/>
          <p:nvPr/>
        </p:nvSpPr>
        <p:spPr>
          <a:xfrm>
            <a:off x="7102624" y="273810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We</a:t>
            </a:r>
            <a:r>
              <a:rPr lang="fr-CH" dirty="0"/>
              <a:t> are </a:t>
            </a:r>
            <a:r>
              <a:rPr lang="fr-CH" dirty="0" err="1"/>
              <a:t>there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230738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6AD56BA-2B7C-434F-AA6C-906DAF6E63F1}">
  <ds:schemaRefs>
    <ds:schemaRef ds:uri="http://schemas.microsoft.com/office/2006/documentManagement/types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8946e33d-fd2f-4ae4-8ee9-d90c129cdf9e"/>
    <ds:schemaRef ds:uri="http://purl.org/dc/elements/1.1/"/>
    <ds:schemaRef ds:uri="http://www.w3.org/XML/1998/namespace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4762</TotalTime>
  <Words>1832</Words>
  <Application>Microsoft Office PowerPoint</Application>
  <PresentationFormat>On-screen Show (16:9)</PresentationFormat>
  <Paragraphs>394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Arial</vt:lpstr>
      <vt:lpstr>Calibri</vt:lpstr>
      <vt:lpstr>Wingdings</vt:lpstr>
      <vt:lpstr>Thème Office</vt:lpstr>
      <vt:lpstr>Full Remote Alignment System (FRAS) Status and plans</vt:lpstr>
      <vt:lpstr>Outline</vt:lpstr>
      <vt:lpstr>PowerPoint Presentation</vt:lpstr>
      <vt:lpstr>Alignment requirements for the components</vt:lpstr>
      <vt:lpstr>Solutions for Full Remote Alignment</vt:lpstr>
      <vt:lpstr>Solutions for Full Remote Alignment</vt:lpstr>
      <vt:lpstr>Full Remote Alignment: control/command &amp; acquisition aspects</vt:lpstr>
      <vt:lpstr>FRAS risk and safety assessment</vt:lpstr>
      <vt:lpstr>FRAS qualification strategy</vt:lpstr>
      <vt:lpstr>Outline</vt:lpstr>
      <vt:lpstr>Single Component Test - Objectives</vt:lpstr>
      <vt:lpstr>Single Component Test - Sensors</vt:lpstr>
      <vt:lpstr>Single Component Test – Position determination</vt:lpstr>
      <vt:lpstr>PowerPoint Presentation</vt:lpstr>
      <vt:lpstr>Single Component Test – Acquisition &amp; control/command systems</vt:lpstr>
      <vt:lpstr>Outline</vt:lpstr>
      <vt:lpstr>IT String Test status</vt:lpstr>
      <vt:lpstr>Next steps</vt:lpstr>
      <vt:lpstr>Other items from WP15.4</vt:lpstr>
      <vt:lpstr>Summary</vt:lpstr>
      <vt:lpstr>Thank you very much!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Helene Mainaud Durand</cp:lastModifiedBy>
  <cp:revision>62</cp:revision>
  <dcterms:created xsi:type="dcterms:W3CDTF">2016-02-12T09:02:01Z</dcterms:created>
  <dcterms:modified xsi:type="dcterms:W3CDTF">2023-09-27T15:34:58Z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