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6" r:id="rId2"/>
    <p:sldId id="1265" r:id="rId3"/>
    <p:sldId id="1287" r:id="rId4"/>
    <p:sldId id="1288" r:id="rId5"/>
    <p:sldId id="1271" r:id="rId6"/>
    <p:sldId id="1294" r:id="rId7"/>
    <p:sldId id="1313" r:id="rId8"/>
    <p:sldId id="1302" r:id="rId9"/>
    <p:sldId id="1307" r:id="rId10"/>
    <p:sldId id="1325" r:id="rId11"/>
    <p:sldId id="1327" r:id="rId12"/>
    <p:sldId id="1319" r:id="rId13"/>
    <p:sldId id="1320" r:id="rId14"/>
    <p:sldId id="1291" r:id="rId15"/>
    <p:sldId id="1295" r:id="rId16"/>
    <p:sldId id="1297" r:id="rId17"/>
    <p:sldId id="1298" r:id="rId18"/>
    <p:sldId id="1321" r:id="rId19"/>
    <p:sldId id="1308" r:id="rId20"/>
    <p:sldId id="305" r:id="rId21"/>
    <p:sldId id="1303" r:id="rId22"/>
    <p:sldId id="319" r:id="rId23"/>
    <p:sldId id="1207" r:id="rId24"/>
    <p:sldId id="1301" r:id="rId25"/>
    <p:sldId id="1300" r:id="rId26"/>
    <p:sldId id="925" r:id="rId27"/>
    <p:sldId id="1317" r:id="rId28"/>
    <p:sldId id="1326" r:id="rId29"/>
    <p:sldId id="1111" r:id="rId30"/>
    <p:sldId id="1176" r:id="rId31"/>
    <p:sldId id="1135" r:id="rId32"/>
    <p:sldId id="1161" r:id="rId33"/>
    <p:sldId id="1162" r:id="rId34"/>
    <p:sldId id="1163" r:id="rId35"/>
    <p:sldId id="1164" r:id="rId36"/>
    <p:sldId id="1165" r:id="rId37"/>
    <p:sldId id="1166" r:id="rId38"/>
    <p:sldId id="1167" r:id="rId39"/>
    <p:sldId id="1110" r:id="rId40"/>
    <p:sldId id="1223" r:id="rId41"/>
    <p:sldId id="1224" r:id="rId42"/>
    <p:sldId id="1170" r:id="rId43"/>
    <p:sldId id="1174" r:id="rId44"/>
    <p:sldId id="1226" r:id="rId45"/>
    <p:sldId id="1290" r:id="rId46"/>
    <p:sldId id="1244" r:id="rId47"/>
    <p:sldId id="1241" r:id="rId48"/>
    <p:sldId id="1230" r:id="rId49"/>
    <p:sldId id="1237" r:id="rId50"/>
    <p:sldId id="1236" r:id="rId51"/>
    <p:sldId id="1235" r:id="rId52"/>
    <p:sldId id="1234" r:id="rId53"/>
    <p:sldId id="1322" r:id="rId54"/>
    <p:sldId id="1232" r:id="rId55"/>
    <p:sldId id="1231" r:id="rId56"/>
    <p:sldId id="1238" r:id="rId57"/>
    <p:sldId id="1239" r:id="rId58"/>
    <p:sldId id="1245" r:id="rId59"/>
    <p:sldId id="1240" r:id="rId60"/>
    <p:sldId id="1323" r:id="rId61"/>
    <p:sldId id="1242" r:id="rId62"/>
    <p:sldId id="1243" r:id="rId63"/>
    <p:sldId id="1324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9051"/>
    <a:srgbClr val="56888F"/>
    <a:srgbClr val="A0B6CF"/>
    <a:srgbClr val="EF7577"/>
    <a:srgbClr val="9EC7D2"/>
    <a:srgbClr val="FD0000"/>
    <a:srgbClr val="8001FC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63" autoAdjust="0"/>
    <p:restoredTop sz="96197" autoAdjust="0"/>
  </p:normalViewPr>
  <p:slideViewPr>
    <p:cSldViewPr snapToGrid="0" snapToObjects="1">
      <p:cViewPr varScale="1">
        <p:scale>
          <a:sx n="119" d="100"/>
          <a:sy n="119" d="100"/>
        </p:scale>
        <p:origin x="10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Synchrotron radiation</c:v>
                </c:pt>
              </c:strCache>
            </c:strRef>
          </c:tx>
          <c:spPr>
            <a:solidFill>
              <a:srgbClr val="7FBF7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2748 b, 2.3e11 p/b, 7 TeV, untreated cell</c:v>
                </c:pt>
                <c:pt idx="1">
                  <c:v>2748 b, 2.3e11 p/b, 7 TeV, treated cell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36.1974452353491</c:v>
                </c:pt>
                <c:pt idx="1">
                  <c:v>36.1974452353491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64-644D-8D12-7BCACA6874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Impedance</c:v>
                </c:pt>
              </c:strCache>
            </c:strRef>
          </c:tx>
          <c:spPr>
            <a:solidFill>
              <a:srgbClr val="FF7F7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2748 b, 2.3e11 p/b, 7 TeV, untreated cell</c:v>
                </c:pt>
                <c:pt idx="1">
                  <c:v>2748 b, 2.3e11 p/b, 7 TeV, treated cell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39.032477325735101</c:v>
                </c:pt>
                <c:pt idx="1">
                  <c:v>39.032477325735101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64-644D-8D12-7BCACA68742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Electron cloud</c:v>
                </c:pt>
              </c:strCache>
            </c:strRef>
          </c:tx>
          <c:spPr>
            <a:solidFill>
              <a:srgbClr val="7F7F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2748 b, 2.3e11 p/b, 7 TeV, untreated cell</c:v>
                </c:pt>
                <c:pt idx="1">
                  <c:v>2748 b, 2.3e11 p/b, 7 TeV, treated cell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74.597470725715596</c:v>
                </c:pt>
                <c:pt idx="1">
                  <c:v>24.865823575238533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64-644D-8D12-7BCACA6874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5652479"/>
        <c:axId val="42085135"/>
      </c:barChart>
      <c:catAx>
        <c:axId val="2956524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42085135"/>
        <c:crosses val="autoZero"/>
        <c:auto val="1"/>
        <c:lblAlgn val="ctr"/>
        <c:lblOffset val="100"/>
        <c:noMultiLvlLbl val="0"/>
      </c:catAx>
      <c:valAx>
        <c:axId val="42085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Heat load [W/</a:t>
                </a:r>
                <a:r>
                  <a:rPr lang="en-GB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hc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2956524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13th HL-LHC Collaboration meeting, 27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241"/>
            <a:ext cx="8229600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  <a:lvl4pPr marL="1600200" indent="-228600">
              <a:buFont typeface="Arial" panose="020B0604020202020204" pitchFamily="34" charset="0"/>
              <a:buChar char="–"/>
              <a:defRPr/>
            </a:lvl4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8082"/>
            <a:ext cx="2133600" cy="365125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08082"/>
            <a:ext cx="4344504" cy="365125"/>
          </a:xfrm>
        </p:spPr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5304" y="6508082"/>
            <a:ext cx="2133600" cy="365125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4409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4409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4409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38716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38716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125331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1.06100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5364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0" y="2269768"/>
            <a:ext cx="8132057" cy="1470025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Electron cloud status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DA40ECC-E325-2BC9-49DC-54204D45304F}"/>
              </a:ext>
            </a:extLst>
          </p:cNvPr>
          <p:cNvSpPr txBox="1">
            <a:spLocks/>
          </p:cNvSpPr>
          <p:nvPr/>
        </p:nvSpPr>
        <p:spPr>
          <a:xfrm>
            <a:off x="505970" y="3522900"/>
            <a:ext cx="8230498" cy="2396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Mether, K.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Paraschou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With input from:</a:t>
            </a:r>
          </a:p>
          <a:p>
            <a:r>
              <a:rPr lang="en-GB" dirty="0">
                <a:solidFill>
                  <a:schemeClr val="accent1"/>
                </a:solidFill>
              </a:rPr>
              <a:t>the Electron cloud team,</a:t>
            </a:r>
          </a:p>
          <a:p>
            <a:r>
              <a:rPr lang="en-GB" dirty="0">
                <a:solidFill>
                  <a:schemeClr val="accent1"/>
                </a:solidFill>
              </a:rPr>
              <a:t>the Beam-Induced Heat Load task force</a:t>
            </a:r>
            <a:br>
              <a:rPr lang="en-GB" sz="180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18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4C2425-4129-68EE-464B-313CBD438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2224" y="5690335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HL-LHC Collaboration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Vancouver, Canada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25-28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E6090-6342-4E79-F523-DC5E8AB0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AD509-249C-AA4F-7F0F-1E259D16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73B17-0686-67ED-5ED8-1A23C071C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66AA1-182B-1A3A-468C-CFA2811F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D76A37-416E-6CB7-6445-94EACA24AE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23914" y="3034781"/>
            <a:ext cx="6078276" cy="34733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6640E-69F6-E3CA-7502-50872E82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cell-by-cell SEY, inferred by comparing measured cell-by-cell heat loads to matching simulation data, are used to estimate the heat load scaling with intensity</a:t>
            </a:r>
            <a:endParaRPr lang="en-GB" sz="1000" dirty="0"/>
          </a:p>
          <a:p>
            <a:r>
              <a:rPr lang="en-GB" dirty="0"/>
              <a:t>Several assumptions are made on the underlying model</a:t>
            </a:r>
          </a:p>
          <a:p>
            <a:pPr lvl="1"/>
            <a:r>
              <a:rPr lang="en-GB" dirty="0"/>
              <a:t>Uniform SEY distribution within half-cell</a:t>
            </a:r>
          </a:p>
          <a:p>
            <a:pPr lvl="1"/>
            <a:r>
              <a:rPr lang="en-GB" dirty="0"/>
              <a:t>Enhanced photoemission compared to expectation for scrubbed Cu surface</a:t>
            </a:r>
          </a:p>
          <a:p>
            <a:pPr lvl="1"/>
            <a:endParaRPr lang="en-GB" sz="1000" dirty="0"/>
          </a:p>
          <a:p>
            <a:r>
              <a:rPr lang="en-GB" dirty="0"/>
              <a:t>The estimated heat load dependence on intensity agrees well with measurements </a:t>
            </a:r>
            <a:br>
              <a:rPr lang="en-GB" dirty="0"/>
            </a:br>
            <a:r>
              <a:rPr lang="en-GB" dirty="0"/>
              <a:t>for 25 ns beam with up to 1.8e11 p/b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175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E6090-6342-4E79-F523-DC5E8AB0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AD509-249C-AA4F-7F0F-1E259D16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73B17-0686-67ED-5ED8-1A23C071C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66AA1-182B-1A3A-468C-CFA2811F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6640E-69F6-E3CA-7502-50872E82C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cell-by-cell SEY, inferred by comparing measured cell-by-cell heat loads to matching simulation data, are used to estimate the heat load scaling with intensity</a:t>
            </a:r>
            <a:endParaRPr lang="en-GB" sz="1000" dirty="0"/>
          </a:p>
          <a:p>
            <a:r>
              <a:rPr lang="en-GB" dirty="0"/>
              <a:t>Several assumptions are made on the underlying model</a:t>
            </a:r>
          </a:p>
          <a:p>
            <a:pPr lvl="1"/>
            <a:r>
              <a:rPr lang="en-GB" dirty="0"/>
              <a:t>Uniform SEY distribution within half-cell</a:t>
            </a:r>
          </a:p>
          <a:p>
            <a:pPr lvl="1"/>
            <a:r>
              <a:rPr lang="en-GB" dirty="0"/>
              <a:t>Enhanced photoemission compared to expectation for scrubbed Cu surface</a:t>
            </a:r>
          </a:p>
          <a:p>
            <a:pPr lvl="1"/>
            <a:endParaRPr lang="en-GB" sz="1000" dirty="0"/>
          </a:p>
          <a:p>
            <a:r>
              <a:rPr lang="en-GB" dirty="0"/>
              <a:t>The estimated heat load dependence on intensity agrees well with measurements </a:t>
            </a:r>
            <a:br>
              <a:rPr lang="en-GB" dirty="0"/>
            </a:br>
            <a:r>
              <a:rPr lang="en-GB" dirty="0"/>
              <a:t>for 25 ns beam with up to 1.8e11 p/b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8" name="Picture 7" descr="A graph with numbers and a bar chart&#10;&#10;Description automatically generated">
            <a:extLst>
              <a:ext uri="{FF2B5EF4-FFF2-40B4-BE49-F238E27FC236}">
                <a16:creationId xmlns:a16="http://schemas.microsoft.com/office/drawing/2014/main" id="{4F678C7E-7F2F-97CE-E44A-C34356B4B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25" y="3167686"/>
            <a:ext cx="8016949" cy="33403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403AA4-67E6-7DD1-EFFC-D797B21B7956}"/>
              </a:ext>
            </a:extLst>
          </p:cNvPr>
          <p:cNvSpPr txBox="1"/>
          <p:nvPr/>
        </p:nvSpPr>
        <p:spPr>
          <a:xfrm>
            <a:off x="4130935" y="2665816"/>
            <a:ext cx="45558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/>
              <a:t>and also reasonably on the cell-by-cell level</a:t>
            </a:r>
          </a:p>
        </p:txBody>
      </p:sp>
    </p:spTree>
    <p:extLst>
      <p:ext uri="{BB962C8B-B14F-4D97-AF65-F5344CB8AC3E}">
        <p14:creationId xmlns:p14="http://schemas.microsoft.com/office/powerpoint/2010/main" val="45121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2BD3-0E3F-1487-D431-1E0B1351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22DB6-DFD3-77FC-85C6-D0B9983E6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intensity reach for different filling schemes is determined by the limitation in S78</a:t>
            </a:r>
          </a:p>
          <a:p>
            <a:r>
              <a:rPr lang="en-GB" dirty="0"/>
              <a:t>The 25 ns beams are limited to less than 1.5e11 p/b or 2200 bunches at 1.8e11 p/b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8AA52-8B81-A44C-BB09-35F903B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1B547-0D58-3E1D-0E9E-E3E56A6C1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0DD0D-E1C8-D17B-ABD6-F08E0121F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18484A-0A5D-758C-569C-406FF250EA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6256" y="2295827"/>
            <a:ext cx="5872106" cy="33609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23C10B-86C8-9F80-9C8D-EEE0054912DE}"/>
              </a:ext>
            </a:extLst>
          </p:cNvPr>
          <p:cNvSpPr/>
          <p:nvPr/>
        </p:nvSpPr>
        <p:spPr>
          <a:xfrm>
            <a:off x="961240" y="2708685"/>
            <a:ext cx="3234647" cy="936000"/>
          </a:xfrm>
          <a:prstGeom prst="rect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95A57B-F411-5F65-229B-5F71EFA1D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421309"/>
              </p:ext>
            </p:extLst>
          </p:nvPr>
        </p:nvGraphicFramePr>
        <p:xfrm>
          <a:off x="4580926" y="4078470"/>
          <a:ext cx="2674256" cy="1320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2651">
                  <a:extLst>
                    <a:ext uri="{9D8B030D-6E8A-4147-A177-3AD203B41FA5}">
                      <a16:colId xmlns:a16="http://schemas.microsoft.com/office/drawing/2014/main" val="3643078654"/>
                    </a:ext>
                  </a:extLst>
                </a:gridCol>
                <a:gridCol w="1042335">
                  <a:extLst>
                    <a:ext uri="{9D8B030D-6E8A-4147-A177-3AD203B41FA5}">
                      <a16:colId xmlns:a16="http://schemas.microsoft.com/office/drawing/2014/main" val="3971832278"/>
                    </a:ext>
                  </a:extLst>
                </a:gridCol>
                <a:gridCol w="909270">
                  <a:extLst>
                    <a:ext uri="{9D8B030D-6E8A-4147-A177-3AD203B41FA5}">
                      <a16:colId xmlns:a16="http://schemas.microsoft.com/office/drawing/2014/main" val="428692183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N bunches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18963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4x72b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2760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1.1e11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0272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5x48b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2748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1.2e11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849686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5x36b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2496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1.5e11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51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208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2BD3-0E3F-1487-D431-1E0B1351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22DB6-DFD3-77FC-85C6-D0B9983E6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intensity reach for different filling schemes is determined by the limitation in S78</a:t>
            </a:r>
          </a:p>
          <a:p>
            <a:r>
              <a:rPr lang="en-GB" dirty="0"/>
              <a:t>The 25 ns beams are limited to less than 1.5e11 p/b or 2200 bunches at 1.8e11 p/b</a:t>
            </a:r>
          </a:p>
          <a:p>
            <a:r>
              <a:rPr lang="en-GB" dirty="0"/>
              <a:t>Hybrid filling schemes can partially mitigate the limitation</a:t>
            </a:r>
          </a:p>
          <a:p>
            <a:pPr lvl="1"/>
            <a:r>
              <a:rPr lang="en-GB" dirty="0"/>
              <a:t>Scheme with ~2450 b. (1x8b4e + 5x36b) allows to go up to and beyond 1.8e11 p/b</a:t>
            </a:r>
          </a:p>
          <a:p>
            <a:pPr lvl="1"/>
            <a:r>
              <a:rPr lang="en-GB" dirty="0"/>
              <a:t>Provide higher luminosity thanks to the higher achievable bunch intensity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8AA52-8B81-A44C-BB09-35F903B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1B547-0D58-3E1D-0E9E-E3E56A6C1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0DD0D-E1C8-D17B-ABD6-F08E0121F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18484A-0A5D-758C-569C-406FF250EA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6257" y="2295827"/>
            <a:ext cx="5872104" cy="33609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23C10B-86C8-9F80-9C8D-EEE0054912DE}"/>
              </a:ext>
            </a:extLst>
          </p:cNvPr>
          <p:cNvSpPr/>
          <p:nvPr/>
        </p:nvSpPr>
        <p:spPr>
          <a:xfrm>
            <a:off x="961240" y="2708685"/>
            <a:ext cx="3234647" cy="936000"/>
          </a:xfrm>
          <a:prstGeom prst="rect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1A750EF-8A74-D4C2-9096-04AB67C78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651372"/>
              </p:ext>
            </p:extLst>
          </p:nvPr>
        </p:nvGraphicFramePr>
        <p:xfrm>
          <a:off x="4580926" y="4078470"/>
          <a:ext cx="2674256" cy="19602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2651">
                  <a:extLst>
                    <a:ext uri="{9D8B030D-6E8A-4147-A177-3AD203B41FA5}">
                      <a16:colId xmlns:a16="http://schemas.microsoft.com/office/drawing/2014/main" val="3643078654"/>
                    </a:ext>
                  </a:extLst>
                </a:gridCol>
                <a:gridCol w="1042335">
                  <a:extLst>
                    <a:ext uri="{9D8B030D-6E8A-4147-A177-3AD203B41FA5}">
                      <a16:colId xmlns:a16="http://schemas.microsoft.com/office/drawing/2014/main" val="3971832278"/>
                    </a:ext>
                  </a:extLst>
                </a:gridCol>
                <a:gridCol w="909270">
                  <a:extLst>
                    <a:ext uri="{9D8B030D-6E8A-4147-A177-3AD203B41FA5}">
                      <a16:colId xmlns:a16="http://schemas.microsoft.com/office/drawing/2014/main" val="428692183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N bunches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18963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4x72b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2760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1.1e11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0272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5x48b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2748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1.2e11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849686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5x36b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2496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1.5e11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51481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h-48b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2452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1.75e11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657869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h-36b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2464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2e11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32887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143F20-29EA-2486-4938-F24F56D17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873936"/>
              </p:ext>
            </p:extLst>
          </p:nvPr>
        </p:nvGraphicFramePr>
        <p:xfrm>
          <a:off x="7255182" y="4078470"/>
          <a:ext cx="1641392" cy="19602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820696">
                  <a:extLst>
                    <a:ext uri="{9D8B030D-6E8A-4147-A177-3AD203B41FA5}">
                      <a16:colId xmlns:a16="http://schemas.microsoft.com/office/drawing/2014/main" val="4155959783"/>
                    </a:ext>
                  </a:extLst>
                </a:gridCol>
                <a:gridCol w="820696">
                  <a:extLst>
                    <a:ext uri="{9D8B030D-6E8A-4147-A177-3AD203B41FA5}">
                      <a16:colId xmlns:a16="http://schemas.microsoft.com/office/drawing/2014/main" val="3399000099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r>
                        <a:rPr lang="en-GB" sz="1500" dirty="0"/>
                        <a:t>Int. </a:t>
                      </a:r>
                      <a:r>
                        <a:rPr lang="en-GB" sz="1500" dirty="0" err="1"/>
                        <a:t>lumi</a:t>
                      </a:r>
                      <a:r>
                        <a:rPr lang="en-GB" sz="1500" dirty="0"/>
                        <a:t>/day [fb</a:t>
                      </a:r>
                      <a:r>
                        <a:rPr lang="en-GB" sz="1500" baseline="30000" dirty="0"/>
                        <a:t>-1</a:t>
                      </a:r>
                      <a:r>
                        <a:rPr lang="en-GB" sz="1500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18963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0.80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-27%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0272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0.93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-15%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849686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1.10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ref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51481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1.19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+8%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657869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1.24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+13%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3288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F72287F-334D-DE83-02C7-9E2B2F0BAA7A}"/>
              </a:ext>
            </a:extLst>
          </p:cNvPr>
          <p:cNvSpPr txBox="1"/>
          <p:nvPr/>
        </p:nvSpPr>
        <p:spPr>
          <a:xfrm>
            <a:off x="4580925" y="6027911"/>
            <a:ext cx="4301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Lumi</a:t>
            </a:r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estimates (LPC calculator) with µ=54, </a:t>
            </a:r>
            <a:r>
              <a:rPr lang="en-GB" sz="12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GB" sz="1200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lev</a:t>
            </a:r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&lt; 2e34 cm</a:t>
            </a:r>
            <a:r>
              <a:rPr lang="en-GB" sz="12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-2</a:t>
            </a:r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</a:t>
            </a:r>
            <a:r>
              <a:rPr lang="en-GB" sz="12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</a:t>
            </a:r>
            <a:endParaRPr lang="en-GB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9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5F170-3AEE-901A-85DB-F9AC716B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 in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BF3AE-B698-2976-298D-B0C9C8C34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With the hybrid scheme, the heat load is reduced by &gt;20% compared to 2022</a:t>
            </a:r>
          </a:p>
          <a:p>
            <a:r>
              <a:rPr lang="en-GB" dirty="0"/>
              <a:t>With the intensity limited to 1.6e11 p/b there is plenty of margin for cryogenics</a:t>
            </a:r>
          </a:p>
          <a:p>
            <a:pPr lvl="1">
              <a:buFont typeface="Wingdings" pitchFamily="2" charset="2"/>
              <a:buChar char="à"/>
            </a:pPr>
            <a:r>
              <a:rPr lang="en-GB" dirty="0"/>
              <a:t>Mitigation with hybrid schemes validated (once more) in operation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34A5-D78E-1F68-1CFE-1A2F000B1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3F867-FC9E-8427-F050-48C6499A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69085-07C6-DCE0-824E-6F309A7A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 descr="A graph of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1A201F48-86E2-F430-67DB-EA59E50767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42"/>
          <a:stretch/>
        </p:blipFill>
        <p:spPr>
          <a:xfrm>
            <a:off x="876852" y="1980095"/>
            <a:ext cx="7772400" cy="433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8451D-327A-6BE3-DAF8-DDD53F861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heat load for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A105B-B8A2-0988-DC01-9D5DA94A4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Estimated cell-by-cell heat loads with 2748b, 2.3e11 p/b with 5x48b, at 7 </a:t>
            </a:r>
            <a:r>
              <a:rPr lang="en-GB" dirty="0" err="1"/>
              <a:t>TeV</a:t>
            </a:r>
            <a:endParaRPr lang="en-GB" dirty="0"/>
          </a:p>
          <a:p>
            <a:pPr lvl="1"/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predict heat loads above 400 W</a:t>
            </a:r>
            <a:endParaRPr lang="en-GB" dirty="0"/>
          </a:p>
          <a:p>
            <a:pPr lvl="1"/>
            <a:r>
              <a:rPr lang="en-GB" dirty="0"/>
              <a:t>For the best cells (with estimated SEY ~ 1.1) predict heat loads around 150 W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71819-17F6-F600-CE67-9DCDB4A35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B7FB5-FFC3-10D6-BE03-C61E8088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14EDD-C72C-2BA0-EF12-C90B37687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1F5DBE2C-F850-CF68-A707-66B907C93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101032"/>
            <a:ext cx="8563086" cy="356795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4020B9-9B05-5DFF-F334-127E57865F6A}"/>
              </a:ext>
            </a:extLst>
          </p:cNvPr>
          <p:cNvCxnSpPr/>
          <p:nvPr/>
        </p:nvCxnSpPr>
        <p:spPr>
          <a:xfrm>
            <a:off x="2051180" y="3542775"/>
            <a:ext cx="0" cy="7089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A41001-0C5E-3B8A-AF5C-2782EBF0297C}"/>
              </a:ext>
            </a:extLst>
          </p:cNvPr>
          <p:cNvCxnSpPr>
            <a:cxnSpLocks/>
          </p:cNvCxnSpPr>
          <p:nvPr/>
        </p:nvCxnSpPr>
        <p:spPr>
          <a:xfrm>
            <a:off x="8301117" y="2205524"/>
            <a:ext cx="0" cy="70678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ACC31D4-B991-8683-1EA3-9E8F75A9D9DC}"/>
              </a:ext>
            </a:extLst>
          </p:cNvPr>
          <p:cNvSpPr txBox="1"/>
          <p:nvPr/>
        </p:nvSpPr>
        <p:spPr>
          <a:xfrm>
            <a:off x="897339" y="5972275"/>
            <a:ext cx="751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5"/>
                </a:solidFill>
                <a:hlinkClick r:id="rId3"/>
              </a:rPr>
              <a:t>L. Mether, Heat load estimates for Run 4, Beam-induced heat load task force meeting, Sep 2023 </a:t>
            </a:r>
            <a:endParaRPr lang="en-US" sz="14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4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8451D-327A-6BE3-DAF8-DDD53F861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heat load after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A105B-B8A2-0988-DC01-9D5DA94A4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Estimated cell-by-cell heat loads with 2748b, 2.3e11 p/b with 5x48b, at 7 </a:t>
            </a:r>
            <a:r>
              <a:rPr lang="en-GB" dirty="0" err="1"/>
              <a:t>TeV</a:t>
            </a:r>
            <a:endParaRPr lang="en-GB" dirty="0"/>
          </a:p>
          <a:p>
            <a:pPr lvl="1"/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predict heat loads above 400 W</a:t>
            </a:r>
            <a:endParaRPr lang="en-GB" dirty="0"/>
          </a:p>
          <a:p>
            <a:pPr lvl="1"/>
            <a:r>
              <a:rPr lang="en-GB" dirty="0"/>
              <a:t>For the best cells (with estimated SEY ~ 1.1) predict heat loads around 150 W</a:t>
            </a:r>
          </a:p>
          <a:p>
            <a:endParaRPr lang="en-GB" dirty="0"/>
          </a:p>
          <a:p>
            <a:r>
              <a:rPr lang="en-GB" dirty="0"/>
              <a:t>For coated cells, e-cloud contribution is estimated at 25 W with SEY ~ 1.1</a:t>
            </a:r>
          </a:p>
          <a:p>
            <a:pPr lvl="1"/>
            <a:r>
              <a:rPr lang="en-GB" dirty="0"/>
              <a:t>Assuming a factor 3 reduction in photoemission yield of a-C compared to Cu</a:t>
            </a:r>
          </a:p>
          <a:p>
            <a:pPr lvl="1"/>
            <a:r>
              <a:rPr lang="en-GB" dirty="0"/>
              <a:t>To be confirmed after treatment process selection is finalised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71819-17F6-F600-CE67-9DCDB4A35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B7FB5-FFC3-10D6-BE03-C61E8088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14EDD-C72C-2BA0-EF12-C90B37687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A8221FB-755B-7835-8499-65F8234E0E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8590611"/>
              </p:ext>
            </p:extLst>
          </p:nvPr>
        </p:nvGraphicFramePr>
        <p:xfrm>
          <a:off x="1703497" y="3131512"/>
          <a:ext cx="5102711" cy="2993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BDFD9C6-1D22-24F0-DB8A-CDA45BC94828}"/>
              </a:ext>
            </a:extLst>
          </p:cNvPr>
          <p:cNvSpPr txBox="1"/>
          <p:nvPr/>
        </p:nvSpPr>
        <p:spPr>
          <a:xfrm>
            <a:off x="897339" y="6141044"/>
            <a:ext cx="751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5"/>
                </a:solidFill>
                <a:hlinkClick r:id="rId3"/>
              </a:rPr>
              <a:t>L. Mether, Heat load estimates for Run 4, Beam-induced heat load task force meeting, Sep 2023 </a:t>
            </a:r>
            <a:endParaRPr lang="en-US" sz="14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28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7BA0C-D527-B191-AC0A-A903C3A9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Half-cell selection &amp; heat load margin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EAEF8-62D7-8B92-066A-76F5772F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361C2-CCBE-EC25-1571-62954649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61CD-6B72-8E05-52CF-6343C576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B48704-FC89-FE72-46C8-66369184E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7032"/>
            <a:ext cx="9144000" cy="468105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6CC5861-C52A-0E10-27E8-C521F4E3E0CF}"/>
              </a:ext>
            </a:extLst>
          </p:cNvPr>
          <p:cNvSpPr txBox="1"/>
          <p:nvPr/>
        </p:nvSpPr>
        <p:spPr>
          <a:xfrm>
            <a:off x="2808146" y="1852621"/>
            <a:ext cx="1653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Future cryo capacities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BF1250C-439D-894D-BD1E-44E7DF88CF66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3467951" y="2375841"/>
            <a:ext cx="166883" cy="496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A0D07AA-40D4-6566-FCC8-664F2127DAB1}"/>
              </a:ext>
            </a:extLst>
          </p:cNvPr>
          <p:cNvCxnSpPr>
            <a:cxnSpLocks/>
          </p:cNvCxnSpPr>
          <p:nvPr/>
        </p:nvCxnSpPr>
        <p:spPr>
          <a:xfrm>
            <a:off x="1686722" y="3036436"/>
            <a:ext cx="0" cy="376805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759398D-E3FA-51F2-CE91-81E7ACCA29D6}"/>
              </a:ext>
            </a:extLst>
          </p:cNvPr>
          <p:cNvCxnSpPr>
            <a:cxnSpLocks/>
          </p:cNvCxnSpPr>
          <p:nvPr/>
        </p:nvCxnSpPr>
        <p:spPr>
          <a:xfrm>
            <a:off x="2727387" y="3251031"/>
            <a:ext cx="0" cy="339271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120AEE1-27AE-57BB-EFB9-20E37F121A53}"/>
              </a:ext>
            </a:extLst>
          </p:cNvPr>
          <p:cNvCxnSpPr>
            <a:cxnSpLocks/>
          </p:cNvCxnSpPr>
          <p:nvPr/>
        </p:nvCxnSpPr>
        <p:spPr>
          <a:xfrm>
            <a:off x="3628980" y="2928705"/>
            <a:ext cx="0" cy="603673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8FF46B0-0B91-82B9-85E2-247C006E56C5}"/>
              </a:ext>
            </a:extLst>
          </p:cNvPr>
          <p:cNvCxnSpPr>
            <a:cxnSpLocks/>
          </p:cNvCxnSpPr>
          <p:nvPr/>
        </p:nvCxnSpPr>
        <p:spPr>
          <a:xfrm>
            <a:off x="4594295" y="3035990"/>
            <a:ext cx="0" cy="34336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8E3328E-356E-21D8-BDFF-1BBFD7B39406}"/>
              </a:ext>
            </a:extLst>
          </p:cNvPr>
          <p:cNvCxnSpPr>
            <a:cxnSpLocks/>
          </p:cNvCxnSpPr>
          <p:nvPr/>
        </p:nvCxnSpPr>
        <p:spPr>
          <a:xfrm>
            <a:off x="5601223" y="2539540"/>
            <a:ext cx="0" cy="435547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18C3C24-F9A6-318A-6FCF-12F11C361BA8}"/>
              </a:ext>
            </a:extLst>
          </p:cNvPr>
          <p:cNvCxnSpPr>
            <a:cxnSpLocks/>
          </p:cNvCxnSpPr>
          <p:nvPr/>
        </p:nvCxnSpPr>
        <p:spPr>
          <a:xfrm>
            <a:off x="6489424" y="3416867"/>
            <a:ext cx="0" cy="346899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7F1AF21-DA6A-0615-80B0-A70A64989B7D}"/>
              </a:ext>
            </a:extLst>
          </p:cNvPr>
          <p:cNvCxnSpPr>
            <a:cxnSpLocks/>
          </p:cNvCxnSpPr>
          <p:nvPr/>
        </p:nvCxnSpPr>
        <p:spPr>
          <a:xfrm>
            <a:off x="7556376" y="3298030"/>
            <a:ext cx="0" cy="370997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7BEFCB3-DA69-1524-F88F-1CDBE994A866}"/>
              </a:ext>
            </a:extLst>
          </p:cNvPr>
          <p:cNvCxnSpPr>
            <a:cxnSpLocks/>
          </p:cNvCxnSpPr>
          <p:nvPr/>
        </p:nvCxnSpPr>
        <p:spPr>
          <a:xfrm>
            <a:off x="8376893" y="3304788"/>
            <a:ext cx="0" cy="371352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385EB48-C187-73A0-6091-9D0295E7F69A}"/>
              </a:ext>
            </a:extLst>
          </p:cNvPr>
          <p:cNvSpPr txBox="1"/>
          <p:nvPr/>
        </p:nvSpPr>
        <p:spPr>
          <a:xfrm>
            <a:off x="1001463" y="3112532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30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D0CA77-C858-E44A-9598-F8DB2AF80B05}"/>
              </a:ext>
            </a:extLst>
          </p:cNvPr>
          <p:cNvSpPr txBox="1"/>
          <p:nvPr/>
        </p:nvSpPr>
        <p:spPr>
          <a:xfrm>
            <a:off x="2148401" y="329803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27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2AF4667-BF65-3E98-F963-BE52BC00ED71}"/>
              </a:ext>
            </a:extLst>
          </p:cNvPr>
          <p:cNvSpPr txBox="1"/>
          <p:nvPr/>
        </p:nvSpPr>
        <p:spPr>
          <a:xfrm>
            <a:off x="3065100" y="3139868"/>
            <a:ext cx="54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46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AEE7798-19B1-DD50-219E-AD251822D831}"/>
              </a:ext>
            </a:extLst>
          </p:cNvPr>
          <p:cNvSpPr txBox="1"/>
          <p:nvPr/>
        </p:nvSpPr>
        <p:spPr>
          <a:xfrm>
            <a:off x="3991459" y="3069171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27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6266642-52DD-09D8-F337-50C28631C35B}"/>
              </a:ext>
            </a:extLst>
          </p:cNvPr>
          <p:cNvSpPr txBox="1"/>
          <p:nvPr/>
        </p:nvSpPr>
        <p:spPr>
          <a:xfrm>
            <a:off x="5069222" y="265170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33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793B60F-D627-C904-17D6-D1DCC1B6CA7F}"/>
              </a:ext>
            </a:extLst>
          </p:cNvPr>
          <p:cNvSpPr txBox="1"/>
          <p:nvPr/>
        </p:nvSpPr>
        <p:spPr>
          <a:xfrm>
            <a:off x="6463515" y="34432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28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8C606BD-2E3F-00AF-9B86-B9C9E51023C7}"/>
              </a:ext>
            </a:extLst>
          </p:cNvPr>
          <p:cNvSpPr txBox="1"/>
          <p:nvPr/>
        </p:nvSpPr>
        <p:spPr>
          <a:xfrm>
            <a:off x="8369379" y="3355483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25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2CBB54-0AFE-9E06-586A-E91A6DB6DCC4}"/>
              </a:ext>
            </a:extLst>
          </p:cNvPr>
          <p:cNvSpPr txBox="1"/>
          <p:nvPr/>
        </p:nvSpPr>
        <p:spPr>
          <a:xfrm>
            <a:off x="7069677" y="335265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25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8698D97-5919-F605-EA14-536EE6D3B158}"/>
              </a:ext>
            </a:extLst>
          </p:cNvPr>
          <p:cNvSpPr txBox="1"/>
          <p:nvPr/>
        </p:nvSpPr>
        <p:spPr>
          <a:xfrm>
            <a:off x="1535005" y="4718357"/>
            <a:ext cx="315145" cy="2308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13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A285B5B-B0AC-C829-0FCE-66AE05C46501}"/>
              </a:ext>
            </a:extLst>
          </p:cNvPr>
          <p:cNvSpPr txBox="1"/>
          <p:nvPr/>
        </p:nvSpPr>
        <p:spPr>
          <a:xfrm>
            <a:off x="2496552" y="471835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20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A0A7257-623C-8A17-ACB2-DCA34CBD427D}"/>
              </a:ext>
            </a:extLst>
          </p:cNvPr>
          <p:cNvSpPr txBox="1"/>
          <p:nvPr/>
        </p:nvSpPr>
        <p:spPr>
          <a:xfrm>
            <a:off x="3460651" y="4696865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203CA3E-6A1B-CE9D-0366-B34B437FA17B}"/>
              </a:ext>
            </a:extLst>
          </p:cNvPr>
          <p:cNvSpPr txBox="1"/>
          <p:nvPr/>
        </p:nvSpPr>
        <p:spPr>
          <a:xfrm>
            <a:off x="4431995" y="4689124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E07C7C-4693-77D4-29B0-E64B6107BBB4}"/>
              </a:ext>
            </a:extLst>
          </p:cNvPr>
          <p:cNvSpPr txBox="1"/>
          <p:nvPr/>
        </p:nvSpPr>
        <p:spPr>
          <a:xfrm>
            <a:off x="5397511" y="469686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26C60E6-1007-9347-9EFA-997112608A4C}"/>
              </a:ext>
            </a:extLst>
          </p:cNvPr>
          <p:cNvSpPr txBox="1"/>
          <p:nvPr/>
        </p:nvSpPr>
        <p:spPr>
          <a:xfrm>
            <a:off x="6383743" y="4642965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21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55FE7E-CBEF-5204-E9E4-4C42285CE4D2}"/>
              </a:ext>
            </a:extLst>
          </p:cNvPr>
          <p:cNvSpPr txBox="1"/>
          <p:nvPr/>
        </p:nvSpPr>
        <p:spPr>
          <a:xfrm>
            <a:off x="7341728" y="4666426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27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2DA1EF-053F-D615-4D99-91ABD3E5186F}"/>
              </a:ext>
            </a:extLst>
          </p:cNvPr>
          <p:cNvSpPr txBox="1"/>
          <p:nvPr/>
        </p:nvSpPr>
        <p:spPr>
          <a:xfrm>
            <a:off x="8315143" y="4628572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19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9C30FB5-1024-A696-797B-1C37FDD843B9}"/>
              </a:ext>
            </a:extLst>
          </p:cNvPr>
          <p:cNvSpPr txBox="1"/>
          <p:nvPr/>
        </p:nvSpPr>
        <p:spPr>
          <a:xfrm>
            <a:off x="1125837" y="5112239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15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F640D9F-2C5D-A7F4-44FB-04AC4682F729}"/>
              </a:ext>
            </a:extLst>
          </p:cNvPr>
          <p:cNvSpPr txBox="1"/>
          <p:nvPr/>
        </p:nvSpPr>
        <p:spPr>
          <a:xfrm>
            <a:off x="2034971" y="5103919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18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625362-D25F-CAD8-C890-23B4EC2F690F}"/>
              </a:ext>
            </a:extLst>
          </p:cNvPr>
          <p:cNvSpPr txBox="1"/>
          <p:nvPr/>
        </p:nvSpPr>
        <p:spPr>
          <a:xfrm>
            <a:off x="3045419" y="5092189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5F94BC2-EC40-15DC-C921-6FB2CDA82C1B}"/>
              </a:ext>
            </a:extLst>
          </p:cNvPr>
          <p:cNvSpPr txBox="1"/>
          <p:nvPr/>
        </p:nvSpPr>
        <p:spPr>
          <a:xfrm>
            <a:off x="4036174" y="508444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FD39A6C-1117-565A-959D-C4EA8A5F41F5}"/>
              </a:ext>
            </a:extLst>
          </p:cNvPr>
          <p:cNvSpPr txBox="1"/>
          <p:nvPr/>
        </p:nvSpPr>
        <p:spPr>
          <a:xfrm>
            <a:off x="5018714" y="5092189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7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997CFE8-785E-598B-3A40-C32F49A7D3DC}"/>
              </a:ext>
            </a:extLst>
          </p:cNvPr>
          <p:cNvSpPr txBox="1"/>
          <p:nvPr/>
        </p:nvSpPr>
        <p:spPr>
          <a:xfrm>
            <a:off x="5992020" y="5038289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6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45C2A10-3678-58F3-8A2F-7AC7596158CB}"/>
              </a:ext>
            </a:extLst>
          </p:cNvPr>
          <p:cNvSpPr txBox="1"/>
          <p:nvPr/>
        </p:nvSpPr>
        <p:spPr>
          <a:xfrm>
            <a:off x="6949050" y="5075223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32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8F6FD27-985D-51F7-C218-B3E6C29B9E7C}"/>
              </a:ext>
            </a:extLst>
          </p:cNvPr>
          <p:cNvSpPr txBox="1"/>
          <p:nvPr/>
        </p:nvSpPr>
        <p:spPr>
          <a:xfrm>
            <a:off x="7927702" y="5079834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21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1FB679E-39A8-E0C9-6155-478DDFD7C072}"/>
              </a:ext>
            </a:extLst>
          </p:cNvPr>
          <p:cNvSpPr txBox="1"/>
          <p:nvPr/>
        </p:nvSpPr>
        <p:spPr>
          <a:xfrm>
            <a:off x="6326" y="5599975"/>
            <a:ext cx="946458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# treated </a:t>
            </a:r>
            <a:r>
              <a:rPr lang="en-US" sz="1000" dirty="0" err="1">
                <a:solidFill>
                  <a:srgbClr val="000000"/>
                </a:solidFill>
              </a:rPr>
              <a:t>hc</a:t>
            </a:r>
            <a:endParaRPr lang="en-GB" sz="1000" dirty="0">
              <a:solidFill>
                <a:srgbClr val="000000"/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8A628F2-65A9-186C-DC8A-3CDD1B103D7F}"/>
              </a:ext>
            </a:extLst>
          </p:cNvPr>
          <p:cNvCxnSpPr>
            <a:cxnSpLocks/>
          </p:cNvCxnSpPr>
          <p:nvPr/>
        </p:nvCxnSpPr>
        <p:spPr>
          <a:xfrm>
            <a:off x="3988519" y="2391231"/>
            <a:ext cx="193469" cy="6047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795B171C-6571-BFA9-C706-0274151E9CFD}"/>
              </a:ext>
            </a:extLst>
          </p:cNvPr>
          <p:cNvSpPr txBox="1"/>
          <p:nvPr/>
        </p:nvSpPr>
        <p:spPr>
          <a:xfrm>
            <a:off x="6868248" y="2872819"/>
            <a:ext cx="20282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000000"/>
                </a:solidFill>
              </a:rPr>
              <a:t>Without </a:t>
            </a:r>
            <a:r>
              <a:rPr lang="en-GB" sz="1100" i="1" dirty="0" err="1">
                <a:solidFill>
                  <a:srgbClr val="000000"/>
                </a:solidFill>
              </a:rPr>
              <a:t>LHCb</a:t>
            </a:r>
            <a:r>
              <a:rPr lang="en-GB" sz="1100" i="1" dirty="0">
                <a:solidFill>
                  <a:srgbClr val="000000"/>
                </a:solidFill>
              </a:rPr>
              <a:t>+ project at P8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EC49106-B8EE-C56E-B130-3EA144E4C1E3}"/>
              </a:ext>
            </a:extLst>
          </p:cNvPr>
          <p:cNvSpPr txBox="1"/>
          <p:nvPr/>
        </p:nvSpPr>
        <p:spPr>
          <a:xfrm>
            <a:off x="1480146" y="4916977"/>
            <a:ext cx="344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+3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C81EE88-18C0-BC99-7C56-FA2626F590C1}"/>
              </a:ext>
            </a:extLst>
          </p:cNvPr>
          <p:cNvSpPr txBox="1"/>
          <p:nvPr/>
        </p:nvSpPr>
        <p:spPr>
          <a:xfrm>
            <a:off x="2438801" y="4963584"/>
            <a:ext cx="344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+2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CB40F9C-2FCD-46FA-74DB-871E5C50AF61}"/>
              </a:ext>
            </a:extLst>
          </p:cNvPr>
          <p:cNvSpPr txBox="1"/>
          <p:nvPr/>
        </p:nvSpPr>
        <p:spPr>
          <a:xfrm>
            <a:off x="6336752" y="4884856"/>
            <a:ext cx="344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+3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4E80629-620E-80A6-7A92-B7CD07C5CCC0}"/>
              </a:ext>
            </a:extLst>
          </p:cNvPr>
          <p:cNvSpPr txBox="1"/>
          <p:nvPr/>
        </p:nvSpPr>
        <p:spPr>
          <a:xfrm>
            <a:off x="7336348" y="4952660"/>
            <a:ext cx="309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-4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2CC9C10-AA24-6980-9F1B-2B968B835E33}"/>
              </a:ext>
            </a:extLst>
          </p:cNvPr>
          <p:cNvSpPr txBox="1"/>
          <p:nvPr/>
        </p:nvSpPr>
        <p:spPr>
          <a:xfrm>
            <a:off x="8346413" y="4889186"/>
            <a:ext cx="309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-4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8A1650-5C5E-BD9F-FBF0-A001C5402067}"/>
              </a:ext>
            </a:extLst>
          </p:cNvPr>
          <p:cNvSpPr txBox="1"/>
          <p:nvPr/>
        </p:nvSpPr>
        <p:spPr>
          <a:xfrm>
            <a:off x="457200" y="6247919"/>
            <a:ext cx="8439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5"/>
                </a:solidFill>
                <a:hlinkClick r:id="rId3"/>
              </a:rPr>
              <a:t>B. Bradu, First proposal of half-cells to be treated, Beam-induced heat load task force meeting, Sep 2023 </a:t>
            </a:r>
            <a:endParaRPr lang="en-US" sz="1400" i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59727-5F69-75DF-5620-07776C751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First proposed half-cell selection optimised to gain similar heat load margin in all sectors</a:t>
            </a:r>
          </a:p>
          <a:p>
            <a:r>
              <a:rPr lang="en-GB" b="1" dirty="0"/>
              <a:t>Proposal 1 </a:t>
            </a:r>
            <a:r>
              <a:rPr lang="en-GB" dirty="0"/>
              <a:t>(top 100 cells): S67 heat loads above the </a:t>
            </a:r>
            <a:r>
              <a:rPr lang="en-GB" dirty="0" err="1"/>
              <a:t>cryo</a:t>
            </a:r>
            <a:r>
              <a:rPr lang="en-GB" dirty="0"/>
              <a:t> capacity limits</a:t>
            </a:r>
            <a:endParaRPr lang="en-GB" b="1" dirty="0"/>
          </a:p>
          <a:p>
            <a:r>
              <a:rPr lang="en-GB" b="1" dirty="0"/>
              <a:t>Proposal 2 </a:t>
            </a:r>
            <a:r>
              <a:rPr lang="en-GB" dirty="0"/>
              <a:t>(optimised): &gt; 25 W/half-cell of margin in each sector (~10-15%)</a:t>
            </a:r>
          </a:p>
        </p:txBody>
      </p:sp>
    </p:spTree>
    <p:extLst>
      <p:ext uri="{BB962C8B-B14F-4D97-AF65-F5344CB8AC3E}">
        <p14:creationId xmlns:p14="http://schemas.microsoft.com/office/powerpoint/2010/main" val="1127396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AAA6C-6DBD-1F21-D688-0EB86C9B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Achievable performance for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CD9A6-3AFA-A8B5-AA06-086E8A8D4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HL-LHC baseline scenario is possible only after beam screen treatment (BST)</a:t>
            </a:r>
          </a:p>
          <a:p>
            <a:pPr lvl="1"/>
            <a:r>
              <a:rPr lang="en-GB" dirty="0"/>
              <a:t>Further degradation of beam screens in untreated cells and sectors may still limit the performance, e.g. if S56 or S45 degrades to the current level of S78</a:t>
            </a:r>
          </a:p>
          <a:p>
            <a:pPr lvl="1"/>
            <a:endParaRPr lang="en-GB" dirty="0"/>
          </a:p>
          <a:p>
            <a:r>
              <a:rPr lang="en-GB" dirty="0"/>
              <a:t>With the current state of the beam screens, the number of bunches would be limited to at most ~2300 using hybrid schemes</a:t>
            </a:r>
          </a:p>
          <a:p>
            <a:endParaRPr lang="en-GB" dirty="0"/>
          </a:p>
          <a:p>
            <a:r>
              <a:rPr lang="en-GB" dirty="0"/>
              <a:t>The 8b+4e beam is always a fall-back solution in case of severe further degradation</a:t>
            </a:r>
          </a:p>
          <a:p>
            <a:pPr lvl="1"/>
            <a:r>
              <a:rPr lang="en-GB" dirty="0"/>
              <a:t>Compatible with degradation of full sector to level of worst half-cells today</a:t>
            </a:r>
          </a:p>
          <a:p>
            <a:pPr marL="457200" lvl="1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48E2B-E04B-E0AB-1924-58901AF08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D663E-6066-5E0B-EF72-21AD1079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982FC-6A2D-0896-DE79-CFF66F49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FA096CB-44F1-4245-0322-B30C19D187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46652"/>
              </p:ext>
            </p:extLst>
          </p:nvPr>
        </p:nvGraphicFramePr>
        <p:xfrm>
          <a:off x="457200" y="3927861"/>
          <a:ext cx="8229602" cy="13506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01795">
                  <a:extLst>
                    <a:ext uri="{9D8B030D-6E8A-4147-A177-3AD203B41FA5}">
                      <a16:colId xmlns:a16="http://schemas.microsoft.com/office/drawing/2014/main" val="3762485655"/>
                    </a:ext>
                  </a:extLst>
                </a:gridCol>
                <a:gridCol w="784205">
                  <a:extLst>
                    <a:ext uri="{9D8B030D-6E8A-4147-A177-3AD203B41FA5}">
                      <a16:colId xmlns:a16="http://schemas.microsoft.com/office/drawing/2014/main" val="3643078654"/>
                    </a:ext>
                  </a:extLst>
                </a:gridCol>
                <a:gridCol w="1043492">
                  <a:extLst>
                    <a:ext uri="{9D8B030D-6E8A-4147-A177-3AD203B41FA5}">
                      <a16:colId xmlns:a16="http://schemas.microsoft.com/office/drawing/2014/main" val="3971832278"/>
                    </a:ext>
                  </a:extLst>
                </a:gridCol>
                <a:gridCol w="804687">
                  <a:extLst>
                    <a:ext uri="{9D8B030D-6E8A-4147-A177-3AD203B41FA5}">
                      <a16:colId xmlns:a16="http://schemas.microsoft.com/office/drawing/2014/main" val="2543832794"/>
                    </a:ext>
                  </a:extLst>
                </a:gridCol>
                <a:gridCol w="765929">
                  <a:extLst>
                    <a:ext uri="{9D8B030D-6E8A-4147-A177-3AD203B41FA5}">
                      <a16:colId xmlns:a16="http://schemas.microsoft.com/office/drawing/2014/main" val="7107699"/>
                    </a:ext>
                  </a:extLst>
                </a:gridCol>
                <a:gridCol w="1538344">
                  <a:extLst>
                    <a:ext uri="{9D8B030D-6E8A-4147-A177-3AD203B41FA5}">
                      <a16:colId xmlns:a16="http://schemas.microsoft.com/office/drawing/2014/main" val="4286921836"/>
                    </a:ext>
                  </a:extLst>
                </a:gridCol>
                <a:gridCol w="882127">
                  <a:extLst>
                    <a:ext uri="{9D8B030D-6E8A-4147-A177-3AD203B41FA5}">
                      <a16:colId xmlns:a16="http://schemas.microsoft.com/office/drawing/2014/main" val="4155959783"/>
                    </a:ext>
                  </a:extLst>
                </a:gridCol>
                <a:gridCol w="909023">
                  <a:extLst>
                    <a:ext uri="{9D8B030D-6E8A-4147-A177-3AD203B41FA5}">
                      <a16:colId xmlns:a16="http://schemas.microsoft.com/office/drawing/2014/main" val="3399000099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N bunches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8b+4e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BST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LS3 degradation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Int. </a:t>
                      </a:r>
                      <a:r>
                        <a:rPr lang="en-GB" sz="1500" dirty="0" err="1"/>
                        <a:t>lumi</a:t>
                      </a:r>
                      <a:r>
                        <a:rPr lang="en-GB" sz="1500" dirty="0"/>
                        <a:t>/day [fb</a:t>
                      </a:r>
                      <a:r>
                        <a:rPr lang="en-GB" sz="1500" baseline="30000" dirty="0"/>
                        <a:t>-1</a:t>
                      </a:r>
                      <a:r>
                        <a:rPr lang="en-GB" sz="1500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18963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Baseline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5x48b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2748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ref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0272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Degraded S56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Hybrid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2590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17%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-6%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849686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Degraded S45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Hybrid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2460</a:t>
                      </a:r>
                      <a:endParaRPr lang="en-GB" sz="15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32%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-12%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5148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2593942-6C6D-14CA-E663-570A1861904E}"/>
              </a:ext>
            </a:extLst>
          </p:cNvPr>
          <p:cNvSpPr txBox="1"/>
          <p:nvPr/>
        </p:nvSpPr>
        <p:spPr>
          <a:xfrm>
            <a:off x="441786" y="5265454"/>
            <a:ext cx="8229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Rough luminosity estimates with LPC calculator, assuming µ=130,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GB" sz="1400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=2.3 x 10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p,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GB" sz="1400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lev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 &lt; 5e-34 cm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-2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</a:t>
            </a:r>
            <a:endParaRPr lang="en-GB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849EB6-5809-39EB-C5A2-279669E4EB61}"/>
              </a:ext>
            </a:extLst>
          </p:cNvPr>
          <p:cNvSpPr/>
          <p:nvPr/>
        </p:nvSpPr>
        <p:spPr>
          <a:xfrm>
            <a:off x="441788" y="3840480"/>
            <a:ext cx="8245012" cy="209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E4344A-2046-3394-BBCA-E1CAFEEDD032}"/>
              </a:ext>
            </a:extLst>
          </p:cNvPr>
          <p:cNvSpPr txBox="1"/>
          <p:nvPr/>
        </p:nvSpPr>
        <p:spPr>
          <a:xfrm>
            <a:off x="441788" y="5932880"/>
            <a:ext cx="8229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Rough luminosity estimates with LPC calculator, assuming µ=130,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en-GB" sz="1400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=2.3 x 10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p,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GB" sz="1400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lev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 &lt; 5e-34 cm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-2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</a:t>
            </a:r>
            <a:r>
              <a:rPr lang="en-GB" sz="14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</a:t>
            </a:r>
            <a:endParaRPr lang="en-GB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1FD5E11-CA72-AF5F-BA1B-968CA3A99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957627"/>
              </p:ext>
            </p:extLst>
          </p:nvPr>
        </p:nvGraphicFramePr>
        <p:xfrm>
          <a:off x="457199" y="3927861"/>
          <a:ext cx="8229602" cy="19906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01795">
                  <a:extLst>
                    <a:ext uri="{9D8B030D-6E8A-4147-A177-3AD203B41FA5}">
                      <a16:colId xmlns:a16="http://schemas.microsoft.com/office/drawing/2014/main" val="3762485655"/>
                    </a:ext>
                  </a:extLst>
                </a:gridCol>
                <a:gridCol w="784205">
                  <a:extLst>
                    <a:ext uri="{9D8B030D-6E8A-4147-A177-3AD203B41FA5}">
                      <a16:colId xmlns:a16="http://schemas.microsoft.com/office/drawing/2014/main" val="3643078654"/>
                    </a:ext>
                  </a:extLst>
                </a:gridCol>
                <a:gridCol w="1043492">
                  <a:extLst>
                    <a:ext uri="{9D8B030D-6E8A-4147-A177-3AD203B41FA5}">
                      <a16:colId xmlns:a16="http://schemas.microsoft.com/office/drawing/2014/main" val="3971832278"/>
                    </a:ext>
                  </a:extLst>
                </a:gridCol>
                <a:gridCol w="804687">
                  <a:extLst>
                    <a:ext uri="{9D8B030D-6E8A-4147-A177-3AD203B41FA5}">
                      <a16:colId xmlns:a16="http://schemas.microsoft.com/office/drawing/2014/main" val="2543832794"/>
                    </a:ext>
                  </a:extLst>
                </a:gridCol>
                <a:gridCol w="765929">
                  <a:extLst>
                    <a:ext uri="{9D8B030D-6E8A-4147-A177-3AD203B41FA5}">
                      <a16:colId xmlns:a16="http://schemas.microsoft.com/office/drawing/2014/main" val="7107699"/>
                    </a:ext>
                  </a:extLst>
                </a:gridCol>
                <a:gridCol w="1538344">
                  <a:extLst>
                    <a:ext uri="{9D8B030D-6E8A-4147-A177-3AD203B41FA5}">
                      <a16:colId xmlns:a16="http://schemas.microsoft.com/office/drawing/2014/main" val="4286921836"/>
                    </a:ext>
                  </a:extLst>
                </a:gridCol>
                <a:gridCol w="882127">
                  <a:extLst>
                    <a:ext uri="{9D8B030D-6E8A-4147-A177-3AD203B41FA5}">
                      <a16:colId xmlns:a16="http://schemas.microsoft.com/office/drawing/2014/main" val="4155959783"/>
                    </a:ext>
                  </a:extLst>
                </a:gridCol>
                <a:gridCol w="909023">
                  <a:extLst>
                    <a:ext uri="{9D8B030D-6E8A-4147-A177-3AD203B41FA5}">
                      <a16:colId xmlns:a16="http://schemas.microsoft.com/office/drawing/2014/main" val="3399000099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N bunches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8b+4e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BST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LS3 degradation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Int. </a:t>
                      </a:r>
                      <a:r>
                        <a:rPr lang="en-GB" sz="1500" dirty="0" err="1"/>
                        <a:t>lumi</a:t>
                      </a:r>
                      <a:r>
                        <a:rPr lang="en-GB" sz="1500" dirty="0"/>
                        <a:t>/day [fb</a:t>
                      </a:r>
                      <a:r>
                        <a:rPr lang="en-GB" sz="1500" baseline="30000" dirty="0"/>
                        <a:t>-1</a:t>
                      </a:r>
                      <a:r>
                        <a:rPr lang="en-GB" sz="1500" dirty="0"/>
                        <a:t>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918963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Baseline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5x48b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2748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ref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0272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Degraded S56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Hybrid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2590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17%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-6%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849686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Degraded S45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Hybrid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2460</a:t>
                      </a:r>
                      <a:endParaRPr lang="en-GB" sz="15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32%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-12%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51481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 BST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Hybrid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2320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47%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2.8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-18%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657869"/>
                  </a:ext>
                </a:extLst>
              </a:tr>
              <a:tr h="3129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Worst case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8b+4e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1972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100%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No/Yes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-30%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328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04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D06E6-0E96-D848-8456-57ABD14A1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10755-D418-BB48-9CD8-3CCB40DD7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787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LHC e-cloud status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2022 summary</a:t>
            </a:r>
          </a:p>
          <a:p>
            <a:pPr lvl="1"/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Impact on intensity reach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The e-cloud simulation model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Mitigation with filling pattern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Scenarios for HL-LHC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Other studies</a:t>
            </a:r>
          </a:p>
          <a:p>
            <a:pPr lvl="1"/>
            <a:r>
              <a:rPr lang="en-GB" sz="1600" dirty="0"/>
              <a:t>Incoherent e-cloud effects </a:t>
            </a:r>
          </a:p>
          <a:p>
            <a:pPr lvl="1"/>
            <a:r>
              <a:rPr lang="en-GB" sz="1600" dirty="0"/>
              <a:t>Build-up studies in interaction region</a:t>
            </a:r>
          </a:p>
          <a:p>
            <a:pPr lvl="1"/>
            <a:r>
              <a:rPr lang="en-GB" sz="1600" dirty="0"/>
              <a:t>Coherent tune shifts from e-cloud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F6A0C-D742-0141-BE2F-949C6AF9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57E19-3577-A5C6-AB77-31697BFD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AAB8B-52A6-E9E8-B509-9151B787A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6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D06E6-0E96-D848-8456-57ABD14A1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10755-D418-BB48-9CD8-3CCB40DD7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787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LHC electron cloud status</a:t>
            </a:r>
          </a:p>
          <a:p>
            <a:pPr lvl="1"/>
            <a:r>
              <a:rPr lang="en-GB" sz="1600" dirty="0"/>
              <a:t>2022 summary</a:t>
            </a:r>
          </a:p>
          <a:p>
            <a:pPr lvl="1"/>
            <a:endParaRPr lang="en-GB" sz="1600" dirty="0"/>
          </a:p>
          <a:p>
            <a:r>
              <a:rPr lang="en-GB" sz="1600" dirty="0"/>
              <a:t>Impact on intensity reach</a:t>
            </a:r>
          </a:p>
          <a:p>
            <a:pPr lvl="1"/>
            <a:r>
              <a:rPr lang="en-GB" sz="1600" dirty="0"/>
              <a:t>The e-cloud simulation model</a:t>
            </a:r>
          </a:p>
          <a:p>
            <a:pPr lvl="1"/>
            <a:r>
              <a:rPr lang="en-GB" sz="1600" dirty="0"/>
              <a:t>Mitigation with filling pattern</a:t>
            </a:r>
          </a:p>
          <a:p>
            <a:pPr lvl="1"/>
            <a:r>
              <a:rPr lang="en-GB" sz="1600" dirty="0"/>
              <a:t>Scenarios for HL-LHC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Other studies</a:t>
            </a:r>
          </a:p>
          <a:p>
            <a:pPr lvl="1"/>
            <a:r>
              <a:rPr lang="en-GB" sz="1600" dirty="0"/>
              <a:t>Incoherent e-cloud effects </a:t>
            </a:r>
          </a:p>
          <a:p>
            <a:pPr lvl="1"/>
            <a:r>
              <a:rPr lang="en-GB" sz="1600" dirty="0"/>
              <a:t>Build-up studies in interaction region</a:t>
            </a:r>
          </a:p>
          <a:p>
            <a:pPr lvl="1"/>
            <a:r>
              <a:rPr lang="en-GB" sz="1600" dirty="0"/>
              <a:t>Coherent tune shifts from e-cloud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F6A0C-D742-0141-BE2F-949C6AF9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57E19-3577-A5C6-AB77-31697BFD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AAB8B-52A6-E9E8-B509-9151B787A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86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A0572A2-B68F-CDC6-041E-B37BC04D21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28792" y="3567102"/>
            <a:ext cx="3943707" cy="2966354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4532527-4301-B66D-C021-375B278F9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Incoherent e-cloud effects at injection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088D4B8-C8A3-0C75-A91A-F40BDA75A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3867374" cy="540607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Electron cloud in main quadrupoles drives emittance growth at injection</a:t>
            </a:r>
          </a:p>
          <a:p>
            <a:endParaRPr lang="en-CH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Synchro-betatron resonances have been identified as cause</a:t>
            </a:r>
            <a:br>
              <a:rPr lang="en-CH" dirty="0">
                <a:cs typeface="Times New Roman" panose="02020603050405020304" pitchFamily="18" charset="0"/>
              </a:rPr>
            </a:br>
            <a:r>
              <a:rPr lang="en-CH" dirty="0">
                <a:cs typeface="Times New Roman" panose="02020603050405020304" pitchFamily="18" charset="0"/>
              </a:rPr>
              <a:t>(2Q</a:t>
            </a:r>
            <a:r>
              <a:rPr lang="en-CH" baseline="-25000" dirty="0">
                <a:cs typeface="Times New Roman" panose="02020603050405020304" pitchFamily="18" charset="0"/>
              </a:rPr>
              <a:t>x</a:t>
            </a:r>
            <a:r>
              <a:rPr lang="en-CH" dirty="0">
                <a:cs typeface="Times New Roman" panose="02020603050405020304" pitchFamily="18" charset="0"/>
              </a:rPr>
              <a:t> – 2Q</a:t>
            </a:r>
            <a:r>
              <a:rPr lang="en-CH" baseline="-25000" dirty="0">
                <a:cs typeface="Times New Roman" panose="02020603050405020304" pitchFamily="18" charset="0"/>
              </a:rPr>
              <a:t>y</a:t>
            </a:r>
            <a:r>
              <a:rPr lang="en-CH" dirty="0">
                <a:cs typeface="Times New Roman" panose="02020603050405020304" pitchFamily="18" charset="0"/>
              </a:rPr>
              <a:t> + mQ</a:t>
            </a:r>
            <a:r>
              <a:rPr lang="el-GR" baseline="-25000" dirty="0">
                <a:cs typeface="Times New Roman" panose="02020603050405020304" pitchFamily="18" charset="0"/>
              </a:rPr>
              <a:t>ζ</a:t>
            </a:r>
            <a:r>
              <a:rPr lang="en-CH" dirty="0">
                <a:cs typeface="Times New Roman" panose="02020603050405020304" pitchFamily="18" charset="0"/>
              </a:rPr>
              <a:t> = 4)</a:t>
            </a:r>
          </a:p>
          <a:p>
            <a:endParaRPr lang="en-CH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LHC Injection optics modified in 2023 to correct octupolar resonances from: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dirty="0">
                <a:cs typeface="Times New Roman" panose="02020603050405020304" pitchFamily="18" charset="0"/>
              </a:rPr>
              <a:t>Lattice cctupoles (in arcs)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dirty="0">
                <a:cs typeface="Times New Roman" panose="02020603050405020304" pitchFamily="18" charset="0"/>
              </a:rPr>
              <a:t>Electron clouds in quadrupoles</a:t>
            </a:r>
          </a:p>
          <a:p>
            <a:pPr lvl="1"/>
            <a:endParaRPr lang="en-CH" dirty="0">
              <a:cs typeface="Times New Roman" panose="02020603050405020304" pitchFamily="18" charset="0"/>
            </a:endParaRPr>
          </a:p>
          <a:p>
            <a:pPr marL="2984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70C0"/>
                </a:solidFill>
                <a:cs typeface="Times New Roman" panose="02020603050405020304" pitchFamily="18" charset="0"/>
              </a:rPr>
              <a:t>Synchro-betatron resonances are greatly reduced in simulations</a:t>
            </a:r>
          </a:p>
          <a:p>
            <a:pPr marL="800100" lvl="1" indent="-342900">
              <a:buFont typeface="+mj-lt"/>
              <a:buAutoNum type="arabicPeriod"/>
            </a:pPr>
            <a:endParaRPr lang="en-CH" dirty="0"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317F0-F5E0-0BF7-4BF2-B47951519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60C4D33-95C9-218D-B94F-AC8F2A1E6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6F1C05-F875-720A-D531-7871E3FF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19</a:t>
            </a:fld>
            <a:endParaRPr lang="en-CH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85FF4DC-1669-E950-3A46-B9FF154391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45601" y="692150"/>
            <a:ext cx="3943707" cy="29663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B5F27D-E50B-DE12-504B-9305B6326C92}"/>
              </a:ext>
            </a:extLst>
          </p:cNvPr>
          <p:cNvSpPr txBox="1"/>
          <p:nvPr/>
        </p:nvSpPr>
        <p:spPr>
          <a:xfrm>
            <a:off x="726353" y="6167583"/>
            <a:ext cx="8087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K. </a:t>
            </a:r>
            <a:r>
              <a:rPr lang="en-US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Paraschou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et al, </a:t>
            </a:r>
            <a:r>
              <a:rPr lang="en-GB" sz="1200" i="1" dirty="0">
                <a:hlinkClick r:id="rId4"/>
              </a:rPr>
              <a:t>HB2023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48741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4532527-4301-B66D-C021-375B278F9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Incoherent e-cloud effects at injection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088D4B8-C8A3-0C75-A91A-F40BDA75A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3899647" cy="540607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Electron cloud in main quadrupoles drives emittance growth at injection</a:t>
            </a:r>
          </a:p>
          <a:p>
            <a:endParaRPr lang="en-CH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Synchro-betatron resonances have been identified as cause</a:t>
            </a:r>
            <a:br>
              <a:rPr lang="en-CH" dirty="0">
                <a:cs typeface="Times New Roman" panose="02020603050405020304" pitchFamily="18" charset="0"/>
              </a:rPr>
            </a:br>
            <a:r>
              <a:rPr lang="en-CH" dirty="0">
                <a:cs typeface="Times New Roman" panose="02020603050405020304" pitchFamily="18" charset="0"/>
              </a:rPr>
              <a:t>(2Q</a:t>
            </a:r>
            <a:r>
              <a:rPr lang="en-CH" baseline="-25000" dirty="0">
                <a:cs typeface="Times New Roman" panose="02020603050405020304" pitchFamily="18" charset="0"/>
              </a:rPr>
              <a:t>x</a:t>
            </a:r>
            <a:r>
              <a:rPr lang="en-CH" dirty="0">
                <a:cs typeface="Times New Roman" panose="02020603050405020304" pitchFamily="18" charset="0"/>
              </a:rPr>
              <a:t> – 2Q</a:t>
            </a:r>
            <a:r>
              <a:rPr lang="en-CH" baseline="-25000" dirty="0">
                <a:cs typeface="Times New Roman" panose="02020603050405020304" pitchFamily="18" charset="0"/>
              </a:rPr>
              <a:t>y</a:t>
            </a:r>
            <a:r>
              <a:rPr lang="en-CH" dirty="0">
                <a:cs typeface="Times New Roman" panose="02020603050405020304" pitchFamily="18" charset="0"/>
              </a:rPr>
              <a:t> + mQ</a:t>
            </a:r>
            <a:r>
              <a:rPr lang="el-GR" baseline="-25000" dirty="0">
                <a:cs typeface="Times New Roman" panose="02020603050405020304" pitchFamily="18" charset="0"/>
              </a:rPr>
              <a:t>ζ</a:t>
            </a:r>
            <a:r>
              <a:rPr lang="en-CH" dirty="0">
                <a:cs typeface="Times New Roman" panose="02020603050405020304" pitchFamily="18" charset="0"/>
              </a:rPr>
              <a:t> = 4)</a:t>
            </a:r>
          </a:p>
          <a:p>
            <a:endParaRPr lang="en-CH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LHC Injection optics modified in 2023 to correct octupolar resonances from: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dirty="0">
                <a:cs typeface="Times New Roman" panose="02020603050405020304" pitchFamily="18" charset="0"/>
              </a:rPr>
              <a:t>Lattice cctupoles (in arcs)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dirty="0">
                <a:cs typeface="Times New Roman" panose="02020603050405020304" pitchFamily="18" charset="0"/>
              </a:rPr>
              <a:t>Electron clouds in quadrupoles</a:t>
            </a:r>
          </a:p>
          <a:p>
            <a:pPr lvl="1"/>
            <a:endParaRPr lang="en-CH" dirty="0">
              <a:cs typeface="Times New Roman" panose="02020603050405020304" pitchFamily="18" charset="0"/>
            </a:endParaRPr>
          </a:p>
          <a:p>
            <a:pPr marL="298450" lvl="1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Synchro-betatron resonances are greatly reduced in simulations</a:t>
            </a:r>
          </a:p>
          <a:p>
            <a:pPr marL="2984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984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cs typeface="Times New Roman" panose="02020603050405020304" pitchFamily="18" charset="0"/>
              </a:rPr>
              <a:t>Simulations of emittance growth shows </a:t>
            </a:r>
            <a:r>
              <a:rPr lang="en-GB" b="1" dirty="0">
                <a:solidFill>
                  <a:srgbClr val="0070C0"/>
                </a:solidFill>
                <a:cs typeface="Times New Roman" panose="02020603050405020304" pitchFamily="18" charset="0"/>
              </a:rPr>
              <a:t>significant improvement </a:t>
            </a:r>
            <a:r>
              <a:rPr lang="en-GB" dirty="0">
                <a:solidFill>
                  <a:srgbClr val="0070C0"/>
                </a:solidFill>
                <a:cs typeface="Times New Roman" panose="02020603050405020304" pitchFamily="18" charset="0"/>
              </a:rPr>
              <a:t>between 2023 and 2022 optics</a:t>
            </a:r>
          </a:p>
          <a:p>
            <a:pPr marL="298450" lvl="1" indent="-285750">
              <a:buFont typeface="Arial" panose="020B0604020202020204" pitchFamily="34" charset="0"/>
              <a:buChar char="•"/>
            </a:pPr>
            <a:endParaRPr lang="en-CH" dirty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CH" dirty="0"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317F0-F5E0-0BF7-4BF2-B47951519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60C4D33-95C9-218D-B94F-AC8F2A1E6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6F1C05-F875-720A-D531-7871E3FF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20</a:t>
            </a:fld>
            <a:endParaRPr lang="en-CH" dirty="0"/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FFE3F6D-A66A-0292-9374-67CD8ECE1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590" y="771036"/>
            <a:ext cx="4778046" cy="2389023"/>
          </a:xfrm>
          <a:prstGeom prst="rect">
            <a:avLst/>
          </a:prstGeom>
        </p:spPr>
      </p:pic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51241DE-9A2B-31CD-9D6E-CD4B5FEEA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590" y="3173506"/>
            <a:ext cx="4778046" cy="23890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983D06-F28F-F011-B18B-4F140467EAF8}"/>
              </a:ext>
            </a:extLst>
          </p:cNvPr>
          <p:cNvSpPr txBox="1"/>
          <p:nvPr/>
        </p:nvSpPr>
        <p:spPr>
          <a:xfrm>
            <a:off x="4410636" y="567005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lvl="1" algn="ctr"/>
            <a:r>
              <a:rPr lang="en-CH" b="1" dirty="0">
                <a:solidFill>
                  <a:schemeClr val="accent2"/>
                </a:solidFill>
                <a:cs typeface="Times New Roman" panose="02020603050405020304" pitchFamily="18" charset="0"/>
              </a:rPr>
              <a:t>Experimental measurements are pending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171BAF-71BA-91EA-144F-1FF4ED28832A}"/>
              </a:ext>
            </a:extLst>
          </p:cNvPr>
          <p:cNvSpPr txBox="1"/>
          <p:nvPr/>
        </p:nvSpPr>
        <p:spPr>
          <a:xfrm>
            <a:off x="726353" y="6167583"/>
            <a:ext cx="8087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K. </a:t>
            </a:r>
            <a:r>
              <a:rPr lang="en-US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Paraschou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et al, </a:t>
            </a:r>
            <a:r>
              <a:rPr lang="en-GB" sz="1200" i="1" dirty="0">
                <a:hlinkClick r:id="rId4"/>
              </a:rPr>
              <a:t>HB2023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79714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817BDA7-61F8-75A3-1A5A-F2E6D93C4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720090"/>
            <a:ext cx="4605647" cy="5406074"/>
          </a:xfrm>
        </p:spPr>
        <p:txBody>
          <a:bodyPr/>
          <a:lstStyle/>
          <a:p>
            <a:pPr marL="0" indent="0">
              <a:buNone/>
            </a:pPr>
            <a:r>
              <a:rPr lang="en-CH" b="1" dirty="0">
                <a:cs typeface="Times New Roman" panose="02020603050405020304" pitchFamily="18" charset="0"/>
              </a:rPr>
              <a:t>Treatment of Q5 quadrupoles in IR1/5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cs typeface="Times New Roman" panose="02020603050405020304" pitchFamily="18" charset="0"/>
              </a:rPr>
              <a:t>Treating</a:t>
            </a:r>
            <a:r>
              <a:rPr lang="en-CH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CH" dirty="0">
                <a:solidFill>
                  <a:srgbClr val="0070C0"/>
                </a:solidFill>
                <a:cs typeface="Times New Roman" panose="02020603050405020304" pitchFamily="18" charset="0"/>
              </a:rPr>
              <a:t>only</a:t>
            </a:r>
            <a:r>
              <a:rPr lang="en-CH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CH" dirty="0">
                <a:cs typeface="Times New Roman" panose="02020603050405020304" pitchFamily="18" charset="0"/>
              </a:rPr>
              <a:t>corners is validated in simulations </a:t>
            </a:r>
          </a:p>
          <a:p>
            <a:pPr marL="685800" lvl="1"/>
            <a:r>
              <a:rPr lang="en-CH" dirty="0">
                <a:cs typeface="Times New Roman" panose="02020603050405020304" pitchFamily="18" charset="0"/>
              </a:rPr>
              <a:t>Electrons close to the beam do not multiply</a:t>
            </a:r>
          </a:p>
          <a:p>
            <a:pPr marL="685800" lvl="1"/>
            <a:r>
              <a:rPr lang="en-CH" dirty="0">
                <a:cs typeface="Times New Roman" panose="02020603050405020304" pitchFamily="18" charset="0"/>
              </a:rPr>
              <a:t>Non-linearities of e-cloud forces are strongly suppressed</a:t>
            </a:r>
          </a:p>
          <a:p>
            <a:pPr marL="0" indent="0">
              <a:buNone/>
            </a:pPr>
            <a:endParaRPr lang="en-CH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2D87E-84C0-E555-03A9-68A490B0C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FBDEACD-0FC9-98B2-381D-C828A5A9B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6F1C05-F875-720A-D531-7871E3FF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21</a:t>
            </a:fld>
            <a:endParaRPr lang="en-CH" dirty="0"/>
          </a:p>
        </p:txBody>
      </p:sp>
      <p:sp>
        <p:nvSpPr>
          <p:cNvPr id="19" name="Content Placeholder 16">
            <a:extLst>
              <a:ext uri="{FF2B5EF4-FFF2-40B4-BE49-F238E27FC236}">
                <a16:creationId xmlns:a16="http://schemas.microsoft.com/office/drawing/2014/main" id="{27F3A67B-9057-86A7-C01D-25E18E72BD18}"/>
              </a:ext>
            </a:extLst>
          </p:cNvPr>
          <p:cNvSpPr txBox="1">
            <a:spLocks/>
          </p:cNvSpPr>
          <p:nvPr/>
        </p:nvSpPr>
        <p:spPr>
          <a:xfrm>
            <a:off x="457198" y="5582533"/>
            <a:ext cx="8229600" cy="5945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b="1" dirty="0">
                <a:cs typeface="Times New Roman" panose="02020603050405020304" pitchFamily="18" charset="0"/>
              </a:rPr>
              <a:t>Build-up studies of MQXFS (skew quadrupole corrector) in ITR1/5</a:t>
            </a:r>
          </a:p>
          <a:p>
            <a:r>
              <a:rPr lang="en-CH" dirty="0">
                <a:solidFill>
                  <a:srgbClr val="0070C0"/>
                </a:solidFill>
                <a:cs typeface="Times New Roman" panose="02020603050405020304" pitchFamily="18" charset="0"/>
              </a:rPr>
              <a:t>No heat-load </a:t>
            </a:r>
            <a:r>
              <a:rPr lang="en-CH" dirty="0">
                <a:cs typeface="Times New Roman" panose="02020603050405020304" pitchFamily="18" charset="0"/>
              </a:rPr>
              <a:t>if coated with a-C as planned</a:t>
            </a:r>
          </a:p>
          <a:p>
            <a:pPr marL="0" indent="0">
              <a:buFont typeface="Arial"/>
              <a:buNone/>
            </a:pPr>
            <a:endParaRPr lang="en-GB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7D395D1-20A7-59D9-4C8E-B08BCCB3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cs typeface="Times New Roman" panose="02020603050405020304" pitchFamily="18" charset="0"/>
              </a:rPr>
              <a:t>E-cloud build-up studies</a:t>
            </a:r>
            <a:endParaRPr lang="en-GB" dirty="0"/>
          </a:p>
        </p:txBody>
      </p:sp>
      <p:pic>
        <p:nvPicPr>
          <p:cNvPr id="22" name="Picture 21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3932CC8E-DAAF-9705-406E-4BE1396F0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846" y="564141"/>
            <a:ext cx="3516542" cy="2344361"/>
          </a:xfrm>
          <a:prstGeom prst="rect">
            <a:avLst/>
          </a:prstGeom>
        </p:spPr>
      </p:pic>
      <p:pic>
        <p:nvPicPr>
          <p:cNvPr id="24" name="Picture 23" descr="A diagram of a cross section&#10;&#10;Description automatically generated">
            <a:extLst>
              <a:ext uri="{FF2B5EF4-FFF2-40B4-BE49-F238E27FC236}">
                <a16:creationId xmlns:a16="http://schemas.microsoft.com/office/drawing/2014/main" id="{45C92F31-2879-7DFA-0447-E319B5411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6212" y="2905120"/>
            <a:ext cx="3775622" cy="2517081"/>
          </a:xfrm>
          <a:prstGeom prst="rect">
            <a:avLst/>
          </a:prstGeom>
        </p:spPr>
      </p:pic>
      <p:pic>
        <p:nvPicPr>
          <p:cNvPr id="26" name="Picture 25" descr="A circular object with a red circle&#10;&#10;Description automatically generated">
            <a:extLst>
              <a:ext uri="{FF2B5EF4-FFF2-40B4-BE49-F238E27FC236}">
                <a16:creationId xmlns:a16="http://schemas.microsoft.com/office/drawing/2014/main" id="{A7D27411-0A74-0A98-6251-705AC198C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905120"/>
            <a:ext cx="3775622" cy="2517081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456B77-9E33-FF76-7050-1620069D3A17}"/>
              </a:ext>
            </a:extLst>
          </p:cNvPr>
          <p:cNvCxnSpPr>
            <a:cxnSpLocks/>
          </p:cNvCxnSpPr>
          <p:nvPr/>
        </p:nvCxnSpPr>
        <p:spPr>
          <a:xfrm>
            <a:off x="4325046" y="4263851"/>
            <a:ext cx="586134" cy="0"/>
          </a:xfrm>
          <a:prstGeom prst="straightConnector1">
            <a:avLst/>
          </a:prstGeom>
          <a:ln w="793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CE14854-0232-309A-9858-EB5D109C96E6}"/>
              </a:ext>
            </a:extLst>
          </p:cNvPr>
          <p:cNvSpPr txBox="1"/>
          <p:nvPr/>
        </p:nvSpPr>
        <p:spPr>
          <a:xfrm>
            <a:off x="4039890" y="3603093"/>
            <a:ext cx="1156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2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Treatment</a:t>
            </a:r>
          </a:p>
          <a:p>
            <a:pPr algn="ctr"/>
            <a:r>
              <a:rPr lang="en-CH" sz="12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at corners</a:t>
            </a:r>
          </a:p>
        </p:txBody>
      </p:sp>
    </p:spTree>
    <p:extLst>
      <p:ext uri="{BB962C8B-B14F-4D97-AF65-F5344CB8AC3E}">
        <p14:creationId xmlns:p14="http://schemas.microsoft.com/office/powerpoint/2010/main" val="113352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745A3-47B8-8E61-251A-1778909E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Coherent tune shift from e-cloud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48E-AED8-7A4D-8D0E-D791EA147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605406"/>
          </a:xfrm>
        </p:spPr>
        <p:txBody>
          <a:bodyPr/>
          <a:lstStyle/>
          <a:p>
            <a:r>
              <a:rPr lang="en-GB" dirty="0"/>
              <a:t>Mitigation of crab cavity fundamental mode impedance using RF feedback with </a:t>
            </a:r>
            <a:r>
              <a:rPr lang="en-GB" dirty="0" err="1"/>
              <a:t>betatron</a:t>
            </a:r>
            <a:r>
              <a:rPr lang="en-GB" dirty="0"/>
              <a:t> comb filter requires tunes to be well controlled to within 5e-3</a:t>
            </a:r>
            <a:br>
              <a:rPr lang="en-GB" dirty="0"/>
            </a:br>
            <a:r>
              <a:rPr lang="en-GB" dirty="0"/>
              <a:t>See </a:t>
            </a:r>
            <a:r>
              <a:rPr lang="en-GB" sz="1600" i="1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 Giacomel at Special Joint HiLumi WP2/WP4 Meeting, March 2023</a:t>
            </a:r>
            <a:endParaRPr lang="en-GB" i="1" dirty="0">
              <a:solidFill>
                <a:srgbClr val="0432FF"/>
              </a:solidFill>
            </a:endParaRPr>
          </a:p>
          <a:p>
            <a:endParaRPr lang="en-GB" dirty="0"/>
          </a:p>
          <a:p>
            <a:r>
              <a:rPr lang="en-GB" dirty="0"/>
              <a:t>Coherent tune shifts from e-cloud have been estimated with self-consistent coupled-bunch simulations for a conservative case of SEY = 1.5</a:t>
            </a:r>
          </a:p>
          <a:p>
            <a:pPr lvl="1"/>
            <a:r>
              <a:rPr lang="en-GB" dirty="0"/>
              <a:t>The combined tune shift from arc dipoles and quadrupoles is at most around 1e-3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>
              <a:buFont typeface="Wingdings" pitchFamily="2" charset="2"/>
              <a:buChar char="à"/>
            </a:pPr>
            <a:r>
              <a:rPr lang="en-GB" dirty="0">
                <a:solidFill>
                  <a:srgbClr val="0070C0"/>
                </a:solidFill>
              </a:rPr>
              <a:t>Within the tolerance </a:t>
            </a:r>
            <a:r>
              <a:rPr lang="en-GB" dirty="0"/>
              <a:t>for comb filter mitigation, but takes up </a:t>
            </a:r>
            <a:r>
              <a:rPr lang="en-GB" dirty="0">
                <a:solidFill>
                  <a:schemeClr val="accent2"/>
                </a:solidFill>
              </a:rPr>
              <a:t>20% of budget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0C196-AA09-1394-D25C-07326B331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85930-9E73-2FBA-EC6E-9114B0494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09C82-4E05-7F74-4FF8-07CE02A24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61B83-4DAB-28E8-E709-37540ED49D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4925" y="2916488"/>
            <a:ext cx="3731750" cy="27988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3BD0D9-CAD8-28F5-6A54-8CDF0C1C60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000" y="2907849"/>
            <a:ext cx="3743268" cy="28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2469-9348-2A4F-CFD4-C452FC8C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FD1AB-FB81-C34B-85D4-8C6960A8C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Beam screen treatment is necessary to enable baseline HL-LHC scenario</a:t>
            </a:r>
          </a:p>
          <a:p>
            <a:pPr lvl="1"/>
            <a:r>
              <a:rPr lang="en-GB" dirty="0"/>
              <a:t>For a first proposal of half-cell selection, the </a:t>
            </a:r>
            <a:r>
              <a:rPr lang="en-GB" b="1" dirty="0">
                <a:solidFill>
                  <a:schemeClr val="accent1"/>
                </a:solidFill>
              </a:rPr>
              <a:t>estimated heat load margin </a:t>
            </a:r>
            <a:br>
              <a:rPr lang="en-GB" b="1" dirty="0">
                <a:solidFill>
                  <a:schemeClr val="accent1"/>
                </a:solidFill>
              </a:rPr>
            </a:br>
            <a:r>
              <a:rPr lang="en-GB" b="1" dirty="0">
                <a:solidFill>
                  <a:schemeClr val="accent1"/>
                </a:solidFill>
              </a:rPr>
              <a:t>is 25-30 W/half-cell</a:t>
            </a:r>
            <a:r>
              <a:rPr lang="en-GB" dirty="0"/>
              <a:t> in most sectors (with 5x48b trains)</a:t>
            </a:r>
          </a:p>
          <a:p>
            <a:pPr lvl="1"/>
            <a:r>
              <a:rPr lang="en-GB" dirty="0"/>
              <a:t>Even after beam screen treatment, </a:t>
            </a:r>
            <a:r>
              <a:rPr lang="en-GB" b="1" dirty="0">
                <a:solidFill>
                  <a:schemeClr val="accent2"/>
                </a:solidFill>
              </a:rPr>
              <a:t>further degradation </a:t>
            </a:r>
            <a:r>
              <a:rPr lang="en-GB" dirty="0"/>
              <a:t>due to LS3 </a:t>
            </a:r>
            <a:r>
              <a:rPr lang="en-GB" b="1" dirty="0">
                <a:solidFill>
                  <a:schemeClr val="accent2"/>
                </a:solidFill>
              </a:rPr>
              <a:t>in untreated cells can limit performance</a:t>
            </a:r>
            <a:r>
              <a:rPr lang="en-GB" dirty="0"/>
              <a:t>, although </a:t>
            </a:r>
            <a:r>
              <a:rPr lang="en-GB" b="1" dirty="0">
                <a:solidFill>
                  <a:schemeClr val="accent1"/>
                </a:solidFill>
              </a:rPr>
              <a:t>to a lesser extent</a:t>
            </a:r>
          </a:p>
          <a:p>
            <a:pPr lvl="1"/>
            <a:r>
              <a:rPr lang="en-GB" dirty="0"/>
              <a:t>In case of further degradation or no treatment, hybrid schemes allow to optimise performance</a:t>
            </a:r>
            <a:br>
              <a:rPr lang="en-GB" dirty="0"/>
            </a:br>
            <a:endParaRPr lang="en-GB" dirty="0"/>
          </a:p>
          <a:p>
            <a:r>
              <a:rPr lang="en-GB" b="1" dirty="0"/>
              <a:t>Other results</a:t>
            </a:r>
          </a:p>
          <a:p>
            <a:pPr lvl="1"/>
            <a:r>
              <a:rPr lang="en-GB" dirty="0"/>
              <a:t>LHC </a:t>
            </a:r>
            <a:r>
              <a:rPr lang="en-GB" b="1" dirty="0">
                <a:solidFill>
                  <a:schemeClr val="accent1"/>
                </a:solidFill>
              </a:rPr>
              <a:t>injection optics modified to reduce emittance growth</a:t>
            </a:r>
            <a:r>
              <a:rPr lang="en-GB" dirty="0"/>
              <a:t> due to octupolar resonances based on simulations – </a:t>
            </a:r>
            <a:r>
              <a:rPr lang="en-GB" dirty="0">
                <a:solidFill>
                  <a:schemeClr val="accent2"/>
                </a:solidFill>
              </a:rPr>
              <a:t>experimental verification pending</a:t>
            </a:r>
          </a:p>
          <a:p>
            <a:pPr lvl="1"/>
            <a:r>
              <a:rPr lang="en-GB" dirty="0"/>
              <a:t>E-cloud suppression for LESS treatment of beam screen corners in Q5 (IP1&amp;5) has been confirmed in simulations</a:t>
            </a:r>
          </a:p>
          <a:p>
            <a:pPr lvl="1"/>
            <a:r>
              <a:rPr lang="en-GB" dirty="0"/>
              <a:t>Coherent </a:t>
            </a:r>
            <a:r>
              <a:rPr lang="en-GB" b="1" dirty="0">
                <a:solidFill>
                  <a:schemeClr val="accent1"/>
                </a:solidFill>
              </a:rPr>
              <a:t>tune shifts from e-cloud</a:t>
            </a:r>
            <a:r>
              <a:rPr lang="en-GB" dirty="0"/>
              <a:t> at flat top are </a:t>
            </a:r>
            <a:r>
              <a:rPr lang="en-GB" b="1" dirty="0">
                <a:solidFill>
                  <a:schemeClr val="accent1"/>
                </a:solidFill>
              </a:rPr>
              <a:t>within the tolerance required for RF comb filter mitigation</a:t>
            </a:r>
            <a:r>
              <a:rPr lang="en-GB" dirty="0"/>
              <a:t> of crab cavity fundamental mode impedance, but </a:t>
            </a:r>
            <a:r>
              <a:rPr lang="en-GB" dirty="0">
                <a:solidFill>
                  <a:schemeClr val="accent2"/>
                </a:solidFill>
              </a:rPr>
              <a:t>should be considered in total balance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DCA9-CDE7-30DC-38DE-819D8A01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73A40-68DD-0F1E-84E6-38F29A72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45684-411D-413F-73CF-CAAC3D760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68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329D10B-27E6-0F4E-92F4-0FA21B93C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64779"/>
            <a:ext cx="7772400" cy="1470025"/>
          </a:xfrm>
        </p:spPr>
        <p:txBody>
          <a:bodyPr/>
          <a:lstStyle/>
          <a:p>
            <a:r>
              <a:rPr lang="en-GB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7794746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2E9AED2-0C19-1281-4874-788B8EFDC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/>
          <a:p>
            <a:r>
              <a:rPr lang="en-GB" sz="36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1144539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7BA0C-D527-B191-AC0A-A903C3A9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 after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59727-5F69-75DF-5620-07776C751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Proposal 1 </a:t>
            </a:r>
            <a:r>
              <a:rPr lang="en-GB" dirty="0"/>
              <a:t>(100’s top) : S67 heat loads above the </a:t>
            </a:r>
            <a:r>
              <a:rPr lang="en-GB" dirty="0" err="1"/>
              <a:t>cryo</a:t>
            </a:r>
            <a:r>
              <a:rPr lang="en-GB" dirty="0"/>
              <a:t> capacity limits</a:t>
            </a:r>
          </a:p>
          <a:p>
            <a:r>
              <a:rPr lang="en-GB" b="1" dirty="0"/>
              <a:t>Proposal 2 </a:t>
            </a:r>
            <a:r>
              <a:rPr lang="en-GB" dirty="0"/>
              <a:t>(optimized): &gt;20 W/</a:t>
            </a:r>
            <a:r>
              <a:rPr lang="en-GB" dirty="0" err="1"/>
              <a:t>hc</a:t>
            </a:r>
            <a:r>
              <a:rPr lang="en-GB" dirty="0"/>
              <a:t> of margin in each sectors (~10%) + all constraints satisfied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EAEF8-62D7-8B92-066A-76F5772F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361C2-CCBE-EC25-1571-62954649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61CD-6B72-8E05-52CF-6343C576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8EA1A5-E743-D89F-F7B7-6346F76D1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6" y="1813413"/>
            <a:ext cx="9144000" cy="4746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F5B03F-AD03-9DBD-02D4-06EFE251099B}"/>
              </a:ext>
            </a:extLst>
          </p:cNvPr>
          <p:cNvSpPr txBox="1"/>
          <p:nvPr/>
        </p:nvSpPr>
        <p:spPr>
          <a:xfrm>
            <a:off x="2740221" y="1936175"/>
            <a:ext cx="1653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Future cryo capacities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E29584-D1B8-840E-CB44-266B8F7695CB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400026" y="2459395"/>
            <a:ext cx="166883" cy="496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5115DA-4C33-34DB-ED68-AE127F9D6D00}"/>
              </a:ext>
            </a:extLst>
          </p:cNvPr>
          <p:cNvCxnSpPr>
            <a:cxnSpLocks/>
          </p:cNvCxnSpPr>
          <p:nvPr/>
        </p:nvCxnSpPr>
        <p:spPr>
          <a:xfrm>
            <a:off x="1628671" y="3147195"/>
            <a:ext cx="0" cy="300709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F2976A-73D9-5F37-C81A-07B0366463EC}"/>
              </a:ext>
            </a:extLst>
          </p:cNvPr>
          <p:cNvCxnSpPr>
            <a:cxnSpLocks/>
          </p:cNvCxnSpPr>
          <p:nvPr/>
        </p:nvCxnSpPr>
        <p:spPr>
          <a:xfrm>
            <a:off x="2557472" y="3361961"/>
            <a:ext cx="0" cy="277717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BEDBA2-339C-9326-547B-B026AB0A597E}"/>
              </a:ext>
            </a:extLst>
          </p:cNvPr>
          <p:cNvCxnSpPr>
            <a:cxnSpLocks/>
          </p:cNvCxnSpPr>
          <p:nvPr/>
        </p:nvCxnSpPr>
        <p:spPr>
          <a:xfrm>
            <a:off x="3561534" y="3017816"/>
            <a:ext cx="0" cy="659559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365F14-DB81-368C-CA66-D976CF744476}"/>
              </a:ext>
            </a:extLst>
          </p:cNvPr>
          <p:cNvCxnSpPr>
            <a:cxnSpLocks/>
          </p:cNvCxnSpPr>
          <p:nvPr/>
        </p:nvCxnSpPr>
        <p:spPr>
          <a:xfrm>
            <a:off x="4593726" y="3128282"/>
            <a:ext cx="0" cy="39178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039C1A-71BF-0C7F-189F-0B09655DCA8A}"/>
              </a:ext>
            </a:extLst>
          </p:cNvPr>
          <p:cNvCxnSpPr>
            <a:cxnSpLocks/>
          </p:cNvCxnSpPr>
          <p:nvPr/>
        </p:nvCxnSpPr>
        <p:spPr>
          <a:xfrm>
            <a:off x="5599389" y="2668455"/>
            <a:ext cx="0" cy="435547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58023B-C140-0C2E-07D4-2AAD617E87FE}"/>
              </a:ext>
            </a:extLst>
          </p:cNvPr>
          <p:cNvCxnSpPr>
            <a:cxnSpLocks/>
          </p:cNvCxnSpPr>
          <p:nvPr/>
        </p:nvCxnSpPr>
        <p:spPr>
          <a:xfrm>
            <a:off x="7578500" y="3724678"/>
            <a:ext cx="0" cy="28917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5173D03-350A-5E06-8376-BDD42DCE658A}"/>
              </a:ext>
            </a:extLst>
          </p:cNvPr>
          <p:cNvCxnSpPr>
            <a:cxnSpLocks/>
          </p:cNvCxnSpPr>
          <p:nvPr/>
        </p:nvCxnSpPr>
        <p:spPr>
          <a:xfrm>
            <a:off x="8474251" y="3691145"/>
            <a:ext cx="0" cy="28917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97C98F9-0179-E4D9-36F1-B271CA272F5C}"/>
              </a:ext>
            </a:extLst>
          </p:cNvPr>
          <p:cNvSpPr txBox="1"/>
          <p:nvPr/>
        </p:nvSpPr>
        <p:spPr>
          <a:xfrm>
            <a:off x="968967" y="3128282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21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1D4804-9818-BECE-507C-2E8AC8BD68FB}"/>
              </a:ext>
            </a:extLst>
          </p:cNvPr>
          <p:cNvSpPr txBox="1"/>
          <p:nvPr/>
        </p:nvSpPr>
        <p:spPr>
          <a:xfrm>
            <a:off x="2064881" y="3372275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1B37AB-D1FA-2CAB-1BF3-4C950BA7C1D8}"/>
              </a:ext>
            </a:extLst>
          </p:cNvPr>
          <p:cNvSpPr txBox="1"/>
          <p:nvPr/>
        </p:nvSpPr>
        <p:spPr>
          <a:xfrm>
            <a:off x="3035863" y="3223229"/>
            <a:ext cx="543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46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85089-F01B-5591-151D-762ED94A8CEA}"/>
              </a:ext>
            </a:extLst>
          </p:cNvPr>
          <p:cNvSpPr txBox="1"/>
          <p:nvPr/>
        </p:nvSpPr>
        <p:spPr>
          <a:xfrm>
            <a:off x="3915299" y="3204367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27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F17469-484D-B319-5934-F05DC9E3ED8A}"/>
              </a:ext>
            </a:extLst>
          </p:cNvPr>
          <p:cNvSpPr txBox="1"/>
          <p:nvPr/>
        </p:nvSpPr>
        <p:spPr>
          <a:xfrm>
            <a:off x="5072833" y="274772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33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734209-CB48-FB80-3EE7-1C48128DBE8A}"/>
              </a:ext>
            </a:extLst>
          </p:cNvPr>
          <p:cNvSpPr txBox="1"/>
          <p:nvPr/>
        </p:nvSpPr>
        <p:spPr>
          <a:xfrm>
            <a:off x="6473982" y="351092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20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C2D841-0633-A9D4-D7F1-10377D1176F4}"/>
              </a:ext>
            </a:extLst>
          </p:cNvPr>
          <p:cNvSpPr txBox="1"/>
          <p:nvPr/>
        </p:nvSpPr>
        <p:spPr>
          <a:xfrm>
            <a:off x="8514411" y="372119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21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768DDF-33E0-31DD-E872-074F94FD5CEB}"/>
              </a:ext>
            </a:extLst>
          </p:cNvPr>
          <p:cNvSpPr txBox="1"/>
          <p:nvPr/>
        </p:nvSpPr>
        <p:spPr>
          <a:xfrm>
            <a:off x="7003049" y="373352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22 W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2535DF-A3CD-3D0C-A05A-906E98D25DC1}"/>
              </a:ext>
            </a:extLst>
          </p:cNvPr>
          <p:cNvSpPr txBox="1"/>
          <p:nvPr/>
        </p:nvSpPr>
        <p:spPr>
          <a:xfrm>
            <a:off x="1423444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EFE599-DC40-99A6-57AF-A33E9565F180}"/>
              </a:ext>
            </a:extLst>
          </p:cNvPr>
          <p:cNvSpPr txBox="1"/>
          <p:nvPr/>
        </p:nvSpPr>
        <p:spPr>
          <a:xfrm>
            <a:off x="2394607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18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DA5028-DB63-C2B8-7931-7B4DD143BC86}"/>
              </a:ext>
            </a:extLst>
          </p:cNvPr>
          <p:cNvSpPr txBox="1"/>
          <p:nvPr/>
        </p:nvSpPr>
        <p:spPr>
          <a:xfrm>
            <a:off x="3407806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06BFF7-C167-41BA-B5E3-F781901BF0DC}"/>
              </a:ext>
            </a:extLst>
          </p:cNvPr>
          <p:cNvSpPr txBox="1"/>
          <p:nvPr/>
        </p:nvSpPr>
        <p:spPr>
          <a:xfrm>
            <a:off x="4398883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142FD7-9ABD-BD88-7DB0-B492274470AC}"/>
              </a:ext>
            </a:extLst>
          </p:cNvPr>
          <p:cNvSpPr txBox="1"/>
          <p:nvPr/>
        </p:nvSpPr>
        <p:spPr>
          <a:xfrm>
            <a:off x="5383333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B2BA9A-E32A-FB43-AEF6-C694C935889C}"/>
              </a:ext>
            </a:extLst>
          </p:cNvPr>
          <p:cNvSpPr txBox="1"/>
          <p:nvPr/>
        </p:nvSpPr>
        <p:spPr>
          <a:xfrm>
            <a:off x="6384262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18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2A2AAC7-063D-AE11-DC43-55FF9C260B58}"/>
              </a:ext>
            </a:extLst>
          </p:cNvPr>
          <p:cNvSpPr txBox="1"/>
          <p:nvPr/>
        </p:nvSpPr>
        <p:spPr>
          <a:xfrm>
            <a:off x="7361845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31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26F4B79-60C8-2853-D4E7-DD0B534E70B0}"/>
              </a:ext>
            </a:extLst>
          </p:cNvPr>
          <p:cNvSpPr txBox="1"/>
          <p:nvPr/>
        </p:nvSpPr>
        <p:spPr>
          <a:xfrm>
            <a:off x="8360620" y="4832137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23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2377FF-BA9A-1AF1-70A1-B9466E3E206F}"/>
              </a:ext>
            </a:extLst>
          </p:cNvPr>
          <p:cNvSpPr txBox="1"/>
          <p:nvPr/>
        </p:nvSpPr>
        <p:spPr>
          <a:xfrm>
            <a:off x="1048362" y="5346644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15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34CBB6-AFEA-5F08-5F8A-3ECFC826C1F9}"/>
              </a:ext>
            </a:extLst>
          </p:cNvPr>
          <p:cNvSpPr txBox="1"/>
          <p:nvPr/>
        </p:nvSpPr>
        <p:spPr>
          <a:xfrm>
            <a:off x="2038032" y="5372173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18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75CA6A-1435-6B13-AC88-64C6A5581ADF}"/>
              </a:ext>
            </a:extLst>
          </p:cNvPr>
          <p:cNvSpPr txBox="1"/>
          <p:nvPr/>
        </p:nvSpPr>
        <p:spPr>
          <a:xfrm>
            <a:off x="3032019" y="5370808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2CA1F9-F0BB-8428-1564-9B7C759B1017}"/>
              </a:ext>
            </a:extLst>
          </p:cNvPr>
          <p:cNvSpPr txBox="1"/>
          <p:nvPr/>
        </p:nvSpPr>
        <p:spPr>
          <a:xfrm>
            <a:off x="4023765" y="5346643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0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B4003F0-467B-47FA-EB27-4E8D902008C3}"/>
              </a:ext>
            </a:extLst>
          </p:cNvPr>
          <p:cNvSpPr txBox="1"/>
          <p:nvPr/>
        </p:nvSpPr>
        <p:spPr>
          <a:xfrm>
            <a:off x="5011122" y="5349190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7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567733-56A0-AC62-6CF8-706B53101D82}"/>
              </a:ext>
            </a:extLst>
          </p:cNvPr>
          <p:cNvSpPr txBox="1"/>
          <p:nvPr/>
        </p:nvSpPr>
        <p:spPr>
          <a:xfrm>
            <a:off x="6004496" y="5344006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6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5DE24E-9EC0-61E7-5B9F-516451C3922D}"/>
              </a:ext>
            </a:extLst>
          </p:cNvPr>
          <p:cNvSpPr txBox="1"/>
          <p:nvPr/>
        </p:nvSpPr>
        <p:spPr>
          <a:xfrm>
            <a:off x="6971574" y="5344006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32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CA0B00-5E5E-3F26-55AC-7CE9BF416D63}"/>
              </a:ext>
            </a:extLst>
          </p:cNvPr>
          <p:cNvSpPr txBox="1"/>
          <p:nvPr/>
        </p:nvSpPr>
        <p:spPr>
          <a:xfrm>
            <a:off x="7967977" y="5344006"/>
            <a:ext cx="325730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21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599CF4-BE3C-0B5B-36B2-F52782E0FDF6}"/>
              </a:ext>
            </a:extLst>
          </p:cNvPr>
          <p:cNvSpPr txBox="1"/>
          <p:nvPr/>
        </p:nvSpPr>
        <p:spPr>
          <a:xfrm>
            <a:off x="21726" y="5833477"/>
            <a:ext cx="946458" cy="2462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# treated </a:t>
            </a:r>
            <a:r>
              <a:rPr lang="en-US" sz="1000" dirty="0" err="1">
                <a:solidFill>
                  <a:srgbClr val="000000"/>
                </a:solidFill>
              </a:rPr>
              <a:t>hc</a:t>
            </a:r>
            <a:endParaRPr lang="en-GB" sz="1000" dirty="0">
              <a:solidFill>
                <a:srgbClr val="00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FD123CD-374A-4D34-7E58-E0102D321392}"/>
              </a:ext>
            </a:extLst>
          </p:cNvPr>
          <p:cNvCxnSpPr>
            <a:cxnSpLocks/>
          </p:cNvCxnSpPr>
          <p:nvPr/>
        </p:nvCxnSpPr>
        <p:spPr>
          <a:xfrm>
            <a:off x="3920576" y="2447585"/>
            <a:ext cx="193469" cy="6047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824CE61-674E-8BEA-F22B-2F9FC75A96A8}"/>
              </a:ext>
            </a:extLst>
          </p:cNvPr>
          <p:cNvSpPr txBox="1"/>
          <p:nvPr/>
        </p:nvSpPr>
        <p:spPr>
          <a:xfrm>
            <a:off x="6958756" y="3361961"/>
            <a:ext cx="17891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000000"/>
                </a:solidFill>
              </a:rPr>
              <a:t>With </a:t>
            </a:r>
            <a:r>
              <a:rPr lang="en-GB" sz="1100" i="1" dirty="0" err="1">
                <a:solidFill>
                  <a:srgbClr val="000000"/>
                </a:solidFill>
              </a:rPr>
              <a:t>LHCb</a:t>
            </a:r>
            <a:r>
              <a:rPr lang="en-GB" sz="1100" i="1" dirty="0">
                <a:solidFill>
                  <a:srgbClr val="000000"/>
                </a:solidFill>
              </a:rPr>
              <a:t>+ project at P8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B394911-0345-A345-9AF8-48B526C16EDC}"/>
              </a:ext>
            </a:extLst>
          </p:cNvPr>
          <p:cNvCxnSpPr>
            <a:cxnSpLocks/>
          </p:cNvCxnSpPr>
          <p:nvPr/>
        </p:nvCxnSpPr>
        <p:spPr>
          <a:xfrm>
            <a:off x="6520234" y="3520562"/>
            <a:ext cx="0" cy="28917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5847A1E-57FF-2F5D-99D0-51FF905C1C2A}"/>
              </a:ext>
            </a:extLst>
          </p:cNvPr>
          <p:cNvSpPr txBox="1"/>
          <p:nvPr/>
        </p:nvSpPr>
        <p:spPr>
          <a:xfrm>
            <a:off x="2428652" y="1602923"/>
            <a:ext cx="666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B.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Bradu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First inventory proposal of half-cells to be treated during the LS3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3270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42A6E-8154-78B5-4220-2C5E5ABCC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loads in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5D7BA-1588-DA38-57BB-61D530E7B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Scrubbing is difficult to estimate, due to fluctuations in measured heat load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B62B2-4865-B61B-7BEA-853025842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63DF5-C03F-F6BA-2AAB-A9A4EA1BF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81C46-CE7A-8D5A-6774-3A929ACF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27</a:t>
            </a:fld>
            <a:endParaRPr lang="en-US"/>
          </a:p>
        </p:txBody>
      </p:sp>
      <p:pic>
        <p:nvPicPr>
          <p:cNvPr id="12" name="Picture 11" descr="A graph with colorful bars and numbers&#10;&#10;Description automatically generated">
            <a:extLst>
              <a:ext uri="{FF2B5EF4-FFF2-40B4-BE49-F238E27FC236}">
                <a16:creationId xmlns:a16="http://schemas.microsoft.com/office/drawing/2014/main" id="{2F969930-215C-61D6-71A6-45B15E533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8" t="7342" r="8614" b="11181"/>
          <a:stretch/>
        </p:blipFill>
        <p:spPr>
          <a:xfrm>
            <a:off x="677938" y="1753497"/>
            <a:ext cx="7454844" cy="415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27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1CDA-E0B9-1430-7B62-981FDBB47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evolution during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9DE70-FBED-BFC8-3543-AB280AA32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Accumulated heat load dose in 2022 similar to that achieved by mid-2016 in Run 2</a:t>
            </a:r>
          </a:p>
          <a:p>
            <a:endParaRPr lang="en-GB" dirty="0"/>
          </a:p>
          <a:p>
            <a:r>
              <a:rPr lang="en-GB" dirty="0"/>
              <a:t>Scrubbing seems to be slowing down in all sectors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Different scrubbing rate among the sectors:</a:t>
            </a:r>
          </a:p>
          <a:p>
            <a:pPr lvl="1"/>
            <a:r>
              <a:rPr lang="en-GB" dirty="0"/>
              <a:t>S12, S34, S45 and S81 show very little evolution</a:t>
            </a:r>
          </a:p>
          <a:p>
            <a:pPr lvl="1"/>
            <a:r>
              <a:rPr lang="en-GB" dirty="0"/>
              <a:t>S56 and S67 still seem to be scrubbing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4D143-FE45-6E73-757E-9F3B3CCEE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82B3F-90E6-D3E4-45A5-22AD3192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D68F3-403C-A424-4107-96089038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28</a:t>
            </a:fld>
            <a:endParaRPr lang="en-US"/>
          </a:p>
        </p:txBody>
      </p:sp>
      <p:pic>
        <p:nvPicPr>
          <p:cNvPr id="12" name="Picture 11" descr="Chart&#10;&#10;Description automatically generated with medium confidence">
            <a:extLst>
              <a:ext uri="{FF2B5EF4-FFF2-40B4-BE49-F238E27FC236}">
                <a16:creationId xmlns:a16="http://schemas.microsoft.com/office/drawing/2014/main" id="{CC33CC24-C0BE-FB0C-4489-0E535DEAFA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41" t="44614"/>
          <a:stretch/>
        </p:blipFill>
        <p:spPr>
          <a:xfrm>
            <a:off x="81247" y="3508932"/>
            <a:ext cx="5075581" cy="2873214"/>
          </a:xfrm>
          <a:prstGeom prst="rect">
            <a:avLst/>
          </a:prstGeom>
        </p:spPr>
      </p:pic>
      <p:pic>
        <p:nvPicPr>
          <p:cNvPr id="22" name="Picture 21" descr="Chart, scatter chart&#10;&#10;Description automatically generated">
            <a:extLst>
              <a:ext uri="{FF2B5EF4-FFF2-40B4-BE49-F238E27FC236}">
                <a16:creationId xmlns:a16="http://schemas.microsoft.com/office/drawing/2014/main" id="{CBA71CEE-A143-D142-8200-F1D92DF85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910" y="3417015"/>
            <a:ext cx="5018090" cy="28732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78E99B-955C-3429-133B-EFCFCCF78ADA}"/>
              </a:ext>
            </a:extLst>
          </p:cNvPr>
          <p:cNvSpPr txBox="1"/>
          <p:nvPr/>
        </p:nvSpPr>
        <p:spPr>
          <a:xfrm>
            <a:off x="2619038" y="3306735"/>
            <a:ext cx="3326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Physics fills with &gt; 600 bunches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B75893-7D12-7D70-A794-FCF68A6A1F7C}"/>
              </a:ext>
            </a:extLst>
          </p:cNvPr>
          <p:cNvSpPr txBox="1"/>
          <p:nvPr/>
        </p:nvSpPr>
        <p:spPr>
          <a:xfrm>
            <a:off x="7384223" y="3760065"/>
            <a:ext cx="617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Run 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1CEECE0-1CEB-68D5-EE61-BCF46671C67A}"/>
              </a:ext>
            </a:extLst>
          </p:cNvPr>
          <p:cNvSpPr txBox="1"/>
          <p:nvPr/>
        </p:nvSpPr>
        <p:spPr>
          <a:xfrm>
            <a:off x="2177143" y="3760065"/>
            <a:ext cx="1900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Run 2 (2015 – start 2017)</a:t>
            </a:r>
          </a:p>
        </p:txBody>
      </p:sp>
    </p:spTree>
    <p:extLst>
      <p:ext uri="{BB962C8B-B14F-4D97-AF65-F5344CB8AC3E}">
        <p14:creationId xmlns:p14="http://schemas.microsoft.com/office/powerpoint/2010/main" val="420144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5A943-8916-2318-84ED-5729FB727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A3F97-958A-1241-DE7E-67E1A6876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heat load in sector 78 limited the total intensity throughout the year</a:t>
            </a:r>
          </a:p>
          <a:p>
            <a:pPr lvl="1"/>
            <a:r>
              <a:rPr lang="en-GB" dirty="0"/>
              <a:t>2462 bunches with 1.5e11 p/b in trains of 5x36b reached by the end of the year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17A3D-7504-D64E-A294-E7F898F2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0A8DE-40B6-40BD-CAED-64350762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86E8C-3A8C-4ADE-FC32-85D118997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7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FD997DC5-3BB7-EF4D-5499-6E38B01625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64"/>
          <a:stretch/>
        </p:blipFill>
        <p:spPr>
          <a:xfrm>
            <a:off x="1228911" y="2055617"/>
            <a:ext cx="6965878" cy="38778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02CEE0A-A791-BB58-5403-D4210CF89375}"/>
              </a:ext>
            </a:extLst>
          </p:cNvPr>
          <p:cNvSpPr/>
          <p:nvPr/>
        </p:nvSpPr>
        <p:spPr>
          <a:xfrm>
            <a:off x="2919181" y="3192117"/>
            <a:ext cx="342000" cy="68400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B11C0B-89E2-01B2-1311-5DECF263FEF1}"/>
              </a:ext>
            </a:extLst>
          </p:cNvPr>
          <p:cNvSpPr/>
          <p:nvPr/>
        </p:nvSpPr>
        <p:spPr>
          <a:xfrm>
            <a:off x="2915671" y="2262835"/>
            <a:ext cx="342000" cy="68400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D59929-9099-7D3B-6A5C-C913EC3148C8}"/>
              </a:ext>
            </a:extLst>
          </p:cNvPr>
          <p:cNvSpPr/>
          <p:nvPr/>
        </p:nvSpPr>
        <p:spPr>
          <a:xfrm>
            <a:off x="2915671" y="4132829"/>
            <a:ext cx="342000" cy="1344083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F6FEC-1864-7EE2-5A12-4311E24CAAB2}"/>
              </a:ext>
            </a:extLst>
          </p:cNvPr>
          <p:cNvSpPr/>
          <p:nvPr/>
        </p:nvSpPr>
        <p:spPr>
          <a:xfrm>
            <a:off x="3257671" y="3192117"/>
            <a:ext cx="2971330" cy="684000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D2A9D1-3C2A-9872-B001-BBD5891604B1}"/>
              </a:ext>
            </a:extLst>
          </p:cNvPr>
          <p:cNvSpPr/>
          <p:nvPr/>
        </p:nvSpPr>
        <p:spPr>
          <a:xfrm>
            <a:off x="3254161" y="2262835"/>
            <a:ext cx="2971330" cy="684000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2B2B72-3785-6D9E-CF42-853686214DEB}"/>
              </a:ext>
            </a:extLst>
          </p:cNvPr>
          <p:cNvSpPr/>
          <p:nvPr/>
        </p:nvSpPr>
        <p:spPr>
          <a:xfrm>
            <a:off x="3254161" y="4132829"/>
            <a:ext cx="2971330" cy="1344083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AB2F1-B7D9-838C-5607-BF4D5F75A2C6}"/>
              </a:ext>
            </a:extLst>
          </p:cNvPr>
          <p:cNvSpPr txBox="1"/>
          <p:nvPr/>
        </p:nvSpPr>
        <p:spPr>
          <a:xfrm>
            <a:off x="2719156" y="1985836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5x48b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431283-C218-81DD-46AE-DD4E7082EF79}"/>
              </a:ext>
            </a:extLst>
          </p:cNvPr>
          <p:cNvSpPr txBox="1"/>
          <p:nvPr/>
        </p:nvSpPr>
        <p:spPr>
          <a:xfrm>
            <a:off x="3254161" y="1985972"/>
            <a:ext cx="2964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5x36b</a:t>
            </a:r>
          </a:p>
        </p:txBody>
      </p:sp>
    </p:spTree>
    <p:extLst>
      <p:ext uri="{BB962C8B-B14F-4D97-AF65-F5344CB8AC3E}">
        <p14:creationId xmlns:p14="http://schemas.microsoft.com/office/powerpoint/2010/main" val="10117113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7AD9-1564-5CFC-D43F-A001D20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9D184-2574-46B0-0C34-9902C4EA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1AF0A-C46F-B049-1E51-396684A8E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68E46-AD55-25C3-AC85-681DDDE3B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43FF7-C3CD-381D-CA6D-6DDBE7D0B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21D44CEF-7EAB-2732-13B7-AE7BDF3E30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99" t="6574" r="7601" b="8608"/>
          <a:stretch/>
        </p:blipFill>
        <p:spPr>
          <a:xfrm>
            <a:off x="486600" y="685423"/>
            <a:ext cx="8167926" cy="58005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045416-6CFD-B2B2-C6D8-2C2C1C07F674}"/>
              </a:ext>
            </a:extLst>
          </p:cNvPr>
          <p:cNvSpPr txBox="1"/>
          <p:nvPr/>
        </p:nvSpPr>
        <p:spPr>
          <a:xfrm>
            <a:off x="7140066" y="1008186"/>
            <a:ext cx="811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B59D57-3315-F4F5-FF0F-3D495F328188}"/>
              </a:ext>
            </a:extLst>
          </p:cNvPr>
          <p:cNvSpPr txBox="1"/>
          <p:nvPr/>
        </p:nvSpPr>
        <p:spPr>
          <a:xfrm>
            <a:off x="6344800" y="1008186"/>
            <a:ext cx="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21647924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217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470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558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2047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8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3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315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E249-97C8-9C3D-949B-67D084E1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heat load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E4A1-7D77-6F0F-9619-F4180A00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F0595-5370-A003-FF21-5B5518E30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11093-224E-464D-3CB2-D0B1D477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B5E89-A1F9-E5DD-8FC4-F0BFAA157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016451-BD66-3472-D0F5-C2844922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" y="986608"/>
            <a:ext cx="77724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093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0CC45-B664-69FE-461C-663FA847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degradation in collision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5A486-2A95-7F5B-C4D7-1886AFCEC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During Run 2, slow beam losses at tail of trains were systematically observed in collision</a:t>
            </a:r>
          </a:p>
          <a:p>
            <a:r>
              <a:rPr lang="en-GB" dirty="0"/>
              <a:t>Caused by e-cloud in the Inner Triplets, enhanced by the large beta functions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In 2022, we saw much less of such losses</a:t>
            </a:r>
          </a:p>
          <a:p>
            <a:r>
              <a:rPr lang="en-GB" dirty="0"/>
              <a:t>Possibly due to </a:t>
            </a:r>
            <a:r>
              <a:rPr lang="en-GB" dirty="0" err="1"/>
              <a:t>i.a.</a:t>
            </a:r>
            <a:r>
              <a:rPr lang="en-GB" dirty="0"/>
              <a:t> more relaxed settings for the crossing angle and smaller emittances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B932C-FC3C-037A-BFDA-600FB00D8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9346-CE8E-1E1E-D525-440A86062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5BF3E-5FC0-BD0A-DFB7-B8B81BC13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490E9628-E1B4-5078-4894-A1FA1B633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52" y="3402873"/>
            <a:ext cx="4329411" cy="2880000"/>
          </a:xfrm>
          <a:prstGeom prst="rect">
            <a:avLst/>
          </a:prstGeom>
        </p:spPr>
      </p:pic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B5CF6474-349F-B183-C7AC-B512995DB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263" y="3391127"/>
            <a:ext cx="4329411" cy="28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0A57F-B173-2AFE-FB17-D3A9BD0CDAAC}"/>
              </a:ext>
            </a:extLst>
          </p:cNvPr>
          <p:cNvSpPr txBox="1"/>
          <p:nvPr/>
        </p:nvSpPr>
        <p:spPr>
          <a:xfrm>
            <a:off x="857972" y="3318177"/>
            <a:ext cx="291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Fill 7721 </a:t>
            </a:r>
            <a:r>
              <a:rPr lang="en-GB" sz="1400" b="1" dirty="0">
                <a:solidFill>
                  <a:schemeClr val="accent2"/>
                </a:solidFill>
              </a:rPr>
              <a:t>2018</a:t>
            </a:r>
            <a:r>
              <a:rPr lang="en-GB" sz="1400" b="1" dirty="0"/>
              <a:t>, B1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64A1F1-C375-156E-B40B-2BE7C31D7821}"/>
              </a:ext>
            </a:extLst>
          </p:cNvPr>
          <p:cNvSpPr txBox="1"/>
          <p:nvPr/>
        </p:nvSpPr>
        <p:spPr>
          <a:xfrm>
            <a:off x="5125340" y="3294685"/>
            <a:ext cx="291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Fill 8491 </a:t>
            </a:r>
            <a:r>
              <a:rPr lang="en-GB" sz="1400" b="1" dirty="0">
                <a:solidFill>
                  <a:schemeClr val="accent2"/>
                </a:solidFill>
              </a:rPr>
              <a:t>2022</a:t>
            </a:r>
            <a:r>
              <a:rPr lang="en-GB" sz="1400" b="1" dirty="0"/>
              <a:t>, B1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B99CB1-8CE0-DDAF-B9A1-78CD0FE7CB7C}"/>
              </a:ext>
            </a:extLst>
          </p:cNvPr>
          <p:cNvSpPr txBox="1"/>
          <p:nvPr/>
        </p:nvSpPr>
        <p:spPr>
          <a:xfrm>
            <a:off x="841021" y="2464568"/>
            <a:ext cx="7461957" cy="615553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Similar beam quality for most of stable beams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700" dirty="0">
                <a:sym typeface="Wingdings" pitchFamily="2" charset="2"/>
              </a:rPr>
              <a:t>Can compare fills at different times to find similar bunch intensities and lengths</a:t>
            </a:r>
          </a:p>
        </p:txBody>
      </p:sp>
    </p:spTree>
    <p:extLst>
      <p:ext uri="{BB962C8B-B14F-4D97-AF65-F5344CB8AC3E}">
        <p14:creationId xmlns:p14="http://schemas.microsoft.com/office/powerpoint/2010/main" val="54446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95459-017F-9598-8D7E-D62E59E7B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over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264BE-381A-5A56-5E9F-B2BBCC5CC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/>
          <a:p>
            <a:r>
              <a:rPr lang="en-GB" dirty="0"/>
              <a:t>The scrubbing evolution was reconstructed by comparing </a:t>
            </a:r>
            <a:r>
              <a:rPr lang="en-GB" dirty="0">
                <a:solidFill>
                  <a:schemeClr val="accent2"/>
                </a:solidFill>
              </a:rPr>
              <a:t>fills separated by equal heat load dose</a:t>
            </a:r>
            <a:r>
              <a:rPr lang="en-GB" dirty="0"/>
              <a:t>, choosing </a:t>
            </a:r>
            <a:r>
              <a:rPr lang="en-GB" dirty="0">
                <a:solidFill>
                  <a:schemeClr val="accent2"/>
                </a:solidFill>
              </a:rPr>
              <a:t>moments with similar bunch intensity and length</a:t>
            </a:r>
          </a:p>
          <a:p>
            <a:pPr lvl="1"/>
            <a:r>
              <a:rPr lang="en-GB" dirty="0"/>
              <a:t>Scrubbing slowed down in all sectors – significant further scrubbing not expected</a:t>
            </a:r>
          </a:p>
          <a:p>
            <a:pPr marL="0" indent="0">
              <a:buNone/>
            </a:pP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0EBF6-E716-3F41-4BD4-1683780FB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9690C-2353-5D3F-195D-517004FF0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472AB-D939-624F-ED3D-E5E7C088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13" name="Picture 12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3B7B7D44-56C7-F8E5-5B6E-10AB541BDE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8" t="7328" r="8526" b="49332"/>
          <a:stretch/>
        </p:blipFill>
        <p:spPr>
          <a:xfrm>
            <a:off x="191326" y="1906540"/>
            <a:ext cx="8761347" cy="2531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CE9040E-6012-CB71-C65C-0D5D20FDB4D6}"/>
              </a:ext>
            </a:extLst>
          </p:cNvPr>
          <p:cNvSpPr/>
          <p:nvPr/>
        </p:nvSpPr>
        <p:spPr>
          <a:xfrm>
            <a:off x="802888" y="5714146"/>
            <a:ext cx="8006576" cy="33120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8EFD34-5189-41EE-B03F-F72109FC1505}"/>
              </a:ext>
            </a:extLst>
          </p:cNvPr>
          <p:cNvSpPr/>
          <p:nvPr/>
        </p:nvSpPr>
        <p:spPr>
          <a:xfrm>
            <a:off x="802010" y="4860252"/>
            <a:ext cx="8006576" cy="33120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01087A72-C956-2293-C930-6A02901950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78" t="54598" r="8526" b="10793"/>
          <a:stretch/>
        </p:blipFill>
        <p:spPr>
          <a:xfrm>
            <a:off x="191326" y="4357415"/>
            <a:ext cx="8761347" cy="202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8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F1371-4BD1-A434-6C18-2DB689D3C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 simulation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6BE89-D5A2-2256-B9E8-D48C1BDF2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e-cloud heat load can be estimated based on the SEY, which is inferred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/>
              <a:t>by </a:t>
            </a:r>
            <a:r>
              <a:rPr lang="en-GB" dirty="0">
                <a:sym typeface="Wingdings" pitchFamily="2" charset="2"/>
              </a:rPr>
              <a:t>comparing heat load measurements to simulations with matching beam and machine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D65E8-BBC4-3CE1-FE5C-FC99D663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05199-D1F7-4545-C470-DF051CC1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B174E-C55F-0EE8-4482-EBD179467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39</a:t>
            </a:fld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B19BE8E-4496-80B9-000E-065820D44394}"/>
              </a:ext>
            </a:extLst>
          </p:cNvPr>
          <p:cNvSpPr/>
          <p:nvPr/>
        </p:nvSpPr>
        <p:spPr>
          <a:xfrm>
            <a:off x="3430931" y="2755693"/>
            <a:ext cx="2350342" cy="15046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981FBD-9536-585F-255D-A3074513FABD}"/>
              </a:ext>
            </a:extLst>
          </p:cNvPr>
          <p:cNvSpPr txBox="1"/>
          <p:nvPr/>
        </p:nvSpPr>
        <p:spPr>
          <a:xfrm>
            <a:off x="3929343" y="3183319"/>
            <a:ext cx="1353517" cy="565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PyECLOUD</a:t>
            </a:r>
            <a:r>
              <a:rPr lang="en-GB" dirty="0"/>
              <a:t> simulations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1FF542-AFB3-93B8-F5B3-2BD93BEF9476}"/>
              </a:ext>
            </a:extLst>
          </p:cNvPr>
          <p:cNvSpPr txBox="1"/>
          <p:nvPr/>
        </p:nvSpPr>
        <p:spPr>
          <a:xfrm>
            <a:off x="5557672" y="2080490"/>
            <a:ext cx="129789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Photoemission parameters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A112B7-9071-B730-FCBA-E51D3C5DD671}"/>
              </a:ext>
            </a:extLst>
          </p:cNvPr>
          <p:cNvSpPr txBox="1"/>
          <p:nvPr/>
        </p:nvSpPr>
        <p:spPr>
          <a:xfrm>
            <a:off x="3957154" y="1596569"/>
            <a:ext cx="1297893" cy="924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Bunch length, emittance, energy, </a:t>
            </a:r>
            <a:br>
              <a:rPr lang="en-GB" sz="1400" dirty="0"/>
            </a:br>
            <a:r>
              <a:rPr lang="en-GB" sz="1400" dirty="0"/>
              <a:t>filling scheme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BBC6DF-C9D1-A53F-EADF-C848DEF51CE9}"/>
              </a:ext>
            </a:extLst>
          </p:cNvPr>
          <p:cNvSpPr txBox="1"/>
          <p:nvPr/>
        </p:nvSpPr>
        <p:spPr>
          <a:xfrm>
            <a:off x="2354433" y="1906331"/>
            <a:ext cx="1297893" cy="715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Arc elements:</a:t>
            </a:r>
          </a:p>
          <a:p>
            <a:pPr algn="ctr"/>
            <a:r>
              <a:rPr lang="en-GB" sz="1400" dirty="0"/>
              <a:t>Magnetic field, beta functions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00F9F3-DB3D-BDB0-46FB-2E7D38EF23AD}"/>
              </a:ext>
            </a:extLst>
          </p:cNvPr>
          <p:cNvCxnSpPr>
            <a:cxnSpLocks/>
            <a:stCxn id="36" idx="2"/>
            <a:endCxn id="32" idx="1"/>
          </p:cNvCxnSpPr>
          <p:nvPr/>
        </p:nvCxnSpPr>
        <p:spPr>
          <a:xfrm>
            <a:off x="3003380" y="2621925"/>
            <a:ext cx="771750" cy="35411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216C5FB-1250-493F-4054-F73EAC7236A4}"/>
              </a:ext>
            </a:extLst>
          </p:cNvPr>
          <p:cNvCxnSpPr>
            <a:cxnSpLocks/>
            <a:stCxn id="35" idx="2"/>
            <a:endCxn id="32" idx="0"/>
          </p:cNvCxnSpPr>
          <p:nvPr/>
        </p:nvCxnSpPr>
        <p:spPr>
          <a:xfrm>
            <a:off x="4606101" y="2520877"/>
            <a:ext cx="1" cy="23481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EA8C9AB-6B9A-12FB-5EFE-0C2DE9948DEB}"/>
              </a:ext>
            </a:extLst>
          </p:cNvPr>
          <p:cNvCxnSpPr>
            <a:cxnSpLocks/>
            <a:stCxn id="34" idx="2"/>
            <a:endCxn id="32" idx="7"/>
          </p:cNvCxnSpPr>
          <p:nvPr/>
        </p:nvCxnSpPr>
        <p:spPr>
          <a:xfrm flipH="1">
            <a:off x="5437073" y="2603710"/>
            <a:ext cx="769546" cy="37233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5FAE37-5E19-0024-FC39-E260CBBAC0FA}"/>
              </a:ext>
            </a:extLst>
          </p:cNvPr>
          <p:cNvGrpSpPr/>
          <p:nvPr/>
        </p:nvGrpSpPr>
        <p:grpSpPr>
          <a:xfrm>
            <a:off x="3910801" y="4602547"/>
            <a:ext cx="1390600" cy="1589688"/>
            <a:chOff x="3910801" y="4602547"/>
            <a:chExt cx="1390600" cy="158968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65A5B0-8D44-7D3D-73E5-11A79C3FF3D8}"/>
                </a:ext>
              </a:extLst>
            </p:cNvPr>
            <p:cNvSpPr txBox="1"/>
            <p:nvPr/>
          </p:nvSpPr>
          <p:spPr>
            <a:xfrm>
              <a:off x="3910801" y="4602547"/>
              <a:ext cx="1390600" cy="15896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vs bunch intensity, SEY database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43" name="Graphic 42" descr="Database with solid fill">
              <a:extLst>
                <a:ext uri="{FF2B5EF4-FFF2-40B4-BE49-F238E27FC236}">
                  <a16:creationId xmlns:a16="http://schemas.microsoft.com/office/drawing/2014/main" id="{D135914C-52EF-761B-457B-13F90F211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93556" y="5313085"/>
              <a:ext cx="825089" cy="800498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9656564-2454-2963-DE1D-B381E3614B74}"/>
              </a:ext>
            </a:extLst>
          </p:cNvPr>
          <p:cNvGrpSpPr/>
          <p:nvPr/>
        </p:nvGrpSpPr>
        <p:grpSpPr>
          <a:xfrm>
            <a:off x="5943509" y="2982993"/>
            <a:ext cx="1450797" cy="511933"/>
            <a:chOff x="5943509" y="2982993"/>
            <a:chExt cx="1450797" cy="51193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76793F7-D1FA-7021-569A-398DE56305DC}"/>
                </a:ext>
              </a:extLst>
            </p:cNvPr>
            <p:cNvSpPr txBox="1"/>
            <p:nvPr/>
          </p:nvSpPr>
          <p:spPr>
            <a:xfrm>
              <a:off x="5943509" y="2982993"/>
              <a:ext cx="1450797" cy="5119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Bunch intensity</a:t>
              </a:r>
            </a:p>
            <a:p>
              <a:pPr algn="ctr"/>
              <a:endParaRPr lang="en-GB" sz="1400" dirty="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C7DD6E25-5D7C-0B58-67A2-F4D1E67F10DF}"/>
                </a:ext>
              </a:extLst>
            </p:cNvPr>
            <p:cNvCxnSpPr/>
            <p:nvPr/>
          </p:nvCxnSpPr>
          <p:spPr>
            <a:xfrm>
              <a:off x="6386231" y="3355684"/>
              <a:ext cx="51893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9147CEA-69F4-E1EC-E89D-09068A924F71}"/>
              </a:ext>
            </a:extLst>
          </p:cNvPr>
          <p:cNvGrpSpPr/>
          <p:nvPr/>
        </p:nvGrpSpPr>
        <p:grpSpPr>
          <a:xfrm>
            <a:off x="1970802" y="2982993"/>
            <a:ext cx="1297893" cy="511933"/>
            <a:chOff x="1970802" y="2982993"/>
            <a:chExt cx="1297893" cy="51193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62AD5D5-605D-CF0E-F6CA-00BD704BBBF6}"/>
                </a:ext>
              </a:extLst>
            </p:cNvPr>
            <p:cNvSpPr txBox="1"/>
            <p:nvPr/>
          </p:nvSpPr>
          <p:spPr>
            <a:xfrm>
              <a:off x="1970802" y="2982993"/>
              <a:ext cx="1297893" cy="51193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SEY</a:t>
              </a:r>
            </a:p>
            <a:p>
              <a:pPr algn="ctr"/>
              <a:endParaRPr lang="en-GB" sz="1400" dirty="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21DA7E2-E547-E28C-705B-1594D1C19694}"/>
                </a:ext>
              </a:extLst>
            </p:cNvPr>
            <p:cNvCxnSpPr/>
            <p:nvPr/>
          </p:nvCxnSpPr>
          <p:spPr>
            <a:xfrm>
              <a:off x="2345003" y="3340108"/>
              <a:ext cx="51893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Down Arrow 47">
            <a:extLst>
              <a:ext uri="{FF2B5EF4-FFF2-40B4-BE49-F238E27FC236}">
                <a16:creationId xmlns:a16="http://schemas.microsoft.com/office/drawing/2014/main" id="{F0D263DF-52B1-EF47-79E1-F6522C9C3748}"/>
              </a:ext>
            </a:extLst>
          </p:cNvPr>
          <p:cNvSpPr/>
          <p:nvPr/>
        </p:nvSpPr>
        <p:spPr>
          <a:xfrm rot="18059420">
            <a:off x="3353693" y="4545823"/>
            <a:ext cx="191020" cy="3566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D619ACAD-8230-8AFF-DA2A-FF723F8BBD35}"/>
              </a:ext>
            </a:extLst>
          </p:cNvPr>
          <p:cNvSpPr/>
          <p:nvPr/>
        </p:nvSpPr>
        <p:spPr>
          <a:xfrm>
            <a:off x="4508759" y="4331565"/>
            <a:ext cx="194684" cy="216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1CA7A3E-0DF6-5C5E-C671-0FCD1A1C071D}"/>
              </a:ext>
            </a:extLst>
          </p:cNvPr>
          <p:cNvGrpSpPr/>
          <p:nvPr/>
        </p:nvGrpSpPr>
        <p:grpSpPr>
          <a:xfrm>
            <a:off x="972000" y="4085183"/>
            <a:ext cx="2134458" cy="1374136"/>
            <a:chOff x="972000" y="4085183"/>
            <a:chExt cx="2134458" cy="137413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14B7D5-EDB0-D28F-52E6-0BD189FB0D33}"/>
                </a:ext>
              </a:extLst>
            </p:cNvPr>
            <p:cNvSpPr txBox="1"/>
            <p:nvPr/>
          </p:nvSpPr>
          <p:spPr>
            <a:xfrm>
              <a:off x="972000" y="4085183"/>
              <a:ext cx="2134458" cy="137413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Measurements:</a:t>
              </a:r>
            </a:p>
            <a:p>
              <a:pPr algn="ctr"/>
              <a:r>
                <a:rPr lang="en-GB" sz="1400" dirty="0"/>
                <a:t>Bunch intensity, </a:t>
              </a:r>
              <a:br>
                <a:rPr lang="en-GB" sz="1400" dirty="0"/>
              </a:br>
              <a:r>
                <a:rPr lang="en-GB" sz="1400" dirty="0"/>
                <a:t>cell-by-cell heat load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51" name="Graphic 50" descr="Statistics outline">
              <a:extLst>
                <a:ext uri="{FF2B5EF4-FFF2-40B4-BE49-F238E27FC236}">
                  <a16:creationId xmlns:a16="http://schemas.microsoft.com/office/drawing/2014/main" id="{2AF76B24-6EBB-6438-2DE7-0C7C4FD02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05820" y="4782630"/>
              <a:ext cx="649676" cy="630314"/>
            </a:xfrm>
            <a:prstGeom prst="rect">
              <a:avLst/>
            </a:prstGeom>
          </p:spPr>
        </p:pic>
      </p:grpSp>
      <p:sp>
        <p:nvSpPr>
          <p:cNvPr id="55" name="Down Arrow 54">
            <a:extLst>
              <a:ext uri="{FF2B5EF4-FFF2-40B4-BE49-F238E27FC236}">
                <a16:creationId xmlns:a16="http://schemas.microsoft.com/office/drawing/2014/main" id="{0C1A5CED-F6F8-9A84-7AEE-BB98FF12B612}"/>
              </a:ext>
            </a:extLst>
          </p:cNvPr>
          <p:cNvSpPr/>
          <p:nvPr/>
        </p:nvSpPr>
        <p:spPr>
          <a:xfrm rot="14399341">
            <a:off x="5760155" y="4546565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80BD7774-FFF9-3405-E80B-9C850A4C255E}"/>
              </a:ext>
            </a:extLst>
          </p:cNvPr>
          <p:cNvSpPr/>
          <p:nvPr/>
        </p:nvSpPr>
        <p:spPr>
          <a:xfrm rot="3592506">
            <a:off x="5760147" y="4990572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BA28A3-5D22-AD19-297B-D0E1B7BEC2D6}"/>
              </a:ext>
            </a:extLst>
          </p:cNvPr>
          <p:cNvGrpSpPr/>
          <p:nvPr/>
        </p:nvGrpSpPr>
        <p:grpSpPr>
          <a:xfrm>
            <a:off x="6206352" y="5308878"/>
            <a:ext cx="1965648" cy="1128378"/>
            <a:chOff x="6206352" y="5308878"/>
            <a:chExt cx="1965648" cy="112837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ABA33C-94B8-868B-CF43-6D78CAC9BD1B}"/>
                </a:ext>
              </a:extLst>
            </p:cNvPr>
            <p:cNvSpPr txBox="1"/>
            <p:nvPr/>
          </p:nvSpPr>
          <p:spPr>
            <a:xfrm>
              <a:off x="6206352" y="5308878"/>
              <a:ext cx="1965648" cy="11138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scaling with intensity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15" name="Graphic 14" descr="Scatterplot outline">
              <a:extLst>
                <a:ext uri="{FF2B5EF4-FFF2-40B4-BE49-F238E27FC236}">
                  <a16:creationId xmlns:a16="http://schemas.microsoft.com/office/drawing/2014/main" id="{71DCC98E-9DEA-C656-7091-941BBB959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66171" y="5787491"/>
              <a:ext cx="649765" cy="649765"/>
            </a:xfrm>
            <a:prstGeom prst="rect">
              <a:avLst/>
            </a:prstGeom>
          </p:spPr>
        </p:pic>
      </p:grpSp>
      <p:sp>
        <p:nvSpPr>
          <p:cNvPr id="16" name="Down Arrow 15">
            <a:extLst>
              <a:ext uri="{FF2B5EF4-FFF2-40B4-BE49-F238E27FC236}">
                <a16:creationId xmlns:a16="http://schemas.microsoft.com/office/drawing/2014/main" id="{A7BE6F6B-E3A0-1916-8AA7-90228F8EC55A}"/>
              </a:ext>
            </a:extLst>
          </p:cNvPr>
          <p:cNvSpPr/>
          <p:nvPr/>
        </p:nvSpPr>
        <p:spPr>
          <a:xfrm rot="18059420">
            <a:off x="5760237" y="5339601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374111-ED31-B12C-B563-06522AB2AB56}"/>
              </a:ext>
            </a:extLst>
          </p:cNvPr>
          <p:cNvGrpSpPr/>
          <p:nvPr/>
        </p:nvGrpSpPr>
        <p:grpSpPr>
          <a:xfrm>
            <a:off x="6200883" y="4085183"/>
            <a:ext cx="1965381" cy="1092824"/>
            <a:chOff x="6200883" y="4085183"/>
            <a:chExt cx="1965381" cy="10928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6B565A-8531-2D58-BFA5-9E15095208CC}"/>
                </a:ext>
              </a:extLst>
            </p:cNvPr>
            <p:cNvSpPr txBox="1"/>
            <p:nvPr/>
          </p:nvSpPr>
          <p:spPr>
            <a:xfrm>
              <a:off x="6200883" y="4085183"/>
              <a:ext cx="1965381" cy="10772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Cell-by-cell SEY</a:t>
              </a:r>
            </a:p>
            <a:p>
              <a:pPr algn="ctr"/>
              <a:r>
                <a:rPr lang="en-GB" sz="1400" dirty="0"/>
                <a:t>(machine model)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800" dirty="0"/>
            </a:p>
          </p:txBody>
        </p:sp>
        <p:pic>
          <p:nvPicPr>
            <p:cNvPr id="19" name="Graphic 18" descr="Bar chart outline">
              <a:extLst>
                <a:ext uri="{FF2B5EF4-FFF2-40B4-BE49-F238E27FC236}">
                  <a16:creationId xmlns:a16="http://schemas.microsoft.com/office/drawing/2014/main" id="{81585ED9-ED2E-8F58-ECBA-6FFC6BCE0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866260" y="4547693"/>
              <a:ext cx="649676" cy="6303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53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5" grpId="0" animBg="1"/>
      <p:bldP spid="12" grpId="0" animBg="1"/>
      <p:bldP spid="1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F1371-4BD1-A434-6C18-2DB689D3C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 simulation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6BE89-D5A2-2256-B9E8-D48C1BDF2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e-cloud heat load can be estimated based on the SEY, which is inferred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/>
              <a:t>by </a:t>
            </a:r>
            <a:r>
              <a:rPr lang="en-GB" dirty="0">
                <a:sym typeface="Wingdings" pitchFamily="2" charset="2"/>
              </a:rPr>
              <a:t>comparing heat load measurements to simulations with matching beam and machine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D65E8-BBC4-3CE1-FE5C-FC99D663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05199-D1F7-4545-C470-DF051CC1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B174E-C55F-0EE8-4482-EBD179467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40</a:t>
            </a:fld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B19BE8E-4496-80B9-000E-065820D44394}"/>
              </a:ext>
            </a:extLst>
          </p:cNvPr>
          <p:cNvSpPr/>
          <p:nvPr/>
        </p:nvSpPr>
        <p:spPr>
          <a:xfrm>
            <a:off x="3430931" y="2755693"/>
            <a:ext cx="2350342" cy="15046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981FBD-9536-585F-255D-A3074513FABD}"/>
              </a:ext>
            </a:extLst>
          </p:cNvPr>
          <p:cNvSpPr txBox="1"/>
          <p:nvPr/>
        </p:nvSpPr>
        <p:spPr>
          <a:xfrm>
            <a:off x="3929343" y="3183319"/>
            <a:ext cx="1353517" cy="565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PyECLOUD</a:t>
            </a:r>
            <a:r>
              <a:rPr lang="en-GB" dirty="0"/>
              <a:t> simulations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1FF542-AFB3-93B8-F5B3-2BD93BEF9476}"/>
              </a:ext>
            </a:extLst>
          </p:cNvPr>
          <p:cNvSpPr txBox="1"/>
          <p:nvPr/>
        </p:nvSpPr>
        <p:spPr>
          <a:xfrm>
            <a:off x="5557672" y="2080490"/>
            <a:ext cx="129789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Photoemission parameters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A112B7-9071-B730-FCBA-E51D3C5DD671}"/>
              </a:ext>
            </a:extLst>
          </p:cNvPr>
          <p:cNvSpPr txBox="1"/>
          <p:nvPr/>
        </p:nvSpPr>
        <p:spPr>
          <a:xfrm>
            <a:off x="3957154" y="1596569"/>
            <a:ext cx="1297893" cy="924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Bunch length, emittance, energy, </a:t>
            </a:r>
            <a:br>
              <a:rPr lang="en-GB" sz="1400" dirty="0"/>
            </a:br>
            <a:r>
              <a:rPr lang="en-GB" sz="1400" dirty="0"/>
              <a:t>filling scheme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BBC6DF-C9D1-A53F-EADF-C848DEF51CE9}"/>
              </a:ext>
            </a:extLst>
          </p:cNvPr>
          <p:cNvSpPr txBox="1"/>
          <p:nvPr/>
        </p:nvSpPr>
        <p:spPr>
          <a:xfrm>
            <a:off x="2354433" y="1906331"/>
            <a:ext cx="1297893" cy="715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Arc elements:</a:t>
            </a:r>
          </a:p>
          <a:p>
            <a:pPr algn="ctr"/>
            <a:r>
              <a:rPr lang="en-GB" sz="1400" dirty="0"/>
              <a:t>Magnetic field, beta functions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265A5B0-8D44-7D3D-73E5-11A79C3FF3D8}"/>
              </a:ext>
            </a:extLst>
          </p:cNvPr>
          <p:cNvSpPr txBox="1"/>
          <p:nvPr/>
        </p:nvSpPr>
        <p:spPr>
          <a:xfrm>
            <a:off x="3910801" y="4602547"/>
            <a:ext cx="1390600" cy="15896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Heat load vs bunch intensity, SEY database</a:t>
            </a:r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14B7D5-EDB0-D28F-52E6-0BD189FB0D33}"/>
              </a:ext>
            </a:extLst>
          </p:cNvPr>
          <p:cNvSpPr txBox="1"/>
          <p:nvPr/>
        </p:nvSpPr>
        <p:spPr>
          <a:xfrm>
            <a:off x="972000" y="4085183"/>
            <a:ext cx="2134458" cy="1374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Measurements:</a:t>
            </a:r>
          </a:p>
          <a:p>
            <a:pPr algn="ctr"/>
            <a:r>
              <a:rPr lang="en-GB" sz="1400" dirty="0"/>
              <a:t>Bunch intensity, </a:t>
            </a:r>
            <a:br>
              <a:rPr lang="en-GB" sz="1400" dirty="0"/>
            </a:br>
            <a:r>
              <a:rPr lang="en-GB" sz="1400" dirty="0"/>
              <a:t>cell-by-cell heat load</a:t>
            </a:r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00F9F3-DB3D-BDB0-46FB-2E7D38EF23AD}"/>
              </a:ext>
            </a:extLst>
          </p:cNvPr>
          <p:cNvCxnSpPr>
            <a:cxnSpLocks/>
            <a:stCxn id="36" idx="2"/>
            <a:endCxn id="32" idx="1"/>
          </p:cNvCxnSpPr>
          <p:nvPr/>
        </p:nvCxnSpPr>
        <p:spPr>
          <a:xfrm>
            <a:off x="3003381" y="2621925"/>
            <a:ext cx="771750" cy="35411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216C5FB-1250-493F-4054-F73EAC7236A4}"/>
              </a:ext>
            </a:extLst>
          </p:cNvPr>
          <p:cNvCxnSpPr>
            <a:cxnSpLocks/>
            <a:stCxn id="35" idx="2"/>
            <a:endCxn id="32" idx="0"/>
          </p:cNvCxnSpPr>
          <p:nvPr/>
        </p:nvCxnSpPr>
        <p:spPr>
          <a:xfrm>
            <a:off x="4606101" y="2520877"/>
            <a:ext cx="1" cy="23481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EA8C9AB-6B9A-12FB-5EFE-0C2DE9948DEB}"/>
              </a:ext>
            </a:extLst>
          </p:cNvPr>
          <p:cNvCxnSpPr>
            <a:cxnSpLocks/>
            <a:stCxn id="34" idx="2"/>
            <a:endCxn id="32" idx="7"/>
          </p:cNvCxnSpPr>
          <p:nvPr/>
        </p:nvCxnSpPr>
        <p:spPr>
          <a:xfrm flipH="1">
            <a:off x="5437073" y="2603710"/>
            <a:ext cx="769546" cy="37233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Graphic 42" descr="Database with solid fill">
            <a:extLst>
              <a:ext uri="{FF2B5EF4-FFF2-40B4-BE49-F238E27FC236}">
                <a16:creationId xmlns:a16="http://schemas.microsoft.com/office/drawing/2014/main" id="{D135914C-52EF-761B-457B-13F90F211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3556" y="5313085"/>
            <a:ext cx="825089" cy="80049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76793F7-D1FA-7021-569A-398DE56305DC}"/>
              </a:ext>
            </a:extLst>
          </p:cNvPr>
          <p:cNvSpPr txBox="1"/>
          <p:nvPr/>
        </p:nvSpPr>
        <p:spPr>
          <a:xfrm>
            <a:off x="5943509" y="2982993"/>
            <a:ext cx="1450797" cy="5119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Bunch intensity</a:t>
            </a:r>
          </a:p>
          <a:p>
            <a:pPr algn="ctr"/>
            <a:endParaRPr lang="en-GB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62AD5D5-605D-CF0E-F6CA-00BD704BBBF6}"/>
              </a:ext>
            </a:extLst>
          </p:cNvPr>
          <p:cNvSpPr txBox="1"/>
          <p:nvPr/>
        </p:nvSpPr>
        <p:spPr>
          <a:xfrm>
            <a:off x="1970802" y="2982993"/>
            <a:ext cx="1297893" cy="5119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SEY</a:t>
            </a:r>
          </a:p>
          <a:p>
            <a:pPr algn="ctr"/>
            <a:endParaRPr lang="en-GB" sz="14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7DD6E25-5D7C-0B58-67A2-F4D1E67F10DF}"/>
              </a:ext>
            </a:extLst>
          </p:cNvPr>
          <p:cNvCxnSpPr/>
          <p:nvPr/>
        </p:nvCxnSpPr>
        <p:spPr>
          <a:xfrm>
            <a:off x="6386231" y="3355684"/>
            <a:ext cx="5189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21DA7E2-E547-E28C-705B-1594D1C19694}"/>
              </a:ext>
            </a:extLst>
          </p:cNvPr>
          <p:cNvCxnSpPr/>
          <p:nvPr/>
        </p:nvCxnSpPr>
        <p:spPr>
          <a:xfrm>
            <a:off x="2345003" y="3340108"/>
            <a:ext cx="5189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Down Arrow 47">
            <a:extLst>
              <a:ext uri="{FF2B5EF4-FFF2-40B4-BE49-F238E27FC236}">
                <a16:creationId xmlns:a16="http://schemas.microsoft.com/office/drawing/2014/main" id="{F0D263DF-52B1-EF47-79E1-F6522C9C3748}"/>
              </a:ext>
            </a:extLst>
          </p:cNvPr>
          <p:cNvSpPr/>
          <p:nvPr/>
        </p:nvSpPr>
        <p:spPr>
          <a:xfrm rot="18059420">
            <a:off x="3353693" y="4545823"/>
            <a:ext cx="191020" cy="3566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id="{D619ACAD-8230-8AFF-DA2A-FF723F8BBD35}"/>
              </a:ext>
            </a:extLst>
          </p:cNvPr>
          <p:cNvSpPr/>
          <p:nvPr/>
        </p:nvSpPr>
        <p:spPr>
          <a:xfrm>
            <a:off x="4508759" y="4331565"/>
            <a:ext cx="194684" cy="216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Graphic 50" descr="Statistics outline">
            <a:extLst>
              <a:ext uri="{FF2B5EF4-FFF2-40B4-BE49-F238E27FC236}">
                <a16:creationId xmlns:a16="http://schemas.microsoft.com/office/drawing/2014/main" id="{2AF76B24-6EBB-6438-2DE7-0C7C4FD023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5820" y="4782630"/>
            <a:ext cx="649676" cy="6303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85A22D-250C-3875-5522-0408B2B76F60}"/>
              </a:ext>
            </a:extLst>
          </p:cNvPr>
          <p:cNvSpPr txBox="1"/>
          <p:nvPr/>
        </p:nvSpPr>
        <p:spPr>
          <a:xfrm>
            <a:off x="4040528" y="1489158"/>
            <a:ext cx="1297893" cy="924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Bunch length, emittance, energy, </a:t>
            </a:r>
            <a:br>
              <a:rPr lang="en-GB" sz="1400" dirty="0"/>
            </a:br>
            <a:r>
              <a:rPr lang="en-GB" sz="1400" dirty="0"/>
              <a:t>filling scheme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589503-DFF4-9B6B-3AB4-877BFD6D8832}"/>
              </a:ext>
            </a:extLst>
          </p:cNvPr>
          <p:cNvSpPr txBox="1"/>
          <p:nvPr/>
        </p:nvSpPr>
        <p:spPr>
          <a:xfrm>
            <a:off x="4122558" y="1386633"/>
            <a:ext cx="1297893" cy="924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Bunch length, emittance, energy, </a:t>
            </a:r>
            <a:br>
              <a:rPr lang="en-GB" sz="1400" dirty="0"/>
            </a:br>
            <a:r>
              <a:rPr lang="en-GB" sz="1400" dirty="0"/>
              <a:t>filling scheme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5EE932-ED72-A36D-9AA2-D82D8FDF2D1D}"/>
              </a:ext>
            </a:extLst>
          </p:cNvPr>
          <p:cNvGrpSpPr/>
          <p:nvPr/>
        </p:nvGrpSpPr>
        <p:grpSpPr>
          <a:xfrm>
            <a:off x="4063201" y="4754947"/>
            <a:ext cx="1390600" cy="1589688"/>
            <a:chOff x="4063201" y="4754947"/>
            <a:chExt cx="1390600" cy="15896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777A57-CCEF-F4D1-B4AE-E6FF3EE92DF5}"/>
                </a:ext>
              </a:extLst>
            </p:cNvPr>
            <p:cNvSpPr txBox="1"/>
            <p:nvPr/>
          </p:nvSpPr>
          <p:spPr>
            <a:xfrm>
              <a:off x="4063201" y="4754947"/>
              <a:ext cx="1390600" cy="15896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vs bunch intensity, SEY database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10" name="Graphic 9" descr="Database with solid fill">
              <a:extLst>
                <a:ext uri="{FF2B5EF4-FFF2-40B4-BE49-F238E27FC236}">
                  <a16:creationId xmlns:a16="http://schemas.microsoft.com/office/drawing/2014/main" id="{2E276CBD-C3A4-99B5-D57F-593FA2BF6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45956" y="5465485"/>
              <a:ext cx="825089" cy="800498"/>
            </a:xfrm>
            <a:prstGeom prst="rect">
              <a:avLst/>
            </a:prstGeom>
          </p:spPr>
        </p:pic>
      </p:grpSp>
      <p:sp>
        <p:nvSpPr>
          <p:cNvPr id="13" name="Down Arrow 12">
            <a:extLst>
              <a:ext uri="{FF2B5EF4-FFF2-40B4-BE49-F238E27FC236}">
                <a16:creationId xmlns:a16="http://schemas.microsoft.com/office/drawing/2014/main" id="{D796BD26-6457-03B9-934C-B50A5E1E46E8}"/>
              </a:ext>
            </a:extLst>
          </p:cNvPr>
          <p:cNvSpPr/>
          <p:nvPr/>
        </p:nvSpPr>
        <p:spPr>
          <a:xfrm rot="3592506">
            <a:off x="5760147" y="4990572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9AE83568-C7FC-EAFD-67E5-F0FD75F8BF38}"/>
              </a:ext>
            </a:extLst>
          </p:cNvPr>
          <p:cNvSpPr/>
          <p:nvPr/>
        </p:nvSpPr>
        <p:spPr>
          <a:xfrm rot="18059420">
            <a:off x="5760237" y="5339601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032CB4-493A-BDD0-9E9D-18504CBAE63B}"/>
              </a:ext>
            </a:extLst>
          </p:cNvPr>
          <p:cNvGrpSpPr/>
          <p:nvPr/>
        </p:nvGrpSpPr>
        <p:grpSpPr>
          <a:xfrm>
            <a:off x="6206352" y="5308878"/>
            <a:ext cx="1965648" cy="1128378"/>
            <a:chOff x="6206352" y="5308878"/>
            <a:chExt cx="1965648" cy="11283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0C478FC-D764-63AD-EADA-0C2AFE2B221E}"/>
                </a:ext>
              </a:extLst>
            </p:cNvPr>
            <p:cNvSpPr txBox="1"/>
            <p:nvPr/>
          </p:nvSpPr>
          <p:spPr>
            <a:xfrm>
              <a:off x="6206352" y="5308878"/>
              <a:ext cx="1965648" cy="11138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scaling with intensity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16" name="Graphic 15" descr="Scatterplot outline">
              <a:extLst>
                <a:ext uri="{FF2B5EF4-FFF2-40B4-BE49-F238E27FC236}">
                  <a16:creationId xmlns:a16="http://schemas.microsoft.com/office/drawing/2014/main" id="{1C09A363-5D7A-8142-E47E-DCB3A27EA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66171" y="5787491"/>
              <a:ext cx="649765" cy="649765"/>
            </a:xfrm>
            <a:prstGeom prst="rect">
              <a:avLst/>
            </a:prstGeom>
          </p:spPr>
        </p:pic>
      </p:grpSp>
      <p:sp>
        <p:nvSpPr>
          <p:cNvPr id="17" name="Down Arrow 16">
            <a:extLst>
              <a:ext uri="{FF2B5EF4-FFF2-40B4-BE49-F238E27FC236}">
                <a16:creationId xmlns:a16="http://schemas.microsoft.com/office/drawing/2014/main" id="{F29C1318-6EA3-5CA4-3A77-29052E18EEAF}"/>
              </a:ext>
            </a:extLst>
          </p:cNvPr>
          <p:cNvSpPr/>
          <p:nvPr/>
        </p:nvSpPr>
        <p:spPr>
          <a:xfrm rot="14399341">
            <a:off x="5760155" y="4546565"/>
            <a:ext cx="196915" cy="356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2696BD0-AFC4-E1AA-CE16-D35F76E4613D}"/>
              </a:ext>
            </a:extLst>
          </p:cNvPr>
          <p:cNvGrpSpPr/>
          <p:nvPr/>
        </p:nvGrpSpPr>
        <p:grpSpPr>
          <a:xfrm>
            <a:off x="4215601" y="4907347"/>
            <a:ext cx="1390600" cy="1589688"/>
            <a:chOff x="4215601" y="4907347"/>
            <a:chExt cx="1390600" cy="158968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885F9CD-F2A2-FBCE-4EAE-E3C327FF5DBB}"/>
                </a:ext>
              </a:extLst>
            </p:cNvPr>
            <p:cNvSpPr txBox="1"/>
            <p:nvPr/>
          </p:nvSpPr>
          <p:spPr>
            <a:xfrm>
              <a:off x="4215601" y="4907347"/>
              <a:ext cx="1390600" cy="15896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vs bunch intensity, SEY database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23" name="Graphic 22" descr="Database with solid fill">
              <a:extLst>
                <a:ext uri="{FF2B5EF4-FFF2-40B4-BE49-F238E27FC236}">
                  <a16:creationId xmlns:a16="http://schemas.microsoft.com/office/drawing/2014/main" id="{65351958-1618-6E39-24E4-FCDC154A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98356" y="5617885"/>
              <a:ext cx="825089" cy="800498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C09E34-BAF9-0AC3-B2D0-BCEA80202235}"/>
              </a:ext>
            </a:extLst>
          </p:cNvPr>
          <p:cNvGrpSpPr/>
          <p:nvPr/>
        </p:nvGrpSpPr>
        <p:grpSpPr>
          <a:xfrm>
            <a:off x="6358752" y="5461278"/>
            <a:ext cx="1965648" cy="1128378"/>
            <a:chOff x="6206352" y="5308878"/>
            <a:chExt cx="1965648" cy="112837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418B397-B51C-6B4A-D545-9552A8D3C4B8}"/>
                </a:ext>
              </a:extLst>
            </p:cNvPr>
            <p:cNvSpPr txBox="1"/>
            <p:nvPr/>
          </p:nvSpPr>
          <p:spPr>
            <a:xfrm>
              <a:off x="6206352" y="5308878"/>
              <a:ext cx="1965648" cy="11138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scaling with intensity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26" name="Graphic 25" descr="Scatterplot outline">
              <a:extLst>
                <a:ext uri="{FF2B5EF4-FFF2-40B4-BE49-F238E27FC236}">
                  <a16:creationId xmlns:a16="http://schemas.microsoft.com/office/drawing/2014/main" id="{F75798F1-B4AA-8DAE-8652-342CC5030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66171" y="5787491"/>
              <a:ext cx="649765" cy="64976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3674ADD-E134-4890-0DB4-5A3A03CA96AD}"/>
              </a:ext>
            </a:extLst>
          </p:cNvPr>
          <p:cNvGrpSpPr/>
          <p:nvPr/>
        </p:nvGrpSpPr>
        <p:grpSpPr>
          <a:xfrm>
            <a:off x="6511152" y="5613678"/>
            <a:ext cx="1965648" cy="1128378"/>
            <a:chOff x="6206352" y="5308878"/>
            <a:chExt cx="1965648" cy="112837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541B7E6-10DF-930C-CC13-59643CFCB7A5}"/>
                </a:ext>
              </a:extLst>
            </p:cNvPr>
            <p:cNvSpPr txBox="1"/>
            <p:nvPr/>
          </p:nvSpPr>
          <p:spPr>
            <a:xfrm>
              <a:off x="6206352" y="5308878"/>
              <a:ext cx="1965648" cy="11138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Heat load scaling with intensity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</p:txBody>
        </p:sp>
        <p:pic>
          <p:nvPicPr>
            <p:cNvPr id="29" name="Graphic 28" descr="Scatterplot outline">
              <a:extLst>
                <a:ext uri="{FF2B5EF4-FFF2-40B4-BE49-F238E27FC236}">
                  <a16:creationId xmlns:a16="http://schemas.microsoft.com/office/drawing/2014/main" id="{730C7BC9-EB8D-2321-0AAE-8A13C8807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66171" y="5787491"/>
              <a:ext cx="649765" cy="649765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CF1B511-7C1F-CF49-8D50-1B027CF1EB62}"/>
              </a:ext>
            </a:extLst>
          </p:cNvPr>
          <p:cNvGrpSpPr/>
          <p:nvPr/>
        </p:nvGrpSpPr>
        <p:grpSpPr>
          <a:xfrm>
            <a:off x="6200883" y="4085183"/>
            <a:ext cx="1965381" cy="1092824"/>
            <a:chOff x="6200883" y="4085183"/>
            <a:chExt cx="1965381" cy="10928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3785128-AE61-90A0-1490-98D44F0B7B7C}"/>
                </a:ext>
              </a:extLst>
            </p:cNvPr>
            <p:cNvSpPr txBox="1"/>
            <p:nvPr/>
          </p:nvSpPr>
          <p:spPr>
            <a:xfrm>
              <a:off x="6200883" y="4085183"/>
              <a:ext cx="1965381" cy="10772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Cell-by-cell SEY</a:t>
              </a:r>
            </a:p>
            <a:p>
              <a:pPr algn="ctr"/>
              <a:r>
                <a:rPr lang="en-GB" sz="1400" dirty="0"/>
                <a:t>(machine model)</a:t>
              </a:r>
            </a:p>
            <a:p>
              <a:pPr algn="ctr"/>
              <a:endParaRPr lang="en-GB" sz="1400" dirty="0"/>
            </a:p>
            <a:p>
              <a:pPr algn="ctr"/>
              <a:endParaRPr lang="en-GB" sz="1400" dirty="0"/>
            </a:p>
            <a:p>
              <a:pPr algn="ctr"/>
              <a:endParaRPr lang="en-GB" sz="800" dirty="0"/>
            </a:p>
          </p:txBody>
        </p:sp>
        <p:pic>
          <p:nvPicPr>
            <p:cNvPr id="55" name="Graphic 54" descr="Bar chart outline">
              <a:extLst>
                <a:ext uri="{FF2B5EF4-FFF2-40B4-BE49-F238E27FC236}">
                  <a16:creationId xmlns:a16="http://schemas.microsoft.com/office/drawing/2014/main" id="{3CAAD3D4-8E85-2D81-59E4-1FC242352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866260" y="4547693"/>
              <a:ext cx="649676" cy="6303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416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6CC19-D998-0C87-D9EA-60B99A063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B6119-B3BC-F68B-1FFA-5504787FC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Good agreement between model and measurements found in all sectors</a:t>
            </a:r>
            <a:endParaRPr lang="en-GB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758AB-F087-952B-5A71-1E4B3C361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ED16C-D806-2CC7-870E-3CB9162DF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B3393-64B1-35BF-582F-968BC1EC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41</a:t>
            </a:fld>
            <a:endParaRPr lang="en-US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206226F5-2168-AAFB-4FE3-F5A6313B4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781"/>
          <a:stretch/>
        </p:blipFill>
        <p:spPr>
          <a:xfrm>
            <a:off x="805147" y="1062052"/>
            <a:ext cx="3270606" cy="2700000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EF252CDD-7643-5A65-FE22-BFACC7615E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2668"/>
          <a:stretch/>
        </p:blipFill>
        <p:spPr>
          <a:xfrm>
            <a:off x="4034942" y="1062052"/>
            <a:ext cx="4598852" cy="2700000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610834EB-E26F-39E1-2B0A-5DAEA39932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0781"/>
          <a:stretch/>
        </p:blipFill>
        <p:spPr>
          <a:xfrm>
            <a:off x="805147" y="3725888"/>
            <a:ext cx="3270606" cy="2700000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D433812E-E039-123E-ED47-18954EDC95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781"/>
          <a:stretch/>
        </p:blipFill>
        <p:spPr>
          <a:xfrm>
            <a:off x="4034942" y="3725888"/>
            <a:ext cx="3270605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674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6CC19-D998-0C87-D9EA-60B99A063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B6119-B3BC-F68B-1FFA-5504787FC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Good agreement between model and measurements found in all sectors</a:t>
            </a:r>
            <a:endParaRPr lang="en-GB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758AB-F087-952B-5A71-1E4B3C361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ED16C-D806-2CC7-870E-3CB9162DF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B3393-64B1-35BF-582F-968BC1EC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6226F5-2168-AAFB-4FE3-F5A6313B4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4" b="214"/>
          <a:stretch/>
        </p:blipFill>
        <p:spPr>
          <a:xfrm>
            <a:off x="805147" y="1062052"/>
            <a:ext cx="3270606" cy="27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252CDD-7643-5A65-FE22-BFACC7615E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2" b="302"/>
          <a:stretch/>
        </p:blipFill>
        <p:spPr>
          <a:xfrm>
            <a:off x="4034942" y="1062052"/>
            <a:ext cx="4598852" cy="27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10834EB-E26F-39E1-2B0A-5DAEA39932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4" b="214"/>
          <a:stretch/>
        </p:blipFill>
        <p:spPr>
          <a:xfrm>
            <a:off x="805147" y="3725888"/>
            <a:ext cx="3270606" cy="27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33812E-E039-123E-ED47-18954EDC95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4" b="214"/>
          <a:stretch/>
        </p:blipFill>
        <p:spPr>
          <a:xfrm>
            <a:off x="4034942" y="3725888"/>
            <a:ext cx="3270605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22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367C-31B9-7807-4152-69D9D6CFD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 fit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E2F4D-1221-E025-F54B-325A58402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When making the SEY fit from simulations, we are making an assumption on the distribution of the SEY within the half-cell</a:t>
            </a:r>
          </a:p>
          <a:p>
            <a:r>
              <a:rPr lang="en-GB" dirty="0"/>
              <a:t>For the estimates presented here, we assume a uniform SEY within the half-cells</a:t>
            </a:r>
          </a:p>
          <a:p>
            <a:pPr lvl="1"/>
            <a:r>
              <a:rPr lang="en-GB" dirty="0"/>
              <a:t>Provides the best fit to data, with SEY values close to lab measurements</a:t>
            </a:r>
          </a:p>
          <a:p>
            <a:r>
              <a:rPr lang="en-GB" dirty="0"/>
              <a:t>Effort to improve fitting method based on recent measurements of heat load scaling with intensity and bunch train pattern is ongoing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A3891-2E05-7EAC-D997-6653AA4F8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9F9E8-CE56-135A-1F85-4B4BA5608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75D0-B900-DE15-BA53-88C32FDB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43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83067A-57B8-7C32-B555-3AC56043DF3A}"/>
              </a:ext>
            </a:extLst>
          </p:cNvPr>
          <p:cNvSpPr txBox="1"/>
          <p:nvPr/>
        </p:nvSpPr>
        <p:spPr>
          <a:xfrm>
            <a:off x="5122397" y="2195328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 for future estimates</a:t>
            </a:r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E0E25D8C-572B-0438-1CC5-0511D073F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20239" y="2548082"/>
            <a:ext cx="6930001" cy="39600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47CE6AD0-36C6-8768-F128-99C3F6686B5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0239" y="2548082"/>
            <a:ext cx="6930001" cy="39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71DEB0-0358-7692-19FE-7C99E2E14B59}"/>
              </a:ext>
            </a:extLst>
          </p:cNvPr>
          <p:cNvSpPr txBox="1"/>
          <p:nvPr/>
        </p:nvSpPr>
        <p:spPr>
          <a:xfrm>
            <a:off x="2130355" y="3041593"/>
            <a:ext cx="212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SEY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load only from dipoles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2F530E-F31A-0336-6245-CC0E7B969457}"/>
              </a:ext>
            </a:extLst>
          </p:cNvPr>
          <p:cNvSpPr txBox="1"/>
          <p:nvPr/>
        </p:nvSpPr>
        <p:spPr>
          <a:xfrm>
            <a:off x="6151788" y="4901589"/>
            <a:ext cx="2466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1.36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1.54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85A39A-650A-3D7D-242B-CF022F2A946E}"/>
              </a:ext>
            </a:extLst>
          </p:cNvPr>
          <p:cNvSpPr txBox="1"/>
          <p:nvPr/>
        </p:nvSpPr>
        <p:spPr>
          <a:xfrm>
            <a:off x="2772381" y="5616174"/>
            <a:ext cx="313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Simulations with enhanced photoemission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39BEF0-653C-F2F9-8B6D-90C9A7685B0B}"/>
              </a:ext>
            </a:extLst>
          </p:cNvPr>
          <p:cNvSpPr txBox="1"/>
          <p:nvPr/>
        </p:nvSpPr>
        <p:spPr>
          <a:xfrm>
            <a:off x="6142061" y="5363254"/>
            <a:ext cx="2679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SEY in highest heat load cells: 1.46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SEY in highest heat load cells: 1.72</a:t>
            </a:r>
          </a:p>
        </p:txBody>
      </p:sp>
    </p:spTree>
    <p:extLst>
      <p:ext uri="{BB962C8B-B14F-4D97-AF65-F5344CB8AC3E}">
        <p14:creationId xmlns:p14="http://schemas.microsoft.com/office/powerpoint/2010/main" val="145760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9C5D3-80A0-4C4C-FB04-C410BCBBE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 with bunch train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73FDA-410C-8833-367F-2EC61B07C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saturated e-cloud builds up in ~20 bunch passages 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with </a:t>
            </a:r>
            <a:r>
              <a:rPr lang="en-GB" dirty="0"/>
              <a:t>shorter trains, a smaller fraction of bunches interact with the full e-cloud</a:t>
            </a:r>
          </a:p>
          <a:p>
            <a:pPr lvl="1"/>
            <a:endParaRPr lang="en-GB" sz="1000" dirty="0"/>
          </a:p>
          <a:p>
            <a:r>
              <a:rPr lang="en-GB" dirty="0"/>
              <a:t>The 8b+4e scheme introduces gaps already on the rising slope of the build-up 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significant reduction of e-cloud effects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sz="1000" dirty="0"/>
          </a:p>
          <a:p>
            <a:r>
              <a:rPr lang="en-GB" dirty="0"/>
              <a:t>The best compromise for maximising performance while limiting the heat load is obtained with hybrid schemes, mixing 25 ns and 8b+4e beams</a:t>
            </a:r>
          </a:p>
          <a:p>
            <a:endParaRPr lang="en-GB" dirty="0">
              <a:sym typeface="Wingdings" pitchFamily="2" charset="2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3631-3283-3BDF-6027-B54DCFD0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2B50F-0173-DF1E-4A3F-ED0509340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A3FC1-94A6-049D-0911-779DB9ADF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44</a:t>
            </a:fld>
            <a:endParaRPr lang="en-US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B3077523-D225-2660-7FCB-929AC6EE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91"/>
          <a:stretch/>
        </p:blipFill>
        <p:spPr>
          <a:xfrm>
            <a:off x="936256" y="4441276"/>
            <a:ext cx="7271488" cy="209519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AABA797-FAE3-73B7-D385-AB93C310D011}"/>
              </a:ext>
            </a:extLst>
          </p:cNvPr>
          <p:cNvSpPr/>
          <p:nvPr/>
        </p:nvSpPr>
        <p:spPr>
          <a:xfrm>
            <a:off x="5518673" y="4385785"/>
            <a:ext cx="876669" cy="216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29998-8628-6E16-C399-A5A14913147C}"/>
              </a:ext>
            </a:extLst>
          </p:cNvPr>
          <p:cNvSpPr txBox="1"/>
          <p:nvPr/>
        </p:nvSpPr>
        <p:spPr>
          <a:xfrm>
            <a:off x="4248399" y="4859171"/>
            <a:ext cx="742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56b 8b+4e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E42E15-1BBC-4BDD-7A97-E6147A5180FC}"/>
              </a:ext>
            </a:extLst>
          </p:cNvPr>
          <p:cNvSpPr txBox="1"/>
          <p:nvPr/>
        </p:nvSpPr>
        <p:spPr>
          <a:xfrm>
            <a:off x="5235999" y="5817508"/>
            <a:ext cx="2563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 x 48b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BEA23-C958-5D7D-B275-3A13CD6FEB5B}"/>
              </a:ext>
            </a:extLst>
          </p:cNvPr>
          <p:cNvSpPr txBox="1"/>
          <p:nvPr/>
        </p:nvSpPr>
        <p:spPr>
          <a:xfrm>
            <a:off x="1373671" y="4282856"/>
            <a:ext cx="6701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RF stable phase measurement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730F5-7386-6982-1CB0-0E4F8E935B7F}"/>
              </a:ext>
            </a:extLst>
          </p:cNvPr>
          <p:cNvGrpSpPr/>
          <p:nvPr/>
        </p:nvGrpSpPr>
        <p:grpSpPr>
          <a:xfrm>
            <a:off x="860953" y="2139300"/>
            <a:ext cx="6396657" cy="1181675"/>
            <a:chOff x="1602074" y="5326407"/>
            <a:chExt cx="6396657" cy="118167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3305C39-F5C6-19FD-F85E-77C4538D9A7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02074" y="5520267"/>
              <a:ext cx="6396657" cy="987815"/>
              <a:chOff x="1185334" y="2977173"/>
              <a:chExt cx="7501466" cy="1158427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FC9307-AF20-9849-A872-985941A039E1}"/>
                  </a:ext>
                </a:extLst>
              </p:cNvPr>
              <p:cNvGrpSpPr/>
              <p:nvPr/>
            </p:nvGrpSpPr>
            <p:grpSpPr>
              <a:xfrm>
                <a:off x="1185334" y="2977173"/>
                <a:ext cx="7501466" cy="1100675"/>
                <a:chOff x="1439333" y="1124365"/>
                <a:chExt cx="7501466" cy="1100675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D09D6E92-94CD-7C47-8B2A-679693A52E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28796" b="51851"/>
                <a:stretch/>
              </p:blipFill>
              <p:spPr>
                <a:xfrm>
                  <a:off x="1439333" y="1124365"/>
                  <a:ext cx="6510867" cy="1100675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9A2FEF0A-F64F-B3DD-5ED2-EE59826FA5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0925" b="52962"/>
                <a:stretch/>
              </p:blipFill>
              <p:spPr>
                <a:xfrm>
                  <a:off x="6282266" y="1124365"/>
                  <a:ext cx="2658533" cy="1075275"/>
                </a:xfrm>
                <a:prstGeom prst="rect">
                  <a:avLst/>
                </a:prstGeom>
              </p:spPr>
            </p:pic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EA7C42C2-6B1F-4245-70B2-38DE5648D5AB}"/>
                    </a:ext>
                  </a:extLst>
                </p:cNvPr>
                <p:cNvGrpSpPr/>
                <p:nvPr/>
              </p:nvGrpSpPr>
              <p:grpSpPr>
                <a:xfrm>
                  <a:off x="6113492" y="1183125"/>
                  <a:ext cx="273591" cy="887560"/>
                  <a:chOff x="5541993" y="1481164"/>
                  <a:chExt cx="273591" cy="887560"/>
                </a:xfrm>
              </p:grpSpPr>
              <p:sp>
                <p:nvSpPr>
                  <p:cNvPr id="33" name="Freeform 32">
                    <a:extLst>
                      <a:ext uri="{FF2B5EF4-FFF2-40B4-BE49-F238E27FC236}">
                        <a16:creationId xmlns:a16="http://schemas.microsoft.com/office/drawing/2014/main" id="{FD8E2132-39D6-74BF-1FFA-5EAD2DA52278}"/>
                      </a:ext>
                    </a:extLst>
                  </p:cNvPr>
                  <p:cNvSpPr/>
                  <p:nvPr/>
                </p:nvSpPr>
                <p:spPr>
                  <a:xfrm>
                    <a:off x="5573268" y="1531620"/>
                    <a:ext cx="242316" cy="754380"/>
                  </a:xfrm>
                  <a:custGeom>
                    <a:avLst/>
                    <a:gdLst>
                      <a:gd name="connsiteX0" fmla="*/ 64008 w 242316"/>
                      <a:gd name="connsiteY0" fmla="*/ 0 h 754380"/>
                      <a:gd name="connsiteX1" fmla="*/ 196596 w 242316"/>
                      <a:gd name="connsiteY1" fmla="*/ 0 h 754380"/>
                      <a:gd name="connsiteX2" fmla="*/ 155448 w 242316"/>
                      <a:gd name="connsiteY2" fmla="*/ 54864 h 754380"/>
                      <a:gd name="connsiteX3" fmla="*/ 128016 w 242316"/>
                      <a:gd name="connsiteY3" fmla="*/ 114300 h 754380"/>
                      <a:gd name="connsiteX4" fmla="*/ 137160 w 242316"/>
                      <a:gd name="connsiteY4" fmla="*/ 160020 h 754380"/>
                      <a:gd name="connsiteX5" fmla="*/ 164592 w 242316"/>
                      <a:gd name="connsiteY5" fmla="*/ 278892 h 754380"/>
                      <a:gd name="connsiteX6" fmla="*/ 205740 w 242316"/>
                      <a:gd name="connsiteY6" fmla="*/ 406908 h 754380"/>
                      <a:gd name="connsiteX7" fmla="*/ 242316 w 242316"/>
                      <a:gd name="connsiteY7" fmla="*/ 580644 h 754380"/>
                      <a:gd name="connsiteX8" fmla="*/ 242316 w 242316"/>
                      <a:gd name="connsiteY8" fmla="*/ 649224 h 754380"/>
                      <a:gd name="connsiteX9" fmla="*/ 192024 w 242316"/>
                      <a:gd name="connsiteY9" fmla="*/ 754380 h 754380"/>
                      <a:gd name="connsiteX10" fmla="*/ 32004 w 242316"/>
                      <a:gd name="connsiteY10" fmla="*/ 754380 h 754380"/>
                      <a:gd name="connsiteX11" fmla="*/ 109728 w 242316"/>
                      <a:gd name="connsiteY11" fmla="*/ 649224 h 754380"/>
                      <a:gd name="connsiteX12" fmla="*/ 105156 w 242316"/>
                      <a:gd name="connsiteY12" fmla="*/ 539496 h 754380"/>
                      <a:gd name="connsiteX13" fmla="*/ 77724 w 242316"/>
                      <a:gd name="connsiteY13" fmla="*/ 425196 h 754380"/>
                      <a:gd name="connsiteX14" fmla="*/ 50292 w 242316"/>
                      <a:gd name="connsiteY14" fmla="*/ 333756 h 754380"/>
                      <a:gd name="connsiteX15" fmla="*/ 9144 w 242316"/>
                      <a:gd name="connsiteY15" fmla="*/ 214884 h 754380"/>
                      <a:gd name="connsiteX16" fmla="*/ 0 w 242316"/>
                      <a:gd name="connsiteY16" fmla="*/ 150876 h 754380"/>
                      <a:gd name="connsiteX17" fmla="*/ 13716 w 242316"/>
                      <a:gd name="connsiteY17" fmla="*/ 73152 h 754380"/>
                      <a:gd name="connsiteX18" fmla="*/ 64008 w 242316"/>
                      <a:gd name="connsiteY18" fmla="*/ 0 h 754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42316" h="754380">
                        <a:moveTo>
                          <a:pt x="64008" y="0"/>
                        </a:moveTo>
                        <a:lnTo>
                          <a:pt x="196596" y="0"/>
                        </a:lnTo>
                        <a:lnTo>
                          <a:pt x="155448" y="54864"/>
                        </a:lnTo>
                        <a:lnTo>
                          <a:pt x="128016" y="114300"/>
                        </a:lnTo>
                        <a:lnTo>
                          <a:pt x="137160" y="160020"/>
                        </a:lnTo>
                        <a:lnTo>
                          <a:pt x="164592" y="278892"/>
                        </a:lnTo>
                        <a:lnTo>
                          <a:pt x="205740" y="406908"/>
                        </a:lnTo>
                        <a:lnTo>
                          <a:pt x="242316" y="580644"/>
                        </a:lnTo>
                        <a:lnTo>
                          <a:pt x="242316" y="649224"/>
                        </a:lnTo>
                        <a:lnTo>
                          <a:pt x="192024" y="754380"/>
                        </a:lnTo>
                        <a:lnTo>
                          <a:pt x="32004" y="754380"/>
                        </a:lnTo>
                        <a:lnTo>
                          <a:pt x="109728" y="649224"/>
                        </a:lnTo>
                        <a:lnTo>
                          <a:pt x="105156" y="539496"/>
                        </a:lnTo>
                        <a:lnTo>
                          <a:pt x="77724" y="425196"/>
                        </a:lnTo>
                        <a:lnTo>
                          <a:pt x="50292" y="333756"/>
                        </a:lnTo>
                        <a:lnTo>
                          <a:pt x="9144" y="214884"/>
                        </a:lnTo>
                        <a:lnTo>
                          <a:pt x="0" y="150876"/>
                        </a:lnTo>
                        <a:lnTo>
                          <a:pt x="13716" y="73152"/>
                        </a:lnTo>
                        <a:lnTo>
                          <a:pt x="640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Freeform 33">
                    <a:extLst>
                      <a:ext uri="{FF2B5EF4-FFF2-40B4-BE49-F238E27FC236}">
                        <a16:creationId xmlns:a16="http://schemas.microsoft.com/office/drawing/2014/main" id="{FB21C5D3-0F22-4847-A62B-3C3F5754AD6F}"/>
                      </a:ext>
                    </a:extLst>
                  </p:cNvPr>
                  <p:cNvSpPr/>
                  <p:nvPr/>
                </p:nvSpPr>
                <p:spPr>
                  <a:xfrm>
                    <a:off x="5541993" y="1481164"/>
                    <a:ext cx="138588" cy="881743"/>
                  </a:xfrm>
                  <a:custGeom>
                    <a:avLst/>
                    <a:gdLst>
                      <a:gd name="connsiteX0" fmla="*/ 130628 w 138588"/>
                      <a:gd name="connsiteY0" fmla="*/ 0 h 881743"/>
                      <a:gd name="connsiteX1" fmla="*/ 32657 w 138588"/>
                      <a:gd name="connsiteY1" fmla="*/ 195943 h 881743"/>
                      <a:gd name="connsiteX2" fmla="*/ 114300 w 138588"/>
                      <a:gd name="connsiteY2" fmla="*/ 489857 h 881743"/>
                      <a:gd name="connsiteX3" fmla="*/ 130628 w 138588"/>
                      <a:gd name="connsiteY3" fmla="*/ 718457 h 881743"/>
                      <a:gd name="connsiteX4" fmla="*/ 0 w 138588"/>
                      <a:gd name="connsiteY4" fmla="*/ 881743 h 881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588" h="881743">
                        <a:moveTo>
                          <a:pt x="130628" y="0"/>
                        </a:moveTo>
                        <a:cubicBezTo>
                          <a:pt x="83003" y="57150"/>
                          <a:pt x="35378" y="114300"/>
                          <a:pt x="32657" y="195943"/>
                        </a:cubicBezTo>
                        <a:cubicBezTo>
                          <a:pt x="29936" y="277586"/>
                          <a:pt x="97971" y="402771"/>
                          <a:pt x="114300" y="489857"/>
                        </a:cubicBezTo>
                        <a:cubicBezTo>
                          <a:pt x="130629" y="576943"/>
                          <a:pt x="149678" y="653143"/>
                          <a:pt x="130628" y="718457"/>
                        </a:cubicBezTo>
                        <a:cubicBezTo>
                          <a:pt x="111578" y="783771"/>
                          <a:pt x="57150" y="832757"/>
                          <a:pt x="0" y="881743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79FD0C96-F2CD-45D0-89C4-C68C084D47DE}"/>
                      </a:ext>
                    </a:extLst>
                  </p:cNvPr>
                  <p:cNvSpPr/>
                  <p:nvPr/>
                </p:nvSpPr>
                <p:spPr>
                  <a:xfrm>
                    <a:off x="5673453" y="1486981"/>
                    <a:ext cx="138588" cy="881743"/>
                  </a:xfrm>
                  <a:custGeom>
                    <a:avLst/>
                    <a:gdLst>
                      <a:gd name="connsiteX0" fmla="*/ 130628 w 138588"/>
                      <a:gd name="connsiteY0" fmla="*/ 0 h 881743"/>
                      <a:gd name="connsiteX1" fmla="*/ 32657 w 138588"/>
                      <a:gd name="connsiteY1" fmla="*/ 195943 h 881743"/>
                      <a:gd name="connsiteX2" fmla="*/ 114300 w 138588"/>
                      <a:gd name="connsiteY2" fmla="*/ 489857 h 881743"/>
                      <a:gd name="connsiteX3" fmla="*/ 130628 w 138588"/>
                      <a:gd name="connsiteY3" fmla="*/ 718457 h 881743"/>
                      <a:gd name="connsiteX4" fmla="*/ 0 w 138588"/>
                      <a:gd name="connsiteY4" fmla="*/ 881743 h 881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588" h="881743">
                        <a:moveTo>
                          <a:pt x="130628" y="0"/>
                        </a:moveTo>
                        <a:cubicBezTo>
                          <a:pt x="83003" y="57150"/>
                          <a:pt x="35378" y="114300"/>
                          <a:pt x="32657" y="195943"/>
                        </a:cubicBezTo>
                        <a:cubicBezTo>
                          <a:pt x="29936" y="277586"/>
                          <a:pt x="97971" y="402771"/>
                          <a:pt x="114300" y="489857"/>
                        </a:cubicBezTo>
                        <a:cubicBezTo>
                          <a:pt x="130629" y="576943"/>
                          <a:pt x="149678" y="653143"/>
                          <a:pt x="130628" y="718457"/>
                        </a:cubicBezTo>
                        <a:cubicBezTo>
                          <a:pt x="111578" y="783771"/>
                          <a:pt x="57150" y="832757"/>
                          <a:pt x="0" y="881743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7184167-A76D-921E-1397-9C6721C0E609}"/>
                  </a:ext>
                </a:extLst>
              </p:cNvPr>
              <p:cNvGrpSpPr/>
              <p:nvPr/>
            </p:nvGrpSpPr>
            <p:grpSpPr>
              <a:xfrm>
                <a:off x="2363201" y="3067361"/>
                <a:ext cx="2733112" cy="1068239"/>
                <a:chOff x="2628195" y="1608510"/>
                <a:chExt cx="2733112" cy="1068239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F694FCC0-4320-DC70-28FB-036B96232F5E}"/>
                    </a:ext>
                  </a:extLst>
                </p:cNvPr>
                <p:cNvGrpSpPr/>
                <p:nvPr/>
              </p:nvGrpSpPr>
              <p:grpSpPr>
                <a:xfrm>
                  <a:off x="2628195" y="1608510"/>
                  <a:ext cx="2673722" cy="1068239"/>
                  <a:chOff x="2628195" y="1608510"/>
                  <a:chExt cx="2673722" cy="1068239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3A05C698-A43C-6F42-6725-150FAC35F7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48333" t="1755" r="25439" b="52281"/>
                  <a:stretch/>
                </p:blipFill>
                <p:spPr>
                  <a:xfrm>
                    <a:off x="2903622" y="1617969"/>
                    <a:ext cx="2398295" cy="1050759"/>
                  </a:xfrm>
                  <a:prstGeom prst="rect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</p:pic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4783DD15-D4E4-2DA6-25D8-D39A1CDB3DAD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628195" y="1608510"/>
                    <a:ext cx="267405" cy="1068239"/>
                    <a:chOff x="2304544" y="1763193"/>
                    <a:chExt cx="267405" cy="1068239"/>
                  </a:xfrm>
                </p:grpSpPr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F310544C-51B9-BA89-C11B-0A11E82FA2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9549" y="1905276"/>
                      <a:ext cx="152400" cy="5715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7A7FC80B-E3F2-C808-0411-7207F47617FC}"/>
                        </a:ext>
                      </a:extLst>
                    </p:cNvPr>
                    <p:cNvCxnSpPr>
                      <a:cxnSpLocks/>
                      <a:stCxn id="27" idx="2"/>
                    </p:cNvCxnSpPr>
                    <p:nvPr/>
                  </p:nvCxnSpPr>
                  <p:spPr>
                    <a:xfrm flipH="1">
                      <a:off x="2304544" y="2476776"/>
                      <a:ext cx="191205" cy="354656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9B3A272C-F086-11D6-1955-D75952D53CBF}"/>
                        </a:ext>
                      </a:extLst>
                    </p:cNvPr>
                    <p:cNvCxnSpPr>
                      <a:cxnSpLocks/>
                      <a:stCxn id="27" idx="0"/>
                    </p:cNvCxnSpPr>
                    <p:nvPr/>
                  </p:nvCxnSpPr>
                  <p:spPr>
                    <a:xfrm flipH="1" flipV="1">
                      <a:off x="2305227" y="1763193"/>
                      <a:ext cx="190522" cy="142083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CD877D21-A85B-79B0-269B-BA864EF3C7A2}"/>
                    </a:ext>
                  </a:extLst>
                </p:cNvPr>
                <p:cNvGrpSpPr/>
                <p:nvPr/>
              </p:nvGrpSpPr>
              <p:grpSpPr>
                <a:xfrm>
                  <a:off x="2868840" y="1988645"/>
                  <a:ext cx="2492467" cy="324842"/>
                  <a:chOff x="2868840" y="1988645"/>
                  <a:chExt cx="2492467" cy="324842"/>
                </a:xfrm>
              </p:grpSpPr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35E040AB-0D1E-5145-6C05-8DC75078EBEB}"/>
                      </a:ext>
                    </a:extLst>
                  </p:cNvPr>
                  <p:cNvSpPr txBox="1"/>
                  <p:nvPr/>
                </p:nvSpPr>
                <p:spPr>
                  <a:xfrm>
                    <a:off x="3564876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7ED29FEC-3606-D8D0-6590-599B29756572}"/>
                      </a:ext>
                    </a:extLst>
                  </p:cNvPr>
                  <p:cNvSpPr txBox="1"/>
                  <p:nvPr/>
                </p:nvSpPr>
                <p:spPr>
                  <a:xfrm>
                    <a:off x="3882116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3E42BE10-D6C0-830D-3950-0D1656FC059D}"/>
                      </a:ext>
                    </a:extLst>
                  </p:cNvPr>
                  <p:cNvSpPr txBox="1"/>
                  <p:nvPr/>
                </p:nvSpPr>
                <p:spPr>
                  <a:xfrm>
                    <a:off x="4252951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0E77FA9A-3AAD-3CD7-B96F-F494524ADFB8}"/>
                      </a:ext>
                    </a:extLst>
                  </p:cNvPr>
                  <p:cNvSpPr txBox="1"/>
                  <p:nvPr/>
                </p:nvSpPr>
                <p:spPr>
                  <a:xfrm>
                    <a:off x="4570191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4C3D9D94-9D80-5EA7-4C94-676955977D30}"/>
                      </a:ext>
                    </a:extLst>
                  </p:cNvPr>
                  <p:cNvSpPr txBox="1"/>
                  <p:nvPr/>
                </p:nvSpPr>
                <p:spPr>
                  <a:xfrm>
                    <a:off x="4934201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041C78D0-77C7-484C-FDE9-11DD7016AE82}"/>
                      </a:ext>
                    </a:extLst>
                  </p:cNvPr>
                  <p:cNvSpPr txBox="1"/>
                  <p:nvPr/>
                </p:nvSpPr>
                <p:spPr>
                  <a:xfrm>
                    <a:off x="3194042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D932EFEF-9B73-260C-4944-A038BCD9C1F4}"/>
                      </a:ext>
                    </a:extLst>
                  </p:cNvPr>
                  <p:cNvSpPr txBox="1"/>
                  <p:nvPr/>
                </p:nvSpPr>
                <p:spPr>
                  <a:xfrm>
                    <a:off x="2868840" y="1988645"/>
                    <a:ext cx="427106" cy="3248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</p:grp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6835BD-5E20-8DF8-4A53-887AD26855D9}"/>
                </a:ext>
              </a:extLst>
            </p:cNvPr>
            <p:cNvSpPr txBox="1"/>
            <p:nvPr/>
          </p:nvSpPr>
          <p:spPr>
            <a:xfrm>
              <a:off x="1795964" y="5326407"/>
              <a:ext cx="59590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8b+4e filling scheme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0CA0693-5C47-2E2C-B729-5D2A0CF3348E}"/>
              </a:ext>
            </a:extLst>
          </p:cNvPr>
          <p:cNvSpPr txBox="1"/>
          <p:nvPr/>
        </p:nvSpPr>
        <p:spPr>
          <a:xfrm>
            <a:off x="7026396" y="2332430"/>
            <a:ext cx="181240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ym typeface="Wingdings" pitchFamily="2" charset="2"/>
              </a:rPr>
              <a:t>Number of bunches limited to ~2000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8955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A3B4-787D-CF6F-CD7E-480BC157C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8b+4e filling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B2629-8919-6345-3727-49803890C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303342" cy="54060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8b+4e scheme introduces gaps already on the rising slope of the e-cloud build-up</a:t>
            </a: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The cloud never reaches full saturation level: significant reduction of e-cloud effects</a:t>
            </a:r>
          </a:p>
          <a:p>
            <a:pPr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Already used in operation during parts of Run 2 </a:t>
            </a:r>
          </a:p>
          <a:p>
            <a:r>
              <a:rPr lang="en-GB" dirty="0"/>
              <a:t>Strong</a:t>
            </a:r>
            <a:r>
              <a:rPr lang="en-GB" dirty="0">
                <a:sym typeface="Wingdings" pitchFamily="2" charset="2"/>
              </a:rPr>
              <a:t> e-cloud reduction confirmed up to 1.7e11 p/b in 2022 MD</a:t>
            </a:r>
          </a:p>
          <a:p>
            <a:pPr lvl="1"/>
            <a:r>
              <a:rPr lang="en-GB" dirty="0"/>
              <a:t>~50-65% reduction of total heat load in the different sectors</a:t>
            </a: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GB" sz="1200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BCE0A-D2C2-46A0-BC17-5CCEAF29A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4A386-D742-C705-43AC-322F484B6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FFD60-458E-B123-1279-987FB037C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45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B62CA9B-9F7B-8C42-E0E8-1E0303271142}"/>
              </a:ext>
            </a:extLst>
          </p:cNvPr>
          <p:cNvGrpSpPr/>
          <p:nvPr/>
        </p:nvGrpSpPr>
        <p:grpSpPr>
          <a:xfrm>
            <a:off x="624427" y="1468080"/>
            <a:ext cx="6396657" cy="1181675"/>
            <a:chOff x="1602074" y="5326407"/>
            <a:chExt cx="6396657" cy="1181675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2802C37-5876-E0EB-969F-C77C9D3998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02074" y="5520267"/>
              <a:ext cx="6396657" cy="987815"/>
              <a:chOff x="1185334" y="2977173"/>
              <a:chExt cx="7501466" cy="1158427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97B1E5C9-2FDD-7604-A77E-06E3159A8E8A}"/>
                  </a:ext>
                </a:extLst>
              </p:cNvPr>
              <p:cNvGrpSpPr/>
              <p:nvPr/>
            </p:nvGrpSpPr>
            <p:grpSpPr>
              <a:xfrm>
                <a:off x="1185334" y="2977173"/>
                <a:ext cx="7501466" cy="1100675"/>
                <a:chOff x="1439333" y="1124365"/>
                <a:chExt cx="7501466" cy="1100675"/>
              </a:xfrm>
            </p:grpSpPr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EAF9435E-3201-6047-F87F-C316856D15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28796" b="51851"/>
                <a:stretch/>
              </p:blipFill>
              <p:spPr>
                <a:xfrm>
                  <a:off x="1439333" y="1124365"/>
                  <a:ext cx="6510867" cy="1100675"/>
                </a:xfrm>
                <a:prstGeom prst="rect">
                  <a:avLst/>
                </a:prstGeom>
              </p:spPr>
            </p:pic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08BDEC9E-E732-61E1-1486-1B4092719F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0925" b="52962"/>
                <a:stretch/>
              </p:blipFill>
              <p:spPr>
                <a:xfrm>
                  <a:off x="6282266" y="1124365"/>
                  <a:ext cx="2658533" cy="1075275"/>
                </a:xfrm>
                <a:prstGeom prst="rect">
                  <a:avLst/>
                </a:prstGeom>
              </p:spPr>
            </p:pic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6EDD8C5B-5FFB-2D56-69AF-3F2F7416F745}"/>
                    </a:ext>
                  </a:extLst>
                </p:cNvPr>
                <p:cNvGrpSpPr/>
                <p:nvPr/>
              </p:nvGrpSpPr>
              <p:grpSpPr>
                <a:xfrm>
                  <a:off x="6113492" y="1183125"/>
                  <a:ext cx="273591" cy="887560"/>
                  <a:chOff x="5541993" y="1481164"/>
                  <a:chExt cx="273591" cy="887560"/>
                </a:xfrm>
              </p:grpSpPr>
              <p:sp>
                <p:nvSpPr>
                  <p:cNvPr id="45" name="Freeform 44">
                    <a:extLst>
                      <a:ext uri="{FF2B5EF4-FFF2-40B4-BE49-F238E27FC236}">
                        <a16:creationId xmlns:a16="http://schemas.microsoft.com/office/drawing/2014/main" id="{55D106EB-6FDC-A4AC-2DE0-C03A183D5B02}"/>
                      </a:ext>
                    </a:extLst>
                  </p:cNvPr>
                  <p:cNvSpPr/>
                  <p:nvPr/>
                </p:nvSpPr>
                <p:spPr>
                  <a:xfrm>
                    <a:off x="5573268" y="1531620"/>
                    <a:ext cx="242316" cy="754380"/>
                  </a:xfrm>
                  <a:custGeom>
                    <a:avLst/>
                    <a:gdLst>
                      <a:gd name="connsiteX0" fmla="*/ 64008 w 242316"/>
                      <a:gd name="connsiteY0" fmla="*/ 0 h 754380"/>
                      <a:gd name="connsiteX1" fmla="*/ 196596 w 242316"/>
                      <a:gd name="connsiteY1" fmla="*/ 0 h 754380"/>
                      <a:gd name="connsiteX2" fmla="*/ 155448 w 242316"/>
                      <a:gd name="connsiteY2" fmla="*/ 54864 h 754380"/>
                      <a:gd name="connsiteX3" fmla="*/ 128016 w 242316"/>
                      <a:gd name="connsiteY3" fmla="*/ 114300 h 754380"/>
                      <a:gd name="connsiteX4" fmla="*/ 137160 w 242316"/>
                      <a:gd name="connsiteY4" fmla="*/ 160020 h 754380"/>
                      <a:gd name="connsiteX5" fmla="*/ 164592 w 242316"/>
                      <a:gd name="connsiteY5" fmla="*/ 278892 h 754380"/>
                      <a:gd name="connsiteX6" fmla="*/ 205740 w 242316"/>
                      <a:gd name="connsiteY6" fmla="*/ 406908 h 754380"/>
                      <a:gd name="connsiteX7" fmla="*/ 242316 w 242316"/>
                      <a:gd name="connsiteY7" fmla="*/ 580644 h 754380"/>
                      <a:gd name="connsiteX8" fmla="*/ 242316 w 242316"/>
                      <a:gd name="connsiteY8" fmla="*/ 649224 h 754380"/>
                      <a:gd name="connsiteX9" fmla="*/ 192024 w 242316"/>
                      <a:gd name="connsiteY9" fmla="*/ 754380 h 754380"/>
                      <a:gd name="connsiteX10" fmla="*/ 32004 w 242316"/>
                      <a:gd name="connsiteY10" fmla="*/ 754380 h 754380"/>
                      <a:gd name="connsiteX11" fmla="*/ 109728 w 242316"/>
                      <a:gd name="connsiteY11" fmla="*/ 649224 h 754380"/>
                      <a:gd name="connsiteX12" fmla="*/ 105156 w 242316"/>
                      <a:gd name="connsiteY12" fmla="*/ 539496 h 754380"/>
                      <a:gd name="connsiteX13" fmla="*/ 77724 w 242316"/>
                      <a:gd name="connsiteY13" fmla="*/ 425196 h 754380"/>
                      <a:gd name="connsiteX14" fmla="*/ 50292 w 242316"/>
                      <a:gd name="connsiteY14" fmla="*/ 333756 h 754380"/>
                      <a:gd name="connsiteX15" fmla="*/ 9144 w 242316"/>
                      <a:gd name="connsiteY15" fmla="*/ 214884 h 754380"/>
                      <a:gd name="connsiteX16" fmla="*/ 0 w 242316"/>
                      <a:gd name="connsiteY16" fmla="*/ 150876 h 754380"/>
                      <a:gd name="connsiteX17" fmla="*/ 13716 w 242316"/>
                      <a:gd name="connsiteY17" fmla="*/ 73152 h 754380"/>
                      <a:gd name="connsiteX18" fmla="*/ 64008 w 242316"/>
                      <a:gd name="connsiteY18" fmla="*/ 0 h 754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42316" h="754380">
                        <a:moveTo>
                          <a:pt x="64008" y="0"/>
                        </a:moveTo>
                        <a:lnTo>
                          <a:pt x="196596" y="0"/>
                        </a:lnTo>
                        <a:lnTo>
                          <a:pt x="155448" y="54864"/>
                        </a:lnTo>
                        <a:lnTo>
                          <a:pt x="128016" y="114300"/>
                        </a:lnTo>
                        <a:lnTo>
                          <a:pt x="137160" y="160020"/>
                        </a:lnTo>
                        <a:lnTo>
                          <a:pt x="164592" y="278892"/>
                        </a:lnTo>
                        <a:lnTo>
                          <a:pt x="205740" y="406908"/>
                        </a:lnTo>
                        <a:lnTo>
                          <a:pt x="242316" y="580644"/>
                        </a:lnTo>
                        <a:lnTo>
                          <a:pt x="242316" y="649224"/>
                        </a:lnTo>
                        <a:lnTo>
                          <a:pt x="192024" y="754380"/>
                        </a:lnTo>
                        <a:lnTo>
                          <a:pt x="32004" y="754380"/>
                        </a:lnTo>
                        <a:lnTo>
                          <a:pt x="109728" y="649224"/>
                        </a:lnTo>
                        <a:lnTo>
                          <a:pt x="105156" y="539496"/>
                        </a:lnTo>
                        <a:lnTo>
                          <a:pt x="77724" y="425196"/>
                        </a:lnTo>
                        <a:lnTo>
                          <a:pt x="50292" y="333756"/>
                        </a:lnTo>
                        <a:lnTo>
                          <a:pt x="9144" y="214884"/>
                        </a:lnTo>
                        <a:lnTo>
                          <a:pt x="0" y="150876"/>
                        </a:lnTo>
                        <a:lnTo>
                          <a:pt x="13716" y="73152"/>
                        </a:lnTo>
                        <a:lnTo>
                          <a:pt x="640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Freeform 45">
                    <a:extLst>
                      <a:ext uri="{FF2B5EF4-FFF2-40B4-BE49-F238E27FC236}">
                        <a16:creationId xmlns:a16="http://schemas.microsoft.com/office/drawing/2014/main" id="{A52ACC1D-9D7A-01B1-34EC-BE0A1C9F2F7E}"/>
                      </a:ext>
                    </a:extLst>
                  </p:cNvPr>
                  <p:cNvSpPr/>
                  <p:nvPr/>
                </p:nvSpPr>
                <p:spPr>
                  <a:xfrm>
                    <a:off x="5541993" y="1481164"/>
                    <a:ext cx="138588" cy="881743"/>
                  </a:xfrm>
                  <a:custGeom>
                    <a:avLst/>
                    <a:gdLst>
                      <a:gd name="connsiteX0" fmla="*/ 130628 w 138588"/>
                      <a:gd name="connsiteY0" fmla="*/ 0 h 881743"/>
                      <a:gd name="connsiteX1" fmla="*/ 32657 w 138588"/>
                      <a:gd name="connsiteY1" fmla="*/ 195943 h 881743"/>
                      <a:gd name="connsiteX2" fmla="*/ 114300 w 138588"/>
                      <a:gd name="connsiteY2" fmla="*/ 489857 h 881743"/>
                      <a:gd name="connsiteX3" fmla="*/ 130628 w 138588"/>
                      <a:gd name="connsiteY3" fmla="*/ 718457 h 881743"/>
                      <a:gd name="connsiteX4" fmla="*/ 0 w 138588"/>
                      <a:gd name="connsiteY4" fmla="*/ 881743 h 881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588" h="881743">
                        <a:moveTo>
                          <a:pt x="130628" y="0"/>
                        </a:moveTo>
                        <a:cubicBezTo>
                          <a:pt x="83003" y="57150"/>
                          <a:pt x="35378" y="114300"/>
                          <a:pt x="32657" y="195943"/>
                        </a:cubicBezTo>
                        <a:cubicBezTo>
                          <a:pt x="29936" y="277586"/>
                          <a:pt x="97971" y="402771"/>
                          <a:pt x="114300" y="489857"/>
                        </a:cubicBezTo>
                        <a:cubicBezTo>
                          <a:pt x="130629" y="576943"/>
                          <a:pt x="149678" y="653143"/>
                          <a:pt x="130628" y="718457"/>
                        </a:cubicBezTo>
                        <a:cubicBezTo>
                          <a:pt x="111578" y="783771"/>
                          <a:pt x="57150" y="832757"/>
                          <a:pt x="0" y="881743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Freeform 46">
                    <a:extLst>
                      <a:ext uri="{FF2B5EF4-FFF2-40B4-BE49-F238E27FC236}">
                        <a16:creationId xmlns:a16="http://schemas.microsoft.com/office/drawing/2014/main" id="{53A6B075-60B5-C452-3AD5-33FE29D99809}"/>
                      </a:ext>
                    </a:extLst>
                  </p:cNvPr>
                  <p:cNvSpPr/>
                  <p:nvPr/>
                </p:nvSpPr>
                <p:spPr>
                  <a:xfrm>
                    <a:off x="5673453" y="1486981"/>
                    <a:ext cx="138588" cy="881743"/>
                  </a:xfrm>
                  <a:custGeom>
                    <a:avLst/>
                    <a:gdLst>
                      <a:gd name="connsiteX0" fmla="*/ 130628 w 138588"/>
                      <a:gd name="connsiteY0" fmla="*/ 0 h 881743"/>
                      <a:gd name="connsiteX1" fmla="*/ 32657 w 138588"/>
                      <a:gd name="connsiteY1" fmla="*/ 195943 h 881743"/>
                      <a:gd name="connsiteX2" fmla="*/ 114300 w 138588"/>
                      <a:gd name="connsiteY2" fmla="*/ 489857 h 881743"/>
                      <a:gd name="connsiteX3" fmla="*/ 130628 w 138588"/>
                      <a:gd name="connsiteY3" fmla="*/ 718457 h 881743"/>
                      <a:gd name="connsiteX4" fmla="*/ 0 w 138588"/>
                      <a:gd name="connsiteY4" fmla="*/ 881743 h 881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588" h="881743">
                        <a:moveTo>
                          <a:pt x="130628" y="0"/>
                        </a:moveTo>
                        <a:cubicBezTo>
                          <a:pt x="83003" y="57150"/>
                          <a:pt x="35378" y="114300"/>
                          <a:pt x="32657" y="195943"/>
                        </a:cubicBezTo>
                        <a:cubicBezTo>
                          <a:pt x="29936" y="277586"/>
                          <a:pt x="97971" y="402771"/>
                          <a:pt x="114300" y="489857"/>
                        </a:cubicBezTo>
                        <a:cubicBezTo>
                          <a:pt x="130629" y="576943"/>
                          <a:pt x="149678" y="653143"/>
                          <a:pt x="130628" y="718457"/>
                        </a:cubicBezTo>
                        <a:cubicBezTo>
                          <a:pt x="111578" y="783771"/>
                          <a:pt x="57150" y="832757"/>
                          <a:pt x="0" y="881743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32276F75-B001-3899-A653-C29BFAD94C21}"/>
                  </a:ext>
                </a:extLst>
              </p:cNvPr>
              <p:cNvGrpSpPr/>
              <p:nvPr/>
            </p:nvGrpSpPr>
            <p:grpSpPr>
              <a:xfrm>
                <a:off x="2363201" y="3067361"/>
                <a:ext cx="2733112" cy="1068239"/>
                <a:chOff x="2628195" y="1608510"/>
                <a:chExt cx="2733112" cy="1068239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8A0AF277-2A73-BBCF-C04B-BD4F0B504DD8}"/>
                    </a:ext>
                  </a:extLst>
                </p:cNvPr>
                <p:cNvGrpSpPr/>
                <p:nvPr/>
              </p:nvGrpSpPr>
              <p:grpSpPr>
                <a:xfrm>
                  <a:off x="2628195" y="1608510"/>
                  <a:ext cx="2673722" cy="1068239"/>
                  <a:chOff x="2628195" y="1608510"/>
                  <a:chExt cx="2673722" cy="1068239"/>
                </a:xfrm>
              </p:grpSpPr>
              <p:pic>
                <p:nvPicPr>
                  <p:cNvPr id="58" name="Picture 57">
                    <a:extLst>
                      <a:ext uri="{FF2B5EF4-FFF2-40B4-BE49-F238E27FC236}">
                        <a16:creationId xmlns:a16="http://schemas.microsoft.com/office/drawing/2014/main" id="{C6F54D96-4D8D-D94E-6CE5-E2A4B8B0B7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48333" t="1755" r="25439" b="52281"/>
                  <a:stretch/>
                </p:blipFill>
                <p:spPr>
                  <a:xfrm>
                    <a:off x="2903622" y="1617969"/>
                    <a:ext cx="2398295" cy="1050759"/>
                  </a:xfrm>
                  <a:prstGeom prst="rect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</p:pic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056A58EB-1040-EBB9-68F4-9A2AFB25DA5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628195" y="1608510"/>
                    <a:ext cx="267405" cy="1068239"/>
                    <a:chOff x="2304544" y="1763193"/>
                    <a:chExt cx="267405" cy="1068239"/>
                  </a:xfrm>
                </p:grpSpPr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679362A3-36C0-63AE-7230-88E04D0ED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9549" y="1905276"/>
                      <a:ext cx="152400" cy="5715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808DF9CB-FD23-9929-3CBA-9C62760C81EC}"/>
                        </a:ext>
                      </a:extLst>
                    </p:cNvPr>
                    <p:cNvCxnSpPr>
                      <a:cxnSpLocks/>
                      <a:stCxn id="60" idx="2"/>
                    </p:cNvCxnSpPr>
                    <p:nvPr/>
                  </p:nvCxnSpPr>
                  <p:spPr>
                    <a:xfrm flipH="1">
                      <a:off x="2304544" y="2476776"/>
                      <a:ext cx="191205" cy="354656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043B45A8-20FC-0E7B-5D88-CEE693E4369C}"/>
                        </a:ext>
                      </a:extLst>
                    </p:cNvPr>
                    <p:cNvCxnSpPr>
                      <a:cxnSpLocks/>
                      <a:stCxn id="60" idx="0"/>
                    </p:cNvCxnSpPr>
                    <p:nvPr/>
                  </p:nvCxnSpPr>
                  <p:spPr>
                    <a:xfrm flipH="1" flipV="1">
                      <a:off x="2305227" y="1763193"/>
                      <a:ext cx="190522" cy="142083"/>
                    </a:xfrm>
                    <a:prstGeom prst="line">
                      <a:avLst/>
                    </a:prstGeom>
                    <a:ln w="127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85C5E4B6-F1D1-BBDB-EC1E-F90739CB4ABE}"/>
                    </a:ext>
                  </a:extLst>
                </p:cNvPr>
                <p:cNvGrpSpPr/>
                <p:nvPr/>
              </p:nvGrpSpPr>
              <p:grpSpPr>
                <a:xfrm>
                  <a:off x="2868840" y="1988645"/>
                  <a:ext cx="2492467" cy="324842"/>
                  <a:chOff x="2868840" y="1988645"/>
                  <a:chExt cx="2492467" cy="324842"/>
                </a:xfrm>
              </p:grpSpPr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B0F43A8C-8B18-2262-6232-7984E74DD99B}"/>
                      </a:ext>
                    </a:extLst>
                  </p:cNvPr>
                  <p:cNvSpPr txBox="1"/>
                  <p:nvPr/>
                </p:nvSpPr>
                <p:spPr>
                  <a:xfrm>
                    <a:off x="3564876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9E31DCD2-6889-D3D2-5690-4725A85D64AB}"/>
                      </a:ext>
                    </a:extLst>
                  </p:cNvPr>
                  <p:cNvSpPr txBox="1"/>
                  <p:nvPr/>
                </p:nvSpPr>
                <p:spPr>
                  <a:xfrm>
                    <a:off x="3882116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837A7520-80BF-DE25-F4C0-C721DA31B44C}"/>
                      </a:ext>
                    </a:extLst>
                  </p:cNvPr>
                  <p:cNvSpPr txBox="1"/>
                  <p:nvPr/>
                </p:nvSpPr>
                <p:spPr>
                  <a:xfrm>
                    <a:off x="4252951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B263DA76-65AF-74DC-EFC1-AB3084D476A5}"/>
                      </a:ext>
                    </a:extLst>
                  </p:cNvPr>
                  <p:cNvSpPr txBox="1"/>
                  <p:nvPr/>
                </p:nvSpPr>
                <p:spPr>
                  <a:xfrm>
                    <a:off x="4570191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1DB11047-FF36-4118-5CC0-71B5CE803BE5}"/>
                      </a:ext>
                    </a:extLst>
                  </p:cNvPr>
                  <p:cNvSpPr txBox="1"/>
                  <p:nvPr/>
                </p:nvSpPr>
                <p:spPr>
                  <a:xfrm>
                    <a:off x="4934201" y="1988645"/>
                    <a:ext cx="427106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BC6BA8D4-4008-7D57-0756-135F17D0BACB}"/>
                      </a:ext>
                    </a:extLst>
                  </p:cNvPr>
                  <p:cNvSpPr txBox="1"/>
                  <p:nvPr/>
                </p:nvSpPr>
                <p:spPr>
                  <a:xfrm>
                    <a:off x="3194042" y="1988645"/>
                    <a:ext cx="415827" cy="3248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4e</a:t>
                    </a:r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6414400B-4C54-702B-997C-75B298F57142}"/>
                      </a:ext>
                    </a:extLst>
                  </p:cNvPr>
                  <p:cNvSpPr txBox="1"/>
                  <p:nvPr/>
                </p:nvSpPr>
                <p:spPr>
                  <a:xfrm>
                    <a:off x="2868840" y="1988645"/>
                    <a:ext cx="427106" cy="3248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8b</a:t>
                    </a:r>
                  </a:p>
                </p:txBody>
              </p:sp>
            </p:grpSp>
          </p:grp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4D70C75-41B0-E739-7A07-41161E48F29B}"/>
                </a:ext>
              </a:extLst>
            </p:cNvPr>
            <p:cNvSpPr txBox="1"/>
            <p:nvPr/>
          </p:nvSpPr>
          <p:spPr>
            <a:xfrm>
              <a:off x="1795964" y="5326407"/>
              <a:ext cx="59590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8b+4e filling scheme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616D82B-8E0B-ABCB-D67C-F5DB8094945A}"/>
              </a:ext>
            </a:extLst>
          </p:cNvPr>
          <p:cNvSpPr txBox="1"/>
          <p:nvPr/>
        </p:nvSpPr>
        <p:spPr>
          <a:xfrm>
            <a:off x="6789870" y="1661210"/>
            <a:ext cx="1812402" cy="83099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ym typeface="Wingdings" pitchFamily="2" charset="2"/>
              </a:rPr>
              <a:t>Number of bunches per beam limited to ~2000</a:t>
            </a:r>
            <a:endParaRPr lang="en-GB" sz="1600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EBBDC68F-C9B9-2FF9-D9B3-CB3A6F7203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86" t="6106" r="7553" b="49198"/>
          <a:stretch/>
        </p:blipFill>
        <p:spPr>
          <a:xfrm>
            <a:off x="750649" y="4055952"/>
            <a:ext cx="7772400" cy="2314337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04A7FDD-1A0F-BA44-1C9E-85B829F44659}"/>
              </a:ext>
            </a:extLst>
          </p:cNvPr>
          <p:cNvSpPr>
            <a:spLocks noChangeAspect="1"/>
          </p:cNvSpPr>
          <p:nvPr/>
        </p:nvSpPr>
        <p:spPr>
          <a:xfrm>
            <a:off x="957478" y="5519075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56E253-B5BC-D386-0268-7C78D7363FE1}"/>
              </a:ext>
            </a:extLst>
          </p:cNvPr>
          <p:cNvSpPr txBox="1"/>
          <p:nvPr/>
        </p:nvSpPr>
        <p:spPr>
          <a:xfrm>
            <a:off x="1850106" y="5354837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60%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A8C7C5-2E1A-326E-81A5-EAAB25AA8A52}"/>
              </a:ext>
            </a:extLst>
          </p:cNvPr>
          <p:cNvSpPr txBox="1"/>
          <p:nvPr/>
        </p:nvSpPr>
        <p:spPr>
          <a:xfrm>
            <a:off x="2633877" y="5344112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61%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830149-04AB-EE6B-81B3-B3C707C8F224}"/>
              </a:ext>
            </a:extLst>
          </p:cNvPr>
          <p:cNvSpPr txBox="1"/>
          <p:nvPr/>
        </p:nvSpPr>
        <p:spPr>
          <a:xfrm>
            <a:off x="3417648" y="5417313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51%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7588AA-8E37-3385-8680-2D4D6C4FD623}"/>
              </a:ext>
            </a:extLst>
          </p:cNvPr>
          <p:cNvSpPr txBox="1"/>
          <p:nvPr/>
        </p:nvSpPr>
        <p:spPr>
          <a:xfrm>
            <a:off x="4210129" y="5388218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52%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7A7551-991A-8177-D953-0B76F18A261A}"/>
              </a:ext>
            </a:extLst>
          </p:cNvPr>
          <p:cNvSpPr txBox="1"/>
          <p:nvPr/>
        </p:nvSpPr>
        <p:spPr>
          <a:xfrm>
            <a:off x="5004789" y="5404269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61%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161EE3-E700-4E76-C0AD-052CE732E6F0}"/>
              </a:ext>
            </a:extLst>
          </p:cNvPr>
          <p:cNvSpPr txBox="1"/>
          <p:nvPr/>
        </p:nvSpPr>
        <p:spPr>
          <a:xfrm>
            <a:off x="5797270" y="5357164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60%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B5BF27-A334-FC59-427B-C25E61E8A0C5}"/>
              </a:ext>
            </a:extLst>
          </p:cNvPr>
          <p:cNvSpPr txBox="1"/>
          <p:nvPr/>
        </p:nvSpPr>
        <p:spPr>
          <a:xfrm>
            <a:off x="6574917" y="5268495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64%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F0D7CA-CF7F-8C25-99E9-B7CE46A05EF1}"/>
              </a:ext>
            </a:extLst>
          </p:cNvPr>
          <p:cNvSpPr txBox="1"/>
          <p:nvPr/>
        </p:nvSpPr>
        <p:spPr>
          <a:xfrm>
            <a:off x="7367398" y="5331887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59%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9C7CB2-3645-C9B3-3F1C-B4746FBBCEF9}"/>
              </a:ext>
            </a:extLst>
          </p:cNvPr>
          <p:cNvSpPr txBox="1"/>
          <p:nvPr/>
        </p:nvSpPr>
        <p:spPr>
          <a:xfrm>
            <a:off x="7021085" y="4493612"/>
            <a:ext cx="1309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8b+4e, 1.71e11</a:t>
            </a:r>
          </a:p>
          <a:p>
            <a:r>
              <a:rPr lang="en-GB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48b(400ns)48b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6702B2-B5F3-589F-3112-945C70898F69}"/>
              </a:ext>
            </a:extLst>
          </p:cNvPr>
          <p:cNvSpPr txBox="1"/>
          <p:nvPr/>
        </p:nvSpPr>
        <p:spPr>
          <a:xfrm>
            <a:off x="7021084" y="4261939"/>
            <a:ext cx="1356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4x36b, 1.76e11</a:t>
            </a:r>
          </a:p>
        </p:txBody>
      </p:sp>
    </p:spTree>
    <p:extLst>
      <p:ext uri="{BB962C8B-B14F-4D97-AF65-F5344CB8AC3E}">
        <p14:creationId xmlns:p14="http://schemas.microsoft.com/office/powerpoint/2010/main" val="78659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4" grpId="1"/>
      <p:bldP spid="25" grpId="0"/>
      <p:bldP spid="25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A3B4-787D-CF6F-CD7E-480BC157C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 filling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B2629-8919-6345-3727-49803890C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303342" cy="54060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best compromise for maximising performance while keeping the heat loads within limits is obtained with hybrid schemes, mixing 25 ns and 8b+4e beams</a:t>
            </a:r>
          </a:p>
          <a:p>
            <a:r>
              <a:rPr lang="en-GB" dirty="0"/>
              <a:t>The fraction of 8b+4e beam can be tuned to adapt to the cooling capacity, to maximize the achievable number of bunches </a:t>
            </a:r>
          </a:p>
          <a:p>
            <a:endParaRPr lang="en-GB" dirty="0">
              <a:sym typeface="Wingdings" pitchFamily="2" charset="2"/>
            </a:endParaRPr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r>
              <a:rPr lang="en-GB" dirty="0"/>
              <a:t>A scheme with hybrid trains created in the SPS was successfully tested in the LHC this year </a:t>
            </a:r>
            <a:r>
              <a:rPr lang="en-GB" sz="1600" i="1" dirty="0">
                <a:solidFill>
                  <a:schemeClr val="tx2"/>
                </a:solidFill>
              </a:rPr>
              <a:t>(see also talk by H. </a:t>
            </a:r>
            <a:r>
              <a:rPr lang="en-GB" sz="1600" i="1" dirty="0" err="1">
                <a:solidFill>
                  <a:schemeClr val="tx2"/>
                </a:solidFill>
              </a:rPr>
              <a:t>Bartosik</a:t>
            </a:r>
            <a:r>
              <a:rPr lang="en-GB" sz="1600" i="1" dirty="0">
                <a:solidFill>
                  <a:schemeClr val="tx2"/>
                </a:solidFill>
              </a:rPr>
              <a:t>)</a:t>
            </a:r>
          </a:p>
          <a:p>
            <a:r>
              <a:rPr lang="en-GB" dirty="0"/>
              <a:t>15% reduction of heat load per bunch in S78, larger in other sectors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BCE0A-D2C2-46A0-BC17-5CCEAF29A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4A386-D742-C705-43AC-322F484B6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FFD60-458E-B123-1279-987FB037C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84BF70-DD71-AF06-C114-E3D30A4101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"/>
          <a:stretch/>
        </p:blipFill>
        <p:spPr>
          <a:xfrm>
            <a:off x="694138" y="2223668"/>
            <a:ext cx="7755724" cy="7140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307465-F664-F699-494D-4E129F05A90E}"/>
              </a:ext>
            </a:extLst>
          </p:cNvPr>
          <p:cNvSpPr txBox="1"/>
          <p:nvPr/>
        </p:nvSpPr>
        <p:spPr>
          <a:xfrm>
            <a:off x="5280719" y="1767968"/>
            <a:ext cx="720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25 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14F868-825A-2417-E737-04BB9F5842EA}"/>
              </a:ext>
            </a:extLst>
          </p:cNvPr>
          <p:cNvSpPr txBox="1"/>
          <p:nvPr/>
        </p:nvSpPr>
        <p:spPr>
          <a:xfrm>
            <a:off x="4697279" y="1773870"/>
            <a:ext cx="720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8b+4e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0E6FE8-6270-602F-4703-34EE6CA79A5C}"/>
              </a:ext>
            </a:extLst>
          </p:cNvPr>
          <p:cNvCxnSpPr>
            <a:cxnSpLocks/>
          </p:cNvCxnSpPr>
          <p:nvPr/>
        </p:nvCxnSpPr>
        <p:spPr>
          <a:xfrm>
            <a:off x="5057660" y="2049373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C1254F-83C6-BD1F-4D56-DDFA8C8F15CB}"/>
              </a:ext>
            </a:extLst>
          </p:cNvPr>
          <p:cNvCxnSpPr>
            <a:cxnSpLocks/>
          </p:cNvCxnSpPr>
          <p:nvPr/>
        </p:nvCxnSpPr>
        <p:spPr>
          <a:xfrm rot="10800000" flipV="1">
            <a:off x="5453830" y="2049372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C55CE29-4445-1BE5-4A00-B60F187152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52" t="6721" r="8288" b="48610"/>
          <a:stretch/>
        </p:blipFill>
        <p:spPr>
          <a:xfrm>
            <a:off x="731520" y="4088773"/>
            <a:ext cx="7680960" cy="23128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A7F85A-C294-9A92-5053-45F98C537CA7}"/>
              </a:ext>
            </a:extLst>
          </p:cNvPr>
          <p:cNvSpPr txBox="1"/>
          <p:nvPr/>
        </p:nvSpPr>
        <p:spPr>
          <a:xfrm>
            <a:off x="7439709" y="4465115"/>
            <a:ext cx="811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6A8792-F977-0162-99D1-051AAEE7145D}"/>
              </a:ext>
            </a:extLst>
          </p:cNvPr>
          <p:cNvSpPr txBox="1"/>
          <p:nvPr/>
        </p:nvSpPr>
        <p:spPr>
          <a:xfrm>
            <a:off x="7393476" y="4233442"/>
            <a:ext cx="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5x36b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B2AC5E-FB49-E5DB-C6B2-6AE36BD947D9}"/>
              </a:ext>
            </a:extLst>
          </p:cNvPr>
          <p:cNvSpPr txBox="1"/>
          <p:nvPr/>
        </p:nvSpPr>
        <p:spPr>
          <a:xfrm>
            <a:off x="6698752" y="1971775"/>
            <a:ext cx="1742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2365 b, 28% 8b+4e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96F951-7F29-80E3-25F2-0AE2E70EA569}"/>
              </a:ext>
            </a:extLst>
          </p:cNvPr>
          <p:cNvSpPr txBox="1"/>
          <p:nvPr/>
        </p:nvSpPr>
        <p:spPr>
          <a:xfrm>
            <a:off x="1807029" y="4826086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18%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0DD1FA-5280-9F46-B554-91BEAFE86791}"/>
              </a:ext>
            </a:extLst>
          </p:cNvPr>
          <p:cNvSpPr txBox="1"/>
          <p:nvPr/>
        </p:nvSpPr>
        <p:spPr>
          <a:xfrm>
            <a:off x="2590800" y="4815361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19%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1007E8-980D-A735-DAFA-E8A0F64FA4C6}"/>
              </a:ext>
            </a:extLst>
          </p:cNvPr>
          <p:cNvSpPr txBox="1"/>
          <p:nvPr/>
        </p:nvSpPr>
        <p:spPr>
          <a:xfrm>
            <a:off x="3374572" y="5183591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20%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C0022-155E-AE30-5157-77FDC8D6E021}"/>
              </a:ext>
            </a:extLst>
          </p:cNvPr>
          <p:cNvSpPr txBox="1"/>
          <p:nvPr/>
        </p:nvSpPr>
        <p:spPr>
          <a:xfrm>
            <a:off x="4167052" y="5117265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24%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C71243-4552-0F75-BAB9-017862F51ADB}"/>
              </a:ext>
            </a:extLst>
          </p:cNvPr>
          <p:cNvSpPr txBox="1"/>
          <p:nvPr/>
        </p:nvSpPr>
        <p:spPr>
          <a:xfrm>
            <a:off x="4950823" y="4933045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24%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BAA9B3-EC2E-9498-2102-CC6DEADE0D31}"/>
              </a:ext>
            </a:extLst>
          </p:cNvPr>
          <p:cNvSpPr txBox="1"/>
          <p:nvPr/>
        </p:nvSpPr>
        <p:spPr>
          <a:xfrm>
            <a:off x="5734594" y="4884389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23%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451702E-38B9-3769-0069-78751BFF5400}"/>
              </a:ext>
            </a:extLst>
          </p:cNvPr>
          <p:cNvSpPr txBox="1"/>
          <p:nvPr/>
        </p:nvSpPr>
        <p:spPr>
          <a:xfrm>
            <a:off x="6549258" y="4565407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15%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A71843-2821-27B7-E30D-B57065D5421E}"/>
              </a:ext>
            </a:extLst>
          </p:cNvPr>
          <p:cNvSpPr txBox="1"/>
          <p:nvPr/>
        </p:nvSpPr>
        <p:spPr>
          <a:xfrm>
            <a:off x="7324321" y="4803136"/>
            <a:ext cx="5007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16% </a:t>
            </a:r>
          </a:p>
        </p:txBody>
      </p:sp>
    </p:spTree>
    <p:extLst>
      <p:ext uri="{BB962C8B-B14F-4D97-AF65-F5344CB8AC3E}">
        <p14:creationId xmlns:p14="http://schemas.microsoft.com/office/powerpoint/2010/main" val="23236049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47</a:t>
            </a:fld>
            <a:endParaRPr lang="en-US"/>
          </a:p>
        </p:txBody>
      </p:sp>
      <p:pic>
        <p:nvPicPr>
          <p:cNvPr id="8" name="Picture 7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97A37295-9CD5-31C9-EFD8-FD0810221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369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48</a:t>
            </a:fld>
            <a:endParaRPr lang="en-US"/>
          </a:p>
        </p:txBody>
      </p:sp>
      <p:pic>
        <p:nvPicPr>
          <p:cNvPr id="10" name="Picture 9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F8E27899-09BE-7045-19B8-CC1B5641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7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0971C-75A0-2661-7AB9-21A18224F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8F4DB-65B4-C616-E6EA-387E37424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3900"/>
            <a:ext cx="8229600" cy="527416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S12 and S81 (worst sectors in Run 2) are very close to their 2018 states</a:t>
            </a:r>
          </a:p>
          <a:p>
            <a:endParaRPr lang="en-GB" dirty="0"/>
          </a:p>
          <a:p>
            <a:r>
              <a:rPr lang="en-GB" dirty="0"/>
              <a:t>Further surface degradation has almost certainly occurred in the other sectors</a:t>
            </a:r>
          </a:p>
          <a:p>
            <a:pPr lvl="1"/>
            <a:r>
              <a:rPr lang="en-GB" dirty="0"/>
              <a:t>Heat load in S78 significantly increased from already moderately high 2018 value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90DEF-BED0-FD70-CC20-0F40D08DF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9E4BE-F77A-222E-7258-3A08FA757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4CB36-218F-7E02-A4B1-217D21201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8E99E3B-CBCF-53D6-1097-D991F4420B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99" t="6575" r="7601" b="46926"/>
          <a:stretch/>
        </p:blipFill>
        <p:spPr>
          <a:xfrm>
            <a:off x="518874" y="960568"/>
            <a:ext cx="8167926" cy="31799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AE667C-A0C6-F083-0BAD-39F6CDB87EC8}"/>
              </a:ext>
            </a:extLst>
          </p:cNvPr>
          <p:cNvSpPr txBox="1"/>
          <p:nvPr/>
        </p:nvSpPr>
        <p:spPr>
          <a:xfrm>
            <a:off x="7069914" y="3222482"/>
            <a:ext cx="811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256579-6E6B-2BAC-78BF-842E8504CDF9}"/>
              </a:ext>
            </a:extLst>
          </p:cNvPr>
          <p:cNvSpPr txBox="1"/>
          <p:nvPr/>
        </p:nvSpPr>
        <p:spPr>
          <a:xfrm>
            <a:off x="6466283" y="3222482"/>
            <a:ext cx="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610F03-0DBD-4B75-479C-304E9A559020}"/>
              </a:ext>
            </a:extLst>
          </p:cNvPr>
          <p:cNvCxnSpPr/>
          <p:nvPr/>
        </p:nvCxnSpPr>
        <p:spPr>
          <a:xfrm>
            <a:off x="1534813" y="1003970"/>
            <a:ext cx="0" cy="7089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39AB49E-1DCD-5CC7-2026-BA799F8193E6}"/>
              </a:ext>
            </a:extLst>
          </p:cNvPr>
          <p:cNvCxnSpPr/>
          <p:nvPr/>
        </p:nvCxnSpPr>
        <p:spPr>
          <a:xfrm>
            <a:off x="7370409" y="1047760"/>
            <a:ext cx="0" cy="7089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68B095A-2BDF-D7DA-0588-7264535BA136}"/>
              </a:ext>
            </a:extLst>
          </p:cNvPr>
          <p:cNvSpPr txBox="1"/>
          <p:nvPr/>
        </p:nvSpPr>
        <p:spPr>
          <a:xfrm>
            <a:off x="7332244" y="2400742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+10%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32C21A-FE6F-2124-2CF8-CB570720C77D}"/>
              </a:ext>
            </a:extLst>
          </p:cNvPr>
          <p:cNvSpPr txBox="1"/>
          <p:nvPr/>
        </p:nvSpPr>
        <p:spPr>
          <a:xfrm>
            <a:off x="1457810" y="2412040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BC739E-43BD-091F-0137-7D144D5774F6}"/>
              </a:ext>
            </a:extLst>
          </p:cNvPr>
          <p:cNvSpPr txBox="1"/>
          <p:nvPr/>
        </p:nvSpPr>
        <p:spPr>
          <a:xfrm>
            <a:off x="968188" y="3929854"/>
            <a:ext cx="7498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Comparison made with matching beam parameters; expect similar normalised heat load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8E13FE-CDEE-CECC-1917-DDC91BBE3D53}"/>
              </a:ext>
            </a:extLst>
          </p:cNvPr>
          <p:cNvCxnSpPr>
            <a:cxnSpLocks/>
          </p:cNvCxnSpPr>
          <p:nvPr/>
        </p:nvCxnSpPr>
        <p:spPr>
          <a:xfrm>
            <a:off x="6246407" y="1054456"/>
            <a:ext cx="0" cy="70678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4E8FF5B-66E1-8BE1-A298-CF3B1E8C6CAE}"/>
              </a:ext>
            </a:extLst>
          </p:cNvPr>
          <p:cNvSpPr txBox="1"/>
          <p:nvPr/>
        </p:nvSpPr>
        <p:spPr>
          <a:xfrm>
            <a:off x="6479156" y="2135311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+80%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6E35BD-DBF2-DDFF-5C68-F3CE16E1620C}"/>
              </a:ext>
            </a:extLst>
          </p:cNvPr>
          <p:cNvSpPr txBox="1"/>
          <p:nvPr/>
        </p:nvSpPr>
        <p:spPr>
          <a:xfrm>
            <a:off x="5655649" y="2543807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+85%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38B520-5FF5-55EE-1837-BACC730D2A43}"/>
              </a:ext>
            </a:extLst>
          </p:cNvPr>
          <p:cNvSpPr txBox="1"/>
          <p:nvPr/>
        </p:nvSpPr>
        <p:spPr>
          <a:xfrm>
            <a:off x="4825916" y="2543806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+60%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88A957-3685-DB75-1332-1E080AA16A1D}"/>
              </a:ext>
            </a:extLst>
          </p:cNvPr>
          <p:cNvSpPr txBox="1"/>
          <p:nvPr/>
        </p:nvSpPr>
        <p:spPr>
          <a:xfrm>
            <a:off x="3996183" y="2720825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+45%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0D9B33-F027-1A96-9729-3A12DDA0E452}"/>
              </a:ext>
            </a:extLst>
          </p:cNvPr>
          <p:cNvSpPr txBox="1"/>
          <p:nvPr/>
        </p:nvSpPr>
        <p:spPr>
          <a:xfrm>
            <a:off x="3171884" y="2795902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+80%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98931E-537C-049E-4D75-562F38B101E9}"/>
              </a:ext>
            </a:extLst>
          </p:cNvPr>
          <p:cNvSpPr txBox="1"/>
          <p:nvPr/>
        </p:nvSpPr>
        <p:spPr>
          <a:xfrm>
            <a:off x="2319588" y="2390844"/>
            <a:ext cx="59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+35%</a:t>
            </a:r>
          </a:p>
        </p:txBody>
      </p:sp>
    </p:spTree>
    <p:extLst>
      <p:ext uri="{BB962C8B-B14F-4D97-AF65-F5344CB8AC3E}">
        <p14:creationId xmlns:p14="http://schemas.microsoft.com/office/powerpoint/2010/main" val="302646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15" grpId="0"/>
      <p:bldP spid="24" grpId="0"/>
      <p:bldP spid="25" grpId="0"/>
      <p:bldP spid="26" grpId="0"/>
      <p:bldP spid="27" grpId="0"/>
      <p:bldP spid="2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49</a:t>
            </a:fld>
            <a:endParaRPr lang="en-US"/>
          </a:p>
        </p:txBody>
      </p:sp>
      <p:pic>
        <p:nvPicPr>
          <p:cNvPr id="12" name="Picture 11" descr="A graph of a number&#10;&#10;Description automatically generated with medium confidence">
            <a:extLst>
              <a:ext uri="{FF2B5EF4-FFF2-40B4-BE49-F238E27FC236}">
                <a16:creationId xmlns:a16="http://schemas.microsoft.com/office/drawing/2014/main" id="{43CD0CBF-2A38-0758-C512-ECF160A30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476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S45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50</a:t>
            </a:fld>
            <a:endParaRPr lang="en-US"/>
          </a:p>
        </p:txBody>
      </p:sp>
      <p:pic>
        <p:nvPicPr>
          <p:cNvPr id="14" name="Picture 13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215C85DB-F5FE-8C1A-72FF-AB4AE21B3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162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S56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51</a:t>
            </a:fld>
            <a:endParaRPr lang="en-US"/>
          </a:p>
        </p:txBody>
      </p:sp>
      <p:pic>
        <p:nvPicPr>
          <p:cNvPr id="16" name="Picture 15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1946E885-6E50-3D31-621A-80628153B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679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S67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52</a:t>
            </a:fld>
            <a:endParaRPr lang="en-US"/>
          </a:p>
        </p:txBody>
      </p:sp>
      <p:pic>
        <p:nvPicPr>
          <p:cNvPr id="18" name="Picture 17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99EFDA60-9967-4B1A-284D-556B91A45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45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S78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53</a:t>
            </a:fld>
            <a:endParaRPr lang="en-US"/>
          </a:p>
        </p:txBody>
      </p:sp>
      <p:pic>
        <p:nvPicPr>
          <p:cNvPr id="20" name="Picture 19" descr="A graph of a number and a bunch of columns&#10;&#10;Description automatically generated with medium confidence">
            <a:extLst>
              <a:ext uri="{FF2B5EF4-FFF2-40B4-BE49-F238E27FC236}">
                <a16:creationId xmlns:a16="http://schemas.microsoft.com/office/drawing/2014/main" id="{AE1B55B7-B149-6726-40F3-6B6020A54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571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F8E9-E51E-6E26-A0CD-384DD2F94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Cell-by-cell estimates: S81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A3CCC-565E-695A-2F18-FE33ABEE7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best cells (with estimated SEY ~ 1.1) we predict heat loads around 150 W</a:t>
            </a:r>
          </a:p>
          <a:p>
            <a:pPr lvl="1"/>
            <a:r>
              <a:rPr lang="en-GB" dirty="0"/>
              <a:t>75 W from impedance and synchrotron radiation + 75 W from e-cloud</a:t>
            </a:r>
          </a:p>
          <a:p>
            <a:r>
              <a:rPr lang="en-GB" dirty="0"/>
              <a:t>For the worst cells (with estimated SEY &gt; 1.4)</a:t>
            </a:r>
            <a:r>
              <a:rPr lang="en-GB" dirty="0">
                <a:sym typeface="Wingdings" pitchFamily="2" charset="2"/>
              </a:rPr>
              <a:t> we predict heat loads above 400 W</a:t>
            </a:r>
          </a:p>
          <a:p>
            <a:r>
              <a:rPr lang="en-GB" dirty="0"/>
              <a:t>Missing cells are omitted due to faulty sensors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5BE79-A515-B939-0EA7-61A47386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5C351-D8F3-8323-8A55-9CA28082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61CDB-8AE8-3BEA-C187-607227ED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54</a:t>
            </a:fld>
            <a:endParaRPr lang="en-US"/>
          </a:p>
        </p:txBody>
      </p:sp>
      <p:pic>
        <p:nvPicPr>
          <p:cNvPr id="22" name="Picture 21" descr="A graph with numbers and a bar chart&#10;&#10;Description automatically generated with medium confidence">
            <a:extLst>
              <a:ext uri="{FF2B5EF4-FFF2-40B4-BE49-F238E27FC236}">
                <a16:creationId xmlns:a16="http://schemas.microsoft.com/office/drawing/2014/main" id="{17F16411-40AD-C2FA-6EE5-E9E4CB50C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7" y="2259554"/>
            <a:ext cx="8563086" cy="356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820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12: +3% difference between prediction and measurement for sector average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55</a:t>
            </a:fld>
            <a:endParaRPr lang="en-US"/>
          </a:p>
        </p:txBody>
      </p:sp>
      <p:pic>
        <p:nvPicPr>
          <p:cNvPr id="8" name="Picture 7" descr="A graph with numbers and a bar chart&#10;&#10;Description automatically generated">
            <a:extLst>
              <a:ext uri="{FF2B5EF4-FFF2-40B4-BE49-F238E27FC236}">
                <a16:creationId xmlns:a16="http://schemas.microsoft.com/office/drawing/2014/main" id="{842F8FE2-417D-0E38-FAC8-2F516F207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8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23: +2% difference between prediction and measurement for sector average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56</a:t>
            </a:fld>
            <a:endParaRPr lang="en-US"/>
          </a:p>
        </p:txBody>
      </p:sp>
      <p:pic>
        <p:nvPicPr>
          <p:cNvPr id="8" name="Picture 7" descr="A graph with numbers and a number&#10;&#10;Description automatically generated with medium confidence">
            <a:extLst>
              <a:ext uri="{FF2B5EF4-FFF2-40B4-BE49-F238E27FC236}">
                <a16:creationId xmlns:a16="http://schemas.microsoft.com/office/drawing/2014/main" id="{EBD866BD-6171-99BB-1206-C8B6E256F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551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34: -5% difference between prediction and measurement for sector average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57</a:t>
            </a:fld>
            <a:endParaRPr lang="en-US"/>
          </a:p>
        </p:txBody>
      </p:sp>
      <p:pic>
        <p:nvPicPr>
          <p:cNvPr id="7" name="Picture 6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5146B500-828F-3537-3726-F30A756FC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200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45: -14% difference between prediction and measurement for sector average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58</a:t>
            </a:fld>
            <a:endParaRPr lang="en-US"/>
          </a:p>
        </p:txBody>
      </p:sp>
      <p:pic>
        <p:nvPicPr>
          <p:cNvPr id="7" name="Picture 6" descr="A graph of a number of bars&#10;&#10;Description automatically generated with medium confidence">
            <a:extLst>
              <a:ext uri="{FF2B5EF4-FFF2-40B4-BE49-F238E27FC236}">
                <a16:creationId xmlns:a16="http://schemas.microsoft.com/office/drawing/2014/main" id="{72581771-D064-4E90-5E3B-7E58B0E7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55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3EA8-C35C-B842-CECD-353951095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2018 – cell by cell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0C6A8-0239-9FF5-87D9-01F7636D1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S12 (and S81) only a few cells have changed significantly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dirty="0"/>
              <a:t>In the other sectors a larger number of cells are affected</a:t>
            </a:r>
          </a:p>
          <a:p>
            <a:pPr lvl="1"/>
            <a:r>
              <a:rPr lang="en-GB" dirty="0"/>
              <a:t>In S78 nearly all cells have degraded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Picture 10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77A4BD5F-0EF6-4AAA-5409-6165E65F20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02" b="45650"/>
          <a:stretch/>
        </p:blipFill>
        <p:spPr>
          <a:xfrm>
            <a:off x="577045" y="1957180"/>
            <a:ext cx="7812000" cy="266424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298FD-9280-0DCF-14D4-83045589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DE399-31EB-0CDD-27BE-B8B994E4D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C5C80-8814-88FB-1AC2-3EE65A90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1DE769-A9F6-AE73-D3D8-6E35533F8A72}"/>
              </a:ext>
            </a:extLst>
          </p:cNvPr>
          <p:cNvSpPr txBox="1"/>
          <p:nvPr/>
        </p:nvSpPr>
        <p:spPr>
          <a:xfrm>
            <a:off x="603893" y="4622698"/>
            <a:ext cx="7498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Comparison made with matching beam parameters: expect similar norm. heat load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7DA5D3-6D59-86C1-9855-FCDBC744F4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9" t="2105" r="2699" b="305"/>
          <a:stretch/>
        </p:blipFill>
        <p:spPr>
          <a:xfrm>
            <a:off x="1270000" y="3812345"/>
            <a:ext cx="7416800" cy="261599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6EB6450-C821-CC58-EDFF-09705E19125A}"/>
              </a:ext>
            </a:extLst>
          </p:cNvPr>
          <p:cNvCxnSpPr/>
          <p:nvPr/>
        </p:nvCxnSpPr>
        <p:spPr>
          <a:xfrm>
            <a:off x="1559980" y="4288086"/>
            <a:ext cx="70069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A701A64-8DEE-C412-538E-B4954F7B95B7}"/>
              </a:ext>
            </a:extLst>
          </p:cNvPr>
          <p:cNvSpPr txBox="1"/>
          <p:nvPr/>
        </p:nvSpPr>
        <p:spPr>
          <a:xfrm>
            <a:off x="4077149" y="4031635"/>
            <a:ext cx="4489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Highest cell in machine (S81)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7DA2FA-91E2-CE66-B466-96627B5FAF27}"/>
              </a:ext>
            </a:extLst>
          </p:cNvPr>
          <p:cNvSpPr txBox="1"/>
          <p:nvPr/>
        </p:nvSpPr>
        <p:spPr>
          <a:xfrm>
            <a:off x="1827355" y="4343788"/>
            <a:ext cx="811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CFD02A-0B32-FACA-0098-E0E79E669DA8}"/>
              </a:ext>
            </a:extLst>
          </p:cNvPr>
          <p:cNvSpPr txBox="1"/>
          <p:nvPr/>
        </p:nvSpPr>
        <p:spPr>
          <a:xfrm>
            <a:off x="1375292" y="4343788"/>
            <a:ext cx="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B63196-4002-E5DB-E6CA-DBDD4287C9E7}"/>
              </a:ext>
            </a:extLst>
          </p:cNvPr>
          <p:cNvSpPr txBox="1"/>
          <p:nvPr/>
        </p:nvSpPr>
        <p:spPr>
          <a:xfrm>
            <a:off x="4159341" y="4014944"/>
            <a:ext cx="167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Sector 78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EBE1DA-BBC3-90AE-BB4C-6F1F8346D7D1}"/>
              </a:ext>
            </a:extLst>
          </p:cNvPr>
          <p:cNvSpPr txBox="1"/>
          <p:nvPr/>
        </p:nvSpPr>
        <p:spPr>
          <a:xfrm>
            <a:off x="1188720" y="6317694"/>
            <a:ext cx="7498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Comparison made with matching beam parameters: expect similar norm. heat load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51320DB-A1FD-34D2-7840-CCBD56BA8C3B}"/>
              </a:ext>
            </a:extLst>
          </p:cNvPr>
          <p:cNvCxnSpPr/>
          <p:nvPr/>
        </p:nvCxnSpPr>
        <p:spPr>
          <a:xfrm>
            <a:off x="1051477" y="2481163"/>
            <a:ext cx="70069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E985E01-9583-804B-E83F-5B8276E8BFE2}"/>
              </a:ext>
            </a:extLst>
          </p:cNvPr>
          <p:cNvSpPr txBox="1"/>
          <p:nvPr/>
        </p:nvSpPr>
        <p:spPr>
          <a:xfrm>
            <a:off x="3568646" y="2224712"/>
            <a:ext cx="4489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Highest cell in machine (S81)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033620-997B-0134-56F0-53323DA842E6}"/>
              </a:ext>
            </a:extLst>
          </p:cNvPr>
          <p:cNvSpPr txBox="1"/>
          <p:nvPr/>
        </p:nvSpPr>
        <p:spPr>
          <a:xfrm>
            <a:off x="1318852" y="2536865"/>
            <a:ext cx="811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F7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AF4477-6199-3840-B24E-9B0A85683E2A}"/>
              </a:ext>
            </a:extLst>
          </p:cNvPr>
          <p:cNvSpPr txBox="1"/>
          <p:nvPr/>
        </p:nvSpPr>
        <p:spPr>
          <a:xfrm>
            <a:off x="866789" y="2536865"/>
            <a:ext cx="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807E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19ACCB-7787-0EAB-91F3-C58EA2DF370B}"/>
              </a:ext>
            </a:extLst>
          </p:cNvPr>
          <p:cNvSpPr txBox="1"/>
          <p:nvPr/>
        </p:nvSpPr>
        <p:spPr>
          <a:xfrm>
            <a:off x="3650838" y="2208021"/>
            <a:ext cx="167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Sector 12</a:t>
            </a:r>
          </a:p>
        </p:txBody>
      </p:sp>
    </p:spTree>
    <p:extLst>
      <p:ext uri="{BB962C8B-B14F-4D97-AF65-F5344CB8AC3E}">
        <p14:creationId xmlns:p14="http://schemas.microsoft.com/office/powerpoint/2010/main" val="32176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20" grpId="0"/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56: -2% difference between prediction and measurement for sector average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59</a:t>
            </a:fld>
            <a:endParaRPr lang="en-US"/>
          </a:p>
        </p:txBody>
      </p:sp>
      <p:pic>
        <p:nvPicPr>
          <p:cNvPr id="7" name="Picture 6" descr="A graph with numbers and a bar chart&#10;&#10;Description automatically generated">
            <a:extLst>
              <a:ext uri="{FF2B5EF4-FFF2-40B4-BE49-F238E27FC236}">
                <a16:creationId xmlns:a16="http://schemas.microsoft.com/office/drawing/2014/main" id="{835015C7-966C-A02A-7041-2C9B57C56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242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67: 0% difference between prediction and measurement for sector average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60</a:t>
            </a:fld>
            <a:endParaRPr lang="en-US"/>
          </a:p>
        </p:txBody>
      </p:sp>
      <p:pic>
        <p:nvPicPr>
          <p:cNvPr id="7" name="Picture 6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E37B9391-1377-D13A-1EC9-AEB16D97F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52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78: 0% difference between prediction and measurement for sector average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61</a:t>
            </a:fld>
            <a:endParaRPr lang="en-US"/>
          </a:p>
        </p:txBody>
      </p:sp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6826A56-B805-72F9-4978-91D8A2C7A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352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6313-3562-7CA7-9F10-3C05B2D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measurements for 1.75e11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6D69-6A74-7E97-7F68-405C360C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SEY estimates are based on physics fills with bunch intensity ~1.45e11 p/b</a:t>
            </a:r>
          </a:p>
          <a:p>
            <a:r>
              <a:rPr lang="en-GB" dirty="0"/>
              <a:t>To get an idea of the accuracy of the predictions on the cell-by-cell level, we can compare the predictions to measurements with the highest intensity taken so far</a:t>
            </a:r>
          </a:p>
          <a:p>
            <a:r>
              <a:rPr lang="en-GB" dirty="0"/>
              <a:t>Sector 81: +4% difference between prediction and measurement for sector average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883FE-19CF-EFF8-DBB6-51FECFCE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21CF4-90F0-DE5A-02FB-BA1A8526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8BD8-2230-87EE-4DE8-97258E65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62</a:t>
            </a:fld>
            <a:endParaRPr lang="en-US"/>
          </a:p>
        </p:txBody>
      </p:sp>
      <p:pic>
        <p:nvPicPr>
          <p:cNvPr id="7" name="Picture 6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EDE39B8D-F18E-B046-2239-C66EC3CB0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2226299"/>
            <a:ext cx="8875266" cy="369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04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E5A1A-2782-6C46-0D1D-12E96F5D1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58E52-FD00-58B7-71F2-9D1BC1EA7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Beam screen degradation is clearly visible also on beam stability</a:t>
            </a:r>
          </a:p>
          <a:p>
            <a:endParaRPr lang="en-GB" sz="1000" dirty="0"/>
          </a:p>
          <a:p>
            <a:r>
              <a:rPr lang="en-GB" dirty="0"/>
              <a:t>Higher chromaticity (Q’=20-25) required in 2022 to mitigate weak instabilities from </a:t>
            </a:r>
            <a:br>
              <a:rPr lang="en-GB" dirty="0"/>
            </a:br>
            <a:r>
              <a:rPr lang="en-GB" dirty="0"/>
              <a:t>e-cloud in quadrupoles at injection compared to Run 2 (Q’=15-20), despite expected alleviation from increased bunch intensity</a:t>
            </a:r>
          </a:p>
          <a:p>
            <a:endParaRPr lang="en-GB" sz="1000" dirty="0"/>
          </a:p>
          <a:p>
            <a:r>
              <a:rPr lang="en-GB" dirty="0"/>
              <a:t>Vertical instabilities at the end of stable beams due to growth of central dipole stripe with decreasing bunch intensity present at end of fills throughout 2022-2023, while in </a:t>
            </a:r>
            <a:br>
              <a:rPr lang="en-GB" dirty="0"/>
            </a:br>
            <a:r>
              <a:rPr lang="en-GB" dirty="0"/>
              <a:t>Run 2 they disappeared within ~2 months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17D58-2515-F952-73EA-49E29392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D2543-2DE5-9731-DAE2-78E0FDF65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2F7EE-94A2-811C-0491-58320393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7A9931-0264-BBFF-2E53-A4FB3FEAE352}"/>
              </a:ext>
            </a:extLst>
          </p:cNvPr>
          <p:cNvGrpSpPr/>
          <p:nvPr/>
        </p:nvGrpSpPr>
        <p:grpSpPr>
          <a:xfrm>
            <a:off x="789683" y="3586110"/>
            <a:ext cx="7619999" cy="2845716"/>
            <a:chOff x="200809" y="3432848"/>
            <a:chExt cx="7619999" cy="284571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A6FEAF-780A-AD54-702E-172BF0521A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9282"/>
            <a:stretch/>
          </p:blipFill>
          <p:spPr>
            <a:xfrm>
              <a:off x="200809" y="3432848"/>
              <a:ext cx="7619999" cy="255926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B3F3E5-570F-A47D-A2A2-23057111A21D}"/>
                </a:ext>
              </a:extLst>
            </p:cNvPr>
            <p:cNvSpPr/>
            <p:nvPr/>
          </p:nvSpPr>
          <p:spPr>
            <a:xfrm>
              <a:off x="457200" y="5884433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D3DD80-BE05-F04F-18E7-4B3C878AF553}"/>
                </a:ext>
              </a:extLst>
            </p:cNvPr>
            <p:cNvSpPr/>
            <p:nvPr/>
          </p:nvSpPr>
          <p:spPr>
            <a:xfrm>
              <a:off x="609600" y="6036833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F29B7A-B5F6-6FC7-9184-AB4E9CFE6C61}"/>
                </a:ext>
              </a:extLst>
            </p:cNvPr>
            <p:cNvSpPr/>
            <p:nvPr/>
          </p:nvSpPr>
          <p:spPr>
            <a:xfrm>
              <a:off x="2838226" y="5933760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A9A1E6-9A1D-6D53-9456-15648200AA35}"/>
                </a:ext>
              </a:extLst>
            </p:cNvPr>
            <p:cNvSpPr/>
            <p:nvPr/>
          </p:nvSpPr>
          <p:spPr>
            <a:xfrm>
              <a:off x="5369860" y="5935274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839B769-BE7D-BBAF-9BF4-9CB8172F4E1D}"/>
              </a:ext>
            </a:extLst>
          </p:cNvPr>
          <p:cNvSpPr txBox="1"/>
          <p:nvPr/>
        </p:nvSpPr>
        <p:spPr>
          <a:xfrm>
            <a:off x="726353" y="6167583"/>
            <a:ext cx="8087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A. Romano et al, </a:t>
            </a:r>
            <a:r>
              <a:rPr lang="en-GB" sz="1200" i="1" dirty="0">
                <a:solidFill>
                  <a:schemeClr val="tx2"/>
                </a:solidFill>
                <a:hlinkClick r:id="rId3"/>
              </a:rPr>
              <a:t>Phys. Rev. Accel. Beams 21, 061002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233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4FD44-DDC9-B844-ECC2-44BA73023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Stability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0363-5210-EDC0-7605-4EC9C141D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Despite the degradation of beam stability, the increase in stability with increasing bunch intensity (predicted in simulations) has been confirmed in measurements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The octupole strength needed to suppress instabilities at injection </a:t>
            </a:r>
            <a:br>
              <a:rPr lang="en-GB" dirty="0"/>
            </a:br>
            <a:r>
              <a:rPr lang="en-GB" dirty="0"/>
              <a:t>decreases with increasing bunch intensity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AD1D7-4BDB-23AC-3335-7C1419AB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3488A-495D-E1FB-8BD7-0A3DC3B7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E178C-EA59-8DAD-566F-D864138E9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B24C159-90B3-0315-66CE-2345D5E5DD2C}"/>
              </a:ext>
            </a:extLst>
          </p:cNvPr>
          <p:cNvGrpSpPr>
            <a:grpSpLocks noChangeAspect="1"/>
          </p:cNvGrpSpPr>
          <p:nvPr/>
        </p:nvGrpSpPr>
        <p:grpSpPr>
          <a:xfrm>
            <a:off x="1705296" y="1536936"/>
            <a:ext cx="4543311" cy="3341340"/>
            <a:chOff x="1588548" y="2447344"/>
            <a:chExt cx="5002191" cy="3678820"/>
          </a:xfrm>
        </p:grpSpPr>
        <p:pic>
          <p:nvPicPr>
            <p:cNvPr id="8" name="Picture 7" descr="A graph with numbers and lines&#10;&#10;Description automatically generated">
              <a:extLst>
                <a:ext uri="{FF2B5EF4-FFF2-40B4-BE49-F238E27FC236}">
                  <a16:creationId xmlns:a16="http://schemas.microsoft.com/office/drawing/2014/main" id="{30B5004D-E38D-EA6A-4AF8-66B6B5CDF5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262"/>
            <a:stretch/>
          </p:blipFill>
          <p:spPr>
            <a:xfrm>
              <a:off x="2043953" y="2447344"/>
              <a:ext cx="4546786" cy="3678820"/>
            </a:xfrm>
            <a:prstGeom prst="rect">
              <a:avLst/>
            </a:prstGeom>
          </p:spPr>
        </p:pic>
        <p:pic>
          <p:nvPicPr>
            <p:cNvPr id="10" name="Picture 9" descr="A graph with numbers and lines&#10;&#10;Description automatically generated">
              <a:extLst>
                <a:ext uri="{FF2B5EF4-FFF2-40B4-BE49-F238E27FC236}">
                  <a16:creationId xmlns:a16="http://schemas.microsoft.com/office/drawing/2014/main" id="{CF9AAB7B-118E-7868-3DF9-422ECDAADD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76" r="92745"/>
            <a:stretch/>
          </p:blipFill>
          <p:spPr>
            <a:xfrm>
              <a:off x="1588548" y="2447344"/>
              <a:ext cx="376518" cy="367882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4AC1DA7-64B6-4EDF-BF39-A29EB23C2CD9}"/>
              </a:ext>
            </a:extLst>
          </p:cNvPr>
          <p:cNvSpPr txBox="1"/>
          <p:nvPr/>
        </p:nvSpPr>
        <p:spPr>
          <a:xfrm>
            <a:off x="897339" y="5972275"/>
            <a:ext cx="7515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5"/>
                </a:solidFill>
                <a:hlinkClick r:id="rId3"/>
              </a:rPr>
              <a:t>S. </a:t>
            </a:r>
            <a:r>
              <a:rPr lang="en-GB" sz="1400" i="1" dirty="0" err="1">
                <a:solidFill>
                  <a:schemeClr val="accent5"/>
                </a:solidFill>
                <a:hlinkClick r:id="rId3"/>
              </a:rPr>
              <a:t>Johannesson</a:t>
            </a:r>
            <a:r>
              <a:rPr lang="en-GB" sz="1400" i="1" dirty="0">
                <a:solidFill>
                  <a:schemeClr val="accent5"/>
                </a:solidFill>
                <a:hlinkClick r:id="rId3"/>
              </a:rPr>
              <a:t>, Measurements of e-cloud stability threshold, Electron cloud meeting #86</a:t>
            </a:r>
            <a:endParaRPr lang="en-US" sz="14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95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D06E6-0E96-D848-8456-57ABD14A1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10755-D418-BB48-9CD8-3CCB40DD7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787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LHC e-cloud status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2022 summary</a:t>
            </a:r>
          </a:p>
          <a:p>
            <a:pPr lvl="1"/>
            <a:endParaRPr lang="en-GB" sz="1600" dirty="0"/>
          </a:p>
          <a:p>
            <a:r>
              <a:rPr lang="en-GB" sz="1600" dirty="0"/>
              <a:t>Impact on intensity reach</a:t>
            </a:r>
          </a:p>
          <a:p>
            <a:pPr lvl="1"/>
            <a:r>
              <a:rPr lang="en-GB" sz="1600" dirty="0"/>
              <a:t>The e-cloud simulation model</a:t>
            </a:r>
          </a:p>
          <a:p>
            <a:pPr lvl="1"/>
            <a:r>
              <a:rPr lang="en-GB" sz="1600" dirty="0"/>
              <a:t>Mitigation with filling pattern</a:t>
            </a:r>
          </a:p>
          <a:p>
            <a:pPr lvl="1"/>
            <a:r>
              <a:rPr lang="en-GB" sz="1600" dirty="0"/>
              <a:t>Scenarios for HL-LHC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Other studies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Incoherent e-cloud effects 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Build-up studies in interaction region</a:t>
            </a:r>
          </a:p>
          <a:p>
            <a:pPr lvl="1"/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Coherent tune shifts from e-cloud</a:t>
            </a:r>
          </a:p>
          <a:p>
            <a:pPr marL="457200" lvl="1" indent="0">
              <a:buNone/>
            </a:pPr>
            <a:endParaRPr lang="en-GB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F6A0C-D742-0141-BE2F-949C6AF9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13th HL-LHC Collaboration meeting, 27 September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57E19-3577-A5C6-AB77-31697BFD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AAB8B-52A6-E9E8-B509-9151B787A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62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115104</TotalTime>
  <Words>4747</Words>
  <Application>Microsoft Macintosh PowerPoint</Application>
  <PresentationFormat>On-screen Show (4:3)</PresentationFormat>
  <Paragraphs>886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Courier New</vt:lpstr>
      <vt:lpstr>Wingdings</vt:lpstr>
      <vt:lpstr>Office Theme</vt:lpstr>
      <vt:lpstr>Electron cloud status</vt:lpstr>
      <vt:lpstr>Outline</vt:lpstr>
      <vt:lpstr>2022 summary</vt:lpstr>
      <vt:lpstr>Conditioning over 2022</vt:lpstr>
      <vt:lpstr>Comparison to 2018</vt:lpstr>
      <vt:lpstr>Comparison to 2018 – cell by cell</vt:lpstr>
      <vt:lpstr>Beam stability</vt:lpstr>
      <vt:lpstr>Stability measurements</vt:lpstr>
      <vt:lpstr>Outline</vt:lpstr>
      <vt:lpstr>Comparison to measurements</vt:lpstr>
      <vt:lpstr>Comparison to measurements</vt:lpstr>
      <vt:lpstr>Intensity reach</vt:lpstr>
      <vt:lpstr>Intensity reach</vt:lpstr>
      <vt:lpstr>Mitigation in 2023</vt:lpstr>
      <vt:lpstr>Expected heat load for HL-LHC</vt:lpstr>
      <vt:lpstr>Expected heat load after treatment</vt:lpstr>
      <vt:lpstr>Half-cell selection &amp; heat load margin</vt:lpstr>
      <vt:lpstr>Achievable performance for HL-LHC</vt:lpstr>
      <vt:lpstr>Outline</vt:lpstr>
      <vt:lpstr>Incoherent e-cloud effects at injection</vt:lpstr>
      <vt:lpstr>Incoherent e-cloud effects at injection</vt:lpstr>
      <vt:lpstr>E-cloud build-up studies</vt:lpstr>
      <vt:lpstr>Coherent tune shift from e-cloud</vt:lpstr>
      <vt:lpstr>Conclusion</vt:lpstr>
      <vt:lpstr>Thank you for your attention!</vt:lpstr>
      <vt:lpstr>Spare Slides</vt:lpstr>
      <vt:lpstr>Heat load after treatment</vt:lpstr>
      <vt:lpstr>Heat loads in 2023</vt:lpstr>
      <vt:lpstr>Scrubbing evolution during physics</vt:lpstr>
      <vt:lpstr>Cell-by-cell heat load comparison</vt:lpstr>
      <vt:lpstr>Cell-by-cell heat load comparison</vt:lpstr>
      <vt:lpstr>Cell-by-cell heat load comparison</vt:lpstr>
      <vt:lpstr>Cell-by-cell heat load comparison</vt:lpstr>
      <vt:lpstr>Cell-by-cell heat load comparison</vt:lpstr>
      <vt:lpstr>Cell-by-cell heat load comparison</vt:lpstr>
      <vt:lpstr>Cell-by-cell heat load comparison</vt:lpstr>
      <vt:lpstr>Cell-by-cell heat load comparison</vt:lpstr>
      <vt:lpstr>Cell-by-cell heat load comparison</vt:lpstr>
      <vt:lpstr>Beam degradation in collision </vt:lpstr>
      <vt:lpstr>E-cloud simulation model</vt:lpstr>
      <vt:lpstr>E-cloud simulation model</vt:lpstr>
      <vt:lpstr>Comparison to model</vt:lpstr>
      <vt:lpstr>Comparison to model</vt:lpstr>
      <vt:lpstr>E-cloud fit model</vt:lpstr>
      <vt:lpstr>Mitigation with bunch train pattern</vt:lpstr>
      <vt:lpstr>8b+4e filling scheme</vt:lpstr>
      <vt:lpstr>Hybrid filling schemes</vt:lpstr>
      <vt:lpstr>Cell-by-cell estimates: S12</vt:lpstr>
      <vt:lpstr>Cell-by-cell estimates: S23</vt:lpstr>
      <vt:lpstr>Cell-by-cell estimates: S34</vt:lpstr>
      <vt:lpstr>Cell-by-cell estimates: S45</vt:lpstr>
      <vt:lpstr>Cell-by-cell estimates: S56</vt:lpstr>
      <vt:lpstr>Cell-by-cell estimates: S67</vt:lpstr>
      <vt:lpstr>Cell-by-cell estimates: S78</vt:lpstr>
      <vt:lpstr>Cell-by-cell estimates: S81</vt:lpstr>
      <vt:lpstr>Comparison to measurements for 1.75e11 p/b</vt:lpstr>
      <vt:lpstr>Comparison to measurements for 1.75e11 p/b</vt:lpstr>
      <vt:lpstr>Comparison to measurements for 1.75e11 p/b</vt:lpstr>
      <vt:lpstr>Comparison to measurements for 1.75e11 p/b</vt:lpstr>
      <vt:lpstr>Comparison to measurements for 1.75e11 p/b</vt:lpstr>
      <vt:lpstr>Comparison to measurements for 1.75e11 p/b</vt:lpstr>
      <vt:lpstr>Comparison to measurements for 1.75e11 p/b</vt:lpstr>
      <vt:lpstr>Comparison to measurements for 1.75e11 p/b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2388</cp:revision>
  <dcterms:created xsi:type="dcterms:W3CDTF">2017-07-07T12:54:19Z</dcterms:created>
  <dcterms:modified xsi:type="dcterms:W3CDTF">2023-09-27T22:30:03Z</dcterms:modified>
</cp:coreProperties>
</file>