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258" r:id="rId6"/>
    <p:sldId id="301" r:id="rId7"/>
    <p:sldId id="284" r:id="rId8"/>
    <p:sldId id="292" r:id="rId9"/>
    <p:sldId id="291" r:id="rId10"/>
    <p:sldId id="274" r:id="rId11"/>
    <p:sldId id="277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2" r:id="rId20"/>
    <p:sldId id="289" r:id="rId21"/>
    <p:sldId id="300" r:id="rId22"/>
    <p:sldId id="275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81"/>
  </p:normalViewPr>
  <p:slideViewPr>
    <p:cSldViewPr snapToObjects="1" showGuides="1">
      <p:cViewPr varScale="1">
        <p:scale>
          <a:sx n="91" d="100"/>
          <a:sy n="91" d="100"/>
        </p:scale>
        <p:origin x="496" y="1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1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96" y="6138118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32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ndico.cern.ch/event/122409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40/epjp/s13360-022-02645-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ab/abstract/10.1103/PhysRevSTAB.16.11100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3310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8738/" TargetMode="External"/><Relationship Id="rId2" Type="http://schemas.openxmlformats.org/officeDocument/2006/relationships/hyperlink" Target="https://indico.cern.ch/event/121184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indico.cern.ch/event/1294231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IRIS/IW2D" TargetMode="External"/><Relationship Id="rId2" Type="http://schemas.openxmlformats.org/officeDocument/2006/relationships/hyperlink" Target="https://gitlab.cern.ch/IRIS/pywi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s://gitlab.cern.ch/IRIS/lhc_pywit_model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7188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21561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53310/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1221561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492896"/>
            <a:ext cx="7200000" cy="897632"/>
          </a:xfrm>
        </p:spPr>
        <p:txBody>
          <a:bodyPr/>
          <a:lstStyle/>
          <a:p>
            <a:r>
              <a:rPr lang="en-US" dirty="0"/>
              <a:t>WP2 – Transverse impedance and stability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7920880" cy="2675086"/>
          </a:xfrm>
        </p:spPr>
        <p:txBody>
          <a:bodyPr>
            <a:noAutofit/>
          </a:bodyPr>
          <a:lstStyle/>
          <a:p>
            <a:r>
              <a:rPr lang="en-GB" b="1" dirty="0"/>
              <a:t>Lorenzo </a:t>
            </a:r>
            <a:r>
              <a:rPr lang="en-GB" b="1" dirty="0" err="1"/>
              <a:t>Giacomel</a:t>
            </a:r>
            <a:r>
              <a:rPr lang="en-GB" dirty="0"/>
              <a:t>, </a:t>
            </a:r>
            <a:r>
              <a:rPr lang="en-GB" u="sng" dirty="0"/>
              <a:t>Nicolas Mounet</a:t>
            </a:r>
            <a:r>
              <a:rPr lang="en-GB" dirty="0"/>
              <a:t>, Xavier </a:t>
            </a:r>
            <a:r>
              <a:rPr lang="en-GB" dirty="0" err="1"/>
              <a:t>Buffat</a:t>
            </a:r>
            <a:r>
              <a:rPr lang="en-GB" dirty="0"/>
              <a:t>, Chiara </a:t>
            </a:r>
            <a:r>
              <a:rPr lang="en-GB" dirty="0" err="1"/>
              <a:t>Antuono</a:t>
            </a:r>
            <a:r>
              <a:rPr lang="en-GB" dirty="0"/>
              <a:t>, Adnan </a:t>
            </a:r>
            <a:r>
              <a:rPr lang="en-GB" dirty="0" err="1"/>
              <a:t>Kurtulus</a:t>
            </a:r>
            <a:r>
              <a:rPr lang="en-GB" dirty="0"/>
              <a:t>, Benoît </a:t>
            </a:r>
            <a:r>
              <a:rPr lang="en-GB" dirty="0" err="1"/>
              <a:t>Salvant</a:t>
            </a:r>
            <a:r>
              <a:rPr lang="en-GB" dirty="0"/>
              <a:t>, Leonardo </a:t>
            </a:r>
            <a:r>
              <a:rPr lang="en-GB" dirty="0" err="1"/>
              <a:t>Sito</a:t>
            </a:r>
            <a:r>
              <a:rPr lang="en-GB" dirty="0"/>
              <a:t>, </a:t>
            </a:r>
            <a:r>
              <a:rPr lang="en-GB" dirty="0" err="1"/>
              <a:t>Eskil</a:t>
            </a:r>
            <a:r>
              <a:rPr lang="en-GB" dirty="0"/>
              <a:t> Vik</a:t>
            </a:r>
          </a:p>
          <a:p>
            <a:pPr>
              <a:spcBef>
                <a:spcPts val="0"/>
              </a:spcBef>
            </a:pPr>
            <a:br>
              <a:rPr lang="en-GB" sz="1800" b="1" dirty="0"/>
            </a:br>
            <a:r>
              <a:rPr lang="en-GB" sz="1800" b="1" dirty="0"/>
              <a:t>Acknowledgements</a:t>
            </a:r>
            <a:r>
              <a:rPr lang="en-GB" sz="1800" dirty="0"/>
              <a:t>: Carlotta </a:t>
            </a:r>
            <a:r>
              <a:rPr lang="en-GB" sz="1800" dirty="0" err="1"/>
              <a:t>Accettura</a:t>
            </a:r>
            <a:r>
              <a:rPr lang="en-GB" sz="1800" dirty="0"/>
              <a:t>, David Amorim, </a:t>
            </a:r>
            <a:r>
              <a:rPr lang="en-GB" sz="1800" dirty="0" err="1"/>
              <a:t>Nicolò</a:t>
            </a:r>
            <a:r>
              <a:rPr lang="en-GB" sz="1800" dirty="0"/>
              <a:t> </a:t>
            </a:r>
            <a:r>
              <a:rPr lang="en-GB" sz="1800" dirty="0" err="1"/>
              <a:t>Biancacci</a:t>
            </a:r>
            <a:r>
              <a:rPr lang="en-GB" sz="1800" dirty="0"/>
              <a:t>, Giuseppe </a:t>
            </a:r>
            <a:r>
              <a:rPr lang="en-GB" sz="1800" dirty="0" err="1"/>
              <a:t>Bregliozzi</a:t>
            </a:r>
            <a:r>
              <a:rPr lang="en-GB" sz="1800" dirty="0"/>
              <a:t>, </a:t>
            </a:r>
            <a:r>
              <a:rPr lang="en-GB" sz="1800" dirty="0" err="1"/>
              <a:t>Roderik</a:t>
            </a:r>
            <a:r>
              <a:rPr lang="en-GB" sz="1800" dirty="0"/>
              <a:t> Bruce, Federico </a:t>
            </a:r>
            <a:r>
              <a:rPr lang="en-GB" sz="1800" dirty="0" err="1"/>
              <a:t>Carra</a:t>
            </a:r>
            <a:r>
              <a:rPr lang="en-GB" sz="1800" dirty="0"/>
              <a:t>, Colas </a:t>
            </a:r>
            <a:r>
              <a:rPr lang="en-GB" sz="1800" dirty="0" err="1"/>
              <a:t>Droin</a:t>
            </a:r>
            <a:r>
              <a:rPr lang="en-GB" sz="1800" dirty="0"/>
              <a:t>, Riccardo De Maria, Luca </a:t>
            </a:r>
            <a:r>
              <a:rPr lang="en-GB" sz="1800" dirty="0" err="1"/>
              <a:t>Gentini</a:t>
            </a:r>
            <a:r>
              <a:rPr lang="en-GB" sz="1800" dirty="0"/>
              <a:t>, Sofia </a:t>
            </a:r>
            <a:r>
              <a:rPr lang="en-GB" sz="1800" dirty="0" err="1"/>
              <a:t>Kostoglou</a:t>
            </a:r>
            <a:r>
              <a:rPr lang="en-GB" sz="1800" dirty="0"/>
              <a:t>, Christophe </a:t>
            </a:r>
            <a:r>
              <a:rPr lang="en-GB" sz="1800" dirty="0" err="1"/>
              <a:t>Lannoy</a:t>
            </a:r>
            <a:r>
              <a:rPr lang="en-GB" sz="1800" dirty="0"/>
              <a:t>, Björn </a:t>
            </a:r>
            <a:r>
              <a:rPr lang="en-GB" sz="1800" dirty="0" err="1"/>
              <a:t>Lindström</a:t>
            </a:r>
            <a:r>
              <a:rPr lang="en-GB" sz="1800" dirty="0"/>
              <a:t>, Elias </a:t>
            </a:r>
            <a:r>
              <a:rPr lang="en-GB" sz="1800" dirty="0" err="1"/>
              <a:t>Métral</a:t>
            </a:r>
            <a:r>
              <a:rPr lang="en-GB" sz="1800" dirty="0"/>
              <a:t>, François-Xavier </a:t>
            </a:r>
            <a:r>
              <a:rPr lang="en-GB" sz="1800" dirty="0" err="1"/>
              <a:t>Nuiry</a:t>
            </a:r>
            <a:r>
              <a:rPr lang="en-GB" sz="1800" dirty="0"/>
              <a:t>, Yannis </a:t>
            </a:r>
            <a:r>
              <a:rPr lang="en-GB" sz="1800" dirty="0" err="1"/>
              <a:t>Papaphilippou</a:t>
            </a:r>
            <a:r>
              <a:rPr lang="en-GB" sz="1800" dirty="0"/>
              <a:t>, Stefano </a:t>
            </a:r>
            <a:r>
              <a:rPr lang="en-GB" sz="1800" dirty="0" err="1"/>
              <a:t>Redaelli</a:t>
            </a:r>
            <a:r>
              <a:rPr lang="en-GB" sz="1800" dirty="0"/>
              <a:t>, Markus </a:t>
            </a:r>
            <a:r>
              <a:rPr lang="en-GB" sz="1800" dirty="0" err="1"/>
              <a:t>Rognlien</a:t>
            </a:r>
            <a:r>
              <a:rPr lang="en-GB" sz="1800" dirty="0"/>
              <a:t>, Giovanni </a:t>
            </a:r>
            <a:r>
              <a:rPr lang="en-GB" sz="1800" dirty="0" err="1"/>
              <a:t>Rumolo</a:t>
            </a:r>
            <a:r>
              <a:rPr lang="en-GB" sz="1800" dirty="0"/>
              <a:t>, Guido </a:t>
            </a:r>
            <a:r>
              <a:rPr lang="en-GB" sz="1800" dirty="0" err="1"/>
              <a:t>Sterbini</a:t>
            </a:r>
            <a:r>
              <a:rPr lang="en-GB" sz="1800" dirty="0"/>
              <a:t>, Rogelio Tomás, </a:t>
            </a:r>
            <a:r>
              <a:rPr lang="en-GB" sz="1800" dirty="0" err="1"/>
              <a:t>Wilhelmus</a:t>
            </a:r>
            <a:r>
              <a:rPr lang="en-GB" sz="1800" dirty="0"/>
              <a:t> </a:t>
            </a:r>
            <a:r>
              <a:rPr lang="en-GB" sz="1800" dirty="0" err="1"/>
              <a:t>Vollenberg</a:t>
            </a:r>
            <a:r>
              <a:rPr lang="en-GB" sz="1800" dirty="0"/>
              <a:t>, Carlo </a:t>
            </a:r>
            <a:r>
              <a:rPr lang="en-GB" sz="1800" dirty="0" err="1"/>
              <a:t>Zannini</a:t>
            </a:r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464126"/>
            <a:ext cx="6480000" cy="349250"/>
          </a:xfrm>
        </p:spPr>
        <p:txBody>
          <a:bodyPr/>
          <a:lstStyle/>
          <a:p>
            <a:pPr algn="ctr"/>
            <a:r>
              <a:rPr lang="en-GB" dirty="0"/>
              <a:t>HL-LHC Collaboration Meeting, Vancouver, Canada – 20/04/2023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LHC machine development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Tune shift from collimators measured during LHC Run 3: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208816" y="6642707"/>
            <a:ext cx="4323184" cy="170669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430337" y="6462707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6756BE-16A0-3446-A06E-6084BCAB7AE2}"/>
              </a:ext>
            </a:extLst>
          </p:cNvPr>
          <p:cNvSpPr txBox="1"/>
          <p:nvPr/>
        </p:nvSpPr>
        <p:spPr>
          <a:xfrm>
            <a:off x="6737800" y="2495958"/>
            <a:ext cx="2250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Adnan </a:t>
            </a:r>
            <a:r>
              <a:rPr lang="en-GB" i="1" dirty="0" err="1"/>
              <a:t>Kurtulus</a:t>
            </a:r>
            <a:r>
              <a:rPr lang="en-GB" i="1" dirty="0"/>
              <a:t>, </a:t>
            </a:r>
            <a:r>
              <a:rPr lang="en-GB" dirty="0">
                <a:hlinkClick r:id="rId2"/>
              </a:rPr>
              <a:t>ABP-CEI meeting 15/12/2022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EB81607-E60F-E148-8327-DEAAA124E4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7" t="2619" r="3048" b="2416"/>
          <a:stretch/>
        </p:blipFill>
        <p:spPr>
          <a:xfrm>
            <a:off x="346717" y="1489457"/>
            <a:ext cx="3429889" cy="24997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A80D08-C6CD-764F-A6CB-438D6E76466C}"/>
              </a:ext>
            </a:extLst>
          </p:cNvPr>
          <p:cNvSpPr txBox="1"/>
          <p:nvPr/>
        </p:nvSpPr>
        <p:spPr>
          <a:xfrm>
            <a:off x="3796241" y="1388824"/>
            <a:ext cx="3047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Back-and-forth motion of the jaws to check </a:t>
            </a:r>
            <a:r>
              <a:rPr lang="en-GB" dirty="0">
                <a:solidFill>
                  <a:srgbClr val="FF0000"/>
                </a:solidFill>
              </a:rPr>
              <a:t>tune shift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from impedance of </a:t>
            </a:r>
            <a:r>
              <a:rPr lang="en-GB" dirty="0">
                <a:solidFill>
                  <a:srgbClr val="FF0000"/>
                </a:solidFill>
              </a:rPr>
              <a:t>single collimators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2B9050D-D415-2B44-8FCA-CACBB397E1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6"/>
          <a:stretch/>
        </p:blipFill>
        <p:spPr>
          <a:xfrm>
            <a:off x="115399" y="4221321"/>
            <a:ext cx="3847233" cy="224138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46EC5A6-D28E-6340-AE4B-D9379319AD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2"/>
          <a:stretch/>
        </p:blipFill>
        <p:spPr>
          <a:xfrm>
            <a:off x="5173229" y="3988115"/>
            <a:ext cx="3870760" cy="225886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55CDF51-F457-9448-A5E9-922236ACB90A}"/>
              </a:ext>
            </a:extLst>
          </p:cNvPr>
          <p:cNvCxnSpPr/>
          <p:nvPr/>
        </p:nvCxnSpPr>
        <p:spPr>
          <a:xfrm>
            <a:off x="3419872" y="2810005"/>
            <a:ext cx="0" cy="400962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5FAE89F-0932-DD4E-B2D4-7EE61BDCD1D4}"/>
              </a:ext>
            </a:extLst>
          </p:cNvPr>
          <p:cNvCxnSpPr>
            <a:cxnSpLocks/>
          </p:cNvCxnSpPr>
          <p:nvPr/>
        </p:nvCxnSpPr>
        <p:spPr>
          <a:xfrm flipH="1">
            <a:off x="3573194" y="2581147"/>
            <a:ext cx="468695" cy="429339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F844958-5586-C24C-9329-4E6A2AB95FCD}"/>
              </a:ext>
            </a:extLst>
          </p:cNvPr>
          <p:cNvSpPr txBox="1"/>
          <p:nvPr/>
        </p:nvSpPr>
        <p:spPr>
          <a:xfrm>
            <a:off x="4185905" y="4697422"/>
            <a:ext cx="1466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Impact of LS2 upgrade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0B82112-4AB9-A849-952D-3D2FFC630923}"/>
              </a:ext>
            </a:extLst>
          </p:cNvPr>
          <p:cNvCxnSpPr>
            <a:cxnSpLocks/>
          </p:cNvCxnSpPr>
          <p:nvPr/>
        </p:nvCxnSpPr>
        <p:spPr>
          <a:xfrm flipH="1" flipV="1">
            <a:off x="3739359" y="4610677"/>
            <a:ext cx="509216" cy="54841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B479AB-25C2-C447-88C0-74C10A9DB97E}"/>
              </a:ext>
            </a:extLst>
          </p:cNvPr>
          <p:cNvCxnSpPr>
            <a:cxnSpLocks/>
          </p:cNvCxnSpPr>
          <p:nvPr/>
        </p:nvCxnSpPr>
        <p:spPr>
          <a:xfrm flipH="1">
            <a:off x="1863793" y="5159087"/>
            <a:ext cx="2384782" cy="82696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DBA56E4-152A-F145-8FD9-8F23C024C500}"/>
              </a:ext>
            </a:extLst>
          </p:cNvPr>
          <p:cNvCxnSpPr>
            <a:cxnSpLocks/>
          </p:cNvCxnSpPr>
          <p:nvPr/>
        </p:nvCxnSpPr>
        <p:spPr>
          <a:xfrm flipV="1">
            <a:off x="5214425" y="4410145"/>
            <a:ext cx="782544" cy="735765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A0AFB04-268E-9C45-8E9E-D5FCE8FC1E37}"/>
              </a:ext>
            </a:extLst>
          </p:cNvPr>
          <p:cNvCxnSpPr>
            <a:cxnSpLocks/>
          </p:cNvCxnSpPr>
          <p:nvPr/>
        </p:nvCxnSpPr>
        <p:spPr>
          <a:xfrm>
            <a:off x="5214425" y="5145910"/>
            <a:ext cx="782544" cy="537219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41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LHC machine development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probe the real part of the impedance: measurements of </a:t>
            </a:r>
            <a:r>
              <a:rPr lang="en-GB" sz="2000" dirty="0">
                <a:solidFill>
                  <a:srgbClr val="FF0000"/>
                </a:solidFill>
              </a:rPr>
              <a:t>instability growth rates 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injection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851920" y="6716350"/>
            <a:ext cx="4539208" cy="97026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85963D-1C4B-6547-8E33-13D4E42561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8" r="9324"/>
          <a:stretch/>
        </p:blipFill>
        <p:spPr>
          <a:xfrm>
            <a:off x="307105" y="1708914"/>
            <a:ext cx="8483007" cy="37439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8173F4-BD7E-E74C-A495-BB7DD8C406A9}"/>
              </a:ext>
            </a:extLst>
          </p:cNvPr>
          <p:cNvSpPr txBox="1"/>
          <p:nvPr/>
        </p:nvSpPr>
        <p:spPr>
          <a:xfrm>
            <a:off x="596880" y="5647859"/>
            <a:ext cx="8089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As for real tune shifts,</a:t>
            </a:r>
            <a:r>
              <a:rPr lang="en-GB" sz="2000" dirty="0">
                <a:solidFill>
                  <a:srgbClr val="FF0000"/>
                </a:solidFill>
              </a:rPr>
              <a:t> relative agreement between measurements  &amp; model.</a:t>
            </a:r>
          </a:p>
        </p:txBody>
      </p:sp>
    </p:spTree>
    <p:extLst>
      <p:ext uri="{BB962C8B-B14F-4D97-AF65-F5344CB8AC3E}">
        <p14:creationId xmlns:p14="http://schemas.microsoft.com/office/powerpoint/2010/main" val="428712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LHC machine development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Stability main quantity of interest: </a:t>
            </a:r>
            <a:r>
              <a:rPr lang="en-GB" sz="2000" dirty="0">
                <a:solidFill>
                  <a:srgbClr val="FF0000"/>
                </a:solidFill>
              </a:rPr>
              <a:t>Octupole threshold</a:t>
            </a:r>
          </a:p>
          <a:p>
            <a:pPr lvl="1">
              <a:spcBef>
                <a:spcPts val="600"/>
              </a:spcBef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Latency effect (slow vs fast octupole decrease):</a:t>
            </a: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Octupole threshold vs Q’</a:t>
            </a:r>
            <a:b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(latency not included):</a:t>
            </a:r>
            <a:endParaRPr lang="en-GB" sz="16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920784" y="6559452"/>
            <a:ext cx="4611216" cy="212117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76360E-B83A-864B-BFAF-1B63A2257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73" y="1567012"/>
            <a:ext cx="5288233" cy="28083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E29A77-3CEC-9C4B-B580-7EC94FB4C6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1" t="6950" r="6692" b="1312"/>
          <a:stretch/>
        </p:blipFill>
        <p:spPr>
          <a:xfrm>
            <a:off x="3692184" y="4375325"/>
            <a:ext cx="2908270" cy="22096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A47C8E-696D-554B-89E6-FA4694167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062" y="4207289"/>
            <a:ext cx="2267250" cy="17004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1B281B3-5E7E-604E-9A30-E6980A25388A}"/>
              </a:ext>
            </a:extLst>
          </p:cNvPr>
          <p:cNvSpPr txBox="1"/>
          <p:nvPr/>
        </p:nvSpPr>
        <p:spPr>
          <a:xfrm>
            <a:off x="6947512" y="3343367"/>
            <a:ext cx="2215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Subject of intense studies – impact of non-linear bucket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ACE1C2B-0651-D34B-A85A-0E09E3EE89ED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6394310" y="3758866"/>
            <a:ext cx="553202" cy="2381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EF1A8FF-5A54-DE47-9CB7-92A058AB5FF3}"/>
              </a:ext>
            </a:extLst>
          </p:cNvPr>
          <p:cNvSpPr txBox="1"/>
          <p:nvPr/>
        </p:nvSpPr>
        <p:spPr>
          <a:xfrm>
            <a:off x="5322595" y="1727288"/>
            <a:ext cx="37307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octupole must be </a:t>
            </a:r>
            <a:r>
              <a:rPr lang="en-GB" dirty="0">
                <a:solidFill>
                  <a:srgbClr val="FF0000"/>
                </a:solidFill>
              </a:rPr>
              <a:t>~twice higher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when staying a long time at the same octupole current (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 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Furuseth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X.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Eur. Phys. J. Plus 137, 506, 2022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19F140-AC2C-4548-80BD-A41844C16D80}"/>
              </a:ext>
            </a:extLst>
          </p:cNvPr>
          <p:cNvSpPr txBox="1"/>
          <p:nvPr/>
        </p:nvSpPr>
        <p:spPr>
          <a:xfrm>
            <a:off x="7164288" y="5976771"/>
            <a:ext cx="1630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X.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808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HL-LHC overall transverse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532000" cy="505969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model for transverse tails has been reviewed: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past </a:t>
            </a:r>
            <a:r>
              <a:rPr lang="en-GB" sz="1600" dirty="0">
                <a:solidFill>
                  <a:srgbClr val="FF0000"/>
                </a:solidFill>
              </a:rPr>
              <a:t>tails assumed absent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(parabolic bunch in transverse, tails cut at 3.2σ) – uncertainties on beam from LHC injectors (after LHC Injector Upgrade – LIU) + HEL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Now: LIU beam known to have tails, no HEL </a:t>
            </a:r>
            <a:r>
              <a:rPr lang="en-GB" sz="1600" b="1" dirty="0">
                <a:solidFill>
                  <a:srgbClr val="FF0000"/>
                </a:solidFill>
              </a:rPr>
              <a:t>⟶ Gaussian tails assumed.</a:t>
            </a:r>
          </a:p>
          <a:p>
            <a:pPr lvl="1"/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also means that </a:t>
            </a:r>
            <a:r>
              <a:rPr lang="en-GB" sz="1600" b="1" dirty="0">
                <a:solidFill>
                  <a:srgbClr val="FF0000"/>
                </a:solidFill>
              </a:rPr>
              <a:t>negative octupole polarity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back in the game (better stability diagram in principle, but some </a:t>
            </a:r>
            <a:r>
              <a:rPr lang="en-GB" sz="1600" dirty="0">
                <a:solidFill>
                  <a:srgbClr val="FF0000"/>
                </a:solidFill>
              </a:rPr>
              <a:t>compensations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en-GB" sz="1600" dirty="0">
                <a:solidFill>
                  <a:srgbClr val="FF0000"/>
                </a:solidFill>
              </a:rPr>
              <a:t> long-range beam-beam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6808" y="6674614"/>
            <a:ext cx="4395192" cy="97026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2C7BCE-B152-6945-9EF1-909CA542E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44" y="2686204"/>
            <a:ext cx="5076056" cy="38028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3CF0F0-66C9-074A-B130-1A64B9D26E87}"/>
              </a:ext>
            </a:extLst>
          </p:cNvPr>
          <p:cNvSpPr txBox="1"/>
          <p:nvPr/>
        </p:nvSpPr>
        <p:spPr>
          <a:xfrm>
            <a:off x="6205744" y="3531094"/>
            <a:ext cx="27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~16% improvement with tails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with tails, </a:t>
            </a:r>
            <a:r>
              <a:rPr lang="en-GB" dirty="0">
                <a:solidFill>
                  <a:srgbClr val="FF0000"/>
                </a:solidFill>
              </a:rPr>
              <a:t>negative polarity is better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 positive, overall.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C7D4FB-B1E0-5D44-B10B-EFA356B0CC66}"/>
              </a:ext>
            </a:extLst>
          </p:cNvPr>
          <p:cNvSpPr txBox="1"/>
          <p:nvPr/>
        </p:nvSpPr>
        <p:spPr>
          <a:xfrm>
            <a:off x="6005768" y="5565728"/>
            <a:ext cx="2681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Note: here we assume the crab cavities comb filter is used.</a:t>
            </a:r>
          </a:p>
        </p:txBody>
      </p:sp>
    </p:spTree>
    <p:extLst>
      <p:ext uri="{BB962C8B-B14F-4D97-AF65-F5344CB8AC3E}">
        <p14:creationId xmlns:p14="http://schemas.microsoft.com/office/powerpoint/2010/main" val="282233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HL-LHC overall transverse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/>
              <a:t>Impact of crab cavities fundamental mode and mitigation options: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6808" y="6508258"/>
            <a:ext cx="4395192" cy="218894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70F0BA-FFF1-B44B-81A5-3430A0FC3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84" y="1299420"/>
            <a:ext cx="6350000" cy="4762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57CF068-D763-9746-8DC2-611B93DDCC27}"/>
              </a:ext>
            </a:extLst>
          </p:cNvPr>
          <p:cNvSpPr txBox="1"/>
          <p:nvPr/>
        </p:nvSpPr>
        <p:spPr>
          <a:xfrm>
            <a:off x="6584246" y="2519179"/>
            <a:ext cx="22916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Without any additional mitigation, </a:t>
            </a:r>
            <a:r>
              <a:rPr lang="en-GB" dirty="0">
                <a:solidFill>
                  <a:srgbClr val="FF0000"/>
                </a:solidFill>
              </a:rPr>
              <a:t>huge impact of CCs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(+280 A)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dirty="0">
                <a:solidFill>
                  <a:srgbClr val="FF0000"/>
                </a:solidFill>
              </a:rPr>
              <a:t>comb filter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the best mitigation (80% reduction)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dirty="0" err="1">
                <a:solidFill>
                  <a:schemeClr val="accent6"/>
                </a:solidFill>
              </a:rPr>
              <a:t>std</a:t>
            </a:r>
            <a:r>
              <a:rPr lang="en-GB" dirty="0">
                <a:solidFill>
                  <a:schemeClr val="accent6"/>
                </a:solidFill>
              </a:rPr>
              <a:t> RF feedback with flat optics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 good backup option (60% reduction).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C3A2AF-5AEE-584B-9983-F7B8FAA7CD4E}"/>
              </a:ext>
            </a:extLst>
          </p:cNvPr>
          <p:cNvSpPr txBox="1"/>
          <p:nvPr/>
        </p:nvSpPr>
        <p:spPr>
          <a:xfrm>
            <a:off x="2057091" y="5760721"/>
            <a:ext cx="5921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Note: the flat optics case also features a telescopic index (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 </a:t>
            </a:r>
            <a:r>
              <a:rPr lang="en-GB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Fartoukh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PRST-AB, 16, p. 111002, 2013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but we have rescaled the octupole currents to a telescopic index of 1.</a:t>
            </a:r>
          </a:p>
        </p:txBody>
      </p:sp>
    </p:spTree>
    <p:extLst>
      <p:ext uri="{BB962C8B-B14F-4D97-AF65-F5344CB8AC3E}">
        <p14:creationId xmlns:p14="http://schemas.microsoft.com/office/powerpoint/2010/main" val="127338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HL-LHC overall transverse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/>
              <a:t>Collimator settings were assumed “relaxed” in the latest scenario for run 4 (8.5 </a:t>
            </a:r>
            <a:r>
              <a:rPr lang="en-GB" sz="2000" dirty="0" err="1"/>
              <a:t>σ</a:t>
            </a:r>
            <a:r>
              <a:rPr lang="en-GB" sz="2000" dirty="0"/>
              <a:t> for TCPs), but tight settings (slightly larger than run 2 &amp; 3 – 6.7 </a:t>
            </a:r>
            <a:r>
              <a:rPr lang="en-GB" sz="2000" dirty="0" err="1"/>
              <a:t>σ</a:t>
            </a:r>
            <a:r>
              <a:rPr lang="en-GB" sz="2000" dirty="0"/>
              <a:t> in TCPs) are also on the table: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6808" y="6508258"/>
            <a:ext cx="4395192" cy="218894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BB6F3C-006E-D24D-BA67-BF0D4CC0E0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37"/>
          <a:stretch/>
        </p:blipFill>
        <p:spPr>
          <a:xfrm>
            <a:off x="396254" y="2148482"/>
            <a:ext cx="5902378" cy="46195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2C773D-9721-6142-A8A4-D5A429A6B5AD}"/>
              </a:ext>
            </a:extLst>
          </p:cNvPr>
          <p:cNvSpPr txBox="1"/>
          <p:nvPr/>
        </p:nvSpPr>
        <p:spPr>
          <a:xfrm>
            <a:off x="6298632" y="3705487"/>
            <a:ext cx="25947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dirty="0">
                <a:solidFill>
                  <a:srgbClr val="FF0000"/>
                </a:solidFill>
              </a:rPr>
              <a:t>Tight settings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give less stability, but are still manageable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it also depends on </a:t>
            </a:r>
            <a:r>
              <a:rPr lang="en-GB" dirty="0">
                <a:solidFill>
                  <a:srgbClr val="FF0000"/>
                </a:solidFill>
              </a:rPr>
              <a:t>dynamic aperture: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large octupole currents might be an issue (see 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 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C. 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Droin</a:t>
            </a:r>
            <a:r>
              <a:rPr lang="en-GB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 </a:t>
            </a:r>
            <a:r>
              <a:rPr lang="en-GB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Sterbini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et al)</a:t>
            </a:r>
          </a:p>
        </p:txBody>
      </p:sp>
    </p:spTree>
    <p:extLst>
      <p:ext uri="{BB962C8B-B14F-4D97-AF65-F5344CB8AC3E}">
        <p14:creationId xmlns:p14="http://schemas.microsoft.com/office/powerpoint/2010/main" val="338889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Summary and outlook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281424" cy="5337312"/>
          </a:xfrm>
        </p:spPr>
        <p:txBody>
          <a:bodyPr>
            <a:noAutofit/>
          </a:bodyPr>
          <a:lstStyle/>
          <a:p>
            <a:r>
              <a:rPr lang="en-GB" sz="1800" dirty="0"/>
              <a:t>Impedance of HL-LHC received a number of updates, including a complete change of code infrastructure.</a:t>
            </a:r>
          </a:p>
          <a:p>
            <a:r>
              <a:rPr lang="en-GB" sz="1800" dirty="0"/>
              <a:t>Latest developments on collimators were included (Cu-coated TCSPMs, coated tapers).</a:t>
            </a:r>
          </a:p>
          <a:p>
            <a:r>
              <a:rPr lang="en-GB" sz="1800" dirty="0"/>
              <a:t>Crab cavity fundamental mode could have a strong impact on stability, but two mitigations were found:</a:t>
            </a:r>
          </a:p>
          <a:p>
            <a:pPr lvl="1"/>
            <a:r>
              <a:rPr lang="en-GB" sz="1600" dirty="0"/>
              <a:t>Best option: comb filter (still to be tested)</a:t>
            </a:r>
          </a:p>
          <a:p>
            <a:pPr lvl="1"/>
            <a:r>
              <a:rPr lang="en-GB" sz="1600" dirty="0"/>
              <a:t>Good backup option: RF feedback with flat optics</a:t>
            </a:r>
          </a:p>
          <a:p>
            <a:r>
              <a:rPr lang="en-GB" sz="1800" dirty="0"/>
              <a:t>LHC MDs provided data on impedance (tune shifts, growth rate, octupole threshold) – in many cases in ~agreement with models</a:t>
            </a:r>
          </a:p>
          <a:p>
            <a:pPr lvl="1"/>
            <a:r>
              <a:rPr lang="en-GB" sz="1600" dirty="0"/>
              <a:t>in particular, latency effect on Landau damping is confirmed,</a:t>
            </a:r>
          </a:p>
          <a:p>
            <a:pPr lvl="1"/>
            <a:r>
              <a:rPr lang="en-GB" sz="1600" dirty="0"/>
              <a:t>no degradation observed for new TCSPMs (from e.g. radiation).</a:t>
            </a:r>
          </a:p>
          <a:p>
            <a:r>
              <a:rPr lang="en-GB" sz="1800" dirty="0"/>
              <a:t>Gaussian tails of the beams from the injectors are clearly beneficial, and put the negative polarity back on the table, for even more stability.</a:t>
            </a:r>
          </a:p>
          <a:p>
            <a:r>
              <a:rPr lang="en-GB" sz="1800" dirty="0"/>
              <a:t>Studies ongoing to</a:t>
            </a:r>
          </a:p>
          <a:p>
            <a:pPr lvl="1"/>
            <a:r>
              <a:rPr lang="en-GB" sz="1600" dirty="0"/>
              <a:t>decrease the collimator impedance (IR7 optics, possibly also IR3),</a:t>
            </a:r>
          </a:p>
          <a:p>
            <a:pPr lvl="1"/>
            <a:r>
              <a:rPr lang="en-GB" sz="1600" dirty="0"/>
              <a:t>understand better the effect of the longitudinal bucket non-linearities,</a:t>
            </a:r>
          </a:p>
          <a:p>
            <a:pPr lvl="1"/>
            <a:r>
              <a:rPr lang="en-GB" sz="1600" dirty="0"/>
              <a:t>simulate accurately </a:t>
            </a:r>
            <a:r>
              <a:rPr lang="en-GB" sz="1600" dirty="0" err="1"/>
              <a:t>multibunch</a:t>
            </a:r>
            <a:r>
              <a:rPr lang="en-GB" sz="1600" dirty="0"/>
              <a:t> effects (crab cavities; 8b4e / hybrid filling schemes).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6808" y="6508258"/>
            <a:ext cx="4395192" cy="218894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7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40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HL-LHC overall transverse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/>
              <a:t>Impact of optics choice: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136808" y="6508258"/>
            <a:ext cx="4395192" cy="218894"/>
          </a:xfrm>
        </p:spPr>
        <p:txBody>
          <a:bodyPr/>
          <a:lstStyle/>
          <a:p>
            <a:r>
              <a:rPr lang="fr-FR" noProof="0" dirty="0"/>
              <a:t>N. Mounet et al - WP2 - HL-LHC </a:t>
            </a:r>
            <a:r>
              <a:rPr lang="fr-FR" noProof="0" dirty="0" err="1"/>
              <a:t>Annual</a:t>
            </a:r>
            <a:r>
              <a:rPr lang="fr-FR" noProof="0" dirty="0"/>
              <a:t> Meeting 27/09/2023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536350"/>
            <a:ext cx="206624" cy="18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1" y="6489058"/>
            <a:ext cx="283640" cy="2789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A2D73A-2C15-DA42-9D78-656BC4EFFC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30"/>
          <a:stretch/>
        </p:blipFill>
        <p:spPr>
          <a:xfrm>
            <a:off x="250068" y="1485525"/>
            <a:ext cx="6259193" cy="4762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A3819E-065D-5644-9362-9E56A0FA1458}"/>
              </a:ext>
            </a:extLst>
          </p:cNvPr>
          <p:cNvSpPr txBox="1"/>
          <p:nvPr/>
        </p:nvSpPr>
        <p:spPr>
          <a:xfrm>
            <a:off x="6554489" y="3717032"/>
            <a:ext cx="20284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Here there is no rescaling of the flat optics case (telescopic index is left unchanged)</a:t>
            </a:r>
          </a:p>
        </p:txBody>
      </p:sp>
    </p:spTree>
    <p:extLst>
      <p:ext uri="{BB962C8B-B14F-4D97-AF65-F5344CB8AC3E}">
        <p14:creationId xmlns:p14="http://schemas.microsoft.com/office/powerpoint/2010/main" val="14762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07B94F-1457-0648-AC2C-D3DF4DCAC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63" y="5116832"/>
            <a:ext cx="7530937" cy="151654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cavities: noise &amp; amplitude feedback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Heavy simulation effort to understand if </a:t>
            </a:r>
            <a:r>
              <a:rPr lang="en-GB" sz="2000" dirty="0">
                <a:solidFill>
                  <a:srgbClr val="FF0000"/>
                </a:solidFill>
              </a:rPr>
              <a:t>Landau damping from beam-beam effects</a:t>
            </a:r>
            <a:r>
              <a:rPr lang="en-GB" sz="2000" dirty="0"/>
              <a:t> sufficient to damp instabilities from </a:t>
            </a:r>
            <a:r>
              <a:rPr lang="en-GB" sz="2000" b="1" dirty="0"/>
              <a:t>CC amplitude feedback</a:t>
            </a:r>
            <a:r>
              <a:rPr lang="en-GB" sz="2000" dirty="0"/>
              <a:t> used to</a:t>
            </a:r>
            <a:r>
              <a:rPr lang="en-GB" sz="2000" b="1" dirty="0"/>
              <a:t> </a:t>
            </a:r>
            <a:r>
              <a:rPr lang="en-GB" sz="2000" dirty="0"/>
              <a:t>mitigate noise issue (800 MHz demodulation)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>
              <a:spcBef>
                <a:spcPts val="1200"/>
              </a:spcBef>
            </a:pPr>
            <a:r>
              <a:rPr lang="en-GB" sz="2000" dirty="0"/>
              <a:t>Designing a faster approach to simulate </a:t>
            </a:r>
            <a:r>
              <a:rPr lang="en-GB" sz="2000" dirty="0" err="1"/>
              <a:t>multibunch</a:t>
            </a:r>
            <a:r>
              <a:rPr lang="en-GB" sz="2000" dirty="0"/>
              <a:t> instabilities: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5004048" y="4273878"/>
            <a:ext cx="4642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X. </a:t>
            </a:r>
            <a:r>
              <a:rPr lang="en-GB" sz="1600" b="1" i="1" dirty="0" err="1"/>
              <a:t>Buffat</a:t>
            </a:r>
            <a:r>
              <a:rPr lang="en-GB" sz="1600" i="1" dirty="0"/>
              <a:t>, </a:t>
            </a:r>
            <a:r>
              <a:rPr lang="en-GB" sz="1600" i="1" dirty="0">
                <a:hlinkClick r:id="rId3"/>
              </a:rPr>
              <a:t>WP2/WP4 meeting</a:t>
            </a:r>
            <a:r>
              <a:rPr lang="en-GB" sz="1600" i="1" dirty="0"/>
              <a:t>, 21/03/2023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4AE2D7-EEF0-7043-8413-7995263572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553"/>
          <a:stretch/>
        </p:blipFill>
        <p:spPr>
          <a:xfrm>
            <a:off x="402188" y="1997554"/>
            <a:ext cx="3443490" cy="25154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F8C9DF-A82E-B14B-AF77-44F70FD4F7A1}"/>
              </a:ext>
            </a:extLst>
          </p:cNvPr>
          <p:cNvSpPr txBox="1"/>
          <p:nvPr/>
        </p:nvSpPr>
        <p:spPr>
          <a:xfrm>
            <a:off x="4086636" y="2180763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Multibunch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simulations in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collisions with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Xsuite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including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beam-beam, feedback &amp; impedance effects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instability from feedback </a:t>
            </a:r>
            <a:r>
              <a:rPr lang="en-GB" b="1" dirty="0">
                <a:solidFill>
                  <a:srgbClr val="FF0000"/>
                </a:solidFill>
              </a:rPr>
              <a:t>stabilized by beam-beam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 but 400 MHz demodulation preferable (no instability in the first place).</a:t>
            </a: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F8C03E-529A-4C47-BDFD-E8666C7E3CD6}"/>
              </a:ext>
            </a:extLst>
          </p:cNvPr>
          <p:cNvSpPr/>
          <p:nvPr/>
        </p:nvSpPr>
        <p:spPr>
          <a:xfrm>
            <a:off x="1115616" y="6236624"/>
            <a:ext cx="3672408" cy="3513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A70312-BA37-2F4E-B677-F75B91E49260}"/>
              </a:ext>
            </a:extLst>
          </p:cNvPr>
          <p:cNvSpPr/>
          <p:nvPr/>
        </p:nvSpPr>
        <p:spPr>
          <a:xfrm>
            <a:off x="1367848" y="5006649"/>
            <a:ext cx="3060135" cy="3513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80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/>
      <p:bldP spid="12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– Transverse impedance and stability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340766"/>
            <a:ext cx="8074800" cy="489585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dirty="0"/>
              <a:t>Introduction &amp; context</a:t>
            </a:r>
          </a:p>
          <a:p>
            <a:pPr>
              <a:spcBef>
                <a:spcPts val="1200"/>
              </a:spcBef>
            </a:pPr>
            <a:r>
              <a:rPr lang="en-GB" dirty="0"/>
              <a:t>Review of impedance studies &amp; model updates</a:t>
            </a:r>
          </a:p>
          <a:p>
            <a:pPr>
              <a:spcBef>
                <a:spcPts val="1200"/>
              </a:spcBef>
            </a:pPr>
            <a:r>
              <a:rPr lang="en-GB" dirty="0"/>
              <a:t>Overview of machine development (MD) studies during Run 3</a:t>
            </a:r>
          </a:p>
          <a:p>
            <a:pPr>
              <a:spcBef>
                <a:spcPts val="1200"/>
              </a:spcBef>
            </a:pPr>
            <a:r>
              <a:rPr lang="en-GB" dirty="0"/>
              <a:t>Transverse stability situation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071376"/>
            <a:ext cx="8435280" cy="516524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Transverse impedance </a:t>
            </a:r>
            <a:r>
              <a:rPr lang="en-GB" dirty="0"/>
              <a:t>is a source of </a:t>
            </a:r>
            <a:r>
              <a:rPr lang="en-GB" dirty="0">
                <a:solidFill>
                  <a:srgbClr val="FF0000"/>
                </a:solidFill>
              </a:rPr>
              <a:t>bunch intensity limitations </a:t>
            </a:r>
            <a:r>
              <a:rPr lang="en-GB" dirty="0"/>
              <a:t>in the current LHC machine at top energy.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One of the main contributions: </a:t>
            </a:r>
            <a:r>
              <a:rPr lang="en-GB" dirty="0">
                <a:solidFill>
                  <a:srgbClr val="FF0000"/>
                </a:solidFill>
              </a:rPr>
              <a:t>collimators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very close to the beam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initially, all primaries (TCPs) and secondaries (TCSs) were in CFC (poorly conductive material) ⟶ large </a:t>
            </a:r>
            <a:r>
              <a:rPr lang="en-GB" dirty="0">
                <a:solidFill>
                  <a:schemeClr val="accent6"/>
                </a:solidFill>
              </a:rPr>
              <a:t>resistive-wall impedance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also significant </a:t>
            </a:r>
            <a:r>
              <a:rPr lang="en-GB" dirty="0">
                <a:solidFill>
                  <a:schemeClr val="accent6"/>
                </a:solidFill>
              </a:rPr>
              <a:t>geometric</a:t>
            </a:r>
            <a:r>
              <a:rPr lang="en-GB" dirty="0"/>
              <a:t> impedance (tapers)</a:t>
            </a:r>
          </a:p>
          <a:p>
            <a:pPr marL="457200" lvl="1" indent="0">
              <a:buNone/>
            </a:pPr>
            <a:r>
              <a:rPr lang="en-GB" dirty="0"/>
              <a:t>⟶ partial </a:t>
            </a:r>
            <a:r>
              <a:rPr lang="en-GB" dirty="0">
                <a:solidFill>
                  <a:srgbClr val="FF0000"/>
                </a:solidFill>
              </a:rPr>
              <a:t>upgrade</a:t>
            </a:r>
            <a:r>
              <a:rPr lang="en-GB" dirty="0"/>
              <a:t> of TCPs and TCSs during LS2 (</a:t>
            </a:r>
            <a:r>
              <a:rPr lang="en-GB" dirty="0" err="1"/>
              <a:t>MoGr</a:t>
            </a:r>
            <a:r>
              <a:rPr lang="en-GB" dirty="0"/>
              <a:t>, Mo-coated for TCS), more to come in LS3.</a:t>
            </a:r>
          </a:p>
          <a:p>
            <a:r>
              <a:rPr lang="en-GB" dirty="0"/>
              <a:t>Most critical part of the cycle: </a:t>
            </a:r>
            <a:r>
              <a:rPr lang="en-GB" dirty="0">
                <a:solidFill>
                  <a:srgbClr val="FF0000"/>
                </a:solidFill>
              </a:rPr>
              <a:t>flat top</a:t>
            </a:r>
            <a:endParaRPr lang="en-GB" dirty="0"/>
          </a:p>
          <a:p>
            <a:pPr lvl="1"/>
            <a:r>
              <a:rPr lang="en-GB" dirty="0">
                <a:solidFill>
                  <a:schemeClr val="accent6"/>
                </a:solidFill>
              </a:rPr>
              <a:t>after ramp </a:t>
            </a:r>
            <a:r>
              <a:rPr lang="en-GB" dirty="0"/>
              <a:t>(collimators are closed), just </a:t>
            </a:r>
            <a:r>
              <a:rPr lang="en-GB" dirty="0">
                <a:solidFill>
                  <a:schemeClr val="accent6"/>
                </a:solidFill>
              </a:rPr>
              <a:t>before collapsing </a:t>
            </a:r>
            <a:r>
              <a:rPr lang="en-GB" dirty="0"/>
              <a:t>beam separation (which provides large beam-beam tune spread, hence large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Landau damping</a:t>
            </a:r>
            <a:r>
              <a:rPr lang="en-GB" dirty="0"/>
              <a:t>)</a:t>
            </a:r>
          </a:p>
          <a:p>
            <a:pPr marL="457200" lvl="1" indent="0">
              <a:buNone/>
            </a:pPr>
            <a:r>
              <a:rPr lang="en-GB" dirty="0"/>
              <a:t>⟶ only </a:t>
            </a:r>
            <a:r>
              <a:rPr lang="en-GB" dirty="0">
                <a:solidFill>
                  <a:srgbClr val="FF0000"/>
                </a:solidFill>
              </a:rPr>
              <a:t>octupoles</a:t>
            </a:r>
            <a:r>
              <a:rPr lang="en-GB" dirty="0"/>
              <a:t> provide the required </a:t>
            </a:r>
            <a:r>
              <a:rPr lang="en-GB" dirty="0">
                <a:solidFill>
                  <a:schemeClr val="accent6"/>
                </a:solidFill>
              </a:rPr>
              <a:t>Landau damping </a:t>
            </a:r>
            <a:r>
              <a:rPr lang="en-GB" dirty="0"/>
              <a:t>at flat top.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1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Impedance studies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434800" cy="4906963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Some impedance contributions reviewed:</a:t>
            </a:r>
          </a:p>
          <a:p>
            <a:pPr lvl="1"/>
            <a:r>
              <a:rPr lang="en-GB" sz="1800" dirty="0">
                <a:solidFill>
                  <a:schemeClr val="accent6"/>
                </a:solidFill>
              </a:rPr>
              <a:t>Beam Gas Vertex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impedance studied (input to BGI/BGV review</a:t>
            </a:r>
            <a:r>
              <a:rPr lang="en-GB" sz="1800" dirty="0"/>
              <a:t> – see </a:t>
            </a:r>
            <a:r>
              <a:rPr lang="en-GB" sz="1800" b="1" i="1" dirty="0"/>
              <a:t>L. </a:t>
            </a:r>
            <a:r>
              <a:rPr lang="en-GB" sz="1800" b="1" i="1" dirty="0" err="1"/>
              <a:t>Giacomel</a:t>
            </a:r>
            <a:r>
              <a:rPr lang="en-GB" sz="1800" b="1" i="1" dirty="0"/>
              <a:t>, H. </a:t>
            </a:r>
            <a:r>
              <a:rPr lang="en-GB" sz="1800" b="1" i="1" dirty="0" err="1"/>
              <a:t>Guérin</a:t>
            </a:r>
            <a:r>
              <a:rPr lang="en-GB" sz="1800" b="1" i="1" dirty="0"/>
              <a:t> &amp; I. </a:t>
            </a:r>
            <a:r>
              <a:rPr lang="en-GB" sz="1800" b="1" i="1" dirty="0" err="1"/>
              <a:t>Karpov</a:t>
            </a:r>
            <a:r>
              <a:rPr lang="en-GB" sz="1800" i="1" dirty="0"/>
              <a:t>, </a:t>
            </a:r>
            <a:r>
              <a:rPr lang="en-GB" sz="1800" i="1" dirty="0">
                <a:hlinkClick r:id="rId2"/>
              </a:rPr>
              <a:t>209</a:t>
            </a:r>
            <a:r>
              <a:rPr lang="en-GB" sz="1800" i="1" baseline="30000" dirty="0">
                <a:hlinkClick r:id="rId2"/>
              </a:rPr>
              <a:t>th</a:t>
            </a:r>
            <a:r>
              <a:rPr lang="en-GB" sz="1800" i="1" dirty="0">
                <a:hlinkClick r:id="rId2"/>
              </a:rPr>
              <a:t> WP2 meeting</a:t>
            </a:r>
            <a:r>
              <a:rPr lang="en-GB" sz="1800" i="1" dirty="0"/>
              <a:t>, 18/10/2022</a:t>
            </a:r>
            <a:r>
              <a:rPr lang="en-GB" sz="1800" dirty="0"/>
              <a:t>)</a:t>
            </a:r>
          </a:p>
          <a:p>
            <a:pPr marL="457200" lvl="1" indent="0">
              <a:buNone/>
            </a:pPr>
            <a:r>
              <a:rPr lang="en-GB" sz="1800" dirty="0"/>
              <a:t>     ⟶ impedance is acceptable – but BGV not in baseline anymore (following BGV/BGI review)</a:t>
            </a:r>
          </a:p>
          <a:p>
            <a:pPr lvl="1"/>
            <a:r>
              <a:rPr lang="en-GB" sz="1800" dirty="0">
                <a:solidFill>
                  <a:schemeClr val="accent6"/>
                </a:solidFill>
              </a:rPr>
              <a:t>Beam-beam Long-Range Wire Compensator</a:t>
            </a:r>
            <a:r>
              <a:rPr lang="en-GB" sz="1800" dirty="0"/>
              <a:t>: preliminary studies (see </a:t>
            </a:r>
            <a:r>
              <a:rPr lang="en-GB" sz="1800" b="1" i="1" dirty="0"/>
              <a:t>B. </a:t>
            </a:r>
            <a:r>
              <a:rPr lang="en-GB" sz="1800" b="1" i="1" dirty="0" err="1"/>
              <a:t>Salvant</a:t>
            </a:r>
            <a:r>
              <a:rPr lang="en-GB" sz="1800" i="1" dirty="0"/>
              <a:t>, </a:t>
            </a:r>
            <a:r>
              <a:rPr lang="en-GB" sz="1800" i="1" dirty="0">
                <a:hlinkClick r:id="rId3"/>
              </a:rPr>
              <a:t>WP2/WP13 HL-LHC Satellite Meeting</a:t>
            </a:r>
            <a:r>
              <a:rPr lang="en-GB" sz="1800" i="1" dirty="0"/>
              <a:t>, 23/09/2022</a:t>
            </a:r>
            <a:r>
              <a:rPr lang="en-GB" sz="1800" dirty="0"/>
              <a:t>)</a:t>
            </a:r>
          </a:p>
          <a:p>
            <a:pPr marL="457200" lvl="1" indent="0">
              <a:buNone/>
            </a:pPr>
            <a:r>
              <a:rPr lang="en-GB" sz="1800" dirty="0"/>
              <a:t>     → Impedance significant but no showstopper</a:t>
            </a:r>
          </a:p>
          <a:p>
            <a:pPr lvl="1"/>
            <a:r>
              <a:rPr lang="en-GB" sz="1800" dirty="0">
                <a:solidFill>
                  <a:schemeClr val="accent6"/>
                </a:solidFill>
              </a:rPr>
              <a:t>Vacuum valves between TCLMB mask and Q4</a:t>
            </a:r>
            <a:r>
              <a:rPr lang="en-GB" sz="1800" dirty="0"/>
              <a:t>: studies done (see </a:t>
            </a:r>
            <a:r>
              <a:rPr lang="en-GB" sz="1800" b="1" i="1" dirty="0"/>
              <a:t>L. </a:t>
            </a:r>
            <a:r>
              <a:rPr lang="en-GB" sz="1800" b="1" i="1" dirty="0" err="1"/>
              <a:t>Giacomel</a:t>
            </a:r>
            <a:r>
              <a:rPr lang="en-GB" sz="1800" dirty="0"/>
              <a:t>, </a:t>
            </a:r>
            <a:r>
              <a:rPr lang="en-GB" sz="1800" i="1" dirty="0">
                <a:hlinkClick r:id="rId4"/>
              </a:rPr>
              <a:t>215</a:t>
            </a:r>
            <a:r>
              <a:rPr lang="en-GB" sz="1800" i="1" baseline="30000" dirty="0">
                <a:hlinkClick r:id="rId4"/>
              </a:rPr>
              <a:t>th</a:t>
            </a:r>
            <a:r>
              <a:rPr lang="en-GB" sz="1800" i="1" dirty="0">
                <a:hlinkClick r:id="rId4"/>
              </a:rPr>
              <a:t> WP2 meeting</a:t>
            </a:r>
            <a:r>
              <a:rPr lang="en-GB" sz="1800" dirty="0"/>
              <a:t>, 20/06/2023)</a:t>
            </a:r>
          </a:p>
          <a:p>
            <a:pPr marL="457200" lvl="1" indent="0">
              <a:buNone/>
            </a:pPr>
            <a:r>
              <a:rPr lang="en-GB" sz="1800" dirty="0"/>
              <a:t>     → Impedance increase not acceptable</a:t>
            </a:r>
            <a:br>
              <a:rPr lang="en-GB" sz="1800" dirty="0"/>
            </a:br>
            <a:r>
              <a:rPr lang="en-GB" sz="1800" dirty="0"/>
              <a:t>     → New manual FRAS table decided, to avoid aperture change and cavity-like structure </a:t>
            </a:r>
          </a:p>
          <a:p>
            <a:pPr lvl="1"/>
            <a:r>
              <a:rPr lang="en-GB" sz="1800" dirty="0">
                <a:solidFill>
                  <a:schemeClr val="accent6"/>
                </a:solidFill>
              </a:rPr>
              <a:t>Absence of Cu coating in Y-chambers</a:t>
            </a:r>
            <a:r>
              <a:rPr lang="en-GB" sz="1800" dirty="0"/>
              <a:t>: studies done (see </a:t>
            </a:r>
            <a:r>
              <a:rPr lang="en-GB" sz="1800" b="1" i="1" dirty="0"/>
              <a:t>L. </a:t>
            </a:r>
            <a:r>
              <a:rPr lang="en-GB" sz="1800" b="1" i="1" dirty="0" err="1"/>
              <a:t>Giacomel</a:t>
            </a:r>
            <a:r>
              <a:rPr lang="en-GB" sz="1800" dirty="0"/>
              <a:t>, </a:t>
            </a:r>
            <a:r>
              <a:rPr lang="en-GB" sz="1800" i="1" dirty="0">
                <a:hlinkClick r:id="rId4"/>
              </a:rPr>
              <a:t>215</a:t>
            </a:r>
            <a:r>
              <a:rPr lang="en-GB" sz="1800" i="1" baseline="30000" dirty="0">
                <a:hlinkClick r:id="rId4"/>
              </a:rPr>
              <a:t>th</a:t>
            </a:r>
            <a:r>
              <a:rPr lang="en-GB" sz="1800" i="1" dirty="0">
                <a:hlinkClick r:id="rId4"/>
              </a:rPr>
              <a:t> WP2 meeting</a:t>
            </a:r>
            <a:r>
              <a:rPr lang="en-GB" sz="1800" dirty="0"/>
              <a:t>, 20/06/2023)</a:t>
            </a:r>
          </a:p>
          <a:p>
            <a:pPr marL="457200" lvl="1" indent="0">
              <a:buNone/>
            </a:pPr>
            <a:r>
              <a:rPr lang="en-GB" sz="1800" dirty="0"/>
              <a:t>     → not fundamental importance, stainless steel can be used.</a:t>
            </a:r>
          </a:p>
          <a:p>
            <a:pPr marL="457200" lvl="1" indent="0">
              <a:buNone/>
            </a:pPr>
            <a:r>
              <a:rPr lang="en-GB" sz="1800" dirty="0"/>
              <a:t>Note: geometric impedance was already optimised in the past.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6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03976"/>
          </a:xfrm>
        </p:spPr>
        <p:txBody>
          <a:bodyPr/>
          <a:lstStyle/>
          <a:p>
            <a:r>
              <a:rPr lang="en-GB" dirty="0"/>
              <a:t>Updated of code infrastructure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855352"/>
            <a:ext cx="7920000" cy="5742000"/>
          </a:xfrm>
        </p:spPr>
        <p:txBody>
          <a:bodyPr>
            <a:normAutofit/>
          </a:bodyPr>
          <a:lstStyle/>
          <a:p>
            <a:r>
              <a:rPr lang="en-GB" sz="1800" b="1" dirty="0"/>
              <a:t>Model fully re-implemented using a new code infrastructure: </a:t>
            </a:r>
            <a:r>
              <a:rPr lang="en-GB" sz="1800" b="1" dirty="0" err="1"/>
              <a:t>PyWIT</a:t>
            </a:r>
            <a:r>
              <a:rPr lang="en-GB" sz="1800" dirty="0"/>
              <a:t> (</a:t>
            </a:r>
            <a:r>
              <a:rPr lang="en-GB" sz="1800" dirty="0">
                <a:hlinkClick r:id="rId2"/>
              </a:rPr>
              <a:t>https://gitlab.cern.ch/IRIS/pywit</a:t>
            </a:r>
            <a:r>
              <a:rPr lang="en-GB" sz="1800" dirty="0"/>
              <a:t>)</a:t>
            </a:r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GB" sz="1800" dirty="0"/>
              <a:t>Lots of code development involved, including on </a:t>
            </a:r>
            <a:r>
              <a:rPr lang="en-GB" sz="1800" b="1" dirty="0">
                <a:hlinkClick r:id="rId3"/>
              </a:rPr>
              <a:t>IW2D</a:t>
            </a:r>
            <a:r>
              <a:rPr lang="en-GB" sz="1800" b="1" dirty="0"/>
              <a:t> </a:t>
            </a:r>
            <a:r>
              <a:rPr lang="en-GB" sz="1800" dirty="0"/>
              <a:t>(for resistive-wall).</a:t>
            </a:r>
          </a:p>
          <a:p>
            <a:r>
              <a:rPr lang="en-GB" sz="1800" dirty="0"/>
              <a:t>LHC/HL-LHC models now in </a:t>
            </a:r>
            <a:r>
              <a:rPr lang="en-GB" sz="1800" dirty="0">
                <a:hlinkClick r:id="rId4"/>
              </a:rPr>
              <a:t>https://gitlab.cern.ch/IRIS/lhc_pywit_model/</a:t>
            </a: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38152-926B-B14F-9EAD-D9F0ACAA3070}"/>
              </a:ext>
            </a:extLst>
          </p:cNvPr>
          <p:cNvSpPr/>
          <p:nvPr/>
        </p:nvSpPr>
        <p:spPr>
          <a:xfrm>
            <a:off x="8405530" y="4420595"/>
            <a:ext cx="358671" cy="1110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88E637-F9E5-684B-9DA6-26CCD8B5EA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900" y="1601316"/>
            <a:ext cx="9055100" cy="3771900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F712940-476D-2543-BFA5-DC6D47428CF7}"/>
              </a:ext>
            </a:extLst>
          </p:cNvPr>
          <p:cNvSpPr/>
          <p:nvPr/>
        </p:nvSpPr>
        <p:spPr>
          <a:xfrm>
            <a:off x="179512" y="1529308"/>
            <a:ext cx="5688632" cy="3614468"/>
          </a:xfrm>
          <a:prstGeom prst="roundRect">
            <a:avLst/>
          </a:prstGeom>
          <a:noFill/>
          <a:ln w="38100"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3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A78B257-4A95-3747-9854-B09E55E99F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60" r="8333" b="1684"/>
          <a:stretch/>
        </p:blipFill>
        <p:spPr>
          <a:xfrm>
            <a:off x="4691984" y="2860385"/>
            <a:ext cx="4151936" cy="297770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of impedance model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434800" cy="2026815"/>
          </a:xfrm>
        </p:spPr>
        <p:txBody>
          <a:bodyPr>
            <a:normAutofit/>
          </a:bodyPr>
          <a:lstStyle/>
          <a:p>
            <a:r>
              <a:rPr lang="en-GB" sz="2000" b="1" dirty="0"/>
              <a:t>Main updates </a:t>
            </a:r>
            <a:r>
              <a:rPr lang="en-GB" sz="2000" dirty="0"/>
              <a:t>to impedance model: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New collimator materials </a:t>
            </a:r>
            <a:r>
              <a:rPr lang="en-GB" sz="2000" dirty="0"/>
              <a:t>– mainly Cu-coated graphite TCSPMs but not only – overall impedance </a:t>
            </a:r>
            <a:r>
              <a:rPr lang="en-GB" sz="2000" dirty="0">
                <a:solidFill>
                  <a:srgbClr val="00B050"/>
                </a:solidFill>
              </a:rPr>
              <a:t>decrease</a:t>
            </a:r>
            <a:r>
              <a:rPr lang="en-GB" sz="2000" dirty="0"/>
              <a:t> by almost</a:t>
            </a:r>
            <a:r>
              <a:rPr lang="en-GB" sz="2000" b="1" dirty="0"/>
              <a:t> 1%</a:t>
            </a:r>
            <a:r>
              <a:rPr lang="en-GB" sz="2000" dirty="0"/>
              <a:t>.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Resistive-wall effect of collimator tapers </a:t>
            </a:r>
            <a:r>
              <a:rPr lang="en-GB" sz="2000" dirty="0"/>
              <a:t>(detrimental, but model more accurate) - impedance increase of </a:t>
            </a:r>
            <a:r>
              <a:rPr lang="en-GB" sz="2000" b="1" dirty="0"/>
              <a:t>~</a:t>
            </a:r>
            <a:r>
              <a:rPr lang="en-GB" sz="2000" b="1" dirty="0">
                <a:solidFill>
                  <a:srgbClr val="00B050"/>
                </a:solidFill>
              </a:rPr>
              <a:t>1%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r>
              <a:rPr lang="en-GB" sz="2000" dirty="0"/>
              <a:t>(would get </a:t>
            </a:r>
            <a:r>
              <a:rPr lang="en-GB" sz="2000" dirty="0">
                <a:solidFill>
                  <a:srgbClr val="9741DC"/>
                </a:solidFill>
              </a:rPr>
              <a:t>2%</a:t>
            </a:r>
            <a:r>
              <a:rPr lang="en-GB" sz="2000" dirty="0"/>
              <a:t> with graphite tapers in TCSPMs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38152-926B-B14F-9EAD-D9F0ACAA3070}"/>
              </a:ext>
            </a:extLst>
          </p:cNvPr>
          <p:cNvSpPr/>
          <p:nvPr/>
        </p:nvSpPr>
        <p:spPr>
          <a:xfrm>
            <a:off x="8405530" y="4420595"/>
            <a:ext cx="358671" cy="1110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0F065-5379-1346-AB94-8932223E0F26}"/>
              </a:ext>
            </a:extLst>
          </p:cNvPr>
          <p:cNvSpPr txBox="1"/>
          <p:nvPr/>
        </p:nvSpPr>
        <p:spPr>
          <a:xfrm>
            <a:off x="612000" y="3193684"/>
            <a:ext cx="3815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Crab cavities fundamental mode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(detrimental – see next slides)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GB" dirty="0">
                <a:solidFill>
                  <a:schemeClr val="accent6"/>
                </a:solidFill>
              </a:rPr>
              <a:t>~160 m of stainless-steel warm pipe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close to the triplets (0.1% impact)</a:t>
            </a:r>
          </a:p>
          <a:p>
            <a:pPr marL="742950" lvl="1" indent="-285750">
              <a:buFont typeface="Wingdings" pitchFamily="2" charset="2"/>
              <a:buChar char="§"/>
            </a:pPr>
            <a:endParaRPr lang="en-GB" dirty="0"/>
          </a:p>
          <a:p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0325880-2B32-294B-839C-95940B664A06}"/>
              </a:ext>
            </a:extLst>
          </p:cNvPr>
          <p:cNvCxnSpPr/>
          <p:nvPr/>
        </p:nvCxnSpPr>
        <p:spPr>
          <a:xfrm>
            <a:off x="6300192" y="2708920"/>
            <a:ext cx="1512168" cy="7200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077016-E6D8-664B-A912-506BE7AF6A52}"/>
              </a:ext>
            </a:extLst>
          </p:cNvPr>
          <p:cNvCxnSpPr>
            <a:cxnSpLocks/>
          </p:cNvCxnSpPr>
          <p:nvPr/>
        </p:nvCxnSpPr>
        <p:spPr>
          <a:xfrm>
            <a:off x="7812360" y="2735504"/>
            <a:ext cx="144016" cy="297802"/>
          </a:xfrm>
          <a:prstGeom prst="straightConnector1">
            <a:avLst/>
          </a:prstGeom>
          <a:ln>
            <a:solidFill>
              <a:srgbClr val="9741D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D48B4A4B-0209-244A-95AB-57B864B338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617" b="47213"/>
          <a:stretch/>
        </p:blipFill>
        <p:spPr>
          <a:xfrm>
            <a:off x="107504" y="5534850"/>
            <a:ext cx="5581344" cy="63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3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cavities impedance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Fundamental mode </a:t>
            </a:r>
            <a:r>
              <a:rPr lang="en-GB" sz="2000" dirty="0"/>
              <a:t>has a strong effect on transverse impedance: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Effect also studied and</a:t>
            </a:r>
            <a:br>
              <a:rPr lang="en-GB" sz="2000" dirty="0"/>
            </a:br>
            <a:r>
              <a:rPr lang="en-GB" sz="2000" dirty="0"/>
              <a:t>confirmed in a crab</a:t>
            </a:r>
            <a:br>
              <a:rPr lang="en-GB" sz="2000" dirty="0"/>
            </a:br>
            <a:r>
              <a:rPr lang="en-GB" sz="2000" dirty="0"/>
              <a:t>cavity SPS MD: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5855261" y="2086981"/>
            <a:ext cx="22157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br>
              <a:rPr lang="en-GB" sz="1600" i="1" dirty="0"/>
            </a:br>
            <a:r>
              <a:rPr lang="en-GB" sz="1600" i="1" dirty="0">
                <a:hlinkClick r:id="rId3"/>
              </a:rPr>
              <a:t>211</a:t>
            </a:r>
            <a:r>
              <a:rPr lang="en-GB" sz="1600" i="1" baseline="30000" dirty="0">
                <a:hlinkClick r:id="rId3"/>
              </a:rPr>
              <a:t>th</a:t>
            </a:r>
            <a:r>
              <a:rPr lang="en-GB" sz="1600" i="1" dirty="0">
                <a:hlinkClick r:id="rId3"/>
              </a:rPr>
              <a:t> WP2 meeting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17/01/2023</a:t>
            </a:r>
            <a:endParaRPr lang="en-GB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2710DC-8FB2-1B49-B14E-7A4FDE3870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5911" y="1516796"/>
            <a:ext cx="3341081" cy="252669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2603EC-3894-EE48-81B0-41C1F3DECB39}"/>
              </a:ext>
            </a:extLst>
          </p:cNvPr>
          <p:cNvCxnSpPr>
            <a:cxnSpLocks/>
          </p:cNvCxnSpPr>
          <p:nvPr/>
        </p:nvCxnSpPr>
        <p:spPr>
          <a:xfrm>
            <a:off x="2261711" y="1364060"/>
            <a:ext cx="2526313" cy="8408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ED5AA76-234D-E34C-B945-444BCBE264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585"/>
          <a:stretch/>
        </p:blipFill>
        <p:spPr>
          <a:xfrm>
            <a:off x="3274398" y="4043488"/>
            <a:ext cx="3223803" cy="242955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7A00FEA-BBF9-CD41-B4BC-48F0326EA687}"/>
              </a:ext>
            </a:extLst>
          </p:cNvPr>
          <p:cNvSpPr/>
          <p:nvPr/>
        </p:nvSpPr>
        <p:spPr>
          <a:xfrm>
            <a:off x="6650373" y="5283208"/>
            <a:ext cx="230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hlinkClick r:id="rId6"/>
              </a:rPr>
              <a:t>WP2/WP4 meeting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22/11/2022</a:t>
            </a:r>
          </a:p>
        </p:txBody>
      </p:sp>
    </p:spTree>
    <p:extLst>
      <p:ext uri="{BB962C8B-B14F-4D97-AF65-F5344CB8AC3E}">
        <p14:creationId xmlns:p14="http://schemas.microsoft.com/office/powerpoint/2010/main" val="91953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cavities: impedance mitigation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Gain of standard RF feedback cannot be increased further: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... but a </a:t>
            </a:r>
            <a:r>
              <a:rPr lang="en-GB" sz="2000" b="1" dirty="0">
                <a:solidFill>
                  <a:srgbClr val="FF0000"/>
                </a:solidFill>
              </a:rPr>
              <a:t>comb filter </a:t>
            </a:r>
            <a:r>
              <a:rPr lang="en-GB" sz="2000" dirty="0"/>
              <a:t>can reduce impedance effects by acting at the right frequencies (</a:t>
            </a:r>
            <a:r>
              <a:rPr lang="en-GB" sz="2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betatron</a:t>
            </a: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lines)</a:t>
            </a:r>
            <a:r>
              <a:rPr lang="en-GB" sz="2000" dirty="0"/>
              <a:t>: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1891FB-7C7A-714F-BB76-3BB6D0C6CB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49"/>
          <a:stretch/>
        </p:blipFill>
        <p:spPr>
          <a:xfrm>
            <a:off x="668518" y="1469525"/>
            <a:ext cx="5289766" cy="20600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0C3C522-C79C-3948-A383-D543C84E3D10}"/>
              </a:ext>
            </a:extLst>
          </p:cNvPr>
          <p:cNvSpPr/>
          <p:nvPr/>
        </p:nvSpPr>
        <p:spPr>
          <a:xfrm>
            <a:off x="5292080" y="2916233"/>
            <a:ext cx="2843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/>
              <a:t>P. </a:t>
            </a:r>
            <a:r>
              <a:rPr lang="en-GB" sz="1600" b="1" i="1" dirty="0" err="1"/>
              <a:t>Baudrenghien</a:t>
            </a:r>
            <a:r>
              <a:rPr lang="en-GB" sz="1600" i="1" dirty="0"/>
              <a:t>, </a:t>
            </a:r>
            <a:r>
              <a:rPr lang="en-GB" sz="1600" i="1" dirty="0">
                <a:hlinkClick r:id="rId4"/>
              </a:rPr>
              <a:t>WP2/WP4 meeting</a:t>
            </a:r>
            <a:r>
              <a:rPr lang="en-GB" sz="1600" i="1" dirty="0"/>
              <a:t>, 22/11/2022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F54DD9-3461-EE48-B0BA-377CCAE8421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886"/>
          <a:stretch/>
        </p:blipFill>
        <p:spPr>
          <a:xfrm>
            <a:off x="1519807" y="4280135"/>
            <a:ext cx="3013552" cy="23214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6BBE1B5-C734-3E44-89B2-227B947F06C2}"/>
              </a:ext>
            </a:extLst>
          </p:cNvPr>
          <p:cNvSpPr txBox="1"/>
          <p:nvPr/>
        </p:nvSpPr>
        <p:spPr>
          <a:xfrm>
            <a:off x="35496" y="4902259"/>
            <a:ext cx="1869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L. </a:t>
            </a:r>
            <a:r>
              <a:rPr lang="en-GB" sz="1600" b="1" i="1" dirty="0" err="1"/>
              <a:t>Giacomel</a:t>
            </a:r>
            <a:r>
              <a:rPr lang="en-GB" sz="1600" i="1" dirty="0"/>
              <a:t>, </a:t>
            </a:r>
            <a:r>
              <a:rPr lang="en-GB" sz="1600" i="1" dirty="0">
                <a:hlinkClick r:id="rId6"/>
              </a:rPr>
              <a:t>WP2/WP4 meeting</a:t>
            </a:r>
            <a:r>
              <a:rPr lang="en-GB" sz="1600" i="1" dirty="0"/>
              <a:t>, 21/03/2023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1DAD33-8EED-6F44-9D93-02B108474A04}"/>
              </a:ext>
            </a:extLst>
          </p:cNvPr>
          <p:cNvSpPr txBox="1"/>
          <p:nvPr/>
        </p:nvSpPr>
        <p:spPr>
          <a:xfrm>
            <a:off x="4716017" y="4221088"/>
            <a:ext cx="4330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Impact of mode decreases by </a:t>
            </a:r>
            <a:r>
              <a:rPr lang="en-GB" b="1" dirty="0">
                <a:solidFill>
                  <a:srgbClr val="FF0000"/>
                </a:solidFill>
              </a:rPr>
              <a:t>an order of magnitude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but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assumes </a:t>
            </a:r>
            <a:r>
              <a:rPr lang="en-GB" dirty="0">
                <a:solidFill>
                  <a:srgbClr val="FF0000"/>
                </a:solidFill>
              </a:rPr>
              <a:t>tune known within ±5.10</a:t>
            </a:r>
            <a:r>
              <a:rPr lang="en-GB" baseline="30000" dirty="0">
                <a:solidFill>
                  <a:srgbClr val="FF0000"/>
                </a:solidFill>
              </a:rPr>
              <a:t>-3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Still some uncertainty.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Bunch-by-bunch tune shift MD planned for 2024.</a:t>
            </a: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comb filter is not used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optics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also reduce the octupole current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3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GB" dirty="0"/>
              <a:t>HL-LHC impedance contributions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059699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r>
              <a:rPr lang="en-GB" sz="2000" dirty="0"/>
              <a:t>reakdown of all impedance contributions (relaxed collimator settings, vertical plane):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WP2 - HL-LHC Annual Meeting 27/09/2023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0813DA-AEE9-6C4D-9C98-AD53EBB32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85" r="35846"/>
          <a:stretch/>
        </p:blipFill>
        <p:spPr>
          <a:xfrm>
            <a:off x="4665127" y="3601329"/>
            <a:ext cx="4251876" cy="30160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E3F9C4-1495-584E-86E7-C1811F7F9D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961" b="48712"/>
          <a:stretch/>
        </p:blipFill>
        <p:spPr>
          <a:xfrm>
            <a:off x="5524989" y="1330309"/>
            <a:ext cx="2520000" cy="17931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B903AA-4128-BF45-B7C9-DE18D8DE63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176" r="35452"/>
          <a:stretch/>
        </p:blipFill>
        <p:spPr>
          <a:xfrm>
            <a:off x="26790" y="1842867"/>
            <a:ext cx="4408134" cy="31013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A89A1B-7027-B445-80FC-DB5AA961E6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961" t="50427" b="5022"/>
          <a:stretch/>
        </p:blipFill>
        <p:spPr>
          <a:xfrm>
            <a:off x="1990327" y="4988485"/>
            <a:ext cx="2520000" cy="15575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9CE8B7-4C3A-294C-ABCF-C32B49363DCC}"/>
              </a:ext>
            </a:extLst>
          </p:cNvPr>
          <p:cNvSpPr txBox="1"/>
          <p:nvPr/>
        </p:nvSpPr>
        <p:spPr>
          <a:xfrm>
            <a:off x="1619672" y="330356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Collimators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E58F0D-DE84-CA4D-89B7-56CDB6CA5A6A}"/>
              </a:ext>
            </a:extLst>
          </p:cNvPr>
          <p:cNvSpPr txBox="1"/>
          <p:nvPr/>
        </p:nvSpPr>
        <p:spPr>
          <a:xfrm>
            <a:off x="6808936" y="524840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Collimators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78EC52-E10F-C747-AB64-43DFEE52A67A}"/>
              </a:ext>
            </a:extLst>
          </p:cNvPr>
          <p:cNvSpPr txBox="1"/>
          <p:nvPr/>
        </p:nvSpPr>
        <p:spPr>
          <a:xfrm>
            <a:off x="5026348" y="3981585"/>
            <a:ext cx="102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screens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2B323E-42DA-E84C-9C5B-05161CADAB4C}"/>
              </a:ext>
            </a:extLst>
          </p:cNvPr>
          <p:cNvSpPr txBox="1"/>
          <p:nvPr/>
        </p:nvSpPr>
        <p:spPr>
          <a:xfrm>
            <a:off x="3411915" y="2204864"/>
            <a:ext cx="102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Beam screens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7BCE7D-A931-144D-8D40-B99D4AD38C63}"/>
              </a:ext>
            </a:extLst>
          </p:cNvPr>
          <p:cNvSpPr txBox="1"/>
          <p:nvPr/>
        </p:nvSpPr>
        <p:spPr>
          <a:xfrm>
            <a:off x="1389714" y="1542616"/>
            <a:ext cx="1310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Imag</a:t>
            </a:r>
            <a:r>
              <a:rPr lang="en-GB" b="1" dirty="0"/>
              <a:t>. part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A97D39-1E72-C046-A5AB-37F8FC041EBF}"/>
              </a:ext>
            </a:extLst>
          </p:cNvPr>
          <p:cNvSpPr txBox="1"/>
          <p:nvPr/>
        </p:nvSpPr>
        <p:spPr>
          <a:xfrm>
            <a:off x="6326950" y="3277162"/>
            <a:ext cx="1310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Real part</a:t>
            </a:r>
          </a:p>
        </p:txBody>
      </p:sp>
    </p:spTree>
    <p:extLst>
      <p:ext uri="{BB962C8B-B14F-4D97-AF65-F5344CB8AC3E}">
        <p14:creationId xmlns:p14="http://schemas.microsoft.com/office/powerpoint/2010/main" val="77046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  <p:bldP spid="8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24112</TotalTime>
  <Words>1765</Words>
  <Application>Microsoft Macintosh PowerPoint</Application>
  <PresentationFormat>On-screen Show (4:3)</PresentationFormat>
  <Paragraphs>245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WP2 – Transverse impedance and stability</vt:lpstr>
      <vt:lpstr>WP2 – Transverse impedance and stability</vt:lpstr>
      <vt:lpstr>Context</vt:lpstr>
      <vt:lpstr>Impedance studies</vt:lpstr>
      <vt:lpstr>Updated of code infrastructure</vt:lpstr>
      <vt:lpstr>Update of impedance model</vt:lpstr>
      <vt:lpstr>Crab cavities impedance</vt:lpstr>
      <vt:lpstr>Crab cavities: impedance mitigation</vt:lpstr>
      <vt:lpstr>HL-LHC impedance contributions</vt:lpstr>
      <vt:lpstr>LHC machine development studies</vt:lpstr>
      <vt:lpstr>LHC machine development studies</vt:lpstr>
      <vt:lpstr>LHC machine development studies</vt:lpstr>
      <vt:lpstr>HL-LHC overall transverse stability</vt:lpstr>
      <vt:lpstr>HL-LHC overall transverse stability</vt:lpstr>
      <vt:lpstr>HL-LHC overall transverse stability</vt:lpstr>
      <vt:lpstr>Summary and outlook</vt:lpstr>
      <vt:lpstr>Appendix</vt:lpstr>
      <vt:lpstr>HL-LHC overall transverse stability</vt:lpstr>
      <vt:lpstr>Crab cavities: noise &amp; amplitude feedback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Mounet</cp:lastModifiedBy>
  <cp:revision>288</cp:revision>
  <cp:lastPrinted>2023-09-27T21:54:24Z</cp:lastPrinted>
  <dcterms:created xsi:type="dcterms:W3CDTF">2016-02-12T10:02:27Z</dcterms:created>
  <dcterms:modified xsi:type="dcterms:W3CDTF">2023-09-27T21:54:44Z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