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0"/>
  </p:notesMasterIdLst>
  <p:sldIdLst>
    <p:sldId id="300" r:id="rId5"/>
    <p:sldId id="623" r:id="rId6"/>
    <p:sldId id="611" r:id="rId7"/>
    <p:sldId id="621" r:id="rId8"/>
    <p:sldId id="617" r:id="rId9"/>
    <p:sldId id="620" r:id="rId10"/>
    <p:sldId id="618" r:id="rId11"/>
    <p:sldId id="616" r:id="rId12"/>
    <p:sldId id="619" r:id="rId13"/>
    <p:sldId id="614" r:id="rId14"/>
    <p:sldId id="622" r:id="rId15"/>
    <p:sldId id="613" r:id="rId16"/>
    <p:sldId id="615" r:id="rId17"/>
    <p:sldId id="600" r:id="rId18"/>
    <p:sldId id="60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5698" autoAdjust="0"/>
  </p:normalViewPr>
  <p:slideViewPr>
    <p:cSldViewPr snapToGrid="0">
      <p:cViewPr varScale="1">
        <p:scale>
          <a:sx n="107" d="100"/>
          <a:sy n="107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growth rate (um/h) vs noise power (Hz-1)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measured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Sheet1!$C$23:$C$28</c:f>
              <c:numCache>
                <c:formatCode>General</c:formatCode>
                <c:ptCount val="6"/>
                <c:pt idx="0">
                  <c:v>1.2589254117941612E-13</c:v>
                </c:pt>
                <c:pt idx="1">
                  <c:v>1.2589254117941641E-11</c:v>
                </c:pt>
                <c:pt idx="2">
                  <c:v>3.9810717055349579E-11</c:v>
                </c:pt>
                <c:pt idx="3">
                  <c:v>1.1220184543019624E-10</c:v>
                </c:pt>
                <c:pt idx="4">
                  <c:v>4.3351087838752771E-11</c:v>
                </c:pt>
                <c:pt idx="5">
                  <c:v>3.9810717055349579E-11</c:v>
                </c:pt>
              </c:numCache>
            </c:numRef>
          </c:xVal>
          <c:yVal>
            <c:numRef>
              <c:f>Sheet1!$D$23:$D$28</c:f>
              <c:numCache>
                <c:formatCode>General</c:formatCode>
                <c:ptCount val="6"/>
                <c:pt idx="0">
                  <c:v>0.88</c:v>
                </c:pt>
                <c:pt idx="1">
                  <c:v>4.05</c:v>
                </c:pt>
                <c:pt idx="2">
                  <c:v>8.65</c:v>
                </c:pt>
                <c:pt idx="3">
                  <c:v>15.13</c:v>
                </c:pt>
                <c:pt idx="4">
                  <c:v>9.59</c:v>
                </c:pt>
                <c:pt idx="5">
                  <c:v>7.59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D4B-4EEA-9630-DF5872EB63FC}"/>
            </c:ext>
          </c:extLst>
        </c:ser>
        <c:ser>
          <c:idx val="1"/>
          <c:order val="1"/>
          <c:tx>
            <c:v>theoretical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Sheet1!$C$24:$C$28</c:f>
              <c:numCache>
                <c:formatCode>General</c:formatCode>
                <c:ptCount val="5"/>
                <c:pt idx="0">
                  <c:v>1.2589254117941641E-11</c:v>
                </c:pt>
                <c:pt idx="1">
                  <c:v>3.9810717055349579E-11</c:v>
                </c:pt>
                <c:pt idx="2">
                  <c:v>1.1220184543019624E-10</c:v>
                </c:pt>
                <c:pt idx="3">
                  <c:v>4.3351087838752771E-11</c:v>
                </c:pt>
                <c:pt idx="4">
                  <c:v>3.9810717055349579E-11</c:v>
                </c:pt>
              </c:numCache>
            </c:numRef>
          </c:xVal>
          <c:yVal>
            <c:numRef>
              <c:f>Sheet1!$F$24:$F$28</c:f>
              <c:numCache>
                <c:formatCode>General</c:formatCode>
                <c:ptCount val="5"/>
                <c:pt idx="0">
                  <c:v>6.25</c:v>
                </c:pt>
                <c:pt idx="1">
                  <c:v>19.2</c:v>
                </c:pt>
                <c:pt idx="2">
                  <c:v>53.9</c:v>
                </c:pt>
                <c:pt idx="3">
                  <c:v>20.7</c:v>
                </c:pt>
                <c:pt idx="4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D4B-4EEA-9630-DF5872EB63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8775008"/>
        <c:axId val="308775968"/>
      </c:scatterChart>
      <c:valAx>
        <c:axId val="3087750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75968"/>
        <c:crosses val="autoZero"/>
        <c:crossBetween val="midCat"/>
      </c:valAx>
      <c:valAx>
        <c:axId val="308775968"/>
        <c:scaling>
          <c:logBase val="10"/>
          <c:orientation val="minMax"/>
          <c:max val="10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775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AF751-047C-48C0-B0B4-521A7D6F44D2}" type="datetimeFigureOut">
              <a:rPr lang="en-US" smtClean="0"/>
              <a:t>9/25/2023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8165B-EE07-4416-B7AE-6C1767501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85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8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5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920000" y="6300000"/>
            <a:ext cx="6096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6001" y="6282000"/>
            <a:ext cx="658913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8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0"/>
            <a:ext cx="8587200" cy="360000"/>
          </a:xfrm>
        </p:spPr>
        <p:txBody>
          <a:bodyPr/>
          <a:lstStyle/>
          <a:p>
            <a:r>
              <a:rPr lang="en-GB" noProof="0"/>
              <a:t>13th HL-LHC Collaboration Meeting, 25-28 September 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1400"/>
            <a:ext cx="6096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946775"/>
            <a:ext cx="81788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77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958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62863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569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3324" y="2727193"/>
            <a:ext cx="8203497" cy="968997"/>
          </a:xfrm>
        </p:spPr>
        <p:txBody>
          <a:bodyPr/>
          <a:lstStyle/>
          <a:p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SPS DQW Module: MDs 2023 &amp; Outlook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63452" y="3384885"/>
            <a:ext cx="6802607" cy="766393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r>
              <a:rPr lang="en-GB" sz="2400" b="1" dirty="0"/>
              <a:t>HL-LHC WP4/WP2/WP13</a:t>
            </a:r>
          </a:p>
          <a:p>
            <a:r>
              <a:rPr lang="en-GB" sz="2400" b="1" dirty="0"/>
              <a:t>CERN</a:t>
            </a:r>
          </a:p>
          <a:p>
            <a:endParaRPr lang="en-GB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856000" y="6019801"/>
            <a:ext cx="6480000" cy="457200"/>
          </a:xfrm>
        </p:spPr>
        <p:txBody>
          <a:bodyPr>
            <a:normAutofit/>
          </a:bodyPr>
          <a:lstStyle/>
          <a:p>
            <a:r>
              <a:rPr lang="en-GB" dirty="0"/>
              <a:t>28 September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A04FD8-7E8C-4EE5-98A4-54A5E910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Meeting, </a:t>
            </a:r>
            <a:r>
              <a:rPr lang="en-GB" dirty="0"/>
              <a:t>25-28</a:t>
            </a:r>
            <a:r>
              <a:rPr lang="en-GB" noProof="0" dirty="0"/>
              <a:t> September 2023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3324" y="4996873"/>
            <a:ext cx="623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Big thanks: WP9, WP12, SPS operations and many others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373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3 &amp; 4: Emittance growth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753767-17A7-4894-8A2E-3A62D4736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56863"/>
            <a:ext cx="10560000" cy="2494547"/>
          </a:xfrm>
        </p:spPr>
        <p:txBody>
          <a:bodyPr>
            <a:normAutofit/>
          </a:bodyPr>
          <a:lstStyle/>
          <a:p>
            <a:r>
              <a:rPr lang="en-US" dirty="0"/>
              <a:t>Emittance growth with amplitude noise using BSRT. Absolute calibration of the BSRT w.r.t wire scanners still missing ?</a:t>
            </a:r>
          </a:p>
          <a:p>
            <a:r>
              <a:rPr lang="en-US" dirty="0"/>
              <a:t>Reduction of growth rate with/without octupoles is 40% with amplitude noise, although no reduction was expected (to be compared to 400% with phase noise)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" name="Picture 9" descr="A graph with numbers and a red line&#10;&#10;Description automatically generated">
            <a:extLst>
              <a:ext uri="{FF2B5EF4-FFF2-40B4-BE49-F238E27FC236}">
                <a16:creationId xmlns:a16="http://schemas.microsoft.com/office/drawing/2014/main" id="{A20D6256-CCF3-1498-B6FD-1E2E075893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"/>
          <a:stretch/>
        </p:blipFill>
        <p:spPr>
          <a:xfrm>
            <a:off x="1058046" y="3421693"/>
            <a:ext cx="4966235" cy="27836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A9708A-0977-1283-ACEB-588FE4CD625D}"/>
              </a:ext>
            </a:extLst>
          </p:cNvPr>
          <p:cNvSpPr txBox="1"/>
          <p:nvPr/>
        </p:nvSpPr>
        <p:spPr>
          <a:xfrm>
            <a:off x="2133600" y="4177553"/>
            <a:ext cx="130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BSRT data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A09D498-934C-B35F-9475-DC69572D44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650814"/>
              </p:ext>
            </p:extLst>
          </p:nvPr>
        </p:nvGraphicFramePr>
        <p:xfrm>
          <a:off x="6562165" y="3209365"/>
          <a:ext cx="5280211" cy="29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3518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46843-BE6F-1BBD-0F6B-7D03E0841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Growth (Phase &amp; Amplitude Noise)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BD2E08-5C8C-4367-184B-19CE68469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E332F-A65F-7A66-6F11-68B4E5829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A graph with numbers and a chart&#10;&#10;Description automatically generated with medium confidence">
            <a:extLst>
              <a:ext uri="{FF2B5EF4-FFF2-40B4-BE49-F238E27FC236}">
                <a16:creationId xmlns:a16="http://schemas.microsoft.com/office/drawing/2014/main" id="{1D71A397-09BF-013C-E4CA-466B9D80C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418" y="2029520"/>
            <a:ext cx="7196982" cy="39185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46C7F5-6746-F8B6-A0A4-26FD041162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600" y="1836533"/>
            <a:ext cx="4306424" cy="38183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9CAA33-F256-F471-D887-AE8B3C0D86D9}"/>
              </a:ext>
            </a:extLst>
          </p:cNvPr>
          <p:cNvSpPr txBox="1"/>
          <p:nvPr/>
        </p:nvSpPr>
        <p:spPr>
          <a:xfrm>
            <a:off x="825650" y="1203150"/>
            <a:ext cx="3267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2022 (phase noise)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63D04C-1902-B330-F4EE-86BB785B29DA}"/>
              </a:ext>
            </a:extLst>
          </p:cNvPr>
          <p:cNvSpPr txBox="1"/>
          <p:nvPr/>
        </p:nvSpPr>
        <p:spPr>
          <a:xfrm>
            <a:off x="7219326" y="1203150"/>
            <a:ext cx="2986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2023 (amp noise)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4ACB77-8D31-A1A2-055E-9C8227D23F69}"/>
              </a:ext>
            </a:extLst>
          </p:cNvPr>
          <p:cNvSpPr txBox="1"/>
          <p:nvPr/>
        </p:nvSpPr>
        <p:spPr>
          <a:xfrm>
            <a:off x="10049116" y="5057094"/>
            <a:ext cx="20132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(A. </a:t>
            </a:r>
            <a:r>
              <a:rPr lang="en-US" dirty="0" err="1"/>
              <a:t>Fornara</a:t>
            </a:r>
            <a:r>
              <a:rPr lang="en-US" dirty="0"/>
              <a:t> et al.)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F8506F-106B-2D3F-7C3C-686DE2C0CD38}"/>
              </a:ext>
            </a:extLst>
          </p:cNvPr>
          <p:cNvSpPr txBox="1"/>
          <p:nvPr/>
        </p:nvSpPr>
        <p:spPr>
          <a:xfrm>
            <a:off x="1689768" y="5824926"/>
            <a:ext cx="2743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(N. </a:t>
            </a:r>
            <a:r>
              <a:rPr lang="en-US" dirty="0" err="1"/>
              <a:t>Triantafyllou</a:t>
            </a:r>
            <a:r>
              <a:rPr lang="en-US" dirty="0"/>
              <a:t>, thesis)</a:t>
            </a:r>
          </a:p>
        </p:txBody>
      </p:sp>
    </p:spTree>
    <p:extLst>
      <p:ext uri="{BB962C8B-B14F-4D97-AF65-F5344CB8AC3E}">
        <p14:creationId xmlns:p14="http://schemas.microsoft.com/office/powerpoint/2010/main" val="18183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3 &amp; 4: Voltage Ramp on C1 &amp; C2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69889C3-C389-A10A-844E-C65C91DB6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23382"/>
            <a:ext cx="10560000" cy="4906963"/>
          </a:xfrm>
        </p:spPr>
        <p:txBody>
          <a:bodyPr/>
          <a:lstStyle/>
          <a:p>
            <a:r>
              <a:rPr lang="en-US" dirty="0"/>
              <a:t>Problems detected on C1 amplifier triggered a replacement of the tube. Since, the ramp on C1 is smooth w/o kinks. Retuning on C2 to adjust the voltage/power ramp for 2024</a:t>
            </a:r>
          </a:p>
        </p:txBody>
      </p:sp>
      <p:pic>
        <p:nvPicPr>
          <p:cNvPr id="15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8C5B253B-3A91-F5B6-E970-1AC1069789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89"/>
          <a:stretch/>
        </p:blipFill>
        <p:spPr>
          <a:xfrm>
            <a:off x="6813227" y="2459650"/>
            <a:ext cx="2717776" cy="4074784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16EB2B9D-A994-BB1E-29B5-8232DF3ABE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84"/>
          <a:stretch/>
        </p:blipFill>
        <p:spPr>
          <a:xfrm>
            <a:off x="2628231" y="2459650"/>
            <a:ext cx="2717775" cy="40767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135A12E-A9F7-D4DF-6705-CFD45B4DF5E7}"/>
              </a:ext>
            </a:extLst>
          </p:cNvPr>
          <p:cNvSpPr txBox="1"/>
          <p:nvPr/>
        </p:nvSpPr>
        <p:spPr>
          <a:xfrm>
            <a:off x="911637" y="3983287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Jun 2023, MD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39B97D-6DE0-96DC-1098-C3860AAC918A}"/>
              </a:ext>
            </a:extLst>
          </p:cNvPr>
          <p:cNvSpPr txBox="1"/>
          <p:nvPr/>
        </p:nvSpPr>
        <p:spPr>
          <a:xfrm>
            <a:off x="9858563" y="410885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Jul 2023, MD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2FFB0A-DB79-B321-3748-FBABF2C457F4}"/>
              </a:ext>
            </a:extLst>
          </p:cNvPr>
          <p:cNvSpPr txBox="1"/>
          <p:nvPr/>
        </p:nvSpPr>
        <p:spPr>
          <a:xfrm>
            <a:off x="4106779" y="336082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66C752-4933-A462-BE57-11EF5B4D6D91}"/>
              </a:ext>
            </a:extLst>
          </p:cNvPr>
          <p:cNvSpPr txBox="1"/>
          <p:nvPr/>
        </p:nvSpPr>
        <p:spPr>
          <a:xfrm>
            <a:off x="4106779" y="551848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FF062F-5FFB-67A8-3409-EFE8AFC707DC}"/>
              </a:ext>
            </a:extLst>
          </p:cNvPr>
          <p:cNvSpPr txBox="1"/>
          <p:nvPr/>
        </p:nvSpPr>
        <p:spPr>
          <a:xfrm>
            <a:off x="8197515" y="337686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6D2DEF-59EB-281C-3510-78049AAC45C1}"/>
              </a:ext>
            </a:extLst>
          </p:cNvPr>
          <p:cNvSpPr txBox="1"/>
          <p:nvPr/>
        </p:nvSpPr>
        <p:spPr>
          <a:xfrm>
            <a:off x="8197515" y="553452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 2</a:t>
            </a:r>
          </a:p>
        </p:txBody>
      </p:sp>
    </p:spTree>
    <p:extLst>
      <p:ext uri="{BB962C8B-B14F-4D97-AF65-F5344CB8AC3E}">
        <p14:creationId xmlns:p14="http://schemas.microsoft.com/office/powerpoint/2010/main" val="3198345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5: RF-ON with 8b4e vs. 72b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5C86A49-11DA-113B-35A7-443D0B214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54888"/>
            <a:ext cx="10560000" cy="288447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The drive sent to amplifier (red/green) ramps in 7 </a:t>
            </a:r>
            <a:r>
              <a:rPr lang="en-US" sz="2800" dirty="0" err="1"/>
              <a:t>ms</a:t>
            </a:r>
            <a:r>
              <a:rPr lang="en-US" sz="2800" dirty="0"/>
              <a:t> </a:t>
            </a:r>
          </a:p>
          <a:p>
            <a:r>
              <a:rPr lang="en-US" sz="2800" dirty="0"/>
              <a:t>The cavity voltage (beige/blue) “saturates” at few hundreds kV. The RF </a:t>
            </a:r>
            <a:r>
              <a:rPr lang="en-US" sz="2800" dirty="0" err="1"/>
              <a:t>fdbk</a:t>
            </a:r>
            <a:r>
              <a:rPr lang="en-US" sz="2800" dirty="0"/>
              <a:t> is closed at +12 </a:t>
            </a:r>
            <a:r>
              <a:rPr lang="en-US" sz="2800" dirty="0" err="1"/>
              <a:t>ms</a:t>
            </a:r>
            <a:r>
              <a:rPr lang="en-US" sz="2800" dirty="0"/>
              <a:t> resulting  in an abrupt increase in drive (TX power) and the voltage then “jumps” to the demanded 1 MV (The </a:t>
            </a:r>
            <a:r>
              <a:rPr lang="en-US" sz="2800" dirty="0" err="1"/>
              <a:t>Frev</a:t>
            </a:r>
            <a:r>
              <a:rPr lang="en-US" sz="2800" dirty="0"/>
              <a:t> spikes in TX drive after </a:t>
            </a:r>
            <a:r>
              <a:rPr lang="en-US" sz="2800" dirty="0" err="1"/>
              <a:t>fdbk</a:t>
            </a:r>
            <a:r>
              <a:rPr lang="en-US" sz="2800" dirty="0"/>
              <a:t> closure result from amplification of beam signal picked up by antenna). </a:t>
            </a:r>
          </a:p>
          <a:p>
            <a:r>
              <a:rPr lang="en-US" dirty="0"/>
              <a:t>The effect varies from shot-to-shot and suspected due to “</a:t>
            </a:r>
            <a:r>
              <a:rPr lang="en-US" dirty="0" err="1"/>
              <a:t>multipacting</a:t>
            </a:r>
            <a:r>
              <a:rPr lang="en-US" dirty="0"/>
              <a:t>” like effects. Not conclusive if 8b4e is better</a:t>
            </a:r>
            <a:endParaRPr lang="en-US" sz="29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955F14-24D0-14B8-9B2A-9103367470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286"/>
          <a:stretch/>
        </p:blipFill>
        <p:spPr>
          <a:xfrm>
            <a:off x="144379" y="4315401"/>
            <a:ext cx="5670884" cy="1906106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11F1DBAE-4DC0-F8EA-B443-A77B22507F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02"/>
          <a:stretch/>
        </p:blipFill>
        <p:spPr>
          <a:xfrm>
            <a:off x="6232360" y="4283150"/>
            <a:ext cx="5815261" cy="19383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8FE98C-67FA-F791-982C-74A736DA8CD0}"/>
              </a:ext>
            </a:extLst>
          </p:cNvPr>
          <p:cNvSpPr txBox="1"/>
          <p:nvPr/>
        </p:nvSpPr>
        <p:spPr>
          <a:xfrm>
            <a:off x="1034716" y="39742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8b4e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9358E2-6042-D93C-2DC5-0F98EE794BB9}"/>
              </a:ext>
            </a:extLst>
          </p:cNvPr>
          <p:cNvSpPr txBox="1"/>
          <p:nvPr/>
        </p:nvSpPr>
        <p:spPr>
          <a:xfrm>
            <a:off x="6794036" y="39742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57162F-2AB7-2AFA-3C4F-362E40ADC042}"/>
              </a:ext>
            </a:extLst>
          </p:cNvPr>
          <p:cNvSpPr txBox="1"/>
          <p:nvPr/>
        </p:nvSpPr>
        <p:spPr>
          <a:xfrm>
            <a:off x="10712824" y="241150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342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C1F3-CAE9-79EA-D82F-B60309B61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Pushing the Voltage with RF Conditioning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5930A67-B5F1-FD0A-5293-7944EA486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00000"/>
            <a:ext cx="10560000" cy="2467950"/>
          </a:xfrm>
        </p:spPr>
        <p:txBody>
          <a:bodyPr/>
          <a:lstStyle/>
          <a:p>
            <a:r>
              <a:rPr lang="en-US" dirty="0"/>
              <a:t>Performed RF conditioning with PLL on both cavities, settings not perfected yet for PLL to follow the cavity tune</a:t>
            </a:r>
          </a:p>
          <a:p>
            <a:r>
              <a:rPr lang="en-US" dirty="0"/>
              <a:t>At end-Jul we could pulse the cavities above 2 MV for an extended period, so promising improvement from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C33A7C-BBD1-AAC2-C8DE-738AAF68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C69F8-07A1-FD5D-206F-6D14D6DC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038F8628-0076-7C6D-4EBD-C2ECA1D02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518" y="3606631"/>
            <a:ext cx="6449724" cy="2298869"/>
          </a:xfrm>
          <a:prstGeom prst="rect">
            <a:avLst/>
          </a:prstGeom>
        </p:spPr>
      </p:pic>
      <p:pic>
        <p:nvPicPr>
          <p:cNvPr id="8" name="Picture 7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35FE94B7-CF7D-682E-A76F-FD200736DC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367949"/>
            <a:ext cx="5143500" cy="283471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64979E7-4F7C-02DC-4ADB-FCBCD1DA46C9}"/>
              </a:ext>
            </a:extLst>
          </p:cNvPr>
          <p:cNvCxnSpPr/>
          <p:nvPr/>
        </p:nvCxnSpPr>
        <p:spPr>
          <a:xfrm flipV="1">
            <a:off x="3781425" y="5248275"/>
            <a:ext cx="0" cy="657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B5BB82B-1CDD-FDDF-4271-D07AE627453F}"/>
              </a:ext>
            </a:extLst>
          </p:cNvPr>
          <p:cNvSpPr txBox="1"/>
          <p:nvPr/>
        </p:nvSpPr>
        <p:spPr>
          <a:xfrm>
            <a:off x="3802152" y="5512929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2.3 MV</a:t>
            </a:r>
          </a:p>
        </p:txBody>
      </p:sp>
    </p:spTree>
    <p:extLst>
      <p:ext uri="{BB962C8B-B14F-4D97-AF65-F5344CB8AC3E}">
        <p14:creationId xmlns:p14="http://schemas.microsoft.com/office/powerpoint/2010/main" val="1731518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8421-233D-80FB-00D8-12F5F498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comments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7F513E3-1FB5-1658-2DE9-5B8794F2A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057834"/>
            <a:ext cx="10560000" cy="4862675"/>
          </a:xfrm>
        </p:spPr>
        <p:txBody>
          <a:bodyPr>
            <a:normAutofit/>
          </a:bodyPr>
          <a:lstStyle/>
          <a:p>
            <a:r>
              <a:rPr lang="en-US" sz="2400" dirty="0"/>
              <a:t>Total of 4 MDs performed (high intensity batches at injection &amp; emittance growth with amplitude noise)</a:t>
            </a:r>
          </a:p>
          <a:p>
            <a:pPr lvl="1"/>
            <a:r>
              <a:rPr lang="en-US" sz="2000" dirty="0"/>
              <a:t>Slow beam losses with high intensity batches was due to aperture </a:t>
            </a:r>
            <a:r>
              <a:rPr lang="en-US" sz="2000" dirty="0" err="1"/>
              <a:t>vetical</a:t>
            </a:r>
            <a:r>
              <a:rPr lang="en-US" sz="2000" dirty="0"/>
              <a:t> restrictions, solved by counter-phasing the cavities</a:t>
            </a:r>
          </a:p>
          <a:p>
            <a:pPr lvl="1"/>
            <a:r>
              <a:rPr lang="en-US" sz="2000" dirty="0"/>
              <a:t>Observed perturbations on the RF sequence due to the presence of the beam. Mitigation by injection after RF-ON</a:t>
            </a:r>
          </a:p>
          <a:p>
            <a:pPr lvl="1"/>
            <a:r>
              <a:rPr lang="en-US" sz="2000" dirty="0"/>
              <a:t>Data acquired for fast phase changes in open-loop for benchmarking</a:t>
            </a:r>
          </a:p>
          <a:p>
            <a:endParaRPr lang="en-US" sz="2400" dirty="0"/>
          </a:p>
          <a:p>
            <a:r>
              <a:rPr lang="en-US" sz="2400"/>
              <a:t>Many </a:t>
            </a:r>
            <a:r>
              <a:rPr lang="en-US" sz="2400" dirty="0"/>
              <a:t>important tests to be done with RFD module to probe the impedance effects with high intensity beams and operational aspects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A11319-98F8-3263-4832-EBEA7896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D8A6DB-5569-6867-6A55-49183097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496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8A77A-814D-4A5B-A36A-34C5C5E66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DQW-SPS MDs, 2023 Experience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6C74D6-0A6C-46EA-AF1C-BCB510F82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600" y="952928"/>
            <a:ext cx="11212800" cy="4842626"/>
          </a:xfrm>
        </p:spPr>
        <p:txBody>
          <a:bodyPr>
            <a:normAutofit/>
          </a:bodyPr>
          <a:lstStyle/>
          <a:p>
            <a:r>
              <a:rPr lang="en-US" dirty="0"/>
              <a:t>4 MDs performed in 2023 (May 2 – Jul 27)</a:t>
            </a:r>
          </a:p>
          <a:p>
            <a:pPr lvl="1"/>
            <a:r>
              <a:rPr lang="en-US" dirty="0"/>
              <a:t>MD 1-2: high intensity setup &amp; instability studies</a:t>
            </a:r>
          </a:p>
          <a:p>
            <a:pPr lvl="1"/>
            <a:r>
              <a:rPr lang="en-US" dirty="0"/>
              <a:t>MD 3-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4</a:t>
            </a:r>
            <a:r>
              <a:rPr lang="en-US" dirty="0"/>
              <a:t>: CC amplitude noise &amp; emittance growth</a:t>
            </a:r>
          </a:p>
          <a:p>
            <a:pPr lvl="1"/>
            <a:r>
              <a:rPr lang="en-US" dirty="0"/>
              <a:t>MD 5: RF-ON sequence with high intensity (72b &amp; 8b4e)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0300D0-8A4E-4248-9731-94B7C04E2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0BCE1-45F7-4969-81D0-D3CEB1BD7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FFBDEE-C781-4D5C-B237-4CE1BDAD71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2" b="7870"/>
          <a:stretch/>
        </p:blipFill>
        <p:spPr>
          <a:xfrm>
            <a:off x="718095" y="3337019"/>
            <a:ext cx="3984371" cy="2824500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B5D104DA-BA17-9BC5-5A90-6855F29B87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728" y="3181029"/>
            <a:ext cx="5646821" cy="31763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8D4264-89AA-36A5-5EE1-41D3385556BF}"/>
              </a:ext>
            </a:extLst>
          </p:cNvPr>
          <p:cNvSpPr txBox="1"/>
          <p:nvPr/>
        </p:nvSpPr>
        <p:spPr>
          <a:xfrm>
            <a:off x="8477795" y="458453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C1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38CAFE-D690-6323-FD16-7E8923634755}"/>
              </a:ext>
            </a:extLst>
          </p:cNvPr>
          <p:cNvSpPr txBox="1"/>
          <p:nvPr/>
        </p:nvSpPr>
        <p:spPr>
          <a:xfrm>
            <a:off x="8077564" y="521356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C2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911459-0673-98AF-CCA0-3A70642B724E}"/>
              </a:ext>
            </a:extLst>
          </p:cNvPr>
          <p:cNvSpPr txBox="1"/>
          <p:nvPr/>
        </p:nvSpPr>
        <p:spPr>
          <a:xfrm>
            <a:off x="5875973" y="336786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300K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8DD5F5-EAE3-22B3-88A8-3C1F8FABE8AF}"/>
              </a:ext>
            </a:extLst>
          </p:cNvPr>
          <p:cNvSpPr txBox="1"/>
          <p:nvPr/>
        </p:nvSpPr>
        <p:spPr>
          <a:xfrm>
            <a:off x="10038899" y="565527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4.5K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EDB0FC-5C26-8055-117A-702580390D6C}"/>
              </a:ext>
            </a:extLst>
          </p:cNvPr>
          <p:cNvSpPr txBox="1"/>
          <p:nvPr/>
        </p:nvSpPr>
        <p:spPr>
          <a:xfrm>
            <a:off x="6208672" y="60478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23-Apr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E6BD1F-7E18-806E-6665-36146B8916A0}"/>
              </a:ext>
            </a:extLst>
          </p:cNvPr>
          <p:cNvSpPr txBox="1"/>
          <p:nvPr/>
        </p:nvSpPr>
        <p:spPr>
          <a:xfrm>
            <a:off x="9745957" y="60478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A5A5A"/>
                </a:solidFill>
                <a:cs typeface="Calibri" panose="020F0502020204030204" pitchFamily="34" charset="0"/>
              </a:rPr>
              <a:t>28-Apr</a:t>
            </a:r>
          </a:p>
        </p:txBody>
      </p:sp>
    </p:spTree>
    <p:extLst>
      <p:ext uri="{BB962C8B-B14F-4D97-AF65-F5344CB8AC3E}">
        <p14:creationId xmlns:p14="http://schemas.microsoft.com/office/powerpoint/2010/main" val="2993463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1: Slow losses with high intensity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0A8C150-51B9-C9A1-15E1-0EC73AFB1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75518"/>
            <a:ext cx="10560000" cy="4906963"/>
          </a:xfrm>
        </p:spPr>
        <p:txBody>
          <a:bodyPr/>
          <a:lstStyle/>
          <a:p>
            <a:r>
              <a:rPr lang="en-US" dirty="0"/>
              <a:t>When cavities are </a:t>
            </a:r>
            <a:r>
              <a:rPr lang="en-US" b="1" dirty="0"/>
              <a:t>counter-phased</a:t>
            </a:r>
            <a:r>
              <a:rPr lang="en-US" dirty="0"/>
              <a:t> with the same voltage, the effect of the slow losses are fully suppressed, indicating an aperture restriction with crabbed beam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34B2A2-4CF4-E2F2-2EE0-04FB308430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31"/>
          <a:stretch/>
        </p:blipFill>
        <p:spPr>
          <a:xfrm>
            <a:off x="515935" y="3031099"/>
            <a:ext cx="4813290" cy="30255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26B2D8-36B9-2D4D-BC3E-0EFD4FAE28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40"/>
          <a:stretch/>
        </p:blipFill>
        <p:spPr>
          <a:xfrm>
            <a:off x="6746511" y="3013674"/>
            <a:ext cx="4835889" cy="31057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657260-EDAD-FF0F-8F74-01EE5A54EFC6}"/>
              </a:ext>
            </a:extLst>
          </p:cNvPr>
          <p:cNvSpPr txBox="1"/>
          <p:nvPr/>
        </p:nvSpPr>
        <p:spPr>
          <a:xfrm>
            <a:off x="1068441" y="2661767"/>
            <a:ext cx="3574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C1 &amp; C2 at 1 MV, Arbitrary phase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6E32DC-C24E-5925-1222-D60084B50702}"/>
              </a:ext>
            </a:extLst>
          </p:cNvPr>
          <p:cNvSpPr txBox="1"/>
          <p:nvPr/>
        </p:nvSpPr>
        <p:spPr>
          <a:xfrm>
            <a:off x="7260693" y="2638563"/>
            <a:ext cx="367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C1 &amp; C2 at 1 MV, Counter-phased</a:t>
            </a:r>
          </a:p>
        </p:txBody>
      </p:sp>
    </p:spTree>
    <p:extLst>
      <p:ext uri="{BB962C8B-B14F-4D97-AF65-F5344CB8AC3E}">
        <p14:creationId xmlns:p14="http://schemas.microsoft.com/office/powerpoint/2010/main" val="3753225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15667-71E5-7939-0BDE-A9868A148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MD1: Orbit Scan in Cavities &amp; Centering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D00C84-8817-E601-6109-8F6C3DE4C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F834D-F429-C20E-8836-CAEF1FB9D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C9990700-CDE6-F8D9-639A-CDED23C071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671" y="2303684"/>
            <a:ext cx="7716548" cy="41452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5CE9B5-9D43-EDFE-5301-648126243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77" y="1380590"/>
            <a:ext cx="3742573" cy="24397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59E5A4-7AF7-A182-FE61-EA4788443A94}"/>
              </a:ext>
            </a:extLst>
          </p:cNvPr>
          <p:cNvSpPr txBox="1"/>
          <p:nvPr/>
        </p:nvSpPr>
        <p:spPr>
          <a:xfrm>
            <a:off x="1981177" y="3100956"/>
            <a:ext cx="1636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Cavity voltage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D2224D-CED9-3B92-52DD-5E7CD27E300A}"/>
              </a:ext>
            </a:extLst>
          </p:cNvPr>
          <p:cNvSpPr txBox="1"/>
          <p:nvPr/>
        </p:nvSpPr>
        <p:spPr>
          <a:xfrm>
            <a:off x="1563388" y="1904345"/>
            <a:ext cx="400110" cy="139223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dirty="0"/>
              <a:t>Beam passage</a:t>
            </a:r>
          </a:p>
        </p:txBody>
      </p:sp>
    </p:spTree>
    <p:extLst>
      <p:ext uri="{BB962C8B-B14F-4D97-AF65-F5344CB8AC3E}">
        <p14:creationId xmlns:p14="http://schemas.microsoft.com/office/powerpoint/2010/main" val="1833855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1: RF sequence with 72b, 1.1e11 p/b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1A1EF4-3081-D75D-6D4E-39B5707C82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490"/>
          <a:stretch/>
        </p:blipFill>
        <p:spPr>
          <a:xfrm>
            <a:off x="390812" y="3504991"/>
            <a:ext cx="5229225" cy="22584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FAF3D32-EF8B-8F72-0831-1146CA3E51C2}"/>
              </a:ext>
            </a:extLst>
          </p:cNvPr>
          <p:cNvSpPr txBox="1"/>
          <p:nvPr/>
        </p:nvSpPr>
        <p:spPr>
          <a:xfrm>
            <a:off x="1708244" y="3059667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RF-ON after beam circulating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FEDD1F-F904-35AC-0DEF-3536E54850C4}"/>
              </a:ext>
            </a:extLst>
          </p:cNvPr>
          <p:cNvSpPr txBox="1"/>
          <p:nvPr/>
        </p:nvSpPr>
        <p:spPr>
          <a:xfrm>
            <a:off x="7927492" y="3059667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RF-ON before beam circulating</a:t>
            </a: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F0A8C150-51B9-C9A1-15E1-0EC73AFB1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75518"/>
            <a:ext cx="10560000" cy="4906963"/>
          </a:xfrm>
        </p:spPr>
        <p:txBody>
          <a:bodyPr/>
          <a:lstStyle/>
          <a:p>
            <a:r>
              <a:rPr lang="en-US" dirty="0"/>
              <a:t>Standard sequence is have RF-ON with beam circulation. But voltage ramp doesn’t follow RF power ramp. Mitigation found with RF-ON before beam in SPS. </a:t>
            </a:r>
          </a:p>
          <a:p>
            <a:r>
              <a:rPr lang="en-US" dirty="0"/>
              <a:t>Suspect some </a:t>
            </a:r>
            <a:r>
              <a:rPr lang="en-US" dirty="0" err="1"/>
              <a:t>multipacting</a:t>
            </a:r>
            <a:r>
              <a:rPr lang="en-US" dirty="0"/>
              <a:t> and/or </a:t>
            </a:r>
            <a:r>
              <a:rPr lang="en-US" dirty="0" err="1"/>
              <a:t>ecloud</a:t>
            </a:r>
            <a:r>
              <a:rPr lang="en-US" dirty="0"/>
              <a:t> like effect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B93778-3D8F-00F6-D5AD-6349C2329FDE}"/>
              </a:ext>
            </a:extLst>
          </p:cNvPr>
          <p:cNvSpPr txBox="1"/>
          <p:nvPr/>
        </p:nvSpPr>
        <p:spPr>
          <a:xfrm>
            <a:off x="8149668" y="4494019"/>
            <a:ext cx="3155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Plot missing</a:t>
            </a:r>
          </a:p>
          <a:p>
            <a:r>
              <a:rPr lang="en-US" dirty="0"/>
              <a:t>but the effect is not important</a:t>
            </a:r>
          </a:p>
        </p:txBody>
      </p:sp>
    </p:spTree>
    <p:extLst>
      <p:ext uri="{BB962C8B-B14F-4D97-AF65-F5344CB8AC3E}">
        <p14:creationId xmlns:p14="http://schemas.microsoft.com/office/powerpoint/2010/main" val="163254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1277A-333D-D7A9-CBB9-4FC38640B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2: Beam Vacuum with trains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0EE04F9-ABDB-4047-7CE7-3416D80FB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68325"/>
            <a:ext cx="10560000" cy="5157839"/>
          </a:xfrm>
        </p:spPr>
        <p:txBody>
          <a:bodyPr/>
          <a:lstStyle/>
          <a:p>
            <a:r>
              <a:rPr lang="en-US" dirty="0"/>
              <a:t>Vacuum activity left/right of CM seen starting 48b and higher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B7EBE-2CEF-76CD-4677-0FFB3D999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0322F-96B5-7ED2-57F0-6823A4B1C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C00DABB-7DFA-8C51-1DE5-1E095CEA4CA9}"/>
              </a:ext>
            </a:extLst>
          </p:cNvPr>
          <p:cNvGrpSpPr/>
          <p:nvPr/>
        </p:nvGrpSpPr>
        <p:grpSpPr>
          <a:xfrm>
            <a:off x="1298600" y="1757363"/>
            <a:ext cx="9753549" cy="4530662"/>
            <a:chOff x="1298600" y="1757363"/>
            <a:chExt cx="9753549" cy="4530662"/>
          </a:xfrm>
        </p:grpSpPr>
        <p:pic>
          <p:nvPicPr>
            <p:cNvPr id="6" name="Picture 5" descr="A graph showing a blue and red line&#10;&#10;Description automatically generated">
              <a:extLst>
                <a:ext uri="{FF2B5EF4-FFF2-40B4-BE49-F238E27FC236}">
                  <a16:creationId xmlns:a16="http://schemas.microsoft.com/office/drawing/2014/main" id="{A286F115-132D-4D1B-1E21-AAB97BBD95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347"/>
            <a:stretch/>
          </p:blipFill>
          <p:spPr>
            <a:xfrm>
              <a:off x="1298600" y="1757363"/>
              <a:ext cx="9753549" cy="453066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651F32-5844-538F-20FE-AB0AB3090569}"/>
                </a:ext>
              </a:extLst>
            </p:cNvPr>
            <p:cNvSpPr txBox="1"/>
            <p:nvPr/>
          </p:nvSpPr>
          <p:spPr>
            <a:xfrm>
              <a:off x="4581525" y="4867275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72b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B42E3F1-7BA6-6E5F-A336-AA66924B16EF}"/>
                </a:ext>
              </a:extLst>
            </p:cNvPr>
            <p:cNvSpPr txBox="1"/>
            <p:nvPr/>
          </p:nvSpPr>
          <p:spPr>
            <a:xfrm>
              <a:off x="3533775" y="4876800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48b</a:t>
              </a:r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C9D362-2AE6-00C5-BF5A-47AC478EE947}"/>
                </a:ext>
              </a:extLst>
            </p:cNvPr>
            <p:cNvSpPr txBox="1"/>
            <p:nvPr/>
          </p:nvSpPr>
          <p:spPr>
            <a:xfrm>
              <a:off x="1882965" y="4888527"/>
              <a:ext cx="740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12-24b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10B273D-70AB-31B7-C6B3-32196CBE5612}"/>
                </a:ext>
              </a:extLst>
            </p:cNvPr>
            <p:cNvSpPr txBox="1"/>
            <p:nvPr/>
          </p:nvSpPr>
          <p:spPr>
            <a:xfrm>
              <a:off x="2737378" y="4886325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36b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275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2: Instability study with FB gain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6270A-9617-65C5-FB37-5EFA5D2EB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2"/>
            <a:ext cx="6131647" cy="2591979"/>
          </a:xfrm>
        </p:spPr>
        <p:txBody>
          <a:bodyPr>
            <a:normAutofit/>
          </a:bodyPr>
          <a:lstStyle/>
          <a:p>
            <a:r>
              <a:rPr lang="en-US" sz="2400" dirty="0"/>
              <a:t>Direct RF feedback gain was scanned from the nominal value down to 1/100</a:t>
            </a:r>
            <a:r>
              <a:rPr lang="en-US" sz="2400" baseline="30000" dirty="0"/>
              <a:t>th</a:t>
            </a:r>
            <a:r>
              <a:rPr lang="en-US" sz="2400" dirty="0"/>
              <a:t> and up to x4 higher</a:t>
            </a:r>
          </a:p>
          <a:p>
            <a:r>
              <a:rPr lang="en-US" sz="2400" dirty="0"/>
              <a:t>Effect on beam stability doesn’t scale as expected and not conclusive (see L. </a:t>
            </a:r>
            <a:r>
              <a:rPr lang="en-US" sz="2400" dirty="0" err="1"/>
              <a:t>Giacomel</a:t>
            </a:r>
            <a:r>
              <a:rPr lang="en-US" sz="2400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632FD8-A41B-374C-8883-9776DA41E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424" y="1684629"/>
            <a:ext cx="4587882" cy="26964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A5B29B-7262-8C86-9FF1-4668CBA45BC1}"/>
                  </a:ext>
                </a:extLst>
              </p:cNvPr>
              <p:cNvSpPr txBox="1"/>
              <p:nvPr/>
            </p:nvSpPr>
            <p:spPr>
              <a:xfrm>
                <a:off x="7033032" y="982493"/>
                <a:ext cx="473624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Direct RF feedback to reduce the impedance at the fundamental mode 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~1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GΩ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A5B29B-7262-8C86-9FF1-4668CBA45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032" y="982493"/>
                <a:ext cx="4736245" cy="646331"/>
              </a:xfrm>
              <a:prstGeom prst="rect">
                <a:avLst/>
              </a:prstGeom>
              <a:blipFill>
                <a:blip r:embed="rId3"/>
                <a:stretch>
                  <a:fillRect l="-1158" t="-4717" r="-1931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F4CE9061-5CD5-E44F-7D3B-F76730E39A98}"/>
              </a:ext>
            </a:extLst>
          </p:cNvPr>
          <p:cNvSpPr txBox="1"/>
          <p:nvPr/>
        </p:nvSpPr>
        <p:spPr>
          <a:xfrm>
            <a:off x="10139433" y="3086854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Gain = 150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69302F-76CC-60AC-FE12-9FDE1EF6FFC5}"/>
              </a:ext>
            </a:extLst>
          </p:cNvPr>
          <p:cNvSpPr txBox="1"/>
          <p:nvPr/>
        </p:nvSpPr>
        <p:spPr>
          <a:xfrm>
            <a:off x="9659974" y="3534182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Gain = 300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CE9061-5CD5-E44F-7D3B-F76730E39A98}"/>
              </a:ext>
            </a:extLst>
          </p:cNvPr>
          <p:cNvSpPr txBox="1"/>
          <p:nvPr/>
        </p:nvSpPr>
        <p:spPr>
          <a:xfrm>
            <a:off x="9607052" y="2154304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Gain = 0</a:t>
            </a:r>
          </a:p>
        </p:txBody>
      </p:sp>
      <p:pic>
        <p:nvPicPr>
          <p:cNvPr id="12" name="Picture 11" descr="A graph with lines and dots&#10;&#10;Description automatically generated">
            <a:extLst>
              <a:ext uri="{FF2B5EF4-FFF2-40B4-BE49-F238E27FC236}">
                <a16:creationId xmlns:a16="http://schemas.microsoft.com/office/drawing/2014/main" id="{99083737-37D1-3CB4-5E18-7AF987C339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EFE"/>
              </a:clrFrom>
              <a:clrTo>
                <a:srgbClr val="FF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21" y="3704484"/>
            <a:ext cx="5067273" cy="283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2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2F487-E19D-9421-AB80-7C6DFA670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2: Machine Protection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836A79EA-9E60-ADC2-43BA-A22BE568B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00001"/>
            <a:ext cx="10560000" cy="2757599"/>
          </a:xfrm>
        </p:spPr>
        <p:txBody>
          <a:bodyPr>
            <a:normAutofit/>
          </a:bodyPr>
          <a:lstStyle/>
          <a:p>
            <a:r>
              <a:rPr lang="en-US" dirty="0"/>
              <a:t>Abrupt phase changes were made on-demand but with RF feedback off to avoid tripping the amplifiers (C1 &amp; C2 counter-phased)</a:t>
            </a:r>
          </a:p>
          <a:p>
            <a:r>
              <a:rPr lang="en-US" dirty="0"/>
              <a:t>Slow losses at the level when cavities are not counter-phased was observed when phase change &gt; 60 deg</a:t>
            </a:r>
          </a:p>
          <a:p>
            <a:r>
              <a:rPr lang="en-US" dirty="0"/>
              <a:t>Analysis underway with MP (see previous talk)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BC19B-B3CC-5290-5EE5-16163394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6623D-0E13-6E34-846F-B4810BD3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0A72621-232F-6846-D911-8D69B0EA06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79"/>
          <a:stretch/>
        </p:blipFill>
        <p:spPr>
          <a:xfrm>
            <a:off x="186821" y="3994485"/>
            <a:ext cx="2949414" cy="17358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FC0289-6FE1-D6DD-F5B3-EB7283D007F5}"/>
              </a:ext>
            </a:extLst>
          </p:cNvPr>
          <p:cNvSpPr txBox="1"/>
          <p:nvPr/>
        </p:nvSpPr>
        <p:spPr>
          <a:xfrm>
            <a:off x="1403687" y="413084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deg</a:t>
            </a:r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8A3819E-0A57-DC6F-36A5-A5A3F1F52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28"/>
          <a:stretch/>
        </p:blipFill>
        <p:spPr>
          <a:xfrm>
            <a:off x="3234821" y="3981906"/>
            <a:ext cx="2949414" cy="17484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E786EE-4A91-2C2B-6696-30F8F1B986A1}"/>
              </a:ext>
            </a:extLst>
          </p:cNvPr>
          <p:cNvSpPr txBox="1"/>
          <p:nvPr/>
        </p:nvSpPr>
        <p:spPr>
          <a:xfrm>
            <a:off x="4272555" y="413084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deg</a:t>
            </a:r>
          </a:p>
        </p:txBody>
      </p:sp>
      <p:pic>
        <p:nvPicPr>
          <p:cNvPr id="12" name="Picture 1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5DA3A91-BE33-8753-1EF6-3A4D12DDB2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96"/>
          <a:stretch/>
        </p:blipFill>
        <p:spPr>
          <a:xfrm>
            <a:off x="9055767" y="3994485"/>
            <a:ext cx="2977979" cy="1748470"/>
          </a:xfrm>
          <a:prstGeom prst="rect">
            <a:avLst/>
          </a:prstGeom>
        </p:spPr>
      </p:pic>
      <p:pic>
        <p:nvPicPr>
          <p:cNvPr id="14" name="Picture 1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FFAC27A-8951-F34B-C034-CBED78AED1F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62"/>
          <a:stretch/>
        </p:blipFill>
        <p:spPr>
          <a:xfrm>
            <a:off x="6282821" y="3994485"/>
            <a:ext cx="2977979" cy="17569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FA7AFE2-7D07-5692-9A13-B43A8A5992AC}"/>
              </a:ext>
            </a:extLst>
          </p:cNvPr>
          <p:cNvSpPr txBox="1"/>
          <p:nvPr/>
        </p:nvSpPr>
        <p:spPr>
          <a:xfrm>
            <a:off x="8165780" y="411972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 deg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AF0D8D-9B14-68E4-CD52-7CDBA255727D}"/>
              </a:ext>
            </a:extLst>
          </p:cNvPr>
          <p:cNvSpPr txBox="1"/>
          <p:nvPr/>
        </p:nvSpPr>
        <p:spPr>
          <a:xfrm>
            <a:off x="10902804" y="408181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 deg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970E44-707A-0E42-0397-D6AAF0B93813}"/>
              </a:ext>
            </a:extLst>
          </p:cNvPr>
          <p:cNvSpPr txBox="1"/>
          <p:nvPr/>
        </p:nvSpPr>
        <p:spPr>
          <a:xfrm>
            <a:off x="1403687" y="5021179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BBQ data</a:t>
            </a:r>
          </a:p>
        </p:txBody>
      </p:sp>
    </p:spTree>
    <p:extLst>
      <p:ext uri="{BB962C8B-B14F-4D97-AF65-F5344CB8AC3E}">
        <p14:creationId xmlns:p14="http://schemas.microsoft.com/office/powerpoint/2010/main" val="2567140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52B12-9414-1CF2-67B9-428030922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load during COLDEX MD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20876B-4227-5986-4960-486311A4E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25-28 September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77AE7-861E-9D49-652B-9215637EC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2DCE255-30EA-4934-D192-902E21D031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000" y="1491125"/>
            <a:ext cx="4648259" cy="3774526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47B2E522-B807-4BAC-8E28-DC35334A4D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723" y="3129759"/>
            <a:ext cx="4341277" cy="35865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BA341FB-57E5-EA97-1C7B-D0121EF13184}"/>
              </a:ext>
            </a:extLst>
          </p:cNvPr>
          <p:cNvSpPr txBox="1"/>
          <p:nvPr/>
        </p:nvSpPr>
        <p:spPr>
          <a:xfrm>
            <a:off x="7318479" y="1491125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vacuum left/right of cryomodule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58BFB7-755D-9ACD-FE0E-4F907E839196}"/>
              </a:ext>
            </a:extLst>
          </p:cNvPr>
          <p:cNvSpPr txBox="1"/>
          <p:nvPr/>
        </p:nvSpPr>
        <p:spPr>
          <a:xfrm>
            <a:off x="3571688" y="3695811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 1 &amp; 2 vacuum</a:t>
            </a:r>
          </a:p>
        </p:txBody>
      </p:sp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00930A33-C4DA-0B65-1210-C118A074170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85" b="19616"/>
          <a:stretch/>
        </p:blipFill>
        <p:spPr>
          <a:xfrm>
            <a:off x="447424" y="1146037"/>
            <a:ext cx="5153025" cy="200526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4299D94-6CCA-6448-3D80-46B11DF60BC4}"/>
              </a:ext>
            </a:extLst>
          </p:cNvPr>
          <p:cNvCxnSpPr/>
          <p:nvPr/>
        </p:nvCxnSpPr>
        <p:spPr>
          <a:xfrm>
            <a:off x="4002505" y="1242290"/>
            <a:ext cx="106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9053CA-B716-9FCC-9617-B5FF5F66D9AA}"/>
              </a:ext>
            </a:extLst>
          </p:cNvPr>
          <p:cNvCxnSpPr/>
          <p:nvPr/>
        </p:nvCxnSpPr>
        <p:spPr>
          <a:xfrm>
            <a:off x="2540000" y="2036374"/>
            <a:ext cx="10668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F182A37-1F86-8078-0D98-9041E341D17F}"/>
              </a:ext>
            </a:extLst>
          </p:cNvPr>
          <p:cNvCxnSpPr>
            <a:cxnSpLocks/>
          </p:cNvCxnSpPr>
          <p:nvPr/>
        </p:nvCxnSpPr>
        <p:spPr>
          <a:xfrm flipV="1">
            <a:off x="3810000" y="1242290"/>
            <a:ext cx="0" cy="737937"/>
          </a:xfrm>
          <a:prstGeom prst="line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295D4E-9471-2CCA-B9FB-181680848683}"/>
              </a:ext>
            </a:extLst>
          </p:cNvPr>
          <p:cNvSpPr txBox="1"/>
          <p:nvPr/>
        </p:nvSpPr>
        <p:spPr>
          <a:xfrm>
            <a:off x="2616723" y="1383553"/>
            <a:ext cx="752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1.5 mb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&lt; 2 W</a:t>
            </a:r>
          </a:p>
        </p:txBody>
      </p:sp>
    </p:spTree>
    <p:extLst>
      <p:ext uri="{BB962C8B-B14F-4D97-AF65-F5344CB8AC3E}">
        <p14:creationId xmlns:p14="http://schemas.microsoft.com/office/powerpoint/2010/main" val="11644348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F49B01D9AEA045814FF7F2BA4722C2" ma:contentTypeVersion="0" ma:contentTypeDescription="Create a new document." ma:contentTypeScope="" ma:versionID="656b29beff1e80359c4cbbd1d7ce3c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C214BE-DF91-4B3A-A6AB-AB5291CF0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88710C4-54E8-4321-9C79-98B8EDD56E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AB9FD5-3832-4A41-BCBF-FBEDF17216BC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72042</TotalTime>
  <Words>949</Words>
  <Application>Microsoft Office PowerPoint</Application>
  <PresentationFormat>Widescreen</PresentationFormat>
  <Paragraphs>123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 Math</vt:lpstr>
      <vt:lpstr>Wingdings</vt:lpstr>
      <vt:lpstr>Thème Office</vt:lpstr>
      <vt:lpstr>SPS DQW Module: MDs 2023 &amp; Outlook</vt:lpstr>
      <vt:lpstr>DQW-SPS MDs, 2023 Experience</vt:lpstr>
      <vt:lpstr>MD 1: Slow losses with high intensity</vt:lpstr>
      <vt:lpstr>MD1: Orbit Scan in Cavities &amp; Centering</vt:lpstr>
      <vt:lpstr>MD 1: RF sequence with 72b, 1.1e11 p/b</vt:lpstr>
      <vt:lpstr>MD 2: Beam Vacuum with trains</vt:lpstr>
      <vt:lpstr>MD 2: Instability study with FB gain</vt:lpstr>
      <vt:lpstr>MD 2: Machine Protection</vt:lpstr>
      <vt:lpstr>Heat load during COLDEX MD</vt:lpstr>
      <vt:lpstr>MD 3 &amp; 4: Emittance growth</vt:lpstr>
      <vt:lpstr>Emittance Growth (Phase &amp; Amplitude Noise)</vt:lpstr>
      <vt:lpstr>MD 3 &amp; 4: Voltage Ramp on C1 &amp; C2</vt:lpstr>
      <vt:lpstr>MD 5: RF-ON with 8b4e vs. 72b</vt:lpstr>
      <vt:lpstr>Pushing the Voltage with RF Conditioning</vt:lpstr>
      <vt:lpstr>Some comments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#1 – Protons meet Crabs</dc:title>
  <dc:creator>Rama Calaga</dc:creator>
  <cp:lastModifiedBy>Rama Calaga</cp:lastModifiedBy>
  <cp:revision>1073</cp:revision>
  <dcterms:created xsi:type="dcterms:W3CDTF">2018-05-24T10:53:35Z</dcterms:created>
  <dcterms:modified xsi:type="dcterms:W3CDTF">2023-09-25T11:46:16Z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0x01010067F49B01D9AEA045814FF7F2BA4722C2</vt:lpwstr>
  </property>
</Properties>
</file>