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9" r:id="rId5"/>
  </p:sldMasterIdLst>
  <p:notesMasterIdLst>
    <p:notesMasterId r:id="rId24"/>
  </p:notesMasterIdLst>
  <p:handoutMasterIdLst>
    <p:handoutMasterId r:id="rId25"/>
  </p:handoutMasterIdLst>
  <p:sldIdLst>
    <p:sldId id="263" r:id="rId6"/>
    <p:sldId id="298" r:id="rId7"/>
    <p:sldId id="290" r:id="rId8"/>
    <p:sldId id="286" r:id="rId9"/>
    <p:sldId id="323" r:id="rId10"/>
    <p:sldId id="324" r:id="rId11"/>
    <p:sldId id="299" r:id="rId12"/>
    <p:sldId id="305" r:id="rId13"/>
    <p:sldId id="306" r:id="rId14"/>
    <p:sldId id="315" r:id="rId15"/>
    <p:sldId id="316" r:id="rId16"/>
    <p:sldId id="317" r:id="rId17"/>
    <p:sldId id="322" r:id="rId18"/>
    <p:sldId id="318" r:id="rId19"/>
    <p:sldId id="319" r:id="rId20"/>
    <p:sldId id="320" r:id="rId21"/>
    <p:sldId id="302" r:id="rId22"/>
    <p:sldId id="321" r:id="rId2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03" autoAdjust="0"/>
    <p:restoredTop sz="94706"/>
  </p:normalViewPr>
  <p:slideViewPr>
    <p:cSldViewPr snapToObjects="1" showGuides="1">
      <p:cViewPr varScale="1">
        <p:scale>
          <a:sx n="164" d="100"/>
          <a:sy n="164" d="100"/>
        </p:scale>
        <p:origin x="184" y="56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02432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89546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67480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7093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19876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9118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538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25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311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43967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86715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60059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72396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6679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T. Levens, 13th HL-LHC Collaboration Meeting, 28/09/2023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4986" cy="604800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3DF35B3B-B826-7D2D-1CEA-027DBEDBCF8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4448527"/>
            <a:ext cx="2228627" cy="535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6376BBA-F294-C47D-FCD2-27FA6E3F1C6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478" y="4406900"/>
            <a:ext cx="1207777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72ACB-AF45-4666-B486-481A5DA40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52B078-11F6-4C03-96EC-1286E245E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7CEF9-607C-41E1-A1EF-9EC624805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871EF-9E31-4159-8C7B-874052119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Levens, 13th HL-LHC Collaboration Meeting, 28/09/2023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E3CC7-D60B-4FF5-ACA4-5CD088D87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08247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56068-9FA9-4B60-AC38-43E1C6C74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9EB9B-251C-4D17-92D9-8ECB81526E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A4A32B-F67B-47B2-829A-4C4EC70010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C02139-13B2-4DEE-99AC-0E905D6C0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889DDF-7F98-452B-BAF7-2B88481A6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Levens, 13th HL-LHC Collaboration Meeting, 28/09/2023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1271E8-F856-4E73-8B80-429450334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051142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366E1-7C33-4669-AB6D-A95A10103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A40F3C-FF9C-45F7-BC41-CFEE62B1A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1CD8CA-E0DB-4BE7-8170-362CBD28B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39E0BC-7A30-4861-B8B8-7E2644E22D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AD6979-82D1-44F1-B51E-DE0A451315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1D1634-319F-4CAD-800A-8167A457C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D54EF7-8286-430E-B5BF-5F7C87FD2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Levens, 13th HL-LHC Collaboration Meeting, 28/09/2023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C2D209-BA8F-4EB2-89F9-D965C5765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8533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BB5D6-29B4-4E4F-91F8-6ABB98AA8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8D0B10-4872-46F9-940A-5ABEBECD8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DA9E41-52F4-4162-BCD1-2028F5697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Levens, 13th HL-LHC Collaboration Meeting, 28/09/2023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1E1C07-6635-4C27-B2C6-E8EB61E16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42273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471D83-C5A2-4AFD-861B-34DD46554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57002C-7AA4-4526-AE62-21E6E0EA2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Levens, 13th HL-LHC Collaboration Meeting, 28/09/2023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D1F582-8C74-4120-8A9D-5B7CE37DD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19990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5A5C7-1E86-4A23-8CF3-C2A756A44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F5104-AA79-4C43-88A4-D9B148229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F40D14-1BB4-4CFC-AA0E-4C53EB912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190675-B8DC-49BA-9E1A-154DC1137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755ABF-861B-446E-B38E-43E032285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Levens, 13th HL-LHC Collaboration Meeting, 28/09/2023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B03FA2-6F24-4483-87FA-EE377E529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6989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E522B-A710-4F42-8F9D-6C48DB660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F08C5D-E9E0-42A0-9B03-1CBC66CEDF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AEC92F-0580-4FFA-B92C-E3FD1F822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CFD7D6-0B3B-458D-8293-A9ECB7359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FE8991-4128-41C0-A2F6-E7A57AFAD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Levens, 13th HL-LHC Collaboration Meeting, 28/09/2023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59117E-B36C-4C66-B650-C48630EB7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289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F7FDD-A3D3-4DE7-A978-5C2B85CDB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58AAF6-C42C-4EA9-A96B-A0868DAF58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6656B-E388-4799-9455-1583CA5C6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D691D-03EB-4816-A351-527AAADD2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Levens, 13th HL-LHC Collaboration Meeting, 28/09/2023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74BF5B-7F15-4952-AD71-1281023FD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73919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B8246E-0388-445F-9A0C-44D7240A4B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85B24A-F55D-4A0D-A54D-97B7826067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0BA07-4C36-4006-8B70-46B53E631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DB380-93B0-428E-A154-1AC38462B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Levens, 13th HL-LHC Collaboration Meeting, 28/09/2023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B580A-CEC1-422F-B2FD-B3120A0D1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6457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T. Levens, 13th HL-LHC Collaboration Meeting, 28/09/2023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T. Levens, 13th HL-LHC Collaboration Meeting, 28/09/2023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T. Levens, 13th HL-LHC Collaboration Meeting, 28/09/2023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T. Levens, 13th HL-LHC Collaboration Meeting, 28/09/2023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T. Levens, 13th HL-LHC Collaboration Meeting, 28/09/2023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T. Levens, 13th HL-LHC Collaboration Meeting, 28/09/2023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4E2B0687-36FE-C490-469E-97D3124D6AA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8" y="4448527"/>
            <a:ext cx="2228627" cy="535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23FBB63-DC28-0AF3-6975-E71E5098E07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478" y="4406900"/>
            <a:ext cx="1207777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FF9B9-DDEF-4B8E-87D0-DEC5A7483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8CC19-1EE2-4B47-9069-DE2386E70C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785B2-5657-4A8F-9A8D-5143BFEE3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370C84-3D00-44EA-B582-BC4F3E0F4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Levens, 13th HL-LHC Collaboration Meeting, 28/09/2023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504F99-5457-4957-9C00-639688C39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1296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2AC53-6861-4117-AD7E-4E629915C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662C4-41D1-40D5-9675-042138724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724DC-E3C6-46E5-A53C-6701295EE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ABFAF-C87D-4666-A616-02D44EFBE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T. Levens, 13th HL-LHC Collaboration Meeting, 28/09/2023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2F1CC-07DC-4BD2-B610-15DDD2647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2186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T. Levens, 13th HL-LHC Collaboration Meeting, 28/09/2023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BE53BA-3FA0-4C08-896E-608F67FF5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103716-5CFF-45CB-9A34-E860E4A78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D1249-6BF3-438C-A08D-F20AC03D5F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A7A31C-6FD2-44DD-A56C-357E66897B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T. Levens, 13th HL-LHC Collaboration Meeting, 28/09/2023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88F49-06CF-4702-9012-42D195265B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442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317772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317772/" TargetMode="Externa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indico.cern.ch/event/1044711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tiff"/><Relationship Id="rId5" Type="http://schemas.openxmlformats.org/officeDocument/2006/relationships/image" Target="../media/image16.tiff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emf"/><Relationship Id="rId4" Type="http://schemas.openxmlformats.org/officeDocument/2006/relationships/image" Target="../media/image19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2040590"/>
            <a:ext cx="7200000" cy="1064559"/>
          </a:xfrm>
        </p:spPr>
        <p:txBody>
          <a:bodyPr/>
          <a:lstStyle/>
          <a:p>
            <a:r>
              <a:rPr lang="en-GB" dirty="0"/>
              <a:t>HT measurements &amp; </a:t>
            </a:r>
            <a:br>
              <a:rPr lang="en-GB" dirty="0"/>
            </a:br>
            <a:r>
              <a:rPr lang="en-GB" dirty="0"/>
              <a:t>outlook for HL-LHC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67300" y="3102909"/>
            <a:ext cx="6480000" cy="742950"/>
          </a:xfrm>
        </p:spPr>
        <p:txBody>
          <a:bodyPr>
            <a:normAutofit/>
          </a:bodyPr>
          <a:lstStyle/>
          <a:p>
            <a:r>
              <a:rPr lang="en-GB" sz="1800" dirty="0"/>
              <a:t>T. </a:t>
            </a:r>
            <a:r>
              <a:rPr lang="en-GB" sz="1800" dirty="0" err="1"/>
              <a:t>Levens</a:t>
            </a:r>
            <a:r>
              <a:rPr lang="en-GB" sz="1800" dirty="0"/>
              <a:t>, T. Lefevre, M. Krupa, A.</a:t>
            </a:r>
            <a:r>
              <a:rPr lang="de-AT" sz="1800" dirty="0"/>
              <a:t> Schlögelhofer </a:t>
            </a:r>
            <a:r>
              <a:rPr lang="en-GB" sz="1800" dirty="0"/>
              <a:t>(CERN SY-BI)</a:t>
            </a:r>
            <a:br>
              <a:rPr lang="en-GB" sz="1800" dirty="0"/>
            </a:br>
            <a:r>
              <a:rPr lang="en-GB" sz="1800" dirty="0"/>
              <a:t>S. Gibson, A. Arteche, M. Bossman (RHUL)</a:t>
            </a:r>
          </a:p>
          <a:p>
            <a:endParaRPr lang="en-GB" sz="18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67300" y="3926821"/>
            <a:ext cx="6480000" cy="261938"/>
          </a:xfrm>
        </p:spPr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13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HL-LHC Collaboration Meeting, 25–28 September 2023, Vancouver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6B639F-C185-2275-13F7-6C740A9A81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5207" y="160761"/>
            <a:ext cx="1818505" cy="25717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08F6A-8425-08AA-0076-B00F54EC1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Issues with EO-BPM production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10456B-0EC9-9DB0-D6CD-8CEC724E8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5688192" cy="3680222"/>
          </a:xfrm>
        </p:spPr>
        <p:txBody>
          <a:bodyPr>
            <a:normAutofit/>
          </a:bodyPr>
          <a:lstStyle/>
          <a:p>
            <a:r>
              <a:rPr lang="en-GB" sz="2000" dirty="0"/>
              <a:t>Long lead time on ceramic washers and delays lead to delivery only in late 2022</a:t>
            </a:r>
          </a:p>
          <a:p>
            <a:r>
              <a:rPr lang="en-GB" sz="2000" dirty="0"/>
              <a:t>First brazing attempt: cracked ceramics</a:t>
            </a:r>
          </a:p>
          <a:p>
            <a:pPr lvl="1"/>
            <a:r>
              <a:rPr lang="en-GB" sz="1800" dirty="0"/>
              <a:t>Minor adaptation of geometry of Kovar parts to improve the situation</a:t>
            </a:r>
          </a:p>
          <a:p>
            <a:r>
              <a:rPr lang="en-GB" sz="2000" dirty="0"/>
              <a:t>In addition, defects (pores) were found in Kovar stock at CERN</a:t>
            </a:r>
          </a:p>
          <a:p>
            <a:pPr lvl="1"/>
            <a:r>
              <a:rPr lang="en-GB" sz="1800" dirty="0"/>
              <a:t>Again, long lead time of replacement material</a:t>
            </a:r>
            <a:endParaRPr lang="en-GB" sz="1600" dirty="0"/>
          </a:p>
          <a:p>
            <a:r>
              <a:rPr lang="en-GB" sz="2000" dirty="0"/>
              <a:t>Successfully (?) brazed parts finished in mid-2023 and welded to the body…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5BE6B3-8BEA-D00B-66EC-574B3B1D6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T. Levens, 13th HL-LHC Collaboration Meeting, 28/09/2023</a:t>
            </a:r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010152-2742-6678-3D69-4D888F25289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74" t="15152" r="22206"/>
          <a:stretch/>
        </p:blipFill>
        <p:spPr>
          <a:xfrm rot="10800000">
            <a:off x="6518722" y="647779"/>
            <a:ext cx="2168078" cy="21676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B67111-E3B1-9871-62E4-E86960591E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462" t="2489" r="19824" b="28868"/>
          <a:stretch/>
        </p:blipFill>
        <p:spPr>
          <a:xfrm>
            <a:off x="6518722" y="2859782"/>
            <a:ext cx="2168078" cy="1968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092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D4881-8602-DD31-2DC2-6F329AE38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EO-BPM prototype 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C6B728-8265-AD1E-D20E-736AAECDD0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x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260B7C-C769-6FE1-4FD6-3BDC28310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T. Levens, 13th HL-LHC Collaboration Meeting, 28/09/2023</a:t>
            </a:r>
            <a:endParaRPr lang="en-GB" noProof="0" dirty="0"/>
          </a:p>
        </p:txBody>
      </p:sp>
      <p:pic>
        <p:nvPicPr>
          <p:cNvPr id="7" name="Picture 6" descr="A metal and blue object on a metal surface&#10;&#10;Description automatically generated">
            <a:extLst>
              <a:ext uri="{FF2B5EF4-FFF2-40B4-BE49-F238E27FC236}">
                <a16:creationId xmlns:a16="http://schemas.microsoft.com/office/drawing/2014/main" id="{6936C4FD-1911-65E5-A8FE-BA0F0BD89A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006" b="18164"/>
          <a:stretch/>
        </p:blipFill>
        <p:spPr>
          <a:xfrm rot="5400000">
            <a:off x="-288713" y="1645768"/>
            <a:ext cx="3680223" cy="1872209"/>
          </a:xfrm>
          <a:prstGeom prst="rect">
            <a:avLst/>
          </a:prstGeom>
        </p:spPr>
      </p:pic>
      <p:pic>
        <p:nvPicPr>
          <p:cNvPr id="9" name="Picture 8" descr="A close-up of a metal object&#10;&#10;Description automatically generated">
            <a:extLst>
              <a:ext uri="{FF2B5EF4-FFF2-40B4-BE49-F238E27FC236}">
                <a16:creationId xmlns:a16="http://schemas.microsoft.com/office/drawing/2014/main" id="{9885E4A1-BF02-6A11-5C40-44E81A96F7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095747" y="1201788"/>
            <a:ext cx="3680221" cy="2760166"/>
          </a:xfrm>
          <a:prstGeom prst="rect">
            <a:avLst/>
          </a:prstGeom>
        </p:spPr>
      </p:pic>
      <p:pic>
        <p:nvPicPr>
          <p:cNvPr id="11" name="Picture 10" descr="A close-up of a metal object&#10;&#10;Description automatically generated">
            <a:extLst>
              <a:ext uri="{FF2B5EF4-FFF2-40B4-BE49-F238E27FC236}">
                <a16:creationId xmlns:a16="http://schemas.microsoft.com/office/drawing/2014/main" id="{7E47EBA8-8A11-9425-D76C-F8D4D183855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352" t="12216" r="28067" b="15644"/>
          <a:stretch/>
        </p:blipFill>
        <p:spPr>
          <a:xfrm rot="5400000">
            <a:off x="5160998" y="994018"/>
            <a:ext cx="3676999" cy="317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130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EAA3B-5D55-CAB2-DD10-37C17CBA0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Issues with EO-BPM production (pt.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9F9D7-4225-CAE4-32E0-02B7EE3F0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4519695" cy="3680222"/>
          </a:xfrm>
        </p:spPr>
        <p:txBody>
          <a:bodyPr>
            <a:normAutofit fontScale="85000" lnSpcReduction="10000"/>
          </a:bodyPr>
          <a:lstStyle/>
          <a:p>
            <a:r>
              <a:rPr lang="en-GB" sz="2000" b="1" dirty="0"/>
              <a:t>Last week: </a:t>
            </a:r>
            <a:r>
              <a:rPr lang="en-GB" sz="2000" dirty="0"/>
              <a:t>leaks were found on both buttons during vacuum acceptance tests</a:t>
            </a:r>
          </a:p>
          <a:p>
            <a:r>
              <a:rPr lang="en-GB" sz="2000" dirty="0"/>
              <a:t>Work ongoing now to understand the source of the leaks</a:t>
            </a:r>
          </a:p>
          <a:p>
            <a:pPr lvl="1"/>
            <a:r>
              <a:rPr lang="en-GB" sz="1600" dirty="0"/>
              <a:t>Seems to be localised to brazing</a:t>
            </a:r>
          </a:p>
          <a:p>
            <a:r>
              <a:rPr lang="en-GB" sz="2000" dirty="0"/>
              <a:t>Additional parts are available:</a:t>
            </a:r>
          </a:p>
          <a:p>
            <a:pPr lvl="1"/>
            <a:r>
              <a:rPr lang="en-GB" sz="1600" dirty="0"/>
              <a:t>3 brazed buttons</a:t>
            </a:r>
          </a:p>
          <a:p>
            <a:pPr lvl="1"/>
            <a:r>
              <a:rPr lang="en-GB" sz="1600" dirty="0"/>
              <a:t>1 body</a:t>
            </a:r>
          </a:p>
          <a:p>
            <a:r>
              <a:rPr lang="en-GB" sz="2000" dirty="0"/>
              <a:t>Still some possibility for installation in YETS 23-24 but schedule is very tight</a:t>
            </a:r>
          </a:p>
          <a:p>
            <a:r>
              <a:rPr lang="en-GB" sz="2000" dirty="0"/>
              <a:t>Need to make a go/no-go decision soon for EO-BPM installation</a:t>
            </a:r>
          </a:p>
          <a:p>
            <a:pPr lvl="1"/>
            <a:r>
              <a:rPr lang="en-GB" sz="1600" dirty="0"/>
              <a:t>Ideally should be done </a:t>
            </a:r>
            <a:r>
              <a:rPr lang="en-GB" sz="1600" i="1" dirty="0"/>
              <a:t>after</a:t>
            </a:r>
            <a:r>
              <a:rPr lang="en-GB" sz="1600" dirty="0"/>
              <a:t> the SPS tests</a:t>
            </a:r>
          </a:p>
          <a:p>
            <a:pPr lvl="1"/>
            <a:r>
              <a:rPr lang="en-GB" sz="1600" dirty="0"/>
              <a:t>Any further installation delays make this difficult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AB5D4C-A864-4D14-78A0-DBF0FD53A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T. </a:t>
            </a:r>
            <a:r>
              <a:rPr lang="en-GB" noProof="0" dirty="0" err="1"/>
              <a:t>Levens</a:t>
            </a:r>
            <a:r>
              <a:rPr lang="en-GB" noProof="0" dirty="0"/>
              <a:t>, 13th HL-LHC Collaboration Meeting, 28/09/2023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034B22-27DE-ED93-3C6D-4C9900D443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358"/>
          <a:stretch/>
        </p:blipFill>
        <p:spPr>
          <a:xfrm>
            <a:off x="5285955" y="2616190"/>
            <a:ext cx="3602579" cy="21523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3C8AD2-407D-FBBC-DFC3-CCE8114BF7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502" r="13834" b="10332"/>
          <a:stretch/>
        </p:blipFill>
        <p:spPr>
          <a:xfrm>
            <a:off x="5287958" y="671264"/>
            <a:ext cx="3630142" cy="1900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263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421F8-5164-8BF5-4B7D-FDAF0C47E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Stripline</a:t>
            </a:r>
            <a:r>
              <a:rPr lang="en-GB" dirty="0"/>
              <a:t> for CC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218F48-3339-0B18-7EEF-961A8F69C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3527951" cy="3680222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/>
              <a:t>Design of a traditional strip-line BPM is being done in parallel to the EO-BPM</a:t>
            </a:r>
          </a:p>
          <a:p>
            <a:r>
              <a:rPr lang="en-GB" sz="2000" dirty="0"/>
              <a:t>Backup in case the EO-BPM is not a viable option </a:t>
            </a:r>
          </a:p>
          <a:p>
            <a:r>
              <a:rPr lang="en-GB" sz="2000" dirty="0"/>
              <a:t>Space reservation and integration proceeding with this design as it has a longer length</a:t>
            </a:r>
          </a:p>
          <a:p>
            <a:pPr lvl="1"/>
            <a:r>
              <a:rPr lang="en-GB" sz="1600" dirty="0"/>
              <a:t>Possibility to substitute it by a shorter EO-BPM</a:t>
            </a:r>
          </a:p>
          <a:p>
            <a:r>
              <a:rPr lang="en-GB" sz="2000" dirty="0"/>
              <a:t>More details in the next talk by </a:t>
            </a:r>
            <a:r>
              <a:rPr lang="en-GB" sz="2000" dirty="0" err="1"/>
              <a:t>M.Krupa</a:t>
            </a: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043855-07FD-6731-2FA4-37339A6EC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T. Levens, 13th HL-LHC Collaboration Meeting, 28/09/2023</a:t>
            </a:r>
            <a:endParaRPr lang="en-GB" noProof="0" dirty="0"/>
          </a:p>
        </p:txBody>
      </p:sp>
      <p:pic>
        <p:nvPicPr>
          <p:cNvPr id="6" name="Picture 5" descr="A machine on a stand&#10;&#10;Description automatically generated">
            <a:extLst>
              <a:ext uri="{FF2B5EF4-FFF2-40B4-BE49-F238E27FC236}">
                <a16:creationId xmlns:a16="http://schemas.microsoft.com/office/drawing/2014/main" id="{0EF7D36E-29CB-0D3D-A8CF-E508BC433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995777"/>
            <a:ext cx="4576979" cy="349144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6262D7AB-9D16-2CD5-79CA-CC4F2B438E16}"/>
              </a:ext>
            </a:extLst>
          </p:cNvPr>
          <p:cNvSpPr/>
          <p:nvPr/>
        </p:nvSpPr>
        <p:spPr>
          <a:xfrm rot="21156868">
            <a:off x="5636353" y="1302729"/>
            <a:ext cx="1584176" cy="64807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793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0C985AF-4442-F60B-AFD0-2C9894C73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216" y="1433154"/>
            <a:ext cx="7200800" cy="36132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70B255-62D1-35A9-CE33-CAD7BCA95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BI R&amp;D into EO spectral decoding techniques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3A058B-6B97-559C-4541-43B7ABD7EF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Study in BI for FCC using EO intensity modulators with spectral decoding techniques using commercial EO-modulators</a:t>
            </a:r>
          </a:p>
          <a:p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456D1C-1D75-6455-EF44-3FDE5F1F6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T. Levens, 13th HL-LHC Collaboration Meeting, 28/09/2023</a:t>
            </a:r>
            <a:endParaRPr lang="en-GB" noProof="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334276-AACE-1366-94B3-8CA5A1C7EBB9}"/>
              </a:ext>
            </a:extLst>
          </p:cNvPr>
          <p:cNvSpPr txBox="1"/>
          <p:nvPr/>
        </p:nvSpPr>
        <p:spPr>
          <a:xfrm>
            <a:off x="3707904" y="4508394"/>
            <a:ext cx="49068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accent5"/>
                </a:solidFill>
                <a:hlinkClick r:id="rId4"/>
              </a:rPr>
              <a:t>S</a:t>
            </a:r>
            <a:r>
              <a:rPr lang="en-CH" sz="1100" dirty="0">
                <a:solidFill>
                  <a:schemeClr val="accent5"/>
                </a:solidFill>
                <a:hlinkClick r:id="rId4"/>
              </a:rPr>
              <a:t>ee: A. </a:t>
            </a:r>
            <a:r>
              <a:rPr lang="en-GB" sz="1100" dirty="0" err="1">
                <a:solidFill>
                  <a:schemeClr val="accent5"/>
                </a:solidFill>
                <a:hlinkClick r:id="rId4"/>
              </a:rPr>
              <a:t>Schlögelhofer</a:t>
            </a:r>
            <a:r>
              <a:rPr lang="en-GB" sz="1100" dirty="0">
                <a:solidFill>
                  <a:schemeClr val="accent5"/>
                </a:solidFill>
                <a:hlinkClick r:id="rId4"/>
              </a:rPr>
              <a:t>, Optical Fibre Sensing at CERN (31st August 2023)</a:t>
            </a:r>
            <a:endParaRPr lang="en-GB" sz="11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624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094F4-527D-A1E4-04F7-1FF21D2BD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BI R&amp;D into EO spectral decoding techniques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A4D0F3-51E3-B6B0-48DE-C4713A8663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Initial results at CLEAR show very high potential with pulse response</a:t>
            </a:r>
            <a:r>
              <a:rPr lang="de-CH" sz="2400" dirty="0">
                <a:sym typeface="Wingdings" panose="05000000000000000000" pitchFamily="2" charset="2"/>
              </a:rPr>
              <a:t> </a:t>
            </a:r>
            <a:r>
              <a:rPr lang="de-CH" sz="2400" b="1" dirty="0">
                <a:sym typeface="Wingdings" panose="05000000000000000000" pitchFamily="2" charset="2"/>
              </a:rPr>
              <a:t>&lt; </a:t>
            </a:r>
            <a:r>
              <a:rPr lang="el-GR" sz="2400" b="1" dirty="0">
                <a:sym typeface="Wingdings" panose="05000000000000000000" pitchFamily="2" charset="2"/>
              </a:rPr>
              <a:t>σ</a:t>
            </a:r>
            <a:r>
              <a:rPr lang="en-US" sz="2400" b="1" dirty="0">
                <a:sym typeface="Wingdings" panose="05000000000000000000" pitchFamily="2" charset="2"/>
              </a:rPr>
              <a:t> = </a:t>
            </a:r>
            <a:r>
              <a:rPr lang="de-CH" sz="2400" b="1" dirty="0">
                <a:sym typeface="Wingdings" panose="05000000000000000000" pitchFamily="2" charset="2"/>
              </a:rPr>
              <a:t>10 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A06B13-18C1-6A59-E872-7DB410BAF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T. Levens, 13th HL-LHC Collaboration Meeting, 28/09/2023</a:t>
            </a:r>
            <a:endParaRPr lang="en-GB" noProof="0" dirty="0"/>
          </a:p>
        </p:txBody>
      </p:sp>
      <p:pic>
        <p:nvPicPr>
          <p:cNvPr id="6" name="Picture 5" descr="A graph of a signal&#10;&#10;Description automatically generated">
            <a:extLst>
              <a:ext uri="{FF2B5EF4-FFF2-40B4-BE49-F238E27FC236}">
                <a16:creationId xmlns:a16="http://schemas.microsoft.com/office/drawing/2014/main" id="{2498BCA3-FF54-B604-8E6D-B2B9B1E399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64223"/>
            <a:ext cx="4176464" cy="2851742"/>
          </a:xfrm>
          <a:prstGeom prst="rect">
            <a:avLst/>
          </a:prstGeom>
        </p:spPr>
      </p:pic>
      <p:pic>
        <p:nvPicPr>
          <p:cNvPr id="7" name="Picture 6" descr="A graph with a blue line&#10;&#10;Description automatically generated">
            <a:extLst>
              <a:ext uri="{FF2B5EF4-FFF2-40B4-BE49-F238E27FC236}">
                <a16:creationId xmlns:a16="http://schemas.microsoft.com/office/drawing/2014/main" id="{4E0DEC7A-4F93-1A0D-73A6-FA5DF92FD9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110" y="1664224"/>
            <a:ext cx="3802322" cy="28517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FF0E775-D49F-B52D-7B31-A82C9C02389A}"/>
              </a:ext>
            </a:extLst>
          </p:cNvPr>
          <p:cNvSpPr txBox="1"/>
          <p:nvPr/>
        </p:nvSpPr>
        <p:spPr>
          <a:xfrm>
            <a:off x="3707904" y="4508394"/>
            <a:ext cx="49068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chemeClr val="accent5"/>
                </a:solidFill>
                <a:hlinkClick r:id="rId5"/>
              </a:rPr>
              <a:t>S</a:t>
            </a:r>
            <a:r>
              <a:rPr lang="en-CH" sz="1100" dirty="0">
                <a:solidFill>
                  <a:schemeClr val="accent5"/>
                </a:solidFill>
                <a:hlinkClick r:id="rId5"/>
              </a:rPr>
              <a:t>ee: A. </a:t>
            </a:r>
            <a:r>
              <a:rPr lang="en-GB" sz="1100" dirty="0" err="1">
                <a:solidFill>
                  <a:schemeClr val="accent5"/>
                </a:solidFill>
                <a:hlinkClick r:id="rId5"/>
              </a:rPr>
              <a:t>Schlögelhofer</a:t>
            </a:r>
            <a:r>
              <a:rPr lang="en-GB" sz="1100" dirty="0">
                <a:solidFill>
                  <a:schemeClr val="accent5"/>
                </a:solidFill>
                <a:hlinkClick r:id="rId5"/>
              </a:rPr>
              <a:t>, Optical Fibre Sensing at CERN (31st August 2023)</a:t>
            </a:r>
            <a:endParaRPr lang="en-GB" sz="11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075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Rectangle 404">
            <a:extLst>
              <a:ext uri="{FF2B5EF4-FFF2-40B4-BE49-F238E27FC236}">
                <a16:creationId xmlns:a16="http://schemas.microsoft.com/office/drawing/2014/main" id="{2EE038B7-AB85-56A3-413B-4FB6D9825B0C}"/>
              </a:ext>
            </a:extLst>
          </p:cNvPr>
          <p:cNvSpPr/>
          <p:nvPr/>
        </p:nvSpPr>
        <p:spPr>
          <a:xfrm>
            <a:off x="0" y="4594623"/>
            <a:ext cx="612000" cy="5488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CB0113-DE1C-C92F-9DC3-F6C828B1B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Applicability to HL-LHC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CBF8EE-96EC-3333-F508-EE94EA0B16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Initial proposal to test these techniques for HL-LHC:</a:t>
            </a:r>
          </a:p>
          <a:p>
            <a:endParaRPr lang="en-GB" sz="2000" dirty="0"/>
          </a:p>
        </p:txBody>
      </p:sp>
      <p:sp>
        <p:nvSpPr>
          <p:cNvPr id="239" name="Footer Placeholder 238">
            <a:extLst>
              <a:ext uri="{FF2B5EF4-FFF2-40B4-BE49-F238E27FC236}">
                <a16:creationId xmlns:a16="http://schemas.microsoft.com/office/drawing/2014/main" id="{B5226136-CA9B-1CAB-9093-4EB1F0D0A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T. Levens, 13th HL-LHC Collaboration Meeting, 28/09/2023</a:t>
            </a:r>
            <a:endParaRPr lang="en-GB" noProof="0" dirty="0"/>
          </a:p>
        </p:txBody>
      </p:sp>
      <p:pic>
        <p:nvPicPr>
          <p:cNvPr id="238" name="Picture 237">
            <a:extLst>
              <a:ext uri="{FF2B5EF4-FFF2-40B4-BE49-F238E27FC236}">
                <a16:creationId xmlns:a16="http://schemas.microsoft.com/office/drawing/2014/main" id="{793E07F6-48AE-4365-5555-520BBD19C1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323"/>
          <a:stretch/>
        </p:blipFill>
        <p:spPr>
          <a:xfrm>
            <a:off x="323528" y="1251892"/>
            <a:ext cx="8278095" cy="3891608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396" name="Straight Arrow Connector 395">
            <a:extLst>
              <a:ext uri="{FF2B5EF4-FFF2-40B4-BE49-F238E27FC236}">
                <a16:creationId xmlns:a16="http://schemas.microsoft.com/office/drawing/2014/main" id="{F7F0CF3A-B4E3-97CA-A4AA-FCABBB0FE7B9}"/>
              </a:ext>
            </a:extLst>
          </p:cNvPr>
          <p:cNvCxnSpPr>
            <a:cxnSpLocks/>
            <a:stCxn id="397" idx="2"/>
          </p:cNvCxnSpPr>
          <p:nvPr/>
        </p:nvCxnSpPr>
        <p:spPr>
          <a:xfrm flipH="1">
            <a:off x="7668344" y="1913225"/>
            <a:ext cx="180020" cy="8745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7" name="TextBox 396">
            <a:extLst>
              <a:ext uri="{FF2B5EF4-FFF2-40B4-BE49-F238E27FC236}">
                <a16:creationId xmlns:a16="http://schemas.microsoft.com/office/drawing/2014/main" id="{8A948BCC-57D8-8572-2FEF-5CBF2FFDDD70}"/>
              </a:ext>
            </a:extLst>
          </p:cNvPr>
          <p:cNvSpPr txBox="1"/>
          <p:nvPr/>
        </p:nvSpPr>
        <p:spPr>
          <a:xfrm>
            <a:off x="6660232" y="1390005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Additional post stretching allows use of slower ADCs</a:t>
            </a:r>
          </a:p>
        </p:txBody>
      </p:sp>
      <p:sp>
        <p:nvSpPr>
          <p:cNvPr id="399" name="Rounded Rectangle 398">
            <a:extLst>
              <a:ext uri="{FF2B5EF4-FFF2-40B4-BE49-F238E27FC236}">
                <a16:creationId xmlns:a16="http://schemas.microsoft.com/office/drawing/2014/main" id="{34705F5A-B1A5-ED7A-8A19-022152E53A63}"/>
              </a:ext>
            </a:extLst>
          </p:cNvPr>
          <p:cNvSpPr/>
          <p:nvPr/>
        </p:nvSpPr>
        <p:spPr>
          <a:xfrm>
            <a:off x="177127" y="1251891"/>
            <a:ext cx="6267081" cy="263971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0" name="Straight Arrow Connector 399">
            <a:extLst>
              <a:ext uri="{FF2B5EF4-FFF2-40B4-BE49-F238E27FC236}">
                <a16:creationId xmlns:a16="http://schemas.microsoft.com/office/drawing/2014/main" id="{E3702FD9-26BD-D3B2-E6B5-B330EF9F74EE}"/>
              </a:ext>
            </a:extLst>
          </p:cNvPr>
          <p:cNvCxnSpPr>
            <a:cxnSpLocks/>
            <a:stCxn id="402" idx="0"/>
          </p:cNvCxnSpPr>
          <p:nvPr/>
        </p:nvCxnSpPr>
        <p:spPr>
          <a:xfrm flipV="1">
            <a:off x="1046873" y="3884470"/>
            <a:ext cx="485800" cy="3565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2" name="TextBox 401">
            <a:extLst>
              <a:ext uri="{FF2B5EF4-FFF2-40B4-BE49-F238E27FC236}">
                <a16:creationId xmlns:a16="http://schemas.microsoft.com/office/drawing/2014/main" id="{393D4BB3-4F06-F93F-9B94-034291148323}"/>
              </a:ext>
            </a:extLst>
          </p:cNvPr>
          <p:cNvSpPr txBox="1"/>
          <p:nvPr/>
        </p:nvSpPr>
        <p:spPr>
          <a:xfrm>
            <a:off x="273041" y="4241045"/>
            <a:ext cx="1547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Similar to CLEAR setup</a:t>
            </a:r>
          </a:p>
        </p:txBody>
      </p:sp>
      <p:sp>
        <p:nvSpPr>
          <p:cNvPr id="404" name="TextBox 403">
            <a:extLst>
              <a:ext uri="{FF2B5EF4-FFF2-40B4-BE49-F238E27FC236}">
                <a16:creationId xmlns:a16="http://schemas.microsoft.com/office/drawing/2014/main" id="{CD6837F5-0C51-21CB-3342-84C9E98D258A}"/>
              </a:ext>
            </a:extLst>
          </p:cNvPr>
          <p:cNvSpPr txBox="1"/>
          <p:nvPr/>
        </p:nvSpPr>
        <p:spPr>
          <a:xfrm>
            <a:off x="5881188" y="4062757"/>
            <a:ext cx="3085685" cy="73866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5 GSPS (14 bit) </a:t>
            </a:r>
            <a:r>
              <a:rPr lang="en-GB" sz="1400" dirty="0">
                <a:solidFill>
                  <a:srgbClr val="FF0000"/>
                </a:solidFill>
                <a:sym typeface="Wingdings" pitchFamily="2" charset="2"/>
              </a:rPr>
              <a:t> eq. 100GSPS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  <a:sym typeface="Wingdings" pitchFamily="2" charset="2"/>
              </a:rPr>
              <a:t>-or-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  <a:sym typeface="Wingdings" pitchFamily="2" charset="2"/>
              </a:rPr>
              <a:t>500 MSPS (16 bit)  eq. 10GSPS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07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" grpId="0"/>
      <p:bldP spid="399" grpId="0" animBg="1"/>
      <p:bldP spid="402" grpId="0"/>
      <p:bldP spid="40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9DB21-34FC-224F-1457-86ECBD414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7365F-20A7-38BB-BEFE-D1AE0B8ACA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H" sz="2000" dirty="0"/>
              <a:t>Traditional Head-Tail techniques on the limit for HL-LHC</a:t>
            </a:r>
          </a:p>
          <a:p>
            <a:pPr lvl="1"/>
            <a:r>
              <a:rPr lang="en-CH" sz="1600" dirty="0"/>
              <a:t>Measurement of 30um residual crabbing is very challenging!</a:t>
            </a:r>
          </a:p>
          <a:p>
            <a:r>
              <a:rPr lang="en-CH" sz="2000" dirty="0"/>
              <a:t>EO-BPMs under development with RHUL as potential upgrade</a:t>
            </a:r>
          </a:p>
          <a:p>
            <a:pPr lvl="1"/>
            <a:r>
              <a:rPr lang="en-CH" sz="1600" dirty="0"/>
              <a:t>Issues during manufacturing </a:t>
            </a:r>
            <a:r>
              <a:rPr lang="en-CH" sz="1600" dirty="0">
                <a:sym typeface="Wingdings" pitchFamily="2" charset="2"/>
              </a:rPr>
              <a:t></a:t>
            </a:r>
            <a:r>
              <a:rPr lang="en-CH" sz="1600" dirty="0"/>
              <a:t> installation in SPS was not possible in YETS 22-23</a:t>
            </a:r>
          </a:p>
          <a:p>
            <a:pPr lvl="1"/>
            <a:r>
              <a:rPr lang="en-CH" sz="1600" dirty="0"/>
              <a:t>Further vacuum leaks   were recently discovered </a:t>
            </a:r>
            <a:r>
              <a:rPr lang="en-CH" sz="1600" dirty="0">
                <a:sym typeface="Wingdings" pitchFamily="2" charset="2"/>
              </a:rPr>
              <a:t> not yet clear if installation in YETS 23-24 is possible</a:t>
            </a:r>
          </a:p>
          <a:p>
            <a:pPr lvl="1"/>
            <a:r>
              <a:rPr lang="en-CH" sz="1600" dirty="0"/>
              <a:t>Any futher delay will make the go-no decision for installation in HL-LHC too late</a:t>
            </a:r>
          </a:p>
          <a:p>
            <a:r>
              <a:rPr lang="en-CH" sz="2000" dirty="0"/>
              <a:t>Novel new EO techniques are also being investigated to overcome limits of traditional HT</a:t>
            </a:r>
          </a:p>
          <a:p>
            <a:pPr lvl="1"/>
            <a:r>
              <a:rPr lang="en-CH" sz="1600" dirty="0"/>
              <a:t>Allowing slower (higher resolution) ADCs for the same equivalent resolution</a:t>
            </a:r>
          </a:p>
          <a:p>
            <a:pPr lvl="1"/>
            <a:r>
              <a:rPr lang="en-CH" sz="1600" dirty="0"/>
              <a:t>Possibility for continuous data acquisition (not possible with current HT)</a:t>
            </a:r>
          </a:p>
          <a:p>
            <a:pPr lvl="1"/>
            <a:r>
              <a:rPr lang="en-CH" sz="1600" dirty="0"/>
              <a:t>Procurement of suitable laser for test with LHC beam conditions started</a:t>
            </a:r>
          </a:p>
          <a:p>
            <a:pPr lvl="1"/>
            <a:r>
              <a:rPr lang="en-CH" sz="1600" dirty="0"/>
              <a:t>Early stage of R&amp;D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640176-C99E-DECF-AD4C-6FEB52E18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T. Levens, 13th HL-LHC Collaboration Meeting, 28/09/2023</a:t>
            </a:r>
          </a:p>
        </p:txBody>
      </p:sp>
    </p:spTree>
    <p:extLst>
      <p:ext uri="{BB962C8B-B14F-4D97-AF65-F5344CB8AC3E}">
        <p14:creationId xmlns:p14="http://schemas.microsoft.com/office/powerpoint/2010/main" val="137269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EC6D400-00FA-670D-92CD-0E2982A84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41B356-2D1C-D4AE-3E2F-7D70D17CBF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297" y="3547578"/>
            <a:ext cx="607471" cy="40498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6E67324-F2EA-990F-A779-0A38A7F69814}"/>
              </a:ext>
            </a:extLst>
          </p:cNvPr>
          <p:cNvSpPr/>
          <p:nvPr/>
        </p:nvSpPr>
        <p:spPr>
          <a:xfrm>
            <a:off x="2483768" y="3507854"/>
            <a:ext cx="4732368" cy="48442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i="0" kern="1200" dirty="0">
                <a:solidFill>
                  <a:srgbClr val="00379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951754 &amp; 101004730.</a:t>
            </a:r>
            <a:endParaRPr lang="en-GB" sz="700" dirty="0">
              <a:solidFill>
                <a:srgbClr val="00379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870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923E5-BE12-7596-BAE9-2A75D2A2E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8C0AF-978E-D95B-175B-4D38F1D4D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1" y="914401"/>
            <a:ext cx="4392048" cy="3680222"/>
          </a:xfrm>
        </p:spPr>
        <p:txBody>
          <a:bodyPr>
            <a:normAutofit fontScale="70000" lnSpcReduction="20000"/>
          </a:bodyPr>
          <a:lstStyle/>
          <a:p>
            <a:r>
              <a:rPr lang="en-CH" dirty="0"/>
              <a:t>Existing high-bandwidth “Head-Tail” monitors installed in SPS + LHC</a:t>
            </a:r>
          </a:p>
          <a:p>
            <a:pPr lvl="1"/>
            <a:r>
              <a:rPr lang="en-CH" dirty="0"/>
              <a:t>Measurement of transverse instabilities (LHC+SPS)</a:t>
            </a:r>
          </a:p>
          <a:p>
            <a:pPr lvl="1"/>
            <a:r>
              <a:rPr lang="en-CH" dirty="0"/>
              <a:t>Measurement of crab-cavities (SPS)</a:t>
            </a:r>
          </a:p>
          <a:p>
            <a:r>
              <a:rPr lang="en-CH" dirty="0"/>
              <a:t>Limited in bandwidth &amp; resolution by imperfections of pick-up, hybrid, cables and digitizers</a:t>
            </a:r>
          </a:p>
          <a:p>
            <a:r>
              <a:rPr lang="en-GB" dirty="0"/>
              <a:t>Existing LHC HT pick-ups generally at bad phase advances with respect to the future CC locations</a:t>
            </a:r>
          </a:p>
          <a:p>
            <a:pPr lvl="1"/>
            <a:r>
              <a:rPr lang="en-GB" dirty="0"/>
              <a:t>Will need new pick-ups in optimal locations for CC diagnostics</a:t>
            </a:r>
          </a:p>
          <a:p>
            <a:pPr lvl="1"/>
            <a:r>
              <a:rPr lang="en-GB" dirty="0"/>
              <a:t>Optimal locations studied by WP2…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6ADB46-6867-3F00-06BC-45E99C981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T. Levens, 13th HL-LHC Collaboration Meeting, 28/09/2023</a:t>
            </a:r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B4CB53-6683-BCC1-BFAF-EE4001D603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323" y="322261"/>
            <a:ext cx="3707477" cy="354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41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8B0CA2E-9D7F-49CE-B390-8FC4614C5B6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75656" y="114477"/>
            <a:ext cx="6356550" cy="476741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6D48B7-BD02-4B72-8CD8-3A89DC715F29}"/>
              </a:ext>
            </a:extLst>
          </p:cNvPr>
          <p:cNvSpPr txBox="1"/>
          <p:nvPr/>
        </p:nvSpPr>
        <p:spPr>
          <a:xfrm>
            <a:off x="0" y="48818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R. De Maria, S. </a:t>
            </a: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Kostoglou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 Joint </a:t>
            </a:r>
            <a:r>
              <a:rPr kumimoji="0" lang="en-GB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HiLumi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WP2/WP4/WP13 Meeting (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https://indico.cern.ch/event/1044711/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8A74BC2-02C8-75D2-3D67-F81608A58043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5292080" y="483518"/>
            <a:ext cx="504056" cy="1692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11B9E5F-E9E6-9DFC-6B4A-6CC8616AFF83}"/>
              </a:ext>
            </a:extLst>
          </p:cNvPr>
          <p:cNvSpPr txBox="1"/>
          <p:nvPr/>
        </p:nvSpPr>
        <p:spPr>
          <a:xfrm>
            <a:off x="5796136" y="483518"/>
            <a:ext cx="2036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i.e. beside the CC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D2FA16-9300-B28C-3F68-E30AD7AF24EA}"/>
              </a:ext>
            </a:extLst>
          </p:cNvPr>
          <p:cNvSpPr txBox="1"/>
          <p:nvPr/>
        </p:nvSpPr>
        <p:spPr>
          <a:xfrm>
            <a:off x="2648267" y="2490450"/>
            <a:ext cx="4011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Approx. 30um residual signal in all cases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2850C70-8399-9556-6735-C40B8A0CBB52}"/>
              </a:ext>
            </a:extLst>
          </p:cNvPr>
          <p:cNvSpPr/>
          <p:nvPr/>
        </p:nvSpPr>
        <p:spPr>
          <a:xfrm>
            <a:off x="3203848" y="1923678"/>
            <a:ext cx="360040" cy="57606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D9E16-72B6-35B3-6C25-4F62ABF89EE5}"/>
              </a:ext>
            </a:extLst>
          </p:cNvPr>
          <p:cNvSpPr/>
          <p:nvPr/>
        </p:nvSpPr>
        <p:spPr>
          <a:xfrm>
            <a:off x="4572000" y="1922119"/>
            <a:ext cx="360040" cy="57606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2B2B459-9D49-F54E-B60C-B0C0710528EE}"/>
              </a:ext>
            </a:extLst>
          </p:cNvPr>
          <p:cNvSpPr/>
          <p:nvPr/>
        </p:nvSpPr>
        <p:spPr>
          <a:xfrm>
            <a:off x="5652120" y="1922119"/>
            <a:ext cx="360040" cy="57606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6B153E7-C4E9-AB6D-CC34-B7BC2E4082C2}"/>
              </a:ext>
            </a:extLst>
          </p:cNvPr>
          <p:cNvSpPr/>
          <p:nvPr/>
        </p:nvSpPr>
        <p:spPr>
          <a:xfrm>
            <a:off x="6464691" y="1910278"/>
            <a:ext cx="360040" cy="57606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A338E8C-053C-E209-F0C8-EA6CC7A3FF1C}"/>
              </a:ext>
            </a:extLst>
          </p:cNvPr>
          <p:cNvSpPr/>
          <p:nvPr/>
        </p:nvSpPr>
        <p:spPr>
          <a:xfrm>
            <a:off x="3419872" y="3426554"/>
            <a:ext cx="360040" cy="29732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1744793-2525-BB7A-BE7B-DC52BEEAD30F}"/>
              </a:ext>
            </a:extLst>
          </p:cNvPr>
          <p:cNvSpPr/>
          <p:nvPr/>
        </p:nvSpPr>
        <p:spPr>
          <a:xfrm>
            <a:off x="4184747" y="3426554"/>
            <a:ext cx="360040" cy="29732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B8826150-5B18-1DC7-152C-7F53D2E87DB9}"/>
              </a:ext>
            </a:extLst>
          </p:cNvPr>
          <p:cNvSpPr/>
          <p:nvPr/>
        </p:nvSpPr>
        <p:spPr>
          <a:xfrm>
            <a:off x="5225136" y="3426554"/>
            <a:ext cx="360040" cy="29732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FA044D76-2CDB-730E-C1A3-5FDDE8604DF6}"/>
              </a:ext>
            </a:extLst>
          </p:cNvPr>
          <p:cNvSpPr/>
          <p:nvPr/>
        </p:nvSpPr>
        <p:spPr>
          <a:xfrm>
            <a:off x="6284671" y="3426554"/>
            <a:ext cx="360040" cy="29732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29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Head-Tail correction for CC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4401"/>
            <a:ext cx="4608072" cy="368022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sz="2000" dirty="0"/>
              <a:t>Well phased CC results in a static intra-bunch position offset at the HT pick-up</a:t>
            </a:r>
          </a:p>
          <a:p>
            <a:pPr algn="l"/>
            <a:r>
              <a:rPr lang="en-GB" sz="2000" dirty="0"/>
              <a:t>Residual HT baseline signal from beam position offset plus systematic effects from hybrids, etc</a:t>
            </a:r>
          </a:p>
          <a:p>
            <a:pPr algn="l"/>
            <a:r>
              <a:rPr lang="en-GB" sz="2000" dirty="0"/>
              <a:t>In SPS, baseline correction has been performed by taking a reference measurement in each cycle with the cavities un-phased (or off)</a:t>
            </a:r>
          </a:p>
          <a:p>
            <a:pPr lvl="1"/>
            <a:r>
              <a:rPr lang="en-GB" sz="1700" dirty="0"/>
              <a:t>Works well in SPS but is not technique that is easy to implement in long fills in HL</a:t>
            </a:r>
          </a:p>
          <a:p>
            <a:pPr lvl="1"/>
            <a:r>
              <a:rPr lang="en-GB" sz="1700" dirty="0"/>
              <a:t>Hoped to study stability of baseline during 2023 LHC run… maybe in 2024 </a:t>
            </a:r>
            <a:r>
              <a:rPr lang="en-GB" sz="1700" dirty="0">
                <a:sym typeface="Wingdings" pitchFamily="2" charset="2"/>
              </a:rPr>
              <a:t></a:t>
            </a:r>
            <a:endParaRPr lang="en-GB" sz="1700" dirty="0"/>
          </a:p>
          <a:p>
            <a:pPr marL="0" indent="0" algn="l">
              <a:buNone/>
            </a:pP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T. Levens, 13th HL-LHC Collaboration Meeting, 28/09/2023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1" t="8000" r="10800" b="51400"/>
          <a:stretch/>
        </p:blipFill>
        <p:spPr>
          <a:xfrm>
            <a:off x="5220072" y="3158507"/>
            <a:ext cx="3383936" cy="1608756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5724128" y="3363838"/>
            <a:ext cx="2448272" cy="0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724128" y="4299942"/>
            <a:ext cx="2448272" cy="0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156" y="540113"/>
            <a:ext cx="3487315" cy="2615486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5940152" y="675000"/>
            <a:ext cx="0" cy="2256790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948264" y="675000"/>
            <a:ext cx="0" cy="2256790"/>
          </a:xfrm>
          <a:prstGeom prst="line">
            <a:avLst/>
          </a:prstGeom>
          <a:ln w="127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90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FE1DD-AD9B-980E-8A63-C94AE8F24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Limits of traditional Head-Tail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D0EF-5AEA-6008-D5C4-B6D67534D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1800" dirty="0"/>
              <a:t>With optimal BPM locations (IP1/5) need to measure ~30um signal</a:t>
            </a:r>
          </a:p>
          <a:p>
            <a:pPr lvl="1"/>
            <a:r>
              <a:rPr lang="en-GB" sz="1600" b="1" dirty="0"/>
              <a:t>Note:</a:t>
            </a:r>
            <a:r>
              <a:rPr lang="en-GB" sz="1600" dirty="0"/>
              <a:t> we are still missing a spec from WP2/WP4 on resolution requirement!</a:t>
            </a:r>
          </a:p>
          <a:p>
            <a:r>
              <a:rPr lang="en-GB" sz="1800" dirty="0"/>
              <a:t>Given existing HT, 30um corresponds to a ~3mV signal</a:t>
            </a:r>
          </a:p>
          <a:p>
            <a:r>
              <a:rPr lang="en-GB" sz="1800" dirty="0"/>
              <a:t>Baseline signals of ~20mV from hybrid imperfections</a:t>
            </a:r>
          </a:p>
          <a:p>
            <a:pPr lvl="1"/>
            <a:r>
              <a:rPr lang="en-GB" sz="1600" dirty="0"/>
              <a:t>Current HT scopes have ~175uVrms noise for these signal levels</a:t>
            </a:r>
          </a:p>
          <a:p>
            <a:pPr lvl="1"/>
            <a:r>
              <a:rPr lang="en-GB" sz="1600" b="1" dirty="0"/>
              <a:t>~10% of signal level</a:t>
            </a:r>
          </a:p>
          <a:p>
            <a:r>
              <a:rPr lang="en-GB" sz="1800" b="1" dirty="0"/>
              <a:t>Reminder:</a:t>
            </a:r>
            <a:r>
              <a:rPr lang="en-GB" sz="1800" dirty="0"/>
              <a:t> no FRAS foreseen for these BPMs, can expect mm offset between beam and BPM electrical </a:t>
            </a:r>
            <a:r>
              <a:rPr lang="en-GB" sz="1800" dirty="0" err="1"/>
              <a:t>center</a:t>
            </a:r>
            <a:r>
              <a:rPr lang="en-GB" sz="1800" dirty="0"/>
              <a:t>!</a:t>
            </a:r>
          </a:p>
          <a:p>
            <a:pPr lvl="1"/>
            <a:r>
              <a:rPr lang="en-GB" sz="1600" dirty="0"/>
              <a:t>Resulting in an additional ~200mV baseline from the beam offset</a:t>
            </a:r>
          </a:p>
          <a:p>
            <a:pPr lvl="1"/>
            <a:r>
              <a:rPr lang="en-GB" sz="1600" dirty="0"/>
              <a:t>Current HT scopes have ~750uVrms noise for these signal levels</a:t>
            </a:r>
          </a:p>
          <a:p>
            <a:pPr lvl="1"/>
            <a:r>
              <a:rPr lang="en-GB" sz="1600" b="1" dirty="0"/>
              <a:t>~25% of signal level</a:t>
            </a:r>
          </a:p>
          <a:p>
            <a:r>
              <a:rPr lang="en-GB" sz="1800" dirty="0"/>
              <a:t>There is possibly some improvement from newer high-speed ADCs</a:t>
            </a:r>
          </a:p>
          <a:p>
            <a:pPr lvl="1"/>
            <a:r>
              <a:rPr lang="en-GB" sz="1600" dirty="0"/>
              <a:t>But cannot expect an orders of magnitude improvement</a:t>
            </a:r>
          </a:p>
          <a:p>
            <a:r>
              <a:rPr lang="en-GB" sz="1800" dirty="0"/>
              <a:t>Electro-Optical (EO) techniques are under study for potential of further improvements</a:t>
            </a:r>
          </a:p>
          <a:p>
            <a:pPr lvl="1"/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93465-9571-7B32-8BEC-C449A9618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T. Levens, 13th HL-LHC Collaboration Meeting, 28/09/2023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8544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923E5-BE12-7596-BAE9-2A75D2A2E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Electro-Optical BPMs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8C0AF-978E-D95B-175B-4D38F1D4D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5143171" cy="3680222"/>
          </a:xfrm>
        </p:spPr>
        <p:txBody>
          <a:bodyPr>
            <a:normAutofit fontScale="85000" lnSpcReduction="20000"/>
          </a:bodyPr>
          <a:lstStyle/>
          <a:p>
            <a:r>
              <a:rPr lang="en-CH" dirty="0"/>
              <a:t>Electro-Optical (EO) BPMs are being studied by WP13, in collaboration with RHUL, as a potential upgrade for higher bandwidth</a:t>
            </a:r>
          </a:p>
          <a:p>
            <a:pPr lvl="1"/>
            <a:r>
              <a:rPr lang="en-CH" dirty="0"/>
              <a:t>Using </a:t>
            </a:r>
            <a:r>
              <a:rPr lang="en-GB" dirty="0"/>
              <a:t>birefringent crystals to modulate a laser signal in response to the bunch’s EM field</a:t>
            </a:r>
          </a:p>
          <a:p>
            <a:pPr lvl="1"/>
            <a:r>
              <a:rPr lang="en-US" dirty="0"/>
              <a:t>Fiber coupled interferometer </a:t>
            </a:r>
            <a:r>
              <a:rPr lang="en-GB" dirty="0"/>
              <a:t>utilises</a:t>
            </a:r>
            <a:r>
              <a:rPr lang="en-US" dirty="0"/>
              <a:t> the coherence of light to suppress common mode signal</a:t>
            </a:r>
          </a:p>
          <a:p>
            <a:pPr lvl="1"/>
            <a:r>
              <a:rPr lang="en-US" dirty="0"/>
              <a:t>Difference signal measured directly at photodetector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6ADB46-6867-3F00-06BC-45E99C981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T. Levens, 13th HL-LHC Collaboration Meeting, 28/09/2023</a:t>
            </a:r>
            <a:endParaRPr lang="en-GB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0377AD-35A7-51E3-88FD-03F47FB304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584929"/>
            <a:ext cx="3816424" cy="227485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2D19B39-5305-5F65-5FC2-4947C5571CA3}"/>
              </a:ext>
            </a:extLst>
          </p:cNvPr>
          <p:cNvSpPr/>
          <p:nvPr/>
        </p:nvSpPr>
        <p:spPr>
          <a:xfrm>
            <a:off x="5308719" y="618556"/>
            <a:ext cx="468072" cy="35229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737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A2F40-34E4-5AA3-2C01-72614B3EB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3067" y="843559"/>
            <a:ext cx="2808312" cy="1728192"/>
          </a:xfrm>
        </p:spPr>
        <p:txBody>
          <a:bodyPr>
            <a:normAutofit fontScale="92500" lnSpcReduction="20000"/>
          </a:bodyPr>
          <a:lstStyle/>
          <a:p>
            <a:pPr>
              <a:buFont typeface="+mj-lt"/>
              <a:buAutoNum type="arabicPeriod"/>
            </a:pPr>
            <a:r>
              <a:rPr lang="en-CH" sz="1400" b="1" dirty="0"/>
              <a:t>2016: </a:t>
            </a:r>
            <a:r>
              <a:rPr lang="en-CH" sz="1400" dirty="0"/>
              <a:t>Original SPS design using bulky free-space optics with a polariser/analyser </a:t>
            </a:r>
          </a:p>
          <a:p>
            <a:pPr>
              <a:buFont typeface="+mj-lt"/>
              <a:buAutoNum type="arabicPeriod"/>
            </a:pPr>
            <a:r>
              <a:rPr lang="en-CH" sz="1400" b="1" dirty="0"/>
              <a:t>2018: </a:t>
            </a:r>
            <a:r>
              <a:rPr lang="en-CH" sz="1400" dirty="0"/>
              <a:t>Installation of a compact </a:t>
            </a:r>
            <a:r>
              <a:rPr lang="en-GB" sz="1400" dirty="0"/>
              <a:t>interferometric</a:t>
            </a:r>
            <a:r>
              <a:rPr lang="en-CH" sz="1400" dirty="0"/>
              <a:t> design in SPS</a:t>
            </a:r>
          </a:p>
          <a:p>
            <a:pPr>
              <a:buFont typeface="+mj-lt"/>
              <a:buAutoNum type="arabicPeriod"/>
            </a:pPr>
            <a:r>
              <a:rPr lang="en-CH" sz="1400" b="1" dirty="0"/>
              <a:t>2021: </a:t>
            </a:r>
            <a:r>
              <a:rPr lang="en-CH" sz="1400" dirty="0"/>
              <a:t>Optimised fully fiber-coupled waveguide design</a:t>
            </a:r>
          </a:p>
          <a:p>
            <a:pPr>
              <a:buFont typeface="+mj-lt"/>
              <a:buAutoNum type="arabicPeriod"/>
            </a:pPr>
            <a:r>
              <a:rPr lang="en-CH" sz="1400" b="1" dirty="0"/>
              <a:t>2021: </a:t>
            </a:r>
            <a:r>
              <a:rPr lang="en-CH" sz="1400" dirty="0"/>
              <a:t>Beam tests in HiRadMat</a:t>
            </a:r>
          </a:p>
          <a:p>
            <a:pPr>
              <a:buFont typeface="+mj-lt"/>
              <a:buAutoNum type="arabicPeriod"/>
            </a:pPr>
            <a:r>
              <a:rPr lang="en-CH" sz="1400" b="1" dirty="0"/>
              <a:t>2022: </a:t>
            </a:r>
            <a:r>
              <a:rPr lang="en-CH" sz="1400" dirty="0"/>
              <a:t>Beam tests in CLEAR</a:t>
            </a:r>
          </a:p>
          <a:p>
            <a:pPr>
              <a:buFont typeface="+mj-lt"/>
              <a:buAutoNum type="arabicPeriod"/>
            </a:pPr>
            <a:endParaRPr lang="en-CH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0DCF91-698D-FC8E-F2E7-AEDC52A8A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T. Levens, 13th HL-LHC Collaboration Meeting, 28/09/2023</a:t>
            </a:r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7BE844-C335-4CAF-58E0-4617EDDE625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195" y="699542"/>
            <a:ext cx="2375824" cy="1910443"/>
          </a:xfrm>
          <a:prstGeom prst="rect">
            <a:avLst/>
          </a:prstGeom>
          <a:ln>
            <a:solidFill>
              <a:schemeClr val="tx1"/>
            </a:solidFill>
          </a:ln>
          <a:effectLst>
            <a:softEdge rad="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9FC4B0-DFAE-2710-5FDE-20C40DD3BF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338" y="2734848"/>
            <a:ext cx="2375824" cy="17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3EA6D93-E623-19CB-6728-50AB6D3B438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2815728"/>
            <a:ext cx="2886395" cy="16182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sp>
        <p:nvSpPr>
          <p:cNvPr id="9" name="Right Arrow 8">
            <a:extLst>
              <a:ext uri="{FF2B5EF4-FFF2-40B4-BE49-F238E27FC236}">
                <a16:creationId xmlns:a16="http://schemas.microsoft.com/office/drawing/2014/main" id="{5B9200EF-B883-2068-C3AB-C85933A90D9B}"/>
              </a:ext>
            </a:extLst>
          </p:cNvPr>
          <p:cNvSpPr/>
          <p:nvPr/>
        </p:nvSpPr>
        <p:spPr>
          <a:xfrm>
            <a:off x="2739011" y="3354849"/>
            <a:ext cx="609327" cy="539999"/>
          </a:xfrm>
          <a:prstGeom prst="rightArrow">
            <a:avLst/>
          </a:prstGeom>
          <a:solidFill>
            <a:srgbClr val="08EDF9"/>
          </a:solidFill>
          <a:ln w="12700" cap="flat" cmpd="sng" algn="ctr">
            <a:solidFill>
              <a:srgbClr val="08EDF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srgbClr val="FFFFFF"/>
              </a:solidFill>
              <a:latin typeface="Montserra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C2801D-2B15-FC76-4FB8-9E6180C3DB1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2697" y="837002"/>
            <a:ext cx="2369405" cy="16627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01C11FD-6466-C4D3-C208-79FD5BEFED8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4109" y="2804131"/>
            <a:ext cx="2366580" cy="157520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C02F0FDA-00BA-73F1-C994-EECE4553568B}"/>
              </a:ext>
            </a:extLst>
          </p:cNvPr>
          <p:cNvSpPr/>
          <p:nvPr/>
        </p:nvSpPr>
        <p:spPr>
          <a:xfrm>
            <a:off x="5912964" y="3354849"/>
            <a:ext cx="609327" cy="539999"/>
          </a:xfrm>
          <a:prstGeom prst="rightArrow">
            <a:avLst/>
          </a:prstGeom>
          <a:solidFill>
            <a:srgbClr val="08EDF9"/>
          </a:solidFill>
          <a:ln w="12700" cap="flat" cmpd="sng" algn="ctr">
            <a:solidFill>
              <a:srgbClr val="08EDF9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srgbClr val="FFFFFF"/>
              </a:solidFill>
              <a:latin typeface="Montserra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B89CB0-CE53-D445-0A6D-9CE04A31EF59}"/>
              </a:ext>
            </a:extLst>
          </p:cNvPr>
          <p:cNvSpPr txBox="1"/>
          <p:nvPr/>
        </p:nvSpPr>
        <p:spPr>
          <a:xfrm>
            <a:off x="7148129" y="2510775"/>
            <a:ext cx="7585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© RHUL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BB20755-449F-5E05-0865-4B7FF5A723A2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dirty="0"/>
              <a:t>EO-BPM development history</a:t>
            </a:r>
          </a:p>
        </p:txBody>
      </p:sp>
    </p:spTree>
    <p:extLst>
      <p:ext uri="{BB962C8B-B14F-4D97-AF65-F5344CB8AC3E}">
        <p14:creationId xmlns:p14="http://schemas.microsoft.com/office/powerpoint/2010/main" val="58256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BB4578-0A00-6CC8-D5CF-CAB913D09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EO-BPM tests summary</a:t>
            </a:r>
            <a:endParaRPr lang="en-CH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EAD2FE4-D629-26B4-2087-F4682A6141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HiRadMat</a:t>
            </a:r>
            <a:r>
              <a:rPr lang="en-GB" dirty="0"/>
              <a:t> (2021)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DB963D-8808-3EBB-A7A5-DEDB94C8DBB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CH" sz="1600" dirty="0"/>
              <a:t>First single shot measurements with proton beams with in-air prototype and EO interferometer</a:t>
            </a:r>
          </a:p>
          <a:p>
            <a:r>
              <a:rPr lang="en-CH" sz="1600" dirty="0"/>
              <a:t>Mechanical translation of BPM body to allow “beam position” scans</a:t>
            </a:r>
          </a:p>
          <a:p>
            <a:endParaRPr lang="en-CH" sz="1600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CA12BAB8-FE95-DB04-19C3-AAC68CC1BF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CLEAR (2022)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C2910F49-AA00-E6B5-8541-75AAB710B56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CH" sz="1500" dirty="0"/>
              <a:t>Test of time resolution with short (5ps) electron bunches, acquisition with 33 GHz oscilloscope and optical probe</a:t>
            </a:r>
          </a:p>
          <a:p>
            <a:r>
              <a:rPr lang="en-CH" sz="1500" dirty="0"/>
              <a:t>Preliminary results show time resolution is within the required &lt;50ps specification.</a:t>
            </a:r>
            <a:endParaRPr lang="en-GB" sz="15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CEF4E7-0D41-6520-6727-2553AEFA0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T. Levens, 13th HL-LHC Collaboration Meeting, 28/09/2023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B3C966-98A2-3D4D-2BCF-E82F1B827E6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997"/>
          <a:stretch/>
        </p:blipFill>
        <p:spPr>
          <a:xfrm>
            <a:off x="4281630" y="2793043"/>
            <a:ext cx="2810779" cy="19184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656908B-6A86-9BAB-8D1F-DC3E074D19AD}"/>
              </a:ext>
            </a:extLst>
          </p:cNvPr>
          <p:cNvSpPr txBox="1"/>
          <p:nvPr/>
        </p:nvSpPr>
        <p:spPr>
          <a:xfrm>
            <a:off x="4920078" y="4050673"/>
            <a:ext cx="849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666ps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83B3BF1-5350-7E23-EEC6-30642615D2E0}"/>
              </a:ext>
            </a:extLst>
          </p:cNvPr>
          <p:cNvCxnSpPr/>
          <p:nvPr/>
        </p:nvCxnSpPr>
        <p:spPr>
          <a:xfrm>
            <a:off x="5046836" y="4016532"/>
            <a:ext cx="22451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F91D757D-9973-9F6B-BD34-745E08A4E1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878" r="5231"/>
          <a:stretch/>
        </p:blipFill>
        <p:spPr>
          <a:xfrm>
            <a:off x="6209978" y="3088152"/>
            <a:ext cx="2399422" cy="17493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2135E44-6071-3086-3D03-DC56C031F6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89" t="8128" r="8031"/>
          <a:stretch/>
        </p:blipFill>
        <p:spPr>
          <a:xfrm>
            <a:off x="1280400" y="2870915"/>
            <a:ext cx="2841668" cy="219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6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9" grpId="0" uiExpand="1" build="p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3AF32-AD1A-116C-65B1-106017946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2</a:t>
            </a:r>
            <a:r>
              <a:rPr lang="en-CH" baseline="30000" dirty="0"/>
              <a:t>nd</a:t>
            </a:r>
            <a:r>
              <a:rPr lang="en-CH" dirty="0"/>
              <a:t> SPS EO-BPM test installation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C144F0-2284-B22F-109D-7CB4A95E7C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sz="2400" dirty="0"/>
              <a:t>HL-LHC EO-BPM prototype will be installed in SPS</a:t>
            </a:r>
          </a:p>
          <a:p>
            <a:pPr lvl="1"/>
            <a:r>
              <a:rPr lang="en-CH" sz="2000" dirty="0"/>
              <a:t>Benefit from reuse of existing fiber infrastructure in SPS LSS4</a:t>
            </a:r>
          </a:p>
          <a:p>
            <a:r>
              <a:rPr lang="en-CH" sz="2400" dirty="0"/>
              <a:t>Beam tests planned during 2023</a:t>
            </a:r>
          </a:p>
          <a:p>
            <a:pPr lvl="1"/>
            <a:r>
              <a:rPr lang="en-CH" sz="2000" dirty="0"/>
              <a:t>Focusing on resolution and </a:t>
            </a:r>
            <a:br>
              <a:rPr lang="en-CH" sz="2000" dirty="0"/>
            </a:br>
            <a:r>
              <a:rPr lang="en-CH" sz="2000" dirty="0"/>
              <a:t>long-term stability of the EO-BPM</a:t>
            </a:r>
          </a:p>
          <a:p>
            <a:pPr lvl="1"/>
            <a:r>
              <a:rPr lang="en-CH" sz="2000" dirty="0"/>
              <a:t>Benefit from possible 2023 crab-</a:t>
            </a:r>
            <a:br>
              <a:rPr lang="en-CH" sz="2000" dirty="0"/>
            </a:br>
            <a:r>
              <a:rPr lang="en-CH" sz="2000" dirty="0"/>
              <a:t>cavity tests as a validation step</a:t>
            </a:r>
          </a:p>
          <a:p>
            <a:r>
              <a:rPr lang="en-CH" sz="2400" dirty="0"/>
              <a:t>Technical review at end of 2023</a:t>
            </a:r>
          </a:p>
          <a:p>
            <a:pPr lvl="1"/>
            <a:r>
              <a:rPr lang="en-CH" sz="2000" dirty="0"/>
              <a:t>Decision to install EO-BPMs or</a:t>
            </a:r>
            <a:br>
              <a:rPr lang="en-CH" sz="2000" dirty="0"/>
            </a:br>
            <a:r>
              <a:rPr lang="en-CH" sz="2000" dirty="0"/>
              <a:t>“traditional” strip-lines in HL-LHC</a:t>
            </a:r>
          </a:p>
          <a:p>
            <a:pPr lvl="1"/>
            <a:endParaRPr lang="en-CH" sz="2000" dirty="0"/>
          </a:p>
          <a:p>
            <a:pPr lvl="1"/>
            <a:endParaRPr lang="en-CH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16EFD2-BE62-91B1-5799-9312A3B07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T. Levens, 13th HL-LHC Collaboration Meeting, 28/09/2023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D4ADC3-9FF7-EBAF-10B1-979551423E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201" t="31406" r="2056" b="10583"/>
          <a:stretch/>
        </p:blipFill>
        <p:spPr>
          <a:xfrm>
            <a:off x="5408989" y="2211710"/>
            <a:ext cx="3232911" cy="22322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A88DDB3-F689-CB18-B59D-9D363E132A77}"/>
              </a:ext>
            </a:extLst>
          </p:cNvPr>
          <p:cNvSpPr txBox="1"/>
          <p:nvPr/>
        </p:nvSpPr>
        <p:spPr>
          <a:xfrm>
            <a:off x="5076056" y="4429150"/>
            <a:ext cx="38987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900" dirty="0">
                <a:solidFill>
                  <a:schemeClr val="accent5"/>
                </a:solidFill>
              </a:rPr>
              <a:t>Integration of EO-BPM on SPS girder GHY.42101 (EN-ACE)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4331C79-C8AD-3C79-1980-F352F997F8AD}"/>
              </a:ext>
            </a:extLst>
          </p:cNvPr>
          <p:cNvSpPr/>
          <p:nvPr/>
        </p:nvSpPr>
        <p:spPr>
          <a:xfrm>
            <a:off x="6804248" y="2067694"/>
            <a:ext cx="864096" cy="1656184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942C64-3525-C579-4FF3-248D6983C331}"/>
              </a:ext>
            </a:extLst>
          </p:cNvPr>
          <p:cNvSpPr txBox="1"/>
          <p:nvPr/>
        </p:nvSpPr>
        <p:spPr>
          <a:xfrm>
            <a:off x="2622612" y="557095"/>
            <a:ext cx="3898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(As presented at the 2022 meeting)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26A69FA-18DA-E6D5-241D-952640F383A1}"/>
              </a:ext>
            </a:extLst>
          </p:cNvPr>
          <p:cNvCxnSpPr>
            <a:cxnSpLocks/>
          </p:cNvCxnSpPr>
          <p:nvPr/>
        </p:nvCxnSpPr>
        <p:spPr>
          <a:xfrm>
            <a:off x="4499992" y="3579862"/>
            <a:ext cx="792088" cy="21602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6A7D7B6-42D7-F7A8-A896-5461B2099D78}"/>
              </a:ext>
            </a:extLst>
          </p:cNvPr>
          <p:cNvCxnSpPr>
            <a:cxnSpLocks/>
          </p:cNvCxnSpPr>
          <p:nvPr/>
        </p:nvCxnSpPr>
        <p:spPr>
          <a:xfrm flipV="1">
            <a:off x="4499992" y="3579862"/>
            <a:ext cx="792088" cy="21602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4AF5EE1-B876-C9BD-7DD3-136FDB6352CB}"/>
              </a:ext>
            </a:extLst>
          </p:cNvPr>
          <p:cNvCxnSpPr>
            <a:cxnSpLocks/>
          </p:cNvCxnSpPr>
          <p:nvPr/>
        </p:nvCxnSpPr>
        <p:spPr>
          <a:xfrm>
            <a:off x="4629849" y="1801354"/>
            <a:ext cx="792088" cy="21602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A15617E-DD49-244A-6261-9AF9CA2E31D9}"/>
              </a:ext>
            </a:extLst>
          </p:cNvPr>
          <p:cNvCxnSpPr>
            <a:cxnSpLocks/>
          </p:cNvCxnSpPr>
          <p:nvPr/>
        </p:nvCxnSpPr>
        <p:spPr>
          <a:xfrm flipV="1">
            <a:off x="4629849" y="1801354"/>
            <a:ext cx="792088" cy="21602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751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8946e33d-fd2f-4ae4-8ee9-d90c129cdf9e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12838</TotalTime>
  <Words>1341</Words>
  <Application>Microsoft Macintosh PowerPoint</Application>
  <PresentationFormat>On-screen Show (16:9)</PresentationFormat>
  <Paragraphs>146</Paragraphs>
  <Slides>18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Montserrat</vt:lpstr>
      <vt:lpstr>Wingdings</vt:lpstr>
      <vt:lpstr>Thème Office</vt:lpstr>
      <vt:lpstr>Office Theme</vt:lpstr>
      <vt:lpstr>HT measurements &amp;  outlook for HL-LHC</vt:lpstr>
      <vt:lpstr>Introduction</vt:lpstr>
      <vt:lpstr>PowerPoint Presentation</vt:lpstr>
      <vt:lpstr>Head-Tail correction for CC</vt:lpstr>
      <vt:lpstr>Limits of traditional Head-Tail</vt:lpstr>
      <vt:lpstr>Electro-Optical BPMs</vt:lpstr>
      <vt:lpstr>PowerPoint Presentation</vt:lpstr>
      <vt:lpstr>EO-BPM tests summary</vt:lpstr>
      <vt:lpstr>2nd SPS EO-BPM test installation</vt:lpstr>
      <vt:lpstr>Issues with EO-BPM production</vt:lpstr>
      <vt:lpstr>EO-BPM prototype assembly</vt:lpstr>
      <vt:lpstr>Issues with EO-BPM production (pt. 2)</vt:lpstr>
      <vt:lpstr>Stripline for CC</vt:lpstr>
      <vt:lpstr> BI R&amp;D into EO spectral decoding techniques</vt:lpstr>
      <vt:lpstr> BI R&amp;D into EO spectral decoding techniques</vt:lpstr>
      <vt:lpstr>Applicability to HL-LHC</vt:lpstr>
      <vt:lpstr>Summary</vt:lpstr>
      <vt:lpstr>Thank you…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Tom Levens</cp:lastModifiedBy>
  <cp:revision>758</cp:revision>
  <dcterms:created xsi:type="dcterms:W3CDTF">2016-02-12T09:02:01Z</dcterms:created>
  <dcterms:modified xsi:type="dcterms:W3CDTF">2023-09-27T17:18:18Z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