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70" r:id="rId2"/>
    <p:sldId id="2557" r:id="rId3"/>
    <p:sldId id="266" r:id="rId4"/>
    <p:sldId id="267" r:id="rId5"/>
    <p:sldId id="2574" r:id="rId6"/>
    <p:sldId id="2568" r:id="rId7"/>
    <p:sldId id="2570" r:id="rId8"/>
    <p:sldId id="2571" r:id="rId9"/>
    <p:sldId id="2573" r:id="rId10"/>
    <p:sldId id="269" r:id="rId11"/>
    <p:sldId id="2565" r:id="rId12"/>
    <p:sldId id="2558" r:id="rId13"/>
    <p:sldId id="2566" r:id="rId14"/>
    <p:sldId id="2630" r:id="rId1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89"/>
    <p:restoredTop sz="94866"/>
  </p:normalViewPr>
  <p:slideViewPr>
    <p:cSldViewPr snapToGrid="0">
      <p:cViewPr>
        <p:scale>
          <a:sx n="120" d="100"/>
          <a:sy n="120" d="100"/>
        </p:scale>
        <p:origin x="133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ED30D-D3C5-014A-A4FF-2C1D363CA9F7}" type="datetimeFigureOut">
              <a:rPr lang="en-US" smtClean="0"/>
              <a:t>9/25/23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CD915-C92D-004F-91E7-1C75BDE32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2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836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12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Meeting, Vancouver, 25.-28.09.2023, C. Hernalsteens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21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90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1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932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52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10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40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13337-CF28-4797-92E6-149B94F12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0EE4AA-7AD8-6459-EEFC-9CC7C8E71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81488-EC40-B0BC-9B6B-3E4462A5D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81232-0883-5ACF-B37D-852DAB827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9AF1A-1B47-EEAD-45AB-80BE5160A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17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Meeting, Vancouver, 25.-28.09.2023, C. Hernalsteens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77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sldNum="0"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742143" TargetMode="External"/><Relationship Id="rId7" Type="http://schemas.openxmlformats.org/officeDocument/2006/relationships/hyperlink" Target="https://indico.cern.ch/event/1224987/contributions/5153685/" TargetMode="External"/><Relationship Id="rId2" Type="http://schemas.openxmlformats.org/officeDocument/2006/relationships/hyperlink" Target="https://cds.cern.ch/record/1637966/files/CERN-THESIS-2013-233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22646/" TargetMode="External"/><Relationship Id="rId5" Type="http://schemas.openxmlformats.org/officeDocument/2006/relationships/hyperlink" Target="https://cds.cern.ch/record/2762088/files/CERN-THESIS-2020-318.pdf" TargetMode="External"/><Relationship Id="rId4" Type="http://schemas.openxmlformats.org/officeDocument/2006/relationships/hyperlink" Target="http://cds.cern.ch/record/2636957/files/CERN-THESIS-2018-142_2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24987/contributions/5153685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24987/contributions/5153685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828800" y="2493096"/>
            <a:ext cx="9600000" cy="1800000"/>
          </a:xfrm>
        </p:spPr>
        <p:txBody>
          <a:bodyPr/>
          <a:lstStyle/>
          <a:p>
            <a:r>
              <a:rPr lang="en-GB" dirty="0"/>
              <a:t>Machine protection studies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828800" y="4293096"/>
            <a:ext cx="9600000" cy="1498104"/>
          </a:xfrm>
        </p:spPr>
        <p:txBody>
          <a:bodyPr>
            <a:normAutofit/>
          </a:bodyPr>
          <a:lstStyle/>
          <a:p>
            <a:r>
              <a:rPr lang="en-GB" sz="2133" u="sng" dirty="0"/>
              <a:t>Cédric Hernalsteens</a:t>
            </a:r>
            <a:r>
              <a:rPr lang="en-GB" sz="2133" dirty="0"/>
              <a:t>, R. </a:t>
            </a:r>
            <a:r>
              <a:rPr lang="en-GB" sz="2133" dirty="0" err="1"/>
              <a:t>Calaga</a:t>
            </a:r>
            <a:r>
              <a:rPr lang="en-GB" sz="2133" dirty="0"/>
              <a:t>, Daniel </a:t>
            </a:r>
            <a:r>
              <a:rPr lang="en-GB" sz="2133" dirty="0" err="1"/>
              <a:t>Wollmann</a:t>
            </a:r>
            <a:endParaRPr lang="en-GB" sz="2133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4D604A-348C-1F72-9868-EF42BFB91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and prior works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14CB631-77D9-17FA-6334-FD68B4CBE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99" y="1219201"/>
            <a:ext cx="10826652" cy="4906963"/>
          </a:xfrm>
        </p:spPr>
        <p:txBody>
          <a:bodyPr>
            <a:normAutofit/>
          </a:bodyPr>
          <a:lstStyle/>
          <a:p>
            <a:pPr marL="454025" lvl="1" indent="-444500" algn="l">
              <a:lnSpc>
                <a:spcPct val="110000"/>
              </a:lnSpc>
              <a:spcBef>
                <a:spcPts val="600"/>
              </a:spcBef>
              <a:tabLst>
                <a:tab pos="306388" algn="l"/>
              </a:tabLst>
            </a:pPr>
            <a:r>
              <a:rPr lang="en-GB" sz="1600" dirty="0"/>
              <a:t>T. Baer, </a:t>
            </a:r>
            <a:r>
              <a:rPr lang="en-GB" sz="1600" i="1" dirty="0"/>
              <a:t>Very Fast Losses of the Circulating LHC Beam, their Mitigation and Machine Protection</a:t>
            </a:r>
            <a:r>
              <a:rPr lang="en-GB" sz="1600" dirty="0"/>
              <a:t>, </a:t>
            </a:r>
            <a:r>
              <a:rPr lang="en-GB" sz="1600" dirty="0">
                <a:hlinkClick r:id="rId2"/>
              </a:rPr>
              <a:t>CERN-THESIS-2013-233</a:t>
            </a:r>
            <a:endParaRPr lang="en-GB" sz="1600" dirty="0"/>
          </a:p>
          <a:p>
            <a:pPr marL="454025" lvl="1" indent="-444500" algn="l">
              <a:lnSpc>
                <a:spcPct val="110000"/>
              </a:lnSpc>
              <a:spcBef>
                <a:spcPts val="600"/>
              </a:spcBef>
              <a:tabLst>
                <a:tab pos="306388" algn="l"/>
              </a:tabLst>
            </a:pPr>
            <a:r>
              <a:rPr lang="en-GB" sz="1600" dirty="0"/>
              <a:t>B. Yee-Rendon et al., </a:t>
            </a:r>
            <a:r>
              <a:rPr lang="en-GB" sz="1600" i="1" dirty="0"/>
              <a:t>Fast crab cavity failures in HL-LHC</a:t>
            </a:r>
            <a:r>
              <a:rPr lang="en-GB" sz="1600" dirty="0"/>
              <a:t>, </a:t>
            </a:r>
            <a:r>
              <a:rPr lang="en-GB" sz="1600" dirty="0">
                <a:hlinkClick r:id="rId3"/>
              </a:rPr>
              <a:t>CERN-ACC-2014-0107 </a:t>
            </a:r>
            <a:endParaRPr lang="en-GB" sz="1600" dirty="0"/>
          </a:p>
          <a:p>
            <a:pPr marL="454025" lvl="1" indent="-444500" algn="l">
              <a:lnSpc>
                <a:spcPct val="110000"/>
              </a:lnSpc>
              <a:spcBef>
                <a:spcPts val="600"/>
              </a:spcBef>
              <a:tabLst>
                <a:tab pos="306388" algn="l"/>
              </a:tabLst>
            </a:pPr>
            <a:r>
              <a:rPr lang="en-GB" sz="1600" dirty="0"/>
              <a:t>A. Santamaria Garcia, </a:t>
            </a:r>
            <a:r>
              <a:rPr lang="en-GB" sz="1600" i="1" dirty="0"/>
              <a:t>Experiment and Machine Protection from Fast Losses caused by Crab Cavities in the High Luminosity LHC</a:t>
            </a:r>
            <a:r>
              <a:rPr lang="en-GB" sz="1600" dirty="0"/>
              <a:t>, </a:t>
            </a:r>
            <a:r>
              <a:rPr lang="en-GB" sz="1600" dirty="0">
                <a:hlinkClick r:id="rId4"/>
              </a:rPr>
              <a:t>CERN-THESIS-2018-142</a:t>
            </a:r>
            <a:endParaRPr lang="en-GB" sz="1600" dirty="0"/>
          </a:p>
          <a:p>
            <a:pPr marL="454025" lvl="1" indent="-444500" algn="l">
              <a:lnSpc>
                <a:spcPct val="110000"/>
              </a:lnSpc>
              <a:spcBef>
                <a:spcPts val="600"/>
              </a:spcBef>
              <a:tabLst>
                <a:tab pos="306388" algn="l"/>
              </a:tabLst>
            </a:pPr>
            <a:r>
              <a:rPr lang="en-GB" sz="1600" dirty="0"/>
              <a:t>B. Lindstrom, Criticality of fast failures in the High Luminosity Large Hadron Collider, </a:t>
            </a:r>
            <a:r>
              <a:rPr lang="en-GB" sz="1600" dirty="0">
                <a:hlinkClick r:id="rId5"/>
              </a:rPr>
              <a:t>CERN-THESIS-2020-318</a:t>
            </a:r>
            <a:endParaRPr lang="en-GB" sz="1600" dirty="0"/>
          </a:p>
          <a:p>
            <a:pPr algn="l"/>
            <a:r>
              <a:rPr lang="en-GB" sz="1600" dirty="0"/>
              <a:t>B. Lindstrom, </a:t>
            </a:r>
            <a:r>
              <a:rPr lang="en-GB" sz="1600" dirty="0">
                <a:hlinkClick r:id="rId6"/>
              </a:rPr>
              <a:t>ColUSM #157</a:t>
            </a:r>
            <a:r>
              <a:rPr lang="en-GB" sz="1600" dirty="0"/>
              <a:t>, 2022</a:t>
            </a:r>
          </a:p>
          <a:p>
            <a:pPr algn="l"/>
            <a:r>
              <a:rPr lang="en-GB" sz="1600" dirty="0"/>
              <a:t>D. </a:t>
            </a:r>
            <a:r>
              <a:rPr lang="en-GB" sz="1600" dirty="0" err="1"/>
              <a:t>Wollmann</a:t>
            </a:r>
            <a:r>
              <a:rPr lang="en-GB" sz="1600" dirty="0"/>
              <a:t>, S. </a:t>
            </a:r>
            <a:r>
              <a:rPr lang="en-GB" sz="1600" dirty="0" err="1"/>
              <a:t>Redaelli</a:t>
            </a:r>
            <a:r>
              <a:rPr lang="en-GB" sz="1600" dirty="0"/>
              <a:t>, </a:t>
            </a:r>
            <a:r>
              <a:rPr lang="en-GB" sz="1600" dirty="0">
                <a:hlinkClick r:id="rId7"/>
              </a:rPr>
              <a:t>Chamonix 2023</a:t>
            </a:r>
            <a:endParaRPr lang="en-GB" sz="16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5F8232-E95C-8A04-C2DE-9994CA75B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407342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30083-C5CB-E70C-EC80-7878E1E8A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106542-B6D6-4CD6-7A86-FC2AC59167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9C0A9B-244E-92FA-337F-29CA9745D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3714046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487FEB-8D01-5B4C-8262-39BEE5F76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at the location of the crab cavities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D7DB8A-8F48-644E-98B0-30F5251F3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67" dirty="0"/>
              <a:t>For reference</a:t>
            </a:r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8B7F6054-A5E1-A1FD-1E53-2C8F14E99B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603690"/>
              </p:ext>
            </p:extLst>
          </p:nvPr>
        </p:nvGraphicFramePr>
        <p:xfrm>
          <a:off x="2148732" y="1702160"/>
          <a:ext cx="8127999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65064553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5841152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9796898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Crab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Beta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Beta 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697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4AL1.B1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3617.6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3666.4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839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4BL1.B1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3574.7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3545.1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151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4AR1.B1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3665.5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3618.4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647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4BR1.B1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3544.2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3575.5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867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4AL5.B1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3632.1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3706.7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0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4BL5.B1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3597.6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3608.5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076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4AR5.B1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3706.4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3632.2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796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4BR5.B1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3608.2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3597.6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222569"/>
                  </a:ext>
                </a:extLst>
              </a:tr>
            </a:tbl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0D879-EA66-F69C-8803-615651B87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3506658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D45A5-7ABB-6E18-C7E7-92C58A2A4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Collimator gaps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1083038-88FF-0DA7-D5F3-DBE99F9319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396262"/>
              </p:ext>
            </p:extLst>
          </p:nvPr>
        </p:nvGraphicFramePr>
        <p:xfrm>
          <a:off x="815952" y="1549941"/>
          <a:ext cx="10560048" cy="320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0012">
                  <a:extLst>
                    <a:ext uri="{9D8B030D-6E8A-4147-A177-3AD203B41FA5}">
                      <a16:colId xmlns:a16="http://schemas.microsoft.com/office/drawing/2014/main" val="3446114188"/>
                    </a:ext>
                  </a:extLst>
                </a:gridCol>
                <a:gridCol w="2640012">
                  <a:extLst>
                    <a:ext uri="{9D8B030D-6E8A-4147-A177-3AD203B41FA5}">
                      <a16:colId xmlns:a16="http://schemas.microsoft.com/office/drawing/2014/main" val="2920282442"/>
                    </a:ext>
                  </a:extLst>
                </a:gridCol>
                <a:gridCol w="2640012">
                  <a:extLst>
                    <a:ext uri="{9D8B030D-6E8A-4147-A177-3AD203B41FA5}">
                      <a16:colId xmlns:a16="http://schemas.microsoft.com/office/drawing/2014/main" val="2872301316"/>
                    </a:ext>
                  </a:extLst>
                </a:gridCol>
                <a:gridCol w="2640012">
                  <a:extLst>
                    <a:ext uri="{9D8B030D-6E8A-4147-A177-3AD203B41FA5}">
                      <a16:colId xmlns:a16="http://schemas.microsoft.com/office/drawing/2014/main" val="35409886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Collimator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Sigma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Gap (mm)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50961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Run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TCP.D6L7.B1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238476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TCP.C6L7.B1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60794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HL-LHC v1.4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TCP.D6L7.B1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55293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TCP.C6L7.B1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58210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HL-LHC v1.5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TCP.D6L7.B1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9118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TCP.C6L7.B1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755947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B87902-EEE8-C084-6DFB-B9A53BDCC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1788139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7735E-C196-DCDA-2D47-4B7422ABA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Crab Cavity failure: worst cases 4AR1.B1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A166B-E493-AF08-E5F0-5AA8004EF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387" y="928468"/>
            <a:ext cx="6632677" cy="3417345"/>
          </a:xfrm>
        </p:spPr>
        <p:txBody>
          <a:bodyPr>
            <a:normAutofit fontScale="40000" lnSpcReduction="20000"/>
          </a:bodyPr>
          <a:lstStyle/>
          <a:p>
            <a:pPr marL="239178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b="1" dirty="0"/>
              <a:t>Phase slip</a:t>
            </a:r>
          </a:p>
          <a:p>
            <a:pPr marL="478355" lvl="1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dirty="0"/>
              <a:t>Phase change in one crab cavity over 5 turns by </a:t>
            </a:r>
            <a:r>
              <a:rPr lang="en-GB" b="1" dirty="0"/>
              <a:t>30 degree per </a:t>
            </a:r>
            <a:r>
              <a:rPr lang="en-GB" dirty="0"/>
              <a:t>turn</a:t>
            </a:r>
          </a:p>
          <a:p>
            <a:pPr marL="478355" lvl="1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dirty="0"/>
              <a:t>Shift of centre of bunch by </a:t>
            </a:r>
            <a:r>
              <a:rPr lang="en-GB" b="1" dirty="0"/>
              <a:t>1.4 sigma </a:t>
            </a:r>
            <a:r>
              <a:rPr lang="en-GB" dirty="0"/>
              <a:t>within two turns after the start of the failure</a:t>
            </a:r>
          </a:p>
          <a:p>
            <a:pPr marL="478355" lvl="1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b="1" dirty="0"/>
              <a:t>Up to 1.12 MJ lost</a:t>
            </a:r>
            <a:r>
              <a:rPr lang="en-GB" dirty="0"/>
              <a:t> after 10 turns (0.8 MJ after 3 turns)</a:t>
            </a:r>
          </a:p>
          <a:p>
            <a:pPr marL="239178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b="1" dirty="0"/>
              <a:t>Phase jump</a:t>
            </a:r>
          </a:p>
          <a:p>
            <a:pPr marL="478355" lvl="1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dirty="0"/>
              <a:t>Phase change of </a:t>
            </a:r>
            <a:r>
              <a:rPr lang="en-GB" b="1" dirty="0"/>
              <a:t>30 degree in one turn</a:t>
            </a:r>
          </a:p>
          <a:p>
            <a:pPr marL="478355" lvl="1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dirty="0"/>
              <a:t>Shift of centre of bunch by </a:t>
            </a:r>
            <a:r>
              <a:rPr lang="en-GB" b="1" dirty="0"/>
              <a:t>1.0 sigma </a:t>
            </a:r>
            <a:r>
              <a:rPr lang="en-GB" dirty="0"/>
              <a:t>within two turns after the start of the failure</a:t>
            </a:r>
          </a:p>
          <a:p>
            <a:pPr marL="478355" lvl="1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dirty="0"/>
              <a:t>Up to 0.38 MJ lost within 10 turns (0.35 MJ after 3 turns)</a:t>
            </a:r>
          </a:p>
          <a:p>
            <a:pPr marL="239178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b="1" dirty="0"/>
              <a:t>Voltage drop</a:t>
            </a:r>
          </a:p>
          <a:p>
            <a:pPr marL="478355" lvl="1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dirty="0"/>
              <a:t>Drop of voltage to </a:t>
            </a:r>
            <a:r>
              <a:rPr lang="en-GB" b="1" dirty="0"/>
              <a:t>zero within one turn</a:t>
            </a:r>
          </a:p>
          <a:p>
            <a:pPr marL="478355" lvl="1" indent="-239178" algn="l">
              <a:lnSpc>
                <a:spcPct val="110000"/>
              </a:lnSpc>
              <a:spcBef>
                <a:spcPts val="800"/>
              </a:spcBef>
            </a:pPr>
            <a:r>
              <a:rPr lang="en-GB" dirty="0"/>
              <a:t>Up to 0.59 MJ lost within 10 turns (0.5 MJ after 3 turns)</a:t>
            </a:r>
          </a:p>
          <a:p>
            <a:pPr marL="0" indent="0" algn="l">
              <a:lnSpc>
                <a:spcPct val="110000"/>
              </a:lnSpc>
              <a:buNone/>
            </a:pPr>
            <a:endParaRPr lang="en-GB" dirty="0"/>
          </a:p>
          <a:p>
            <a:pPr lvl="1" algn="l">
              <a:lnSpc>
                <a:spcPct val="11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8920A-3391-4ECE-8B0C-162A64E9A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C. Hernalsteens </a:t>
            </a:r>
            <a:endParaRPr lang="en-GB" noProof="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72BCFD7-5ABE-CF7A-968F-E0A340D36D6C}"/>
              </a:ext>
            </a:extLst>
          </p:cNvPr>
          <p:cNvGrpSpPr/>
          <p:nvPr/>
        </p:nvGrpSpPr>
        <p:grpSpPr>
          <a:xfrm>
            <a:off x="7311775" y="939573"/>
            <a:ext cx="4880225" cy="2629532"/>
            <a:chOff x="5483831" y="704679"/>
            <a:chExt cx="3660169" cy="197214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D19714-7115-600B-5CC5-5A6E16AF3A5A}"/>
                </a:ext>
              </a:extLst>
            </p:cNvPr>
            <p:cNvSpPr txBox="1"/>
            <p:nvPr/>
          </p:nvSpPr>
          <p:spPr>
            <a:xfrm rot="16200000">
              <a:off x="4931378" y="1306653"/>
              <a:ext cx="1389647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67" dirty="0">
                  <a:solidFill>
                    <a:schemeClr val="accent1"/>
                  </a:solidFill>
                </a:rPr>
                <a:t>Phase slip</a:t>
              </a:r>
            </a:p>
          </p:txBody>
        </p:sp>
        <p:pic>
          <p:nvPicPr>
            <p:cNvPr id="8" name="Picture 7" descr="Chart&#10;&#10;Description automatically generated">
              <a:extLst>
                <a:ext uri="{FF2B5EF4-FFF2-40B4-BE49-F238E27FC236}">
                  <a16:creationId xmlns:a16="http://schemas.microsoft.com/office/drawing/2014/main" id="{BE1DF9DA-D592-0C3B-BDB6-87C380BCBB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5511"/>
            <a:stretch/>
          </p:blipFill>
          <p:spPr>
            <a:xfrm>
              <a:off x="5780090" y="704679"/>
              <a:ext cx="3363910" cy="1972149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E845308-22F0-47DD-29B3-6D03F35FBF7F}"/>
              </a:ext>
            </a:extLst>
          </p:cNvPr>
          <p:cNvGrpSpPr/>
          <p:nvPr/>
        </p:nvGrpSpPr>
        <p:grpSpPr>
          <a:xfrm>
            <a:off x="7280221" y="3732315"/>
            <a:ext cx="4880225" cy="2638411"/>
            <a:chOff x="5460165" y="2799236"/>
            <a:chExt cx="3660169" cy="197880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800D14-7E10-5CD8-0BDA-79D11BDA302D}"/>
                </a:ext>
              </a:extLst>
            </p:cNvPr>
            <p:cNvSpPr txBox="1"/>
            <p:nvPr/>
          </p:nvSpPr>
          <p:spPr>
            <a:xfrm rot="16200000">
              <a:off x="4907712" y="3552106"/>
              <a:ext cx="1389647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67" dirty="0">
                  <a:solidFill>
                    <a:schemeClr val="accent1"/>
                  </a:solidFill>
                </a:rPr>
                <a:t>Phase jump</a:t>
              </a:r>
            </a:p>
          </p:txBody>
        </p:sp>
        <p:pic>
          <p:nvPicPr>
            <p:cNvPr id="16" name="Picture 15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0E6F81C1-622E-84CC-E53F-0B64E56257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5155"/>
            <a:stretch/>
          </p:blipFill>
          <p:spPr>
            <a:xfrm>
              <a:off x="5756424" y="2799236"/>
              <a:ext cx="3363910" cy="1978808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F21CD87-343F-5834-00AA-97164F791E6A}"/>
              </a:ext>
            </a:extLst>
          </p:cNvPr>
          <p:cNvGrpSpPr/>
          <p:nvPr/>
        </p:nvGrpSpPr>
        <p:grpSpPr>
          <a:xfrm>
            <a:off x="1196113" y="4268322"/>
            <a:ext cx="4960908" cy="2589677"/>
            <a:chOff x="1453673" y="3201241"/>
            <a:chExt cx="3720681" cy="194225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ED6AC0D-F681-31BA-655A-55FB350C4408}"/>
                </a:ext>
              </a:extLst>
            </p:cNvPr>
            <p:cNvSpPr txBox="1"/>
            <p:nvPr/>
          </p:nvSpPr>
          <p:spPr>
            <a:xfrm rot="16200000">
              <a:off x="661404" y="3993510"/>
              <a:ext cx="1869279" cy="2847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67" dirty="0">
                  <a:solidFill>
                    <a:schemeClr val="accent1"/>
                  </a:solidFill>
                </a:rPr>
                <a:t>Voltage drop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27E671C-F70D-9A76-A0C5-4C3150D95568}"/>
                </a:ext>
              </a:extLst>
            </p:cNvPr>
            <p:cNvGrpSpPr/>
            <p:nvPr/>
          </p:nvGrpSpPr>
          <p:grpSpPr>
            <a:xfrm>
              <a:off x="1677529" y="3214810"/>
              <a:ext cx="3496825" cy="1928689"/>
              <a:chOff x="-1827080" y="0"/>
              <a:chExt cx="6541190" cy="3715150"/>
            </a:xfrm>
          </p:grpSpPr>
          <p:pic>
            <p:nvPicPr>
              <p:cNvPr id="20" name="Picture 19" descr="Chart, line chart&#10;&#10;Description automatically generated">
                <a:extLst>
                  <a:ext uri="{FF2B5EF4-FFF2-40B4-BE49-F238E27FC236}">
                    <a16:creationId xmlns:a16="http://schemas.microsoft.com/office/drawing/2014/main" id="{66095BFF-CF2C-418B-6289-78F85A44E8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52926"/>
              <a:stretch/>
            </p:blipFill>
            <p:spPr>
              <a:xfrm>
                <a:off x="-1827080" y="0"/>
                <a:ext cx="6541190" cy="2421274"/>
              </a:xfrm>
              <a:prstGeom prst="rect">
                <a:avLst/>
              </a:prstGeom>
            </p:spPr>
          </p:pic>
          <p:pic>
            <p:nvPicPr>
              <p:cNvPr id="23" name="Picture 22" descr="Chart, line chart&#10;&#10;Description automatically generated">
                <a:extLst>
                  <a:ext uri="{FF2B5EF4-FFF2-40B4-BE49-F238E27FC236}">
                    <a16:creationId xmlns:a16="http://schemas.microsoft.com/office/drawing/2014/main" id="{E2F3FA18-B9B3-7B9E-C913-231009C94D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74844"/>
              <a:stretch/>
            </p:blipFill>
            <p:spPr>
              <a:xfrm>
                <a:off x="-1827080" y="2421274"/>
                <a:ext cx="6541190" cy="129387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24781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EE84C-9C35-2044-8453-082813F9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FD9B9-F705-F843-9CFA-635C7ADB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83157"/>
            <a:ext cx="10560000" cy="5226164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22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Assumptions and past works</a:t>
            </a:r>
          </a:p>
          <a:p>
            <a:pPr algn="l">
              <a:lnSpc>
                <a:spcPct val="120000"/>
              </a:lnSpc>
            </a:pPr>
            <a:r>
              <a:rPr lang="en-GB" sz="22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jump and phase slip </a:t>
            </a:r>
          </a:p>
          <a:p>
            <a:pPr algn="l">
              <a:lnSpc>
                <a:spcPct val="120000"/>
              </a:lnSpc>
            </a:pPr>
            <a:r>
              <a:rPr lang="en-GB" sz="22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jump MD in the SPS</a:t>
            </a:r>
          </a:p>
          <a:p>
            <a:pPr algn="l">
              <a:lnSpc>
                <a:spcPct val="120000"/>
              </a:lnSpc>
            </a:pPr>
            <a:r>
              <a:rPr lang="en-GB" sz="22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Mitigations and 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00259-8D96-2727-2650-8F4E1C903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135066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4D604A-348C-1F72-9868-EF42BFB91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 and past 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14CB631-77D9-17FA-6334-FD68B4CBE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159" y="1275906"/>
            <a:ext cx="6563419" cy="5038653"/>
          </a:xfrm>
        </p:spPr>
        <p:txBody>
          <a:bodyPr>
            <a:normAutofit/>
          </a:bodyPr>
          <a:lstStyle/>
          <a:p>
            <a:pPr marL="231775" indent="-231775" algn="l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failure cases identified</a:t>
            </a:r>
          </a:p>
          <a:p>
            <a:pPr marL="539750" lvl="1" indent="-222250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slip</a:t>
            </a:r>
          </a:p>
          <a:p>
            <a:pPr marL="539750" lvl="1" indent="-222250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jump</a:t>
            </a:r>
          </a:p>
          <a:p>
            <a:pPr marL="539750" lvl="1" indent="-222250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Voltage drop</a:t>
            </a:r>
          </a:p>
          <a:p>
            <a:pPr marL="274638" indent="-274638" algn="l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Maximum theoretical phase shift per turn of 44 degrees</a:t>
            </a:r>
          </a:p>
          <a:p>
            <a:pPr marL="539750" lvl="1" indent="-222250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 results [1] identified the </a:t>
            </a:r>
            <a:r>
              <a:rPr lang="en-US" sz="1467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slip</a:t>
            </a:r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case as most critical, </a:t>
            </a:r>
            <a:b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1.6 sigma within two turns after the start of the failure </a:t>
            </a:r>
            <a:r>
              <a:rPr lang="en-GB" sz="1467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u</a:t>
            </a:r>
            <a:r>
              <a:rPr lang="en-GB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 to </a:t>
            </a:r>
            <a:r>
              <a:rPr lang="en-GB" sz="1467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MJ lost after 10 turns.</a:t>
            </a:r>
          </a:p>
          <a:p>
            <a:pPr marL="539750" lvl="1" indent="-222250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Mitigation: phase advance from CC to TCP must be lower than 35 degrees to remain below the 1 MJ within 3 turns</a:t>
            </a:r>
          </a:p>
          <a:p>
            <a:pPr marL="274638" indent="-274638" algn="l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Experience from the SPS test stand indicated that the phase shift per was further limited to 30 degrees [1]</a:t>
            </a:r>
          </a:p>
          <a:p>
            <a:pPr marL="539750" lvl="1" indent="-180975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slip is most critical, </a:t>
            </a:r>
            <a:r>
              <a:rPr lang="en-GB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up to 1.12 MJ lost after 10 turns (0.8 MJ after 3 turns) </a:t>
            </a:r>
          </a:p>
          <a:p>
            <a:pPr marL="539750" lvl="1" indent="-180975" algn="l"/>
            <a:r>
              <a:rPr lang="en-GB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Mitigation: phase advance between crab cavities and primary collimators must be lower than 60 degrees</a:t>
            </a:r>
          </a:p>
          <a:p>
            <a:pPr lvl="1" algn="l"/>
            <a:endParaRPr lang="en-US" sz="1467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sz="2533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83184D35-4A3F-0D3A-F2F7-EB4228545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260" y="900000"/>
            <a:ext cx="3552581" cy="1597032"/>
          </a:xfrm>
          <a:prstGeom prst="rect">
            <a:avLst/>
          </a:prstGeom>
          <a:solidFill>
            <a:srgbClr val="000000">
              <a:shade val="95000"/>
            </a:srgbClr>
          </a:solidFill>
          <a:ln w="254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3BAC18-D1D7-916F-55C2-E223DC3E4406}"/>
              </a:ext>
            </a:extLst>
          </p:cNvPr>
          <p:cNvSpPr txBox="1"/>
          <p:nvPr/>
        </p:nvSpPr>
        <p:spPr>
          <a:xfrm>
            <a:off x="8776970" y="2526507"/>
            <a:ext cx="3552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B. Lindstrom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E645AB-B7C9-0A22-F320-CA92B81D58A8}"/>
              </a:ext>
            </a:extLst>
          </p:cNvPr>
          <p:cNvSpPr txBox="1"/>
          <p:nvPr/>
        </p:nvSpPr>
        <p:spPr>
          <a:xfrm>
            <a:off x="618070" y="5820930"/>
            <a:ext cx="441558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(1) Machine protection challenges for Run 4”, Chamonix, 2023</a:t>
            </a:r>
            <a:endParaRPr lang="en-CH" sz="1100" dirty="0">
              <a:solidFill>
                <a:schemeClr val="accent1"/>
              </a:solidFill>
            </a:endParaRPr>
          </a:p>
        </p:txBody>
      </p:sp>
      <p:pic>
        <p:nvPicPr>
          <p:cNvPr id="13" name="Picture 12" descr="A table with text and numbers&#10;&#10;Description automatically generated">
            <a:extLst>
              <a:ext uri="{FF2B5EF4-FFF2-40B4-BE49-F238E27FC236}">
                <a16:creationId xmlns:a16="http://schemas.microsoft.com/office/drawing/2014/main" id="{7B700DAA-70D2-6F19-AEBD-F0B9A2CBC6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5611" y="3150368"/>
            <a:ext cx="4077586" cy="2096161"/>
          </a:xfrm>
          <a:prstGeom prst="rect">
            <a:avLst/>
          </a:prstGeom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E7461CDE-092E-30F2-9007-86BD21942C63}"/>
              </a:ext>
            </a:extLst>
          </p:cNvPr>
          <p:cNvSpPr txBox="1">
            <a:spLocks/>
          </p:cNvSpPr>
          <p:nvPr/>
        </p:nvSpPr>
        <p:spPr>
          <a:xfrm>
            <a:off x="7729870" y="5362539"/>
            <a:ext cx="4156916" cy="720001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indent="-231775" algn="l">
              <a:lnSpc>
                <a:spcPct val="120000"/>
              </a:lnSpc>
            </a:pPr>
            <a:r>
              <a:rPr lang="en-US" sz="1867" dirty="0"/>
              <a:t>HL-LHC layout v1.5 with round optics (β* 15 cm)</a:t>
            </a:r>
          </a:p>
          <a:p>
            <a:pPr marL="231775" indent="-231775" algn="l">
              <a:lnSpc>
                <a:spcPct val="120000"/>
              </a:lnSpc>
            </a:pPr>
            <a:r>
              <a:rPr lang="en-US" sz="1867" dirty="0"/>
              <a:t>Collimator settings: TCP @ 6.7 sigma and 8.5 sigma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0E66F47D-96D2-D718-E75B-8E9510CDC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1579411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D45A5-7ABB-6E18-C7E7-92C58A2A4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slip – Simulation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D9708-AD6F-E08D-05E7-749B3C88A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00001"/>
            <a:ext cx="10560000" cy="5226164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IP1 is slightly more critical with maximum losses for a phase slip failure of 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4AR1.B1</a:t>
            </a:r>
          </a:p>
          <a:p>
            <a:pPr algn="l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advance from CC to TCP should be limited to avoid exceeding the 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 MJ limit (within 3 turns) defined for machine protection</a:t>
            </a:r>
          </a:p>
          <a:p>
            <a:pPr lvl="1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Assuming theoretical limit for the maximum phase shift per turn (44 degrees): lower than 35 degrees</a:t>
            </a:r>
          </a:p>
          <a:p>
            <a:pPr lvl="1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Using recent estimate from SPS test stand experience (30 degrees): lower than 60 degrees</a:t>
            </a:r>
          </a:p>
          <a:p>
            <a:pPr algn="l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Content Placeholder 15" descr="Chart&#10;&#10;Description automatically generated">
            <a:extLst>
              <a:ext uri="{FF2B5EF4-FFF2-40B4-BE49-F238E27FC236}">
                <a16:creationId xmlns:a16="http://schemas.microsoft.com/office/drawing/2014/main" id="{B5835701-274B-9286-F026-094F717A3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494" y="2809058"/>
            <a:ext cx="5909629" cy="36363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30A07C-3785-8905-8D62-75DF8E4AEC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51"/>
          <a:stretch/>
        </p:blipFill>
        <p:spPr>
          <a:xfrm>
            <a:off x="297712" y="2809058"/>
            <a:ext cx="5798288" cy="363630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8455B-94E2-6621-C1B2-8A324B41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371084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D45A5-7ABB-6E18-C7E7-92C58A2A4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jump – Simulation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D9708-AD6F-E08D-05E7-749B3C88A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Case similar to the 2023 SPS MD (see next slides)</a:t>
            </a:r>
          </a:p>
          <a:p>
            <a:pPr algn="l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Maximum losses after 10 turns of 0.75 MJ</a:t>
            </a:r>
          </a:p>
          <a:p>
            <a:pPr algn="l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Content Placeholder 9" descr="Chart, line chart&#10;&#10;Description automatically generated">
            <a:extLst>
              <a:ext uri="{FF2B5EF4-FFF2-40B4-BE49-F238E27FC236}">
                <a16:creationId xmlns:a16="http://schemas.microsoft.com/office/drawing/2014/main" id="{9C617F49-90C3-E893-33FD-8E5F556A9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201" y="2395721"/>
            <a:ext cx="4995730" cy="3090362"/>
          </a:xfrm>
          <a:prstGeom prst="rect">
            <a:avLst/>
          </a:prstGeom>
        </p:spPr>
      </p:pic>
      <p:pic>
        <p:nvPicPr>
          <p:cNvPr id="9" name="Picture 8" descr="A graph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82F254B0-A003-2D23-8B30-ED74B7AA0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931" y="2395721"/>
            <a:ext cx="5139070" cy="30509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7C69E7-E6F1-F6AD-6F8A-80405A14BA54}"/>
              </a:ext>
            </a:extLst>
          </p:cNvPr>
          <p:cNvSpPr txBox="1"/>
          <p:nvPr/>
        </p:nvSpPr>
        <p:spPr>
          <a:xfrm>
            <a:off x="7185204" y="6183755"/>
            <a:ext cx="441558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(1) Machine protection challenges for Run 4”, Chamonix, 2023</a:t>
            </a:r>
            <a:endParaRPr lang="en-CH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759143-02E2-B3EC-76D8-B68F8992B6EE}"/>
              </a:ext>
            </a:extLst>
          </p:cNvPr>
          <p:cNvSpPr txBox="1"/>
          <p:nvPr/>
        </p:nvSpPr>
        <p:spPr>
          <a:xfrm>
            <a:off x="3628545" y="4614383"/>
            <a:ext cx="463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[1]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A23D32-4849-D37D-41E3-FF75B4758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832443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EE84C-9C35-2044-8453-082813F9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MD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FD9B9-F705-F843-9CFA-635C7ADB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246" y="777431"/>
            <a:ext cx="10560000" cy="5226164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SPS MD on 7 June 2023 included </a:t>
            </a: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jump tests with beam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measure the effect on the beam and attempt to infer the maximum allowed phase shift per turn.</a:t>
            </a:r>
          </a:p>
          <a:p>
            <a:pPr algn="l">
              <a:lnSpc>
                <a:spcPct val="120000"/>
              </a:lnSpc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jump provoked on cavity 2 (cavity 1 at constant phase) with the </a:t>
            </a: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feedback of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at </a:t>
            </a: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constant voltage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1 MV, at flat bottom with the </a:t>
            </a: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cavities counter-phased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(so-called “transparent mode”).</a:t>
            </a:r>
            <a:endParaRPr lang="en-GB" sz="2267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collection</a:t>
            </a:r>
          </a:p>
          <a:p>
            <a:pPr lvl="1" algn="l">
              <a:lnSpc>
                <a:spcPct val="120000"/>
              </a:lnSpc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Turn by turn BBQ data</a:t>
            </a:r>
          </a:p>
          <a:p>
            <a:pPr lvl="1" algn="l">
              <a:lnSpc>
                <a:spcPct val="120000"/>
              </a:lnSpc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Closed-orbit (1 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ms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sampling rate)</a:t>
            </a:r>
          </a:p>
          <a:p>
            <a:pPr lvl="1" algn="l">
              <a:lnSpc>
                <a:spcPct val="120000"/>
              </a:lnSpc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 intensity (5 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ms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sampling rate)</a:t>
            </a:r>
          </a:p>
          <a:p>
            <a:pPr lvl="1" algn="l">
              <a:lnSpc>
                <a:spcPct val="120000"/>
              </a:lnSpc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Did not recover synchronised head-tail monitor data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0CF4857-A18E-2932-BD1B-80B00AB6AE7B}"/>
              </a:ext>
            </a:extLst>
          </p:cNvPr>
          <p:cNvGrpSpPr/>
          <p:nvPr/>
        </p:nvGrpSpPr>
        <p:grpSpPr>
          <a:xfrm>
            <a:off x="1911019" y="4679086"/>
            <a:ext cx="7796507" cy="1583491"/>
            <a:chOff x="262653" y="1439335"/>
            <a:chExt cx="11376025" cy="2961469"/>
          </a:xfrm>
        </p:grpSpPr>
        <p:pic>
          <p:nvPicPr>
            <p:cNvPr id="9" name="Content Placeholder 7" descr="A blue line on a white background&#10;&#10;Description automatically generated">
              <a:extLst>
                <a:ext uri="{FF2B5EF4-FFF2-40B4-BE49-F238E27FC236}">
                  <a16:creationId xmlns:a16="http://schemas.microsoft.com/office/drawing/2014/main" id="{A3273E66-3FD6-DEA2-4A19-DDDBC2183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2653" y="1439335"/>
              <a:ext cx="11376025" cy="1649914"/>
            </a:xfrm>
            <a:prstGeom prst="rect">
              <a:avLst/>
            </a:prstGeom>
          </p:spPr>
        </p:pic>
        <p:sp>
          <p:nvSpPr>
            <p:cNvPr id="10" name="Up Arrow 9">
              <a:extLst>
                <a:ext uri="{FF2B5EF4-FFF2-40B4-BE49-F238E27FC236}">
                  <a16:creationId xmlns:a16="http://schemas.microsoft.com/office/drawing/2014/main" id="{BEB7321B-AEC7-C016-CA2D-2C4B687BEDDE}"/>
                </a:ext>
              </a:extLst>
            </p:cNvPr>
            <p:cNvSpPr/>
            <p:nvPr/>
          </p:nvSpPr>
          <p:spPr>
            <a:xfrm>
              <a:off x="1099523" y="2971649"/>
              <a:ext cx="214313" cy="535782"/>
            </a:xfrm>
            <a:prstGeom prst="up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Up Arrow 10">
              <a:extLst>
                <a:ext uri="{FF2B5EF4-FFF2-40B4-BE49-F238E27FC236}">
                  <a16:creationId xmlns:a16="http://schemas.microsoft.com/office/drawing/2014/main" id="{9A1DAD7E-3E13-96DF-713F-3CF32FDEE963}"/>
                </a:ext>
              </a:extLst>
            </p:cNvPr>
            <p:cNvSpPr/>
            <p:nvPr/>
          </p:nvSpPr>
          <p:spPr>
            <a:xfrm>
              <a:off x="7022938" y="2971649"/>
              <a:ext cx="214313" cy="535782"/>
            </a:xfrm>
            <a:prstGeom prst="up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Up Arrow 11">
              <a:extLst>
                <a:ext uri="{FF2B5EF4-FFF2-40B4-BE49-F238E27FC236}">
                  <a16:creationId xmlns:a16="http://schemas.microsoft.com/office/drawing/2014/main" id="{A85B4139-A61A-3037-D67B-52A238140CC3}"/>
                </a:ext>
              </a:extLst>
            </p:cNvPr>
            <p:cNvSpPr/>
            <p:nvPr/>
          </p:nvSpPr>
          <p:spPr>
            <a:xfrm>
              <a:off x="9028361" y="2971649"/>
              <a:ext cx="214313" cy="535782"/>
            </a:xfrm>
            <a:prstGeom prst="up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8363FC1-B8E0-DE40-0CB6-F3852F1D4529}"/>
                </a:ext>
              </a:extLst>
            </p:cNvPr>
            <p:cNvSpPr txBox="1"/>
            <p:nvPr/>
          </p:nvSpPr>
          <p:spPr>
            <a:xfrm>
              <a:off x="738787" y="3629702"/>
              <a:ext cx="142912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dirty="0"/>
                <a:t>Injection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9C19BF0-1A1D-5F65-FB24-60FBCB20AC40}"/>
                </a:ext>
              </a:extLst>
            </p:cNvPr>
            <p:cNvSpPr txBox="1"/>
            <p:nvPr/>
          </p:nvSpPr>
          <p:spPr>
            <a:xfrm>
              <a:off x="5899674" y="3647838"/>
              <a:ext cx="2246528" cy="7529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dirty="0"/>
                <a:t>Kick from C2 phase jump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31EDA28-870F-5029-86B2-49EE8E4C5F53}"/>
                </a:ext>
              </a:extLst>
            </p:cNvPr>
            <p:cNvSpPr txBox="1"/>
            <p:nvPr/>
          </p:nvSpPr>
          <p:spPr>
            <a:xfrm>
              <a:off x="8881180" y="3647837"/>
              <a:ext cx="142912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dirty="0"/>
                <a:t>Dump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4EF274-818A-AB46-7559-0298CB629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  <p:pic>
        <p:nvPicPr>
          <p:cNvPr id="5" name="sps_cc_phase_jump90_bbq">
            <a:hlinkClick r:id="" action="ppaction://media"/>
            <a:extLst>
              <a:ext uri="{FF2B5EF4-FFF2-40B4-BE49-F238E27FC236}">
                <a16:creationId xmlns:a16="http://schemas.microsoft.com/office/drawing/2014/main" id="{0DCCF0BB-FA6E-DA45-C27B-A5BA4A5D14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170499" y="467908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0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EE84C-9C35-2044-8453-082813F9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MD – Turn by turn dynamics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FD9B9-F705-F843-9CFA-635C7ADB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350335"/>
            <a:ext cx="10560000" cy="4958986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jump of 10, 20, 30, 40, 60 and 90 degrees with RF feedback off</a:t>
            </a:r>
          </a:p>
          <a:p>
            <a:pPr algn="l">
              <a:lnSpc>
                <a:spcPct val="120000"/>
              </a:lnSpc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BBQ signal show similar response amplitude and dynamics for phase jumps from 20 to 90 degrees. The amplitude for the 10 degrees jump is ~30% lower.</a:t>
            </a:r>
          </a:p>
          <a:p>
            <a:pPr lvl="1" algn="l">
              <a:lnSpc>
                <a:spcPct val="120000"/>
              </a:lnSpc>
            </a:pPr>
            <a:r>
              <a:rPr lang="en-GB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Cannot distinguish the different dynamic behaviour between the different phase shifts </a:t>
            </a:r>
            <a:r>
              <a:rPr lang="en-GB" sz="1467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non conclusive</a:t>
            </a:r>
            <a:endParaRPr lang="en-GB" sz="1467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ct val="120000"/>
              </a:lnSpc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Content Placeholder 7" descr="A graph showing a line of different colored dots&#10;&#10;Description automatically generated">
            <a:extLst>
              <a:ext uri="{FF2B5EF4-FFF2-40B4-BE49-F238E27FC236}">
                <a16:creationId xmlns:a16="http://schemas.microsoft.com/office/drawing/2014/main" id="{2993817E-2200-9DDD-B188-655F42B18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75" y="3069000"/>
            <a:ext cx="11376025" cy="251094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D3A8F-0E66-EC9B-AC29-6CD50BE95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1308830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EE84C-9C35-2044-8453-082813F9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MD – Orbit jump and beam losses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FD9B9-F705-F843-9CFA-635C7ADB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83157"/>
            <a:ext cx="10560000" cy="5226164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 losses were observed for the 20, 30 and 90 degrees jump</a:t>
            </a:r>
          </a:p>
          <a:p>
            <a:pPr algn="l">
              <a:lnSpc>
                <a:spcPct val="120000"/>
              </a:lnSpc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 loss data could not be retrieved for the 40- and 60-degrees phase jump</a:t>
            </a:r>
          </a:p>
          <a:p>
            <a:pPr marL="0" indent="0" algn="l">
              <a:lnSpc>
                <a:spcPct val="120000"/>
              </a:lnSpc>
              <a:buNone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algn="l">
              <a:lnSpc>
                <a:spcPct val="120000"/>
              </a:lnSpc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l">
              <a:lnSpc>
                <a:spcPct val="120000"/>
              </a:lnSpc>
              <a:buNone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ct val="120000"/>
              </a:lnSpc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1500B74-D330-0AAF-899C-3C8D4A51070B}"/>
              </a:ext>
            </a:extLst>
          </p:cNvPr>
          <p:cNvGrpSpPr/>
          <p:nvPr/>
        </p:nvGrpSpPr>
        <p:grpSpPr>
          <a:xfrm>
            <a:off x="415047" y="2109770"/>
            <a:ext cx="5834516" cy="1840708"/>
            <a:chOff x="415047" y="2109770"/>
            <a:chExt cx="5834516" cy="184070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A8ED5F4-57AE-E5B1-05A0-5CA5141C1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15047" y="2109770"/>
              <a:ext cx="5834516" cy="1840708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54CA060-4A65-96B7-0E37-5C654F3F0465}"/>
                </a:ext>
              </a:extLst>
            </p:cNvPr>
            <p:cNvSpPr/>
            <p:nvPr/>
          </p:nvSpPr>
          <p:spPr>
            <a:xfrm>
              <a:off x="3490041" y="2278304"/>
              <a:ext cx="474369" cy="21007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DD43274-8B57-198D-E68E-DDDAECB5EA0E}"/>
                </a:ext>
              </a:extLst>
            </p:cNvPr>
            <p:cNvSpPr/>
            <p:nvPr/>
          </p:nvSpPr>
          <p:spPr>
            <a:xfrm>
              <a:off x="4680402" y="2405917"/>
              <a:ext cx="474369" cy="21007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0" name="Right Arrow 9">
            <a:extLst>
              <a:ext uri="{FF2B5EF4-FFF2-40B4-BE49-F238E27FC236}">
                <a16:creationId xmlns:a16="http://schemas.microsoft.com/office/drawing/2014/main" id="{B8674624-2A50-1724-40C4-CB509950E9B6}"/>
              </a:ext>
            </a:extLst>
          </p:cNvPr>
          <p:cNvSpPr/>
          <p:nvPr/>
        </p:nvSpPr>
        <p:spPr>
          <a:xfrm>
            <a:off x="1379493" y="3950478"/>
            <a:ext cx="739302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5A8D67-4680-367E-562E-7BA9B3E566F9}"/>
              </a:ext>
            </a:extLst>
          </p:cNvPr>
          <p:cNvSpPr txBox="1"/>
          <p:nvPr/>
        </p:nvSpPr>
        <p:spPr>
          <a:xfrm>
            <a:off x="2319271" y="3896696"/>
            <a:ext cx="3853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bg2"/>
                </a:solidFill>
              </a:rPr>
              <a:t>Clear indication of hitting the aperture limit for the 90 degrees case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2936A84-52FB-C72F-76BE-EF0DED57844B}"/>
              </a:ext>
            </a:extLst>
          </p:cNvPr>
          <p:cNvGrpSpPr/>
          <p:nvPr/>
        </p:nvGrpSpPr>
        <p:grpSpPr>
          <a:xfrm>
            <a:off x="4947984" y="4504685"/>
            <a:ext cx="6502442" cy="2051210"/>
            <a:chOff x="4873558" y="4749238"/>
            <a:chExt cx="6502442" cy="2051210"/>
          </a:xfrm>
        </p:grpSpPr>
        <p:pic>
          <p:nvPicPr>
            <p:cNvPr id="13" name="Picture 12" descr="A graph showing a graph of a cycle&#10;&#10;Description automatically generated with medium confidence">
              <a:extLst>
                <a:ext uri="{FF2B5EF4-FFF2-40B4-BE49-F238E27FC236}">
                  <a16:creationId xmlns:a16="http://schemas.microsoft.com/office/drawing/2014/main" id="{AED1C46A-A3B1-5B51-4344-78D1B731C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73558" y="4749238"/>
              <a:ext cx="6502442" cy="205121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E36BAFF-9432-9212-B927-58AC0BC82223}"/>
                </a:ext>
              </a:extLst>
            </p:cNvPr>
            <p:cNvSpPr txBox="1"/>
            <p:nvPr/>
          </p:nvSpPr>
          <p:spPr>
            <a:xfrm>
              <a:off x="7591646" y="5992275"/>
              <a:ext cx="36788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dirty="0">
                  <a:solidFill>
                    <a:schemeClr val="bg2"/>
                  </a:solidFill>
                </a:rPr>
                <a:t>Corresponding closed-orbit jump of ~ 1mm</a:t>
              </a:r>
            </a:p>
          </p:txBody>
        </p:sp>
      </p:grp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C4B680F1-ABCC-144C-8D3C-081C3D640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2534199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EE84C-9C35-2044-8453-082813F9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FD9B9-F705-F843-9CFA-635C7ADB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65" y="1083157"/>
            <a:ext cx="10897535" cy="4732852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Non-conclusive results from 2023 SPS MD</a:t>
            </a:r>
          </a:p>
          <a:p>
            <a:pPr algn="l">
              <a:lnSpc>
                <a:spcPct val="120000"/>
              </a:lnSpc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Measurements </a:t>
            </a:r>
            <a:r>
              <a:rPr lang="en-GB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not provide additional input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the dynamics of the failure case due to the limited time resolution of the BPMs (1 </a:t>
            </a:r>
            <a:r>
              <a:rPr lang="en-GB" sz="1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ms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and BLMs (5 </a:t>
            </a:r>
            <a:r>
              <a:rPr lang="en-GB" sz="1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ms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in the SPS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Simulations remain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best way to </a:t>
            </a:r>
            <a:r>
              <a:rPr lang="en-GB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predict the criticality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the failure cases.</a:t>
            </a:r>
          </a:p>
          <a:p>
            <a:pPr algn="l">
              <a:lnSpc>
                <a:spcPct val="120000"/>
              </a:lnSpc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maximum </a:t>
            </a:r>
            <a:r>
              <a:rPr lang="en-GB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achievable phase change per turn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must be reviewed: theoretical limit 44-degree versus 30-degree limit observed experimentally in 2022. In case of 44 degrees the losses would increase to 2 MJ within 10 turns.</a:t>
            </a:r>
          </a:p>
          <a:p>
            <a:pPr algn="l">
              <a:lnSpc>
                <a:spcPct val="120000"/>
              </a:lnSpc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Future experimental studies on crab cavity failure cases (</a:t>
            </a:r>
            <a:r>
              <a:rPr lang="en-GB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slip, quench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in the SPS require improved </a:t>
            </a:r>
            <a:r>
              <a:rPr lang="en-GB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turn-by-turn diagnostics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the orbit and beam losses.</a:t>
            </a:r>
          </a:p>
          <a:p>
            <a:pPr lvl="1" algn="l">
              <a:lnSpc>
                <a:spcPct val="120000"/>
              </a:lnSpc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timing event to trigger phase jump</a:t>
            </a:r>
          </a:p>
          <a:p>
            <a:pPr lvl="1" algn="l">
              <a:lnSpc>
                <a:spcPct val="120000"/>
              </a:lnSpc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Trigger turn-by-turn recording of BPMs </a:t>
            </a:r>
          </a:p>
          <a:p>
            <a:pPr lvl="1" algn="l">
              <a:lnSpc>
                <a:spcPct val="120000"/>
              </a:lnSpc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Trigger turn-by-turn recording of LHC type BLMs in the SPS</a:t>
            </a:r>
          </a:p>
          <a:p>
            <a:pPr algn="l">
              <a:lnSpc>
                <a:spcPct val="120000"/>
              </a:lnSpc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ct val="120000"/>
              </a:lnSpc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69DF1-C880-1FD7-1A35-415F77DCA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Vancouver, 25.-28.09.2023, C. Hernalsteens </a:t>
            </a:r>
          </a:p>
        </p:txBody>
      </p:sp>
    </p:spTree>
    <p:extLst>
      <p:ext uri="{BB962C8B-B14F-4D97-AF65-F5344CB8AC3E}">
        <p14:creationId xmlns:p14="http://schemas.microsoft.com/office/powerpoint/2010/main" val="27818147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2logo-v2" id="{164BE51A-7D4D-B040-BE07-1A799ED56FE7}" vid="{098C48DC-503E-6C4C-B23B-C4F314185B03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criticality_cliq_hl_failsim</Template>
  <TotalTime>10879</TotalTime>
  <Words>1235</Words>
  <Application>Microsoft Macintosh PowerPoint</Application>
  <PresentationFormat>Widescreen</PresentationFormat>
  <Paragraphs>155</Paragraphs>
  <Slides>14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Machine protection studies</vt:lpstr>
      <vt:lpstr>Outline</vt:lpstr>
      <vt:lpstr>Assumptions and past work</vt:lpstr>
      <vt:lpstr>Phase slip – Simulation results</vt:lpstr>
      <vt:lpstr>Phase jump – Simulation results</vt:lpstr>
      <vt:lpstr>SPS MD</vt:lpstr>
      <vt:lpstr>SPS MD – Turn by turn dynamics</vt:lpstr>
      <vt:lpstr>SPS MD – Orbit jump and beam losses</vt:lpstr>
      <vt:lpstr>Conclusions</vt:lpstr>
      <vt:lpstr>References and prior works</vt:lpstr>
      <vt:lpstr>Backup</vt:lpstr>
      <vt:lpstr>Optics at the location of the crab cavities</vt:lpstr>
      <vt:lpstr>Collimator gaps</vt:lpstr>
      <vt:lpstr>Crab Cavity failure: worst cases 4AR1.B1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HERNALSTEENS Cédric</dc:creator>
  <cp:lastModifiedBy>Daniel Wollmann</cp:lastModifiedBy>
  <cp:revision>38</cp:revision>
  <dcterms:created xsi:type="dcterms:W3CDTF">2023-01-10T07:54:37Z</dcterms:created>
  <dcterms:modified xsi:type="dcterms:W3CDTF">2023-09-28T15:22:39Z</dcterms:modified>
</cp:coreProperties>
</file>