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4"/>
  </p:sldMasterIdLst>
  <p:notesMasterIdLst>
    <p:notesMasterId r:id="rId43"/>
  </p:notesMasterIdLst>
  <p:handoutMasterIdLst>
    <p:handoutMasterId r:id="rId44"/>
  </p:handoutMasterIdLst>
  <p:sldIdLst>
    <p:sldId id="896" r:id="rId5"/>
    <p:sldId id="299" r:id="rId6"/>
    <p:sldId id="897" r:id="rId7"/>
    <p:sldId id="2586" r:id="rId8"/>
    <p:sldId id="2589" r:id="rId9"/>
    <p:sldId id="349" r:id="rId10"/>
    <p:sldId id="1161" r:id="rId11"/>
    <p:sldId id="1158" r:id="rId12"/>
    <p:sldId id="1160" r:id="rId13"/>
    <p:sldId id="2588" r:id="rId14"/>
    <p:sldId id="268" r:id="rId15"/>
    <p:sldId id="1157" r:id="rId16"/>
    <p:sldId id="269" r:id="rId17"/>
    <p:sldId id="273" r:id="rId18"/>
    <p:sldId id="2590" r:id="rId19"/>
    <p:sldId id="2585" r:id="rId20"/>
    <p:sldId id="1149" r:id="rId21"/>
    <p:sldId id="693" r:id="rId22"/>
    <p:sldId id="692" r:id="rId23"/>
    <p:sldId id="319" r:id="rId24"/>
    <p:sldId id="697" r:id="rId25"/>
    <p:sldId id="712" r:id="rId26"/>
    <p:sldId id="1150" r:id="rId27"/>
    <p:sldId id="2594" r:id="rId28"/>
    <p:sldId id="1132" r:id="rId29"/>
    <p:sldId id="1014" r:id="rId30"/>
    <p:sldId id="356" r:id="rId31"/>
    <p:sldId id="1074" r:id="rId32"/>
    <p:sldId id="1052" r:id="rId33"/>
    <p:sldId id="2592" r:id="rId34"/>
    <p:sldId id="2593" r:id="rId35"/>
    <p:sldId id="2591" r:id="rId36"/>
    <p:sldId id="1134" r:id="rId37"/>
    <p:sldId id="1142" r:id="rId38"/>
    <p:sldId id="1155" r:id="rId39"/>
    <p:sldId id="2595" r:id="rId40"/>
    <p:sldId id="2596" r:id="rId41"/>
    <p:sldId id="275" r:id="rId4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DFF"/>
    <a:srgbClr val="D0EDA5"/>
    <a:srgbClr val="F7F6B6"/>
    <a:srgbClr val="0432FF"/>
    <a:srgbClr val="008F00"/>
    <a:srgbClr val="AB7942"/>
    <a:srgbClr val="F9E9A6"/>
    <a:srgbClr val="00FA00"/>
    <a:srgbClr val="F7F2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83"/>
    <p:restoredTop sz="95462"/>
  </p:normalViewPr>
  <p:slideViewPr>
    <p:cSldViewPr snapToGrid="0" snapToObjects="1" showGuides="1">
      <p:cViewPr>
        <p:scale>
          <a:sx n="100" d="100"/>
          <a:sy n="100" d="100"/>
        </p:scale>
        <p:origin x="1592" y="648"/>
      </p:cViewPr>
      <p:guideLst>
        <p:guide orient="horz" pos="2160"/>
        <p:guide pos="2880"/>
      </p:guideLst>
    </p:cSldViewPr>
  </p:slideViewPr>
  <p:notesTextViewPr>
    <p:cViewPr>
      <p:scale>
        <a:sx n="100" d="100"/>
        <a:sy n="100" d="100"/>
      </p:scale>
      <p:origin x="0" y="0"/>
    </p:cViewPr>
  </p:notesTextViewPr>
  <p:sorterViewPr>
    <p:cViewPr>
      <p:scale>
        <a:sx n="42" d="100"/>
        <a:sy n="4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28/09/2023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71608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28/09/2023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708012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0</a:t>
            </a:fld>
            <a:endParaRPr lang="fr-FR"/>
          </a:p>
        </p:txBody>
      </p:sp>
    </p:spTree>
    <p:extLst>
      <p:ext uri="{BB962C8B-B14F-4D97-AF65-F5344CB8AC3E}">
        <p14:creationId xmlns:p14="http://schemas.microsoft.com/office/powerpoint/2010/main" val="3642225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61932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32188013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US" noProof="0"/>
              <a:t>Status of D1 Construction and Test, T. Nakamoto, KEK</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6356350"/>
            <a:ext cx="6573000" cy="360000"/>
          </a:xfrm>
        </p:spPr>
        <p:txBody>
          <a:bodyPr/>
          <a:lstStyle/>
          <a:p>
            <a:r>
              <a:rPr lang="en-US" noProof="0"/>
              <a:t>Status of D1 Construction and Test, T. Nakamoto, KEK</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extLst>
      <p:ext uri="{BB962C8B-B14F-4D97-AF65-F5344CB8AC3E}">
        <p14:creationId xmlns:p14="http://schemas.microsoft.com/office/powerpoint/2010/main" val="228613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US" noProof="0"/>
              <a:t>Status of D1 Construction and Test, T. Nakamoto, KEK</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a:t>Status of D1 Construction and Test, T. Nakamoto, KEK</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a:t>Status of D1 Construction and Test, T. Nakamoto, KEK</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a:t>Status of D1 Construction and Test, T. Nakamoto, KEK</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noProof="0"/>
              <a:t>プレースホルダーまでドラッグするかアイコンをクリックして図を追加</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a:t>Status of D1 Construction and Test, T. Nakamoto, KEK</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6356350"/>
            <a:ext cx="6573000" cy="360000"/>
          </a:xfrm>
        </p:spPr>
        <p:txBody>
          <a:bodyPr/>
          <a:lstStyle/>
          <a:p>
            <a:r>
              <a:rPr lang="en-US" noProof="0"/>
              <a:t>Status of D1 Construction and Test, T. Nakamoto, KEK</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US" noProof="0"/>
              <a:t>Status of D1 Construction and Test, T. Nakamoto, KEK</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extLst>
      <p:ext uri="{BB962C8B-B14F-4D97-AF65-F5344CB8AC3E}">
        <p14:creationId xmlns:p14="http://schemas.microsoft.com/office/powerpoint/2010/main" val="3742980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noProof="0"/>
              <a:t>プレースホルダーまでドラッグするかアイコンをクリックして図を追加</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a:t>Status of D1 Construction and Test, T. Nakamoto, KEK</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extLst>
      <p:ext uri="{BB962C8B-B14F-4D97-AF65-F5344CB8AC3E}">
        <p14:creationId xmlns:p14="http://schemas.microsoft.com/office/powerpoint/2010/main" val="4190161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296600" y="6417763"/>
            <a:ext cx="6550800" cy="360000"/>
          </a:xfrm>
          <a:prstGeom prst="rect">
            <a:avLst/>
          </a:prstGeom>
        </p:spPr>
        <p:txBody>
          <a:bodyPr vert="horz" lIns="0" tIns="0" rIns="0" bIns="0" rtlCol="0" anchor="b"/>
          <a:lstStyle>
            <a:lvl1pPr algn="r">
              <a:defRPr sz="1200">
                <a:solidFill>
                  <a:schemeClr val="accent1"/>
                </a:solidFill>
              </a:defRPr>
            </a:lvl1pPr>
          </a:lstStyle>
          <a:p>
            <a:pPr algn="ctr"/>
            <a:r>
              <a:rPr lang="en-US"/>
              <a:t>Status of D1 Construction and Test, T. Nakamoto, KEK</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60" r:id="rId8"/>
    <p:sldLayoutId id="2147483665" r:id="rId9"/>
    <p:sldLayoutId id="2147483666" r:id="rId10"/>
  </p:sldLayoutIdLst>
  <p:hf hdr="0" dt="0"/>
  <p:txStyles>
    <p:titleStyle>
      <a:lvl1pPr algn="ctr" defTabSz="457200" rtl="0" eaLnBrk="1" latinLnBrk="0" hangingPunct="1">
        <a:spcBef>
          <a:spcPct val="0"/>
        </a:spcBef>
        <a:buNone/>
        <a:defRPr kumimoji="1"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kumimoji="1"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kumimoji="1"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kumimoji="1"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kumimoji="1"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kumimoji="1"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fr-FR"/>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jpe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package" Target="../embeddings/Microsoft_Excel_______.xlsx"/><Relationship Id="rId1" Type="http://schemas.openxmlformats.org/officeDocument/2006/relationships/slideLayout" Target="../slideLayouts/slideLayout2.xml"/><Relationship Id="rId6" Type="http://schemas.openxmlformats.org/officeDocument/2006/relationships/image" Target="../media/image56.emf"/><Relationship Id="rId5" Type="http://schemas.openxmlformats.org/officeDocument/2006/relationships/image" Target="../media/image55.emf"/><Relationship Id="rId4" Type="http://schemas.openxmlformats.org/officeDocument/2006/relationships/image" Target="../media/image54.emf"/></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8.tiff"/><Relationship Id="rId2" Type="http://schemas.openxmlformats.org/officeDocument/2006/relationships/image" Target="../media/image57.tiff"/><Relationship Id="rId1" Type="http://schemas.openxmlformats.org/officeDocument/2006/relationships/slideLayout" Target="../slideLayouts/slideLayout2.xml"/><Relationship Id="rId6" Type="http://schemas.openxmlformats.org/officeDocument/2006/relationships/image" Target="../media/image61.tiff"/><Relationship Id="rId5" Type="http://schemas.openxmlformats.org/officeDocument/2006/relationships/image" Target="../media/image60.tiff"/><Relationship Id="rId4" Type="http://schemas.openxmlformats.org/officeDocument/2006/relationships/image" Target="../media/image59.tiff"/></Relationships>
</file>

<file path=ppt/slides/_rels/slide21.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package" Target="../embeddings/Microsoft_Excel_______1.xlsx"/><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package" Target="../embeddings/Microsoft_Excel_______2.xlsx"/><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6.jpeg"/><Relationship Id="rId7" Type="http://schemas.openxmlformats.org/officeDocument/2006/relationships/image" Target="../media/image70.tiff"/><Relationship Id="rId2" Type="http://schemas.openxmlformats.org/officeDocument/2006/relationships/image" Target="../media/image65.jpeg"/><Relationship Id="rId1" Type="http://schemas.openxmlformats.org/officeDocument/2006/relationships/slideLayout" Target="../slideLayouts/slideLayout2.xml"/><Relationship Id="rId6" Type="http://schemas.openxmlformats.org/officeDocument/2006/relationships/image" Target="../media/image69.emf"/><Relationship Id="rId5" Type="http://schemas.openxmlformats.org/officeDocument/2006/relationships/image" Target="../media/image68.jpeg"/><Relationship Id="rId4" Type="http://schemas.openxmlformats.org/officeDocument/2006/relationships/image" Target="../media/image67.jpeg"/></Relationships>
</file>

<file path=ppt/slides/_rels/slide2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2.jpeg"/><Relationship Id="rId7" Type="http://schemas.openxmlformats.org/officeDocument/2006/relationships/image" Target="../media/image76.jpeg"/><Relationship Id="rId2" Type="http://schemas.openxmlformats.org/officeDocument/2006/relationships/image" Target="../media/image71.jpeg"/><Relationship Id="rId1" Type="http://schemas.openxmlformats.org/officeDocument/2006/relationships/slideLayout" Target="../slideLayouts/slideLayout2.xml"/><Relationship Id="rId6" Type="http://schemas.openxmlformats.org/officeDocument/2006/relationships/image" Target="../media/image75.jpeg"/><Relationship Id="rId11" Type="http://schemas.openxmlformats.org/officeDocument/2006/relationships/image" Target="../media/image80.jpeg"/><Relationship Id="rId5" Type="http://schemas.openxmlformats.org/officeDocument/2006/relationships/image" Target="../media/image74.jpeg"/><Relationship Id="rId10" Type="http://schemas.openxmlformats.org/officeDocument/2006/relationships/image" Target="../media/image79.jpeg"/><Relationship Id="rId4" Type="http://schemas.openxmlformats.org/officeDocument/2006/relationships/image" Target="../media/image73.jpeg"/><Relationship Id="rId9" Type="http://schemas.openxmlformats.org/officeDocument/2006/relationships/image" Target="../media/image78.jpeg"/></Relationships>
</file>

<file path=ppt/slides/_rels/slide29.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2.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3.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92.jpeg"/><Relationship Id="rId3" Type="http://schemas.openxmlformats.org/officeDocument/2006/relationships/image" Target="../media/image87.jpeg"/><Relationship Id="rId7" Type="http://schemas.openxmlformats.org/officeDocument/2006/relationships/image" Target="../media/image91.jpeg"/><Relationship Id="rId2" Type="http://schemas.openxmlformats.org/officeDocument/2006/relationships/image" Target="../media/image86.jpeg"/><Relationship Id="rId1" Type="http://schemas.openxmlformats.org/officeDocument/2006/relationships/slideLayout" Target="../slideLayouts/slideLayout2.xml"/><Relationship Id="rId6" Type="http://schemas.openxmlformats.org/officeDocument/2006/relationships/image" Target="../media/image90.jpeg"/><Relationship Id="rId5" Type="http://schemas.openxmlformats.org/officeDocument/2006/relationships/image" Target="../media/image89.jpeg"/><Relationship Id="rId10" Type="http://schemas.openxmlformats.org/officeDocument/2006/relationships/image" Target="../media/image94.jpeg"/><Relationship Id="rId4" Type="http://schemas.openxmlformats.org/officeDocument/2006/relationships/image" Target="../media/image88.jpeg"/><Relationship Id="rId9" Type="http://schemas.openxmlformats.org/officeDocument/2006/relationships/image" Target="../media/image9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6.jpeg"/><Relationship Id="rId7" Type="http://schemas.openxmlformats.org/officeDocument/2006/relationships/image" Target="../media/image100.jpeg"/><Relationship Id="rId2" Type="http://schemas.openxmlformats.org/officeDocument/2006/relationships/image" Target="../media/image95.tiff"/><Relationship Id="rId1" Type="http://schemas.openxmlformats.org/officeDocument/2006/relationships/slideLayout" Target="../slideLayouts/slideLayout2.xml"/><Relationship Id="rId6" Type="http://schemas.openxmlformats.org/officeDocument/2006/relationships/image" Target="../media/image99.emf"/><Relationship Id="rId5" Type="http://schemas.openxmlformats.org/officeDocument/2006/relationships/image" Target="../media/image98.jpeg"/><Relationship Id="rId4" Type="http://schemas.openxmlformats.org/officeDocument/2006/relationships/image" Target="../media/image97.jpeg"/></Relationships>
</file>

<file path=ppt/slides/_rels/slide34.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image" Target="../media/image101.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image" Target="../media/image103.emf"/><Relationship Id="rId1" Type="http://schemas.openxmlformats.org/officeDocument/2006/relationships/slideLayout" Target="../slideLayouts/slideLayout2.xml"/><Relationship Id="rId5" Type="http://schemas.openxmlformats.org/officeDocument/2006/relationships/image" Target="../media/image106.jpeg"/><Relationship Id="rId4" Type="http://schemas.openxmlformats.org/officeDocument/2006/relationships/image" Target="../media/image105.emf"/></Relationships>
</file>

<file path=ppt/slides/_rels/slide36.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image" Target="../media/image107.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emf"/><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11481" y="2364457"/>
            <a:ext cx="6882114" cy="1979525"/>
          </a:xfrm>
        </p:spPr>
        <p:txBody>
          <a:bodyPr/>
          <a:lstStyle/>
          <a:p>
            <a:pPr algn="ctr"/>
            <a:r>
              <a:rPr lang="en-US" altLang="ja-JP" sz="4000" dirty="0"/>
              <a:t>Status of D1 Construction and Test</a:t>
            </a:r>
            <a:endParaRPr lang="en-GB" sz="4000" dirty="0">
              <a:latin typeface="Calibri" panose="020F0502020204030204" pitchFamily="34" charset="0"/>
              <a:cs typeface="Calibri" panose="020F0502020204030204" pitchFamily="34" charset="0"/>
            </a:endParaRPr>
          </a:p>
        </p:txBody>
      </p:sp>
      <p:sp>
        <p:nvSpPr>
          <p:cNvPr id="3" name="Sous-titre 2"/>
          <p:cNvSpPr>
            <a:spLocks noGrp="1"/>
          </p:cNvSpPr>
          <p:nvPr>
            <p:ph type="subTitle" idx="1"/>
          </p:nvPr>
        </p:nvSpPr>
        <p:spPr>
          <a:xfrm>
            <a:off x="3063533" y="5418580"/>
            <a:ext cx="5262362" cy="1059302"/>
          </a:xfrm>
        </p:spPr>
        <p:txBody>
          <a:bodyPr>
            <a:noAutofit/>
          </a:bodyPr>
          <a:lstStyle/>
          <a:p>
            <a:r>
              <a:rPr lang="en-GB" altLang="ja-JP" b="1" dirty="0"/>
              <a:t>Tatsushi NAKAMOTO, KEK</a:t>
            </a:r>
          </a:p>
          <a:p>
            <a:r>
              <a:rPr lang="en-GB" altLang="ja-JP" b="1" dirty="0">
                <a:solidFill>
                  <a:schemeClr val="tx2"/>
                </a:solidFill>
                <a:ea typeface="Calibri" charset="0"/>
                <a:cs typeface="Calibri" charset="0"/>
              </a:rPr>
              <a:t>On behalf of CERN-KEK Collaboration for D1 Construction for HL-LHC</a:t>
            </a:r>
          </a:p>
        </p:txBody>
      </p:sp>
      <p:sp>
        <p:nvSpPr>
          <p:cNvPr id="6" name="テキスト プレースホルダー 5">
            <a:extLst>
              <a:ext uri="{FF2B5EF4-FFF2-40B4-BE49-F238E27FC236}">
                <a16:creationId xmlns:a16="http://schemas.microsoft.com/office/drawing/2014/main" id="{C60A8337-816F-8A48-96A6-3BACC2DFFABD}"/>
              </a:ext>
            </a:extLst>
          </p:cNvPr>
          <p:cNvSpPr>
            <a:spLocks noGrp="1"/>
          </p:cNvSpPr>
          <p:nvPr>
            <p:ph type="body" sz="quarter" idx="14"/>
          </p:nvPr>
        </p:nvSpPr>
        <p:spPr>
          <a:xfrm>
            <a:off x="2607733" y="6504250"/>
            <a:ext cx="6536267" cy="352923"/>
          </a:xfrm>
          <a:solidFill>
            <a:schemeClr val="bg1"/>
          </a:solidFill>
        </p:spPr>
        <p:txBody>
          <a:bodyPr>
            <a:noAutofit/>
          </a:bodyPr>
          <a:lstStyle/>
          <a:p>
            <a:pPr marL="11113" indent="-11113"/>
            <a:r>
              <a:rPr lang="en-US" altLang="ja-JP" dirty="0"/>
              <a:t>13</a:t>
            </a:r>
            <a:r>
              <a:rPr lang="en-US" altLang="ja-JP" baseline="30000" dirty="0"/>
              <a:t>th</a:t>
            </a:r>
            <a:r>
              <a:rPr lang="en-US" altLang="ja-JP" dirty="0"/>
              <a:t> HL-LHC Collaboration Meeting, Vancouver, Canada, Sept. 27, 2023</a:t>
            </a:r>
            <a:endParaRPr lang="en-GB" altLang="ja-JP" dirty="0"/>
          </a:p>
        </p:txBody>
      </p:sp>
      <p:pic>
        <p:nvPicPr>
          <p:cNvPr id="5" name="図 4">
            <a:extLst>
              <a:ext uri="{FF2B5EF4-FFF2-40B4-BE49-F238E27FC236}">
                <a16:creationId xmlns:a16="http://schemas.microsoft.com/office/drawing/2014/main" id="{B89282B0-E6C6-BC4A-A18C-747B5D77E7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10332" y="352923"/>
            <a:ext cx="1352446" cy="774384"/>
          </a:xfrm>
          <a:prstGeom prst="rect">
            <a:avLst/>
          </a:prstGeom>
        </p:spPr>
      </p:pic>
      <p:pic>
        <p:nvPicPr>
          <p:cNvPr id="7" name="Picture 3" descr="200px-CERN_logo.svg.png">
            <a:extLst>
              <a:ext uri="{FF2B5EF4-FFF2-40B4-BE49-F238E27FC236}">
                <a16:creationId xmlns:a16="http://schemas.microsoft.com/office/drawing/2014/main" id="{473721FD-554C-FA4A-8477-0D9A7214610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6848" y="190371"/>
            <a:ext cx="1133494" cy="1099488"/>
          </a:xfrm>
          <a:prstGeom prst="rect">
            <a:avLst/>
          </a:prstGeom>
        </p:spPr>
      </p:pic>
      <p:pic>
        <p:nvPicPr>
          <p:cNvPr id="4" name="図 3">
            <a:extLst>
              <a:ext uri="{FF2B5EF4-FFF2-40B4-BE49-F238E27FC236}">
                <a16:creationId xmlns:a16="http://schemas.microsoft.com/office/drawing/2014/main" id="{3D768680-9891-A659-3D3E-31AC888540F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862632" y="3608945"/>
            <a:ext cx="3418735" cy="1783267"/>
          </a:xfrm>
          <a:prstGeom prst="rect">
            <a:avLst/>
          </a:prstGeom>
        </p:spPr>
      </p:pic>
    </p:spTree>
    <p:extLst>
      <p:ext uri="{BB962C8B-B14F-4D97-AF65-F5344CB8AC3E}">
        <p14:creationId xmlns:p14="http://schemas.microsoft.com/office/powerpoint/2010/main" val="3635645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5ACD4F-4AB8-D0CD-AA22-284FDCC3540F}"/>
              </a:ext>
            </a:extLst>
          </p:cNvPr>
          <p:cNvSpPr>
            <a:spLocks noGrp="1"/>
          </p:cNvSpPr>
          <p:nvPr>
            <p:ph type="title"/>
          </p:nvPr>
        </p:nvSpPr>
        <p:spPr>
          <a:xfrm>
            <a:off x="612000" y="2574730"/>
            <a:ext cx="7920000" cy="720000"/>
          </a:xfrm>
        </p:spPr>
        <p:txBody>
          <a:bodyPr/>
          <a:lstStyle/>
          <a:p>
            <a:r>
              <a:rPr kumimoji="1" lang="en-US" altLang="ja-JP" dirty="0"/>
              <a:t>Test Results of MBXF1</a:t>
            </a:r>
            <a:br>
              <a:rPr kumimoji="1" lang="en-US" altLang="ja-JP" dirty="0"/>
            </a:br>
            <a:r>
              <a:rPr kumimoji="1" lang="en-US" altLang="ja-JP" dirty="0"/>
              <a:t>- Training Quench -</a:t>
            </a:r>
            <a:endParaRPr kumimoji="1" lang="ja-JP" altLang="en-US"/>
          </a:p>
        </p:txBody>
      </p:sp>
      <p:sp>
        <p:nvSpPr>
          <p:cNvPr id="4" name="フッター プレースホルダー 3">
            <a:extLst>
              <a:ext uri="{FF2B5EF4-FFF2-40B4-BE49-F238E27FC236}">
                <a16:creationId xmlns:a16="http://schemas.microsoft.com/office/drawing/2014/main" id="{E35A3A6D-7496-6CDB-9390-CBD1A0D034AC}"/>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FB9D4068-970F-7401-343C-9B014235F793}"/>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3" name="テキスト ボックス 2">
            <a:extLst>
              <a:ext uri="{FF2B5EF4-FFF2-40B4-BE49-F238E27FC236}">
                <a16:creationId xmlns:a16="http://schemas.microsoft.com/office/drawing/2014/main" id="{892A5B76-D161-48BA-7D29-135AD27DAA3F}"/>
              </a:ext>
            </a:extLst>
          </p:cNvPr>
          <p:cNvSpPr txBox="1"/>
          <p:nvPr/>
        </p:nvSpPr>
        <p:spPr>
          <a:xfrm>
            <a:off x="4824249" y="5454869"/>
            <a:ext cx="3954929" cy="646331"/>
          </a:xfrm>
          <a:prstGeom prst="rect">
            <a:avLst/>
          </a:prstGeom>
          <a:noFill/>
        </p:spPr>
        <p:txBody>
          <a:bodyPr wrap="none" rtlCol="0">
            <a:spAutoFit/>
          </a:bodyPr>
          <a:lstStyle/>
          <a:p>
            <a:r>
              <a:rPr kumimoji="1" lang="en-US" altLang="ja-JP" dirty="0"/>
              <a:t>The detailed reports at WP3 meeting</a:t>
            </a:r>
          </a:p>
          <a:p>
            <a:r>
              <a:rPr kumimoji="1" lang="en-US" altLang="ja-JP" dirty="0"/>
              <a:t>https://</a:t>
            </a:r>
            <a:r>
              <a:rPr kumimoji="1" lang="en-US" altLang="ja-JP" dirty="0" err="1"/>
              <a:t>indico.cern.ch</a:t>
            </a:r>
            <a:r>
              <a:rPr kumimoji="1" lang="en-US" altLang="ja-JP" dirty="0"/>
              <a:t>/event/1290076/</a:t>
            </a:r>
            <a:endParaRPr kumimoji="1" lang="ja-JP" altLang="en-US"/>
          </a:p>
        </p:txBody>
      </p:sp>
    </p:spTree>
    <p:extLst>
      <p:ext uri="{BB962C8B-B14F-4D97-AF65-F5344CB8AC3E}">
        <p14:creationId xmlns:p14="http://schemas.microsoft.com/office/powerpoint/2010/main" val="613959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CCAEF81D-29F4-642C-4462-6F596E6D5366}"/>
              </a:ext>
            </a:extLst>
          </p:cNvPr>
          <p:cNvPicPr>
            <a:picLocks noChangeAspect="1"/>
          </p:cNvPicPr>
          <p:nvPr/>
        </p:nvPicPr>
        <p:blipFill>
          <a:blip r:embed="rId2"/>
          <a:stretch>
            <a:fillRect/>
          </a:stretch>
        </p:blipFill>
        <p:spPr>
          <a:xfrm>
            <a:off x="640800" y="289439"/>
            <a:ext cx="7423341" cy="4241908"/>
          </a:xfrm>
          <a:prstGeom prst="rect">
            <a:avLst/>
          </a:prstGeom>
        </p:spPr>
      </p:pic>
      <p:sp>
        <p:nvSpPr>
          <p:cNvPr id="2" name="タイトル 1">
            <a:extLst>
              <a:ext uri="{FF2B5EF4-FFF2-40B4-BE49-F238E27FC236}">
                <a16:creationId xmlns:a16="http://schemas.microsoft.com/office/drawing/2014/main" id="{093F008F-105C-8F0D-D6C8-722222EF2411}"/>
              </a:ext>
            </a:extLst>
          </p:cNvPr>
          <p:cNvSpPr>
            <a:spLocks noGrp="1"/>
          </p:cNvSpPr>
          <p:nvPr>
            <p:ph type="title"/>
          </p:nvPr>
        </p:nvSpPr>
        <p:spPr>
          <a:xfrm>
            <a:off x="583200" y="0"/>
            <a:ext cx="7920000" cy="540000"/>
          </a:xfrm>
        </p:spPr>
        <p:txBody>
          <a:bodyPr/>
          <a:lstStyle/>
          <a:p>
            <a:r>
              <a:rPr lang="en-US" altLang="ja-JP" sz="3200" dirty="0"/>
              <a:t>Quench Training of MBXF1</a:t>
            </a:r>
            <a:endParaRPr kumimoji="1" lang="ja-JP" altLang="en-US" sz="3200"/>
          </a:p>
        </p:txBody>
      </p:sp>
      <p:sp>
        <p:nvSpPr>
          <p:cNvPr id="3" name="コンテンツ プレースホルダー 2">
            <a:extLst>
              <a:ext uri="{FF2B5EF4-FFF2-40B4-BE49-F238E27FC236}">
                <a16:creationId xmlns:a16="http://schemas.microsoft.com/office/drawing/2014/main" id="{994646C0-0A89-AB6F-183F-76C794035879}"/>
              </a:ext>
            </a:extLst>
          </p:cNvPr>
          <p:cNvSpPr>
            <a:spLocks noGrp="1"/>
          </p:cNvSpPr>
          <p:nvPr>
            <p:ph idx="1"/>
          </p:nvPr>
        </p:nvSpPr>
        <p:spPr>
          <a:xfrm>
            <a:off x="446010" y="4741744"/>
            <a:ext cx="8532000" cy="1178112"/>
          </a:xfrm>
          <a:solidFill>
            <a:schemeClr val="bg1"/>
          </a:solidFill>
        </p:spPr>
        <p:txBody>
          <a:bodyPr>
            <a:normAutofit fontScale="62500" lnSpcReduction="20000"/>
          </a:bodyPr>
          <a:lstStyle/>
          <a:p>
            <a:r>
              <a:rPr lang="en-US" altLang="ja-JP" dirty="0"/>
              <a:t>N</a:t>
            </a:r>
            <a:r>
              <a:rPr kumimoji="1" lang="en-US" altLang="ja-JP" dirty="0"/>
              <a:t>ominal current (</a:t>
            </a:r>
            <a:r>
              <a:rPr kumimoji="1" lang="en-US" altLang="ja-JP" b="1" i="1" dirty="0" err="1"/>
              <a:t>I</a:t>
            </a:r>
            <a:r>
              <a:rPr kumimoji="1" lang="en-US" altLang="ja-JP" b="1" i="1" baseline="-25000" dirty="0" err="1"/>
              <a:t>nominal</a:t>
            </a:r>
            <a:r>
              <a:rPr kumimoji="1" lang="en-US" altLang="ja-JP" dirty="0"/>
              <a:t>, 12.11 kA) :  </a:t>
            </a:r>
            <a:r>
              <a:rPr kumimoji="1" lang="en-US" altLang="ja-JP" b="1" dirty="0"/>
              <a:t>2</a:t>
            </a:r>
            <a:r>
              <a:rPr kumimoji="1" lang="en-US" altLang="ja-JP" dirty="0"/>
              <a:t> quenches</a:t>
            </a:r>
          </a:p>
          <a:p>
            <a:r>
              <a:rPr kumimoji="1" lang="en-US" altLang="ja-JP" b="1" dirty="0">
                <a:solidFill>
                  <a:srgbClr val="0070C0"/>
                </a:solidFill>
              </a:rPr>
              <a:t>Ultimate current (</a:t>
            </a:r>
            <a:r>
              <a:rPr kumimoji="1" lang="en-US" altLang="ja-JP" b="1" i="1" dirty="0" err="1">
                <a:solidFill>
                  <a:srgbClr val="0070C0"/>
                </a:solidFill>
              </a:rPr>
              <a:t>I</a:t>
            </a:r>
            <a:r>
              <a:rPr kumimoji="1" lang="en-US" altLang="ja-JP" b="1" i="1" baseline="-25000" dirty="0" err="1">
                <a:solidFill>
                  <a:srgbClr val="0070C0"/>
                </a:solidFill>
              </a:rPr>
              <a:t>ultmate</a:t>
            </a:r>
            <a:r>
              <a:rPr kumimoji="1" lang="en-US" altLang="ja-JP" b="1" dirty="0">
                <a:solidFill>
                  <a:srgbClr val="0070C0"/>
                </a:solidFill>
              </a:rPr>
              <a:t>, 13.231 kA)  :  7 quenches </a:t>
            </a:r>
            <a:endParaRPr lang="en-US" altLang="ja-JP" b="1" dirty="0">
              <a:solidFill>
                <a:srgbClr val="0070C0"/>
              </a:solidFill>
            </a:endParaRPr>
          </a:p>
          <a:p>
            <a:r>
              <a:rPr kumimoji="1" lang="en-US" altLang="ja-JP" dirty="0"/>
              <a:t>Furthermore </a:t>
            </a:r>
            <a:r>
              <a:rPr kumimoji="1" lang="en-US" altLang="ja-JP" b="1" dirty="0">
                <a:solidFill>
                  <a:srgbClr val="0070C0"/>
                </a:solidFill>
              </a:rPr>
              <a:t>NO</a:t>
            </a:r>
            <a:r>
              <a:rPr kumimoji="1" lang="en-US" altLang="ja-JP" dirty="0"/>
              <a:t> quench was required to reach </a:t>
            </a:r>
            <a:r>
              <a:rPr lang="en-US" altLang="ja-JP" b="1" i="1" dirty="0" err="1"/>
              <a:t>I</a:t>
            </a:r>
            <a:r>
              <a:rPr lang="en-US" altLang="ja-JP" b="1" i="1" baseline="-25000" dirty="0" err="1"/>
              <a:t>ultmate</a:t>
            </a:r>
            <a:r>
              <a:rPr lang="en-US" altLang="ja-JP" b="1" i="1" baseline="-25000" dirty="0"/>
              <a:t> </a:t>
            </a:r>
            <a:r>
              <a:rPr kumimoji="1" lang="en-US" altLang="ja-JP" dirty="0"/>
              <a:t>after the thermal cycle</a:t>
            </a:r>
          </a:p>
          <a:p>
            <a:r>
              <a:rPr lang="en-US" altLang="ja-JP" dirty="0"/>
              <a:t>The last quench at </a:t>
            </a:r>
            <a:r>
              <a:rPr lang="en-US" altLang="ja-JP" b="1" i="1" dirty="0" err="1"/>
              <a:t>I</a:t>
            </a:r>
            <a:r>
              <a:rPr lang="en-US" altLang="ja-JP" b="1" i="1" baseline="-25000" dirty="0" err="1"/>
              <a:t>ultmate</a:t>
            </a:r>
            <a:r>
              <a:rPr lang="en-US" altLang="ja-JP" dirty="0"/>
              <a:t> occurred during the long holding test (4 hours)</a:t>
            </a:r>
          </a:p>
        </p:txBody>
      </p:sp>
      <p:sp>
        <p:nvSpPr>
          <p:cNvPr id="4" name="フッター プレースホルダー 3">
            <a:extLst>
              <a:ext uri="{FF2B5EF4-FFF2-40B4-BE49-F238E27FC236}">
                <a16:creationId xmlns:a16="http://schemas.microsoft.com/office/drawing/2014/main" id="{D72DE5B6-1B38-1EB5-410B-D8A9D5ED1A36}"/>
              </a:ext>
            </a:extLst>
          </p:cNvPr>
          <p:cNvSpPr>
            <a:spLocks noGrp="1"/>
          </p:cNvSpPr>
          <p:nvPr>
            <p:ph type="ftr" sz="quarter" idx="11"/>
          </p:nvPr>
        </p:nvSpPr>
        <p:spPr/>
        <p:txBody>
          <a:bodyPr/>
          <a:lstStyle/>
          <a:p>
            <a:r>
              <a:rPr lang="fr-FR" noProof="0"/>
              <a:t>Status of D1 Construction and Test, T. Nakamoto, KEK</a:t>
            </a:r>
            <a:endParaRPr lang="en-GB" noProof="0" dirty="0"/>
          </a:p>
        </p:txBody>
      </p:sp>
      <p:sp>
        <p:nvSpPr>
          <p:cNvPr id="7" name="テキスト ボックス 6">
            <a:extLst>
              <a:ext uri="{FF2B5EF4-FFF2-40B4-BE49-F238E27FC236}">
                <a16:creationId xmlns:a16="http://schemas.microsoft.com/office/drawing/2014/main" id="{E5ADCC1F-4AEC-46A3-3E2B-9A3C2CA60697}"/>
              </a:ext>
            </a:extLst>
          </p:cNvPr>
          <p:cNvSpPr txBox="1"/>
          <p:nvPr/>
        </p:nvSpPr>
        <p:spPr>
          <a:xfrm>
            <a:off x="277200" y="5833360"/>
            <a:ext cx="8589600" cy="584775"/>
          </a:xfrm>
          <a:prstGeom prst="rect">
            <a:avLst/>
          </a:prstGeom>
          <a:solidFill>
            <a:srgbClr val="FFFF00"/>
          </a:solidFill>
        </p:spPr>
        <p:txBody>
          <a:bodyPr wrap="square" rtlCol="0">
            <a:spAutoFit/>
          </a:bodyPr>
          <a:lstStyle/>
          <a:p>
            <a:pPr algn="ctr"/>
            <a:r>
              <a:rPr kumimoji="1" lang="en-US" altLang="ja-JP" sz="1600" b="1" i="1" dirty="0">
                <a:solidFill>
                  <a:srgbClr val="0070C0"/>
                </a:solidFill>
              </a:rPr>
              <a:t>First achievement of the ultimate current rating for the full scale magnet </a:t>
            </a:r>
          </a:p>
          <a:p>
            <a:pPr algn="ctr"/>
            <a:r>
              <a:rPr kumimoji="1" lang="en-US" altLang="ja-JP" sz="1600" b="1" i="1" dirty="0">
                <a:solidFill>
                  <a:srgbClr val="0070C0"/>
                </a:solidFill>
              </a:rPr>
              <a:t>with an excellent training memory</a:t>
            </a:r>
            <a:endParaRPr kumimoji="1" lang="ja-JP" altLang="en-US" sz="1600" b="1" i="1">
              <a:solidFill>
                <a:srgbClr val="0070C0"/>
              </a:solidFill>
            </a:endParaRPr>
          </a:p>
        </p:txBody>
      </p:sp>
      <p:sp>
        <p:nvSpPr>
          <p:cNvPr id="8" name="スライド番号プレースホルダー 7">
            <a:extLst>
              <a:ext uri="{FF2B5EF4-FFF2-40B4-BE49-F238E27FC236}">
                <a16:creationId xmlns:a16="http://schemas.microsoft.com/office/drawing/2014/main" id="{C01CD54C-49A6-B571-DA5E-D21CE1745EB6}"/>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6" name="テキスト ボックス 5">
            <a:extLst>
              <a:ext uri="{FF2B5EF4-FFF2-40B4-BE49-F238E27FC236}">
                <a16:creationId xmlns:a16="http://schemas.microsoft.com/office/drawing/2014/main" id="{9CC1900B-74E4-0558-F277-E809B67145A6}"/>
              </a:ext>
            </a:extLst>
          </p:cNvPr>
          <p:cNvSpPr txBox="1"/>
          <p:nvPr/>
        </p:nvSpPr>
        <p:spPr>
          <a:xfrm>
            <a:off x="6215449" y="4114801"/>
            <a:ext cx="2879123" cy="1015663"/>
          </a:xfrm>
          <a:prstGeom prst="rect">
            <a:avLst/>
          </a:prstGeom>
          <a:solidFill>
            <a:srgbClr val="D0EDA5"/>
          </a:solidFill>
          <a:ln>
            <a:solidFill>
              <a:srgbClr val="92D050"/>
            </a:solidFill>
          </a:ln>
        </p:spPr>
        <p:txBody>
          <a:bodyPr wrap="square" rtlCol="0">
            <a:spAutoFit/>
          </a:bodyPr>
          <a:lstStyle/>
          <a:p>
            <a:r>
              <a:rPr kumimoji="1" lang="en-US" altLang="ja-JP" sz="1200" dirty="0">
                <a:solidFill>
                  <a:schemeClr val="accent5"/>
                </a:solidFill>
              </a:rPr>
              <a:t>Temperature: 1.9 K</a:t>
            </a:r>
          </a:p>
          <a:p>
            <a:r>
              <a:rPr kumimoji="1" lang="en-US" altLang="ja-JP" sz="1200" dirty="0">
                <a:solidFill>
                  <a:schemeClr val="accent5"/>
                </a:solidFill>
              </a:rPr>
              <a:t>Ramp rate: 12 A/s or 30 A/s</a:t>
            </a:r>
          </a:p>
          <a:p>
            <a:r>
              <a:rPr kumimoji="1" lang="en-US" altLang="ja-JP" sz="1200" dirty="0">
                <a:solidFill>
                  <a:schemeClr val="accent5"/>
                </a:solidFill>
              </a:rPr>
              <a:t>Quench detection: 0.1 V, 10 msec</a:t>
            </a:r>
          </a:p>
          <a:p>
            <a:r>
              <a:rPr kumimoji="1" lang="en-US" altLang="ja-JP" sz="1200" dirty="0">
                <a:solidFill>
                  <a:schemeClr val="accent5"/>
                </a:solidFill>
              </a:rPr>
              <a:t>Quench protection: QPH and varistor</a:t>
            </a:r>
          </a:p>
          <a:p>
            <a:r>
              <a:rPr kumimoji="1" lang="en-US" altLang="ja-JP" sz="1200" dirty="0">
                <a:solidFill>
                  <a:schemeClr val="accent5"/>
                </a:solidFill>
              </a:rPr>
              <a:t>Quench start location: quench antenna</a:t>
            </a:r>
          </a:p>
        </p:txBody>
      </p:sp>
    </p:spTree>
    <p:extLst>
      <p:ext uri="{BB962C8B-B14F-4D97-AF65-F5344CB8AC3E}">
        <p14:creationId xmlns:p14="http://schemas.microsoft.com/office/powerpoint/2010/main" val="921743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フッター プレースホルダー 102">
            <a:extLst>
              <a:ext uri="{FF2B5EF4-FFF2-40B4-BE49-F238E27FC236}">
                <a16:creationId xmlns:a16="http://schemas.microsoft.com/office/drawing/2014/main" id="{ED327B92-D660-7BAB-6327-F3444DBF1CF8}"/>
              </a:ext>
            </a:extLst>
          </p:cNvPr>
          <p:cNvSpPr>
            <a:spLocks noGrp="1"/>
          </p:cNvSpPr>
          <p:nvPr>
            <p:ph type="ftr" sz="quarter" idx="11"/>
          </p:nvPr>
        </p:nvSpPr>
        <p:spPr>
          <a:xfrm>
            <a:off x="1905000" y="5679280"/>
            <a:ext cx="6627000" cy="270000"/>
          </a:xfrm>
        </p:spPr>
        <p:txBody>
          <a:bodyPr/>
          <a:lstStyle/>
          <a:p>
            <a:r>
              <a:rPr lang="fr-FR" noProof="0"/>
              <a:t>Status of D1 Construction and Test, T. Nakamoto, KEK</a:t>
            </a:r>
            <a:endParaRPr lang="en-GB" noProof="0" dirty="0"/>
          </a:p>
        </p:txBody>
      </p:sp>
      <p:sp>
        <p:nvSpPr>
          <p:cNvPr id="101" name="角丸四角形 100">
            <a:extLst>
              <a:ext uri="{FF2B5EF4-FFF2-40B4-BE49-F238E27FC236}">
                <a16:creationId xmlns:a16="http://schemas.microsoft.com/office/drawing/2014/main" id="{153784D0-4047-4C68-E147-6646EBDEFCE5}"/>
              </a:ext>
            </a:extLst>
          </p:cNvPr>
          <p:cNvSpPr/>
          <p:nvPr/>
        </p:nvSpPr>
        <p:spPr>
          <a:xfrm>
            <a:off x="4225703" y="1416524"/>
            <a:ext cx="4872831" cy="4584226"/>
          </a:xfrm>
          <a:prstGeom prst="roundRect">
            <a:avLst>
              <a:gd name="adj" fmla="val 6445"/>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0" name="角丸四角形 99">
            <a:extLst>
              <a:ext uri="{FF2B5EF4-FFF2-40B4-BE49-F238E27FC236}">
                <a16:creationId xmlns:a16="http://schemas.microsoft.com/office/drawing/2014/main" id="{271D8E28-8EAA-6751-255D-5E94D10197FC}"/>
              </a:ext>
            </a:extLst>
          </p:cNvPr>
          <p:cNvSpPr/>
          <p:nvPr/>
        </p:nvSpPr>
        <p:spPr>
          <a:xfrm>
            <a:off x="107505" y="1416524"/>
            <a:ext cx="4083597" cy="4584226"/>
          </a:xfrm>
          <a:prstGeom prst="roundRect">
            <a:avLst>
              <a:gd name="adj" fmla="val 6445"/>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87" name="図 86">
            <a:extLst>
              <a:ext uri="{FF2B5EF4-FFF2-40B4-BE49-F238E27FC236}">
                <a16:creationId xmlns:a16="http://schemas.microsoft.com/office/drawing/2014/main" id="{36AD4B9C-53FF-C0FB-2F02-4B75EA94455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79939" y="1916833"/>
            <a:ext cx="2164827" cy="1754649"/>
          </a:xfrm>
          <a:prstGeom prst="rect">
            <a:avLst/>
          </a:prstGeom>
        </p:spPr>
      </p:pic>
      <p:pic>
        <p:nvPicPr>
          <p:cNvPr id="59" name="図 58">
            <a:extLst>
              <a:ext uri="{FF2B5EF4-FFF2-40B4-BE49-F238E27FC236}">
                <a16:creationId xmlns:a16="http://schemas.microsoft.com/office/drawing/2014/main" id="{911CBC7F-1815-9BD7-9D9C-952134B5034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0666" y="4000234"/>
            <a:ext cx="2683222" cy="1769662"/>
          </a:xfrm>
          <a:prstGeom prst="rect">
            <a:avLst/>
          </a:prstGeom>
        </p:spPr>
      </p:pic>
      <p:sp>
        <p:nvSpPr>
          <p:cNvPr id="2" name="タイトル 1">
            <a:extLst>
              <a:ext uri="{FF2B5EF4-FFF2-40B4-BE49-F238E27FC236}">
                <a16:creationId xmlns:a16="http://schemas.microsoft.com/office/drawing/2014/main" id="{0AF05153-501D-434B-E026-92B20A5C4D99}"/>
              </a:ext>
            </a:extLst>
          </p:cNvPr>
          <p:cNvSpPr>
            <a:spLocks noGrp="1"/>
          </p:cNvSpPr>
          <p:nvPr>
            <p:ph type="title"/>
          </p:nvPr>
        </p:nvSpPr>
        <p:spPr>
          <a:xfrm>
            <a:off x="625284" y="8760"/>
            <a:ext cx="7920000" cy="540000"/>
          </a:xfrm>
        </p:spPr>
        <p:txBody>
          <a:bodyPr/>
          <a:lstStyle/>
          <a:p>
            <a:r>
              <a:rPr kumimoji="1" lang="en-US" altLang="ja-JP" sz="3200" dirty="0"/>
              <a:t>Quench Localization Analysis</a:t>
            </a:r>
            <a:endParaRPr kumimoji="1" lang="ja-JP" altLang="en-US" sz="3200"/>
          </a:p>
        </p:txBody>
      </p:sp>
      <p:sp>
        <p:nvSpPr>
          <p:cNvPr id="33" name="テキスト ボックス 32">
            <a:extLst>
              <a:ext uri="{FF2B5EF4-FFF2-40B4-BE49-F238E27FC236}">
                <a16:creationId xmlns:a16="http://schemas.microsoft.com/office/drawing/2014/main" id="{B50A2E9C-9001-442C-146E-4B1011EACFC8}"/>
              </a:ext>
            </a:extLst>
          </p:cNvPr>
          <p:cNvSpPr txBox="1"/>
          <p:nvPr/>
        </p:nvSpPr>
        <p:spPr>
          <a:xfrm>
            <a:off x="1353164" y="1240888"/>
            <a:ext cx="1592277" cy="369332"/>
          </a:xfrm>
          <a:prstGeom prst="rect">
            <a:avLst/>
          </a:prstGeom>
          <a:solidFill>
            <a:schemeClr val="bg1">
              <a:lumMod val="95000"/>
            </a:schemeClr>
          </a:solidFill>
        </p:spPr>
        <p:txBody>
          <a:bodyPr wrap="square" rtlCol="0">
            <a:spAutoFit/>
          </a:bodyPr>
          <a:lstStyle/>
          <a:p>
            <a:r>
              <a:rPr kumimoji="1" lang="en-US" altLang="ja-JP" b="1" dirty="0"/>
              <a:t>Voltage taps</a:t>
            </a:r>
            <a:endParaRPr kumimoji="1" lang="ja-JP" altLang="en-US" b="1"/>
          </a:p>
        </p:txBody>
      </p:sp>
      <p:pic>
        <p:nvPicPr>
          <p:cNvPr id="41" name="図 40">
            <a:extLst>
              <a:ext uri="{FF2B5EF4-FFF2-40B4-BE49-F238E27FC236}">
                <a16:creationId xmlns:a16="http://schemas.microsoft.com/office/drawing/2014/main" id="{1C90F925-3B32-6CD6-51EA-C7E261735AF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332775" y="1968008"/>
            <a:ext cx="2022055" cy="1533000"/>
          </a:xfrm>
          <a:prstGeom prst="rect">
            <a:avLst/>
          </a:prstGeom>
        </p:spPr>
      </p:pic>
      <p:sp>
        <p:nvSpPr>
          <p:cNvPr id="42" name="テキスト ボックス 41">
            <a:extLst>
              <a:ext uri="{FF2B5EF4-FFF2-40B4-BE49-F238E27FC236}">
                <a16:creationId xmlns:a16="http://schemas.microsoft.com/office/drawing/2014/main" id="{A02AAC76-4597-8F24-6766-58A9019EDA9E}"/>
              </a:ext>
            </a:extLst>
          </p:cNvPr>
          <p:cNvSpPr txBox="1"/>
          <p:nvPr/>
        </p:nvSpPr>
        <p:spPr>
          <a:xfrm>
            <a:off x="5627514" y="1218013"/>
            <a:ext cx="2160240" cy="369332"/>
          </a:xfrm>
          <a:prstGeom prst="rect">
            <a:avLst/>
          </a:prstGeom>
          <a:solidFill>
            <a:schemeClr val="bg1">
              <a:lumMod val="95000"/>
            </a:schemeClr>
          </a:solidFill>
        </p:spPr>
        <p:txBody>
          <a:bodyPr wrap="square" rtlCol="0">
            <a:spAutoFit/>
          </a:bodyPr>
          <a:lstStyle/>
          <a:p>
            <a:pPr algn="ctr"/>
            <a:r>
              <a:rPr kumimoji="1" lang="en-US" altLang="ja-JP" b="1" dirty="0"/>
              <a:t>Quench Antenna</a:t>
            </a:r>
            <a:endParaRPr kumimoji="1" lang="ja-JP" altLang="en-US" b="1"/>
          </a:p>
        </p:txBody>
      </p:sp>
      <p:sp>
        <p:nvSpPr>
          <p:cNvPr id="43" name="テキスト ボックス 42">
            <a:extLst>
              <a:ext uri="{FF2B5EF4-FFF2-40B4-BE49-F238E27FC236}">
                <a16:creationId xmlns:a16="http://schemas.microsoft.com/office/drawing/2014/main" id="{1EE774D3-771B-912B-5C8D-AB5A63C6F59A}"/>
              </a:ext>
            </a:extLst>
          </p:cNvPr>
          <p:cNvSpPr txBox="1"/>
          <p:nvPr/>
        </p:nvSpPr>
        <p:spPr>
          <a:xfrm>
            <a:off x="395537" y="3486000"/>
            <a:ext cx="3795565" cy="276999"/>
          </a:xfrm>
          <a:prstGeom prst="rect">
            <a:avLst/>
          </a:prstGeom>
          <a:noFill/>
        </p:spPr>
        <p:txBody>
          <a:bodyPr wrap="square" rtlCol="0">
            <a:spAutoFit/>
          </a:bodyPr>
          <a:lstStyle/>
          <a:p>
            <a:r>
              <a:rPr kumimoji="1" lang="en-US" altLang="ja-JP" sz="1200" dirty="0">
                <a:solidFill>
                  <a:srgbClr val="C00000"/>
                </a:solidFill>
              </a:rPr>
              <a:t>Vbal1 = (&lt;VT817-1&gt; – &lt;VT5&gt;) – (&lt;VT5&gt;-&lt;VT818-1&gt;) </a:t>
            </a:r>
            <a:endParaRPr kumimoji="1" lang="ja-JP" altLang="en-US" sz="1200">
              <a:solidFill>
                <a:srgbClr val="C00000"/>
              </a:solidFill>
            </a:endParaRPr>
          </a:p>
        </p:txBody>
      </p:sp>
      <p:sp>
        <p:nvSpPr>
          <p:cNvPr id="44" name="テキスト ボックス 43">
            <a:extLst>
              <a:ext uri="{FF2B5EF4-FFF2-40B4-BE49-F238E27FC236}">
                <a16:creationId xmlns:a16="http://schemas.microsoft.com/office/drawing/2014/main" id="{A76E144F-0E43-886C-4198-249D2803D199}"/>
              </a:ext>
            </a:extLst>
          </p:cNvPr>
          <p:cNvSpPr txBox="1"/>
          <p:nvPr/>
        </p:nvSpPr>
        <p:spPr>
          <a:xfrm>
            <a:off x="395536" y="3700773"/>
            <a:ext cx="3960440" cy="276999"/>
          </a:xfrm>
          <a:prstGeom prst="rect">
            <a:avLst/>
          </a:prstGeom>
          <a:noFill/>
        </p:spPr>
        <p:txBody>
          <a:bodyPr wrap="square" rtlCol="0">
            <a:spAutoFit/>
          </a:bodyPr>
          <a:lstStyle/>
          <a:p>
            <a:r>
              <a:rPr kumimoji="1" lang="en-US" altLang="ja-JP" sz="1200" dirty="0">
                <a:solidFill>
                  <a:srgbClr val="7030A0"/>
                </a:solidFill>
              </a:rPr>
              <a:t>Vbal2 = (&lt;VT817-1’&gt; – &lt;VT5&gt;) – (&lt;VT5&gt;-&lt;VT818-1&gt;) </a:t>
            </a:r>
            <a:endParaRPr kumimoji="1" lang="ja-JP" altLang="en-US" sz="1200">
              <a:solidFill>
                <a:srgbClr val="7030A0"/>
              </a:solidFill>
            </a:endParaRPr>
          </a:p>
        </p:txBody>
      </p:sp>
      <p:sp>
        <p:nvSpPr>
          <p:cNvPr id="46" name="テキスト ボックス 45">
            <a:extLst>
              <a:ext uri="{FF2B5EF4-FFF2-40B4-BE49-F238E27FC236}">
                <a16:creationId xmlns:a16="http://schemas.microsoft.com/office/drawing/2014/main" id="{61A64D40-52E8-1EDA-E1A3-DD7F5E5DCB2E}"/>
              </a:ext>
            </a:extLst>
          </p:cNvPr>
          <p:cNvSpPr txBox="1"/>
          <p:nvPr/>
        </p:nvSpPr>
        <p:spPr>
          <a:xfrm>
            <a:off x="1447200" y="4656281"/>
            <a:ext cx="1234941" cy="369332"/>
          </a:xfrm>
          <a:prstGeom prst="rect">
            <a:avLst/>
          </a:prstGeom>
          <a:noFill/>
        </p:spPr>
        <p:txBody>
          <a:bodyPr wrap="square" rtlCol="0">
            <a:spAutoFit/>
          </a:bodyPr>
          <a:lstStyle/>
          <a:p>
            <a:r>
              <a:rPr kumimoji="1" lang="en-US" altLang="ja-JP" dirty="0"/>
              <a:t>Vbal1,2</a:t>
            </a:r>
            <a:endParaRPr kumimoji="1" lang="ja-JP" altLang="en-US"/>
          </a:p>
        </p:txBody>
      </p:sp>
      <p:sp>
        <p:nvSpPr>
          <p:cNvPr id="47" name="テキスト ボックス 46">
            <a:extLst>
              <a:ext uri="{FF2B5EF4-FFF2-40B4-BE49-F238E27FC236}">
                <a16:creationId xmlns:a16="http://schemas.microsoft.com/office/drawing/2014/main" id="{19C886FC-CB44-DFFE-D6C5-C24A32BAB59B}"/>
              </a:ext>
            </a:extLst>
          </p:cNvPr>
          <p:cNvSpPr txBox="1"/>
          <p:nvPr/>
        </p:nvSpPr>
        <p:spPr>
          <a:xfrm>
            <a:off x="2064670" y="4040854"/>
            <a:ext cx="1234941" cy="369332"/>
          </a:xfrm>
          <a:prstGeom prst="rect">
            <a:avLst/>
          </a:prstGeom>
          <a:noFill/>
        </p:spPr>
        <p:txBody>
          <a:bodyPr wrap="square" rtlCol="0">
            <a:spAutoFit/>
          </a:bodyPr>
          <a:lstStyle/>
          <a:p>
            <a:r>
              <a:rPr kumimoji="1" lang="en-US" altLang="ja-JP" dirty="0"/>
              <a:t>QD trig.</a:t>
            </a:r>
            <a:endParaRPr kumimoji="1" lang="ja-JP" altLang="en-US"/>
          </a:p>
        </p:txBody>
      </p:sp>
      <p:cxnSp>
        <p:nvCxnSpPr>
          <p:cNvPr id="49" name="直線コネクタ 48">
            <a:extLst>
              <a:ext uri="{FF2B5EF4-FFF2-40B4-BE49-F238E27FC236}">
                <a16:creationId xmlns:a16="http://schemas.microsoft.com/office/drawing/2014/main" id="{CB058688-6C84-8C9A-4B52-A3F4B33C96CA}"/>
              </a:ext>
            </a:extLst>
          </p:cNvPr>
          <p:cNvCxnSpPr>
            <a:cxnSpLocks/>
          </p:cNvCxnSpPr>
          <p:nvPr/>
        </p:nvCxnSpPr>
        <p:spPr>
          <a:xfrm>
            <a:off x="2892332" y="4245429"/>
            <a:ext cx="296133" cy="13070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A63CF925-5D2E-8B92-861E-04743D661E11}"/>
              </a:ext>
            </a:extLst>
          </p:cNvPr>
          <p:cNvCxnSpPr>
            <a:cxnSpLocks/>
          </p:cNvCxnSpPr>
          <p:nvPr/>
        </p:nvCxnSpPr>
        <p:spPr>
          <a:xfrm>
            <a:off x="2466116" y="4879910"/>
            <a:ext cx="216024" cy="38438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6" name="テキスト ボックス 55">
            <a:extLst>
              <a:ext uri="{FF2B5EF4-FFF2-40B4-BE49-F238E27FC236}">
                <a16:creationId xmlns:a16="http://schemas.microsoft.com/office/drawing/2014/main" id="{EB7F9245-50FE-9EBA-FF37-3F0E03744A55}"/>
              </a:ext>
            </a:extLst>
          </p:cNvPr>
          <p:cNvSpPr txBox="1"/>
          <p:nvPr/>
        </p:nvSpPr>
        <p:spPr>
          <a:xfrm>
            <a:off x="846065" y="5302675"/>
            <a:ext cx="395140" cy="276999"/>
          </a:xfrm>
          <a:prstGeom prst="rect">
            <a:avLst/>
          </a:prstGeom>
          <a:noFill/>
        </p:spPr>
        <p:txBody>
          <a:bodyPr wrap="square" rtlCol="0">
            <a:spAutoFit/>
          </a:bodyPr>
          <a:lstStyle/>
          <a:p>
            <a:r>
              <a:rPr kumimoji="1" lang="en-US" altLang="ja-JP" sz="1200" dirty="0">
                <a:highlight>
                  <a:srgbClr val="C0C0C0"/>
                </a:highlight>
              </a:rPr>
              <a:t>0</a:t>
            </a:r>
            <a:endParaRPr kumimoji="1" lang="ja-JP" altLang="en-US" sz="1200">
              <a:highlight>
                <a:srgbClr val="C0C0C0"/>
              </a:highlight>
            </a:endParaRPr>
          </a:p>
        </p:txBody>
      </p:sp>
      <p:sp>
        <p:nvSpPr>
          <p:cNvPr id="60" name="テキスト ボックス 59">
            <a:extLst>
              <a:ext uri="{FF2B5EF4-FFF2-40B4-BE49-F238E27FC236}">
                <a16:creationId xmlns:a16="http://schemas.microsoft.com/office/drawing/2014/main" id="{0EE93612-101E-844B-FF20-2EE9E315C681}"/>
              </a:ext>
            </a:extLst>
          </p:cNvPr>
          <p:cNvSpPr txBox="1"/>
          <p:nvPr/>
        </p:nvSpPr>
        <p:spPr>
          <a:xfrm>
            <a:off x="798512" y="4717880"/>
            <a:ext cx="405146" cy="276999"/>
          </a:xfrm>
          <a:prstGeom prst="rect">
            <a:avLst/>
          </a:prstGeom>
          <a:noFill/>
        </p:spPr>
        <p:txBody>
          <a:bodyPr wrap="square" rtlCol="0">
            <a:spAutoFit/>
          </a:bodyPr>
          <a:lstStyle/>
          <a:p>
            <a:r>
              <a:rPr kumimoji="1" lang="en-US" altLang="ja-JP" sz="1200" dirty="0">
                <a:highlight>
                  <a:srgbClr val="C0C0C0"/>
                </a:highlight>
              </a:rPr>
              <a:t>0.2</a:t>
            </a:r>
            <a:endParaRPr kumimoji="1" lang="ja-JP" altLang="en-US" sz="1200">
              <a:highlight>
                <a:srgbClr val="C0C0C0"/>
              </a:highlight>
            </a:endParaRPr>
          </a:p>
        </p:txBody>
      </p:sp>
      <p:sp>
        <p:nvSpPr>
          <p:cNvPr id="62" name="テキスト ボックス 61">
            <a:extLst>
              <a:ext uri="{FF2B5EF4-FFF2-40B4-BE49-F238E27FC236}">
                <a16:creationId xmlns:a16="http://schemas.microsoft.com/office/drawing/2014/main" id="{9FA75FDC-4953-EAD2-2A0A-1702A3E13E46}"/>
              </a:ext>
            </a:extLst>
          </p:cNvPr>
          <p:cNvSpPr txBox="1"/>
          <p:nvPr/>
        </p:nvSpPr>
        <p:spPr>
          <a:xfrm>
            <a:off x="815434" y="4206202"/>
            <a:ext cx="405146" cy="276999"/>
          </a:xfrm>
          <a:prstGeom prst="rect">
            <a:avLst/>
          </a:prstGeom>
          <a:noFill/>
        </p:spPr>
        <p:txBody>
          <a:bodyPr wrap="square" rtlCol="0">
            <a:spAutoFit/>
          </a:bodyPr>
          <a:lstStyle/>
          <a:p>
            <a:r>
              <a:rPr kumimoji="1" lang="en-US" altLang="ja-JP" sz="1200" dirty="0">
                <a:highlight>
                  <a:srgbClr val="C0C0C0"/>
                </a:highlight>
              </a:rPr>
              <a:t>0.4</a:t>
            </a:r>
            <a:endParaRPr kumimoji="1" lang="ja-JP" altLang="en-US" sz="1200">
              <a:highlight>
                <a:srgbClr val="C0C0C0"/>
              </a:highlight>
            </a:endParaRPr>
          </a:p>
        </p:txBody>
      </p:sp>
      <p:sp>
        <p:nvSpPr>
          <p:cNvPr id="64" name="テキスト ボックス 63">
            <a:extLst>
              <a:ext uri="{FF2B5EF4-FFF2-40B4-BE49-F238E27FC236}">
                <a16:creationId xmlns:a16="http://schemas.microsoft.com/office/drawing/2014/main" id="{FAEBE6CA-4B47-CF5D-FF19-3EADC0DFCF2F}"/>
              </a:ext>
            </a:extLst>
          </p:cNvPr>
          <p:cNvSpPr txBox="1"/>
          <p:nvPr/>
        </p:nvSpPr>
        <p:spPr>
          <a:xfrm>
            <a:off x="1845434" y="5651016"/>
            <a:ext cx="405146" cy="276999"/>
          </a:xfrm>
          <a:prstGeom prst="rect">
            <a:avLst/>
          </a:prstGeom>
          <a:noFill/>
        </p:spPr>
        <p:txBody>
          <a:bodyPr wrap="square" rtlCol="0">
            <a:spAutoFit/>
          </a:bodyPr>
          <a:lstStyle/>
          <a:p>
            <a:r>
              <a:rPr kumimoji="1" lang="en-US" altLang="ja-JP" sz="1200" dirty="0">
                <a:highlight>
                  <a:srgbClr val="C0C0C0"/>
                </a:highlight>
              </a:rPr>
              <a:t>-40</a:t>
            </a:r>
            <a:endParaRPr kumimoji="1" lang="ja-JP" altLang="en-US" sz="1200">
              <a:highlight>
                <a:srgbClr val="C0C0C0"/>
              </a:highlight>
            </a:endParaRPr>
          </a:p>
        </p:txBody>
      </p:sp>
      <p:sp>
        <p:nvSpPr>
          <p:cNvPr id="65" name="テキスト ボックス 64">
            <a:extLst>
              <a:ext uri="{FF2B5EF4-FFF2-40B4-BE49-F238E27FC236}">
                <a16:creationId xmlns:a16="http://schemas.microsoft.com/office/drawing/2014/main" id="{7A15DF02-6A55-092A-EB73-29B2DA986824}"/>
              </a:ext>
            </a:extLst>
          </p:cNvPr>
          <p:cNvSpPr txBox="1"/>
          <p:nvPr/>
        </p:nvSpPr>
        <p:spPr>
          <a:xfrm>
            <a:off x="2444257" y="5652082"/>
            <a:ext cx="405146" cy="276999"/>
          </a:xfrm>
          <a:prstGeom prst="rect">
            <a:avLst/>
          </a:prstGeom>
          <a:noFill/>
        </p:spPr>
        <p:txBody>
          <a:bodyPr wrap="square" rtlCol="0">
            <a:spAutoFit/>
          </a:bodyPr>
          <a:lstStyle/>
          <a:p>
            <a:r>
              <a:rPr kumimoji="1" lang="en-US" altLang="ja-JP" sz="1200" dirty="0">
                <a:highlight>
                  <a:srgbClr val="C0C0C0"/>
                </a:highlight>
              </a:rPr>
              <a:t>-20</a:t>
            </a:r>
            <a:endParaRPr kumimoji="1" lang="ja-JP" altLang="en-US" sz="1200">
              <a:highlight>
                <a:srgbClr val="C0C0C0"/>
              </a:highlight>
            </a:endParaRPr>
          </a:p>
        </p:txBody>
      </p:sp>
      <p:sp>
        <p:nvSpPr>
          <p:cNvPr id="66" name="テキスト ボックス 65">
            <a:extLst>
              <a:ext uri="{FF2B5EF4-FFF2-40B4-BE49-F238E27FC236}">
                <a16:creationId xmlns:a16="http://schemas.microsoft.com/office/drawing/2014/main" id="{DA4F7020-24EF-ECAC-7540-B81D7DDE9DCB}"/>
              </a:ext>
            </a:extLst>
          </p:cNvPr>
          <p:cNvSpPr txBox="1"/>
          <p:nvPr/>
        </p:nvSpPr>
        <p:spPr>
          <a:xfrm>
            <a:off x="1256380" y="5667364"/>
            <a:ext cx="405146" cy="276999"/>
          </a:xfrm>
          <a:prstGeom prst="rect">
            <a:avLst/>
          </a:prstGeom>
          <a:noFill/>
        </p:spPr>
        <p:txBody>
          <a:bodyPr wrap="square" rtlCol="0">
            <a:spAutoFit/>
          </a:bodyPr>
          <a:lstStyle/>
          <a:p>
            <a:r>
              <a:rPr kumimoji="1" lang="en-US" altLang="ja-JP" sz="1200" dirty="0">
                <a:highlight>
                  <a:srgbClr val="C0C0C0"/>
                </a:highlight>
              </a:rPr>
              <a:t>-60</a:t>
            </a:r>
            <a:endParaRPr kumimoji="1" lang="ja-JP" altLang="en-US" sz="1200">
              <a:highlight>
                <a:srgbClr val="C0C0C0"/>
              </a:highlight>
            </a:endParaRPr>
          </a:p>
        </p:txBody>
      </p:sp>
      <p:sp>
        <p:nvSpPr>
          <p:cNvPr id="67" name="テキスト ボックス 66">
            <a:extLst>
              <a:ext uri="{FF2B5EF4-FFF2-40B4-BE49-F238E27FC236}">
                <a16:creationId xmlns:a16="http://schemas.microsoft.com/office/drawing/2014/main" id="{316B952B-EF3F-3262-62F4-D5AB5FEED775}"/>
              </a:ext>
            </a:extLst>
          </p:cNvPr>
          <p:cNvSpPr txBox="1"/>
          <p:nvPr/>
        </p:nvSpPr>
        <p:spPr>
          <a:xfrm>
            <a:off x="3077693" y="5672282"/>
            <a:ext cx="405146" cy="276999"/>
          </a:xfrm>
          <a:prstGeom prst="rect">
            <a:avLst/>
          </a:prstGeom>
          <a:noFill/>
        </p:spPr>
        <p:txBody>
          <a:bodyPr wrap="square" rtlCol="0">
            <a:spAutoFit/>
          </a:bodyPr>
          <a:lstStyle/>
          <a:p>
            <a:r>
              <a:rPr kumimoji="1" lang="en-US" altLang="ja-JP" sz="1200" dirty="0">
                <a:highlight>
                  <a:srgbClr val="C0C0C0"/>
                </a:highlight>
              </a:rPr>
              <a:t>0</a:t>
            </a:r>
            <a:endParaRPr kumimoji="1" lang="ja-JP" altLang="en-US" sz="1200">
              <a:highlight>
                <a:srgbClr val="C0C0C0"/>
              </a:highlight>
            </a:endParaRPr>
          </a:p>
        </p:txBody>
      </p:sp>
      <p:sp>
        <p:nvSpPr>
          <p:cNvPr id="68" name="テキスト ボックス 67">
            <a:extLst>
              <a:ext uri="{FF2B5EF4-FFF2-40B4-BE49-F238E27FC236}">
                <a16:creationId xmlns:a16="http://schemas.microsoft.com/office/drawing/2014/main" id="{2244A789-3359-EFA6-2EA3-BFD1B2AAF778}"/>
              </a:ext>
            </a:extLst>
          </p:cNvPr>
          <p:cNvSpPr txBox="1"/>
          <p:nvPr/>
        </p:nvSpPr>
        <p:spPr>
          <a:xfrm>
            <a:off x="798225" y="1654407"/>
            <a:ext cx="3026156" cy="292388"/>
          </a:xfrm>
          <a:prstGeom prst="rect">
            <a:avLst/>
          </a:prstGeom>
          <a:noFill/>
        </p:spPr>
        <p:txBody>
          <a:bodyPr wrap="square" rtlCol="0">
            <a:spAutoFit/>
          </a:bodyPr>
          <a:lstStyle/>
          <a:p>
            <a:r>
              <a:rPr kumimoji="1" lang="en-US" altLang="ja-JP" sz="1300" dirty="0"/>
              <a:t>Localize either the top or bottom coil</a:t>
            </a:r>
            <a:endParaRPr kumimoji="1" lang="ja-JP" altLang="en-US" sz="1300"/>
          </a:p>
        </p:txBody>
      </p:sp>
      <p:sp>
        <p:nvSpPr>
          <p:cNvPr id="69" name="テキスト ボックス 68">
            <a:extLst>
              <a:ext uri="{FF2B5EF4-FFF2-40B4-BE49-F238E27FC236}">
                <a16:creationId xmlns:a16="http://schemas.microsoft.com/office/drawing/2014/main" id="{78597FAF-854E-EF44-9E18-4A87E47F2957}"/>
              </a:ext>
            </a:extLst>
          </p:cNvPr>
          <p:cNvSpPr txBox="1"/>
          <p:nvPr/>
        </p:nvSpPr>
        <p:spPr>
          <a:xfrm>
            <a:off x="806864" y="5006057"/>
            <a:ext cx="405146" cy="276999"/>
          </a:xfrm>
          <a:prstGeom prst="rect">
            <a:avLst/>
          </a:prstGeom>
          <a:noFill/>
        </p:spPr>
        <p:txBody>
          <a:bodyPr wrap="square" rtlCol="0">
            <a:spAutoFit/>
          </a:bodyPr>
          <a:lstStyle/>
          <a:p>
            <a:r>
              <a:rPr kumimoji="1" lang="en-US" altLang="ja-JP" sz="1200" dirty="0">
                <a:highlight>
                  <a:srgbClr val="C0C0C0"/>
                </a:highlight>
              </a:rPr>
              <a:t>0.1</a:t>
            </a:r>
            <a:endParaRPr kumimoji="1" lang="ja-JP" altLang="en-US" sz="1200">
              <a:highlight>
                <a:srgbClr val="C0C0C0"/>
              </a:highlight>
            </a:endParaRPr>
          </a:p>
        </p:txBody>
      </p:sp>
      <p:sp>
        <p:nvSpPr>
          <p:cNvPr id="70" name="テキスト ボックス 69">
            <a:extLst>
              <a:ext uri="{FF2B5EF4-FFF2-40B4-BE49-F238E27FC236}">
                <a16:creationId xmlns:a16="http://schemas.microsoft.com/office/drawing/2014/main" id="{274F1352-8458-AF75-F76D-48A8D18F5C6A}"/>
              </a:ext>
            </a:extLst>
          </p:cNvPr>
          <p:cNvSpPr txBox="1"/>
          <p:nvPr/>
        </p:nvSpPr>
        <p:spPr>
          <a:xfrm>
            <a:off x="798403" y="4454209"/>
            <a:ext cx="405146" cy="276999"/>
          </a:xfrm>
          <a:prstGeom prst="rect">
            <a:avLst/>
          </a:prstGeom>
          <a:noFill/>
        </p:spPr>
        <p:txBody>
          <a:bodyPr wrap="square" rtlCol="0">
            <a:spAutoFit/>
          </a:bodyPr>
          <a:lstStyle/>
          <a:p>
            <a:r>
              <a:rPr kumimoji="1" lang="en-US" altLang="ja-JP" sz="1200" dirty="0">
                <a:highlight>
                  <a:srgbClr val="C0C0C0"/>
                </a:highlight>
              </a:rPr>
              <a:t>0.3</a:t>
            </a:r>
            <a:endParaRPr kumimoji="1" lang="ja-JP" altLang="en-US" sz="1200">
              <a:highlight>
                <a:srgbClr val="C0C0C0"/>
              </a:highlight>
            </a:endParaRPr>
          </a:p>
        </p:txBody>
      </p:sp>
      <p:sp>
        <p:nvSpPr>
          <p:cNvPr id="71" name="テキスト ボックス 70">
            <a:extLst>
              <a:ext uri="{FF2B5EF4-FFF2-40B4-BE49-F238E27FC236}">
                <a16:creationId xmlns:a16="http://schemas.microsoft.com/office/drawing/2014/main" id="{09AE2B68-6E29-469A-4CEF-B4303F331BCF}"/>
              </a:ext>
            </a:extLst>
          </p:cNvPr>
          <p:cNvSpPr txBox="1"/>
          <p:nvPr/>
        </p:nvSpPr>
        <p:spPr>
          <a:xfrm>
            <a:off x="1835696" y="5785520"/>
            <a:ext cx="1728192" cy="307777"/>
          </a:xfrm>
          <a:prstGeom prst="rect">
            <a:avLst/>
          </a:prstGeom>
          <a:noFill/>
        </p:spPr>
        <p:txBody>
          <a:bodyPr wrap="square" rtlCol="0">
            <a:spAutoFit/>
          </a:bodyPr>
          <a:lstStyle/>
          <a:p>
            <a:r>
              <a:rPr kumimoji="1" lang="en-US" altLang="ja-JP" sz="1400" dirty="0"/>
              <a:t>Time (</a:t>
            </a:r>
            <a:r>
              <a:rPr kumimoji="1" lang="en-US" altLang="ja-JP" sz="1400" dirty="0" err="1"/>
              <a:t>ms</a:t>
            </a:r>
            <a:r>
              <a:rPr kumimoji="1" lang="en-US" altLang="ja-JP" sz="1400" dirty="0"/>
              <a:t>)</a:t>
            </a:r>
            <a:endParaRPr kumimoji="1" lang="ja-JP" altLang="en-US" sz="1400"/>
          </a:p>
        </p:txBody>
      </p:sp>
      <p:sp>
        <p:nvSpPr>
          <p:cNvPr id="72" name="テキスト ボックス 71">
            <a:extLst>
              <a:ext uri="{FF2B5EF4-FFF2-40B4-BE49-F238E27FC236}">
                <a16:creationId xmlns:a16="http://schemas.microsoft.com/office/drawing/2014/main" id="{F3EBAAD6-B26A-F18B-2204-CB347BE53A7D}"/>
              </a:ext>
            </a:extLst>
          </p:cNvPr>
          <p:cNvSpPr txBox="1"/>
          <p:nvPr/>
        </p:nvSpPr>
        <p:spPr>
          <a:xfrm rot="16200000">
            <a:off x="-396943" y="4577319"/>
            <a:ext cx="2044455" cy="307777"/>
          </a:xfrm>
          <a:prstGeom prst="rect">
            <a:avLst/>
          </a:prstGeom>
          <a:noFill/>
        </p:spPr>
        <p:txBody>
          <a:bodyPr wrap="square" rtlCol="0">
            <a:spAutoFit/>
          </a:bodyPr>
          <a:lstStyle/>
          <a:p>
            <a:r>
              <a:rPr kumimoji="1" lang="en-US" altLang="ja-JP" sz="1400" dirty="0"/>
              <a:t>Balance voltage (V)</a:t>
            </a:r>
            <a:endParaRPr kumimoji="1" lang="ja-JP" altLang="en-US" sz="1400"/>
          </a:p>
        </p:txBody>
      </p:sp>
      <p:pic>
        <p:nvPicPr>
          <p:cNvPr id="75" name="図 74">
            <a:extLst>
              <a:ext uri="{FF2B5EF4-FFF2-40B4-BE49-F238E27FC236}">
                <a16:creationId xmlns:a16="http://schemas.microsoft.com/office/drawing/2014/main" id="{C98E11CF-D153-8D56-58AD-885A14AE6B7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239104" y="2031738"/>
            <a:ext cx="1569523" cy="1555914"/>
          </a:xfrm>
          <a:prstGeom prst="rect">
            <a:avLst/>
          </a:prstGeom>
        </p:spPr>
      </p:pic>
      <p:sp>
        <p:nvSpPr>
          <p:cNvPr id="76" name="ドーナツ 75">
            <a:extLst>
              <a:ext uri="{FF2B5EF4-FFF2-40B4-BE49-F238E27FC236}">
                <a16:creationId xmlns:a16="http://schemas.microsoft.com/office/drawing/2014/main" id="{DEE9F7AE-DFA5-B70D-A67D-EE32B80B9A6F}"/>
              </a:ext>
            </a:extLst>
          </p:cNvPr>
          <p:cNvSpPr/>
          <p:nvPr/>
        </p:nvSpPr>
        <p:spPr>
          <a:xfrm>
            <a:off x="4862041" y="2651548"/>
            <a:ext cx="323648" cy="323648"/>
          </a:xfrm>
          <a:prstGeom prst="donut">
            <a:avLst>
              <a:gd name="adj" fmla="val 15370"/>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pic>
        <p:nvPicPr>
          <p:cNvPr id="77" name="図 76">
            <a:extLst>
              <a:ext uri="{FF2B5EF4-FFF2-40B4-BE49-F238E27FC236}">
                <a16:creationId xmlns:a16="http://schemas.microsoft.com/office/drawing/2014/main" id="{7A976006-43F2-47AA-F573-BBF4E78D538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486329" y="3587652"/>
            <a:ext cx="1194580" cy="897154"/>
          </a:xfrm>
          <a:prstGeom prst="rect">
            <a:avLst/>
          </a:prstGeom>
        </p:spPr>
      </p:pic>
      <p:cxnSp>
        <p:nvCxnSpPr>
          <p:cNvPr id="79" name="直線コネクタ 78">
            <a:extLst>
              <a:ext uri="{FF2B5EF4-FFF2-40B4-BE49-F238E27FC236}">
                <a16:creationId xmlns:a16="http://schemas.microsoft.com/office/drawing/2014/main" id="{BE7ADA11-E32D-A2E4-295F-10BC2E785A71}"/>
              </a:ext>
            </a:extLst>
          </p:cNvPr>
          <p:cNvCxnSpPr>
            <a:cxnSpLocks/>
            <a:stCxn id="76" idx="4"/>
          </p:cNvCxnSpPr>
          <p:nvPr/>
        </p:nvCxnSpPr>
        <p:spPr>
          <a:xfrm>
            <a:off x="5023865" y="2975196"/>
            <a:ext cx="1569522" cy="723288"/>
          </a:xfrm>
          <a:prstGeom prst="line">
            <a:avLst/>
          </a:prstGeom>
          <a:ln w="12700">
            <a:solidFill>
              <a:schemeClr val="tx1"/>
            </a:solidFill>
            <a:prstDash val="lgDash"/>
          </a:ln>
          <a:effectLst/>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49601463-7C65-8FA9-7160-C82E7B5EDF2F}"/>
              </a:ext>
            </a:extLst>
          </p:cNvPr>
          <p:cNvCxnSpPr>
            <a:cxnSpLocks/>
            <a:stCxn id="76" idx="0"/>
          </p:cNvCxnSpPr>
          <p:nvPr/>
        </p:nvCxnSpPr>
        <p:spPr>
          <a:xfrm flipV="1">
            <a:off x="5023865" y="2071462"/>
            <a:ext cx="1569522" cy="580087"/>
          </a:xfrm>
          <a:prstGeom prst="line">
            <a:avLst/>
          </a:prstGeom>
          <a:ln w="12700">
            <a:solidFill>
              <a:schemeClr val="tx1"/>
            </a:solidFill>
            <a:prstDash val="lgDash"/>
          </a:ln>
          <a:effectLst/>
        </p:spPr>
        <p:style>
          <a:lnRef idx="2">
            <a:schemeClr val="accent1"/>
          </a:lnRef>
          <a:fillRef idx="0">
            <a:schemeClr val="accent1"/>
          </a:fillRef>
          <a:effectRef idx="1">
            <a:schemeClr val="accent1"/>
          </a:effectRef>
          <a:fontRef idx="minor">
            <a:schemeClr val="tx1"/>
          </a:fontRef>
        </p:style>
      </p:cxnSp>
      <p:pic>
        <p:nvPicPr>
          <p:cNvPr id="84" name="図 83">
            <a:extLst>
              <a:ext uri="{FF2B5EF4-FFF2-40B4-BE49-F238E27FC236}">
                <a16:creationId xmlns:a16="http://schemas.microsoft.com/office/drawing/2014/main" id="{C25F9BB8-4448-B93B-78D4-83DD2028312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5400000">
            <a:off x="7339971" y="2826093"/>
            <a:ext cx="2101142" cy="1205575"/>
          </a:xfrm>
          <a:prstGeom prst="rect">
            <a:avLst/>
          </a:prstGeom>
        </p:spPr>
      </p:pic>
      <p:sp>
        <p:nvSpPr>
          <p:cNvPr id="88" name="テキスト ボックス 87">
            <a:extLst>
              <a:ext uri="{FF2B5EF4-FFF2-40B4-BE49-F238E27FC236}">
                <a16:creationId xmlns:a16="http://schemas.microsoft.com/office/drawing/2014/main" id="{900CABE1-4F0E-4121-ED71-5C8FE2A6780D}"/>
              </a:ext>
            </a:extLst>
          </p:cNvPr>
          <p:cNvSpPr txBox="1"/>
          <p:nvPr/>
        </p:nvSpPr>
        <p:spPr>
          <a:xfrm>
            <a:off x="5826294" y="3616200"/>
            <a:ext cx="1870263" cy="830997"/>
          </a:xfrm>
          <a:prstGeom prst="rect">
            <a:avLst/>
          </a:prstGeom>
          <a:noFill/>
        </p:spPr>
        <p:txBody>
          <a:bodyPr wrap="square" rtlCol="0">
            <a:spAutoFit/>
          </a:bodyPr>
          <a:lstStyle/>
          <a:p>
            <a:r>
              <a:rPr lang="en-US" altLang="ja-JP" sz="1200" b="1" dirty="0">
                <a:solidFill>
                  <a:srgbClr val="7030A0"/>
                </a:solidFill>
              </a:rPr>
              <a:t>Skew octupole (8S)</a:t>
            </a:r>
          </a:p>
          <a:p>
            <a:r>
              <a:rPr lang="en-US" altLang="ja-JP" sz="1200" b="1" dirty="0">
                <a:solidFill>
                  <a:srgbClr val="00B050"/>
                </a:solidFill>
              </a:rPr>
              <a:t>Normal octupole (8N) </a:t>
            </a:r>
            <a:endParaRPr kumimoji="1" lang="en-US" altLang="ja-JP" sz="1200" b="1" dirty="0">
              <a:solidFill>
                <a:srgbClr val="00B050"/>
              </a:solidFill>
            </a:endParaRPr>
          </a:p>
          <a:p>
            <a:r>
              <a:rPr lang="en-US" altLang="ja-JP" sz="1200" b="1" dirty="0">
                <a:solidFill>
                  <a:srgbClr val="0070C0"/>
                </a:solidFill>
              </a:rPr>
              <a:t>Skew </a:t>
            </a:r>
            <a:r>
              <a:rPr lang="en-US" altLang="ja-JP" sz="1200" b="1" dirty="0" err="1">
                <a:solidFill>
                  <a:srgbClr val="0070C0"/>
                </a:solidFill>
              </a:rPr>
              <a:t>sextupole</a:t>
            </a:r>
            <a:r>
              <a:rPr lang="en-US" altLang="ja-JP" sz="1200" b="1" dirty="0">
                <a:solidFill>
                  <a:srgbClr val="0070C0"/>
                </a:solidFill>
              </a:rPr>
              <a:t> (6N)</a:t>
            </a:r>
          </a:p>
          <a:p>
            <a:r>
              <a:rPr lang="en-US" altLang="ja-JP" sz="1200" b="1" dirty="0">
                <a:solidFill>
                  <a:srgbClr val="FF0000"/>
                </a:solidFill>
              </a:rPr>
              <a:t>Normal </a:t>
            </a:r>
            <a:r>
              <a:rPr lang="en-US" altLang="ja-JP" sz="1200" b="1" dirty="0" err="1">
                <a:solidFill>
                  <a:srgbClr val="FF0000"/>
                </a:solidFill>
              </a:rPr>
              <a:t>sextupole</a:t>
            </a:r>
            <a:r>
              <a:rPr lang="en-US" altLang="ja-JP" sz="1200" b="1" dirty="0">
                <a:solidFill>
                  <a:srgbClr val="FF0000"/>
                </a:solidFill>
              </a:rPr>
              <a:t> (6S)</a:t>
            </a:r>
            <a:endParaRPr kumimoji="1" lang="ja-JP" altLang="en-US" sz="1200" b="1">
              <a:solidFill>
                <a:srgbClr val="FF0000"/>
              </a:solidFill>
            </a:endParaRPr>
          </a:p>
        </p:txBody>
      </p:sp>
      <p:sp>
        <p:nvSpPr>
          <p:cNvPr id="89" name="テキスト ボックス 88">
            <a:extLst>
              <a:ext uri="{FF2B5EF4-FFF2-40B4-BE49-F238E27FC236}">
                <a16:creationId xmlns:a16="http://schemas.microsoft.com/office/drawing/2014/main" id="{9C3983F5-6F1A-4B6B-9DA3-E14EA0BFDD5E}"/>
              </a:ext>
            </a:extLst>
          </p:cNvPr>
          <p:cNvSpPr txBox="1"/>
          <p:nvPr/>
        </p:nvSpPr>
        <p:spPr>
          <a:xfrm rot="5400000">
            <a:off x="8316109" y="3272262"/>
            <a:ext cx="618117" cy="307777"/>
          </a:xfrm>
          <a:prstGeom prst="rect">
            <a:avLst/>
          </a:prstGeom>
          <a:noFill/>
          <a:ln>
            <a:noFill/>
          </a:ln>
        </p:spPr>
        <p:txBody>
          <a:bodyPr wrap="square" rtlCol="0">
            <a:spAutoFit/>
          </a:bodyPr>
          <a:lstStyle/>
          <a:p>
            <a:r>
              <a:rPr kumimoji="1" lang="en-US" altLang="ja-JP" sz="1400" dirty="0">
                <a:solidFill>
                  <a:schemeClr val="bg1"/>
                </a:solidFill>
              </a:rPr>
              <a:t>363</a:t>
            </a:r>
            <a:endParaRPr kumimoji="1" lang="ja-JP" altLang="en-US" sz="1400">
              <a:solidFill>
                <a:schemeClr val="bg1"/>
              </a:solidFill>
            </a:endParaRPr>
          </a:p>
        </p:txBody>
      </p:sp>
      <p:sp>
        <p:nvSpPr>
          <p:cNvPr id="90" name="テキスト ボックス 89">
            <a:extLst>
              <a:ext uri="{FF2B5EF4-FFF2-40B4-BE49-F238E27FC236}">
                <a16:creationId xmlns:a16="http://schemas.microsoft.com/office/drawing/2014/main" id="{56D45769-4F41-DC96-163C-C4F90FF2AAF9}"/>
              </a:ext>
            </a:extLst>
          </p:cNvPr>
          <p:cNvSpPr txBox="1"/>
          <p:nvPr/>
        </p:nvSpPr>
        <p:spPr>
          <a:xfrm>
            <a:off x="8162220" y="3888908"/>
            <a:ext cx="618117" cy="307777"/>
          </a:xfrm>
          <a:prstGeom prst="rect">
            <a:avLst/>
          </a:prstGeom>
          <a:noFill/>
        </p:spPr>
        <p:txBody>
          <a:bodyPr wrap="square" rtlCol="0">
            <a:spAutoFit/>
          </a:bodyPr>
          <a:lstStyle/>
          <a:p>
            <a:r>
              <a:rPr kumimoji="1" lang="en-US" altLang="ja-JP" sz="1400" dirty="0">
                <a:solidFill>
                  <a:schemeClr val="bg1"/>
                </a:solidFill>
              </a:rPr>
              <a:t>180</a:t>
            </a:r>
            <a:endParaRPr kumimoji="1" lang="ja-JP" altLang="en-US" sz="1400">
              <a:solidFill>
                <a:schemeClr val="bg1"/>
              </a:solidFill>
            </a:endParaRPr>
          </a:p>
        </p:txBody>
      </p:sp>
      <p:cxnSp>
        <p:nvCxnSpPr>
          <p:cNvPr id="91" name="直線矢印コネクタ 90">
            <a:extLst>
              <a:ext uri="{FF2B5EF4-FFF2-40B4-BE49-F238E27FC236}">
                <a16:creationId xmlns:a16="http://schemas.microsoft.com/office/drawing/2014/main" id="{EABC1F32-1DC2-9414-52F5-2E3427F00919}"/>
              </a:ext>
            </a:extLst>
          </p:cNvPr>
          <p:cNvCxnSpPr>
            <a:cxnSpLocks/>
          </p:cNvCxnSpPr>
          <p:nvPr/>
        </p:nvCxnSpPr>
        <p:spPr>
          <a:xfrm>
            <a:off x="8779055" y="2574879"/>
            <a:ext cx="0" cy="1667089"/>
          </a:xfrm>
          <a:prstGeom prst="straightConnector1">
            <a:avLst/>
          </a:prstGeom>
          <a:ln w="12700">
            <a:solidFill>
              <a:schemeClr val="bg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93" name="直線矢印コネクタ 92">
            <a:extLst>
              <a:ext uri="{FF2B5EF4-FFF2-40B4-BE49-F238E27FC236}">
                <a16:creationId xmlns:a16="http://schemas.microsoft.com/office/drawing/2014/main" id="{9C8CD438-2161-7DAE-9C31-8BE8C26A88F0}"/>
              </a:ext>
            </a:extLst>
          </p:cNvPr>
          <p:cNvCxnSpPr>
            <a:cxnSpLocks/>
          </p:cNvCxnSpPr>
          <p:nvPr/>
        </p:nvCxnSpPr>
        <p:spPr>
          <a:xfrm flipH="1">
            <a:off x="7949225" y="4157784"/>
            <a:ext cx="829830" cy="38901"/>
          </a:xfrm>
          <a:prstGeom prst="straightConnector1">
            <a:avLst/>
          </a:prstGeom>
          <a:ln w="12700">
            <a:solidFill>
              <a:schemeClr val="bg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97" name="テキスト ボックス 96">
            <a:extLst>
              <a:ext uri="{FF2B5EF4-FFF2-40B4-BE49-F238E27FC236}">
                <a16:creationId xmlns:a16="http://schemas.microsoft.com/office/drawing/2014/main" id="{AB54D44A-C8BC-C90A-A41D-C1E16709FD09}"/>
              </a:ext>
            </a:extLst>
          </p:cNvPr>
          <p:cNvSpPr txBox="1"/>
          <p:nvPr/>
        </p:nvSpPr>
        <p:spPr>
          <a:xfrm>
            <a:off x="4852683" y="1624444"/>
            <a:ext cx="3817482" cy="292388"/>
          </a:xfrm>
          <a:prstGeom prst="rect">
            <a:avLst/>
          </a:prstGeom>
          <a:noFill/>
        </p:spPr>
        <p:txBody>
          <a:bodyPr wrap="square" rtlCol="0">
            <a:spAutoFit/>
          </a:bodyPr>
          <a:lstStyle/>
          <a:p>
            <a:r>
              <a:rPr kumimoji="1" lang="en-US" altLang="ja-JP" sz="1300" dirty="0"/>
              <a:t>Localize both longitudinal and azimuthal position</a:t>
            </a:r>
            <a:endParaRPr kumimoji="1" lang="ja-JP" altLang="en-US" sz="1300"/>
          </a:p>
        </p:txBody>
      </p:sp>
      <p:pic>
        <p:nvPicPr>
          <p:cNvPr id="99" name="図 98">
            <a:extLst>
              <a:ext uri="{FF2B5EF4-FFF2-40B4-BE49-F238E27FC236}">
                <a16:creationId xmlns:a16="http://schemas.microsoft.com/office/drawing/2014/main" id="{4BE8E213-15AA-6F2F-7059-F7373297EC6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74991" y="4495739"/>
            <a:ext cx="3996287" cy="1517319"/>
          </a:xfrm>
          <a:prstGeom prst="rect">
            <a:avLst/>
          </a:prstGeom>
        </p:spPr>
      </p:pic>
      <p:sp>
        <p:nvSpPr>
          <p:cNvPr id="102" name="テキスト ボックス 101">
            <a:extLst>
              <a:ext uri="{FF2B5EF4-FFF2-40B4-BE49-F238E27FC236}">
                <a16:creationId xmlns:a16="http://schemas.microsoft.com/office/drawing/2014/main" id="{85CBC8B0-E45E-FE98-3632-519AFD933229}"/>
              </a:ext>
            </a:extLst>
          </p:cNvPr>
          <p:cNvSpPr txBox="1"/>
          <p:nvPr/>
        </p:nvSpPr>
        <p:spPr>
          <a:xfrm>
            <a:off x="4718135" y="5656892"/>
            <a:ext cx="4066770" cy="292388"/>
          </a:xfrm>
          <a:prstGeom prst="rect">
            <a:avLst/>
          </a:prstGeom>
          <a:solidFill>
            <a:schemeClr val="bg1"/>
          </a:solidFill>
        </p:spPr>
        <p:txBody>
          <a:bodyPr wrap="square" rtlCol="0">
            <a:spAutoFit/>
          </a:bodyPr>
          <a:lstStyle/>
          <a:p>
            <a:r>
              <a:rPr kumimoji="1" lang="en-US" altLang="ja-JP" sz="1300" dirty="0"/>
              <a:t>11 antennas are distributed along the magnet axis</a:t>
            </a:r>
            <a:endParaRPr kumimoji="1" lang="ja-JP" altLang="en-US" sz="1300"/>
          </a:p>
        </p:txBody>
      </p:sp>
      <p:sp>
        <p:nvSpPr>
          <p:cNvPr id="104" name="スライド番号プレースホルダー 103">
            <a:extLst>
              <a:ext uri="{FF2B5EF4-FFF2-40B4-BE49-F238E27FC236}">
                <a16:creationId xmlns:a16="http://schemas.microsoft.com/office/drawing/2014/main" id="{8442B2B8-5177-5604-289B-CA8EA5ADED68}"/>
              </a:ext>
            </a:extLst>
          </p:cNvPr>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2404456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48A392-7562-E657-2D1C-143767B8124F}"/>
              </a:ext>
            </a:extLst>
          </p:cNvPr>
          <p:cNvSpPr>
            <a:spLocks noGrp="1"/>
          </p:cNvSpPr>
          <p:nvPr>
            <p:ph type="title"/>
          </p:nvPr>
        </p:nvSpPr>
        <p:spPr>
          <a:xfrm>
            <a:off x="612000" y="14508"/>
            <a:ext cx="7920000" cy="540000"/>
          </a:xfrm>
        </p:spPr>
        <p:txBody>
          <a:bodyPr/>
          <a:lstStyle/>
          <a:p>
            <a:r>
              <a:rPr lang="en-US" altLang="ja-JP" sz="3200" dirty="0"/>
              <a:t>Quench Location</a:t>
            </a:r>
            <a:endParaRPr kumimoji="1" lang="ja-JP" altLang="en-US" sz="3200"/>
          </a:p>
        </p:txBody>
      </p:sp>
      <p:sp>
        <p:nvSpPr>
          <p:cNvPr id="4" name="フッター プレースホルダー 3">
            <a:extLst>
              <a:ext uri="{FF2B5EF4-FFF2-40B4-BE49-F238E27FC236}">
                <a16:creationId xmlns:a16="http://schemas.microsoft.com/office/drawing/2014/main" id="{CD6FCF5D-E571-8C92-1FE9-588A2EFD67A4}"/>
              </a:ext>
            </a:extLst>
          </p:cNvPr>
          <p:cNvSpPr>
            <a:spLocks noGrp="1"/>
          </p:cNvSpPr>
          <p:nvPr>
            <p:ph type="ftr" sz="quarter" idx="11"/>
          </p:nvPr>
        </p:nvSpPr>
        <p:spPr/>
        <p:txBody>
          <a:bodyPr/>
          <a:lstStyle/>
          <a:p>
            <a:r>
              <a:rPr lang="fr-FR" noProof="0"/>
              <a:t>Status of D1 Construction and Test, T. Nakamoto, KEK</a:t>
            </a:r>
            <a:endParaRPr lang="en-GB" noProof="0" dirty="0"/>
          </a:p>
        </p:txBody>
      </p:sp>
      <p:pic>
        <p:nvPicPr>
          <p:cNvPr id="6" name="図 5">
            <a:extLst>
              <a:ext uri="{FF2B5EF4-FFF2-40B4-BE49-F238E27FC236}">
                <a16:creationId xmlns:a16="http://schemas.microsoft.com/office/drawing/2014/main" id="{6258F186-C9B6-4228-1D01-328FFB73904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721694" y="1384353"/>
            <a:ext cx="4386810" cy="4160136"/>
          </a:xfrm>
          <a:prstGeom prst="rect">
            <a:avLst/>
          </a:prstGeom>
        </p:spPr>
      </p:pic>
      <p:pic>
        <p:nvPicPr>
          <p:cNvPr id="7" name="図 6">
            <a:extLst>
              <a:ext uri="{FF2B5EF4-FFF2-40B4-BE49-F238E27FC236}">
                <a16:creationId xmlns:a16="http://schemas.microsoft.com/office/drawing/2014/main" id="{C7CBBADE-8005-847B-EA81-0D305E2A688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3184" y="1374900"/>
            <a:ext cx="4386809" cy="4167468"/>
          </a:xfrm>
          <a:prstGeom prst="rect">
            <a:avLst/>
          </a:prstGeom>
        </p:spPr>
      </p:pic>
      <p:sp>
        <p:nvSpPr>
          <p:cNvPr id="10" name="下矢印 9">
            <a:extLst>
              <a:ext uri="{FF2B5EF4-FFF2-40B4-BE49-F238E27FC236}">
                <a16:creationId xmlns:a16="http://schemas.microsoft.com/office/drawing/2014/main" id="{9CA113CA-B3BD-4E6B-A4EC-74290210B371}"/>
              </a:ext>
            </a:extLst>
          </p:cNvPr>
          <p:cNvSpPr/>
          <p:nvPr/>
        </p:nvSpPr>
        <p:spPr>
          <a:xfrm>
            <a:off x="8866801" y="1556793"/>
            <a:ext cx="288033" cy="3816424"/>
          </a:xfrm>
          <a:prstGeom prst="downArrow">
            <a:avLst>
              <a:gd name="adj1" fmla="val 32524"/>
              <a:gd name="adj2" fmla="val 71959"/>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C174A507-776F-CE10-E5EB-BBF7A34FC1A0}"/>
              </a:ext>
            </a:extLst>
          </p:cNvPr>
          <p:cNvSpPr txBox="1"/>
          <p:nvPr/>
        </p:nvSpPr>
        <p:spPr>
          <a:xfrm>
            <a:off x="-64000" y="1700808"/>
            <a:ext cx="498377" cy="369332"/>
          </a:xfrm>
          <a:prstGeom prst="rect">
            <a:avLst/>
          </a:prstGeom>
          <a:solidFill>
            <a:srgbClr val="FFFF00"/>
          </a:solidFill>
        </p:spPr>
        <p:txBody>
          <a:bodyPr wrap="square" rtlCol="0">
            <a:spAutoFit/>
          </a:bodyPr>
          <a:lstStyle/>
          <a:p>
            <a:r>
              <a:rPr kumimoji="1" lang="en-US" altLang="ja-JP" dirty="0"/>
              <a:t>#1</a:t>
            </a:r>
            <a:endParaRPr kumimoji="1" lang="ja-JP" altLang="en-US"/>
          </a:p>
        </p:txBody>
      </p:sp>
      <p:sp>
        <p:nvSpPr>
          <p:cNvPr id="12" name="下矢印 11">
            <a:extLst>
              <a:ext uri="{FF2B5EF4-FFF2-40B4-BE49-F238E27FC236}">
                <a16:creationId xmlns:a16="http://schemas.microsoft.com/office/drawing/2014/main" id="{3B7ADAEE-FB91-245C-52DE-EDEC5D769B6E}"/>
              </a:ext>
            </a:extLst>
          </p:cNvPr>
          <p:cNvSpPr/>
          <p:nvPr/>
        </p:nvSpPr>
        <p:spPr>
          <a:xfrm>
            <a:off x="4283969" y="1550422"/>
            <a:ext cx="288033" cy="3816424"/>
          </a:xfrm>
          <a:prstGeom prst="downArrow">
            <a:avLst>
              <a:gd name="adj1" fmla="val 32524"/>
              <a:gd name="adj2" fmla="val 71959"/>
            </a:avLst>
          </a:prstGeom>
          <a:solidFill>
            <a:srgbClr val="FFF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71DDA36D-682C-734B-A412-CA1463328899}"/>
              </a:ext>
            </a:extLst>
          </p:cNvPr>
          <p:cNvSpPr txBox="1"/>
          <p:nvPr/>
        </p:nvSpPr>
        <p:spPr>
          <a:xfrm>
            <a:off x="-82840" y="2771636"/>
            <a:ext cx="498377" cy="369332"/>
          </a:xfrm>
          <a:prstGeom prst="rect">
            <a:avLst/>
          </a:prstGeom>
          <a:solidFill>
            <a:srgbClr val="FFFF00"/>
          </a:solidFill>
        </p:spPr>
        <p:txBody>
          <a:bodyPr wrap="square" rtlCol="0">
            <a:spAutoFit/>
          </a:bodyPr>
          <a:lstStyle/>
          <a:p>
            <a:r>
              <a:rPr kumimoji="1" lang="en-US" altLang="ja-JP" dirty="0">
                <a:solidFill>
                  <a:srgbClr val="FF0000"/>
                </a:solidFill>
              </a:rPr>
              <a:t>#2</a:t>
            </a:r>
            <a:endParaRPr kumimoji="1" lang="ja-JP" altLang="en-US">
              <a:solidFill>
                <a:srgbClr val="FF0000"/>
              </a:solidFill>
            </a:endParaRPr>
          </a:p>
        </p:txBody>
      </p:sp>
      <p:sp>
        <p:nvSpPr>
          <p:cNvPr id="14" name="テキスト ボックス 13">
            <a:extLst>
              <a:ext uri="{FF2B5EF4-FFF2-40B4-BE49-F238E27FC236}">
                <a16:creationId xmlns:a16="http://schemas.microsoft.com/office/drawing/2014/main" id="{86383299-FB1C-4700-AA89-B6252638A601}"/>
              </a:ext>
            </a:extLst>
          </p:cNvPr>
          <p:cNvSpPr txBox="1"/>
          <p:nvPr/>
        </p:nvSpPr>
        <p:spPr>
          <a:xfrm>
            <a:off x="-82841" y="3789040"/>
            <a:ext cx="498377" cy="369332"/>
          </a:xfrm>
          <a:prstGeom prst="rect">
            <a:avLst/>
          </a:prstGeom>
          <a:solidFill>
            <a:srgbClr val="FFFF00"/>
          </a:solidFill>
        </p:spPr>
        <p:txBody>
          <a:bodyPr wrap="square" rtlCol="0">
            <a:spAutoFit/>
          </a:bodyPr>
          <a:lstStyle/>
          <a:p>
            <a:r>
              <a:rPr kumimoji="1" lang="en-US" altLang="ja-JP" dirty="0"/>
              <a:t>#3</a:t>
            </a:r>
            <a:endParaRPr kumimoji="1" lang="ja-JP" altLang="en-US"/>
          </a:p>
        </p:txBody>
      </p:sp>
      <p:sp>
        <p:nvSpPr>
          <p:cNvPr id="15" name="テキスト ボックス 14">
            <a:extLst>
              <a:ext uri="{FF2B5EF4-FFF2-40B4-BE49-F238E27FC236}">
                <a16:creationId xmlns:a16="http://schemas.microsoft.com/office/drawing/2014/main" id="{65B20A95-AC92-A4E2-11B1-AEFDF063BE8E}"/>
              </a:ext>
            </a:extLst>
          </p:cNvPr>
          <p:cNvSpPr txBox="1"/>
          <p:nvPr/>
        </p:nvSpPr>
        <p:spPr>
          <a:xfrm>
            <a:off x="-82841" y="4676882"/>
            <a:ext cx="498377" cy="369332"/>
          </a:xfrm>
          <a:prstGeom prst="rect">
            <a:avLst/>
          </a:prstGeom>
          <a:solidFill>
            <a:srgbClr val="FFFF00"/>
          </a:solidFill>
        </p:spPr>
        <p:txBody>
          <a:bodyPr wrap="square" rtlCol="0">
            <a:spAutoFit/>
          </a:bodyPr>
          <a:lstStyle/>
          <a:p>
            <a:r>
              <a:rPr kumimoji="1" lang="en-US" altLang="ja-JP" dirty="0"/>
              <a:t>#4</a:t>
            </a:r>
            <a:endParaRPr kumimoji="1" lang="ja-JP" altLang="en-US"/>
          </a:p>
        </p:txBody>
      </p:sp>
      <p:sp>
        <p:nvSpPr>
          <p:cNvPr id="16" name="テキスト ボックス 15">
            <a:extLst>
              <a:ext uri="{FF2B5EF4-FFF2-40B4-BE49-F238E27FC236}">
                <a16:creationId xmlns:a16="http://schemas.microsoft.com/office/drawing/2014/main" id="{EDB8F905-A6D6-3620-2F93-37442C4E9FBB}"/>
              </a:ext>
            </a:extLst>
          </p:cNvPr>
          <p:cNvSpPr txBox="1"/>
          <p:nvPr/>
        </p:nvSpPr>
        <p:spPr>
          <a:xfrm>
            <a:off x="4590841" y="1700808"/>
            <a:ext cx="498377" cy="369332"/>
          </a:xfrm>
          <a:prstGeom prst="rect">
            <a:avLst/>
          </a:prstGeom>
          <a:solidFill>
            <a:srgbClr val="FFFF00"/>
          </a:solidFill>
        </p:spPr>
        <p:txBody>
          <a:bodyPr wrap="square" rtlCol="0">
            <a:spAutoFit/>
          </a:bodyPr>
          <a:lstStyle/>
          <a:p>
            <a:r>
              <a:rPr kumimoji="1" lang="en-US" altLang="ja-JP" dirty="0">
                <a:solidFill>
                  <a:srgbClr val="FF0000"/>
                </a:solidFill>
              </a:rPr>
              <a:t>#5</a:t>
            </a:r>
            <a:endParaRPr kumimoji="1" lang="ja-JP" altLang="en-US">
              <a:solidFill>
                <a:srgbClr val="FF0000"/>
              </a:solidFill>
            </a:endParaRPr>
          </a:p>
        </p:txBody>
      </p:sp>
      <p:sp>
        <p:nvSpPr>
          <p:cNvPr id="17" name="テキスト ボックス 16">
            <a:extLst>
              <a:ext uri="{FF2B5EF4-FFF2-40B4-BE49-F238E27FC236}">
                <a16:creationId xmlns:a16="http://schemas.microsoft.com/office/drawing/2014/main" id="{1CE080B8-B9F0-5C80-305A-68D1AE221096}"/>
              </a:ext>
            </a:extLst>
          </p:cNvPr>
          <p:cNvSpPr txBox="1"/>
          <p:nvPr/>
        </p:nvSpPr>
        <p:spPr>
          <a:xfrm>
            <a:off x="4572001" y="2771636"/>
            <a:ext cx="498377" cy="369332"/>
          </a:xfrm>
          <a:prstGeom prst="rect">
            <a:avLst/>
          </a:prstGeom>
          <a:solidFill>
            <a:srgbClr val="FFFF00"/>
          </a:solidFill>
        </p:spPr>
        <p:txBody>
          <a:bodyPr wrap="square" rtlCol="0">
            <a:spAutoFit/>
          </a:bodyPr>
          <a:lstStyle/>
          <a:p>
            <a:r>
              <a:rPr kumimoji="1" lang="en-US" altLang="ja-JP" dirty="0">
                <a:solidFill>
                  <a:srgbClr val="FF0000"/>
                </a:solidFill>
              </a:rPr>
              <a:t>#6</a:t>
            </a:r>
            <a:endParaRPr kumimoji="1" lang="ja-JP" altLang="en-US">
              <a:solidFill>
                <a:srgbClr val="FF0000"/>
              </a:solidFill>
            </a:endParaRPr>
          </a:p>
        </p:txBody>
      </p:sp>
      <p:sp>
        <p:nvSpPr>
          <p:cNvPr id="18" name="テキスト ボックス 17">
            <a:extLst>
              <a:ext uri="{FF2B5EF4-FFF2-40B4-BE49-F238E27FC236}">
                <a16:creationId xmlns:a16="http://schemas.microsoft.com/office/drawing/2014/main" id="{81CF008D-61A4-9F37-9F50-0F225F85902E}"/>
              </a:ext>
            </a:extLst>
          </p:cNvPr>
          <p:cNvSpPr txBox="1"/>
          <p:nvPr/>
        </p:nvSpPr>
        <p:spPr>
          <a:xfrm>
            <a:off x="4572000" y="3789040"/>
            <a:ext cx="498377" cy="369332"/>
          </a:xfrm>
          <a:prstGeom prst="rect">
            <a:avLst/>
          </a:prstGeom>
          <a:solidFill>
            <a:srgbClr val="FFFF00"/>
          </a:solidFill>
        </p:spPr>
        <p:txBody>
          <a:bodyPr wrap="square" rtlCol="0">
            <a:spAutoFit/>
          </a:bodyPr>
          <a:lstStyle/>
          <a:p>
            <a:r>
              <a:rPr kumimoji="1" lang="en-US" altLang="ja-JP" dirty="0">
                <a:solidFill>
                  <a:srgbClr val="FF0000"/>
                </a:solidFill>
              </a:rPr>
              <a:t>#7</a:t>
            </a:r>
            <a:endParaRPr kumimoji="1" lang="ja-JP" altLang="en-US">
              <a:solidFill>
                <a:srgbClr val="FF0000"/>
              </a:solidFill>
            </a:endParaRPr>
          </a:p>
        </p:txBody>
      </p:sp>
      <p:sp>
        <p:nvSpPr>
          <p:cNvPr id="19" name="テキスト ボックス 18">
            <a:extLst>
              <a:ext uri="{FF2B5EF4-FFF2-40B4-BE49-F238E27FC236}">
                <a16:creationId xmlns:a16="http://schemas.microsoft.com/office/drawing/2014/main" id="{0864AF52-4730-047A-9AFE-C80F98B8FD35}"/>
              </a:ext>
            </a:extLst>
          </p:cNvPr>
          <p:cNvSpPr txBox="1"/>
          <p:nvPr/>
        </p:nvSpPr>
        <p:spPr>
          <a:xfrm>
            <a:off x="4572000" y="4676882"/>
            <a:ext cx="498377" cy="369332"/>
          </a:xfrm>
          <a:prstGeom prst="rect">
            <a:avLst/>
          </a:prstGeom>
          <a:solidFill>
            <a:srgbClr val="FFFF00"/>
          </a:solidFill>
        </p:spPr>
        <p:txBody>
          <a:bodyPr wrap="square" rtlCol="0">
            <a:spAutoFit/>
          </a:bodyPr>
          <a:lstStyle/>
          <a:p>
            <a:r>
              <a:rPr kumimoji="1" lang="en-US" altLang="ja-JP" dirty="0">
                <a:solidFill>
                  <a:srgbClr val="FF0000"/>
                </a:solidFill>
              </a:rPr>
              <a:t>#8</a:t>
            </a:r>
            <a:endParaRPr kumimoji="1" lang="ja-JP" altLang="en-US">
              <a:solidFill>
                <a:srgbClr val="FF0000"/>
              </a:solidFill>
            </a:endParaRPr>
          </a:p>
        </p:txBody>
      </p:sp>
      <p:sp>
        <p:nvSpPr>
          <p:cNvPr id="20" name="テキスト ボックス 19">
            <a:extLst>
              <a:ext uri="{FF2B5EF4-FFF2-40B4-BE49-F238E27FC236}">
                <a16:creationId xmlns:a16="http://schemas.microsoft.com/office/drawing/2014/main" id="{8DE17B22-9BB4-EBBD-630B-7A6FAA330BF7}"/>
              </a:ext>
            </a:extLst>
          </p:cNvPr>
          <p:cNvSpPr txBox="1"/>
          <p:nvPr/>
        </p:nvSpPr>
        <p:spPr>
          <a:xfrm>
            <a:off x="-53675" y="5736159"/>
            <a:ext cx="9289032" cy="338554"/>
          </a:xfrm>
          <a:prstGeom prst="rect">
            <a:avLst/>
          </a:prstGeom>
          <a:solidFill>
            <a:srgbClr val="FFFF00"/>
          </a:solidFill>
        </p:spPr>
        <p:txBody>
          <a:bodyPr wrap="square" rtlCol="0">
            <a:spAutoFit/>
          </a:bodyPr>
          <a:lstStyle/>
          <a:p>
            <a:pPr algn="ctr"/>
            <a:r>
              <a:rPr kumimoji="1" lang="en-US" altLang="ja-JP" sz="1600" b="1" i="1" dirty="0">
                <a:solidFill>
                  <a:srgbClr val="0070C0"/>
                </a:solidFill>
              </a:rPr>
              <a:t>Quench location changed event by event, indicating the magnet has no specific weak point </a:t>
            </a:r>
            <a:endParaRPr kumimoji="1" lang="ja-JP" altLang="en-US" sz="1600" b="1" i="1">
              <a:solidFill>
                <a:srgbClr val="0070C0"/>
              </a:solidFill>
            </a:endParaRPr>
          </a:p>
        </p:txBody>
      </p:sp>
      <p:sp>
        <p:nvSpPr>
          <p:cNvPr id="21" name="スライド番号プレースホルダー 20">
            <a:extLst>
              <a:ext uri="{FF2B5EF4-FFF2-40B4-BE49-F238E27FC236}">
                <a16:creationId xmlns:a16="http://schemas.microsoft.com/office/drawing/2014/main" id="{8EAA761C-9D66-074A-92E2-F923B671DBFC}"/>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3" name="テキスト ボックス 2">
            <a:extLst>
              <a:ext uri="{FF2B5EF4-FFF2-40B4-BE49-F238E27FC236}">
                <a16:creationId xmlns:a16="http://schemas.microsoft.com/office/drawing/2014/main" id="{D911B903-24A0-5507-0F85-83203D5AA161}"/>
              </a:ext>
            </a:extLst>
          </p:cNvPr>
          <p:cNvSpPr txBox="1"/>
          <p:nvPr/>
        </p:nvSpPr>
        <p:spPr>
          <a:xfrm>
            <a:off x="1207405" y="2771636"/>
            <a:ext cx="1224136" cy="369332"/>
          </a:xfrm>
          <a:prstGeom prst="rect">
            <a:avLst/>
          </a:prstGeom>
          <a:noFill/>
        </p:spPr>
        <p:txBody>
          <a:bodyPr wrap="square" rtlCol="0">
            <a:spAutoFit/>
          </a:bodyPr>
          <a:lstStyle/>
          <a:p>
            <a:r>
              <a:rPr kumimoji="1" lang="en-US" altLang="ja-JP" i="1" dirty="0">
                <a:solidFill>
                  <a:srgbClr val="FF0000"/>
                </a:solidFill>
              </a:rPr>
              <a:t>Identified</a:t>
            </a:r>
            <a:endParaRPr kumimoji="1" lang="ja-JP" altLang="en-US" i="1">
              <a:solidFill>
                <a:srgbClr val="FF0000"/>
              </a:solidFill>
            </a:endParaRPr>
          </a:p>
        </p:txBody>
      </p:sp>
      <p:sp>
        <p:nvSpPr>
          <p:cNvPr id="5" name="テキスト ボックス 4">
            <a:extLst>
              <a:ext uri="{FF2B5EF4-FFF2-40B4-BE49-F238E27FC236}">
                <a16:creationId xmlns:a16="http://schemas.microsoft.com/office/drawing/2014/main" id="{3E96CAE0-F718-60B0-8A95-7B80D80B5467}"/>
              </a:ext>
            </a:extLst>
          </p:cNvPr>
          <p:cNvSpPr txBox="1"/>
          <p:nvPr/>
        </p:nvSpPr>
        <p:spPr>
          <a:xfrm>
            <a:off x="5935169" y="1844824"/>
            <a:ext cx="1224136" cy="369332"/>
          </a:xfrm>
          <a:prstGeom prst="rect">
            <a:avLst/>
          </a:prstGeom>
          <a:noFill/>
        </p:spPr>
        <p:txBody>
          <a:bodyPr wrap="square" rtlCol="0">
            <a:spAutoFit/>
          </a:bodyPr>
          <a:lstStyle/>
          <a:p>
            <a:r>
              <a:rPr kumimoji="1" lang="en-US" altLang="ja-JP" i="1" dirty="0">
                <a:solidFill>
                  <a:srgbClr val="FF0000"/>
                </a:solidFill>
              </a:rPr>
              <a:t>Identified</a:t>
            </a:r>
            <a:endParaRPr kumimoji="1" lang="ja-JP" altLang="en-US" i="1">
              <a:solidFill>
                <a:srgbClr val="FF0000"/>
              </a:solidFill>
            </a:endParaRPr>
          </a:p>
        </p:txBody>
      </p:sp>
      <p:sp>
        <p:nvSpPr>
          <p:cNvPr id="8" name="テキスト ボックス 7">
            <a:extLst>
              <a:ext uri="{FF2B5EF4-FFF2-40B4-BE49-F238E27FC236}">
                <a16:creationId xmlns:a16="http://schemas.microsoft.com/office/drawing/2014/main" id="{17113B15-6948-C5D9-B8F8-7D93F0986F2A}"/>
              </a:ext>
            </a:extLst>
          </p:cNvPr>
          <p:cNvSpPr txBox="1"/>
          <p:nvPr/>
        </p:nvSpPr>
        <p:spPr>
          <a:xfrm>
            <a:off x="5997483" y="3729899"/>
            <a:ext cx="1224136" cy="369332"/>
          </a:xfrm>
          <a:prstGeom prst="rect">
            <a:avLst/>
          </a:prstGeom>
          <a:noFill/>
        </p:spPr>
        <p:txBody>
          <a:bodyPr wrap="square" rtlCol="0">
            <a:spAutoFit/>
          </a:bodyPr>
          <a:lstStyle/>
          <a:p>
            <a:r>
              <a:rPr kumimoji="1" lang="en-US" altLang="ja-JP" i="1" dirty="0">
                <a:solidFill>
                  <a:srgbClr val="FF0000"/>
                </a:solidFill>
              </a:rPr>
              <a:t>Identified</a:t>
            </a:r>
            <a:endParaRPr kumimoji="1" lang="ja-JP" altLang="en-US" i="1">
              <a:solidFill>
                <a:srgbClr val="FF0000"/>
              </a:solidFill>
            </a:endParaRPr>
          </a:p>
        </p:txBody>
      </p:sp>
      <p:sp>
        <p:nvSpPr>
          <p:cNvPr id="9" name="テキスト ボックス 8">
            <a:extLst>
              <a:ext uri="{FF2B5EF4-FFF2-40B4-BE49-F238E27FC236}">
                <a16:creationId xmlns:a16="http://schemas.microsoft.com/office/drawing/2014/main" id="{39FA5263-AA57-9EF0-8339-408E8F6F8348}"/>
              </a:ext>
            </a:extLst>
          </p:cNvPr>
          <p:cNvSpPr txBox="1"/>
          <p:nvPr/>
        </p:nvSpPr>
        <p:spPr>
          <a:xfrm>
            <a:off x="5935106" y="2795819"/>
            <a:ext cx="1224136" cy="369332"/>
          </a:xfrm>
          <a:prstGeom prst="rect">
            <a:avLst/>
          </a:prstGeom>
          <a:noFill/>
        </p:spPr>
        <p:txBody>
          <a:bodyPr wrap="square" rtlCol="0">
            <a:spAutoFit/>
          </a:bodyPr>
          <a:lstStyle/>
          <a:p>
            <a:r>
              <a:rPr kumimoji="1" lang="en-US" altLang="ja-JP" i="1" dirty="0">
                <a:solidFill>
                  <a:srgbClr val="FF0000"/>
                </a:solidFill>
              </a:rPr>
              <a:t>Identified</a:t>
            </a:r>
            <a:endParaRPr kumimoji="1" lang="ja-JP" altLang="en-US" i="1">
              <a:solidFill>
                <a:srgbClr val="FF0000"/>
              </a:solidFill>
            </a:endParaRPr>
          </a:p>
        </p:txBody>
      </p:sp>
      <p:sp>
        <p:nvSpPr>
          <p:cNvPr id="22" name="テキスト ボックス 21">
            <a:extLst>
              <a:ext uri="{FF2B5EF4-FFF2-40B4-BE49-F238E27FC236}">
                <a16:creationId xmlns:a16="http://schemas.microsoft.com/office/drawing/2014/main" id="{6753E47B-EC33-AA2A-272E-87C92B60DEB7}"/>
              </a:ext>
            </a:extLst>
          </p:cNvPr>
          <p:cNvSpPr txBox="1"/>
          <p:nvPr/>
        </p:nvSpPr>
        <p:spPr>
          <a:xfrm>
            <a:off x="5935006" y="4698577"/>
            <a:ext cx="1224136" cy="369332"/>
          </a:xfrm>
          <a:prstGeom prst="rect">
            <a:avLst/>
          </a:prstGeom>
          <a:noFill/>
        </p:spPr>
        <p:txBody>
          <a:bodyPr wrap="square" rtlCol="0">
            <a:spAutoFit/>
          </a:bodyPr>
          <a:lstStyle/>
          <a:p>
            <a:r>
              <a:rPr kumimoji="1" lang="en-US" altLang="ja-JP" i="1" dirty="0">
                <a:solidFill>
                  <a:srgbClr val="FF0000"/>
                </a:solidFill>
              </a:rPr>
              <a:t>Identified</a:t>
            </a:r>
            <a:endParaRPr kumimoji="1" lang="ja-JP" altLang="en-US" i="1">
              <a:solidFill>
                <a:srgbClr val="FF0000"/>
              </a:solidFill>
            </a:endParaRPr>
          </a:p>
        </p:txBody>
      </p:sp>
    </p:spTree>
    <p:extLst>
      <p:ext uri="{BB962C8B-B14F-4D97-AF65-F5344CB8AC3E}">
        <p14:creationId xmlns:p14="http://schemas.microsoft.com/office/powerpoint/2010/main" val="2617463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0512D0-C7CF-0AA5-7C0E-A6985ACF1289}"/>
              </a:ext>
            </a:extLst>
          </p:cNvPr>
          <p:cNvSpPr>
            <a:spLocks noGrp="1"/>
          </p:cNvSpPr>
          <p:nvPr>
            <p:ph type="title"/>
          </p:nvPr>
        </p:nvSpPr>
        <p:spPr>
          <a:xfrm>
            <a:off x="530131" y="33181"/>
            <a:ext cx="7920000" cy="540000"/>
          </a:xfrm>
        </p:spPr>
        <p:txBody>
          <a:bodyPr/>
          <a:lstStyle/>
          <a:p>
            <a:r>
              <a:rPr kumimoji="1" lang="en-US" altLang="ja-JP" sz="3200" dirty="0"/>
              <a:t>Energy Curve / Helium Gas Recovery </a:t>
            </a:r>
            <a:endParaRPr kumimoji="1" lang="ja-JP" altLang="en-US" sz="3200"/>
          </a:p>
        </p:txBody>
      </p:sp>
      <p:sp>
        <p:nvSpPr>
          <p:cNvPr id="3" name="コンテンツ プレースホルダー 2">
            <a:extLst>
              <a:ext uri="{FF2B5EF4-FFF2-40B4-BE49-F238E27FC236}">
                <a16:creationId xmlns:a16="http://schemas.microsoft.com/office/drawing/2014/main" id="{083EDCBA-1B8F-BB0E-6EB7-DCE95F6C784B}"/>
              </a:ext>
            </a:extLst>
          </p:cNvPr>
          <p:cNvSpPr>
            <a:spLocks noGrp="1"/>
          </p:cNvSpPr>
          <p:nvPr>
            <p:ph idx="1"/>
          </p:nvPr>
        </p:nvSpPr>
        <p:spPr>
          <a:xfrm>
            <a:off x="257939" y="4649984"/>
            <a:ext cx="8699028" cy="1414661"/>
          </a:xfrm>
        </p:spPr>
        <p:txBody>
          <a:bodyPr>
            <a:noAutofit/>
          </a:bodyPr>
          <a:lstStyle/>
          <a:p>
            <a:r>
              <a:rPr lang="en-US" altLang="ja-JP" sz="2000" dirty="0"/>
              <a:t>Varistor: discrepancy observed between the simulation (design) and measured data but </a:t>
            </a:r>
            <a:r>
              <a:rPr lang="en-US" altLang="ja-JP" sz="2000" b="1" u="sng" dirty="0"/>
              <a:t>an amount of energy dissipated in the magnet is always below ~1.4 MJ</a:t>
            </a:r>
          </a:p>
          <a:p>
            <a:r>
              <a:rPr lang="en-US" altLang="ja-JP" sz="2000" b="1" u="sng" dirty="0"/>
              <a:t>All evaporated helium gas was successfully recovered.</a:t>
            </a:r>
            <a:r>
              <a:rPr lang="en-US" altLang="ja-JP" sz="2000" dirty="0"/>
              <a:t>    </a:t>
            </a:r>
          </a:p>
        </p:txBody>
      </p:sp>
      <p:sp>
        <p:nvSpPr>
          <p:cNvPr id="4" name="フッター プレースホルダー 3">
            <a:extLst>
              <a:ext uri="{FF2B5EF4-FFF2-40B4-BE49-F238E27FC236}">
                <a16:creationId xmlns:a16="http://schemas.microsoft.com/office/drawing/2014/main" id="{6A3FF7B7-DFDB-34C1-F07C-BAF8D6CA47C1}"/>
              </a:ext>
            </a:extLst>
          </p:cNvPr>
          <p:cNvSpPr>
            <a:spLocks noGrp="1"/>
          </p:cNvSpPr>
          <p:nvPr>
            <p:ph type="ftr" sz="quarter" idx="11"/>
          </p:nvPr>
        </p:nvSpPr>
        <p:spPr/>
        <p:txBody>
          <a:bodyPr/>
          <a:lstStyle/>
          <a:p>
            <a:r>
              <a:rPr lang="fr-FR" noProof="0"/>
              <a:t>Status of D1 Construction and Test, T. Nakamoto, KEK</a:t>
            </a:r>
            <a:endParaRPr lang="en-GB" noProof="0" dirty="0"/>
          </a:p>
        </p:txBody>
      </p:sp>
      <p:pic>
        <p:nvPicPr>
          <p:cNvPr id="11" name="図 10">
            <a:extLst>
              <a:ext uri="{FF2B5EF4-FFF2-40B4-BE49-F238E27FC236}">
                <a16:creationId xmlns:a16="http://schemas.microsoft.com/office/drawing/2014/main" id="{2008948A-8821-92C9-765F-7D12304B92E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11252" t="15415" r="33138" b="2027"/>
          <a:stretch/>
        </p:blipFill>
        <p:spPr>
          <a:xfrm>
            <a:off x="4572001" y="1549028"/>
            <a:ext cx="3779673" cy="2672060"/>
          </a:xfrm>
          <a:prstGeom prst="rect">
            <a:avLst/>
          </a:prstGeom>
        </p:spPr>
      </p:pic>
      <p:cxnSp>
        <p:nvCxnSpPr>
          <p:cNvPr id="12" name="直線コネクタ 11">
            <a:extLst>
              <a:ext uri="{FF2B5EF4-FFF2-40B4-BE49-F238E27FC236}">
                <a16:creationId xmlns:a16="http://schemas.microsoft.com/office/drawing/2014/main" id="{52E177F2-5E96-BACE-57BC-42CFB3FFDCDC}"/>
              </a:ext>
            </a:extLst>
          </p:cNvPr>
          <p:cNvCxnSpPr>
            <a:cxnSpLocks/>
          </p:cNvCxnSpPr>
          <p:nvPr/>
        </p:nvCxnSpPr>
        <p:spPr>
          <a:xfrm>
            <a:off x="5148064" y="1844824"/>
            <a:ext cx="3096344" cy="0"/>
          </a:xfrm>
          <a:prstGeom prst="line">
            <a:avLst/>
          </a:prstGeom>
          <a:ln w="19050">
            <a:solidFill>
              <a:srgbClr val="FFC00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3" name="テキスト ボックス 12">
            <a:extLst>
              <a:ext uri="{FF2B5EF4-FFF2-40B4-BE49-F238E27FC236}">
                <a16:creationId xmlns:a16="http://schemas.microsoft.com/office/drawing/2014/main" id="{98D0B83E-EF5D-5A24-C938-D9DBA76C3E7C}"/>
              </a:ext>
            </a:extLst>
          </p:cNvPr>
          <p:cNvSpPr txBox="1"/>
          <p:nvPr/>
        </p:nvSpPr>
        <p:spPr>
          <a:xfrm>
            <a:off x="5309709" y="1882431"/>
            <a:ext cx="2304256" cy="307777"/>
          </a:xfrm>
          <a:prstGeom prst="rect">
            <a:avLst/>
          </a:prstGeom>
          <a:solidFill>
            <a:schemeClr val="bg1"/>
          </a:solidFill>
        </p:spPr>
        <p:txBody>
          <a:bodyPr wrap="square" rtlCol="0">
            <a:spAutoFit/>
          </a:bodyPr>
          <a:lstStyle/>
          <a:p>
            <a:r>
              <a:rPr kumimoji="1" lang="en-US" altLang="ja-JP" sz="1400" dirty="0">
                <a:solidFill>
                  <a:srgbClr val="FFC000"/>
                </a:solidFill>
              </a:rPr>
              <a:t>Capacity of He gas bag</a:t>
            </a:r>
            <a:endParaRPr kumimoji="1" lang="ja-JP" altLang="en-US" sz="1400">
              <a:solidFill>
                <a:srgbClr val="FFC000"/>
              </a:solidFill>
            </a:endParaRPr>
          </a:p>
        </p:txBody>
      </p:sp>
      <p:sp>
        <p:nvSpPr>
          <p:cNvPr id="15" name="テキスト ボックス 14">
            <a:extLst>
              <a:ext uri="{FF2B5EF4-FFF2-40B4-BE49-F238E27FC236}">
                <a16:creationId xmlns:a16="http://schemas.microsoft.com/office/drawing/2014/main" id="{675E6116-1650-9368-097D-9438BABDCB43}"/>
              </a:ext>
            </a:extLst>
          </p:cNvPr>
          <p:cNvSpPr txBox="1"/>
          <p:nvPr/>
        </p:nvSpPr>
        <p:spPr>
          <a:xfrm>
            <a:off x="7746379" y="2386626"/>
            <a:ext cx="1210588" cy="646331"/>
          </a:xfrm>
          <a:prstGeom prst="rect">
            <a:avLst/>
          </a:prstGeom>
          <a:solidFill>
            <a:schemeClr val="bg1"/>
          </a:solidFill>
        </p:spPr>
        <p:txBody>
          <a:bodyPr wrap="none" rtlCol="0">
            <a:spAutoFit/>
          </a:bodyPr>
          <a:lstStyle/>
          <a:p>
            <a:r>
              <a:rPr kumimoji="1" lang="en-US" altLang="ja-JP" dirty="0">
                <a:solidFill>
                  <a:srgbClr val="0432FF"/>
                </a:solidFill>
              </a:rPr>
              <a:t>Shutdown</a:t>
            </a:r>
          </a:p>
          <a:p>
            <a:r>
              <a:rPr kumimoji="1" lang="en-US" altLang="ja-JP" dirty="0">
                <a:solidFill>
                  <a:srgbClr val="0432FF"/>
                </a:solidFill>
              </a:rPr>
              <a:t>at </a:t>
            </a:r>
            <a:r>
              <a:rPr kumimoji="1" lang="en-US" altLang="ja-JP" i="1" dirty="0" err="1">
                <a:solidFill>
                  <a:srgbClr val="0432FF"/>
                </a:solidFill>
              </a:rPr>
              <a:t>I</a:t>
            </a:r>
            <a:r>
              <a:rPr kumimoji="1" lang="en-US" altLang="ja-JP" i="1" baseline="-25000" dirty="0" err="1">
                <a:solidFill>
                  <a:srgbClr val="0432FF"/>
                </a:solidFill>
              </a:rPr>
              <a:t>ultimate</a:t>
            </a:r>
            <a:endParaRPr kumimoji="1" lang="ja-JP" altLang="en-US" i="1" baseline="-25000">
              <a:solidFill>
                <a:srgbClr val="0432FF"/>
              </a:solidFill>
            </a:endParaRPr>
          </a:p>
        </p:txBody>
      </p:sp>
      <p:cxnSp>
        <p:nvCxnSpPr>
          <p:cNvPr id="16" name="直線矢印コネクタ 15">
            <a:extLst>
              <a:ext uri="{FF2B5EF4-FFF2-40B4-BE49-F238E27FC236}">
                <a16:creationId xmlns:a16="http://schemas.microsoft.com/office/drawing/2014/main" id="{EF19B21B-CE93-BECB-CC95-06DBF29B44B2}"/>
              </a:ext>
            </a:extLst>
          </p:cNvPr>
          <p:cNvCxnSpPr/>
          <p:nvPr/>
        </p:nvCxnSpPr>
        <p:spPr>
          <a:xfrm flipV="1">
            <a:off x="7976837" y="2190208"/>
            <a:ext cx="0" cy="245327"/>
          </a:xfrm>
          <a:prstGeom prst="straightConnector1">
            <a:avLst/>
          </a:prstGeom>
          <a:ln w="19050">
            <a:solidFill>
              <a:srgbClr val="0432FF"/>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pic>
        <p:nvPicPr>
          <p:cNvPr id="17" name="図 16">
            <a:extLst>
              <a:ext uri="{FF2B5EF4-FFF2-40B4-BE49-F238E27FC236}">
                <a16:creationId xmlns:a16="http://schemas.microsoft.com/office/drawing/2014/main" id="{638580B2-1453-4CA0-F876-D52C0751EAE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764" y="1345661"/>
            <a:ext cx="4292212" cy="3167132"/>
          </a:xfrm>
          <a:prstGeom prst="rect">
            <a:avLst/>
          </a:prstGeom>
        </p:spPr>
      </p:pic>
      <p:sp>
        <p:nvSpPr>
          <p:cNvPr id="18" name="スライド番号プレースホルダー 17">
            <a:extLst>
              <a:ext uri="{FF2B5EF4-FFF2-40B4-BE49-F238E27FC236}">
                <a16:creationId xmlns:a16="http://schemas.microsoft.com/office/drawing/2014/main" id="{A447BA1A-E676-F211-BEC0-9C0C8690925C}"/>
              </a:ext>
            </a:extLst>
          </p:cNvPr>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2232503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5ACD4F-4AB8-D0CD-AA22-284FDCC3540F}"/>
              </a:ext>
            </a:extLst>
          </p:cNvPr>
          <p:cNvSpPr>
            <a:spLocks noGrp="1"/>
          </p:cNvSpPr>
          <p:nvPr>
            <p:ph type="title"/>
          </p:nvPr>
        </p:nvSpPr>
        <p:spPr>
          <a:xfrm>
            <a:off x="612000" y="2574730"/>
            <a:ext cx="7920000" cy="720000"/>
          </a:xfrm>
        </p:spPr>
        <p:txBody>
          <a:bodyPr/>
          <a:lstStyle/>
          <a:p>
            <a:r>
              <a:rPr kumimoji="1" lang="en-US" altLang="ja-JP" dirty="0"/>
              <a:t>Test Results of MBXF1</a:t>
            </a:r>
            <a:br>
              <a:rPr kumimoji="1" lang="en-US" altLang="ja-JP" dirty="0"/>
            </a:br>
            <a:r>
              <a:rPr kumimoji="1" lang="en-US" altLang="ja-JP" dirty="0"/>
              <a:t>- Field Quality -</a:t>
            </a:r>
            <a:endParaRPr kumimoji="1" lang="ja-JP" altLang="en-US"/>
          </a:p>
        </p:txBody>
      </p:sp>
      <p:sp>
        <p:nvSpPr>
          <p:cNvPr id="4" name="フッター プレースホルダー 3">
            <a:extLst>
              <a:ext uri="{FF2B5EF4-FFF2-40B4-BE49-F238E27FC236}">
                <a16:creationId xmlns:a16="http://schemas.microsoft.com/office/drawing/2014/main" id="{E35A3A6D-7496-6CDB-9390-CBD1A0D034AC}"/>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FB9D4068-970F-7401-343C-9B014235F793}"/>
              </a:ext>
            </a:extLst>
          </p:cNvPr>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4084870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770591-8DA9-9E4B-8A14-337DB2E8962C}"/>
              </a:ext>
            </a:extLst>
          </p:cNvPr>
          <p:cNvSpPr>
            <a:spLocks noGrp="1"/>
          </p:cNvSpPr>
          <p:nvPr>
            <p:ph type="title"/>
          </p:nvPr>
        </p:nvSpPr>
        <p:spPr>
          <a:xfrm>
            <a:off x="605096" y="19706"/>
            <a:ext cx="8441704" cy="540000"/>
          </a:xfrm>
        </p:spPr>
        <p:txBody>
          <a:bodyPr/>
          <a:lstStyle/>
          <a:p>
            <a:r>
              <a:rPr kumimoji="1" lang="en-US" altLang="ja-JP" dirty="0"/>
              <a:t>Remarks on the MBXFP1 Test – Field Quality</a:t>
            </a:r>
            <a:endParaRPr kumimoji="1" lang="ja-JP" altLang="en-US"/>
          </a:p>
        </p:txBody>
      </p:sp>
      <p:sp>
        <p:nvSpPr>
          <p:cNvPr id="4" name="フッター プレースホルダー 3">
            <a:extLst>
              <a:ext uri="{FF2B5EF4-FFF2-40B4-BE49-F238E27FC236}">
                <a16:creationId xmlns:a16="http://schemas.microsoft.com/office/drawing/2014/main" id="{BA453062-0CE6-2D49-9557-4ED09835F14E}"/>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10" name="コンテンツ プレースホルダー 9">
            <a:extLst>
              <a:ext uri="{FF2B5EF4-FFF2-40B4-BE49-F238E27FC236}">
                <a16:creationId xmlns:a16="http://schemas.microsoft.com/office/drawing/2014/main" id="{C749C87A-1916-AEEE-0BA3-9CABEB41926E}"/>
              </a:ext>
            </a:extLst>
          </p:cNvPr>
          <p:cNvSpPr>
            <a:spLocks noGrp="1"/>
          </p:cNvSpPr>
          <p:nvPr>
            <p:ph idx="1"/>
          </p:nvPr>
        </p:nvSpPr>
        <p:spPr>
          <a:xfrm>
            <a:off x="0" y="4282702"/>
            <a:ext cx="9383722" cy="1796821"/>
          </a:xfrm>
          <a:solidFill>
            <a:schemeClr val="bg1"/>
          </a:solidFill>
        </p:spPr>
        <p:txBody>
          <a:bodyPr>
            <a:noAutofit/>
          </a:bodyPr>
          <a:lstStyle/>
          <a:p>
            <a:r>
              <a:rPr lang="en-US" altLang="ja-JP" sz="1800" dirty="0"/>
              <a:t>MBXFP1:</a:t>
            </a:r>
          </a:p>
          <a:p>
            <a:pPr lvl="1">
              <a:buFont typeface="Wingdings" pitchFamily="2" charset="2"/>
              <a:buChar char="Ø"/>
            </a:pPr>
            <a:r>
              <a:rPr lang="en-US" altLang="ja-JP" sz="1800" dirty="0"/>
              <a:t>Compromised model was adopted due to the time restriction etc.</a:t>
            </a:r>
          </a:p>
          <a:p>
            <a:pPr lvl="1">
              <a:buFont typeface="Wingdings" pitchFamily="2" charset="2"/>
              <a:buChar char="Ø"/>
            </a:pPr>
            <a:r>
              <a:rPr lang="en-US" altLang="ja-JP" sz="1800" dirty="0"/>
              <a:t>Measured </a:t>
            </a:r>
            <a:r>
              <a:rPr lang="en-US" altLang="ja-JP" sz="1800" b="1" i="1" dirty="0"/>
              <a:t>b</a:t>
            </a:r>
            <a:r>
              <a:rPr lang="en-US" altLang="ja-JP" sz="1800" b="1" i="1" baseline="-25000" dirty="0"/>
              <a:t>3</a:t>
            </a:r>
            <a:r>
              <a:rPr lang="en-US" altLang="ja-JP" sz="1800" dirty="0"/>
              <a:t> and </a:t>
            </a:r>
            <a:r>
              <a:rPr lang="en-US" altLang="ja-JP" sz="1800" b="1" i="1" dirty="0"/>
              <a:t>b</a:t>
            </a:r>
            <a:r>
              <a:rPr lang="en-US" altLang="ja-JP" sz="1800" b="1" i="1" baseline="-25000" dirty="0"/>
              <a:t>5</a:t>
            </a:r>
            <a:r>
              <a:rPr lang="en-US" altLang="ja-JP" sz="1800" dirty="0"/>
              <a:t> are out of tolerances.</a:t>
            </a:r>
          </a:p>
          <a:p>
            <a:r>
              <a:rPr lang="en-US" altLang="ja-JP" sz="1800" dirty="0"/>
              <a:t>The series magnet (MBXF1-)</a:t>
            </a:r>
          </a:p>
          <a:p>
            <a:pPr lvl="1"/>
            <a:r>
              <a:rPr lang="en-US" altLang="ja-JP" sz="1800" b="1" u="sng" dirty="0"/>
              <a:t>We completed design study and optimized parameters are adopted.    </a:t>
            </a:r>
            <a:endParaRPr lang="ja-JP" altLang="en-US" sz="1800" b="1" u="sng"/>
          </a:p>
        </p:txBody>
      </p:sp>
      <p:pic>
        <p:nvPicPr>
          <p:cNvPr id="14" name="図 13">
            <a:extLst>
              <a:ext uri="{FF2B5EF4-FFF2-40B4-BE49-F238E27FC236}">
                <a16:creationId xmlns:a16="http://schemas.microsoft.com/office/drawing/2014/main" id="{BD5BB6E6-4F07-7F9C-95BD-59C4E9DF3301}"/>
              </a:ext>
            </a:extLst>
          </p:cNvPr>
          <p:cNvPicPr>
            <a:picLocks noChangeAspect="1"/>
          </p:cNvPicPr>
          <p:nvPr/>
        </p:nvPicPr>
        <p:blipFill>
          <a:blip r:embed="rId2"/>
          <a:stretch>
            <a:fillRect/>
          </a:stretch>
        </p:blipFill>
        <p:spPr>
          <a:xfrm>
            <a:off x="1" y="1484785"/>
            <a:ext cx="4053179" cy="2749001"/>
          </a:xfrm>
          <a:prstGeom prst="rect">
            <a:avLst/>
          </a:prstGeom>
        </p:spPr>
      </p:pic>
      <p:sp>
        <p:nvSpPr>
          <p:cNvPr id="15" name="テキスト ボックス 14">
            <a:extLst>
              <a:ext uri="{FF2B5EF4-FFF2-40B4-BE49-F238E27FC236}">
                <a16:creationId xmlns:a16="http://schemas.microsoft.com/office/drawing/2014/main" id="{449A584D-6905-ECC5-7571-5DC8D4889797}"/>
              </a:ext>
            </a:extLst>
          </p:cNvPr>
          <p:cNvSpPr txBox="1"/>
          <p:nvPr/>
        </p:nvSpPr>
        <p:spPr>
          <a:xfrm>
            <a:off x="27096" y="1361674"/>
            <a:ext cx="3755809" cy="246221"/>
          </a:xfrm>
          <a:prstGeom prst="rect">
            <a:avLst/>
          </a:prstGeom>
          <a:solidFill>
            <a:schemeClr val="bg1"/>
          </a:solidFill>
        </p:spPr>
        <p:txBody>
          <a:bodyPr wrap="square" rtlCol="0">
            <a:spAutoFit/>
          </a:bodyPr>
          <a:lstStyle/>
          <a:p>
            <a:r>
              <a:rPr kumimoji="1" lang="en-US" altLang="ja-JP" sz="1000" i="1" dirty="0" err="1"/>
              <a:t>K.Suzuki</a:t>
            </a:r>
            <a:r>
              <a:rPr kumimoji="1" lang="en-US" altLang="ja-JP" sz="1000" i="1" dirty="0"/>
              <a:t> et al. IEEE TASC vol.32, no.6 Sept 2022, </a:t>
            </a:r>
            <a:r>
              <a:rPr lang="en-US" altLang="ja-JP" sz="1000" dirty="0">
                <a:solidFill>
                  <a:srgbClr val="333333"/>
                </a:solidFill>
                <a:latin typeface="HelveticaNeue Regular"/>
              </a:rPr>
              <a:t>9000407</a:t>
            </a:r>
            <a:endParaRPr kumimoji="1" lang="ja-JP" altLang="en-US" sz="1000" i="1"/>
          </a:p>
        </p:txBody>
      </p:sp>
      <p:sp>
        <p:nvSpPr>
          <p:cNvPr id="16" name="円/楕円 15">
            <a:extLst>
              <a:ext uri="{FF2B5EF4-FFF2-40B4-BE49-F238E27FC236}">
                <a16:creationId xmlns:a16="http://schemas.microsoft.com/office/drawing/2014/main" id="{EC67E790-9ACC-A02A-7BF8-97EF8C64B4AE}"/>
              </a:ext>
            </a:extLst>
          </p:cNvPr>
          <p:cNvSpPr/>
          <p:nvPr/>
        </p:nvSpPr>
        <p:spPr>
          <a:xfrm>
            <a:off x="1318352" y="3550083"/>
            <a:ext cx="432048" cy="532200"/>
          </a:xfrm>
          <a:prstGeom prst="ellipse">
            <a:avLst/>
          </a:prstGeom>
          <a:noFill/>
          <a:ln w="222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円/楕円 16">
            <a:extLst>
              <a:ext uri="{FF2B5EF4-FFF2-40B4-BE49-F238E27FC236}">
                <a16:creationId xmlns:a16="http://schemas.microsoft.com/office/drawing/2014/main" id="{1422BB07-01D4-9BAF-754C-55E6C6231D3C}"/>
              </a:ext>
            </a:extLst>
          </p:cNvPr>
          <p:cNvSpPr/>
          <p:nvPr/>
        </p:nvSpPr>
        <p:spPr>
          <a:xfrm>
            <a:off x="2569814" y="3501009"/>
            <a:ext cx="432048" cy="529015"/>
          </a:xfrm>
          <a:prstGeom prst="ellipse">
            <a:avLst/>
          </a:prstGeom>
          <a:noFill/>
          <a:ln w="222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aphicFrame>
        <p:nvGraphicFramePr>
          <p:cNvPr id="3" name="表 2">
            <a:extLst>
              <a:ext uri="{FF2B5EF4-FFF2-40B4-BE49-F238E27FC236}">
                <a16:creationId xmlns:a16="http://schemas.microsoft.com/office/drawing/2014/main" id="{D286CEBF-DF27-6A31-40F5-96A0B8CBAA99}"/>
              </a:ext>
            </a:extLst>
          </p:cNvPr>
          <p:cNvGraphicFramePr>
            <a:graphicFrameLocks noGrp="1"/>
          </p:cNvGraphicFramePr>
          <p:nvPr/>
        </p:nvGraphicFramePr>
        <p:xfrm>
          <a:off x="4022844" y="1530800"/>
          <a:ext cx="3097458" cy="2611928"/>
        </p:xfrm>
        <a:graphic>
          <a:graphicData uri="http://schemas.openxmlformats.org/drawingml/2006/table">
            <a:tbl>
              <a:tblPr firstRow="1" bandRow="1">
                <a:tableStyleId>{5940675A-B579-460E-94D1-54222C63F5DA}</a:tableStyleId>
              </a:tblPr>
              <a:tblGrid>
                <a:gridCol w="1185968">
                  <a:extLst>
                    <a:ext uri="{9D8B030D-6E8A-4147-A177-3AD203B41FA5}">
                      <a16:colId xmlns:a16="http://schemas.microsoft.com/office/drawing/2014/main" val="20000"/>
                    </a:ext>
                  </a:extLst>
                </a:gridCol>
                <a:gridCol w="955745">
                  <a:extLst>
                    <a:ext uri="{9D8B030D-6E8A-4147-A177-3AD203B41FA5}">
                      <a16:colId xmlns:a16="http://schemas.microsoft.com/office/drawing/2014/main" val="1664875190"/>
                    </a:ext>
                  </a:extLst>
                </a:gridCol>
                <a:gridCol w="955745">
                  <a:extLst>
                    <a:ext uri="{9D8B030D-6E8A-4147-A177-3AD203B41FA5}">
                      <a16:colId xmlns:a16="http://schemas.microsoft.com/office/drawing/2014/main" val="45018460"/>
                    </a:ext>
                  </a:extLst>
                </a:gridCol>
              </a:tblGrid>
              <a:tr h="395997">
                <a:tc>
                  <a:txBody>
                    <a:bodyPr/>
                    <a:lstStyle/>
                    <a:p>
                      <a:pPr algn="ctr"/>
                      <a:endParaRPr kumimoji="1" lang="ja-JP" altLang="en-US" sz="1000" dirty="0">
                        <a:latin typeface="Arial"/>
                        <a:cs typeface="Arial"/>
                      </a:endParaRPr>
                    </a:p>
                  </a:txBody>
                  <a:tcPr>
                    <a:solidFill>
                      <a:schemeClr val="bg1"/>
                    </a:solidFill>
                  </a:tcPr>
                </a:tc>
                <a:tc>
                  <a:txBody>
                    <a:bodyPr/>
                    <a:lstStyle/>
                    <a:p>
                      <a:pPr algn="ctr"/>
                      <a:r>
                        <a:rPr kumimoji="1" lang="en-US" altLang="ja-JP" sz="1000" b="1" dirty="0">
                          <a:solidFill>
                            <a:schemeClr val="tx1"/>
                          </a:solidFill>
                          <a:latin typeface="Arial" charset="0"/>
                          <a:ea typeface="Arial" charset="0"/>
                          <a:cs typeface="Arial" charset="0"/>
                        </a:rPr>
                        <a:t>Parameters for MBXFP</a:t>
                      </a:r>
                    </a:p>
                  </a:txBody>
                  <a:tcPr anchor="b">
                    <a:noFill/>
                  </a:tcPr>
                </a:tc>
                <a:tc>
                  <a:txBody>
                    <a:bodyPr/>
                    <a:lstStyle/>
                    <a:p>
                      <a:pPr algn="ctr"/>
                      <a:r>
                        <a:rPr kumimoji="1" lang="en-US" altLang="ja-JP" sz="1000" b="1" dirty="0">
                          <a:solidFill>
                            <a:schemeClr val="tx1"/>
                          </a:solidFill>
                          <a:latin typeface="Arial" charset="0"/>
                          <a:ea typeface="Arial" charset="0"/>
                          <a:cs typeface="Arial" charset="0"/>
                        </a:rPr>
                        <a:t>Parameters for Series</a:t>
                      </a:r>
                    </a:p>
                  </a:txBody>
                  <a:tcPr anchor="b">
                    <a:solidFill>
                      <a:srgbClr val="FFFF00"/>
                    </a:solidFill>
                  </a:tcPr>
                </a:tc>
                <a:extLst>
                  <a:ext uri="{0D108BD9-81ED-4DB2-BD59-A6C34878D82A}">
                    <a16:rowId xmlns:a16="http://schemas.microsoft.com/office/drawing/2014/main" val="10000"/>
                  </a:ext>
                </a:extLst>
              </a:tr>
              <a:tr h="235283">
                <a:tc>
                  <a:txBody>
                    <a:bodyPr/>
                    <a:lstStyle/>
                    <a:p>
                      <a:pPr algn="ctr"/>
                      <a:r>
                        <a:rPr kumimoji="1" lang="en-US" altLang="ja-JP" sz="1000" dirty="0">
                          <a:latin typeface="Symbol" charset="2"/>
                          <a:ea typeface="Symbol" charset="2"/>
                          <a:cs typeface="Symbol" charset="2"/>
                        </a:rPr>
                        <a:t>f</a:t>
                      </a:r>
                      <a:r>
                        <a:rPr kumimoji="1" lang="en-US" altLang="ja-JP" sz="1000" dirty="0">
                          <a:latin typeface="Arial"/>
                          <a:cs typeface="Arial"/>
                        </a:rPr>
                        <a:t>1</a:t>
                      </a:r>
                      <a:endParaRPr kumimoji="1" lang="ja-JP" altLang="en-US" sz="1000" dirty="0">
                        <a:latin typeface="Arial"/>
                        <a:cs typeface="Arial"/>
                      </a:endParaRPr>
                    </a:p>
                  </a:txBody>
                  <a:tcPr>
                    <a:solidFill>
                      <a:schemeClr val="bg1"/>
                    </a:solidFill>
                  </a:tcPr>
                </a:tc>
                <a:tc>
                  <a:txBody>
                    <a:bodyPr/>
                    <a:lstStyle/>
                    <a:p>
                      <a:pPr algn="ctr">
                        <a:spcAft>
                          <a:spcPts val="0"/>
                        </a:spcAft>
                      </a:pPr>
                      <a:r>
                        <a:rPr lang="en-US" altLang="ja-JP" sz="1000" b="1" dirty="0">
                          <a:solidFill>
                            <a:schemeClr val="tx1"/>
                          </a:solidFill>
                          <a:effectLst/>
                          <a:latin typeface="Arial" charset="0"/>
                          <a:ea typeface="Arial" charset="0"/>
                          <a:cs typeface="Arial" charset="0"/>
                        </a:rPr>
                        <a:t>1.1238</a:t>
                      </a:r>
                      <a:endParaRPr lang="ja-JP" sz="1000" b="1" dirty="0">
                        <a:solidFill>
                          <a:schemeClr val="tx1"/>
                        </a:solidFill>
                        <a:effectLst/>
                        <a:latin typeface="Arial" charset="0"/>
                        <a:ea typeface="Arial" charset="0"/>
                        <a:cs typeface="Arial" charset="0"/>
                      </a:endParaRPr>
                    </a:p>
                  </a:txBody>
                  <a:tcPr marL="68580" marR="68580" marT="0" marB="0" anchor="ctr">
                    <a:noFill/>
                  </a:tcPr>
                </a:tc>
                <a:tc>
                  <a:txBody>
                    <a:bodyPr/>
                    <a:lstStyle/>
                    <a:p>
                      <a:pPr algn="ctr">
                        <a:spcAft>
                          <a:spcPts val="0"/>
                        </a:spcAft>
                      </a:pPr>
                      <a:r>
                        <a:rPr lang="en-US" altLang="ja-JP" sz="1000" b="1" dirty="0">
                          <a:solidFill>
                            <a:schemeClr val="tx1"/>
                          </a:solidFill>
                          <a:effectLst/>
                          <a:latin typeface="Arial" charset="0"/>
                          <a:ea typeface="Arial" charset="0"/>
                          <a:cs typeface="Arial" charset="0"/>
                        </a:rPr>
                        <a:t>1.1680</a:t>
                      </a:r>
                      <a:endParaRPr lang="ja-JP" sz="1000" b="1" dirty="0">
                        <a:solidFill>
                          <a:schemeClr val="tx1"/>
                        </a:solidFill>
                        <a:effectLst/>
                        <a:latin typeface="Arial" charset="0"/>
                        <a:ea typeface="Arial" charset="0"/>
                        <a:cs typeface="Arial" charset="0"/>
                      </a:endParaRPr>
                    </a:p>
                  </a:txBody>
                  <a:tcPr marL="68580" marR="68580" marT="0" marB="0" anchor="ctr">
                    <a:solidFill>
                      <a:srgbClr val="FFFF00"/>
                    </a:solidFill>
                  </a:tcPr>
                </a:tc>
                <a:extLst>
                  <a:ext uri="{0D108BD9-81ED-4DB2-BD59-A6C34878D82A}">
                    <a16:rowId xmlns:a16="http://schemas.microsoft.com/office/drawing/2014/main" val="10001"/>
                  </a:ext>
                </a:extLst>
              </a:tr>
              <a:tr h="235283">
                <a:tc>
                  <a:txBody>
                    <a:bodyPr/>
                    <a:lstStyle/>
                    <a:p>
                      <a:pPr algn="ctr"/>
                      <a:r>
                        <a:rPr kumimoji="1" lang="en-US" altLang="ja-JP" sz="1000" dirty="0">
                          <a:latin typeface="Symbol" charset="2"/>
                          <a:ea typeface="Symbol" charset="2"/>
                          <a:cs typeface="Symbol" charset="2"/>
                        </a:rPr>
                        <a:t>f</a:t>
                      </a:r>
                      <a:r>
                        <a:rPr kumimoji="1" lang="en-US" altLang="ja-JP" sz="1000" dirty="0">
                          <a:latin typeface="+mn-lt"/>
                          <a:ea typeface="+mn-ea"/>
                          <a:cs typeface="Arial"/>
                        </a:rPr>
                        <a:t>2</a:t>
                      </a:r>
                      <a:endParaRPr kumimoji="1" lang="ja-JP" altLang="en-US" sz="1000" dirty="0">
                        <a:latin typeface="+mn-lt"/>
                        <a:cs typeface="Arial"/>
                      </a:endParaRPr>
                    </a:p>
                  </a:txBody>
                  <a:tcPr>
                    <a:solidFill>
                      <a:schemeClr val="bg1"/>
                    </a:solidFill>
                  </a:tcPr>
                </a:tc>
                <a:tc>
                  <a:txBody>
                    <a:bodyPr/>
                    <a:lstStyle/>
                    <a:p>
                      <a:pPr algn="ctr">
                        <a:spcAft>
                          <a:spcPts val="0"/>
                        </a:spcAft>
                      </a:pPr>
                      <a:r>
                        <a:rPr lang="en-US" altLang="ja-JP" sz="1000" b="1" dirty="0">
                          <a:solidFill>
                            <a:schemeClr val="tx1"/>
                          </a:solidFill>
                          <a:effectLst/>
                          <a:latin typeface="Arial" charset="0"/>
                          <a:ea typeface="Arial" charset="0"/>
                          <a:cs typeface="Arial" charset="0"/>
                        </a:rPr>
                        <a:t>28.0254</a:t>
                      </a:r>
                      <a:endParaRPr lang="ja-JP" sz="1000" b="1" dirty="0">
                        <a:solidFill>
                          <a:schemeClr val="tx1"/>
                        </a:solidFill>
                        <a:effectLst/>
                        <a:latin typeface="Arial" charset="0"/>
                        <a:ea typeface="Arial" charset="0"/>
                        <a:cs typeface="Arial" charset="0"/>
                      </a:endParaRPr>
                    </a:p>
                  </a:txBody>
                  <a:tcPr marL="68580" marR="68580" marT="0" marB="0" anchor="ctr">
                    <a:noFill/>
                  </a:tcPr>
                </a:tc>
                <a:tc>
                  <a:txBody>
                    <a:bodyPr/>
                    <a:lstStyle/>
                    <a:p>
                      <a:pPr algn="ctr">
                        <a:spcAft>
                          <a:spcPts val="0"/>
                        </a:spcAft>
                      </a:pPr>
                      <a:r>
                        <a:rPr lang="en-US" altLang="ja-JP" sz="1000" b="1" dirty="0">
                          <a:solidFill>
                            <a:schemeClr val="tx1"/>
                          </a:solidFill>
                          <a:effectLst/>
                          <a:latin typeface="Arial" charset="0"/>
                          <a:ea typeface="Arial" charset="0"/>
                          <a:cs typeface="Arial" charset="0"/>
                        </a:rPr>
                        <a:t>27.8471</a:t>
                      </a:r>
                      <a:endParaRPr lang="ja-JP" sz="1000" b="1" dirty="0">
                        <a:solidFill>
                          <a:schemeClr val="tx1"/>
                        </a:solidFill>
                        <a:effectLst/>
                        <a:latin typeface="Arial" charset="0"/>
                        <a:ea typeface="Arial" charset="0"/>
                        <a:cs typeface="Arial" charset="0"/>
                      </a:endParaRPr>
                    </a:p>
                  </a:txBody>
                  <a:tcPr marL="68580" marR="68580" marT="0" marB="0" anchor="ctr">
                    <a:solidFill>
                      <a:srgbClr val="FFFF00"/>
                    </a:solidFill>
                  </a:tcPr>
                </a:tc>
                <a:extLst>
                  <a:ext uri="{0D108BD9-81ED-4DB2-BD59-A6C34878D82A}">
                    <a16:rowId xmlns:a16="http://schemas.microsoft.com/office/drawing/2014/main" val="10002"/>
                  </a:ext>
                </a:extLst>
              </a:tr>
              <a:tr h="295448">
                <a:tc>
                  <a:txBody>
                    <a:bodyPr/>
                    <a:lstStyle/>
                    <a:p>
                      <a:pPr algn="ctr"/>
                      <a:r>
                        <a:rPr kumimoji="1" lang="en-US" altLang="ja-JP" sz="1000" dirty="0">
                          <a:latin typeface="Symbol" charset="2"/>
                          <a:ea typeface="Symbol" charset="2"/>
                          <a:cs typeface="Symbol" charset="2"/>
                        </a:rPr>
                        <a:t>f</a:t>
                      </a:r>
                      <a:r>
                        <a:rPr kumimoji="1" lang="en-US" altLang="ja-JP" sz="1000" dirty="0">
                          <a:latin typeface="+mn-lt"/>
                          <a:ea typeface="+mn-ea"/>
                          <a:cs typeface="Arial"/>
                        </a:rPr>
                        <a:t>3</a:t>
                      </a:r>
                      <a:endParaRPr kumimoji="1" lang="ja-JP" altLang="en-US" sz="1000" dirty="0">
                        <a:latin typeface="+mn-lt"/>
                        <a:cs typeface="Arial"/>
                      </a:endParaRPr>
                    </a:p>
                  </a:txBody>
                  <a:tcPr>
                    <a:solidFill>
                      <a:schemeClr val="bg1"/>
                    </a:solidFill>
                  </a:tcPr>
                </a:tc>
                <a:tc>
                  <a:txBody>
                    <a:bodyPr/>
                    <a:lstStyle/>
                    <a:p>
                      <a:pPr algn="ctr">
                        <a:spcAft>
                          <a:spcPts val="0"/>
                        </a:spcAft>
                      </a:pPr>
                      <a:r>
                        <a:rPr lang="en-US" altLang="ja-JP" sz="1000" b="1" dirty="0">
                          <a:solidFill>
                            <a:schemeClr val="tx1"/>
                          </a:solidFill>
                          <a:effectLst/>
                          <a:latin typeface="Arial" charset="0"/>
                          <a:ea typeface="Arial" charset="0"/>
                          <a:cs typeface="Arial" charset="0"/>
                        </a:rPr>
                        <a:t>50.6798</a:t>
                      </a:r>
                      <a:endParaRPr lang="ja-JP" sz="1000" b="1" dirty="0">
                        <a:solidFill>
                          <a:schemeClr val="tx1"/>
                        </a:solidFill>
                        <a:effectLst/>
                        <a:latin typeface="Arial" charset="0"/>
                        <a:ea typeface="Arial" charset="0"/>
                        <a:cs typeface="Arial" charset="0"/>
                      </a:endParaRPr>
                    </a:p>
                  </a:txBody>
                  <a:tcPr marL="68580" marR="68580" marT="0" marB="0" anchor="ctr">
                    <a:noFill/>
                  </a:tcPr>
                </a:tc>
                <a:tc>
                  <a:txBody>
                    <a:bodyPr/>
                    <a:lstStyle/>
                    <a:p>
                      <a:pPr algn="ctr">
                        <a:spcAft>
                          <a:spcPts val="0"/>
                        </a:spcAft>
                      </a:pPr>
                      <a:r>
                        <a:rPr lang="en-US" altLang="ja-JP" sz="1000" b="1" dirty="0">
                          <a:solidFill>
                            <a:schemeClr val="tx1"/>
                          </a:solidFill>
                          <a:effectLst/>
                          <a:latin typeface="Arial" charset="0"/>
                          <a:ea typeface="Arial" charset="0"/>
                          <a:cs typeface="Arial" charset="0"/>
                        </a:rPr>
                        <a:t>50.3830</a:t>
                      </a:r>
                      <a:endParaRPr lang="ja-JP" sz="1000" b="1" dirty="0">
                        <a:solidFill>
                          <a:schemeClr val="tx1"/>
                        </a:solidFill>
                        <a:effectLst/>
                        <a:latin typeface="Arial" charset="0"/>
                        <a:ea typeface="Arial" charset="0"/>
                        <a:cs typeface="Arial" charset="0"/>
                      </a:endParaRPr>
                    </a:p>
                  </a:txBody>
                  <a:tcPr marL="68580" marR="68580" marT="0" marB="0" anchor="ctr">
                    <a:solidFill>
                      <a:srgbClr val="FFFF00"/>
                    </a:solidFill>
                  </a:tcPr>
                </a:tc>
                <a:extLst>
                  <a:ext uri="{0D108BD9-81ED-4DB2-BD59-A6C34878D82A}">
                    <a16:rowId xmlns:a16="http://schemas.microsoft.com/office/drawing/2014/main" val="10003"/>
                  </a:ext>
                </a:extLst>
              </a:tr>
              <a:tr h="235283">
                <a:tc>
                  <a:txBody>
                    <a:bodyPr/>
                    <a:lstStyle/>
                    <a:p>
                      <a:pPr algn="ctr"/>
                      <a:r>
                        <a:rPr kumimoji="1" lang="en-US" altLang="ja-JP" sz="1000" dirty="0">
                          <a:latin typeface="Symbol" charset="2"/>
                          <a:ea typeface="Symbol" charset="2"/>
                          <a:cs typeface="Symbol" charset="2"/>
                        </a:rPr>
                        <a:t>f</a:t>
                      </a:r>
                      <a:r>
                        <a:rPr kumimoji="1" lang="en-US" altLang="ja-JP" sz="1000" dirty="0">
                          <a:latin typeface="+mn-lt"/>
                          <a:ea typeface="+mn-ea"/>
                          <a:cs typeface="Arial"/>
                        </a:rPr>
                        <a:t>4</a:t>
                      </a:r>
                      <a:endParaRPr kumimoji="1" lang="ja-JP" altLang="en-US" sz="1000" dirty="0">
                        <a:latin typeface="+mn-lt"/>
                        <a:cs typeface="Arial"/>
                      </a:endParaRPr>
                    </a:p>
                  </a:txBody>
                  <a:tcPr>
                    <a:solidFill>
                      <a:schemeClr val="bg1"/>
                    </a:solidFill>
                  </a:tcPr>
                </a:tc>
                <a:tc>
                  <a:txBody>
                    <a:bodyPr/>
                    <a:lstStyle/>
                    <a:p>
                      <a:pPr algn="ctr">
                        <a:spcAft>
                          <a:spcPts val="0"/>
                        </a:spcAft>
                      </a:pPr>
                      <a:r>
                        <a:rPr lang="en-US" altLang="ja-JP" sz="1000" b="1" dirty="0">
                          <a:solidFill>
                            <a:schemeClr val="tx1"/>
                          </a:solidFill>
                          <a:effectLst/>
                          <a:latin typeface="Arial" charset="0"/>
                          <a:ea typeface="Arial" charset="0"/>
                          <a:cs typeface="Arial" charset="0"/>
                        </a:rPr>
                        <a:t>71.1408</a:t>
                      </a:r>
                      <a:endParaRPr lang="ja-JP" sz="1000" b="1" dirty="0">
                        <a:solidFill>
                          <a:schemeClr val="tx1"/>
                        </a:solidFill>
                        <a:effectLst/>
                        <a:latin typeface="Arial" charset="0"/>
                        <a:ea typeface="Arial" charset="0"/>
                        <a:cs typeface="Arial" charset="0"/>
                      </a:endParaRPr>
                    </a:p>
                  </a:txBody>
                  <a:tcPr marL="68580" marR="68580" marT="0" marB="0" anchor="ctr">
                    <a:noFill/>
                  </a:tcPr>
                </a:tc>
                <a:tc>
                  <a:txBody>
                    <a:bodyPr/>
                    <a:lstStyle/>
                    <a:p>
                      <a:pPr algn="ctr">
                        <a:spcAft>
                          <a:spcPts val="0"/>
                        </a:spcAft>
                      </a:pPr>
                      <a:r>
                        <a:rPr lang="en-US" altLang="ja-JP" sz="1000" b="1" dirty="0">
                          <a:solidFill>
                            <a:schemeClr val="tx1"/>
                          </a:solidFill>
                          <a:effectLst/>
                          <a:latin typeface="Arial" charset="0"/>
                          <a:ea typeface="Arial" charset="0"/>
                          <a:cs typeface="Arial" charset="0"/>
                        </a:rPr>
                        <a:t>70.7156</a:t>
                      </a:r>
                      <a:endParaRPr lang="ja-JP" sz="1000" b="1" dirty="0">
                        <a:solidFill>
                          <a:schemeClr val="tx1"/>
                        </a:solidFill>
                        <a:effectLst/>
                        <a:latin typeface="Arial" charset="0"/>
                        <a:ea typeface="Arial" charset="0"/>
                        <a:cs typeface="Arial" charset="0"/>
                      </a:endParaRPr>
                    </a:p>
                  </a:txBody>
                  <a:tcPr marL="68580" marR="68580" marT="0" marB="0" anchor="ctr">
                    <a:solidFill>
                      <a:srgbClr val="FFFF00"/>
                    </a:solidFill>
                  </a:tcPr>
                </a:tc>
                <a:extLst>
                  <a:ext uri="{0D108BD9-81ED-4DB2-BD59-A6C34878D82A}">
                    <a16:rowId xmlns:a16="http://schemas.microsoft.com/office/drawing/2014/main" val="10004"/>
                  </a:ext>
                </a:extLst>
              </a:tr>
              <a:tr h="235283">
                <a:tc>
                  <a:txBody>
                    <a:bodyPr/>
                    <a:lstStyle/>
                    <a:p>
                      <a:pPr algn="ctr"/>
                      <a:r>
                        <a:rPr kumimoji="1" lang="en-US" altLang="ja-JP" sz="1000" dirty="0">
                          <a:latin typeface="Symbol" charset="2"/>
                          <a:ea typeface="Symbol" charset="2"/>
                          <a:cs typeface="Symbol" charset="2"/>
                        </a:rPr>
                        <a:t>a</a:t>
                      </a:r>
                      <a:r>
                        <a:rPr kumimoji="1" lang="en-US" altLang="ja-JP" sz="1000" dirty="0">
                          <a:latin typeface="+mn-lt"/>
                          <a:ea typeface="+mn-ea"/>
                          <a:cs typeface="Arial"/>
                        </a:rPr>
                        <a:t>2</a:t>
                      </a:r>
                      <a:endParaRPr kumimoji="1" lang="ja-JP" altLang="en-US" sz="1000" dirty="0">
                        <a:latin typeface="+mn-lt"/>
                        <a:cs typeface="Arial"/>
                      </a:endParaRPr>
                    </a:p>
                  </a:txBody>
                  <a:tcPr>
                    <a:solidFill>
                      <a:schemeClr val="bg1"/>
                    </a:solidFill>
                  </a:tcPr>
                </a:tc>
                <a:tc>
                  <a:txBody>
                    <a:bodyPr/>
                    <a:lstStyle/>
                    <a:p>
                      <a:pPr algn="ctr" fontAlgn="b"/>
                      <a:r>
                        <a:rPr lang="hr-HR" sz="1000" b="1" i="0" u="none" strike="noStrike" dirty="0">
                          <a:solidFill>
                            <a:schemeClr val="tx1"/>
                          </a:solidFill>
                          <a:effectLst/>
                          <a:latin typeface="Arial" charset="0"/>
                          <a:ea typeface="Arial" charset="0"/>
                          <a:cs typeface="Arial" charset="0"/>
                        </a:rPr>
                        <a:t>27.3545</a:t>
                      </a:r>
                    </a:p>
                  </a:txBody>
                  <a:tcPr marL="12700" marR="12700" marT="12700" marB="0" anchor="ctr">
                    <a:noFill/>
                  </a:tcPr>
                </a:tc>
                <a:tc>
                  <a:txBody>
                    <a:bodyPr/>
                    <a:lstStyle/>
                    <a:p>
                      <a:pPr algn="ctr" fontAlgn="b"/>
                      <a:r>
                        <a:rPr lang="hr-HR" sz="1000" b="1" i="0" u="none" strike="noStrike" dirty="0">
                          <a:solidFill>
                            <a:schemeClr val="tx1"/>
                          </a:solidFill>
                          <a:effectLst/>
                          <a:latin typeface="Arial" charset="0"/>
                          <a:ea typeface="Arial" charset="0"/>
                          <a:cs typeface="Arial" charset="0"/>
                        </a:rPr>
                        <a:t>27.5527</a:t>
                      </a:r>
                    </a:p>
                  </a:txBody>
                  <a:tcPr marL="12700" marR="12700" marT="12700" marB="0" anchor="ctr">
                    <a:solidFill>
                      <a:srgbClr val="FFFF00"/>
                    </a:solidFill>
                  </a:tcPr>
                </a:tc>
                <a:extLst>
                  <a:ext uri="{0D108BD9-81ED-4DB2-BD59-A6C34878D82A}">
                    <a16:rowId xmlns:a16="http://schemas.microsoft.com/office/drawing/2014/main" val="10005"/>
                  </a:ext>
                </a:extLst>
              </a:tr>
              <a:tr h="235283">
                <a:tc>
                  <a:txBody>
                    <a:bodyPr/>
                    <a:lstStyle/>
                    <a:p>
                      <a:pPr algn="ctr"/>
                      <a:r>
                        <a:rPr kumimoji="1" lang="en-US" altLang="ja-JP" sz="1000" dirty="0">
                          <a:latin typeface="Symbol" charset="2"/>
                          <a:ea typeface="Symbol" charset="2"/>
                          <a:cs typeface="Symbol" charset="2"/>
                        </a:rPr>
                        <a:t>a</a:t>
                      </a:r>
                      <a:r>
                        <a:rPr kumimoji="1" lang="en-US" altLang="ja-JP" sz="1000" dirty="0">
                          <a:latin typeface="+mn-lt"/>
                          <a:ea typeface="+mn-ea"/>
                          <a:cs typeface="Arial"/>
                        </a:rPr>
                        <a:t>3</a:t>
                      </a:r>
                      <a:endParaRPr kumimoji="1" lang="ja-JP" altLang="en-US" sz="1000" dirty="0">
                        <a:latin typeface="+mn-lt"/>
                        <a:cs typeface="Arial"/>
                      </a:endParaRPr>
                    </a:p>
                  </a:txBody>
                  <a:tcPr>
                    <a:solidFill>
                      <a:schemeClr val="bg1"/>
                    </a:solidFill>
                  </a:tcPr>
                </a:tc>
                <a:tc>
                  <a:txBody>
                    <a:bodyPr/>
                    <a:lstStyle/>
                    <a:p>
                      <a:pPr algn="ctr" fontAlgn="b"/>
                      <a:r>
                        <a:rPr lang="nb-NO" sz="1000" b="1" i="0" u="none" strike="noStrike" dirty="0">
                          <a:solidFill>
                            <a:schemeClr val="tx1"/>
                          </a:solidFill>
                          <a:effectLst/>
                          <a:latin typeface="Arial" charset="0"/>
                          <a:ea typeface="Arial" charset="0"/>
                          <a:cs typeface="Arial" charset="0"/>
                        </a:rPr>
                        <a:t>52.2239</a:t>
                      </a:r>
                    </a:p>
                  </a:txBody>
                  <a:tcPr marL="12700" marR="12700" marT="12700" marB="0" anchor="ctr">
                    <a:noFill/>
                  </a:tcPr>
                </a:tc>
                <a:tc>
                  <a:txBody>
                    <a:bodyPr/>
                    <a:lstStyle/>
                    <a:p>
                      <a:pPr algn="ctr" fontAlgn="b"/>
                      <a:r>
                        <a:rPr lang="nb-NO" sz="1000" b="1" i="0" u="none" strike="noStrike" dirty="0">
                          <a:solidFill>
                            <a:schemeClr val="tx1"/>
                          </a:solidFill>
                          <a:effectLst/>
                          <a:latin typeface="Arial" charset="0"/>
                          <a:ea typeface="Arial" charset="0"/>
                          <a:cs typeface="Arial" charset="0"/>
                        </a:rPr>
                        <a:t>52.5639</a:t>
                      </a:r>
                    </a:p>
                  </a:txBody>
                  <a:tcPr marL="12700" marR="12700" marT="12700" marB="0" anchor="ctr">
                    <a:solidFill>
                      <a:srgbClr val="FFFF00"/>
                    </a:solidFill>
                  </a:tcPr>
                </a:tc>
                <a:extLst>
                  <a:ext uri="{0D108BD9-81ED-4DB2-BD59-A6C34878D82A}">
                    <a16:rowId xmlns:a16="http://schemas.microsoft.com/office/drawing/2014/main" val="10006"/>
                  </a:ext>
                </a:extLst>
              </a:tr>
              <a:tr h="235283">
                <a:tc>
                  <a:txBody>
                    <a:bodyPr/>
                    <a:lstStyle/>
                    <a:p>
                      <a:pPr algn="ctr"/>
                      <a:r>
                        <a:rPr kumimoji="1" lang="en-US" altLang="ja-JP" sz="1000" dirty="0">
                          <a:latin typeface="Symbol" charset="2"/>
                          <a:ea typeface="Symbol" charset="2"/>
                          <a:cs typeface="Symbol" charset="2"/>
                        </a:rPr>
                        <a:t>a</a:t>
                      </a:r>
                      <a:r>
                        <a:rPr kumimoji="1" lang="en-US" altLang="ja-JP" sz="1000" dirty="0">
                          <a:latin typeface="+mn-lt"/>
                          <a:ea typeface="+mn-ea"/>
                          <a:cs typeface="Arial"/>
                        </a:rPr>
                        <a:t>4</a:t>
                      </a:r>
                      <a:endParaRPr kumimoji="1" lang="ja-JP" altLang="en-US" sz="1000" dirty="0">
                        <a:latin typeface="+mn-lt"/>
                        <a:cs typeface="Arial"/>
                      </a:endParaRPr>
                    </a:p>
                  </a:txBody>
                  <a:tcPr>
                    <a:solidFill>
                      <a:schemeClr val="bg1"/>
                    </a:solidFill>
                  </a:tcPr>
                </a:tc>
                <a:tc>
                  <a:txBody>
                    <a:bodyPr/>
                    <a:lstStyle/>
                    <a:p>
                      <a:pPr algn="ctr" fontAlgn="b"/>
                      <a:r>
                        <a:rPr lang="is-IS" sz="1000" b="1" i="0" u="none" strike="noStrike" dirty="0">
                          <a:solidFill>
                            <a:schemeClr val="tx1"/>
                          </a:solidFill>
                          <a:effectLst/>
                          <a:latin typeface="Arial" charset="0"/>
                          <a:ea typeface="Arial" charset="0"/>
                          <a:cs typeface="Arial" charset="0"/>
                        </a:rPr>
                        <a:t>68.7646</a:t>
                      </a:r>
                    </a:p>
                  </a:txBody>
                  <a:tcPr marL="12700" marR="12700" marT="12700" marB="0" anchor="ctr">
                    <a:noFill/>
                  </a:tcPr>
                </a:tc>
                <a:tc>
                  <a:txBody>
                    <a:bodyPr/>
                    <a:lstStyle/>
                    <a:p>
                      <a:pPr algn="ctr" fontAlgn="b"/>
                      <a:r>
                        <a:rPr lang="is-IS" sz="1000" b="1" i="0" u="none" strike="noStrike" dirty="0">
                          <a:solidFill>
                            <a:schemeClr val="tx1"/>
                          </a:solidFill>
                          <a:effectLst/>
                          <a:latin typeface="Arial" charset="0"/>
                          <a:ea typeface="Arial" charset="0"/>
                          <a:cs typeface="Arial" charset="0"/>
                        </a:rPr>
                        <a:t>70.3048</a:t>
                      </a:r>
                    </a:p>
                  </a:txBody>
                  <a:tcPr marL="12700" marR="12700" marT="12700" marB="0" anchor="ctr">
                    <a:solidFill>
                      <a:srgbClr val="FFFF00"/>
                    </a:solidFill>
                  </a:tcPr>
                </a:tc>
                <a:extLst>
                  <a:ext uri="{0D108BD9-81ED-4DB2-BD59-A6C34878D82A}">
                    <a16:rowId xmlns:a16="http://schemas.microsoft.com/office/drawing/2014/main" val="10007"/>
                  </a:ext>
                </a:extLst>
              </a:tr>
              <a:tr h="446539">
                <a:tc>
                  <a:txBody>
                    <a:bodyPr/>
                    <a:lstStyle/>
                    <a:p>
                      <a:pPr algn="ctr">
                        <a:spcAft>
                          <a:spcPts val="0"/>
                        </a:spcAft>
                      </a:pPr>
                      <a:r>
                        <a:rPr lang="en-US" altLang="ja-JP" sz="1000" kern="100" dirty="0">
                          <a:effectLst/>
                          <a:latin typeface="+mn-lt"/>
                          <a:ea typeface="游明朝" charset="-128"/>
                          <a:cs typeface="Times New Roman" charset="0"/>
                        </a:rPr>
                        <a:t>Azimuthal</a:t>
                      </a:r>
                    </a:p>
                    <a:p>
                      <a:pPr algn="ctr">
                        <a:spcAft>
                          <a:spcPts val="0"/>
                        </a:spcAft>
                      </a:pPr>
                      <a:r>
                        <a:rPr lang="en-US" altLang="ja-JP" sz="1000" kern="100" dirty="0">
                          <a:effectLst/>
                          <a:latin typeface="+mn-lt"/>
                          <a:ea typeface="游明朝" charset="-128"/>
                          <a:cs typeface="Times New Roman" charset="0"/>
                        </a:rPr>
                        <a:t>insulation thickness (mm)</a:t>
                      </a:r>
                    </a:p>
                  </a:txBody>
                  <a:tcPr marL="68580" marR="68580" marT="0" marB="0">
                    <a:solidFill>
                      <a:schemeClr val="bg1"/>
                    </a:solidFill>
                  </a:tcPr>
                </a:tc>
                <a:tc>
                  <a:txBody>
                    <a:bodyPr/>
                    <a:lstStyle/>
                    <a:p>
                      <a:pPr algn="ctr">
                        <a:spcAft>
                          <a:spcPts val="0"/>
                        </a:spcAft>
                      </a:pPr>
                      <a:r>
                        <a:rPr lang="en-US" altLang="ja-JP" sz="1000" b="1" kern="100" dirty="0">
                          <a:solidFill>
                            <a:schemeClr val="tx1"/>
                          </a:solidFill>
                          <a:effectLst/>
                          <a:latin typeface="+mn-lt"/>
                          <a:ea typeface="游明朝" charset="-128"/>
                          <a:cs typeface="Times New Roman" charset="0"/>
                        </a:rPr>
                        <a:t>0.1297</a:t>
                      </a:r>
                      <a:endParaRPr lang="ja-JP" sz="1000" b="1" kern="100" dirty="0">
                        <a:solidFill>
                          <a:schemeClr val="tx1"/>
                        </a:solidFill>
                        <a:effectLst/>
                        <a:latin typeface="+mn-lt"/>
                        <a:ea typeface="游明朝" charset="-128"/>
                        <a:cs typeface="Times New Roman" charset="0"/>
                      </a:endParaRPr>
                    </a:p>
                  </a:txBody>
                  <a:tcPr marL="68580" marR="68580" marT="0" marB="0" anchor="ctr">
                    <a:noFill/>
                  </a:tcPr>
                </a:tc>
                <a:tc>
                  <a:txBody>
                    <a:bodyPr/>
                    <a:lstStyle/>
                    <a:p>
                      <a:pPr algn="ctr">
                        <a:spcAft>
                          <a:spcPts val="0"/>
                        </a:spcAft>
                      </a:pPr>
                      <a:r>
                        <a:rPr lang="en-US" altLang="ja-JP" sz="1000" b="1" kern="100" dirty="0">
                          <a:solidFill>
                            <a:schemeClr val="tx1"/>
                          </a:solidFill>
                          <a:effectLst/>
                          <a:latin typeface="+mn-lt"/>
                          <a:ea typeface="游明朝" charset="-128"/>
                          <a:cs typeface="Times New Roman" charset="0"/>
                        </a:rPr>
                        <a:t>0.1297</a:t>
                      </a:r>
                      <a:endParaRPr lang="ja-JP" sz="1000" b="1" kern="100" dirty="0">
                        <a:solidFill>
                          <a:schemeClr val="tx1"/>
                        </a:solidFill>
                        <a:effectLst/>
                        <a:latin typeface="+mn-lt"/>
                        <a:ea typeface="游明朝" charset="-128"/>
                        <a:cs typeface="Times New Roman" charset="0"/>
                      </a:endParaRPr>
                    </a:p>
                  </a:txBody>
                  <a:tcPr marL="68580" marR="68580" marT="0" marB="0" anchor="ctr">
                    <a:solidFill>
                      <a:srgbClr val="FFFF00"/>
                    </a:solidFill>
                  </a:tcPr>
                </a:tc>
                <a:extLst>
                  <a:ext uri="{0D108BD9-81ED-4DB2-BD59-A6C34878D82A}">
                    <a16:rowId xmlns:a16="http://schemas.microsoft.com/office/drawing/2014/main" val="10009"/>
                  </a:ext>
                </a:extLst>
              </a:tr>
            </a:tbl>
          </a:graphicData>
        </a:graphic>
      </p:graphicFrame>
      <p:pic>
        <p:nvPicPr>
          <p:cNvPr id="6" name="Picture 6">
            <a:extLst>
              <a:ext uri="{FF2B5EF4-FFF2-40B4-BE49-F238E27FC236}">
                <a16:creationId xmlns:a16="http://schemas.microsoft.com/office/drawing/2014/main" id="{4F95991E-1A0D-1BBD-2CC5-E8938D8A60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54581" y="2016695"/>
            <a:ext cx="2023698" cy="1910263"/>
          </a:xfrm>
          <a:prstGeom prst="rect">
            <a:avLst/>
          </a:prstGeom>
        </p:spPr>
      </p:pic>
      <p:sp>
        <p:nvSpPr>
          <p:cNvPr id="7" name="スライド番号プレースホルダー 6">
            <a:extLst>
              <a:ext uri="{FF2B5EF4-FFF2-40B4-BE49-F238E27FC236}">
                <a16:creationId xmlns:a16="http://schemas.microsoft.com/office/drawing/2014/main" id="{5668BFE2-0F23-02E3-E06D-F7147BF69A90}"/>
              </a:ext>
            </a:extLst>
          </p:cNvPr>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689683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F470A3-2175-D71D-4F27-B951693C298C}"/>
              </a:ext>
            </a:extLst>
          </p:cNvPr>
          <p:cNvSpPr>
            <a:spLocks noGrp="1"/>
          </p:cNvSpPr>
          <p:nvPr>
            <p:ph type="title"/>
          </p:nvPr>
        </p:nvSpPr>
        <p:spPr>
          <a:xfrm>
            <a:off x="192439" y="-608"/>
            <a:ext cx="8803280" cy="952077"/>
          </a:xfrm>
          <a:solidFill>
            <a:schemeClr val="bg1"/>
          </a:solidFill>
        </p:spPr>
        <p:txBody>
          <a:bodyPr/>
          <a:lstStyle/>
          <a:p>
            <a:r>
              <a:rPr kumimoji="1" lang="en-US" altLang="ja-JP" sz="2800" dirty="0"/>
              <a:t>DC loop at the Z center </a:t>
            </a:r>
            <a:r>
              <a:rPr kumimoji="1" lang="en-US" altLang="ja-JP" dirty="0"/>
              <a:t>for allowed normal (n=3-13) </a:t>
            </a:r>
            <a:br>
              <a:rPr kumimoji="1" lang="en-US" altLang="ja-JP" sz="2800" dirty="0"/>
            </a:br>
            <a:r>
              <a:rPr kumimoji="1" lang="en-US" altLang="ja-JP" sz="2800" dirty="0"/>
              <a:t>- </a:t>
            </a:r>
            <a:r>
              <a:rPr kumimoji="1" lang="en-US" altLang="ja-JP" dirty="0"/>
              <a:t>MBXF1 -</a:t>
            </a:r>
            <a:endParaRPr kumimoji="1" lang="ja-JP" altLang="en-US"/>
          </a:p>
        </p:txBody>
      </p:sp>
      <p:sp>
        <p:nvSpPr>
          <p:cNvPr id="3" name="コンテンツ プレースホルダー 2">
            <a:extLst>
              <a:ext uri="{FF2B5EF4-FFF2-40B4-BE49-F238E27FC236}">
                <a16:creationId xmlns:a16="http://schemas.microsoft.com/office/drawing/2014/main" id="{50DF70EC-7B96-A338-E8DC-EBDD37E70001}"/>
              </a:ext>
            </a:extLst>
          </p:cNvPr>
          <p:cNvSpPr>
            <a:spLocks noGrp="1"/>
          </p:cNvSpPr>
          <p:nvPr>
            <p:ph idx="1"/>
          </p:nvPr>
        </p:nvSpPr>
        <p:spPr>
          <a:xfrm>
            <a:off x="243700" y="5519128"/>
            <a:ext cx="8656600" cy="1033223"/>
          </a:xfrm>
          <a:solidFill>
            <a:schemeClr val="bg1"/>
          </a:solidFill>
        </p:spPr>
        <p:txBody>
          <a:bodyPr>
            <a:normAutofit/>
          </a:bodyPr>
          <a:lstStyle/>
          <a:p>
            <a:pPr algn="just"/>
            <a:r>
              <a:rPr kumimoji="1" lang="en-US" altLang="ja-JP" sz="1800" b="1" dirty="0">
                <a:solidFill>
                  <a:srgbClr val="0070C0"/>
                </a:solidFill>
              </a:rPr>
              <a:t>Measured b</a:t>
            </a:r>
            <a:r>
              <a:rPr kumimoji="1" lang="en-US" altLang="ja-JP" sz="1800" b="1" baseline="-25000" dirty="0">
                <a:solidFill>
                  <a:srgbClr val="0070C0"/>
                </a:solidFill>
              </a:rPr>
              <a:t>3</a:t>
            </a:r>
            <a:r>
              <a:rPr kumimoji="1" lang="en-US" altLang="ja-JP" sz="1800" b="1" dirty="0">
                <a:solidFill>
                  <a:srgbClr val="0070C0"/>
                </a:solidFill>
              </a:rPr>
              <a:t> differs from the calculation by &lt; 4 unit at </a:t>
            </a:r>
            <a:r>
              <a:rPr kumimoji="1" lang="en-US" altLang="ja-JP" sz="1800" b="1" i="1" dirty="0" err="1">
                <a:solidFill>
                  <a:srgbClr val="0070C0"/>
                </a:solidFill>
              </a:rPr>
              <a:t>I</a:t>
            </a:r>
            <a:r>
              <a:rPr kumimoji="1" lang="en-US" altLang="ja-JP" sz="1800" b="1" i="1" baseline="-25000" dirty="0" err="1">
                <a:solidFill>
                  <a:srgbClr val="0070C0"/>
                </a:solidFill>
              </a:rPr>
              <a:t>nominal</a:t>
            </a:r>
            <a:r>
              <a:rPr kumimoji="1" lang="en-US" altLang="ja-JP" sz="1800" b="1" dirty="0">
                <a:solidFill>
                  <a:srgbClr val="0070C0"/>
                </a:solidFill>
              </a:rPr>
              <a:t> (12.11 kA).</a:t>
            </a:r>
          </a:p>
          <a:p>
            <a:pPr algn="just"/>
            <a:r>
              <a:rPr kumimoji="1" lang="en-US" altLang="ja-JP" sz="1800" b="1" dirty="0">
                <a:solidFill>
                  <a:srgbClr val="0070C0"/>
                </a:solidFill>
              </a:rPr>
              <a:t>For other allowed multipoles, measurement agrees with the calculation within 0.5 unit.</a:t>
            </a:r>
          </a:p>
        </p:txBody>
      </p:sp>
      <p:sp>
        <p:nvSpPr>
          <p:cNvPr id="4" name="フッター プレースホルダー 3">
            <a:extLst>
              <a:ext uri="{FF2B5EF4-FFF2-40B4-BE49-F238E27FC236}">
                <a16:creationId xmlns:a16="http://schemas.microsoft.com/office/drawing/2014/main" id="{044F734A-45D5-69EC-A288-8A14D24BE5A1}"/>
              </a:ext>
            </a:extLst>
          </p:cNvPr>
          <p:cNvSpPr>
            <a:spLocks noGrp="1"/>
          </p:cNvSpPr>
          <p:nvPr>
            <p:ph type="ftr" sz="quarter" idx="11"/>
          </p:nvPr>
        </p:nvSpPr>
        <p:spPr/>
        <p:txBody>
          <a:bodyPr/>
          <a:lstStyle/>
          <a:p>
            <a:r>
              <a:rPr lang="en-US" noProof="0"/>
              <a:t>Status of D1 Construction and Test, T. Nakamoto, KEK</a:t>
            </a:r>
            <a:endParaRPr lang="en-GB" noProof="0" dirty="0"/>
          </a:p>
        </p:txBody>
      </p:sp>
      <p:sp>
        <p:nvSpPr>
          <p:cNvPr id="5" name="スライド番号プレースホルダー 4">
            <a:extLst>
              <a:ext uri="{FF2B5EF4-FFF2-40B4-BE49-F238E27FC236}">
                <a16:creationId xmlns:a16="http://schemas.microsoft.com/office/drawing/2014/main" id="{17363E16-70EB-ABB2-0BFE-74D61ECF520D}"/>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6" name="図 5">
            <a:extLst>
              <a:ext uri="{FF2B5EF4-FFF2-40B4-BE49-F238E27FC236}">
                <a16:creationId xmlns:a16="http://schemas.microsoft.com/office/drawing/2014/main" id="{4090D04E-CBFD-9B75-079F-601F43B441D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375" y="997635"/>
            <a:ext cx="3168000" cy="2058584"/>
          </a:xfrm>
          <a:prstGeom prst="rect">
            <a:avLst/>
          </a:prstGeom>
        </p:spPr>
      </p:pic>
      <p:pic>
        <p:nvPicPr>
          <p:cNvPr id="7" name="図 6">
            <a:extLst>
              <a:ext uri="{FF2B5EF4-FFF2-40B4-BE49-F238E27FC236}">
                <a16:creationId xmlns:a16="http://schemas.microsoft.com/office/drawing/2014/main" id="{3E51F0D3-C7F4-BFE9-3972-18674D5B35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72594" y="997635"/>
            <a:ext cx="3168000" cy="2095565"/>
          </a:xfrm>
          <a:prstGeom prst="rect">
            <a:avLst/>
          </a:prstGeom>
        </p:spPr>
      </p:pic>
      <p:pic>
        <p:nvPicPr>
          <p:cNvPr id="8" name="図 7">
            <a:extLst>
              <a:ext uri="{FF2B5EF4-FFF2-40B4-BE49-F238E27FC236}">
                <a16:creationId xmlns:a16="http://schemas.microsoft.com/office/drawing/2014/main" id="{65C21CE3-0619-7A85-A875-0ADA732A8D3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33313" y="997635"/>
            <a:ext cx="3168000" cy="2062305"/>
          </a:xfrm>
          <a:prstGeom prst="rect">
            <a:avLst/>
          </a:prstGeom>
        </p:spPr>
      </p:pic>
      <p:pic>
        <p:nvPicPr>
          <p:cNvPr id="9" name="図 8">
            <a:extLst>
              <a:ext uri="{FF2B5EF4-FFF2-40B4-BE49-F238E27FC236}">
                <a16:creationId xmlns:a16="http://schemas.microsoft.com/office/drawing/2014/main" id="{30BAB962-B756-4225-B91F-B9FDE025267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14" y="3393911"/>
            <a:ext cx="3168000" cy="2029499"/>
          </a:xfrm>
          <a:prstGeom prst="rect">
            <a:avLst/>
          </a:prstGeom>
        </p:spPr>
      </p:pic>
      <p:pic>
        <p:nvPicPr>
          <p:cNvPr id="10" name="図 9">
            <a:extLst>
              <a:ext uri="{FF2B5EF4-FFF2-40B4-BE49-F238E27FC236}">
                <a16:creationId xmlns:a16="http://schemas.microsoft.com/office/drawing/2014/main" id="{3DA99C7E-4AD7-A21F-D344-2FD2E2E59AE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85530" y="3393911"/>
            <a:ext cx="3168000" cy="2001489"/>
          </a:xfrm>
          <a:prstGeom prst="rect">
            <a:avLst/>
          </a:prstGeom>
        </p:spPr>
      </p:pic>
      <p:pic>
        <p:nvPicPr>
          <p:cNvPr id="11" name="図 10">
            <a:extLst>
              <a:ext uri="{FF2B5EF4-FFF2-40B4-BE49-F238E27FC236}">
                <a16:creationId xmlns:a16="http://schemas.microsoft.com/office/drawing/2014/main" id="{89FA1BB1-7DCC-9EE2-3052-B098CB0D0C6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58570" y="3393910"/>
            <a:ext cx="2952000" cy="1960128"/>
          </a:xfrm>
          <a:prstGeom prst="rect">
            <a:avLst/>
          </a:prstGeom>
        </p:spPr>
      </p:pic>
    </p:spTree>
    <p:extLst>
      <p:ext uri="{BB962C8B-B14F-4D97-AF65-F5344CB8AC3E}">
        <p14:creationId xmlns:p14="http://schemas.microsoft.com/office/powerpoint/2010/main" val="1854740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177756-A743-C9F0-CAA7-463984BD8C9B}"/>
              </a:ext>
            </a:extLst>
          </p:cNvPr>
          <p:cNvSpPr>
            <a:spLocks noGrp="1"/>
          </p:cNvSpPr>
          <p:nvPr>
            <p:ph type="title"/>
          </p:nvPr>
        </p:nvSpPr>
        <p:spPr>
          <a:xfrm>
            <a:off x="612000" y="-1"/>
            <a:ext cx="7920000" cy="902043"/>
          </a:xfrm>
        </p:spPr>
        <p:txBody>
          <a:bodyPr/>
          <a:lstStyle/>
          <a:p>
            <a:r>
              <a:rPr kumimoji="1" lang="en-US" altLang="ja-JP" dirty="0"/>
              <a:t>Integral DC loop for allowed normal (n=3-13)</a:t>
            </a:r>
            <a:br>
              <a:rPr kumimoji="1" lang="en-US" altLang="ja-JP" dirty="0"/>
            </a:br>
            <a:r>
              <a:rPr kumimoji="1" lang="en-US" altLang="ja-JP" sz="2800" dirty="0"/>
              <a:t>- </a:t>
            </a:r>
            <a:r>
              <a:rPr kumimoji="1" lang="en-US" altLang="ja-JP" dirty="0"/>
              <a:t>MBXF1 - </a:t>
            </a:r>
            <a:endParaRPr kumimoji="1" lang="ja-JP" altLang="en-US"/>
          </a:p>
        </p:txBody>
      </p:sp>
      <p:sp>
        <p:nvSpPr>
          <p:cNvPr id="4" name="フッター プレースホルダー 3">
            <a:extLst>
              <a:ext uri="{FF2B5EF4-FFF2-40B4-BE49-F238E27FC236}">
                <a16:creationId xmlns:a16="http://schemas.microsoft.com/office/drawing/2014/main" id="{CBDAFF0C-BDE7-17DE-A191-BA5FF8B25153}"/>
              </a:ext>
            </a:extLst>
          </p:cNvPr>
          <p:cNvSpPr>
            <a:spLocks noGrp="1"/>
          </p:cNvSpPr>
          <p:nvPr>
            <p:ph type="ftr" sz="quarter" idx="11"/>
          </p:nvPr>
        </p:nvSpPr>
        <p:spPr/>
        <p:txBody>
          <a:bodyPr/>
          <a:lstStyle/>
          <a:p>
            <a:r>
              <a:rPr lang="fr-FR"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44C4515E-E255-6E3E-F642-67AA5BA3A5F0}"/>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6" name="図 5">
            <a:extLst>
              <a:ext uri="{FF2B5EF4-FFF2-40B4-BE49-F238E27FC236}">
                <a16:creationId xmlns:a16="http://schemas.microsoft.com/office/drawing/2014/main" id="{1B565695-0D82-2933-98AC-0F299C4CA20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428" y="1489062"/>
            <a:ext cx="3206863" cy="2254330"/>
          </a:xfrm>
          <a:prstGeom prst="rect">
            <a:avLst/>
          </a:prstGeom>
        </p:spPr>
      </p:pic>
      <p:pic>
        <p:nvPicPr>
          <p:cNvPr id="7" name="図 6">
            <a:extLst>
              <a:ext uri="{FF2B5EF4-FFF2-40B4-BE49-F238E27FC236}">
                <a16:creationId xmlns:a16="http://schemas.microsoft.com/office/drawing/2014/main" id="{C25F1481-FED9-972C-630B-905B1B913B8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76318" y="1340768"/>
            <a:ext cx="3190134" cy="2330616"/>
          </a:xfrm>
          <a:prstGeom prst="rect">
            <a:avLst/>
          </a:prstGeom>
        </p:spPr>
      </p:pic>
      <p:pic>
        <p:nvPicPr>
          <p:cNvPr id="8" name="図 7">
            <a:extLst>
              <a:ext uri="{FF2B5EF4-FFF2-40B4-BE49-F238E27FC236}">
                <a16:creationId xmlns:a16="http://schemas.microsoft.com/office/drawing/2014/main" id="{EC3FC91D-85B3-2605-23B8-FD3CBF93DB9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02426" y="1340769"/>
            <a:ext cx="3078087" cy="2290429"/>
          </a:xfrm>
          <a:prstGeom prst="rect">
            <a:avLst/>
          </a:prstGeom>
        </p:spPr>
      </p:pic>
      <p:pic>
        <p:nvPicPr>
          <p:cNvPr id="9" name="図 8">
            <a:extLst>
              <a:ext uri="{FF2B5EF4-FFF2-40B4-BE49-F238E27FC236}">
                <a16:creationId xmlns:a16="http://schemas.microsoft.com/office/drawing/2014/main" id="{FBAAAED5-EE17-986A-47FA-0D87ECD8903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912" y="3736004"/>
            <a:ext cx="3130377" cy="2276638"/>
          </a:xfrm>
          <a:prstGeom prst="rect">
            <a:avLst/>
          </a:prstGeom>
        </p:spPr>
      </p:pic>
      <p:pic>
        <p:nvPicPr>
          <p:cNvPr id="10" name="図 9">
            <a:extLst>
              <a:ext uri="{FF2B5EF4-FFF2-40B4-BE49-F238E27FC236}">
                <a16:creationId xmlns:a16="http://schemas.microsoft.com/office/drawing/2014/main" id="{FA74A29C-2BCC-30C7-C8DA-F0733A9B574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953792" y="3717032"/>
            <a:ext cx="3130377" cy="2295610"/>
          </a:xfrm>
          <a:prstGeom prst="rect">
            <a:avLst/>
          </a:prstGeom>
        </p:spPr>
      </p:pic>
      <p:pic>
        <p:nvPicPr>
          <p:cNvPr id="11" name="図 10">
            <a:extLst>
              <a:ext uri="{FF2B5EF4-FFF2-40B4-BE49-F238E27FC236}">
                <a16:creationId xmlns:a16="http://schemas.microsoft.com/office/drawing/2014/main" id="{19604DF2-63A9-D393-2E9C-668582E8269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084169" y="3685130"/>
            <a:ext cx="3212219" cy="2336159"/>
          </a:xfrm>
          <a:prstGeom prst="rect">
            <a:avLst/>
          </a:prstGeom>
        </p:spPr>
      </p:pic>
    </p:spTree>
    <p:extLst>
      <p:ext uri="{BB962C8B-B14F-4D97-AF65-F5344CB8AC3E}">
        <p14:creationId xmlns:p14="http://schemas.microsoft.com/office/powerpoint/2010/main" val="17519071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FF3473-87C4-336F-119D-B29B84CE1BFA}"/>
              </a:ext>
            </a:extLst>
          </p:cNvPr>
          <p:cNvSpPr>
            <a:spLocks noGrp="1"/>
          </p:cNvSpPr>
          <p:nvPr>
            <p:ph type="title"/>
          </p:nvPr>
        </p:nvSpPr>
        <p:spPr>
          <a:xfrm>
            <a:off x="713017" y="0"/>
            <a:ext cx="7920000" cy="540000"/>
          </a:xfrm>
        </p:spPr>
        <p:txBody>
          <a:bodyPr/>
          <a:lstStyle/>
          <a:p>
            <a:r>
              <a:rPr lang="en-US" altLang="ja-JP" sz="3200" dirty="0"/>
              <a:t>FQ table of MBXF1 for </a:t>
            </a:r>
            <a:r>
              <a:rPr lang="en-US" altLang="ja-JP" sz="3200" i="1" dirty="0" err="1"/>
              <a:t>I</a:t>
            </a:r>
            <a:r>
              <a:rPr lang="en-US" altLang="ja-JP" sz="3200" i="1" baseline="-25000" dirty="0" err="1"/>
              <a:t>nominal</a:t>
            </a:r>
            <a:r>
              <a:rPr lang="en-US" altLang="ja-JP" sz="3200" i="1" dirty="0"/>
              <a:t> </a:t>
            </a:r>
            <a:r>
              <a:rPr lang="en-US" altLang="ja-JP" sz="3200" dirty="0"/>
              <a:t>(12.11kA)</a:t>
            </a:r>
            <a:endParaRPr lang="ja-JP" altLang="en-US" sz="3200"/>
          </a:p>
        </p:txBody>
      </p:sp>
      <p:sp>
        <p:nvSpPr>
          <p:cNvPr id="4" name="フッター プレースホルダー 3">
            <a:extLst>
              <a:ext uri="{FF2B5EF4-FFF2-40B4-BE49-F238E27FC236}">
                <a16:creationId xmlns:a16="http://schemas.microsoft.com/office/drawing/2014/main" id="{9006092E-49C3-A7C8-63C6-84D311347D80}"/>
              </a:ext>
            </a:extLst>
          </p:cNvPr>
          <p:cNvSpPr>
            <a:spLocks noGrp="1"/>
          </p:cNvSpPr>
          <p:nvPr>
            <p:ph type="ftr" sz="quarter" idx="11"/>
          </p:nvPr>
        </p:nvSpPr>
        <p:spPr/>
        <p:txBody>
          <a:bodyPr/>
          <a:lstStyle/>
          <a:p>
            <a:r>
              <a:rPr lang="fr-FR" noProof="0"/>
              <a:t>Status of D1 Construction and Test, T. Nakamoto, KEK</a:t>
            </a:r>
            <a:endParaRPr lang="en-GB" noProof="0" dirty="0"/>
          </a:p>
        </p:txBody>
      </p:sp>
      <p:sp>
        <p:nvSpPr>
          <p:cNvPr id="5" name="スライド番号プレースホルダー 4">
            <a:extLst>
              <a:ext uri="{FF2B5EF4-FFF2-40B4-BE49-F238E27FC236}">
                <a16:creationId xmlns:a16="http://schemas.microsoft.com/office/drawing/2014/main" id="{322C442A-276E-87BE-97B0-89EDADA2BF37}"/>
              </a:ext>
            </a:extLst>
          </p:cNvPr>
          <p:cNvSpPr>
            <a:spLocks noGrp="1"/>
          </p:cNvSpPr>
          <p:nvPr>
            <p:ph type="sldNum" sz="quarter" idx="12"/>
          </p:nvPr>
        </p:nvSpPr>
        <p:spPr/>
        <p:txBody>
          <a:bodyPr/>
          <a:lstStyle/>
          <a:p>
            <a:fld id="{BFDCA1C4-9514-7B4F-976F-D92F7E296653}" type="slidenum">
              <a:rPr lang="fr-FR" smtClean="0"/>
              <a:pPr/>
              <a:t>18</a:t>
            </a:fld>
            <a:endParaRPr lang="fr-FR"/>
          </a:p>
        </p:txBody>
      </p:sp>
      <p:graphicFrame>
        <p:nvGraphicFramePr>
          <p:cNvPr id="14" name="オブジェクト 13">
            <a:extLst>
              <a:ext uri="{FF2B5EF4-FFF2-40B4-BE49-F238E27FC236}">
                <a16:creationId xmlns:a16="http://schemas.microsoft.com/office/drawing/2014/main" id="{DC06D52A-CBCE-67D0-DAF3-489348115C1F}"/>
              </a:ext>
            </a:extLst>
          </p:cNvPr>
          <p:cNvGraphicFramePr>
            <a:graphicFrameLocks noChangeAspect="1"/>
          </p:cNvGraphicFramePr>
          <p:nvPr/>
        </p:nvGraphicFramePr>
        <p:xfrm>
          <a:off x="8924" y="1988840"/>
          <a:ext cx="9099580" cy="4011910"/>
        </p:xfrm>
        <a:graphic>
          <a:graphicData uri="http://schemas.openxmlformats.org/presentationml/2006/ole">
            <mc:AlternateContent xmlns:mc="http://schemas.openxmlformats.org/markup-compatibility/2006">
              <mc:Choice xmlns:v="urn:schemas-microsoft-com:vml" Requires="v">
                <p:oleObj name="シート" r:id="rId2" imgW="12192000" imgH="5372100" progId="Excel.Sheet.12">
                  <p:embed/>
                </p:oleObj>
              </mc:Choice>
              <mc:Fallback>
                <p:oleObj name="シート" r:id="rId2" imgW="12192000" imgH="5372100" progId="Excel.Sheet.12">
                  <p:embed/>
                  <p:pic>
                    <p:nvPicPr>
                      <p:cNvPr id="14" name="オブジェクト 13">
                        <a:extLst>
                          <a:ext uri="{FF2B5EF4-FFF2-40B4-BE49-F238E27FC236}">
                            <a16:creationId xmlns:a16="http://schemas.microsoft.com/office/drawing/2014/main" id="{DC06D52A-CBCE-67D0-DAF3-489348115C1F}"/>
                          </a:ext>
                        </a:extLst>
                      </p:cNvPr>
                      <p:cNvPicPr/>
                      <p:nvPr/>
                    </p:nvPicPr>
                    <p:blipFill>
                      <a:blip r:embed="rId3"/>
                      <a:stretch>
                        <a:fillRect/>
                      </a:stretch>
                    </p:blipFill>
                    <p:spPr>
                      <a:xfrm>
                        <a:off x="8924" y="1988840"/>
                        <a:ext cx="9099580" cy="4011910"/>
                      </a:xfrm>
                      <a:prstGeom prst="rect">
                        <a:avLst/>
                      </a:prstGeom>
                      <a:solidFill>
                        <a:schemeClr val="bg1"/>
                      </a:solidFill>
                    </p:spPr>
                  </p:pic>
                </p:oleObj>
              </mc:Fallback>
            </mc:AlternateContent>
          </a:graphicData>
        </a:graphic>
      </p:graphicFrame>
      <p:sp>
        <p:nvSpPr>
          <p:cNvPr id="18" name="テキスト ボックス 17">
            <a:extLst>
              <a:ext uri="{FF2B5EF4-FFF2-40B4-BE49-F238E27FC236}">
                <a16:creationId xmlns:a16="http://schemas.microsoft.com/office/drawing/2014/main" id="{73E2E081-6406-9B8C-83FD-A82C35EA2A8F}"/>
              </a:ext>
            </a:extLst>
          </p:cNvPr>
          <p:cNvSpPr txBox="1"/>
          <p:nvPr/>
        </p:nvSpPr>
        <p:spPr>
          <a:xfrm>
            <a:off x="0" y="1254068"/>
            <a:ext cx="1979712" cy="707886"/>
          </a:xfrm>
          <a:prstGeom prst="rect">
            <a:avLst/>
          </a:prstGeom>
          <a:solidFill>
            <a:schemeClr val="bg1"/>
          </a:solidFill>
        </p:spPr>
        <p:txBody>
          <a:bodyPr wrap="square">
            <a:spAutoFit/>
          </a:bodyPr>
          <a:lstStyle/>
          <a:p>
            <a:r>
              <a:rPr lang="en" altLang="ja-JP" sz="1000" dirty="0"/>
              <a:t>RE: -3353 mm - -2853 mm</a:t>
            </a:r>
          </a:p>
          <a:p>
            <a:r>
              <a:rPr lang="en" altLang="ja-JP" sz="1000" dirty="0"/>
              <a:t>SS: -2853 mm - 2648 mm</a:t>
            </a:r>
          </a:p>
          <a:p>
            <a:r>
              <a:rPr lang="en" altLang="ja-JP" sz="1000" dirty="0"/>
              <a:t>LE: 2648 mm - 4148 mm</a:t>
            </a:r>
          </a:p>
          <a:p>
            <a:r>
              <a:rPr lang="en" altLang="ja-JP" sz="1000" dirty="0"/>
              <a:t>Central: -250 mm - 250 mm</a:t>
            </a:r>
            <a:endParaRPr lang="en" altLang="ja-JP" sz="1000" dirty="0">
              <a:solidFill>
                <a:srgbClr val="000000"/>
              </a:solidFill>
              <a:latin typeface="Helvetica" pitchFamily="2" charset="0"/>
              <a:ea typeface="游ゴシック" panose="020B0400000000000000" pitchFamily="34" charset="-128"/>
            </a:endParaRPr>
          </a:p>
        </p:txBody>
      </p:sp>
      <p:pic>
        <p:nvPicPr>
          <p:cNvPr id="23" name="図 22">
            <a:extLst>
              <a:ext uri="{FF2B5EF4-FFF2-40B4-BE49-F238E27FC236}">
                <a16:creationId xmlns:a16="http://schemas.microsoft.com/office/drawing/2014/main" id="{61B3ECD5-9EE5-2FCB-5DA5-057BB6970D9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03849" y="1556793"/>
            <a:ext cx="1313577" cy="405161"/>
          </a:xfrm>
          <a:prstGeom prst="rect">
            <a:avLst/>
          </a:prstGeom>
        </p:spPr>
      </p:pic>
      <p:pic>
        <p:nvPicPr>
          <p:cNvPr id="24" name="図 23">
            <a:extLst>
              <a:ext uri="{FF2B5EF4-FFF2-40B4-BE49-F238E27FC236}">
                <a16:creationId xmlns:a16="http://schemas.microsoft.com/office/drawing/2014/main" id="{AEA7899D-64E5-DC11-AC4E-8A8A80370FB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44009" y="1556792"/>
            <a:ext cx="1313579" cy="405162"/>
          </a:xfrm>
          <a:prstGeom prst="rect">
            <a:avLst/>
          </a:prstGeom>
        </p:spPr>
      </p:pic>
      <p:pic>
        <p:nvPicPr>
          <p:cNvPr id="25" name="図 24">
            <a:extLst>
              <a:ext uri="{FF2B5EF4-FFF2-40B4-BE49-F238E27FC236}">
                <a16:creationId xmlns:a16="http://schemas.microsoft.com/office/drawing/2014/main" id="{AF3EB03B-DEDC-F171-0CF3-730F6589C46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56177" y="1556792"/>
            <a:ext cx="1313576" cy="405162"/>
          </a:xfrm>
          <a:prstGeom prst="rect">
            <a:avLst/>
          </a:prstGeom>
        </p:spPr>
      </p:pic>
      <p:sp>
        <p:nvSpPr>
          <p:cNvPr id="8" name="角丸四角形 7">
            <a:extLst>
              <a:ext uri="{FF2B5EF4-FFF2-40B4-BE49-F238E27FC236}">
                <a16:creationId xmlns:a16="http://schemas.microsoft.com/office/drawing/2014/main" id="{9E9BAC3E-1A6F-9725-B573-C57F1E94B916}"/>
              </a:ext>
            </a:extLst>
          </p:cNvPr>
          <p:cNvSpPr/>
          <p:nvPr/>
        </p:nvSpPr>
        <p:spPr>
          <a:xfrm>
            <a:off x="8388424" y="2556527"/>
            <a:ext cx="792088" cy="216024"/>
          </a:xfrm>
          <a:prstGeom prst="roundRect">
            <a:avLst/>
          </a:prstGeom>
          <a:noFill/>
          <a:ln w="19050">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角丸四角形 8">
            <a:extLst>
              <a:ext uri="{FF2B5EF4-FFF2-40B4-BE49-F238E27FC236}">
                <a16:creationId xmlns:a16="http://schemas.microsoft.com/office/drawing/2014/main" id="{2E4AB475-9AF9-3FED-F5C7-39B23C33370C}"/>
              </a:ext>
            </a:extLst>
          </p:cNvPr>
          <p:cNvSpPr/>
          <p:nvPr/>
        </p:nvSpPr>
        <p:spPr>
          <a:xfrm>
            <a:off x="8388424" y="2924944"/>
            <a:ext cx="792088" cy="216024"/>
          </a:xfrm>
          <a:prstGeom prst="roundRect">
            <a:avLst/>
          </a:prstGeom>
          <a:noFill/>
          <a:ln w="19050">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9582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469" y="-94980"/>
            <a:ext cx="9144000" cy="791063"/>
          </a:xfrm>
        </p:spPr>
        <p:txBody>
          <a:bodyPr>
            <a:normAutofit fontScale="90000"/>
          </a:bodyPr>
          <a:lstStyle/>
          <a:p>
            <a:pPr algn="l"/>
            <a:r>
              <a:rPr lang="en-US" altLang="ja-JP" sz="3323" dirty="0">
                <a:latin typeface="+mn-lt"/>
              </a:rPr>
              <a:t>Japanese Contribution to HL-LHC: D1 magnets</a:t>
            </a:r>
          </a:p>
        </p:txBody>
      </p:sp>
      <p:sp>
        <p:nvSpPr>
          <p:cNvPr id="6" name="フッター プレースホルダー 5">
            <a:extLst>
              <a:ext uri="{FF2B5EF4-FFF2-40B4-BE49-F238E27FC236}">
                <a16:creationId xmlns:a16="http://schemas.microsoft.com/office/drawing/2014/main" id="{71240FA6-7FD0-084A-908A-CB221A94FEC7}"/>
              </a:ext>
            </a:extLst>
          </p:cNvPr>
          <p:cNvSpPr>
            <a:spLocks noGrp="1"/>
          </p:cNvSpPr>
          <p:nvPr>
            <p:ph type="ftr" sz="quarter" idx="11"/>
          </p:nvPr>
        </p:nvSpPr>
        <p:spPr>
          <a:xfrm>
            <a:off x="1540701" y="6431506"/>
            <a:ext cx="6991299"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64BCD9"/>
                </a:solidFill>
                <a:effectLst/>
                <a:uLnTx/>
                <a:uFillTx/>
                <a:latin typeface="Arial"/>
                <a:ea typeface="+mn-ea"/>
                <a:cs typeface="+mn-cs"/>
              </a:rPr>
              <a:t>Status of D1 Construction and Test, T. Nakamoto, KEK</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7" name="スライド番号プレースホルダー 6">
            <a:extLst>
              <a:ext uri="{FF2B5EF4-FFF2-40B4-BE49-F238E27FC236}">
                <a16:creationId xmlns:a16="http://schemas.microsoft.com/office/drawing/2014/main" id="{68ED2017-D171-0042-8E49-7048DCC2408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30" name="テキスト ボックス 29"/>
          <p:cNvSpPr txBox="1"/>
          <p:nvPr/>
        </p:nvSpPr>
        <p:spPr>
          <a:xfrm>
            <a:off x="447024" y="4043270"/>
            <a:ext cx="8011009" cy="2364750"/>
          </a:xfrm>
          <a:prstGeom prst="rect">
            <a:avLst/>
          </a:prstGeom>
          <a:noFill/>
        </p:spPr>
        <p:txBody>
          <a:bodyPr wrap="square" rtlCol="0">
            <a:spAutoFit/>
          </a:bodyPr>
          <a:lstStyle/>
          <a:p>
            <a:pPr marL="263776" marR="0" lvl="0" indent="-263776" algn="l" defTabSz="457200" rtl="0" eaLnBrk="1" fontAlgn="auto" latinLnBrk="0" hangingPunct="1">
              <a:lnSpc>
                <a:spcPct val="100000"/>
              </a:lnSpc>
              <a:spcBef>
                <a:spcPts val="0"/>
              </a:spcBef>
              <a:spcAft>
                <a:spcPts val="0"/>
              </a:spcAft>
              <a:buClrTx/>
              <a:buSzTx/>
              <a:buFont typeface="Arial" charset="0"/>
              <a:buChar char="•"/>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Beam separation dipole (D1) by KEK</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Design study of D1 for HL-LHC within the framework of the CERN-KEK collaboration since 2011.</a:t>
            </a:r>
            <a:r>
              <a:rPr kumimoji="0" lang="ja-JP" altLang="ja-JP" sz="1846" b="0" i="0" u="none" strike="noStrike" kern="1200" cap="none" spc="0" normalizeH="0" baseline="0" noProof="0">
                <a:ln>
                  <a:noFill/>
                </a:ln>
                <a:solidFill>
                  <a:prstClr val="black"/>
                </a:solidFill>
                <a:effectLst/>
                <a:uLnTx/>
                <a:uFillTx/>
                <a:latin typeface="Arial"/>
                <a:ea typeface="Times New Roman" charset="0"/>
                <a:cs typeface="Times New Roman" charset="0"/>
              </a:rPr>
              <a:t>  </a:t>
            </a:r>
            <a:endPar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endParaRP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150 mm single aperture, 35 Tm (5.6 T x 6.3 m), </a:t>
            </a:r>
            <a:r>
              <a:rPr kumimoji="0" lang="en-GB" altLang="ja-JP" sz="1846" b="0" i="0" u="none" strike="noStrike" kern="1200" cap="none" spc="0" normalizeH="0" baseline="0" noProof="0" dirty="0" err="1">
                <a:ln>
                  <a:noFill/>
                </a:ln>
                <a:solidFill>
                  <a:prstClr val="black"/>
                </a:solidFill>
                <a:effectLst/>
                <a:uLnTx/>
                <a:uFillTx/>
                <a:latin typeface="Arial"/>
                <a:ea typeface="Times New Roman" charset="0"/>
                <a:cs typeface="Times New Roman" charset="0"/>
              </a:rPr>
              <a:t>Nb-Ti</a:t>
            </a: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 technology.</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Development </a:t>
            </a:r>
            <a:r>
              <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2-m long model </a:t>
            </a:r>
            <a:r>
              <a:rPr kumimoji="0" lang="fr-CH" altLang="ja-JP" sz="1846" b="0" i="0" u="none" strike="noStrike" kern="1200" cap="none" spc="0" normalizeH="0" baseline="0" noProof="0" dirty="0" err="1">
                <a:ln>
                  <a:noFill/>
                </a:ln>
                <a:solidFill>
                  <a:prstClr val="black"/>
                </a:solidFill>
                <a:effectLst/>
                <a:uLnTx/>
                <a:uFillTx/>
                <a:latin typeface="Arial"/>
                <a:ea typeface="Times New Roman" charset="0"/>
                <a:cs typeface="Times New Roman" charset="0"/>
              </a:rPr>
              <a:t>magnets</a:t>
            </a:r>
            <a:r>
              <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 (3 </a:t>
            </a:r>
            <a:r>
              <a:rPr kumimoji="0" lang="fr-CH" altLang="ja-JP" sz="1846" b="0" i="0" u="none" strike="noStrike" kern="1200" cap="none" spc="0" normalizeH="0" baseline="0" noProof="0" dirty="0" err="1">
                <a:ln>
                  <a:noFill/>
                </a:ln>
                <a:solidFill>
                  <a:prstClr val="black"/>
                </a:solidFill>
                <a:effectLst/>
                <a:uLnTx/>
                <a:uFillTx/>
                <a:latin typeface="Arial"/>
                <a:ea typeface="Times New Roman" charset="0"/>
                <a:cs typeface="Times New Roman" charset="0"/>
              </a:rPr>
              <a:t>units</a:t>
            </a:r>
            <a:r>
              <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a:t>
            </a:r>
            <a:r>
              <a:rPr kumimoji="0" lang="en-US"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 at KEK</a:t>
            </a:r>
            <a:endPar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endParaRPr>
          </a:p>
          <a:p>
            <a:pPr marL="263776" marR="0" lvl="0" indent="-263776" algn="l" defTabSz="457200" rtl="0" eaLnBrk="1" fontAlgn="auto" latinLnBrk="0" hangingPunct="1">
              <a:lnSpc>
                <a:spcPct val="100000"/>
              </a:lnSpc>
              <a:spcBef>
                <a:spcPts val="0"/>
              </a:spcBef>
              <a:spcAft>
                <a:spcPts val="0"/>
              </a:spcAft>
              <a:buClrTx/>
              <a:buSzTx/>
              <a:buFont typeface="Arial" charset="0"/>
              <a:buChar char="•"/>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Deliverables for HL-LHC</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1 full-</a:t>
            </a:r>
            <a:r>
              <a:rPr kumimoji="0" lang="fr-CH" altLang="ja-JP" sz="1846" b="0" i="1" u="none" strike="noStrike" kern="1200" cap="none" spc="0" normalizeH="0" baseline="0" noProof="0" dirty="0" err="1">
                <a:ln>
                  <a:noFill/>
                </a:ln>
                <a:solidFill>
                  <a:srgbClr val="FF0000"/>
                </a:solidFill>
                <a:effectLst/>
                <a:uLnTx/>
                <a:uFillTx/>
                <a:latin typeface="Arial"/>
                <a:ea typeface="Times New Roman" charset="0"/>
                <a:cs typeface="Times New Roman" charset="0"/>
              </a:rPr>
              <a:t>scale</a:t>
            </a: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 prototype cold mass (LMBXFP)</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6 </a:t>
            </a:r>
            <a:r>
              <a:rPr kumimoji="0" lang="fr-CH" altLang="ja-JP" sz="1846" b="0" i="1" u="none" strike="noStrike" kern="1200" cap="none" spc="0" normalizeH="0" baseline="0" noProof="0" dirty="0" err="1">
                <a:ln>
                  <a:noFill/>
                </a:ln>
                <a:solidFill>
                  <a:srgbClr val="FF0000"/>
                </a:solidFill>
                <a:effectLst/>
                <a:uLnTx/>
                <a:uFillTx/>
                <a:latin typeface="Arial"/>
                <a:ea typeface="Times New Roman" charset="0"/>
                <a:cs typeface="Times New Roman" charset="0"/>
              </a:rPr>
              <a:t>series</a:t>
            </a: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 cold masses (LMBXF1-6)</a:t>
            </a:r>
          </a:p>
        </p:txBody>
      </p:sp>
      <p:pic>
        <p:nvPicPr>
          <p:cNvPr id="3" name="図 2">
            <a:extLst>
              <a:ext uri="{FF2B5EF4-FFF2-40B4-BE49-F238E27FC236}">
                <a16:creationId xmlns:a16="http://schemas.microsoft.com/office/drawing/2014/main" id="{DE6325C1-EA47-F44E-B363-76A054BDCB1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4762" y="764215"/>
            <a:ext cx="6369238" cy="3212969"/>
          </a:xfrm>
          <a:prstGeom prst="rect">
            <a:avLst/>
          </a:prstGeom>
        </p:spPr>
      </p:pic>
      <p:sp>
        <p:nvSpPr>
          <p:cNvPr id="11" name="円/楕円 10">
            <a:extLst>
              <a:ext uri="{FF2B5EF4-FFF2-40B4-BE49-F238E27FC236}">
                <a16:creationId xmlns:a16="http://schemas.microsoft.com/office/drawing/2014/main" id="{7D40AD85-6563-6F47-8D32-627ABEA518F2}"/>
              </a:ext>
            </a:extLst>
          </p:cNvPr>
          <p:cNvSpPr/>
          <p:nvPr/>
        </p:nvSpPr>
        <p:spPr>
          <a:xfrm>
            <a:off x="4452530" y="2225469"/>
            <a:ext cx="887347" cy="1359551"/>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62" b="0" i="0" u="none" strike="noStrike" kern="1200" cap="none" spc="0" normalizeH="0" baseline="0" noProof="0">
              <a:ln>
                <a:noFill/>
              </a:ln>
              <a:solidFill>
                <a:prstClr val="white"/>
              </a:solidFill>
              <a:effectLst/>
              <a:uLnTx/>
              <a:uFillTx/>
              <a:latin typeface="Arial"/>
              <a:ea typeface="ＭＳ Ｐゴシック" panose="020B0600070205080204" pitchFamily="34" charset="-128"/>
              <a:cs typeface="+mn-cs"/>
            </a:endParaRPr>
          </a:p>
        </p:txBody>
      </p:sp>
      <p:pic>
        <p:nvPicPr>
          <p:cNvPr id="45" name="図 44">
            <a:extLst>
              <a:ext uri="{FF2B5EF4-FFF2-40B4-BE49-F238E27FC236}">
                <a16:creationId xmlns:a16="http://schemas.microsoft.com/office/drawing/2014/main" id="{590ABB3B-E279-B14A-8FA3-6669BEE2568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992985"/>
            <a:ext cx="2643963" cy="2621037"/>
          </a:xfrm>
          <a:prstGeom prst="rect">
            <a:avLst/>
          </a:prstGeom>
        </p:spPr>
      </p:pic>
      <p:sp>
        <p:nvSpPr>
          <p:cNvPr id="8" name="テキスト ボックス 7">
            <a:extLst>
              <a:ext uri="{FF2B5EF4-FFF2-40B4-BE49-F238E27FC236}">
                <a16:creationId xmlns:a16="http://schemas.microsoft.com/office/drawing/2014/main" id="{0EA371CC-BE96-1846-9340-1CBF494DDC0F}"/>
              </a:ext>
            </a:extLst>
          </p:cNvPr>
          <p:cNvSpPr txBox="1"/>
          <p:nvPr/>
        </p:nvSpPr>
        <p:spPr>
          <a:xfrm>
            <a:off x="4804469" y="6258662"/>
            <a:ext cx="4062331" cy="43088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200" b="0" i="0" u="none" strike="noStrike" kern="1200" cap="none" spc="0" normalizeH="0" baseline="0" noProof="0" dirty="0">
                <a:ln>
                  <a:noFill/>
                </a:ln>
                <a:solidFill>
                  <a:srgbClr val="FF0000"/>
                </a:solidFill>
                <a:effectLst/>
                <a:uLnTx/>
                <a:uFillTx/>
                <a:latin typeface="Arial"/>
                <a:ea typeface="ＭＳ Ｐゴシック" panose="020B0600070205080204" pitchFamily="34" charset="-128"/>
                <a:cs typeface="+mn-cs"/>
              </a:rPr>
              <a:t>7 units x 7-m long cold masses</a:t>
            </a:r>
            <a:endParaRPr kumimoji="1" lang="ja-JP" altLang="en-US" sz="2200" b="0" i="0" u="none" strike="noStrike" kern="1200" cap="none" spc="0" normalizeH="0" baseline="0" noProof="0">
              <a:ln>
                <a:noFill/>
              </a:ln>
              <a:solidFill>
                <a:srgbClr val="FF0000"/>
              </a:solidFill>
              <a:effectLst/>
              <a:uLnTx/>
              <a:uFillTx/>
              <a:latin typeface="Arial"/>
              <a:ea typeface="ＭＳ Ｐゴシック" panose="020B0600070205080204" pitchFamily="34" charset="-128"/>
              <a:cs typeface="+mn-cs"/>
            </a:endParaRPr>
          </a:p>
        </p:txBody>
      </p:sp>
    </p:spTree>
    <p:extLst>
      <p:ext uri="{BB962C8B-B14F-4D97-AF65-F5344CB8AC3E}">
        <p14:creationId xmlns:p14="http://schemas.microsoft.com/office/powerpoint/2010/main" val="329868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0">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xEl>
                                              <p:pRg st="6" end="6"/>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EC9D4-EB4F-9C43-B6B2-B6BA82753CDF}"/>
              </a:ext>
            </a:extLst>
          </p:cNvPr>
          <p:cNvSpPr>
            <a:spLocks noGrp="1"/>
          </p:cNvSpPr>
          <p:nvPr>
            <p:ph type="title"/>
          </p:nvPr>
        </p:nvSpPr>
        <p:spPr>
          <a:xfrm>
            <a:off x="1365762" y="61785"/>
            <a:ext cx="7432249" cy="720000"/>
          </a:xfrm>
        </p:spPr>
        <p:txBody>
          <a:bodyPr/>
          <a:lstStyle/>
          <a:p>
            <a:r>
              <a:rPr lang="en-US" sz="3200" dirty="0"/>
              <a:t>Effect of Ferromagnetic Environment on FQ of D1</a:t>
            </a:r>
            <a:endParaRPr lang="en-JP" sz="3200" dirty="0"/>
          </a:p>
        </p:txBody>
      </p:sp>
      <p:sp>
        <p:nvSpPr>
          <p:cNvPr id="4" name="Slide Number Placeholder 3">
            <a:extLst>
              <a:ext uri="{FF2B5EF4-FFF2-40B4-BE49-F238E27FC236}">
                <a16:creationId xmlns:a16="http://schemas.microsoft.com/office/drawing/2014/main" id="{3E3DA455-DD0D-5246-892C-8BB88509F91E}"/>
              </a:ext>
            </a:extLst>
          </p:cNvPr>
          <p:cNvSpPr>
            <a:spLocks noGrp="1"/>
          </p:cNvSpPr>
          <p:nvPr>
            <p:ph type="sldNum" sz="quarter" idx="12"/>
          </p:nvPr>
        </p:nvSpPr>
        <p:spPr/>
        <p:txBody>
          <a:bodyPr/>
          <a:lstStyle/>
          <a:p>
            <a:fld id="{BFDCA1C4-9514-7B4F-976F-D92F7E296653}" type="slidenum">
              <a:rPr lang="fr-FR" smtClean="0"/>
              <a:pPr/>
              <a:t>19</a:t>
            </a:fld>
            <a:endParaRPr lang="fr-FR"/>
          </a:p>
        </p:txBody>
      </p:sp>
      <p:pic>
        <p:nvPicPr>
          <p:cNvPr id="5" name="Picture 4">
            <a:extLst>
              <a:ext uri="{FF2B5EF4-FFF2-40B4-BE49-F238E27FC236}">
                <a16:creationId xmlns:a16="http://schemas.microsoft.com/office/drawing/2014/main" id="{C9665243-B485-7E49-B954-575C4C82AAB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28800" y="849572"/>
            <a:ext cx="2721952" cy="2520000"/>
          </a:xfrm>
          <a:prstGeom prst="rect">
            <a:avLst/>
          </a:prstGeom>
        </p:spPr>
      </p:pic>
      <p:pic>
        <p:nvPicPr>
          <p:cNvPr id="6" name="Picture 5">
            <a:extLst>
              <a:ext uri="{FF2B5EF4-FFF2-40B4-BE49-F238E27FC236}">
                <a16:creationId xmlns:a16="http://schemas.microsoft.com/office/drawing/2014/main" id="{25D85364-1428-0F44-854C-B0FB841220D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152537" y="849572"/>
            <a:ext cx="2608405" cy="2520000"/>
          </a:xfrm>
          <a:prstGeom prst="rect">
            <a:avLst/>
          </a:prstGeom>
        </p:spPr>
      </p:pic>
      <p:pic>
        <p:nvPicPr>
          <p:cNvPr id="7" name="Picture 6">
            <a:extLst>
              <a:ext uri="{FF2B5EF4-FFF2-40B4-BE49-F238E27FC236}">
                <a16:creationId xmlns:a16="http://schemas.microsoft.com/office/drawing/2014/main" id="{6C769383-5F14-8E4C-BA73-B1C3325375D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1343" y="849572"/>
            <a:ext cx="2494545" cy="2520000"/>
          </a:xfrm>
          <a:prstGeom prst="rect">
            <a:avLst/>
          </a:prstGeom>
        </p:spPr>
      </p:pic>
      <p:graphicFrame>
        <p:nvGraphicFramePr>
          <p:cNvPr id="9" name="Table 9">
            <a:extLst>
              <a:ext uri="{FF2B5EF4-FFF2-40B4-BE49-F238E27FC236}">
                <a16:creationId xmlns:a16="http://schemas.microsoft.com/office/drawing/2014/main" id="{1B82A5D3-16BB-E548-906B-FFCCB31FD130}"/>
              </a:ext>
            </a:extLst>
          </p:cNvPr>
          <p:cNvGraphicFramePr>
            <a:graphicFrameLocks noGrp="1"/>
          </p:cNvGraphicFramePr>
          <p:nvPr>
            <p:extLst>
              <p:ext uri="{D42A27DB-BD31-4B8C-83A1-F6EECF244321}">
                <p14:modId xmlns:p14="http://schemas.microsoft.com/office/powerpoint/2010/main" val="632046367"/>
              </p:ext>
            </p:extLst>
          </p:nvPr>
        </p:nvGraphicFramePr>
        <p:xfrm>
          <a:off x="321276" y="3350915"/>
          <a:ext cx="8563233" cy="960120"/>
        </p:xfrm>
        <a:graphic>
          <a:graphicData uri="http://schemas.openxmlformats.org/drawingml/2006/table">
            <a:tbl>
              <a:tblPr firstRow="1" bandRow="1">
                <a:tableStyleId>{5C22544A-7EE6-4342-B048-85BDC9FD1C3A}</a:tableStyleId>
              </a:tblPr>
              <a:tblGrid>
                <a:gridCol w="2854411">
                  <a:extLst>
                    <a:ext uri="{9D8B030D-6E8A-4147-A177-3AD203B41FA5}">
                      <a16:colId xmlns:a16="http://schemas.microsoft.com/office/drawing/2014/main" val="3560900089"/>
                    </a:ext>
                  </a:extLst>
                </a:gridCol>
                <a:gridCol w="2854411">
                  <a:extLst>
                    <a:ext uri="{9D8B030D-6E8A-4147-A177-3AD203B41FA5}">
                      <a16:colId xmlns:a16="http://schemas.microsoft.com/office/drawing/2014/main" val="1133524690"/>
                    </a:ext>
                  </a:extLst>
                </a:gridCol>
                <a:gridCol w="2854411">
                  <a:extLst>
                    <a:ext uri="{9D8B030D-6E8A-4147-A177-3AD203B41FA5}">
                      <a16:colId xmlns:a16="http://schemas.microsoft.com/office/drawing/2014/main" val="776396097"/>
                    </a:ext>
                  </a:extLst>
                </a:gridCol>
              </a:tblGrid>
              <a:tr h="331398">
                <a:tc>
                  <a:txBody>
                    <a:bodyPr/>
                    <a:lstStyle/>
                    <a:p>
                      <a:r>
                        <a:rPr lang="en-JP" sz="1800" dirty="0"/>
                        <a:t>w/o Cryostat</a:t>
                      </a:r>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JP" sz="1800">
                          <a:solidFill>
                            <a:schemeClr val="accent4"/>
                          </a:solidFill>
                        </a:rPr>
                        <a:t>KEK pit</a:t>
                      </a:r>
                      <a:endParaRPr lang="en-JP" sz="1800" dirty="0">
                        <a:solidFill>
                          <a:schemeClr val="accent4"/>
                        </a:solidFill>
                      </a:endParaRPr>
                    </a:p>
                  </a:txBody>
                  <a:tcPr marL="68580" marR="68580" marT="34290" marB="34290"/>
                </a:tc>
                <a:tc>
                  <a:txBody>
                    <a:bodyPr/>
                    <a:lstStyle/>
                    <a:p>
                      <a:r>
                        <a:rPr lang="en-JP" sz="1800" dirty="0">
                          <a:solidFill>
                            <a:schemeClr val="accent4"/>
                          </a:solidFill>
                        </a:rPr>
                        <a:t>CERN cryostat</a:t>
                      </a:r>
                    </a:p>
                  </a:txBody>
                  <a:tcPr marL="68580" marR="68580" marT="34290" marB="34290"/>
                </a:tc>
                <a:extLst>
                  <a:ext uri="{0D108BD9-81ED-4DB2-BD59-A6C34878D82A}">
                    <a16:rowId xmlns:a16="http://schemas.microsoft.com/office/drawing/2014/main" val="1305328095"/>
                  </a:ext>
                </a:extLst>
              </a:tr>
              <a:tr h="48605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JP" sz="1800" dirty="0"/>
                        <a:t>Horizontal bench</a:t>
                      </a:r>
                    </a:p>
                  </a:txBody>
                  <a:tcPr marL="68580" marR="68580" marT="34290" marB="34290"/>
                </a:tc>
                <a:tc>
                  <a:txBody>
                    <a:bodyPr/>
                    <a:lstStyle/>
                    <a:p>
                      <a:r>
                        <a:rPr lang="en-JP" sz="1800" dirty="0">
                          <a:solidFill>
                            <a:schemeClr val="accent4"/>
                          </a:solidFill>
                        </a:rPr>
                        <a:t>Vertical test stand</a:t>
                      </a:r>
                    </a:p>
                    <a:p>
                      <a:r>
                        <a:rPr lang="en-JP" sz="1800" dirty="0">
                          <a:solidFill>
                            <a:schemeClr val="accent4"/>
                          </a:solidFill>
                        </a:rPr>
                        <a:t>- Off-centered by 150mm</a:t>
                      </a:r>
                    </a:p>
                  </a:txBody>
                  <a:tcPr marL="68580" marR="68580" marT="34290" marB="34290"/>
                </a:tc>
                <a:tc>
                  <a:txBody>
                    <a:bodyPr/>
                    <a:lstStyle/>
                    <a:p>
                      <a:r>
                        <a:rPr lang="en-JP" sz="1800" dirty="0">
                          <a:solidFill>
                            <a:schemeClr val="accent4"/>
                          </a:solidFill>
                        </a:rPr>
                        <a:t>Used for design </a:t>
                      </a:r>
                    </a:p>
                    <a:p>
                      <a:r>
                        <a:rPr lang="en-JP" sz="1800" dirty="0">
                          <a:solidFill>
                            <a:schemeClr val="accent4"/>
                          </a:solidFill>
                        </a:rPr>
                        <a:t>- Centered*</a:t>
                      </a:r>
                    </a:p>
                  </a:txBody>
                  <a:tcPr marL="68580" marR="68580" marT="34290" marB="34290"/>
                </a:tc>
                <a:extLst>
                  <a:ext uri="{0D108BD9-81ED-4DB2-BD59-A6C34878D82A}">
                    <a16:rowId xmlns:a16="http://schemas.microsoft.com/office/drawing/2014/main" val="67248703"/>
                  </a:ext>
                </a:extLst>
              </a:tr>
            </a:tbl>
          </a:graphicData>
        </a:graphic>
      </p:graphicFrame>
      <p:sp>
        <p:nvSpPr>
          <p:cNvPr id="3" name="TextBox 2">
            <a:extLst>
              <a:ext uri="{FF2B5EF4-FFF2-40B4-BE49-F238E27FC236}">
                <a16:creationId xmlns:a16="http://schemas.microsoft.com/office/drawing/2014/main" id="{692F20A9-7344-B144-A882-3278D901C604}"/>
              </a:ext>
            </a:extLst>
          </p:cNvPr>
          <p:cNvSpPr txBox="1"/>
          <p:nvPr/>
        </p:nvSpPr>
        <p:spPr>
          <a:xfrm>
            <a:off x="6154606" y="4391837"/>
            <a:ext cx="3842154" cy="415498"/>
          </a:xfrm>
          <a:prstGeom prst="rect">
            <a:avLst/>
          </a:prstGeom>
          <a:noFill/>
        </p:spPr>
        <p:txBody>
          <a:bodyPr wrap="square" rtlCol="0">
            <a:spAutoFit/>
          </a:bodyPr>
          <a:lstStyle/>
          <a:p>
            <a:r>
              <a:rPr lang="en-JP" sz="1050" dirty="0"/>
              <a:t>(*) Actual cryostat is off-centerd by 54mm </a:t>
            </a:r>
          </a:p>
          <a:p>
            <a:r>
              <a:rPr lang="en-JP" sz="1050" dirty="0"/>
              <a:t>but not taken into account for our design </a:t>
            </a:r>
          </a:p>
        </p:txBody>
      </p:sp>
      <p:sp>
        <p:nvSpPr>
          <p:cNvPr id="8" name="フッター プレースホルダー 7">
            <a:extLst>
              <a:ext uri="{FF2B5EF4-FFF2-40B4-BE49-F238E27FC236}">
                <a16:creationId xmlns:a16="http://schemas.microsoft.com/office/drawing/2014/main" id="{E602EBEA-2297-E9DC-F4D1-F3447E749458}"/>
              </a:ext>
            </a:extLst>
          </p:cNvPr>
          <p:cNvSpPr>
            <a:spLocks noGrp="1"/>
          </p:cNvSpPr>
          <p:nvPr>
            <p:ph type="ftr" sz="quarter" idx="11"/>
          </p:nvPr>
        </p:nvSpPr>
        <p:spPr/>
        <p:txBody>
          <a:bodyPr/>
          <a:lstStyle/>
          <a:p>
            <a:r>
              <a:rPr lang="fr-FR" noProof="0"/>
              <a:t>Status of D1 Construction and Test, T. Nakamoto, KEK</a:t>
            </a:r>
            <a:endParaRPr lang="en-GB" noProof="0"/>
          </a:p>
        </p:txBody>
      </p:sp>
      <p:pic>
        <p:nvPicPr>
          <p:cNvPr id="10" name="Picture 10">
            <a:extLst>
              <a:ext uri="{FF2B5EF4-FFF2-40B4-BE49-F238E27FC236}">
                <a16:creationId xmlns:a16="http://schemas.microsoft.com/office/drawing/2014/main" id="{8CD881CE-B9B3-24FA-694B-CE82DFD93EA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324659" y="4326448"/>
            <a:ext cx="5410571" cy="2531552"/>
          </a:xfrm>
          <a:prstGeom prst="rect">
            <a:avLst/>
          </a:prstGeom>
        </p:spPr>
      </p:pic>
      <p:pic>
        <p:nvPicPr>
          <p:cNvPr id="11" name="Picture 12">
            <a:extLst>
              <a:ext uri="{FF2B5EF4-FFF2-40B4-BE49-F238E27FC236}">
                <a16:creationId xmlns:a16="http://schemas.microsoft.com/office/drawing/2014/main" id="{7CA1708A-03AE-62AE-F915-284C0518E92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93226" y="5404207"/>
            <a:ext cx="2085820" cy="1021156"/>
          </a:xfrm>
          <a:prstGeom prst="rect">
            <a:avLst/>
          </a:prstGeom>
        </p:spPr>
      </p:pic>
      <p:cxnSp>
        <p:nvCxnSpPr>
          <p:cNvPr id="12" name="Straight Arrow Connector 14">
            <a:extLst>
              <a:ext uri="{FF2B5EF4-FFF2-40B4-BE49-F238E27FC236}">
                <a16:creationId xmlns:a16="http://schemas.microsoft.com/office/drawing/2014/main" id="{8242533F-BBC7-0A53-CEE1-B4BE8C63B25B}"/>
              </a:ext>
            </a:extLst>
          </p:cNvPr>
          <p:cNvCxnSpPr/>
          <p:nvPr/>
        </p:nvCxnSpPr>
        <p:spPr>
          <a:xfrm>
            <a:off x="5998926" y="6091687"/>
            <a:ext cx="0" cy="159162"/>
          </a:xfrm>
          <a:prstGeom prst="straightConnector1">
            <a:avLst/>
          </a:prstGeom>
          <a:ln w="12700">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6">
            <a:extLst>
              <a:ext uri="{FF2B5EF4-FFF2-40B4-BE49-F238E27FC236}">
                <a16:creationId xmlns:a16="http://schemas.microsoft.com/office/drawing/2014/main" id="{4E54DA91-5CF1-3DEF-B006-220DAB556A73}"/>
              </a:ext>
            </a:extLst>
          </p:cNvPr>
          <p:cNvSpPr txBox="1"/>
          <p:nvPr/>
        </p:nvSpPr>
        <p:spPr>
          <a:xfrm>
            <a:off x="5728260" y="5789524"/>
            <a:ext cx="893450" cy="300082"/>
          </a:xfrm>
          <a:prstGeom prst="rect">
            <a:avLst/>
          </a:prstGeom>
          <a:noFill/>
        </p:spPr>
        <p:txBody>
          <a:bodyPr wrap="square" rtlCol="0">
            <a:spAutoFit/>
          </a:bodyPr>
          <a:lstStyle/>
          <a:p>
            <a:r>
              <a:rPr lang="en-US" sz="1350" dirty="0"/>
              <a:t>~6</a:t>
            </a:r>
            <a:r>
              <a:rPr lang="en-JP" sz="1350"/>
              <a:t> </a:t>
            </a:r>
            <a:r>
              <a:rPr lang="en-JP" sz="1350" dirty="0"/>
              <a:t>units</a:t>
            </a:r>
          </a:p>
        </p:txBody>
      </p:sp>
      <p:sp>
        <p:nvSpPr>
          <p:cNvPr id="14" name="Rectangle 18">
            <a:extLst>
              <a:ext uri="{FF2B5EF4-FFF2-40B4-BE49-F238E27FC236}">
                <a16:creationId xmlns:a16="http://schemas.microsoft.com/office/drawing/2014/main" id="{7456C335-23BB-D573-1ED5-389898B3666D}"/>
              </a:ext>
            </a:extLst>
          </p:cNvPr>
          <p:cNvSpPr/>
          <p:nvPr/>
        </p:nvSpPr>
        <p:spPr>
          <a:xfrm>
            <a:off x="6125801" y="4547621"/>
            <a:ext cx="1836204" cy="232193"/>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JP" sz="1350"/>
          </a:p>
        </p:txBody>
      </p:sp>
      <p:sp>
        <p:nvSpPr>
          <p:cNvPr id="15" name="テキスト ボックス 14">
            <a:extLst>
              <a:ext uri="{FF2B5EF4-FFF2-40B4-BE49-F238E27FC236}">
                <a16:creationId xmlns:a16="http://schemas.microsoft.com/office/drawing/2014/main" id="{8360E588-451B-AEBB-7915-6445D06BD581}"/>
              </a:ext>
            </a:extLst>
          </p:cNvPr>
          <p:cNvSpPr txBox="1"/>
          <p:nvPr/>
        </p:nvSpPr>
        <p:spPr>
          <a:xfrm>
            <a:off x="5105176" y="4804940"/>
            <a:ext cx="2173329" cy="307777"/>
          </a:xfrm>
          <a:prstGeom prst="rect">
            <a:avLst/>
          </a:prstGeom>
          <a:noFill/>
        </p:spPr>
        <p:txBody>
          <a:bodyPr wrap="square" rtlCol="0">
            <a:spAutoFit/>
          </a:bodyPr>
          <a:lstStyle/>
          <a:p>
            <a:r>
              <a:rPr kumimoji="1" lang="en-US" altLang="ja-JP" sz="1400" dirty="0">
                <a:solidFill>
                  <a:srgbClr val="00B050"/>
                </a:solidFill>
              </a:rPr>
              <a:t>b</a:t>
            </a:r>
            <a:r>
              <a:rPr kumimoji="1" lang="en-US" altLang="ja-JP" sz="1400" baseline="-25000" dirty="0">
                <a:solidFill>
                  <a:srgbClr val="00B050"/>
                </a:solidFill>
              </a:rPr>
              <a:t>3</a:t>
            </a:r>
            <a:r>
              <a:rPr kumimoji="1" lang="en-US" altLang="ja-JP" sz="1400" dirty="0">
                <a:solidFill>
                  <a:srgbClr val="00B050"/>
                </a:solidFill>
              </a:rPr>
              <a:t> vs longitudinal pos.</a:t>
            </a:r>
            <a:endParaRPr kumimoji="1" lang="ja-JP" altLang="en-US" sz="1400" baseline="-25000">
              <a:solidFill>
                <a:srgbClr val="00B050"/>
              </a:solidFill>
            </a:endParaRPr>
          </a:p>
        </p:txBody>
      </p:sp>
    </p:spTree>
    <p:extLst>
      <p:ext uri="{BB962C8B-B14F-4D97-AF65-F5344CB8AC3E}">
        <p14:creationId xmlns:p14="http://schemas.microsoft.com/office/powerpoint/2010/main" val="705133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C7BAFE-42FC-8E77-F54C-A92305C13453}"/>
              </a:ext>
            </a:extLst>
          </p:cNvPr>
          <p:cNvSpPr>
            <a:spLocks noGrp="1"/>
          </p:cNvSpPr>
          <p:nvPr>
            <p:ph type="title"/>
          </p:nvPr>
        </p:nvSpPr>
        <p:spPr>
          <a:xfrm>
            <a:off x="599643" y="0"/>
            <a:ext cx="7920000" cy="540000"/>
          </a:xfrm>
        </p:spPr>
        <p:txBody>
          <a:bodyPr/>
          <a:lstStyle/>
          <a:p>
            <a:r>
              <a:rPr lang="en-US" altLang="ja-JP" sz="3200" i="1" dirty="0"/>
              <a:t>b</a:t>
            </a:r>
            <a:r>
              <a:rPr lang="en-US" altLang="ja-JP" sz="3200" i="1" baseline="-25000" dirty="0"/>
              <a:t>3</a:t>
            </a:r>
            <a:r>
              <a:rPr lang="en-US" altLang="ja-JP" sz="3200" dirty="0"/>
              <a:t> Summary </a:t>
            </a:r>
            <a:endParaRPr kumimoji="1" lang="ja-JP" altLang="en-US" sz="3200"/>
          </a:p>
        </p:txBody>
      </p:sp>
      <p:sp>
        <p:nvSpPr>
          <p:cNvPr id="4" name="フッター プレースホルダー 3">
            <a:extLst>
              <a:ext uri="{FF2B5EF4-FFF2-40B4-BE49-F238E27FC236}">
                <a16:creationId xmlns:a16="http://schemas.microsoft.com/office/drawing/2014/main" id="{84EC9B44-7911-E58C-AC3E-38FBF552D7B7}"/>
              </a:ext>
            </a:extLst>
          </p:cNvPr>
          <p:cNvSpPr>
            <a:spLocks noGrp="1"/>
          </p:cNvSpPr>
          <p:nvPr>
            <p:ph type="ftr" sz="quarter" idx="11"/>
          </p:nvPr>
        </p:nvSpPr>
        <p:spPr/>
        <p:txBody>
          <a:bodyPr/>
          <a:lstStyle/>
          <a:p>
            <a:r>
              <a:rPr lang="fr-FR"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17F75FD0-2E53-34A7-50FC-5A3B9DFA54C0}"/>
              </a:ext>
            </a:extLst>
          </p:cNvPr>
          <p:cNvSpPr>
            <a:spLocks noGrp="1"/>
          </p:cNvSpPr>
          <p:nvPr>
            <p:ph type="sldNum" sz="quarter" idx="12"/>
          </p:nvPr>
        </p:nvSpPr>
        <p:spPr/>
        <p:txBody>
          <a:bodyPr/>
          <a:lstStyle/>
          <a:p>
            <a:fld id="{BFDCA1C4-9514-7B4F-976F-D92F7E296653}" type="slidenum">
              <a:rPr lang="fr-FR" smtClean="0"/>
              <a:pPr/>
              <a:t>20</a:t>
            </a:fld>
            <a:endParaRPr lang="fr-FR"/>
          </a:p>
        </p:txBody>
      </p:sp>
      <p:sp>
        <p:nvSpPr>
          <p:cNvPr id="3" name="テキスト ボックス 2">
            <a:extLst>
              <a:ext uri="{FF2B5EF4-FFF2-40B4-BE49-F238E27FC236}">
                <a16:creationId xmlns:a16="http://schemas.microsoft.com/office/drawing/2014/main" id="{1B2D1DE9-00D0-5676-AF5A-42024B607F3A}"/>
              </a:ext>
            </a:extLst>
          </p:cNvPr>
          <p:cNvSpPr txBox="1"/>
          <p:nvPr/>
        </p:nvSpPr>
        <p:spPr>
          <a:xfrm>
            <a:off x="3635896" y="5539086"/>
            <a:ext cx="2592288" cy="461665"/>
          </a:xfrm>
          <a:prstGeom prst="rect">
            <a:avLst/>
          </a:prstGeom>
          <a:solidFill>
            <a:schemeClr val="bg1"/>
          </a:solidFill>
        </p:spPr>
        <p:txBody>
          <a:bodyPr wrap="square" rtlCol="0">
            <a:spAutoFit/>
          </a:bodyPr>
          <a:lstStyle/>
          <a:p>
            <a:r>
              <a:rPr kumimoji="1" lang="en-US" altLang="ja-JP" sz="1200" dirty="0"/>
              <a:t>Error band defined by comparison between proto. and simulation </a:t>
            </a:r>
            <a:endParaRPr kumimoji="1" lang="ja-JP" altLang="en-US" sz="1200"/>
          </a:p>
        </p:txBody>
      </p:sp>
      <p:cxnSp>
        <p:nvCxnSpPr>
          <p:cNvPr id="7" name="直線矢印コネクタ 6">
            <a:extLst>
              <a:ext uri="{FF2B5EF4-FFF2-40B4-BE49-F238E27FC236}">
                <a16:creationId xmlns:a16="http://schemas.microsoft.com/office/drawing/2014/main" id="{BC645FC1-C265-49EB-A228-095A0A7F0A92}"/>
              </a:ext>
            </a:extLst>
          </p:cNvPr>
          <p:cNvCxnSpPr/>
          <p:nvPr/>
        </p:nvCxnSpPr>
        <p:spPr>
          <a:xfrm flipV="1">
            <a:off x="4648200" y="5445225"/>
            <a:ext cx="0" cy="179289"/>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aphicFrame>
        <p:nvGraphicFramePr>
          <p:cNvPr id="8" name="オブジェクト 7">
            <a:extLst>
              <a:ext uri="{FF2B5EF4-FFF2-40B4-BE49-F238E27FC236}">
                <a16:creationId xmlns:a16="http://schemas.microsoft.com/office/drawing/2014/main" id="{C1924D4F-66BC-A998-A456-7A3A4DD299DA}"/>
              </a:ext>
            </a:extLst>
          </p:cNvPr>
          <p:cNvGraphicFramePr>
            <a:graphicFrameLocks noChangeAspect="1"/>
          </p:cNvGraphicFramePr>
          <p:nvPr/>
        </p:nvGraphicFramePr>
        <p:xfrm>
          <a:off x="749424" y="1337460"/>
          <a:ext cx="7639000" cy="4107764"/>
        </p:xfrm>
        <a:graphic>
          <a:graphicData uri="http://schemas.openxmlformats.org/presentationml/2006/ole">
            <mc:AlternateContent xmlns:mc="http://schemas.openxmlformats.org/markup-compatibility/2006">
              <mc:Choice xmlns:v="urn:schemas-microsoft-com:vml" Requires="v">
                <p:oleObj name="シート" r:id="rId2" imgW="8077200" imgH="4343400" progId="Excel.Sheet.12">
                  <p:embed/>
                </p:oleObj>
              </mc:Choice>
              <mc:Fallback>
                <p:oleObj name="シート" r:id="rId2" imgW="8077200" imgH="4343400" progId="Excel.Sheet.12">
                  <p:embed/>
                  <p:pic>
                    <p:nvPicPr>
                      <p:cNvPr id="8" name="オブジェクト 7">
                        <a:extLst>
                          <a:ext uri="{FF2B5EF4-FFF2-40B4-BE49-F238E27FC236}">
                            <a16:creationId xmlns:a16="http://schemas.microsoft.com/office/drawing/2014/main" id="{C1924D4F-66BC-A998-A456-7A3A4DD299DA}"/>
                          </a:ext>
                        </a:extLst>
                      </p:cNvPr>
                      <p:cNvPicPr/>
                      <p:nvPr/>
                    </p:nvPicPr>
                    <p:blipFill>
                      <a:blip r:embed="rId3"/>
                      <a:stretch>
                        <a:fillRect/>
                      </a:stretch>
                    </p:blipFill>
                    <p:spPr>
                      <a:xfrm>
                        <a:off x="749424" y="1337460"/>
                        <a:ext cx="7639000" cy="4107764"/>
                      </a:xfrm>
                      <a:prstGeom prst="rect">
                        <a:avLst/>
                      </a:prstGeom>
                    </p:spPr>
                  </p:pic>
                </p:oleObj>
              </mc:Fallback>
            </mc:AlternateContent>
          </a:graphicData>
        </a:graphic>
      </p:graphicFrame>
      <p:cxnSp>
        <p:nvCxnSpPr>
          <p:cNvPr id="11" name="直線矢印コネクタ 10">
            <a:extLst>
              <a:ext uri="{FF2B5EF4-FFF2-40B4-BE49-F238E27FC236}">
                <a16:creationId xmlns:a16="http://schemas.microsoft.com/office/drawing/2014/main" id="{731DA10E-ECD5-688A-5D8E-9C811CEC0CA0}"/>
              </a:ext>
            </a:extLst>
          </p:cNvPr>
          <p:cNvCxnSpPr/>
          <p:nvPr/>
        </p:nvCxnSpPr>
        <p:spPr>
          <a:xfrm>
            <a:off x="6042454" y="4547286"/>
            <a:ext cx="420130" cy="0"/>
          </a:xfrm>
          <a:prstGeom prst="straightConnector1">
            <a:avLst/>
          </a:prstGeom>
          <a:ln w="38100">
            <a:solidFill>
              <a:srgbClr val="00B0F0"/>
            </a:solidFill>
            <a:prstDash val="solid"/>
            <a:headEnd type="none" w="lg" len="lg"/>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2" name="直線矢印コネクタ 11">
            <a:extLst>
              <a:ext uri="{FF2B5EF4-FFF2-40B4-BE49-F238E27FC236}">
                <a16:creationId xmlns:a16="http://schemas.microsoft.com/office/drawing/2014/main" id="{754C3004-A7ED-3135-C96E-27FDF1F3CBA8}"/>
              </a:ext>
            </a:extLst>
          </p:cNvPr>
          <p:cNvCxnSpPr/>
          <p:nvPr/>
        </p:nvCxnSpPr>
        <p:spPr>
          <a:xfrm>
            <a:off x="6056830" y="5286286"/>
            <a:ext cx="420130" cy="0"/>
          </a:xfrm>
          <a:prstGeom prst="straightConnector1">
            <a:avLst/>
          </a:prstGeom>
          <a:ln w="38100">
            <a:solidFill>
              <a:srgbClr val="00B0F0"/>
            </a:solidFill>
            <a:prstDash val="solid"/>
            <a:headEnd type="non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9F24AA6A-FABB-F2E8-9AC5-B1FEAFCCD9AB}"/>
              </a:ext>
            </a:extLst>
          </p:cNvPr>
          <p:cNvSpPr/>
          <p:nvPr/>
        </p:nvSpPr>
        <p:spPr>
          <a:xfrm>
            <a:off x="642551" y="4695567"/>
            <a:ext cx="7895968" cy="1396314"/>
          </a:xfrm>
          <a:prstGeom prst="rect">
            <a:avLst/>
          </a:prstGeom>
          <a:solidFill>
            <a:schemeClr val="bg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3" name="直線矢印コネクタ 12">
            <a:extLst>
              <a:ext uri="{FF2B5EF4-FFF2-40B4-BE49-F238E27FC236}">
                <a16:creationId xmlns:a16="http://schemas.microsoft.com/office/drawing/2014/main" id="{B08E5F4D-47E7-5262-33EF-E42F11D3325F}"/>
              </a:ext>
            </a:extLst>
          </p:cNvPr>
          <p:cNvCxnSpPr/>
          <p:nvPr/>
        </p:nvCxnSpPr>
        <p:spPr>
          <a:xfrm>
            <a:off x="7178040" y="2286000"/>
            <a:ext cx="502920" cy="0"/>
          </a:xfrm>
          <a:prstGeom prst="straightConnector1">
            <a:avLst/>
          </a:prstGeom>
          <a:ln w="38100">
            <a:solidFill>
              <a:srgbClr val="00B050"/>
            </a:solidFill>
            <a:prstDash val="solid"/>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8914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1+ppt_h/2"/>
                                          </p:val>
                                        </p:tav>
                                      </p:tavLst>
                                    </p:anim>
                                    <p:set>
                                      <p:cBhvr>
                                        <p:cTn id="8" dur="1" fill="hold">
                                          <p:stCondLst>
                                            <p:cond delay="499"/>
                                          </p:stCondLst>
                                        </p:cTn>
                                        <p:tgtEl>
                                          <p:spTgt spid="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C7BAFE-42FC-8E77-F54C-A92305C13453}"/>
              </a:ext>
            </a:extLst>
          </p:cNvPr>
          <p:cNvSpPr>
            <a:spLocks noGrp="1"/>
          </p:cNvSpPr>
          <p:nvPr>
            <p:ph type="title"/>
          </p:nvPr>
        </p:nvSpPr>
        <p:spPr>
          <a:xfrm>
            <a:off x="612000" y="0"/>
            <a:ext cx="7920000" cy="540000"/>
          </a:xfrm>
        </p:spPr>
        <p:txBody>
          <a:bodyPr/>
          <a:lstStyle/>
          <a:p>
            <a:r>
              <a:rPr lang="en-US" altLang="ja-JP" sz="3200" i="1" dirty="0"/>
              <a:t>b</a:t>
            </a:r>
            <a:r>
              <a:rPr lang="en-US" altLang="ja-JP" sz="3200" i="1" baseline="-25000" dirty="0"/>
              <a:t>5</a:t>
            </a:r>
            <a:r>
              <a:rPr lang="en-US" altLang="ja-JP" sz="3200" dirty="0"/>
              <a:t> Summary </a:t>
            </a:r>
            <a:endParaRPr kumimoji="1" lang="ja-JP" altLang="en-US" sz="3200"/>
          </a:p>
        </p:txBody>
      </p:sp>
      <p:sp>
        <p:nvSpPr>
          <p:cNvPr id="4" name="フッター プレースホルダー 3">
            <a:extLst>
              <a:ext uri="{FF2B5EF4-FFF2-40B4-BE49-F238E27FC236}">
                <a16:creationId xmlns:a16="http://schemas.microsoft.com/office/drawing/2014/main" id="{84EC9B44-7911-E58C-AC3E-38FBF552D7B7}"/>
              </a:ext>
            </a:extLst>
          </p:cNvPr>
          <p:cNvSpPr>
            <a:spLocks noGrp="1"/>
          </p:cNvSpPr>
          <p:nvPr>
            <p:ph type="ftr" sz="quarter" idx="11"/>
          </p:nvPr>
        </p:nvSpPr>
        <p:spPr/>
        <p:txBody>
          <a:bodyPr/>
          <a:lstStyle/>
          <a:p>
            <a:r>
              <a:rPr lang="fr-FR"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17F75FD0-2E53-34A7-50FC-5A3B9DFA54C0}"/>
              </a:ext>
            </a:extLst>
          </p:cNvPr>
          <p:cNvSpPr>
            <a:spLocks noGrp="1"/>
          </p:cNvSpPr>
          <p:nvPr>
            <p:ph type="sldNum" sz="quarter" idx="12"/>
          </p:nvPr>
        </p:nvSpPr>
        <p:spPr/>
        <p:txBody>
          <a:bodyPr/>
          <a:lstStyle/>
          <a:p>
            <a:fld id="{BFDCA1C4-9514-7B4F-976F-D92F7E296653}" type="slidenum">
              <a:rPr lang="fr-FR" smtClean="0"/>
              <a:pPr/>
              <a:t>21</a:t>
            </a:fld>
            <a:endParaRPr lang="fr-FR"/>
          </a:p>
        </p:txBody>
      </p:sp>
      <p:graphicFrame>
        <p:nvGraphicFramePr>
          <p:cNvPr id="9" name="オブジェクト 8">
            <a:extLst>
              <a:ext uri="{FF2B5EF4-FFF2-40B4-BE49-F238E27FC236}">
                <a16:creationId xmlns:a16="http://schemas.microsoft.com/office/drawing/2014/main" id="{F8304B44-F216-673B-A8ED-6B0E73CCB4AE}"/>
              </a:ext>
            </a:extLst>
          </p:cNvPr>
          <p:cNvGraphicFramePr>
            <a:graphicFrameLocks noChangeAspect="1"/>
          </p:cNvGraphicFramePr>
          <p:nvPr/>
        </p:nvGraphicFramePr>
        <p:xfrm>
          <a:off x="768474" y="1412777"/>
          <a:ext cx="7403926" cy="4000225"/>
        </p:xfrm>
        <a:graphic>
          <a:graphicData uri="http://schemas.openxmlformats.org/presentationml/2006/ole">
            <mc:AlternateContent xmlns:mc="http://schemas.openxmlformats.org/markup-compatibility/2006">
              <mc:Choice xmlns:v="urn:schemas-microsoft-com:vml" Requires="v">
                <p:oleObj name="シート" r:id="rId2" imgW="8039100" imgH="4343400" progId="Excel.Sheet.12">
                  <p:embed/>
                </p:oleObj>
              </mc:Choice>
              <mc:Fallback>
                <p:oleObj name="シート" r:id="rId2" imgW="8039100" imgH="4343400" progId="Excel.Sheet.12">
                  <p:embed/>
                  <p:pic>
                    <p:nvPicPr>
                      <p:cNvPr id="9" name="オブジェクト 8">
                        <a:extLst>
                          <a:ext uri="{FF2B5EF4-FFF2-40B4-BE49-F238E27FC236}">
                            <a16:creationId xmlns:a16="http://schemas.microsoft.com/office/drawing/2014/main" id="{F8304B44-F216-673B-A8ED-6B0E73CCB4AE}"/>
                          </a:ext>
                        </a:extLst>
                      </p:cNvPr>
                      <p:cNvPicPr/>
                      <p:nvPr/>
                    </p:nvPicPr>
                    <p:blipFill>
                      <a:blip r:embed="rId3"/>
                      <a:stretch>
                        <a:fillRect/>
                      </a:stretch>
                    </p:blipFill>
                    <p:spPr>
                      <a:xfrm>
                        <a:off x="768474" y="1412777"/>
                        <a:ext cx="7403926" cy="4000225"/>
                      </a:xfrm>
                      <a:prstGeom prst="rect">
                        <a:avLst/>
                      </a:prstGeom>
                    </p:spPr>
                  </p:pic>
                </p:oleObj>
              </mc:Fallback>
            </mc:AlternateContent>
          </a:graphicData>
        </a:graphic>
      </p:graphicFrame>
      <p:cxnSp>
        <p:nvCxnSpPr>
          <p:cNvPr id="3" name="直線矢印コネクタ 2">
            <a:extLst>
              <a:ext uri="{FF2B5EF4-FFF2-40B4-BE49-F238E27FC236}">
                <a16:creationId xmlns:a16="http://schemas.microsoft.com/office/drawing/2014/main" id="{4E3C04F0-C548-560F-9723-AA54BDE78068}"/>
              </a:ext>
            </a:extLst>
          </p:cNvPr>
          <p:cNvCxnSpPr/>
          <p:nvPr/>
        </p:nvCxnSpPr>
        <p:spPr>
          <a:xfrm>
            <a:off x="5990695" y="4547286"/>
            <a:ext cx="420130" cy="0"/>
          </a:xfrm>
          <a:prstGeom prst="straightConnector1">
            <a:avLst/>
          </a:prstGeom>
          <a:ln w="38100">
            <a:solidFill>
              <a:srgbClr val="00B0F0"/>
            </a:solidFill>
            <a:prstDash val="solid"/>
            <a:headEnd type="none" w="lg" len="lg"/>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7" name="直線矢印コネクタ 6">
            <a:extLst>
              <a:ext uri="{FF2B5EF4-FFF2-40B4-BE49-F238E27FC236}">
                <a16:creationId xmlns:a16="http://schemas.microsoft.com/office/drawing/2014/main" id="{A6E2D09A-E399-B84F-C53C-C5536DB6DB10}"/>
              </a:ext>
            </a:extLst>
          </p:cNvPr>
          <p:cNvCxnSpPr/>
          <p:nvPr/>
        </p:nvCxnSpPr>
        <p:spPr>
          <a:xfrm>
            <a:off x="5976118" y="5288082"/>
            <a:ext cx="420130" cy="0"/>
          </a:xfrm>
          <a:prstGeom prst="straightConnector1">
            <a:avLst/>
          </a:prstGeom>
          <a:ln w="38100">
            <a:solidFill>
              <a:srgbClr val="00B0F0"/>
            </a:solidFill>
            <a:prstDash val="solid"/>
            <a:headEnd type="non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EBF152BE-F598-703B-C1CE-68555F475110}"/>
              </a:ext>
            </a:extLst>
          </p:cNvPr>
          <p:cNvSpPr/>
          <p:nvPr/>
        </p:nvSpPr>
        <p:spPr>
          <a:xfrm>
            <a:off x="642551" y="4687372"/>
            <a:ext cx="7895968" cy="1396314"/>
          </a:xfrm>
          <a:prstGeom prst="rect">
            <a:avLst/>
          </a:prstGeom>
          <a:solidFill>
            <a:schemeClr val="bg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1" name="直線矢印コネクタ 10">
            <a:extLst>
              <a:ext uri="{FF2B5EF4-FFF2-40B4-BE49-F238E27FC236}">
                <a16:creationId xmlns:a16="http://schemas.microsoft.com/office/drawing/2014/main" id="{470D14A8-23F6-D953-FBE8-79E029EC319E}"/>
              </a:ext>
            </a:extLst>
          </p:cNvPr>
          <p:cNvCxnSpPr/>
          <p:nvPr/>
        </p:nvCxnSpPr>
        <p:spPr>
          <a:xfrm>
            <a:off x="7029450" y="2320290"/>
            <a:ext cx="502920" cy="0"/>
          </a:xfrm>
          <a:prstGeom prst="straightConnector1">
            <a:avLst/>
          </a:prstGeom>
          <a:ln w="38100">
            <a:solidFill>
              <a:srgbClr val="00B050"/>
            </a:solidFill>
            <a:prstDash val="solid"/>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0290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1+ppt_h/2"/>
                                          </p:val>
                                        </p:tav>
                                      </p:tavLst>
                                    </p:anim>
                                    <p:set>
                                      <p:cBhvr>
                                        <p:cTn id="8" dur="1" fill="hold">
                                          <p:stCondLst>
                                            <p:cond delay="499"/>
                                          </p:stCondLst>
                                        </p:cTn>
                                        <p:tgtEl>
                                          <p:spTgt spid="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546534-FCD5-8DA7-AB25-0DB233930793}"/>
              </a:ext>
            </a:extLst>
          </p:cNvPr>
          <p:cNvSpPr>
            <a:spLocks noGrp="1"/>
          </p:cNvSpPr>
          <p:nvPr>
            <p:ph type="title"/>
          </p:nvPr>
        </p:nvSpPr>
        <p:spPr>
          <a:xfrm>
            <a:off x="612000" y="24107"/>
            <a:ext cx="7920000" cy="816152"/>
          </a:xfrm>
        </p:spPr>
        <p:txBody>
          <a:bodyPr/>
          <a:lstStyle/>
          <a:p>
            <a:r>
              <a:rPr kumimoji="1" lang="en-US" altLang="ja-JP" dirty="0"/>
              <a:t>Predicted FQ (Integral) in the LHC cryostat</a:t>
            </a:r>
            <a:br>
              <a:rPr kumimoji="1" lang="en-US" altLang="ja-JP" dirty="0"/>
            </a:br>
            <a:r>
              <a:rPr kumimoji="1" lang="en-US" altLang="ja-JP" dirty="0"/>
              <a:t> </a:t>
            </a:r>
            <a:r>
              <a:rPr kumimoji="1" lang="en-US" altLang="ja-JP" sz="2800" dirty="0"/>
              <a:t>- </a:t>
            </a:r>
            <a:r>
              <a:rPr kumimoji="1" lang="en-US" altLang="ja-JP" dirty="0"/>
              <a:t>MBXF1 -</a:t>
            </a:r>
            <a:endParaRPr kumimoji="1" lang="ja-JP" altLang="en-US"/>
          </a:p>
        </p:txBody>
      </p:sp>
      <p:sp>
        <p:nvSpPr>
          <p:cNvPr id="3" name="コンテンツ プレースホルダー 2">
            <a:extLst>
              <a:ext uri="{FF2B5EF4-FFF2-40B4-BE49-F238E27FC236}">
                <a16:creationId xmlns:a16="http://schemas.microsoft.com/office/drawing/2014/main" id="{D6895E36-6EF3-8EFB-4487-0613C68DBCD4}"/>
              </a:ext>
            </a:extLst>
          </p:cNvPr>
          <p:cNvSpPr>
            <a:spLocks noGrp="1"/>
          </p:cNvSpPr>
          <p:nvPr>
            <p:ph idx="1"/>
          </p:nvPr>
        </p:nvSpPr>
        <p:spPr>
          <a:xfrm>
            <a:off x="389578" y="4650904"/>
            <a:ext cx="8297222" cy="1885446"/>
          </a:xfrm>
        </p:spPr>
        <p:txBody>
          <a:bodyPr>
            <a:normAutofit/>
          </a:bodyPr>
          <a:lstStyle/>
          <a:p>
            <a:r>
              <a:rPr lang="en-US" altLang="ja-JP" sz="1800" dirty="0"/>
              <a:t>From the obtained field quality in the KEK cryostat, we estimated the actual field quality predicted in the LHC cryostat.</a:t>
            </a:r>
          </a:p>
          <a:p>
            <a:pPr lvl="1">
              <a:buFont typeface="Wingdings" pitchFamily="2" charset="2"/>
              <a:buChar char="Ø"/>
            </a:pPr>
            <a:r>
              <a:rPr lang="en-US" altLang="ja-JP" sz="1800" dirty="0"/>
              <a:t>Requirements will be fulfilled in most of the harmonics.</a:t>
            </a:r>
          </a:p>
          <a:p>
            <a:r>
              <a:rPr lang="en-US" altLang="ja-JP" sz="1800" dirty="0"/>
              <a:t>MFM of the D1 prototype cold mass at SM18 will be crucial to confirm the effect of the LHC cryostat on FQ.</a:t>
            </a:r>
            <a:endParaRPr lang="ja-JP" altLang="en-US" sz="1800"/>
          </a:p>
        </p:txBody>
      </p:sp>
      <p:sp>
        <p:nvSpPr>
          <p:cNvPr id="4" name="フッター プレースホルダー 3">
            <a:extLst>
              <a:ext uri="{FF2B5EF4-FFF2-40B4-BE49-F238E27FC236}">
                <a16:creationId xmlns:a16="http://schemas.microsoft.com/office/drawing/2014/main" id="{7946D0A8-88C7-84D8-43D5-631D29CD6499}"/>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D83B551A-2953-8515-7499-D9A97FD74B66}"/>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6" name="図 5">
            <a:extLst>
              <a:ext uri="{FF2B5EF4-FFF2-40B4-BE49-F238E27FC236}">
                <a16:creationId xmlns:a16="http://schemas.microsoft.com/office/drawing/2014/main" id="{F9B2AC77-4EFA-3B94-C71E-ED00274DD9A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731212"/>
            <a:ext cx="9144000" cy="2865702"/>
          </a:xfrm>
          <a:prstGeom prst="rect">
            <a:avLst/>
          </a:prstGeom>
        </p:spPr>
      </p:pic>
      <p:sp>
        <p:nvSpPr>
          <p:cNvPr id="8" name="テキスト ボックス 7">
            <a:extLst>
              <a:ext uri="{FF2B5EF4-FFF2-40B4-BE49-F238E27FC236}">
                <a16:creationId xmlns:a16="http://schemas.microsoft.com/office/drawing/2014/main" id="{15BBC60F-E062-F2D1-2798-1D5AA4DFA41B}"/>
              </a:ext>
            </a:extLst>
          </p:cNvPr>
          <p:cNvSpPr txBox="1"/>
          <p:nvPr/>
        </p:nvSpPr>
        <p:spPr>
          <a:xfrm>
            <a:off x="389578" y="894249"/>
            <a:ext cx="8354962" cy="338554"/>
          </a:xfrm>
          <a:prstGeom prst="rect">
            <a:avLst/>
          </a:prstGeom>
          <a:noFill/>
        </p:spPr>
        <p:txBody>
          <a:bodyPr wrap="square">
            <a:spAutoFit/>
          </a:bodyPr>
          <a:lstStyle/>
          <a:p>
            <a:r>
              <a:rPr lang="en-US" altLang="ja-JP" sz="1600" dirty="0"/>
              <a:t>Note: difference of ferromagnetic environment between KEK test stand and LHC cryostat.</a:t>
            </a:r>
          </a:p>
        </p:txBody>
      </p:sp>
    </p:spTree>
    <p:extLst>
      <p:ext uri="{BB962C8B-B14F-4D97-AF65-F5344CB8AC3E}">
        <p14:creationId xmlns:p14="http://schemas.microsoft.com/office/powerpoint/2010/main" val="2841783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5ACD4F-4AB8-D0CD-AA22-284FDCC3540F}"/>
              </a:ext>
            </a:extLst>
          </p:cNvPr>
          <p:cNvSpPr>
            <a:spLocks noGrp="1"/>
          </p:cNvSpPr>
          <p:nvPr>
            <p:ph type="title"/>
          </p:nvPr>
        </p:nvSpPr>
        <p:spPr>
          <a:xfrm>
            <a:off x="612000" y="2574730"/>
            <a:ext cx="7920000" cy="720000"/>
          </a:xfrm>
        </p:spPr>
        <p:txBody>
          <a:bodyPr/>
          <a:lstStyle/>
          <a:p>
            <a:r>
              <a:rPr kumimoji="1" lang="en-US" altLang="ja-JP" dirty="0"/>
              <a:t>Summary of Construction of D1 Cold Mass</a:t>
            </a:r>
            <a:endParaRPr kumimoji="1" lang="ja-JP" altLang="en-US"/>
          </a:p>
        </p:txBody>
      </p:sp>
      <p:sp>
        <p:nvSpPr>
          <p:cNvPr id="4" name="フッター プレースホルダー 3">
            <a:extLst>
              <a:ext uri="{FF2B5EF4-FFF2-40B4-BE49-F238E27FC236}">
                <a16:creationId xmlns:a16="http://schemas.microsoft.com/office/drawing/2014/main" id="{E35A3A6D-7496-6CDB-9390-CBD1A0D034AC}"/>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FB9D4068-970F-7401-343C-9B014235F793}"/>
              </a:ext>
            </a:extLst>
          </p:cNvPr>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p14="http://schemas.microsoft.com/office/powerpoint/2010/main" val="2493906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47259F73-3C5C-7149-BAA5-6D1D40A5FD1A}"/>
              </a:ext>
            </a:extLst>
          </p:cNvPr>
          <p:cNvSpPr>
            <a:spLocks noGrp="1"/>
          </p:cNvSpPr>
          <p:nvPr>
            <p:ph type="ftr" sz="quarter" idx="11"/>
          </p:nvPr>
        </p:nvSpPr>
        <p:spPr>
          <a:xfrm>
            <a:off x="1280363" y="6356350"/>
            <a:ext cx="7251637" cy="360000"/>
          </a:xfrm>
        </p:spPr>
        <p:txBody>
          <a:bodyPr/>
          <a:lstStyle/>
          <a:p>
            <a:r>
              <a:rPr lang="en-US" noProof="0"/>
              <a:t>Status of D1 Construction and Test, T. Nakamoto, KEK</a:t>
            </a:r>
            <a:endParaRPr lang="en-GB" noProof="0" dirty="0"/>
          </a:p>
        </p:txBody>
      </p:sp>
      <p:sp>
        <p:nvSpPr>
          <p:cNvPr id="5" name="スライド番号プレースホルダー 4">
            <a:extLst>
              <a:ext uri="{FF2B5EF4-FFF2-40B4-BE49-F238E27FC236}">
                <a16:creationId xmlns:a16="http://schemas.microsoft.com/office/drawing/2014/main" id="{DF263FB0-7C23-5F4F-A0CD-4A30E68E898A}"/>
              </a:ext>
            </a:extLst>
          </p:cNvPr>
          <p:cNvSpPr>
            <a:spLocks noGrp="1"/>
          </p:cNvSpPr>
          <p:nvPr>
            <p:ph type="sldNum" sz="quarter" idx="12"/>
          </p:nvPr>
        </p:nvSpPr>
        <p:spPr/>
        <p:txBody>
          <a:bodyPr/>
          <a:lstStyle/>
          <a:p>
            <a:fld id="{BFDCA1C4-9514-7B4F-976F-D92F7E296653}" type="slidenum">
              <a:rPr lang="fr-FR" smtClean="0"/>
              <a:pPr/>
              <a:t>24</a:t>
            </a:fld>
            <a:endParaRPr lang="fr-FR"/>
          </a:p>
        </p:txBody>
      </p:sp>
      <p:sp>
        <p:nvSpPr>
          <p:cNvPr id="6" name="テキスト ボックス 5">
            <a:extLst>
              <a:ext uri="{FF2B5EF4-FFF2-40B4-BE49-F238E27FC236}">
                <a16:creationId xmlns:a16="http://schemas.microsoft.com/office/drawing/2014/main" id="{0600D1AC-FB17-154A-BC90-8569BCCD9781}"/>
              </a:ext>
            </a:extLst>
          </p:cNvPr>
          <p:cNvSpPr txBox="1"/>
          <p:nvPr/>
        </p:nvSpPr>
        <p:spPr>
          <a:xfrm>
            <a:off x="1799488" y="1514373"/>
            <a:ext cx="1327479"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1 coil winding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7" name="テキスト ボックス 6">
            <a:extLst>
              <a:ext uri="{FF2B5EF4-FFF2-40B4-BE49-F238E27FC236}">
                <a16:creationId xmlns:a16="http://schemas.microsoft.com/office/drawing/2014/main" id="{3CD0E096-067B-F047-943A-46C1DA338F96}"/>
              </a:ext>
            </a:extLst>
          </p:cNvPr>
          <p:cNvSpPr txBox="1"/>
          <p:nvPr/>
        </p:nvSpPr>
        <p:spPr>
          <a:xfrm>
            <a:off x="1470494" y="2049681"/>
            <a:ext cx="1955535"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2 insulation, collaring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8" name="テキスト ボックス 7">
            <a:extLst>
              <a:ext uri="{FF2B5EF4-FFF2-40B4-BE49-F238E27FC236}">
                <a16:creationId xmlns:a16="http://schemas.microsoft.com/office/drawing/2014/main" id="{830E4319-018D-B541-BE20-46BA95D72375}"/>
              </a:ext>
            </a:extLst>
          </p:cNvPr>
          <p:cNvSpPr txBox="1"/>
          <p:nvPr/>
        </p:nvSpPr>
        <p:spPr>
          <a:xfrm>
            <a:off x="1942626" y="2602645"/>
            <a:ext cx="877933"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3 yoking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9" name="テキスト ボックス 8">
            <a:extLst>
              <a:ext uri="{FF2B5EF4-FFF2-40B4-BE49-F238E27FC236}">
                <a16:creationId xmlns:a16="http://schemas.microsoft.com/office/drawing/2014/main" id="{C1329946-855D-FC46-8389-56C6EE75A09B}"/>
              </a:ext>
            </a:extLst>
          </p:cNvPr>
          <p:cNvSpPr txBox="1"/>
          <p:nvPr/>
        </p:nvSpPr>
        <p:spPr>
          <a:xfrm>
            <a:off x="954419" y="3106600"/>
            <a:ext cx="2934738" cy="1077218"/>
          </a:xfrm>
          <a:prstGeom prst="rect">
            <a:avLst/>
          </a:prstGeom>
          <a:noFill/>
          <a:ln w="28575">
            <a:noFill/>
          </a:ln>
        </p:spPr>
        <p:txBody>
          <a:bodyPr wrap="square" rtlCol="0">
            <a:spAutoFit/>
          </a:bodyPr>
          <a:lstStyle/>
          <a:p>
            <a:pPr algn="ct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4 </a:t>
            </a:r>
            <a:r>
              <a:rPr lang="en-US" altLang="ja-JP" sz="1600" b="1" dirty="0">
                <a:solidFill>
                  <a:srgbClr val="0070C0"/>
                </a:solidFill>
                <a:latin typeface="Calibri" panose="020F0502020204030204" pitchFamily="34" charset="0"/>
                <a:ea typeface="ＭＳ Ｐゴシック" panose="020B0600070205080204" pitchFamily="34" charset="-128"/>
                <a:cs typeface="Calibri" panose="020F0502020204030204" pitchFamily="34" charset="0"/>
              </a:rPr>
              <a:t>shell &amp; end-ring welding</a:t>
            </a:r>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 end-plate, splice. </a:t>
            </a:r>
            <a:r>
              <a:rPr lang="en-US" altLang="ja-JP" sz="1600" dirty="0">
                <a:latin typeface="Calibri" panose="020F0502020204030204" pitchFamily="34" charset="0"/>
                <a:cs typeface="Calibri" panose="020F0502020204030204" pitchFamily="34" charset="0"/>
              </a:rPr>
              <a:t>Alignment target welding, </a:t>
            </a:r>
            <a:r>
              <a:rPr lang="en-US" altLang="ja-JP" sz="1600" b="1" dirty="0">
                <a:solidFill>
                  <a:srgbClr val="0070C0"/>
                </a:solidFill>
                <a:latin typeface="Calibri" panose="020F0502020204030204" pitchFamily="34" charset="0"/>
                <a:cs typeface="Calibri" panose="020F0502020204030204" pitchFamily="34" charset="0"/>
              </a:rPr>
              <a:t>cap welding for series</a:t>
            </a:r>
            <a:r>
              <a:rPr lang="en-US" altLang="ja-JP" sz="1600" dirty="0">
                <a:latin typeface="Calibri" panose="020F0502020204030204" pitchFamily="34" charset="0"/>
                <a:cs typeface="Calibri" panose="020F0502020204030204" pitchFamily="34" charset="0"/>
              </a:rPr>
              <a:t>, alignment meas.</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0" name="テキスト ボックス 9">
            <a:extLst>
              <a:ext uri="{FF2B5EF4-FFF2-40B4-BE49-F238E27FC236}">
                <a16:creationId xmlns:a16="http://schemas.microsoft.com/office/drawing/2014/main" id="{4A5E32B3-CD36-FC48-826D-3E7ABF233D47}"/>
              </a:ext>
            </a:extLst>
          </p:cNvPr>
          <p:cNvSpPr txBox="1"/>
          <p:nvPr/>
        </p:nvSpPr>
        <p:spPr>
          <a:xfrm>
            <a:off x="1584783" y="4876880"/>
            <a:ext cx="1607428" cy="348109"/>
          </a:xfrm>
          <a:prstGeom prst="rect">
            <a:avLst/>
          </a:prstGeom>
          <a:noFill/>
          <a:ln w="22225">
            <a:solidFill>
              <a:schemeClr val="tx1"/>
            </a:solidFill>
            <a:prstDash val="solid"/>
          </a:ln>
        </p:spPr>
        <p:txBody>
          <a:bodyPr wrap="none" rtlCol="0">
            <a:spAutoFit/>
          </a:bodyPr>
          <a:lstStyle/>
          <a:p>
            <a:pPr defTabSz="422020"/>
            <a:r>
              <a:rPr lang="en-US" altLang="ja-JP" sz="1600" b="1" dirty="0">
                <a:latin typeface="Calibri" panose="020F0502020204030204" pitchFamily="34" charset="0"/>
                <a:ea typeface="ＭＳ Ｐゴシック" panose="020B0600070205080204" pitchFamily="34" charset="-128"/>
                <a:cs typeface="Calibri" panose="020F0502020204030204" pitchFamily="34" charset="0"/>
              </a:rPr>
              <a:t>vertical cold test</a:t>
            </a:r>
            <a:endParaRPr lang="ja-JP" altLang="en-US" sz="1600" b="1">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1" name="テキスト ボックス 10">
            <a:extLst>
              <a:ext uri="{FF2B5EF4-FFF2-40B4-BE49-F238E27FC236}">
                <a16:creationId xmlns:a16="http://schemas.microsoft.com/office/drawing/2014/main" id="{1A379CD9-E966-E140-98ED-8AA51D1A5A61}"/>
              </a:ext>
            </a:extLst>
          </p:cNvPr>
          <p:cNvSpPr txBox="1"/>
          <p:nvPr/>
        </p:nvSpPr>
        <p:spPr>
          <a:xfrm>
            <a:off x="5437279" y="784967"/>
            <a:ext cx="2953629" cy="1323439"/>
          </a:xfrm>
          <a:prstGeom prst="rect">
            <a:avLst/>
          </a:prstGeom>
          <a:noFill/>
          <a:ln w="28575">
            <a:noFill/>
          </a:ln>
        </p:spPr>
        <p:txBody>
          <a:bodyPr wrap="none" rtlCol="0">
            <a:spAutoFit/>
          </a:bodyPr>
          <a:lstStyle/>
          <a:p>
            <a:pPr algn="ctr" defTabSz="422020"/>
            <a:r>
              <a:rPr lang="en-US" altLang="ja-JP" sz="1600" dirty="0">
                <a:latin typeface="Calibri" panose="020F0502020204030204" pitchFamily="34" charset="0"/>
                <a:cs typeface="Calibri" panose="020F0502020204030204" pitchFamily="34" charset="0"/>
              </a:rPr>
              <a:t>5 </a:t>
            </a:r>
            <a:r>
              <a:rPr lang="en-US" altLang="ja-JP" sz="1600" b="1" dirty="0">
                <a:solidFill>
                  <a:srgbClr val="0070C0"/>
                </a:solidFill>
                <a:latin typeface="Calibri" panose="020F0502020204030204" pitchFamily="34" charset="0"/>
                <a:cs typeface="Calibri" panose="020F0502020204030204" pitchFamily="34" charset="0"/>
              </a:rPr>
              <a:t>cap welding for prototype</a:t>
            </a:r>
            <a:r>
              <a:rPr lang="en-US" altLang="ja-JP" sz="1600" dirty="0">
                <a:latin typeface="Calibri" panose="020F0502020204030204" pitchFamily="34" charset="0"/>
                <a:cs typeface="Calibri" panose="020F0502020204030204" pitchFamily="34" charset="0"/>
              </a:rPr>
              <a:t>, </a:t>
            </a:r>
          </a:p>
          <a:p>
            <a:pPr algn="ctr" defTabSz="422020"/>
            <a:r>
              <a:rPr lang="en-US" altLang="ja-JP" sz="1600" dirty="0">
                <a:latin typeface="Calibri" panose="020F0502020204030204" pitchFamily="34" charset="0"/>
                <a:cs typeface="Calibri" panose="020F0502020204030204" pitchFamily="34" charset="0"/>
              </a:rPr>
              <a:t>installation of tubes (BT, HXT)</a:t>
            </a:r>
            <a:endParaRPr lang="ja-JP" altLang="en-US" sz="1600">
              <a:latin typeface="Calibri" panose="020F0502020204030204" pitchFamily="34" charset="0"/>
              <a:cs typeface="Calibri" panose="020F0502020204030204" pitchFamily="34" charset="0"/>
            </a:endParaRPr>
          </a:p>
          <a:p>
            <a:pPr algn="ctr" defTabSz="422020"/>
            <a:r>
              <a:rPr lang="en-US" altLang="ja-JP" sz="1600" dirty="0">
                <a:latin typeface="Calibri" panose="020F0502020204030204" pitchFamily="34" charset="0"/>
                <a:cs typeface="Calibri" panose="020F0502020204030204" pitchFamily="34" charset="0"/>
              </a:rPr>
              <a:t>final splice, instrumentation</a:t>
            </a:r>
            <a:endParaRPr lang="ja-JP" altLang="en-US" sz="1600">
              <a:latin typeface="Calibri" panose="020F0502020204030204" pitchFamily="34" charset="0"/>
              <a:cs typeface="Calibri" panose="020F0502020204030204" pitchFamily="34" charset="0"/>
            </a:endParaRPr>
          </a:p>
          <a:p>
            <a:pPr algn="ctr" defTabSz="422020"/>
            <a:r>
              <a:rPr lang="en-US" altLang="ja-JP" sz="1600" b="1" dirty="0">
                <a:solidFill>
                  <a:srgbClr val="0070C0"/>
                </a:solidFill>
                <a:latin typeface="Calibri" panose="020F0502020204030204" pitchFamily="34" charset="0"/>
                <a:cs typeface="Calibri" panose="020F0502020204030204" pitchFamily="34" charset="0"/>
              </a:rPr>
              <a:t>end-cover &amp; extremities welding</a:t>
            </a:r>
            <a:endParaRPr lang="ja-JP" altLang="en-US" sz="1600" b="1">
              <a:solidFill>
                <a:srgbClr val="0070C0"/>
              </a:solidFill>
              <a:latin typeface="Calibri" panose="020F0502020204030204" pitchFamily="34" charset="0"/>
              <a:cs typeface="Calibri" panose="020F0502020204030204" pitchFamily="34" charset="0"/>
            </a:endParaRPr>
          </a:p>
          <a:p>
            <a:pPr algn="ctr" defTabSz="422020"/>
            <a:r>
              <a:rPr lang="en-US" altLang="ja-JP" sz="1600" dirty="0">
                <a:latin typeface="Calibri" panose="020F0502020204030204" pitchFamily="34" charset="0"/>
                <a:cs typeface="Calibri" panose="020F0502020204030204" pitchFamily="34" charset="0"/>
              </a:rPr>
              <a:t>alignment &amp; support welding</a:t>
            </a:r>
            <a:endParaRPr lang="ja-JP" altLang="en-US" sz="1600">
              <a:latin typeface="Calibri" panose="020F0502020204030204" pitchFamily="34" charset="0"/>
              <a:cs typeface="Calibri" panose="020F0502020204030204" pitchFamily="34" charset="0"/>
            </a:endParaRPr>
          </a:p>
        </p:txBody>
      </p:sp>
      <p:cxnSp>
        <p:nvCxnSpPr>
          <p:cNvPr id="12" name="直線矢印コネクタ 11">
            <a:extLst>
              <a:ext uri="{FF2B5EF4-FFF2-40B4-BE49-F238E27FC236}">
                <a16:creationId xmlns:a16="http://schemas.microsoft.com/office/drawing/2014/main" id="{66805534-5424-1548-8DCA-A06409B5995E}"/>
              </a:ext>
            </a:extLst>
          </p:cNvPr>
          <p:cNvCxnSpPr>
            <a:cxnSpLocks/>
          </p:cNvCxnSpPr>
          <p:nvPr/>
        </p:nvCxnSpPr>
        <p:spPr>
          <a:xfrm>
            <a:off x="2402465" y="1847917"/>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3" name="直線矢印コネクタ 12">
            <a:extLst>
              <a:ext uri="{FF2B5EF4-FFF2-40B4-BE49-F238E27FC236}">
                <a16:creationId xmlns:a16="http://schemas.microsoft.com/office/drawing/2014/main" id="{9BAEE821-47A6-D246-9818-CAF183BB0161}"/>
              </a:ext>
            </a:extLst>
          </p:cNvPr>
          <p:cNvCxnSpPr>
            <a:cxnSpLocks/>
          </p:cNvCxnSpPr>
          <p:nvPr/>
        </p:nvCxnSpPr>
        <p:spPr>
          <a:xfrm>
            <a:off x="2402465" y="2400207"/>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EFD19AE8-FF05-9344-91F6-A19E91361CCD}"/>
              </a:ext>
            </a:extLst>
          </p:cNvPr>
          <p:cNvCxnSpPr>
            <a:cxnSpLocks/>
          </p:cNvCxnSpPr>
          <p:nvPr/>
        </p:nvCxnSpPr>
        <p:spPr>
          <a:xfrm>
            <a:off x="2402465" y="2945422"/>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C27EC0F3-91B9-8A49-8F40-8B9482C73027}"/>
              </a:ext>
            </a:extLst>
          </p:cNvPr>
          <p:cNvSpPr txBox="1"/>
          <p:nvPr/>
        </p:nvSpPr>
        <p:spPr>
          <a:xfrm>
            <a:off x="6080595" y="5173884"/>
            <a:ext cx="1666995" cy="348109"/>
          </a:xfrm>
          <a:prstGeom prst="rect">
            <a:avLst/>
          </a:prstGeom>
          <a:noFill/>
          <a:ln>
            <a:solidFill>
              <a:schemeClr val="tx1"/>
            </a:solidFill>
          </a:ln>
        </p:spPr>
        <p:txBody>
          <a:bodyPr wrap="none" rtlCol="0">
            <a:spAutoFit/>
          </a:bodyPr>
          <a:lstStyle/>
          <a:p>
            <a:pPr defTabSz="422020"/>
            <a:r>
              <a:rPr lang="en-US" altLang="ja-JP" sz="1662" dirty="0">
                <a:latin typeface="Calibri" panose="020F0502020204030204" pitchFamily="34" charset="0"/>
                <a:ea typeface="ＭＳ Ｐゴシック" panose="020B0600070205080204" pitchFamily="34" charset="-128"/>
                <a:cs typeface="Calibri" panose="020F0502020204030204" pitchFamily="34" charset="0"/>
              </a:rPr>
              <a:t>shipping to CERN</a:t>
            </a:r>
            <a:endParaRPr lang="ja-JP" altLang="en-US" sz="1662">
              <a:latin typeface="Calibri" panose="020F0502020204030204" pitchFamily="34" charset="0"/>
              <a:ea typeface="ＭＳ Ｐゴシック" panose="020B0600070205080204" pitchFamily="34" charset="-128"/>
              <a:cs typeface="Calibri" panose="020F0502020204030204" pitchFamily="34" charset="0"/>
            </a:endParaRPr>
          </a:p>
        </p:txBody>
      </p:sp>
      <p:cxnSp>
        <p:nvCxnSpPr>
          <p:cNvPr id="16" name="カギ線コネクタ 15">
            <a:extLst>
              <a:ext uri="{FF2B5EF4-FFF2-40B4-BE49-F238E27FC236}">
                <a16:creationId xmlns:a16="http://schemas.microsoft.com/office/drawing/2014/main" id="{A6F6C451-F483-4F4A-97E1-40141A3B1E0F}"/>
              </a:ext>
            </a:extLst>
          </p:cNvPr>
          <p:cNvCxnSpPr>
            <a:cxnSpLocks/>
            <a:stCxn id="18" idx="3"/>
            <a:endCxn id="11" idx="1"/>
          </p:cNvCxnSpPr>
          <p:nvPr/>
        </p:nvCxnSpPr>
        <p:spPr>
          <a:xfrm flipV="1">
            <a:off x="2976671" y="1446687"/>
            <a:ext cx="2460608" cy="4577632"/>
          </a:xfrm>
          <a:prstGeom prst="bentConnector3">
            <a:avLst>
              <a:gd name="adj1" fmla="val 61330"/>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F9F1804A-5738-9F4A-95B4-4153CB2DE0AF}"/>
              </a:ext>
            </a:extLst>
          </p:cNvPr>
          <p:cNvSpPr txBox="1"/>
          <p:nvPr/>
        </p:nvSpPr>
        <p:spPr>
          <a:xfrm>
            <a:off x="646679" y="4977653"/>
            <a:ext cx="947695" cy="348109"/>
          </a:xfrm>
          <a:prstGeom prst="rect">
            <a:avLst/>
          </a:prstGeom>
          <a:noFill/>
        </p:spPr>
        <p:txBody>
          <a:bodyPr wrap="none" rtlCol="0">
            <a:spAutoFit/>
          </a:bodyPr>
          <a:lstStyle/>
          <a:p>
            <a:pPr defTabSz="422020"/>
            <a:r>
              <a:rPr lang="en-US" altLang="ja-JP" sz="1600" b="1" dirty="0">
                <a:latin typeface="Calibri" panose="020F0502020204030204" pitchFamily="34" charset="0"/>
                <a:ea typeface="ＭＳ Ｐゴシック" panose="020B0600070205080204" pitchFamily="34" charset="-128"/>
                <a:cs typeface="Calibri" panose="020F0502020204030204" pitchFamily="34" charset="0"/>
              </a:rPr>
              <a:t>CERN HP</a:t>
            </a:r>
            <a:endParaRPr lang="ja-JP" altLang="en-US" sz="1600" b="1">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8" name="テキスト ボックス 17">
            <a:extLst>
              <a:ext uri="{FF2B5EF4-FFF2-40B4-BE49-F238E27FC236}">
                <a16:creationId xmlns:a16="http://schemas.microsoft.com/office/drawing/2014/main" id="{49139E6F-82E4-9347-86D7-0EF00C26A05B}"/>
              </a:ext>
            </a:extLst>
          </p:cNvPr>
          <p:cNvSpPr txBox="1"/>
          <p:nvPr/>
        </p:nvSpPr>
        <p:spPr>
          <a:xfrm>
            <a:off x="1800323" y="5855042"/>
            <a:ext cx="1176348" cy="338554"/>
          </a:xfrm>
          <a:prstGeom prst="rect">
            <a:avLst/>
          </a:prstGeom>
          <a:noFill/>
          <a:ln w="22225">
            <a:solidFill>
              <a:schemeClr val="tx1"/>
            </a:solidFill>
            <a:prstDash val="solid"/>
          </a:ln>
        </p:spPr>
        <p:txBody>
          <a:bodyPr wrap="none" rtlCol="0">
            <a:spAutoFit/>
          </a:bodyPr>
          <a:lstStyle/>
          <a:p>
            <a:r>
              <a:rPr lang="en-US" altLang="ja-JP" sz="1600" b="1" dirty="0">
                <a:latin typeface="Calibri" panose="020F0502020204030204" pitchFamily="34" charset="0"/>
                <a:cs typeface="Calibri" panose="020F0502020204030204" pitchFamily="34" charset="0"/>
              </a:rPr>
              <a:t>w</a:t>
            </a:r>
            <a:r>
              <a:rPr kumimoji="1" lang="en-US" altLang="ja-JP" sz="1600" b="1" dirty="0">
                <a:latin typeface="Calibri" panose="020F0502020204030204" pitchFamily="34" charset="0"/>
                <a:cs typeface="Calibri" panose="020F0502020204030204" pitchFamily="34" charset="0"/>
              </a:rPr>
              <a:t>arm MFM</a:t>
            </a:r>
            <a:endParaRPr kumimoji="1" lang="ja-JP" altLang="en-US" sz="1600" b="1">
              <a:latin typeface="Calibri" panose="020F0502020204030204" pitchFamily="34" charset="0"/>
              <a:cs typeface="Calibri" panose="020F0502020204030204" pitchFamily="34" charset="0"/>
            </a:endParaRPr>
          </a:p>
        </p:txBody>
      </p:sp>
      <p:cxnSp>
        <p:nvCxnSpPr>
          <p:cNvPr id="19" name="直線矢印コネクタ 18">
            <a:extLst>
              <a:ext uri="{FF2B5EF4-FFF2-40B4-BE49-F238E27FC236}">
                <a16:creationId xmlns:a16="http://schemas.microsoft.com/office/drawing/2014/main" id="{280BCEB9-525F-A541-8950-2E0AFA029D42}"/>
              </a:ext>
            </a:extLst>
          </p:cNvPr>
          <p:cNvCxnSpPr>
            <a:cxnSpLocks/>
          </p:cNvCxnSpPr>
          <p:nvPr/>
        </p:nvCxnSpPr>
        <p:spPr>
          <a:xfrm>
            <a:off x="2393093" y="4180215"/>
            <a:ext cx="9373" cy="68690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20" name="直線矢印コネクタ 19">
            <a:extLst>
              <a:ext uri="{FF2B5EF4-FFF2-40B4-BE49-F238E27FC236}">
                <a16:creationId xmlns:a16="http://schemas.microsoft.com/office/drawing/2014/main" id="{5016B5C5-A248-7442-ACD3-0B4B7871F03A}"/>
              </a:ext>
            </a:extLst>
          </p:cNvPr>
          <p:cNvCxnSpPr>
            <a:cxnSpLocks/>
            <a:stCxn id="10" idx="2"/>
            <a:endCxn id="18" idx="0"/>
          </p:cNvCxnSpPr>
          <p:nvPr/>
        </p:nvCxnSpPr>
        <p:spPr>
          <a:xfrm>
            <a:off x="2388497" y="5224989"/>
            <a:ext cx="0" cy="630053"/>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1" name="テキスト ボックス 20">
            <a:extLst>
              <a:ext uri="{FF2B5EF4-FFF2-40B4-BE49-F238E27FC236}">
                <a16:creationId xmlns:a16="http://schemas.microsoft.com/office/drawing/2014/main" id="{B8DC743D-BAA3-FF40-996F-925749572EB7}"/>
              </a:ext>
            </a:extLst>
          </p:cNvPr>
          <p:cNvSpPr txBox="1"/>
          <p:nvPr/>
        </p:nvSpPr>
        <p:spPr>
          <a:xfrm rot="5400000">
            <a:off x="-186910" y="5080272"/>
            <a:ext cx="835485" cy="461665"/>
          </a:xfrm>
          <a:prstGeom prst="rect">
            <a:avLst/>
          </a:prstGeom>
          <a:noFill/>
        </p:spPr>
        <p:txBody>
          <a:bodyPr wrap="none" rtlCol="0">
            <a:spAutoFit/>
          </a:bodyPr>
          <a:lstStyle/>
          <a:p>
            <a:r>
              <a:rPr kumimoji="1" lang="en-US" altLang="ja-JP" sz="2400" b="1" dirty="0">
                <a:solidFill>
                  <a:srgbClr val="00B0F0"/>
                </a:solidFill>
                <a:latin typeface="+mj-lt"/>
                <a:cs typeface="Calibri" panose="020F0502020204030204" pitchFamily="34" charset="0"/>
              </a:rPr>
              <a:t>KEK</a:t>
            </a:r>
            <a:endParaRPr kumimoji="1" lang="ja-JP" altLang="en-US" sz="2400" b="1">
              <a:solidFill>
                <a:srgbClr val="00B0F0"/>
              </a:solidFill>
              <a:latin typeface="+mj-lt"/>
              <a:cs typeface="Calibri" panose="020F0502020204030204" pitchFamily="34" charset="0"/>
            </a:endParaRPr>
          </a:p>
        </p:txBody>
      </p:sp>
      <p:sp>
        <p:nvSpPr>
          <p:cNvPr id="22" name="テキスト ボックス 21">
            <a:extLst>
              <a:ext uri="{FF2B5EF4-FFF2-40B4-BE49-F238E27FC236}">
                <a16:creationId xmlns:a16="http://schemas.microsoft.com/office/drawing/2014/main" id="{1B74C51A-A679-774B-A25C-4E9789E452D0}"/>
              </a:ext>
            </a:extLst>
          </p:cNvPr>
          <p:cNvSpPr txBox="1"/>
          <p:nvPr/>
        </p:nvSpPr>
        <p:spPr>
          <a:xfrm rot="5400000">
            <a:off x="-231471" y="3180191"/>
            <a:ext cx="1103700" cy="369332"/>
          </a:xfrm>
          <a:prstGeom prst="rect">
            <a:avLst/>
          </a:prstGeom>
          <a:noFill/>
        </p:spPr>
        <p:txBody>
          <a:bodyPr wrap="none" rtlCol="0">
            <a:spAutoFit/>
          </a:bodyPr>
          <a:lstStyle/>
          <a:p>
            <a:r>
              <a:rPr lang="en-US" altLang="ja-JP" b="1" dirty="0">
                <a:solidFill>
                  <a:srgbClr val="FF0000"/>
                </a:solidFill>
                <a:latin typeface="+mj-lt"/>
                <a:cs typeface="Calibri" panose="020F0502020204030204" pitchFamily="34" charset="0"/>
              </a:rPr>
              <a:t>HITACHI</a:t>
            </a:r>
          </a:p>
        </p:txBody>
      </p:sp>
      <p:cxnSp>
        <p:nvCxnSpPr>
          <p:cNvPr id="23" name="直線コネクタ 22">
            <a:extLst>
              <a:ext uri="{FF2B5EF4-FFF2-40B4-BE49-F238E27FC236}">
                <a16:creationId xmlns:a16="http://schemas.microsoft.com/office/drawing/2014/main" id="{1A5CB644-A5D5-E049-8761-FA3337A5AFC4}"/>
              </a:ext>
            </a:extLst>
          </p:cNvPr>
          <p:cNvCxnSpPr/>
          <p:nvPr/>
        </p:nvCxnSpPr>
        <p:spPr>
          <a:xfrm>
            <a:off x="738017" y="4523666"/>
            <a:ext cx="3396343" cy="0"/>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71D7B942-E83B-4F4D-9608-C2F116A14F3D}"/>
              </a:ext>
            </a:extLst>
          </p:cNvPr>
          <p:cNvCxnSpPr>
            <a:cxnSpLocks/>
          </p:cNvCxnSpPr>
          <p:nvPr/>
        </p:nvCxnSpPr>
        <p:spPr>
          <a:xfrm>
            <a:off x="4604008" y="871956"/>
            <a:ext cx="0" cy="2557044"/>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40F13480-651C-1342-810B-E0D6799F3C63}"/>
              </a:ext>
            </a:extLst>
          </p:cNvPr>
          <p:cNvCxnSpPr>
            <a:cxnSpLocks/>
            <a:stCxn id="11" idx="2"/>
            <a:endCxn id="26" idx="0"/>
          </p:cNvCxnSpPr>
          <p:nvPr/>
        </p:nvCxnSpPr>
        <p:spPr>
          <a:xfrm flipH="1">
            <a:off x="6914093" y="2108406"/>
            <a:ext cx="1" cy="48068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6" name="テキスト ボックス 25">
            <a:extLst>
              <a:ext uri="{FF2B5EF4-FFF2-40B4-BE49-F238E27FC236}">
                <a16:creationId xmlns:a16="http://schemas.microsoft.com/office/drawing/2014/main" id="{3E971215-52BC-C04F-8566-89C1F99C44C7}"/>
              </a:ext>
            </a:extLst>
          </p:cNvPr>
          <p:cNvSpPr txBox="1"/>
          <p:nvPr/>
        </p:nvSpPr>
        <p:spPr>
          <a:xfrm>
            <a:off x="5363368" y="2589088"/>
            <a:ext cx="3101450" cy="603883"/>
          </a:xfrm>
          <a:prstGeom prst="rect">
            <a:avLst/>
          </a:prstGeom>
          <a:noFill/>
          <a:ln w="57150" cmpd="sng">
            <a:solidFill>
              <a:schemeClr val="tx1"/>
            </a:solidFill>
          </a:ln>
        </p:spPr>
        <p:txBody>
          <a:bodyPr wrap="square" rtlCol="0">
            <a:spAutoFit/>
          </a:bodyPr>
          <a:lstStyle/>
          <a:p>
            <a:r>
              <a:rPr lang="en-US" altLang="ja-JP" sz="1662" b="1" dirty="0">
                <a:latin typeface="Calibri" panose="020F0502020204030204" pitchFamily="34" charset="0"/>
                <a:cs typeface="Calibri" panose="020F0502020204030204" pitchFamily="34" charset="0"/>
              </a:rPr>
              <a:t>i</a:t>
            </a:r>
            <a:r>
              <a:rPr kumimoji="1" lang="en-US" altLang="ja-JP" sz="1662" b="1" dirty="0">
                <a:latin typeface="Calibri" panose="020F0502020204030204" pitchFamily="34" charset="0"/>
                <a:cs typeface="Calibri" panose="020F0502020204030204" pitchFamily="34" charset="0"/>
              </a:rPr>
              <a:t>nspection incl. pressure test (@ 2.5 </a:t>
            </a:r>
            <a:r>
              <a:rPr kumimoji="1" lang="en-US" altLang="ja-JP" sz="1662" b="1" dirty="0" err="1">
                <a:latin typeface="Calibri" panose="020F0502020204030204" pitchFamily="34" charset="0"/>
                <a:cs typeface="Calibri" panose="020F0502020204030204" pitchFamily="34" charset="0"/>
              </a:rPr>
              <a:t>MPa</a:t>
            </a:r>
            <a:r>
              <a:rPr kumimoji="1" lang="en-US" altLang="ja-JP" sz="1662" b="1" dirty="0">
                <a:latin typeface="Calibri" panose="020F0502020204030204" pitchFamily="34" charset="0"/>
                <a:cs typeface="Calibri" panose="020F0502020204030204" pitchFamily="34" charset="0"/>
              </a:rPr>
              <a:t>)</a:t>
            </a:r>
            <a:endParaRPr kumimoji="1" lang="ja-JP" altLang="en-US" sz="1662" b="1">
              <a:latin typeface="Calibri" panose="020F0502020204030204" pitchFamily="34" charset="0"/>
              <a:cs typeface="Calibri" panose="020F0502020204030204" pitchFamily="34" charset="0"/>
            </a:endParaRPr>
          </a:p>
        </p:txBody>
      </p:sp>
      <p:sp>
        <p:nvSpPr>
          <p:cNvPr id="27" name="テキスト ボックス 26">
            <a:extLst>
              <a:ext uri="{FF2B5EF4-FFF2-40B4-BE49-F238E27FC236}">
                <a16:creationId xmlns:a16="http://schemas.microsoft.com/office/drawing/2014/main" id="{0382B041-31AE-4843-BC19-6A30C44EDCC9}"/>
              </a:ext>
            </a:extLst>
          </p:cNvPr>
          <p:cNvSpPr txBox="1"/>
          <p:nvPr/>
        </p:nvSpPr>
        <p:spPr>
          <a:xfrm>
            <a:off x="6308164" y="4082786"/>
            <a:ext cx="1213089" cy="348109"/>
          </a:xfrm>
          <a:prstGeom prst="rect">
            <a:avLst/>
          </a:prstGeom>
          <a:noFill/>
          <a:ln w="22225">
            <a:solidFill>
              <a:schemeClr val="tx1"/>
            </a:solidFill>
            <a:prstDash val="solid"/>
          </a:ln>
        </p:spPr>
        <p:txBody>
          <a:bodyPr wrap="none" rtlCol="0">
            <a:spAutoFit/>
          </a:bodyPr>
          <a:lstStyle/>
          <a:p>
            <a:r>
              <a:rPr lang="en-US" altLang="ja-JP" sz="1662" b="1" dirty="0">
                <a:latin typeface="Calibri" panose="020F0502020204030204" pitchFamily="34" charset="0"/>
                <a:cs typeface="Calibri" panose="020F0502020204030204" pitchFamily="34" charset="0"/>
              </a:rPr>
              <a:t>w</a:t>
            </a:r>
            <a:r>
              <a:rPr kumimoji="1" lang="en-US" altLang="ja-JP" sz="1662" b="1" dirty="0">
                <a:latin typeface="Calibri" panose="020F0502020204030204" pitchFamily="34" charset="0"/>
                <a:cs typeface="Calibri" panose="020F0502020204030204" pitchFamily="34" charset="0"/>
              </a:rPr>
              <a:t>arm MFM</a:t>
            </a:r>
            <a:endParaRPr kumimoji="1" lang="ja-JP" altLang="en-US" sz="1662" b="1">
              <a:latin typeface="Calibri" panose="020F0502020204030204" pitchFamily="34" charset="0"/>
              <a:cs typeface="Calibri" panose="020F0502020204030204" pitchFamily="34" charset="0"/>
            </a:endParaRPr>
          </a:p>
        </p:txBody>
      </p:sp>
      <p:cxnSp>
        <p:nvCxnSpPr>
          <p:cNvPr id="28" name="直線矢印コネクタ 27">
            <a:extLst>
              <a:ext uri="{FF2B5EF4-FFF2-40B4-BE49-F238E27FC236}">
                <a16:creationId xmlns:a16="http://schemas.microsoft.com/office/drawing/2014/main" id="{17F91EE0-766D-C54B-9869-148E2673E802}"/>
              </a:ext>
            </a:extLst>
          </p:cNvPr>
          <p:cNvCxnSpPr>
            <a:cxnSpLocks/>
            <a:stCxn id="26" idx="2"/>
            <a:endCxn id="27" idx="0"/>
          </p:cNvCxnSpPr>
          <p:nvPr/>
        </p:nvCxnSpPr>
        <p:spPr>
          <a:xfrm>
            <a:off x="6914093" y="3192971"/>
            <a:ext cx="616" cy="889815"/>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29" name="直線矢印コネクタ 28">
            <a:extLst>
              <a:ext uri="{FF2B5EF4-FFF2-40B4-BE49-F238E27FC236}">
                <a16:creationId xmlns:a16="http://schemas.microsoft.com/office/drawing/2014/main" id="{F53A3D1B-CF3F-1A44-B90A-4060CF568EE6}"/>
              </a:ext>
            </a:extLst>
          </p:cNvPr>
          <p:cNvCxnSpPr>
            <a:cxnSpLocks/>
            <a:stCxn id="27" idx="2"/>
            <a:endCxn id="15" idx="0"/>
          </p:cNvCxnSpPr>
          <p:nvPr/>
        </p:nvCxnSpPr>
        <p:spPr>
          <a:xfrm flipH="1">
            <a:off x="6914093" y="4430895"/>
            <a:ext cx="616" cy="742989"/>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30" name="直線コネクタ 29">
            <a:extLst>
              <a:ext uri="{FF2B5EF4-FFF2-40B4-BE49-F238E27FC236}">
                <a16:creationId xmlns:a16="http://schemas.microsoft.com/office/drawing/2014/main" id="{BEB8EAB6-9E06-5C40-9548-EA20878F32A4}"/>
              </a:ext>
            </a:extLst>
          </p:cNvPr>
          <p:cNvCxnSpPr>
            <a:cxnSpLocks/>
          </p:cNvCxnSpPr>
          <p:nvPr/>
        </p:nvCxnSpPr>
        <p:spPr>
          <a:xfrm>
            <a:off x="4764823" y="3436481"/>
            <a:ext cx="3973249" cy="0"/>
          </a:xfrm>
          <a:prstGeom prst="line">
            <a:avLst/>
          </a:prstGeom>
          <a:ln w="50800">
            <a:solidFill>
              <a:schemeClr val="tx1"/>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32" name="直線コネクタ 31">
            <a:extLst>
              <a:ext uri="{FF2B5EF4-FFF2-40B4-BE49-F238E27FC236}">
                <a16:creationId xmlns:a16="http://schemas.microsoft.com/office/drawing/2014/main" id="{21A787B5-72F2-994D-8D56-EBFC70F35E2D}"/>
              </a:ext>
            </a:extLst>
          </p:cNvPr>
          <p:cNvCxnSpPr>
            <a:cxnSpLocks/>
          </p:cNvCxnSpPr>
          <p:nvPr/>
        </p:nvCxnSpPr>
        <p:spPr>
          <a:xfrm>
            <a:off x="4764823" y="4908552"/>
            <a:ext cx="3971303" cy="0"/>
          </a:xfrm>
          <a:prstGeom prst="line">
            <a:avLst/>
          </a:prstGeom>
          <a:ln w="50800">
            <a:solidFill>
              <a:schemeClr val="tx1"/>
            </a:solidFill>
            <a:prstDash val="solid"/>
          </a:ln>
          <a:effectLst/>
        </p:spPr>
        <p:style>
          <a:lnRef idx="2">
            <a:schemeClr val="accent1"/>
          </a:lnRef>
          <a:fillRef idx="0">
            <a:schemeClr val="accent1"/>
          </a:fillRef>
          <a:effectRef idx="1">
            <a:schemeClr val="accent1"/>
          </a:effectRef>
          <a:fontRef idx="minor">
            <a:schemeClr val="tx1"/>
          </a:fontRef>
        </p:style>
      </p:cxnSp>
      <p:sp>
        <p:nvSpPr>
          <p:cNvPr id="33" name="テキスト ボックス 32">
            <a:extLst>
              <a:ext uri="{FF2B5EF4-FFF2-40B4-BE49-F238E27FC236}">
                <a16:creationId xmlns:a16="http://schemas.microsoft.com/office/drawing/2014/main" id="{2EF4F7E2-8E52-4A4D-92A3-1C914A517E0D}"/>
              </a:ext>
            </a:extLst>
          </p:cNvPr>
          <p:cNvSpPr txBox="1"/>
          <p:nvPr/>
        </p:nvSpPr>
        <p:spPr>
          <a:xfrm rot="5400000">
            <a:off x="4796214" y="3877147"/>
            <a:ext cx="671979" cy="369332"/>
          </a:xfrm>
          <a:prstGeom prst="rect">
            <a:avLst/>
          </a:prstGeom>
          <a:noFill/>
        </p:spPr>
        <p:txBody>
          <a:bodyPr wrap="none" rtlCol="0">
            <a:spAutoFit/>
          </a:bodyPr>
          <a:lstStyle/>
          <a:p>
            <a:r>
              <a:rPr kumimoji="1" lang="en-US" altLang="ja-JP" b="1" dirty="0">
                <a:solidFill>
                  <a:srgbClr val="00B0F0"/>
                </a:solidFill>
                <a:latin typeface="+mj-lt"/>
                <a:cs typeface="Calibri" panose="020F0502020204030204" pitchFamily="34" charset="0"/>
              </a:rPr>
              <a:t>KEK</a:t>
            </a:r>
            <a:endParaRPr kumimoji="1" lang="ja-JP" altLang="en-US" b="1">
              <a:solidFill>
                <a:srgbClr val="00B0F0"/>
              </a:solidFill>
              <a:latin typeface="+mj-lt"/>
              <a:cs typeface="Calibri" panose="020F0502020204030204" pitchFamily="34" charset="0"/>
            </a:endParaRPr>
          </a:p>
        </p:txBody>
      </p:sp>
      <p:sp>
        <p:nvSpPr>
          <p:cNvPr id="34" name="テキスト ボックス 33">
            <a:extLst>
              <a:ext uri="{FF2B5EF4-FFF2-40B4-BE49-F238E27FC236}">
                <a16:creationId xmlns:a16="http://schemas.microsoft.com/office/drawing/2014/main" id="{4DB5A50A-AC80-1446-83D0-FA0486098950}"/>
              </a:ext>
            </a:extLst>
          </p:cNvPr>
          <p:cNvSpPr txBox="1"/>
          <p:nvPr/>
        </p:nvSpPr>
        <p:spPr>
          <a:xfrm>
            <a:off x="2948379" y="5464874"/>
            <a:ext cx="1245341" cy="584775"/>
          </a:xfrm>
          <a:prstGeom prst="rect">
            <a:avLst/>
          </a:prstGeom>
          <a:noFill/>
        </p:spPr>
        <p:txBody>
          <a:bodyPr wrap="none" rtlCol="0">
            <a:spAutoFit/>
          </a:bodyPr>
          <a:lstStyle/>
          <a:p>
            <a:pPr algn="ctr"/>
            <a:r>
              <a:rPr kumimoji="1" lang="en-US" altLang="ja-JP" sz="1600" b="1" dirty="0">
                <a:latin typeface="Calibri" panose="020F0502020204030204" pitchFamily="34" charset="0"/>
                <a:cs typeface="Calibri" panose="020F0502020204030204" pitchFamily="34" charset="0"/>
              </a:rPr>
              <a:t>SSW</a:t>
            </a:r>
          </a:p>
          <a:p>
            <a:r>
              <a:rPr kumimoji="1" lang="en-US" altLang="ja-JP" sz="1600" b="1" dirty="0">
                <a:latin typeface="Calibri" panose="020F0502020204030204" pitchFamily="34" charset="0"/>
                <a:cs typeface="Calibri" panose="020F0502020204030204" pitchFamily="34" charset="0"/>
              </a:rPr>
              <a:t>Rotating coil</a:t>
            </a:r>
            <a:endParaRPr kumimoji="1" lang="ja-JP" altLang="en-US" sz="1600" b="1">
              <a:latin typeface="Calibri" panose="020F0502020204030204" pitchFamily="34" charset="0"/>
              <a:cs typeface="Calibri" panose="020F0502020204030204" pitchFamily="34" charset="0"/>
            </a:endParaRPr>
          </a:p>
        </p:txBody>
      </p:sp>
      <p:sp>
        <p:nvSpPr>
          <p:cNvPr id="35" name="テキスト ボックス 34">
            <a:extLst>
              <a:ext uri="{FF2B5EF4-FFF2-40B4-BE49-F238E27FC236}">
                <a16:creationId xmlns:a16="http://schemas.microsoft.com/office/drawing/2014/main" id="{E65BFCFE-D5EF-0146-9FBF-C88AFC0FB900}"/>
              </a:ext>
            </a:extLst>
          </p:cNvPr>
          <p:cNvSpPr txBox="1"/>
          <p:nvPr/>
        </p:nvSpPr>
        <p:spPr>
          <a:xfrm>
            <a:off x="7599371" y="3900527"/>
            <a:ext cx="1245341" cy="584775"/>
          </a:xfrm>
          <a:prstGeom prst="rect">
            <a:avLst/>
          </a:prstGeom>
          <a:noFill/>
        </p:spPr>
        <p:txBody>
          <a:bodyPr wrap="none" rtlCol="0">
            <a:spAutoFit/>
          </a:bodyPr>
          <a:lstStyle/>
          <a:p>
            <a:pPr algn="ctr"/>
            <a:r>
              <a:rPr kumimoji="1" lang="en-US" altLang="ja-JP" sz="1600" b="1" dirty="0">
                <a:latin typeface="Calibri" panose="020F0502020204030204" pitchFamily="34" charset="0"/>
                <a:cs typeface="Calibri" panose="020F0502020204030204" pitchFamily="34" charset="0"/>
              </a:rPr>
              <a:t>SSW</a:t>
            </a:r>
          </a:p>
          <a:p>
            <a:pPr algn="ctr"/>
            <a:r>
              <a:rPr kumimoji="1" lang="en-US" altLang="ja-JP" sz="1600" b="1" strike="sngStrike" dirty="0">
                <a:latin typeface="Calibri" panose="020F0502020204030204" pitchFamily="34" charset="0"/>
                <a:cs typeface="Calibri" panose="020F0502020204030204" pitchFamily="34" charset="0"/>
              </a:rPr>
              <a:t>Rotating coil</a:t>
            </a:r>
            <a:endParaRPr kumimoji="1" lang="ja-JP" altLang="en-US" sz="1600" b="1" strike="sngStrike">
              <a:latin typeface="Calibri" panose="020F0502020204030204" pitchFamily="34" charset="0"/>
              <a:cs typeface="Calibri" panose="020F0502020204030204" pitchFamily="34" charset="0"/>
            </a:endParaRPr>
          </a:p>
        </p:txBody>
      </p:sp>
      <p:sp>
        <p:nvSpPr>
          <p:cNvPr id="42" name="テキスト ボックス 41">
            <a:extLst>
              <a:ext uri="{FF2B5EF4-FFF2-40B4-BE49-F238E27FC236}">
                <a16:creationId xmlns:a16="http://schemas.microsoft.com/office/drawing/2014/main" id="{635ADE23-E7BE-524D-8C6F-E8C4D0F639CE}"/>
              </a:ext>
            </a:extLst>
          </p:cNvPr>
          <p:cNvSpPr txBox="1"/>
          <p:nvPr/>
        </p:nvSpPr>
        <p:spPr>
          <a:xfrm rot="5400000">
            <a:off x="4457129" y="2129871"/>
            <a:ext cx="1103700" cy="369332"/>
          </a:xfrm>
          <a:prstGeom prst="rect">
            <a:avLst/>
          </a:prstGeom>
          <a:noFill/>
        </p:spPr>
        <p:txBody>
          <a:bodyPr wrap="none" rtlCol="0">
            <a:spAutoFit/>
          </a:bodyPr>
          <a:lstStyle/>
          <a:p>
            <a:r>
              <a:rPr lang="en-US" altLang="ja-JP" b="1" dirty="0">
                <a:solidFill>
                  <a:srgbClr val="FF0000"/>
                </a:solidFill>
                <a:cs typeface="Calibri" panose="020F0502020204030204" pitchFamily="34" charset="0"/>
              </a:rPr>
              <a:t>HITACHI</a:t>
            </a:r>
          </a:p>
        </p:txBody>
      </p:sp>
      <p:sp>
        <p:nvSpPr>
          <p:cNvPr id="43" name="テキスト ボックス 42">
            <a:extLst>
              <a:ext uri="{FF2B5EF4-FFF2-40B4-BE49-F238E27FC236}">
                <a16:creationId xmlns:a16="http://schemas.microsoft.com/office/drawing/2014/main" id="{E04D6944-D178-5D48-A1EA-95783C9CED3C}"/>
              </a:ext>
            </a:extLst>
          </p:cNvPr>
          <p:cNvSpPr txBox="1"/>
          <p:nvPr/>
        </p:nvSpPr>
        <p:spPr>
          <a:xfrm>
            <a:off x="6514794" y="5547265"/>
            <a:ext cx="2146742" cy="646331"/>
          </a:xfrm>
          <a:prstGeom prst="rect">
            <a:avLst/>
          </a:prstGeom>
          <a:noFill/>
        </p:spPr>
        <p:txBody>
          <a:bodyPr wrap="none" rtlCol="0">
            <a:spAutoFit/>
          </a:bodyPr>
          <a:lstStyle/>
          <a:p>
            <a:r>
              <a:rPr kumimoji="1" lang="en-US" altLang="ja-JP" dirty="0" err="1"/>
              <a:t>Cryostating</a:t>
            </a:r>
            <a:endParaRPr kumimoji="1" lang="en-US" altLang="ja-JP" dirty="0"/>
          </a:p>
          <a:p>
            <a:r>
              <a:rPr kumimoji="1" lang="en-US" altLang="ja-JP" dirty="0"/>
              <a:t>Horizontal cold test</a:t>
            </a:r>
            <a:endParaRPr kumimoji="1" lang="ja-JP" altLang="en-US"/>
          </a:p>
        </p:txBody>
      </p:sp>
      <p:sp>
        <p:nvSpPr>
          <p:cNvPr id="44" name="テキスト ボックス 43">
            <a:extLst>
              <a:ext uri="{FF2B5EF4-FFF2-40B4-BE49-F238E27FC236}">
                <a16:creationId xmlns:a16="http://schemas.microsoft.com/office/drawing/2014/main" id="{407440F0-4EEC-4047-B210-5B651603633A}"/>
              </a:ext>
            </a:extLst>
          </p:cNvPr>
          <p:cNvSpPr txBox="1"/>
          <p:nvPr/>
        </p:nvSpPr>
        <p:spPr>
          <a:xfrm rot="5400000">
            <a:off x="4748423" y="5265862"/>
            <a:ext cx="838691" cy="369332"/>
          </a:xfrm>
          <a:prstGeom prst="rect">
            <a:avLst/>
          </a:prstGeom>
          <a:noFill/>
        </p:spPr>
        <p:txBody>
          <a:bodyPr wrap="none" rtlCol="0">
            <a:spAutoFit/>
          </a:bodyPr>
          <a:lstStyle/>
          <a:p>
            <a:r>
              <a:rPr kumimoji="1" lang="en-US" altLang="ja-JP" b="1" dirty="0">
                <a:solidFill>
                  <a:srgbClr val="00B050"/>
                </a:solidFill>
                <a:latin typeface="+mj-lt"/>
              </a:rPr>
              <a:t>CERN</a:t>
            </a:r>
            <a:endParaRPr kumimoji="1" lang="ja-JP" altLang="en-US" b="1">
              <a:solidFill>
                <a:srgbClr val="00B050"/>
              </a:solidFill>
              <a:latin typeface="+mj-lt"/>
            </a:endParaRPr>
          </a:p>
        </p:txBody>
      </p:sp>
      <p:sp>
        <p:nvSpPr>
          <p:cNvPr id="47" name="タイトル 1">
            <a:extLst>
              <a:ext uri="{FF2B5EF4-FFF2-40B4-BE49-F238E27FC236}">
                <a16:creationId xmlns:a16="http://schemas.microsoft.com/office/drawing/2014/main" id="{9B4BA3A4-B225-464C-AC11-CB8B6CFA1F42}"/>
              </a:ext>
            </a:extLst>
          </p:cNvPr>
          <p:cNvSpPr txBox="1">
            <a:spLocks/>
          </p:cNvSpPr>
          <p:nvPr/>
        </p:nvSpPr>
        <p:spPr>
          <a:xfrm>
            <a:off x="577669" y="1785"/>
            <a:ext cx="7920000" cy="497290"/>
          </a:xfrm>
          <a:prstGeom prst="rect">
            <a:avLst/>
          </a:prstGeom>
        </p:spPr>
        <p:txBody>
          <a:bodyPr vert="horz" lIns="0" tIns="0" rIns="0" bIns="0" rtlCol="0" anchor="ctr" anchorCtr="1">
            <a:noAutofit/>
          </a:bodyPr>
          <a:lstStyle>
            <a:lvl1pPr algn="ctr" defTabSz="457200" rtl="0" eaLnBrk="1" latinLnBrk="0" hangingPunct="1">
              <a:spcBef>
                <a:spcPct val="0"/>
              </a:spcBef>
              <a:buNone/>
              <a:defRPr kumimoji="1" sz="2800" b="1" kern="1200">
                <a:solidFill>
                  <a:schemeClr val="bg2"/>
                </a:solidFill>
                <a:latin typeface="+mj-lt"/>
                <a:ea typeface="+mj-ea"/>
                <a:cs typeface="+mj-cs"/>
              </a:defRPr>
            </a:lvl1pPr>
          </a:lstStyle>
          <a:p>
            <a:r>
              <a:rPr lang="en-US" altLang="ja-JP"/>
              <a:t>Flow of D1 Cold Mass Production</a:t>
            </a:r>
            <a:endParaRPr lang="ja-JP" altLang="en-US"/>
          </a:p>
        </p:txBody>
      </p:sp>
      <p:sp>
        <p:nvSpPr>
          <p:cNvPr id="49" name="テキスト ボックス 48">
            <a:extLst>
              <a:ext uri="{FF2B5EF4-FFF2-40B4-BE49-F238E27FC236}">
                <a16:creationId xmlns:a16="http://schemas.microsoft.com/office/drawing/2014/main" id="{5CFF5273-4A55-BC4C-8FE2-E3759ADB411D}"/>
              </a:ext>
            </a:extLst>
          </p:cNvPr>
          <p:cNvSpPr txBox="1"/>
          <p:nvPr/>
        </p:nvSpPr>
        <p:spPr>
          <a:xfrm>
            <a:off x="1914031" y="533402"/>
            <a:ext cx="2152320" cy="338554"/>
          </a:xfrm>
          <a:prstGeom prst="rect">
            <a:avLst/>
          </a:prstGeom>
          <a:noFill/>
          <a:ln w="28575">
            <a:solidFill>
              <a:srgbClr val="0070C0"/>
            </a:solidFill>
          </a:ln>
        </p:spPr>
        <p:txBody>
          <a:bodyPr wrap="none" rtlCol="0">
            <a:spAutoFit/>
          </a:bodyPr>
          <a:lstStyle/>
          <a:p>
            <a:r>
              <a:rPr kumimoji="1" lang="en-US" altLang="ja-JP" sz="1600" b="1" i="1" dirty="0">
                <a:solidFill>
                  <a:srgbClr val="0070C0"/>
                </a:solidFill>
              </a:rPr>
              <a:t>PV: Pressure Vessel</a:t>
            </a:r>
            <a:endParaRPr kumimoji="1" lang="ja-JP" altLang="en-US" sz="1600" b="1" i="1">
              <a:solidFill>
                <a:srgbClr val="0070C0"/>
              </a:solidFill>
            </a:endParaRPr>
          </a:p>
        </p:txBody>
      </p:sp>
      <p:sp>
        <p:nvSpPr>
          <p:cNvPr id="2" name="左中かっこ 1">
            <a:extLst>
              <a:ext uri="{FF2B5EF4-FFF2-40B4-BE49-F238E27FC236}">
                <a16:creationId xmlns:a16="http://schemas.microsoft.com/office/drawing/2014/main" id="{749D4130-88F2-AC40-9C55-BF26FECE5D89}"/>
              </a:ext>
            </a:extLst>
          </p:cNvPr>
          <p:cNvSpPr/>
          <p:nvPr/>
        </p:nvSpPr>
        <p:spPr>
          <a:xfrm>
            <a:off x="1248535" y="1450539"/>
            <a:ext cx="209930" cy="1527856"/>
          </a:xfrm>
          <a:prstGeom prst="leftBrac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 name="正方形/長方形 2">
            <a:extLst>
              <a:ext uri="{FF2B5EF4-FFF2-40B4-BE49-F238E27FC236}">
                <a16:creationId xmlns:a16="http://schemas.microsoft.com/office/drawing/2014/main" id="{DC25536B-053C-EC4F-94D4-AA7DB3CEB599}"/>
              </a:ext>
            </a:extLst>
          </p:cNvPr>
          <p:cNvSpPr/>
          <p:nvPr/>
        </p:nvSpPr>
        <p:spPr>
          <a:xfrm>
            <a:off x="5452303" y="787190"/>
            <a:ext cx="3079697" cy="1348288"/>
          </a:xfrm>
          <a:prstGeom prst="rect">
            <a:avLst/>
          </a:prstGeom>
          <a:no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A41E0903-CBE9-3A48-84F7-239F21F60F61}"/>
              </a:ext>
            </a:extLst>
          </p:cNvPr>
          <p:cNvSpPr/>
          <p:nvPr/>
        </p:nvSpPr>
        <p:spPr>
          <a:xfrm>
            <a:off x="986654" y="3109320"/>
            <a:ext cx="2902503" cy="1076866"/>
          </a:xfrm>
          <a:prstGeom prst="rect">
            <a:avLst/>
          </a:prstGeom>
          <a:no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8" name="角丸四角形 47">
            <a:extLst>
              <a:ext uri="{FF2B5EF4-FFF2-40B4-BE49-F238E27FC236}">
                <a16:creationId xmlns:a16="http://schemas.microsoft.com/office/drawing/2014/main" id="{679D5966-E87A-584D-81D3-BBB9C76E7482}"/>
              </a:ext>
            </a:extLst>
          </p:cNvPr>
          <p:cNvSpPr/>
          <p:nvPr/>
        </p:nvSpPr>
        <p:spPr>
          <a:xfrm>
            <a:off x="645129" y="1339611"/>
            <a:ext cx="3632582" cy="2916273"/>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A1E9CB59-A319-E145-8F9F-A7C1F3942992}"/>
              </a:ext>
            </a:extLst>
          </p:cNvPr>
          <p:cNvSpPr txBox="1"/>
          <p:nvPr/>
        </p:nvSpPr>
        <p:spPr>
          <a:xfrm>
            <a:off x="4822917" y="4520316"/>
            <a:ext cx="3931332" cy="338554"/>
          </a:xfrm>
          <a:prstGeom prst="rect">
            <a:avLst/>
          </a:prstGeom>
          <a:solidFill>
            <a:schemeClr val="bg1"/>
          </a:solidFill>
        </p:spPr>
        <p:txBody>
          <a:bodyPr wrap="square" rtlCol="0">
            <a:spAutoFit/>
          </a:bodyPr>
          <a:lstStyle/>
          <a:p>
            <a:r>
              <a:rPr lang="en-US" altLang="ja-JP" sz="1600" b="1" dirty="0"/>
              <a:t>HP: readiness of shipping, documents.</a:t>
            </a:r>
            <a:endParaRPr kumimoji="1" lang="en-US" altLang="ja-JP" sz="1600" b="1" dirty="0"/>
          </a:p>
        </p:txBody>
      </p:sp>
      <p:sp>
        <p:nvSpPr>
          <p:cNvPr id="37" name="テキスト ボックス 36">
            <a:extLst>
              <a:ext uri="{FF2B5EF4-FFF2-40B4-BE49-F238E27FC236}">
                <a16:creationId xmlns:a16="http://schemas.microsoft.com/office/drawing/2014/main" id="{56A1369A-D877-AB45-95C8-19EE03E5C177}"/>
              </a:ext>
            </a:extLst>
          </p:cNvPr>
          <p:cNvSpPr txBox="1"/>
          <p:nvPr/>
        </p:nvSpPr>
        <p:spPr>
          <a:xfrm>
            <a:off x="504783" y="5235560"/>
            <a:ext cx="1883593" cy="523220"/>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sz="1400" b="1" dirty="0"/>
              <a:t>Training Quench</a:t>
            </a:r>
          </a:p>
          <a:p>
            <a:pPr marL="285750" indent="-285750">
              <a:buFont typeface="Arial" panose="020B0604020202020204" pitchFamily="34" charset="0"/>
              <a:buChar char="•"/>
            </a:pPr>
            <a:r>
              <a:rPr kumimoji="1" lang="en-US" altLang="ja-JP" sz="1400" b="1" dirty="0"/>
              <a:t>MFM at cold</a:t>
            </a:r>
            <a:endParaRPr kumimoji="1" lang="ja-JP" altLang="en-US" sz="1400" b="1"/>
          </a:p>
        </p:txBody>
      </p:sp>
    </p:spTree>
    <p:extLst>
      <p:ext uri="{BB962C8B-B14F-4D97-AF65-F5344CB8AC3E}">
        <p14:creationId xmlns:p14="http://schemas.microsoft.com/office/powerpoint/2010/main" val="1314619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56A1BC-E341-1A4A-9F84-9389565798B1}"/>
              </a:ext>
            </a:extLst>
          </p:cNvPr>
          <p:cNvSpPr>
            <a:spLocks noGrp="1"/>
          </p:cNvSpPr>
          <p:nvPr>
            <p:ph type="title"/>
          </p:nvPr>
        </p:nvSpPr>
        <p:spPr>
          <a:xfrm>
            <a:off x="612000" y="-13103"/>
            <a:ext cx="7920000" cy="607185"/>
          </a:xfrm>
        </p:spPr>
        <p:txBody>
          <a:bodyPr/>
          <a:lstStyle/>
          <a:p>
            <a:r>
              <a:rPr kumimoji="1" lang="en-US" altLang="ja-JP" sz="3600" dirty="0"/>
              <a:t>Manufacturing of D1 Magnet</a:t>
            </a:r>
            <a:endParaRPr kumimoji="1" lang="ja-JP" altLang="en-US" sz="3600"/>
          </a:p>
        </p:txBody>
      </p:sp>
      <p:sp>
        <p:nvSpPr>
          <p:cNvPr id="4" name="スライド番号プレースホルダー 3">
            <a:extLst>
              <a:ext uri="{FF2B5EF4-FFF2-40B4-BE49-F238E27FC236}">
                <a16:creationId xmlns:a16="http://schemas.microsoft.com/office/drawing/2014/main" id="{EB9ECF26-06E4-0F42-9228-46955D576F20}"/>
              </a:ext>
            </a:extLst>
          </p:cNvPr>
          <p:cNvSpPr>
            <a:spLocks noGrp="1"/>
          </p:cNvSpPr>
          <p:nvPr>
            <p:ph type="sldNum" sz="quarter" idx="12"/>
          </p:nvPr>
        </p:nvSpPr>
        <p:spPr/>
        <p:txBody>
          <a:bodyPr/>
          <a:lstStyle/>
          <a:p>
            <a:fld id="{BFDCA1C4-9514-7B4F-976F-D92F7E296653}" type="slidenum">
              <a:rPr lang="fr-FR" smtClean="0"/>
              <a:pPr/>
              <a:t>25</a:t>
            </a:fld>
            <a:endParaRPr lang="fr-FR"/>
          </a:p>
        </p:txBody>
      </p:sp>
      <p:pic>
        <p:nvPicPr>
          <p:cNvPr id="8" name="図 7">
            <a:extLst>
              <a:ext uri="{FF2B5EF4-FFF2-40B4-BE49-F238E27FC236}">
                <a16:creationId xmlns:a16="http://schemas.microsoft.com/office/drawing/2014/main" id="{F4EA11DF-DBD3-E146-A257-4E264D848C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1643403" y="3355958"/>
            <a:ext cx="2716135" cy="1527826"/>
          </a:xfrm>
          <a:prstGeom prst="rect">
            <a:avLst/>
          </a:prstGeom>
        </p:spPr>
      </p:pic>
      <p:pic>
        <p:nvPicPr>
          <p:cNvPr id="10" name="図 9">
            <a:extLst>
              <a:ext uri="{FF2B5EF4-FFF2-40B4-BE49-F238E27FC236}">
                <a16:creationId xmlns:a16="http://schemas.microsoft.com/office/drawing/2014/main" id="{28ABFEC5-186A-A242-82B2-3F65DD86BB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4575" y="536763"/>
            <a:ext cx="3913083" cy="2934812"/>
          </a:xfrm>
          <a:prstGeom prst="rect">
            <a:avLst/>
          </a:prstGeom>
        </p:spPr>
      </p:pic>
      <p:pic>
        <p:nvPicPr>
          <p:cNvPr id="12" name="図 11">
            <a:extLst>
              <a:ext uri="{FF2B5EF4-FFF2-40B4-BE49-F238E27FC236}">
                <a16:creationId xmlns:a16="http://schemas.microsoft.com/office/drawing/2014/main" id="{A3C5DCDE-05A0-E24D-AA3D-90CC095E291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49776" y="526716"/>
            <a:ext cx="4823702" cy="2143868"/>
          </a:xfrm>
          <a:prstGeom prst="rect">
            <a:avLst/>
          </a:prstGeom>
        </p:spPr>
      </p:pic>
      <p:pic>
        <p:nvPicPr>
          <p:cNvPr id="9" name="図 8">
            <a:extLst>
              <a:ext uri="{FF2B5EF4-FFF2-40B4-BE49-F238E27FC236}">
                <a16:creationId xmlns:a16="http://schemas.microsoft.com/office/drawing/2014/main" id="{45485E39-C988-284D-B365-1A94A8B8AE3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183335" y="3106330"/>
            <a:ext cx="2702775" cy="2027082"/>
          </a:xfrm>
          <a:prstGeom prst="rect">
            <a:avLst/>
          </a:prstGeom>
        </p:spPr>
      </p:pic>
      <p:sp>
        <p:nvSpPr>
          <p:cNvPr id="5" name="フッター プレースホルダー 4">
            <a:extLst>
              <a:ext uri="{FF2B5EF4-FFF2-40B4-BE49-F238E27FC236}">
                <a16:creationId xmlns:a16="http://schemas.microsoft.com/office/drawing/2014/main" id="{8E89B58E-4E8E-5444-B418-ECD228B52F1D}"/>
              </a:ext>
            </a:extLst>
          </p:cNvPr>
          <p:cNvSpPr>
            <a:spLocks noGrp="1"/>
          </p:cNvSpPr>
          <p:nvPr>
            <p:ph type="ftr" sz="quarter" idx="11"/>
          </p:nvPr>
        </p:nvSpPr>
        <p:spPr/>
        <p:txBody>
          <a:bodyPr/>
          <a:lstStyle/>
          <a:p>
            <a:r>
              <a:rPr lang="en-US" noProof="0"/>
              <a:t>Status of D1 Construction and Test, T. Nakamoto, KEK</a:t>
            </a:r>
            <a:endParaRPr lang="en-GB" noProof="0" dirty="0"/>
          </a:p>
        </p:txBody>
      </p:sp>
      <p:pic>
        <p:nvPicPr>
          <p:cNvPr id="14" name="図 13">
            <a:extLst>
              <a:ext uri="{FF2B5EF4-FFF2-40B4-BE49-F238E27FC236}">
                <a16:creationId xmlns:a16="http://schemas.microsoft.com/office/drawing/2014/main" id="{BCD13B1C-12B8-6A49-82C5-190750CD0C45}"/>
              </a:ext>
            </a:extLst>
          </p:cNvPr>
          <p:cNvPicPr>
            <a:picLocks noChangeAspect="1"/>
          </p:cNvPicPr>
          <p:nvPr/>
        </p:nvPicPr>
        <p:blipFill>
          <a:blip r:embed="rId6"/>
          <a:stretch>
            <a:fillRect/>
          </a:stretch>
        </p:blipFill>
        <p:spPr>
          <a:xfrm>
            <a:off x="3905736" y="3400001"/>
            <a:ext cx="4969659" cy="1350300"/>
          </a:xfrm>
          <a:prstGeom prst="rect">
            <a:avLst/>
          </a:prstGeom>
        </p:spPr>
      </p:pic>
      <p:pic>
        <p:nvPicPr>
          <p:cNvPr id="15" name="図 14">
            <a:extLst>
              <a:ext uri="{FF2B5EF4-FFF2-40B4-BE49-F238E27FC236}">
                <a16:creationId xmlns:a16="http://schemas.microsoft.com/office/drawing/2014/main" id="{9EEE5272-7774-8E4F-9CE2-3B1DE2DF242B}"/>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3516731" y="4695479"/>
            <a:ext cx="5627269" cy="1204733"/>
          </a:xfrm>
          <a:prstGeom prst="rect">
            <a:avLst/>
          </a:prstGeom>
        </p:spPr>
      </p:pic>
      <p:sp>
        <p:nvSpPr>
          <p:cNvPr id="16" name="テキスト ボックス 15">
            <a:extLst>
              <a:ext uri="{FF2B5EF4-FFF2-40B4-BE49-F238E27FC236}">
                <a16:creationId xmlns:a16="http://schemas.microsoft.com/office/drawing/2014/main" id="{08EED082-74B3-4643-94DB-C1C4D9458ADA}"/>
              </a:ext>
            </a:extLst>
          </p:cNvPr>
          <p:cNvSpPr txBox="1"/>
          <p:nvPr/>
        </p:nvSpPr>
        <p:spPr>
          <a:xfrm>
            <a:off x="5011388" y="2422566"/>
            <a:ext cx="2173183" cy="923330"/>
          </a:xfrm>
          <a:prstGeom prst="rect">
            <a:avLst/>
          </a:prstGeom>
          <a:noFill/>
        </p:spPr>
        <p:txBody>
          <a:bodyPr wrap="square" rtlCol="0">
            <a:spAutoFit/>
          </a:bodyPr>
          <a:lstStyle/>
          <a:p>
            <a:r>
              <a:rPr kumimoji="1" lang="en-US" altLang="ja-JP" b="1" dirty="0">
                <a:solidFill>
                  <a:schemeClr val="bg1"/>
                </a:solidFill>
              </a:rPr>
              <a:t>Coil size measurement system</a:t>
            </a:r>
            <a:endParaRPr kumimoji="1" lang="ja-JP" altLang="en-US" b="1">
              <a:solidFill>
                <a:schemeClr val="bg1"/>
              </a:solidFill>
            </a:endParaRPr>
          </a:p>
        </p:txBody>
      </p:sp>
      <p:sp>
        <p:nvSpPr>
          <p:cNvPr id="17" name="テキスト ボックス 16">
            <a:extLst>
              <a:ext uri="{FF2B5EF4-FFF2-40B4-BE49-F238E27FC236}">
                <a16:creationId xmlns:a16="http://schemas.microsoft.com/office/drawing/2014/main" id="{4B3B763F-76F2-3D45-A2C8-705C68E93974}"/>
              </a:ext>
            </a:extLst>
          </p:cNvPr>
          <p:cNvSpPr txBox="1"/>
          <p:nvPr/>
        </p:nvSpPr>
        <p:spPr>
          <a:xfrm>
            <a:off x="1389413" y="5906534"/>
            <a:ext cx="6746399" cy="923330"/>
          </a:xfrm>
          <a:prstGeom prst="rect">
            <a:avLst/>
          </a:prstGeom>
          <a:solidFill>
            <a:schemeClr val="bg1"/>
          </a:solidFill>
        </p:spPr>
        <p:txBody>
          <a:bodyPr wrap="none" rtlCol="0">
            <a:spAutoFit/>
          </a:bodyPr>
          <a:lstStyle/>
          <a:p>
            <a:r>
              <a:rPr kumimoji="1" lang="en-US" altLang="ja-JP" dirty="0">
                <a:solidFill>
                  <a:schemeClr val="bg2"/>
                </a:solidFill>
              </a:rPr>
              <a:t>Control of the coil size is crucial for the D1</a:t>
            </a:r>
          </a:p>
          <a:p>
            <a:r>
              <a:rPr kumimoji="1" lang="en-US" altLang="ja-JP" dirty="0">
                <a:solidFill>
                  <a:schemeClr val="bg2"/>
                </a:solidFill>
              </a:rPr>
              <a:t>- to attain the sufficient preload for the training performance, and</a:t>
            </a:r>
          </a:p>
          <a:p>
            <a:r>
              <a:rPr kumimoji="1" lang="en-US" altLang="ja-JP" dirty="0">
                <a:solidFill>
                  <a:schemeClr val="bg2"/>
                </a:solidFill>
              </a:rPr>
              <a:t>- not to exceed the mechanical limit of insulation.</a:t>
            </a:r>
          </a:p>
        </p:txBody>
      </p:sp>
    </p:spTree>
    <p:extLst>
      <p:ext uri="{BB962C8B-B14F-4D97-AF65-F5344CB8AC3E}">
        <p14:creationId xmlns:p14="http://schemas.microsoft.com/office/powerpoint/2010/main" val="35797676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F915C2-7993-D048-A371-BEF2AB3089ED}"/>
              </a:ext>
            </a:extLst>
          </p:cNvPr>
          <p:cNvSpPr>
            <a:spLocks noGrp="1"/>
          </p:cNvSpPr>
          <p:nvPr>
            <p:ph type="title"/>
          </p:nvPr>
        </p:nvSpPr>
        <p:spPr>
          <a:xfrm>
            <a:off x="612000" y="-86004"/>
            <a:ext cx="7920000" cy="720000"/>
          </a:xfrm>
        </p:spPr>
        <p:txBody>
          <a:bodyPr/>
          <a:lstStyle/>
          <a:p>
            <a:r>
              <a:rPr kumimoji="1" lang="en-US" altLang="ja-JP" dirty="0"/>
              <a:t>Summary of results of coil size measurement</a:t>
            </a:r>
            <a:endParaRPr kumimoji="1" lang="ja-JP" altLang="en-US"/>
          </a:p>
        </p:txBody>
      </p:sp>
      <p:sp>
        <p:nvSpPr>
          <p:cNvPr id="4" name="スライド番号プレースホルダー 3">
            <a:extLst>
              <a:ext uri="{FF2B5EF4-FFF2-40B4-BE49-F238E27FC236}">
                <a16:creationId xmlns:a16="http://schemas.microsoft.com/office/drawing/2014/main" id="{865B0EAE-E1A4-EF4C-9CED-72CB72435813}"/>
              </a:ext>
            </a:extLst>
          </p:cNvPr>
          <p:cNvSpPr>
            <a:spLocks noGrp="1"/>
          </p:cNvSpPr>
          <p:nvPr>
            <p:ph type="sldNum" sz="quarter" idx="12"/>
          </p:nvPr>
        </p:nvSpPr>
        <p:spPr/>
        <p:txBody>
          <a:bodyPr/>
          <a:lstStyle/>
          <a:p>
            <a:fld id="{BFDCA1C4-9514-7B4F-976F-D92F7E296653}" type="slidenum">
              <a:rPr lang="fr-FR" smtClean="0"/>
              <a:pPr/>
              <a:t>26</a:t>
            </a:fld>
            <a:endParaRPr lang="fr-FR"/>
          </a:p>
        </p:txBody>
      </p:sp>
      <p:graphicFrame>
        <p:nvGraphicFramePr>
          <p:cNvPr id="5" name="表 5">
            <a:extLst>
              <a:ext uri="{FF2B5EF4-FFF2-40B4-BE49-F238E27FC236}">
                <a16:creationId xmlns:a16="http://schemas.microsoft.com/office/drawing/2014/main" id="{3A6702FB-05C1-DA46-A708-285C069FBE8F}"/>
              </a:ext>
            </a:extLst>
          </p:cNvPr>
          <p:cNvGraphicFramePr>
            <a:graphicFrameLocks noGrp="1"/>
          </p:cNvGraphicFramePr>
          <p:nvPr>
            <p:extLst>
              <p:ext uri="{D42A27DB-BD31-4B8C-83A1-F6EECF244321}">
                <p14:modId xmlns:p14="http://schemas.microsoft.com/office/powerpoint/2010/main" val="1558043103"/>
              </p:ext>
            </p:extLst>
          </p:nvPr>
        </p:nvGraphicFramePr>
        <p:xfrm>
          <a:off x="437104" y="676037"/>
          <a:ext cx="8197144" cy="3169920"/>
        </p:xfrm>
        <a:graphic>
          <a:graphicData uri="http://schemas.openxmlformats.org/drawingml/2006/table">
            <a:tbl>
              <a:tblPr firstRow="1" bandRow="1">
                <a:tableStyleId>{5940675A-B579-460E-94D1-54222C63F5DA}</a:tableStyleId>
              </a:tblPr>
              <a:tblGrid>
                <a:gridCol w="1051243">
                  <a:extLst>
                    <a:ext uri="{9D8B030D-6E8A-4147-A177-3AD203B41FA5}">
                      <a16:colId xmlns:a16="http://schemas.microsoft.com/office/drawing/2014/main" val="122725467"/>
                    </a:ext>
                  </a:extLst>
                </a:gridCol>
                <a:gridCol w="897797">
                  <a:extLst>
                    <a:ext uri="{9D8B030D-6E8A-4147-A177-3AD203B41FA5}">
                      <a16:colId xmlns:a16="http://schemas.microsoft.com/office/drawing/2014/main" val="2097317056"/>
                    </a:ext>
                  </a:extLst>
                </a:gridCol>
                <a:gridCol w="1429798">
                  <a:extLst>
                    <a:ext uri="{9D8B030D-6E8A-4147-A177-3AD203B41FA5}">
                      <a16:colId xmlns:a16="http://schemas.microsoft.com/office/drawing/2014/main" val="3281238553"/>
                    </a:ext>
                  </a:extLst>
                </a:gridCol>
                <a:gridCol w="1029942">
                  <a:extLst>
                    <a:ext uri="{9D8B030D-6E8A-4147-A177-3AD203B41FA5}">
                      <a16:colId xmlns:a16="http://schemas.microsoft.com/office/drawing/2014/main" val="708009904"/>
                    </a:ext>
                  </a:extLst>
                </a:gridCol>
                <a:gridCol w="979441">
                  <a:extLst>
                    <a:ext uri="{9D8B030D-6E8A-4147-A177-3AD203B41FA5}">
                      <a16:colId xmlns:a16="http://schemas.microsoft.com/office/drawing/2014/main" val="3774745739"/>
                    </a:ext>
                  </a:extLst>
                </a:gridCol>
                <a:gridCol w="1063943">
                  <a:extLst>
                    <a:ext uri="{9D8B030D-6E8A-4147-A177-3AD203B41FA5}">
                      <a16:colId xmlns:a16="http://schemas.microsoft.com/office/drawing/2014/main" val="3600215011"/>
                    </a:ext>
                  </a:extLst>
                </a:gridCol>
                <a:gridCol w="1744980">
                  <a:extLst>
                    <a:ext uri="{9D8B030D-6E8A-4147-A177-3AD203B41FA5}">
                      <a16:colId xmlns:a16="http://schemas.microsoft.com/office/drawing/2014/main" val="2023316028"/>
                    </a:ext>
                  </a:extLst>
                </a:gridCol>
              </a:tblGrid>
              <a:tr h="0">
                <a:tc>
                  <a:txBody>
                    <a:bodyPr/>
                    <a:lstStyle/>
                    <a:p>
                      <a:pPr algn="ctr"/>
                      <a:r>
                        <a:rPr kumimoji="1" lang="en-US" altLang="ja-JP" sz="1400" dirty="0"/>
                        <a:t>Magnet</a:t>
                      </a:r>
                      <a:endParaRPr kumimoji="1" lang="ja-JP" altLang="en-US" sz="1400"/>
                    </a:p>
                  </a:txBody>
                  <a:tcPr anchor="ctr"/>
                </a:tc>
                <a:tc>
                  <a:txBody>
                    <a:bodyPr/>
                    <a:lstStyle/>
                    <a:p>
                      <a:pPr algn="ctr"/>
                      <a:r>
                        <a:rPr kumimoji="1" lang="en-US" altLang="ja-JP" sz="1400" dirty="0"/>
                        <a:t>Coil</a:t>
                      </a:r>
                      <a:endParaRPr kumimoji="1" lang="ja-JP" altLang="en-US" sz="1400"/>
                    </a:p>
                  </a:txBody>
                  <a:tcPr anchor="ctr"/>
                </a:tc>
                <a:tc>
                  <a:txBody>
                    <a:bodyPr/>
                    <a:lstStyle/>
                    <a:p>
                      <a:pPr algn="ctr"/>
                      <a:r>
                        <a:rPr kumimoji="1" lang="en-US" altLang="ja-JP" sz="1400" dirty="0"/>
                        <a:t>Average 20 pts (MPa)</a:t>
                      </a:r>
                      <a:endParaRPr kumimoji="1" lang="ja-JP" altLang="en-US" sz="1400"/>
                    </a:p>
                  </a:txBody>
                  <a:tcPr anchor="ctr"/>
                </a:tc>
                <a:tc>
                  <a:txBody>
                    <a:bodyPr/>
                    <a:lstStyle/>
                    <a:p>
                      <a:pPr algn="ctr"/>
                      <a:r>
                        <a:rPr kumimoji="1" lang="en-US" altLang="ja-JP" sz="1400" dirty="0"/>
                        <a:t>Max value</a:t>
                      </a:r>
                    </a:p>
                    <a:p>
                      <a:pPr algn="ctr"/>
                      <a:r>
                        <a:rPr kumimoji="1" lang="en-US" altLang="ja-JP" sz="1400" dirty="0"/>
                        <a:t>(MPa)</a:t>
                      </a:r>
                      <a:endParaRPr kumimoji="1" lang="ja-JP" altLang="en-US" sz="1400"/>
                    </a:p>
                  </a:txBody>
                  <a:tcPr anchor="ctr"/>
                </a:tc>
                <a:tc>
                  <a:txBody>
                    <a:bodyPr/>
                    <a:lstStyle/>
                    <a:p>
                      <a:pPr algn="ctr"/>
                      <a:r>
                        <a:rPr kumimoji="1" lang="en-US" altLang="ja-JP" sz="1400" dirty="0"/>
                        <a:t>Min value</a:t>
                      </a:r>
                    </a:p>
                    <a:p>
                      <a:pPr algn="ctr"/>
                      <a:r>
                        <a:rPr kumimoji="1" lang="en-US" altLang="ja-JP" sz="1400" dirty="0"/>
                        <a:t>(MPa)</a:t>
                      </a:r>
                      <a:endParaRPr kumimoji="1" lang="ja-JP" altLang="en-US" sz="1400"/>
                    </a:p>
                  </a:txBody>
                  <a:tcPr anchor="ctr"/>
                </a:tc>
                <a:tc>
                  <a:txBody>
                    <a:bodyPr/>
                    <a:lstStyle/>
                    <a:p>
                      <a:pPr algn="ctr"/>
                      <a:r>
                        <a:rPr kumimoji="1" lang="en-US" altLang="ja-JP" sz="1400" dirty="0"/>
                        <a:t>Standard</a:t>
                      </a:r>
                    </a:p>
                    <a:p>
                      <a:pPr algn="ctr"/>
                      <a:r>
                        <a:rPr kumimoji="1" lang="en-US" altLang="ja-JP" sz="1400" dirty="0"/>
                        <a:t>deviation</a:t>
                      </a:r>
                    </a:p>
                    <a:p>
                      <a:pPr algn="ctr"/>
                      <a:r>
                        <a:rPr kumimoji="1" lang="en-US" altLang="ja-JP" sz="1400" dirty="0"/>
                        <a:t>(MPa)</a:t>
                      </a:r>
                      <a:endParaRPr kumimoji="1" lang="ja-JP" altLang="en-US" sz="1400"/>
                    </a:p>
                  </a:txBody>
                  <a:tcPr anchor="ctr"/>
                </a:tc>
                <a:tc>
                  <a:txBody>
                    <a:bodyPr/>
                    <a:lstStyle/>
                    <a:p>
                      <a:pPr algn="ctr"/>
                      <a:r>
                        <a:rPr kumimoji="1" lang="en-US" altLang="ja-JP" sz="1400" dirty="0"/>
                        <a:t>Cable thickness</a:t>
                      </a:r>
                    </a:p>
                    <a:p>
                      <a:pPr algn="ctr"/>
                      <a:r>
                        <a:rPr kumimoji="1" lang="en-US" altLang="ja-JP" sz="1400" dirty="0"/>
                        <a:t>(44 stack) wrt S2-4 cable (mm)*</a:t>
                      </a:r>
                      <a:endParaRPr kumimoji="1" lang="ja-JP" altLang="en-US" sz="1400"/>
                    </a:p>
                  </a:txBody>
                  <a:tcPr anchor="ctr"/>
                </a:tc>
                <a:extLst>
                  <a:ext uri="{0D108BD9-81ED-4DB2-BD59-A6C34878D82A}">
                    <a16:rowId xmlns:a16="http://schemas.microsoft.com/office/drawing/2014/main" val="3236049234"/>
                  </a:ext>
                </a:extLst>
              </a:tr>
              <a:tr h="158484">
                <a:tc rowSpan="2">
                  <a:txBody>
                    <a:bodyPr/>
                    <a:lstStyle/>
                    <a:p>
                      <a:pPr algn="ctr"/>
                      <a:r>
                        <a:rPr kumimoji="1" lang="en-US" altLang="ja-JP" sz="1400" dirty="0"/>
                        <a:t>MBXFP1</a:t>
                      </a:r>
                    </a:p>
                    <a:p>
                      <a:pPr algn="ctr"/>
                      <a:r>
                        <a:rPr kumimoji="1" lang="en-US" altLang="ja-JP" sz="1400" dirty="0">
                          <a:solidFill>
                            <a:schemeClr val="bg2"/>
                          </a:solidFill>
                        </a:rPr>
                        <a:t>Tested</a:t>
                      </a:r>
                      <a:endParaRPr kumimoji="1" lang="ja-JP" altLang="en-US" sz="1400">
                        <a:solidFill>
                          <a:schemeClr val="bg2"/>
                        </a:solidFill>
                      </a:endParaRPr>
                    </a:p>
                  </a:txBody>
                  <a:tcPr anchor="ctr"/>
                </a:tc>
                <a:tc>
                  <a:txBody>
                    <a:bodyPr/>
                    <a:lstStyle/>
                    <a:p>
                      <a:pPr algn="ctr"/>
                      <a:r>
                        <a:rPr kumimoji="1" lang="en-US" altLang="ja-JP" sz="1400" dirty="0"/>
                        <a:t>LPT-1</a:t>
                      </a:r>
                      <a:endParaRPr kumimoji="1" lang="ja-JP" altLang="en-US" sz="1400"/>
                    </a:p>
                  </a:txBody>
                  <a:tcPr/>
                </a:tc>
                <a:tc>
                  <a:txBody>
                    <a:bodyPr/>
                    <a:lstStyle/>
                    <a:p>
                      <a:pPr algn="ctr"/>
                      <a:r>
                        <a:rPr kumimoji="1" lang="en-US" altLang="ja-JP" sz="1400" dirty="0">
                          <a:solidFill>
                            <a:srgbClr val="00B0F0"/>
                          </a:solidFill>
                        </a:rPr>
                        <a:t>112</a:t>
                      </a:r>
                      <a:endParaRPr kumimoji="1" lang="ja-JP" altLang="en-US" sz="1400">
                        <a:solidFill>
                          <a:srgbClr val="00B0F0"/>
                        </a:solidFill>
                      </a:endParaRPr>
                    </a:p>
                  </a:txBody>
                  <a:tcPr/>
                </a:tc>
                <a:tc>
                  <a:txBody>
                    <a:bodyPr/>
                    <a:lstStyle/>
                    <a:p>
                      <a:pPr algn="ctr"/>
                      <a:r>
                        <a:rPr kumimoji="1" lang="en-US" altLang="ja-JP" sz="1400" dirty="0"/>
                        <a:t>116</a:t>
                      </a:r>
                      <a:endParaRPr kumimoji="1" lang="ja-JP" altLang="en-US" sz="1400"/>
                    </a:p>
                  </a:txBody>
                  <a:tcPr/>
                </a:tc>
                <a:tc>
                  <a:txBody>
                    <a:bodyPr/>
                    <a:lstStyle/>
                    <a:p>
                      <a:pPr algn="ctr"/>
                      <a:r>
                        <a:rPr kumimoji="1" lang="en-US" altLang="ja-JP" sz="1400" dirty="0"/>
                        <a:t>106</a:t>
                      </a:r>
                      <a:endParaRPr kumimoji="1" lang="ja-JP" altLang="en-US" sz="1400"/>
                    </a:p>
                  </a:txBody>
                  <a:tcPr/>
                </a:tc>
                <a:tc>
                  <a:txBody>
                    <a:bodyPr/>
                    <a:lstStyle/>
                    <a:p>
                      <a:pPr algn="ctr"/>
                      <a:r>
                        <a:rPr kumimoji="1" lang="en-US" altLang="ja-JP" sz="1400" dirty="0"/>
                        <a:t>2.0</a:t>
                      </a:r>
                      <a:endParaRPr kumimoji="1" lang="ja-JP" altLang="en-US" sz="1400"/>
                    </a:p>
                  </a:txBody>
                  <a:tcPr/>
                </a:tc>
                <a:tc>
                  <a:txBody>
                    <a:bodyPr/>
                    <a:lstStyle/>
                    <a:p>
                      <a:pPr algn="ctr"/>
                      <a:r>
                        <a:rPr kumimoji="1" lang="en-US" altLang="ja-JP" sz="1400" dirty="0"/>
                        <a:t>0.262</a:t>
                      </a:r>
                      <a:endParaRPr kumimoji="1" lang="ja-JP" altLang="en-US" sz="1400"/>
                    </a:p>
                  </a:txBody>
                  <a:tcPr/>
                </a:tc>
                <a:extLst>
                  <a:ext uri="{0D108BD9-81ED-4DB2-BD59-A6C34878D82A}">
                    <a16:rowId xmlns:a16="http://schemas.microsoft.com/office/drawing/2014/main" val="1141663498"/>
                  </a:ext>
                </a:extLst>
              </a:tr>
              <a:tr h="0">
                <a:tc vMerge="1">
                  <a:txBody>
                    <a:bodyPr/>
                    <a:lstStyle/>
                    <a:p>
                      <a:endParaRPr kumimoji="1" lang="ja-JP" altLang="en-US" sz="1600"/>
                    </a:p>
                  </a:txBody>
                  <a:tcPr/>
                </a:tc>
                <a:tc>
                  <a:txBody>
                    <a:bodyPr/>
                    <a:lstStyle/>
                    <a:p>
                      <a:pPr algn="ctr"/>
                      <a:r>
                        <a:rPr kumimoji="1" lang="en-US" altLang="ja-JP" sz="1400" dirty="0"/>
                        <a:t>LPB-1</a:t>
                      </a:r>
                      <a:endParaRPr kumimoji="1" lang="ja-JP" altLang="en-US" sz="1400"/>
                    </a:p>
                  </a:txBody>
                  <a:tcPr/>
                </a:tc>
                <a:tc>
                  <a:txBody>
                    <a:bodyPr/>
                    <a:lstStyle/>
                    <a:p>
                      <a:pPr algn="ctr"/>
                      <a:r>
                        <a:rPr kumimoji="1" lang="en-US" altLang="ja-JP" sz="1400" dirty="0">
                          <a:solidFill>
                            <a:srgbClr val="00B0F0"/>
                          </a:solidFill>
                        </a:rPr>
                        <a:t>110</a:t>
                      </a:r>
                      <a:endParaRPr kumimoji="1" lang="ja-JP" altLang="en-US" sz="1400">
                        <a:solidFill>
                          <a:srgbClr val="00B0F0"/>
                        </a:solidFill>
                      </a:endParaRPr>
                    </a:p>
                  </a:txBody>
                  <a:tcPr/>
                </a:tc>
                <a:tc>
                  <a:txBody>
                    <a:bodyPr/>
                    <a:lstStyle/>
                    <a:p>
                      <a:pPr algn="ctr"/>
                      <a:r>
                        <a:rPr kumimoji="1" lang="en-US" altLang="ja-JP" sz="1400" dirty="0"/>
                        <a:t>113</a:t>
                      </a:r>
                      <a:endParaRPr kumimoji="1" lang="ja-JP" altLang="en-US" sz="1400"/>
                    </a:p>
                  </a:txBody>
                  <a:tcPr/>
                </a:tc>
                <a:tc>
                  <a:txBody>
                    <a:bodyPr/>
                    <a:lstStyle/>
                    <a:p>
                      <a:pPr algn="ctr"/>
                      <a:r>
                        <a:rPr kumimoji="1" lang="en-US" altLang="ja-JP" sz="1400" dirty="0"/>
                        <a:t>108</a:t>
                      </a:r>
                      <a:endParaRPr kumimoji="1" lang="ja-JP" altLang="en-US" sz="1400"/>
                    </a:p>
                  </a:txBody>
                  <a:tcPr/>
                </a:tc>
                <a:tc>
                  <a:txBody>
                    <a:bodyPr/>
                    <a:lstStyle/>
                    <a:p>
                      <a:pPr algn="ctr"/>
                      <a:r>
                        <a:rPr kumimoji="1" lang="en-US" altLang="ja-JP" sz="1400" dirty="0"/>
                        <a:t>1.4</a:t>
                      </a:r>
                      <a:endParaRPr kumimoji="1" lang="ja-JP" altLang="en-US" sz="1400"/>
                    </a:p>
                  </a:txBody>
                  <a:tcPr/>
                </a:tc>
                <a:tc>
                  <a:txBody>
                    <a:bodyPr/>
                    <a:lstStyle/>
                    <a:p>
                      <a:pPr algn="ctr"/>
                      <a:r>
                        <a:rPr kumimoji="1" lang="en-US" altLang="ja-JP" sz="1400" dirty="0"/>
                        <a:t>0.256</a:t>
                      </a:r>
                      <a:endParaRPr kumimoji="1" lang="ja-JP" altLang="en-US" sz="1400"/>
                    </a:p>
                  </a:txBody>
                  <a:tcPr/>
                </a:tc>
                <a:extLst>
                  <a:ext uri="{0D108BD9-81ED-4DB2-BD59-A6C34878D82A}">
                    <a16:rowId xmlns:a16="http://schemas.microsoft.com/office/drawing/2014/main" val="4134254418"/>
                  </a:ext>
                </a:extLst>
              </a:tr>
              <a:tr h="0">
                <a:tc rowSpan="2">
                  <a:txBody>
                    <a:bodyPr/>
                    <a:lstStyle/>
                    <a:p>
                      <a:pPr algn="ctr"/>
                      <a:r>
                        <a:rPr kumimoji="1" lang="en-US" altLang="ja-JP" sz="1400" dirty="0"/>
                        <a:t>MBXF5</a:t>
                      </a:r>
                      <a:endParaRPr kumimoji="1" lang="ja-JP" altLang="en-US" sz="1400"/>
                    </a:p>
                  </a:txBody>
                  <a:tcPr anchor="ctr"/>
                </a:tc>
                <a:tc>
                  <a:txBody>
                    <a:bodyPr/>
                    <a:lstStyle/>
                    <a:p>
                      <a:pPr algn="ctr"/>
                      <a:r>
                        <a:rPr kumimoji="1" lang="en-US" altLang="ja-JP" sz="1400" dirty="0"/>
                        <a:t>LT-1</a:t>
                      </a:r>
                      <a:endParaRPr kumimoji="1" lang="ja-JP" altLang="en-US" sz="1400"/>
                    </a:p>
                  </a:txBody>
                  <a:tcPr/>
                </a:tc>
                <a:tc>
                  <a:txBody>
                    <a:bodyPr/>
                    <a:lstStyle/>
                    <a:p>
                      <a:pPr algn="ctr"/>
                      <a:r>
                        <a:rPr kumimoji="1" lang="en-US" altLang="ja-JP" sz="1400" dirty="0">
                          <a:solidFill>
                            <a:srgbClr val="00B0F0"/>
                          </a:solidFill>
                        </a:rPr>
                        <a:t>122</a:t>
                      </a:r>
                      <a:endParaRPr kumimoji="1" lang="ja-JP" altLang="en-US" sz="1400">
                        <a:solidFill>
                          <a:srgbClr val="00B0F0"/>
                        </a:solidFill>
                      </a:endParaRPr>
                    </a:p>
                  </a:txBody>
                  <a:tcPr/>
                </a:tc>
                <a:tc>
                  <a:txBody>
                    <a:bodyPr/>
                    <a:lstStyle/>
                    <a:p>
                      <a:pPr algn="ctr"/>
                      <a:r>
                        <a:rPr kumimoji="1" lang="en-US" altLang="ja-JP" sz="1400" dirty="0"/>
                        <a:t>125</a:t>
                      </a:r>
                      <a:endParaRPr kumimoji="1" lang="ja-JP" altLang="en-US" sz="1400"/>
                    </a:p>
                  </a:txBody>
                  <a:tcPr/>
                </a:tc>
                <a:tc>
                  <a:txBody>
                    <a:bodyPr/>
                    <a:lstStyle/>
                    <a:p>
                      <a:pPr algn="ctr"/>
                      <a:r>
                        <a:rPr kumimoji="1" lang="en-US" altLang="ja-JP" sz="1400" dirty="0"/>
                        <a:t>119</a:t>
                      </a:r>
                      <a:endParaRPr kumimoji="1" lang="ja-JP" altLang="en-US" sz="1400"/>
                    </a:p>
                  </a:txBody>
                  <a:tcPr/>
                </a:tc>
                <a:tc>
                  <a:txBody>
                    <a:bodyPr/>
                    <a:lstStyle/>
                    <a:p>
                      <a:pPr algn="ctr"/>
                      <a:r>
                        <a:rPr kumimoji="1" lang="en-US" altLang="ja-JP" sz="1400" dirty="0"/>
                        <a:t>1.5</a:t>
                      </a:r>
                      <a:endParaRPr kumimoji="1" lang="ja-JP" altLang="en-US" sz="1400"/>
                    </a:p>
                  </a:txBody>
                  <a:tcPr/>
                </a:tc>
                <a:tc>
                  <a:txBody>
                    <a:bodyPr/>
                    <a:lstStyle/>
                    <a:p>
                      <a:pPr algn="ctr"/>
                      <a:r>
                        <a:rPr kumimoji="1" lang="en-US" altLang="ja-JP" sz="1400" dirty="0"/>
                        <a:t>0.418</a:t>
                      </a:r>
                      <a:endParaRPr kumimoji="1" lang="ja-JP" altLang="en-US" sz="1400"/>
                    </a:p>
                  </a:txBody>
                  <a:tcPr/>
                </a:tc>
                <a:extLst>
                  <a:ext uri="{0D108BD9-81ED-4DB2-BD59-A6C34878D82A}">
                    <a16:rowId xmlns:a16="http://schemas.microsoft.com/office/drawing/2014/main" val="431385496"/>
                  </a:ext>
                </a:extLst>
              </a:tr>
              <a:tr h="126953">
                <a:tc vMerge="1">
                  <a:txBody>
                    <a:bodyPr/>
                    <a:lstStyle/>
                    <a:p>
                      <a:endParaRPr kumimoji="1" lang="ja-JP" altLang="en-US" sz="1600"/>
                    </a:p>
                  </a:txBody>
                  <a:tcPr/>
                </a:tc>
                <a:tc>
                  <a:txBody>
                    <a:bodyPr/>
                    <a:lstStyle/>
                    <a:p>
                      <a:pPr algn="ctr"/>
                      <a:r>
                        <a:rPr kumimoji="1" lang="en-US" altLang="ja-JP" sz="1400" dirty="0"/>
                        <a:t>LB-1</a:t>
                      </a:r>
                      <a:endParaRPr kumimoji="1" lang="ja-JP" altLang="en-US" sz="1400"/>
                    </a:p>
                  </a:txBody>
                  <a:tcPr/>
                </a:tc>
                <a:tc>
                  <a:txBody>
                    <a:bodyPr/>
                    <a:lstStyle/>
                    <a:p>
                      <a:pPr algn="ctr"/>
                      <a:r>
                        <a:rPr kumimoji="1" lang="en-US" altLang="ja-JP" sz="1400" dirty="0">
                          <a:solidFill>
                            <a:srgbClr val="00B0F0"/>
                          </a:solidFill>
                        </a:rPr>
                        <a:t>122</a:t>
                      </a:r>
                      <a:endParaRPr kumimoji="1" lang="ja-JP" altLang="en-US" sz="1400">
                        <a:solidFill>
                          <a:srgbClr val="00B0F0"/>
                        </a:solidFill>
                      </a:endParaRPr>
                    </a:p>
                  </a:txBody>
                  <a:tcPr/>
                </a:tc>
                <a:tc>
                  <a:txBody>
                    <a:bodyPr/>
                    <a:lstStyle/>
                    <a:p>
                      <a:pPr algn="ctr"/>
                      <a:r>
                        <a:rPr kumimoji="1" lang="en-US" altLang="ja-JP" sz="1400" dirty="0"/>
                        <a:t>125</a:t>
                      </a:r>
                      <a:endParaRPr kumimoji="1" lang="ja-JP" altLang="en-US" sz="1400"/>
                    </a:p>
                  </a:txBody>
                  <a:tcPr/>
                </a:tc>
                <a:tc>
                  <a:txBody>
                    <a:bodyPr/>
                    <a:lstStyle/>
                    <a:p>
                      <a:pPr algn="ctr"/>
                      <a:r>
                        <a:rPr kumimoji="1" lang="en-US" altLang="ja-JP" sz="1400" dirty="0"/>
                        <a:t>118</a:t>
                      </a:r>
                      <a:endParaRPr kumimoji="1" lang="ja-JP" altLang="en-US" sz="1400"/>
                    </a:p>
                  </a:txBody>
                  <a:tcPr/>
                </a:tc>
                <a:tc>
                  <a:txBody>
                    <a:bodyPr/>
                    <a:lstStyle/>
                    <a:p>
                      <a:pPr algn="ctr"/>
                      <a:r>
                        <a:rPr kumimoji="1" lang="en-US" altLang="ja-JP" sz="1400" dirty="0"/>
                        <a:t>1.8</a:t>
                      </a:r>
                      <a:endParaRPr kumimoji="1" lang="ja-JP" altLang="en-US" sz="1400"/>
                    </a:p>
                  </a:txBody>
                  <a:tcPr/>
                </a:tc>
                <a:tc>
                  <a:txBody>
                    <a:bodyPr/>
                    <a:lstStyle/>
                    <a:p>
                      <a:pPr algn="ctr"/>
                      <a:r>
                        <a:rPr kumimoji="1" lang="en-US" altLang="ja-JP" sz="1400" dirty="0"/>
                        <a:t>0.422</a:t>
                      </a:r>
                      <a:endParaRPr kumimoji="1" lang="ja-JP" altLang="en-US" sz="1400"/>
                    </a:p>
                  </a:txBody>
                  <a:tcPr/>
                </a:tc>
                <a:extLst>
                  <a:ext uri="{0D108BD9-81ED-4DB2-BD59-A6C34878D82A}">
                    <a16:rowId xmlns:a16="http://schemas.microsoft.com/office/drawing/2014/main" val="1507447699"/>
                  </a:ext>
                </a:extLst>
              </a:tr>
              <a:tr h="200525">
                <a:tc rowSpan="2">
                  <a:txBody>
                    <a:bodyPr/>
                    <a:lstStyle/>
                    <a:p>
                      <a:pPr algn="ctr"/>
                      <a:r>
                        <a:rPr kumimoji="1" lang="en-US" altLang="ja-JP" sz="1400" dirty="0"/>
                        <a:t>MBXF1</a:t>
                      </a:r>
                    </a:p>
                    <a:p>
                      <a:pPr algn="ctr"/>
                      <a:r>
                        <a:rPr kumimoji="1" lang="en-US" altLang="ja-JP" sz="1400" dirty="0">
                          <a:solidFill>
                            <a:schemeClr val="bg2"/>
                          </a:solidFill>
                        </a:rPr>
                        <a:t>Tested</a:t>
                      </a:r>
                      <a:endParaRPr kumimoji="1" lang="ja-JP" altLang="en-US" sz="1400"/>
                    </a:p>
                  </a:txBody>
                  <a:tcPr anchor="ctr"/>
                </a:tc>
                <a:tc>
                  <a:txBody>
                    <a:bodyPr/>
                    <a:lstStyle/>
                    <a:p>
                      <a:pPr algn="ctr"/>
                      <a:r>
                        <a:rPr kumimoji="1" lang="en-US" altLang="ja-JP" sz="1400" dirty="0"/>
                        <a:t>LT-2</a:t>
                      </a:r>
                      <a:endParaRPr kumimoji="1" lang="ja-JP" altLang="en-US" sz="1400"/>
                    </a:p>
                  </a:txBody>
                  <a:tcPr/>
                </a:tc>
                <a:tc>
                  <a:txBody>
                    <a:bodyPr/>
                    <a:lstStyle/>
                    <a:p>
                      <a:pPr algn="ctr"/>
                      <a:r>
                        <a:rPr kumimoji="1" lang="en-US" altLang="ja-JP" sz="1400" dirty="0">
                          <a:solidFill>
                            <a:srgbClr val="00B0F0"/>
                          </a:solidFill>
                        </a:rPr>
                        <a:t>117</a:t>
                      </a:r>
                      <a:endParaRPr kumimoji="1" lang="ja-JP" altLang="en-US" sz="1400">
                        <a:solidFill>
                          <a:srgbClr val="00B0F0"/>
                        </a:solidFill>
                      </a:endParaRPr>
                    </a:p>
                  </a:txBody>
                  <a:tcPr/>
                </a:tc>
                <a:tc>
                  <a:txBody>
                    <a:bodyPr/>
                    <a:lstStyle/>
                    <a:p>
                      <a:pPr algn="ctr"/>
                      <a:r>
                        <a:rPr kumimoji="1" lang="en-US" altLang="ja-JP" sz="1400" dirty="0"/>
                        <a:t>120</a:t>
                      </a:r>
                      <a:endParaRPr kumimoji="1" lang="ja-JP" altLang="en-US" sz="1400"/>
                    </a:p>
                  </a:txBody>
                  <a:tcPr/>
                </a:tc>
                <a:tc>
                  <a:txBody>
                    <a:bodyPr/>
                    <a:lstStyle/>
                    <a:p>
                      <a:pPr algn="ctr"/>
                      <a:r>
                        <a:rPr kumimoji="1" lang="en-US" altLang="ja-JP" sz="1400" dirty="0"/>
                        <a:t>114</a:t>
                      </a:r>
                      <a:endParaRPr kumimoji="1" lang="ja-JP" altLang="en-US" sz="1400"/>
                    </a:p>
                  </a:txBody>
                  <a:tcPr/>
                </a:tc>
                <a:tc>
                  <a:txBody>
                    <a:bodyPr/>
                    <a:lstStyle/>
                    <a:p>
                      <a:pPr algn="ctr"/>
                      <a:r>
                        <a:rPr kumimoji="1" lang="en-US" altLang="ja-JP" sz="1400" dirty="0"/>
                        <a:t>1.3</a:t>
                      </a:r>
                      <a:endParaRPr kumimoji="1" lang="ja-JP" altLang="en-US" sz="1400"/>
                    </a:p>
                  </a:txBody>
                  <a:tcPr/>
                </a:tc>
                <a:tc>
                  <a:txBody>
                    <a:bodyPr/>
                    <a:lstStyle/>
                    <a:p>
                      <a:pPr algn="ctr"/>
                      <a:r>
                        <a:rPr kumimoji="1" lang="en-US" altLang="ja-JP" sz="1400" dirty="0"/>
                        <a:t>0.397</a:t>
                      </a:r>
                    </a:p>
                  </a:txBody>
                  <a:tcPr/>
                </a:tc>
                <a:extLst>
                  <a:ext uri="{0D108BD9-81ED-4DB2-BD59-A6C34878D82A}">
                    <a16:rowId xmlns:a16="http://schemas.microsoft.com/office/drawing/2014/main" val="2501643456"/>
                  </a:ext>
                </a:extLst>
              </a:tr>
              <a:tr h="179505">
                <a:tc vMerge="1">
                  <a:txBody>
                    <a:bodyPr/>
                    <a:lstStyle/>
                    <a:p>
                      <a:endParaRPr kumimoji="1" lang="ja-JP" altLang="en-US" sz="1600"/>
                    </a:p>
                  </a:txBody>
                  <a:tcPr/>
                </a:tc>
                <a:tc>
                  <a:txBody>
                    <a:bodyPr/>
                    <a:lstStyle/>
                    <a:p>
                      <a:pPr algn="ctr"/>
                      <a:r>
                        <a:rPr kumimoji="1" lang="en-US" altLang="ja-JP" sz="1400" dirty="0"/>
                        <a:t>LB-2</a:t>
                      </a:r>
                      <a:endParaRPr kumimoji="1" lang="ja-JP" altLang="en-US" sz="1400"/>
                    </a:p>
                  </a:txBody>
                  <a:tcPr/>
                </a:tc>
                <a:tc>
                  <a:txBody>
                    <a:bodyPr/>
                    <a:lstStyle/>
                    <a:p>
                      <a:pPr algn="ctr"/>
                      <a:r>
                        <a:rPr kumimoji="1" lang="en-US" altLang="ja-JP" sz="1400" dirty="0">
                          <a:solidFill>
                            <a:srgbClr val="00B0F0"/>
                          </a:solidFill>
                        </a:rPr>
                        <a:t>125</a:t>
                      </a:r>
                      <a:endParaRPr kumimoji="1" lang="ja-JP" altLang="en-US" sz="1400">
                        <a:solidFill>
                          <a:srgbClr val="00B0F0"/>
                        </a:solidFill>
                      </a:endParaRPr>
                    </a:p>
                  </a:txBody>
                  <a:tcPr/>
                </a:tc>
                <a:tc>
                  <a:txBody>
                    <a:bodyPr/>
                    <a:lstStyle/>
                    <a:p>
                      <a:pPr algn="ctr"/>
                      <a:r>
                        <a:rPr kumimoji="1" lang="en-US" altLang="ja-JP" sz="1400" dirty="0">
                          <a:solidFill>
                            <a:srgbClr val="FFC000"/>
                          </a:solidFill>
                        </a:rPr>
                        <a:t>128</a:t>
                      </a:r>
                      <a:endParaRPr kumimoji="1" lang="ja-JP" altLang="en-US" sz="1400">
                        <a:solidFill>
                          <a:srgbClr val="FFC000"/>
                        </a:solidFill>
                      </a:endParaRPr>
                    </a:p>
                  </a:txBody>
                  <a:tcPr/>
                </a:tc>
                <a:tc>
                  <a:txBody>
                    <a:bodyPr/>
                    <a:lstStyle/>
                    <a:p>
                      <a:pPr algn="ctr"/>
                      <a:r>
                        <a:rPr kumimoji="1" lang="en-US" altLang="ja-JP" sz="1400" dirty="0"/>
                        <a:t>112</a:t>
                      </a:r>
                      <a:endParaRPr kumimoji="1" lang="ja-JP" altLang="en-US" sz="1400"/>
                    </a:p>
                  </a:txBody>
                  <a:tcPr/>
                </a:tc>
                <a:tc>
                  <a:txBody>
                    <a:bodyPr/>
                    <a:lstStyle/>
                    <a:p>
                      <a:pPr algn="ctr"/>
                      <a:r>
                        <a:rPr kumimoji="1" lang="en-US" altLang="ja-JP" sz="1400" dirty="0"/>
                        <a:t>1.6</a:t>
                      </a:r>
                      <a:endParaRPr kumimoji="1" lang="ja-JP" altLang="en-US" sz="1400"/>
                    </a:p>
                  </a:txBody>
                  <a:tcPr/>
                </a:tc>
                <a:tc>
                  <a:txBody>
                    <a:bodyPr/>
                    <a:lstStyle/>
                    <a:p>
                      <a:pPr algn="ctr"/>
                      <a:r>
                        <a:rPr kumimoji="1" lang="en-US" altLang="ja-JP" sz="1400" dirty="0"/>
                        <a:t>0.403</a:t>
                      </a:r>
                      <a:endParaRPr kumimoji="1" lang="ja-JP" altLang="en-US" sz="1400"/>
                    </a:p>
                  </a:txBody>
                  <a:tcPr/>
                </a:tc>
                <a:extLst>
                  <a:ext uri="{0D108BD9-81ED-4DB2-BD59-A6C34878D82A}">
                    <a16:rowId xmlns:a16="http://schemas.microsoft.com/office/drawing/2014/main" val="1829528748"/>
                  </a:ext>
                </a:extLst>
              </a:tr>
              <a:tr h="0">
                <a:tc rowSpan="2">
                  <a:txBody>
                    <a:bodyPr/>
                    <a:lstStyle/>
                    <a:p>
                      <a:pPr algn="ctr"/>
                      <a:r>
                        <a:rPr kumimoji="1" lang="en-US" altLang="ja-JP" sz="1400" dirty="0"/>
                        <a:t>MBXF2</a:t>
                      </a:r>
                      <a:endParaRPr kumimoji="1" lang="ja-JP" altLang="en-US" sz="1400"/>
                    </a:p>
                  </a:txBody>
                  <a:tcPr anchor="ctr"/>
                </a:tc>
                <a:tc>
                  <a:txBody>
                    <a:bodyPr/>
                    <a:lstStyle/>
                    <a:p>
                      <a:pPr algn="ctr"/>
                      <a:r>
                        <a:rPr kumimoji="1" lang="en-US" altLang="ja-JP" sz="1400" dirty="0"/>
                        <a:t>LT-3</a:t>
                      </a:r>
                      <a:endParaRPr kumimoji="1" lang="ja-JP" altLang="en-US" sz="1400"/>
                    </a:p>
                  </a:txBody>
                  <a:tcPr/>
                </a:tc>
                <a:tc>
                  <a:txBody>
                    <a:bodyPr/>
                    <a:lstStyle/>
                    <a:p>
                      <a:pPr algn="ctr"/>
                      <a:r>
                        <a:rPr kumimoji="1" lang="en-US" altLang="ja-JP" sz="1400" dirty="0">
                          <a:solidFill>
                            <a:srgbClr val="00B0F0"/>
                          </a:solidFill>
                        </a:rPr>
                        <a:t>123</a:t>
                      </a:r>
                      <a:endParaRPr kumimoji="1" lang="ja-JP" altLang="en-US" sz="1400">
                        <a:solidFill>
                          <a:srgbClr val="00B0F0"/>
                        </a:solidFill>
                      </a:endParaRPr>
                    </a:p>
                  </a:txBody>
                  <a:tcPr/>
                </a:tc>
                <a:tc>
                  <a:txBody>
                    <a:bodyPr/>
                    <a:lstStyle/>
                    <a:p>
                      <a:pPr algn="ctr"/>
                      <a:r>
                        <a:rPr kumimoji="1" lang="en-US" altLang="ja-JP" sz="1400" dirty="0">
                          <a:solidFill>
                            <a:srgbClr val="FFC000"/>
                          </a:solidFill>
                        </a:rPr>
                        <a:t>127</a:t>
                      </a:r>
                      <a:endParaRPr kumimoji="1" lang="ja-JP" altLang="en-US" sz="1400">
                        <a:solidFill>
                          <a:srgbClr val="FFC000"/>
                        </a:solidFill>
                      </a:endParaRPr>
                    </a:p>
                  </a:txBody>
                  <a:tcPr/>
                </a:tc>
                <a:tc>
                  <a:txBody>
                    <a:bodyPr/>
                    <a:lstStyle/>
                    <a:p>
                      <a:pPr algn="ctr"/>
                      <a:r>
                        <a:rPr kumimoji="1" lang="en-US" altLang="ja-JP" sz="1400" dirty="0"/>
                        <a:t>119</a:t>
                      </a:r>
                      <a:endParaRPr kumimoji="1" lang="ja-JP" altLang="en-US" sz="1400"/>
                    </a:p>
                  </a:txBody>
                  <a:tcPr/>
                </a:tc>
                <a:tc>
                  <a:txBody>
                    <a:bodyPr/>
                    <a:lstStyle/>
                    <a:p>
                      <a:pPr algn="ctr"/>
                      <a:r>
                        <a:rPr kumimoji="1" lang="en-US" altLang="ja-JP" sz="1400" dirty="0"/>
                        <a:t>1.9</a:t>
                      </a:r>
                      <a:endParaRPr kumimoji="1" lang="ja-JP" altLang="en-US" sz="1400"/>
                    </a:p>
                  </a:txBody>
                  <a:tcPr/>
                </a:tc>
                <a:tc>
                  <a:txBody>
                    <a:bodyPr/>
                    <a:lstStyle/>
                    <a:p>
                      <a:pPr algn="ctr"/>
                      <a:r>
                        <a:rPr kumimoji="1" lang="en-US" altLang="ja-JP" sz="1400" dirty="0"/>
                        <a:t>0.321</a:t>
                      </a:r>
                      <a:endParaRPr kumimoji="1" lang="ja-JP" altLang="en-US" sz="1400"/>
                    </a:p>
                  </a:txBody>
                  <a:tcPr/>
                </a:tc>
                <a:extLst>
                  <a:ext uri="{0D108BD9-81ED-4DB2-BD59-A6C34878D82A}">
                    <a16:rowId xmlns:a16="http://schemas.microsoft.com/office/drawing/2014/main" val="3332432855"/>
                  </a:ext>
                </a:extLst>
              </a:tr>
              <a:tr h="0">
                <a:tc vMerge="1">
                  <a:txBody>
                    <a:bodyPr/>
                    <a:lstStyle/>
                    <a:p>
                      <a:pPr algn="ctr"/>
                      <a:endParaRPr kumimoji="1" lang="ja-JP" altLang="en-US" sz="1600"/>
                    </a:p>
                  </a:txBody>
                  <a:tcPr anchor="ctr"/>
                </a:tc>
                <a:tc>
                  <a:txBody>
                    <a:bodyPr/>
                    <a:lstStyle/>
                    <a:p>
                      <a:pPr algn="ctr"/>
                      <a:r>
                        <a:rPr kumimoji="1" lang="en-US" altLang="ja-JP" sz="1400" dirty="0"/>
                        <a:t>LB-3</a:t>
                      </a:r>
                      <a:endParaRPr kumimoji="1" lang="ja-JP" altLang="en-US" sz="1400"/>
                    </a:p>
                  </a:txBody>
                  <a:tcPr/>
                </a:tc>
                <a:tc>
                  <a:txBody>
                    <a:bodyPr/>
                    <a:lstStyle/>
                    <a:p>
                      <a:pPr algn="ctr"/>
                      <a:r>
                        <a:rPr kumimoji="1" lang="en-US" altLang="ja-JP" sz="1400" dirty="0">
                          <a:solidFill>
                            <a:srgbClr val="00B0F0"/>
                          </a:solidFill>
                        </a:rPr>
                        <a:t>117</a:t>
                      </a:r>
                      <a:endParaRPr kumimoji="1" lang="ja-JP" altLang="en-US" sz="1400">
                        <a:solidFill>
                          <a:srgbClr val="00B0F0"/>
                        </a:solidFill>
                      </a:endParaRPr>
                    </a:p>
                  </a:txBody>
                  <a:tcPr/>
                </a:tc>
                <a:tc>
                  <a:txBody>
                    <a:bodyPr/>
                    <a:lstStyle/>
                    <a:p>
                      <a:pPr algn="ctr"/>
                      <a:r>
                        <a:rPr kumimoji="1" lang="en-US" altLang="ja-JP" sz="1400" dirty="0"/>
                        <a:t>122</a:t>
                      </a:r>
                      <a:endParaRPr kumimoji="1" lang="ja-JP" altLang="en-US" sz="1400"/>
                    </a:p>
                  </a:txBody>
                  <a:tcPr/>
                </a:tc>
                <a:tc>
                  <a:txBody>
                    <a:bodyPr/>
                    <a:lstStyle/>
                    <a:p>
                      <a:pPr algn="ctr"/>
                      <a:r>
                        <a:rPr kumimoji="1" lang="en-US" altLang="ja-JP" sz="1400" dirty="0"/>
                        <a:t>114</a:t>
                      </a:r>
                      <a:endParaRPr kumimoji="1" lang="ja-JP" altLang="en-US" sz="1400"/>
                    </a:p>
                  </a:txBody>
                  <a:tcPr/>
                </a:tc>
                <a:tc>
                  <a:txBody>
                    <a:bodyPr/>
                    <a:lstStyle/>
                    <a:p>
                      <a:pPr algn="ctr"/>
                      <a:r>
                        <a:rPr kumimoji="1" lang="en-US" altLang="ja-JP" sz="1400" dirty="0"/>
                        <a:t>1.9</a:t>
                      </a:r>
                      <a:endParaRPr kumimoji="1" lang="ja-JP" altLang="en-US" sz="1400"/>
                    </a:p>
                  </a:txBody>
                  <a:tcPr/>
                </a:tc>
                <a:tc>
                  <a:txBody>
                    <a:bodyPr/>
                    <a:lstStyle/>
                    <a:p>
                      <a:pPr algn="ctr"/>
                      <a:r>
                        <a:rPr kumimoji="1" lang="en-US" altLang="ja-JP" sz="1400" dirty="0"/>
                        <a:t>0.327</a:t>
                      </a:r>
                      <a:endParaRPr kumimoji="1" lang="ja-JP" altLang="en-US" sz="1400"/>
                    </a:p>
                  </a:txBody>
                  <a:tcPr/>
                </a:tc>
                <a:extLst>
                  <a:ext uri="{0D108BD9-81ED-4DB2-BD59-A6C34878D82A}">
                    <a16:rowId xmlns:a16="http://schemas.microsoft.com/office/drawing/2014/main" val="388484004"/>
                  </a:ext>
                </a:extLst>
              </a:tr>
            </a:tbl>
          </a:graphicData>
        </a:graphic>
      </p:graphicFrame>
      <p:sp>
        <p:nvSpPr>
          <p:cNvPr id="6" name="フッター プレースホルダー 5">
            <a:extLst>
              <a:ext uri="{FF2B5EF4-FFF2-40B4-BE49-F238E27FC236}">
                <a16:creationId xmlns:a16="http://schemas.microsoft.com/office/drawing/2014/main" id="{3EB5CC16-060D-C341-ADA7-B32A1A737DF6}"/>
              </a:ext>
            </a:extLst>
          </p:cNvPr>
          <p:cNvSpPr>
            <a:spLocks noGrp="1"/>
          </p:cNvSpPr>
          <p:nvPr>
            <p:ph type="ftr" sz="quarter" idx="11"/>
          </p:nvPr>
        </p:nvSpPr>
        <p:spPr/>
        <p:txBody>
          <a:bodyPr/>
          <a:lstStyle/>
          <a:p>
            <a:r>
              <a:rPr lang="en-US" noProof="0"/>
              <a:t>Status of D1 Construction and Test, T. Nakamoto, KEK</a:t>
            </a:r>
            <a:endParaRPr lang="en-GB" noProof="0"/>
          </a:p>
        </p:txBody>
      </p:sp>
      <mc:AlternateContent xmlns:mc="http://schemas.openxmlformats.org/markup-compatibility/2006" xmlns:a14="http://schemas.microsoft.com/office/drawing/2010/main">
        <mc:Choice Requires="a14">
          <p:sp>
            <p:nvSpPr>
              <p:cNvPr id="3" name="テキスト ボックス 2">
                <a:extLst>
                  <a:ext uri="{FF2B5EF4-FFF2-40B4-BE49-F238E27FC236}">
                    <a16:creationId xmlns:a16="http://schemas.microsoft.com/office/drawing/2014/main" id="{B3652282-0F13-CC4B-BE4F-0E223BBE22CF}"/>
                  </a:ext>
                </a:extLst>
              </p:cNvPr>
              <p:cNvSpPr txBox="1"/>
              <p:nvPr/>
            </p:nvSpPr>
            <p:spPr>
              <a:xfrm>
                <a:off x="351748" y="3974545"/>
                <a:ext cx="8518983" cy="2862322"/>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kumimoji="1" lang="en-US" altLang="ja-JP" dirty="0">
                    <a:solidFill>
                      <a:srgbClr val="00B0F0"/>
                    </a:solidFill>
                  </a:rPr>
                  <a:t>Target range of the total average: 115</a:t>
                </a:r>
                <a14:m>
                  <m:oMath xmlns:m="http://schemas.openxmlformats.org/officeDocument/2006/math">
                    <m:r>
                      <a:rPr kumimoji="1" lang="en-US" altLang="ja-JP" b="0" i="1" smtClean="0">
                        <a:solidFill>
                          <a:srgbClr val="00B0F0"/>
                        </a:solidFill>
                        <a:latin typeface="Cambria Math" panose="02040503050406030204" pitchFamily="18" charset="0"/>
                        <a:ea typeface="Cambria Math" panose="02040503050406030204" pitchFamily="18" charset="0"/>
                      </a:rPr>
                      <m:t>±</m:t>
                    </m:r>
                  </m:oMath>
                </a14:m>
                <a:r>
                  <a:rPr kumimoji="1" lang="en-US" altLang="ja-JP" dirty="0">
                    <a:solidFill>
                      <a:srgbClr val="00B0F0"/>
                    </a:solidFill>
                  </a:rPr>
                  <a:t>10 MPa.</a:t>
                </a:r>
              </a:p>
              <a:p>
                <a:pPr marL="742950" lvl="1" indent="-285750">
                  <a:buFont typeface="Wingdings" pitchFamily="2" charset="2"/>
                  <a:buChar char="Ø"/>
                </a:pPr>
                <a:r>
                  <a:rPr kumimoji="1" lang="en-US" altLang="ja-JP" dirty="0">
                    <a:solidFill>
                      <a:srgbClr val="00B0F0"/>
                    </a:solidFill>
                  </a:rPr>
                  <a:t>Ave. prestresses are within the target range.</a:t>
                </a:r>
              </a:p>
              <a:p>
                <a:pPr marL="742950" lvl="1" indent="-285750">
                  <a:buFont typeface="Wingdings" pitchFamily="2" charset="2"/>
                  <a:buChar char="Ø"/>
                </a:pPr>
                <a:r>
                  <a:rPr kumimoji="1" lang="en-US" altLang="ja-JP" dirty="0">
                    <a:solidFill>
                      <a:srgbClr val="FFC000"/>
                    </a:solidFill>
                  </a:rPr>
                  <a:t>Excesses were observed at a few points.</a:t>
                </a:r>
                <a:r>
                  <a:rPr kumimoji="1" lang="en-US" altLang="ja-JP" dirty="0"/>
                  <a:t>  </a:t>
                </a:r>
                <a:endParaRPr kumimoji="1" lang="en-US" altLang="ja-JP" dirty="0">
                  <a:solidFill>
                    <a:srgbClr val="00B0F0"/>
                  </a:solidFill>
                </a:endParaRPr>
              </a:p>
              <a:p>
                <a:pPr marL="285750" indent="-285750">
                  <a:buFont typeface="Arial" panose="020B0604020202020204" pitchFamily="34" charset="0"/>
                  <a:buChar char="•"/>
                </a:pPr>
                <a:r>
                  <a:rPr kumimoji="1" lang="en-US" altLang="ja-JP" dirty="0">
                    <a:solidFill>
                      <a:schemeClr val="tx1"/>
                    </a:solidFill>
                  </a:rPr>
                  <a:t>Thickness of the insulated SC cables from 19 spools was determined by the “10-stack measurement” before the coil winding.</a:t>
                </a:r>
              </a:p>
              <a:p>
                <a:pPr marL="285750" indent="-285750">
                  <a:buFont typeface="Arial" panose="020B0604020202020204" pitchFamily="34" charset="0"/>
                  <a:buChar char="•"/>
                </a:pPr>
                <a:r>
                  <a:rPr kumimoji="1" lang="en-US" altLang="ja-JP" dirty="0">
                    <a:solidFill>
                      <a:schemeClr val="tx1"/>
                    </a:solidFill>
                  </a:rPr>
                  <a:t>Dimension control of the wedge thickness: &lt;30 </a:t>
                </a:r>
                <a:r>
                  <a:rPr kumimoji="1" lang="en-US" altLang="ja-JP" dirty="0">
                    <a:solidFill>
                      <a:schemeClr val="tx1"/>
                    </a:solidFill>
                    <a:latin typeface="Symbol" pitchFamily="2" charset="2"/>
                  </a:rPr>
                  <a:t>m</a:t>
                </a:r>
                <a:r>
                  <a:rPr kumimoji="1" lang="en-US" altLang="ja-JP" dirty="0">
                    <a:solidFill>
                      <a:schemeClr val="tx1"/>
                    </a:solidFill>
                  </a:rPr>
                  <a:t>m</a:t>
                </a:r>
              </a:p>
              <a:p>
                <a:pPr marL="285750" indent="-285750">
                  <a:buFont typeface="Arial" panose="020B0604020202020204" pitchFamily="34" charset="0"/>
                  <a:buChar char="•"/>
                </a:pPr>
                <a:r>
                  <a:rPr kumimoji="1" lang="en-US" altLang="ja-JP" dirty="0">
                    <a:solidFill>
                      <a:schemeClr val="tx1"/>
                    </a:solidFill>
                  </a:rPr>
                  <a:t>A pair of superconducting cables with similar thickness were selected for each magnet so far. This resulted in the close values of average stress between two coils in MBXFP1 and MBXF5, while the difference in total average is relatively large in MBXF1 and MBXF2. </a:t>
                </a:r>
                <a:endParaRPr kumimoji="1" lang="ja-JP" altLang="en-US">
                  <a:solidFill>
                    <a:schemeClr val="tx1"/>
                  </a:solidFill>
                </a:endParaRPr>
              </a:p>
            </p:txBody>
          </p:sp>
        </mc:Choice>
        <mc:Fallback xmlns="">
          <p:sp>
            <p:nvSpPr>
              <p:cNvPr id="3" name="テキスト ボックス 2">
                <a:extLst>
                  <a:ext uri="{FF2B5EF4-FFF2-40B4-BE49-F238E27FC236}">
                    <a16:creationId xmlns:a16="http://schemas.microsoft.com/office/drawing/2014/main" id="{B3652282-0F13-CC4B-BE4F-0E223BBE22CF}"/>
                  </a:ext>
                </a:extLst>
              </p:cNvPr>
              <p:cNvSpPr txBox="1">
                <a:spLocks noRot="1" noChangeAspect="1" noMove="1" noResize="1" noEditPoints="1" noAdjustHandles="1" noChangeArrowheads="1" noChangeShapeType="1" noTextEdit="1"/>
              </p:cNvSpPr>
              <p:nvPr/>
            </p:nvSpPr>
            <p:spPr>
              <a:xfrm>
                <a:off x="351748" y="3974545"/>
                <a:ext cx="8518983" cy="2862322"/>
              </a:xfrm>
              <a:prstGeom prst="rect">
                <a:avLst/>
              </a:prstGeom>
              <a:blipFill>
                <a:blip r:embed="rId2"/>
                <a:stretch>
                  <a:fillRect l="-446" t="-441" b="-2203"/>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40282047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10A884-6CD9-1F41-BC60-0D1B6E224582}"/>
              </a:ext>
            </a:extLst>
          </p:cNvPr>
          <p:cNvSpPr>
            <a:spLocks noGrp="1"/>
          </p:cNvSpPr>
          <p:nvPr>
            <p:ph type="title"/>
          </p:nvPr>
        </p:nvSpPr>
        <p:spPr>
          <a:xfrm>
            <a:off x="612000" y="-61363"/>
            <a:ext cx="7920000" cy="720000"/>
          </a:xfrm>
        </p:spPr>
        <p:txBody>
          <a:bodyPr/>
          <a:lstStyle/>
          <a:p>
            <a:r>
              <a:rPr kumimoji="1" lang="en-US" altLang="ja-JP" sz="3200" dirty="0"/>
              <a:t>Manufacturing of D1 Magnet</a:t>
            </a:r>
            <a:endParaRPr kumimoji="1" lang="ja-JP" altLang="en-US" sz="3200"/>
          </a:p>
        </p:txBody>
      </p:sp>
      <p:sp>
        <p:nvSpPr>
          <p:cNvPr id="4" name="フッター プレースホルダー 3">
            <a:extLst>
              <a:ext uri="{FF2B5EF4-FFF2-40B4-BE49-F238E27FC236}">
                <a16:creationId xmlns:a16="http://schemas.microsoft.com/office/drawing/2014/main" id="{1F8E542B-B577-3647-80CE-ABF79B300E6F}"/>
              </a:ext>
            </a:extLst>
          </p:cNvPr>
          <p:cNvSpPr>
            <a:spLocks noGrp="1"/>
          </p:cNvSpPr>
          <p:nvPr>
            <p:ph type="ftr" sz="quarter" idx="11"/>
          </p:nvPr>
        </p:nvSpPr>
        <p:spPr/>
        <p:txBody>
          <a:bodyPr/>
          <a:lstStyle/>
          <a:p>
            <a:r>
              <a:rPr lang="en-US" noProof="0"/>
              <a:t>Status of D1 Construction and Test, T. Nakamoto, KEK</a:t>
            </a:r>
            <a:endParaRPr lang="en-GB" noProof="0"/>
          </a:p>
        </p:txBody>
      </p:sp>
      <p:pic>
        <p:nvPicPr>
          <p:cNvPr id="5" name="図 4">
            <a:extLst>
              <a:ext uri="{FF2B5EF4-FFF2-40B4-BE49-F238E27FC236}">
                <a16:creationId xmlns:a16="http://schemas.microsoft.com/office/drawing/2014/main" id="{D136E67A-D588-2D4C-82BE-FDA38CB96F4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81900" y="483941"/>
            <a:ext cx="2251196" cy="1687397"/>
          </a:xfrm>
          <a:prstGeom prst="rect">
            <a:avLst/>
          </a:prstGeom>
        </p:spPr>
      </p:pic>
      <p:pic>
        <p:nvPicPr>
          <p:cNvPr id="6" name="図 5">
            <a:extLst>
              <a:ext uri="{FF2B5EF4-FFF2-40B4-BE49-F238E27FC236}">
                <a16:creationId xmlns:a16="http://schemas.microsoft.com/office/drawing/2014/main" id="{B3566469-F18C-0248-B54D-A7E85732C7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3945" y="626245"/>
            <a:ext cx="2413677" cy="1809186"/>
          </a:xfrm>
          <a:prstGeom prst="rect">
            <a:avLst/>
          </a:prstGeom>
        </p:spPr>
      </p:pic>
      <p:pic>
        <p:nvPicPr>
          <p:cNvPr id="7" name="図 6">
            <a:extLst>
              <a:ext uri="{FF2B5EF4-FFF2-40B4-BE49-F238E27FC236}">
                <a16:creationId xmlns:a16="http://schemas.microsoft.com/office/drawing/2014/main" id="{A705726E-399E-F249-8B62-C8822FD0ACB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30854" y="616958"/>
            <a:ext cx="2413678" cy="1809187"/>
          </a:xfrm>
          <a:prstGeom prst="rect">
            <a:avLst/>
          </a:prstGeom>
        </p:spPr>
      </p:pic>
      <p:pic>
        <p:nvPicPr>
          <p:cNvPr id="8" name="図 7">
            <a:extLst>
              <a:ext uri="{FF2B5EF4-FFF2-40B4-BE49-F238E27FC236}">
                <a16:creationId xmlns:a16="http://schemas.microsoft.com/office/drawing/2014/main" id="{00CC9BF5-B516-A445-B107-908885AA3FB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17764" y="616958"/>
            <a:ext cx="2401289" cy="1799901"/>
          </a:xfrm>
          <a:prstGeom prst="rect">
            <a:avLst/>
          </a:prstGeom>
        </p:spPr>
      </p:pic>
      <p:pic>
        <p:nvPicPr>
          <p:cNvPr id="9" name="図 8">
            <a:extLst>
              <a:ext uri="{FF2B5EF4-FFF2-40B4-BE49-F238E27FC236}">
                <a16:creationId xmlns:a16="http://schemas.microsoft.com/office/drawing/2014/main" id="{E3908A44-6D55-134A-A3D9-F23F20D7463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69518" y="2924871"/>
            <a:ext cx="2430121" cy="1619341"/>
          </a:xfrm>
          <a:prstGeom prst="rect">
            <a:avLst/>
          </a:prstGeom>
        </p:spPr>
      </p:pic>
      <p:pic>
        <p:nvPicPr>
          <p:cNvPr id="10" name="図 9">
            <a:extLst>
              <a:ext uri="{FF2B5EF4-FFF2-40B4-BE49-F238E27FC236}">
                <a16:creationId xmlns:a16="http://schemas.microsoft.com/office/drawing/2014/main" id="{28753143-D200-0F4D-B2CE-601D4051288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21282" y="2924730"/>
            <a:ext cx="2430122" cy="1619341"/>
          </a:xfrm>
          <a:prstGeom prst="rect">
            <a:avLst/>
          </a:prstGeom>
        </p:spPr>
      </p:pic>
      <p:pic>
        <p:nvPicPr>
          <p:cNvPr id="11" name="図 10">
            <a:extLst>
              <a:ext uri="{FF2B5EF4-FFF2-40B4-BE49-F238E27FC236}">
                <a16:creationId xmlns:a16="http://schemas.microsoft.com/office/drawing/2014/main" id="{0831732E-2AEC-2D45-8A72-879B9F0546E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5492" y="4940408"/>
            <a:ext cx="2430121" cy="1619340"/>
          </a:xfrm>
          <a:prstGeom prst="rect">
            <a:avLst/>
          </a:prstGeom>
        </p:spPr>
      </p:pic>
      <p:pic>
        <p:nvPicPr>
          <p:cNvPr id="12" name="図 11">
            <a:extLst>
              <a:ext uri="{FF2B5EF4-FFF2-40B4-BE49-F238E27FC236}">
                <a16:creationId xmlns:a16="http://schemas.microsoft.com/office/drawing/2014/main" id="{6B34F945-A4DF-0644-A3C0-745D42C4145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763417" y="4940408"/>
            <a:ext cx="2430121" cy="1619340"/>
          </a:xfrm>
          <a:prstGeom prst="rect">
            <a:avLst/>
          </a:prstGeom>
        </p:spPr>
      </p:pic>
      <p:pic>
        <p:nvPicPr>
          <p:cNvPr id="15" name="図 14">
            <a:extLst>
              <a:ext uri="{FF2B5EF4-FFF2-40B4-BE49-F238E27FC236}">
                <a16:creationId xmlns:a16="http://schemas.microsoft.com/office/drawing/2014/main" id="{9728FBC1-799E-4045-8503-B6DE572E541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2000" y="2939660"/>
            <a:ext cx="2436353" cy="1623123"/>
          </a:xfrm>
          <a:prstGeom prst="rect">
            <a:avLst/>
          </a:prstGeom>
        </p:spPr>
      </p:pic>
      <p:sp>
        <p:nvSpPr>
          <p:cNvPr id="16" name="テキスト ボックス 15">
            <a:extLst>
              <a:ext uri="{FF2B5EF4-FFF2-40B4-BE49-F238E27FC236}">
                <a16:creationId xmlns:a16="http://schemas.microsoft.com/office/drawing/2014/main" id="{A30DC615-EDEE-AE48-B1DD-26F2416D69A6}"/>
              </a:ext>
            </a:extLst>
          </p:cNvPr>
          <p:cNvSpPr txBox="1"/>
          <p:nvPr/>
        </p:nvSpPr>
        <p:spPr>
          <a:xfrm>
            <a:off x="-45141" y="2464929"/>
            <a:ext cx="1770036" cy="461665"/>
          </a:xfrm>
          <a:prstGeom prst="rect">
            <a:avLst/>
          </a:prstGeom>
          <a:noFill/>
        </p:spPr>
        <p:txBody>
          <a:bodyPr wrap="none" rtlCol="0">
            <a:spAutoFit/>
          </a:bodyPr>
          <a:lstStyle/>
          <a:p>
            <a:r>
              <a:rPr kumimoji="1" lang="en-US" altLang="ja-JP" sz="1200" dirty="0"/>
              <a:t>QPH, ground insulation</a:t>
            </a:r>
          </a:p>
          <a:p>
            <a:r>
              <a:rPr kumimoji="1" lang="en-US" altLang="ja-JP" sz="1200" dirty="0"/>
              <a:t>wrapping</a:t>
            </a:r>
            <a:endParaRPr kumimoji="1" lang="ja-JP" altLang="en-US" sz="1200"/>
          </a:p>
        </p:txBody>
      </p:sp>
      <p:sp>
        <p:nvSpPr>
          <p:cNvPr id="18" name="テキスト ボックス 17">
            <a:extLst>
              <a:ext uri="{FF2B5EF4-FFF2-40B4-BE49-F238E27FC236}">
                <a16:creationId xmlns:a16="http://schemas.microsoft.com/office/drawing/2014/main" id="{332BF91F-118C-DD47-9B8D-D7A04E91D018}"/>
              </a:ext>
            </a:extLst>
          </p:cNvPr>
          <p:cNvSpPr txBox="1"/>
          <p:nvPr/>
        </p:nvSpPr>
        <p:spPr>
          <a:xfrm>
            <a:off x="1977497" y="2454096"/>
            <a:ext cx="1908471" cy="276999"/>
          </a:xfrm>
          <a:prstGeom prst="rect">
            <a:avLst/>
          </a:prstGeom>
          <a:noFill/>
        </p:spPr>
        <p:txBody>
          <a:bodyPr wrap="none" rtlCol="0">
            <a:spAutoFit/>
          </a:bodyPr>
          <a:lstStyle/>
          <a:p>
            <a:r>
              <a:rPr kumimoji="1" lang="en-US" altLang="ja-JP" sz="1200" dirty="0"/>
              <a:t>Top/bottom coil assembly</a:t>
            </a:r>
            <a:endParaRPr kumimoji="1" lang="ja-JP" altLang="en-US" sz="1200"/>
          </a:p>
        </p:txBody>
      </p:sp>
      <p:sp>
        <p:nvSpPr>
          <p:cNvPr id="19" name="テキスト ボックス 18">
            <a:extLst>
              <a:ext uri="{FF2B5EF4-FFF2-40B4-BE49-F238E27FC236}">
                <a16:creationId xmlns:a16="http://schemas.microsoft.com/office/drawing/2014/main" id="{E8EC4E7A-9E7C-A846-B042-DBDBE4F65251}"/>
              </a:ext>
            </a:extLst>
          </p:cNvPr>
          <p:cNvSpPr txBox="1"/>
          <p:nvPr/>
        </p:nvSpPr>
        <p:spPr>
          <a:xfrm>
            <a:off x="4690650" y="2441990"/>
            <a:ext cx="1686680" cy="276999"/>
          </a:xfrm>
          <a:prstGeom prst="rect">
            <a:avLst/>
          </a:prstGeom>
          <a:noFill/>
        </p:spPr>
        <p:txBody>
          <a:bodyPr wrap="none" rtlCol="0">
            <a:spAutoFit/>
          </a:bodyPr>
          <a:lstStyle/>
          <a:p>
            <a:r>
              <a:rPr kumimoji="1" lang="en-US" altLang="ja-JP" sz="1200" dirty="0"/>
              <a:t>Brass shoe assembly</a:t>
            </a:r>
            <a:endParaRPr kumimoji="1" lang="ja-JP" altLang="en-US" sz="1200"/>
          </a:p>
        </p:txBody>
      </p:sp>
      <p:sp>
        <p:nvSpPr>
          <p:cNvPr id="20" name="テキスト ボックス 19">
            <a:extLst>
              <a:ext uri="{FF2B5EF4-FFF2-40B4-BE49-F238E27FC236}">
                <a16:creationId xmlns:a16="http://schemas.microsoft.com/office/drawing/2014/main" id="{5B25F749-5092-CF41-99BE-AA4234ED3B8E}"/>
              </a:ext>
            </a:extLst>
          </p:cNvPr>
          <p:cNvSpPr txBox="1"/>
          <p:nvPr/>
        </p:nvSpPr>
        <p:spPr>
          <a:xfrm>
            <a:off x="7546212" y="2416859"/>
            <a:ext cx="787395" cy="276999"/>
          </a:xfrm>
          <a:prstGeom prst="rect">
            <a:avLst/>
          </a:prstGeom>
          <a:noFill/>
        </p:spPr>
        <p:txBody>
          <a:bodyPr wrap="none" rtlCol="0">
            <a:spAutoFit/>
          </a:bodyPr>
          <a:lstStyle/>
          <a:p>
            <a:r>
              <a:rPr kumimoji="1" lang="en-US" altLang="ja-JP" sz="1200" dirty="0"/>
              <a:t>Collaring</a:t>
            </a:r>
            <a:endParaRPr kumimoji="1" lang="ja-JP" altLang="en-US" sz="1200"/>
          </a:p>
        </p:txBody>
      </p:sp>
      <p:sp>
        <p:nvSpPr>
          <p:cNvPr id="21" name="テキスト ボックス 20">
            <a:extLst>
              <a:ext uri="{FF2B5EF4-FFF2-40B4-BE49-F238E27FC236}">
                <a16:creationId xmlns:a16="http://schemas.microsoft.com/office/drawing/2014/main" id="{962E190C-A4C7-3044-AF9E-D5FF03024A17}"/>
              </a:ext>
            </a:extLst>
          </p:cNvPr>
          <p:cNvSpPr txBox="1"/>
          <p:nvPr/>
        </p:nvSpPr>
        <p:spPr>
          <a:xfrm>
            <a:off x="812241" y="4556318"/>
            <a:ext cx="2119491" cy="276999"/>
          </a:xfrm>
          <a:prstGeom prst="rect">
            <a:avLst/>
          </a:prstGeom>
          <a:noFill/>
        </p:spPr>
        <p:txBody>
          <a:bodyPr wrap="none" rtlCol="0">
            <a:spAutoFit/>
          </a:bodyPr>
          <a:lstStyle/>
          <a:p>
            <a:r>
              <a:rPr kumimoji="1" lang="en-US" altLang="ja-JP" sz="1200" dirty="0"/>
              <a:t>Collared coil on bottom yoke</a:t>
            </a:r>
            <a:endParaRPr kumimoji="1" lang="ja-JP" altLang="en-US" sz="1200"/>
          </a:p>
        </p:txBody>
      </p:sp>
      <p:sp>
        <p:nvSpPr>
          <p:cNvPr id="22" name="テキスト ボックス 21">
            <a:extLst>
              <a:ext uri="{FF2B5EF4-FFF2-40B4-BE49-F238E27FC236}">
                <a16:creationId xmlns:a16="http://schemas.microsoft.com/office/drawing/2014/main" id="{5C5D07CF-9280-3942-9527-FB6563A5A031}"/>
              </a:ext>
            </a:extLst>
          </p:cNvPr>
          <p:cNvSpPr txBox="1"/>
          <p:nvPr/>
        </p:nvSpPr>
        <p:spPr>
          <a:xfrm>
            <a:off x="4225379" y="4496001"/>
            <a:ext cx="638636" cy="276999"/>
          </a:xfrm>
          <a:prstGeom prst="rect">
            <a:avLst/>
          </a:prstGeom>
          <a:noFill/>
        </p:spPr>
        <p:txBody>
          <a:bodyPr wrap="none" rtlCol="0">
            <a:spAutoFit/>
          </a:bodyPr>
          <a:lstStyle/>
          <a:p>
            <a:r>
              <a:rPr kumimoji="1" lang="en-US" altLang="ja-JP" sz="1200" dirty="0"/>
              <a:t>Yoking</a:t>
            </a:r>
            <a:endParaRPr kumimoji="1" lang="ja-JP" altLang="en-US" sz="1200"/>
          </a:p>
        </p:txBody>
      </p:sp>
      <p:sp>
        <p:nvSpPr>
          <p:cNvPr id="23" name="テキスト ボックス 22">
            <a:extLst>
              <a:ext uri="{FF2B5EF4-FFF2-40B4-BE49-F238E27FC236}">
                <a16:creationId xmlns:a16="http://schemas.microsoft.com/office/drawing/2014/main" id="{9E42676A-5BD2-4840-B8E1-77616F4B48F3}"/>
              </a:ext>
            </a:extLst>
          </p:cNvPr>
          <p:cNvSpPr txBox="1"/>
          <p:nvPr/>
        </p:nvSpPr>
        <p:spPr>
          <a:xfrm>
            <a:off x="5938029" y="4515914"/>
            <a:ext cx="2212465" cy="276999"/>
          </a:xfrm>
          <a:prstGeom prst="rect">
            <a:avLst/>
          </a:prstGeom>
          <a:noFill/>
        </p:spPr>
        <p:txBody>
          <a:bodyPr wrap="none" rtlCol="0">
            <a:spAutoFit/>
          </a:bodyPr>
          <a:lstStyle/>
          <a:p>
            <a:r>
              <a:rPr kumimoji="1" lang="en-US" altLang="ja-JP" sz="1200" dirty="0"/>
              <a:t>Removal of collaring mandrel </a:t>
            </a:r>
            <a:endParaRPr kumimoji="1" lang="ja-JP" altLang="en-US" sz="1200"/>
          </a:p>
        </p:txBody>
      </p:sp>
      <p:sp>
        <p:nvSpPr>
          <p:cNvPr id="24" name="テキスト ボックス 23">
            <a:extLst>
              <a:ext uri="{FF2B5EF4-FFF2-40B4-BE49-F238E27FC236}">
                <a16:creationId xmlns:a16="http://schemas.microsoft.com/office/drawing/2014/main" id="{874F89CC-E0DD-9F4B-8DB4-CDB0BAA02629}"/>
              </a:ext>
            </a:extLst>
          </p:cNvPr>
          <p:cNvSpPr txBox="1"/>
          <p:nvPr/>
        </p:nvSpPr>
        <p:spPr>
          <a:xfrm>
            <a:off x="1339385" y="6552883"/>
            <a:ext cx="1085554" cy="276999"/>
          </a:xfrm>
          <a:prstGeom prst="rect">
            <a:avLst/>
          </a:prstGeom>
          <a:noFill/>
        </p:spPr>
        <p:txBody>
          <a:bodyPr wrap="none" rtlCol="0">
            <a:spAutoFit/>
          </a:bodyPr>
          <a:lstStyle/>
          <a:p>
            <a:r>
              <a:rPr kumimoji="1" lang="en-US" altLang="ja-JP" sz="1200" dirty="0"/>
              <a:t>Shell welding</a:t>
            </a:r>
            <a:endParaRPr kumimoji="1" lang="ja-JP" altLang="en-US" sz="1200"/>
          </a:p>
        </p:txBody>
      </p:sp>
      <p:sp>
        <p:nvSpPr>
          <p:cNvPr id="25" name="テキスト ボックス 24">
            <a:extLst>
              <a:ext uri="{FF2B5EF4-FFF2-40B4-BE49-F238E27FC236}">
                <a16:creationId xmlns:a16="http://schemas.microsoft.com/office/drawing/2014/main" id="{29CD5B0C-0540-0E4A-BCB2-047D29A782A0}"/>
              </a:ext>
            </a:extLst>
          </p:cNvPr>
          <p:cNvSpPr txBox="1"/>
          <p:nvPr/>
        </p:nvSpPr>
        <p:spPr>
          <a:xfrm>
            <a:off x="6498396" y="6545360"/>
            <a:ext cx="1316386" cy="276999"/>
          </a:xfrm>
          <a:prstGeom prst="rect">
            <a:avLst/>
          </a:prstGeom>
          <a:noFill/>
        </p:spPr>
        <p:txBody>
          <a:bodyPr wrap="none" rtlCol="0">
            <a:spAutoFit/>
          </a:bodyPr>
          <a:lstStyle/>
          <a:p>
            <a:r>
              <a:rPr kumimoji="1" lang="en-US" altLang="ja-JP" sz="1200" dirty="0"/>
              <a:t>End ring welding</a:t>
            </a:r>
            <a:endParaRPr kumimoji="1" lang="ja-JP" altLang="en-US" sz="1200"/>
          </a:p>
        </p:txBody>
      </p:sp>
      <p:pic>
        <p:nvPicPr>
          <p:cNvPr id="26" name="図 25">
            <a:extLst>
              <a:ext uri="{FF2B5EF4-FFF2-40B4-BE49-F238E27FC236}">
                <a16:creationId xmlns:a16="http://schemas.microsoft.com/office/drawing/2014/main" id="{AFCB2094-05DB-4442-9C98-A86A244A43A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69518" y="4914480"/>
            <a:ext cx="2469030" cy="1645268"/>
          </a:xfrm>
          <a:prstGeom prst="rect">
            <a:avLst/>
          </a:prstGeom>
        </p:spPr>
      </p:pic>
      <p:sp>
        <p:nvSpPr>
          <p:cNvPr id="27" name="テキスト ボックス 26">
            <a:extLst>
              <a:ext uri="{FF2B5EF4-FFF2-40B4-BE49-F238E27FC236}">
                <a16:creationId xmlns:a16="http://schemas.microsoft.com/office/drawing/2014/main" id="{37A37BC4-8A72-8049-89BC-CC2EFE65B006}"/>
              </a:ext>
            </a:extLst>
          </p:cNvPr>
          <p:cNvSpPr txBox="1"/>
          <p:nvPr/>
        </p:nvSpPr>
        <p:spPr>
          <a:xfrm>
            <a:off x="3284787" y="6545360"/>
            <a:ext cx="2211311" cy="276999"/>
          </a:xfrm>
          <a:prstGeom prst="rect">
            <a:avLst/>
          </a:prstGeom>
          <a:noFill/>
        </p:spPr>
        <p:txBody>
          <a:bodyPr wrap="none" rtlCol="0">
            <a:spAutoFit/>
          </a:bodyPr>
          <a:lstStyle/>
          <a:p>
            <a:r>
              <a:rPr kumimoji="1" lang="en-US" altLang="ja-JP" sz="1200" dirty="0"/>
              <a:t>Welding of alignment markers</a:t>
            </a:r>
            <a:endParaRPr kumimoji="1" lang="ja-JP" altLang="en-US" sz="1200"/>
          </a:p>
        </p:txBody>
      </p:sp>
      <p:sp>
        <p:nvSpPr>
          <p:cNvPr id="3" name="スライド番号プレースホルダー 2">
            <a:extLst>
              <a:ext uri="{FF2B5EF4-FFF2-40B4-BE49-F238E27FC236}">
                <a16:creationId xmlns:a16="http://schemas.microsoft.com/office/drawing/2014/main" id="{B30DAA72-9093-AC4F-BB03-48394A29F0CA}"/>
              </a:ext>
            </a:extLst>
          </p:cNvPr>
          <p:cNvSpPr>
            <a:spLocks noGrp="1"/>
          </p:cNvSpPr>
          <p:nvPr>
            <p:ph type="sldNum" sz="quarter" idx="12"/>
          </p:nvPr>
        </p:nvSpPr>
        <p:spPr/>
        <p:txBody>
          <a:bodyPr/>
          <a:lstStyle/>
          <a:p>
            <a:fld id="{BFDCA1C4-9514-7B4F-976F-D92F7E296653}" type="slidenum">
              <a:rPr lang="fr-FR" smtClean="0"/>
              <a:pPr/>
              <a:t>27</a:t>
            </a:fld>
            <a:endParaRPr lang="fr-FR"/>
          </a:p>
        </p:txBody>
      </p:sp>
    </p:spTree>
    <p:extLst>
      <p:ext uri="{BB962C8B-B14F-4D97-AF65-F5344CB8AC3E}">
        <p14:creationId xmlns:p14="http://schemas.microsoft.com/office/powerpoint/2010/main" val="33160226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10E4BB-B67B-6545-A207-EA26A0D06E11}"/>
              </a:ext>
            </a:extLst>
          </p:cNvPr>
          <p:cNvSpPr>
            <a:spLocks noGrp="1"/>
          </p:cNvSpPr>
          <p:nvPr>
            <p:ph type="title"/>
          </p:nvPr>
        </p:nvSpPr>
        <p:spPr>
          <a:xfrm>
            <a:off x="706511" y="-145948"/>
            <a:ext cx="7920000" cy="720000"/>
          </a:xfrm>
        </p:spPr>
        <p:txBody>
          <a:bodyPr/>
          <a:lstStyle/>
          <a:p>
            <a:r>
              <a:rPr lang="en-US" altLang="ja-JP" sz="3200" dirty="0"/>
              <a:t>Manufacturing of D1 Magnet</a:t>
            </a:r>
            <a:endParaRPr kumimoji="1" lang="ja-JP" altLang="en-US" sz="3200"/>
          </a:p>
        </p:txBody>
      </p:sp>
      <p:sp>
        <p:nvSpPr>
          <p:cNvPr id="3" name="コンテンツ プレースホルダー 2">
            <a:extLst>
              <a:ext uri="{FF2B5EF4-FFF2-40B4-BE49-F238E27FC236}">
                <a16:creationId xmlns:a16="http://schemas.microsoft.com/office/drawing/2014/main" id="{8BFB3A76-CE15-B04B-954F-F8FA7F9914D7}"/>
              </a:ext>
            </a:extLst>
          </p:cNvPr>
          <p:cNvSpPr>
            <a:spLocks noGrp="1"/>
          </p:cNvSpPr>
          <p:nvPr>
            <p:ph idx="1"/>
          </p:nvPr>
        </p:nvSpPr>
        <p:spPr>
          <a:xfrm>
            <a:off x="528544" y="441901"/>
            <a:ext cx="6169573" cy="285952"/>
          </a:xfrm>
        </p:spPr>
        <p:txBody>
          <a:bodyPr>
            <a:noAutofit/>
          </a:bodyPr>
          <a:lstStyle/>
          <a:p>
            <a:pPr algn="just"/>
            <a:r>
              <a:rPr lang="en-US" altLang="ja-JP" sz="1600" dirty="0"/>
              <a:t>Axial compression on SC coils</a:t>
            </a:r>
          </a:p>
        </p:txBody>
      </p:sp>
      <p:sp>
        <p:nvSpPr>
          <p:cNvPr id="4" name="フッター プレースホルダー 3">
            <a:extLst>
              <a:ext uri="{FF2B5EF4-FFF2-40B4-BE49-F238E27FC236}">
                <a16:creationId xmlns:a16="http://schemas.microsoft.com/office/drawing/2014/main" id="{DDBF4D50-D75C-754D-BC3E-F0BD34B7F685}"/>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46821C50-3A42-384A-8EAB-0FD36A251B2A}"/>
              </a:ext>
            </a:extLst>
          </p:cNvPr>
          <p:cNvSpPr>
            <a:spLocks noGrp="1"/>
          </p:cNvSpPr>
          <p:nvPr>
            <p:ph type="sldNum" sz="quarter" idx="12"/>
          </p:nvPr>
        </p:nvSpPr>
        <p:spPr/>
        <p:txBody>
          <a:bodyPr/>
          <a:lstStyle/>
          <a:p>
            <a:fld id="{BFDCA1C4-9514-7B4F-976F-D92F7E296653}" type="slidenum">
              <a:rPr lang="fr-FR" smtClean="0"/>
              <a:pPr/>
              <a:t>28</a:t>
            </a:fld>
            <a:endParaRPr lang="fr-FR"/>
          </a:p>
        </p:txBody>
      </p:sp>
      <p:sp>
        <p:nvSpPr>
          <p:cNvPr id="19" name="コンテンツ プレースホルダー 2">
            <a:extLst>
              <a:ext uri="{FF2B5EF4-FFF2-40B4-BE49-F238E27FC236}">
                <a16:creationId xmlns:a16="http://schemas.microsoft.com/office/drawing/2014/main" id="{95C7BE11-D395-1645-80F6-E9FA0A779657}"/>
              </a:ext>
            </a:extLst>
          </p:cNvPr>
          <p:cNvSpPr txBox="1">
            <a:spLocks/>
          </p:cNvSpPr>
          <p:nvPr/>
        </p:nvSpPr>
        <p:spPr>
          <a:xfrm>
            <a:off x="528544" y="3422073"/>
            <a:ext cx="6169573" cy="285952"/>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kumimoji="1"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kumimoji="1"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kumimoji="1"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kumimoji="1"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kumimoji="1"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algn="just"/>
            <a:r>
              <a:rPr lang="en-US" altLang="ja-JP" sz="1600" dirty="0"/>
              <a:t>Splice work and bus-leads</a:t>
            </a:r>
          </a:p>
        </p:txBody>
      </p:sp>
      <p:sp>
        <p:nvSpPr>
          <p:cNvPr id="25" name="テキスト ボックス 24">
            <a:extLst>
              <a:ext uri="{FF2B5EF4-FFF2-40B4-BE49-F238E27FC236}">
                <a16:creationId xmlns:a16="http://schemas.microsoft.com/office/drawing/2014/main" id="{109D4646-389D-5C4F-A03B-07D1EA020BCA}"/>
              </a:ext>
            </a:extLst>
          </p:cNvPr>
          <p:cNvSpPr txBox="1"/>
          <p:nvPr/>
        </p:nvSpPr>
        <p:spPr>
          <a:xfrm>
            <a:off x="3520966" y="5906814"/>
            <a:ext cx="184731" cy="369332"/>
          </a:xfrm>
          <a:prstGeom prst="rect">
            <a:avLst/>
          </a:prstGeom>
          <a:noFill/>
        </p:spPr>
        <p:txBody>
          <a:bodyPr wrap="none" rtlCol="0">
            <a:spAutoFit/>
          </a:bodyPr>
          <a:lstStyle/>
          <a:p>
            <a:endParaRPr kumimoji="1" lang="ja-JP" altLang="en-US"/>
          </a:p>
        </p:txBody>
      </p:sp>
      <p:pic>
        <p:nvPicPr>
          <p:cNvPr id="7" name="図 6">
            <a:extLst>
              <a:ext uri="{FF2B5EF4-FFF2-40B4-BE49-F238E27FC236}">
                <a16:creationId xmlns:a16="http://schemas.microsoft.com/office/drawing/2014/main" id="{8C575206-DAE0-3346-85CB-1EFD671F9D9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0455" y="763796"/>
            <a:ext cx="3781728" cy="2520000"/>
          </a:xfrm>
          <a:prstGeom prst="rect">
            <a:avLst/>
          </a:prstGeom>
        </p:spPr>
      </p:pic>
      <p:pic>
        <p:nvPicPr>
          <p:cNvPr id="9" name="図 8">
            <a:extLst>
              <a:ext uri="{FF2B5EF4-FFF2-40B4-BE49-F238E27FC236}">
                <a16:creationId xmlns:a16="http://schemas.microsoft.com/office/drawing/2014/main" id="{611C7895-29F3-814E-8C2D-8406879190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0" y="765311"/>
            <a:ext cx="3781728" cy="2520000"/>
          </a:xfrm>
          <a:prstGeom prst="rect">
            <a:avLst/>
          </a:prstGeom>
        </p:spPr>
      </p:pic>
      <p:pic>
        <p:nvPicPr>
          <p:cNvPr id="11" name="図 10">
            <a:extLst>
              <a:ext uri="{FF2B5EF4-FFF2-40B4-BE49-F238E27FC236}">
                <a16:creationId xmlns:a16="http://schemas.microsoft.com/office/drawing/2014/main" id="{EA9D33F4-B9EF-4744-88B9-EAC4EA64D5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8544" y="3796248"/>
            <a:ext cx="3781728" cy="2520000"/>
          </a:xfrm>
          <a:prstGeom prst="rect">
            <a:avLst/>
          </a:prstGeom>
        </p:spPr>
      </p:pic>
      <p:pic>
        <p:nvPicPr>
          <p:cNvPr id="15" name="図 14">
            <a:extLst>
              <a:ext uri="{FF2B5EF4-FFF2-40B4-BE49-F238E27FC236}">
                <a16:creationId xmlns:a16="http://schemas.microsoft.com/office/drawing/2014/main" id="{5D8464D5-D40C-CA4D-BA5D-12D8F610FB9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72000" y="3796248"/>
            <a:ext cx="3781728" cy="2520000"/>
          </a:xfrm>
          <a:prstGeom prst="rect">
            <a:avLst/>
          </a:prstGeom>
        </p:spPr>
      </p:pic>
      <p:pic>
        <p:nvPicPr>
          <p:cNvPr id="6" name="図 5">
            <a:extLst>
              <a:ext uri="{FF2B5EF4-FFF2-40B4-BE49-F238E27FC236}">
                <a16:creationId xmlns:a16="http://schemas.microsoft.com/office/drawing/2014/main" id="{A2D16FA7-6B09-EFE3-338D-06393E8A3C3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72077" y="1377062"/>
            <a:ext cx="6237110" cy="4156173"/>
          </a:xfrm>
          <a:prstGeom prst="rect">
            <a:avLst/>
          </a:prstGeom>
          <a:ln w="28575">
            <a:solidFill>
              <a:schemeClr val="bg1"/>
            </a:solidFill>
          </a:ln>
        </p:spPr>
      </p:pic>
    </p:spTree>
    <p:extLst>
      <p:ext uri="{BB962C8B-B14F-4D97-AF65-F5344CB8AC3E}">
        <p14:creationId xmlns:p14="http://schemas.microsoft.com/office/powerpoint/2010/main" val="4115225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a:spLocks noGrp="1"/>
          </p:cNvSpPr>
          <p:nvPr>
            <p:ph type="title"/>
          </p:nvPr>
        </p:nvSpPr>
        <p:spPr>
          <a:xfrm>
            <a:off x="19942" y="-94362"/>
            <a:ext cx="8846858" cy="720000"/>
          </a:xfrm>
        </p:spPr>
        <p:txBody>
          <a:bodyPr/>
          <a:lstStyle/>
          <a:p>
            <a:r>
              <a:rPr lang="en-GB" sz="3600" dirty="0"/>
              <a:t>Design parameters</a:t>
            </a:r>
            <a:endParaRPr lang="en-GB" sz="3600" dirty="0">
              <a:solidFill>
                <a:srgbClr val="FF0000"/>
              </a:solidFill>
            </a:endParaRPr>
          </a:p>
        </p:txBody>
      </p:sp>
      <p:pic>
        <p:nvPicPr>
          <p:cNvPr id="38" name="図 37">
            <a:extLst>
              <a:ext uri="{FF2B5EF4-FFF2-40B4-BE49-F238E27FC236}">
                <a16:creationId xmlns:a16="http://schemas.microsoft.com/office/drawing/2014/main" id="{E8878F00-BAF7-504E-8CD8-DB7C874778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8842" y="506817"/>
            <a:ext cx="2461159" cy="2484673"/>
          </a:xfrm>
          <a:prstGeom prst="rect">
            <a:avLst/>
          </a:prstGeom>
        </p:spPr>
      </p:pic>
      <p:sp>
        <p:nvSpPr>
          <p:cNvPr id="5" name="スライド番号プレースホルダー 4"/>
          <p:cNvSpPr>
            <a:spLocks noGrp="1"/>
          </p:cNvSpPr>
          <p:nvPr>
            <p:ph type="sldNum" sz="quarter" idx="12"/>
          </p:nvPr>
        </p:nvSpPr>
        <p:spPr/>
        <p:txBody>
          <a:bodyPr/>
          <a:lstStyle/>
          <a:p>
            <a:fld id="{BFDCA1C4-9514-7B4F-976F-D92F7E296653}" type="slidenum">
              <a:rPr lang="fr-FR" smtClean="0"/>
              <a:pPr/>
              <a:t>2</a:t>
            </a:fld>
            <a:endParaRPr lang="fr-FR"/>
          </a:p>
        </p:txBody>
      </p:sp>
      <p:grpSp>
        <p:nvGrpSpPr>
          <p:cNvPr id="21" name="図形グループ 20"/>
          <p:cNvGrpSpPr/>
          <p:nvPr/>
        </p:nvGrpSpPr>
        <p:grpSpPr>
          <a:xfrm>
            <a:off x="6800239" y="3243277"/>
            <a:ext cx="1741326" cy="1865025"/>
            <a:chOff x="6181756" y="2623943"/>
            <a:chExt cx="2665252" cy="2854585"/>
          </a:xfrm>
        </p:grpSpPr>
        <p:pic>
          <p:nvPicPr>
            <p:cNvPr id="22" name="図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1756" y="2623943"/>
              <a:ext cx="2505044" cy="2854585"/>
            </a:xfrm>
            <a:prstGeom prst="rect">
              <a:avLst/>
            </a:prstGeom>
          </p:spPr>
        </p:pic>
        <p:sp>
          <p:nvSpPr>
            <p:cNvPr id="23" name="TextBox 6"/>
            <p:cNvSpPr txBox="1"/>
            <p:nvPr/>
          </p:nvSpPr>
          <p:spPr>
            <a:xfrm>
              <a:off x="8054247" y="4679012"/>
              <a:ext cx="792761" cy="484828"/>
            </a:xfrm>
            <a:prstGeom prst="rect">
              <a:avLst/>
            </a:prstGeom>
            <a:noFill/>
          </p:spPr>
          <p:txBody>
            <a:bodyPr wrap="square" rtlCol="0">
              <a:spAutoFit/>
            </a:bodyPr>
            <a:lstStyle/>
            <a:p>
              <a:r>
                <a:rPr lang="en-US" sz="1600" dirty="0">
                  <a:latin typeface="Arial"/>
                  <a:cs typeface="Arial"/>
                </a:rPr>
                <a:t>19</a:t>
              </a:r>
            </a:p>
          </p:txBody>
        </p:sp>
        <p:sp>
          <p:nvSpPr>
            <p:cNvPr id="24" name="TextBox 15"/>
            <p:cNvSpPr txBox="1"/>
            <p:nvPr/>
          </p:nvSpPr>
          <p:spPr>
            <a:xfrm>
              <a:off x="7651048" y="3664032"/>
              <a:ext cx="674844" cy="484828"/>
            </a:xfrm>
            <a:prstGeom prst="rect">
              <a:avLst/>
            </a:prstGeom>
            <a:noFill/>
          </p:spPr>
          <p:txBody>
            <a:bodyPr wrap="square" rtlCol="0">
              <a:spAutoFit/>
            </a:bodyPr>
            <a:lstStyle/>
            <a:p>
              <a:r>
                <a:rPr lang="en-US" sz="1600" dirty="0">
                  <a:latin typeface="Arial"/>
                  <a:cs typeface="Arial"/>
                </a:rPr>
                <a:t>13</a:t>
              </a:r>
            </a:p>
          </p:txBody>
        </p:sp>
        <p:sp>
          <p:nvSpPr>
            <p:cNvPr id="25" name="TextBox 16"/>
            <p:cNvSpPr txBox="1"/>
            <p:nvPr/>
          </p:nvSpPr>
          <p:spPr>
            <a:xfrm>
              <a:off x="7061666" y="3064599"/>
              <a:ext cx="446837" cy="338554"/>
            </a:xfrm>
            <a:prstGeom prst="rect">
              <a:avLst/>
            </a:prstGeom>
            <a:noFill/>
          </p:spPr>
          <p:txBody>
            <a:bodyPr wrap="square" rtlCol="0">
              <a:spAutoFit/>
            </a:bodyPr>
            <a:lstStyle/>
            <a:p>
              <a:r>
                <a:rPr lang="en-US" sz="1600" dirty="0">
                  <a:latin typeface="Arial"/>
                  <a:cs typeface="Arial"/>
                </a:rPr>
                <a:t>8</a:t>
              </a:r>
            </a:p>
          </p:txBody>
        </p:sp>
        <p:sp>
          <p:nvSpPr>
            <p:cNvPr id="26" name="Rectangle 8"/>
            <p:cNvSpPr/>
            <p:nvPr/>
          </p:nvSpPr>
          <p:spPr>
            <a:xfrm>
              <a:off x="6377337" y="2733209"/>
              <a:ext cx="298780" cy="369332"/>
            </a:xfrm>
            <a:prstGeom prst="rect">
              <a:avLst/>
            </a:prstGeom>
          </p:spPr>
          <p:txBody>
            <a:bodyPr wrap="none">
              <a:spAutoFit/>
            </a:bodyPr>
            <a:lstStyle/>
            <a:p>
              <a:pPr algn="ctr">
                <a:lnSpc>
                  <a:spcPct val="115000"/>
                </a:lnSpc>
                <a:tabLst>
                  <a:tab pos="457200" algn="l"/>
                </a:tabLst>
              </a:pPr>
              <a:r>
                <a:rPr lang="en-US" sz="1600" dirty="0">
                  <a:solidFill>
                    <a:srgbClr val="000000"/>
                  </a:solidFill>
                  <a:latin typeface="Arial"/>
                  <a:cs typeface="Arial"/>
                </a:rPr>
                <a:t>4</a:t>
              </a:r>
            </a:p>
          </p:txBody>
        </p:sp>
        <p:sp>
          <p:nvSpPr>
            <p:cNvPr id="27" name="テキスト ボックス 26"/>
            <p:cNvSpPr txBox="1"/>
            <p:nvPr/>
          </p:nvSpPr>
          <p:spPr>
            <a:xfrm>
              <a:off x="6321772" y="4045978"/>
              <a:ext cx="1031051" cy="646331"/>
            </a:xfrm>
            <a:prstGeom prst="rect">
              <a:avLst/>
            </a:prstGeom>
            <a:noFill/>
          </p:spPr>
          <p:txBody>
            <a:bodyPr wrap="none" rtlCol="0">
              <a:spAutoFit/>
            </a:bodyPr>
            <a:lstStyle/>
            <a:p>
              <a:r>
                <a:rPr kumimoji="1" lang="en-US" altLang="ja-JP" dirty="0">
                  <a:latin typeface="Arial"/>
                  <a:cs typeface="Arial"/>
                </a:rPr>
                <a:t>4 blocks</a:t>
              </a:r>
            </a:p>
            <a:p>
              <a:r>
                <a:rPr kumimoji="1" lang="en-US" altLang="ja-JP" dirty="0">
                  <a:latin typeface="Arial"/>
                  <a:cs typeface="Arial"/>
                </a:rPr>
                <a:t>44 turns</a:t>
              </a:r>
            </a:p>
          </p:txBody>
        </p:sp>
      </p:grpSp>
      <p:sp>
        <p:nvSpPr>
          <p:cNvPr id="31" name="テキスト ボックス 30"/>
          <p:cNvSpPr txBox="1"/>
          <p:nvPr/>
        </p:nvSpPr>
        <p:spPr>
          <a:xfrm>
            <a:off x="90373" y="5019085"/>
            <a:ext cx="6264459" cy="830997"/>
          </a:xfrm>
          <a:prstGeom prst="rect">
            <a:avLst/>
          </a:prstGeom>
          <a:solidFill>
            <a:schemeClr val="bg1"/>
          </a:solidFill>
        </p:spPr>
        <p:txBody>
          <a:bodyPr wrap="square" rtlCol="0">
            <a:spAutoFit/>
          </a:bodyPr>
          <a:lstStyle/>
          <a:p>
            <a:r>
              <a:rPr kumimoji="1" lang="en-US" altLang="ja-JP" sz="2400" dirty="0">
                <a:solidFill>
                  <a:srgbClr val="0432FF"/>
                </a:solidFill>
                <a:latin typeface="Arial"/>
                <a:cs typeface="Arial"/>
              </a:rPr>
              <a:t>Large-aperture single layer coil </a:t>
            </a:r>
            <a:r>
              <a:rPr kumimoji="1" lang="en-US" altLang="ja-JP" sz="2400" dirty="0">
                <a:latin typeface="Arial"/>
                <a:cs typeface="Arial"/>
                <a:sym typeface="Wingdings"/>
              </a:rPr>
              <a:t></a:t>
            </a:r>
            <a:r>
              <a:rPr kumimoji="1" lang="en-US" altLang="ja-JP" sz="2400" dirty="0">
                <a:solidFill>
                  <a:srgbClr val="FF0000"/>
                </a:solidFill>
                <a:latin typeface="Arial"/>
                <a:cs typeface="Arial"/>
                <a:sym typeface="Wingdings"/>
              </a:rPr>
              <a:t> Mechanical support of a coil is challenging</a:t>
            </a:r>
            <a:endParaRPr lang="en-US" altLang="ja-JP" sz="2400" dirty="0">
              <a:solidFill>
                <a:srgbClr val="FF0000"/>
              </a:solidFill>
              <a:latin typeface="Arial"/>
              <a:cs typeface="Arial"/>
            </a:endParaRPr>
          </a:p>
        </p:txBody>
      </p:sp>
      <p:sp>
        <p:nvSpPr>
          <p:cNvPr id="2" name="テキスト ボックス 1">
            <a:extLst>
              <a:ext uri="{FF2B5EF4-FFF2-40B4-BE49-F238E27FC236}">
                <a16:creationId xmlns:a16="http://schemas.microsoft.com/office/drawing/2014/main" id="{9D05107C-EA3A-9D4C-9B2F-163EC216B7F7}"/>
              </a:ext>
            </a:extLst>
          </p:cNvPr>
          <p:cNvSpPr txBox="1"/>
          <p:nvPr/>
        </p:nvSpPr>
        <p:spPr>
          <a:xfrm>
            <a:off x="6160851" y="540602"/>
            <a:ext cx="638316" cy="338554"/>
          </a:xfrm>
          <a:prstGeom prst="rect">
            <a:avLst/>
          </a:prstGeom>
          <a:noFill/>
        </p:spPr>
        <p:txBody>
          <a:bodyPr wrap="none" rtlCol="0">
            <a:spAutoFit/>
          </a:bodyPr>
          <a:lstStyle/>
          <a:p>
            <a:r>
              <a:rPr kumimoji="1" lang="en-US" altLang="ja-JP" sz="1600" dirty="0">
                <a:solidFill>
                  <a:schemeClr val="bg2"/>
                </a:solidFill>
              </a:rPr>
              <a:t>Shell</a:t>
            </a:r>
            <a:endParaRPr kumimoji="1" lang="ja-JP" altLang="en-US" sz="1600">
              <a:solidFill>
                <a:schemeClr val="bg2"/>
              </a:solidFill>
            </a:endParaRPr>
          </a:p>
        </p:txBody>
      </p:sp>
      <p:sp>
        <p:nvSpPr>
          <p:cNvPr id="18" name="テキスト ボックス 17">
            <a:extLst>
              <a:ext uri="{FF2B5EF4-FFF2-40B4-BE49-F238E27FC236}">
                <a16:creationId xmlns:a16="http://schemas.microsoft.com/office/drawing/2014/main" id="{34A86825-D0C1-3A40-A723-EC351288B0B1}"/>
              </a:ext>
            </a:extLst>
          </p:cNvPr>
          <p:cNvSpPr txBox="1"/>
          <p:nvPr/>
        </p:nvSpPr>
        <p:spPr>
          <a:xfrm>
            <a:off x="6493403" y="162623"/>
            <a:ext cx="718466" cy="338554"/>
          </a:xfrm>
          <a:prstGeom prst="rect">
            <a:avLst/>
          </a:prstGeom>
          <a:noFill/>
        </p:spPr>
        <p:txBody>
          <a:bodyPr wrap="none" rtlCol="0">
            <a:spAutoFit/>
          </a:bodyPr>
          <a:lstStyle/>
          <a:p>
            <a:r>
              <a:rPr kumimoji="1" lang="en-US" altLang="ja-JP" sz="1600" dirty="0">
                <a:solidFill>
                  <a:schemeClr val="bg2"/>
                </a:solidFill>
              </a:rPr>
              <a:t>Collar</a:t>
            </a:r>
            <a:endParaRPr kumimoji="1" lang="ja-JP" altLang="en-US" sz="1600">
              <a:solidFill>
                <a:schemeClr val="bg2"/>
              </a:solidFill>
            </a:endParaRPr>
          </a:p>
        </p:txBody>
      </p:sp>
      <p:sp>
        <p:nvSpPr>
          <p:cNvPr id="28" name="テキスト ボックス 27">
            <a:extLst>
              <a:ext uri="{FF2B5EF4-FFF2-40B4-BE49-F238E27FC236}">
                <a16:creationId xmlns:a16="http://schemas.microsoft.com/office/drawing/2014/main" id="{6806DC36-D240-4B4B-8C73-AA47EB03B146}"/>
              </a:ext>
            </a:extLst>
          </p:cNvPr>
          <p:cNvSpPr txBox="1"/>
          <p:nvPr/>
        </p:nvSpPr>
        <p:spPr>
          <a:xfrm>
            <a:off x="5953583" y="1384950"/>
            <a:ext cx="1007606" cy="584775"/>
          </a:xfrm>
          <a:prstGeom prst="rect">
            <a:avLst/>
          </a:prstGeom>
          <a:noFill/>
        </p:spPr>
        <p:txBody>
          <a:bodyPr wrap="square" rtlCol="0">
            <a:spAutoFit/>
          </a:bodyPr>
          <a:lstStyle/>
          <a:p>
            <a:r>
              <a:rPr kumimoji="1" lang="en-US" altLang="ja-JP" sz="1600" dirty="0" err="1">
                <a:solidFill>
                  <a:schemeClr val="bg2"/>
                </a:solidFill>
              </a:rPr>
              <a:t>Nb-Ti</a:t>
            </a:r>
            <a:r>
              <a:rPr kumimoji="1" lang="en-US" altLang="ja-JP" sz="1600" dirty="0">
                <a:solidFill>
                  <a:schemeClr val="bg2"/>
                </a:solidFill>
              </a:rPr>
              <a:t>/Cu coil</a:t>
            </a:r>
            <a:endParaRPr kumimoji="1" lang="ja-JP" altLang="en-US" sz="1600">
              <a:solidFill>
                <a:schemeClr val="bg2"/>
              </a:solidFill>
            </a:endParaRPr>
          </a:p>
        </p:txBody>
      </p:sp>
      <p:sp>
        <p:nvSpPr>
          <p:cNvPr id="29" name="テキスト ボックス 28">
            <a:extLst>
              <a:ext uri="{FF2B5EF4-FFF2-40B4-BE49-F238E27FC236}">
                <a16:creationId xmlns:a16="http://schemas.microsoft.com/office/drawing/2014/main" id="{0B9FD43F-5799-2441-84C5-D1BC316ACCD3}"/>
              </a:ext>
            </a:extLst>
          </p:cNvPr>
          <p:cNvSpPr txBox="1"/>
          <p:nvPr/>
        </p:nvSpPr>
        <p:spPr>
          <a:xfrm>
            <a:off x="8098977" y="-35456"/>
            <a:ext cx="787395" cy="584775"/>
          </a:xfrm>
          <a:prstGeom prst="rect">
            <a:avLst/>
          </a:prstGeom>
          <a:noFill/>
        </p:spPr>
        <p:txBody>
          <a:bodyPr wrap="none" rtlCol="0">
            <a:spAutoFit/>
          </a:bodyPr>
          <a:lstStyle/>
          <a:p>
            <a:r>
              <a:rPr kumimoji="1" lang="en-US" altLang="ja-JP" sz="1600" dirty="0">
                <a:solidFill>
                  <a:schemeClr val="bg2"/>
                </a:solidFill>
              </a:rPr>
              <a:t>GFRP</a:t>
            </a:r>
          </a:p>
          <a:p>
            <a:r>
              <a:rPr kumimoji="1" lang="en-US" altLang="ja-JP" sz="1600" dirty="0">
                <a:solidFill>
                  <a:schemeClr val="bg2"/>
                </a:solidFill>
              </a:rPr>
              <a:t>wedge</a:t>
            </a:r>
            <a:endParaRPr kumimoji="1" lang="ja-JP" altLang="en-US" sz="1600" dirty="0">
              <a:solidFill>
                <a:schemeClr val="bg2"/>
              </a:solidFill>
            </a:endParaRPr>
          </a:p>
        </p:txBody>
      </p:sp>
      <p:sp>
        <p:nvSpPr>
          <p:cNvPr id="30" name="テキスト ボックス 29">
            <a:extLst>
              <a:ext uri="{FF2B5EF4-FFF2-40B4-BE49-F238E27FC236}">
                <a16:creationId xmlns:a16="http://schemas.microsoft.com/office/drawing/2014/main" id="{BC2BFFAE-D5EA-CE46-8AE4-95A261F31257}"/>
              </a:ext>
            </a:extLst>
          </p:cNvPr>
          <p:cNvSpPr txBox="1"/>
          <p:nvPr/>
        </p:nvSpPr>
        <p:spPr>
          <a:xfrm>
            <a:off x="6294269" y="2694730"/>
            <a:ext cx="632289" cy="338554"/>
          </a:xfrm>
          <a:prstGeom prst="rect">
            <a:avLst/>
          </a:prstGeom>
          <a:noFill/>
        </p:spPr>
        <p:txBody>
          <a:bodyPr wrap="none" rtlCol="0">
            <a:spAutoFit/>
          </a:bodyPr>
          <a:lstStyle/>
          <a:p>
            <a:r>
              <a:rPr kumimoji="1" lang="en-US" altLang="ja-JP" sz="1600" dirty="0">
                <a:solidFill>
                  <a:schemeClr val="bg2"/>
                </a:solidFill>
              </a:rPr>
              <a:t>Yoke</a:t>
            </a:r>
            <a:endParaRPr kumimoji="1" lang="ja-JP" altLang="en-US" sz="1600">
              <a:solidFill>
                <a:schemeClr val="bg2"/>
              </a:solidFill>
            </a:endParaRPr>
          </a:p>
        </p:txBody>
      </p:sp>
      <p:cxnSp>
        <p:nvCxnSpPr>
          <p:cNvPr id="7" name="直線矢印コネクタ 6">
            <a:extLst>
              <a:ext uri="{FF2B5EF4-FFF2-40B4-BE49-F238E27FC236}">
                <a16:creationId xmlns:a16="http://schemas.microsoft.com/office/drawing/2014/main" id="{4D4B8888-82EA-4348-9A60-3797B4F0EA6E}"/>
              </a:ext>
            </a:extLst>
          </p:cNvPr>
          <p:cNvCxnSpPr>
            <a:cxnSpLocks/>
          </p:cNvCxnSpPr>
          <p:nvPr/>
        </p:nvCxnSpPr>
        <p:spPr>
          <a:xfrm>
            <a:off x="6457386" y="1789332"/>
            <a:ext cx="630061" cy="75573"/>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2" name="直線矢印コネクタ 31">
            <a:extLst>
              <a:ext uri="{FF2B5EF4-FFF2-40B4-BE49-F238E27FC236}">
                <a16:creationId xmlns:a16="http://schemas.microsoft.com/office/drawing/2014/main" id="{8939F8FE-898D-2343-946F-3C556A9B6433}"/>
              </a:ext>
            </a:extLst>
          </p:cNvPr>
          <p:cNvCxnSpPr>
            <a:cxnSpLocks/>
          </p:cNvCxnSpPr>
          <p:nvPr/>
        </p:nvCxnSpPr>
        <p:spPr>
          <a:xfrm>
            <a:off x="6553881" y="875389"/>
            <a:ext cx="209712" cy="287962"/>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4" name="直線矢印コネクタ 33">
            <a:extLst>
              <a:ext uri="{FF2B5EF4-FFF2-40B4-BE49-F238E27FC236}">
                <a16:creationId xmlns:a16="http://schemas.microsoft.com/office/drawing/2014/main" id="{1BAAA66A-550B-DB4D-99D4-452169152AFF}"/>
              </a:ext>
            </a:extLst>
          </p:cNvPr>
          <p:cNvCxnSpPr>
            <a:cxnSpLocks/>
          </p:cNvCxnSpPr>
          <p:nvPr/>
        </p:nvCxnSpPr>
        <p:spPr>
          <a:xfrm>
            <a:off x="6940860" y="441990"/>
            <a:ext cx="472329" cy="1022856"/>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5" name="直線矢印コネクタ 34">
            <a:extLst>
              <a:ext uri="{FF2B5EF4-FFF2-40B4-BE49-F238E27FC236}">
                <a16:creationId xmlns:a16="http://schemas.microsoft.com/office/drawing/2014/main" id="{76276821-1810-5B4A-AF35-73E76E3370B9}"/>
              </a:ext>
            </a:extLst>
          </p:cNvPr>
          <p:cNvCxnSpPr>
            <a:cxnSpLocks/>
          </p:cNvCxnSpPr>
          <p:nvPr/>
        </p:nvCxnSpPr>
        <p:spPr>
          <a:xfrm flipH="1">
            <a:off x="7658807" y="516923"/>
            <a:ext cx="623785" cy="1408139"/>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6" name="直線矢印コネクタ 35">
            <a:extLst>
              <a:ext uri="{FF2B5EF4-FFF2-40B4-BE49-F238E27FC236}">
                <a16:creationId xmlns:a16="http://schemas.microsoft.com/office/drawing/2014/main" id="{FDE809D8-4526-1443-B0A9-9D85D16FAFB7}"/>
              </a:ext>
            </a:extLst>
          </p:cNvPr>
          <p:cNvCxnSpPr>
            <a:cxnSpLocks/>
          </p:cNvCxnSpPr>
          <p:nvPr/>
        </p:nvCxnSpPr>
        <p:spPr>
          <a:xfrm flipV="1">
            <a:off x="6891718" y="2645805"/>
            <a:ext cx="477198" cy="248874"/>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46026B59-D0A8-4144-88B0-FB08701AE2FA}"/>
              </a:ext>
            </a:extLst>
          </p:cNvPr>
          <p:cNvCxnSpPr>
            <a:cxnSpLocks/>
          </p:cNvCxnSpPr>
          <p:nvPr/>
        </p:nvCxnSpPr>
        <p:spPr>
          <a:xfrm flipH="1" flipV="1">
            <a:off x="7713641" y="2146957"/>
            <a:ext cx="605193" cy="902397"/>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9" name="テキスト ボックス 38">
            <a:extLst>
              <a:ext uri="{FF2B5EF4-FFF2-40B4-BE49-F238E27FC236}">
                <a16:creationId xmlns:a16="http://schemas.microsoft.com/office/drawing/2014/main" id="{4BB6CC78-297E-6C45-8160-EE3B87DD5E09}"/>
              </a:ext>
            </a:extLst>
          </p:cNvPr>
          <p:cNvSpPr txBox="1"/>
          <p:nvPr/>
        </p:nvSpPr>
        <p:spPr>
          <a:xfrm>
            <a:off x="7904807" y="2950951"/>
            <a:ext cx="1210588" cy="830997"/>
          </a:xfrm>
          <a:prstGeom prst="rect">
            <a:avLst/>
          </a:prstGeom>
          <a:noFill/>
        </p:spPr>
        <p:txBody>
          <a:bodyPr wrap="none" rtlCol="0">
            <a:spAutoFit/>
          </a:bodyPr>
          <a:lstStyle/>
          <a:p>
            <a:r>
              <a:rPr kumimoji="1" lang="en-US" altLang="ja-JP" sz="1600" dirty="0">
                <a:solidFill>
                  <a:schemeClr val="bg2"/>
                </a:solidFill>
              </a:rPr>
              <a:t>QPH</a:t>
            </a:r>
          </a:p>
          <a:p>
            <a:r>
              <a:rPr kumimoji="1" lang="en-US" altLang="ja-JP" sz="1600" dirty="0">
                <a:solidFill>
                  <a:schemeClr val="bg2"/>
                </a:solidFill>
              </a:rPr>
              <a:t>Insulation</a:t>
            </a:r>
          </a:p>
          <a:p>
            <a:r>
              <a:rPr kumimoji="1" lang="en-US" altLang="ja-JP" sz="1600" dirty="0">
                <a:solidFill>
                  <a:schemeClr val="bg2"/>
                </a:solidFill>
              </a:rPr>
              <a:t>Brass shoe</a:t>
            </a:r>
            <a:endParaRPr kumimoji="1" lang="ja-JP" altLang="en-US" sz="1600" dirty="0">
              <a:solidFill>
                <a:schemeClr val="bg2"/>
              </a:solidFill>
            </a:endParaRPr>
          </a:p>
        </p:txBody>
      </p:sp>
      <p:graphicFrame>
        <p:nvGraphicFramePr>
          <p:cNvPr id="33" name="Table 3"/>
          <p:cNvGraphicFramePr>
            <a:graphicFrameLocks noGrp="1"/>
          </p:cNvGraphicFramePr>
          <p:nvPr>
            <p:extLst>
              <p:ext uri="{D42A27DB-BD31-4B8C-83A1-F6EECF244321}">
                <p14:modId xmlns:p14="http://schemas.microsoft.com/office/powerpoint/2010/main" val="359200664"/>
              </p:ext>
            </p:extLst>
          </p:nvPr>
        </p:nvGraphicFramePr>
        <p:xfrm>
          <a:off x="44061" y="622521"/>
          <a:ext cx="5997575" cy="4389120"/>
        </p:xfrm>
        <a:graphic>
          <a:graphicData uri="http://schemas.openxmlformats.org/drawingml/2006/table">
            <a:tbl>
              <a:tblPr firstRow="1" bandRow="1">
                <a:tableStyleId>{2D5ABB26-0587-4C30-8999-92F81FD0307C}</a:tableStyleId>
              </a:tblPr>
              <a:tblGrid>
                <a:gridCol w="2224088">
                  <a:extLst>
                    <a:ext uri="{9D8B030D-6E8A-4147-A177-3AD203B41FA5}">
                      <a16:colId xmlns:a16="http://schemas.microsoft.com/office/drawing/2014/main" val="20000"/>
                    </a:ext>
                  </a:extLst>
                </a:gridCol>
                <a:gridCol w="3773487">
                  <a:extLst>
                    <a:ext uri="{9D8B030D-6E8A-4147-A177-3AD203B41FA5}">
                      <a16:colId xmlns:a16="http://schemas.microsoft.com/office/drawing/2014/main" val="20001"/>
                    </a:ext>
                  </a:extLst>
                </a:gridCol>
              </a:tblGrid>
              <a:tr h="204220">
                <a:tc>
                  <a:txBody>
                    <a:bodyPr/>
                    <a:lstStyle/>
                    <a:p>
                      <a:pPr marL="0" algn="l" defTabSz="914400" rtl="0" eaLnBrk="1" latinLnBrk="0" hangingPunct="1"/>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altLang="ja-JP" sz="1600" b="0" i="0" baseline="0" dirty="0">
                          <a:solidFill>
                            <a:schemeClr val="tx1"/>
                          </a:solidFill>
                          <a:latin typeface="+mj-lt"/>
                          <a:cs typeface="Arial"/>
                        </a:rPr>
                        <a:t>prototype, series production (7m)</a:t>
                      </a:r>
                    </a:p>
                  </a:txBody>
                  <a:tcPr marL="0" marR="0" marT="0" marB="0" anchor="ctr">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Coil</a:t>
                      </a:r>
                      <a:r>
                        <a:rPr lang="en-US" sz="1600" b="0" i="0" kern="1200" baseline="0" dirty="0">
                          <a:solidFill>
                            <a:schemeClr val="tx1"/>
                          </a:solidFill>
                          <a:latin typeface="+mj-lt"/>
                          <a:ea typeface="+mn-ea"/>
                          <a:cs typeface="Arial"/>
                        </a:rPr>
                        <a:t> aperture</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solidFill>
                      <a:schemeClr val="bg1"/>
                    </a:solidFill>
                  </a:tcPr>
                </a:tc>
                <a:tc>
                  <a:txBody>
                    <a:bodyPr/>
                    <a:lstStyle/>
                    <a:p>
                      <a:pPr algn="ctr"/>
                      <a:r>
                        <a:rPr lang="en-US" sz="1600" b="1" i="0" dirty="0">
                          <a:solidFill>
                            <a:srgbClr val="0432FF"/>
                          </a:solidFill>
                          <a:latin typeface="+mj-lt"/>
                          <a:cs typeface="Arial"/>
                        </a:rPr>
                        <a:t>150  mm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solidFill>
                      <a:schemeClr val="bg1"/>
                    </a:solidFill>
                  </a:tcPr>
                </a:tc>
                <a:extLst>
                  <a:ext uri="{0D108BD9-81ED-4DB2-BD59-A6C34878D82A}">
                    <a16:rowId xmlns:a16="http://schemas.microsoft.com/office/drawing/2014/main" val="10001"/>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Field</a:t>
                      </a:r>
                      <a:r>
                        <a:rPr lang="en-US" sz="1600" b="0" i="0" kern="1200" baseline="0" dirty="0">
                          <a:solidFill>
                            <a:schemeClr val="tx1"/>
                          </a:solidFill>
                          <a:latin typeface="+mj-lt"/>
                          <a:ea typeface="+mn-ea"/>
                          <a:cs typeface="Arial"/>
                        </a:rPr>
                        <a:t> integral</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altLang="ja-JP" sz="1600" b="1" i="0" baseline="0" dirty="0">
                          <a:solidFill>
                            <a:srgbClr val="0432FF"/>
                          </a:solidFill>
                          <a:latin typeface="+mj-lt"/>
                          <a:cs typeface="Arial"/>
                        </a:rPr>
                        <a:t>35 T m</a:t>
                      </a:r>
                      <a:endParaRPr lang="en-US" sz="1600" b="1" i="0" dirty="0">
                        <a:solidFill>
                          <a:srgbClr val="0432FF"/>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a:noFill/>
                    </a:lnR>
                    <a:solidFill>
                      <a:schemeClr val="bg1"/>
                    </a:solidFill>
                  </a:tcPr>
                </a:tc>
                <a:extLst>
                  <a:ext uri="{0D108BD9-81ED-4DB2-BD59-A6C34878D82A}">
                    <a16:rowId xmlns:a16="http://schemas.microsoft.com/office/drawing/2014/main" val="10002"/>
                  </a:ext>
                </a:extLst>
              </a:tr>
              <a:tr h="204220">
                <a:tc>
                  <a:txBody>
                    <a:bodyPr/>
                    <a:lstStyle/>
                    <a:p>
                      <a:pPr marL="0" algn="l" defTabSz="914400" rtl="0" eaLnBrk="1" latinLnBrk="0" hangingPunct="1"/>
                      <a:r>
                        <a:rPr lang="en-US" sz="1600" b="0" i="0" kern="1200" baseline="0" dirty="0">
                          <a:solidFill>
                            <a:schemeClr val="tx1"/>
                          </a:solidFill>
                          <a:latin typeface="+mj-lt"/>
                          <a:ea typeface="+mn-ea"/>
                          <a:cs typeface="Arial"/>
                        </a:rPr>
                        <a:t>Field (3D)</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sz="1600" b="0" i="0" dirty="0">
                          <a:solidFill>
                            <a:srgbClr val="FF0000"/>
                          </a:solidFill>
                          <a:latin typeface="+mj-lt"/>
                          <a:cs typeface="Arial"/>
                        </a:rPr>
                        <a:t>Nominal: 5.60 T</a:t>
                      </a:r>
                      <a:r>
                        <a:rPr lang="en-US" sz="1600" b="0" i="0" dirty="0">
                          <a:solidFill>
                            <a:schemeClr val="tx1"/>
                          </a:solidFill>
                          <a:latin typeface="+mj-lt"/>
                          <a:cs typeface="Arial"/>
                        </a:rPr>
                        <a:t>, Ultimate: 6.04 T</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3"/>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Peak</a:t>
                      </a:r>
                      <a:r>
                        <a:rPr lang="en-US" sz="1600" b="0" i="0" kern="1200" baseline="0" dirty="0">
                          <a:solidFill>
                            <a:schemeClr val="tx1"/>
                          </a:solidFill>
                          <a:latin typeface="+mj-lt"/>
                          <a:ea typeface="+mn-ea"/>
                          <a:cs typeface="Arial"/>
                        </a:rPr>
                        <a:t> field (3D)</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altLang="ja-JP" sz="1600" b="0" i="0" baseline="0" dirty="0">
                          <a:solidFill>
                            <a:schemeClr val="tx1"/>
                          </a:solidFill>
                          <a:latin typeface="+mj-lt"/>
                          <a:cs typeface="Arial"/>
                        </a:rPr>
                        <a:t>Nominal: 6.58 T, Ultimate: 7.14 T</a:t>
                      </a:r>
                      <a:endParaRPr lang="en-US" sz="1600" b="0" i="0" dirty="0">
                        <a:solidFill>
                          <a:schemeClr val="tx1"/>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4"/>
                  </a:ext>
                </a:extLst>
              </a:tr>
              <a:tr h="204220">
                <a:tc>
                  <a:txBody>
                    <a:bodyPr/>
                    <a:lstStyle/>
                    <a:p>
                      <a:pPr marL="0" algn="l" defTabSz="914400" rtl="0" eaLnBrk="1" latinLnBrk="0" hangingPunct="1"/>
                      <a:r>
                        <a:rPr lang="en-US" sz="1600" b="0" i="0" kern="1200" baseline="0" dirty="0">
                          <a:solidFill>
                            <a:schemeClr val="tx1"/>
                          </a:solidFill>
                          <a:latin typeface="+mj-lt"/>
                          <a:ea typeface="+mn-ea"/>
                          <a:cs typeface="Arial"/>
                        </a:rPr>
                        <a:t>Current</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sz="1600" b="0" i="0" dirty="0">
                          <a:solidFill>
                            <a:schemeClr val="tx1"/>
                          </a:solidFill>
                          <a:latin typeface="+mj-lt"/>
                          <a:cs typeface="Arial"/>
                        </a:rPr>
                        <a:t> </a:t>
                      </a:r>
                      <a:r>
                        <a:rPr lang="en-US" sz="1600" b="0" i="0" dirty="0">
                          <a:solidFill>
                            <a:srgbClr val="FF0000"/>
                          </a:solidFill>
                          <a:latin typeface="+mj-lt"/>
                          <a:cs typeface="Arial"/>
                        </a:rPr>
                        <a:t>Nominal : 12.11 kA, Ultimate 13.23 kA</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5"/>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Operating</a:t>
                      </a:r>
                      <a:r>
                        <a:rPr lang="en-US" sz="1600" b="0" i="0" kern="1200" baseline="0" dirty="0">
                          <a:solidFill>
                            <a:schemeClr val="tx1"/>
                          </a:solidFill>
                          <a:latin typeface="+mj-lt"/>
                          <a:ea typeface="+mn-ea"/>
                          <a:cs typeface="Arial"/>
                        </a:rPr>
                        <a:t> temperature</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sz="1600" b="0" i="0" dirty="0">
                          <a:solidFill>
                            <a:schemeClr val="tx1"/>
                          </a:solidFill>
                          <a:latin typeface="+mj-lt"/>
                          <a:cs typeface="Arial"/>
                        </a:rPr>
                        <a:t>1.9 K</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6"/>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Field</a:t>
                      </a:r>
                      <a:r>
                        <a:rPr lang="en-US" sz="1600" b="0" i="0" kern="1200" baseline="0" dirty="0">
                          <a:solidFill>
                            <a:schemeClr val="tx1"/>
                          </a:solidFill>
                          <a:latin typeface="+mj-lt"/>
                          <a:ea typeface="+mn-ea"/>
                          <a:cs typeface="Arial"/>
                        </a:rPr>
                        <a:t> quality</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sz="1600" b="0" i="0" dirty="0">
                          <a:solidFill>
                            <a:schemeClr val="tx1"/>
                          </a:solidFill>
                          <a:latin typeface="+mj-lt"/>
                          <a:cs typeface="Arial"/>
                        </a:rPr>
                        <a:t>&lt;10</a:t>
                      </a:r>
                      <a:r>
                        <a:rPr lang="en-US" sz="1600" b="0" i="0" baseline="30000" dirty="0">
                          <a:solidFill>
                            <a:schemeClr val="tx1"/>
                          </a:solidFill>
                          <a:latin typeface="+mj-lt"/>
                          <a:cs typeface="Arial"/>
                        </a:rPr>
                        <a:t>-4</a:t>
                      </a:r>
                      <a:r>
                        <a:rPr lang="en-US" sz="1600" b="0" i="0" dirty="0">
                          <a:solidFill>
                            <a:schemeClr val="tx1"/>
                          </a:solidFill>
                          <a:latin typeface="+mj-lt"/>
                          <a:cs typeface="Arial"/>
                        </a:rPr>
                        <a:t> </a:t>
                      </a:r>
                      <a:r>
                        <a:rPr lang="en-US" sz="1600" b="0" i="0" dirty="0" err="1">
                          <a:solidFill>
                            <a:schemeClr val="tx1"/>
                          </a:solidFill>
                          <a:latin typeface="+mj-lt"/>
                          <a:cs typeface="Arial"/>
                        </a:rPr>
                        <a:t>w.r.t</a:t>
                      </a:r>
                      <a:r>
                        <a:rPr lang="en-US" sz="1600" b="0" i="0" dirty="0">
                          <a:solidFill>
                            <a:schemeClr val="tx1"/>
                          </a:solidFill>
                          <a:latin typeface="+mj-lt"/>
                          <a:cs typeface="Arial"/>
                        </a:rPr>
                        <a:t> </a:t>
                      </a:r>
                      <a:r>
                        <a:rPr lang="en-US" sz="1600" b="0" i="1" dirty="0">
                          <a:solidFill>
                            <a:schemeClr val="tx1"/>
                          </a:solidFill>
                          <a:latin typeface="+mj-lt"/>
                          <a:cs typeface="Arial"/>
                        </a:rPr>
                        <a:t>B</a:t>
                      </a:r>
                      <a:r>
                        <a:rPr lang="en-US" sz="1600" b="0" i="1" baseline="-25000" dirty="0">
                          <a:solidFill>
                            <a:schemeClr val="tx1"/>
                          </a:solidFill>
                          <a:latin typeface="+mj-lt"/>
                          <a:cs typeface="Arial"/>
                        </a:rPr>
                        <a:t>1</a:t>
                      </a:r>
                      <a:r>
                        <a:rPr lang="en-US" sz="1600" b="0" i="0" dirty="0">
                          <a:solidFill>
                            <a:schemeClr val="tx1"/>
                          </a:solidFill>
                          <a:latin typeface="+mj-lt"/>
                          <a:cs typeface="Arial"/>
                        </a:rPr>
                        <a:t>  (</a:t>
                      </a:r>
                      <a:r>
                        <a:rPr lang="en-US" sz="1600" b="0" i="0" dirty="0" err="1">
                          <a:solidFill>
                            <a:schemeClr val="tx1"/>
                          </a:solidFill>
                          <a:latin typeface="+mj-lt"/>
                          <a:cs typeface="Arial"/>
                        </a:rPr>
                        <a:t>R</a:t>
                      </a:r>
                      <a:r>
                        <a:rPr lang="en-US" sz="1600" b="0" i="0" baseline="-25000" dirty="0" err="1">
                          <a:solidFill>
                            <a:schemeClr val="tx1"/>
                          </a:solidFill>
                          <a:latin typeface="+mj-lt"/>
                          <a:cs typeface="Arial"/>
                        </a:rPr>
                        <a:t>ref</a:t>
                      </a:r>
                      <a:r>
                        <a:rPr lang="en-US" sz="1600" b="0" i="0" dirty="0">
                          <a:solidFill>
                            <a:schemeClr val="tx1"/>
                          </a:solidFill>
                          <a:latin typeface="+mj-lt"/>
                          <a:cs typeface="Arial"/>
                        </a:rPr>
                        <a:t>=50 mm)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7"/>
                  </a:ext>
                </a:extLst>
              </a:tr>
              <a:tr h="204220">
                <a:tc>
                  <a:txBody>
                    <a:bodyPr/>
                    <a:lstStyle/>
                    <a:p>
                      <a:pPr marL="0" algn="l" defTabSz="914400" rtl="0" eaLnBrk="1" latinLnBrk="0" hangingPunct="1"/>
                      <a:r>
                        <a:rPr lang="en-US" sz="1600" b="0" i="0" kern="1200" dirty="0">
                          <a:solidFill>
                            <a:schemeClr val="tx1"/>
                          </a:solidFill>
                          <a:latin typeface="+mj-lt"/>
                          <a:cs typeface="Arial"/>
                        </a:rPr>
                        <a:t>Load</a:t>
                      </a:r>
                      <a:r>
                        <a:rPr lang="en-US" sz="1600" b="0" i="0" kern="1200" baseline="0" dirty="0">
                          <a:solidFill>
                            <a:schemeClr val="tx1"/>
                          </a:solidFill>
                          <a:latin typeface="+mj-lt"/>
                          <a:cs typeface="Arial"/>
                        </a:rPr>
                        <a:t> line ratio (3D)</a:t>
                      </a: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600" b="0" i="0" dirty="0">
                          <a:solidFill>
                            <a:schemeClr val="tx1"/>
                          </a:solidFill>
                          <a:latin typeface="+mj-lt"/>
                          <a:cs typeface="Arial"/>
                        </a:rPr>
                        <a:t>Nominal: 76.5%, Ultimate: 83.1%</a:t>
                      </a:r>
                      <a:r>
                        <a:rPr lang="en-US" sz="1600" b="0" i="0" dirty="0">
                          <a:solidFill>
                            <a:schemeClr val="tx1"/>
                          </a:solidFill>
                          <a:latin typeface="+mj-lt"/>
                          <a:cs typeface="Arial"/>
                        </a:rPr>
                        <a:t> at 1.9</a:t>
                      </a:r>
                      <a:r>
                        <a:rPr lang="en-US" sz="1600" b="0" i="0" baseline="0" dirty="0">
                          <a:solidFill>
                            <a:schemeClr val="tx1"/>
                          </a:solidFill>
                          <a:latin typeface="+mj-lt"/>
                          <a:cs typeface="Arial"/>
                        </a:rPr>
                        <a:t> </a:t>
                      </a:r>
                      <a:r>
                        <a:rPr lang="en-US" sz="1600" b="0" i="0" dirty="0">
                          <a:solidFill>
                            <a:schemeClr val="tx1"/>
                          </a:solidFill>
                          <a:latin typeface="+mj-lt"/>
                          <a:cs typeface="Arial"/>
                        </a:rPr>
                        <a:t>K</a:t>
                      </a:r>
                      <a:endParaRPr lang="en-US" sz="1600" b="0" i="0" baseline="0" dirty="0">
                        <a:solidFill>
                          <a:schemeClr val="tx1"/>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8"/>
                  </a:ext>
                </a:extLst>
              </a:tr>
              <a:tr h="204220">
                <a:tc>
                  <a:txBody>
                    <a:bodyPr/>
                    <a:lstStyle/>
                    <a:p>
                      <a:pPr marL="0" algn="l" defTabSz="914400" rtl="0" eaLnBrk="1" latinLnBrk="0" hangingPunct="1"/>
                      <a:r>
                        <a:rPr lang="en-US" sz="1600" b="0" i="0" kern="1200" dirty="0">
                          <a:solidFill>
                            <a:schemeClr val="tx1"/>
                          </a:solidFill>
                          <a:latin typeface="+mj-lt"/>
                          <a:cs typeface="Arial"/>
                        </a:rPr>
                        <a:t>Differential inductance</a:t>
                      </a: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Nominal: 4.0 </a:t>
                      </a:r>
                      <a:r>
                        <a:rPr lang="en-US" sz="1600" b="0" i="0" baseline="0" dirty="0" err="1">
                          <a:solidFill>
                            <a:schemeClr val="tx1"/>
                          </a:solidFill>
                          <a:latin typeface="+mj-lt"/>
                          <a:cs typeface="Arial"/>
                        </a:rPr>
                        <a:t>mH</a:t>
                      </a:r>
                      <a:r>
                        <a:rPr lang="en-US" sz="1600" b="0" i="0" baseline="0" dirty="0">
                          <a:solidFill>
                            <a:schemeClr val="tx1"/>
                          </a:solidFill>
                          <a:latin typeface="+mj-lt"/>
                          <a:cs typeface="Arial"/>
                        </a:rPr>
                        <a:t>/m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9"/>
                  </a:ext>
                </a:extLst>
              </a:tr>
              <a:tr h="204220">
                <a:tc>
                  <a:txBody>
                    <a:bodyPr/>
                    <a:lstStyle/>
                    <a:p>
                      <a:pPr marL="0" algn="l" defTabSz="914400" rtl="0" eaLnBrk="1" latinLnBrk="0" hangingPunct="1"/>
                      <a:r>
                        <a:rPr lang="en-US" sz="1600" b="0" i="0" kern="1200" dirty="0">
                          <a:solidFill>
                            <a:schemeClr val="tx1"/>
                          </a:solidFill>
                          <a:latin typeface="+mj-lt"/>
                          <a:cs typeface="Arial"/>
                        </a:rPr>
                        <a:t>Conductor</a:t>
                      </a: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err="1">
                          <a:solidFill>
                            <a:schemeClr val="tx1"/>
                          </a:solidFill>
                          <a:latin typeface="+mj-lt"/>
                          <a:cs typeface="Arial"/>
                        </a:rPr>
                        <a:t>Nb-Ti</a:t>
                      </a:r>
                      <a:r>
                        <a:rPr lang="en-US" sz="1600" b="0" i="0" baseline="0" dirty="0">
                          <a:solidFill>
                            <a:schemeClr val="tx1"/>
                          </a:solidFill>
                          <a:latin typeface="+mj-lt"/>
                          <a:cs typeface="Arial"/>
                        </a:rPr>
                        <a:t>: LHC-MB outer cable</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10"/>
                  </a:ext>
                </a:extLst>
              </a:tr>
              <a:tr h="204220">
                <a:tc>
                  <a:txBody>
                    <a:bodyPr/>
                    <a:lstStyle/>
                    <a:p>
                      <a:pPr marL="0" algn="l" defTabSz="914400" rtl="0" eaLnBrk="1" latinLnBrk="0" hangingPunct="1"/>
                      <a:r>
                        <a:rPr lang="en-US" sz="1600" b="0" i="0" kern="1200" dirty="0">
                          <a:solidFill>
                            <a:schemeClr val="tx1"/>
                          </a:solidFill>
                          <a:latin typeface="+mj-lt"/>
                          <a:cs typeface="Arial"/>
                        </a:rPr>
                        <a:t>Stored</a:t>
                      </a:r>
                      <a:r>
                        <a:rPr lang="en-US" sz="1600" b="0" i="0" kern="1200" baseline="0" dirty="0">
                          <a:solidFill>
                            <a:schemeClr val="tx1"/>
                          </a:solidFill>
                          <a:latin typeface="+mj-lt"/>
                          <a:cs typeface="Arial"/>
                        </a:rPr>
                        <a:t> energy</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Nominal: 340 kJ/m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11"/>
                  </a:ext>
                </a:extLst>
              </a:tr>
              <a:tr h="204220">
                <a:tc>
                  <a:txBody>
                    <a:bodyPr/>
                    <a:lstStyle/>
                    <a:p>
                      <a:pPr marL="0" algn="l" defTabSz="914400" rtl="0" eaLnBrk="1" latinLnBrk="0" hangingPunct="1"/>
                      <a:r>
                        <a:rPr lang="en-US" sz="1600" b="0" i="0" kern="1200" dirty="0">
                          <a:solidFill>
                            <a:schemeClr val="tx1"/>
                          </a:solidFill>
                          <a:latin typeface="+mj-lt"/>
                          <a:cs typeface="Arial"/>
                        </a:rPr>
                        <a:t>Magnetic</a:t>
                      </a:r>
                      <a:r>
                        <a:rPr lang="en-US" sz="1600" b="0" i="0" kern="1200" baseline="0" dirty="0">
                          <a:solidFill>
                            <a:schemeClr val="tx1"/>
                          </a:solidFill>
                          <a:latin typeface="+mj-lt"/>
                          <a:cs typeface="Arial"/>
                        </a:rPr>
                        <a:t> length</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6.26 m</a:t>
                      </a:r>
                    </a:p>
                  </a:txBody>
                  <a:tcPr marL="0" marR="0" marT="0" marB="0" anchor="ctr">
                    <a:lnL w="12700" cap="flat" cmpd="sng" algn="ctr">
                      <a:solidFill>
                        <a:scrgbClr r="0" g="0" b="0"/>
                      </a:solidFill>
                      <a:prstDash val="solid"/>
                      <a:round/>
                      <a:headEnd type="none" w="med" len="med"/>
                      <a:tailEnd type="none" w="med" len="med"/>
                    </a:lnL>
                    <a:lnR>
                      <a:noFill/>
                    </a:lnR>
                    <a:solidFill>
                      <a:schemeClr val="bg1"/>
                    </a:solidFill>
                  </a:tcPr>
                </a:tc>
                <a:extLst>
                  <a:ext uri="{0D108BD9-81ED-4DB2-BD59-A6C34878D82A}">
                    <a16:rowId xmlns:a16="http://schemas.microsoft.com/office/drawing/2014/main" val="10012"/>
                  </a:ext>
                </a:extLst>
              </a:tr>
              <a:tr h="204220">
                <a:tc>
                  <a:txBody>
                    <a:bodyPr/>
                    <a:lstStyle/>
                    <a:p>
                      <a:pPr marL="0" algn="l" defTabSz="914400" rtl="0" eaLnBrk="1" latinLnBrk="0" hangingPunct="1"/>
                      <a:r>
                        <a:rPr lang="en-US" sz="1600" b="0" i="0" kern="1200" dirty="0">
                          <a:solidFill>
                            <a:schemeClr val="tx1"/>
                          </a:solidFill>
                          <a:latin typeface="+mj-lt"/>
                          <a:cs typeface="Arial"/>
                        </a:rPr>
                        <a:t>Coil</a:t>
                      </a:r>
                      <a:r>
                        <a:rPr lang="en-US" sz="1600" b="0" i="0" kern="1200" baseline="0" dirty="0">
                          <a:solidFill>
                            <a:schemeClr val="tx1"/>
                          </a:solidFill>
                          <a:latin typeface="+mj-lt"/>
                          <a:cs typeface="Arial"/>
                        </a:rPr>
                        <a:t> mech. length</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6.58 m</a:t>
                      </a:r>
                    </a:p>
                  </a:txBody>
                  <a:tcPr marL="0" marR="0" marT="0" marB="0" anchor="ctr">
                    <a:lnL w="12700" cap="flat" cmpd="sng" algn="ctr">
                      <a:solidFill>
                        <a:scrgbClr r="0" g="0" b="0"/>
                      </a:solidFill>
                      <a:prstDash val="solid"/>
                      <a:round/>
                      <a:headEnd type="none" w="med" len="med"/>
                      <a:tailEnd type="none" w="med" len="med"/>
                    </a:lnL>
                    <a:lnR>
                      <a:noFill/>
                    </a:lnR>
                    <a:solidFill>
                      <a:schemeClr val="bg1"/>
                    </a:solidFill>
                  </a:tcPr>
                </a:tc>
                <a:extLst>
                  <a:ext uri="{0D108BD9-81ED-4DB2-BD59-A6C34878D82A}">
                    <a16:rowId xmlns:a16="http://schemas.microsoft.com/office/drawing/2014/main" val="10013"/>
                  </a:ext>
                </a:extLst>
              </a:tr>
              <a:tr h="204220">
                <a:tc>
                  <a:txBody>
                    <a:bodyPr/>
                    <a:lstStyle/>
                    <a:p>
                      <a:pPr marL="0" algn="l" defTabSz="914400" rtl="0" eaLnBrk="1" latinLnBrk="0" hangingPunct="1"/>
                      <a:r>
                        <a:rPr lang="en-US" sz="1600" b="0" i="0" kern="1200" dirty="0">
                          <a:solidFill>
                            <a:schemeClr val="tx1"/>
                          </a:solidFill>
                          <a:latin typeface="+mj-lt"/>
                          <a:cs typeface="Arial"/>
                        </a:rPr>
                        <a:t>Magnet</a:t>
                      </a:r>
                      <a:r>
                        <a:rPr lang="en-US" sz="1600" b="0" i="0" kern="1200" baseline="0" dirty="0">
                          <a:solidFill>
                            <a:schemeClr val="tx1"/>
                          </a:solidFill>
                          <a:latin typeface="+mj-lt"/>
                          <a:cs typeface="Arial"/>
                        </a:rPr>
                        <a:t> mech. length</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6.73 m</a:t>
                      </a:r>
                    </a:p>
                  </a:txBody>
                  <a:tcPr marL="0" marR="0" marT="0" marB="0" anchor="ctr">
                    <a:lnL w="12700" cap="flat" cmpd="sng" algn="ctr">
                      <a:solidFill>
                        <a:scrgbClr r="0" g="0" b="0"/>
                      </a:solidFill>
                      <a:prstDash val="solid"/>
                      <a:round/>
                      <a:headEnd type="none" w="med" len="med"/>
                      <a:tailEnd type="none" w="med" len="med"/>
                    </a:lnL>
                    <a:lnR>
                      <a:noFill/>
                    </a:lnR>
                    <a:solidFill>
                      <a:schemeClr val="bg1"/>
                    </a:solidFill>
                  </a:tcPr>
                </a:tc>
                <a:extLst>
                  <a:ext uri="{0D108BD9-81ED-4DB2-BD59-A6C34878D82A}">
                    <a16:rowId xmlns:a16="http://schemas.microsoft.com/office/drawing/2014/main" val="10014"/>
                  </a:ext>
                </a:extLst>
              </a:tr>
              <a:tr h="463658">
                <a:tc>
                  <a:txBody>
                    <a:bodyPr/>
                    <a:lstStyle/>
                    <a:p>
                      <a:pPr marL="0" algn="l" defTabSz="914400" rtl="0" eaLnBrk="1" latinLnBrk="0" hangingPunct="1"/>
                      <a:r>
                        <a:rPr lang="en-US" sz="1600" b="0" i="0" kern="1200" dirty="0">
                          <a:solidFill>
                            <a:schemeClr val="tx1"/>
                          </a:solidFill>
                          <a:latin typeface="+mj-lt"/>
                          <a:cs typeface="Arial"/>
                        </a:rPr>
                        <a:t>Heat</a:t>
                      </a:r>
                      <a:r>
                        <a:rPr lang="en-US" sz="1600" b="0" i="0" kern="1200" baseline="0" dirty="0">
                          <a:solidFill>
                            <a:schemeClr val="tx1"/>
                          </a:solidFill>
                          <a:latin typeface="+mj-lt"/>
                          <a:cs typeface="Arial"/>
                        </a:rPr>
                        <a:t> load</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a:solidFill>
                            <a:srgbClr val="0432FF"/>
                          </a:solidFill>
                          <a:latin typeface="+mj-lt"/>
                          <a:cs typeface="Arial"/>
                        </a:rPr>
                        <a:t>135 W (Magnet total)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a:solidFill>
                            <a:srgbClr val="0432FF"/>
                          </a:solidFill>
                          <a:latin typeface="+mj-lt"/>
                          <a:cs typeface="Arial"/>
                        </a:rPr>
                        <a:t>2 </a:t>
                      </a:r>
                      <a:r>
                        <a:rPr lang="en-US" sz="1600" b="1" i="0" baseline="0" dirty="0" err="1">
                          <a:solidFill>
                            <a:srgbClr val="0432FF"/>
                          </a:solidFill>
                          <a:latin typeface="+mj-lt"/>
                          <a:cs typeface="Arial"/>
                        </a:rPr>
                        <a:t>mW</a:t>
                      </a:r>
                      <a:r>
                        <a:rPr lang="en-US" sz="1600" b="1" i="0" baseline="0" dirty="0">
                          <a:solidFill>
                            <a:srgbClr val="0432FF"/>
                          </a:solidFill>
                          <a:latin typeface="+mj-lt"/>
                          <a:cs typeface="Arial"/>
                        </a:rPr>
                        <a:t>/cm</a:t>
                      </a:r>
                      <a:r>
                        <a:rPr lang="en-US" sz="1600" b="1" i="0" baseline="30000" dirty="0">
                          <a:solidFill>
                            <a:srgbClr val="0432FF"/>
                          </a:solidFill>
                          <a:latin typeface="+mj-lt"/>
                          <a:cs typeface="Arial"/>
                        </a:rPr>
                        <a:t>3 </a:t>
                      </a:r>
                      <a:r>
                        <a:rPr lang="en-US" sz="1600" b="1" i="0" baseline="0" dirty="0">
                          <a:solidFill>
                            <a:srgbClr val="0432FF"/>
                          </a:solidFill>
                          <a:latin typeface="+mj-lt"/>
                          <a:cs typeface="Arial"/>
                        </a:rPr>
                        <a:t>(Coil peak)</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a:solidFill>
                            <a:srgbClr val="0432FF"/>
                          </a:solidFill>
                          <a:latin typeface="+mj-lt"/>
                          <a:cs typeface="Arial"/>
                        </a:rPr>
                        <a:t>&gt; 25 </a:t>
                      </a:r>
                      <a:r>
                        <a:rPr lang="en-US" sz="1600" b="1" i="0" baseline="0" dirty="0" err="1">
                          <a:solidFill>
                            <a:srgbClr val="0432FF"/>
                          </a:solidFill>
                          <a:latin typeface="+mj-lt"/>
                          <a:cs typeface="Arial"/>
                        </a:rPr>
                        <a:t>MGy</a:t>
                      </a:r>
                      <a:endParaRPr lang="en-US" sz="1600" b="1" i="0" baseline="0" dirty="0">
                        <a:solidFill>
                          <a:srgbClr val="0432FF"/>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r h="204220">
                <a:tc>
                  <a:txBody>
                    <a:bodyPr/>
                    <a:lstStyle/>
                    <a:p>
                      <a:pPr marL="0" algn="l" defTabSz="914400" rtl="0" eaLnBrk="1" latinLnBrk="0" hangingPunct="1"/>
                      <a:r>
                        <a:rPr lang="en-US" sz="1600" b="0" i="0" kern="1200" dirty="0">
                          <a:solidFill>
                            <a:schemeClr val="tx1"/>
                          </a:solidFill>
                          <a:latin typeface="+mj-lt"/>
                          <a:cs typeface="Arial"/>
                        </a:rPr>
                        <a:t>Radiation</a:t>
                      </a:r>
                      <a:r>
                        <a:rPr lang="en-US" sz="1600" b="0" i="0" kern="1200" baseline="0" dirty="0">
                          <a:solidFill>
                            <a:schemeClr val="tx1"/>
                          </a:solidFill>
                          <a:latin typeface="+mj-lt"/>
                          <a:cs typeface="Arial"/>
                        </a:rPr>
                        <a:t> dose</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solidFill>
                      <a:schemeClr val="bg1"/>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a:solidFill>
                          <a:srgbClr val="FF0000"/>
                        </a:solidFill>
                        <a:latin typeface="Arial"/>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
        <p:nvSpPr>
          <p:cNvPr id="3" name="フッター プレースホルダー 2"/>
          <p:cNvSpPr>
            <a:spLocks noGrp="1"/>
          </p:cNvSpPr>
          <p:nvPr>
            <p:ph type="ftr" sz="quarter" idx="11"/>
          </p:nvPr>
        </p:nvSpPr>
        <p:spPr/>
        <p:txBody>
          <a:bodyPr/>
          <a:lstStyle/>
          <a:p>
            <a:r>
              <a:rPr lang="fr-FR" noProof="0"/>
              <a:t>Status of D1 Construction and Test, T. Nakamoto, KEK</a:t>
            </a:r>
            <a:endParaRPr lang="en-GB" noProof="0"/>
          </a:p>
        </p:txBody>
      </p:sp>
      <p:pic>
        <p:nvPicPr>
          <p:cNvPr id="4" name="図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04116" y="5096625"/>
            <a:ext cx="2628900" cy="1724909"/>
          </a:xfrm>
          <a:prstGeom prst="rect">
            <a:avLst/>
          </a:prstGeom>
        </p:spPr>
      </p:pic>
      <p:sp>
        <p:nvSpPr>
          <p:cNvPr id="6" name="テキスト ボックス 5"/>
          <p:cNvSpPr txBox="1"/>
          <p:nvPr/>
        </p:nvSpPr>
        <p:spPr>
          <a:xfrm>
            <a:off x="853183" y="6101461"/>
            <a:ext cx="5480988" cy="369332"/>
          </a:xfrm>
          <a:prstGeom prst="rect">
            <a:avLst/>
          </a:prstGeom>
          <a:solidFill>
            <a:schemeClr val="bg1"/>
          </a:solidFill>
        </p:spPr>
        <p:txBody>
          <a:bodyPr wrap="none" rtlCol="0">
            <a:spAutoFit/>
          </a:bodyPr>
          <a:lstStyle/>
          <a:p>
            <a:r>
              <a:rPr kumimoji="1" lang="en-US" altLang="ja-JP" dirty="0"/>
              <a:t>Three 2 m model magnets were developed at KEK. </a:t>
            </a:r>
            <a:endParaRPr kumimoji="1" lang="ja-JP" altLang="en-US" dirty="0"/>
          </a:p>
        </p:txBody>
      </p:sp>
      <p:sp>
        <p:nvSpPr>
          <p:cNvPr id="9" name="テキスト ボックス 8">
            <a:extLst>
              <a:ext uri="{FF2B5EF4-FFF2-40B4-BE49-F238E27FC236}">
                <a16:creationId xmlns:a16="http://schemas.microsoft.com/office/drawing/2014/main" id="{5B76F94A-D0C1-D644-84D9-768E537911CE}"/>
              </a:ext>
            </a:extLst>
          </p:cNvPr>
          <p:cNvSpPr txBox="1"/>
          <p:nvPr/>
        </p:nvSpPr>
        <p:spPr>
          <a:xfrm>
            <a:off x="4503004" y="3967313"/>
            <a:ext cx="825867" cy="369332"/>
          </a:xfrm>
          <a:prstGeom prst="rect">
            <a:avLst/>
          </a:prstGeom>
          <a:noFill/>
        </p:spPr>
        <p:txBody>
          <a:bodyPr wrap="none" rtlCol="0">
            <a:spAutoFit/>
          </a:bodyPr>
          <a:lstStyle/>
          <a:p>
            <a:r>
              <a:rPr kumimoji="1" lang="en-US" altLang="ja-JP" dirty="0">
                <a:solidFill>
                  <a:srgbClr val="FF0000"/>
                </a:solidFill>
              </a:rPr>
              <a:t>12 ton</a:t>
            </a:r>
            <a:endParaRPr kumimoji="1" lang="ja-JP" altLang="en-US">
              <a:solidFill>
                <a:srgbClr val="FF0000"/>
              </a:solidFill>
            </a:endParaRPr>
          </a:p>
        </p:txBody>
      </p:sp>
    </p:spTree>
    <p:extLst>
      <p:ext uri="{BB962C8B-B14F-4D97-AF65-F5344CB8AC3E}">
        <p14:creationId xmlns:p14="http://schemas.microsoft.com/office/powerpoint/2010/main" val="277556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47259F73-3C5C-7149-BAA5-6D1D40A5FD1A}"/>
              </a:ext>
            </a:extLst>
          </p:cNvPr>
          <p:cNvSpPr>
            <a:spLocks noGrp="1"/>
          </p:cNvSpPr>
          <p:nvPr>
            <p:ph type="ftr" sz="quarter" idx="11"/>
          </p:nvPr>
        </p:nvSpPr>
        <p:spPr>
          <a:xfrm>
            <a:off x="1280363" y="6356350"/>
            <a:ext cx="7251637" cy="360000"/>
          </a:xfrm>
        </p:spPr>
        <p:txBody>
          <a:bodyPr/>
          <a:lstStyle/>
          <a:p>
            <a:r>
              <a:rPr lang="en-US" noProof="0"/>
              <a:t>Status of D1 Construction and Test, T. Nakamoto, KEK</a:t>
            </a:r>
            <a:endParaRPr lang="en-GB" noProof="0" dirty="0"/>
          </a:p>
        </p:txBody>
      </p:sp>
      <p:sp>
        <p:nvSpPr>
          <p:cNvPr id="5" name="スライド番号プレースホルダー 4">
            <a:extLst>
              <a:ext uri="{FF2B5EF4-FFF2-40B4-BE49-F238E27FC236}">
                <a16:creationId xmlns:a16="http://schemas.microsoft.com/office/drawing/2014/main" id="{DF263FB0-7C23-5F4F-A0CD-4A30E68E898A}"/>
              </a:ext>
            </a:extLst>
          </p:cNvPr>
          <p:cNvSpPr>
            <a:spLocks noGrp="1"/>
          </p:cNvSpPr>
          <p:nvPr>
            <p:ph type="sldNum" sz="quarter" idx="12"/>
          </p:nvPr>
        </p:nvSpPr>
        <p:spPr/>
        <p:txBody>
          <a:bodyPr/>
          <a:lstStyle/>
          <a:p>
            <a:fld id="{BFDCA1C4-9514-7B4F-976F-D92F7E296653}" type="slidenum">
              <a:rPr lang="fr-FR" smtClean="0"/>
              <a:pPr/>
              <a:t>29</a:t>
            </a:fld>
            <a:endParaRPr lang="fr-FR"/>
          </a:p>
        </p:txBody>
      </p:sp>
      <p:sp>
        <p:nvSpPr>
          <p:cNvPr id="6" name="テキスト ボックス 5">
            <a:extLst>
              <a:ext uri="{FF2B5EF4-FFF2-40B4-BE49-F238E27FC236}">
                <a16:creationId xmlns:a16="http://schemas.microsoft.com/office/drawing/2014/main" id="{0600D1AC-FB17-154A-BC90-8569BCCD9781}"/>
              </a:ext>
            </a:extLst>
          </p:cNvPr>
          <p:cNvSpPr txBox="1"/>
          <p:nvPr/>
        </p:nvSpPr>
        <p:spPr>
          <a:xfrm>
            <a:off x="1799488" y="1514373"/>
            <a:ext cx="1327479"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1 coil winding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7" name="テキスト ボックス 6">
            <a:extLst>
              <a:ext uri="{FF2B5EF4-FFF2-40B4-BE49-F238E27FC236}">
                <a16:creationId xmlns:a16="http://schemas.microsoft.com/office/drawing/2014/main" id="{3CD0E096-067B-F047-943A-46C1DA338F96}"/>
              </a:ext>
            </a:extLst>
          </p:cNvPr>
          <p:cNvSpPr txBox="1"/>
          <p:nvPr/>
        </p:nvSpPr>
        <p:spPr>
          <a:xfrm>
            <a:off x="1470494" y="2049681"/>
            <a:ext cx="1955535"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2 insulation, collaring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8" name="テキスト ボックス 7">
            <a:extLst>
              <a:ext uri="{FF2B5EF4-FFF2-40B4-BE49-F238E27FC236}">
                <a16:creationId xmlns:a16="http://schemas.microsoft.com/office/drawing/2014/main" id="{830E4319-018D-B541-BE20-46BA95D72375}"/>
              </a:ext>
            </a:extLst>
          </p:cNvPr>
          <p:cNvSpPr txBox="1"/>
          <p:nvPr/>
        </p:nvSpPr>
        <p:spPr>
          <a:xfrm>
            <a:off x="1942626" y="2602645"/>
            <a:ext cx="877933"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3 yoking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9" name="テキスト ボックス 8">
            <a:extLst>
              <a:ext uri="{FF2B5EF4-FFF2-40B4-BE49-F238E27FC236}">
                <a16:creationId xmlns:a16="http://schemas.microsoft.com/office/drawing/2014/main" id="{C1329946-855D-FC46-8389-56C6EE75A09B}"/>
              </a:ext>
            </a:extLst>
          </p:cNvPr>
          <p:cNvSpPr txBox="1"/>
          <p:nvPr/>
        </p:nvSpPr>
        <p:spPr>
          <a:xfrm>
            <a:off x="954419" y="3106600"/>
            <a:ext cx="2934738" cy="1077218"/>
          </a:xfrm>
          <a:prstGeom prst="rect">
            <a:avLst/>
          </a:prstGeom>
          <a:noFill/>
          <a:ln w="28575">
            <a:noFill/>
          </a:ln>
        </p:spPr>
        <p:txBody>
          <a:bodyPr wrap="square" rtlCol="0">
            <a:spAutoFit/>
          </a:bodyPr>
          <a:lstStyle/>
          <a:p>
            <a:pPr algn="ct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4 </a:t>
            </a:r>
            <a:r>
              <a:rPr lang="en-US" altLang="ja-JP" sz="1600" b="1" dirty="0">
                <a:solidFill>
                  <a:srgbClr val="0070C0"/>
                </a:solidFill>
                <a:latin typeface="Calibri" panose="020F0502020204030204" pitchFamily="34" charset="0"/>
                <a:ea typeface="ＭＳ Ｐゴシック" panose="020B0600070205080204" pitchFamily="34" charset="-128"/>
                <a:cs typeface="Calibri" panose="020F0502020204030204" pitchFamily="34" charset="0"/>
              </a:rPr>
              <a:t>shell &amp; end-ring welding</a:t>
            </a:r>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 end-plate, splice. </a:t>
            </a:r>
            <a:r>
              <a:rPr lang="en-US" altLang="ja-JP" sz="1600" dirty="0">
                <a:latin typeface="Calibri" panose="020F0502020204030204" pitchFamily="34" charset="0"/>
                <a:cs typeface="Calibri" panose="020F0502020204030204" pitchFamily="34" charset="0"/>
              </a:rPr>
              <a:t>Alignment target welding, </a:t>
            </a:r>
            <a:r>
              <a:rPr lang="en-US" altLang="ja-JP" sz="1600" b="1" dirty="0">
                <a:solidFill>
                  <a:srgbClr val="0070C0"/>
                </a:solidFill>
                <a:latin typeface="Calibri" panose="020F0502020204030204" pitchFamily="34" charset="0"/>
                <a:cs typeface="Calibri" panose="020F0502020204030204" pitchFamily="34" charset="0"/>
              </a:rPr>
              <a:t>cap welding for series</a:t>
            </a:r>
            <a:r>
              <a:rPr lang="en-US" altLang="ja-JP" sz="1600" dirty="0">
                <a:latin typeface="Calibri" panose="020F0502020204030204" pitchFamily="34" charset="0"/>
                <a:cs typeface="Calibri" panose="020F0502020204030204" pitchFamily="34" charset="0"/>
              </a:rPr>
              <a:t>, alignment meas.</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0" name="テキスト ボックス 9">
            <a:extLst>
              <a:ext uri="{FF2B5EF4-FFF2-40B4-BE49-F238E27FC236}">
                <a16:creationId xmlns:a16="http://schemas.microsoft.com/office/drawing/2014/main" id="{4A5E32B3-CD36-FC48-826D-3E7ABF233D47}"/>
              </a:ext>
            </a:extLst>
          </p:cNvPr>
          <p:cNvSpPr txBox="1"/>
          <p:nvPr/>
        </p:nvSpPr>
        <p:spPr>
          <a:xfrm>
            <a:off x="1584783" y="4876880"/>
            <a:ext cx="1607428" cy="348109"/>
          </a:xfrm>
          <a:prstGeom prst="rect">
            <a:avLst/>
          </a:prstGeom>
          <a:noFill/>
          <a:ln w="22225">
            <a:solidFill>
              <a:schemeClr val="tx1"/>
            </a:solidFill>
            <a:prstDash val="solid"/>
          </a:ln>
        </p:spPr>
        <p:txBody>
          <a:bodyPr wrap="none" rtlCol="0">
            <a:spAutoFit/>
          </a:bodyPr>
          <a:lstStyle/>
          <a:p>
            <a:pPr defTabSz="422020"/>
            <a:r>
              <a:rPr lang="en-US" altLang="ja-JP" sz="1600" b="1" dirty="0">
                <a:latin typeface="Calibri" panose="020F0502020204030204" pitchFamily="34" charset="0"/>
                <a:ea typeface="ＭＳ Ｐゴシック" panose="020B0600070205080204" pitchFamily="34" charset="-128"/>
                <a:cs typeface="Calibri" panose="020F0502020204030204" pitchFamily="34" charset="0"/>
              </a:rPr>
              <a:t>vertical cold test</a:t>
            </a:r>
            <a:endParaRPr lang="ja-JP" altLang="en-US" sz="1600" b="1">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1" name="テキスト ボックス 10">
            <a:extLst>
              <a:ext uri="{FF2B5EF4-FFF2-40B4-BE49-F238E27FC236}">
                <a16:creationId xmlns:a16="http://schemas.microsoft.com/office/drawing/2014/main" id="{1A379CD9-E966-E140-98ED-8AA51D1A5A61}"/>
              </a:ext>
            </a:extLst>
          </p:cNvPr>
          <p:cNvSpPr txBox="1"/>
          <p:nvPr/>
        </p:nvSpPr>
        <p:spPr>
          <a:xfrm>
            <a:off x="5437279" y="784967"/>
            <a:ext cx="2953629" cy="1323439"/>
          </a:xfrm>
          <a:prstGeom prst="rect">
            <a:avLst/>
          </a:prstGeom>
          <a:noFill/>
          <a:ln w="28575">
            <a:noFill/>
          </a:ln>
        </p:spPr>
        <p:txBody>
          <a:bodyPr wrap="none" rtlCol="0">
            <a:spAutoFit/>
          </a:bodyPr>
          <a:lstStyle/>
          <a:p>
            <a:pPr algn="ctr" defTabSz="422020"/>
            <a:r>
              <a:rPr lang="en-US" altLang="ja-JP" sz="1600" dirty="0">
                <a:latin typeface="Calibri" panose="020F0502020204030204" pitchFamily="34" charset="0"/>
                <a:cs typeface="Calibri" panose="020F0502020204030204" pitchFamily="34" charset="0"/>
              </a:rPr>
              <a:t>5 </a:t>
            </a:r>
            <a:r>
              <a:rPr lang="en-US" altLang="ja-JP" sz="1600" b="1" dirty="0">
                <a:solidFill>
                  <a:srgbClr val="0070C0"/>
                </a:solidFill>
                <a:latin typeface="Calibri" panose="020F0502020204030204" pitchFamily="34" charset="0"/>
                <a:cs typeface="Calibri" panose="020F0502020204030204" pitchFamily="34" charset="0"/>
              </a:rPr>
              <a:t>cap welding for prototype</a:t>
            </a:r>
            <a:r>
              <a:rPr lang="en-US" altLang="ja-JP" sz="1600" dirty="0">
                <a:latin typeface="Calibri" panose="020F0502020204030204" pitchFamily="34" charset="0"/>
                <a:cs typeface="Calibri" panose="020F0502020204030204" pitchFamily="34" charset="0"/>
              </a:rPr>
              <a:t>, </a:t>
            </a:r>
          </a:p>
          <a:p>
            <a:pPr algn="ctr" defTabSz="422020"/>
            <a:r>
              <a:rPr lang="en-US" altLang="ja-JP" sz="1600" dirty="0">
                <a:latin typeface="Calibri" panose="020F0502020204030204" pitchFamily="34" charset="0"/>
                <a:cs typeface="Calibri" panose="020F0502020204030204" pitchFamily="34" charset="0"/>
              </a:rPr>
              <a:t>installation of tubes (BT, HXT)</a:t>
            </a:r>
            <a:endParaRPr lang="ja-JP" altLang="en-US" sz="1600">
              <a:latin typeface="Calibri" panose="020F0502020204030204" pitchFamily="34" charset="0"/>
              <a:cs typeface="Calibri" panose="020F0502020204030204" pitchFamily="34" charset="0"/>
            </a:endParaRPr>
          </a:p>
          <a:p>
            <a:pPr algn="ctr" defTabSz="422020"/>
            <a:r>
              <a:rPr lang="en-US" altLang="ja-JP" sz="1600" dirty="0">
                <a:latin typeface="Calibri" panose="020F0502020204030204" pitchFamily="34" charset="0"/>
                <a:cs typeface="Calibri" panose="020F0502020204030204" pitchFamily="34" charset="0"/>
              </a:rPr>
              <a:t>final splice, instrumentation</a:t>
            </a:r>
            <a:endParaRPr lang="ja-JP" altLang="en-US" sz="1600">
              <a:latin typeface="Calibri" panose="020F0502020204030204" pitchFamily="34" charset="0"/>
              <a:cs typeface="Calibri" panose="020F0502020204030204" pitchFamily="34" charset="0"/>
            </a:endParaRPr>
          </a:p>
          <a:p>
            <a:pPr algn="ctr" defTabSz="422020"/>
            <a:r>
              <a:rPr lang="en-US" altLang="ja-JP" sz="1600" b="1" dirty="0">
                <a:solidFill>
                  <a:srgbClr val="0070C0"/>
                </a:solidFill>
                <a:latin typeface="Calibri" panose="020F0502020204030204" pitchFamily="34" charset="0"/>
                <a:cs typeface="Calibri" panose="020F0502020204030204" pitchFamily="34" charset="0"/>
              </a:rPr>
              <a:t>end-cover &amp; extremities welding</a:t>
            </a:r>
            <a:endParaRPr lang="ja-JP" altLang="en-US" sz="1600" b="1">
              <a:solidFill>
                <a:srgbClr val="0070C0"/>
              </a:solidFill>
              <a:latin typeface="Calibri" panose="020F0502020204030204" pitchFamily="34" charset="0"/>
              <a:cs typeface="Calibri" panose="020F0502020204030204" pitchFamily="34" charset="0"/>
            </a:endParaRPr>
          </a:p>
          <a:p>
            <a:pPr algn="ctr" defTabSz="422020"/>
            <a:r>
              <a:rPr lang="en-US" altLang="ja-JP" sz="1600" dirty="0">
                <a:latin typeface="Calibri" panose="020F0502020204030204" pitchFamily="34" charset="0"/>
                <a:cs typeface="Calibri" panose="020F0502020204030204" pitchFamily="34" charset="0"/>
              </a:rPr>
              <a:t>alignment &amp; support welding</a:t>
            </a:r>
            <a:endParaRPr lang="ja-JP" altLang="en-US" sz="1600">
              <a:latin typeface="Calibri" panose="020F0502020204030204" pitchFamily="34" charset="0"/>
              <a:cs typeface="Calibri" panose="020F0502020204030204" pitchFamily="34" charset="0"/>
            </a:endParaRPr>
          </a:p>
        </p:txBody>
      </p:sp>
      <p:cxnSp>
        <p:nvCxnSpPr>
          <p:cNvPr id="12" name="直線矢印コネクタ 11">
            <a:extLst>
              <a:ext uri="{FF2B5EF4-FFF2-40B4-BE49-F238E27FC236}">
                <a16:creationId xmlns:a16="http://schemas.microsoft.com/office/drawing/2014/main" id="{66805534-5424-1548-8DCA-A06409B5995E}"/>
              </a:ext>
            </a:extLst>
          </p:cNvPr>
          <p:cNvCxnSpPr>
            <a:cxnSpLocks/>
          </p:cNvCxnSpPr>
          <p:nvPr/>
        </p:nvCxnSpPr>
        <p:spPr>
          <a:xfrm>
            <a:off x="2402465" y="1847917"/>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3" name="直線矢印コネクタ 12">
            <a:extLst>
              <a:ext uri="{FF2B5EF4-FFF2-40B4-BE49-F238E27FC236}">
                <a16:creationId xmlns:a16="http://schemas.microsoft.com/office/drawing/2014/main" id="{9BAEE821-47A6-D246-9818-CAF183BB0161}"/>
              </a:ext>
            </a:extLst>
          </p:cNvPr>
          <p:cNvCxnSpPr>
            <a:cxnSpLocks/>
          </p:cNvCxnSpPr>
          <p:nvPr/>
        </p:nvCxnSpPr>
        <p:spPr>
          <a:xfrm>
            <a:off x="2402465" y="2400207"/>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EFD19AE8-FF05-9344-91F6-A19E91361CCD}"/>
              </a:ext>
            </a:extLst>
          </p:cNvPr>
          <p:cNvCxnSpPr>
            <a:cxnSpLocks/>
          </p:cNvCxnSpPr>
          <p:nvPr/>
        </p:nvCxnSpPr>
        <p:spPr>
          <a:xfrm>
            <a:off x="2402465" y="2945422"/>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C27EC0F3-91B9-8A49-8F40-8B9482C73027}"/>
              </a:ext>
            </a:extLst>
          </p:cNvPr>
          <p:cNvSpPr txBox="1"/>
          <p:nvPr/>
        </p:nvSpPr>
        <p:spPr>
          <a:xfrm>
            <a:off x="6080595" y="5173884"/>
            <a:ext cx="1666995" cy="348109"/>
          </a:xfrm>
          <a:prstGeom prst="rect">
            <a:avLst/>
          </a:prstGeom>
          <a:noFill/>
          <a:ln>
            <a:solidFill>
              <a:schemeClr val="tx1"/>
            </a:solidFill>
          </a:ln>
        </p:spPr>
        <p:txBody>
          <a:bodyPr wrap="none" rtlCol="0">
            <a:spAutoFit/>
          </a:bodyPr>
          <a:lstStyle/>
          <a:p>
            <a:pPr defTabSz="422020"/>
            <a:r>
              <a:rPr lang="en-US" altLang="ja-JP" sz="1662" dirty="0">
                <a:latin typeface="Calibri" panose="020F0502020204030204" pitchFamily="34" charset="0"/>
                <a:ea typeface="ＭＳ Ｐゴシック" panose="020B0600070205080204" pitchFamily="34" charset="-128"/>
                <a:cs typeface="Calibri" panose="020F0502020204030204" pitchFamily="34" charset="0"/>
              </a:rPr>
              <a:t>shipping to CERN</a:t>
            </a:r>
            <a:endParaRPr lang="ja-JP" altLang="en-US" sz="1662">
              <a:latin typeface="Calibri" panose="020F0502020204030204" pitchFamily="34" charset="0"/>
              <a:ea typeface="ＭＳ Ｐゴシック" panose="020B0600070205080204" pitchFamily="34" charset="-128"/>
              <a:cs typeface="Calibri" panose="020F0502020204030204" pitchFamily="34" charset="0"/>
            </a:endParaRPr>
          </a:p>
        </p:txBody>
      </p:sp>
      <p:cxnSp>
        <p:nvCxnSpPr>
          <p:cNvPr id="16" name="カギ線コネクタ 15">
            <a:extLst>
              <a:ext uri="{FF2B5EF4-FFF2-40B4-BE49-F238E27FC236}">
                <a16:creationId xmlns:a16="http://schemas.microsoft.com/office/drawing/2014/main" id="{A6F6C451-F483-4F4A-97E1-40141A3B1E0F}"/>
              </a:ext>
            </a:extLst>
          </p:cNvPr>
          <p:cNvCxnSpPr>
            <a:cxnSpLocks/>
            <a:stCxn id="18" idx="3"/>
            <a:endCxn id="11" idx="1"/>
          </p:cNvCxnSpPr>
          <p:nvPr/>
        </p:nvCxnSpPr>
        <p:spPr>
          <a:xfrm flipV="1">
            <a:off x="2976671" y="1446687"/>
            <a:ext cx="2460608" cy="4577632"/>
          </a:xfrm>
          <a:prstGeom prst="bentConnector3">
            <a:avLst>
              <a:gd name="adj1" fmla="val 61330"/>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F9F1804A-5738-9F4A-95B4-4153CB2DE0AF}"/>
              </a:ext>
            </a:extLst>
          </p:cNvPr>
          <p:cNvSpPr txBox="1"/>
          <p:nvPr/>
        </p:nvSpPr>
        <p:spPr>
          <a:xfrm>
            <a:off x="646679" y="4977653"/>
            <a:ext cx="947695" cy="348109"/>
          </a:xfrm>
          <a:prstGeom prst="rect">
            <a:avLst/>
          </a:prstGeom>
          <a:noFill/>
        </p:spPr>
        <p:txBody>
          <a:bodyPr wrap="none" rtlCol="0">
            <a:spAutoFit/>
          </a:bodyPr>
          <a:lstStyle/>
          <a:p>
            <a:pPr defTabSz="422020"/>
            <a:r>
              <a:rPr lang="en-US" altLang="ja-JP" sz="1600" b="1" dirty="0">
                <a:latin typeface="Calibri" panose="020F0502020204030204" pitchFamily="34" charset="0"/>
                <a:ea typeface="ＭＳ Ｐゴシック" panose="020B0600070205080204" pitchFamily="34" charset="-128"/>
                <a:cs typeface="Calibri" panose="020F0502020204030204" pitchFamily="34" charset="0"/>
              </a:rPr>
              <a:t>CERN HP</a:t>
            </a:r>
            <a:endParaRPr lang="ja-JP" altLang="en-US" sz="1600" b="1">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8" name="テキスト ボックス 17">
            <a:extLst>
              <a:ext uri="{FF2B5EF4-FFF2-40B4-BE49-F238E27FC236}">
                <a16:creationId xmlns:a16="http://schemas.microsoft.com/office/drawing/2014/main" id="{49139E6F-82E4-9347-86D7-0EF00C26A05B}"/>
              </a:ext>
            </a:extLst>
          </p:cNvPr>
          <p:cNvSpPr txBox="1"/>
          <p:nvPr/>
        </p:nvSpPr>
        <p:spPr>
          <a:xfrm>
            <a:off x="1800323" y="5855042"/>
            <a:ext cx="1176348" cy="338554"/>
          </a:xfrm>
          <a:prstGeom prst="rect">
            <a:avLst/>
          </a:prstGeom>
          <a:noFill/>
          <a:ln w="22225">
            <a:solidFill>
              <a:schemeClr val="tx1"/>
            </a:solidFill>
            <a:prstDash val="solid"/>
          </a:ln>
        </p:spPr>
        <p:txBody>
          <a:bodyPr wrap="none" rtlCol="0">
            <a:spAutoFit/>
          </a:bodyPr>
          <a:lstStyle/>
          <a:p>
            <a:r>
              <a:rPr lang="en-US" altLang="ja-JP" sz="1600" b="1" dirty="0">
                <a:latin typeface="Calibri" panose="020F0502020204030204" pitchFamily="34" charset="0"/>
                <a:cs typeface="Calibri" panose="020F0502020204030204" pitchFamily="34" charset="0"/>
              </a:rPr>
              <a:t>w</a:t>
            </a:r>
            <a:r>
              <a:rPr kumimoji="1" lang="en-US" altLang="ja-JP" sz="1600" b="1" dirty="0">
                <a:latin typeface="Calibri" panose="020F0502020204030204" pitchFamily="34" charset="0"/>
                <a:cs typeface="Calibri" panose="020F0502020204030204" pitchFamily="34" charset="0"/>
              </a:rPr>
              <a:t>arm MFM</a:t>
            </a:r>
            <a:endParaRPr kumimoji="1" lang="ja-JP" altLang="en-US" sz="1600" b="1">
              <a:latin typeface="Calibri" panose="020F0502020204030204" pitchFamily="34" charset="0"/>
              <a:cs typeface="Calibri" panose="020F0502020204030204" pitchFamily="34" charset="0"/>
            </a:endParaRPr>
          </a:p>
        </p:txBody>
      </p:sp>
      <p:cxnSp>
        <p:nvCxnSpPr>
          <p:cNvPr id="19" name="直線矢印コネクタ 18">
            <a:extLst>
              <a:ext uri="{FF2B5EF4-FFF2-40B4-BE49-F238E27FC236}">
                <a16:creationId xmlns:a16="http://schemas.microsoft.com/office/drawing/2014/main" id="{280BCEB9-525F-A541-8950-2E0AFA029D42}"/>
              </a:ext>
            </a:extLst>
          </p:cNvPr>
          <p:cNvCxnSpPr>
            <a:cxnSpLocks/>
          </p:cNvCxnSpPr>
          <p:nvPr/>
        </p:nvCxnSpPr>
        <p:spPr>
          <a:xfrm>
            <a:off x="2393093" y="4180215"/>
            <a:ext cx="9373" cy="68690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20" name="直線矢印コネクタ 19">
            <a:extLst>
              <a:ext uri="{FF2B5EF4-FFF2-40B4-BE49-F238E27FC236}">
                <a16:creationId xmlns:a16="http://schemas.microsoft.com/office/drawing/2014/main" id="{5016B5C5-A248-7442-ACD3-0B4B7871F03A}"/>
              </a:ext>
            </a:extLst>
          </p:cNvPr>
          <p:cNvCxnSpPr>
            <a:cxnSpLocks/>
            <a:stCxn id="10" idx="2"/>
            <a:endCxn id="18" idx="0"/>
          </p:cNvCxnSpPr>
          <p:nvPr/>
        </p:nvCxnSpPr>
        <p:spPr>
          <a:xfrm>
            <a:off x="2388497" y="5224989"/>
            <a:ext cx="0" cy="630053"/>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1" name="テキスト ボックス 20">
            <a:extLst>
              <a:ext uri="{FF2B5EF4-FFF2-40B4-BE49-F238E27FC236}">
                <a16:creationId xmlns:a16="http://schemas.microsoft.com/office/drawing/2014/main" id="{B8DC743D-BAA3-FF40-996F-925749572EB7}"/>
              </a:ext>
            </a:extLst>
          </p:cNvPr>
          <p:cNvSpPr txBox="1"/>
          <p:nvPr/>
        </p:nvSpPr>
        <p:spPr>
          <a:xfrm rot="5400000">
            <a:off x="-186910" y="5080272"/>
            <a:ext cx="835485" cy="461665"/>
          </a:xfrm>
          <a:prstGeom prst="rect">
            <a:avLst/>
          </a:prstGeom>
          <a:noFill/>
        </p:spPr>
        <p:txBody>
          <a:bodyPr wrap="none" rtlCol="0">
            <a:spAutoFit/>
          </a:bodyPr>
          <a:lstStyle/>
          <a:p>
            <a:r>
              <a:rPr kumimoji="1" lang="en-US" altLang="ja-JP" sz="2400" b="1" dirty="0">
                <a:solidFill>
                  <a:srgbClr val="00B0F0"/>
                </a:solidFill>
                <a:latin typeface="+mj-lt"/>
                <a:cs typeface="Calibri" panose="020F0502020204030204" pitchFamily="34" charset="0"/>
              </a:rPr>
              <a:t>KEK</a:t>
            </a:r>
            <a:endParaRPr kumimoji="1" lang="ja-JP" altLang="en-US" sz="2400" b="1">
              <a:solidFill>
                <a:srgbClr val="00B0F0"/>
              </a:solidFill>
              <a:latin typeface="+mj-lt"/>
              <a:cs typeface="Calibri" panose="020F0502020204030204" pitchFamily="34" charset="0"/>
            </a:endParaRPr>
          </a:p>
        </p:txBody>
      </p:sp>
      <p:sp>
        <p:nvSpPr>
          <p:cNvPr id="22" name="テキスト ボックス 21">
            <a:extLst>
              <a:ext uri="{FF2B5EF4-FFF2-40B4-BE49-F238E27FC236}">
                <a16:creationId xmlns:a16="http://schemas.microsoft.com/office/drawing/2014/main" id="{1B74C51A-A679-774B-A25C-4E9789E452D0}"/>
              </a:ext>
            </a:extLst>
          </p:cNvPr>
          <p:cNvSpPr txBox="1"/>
          <p:nvPr/>
        </p:nvSpPr>
        <p:spPr>
          <a:xfrm rot="5400000">
            <a:off x="-231471" y="3180191"/>
            <a:ext cx="1103700" cy="369332"/>
          </a:xfrm>
          <a:prstGeom prst="rect">
            <a:avLst/>
          </a:prstGeom>
          <a:noFill/>
        </p:spPr>
        <p:txBody>
          <a:bodyPr wrap="none" rtlCol="0">
            <a:spAutoFit/>
          </a:bodyPr>
          <a:lstStyle/>
          <a:p>
            <a:r>
              <a:rPr lang="en-US" altLang="ja-JP" b="1" dirty="0">
                <a:solidFill>
                  <a:srgbClr val="FF0000"/>
                </a:solidFill>
                <a:latin typeface="+mj-lt"/>
                <a:cs typeface="Calibri" panose="020F0502020204030204" pitchFamily="34" charset="0"/>
              </a:rPr>
              <a:t>HITACHI</a:t>
            </a:r>
          </a:p>
        </p:txBody>
      </p:sp>
      <p:cxnSp>
        <p:nvCxnSpPr>
          <p:cNvPr id="23" name="直線コネクタ 22">
            <a:extLst>
              <a:ext uri="{FF2B5EF4-FFF2-40B4-BE49-F238E27FC236}">
                <a16:creationId xmlns:a16="http://schemas.microsoft.com/office/drawing/2014/main" id="{1A5CB644-A5D5-E049-8761-FA3337A5AFC4}"/>
              </a:ext>
            </a:extLst>
          </p:cNvPr>
          <p:cNvCxnSpPr/>
          <p:nvPr/>
        </p:nvCxnSpPr>
        <p:spPr>
          <a:xfrm>
            <a:off x="738017" y="4523666"/>
            <a:ext cx="3396343" cy="0"/>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71D7B942-E83B-4F4D-9608-C2F116A14F3D}"/>
              </a:ext>
            </a:extLst>
          </p:cNvPr>
          <p:cNvCxnSpPr>
            <a:cxnSpLocks/>
          </p:cNvCxnSpPr>
          <p:nvPr/>
        </p:nvCxnSpPr>
        <p:spPr>
          <a:xfrm>
            <a:off x="4604008" y="871956"/>
            <a:ext cx="0" cy="2557044"/>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40F13480-651C-1342-810B-E0D6799F3C63}"/>
              </a:ext>
            </a:extLst>
          </p:cNvPr>
          <p:cNvCxnSpPr>
            <a:cxnSpLocks/>
            <a:stCxn id="11" idx="2"/>
            <a:endCxn id="26" idx="0"/>
          </p:cNvCxnSpPr>
          <p:nvPr/>
        </p:nvCxnSpPr>
        <p:spPr>
          <a:xfrm flipH="1">
            <a:off x="6914093" y="2108406"/>
            <a:ext cx="1" cy="48068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6" name="テキスト ボックス 25">
            <a:extLst>
              <a:ext uri="{FF2B5EF4-FFF2-40B4-BE49-F238E27FC236}">
                <a16:creationId xmlns:a16="http://schemas.microsoft.com/office/drawing/2014/main" id="{3E971215-52BC-C04F-8566-89C1F99C44C7}"/>
              </a:ext>
            </a:extLst>
          </p:cNvPr>
          <p:cNvSpPr txBox="1"/>
          <p:nvPr/>
        </p:nvSpPr>
        <p:spPr>
          <a:xfrm>
            <a:off x="5363368" y="2589088"/>
            <a:ext cx="3101450" cy="603883"/>
          </a:xfrm>
          <a:prstGeom prst="rect">
            <a:avLst/>
          </a:prstGeom>
          <a:noFill/>
          <a:ln w="57150" cmpd="sng">
            <a:solidFill>
              <a:schemeClr val="tx1"/>
            </a:solidFill>
          </a:ln>
        </p:spPr>
        <p:txBody>
          <a:bodyPr wrap="square" rtlCol="0">
            <a:spAutoFit/>
          </a:bodyPr>
          <a:lstStyle/>
          <a:p>
            <a:r>
              <a:rPr lang="en-US" altLang="ja-JP" sz="1662" b="1" dirty="0">
                <a:latin typeface="Calibri" panose="020F0502020204030204" pitchFamily="34" charset="0"/>
                <a:cs typeface="Calibri" panose="020F0502020204030204" pitchFamily="34" charset="0"/>
              </a:rPr>
              <a:t>i</a:t>
            </a:r>
            <a:r>
              <a:rPr kumimoji="1" lang="en-US" altLang="ja-JP" sz="1662" b="1" dirty="0">
                <a:latin typeface="Calibri" panose="020F0502020204030204" pitchFamily="34" charset="0"/>
                <a:cs typeface="Calibri" panose="020F0502020204030204" pitchFamily="34" charset="0"/>
              </a:rPr>
              <a:t>nspection incl. pressure test (@ 2.5 </a:t>
            </a:r>
            <a:r>
              <a:rPr kumimoji="1" lang="en-US" altLang="ja-JP" sz="1662" b="1" dirty="0" err="1">
                <a:latin typeface="Calibri" panose="020F0502020204030204" pitchFamily="34" charset="0"/>
                <a:cs typeface="Calibri" panose="020F0502020204030204" pitchFamily="34" charset="0"/>
              </a:rPr>
              <a:t>MPa</a:t>
            </a:r>
            <a:r>
              <a:rPr kumimoji="1" lang="en-US" altLang="ja-JP" sz="1662" b="1" dirty="0">
                <a:latin typeface="Calibri" panose="020F0502020204030204" pitchFamily="34" charset="0"/>
                <a:cs typeface="Calibri" panose="020F0502020204030204" pitchFamily="34" charset="0"/>
              </a:rPr>
              <a:t>)</a:t>
            </a:r>
            <a:endParaRPr kumimoji="1" lang="ja-JP" altLang="en-US" sz="1662" b="1">
              <a:latin typeface="Calibri" panose="020F0502020204030204" pitchFamily="34" charset="0"/>
              <a:cs typeface="Calibri" panose="020F0502020204030204" pitchFamily="34" charset="0"/>
            </a:endParaRPr>
          </a:p>
        </p:txBody>
      </p:sp>
      <p:sp>
        <p:nvSpPr>
          <p:cNvPr id="27" name="テキスト ボックス 26">
            <a:extLst>
              <a:ext uri="{FF2B5EF4-FFF2-40B4-BE49-F238E27FC236}">
                <a16:creationId xmlns:a16="http://schemas.microsoft.com/office/drawing/2014/main" id="{0382B041-31AE-4843-BC19-6A30C44EDCC9}"/>
              </a:ext>
            </a:extLst>
          </p:cNvPr>
          <p:cNvSpPr txBox="1"/>
          <p:nvPr/>
        </p:nvSpPr>
        <p:spPr>
          <a:xfrm>
            <a:off x="6308164" y="4082786"/>
            <a:ext cx="1213089" cy="348109"/>
          </a:xfrm>
          <a:prstGeom prst="rect">
            <a:avLst/>
          </a:prstGeom>
          <a:noFill/>
          <a:ln w="22225">
            <a:solidFill>
              <a:schemeClr val="tx1"/>
            </a:solidFill>
            <a:prstDash val="solid"/>
          </a:ln>
        </p:spPr>
        <p:txBody>
          <a:bodyPr wrap="none" rtlCol="0">
            <a:spAutoFit/>
          </a:bodyPr>
          <a:lstStyle/>
          <a:p>
            <a:r>
              <a:rPr lang="en-US" altLang="ja-JP" sz="1662" b="1" dirty="0">
                <a:latin typeface="Calibri" panose="020F0502020204030204" pitchFamily="34" charset="0"/>
                <a:cs typeface="Calibri" panose="020F0502020204030204" pitchFamily="34" charset="0"/>
              </a:rPr>
              <a:t>w</a:t>
            </a:r>
            <a:r>
              <a:rPr kumimoji="1" lang="en-US" altLang="ja-JP" sz="1662" b="1" dirty="0">
                <a:latin typeface="Calibri" panose="020F0502020204030204" pitchFamily="34" charset="0"/>
                <a:cs typeface="Calibri" panose="020F0502020204030204" pitchFamily="34" charset="0"/>
              </a:rPr>
              <a:t>arm MFM</a:t>
            </a:r>
            <a:endParaRPr kumimoji="1" lang="ja-JP" altLang="en-US" sz="1662" b="1">
              <a:latin typeface="Calibri" panose="020F0502020204030204" pitchFamily="34" charset="0"/>
              <a:cs typeface="Calibri" panose="020F0502020204030204" pitchFamily="34" charset="0"/>
            </a:endParaRPr>
          </a:p>
        </p:txBody>
      </p:sp>
      <p:cxnSp>
        <p:nvCxnSpPr>
          <p:cNvPr id="28" name="直線矢印コネクタ 27">
            <a:extLst>
              <a:ext uri="{FF2B5EF4-FFF2-40B4-BE49-F238E27FC236}">
                <a16:creationId xmlns:a16="http://schemas.microsoft.com/office/drawing/2014/main" id="{17F91EE0-766D-C54B-9869-148E2673E802}"/>
              </a:ext>
            </a:extLst>
          </p:cNvPr>
          <p:cNvCxnSpPr>
            <a:cxnSpLocks/>
            <a:stCxn id="26" idx="2"/>
            <a:endCxn id="27" idx="0"/>
          </p:cNvCxnSpPr>
          <p:nvPr/>
        </p:nvCxnSpPr>
        <p:spPr>
          <a:xfrm>
            <a:off x="6914093" y="3192971"/>
            <a:ext cx="616" cy="889815"/>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29" name="直線矢印コネクタ 28">
            <a:extLst>
              <a:ext uri="{FF2B5EF4-FFF2-40B4-BE49-F238E27FC236}">
                <a16:creationId xmlns:a16="http://schemas.microsoft.com/office/drawing/2014/main" id="{F53A3D1B-CF3F-1A44-B90A-4060CF568EE6}"/>
              </a:ext>
            </a:extLst>
          </p:cNvPr>
          <p:cNvCxnSpPr>
            <a:cxnSpLocks/>
            <a:stCxn id="27" idx="2"/>
            <a:endCxn id="15" idx="0"/>
          </p:cNvCxnSpPr>
          <p:nvPr/>
        </p:nvCxnSpPr>
        <p:spPr>
          <a:xfrm flipH="1">
            <a:off x="6914093" y="4430895"/>
            <a:ext cx="616" cy="742989"/>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30" name="直線コネクタ 29">
            <a:extLst>
              <a:ext uri="{FF2B5EF4-FFF2-40B4-BE49-F238E27FC236}">
                <a16:creationId xmlns:a16="http://schemas.microsoft.com/office/drawing/2014/main" id="{BEB8EAB6-9E06-5C40-9548-EA20878F32A4}"/>
              </a:ext>
            </a:extLst>
          </p:cNvPr>
          <p:cNvCxnSpPr>
            <a:cxnSpLocks/>
          </p:cNvCxnSpPr>
          <p:nvPr/>
        </p:nvCxnSpPr>
        <p:spPr>
          <a:xfrm>
            <a:off x="4764823" y="3436481"/>
            <a:ext cx="3973249" cy="0"/>
          </a:xfrm>
          <a:prstGeom prst="line">
            <a:avLst/>
          </a:prstGeom>
          <a:ln w="50800">
            <a:solidFill>
              <a:schemeClr val="tx1"/>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32" name="直線コネクタ 31">
            <a:extLst>
              <a:ext uri="{FF2B5EF4-FFF2-40B4-BE49-F238E27FC236}">
                <a16:creationId xmlns:a16="http://schemas.microsoft.com/office/drawing/2014/main" id="{21A787B5-72F2-994D-8D56-EBFC70F35E2D}"/>
              </a:ext>
            </a:extLst>
          </p:cNvPr>
          <p:cNvCxnSpPr>
            <a:cxnSpLocks/>
          </p:cNvCxnSpPr>
          <p:nvPr/>
        </p:nvCxnSpPr>
        <p:spPr>
          <a:xfrm>
            <a:off x="4764823" y="4908552"/>
            <a:ext cx="3971303" cy="0"/>
          </a:xfrm>
          <a:prstGeom prst="line">
            <a:avLst/>
          </a:prstGeom>
          <a:ln w="50800">
            <a:solidFill>
              <a:schemeClr val="tx1"/>
            </a:solidFill>
            <a:prstDash val="solid"/>
          </a:ln>
          <a:effectLst/>
        </p:spPr>
        <p:style>
          <a:lnRef idx="2">
            <a:schemeClr val="accent1"/>
          </a:lnRef>
          <a:fillRef idx="0">
            <a:schemeClr val="accent1"/>
          </a:fillRef>
          <a:effectRef idx="1">
            <a:schemeClr val="accent1"/>
          </a:effectRef>
          <a:fontRef idx="minor">
            <a:schemeClr val="tx1"/>
          </a:fontRef>
        </p:style>
      </p:cxnSp>
      <p:sp>
        <p:nvSpPr>
          <p:cNvPr id="33" name="テキスト ボックス 32">
            <a:extLst>
              <a:ext uri="{FF2B5EF4-FFF2-40B4-BE49-F238E27FC236}">
                <a16:creationId xmlns:a16="http://schemas.microsoft.com/office/drawing/2014/main" id="{2EF4F7E2-8E52-4A4D-92A3-1C914A517E0D}"/>
              </a:ext>
            </a:extLst>
          </p:cNvPr>
          <p:cNvSpPr txBox="1"/>
          <p:nvPr/>
        </p:nvSpPr>
        <p:spPr>
          <a:xfrm rot="5400000">
            <a:off x="4796214" y="3877147"/>
            <a:ext cx="671979" cy="369332"/>
          </a:xfrm>
          <a:prstGeom prst="rect">
            <a:avLst/>
          </a:prstGeom>
          <a:noFill/>
        </p:spPr>
        <p:txBody>
          <a:bodyPr wrap="none" rtlCol="0">
            <a:spAutoFit/>
          </a:bodyPr>
          <a:lstStyle/>
          <a:p>
            <a:r>
              <a:rPr kumimoji="1" lang="en-US" altLang="ja-JP" b="1" dirty="0">
                <a:solidFill>
                  <a:srgbClr val="00B0F0"/>
                </a:solidFill>
                <a:latin typeface="+mj-lt"/>
                <a:cs typeface="Calibri" panose="020F0502020204030204" pitchFamily="34" charset="0"/>
              </a:rPr>
              <a:t>KEK</a:t>
            </a:r>
            <a:endParaRPr kumimoji="1" lang="ja-JP" altLang="en-US" b="1">
              <a:solidFill>
                <a:srgbClr val="00B0F0"/>
              </a:solidFill>
              <a:latin typeface="+mj-lt"/>
              <a:cs typeface="Calibri" panose="020F0502020204030204" pitchFamily="34" charset="0"/>
            </a:endParaRPr>
          </a:p>
        </p:txBody>
      </p:sp>
      <p:sp>
        <p:nvSpPr>
          <p:cNvPr id="34" name="テキスト ボックス 33">
            <a:extLst>
              <a:ext uri="{FF2B5EF4-FFF2-40B4-BE49-F238E27FC236}">
                <a16:creationId xmlns:a16="http://schemas.microsoft.com/office/drawing/2014/main" id="{4DB5A50A-AC80-1446-83D0-FA0486098950}"/>
              </a:ext>
            </a:extLst>
          </p:cNvPr>
          <p:cNvSpPr txBox="1"/>
          <p:nvPr/>
        </p:nvSpPr>
        <p:spPr>
          <a:xfrm>
            <a:off x="2948379" y="5464874"/>
            <a:ext cx="1245341" cy="584775"/>
          </a:xfrm>
          <a:prstGeom prst="rect">
            <a:avLst/>
          </a:prstGeom>
          <a:noFill/>
        </p:spPr>
        <p:txBody>
          <a:bodyPr wrap="none" rtlCol="0">
            <a:spAutoFit/>
          </a:bodyPr>
          <a:lstStyle/>
          <a:p>
            <a:pPr algn="ctr"/>
            <a:r>
              <a:rPr kumimoji="1" lang="en-US" altLang="ja-JP" sz="1600" b="1" dirty="0">
                <a:latin typeface="Calibri" panose="020F0502020204030204" pitchFamily="34" charset="0"/>
                <a:cs typeface="Calibri" panose="020F0502020204030204" pitchFamily="34" charset="0"/>
              </a:rPr>
              <a:t>SSW</a:t>
            </a:r>
          </a:p>
          <a:p>
            <a:r>
              <a:rPr kumimoji="1" lang="en-US" altLang="ja-JP" sz="1600" b="1" dirty="0">
                <a:latin typeface="Calibri" panose="020F0502020204030204" pitchFamily="34" charset="0"/>
                <a:cs typeface="Calibri" panose="020F0502020204030204" pitchFamily="34" charset="0"/>
              </a:rPr>
              <a:t>Rotating coil</a:t>
            </a:r>
            <a:endParaRPr kumimoji="1" lang="ja-JP" altLang="en-US" sz="1600" b="1">
              <a:latin typeface="Calibri" panose="020F0502020204030204" pitchFamily="34" charset="0"/>
              <a:cs typeface="Calibri" panose="020F0502020204030204" pitchFamily="34" charset="0"/>
            </a:endParaRPr>
          </a:p>
        </p:txBody>
      </p:sp>
      <p:sp>
        <p:nvSpPr>
          <p:cNvPr id="35" name="テキスト ボックス 34">
            <a:extLst>
              <a:ext uri="{FF2B5EF4-FFF2-40B4-BE49-F238E27FC236}">
                <a16:creationId xmlns:a16="http://schemas.microsoft.com/office/drawing/2014/main" id="{E65BFCFE-D5EF-0146-9FBF-C88AFC0FB900}"/>
              </a:ext>
            </a:extLst>
          </p:cNvPr>
          <p:cNvSpPr txBox="1"/>
          <p:nvPr/>
        </p:nvSpPr>
        <p:spPr>
          <a:xfrm>
            <a:off x="7599371" y="3900527"/>
            <a:ext cx="1245341" cy="584775"/>
          </a:xfrm>
          <a:prstGeom prst="rect">
            <a:avLst/>
          </a:prstGeom>
          <a:noFill/>
        </p:spPr>
        <p:txBody>
          <a:bodyPr wrap="none" rtlCol="0">
            <a:spAutoFit/>
          </a:bodyPr>
          <a:lstStyle/>
          <a:p>
            <a:pPr algn="ctr"/>
            <a:r>
              <a:rPr kumimoji="1" lang="en-US" altLang="ja-JP" sz="1600" b="1" dirty="0">
                <a:latin typeface="Calibri" panose="020F0502020204030204" pitchFamily="34" charset="0"/>
                <a:cs typeface="Calibri" panose="020F0502020204030204" pitchFamily="34" charset="0"/>
              </a:rPr>
              <a:t>SSW</a:t>
            </a:r>
          </a:p>
          <a:p>
            <a:pPr algn="ctr"/>
            <a:r>
              <a:rPr kumimoji="1" lang="en-US" altLang="ja-JP" sz="1600" b="1" strike="sngStrike" dirty="0">
                <a:latin typeface="Calibri" panose="020F0502020204030204" pitchFamily="34" charset="0"/>
                <a:cs typeface="Calibri" panose="020F0502020204030204" pitchFamily="34" charset="0"/>
              </a:rPr>
              <a:t>Rotating coil</a:t>
            </a:r>
            <a:endParaRPr kumimoji="1" lang="ja-JP" altLang="en-US" sz="1600" b="1" strike="sngStrike">
              <a:latin typeface="Calibri" panose="020F0502020204030204" pitchFamily="34" charset="0"/>
              <a:cs typeface="Calibri" panose="020F0502020204030204" pitchFamily="34" charset="0"/>
            </a:endParaRPr>
          </a:p>
        </p:txBody>
      </p:sp>
      <p:sp>
        <p:nvSpPr>
          <p:cNvPr id="42" name="テキスト ボックス 41">
            <a:extLst>
              <a:ext uri="{FF2B5EF4-FFF2-40B4-BE49-F238E27FC236}">
                <a16:creationId xmlns:a16="http://schemas.microsoft.com/office/drawing/2014/main" id="{635ADE23-E7BE-524D-8C6F-E8C4D0F639CE}"/>
              </a:ext>
            </a:extLst>
          </p:cNvPr>
          <p:cNvSpPr txBox="1"/>
          <p:nvPr/>
        </p:nvSpPr>
        <p:spPr>
          <a:xfrm rot="5400000">
            <a:off x="4457129" y="2129871"/>
            <a:ext cx="1103700" cy="369332"/>
          </a:xfrm>
          <a:prstGeom prst="rect">
            <a:avLst/>
          </a:prstGeom>
          <a:noFill/>
        </p:spPr>
        <p:txBody>
          <a:bodyPr wrap="none" rtlCol="0">
            <a:spAutoFit/>
          </a:bodyPr>
          <a:lstStyle/>
          <a:p>
            <a:r>
              <a:rPr lang="en-US" altLang="ja-JP" b="1" dirty="0">
                <a:solidFill>
                  <a:srgbClr val="FF0000"/>
                </a:solidFill>
                <a:cs typeface="Calibri" panose="020F0502020204030204" pitchFamily="34" charset="0"/>
              </a:rPr>
              <a:t>HITACHI</a:t>
            </a:r>
          </a:p>
        </p:txBody>
      </p:sp>
      <p:sp>
        <p:nvSpPr>
          <p:cNvPr id="43" name="テキスト ボックス 42">
            <a:extLst>
              <a:ext uri="{FF2B5EF4-FFF2-40B4-BE49-F238E27FC236}">
                <a16:creationId xmlns:a16="http://schemas.microsoft.com/office/drawing/2014/main" id="{E04D6944-D178-5D48-A1EA-95783C9CED3C}"/>
              </a:ext>
            </a:extLst>
          </p:cNvPr>
          <p:cNvSpPr txBox="1"/>
          <p:nvPr/>
        </p:nvSpPr>
        <p:spPr>
          <a:xfrm>
            <a:off x="6514794" y="5547265"/>
            <a:ext cx="2146742" cy="646331"/>
          </a:xfrm>
          <a:prstGeom prst="rect">
            <a:avLst/>
          </a:prstGeom>
          <a:noFill/>
        </p:spPr>
        <p:txBody>
          <a:bodyPr wrap="none" rtlCol="0">
            <a:spAutoFit/>
          </a:bodyPr>
          <a:lstStyle/>
          <a:p>
            <a:r>
              <a:rPr kumimoji="1" lang="en-US" altLang="ja-JP" dirty="0" err="1"/>
              <a:t>Cryostating</a:t>
            </a:r>
            <a:endParaRPr kumimoji="1" lang="en-US" altLang="ja-JP" dirty="0"/>
          </a:p>
          <a:p>
            <a:r>
              <a:rPr kumimoji="1" lang="en-US" altLang="ja-JP" dirty="0"/>
              <a:t>Horizontal cold test</a:t>
            </a:r>
            <a:endParaRPr kumimoji="1" lang="ja-JP" altLang="en-US"/>
          </a:p>
        </p:txBody>
      </p:sp>
      <p:sp>
        <p:nvSpPr>
          <p:cNvPr id="44" name="テキスト ボックス 43">
            <a:extLst>
              <a:ext uri="{FF2B5EF4-FFF2-40B4-BE49-F238E27FC236}">
                <a16:creationId xmlns:a16="http://schemas.microsoft.com/office/drawing/2014/main" id="{407440F0-4EEC-4047-B210-5B651603633A}"/>
              </a:ext>
            </a:extLst>
          </p:cNvPr>
          <p:cNvSpPr txBox="1"/>
          <p:nvPr/>
        </p:nvSpPr>
        <p:spPr>
          <a:xfrm rot="5400000">
            <a:off x="4748423" y="5265862"/>
            <a:ext cx="838691" cy="369332"/>
          </a:xfrm>
          <a:prstGeom prst="rect">
            <a:avLst/>
          </a:prstGeom>
          <a:noFill/>
        </p:spPr>
        <p:txBody>
          <a:bodyPr wrap="none" rtlCol="0">
            <a:spAutoFit/>
          </a:bodyPr>
          <a:lstStyle/>
          <a:p>
            <a:r>
              <a:rPr kumimoji="1" lang="en-US" altLang="ja-JP" b="1" dirty="0">
                <a:solidFill>
                  <a:srgbClr val="00B050"/>
                </a:solidFill>
                <a:latin typeface="+mj-lt"/>
              </a:rPr>
              <a:t>CERN</a:t>
            </a:r>
            <a:endParaRPr kumimoji="1" lang="ja-JP" altLang="en-US" b="1">
              <a:solidFill>
                <a:srgbClr val="00B050"/>
              </a:solidFill>
              <a:latin typeface="+mj-lt"/>
            </a:endParaRPr>
          </a:p>
        </p:txBody>
      </p:sp>
      <p:sp>
        <p:nvSpPr>
          <p:cNvPr id="47" name="タイトル 1">
            <a:extLst>
              <a:ext uri="{FF2B5EF4-FFF2-40B4-BE49-F238E27FC236}">
                <a16:creationId xmlns:a16="http://schemas.microsoft.com/office/drawing/2014/main" id="{9B4BA3A4-B225-464C-AC11-CB8B6CFA1F42}"/>
              </a:ext>
            </a:extLst>
          </p:cNvPr>
          <p:cNvSpPr txBox="1">
            <a:spLocks/>
          </p:cNvSpPr>
          <p:nvPr/>
        </p:nvSpPr>
        <p:spPr>
          <a:xfrm>
            <a:off x="577669" y="1785"/>
            <a:ext cx="7920000" cy="497290"/>
          </a:xfrm>
          <a:prstGeom prst="rect">
            <a:avLst/>
          </a:prstGeom>
        </p:spPr>
        <p:txBody>
          <a:bodyPr vert="horz" lIns="0" tIns="0" rIns="0" bIns="0" rtlCol="0" anchor="ctr" anchorCtr="1">
            <a:noAutofit/>
          </a:bodyPr>
          <a:lstStyle>
            <a:lvl1pPr algn="ctr" defTabSz="457200" rtl="0" eaLnBrk="1" latinLnBrk="0" hangingPunct="1">
              <a:spcBef>
                <a:spcPct val="0"/>
              </a:spcBef>
              <a:buNone/>
              <a:defRPr kumimoji="1" sz="2800" b="1" kern="1200">
                <a:solidFill>
                  <a:schemeClr val="bg2"/>
                </a:solidFill>
                <a:latin typeface="+mj-lt"/>
                <a:ea typeface="+mj-ea"/>
                <a:cs typeface="+mj-cs"/>
              </a:defRPr>
            </a:lvl1pPr>
          </a:lstStyle>
          <a:p>
            <a:r>
              <a:rPr lang="en-US" altLang="ja-JP"/>
              <a:t>Flow of D1 Cold Mass Production</a:t>
            </a:r>
            <a:endParaRPr lang="ja-JP" altLang="en-US"/>
          </a:p>
        </p:txBody>
      </p:sp>
      <p:sp>
        <p:nvSpPr>
          <p:cNvPr id="49" name="テキスト ボックス 48">
            <a:extLst>
              <a:ext uri="{FF2B5EF4-FFF2-40B4-BE49-F238E27FC236}">
                <a16:creationId xmlns:a16="http://schemas.microsoft.com/office/drawing/2014/main" id="{5CFF5273-4A55-BC4C-8FE2-E3759ADB411D}"/>
              </a:ext>
            </a:extLst>
          </p:cNvPr>
          <p:cNvSpPr txBox="1"/>
          <p:nvPr/>
        </p:nvSpPr>
        <p:spPr>
          <a:xfrm>
            <a:off x="1914031" y="533402"/>
            <a:ext cx="2152320" cy="338554"/>
          </a:xfrm>
          <a:prstGeom prst="rect">
            <a:avLst/>
          </a:prstGeom>
          <a:noFill/>
          <a:ln w="28575">
            <a:solidFill>
              <a:srgbClr val="0070C0"/>
            </a:solidFill>
          </a:ln>
        </p:spPr>
        <p:txBody>
          <a:bodyPr wrap="none" rtlCol="0">
            <a:spAutoFit/>
          </a:bodyPr>
          <a:lstStyle/>
          <a:p>
            <a:r>
              <a:rPr kumimoji="1" lang="en-US" altLang="ja-JP" sz="1600" b="1" i="1" dirty="0">
                <a:solidFill>
                  <a:srgbClr val="0070C0"/>
                </a:solidFill>
              </a:rPr>
              <a:t>PV: Pressure Vessel</a:t>
            </a:r>
            <a:endParaRPr kumimoji="1" lang="ja-JP" altLang="en-US" sz="1600" b="1" i="1">
              <a:solidFill>
                <a:srgbClr val="0070C0"/>
              </a:solidFill>
            </a:endParaRPr>
          </a:p>
        </p:txBody>
      </p:sp>
      <p:sp>
        <p:nvSpPr>
          <p:cNvPr id="2" name="左中かっこ 1">
            <a:extLst>
              <a:ext uri="{FF2B5EF4-FFF2-40B4-BE49-F238E27FC236}">
                <a16:creationId xmlns:a16="http://schemas.microsoft.com/office/drawing/2014/main" id="{749D4130-88F2-AC40-9C55-BF26FECE5D89}"/>
              </a:ext>
            </a:extLst>
          </p:cNvPr>
          <p:cNvSpPr/>
          <p:nvPr/>
        </p:nvSpPr>
        <p:spPr>
          <a:xfrm>
            <a:off x="1248535" y="1450539"/>
            <a:ext cx="209930" cy="1527856"/>
          </a:xfrm>
          <a:prstGeom prst="leftBrac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 name="正方形/長方形 2">
            <a:extLst>
              <a:ext uri="{FF2B5EF4-FFF2-40B4-BE49-F238E27FC236}">
                <a16:creationId xmlns:a16="http://schemas.microsoft.com/office/drawing/2014/main" id="{DC25536B-053C-EC4F-94D4-AA7DB3CEB599}"/>
              </a:ext>
            </a:extLst>
          </p:cNvPr>
          <p:cNvSpPr/>
          <p:nvPr/>
        </p:nvSpPr>
        <p:spPr>
          <a:xfrm>
            <a:off x="5452303" y="787190"/>
            <a:ext cx="3079697" cy="1348288"/>
          </a:xfrm>
          <a:prstGeom prst="rect">
            <a:avLst/>
          </a:prstGeom>
          <a:no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A41E0903-CBE9-3A48-84F7-239F21F60F61}"/>
              </a:ext>
            </a:extLst>
          </p:cNvPr>
          <p:cNvSpPr/>
          <p:nvPr/>
        </p:nvSpPr>
        <p:spPr>
          <a:xfrm>
            <a:off x="986654" y="3109320"/>
            <a:ext cx="2902503" cy="1076866"/>
          </a:xfrm>
          <a:prstGeom prst="rect">
            <a:avLst/>
          </a:prstGeom>
          <a:no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8" name="角丸四角形 47">
            <a:extLst>
              <a:ext uri="{FF2B5EF4-FFF2-40B4-BE49-F238E27FC236}">
                <a16:creationId xmlns:a16="http://schemas.microsoft.com/office/drawing/2014/main" id="{679D5966-E87A-584D-81D3-BBB9C76E7482}"/>
              </a:ext>
            </a:extLst>
          </p:cNvPr>
          <p:cNvSpPr/>
          <p:nvPr/>
        </p:nvSpPr>
        <p:spPr>
          <a:xfrm>
            <a:off x="4597018" y="666948"/>
            <a:ext cx="4449781" cy="2916273"/>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A1E9CB59-A319-E145-8F9F-A7C1F3942992}"/>
              </a:ext>
            </a:extLst>
          </p:cNvPr>
          <p:cNvSpPr txBox="1"/>
          <p:nvPr/>
        </p:nvSpPr>
        <p:spPr>
          <a:xfrm>
            <a:off x="4822917" y="4520316"/>
            <a:ext cx="3931332" cy="338554"/>
          </a:xfrm>
          <a:prstGeom prst="rect">
            <a:avLst/>
          </a:prstGeom>
          <a:solidFill>
            <a:schemeClr val="bg1"/>
          </a:solidFill>
        </p:spPr>
        <p:txBody>
          <a:bodyPr wrap="square" rtlCol="0">
            <a:spAutoFit/>
          </a:bodyPr>
          <a:lstStyle/>
          <a:p>
            <a:r>
              <a:rPr lang="en-US" altLang="ja-JP" sz="1600" b="1" dirty="0"/>
              <a:t>HP: readiness of shipping, documents.</a:t>
            </a:r>
            <a:endParaRPr kumimoji="1" lang="en-US" altLang="ja-JP" sz="1600" b="1" dirty="0"/>
          </a:p>
        </p:txBody>
      </p:sp>
      <p:sp>
        <p:nvSpPr>
          <p:cNvPr id="37" name="テキスト ボックス 36">
            <a:extLst>
              <a:ext uri="{FF2B5EF4-FFF2-40B4-BE49-F238E27FC236}">
                <a16:creationId xmlns:a16="http://schemas.microsoft.com/office/drawing/2014/main" id="{56A1369A-D877-AB45-95C8-19EE03E5C177}"/>
              </a:ext>
            </a:extLst>
          </p:cNvPr>
          <p:cNvSpPr txBox="1"/>
          <p:nvPr/>
        </p:nvSpPr>
        <p:spPr>
          <a:xfrm>
            <a:off x="504783" y="5235560"/>
            <a:ext cx="1883593" cy="523220"/>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sz="1400" b="1" dirty="0"/>
              <a:t>Training Quench</a:t>
            </a:r>
          </a:p>
          <a:p>
            <a:pPr marL="285750" indent="-285750">
              <a:buFont typeface="Arial" panose="020B0604020202020204" pitchFamily="34" charset="0"/>
              <a:buChar char="•"/>
            </a:pPr>
            <a:r>
              <a:rPr kumimoji="1" lang="en-US" altLang="ja-JP" sz="1400" b="1" dirty="0"/>
              <a:t>MFM at cold</a:t>
            </a:r>
            <a:endParaRPr kumimoji="1" lang="ja-JP" altLang="en-US" sz="1400" b="1"/>
          </a:p>
        </p:txBody>
      </p:sp>
    </p:spTree>
    <p:extLst>
      <p:ext uri="{BB962C8B-B14F-4D97-AF65-F5344CB8AC3E}">
        <p14:creationId xmlns:p14="http://schemas.microsoft.com/office/powerpoint/2010/main" val="21747314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D9D4BE-7B21-159B-DD8F-7D60C5F2B808}"/>
              </a:ext>
            </a:extLst>
          </p:cNvPr>
          <p:cNvSpPr>
            <a:spLocks noGrp="1"/>
          </p:cNvSpPr>
          <p:nvPr>
            <p:ph type="title"/>
          </p:nvPr>
        </p:nvSpPr>
        <p:spPr>
          <a:xfrm>
            <a:off x="600125" y="-50800"/>
            <a:ext cx="7920000" cy="570016"/>
          </a:xfrm>
        </p:spPr>
        <p:txBody>
          <a:bodyPr/>
          <a:lstStyle/>
          <a:p>
            <a:r>
              <a:rPr lang="en-US" altLang="ja-JP" sz="3200" dirty="0"/>
              <a:t>Manufacturing of D1 Cold Mass</a:t>
            </a:r>
            <a:endParaRPr kumimoji="1" lang="ja-JP" altLang="en-US" sz="3200"/>
          </a:p>
        </p:txBody>
      </p:sp>
      <p:sp>
        <p:nvSpPr>
          <p:cNvPr id="4" name="フッター プレースホルダー 3">
            <a:extLst>
              <a:ext uri="{FF2B5EF4-FFF2-40B4-BE49-F238E27FC236}">
                <a16:creationId xmlns:a16="http://schemas.microsoft.com/office/drawing/2014/main" id="{CEFDF932-A8CB-B5FE-2ED9-147F3B3A169E}"/>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0CC587AB-C138-D536-69A7-97F1477B4EF9}"/>
              </a:ext>
            </a:extLst>
          </p:cNvPr>
          <p:cNvSpPr>
            <a:spLocks noGrp="1"/>
          </p:cNvSpPr>
          <p:nvPr>
            <p:ph type="sldNum" sz="quarter" idx="12"/>
          </p:nvPr>
        </p:nvSpPr>
        <p:spPr/>
        <p:txBody>
          <a:bodyPr/>
          <a:lstStyle/>
          <a:p>
            <a:fld id="{BFDCA1C4-9514-7B4F-976F-D92F7E296653}" type="slidenum">
              <a:rPr lang="fr-FR" smtClean="0"/>
              <a:pPr/>
              <a:t>30</a:t>
            </a:fld>
            <a:endParaRPr lang="fr-FR"/>
          </a:p>
        </p:txBody>
      </p:sp>
      <p:pic>
        <p:nvPicPr>
          <p:cNvPr id="6" name="図 5">
            <a:extLst>
              <a:ext uri="{FF2B5EF4-FFF2-40B4-BE49-F238E27FC236}">
                <a16:creationId xmlns:a16="http://schemas.microsoft.com/office/drawing/2014/main" id="{5C74A1F5-6E03-FC4A-3BAF-5F60583AC06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448130" y="496243"/>
            <a:ext cx="2408777" cy="1802411"/>
          </a:xfrm>
          <a:prstGeom prst="rect">
            <a:avLst/>
          </a:prstGeom>
        </p:spPr>
      </p:pic>
      <p:pic>
        <p:nvPicPr>
          <p:cNvPr id="7" name="図 6">
            <a:extLst>
              <a:ext uri="{FF2B5EF4-FFF2-40B4-BE49-F238E27FC236}">
                <a16:creationId xmlns:a16="http://schemas.microsoft.com/office/drawing/2014/main" id="{B2E8BDDF-FB91-C44E-53D3-AE6685BD999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498086" y="480341"/>
            <a:ext cx="913338" cy="967882"/>
          </a:xfrm>
          <a:prstGeom prst="rect">
            <a:avLst/>
          </a:prstGeom>
          <a:ln>
            <a:solidFill>
              <a:schemeClr val="bg1"/>
            </a:solidFill>
          </a:ln>
        </p:spPr>
      </p:pic>
      <p:sp>
        <p:nvSpPr>
          <p:cNvPr id="8" name="テキスト ボックス 7">
            <a:extLst>
              <a:ext uri="{FF2B5EF4-FFF2-40B4-BE49-F238E27FC236}">
                <a16:creationId xmlns:a16="http://schemas.microsoft.com/office/drawing/2014/main" id="{29AE187B-AC87-81E8-9D62-7071B5F5000E}"/>
              </a:ext>
            </a:extLst>
          </p:cNvPr>
          <p:cNvSpPr txBox="1"/>
          <p:nvPr/>
        </p:nvSpPr>
        <p:spPr>
          <a:xfrm>
            <a:off x="3806560" y="2281888"/>
            <a:ext cx="1945194" cy="276999"/>
          </a:xfrm>
          <a:prstGeom prst="rect">
            <a:avLst/>
          </a:prstGeom>
          <a:noFill/>
        </p:spPr>
        <p:txBody>
          <a:bodyPr wrap="square" rtlCol="0">
            <a:spAutoFit/>
          </a:bodyPr>
          <a:lstStyle/>
          <a:p>
            <a:r>
              <a:rPr kumimoji="1" lang="en-US" altLang="ja-JP" sz="1200" dirty="0"/>
              <a:t>SC bus leads and “spider”</a:t>
            </a:r>
            <a:endParaRPr kumimoji="1" lang="ja-JP" altLang="en-US" sz="1200"/>
          </a:p>
        </p:txBody>
      </p:sp>
      <p:pic>
        <p:nvPicPr>
          <p:cNvPr id="9" name="図 8">
            <a:extLst>
              <a:ext uri="{FF2B5EF4-FFF2-40B4-BE49-F238E27FC236}">
                <a16:creationId xmlns:a16="http://schemas.microsoft.com/office/drawing/2014/main" id="{A4CD34E6-ADC6-7996-BF6D-733B8D7C7E9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547399" y="479254"/>
            <a:ext cx="2540000" cy="1900600"/>
          </a:xfrm>
          <a:prstGeom prst="rect">
            <a:avLst/>
          </a:prstGeom>
        </p:spPr>
      </p:pic>
      <p:sp>
        <p:nvSpPr>
          <p:cNvPr id="10" name="テキスト ボックス 9">
            <a:extLst>
              <a:ext uri="{FF2B5EF4-FFF2-40B4-BE49-F238E27FC236}">
                <a16:creationId xmlns:a16="http://schemas.microsoft.com/office/drawing/2014/main" id="{416F4485-5C03-9826-66A8-C8F7E2A94F79}"/>
              </a:ext>
            </a:extLst>
          </p:cNvPr>
          <p:cNvSpPr txBox="1"/>
          <p:nvPr/>
        </p:nvSpPr>
        <p:spPr>
          <a:xfrm>
            <a:off x="7148821" y="2356927"/>
            <a:ext cx="1543412" cy="276999"/>
          </a:xfrm>
          <a:prstGeom prst="rect">
            <a:avLst/>
          </a:prstGeom>
          <a:noFill/>
        </p:spPr>
        <p:txBody>
          <a:bodyPr wrap="square" rtlCol="0">
            <a:spAutoFit/>
          </a:bodyPr>
          <a:lstStyle/>
          <a:p>
            <a:r>
              <a:rPr kumimoji="1" lang="en-US" altLang="ja-JP" sz="1200" dirty="0"/>
              <a:t>Insertion of CBT</a:t>
            </a:r>
            <a:endParaRPr kumimoji="1" lang="ja-JP" altLang="en-US" sz="1200"/>
          </a:p>
        </p:txBody>
      </p:sp>
      <p:pic>
        <p:nvPicPr>
          <p:cNvPr id="11" name="図 10">
            <a:extLst>
              <a:ext uri="{FF2B5EF4-FFF2-40B4-BE49-F238E27FC236}">
                <a16:creationId xmlns:a16="http://schemas.microsoft.com/office/drawing/2014/main" id="{2E720C5C-BCA1-4A6B-63E3-60D33803E5B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88497" y="2595084"/>
            <a:ext cx="2380503" cy="1781255"/>
          </a:xfrm>
          <a:prstGeom prst="rect">
            <a:avLst/>
          </a:prstGeom>
        </p:spPr>
      </p:pic>
      <p:sp>
        <p:nvSpPr>
          <p:cNvPr id="12" name="テキスト ボックス 11">
            <a:extLst>
              <a:ext uri="{FF2B5EF4-FFF2-40B4-BE49-F238E27FC236}">
                <a16:creationId xmlns:a16="http://schemas.microsoft.com/office/drawing/2014/main" id="{AD4D4740-39E9-0D3C-2DB7-CFBB86AA6939}"/>
              </a:ext>
            </a:extLst>
          </p:cNvPr>
          <p:cNvSpPr txBox="1"/>
          <p:nvPr/>
        </p:nvSpPr>
        <p:spPr>
          <a:xfrm>
            <a:off x="868509" y="4316678"/>
            <a:ext cx="1543412" cy="276999"/>
          </a:xfrm>
          <a:prstGeom prst="rect">
            <a:avLst/>
          </a:prstGeom>
          <a:noFill/>
        </p:spPr>
        <p:txBody>
          <a:bodyPr wrap="square" rtlCol="0">
            <a:spAutoFit/>
          </a:bodyPr>
          <a:lstStyle/>
          <a:p>
            <a:r>
              <a:rPr kumimoji="1" lang="en-US" altLang="ja-JP" sz="1200" dirty="0"/>
              <a:t>Insertion of HXs</a:t>
            </a:r>
            <a:endParaRPr kumimoji="1" lang="ja-JP" altLang="en-US" sz="1200"/>
          </a:p>
        </p:txBody>
      </p:sp>
      <p:pic>
        <p:nvPicPr>
          <p:cNvPr id="13" name="図 12">
            <a:extLst>
              <a:ext uri="{FF2B5EF4-FFF2-40B4-BE49-F238E27FC236}">
                <a16:creationId xmlns:a16="http://schemas.microsoft.com/office/drawing/2014/main" id="{B6646F9E-DD35-A115-329B-DCFC2F9D0C65}"/>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571167" y="2618458"/>
            <a:ext cx="2206300" cy="1650904"/>
          </a:xfrm>
          <a:prstGeom prst="rect">
            <a:avLst/>
          </a:prstGeom>
        </p:spPr>
      </p:pic>
      <p:pic>
        <p:nvPicPr>
          <p:cNvPr id="14" name="図 13">
            <a:extLst>
              <a:ext uri="{FF2B5EF4-FFF2-40B4-BE49-F238E27FC236}">
                <a16:creationId xmlns:a16="http://schemas.microsoft.com/office/drawing/2014/main" id="{605DE4AC-BA9B-EAC7-6970-B0565FE6F2EB}"/>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715387" y="2641069"/>
            <a:ext cx="2116406" cy="1583639"/>
          </a:xfrm>
          <a:prstGeom prst="rect">
            <a:avLst/>
          </a:prstGeom>
        </p:spPr>
      </p:pic>
      <p:pic>
        <p:nvPicPr>
          <p:cNvPr id="15" name="図 14">
            <a:extLst>
              <a:ext uri="{FF2B5EF4-FFF2-40B4-BE49-F238E27FC236}">
                <a16:creationId xmlns:a16="http://schemas.microsoft.com/office/drawing/2014/main" id="{A33D291F-63E1-583C-9DFE-2AF9800F067C}"/>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37684" y="4613581"/>
            <a:ext cx="2405061" cy="1799630"/>
          </a:xfrm>
          <a:prstGeom prst="rect">
            <a:avLst/>
          </a:prstGeom>
        </p:spPr>
      </p:pic>
      <p:pic>
        <p:nvPicPr>
          <p:cNvPr id="16" name="図 15">
            <a:extLst>
              <a:ext uri="{FF2B5EF4-FFF2-40B4-BE49-F238E27FC236}">
                <a16:creationId xmlns:a16="http://schemas.microsoft.com/office/drawing/2014/main" id="{F1A7C058-9910-2959-F98F-081E5877243D}"/>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3170586" y="4574948"/>
            <a:ext cx="4095827" cy="2068190"/>
          </a:xfrm>
          <a:prstGeom prst="rect">
            <a:avLst/>
          </a:prstGeom>
        </p:spPr>
      </p:pic>
      <p:pic>
        <p:nvPicPr>
          <p:cNvPr id="17" name="図 16">
            <a:extLst>
              <a:ext uri="{FF2B5EF4-FFF2-40B4-BE49-F238E27FC236}">
                <a16:creationId xmlns:a16="http://schemas.microsoft.com/office/drawing/2014/main" id="{8A2568BB-BBCC-52BD-F1D0-BA7AE32F9AB7}"/>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315353" y="505400"/>
            <a:ext cx="2453647" cy="1835985"/>
          </a:xfrm>
          <a:prstGeom prst="rect">
            <a:avLst/>
          </a:prstGeom>
        </p:spPr>
      </p:pic>
      <p:sp>
        <p:nvSpPr>
          <p:cNvPr id="18" name="テキスト ボックス 17">
            <a:extLst>
              <a:ext uri="{FF2B5EF4-FFF2-40B4-BE49-F238E27FC236}">
                <a16:creationId xmlns:a16="http://schemas.microsoft.com/office/drawing/2014/main" id="{1B4149A6-5CBB-3BA9-C7BA-8AA8B8020875}"/>
              </a:ext>
            </a:extLst>
          </p:cNvPr>
          <p:cNvSpPr txBox="1"/>
          <p:nvPr/>
        </p:nvSpPr>
        <p:spPr>
          <a:xfrm>
            <a:off x="828866" y="2298654"/>
            <a:ext cx="1945194" cy="276999"/>
          </a:xfrm>
          <a:prstGeom prst="rect">
            <a:avLst/>
          </a:prstGeom>
          <a:noFill/>
        </p:spPr>
        <p:txBody>
          <a:bodyPr wrap="square" rtlCol="0">
            <a:spAutoFit/>
          </a:bodyPr>
          <a:lstStyle/>
          <a:p>
            <a:r>
              <a:rPr kumimoji="1" lang="en-US" altLang="ja-JP" sz="1200" dirty="0"/>
              <a:t>Extremities welding</a:t>
            </a:r>
            <a:endParaRPr kumimoji="1" lang="ja-JP" altLang="en-US" sz="1200"/>
          </a:p>
        </p:txBody>
      </p:sp>
      <p:sp>
        <p:nvSpPr>
          <p:cNvPr id="19" name="テキスト ボックス 18">
            <a:extLst>
              <a:ext uri="{FF2B5EF4-FFF2-40B4-BE49-F238E27FC236}">
                <a16:creationId xmlns:a16="http://schemas.microsoft.com/office/drawing/2014/main" id="{C6982F57-266C-278D-13E4-0350A585BC6E}"/>
              </a:ext>
            </a:extLst>
          </p:cNvPr>
          <p:cNvSpPr txBox="1"/>
          <p:nvPr/>
        </p:nvSpPr>
        <p:spPr>
          <a:xfrm>
            <a:off x="3460565" y="4259817"/>
            <a:ext cx="2494190" cy="276999"/>
          </a:xfrm>
          <a:prstGeom prst="rect">
            <a:avLst/>
          </a:prstGeom>
          <a:noFill/>
        </p:spPr>
        <p:txBody>
          <a:bodyPr wrap="square" rtlCol="0">
            <a:spAutoFit/>
          </a:bodyPr>
          <a:lstStyle/>
          <a:p>
            <a:r>
              <a:rPr kumimoji="1" lang="en-US" altLang="ja-JP" sz="1200" dirty="0"/>
              <a:t>Welding of end-dome, end cover</a:t>
            </a:r>
            <a:endParaRPr kumimoji="1" lang="ja-JP" altLang="en-US" sz="1200"/>
          </a:p>
        </p:txBody>
      </p:sp>
      <p:sp>
        <p:nvSpPr>
          <p:cNvPr id="20" name="テキスト ボックス 19">
            <a:extLst>
              <a:ext uri="{FF2B5EF4-FFF2-40B4-BE49-F238E27FC236}">
                <a16:creationId xmlns:a16="http://schemas.microsoft.com/office/drawing/2014/main" id="{E6382BD8-DDAE-D0CE-8EAB-A0234ABBC330}"/>
              </a:ext>
            </a:extLst>
          </p:cNvPr>
          <p:cNvSpPr txBox="1"/>
          <p:nvPr/>
        </p:nvSpPr>
        <p:spPr>
          <a:xfrm>
            <a:off x="7204898" y="4234497"/>
            <a:ext cx="1225001" cy="276999"/>
          </a:xfrm>
          <a:prstGeom prst="rect">
            <a:avLst/>
          </a:prstGeom>
          <a:noFill/>
        </p:spPr>
        <p:txBody>
          <a:bodyPr wrap="square" rtlCol="0">
            <a:spAutoFit/>
          </a:bodyPr>
          <a:lstStyle/>
          <a:p>
            <a:r>
              <a:rPr kumimoji="1" lang="en-US" altLang="ja-JP" sz="1200" dirty="0"/>
              <a:t>IFS assembly</a:t>
            </a:r>
            <a:endParaRPr kumimoji="1" lang="ja-JP" altLang="en-US" sz="1200"/>
          </a:p>
        </p:txBody>
      </p:sp>
      <p:sp>
        <p:nvSpPr>
          <p:cNvPr id="21" name="テキスト ボックス 20">
            <a:extLst>
              <a:ext uri="{FF2B5EF4-FFF2-40B4-BE49-F238E27FC236}">
                <a16:creationId xmlns:a16="http://schemas.microsoft.com/office/drawing/2014/main" id="{4CA29E78-2860-53D0-19F9-64DE5E793E81}"/>
              </a:ext>
            </a:extLst>
          </p:cNvPr>
          <p:cNvSpPr txBox="1"/>
          <p:nvPr/>
        </p:nvSpPr>
        <p:spPr>
          <a:xfrm>
            <a:off x="932597" y="6439351"/>
            <a:ext cx="1543412" cy="276999"/>
          </a:xfrm>
          <a:prstGeom prst="rect">
            <a:avLst/>
          </a:prstGeom>
          <a:noFill/>
        </p:spPr>
        <p:txBody>
          <a:bodyPr wrap="square" rtlCol="0">
            <a:spAutoFit/>
          </a:bodyPr>
          <a:lstStyle/>
          <a:p>
            <a:r>
              <a:rPr kumimoji="1" lang="en-US" altLang="ja-JP" sz="1200" dirty="0"/>
              <a:t>Welding of saddles</a:t>
            </a:r>
            <a:endParaRPr kumimoji="1" lang="ja-JP" altLang="en-US" sz="1200"/>
          </a:p>
        </p:txBody>
      </p:sp>
      <p:sp>
        <p:nvSpPr>
          <p:cNvPr id="22" name="テキスト ボックス 21">
            <a:extLst>
              <a:ext uri="{FF2B5EF4-FFF2-40B4-BE49-F238E27FC236}">
                <a16:creationId xmlns:a16="http://schemas.microsoft.com/office/drawing/2014/main" id="{3E4A33D6-7A34-8527-C3D4-72DC7FF0784F}"/>
              </a:ext>
            </a:extLst>
          </p:cNvPr>
          <p:cNvSpPr txBox="1"/>
          <p:nvPr/>
        </p:nvSpPr>
        <p:spPr>
          <a:xfrm>
            <a:off x="7288195" y="5644311"/>
            <a:ext cx="1578605" cy="646331"/>
          </a:xfrm>
          <a:prstGeom prst="rect">
            <a:avLst/>
          </a:prstGeom>
          <a:noFill/>
        </p:spPr>
        <p:txBody>
          <a:bodyPr wrap="square" rtlCol="0">
            <a:spAutoFit/>
          </a:bodyPr>
          <a:lstStyle/>
          <a:p>
            <a:r>
              <a:rPr kumimoji="1" lang="en-US" altLang="ja-JP" dirty="0"/>
              <a:t>Completed D1 cold mass</a:t>
            </a:r>
            <a:endParaRPr kumimoji="1" lang="ja-JP" altLang="en-US"/>
          </a:p>
        </p:txBody>
      </p:sp>
    </p:spTree>
    <p:extLst>
      <p:ext uri="{BB962C8B-B14F-4D97-AF65-F5344CB8AC3E}">
        <p14:creationId xmlns:p14="http://schemas.microsoft.com/office/powerpoint/2010/main" val="22884494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528E6A-5615-4B4C-AD92-785AD5AED890}"/>
              </a:ext>
            </a:extLst>
          </p:cNvPr>
          <p:cNvSpPr>
            <a:spLocks noGrp="1"/>
          </p:cNvSpPr>
          <p:nvPr>
            <p:ph type="title"/>
          </p:nvPr>
        </p:nvSpPr>
        <p:spPr>
          <a:xfrm>
            <a:off x="547880" y="-45352"/>
            <a:ext cx="7920000" cy="636874"/>
          </a:xfrm>
        </p:spPr>
        <p:txBody>
          <a:bodyPr/>
          <a:lstStyle/>
          <a:p>
            <a:r>
              <a:rPr kumimoji="1" lang="en-US" altLang="ja-JP" sz="3600" dirty="0"/>
              <a:t>Non-Conformities</a:t>
            </a:r>
            <a:endParaRPr kumimoji="1" lang="ja-JP" altLang="en-US" sz="3600"/>
          </a:p>
        </p:txBody>
      </p:sp>
      <p:sp>
        <p:nvSpPr>
          <p:cNvPr id="4" name="フッター プレースホルダー 3">
            <a:extLst>
              <a:ext uri="{FF2B5EF4-FFF2-40B4-BE49-F238E27FC236}">
                <a16:creationId xmlns:a16="http://schemas.microsoft.com/office/drawing/2014/main" id="{CA6F9792-D848-AB4C-B031-C4B9EE32465E}"/>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4FB82C55-0FFA-5248-ADC8-4A9842370200}"/>
              </a:ext>
            </a:extLst>
          </p:cNvPr>
          <p:cNvSpPr>
            <a:spLocks noGrp="1"/>
          </p:cNvSpPr>
          <p:nvPr>
            <p:ph type="sldNum" sz="quarter" idx="12"/>
          </p:nvPr>
        </p:nvSpPr>
        <p:spPr/>
        <p:txBody>
          <a:bodyPr/>
          <a:lstStyle/>
          <a:p>
            <a:fld id="{BFDCA1C4-9514-7B4F-976F-D92F7E296653}" type="slidenum">
              <a:rPr lang="fr-FR" smtClean="0"/>
              <a:pPr/>
              <a:t>31</a:t>
            </a:fld>
            <a:endParaRPr lang="fr-FR"/>
          </a:p>
        </p:txBody>
      </p:sp>
      <p:sp>
        <p:nvSpPr>
          <p:cNvPr id="3" name="コンテンツ プレースホルダー 2">
            <a:extLst>
              <a:ext uri="{FF2B5EF4-FFF2-40B4-BE49-F238E27FC236}">
                <a16:creationId xmlns:a16="http://schemas.microsoft.com/office/drawing/2014/main" id="{3E1ABDC9-EFE8-904C-816F-CEB3C4F123D9}"/>
              </a:ext>
            </a:extLst>
          </p:cNvPr>
          <p:cNvSpPr>
            <a:spLocks noGrp="1"/>
          </p:cNvSpPr>
          <p:nvPr>
            <p:ph idx="1"/>
          </p:nvPr>
        </p:nvSpPr>
        <p:spPr>
          <a:xfrm>
            <a:off x="102684" y="535836"/>
            <a:ext cx="7756213" cy="5580760"/>
          </a:xfrm>
          <a:solidFill>
            <a:schemeClr val="bg1"/>
          </a:solidFill>
        </p:spPr>
        <p:txBody>
          <a:bodyPr>
            <a:noAutofit/>
          </a:bodyPr>
          <a:lstStyle/>
          <a:p>
            <a:r>
              <a:rPr lang="en-US" altLang="ja-JP" sz="1200" dirty="0">
                <a:solidFill>
                  <a:schemeClr val="tx1"/>
                </a:solidFill>
                <a:latin typeface="+mj-lt"/>
                <a:cs typeface="Calibri" panose="020F0502020204030204" pitchFamily="34" charset="0"/>
              </a:rPr>
              <a:t>Welding Qualification</a:t>
            </a:r>
          </a:p>
          <a:p>
            <a:pPr lvl="1">
              <a:buFont typeface="Wingdings" pitchFamily="2" charset="2"/>
              <a:buChar char="Ø"/>
            </a:pPr>
            <a:r>
              <a:rPr lang="en-US" altLang="ja-JP" sz="1200" dirty="0">
                <a:solidFill>
                  <a:srgbClr val="00B0F0"/>
                </a:solidFill>
                <a:latin typeface="+mj-lt"/>
                <a:cs typeface="Calibri" panose="020F0502020204030204" pitchFamily="34" charset="0"/>
              </a:rPr>
              <a:t>EDMS 2469433: Invalid Qualification Result of Fatigue Pre-cracking Requirement for 4 K Fracture Toughness Test of PQR2 HAZ Specimen for the D1 Cold Mass Manufacturing, </a:t>
            </a:r>
            <a:r>
              <a:rPr lang="en-US" altLang="ja-JP" sz="1200" b="1" dirty="0">
                <a:solidFill>
                  <a:srgbClr val="7030A0"/>
                </a:solidFill>
                <a:latin typeface="+mj-lt"/>
                <a:cs typeface="Calibri" panose="020F0502020204030204" pitchFamily="34" charset="0"/>
              </a:rPr>
              <a:t>Non-critical</a:t>
            </a:r>
          </a:p>
          <a:p>
            <a:r>
              <a:rPr lang="en-US" altLang="ja-JP" sz="1200" dirty="0">
                <a:solidFill>
                  <a:schemeClr val="tx1"/>
                </a:solidFill>
                <a:latin typeface="+mj-lt"/>
                <a:cs typeface="Calibri" panose="020F0502020204030204" pitchFamily="34" charset="0"/>
              </a:rPr>
              <a:t>MBXFP1</a:t>
            </a:r>
          </a:p>
          <a:p>
            <a:pPr lvl="1">
              <a:buFont typeface="Wingdings" pitchFamily="2" charset="2"/>
              <a:buChar char="Ø"/>
            </a:pPr>
            <a:r>
              <a:rPr lang="en-US" altLang="ja-JP" sz="1200" dirty="0">
                <a:solidFill>
                  <a:srgbClr val="00B0F0"/>
                </a:solidFill>
                <a:latin typeface="+mj-lt"/>
                <a:cs typeface="Calibri" panose="020F0502020204030204" pitchFamily="34" charset="0"/>
              </a:rPr>
              <a:t>EDMS 2426526: Deformation of SC cable due to over-tension, </a:t>
            </a:r>
            <a:r>
              <a:rPr lang="en-US" altLang="ja-JP" sz="1200" b="1" dirty="0">
                <a:solidFill>
                  <a:srgbClr val="7030A0"/>
                </a:solidFill>
                <a:latin typeface="+mj-lt"/>
                <a:cs typeface="Calibri" panose="020F0502020204030204" pitchFamily="34" charset="0"/>
              </a:rPr>
              <a:t>Non-critical</a:t>
            </a:r>
            <a:endParaRPr lang="en-US" altLang="ja-JP" sz="1200" b="1" dirty="0">
              <a:solidFill>
                <a:srgbClr val="FFC000"/>
              </a:solidFill>
              <a:latin typeface="+mj-lt"/>
              <a:cs typeface="Calibri" panose="020F0502020204030204" pitchFamily="34" charset="0"/>
            </a:endParaRPr>
          </a:p>
          <a:p>
            <a:pPr lvl="1">
              <a:buFont typeface="Wingdings" pitchFamily="2" charset="2"/>
              <a:buChar char="Ø"/>
            </a:pPr>
            <a:r>
              <a:rPr lang="en-US" altLang="ja-JP" sz="1200" dirty="0">
                <a:solidFill>
                  <a:srgbClr val="00B0F0"/>
                </a:solidFill>
                <a:latin typeface="+mj-lt"/>
                <a:cs typeface="Calibri" panose="020F0502020204030204" pitchFamily="34" charset="0"/>
              </a:rPr>
              <a:t>EDMS 2437654: Small crack at GFRP ramp-box of LPT-1 Coil, </a:t>
            </a:r>
            <a:r>
              <a:rPr lang="en-US" altLang="ja-JP" sz="1200" b="1" dirty="0">
                <a:solidFill>
                  <a:srgbClr val="7030A0"/>
                </a:solidFill>
                <a:latin typeface="+mj-lt"/>
                <a:cs typeface="Calibri" panose="020F0502020204030204" pitchFamily="34" charset="0"/>
              </a:rPr>
              <a:t>Non-critical</a:t>
            </a:r>
          </a:p>
          <a:p>
            <a:pPr lvl="1">
              <a:buFont typeface="Wingdings" pitchFamily="2" charset="2"/>
              <a:buChar char="Ø"/>
            </a:pPr>
            <a:r>
              <a:rPr lang="en-US" altLang="ja-JP" sz="1200" dirty="0">
                <a:solidFill>
                  <a:srgbClr val="00B0F0"/>
                </a:solidFill>
                <a:latin typeface="+mj-lt"/>
                <a:cs typeface="Calibri" panose="020F0502020204030204" pitchFamily="34" charset="0"/>
              </a:rPr>
              <a:t>EDMS 2443118: Insulation Damage after Curing of D1 Prototype Bottom Coil, </a:t>
            </a:r>
            <a:r>
              <a:rPr lang="en-US" altLang="ja-JP" sz="1200" b="1" dirty="0">
                <a:solidFill>
                  <a:srgbClr val="7030A0"/>
                </a:solidFill>
                <a:latin typeface="+mj-lt"/>
                <a:cs typeface="Calibri" panose="020F0502020204030204" pitchFamily="34" charset="0"/>
              </a:rPr>
              <a:t>Non-critical</a:t>
            </a:r>
            <a:endParaRPr lang="en-US" altLang="ja-JP" sz="1200" b="1" dirty="0">
              <a:solidFill>
                <a:srgbClr val="FFC000"/>
              </a:solidFill>
              <a:latin typeface="+mj-lt"/>
              <a:cs typeface="Calibri" panose="020F0502020204030204" pitchFamily="34" charset="0"/>
            </a:endParaRPr>
          </a:p>
          <a:p>
            <a:pPr lvl="1">
              <a:buFont typeface="Wingdings" pitchFamily="2" charset="2"/>
              <a:buChar char="Ø"/>
            </a:pPr>
            <a:r>
              <a:rPr lang="en-US" altLang="ja-JP" sz="1200" dirty="0">
                <a:solidFill>
                  <a:srgbClr val="00B0F0"/>
                </a:solidFill>
                <a:latin typeface="+mj-lt"/>
                <a:cs typeface="Calibri" panose="020F0502020204030204" pitchFamily="34" charset="0"/>
              </a:rPr>
              <a:t>EDMS 2464985: Partial Damage of Ground Insulation, </a:t>
            </a:r>
            <a:r>
              <a:rPr lang="en-US" altLang="ja-JP" sz="1200" b="1" dirty="0">
                <a:solidFill>
                  <a:srgbClr val="7030A0"/>
                </a:solidFill>
                <a:latin typeface="+mj-lt"/>
                <a:cs typeface="Calibri" panose="020F0502020204030204" pitchFamily="34" charset="0"/>
              </a:rPr>
              <a:t>Non-critical</a:t>
            </a:r>
          </a:p>
          <a:p>
            <a:pPr lvl="1">
              <a:buFont typeface="Wingdings" pitchFamily="2" charset="2"/>
              <a:buChar char="Ø"/>
            </a:pPr>
            <a:r>
              <a:rPr lang="en-US" altLang="ja-JP" sz="1200" dirty="0">
                <a:solidFill>
                  <a:srgbClr val="00B0F0"/>
                </a:solidFill>
                <a:latin typeface="+mj-lt"/>
                <a:cs typeface="Calibri" panose="020F0502020204030204" pitchFamily="34" charset="0"/>
              </a:rPr>
              <a:t>EDMS 2581587: Weld Defect of the D1 Cold Mass Prototype (end-cover), </a:t>
            </a:r>
            <a:r>
              <a:rPr lang="en-US" altLang="ja-JP" sz="1200" b="1" dirty="0">
                <a:solidFill>
                  <a:srgbClr val="7030A0"/>
                </a:solidFill>
                <a:latin typeface="+mj-lt"/>
                <a:cs typeface="Calibri" panose="020F0502020204030204" pitchFamily="34" charset="0"/>
              </a:rPr>
              <a:t>Non-critical</a:t>
            </a:r>
          </a:p>
          <a:p>
            <a:pPr lvl="1">
              <a:buFont typeface="Wingdings" pitchFamily="2" charset="2"/>
              <a:buChar char="Ø"/>
            </a:pPr>
            <a:r>
              <a:rPr lang="en-US" altLang="ja-JP" sz="1200" dirty="0">
                <a:solidFill>
                  <a:srgbClr val="00B0F0"/>
                </a:solidFill>
                <a:latin typeface="+mj-lt"/>
                <a:cs typeface="Calibri" panose="020F0502020204030204" pitchFamily="34" charset="0"/>
              </a:rPr>
              <a:t>EDMS 2595209: Crane Incident at KEK, </a:t>
            </a:r>
            <a:r>
              <a:rPr lang="en-US" altLang="ja-JP" sz="1200" b="1" dirty="0">
                <a:solidFill>
                  <a:srgbClr val="7030A0"/>
                </a:solidFill>
                <a:latin typeface="+mj-lt"/>
                <a:cs typeface="Calibri" panose="020F0502020204030204" pitchFamily="34" charset="0"/>
              </a:rPr>
              <a:t>Non-critical</a:t>
            </a:r>
            <a:endParaRPr lang="en-US" altLang="ja-JP" sz="1200" b="1" i="0" u="none" strike="noStrike" dirty="0">
              <a:solidFill>
                <a:srgbClr val="FFC000"/>
              </a:solidFill>
              <a:effectLst/>
              <a:latin typeface="+mj-lt"/>
            </a:endParaRPr>
          </a:p>
          <a:p>
            <a:pPr lvl="1">
              <a:buFont typeface="Wingdings" pitchFamily="2" charset="2"/>
              <a:buChar char="Ø"/>
            </a:pPr>
            <a:r>
              <a:rPr lang="en-US" altLang="ja-JP" sz="1200" b="0" i="0" u="none" strike="noStrike" dirty="0">
                <a:solidFill>
                  <a:srgbClr val="00B0F0"/>
                </a:solidFill>
                <a:effectLst/>
                <a:latin typeface="+mj-lt"/>
              </a:rPr>
              <a:t>EDMS 2731453: Partial peeling of surface insulation of cryo-heater wire for MBXFP1, </a:t>
            </a:r>
            <a:r>
              <a:rPr lang="en-US" altLang="ja-JP" sz="1200" b="1" dirty="0">
                <a:solidFill>
                  <a:srgbClr val="7030A0"/>
                </a:solidFill>
                <a:latin typeface="+mj-lt"/>
                <a:cs typeface="Calibri" panose="020F0502020204030204" pitchFamily="34" charset="0"/>
              </a:rPr>
              <a:t>Non-critical</a:t>
            </a:r>
          </a:p>
          <a:p>
            <a:pPr lvl="1">
              <a:buFont typeface="Wingdings" pitchFamily="2" charset="2"/>
              <a:buChar char="Ø"/>
            </a:pPr>
            <a:r>
              <a:rPr lang="en-US" altLang="ja-JP" sz="1200" b="0" i="0" u="none" strike="noStrike" dirty="0">
                <a:solidFill>
                  <a:srgbClr val="00B0F0"/>
                </a:solidFill>
                <a:effectLst/>
                <a:latin typeface="+mj-lt"/>
              </a:rPr>
              <a:t>EDMS 2753741: Partial peeling of surface insulation of QPH wire for MBXFP1, </a:t>
            </a:r>
            <a:r>
              <a:rPr lang="en-US" altLang="ja-JP" sz="1200" b="1" dirty="0">
                <a:solidFill>
                  <a:srgbClr val="7030A0"/>
                </a:solidFill>
                <a:latin typeface="+mj-lt"/>
                <a:cs typeface="Calibri" panose="020F0502020204030204" pitchFamily="34" charset="0"/>
              </a:rPr>
              <a:t>Non-critical</a:t>
            </a:r>
            <a:endParaRPr lang="en-US" altLang="ja-JP" sz="1200" b="1" i="0" u="none" strike="noStrike" dirty="0">
              <a:solidFill>
                <a:srgbClr val="7030A0"/>
              </a:solidFill>
              <a:effectLst/>
              <a:latin typeface="+mj-lt"/>
            </a:endParaRPr>
          </a:p>
          <a:p>
            <a:pPr lvl="1">
              <a:buFont typeface="Wingdings" pitchFamily="2" charset="2"/>
              <a:buChar char="Ø"/>
            </a:pPr>
            <a:r>
              <a:rPr lang="en-US" altLang="ja-JP" sz="1200" b="0" i="0" u="none" strike="noStrike" dirty="0">
                <a:solidFill>
                  <a:srgbClr val="00B0F0"/>
                </a:solidFill>
                <a:effectLst/>
                <a:latin typeface="+mj-lt"/>
              </a:rPr>
              <a:t>EDMS 2753742: Weld Defect of Joint G-2 of MBXFP1, </a:t>
            </a:r>
            <a:r>
              <a:rPr lang="en-US" altLang="ja-JP" sz="1200" b="1" dirty="0">
                <a:solidFill>
                  <a:srgbClr val="7030A0"/>
                </a:solidFill>
                <a:latin typeface="+mj-lt"/>
                <a:cs typeface="Calibri" panose="020F0502020204030204" pitchFamily="34" charset="0"/>
              </a:rPr>
              <a:t>Non-critical</a:t>
            </a:r>
            <a:endParaRPr lang="en-US" altLang="ja-JP" sz="1200" b="1" i="0" u="none" strike="noStrike" dirty="0">
              <a:solidFill>
                <a:srgbClr val="7030A0"/>
              </a:solidFill>
              <a:effectLst/>
              <a:latin typeface="+mj-lt"/>
            </a:endParaRPr>
          </a:p>
          <a:p>
            <a:pPr lvl="1">
              <a:buFont typeface="Wingdings" pitchFamily="2" charset="2"/>
              <a:buChar char="Ø"/>
            </a:pPr>
            <a:r>
              <a:rPr lang="en-US" altLang="ja-JP" sz="1200" b="0" i="0" u="none" strike="noStrike" dirty="0">
                <a:solidFill>
                  <a:srgbClr val="00B0F0"/>
                </a:solidFill>
                <a:effectLst/>
                <a:latin typeface="+mj-lt"/>
              </a:rPr>
              <a:t>EDMS 2753743: Weld Defects of Joints I-L2 and I-R2 of MBXFP1, </a:t>
            </a:r>
            <a:r>
              <a:rPr lang="en-US" altLang="ja-JP" sz="1200" b="1" dirty="0">
                <a:solidFill>
                  <a:srgbClr val="7030A0"/>
                </a:solidFill>
                <a:latin typeface="+mj-lt"/>
                <a:cs typeface="Calibri" panose="020F0502020204030204" pitchFamily="34" charset="0"/>
              </a:rPr>
              <a:t>Non-critical</a:t>
            </a:r>
            <a:endParaRPr lang="en-US" altLang="ja-JP" sz="1200" b="1" i="0" u="none" strike="noStrike" dirty="0">
              <a:solidFill>
                <a:srgbClr val="7030A0"/>
              </a:solidFill>
              <a:effectLst/>
              <a:latin typeface="+mj-lt"/>
            </a:endParaRPr>
          </a:p>
          <a:p>
            <a:pPr lvl="1">
              <a:buFont typeface="Wingdings" pitchFamily="2" charset="2"/>
              <a:buChar char="Ø"/>
            </a:pPr>
            <a:r>
              <a:rPr lang="en-US" altLang="ja-JP" sz="1200" b="0" i="0" u="none" strike="noStrike" dirty="0">
                <a:solidFill>
                  <a:srgbClr val="00B0F0"/>
                </a:solidFill>
                <a:effectLst/>
                <a:latin typeface="+mj-lt"/>
              </a:rPr>
              <a:t>EDMS 2753744: Weld Defect of Joint D of MBXFP1, </a:t>
            </a:r>
            <a:r>
              <a:rPr lang="en-US" altLang="ja-JP" sz="1200" b="1" dirty="0">
                <a:solidFill>
                  <a:srgbClr val="7030A0"/>
                </a:solidFill>
                <a:latin typeface="+mj-lt"/>
                <a:cs typeface="Calibri" panose="020F0502020204030204" pitchFamily="34" charset="0"/>
              </a:rPr>
              <a:t>Non-critical</a:t>
            </a:r>
            <a:endParaRPr lang="en-US" altLang="ja-JP" sz="1200" b="1" i="0" u="none" strike="noStrike" dirty="0">
              <a:solidFill>
                <a:srgbClr val="7030A0"/>
              </a:solidFill>
              <a:effectLst/>
              <a:latin typeface="+mj-lt"/>
            </a:endParaRPr>
          </a:p>
          <a:p>
            <a:pPr lvl="1">
              <a:buFont typeface="Wingdings" pitchFamily="2" charset="2"/>
              <a:buChar char="Ø"/>
            </a:pPr>
            <a:r>
              <a:rPr lang="en-US" altLang="ja-JP" sz="1200" b="0" i="0" u="none" strike="noStrike" dirty="0">
                <a:solidFill>
                  <a:srgbClr val="00B0F0"/>
                </a:solidFill>
                <a:effectLst/>
                <a:latin typeface="+mj-lt"/>
              </a:rPr>
              <a:t>EDMS 2753745: Out of Tolerance of the Length of the D1 Cold Mass Prototype,</a:t>
            </a:r>
            <a:r>
              <a:rPr lang="en-US" altLang="ja-JP" sz="1200" b="0" i="0" u="none" strike="noStrike" dirty="0">
                <a:solidFill>
                  <a:schemeClr val="tx1"/>
                </a:solidFill>
                <a:effectLst/>
                <a:latin typeface="+mj-lt"/>
              </a:rPr>
              <a:t> </a:t>
            </a:r>
            <a:r>
              <a:rPr lang="en-US" altLang="ja-JP" sz="1200" b="1" dirty="0">
                <a:solidFill>
                  <a:srgbClr val="7030A0"/>
                </a:solidFill>
                <a:latin typeface="+mj-lt"/>
                <a:cs typeface="Calibri" panose="020F0502020204030204" pitchFamily="34" charset="0"/>
              </a:rPr>
              <a:t>Non-critical</a:t>
            </a:r>
            <a:endParaRPr lang="en-US" altLang="ja-JP" sz="1200" b="0" i="0" u="none" strike="noStrike" dirty="0">
              <a:solidFill>
                <a:schemeClr val="tx1"/>
              </a:solidFill>
              <a:effectLst/>
              <a:latin typeface="+mj-lt"/>
            </a:endParaRPr>
          </a:p>
          <a:p>
            <a:pPr lvl="1">
              <a:buFont typeface="Wingdings" pitchFamily="2" charset="2"/>
              <a:buChar char="Ø"/>
            </a:pPr>
            <a:r>
              <a:rPr lang="en-US" altLang="ja-JP" sz="1200" b="0" i="0" u="none" strike="noStrike" dirty="0">
                <a:solidFill>
                  <a:srgbClr val="00B0F0"/>
                </a:solidFill>
                <a:effectLst/>
                <a:latin typeface="+mj-lt"/>
              </a:rPr>
              <a:t>EDMS 2753746 Out of Tolerance of the Transversal Positions of the Extremity Pipes of the D1 Cold Mass Prototype,</a:t>
            </a:r>
            <a:r>
              <a:rPr lang="en-US" altLang="ja-JP" sz="1200" b="0" i="0" u="none" strike="noStrike" dirty="0">
                <a:solidFill>
                  <a:schemeClr val="tx1"/>
                </a:solidFill>
                <a:effectLst/>
                <a:latin typeface="+mj-lt"/>
              </a:rPr>
              <a:t> </a:t>
            </a:r>
            <a:r>
              <a:rPr lang="en-US" altLang="ja-JP" sz="1200" b="1" dirty="0">
                <a:solidFill>
                  <a:srgbClr val="7030A0"/>
                </a:solidFill>
                <a:latin typeface="+mj-lt"/>
                <a:cs typeface="Calibri" panose="020F0502020204030204" pitchFamily="34" charset="0"/>
              </a:rPr>
              <a:t>Non-critical</a:t>
            </a:r>
            <a:endParaRPr lang="en-US" altLang="ja-JP" sz="1200" dirty="0">
              <a:solidFill>
                <a:schemeClr val="tx1"/>
              </a:solidFill>
              <a:latin typeface="+mj-lt"/>
              <a:cs typeface="Calibri" panose="020F0502020204030204" pitchFamily="34" charset="0"/>
            </a:endParaRPr>
          </a:p>
          <a:p>
            <a:r>
              <a:rPr lang="en-US" altLang="ja-JP" sz="1200" dirty="0">
                <a:solidFill>
                  <a:schemeClr val="tx1"/>
                </a:solidFill>
                <a:latin typeface="+mj-lt"/>
                <a:cs typeface="Calibri" panose="020F0502020204030204" pitchFamily="34" charset="0"/>
              </a:rPr>
              <a:t>MBXF5</a:t>
            </a:r>
          </a:p>
          <a:p>
            <a:pPr lvl="1">
              <a:buFont typeface="Wingdings" pitchFamily="2" charset="2"/>
              <a:buChar char="Ø"/>
            </a:pPr>
            <a:r>
              <a:rPr lang="en-US" altLang="ja-JP" sz="1200" dirty="0">
                <a:solidFill>
                  <a:srgbClr val="00B0F0"/>
                </a:solidFill>
                <a:latin typeface="+mj-lt"/>
                <a:cs typeface="Calibri" panose="020F0502020204030204" pitchFamily="34" charset="0"/>
              </a:rPr>
              <a:t>EDMS 2753776: </a:t>
            </a:r>
            <a:r>
              <a:rPr lang="en-US" altLang="ja-JP" sz="1200" dirty="0">
                <a:solidFill>
                  <a:srgbClr val="00B0F0"/>
                </a:solidFill>
                <a:effectLst/>
                <a:latin typeface="+mj-lt"/>
                <a:ea typeface="ＭＳ 明朝" panose="02020609040205080304" pitchFamily="49" charset="-128"/>
                <a:cs typeface="Times New Roman" panose="02020603050405020304" pitchFamily="18" charset="0"/>
              </a:rPr>
              <a:t>Insulation damage of inner surface of MBXF5 coils</a:t>
            </a:r>
            <a:r>
              <a:rPr lang="en-US" altLang="ja-JP" sz="1200" dirty="0">
                <a:solidFill>
                  <a:srgbClr val="00B0F0"/>
                </a:solidFill>
                <a:latin typeface="+mj-lt"/>
                <a:ea typeface="ＭＳ 明朝" panose="02020609040205080304" pitchFamily="49" charset="-128"/>
                <a:cs typeface="Times New Roman" panose="02020603050405020304" pitchFamily="18" charset="0"/>
              </a:rPr>
              <a:t>, </a:t>
            </a:r>
            <a:r>
              <a:rPr lang="en-US" altLang="ja-JP" sz="1200" b="1" dirty="0">
                <a:solidFill>
                  <a:srgbClr val="FF0000"/>
                </a:solidFill>
                <a:latin typeface="+mj-lt"/>
                <a:ea typeface="ＭＳ 明朝" panose="02020609040205080304" pitchFamily="49" charset="-128"/>
                <a:cs typeface="Times New Roman" panose="02020603050405020304" pitchFamily="18" charset="0"/>
              </a:rPr>
              <a:t>Critical</a:t>
            </a:r>
          </a:p>
          <a:p>
            <a:pPr lvl="1">
              <a:buFont typeface="Wingdings" pitchFamily="2" charset="2"/>
              <a:buChar char="Ø"/>
            </a:pPr>
            <a:r>
              <a:rPr lang="en-US" altLang="ja-JP" sz="1200" dirty="0">
                <a:solidFill>
                  <a:srgbClr val="00B0F0"/>
                </a:solidFill>
                <a:latin typeface="+mj-lt"/>
                <a:ea typeface="ＭＳ 明朝" panose="02020609040205080304" pitchFamily="49" charset="-128"/>
                <a:cs typeface="Times New Roman" panose="02020603050405020304" pitchFamily="18" charset="0"/>
              </a:rPr>
              <a:t>EDMS </a:t>
            </a:r>
            <a:r>
              <a:rPr lang="en-US" altLang="ja-JP" sz="1200" dirty="0">
                <a:solidFill>
                  <a:srgbClr val="00B0F0"/>
                </a:solidFill>
                <a:effectLst/>
                <a:latin typeface="+mj-lt"/>
              </a:rPr>
              <a:t>2913654: </a:t>
            </a:r>
            <a:r>
              <a:rPr lang="en-US" altLang="ja-JP" sz="1200" b="0" i="0" u="none" strike="noStrike" dirty="0">
                <a:solidFill>
                  <a:srgbClr val="00B0F0"/>
                </a:solidFill>
                <a:effectLst/>
                <a:latin typeface="+mj-lt"/>
              </a:rPr>
              <a:t> Weld Defect of the D1 Cold Mass (MBXF5): B-2 Joint, </a:t>
            </a:r>
            <a:r>
              <a:rPr lang="en-US" altLang="ja-JP" sz="1200" b="1" dirty="0">
                <a:solidFill>
                  <a:srgbClr val="7030A0"/>
                </a:solidFill>
                <a:latin typeface="+mj-lt"/>
                <a:cs typeface="Calibri" panose="020F0502020204030204" pitchFamily="34" charset="0"/>
              </a:rPr>
              <a:t>Non-critical</a:t>
            </a:r>
            <a:endParaRPr lang="en-US" altLang="ja-JP" sz="1200" b="1" dirty="0">
              <a:solidFill>
                <a:srgbClr val="FF0000"/>
              </a:solidFill>
              <a:latin typeface="+mj-lt"/>
              <a:cs typeface="Calibri" panose="020F0502020204030204" pitchFamily="34" charset="0"/>
            </a:endParaRPr>
          </a:p>
          <a:p>
            <a:r>
              <a:rPr lang="en-US" altLang="ja-JP" sz="1200" dirty="0">
                <a:solidFill>
                  <a:schemeClr val="tx1"/>
                </a:solidFill>
                <a:latin typeface="+mj-lt"/>
                <a:cs typeface="Calibri" panose="020F0502020204030204" pitchFamily="34" charset="0"/>
              </a:rPr>
              <a:t>MBXF1</a:t>
            </a:r>
          </a:p>
          <a:p>
            <a:pPr lvl="1">
              <a:buFont typeface="Wingdings" pitchFamily="2" charset="2"/>
              <a:buChar char="Ø"/>
            </a:pPr>
            <a:r>
              <a:rPr lang="en-US" altLang="ja-JP" sz="1200" dirty="0">
                <a:solidFill>
                  <a:schemeClr val="tx1"/>
                </a:solidFill>
                <a:latin typeface="+mj-lt"/>
                <a:cs typeface="Calibri" panose="020F0502020204030204" pitchFamily="34" charset="0"/>
              </a:rPr>
              <a:t>EDMS 2</a:t>
            </a:r>
            <a:r>
              <a:rPr lang="en-US" altLang="ja-JP" sz="1200" dirty="0">
                <a:solidFill>
                  <a:schemeClr val="tx1"/>
                </a:solidFill>
                <a:effectLst/>
                <a:latin typeface="+mj-lt"/>
              </a:rPr>
              <a:t>955218</a:t>
            </a:r>
            <a:r>
              <a:rPr lang="en-US" altLang="ja-JP" sz="1200" dirty="0">
                <a:solidFill>
                  <a:schemeClr val="tx1"/>
                </a:solidFill>
                <a:latin typeface="+mj-lt"/>
                <a:cs typeface="Calibri" panose="020F0502020204030204" pitchFamily="34" charset="0"/>
              </a:rPr>
              <a:t>: </a:t>
            </a:r>
            <a:r>
              <a:rPr lang="en-US" altLang="ja-JP" sz="1200" dirty="0">
                <a:solidFill>
                  <a:schemeClr val="tx1"/>
                </a:solidFill>
                <a:effectLst/>
                <a:latin typeface="+mj-lt"/>
                <a:ea typeface="ＭＳ 明朝" panose="02020609040205080304" pitchFamily="49" charset="-128"/>
                <a:cs typeface="Times New Roman" panose="02020603050405020304" pitchFamily="18" charset="0"/>
              </a:rPr>
              <a:t>Cable deformation at coil end after cold test in MBXF1</a:t>
            </a:r>
            <a:r>
              <a:rPr lang="ja-JP" altLang="ja-JP" sz="1200">
                <a:solidFill>
                  <a:schemeClr val="tx1"/>
                </a:solidFill>
                <a:effectLst/>
                <a:latin typeface="+mj-lt"/>
              </a:rPr>
              <a:t> </a:t>
            </a:r>
            <a:endParaRPr lang="en-US" altLang="ja-JP" sz="1200" dirty="0">
              <a:solidFill>
                <a:schemeClr val="tx1"/>
              </a:solidFill>
              <a:latin typeface="+mj-lt"/>
              <a:cs typeface="Calibri" panose="020F0502020204030204" pitchFamily="34" charset="0"/>
            </a:endParaRPr>
          </a:p>
          <a:p>
            <a:r>
              <a:rPr lang="en-US" altLang="ja-JP" sz="1200" dirty="0">
                <a:solidFill>
                  <a:schemeClr val="tx1"/>
                </a:solidFill>
                <a:latin typeface="+mj-lt"/>
                <a:cs typeface="Calibri" panose="020F0502020204030204" pitchFamily="34" charset="0"/>
              </a:rPr>
              <a:t>MBXF2</a:t>
            </a:r>
          </a:p>
          <a:p>
            <a:pPr lvl="1">
              <a:buFont typeface="Wingdings" pitchFamily="2" charset="2"/>
              <a:buChar char="Ø"/>
            </a:pPr>
            <a:r>
              <a:rPr lang="en-US" altLang="ja-JP" sz="1200" dirty="0">
                <a:solidFill>
                  <a:srgbClr val="00B0F0"/>
                </a:solidFill>
                <a:latin typeface="+mj-lt"/>
                <a:cs typeface="Calibri" panose="020F0502020204030204" pitchFamily="34" charset="0"/>
              </a:rPr>
              <a:t>EDMS</a:t>
            </a:r>
            <a:r>
              <a:rPr lang="en-US" altLang="ja-JP" sz="1200" dirty="0">
                <a:solidFill>
                  <a:srgbClr val="00B0F0"/>
                </a:solidFill>
                <a:effectLst/>
                <a:latin typeface="+mj-lt"/>
              </a:rPr>
              <a:t>2863016</a:t>
            </a:r>
            <a:r>
              <a:rPr lang="en-US" altLang="ja-JP" sz="1200" dirty="0">
                <a:solidFill>
                  <a:srgbClr val="00B0F0"/>
                </a:solidFill>
                <a:latin typeface="+mj-lt"/>
                <a:cs typeface="Calibri" panose="020F0502020204030204" pitchFamily="34" charset="0"/>
              </a:rPr>
              <a:t>: </a:t>
            </a:r>
            <a:r>
              <a:rPr lang="en-US" altLang="ja-JP" sz="1200" dirty="0">
                <a:solidFill>
                  <a:srgbClr val="00B0F0"/>
                </a:solidFill>
                <a:effectLst/>
                <a:latin typeface="+mj-lt"/>
              </a:rPr>
              <a:t>Insulation damage in the top coil for MBXF2</a:t>
            </a:r>
            <a:r>
              <a:rPr lang="en-US" altLang="ja-JP" sz="1200" dirty="0">
                <a:solidFill>
                  <a:srgbClr val="00B0F0"/>
                </a:solidFill>
                <a:latin typeface="+mj-lt"/>
                <a:ea typeface="ＭＳ 明朝" panose="02020609040205080304" pitchFamily="49" charset="-128"/>
                <a:cs typeface="Times New Roman" panose="02020603050405020304" pitchFamily="18" charset="0"/>
              </a:rPr>
              <a:t>, </a:t>
            </a:r>
            <a:r>
              <a:rPr lang="en-US" altLang="ja-JP" sz="1200" b="1" dirty="0">
                <a:solidFill>
                  <a:srgbClr val="7030A0"/>
                </a:solidFill>
                <a:latin typeface="+mj-lt"/>
                <a:cs typeface="Calibri" panose="020F0502020204030204" pitchFamily="34" charset="0"/>
              </a:rPr>
              <a:t>Non-critical</a:t>
            </a:r>
            <a:endParaRPr lang="en-US" altLang="ja-JP" sz="1200" b="1" dirty="0">
              <a:solidFill>
                <a:srgbClr val="FFC000"/>
              </a:solidFill>
              <a:latin typeface="+mj-lt"/>
              <a:cs typeface="Calibri" panose="020F0502020204030204" pitchFamily="34" charset="0"/>
            </a:endParaRPr>
          </a:p>
          <a:p>
            <a:pPr lvl="1">
              <a:buFont typeface="Wingdings" pitchFamily="2" charset="2"/>
              <a:buChar char="Ø"/>
            </a:pPr>
            <a:r>
              <a:rPr lang="en-US" altLang="ja-JP" sz="1200" dirty="0">
                <a:solidFill>
                  <a:srgbClr val="00B0F0"/>
                </a:solidFill>
                <a:latin typeface="+mj-lt"/>
                <a:cs typeface="Calibri" panose="020F0502020204030204" pitchFamily="34" charset="0"/>
              </a:rPr>
              <a:t>EDMS</a:t>
            </a:r>
            <a:r>
              <a:rPr lang="en-US" altLang="ja-JP" sz="1200" dirty="0">
                <a:solidFill>
                  <a:srgbClr val="00B0F0"/>
                </a:solidFill>
                <a:effectLst/>
                <a:latin typeface="+mj-lt"/>
              </a:rPr>
              <a:t>2912993</a:t>
            </a:r>
            <a:r>
              <a:rPr lang="en-US" altLang="ja-JP" sz="1200" dirty="0">
                <a:solidFill>
                  <a:srgbClr val="00B0F0"/>
                </a:solidFill>
                <a:latin typeface="+mj-lt"/>
                <a:cs typeface="Calibri" panose="020F0502020204030204" pitchFamily="34" charset="0"/>
              </a:rPr>
              <a:t>: </a:t>
            </a:r>
            <a:r>
              <a:rPr lang="en-US" altLang="ja-JP" sz="1200" dirty="0">
                <a:solidFill>
                  <a:srgbClr val="00B0F0"/>
                </a:solidFill>
                <a:effectLst/>
                <a:latin typeface="+mj-lt"/>
              </a:rPr>
              <a:t>Insulation damage of the bottom coil for MBXF2</a:t>
            </a:r>
            <a:r>
              <a:rPr lang="en-US" altLang="ja-JP" sz="1200" dirty="0">
                <a:solidFill>
                  <a:srgbClr val="00B0F0"/>
                </a:solidFill>
                <a:latin typeface="+mj-lt"/>
                <a:ea typeface="ＭＳ 明朝" panose="02020609040205080304" pitchFamily="49" charset="-128"/>
                <a:cs typeface="Times New Roman" panose="02020603050405020304" pitchFamily="18" charset="0"/>
              </a:rPr>
              <a:t>, </a:t>
            </a:r>
            <a:r>
              <a:rPr lang="en-US" altLang="ja-JP" sz="1200" b="1" dirty="0">
                <a:solidFill>
                  <a:srgbClr val="7030A0"/>
                </a:solidFill>
                <a:latin typeface="+mj-lt"/>
                <a:cs typeface="Calibri" panose="020F0502020204030204" pitchFamily="34" charset="0"/>
              </a:rPr>
              <a:t>Non-critical</a:t>
            </a:r>
            <a:endParaRPr lang="en-US" altLang="ja-JP" sz="1200" b="1" dirty="0">
              <a:solidFill>
                <a:srgbClr val="FFC000"/>
              </a:solidFill>
              <a:latin typeface="+mj-lt"/>
              <a:ea typeface="ＭＳ 明朝" panose="02020609040205080304" pitchFamily="49" charset="-128"/>
              <a:cs typeface="Times New Roman" panose="02020603050405020304" pitchFamily="18" charset="0"/>
            </a:endParaRPr>
          </a:p>
          <a:p>
            <a:pPr lvl="1">
              <a:buFont typeface="Wingdings" pitchFamily="2" charset="2"/>
              <a:buChar char="Ø"/>
            </a:pPr>
            <a:endParaRPr lang="en-US" altLang="ja-JP" sz="1200" b="1" dirty="0">
              <a:solidFill>
                <a:srgbClr val="FFC000"/>
              </a:solidFill>
              <a:latin typeface="+mj-lt"/>
              <a:cs typeface="Calibri" panose="020F0502020204030204" pitchFamily="34" charset="0"/>
            </a:endParaRPr>
          </a:p>
        </p:txBody>
      </p:sp>
      <p:sp>
        <p:nvSpPr>
          <p:cNvPr id="11" name="テキスト ボックス 10">
            <a:extLst>
              <a:ext uri="{FF2B5EF4-FFF2-40B4-BE49-F238E27FC236}">
                <a16:creationId xmlns:a16="http://schemas.microsoft.com/office/drawing/2014/main" id="{09CE1D01-45BA-B54E-ADCE-FE0BA75ECE23}"/>
              </a:ext>
            </a:extLst>
          </p:cNvPr>
          <p:cNvSpPr txBox="1"/>
          <p:nvPr/>
        </p:nvSpPr>
        <p:spPr>
          <a:xfrm>
            <a:off x="7492259" y="0"/>
            <a:ext cx="928459" cy="646331"/>
          </a:xfrm>
          <a:prstGeom prst="rect">
            <a:avLst/>
          </a:prstGeom>
          <a:noFill/>
        </p:spPr>
        <p:txBody>
          <a:bodyPr wrap="none" rtlCol="0">
            <a:spAutoFit/>
          </a:bodyPr>
          <a:lstStyle/>
          <a:p>
            <a:r>
              <a:rPr kumimoji="1" lang="en-US" altLang="ja-JP" dirty="0">
                <a:solidFill>
                  <a:srgbClr val="00B0F0"/>
                </a:solidFill>
              </a:rPr>
              <a:t>Closed</a:t>
            </a:r>
          </a:p>
          <a:p>
            <a:r>
              <a:rPr kumimoji="1" lang="en-US" altLang="ja-JP" dirty="0"/>
              <a:t>In work</a:t>
            </a:r>
            <a:endParaRPr kumimoji="1" lang="ja-JP" altLang="en-US"/>
          </a:p>
        </p:txBody>
      </p:sp>
      <p:sp>
        <p:nvSpPr>
          <p:cNvPr id="15" name="テキスト ボックス 14">
            <a:extLst>
              <a:ext uri="{FF2B5EF4-FFF2-40B4-BE49-F238E27FC236}">
                <a16:creationId xmlns:a16="http://schemas.microsoft.com/office/drawing/2014/main" id="{292A4A0B-33FB-9D4E-A02C-01B6B604D4BD}"/>
              </a:ext>
            </a:extLst>
          </p:cNvPr>
          <p:cNvSpPr txBox="1"/>
          <p:nvPr/>
        </p:nvSpPr>
        <p:spPr>
          <a:xfrm>
            <a:off x="7139442" y="1650394"/>
            <a:ext cx="494046" cy="307777"/>
          </a:xfrm>
          <a:prstGeom prst="rect">
            <a:avLst/>
          </a:prstGeom>
          <a:noFill/>
        </p:spPr>
        <p:txBody>
          <a:bodyPr wrap="none" rtlCol="0">
            <a:spAutoFit/>
          </a:bodyPr>
          <a:lstStyle/>
          <a:p>
            <a:r>
              <a:rPr kumimoji="1" lang="en-US" altLang="ja-JP" sz="1400" dirty="0"/>
              <a:t>Coil</a:t>
            </a:r>
            <a:endParaRPr kumimoji="1" lang="ja-JP" altLang="en-US" sz="1400"/>
          </a:p>
        </p:txBody>
      </p:sp>
      <p:sp>
        <p:nvSpPr>
          <p:cNvPr id="16" name="テキスト ボックス 15">
            <a:extLst>
              <a:ext uri="{FF2B5EF4-FFF2-40B4-BE49-F238E27FC236}">
                <a16:creationId xmlns:a16="http://schemas.microsoft.com/office/drawing/2014/main" id="{21A0815D-EC93-924B-8CA9-4AD96A3947E6}"/>
              </a:ext>
            </a:extLst>
          </p:cNvPr>
          <p:cNvSpPr txBox="1"/>
          <p:nvPr/>
        </p:nvSpPr>
        <p:spPr>
          <a:xfrm>
            <a:off x="7050232" y="4790694"/>
            <a:ext cx="829010" cy="307777"/>
          </a:xfrm>
          <a:prstGeom prst="rect">
            <a:avLst/>
          </a:prstGeom>
          <a:noFill/>
        </p:spPr>
        <p:txBody>
          <a:bodyPr wrap="none" rtlCol="0">
            <a:spAutoFit/>
          </a:bodyPr>
          <a:lstStyle/>
          <a:p>
            <a:r>
              <a:rPr kumimoji="1" lang="en-US" altLang="ja-JP" sz="1400" dirty="0"/>
              <a:t>Welding</a:t>
            </a:r>
            <a:endParaRPr kumimoji="1" lang="ja-JP" altLang="en-US" sz="1400"/>
          </a:p>
        </p:txBody>
      </p:sp>
      <p:sp>
        <p:nvSpPr>
          <p:cNvPr id="20" name="テキスト ボックス 19">
            <a:extLst>
              <a:ext uri="{FF2B5EF4-FFF2-40B4-BE49-F238E27FC236}">
                <a16:creationId xmlns:a16="http://schemas.microsoft.com/office/drawing/2014/main" id="{46915B99-B33C-2C43-A383-B862D13DEDFE}"/>
              </a:ext>
            </a:extLst>
          </p:cNvPr>
          <p:cNvSpPr txBox="1"/>
          <p:nvPr/>
        </p:nvSpPr>
        <p:spPr>
          <a:xfrm>
            <a:off x="7295559" y="2195437"/>
            <a:ext cx="829010" cy="307777"/>
          </a:xfrm>
          <a:prstGeom prst="rect">
            <a:avLst/>
          </a:prstGeom>
          <a:noFill/>
        </p:spPr>
        <p:txBody>
          <a:bodyPr wrap="none" rtlCol="0">
            <a:spAutoFit/>
          </a:bodyPr>
          <a:lstStyle/>
          <a:p>
            <a:r>
              <a:rPr kumimoji="1" lang="en-US" altLang="ja-JP" sz="1400" dirty="0"/>
              <a:t>Welding</a:t>
            </a:r>
            <a:endParaRPr kumimoji="1" lang="ja-JP" altLang="en-US" sz="1400"/>
          </a:p>
        </p:txBody>
      </p:sp>
      <p:cxnSp>
        <p:nvCxnSpPr>
          <p:cNvPr id="22" name="直線コネクタ 21">
            <a:extLst>
              <a:ext uri="{FF2B5EF4-FFF2-40B4-BE49-F238E27FC236}">
                <a16:creationId xmlns:a16="http://schemas.microsoft.com/office/drawing/2014/main" id="{9968B2D7-9232-C740-BB5E-BF5B1C73D8E4}"/>
              </a:ext>
            </a:extLst>
          </p:cNvPr>
          <p:cNvCxnSpPr>
            <a:cxnSpLocks/>
            <a:endCxn id="20" idx="1"/>
          </p:cNvCxnSpPr>
          <p:nvPr/>
        </p:nvCxnSpPr>
        <p:spPr>
          <a:xfrm flipV="1">
            <a:off x="6806273" y="2349326"/>
            <a:ext cx="489286" cy="7694"/>
          </a:xfrm>
          <a:prstGeom prst="lin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5" name="右中かっこ 24">
            <a:extLst>
              <a:ext uri="{FF2B5EF4-FFF2-40B4-BE49-F238E27FC236}">
                <a16:creationId xmlns:a16="http://schemas.microsoft.com/office/drawing/2014/main" id="{32A2044D-615C-E040-80E3-D1BE5FA10402}"/>
              </a:ext>
            </a:extLst>
          </p:cNvPr>
          <p:cNvSpPr/>
          <p:nvPr/>
        </p:nvSpPr>
        <p:spPr>
          <a:xfrm>
            <a:off x="7453326" y="2653993"/>
            <a:ext cx="270753" cy="468092"/>
          </a:xfrm>
          <a:prstGeom prst="rightBrac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428575A0-F49E-8D4F-A4D8-E46ADC74CBA0}"/>
              </a:ext>
            </a:extLst>
          </p:cNvPr>
          <p:cNvSpPr txBox="1"/>
          <p:nvPr/>
        </p:nvSpPr>
        <p:spPr>
          <a:xfrm>
            <a:off x="7697003" y="2715160"/>
            <a:ext cx="692818" cy="307777"/>
          </a:xfrm>
          <a:prstGeom prst="rect">
            <a:avLst/>
          </a:prstGeom>
          <a:noFill/>
        </p:spPr>
        <p:txBody>
          <a:bodyPr wrap="none" rtlCol="0">
            <a:spAutoFit/>
          </a:bodyPr>
          <a:lstStyle/>
          <a:p>
            <a:r>
              <a:rPr kumimoji="1" lang="en-US" altLang="ja-JP" sz="1400" dirty="0"/>
              <a:t>Wiring</a:t>
            </a:r>
            <a:endParaRPr kumimoji="1" lang="ja-JP" altLang="en-US" sz="1400"/>
          </a:p>
        </p:txBody>
      </p:sp>
      <p:sp>
        <p:nvSpPr>
          <p:cNvPr id="27" name="右中かっこ 26">
            <a:extLst>
              <a:ext uri="{FF2B5EF4-FFF2-40B4-BE49-F238E27FC236}">
                <a16:creationId xmlns:a16="http://schemas.microsoft.com/office/drawing/2014/main" id="{3D14418F-B041-E444-9D05-CCCBDE75BA6F}"/>
              </a:ext>
            </a:extLst>
          </p:cNvPr>
          <p:cNvSpPr/>
          <p:nvPr/>
        </p:nvSpPr>
        <p:spPr>
          <a:xfrm>
            <a:off x="6880897" y="1376897"/>
            <a:ext cx="285229" cy="868215"/>
          </a:xfrm>
          <a:prstGeom prst="rightBrac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8" name="右中かっこ 27">
            <a:extLst>
              <a:ext uri="{FF2B5EF4-FFF2-40B4-BE49-F238E27FC236}">
                <a16:creationId xmlns:a16="http://schemas.microsoft.com/office/drawing/2014/main" id="{BF934332-CA77-1342-8881-8348DEF21CFA}"/>
              </a:ext>
            </a:extLst>
          </p:cNvPr>
          <p:cNvSpPr/>
          <p:nvPr/>
        </p:nvSpPr>
        <p:spPr>
          <a:xfrm>
            <a:off x="7449015" y="3170678"/>
            <a:ext cx="289539" cy="1155995"/>
          </a:xfrm>
          <a:prstGeom prst="rightBrac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1C9F7435-DBFE-7945-8585-4EB1A229ADFF}"/>
              </a:ext>
            </a:extLst>
          </p:cNvPr>
          <p:cNvSpPr txBox="1"/>
          <p:nvPr/>
        </p:nvSpPr>
        <p:spPr>
          <a:xfrm>
            <a:off x="7590374" y="4284411"/>
            <a:ext cx="1553626" cy="523220"/>
          </a:xfrm>
          <a:prstGeom prst="rect">
            <a:avLst/>
          </a:prstGeom>
          <a:solidFill>
            <a:schemeClr val="bg1"/>
          </a:solidFill>
        </p:spPr>
        <p:txBody>
          <a:bodyPr wrap="square" rtlCol="0">
            <a:spAutoFit/>
          </a:bodyPr>
          <a:lstStyle/>
          <a:p>
            <a:r>
              <a:rPr kumimoji="1" lang="en-US" altLang="ja-JP" sz="1400" dirty="0"/>
              <a:t>Removal of collaring mandrel</a:t>
            </a:r>
            <a:endParaRPr kumimoji="1" lang="ja-JP" altLang="en-US" sz="1400"/>
          </a:p>
        </p:txBody>
      </p:sp>
      <p:cxnSp>
        <p:nvCxnSpPr>
          <p:cNvPr id="10" name="直線コネクタ 9">
            <a:extLst>
              <a:ext uri="{FF2B5EF4-FFF2-40B4-BE49-F238E27FC236}">
                <a16:creationId xmlns:a16="http://schemas.microsoft.com/office/drawing/2014/main" id="{FE542413-88CD-E04E-E4C4-B6F3747D6A1D}"/>
              </a:ext>
            </a:extLst>
          </p:cNvPr>
          <p:cNvCxnSpPr>
            <a:cxnSpLocks/>
          </p:cNvCxnSpPr>
          <p:nvPr/>
        </p:nvCxnSpPr>
        <p:spPr>
          <a:xfrm flipV="1">
            <a:off x="6579532" y="4940126"/>
            <a:ext cx="489286" cy="7694"/>
          </a:xfrm>
          <a:prstGeom prst="lin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E5F3F506-1E2E-2186-3597-767B298BD64C}"/>
              </a:ext>
            </a:extLst>
          </p:cNvPr>
          <p:cNvCxnSpPr>
            <a:cxnSpLocks/>
            <a:endCxn id="29" idx="1"/>
          </p:cNvCxnSpPr>
          <p:nvPr/>
        </p:nvCxnSpPr>
        <p:spPr>
          <a:xfrm flipV="1">
            <a:off x="6044273" y="4546021"/>
            <a:ext cx="1546101" cy="193643"/>
          </a:xfrm>
          <a:prstGeom prst="lin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BDFB380E-FB54-1670-4390-3B32139CEABC}"/>
              </a:ext>
            </a:extLst>
          </p:cNvPr>
          <p:cNvSpPr txBox="1"/>
          <p:nvPr/>
        </p:nvSpPr>
        <p:spPr>
          <a:xfrm>
            <a:off x="6596750" y="5159311"/>
            <a:ext cx="871713" cy="307777"/>
          </a:xfrm>
          <a:prstGeom prst="rect">
            <a:avLst/>
          </a:prstGeom>
          <a:noFill/>
        </p:spPr>
        <p:txBody>
          <a:bodyPr wrap="none" rtlCol="0">
            <a:spAutoFit/>
          </a:bodyPr>
          <a:lstStyle/>
          <a:p>
            <a:r>
              <a:rPr kumimoji="1" lang="en-US" altLang="ja-JP" sz="1400" dirty="0"/>
              <a:t>Test/Coil</a:t>
            </a:r>
            <a:endParaRPr kumimoji="1" lang="ja-JP" altLang="en-US" sz="1400"/>
          </a:p>
        </p:txBody>
      </p:sp>
      <p:cxnSp>
        <p:nvCxnSpPr>
          <p:cNvPr id="18" name="直線コネクタ 17">
            <a:extLst>
              <a:ext uri="{FF2B5EF4-FFF2-40B4-BE49-F238E27FC236}">
                <a16:creationId xmlns:a16="http://schemas.microsoft.com/office/drawing/2014/main" id="{B45EE14C-A2F8-68EC-3D73-8DC3ACA14407}"/>
              </a:ext>
            </a:extLst>
          </p:cNvPr>
          <p:cNvCxnSpPr>
            <a:cxnSpLocks/>
            <a:endCxn id="17" idx="1"/>
          </p:cNvCxnSpPr>
          <p:nvPr/>
        </p:nvCxnSpPr>
        <p:spPr>
          <a:xfrm flipV="1">
            <a:off x="5609376" y="5313200"/>
            <a:ext cx="987374" cy="69517"/>
          </a:xfrm>
          <a:prstGeom prst="lin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9" name="テキスト ボックス 18">
            <a:extLst>
              <a:ext uri="{FF2B5EF4-FFF2-40B4-BE49-F238E27FC236}">
                <a16:creationId xmlns:a16="http://schemas.microsoft.com/office/drawing/2014/main" id="{D48962DE-3C39-AEE1-89D2-77F6AD832227}"/>
              </a:ext>
            </a:extLst>
          </p:cNvPr>
          <p:cNvSpPr txBox="1"/>
          <p:nvPr/>
        </p:nvSpPr>
        <p:spPr>
          <a:xfrm>
            <a:off x="6749149" y="5757760"/>
            <a:ext cx="494046" cy="307777"/>
          </a:xfrm>
          <a:prstGeom prst="rect">
            <a:avLst/>
          </a:prstGeom>
          <a:noFill/>
        </p:spPr>
        <p:txBody>
          <a:bodyPr wrap="none" rtlCol="0">
            <a:spAutoFit/>
          </a:bodyPr>
          <a:lstStyle/>
          <a:p>
            <a:r>
              <a:rPr kumimoji="1" lang="en-US" altLang="ja-JP" sz="1400" dirty="0"/>
              <a:t>Coil</a:t>
            </a:r>
            <a:endParaRPr kumimoji="1" lang="ja-JP" altLang="en-US" sz="1400"/>
          </a:p>
        </p:txBody>
      </p:sp>
      <p:sp>
        <p:nvSpPr>
          <p:cNvPr id="21" name="右中かっこ 20">
            <a:extLst>
              <a:ext uri="{FF2B5EF4-FFF2-40B4-BE49-F238E27FC236}">
                <a16:creationId xmlns:a16="http://schemas.microsoft.com/office/drawing/2014/main" id="{591EF06B-B93E-9E76-8FEC-FA11DCCDE596}"/>
              </a:ext>
            </a:extLst>
          </p:cNvPr>
          <p:cNvSpPr/>
          <p:nvPr/>
        </p:nvSpPr>
        <p:spPr>
          <a:xfrm>
            <a:off x="6475736" y="5684986"/>
            <a:ext cx="285229" cy="485356"/>
          </a:xfrm>
          <a:prstGeom prst="rightBrac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82406BCB-4C49-0B16-5BB3-82F0F29136CE}"/>
              </a:ext>
            </a:extLst>
          </p:cNvPr>
          <p:cNvSpPr txBox="1"/>
          <p:nvPr/>
        </p:nvSpPr>
        <p:spPr>
          <a:xfrm>
            <a:off x="7700207" y="3609079"/>
            <a:ext cx="829010" cy="307777"/>
          </a:xfrm>
          <a:prstGeom prst="rect">
            <a:avLst/>
          </a:prstGeom>
          <a:noFill/>
        </p:spPr>
        <p:txBody>
          <a:bodyPr wrap="none" rtlCol="0">
            <a:spAutoFit/>
          </a:bodyPr>
          <a:lstStyle/>
          <a:p>
            <a:r>
              <a:rPr kumimoji="1" lang="en-US" altLang="ja-JP" sz="1400" dirty="0"/>
              <a:t>Welding</a:t>
            </a:r>
            <a:endParaRPr kumimoji="1" lang="ja-JP" altLang="en-US" sz="1400"/>
          </a:p>
        </p:txBody>
      </p:sp>
    </p:spTree>
    <p:extLst>
      <p:ext uri="{BB962C8B-B14F-4D97-AF65-F5344CB8AC3E}">
        <p14:creationId xmlns:p14="http://schemas.microsoft.com/office/powerpoint/2010/main" val="103679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0" grpId="0"/>
      <p:bldP spid="25" grpId="0" animBg="1"/>
      <p:bldP spid="26" grpId="0"/>
      <p:bldP spid="27" grpId="0" animBg="1"/>
      <p:bldP spid="28" grpId="0" animBg="1"/>
      <p:bldP spid="29" grpId="0" animBg="1"/>
      <p:bldP spid="17" grpId="0"/>
      <p:bldP spid="19" grpId="0"/>
      <p:bldP spid="21" grpId="0" animBg="1"/>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490853-5A53-E14B-8272-735D09BBE16E}"/>
              </a:ext>
            </a:extLst>
          </p:cNvPr>
          <p:cNvSpPr>
            <a:spLocks noGrp="1"/>
          </p:cNvSpPr>
          <p:nvPr>
            <p:ph type="title"/>
          </p:nvPr>
        </p:nvSpPr>
        <p:spPr>
          <a:xfrm>
            <a:off x="791116" y="0"/>
            <a:ext cx="7920000" cy="580398"/>
          </a:xfrm>
        </p:spPr>
        <p:txBody>
          <a:bodyPr/>
          <a:lstStyle/>
          <a:p>
            <a:r>
              <a:rPr kumimoji="1" lang="en-US" altLang="ja-JP" dirty="0"/>
              <a:t>Major NC in Manufacturing of MBXF5</a:t>
            </a:r>
            <a:endParaRPr kumimoji="1" lang="ja-JP" altLang="en-US"/>
          </a:p>
        </p:txBody>
      </p:sp>
      <p:sp>
        <p:nvSpPr>
          <p:cNvPr id="3" name="コンテンツ プレースホルダー 2">
            <a:extLst>
              <a:ext uri="{FF2B5EF4-FFF2-40B4-BE49-F238E27FC236}">
                <a16:creationId xmlns:a16="http://schemas.microsoft.com/office/drawing/2014/main" id="{ED67D728-47BA-9343-BC4D-6AE7B748637C}"/>
              </a:ext>
            </a:extLst>
          </p:cNvPr>
          <p:cNvSpPr>
            <a:spLocks noGrp="1"/>
          </p:cNvSpPr>
          <p:nvPr>
            <p:ph idx="1"/>
          </p:nvPr>
        </p:nvSpPr>
        <p:spPr>
          <a:xfrm>
            <a:off x="502490" y="556672"/>
            <a:ext cx="8400589" cy="2914764"/>
          </a:xfrm>
        </p:spPr>
        <p:txBody>
          <a:bodyPr>
            <a:normAutofit/>
          </a:bodyPr>
          <a:lstStyle/>
          <a:p>
            <a:r>
              <a:rPr lang="en-US" altLang="ja-JP" sz="1600" dirty="0">
                <a:solidFill>
                  <a:schemeClr val="bg2"/>
                </a:solidFill>
                <a:latin typeface="+mj-lt"/>
                <a:cs typeface="Calibri" panose="020F0502020204030204" pitchFamily="34" charset="0"/>
              </a:rPr>
              <a:t>LT-1 and LB-1 coils for MBXF5 were completed.</a:t>
            </a:r>
          </a:p>
          <a:p>
            <a:pPr lvl="1">
              <a:buFont typeface="Wingdings" pitchFamily="2" charset="2"/>
              <a:buChar char="Ø"/>
            </a:pPr>
            <a:r>
              <a:rPr lang="en-US" altLang="ja-JP" sz="1600" dirty="0">
                <a:solidFill>
                  <a:schemeClr val="bg2"/>
                </a:solidFill>
                <a:latin typeface="+mj-lt"/>
                <a:cs typeface="Calibri" panose="020F0502020204030204" pitchFamily="34" charset="0"/>
              </a:rPr>
              <a:t>Estimated coil pre-stress: Good.</a:t>
            </a:r>
          </a:p>
          <a:p>
            <a:pPr lvl="2"/>
            <a:r>
              <a:rPr lang="en-US" altLang="ja-JP" sz="1600" dirty="0">
                <a:solidFill>
                  <a:schemeClr val="bg2"/>
                </a:solidFill>
                <a:latin typeface="+mj-lt"/>
                <a:cs typeface="Calibri" panose="020F0502020204030204" pitchFamily="34" charset="0"/>
              </a:rPr>
              <a:t> LB-1: L120.7</a:t>
            </a:r>
            <a:r>
              <a:rPr lang="ja-JP" altLang="en-US" sz="1600">
                <a:solidFill>
                  <a:schemeClr val="bg2"/>
                </a:solidFill>
                <a:latin typeface="+mj-lt"/>
                <a:cs typeface="Calibri" panose="020F0502020204030204" pitchFamily="34" charset="0"/>
              </a:rPr>
              <a:t> </a:t>
            </a:r>
            <a:r>
              <a:rPr lang="en-US" altLang="ja-JP" sz="1600" dirty="0">
                <a:solidFill>
                  <a:schemeClr val="bg2"/>
                </a:solidFill>
                <a:latin typeface="+mj-lt"/>
                <a:cs typeface="Calibri" panose="020F0502020204030204" pitchFamily="34" charset="0"/>
              </a:rPr>
              <a:t>(L) &amp; 122.9 (R), LT-1: 121.7 (L) &amp; 122.2 (R) (unit: MPa).</a:t>
            </a:r>
          </a:p>
          <a:p>
            <a:pPr lvl="2"/>
            <a:r>
              <a:rPr lang="en-US" altLang="ja-JP" sz="1600" dirty="0">
                <a:solidFill>
                  <a:schemeClr val="bg2"/>
                </a:solidFill>
                <a:latin typeface="+mj-lt"/>
                <a:cs typeface="Calibri" panose="020F0502020204030204" pitchFamily="34" charset="0"/>
              </a:rPr>
              <a:t>EDMS 2724784</a:t>
            </a:r>
          </a:p>
          <a:p>
            <a:r>
              <a:rPr lang="en-US" altLang="ja-JP" sz="1600" dirty="0">
                <a:solidFill>
                  <a:schemeClr val="bg2"/>
                </a:solidFill>
                <a:latin typeface="+mj-lt"/>
                <a:cs typeface="Calibri" panose="020F0502020204030204" pitchFamily="34" charset="0"/>
              </a:rPr>
              <a:t>All components for the magnet were already fabricated.</a:t>
            </a:r>
          </a:p>
          <a:p>
            <a:r>
              <a:rPr lang="en-US" altLang="ja-JP" sz="1600" dirty="0">
                <a:solidFill>
                  <a:schemeClr val="bg2"/>
                </a:solidFill>
                <a:latin typeface="+mj-lt"/>
                <a:cs typeface="Calibri" panose="020F0502020204030204" pitchFamily="34" charset="0"/>
              </a:rPr>
              <a:t>Collaring and yoking processes were successfully done in June 2022.</a:t>
            </a:r>
          </a:p>
          <a:p>
            <a:r>
              <a:rPr lang="en-US" altLang="ja-JP" sz="1600" dirty="0">
                <a:solidFill>
                  <a:schemeClr val="bg2"/>
                </a:solidFill>
                <a:latin typeface="+mj-lt"/>
                <a:cs typeface="Calibri" panose="020F0502020204030204" pitchFamily="34" charset="0"/>
              </a:rPr>
              <a:t>NC: potential coil insulation damage was found after removal of the collaring-mandrel. EDMS </a:t>
            </a:r>
            <a:r>
              <a:rPr lang="en-US" altLang="ja-JP" sz="1600" dirty="0">
                <a:solidFill>
                  <a:schemeClr val="bg2"/>
                </a:solidFill>
                <a:latin typeface="+mj-lt"/>
              </a:rPr>
              <a:t>2753776.</a:t>
            </a:r>
          </a:p>
          <a:p>
            <a:pPr lvl="1">
              <a:buFont typeface="Wingdings" pitchFamily="2" charset="2"/>
              <a:buChar char="Ø"/>
            </a:pPr>
            <a:r>
              <a:rPr lang="en-US" altLang="ja-JP" sz="1600" dirty="0">
                <a:solidFill>
                  <a:schemeClr val="bg2"/>
                </a:solidFill>
                <a:latin typeface="+mj-lt"/>
                <a:cs typeface="Calibri" panose="020F0502020204030204" pitchFamily="34" charset="0"/>
              </a:rPr>
              <a:t>Investigation is underway.</a:t>
            </a:r>
          </a:p>
        </p:txBody>
      </p:sp>
      <p:sp>
        <p:nvSpPr>
          <p:cNvPr id="4" name="フッター プレースホルダー 3">
            <a:extLst>
              <a:ext uri="{FF2B5EF4-FFF2-40B4-BE49-F238E27FC236}">
                <a16:creationId xmlns:a16="http://schemas.microsoft.com/office/drawing/2014/main" id="{59AF750C-9864-0143-BD21-687E6EA34600}"/>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FB7FC8FE-962D-3747-825F-5E31A788D4EB}"/>
              </a:ext>
            </a:extLst>
          </p:cNvPr>
          <p:cNvSpPr>
            <a:spLocks noGrp="1"/>
          </p:cNvSpPr>
          <p:nvPr>
            <p:ph type="sldNum" sz="quarter" idx="12"/>
          </p:nvPr>
        </p:nvSpPr>
        <p:spPr/>
        <p:txBody>
          <a:bodyPr/>
          <a:lstStyle/>
          <a:p>
            <a:fld id="{BFDCA1C4-9514-7B4F-976F-D92F7E296653}" type="slidenum">
              <a:rPr lang="fr-FR" smtClean="0"/>
              <a:pPr/>
              <a:t>32</a:t>
            </a:fld>
            <a:endParaRPr lang="fr-FR"/>
          </a:p>
        </p:txBody>
      </p:sp>
      <p:pic>
        <p:nvPicPr>
          <p:cNvPr id="6" name="図 5">
            <a:extLst>
              <a:ext uri="{FF2B5EF4-FFF2-40B4-BE49-F238E27FC236}">
                <a16:creationId xmlns:a16="http://schemas.microsoft.com/office/drawing/2014/main" id="{EBC69CAF-481F-5F45-AC8C-284B1D4D489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9961" y="5437121"/>
            <a:ext cx="4771972" cy="1420879"/>
          </a:xfrm>
          <a:prstGeom prst="rect">
            <a:avLst/>
          </a:prstGeom>
        </p:spPr>
      </p:pic>
      <p:sp>
        <p:nvSpPr>
          <p:cNvPr id="7" name="テキスト ボックス 6">
            <a:extLst>
              <a:ext uri="{FF2B5EF4-FFF2-40B4-BE49-F238E27FC236}">
                <a16:creationId xmlns:a16="http://schemas.microsoft.com/office/drawing/2014/main" id="{186672E1-979F-334F-BBD8-26F853290710}"/>
              </a:ext>
            </a:extLst>
          </p:cNvPr>
          <p:cNvSpPr txBox="1"/>
          <p:nvPr/>
        </p:nvSpPr>
        <p:spPr>
          <a:xfrm>
            <a:off x="-2351" y="5278395"/>
            <a:ext cx="4648801" cy="523220"/>
          </a:xfrm>
          <a:prstGeom prst="rect">
            <a:avLst/>
          </a:prstGeom>
          <a:solidFill>
            <a:schemeClr val="bg1"/>
          </a:solidFill>
        </p:spPr>
        <p:txBody>
          <a:bodyPr wrap="square" rtlCol="0">
            <a:spAutoFit/>
          </a:bodyPr>
          <a:lstStyle/>
          <a:p>
            <a:r>
              <a:rPr kumimoji="1" lang="en-US" altLang="ja-JP" sz="1400" dirty="0">
                <a:solidFill>
                  <a:srgbClr val="FF0000"/>
                </a:solidFill>
              </a:rPr>
              <a:t>Spacers more than plan were removed from the RE side and the coil were exposed to the flat-rollers…</a:t>
            </a:r>
            <a:endParaRPr kumimoji="1" lang="ja-JP" altLang="en-US" sz="1400">
              <a:solidFill>
                <a:srgbClr val="FF0000"/>
              </a:solidFill>
            </a:endParaRPr>
          </a:p>
        </p:txBody>
      </p:sp>
      <p:pic>
        <p:nvPicPr>
          <p:cNvPr id="8" name="図 7">
            <a:extLst>
              <a:ext uri="{FF2B5EF4-FFF2-40B4-BE49-F238E27FC236}">
                <a16:creationId xmlns:a16="http://schemas.microsoft.com/office/drawing/2014/main" id="{8E9D4A1B-49D5-7942-A6A2-200C9E95F62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2006" y="3178307"/>
            <a:ext cx="1519182" cy="1138712"/>
          </a:xfrm>
          <a:prstGeom prst="rect">
            <a:avLst/>
          </a:prstGeom>
        </p:spPr>
      </p:pic>
      <p:pic>
        <p:nvPicPr>
          <p:cNvPr id="9" name="図 8">
            <a:extLst>
              <a:ext uri="{FF2B5EF4-FFF2-40B4-BE49-F238E27FC236}">
                <a16:creationId xmlns:a16="http://schemas.microsoft.com/office/drawing/2014/main" id="{0C471C8E-900E-2F4B-ABA5-758890AF44E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398760" y="3168216"/>
            <a:ext cx="1738525" cy="1158487"/>
          </a:xfrm>
          <a:prstGeom prst="rect">
            <a:avLst/>
          </a:prstGeom>
        </p:spPr>
      </p:pic>
      <p:pic>
        <p:nvPicPr>
          <p:cNvPr id="10" name="図 9">
            <a:extLst>
              <a:ext uri="{FF2B5EF4-FFF2-40B4-BE49-F238E27FC236}">
                <a16:creationId xmlns:a16="http://schemas.microsoft.com/office/drawing/2014/main" id="{429C0DED-9895-F24E-A896-C4105D41C3A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57463" y="4106767"/>
            <a:ext cx="1721717" cy="1147286"/>
          </a:xfrm>
          <a:prstGeom prst="rect">
            <a:avLst/>
          </a:prstGeom>
        </p:spPr>
      </p:pic>
      <p:pic>
        <p:nvPicPr>
          <p:cNvPr id="11" name="図 10">
            <a:extLst>
              <a:ext uri="{FF2B5EF4-FFF2-40B4-BE49-F238E27FC236}">
                <a16:creationId xmlns:a16="http://schemas.microsoft.com/office/drawing/2014/main" id="{165AB460-2BA1-4044-AEE4-55208A9B4E1D}"/>
              </a:ext>
            </a:extLst>
          </p:cNvPr>
          <p:cNvPicPr>
            <a:picLocks noChangeAspect="1"/>
          </p:cNvPicPr>
          <p:nvPr/>
        </p:nvPicPr>
        <p:blipFill>
          <a:blip r:embed="rId6"/>
          <a:stretch>
            <a:fillRect/>
          </a:stretch>
        </p:blipFill>
        <p:spPr>
          <a:xfrm>
            <a:off x="4572000" y="3895971"/>
            <a:ext cx="4459574" cy="2902069"/>
          </a:xfrm>
          <a:prstGeom prst="rect">
            <a:avLst/>
          </a:prstGeom>
        </p:spPr>
      </p:pic>
      <p:pic>
        <p:nvPicPr>
          <p:cNvPr id="12" name="図 11">
            <a:extLst>
              <a:ext uri="{FF2B5EF4-FFF2-40B4-BE49-F238E27FC236}">
                <a16:creationId xmlns:a16="http://schemas.microsoft.com/office/drawing/2014/main" id="{F041005E-A04D-DC49-A271-D95178AC5C65}"/>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668183" y="3144706"/>
            <a:ext cx="1174827" cy="721289"/>
          </a:xfrm>
          <a:prstGeom prst="rect">
            <a:avLst/>
          </a:prstGeom>
        </p:spPr>
      </p:pic>
      <p:sp>
        <p:nvSpPr>
          <p:cNvPr id="13" name="テキスト ボックス 12">
            <a:extLst>
              <a:ext uri="{FF2B5EF4-FFF2-40B4-BE49-F238E27FC236}">
                <a16:creationId xmlns:a16="http://schemas.microsoft.com/office/drawing/2014/main" id="{612A9D1E-A34F-584F-8090-DAC4F341F059}"/>
              </a:ext>
            </a:extLst>
          </p:cNvPr>
          <p:cNvSpPr txBox="1"/>
          <p:nvPr/>
        </p:nvSpPr>
        <p:spPr>
          <a:xfrm>
            <a:off x="6153461" y="3620124"/>
            <a:ext cx="1019831" cy="307777"/>
          </a:xfrm>
          <a:prstGeom prst="rect">
            <a:avLst/>
          </a:prstGeom>
          <a:noFill/>
        </p:spPr>
        <p:txBody>
          <a:bodyPr wrap="none" rtlCol="0">
            <a:spAutoFit/>
          </a:bodyPr>
          <a:lstStyle/>
          <a:p>
            <a:r>
              <a:rPr kumimoji="1" lang="en-US" altLang="ja-JP" sz="1400" dirty="0"/>
              <a:t>Flat rollers</a:t>
            </a:r>
            <a:endParaRPr kumimoji="1" lang="ja-JP" altLang="en-US" sz="1400"/>
          </a:p>
        </p:txBody>
      </p:sp>
      <p:sp>
        <p:nvSpPr>
          <p:cNvPr id="14" name="テキスト ボックス 13">
            <a:extLst>
              <a:ext uri="{FF2B5EF4-FFF2-40B4-BE49-F238E27FC236}">
                <a16:creationId xmlns:a16="http://schemas.microsoft.com/office/drawing/2014/main" id="{F5726B23-4680-9D7C-65F3-AE6985760542}"/>
              </a:ext>
            </a:extLst>
          </p:cNvPr>
          <p:cNvSpPr txBox="1"/>
          <p:nvPr/>
        </p:nvSpPr>
        <p:spPr>
          <a:xfrm>
            <a:off x="-5706" y="3631"/>
            <a:ext cx="1463170" cy="584775"/>
          </a:xfrm>
          <a:prstGeom prst="rect">
            <a:avLst/>
          </a:prstGeom>
          <a:solidFill>
            <a:schemeClr val="bg1"/>
          </a:solidFill>
        </p:spPr>
        <p:txBody>
          <a:bodyPr wrap="square" rtlCol="0">
            <a:spAutoFit/>
          </a:bodyPr>
          <a:lstStyle/>
          <a:p>
            <a:r>
              <a:rPr kumimoji="1" lang="en-US" altLang="ja-JP" sz="3200" b="1" dirty="0">
                <a:solidFill>
                  <a:schemeClr val="bg2"/>
                </a:solidFill>
              </a:rPr>
              <a:t>Recall</a:t>
            </a:r>
            <a:endParaRPr kumimoji="1" lang="ja-JP" altLang="en-US" sz="3200" b="1">
              <a:solidFill>
                <a:schemeClr val="bg2"/>
              </a:solidFill>
            </a:endParaRPr>
          </a:p>
        </p:txBody>
      </p:sp>
      <p:sp>
        <p:nvSpPr>
          <p:cNvPr id="16" name="テキスト ボックス 15">
            <a:extLst>
              <a:ext uri="{FF2B5EF4-FFF2-40B4-BE49-F238E27FC236}">
                <a16:creationId xmlns:a16="http://schemas.microsoft.com/office/drawing/2014/main" id="{3AF27393-4680-8024-51B0-1F6FA2F9150E}"/>
              </a:ext>
            </a:extLst>
          </p:cNvPr>
          <p:cNvSpPr txBox="1"/>
          <p:nvPr/>
        </p:nvSpPr>
        <p:spPr>
          <a:xfrm>
            <a:off x="6970817" y="450664"/>
            <a:ext cx="1852550" cy="369332"/>
          </a:xfrm>
          <a:prstGeom prst="rect">
            <a:avLst/>
          </a:prstGeom>
          <a:noFill/>
        </p:spPr>
        <p:txBody>
          <a:bodyPr wrap="square">
            <a:spAutoFit/>
          </a:bodyPr>
          <a:lstStyle/>
          <a:p>
            <a:r>
              <a:rPr lang="en-US" altLang="ja-JP" sz="1800" b="1" dirty="0">
                <a:solidFill>
                  <a:srgbClr val="00B0F0"/>
                </a:solidFill>
                <a:latin typeface="+mj-lt"/>
                <a:cs typeface="Calibri" panose="020F0502020204030204" pitchFamily="34" charset="0"/>
              </a:rPr>
              <a:t>EDMS 2753776</a:t>
            </a:r>
            <a:endParaRPr lang="ja-JP" altLang="en-US" b="1">
              <a:solidFill>
                <a:srgbClr val="00B0F0"/>
              </a:solidFill>
            </a:endParaRPr>
          </a:p>
        </p:txBody>
      </p:sp>
    </p:spTree>
    <p:extLst>
      <p:ext uri="{BB962C8B-B14F-4D97-AF65-F5344CB8AC3E}">
        <p14:creationId xmlns:p14="http://schemas.microsoft.com/office/powerpoint/2010/main" val="7678062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7DB8AC-C624-18F9-29A7-35B622CC0597}"/>
              </a:ext>
            </a:extLst>
          </p:cNvPr>
          <p:cNvSpPr>
            <a:spLocks noGrp="1"/>
          </p:cNvSpPr>
          <p:nvPr>
            <p:ph type="title"/>
          </p:nvPr>
        </p:nvSpPr>
        <p:spPr>
          <a:xfrm>
            <a:off x="612000" y="0"/>
            <a:ext cx="7920000" cy="498180"/>
          </a:xfrm>
        </p:spPr>
        <p:txBody>
          <a:bodyPr/>
          <a:lstStyle/>
          <a:p>
            <a:r>
              <a:rPr kumimoji="1" lang="en-US" altLang="ja-JP" dirty="0"/>
              <a:t>Repair of MBXF5 Coils</a:t>
            </a:r>
            <a:endParaRPr kumimoji="1" lang="ja-JP" altLang="en-US"/>
          </a:p>
        </p:txBody>
      </p:sp>
      <p:sp>
        <p:nvSpPr>
          <p:cNvPr id="4" name="フッター プレースホルダー 3">
            <a:extLst>
              <a:ext uri="{FF2B5EF4-FFF2-40B4-BE49-F238E27FC236}">
                <a16:creationId xmlns:a16="http://schemas.microsoft.com/office/drawing/2014/main" id="{E82A2841-4ADF-F57F-740E-211D7E4D0214}"/>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22CA81F8-EFA5-218A-96CB-AE2C0FCA1758}"/>
              </a:ext>
            </a:extLst>
          </p:cNvPr>
          <p:cNvSpPr>
            <a:spLocks noGrp="1"/>
          </p:cNvSpPr>
          <p:nvPr>
            <p:ph type="sldNum" sz="quarter" idx="12"/>
          </p:nvPr>
        </p:nvSpPr>
        <p:spPr/>
        <p:txBody>
          <a:bodyPr/>
          <a:lstStyle/>
          <a:p>
            <a:fld id="{BFDCA1C4-9514-7B4F-976F-D92F7E296653}" type="slidenum">
              <a:rPr lang="fr-FR" smtClean="0"/>
              <a:pPr/>
              <a:t>33</a:t>
            </a:fld>
            <a:endParaRPr lang="fr-FR"/>
          </a:p>
        </p:txBody>
      </p:sp>
      <p:pic>
        <p:nvPicPr>
          <p:cNvPr id="9" name="図 8">
            <a:extLst>
              <a:ext uri="{FF2B5EF4-FFF2-40B4-BE49-F238E27FC236}">
                <a16:creationId xmlns:a16="http://schemas.microsoft.com/office/drawing/2014/main" id="{96884A8E-458F-EC64-6290-5F42FA29FD9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17619" b="31579"/>
          <a:stretch/>
        </p:blipFill>
        <p:spPr bwMode="auto">
          <a:xfrm>
            <a:off x="62684" y="2691094"/>
            <a:ext cx="8546716" cy="3255962"/>
          </a:xfrm>
          <a:prstGeom prst="rect">
            <a:avLst/>
          </a:prstGeom>
          <a:ln>
            <a:noFill/>
          </a:ln>
          <a:extLst>
            <a:ext uri="{53640926-AAD7-44D8-BBD7-CCE9431645EC}">
              <a14:shadowObscured xmlns:a14="http://schemas.microsoft.com/office/drawing/2010/main"/>
            </a:ext>
          </a:extLst>
        </p:spPr>
      </p:pic>
      <p:pic>
        <p:nvPicPr>
          <p:cNvPr id="14" name="図 13">
            <a:extLst>
              <a:ext uri="{FF2B5EF4-FFF2-40B4-BE49-F238E27FC236}">
                <a16:creationId xmlns:a16="http://schemas.microsoft.com/office/drawing/2014/main" id="{A7B8741A-DFFA-6D78-6E82-14C74135FAF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33396" r="74855" b="41975"/>
          <a:stretch/>
        </p:blipFill>
        <p:spPr bwMode="auto">
          <a:xfrm>
            <a:off x="3489636" y="669584"/>
            <a:ext cx="2386143" cy="1752877"/>
          </a:xfrm>
          <a:prstGeom prst="rect">
            <a:avLst/>
          </a:prstGeom>
          <a:ln>
            <a:noFill/>
          </a:ln>
          <a:extLst>
            <a:ext uri="{53640926-AAD7-44D8-BBD7-CCE9431645EC}">
              <a14:shadowObscured xmlns:a14="http://schemas.microsoft.com/office/drawing/2010/main"/>
            </a:ext>
          </a:extLst>
        </p:spPr>
      </p:pic>
      <p:pic>
        <p:nvPicPr>
          <p:cNvPr id="15" name="図 14">
            <a:extLst>
              <a:ext uri="{FF2B5EF4-FFF2-40B4-BE49-F238E27FC236}">
                <a16:creationId xmlns:a16="http://schemas.microsoft.com/office/drawing/2014/main" id="{C76E01A3-67E9-7E70-B03B-A10B1B16682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4064" r="75443" b="72939"/>
          <a:stretch/>
        </p:blipFill>
        <p:spPr bwMode="auto">
          <a:xfrm>
            <a:off x="462807" y="669584"/>
            <a:ext cx="2495788" cy="1752877"/>
          </a:xfrm>
          <a:prstGeom prst="rect">
            <a:avLst/>
          </a:prstGeom>
          <a:ln>
            <a:noFill/>
          </a:ln>
          <a:extLst>
            <a:ext uri="{53640926-AAD7-44D8-BBD7-CCE9431645EC}">
              <a14:shadowObscured xmlns:a14="http://schemas.microsoft.com/office/drawing/2010/main"/>
            </a:ext>
          </a:extLst>
        </p:spPr>
      </p:pic>
      <p:pic>
        <p:nvPicPr>
          <p:cNvPr id="16" name="図 15">
            <a:extLst>
              <a:ext uri="{FF2B5EF4-FFF2-40B4-BE49-F238E27FC236}">
                <a16:creationId xmlns:a16="http://schemas.microsoft.com/office/drawing/2014/main" id="{F377003B-CC4F-7081-115F-3280D9FF153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25590" t="33088" r="49585" b="41762"/>
          <a:stretch/>
        </p:blipFill>
        <p:spPr bwMode="auto">
          <a:xfrm>
            <a:off x="6282265" y="669584"/>
            <a:ext cx="2306853" cy="1752877"/>
          </a:xfrm>
          <a:prstGeom prst="rect">
            <a:avLst/>
          </a:prstGeom>
          <a:ln>
            <a:noFill/>
          </a:ln>
          <a:extLst>
            <a:ext uri="{53640926-AAD7-44D8-BBD7-CCE9431645EC}">
              <a14:shadowObscured xmlns:a14="http://schemas.microsoft.com/office/drawing/2010/main"/>
            </a:ext>
          </a:extLst>
        </p:spPr>
      </p:pic>
      <p:sp>
        <p:nvSpPr>
          <p:cNvPr id="17" name="テキスト ボックス 16">
            <a:extLst>
              <a:ext uri="{FF2B5EF4-FFF2-40B4-BE49-F238E27FC236}">
                <a16:creationId xmlns:a16="http://schemas.microsoft.com/office/drawing/2014/main" id="{B1F310EF-214F-35DF-CF22-FB77D708BC94}"/>
              </a:ext>
            </a:extLst>
          </p:cNvPr>
          <p:cNvSpPr txBox="1"/>
          <p:nvPr/>
        </p:nvSpPr>
        <p:spPr>
          <a:xfrm>
            <a:off x="2762505" y="2422461"/>
            <a:ext cx="4031873" cy="369332"/>
          </a:xfrm>
          <a:prstGeom prst="rect">
            <a:avLst/>
          </a:prstGeom>
          <a:noFill/>
        </p:spPr>
        <p:txBody>
          <a:bodyPr wrap="none" rtlCol="0">
            <a:spAutoFit/>
          </a:bodyPr>
          <a:lstStyle/>
          <a:p>
            <a:r>
              <a:rPr kumimoji="1" lang="en-US" altLang="ja-JP" dirty="0"/>
              <a:t>After repair of the damaged insulation</a:t>
            </a:r>
            <a:endParaRPr kumimoji="1" lang="ja-JP" altLang="en-US"/>
          </a:p>
        </p:txBody>
      </p:sp>
      <p:sp>
        <p:nvSpPr>
          <p:cNvPr id="3" name="テキスト ボックス 2">
            <a:extLst>
              <a:ext uri="{FF2B5EF4-FFF2-40B4-BE49-F238E27FC236}">
                <a16:creationId xmlns:a16="http://schemas.microsoft.com/office/drawing/2014/main" id="{B215A32B-D28F-13AB-EB58-B0C4D590E567}"/>
              </a:ext>
            </a:extLst>
          </p:cNvPr>
          <p:cNvSpPr txBox="1"/>
          <p:nvPr/>
        </p:nvSpPr>
        <p:spPr>
          <a:xfrm>
            <a:off x="1169074" y="5902519"/>
            <a:ext cx="7517725" cy="707886"/>
          </a:xfrm>
          <a:prstGeom prst="rect">
            <a:avLst/>
          </a:prstGeom>
          <a:noFill/>
        </p:spPr>
        <p:txBody>
          <a:bodyPr wrap="square" rtlCol="0">
            <a:spAutoFit/>
          </a:bodyPr>
          <a:lstStyle/>
          <a:p>
            <a:r>
              <a:rPr kumimoji="1" lang="en-US" altLang="ja-JP" sz="2000" dirty="0"/>
              <a:t>Electrical soundness of the repaired coils was validated by electrical test (coil resistance, inductance, impulse test at 1.3 kV).</a:t>
            </a:r>
            <a:endParaRPr kumimoji="1" lang="ja-JP" altLang="en-US" sz="2000"/>
          </a:p>
        </p:txBody>
      </p:sp>
      <p:sp>
        <p:nvSpPr>
          <p:cNvPr id="6" name="テキスト ボックス 5">
            <a:extLst>
              <a:ext uri="{FF2B5EF4-FFF2-40B4-BE49-F238E27FC236}">
                <a16:creationId xmlns:a16="http://schemas.microsoft.com/office/drawing/2014/main" id="{252EE2D9-F7FD-6257-DEA4-319DF76836E9}"/>
              </a:ext>
            </a:extLst>
          </p:cNvPr>
          <p:cNvSpPr txBox="1"/>
          <p:nvPr/>
        </p:nvSpPr>
        <p:spPr>
          <a:xfrm>
            <a:off x="6970818" y="0"/>
            <a:ext cx="1852550" cy="646331"/>
          </a:xfrm>
          <a:prstGeom prst="rect">
            <a:avLst/>
          </a:prstGeom>
          <a:noFill/>
        </p:spPr>
        <p:txBody>
          <a:bodyPr wrap="square">
            <a:spAutoFit/>
          </a:bodyPr>
          <a:lstStyle/>
          <a:p>
            <a:r>
              <a:rPr lang="en-US" altLang="ja-JP" sz="1800" b="1" dirty="0">
                <a:solidFill>
                  <a:srgbClr val="00B0F0"/>
                </a:solidFill>
                <a:latin typeface="+mj-lt"/>
                <a:cs typeface="Calibri" panose="020F0502020204030204" pitchFamily="34" charset="0"/>
              </a:rPr>
              <a:t>EDMS 2753776</a:t>
            </a:r>
          </a:p>
          <a:p>
            <a:r>
              <a:rPr lang="en-US" altLang="ja-JP" b="1" dirty="0">
                <a:solidFill>
                  <a:srgbClr val="00B0F0"/>
                </a:solidFill>
                <a:latin typeface="+mj-lt"/>
                <a:cs typeface="Calibri" panose="020F0502020204030204" pitchFamily="34" charset="0"/>
              </a:rPr>
              <a:t>Closed</a:t>
            </a:r>
            <a:endParaRPr lang="ja-JP" altLang="en-US" b="1">
              <a:solidFill>
                <a:srgbClr val="00B0F0"/>
              </a:solidFill>
            </a:endParaRPr>
          </a:p>
        </p:txBody>
      </p:sp>
    </p:spTree>
    <p:extLst>
      <p:ext uri="{BB962C8B-B14F-4D97-AF65-F5344CB8AC3E}">
        <p14:creationId xmlns:p14="http://schemas.microsoft.com/office/powerpoint/2010/main" val="33878985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AE3676-C8DA-7F6A-84FC-95A11D90DFF8}"/>
              </a:ext>
            </a:extLst>
          </p:cNvPr>
          <p:cNvSpPr>
            <a:spLocks noGrp="1"/>
          </p:cNvSpPr>
          <p:nvPr>
            <p:ph type="title"/>
          </p:nvPr>
        </p:nvSpPr>
        <p:spPr>
          <a:xfrm>
            <a:off x="789800" y="88900"/>
            <a:ext cx="7173100" cy="720000"/>
          </a:xfrm>
        </p:spPr>
        <p:txBody>
          <a:bodyPr/>
          <a:lstStyle/>
          <a:p>
            <a:r>
              <a:rPr lang="en-US" altLang="ja-JP" sz="2800" dirty="0">
                <a:effectLst/>
                <a:latin typeface="+mj-lt"/>
                <a:ea typeface="ＭＳ 明朝" panose="02020609040205080304" pitchFamily="49" charset="-128"/>
                <a:cs typeface="Times New Roman" panose="02020603050405020304" pitchFamily="18" charset="0"/>
              </a:rPr>
              <a:t>Cable deformation at coil end of MBXF1 after cold test</a:t>
            </a:r>
            <a:endParaRPr kumimoji="1" lang="ja-JP" altLang="en-US"/>
          </a:p>
        </p:txBody>
      </p:sp>
      <p:sp>
        <p:nvSpPr>
          <p:cNvPr id="4" name="フッター プレースホルダー 3">
            <a:extLst>
              <a:ext uri="{FF2B5EF4-FFF2-40B4-BE49-F238E27FC236}">
                <a16:creationId xmlns:a16="http://schemas.microsoft.com/office/drawing/2014/main" id="{9B1DEBE1-C6A2-E0EC-3214-3D375ECF5A66}"/>
              </a:ext>
            </a:extLst>
          </p:cNvPr>
          <p:cNvSpPr>
            <a:spLocks noGrp="1"/>
          </p:cNvSpPr>
          <p:nvPr>
            <p:ph type="ftr" sz="quarter" idx="11"/>
          </p:nvPr>
        </p:nvSpPr>
        <p:spPr/>
        <p:txBody>
          <a:bodyPr/>
          <a:lstStyle/>
          <a:p>
            <a:r>
              <a:rPr lang="en-US" noProof="0" dirty="0"/>
              <a:t>Status of D1 Construction and Test, T. Nakamoto, KEK</a:t>
            </a:r>
            <a:endParaRPr lang="en-GB" noProof="0" dirty="0"/>
          </a:p>
        </p:txBody>
      </p:sp>
      <p:sp>
        <p:nvSpPr>
          <p:cNvPr id="5" name="スライド番号プレースホルダー 4">
            <a:extLst>
              <a:ext uri="{FF2B5EF4-FFF2-40B4-BE49-F238E27FC236}">
                <a16:creationId xmlns:a16="http://schemas.microsoft.com/office/drawing/2014/main" id="{E4893EA8-0FE0-ED88-0076-D6F69F3455D3}"/>
              </a:ext>
            </a:extLst>
          </p:cNvPr>
          <p:cNvSpPr>
            <a:spLocks noGrp="1"/>
          </p:cNvSpPr>
          <p:nvPr>
            <p:ph type="sldNum" sz="quarter" idx="12"/>
          </p:nvPr>
        </p:nvSpPr>
        <p:spPr/>
        <p:txBody>
          <a:bodyPr/>
          <a:lstStyle/>
          <a:p>
            <a:fld id="{BFDCA1C4-9514-7B4F-976F-D92F7E296653}" type="slidenum">
              <a:rPr lang="fr-FR" smtClean="0"/>
              <a:pPr/>
              <a:t>34</a:t>
            </a:fld>
            <a:endParaRPr lang="fr-FR"/>
          </a:p>
        </p:txBody>
      </p:sp>
      <p:pic>
        <p:nvPicPr>
          <p:cNvPr id="11" name="図 10">
            <a:extLst>
              <a:ext uri="{FF2B5EF4-FFF2-40B4-BE49-F238E27FC236}">
                <a16:creationId xmlns:a16="http://schemas.microsoft.com/office/drawing/2014/main" id="{FCDFB1DC-94A5-F4DC-E8A5-8565566A5016}"/>
              </a:ext>
            </a:extLst>
          </p:cNvPr>
          <p:cNvPicPr>
            <a:picLocks noChangeAspect="1"/>
          </p:cNvPicPr>
          <p:nvPr/>
        </p:nvPicPr>
        <p:blipFill>
          <a:blip r:embed="rId2"/>
          <a:stretch>
            <a:fillRect/>
          </a:stretch>
        </p:blipFill>
        <p:spPr>
          <a:xfrm>
            <a:off x="304970" y="921975"/>
            <a:ext cx="2205915" cy="2938825"/>
          </a:xfrm>
          <a:prstGeom prst="rect">
            <a:avLst/>
          </a:prstGeom>
        </p:spPr>
      </p:pic>
      <p:pic>
        <p:nvPicPr>
          <p:cNvPr id="12" name="図 11">
            <a:extLst>
              <a:ext uri="{FF2B5EF4-FFF2-40B4-BE49-F238E27FC236}">
                <a16:creationId xmlns:a16="http://schemas.microsoft.com/office/drawing/2014/main" id="{A3D24DCA-CA48-B3C1-5D6C-E50E7C397965}"/>
              </a:ext>
            </a:extLst>
          </p:cNvPr>
          <p:cNvPicPr>
            <a:picLocks noChangeAspect="1"/>
          </p:cNvPicPr>
          <p:nvPr/>
        </p:nvPicPr>
        <p:blipFill>
          <a:blip r:embed="rId3"/>
          <a:stretch>
            <a:fillRect/>
          </a:stretch>
        </p:blipFill>
        <p:spPr>
          <a:xfrm>
            <a:off x="6080096" y="712064"/>
            <a:ext cx="2025071" cy="1324877"/>
          </a:xfrm>
          <a:prstGeom prst="rect">
            <a:avLst/>
          </a:prstGeom>
        </p:spPr>
      </p:pic>
      <p:pic>
        <p:nvPicPr>
          <p:cNvPr id="13" name="図 12">
            <a:extLst>
              <a:ext uri="{FF2B5EF4-FFF2-40B4-BE49-F238E27FC236}">
                <a16:creationId xmlns:a16="http://schemas.microsoft.com/office/drawing/2014/main" id="{FB444ED9-1652-5EA9-A3E3-066972D1A932}"/>
              </a:ext>
            </a:extLst>
          </p:cNvPr>
          <p:cNvPicPr>
            <a:picLocks noChangeAspect="1"/>
          </p:cNvPicPr>
          <p:nvPr/>
        </p:nvPicPr>
        <p:blipFill>
          <a:blip r:embed="rId4"/>
          <a:stretch>
            <a:fillRect/>
          </a:stretch>
        </p:blipFill>
        <p:spPr>
          <a:xfrm>
            <a:off x="2556535" y="1374503"/>
            <a:ext cx="3332554" cy="2507888"/>
          </a:xfrm>
          <a:prstGeom prst="rect">
            <a:avLst/>
          </a:prstGeom>
        </p:spPr>
      </p:pic>
      <p:sp>
        <p:nvSpPr>
          <p:cNvPr id="14" name="テキスト ボックス 13">
            <a:extLst>
              <a:ext uri="{FF2B5EF4-FFF2-40B4-BE49-F238E27FC236}">
                <a16:creationId xmlns:a16="http://schemas.microsoft.com/office/drawing/2014/main" id="{FD435DDD-27C6-C953-8151-387CDD6AA51B}"/>
              </a:ext>
            </a:extLst>
          </p:cNvPr>
          <p:cNvSpPr txBox="1"/>
          <p:nvPr/>
        </p:nvSpPr>
        <p:spPr>
          <a:xfrm>
            <a:off x="3147874" y="1005171"/>
            <a:ext cx="1947969" cy="369332"/>
          </a:xfrm>
          <a:prstGeom prst="rect">
            <a:avLst/>
          </a:prstGeom>
          <a:noFill/>
        </p:spPr>
        <p:txBody>
          <a:bodyPr wrap="none" rtlCol="0">
            <a:spAutoFit/>
          </a:bodyPr>
          <a:lstStyle/>
          <a:p>
            <a:r>
              <a:rPr kumimoji="1" lang="en-US" altLang="ja-JP" dirty="0"/>
              <a:t>Height: 1~1.5mm</a:t>
            </a:r>
            <a:endParaRPr kumimoji="1" lang="ja-JP" altLang="en-US"/>
          </a:p>
        </p:txBody>
      </p:sp>
      <p:sp>
        <p:nvSpPr>
          <p:cNvPr id="16" name="テキスト ボックス 15">
            <a:extLst>
              <a:ext uri="{FF2B5EF4-FFF2-40B4-BE49-F238E27FC236}">
                <a16:creationId xmlns:a16="http://schemas.microsoft.com/office/drawing/2014/main" id="{EFE58F80-8847-DD28-6209-AC3D58838B40}"/>
              </a:ext>
            </a:extLst>
          </p:cNvPr>
          <p:cNvSpPr txBox="1"/>
          <p:nvPr/>
        </p:nvSpPr>
        <p:spPr>
          <a:xfrm>
            <a:off x="6970817" y="450664"/>
            <a:ext cx="1852550" cy="369332"/>
          </a:xfrm>
          <a:prstGeom prst="rect">
            <a:avLst/>
          </a:prstGeom>
          <a:noFill/>
        </p:spPr>
        <p:txBody>
          <a:bodyPr wrap="square">
            <a:spAutoFit/>
          </a:bodyPr>
          <a:lstStyle/>
          <a:p>
            <a:r>
              <a:rPr lang="en-US" altLang="ja-JP" sz="1800" b="1" dirty="0">
                <a:solidFill>
                  <a:srgbClr val="00B0F0"/>
                </a:solidFill>
                <a:latin typeface="+mj-lt"/>
                <a:cs typeface="Calibri" panose="020F0502020204030204" pitchFamily="34" charset="0"/>
              </a:rPr>
              <a:t>EDMS 2955218</a:t>
            </a:r>
            <a:endParaRPr lang="ja-JP" altLang="en-US" b="1">
              <a:solidFill>
                <a:srgbClr val="00B0F0"/>
              </a:solidFill>
            </a:endParaRPr>
          </a:p>
        </p:txBody>
      </p:sp>
      <p:pic>
        <p:nvPicPr>
          <p:cNvPr id="17" name="図 16">
            <a:extLst>
              <a:ext uri="{FF2B5EF4-FFF2-40B4-BE49-F238E27FC236}">
                <a16:creationId xmlns:a16="http://schemas.microsoft.com/office/drawing/2014/main" id="{243826C0-8633-C878-7B4C-50C11D4D3C9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934739" y="2037608"/>
            <a:ext cx="1374804" cy="1844783"/>
          </a:xfrm>
          <a:prstGeom prst="rect">
            <a:avLst/>
          </a:prstGeom>
        </p:spPr>
      </p:pic>
      <p:sp>
        <p:nvSpPr>
          <p:cNvPr id="18" name="テキスト ボックス 17">
            <a:extLst>
              <a:ext uri="{FF2B5EF4-FFF2-40B4-BE49-F238E27FC236}">
                <a16:creationId xmlns:a16="http://schemas.microsoft.com/office/drawing/2014/main" id="{1F2D9C0C-0AC6-2A99-E0ED-A19C13021D31}"/>
              </a:ext>
            </a:extLst>
          </p:cNvPr>
          <p:cNvSpPr txBox="1"/>
          <p:nvPr/>
        </p:nvSpPr>
        <p:spPr>
          <a:xfrm>
            <a:off x="7319453" y="2544841"/>
            <a:ext cx="1667170" cy="1077218"/>
          </a:xfrm>
          <a:prstGeom prst="rect">
            <a:avLst/>
          </a:prstGeom>
          <a:noFill/>
        </p:spPr>
        <p:txBody>
          <a:bodyPr wrap="square" rtlCol="0">
            <a:spAutoFit/>
          </a:bodyPr>
          <a:lstStyle/>
          <a:p>
            <a:r>
              <a:rPr kumimoji="1" lang="en-US" altLang="ja-JP" sz="1600" dirty="0"/>
              <a:t>Insertion of Go/No-go gage (OD: 146.2mm) was confirmed. </a:t>
            </a:r>
            <a:endParaRPr kumimoji="1" lang="ja-JP" altLang="en-US" sz="1600"/>
          </a:p>
        </p:txBody>
      </p:sp>
      <p:sp>
        <p:nvSpPr>
          <p:cNvPr id="3" name="コンテンツ プレースホルダー 2">
            <a:extLst>
              <a:ext uri="{FF2B5EF4-FFF2-40B4-BE49-F238E27FC236}">
                <a16:creationId xmlns:a16="http://schemas.microsoft.com/office/drawing/2014/main" id="{6F6F86E1-79A1-4B8E-41D9-AEB4FAF38810}"/>
              </a:ext>
            </a:extLst>
          </p:cNvPr>
          <p:cNvSpPr>
            <a:spLocks noGrp="1"/>
          </p:cNvSpPr>
          <p:nvPr>
            <p:ph idx="1"/>
          </p:nvPr>
        </p:nvSpPr>
        <p:spPr>
          <a:xfrm>
            <a:off x="306772" y="3892598"/>
            <a:ext cx="7920000" cy="2624123"/>
          </a:xfrm>
          <a:solidFill>
            <a:schemeClr val="bg1"/>
          </a:solidFill>
        </p:spPr>
        <p:txBody>
          <a:bodyPr/>
          <a:lstStyle/>
          <a:p>
            <a:pPr algn="just"/>
            <a:r>
              <a:rPr lang="en-GB" altLang="ja-JP" sz="1800" kern="1400" dirty="0">
                <a:solidFill>
                  <a:srgbClr val="000000"/>
                </a:solidFill>
                <a:effectLst/>
                <a:ea typeface="Times New Roman" panose="02020603050405020304" pitchFamily="18" charset="0"/>
                <a:cs typeface="Times New Roman" panose="02020603050405020304" pitchFamily="18" charset="0"/>
              </a:rPr>
              <a:t>After the cold test of MBXF1 at KEK, the inner bore of the magnet was visually inspected. As a result, cable deformation towards the coil bore was found at both coil ends, </a:t>
            </a:r>
            <a:r>
              <a:rPr lang="en-US" altLang="ja-JP" sz="1800" kern="1400" dirty="0">
                <a:solidFill>
                  <a:srgbClr val="000000"/>
                </a:solidFill>
                <a:effectLst/>
                <a:ea typeface="Times New Roman" panose="02020603050405020304" pitchFamily="18" charset="0"/>
                <a:cs typeface="Times New Roman" panose="02020603050405020304" pitchFamily="18" charset="0"/>
              </a:rPr>
              <a:t>around the innermost turn of the coil block (CB)-1B. </a:t>
            </a:r>
          </a:p>
          <a:p>
            <a:pPr algn="just"/>
            <a:r>
              <a:rPr lang="en-US" altLang="ja-JP" sz="1800" kern="1400" dirty="0">
                <a:solidFill>
                  <a:srgbClr val="000000"/>
                </a:solidFill>
                <a:effectLst/>
                <a:ea typeface="Times New Roman" panose="02020603050405020304" pitchFamily="18" charset="0"/>
                <a:cs typeface="Times New Roman" panose="02020603050405020304" pitchFamily="18" charset="0"/>
              </a:rPr>
              <a:t>This cable deformation was probably caused by Lorentz force during excitation. </a:t>
            </a:r>
            <a:r>
              <a:rPr lang="en-US" altLang="ja-JP" sz="1800" kern="1400" dirty="0">
                <a:solidFill>
                  <a:srgbClr val="00B050"/>
                </a:solidFill>
                <a:effectLst/>
                <a:ea typeface="Times New Roman" panose="02020603050405020304" pitchFamily="18" charset="0"/>
                <a:cs typeface="Times New Roman" panose="02020603050405020304" pitchFamily="18" charset="0"/>
              </a:rPr>
              <a:t>The same issue occurred in all the 2 m-long model magnets</a:t>
            </a:r>
            <a:r>
              <a:rPr lang="en-US" altLang="ja-JP" sz="1800" kern="1400" dirty="0">
                <a:solidFill>
                  <a:srgbClr val="000000"/>
                </a:solidFill>
                <a:effectLst/>
                <a:ea typeface="Times New Roman" panose="02020603050405020304" pitchFamily="18" charset="0"/>
                <a:cs typeface="Times New Roman" panose="02020603050405020304" pitchFamily="18" charset="0"/>
              </a:rPr>
              <a:t>, but no noticeable cable deformation was observed in the full-scale prototype (MBXFP1) thanks to the modification.</a:t>
            </a:r>
          </a:p>
          <a:p>
            <a:pPr algn="just"/>
            <a:r>
              <a:rPr lang="en-US" altLang="ja-JP" sz="1800" kern="1400" dirty="0">
                <a:solidFill>
                  <a:srgbClr val="000000"/>
                </a:solidFill>
                <a:effectLst/>
                <a:ea typeface="Times New Roman" panose="02020603050405020304" pitchFamily="18" charset="0"/>
                <a:cs typeface="Times New Roman" panose="02020603050405020304" pitchFamily="18" charset="0"/>
              </a:rPr>
              <a:t>There is a concern that a smaller inner coil diameter can cause trouble in the insertion work of a cold bore tube (CBT).</a:t>
            </a:r>
            <a:endParaRPr lang="ja-JP" altLang="ja-JP" sz="1800" kern="1400">
              <a:effectLst/>
              <a:ea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8AECE9E-FBD8-9407-C148-010D41279909}"/>
              </a:ext>
            </a:extLst>
          </p:cNvPr>
          <p:cNvSpPr txBox="1"/>
          <p:nvPr/>
        </p:nvSpPr>
        <p:spPr>
          <a:xfrm>
            <a:off x="5305415" y="6193555"/>
            <a:ext cx="3741385" cy="646331"/>
          </a:xfrm>
          <a:prstGeom prst="rect">
            <a:avLst/>
          </a:prstGeom>
          <a:solidFill>
            <a:schemeClr val="bg1"/>
          </a:solidFill>
        </p:spPr>
        <p:txBody>
          <a:bodyPr wrap="square">
            <a:spAutoFit/>
          </a:bodyPr>
          <a:lstStyle/>
          <a:p>
            <a:pPr>
              <a:spcBef>
                <a:spcPts val="200"/>
              </a:spcBef>
              <a:spcAft>
                <a:spcPts val="200"/>
              </a:spcAft>
            </a:pPr>
            <a:r>
              <a:rPr lang="en-US" altLang="ja-JP" sz="1800" kern="1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https://</a:t>
            </a:r>
            <a:r>
              <a:rPr lang="en-US" altLang="ja-JP" sz="1800" kern="1400" dirty="0" err="1">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indico.cern.ch</a:t>
            </a:r>
            <a:r>
              <a:rPr lang="en-US" altLang="ja-JP" sz="1800" kern="1400" dirty="0">
                <a:solidFill>
                  <a:srgbClr val="00B050"/>
                </a:solidFill>
                <a:effectLst/>
                <a:latin typeface="Calibri" panose="020F0502020204030204" pitchFamily="34" charset="0"/>
                <a:ea typeface="Times New Roman" panose="02020603050405020304" pitchFamily="18" charset="0"/>
                <a:cs typeface="Times New Roman" panose="02020603050405020304" pitchFamily="18" charset="0"/>
              </a:rPr>
              <a:t>/event/848426/ </a:t>
            </a:r>
            <a:r>
              <a:rPr lang="en-US" altLang="ja-JP" sz="1800" kern="1400" dirty="0">
                <a:solidFill>
                  <a:srgbClr val="00B050"/>
                </a:solidFill>
                <a:effectLst/>
                <a:latin typeface="Calibri" panose="020F0502020204030204" pitchFamily="34" charset="0"/>
                <a:ea typeface="ＭＳ 明朝" panose="02020609040205080304" pitchFamily="49" charset="-128"/>
                <a:cs typeface="Calibri" panose="020F0502020204030204" pitchFamily="34" charset="0"/>
              </a:rPr>
              <a:t>https://</a:t>
            </a:r>
            <a:r>
              <a:rPr lang="en-US" altLang="ja-JP" sz="1800" kern="1400" dirty="0" err="1">
                <a:solidFill>
                  <a:srgbClr val="00B050"/>
                </a:solidFill>
                <a:effectLst/>
                <a:latin typeface="Calibri" panose="020F0502020204030204" pitchFamily="34" charset="0"/>
                <a:ea typeface="ＭＳ 明朝" panose="02020609040205080304" pitchFamily="49" charset="-128"/>
                <a:cs typeface="Calibri" panose="020F0502020204030204" pitchFamily="34" charset="0"/>
              </a:rPr>
              <a:t>indico.cern.ch</a:t>
            </a:r>
            <a:r>
              <a:rPr lang="en-US" altLang="ja-JP" sz="1800" kern="1400" dirty="0">
                <a:solidFill>
                  <a:srgbClr val="00B050"/>
                </a:solidFill>
                <a:effectLst/>
                <a:latin typeface="Calibri" panose="020F0502020204030204" pitchFamily="34" charset="0"/>
                <a:ea typeface="ＭＳ 明朝" panose="02020609040205080304" pitchFamily="49" charset="-128"/>
                <a:cs typeface="Calibri" panose="020F0502020204030204" pitchFamily="34" charset="0"/>
              </a:rPr>
              <a:t>/event/897298/</a:t>
            </a:r>
            <a:endParaRPr lang="ja-JP" altLang="en-US">
              <a:solidFill>
                <a:srgbClr val="00B050"/>
              </a:solidFill>
            </a:endParaRPr>
          </a:p>
        </p:txBody>
      </p:sp>
    </p:spTree>
    <p:extLst>
      <p:ext uri="{BB962C8B-B14F-4D97-AF65-F5344CB8AC3E}">
        <p14:creationId xmlns:p14="http://schemas.microsoft.com/office/powerpoint/2010/main" val="4574503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AE3676-C8DA-7F6A-84FC-95A11D90DFF8}"/>
              </a:ext>
            </a:extLst>
          </p:cNvPr>
          <p:cNvSpPr>
            <a:spLocks noGrp="1"/>
          </p:cNvSpPr>
          <p:nvPr>
            <p:ph type="title"/>
          </p:nvPr>
        </p:nvSpPr>
        <p:spPr>
          <a:xfrm>
            <a:off x="723992" y="-84670"/>
            <a:ext cx="7173100" cy="720000"/>
          </a:xfrm>
        </p:spPr>
        <p:txBody>
          <a:bodyPr/>
          <a:lstStyle/>
          <a:p>
            <a:r>
              <a:rPr lang="en-US" altLang="ja-JP" sz="2800" dirty="0">
                <a:effectLst/>
                <a:latin typeface="+mj-lt"/>
                <a:ea typeface="ＭＳ 明朝" panose="02020609040205080304" pitchFamily="49" charset="-128"/>
                <a:cs typeface="Times New Roman" panose="02020603050405020304" pitchFamily="18" charset="0"/>
              </a:rPr>
              <a:t>Repair Work </a:t>
            </a:r>
            <a:endParaRPr kumimoji="1" lang="ja-JP" altLang="en-US"/>
          </a:p>
        </p:txBody>
      </p:sp>
      <p:sp>
        <p:nvSpPr>
          <p:cNvPr id="4" name="フッター プレースホルダー 3">
            <a:extLst>
              <a:ext uri="{FF2B5EF4-FFF2-40B4-BE49-F238E27FC236}">
                <a16:creationId xmlns:a16="http://schemas.microsoft.com/office/drawing/2014/main" id="{9B1DEBE1-C6A2-E0EC-3214-3D375ECF5A66}"/>
              </a:ext>
            </a:extLst>
          </p:cNvPr>
          <p:cNvSpPr>
            <a:spLocks noGrp="1"/>
          </p:cNvSpPr>
          <p:nvPr>
            <p:ph type="ftr" sz="quarter" idx="11"/>
          </p:nvPr>
        </p:nvSpPr>
        <p:spPr/>
        <p:txBody>
          <a:bodyPr/>
          <a:lstStyle/>
          <a:p>
            <a:r>
              <a:rPr lang="en-US" noProof="0" dirty="0"/>
              <a:t>Status of D1 Construction and Test, T. Nakamoto, KEK</a:t>
            </a:r>
            <a:endParaRPr lang="en-GB" noProof="0" dirty="0"/>
          </a:p>
        </p:txBody>
      </p:sp>
      <p:sp>
        <p:nvSpPr>
          <p:cNvPr id="5" name="スライド番号プレースホルダー 4">
            <a:extLst>
              <a:ext uri="{FF2B5EF4-FFF2-40B4-BE49-F238E27FC236}">
                <a16:creationId xmlns:a16="http://schemas.microsoft.com/office/drawing/2014/main" id="{E4893EA8-0FE0-ED88-0076-D6F69F3455D3}"/>
              </a:ext>
            </a:extLst>
          </p:cNvPr>
          <p:cNvSpPr>
            <a:spLocks noGrp="1"/>
          </p:cNvSpPr>
          <p:nvPr>
            <p:ph type="sldNum" sz="quarter" idx="12"/>
          </p:nvPr>
        </p:nvSpPr>
        <p:spPr/>
        <p:txBody>
          <a:bodyPr/>
          <a:lstStyle/>
          <a:p>
            <a:fld id="{BFDCA1C4-9514-7B4F-976F-D92F7E296653}" type="slidenum">
              <a:rPr lang="fr-FR" smtClean="0"/>
              <a:pPr/>
              <a:t>35</a:t>
            </a:fld>
            <a:endParaRPr lang="fr-FR"/>
          </a:p>
        </p:txBody>
      </p:sp>
      <p:sp>
        <p:nvSpPr>
          <p:cNvPr id="16" name="テキスト ボックス 15">
            <a:extLst>
              <a:ext uri="{FF2B5EF4-FFF2-40B4-BE49-F238E27FC236}">
                <a16:creationId xmlns:a16="http://schemas.microsoft.com/office/drawing/2014/main" id="{EFE58F80-8847-DD28-6209-AC3D58838B40}"/>
              </a:ext>
            </a:extLst>
          </p:cNvPr>
          <p:cNvSpPr txBox="1"/>
          <p:nvPr/>
        </p:nvSpPr>
        <p:spPr>
          <a:xfrm>
            <a:off x="6970817" y="130520"/>
            <a:ext cx="1852550" cy="369332"/>
          </a:xfrm>
          <a:prstGeom prst="rect">
            <a:avLst/>
          </a:prstGeom>
          <a:noFill/>
        </p:spPr>
        <p:txBody>
          <a:bodyPr wrap="square">
            <a:spAutoFit/>
          </a:bodyPr>
          <a:lstStyle/>
          <a:p>
            <a:r>
              <a:rPr lang="en-US" altLang="ja-JP" sz="1800" b="1" dirty="0">
                <a:solidFill>
                  <a:srgbClr val="00B0F0"/>
                </a:solidFill>
                <a:latin typeface="+mj-lt"/>
                <a:cs typeface="Calibri" panose="020F0502020204030204" pitchFamily="34" charset="0"/>
              </a:rPr>
              <a:t>EDMS 2955218</a:t>
            </a:r>
            <a:endParaRPr lang="ja-JP" altLang="en-US" b="1">
              <a:solidFill>
                <a:srgbClr val="00B0F0"/>
              </a:solidFill>
            </a:endParaRPr>
          </a:p>
        </p:txBody>
      </p:sp>
      <p:pic>
        <p:nvPicPr>
          <p:cNvPr id="8" name="図 7">
            <a:extLst>
              <a:ext uri="{FF2B5EF4-FFF2-40B4-BE49-F238E27FC236}">
                <a16:creationId xmlns:a16="http://schemas.microsoft.com/office/drawing/2014/main" id="{0B7C95CB-13F7-1EDF-C890-47AC4C15EE9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1892" y="1014593"/>
            <a:ext cx="5657215" cy="2159635"/>
          </a:xfrm>
          <a:prstGeom prst="rect">
            <a:avLst/>
          </a:prstGeom>
        </p:spPr>
      </p:pic>
      <p:sp>
        <p:nvSpPr>
          <p:cNvPr id="9" name="テキスト ボックス 8">
            <a:extLst>
              <a:ext uri="{FF2B5EF4-FFF2-40B4-BE49-F238E27FC236}">
                <a16:creationId xmlns:a16="http://schemas.microsoft.com/office/drawing/2014/main" id="{A85A9114-848A-7F4B-E7EB-2BD5EA2CC727}"/>
              </a:ext>
            </a:extLst>
          </p:cNvPr>
          <p:cNvSpPr txBox="1"/>
          <p:nvPr/>
        </p:nvSpPr>
        <p:spPr>
          <a:xfrm>
            <a:off x="590596" y="481530"/>
            <a:ext cx="7962808" cy="400110"/>
          </a:xfrm>
          <a:prstGeom prst="rect">
            <a:avLst/>
          </a:prstGeom>
          <a:noFill/>
        </p:spPr>
        <p:txBody>
          <a:bodyPr wrap="square" rtlCol="0">
            <a:spAutoFit/>
          </a:bodyPr>
          <a:lstStyle/>
          <a:p>
            <a:pPr lvl="0" algn="just">
              <a:spcBef>
                <a:spcPts val="200"/>
              </a:spcBef>
              <a:spcAft>
                <a:spcPts val="200"/>
              </a:spcAft>
            </a:pPr>
            <a:r>
              <a:rPr lang="en-US" altLang="ja-JP" sz="2000" b="1" kern="1400" dirty="0">
                <a:solidFill>
                  <a:schemeClr val="bg2"/>
                </a:solidFill>
                <a:effectLst/>
                <a:latin typeface="+mj-lt"/>
                <a:ea typeface="Times New Roman" panose="02020603050405020304" pitchFamily="18" charset="0"/>
                <a:cs typeface="Times New Roman" panose="02020603050405020304" pitchFamily="18" charset="0"/>
              </a:rPr>
              <a:t>KEK is planning to place back the deformed cable mechanically.</a:t>
            </a:r>
          </a:p>
        </p:txBody>
      </p:sp>
      <p:sp>
        <p:nvSpPr>
          <p:cNvPr id="10" name="テキスト ボックス 9">
            <a:extLst>
              <a:ext uri="{FF2B5EF4-FFF2-40B4-BE49-F238E27FC236}">
                <a16:creationId xmlns:a16="http://schemas.microsoft.com/office/drawing/2014/main" id="{BFA4827D-22E5-CF57-B8FF-549EAF1F651B}"/>
              </a:ext>
            </a:extLst>
          </p:cNvPr>
          <p:cNvSpPr txBox="1"/>
          <p:nvPr/>
        </p:nvSpPr>
        <p:spPr>
          <a:xfrm>
            <a:off x="5878627" y="781229"/>
            <a:ext cx="3168173" cy="3149580"/>
          </a:xfrm>
          <a:prstGeom prst="rect">
            <a:avLst/>
          </a:prstGeom>
          <a:noFill/>
        </p:spPr>
        <p:txBody>
          <a:bodyPr wrap="square" rtlCol="0">
            <a:spAutoFit/>
          </a:bodyPr>
          <a:lstStyle/>
          <a:p>
            <a:pPr marL="180975" lvl="0" indent="-180975" algn="just">
              <a:spcBef>
                <a:spcPts val="200"/>
              </a:spcBef>
              <a:spcAft>
                <a:spcPts val="200"/>
              </a:spcAft>
              <a:buFont typeface="Symbol" pitchFamily="2" charset="2"/>
              <a:buChar char=""/>
            </a:pPr>
            <a:r>
              <a:rPr lang="en-US" altLang="ja-JP" sz="1600" kern="1400" dirty="0">
                <a:solidFill>
                  <a:srgbClr val="000000"/>
                </a:solidFill>
                <a:effectLst/>
                <a:latin typeface="+mj-lt"/>
                <a:ea typeface="Times New Roman" panose="02020603050405020304" pitchFamily="18" charset="0"/>
                <a:cs typeface="Times New Roman" panose="02020603050405020304" pitchFamily="18" charset="0"/>
              </a:rPr>
              <a:t>A proof-of-principle test was conducted using a CBT welding mandrel and MBXFS2 with the cable deformation (~1 mm) per coil.</a:t>
            </a:r>
          </a:p>
          <a:p>
            <a:pPr marL="180975" lvl="0" indent="-180975" algn="just">
              <a:spcBef>
                <a:spcPts val="200"/>
              </a:spcBef>
              <a:spcAft>
                <a:spcPts val="200"/>
              </a:spcAft>
              <a:buFont typeface="Symbol" pitchFamily="2" charset="2"/>
              <a:buChar char=""/>
            </a:pPr>
            <a:r>
              <a:rPr lang="en-US" altLang="ja-JP" sz="1600" kern="1400" dirty="0">
                <a:solidFill>
                  <a:srgbClr val="000000"/>
                </a:solidFill>
                <a:effectLst/>
                <a:latin typeface="+mj-lt"/>
                <a:ea typeface="Times New Roman" panose="02020603050405020304" pitchFamily="18" charset="0"/>
                <a:cs typeface="Times New Roman" panose="02020603050405020304" pitchFamily="18" charset="0"/>
              </a:rPr>
              <a:t>The cable was successfully placed back and the vertical inner diameter was increased by 0.7 mm at an estimated vertical force of 22 </a:t>
            </a:r>
            <a:r>
              <a:rPr lang="en-US" altLang="ja-JP" sz="1600" kern="1400" dirty="0" err="1">
                <a:solidFill>
                  <a:srgbClr val="000000"/>
                </a:solidFill>
                <a:effectLst/>
                <a:latin typeface="+mj-lt"/>
                <a:ea typeface="Times New Roman" panose="02020603050405020304" pitchFamily="18" charset="0"/>
                <a:cs typeface="Times New Roman" panose="02020603050405020304" pitchFamily="18" charset="0"/>
              </a:rPr>
              <a:t>kN.</a:t>
            </a:r>
            <a:endParaRPr lang="en-US" altLang="ja-JP" sz="1600" kern="1400" dirty="0">
              <a:solidFill>
                <a:srgbClr val="000000"/>
              </a:solidFill>
              <a:latin typeface="+mj-lt"/>
              <a:ea typeface="Times New Roman" panose="02020603050405020304" pitchFamily="18" charset="0"/>
              <a:cs typeface="Times New Roman" panose="02020603050405020304" pitchFamily="18" charset="0"/>
            </a:endParaRPr>
          </a:p>
          <a:p>
            <a:pPr marL="180975" lvl="0" indent="-180975" algn="just">
              <a:spcBef>
                <a:spcPts val="200"/>
              </a:spcBef>
              <a:spcAft>
                <a:spcPts val="200"/>
              </a:spcAft>
              <a:buFont typeface="Symbol" pitchFamily="2" charset="2"/>
              <a:buChar char=""/>
            </a:pPr>
            <a:r>
              <a:rPr lang="en-US" altLang="ja-JP" sz="1600" kern="1400" dirty="0">
                <a:solidFill>
                  <a:srgbClr val="000000"/>
                </a:solidFill>
                <a:effectLst/>
                <a:latin typeface="+mj-lt"/>
                <a:ea typeface="Times New Roman" panose="02020603050405020304" pitchFamily="18" charset="0"/>
                <a:cs typeface="Times New Roman" panose="02020603050405020304" pitchFamily="18" charset="0"/>
              </a:rPr>
              <a:t>Electrical inspection showed no detectable change.</a:t>
            </a:r>
            <a:endParaRPr lang="ja-JP" altLang="ja-JP" sz="1600" kern="1400">
              <a:effectLst/>
              <a:latin typeface="+mj-lt"/>
              <a:ea typeface="Times New Roman" panose="02020603050405020304" pitchFamily="18" charset="0"/>
              <a:cs typeface="Times New Roman" panose="02020603050405020304" pitchFamily="18" charset="0"/>
            </a:endParaRPr>
          </a:p>
        </p:txBody>
      </p:sp>
      <p:pic>
        <p:nvPicPr>
          <p:cNvPr id="15" name="図 14">
            <a:extLst>
              <a:ext uri="{FF2B5EF4-FFF2-40B4-BE49-F238E27FC236}">
                <a16:creationId xmlns:a16="http://schemas.microsoft.com/office/drawing/2014/main" id="{4CEB5993-CA22-3505-4F3C-7B6628149D9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72210" y="3307181"/>
            <a:ext cx="4233363" cy="3542122"/>
          </a:xfrm>
          <a:prstGeom prst="rect">
            <a:avLst/>
          </a:prstGeom>
        </p:spPr>
      </p:pic>
      <p:sp>
        <p:nvSpPr>
          <p:cNvPr id="22" name="コンテンツ プレースホルダー 2">
            <a:extLst>
              <a:ext uri="{FF2B5EF4-FFF2-40B4-BE49-F238E27FC236}">
                <a16:creationId xmlns:a16="http://schemas.microsoft.com/office/drawing/2014/main" id="{77EBA9E5-CD89-C0C7-D6BE-F44CE8EE1FCF}"/>
              </a:ext>
            </a:extLst>
          </p:cNvPr>
          <p:cNvSpPr>
            <a:spLocks noGrp="1"/>
          </p:cNvSpPr>
          <p:nvPr>
            <p:ph idx="1"/>
          </p:nvPr>
        </p:nvSpPr>
        <p:spPr>
          <a:xfrm>
            <a:off x="5320812" y="4705139"/>
            <a:ext cx="3725987" cy="2144164"/>
          </a:xfrm>
          <a:solidFill>
            <a:schemeClr val="bg1"/>
          </a:solidFill>
        </p:spPr>
        <p:txBody>
          <a:bodyPr>
            <a:normAutofit/>
          </a:bodyPr>
          <a:lstStyle/>
          <a:p>
            <a:r>
              <a:rPr lang="en-US" altLang="ja-JP" sz="1800" dirty="0"/>
              <a:t>New tooling developed for the repair work</a:t>
            </a:r>
          </a:p>
          <a:p>
            <a:pPr lvl="1">
              <a:buFont typeface="Wingdings" pitchFamily="2" charset="2"/>
              <a:buChar char="Ø"/>
            </a:pPr>
            <a:r>
              <a:rPr lang="en-US" altLang="ja-JP" sz="1800" dirty="0"/>
              <a:t>Max. force: 40 kN</a:t>
            </a:r>
          </a:p>
          <a:p>
            <a:pPr lvl="1">
              <a:buFont typeface="Wingdings" pitchFamily="2" charset="2"/>
              <a:buChar char="Ø"/>
            </a:pPr>
            <a:r>
              <a:rPr lang="en-US" altLang="ja-JP" sz="1800" dirty="0"/>
              <a:t>Stroke: 13 mm</a:t>
            </a:r>
          </a:p>
          <a:p>
            <a:pPr lvl="1">
              <a:buFont typeface="Wingdings" pitchFamily="2" charset="2"/>
              <a:buChar char="Ø"/>
            </a:pPr>
            <a:r>
              <a:rPr lang="en-US" altLang="ja-JP" sz="1800" dirty="0"/>
              <a:t>Longitudinal positioning wrt end plate.</a:t>
            </a:r>
            <a:endParaRPr kumimoji="1" lang="en-US" altLang="ja-JP" sz="1800" dirty="0"/>
          </a:p>
          <a:p>
            <a:r>
              <a:rPr kumimoji="1" lang="en-US" altLang="ja-JP" sz="1800" dirty="0"/>
              <a:t>Repair will start in this week.</a:t>
            </a:r>
          </a:p>
        </p:txBody>
      </p:sp>
    </p:spTree>
    <p:extLst>
      <p:ext uri="{BB962C8B-B14F-4D97-AF65-F5344CB8AC3E}">
        <p14:creationId xmlns:p14="http://schemas.microsoft.com/office/powerpoint/2010/main" val="13750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45204A-6858-CFC2-5FE7-CBD04A240162}"/>
              </a:ext>
            </a:extLst>
          </p:cNvPr>
          <p:cNvSpPr>
            <a:spLocks noGrp="1"/>
          </p:cNvSpPr>
          <p:nvPr>
            <p:ph type="title"/>
          </p:nvPr>
        </p:nvSpPr>
        <p:spPr>
          <a:xfrm>
            <a:off x="612000" y="-61785"/>
            <a:ext cx="7920000" cy="720000"/>
          </a:xfrm>
        </p:spPr>
        <p:txBody>
          <a:bodyPr/>
          <a:lstStyle/>
          <a:p>
            <a:r>
              <a:rPr lang="en-US" altLang="ja-JP" sz="3600" dirty="0"/>
              <a:t>Status of Construction</a:t>
            </a:r>
            <a:endParaRPr kumimoji="1" lang="ja-JP" altLang="en-US" sz="3600"/>
          </a:p>
        </p:txBody>
      </p:sp>
      <p:sp>
        <p:nvSpPr>
          <p:cNvPr id="4" name="フッター プレースホルダー 3">
            <a:extLst>
              <a:ext uri="{FF2B5EF4-FFF2-40B4-BE49-F238E27FC236}">
                <a16:creationId xmlns:a16="http://schemas.microsoft.com/office/drawing/2014/main" id="{150E13CD-5C65-D620-6E32-BD63EE80C3D3}"/>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1A742112-ACE5-DC1B-9227-348A494651EE}"/>
              </a:ext>
            </a:extLst>
          </p:cNvPr>
          <p:cNvSpPr>
            <a:spLocks noGrp="1"/>
          </p:cNvSpPr>
          <p:nvPr>
            <p:ph type="sldNum" sz="quarter" idx="12"/>
          </p:nvPr>
        </p:nvSpPr>
        <p:spPr/>
        <p:txBody>
          <a:bodyPr/>
          <a:lstStyle/>
          <a:p>
            <a:fld id="{BFDCA1C4-9514-7B4F-976F-D92F7E296653}" type="slidenum">
              <a:rPr lang="fr-FR" smtClean="0"/>
              <a:pPr/>
              <a:t>36</a:t>
            </a:fld>
            <a:endParaRPr lang="fr-FR"/>
          </a:p>
        </p:txBody>
      </p:sp>
      <p:sp>
        <p:nvSpPr>
          <p:cNvPr id="3" name="コンテンツ プレースホルダー 2">
            <a:extLst>
              <a:ext uri="{FF2B5EF4-FFF2-40B4-BE49-F238E27FC236}">
                <a16:creationId xmlns:a16="http://schemas.microsoft.com/office/drawing/2014/main" id="{EA725CBF-A6F1-C254-8F9F-36CF45206D70}"/>
              </a:ext>
            </a:extLst>
          </p:cNvPr>
          <p:cNvSpPr>
            <a:spLocks noGrp="1"/>
          </p:cNvSpPr>
          <p:nvPr>
            <p:ph idx="1"/>
          </p:nvPr>
        </p:nvSpPr>
        <p:spPr>
          <a:xfrm>
            <a:off x="97200" y="597950"/>
            <a:ext cx="8946292" cy="6260049"/>
          </a:xfrm>
          <a:solidFill>
            <a:schemeClr val="bg1"/>
          </a:solidFill>
        </p:spPr>
        <p:txBody>
          <a:bodyPr>
            <a:noAutofit/>
          </a:bodyPr>
          <a:lstStyle/>
          <a:p>
            <a:pPr algn="just"/>
            <a:r>
              <a:rPr kumimoji="1" lang="en-US" altLang="ja-JP" sz="1800" dirty="0"/>
              <a:t>MBXFP1: Delivered to CERN in April 2023. Horizontal cold test in October is planned.</a:t>
            </a:r>
          </a:p>
          <a:p>
            <a:pPr algn="just"/>
            <a:endParaRPr lang="en-US" altLang="ja-JP" sz="1800" dirty="0"/>
          </a:p>
          <a:p>
            <a:pPr algn="just"/>
            <a:r>
              <a:rPr lang="en-US" altLang="ja-JP" sz="1800" dirty="0"/>
              <a:t>MBXF5: After a major NC with coil insulation damages, the magnet was successfully recovered and completed in June 2023. </a:t>
            </a:r>
            <a:r>
              <a:rPr lang="en-US" altLang="ja-JP" sz="1800" strike="sngStrike" dirty="0"/>
              <a:t>The cold powering test has been suspended due to the trouble of the test facility.</a:t>
            </a:r>
            <a:r>
              <a:rPr lang="en-US" altLang="ja-JP" sz="1800" dirty="0"/>
              <a:t> </a:t>
            </a:r>
            <a:r>
              <a:rPr lang="en-US" altLang="ja-JP" sz="1800" b="1" dirty="0">
                <a:solidFill>
                  <a:schemeClr val="bg2"/>
                </a:solidFill>
              </a:rPr>
              <a:t>The powering test is anticipated in Oct. 2023.</a:t>
            </a:r>
          </a:p>
          <a:p>
            <a:pPr algn="just"/>
            <a:endParaRPr lang="en-US" altLang="ja-JP" sz="1800" dirty="0"/>
          </a:p>
          <a:p>
            <a:pPr algn="just"/>
            <a:r>
              <a:rPr lang="en-US" altLang="ja-JP" sz="1800" dirty="0"/>
              <a:t>MBXF1: The test result of the cold powering test looks good. The final cold mass assembly at Hitachi is underway. Delivery to CERN as the first series cold mass is anticipated in May 2024.</a:t>
            </a:r>
          </a:p>
          <a:p>
            <a:pPr algn="just"/>
            <a:endParaRPr kumimoji="1" lang="en-US" altLang="ja-JP" sz="1800" dirty="0"/>
          </a:p>
          <a:p>
            <a:pPr algn="just"/>
            <a:r>
              <a:rPr kumimoji="1" lang="en-US" altLang="ja-JP" sz="1800" dirty="0"/>
              <a:t>MBXF2: Coil winding was already started in February 2023 and </a:t>
            </a:r>
            <a:r>
              <a:rPr lang="en-US" altLang="ja-JP" sz="1800" dirty="0"/>
              <a:t>m</a:t>
            </a:r>
            <a:r>
              <a:rPr kumimoji="1" lang="en-US" altLang="ja-JP" sz="1800" dirty="0"/>
              <a:t>agnet assembly (yoking) is underway.</a:t>
            </a:r>
          </a:p>
          <a:p>
            <a:pPr algn="just"/>
            <a:endParaRPr lang="en-US" altLang="ja-JP" sz="1800" b="0" i="0" u="none" strike="noStrike" dirty="0">
              <a:effectLst/>
            </a:endParaRPr>
          </a:p>
          <a:p>
            <a:pPr algn="just"/>
            <a:r>
              <a:rPr lang="en-US" altLang="ja-JP" sz="1800" b="0" i="0" u="none" strike="noStrike" dirty="0">
                <a:effectLst/>
              </a:rPr>
              <a:t>MBXF3: Coil winding will be started in October 2023.</a:t>
            </a:r>
          </a:p>
          <a:p>
            <a:pPr algn="just"/>
            <a:endParaRPr lang="en-US" altLang="ja-JP" sz="1800" b="0" i="0" u="none" strike="noStrike" dirty="0">
              <a:effectLst/>
            </a:endParaRPr>
          </a:p>
          <a:p>
            <a:pPr algn="just"/>
            <a:r>
              <a:rPr lang="en-US" altLang="ja-JP" sz="1800" dirty="0"/>
              <a:t>MBXF4: </a:t>
            </a:r>
            <a:r>
              <a:rPr lang="en-US" altLang="ja-JP" sz="1800" b="0" i="0" u="none" strike="noStrike" dirty="0">
                <a:effectLst/>
              </a:rPr>
              <a:t>Coil winding is planned in 2024.</a:t>
            </a:r>
            <a:endParaRPr lang="en-US" altLang="ja-JP" sz="1800" dirty="0"/>
          </a:p>
          <a:p>
            <a:pPr algn="just"/>
            <a:endParaRPr lang="en-US" altLang="ja-JP" sz="1800" b="0" i="0" u="none" strike="noStrike" dirty="0">
              <a:effectLst/>
            </a:endParaRPr>
          </a:p>
          <a:p>
            <a:pPr algn="just"/>
            <a:r>
              <a:rPr lang="en-US" altLang="ja-JP" sz="1800" b="0" i="0" u="none" strike="noStrike" dirty="0">
                <a:effectLst/>
              </a:rPr>
              <a:t>MBXF6: The deliverables in JFY2023 will be the whole parts needed for the coil winding and the magnet assembly, but NOT including the</a:t>
            </a:r>
            <a:r>
              <a:rPr lang="ja-JP" altLang="en-US" sz="1800" b="0" i="0" u="none" strike="noStrike">
                <a:effectLst/>
              </a:rPr>
              <a:t> </a:t>
            </a:r>
            <a:r>
              <a:rPr lang="en-US" altLang="ja-JP" sz="1800" b="0" i="0" u="none" strike="noStrike" dirty="0">
                <a:effectLst/>
              </a:rPr>
              <a:t>actual manufacturing work at Hitachi. The coil winding is foreseen in April/May 2024.</a:t>
            </a:r>
            <a:endParaRPr lang="ja-JP" altLang="en-US" sz="1800" b="0" i="0" u="none" strike="noStrike">
              <a:effectLst/>
            </a:endParaRPr>
          </a:p>
        </p:txBody>
      </p:sp>
    </p:spTree>
    <p:extLst>
      <p:ext uri="{BB962C8B-B14F-4D97-AF65-F5344CB8AC3E}">
        <p14:creationId xmlns:p14="http://schemas.microsoft.com/office/powerpoint/2010/main" val="27395028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8E8CC0-1011-7563-A51F-929894C2988B}"/>
              </a:ext>
            </a:extLst>
          </p:cNvPr>
          <p:cNvSpPr>
            <a:spLocks noGrp="1"/>
          </p:cNvSpPr>
          <p:nvPr>
            <p:ph type="title"/>
          </p:nvPr>
        </p:nvSpPr>
        <p:spPr>
          <a:xfrm>
            <a:off x="612000" y="0"/>
            <a:ext cx="7920000" cy="632280"/>
          </a:xfrm>
        </p:spPr>
        <p:txBody>
          <a:bodyPr/>
          <a:lstStyle/>
          <a:p>
            <a:r>
              <a:rPr lang="en-US" altLang="ja-JP" sz="3200" dirty="0"/>
              <a:t>Summary</a:t>
            </a:r>
            <a:endParaRPr kumimoji="1" lang="ja-JP" altLang="en-US" sz="3200"/>
          </a:p>
        </p:txBody>
      </p:sp>
      <p:sp>
        <p:nvSpPr>
          <p:cNvPr id="4" name="フッター プレースホルダー 3">
            <a:extLst>
              <a:ext uri="{FF2B5EF4-FFF2-40B4-BE49-F238E27FC236}">
                <a16:creationId xmlns:a16="http://schemas.microsoft.com/office/drawing/2014/main" id="{B4EDA323-E961-30C8-1CF5-3BAA6A89AA38}"/>
              </a:ext>
            </a:extLst>
          </p:cNvPr>
          <p:cNvSpPr>
            <a:spLocks noGrp="1"/>
          </p:cNvSpPr>
          <p:nvPr>
            <p:ph type="ftr" sz="quarter" idx="11"/>
          </p:nvPr>
        </p:nvSpPr>
        <p:spPr/>
        <p:txBody>
          <a:bodyPr/>
          <a:lstStyle/>
          <a:p>
            <a:r>
              <a:rPr lang="fr-FR" noProof="0"/>
              <a:t>Status of D1 Construction and Test, T. Nakamoto, KEK</a:t>
            </a:r>
            <a:endParaRPr lang="en-GB" noProof="0" dirty="0"/>
          </a:p>
        </p:txBody>
      </p:sp>
      <p:sp>
        <p:nvSpPr>
          <p:cNvPr id="6" name="スライド番号プレースホルダー 5">
            <a:extLst>
              <a:ext uri="{FF2B5EF4-FFF2-40B4-BE49-F238E27FC236}">
                <a16:creationId xmlns:a16="http://schemas.microsoft.com/office/drawing/2014/main" id="{DC697995-A093-61CB-3C75-F4BEB35B73C3}"/>
              </a:ext>
            </a:extLst>
          </p:cNvPr>
          <p:cNvSpPr>
            <a:spLocks noGrp="1"/>
          </p:cNvSpPr>
          <p:nvPr>
            <p:ph type="sldNum" sz="quarter" idx="12"/>
          </p:nvPr>
        </p:nvSpPr>
        <p:spPr/>
        <p:txBody>
          <a:bodyPr/>
          <a:lstStyle/>
          <a:p>
            <a:fld id="{BFDCA1C4-9514-7B4F-976F-D92F7E296653}" type="slidenum">
              <a:rPr lang="fr-FR" smtClean="0"/>
              <a:pPr/>
              <a:t>37</a:t>
            </a:fld>
            <a:endParaRPr lang="fr-FR"/>
          </a:p>
        </p:txBody>
      </p:sp>
      <p:sp>
        <p:nvSpPr>
          <p:cNvPr id="3" name="コンテンツ プレースホルダー 2">
            <a:extLst>
              <a:ext uri="{FF2B5EF4-FFF2-40B4-BE49-F238E27FC236}">
                <a16:creationId xmlns:a16="http://schemas.microsoft.com/office/drawing/2014/main" id="{91F24955-7DB6-2E9A-6FD9-461B90F5CE2A}"/>
              </a:ext>
            </a:extLst>
          </p:cNvPr>
          <p:cNvSpPr>
            <a:spLocks noGrp="1"/>
          </p:cNvSpPr>
          <p:nvPr>
            <p:ph idx="1"/>
          </p:nvPr>
        </p:nvSpPr>
        <p:spPr>
          <a:xfrm>
            <a:off x="210364" y="578760"/>
            <a:ext cx="8723272" cy="6050256"/>
          </a:xfrm>
          <a:noFill/>
        </p:spPr>
        <p:txBody>
          <a:bodyPr>
            <a:noAutofit/>
          </a:bodyPr>
          <a:lstStyle/>
          <a:p>
            <a:r>
              <a:rPr lang="en-US" altLang="ja-JP" sz="1600" dirty="0">
                <a:latin typeface="+mj-lt"/>
              </a:rPr>
              <a:t>Powering test of MBXF1</a:t>
            </a:r>
          </a:p>
          <a:p>
            <a:pPr lvl="1"/>
            <a:r>
              <a:rPr lang="en-US" altLang="ja-JP" sz="1600" dirty="0">
                <a:latin typeface="+mj-lt"/>
              </a:rPr>
              <a:t>Quench performance</a:t>
            </a:r>
          </a:p>
          <a:p>
            <a:pPr lvl="2">
              <a:buFont typeface="Wingdings" pitchFamily="2" charset="2"/>
              <a:buChar char="Ø"/>
            </a:pPr>
            <a:r>
              <a:rPr lang="en-US" altLang="ja-JP" sz="1600" dirty="0">
                <a:latin typeface="+mj-lt"/>
              </a:rPr>
              <a:t>2 quenches to </a:t>
            </a:r>
            <a:r>
              <a:rPr lang="en-US" altLang="ja-JP" sz="1600" i="1" dirty="0" err="1">
                <a:latin typeface="+mj-lt"/>
              </a:rPr>
              <a:t>I</a:t>
            </a:r>
            <a:r>
              <a:rPr lang="en-US" altLang="ja-JP" sz="1600" i="1" baseline="-25000" dirty="0" err="1">
                <a:latin typeface="+mj-lt"/>
              </a:rPr>
              <a:t>nominal</a:t>
            </a:r>
            <a:r>
              <a:rPr lang="en-US" altLang="ja-JP" sz="1600" dirty="0">
                <a:latin typeface="+mj-lt"/>
              </a:rPr>
              <a:t> and 7 quenches to </a:t>
            </a:r>
            <a:r>
              <a:rPr lang="en-US" altLang="ja-JP" sz="1600" i="1" dirty="0" err="1">
                <a:latin typeface="+mj-lt"/>
              </a:rPr>
              <a:t>I</a:t>
            </a:r>
            <a:r>
              <a:rPr lang="en-US" altLang="ja-JP" sz="1600" i="1" baseline="-25000" dirty="0" err="1">
                <a:latin typeface="+mj-lt"/>
              </a:rPr>
              <a:t>ultimate</a:t>
            </a:r>
            <a:endParaRPr lang="en-US" altLang="ja-JP" sz="1600" i="1" baseline="-25000" dirty="0">
              <a:latin typeface="+mj-lt"/>
            </a:endParaRPr>
          </a:p>
          <a:p>
            <a:pPr lvl="2">
              <a:buFont typeface="Wingdings" pitchFamily="2" charset="2"/>
              <a:buChar char="Ø"/>
            </a:pPr>
            <a:r>
              <a:rPr lang="en-US" altLang="ja-JP" sz="1600" dirty="0">
                <a:latin typeface="+mj-lt"/>
              </a:rPr>
              <a:t>No quench was needed to reach </a:t>
            </a:r>
            <a:r>
              <a:rPr lang="en-US" altLang="ja-JP" sz="1600" i="1" dirty="0" err="1">
                <a:latin typeface="+mj-lt"/>
              </a:rPr>
              <a:t>I</a:t>
            </a:r>
            <a:r>
              <a:rPr lang="en-US" altLang="ja-JP" sz="1600" i="1" baseline="-25000" dirty="0" err="1">
                <a:latin typeface="+mj-lt"/>
              </a:rPr>
              <a:t>ultimate</a:t>
            </a:r>
            <a:r>
              <a:rPr lang="en-US" altLang="ja-JP" sz="1600" dirty="0">
                <a:latin typeface="+mj-lt"/>
              </a:rPr>
              <a:t> after the thermal cycle</a:t>
            </a:r>
          </a:p>
          <a:p>
            <a:pPr lvl="2">
              <a:buFont typeface="Wingdings" pitchFamily="2" charset="2"/>
              <a:buChar char="Ø"/>
            </a:pPr>
            <a:r>
              <a:rPr lang="en-US" altLang="ja-JP" sz="1600" dirty="0">
                <a:latin typeface="+mj-lt"/>
              </a:rPr>
              <a:t>No helium loss thanks to the system upgrades</a:t>
            </a:r>
          </a:p>
          <a:p>
            <a:pPr lvl="1"/>
            <a:r>
              <a:rPr lang="en-US" altLang="ja-JP" sz="1600" dirty="0">
                <a:latin typeface="+mj-lt"/>
              </a:rPr>
              <a:t>Field quality</a:t>
            </a:r>
          </a:p>
          <a:p>
            <a:pPr lvl="2">
              <a:buFont typeface="Wingdings" pitchFamily="2" charset="2"/>
              <a:buChar char="Ø"/>
            </a:pPr>
            <a:r>
              <a:rPr lang="en-US" altLang="ja-JP" sz="1600" dirty="0">
                <a:latin typeface="+mj-lt"/>
              </a:rPr>
              <a:t>Comparison of the central field shows </a:t>
            </a:r>
            <a:r>
              <a:rPr lang="en-US" altLang="ja-JP" sz="1600" i="1" dirty="0">
                <a:latin typeface="+mj-lt"/>
              </a:rPr>
              <a:t>Δb</a:t>
            </a:r>
            <a:r>
              <a:rPr lang="en-US" altLang="ja-JP" sz="1600" i="1" baseline="-25000" dirty="0">
                <a:latin typeface="+mj-lt"/>
              </a:rPr>
              <a:t>n≠3</a:t>
            </a:r>
            <a:r>
              <a:rPr lang="en-US" altLang="ja-JP" sz="1600" dirty="0">
                <a:latin typeface="+mj-lt"/>
              </a:rPr>
              <a:t> &lt; 0.5 units and </a:t>
            </a:r>
            <a:r>
              <a:rPr lang="en-US" altLang="ja-JP" sz="1600" i="1" dirty="0">
                <a:latin typeface="+mj-lt"/>
              </a:rPr>
              <a:t>Δb</a:t>
            </a:r>
            <a:r>
              <a:rPr lang="en-US" altLang="ja-JP" sz="1600" i="1" baseline="-25000" dirty="0">
                <a:latin typeface="+mj-lt"/>
              </a:rPr>
              <a:t>3</a:t>
            </a:r>
            <a:r>
              <a:rPr lang="en-US" altLang="ja-JP" sz="1600" dirty="0">
                <a:latin typeface="+mj-lt"/>
              </a:rPr>
              <a:t>~4 units.</a:t>
            </a:r>
          </a:p>
          <a:p>
            <a:pPr lvl="2">
              <a:buFont typeface="Wingdings" pitchFamily="2" charset="2"/>
              <a:buChar char="Ø"/>
            </a:pPr>
            <a:r>
              <a:rPr lang="en-US" altLang="ja-JP" sz="1600" dirty="0">
                <a:latin typeface="+mj-lt"/>
              </a:rPr>
              <a:t>The magnetic design in a series magnet was confirmed to be tuned well.  </a:t>
            </a:r>
          </a:p>
          <a:p>
            <a:pPr lvl="2">
              <a:buFont typeface="Wingdings" pitchFamily="2" charset="2"/>
              <a:buChar char="Ø"/>
            </a:pPr>
            <a:r>
              <a:rPr lang="en-US" altLang="ja-JP" sz="1600" dirty="0">
                <a:latin typeface="+mj-lt"/>
              </a:rPr>
              <a:t>We expect almost all the harmonics will be within the requirements.</a:t>
            </a:r>
          </a:p>
          <a:p>
            <a:pPr algn="just"/>
            <a:r>
              <a:rPr lang="en-US" altLang="ja-JP" sz="1600" dirty="0">
                <a:latin typeface="+mj-lt"/>
              </a:rPr>
              <a:t>Through the manufacturing experience of the D1 cold mass prototype (MBXFP1), the manufacturing and inspection process have been established.</a:t>
            </a:r>
          </a:p>
          <a:p>
            <a:pPr lvl="1" algn="just">
              <a:buFont typeface="Wingdings" pitchFamily="2" charset="2"/>
              <a:buChar char="Ø"/>
            </a:pPr>
            <a:r>
              <a:rPr lang="en-US" altLang="ja-JP" sz="1600" dirty="0">
                <a:latin typeface="+mj-lt"/>
              </a:rPr>
              <a:t>Many lessons learnt…</a:t>
            </a:r>
          </a:p>
          <a:p>
            <a:pPr algn="just"/>
            <a:r>
              <a:rPr lang="en-US" altLang="ja-JP" sz="1600" dirty="0">
                <a:latin typeface="+mj-lt"/>
              </a:rPr>
              <a:t>A good collaboration with Hitachi.</a:t>
            </a:r>
          </a:p>
          <a:p>
            <a:pPr algn="just"/>
            <a:r>
              <a:rPr lang="en-US" altLang="ja-JP" sz="1600" dirty="0">
                <a:latin typeface="+mj-lt"/>
              </a:rPr>
              <a:t>Control of the coil parts (wedges, shims, end-spacers) is very crucial for the good training performance.</a:t>
            </a:r>
          </a:p>
          <a:p>
            <a:pPr lvl="1" algn="just">
              <a:buFont typeface="Wingdings" pitchFamily="2" charset="2"/>
              <a:buChar char="Ø"/>
            </a:pPr>
            <a:r>
              <a:rPr lang="en-US" altLang="ja-JP" sz="1600" dirty="0">
                <a:latin typeface="+mj-lt"/>
              </a:rPr>
              <a:t>Reproducibility of coil fabrication has been confirmed.</a:t>
            </a:r>
          </a:p>
          <a:p>
            <a:pPr algn="just"/>
            <a:r>
              <a:rPr lang="en-US" altLang="ja-JP" sz="1600" dirty="0">
                <a:latin typeface="+mj-lt"/>
              </a:rPr>
              <a:t>Non-conformities</a:t>
            </a:r>
          </a:p>
          <a:p>
            <a:pPr lvl="1" algn="just">
              <a:buFont typeface="Wingdings" pitchFamily="2" charset="2"/>
              <a:buChar char="Ø"/>
            </a:pPr>
            <a:r>
              <a:rPr lang="en-US" altLang="ja-JP" sz="1600" dirty="0">
                <a:latin typeface="+mj-lt"/>
              </a:rPr>
              <a:t>Major NC of the insulation damages of MBXF5 was closed.</a:t>
            </a:r>
          </a:p>
          <a:p>
            <a:pPr lvl="1" algn="just">
              <a:buFont typeface="Wingdings" pitchFamily="2" charset="2"/>
              <a:buChar char="Ø"/>
            </a:pPr>
            <a:r>
              <a:rPr lang="en-US" altLang="ja-JP" sz="1600" dirty="0">
                <a:latin typeface="+mj-lt"/>
              </a:rPr>
              <a:t>KEK and Hitachi have a mutual concern about the coil fabrication process causing the several NCs. Preventive actions have been considered and implemented. </a:t>
            </a:r>
            <a:endParaRPr kumimoji="1" lang="en-US" altLang="ja-JP" sz="1600" dirty="0">
              <a:latin typeface="+mj-lt"/>
            </a:endParaRPr>
          </a:p>
        </p:txBody>
      </p:sp>
    </p:spTree>
    <p:extLst>
      <p:ext uri="{BB962C8B-B14F-4D97-AF65-F5344CB8AC3E}">
        <p14:creationId xmlns:p14="http://schemas.microsoft.com/office/powerpoint/2010/main" val="3701670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0056B0-34A7-FC1D-3614-3E46F5016A01}"/>
              </a:ext>
            </a:extLst>
          </p:cNvPr>
          <p:cNvSpPr>
            <a:spLocks noGrp="1"/>
          </p:cNvSpPr>
          <p:nvPr>
            <p:ph type="title"/>
          </p:nvPr>
        </p:nvSpPr>
        <p:spPr>
          <a:xfrm>
            <a:off x="612000" y="56344"/>
            <a:ext cx="7920000" cy="720000"/>
          </a:xfrm>
        </p:spPr>
        <p:txBody>
          <a:bodyPr/>
          <a:lstStyle/>
          <a:p>
            <a:r>
              <a:rPr kumimoji="1" lang="en-US" altLang="ja-JP" sz="3200" dirty="0"/>
              <a:t>Powering Tests of Full-scale D1 Magnets</a:t>
            </a:r>
            <a:endParaRPr kumimoji="1" lang="ja-JP" altLang="en-US" sz="3200"/>
          </a:p>
        </p:txBody>
      </p:sp>
      <p:sp>
        <p:nvSpPr>
          <p:cNvPr id="3" name="コンテンツ プレースホルダー 2">
            <a:extLst>
              <a:ext uri="{FF2B5EF4-FFF2-40B4-BE49-F238E27FC236}">
                <a16:creationId xmlns:a16="http://schemas.microsoft.com/office/drawing/2014/main" id="{68FC2C0B-6A2D-D6D7-C149-5D06FDCF9FEB}"/>
              </a:ext>
            </a:extLst>
          </p:cNvPr>
          <p:cNvSpPr>
            <a:spLocks noGrp="1"/>
          </p:cNvSpPr>
          <p:nvPr>
            <p:ph idx="1"/>
          </p:nvPr>
        </p:nvSpPr>
        <p:spPr>
          <a:xfrm>
            <a:off x="218676" y="701727"/>
            <a:ext cx="8706648" cy="5078962"/>
          </a:xfrm>
        </p:spPr>
        <p:txBody>
          <a:bodyPr>
            <a:noAutofit/>
          </a:bodyPr>
          <a:lstStyle/>
          <a:p>
            <a:pPr algn="just"/>
            <a:r>
              <a:rPr kumimoji="1" lang="en-US" altLang="ja-JP" sz="1800" dirty="0"/>
              <a:t>MBXFP1: June – Sep. 2021</a:t>
            </a:r>
          </a:p>
          <a:p>
            <a:pPr lvl="1" algn="just">
              <a:buFont typeface="Wingdings" pitchFamily="2" charset="2"/>
              <a:buChar char="Ø"/>
            </a:pPr>
            <a:r>
              <a:rPr lang="en-US" altLang="ja-JP" sz="1800" dirty="0"/>
              <a:t>The magnet reached 106 % of I</a:t>
            </a:r>
            <a:r>
              <a:rPr lang="en-US" altLang="ja-JP" sz="1800" baseline="-25000" dirty="0"/>
              <a:t>nom</a:t>
            </a:r>
            <a:r>
              <a:rPr lang="en-US" altLang="ja-JP" sz="1800" dirty="0"/>
              <a:t> but training up to the ultimate current (108 % of I</a:t>
            </a:r>
            <a:r>
              <a:rPr lang="en-US" altLang="ja-JP" sz="1800" baseline="-25000" dirty="0"/>
              <a:t>nom</a:t>
            </a:r>
            <a:r>
              <a:rPr lang="en-US" altLang="ja-JP" sz="1800" dirty="0"/>
              <a:t>) was NOT demonstrated due to test facility limitation.</a:t>
            </a:r>
          </a:p>
          <a:p>
            <a:pPr lvl="1" algn="just">
              <a:buFont typeface="Wingdings" pitchFamily="2" charset="2"/>
              <a:buChar char="Ø"/>
            </a:pPr>
            <a:r>
              <a:rPr lang="en-US" altLang="ja-JP" sz="1800" dirty="0"/>
              <a:t>The coil cross section was NOT fully optimized since the cable thickness was deviated from the original one for the 2-m models.</a:t>
            </a:r>
          </a:p>
          <a:p>
            <a:pPr algn="just"/>
            <a:endParaRPr lang="en-US" altLang="ja-JP" sz="1800" dirty="0"/>
          </a:p>
          <a:p>
            <a:pPr algn="just"/>
            <a:r>
              <a:rPr lang="en-US" altLang="ja-JP" sz="1800" dirty="0"/>
              <a:t>MBXF1: April – June 2023</a:t>
            </a:r>
          </a:p>
          <a:p>
            <a:pPr lvl="1" algn="just">
              <a:buFont typeface="Wingdings" pitchFamily="2" charset="2"/>
              <a:buChar char="Ø"/>
            </a:pPr>
            <a:r>
              <a:rPr lang="en-US" altLang="ja-JP" sz="1800" dirty="0"/>
              <a:t>Upgrade of test facility allowing the powering tests up to the ultimate.</a:t>
            </a:r>
          </a:p>
          <a:p>
            <a:pPr lvl="1" algn="just">
              <a:buFont typeface="Wingdings" pitchFamily="2" charset="2"/>
              <a:buChar char="Ø"/>
            </a:pPr>
            <a:r>
              <a:rPr lang="en-US" altLang="ja-JP" sz="1800" dirty="0"/>
              <a:t>The coil cross section for the series magnet was redesigned and the improved FQ is qualified by the MFM of MBXF1.</a:t>
            </a:r>
          </a:p>
          <a:p>
            <a:pPr algn="just"/>
            <a:endParaRPr lang="en-US" altLang="ja-JP" sz="1800" dirty="0"/>
          </a:p>
          <a:p>
            <a:pPr algn="just"/>
            <a:r>
              <a:rPr lang="en-US" altLang="ja-JP" sz="1800" dirty="0"/>
              <a:t>MBXF5: Oct. – Dec. 2023</a:t>
            </a:r>
          </a:p>
          <a:p>
            <a:pPr lvl="1" algn="just">
              <a:buFont typeface="Wingdings" pitchFamily="2" charset="2"/>
              <a:buChar char="Ø"/>
            </a:pPr>
            <a:r>
              <a:rPr lang="en-US" altLang="ja-JP" sz="1800" strike="sngStrike" dirty="0"/>
              <a:t>The cold powering test has been suspended due to the trouble of the test facility.</a:t>
            </a:r>
            <a:endParaRPr lang="en-US" altLang="ja-JP" sz="1800" dirty="0">
              <a:solidFill>
                <a:srgbClr val="00B0F0"/>
              </a:solidFill>
            </a:endParaRPr>
          </a:p>
          <a:p>
            <a:pPr lvl="1" algn="just">
              <a:buFont typeface="Wingdings" pitchFamily="2" charset="2"/>
              <a:buChar char="Ø"/>
            </a:pPr>
            <a:r>
              <a:rPr lang="en-US" altLang="ja-JP" sz="1800" dirty="0">
                <a:solidFill>
                  <a:srgbClr val="00B0F0"/>
                </a:solidFill>
              </a:rPr>
              <a:t>The revolution indicator of the cold turbine has been repaired. Commissioning is being carried out until Oct. 6. Cooling of MBXF5 is anticipated at Oct. 9.</a:t>
            </a:r>
          </a:p>
          <a:p>
            <a:pPr marL="0" indent="0" algn="just">
              <a:buNone/>
            </a:pPr>
            <a:endParaRPr lang="en-US" altLang="ja-JP" sz="1800" dirty="0"/>
          </a:p>
          <a:p>
            <a:pPr algn="just"/>
            <a:r>
              <a:rPr lang="en-US" altLang="ja-JP" sz="1800" dirty="0"/>
              <a:t>MBXF2: early 2024</a:t>
            </a:r>
          </a:p>
        </p:txBody>
      </p:sp>
      <p:sp>
        <p:nvSpPr>
          <p:cNvPr id="4" name="フッター プレースホルダー 3">
            <a:extLst>
              <a:ext uri="{FF2B5EF4-FFF2-40B4-BE49-F238E27FC236}">
                <a16:creationId xmlns:a16="http://schemas.microsoft.com/office/drawing/2014/main" id="{48189B48-E2A6-4131-F2E8-B6552C7B6750}"/>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02F827A4-CF3E-D18A-7F79-1C0AE520581F}"/>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691538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5ACD4F-4AB8-D0CD-AA22-284FDCC3540F}"/>
              </a:ext>
            </a:extLst>
          </p:cNvPr>
          <p:cNvSpPr>
            <a:spLocks noGrp="1"/>
          </p:cNvSpPr>
          <p:nvPr>
            <p:ph type="title"/>
          </p:nvPr>
        </p:nvSpPr>
        <p:spPr>
          <a:xfrm>
            <a:off x="612000" y="3069000"/>
            <a:ext cx="7920000" cy="720000"/>
          </a:xfrm>
        </p:spPr>
        <p:txBody>
          <a:bodyPr/>
          <a:lstStyle/>
          <a:p>
            <a:r>
              <a:rPr kumimoji="1" lang="en-US" altLang="ja-JP" dirty="0"/>
              <a:t>Upgrade of Test Facility</a:t>
            </a:r>
            <a:endParaRPr kumimoji="1" lang="ja-JP" altLang="en-US"/>
          </a:p>
        </p:txBody>
      </p:sp>
      <p:sp>
        <p:nvSpPr>
          <p:cNvPr id="4" name="フッター プレースホルダー 3">
            <a:extLst>
              <a:ext uri="{FF2B5EF4-FFF2-40B4-BE49-F238E27FC236}">
                <a16:creationId xmlns:a16="http://schemas.microsoft.com/office/drawing/2014/main" id="{E35A3A6D-7496-6CDB-9390-CBD1A0D034AC}"/>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FB9D4068-970F-7401-343C-9B014235F793}"/>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4010691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770591-8DA9-9E4B-8A14-337DB2E8962C}"/>
              </a:ext>
            </a:extLst>
          </p:cNvPr>
          <p:cNvSpPr>
            <a:spLocks noGrp="1"/>
          </p:cNvSpPr>
          <p:nvPr>
            <p:ph type="title"/>
          </p:nvPr>
        </p:nvSpPr>
        <p:spPr>
          <a:xfrm>
            <a:off x="612000" y="63005"/>
            <a:ext cx="7920000" cy="720000"/>
          </a:xfrm>
        </p:spPr>
        <p:txBody>
          <a:bodyPr/>
          <a:lstStyle/>
          <a:p>
            <a:r>
              <a:rPr kumimoji="1" lang="en-US" altLang="ja-JP" dirty="0"/>
              <a:t>Remaining Issues in KEK </a:t>
            </a:r>
            <a:r>
              <a:rPr lang="en-US" altLang="ja-JP" dirty="0"/>
              <a:t>T</a:t>
            </a:r>
            <a:r>
              <a:rPr kumimoji="1" lang="en-US" altLang="ja-JP" dirty="0"/>
              <a:t>est </a:t>
            </a:r>
            <a:r>
              <a:rPr lang="en-US" altLang="ja-JP" dirty="0"/>
              <a:t>F</a:t>
            </a:r>
            <a:r>
              <a:rPr kumimoji="1" lang="en-US" altLang="ja-JP" dirty="0"/>
              <a:t>acility after MBXFP1 Powering Test</a:t>
            </a:r>
            <a:endParaRPr kumimoji="1" lang="ja-JP" altLang="en-US"/>
          </a:p>
        </p:txBody>
      </p:sp>
      <p:sp>
        <p:nvSpPr>
          <p:cNvPr id="3" name="コンテンツ プレースホルダー 2">
            <a:extLst>
              <a:ext uri="{FF2B5EF4-FFF2-40B4-BE49-F238E27FC236}">
                <a16:creationId xmlns:a16="http://schemas.microsoft.com/office/drawing/2014/main" id="{92366F6B-4A50-8B4C-9E8F-1F715E207196}"/>
              </a:ext>
            </a:extLst>
          </p:cNvPr>
          <p:cNvSpPr>
            <a:spLocks noGrp="1"/>
          </p:cNvSpPr>
          <p:nvPr>
            <p:ph idx="1"/>
          </p:nvPr>
        </p:nvSpPr>
        <p:spPr>
          <a:xfrm>
            <a:off x="176069" y="2631743"/>
            <a:ext cx="8870731" cy="3884671"/>
          </a:xfrm>
          <a:solidFill>
            <a:schemeClr val="bg1"/>
          </a:solidFill>
        </p:spPr>
        <p:txBody>
          <a:bodyPr>
            <a:noAutofit/>
          </a:bodyPr>
          <a:lstStyle/>
          <a:p>
            <a:pPr algn="just"/>
            <a:r>
              <a:rPr lang="en-US" altLang="ja-JP" sz="1800" dirty="0"/>
              <a:t>Original energy extraction using dump resistors of 25 </a:t>
            </a:r>
            <a:r>
              <a:rPr lang="en-US" altLang="ja-JP" sz="1800" dirty="0" err="1"/>
              <a:t>m</a:t>
            </a:r>
            <a:r>
              <a:rPr lang="en-US" altLang="ja-JP" sz="1800" dirty="0" err="1">
                <a:latin typeface="Symbol" pitchFamily="2" charset="2"/>
              </a:rPr>
              <a:t>W</a:t>
            </a:r>
            <a:r>
              <a:rPr lang="en-US" altLang="ja-JP" sz="1800" dirty="0"/>
              <a:t> or 50 </a:t>
            </a:r>
            <a:r>
              <a:rPr lang="en-US" altLang="ja-JP" sz="1800" dirty="0" err="1"/>
              <a:t>m</a:t>
            </a:r>
            <a:r>
              <a:rPr lang="en-US" altLang="ja-JP" sz="1800" dirty="0" err="1">
                <a:latin typeface="Symbol" pitchFamily="2" charset="2"/>
              </a:rPr>
              <a:t>W</a:t>
            </a:r>
            <a:r>
              <a:rPr lang="en-US" altLang="ja-JP" sz="1800" dirty="0"/>
              <a:t> up to the cold powering test of MBXFP1.</a:t>
            </a:r>
          </a:p>
          <a:p>
            <a:pPr lvl="1" algn="just">
              <a:buFont typeface="Wingdings" pitchFamily="2" charset="2"/>
              <a:buChar char="Ø"/>
            </a:pPr>
            <a:r>
              <a:rPr lang="en-US" altLang="ja-JP" sz="1800" dirty="0"/>
              <a:t>25 </a:t>
            </a:r>
            <a:r>
              <a:rPr lang="en-US" altLang="ja-JP" sz="1800" dirty="0" err="1"/>
              <a:t>m</a:t>
            </a:r>
            <a:r>
              <a:rPr lang="en-US" altLang="ja-JP" sz="1800" dirty="0" err="1">
                <a:latin typeface="Symbol" pitchFamily="2" charset="2"/>
              </a:rPr>
              <a:t>W</a:t>
            </a:r>
            <a:r>
              <a:rPr lang="en-US" altLang="ja-JP" sz="1800" dirty="0"/>
              <a:t>: </a:t>
            </a:r>
            <a:r>
              <a:rPr kumimoji="1" lang="en-US" altLang="ja-JP" sz="1800" dirty="0"/>
              <a:t>Insufficient energy extraction resulted in </a:t>
            </a:r>
            <a:r>
              <a:rPr kumimoji="1" lang="en-US" altLang="ja-JP" sz="1800" dirty="0">
                <a:solidFill>
                  <a:srgbClr val="FF0000"/>
                </a:solidFill>
              </a:rPr>
              <a:t>incomplete helium gas </a:t>
            </a:r>
            <a:r>
              <a:rPr lang="en-US" altLang="ja-JP" sz="1800" dirty="0">
                <a:solidFill>
                  <a:srgbClr val="FF0000"/>
                </a:solidFill>
              </a:rPr>
              <a:t>recovery</a:t>
            </a:r>
            <a:r>
              <a:rPr lang="en-US" altLang="ja-JP" sz="1800" dirty="0"/>
              <a:t>.</a:t>
            </a:r>
          </a:p>
          <a:p>
            <a:pPr lvl="1" algn="just">
              <a:buFont typeface="Wingdings" pitchFamily="2" charset="2"/>
              <a:buChar char="Ø"/>
            </a:pPr>
            <a:r>
              <a:rPr lang="en-US" altLang="ja-JP" sz="1800" dirty="0"/>
              <a:t>50 </a:t>
            </a:r>
            <a:r>
              <a:rPr lang="en-US" altLang="ja-JP" sz="1800" dirty="0" err="1"/>
              <a:t>m</a:t>
            </a:r>
            <a:r>
              <a:rPr lang="en-US" altLang="ja-JP" sz="1800" dirty="0" err="1">
                <a:latin typeface="Symbol" pitchFamily="2" charset="2"/>
              </a:rPr>
              <a:t>W</a:t>
            </a:r>
            <a:r>
              <a:rPr lang="en-US" altLang="ja-JP" sz="1800" dirty="0"/>
              <a:t>: </a:t>
            </a:r>
            <a:r>
              <a:rPr lang="en-US" altLang="ja-JP" sz="1800" dirty="0">
                <a:solidFill>
                  <a:srgbClr val="FF0000"/>
                </a:solidFill>
              </a:rPr>
              <a:t>The maximum voltage exceeded the allowable limit of 600 V</a:t>
            </a:r>
            <a:r>
              <a:rPr lang="en-US" altLang="ja-JP" sz="1800" dirty="0"/>
              <a:t> for the </a:t>
            </a:r>
          </a:p>
          <a:p>
            <a:pPr marL="457200" lvl="1" indent="0" algn="just">
              <a:buNone/>
            </a:pPr>
            <a:r>
              <a:rPr lang="en-US" altLang="ja-JP" sz="1800" dirty="0"/>
              <a:t>                 DCCB of the power converter. Training test above 106% of the nominal </a:t>
            </a:r>
          </a:p>
          <a:p>
            <a:pPr marL="457200" lvl="1" indent="0" algn="just">
              <a:buNone/>
            </a:pPr>
            <a:r>
              <a:rPr lang="en-US" altLang="ja-JP" sz="1800" dirty="0"/>
              <a:t>                 current could not be performed.</a:t>
            </a:r>
          </a:p>
          <a:p>
            <a:pPr algn="just"/>
            <a:r>
              <a:rPr lang="en-US" altLang="ja-JP" sz="1800" dirty="0"/>
              <a:t>Targets of new facility</a:t>
            </a:r>
          </a:p>
          <a:p>
            <a:pPr lvl="1" algn="just">
              <a:buFont typeface="Wingdings" pitchFamily="2" charset="2"/>
              <a:buChar char="Ø"/>
            </a:pPr>
            <a:r>
              <a:rPr lang="en-US" altLang="ja-JP" sz="1800" dirty="0"/>
              <a:t>Maximum voltage below 600 V at the ultimate current.</a:t>
            </a:r>
          </a:p>
          <a:p>
            <a:pPr lvl="1" algn="just">
              <a:buFont typeface="Wingdings" pitchFamily="2" charset="2"/>
              <a:buChar char="Ø"/>
            </a:pPr>
            <a:r>
              <a:rPr lang="en-US" altLang="ja-JP" sz="1800" dirty="0"/>
              <a:t>Magnet dissipation energy below the safety limit of 1.5 MJ.</a:t>
            </a:r>
          </a:p>
          <a:p>
            <a:pPr lvl="1" algn="just">
              <a:buFont typeface="Wingdings" pitchFamily="2" charset="2"/>
              <a:buChar char="Ø"/>
            </a:pPr>
            <a:r>
              <a:rPr lang="en-US" altLang="ja-JP" sz="1800" dirty="0"/>
              <a:t>Increase of helium gasbag capacity.</a:t>
            </a:r>
          </a:p>
          <a:p>
            <a:pPr algn="just"/>
            <a:r>
              <a:rPr lang="en-US" altLang="ja-JP" sz="1800" dirty="0"/>
              <a:t>To satisfy these targets, new energy extraction using </a:t>
            </a:r>
            <a:r>
              <a:rPr lang="en-US" altLang="ja-JP" sz="1800" b="1" dirty="0">
                <a:solidFill>
                  <a:srgbClr val="00B0F0"/>
                </a:solidFill>
              </a:rPr>
              <a:t>varistors</a:t>
            </a:r>
            <a:r>
              <a:rPr lang="en-US" altLang="ja-JP" sz="1800" dirty="0"/>
              <a:t> and </a:t>
            </a:r>
            <a:r>
              <a:rPr lang="en-US" altLang="ja-JP" sz="1800" b="1" dirty="0">
                <a:solidFill>
                  <a:srgbClr val="00B0F0"/>
                </a:solidFill>
              </a:rPr>
              <a:t>the additional helium gasbag</a:t>
            </a:r>
            <a:r>
              <a:rPr lang="en-US" altLang="ja-JP" sz="1800" dirty="0"/>
              <a:t> were implemented before the cold test of MBXF1.</a:t>
            </a:r>
          </a:p>
        </p:txBody>
      </p:sp>
      <p:sp>
        <p:nvSpPr>
          <p:cNvPr id="4" name="フッター プレースホルダー 3">
            <a:extLst>
              <a:ext uri="{FF2B5EF4-FFF2-40B4-BE49-F238E27FC236}">
                <a16:creationId xmlns:a16="http://schemas.microsoft.com/office/drawing/2014/main" id="{BA453062-0CE6-2D49-9557-4ED09835F14E}"/>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A3BC6A23-835F-C445-88C8-2FFC00918360}"/>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図 5">
            <a:extLst>
              <a:ext uri="{FF2B5EF4-FFF2-40B4-BE49-F238E27FC236}">
                <a16:creationId xmlns:a16="http://schemas.microsoft.com/office/drawing/2014/main" id="{D911D9F4-CBB7-E008-E2B1-3BBDE33B934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01890" y="855313"/>
            <a:ext cx="3111062" cy="1584374"/>
          </a:xfrm>
          <a:prstGeom prst="rect">
            <a:avLst/>
          </a:prstGeom>
        </p:spPr>
      </p:pic>
      <p:sp>
        <p:nvSpPr>
          <p:cNvPr id="7" name="テキスト ボックス 6">
            <a:extLst>
              <a:ext uri="{FF2B5EF4-FFF2-40B4-BE49-F238E27FC236}">
                <a16:creationId xmlns:a16="http://schemas.microsoft.com/office/drawing/2014/main" id="{3441E232-128F-16B8-43E0-022225B6B69C}"/>
              </a:ext>
            </a:extLst>
          </p:cNvPr>
          <p:cNvSpPr txBox="1"/>
          <p:nvPr/>
        </p:nvSpPr>
        <p:spPr>
          <a:xfrm>
            <a:off x="3710152" y="1185835"/>
            <a:ext cx="5433848" cy="923330"/>
          </a:xfrm>
          <a:prstGeom prst="rect">
            <a:avLst/>
          </a:prstGeom>
          <a:noFill/>
        </p:spPr>
        <p:txBody>
          <a:bodyPr wrap="square" rtlCol="0">
            <a:spAutoFit/>
          </a:bodyPr>
          <a:lstStyle/>
          <a:p>
            <a:r>
              <a:rPr lang="en-US" altLang="ja-JP" sz="1800" dirty="0"/>
              <a:t>Training quench up to the ultimate current (13.2 kA) was NOT demonstrated in the powering test of MBXFP1 due to limitation of the test facility… </a:t>
            </a:r>
          </a:p>
        </p:txBody>
      </p:sp>
    </p:spTree>
    <p:extLst>
      <p:ext uri="{BB962C8B-B14F-4D97-AF65-F5344CB8AC3E}">
        <p14:creationId xmlns:p14="http://schemas.microsoft.com/office/powerpoint/2010/main" val="4247751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7B355C-3FB5-044D-8079-88E2BC8E7635}"/>
              </a:ext>
            </a:extLst>
          </p:cNvPr>
          <p:cNvSpPr>
            <a:spLocks noGrp="1"/>
          </p:cNvSpPr>
          <p:nvPr>
            <p:ph type="title"/>
          </p:nvPr>
        </p:nvSpPr>
        <p:spPr>
          <a:xfrm>
            <a:off x="569959" y="0"/>
            <a:ext cx="7920000" cy="493986"/>
          </a:xfrm>
        </p:spPr>
        <p:txBody>
          <a:bodyPr/>
          <a:lstStyle/>
          <a:p>
            <a:r>
              <a:rPr lang="en-US" altLang="ja-JP" dirty="0"/>
              <a:t>Additional Helium Gas Storage Bag</a:t>
            </a:r>
            <a:endParaRPr kumimoji="1" lang="ja-JP" altLang="en-US"/>
          </a:p>
        </p:txBody>
      </p:sp>
      <p:sp>
        <p:nvSpPr>
          <p:cNvPr id="3" name="コンテンツ プレースホルダー 2">
            <a:extLst>
              <a:ext uri="{FF2B5EF4-FFF2-40B4-BE49-F238E27FC236}">
                <a16:creationId xmlns:a16="http://schemas.microsoft.com/office/drawing/2014/main" id="{9783EDB0-FFFF-1948-8FFB-D107A28446DB}"/>
              </a:ext>
            </a:extLst>
          </p:cNvPr>
          <p:cNvSpPr>
            <a:spLocks noGrp="1"/>
          </p:cNvSpPr>
          <p:nvPr>
            <p:ph idx="1"/>
          </p:nvPr>
        </p:nvSpPr>
        <p:spPr>
          <a:xfrm>
            <a:off x="259748" y="1041547"/>
            <a:ext cx="5141420" cy="1410432"/>
          </a:xfrm>
        </p:spPr>
        <p:txBody>
          <a:bodyPr>
            <a:noAutofit/>
          </a:bodyPr>
          <a:lstStyle/>
          <a:p>
            <a:r>
              <a:rPr lang="en-US" altLang="ja-JP" sz="1800" dirty="0"/>
              <a:t>New Helium gasbag (#40-sub, </a:t>
            </a:r>
            <a:r>
              <a:rPr lang="en-US" altLang="ja-JP" sz="1800" dirty="0">
                <a:solidFill>
                  <a:srgbClr val="00B0F0"/>
                </a:solidFill>
              </a:rPr>
              <a:t>40 m</a:t>
            </a:r>
            <a:r>
              <a:rPr lang="en-US" altLang="ja-JP" sz="1800" baseline="30000" dirty="0">
                <a:solidFill>
                  <a:srgbClr val="00B0F0"/>
                </a:solidFill>
              </a:rPr>
              <a:t>3</a:t>
            </a:r>
            <a:r>
              <a:rPr lang="en-US" altLang="ja-JP" sz="1800" dirty="0"/>
              <a:t>):</a:t>
            </a:r>
          </a:p>
          <a:p>
            <a:pPr lvl="1">
              <a:buFont typeface="Wingdings" pitchFamily="2" charset="2"/>
              <a:buChar char="Ø"/>
            </a:pPr>
            <a:r>
              <a:rPr lang="en-US" altLang="ja-JP" sz="1800" dirty="0"/>
              <a:t>construction and system commissioning completed in March 2023.</a:t>
            </a:r>
          </a:p>
          <a:p>
            <a:r>
              <a:rPr lang="en-US" altLang="ja-JP" sz="1800" dirty="0"/>
              <a:t>In operation for MBXF1 powering test.</a:t>
            </a:r>
          </a:p>
        </p:txBody>
      </p:sp>
      <p:sp>
        <p:nvSpPr>
          <p:cNvPr id="4" name="フッター プレースホルダー 3">
            <a:extLst>
              <a:ext uri="{FF2B5EF4-FFF2-40B4-BE49-F238E27FC236}">
                <a16:creationId xmlns:a16="http://schemas.microsoft.com/office/drawing/2014/main" id="{D54BA9EB-48CB-F94C-824D-E068818C848F}"/>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0C2E41F6-7313-9742-875F-8907E9470BB8}"/>
              </a:ext>
            </a:extLst>
          </p:cNvPr>
          <p:cNvSpPr>
            <a:spLocks noGrp="1"/>
          </p:cNvSpPr>
          <p:nvPr>
            <p:ph type="sldNum" sz="quarter" idx="12"/>
          </p:nvPr>
        </p:nvSpPr>
        <p:spPr/>
        <p:txBody>
          <a:bodyPr/>
          <a:lstStyle/>
          <a:p>
            <a:fld id="{BFDCA1C4-9514-7B4F-976F-D92F7E296653}" type="slidenum">
              <a:rPr lang="fr-FR" smtClean="0"/>
              <a:pPr/>
              <a:t>6</a:t>
            </a:fld>
            <a:endParaRPr lang="fr-FR"/>
          </a:p>
        </p:txBody>
      </p:sp>
      <p:pic>
        <p:nvPicPr>
          <p:cNvPr id="11" name="図 10">
            <a:extLst>
              <a:ext uri="{FF2B5EF4-FFF2-40B4-BE49-F238E27FC236}">
                <a16:creationId xmlns:a16="http://schemas.microsoft.com/office/drawing/2014/main" id="{C690EFB5-D18F-4EED-8036-05E517710A3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734549" y="2927721"/>
            <a:ext cx="4312251" cy="3234188"/>
          </a:xfrm>
          <a:prstGeom prst="rect">
            <a:avLst/>
          </a:prstGeom>
        </p:spPr>
      </p:pic>
      <p:pic>
        <p:nvPicPr>
          <p:cNvPr id="21" name="図 20">
            <a:extLst>
              <a:ext uri="{FF2B5EF4-FFF2-40B4-BE49-F238E27FC236}">
                <a16:creationId xmlns:a16="http://schemas.microsoft.com/office/drawing/2014/main" id="{7193F49D-50B5-F74B-6725-0B0BD92AC34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59748" y="2947995"/>
            <a:ext cx="4349969" cy="3213914"/>
          </a:xfrm>
          <a:prstGeom prst="rect">
            <a:avLst/>
          </a:prstGeom>
        </p:spPr>
      </p:pic>
      <p:pic>
        <p:nvPicPr>
          <p:cNvPr id="22" name="図 21">
            <a:extLst>
              <a:ext uri="{FF2B5EF4-FFF2-40B4-BE49-F238E27FC236}">
                <a16:creationId xmlns:a16="http://schemas.microsoft.com/office/drawing/2014/main" id="{49906F47-72EC-0CCA-E9FD-ACFC37AE3082}"/>
              </a:ext>
            </a:extLst>
          </p:cNvPr>
          <p:cNvPicPr>
            <a:picLocks noChangeAspect="1"/>
          </p:cNvPicPr>
          <p:nvPr/>
        </p:nvPicPr>
        <p:blipFill>
          <a:blip r:embed="rId4"/>
          <a:stretch>
            <a:fillRect/>
          </a:stretch>
        </p:blipFill>
        <p:spPr>
          <a:xfrm>
            <a:off x="5608439" y="688427"/>
            <a:ext cx="3312641" cy="1918798"/>
          </a:xfrm>
          <a:prstGeom prst="rect">
            <a:avLst/>
          </a:prstGeom>
        </p:spPr>
      </p:pic>
      <p:sp>
        <p:nvSpPr>
          <p:cNvPr id="23" name="円/楕円 22">
            <a:extLst>
              <a:ext uri="{FF2B5EF4-FFF2-40B4-BE49-F238E27FC236}">
                <a16:creationId xmlns:a16="http://schemas.microsoft.com/office/drawing/2014/main" id="{56FB3CB0-B6E1-DDE0-FF9B-1A23E6CBE255}"/>
              </a:ext>
            </a:extLst>
          </p:cNvPr>
          <p:cNvSpPr/>
          <p:nvPr/>
        </p:nvSpPr>
        <p:spPr>
          <a:xfrm>
            <a:off x="919839" y="4982987"/>
            <a:ext cx="1300847" cy="1141137"/>
          </a:xfrm>
          <a:prstGeom prst="ellipse">
            <a:avLst/>
          </a:prstGeom>
          <a:solidFill>
            <a:schemeClr val="accent4">
              <a:lumMod val="20000"/>
              <a:lumOff val="80000"/>
              <a:alpha val="45434"/>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0E69CEF8-C91B-F940-10FB-7814436A4545}"/>
              </a:ext>
            </a:extLst>
          </p:cNvPr>
          <p:cNvCxnSpPr/>
          <p:nvPr/>
        </p:nvCxnSpPr>
        <p:spPr>
          <a:xfrm>
            <a:off x="1696396" y="5768452"/>
            <a:ext cx="244116" cy="0"/>
          </a:xfrm>
          <a:prstGeom prst="line">
            <a:avLst/>
          </a:prstGeom>
          <a:ln w="38100">
            <a:solidFill>
              <a:srgbClr val="FF000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直線矢印コネクタ 27">
            <a:extLst>
              <a:ext uri="{FF2B5EF4-FFF2-40B4-BE49-F238E27FC236}">
                <a16:creationId xmlns:a16="http://schemas.microsoft.com/office/drawing/2014/main" id="{36CAD003-548E-9583-E1D4-CCF60D0E8520}"/>
              </a:ext>
            </a:extLst>
          </p:cNvPr>
          <p:cNvCxnSpPr>
            <a:cxnSpLocks/>
          </p:cNvCxnSpPr>
          <p:nvPr/>
        </p:nvCxnSpPr>
        <p:spPr>
          <a:xfrm flipH="1">
            <a:off x="7111545" y="2451979"/>
            <a:ext cx="209006" cy="1436622"/>
          </a:xfrm>
          <a:prstGeom prst="straightConnector1">
            <a:avLst/>
          </a:prstGeom>
          <a:ln w="28575">
            <a:solidFill>
              <a:srgbClr val="FF0000"/>
            </a:solidFill>
            <a:prstDash val="soli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32" name="円/楕円 31">
            <a:extLst>
              <a:ext uri="{FF2B5EF4-FFF2-40B4-BE49-F238E27FC236}">
                <a16:creationId xmlns:a16="http://schemas.microsoft.com/office/drawing/2014/main" id="{96392A69-E9E0-929A-B02B-14614322C6BD}"/>
              </a:ext>
            </a:extLst>
          </p:cNvPr>
          <p:cNvSpPr/>
          <p:nvPr/>
        </p:nvSpPr>
        <p:spPr>
          <a:xfrm>
            <a:off x="6301649" y="1504294"/>
            <a:ext cx="1881052" cy="947685"/>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95906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ABBDED-3908-BE51-EBFC-056CED47C1CB}"/>
              </a:ext>
            </a:extLst>
          </p:cNvPr>
          <p:cNvSpPr>
            <a:spLocks noGrp="1"/>
          </p:cNvSpPr>
          <p:nvPr>
            <p:ph type="title"/>
          </p:nvPr>
        </p:nvSpPr>
        <p:spPr>
          <a:xfrm>
            <a:off x="979792" y="-32932"/>
            <a:ext cx="6219106" cy="551837"/>
          </a:xfrm>
        </p:spPr>
        <p:txBody>
          <a:bodyPr/>
          <a:lstStyle/>
          <a:p>
            <a:r>
              <a:rPr lang="en-US" altLang="ja-JP" dirty="0"/>
              <a:t>New EE with </a:t>
            </a:r>
            <a:r>
              <a:rPr lang="en-US" altLang="ja-JP" dirty="0" err="1"/>
              <a:t>Metrosil</a:t>
            </a:r>
            <a:r>
              <a:rPr lang="en-US" altLang="ja-JP" dirty="0"/>
              <a:t> Varistors</a:t>
            </a:r>
            <a:endParaRPr kumimoji="1" lang="ja-JP" altLang="en-US"/>
          </a:p>
        </p:txBody>
      </p:sp>
      <p:sp>
        <p:nvSpPr>
          <p:cNvPr id="4" name="フッター プレースホルダー 3">
            <a:extLst>
              <a:ext uri="{FF2B5EF4-FFF2-40B4-BE49-F238E27FC236}">
                <a16:creationId xmlns:a16="http://schemas.microsoft.com/office/drawing/2014/main" id="{D08EA4C3-4106-ED58-5F3A-381AE1E52C60}"/>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9F2BAA1D-80BA-4DAB-58FD-F120C65B45EA}"/>
              </a:ext>
            </a:extLst>
          </p:cNvPr>
          <p:cNvSpPr>
            <a:spLocks noGrp="1"/>
          </p:cNvSpPr>
          <p:nvPr>
            <p:ph type="sldNum" sz="quarter" idx="12"/>
          </p:nvPr>
        </p:nvSpPr>
        <p:spPr/>
        <p:txBody>
          <a:bodyPr/>
          <a:lstStyle/>
          <a:p>
            <a:fld id="{BFDCA1C4-9514-7B4F-976F-D92F7E296653}" type="slidenum">
              <a:rPr lang="fr-FR" smtClean="0"/>
              <a:pPr/>
              <a:t>7</a:t>
            </a:fld>
            <a:endParaRPr lang="fr-FR"/>
          </a:p>
        </p:txBody>
      </p:sp>
      <mc:AlternateContent xmlns:mc="http://schemas.openxmlformats.org/markup-compatibility/2006" xmlns:a14="http://schemas.microsoft.com/office/drawing/2010/main">
        <mc:Choice Requires="a14">
          <p:sp>
            <p:nvSpPr>
              <p:cNvPr id="55" name="コンテンツ プレースホルダー 15">
                <a:extLst>
                  <a:ext uri="{FF2B5EF4-FFF2-40B4-BE49-F238E27FC236}">
                    <a16:creationId xmlns:a16="http://schemas.microsoft.com/office/drawing/2014/main" id="{3EAF0AC6-7E69-782E-0A2C-5CDC77EF742B}"/>
                  </a:ext>
                </a:extLst>
              </p:cNvPr>
              <p:cNvSpPr>
                <a:spLocks noGrp="1"/>
              </p:cNvSpPr>
              <p:nvPr>
                <p:ph idx="1"/>
              </p:nvPr>
            </p:nvSpPr>
            <p:spPr>
              <a:xfrm>
                <a:off x="97199" y="708922"/>
                <a:ext cx="6057779" cy="3116814"/>
              </a:xfrm>
              <a:solidFill>
                <a:schemeClr val="bg1"/>
              </a:solidFill>
            </p:spPr>
            <p:txBody>
              <a:bodyPr>
                <a:noAutofit/>
              </a:bodyPr>
              <a:lstStyle/>
              <a:p>
                <a:r>
                  <a:rPr lang="en-US" altLang="ja-JP" sz="1800" dirty="0"/>
                  <a:t>SiC Varistors manufactured by </a:t>
                </a:r>
                <a:r>
                  <a:rPr lang="en-US" altLang="ja-JP" sz="1800" dirty="0" err="1"/>
                  <a:t>Metrosil</a:t>
                </a:r>
                <a:r>
                  <a:rPr lang="en-US" altLang="ja-JP" sz="1800" dirty="0"/>
                  <a:t> for overvoltage protection and effective energy extraction.</a:t>
                </a:r>
              </a:p>
              <a:p>
                <a:r>
                  <a:rPr lang="en-US" altLang="ja-JP" sz="1800" dirty="0"/>
                  <a:t>Non-linear characteristics:</a:t>
                </a:r>
                <a14:m>
                  <m:oMath xmlns:m="http://schemas.openxmlformats.org/officeDocument/2006/math">
                    <m:r>
                      <a:rPr lang="en-US" altLang="ja-JP" sz="1800" b="0" i="0" smtClean="0">
                        <a:latin typeface="Cambria Math" panose="02040503050406030204" pitchFamily="18" charset="0"/>
                      </a:rPr>
                      <m:t> </m:t>
                    </m:r>
                    <m:r>
                      <a:rPr lang="ja-JP" altLang="en-US" sz="1800" i="1" smtClean="0">
                        <a:latin typeface="Cambria Math" panose="02040503050406030204" pitchFamily="18" charset="0"/>
                      </a:rPr>
                      <m:t>𝑉</m:t>
                    </m:r>
                    <m:r>
                      <a:rPr lang="ja-JP" altLang="en-US" sz="1800" i="0">
                        <a:latin typeface="Cambria Math" panose="02040503050406030204" pitchFamily="18" charset="0"/>
                      </a:rPr>
                      <m:t>=</m:t>
                    </m:r>
                    <m:r>
                      <a:rPr lang="ja-JP" altLang="en-US" sz="1800" i="1">
                        <a:latin typeface="Cambria Math" panose="02040503050406030204" pitchFamily="18" charset="0"/>
                      </a:rPr>
                      <m:t>𝐶</m:t>
                    </m:r>
                    <m:r>
                      <a:rPr lang="ja-JP" altLang="en-US" sz="1800" i="0">
                        <a:latin typeface="Cambria Math" panose="02040503050406030204" pitchFamily="18" charset="0"/>
                      </a:rPr>
                      <m:t>×</m:t>
                    </m:r>
                    <m:sSup>
                      <m:sSupPr>
                        <m:ctrlPr>
                          <a:rPr lang="ja-JP" altLang="en-US" sz="1800" i="1">
                            <a:solidFill>
                              <a:srgbClr val="836967"/>
                            </a:solidFill>
                            <a:latin typeface="Cambria Math" panose="02040503050406030204" pitchFamily="18" charset="0"/>
                          </a:rPr>
                        </m:ctrlPr>
                      </m:sSupPr>
                      <m:e>
                        <m:r>
                          <a:rPr lang="ja-JP" altLang="en-US" sz="1800" i="1">
                            <a:latin typeface="Cambria Math" panose="02040503050406030204" pitchFamily="18" charset="0"/>
                          </a:rPr>
                          <m:t>𝐼</m:t>
                        </m:r>
                      </m:e>
                      <m:sup>
                        <m:r>
                          <a:rPr lang="ja-JP" altLang="en-US" sz="1800" i="1">
                            <a:latin typeface="Cambria Math" panose="02040503050406030204" pitchFamily="18" charset="0"/>
                          </a:rPr>
                          <m:t>𝛽</m:t>
                        </m:r>
                      </m:sup>
                    </m:sSup>
                  </m:oMath>
                </a14:m>
                <a:r>
                  <a:rPr lang="en-US" altLang="ja-JP" sz="1800" dirty="0"/>
                  <a:t>, C=32.01, </a:t>
                </a:r>
                <a:r>
                  <a:rPr lang="en-US" altLang="ja-JP" sz="1800" dirty="0">
                    <a:latin typeface="Symbol" pitchFamily="2" charset="2"/>
                  </a:rPr>
                  <a:t>b</a:t>
                </a:r>
                <a:r>
                  <a:rPr lang="en-US" altLang="ja-JP" sz="1800" dirty="0"/>
                  <a:t>=0.3</a:t>
                </a:r>
              </a:p>
              <a:p>
                <a:r>
                  <a:rPr lang="en-US" altLang="ja-JP" sz="1800" dirty="0"/>
                  <a:t>Design</a:t>
                </a:r>
              </a:p>
              <a:p>
                <a:pPr lvl="1">
                  <a:buFont typeface="Wingdings" pitchFamily="2" charset="2"/>
                  <a:buChar char="Ø"/>
                </a:pPr>
                <a:r>
                  <a:rPr lang="en-US" altLang="ja-JP" sz="1800" dirty="0"/>
                  <a:t>5 units in parallel circuit</a:t>
                </a:r>
              </a:p>
              <a:p>
                <a:pPr lvl="1">
                  <a:buFont typeface="Wingdings" pitchFamily="2" charset="2"/>
                  <a:buChar char="Ø"/>
                </a:pPr>
                <a:r>
                  <a:rPr lang="en-US" altLang="ja-JP" sz="1800" dirty="0"/>
                  <a:t>Energy extraction:  2.5 MJ </a:t>
                </a:r>
              </a:p>
              <a:p>
                <a:pPr lvl="1">
                  <a:buFont typeface="Wingdings" pitchFamily="2" charset="2"/>
                  <a:buChar char="Ø"/>
                </a:pPr>
                <a:r>
                  <a:rPr lang="en-US" altLang="ja-JP" sz="1800" dirty="0"/>
                  <a:t>Up to 15 kA </a:t>
                </a:r>
              </a:p>
              <a:p>
                <a:r>
                  <a:rPr lang="en-US" altLang="ja-JP" sz="1800" dirty="0"/>
                  <a:t>The system was installed so that it can coexist with the original dump resistor.</a:t>
                </a:r>
              </a:p>
            </p:txBody>
          </p:sp>
        </mc:Choice>
        <mc:Fallback xmlns="">
          <p:sp>
            <p:nvSpPr>
              <p:cNvPr id="55" name="コンテンツ プレースホルダー 15">
                <a:extLst>
                  <a:ext uri="{FF2B5EF4-FFF2-40B4-BE49-F238E27FC236}">
                    <a16:creationId xmlns:a16="http://schemas.microsoft.com/office/drawing/2014/main" id="{3EAF0AC6-7E69-782E-0A2C-5CDC77EF742B}"/>
                  </a:ext>
                </a:extLst>
              </p:cNvPr>
              <p:cNvSpPr>
                <a:spLocks noGrp="1" noRot="1" noChangeAspect="1" noMove="1" noResize="1" noEditPoints="1" noAdjustHandles="1" noChangeArrowheads="1" noChangeShapeType="1" noTextEdit="1"/>
              </p:cNvSpPr>
              <p:nvPr>
                <p:ph idx="1"/>
              </p:nvPr>
            </p:nvSpPr>
            <p:spPr>
              <a:xfrm>
                <a:off x="97199" y="708922"/>
                <a:ext cx="6057779" cy="3116814"/>
              </a:xfrm>
              <a:blipFill>
                <a:blip r:embed="rId2"/>
                <a:stretch>
                  <a:fillRect l="-2092" t="-2429" r="-418"/>
                </a:stretch>
              </a:blipFill>
            </p:spPr>
            <p:txBody>
              <a:bodyPr/>
              <a:lstStyle/>
              <a:p>
                <a:r>
                  <a:rPr lang="ja-JP" altLang="en-US">
                    <a:noFill/>
                  </a:rPr>
                  <a:t> </a:t>
                </a:r>
              </a:p>
            </p:txBody>
          </p:sp>
        </mc:Fallback>
      </mc:AlternateContent>
      <p:pic>
        <p:nvPicPr>
          <p:cNvPr id="67" name="図 66" descr="屋内, テーブル, 座る, です が含まれている画像&#10;&#10;自動的に生成された説明">
            <a:extLst>
              <a:ext uri="{FF2B5EF4-FFF2-40B4-BE49-F238E27FC236}">
                <a16:creationId xmlns:a16="http://schemas.microsoft.com/office/drawing/2014/main" id="{A87C8F87-CC59-7DB0-AE04-3CCE3860D1E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38619" y="54577"/>
            <a:ext cx="2208181" cy="1656137"/>
          </a:xfrm>
          <a:prstGeom prst="rect">
            <a:avLst/>
          </a:prstGeom>
        </p:spPr>
      </p:pic>
      <p:pic>
        <p:nvPicPr>
          <p:cNvPr id="3" name="図 2">
            <a:extLst>
              <a:ext uri="{FF2B5EF4-FFF2-40B4-BE49-F238E27FC236}">
                <a16:creationId xmlns:a16="http://schemas.microsoft.com/office/drawing/2014/main" id="{EA735389-93F0-8C0F-4905-F1C28B966A7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9423" y="4034013"/>
            <a:ext cx="2991111" cy="2281392"/>
          </a:xfrm>
          <a:prstGeom prst="rect">
            <a:avLst/>
          </a:prstGeom>
        </p:spPr>
      </p:pic>
      <p:pic>
        <p:nvPicPr>
          <p:cNvPr id="6" name="図 5">
            <a:extLst>
              <a:ext uri="{FF2B5EF4-FFF2-40B4-BE49-F238E27FC236}">
                <a16:creationId xmlns:a16="http://schemas.microsoft.com/office/drawing/2014/main" id="{C2C98B9C-3E27-C374-2366-52A50CEE89EF}"/>
              </a:ext>
            </a:extLst>
          </p:cNvPr>
          <p:cNvPicPr>
            <a:picLocks noChangeAspect="1"/>
          </p:cNvPicPr>
          <p:nvPr/>
        </p:nvPicPr>
        <p:blipFill>
          <a:blip r:embed="rId5"/>
          <a:stretch>
            <a:fillRect/>
          </a:stretch>
        </p:blipFill>
        <p:spPr>
          <a:xfrm>
            <a:off x="6154979" y="1852633"/>
            <a:ext cx="2904941" cy="1942623"/>
          </a:xfrm>
          <a:prstGeom prst="rect">
            <a:avLst/>
          </a:prstGeom>
        </p:spPr>
      </p:pic>
      <p:pic>
        <p:nvPicPr>
          <p:cNvPr id="7" name="図 6">
            <a:extLst>
              <a:ext uri="{FF2B5EF4-FFF2-40B4-BE49-F238E27FC236}">
                <a16:creationId xmlns:a16="http://schemas.microsoft.com/office/drawing/2014/main" id="{6EBE48EC-9854-E626-0442-9D7759629CD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155067" y="4034013"/>
            <a:ext cx="2991112" cy="2368305"/>
          </a:xfrm>
          <a:prstGeom prst="rect">
            <a:avLst/>
          </a:prstGeom>
        </p:spPr>
      </p:pic>
      <p:pic>
        <p:nvPicPr>
          <p:cNvPr id="13" name="図 12">
            <a:extLst>
              <a:ext uri="{FF2B5EF4-FFF2-40B4-BE49-F238E27FC236}">
                <a16:creationId xmlns:a16="http://schemas.microsoft.com/office/drawing/2014/main" id="{5B8C09F7-4DDB-B993-8912-23D764C4E2F9}"/>
              </a:ext>
            </a:extLst>
          </p:cNvPr>
          <p:cNvPicPr>
            <a:picLocks noChangeAspect="1"/>
          </p:cNvPicPr>
          <p:nvPr/>
        </p:nvPicPr>
        <p:blipFill>
          <a:blip r:embed="rId7"/>
          <a:stretch>
            <a:fillRect/>
          </a:stretch>
        </p:blipFill>
        <p:spPr>
          <a:xfrm>
            <a:off x="6068808" y="4015754"/>
            <a:ext cx="2991112" cy="2420577"/>
          </a:xfrm>
          <a:prstGeom prst="rect">
            <a:avLst/>
          </a:prstGeom>
        </p:spPr>
      </p:pic>
    </p:spTree>
    <p:extLst>
      <p:ext uri="{BB962C8B-B14F-4D97-AF65-F5344CB8AC3E}">
        <p14:creationId xmlns:p14="http://schemas.microsoft.com/office/powerpoint/2010/main" val="389894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7023C1-B83A-4D44-963B-DCEAC387EC50}"/>
              </a:ext>
            </a:extLst>
          </p:cNvPr>
          <p:cNvSpPr>
            <a:spLocks noGrp="1"/>
          </p:cNvSpPr>
          <p:nvPr>
            <p:ph type="title"/>
          </p:nvPr>
        </p:nvSpPr>
        <p:spPr>
          <a:xfrm>
            <a:off x="612000" y="-32354"/>
            <a:ext cx="7920000" cy="559612"/>
          </a:xfrm>
        </p:spPr>
        <p:txBody>
          <a:bodyPr/>
          <a:lstStyle/>
          <a:p>
            <a:r>
              <a:rPr kumimoji="1" lang="en-US" altLang="ja-JP" dirty="0"/>
              <a:t>Validation of EE System with Varistors</a:t>
            </a:r>
            <a:endParaRPr kumimoji="1" lang="ja-JP" altLang="en-US"/>
          </a:p>
        </p:txBody>
      </p:sp>
      <p:sp>
        <p:nvSpPr>
          <p:cNvPr id="4" name="フッター プレースホルダー 3">
            <a:extLst>
              <a:ext uri="{FF2B5EF4-FFF2-40B4-BE49-F238E27FC236}">
                <a16:creationId xmlns:a16="http://schemas.microsoft.com/office/drawing/2014/main" id="{5ED51430-A197-F54C-8E1C-7A8BAE30D9C6}"/>
              </a:ext>
            </a:extLst>
          </p:cNvPr>
          <p:cNvSpPr>
            <a:spLocks noGrp="1"/>
          </p:cNvSpPr>
          <p:nvPr>
            <p:ph type="ftr" sz="quarter" idx="11"/>
          </p:nvPr>
        </p:nvSpPr>
        <p:spPr/>
        <p:txBody>
          <a:bodyPr/>
          <a:lstStyle/>
          <a:p>
            <a:r>
              <a:rPr lang="en-US" noProof="0"/>
              <a:t>Status of D1 Construction and Test, T. Nakamoto, KEK</a:t>
            </a:r>
            <a:endParaRPr lang="en-GB" noProof="0"/>
          </a:p>
        </p:txBody>
      </p:sp>
      <p:sp>
        <p:nvSpPr>
          <p:cNvPr id="5" name="スライド番号プレースホルダー 4">
            <a:extLst>
              <a:ext uri="{FF2B5EF4-FFF2-40B4-BE49-F238E27FC236}">
                <a16:creationId xmlns:a16="http://schemas.microsoft.com/office/drawing/2014/main" id="{18453111-3468-C74D-AD7C-E9E0ADC06A11}"/>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7" name="コンテンツ プレースホルダー 2">
            <a:extLst>
              <a:ext uri="{FF2B5EF4-FFF2-40B4-BE49-F238E27FC236}">
                <a16:creationId xmlns:a16="http://schemas.microsoft.com/office/drawing/2014/main" id="{9602F06C-89CA-B4CE-FDB9-EAA92F7416D6}"/>
              </a:ext>
            </a:extLst>
          </p:cNvPr>
          <p:cNvSpPr txBox="1">
            <a:spLocks/>
          </p:cNvSpPr>
          <p:nvPr/>
        </p:nvSpPr>
        <p:spPr>
          <a:xfrm>
            <a:off x="4459950" y="556119"/>
            <a:ext cx="4412063" cy="1504965"/>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kumimoji="1"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kumimoji="1"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kumimoji="1"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kumimoji="1"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kumimoji="1"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222250" indent="-222250" algn="just"/>
            <a:r>
              <a:rPr lang="en-US" altLang="ja-JP" sz="1600" dirty="0"/>
              <a:t>Signals from Rogowski coils and temperature of </a:t>
            </a:r>
            <a:r>
              <a:rPr lang="en-US" altLang="ja-JP" sz="1600" dirty="0" err="1"/>
              <a:t>SiC</a:t>
            </a:r>
            <a:r>
              <a:rPr lang="en-US" altLang="ja-JP" sz="1600" dirty="0"/>
              <a:t> disks has been monitored every shutoff/quench event to check indication of imbalance.</a:t>
            </a:r>
          </a:p>
          <a:p>
            <a:pPr marL="222250" indent="-222250" algn="just"/>
            <a:r>
              <a:rPr lang="en-US" altLang="ja-JP" sz="1600" dirty="0"/>
              <a:t>Before powering to higher current, we performed 3kA shutoff to check reproducibility. </a:t>
            </a:r>
          </a:p>
        </p:txBody>
      </p:sp>
      <p:pic>
        <p:nvPicPr>
          <p:cNvPr id="8" name="図 7">
            <a:extLst>
              <a:ext uri="{FF2B5EF4-FFF2-40B4-BE49-F238E27FC236}">
                <a16:creationId xmlns:a16="http://schemas.microsoft.com/office/drawing/2014/main" id="{C147A67F-E1CC-988C-9185-DAB0B846C908}"/>
              </a:ext>
            </a:extLst>
          </p:cNvPr>
          <p:cNvPicPr>
            <a:picLocks noChangeAspect="1"/>
          </p:cNvPicPr>
          <p:nvPr/>
        </p:nvPicPr>
        <p:blipFill>
          <a:blip r:embed="rId2"/>
          <a:stretch>
            <a:fillRect/>
          </a:stretch>
        </p:blipFill>
        <p:spPr>
          <a:xfrm>
            <a:off x="120018" y="61456"/>
            <a:ext cx="1018120" cy="1352107"/>
          </a:xfrm>
          <a:prstGeom prst="rect">
            <a:avLst/>
          </a:prstGeom>
        </p:spPr>
      </p:pic>
      <p:pic>
        <p:nvPicPr>
          <p:cNvPr id="27" name="図 26">
            <a:extLst>
              <a:ext uri="{FF2B5EF4-FFF2-40B4-BE49-F238E27FC236}">
                <a16:creationId xmlns:a16="http://schemas.microsoft.com/office/drawing/2014/main" id="{588A44B8-E6FD-B8D8-F718-811AFB4438C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02036" y="539986"/>
            <a:ext cx="3176193" cy="1564318"/>
          </a:xfrm>
          <a:prstGeom prst="rect">
            <a:avLst/>
          </a:prstGeom>
        </p:spPr>
      </p:pic>
      <p:pic>
        <p:nvPicPr>
          <p:cNvPr id="11" name="図 10">
            <a:extLst>
              <a:ext uri="{FF2B5EF4-FFF2-40B4-BE49-F238E27FC236}">
                <a16:creationId xmlns:a16="http://schemas.microsoft.com/office/drawing/2014/main" id="{25C953A9-7D09-E74E-10E0-10555E523E37}"/>
              </a:ext>
            </a:extLst>
          </p:cNvPr>
          <p:cNvPicPr>
            <a:picLocks noChangeAspect="1"/>
          </p:cNvPicPr>
          <p:nvPr/>
        </p:nvPicPr>
        <p:blipFill>
          <a:blip r:embed="rId4"/>
          <a:stretch>
            <a:fillRect/>
          </a:stretch>
        </p:blipFill>
        <p:spPr>
          <a:xfrm>
            <a:off x="0" y="2313156"/>
            <a:ext cx="4802177" cy="2545061"/>
          </a:xfrm>
          <a:prstGeom prst="rect">
            <a:avLst/>
          </a:prstGeom>
        </p:spPr>
      </p:pic>
      <p:pic>
        <p:nvPicPr>
          <p:cNvPr id="13" name="図 12">
            <a:extLst>
              <a:ext uri="{FF2B5EF4-FFF2-40B4-BE49-F238E27FC236}">
                <a16:creationId xmlns:a16="http://schemas.microsoft.com/office/drawing/2014/main" id="{DD082643-9CE5-1464-6F04-5C109E0108A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217978" y="2178996"/>
            <a:ext cx="3828822" cy="1564318"/>
          </a:xfrm>
          <a:prstGeom prst="rect">
            <a:avLst/>
          </a:prstGeom>
        </p:spPr>
      </p:pic>
      <p:pic>
        <p:nvPicPr>
          <p:cNvPr id="14" name="図 13">
            <a:extLst>
              <a:ext uri="{FF2B5EF4-FFF2-40B4-BE49-F238E27FC236}">
                <a16:creationId xmlns:a16="http://schemas.microsoft.com/office/drawing/2014/main" id="{EAA0880C-3B87-4973-D014-330CFB5B77D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976641" y="2435570"/>
            <a:ext cx="270522" cy="1051172"/>
          </a:xfrm>
          <a:prstGeom prst="rect">
            <a:avLst/>
          </a:prstGeom>
        </p:spPr>
      </p:pic>
      <p:pic>
        <p:nvPicPr>
          <p:cNvPr id="15" name="図 14">
            <a:extLst>
              <a:ext uri="{FF2B5EF4-FFF2-40B4-BE49-F238E27FC236}">
                <a16:creationId xmlns:a16="http://schemas.microsoft.com/office/drawing/2014/main" id="{0F48F8DD-F680-04F6-FCA0-397A55B11679}"/>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856371" y="3861226"/>
            <a:ext cx="4190429" cy="1504964"/>
          </a:xfrm>
          <a:prstGeom prst="rect">
            <a:avLst/>
          </a:prstGeom>
        </p:spPr>
      </p:pic>
      <p:sp>
        <p:nvSpPr>
          <p:cNvPr id="16" name="テキスト ボックス 15">
            <a:extLst>
              <a:ext uri="{FF2B5EF4-FFF2-40B4-BE49-F238E27FC236}">
                <a16:creationId xmlns:a16="http://schemas.microsoft.com/office/drawing/2014/main" id="{DDCB625E-F27B-5D29-69FF-5EC48F382F66}"/>
              </a:ext>
            </a:extLst>
          </p:cNvPr>
          <p:cNvSpPr txBox="1"/>
          <p:nvPr/>
        </p:nvSpPr>
        <p:spPr>
          <a:xfrm>
            <a:off x="6835673" y="5366190"/>
            <a:ext cx="593432" cy="276999"/>
          </a:xfrm>
          <a:prstGeom prst="rect">
            <a:avLst/>
          </a:prstGeom>
          <a:noFill/>
        </p:spPr>
        <p:txBody>
          <a:bodyPr wrap="none" rtlCol="0">
            <a:spAutoFit/>
          </a:bodyPr>
          <a:lstStyle/>
          <a:p>
            <a:r>
              <a:rPr kumimoji="1" lang="en-US" altLang="ja-JP" sz="1200" dirty="0"/>
              <a:t>Run #</a:t>
            </a:r>
            <a:endParaRPr kumimoji="1" lang="ja-JP" altLang="en-US" sz="1200"/>
          </a:p>
        </p:txBody>
      </p:sp>
      <p:sp>
        <p:nvSpPr>
          <p:cNvPr id="17" name="円/楕円 16">
            <a:extLst>
              <a:ext uri="{FF2B5EF4-FFF2-40B4-BE49-F238E27FC236}">
                <a16:creationId xmlns:a16="http://schemas.microsoft.com/office/drawing/2014/main" id="{630DB23B-76E9-5AF4-C75D-E01C33BF5249}"/>
              </a:ext>
            </a:extLst>
          </p:cNvPr>
          <p:cNvSpPr/>
          <p:nvPr/>
        </p:nvSpPr>
        <p:spPr>
          <a:xfrm>
            <a:off x="418291" y="2733471"/>
            <a:ext cx="269155" cy="350196"/>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707CE970-43D5-2A01-C393-697D59DE8EB4}"/>
              </a:ext>
            </a:extLst>
          </p:cNvPr>
          <p:cNvCxnSpPr>
            <a:cxnSpLocks/>
            <a:stCxn id="17" idx="6"/>
          </p:cNvCxnSpPr>
          <p:nvPr/>
        </p:nvCxnSpPr>
        <p:spPr>
          <a:xfrm>
            <a:off x="687446" y="2908569"/>
            <a:ext cx="1351004" cy="664927"/>
          </a:xfrm>
          <a:prstGeom prst="straightConnector1">
            <a:avLst/>
          </a:prstGeom>
          <a:ln w="12700">
            <a:solidFill>
              <a:srgbClr val="FF0000"/>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1" name="円/楕円 20">
            <a:extLst>
              <a:ext uri="{FF2B5EF4-FFF2-40B4-BE49-F238E27FC236}">
                <a16:creationId xmlns:a16="http://schemas.microsoft.com/office/drawing/2014/main" id="{D3531E66-13AF-5E47-E7E1-146A15381708}"/>
              </a:ext>
            </a:extLst>
          </p:cNvPr>
          <p:cNvSpPr/>
          <p:nvPr/>
        </p:nvSpPr>
        <p:spPr>
          <a:xfrm>
            <a:off x="397471" y="3861226"/>
            <a:ext cx="201582" cy="350196"/>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22" name="直線矢印コネクタ 21">
            <a:extLst>
              <a:ext uri="{FF2B5EF4-FFF2-40B4-BE49-F238E27FC236}">
                <a16:creationId xmlns:a16="http://schemas.microsoft.com/office/drawing/2014/main" id="{67EFAE08-AB47-2AA3-B6F1-668709C09143}"/>
              </a:ext>
            </a:extLst>
          </p:cNvPr>
          <p:cNvCxnSpPr>
            <a:cxnSpLocks/>
          </p:cNvCxnSpPr>
          <p:nvPr/>
        </p:nvCxnSpPr>
        <p:spPr>
          <a:xfrm>
            <a:off x="569105" y="4147669"/>
            <a:ext cx="3319723" cy="189414"/>
          </a:xfrm>
          <a:prstGeom prst="straightConnector1">
            <a:avLst/>
          </a:prstGeom>
          <a:ln w="12700">
            <a:solidFill>
              <a:srgbClr val="FF0000"/>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26" name="テキスト ボックス 25">
            <a:extLst>
              <a:ext uri="{FF2B5EF4-FFF2-40B4-BE49-F238E27FC236}">
                <a16:creationId xmlns:a16="http://schemas.microsoft.com/office/drawing/2014/main" id="{B3054664-601F-572A-4988-23848B454EA2}"/>
              </a:ext>
            </a:extLst>
          </p:cNvPr>
          <p:cNvSpPr txBox="1"/>
          <p:nvPr/>
        </p:nvSpPr>
        <p:spPr>
          <a:xfrm>
            <a:off x="16243" y="4839337"/>
            <a:ext cx="4802177" cy="584775"/>
          </a:xfrm>
          <a:prstGeom prst="rect">
            <a:avLst/>
          </a:prstGeom>
          <a:noFill/>
        </p:spPr>
        <p:txBody>
          <a:bodyPr wrap="square" rtlCol="0">
            <a:spAutoFit/>
          </a:bodyPr>
          <a:lstStyle/>
          <a:p>
            <a:pPr algn="just"/>
            <a:r>
              <a:rPr lang="en-US" altLang="ja-JP" sz="1600" dirty="0">
                <a:solidFill>
                  <a:schemeClr val="accent5"/>
                </a:solidFill>
                <a:effectLst/>
                <a:latin typeface="+mj-lt"/>
              </a:rPr>
              <a:t>A typical dumped current waveforms reconstructed by Rogowski coils and integrators.</a:t>
            </a:r>
          </a:p>
        </p:txBody>
      </p:sp>
      <p:sp>
        <p:nvSpPr>
          <p:cNvPr id="29" name="テキスト ボックス 28">
            <a:extLst>
              <a:ext uri="{FF2B5EF4-FFF2-40B4-BE49-F238E27FC236}">
                <a16:creationId xmlns:a16="http://schemas.microsoft.com/office/drawing/2014/main" id="{28570556-A259-6A75-95C4-984BC52436FA}"/>
              </a:ext>
            </a:extLst>
          </p:cNvPr>
          <p:cNvSpPr txBox="1"/>
          <p:nvPr/>
        </p:nvSpPr>
        <p:spPr>
          <a:xfrm>
            <a:off x="2499334" y="3781769"/>
            <a:ext cx="975919" cy="523220"/>
          </a:xfrm>
          <a:prstGeom prst="rect">
            <a:avLst/>
          </a:prstGeom>
          <a:noFill/>
        </p:spPr>
        <p:txBody>
          <a:bodyPr wrap="square" rtlCol="0">
            <a:spAutoFit/>
          </a:bodyPr>
          <a:lstStyle/>
          <a:p>
            <a:r>
              <a:rPr kumimoji="1" lang="en-US" altLang="ja-JP" sz="1400" dirty="0"/>
              <a:t>Peak current</a:t>
            </a:r>
            <a:endParaRPr kumimoji="1" lang="ja-JP" altLang="en-US" sz="1400"/>
          </a:p>
        </p:txBody>
      </p:sp>
      <p:sp>
        <p:nvSpPr>
          <p:cNvPr id="30" name="テキスト ボックス 29">
            <a:extLst>
              <a:ext uri="{FF2B5EF4-FFF2-40B4-BE49-F238E27FC236}">
                <a16:creationId xmlns:a16="http://schemas.microsoft.com/office/drawing/2014/main" id="{5D61B623-AA8D-A41E-C9BE-DFABB651CADA}"/>
              </a:ext>
            </a:extLst>
          </p:cNvPr>
          <p:cNvSpPr txBox="1"/>
          <p:nvPr/>
        </p:nvSpPr>
        <p:spPr>
          <a:xfrm>
            <a:off x="3596081" y="2721353"/>
            <a:ext cx="975919" cy="523220"/>
          </a:xfrm>
          <a:prstGeom prst="rect">
            <a:avLst/>
          </a:prstGeom>
          <a:noFill/>
        </p:spPr>
        <p:txBody>
          <a:bodyPr wrap="square" rtlCol="0">
            <a:spAutoFit/>
          </a:bodyPr>
          <a:lstStyle/>
          <a:p>
            <a:r>
              <a:rPr kumimoji="1" lang="en-US" altLang="ja-JP" sz="1400" dirty="0"/>
              <a:t>Turn-on time</a:t>
            </a:r>
            <a:endParaRPr kumimoji="1" lang="ja-JP" altLang="en-US" sz="1400"/>
          </a:p>
        </p:txBody>
      </p:sp>
      <p:sp>
        <p:nvSpPr>
          <p:cNvPr id="34" name="コンテンツ プレースホルダー 2">
            <a:extLst>
              <a:ext uri="{FF2B5EF4-FFF2-40B4-BE49-F238E27FC236}">
                <a16:creationId xmlns:a16="http://schemas.microsoft.com/office/drawing/2014/main" id="{407AC6D1-750D-BFA8-1D10-280CAC5B89D5}"/>
              </a:ext>
            </a:extLst>
          </p:cNvPr>
          <p:cNvSpPr txBox="1">
            <a:spLocks/>
          </p:cNvSpPr>
          <p:nvPr/>
        </p:nvSpPr>
        <p:spPr>
          <a:xfrm>
            <a:off x="687446" y="5810874"/>
            <a:ext cx="7833218" cy="1019966"/>
          </a:xfrm>
          <a:prstGeom prst="rect">
            <a:avLst/>
          </a:prstGeom>
          <a:solidFill>
            <a:schemeClr val="bg1"/>
          </a:solidFill>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kumimoji="1"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kumimoji="1"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kumimoji="1"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kumimoji="1"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kumimoji="1"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222250" indent="-222250" algn="just"/>
            <a:r>
              <a:rPr lang="en-US" altLang="ja-JP" sz="1800" b="1" dirty="0">
                <a:effectLst/>
                <a:latin typeface="+mj-lt"/>
              </a:rPr>
              <a:t>Current imbalance at peak was found to be reproducible within ± 4%</a:t>
            </a:r>
          </a:p>
          <a:p>
            <a:pPr marL="222250" indent="-222250" algn="just"/>
            <a:r>
              <a:rPr lang="en-US" altLang="ja-JP" sz="1800" b="1" dirty="0">
                <a:effectLst/>
                <a:latin typeface="+mj-lt"/>
              </a:rPr>
              <a:t>Turn-on time among the varistor units : &lt; 0.3 msec.</a:t>
            </a:r>
          </a:p>
          <a:p>
            <a:pPr marL="222250" indent="-222250" algn="just"/>
            <a:r>
              <a:rPr lang="en-US" altLang="ja-JP" sz="1800" b="1" dirty="0">
                <a:latin typeface="+mj-lt"/>
              </a:rPr>
              <a:t>Stable operation of Varistors was confirmed. </a:t>
            </a:r>
            <a:endParaRPr lang="en-US" altLang="ja-JP" sz="1800" dirty="0">
              <a:effectLst/>
              <a:latin typeface="+mj-lt"/>
            </a:endParaRPr>
          </a:p>
        </p:txBody>
      </p:sp>
      <p:sp>
        <p:nvSpPr>
          <p:cNvPr id="3" name="テキスト ボックス 2">
            <a:extLst>
              <a:ext uri="{FF2B5EF4-FFF2-40B4-BE49-F238E27FC236}">
                <a16:creationId xmlns:a16="http://schemas.microsoft.com/office/drawing/2014/main" id="{7E018C83-CA78-2E2A-6778-E72C72097A82}"/>
              </a:ext>
            </a:extLst>
          </p:cNvPr>
          <p:cNvSpPr txBox="1"/>
          <p:nvPr/>
        </p:nvSpPr>
        <p:spPr>
          <a:xfrm>
            <a:off x="64833" y="1646733"/>
            <a:ext cx="1973617" cy="584775"/>
          </a:xfrm>
          <a:prstGeom prst="rect">
            <a:avLst/>
          </a:prstGeom>
          <a:solidFill>
            <a:schemeClr val="bg1"/>
          </a:solidFill>
        </p:spPr>
        <p:txBody>
          <a:bodyPr wrap="none" rtlCol="0">
            <a:spAutoFit/>
          </a:bodyPr>
          <a:lstStyle/>
          <a:p>
            <a:r>
              <a:rPr kumimoji="1" lang="en-US" altLang="ja-JP" sz="1600" dirty="0"/>
              <a:t>Current imbalance?</a:t>
            </a:r>
          </a:p>
          <a:p>
            <a:r>
              <a:rPr kumimoji="1" lang="en-US" altLang="ja-JP" sz="1600" dirty="0"/>
              <a:t>Turn-on time?</a:t>
            </a:r>
            <a:endParaRPr kumimoji="1" lang="ja-JP" altLang="en-US" sz="1600"/>
          </a:p>
        </p:txBody>
      </p:sp>
    </p:spTree>
    <p:extLst>
      <p:ext uri="{BB962C8B-B14F-4D97-AF65-F5344CB8AC3E}">
        <p14:creationId xmlns:p14="http://schemas.microsoft.com/office/powerpoint/2010/main" val="671004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21" grpId="0" animBg="1"/>
      <p:bldP spid="26" grpId="0"/>
      <p:bldP spid="29" grpId="0"/>
      <p:bldP spid="30" grpId="0"/>
      <p:bldP spid="34" grpId="0" animBg="1"/>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20000"/>
            <a:lumOff val="80000"/>
          </a:schemeClr>
        </a:solidFill>
        <a:ln w="28575">
          <a:solidFill>
            <a:srgbClr val="FF0000"/>
          </a:solidFill>
        </a:ln>
        <a:effectLst/>
      </a:spPr>
      <a:bodyPr rtlCol="0" anchor="ctr"/>
      <a:lstStyle>
        <a:defPPr algn="ctr">
          <a:defRPr kumimoji="1"/>
        </a:defPPr>
      </a:lstStyle>
      <a:style>
        <a:lnRef idx="1">
          <a:schemeClr val="accent1"/>
        </a:lnRef>
        <a:fillRef idx="3">
          <a:schemeClr val="accent1"/>
        </a:fillRef>
        <a:effectRef idx="2">
          <a:schemeClr val="accent1"/>
        </a:effectRef>
        <a:fontRef idx="minor">
          <a:schemeClr val="lt1"/>
        </a:fontRef>
      </a:style>
    </a:spDef>
    <a:lnDef>
      <a:spPr>
        <a:ln w="12700">
          <a:solidFill>
            <a:schemeClr val="tx1"/>
          </a:solidFill>
          <a:prstDash val="solid"/>
          <a:headEnd type="none" w="med" len="med"/>
          <a:tailEnd type="arrow"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P3_meeting_20170208" id="{B7698E67-20D6-8F4A-876E-5D659D0A0BEC}" vid="{380E9621-9565-2449-988D-8729698CFEC3}"/>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3.xml><?xml version="1.0" encoding="utf-8"?>
<ds:datastoreItem xmlns:ds="http://schemas.openxmlformats.org/officeDocument/2006/customXml" ds:itemID="{15EC2627-59DE-4D3C-BDE1-4405272E797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16170</TotalTime>
  <Words>3659</Words>
  <Application>Microsoft Macintosh PowerPoint</Application>
  <PresentationFormat>画面に合わせる (4:3)</PresentationFormat>
  <Paragraphs>591</Paragraphs>
  <Slides>38</Slides>
  <Notes>3</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38</vt:i4>
      </vt:variant>
    </vt:vector>
  </HeadingPairs>
  <TitlesOfParts>
    <vt:vector size="47" baseType="lpstr">
      <vt:lpstr>HelveticaNeue Regular</vt:lpstr>
      <vt:lpstr>Arial</vt:lpstr>
      <vt:lpstr>Calibri</vt:lpstr>
      <vt:lpstr>Cambria Math</vt:lpstr>
      <vt:lpstr>Helvetica</vt:lpstr>
      <vt:lpstr>Symbol</vt:lpstr>
      <vt:lpstr>Wingdings</vt:lpstr>
      <vt:lpstr>Thème Office</vt:lpstr>
      <vt:lpstr>シート</vt:lpstr>
      <vt:lpstr>Status of D1 Construction and Test</vt:lpstr>
      <vt:lpstr>Japanese Contribution to HL-LHC: D1 magnets</vt:lpstr>
      <vt:lpstr>Design parameters</vt:lpstr>
      <vt:lpstr>Powering Tests of Full-scale D1 Magnets</vt:lpstr>
      <vt:lpstr>Upgrade of Test Facility</vt:lpstr>
      <vt:lpstr>Remaining Issues in KEK Test Facility after MBXFP1 Powering Test</vt:lpstr>
      <vt:lpstr>Additional Helium Gas Storage Bag</vt:lpstr>
      <vt:lpstr>New EE with Metrosil Varistors</vt:lpstr>
      <vt:lpstr>Validation of EE System with Varistors</vt:lpstr>
      <vt:lpstr>Test Results of MBXF1 - Training Quench -</vt:lpstr>
      <vt:lpstr>Quench Training of MBXF1</vt:lpstr>
      <vt:lpstr>Quench Localization Analysis</vt:lpstr>
      <vt:lpstr>Quench Location</vt:lpstr>
      <vt:lpstr>Energy Curve / Helium Gas Recovery </vt:lpstr>
      <vt:lpstr>Test Results of MBXF1 - Field Quality -</vt:lpstr>
      <vt:lpstr>Remarks on the MBXFP1 Test – Field Quality</vt:lpstr>
      <vt:lpstr>DC loop at the Z center for allowed normal (n=3-13)  - MBXF1 -</vt:lpstr>
      <vt:lpstr>Integral DC loop for allowed normal (n=3-13) - MBXF1 - </vt:lpstr>
      <vt:lpstr>FQ table of MBXF1 for Inominal (12.11kA)</vt:lpstr>
      <vt:lpstr>Effect of Ferromagnetic Environment on FQ of D1</vt:lpstr>
      <vt:lpstr>b3 Summary </vt:lpstr>
      <vt:lpstr>b5 Summary </vt:lpstr>
      <vt:lpstr>Predicted FQ (Integral) in the LHC cryostat  - MBXF1 -</vt:lpstr>
      <vt:lpstr>Summary of Construction of D1 Cold Mass</vt:lpstr>
      <vt:lpstr>PowerPoint プレゼンテーション</vt:lpstr>
      <vt:lpstr>Manufacturing of D1 Magnet</vt:lpstr>
      <vt:lpstr>Summary of results of coil size measurement</vt:lpstr>
      <vt:lpstr>Manufacturing of D1 Magnet</vt:lpstr>
      <vt:lpstr>Manufacturing of D1 Magnet</vt:lpstr>
      <vt:lpstr>PowerPoint プレゼンテーション</vt:lpstr>
      <vt:lpstr>Manufacturing of D1 Cold Mass</vt:lpstr>
      <vt:lpstr>Non-Conformities</vt:lpstr>
      <vt:lpstr>Major NC in Manufacturing of MBXF5</vt:lpstr>
      <vt:lpstr>Repair of MBXF5 Coils</vt:lpstr>
      <vt:lpstr>Cable deformation at coil end of MBXF1 after cold test</vt:lpstr>
      <vt:lpstr>Repair Work </vt:lpstr>
      <vt:lpstr>Status of Construction</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Recent Progress on model magnet development of D1</dc:title>
  <dc:creator>Microsoft Office ユーザー</dc:creator>
  <cp:lastModifiedBy> </cp:lastModifiedBy>
  <cp:revision>1233</cp:revision>
  <cp:lastPrinted>2019-09-25T16:02:36Z</cp:lastPrinted>
  <dcterms:created xsi:type="dcterms:W3CDTF">2017-02-04T09:19:33Z</dcterms:created>
  <dcterms:modified xsi:type="dcterms:W3CDTF">2023-09-27T17:35:29Z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