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63" r:id="rId5"/>
    <p:sldId id="333" r:id="rId6"/>
    <p:sldId id="723" r:id="rId7"/>
    <p:sldId id="724" r:id="rId8"/>
    <p:sldId id="725" r:id="rId9"/>
    <p:sldId id="726" r:id="rId10"/>
    <p:sldId id="738" r:id="rId11"/>
    <p:sldId id="715" r:id="rId12"/>
    <p:sldId id="716" r:id="rId13"/>
    <p:sldId id="681" r:id="rId14"/>
    <p:sldId id="734" r:id="rId15"/>
    <p:sldId id="740" r:id="rId16"/>
    <p:sldId id="739" r:id="rId17"/>
    <p:sldId id="735" r:id="rId18"/>
    <p:sldId id="736" r:id="rId19"/>
    <p:sldId id="737" r:id="rId20"/>
    <p:sldId id="727" r:id="rId21"/>
    <p:sldId id="687" r:id="rId22"/>
    <p:sldId id="707" r:id="rId23"/>
    <p:sldId id="729" r:id="rId24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 autoAdjust="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752" y="18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he\Desktop\&#21103;&#26412;CB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XU\&#24494;&#20449;\WeChat%20Files\qingjin681609\FileStorage\File\2023-09\MCBRD04_QuenchList_1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CN"/>
              <a:t>Training</a:t>
            </a:r>
            <a:r>
              <a:rPr lang="en-US" altLang="zh-CN" baseline="0"/>
              <a:t> history of CB017</a:t>
            </a:r>
            <a:endParaRPr lang="en-US" altLang="zh-CN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Current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Sheet1!$A$2:$A$49</c:f>
              <c:numCache>
                <c:formatCode>General</c:formatCode>
                <c:ptCount val="4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</c:numCache>
            </c:numRef>
          </c:xVal>
          <c:yVal>
            <c:numRef>
              <c:f>Sheet1!$B$2:$B$49</c:f>
              <c:numCache>
                <c:formatCode>General</c:formatCode>
                <c:ptCount val="48"/>
                <c:pt idx="0">
                  <c:v>336.06</c:v>
                </c:pt>
                <c:pt idx="1">
                  <c:v>370.8</c:v>
                </c:pt>
                <c:pt idx="2">
                  <c:v>387.89</c:v>
                </c:pt>
                <c:pt idx="3">
                  <c:v>414</c:v>
                </c:pt>
                <c:pt idx="4">
                  <c:v>417.8</c:v>
                </c:pt>
                <c:pt idx="5">
                  <c:v>414.23</c:v>
                </c:pt>
                <c:pt idx="6">
                  <c:v>421.67</c:v>
                </c:pt>
                <c:pt idx="7">
                  <c:v>433.2</c:v>
                </c:pt>
                <c:pt idx="8">
                  <c:v>442.95</c:v>
                </c:pt>
                <c:pt idx="9">
                  <c:v>441.08</c:v>
                </c:pt>
                <c:pt idx="10">
                  <c:v>443.37</c:v>
                </c:pt>
                <c:pt idx="11">
                  <c:v>445.57</c:v>
                </c:pt>
                <c:pt idx="12">
                  <c:v>451.48</c:v>
                </c:pt>
                <c:pt idx="13">
                  <c:v>458.02</c:v>
                </c:pt>
                <c:pt idx="14">
                  <c:v>456.7</c:v>
                </c:pt>
                <c:pt idx="15">
                  <c:v>474.03</c:v>
                </c:pt>
                <c:pt idx="16">
                  <c:v>458.54</c:v>
                </c:pt>
                <c:pt idx="17">
                  <c:v>470.85</c:v>
                </c:pt>
                <c:pt idx="18">
                  <c:v>463.62</c:v>
                </c:pt>
                <c:pt idx="19">
                  <c:v>475.55</c:v>
                </c:pt>
                <c:pt idx="20">
                  <c:v>457.66</c:v>
                </c:pt>
                <c:pt idx="21">
                  <c:v>479.59</c:v>
                </c:pt>
                <c:pt idx="22">
                  <c:v>475.5</c:v>
                </c:pt>
                <c:pt idx="23">
                  <c:v>494.49</c:v>
                </c:pt>
                <c:pt idx="24">
                  <c:v>481.18</c:v>
                </c:pt>
                <c:pt idx="25">
                  <c:v>490</c:v>
                </c:pt>
                <c:pt idx="26">
                  <c:v>486.8</c:v>
                </c:pt>
                <c:pt idx="27">
                  <c:v>494.94</c:v>
                </c:pt>
                <c:pt idx="28">
                  <c:v>499.99</c:v>
                </c:pt>
                <c:pt idx="29">
                  <c:v>473.49</c:v>
                </c:pt>
                <c:pt idx="30">
                  <c:v>506.7</c:v>
                </c:pt>
                <c:pt idx="31">
                  <c:v>504.71</c:v>
                </c:pt>
                <c:pt idx="32">
                  <c:v>512.32000000000005</c:v>
                </c:pt>
                <c:pt idx="33">
                  <c:v>512.78</c:v>
                </c:pt>
                <c:pt idx="34">
                  <c:v>503.9</c:v>
                </c:pt>
                <c:pt idx="35">
                  <c:v>518.13</c:v>
                </c:pt>
                <c:pt idx="36">
                  <c:v>513.04</c:v>
                </c:pt>
                <c:pt idx="37">
                  <c:v>518.61</c:v>
                </c:pt>
                <c:pt idx="38">
                  <c:v>489.42</c:v>
                </c:pt>
                <c:pt idx="39">
                  <c:v>513.04</c:v>
                </c:pt>
                <c:pt idx="40">
                  <c:v>518.07000000000005</c:v>
                </c:pt>
                <c:pt idx="41">
                  <c:v>512.15</c:v>
                </c:pt>
                <c:pt idx="42">
                  <c:v>524.03</c:v>
                </c:pt>
                <c:pt idx="43">
                  <c:v>494.35</c:v>
                </c:pt>
                <c:pt idx="44">
                  <c:v>515.29999999999995</c:v>
                </c:pt>
                <c:pt idx="45">
                  <c:v>520.61</c:v>
                </c:pt>
                <c:pt idx="46">
                  <c:v>523.28</c:v>
                </c:pt>
                <c:pt idx="47">
                  <c:v>514.71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829-4CF8-8D35-77630495AB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1909264"/>
        <c:axId val="551909824"/>
      </c:scatterChart>
      <c:valAx>
        <c:axId val="551909264"/>
        <c:scaling>
          <c:orientation val="minMax"/>
          <c:max val="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1909824"/>
        <c:crosses val="autoZero"/>
        <c:crossBetween val="midCat"/>
      </c:valAx>
      <c:valAx>
        <c:axId val="551909824"/>
        <c:scaling>
          <c:orientation val="minMax"/>
          <c:min val="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19092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sz="1800" b="1">
                <a:solidFill>
                  <a:schemeClr val="tx1"/>
                </a:solidFill>
              </a:rPr>
              <a:t>The training history of MCBRD04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8.8038006594409426E-2"/>
          <c:y val="9.2263681592039806E-2"/>
          <c:w val="0.88593059595946566"/>
          <c:h val="0.84254965330826181"/>
        </c:manualLayout>
      </c:layout>
      <c:scatterChart>
        <c:scatterStyle val="lineMarker"/>
        <c:varyColors val="0"/>
        <c:ser>
          <c:idx val="0"/>
          <c:order val="0"/>
          <c:tx>
            <c:strRef>
              <c:f>'training history'!$B$1</c:f>
              <c:strCache>
                <c:ptCount val="1"/>
                <c:pt idx="0">
                  <c:v>Aperture 1_quench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7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8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0-10E9-466E-B5C1-3E762A8C90DD}"/>
              </c:ext>
            </c:extLst>
          </c:dPt>
          <c:dPt>
            <c:idx val="10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10E9-466E-B5C1-3E762A8C90DD}"/>
              </c:ext>
            </c:extLst>
          </c:dPt>
          <c:dPt>
            <c:idx val="12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2-10E9-466E-B5C1-3E762A8C90DD}"/>
              </c:ext>
            </c:extLst>
          </c:dPt>
          <c:dPt>
            <c:idx val="19"/>
            <c:marker>
              <c:symbol val="circle"/>
              <c:size val="7"/>
              <c:spPr>
                <a:solidFill>
                  <a:srgbClr val="0070C0"/>
                </a:solidFill>
                <a:ln w="9525">
                  <a:solidFill>
                    <a:srgbClr val="0070C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3-10E9-466E-B5C1-3E762A8C90DD}"/>
              </c:ext>
            </c:extLst>
          </c:dPt>
          <c:dPt>
            <c:idx val="20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10E9-466E-B5C1-3E762A8C90DD}"/>
              </c:ext>
            </c:extLst>
          </c:dPt>
          <c:dPt>
            <c:idx val="21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5-10E9-466E-B5C1-3E762A8C90DD}"/>
              </c:ext>
            </c:extLst>
          </c:dPt>
          <c:dPt>
            <c:idx val="22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6-10E9-466E-B5C1-3E762A8C90DD}"/>
              </c:ext>
            </c:extLst>
          </c:dPt>
          <c:dPt>
            <c:idx val="23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7-10E9-466E-B5C1-3E762A8C90DD}"/>
              </c:ext>
            </c:extLst>
          </c:dPt>
          <c:dPt>
            <c:idx val="28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8-10E9-466E-B5C1-3E762A8C90DD}"/>
              </c:ext>
            </c:extLst>
          </c:dPt>
          <c:dPt>
            <c:idx val="31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9-10E9-466E-B5C1-3E762A8C90DD}"/>
              </c:ext>
            </c:extLst>
          </c:dPt>
          <c:dPt>
            <c:idx val="135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A-10E9-466E-B5C1-3E762A8C90DD}"/>
              </c:ext>
            </c:extLst>
          </c:dPt>
          <c:dPt>
            <c:idx val="18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B-10E9-466E-B5C1-3E762A8C90DD}"/>
              </c:ext>
            </c:extLst>
          </c:dPt>
          <c:dPt>
            <c:idx val="185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C-10E9-466E-B5C1-3E762A8C90DD}"/>
              </c:ext>
            </c:extLst>
          </c:dPt>
          <c:dPt>
            <c:idx val="18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10E9-466E-B5C1-3E762A8C90DD}"/>
              </c:ext>
            </c:extLst>
          </c:dPt>
          <c:dPt>
            <c:idx val="190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E-10E9-466E-B5C1-3E762A8C90DD}"/>
              </c:ext>
            </c:extLst>
          </c:dPt>
          <c:dPt>
            <c:idx val="199"/>
            <c:marker>
              <c:symbol val="circle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F-10E9-466E-B5C1-3E762A8C90DD}"/>
              </c:ext>
            </c:extLst>
          </c:dPt>
          <c:dPt>
            <c:idx val="20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0-10E9-466E-B5C1-3E762A8C90DD}"/>
              </c:ext>
            </c:extLst>
          </c:dPt>
          <c:dPt>
            <c:idx val="20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1-10E9-466E-B5C1-3E762A8C90DD}"/>
              </c:ext>
            </c:extLst>
          </c:dPt>
          <c:dPt>
            <c:idx val="21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2-10E9-466E-B5C1-3E762A8C90DD}"/>
              </c:ext>
            </c:extLst>
          </c:dPt>
          <c:dPt>
            <c:idx val="216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3-10E9-466E-B5C1-3E762A8C90DD}"/>
              </c:ext>
            </c:extLst>
          </c:dPt>
          <c:dPt>
            <c:idx val="219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4-10E9-466E-B5C1-3E762A8C90DD}"/>
              </c:ext>
            </c:extLst>
          </c:dPt>
          <c:dPt>
            <c:idx val="224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5-10E9-466E-B5C1-3E762A8C90DD}"/>
              </c:ext>
            </c:extLst>
          </c:dPt>
          <c:dPt>
            <c:idx val="227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6-10E9-466E-B5C1-3E762A8C90DD}"/>
              </c:ext>
            </c:extLst>
          </c:dPt>
          <c:dPt>
            <c:idx val="230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7-10E9-466E-B5C1-3E762A8C90DD}"/>
              </c:ext>
            </c:extLst>
          </c:dPt>
          <c:dPt>
            <c:idx val="232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8-10E9-466E-B5C1-3E762A8C90DD}"/>
              </c:ext>
            </c:extLst>
          </c:dPt>
          <c:dPt>
            <c:idx val="233"/>
            <c:marker>
              <c:symbol val="circle"/>
              <c:size val="7"/>
              <c:spPr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9-10E9-466E-B5C1-3E762A8C90DD}"/>
              </c:ext>
            </c:extLst>
          </c:dPt>
          <c:xVal>
            <c:numRef>
              <c:f>'training history'!$A$2:$A$37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xVal>
          <c:yVal>
            <c:numRef>
              <c:f>'training history'!$B$2:$B$37</c:f>
              <c:numCache>
                <c:formatCode>General</c:formatCode>
                <c:ptCount val="36"/>
                <c:pt idx="0">
                  <c:v>345</c:v>
                </c:pt>
                <c:pt idx="1">
                  <c:v>340</c:v>
                </c:pt>
                <c:pt idx="2">
                  <c:v>367</c:v>
                </c:pt>
                <c:pt idx="3">
                  <c:v>387</c:v>
                </c:pt>
                <c:pt idx="4">
                  <c:v>392</c:v>
                </c:pt>
                <c:pt idx="5">
                  <c:v>394</c:v>
                </c:pt>
                <c:pt idx="6">
                  <c:v>391</c:v>
                </c:pt>
                <c:pt idx="7">
                  <c:v>391</c:v>
                </c:pt>
                <c:pt idx="8">
                  <c:v>394</c:v>
                </c:pt>
                <c:pt idx="9">
                  <c:v>406</c:v>
                </c:pt>
                <c:pt idx="10">
                  <c:v>412</c:v>
                </c:pt>
                <c:pt idx="11">
                  <c:v>412</c:v>
                </c:pt>
                <c:pt idx="12">
                  <c:v>413</c:v>
                </c:pt>
                <c:pt idx="13">
                  <c:v>415</c:v>
                </c:pt>
                <c:pt idx="14">
                  <c:v>418</c:v>
                </c:pt>
                <c:pt idx="15">
                  <c:v>421</c:v>
                </c:pt>
                <c:pt idx="16">
                  <c:v>404</c:v>
                </c:pt>
                <c:pt idx="17">
                  <c:v>416</c:v>
                </c:pt>
                <c:pt idx="18">
                  <c:v>404</c:v>
                </c:pt>
                <c:pt idx="19">
                  <c:v>420</c:v>
                </c:pt>
                <c:pt idx="20">
                  <c:v>423</c:v>
                </c:pt>
                <c:pt idx="21">
                  <c:v>-394</c:v>
                </c:pt>
                <c:pt idx="22">
                  <c:v>-423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A-10E9-466E-B5C1-3E762A8C90DD}"/>
            </c:ext>
          </c:extLst>
        </c:ser>
        <c:ser>
          <c:idx val="1"/>
          <c:order val="1"/>
          <c:tx>
            <c:strRef>
              <c:f>'training history'!$C$1</c:f>
              <c:strCache>
                <c:ptCount val="1"/>
                <c:pt idx="0">
                  <c:v>Aperture 2_quench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diamond"/>
            <c:size val="7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dPt>
            <c:idx val="1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B-10E9-466E-B5C1-3E762A8C90DD}"/>
              </c:ext>
            </c:extLst>
          </c:dPt>
          <c:dPt>
            <c:idx val="11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C-10E9-466E-B5C1-3E762A8C90DD}"/>
              </c:ext>
            </c:extLst>
          </c:dPt>
          <c:dPt>
            <c:idx val="12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D-10E9-466E-B5C1-3E762A8C90DD}"/>
              </c:ext>
            </c:extLst>
          </c:dPt>
          <c:dPt>
            <c:idx val="13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E-10E9-466E-B5C1-3E762A8C90DD}"/>
              </c:ext>
            </c:extLst>
          </c:dPt>
          <c:dPt>
            <c:idx val="14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1F-10E9-466E-B5C1-3E762A8C90DD}"/>
              </c:ext>
            </c:extLst>
          </c:dPt>
          <c:dPt>
            <c:idx val="20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0-10E9-466E-B5C1-3E762A8C90DD}"/>
              </c:ext>
            </c:extLst>
          </c:dPt>
          <c:dPt>
            <c:idx val="29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1-10E9-466E-B5C1-3E762A8C90DD}"/>
              </c:ext>
            </c:extLst>
          </c:dPt>
          <c:dPt>
            <c:idx val="32"/>
            <c:marker>
              <c:symbol val="diamond"/>
              <c:size val="7"/>
              <c:spPr>
                <a:solidFill>
                  <a:srgbClr val="00B050"/>
                </a:solidFill>
                <a:ln w="9525">
                  <a:solidFill>
                    <a:srgbClr val="00B05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2-10E9-466E-B5C1-3E762A8C90DD}"/>
              </c:ext>
            </c:extLst>
          </c:dPt>
          <c:dPt>
            <c:idx val="131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3-10E9-466E-B5C1-3E762A8C90DD}"/>
              </c:ext>
            </c:extLst>
          </c:dPt>
          <c:dPt>
            <c:idx val="13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4-10E9-466E-B5C1-3E762A8C90DD}"/>
              </c:ext>
            </c:extLst>
          </c:dPt>
          <c:dPt>
            <c:idx val="134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5-10E9-466E-B5C1-3E762A8C90DD}"/>
              </c:ext>
            </c:extLst>
          </c:dPt>
          <c:dPt>
            <c:idx val="167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6-10E9-466E-B5C1-3E762A8C90DD}"/>
              </c:ext>
            </c:extLst>
          </c:dPt>
          <c:dPt>
            <c:idx val="16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7-10E9-466E-B5C1-3E762A8C90DD}"/>
              </c:ext>
            </c:extLst>
          </c:dPt>
          <c:dPt>
            <c:idx val="19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8-10E9-466E-B5C1-3E762A8C90DD}"/>
              </c:ext>
            </c:extLst>
          </c:dPt>
          <c:dPt>
            <c:idx val="195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9-10E9-466E-B5C1-3E762A8C90DD}"/>
              </c:ext>
            </c:extLst>
          </c:dPt>
          <c:dPt>
            <c:idx val="20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A-10E9-466E-B5C1-3E762A8C90DD}"/>
              </c:ext>
            </c:extLst>
          </c:dPt>
          <c:dPt>
            <c:idx val="209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B-10E9-466E-B5C1-3E762A8C90DD}"/>
              </c:ext>
            </c:extLst>
          </c:dPt>
          <c:dPt>
            <c:idx val="21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C-10E9-466E-B5C1-3E762A8C90DD}"/>
              </c:ext>
            </c:extLst>
          </c:dPt>
          <c:dPt>
            <c:idx val="214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D-10E9-466E-B5C1-3E762A8C90DD}"/>
              </c:ext>
            </c:extLst>
          </c:dPt>
          <c:dPt>
            <c:idx val="217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E-10E9-466E-B5C1-3E762A8C90DD}"/>
              </c:ext>
            </c:extLst>
          </c:dPt>
          <c:dPt>
            <c:idx val="22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2F-10E9-466E-B5C1-3E762A8C90DD}"/>
              </c:ext>
            </c:extLst>
          </c:dPt>
          <c:dPt>
            <c:idx val="22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0-10E9-466E-B5C1-3E762A8C90DD}"/>
              </c:ext>
            </c:extLst>
          </c:dPt>
          <c:dPt>
            <c:idx val="225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1-10E9-466E-B5C1-3E762A8C90DD}"/>
              </c:ext>
            </c:extLst>
          </c:dPt>
          <c:dPt>
            <c:idx val="226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2-10E9-466E-B5C1-3E762A8C90DD}"/>
              </c:ext>
            </c:extLst>
          </c:dPt>
          <c:dPt>
            <c:idx val="228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3-10E9-466E-B5C1-3E762A8C90DD}"/>
              </c:ext>
            </c:extLst>
          </c:dPt>
          <c:dPt>
            <c:idx val="229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4-10E9-466E-B5C1-3E762A8C90DD}"/>
              </c:ext>
            </c:extLst>
          </c:dPt>
          <c:dPt>
            <c:idx val="230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5-10E9-466E-B5C1-3E762A8C90DD}"/>
              </c:ext>
            </c:extLst>
          </c:dPt>
          <c:dPt>
            <c:idx val="231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6-10E9-466E-B5C1-3E762A8C90DD}"/>
              </c:ext>
            </c:extLst>
          </c:dPt>
          <c:dPt>
            <c:idx val="232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7-10E9-466E-B5C1-3E762A8C90DD}"/>
              </c:ext>
            </c:extLst>
          </c:dPt>
          <c:dPt>
            <c:idx val="233"/>
            <c:marker>
              <c:symbol val="diamond"/>
              <c:size val="7"/>
              <c:spPr>
                <a:solidFill>
                  <a:srgbClr val="FF0000"/>
                </a:solidFill>
                <a:ln w="9525">
                  <a:solidFill>
                    <a:srgbClr val="FF0000"/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38-10E9-466E-B5C1-3E762A8C90DD}"/>
              </c:ext>
            </c:extLst>
          </c:dPt>
          <c:xVal>
            <c:numRef>
              <c:f>'training history'!$A$2:$A$37</c:f>
              <c:numCache>
                <c:formatCode>General</c:formatCode>
                <c:ptCount val="3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</c:numCache>
            </c:numRef>
          </c:xVal>
          <c:yVal>
            <c:numRef>
              <c:f>'training history'!$C$2:$C$37</c:f>
              <c:numCache>
                <c:formatCode>General</c:formatCode>
                <c:ptCount val="36"/>
                <c:pt idx="0">
                  <c:v>380</c:v>
                </c:pt>
                <c:pt idx="1">
                  <c:v>394</c:v>
                </c:pt>
                <c:pt idx="2">
                  <c:v>404</c:v>
                </c:pt>
                <c:pt idx="3">
                  <c:v>380</c:v>
                </c:pt>
                <c:pt idx="4">
                  <c:v>404</c:v>
                </c:pt>
                <c:pt idx="5">
                  <c:v>405</c:v>
                </c:pt>
                <c:pt idx="6">
                  <c:v>410</c:v>
                </c:pt>
                <c:pt idx="7">
                  <c:v>418</c:v>
                </c:pt>
                <c:pt idx="8">
                  <c:v>409</c:v>
                </c:pt>
                <c:pt idx="9">
                  <c:v>395</c:v>
                </c:pt>
                <c:pt idx="10">
                  <c:v>422</c:v>
                </c:pt>
                <c:pt idx="11">
                  <c:v>423</c:v>
                </c:pt>
                <c:pt idx="12">
                  <c:v>-394</c:v>
                </c:pt>
                <c:pt idx="13">
                  <c:v>-423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39-10E9-466E-B5C1-3E762A8C90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64536959"/>
        <c:axId val="1964531343"/>
      </c:scatterChart>
      <c:valAx>
        <c:axId val="1964536959"/>
        <c:scaling>
          <c:orientation val="minMax"/>
          <c:max val="24"/>
          <c:min val="0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400" b="1">
                    <a:solidFill>
                      <a:schemeClr val="tx1"/>
                    </a:solidFill>
                  </a:rPr>
                  <a:t>Quench number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4531343"/>
        <c:crosses val="autoZero"/>
        <c:crossBetween val="midCat"/>
      </c:valAx>
      <c:valAx>
        <c:axId val="19645313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CN" sz="1600" b="1">
                    <a:solidFill>
                      <a:schemeClr val="tx1"/>
                    </a:solidFill>
                  </a:rPr>
                  <a:t>Current[A]</a:t>
                </a:r>
              </a:p>
            </c:rich>
          </c:tx>
          <c:layout>
            <c:manualLayout>
              <c:xMode val="edge"/>
              <c:yMode val="edge"/>
              <c:x val="4.6793290210634898E-3"/>
              <c:y val="0.417154731389182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964536959"/>
        <c:crosses val="autoZero"/>
        <c:crossBetween val="midCat"/>
      </c:valAx>
      <c:spPr>
        <a:noFill/>
        <a:ln w="15875"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45557305615041016"/>
          <c:y val="0.31065778051837706"/>
          <c:w val="0.21528578947142163"/>
          <c:h val="9.5422676109225391E-2"/>
        </c:manualLayout>
      </c:layout>
      <c:overlay val="0"/>
      <c:spPr>
        <a:solidFill>
          <a:schemeClr val="bg1"/>
        </a:solidFill>
        <a:ln w="12700"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19050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0.0884</cdr:x>
      <cdr:y>0.18187</cdr:y>
    </cdr:from>
    <cdr:to>
      <cdr:x>0.97325</cdr:x>
      <cdr:y>0.18187</cdr:y>
    </cdr:to>
    <cdr:cxnSp macro="">
      <cdr:nvCxnSpPr>
        <cdr:cNvPr id="3" name="直接连接符 2">
          <a:extLst xmlns:a="http://schemas.openxmlformats.org/drawingml/2006/main">
            <a:ext uri="{FF2B5EF4-FFF2-40B4-BE49-F238E27FC236}">
              <a16:creationId xmlns:a16="http://schemas.microsoft.com/office/drawing/2014/main" id="{841B27FE-BB27-B6ED-8E39-50C534B02FBD}"/>
            </a:ext>
          </a:extLst>
        </cdr:cNvPr>
        <cdr:cNvCxnSpPr/>
      </cdr:nvCxnSpPr>
      <cdr:spPr>
        <a:xfrm xmlns:a="http://schemas.openxmlformats.org/drawingml/2006/main">
          <a:off x="718067" y="912175"/>
          <a:ext cx="7187516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0.08631</cdr:x>
      <cdr:y>0.15637</cdr:y>
    </cdr:from>
    <cdr:to>
      <cdr:x>0.97169</cdr:x>
      <cdr:y>0.15637</cdr:y>
    </cdr:to>
    <cdr:cxnSp macro="">
      <cdr:nvCxnSpPr>
        <cdr:cNvPr id="4" name="直接连接符 3">
          <a:extLst xmlns:a="http://schemas.openxmlformats.org/drawingml/2006/main">
            <a:ext uri="{FF2B5EF4-FFF2-40B4-BE49-F238E27FC236}">
              <a16:creationId xmlns:a16="http://schemas.microsoft.com/office/drawing/2014/main" id="{F4A99D65-F16E-3386-55A9-E45F21DEFBEC}"/>
            </a:ext>
          </a:extLst>
        </cdr:cNvPr>
        <cdr:cNvCxnSpPr/>
      </cdr:nvCxnSpPr>
      <cdr:spPr>
        <a:xfrm xmlns:a="http://schemas.openxmlformats.org/drawingml/2006/main">
          <a:off x="701050" y="784259"/>
          <a:ext cx="7191822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0.08735</cdr:x>
      <cdr:y>0.84461</cdr:y>
    </cdr:from>
    <cdr:to>
      <cdr:x>0.97479</cdr:x>
      <cdr:y>0.84461</cdr:y>
    </cdr:to>
    <cdr:cxnSp macro="">
      <cdr:nvCxnSpPr>
        <cdr:cNvPr id="5" name="直接连接符 4">
          <a:extLst xmlns:a="http://schemas.openxmlformats.org/drawingml/2006/main">
            <a:ext uri="{FF2B5EF4-FFF2-40B4-BE49-F238E27FC236}">
              <a16:creationId xmlns:a16="http://schemas.microsoft.com/office/drawing/2014/main" id="{0CCF00C6-A78E-E2D2-88E7-81A8E02F2E83}"/>
            </a:ext>
          </a:extLst>
        </cdr:cNvPr>
        <cdr:cNvCxnSpPr/>
      </cdr:nvCxnSpPr>
      <cdr:spPr>
        <a:xfrm xmlns:a="http://schemas.openxmlformats.org/drawingml/2006/main">
          <a:off x="709493" y="4236072"/>
          <a:ext cx="7208553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00B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0.08695</cdr:x>
      <cdr:y>0.86827</cdr:y>
    </cdr:from>
    <cdr:to>
      <cdr:x>0.97356</cdr:x>
      <cdr:y>0.86827</cdr:y>
    </cdr:to>
    <cdr:cxnSp macro="">
      <cdr:nvCxnSpPr>
        <cdr:cNvPr id="6" name="直接连接符 5">
          <a:extLst xmlns:a="http://schemas.openxmlformats.org/drawingml/2006/main">
            <a:ext uri="{FF2B5EF4-FFF2-40B4-BE49-F238E27FC236}">
              <a16:creationId xmlns:a16="http://schemas.microsoft.com/office/drawing/2014/main" id="{EDAA3AE1-E3A9-8E0D-B1C4-994F0F832AFC}"/>
            </a:ext>
          </a:extLst>
        </cdr:cNvPr>
        <cdr:cNvCxnSpPr/>
      </cdr:nvCxnSpPr>
      <cdr:spPr>
        <a:xfrm xmlns:a="http://schemas.openxmlformats.org/drawingml/2006/main">
          <a:off x="706315" y="4354738"/>
          <a:ext cx="7201813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0.08746</cdr:x>
      <cdr:y>0.78472</cdr:y>
    </cdr:from>
    <cdr:to>
      <cdr:x>0.30878</cdr:x>
      <cdr:y>0.83972</cdr:y>
    </cdr:to>
    <cdr:sp macro="" textlink="">
      <cdr:nvSpPr>
        <cdr:cNvPr id="9" name="文本框 1">
          <a:extLst xmlns:a="http://schemas.openxmlformats.org/drawingml/2006/main">
            <a:ext uri="{FF2B5EF4-FFF2-40B4-BE49-F238E27FC236}">
              <a16:creationId xmlns:a16="http://schemas.microsoft.com/office/drawing/2014/main" id="{454E61F1-D56A-8D44-52B1-385E41348365}"/>
            </a:ext>
          </a:extLst>
        </cdr:cNvPr>
        <cdr:cNvSpPr txBox="1"/>
      </cdr:nvSpPr>
      <cdr:spPr>
        <a:xfrm xmlns:a="http://schemas.openxmlformats.org/drawingml/2006/main">
          <a:off x="686457" y="3420700"/>
          <a:ext cx="1737236" cy="23975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zh-CN" b="1" dirty="0">
              <a:effectLst/>
            </a:rPr>
            <a:t>Nominal current: -394A</a:t>
          </a:r>
          <a:endParaRPr lang="zh-CN" altLang="en-US" b="1" dirty="0"/>
        </a:p>
      </cdr:txBody>
    </cdr:sp>
  </cdr:relSizeAnchor>
  <cdr:relSizeAnchor xmlns:cdr="http://schemas.openxmlformats.org/drawingml/2006/chartDrawing">
    <cdr:from>
      <cdr:x>0.08746</cdr:x>
      <cdr:y>0.86854</cdr:y>
    </cdr:from>
    <cdr:to>
      <cdr:x>0.3081</cdr:x>
      <cdr:y>0.92354</cdr:y>
    </cdr:to>
    <cdr:sp macro="" textlink="">
      <cdr:nvSpPr>
        <cdr:cNvPr id="10" name="文本框 2">
          <a:extLst xmlns:a="http://schemas.openxmlformats.org/drawingml/2006/main">
            <a:ext uri="{FF2B5EF4-FFF2-40B4-BE49-F238E27FC236}">
              <a16:creationId xmlns:a16="http://schemas.microsoft.com/office/drawing/2014/main" id="{6B8628A2-E408-A09B-8A06-42E5D93F0D2F}"/>
            </a:ext>
          </a:extLst>
        </cdr:cNvPr>
        <cdr:cNvSpPr txBox="1"/>
      </cdr:nvSpPr>
      <cdr:spPr>
        <a:xfrm xmlns:a="http://schemas.openxmlformats.org/drawingml/2006/main">
          <a:off x="686457" y="3786073"/>
          <a:ext cx="1731860" cy="2397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r"/>
          <a:r>
            <a:rPr lang="en-US" altLang="zh-CN" b="1" dirty="0">
              <a:effectLst/>
            </a:rPr>
            <a:t>Ultimate current:</a:t>
          </a:r>
          <a:r>
            <a:rPr lang="en-US" altLang="zh-CN" b="1" baseline="0" dirty="0">
              <a:effectLst/>
            </a:rPr>
            <a:t> </a:t>
          </a:r>
          <a:r>
            <a:rPr lang="en-US" altLang="zh-CN" b="1" dirty="0">
              <a:effectLst/>
            </a:rPr>
            <a:t>-422A</a:t>
          </a:r>
          <a:endParaRPr lang="zh-CN" altLang="en-US" b="1" dirty="0"/>
        </a:p>
      </cdr:txBody>
    </cdr:sp>
  </cdr:relSizeAnchor>
  <cdr:relSizeAnchor xmlns:cdr="http://schemas.openxmlformats.org/drawingml/2006/chartDrawing">
    <cdr:from>
      <cdr:x>0.16027</cdr:x>
      <cdr:y>0.31306</cdr:y>
    </cdr:from>
    <cdr:to>
      <cdr:x>0.21209</cdr:x>
      <cdr:y>0.68769</cdr:y>
    </cdr:to>
    <cdr:sp macro="" textlink="">
      <cdr:nvSpPr>
        <cdr:cNvPr id="12" name="文本框 11">
          <a:extLst xmlns:a="http://schemas.openxmlformats.org/drawingml/2006/main">
            <a:ext uri="{FF2B5EF4-FFF2-40B4-BE49-F238E27FC236}">
              <a16:creationId xmlns:a16="http://schemas.microsoft.com/office/drawing/2014/main" id="{D4E61B8B-43B2-29CA-2A56-9DB7274DB45F}"/>
            </a:ext>
          </a:extLst>
        </cdr:cNvPr>
        <cdr:cNvSpPr txBox="1"/>
      </cdr:nvSpPr>
      <cdr:spPr>
        <a:xfrm xmlns:a="http://schemas.openxmlformats.org/drawingml/2006/main">
          <a:off x="1932622" y="1598295"/>
          <a:ext cx="624840" cy="19126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eaVert" wrap="square" rtlCol="0"/>
        <a:lstStyle xmlns:a="http://schemas.openxmlformats.org/drawingml/2006/main"/>
        <a:p xmlns:a="http://schemas.openxmlformats.org/drawingml/2006/main">
          <a:endParaRPr lang="zh-CN" altLang="en-US" sz="1100"/>
        </a:p>
      </cdr:txBody>
    </cdr:sp>
  </cdr:relSizeAnchor>
  <cdr:relSizeAnchor xmlns:cdr="http://schemas.openxmlformats.org/drawingml/2006/chartDrawing">
    <cdr:from>
      <cdr:x>0.74759</cdr:x>
      <cdr:y>0.67984</cdr:y>
    </cdr:from>
    <cdr:to>
      <cdr:x>0.8835</cdr:x>
      <cdr:y>0.75316</cdr:y>
    </cdr:to>
    <cdr:sp macro="" textlink="">
      <cdr:nvSpPr>
        <cdr:cNvPr id="33" name="文本框 1">
          <a:extLst xmlns:a="http://schemas.openxmlformats.org/drawingml/2006/main">
            <a:ext uri="{FF2B5EF4-FFF2-40B4-BE49-F238E27FC236}">
              <a16:creationId xmlns:a16="http://schemas.microsoft.com/office/drawing/2014/main" id="{1506F628-AB49-ADEF-6191-9D7FEDE50CD4}"/>
            </a:ext>
          </a:extLst>
        </cdr:cNvPr>
        <cdr:cNvSpPr txBox="1"/>
      </cdr:nvSpPr>
      <cdr:spPr>
        <a:xfrm xmlns:a="http://schemas.openxmlformats.org/drawingml/2006/main">
          <a:off x="5868057" y="2963500"/>
          <a:ext cx="1066800" cy="319613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zh-CN" sz="1400" b="1">
              <a:solidFill>
                <a:schemeClr val="tx1"/>
              </a:solidFill>
            </a:rPr>
            <a:t>MCBRD04</a:t>
          </a:r>
          <a:endParaRPr lang="zh-CN" altLang="en-US" sz="1400" b="1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0.36482</cdr:x>
      <cdr:y>0.62775</cdr:y>
    </cdr:from>
    <cdr:to>
      <cdr:x>0.46047</cdr:x>
      <cdr:y>0.76632</cdr:y>
    </cdr:to>
    <cdr:sp macro="" textlink="">
      <cdr:nvSpPr>
        <cdr:cNvPr id="35" name="文本框 34">
          <a:extLst xmlns:a="http://schemas.openxmlformats.org/drawingml/2006/main">
            <a:ext uri="{FF2B5EF4-FFF2-40B4-BE49-F238E27FC236}">
              <a16:creationId xmlns:a16="http://schemas.microsoft.com/office/drawing/2014/main" id="{56AACC0C-F7ED-4AE5-88C4-1E20B2494313}"/>
            </a:ext>
          </a:extLst>
        </cdr:cNvPr>
        <cdr:cNvSpPr txBox="1"/>
      </cdr:nvSpPr>
      <cdr:spPr>
        <a:xfrm xmlns:a="http://schemas.openxmlformats.org/drawingml/2006/main">
          <a:off x="2970435" y="3058246"/>
          <a:ext cx="778801" cy="675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CN" altLang="en-US" sz="1100"/>
        </a:p>
      </cdr:txBody>
    </cdr:sp>
  </cdr:relSizeAnchor>
  <cdr:relSizeAnchor xmlns:cdr="http://schemas.openxmlformats.org/drawingml/2006/chartDrawing">
    <cdr:from>
      <cdr:x>0.74759</cdr:x>
      <cdr:y>0.31299</cdr:y>
    </cdr:from>
    <cdr:to>
      <cdr:x>0.99759</cdr:x>
      <cdr:y>0.44186</cdr:y>
    </cdr:to>
    <cdr:grpSp>
      <cdr:nvGrpSpPr>
        <cdr:cNvPr id="51" name="组合 50">
          <a:extLst xmlns:a="http://schemas.openxmlformats.org/drawingml/2006/main">
            <a:ext uri="{FF2B5EF4-FFF2-40B4-BE49-F238E27FC236}">
              <a16:creationId xmlns:a16="http://schemas.microsoft.com/office/drawing/2014/main" id="{EB80B62F-950D-A26D-3B56-7C586C012E98}"/>
            </a:ext>
          </a:extLst>
        </cdr:cNvPr>
        <cdr:cNvGrpSpPr/>
      </cdr:nvGrpSpPr>
      <cdr:grpSpPr>
        <a:xfrm xmlns:a="http://schemas.openxmlformats.org/drawingml/2006/main">
          <a:off x="5868026" y="1144792"/>
          <a:ext cx="1962314" cy="471355"/>
          <a:chOff x="6069161" y="1286553"/>
          <a:chExt cx="2035314" cy="537773"/>
        </a:xfrm>
      </cdr:grpSpPr>
      <cdr:sp macro="" textlink="">
        <cdr:nvSpPr>
          <cdr:cNvPr id="37" name="文本框 36">
            <a:extLst xmlns:a="http://schemas.openxmlformats.org/drawingml/2006/main">
              <a:ext uri="{FF2B5EF4-FFF2-40B4-BE49-F238E27FC236}">
                <a16:creationId xmlns:a16="http://schemas.microsoft.com/office/drawing/2014/main" id="{668C3043-99A8-FBE6-6944-288D883CCB4E}"/>
              </a:ext>
            </a:extLst>
          </cdr:cNvPr>
          <cdr:cNvSpPr txBox="1"/>
        </cdr:nvSpPr>
        <cdr:spPr>
          <a:xfrm xmlns:a="http://schemas.openxmlformats.org/drawingml/2006/main">
            <a:off x="6112672" y="1286553"/>
            <a:ext cx="1991803" cy="537773"/>
          </a:xfrm>
          <a:prstGeom xmlns:a="http://schemas.openxmlformats.org/drawingml/2006/main" prst="rect">
            <a:avLst/>
          </a:prstGeom>
        </cdr:spPr>
        <cdr:txBody>
          <a:bodyPr xmlns:a="http://schemas.openxmlformats.org/drawingml/2006/main" vertOverflow="clip" wrap="square" rtlCol="0"/>
          <a:lstStyle xmlns:a="http://schemas.openxmlformats.org/drawingml/2006/main"/>
          <a:p xmlns:a="http://schemas.openxmlformats.org/drawingml/2006/main">
            <a:r>
              <a:rPr lang="en-US" altLang="zh-CN" sz="1200" b="1" dirty="0"/>
              <a:t>Aperture</a:t>
            </a:r>
            <a:r>
              <a:rPr lang="en-US" altLang="zh-CN" sz="1200" b="1" baseline="0" dirty="0"/>
              <a:t> 1</a:t>
            </a:r>
            <a:r>
              <a:rPr lang="en-US" altLang="zh-CN" sz="1200" b="1" dirty="0"/>
              <a:t>_no</a:t>
            </a:r>
            <a:r>
              <a:rPr lang="en-US" altLang="zh-CN" sz="1200" b="1" baseline="0" dirty="0"/>
              <a:t> quench</a:t>
            </a:r>
          </a:p>
          <a:p xmlns:a="http://schemas.openxmlformats.org/drawingml/2006/main">
            <a:r>
              <a:rPr lang="en-US" altLang="zh-CN" sz="1200" b="1" baseline="0" dirty="0">
                <a:effectLst/>
                <a:latin typeface="+mn-lt"/>
                <a:ea typeface="+mn-ea"/>
                <a:cs typeface="+mn-cs"/>
              </a:rPr>
              <a:t>Aperture 2_no quench</a:t>
            </a:r>
            <a:endParaRPr lang="zh-CN" altLang="en-US" sz="1600" b="1" dirty="0"/>
          </a:p>
        </cdr:txBody>
      </cdr:sp>
      <cdr:sp macro="" textlink="">
        <cdr:nvSpPr>
          <cdr:cNvPr id="41" name="椭圆 40">
            <a:extLst xmlns:a="http://schemas.openxmlformats.org/drawingml/2006/main">
              <a:ext uri="{FF2B5EF4-FFF2-40B4-BE49-F238E27FC236}">
                <a16:creationId xmlns:a16="http://schemas.microsoft.com/office/drawing/2014/main" id="{318C217E-47CC-5602-A4E7-240BED7418F7}"/>
              </a:ext>
            </a:extLst>
          </cdr:cNvPr>
          <cdr:cNvSpPr/>
        </cdr:nvSpPr>
        <cdr:spPr>
          <a:xfrm xmlns:a="http://schemas.openxmlformats.org/drawingml/2006/main">
            <a:off x="6069161" y="1363378"/>
            <a:ext cx="76750" cy="76503"/>
          </a:xfrm>
          <a:prstGeom xmlns:a="http://schemas.openxmlformats.org/drawingml/2006/main" prst="ellipse">
            <a:avLst/>
          </a:prstGeom>
          <a:solidFill xmlns:a="http://schemas.openxmlformats.org/drawingml/2006/main">
            <a:srgbClr val="00B050"/>
          </a:solidFill>
          <a:ln xmlns:a="http://schemas.openxmlformats.org/drawingml/2006/main">
            <a:solidFill>
              <a:srgbClr val="00B05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zh-CN"/>
          </a:p>
        </cdr:txBody>
      </cdr:sp>
      <cdr:sp macro="" textlink="">
        <cdr:nvSpPr>
          <cdr:cNvPr id="42" name="菱形 41">
            <a:extLst xmlns:a="http://schemas.openxmlformats.org/drawingml/2006/main">
              <a:ext uri="{FF2B5EF4-FFF2-40B4-BE49-F238E27FC236}">
                <a16:creationId xmlns:a16="http://schemas.microsoft.com/office/drawing/2014/main" id="{928A5984-8479-F6CF-0437-CAFB887BE121}"/>
              </a:ext>
            </a:extLst>
          </cdr:cNvPr>
          <cdr:cNvSpPr/>
        </cdr:nvSpPr>
        <cdr:spPr>
          <a:xfrm xmlns:a="http://schemas.openxmlformats.org/drawingml/2006/main">
            <a:off x="6069162" y="1576269"/>
            <a:ext cx="80860" cy="94408"/>
          </a:xfrm>
          <a:prstGeom xmlns:a="http://schemas.openxmlformats.org/drawingml/2006/main" prst="diamond">
            <a:avLst/>
          </a:prstGeom>
          <a:solidFill xmlns:a="http://schemas.openxmlformats.org/drawingml/2006/main">
            <a:srgbClr val="00B050"/>
          </a:solidFill>
          <a:ln xmlns:a="http://schemas.openxmlformats.org/drawingml/2006/main">
            <a:solidFill>
              <a:srgbClr val="00B050"/>
            </a:solidFill>
          </a:ln>
        </cdr:spPr>
        <cdr:style>
          <a:lnRef xmlns:a="http://schemas.openxmlformats.org/drawingml/2006/main" idx="2">
            <a:schemeClr val="accent1">
              <a:shade val="50000"/>
            </a:schemeClr>
          </a:lnRef>
          <a:fillRef xmlns:a="http://schemas.openxmlformats.org/drawingml/2006/main" idx="1">
            <a:schemeClr val="accent1"/>
          </a:fillRef>
          <a:effectRef xmlns:a="http://schemas.openxmlformats.org/drawingml/2006/main" idx="0">
            <a:schemeClr val="accent1"/>
          </a:effectRef>
          <a:fontRef xmlns:a="http://schemas.openxmlformats.org/drawingml/2006/main" idx="minor">
            <a:schemeClr val="lt1"/>
          </a:fontRef>
        </cdr:style>
        <cdr:txBody>
          <a:bodyPr xmlns:a="http://schemas.openxmlformats.org/drawingml/2006/main" vertOverflow="clip"/>
          <a:lstStyle xmlns:a="http://schemas.openxmlformats.org/drawingml/2006/main"/>
          <a:p xmlns:a="http://schemas.openxmlformats.org/drawingml/2006/main">
            <a:endParaRPr lang="zh-CN"/>
          </a:p>
        </cdr:txBody>
      </cdr:sp>
    </cdr:grpSp>
  </cdr:relSizeAnchor>
  <cdr:relSizeAnchor xmlns:cdr="http://schemas.openxmlformats.org/drawingml/2006/chartDrawing">
    <cdr:from>
      <cdr:x>0.74759</cdr:x>
      <cdr:y>0.19038</cdr:y>
    </cdr:from>
    <cdr:to>
      <cdr:x>0.96509</cdr:x>
      <cdr:y>0.24537</cdr:y>
    </cdr:to>
    <cdr:sp macro="" textlink="">
      <cdr:nvSpPr>
        <cdr:cNvPr id="46" name="文本框 1">
          <a:extLst xmlns:a="http://schemas.openxmlformats.org/drawingml/2006/main">
            <a:ext uri="{FF2B5EF4-FFF2-40B4-BE49-F238E27FC236}">
              <a16:creationId xmlns:a16="http://schemas.microsoft.com/office/drawing/2014/main" id="{D1E8ECB4-FDF0-21E1-F9B1-7FBA6C5C5482}"/>
            </a:ext>
          </a:extLst>
        </cdr:cNvPr>
        <cdr:cNvSpPr txBox="1"/>
      </cdr:nvSpPr>
      <cdr:spPr>
        <a:xfrm xmlns:a="http://schemas.openxmlformats.org/drawingml/2006/main">
          <a:off x="5868056" y="829900"/>
          <a:ext cx="1707169" cy="239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zh-CN" sz="1100" b="1" dirty="0">
              <a:effectLst/>
              <a:latin typeface="+mn-lt"/>
              <a:ea typeface="+mn-ea"/>
              <a:cs typeface="+mn-cs"/>
            </a:rPr>
            <a:t>Nominal current: 394A</a:t>
          </a:r>
          <a:endParaRPr lang="zh-CN" altLang="en-US" sz="1100" b="1" dirty="0"/>
        </a:p>
      </cdr:txBody>
    </cdr:sp>
  </cdr:relSizeAnchor>
  <cdr:relSizeAnchor xmlns:cdr="http://schemas.openxmlformats.org/drawingml/2006/chartDrawing">
    <cdr:from>
      <cdr:x>0.74333</cdr:x>
      <cdr:y>0.0855</cdr:y>
    </cdr:from>
    <cdr:to>
      <cdr:x>0.96509</cdr:x>
      <cdr:y>0.14049</cdr:y>
    </cdr:to>
    <cdr:sp macro="" textlink="">
      <cdr:nvSpPr>
        <cdr:cNvPr id="47" name="文本框 2">
          <a:extLst xmlns:a="http://schemas.openxmlformats.org/drawingml/2006/main">
            <a:ext uri="{FF2B5EF4-FFF2-40B4-BE49-F238E27FC236}">
              <a16:creationId xmlns:a16="http://schemas.microsoft.com/office/drawing/2014/main" id="{2BD1CA15-1140-15F3-2B69-2C850E9CC76E}"/>
            </a:ext>
          </a:extLst>
        </cdr:cNvPr>
        <cdr:cNvSpPr txBox="1"/>
      </cdr:nvSpPr>
      <cdr:spPr>
        <a:xfrm xmlns:a="http://schemas.openxmlformats.org/drawingml/2006/main">
          <a:off x="5834620" y="372700"/>
          <a:ext cx="1740606" cy="23970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altLang="zh-CN" sz="1100" b="1" dirty="0">
              <a:effectLst/>
              <a:latin typeface="+mn-lt"/>
              <a:ea typeface="+mn-ea"/>
              <a:cs typeface="+mn-cs"/>
            </a:rPr>
            <a:t>Ultimate current: 422A</a:t>
          </a:r>
          <a:endParaRPr lang="zh-CN" altLang="en-US" sz="1100" b="1" dirty="0"/>
        </a:p>
      </cdr:txBody>
    </cdr:sp>
  </cdr:relSizeAnchor>
  <cdr:relSizeAnchor xmlns:cdr="http://schemas.openxmlformats.org/drawingml/2006/chartDrawing">
    <cdr:from>
      <cdr:x>0.89097</cdr:x>
      <cdr:y>0.69732</cdr:y>
    </cdr:from>
    <cdr:to>
      <cdr:x>0.9638</cdr:x>
      <cdr:y>0.74976</cdr:y>
    </cdr:to>
    <cdr:sp macro="" textlink="">
      <cdr:nvSpPr>
        <cdr:cNvPr id="48" name="文本框 1">
          <a:extLst xmlns:a="http://schemas.openxmlformats.org/drawingml/2006/main">
            <a:ext uri="{FF2B5EF4-FFF2-40B4-BE49-F238E27FC236}">
              <a16:creationId xmlns:a16="http://schemas.microsoft.com/office/drawing/2014/main" id="{8AB60EDE-BB22-2D13-E437-023209B7C5C9}"/>
            </a:ext>
          </a:extLst>
        </cdr:cNvPr>
        <cdr:cNvSpPr txBox="1"/>
      </cdr:nvSpPr>
      <cdr:spPr>
        <a:xfrm xmlns:a="http://schemas.openxmlformats.org/drawingml/2006/main">
          <a:off x="6993436" y="3039700"/>
          <a:ext cx="571707" cy="228600"/>
        </a:xfrm>
        <a:prstGeom xmlns:a="http://schemas.openxmlformats.org/drawingml/2006/main" prst="rect">
          <a:avLst/>
        </a:prstGeom>
        <a:ln xmlns:a="http://schemas.openxmlformats.org/drawingml/2006/main" w="19050">
          <a:solidFill>
            <a:schemeClr val="tx1"/>
          </a:solidFill>
        </a:ln>
      </cdr:spPr>
      <cdr:txBody>
        <a:bodyPr xmlns:a="http://schemas.openxmlformats.org/drawingml/2006/main" wrap="square" rtlCol="0" anchor="ctr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altLang="zh-CN" sz="1400" b="1">
              <a:solidFill>
                <a:schemeClr val="tx1"/>
              </a:solidFill>
            </a:rPr>
            <a:t>4.1K</a:t>
          </a:r>
          <a:endParaRPr lang="zh-CN" altLang="en-US" sz="1400" b="1">
            <a:solidFill>
              <a:schemeClr val="tx1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492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7115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727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4810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6027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2643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2589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659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33FB7-E302-4AAA-98E3-203EC7B8F5A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56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Q. Xu,12th HL-LHC Collaboration Meeting, 19-22 Sep 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0"/>
              <a:t>单击图标添加图片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US" noProof="0"/>
              <a:t>Q. Xu,12th HL-LHC Collaboration Meeting, 19-22 Sep 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/>
              <a:t>Q. Xu,12th HL-LHC Collaboration Meeting, 19-22 Sep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10.png"/><Relationship Id="rId7" Type="http://schemas.openxmlformats.org/officeDocument/2006/relationships/image" Target="../media/image5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9.png"/><Relationship Id="rId7" Type="http://schemas.openxmlformats.org/officeDocument/2006/relationships/image" Target="../media/image53.jpeg"/><Relationship Id="rId12" Type="http://schemas.openxmlformats.org/officeDocument/2006/relationships/image" Target="../media/image5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11" Type="http://schemas.openxmlformats.org/officeDocument/2006/relationships/image" Target="../media/image57.jpeg"/><Relationship Id="rId5" Type="http://schemas.openxmlformats.org/officeDocument/2006/relationships/image" Target="../media/image11.jpeg"/><Relationship Id="rId10" Type="http://schemas.openxmlformats.org/officeDocument/2006/relationships/image" Target="../media/image56.jpeg"/><Relationship Id="rId4" Type="http://schemas.openxmlformats.org/officeDocument/2006/relationships/image" Target="../media/image10.png"/><Relationship Id="rId9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0.png"/><Relationship Id="rId7" Type="http://schemas.openxmlformats.org/officeDocument/2006/relationships/image" Target="../media/image6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9.pn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1.jpeg"/><Relationship Id="rId10" Type="http://schemas.openxmlformats.org/officeDocument/2006/relationships/image" Target="../media/image17.jpeg"/><Relationship Id="rId4" Type="http://schemas.openxmlformats.org/officeDocument/2006/relationships/image" Target="../media/image10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g"/><Relationship Id="rId3" Type="http://schemas.openxmlformats.org/officeDocument/2006/relationships/image" Target="../media/image9.pn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1.jpeg"/><Relationship Id="rId10" Type="http://schemas.openxmlformats.org/officeDocument/2006/relationships/image" Target="../media/image24.jpeg"/><Relationship Id="rId4" Type="http://schemas.openxmlformats.org/officeDocument/2006/relationships/image" Target="../media/image10.pn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10.png"/><Relationship Id="rId7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11.jpeg"/><Relationship Id="rId9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38.jpeg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7.jpeg"/><Relationship Id="rId2" Type="http://schemas.openxmlformats.org/officeDocument/2006/relationships/tags" Target="../tags/tag3.xml"/><Relationship Id="rId16" Type="http://schemas.openxmlformats.org/officeDocument/2006/relationships/image" Target="../media/image41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6.jpeg"/><Relationship Id="rId5" Type="http://schemas.openxmlformats.org/officeDocument/2006/relationships/tags" Target="../tags/tag6.xml"/><Relationship Id="rId15" Type="http://schemas.openxmlformats.org/officeDocument/2006/relationships/image" Target="../media/image40.jpeg"/><Relationship Id="rId10" Type="http://schemas.openxmlformats.org/officeDocument/2006/relationships/image" Target="../media/image11.jpeg"/><Relationship Id="rId4" Type="http://schemas.openxmlformats.org/officeDocument/2006/relationships/tags" Target="../tags/tag5.xml"/><Relationship Id="rId9" Type="http://schemas.openxmlformats.org/officeDocument/2006/relationships/image" Target="../media/image10.png"/><Relationship Id="rId1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"/>
          <p:cNvSpPr>
            <a:spLocks noGrp="1"/>
          </p:cNvSpPr>
          <p:nvPr>
            <p:ph type="ctrTitle"/>
          </p:nvPr>
        </p:nvSpPr>
        <p:spPr>
          <a:xfrm>
            <a:off x="342900" y="2050862"/>
            <a:ext cx="8458200" cy="897632"/>
          </a:xfrm>
        </p:spPr>
        <p:txBody>
          <a:bodyPr/>
          <a:lstStyle/>
          <a:p>
            <a:pPr algn="ctr"/>
            <a:r>
              <a:rPr lang="en-US" altLang="zh-CN" sz="3200" dirty="0">
                <a:latin typeface="Book Antiqua" panose="02040602050305030304" pitchFamily="18" charset="0"/>
              </a:rPr>
              <a:t>Status of CCT corrector construction and test</a:t>
            </a:r>
            <a:endParaRPr lang="en-GB" sz="3200" dirty="0">
              <a:latin typeface="Book Antiqua" panose="02040602050305030304" pitchFamily="18" charset="0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7CD8068-AAC0-40A5-A6B9-AB04185A85F5}"/>
              </a:ext>
            </a:extLst>
          </p:cNvPr>
          <p:cNvSpPr/>
          <p:nvPr/>
        </p:nvSpPr>
        <p:spPr>
          <a:xfrm>
            <a:off x="571500" y="333375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err="1">
                <a:solidFill>
                  <a:schemeClr val="accent5"/>
                </a:solidFill>
                <a:ea typeface="+mj-ea"/>
                <a:cs typeface="+mj-cs"/>
              </a:rPr>
              <a:t>Yingzhe</a:t>
            </a:r>
            <a:r>
              <a:rPr lang="en-US" altLang="zh-CN" sz="2000" dirty="0">
                <a:solidFill>
                  <a:schemeClr val="accent5"/>
                </a:solidFill>
                <a:ea typeface="+mj-ea"/>
                <a:cs typeface="+mj-cs"/>
              </a:rPr>
              <a:t> Wang</a:t>
            </a:r>
          </a:p>
        </p:txBody>
      </p:sp>
      <p:pic>
        <p:nvPicPr>
          <p:cNvPr id="10" name="Picture 7">
            <a:extLst>
              <a:ext uri="{FF2B5EF4-FFF2-40B4-BE49-F238E27FC236}">
                <a16:creationId xmlns:a16="http://schemas.microsoft.com/office/drawing/2014/main" id="{BD949CCD-B575-49A2-9B47-5CE8FF5F66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8" b="-1"/>
          <a:stretch/>
        </p:blipFill>
        <p:spPr>
          <a:xfrm>
            <a:off x="5624241" y="36453"/>
            <a:ext cx="749401" cy="687364"/>
          </a:xfrm>
          <a:prstGeom prst="rect">
            <a:avLst/>
          </a:prstGeom>
        </p:spPr>
      </p:pic>
      <p:pic>
        <p:nvPicPr>
          <p:cNvPr id="11" name="Picture 11">
            <a:extLst>
              <a:ext uri="{FF2B5EF4-FFF2-40B4-BE49-F238E27FC236}">
                <a16:creationId xmlns:a16="http://schemas.microsoft.com/office/drawing/2014/main" id="{3FE6B4F5-DB9D-4886-9E58-4E1CE4AFE4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4" r="4948"/>
          <a:stretch/>
        </p:blipFill>
        <p:spPr>
          <a:xfrm>
            <a:off x="6373642" y="36453"/>
            <a:ext cx="675943" cy="70339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69D8BA0F-BC47-44E2-A996-5370D37F10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2" t="34860" r="18022" b="35424"/>
          <a:stretch/>
        </p:blipFill>
        <p:spPr>
          <a:xfrm>
            <a:off x="7811239" y="150493"/>
            <a:ext cx="1188991" cy="55246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EE650976-CF6B-4F71-A59B-19E746AEE4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649" y="150493"/>
            <a:ext cx="645322" cy="516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Espace réservé du texte 19">
            <a:extLst>
              <a:ext uri="{FF2B5EF4-FFF2-40B4-BE49-F238E27FC236}">
                <a16:creationId xmlns:a16="http://schemas.microsoft.com/office/drawing/2014/main" id="{DA244AD8-E8FD-E748-9A5C-939110FD565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676400" y="4812996"/>
            <a:ext cx="6480000" cy="261938"/>
          </a:xfrm>
        </p:spPr>
        <p:txBody>
          <a:bodyPr>
            <a:normAutofit fontScale="62500" lnSpcReduction="20000"/>
          </a:bodyPr>
          <a:lstStyle/>
          <a:p>
            <a:br>
              <a:rPr lang="en-GB" sz="1600" b="0" i="0" dirty="0">
                <a:solidFill>
                  <a:schemeClr val="bg2"/>
                </a:solidFill>
              </a:rPr>
            </a:br>
            <a:r>
              <a:rPr lang="en-GB" sz="1600" b="0" i="0" dirty="0">
                <a:solidFill>
                  <a:schemeClr val="bg2"/>
                </a:solidFill>
              </a:rPr>
              <a:t>13th HL-LHC Collaboration Meeting, Vancouver (Canada), 25-28 September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12" name="AutoShape 2" descr="https://mail.ihep.ac.cn/coremail/mbox-data/%E5%A4%96%E6%94%AF%E6%92%91%E7%AD%92%2B2%E5%A5%97G10%E7%BB%9D%E7%BC%98%E4%BB%B6-2.jpg?mboxa=&amp;mid=1%3A1tbiAQANCV8jeuleBAAAsw&amp;part=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89488" y="57138"/>
            <a:ext cx="6515589" cy="5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en-US" altLang="zh-CN" sz="2400" b="1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  <a:cs typeface="+mj-cs"/>
              </a:rPr>
              <a:t>Performance of SCQ-CCT coils</a:t>
            </a:r>
            <a:endParaRPr lang="zh-CN" altLang="en-US" sz="2400" b="1" dirty="0">
              <a:solidFill>
                <a:srgbClr val="0093BE"/>
              </a:solidFill>
              <a:latin typeface="Arial" panose="020B0604020202020204"/>
              <a:ea typeface="黑体" panose="02010609060101010101" pitchFamily="49" charset="-122"/>
              <a:cs typeface="+mj-cs"/>
            </a:endParaRPr>
          </a:p>
        </p:txBody>
      </p:sp>
      <p:pic>
        <p:nvPicPr>
          <p:cNvPr id="11" name="图片 10" descr="银色的金属&#10;&#10;中度可信度描述已自动生成">
            <a:extLst>
              <a:ext uri="{FF2B5EF4-FFF2-40B4-BE49-F238E27FC236}">
                <a16:creationId xmlns:a16="http://schemas.microsoft.com/office/drawing/2014/main" id="{6F9F8A06-D5F8-5A4E-BA7E-F50BAFB2B13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0994" r="18319"/>
          <a:stretch/>
        </p:blipFill>
        <p:spPr>
          <a:xfrm rot="5400000">
            <a:off x="6505031" y="1098124"/>
            <a:ext cx="1398177" cy="3073074"/>
          </a:xfrm>
          <a:prstGeom prst="rect">
            <a:avLst/>
          </a:prstGeom>
        </p:spPr>
      </p:pic>
      <p:pic>
        <p:nvPicPr>
          <p:cNvPr id="14" name="图片 13" descr="手拿冲浪板的女人&#10;&#10;描述已自动生成">
            <a:extLst>
              <a:ext uri="{FF2B5EF4-FFF2-40B4-BE49-F238E27FC236}">
                <a16:creationId xmlns:a16="http://schemas.microsoft.com/office/drawing/2014/main" id="{714B8D36-E983-C045-A8F7-F220FCD37A7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5503"/>
          <a:stretch/>
        </p:blipFill>
        <p:spPr>
          <a:xfrm rot="10800000">
            <a:off x="5667584" y="677575"/>
            <a:ext cx="3073074" cy="128457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620000" y="18884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709375" y="1716012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SCQ-1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520687" y="3344987"/>
            <a:ext cx="3318513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Well impregnated magnet SCQ-1 experienced long training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altLang="zh-CN" sz="1600" dirty="0"/>
              <a:t>With the modified channel size, the training performance of SCQ-2  significantly improved. </a:t>
            </a:r>
            <a:endParaRPr lang="zh-CN" altLang="en-US" sz="1600" dirty="0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5539" y="742951"/>
            <a:ext cx="4955148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144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</a:rPr>
              <a:t>VPI for CB17</a:t>
            </a:r>
            <a:endParaRPr lang="en-US" altLang="zh-CN" sz="2400" dirty="0">
              <a:solidFill>
                <a:srgbClr val="0093BE"/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1"/>
          <a:stretch/>
        </p:blipFill>
        <p:spPr>
          <a:xfrm>
            <a:off x="175621" y="819150"/>
            <a:ext cx="2973315" cy="207845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1"/>
          <a:stretch/>
        </p:blipFill>
        <p:spPr>
          <a:xfrm>
            <a:off x="3232244" y="819150"/>
            <a:ext cx="2973315" cy="2078458"/>
          </a:xfrm>
          <a:prstGeom prst="rect">
            <a:avLst/>
          </a:prstGeom>
        </p:spPr>
      </p:pic>
      <p:graphicFrame>
        <p:nvGraphicFramePr>
          <p:cNvPr id="9" name="表格 8">
            <a:extLst>
              <a:ext uri="{FF2B5EF4-FFF2-40B4-BE49-F238E27FC236}">
                <a16:creationId xmlns:a16="http://schemas.microsoft.com/office/drawing/2014/main" id="{1EB271BF-D5D5-461A-9BD7-B3EB473AE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972021"/>
              </p:ext>
            </p:extLst>
          </p:nvPr>
        </p:nvGraphicFramePr>
        <p:xfrm>
          <a:off x="147108" y="2943052"/>
          <a:ext cx="6092825" cy="21380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5374">
                  <a:extLst>
                    <a:ext uri="{9D8B030D-6E8A-4147-A177-3AD203B41FA5}">
                      <a16:colId xmlns:a16="http://schemas.microsoft.com/office/drawing/2014/main" val="325698766"/>
                    </a:ext>
                  </a:extLst>
                </a:gridCol>
                <a:gridCol w="1277861">
                  <a:extLst>
                    <a:ext uri="{9D8B030D-6E8A-4147-A177-3AD203B41FA5}">
                      <a16:colId xmlns:a16="http://schemas.microsoft.com/office/drawing/2014/main" val="3495631762"/>
                    </a:ext>
                  </a:extLst>
                </a:gridCol>
                <a:gridCol w="859704">
                  <a:extLst>
                    <a:ext uri="{9D8B030D-6E8A-4147-A177-3AD203B41FA5}">
                      <a16:colId xmlns:a16="http://schemas.microsoft.com/office/drawing/2014/main" val="2944248606"/>
                    </a:ext>
                  </a:extLst>
                </a:gridCol>
                <a:gridCol w="1424943">
                  <a:extLst>
                    <a:ext uri="{9D8B030D-6E8A-4147-A177-3AD203B41FA5}">
                      <a16:colId xmlns:a16="http://schemas.microsoft.com/office/drawing/2014/main" val="3395547333"/>
                    </a:ext>
                  </a:extLst>
                </a:gridCol>
                <a:gridCol w="606385">
                  <a:extLst>
                    <a:ext uri="{9D8B030D-6E8A-4147-A177-3AD203B41FA5}">
                      <a16:colId xmlns:a16="http://schemas.microsoft.com/office/drawing/2014/main" val="1340534266"/>
                    </a:ext>
                  </a:extLst>
                </a:gridCol>
                <a:gridCol w="938558">
                  <a:extLst>
                    <a:ext uri="{9D8B030D-6E8A-4147-A177-3AD203B41FA5}">
                      <a16:colId xmlns:a16="http://schemas.microsoft.com/office/drawing/2014/main" val="3405841547"/>
                    </a:ext>
                  </a:extLst>
                </a:gridCol>
              </a:tblGrid>
              <a:tr h="533355"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Equipment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Object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Function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Voltage/</a:t>
                      </a:r>
                    </a:p>
                    <a:p>
                      <a:pPr algn="ctr"/>
                      <a:r>
                        <a:rPr lang="en-US" sz="1100" kern="100" dirty="0">
                          <a:effectLst/>
                        </a:rPr>
                        <a:t>Current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Test Time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kern="100" dirty="0">
                          <a:effectLst/>
                        </a:rPr>
                        <a:t>Resistance</a:t>
                      </a:r>
                      <a:endParaRPr lang="zh-CN" sz="11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8878760"/>
                  </a:ext>
                </a:extLst>
              </a:tr>
              <a:tr h="271307"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</a:rPr>
                        <a:t>Megger MIT 525</a:t>
                      </a:r>
                      <a:endParaRPr lang="zh-CN" sz="14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Coil to ext. tube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512V/5.82nA</a:t>
                      </a:r>
                      <a:endParaRPr 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  <a:latin typeface="+mn-lt"/>
                        </a:rPr>
                        <a:t>30 s</a:t>
                      </a:r>
                      <a:endParaRPr 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88.0 GΩ</a:t>
                      </a:r>
                      <a:endParaRPr 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92446014"/>
                  </a:ext>
                </a:extLst>
              </a:tr>
              <a:tr h="26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</a:rPr>
                        <a:t>Coil to ext. tube</a:t>
                      </a:r>
                      <a:endParaRPr lang="zh-CN" alt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1026V/10.4nA</a:t>
                      </a:r>
                      <a:endParaRPr 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黑体" panose="02010609060101010101" pitchFamily="49" charset="-122"/>
                          <a:cs typeface="+mn-cs"/>
                        </a:rPr>
                        <a:t>30 s</a:t>
                      </a:r>
                      <a:endParaRPr kumimoji="0" lang="zh-CN" altLang="zh-CN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98.4 </a:t>
                      </a:r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4074951"/>
                  </a:ext>
                </a:extLst>
              </a:tr>
              <a:tr h="26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</a:rPr>
                        <a:t>Coil to ext. tube</a:t>
                      </a:r>
                      <a:endParaRPr lang="zh-CN" alt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1544V/16.5nA</a:t>
                      </a:r>
                      <a:endParaRPr 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黑体" panose="02010609060101010101" pitchFamily="49" charset="-122"/>
                          <a:cs typeface="+mn-cs"/>
                        </a:rPr>
                        <a:t>30 s</a:t>
                      </a:r>
                      <a:endParaRPr kumimoji="0" lang="zh-CN" altLang="zh-CN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93.8 </a:t>
                      </a:r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14732006"/>
                  </a:ext>
                </a:extLst>
              </a:tr>
              <a:tr h="26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</a:rPr>
                        <a:t>Coil to ext. tube</a:t>
                      </a:r>
                      <a:endParaRPr lang="zh-CN" alt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2052V/22.3nA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 s</a:t>
                      </a:r>
                      <a:endParaRPr kumimoji="0" lang="zh-CN" altLang="zh-CN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92.2 </a:t>
                      </a:r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7417884"/>
                  </a:ext>
                </a:extLst>
              </a:tr>
              <a:tr h="26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</a:rPr>
                        <a:t>Coil to ext. tube</a:t>
                      </a:r>
                      <a:endParaRPr lang="zh-CN" alt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  <a:latin typeface="等线" panose="02010600030101010101" pitchFamily="2" charset="-122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2557V/20.8nA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 s</a:t>
                      </a:r>
                      <a:endParaRPr kumimoji="0" lang="zh-CN" altLang="zh-CN" sz="12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123.2 </a:t>
                      </a:r>
                      <a:r>
                        <a:rPr lang="en-US" altLang="zh-CN" sz="1200" kern="100" dirty="0">
                          <a:effectLst/>
                          <a:latin typeface="+mn-lt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GΩ</a:t>
                      </a:r>
                      <a:endParaRPr lang="zh-CN" altLang="zh-CN" sz="1200" kern="100" dirty="0">
                        <a:effectLst/>
                        <a:latin typeface="+mn-lt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677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kern="100" dirty="0">
                          <a:effectLst/>
                        </a:rPr>
                        <a:t>Coil to ext. tube</a:t>
                      </a:r>
                      <a:endParaRPr lang="zh-CN" alt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kern="100" dirty="0">
                          <a:effectLst/>
                        </a:rPr>
                        <a:t>IR</a:t>
                      </a:r>
                      <a:endParaRPr lang="zh-CN" sz="1200" kern="100" dirty="0">
                        <a:effectLst/>
                        <a:latin typeface="等线" panose="02010600030101010101" pitchFamily="2" charset="-122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3267V/32.1nA</a:t>
                      </a:r>
                      <a:endParaRPr kumimoji="0" lang="zh-CN" altLang="en-US" sz="1200" b="0" i="0" u="none" strike="noStrike" kern="1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30 s</a:t>
                      </a:r>
                      <a:endParaRPr kumimoji="0" lang="zh-CN" altLang="en-US" sz="1200" b="0" i="0" u="none" strike="noStrike" kern="1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200" b="0" i="0" u="none" strike="noStrike" kern="1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101.9 GΩ</a:t>
                      </a:r>
                      <a:endParaRPr kumimoji="0" lang="zh-CN" altLang="zh-CN" sz="1200" b="0" i="0" u="none" strike="noStrike" kern="100" cap="none" spc="0" normalizeH="0" baseline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0575696"/>
                  </a:ext>
                </a:extLst>
              </a:tr>
            </a:tbl>
          </a:graphicData>
        </a:graphic>
      </p:graphicFrame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91395" y="2696579"/>
            <a:ext cx="2043874" cy="27251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748" y="831878"/>
            <a:ext cx="2725164" cy="204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0385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sp>
        <p:nvSpPr>
          <p:cNvPr id="12" name="AutoShape 2" descr="https://mail.ihep.ac.cn/coremail/mbox-data/%E5%A4%96%E6%94%AF%E6%92%91%E7%AD%92%2B2%E5%A5%97G10%E7%BB%9D%E7%BC%98%E4%BB%B6-2.jpg?mboxa=&amp;mid=1%3A1tbiAQANCV8jeuleBAAAsw&amp;part=5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08943" y="147503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Stand-alone training of CB17</a:t>
            </a:r>
          </a:p>
        </p:txBody>
      </p:sp>
      <p:graphicFrame>
        <p:nvGraphicFramePr>
          <p:cNvPr id="10" name="图表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1718010"/>
              </p:ext>
            </p:extLst>
          </p:nvPr>
        </p:nvGraphicFramePr>
        <p:xfrm>
          <a:off x="1143000" y="819150"/>
          <a:ext cx="6172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cxnSp>
        <p:nvCxnSpPr>
          <p:cNvPr id="5" name="直接连接符 4"/>
          <p:cNvCxnSpPr/>
          <p:nvPr/>
        </p:nvCxnSpPr>
        <p:spPr>
          <a:xfrm flipV="1">
            <a:off x="1540883" y="1587088"/>
            <a:ext cx="5616000" cy="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007483" y="1456283"/>
            <a:ext cx="5148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/>
              <a:t>524A</a:t>
            </a:r>
            <a:endParaRPr lang="zh-CN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864721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CB18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79072BC-F48F-5E4A-BE9F-7923A1CE03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135" y="702229"/>
            <a:ext cx="1371600" cy="18288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1AB2F12-C8E9-E941-93E2-444C4D76BE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2222" y="702229"/>
            <a:ext cx="1371600" cy="18288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CE919D3-0E06-9E43-ABC4-95719CB699C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6309" y="703960"/>
            <a:ext cx="1370302" cy="1827069"/>
          </a:xfrm>
          <a:prstGeom prst="rect">
            <a:avLst/>
          </a:prstGeom>
        </p:spPr>
      </p:pic>
      <p:sp>
        <p:nvSpPr>
          <p:cNvPr id="18" name="标题 1">
            <a:extLst>
              <a:ext uri="{FF2B5EF4-FFF2-40B4-BE49-F238E27FC236}">
                <a16:creationId xmlns:a16="http://schemas.microsoft.com/office/drawing/2014/main" id="{B0F116DA-746D-9443-A7E5-F833A2E64998}"/>
              </a:ext>
            </a:extLst>
          </p:cNvPr>
          <p:cNvSpPr txBox="1">
            <a:spLocks/>
          </p:cNvSpPr>
          <p:nvPr/>
        </p:nvSpPr>
        <p:spPr>
          <a:xfrm>
            <a:off x="608943" y="2519846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CB19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68A09662-D817-A947-971D-B14A9BAC284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8135" y="3074968"/>
            <a:ext cx="1371600" cy="1828800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1D48A2C0-0BB7-3143-89E5-3B2EFB3806B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71954" y="3088574"/>
            <a:ext cx="1372136" cy="1828800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14EA33F5-6A7B-894F-B657-BFFB623C6868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12110"/>
          <a:stretch/>
        </p:blipFill>
        <p:spPr>
          <a:xfrm>
            <a:off x="4146309" y="3088574"/>
            <a:ext cx="1370302" cy="1827069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C4DBAF4E-0E8A-884B-9408-35F6310F2892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818830" y="691243"/>
            <a:ext cx="2376225" cy="42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313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Training history of MCBRD03 (1</a:t>
            </a:r>
            <a:r>
              <a:rPr lang="en-US" altLang="zh-CN" sz="2400" baseline="300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st</a:t>
            </a: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 test)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016CC05A-9EBC-02C7-C77C-530B551D21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128" y="1504950"/>
            <a:ext cx="5479674" cy="3454086"/>
          </a:xfrm>
          <a:prstGeom prst="rect">
            <a:avLst/>
          </a:prstGeom>
          <a:noFill/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68464B46-A663-C684-51FD-85B4945DDD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68" y="1515984"/>
            <a:ext cx="2957032" cy="1623367"/>
          </a:xfrm>
          <a:prstGeom prst="rect">
            <a:avLst/>
          </a:prstGeom>
          <a:noFill/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67826A6-82A0-9014-B74A-C23843A37A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52800" y="3390347"/>
            <a:ext cx="939699" cy="70505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9A5ED7A6-0896-2B7D-F4D2-6D575B74ED1D}"/>
              </a:ext>
            </a:extLst>
          </p:cNvPr>
          <p:cNvSpPr txBox="1"/>
          <p:nvPr/>
        </p:nvSpPr>
        <p:spPr>
          <a:xfrm>
            <a:off x="457200" y="857092"/>
            <a:ext cx="787936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AP1(</a:t>
            </a:r>
            <a:r>
              <a:rPr lang="en-US" altLang="zh-CN" sz="1200" dirty="0"/>
              <a:t>CB12</a:t>
            </a:r>
            <a:r>
              <a:rPr lang="zh-CN" altLang="en-US" sz="1200" dirty="0"/>
              <a:t>，</a:t>
            </a:r>
            <a:r>
              <a:rPr lang="en-US" altLang="zh-CN" sz="1200" dirty="0"/>
              <a:t>25 quenches 526A</a:t>
            </a:r>
            <a:r>
              <a:rPr lang="en-US" altLang="zh-CN" sz="1400" dirty="0"/>
              <a:t>) reached ±422A after </a:t>
            </a:r>
            <a:r>
              <a:rPr lang="en-US" altLang="zh-CN" sz="1400" dirty="0">
                <a:solidFill>
                  <a:srgbClr val="FF0000"/>
                </a:solidFill>
              </a:rPr>
              <a:t>11 quenches</a:t>
            </a:r>
            <a:r>
              <a:rPr lang="en-US" altLang="zh-CN" sz="14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AP2(</a:t>
            </a:r>
            <a:r>
              <a:rPr lang="en-US" altLang="zh-CN" sz="1200" dirty="0"/>
              <a:t>CB09, 33 quenches 530A; after thermal cycle </a:t>
            </a:r>
            <a:r>
              <a:rPr lang="zh-CN" altLang="en-US" sz="1200" dirty="0"/>
              <a:t>＞</a:t>
            </a:r>
            <a:r>
              <a:rPr lang="en-US" altLang="zh-CN" sz="1200" dirty="0"/>
              <a:t>500A</a:t>
            </a:r>
            <a:r>
              <a:rPr lang="en-US" altLang="zh-CN" sz="1400" dirty="0"/>
              <a:t>) reached ±422A </a:t>
            </a:r>
            <a:r>
              <a:rPr lang="en-US" altLang="zh-CN" sz="1400" dirty="0">
                <a:solidFill>
                  <a:srgbClr val="FF0000"/>
                </a:solidFill>
              </a:rPr>
              <a:t>without any quenches</a:t>
            </a:r>
            <a:r>
              <a:rPr lang="en-US" altLang="zh-CN" sz="1400" dirty="0"/>
              <a:t>. </a:t>
            </a: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E1BFEE73-5998-B520-108C-6770E38ADEE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68" y="3139351"/>
            <a:ext cx="2957032" cy="18196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36038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Training history of MCBRD03 (2</a:t>
            </a:r>
            <a:r>
              <a:rPr lang="en-US" altLang="zh-CN" sz="2400" baseline="300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nd</a:t>
            </a: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 test)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599" y="992782"/>
            <a:ext cx="5015995" cy="3563567"/>
          </a:xfrm>
          <a:prstGeom prst="rect">
            <a:avLst/>
          </a:prstGeom>
        </p:spPr>
      </p:pic>
      <p:cxnSp>
        <p:nvCxnSpPr>
          <p:cNvPr id="9" name="直接连接符 8"/>
          <p:cNvCxnSpPr/>
          <p:nvPr/>
        </p:nvCxnSpPr>
        <p:spPr>
          <a:xfrm>
            <a:off x="1024399" y="1472842"/>
            <a:ext cx="421200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024399" y="1378593"/>
            <a:ext cx="421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1145000" y="1526182"/>
            <a:ext cx="1752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Nominal current : 394 A</a:t>
            </a:r>
            <a:endParaRPr lang="zh-CN" altLang="en-US" sz="1100" dirty="0"/>
          </a:p>
        </p:txBody>
      </p:sp>
      <p:sp>
        <p:nvSpPr>
          <p:cNvPr id="19" name="文本框 18"/>
          <p:cNvSpPr txBox="1"/>
          <p:nvPr/>
        </p:nvSpPr>
        <p:spPr>
          <a:xfrm>
            <a:off x="1144999" y="1099561"/>
            <a:ext cx="1869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Ultimate current : 422 A</a:t>
            </a:r>
            <a:endParaRPr lang="zh-CN" altLang="en-US" sz="1100" dirty="0"/>
          </a:p>
        </p:txBody>
      </p:sp>
      <p:cxnSp>
        <p:nvCxnSpPr>
          <p:cNvPr id="20" name="直接连接符 19"/>
          <p:cNvCxnSpPr/>
          <p:nvPr/>
        </p:nvCxnSpPr>
        <p:spPr>
          <a:xfrm>
            <a:off x="1036868" y="3825585"/>
            <a:ext cx="4212000" cy="0"/>
          </a:xfrm>
          <a:prstGeom prst="line">
            <a:avLst/>
          </a:prstGeom>
          <a:ln w="95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36868" y="3714750"/>
            <a:ext cx="421200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135993" y="3433720"/>
            <a:ext cx="17525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Nominal current : -394 A</a:t>
            </a:r>
            <a:endParaRPr lang="zh-CN" altLang="en-US" sz="1100" dirty="0"/>
          </a:p>
        </p:txBody>
      </p:sp>
      <p:sp>
        <p:nvSpPr>
          <p:cNvPr id="23" name="文本框 22"/>
          <p:cNvSpPr txBox="1"/>
          <p:nvPr/>
        </p:nvSpPr>
        <p:spPr>
          <a:xfrm>
            <a:off x="1137379" y="3825454"/>
            <a:ext cx="18696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Ultimate current : -422 A</a:t>
            </a:r>
            <a:endParaRPr lang="zh-CN" altLang="en-US" sz="1100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A5ED7A6-0896-2B7D-F4D2-6D575B74ED1D}"/>
              </a:ext>
            </a:extLst>
          </p:cNvPr>
          <p:cNvSpPr txBox="1"/>
          <p:nvPr/>
        </p:nvSpPr>
        <p:spPr>
          <a:xfrm>
            <a:off x="373235" y="712130"/>
            <a:ext cx="7879369" cy="307777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Both Apertures reached the nominal current </a:t>
            </a:r>
            <a:r>
              <a:rPr lang="en-US" altLang="zh-CN" sz="1400" dirty="0">
                <a:solidFill>
                  <a:srgbClr val="FF0000"/>
                </a:solidFill>
              </a:rPr>
              <a:t>without any quenches </a:t>
            </a:r>
            <a:r>
              <a:rPr lang="en-US" altLang="zh-CN" sz="1400" dirty="0"/>
              <a:t>after thermal cycle. 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11151" y="1071527"/>
            <a:ext cx="3783811" cy="3406076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555951" y="4622022"/>
            <a:ext cx="5385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Training history and quench location of the 2</a:t>
            </a:r>
            <a:r>
              <a:rPr lang="en-US" altLang="zh-CN" baseline="30000" dirty="0"/>
              <a:t>nd</a:t>
            </a:r>
            <a:r>
              <a:rPr lang="en-US" altLang="zh-CN" dirty="0"/>
              <a:t> test 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4312919" y="1753495"/>
            <a:ext cx="72327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dirty="0"/>
              <a:t>4.1 K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6854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Field Quality of MCBRD03</a:t>
            </a:r>
          </a:p>
        </p:txBody>
      </p:sp>
      <p:sp>
        <p:nvSpPr>
          <p:cNvPr id="6" name="矩形 5"/>
          <p:cNvSpPr/>
          <p:nvPr/>
        </p:nvSpPr>
        <p:spPr>
          <a:xfrm>
            <a:off x="381000" y="639880"/>
            <a:ext cx="29633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i="1" dirty="0" err="1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Multipoles</a:t>
            </a:r>
            <a:r>
              <a:rPr lang="en-US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(individual powering)</a:t>
            </a:r>
            <a:endParaRPr lang="zh-CN" altLang="en-US" sz="1600" b="1" i="1" dirty="0">
              <a:solidFill>
                <a:srgbClr val="000000"/>
              </a:solidFill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337" y="1079964"/>
            <a:ext cx="4079883" cy="35592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1537" y="1079964"/>
            <a:ext cx="4291463" cy="355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378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D48A8255-75DD-9850-A155-789B3B33C7EF}"/>
              </a:ext>
            </a:extLst>
          </p:cNvPr>
          <p:cNvSpPr txBox="1">
            <a:spLocks/>
          </p:cNvSpPr>
          <p:nvPr/>
        </p:nvSpPr>
        <p:spPr>
          <a:xfrm>
            <a:off x="1600200" y="133350"/>
            <a:ext cx="5486400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Field Quality of MCBRD03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64" y="1159179"/>
            <a:ext cx="5205602" cy="3900402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C14D142-A829-4108-415B-8BDFE18BD9A5}"/>
              </a:ext>
            </a:extLst>
          </p:cNvPr>
          <p:cNvSpPr txBox="1"/>
          <p:nvPr/>
        </p:nvSpPr>
        <p:spPr>
          <a:xfrm>
            <a:off x="4727488" y="785396"/>
            <a:ext cx="3810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zh-CN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Crosstalk- </a:t>
            </a:r>
            <a:r>
              <a:rPr kumimoji="0" lang="en-US" altLang="zh-CN" sz="1600" b="1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Multipoles</a:t>
            </a:r>
            <a:r>
              <a:rPr kumimoji="0" lang="en-US" altLang="zh-CN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 (combined powering)</a:t>
            </a:r>
            <a:endParaRPr kumimoji="0" lang="en-US" altLang="zh-CN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680" y="1195699"/>
            <a:ext cx="3048000" cy="382736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2204" y="785396"/>
            <a:ext cx="44049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200"/>
              </a:spcBef>
              <a:spcAft>
                <a:spcPts val="200"/>
              </a:spcAft>
              <a:buSzPts val="800"/>
            </a:pPr>
            <a:r>
              <a:rPr lang="en-US" altLang="zh-CN" sz="1600" b="1" i="1" dirty="0">
                <a:solidFill>
                  <a:srgbClr val="000000"/>
                </a:solidFill>
                <a:latin typeface="Calibri" panose="020F0502020204030204" pitchFamily="34" charset="0"/>
                <a:ea typeface="等线" panose="02010600030101010101" pitchFamily="2" charset="-122"/>
                <a:cs typeface="Calibri" panose="020F0502020204030204" pitchFamily="34" charset="0"/>
              </a:rPr>
              <a:t>Crosstalk-transfer function (combined powering)</a:t>
            </a:r>
            <a:endParaRPr lang="zh-CN" altLang="zh-CN" sz="1600" b="1" i="1" dirty="0">
              <a:solidFill>
                <a:srgbClr val="000000"/>
              </a:solidFill>
              <a:latin typeface="Calibri" panose="020F0502020204030204" pitchFamily="34" charset="0"/>
              <a:ea typeface="等线" panose="02010600030101010101" pitchFamily="2" charset="-122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995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>
            <a:fillRect/>
          </a:stretch>
        </p:blipFill>
        <p:spPr>
          <a:xfrm>
            <a:off x="7105078" y="24956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7129" y="12932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84169" y="95315"/>
            <a:ext cx="891743" cy="414345"/>
          </a:xfrm>
          <a:prstGeom prst="rect">
            <a:avLst/>
          </a:prstGeom>
        </p:spPr>
      </p:pic>
      <p:graphicFrame>
        <p:nvGraphicFramePr>
          <p:cNvPr id="2" name="图表 1">
            <a:extLst>
              <a:ext uri="{FF2B5EF4-FFF2-40B4-BE49-F238E27FC236}">
                <a16:creationId xmlns:a16="http://schemas.microsoft.com/office/drawing/2014/main" id="{5B828768-DE03-5528-B0A8-86F38DF170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0200525"/>
              </p:ext>
            </p:extLst>
          </p:nvPr>
        </p:nvGraphicFramePr>
        <p:xfrm>
          <a:off x="608943" y="895350"/>
          <a:ext cx="7849257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文本框 2">
            <a:extLst>
              <a:ext uri="{FF2B5EF4-FFF2-40B4-BE49-F238E27FC236}">
                <a16:creationId xmlns:a16="http://schemas.microsoft.com/office/drawing/2014/main" id="{C859B889-D24E-3E8A-C2A2-BFEE6AB491B7}"/>
              </a:ext>
            </a:extLst>
          </p:cNvPr>
          <p:cNvSpPr txBox="1"/>
          <p:nvPr/>
        </p:nvSpPr>
        <p:spPr>
          <a:xfrm>
            <a:off x="593345" y="4601838"/>
            <a:ext cx="7879369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AP1(</a:t>
            </a:r>
            <a:r>
              <a:rPr lang="en-US" altLang="zh-CN" sz="1200" dirty="0"/>
              <a:t>CB17</a:t>
            </a:r>
            <a:r>
              <a:rPr lang="zh-CN" altLang="en-US" sz="1200" dirty="0"/>
              <a:t>，</a:t>
            </a:r>
            <a:r>
              <a:rPr lang="en-US" altLang="zh-CN" sz="1200" dirty="0">
                <a:solidFill>
                  <a:srgbClr val="FF0000"/>
                </a:solidFill>
              </a:rPr>
              <a:t>47 </a:t>
            </a:r>
            <a:r>
              <a:rPr lang="en-US" altLang="zh-CN" sz="1200" dirty="0"/>
              <a:t>quenches 524A</a:t>
            </a:r>
            <a:r>
              <a:rPr lang="en-US" altLang="zh-CN" sz="1400" dirty="0"/>
              <a:t>) reached ±422A after </a:t>
            </a:r>
            <a:r>
              <a:rPr lang="en-US" altLang="zh-CN" sz="1400" dirty="0">
                <a:solidFill>
                  <a:srgbClr val="FF0000"/>
                </a:solidFill>
              </a:rPr>
              <a:t>15 quenches</a:t>
            </a:r>
            <a:r>
              <a:rPr lang="en-US" altLang="zh-CN" sz="1400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1400" dirty="0"/>
              <a:t>AP2(</a:t>
            </a:r>
            <a:r>
              <a:rPr lang="en-US" altLang="zh-CN" sz="1200" dirty="0"/>
              <a:t>CB13, </a:t>
            </a:r>
            <a:r>
              <a:rPr lang="en-US" altLang="zh-CN" sz="1200" dirty="0">
                <a:solidFill>
                  <a:srgbClr val="FF0000"/>
                </a:solidFill>
              </a:rPr>
              <a:t>53 </a:t>
            </a:r>
            <a:r>
              <a:rPr lang="en-US" altLang="zh-CN" sz="1200" dirty="0"/>
              <a:t>quenches 530A</a:t>
            </a:r>
            <a:r>
              <a:rPr lang="en-US" altLang="zh-CN" sz="1400" dirty="0"/>
              <a:t>) reached ±422A </a:t>
            </a:r>
            <a:r>
              <a:rPr lang="en-US" altLang="zh-CN" sz="1400" dirty="0">
                <a:solidFill>
                  <a:srgbClr val="FF0000"/>
                </a:solidFill>
              </a:rPr>
              <a:t>with 10 quenches</a:t>
            </a:r>
            <a:r>
              <a:rPr lang="en-US" altLang="zh-CN" sz="1400" dirty="0"/>
              <a:t>. 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D36F3A10-F83A-F145-B4A7-BA1DDECF4889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Training history of MCBRD04 (1</a:t>
            </a:r>
            <a:r>
              <a:rPr lang="en-US" altLang="zh-CN" sz="2400" baseline="300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st</a:t>
            </a: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 test)</a:t>
            </a:r>
          </a:p>
        </p:txBody>
      </p:sp>
    </p:spTree>
    <p:extLst>
      <p:ext uri="{BB962C8B-B14F-4D97-AF65-F5344CB8AC3E}">
        <p14:creationId xmlns:p14="http://schemas.microsoft.com/office/powerpoint/2010/main" val="3661147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B4F6A33-3CD8-4193-A667-7509BC894C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770175"/>
            <a:ext cx="7924800" cy="4283253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series CCT magnets have been fabricated. All of them reached the ultimate current and passed the field quality test. The 5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is under fabrication. 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4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to be delivered in late Oct or early Nov. The 5</a:t>
            </a:r>
            <a:r>
              <a:rPr lang="en-US" altLang="zh-CN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magnet to be assembled in Nov, tested and delivered in late Dec 2023 or early Jan 2024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Production rate for the rest of series magnets: every 3 month per magnet</a:t>
            </a:r>
          </a:p>
          <a:p>
            <a:pPr algn="just"/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Components for 2 CCT magnets have been shipped to CERN from IHEP, to verify the performance with components from China and CERN fabrication process. </a:t>
            </a:r>
          </a:p>
        </p:txBody>
      </p:sp>
      <p:sp>
        <p:nvSpPr>
          <p:cNvPr id="6" name="标题 1">
            <a:extLst>
              <a:ext uri="{FF2B5EF4-FFF2-40B4-BE49-F238E27FC236}">
                <a16:creationId xmlns:a16="http://schemas.microsoft.com/office/drawing/2014/main" id="{7FDB40F2-D28E-4C5A-8DBA-12CBB3D6FEA6}"/>
              </a:ext>
            </a:extLst>
          </p:cNvPr>
          <p:cNvSpPr txBox="1"/>
          <p:nvPr/>
        </p:nvSpPr>
        <p:spPr>
          <a:xfrm>
            <a:off x="1323932" y="220581"/>
            <a:ext cx="6496135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600" rtl="0" eaLnBrk="1" latinLnBrk="0" hangingPunct="1">
              <a:spcBef>
                <a:spcPct val="0"/>
              </a:spcBef>
              <a:buNone/>
              <a:defRPr sz="3735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200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 panose="020B0604020202020204"/>
                <a:ea typeface="黑体" panose="02010609060101010101" pitchFamily="49" charset="-122"/>
              </a:rPr>
              <a:t>Summary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7AB08D25-D699-7348-6AFF-2BA2E17AF9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>
            <a:extLst>
              <a:ext uri="{FF2B5EF4-FFF2-40B4-BE49-F238E27FC236}">
                <a16:creationId xmlns:a16="http://schemas.microsoft.com/office/drawing/2014/main" id="{5D97FACD-A6F2-877B-A2DA-F689BAA475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418B9CE4-79F9-03DD-D78B-D11FE22E5B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210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1">
            <a:extLst>
              <a:ext uri="{FF2B5EF4-FFF2-40B4-BE49-F238E27FC236}">
                <a16:creationId xmlns:a16="http://schemas.microsoft.com/office/drawing/2014/main" id="{A8F0AD77-7065-414F-BE72-7165489C7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361" y="80003"/>
            <a:ext cx="6419277" cy="540000"/>
          </a:xfrm>
        </p:spPr>
        <p:txBody>
          <a:bodyPr/>
          <a:lstStyle/>
          <a:p>
            <a:r>
              <a:rPr lang="en-US" altLang="zh-CN" dirty="0">
                <a:latin typeface="Book Antiqua" panose="02040602050305030304" pitchFamily="18" charset="0"/>
              </a:rPr>
              <a:t>Progress of series production</a:t>
            </a:r>
            <a:endParaRPr lang="zh-CN" altLang="en-US" dirty="0">
              <a:latin typeface="Book Antiqua" panose="02040602050305030304" pitchFamily="18" charset="0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E9C9F725-7FF8-673F-7073-6CC4D8C5B2C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636FC6E2-FA7C-4701-ADCB-DB35373B6F5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B2A02CD2-B851-8537-916A-FE1A0DFC1B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graphicFrame>
        <p:nvGraphicFramePr>
          <p:cNvPr id="22" name="表格 21">
            <a:extLst>
              <a:ext uri="{FF2B5EF4-FFF2-40B4-BE49-F238E27FC236}">
                <a16:creationId xmlns:a16="http://schemas.microsoft.com/office/drawing/2014/main" id="{F9944E90-AF76-4E0D-840C-385FD0D6E264}"/>
              </a:ext>
            </a:extLst>
          </p:cNvPr>
          <p:cNvGraphicFramePr/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41278341"/>
              </p:ext>
            </p:extLst>
          </p:nvPr>
        </p:nvGraphicFramePr>
        <p:xfrm>
          <a:off x="190498" y="590550"/>
          <a:ext cx="8763001" cy="4379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2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24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24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95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091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00113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 name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Winding</a:t>
                      </a:r>
                      <a:r>
                        <a:rPr lang="en-US" altLang="zh-CN" sz="9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method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Location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Coil</a:t>
                      </a:r>
                      <a:r>
                        <a:rPr lang="en-US" altLang="zh-CN" sz="9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stand-alone p</a:t>
                      </a: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erformance</a:t>
                      </a:r>
                      <a:r>
                        <a:rPr lang="en-US" altLang="zh-CN" sz="9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(4.2 K)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Magnet</a:t>
                      </a:r>
                      <a:r>
                        <a:rPr lang="en-US" altLang="zh-CN" sz="900" b="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performance at 4.2 K</a:t>
                      </a:r>
                      <a:endParaRPr lang="zh-CN" altLang="en-US" sz="9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489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441">
                <a:tc rowSpan="2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r>
                        <a:rPr lang="en-US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MCBRD01</a:t>
                      </a: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MCBRD_CB01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</a:t>
                      </a:r>
                      <a:r>
                        <a:rPr lang="en-US" altLang="zh-CN" sz="90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and passed 4-hour stability test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579">
                <a:tc vMerge="1">
                  <a:txBody>
                    <a:bodyPr/>
                    <a:lstStyle/>
                    <a:p>
                      <a:pPr marL="0" indent="0" algn="ctr" defTabSz="457200" rtl="0" eaLnBrk="1" latinLnBrk="0" hangingPunct="1">
                        <a:buNone/>
                      </a:pPr>
                      <a:endParaRPr lang="en-US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MCBRD_CB03</a:t>
                      </a:r>
                      <a:endParaRPr lang="en-US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410 A 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9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095707"/>
                  </a:ext>
                </a:extLst>
              </a:tr>
              <a:tr h="117639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Failed to reach the design current</a:t>
                      </a: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740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422 A 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training stopped due to the availability of the test station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9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4*1 hour stability test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MCBRD_CB06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Wet wind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9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790710274"/>
                  </a:ext>
                </a:extLst>
              </a:tr>
              <a:tr h="311434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2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MCBRD03</a:t>
                      </a:r>
                    </a:p>
                    <a:p>
                      <a:pPr indent="0" algn="ctr">
                        <a:buNone/>
                      </a:pPr>
                      <a:endParaRPr lang="en-US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MCBRD_CB09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CERN</a:t>
                      </a:r>
                      <a:endParaRPr kumimoji="0" lang="en-US" altLang="en-US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passed stability test</a:t>
                      </a:r>
                      <a:endParaRPr lang="zh-CN" altLang="en-US" sz="90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1434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MCBRD_CB12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526 A 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 quenches</a:t>
                      </a:r>
                      <a:r>
                        <a:rPr lang="en-US" altLang="zh-CN" sz="900" b="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90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2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3583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900" b="1" i="1" u="sng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(30+34 quenches), </a:t>
                      </a:r>
                      <a:r>
                        <a:rPr lang="en-US" altLang="zh-CN" sz="900" b="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put in quarantine</a:t>
                      </a:r>
                      <a:endParaRPr lang="zh-CN" altLang="en-US" sz="900" b="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9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25273"/>
                  </a:ext>
                </a:extLst>
              </a:tr>
              <a:tr h="311434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900" b="0" i="0" u="none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MCBRD04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MCBRD_CB13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IMP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530 A (20+33</a:t>
                      </a:r>
                      <a:r>
                        <a:rPr lang="en-US" altLang="zh-CN" sz="90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quenches</a:t>
                      </a: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Both apertures reached ultimate current 422 A, and other tests will be implemented in the middle of Oct. </a:t>
                      </a:r>
                      <a:endParaRPr lang="zh-CN" altLang="en-US" sz="90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1434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MCBRD_CB17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0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524 A (47 quenches)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US" altLang="zh-CN" sz="1200" dirty="0"/>
                        <a:t>-</a:t>
                      </a:r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11434">
                <a:tc row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900" b="0" i="1" u="sng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MCBRD05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MCBRD_CB18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i="1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The stand-alone test of CB18 and CB19 will be implemented in the middle of Oct. </a:t>
                      </a:r>
                      <a:endParaRPr lang="zh-CN" altLang="en-US" sz="900" b="0" i="1" u="sng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/>
                        <a:t>-</a:t>
                      </a:r>
                      <a:endParaRPr lang="zh-CN" altLang="en-US" sz="90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1434">
                <a:tc vMerge="1"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8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MCBRD_CB19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IHEP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b="0" i="1" u="sng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900" dirty="0"/>
                        <a:t>-</a:t>
                      </a:r>
                      <a:endParaRPr lang="zh-CN" altLang="en-US" sz="90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4153378"/>
                  </a:ext>
                </a:extLst>
              </a:tr>
              <a:tr h="311434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endParaRPr lang="en-US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MCBRD_CB20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Direct wind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with new channel size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9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BAMA</a:t>
                      </a: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i="1" u="sng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Ready for VPI</a:t>
                      </a:r>
                      <a:endParaRPr lang="zh-CN" altLang="en-US" sz="900" b="0" i="1" u="sng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900" dirty="0"/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929462"/>
                  </a:ext>
                </a:extLst>
              </a:tr>
              <a:tr h="197321">
                <a:tc gridSpan="2"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en-US" sz="900" b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MCBRD_CB10,</a:t>
                      </a:r>
                      <a:r>
                        <a:rPr lang="en-US" altLang="en-US" sz="900" b="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11, 15, 16</a:t>
                      </a:r>
                      <a:endParaRPr lang="en-US" altLang="en-US" sz="90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en-US" sz="1050" b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900" b="0" kern="12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Shipped</a:t>
                      </a:r>
                      <a:r>
                        <a:rPr lang="en-US" altLang="zh-CN" sz="900" b="0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to CERN for fabrication</a:t>
                      </a:r>
                      <a:endParaRPr lang="zh-CN" altLang="en-US" sz="900" b="0" kern="12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0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60958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050" b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marL="12700" marR="12700" marT="1270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2327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:a16="http://schemas.microsoft.com/office/drawing/2014/main" id="{7465DE26-F4FE-B9CE-4EEB-AE54D3810F80}"/>
              </a:ext>
            </a:extLst>
          </p:cNvPr>
          <p:cNvSpPr txBox="1"/>
          <p:nvPr/>
        </p:nvSpPr>
        <p:spPr>
          <a:xfrm>
            <a:off x="2209800" y="2495550"/>
            <a:ext cx="457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zh-CN" sz="28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Thanks for your attention</a:t>
            </a:r>
            <a:endParaRPr lang="zh-CN" altLang="en-US" sz="2800" b="1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2006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DBECB44B-9BAC-3244-AC45-C89269EB8EE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1" t="7037" r="6340" b="8518"/>
          <a:stretch/>
        </p:blipFill>
        <p:spPr>
          <a:xfrm>
            <a:off x="1371600" y="742950"/>
            <a:ext cx="6400800" cy="4343400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results of all Apertures</a:t>
            </a:r>
          </a:p>
        </p:txBody>
      </p:sp>
      <p:cxnSp>
        <p:nvCxnSpPr>
          <p:cNvPr id="12" name="直接箭头连接符 2">
            <a:extLst>
              <a:ext uri="{FF2B5EF4-FFF2-40B4-BE49-F238E27FC236}">
                <a16:creationId xmlns:a16="http://schemas.microsoft.com/office/drawing/2014/main" id="{4AEB2191-8434-D148-83CB-DCD1C92CB62F}"/>
              </a:ext>
            </a:extLst>
          </p:cNvPr>
          <p:cNvCxnSpPr/>
          <p:nvPr/>
        </p:nvCxnSpPr>
        <p:spPr>
          <a:xfrm>
            <a:off x="1524000" y="1428750"/>
            <a:ext cx="6553200" cy="0"/>
          </a:xfrm>
          <a:prstGeom prst="straightConnector1">
            <a:avLst/>
          </a:prstGeom>
          <a:ln w="127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>
            <a:extLst>
              <a:ext uri="{FF2B5EF4-FFF2-40B4-BE49-F238E27FC236}">
                <a16:creationId xmlns:a16="http://schemas.microsoft.com/office/drawing/2014/main" id="{36707DCF-1D2C-A34C-8E27-F34ABBADB560}"/>
              </a:ext>
            </a:extLst>
          </p:cNvPr>
          <p:cNvSpPr txBox="1"/>
          <p:nvPr/>
        </p:nvSpPr>
        <p:spPr>
          <a:xfrm>
            <a:off x="8087903" y="1273373"/>
            <a:ext cx="642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530A 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128878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CB14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36832" y="824643"/>
            <a:ext cx="2384440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图片 11"/>
          <p:cNvPicPr/>
          <p:nvPr/>
        </p:nvPicPr>
        <p:blipFill>
          <a:blip r:embed="rId7"/>
          <a:stretch>
            <a:fillRect/>
          </a:stretch>
        </p:blipFill>
        <p:spPr>
          <a:xfrm>
            <a:off x="5040341" y="836891"/>
            <a:ext cx="1995104" cy="1924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图片 12"/>
          <p:cNvPicPr/>
          <p:nvPr/>
        </p:nvPicPr>
        <p:blipFill>
          <a:blip r:embed="rId8"/>
          <a:stretch>
            <a:fillRect/>
          </a:stretch>
        </p:blipFill>
        <p:spPr>
          <a:xfrm>
            <a:off x="7255315" y="836889"/>
            <a:ext cx="1677502" cy="1924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图片 14"/>
          <p:cNvPicPr/>
          <p:nvPr/>
        </p:nvPicPr>
        <p:blipFill>
          <a:blip r:embed="rId9"/>
          <a:stretch>
            <a:fillRect/>
          </a:stretch>
        </p:blipFill>
        <p:spPr>
          <a:xfrm>
            <a:off x="182113" y="2936227"/>
            <a:ext cx="3308325" cy="180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图片 15"/>
          <p:cNvPicPr/>
          <p:nvPr/>
        </p:nvPicPr>
        <p:blipFill>
          <a:blip r:embed="rId10"/>
          <a:stretch>
            <a:fillRect/>
          </a:stretch>
        </p:blipFill>
        <p:spPr>
          <a:xfrm>
            <a:off x="3719897" y="2952750"/>
            <a:ext cx="2832880" cy="1809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图片 13"/>
          <p:cNvPicPr/>
          <p:nvPr/>
        </p:nvPicPr>
        <p:blipFill>
          <a:blip r:embed="rId11"/>
          <a:stretch>
            <a:fillRect/>
          </a:stretch>
        </p:blipFill>
        <p:spPr>
          <a:xfrm>
            <a:off x="195128" y="836889"/>
            <a:ext cx="2047129" cy="19118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/>
          <p:nvPr/>
        </p:nvPicPr>
        <p:blipFill>
          <a:blip r:embed="rId12"/>
          <a:stretch>
            <a:fillRect/>
          </a:stretch>
        </p:blipFill>
        <p:spPr>
          <a:xfrm>
            <a:off x="6767897" y="2952750"/>
            <a:ext cx="2099310" cy="18097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1841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Manufacture of CB14</a:t>
            </a:r>
          </a:p>
        </p:txBody>
      </p:sp>
      <p:pic>
        <p:nvPicPr>
          <p:cNvPr id="17" name="图片 16"/>
          <p:cNvPicPr/>
          <p:nvPr/>
        </p:nvPicPr>
        <p:blipFill>
          <a:blip r:embed="rId6"/>
          <a:stretch>
            <a:fillRect/>
          </a:stretch>
        </p:blipFill>
        <p:spPr>
          <a:xfrm>
            <a:off x="330767" y="725179"/>
            <a:ext cx="2260491" cy="2209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/>
          <p:cNvPicPr/>
          <p:nvPr/>
        </p:nvPicPr>
        <p:blipFill>
          <a:blip r:embed="rId7"/>
          <a:stretch>
            <a:fillRect/>
          </a:stretch>
        </p:blipFill>
        <p:spPr>
          <a:xfrm>
            <a:off x="2987594" y="694360"/>
            <a:ext cx="1391478" cy="223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图片 18"/>
          <p:cNvPicPr/>
          <p:nvPr/>
        </p:nvPicPr>
        <p:blipFill>
          <a:blip r:embed="rId8"/>
          <a:stretch>
            <a:fillRect/>
          </a:stretch>
        </p:blipFill>
        <p:spPr>
          <a:xfrm>
            <a:off x="4692645" y="694360"/>
            <a:ext cx="2034898" cy="22383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/>
          <p:cNvPicPr/>
          <p:nvPr/>
        </p:nvPicPr>
        <p:blipFill>
          <a:blip r:embed="rId9"/>
          <a:stretch>
            <a:fillRect/>
          </a:stretch>
        </p:blipFill>
        <p:spPr>
          <a:xfrm>
            <a:off x="7073743" y="737204"/>
            <a:ext cx="1600200" cy="2197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图片 20"/>
          <p:cNvPicPr/>
          <p:nvPr/>
        </p:nvPicPr>
        <p:blipFill>
          <a:blip r:embed="rId10"/>
          <a:stretch>
            <a:fillRect/>
          </a:stretch>
        </p:blipFill>
        <p:spPr>
          <a:xfrm>
            <a:off x="330768" y="3067646"/>
            <a:ext cx="1942376" cy="203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图片 21"/>
          <p:cNvPicPr/>
          <p:nvPr/>
        </p:nvPicPr>
        <p:blipFill>
          <a:blip r:embed="rId11"/>
          <a:stretch>
            <a:fillRect/>
          </a:stretch>
        </p:blipFill>
        <p:spPr>
          <a:xfrm>
            <a:off x="2384646" y="3067648"/>
            <a:ext cx="1412498" cy="2031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图片 22"/>
          <p:cNvPicPr/>
          <p:nvPr/>
        </p:nvPicPr>
        <p:blipFill>
          <a:blip r:embed="rId12"/>
          <a:stretch>
            <a:fillRect/>
          </a:stretch>
        </p:blipFill>
        <p:spPr>
          <a:xfrm>
            <a:off x="3971112" y="3082617"/>
            <a:ext cx="1426231" cy="2016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内容占位符 5"/>
          <p:cNvPicPr>
            <a:picLocks noGrp="1" noChangeAspect="1"/>
          </p:cNvPicPr>
          <p:nvPr>
            <p:ph idx="1"/>
          </p:nvPr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55" b="6816"/>
          <a:stretch/>
        </p:blipFill>
        <p:spPr>
          <a:xfrm rot="5400000">
            <a:off x="6094279" y="2524551"/>
            <a:ext cx="2021598" cy="3137730"/>
          </a:xfrm>
        </p:spPr>
      </p:pic>
    </p:spTree>
    <p:extLst>
      <p:ext uri="{BB962C8B-B14F-4D97-AF65-F5344CB8AC3E}">
        <p14:creationId xmlns:p14="http://schemas.microsoft.com/office/powerpoint/2010/main" val="36752373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7" name="Picture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sp>
        <p:nvSpPr>
          <p:cNvPr id="11" name="标题 1">
            <a:extLst>
              <a:ext uri="{FF2B5EF4-FFF2-40B4-BE49-F238E27FC236}">
                <a16:creationId xmlns:a16="http://schemas.microsoft.com/office/drawing/2014/main" id="{505275D8-142D-D04E-9BC9-B8D919D79BE8}"/>
              </a:ext>
            </a:extLst>
          </p:cNvPr>
          <p:cNvSpPr txBox="1">
            <a:spLocks/>
          </p:cNvSpPr>
          <p:nvPr/>
        </p:nvSpPr>
        <p:spPr>
          <a:xfrm>
            <a:off x="608943" y="147503"/>
            <a:ext cx="6401457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defPPr>
              <a:defRPr lang="fr-FR"/>
            </a:defPPr>
            <a:lvl1pPr algn="ctr" defTabSz="457189">
              <a:lnSpc>
                <a:spcPct val="150000"/>
              </a:lnSpc>
              <a:spcBef>
                <a:spcPct val="0"/>
              </a:spcBef>
              <a:buNone/>
              <a:defRPr sz="2400" b="1">
                <a:solidFill>
                  <a:srgbClr val="0093BE"/>
                </a:solidFill>
                <a:latin typeface="Arial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en-US" altLang="zh-CN" dirty="0"/>
              <a:t>Stand-alone test of CB14 at IHEP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35931"/>
            <a:ext cx="3281946" cy="437421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735" y="635931"/>
            <a:ext cx="3251465" cy="43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898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Stand-alone test of CB14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87284"/>
            <a:ext cx="5144555" cy="39384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981200" y="3073084"/>
            <a:ext cx="1000595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Detraining</a:t>
            </a:r>
            <a:endParaRPr lang="zh-CN" altLang="en-US" sz="1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5316235" y="891509"/>
            <a:ext cx="374984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/>
              <a:t>Changes: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Changes of the operators.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b="1" u="sng" dirty="0"/>
              <a:t>The inlet pipeline between mix tank and impregnation furnace (exposed in the air ~10</a:t>
            </a:r>
            <a:r>
              <a:rPr lang="zh-CN" altLang="en-US" sz="1600" b="1" u="sng" dirty="0"/>
              <a:t>℃</a:t>
            </a:r>
            <a:r>
              <a:rPr lang="en-US" altLang="zh-CN" sz="1600" b="1" u="sng" dirty="0"/>
              <a:t>) didn’t use any thermal insulation.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/>
              <a:t>It takes a longer time (6~7h) of injection compared with CB09 ~ CB13 (3~4h).</a:t>
            </a:r>
          </a:p>
        </p:txBody>
      </p:sp>
    </p:spTree>
    <p:extLst>
      <p:ext uri="{BB962C8B-B14F-4D97-AF65-F5344CB8AC3E}">
        <p14:creationId xmlns:p14="http://schemas.microsoft.com/office/powerpoint/2010/main" val="17372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  <a:latin typeface="Arial"/>
                <a:ea typeface="黑体" panose="02010609060101010101" pitchFamily="49" charset="-122"/>
              </a:rPr>
              <a:t>Corrective action of the VPI station</a:t>
            </a: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71"/>
          <a:stretch/>
        </p:blipFill>
        <p:spPr>
          <a:xfrm>
            <a:off x="150980" y="767496"/>
            <a:ext cx="3769980" cy="3500031"/>
          </a:xfrm>
          <a:prstGeom prst="rect">
            <a:avLst/>
          </a:prstGeom>
        </p:spPr>
      </p:pic>
      <p:cxnSp>
        <p:nvCxnSpPr>
          <p:cNvPr id="10" name="直接箭头连接符 9"/>
          <p:cNvCxnSpPr/>
          <p:nvPr/>
        </p:nvCxnSpPr>
        <p:spPr>
          <a:xfrm flipH="1" flipV="1">
            <a:off x="531979" y="1529496"/>
            <a:ext cx="228600" cy="533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227179" y="1148496"/>
            <a:ext cx="10438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200" dirty="0"/>
              <a:t>Inlet pipeline</a:t>
            </a:r>
            <a:endParaRPr lang="zh-CN" altLang="en-US" sz="1200" dirty="0"/>
          </a:p>
        </p:txBody>
      </p:sp>
      <p:cxnSp>
        <p:nvCxnSpPr>
          <p:cNvPr id="12" name="直接箭头连接符 11"/>
          <p:cNvCxnSpPr/>
          <p:nvPr/>
        </p:nvCxnSpPr>
        <p:spPr>
          <a:xfrm>
            <a:off x="1880655" y="1553695"/>
            <a:ext cx="389636" cy="242501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360779" y="1796196"/>
            <a:ext cx="114005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Heating belt</a:t>
            </a:r>
            <a:endParaRPr lang="zh-CN" altLang="en-US" sz="1400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0" y="767496"/>
            <a:ext cx="1938337" cy="2584449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28389" y="2802045"/>
            <a:ext cx="1558758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T controller for the inletpipeline:52-58</a:t>
            </a:r>
            <a:endParaRPr lang="zh-CN" altLang="en-US" sz="11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4578" y="767496"/>
            <a:ext cx="2780943" cy="1905000"/>
          </a:xfrm>
          <a:prstGeom prst="rect">
            <a:avLst/>
          </a:prstGeom>
        </p:spPr>
      </p:pic>
      <p:cxnSp>
        <p:nvCxnSpPr>
          <p:cNvPr id="17" name="直接箭头连接符 16"/>
          <p:cNvCxnSpPr/>
          <p:nvPr/>
        </p:nvCxnSpPr>
        <p:spPr>
          <a:xfrm flipV="1">
            <a:off x="6218404" y="1815246"/>
            <a:ext cx="656653" cy="50778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7389979" y="1148496"/>
            <a:ext cx="850335" cy="1524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6574726" y="1307464"/>
            <a:ext cx="986639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Thermal insulation</a:t>
            </a:r>
            <a:endParaRPr lang="zh-CN" altLang="en-US" sz="1400" dirty="0"/>
          </a:p>
        </p:txBody>
      </p:sp>
      <p:cxnSp>
        <p:nvCxnSpPr>
          <p:cNvPr id="20" name="直接箭头连接符 19"/>
          <p:cNvCxnSpPr/>
          <p:nvPr/>
        </p:nvCxnSpPr>
        <p:spPr>
          <a:xfrm>
            <a:off x="8075779" y="1616170"/>
            <a:ext cx="164535" cy="42902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7605218" y="2069137"/>
            <a:ext cx="115636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1400" dirty="0"/>
              <a:t>Ultrasonic flow meter</a:t>
            </a:r>
            <a:endParaRPr lang="zh-CN" altLang="en-US" sz="1400" dirty="0"/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4" t="27823" b="35140"/>
          <a:stretch/>
        </p:blipFill>
        <p:spPr>
          <a:xfrm>
            <a:off x="6069455" y="2905944"/>
            <a:ext cx="2806066" cy="1069585"/>
          </a:xfrm>
          <a:prstGeom prst="rect">
            <a:avLst/>
          </a:prstGeom>
        </p:spPr>
      </p:pic>
      <p:cxnSp>
        <p:nvCxnSpPr>
          <p:cNvPr id="26" name="直接箭头连接符 25"/>
          <p:cNvCxnSpPr/>
          <p:nvPr/>
        </p:nvCxnSpPr>
        <p:spPr>
          <a:xfrm flipV="1">
            <a:off x="7815146" y="2602537"/>
            <a:ext cx="368253" cy="56230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2268" y="3717488"/>
            <a:ext cx="5915025" cy="1390650"/>
          </a:xfrm>
          <a:prstGeom prst="rect">
            <a:avLst/>
          </a:prstGeom>
        </p:spPr>
      </p:pic>
      <p:sp>
        <p:nvSpPr>
          <p:cNvPr id="28" name="文本框 27"/>
          <p:cNvSpPr txBox="1"/>
          <p:nvPr/>
        </p:nvSpPr>
        <p:spPr>
          <a:xfrm>
            <a:off x="2154012" y="4677626"/>
            <a:ext cx="25955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60.1 - 58.0 - 58.6 - 58.5</a:t>
            </a:r>
            <a:endParaRPr lang="zh-CN" altLang="en-US" dirty="0"/>
          </a:p>
        </p:txBody>
      </p:sp>
      <p:sp>
        <p:nvSpPr>
          <p:cNvPr id="29" name="文本框 28"/>
          <p:cNvSpPr txBox="1"/>
          <p:nvPr/>
        </p:nvSpPr>
        <p:spPr>
          <a:xfrm>
            <a:off x="1098608" y="3501537"/>
            <a:ext cx="26170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/>
              <a:t>T controller for the mold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7716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EC2466AD-D9B2-3BFE-E007-A5E84C7F6E60}"/>
              </a:ext>
            </a:extLst>
          </p:cNvPr>
          <p:cNvSpPr txBox="1">
            <a:spLocks/>
          </p:cNvSpPr>
          <p:nvPr/>
        </p:nvSpPr>
        <p:spPr>
          <a:xfrm>
            <a:off x="600548" y="133350"/>
            <a:ext cx="6486052" cy="405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609585" rtl="0" eaLnBrk="1" latinLnBrk="0" hangingPunct="1">
              <a:spcBef>
                <a:spcPct val="0"/>
              </a:spcBef>
              <a:buNone/>
              <a:defRPr sz="3733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89">
              <a:lnSpc>
                <a:spcPct val="150000"/>
              </a:lnSpc>
              <a:defRPr/>
            </a:pPr>
            <a:r>
              <a:rPr lang="en-US" altLang="zh-CN" sz="2400" dirty="0">
                <a:solidFill>
                  <a:srgbClr val="0093BE"/>
                </a:solidFill>
              </a:rPr>
              <a:t>Qualification of the VPI system</a:t>
            </a:r>
            <a:endParaRPr lang="en-US" altLang="zh-CN" sz="2400" dirty="0">
              <a:solidFill>
                <a:srgbClr val="0093BE"/>
              </a:solidFill>
              <a:latin typeface="Arial"/>
              <a:ea typeface="黑体" panose="02010609060101010101" pitchFamily="49" charset="-122"/>
            </a:endParaRPr>
          </a:p>
        </p:txBody>
      </p:sp>
      <p:pic>
        <p:nvPicPr>
          <p:cNvPr id="2" name="Picture 7">
            <a:extLst>
              <a:ext uri="{FF2B5EF4-FFF2-40B4-BE49-F238E27FC236}">
                <a16:creationId xmlns:a16="http://schemas.microsoft.com/office/drawing/2014/main" id="{30689AB4-DF04-A33F-5302-CEF9F4CC1A0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7105078" y="151227"/>
            <a:ext cx="562051" cy="515523"/>
          </a:xfrm>
          <a:prstGeom prst="rect">
            <a:avLst/>
          </a:prstGeom>
        </p:spPr>
      </p:pic>
      <p:pic>
        <p:nvPicPr>
          <p:cNvPr id="3" name="Picture 11">
            <a:extLst>
              <a:ext uri="{FF2B5EF4-FFF2-40B4-BE49-F238E27FC236}">
                <a16:creationId xmlns:a16="http://schemas.microsoft.com/office/drawing/2014/main" id="{EA733AD3-4582-5C27-1651-57DA73FA0A63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7129" y="139203"/>
            <a:ext cx="506957" cy="52754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E7E8891-4E0B-3281-675A-9E3F206F537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84169" y="221586"/>
            <a:ext cx="891743" cy="414345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hqprint"/>
          <a:stretch>
            <a:fillRect/>
          </a:stretch>
        </p:blipFill>
        <p:spPr>
          <a:xfrm>
            <a:off x="250234" y="819150"/>
            <a:ext cx="1411243" cy="167591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hqprint"/>
          <a:stretch>
            <a:fillRect/>
          </a:stretch>
        </p:blipFill>
        <p:spPr>
          <a:xfrm>
            <a:off x="1752600" y="819150"/>
            <a:ext cx="1592898" cy="167591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hqprint"/>
          <a:stretch>
            <a:fillRect/>
          </a:stretch>
        </p:blipFill>
        <p:spPr>
          <a:xfrm>
            <a:off x="3436621" y="819150"/>
            <a:ext cx="1544554" cy="16764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14" cstate="hqprint"/>
          <a:srcRect l="27767" b="42105"/>
          <a:stretch/>
        </p:blipFill>
        <p:spPr>
          <a:xfrm>
            <a:off x="5032836" y="819150"/>
            <a:ext cx="3924476" cy="2362200"/>
          </a:xfrm>
          <a:prstGeom prst="rect">
            <a:avLst/>
          </a:prstGeom>
        </p:spPr>
      </p:pic>
      <p:cxnSp>
        <p:nvCxnSpPr>
          <p:cNvPr id="34" name="直接箭头连接符 33"/>
          <p:cNvCxnSpPr/>
          <p:nvPr/>
        </p:nvCxnSpPr>
        <p:spPr>
          <a:xfrm flipH="1" flipV="1">
            <a:off x="7010400" y="2266950"/>
            <a:ext cx="152400" cy="3048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426325" y="1724540"/>
            <a:ext cx="195977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Thermal insulation for the inlet pipeline</a:t>
            </a:r>
            <a:endParaRPr lang="zh-CN" altLang="en-US" sz="1400" dirty="0"/>
          </a:p>
        </p:txBody>
      </p:sp>
      <p:pic>
        <p:nvPicPr>
          <p:cNvPr id="36" name="图片 35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hqprint"/>
          <a:stretch>
            <a:fillRect/>
          </a:stretch>
        </p:blipFill>
        <p:spPr>
          <a:xfrm>
            <a:off x="250234" y="2647950"/>
            <a:ext cx="1959566" cy="2386187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2261461" y="2687223"/>
            <a:ext cx="2517632" cy="426869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2286000" y="3433091"/>
            <a:ext cx="6695851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We use a 0.5m </a:t>
            </a:r>
            <a:r>
              <a:rPr lang="en-US" altLang="zh-CN" dirty="0" err="1"/>
              <a:t>quadrupole</a:t>
            </a:r>
            <a:r>
              <a:rPr lang="en-US" altLang="zh-CN" dirty="0"/>
              <a:t> CCT magnet as a qualification of the VPI system after applying the corrective actions.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/>
              <a:t>This magnet will be tested this week. 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1082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24c1fb29-0358-4bcc-bca8-44401e6a2c73}"/>
  <p:tag name="TABLE_ENDDRAG_ORIGIN_RECT" val="547*192"/>
  <p:tag name="TABLE_ENDDRAG_RECT" val="27*281*547*19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schemas.microsoft.com/office/2006/metadata/properties"/>
    <ds:schemaRef ds:uri="http://purl.org/dc/dcmitype/"/>
    <ds:schemaRef ds:uri="8946e33d-fd2f-4ae4-8ee9-d90c129cdf9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6230</TotalTime>
  <Words>911</Words>
  <Application>Microsoft Macintosh PowerPoint</Application>
  <PresentationFormat>全屏显示(16:9)</PresentationFormat>
  <Paragraphs>193</Paragraphs>
  <Slides>20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等线</vt:lpstr>
      <vt:lpstr>Arial</vt:lpstr>
      <vt:lpstr>Book Antiqua</vt:lpstr>
      <vt:lpstr>Calibri</vt:lpstr>
      <vt:lpstr>Times New Roman</vt:lpstr>
      <vt:lpstr>Wingdings</vt:lpstr>
      <vt:lpstr>Thème Office</vt:lpstr>
      <vt:lpstr>Status of CCT corrector construction and test</vt:lpstr>
      <vt:lpstr>Progress of series production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2019 WPXX – Collaboration Description</dc:title>
  <dc:creator>unknown</dc:creator>
  <cp:lastModifiedBy>zhe zhe</cp:lastModifiedBy>
  <cp:revision>141</cp:revision>
  <cp:lastPrinted>2019-10-10T13:21:14Z</cp:lastPrinted>
  <dcterms:created xsi:type="dcterms:W3CDTF">2019-11-02T02:03:49Z</dcterms:created>
  <dcterms:modified xsi:type="dcterms:W3CDTF">2023-09-27T02:40:37Z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