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0" r:id="rId4"/>
  </p:sldMasterIdLst>
  <p:notesMasterIdLst>
    <p:notesMasterId r:id="rId38"/>
  </p:notesMasterIdLst>
  <p:handoutMasterIdLst>
    <p:handoutMasterId r:id="rId39"/>
  </p:handoutMasterIdLst>
  <p:sldIdLst>
    <p:sldId id="259" r:id="rId5"/>
    <p:sldId id="268" r:id="rId6"/>
    <p:sldId id="1067" r:id="rId7"/>
    <p:sldId id="1079" r:id="rId8"/>
    <p:sldId id="3021" r:id="rId9"/>
    <p:sldId id="3005" r:id="rId10"/>
    <p:sldId id="3006" r:id="rId11"/>
    <p:sldId id="3010" r:id="rId12"/>
    <p:sldId id="3012" r:id="rId13"/>
    <p:sldId id="3009" r:id="rId14"/>
    <p:sldId id="3011" r:id="rId15"/>
    <p:sldId id="2998" r:id="rId16"/>
    <p:sldId id="3028" r:id="rId17"/>
    <p:sldId id="3004" r:id="rId18"/>
    <p:sldId id="3003" r:id="rId19"/>
    <p:sldId id="3020" r:id="rId20"/>
    <p:sldId id="3018" r:id="rId21"/>
    <p:sldId id="3002" r:id="rId22"/>
    <p:sldId id="3025" r:id="rId23"/>
    <p:sldId id="3026" r:id="rId24"/>
    <p:sldId id="3022" r:id="rId25"/>
    <p:sldId id="274" r:id="rId26"/>
    <p:sldId id="1052" r:id="rId27"/>
    <p:sldId id="3027" r:id="rId28"/>
    <p:sldId id="2982" r:id="rId29"/>
    <p:sldId id="2981" r:id="rId30"/>
    <p:sldId id="2970" r:id="rId31"/>
    <p:sldId id="325" r:id="rId32"/>
    <p:sldId id="2999" r:id="rId33"/>
    <p:sldId id="3014" r:id="rId34"/>
    <p:sldId id="2997" r:id="rId35"/>
    <p:sldId id="3000" r:id="rId36"/>
    <p:sldId id="3001" r:id="rId37"/>
  </p:sldIdLst>
  <p:sldSz cx="9144000" cy="5143500" type="screen16x9"/>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7575"/>
    <a:srgbClr val="00B050"/>
    <a:srgbClr val="032FBB"/>
    <a:srgbClr val="0033CC"/>
    <a:srgbClr val="FEEAD8"/>
    <a:srgbClr val="F8FBDD"/>
    <a:srgbClr val="004A00"/>
    <a:srgbClr val="7F7F7F"/>
    <a:srgbClr val="E29751"/>
    <a:srgbClr val="7000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414" autoAdjust="0"/>
    <p:restoredTop sz="93324" autoAdjust="0"/>
  </p:normalViewPr>
  <p:slideViewPr>
    <p:cSldViewPr snapToObjects="1" showGuides="1">
      <p:cViewPr varScale="1">
        <p:scale>
          <a:sx n="87" d="100"/>
          <a:sy n="87" d="100"/>
        </p:scale>
        <p:origin x="296" y="4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27/09/2023</a:t>
            </a:fld>
            <a:endParaRPr lang="fr-FR"/>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14405382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27/09/2023</a:t>
            </a:fld>
            <a:endParaRPr lang="fr-FR"/>
          </a:p>
        </p:txBody>
      </p:sp>
      <p:sp>
        <p:nvSpPr>
          <p:cNvPr id="4" name="Espace réservé de l'image des diapositives 3"/>
          <p:cNvSpPr>
            <a:spLocks noGrp="1" noRot="1" noChangeAspect="1"/>
          </p:cNvSpPr>
          <p:nvPr>
            <p:ph type="sldImg" idx="2"/>
          </p:nvPr>
        </p:nvSpPr>
        <p:spPr>
          <a:xfrm>
            <a:off x="106363" y="739775"/>
            <a:ext cx="6584950"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6059624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27302" y="1626785"/>
            <a:ext cx="1890000" cy="1871006"/>
          </a:xfrm>
          <a:prstGeom prst="rect">
            <a:avLst/>
          </a:prstGeom>
        </p:spPr>
      </p:pic>
    </p:spTree>
    <p:extLst>
      <p:ext uri="{BB962C8B-B14F-4D97-AF65-F5344CB8AC3E}">
        <p14:creationId xmlns:p14="http://schemas.microsoft.com/office/powerpoint/2010/main" val="809351714"/>
      </p:ext>
    </p:extLst>
  </p:cSld>
  <p:clrMapOvr>
    <a:masterClrMapping/>
  </p:clrMapOvr>
  <p:transition spd="slow">
    <p:wipe/>
  </p:transition>
  <p:hf hdr="0" ftr="0" dt="0"/>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305992" y="280195"/>
            <a:ext cx="4212431" cy="79930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05991" y="1198994"/>
            <a:ext cx="4212431" cy="3456384"/>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4625578" y="0"/>
            <a:ext cx="4518422" cy="473849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31.03.2022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GB"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BFDCA1C4-9514-7B4F-976F-D92F7E296653}" type="slidenum">
              <a:rPr lang="fr-FR" smtClean="0"/>
              <a:pPr/>
              <a:t>‹#›</a:t>
            </a:fld>
            <a:endParaRPr lang="fr-FR" dirty="0"/>
          </a:p>
        </p:txBody>
      </p:sp>
    </p:spTree>
    <p:extLst>
      <p:ext uri="{BB962C8B-B14F-4D97-AF65-F5344CB8AC3E}">
        <p14:creationId xmlns:p14="http://schemas.microsoft.com/office/powerpoint/2010/main" val="1757769181"/>
      </p:ext>
    </p:extLst>
  </p:cSld>
  <p:clrMapOvr>
    <a:masterClrMapping/>
  </p:clrMapOvr>
  <p:transition spd="slow">
    <p:wipe/>
  </p:transition>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305992" y="280195"/>
            <a:ext cx="8532018" cy="79930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05991" y="1198994"/>
            <a:ext cx="4212431" cy="3456384"/>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31.03.2022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GB"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BFDCA1C4-9514-7B4F-976F-D92F7E296653}" type="slidenum">
              <a:rPr lang="fr-FR" smtClean="0"/>
              <a:pPr/>
              <a:t>‹#›</a:t>
            </a:fld>
            <a:endParaRPr lang="fr-FR"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4625579" y="1194198"/>
            <a:ext cx="4212431" cy="1674019"/>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4625579" y="2977278"/>
            <a:ext cx="4212431" cy="1674019"/>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884030606"/>
      </p:ext>
    </p:extLst>
  </p:cSld>
  <p:clrMapOvr>
    <a:masterClrMapping/>
  </p:clrMapOvr>
  <p:transition spd="slow">
    <p:wipe/>
  </p:transition>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305992" y="280195"/>
            <a:ext cx="8532018" cy="79930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05991" y="1198994"/>
            <a:ext cx="2781301" cy="3456384"/>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31.03.2022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GB"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BFDCA1C4-9514-7B4F-976F-D92F7E296653}" type="slidenum">
              <a:rPr lang="fr-FR" smtClean="0"/>
              <a:pPr/>
              <a:t>‹#›</a:t>
            </a:fld>
            <a:endParaRPr lang="fr-FR"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6056710" y="1194198"/>
            <a:ext cx="2781300" cy="1674019"/>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6093511" y="2977278"/>
            <a:ext cx="2744499" cy="1674019"/>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3194447" y="1194198"/>
            <a:ext cx="2744499" cy="1674019"/>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3194447" y="2983512"/>
            <a:ext cx="2744499" cy="1674019"/>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729868952"/>
      </p:ext>
    </p:extLst>
  </p:cSld>
  <p:clrMapOvr>
    <a:masterClrMapping/>
  </p:clrMapOvr>
  <p:transition spd="slow">
    <p:wipe/>
  </p:transition>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5991" y="1194198"/>
            <a:ext cx="4212431" cy="501253"/>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5" name="Text Placeholder 4"/>
          <p:cNvSpPr>
            <a:spLocks noGrp="1"/>
          </p:cNvSpPr>
          <p:nvPr>
            <p:ph type="body" sz="quarter" idx="3"/>
          </p:nvPr>
        </p:nvSpPr>
        <p:spPr>
          <a:xfrm>
            <a:off x="4629150" y="1203724"/>
            <a:ext cx="4212450" cy="491726"/>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305992" y="1815704"/>
            <a:ext cx="4212431" cy="2834878"/>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31.03.2022</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endParaRPr lang="en-GB"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BFDCA1C4-9514-7B4F-976F-D92F7E296653}" type="slidenum">
              <a:rPr lang="fr-FR" smtClean="0"/>
              <a:pPr/>
              <a:t>‹#›</a:t>
            </a:fld>
            <a:endParaRPr lang="fr-FR"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4629151" y="1815704"/>
            <a:ext cx="4212431" cy="2834878"/>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709760504"/>
      </p:ext>
    </p:extLst>
  </p:cSld>
  <p:clrMapOvr>
    <a:masterClrMapping/>
  </p:clrMapOvr>
  <p:transition spd="slow">
    <p:wipe/>
  </p:transition>
  <p:hf hdr="0" ftr="0" dt="0"/>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5991" y="1194198"/>
            <a:ext cx="2781301" cy="501253"/>
          </a:xfrm>
        </p:spPr>
        <p:txBody>
          <a:bodyPr anchor="t" anchorCtr="0"/>
          <a:lstStyle>
            <a:lvl1pPr marL="0" indent="0">
              <a:lnSpc>
                <a:spcPct val="100000"/>
              </a:lnSpc>
              <a:spcBef>
                <a:spcPts val="300"/>
              </a:spcBef>
              <a:spcAft>
                <a:spcPts val="0"/>
              </a:spcAft>
              <a:buNone/>
              <a:defRPr sz="1575"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5" name="Text Placeholder 4"/>
          <p:cNvSpPr>
            <a:spLocks noGrp="1"/>
          </p:cNvSpPr>
          <p:nvPr>
            <p:ph type="body" sz="quarter" idx="3"/>
          </p:nvPr>
        </p:nvSpPr>
        <p:spPr>
          <a:xfrm>
            <a:off x="6056710" y="1203724"/>
            <a:ext cx="2784890" cy="491726"/>
          </a:xfrm>
        </p:spPr>
        <p:txBody>
          <a:bodyPr anchor="t" anchorCtr="0"/>
          <a:lstStyle>
            <a:lvl1pPr marL="0" indent="0">
              <a:spcBef>
                <a:spcPts val="300"/>
              </a:spcBef>
              <a:spcAft>
                <a:spcPts val="0"/>
              </a:spcAft>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305992" y="1815704"/>
            <a:ext cx="2781300" cy="2834878"/>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6056710" y="1812132"/>
            <a:ext cx="2784890" cy="2834878"/>
          </a:xfrm>
          <a:pattFill prst="lgCheck">
            <a:fgClr>
              <a:schemeClr val="accent4"/>
            </a:fgClr>
            <a:bgClr>
              <a:schemeClr val="bg1"/>
            </a:bgClr>
          </a:pattFill>
        </p:spPr>
        <p:txBody>
          <a:bodyPr anchor="ctr"/>
          <a:lstStyle>
            <a:lvl1pPr marL="0" marR="0" indent="0" algn="ctr" defTabSz="685800" rtl="0" eaLnBrk="1" fontAlgn="auto" latinLnBrk="0" hangingPunct="1">
              <a:lnSpc>
                <a:spcPct val="90000"/>
              </a:lnSpc>
              <a:spcBef>
                <a:spcPts val="75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3190385" y="1200921"/>
            <a:ext cx="2781301" cy="501253"/>
          </a:xfrm>
        </p:spPr>
        <p:txBody>
          <a:bodyPr anchor="t" anchorCtr="0"/>
          <a:lstStyle>
            <a:lvl1pPr marL="0" indent="0">
              <a:spcBef>
                <a:spcPts val="300"/>
              </a:spcBef>
              <a:spcAft>
                <a:spcPts val="0"/>
              </a:spcAft>
              <a:buNone/>
              <a:defRPr sz="1575"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3190386" y="1822427"/>
            <a:ext cx="2781300" cy="2834878"/>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31.03.2022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GB"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BFDCA1C4-9514-7B4F-976F-D92F7E296653}" type="slidenum">
              <a:rPr lang="fr-FR" smtClean="0"/>
              <a:pPr/>
              <a:t>‹#›</a:t>
            </a:fld>
            <a:endParaRPr lang="fr-FR" dirty="0"/>
          </a:p>
        </p:txBody>
      </p:sp>
    </p:spTree>
    <p:extLst>
      <p:ext uri="{BB962C8B-B14F-4D97-AF65-F5344CB8AC3E}">
        <p14:creationId xmlns:p14="http://schemas.microsoft.com/office/powerpoint/2010/main" val="1435542383"/>
      </p:ext>
    </p:extLst>
  </p:cSld>
  <p:clrMapOvr>
    <a:masterClrMapping/>
  </p:clrMapOvr>
  <p:transition spd="slow">
    <p:wipe/>
  </p:transition>
  <p:hf hdr="0" ftr="0" dt="0"/>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3087290" y="1201033"/>
            <a:ext cx="2970000" cy="848411"/>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3087290" y="2049332"/>
            <a:ext cx="2969419" cy="260797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31.03.2022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GB"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BFDCA1C4-9514-7B4F-976F-D92F7E296653}" type="slidenum">
              <a:rPr lang="fr-FR" smtClean="0"/>
              <a:pPr/>
              <a:t>‹#›</a:t>
            </a:fld>
            <a:endParaRPr lang="fr-FR"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2456" y="3808894"/>
            <a:ext cx="2970000" cy="848411"/>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3038" y="1201032"/>
            <a:ext cx="2969419" cy="260797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6174291" y="3808894"/>
            <a:ext cx="2970000" cy="848411"/>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6174291" y="1201032"/>
            <a:ext cx="2969419" cy="2607973"/>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085366717"/>
      </p:ext>
    </p:extLst>
  </p:cSld>
  <p:clrMapOvr>
    <a:masterClrMapping/>
  </p:clrMapOvr>
  <p:transition spd="slow">
    <p:wipe/>
  </p:transition>
  <p:hf hdr="0" ftr="0" dt="0"/>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309582" y="1194197"/>
            <a:ext cx="8532018" cy="192293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305992" y="3220642"/>
            <a:ext cx="2781300" cy="1429940"/>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3200401" y="3220642"/>
            <a:ext cx="2749153" cy="1429940"/>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31.03.2022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GB"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BFDCA1C4-9514-7B4F-976F-D92F7E296653}" type="slidenum">
              <a:rPr lang="fr-FR" smtClean="0"/>
              <a:pPr/>
              <a:t>‹#›</a:t>
            </a:fld>
            <a:endParaRPr lang="fr-FR"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6064251" y="3220642"/>
            <a:ext cx="2777349" cy="1429940"/>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007388109"/>
      </p:ext>
    </p:extLst>
  </p:cSld>
  <p:clrMapOvr>
    <a:masterClrMapping/>
  </p:clrMapOvr>
  <p:transition spd="slow">
    <p:wipe/>
  </p:transition>
  <p:hf hdr="0" ftr="0" dt="0"/>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194197"/>
            <a:ext cx="9144000" cy="220940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305992" y="3220642"/>
            <a:ext cx="2781300" cy="1429940"/>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3200401" y="3220642"/>
            <a:ext cx="2749153" cy="1429940"/>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31.03.2022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GB"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BFDCA1C4-9514-7B4F-976F-D92F7E296653}" type="slidenum">
              <a:rPr lang="fr-FR" smtClean="0"/>
              <a:pPr/>
              <a:t>‹#›</a:t>
            </a:fld>
            <a:endParaRPr lang="fr-FR"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6064251" y="3220642"/>
            <a:ext cx="2777349" cy="1429940"/>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69649857"/>
      </p:ext>
    </p:extLst>
  </p:cSld>
  <p:clrMapOvr>
    <a:masterClrMapping/>
  </p:clrMapOvr>
  <p:transition spd="slow">
    <p:wipe/>
  </p:transition>
  <p:hf hdr="0" ftr="0" dt="0"/>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305991" y="1282304"/>
            <a:ext cx="8532019" cy="2139553"/>
          </a:xfrm>
        </p:spPr>
        <p:txBody>
          <a:bodyPr anchor="b"/>
          <a:lstStyle>
            <a:lvl1pPr>
              <a:defRPr sz="3750"/>
            </a:lvl1pPr>
          </a:lstStyle>
          <a:p>
            <a:r>
              <a:rPr lang="en-US"/>
              <a:t>Click to edit Master title style</a:t>
            </a:r>
            <a:endParaRPr lang="en-US" dirty="0"/>
          </a:p>
        </p:txBody>
      </p:sp>
      <p:sp>
        <p:nvSpPr>
          <p:cNvPr id="3" name="Text Placeholder 2"/>
          <p:cNvSpPr>
            <a:spLocks noGrp="1"/>
          </p:cNvSpPr>
          <p:nvPr>
            <p:ph type="body" idx="1"/>
          </p:nvPr>
        </p:nvSpPr>
        <p:spPr>
          <a:xfrm>
            <a:off x="305990" y="3442098"/>
            <a:ext cx="8532020" cy="1125140"/>
          </a:xfrm>
        </p:spPr>
        <p:txBody>
          <a:bodyPr/>
          <a:lstStyle>
            <a:lvl1pPr marL="0" indent="0">
              <a:buNone/>
              <a:defRPr sz="1800">
                <a:solidFill>
                  <a:schemeClr val="accent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31.03.2022</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BFDCA1C4-9514-7B4F-976F-D92F7E296653}" type="slidenum">
              <a:rPr lang="fr-FR" smtClean="0"/>
              <a:pPr/>
              <a:t>‹#›</a:t>
            </a:fld>
            <a:endParaRPr lang="fr-FR" dirty="0"/>
          </a:p>
        </p:txBody>
      </p:sp>
    </p:spTree>
    <p:extLst>
      <p:ext uri="{BB962C8B-B14F-4D97-AF65-F5344CB8AC3E}">
        <p14:creationId xmlns:p14="http://schemas.microsoft.com/office/powerpoint/2010/main" val="1074907192"/>
      </p:ext>
    </p:extLst>
  </p:cSld>
  <p:clrMapOvr>
    <a:masterClrMapping/>
  </p:clrMapOvr>
  <p:transition spd="slow">
    <p:wipe/>
  </p:transition>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31.03.2022</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BFDCA1C4-9514-7B4F-976F-D92F7E296653}" type="slidenum">
              <a:rPr lang="fr-FR" smtClean="0"/>
              <a:pPr/>
              <a:t>‹#›</a:t>
            </a:fld>
            <a:endParaRPr lang="fr-FR" dirty="0"/>
          </a:p>
        </p:txBody>
      </p:sp>
    </p:spTree>
    <p:extLst>
      <p:ext uri="{BB962C8B-B14F-4D97-AF65-F5344CB8AC3E}">
        <p14:creationId xmlns:p14="http://schemas.microsoft.com/office/powerpoint/2010/main" val="2679076351"/>
      </p:ext>
    </p:extLst>
  </p:cSld>
  <p:clrMapOvr>
    <a:masterClrMapping/>
  </p:clrMapOvr>
  <p:transition spd="slow">
    <p:wipe/>
  </p:transition>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78462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noAutofit/>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31.03.2022</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BFDCA1C4-9514-7B4F-976F-D92F7E296653}" type="slidenum">
              <a:rPr lang="fr-FR" smtClean="0"/>
              <a:pPr/>
              <a:t>‹#›</a:t>
            </a:fld>
            <a:endParaRPr lang="fr-FR" dirty="0"/>
          </a:p>
        </p:txBody>
      </p:sp>
    </p:spTree>
    <p:extLst>
      <p:ext uri="{BB962C8B-B14F-4D97-AF65-F5344CB8AC3E}">
        <p14:creationId xmlns:p14="http://schemas.microsoft.com/office/powerpoint/2010/main" val="2026699620"/>
      </p:ext>
    </p:extLst>
  </p:cSld>
  <p:clrMapOvr>
    <a:masterClrMapping/>
  </p:clrMapOvr>
  <p:transition spd="slow">
    <p:wipe/>
  </p:transition>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31.03.2022</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BFDCA1C4-9514-7B4F-976F-D92F7E296653}" type="slidenum">
              <a:rPr lang="fr-FR" smtClean="0"/>
              <a:pPr/>
              <a:t>‹#›</a:t>
            </a:fld>
            <a:endParaRPr lang="fr-FR" dirty="0"/>
          </a:p>
        </p:txBody>
      </p:sp>
    </p:spTree>
    <p:extLst>
      <p:ext uri="{BB962C8B-B14F-4D97-AF65-F5344CB8AC3E}">
        <p14:creationId xmlns:p14="http://schemas.microsoft.com/office/powerpoint/2010/main" val="1672370405"/>
      </p:ext>
    </p:extLst>
  </p:cSld>
  <p:clrMapOvr>
    <a:masterClrMapping/>
  </p:clrMapOvr>
  <p:transition spd="slow">
    <p:wipe/>
  </p:transition>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p:nvSpPr>
        <p:spPr>
          <a:xfrm>
            <a:off x="305991" y="4647304"/>
            <a:ext cx="8532019" cy="300082"/>
          </a:xfrm>
          <a:prstGeom prst="rect">
            <a:avLst/>
          </a:prstGeom>
          <a:noFill/>
        </p:spPr>
        <p:txBody>
          <a:bodyPr wrap="square" rtlCol="0">
            <a:spAutoFit/>
          </a:bodyPr>
          <a:lstStyle/>
          <a:p>
            <a:pPr algn="ctr"/>
            <a:r>
              <a:rPr kumimoji="0" lang="fr-CH" sz="1350" dirty="0" err="1"/>
              <a:t>home.cern</a:t>
            </a:r>
            <a:endParaRPr lang="en-US" sz="1350"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23928" y="1683648"/>
            <a:ext cx="1296144" cy="1296144"/>
          </a:xfrm>
          <a:prstGeom prst="rect">
            <a:avLst/>
          </a:prstGeom>
        </p:spPr>
      </p:pic>
    </p:spTree>
    <p:extLst>
      <p:ext uri="{BB962C8B-B14F-4D97-AF65-F5344CB8AC3E}">
        <p14:creationId xmlns:p14="http://schemas.microsoft.com/office/powerpoint/2010/main" val="4106836785"/>
      </p:ext>
    </p:extLst>
  </p:cSld>
  <p:clrMapOvr>
    <a:masterClrMapping/>
  </p:clrMapOvr>
  <p:transition spd="slow">
    <p:wipe/>
  </p:transition>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79DA7-F509-4780-906B-B5010AC3B9D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8A072FA-E4C8-4A08-8764-54708C90D72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7A477EA-610C-407D-8B3E-B5540E10FC92}"/>
              </a:ext>
            </a:extLst>
          </p:cNvPr>
          <p:cNvSpPr>
            <a:spLocks noGrp="1"/>
          </p:cNvSpPr>
          <p:nvPr>
            <p:ph type="dt" sz="half" idx="10"/>
          </p:nvPr>
        </p:nvSpPr>
        <p:spPr/>
        <p:txBody>
          <a:bodyPr/>
          <a:lstStyle/>
          <a:p>
            <a:r>
              <a:rPr lang="en-US"/>
              <a:t>31.03.2022</a:t>
            </a:r>
            <a:endParaRPr lang="en-US" dirty="0"/>
          </a:p>
        </p:txBody>
      </p:sp>
      <p:sp>
        <p:nvSpPr>
          <p:cNvPr id="5" name="Footer Placeholder 4">
            <a:extLst>
              <a:ext uri="{FF2B5EF4-FFF2-40B4-BE49-F238E27FC236}">
                <a16:creationId xmlns:a16="http://schemas.microsoft.com/office/drawing/2014/main" id="{BE7CD8E6-E086-4067-AE60-322EB6B9F8BD}"/>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F64C8CAB-FC53-4794-9239-A8405D86F0A0}"/>
              </a:ext>
            </a:extLst>
          </p:cNvPr>
          <p:cNvSpPr>
            <a:spLocks noGrp="1"/>
          </p:cNvSpPr>
          <p:nvPr>
            <p:ph type="sldNum" sz="quarter" idx="12"/>
          </p:nvPr>
        </p:nvSpPr>
        <p:spPr/>
        <p:txBody>
          <a:bodyPr/>
          <a:lstStyle/>
          <a:p>
            <a:fld id="{BFDCA1C4-9514-7B4F-976F-D92F7E296653}" type="slidenum">
              <a:rPr lang="fr-FR" smtClean="0"/>
              <a:pPr/>
              <a:t>‹#›</a:t>
            </a:fld>
            <a:endParaRPr lang="fr-FR" dirty="0"/>
          </a:p>
        </p:txBody>
      </p:sp>
    </p:spTree>
    <p:extLst>
      <p:ext uri="{BB962C8B-B14F-4D97-AF65-F5344CB8AC3E}">
        <p14:creationId xmlns:p14="http://schemas.microsoft.com/office/powerpoint/2010/main" val="673550357"/>
      </p:ext>
    </p:extLst>
  </p:cSld>
  <p:clrMapOvr>
    <a:masterClrMapping/>
  </p:clrMapOvr>
  <p:transition spd="slow">
    <p:wipe/>
  </p:transition>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spTree>
  </p:cSld>
  <p:clrMapOvr>
    <a:masterClrMapping/>
  </p:clrMapOvr>
  <p:transition spd="slow">
    <p:wip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257175" indent="-257175">
              <a:buFont typeface="Arial" panose="020B0604020202020204" pitchFamily="34" charset="0"/>
              <a:buChar char="•"/>
              <a:defRPr>
                <a:solidFill>
                  <a:schemeClr val="tx2">
                    <a:lumMod val="50000"/>
                  </a:schemeClr>
                </a:solidFill>
              </a:defRPr>
            </a:lvl1pPr>
            <a:lvl2pPr marL="471488" indent="-196454">
              <a:buFont typeface="Arial" panose="020B0604020202020204" pitchFamily="34" charset="0"/>
              <a:buChar char="•"/>
              <a:tabLst/>
              <a:defRPr sz="1350">
                <a:solidFill>
                  <a:schemeClr val="tx2">
                    <a:lumMod val="50000"/>
                  </a:schemeClr>
                </a:solidFill>
              </a:defRPr>
            </a:lvl2pPr>
            <a:lvl3pPr marL="666750" indent="-195263">
              <a:buSzPct val="100000"/>
              <a:buFont typeface="Arial" panose="020B0604020202020204" pitchFamily="34" charset="0"/>
              <a:buChar char="•"/>
              <a:tabLst/>
              <a:defRPr sz="1350">
                <a:solidFill>
                  <a:schemeClr val="tx2">
                    <a:lumMod val="50000"/>
                  </a:schemeClr>
                </a:solidFill>
              </a:defRPr>
            </a:lvl3pPr>
            <a:lvl4pPr marL="907256" indent="-202406">
              <a:buSzPct val="100000"/>
              <a:buFont typeface="Arial" panose="020B0604020202020204" pitchFamily="34" charset="0"/>
              <a:buChar char="•"/>
              <a:tabLst/>
              <a:defRPr sz="1200">
                <a:solidFill>
                  <a:schemeClr val="tx2">
                    <a:lumMod val="50000"/>
                  </a:schemeClr>
                </a:solidFill>
              </a:defRPr>
            </a:lvl4pPr>
            <a:lvl5pPr marL="1543050" indent="-17145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30.06.2022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Veronica Ilardi | MCBRD in-house fabrication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89481548"/>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29598" y="532588"/>
            <a:ext cx="1492818" cy="1477815"/>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305991" y="2571750"/>
            <a:ext cx="8532019" cy="1614949"/>
          </a:xfrm>
        </p:spPr>
        <p:txBody>
          <a:bodyPr anchor="t" anchorCtr="0"/>
          <a:lstStyle>
            <a:lvl1pPr algn="l">
              <a:defRPr sz="375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305991" y="4275190"/>
            <a:ext cx="8532020" cy="602840"/>
          </a:xfrm>
        </p:spPr>
        <p:txBody>
          <a:bodyPr>
            <a:noAutofit/>
          </a:bodyPr>
          <a:lstStyle>
            <a:lvl1pPr marL="0" indent="0" algn="l">
              <a:buNone/>
              <a:defRPr sz="15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Tree>
    <p:extLst>
      <p:ext uri="{BB962C8B-B14F-4D97-AF65-F5344CB8AC3E}">
        <p14:creationId xmlns:p14="http://schemas.microsoft.com/office/powerpoint/2010/main" val="3840232942"/>
      </p:ext>
    </p:extLst>
  </p:cSld>
  <p:clrMapOvr>
    <a:masterClrMapping/>
  </p:clrMapOvr>
  <p:transition spd="slow">
    <p:wipe/>
  </p:transition>
  <p:hf hdr="0" ftr="0" dt="0"/>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243000" indent="-243000">
              <a:buFont typeface="Arial" charset="0"/>
              <a:buChar char="•"/>
              <a:tabLst/>
              <a:defRPr sz="1350">
                <a:solidFill>
                  <a:schemeClr val="tx2"/>
                </a:solidFill>
              </a:defRPr>
            </a:lvl2pPr>
            <a:lvl3pPr marL="486000" indent="-243000">
              <a:buSzPct val="100000"/>
              <a:buFont typeface="Arial" panose="020B0604020202020204" pitchFamily="34" charset="0"/>
              <a:buChar char="•"/>
              <a:tabLst/>
              <a:defRPr>
                <a:solidFill>
                  <a:schemeClr val="tx2"/>
                </a:solidFill>
              </a:defRPr>
            </a:lvl3pPr>
            <a:lvl4pPr marL="729000" indent="-243000">
              <a:buSzPct val="100000"/>
              <a:buFont typeface="Arial" charset="0"/>
              <a:buChar char="•"/>
              <a:tabLst/>
              <a:defRPr>
                <a:solidFill>
                  <a:schemeClr val="tx2"/>
                </a:solidFill>
              </a:defRPr>
            </a:lvl4pPr>
            <a:lvl5pPr marL="1543050" indent="-17145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31.03.2022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GB"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BFDCA1C4-9514-7B4F-976F-D92F7E296653}" type="slidenum">
              <a:rPr lang="fr-FR" smtClean="0"/>
              <a:pPr/>
              <a:t>‹#›</a:t>
            </a:fld>
            <a:endParaRPr lang="fr-FR" dirty="0"/>
          </a:p>
        </p:txBody>
      </p:sp>
    </p:spTree>
    <p:extLst>
      <p:ext uri="{BB962C8B-B14F-4D97-AF65-F5344CB8AC3E}">
        <p14:creationId xmlns:p14="http://schemas.microsoft.com/office/powerpoint/2010/main" val="669545235"/>
      </p:ext>
    </p:extLst>
  </p:cSld>
  <p:clrMapOvr>
    <a:masterClrMapping/>
  </p:clrMapOvr>
  <p:transition spd="slow">
    <p:wipe/>
  </p:transition>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257175" indent="-257175">
              <a:buFont typeface="Arial" panose="020B0604020202020204" pitchFamily="34" charset="0"/>
              <a:buChar char="•"/>
              <a:defRPr>
                <a:solidFill>
                  <a:schemeClr val="tx2">
                    <a:lumMod val="50000"/>
                  </a:schemeClr>
                </a:solidFill>
              </a:defRPr>
            </a:lvl1pPr>
            <a:lvl2pPr marL="471488" indent="-196454">
              <a:buFont typeface="Arial" panose="020B0604020202020204" pitchFamily="34" charset="0"/>
              <a:buChar char="•"/>
              <a:tabLst/>
              <a:defRPr sz="1350">
                <a:solidFill>
                  <a:schemeClr val="tx2">
                    <a:lumMod val="50000"/>
                  </a:schemeClr>
                </a:solidFill>
              </a:defRPr>
            </a:lvl2pPr>
            <a:lvl3pPr marL="666750" indent="-195263">
              <a:buSzPct val="100000"/>
              <a:buFont typeface="Arial" panose="020B0604020202020204" pitchFamily="34" charset="0"/>
              <a:buChar char="•"/>
              <a:tabLst/>
              <a:defRPr sz="1350">
                <a:solidFill>
                  <a:schemeClr val="tx2">
                    <a:lumMod val="50000"/>
                  </a:schemeClr>
                </a:solidFill>
              </a:defRPr>
            </a:lvl3pPr>
            <a:lvl4pPr marL="907256" indent="-202406">
              <a:buSzPct val="100000"/>
              <a:buFont typeface="Arial" panose="020B0604020202020204" pitchFamily="34" charset="0"/>
              <a:buChar char="•"/>
              <a:tabLst/>
              <a:defRPr sz="1200">
                <a:solidFill>
                  <a:schemeClr val="tx2">
                    <a:lumMod val="50000"/>
                  </a:schemeClr>
                </a:solidFill>
              </a:defRPr>
            </a:lvl4pPr>
            <a:lvl5pPr marL="1543050" indent="-17145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30.06.2022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Veronica Ilardi | MCBRD in-house fabrication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545719138"/>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31.03.2022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GB"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BFDCA1C4-9514-7B4F-976F-D92F7E296653}" type="slidenum">
              <a:rPr lang="fr-FR" smtClean="0"/>
              <a:pPr/>
              <a:t>‹#›</a:t>
            </a:fld>
            <a:endParaRPr lang="fr-FR"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305991" y="1079897"/>
            <a:ext cx="8532019" cy="3570684"/>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696135089"/>
      </p:ext>
    </p:extLst>
  </p:cSld>
  <p:clrMapOvr>
    <a:masterClrMapping/>
  </p:clrMapOvr>
  <p:transition spd="slow">
    <p:wipe/>
  </p:transition>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2485"/>
            <a:ext cx="9144000" cy="4763691"/>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6056710" y="-39350"/>
            <a:ext cx="3087290" cy="4778115"/>
          </a:xfrm>
          <a:solidFill>
            <a:schemeClr val="tx1">
              <a:alpha val="80000"/>
            </a:schemeClr>
          </a:solidFill>
        </p:spPr>
        <p:txBody>
          <a:bodyPr lIns="180000" tIns="180000" rIns="180000" bIns="180000"/>
          <a:lstStyle>
            <a:lvl1pPr>
              <a:defRPr sz="2100">
                <a:solidFill>
                  <a:schemeClr val="bg1"/>
                </a:solidFill>
              </a:defRPr>
            </a:lvl1pPr>
            <a:lvl2pPr marL="243000" indent="-243000">
              <a:buFont typeface="Arial" charset="0"/>
              <a:buChar char="•"/>
              <a:tabLst/>
              <a:defRPr sz="1575">
                <a:solidFill>
                  <a:schemeClr val="bg1"/>
                </a:solidFill>
              </a:defRPr>
            </a:lvl2pPr>
            <a:lvl3pPr marL="486000" indent="-243000">
              <a:buSzPct val="100000"/>
              <a:buFont typeface="Arial" panose="020B0604020202020204" pitchFamily="34" charset="0"/>
              <a:buChar char="•"/>
              <a:tabLst/>
              <a:defRPr sz="1350">
                <a:solidFill>
                  <a:schemeClr val="bg1"/>
                </a:solidFill>
              </a:defRPr>
            </a:lvl3pPr>
            <a:lvl4pPr marL="729000" indent="-243000">
              <a:buSzPct val="100000"/>
              <a:buFont typeface="Arial" charset="0"/>
              <a:buChar char="•"/>
              <a:tabLst/>
              <a:defRPr>
                <a:solidFill>
                  <a:schemeClr val="bg1"/>
                </a:solidFill>
              </a:defRPr>
            </a:lvl4pPr>
            <a:lvl5pPr marL="1543050" indent="-17145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31.03.2022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GB"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BFDCA1C4-9514-7B4F-976F-D92F7E296653}" type="slidenum">
              <a:rPr lang="fr-FR" smtClean="0"/>
              <a:pPr/>
              <a:t>‹#›</a:t>
            </a:fld>
            <a:endParaRPr lang="fr-FR" dirty="0"/>
          </a:p>
        </p:txBody>
      </p:sp>
    </p:spTree>
    <p:extLst>
      <p:ext uri="{BB962C8B-B14F-4D97-AF65-F5344CB8AC3E}">
        <p14:creationId xmlns:p14="http://schemas.microsoft.com/office/powerpoint/2010/main" val="1309545213"/>
      </p:ext>
    </p:extLst>
  </p:cSld>
  <p:clrMapOvr>
    <a:masterClrMapping/>
  </p:clrMapOvr>
  <p:transition spd="slow">
    <p:wipe/>
  </p:transition>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5991" y="1194198"/>
            <a:ext cx="4212431" cy="3456384"/>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29150" y="1194199"/>
            <a:ext cx="4208860" cy="345638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31.03.2022</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endParaRPr lang="en-GB"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BFDCA1C4-9514-7B4F-976F-D92F7E296653}" type="slidenum">
              <a:rPr lang="fr-FR" smtClean="0"/>
              <a:pPr/>
              <a:t>‹#›</a:t>
            </a:fld>
            <a:endParaRPr lang="fr-FR" dirty="0"/>
          </a:p>
        </p:txBody>
      </p:sp>
    </p:spTree>
    <p:extLst>
      <p:ext uri="{BB962C8B-B14F-4D97-AF65-F5344CB8AC3E}">
        <p14:creationId xmlns:p14="http://schemas.microsoft.com/office/powerpoint/2010/main" val="787907208"/>
      </p:ext>
    </p:extLst>
  </p:cSld>
  <p:clrMapOvr>
    <a:masterClrMapping/>
  </p:clrMapOvr>
  <p:transition spd="slow">
    <p:wipe/>
  </p:transition>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5991" y="1194198"/>
            <a:ext cx="4212431" cy="501253"/>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305991" y="1820465"/>
            <a:ext cx="4212431" cy="2821782"/>
          </a:xfrm>
        </p:spPr>
        <p:txBody>
          <a:bodyPr/>
          <a:lstStyle>
            <a:lvl1pPr marL="243000" indent="-243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4629150" y="1203724"/>
            <a:ext cx="4212450" cy="491726"/>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20465"/>
            <a:ext cx="4208860" cy="2821782"/>
          </a:xfrm>
        </p:spPr>
        <p:txBody>
          <a:bodyPr/>
          <a:lstStyle>
            <a:lvl1pPr marL="243000" indent="-243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31.03.2022</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endParaRPr lang="en-GB"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BFDCA1C4-9514-7B4F-976F-D92F7E296653}" type="slidenum">
              <a:rPr lang="fr-FR" smtClean="0"/>
              <a:pPr/>
              <a:t>‹#›</a:t>
            </a:fld>
            <a:endParaRPr lang="fr-FR" dirty="0"/>
          </a:p>
        </p:txBody>
      </p:sp>
    </p:spTree>
    <p:extLst>
      <p:ext uri="{BB962C8B-B14F-4D97-AF65-F5344CB8AC3E}">
        <p14:creationId xmlns:p14="http://schemas.microsoft.com/office/powerpoint/2010/main" val="1522223331"/>
      </p:ext>
    </p:extLst>
  </p:cSld>
  <p:clrMapOvr>
    <a:masterClrMapping/>
  </p:clrMapOvr>
  <p:transition spd="slow">
    <p:wipe/>
  </p:transition>
  <p:hf hdr="0" ftr="0" dt="0"/>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5991" y="280195"/>
            <a:ext cx="8532019" cy="799307"/>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p:nvPicPr>
        <p:blipFill>
          <a:blip r:embed="rId26" cstate="email">
            <a:extLst>
              <a:ext uri="{28A0092B-C50C-407E-A947-70E740481C1C}">
                <a14:useLocalDpi xmlns:a14="http://schemas.microsoft.com/office/drawing/2010/main"/>
              </a:ext>
            </a:extLst>
          </a:blip>
          <a:stretch>
            <a:fillRect/>
          </a:stretch>
        </p:blipFill>
        <p:spPr>
          <a:xfrm>
            <a:off x="0" y="4736998"/>
            <a:ext cx="9144000" cy="406502"/>
          </a:xfrm>
          <a:prstGeom prst="rect">
            <a:avLst/>
          </a:prstGeom>
        </p:spPr>
      </p:pic>
      <p:sp>
        <p:nvSpPr>
          <p:cNvPr id="3" name="Text Placeholder 2"/>
          <p:cNvSpPr>
            <a:spLocks noGrp="1"/>
          </p:cNvSpPr>
          <p:nvPr>
            <p:ph type="body" idx="1"/>
          </p:nvPr>
        </p:nvSpPr>
        <p:spPr>
          <a:xfrm>
            <a:off x="305992" y="1194197"/>
            <a:ext cx="8532018" cy="3456384"/>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613921" y="4763139"/>
            <a:ext cx="473370" cy="273844"/>
          </a:xfrm>
          <a:prstGeom prst="rect">
            <a:avLst/>
          </a:prstGeom>
        </p:spPr>
        <p:txBody>
          <a:bodyPr vert="horz" lIns="0" tIns="0" rIns="0" bIns="0" rtlCol="0" anchor="ctr"/>
          <a:lstStyle>
            <a:lvl1pPr algn="r">
              <a:defRPr sz="750">
                <a:solidFill>
                  <a:schemeClr val="bg1"/>
                </a:solidFill>
              </a:defRPr>
            </a:lvl1pPr>
          </a:lstStyle>
          <a:p>
            <a:r>
              <a:rPr lang="en-US"/>
              <a:t>31.03.2022</a:t>
            </a:r>
            <a:endParaRPr lang="en-US" dirty="0"/>
          </a:p>
        </p:txBody>
      </p:sp>
      <p:sp>
        <p:nvSpPr>
          <p:cNvPr id="6" name="Slide Number Placeholder 5"/>
          <p:cNvSpPr>
            <a:spLocks noGrp="1"/>
          </p:cNvSpPr>
          <p:nvPr>
            <p:ph type="sldNum" sz="quarter" idx="4"/>
          </p:nvPr>
        </p:nvSpPr>
        <p:spPr>
          <a:xfrm>
            <a:off x="8330659" y="4767263"/>
            <a:ext cx="510941" cy="273844"/>
          </a:xfrm>
          <a:prstGeom prst="rect">
            <a:avLst/>
          </a:prstGeom>
        </p:spPr>
        <p:txBody>
          <a:bodyPr vert="horz" lIns="0" tIns="0" rIns="0" bIns="0" rtlCol="0" anchor="ctr"/>
          <a:lstStyle>
            <a:lvl1pPr algn="r">
              <a:defRPr sz="750">
                <a:solidFill>
                  <a:schemeClr val="bg1"/>
                </a:solidFill>
              </a:defRPr>
            </a:lvl1pPr>
          </a:lstStyle>
          <a:p>
            <a:fld id="{BFDCA1C4-9514-7B4F-976F-D92F7E296653}" type="slidenum">
              <a:rPr lang="fr-FR" smtClean="0"/>
              <a:pPr/>
              <a:t>‹#›</a:t>
            </a:fld>
            <a:endParaRPr lang="fr-FR"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3194447" y="4767263"/>
            <a:ext cx="4929166" cy="273844"/>
          </a:xfrm>
          <a:prstGeom prst="rect">
            <a:avLst/>
          </a:prstGeom>
        </p:spPr>
        <p:txBody>
          <a:bodyPr vert="horz" lIns="91440" tIns="45720" rIns="91440" bIns="45720" rtlCol="0" anchor="ctr"/>
          <a:lstStyle>
            <a:lvl1pPr algn="ctr">
              <a:defRPr sz="900">
                <a:solidFill>
                  <a:schemeClr val="bg1"/>
                </a:solidFill>
              </a:defRPr>
            </a:lvl1pPr>
          </a:lstStyle>
          <a:p>
            <a:endParaRPr lang="en-GB" dirty="0"/>
          </a:p>
        </p:txBody>
      </p:sp>
    </p:spTree>
    <p:extLst>
      <p:ext uri="{BB962C8B-B14F-4D97-AF65-F5344CB8AC3E}">
        <p14:creationId xmlns:p14="http://schemas.microsoft.com/office/powerpoint/2010/main" val="90136575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 id="2147483737" r:id="rId17"/>
    <p:sldLayoutId id="2147483738" r:id="rId18"/>
    <p:sldLayoutId id="2147483739" r:id="rId19"/>
    <p:sldLayoutId id="2147483740" r:id="rId20"/>
    <p:sldLayoutId id="2147483741" r:id="rId21"/>
    <p:sldLayoutId id="2147483742" r:id="rId22"/>
    <p:sldLayoutId id="2147483657" r:id="rId23"/>
    <p:sldLayoutId id="2147483659" r:id="rId24"/>
  </p:sldLayoutIdLst>
  <p:transition spd="slow">
    <p:wipe/>
  </p:transition>
  <p:hf hdr="0" ftr="0" dt="0"/>
  <p:txStyles>
    <p:titleStyle>
      <a:lvl1pPr algn="l" defTabSz="685800" rtl="0" eaLnBrk="1" latinLnBrk="0" hangingPunct="1">
        <a:lnSpc>
          <a:spcPct val="90000"/>
        </a:lnSpc>
        <a:spcBef>
          <a:spcPct val="0"/>
        </a:spcBef>
        <a:buNone/>
        <a:defRPr sz="2700" b="1" kern="1200">
          <a:solidFill>
            <a:schemeClr val="tx1"/>
          </a:solidFill>
          <a:latin typeface="+mj-lt"/>
          <a:ea typeface="+mj-ea"/>
          <a:cs typeface="+mj-cs"/>
        </a:defRPr>
      </a:lvl1pPr>
    </p:titleStyle>
    <p:bodyStyle>
      <a:lvl1pPr marL="0" indent="0" algn="l" defTabSz="685800" rtl="0" eaLnBrk="1" latinLnBrk="0" hangingPunct="1">
        <a:lnSpc>
          <a:spcPct val="90000"/>
        </a:lnSpc>
        <a:spcBef>
          <a:spcPts val="1350"/>
        </a:spcBef>
        <a:spcAft>
          <a:spcPts val="300"/>
        </a:spcAft>
        <a:buFont typeface="Arial"/>
        <a:buNone/>
        <a:tabLst/>
        <a:defRPr sz="1575" b="1" kern="1200">
          <a:solidFill>
            <a:schemeClr val="tx2">
              <a:lumMod val="50000"/>
            </a:schemeClr>
          </a:solidFill>
          <a:latin typeface="+mn-lt"/>
          <a:ea typeface="+mn-ea"/>
          <a:cs typeface="+mn-cs"/>
        </a:defRPr>
      </a:lvl1pPr>
      <a:lvl2pPr marL="242888" indent="-243000" algn="l" defTabSz="685800" rtl="0" eaLnBrk="1" latinLnBrk="0" hangingPunct="1">
        <a:lnSpc>
          <a:spcPct val="100000"/>
        </a:lnSpc>
        <a:spcBef>
          <a:spcPts val="375"/>
        </a:spcBef>
        <a:spcAft>
          <a:spcPts val="225"/>
        </a:spcAft>
        <a:buFont typeface="Arial" charset="0"/>
        <a:buChar char="•"/>
        <a:tabLst/>
        <a:defRPr sz="1350" kern="1200">
          <a:solidFill>
            <a:schemeClr val="tx2">
              <a:lumMod val="50000"/>
            </a:schemeClr>
          </a:solidFill>
          <a:latin typeface="+mn-lt"/>
          <a:ea typeface="+mn-ea"/>
          <a:cs typeface="+mn-cs"/>
        </a:defRPr>
      </a:lvl2pPr>
      <a:lvl3pPr marL="486000" indent="-243000" algn="l" defTabSz="685800" rtl="0" eaLnBrk="1" latinLnBrk="0" hangingPunct="1">
        <a:lnSpc>
          <a:spcPct val="100000"/>
        </a:lnSpc>
        <a:spcBef>
          <a:spcPts val="375"/>
        </a:spcBef>
        <a:spcAft>
          <a:spcPts val="225"/>
        </a:spcAft>
        <a:buFont typeface="Arial" panose="020B0604020202020204" pitchFamily="34" charset="0"/>
        <a:buChar char="•"/>
        <a:tabLst/>
        <a:defRPr sz="1275" kern="1200">
          <a:solidFill>
            <a:schemeClr val="tx2">
              <a:lumMod val="50000"/>
            </a:schemeClr>
          </a:solidFill>
          <a:latin typeface="+mn-lt"/>
          <a:ea typeface="+mn-ea"/>
          <a:cs typeface="+mn-cs"/>
        </a:defRPr>
      </a:lvl3pPr>
      <a:lvl4pPr marL="729000" indent="-243000" algn="l" defTabSz="685800" rtl="0" eaLnBrk="1" latinLnBrk="0" hangingPunct="1">
        <a:lnSpc>
          <a:spcPct val="100000"/>
        </a:lnSpc>
        <a:spcBef>
          <a:spcPts val="375"/>
        </a:spcBef>
        <a:spcAft>
          <a:spcPts val="225"/>
        </a:spcAft>
        <a:buFont typeface="Arial" panose="020B0604020202020204" pitchFamily="34" charset="0"/>
        <a:buChar char="•"/>
        <a:tabLst/>
        <a:defRPr sz="1200" kern="1200">
          <a:solidFill>
            <a:schemeClr val="tx2">
              <a:lumMod val="50000"/>
            </a:schemeClr>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200" kern="1200">
          <a:solidFill>
            <a:schemeClr val="accent6"/>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vent/1293138/" TargetMode="External"/><Relationship Id="rId2" Type="http://schemas.openxmlformats.org/officeDocument/2006/relationships/image" Target="../media/image4.png"/><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9.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hyperlink" Target="https://edms.cern.ch/document/2817784/1.0" TargetMode="External"/><Relationship Id="rId2" Type="http://schemas.openxmlformats.org/officeDocument/2006/relationships/image" Target="../media/image36.png"/><Relationship Id="rId1" Type="http://schemas.openxmlformats.org/officeDocument/2006/relationships/slideLayout" Target="../slideLayouts/slideLayout19.xml"/><Relationship Id="rId4" Type="http://schemas.openxmlformats.org/officeDocument/2006/relationships/hyperlink" Target="https://edms.cern.ch/document/2817784/2.1"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g"/><Relationship Id="rId1" Type="http://schemas.openxmlformats.org/officeDocument/2006/relationships/slideLayout" Target="../slideLayouts/slideLayout19.xml"/><Relationship Id="rId6" Type="http://schemas.openxmlformats.org/officeDocument/2006/relationships/image" Target="../media/image46.png"/><Relationship Id="rId5" Type="http://schemas.openxmlformats.org/officeDocument/2006/relationships/image" Target="../media/image45.jpg"/><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9.xml"/><Relationship Id="rId4" Type="http://schemas.openxmlformats.org/officeDocument/2006/relationships/image" Target="../media/image49.png"/></Relationships>
</file>

<file path=ppt/slides/_rels/slide2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png"/><Relationship Id="rId1" Type="http://schemas.openxmlformats.org/officeDocument/2006/relationships/slideLayout" Target="../slideLayouts/slideLayout22.xml"/><Relationship Id="rId4" Type="http://schemas.openxmlformats.org/officeDocument/2006/relationships/image" Target="../media/image55.png"/></Relationships>
</file>

<file path=ppt/slides/_rels/slide28.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png"/><Relationship Id="rId1" Type="http://schemas.openxmlformats.org/officeDocument/2006/relationships/slideLayout" Target="../slideLayouts/slideLayout5.xml"/><Relationship Id="rId4" Type="http://schemas.openxmlformats.org/officeDocument/2006/relationships/image" Target="../media/image58.png"/></Relationships>
</file>

<file path=ppt/slides/_rels/slide29.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hyperlink" Target="https://edms.cern.ch/document/2002875/1.1" TargetMode="External"/><Relationship Id="rId1" Type="http://schemas.openxmlformats.org/officeDocument/2006/relationships/slideLayout" Target="../slideLayouts/slideLayout19.xml"/><Relationship Id="rId5" Type="http://schemas.openxmlformats.org/officeDocument/2006/relationships/image" Target="../media/image61.png"/><Relationship Id="rId4" Type="http://schemas.openxmlformats.org/officeDocument/2006/relationships/image" Target="../media/image60.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2.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hyperlink" Target="https://edms.cern.ch/document/2002873/1.1" TargetMode="External"/><Relationship Id="rId2" Type="http://schemas.openxmlformats.org/officeDocument/2006/relationships/image" Target="../media/image62.jpeg"/><Relationship Id="rId1" Type="http://schemas.openxmlformats.org/officeDocument/2006/relationships/slideLayout" Target="../slideLayouts/slideLayout19.xml"/><Relationship Id="rId4" Type="http://schemas.openxmlformats.org/officeDocument/2006/relationships/image" Target="../media/image63.png"/></Relationships>
</file>

<file path=ppt/slides/_rels/slide31.xml.rels><?xml version="1.0" encoding="UTF-8" standalone="yes"?>
<Relationships xmlns="http://schemas.openxmlformats.org/package/2006/relationships"><Relationship Id="rId3" Type="http://schemas.openxmlformats.org/officeDocument/2006/relationships/hyperlink" Target="https://edms.cern.ch/document/2755485" TargetMode="External"/><Relationship Id="rId2" Type="http://schemas.openxmlformats.org/officeDocument/2006/relationships/hyperlink" Target="https://edms.cern.ch/document/2797173" TargetMode="External"/><Relationship Id="rId1" Type="http://schemas.openxmlformats.org/officeDocument/2006/relationships/slideLayout" Target="../slideLayouts/slideLayout19.xml"/><Relationship Id="rId6" Type="http://schemas.openxmlformats.org/officeDocument/2006/relationships/image" Target="../media/image65.jpeg"/><Relationship Id="rId5" Type="http://schemas.openxmlformats.org/officeDocument/2006/relationships/image" Target="../media/image64.jpeg"/><Relationship Id="rId4" Type="http://schemas.openxmlformats.org/officeDocument/2006/relationships/hyperlink" Target="https://edms.cern.ch/document/2795912"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5.xml"/><Relationship Id="rId4" Type="http://schemas.openxmlformats.org/officeDocument/2006/relationships/image" Target="../media/image68.jpeg"/></Relationships>
</file>

<file path=ppt/slides/_rels/slide33.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9.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19.xml"/><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9.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9.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AC3BB2C-E1C8-ACF5-7839-B6ED15CFAF07}"/>
              </a:ext>
            </a:extLst>
          </p:cNvPr>
          <p:cNvPicPr>
            <a:picLocks noChangeAspect="1"/>
          </p:cNvPicPr>
          <p:nvPr/>
        </p:nvPicPr>
        <p:blipFill>
          <a:blip r:embed="rId2"/>
          <a:stretch>
            <a:fillRect/>
          </a:stretch>
        </p:blipFill>
        <p:spPr>
          <a:xfrm>
            <a:off x="2150816" y="47370"/>
            <a:ext cx="7025855" cy="5083222"/>
          </a:xfrm>
          <a:prstGeom prst="rect">
            <a:avLst/>
          </a:prstGeom>
        </p:spPr>
      </p:pic>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395536" y="2893893"/>
            <a:ext cx="8532020" cy="1205281"/>
          </a:xfrm>
        </p:spPr>
        <p:txBody>
          <a:bodyPr/>
          <a:lstStyle/>
          <a:p>
            <a:r>
              <a:rPr lang="en-GB" sz="1800" b="1" dirty="0"/>
              <a:t>Arnaud Foussat </a:t>
            </a:r>
            <a:endParaRPr lang="en-GB" sz="1600" b="1" dirty="0"/>
          </a:p>
          <a:p>
            <a:r>
              <a:rPr lang="en-GB" sz="1600" dirty="0"/>
              <a:t>MSC TE/MSC-SMT </a:t>
            </a:r>
          </a:p>
          <a:p>
            <a:r>
              <a:rPr lang="en-GB" sz="1600" dirty="0"/>
              <a:t>On behalf of CERN-IHEP collaboration</a:t>
            </a:r>
          </a:p>
          <a:p>
            <a:r>
              <a:rPr lang="en-GB" sz="1600" dirty="0"/>
              <a:t>HL LHC week annual meeting</a:t>
            </a:r>
            <a:r>
              <a:rPr lang="en-GB" sz="1800" b="0" i="0" dirty="0"/>
              <a:t>				</a:t>
            </a:r>
          </a:p>
          <a:p>
            <a:r>
              <a:rPr lang="en-GB" sz="1600" dirty="0">
                <a:hlinkClick r:id="rId3">
                  <a:extLst>
                    <a:ext uri="{A12FA001-AC4F-418D-AE19-62706E023703}">
                      <ahyp:hlinkClr xmlns:ahyp="http://schemas.microsoft.com/office/drawing/2018/hyperlinkcolor" val="tx"/>
                    </a:ext>
                  </a:extLst>
                </a:hlinkClick>
              </a:rPr>
              <a:t>https://indico.cern.ch/event/1293138/</a:t>
            </a:r>
            <a:endParaRPr lang="en-GB" sz="1600" dirty="0"/>
          </a:p>
          <a:p>
            <a:r>
              <a:rPr lang="en-US" sz="1800" dirty="0"/>
              <a:t>2023-06-28</a:t>
            </a:r>
          </a:p>
        </p:txBody>
      </p:sp>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1475656" y="2139702"/>
            <a:ext cx="7207549" cy="1161447"/>
          </a:xfrm>
          <a:solidFill>
            <a:schemeClr val="bg1">
              <a:alpha val="0"/>
            </a:schemeClr>
          </a:solidFill>
        </p:spPr>
        <p:txBody>
          <a:bodyPr/>
          <a:lstStyle/>
          <a:p>
            <a:pPr algn="ctr"/>
            <a:r>
              <a:rPr lang="en-GB" dirty="0">
                <a:solidFill>
                  <a:schemeClr val="accent2">
                    <a:lumMod val="20000"/>
                    <a:lumOff val="80000"/>
                  </a:schemeClr>
                </a:solidFill>
                <a:effectLst>
                  <a:outerShdw blurRad="38100" dist="38100" dir="2700000" algn="tl">
                    <a:srgbClr val="000000">
                      <a:alpha val="43137"/>
                    </a:srgbClr>
                  </a:outerShdw>
                </a:effectLst>
              </a:rPr>
              <a:t>HL-WP3 MCBRD production status at CERN</a:t>
            </a:r>
            <a:endParaRPr lang="en-US" dirty="0">
              <a:solidFill>
                <a:schemeClr val="accent2">
                  <a:lumMod val="20000"/>
                  <a:lumOff val="80000"/>
                </a:schemeClr>
              </a:solidFill>
              <a:effectLst>
                <a:outerShdw blurRad="38100" dist="38100" dir="2700000" algn="tl">
                  <a:srgbClr val="000000">
                    <a:alpha val="43137"/>
                  </a:srgbClr>
                </a:outerShdw>
              </a:effectLst>
            </a:endParaRPr>
          </a:p>
        </p:txBody>
      </p:sp>
      <p:pic>
        <p:nvPicPr>
          <p:cNvPr id="11" name="Picture 10">
            <a:extLst>
              <a:ext uri="{FF2B5EF4-FFF2-40B4-BE49-F238E27FC236}">
                <a16:creationId xmlns:a16="http://schemas.microsoft.com/office/drawing/2014/main" id="{B0B193D0-F9A5-CEA8-17EC-F26CB666196F}"/>
              </a:ext>
            </a:extLst>
          </p:cNvPr>
          <p:cNvPicPr>
            <a:picLocks noChangeAspect="1"/>
          </p:cNvPicPr>
          <p:nvPr/>
        </p:nvPicPr>
        <p:blipFill>
          <a:blip r:embed="rId4"/>
          <a:stretch>
            <a:fillRect/>
          </a:stretch>
        </p:blipFill>
        <p:spPr>
          <a:xfrm>
            <a:off x="29552" y="34718"/>
            <a:ext cx="3283875" cy="632146"/>
          </a:xfrm>
          <a:prstGeom prst="rect">
            <a:avLst/>
          </a:prstGeom>
        </p:spPr>
      </p:pic>
    </p:spTree>
    <p:extLst>
      <p:ext uri="{BB962C8B-B14F-4D97-AF65-F5344CB8AC3E}">
        <p14:creationId xmlns:p14="http://schemas.microsoft.com/office/powerpoint/2010/main" val="215994394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49AE74-C753-265E-D236-2CF652F0ACBE}"/>
              </a:ext>
            </a:extLst>
          </p:cNvPr>
          <p:cNvSpPr>
            <a:spLocks noGrp="1"/>
          </p:cNvSpPr>
          <p:nvPr>
            <p:ph type="title"/>
          </p:nvPr>
        </p:nvSpPr>
        <p:spPr/>
        <p:txBody>
          <a:bodyPr/>
          <a:lstStyle/>
          <a:p>
            <a:r>
              <a:rPr lang="en-US" dirty="0"/>
              <a:t>Winding activities</a:t>
            </a:r>
            <a:endParaRPr lang="en-GB" dirty="0"/>
          </a:p>
        </p:txBody>
      </p:sp>
      <p:sp>
        <p:nvSpPr>
          <p:cNvPr id="3" name="Slide Number Placeholder 2">
            <a:extLst>
              <a:ext uri="{FF2B5EF4-FFF2-40B4-BE49-F238E27FC236}">
                <a16:creationId xmlns:a16="http://schemas.microsoft.com/office/drawing/2014/main" id="{3BEF774B-E9BE-0822-DDB7-0431291B188D}"/>
              </a:ext>
            </a:extLst>
          </p:cNvPr>
          <p:cNvSpPr>
            <a:spLocks noGrp="1"/>
          </p:cNvSpPr>
          <p:nvPr>
            <p:ph type="sldNum" sz="quarter" idx="12"/>
          </p:nvPr>
        </p:nvSpPr>
        <p:spPr/>
        <p:txBody>
          <a:bodyPr/>
          <a:lstStyle/>
          <a:p>
            <a:fld id="{BFDCA1C4-9514-7B4F-976F-D92F7E296653}" type="slidenum">
              <a:rPr lang="fr-FR" smtClean="0"/>
              <a:pPr/>
              <a:t>10</a:t>
            </a:fld>
            <a:endParaRPr lang="fr-FR" dirty="0"/>
          </a:p>
        </p:txBody>
      </p:sp>
      <p:pic>
        <p:nvPicPr>
          <p:cNvPr id="5" name="Picture 4" descr="A picture containing measuring stick, ruler, text, indoor&#10;&#10;Description automatically generated">
            <a:extLst>
              <a:ext uri="{FF2B5EF4-FFF2-40B4-BE49-F238E27FC236}">
                <a16:creationId xmlns:a16="http://schemas.microsoft.com/office/drawing/2014/main" id="{1C80CE75-0790-3177-38A6-42E7A9B6EBB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50887" y="679848"/>
            <a:ext cx="2816049" cy="2112037"/>
          </a:xfrm>
          <a:prstGeom prst="rect">
            <a:avLst/>
          </a:prstGeom>
        </p:spPr>
      </p:pic>
      <p:pic>
        <p:nvPicPr>
          <p:cNvPr id="17" name="Picture 16" descr="A picture containing clothing, person, indoor, footwear&#10;&#10;Description automatically generated">
            <a:extLst>
              <a:ext uri="{FF2B5EF4-FFF2-40B4-BE49-F238E27FC236}">
                <a16:creationId xmlns:a16="http://schemas.microsoft.com/office/drawing/2014/main" id="{0CB60AA6-F327-FF50-F1AF-D9568E44040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331380" y="1232770"/>
            <a:ext cx="3916609" cy="2937457"/>
          </a:xfrm>
          <a:prstGeom prst="rect">
            <a:avLst/>
          </a:prstGeom>
        </p:spPr>
      </p:pic>
      <p:pic>
        <p:nvPicPr>
          <p:cNvPr id="19" name="Picture 18" descr="A picture containing indoor&#10;&#10;Description automatically generated">
            <a:extLst>
              <a:ext uri="{FF2B5EF4-FFF2-40B4-BE49-F238E27FC236}">
                <a16:creationId xmlns:a16="http://schemas.microsoft.com/office/drawing/2014/main" id="{1F6B48F2-A41F-EB75-29C9-D41A4F4B7CB2}"/>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198875" y="2957872"/>
            <a:ext cx="3124528" cy="1701931"/>
          </a:xfrm>
          <a:prstGeom prst="rect">
            <a:avLst/>
          </a:prstGeom>
        </p:spPr>
      </p:pic>
      <p:pic>
        <p:nvPicPr>
          <p:cNvPr id="21" name="Picture 20" descr="A close-up of a machine&#10;&#10;Description automatically generated with low confidence">
            <a:extLst>
              <a:ext uri="{FF2B5EF4-FFF2-40B4-BE49-F238E27FC236}">
                <a16:creationId xmlns:a16="http://schemas.microsoft.com/office/drawing/2014/main" id="{B69B23E1-79D8-2635-01AF-14D2CBB7DD3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5400000">
            <a:off x="-427893" y="1246201"/>
            <a:ext cx="4024070" cy="3018053"/>
          </a:xfrm>
          <a:prstGeom prst="rect">
            <a:avLst/>
          </a:prstGeom>
        </p:spPr>
      </p:pic>
      <p:pic>
        <p:nvPicPr>
          <p:cNvPr id="23" name="Picture 22" descr="A group of spools of wire&#10;&#10;Description automatically generated with low confidence">
            <a:extLst>
              <a:ext uri="{FF2B5EF4-FFF2-40B4-BE49-F238E27FC236}">
                <a16:creationId xmlns:a16="http://schemas.microsoft.com/office/drawing/2014/main" id="{5B40C38B-75E2-60D7-BDD5-9916AEF59008}"/>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rot="5400000">
            <a:off x="3524202" y="451292"/>
            <a:ext cx="2232246" cy="2816048"/>
          </a:xfrm>
          <a:prstGeom prst="rect">
            <a:avLst/>
          </a:prstGeom>
        </p:spPr>
      </p:pic>
      <p:sp>
        <p:nvSpPr>
          <p:cNvPr id="4" name="Footer Placeholder 7">
            <a:extLst>
              <a:ext uri="{FF2B5EF4-FFF2-40B4-BE49-F238E27FC236}">
                <a16:creationId xmlns:a16="http://schemas.microsoft.com/office/drawing/2014/main" id="{E0D9DA17-52DC-281A-4E77-99D462166D02}"/>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 </a:t>
            </a:r>
            <a:r>
              <a:rPr lang="en-GB" dirty="0" err="1"/>
              <a:t>th</a:t>
            </a:r>
            <a:r>
              <a:rPr lang="en-GB" dirty="0"/>
              <a:t> September 2023</a:t>
            </a:r>
            <a:endParaRPr lang="en-US" dirty="0"/>
          </a:p>
        </p:txBody>
      </p:sp>
      <p:sp>
        <p:nvSpPr>
          <p:cNvPr id="6" name="TextBox 5">
            <a:extLst>
              <a:ext uri="{FF2B5EF4-FFF2-40B4-BE49-F238E27FC236}">
                <a16:creationId xmlns:a16="http://schemas.microsoft.com/office/drawing/2014/main" id="{AB1A663F-6E95-17C3-8A64-5A5B7E12BA04}"/>
              </a:ext>
            </a:extLst>
          </p:cNvPr>
          <p:cNvSpPr txBox="1"/>
          <p:nvPr/>
        </p:nvSpPr>
        <p:spPr>
          <a:xfrm>
            <a:off x="6391874" y="2791540"/>
            <a:ext cx="2559179" cy="1969770"/>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US" sz="1600" dirty="0"/>
              <a:t>Winding process still broadly manual </a:t>
            </a:r>
            <a:r>
              <a:rPr lang="en-US" sz="1600" b="1" dirty="0"/>
              <a:t>followed past qualified applied procedure on prototypes</a:t>
            </a:r>
            <a:r>
              <a:rPr lang="en-US" sz="1600" dirty="0"/>
              <a:t>.</a:t>
            </a:r>
          </a:p>
          <a:p>
            <a:pPr marL="285750" indent="-285750">
              <a:buFont typeface="Arial" panose="020B0604020202020204" pitchFamily="34" charset="0"/>
              <a:buChar char="•"/>
            </a:pPr>
            <a:r>
              <a:rPr lang="en-US" sz="1600" dirty="0"/>
              <a:t>Validated on AP11, further setbacks on AP10,15, and AP16.</a:t>
            </a:r>
            <a:endParaRPr lang="en-GB" sz="1600" dirty="0"/>
          </a:p>
        </p:txBody>
      </p:sp>
    </p:spTree>
    <p:extLst>
      <p:ext uri="{BB962C8B-B14F-4D97-AF65-F5344CB8AC3E}">
        <p14:creationId xmlns:p14="http://schemas.microsoft.com/office/powerpoint/2010/main" val="2810295642"/>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F70E2B-BC72-E1C1-F244-C25DF5D32BD6}"/>
              </a:ext>
            </a:extLst>
          </p:cNvPr>
          <p:cNvSpPr>
            <a:spLocks noGrp="1"/>
          </p:cNvSpPr>
          <p:nvPr>
            <p:ph type="title"/>
          </p:nvPr>
        </p:nvSpPr>
        <p:spPr/>
        <p:txBody>
          <a:bodyPr/>
          <a:lstStyle/>
          <a:p>
            <a:r>
              <a:rPr lang="en-US" dirty="0"/>
              <a:t>Aperture final preparation steps</a:t>
            </a:r>
            <a:endParaRPr lang="en-GB" dirty="0"/>
          </a:p>
        </p:txBody>
      </p:sp>
      <p:sp>
        <p:nvSpPr>
          <p:cNvPr id="3" name="Slide Number Placeholder 2">
            <a:extLst>
              <a:ext uri="{FF2B5EF4-FFF2-40B4-BE49-F238E27FC236}">
                <a16:creationId xmlns:a16="http://schemas.microsoft.com/office/drawing/2014/main" id="{6DCE8D42-A8F4-9F28-A325-D38BDFD1CF59}"/>
              </a:ext>
            </a:extLst>
          </p:cNvPr>
          <p:cNvSpPr>
            <a:spLocks noGrp="1"/>
          </p:cNvSpPr>
          <p:nvPr>
            <p:ph type="sldNum" sz="quarter" idx="12"/>
          </p:nvPr>
        </p:nvSpPr>
        <p:spPr/>
        <p:txBody>
          <a:bodyPr/>
          <a:lstStyle/>
          <a:p>
            <a:fld id="{BFDCA1C4-9514-7B4F-976F-D92F7E296653}" type="slidenum">
              <a:rPr lang="fr-FR" smtClean="0"/>
              <a:pPr/>
              <a:t>11</a:t>
            </a:fld>
            <a:endParaRPr lang="fr-FR" dirty="0"/>
          </a:p>
        </p:txBody>
      </p:sp>
      <p:pic>
        <p:nvPicPr>
          <p:cNvPr id="7" name="Picture 6">
            <a:extLst>
              <a:ext uri="{FF2B5EF4-FFF2-40B4-BE49-F238E27FC236}">
                <a16:creationId xmlns:a16="http://schemas.microsoft.com/office/drawing/2014/main" id="{7A3FDBAF-D55A-24FC-E029-8A0C8B6F4B59}"/>
              </a:ext>
            </a:extLst>
          </p:cNvPr>
          <p:cNvPicPr>
            <a:picLocks noChangeAspect="1"/>
          </p:cNvPicPr>
          <p:nvPr/>
        </p:nvPicPr>
        <p:blipFill>
          <a:blip r:embed="rId2"/>
          <a:stretch>
            <a:fillRect/>
          </a:stretch>
        </p:blipFill>
        <p:spPr>
          <a:xfrm>
            <a:off x="870088" y="843559"/>
            <a:ext cx="4752975" cy="3590925"/>
          </a:xfrm>
          <a:prstGeom prst="rect">
            <a:avLst/>
          </a:prstGeom>
        </p:spPr>
      </p:pic>
      <p:pic>
        <p:nvPicPr>
          <p:cNvPr id="6" name="Picture 5">
            <a:extLst>
              <a:ext uri="{FF2B5EF4-FFF2-40B4-BE49-F238E27FC236}">
                <a16:creationId xmlns:a16="http://schemas.microsoft.com/office/drawing/2014/main" id="{0B0D3676-2A06-1B5A-FBBA-6735F371CD79}"/>
              </a:ext>
            </a:extLst>
          </p:cNvPr>
          <p:cNvPicPr>
            <a:picLocks noChangeAspect="1"/>
          </p:cNvPicPr>
          <p:nvPr/>
        </p:nvPicPr>
        <p:blipFill>
          <a:blip r:embed="rId3"/>
          <a:stretch>
            <a:fillRect/>
          </a:stretch>
        </p:blipFill>
        <p:spPr>
          <a:xfrm>
            <a:off x="6012160" y="866215"/>
            <a:ext cx="2102127" cy="2139112"/>
          </a:xfrm>
          <a:prstGeom prst="rect">
            <a:avLst/>
          </a:prstGeom>
        </p:spPr>
      </p:pic>
      <p:sp>
        <p:nvSpPr>
          <p:cNvPr id="5" name="Footer Placeholder 7">
            <a:extLst>
              <a:ext uri="{FF2B5EF4-FFF2-40B4-BE49-F238E27FC236}">
                <a16:creationId xmlns:a16="http://schemas.microsoft.com/office/drawing/2014/main" id="{6562F9F7-5205-9157-271F-99C77832C04D}"/>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 </a:t>
            </a:r>
            <a:r>
              <a:rPr lang="en-GB" dirty="0" err="1"/>
              <a:t>th</a:t>
            </a:r>
            <a:r>
              <a:rPr lang="en-GB" dirty="0"/>
              <a:t> September 2023</a:t>
            </a:r>
            <a:endParaRPr lang="en-US" dirty="0"/>
          </a:p>
        </p:txBody>
      </p:sp>
      <p:sp>
        <p:nvSpPr>
          <p:cNvPr id="4" name="TextBox 3">
            <a:extLst>
              <a:ext uri="{FF2B5EF4-FFF2-40B4-BE49-F238E27FC236}">
                <a16:creationId xmlns:a16="http://schemas.microsoft.com/office/drawing/2014/main" id="{8DDC6F31-DD42-3119-D974-061D9E102536}"/>
              </a:ext>
            </a:extLst>
          </p:cNvPr>
          <p:cNvSpPr txBox="1"/>
          <p:nvPr/>
        </p:nvSpPr>
        <p:spPr>
          <a:xfrm>
            <a:off x="5774971" y="3291830"/>
            <a:ext cx="3096344" cy="1107996"/>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US" dirty="0"/>
              <a:t>Components dimensions compatible with common series CCT assembly procedure</a:t>
            </a:r>
            <a:endParaRPr lang="en-GB" dirty="0"/>
          </a:p>
        </p:txBody>
      </p:sp>
    </p:spTree>
    <p:extLst>
      <p:ext uri="{BB962C8B-B14F-4D97-AF65-F5344CB8AC3E}">
        <p14:creationId xmlns:p14="http://schemas.microsoft.com/office/powerpoint/2010/main" val="324699890"/>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2DFE1-BEAF-4FF1-7BFF-984BC9D9BAF7}"/>
              </a:ext>
            </a:extLst>
          </p:cNvPr>
          <p:cNvSpPr>
            <a:spLocks noGrp="1"/>
          </p:cNvSpPr>
          <p:nvPr>
            <p:ph type="title"/>
          </p:nvPr>
        </p:nvSpPr>
        <p:spPr/>
        <p:txBody>
          <a:bodyPr/>
          <a:lstStyle/>
          <a:p>
            <a:r>
              <a:rPr lang="en-US" dirty="0"/>
              <a:t>Series electrical diagram</a:t>
            </a:r>
            <a:endParaRPr lang="en-GB" dirty="0"/>
          </a:p>
        </p:txBody>
      </p:sp>
      <p:sp>
        <p:nvSpPr>
          <p:cNvPr id="3" name="Slide Number Placeholder 2">
            <a:extLst>
              <a:ext uri="{FF2B5EF4-FFF2-40B4-BE49-F238E27FC236}">
                <a16:creationId xmlns:a16="http://schemas.microsoft.com/office/drawing/2014/main" id="{2D00EA7C-F310-204C-42F6-966E10507F75}"/>
              </a:ext>
            </a:extLst>
          </p:cNvPr>
          <p:cNvSpPr>
            <a:spLocks noGrp="1"/>
          </p:cNvSpPr>
          <p:nvPr>
            <p:ph type="sldNum" sz="quarter" idx="12"/>
          </p:nvPr>
        </p:nvSpPr>
        <p:spPr/>
        <p:txBody>
          <a:bodyPr/>
          <a:lstStyle/>
          <a:p>
            <a:fld id="{BFDCA1C4-9514-7B4F-976F-D92F7E296653}" type="slidenum">
              <a:rPr lang="fr-FR" smtClean="0"/>
              <a:pPr/>
              <a:t>12</a:t>
            </a:fld>
            <a:endParaRPr lang="fr-FR" dirty="0"/>
          </a:p>
        </p:txBody>
      </p:sp>
      <p:pic>
        <p:nvPicPr>
          <p:cNvPr id="5" name="Picture 4">
            <a:extLst>
              <a:ext uri="{FF2B5EF4-FFF2-40B4-BE49-F238E27FC236}">
                <a16:creationId xmlns:a16="http://schemas.microsoft.com/office/drawing/2014/main" id="{ECC95CEC-F9D3-2B5D-B498-14A32D7C8F2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579228" y="846188"/>
            <a:ext cx="5529276" cy="3280079"/>
          </a:xfrm>
          <a:prstGeom prst="rect">
            <a:avLst/>
          </a:prstGeom>
        </p:spPr>
      </p:pic>
      <p:sp>
        <p:nvSpPr>
          <p:cNvPr id="6" name="Content Placeholder 1">
            <a:extLst>
              <a:ext uri="{FF2B5EF4-FFF2-40B4-BE49-F238E27FC236}">
                <a16:creationId xmlns:a16="http://schemas.microsoft.com/office/drawing/2014/main" id="{549769B6-79B3-7D1D-5421-EBD34A24EC58}"/>
              </a:ext>
            </a:extLst>
          </p:cNvPr>
          <p:cNvSpPr txBox="1">
            <a:spLocks/>
          </p:cNvSpPr>
          <p:nvPr/>
        </p:nvSpPr>
        <p:spPr>
          <a:xfrm>
            <a:off x="127989" y="825699"/>
            <a:ext cx="3629242" cy="3143528"/>
          </a:xfrm>
          <a:prstGeom prst="rect">
            <a:avLst/>
          </a:prstGeom>
        </p:spPr>
        <p:txBody>
          <a:bodyPr vert="horz" lIns="0" tIns="0" rIns="0" bIns="0" rtlCol="0">
            <a:noAutofit/>
          </a:bodyPr>
          <a:lstStyle>
            <a:lvl1pPr marL="257175" indent="-257175" algn="l" defTabSz="685800" rtl="0" eaLnBrk="1" latinLnBrk="0" hangingPunct="1">
              <a:lnSpc>
                <a:spcPct val="90000"/>
              </a:lnSpc>
              <a:spcBef>
                <a:spcPts val="1350"/>
              </a:spcBef>
              <a:spcAft>
                <a:spcPts val="300"/>
              </a:spcAft>
              <a:buFont typeface="Arial" panose="020B0604020202020204" pitchFamily="34" charset="0"/>
              <a:buChar char="•"/>
              <a:tabLst/>
              <a:defRPr sz="1575" b="1" kern="1200">
                <a:solidFill>
                  <a:schemeClr val="tx2">
                    <a:lumMod val="50000"/>
                  </a:schemeClr>
                </a:solidFill>
                <a:latin typeface="+mn-lt"/>
                <a:ea typeface="+mn-ea"/>
                <a:cs typeface="+mn-cs"/>
              </a:defRPr>
            </a:lvl1pPr>
            <a:lvl2pPr marL="471488" indent="-196454" algn="l" defTabSz="685800" rtl="0" eaLnBrk="1" latinLnBrk="0" hangingPunct="1">
              <a:lnSpc>
                <a:spcPct val="100000"/>
              </a:lnSpc>
              <a:spcBef>
                <a:spcPts val="375"/>
              </a:spcBef>
              <a:spcAft>
                <a:spcPts val="225"/>
              </a:spcAft>
              <a:buFont typeface="Arial" panose="020B0604020202020204" pitchFamily="34" charset="0"/>
              <a:buChar char="•"/>
              <a:tabLst/>
              <a:defRPr sz="1350" kern="1200">
                <a:solidFill>
                  <a:schemeClr val="tx2">
                    <a:lumMod val="50000"/>
                  </a:schemeClr>
                </a:solidFill>
                <a:latin typeface="+mn-lt"/>
                <a:ea typeface="+mn-ea"/>
                <a:cs typeface="+mn-cs"/>
              </a:defRPr>
            </a:lvl2pPr>
            <a:lvl3pPr marL="666750" indent="-195263" algn="l" defTabSz="685800" rtl="0" eaLnBrk="1" latinLnBrk="0" hangingPunct="1">
              <a:lnSpc>
                <a:spcPct val="100000"/>
              </a:lnSpc>
              <a:spcBef>
                <a:spcPts val="375"/>
              </a:spcBef>
              <a:spcAft>
                <a:spcPts val="225"/>
              </a:spcAft>
              <a:buSzPct val="100000"/>
              <a:buFont typeface="Arial" panose="020B0604020202020204" pitchFamily="34" charset="0"/>
              <a:buChar char="•"/>
              <a:tabLst/>
              <a:defRPr sz="1350" kern="1200">
                <a:solidFill>
                  <a:schemeClr val="tx2">
                    <a:lumMod val="50000"/>
                  </a:schemeClr>
                </a:solidFill>
                <a:latin typeface="+mn-lt"/>
                <a:ea typeface="+mn-ea"/>
                <a:cs typeface="+mn-cs"/>
              </a:defRPr>
            </a:lvl3pPr>
            <a:lvl4pPr marL="907256" indent="-202406" algn="l" defTabSz="685800" rtl="0" eaLnBrk="1" latinLnBrk="0" hangingPunct="1">
              <a:lnSpc>
                <a:spcPct val="100000"/>
              </a:lnSpc>
              <a:spcBef>
                <a:spcPts val="375"/>
              </a:spcBef>
              <a:spcAft>
                <a:spcPts val="225"/>
              </a:spcAft>
              <a:buSzPct val="100000"/>
              <a:buFont typeface="Arial" panose="020B0604020202020204" pitchFamily="34" charset="0"/>
              <a:buChar char="•"/>
              <a:tabLst/>
              <a:defRPr sz="1200" kern="1200">
                <a:solidFill>
                  <a:schemeClr val="tx2">
                    <a:lumMod val="50000"/>
                  </a:schemeClr>
                </a:solidFill>
                <a:latin typeface="+mn-lt"/>
                <a:ea typeface="+mn-ea"/>
                <a:cs typeface="+mn-cs"/>
              </a:defRPr>
            </a:lvl4pPr>
            <a:lvl5pPr marL="1543050" indent="-171450" algn="l" defTabSz="685800" rtl="0" eaLnBrk="1" latinLnBrk="0" hangingPunct="1">
              <a:lnSpc>
                <a:spcPct val="90000"/>
              </a:lnSpc>
              <a:spcBef>
                <a:spcPts val="375"/>
              </a:spcBef>
              <a:buSzPct val="100000"/>
              <a:buFont typeface="Arial" charset="0"/>
              <a:buChar char="•"/>
              <a:defRPr sz="1200" kern="1200">
                <a:solidFill>
                  <a:schemeClr val="tx2">
                    <a:lumMod val="50000"/>
                  </a:schemeClr>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buFont typeface="Wingdings" panose="05000000000000000000" pitchFamily="2" charset="2"/>
              <a:buChar char="q"/>
            </a:pPr>
            <a:r>
              <a:rPr lang="en-US" sz="1800" dirty="0">
                <a:solidFill>
                  <a:srgbClr val="032FBB"/>
                </a:solidFill>
              </a:rPr>
              <a:t>The applied electrical diagram was updated for series (EDMS </a:t>
            </a:r>
            <a:r>
              <a:rPr lang="en-GB" sz="1800" dirty="0">
                <a:solidFill>
                  <a:srgbClr val="032FBB"/>
                </a:solidFill>
                <a:hlinkClick r:id="rId3">
                  <a:extLst>
                    <a:ext uri="{A12FA001-AC4F-418D-AE19-62706E023703}">
                      <ahyp:hlinkClr xmlns:ahyp="http://schemas.microsoft.com/office/drawing/2018/hyperlinkcolor" val="tx"/>
                    </a:ext>
                  </a:extLst>
                </a:hlinkClick>
              </a:rPr>
              <a:t>2817784/1.0</a:t>
            </a:r>
            <a:r>
              <a:rPr lang="en-GB" sz="1800" dirty="0">
                <a:solidFill>
                  <a:srgbClr val="032FBB"/>
                </a:solidFill>
              </a:rPr>
              <a:t>, </a:t>
            </a:r>
            <a:r>
              <a:rPr lang="en-GB" sz="1800" b="0" dirty="0">
                <a:solidFill>
                  <a:srgbClr val="032FBB"/>
                </a:solidFill>
              </a:rPr>
              <a:t>used on</a:t>
            </a:r>
            <a:r>
              <a:rPr lang="en-US" sz="1800" b="0" dirty="0">
                <a:solidFill>
                  <a:srgbClr val="032FBB"/>
                </a:solidFill>
              </a:rPr>
              <a:t> MCBRD11, 12 </a:t>
            </a:r>
            <a:endParaRPr lang="en-GB" sz="1800" b="0" dirty="0">
              <a:solidFill>
                <a:srgbClr val="032FBB"/>
              </a:solidFill>
            </a:endParaRPr>
          </a:p>
          <a:p>
            <a:pPr lvl="1">
              <a:buFont typeface="Wingdings" panose="05000000000000000000" pitchFamily="2" charset="2"/>
              <a:buChar char="q"/>
            </a:pPr>
            <a:r>
              <a:rPr lang="en-US" sz="1575" dirty="0">
                <a:solidFill>
                  <a:srgbClr val="032FBB"/>
                </a:solidFill>
              </a:rPr>
              <a:t> No central VTs, no CLIQ lead, no T-sensors. </a:t>
            </a:r>
          </a:p>
          <a:p>
            <a:pPr>
              <a:buFont typeface="Wingdings" panose="05000000000000000000" pitchFamily="2" charset="2"/>
              <a:buChar char="q"/>
            </a:pPr>
            <a:r>
              <a:rPr lang="en-US" sz="1800" dirty="0">
                <a:solidFill>
                  <a:srgbClr val="032FBB"/>
                </a:solidFill>
              </a:rPr>
              <a:t>All past MCBRD P03b, P04 prototypes &amp; S02 were modified </a:t>
            </a:r>
            <a:r>
              <a:rPr lang="en-US" sz="1800" b="0" dirty="0">
                <a:solidFill>
                  <a:srgbClr val="032FBB"/>
                </a:solidFill>
              </a:rPr>
              <a:t>to comply with the series diagram.</a:t>
            </a:r>
          </a:p>
          <a:p>
            <a:pPr>
              <a:buFont typeface="Wingdings" panose="05000000000000000000" pitchFamily="2" charset="2"/>
              <a:buChar char="q"/>
            </a:pPr>
            <a:r>
              <a:rPr lang="en-US" sz="1800" dirty="0">
                <a:solidFill>
                  <a:srgbClr val="032FBB"/>
                </a:solidFill>
              </a:rPr>
              <a:t>IHEP confirmed diagram compliance of series from MBRD04 (V2)</a:t>
            </a:r>
          </a:p>
        </p:txBody>
      </p:sp>
      <p:sp>
        <p:nvSpPr>
          <p:cNvPr id="7" name="TextBox 6">
            <a:extLst>
              <a:ext uri="{FF2B5EF4-FFF2-40B4-BE49-F238E27FC236}">
                <a16:creationId xmlns:a16="http://schemas.microsoft.com/office/drawing/2014/main" id="{0F8D5579-62F2-0BBC-F09C-D34F85CE6E66}"/>
              </a:ext>
            </a:extLst>
          </p:cNvPr>
          <p:cNvSpPr txBox="1"/>
          <p:nvPr/>
        </p:nvSpPr>
        <p:spPr>
          <a:xfrm>
            <a:off x="7092280" y="4278530"/>
            <a:ext cx="2160240" cy="430887"/>
          </a:xfrm>
          <a:prstGeom prst="rect">
            <a:avLst/>
          </a:prstGeom>
          <a:noFill/>
        </p:spPr>
        <p:txBody>
          <a:bodyPr wrap="square">
            <a:spAutoFit/>
          </a:bodyPr>
          <a:lstStyle/>
          <a:p>
            <a:r>
              <a:rPr lang="en-US" sz="1100" dirty="0">
                <a:solidFill>
                  <a:srgbClr val="032FBB"/>
                </a:solidFill>
              </a:rPr>
              <a:t>EDMS </a:t>
            </a:r>
            <a:r>
              <a:rPr lang="en-GB" sz="1100" b="0" u="none" strike="noStrike" dirty="0">
                <a:solidFill>
                  <a:srgbClr val="0645AD"/>
                </a:solidFill>
                <a:effectLst/>
                <a:latin typeface="Helvetica Neue"/>
                <a:hlinkClick r:id="rId4"/>
              </a:rPr>
              <a:t>2817784/2.1</a:t>
            </a:r>
            <a:endParaRPr lang="en-GB" sz="1100" b="0" dirty="0">
              <a:effectLst/>
              <a:latin typeface="Helvetica Neue"/>
            </a:endParaRPr>
          </a:p>
          <a:p>
            <a:r>
              <a:rPr lang="en-US" sz="1100" dirty="0">
                <a:solidFill>
                  <a:srgbClr val="032FBB"/>
                </a:solidFill>
              </a:rPr>
              <a:t> </a:t>
            </a:r>
            <a:endParaRPr lang="en-GB" sz="1100" dirty="0"/>
          </a:p>
        </p:txBody>
      </p:sp>
      <p:cxnSp>
        <p:nvCxnSpPr>
          <p:cNvPr id="12" name="Straight Connector 11">
            <a:extLst>
              <a:ext uri="{FF2B5EF4-FFF2-40B4-BE49-F238E27FC236}">
                <a16:creationId xmlns:a16="http://schemas.microsoft.com/office/drawing/2014/main" id="{531CCEC9-477F-01A6-5617-9D2528E2BD85}"/>
              </a:ext>
            </a:extLst>
          </p:cNvPr>
          <p:cNvCxnSpPr/>
          <p:nvPr/>
        </p:nvCxnSpPr>
        <p:spPr>
          <a:xfrm>
            <a:off x="3614724" y="3651870"/>
            <a:ext cx="5493780" cy="288032"/>
          </a:xfrm>
          <a:prstGeom prst="line">
            <a:avLst/>
          </a:prstGeom>
        </p:spPr>
        <p:style>
          <a:lnRef idx="3">
            <a:schemeClr val="accent3"/>
          </a:lnRef>
          <a:fillRef idx="0">
            <a:schemeClr val="accent3"/>
          </a:fillRef>
          <a:effectRef idx="2">
            <a:schemeClr val="accent3"/>
          </a:effectRef>
          <a:fontRef idx="minor">
            <a:schemeClr val="tx1"/>
          </a:fontRef>
        </p:style>
      </p:cxnSp>
      <p:cxnSp>
        <p:nvCxnSpPr>
          <p:cNvPr id="13" name="Straight Connector 12">
            <a:extLst>
              <a:ext uri="{FF2B5EF4-FFF2-40B4-BE49-F238E27FC236}">
                <a16:creationId xmlns:a16="http://schemas.microsoft.com/office/drawing/2014/main" id="{8613788B-0088-1FF2-962C-FE0B275B1FAA}"/>
              </a:ext>
            </a:extLst>
          </p:cNvPr>
          <p:cNvCxnSpPr>
            <a:cxnSpLocks/>
          </p:cNvCxnSpPr>
          <p:nvPr/>
        </p:nvCxnSpPr>
        <p:spPr>
          <a:xfrm flipV="1">
            <a:off x="3707904" y="3720928"/>
            <a:ext cx="5400600" cy="218974"/>
          </a:xfrm>
          <a:prstGeom prst="line">
            <a:avLst/>
          </a:prstGeom>
        </p:spPr>
        <p:style>
          <a:lnRef idx="3">
            <a:schemeClr val="accent3"/>
          </a:lnRef>
          <a:fillRef idx="0">
            <a:schemeClr val="accent3"/>
          </a:fillRef>
          <a:effectRef idx="2">
            <a:schemeClr val="accent3"/>
          </a:effectRef>
          <a:fontRef idx="minor">
            <a:schemeClr val="tx1"/>
          </a:fontRef>
        </p:style>
      </p:cxnSp>
      <p:sp>
        <p:nvSpPr>
          <p:cNvPr id="4" name="Footer Placeholder 7">
            <a:extLst>
              <a:ext uri="{FF2B5EF4-FFF2-40B4-BE49-F238E27FC236}">
                <a16:creationId xmlns:a16="http://schemas.microsoft.com/office/drawing/2014/main" id="{651263D8-7A43-755F-76B4-311D03AD7DAA}"/>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spTree>
    <p:extLst>
      <p:ext uri="{BB962C8B-B14F-4D97-AF65-F5344CB8AC3E}">
        <p14:creationId xmlns:p14="http://schemas.microsoft.com/office/powerpoint/2010/main" val="2890314789"/>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405" y="483518"/>
            <a:ext cx="8532019" cy="799307"/>
          </a:xfrm>
        </p:spPr>
        <p:txBody>
          <a:bodyPr/>
          <a:lstStyle/>
          <a:p>
            <a:r>
              <a:rPr lang="en-GB" dirty="0"/>
              <a:t>Coils winding production update schedule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13</a:t>
            </a:fld>
            <a:endParaRPr lang="fr-FR"/>
          </a:p>
        </p:txBody>
      </p:sp>
      <p:graphicFrame>
        <p:nvGraphicFramePr>
          <p:cNvPr id="6" name="Content Placeholder 5"/>
          <p:cNvGraphicFramePr>
            <a:graphicFrameLocks/>
          </p:cNvGraphicFramePr>
          <p:nvPr>
            <p:extLst>
              <p:ext uri="{D42A27DB-BD31-4B8C-83A1-F6EECF244321}">
                <p14:modId xmlns:p14="http://schemas.microsoft.com/office/powerpoint/2010/main" val="4039066145"/>
              </p:ext>
            </p:extLst>
          </p:nvPr>
        </p:nvGraphicFramePr>
        <p:xfrm>
          <a:off x="611560" y="1216177"/>
          <a:ext cx="7666111" cy="2371360"/>
        </p:xfrm>
        <a:graphic>
          <a:graphicData uri="http://schemas.openxmlformats.org/drawingml/2006/table">
            <a:tbl>
              <a:tblPr firstRow="1" bandRow="1">
                <a:tableStyleId>{5C22544A-7EE6-4342-B048-85BDC9FD1C3A}</a:tableStyleId>
              </a:tblPr>
              <a:tblGrid>
                <a:gridCol w="1944216">
                  <a:extLst>
                    <a:ext uri="{9D8B030D-6E8A-4147-A177-3AD203B41FA5}">
                      <a16:colId xmlns:a16="http://schemas.microsoft.com/office/drawing/2014/main" val="20002"/>
                    </a:ext>
                  </a:extLst>
                </a:gridCol>
                <a:gridCol w="5721895">
                  <a:extLst>
                    <a:ext uri="{9D8B030D-6E8A-4147-A177-3AD203B41FA5}">
                      <a16:colId xmlns:a16="http://schemas.microsoft.com/office/drawing/2014/main" val="20003"/>
                    </a:ext>
                  </a:extLst>
                </a:gridCol>
              </a:tblGrid>
              <a:tr h="714812">
                <a:tc>
                  <a:txBody>
                    <a:bodyPr/>
                    <a:lstStyle/>
                    <a:p>
                      <a:pPr algn="ctr"/>
                      <a:r>
                        <a:rPr lang="en-US" sz="2000" dirty="0"/>
                        <a:t>Coil #ID number</a:t>
                      </a:r>
                      <a:endParaRPr lang="en-GB" sz="2000" dirty="0"/>
                    </a:p>
                  </a:txBody>
                  <a:tcPr anchor="ctr"/>
                </a:tc>
                <a:tc>
                  <a:txBody>
                    <a:bodyPr/>
                    <a:lstStyle/>
                    <a:p>
                      <a:pPr algn="ctr"/>
                      <a:r>
                        <a:rPr lang="en-GB" sz="2000" dirty="0"/>
                        <a:t>Period</a:t>
                      </a:r>
                    </a:p>
                  </a:txBody>
                  <a:tcPr anchor="ctr"/>
                </a:tc>
                <a:extLst>
                  <a:ext uri="{0D108BD9-81ED-4DB2-BD59-A6C34878D82A}">
                    <a16:rowId xmlns:a16="http://schemas.microsoft.com/office/drawing/2014/main" val="10000"/>
                  </a:ext>
                </a:extLst>
              </a:tr>
              <a:tr h="414137">
                <a:tc>
                  <a:txBody>
                    <a:bodyPr/>
                    <a:lstStyle/>
                    <a:p>
                      <a:pPr algn="ctr">
                        <a:spcAft>
                          <a:spcPts val="0"/>
                        </a:spcAft>
                      </a:pPr>
                      <a:r>
                        <a:rPr lang="en-US" altLang="zh-CN" sz="1800" b="0" kern="1200" dirty="0">
                          <a:solidFill>
                            <a:schemeClr val="tx1"/>
                          </a:solidFill>
                          <a:latin typeface="Book Antiqua"/>
                          <a:ea typeface="+mn-ea"/>
                          <a:cs typeface="Book Antiqua"/>
                        </a:rPr>
                        <a:t>AP11</a:t>
                      </a:r>
                      <a:endParaRPr lang="zh-CN" altLang="en-US" sz="1800" b="0" kern="1200" dirty="0">
                        <a:solidFill>
                          <a:schemeClr val="tx1"/>
                        </a:solidFill>
                        <a:latin typeface="Book Antiqua"/>
                        <a:ea typeface="+mn-ea"/>
                        <a:cs typeface="Book Antiqua"/>
                      </a:endParaRPr>
                    </a:p>
                  </a:txBody>
                  <a:tcPr marL="68580" marR="68580" marT="0" marB="0" anchor="ctr"/>
                </a:tc>
                <a:tc>
                  <a:txBody>
                    <a:bodyPr/>
                    <a:lstStyle/>
                    <a:p>
                      <a:pPr algn="ctr">
                        <a:spcAft>
                          <a:spcPts val="0"/>
                        </a:spcAft>
                      </a:pPr>
                      <a:r>
                        <a:rPr lang="en-US" sz="1800" b="0" kern="1200" dirty="0">
                          <a:solidFill>
                            <a:schemeClr val="tx1"/>
                          </a:solidFill>
                          <a:latin typeface="Book Antiqua"/>
                          <a:ea typeface="+mn-ea"/>
                          <a:cs typeface="Book Antiqua"/>
                        </a:rPr>
                        <a:t>Jan – Feb. 2023</a:t>
                      </a:r>
                      <a:endParaRPr lang="zh-CN" altLang="en-US" sz="1800" b="0" kern="1200" dirty="0">
                        <a:solidFill>
                          <a:schemeClr val="tx1"/>
                        </a:solidFill>
                        <a:latin typeface="Book Antiqua"/>
                        <a:ea typeface="+mn-ea"/>
                        <a:cs typeface="Book Antiqua"/>
                      </a:endParaRPr>
                    </a:p>
                  </a:txBody>
                  <a:tcPr marL="68580" marR="68580" marT="0" marB="0" anchor="ctr"/>
                </a:tc>
                <a:extLst>
                  <a:ext uri="{0D108BD9-81ED-4DB2-BD59-A6C34878D82A}">
                    <a16:rowId xmlns:a16="http://schemas.microsoft.com/office/drawing/2014/main" val="10001"/>
                  </a:ext>
                </a:extLst>
              </a:tr>
              <a:tr h="414137">
                <a:tc>
                  <a:txBody>
                    <a:bodyPr/>
                    <a:lstStyle/>
                    <a:p>
                      <a:pPr algn="ctr">
                        <a:spcAft>
                          <a:spcPts val="0"/>
                        </a:spcAft>
                      </a:pPr>
                      <a:r>
                        <a:rPr lang="en-US" altLang="zh-CN" sz="1800" b="0" kern="1200" dirty="0">
                          <a:solidFill>
                            <a:schemeClr val="tx1"/>
                          </a:solidFill>
                          <a:latin typeface="Book Antiqua"/>
                          <a:ea typeface="+mn-ea"/>
                          <a:cs typeface="Book Antiqua"/>
                        </a:rPr>
                        <a:t>AP10</a:t>
                      </a:r>
                      <a:endParaRPr lang="zh-CN" altLang="en-US" sz="1800" b="0" kern="1200" dirty="0">
                        <a:solidFill>
                          <a:schemeClr val="tx1"/>
                        </a:solidFill>
                        <a:latin typeface="Book Antiqua"/>
                        <a:ea typeface="+mn-ea"/>
                        <a:cs typeface="Book Antiqua"/>
                      </a:endParaRPr>
                    </a:p>
                  </a:txBody>
                  <a:tcPr marL="68580" marR="68580" marT="0" marB="0" anchor="ctr"/>
                </a:tc>
                <a:tc>
                  <a:txBody>
                    <a:bodyPr/>
                    <a:lstStyle/>
                    <a:p>
                      <a:pPr algn="ctr">
                        <a:spcAft>
                          <a:spcPts val="0"/>
                        </a:spcAft>
                      </a:pPr>
                      <a:r>
                        <a:rPr lang="en-US" sz="1800" b="0" kern="1200" dirty="0">
                          <a:solidFill>
                            <a:schemeClr val="tx1"/>
                          </a:solidFill>
                          <a:latin typeface="Book Antiqua"/>
                          <a:ea typeface="+mn-ea"/>
                          <a:cs typeface="Book Antiqua"/>
                        </a:rPr>
                        <a:t>Mar. 2023 / </a:t>
                      </a:r>
                      <a:r>
                        <a:rPr lang="en-US" sz="1800" b="0" kern="1200" dirty="0">
                          <a:solidFill>
                            <a:srgbClr val="FF0000"/>
                          </a:solidFill>
                          <a:latin typeface="Book Antiqua"/>
                          <a:ea typeface="+mn-ea"/>
                          <a:cs typeface="Book Antiqua"/>
                        </a:rPr>
                        <a:t>Nov 23 - Jan 2024</a:t>
                      </a:r>
                      <a:endParaRPr lang="zh-CN" altLang="en-US" sz="1800" b="0" kern="1200" dirty="0">
                        <a:solidFill>
                          <a:srgbClr val="FF0000"/>
                        </a:solidFill>
                        <a:latin typeface="Book Antiqua"/>
                        <a:ea typeface="+mn-ea"/>
                        <a:cs typeface="Book Antiqua"/>
                      </a:endParaRPr>
                    </a:p>
                  </a:txBody>
                  <a:tcPr marL="68580" marR="68580" marT="0" marB="0" anchor="ctr"/>
                </a:tc>
                <a:extLst>
                  <a:ext uri="{0D108BD9-81ED-4DB2-BD59-A6C34878D82A}">
                    <a16:rowId xmlns:a16="http://schemas.microsoft.com/office/drawing/2014/main" val="10002"/>
                  </a:ext>
                </a:extLst>
              </a:tr>
              <a:tr h="414137">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ltLang="zh-CN" sz="1800" b="0" kern="1200" dirty="0">
                          <a:solidFill>
                            <a:schemeClr val="tx1"/>
                          </a:solidFill>
                          <a:latin typeface="Book Antiqua"/>
                          <a:ea typeface="+mn-ea"/>
                          <a:cs typeface="Book Antiqua"/>
                        </a:rPr>
                        <a:t>AP16</a:t>
                      </a:r>
                      <a:endParaRPr lang="zh-CN" altLang="en-US" sz="1800" b="0" kern="1200" dirty="0">
                        <a:solidFill>
                          <a:schemeClr val="tx1"/>
                        </a:solidFill>
                        <a:latin typeface="Book Antiqua"/>
                        <a:ea typeface="+mn-ea"/>
                        <a:cs typeface="Book Antiqua"/>
                      </a:endParaRPr>
                    </a:p>
                  </a:txBody>
                  <a:tcPr marL="68580" marR="68580" marT="0" marB="0" anchor="ctr"/>
                </a:tc>
                <a:tc>
                  <a:txBody>
                    <a:bodyPr/>
                    <a:lstStyle/>
                    <a:p>
                      <a:pPr algn="ctr">
                        <a:spcAft>
                          <a:spcPts val="0"/>
                        </a:spcAft>
                      </a:pPr>
                      <a:r>
                        <a:rPr lang="en-US" sz="1800" b="0" kern="1200" dirty="0">
                          <a:solidFill>
                            <a:schemeClr val="tx1"/>
                          </a:solidFill>
                          <a:latin typeface="Book Antiqua"/>
                          <a:ea typeface="+mn-ea"/>
                          <a:cs typeface="Book Antiqua"/>
                        </a:rPr>
                        <a:t>Apr. 2023 / </a:t>
                      </a:r>
                      <a:r>
                        <a:rPr lang="en-US" sz="1800" b="0" kern="1200" dirty="0">
                          <a:solidFill>
                            <a:srgbClr val="FF0000"/>
                          </a:solidFill>
                          <a:latin typeface="Book Antiqua"/>
                          <a:ea typeface="+mn-ea"/>
                          <a:cs typeface="Book Antiqua"/>
                        </a:rPr>
                        <a:t>Oct. - Nov. 2023</a:t>
                      </a:r>
                      <a:endParaRPr lang="zh-CN" altLang="en-US" sz="1800" b="0" kern="1200" dirty="0">
                        <a:solidFill>
                          <a:srgbClr val="FF0000"/>
                        </a:solidFill>
                        <a:latin typeface="Book Antiqua"/>
                        <a:ea typeface="+mn-ea"/>
                        <a:cs typeface="Book Antiqua"/>
                      </a:endParaRPr>
                    </a:p>
                  </a:txBody>
                  <a:tcPr marL="68580" marR="68580" marT="0" marB="0" anchor="ctr"/>
                </a:tc>
                <a:extLst>
                  <a:ext uri="{0D108BD9-81ED-4DB2-BD59-A6C34878D82A}">
                    <a16:rowId xmlns:a16="http://schemas.microsoft.com/office/drawing/2014/main" val="10003"/>
                  </a:ext>
                </a:extLst>
              </a:tr>
              <a:tr h="414137">
                <a:tc>
                  <a:txBody>
                    <a:bodyPr/>
                    <a:lstStyle/>
                    <a:p>
                      <a:pPr algn="ctr">
                        <a:spcAft>
                          <a:spcPts val="0"/>
                        </a:spcAft>
                      </a:pPr>
                      <a:r>
                        <a:rPr lang="en-US" altLang="zh-CN" sz="1800" b="0" kern="1200" dirty="0">
                          <a:solidFill>
                            <a:schemeClr val="tx1"/>
                          </a:solidFill>
                          <a:latin typeface="Book Antiqua"/>
                          <a:ea typeface="+mn-ea"/>
                          <a:cs typeface="Book Antiqua"/>
                        </a:rPr>
                        <a:t>AP15</a:t>
                      </a:r>
                      <a:endParaRPr lang="zh-CN" altLang="en-US" sz="1800" b="0" kern="1200" dirty="0">
                        <a:solidFill>
                          <a:schemeClr val="tx1"/>
                        </a:solidFill>
                        <a:latin typeface="Book Antiqua"/>
                        <a:ea typeface="+mn-ea"/>
                        <a:cs typeface="Book Antiqua"/>
                      </a:endParaRPr>
                    </a:p>
                  </a:txBody>
                  <a:tcPr marL="68580" marR="68580" marT="0" marB="0" anchor="ctr"/>
                </a:tc>
                <a:tc>
                  <a:txBody>
                    <a:bodyPr/>
                    <a:lstStyle/>
                    <a:p>
                      <a:pPr algn="ctr">
                        <a:spcAft>
                          <a:spcPts val="0"/>
                        </a:spcAft>
                      </a:pPr>
                      <a:r>
                        <a:rPr lang="en-US" altLang="zh-CN" sz="1800" b="0" kern="1200" dirty="0">
                          <a:solidFill>
                            <a:schemeClr val="tx1"/>
                          </a:solidFill>
                          <a:latin typeface="Book Antiqua"/>
                          <a:ea typeface="+mn-ea"/>
                          <a:cs typeface="Book Antiqua"/>
                        </a:rPr>
                        <a:t>July 2023 / on going - Oct. 2023</a:t>
                      </a:r>
                      <a:endParaRPr lang="zh-CN" altLang="en-US" sz="1800" b="0" kern="1200" dirty="0">
                        <a:solidFill>
                          <a:schemeClr val="tx1"/>
                        </a:solidFill>
                        <a:latin typeface="Book Antiqua"/>
                        <a:ea typeface="+mn-ea"/>
                        <a:cs typeface="Book Antiqua"/>
                      </a:endParaRPr>
                    </a:p>
                  </a:txBody>
                  <a:tcPr marL="68580" marR="68580" marT="0" marB="0" anchor="ctr"/>
                </a:tc>
                <a:extLst>
                  <a:ext uri="{0D108BD9-81ED-4DB2-BD59-A6C34878D82A}">
                    <a16:rowId xmlns:a16="http://schemas.microsoft.com/office/drawing/2014/main" val="10004"/>
                  </a:ext>
                </a:extLst>
              </a:tr>
            </a:tbl>
          </a:graphicData>
        </a:graphic>
      </p:graphicFrame>
      <p:sp>
        <p:nvSpPr>
          <p:cNvPr id="4" name="Footer Placeholder 7">
            <a:extLst>
              <a:ext uri="{FF2B5EF4-FFF2-40B4-BE49-F238E27FC236}">
                <a16:creationId xmlns:a16="http://schemas.microsoft.com/office/drawing/2014/main" id="{8BFA4E61-56CF-C56F-628D-21DC5FBA55F7}"/>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spTree>
    <p:extLst>
      <p:ext uri="{BB962C8B-B14F-4D97-AF65-F5344CB8AC3E}">
        <p14:creationId xmlns:p14="http://schemas.microsoft.com/office/powerpoint/2010/main" val="1392986798"/>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FD57C-CFB8-7AB5-165D-81FFCE095079}"/>
              </a:ext>
            </a:extLst>
          </p:cNvPr>
          <p:cNvSpPr>
            <a:spLocks noGrp="1"/>
          </p:cNvSpPr>
          <p:nvPr>
            <p:ph type="title"/>
          </p:nvPr>
        </p:nvSpPr>
        <p:spPr>
          <a:xfrm>
            <a:off x="305991" y="280195"/>
            <a:ext cx="8838009" cy="799307"/>
          </a:xfrm>
        </p:spPr>
        <p:txBody>
          <a:bodyPr/>
          <a:lstStyle/>
          <a:p>
            <a:r>
              <a:rPr lang="en-US" dirty="0"/>
              <a:t>MCBRD12 AP11: Hi-pot &amp; magnetic tests acceptance</a:t>
            </a:r>
            <a:endParaRPr lang="en-GB" dirty="0"/>
          </a:p>
        </p:txBody>
      </p:sp>
      <p:sp>
        <p:nvSpPr>
          <p:cNvPr id="3" name="Slide Number Placeholder 2">
            <a:extLst>
              <a:ext uri="{FF2B5EF4-FFF2-40B4-BE49-F238E27FC236}">
                <a16:creationId xmlns:a16="http://schemas.microsoft.com/office/drawing/2014/main" id="{F463D05E-A49F-5C0F-5F91-75FE4F86B385}"/>
              </a:ext>
            </a:extLst>
          </p:cNvPr>
          <p:cNvSpPr>
            <a:spLocks noGrp="1"/>
          </p:cNvSpPr>
          <p:nvPr>
            <p:ph type="sldNum" sz="quarter" idx="12"/>
          </p:nvPr>
        </p:nvSpPr>
        <p:spPr/>
        <p:txBody>
          <a:bodyPr/>
          <a:lstStyle/>
          <a:p>
            <a:fld id="{BFDCA1C4-9514-7B4F-976F-D92F7E296653}" type="slidenum">
              <a:rPr lang="fr-FR" smtClean="0"/>
              <a:pPr/>
              <a:t>14</a:t>
            </a:fld>
            <a:endParaRPr lang="fr-FR" dirty="0"/>
          </a:p>
        </p:txBody>
      </p:sp>
      <p:pic>
        <p:nvPicPr>
          <p:cNvPr id="5" name="Picture 4">
            <a:extLst>
              <a:ext uri="{FF2B5EF4-FFF2-40B4-BE49-F238E27FC236}">
                <a16:creationId xmlns:a16="http://schemas.microsoft.com/office/drawing/2014/main" id="{A7F57542-4490-ED51-8AD6-6479F0C92CF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5991" y="1691116"/>
            <a:ext cx="8676456" cy="3009274"/>
          </a:xfrm>
          <a:prstGeom prst="rect">
            <a:avLst/>
          </a:prstGeom>
        </p:spPr>
      </p:pic>
      <p:sp>
        <p:nvSpPr>
          <p:cNvPr id="7" name="TextBox 6">
            <a:extLst>
              <a:ext uri="{FF2B5EF4-FFF2-40B4-BE49-F238E27FC236}">
                <a16:creationId xmlns:a16="http://schemas.microsoft.com/office/drawing/2014/main" id="{D4695C20-C6E0-ACF1-565D-ACF060C5E91C}"/>
              </a:ext>
            </a:extLst>
          </p:cNvPr>
          <p:cNvSpPr txBox="1"/>
          <p:nvPr/>
        </p:nvSpPr>
        <p:spPr>
          <a:xfrm>
            <a:off x="-30615" y="663277"/>
            <a:ext cx="9435675" cy="1015663"/>
          </a:xfrm>
          <a:prstGeom prst="rect">
            <a:avLst/>
          </a:prstGeom>
          <a:noFill/>
        </p:spPr>
        <p:txBody>
          <a:bodyPr wrap="square">
            <a:spAutoFit/>
          </a:bodyPr>
          <a:lstStyle/>
          <a:p>
            <a:pPr marL="285750" indent="-285750">
              <a:buFont typeface="Wingdings" panose="05000000000000000000" pitchFamily="2" charset="2"/>
              <a:buChar char="ü"/>
            </a:pPr>
            <a:r>
              <a:rPr lang="en-GB" sz="2000" b="1" i="1" kern="1400" dirty="0">
                <a:effectLst/>
                <a:latin typeface="Calibri" panose="020F0502020204030204" pitchFamily="34" charset="0"/>
                <a:ea typeface="Times New Roman" panose="02020603050405020304" pitchFamily="18" charset="0"/>
                <a:cs typeface="Times New Roman" panose="02020603050405020304" pitchFamily="18" charset="0"/>
              </a:rPr>
              <a:t>Hi-pot test </a:t>
            </a:r>
            <a:r>
              <a:rPr lang="en-GB" sz="2000" b="1" i="1" kern="1400" dirty="0">
                <a:solidFill>
                  <a:srgbClr val="00B050"/>
                </a:solidFill>
                <a:effectLst/>
                <a:latin typeface="Calibri" panose="020F0502020204030204" pitchFamily="34" charset="0"/>
                <a:ea typeface="Times New Roman" panose="02020603050405020304" pitchFamily="18" charset="0"/>
                <a:cs typeface="Times New Roman" panose="02020603050405020304" pitchFamily="18" charset="0"/>
              </a:rPr>
              <a:t>passed</a:t>
            </a:r>
            <a:r>
              <a:rPr lang="en-GB" sz="2000" b="1" i="1" kern="1400" dirty="0">
                <a:effectLst/>
                <a:latin typeface="Calibri" panose="020F0502020204030204" pitchFamily="34" charset="0"/>
                <a:ea typeface="Times New Roman" panose="02020603050405020304" pitchFamily="18" charset="0"/>
                <a:cs typeface="Times New Roman" panose="02020603050405020304" pitchFamily="18" charset="0"/>
              </a:rPr>
              <a:t> </a:t>
            </a:r>
            <a:r>
              <a:rPr lang="en-GB" sz="2000" b="1" i="1" u="sng" kern="1400" dirty="0">
                <a:effectLst/>
                <a:latin typeface="Calibri" panose="020F0502020204030204" pitchFamily="34" charset="0"/>
                <a:ea typeface="Times New Roman" panose="02020603050405020304" pitchFamily="18" charset="0"/>
                <a:cs typeface="Times New Roman" panose="02020603050405020304" pitchFamily="18" charset="0"/>
              </a:rPr>
              <a:t>after</a:t>
            </a:r>
            <a:r>
              <a:rPr lang="en-GB" sz="2000" b="1" i="1" kern="1400" dirty="0">
                <a:effectLst/>
                <a:latin typeface="Calibri" panose="020F0502020204030204" pitchFamily="34" charset="0"/>
                <a:ea typeface="Times New Roman" panose="02020603050405020304" pitchFamily="18" charset="0"/>
                <a:cs typeface="Times New Roman" panose="02020603050405020304" pitchFamily="18" charset="0"/>
              </a:rPr>
              <a:t> impregnation (PAI), ready on shelves (QC Hi pot test to formers at dry is mainly for check). AP11 insulation similar to majority of coils </a:t>
            </a:r>
          </a:p>
          <a:p>
            <a:pPr marL="285750" indent="-285750">
              <a:buFont typeface="Wingdings" panose="05000000000000000000" pitchFamily="2" charset="2"/>
              <a:buChar char="ü"/>
            </a:pPr>
            <a:r>
              <a:rPr lang="en-GB" sz="2000" b="1" i="1" kern="1400" dirty="0">
                <a:effectLst/>
                <a:latin typeface="Calibri" panose="020F0502020204030204" pitchFamily="34" charset="0"/>
                <a:ea typeface="Times New Roman" panose="02020603050405020304" pitchFamily="18" charset="0"/>
                <a:cs typeface="Times New Roman" panose="02020603050405020304" pitchFamily="18" charset="0"/>
              </a:rPr>
              <a:t>Magnetic </a:t>
            </a:r>
            <a:r>
              <a:rPr lang="en-GB" sz="2000" b="1" i="1" kern="1400" dirty="0">
                <a:latin typeface="Calibri" panose="020F0502020204030204" pitchFamily="34" charset="0"/>
                <a:ea typeface="Times New Roman" panose="02020603050405020304" pitchFamily="18" charset="0"/>
                <a:cs typeface="Times New Roman" panose="02020603050405020304" pitchFamily="18" charset="0"/>
              </a:rPr>
              <a:t>test is </a:t>
            </a:r>
            <a:r>
              <a:rPr lang="en-GB" sz="2000" b="1" i="1" kern="1400" dirty="0">
                <a:solidFill>
                  <a:srgbClr val="00B050"/>
                </a:solidFill>
                <a:latin typeface="Calibri" panose="020F0502020204030204" pitchFamily="34" charset="0"/>
                <a:ea typeface="Times New Roman" panose="02020603050405020304" pitchFamily="18" charset="0"/>
                <a:cs typeface="Times New Roman" panose="02020603050405020304" pitchFamily="18" charset="0"/>
              </a:rPr>
              <a:t>conform</a:t>
            </a:r>
            <a:r>
              <a:rPr lang="en-GB" sz="2000" b="1" i="1" kern="14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2000" dirty="0"/>
          </a:p>
        </p:txBody>
      </p:sp>
      <p:sp>
        <p:nvSpPr>
          <p:cNvPr id="6" name="Footer Placeholder 7">
            <a:extLst>
              <a:ext uri="{FF2B5EF4-FFF2-40B4-BE49-F238E27FC236}">
                <a16:creationId xmlns:a16="http://schemas.microsoft.com/office/drawing/2014/main" id="{46C05CF4-AAC4-5BFB-4A8B-29BE75499E84}"/>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spTree>
    <p:extLst>
      <p:ext uri="{BB962C8B-B14F-4D97-AF65-F5344CB8AC3E}">
        <p14:creationId xmlns:p14="http://schemas.microsoft.com/office/powerpoint/2010/main" val="359513472"/>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74C87-07C7-2CBC-0416-BE73B1217189}"/>
              </a:ext>
            </a:extLst>
          </p:cNvPr>
          <p:cNvSpPr>
            <a:spLocks noGrp="1"/>
          </p:cNvSpPr>
          <p:nvPr>
            <p:ph type="title"/>
          </p:nvPr>
        </p:nvSpPr>
        <p:spPr/>
        <p:txBody>
          <a:bodyPr/>
          <a:lstStyle/>
          <a:p>
            <a:r>
              <a:rPr lang="en-US" dirty="0"/>
              <a:t>MCBRD12 AP 10: Hi-pot tests acceptance</a:t>
            </a:r>
            <a:endParaRPr lang="en-GB" dirty="0"/>
          </a:p>
        </p:txBody>
      </p:sp>
      <p:sp>
        <p:nvSpPr>
          <p:cNvPr id="3" name="Slide Number Placeholder 2">
            <a:extLst>
              <a:ext uri="{FF2B5EF4-FFF2-40B4-BE49-F238E27FC236}">
                <a16:creationId xmlns:a16="http://schemas.microsoft.com/office/drawing/2014/main" id="{4F09BACE-A603-AB0C-DE86-E37B3FC99B0A}"/>
              </a:ext>
            </a:extLst>
          </p:cNvPr>
          <p:cNvSpPr>
            <a:spLocks noGrp="1"/>
          </p:cNvSpPr>
          <p:nvPr>
            <p:ph type="sldNum" sz="quarter" idx="12"/>
          </p:nvPr>
        </p:nvSpPr>
        <p:spPr/>
        <p:txBody>
          <a:bodyPr/>
          <a:lstStyle/>
          <a:p>
            <a:fld id="{BFDCA1C4-9514-7B4F-976F-D92F7E296653}" type="slidenum">
              <a:rPr lang="fr-FR" smtClean="0"/>
              <a:pPr/>
              <a:t>15</a:t>
            </a:fld>
            <a:endParaRPr lang="fr-FR" dirty="0"/>
          </a:p>
        </p:txBody>
      </p:sp>
      <p:pic>
        <p:nvPicPr>
          <p:cNvPr id="5" name="Picture 4">
            <a:extLst>
              <a:ext uri="{FF2B5EF4-FFF2-40B4-BE49-F238E27FC236}">
                <a16:creationId xmlns:a16="http://schemas.microsoft.com/office/drawing/2014/main" id="{77D11B66-32E2-14FC-2EFD-AA5A096021B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567615"/>
            <a:ext cx="9144000" cy="2983306"/>
          </a:xfrm>
          <a:prstGeom prst="rect">
            <a:avLst/>
          </a:prstGeom>
        </p:spPr>
      </p:pic>
      <p:sp>
        <p:nvSpPr>
          <p:cNvPr id="6" name="TextBox 5">
            <a:extLst>
              <a:ext uri="{FF2B5EF4-FFF2-40B4-BE49-F238E27FC236}">
                <a16:creationId xmlns:a16="http://schemas.microsoft.com/office/drawing/2014/main" id="{09D190E6-AF8E-C110-D898-ED42E065CFEA}"/>
              </a:ext>
            </a:extLst>
          </p:cNvPr>
          <p:cNvSpPr txBox="1"/>
          <p:nvPr/>
        </p:nvSpPr>
        <p:spPr>
          <a:xfrm>
            <a:off x="166604" y="653257"/>
            <a:ext cx="8797883" cy="646331"/>
          </a:xfrm>
          <a:prstGeom prst="rect">
            <a:avLst/>
          </a:prstGeom>
          <a:noFill/>
        </p:spPr>
        <p:txBody>
          <a:bodyPr wrap="square">
            <a:spAutoFit/>
          </a:bodyPr>
          <a:lstStyle/>
          <a:p>
            <a:pPr marL="285750" indent="-285750">
              <a:buFont typeface="Wingdings" panose="05000000000000000000" pitchFamily="2" charset="2"/>
              <a:buChar char="§"/>
            </a:pPr>
            <a:r>
              <a:rPr lang="en-GB" sz="1800" b="1" i="1" kern="1400" dirty="0">
                <a:effectLst/>
                <a:latin typeface="Calibri" panose="020F0502020204030204" pitchFamily="34" charset="0"/>
                <a:ea typeface="Times New Roman" panose="02020603050405020304" pitchFamily="18" charset="0"/>
                <a:cs typeface="Times New Roman" panose="02020603050405020304" pitchFamily="18" charset="0"/>
              </a:rPr>
              <a:t>AP-10 Hi-pot test shown unusual </a:t>
            </a:r>
            <a:r>
              <a:rPr lang="en-GB" sz="1800" b="1" i="1" kern="1400" dirty="0">
                <a:solidFill>
                  <a:schemeClr val="accent3"/>
                </a:solidFill>
                <a:effectLst/>
                <a:latin typeface="Calibri" panose="020F0502020204030204" pitchFamily="34" charset="0"/>
                <a:ea typeface="Times New Roman" panose="02020603050405020304" pitchFamily="18" charset="0"/>
                <a:cs typeface="Times New Roman" panose="02020603050405020304" pitchFamily="18" charset="0"/>
              </a:rPr>
              <a:t>low </a:t>
            </a:r>
            <a:r>
              <a:rPr lang="en-GB" b="1" i="1" kern="1400" dirty="0">
                <a:solidFill>
                  <a:schemeClr val="accent3"/>
                </a:solidFill>
                <a:latin typeface="Calibri" panose="020F0502020204030204" pitchFamily="34" charset="0"/>
                <a:ea typeface="Times New Roman" panose="02020603050405020304" pitchFamily="18" charset="0"/>
                <a:cs typeface="Times New Roman" panose="02020603050405020304" pitchFamily="18" charset="0"/>
              </a:rPr>
              <a:t>insulation resistance level (10 </a:t>
            </a:r>
            <a:r>
              <a:rPr lang="en-GB" b="1" i="1" kern="1400" dirty="0" err="1">
                <a:solidFill>
                  <a:schemeClr val="accent3"/>
                </a:solidFill>
                <a:latin typeface="Calibri" panose="020F0502020204030204" pitchFamily="34" charset="0"/>
                <a:ea typeface="Times New Roman" panose="02020603050405020304" pitchFamily="18" charset="0"/>
                <a:cs typeface="Times New Roman" panose="02020603050405020304" pitchFamily="18" charset="0"/>
              </a:rPr>
              <a:t>kOhms</a:t>
            </a:r>
            <a:r>
              <a:rPr lang="en-GB" b="1" i="1" kern="1400" dirty="0">
                <a:solidFill>
                  <a:schemeClr val="accent3"/>
                </a:solidFill>
                <a:latin typeface="Calibri" panose="020F0502020204030204" pitchFamily="34" charset="0"/>
                <a:ea typeface="Times New Roman" panose="02020603050405020304" pitchFamily="18" charset="0"/>
                <a:cs typeface="Times New Roman" panose="02020603050405020304" pitchFamily="18" charset="0"/>
              </a:rPr>
              <a:t>) between coil and floating </a:t>
            </a:r>
            <a:r>
              <a:rPr lang="en-GB" sz="1800" b="1" i="1" kern="1400" dirty="0">
                <a:solidFill>
                  <a:schemeClr val="accent3"/>
                </a:solidFill>
                <a:effectLst/>
                <a:latin typeface="Calibri" panose="020F0502020204030204" pitchFamily="34" charset="0"/>
                <a:ea typeface="Times New Roman" panose="02020603050405020304" pitchFamily="18" charset="0"/>
                <a:cs typeface="Times New Roman" panose="02020603050405020304" pitchFamily="18" charset="0"/>
              </a:rPr>
              <a:t>inner/outer former </a:t>
            </a:r>
            <a:r>
              <a:rPr lang="en-GB" sz="1800" b="1" i="1" u="sng" kern="1400" dirty="0">
                <a:effectLst/>
                <a:latin typeface="Calibri" panose="020F0502020204030204" pitchFamily="34" charset="0"/>
                <a:ea typeface="Times New Roman" panose="02020603050405020304" pitchFamily="18" charset="0"/>
                <a:cs typeface="Times New Roman" panose="02020603050405020304" pitchFamily="18" charset="0"/>
              </a:rPr>
              <a:t>After </a:t>
            </a:r>
            <a:r>
              <a:rPr lang="en-GB" sz="1800" b="1" i="1" kern="1400" dirty="0">
                <a:effectLst/>
                <a:latin typeface="Calibri" panose="020F0502020204030204" pitchFamily="34" charset="0"/>
                <a:ea typeface="Times New Roman" panose="02020603050405020304" pitchFamily="18" charset="0"/>
                <a:cs typeface="Times New Roman" panose="02020603050405020304" pitchFamily="18" charset="0"/>
              </a:rPr>
              <a:t>impregnation (PAI)  </a:t>
            </a:r>
            <a:r>
              <a:rPr lang="en-GB" b="1" i="1" kern="1400" dirty="0">
                <a:latin typeface="Calibri" panose="020F0502020204030204" pitchFamily="34" charset="0"/>
                <a:ea typeface="Times New Roman" panose="02020603050405020304" pitchFamily="18" charset="0"/>
                <a:cs typeface="Times New Roman" panose="02020603050405020304" pitchFamily="18" charset="0"/>
              </a:rPr>
              <a:t>(</a:t>
            </a:r>
            <a:r>
              <a:rPr lang="en-GB" b="1" i="1" kern="1400" dirty="0">
                <a:latin typeface="Calibri" panose="020F0502020204030204" pitchFamily="34" charset="0"/>
                <a:cs typeface="Times New Roman" panose="02020603050405020304" pitchFamily="18" charset="0"/>
              </a:rPr>
              <a:t>EDMS NC 2907797).</a:t>
            </a:r>
          </a:p>
        </p:txBody>
      </p:sp>
      <p:sp>
        <p:nvSpPr>
          <p:cNvPr id="7" name="TextBox 6">
            <a:extLst>
              <a:ext uri="{FF2B5EF4-FFF2-40B4-BE49-F238E27FC236}">
                <a16:creationId xmlns:a16="http://schemas.microsoft.com/office/drawing/2014/main" id="{75191D66-9664-2AB1-3609-C095D8A44895}"/>
              </a:ext>
            </a:extLst>
          </p:cNvPr>
          <p:cNvSpPr txBox="1"/>
          <p:nvPr/>
        </p:nvSpPr>
        <p:spPr>
          <a:xfrm>
            <a:off x="2987824" y="3561536"/>
            <a:ext cx="4824536" cy="923330"/>
          </a:xfrm>
          <a:prstGeom prst="rect">
            <a:avLst/>
          </a:prstGeom>
          <a:solidFill>
            <a:srgbClr val="FEEAD8">
              <a:alpha val="70000"/>
            </a:srgbClr>
          </a:solidFill>
        </p:spPr>
        <p:txBody>
          <a:bodyPr wrap="square">
            <a:spAutoFit/>
          </a:bodyPr>
          <a:lstStyle/>
          <a:p>
            <a:r>
              <a:rPr lang="en-GB" b="1" i="1" kern="1400" dirty="0">
                <a:latin typeface="Calibri" panose="020F0502020204030204" pitchFamily="34" charset="0"/>
                <a:cs typeface="Times New Roman" panose="02020603050405020304" pitchFamily="18" charset="0"/>
              </a:rPr>
              <a:t>See next localisation and frequency Z method confirmed fault value to floating former.</a:t>
            </a:r>
          </a:p>
          <a:p>
            <a:r>
              <a:rPr lang="en-GB" b="1" i="1" kern="1400" dirty="0">
                <a:latin typeface="Calibri" panose="020F0502020204030204" pitchFamily="34" charset="0"/>
                <a:cs typeface="Times New Roman" panose="02020603050405020304" pitchFamily="18" charset="0"/>
              </a:rPr>
              <a:t>Note excellent ground insulation at 140 </a:t>
            </a:r>
            <a:r>
              <a:rPr lang="en-GB" b="1" i="1" kern="1400" dirty="0" err="1">
                <a:latin typeface="Calibri" panose="020F0502020204030204" pitchFamily="34" charset="0"/>
                <a:cs typeface="Times New Roman" panose="02020603050405020304" pitchFamily="18" charset="0"/>
              </a:rPr>
              <a:t>Gohms</a:t>
            </a:r>
            <a:r>
              <a:rPr lang="en-GB" b="1" i="1" kern="1400" dirty="0">
                <a:latin typeface="Calibri" panose="020F0502020204030204" pitchFamily="34" charset="0"/>
                <a:cs typeface="Times New Roman" panose="02020603050405020304" pitchFamily="18" charset="0"/>
              </a:rPr>
              <a:t>. </a:t>
            </a:r>
            <a:endParaRPr lang="en-GB" dirty="0"/>
          </a:p>
        </p:txBody>
      </p:sp>
      <p:sp>
        <p:nvSpPr>
          <p:cNvPr id="8" name="Footer Placeholder 7">
            <a:extLst>
              <a:ext uri="{FF2B5EF4-FFF2-40B4-BE49-F238E27FC236}">
                <a16:creationId xmlns:a16="http://schemas.microsoft.com/office/drawing/2014/main" id="{640D306C-2E23-3B3A-CC0F-88DC65A96DD2}"/>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spTree>
    <p:extLst>
      <p:ext uri="{BB962C8B-B14F-4D97-AF65-F5344CB8AC3E}">
        <p14:creationId xmlns:p14="http://schemas.microsoft.com/office/powerpoint/2010/main" val="2460220"/>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B25BE-D3AA-E626-6D0F-84691FEDFEE1}"/>
              </a:ext>
            </a:extLst>
          </p:cNvPr>
          <p:cNvSpPr>
            <a:spLocks noGrp="1"/>
          </p:cNvSpPr>
          <p:nvPr>
            <p:ph type="title"/>
          </p:nvPr>
        </p:nvSpPr>
        <p:spPr>
          <a:xfrm>
            <a:off x="295856" y="223192"/>
            <a:ext cx="8532019" cy="491355"/>
          </a:xfrm>
        </p:spPr>
        <p:txBody>
          <a:bodyPr/>
          <a:lstStyle/>
          <a:p>
            <a:r>
              <a:rPr lang="en-US" dirty="0"/>
              <a:t>Root cause analysis, AP10 - Actions</a:t>
            </a:r>
            <a:endParaRPr lang="en-GB" dirty="0"/>
          </a:p>
        </p:txBody>
      </p:sp>
      <p:sp>
        <p:nvSpPr>
          <p:cNvPr id="3" name="Slide Number Placeholder 2">
            <a:extLst>
              <a:ext uri="{FF2B5EF4-FFF2-40B4-BE49-F238E27FC236}">
                <a16:creationId xmlns:a16="http://schemas.microsoft.com/office/drawing/2014/main" id="{86D83FEC-B634-65EE-22EE-B7C87470AE91}"/>
              </a:ext>
            </a:extLst>
          </p:cNvPr>
          <p:cNvSpPr>
            <a:spLocks noGrp="1"/>
          </p:cNvSpPr>
          <p:nvPr>
            <p:ph type="sldNum" sz="quarter" idx="12"/>
          </p:nvPr>
        </p:nvSpPr>
        <p:spPr/>
        <p:txBody>
          <a:bodyPr/>
          <a:lstStyle/>
          <a:p>
            <a:fld id="{BFDCA1C4-9514-7B4F-976F-D92F7E296653}" type="slidenum">
              <a:rPr lang="fr-FR" smtClean="0"/>
              <a:pPr/>
              <a:t>16</a:t>
            </a:fld>
            <a:endParaRPr lang="fr-FR" dirty="0"/>
          </a:p>
        </p:txBody>
      </p:sp>
      <p:sp>
        <p:nvSpPr>
          <p:cNvPr id="4" name="TextBox 3">
            <a:extLst>
              <a:ext uri="{FF2B5EF4-FFF2-40B4-BE49-F238E27FC236}">
                <a16:creationId xmlns:a16="http://schemas.microsoft.com/office/drawing/2014/main" id="{7CE49D4E-9687-D658-62F5-C5C2076448C0}"/>
              </a:ext>
            </a:extLst>
          </p:cNvPr>
          <p:cNvSpPr txBox="1"/>
          <p:nvPr/>
        </p:nvSpPr>
        <p:spPr>
          <a:xfrm>
            <a:off x="180522" y="643991"/>
            <a:ext cx="8997051" cy="3960058"/>
          </a:xfrm>
          <a:prstGeom prst="rect">
            <a:avLst/>
          </a:prstGeom>
          <a:noFill/>
        </p:spPr>
        <p:txBody>
          <a:bodyPr wrap="square">
            <a:spAutoFit/>
          </a:bodyPr>
          <a:lstStyle/>
          <a:p>
            <a:pPr marL="285750" indent="-285750">
              <a:spcBef>
                <a:spcPts val="200"/>
              </a:spcBef>
              <a:spcAft>
                <a:spcPts val="200"/>
              </a:spcAft>
              <a:buFont typeface="Wingdings" panose="05000000000000000000" pitchFamily="2" charset="2"/>
              <a:buChar char="q"/>
            </a:pPr>
            <a:r>
              <a:rPr lang="en-US" sz="1600" i="1" kern="1400" dirty="0">
                <a:latin typeface="Verdana" panose="020B0604030504040204" pitchFamily="34" charset="0"/>
                <a:ea typeface="Times New Roman" panose="02020603050405020304" pitchFamily="18" charset="0"/>
                <a:cs typeface="Times New Roman" panose="02020603050405020304" pitchFamily="18" charset="0"/>
              </a:rPr>
              <a:t>A1- Splicing </a:t>
            </a:r>
            <a:r>
              <a:rPr lang="en-US" sz="1600" kern="1400" dirty="0">
                <a:latin typeface="Verdana" panose="020B0604030504040204" pitchFamily="34" charset="0"/>
                <a:ea typeface="Times New Roman" panose="02020603050405020304" pitchFamily="18" charset="0"/>
                <a:cs typeface="Times New Roman" panose="02020603050405020304" pitchFamily="18" charset="0"/>
              </a:rPr>
              <a:t>: AP10 suffered a first </a:t>
            </a:r>
            <a:r>
              <a:rPr lang="en-US" sz="1600" b="1" kern="1400" dirty="0">
                <a:latin typeface="Verdana" panose="020B0604030504040204" pitchFamily="34" charset="0"/>
                <a:ea typeface="Times New Roman" panose="02020603050405020304" pitchFamily="18" charset="0"/>
                <a:cs typeface="Times New Roman" panose="02020603050405020304" pitchFamily="18" charset="0"/>
              </a:rPr>
              <a:t>unusual issue of broken strand during splicing </a:t>
            </a:r>
            <a:r>
              <a:rPr lang="en-US" sz="1600" kern="1400" dirty="0">
                <a:latin typeface="Verdana" panose="020B0604030504040204" pitchFamily="34" charset="0"/>
                <a:ea typeface="Times New Roman" panose="02020603050405020304" pitchFamily="18" charset="0"/>
                <a:cs typeface="Times New Roman" panose="02020603050405020304" pitchFamily="18" charset="0"/>
              </a:rPr>
              <a:t>which required repair (NC </a:t>
            </a:r>
            <a:r>
              <a:rPr lang="en-GB" sz="1600" kern="1400" dirty="0">
                <a:latin typeface="Verdana" panose="020B0604030504040204" pitchFamily="34" charset="0"/>
                <a:cs typeface="Times New Roman" panose="02020603050405020304" pitchFamily="18" charset="0"/>
              </a:rPr>
              <a:t>2818415)</a:t>
            </a:r>
          </a:p>
          <a:p>
            <a:pPr marL="285750" indent="-285750">
              <a:spcBef>
                <a:spcPts val="200"/>
              </a:spcBef>
              <a:spcAft>
                <a:spcPts val="200"/>
              </a:spcAft>
              <a:buFont typeface="Wingdings" panose="05000000000000000000" pitchFamily="2" charset="2"/>
              <a:buChar char="q"/>
            </a:pPr>
            <a:r>
              <a:rPr lang="en-US" sz="1600" i="1" kern="1400" dirty="0">
                <a:latin typeface="Verdana" panose="020B0604030504040204" pitchFamily="34" charset="0"/>
                <a:ea typeface="Times New Roman" panose="02020603050405020304" pitchFamily="18" charset="0"/>
                <a:cs typeface="Times New Roman" panose="02020603050405020304" pitchFamily="18" charset="0"/>
              </a:rPr>
              <a:t>A2- Post impregnation </a:t>
            </a:r>
            <a:r>
              <a:rPr lang="en-US" sz="1600" kern="1400" dirty="0">
                <a:latin typeface="Verdana" panose="020B0604030504040204" pitchFamily="34" charset="0"/>
                <a:ea typeface="Times New Roman" panose="02020603050405020304" pitchFamily="18" charset="0"/>
                <a:cs typeface="Times New Roman" panose="02020603050405020304" pitchFamily="18" charset="0"/>
              </a:rPr>
              <a:t>: The insulation </a:t>
            </a:r>
            <a:r>
              <a:rPr lang="en-US" sz="1600" b="1" kern="1400" dirty="0">
                <a:latin typeface="Verdana" panose="020B0604030504040204" pitchFamily="34" charset="0"/>
                <a:ea typeface="Times New Roman" panose="02020603050405020304" pitchFamily="18" charset="0"/>
                <a:cs typeface="Times New Roman" panose="02020603050405020304" pitchFamily="18" charset="0"/>
              </a:rPr>
              <a:t>resistance coil to formers of few </a:t>
            </a:r>
            <a:r>
              <a:rPr lang="en-US" sz="1600" b="1" kern="1400" dirty="0" err="1">
                <a:latin typeface="Verdana" panose="020B0604030504040204" pitchFamily="34" charset="0"/>
                <a:ea typeface="Times New Roman" panose="02020603050405020304" pitchFamily="18" charset="0"/>
                <a:cs typeface="Times New Roman" panose="02020603050405020304" pitchFamily="18" charset="0"/>
              </a:rPr>
              <a:t>MOhms</a:t>
            </a:r>
            <a:r>
              <a:rPr lang="en-US" sz="1600" b="1" kern="1400" dirty="0">
                <a:latin typeface="Verdana" panose="020B0604030504040204" pitchFamily="34" charset="0"/>
                <a:ea typeface="Times New Roman" panose="02020603050405020304" pitchFamily="18" charset="0"/>
                <a:cs typeface="Times New Roman" panose="02020603050405020304" pitchFamily="18" charset="0"/>
              </a:rPr>
              <a:t> did not increase after impregnation (PAI)</a:t>
            </a:r>
            <a:r>
              <a:rPr lang="en-US" sz="1600" kern="1400" dirty="0">
                <a:latin typeface="Verdana" panose="020B0604030504040204" pitchFamily="34" charset="0"/>
                <a:ea typeface="Times New Roman" panose="02020603050405020304" pitchFamily="18" charset="0"/>
                <a:cs typeface="Times New Roman" panose="02020603050405020304" pitchFamily="18" charset="0"/>
              </a:rPr>
              <a:t> like most of past coils to </a:t>
            </a:r>
            <a:r>
              <a:rPr lang="en-US" sz="1600" kern="1400" dirty="0" err="1">
                <a:latin typeface="Verdana" panose="020B0604030504040204" pitchFamily="34" charset="0"/>
                <a:ea typeface="Times New Roman" panose="02020603050405020304" pitchFamily="18" charset="0"/>
                <a:cs typeface="Times New Roman" panose="02020603050405020304" pitchFamily="18" charset="0"/>
              </a:rPr>
              <a:t>Gohms</a:t>
            </a:r>
            <a:r>
              <a:rPr lang="en-US" sz="1600" kern="1400" dirty="0">
                <a:latin typeface="Verdana" panose="020B0604030504040204" pitchFamily="34" charset="0"/>
                <a:ea typeface="Times New Roman" panose="02020603050405020304" pitchFamily="18" charset="0"/>
                <a:cs typeface="Times New Roman" panose="02020603050405020304" pitchFamily="18" charset="0"/>
              </a:rPr>
              <a:t>.</a:t>
            </a:r>
          </a:p>
          <a:p>
            <a:pPr marL="742950" lvl="1" indent="-285750">
              <a:spcBef>
                <a:spcPts val="200"/>
              </a:spcBef>
              <a:spcAft>
                <a:spcPts val="200"/>
              </a:spcAft>
              <a:buFont typeface="Wingdings" panose="05000000000000000000" pitchFamily="2" charset="2"/>
              <a:buChar char="q"/>
            </a:pPr>
            <a:r>
              <a:rPr lang="en-US" sz="1600" kern="1400" dirty="0">
                <a:latin typeface="Verdana" panose="020B0604030504040204" pitchFamily="34" charset="0"/>
                <a:ea typeface="Times New Roman" panose="02020603050405020304" pitchFamily="18" charset="0"/>
                <a:cs typeface="Times New Roman" panose="02020603050405020304" pitchFamily="18" charset="0"/>
              </a:rPr>
              <a:t>Localization</a:t>
            </a:r>
            <a:r>
              <a:rPr lang="en-US" sz="1600" kern="1400" dirty="0">
                <a:effectLst/>
                <a:latin typeface="Verdana" panose="020B0604030504040204" pitchFamily="34" charset="0"/>
                <a:ea typeface="Times New Roman" panose="02020603050405020304" pitchFamily="18" charset="0"/>
                <a:cs typeface="Times New Roman" panose="02020603050405020304" pitchFamily="18" charset="0"/>
              </a:rPr>
              <a:t> </a:t>
            </a:r>
            <a:r>
              <a:rPr lang="en-US" sz="1600" kern="1400" dirty="0">
                <a:latin typeface="Verdana" panose="020B0604030504040204" pitchFamily="34" charset="0"/>
                <a:ea typeface="Times New Roman" panose="02020603050405020304" pitchFamily="18" charset="0"/>
                <a:cs typeface="Times New Roman" panose="02020603050405020304" pitchFamily="18" charset="0"/>
              </a:rPr>
              <a:t>test on </a:t>
            </a:r>
            <a:r>
              <a:rPr lang="en-US" sz="1600" b="1" kern="1400" dirty="0">
                <a:latin typeface="Verdana" panose="020B0604030504040204" pitchFamily="34" charset="0"/>
                <a:ea typeface="Times New Roman" panose="02020603050405020304" pitchFamily="18" charset="0"/>
                <a:cs typeface="Times New Roman" panose="02020603050405020304" pitchFamily="18" charset="0"/>
              </a:rPr>
              <a:t>direct fault </a:t>
            </a:r>
            <a:r>
              <a:rPr lang="en-US" sz="1600" kern="1400" dirty="0">
                <a:latin typeface="Verdana" panose="020B0604030504040204" pitchFamily="34" charset="0"/>
                <a:ea typeface="Times New Roman" panose="02020603050405020304" pitchFamily="18" charset="0"/>
                <a:cs typeface="Times New Roman" panose="02020603050405020304" pitchFamily="18" charset="0"/>
              </a:rPr>
              <a:t>( </a:t>
            </a:r>
            <a:r>
              <a:rPr lang="en-US" sz="1600" kern="1400" dirty="0">
                <a:effectLst/>
                <a:latin typeface="Verdana" panose="020B0604030504040204" pitchFamily="34" charset="0"/>
                <a:ea typeface="Times New Roman" panose="02020603050405020304" pitchFamily="18" charset="0"/>
                <a:cs typeface="Times New Roman" panose="02020603050405020304" pitchFamily="18" charset="0"/>
                <a:sym typeface="Symbol" panose="05050102010706020507" pitchFamily="18" charset="2"/>
              </a:rPr>
              <a:t>1</a:t>
            </a:r>
            <a:r>
              <a:rPr lang="en-US" sz="1600" kern="1400" dirty="0">
                <a:effectLst/>
                <a:latin typeface="Verdana" panose="020B0604030504040204" pitchFamily="34" charset="0"/>
                <a:ea typeface="Times New Roman" panose="02020603050405020304" pitchFamily="18" charset="0"/>
                <a:cs typeface="Times New Roman" panose="02020603050405020304" pitchFamily="18" charset="0"/>
              </a:rPr>
              <a:t>0kOhms, post impregnation ), </a:t>
            </a:r>
            <a:r>
              <a:rPr lang="en-US" sz="1600" b="1" kern="1400" dirty="0">
                <a:effectLst/>
                <a:latin typeface="Verdana" panose="020B0604030504040204" pitchFamily="34" charset="0"/>
                <a:ea typeface="Times New Roman" panose="02020603050405020304" pitchFamily="18" charset="0"/>
                <a:cs typeface="Times New Roman" panose="02020603050405020304" pitchFamily="18" charset="0"/>
              </a:rPr>
              <a:t>close to interconnection box</a:t>
            </a:r>
            <a:r>
              <a:rPr lang="en-US" sz="1600" kern="1400" dirty="0">
                <a:effectLst/>
                <a:latin typeface="Verdana" panose="020B0604030504040204" pitchFamily="34" charset="0"/>
                <a:ea typeface="Times New Roman" panose="02020603050405020304" pitchFamily="18" charset="0"/>
                <a:cs typeface="Times New Roman" panose="02020603050405020304" pitchFamily="18" charset="0"/>
              </a:rPr>
              <a:t>, </a:t>
            </a:r>
            <a:r>
              <a:rPr lang="en-US" sz="1600" kern="1400" dirty="0" err="1">
                <a:effectLst/>
                <a:latin typeface="Verdana" panose="020B0604030504040204" pitchFamily="34" charset="0"/>
                <a:ea typeface="Times New Roman" panose="02020603050405020304" pitchFamily="18" charset="0"/>
                <a:cs typeface="Times New Roman" panose="02020603050405020304" pitchFamily="18" charset="0"/>
              </a:rPr>
              <a:t>i.e</a:t>
            </a:r>
            <a:r>
              <a:rPr lang="en-US" sz="1600" kern="1400" dirty="0">
                <a:effectLst/>
                <a:latin typeface="Verdana" panose="020B0604030504040204" pitchFamily="34" charset="0"/>
                <a:ea typeface="Times New Roman" panose="02020603050405020304" pitchFamily="18" charset="0"/>
                <a:cs typeface="Times New Roman" panose="02020603050405020304" pitchFamily="18" charset="0"/>
              </a:rPr>
              <a:t> not related to winding.</a:t>
            </a:r>
          </a:p>
          <a:p>
            <a:pPr marL="742950" lvl="1" indent="-285750">
              <a:spcBef>
                <a:spcPts val="200"/>
              </a:spcBef>
              <a:spcAft>
                <a:spcPts val="200"/>
              </a:spcAft>
              <a:buFont typeface="Wingdings" panose="05000000000000000000" pitchFamily="2" charset="2"/>
              <a:buChar char="q"/>
            </a:pPr>
            <a:r>
              <a:rPr lang="en-US" sz="1600" kern="1400" dirty="0">
                <a:latin typeface="Verdana" panose="020B0604030504040204" pitchFamily="34" charset="0"/>
                <a:ea typeface="Times New Roman" panose="02020603050405020304" pitchFamily="18" charset="0"/>
                <a:cs typeface="Times New Roman" panose="02020603050405020304" pitchFamily="18" charset="0"/>
              </a:rPr>
              <a:t>P</a:t>
            </a:r>
            <a:r>
              <a:rPr lang="en-US" sz="1600" kern="1400" dirty="0">
                <a:effectLst/>
                <a:latin typeface="Verdana" panose="020B0604030504040204" pitchFamily="34" charset="0"/>
                <a:ea typeface="Times New Roman" panose="02020603050405020304" pitchFamily="18" charset="0"/>
                <a:cs typeface="Times New Roman" panose="02020603050405020304" pitchFamily="18" charset="0"/>
              </a:rPr>
              <a:t>lausible root cause is </a:t>
            </a:r>
            <a:r>
              <a:rPr lang="en-US" sz="1600" b="1" kern="1400" dirty="0">
                <a:effectLst/>
                <a:latin typeface="Verdana" panose="020B0604030504040204" pitchFamily="34" charset="0"/>
                <a:ea typeface="Times New Roman" panose="02020603050405020304" pitchFamily="18" charset="0"/>
                <a:cs typeface="Times New Roman" panose="02020603050405020304" pitchFamily="18" charset="0"/>
              </a:rPr>
              <a:t>loss of EE107 VTs worsening </a:t>
            </a:r>
            <a:r>
              <a:rPr lang="en-US" sz="1600" kern="1400" dirty="0">
                <a:effectLst/>
                <a:latin typeface="Verdana" panose="020B0604030504040204" pitchFamily="34" charset="0"/>
                <a:ea typeface="Times New Roman" panose="02020603050405020304" pitchFamily="18" charset="0"/>
                <a:cs typeface="Times New Roman" panose="02020603050405020304" pitchFamily="18" charset="0"/>
              </a:rPr>
              <a:t>during tube insertion.</a:t>
            </a:r>
          </a:p>
          <a:p>
            <a:pPr marL="742950" lvl="1" indent="-285750">
              <a:spcBef>
                <a:spcPts val="200"/>
              </a:spcBef>
              <a:spcAft>
                <a:spcPts val="200"/>
              </a:spcAft>
              <a:buFont typeface="Wingdings" panose="05000000000000000000" pitchFamily="2" charset="2"/>
              <a:buChar char="q"/>
            </a:pPr>
            <a:r>
              <a:rPr lang="en-US" sz="1600" kern="1400" dirty="0">
                <a:latin typeface="Verdana" panose="020B0604030504040204" pitchFamily="34" charset="0"/>
                <a:ea typeface="Times New Roman" panose="02020603050405020304" pitchFamily="18" charset="0"/>
                <a:cs typeface="Times New Roman" panose="02020603050405020304" pitchFamily="18" charset="0"/>
              </a:rPr>
              <a:t>As no feedback on possible fault time evolution, </a:t>
            </a:r>
            <a:r>
              <a:rPr lang="en-US" sz="1600" b="1" kern="1400" dirty="0">
                <a:latin typeface="Verdana" panose="020B0604030504040204" pitchFamily="34" charset="0"/>
                <a:ea typeface="Times New Roman" panose="02020603050405020304" pitchFamily="18" charset="0"/>
                <a:cs typeface="Times New Roman" panose="02020603050405020304" pitchFamily="18" charset="0"/>
              </a:rPr>
              <a:t>decision not to be installed</a:t>
            </a:r>
            <a:r>
              <a:rPr lang="en-US" sz="1600" kern="1400" dirty="0">
                <a:latin typeface="Verdana" panose="020B0604030504040204" pitchFamily="34" charset="0"/>
                <a:ea typeface="Times New Roman" panose="02020603050405020304" pitchFamily="18" charset="0"/>
                <a:cs typeface="Times New Roman" panose="02020603050405020304" pitchFamily="18" charset="0"/>
              </a:rPr>
              <a:t>. </a:t>
            </a:r>
          </a:p>
          <a:p>
            <a:pPr marL="285750" indent="-285750">
              <a:spcBef>
                <a:spcPts val="200"/>
              </a:spcBef>
              <a:spcAft>
                <a:spcPts val="200"/>
              </a:spcAft>
              <a:buFont typeface="Wingdings" panose="05000000000000000000" pitchFamily="2" charset="2"/>
              <a:buChar char="q"/>
            </a:pPr>
            <a:r>
              <a:rPr lang="en-GB" sz="2000" kern="1400" dirty="0">
                <a:effectLst/>
                <a:latin typeface="Calibri" panose="020F0502020204030204" pitchFamily="34" charset="0"/>
                <a:ea typeface="Times New Roman" panose="02020603050405020304" pitchFamily="18" charset="0"/>
                <a:cs typeface="Times New Roman" panose="02020603050405020304" pitchFamily="18" charset="0"/>
              </a:rPr>
              <a:t>Recovery actions :</a:t>
            </a:r>
          </a:p>
          <a:p>
            <a:pPr marL="800100" lvl="1" indent="-342900">
              <a:spcBef>
                <a:spcPts val="200"/>
              </a:spcBef>
              <a:spcAft>
                <a:spcPts val="200"/>
              </a:spcAft>
              <a:buFont typeface="Wingdings" panose="05000000000000000000" pitchFamily="2" charset="2"/>
              <a:buChar char="§"/>
            </a:pPr>
            <a:r>
              <a:rPr lang="en-GB" sz="1600" kern="1400" dirty="0">
                <a:latin typeface="Verdana" panose="020B0604030504040204" pitchFamily="34" charset="0"/>
                <a:cs typeface="Times New Roman" panose="02020603050405020304" pitchFamily="18" charset="0"/>
              </a:rPr>
              <a:t>Production of </a:t>
            </a:r>
            <a:r>
              <a:rPr lang="en-GB" sz="1600" b="1" kern="1400" dirty="0">
                <a:latin typeface="Verdana" panose="020B0604030504040204" pitchFamily="34" charset="0"/>
                <a:cs typeface="Times New Roman" panose="02020603050405020304" pitchFamily="18" charset="0"/>
              </a:rPr>
              <a:t>new Alu formers, tube </a:t>
            </a:r>
            <a:r>
              <a:rPr lang="en-GB" sz="1600" kern="1400" dirty="0">
                <a:latin typeface="Verdana" panose="020B0604030504040204" pitchFamily="34" charset="0"/>
                <a:cs typeface="Times New Roman" panose="02020603050405020304" pitchFamily="18" charset="0"/>
              </a:rPr>
              <a:t>at CERN as replacement of AP10</a:t>
            </a:r>
          </a:p>
          <a:p>
            <a:pPr marL="800100" lvl="1" indent="-342900">
              <a:spcBef>
                <a:spcPts val="200"/>
              </a:spcBef>
              <a:spcAft>
                <a:spcPts val="200"/>
              </a:spcAft>
              <a:buFont typeface="Wingdings" panose="05000000000000000000" pitchFamily="2" charset="2"/>
              <a:buChar char="§"/>
            </a:pPr>
            <a:r>
              <a:rPr lang="en-GB" sz="1600" kern="1400" dirty="0">
                <a:latin typeface="Verdana" panose="020B0604030504040204" pitchFamily="34" charset="0"/>
                <a:cs typeface="Times New Roman" panose="02020603050405020304" pitchFamily="18" charset="0"/>
              </a:rPr>
              <a:t>Use left CERN stock of </a:t>
            </a:r>
            <a:r>
              <a:rPr lang="en-GB" sz="1600" kern="1400" dirty="0" err="1">
                <a:latin typeface="Verdana" panose="020B0604030504040204" pitchFamily="34" charset="0"/>
                <a:cs typeface="Times New Roman" panose="02020603050405020304" pitchFamily="18" charset="0"/>
              </a:rPr>
              <a:t>sc</a:t>
            </a:r>
            <a:r>
              <a:rPr lang="en-GB" sz="1600" kern="1400" dirty="0">
                <a:latin typeface="Verdana" panose="020B0604030504040204" pitchFamily="34" charset="0"/>
                <a:cs typeface="Times New Roman" panose="02020603050405020304" pitchFamily="18" charset="0"/>
              </a:rPr>
              <a:t> insulated wires. Parallel order of a </a:t>
            </a:r>
            <a:r>
              <a:rPr lang="en-GB" sz="1600" b="1" kern="1400" dirty="0">
                <a:latin typeface="Verdana" panose="020B0604030504040204" pitchFamily="34" charset="0"/>
                <a:cs typeface="Times New Roman" panose="02020603050405020304" pitchFamily="18" charset="0"/>
              </a:rPr>
              <a:t>10 kms reserve SC insulated wire </a:t>
            </a:r>
            <a:r>
              <a:rPr lang="en-GB" sz="1600" kern="1400" dirty="0">
                <a:latin typeface="Verdana" panose="020B0604030504040204" pitchFamily="34" charset="0"/>
                <a:cs typeface="Times New Roman" panose="02020603050405020304" pitchFamily="18" charset="0"/>
              </a:rPr>
              <a:t>( enhanced bonding).</a:t>
            </a:r>
          </a:p>
        </p:txBody>
      </p:sp>
      <p:sp>
        <p:nvSpPr>
          <p:cNvPr id="5" name="Footer Placeholder 7">
            <a:extLst>
              <a:ext uri="{FF2B5EF4-FFF2-40B4-BE49-F238E27FC236}">
                <a16:creationId xmlns:a16="http://schemas.microsoft.com/office/drawing/2014/main" id="{DBA1628A-A718-0F50-3496-5D261FCC970A}"/>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spTree>
    <p:extLst>
      <p:ext uri="{BB962C8B-B14F-4D97-AF65-F5344CB8AC3E}">
        <p14:creationId xmlns:p14="http://schemas.microsoft.com/office/powerpoint/2010/main" val="1335048835"/>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6869F4-0017-D929-FC9A-767F6AD91EAB}"/>
              </a:ext>
            </a:extLst>
          </p:cNvPr>
          <p:cNvSpPr>
            <a:spLocks noGrp="1"/>
          </p:cNvSpPr>
          <p:nvPr>
            <p:ph type="title"/>
          </p:nvPr>
        </p:nvSpPr>
        <p:spPr>
          <a:xfrm>
            <a:off x="288429" y="184821"/>
            <a:ext cx="9018537" cy="799307"/>
          </a:xfrm>
        </p:spPr>
        <p:txBody>
          <a:bodyPr/>
          <a:lstStyle/>
          <a:p>
            <a:r>
              <a:rPr lang="en-US" dirty="0"/>
              <a:t>AP10 diagnostics</a:t>
            </a:r>
            <a:endParaRPr lang="en-GB" dirty="0"/>
          </a:p>
        </p:txBody>
      </p:sp>
      <p:sp>
        <p:nvSpPr>
          <p:cNvPr id="3" name="Slide Number Placeholder 2">
            <a:extLst>
              <a:ext uri="{FF2B5EF4-FFF2-40B4-BE49-F238E27FC236}">
                <a16:creationId xmlns:a16="http://schemas.microsoft.com/office/drawing/2014/main" id="{D31E5A6D-EB60-38BD-7420-53E0F7D639E3}"/>
              </a:ext>
            </a:extLst>
          </p:cNvPr>
          <p:cNvSpPr>
            <a:spLocks noGrp="1"/>
          </p:cNvSpPr>
          <p:nvPr>
            <p:ph type="sldNum" sz="quarter" idx="12"/>
          </p:nvPr>
        </p:nvSpPr>
        <p:spPr/>
        <p:txBody>
          <a:bodyPr/>
          <a:lstStyle/>
          <a:p>
            <a:fld id="{BFDCA1C4-9514-7B4F-976F-D92F7E296653}" type="slidenum">
              <a:rPr lang="fr-FR" smtClean="0"/>
              <a:pPr/>
              <a:t>17</a:t>
            </a:fld>
            <a:endParaRPr lang="fr-FR" dirty="0"/>
          </a:p>
        </p:txBody>
      </p:sp>
      <p:pic>
        <p:nvPicPr>
          <p:cNvPr id="5" name="Picture 4" descr="A screenshot of a computer&#10;&#10;Description automatically generated">
            <a:extLst>
              <a:ext uri="{FF2B5EF4-FFF2-40B4-BE49-F238E27FC236}">
                <a16:creationId xmlns:a16="http://schemas.microsoft.com/office/drawing/2014/main" id="{441556F6-0C66-F9AB-71FE-0EB302850E19}"/>
              </a:ext>
            </a:extLst>
          </p:cNvPr>
          <p:cNvPicPr>
            <a:picLocks noChangeAspect="1"/>
          </p:cNvPicPr>
          <p:nvPr/>
        </p:nvPicPr>
        <p:blipFill>
          <a:blip r:embed="rId2"/>
          <a:stretch>
            <a:fillRect/>
          </a:stretch>
        </p:blipFill>
        <p:spPr>
          <a:xfrm>
            <a:off x="3982032" y="2063743"/>
            <a:ext cx="5020594" cy="2485862"/>
          </a:xfrm>
          <a:prstGeom prst="rect">
            <a:avLst/>
          </a:prstGeom>
        </p:spPr>
      </p:pic>
      <p:pic>
        <p:nvPicPr>
          <p:cNvPr id="7" name="Picture 6">
            <a:extLst>
              <a:ext uri="{FF2B5EF4-FFF2-40B4-BE49-F238E27FC236}">
                <a16:creationId xmlns:a16="http://schemas.microsoft.com/office/drawing/2014/main" id="{D6593F74-DCAA-B513-BA5B-FCFEDC191D6C}"/>
              </a:ext>
            </a:extLst>
          </p:cNvPr>
          <p:cNvPicPr>
            <a:picLocks noChangeAspect="1"/>
          </p:cNvPicPr>
          <p:nvPr/>
        </p:nvPicPr>
        <p:blipFill>
          <a:blip r:embed="rId3"/>
          <a:stretch>
            <a:fillRect/>
          </a:stretch>
        </p:blipFill>
        <p:spPr>
          <a:xfrm>
            <a:off x="98770" y="2119081"/>
            <a:ext cx="3887871" cy="2430524"/>
          </a:xfrm>
          <a:prstGeom prst="rect">
            <a:avLst/>
          </a:prstGeom>
        </p:spPr>
      </p:pic>
      <p:sp>
        <p:nvSpPr>
          <p:cNvPr id="8" name="TextBox 7">
            <a:extLst>
              <a:ext uri="{FF2B5EF4-FFF2-40B4-BE49-F238E27FC236}">
                <a16:creationId xmlns:a16="http://schemas.microsoft.com/office/drawing/2014/main" id="{D3976C91-13B5-7275-A7A7-D8E01E2DBF81}"/>
              </a:ext>
            </a:extLst>
          </p:cNvPr>
          <p:cNvSpPr txBox="1"/>
          <p:nvPr/>
        </p:nvSpPr>
        <p:spPr>
          <a:xfrm>
            <a:off x="318735" y="661339"/>
            <a:ext cx="8139769" cy="1374735"/>
          </a:xfrm>
          <a:prstGeom prst="rect">
            <a:avLst/>
          </a:prstGeom>
          <a:noFill/>
        </p:spPr>
        <p:txBody>
          <a:bodyPr wrap="square">
            <a:spAutoFit/>
          </a:bodyPr>
          <a:lstStyle/>
          <a:p>
            <a:pPr marL="285750" indent="-285750">
              <a:spcBef>
                <a:spcPts val="200"/>
              </a:spcBef>
              <a:spcAft>
                <a:spcPts val="200"/>
              </a:spcAft>
              <a:buFont typeface="Wingdings" panose="05000000000000000000" pitchFamily="2" charset="2"/>
              <a:buChar char="q"/>
            </a:pPr>
            <a:r>
              <a:rPr lang="en-GB" sz="1600" dirty="0">
                <a:effectLst/>
                <a:latin typeface="Verdana" panose="020B0604030504040204" pitchFamily="34" charset="0"/>
                <a:ea typeface="Times New Roman" panose="02020603050405020304" pitchFamily="18" charset="0"/>
                <a:cs typeface="Times New Roman" panose="02020603050405020304" pitchFamily="18" charset="0"/>
              </a:rPr>
              <a:t>DC voltage fault localisation method allowed to locate </a:t>
            </a:r>
            <a:r>
              <a:rPr lang="en-GB" sz="1600" b="1" dirty="0">
                <a:effectLst/>
                <a:latin typeface="Verdana" panose="020B0604030504040204" pitchFamily="34" charset="0"/>
                <a:ea typeface="Times New Roman" panose="02020603050405020304" pitchFamily="18" charset="0"/>
                <a:cs typeface="Times New Roman" panose="02020603050405020304" pitchFamily="18" charset="0"/>
              </a:rPr>
              <a:t>direct short of 13 k</a:t>
            </a:r>
            <a:r>
              <a:rPr lang="en-GB" sz="1600" b="1" dirty="0">
                <a:effectLst/>
                <a:latin typeface="Verdana" panose="020B0604030504040204" pitchFamily="34" charset="0"/>
                <a:ea typeface="Times New Roman" panose="02020603050405020304" pitchFamily="18" charset="0"/>
                <a:cs typeface="Times New Roman" panose="02020603050405020304" pitchFamily="18" charset="0"/>
                <a:sym typeface="Symbol" panose="05050102010706020507" pitchFamily="18" charset="2"/>
              </a:rPr>
              <a:t></a:t>
            </a:r>
            <a:r>
              <a:rPr lang="en-GB" sz="1600" b="1" dirty="0">
                <a:effectLst/>
                <a:latin typeface="Verdana" panose="020B0604030504040204" pitchFamily="34" charset="0"/>
                <a:ea typeface="Times New Roman" panose="02020603050405020304" pitchFamily="18" charset="0"/>
                <a:cs typeface="Times New Roman" panose="02020603050405020304" pitchFamily="18" charset="0"/>
              </a:rPr>
              <a:t> at about 6 cm from splicing box</a:t>
            </a:r>
            <a:r>
              <a:rPr lang="en-GB" sz="1600" dirty="0">
                <a:effectLst/>
                <a:latin typeface="Verdana" panose="020B0604030504040204" pitchFamily="34" charset="0"/>
                <a:ea typeface="Times New Roman" panose="02020603050405020304" pitchFamily="18" charset="0"/>
                <a:cs typeface="Times New Roman" panose="02020603050405020304" pitchFamily="18" charset="0"/>
              </a:rPr>
              <a:t> entrance, close to EE106 voltage tap. </a:t>
            </a:r>
            <a:r>
              <a:rPr lang="en-GB" sz="1600" dirty="0">
                <a:latin typeface="Verdana" panose="020B0604030504040204" pitchFamily="34" charset="0"/>
                <a:cs typeface="Times New Roman" panose="02020603050405020304" pitchFamily="18" charset="0"/>
              </a:rPr>
              <a:t>(EDMS 2918370, MPE report)</a:t>
            </a:r>
          </a:p>
          <a:p>
            <a:pPr marL="285750" indent="-285750">
              <a:spcBef>
                <a:spcPts val="200"/>
              </a:spcBef>
              <a:spcAft>
                <a:spcPts val="200"/>
              </a:spcAft>
              <a:buFont typeface="Wingdings" panose="05000000000000000000" pitchFamily="2" charset="2"/>
              <a:buChar char="q"/>
            </a:pPr>
            <a:r>
              <a:rPr lang="en-US" sz="1600" b="1" dirty="0"/>
              <a:t>Z frequency measurement : </a:t>
            </a:r>
            <a:r>
              <a:rPr lang="en-GB" sz="1600" b="1" dirty="0">
                <a:latin typeface="Verdana" panose="020B0604030504040204" pitchFamily="34" charset="0"/>
                <a:ea typeface="Times New Roman" panose="02020603050405020304" pitchFamily="18" charset="0"/>
                <a:cs typeface="Times New Roman" panose="02020603050405020304" pitchFamily="18" charset="0"/>
              </a:rPr>
              <a:t>insight from quality factor Q</a:t>
            </a:r>
            <a:r>
              <a:rPr lang="en-GB" sz="1600" b="1" dirty="0">
                <a:effectLst/>
                <a:latin typeface="Verdana" panose="020B0604030504040204" pitchFamily="34" charset="0"/>
                <a:ea typeface="Times New Roman" panose="02020603050405020304" pitchFamily="18" charset="0"/>
                <a:cs typeface="Times New Roman" panose="02020603050405020304" pitchFamily="18" charset="0"/>
              </a:rPr>
              <a:t> measurement vs. frequency</a:t>
            </a:r>
            <a:r>
              <a:rPr lang="en-GB" sz="1600" dirty="0">
                <a:effectLst/>
                <a:latin typeface="Verdana" panose="020B0604030504040204" pitchFamily="34" charset="0"/>
                <a:ea typeface="Times New Roman" panose="02020603050405020304" pitchFamily="18" charset="0"/>
                <a:cs typeface="Times New Roman" panose="02020603050405020304" pitchFamily="18" charset="0"/>
              </a:rPr>
              <a:t> showing clear deviations from the sane coils  </a:t>
            </a: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214D8D2E-8A0A-2DD3-2517-198F08854162}"/>
              </a:ext>
            </a:extLst>
          </p:cNvPr>
          <p:cNvSpPr txBox="1"/>
          <p:nvPr/>
        </p:nvSpPr>
        <p:spPr>
          <a:xfrm>
            <a:off x="288429" y="4539311"/>
            <a:ext cx="1445909" cy="153888"/>
          </a:xfrm>
          <a:prstGeom prst="rect">
            <a:avLst/>
          </a:prstGeom>
          <a:noFill/>
        </p:spPr>
        <p:txBody>
          <a:bodyPr wrap="none" lIns="0" tIns="0" rIns="0" bIns="0" rtlCol="0">
            <a:spAutoFit/>
          </a:bodyPr>
          <a:lstStyle/>
          <a:p>
            <a:pPr algn="l"/>
            <a:r>
              <a:rPr lang="en-US" sz="1000" dirty="0"/>
              <a:t>Mateusz Bednarek, MPE </a:t>
            </a:r>
            <a:endParaRPr lang="en-GB" sz="1000" dirty="0"/>
          </a:p>
        </p:txBody>
      </p:sp>
      <p:sp>
        <p:nvSpPr>
          <p:cNvPr id="6" name="TextBox 5">
            <a:extLst>
              <a:ext uri="{FF2B5EF4-FFF2-40B4-BE49-F238E27FC236}">
                <a16:creationId xmlns:a16="http://schemas.microsoft.com/office/drawing/2014/main" id="{5F505D22-1014-3790-5BD1-2102B91C299F}"/>
              </a:ext>
            </a:extLst>
          </p:cNvPr>
          <p:cNvSpPr txBox="1"/>
          <p:nvPr/>
        </p:nvSpPr>
        <p:spPr>
          <a:xfrm>
            <a:off x="3985607" y="4521717"/>
            <a:ext cx="958596" cy="153888"/>
          </a:xfrm>
          <a:prstGeom prst="rect">
            <a:avLst/>
          </a:prstGeom>
          <a:noFill/>
        </p:spPr>
        <p:txBody>
          <a:bodyPr wrap="none" lIns="0" tIns="0" rIns="0" bIns="0" rtlCol="0">
            <a:spAutoFit/>
          </a:bodyPr>
          <a:lstStyle/>
          <a:p>
            <a:pPr algn="l"/>
            <a:r>
              <a:rPr lang="en-US" sz="1000" dirty="0"/>
              <a:t>F.O Pincot, MSC</a:t>
            </a:r>
            <a:endParaRPr lang="en-GB" sz="1000" dirty="0"/>
          </a:p>
        </p:txBody>
      </p:sp>
      <p:sp>
        <p:nvSpPr>
          <p:cNvPr id="9" name="Footer Placeholder 7">
            <a:extLst>
              <a:ext uri="{FF2B5EF4-FFF2-40B4-BE49-F238E27FC236}">
                <a16:creationId xmlns:a16="http://schemas.microsoft.com/office/drawing/2014/main" id="{228BC2A5-5D14-1ACF-4108-6A2D93A8A82A}"/>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spTree>
    <p:extLst>
      <p:ext uri="{BB962C8B-B14F-4D97-AF65-F5344CB8AC3E}">
        <p14:creationId xmlns:p14="http://schemas.microsoft.com/office/powerpoint/2010/main" val="408844703"/>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EC04C-DA16-0E50-ECDA-F93C478C8CA3}"/>
              </a:ext>
            </a:extLst>
          </p:cNvPr>
          <p:cNvSpPr>
            <a:spLocks noGrp="1"/>
          </p:cNvSpPr>
          <p:nvPr>
            <p:ph type="title"/>
          </p:nvPr>
        </p:nvSpPr>
        <p:spPr>
          <a:xfrm>
            <a:off x="309581" y="195486"/>
            <a:ext cx="8532019" cy="799307"/>
          </a:xfrm>
        </p:spPr>
        <p:txBody>
          <a:bodyPr/>
          <a:lstStyle/>
          <a:p>
            <a:r>
              <a:rPr lang="en-US" dirty="0"/>
              <a:t>AP16 – Hi-pot test outcome- ( winding stage)</a:t>
            </a:r>
            <a:endParaRPr lang="en-GB" dirty="0"/>
          </a:p>
        </p:txBody>
      </p:sp>
      <p:sp>
        <p:nvSpPr>
          <p:cNvPr id="3" name="Slide Number Placeholder 2">
            <a:extLst>
              <a:ext uri="{FF2B5EF4-FFF2-40B4-BE49-F238E27FC236}">
                <a16:creationId xmlns:a16="http://schemas.microsoft.com/office/drawing/2014/main" id="{B3CFB765-2507-5305-268D-50161C90956A}"/>
              </a:ext>
            </a:extLst>
          </p:cNvPr>
          <p:cNvSpPr>
            <a:spLocks noGrp="1"/>
          </p:cNvSpPr>
          <p:nvPr>
            <p:ph type="sldNum" sz="quarter" idx="12"/>
          </p:nvPr>
        </p:nvSpPr>
        <p:spPr/>
        <p:txBody>
          <a:bodyPr/>
          <a:lstStyle/>
          <a:p>
            <a:fld id="{BFDCA1C4-9514-7B4F-976F-D92F7E296653}" type="slidenum">
              <a:rPr lang="fr-FR" smtClean="0"/>
              <a:pPr/>
              <a:t>18</a:t>
            </a:fld>
            <a:endParaRPr lang="fr-FR" dirty="0"/>
          </a:p>
        </p:txBody>
      </p:sp>
      <p:pic>
        <p:nvPicPr>
          <p:cNvPr id="8" name="Picture 7">
            <a:extLst>
              <a:ext uri="{FF2B5EF4-FFF2-40B4-BE49-F238E27FC236}">
                <a16:creationId xmlns:a16="http://schemas.microsoft.com/office/drawing/2014/main" id="{5DE804FF-0635-2997-577B-2CCE07E54645}"/>
              </a:ext>
            </a:extLst>
          </p:cNvPr>
          <p:cNvPicPr>
            <a:picLocks noChangeAspect="1"/>
          </p:cNvPicPr>
          <p:nvPr/>
        </p:nvPicPr>
        <p:blipFill>
          <a:blip r:embed="rId2"/>
          <a:stretch>
            <a:fillRect/>
          </a:stretch>
        </p:blipFill>
        <p:spPr>
          <a:xfrm>
            <a:off x="305991" y="1529804"/>
            <a:ext cx="8152487" cy="3222706"/>
          </a:xfrm>
          <a:prstGeom prst="rect">
            <a:avLst/>
          </a:prstGeom>
        </p:spPr>
      </p:pic>
      <p:sp>
        <p:nvSpPr>
          <p:cNvPr id="6" name="TextBox 5">
            <a:extLst>
              <a:ext uri="{FF2B5EF4-FFF2-40B4-BE49-F238E27FC236}">
                <a16:creationId xmlns:a16="http://schemas.microsoft.com/office/drawing/2014/main" id="{71174F72-63E1-A742-0B0D-9929480414D0}"/>
              </a:ext>
            </a:extLst>
          </p:cNvPr>
          <p:cNvSpPr txBox="1"/>
          <p:nvPr/>
        </p:nvSpPr>
        <p:spPr>
          <a:xfrm>
            <a:off x="173020" y="591721"/>
            <a:ext cx="8641188" cy="923330"/>
          </a:xfrm>
          <a:prstGeom prst="rect">
            <a:avLst/>
          </a:prstGeom>
          <a:noFill/>
        </p:spPr>
        <p:txBody>
          <a:bodyPr wrap="square">
            <a:spAutoFit/>
          </a:bodyPr>
          <a:lstStyle/>
          <a:p>
            <a:pPr marL="285750" indent="-285750">
              <a:buFont typeface="Wingdings" panose="05000000000000000000" pitchFamily="2" charset="2"/>
              <a:buChar char="ü"/>
            </a:pPr>
            <a:r>
              <a:rPr lang="en-GB" sz="1800" b="1" i="1" kern="1400" dirty="0">
                <a:effectLst/>
                <a:latin typeface="Calibri" panose="020F0502020204030204" pitchFamily="34" charset="0"/>
                <a:ea typeface="Times New Roman" panose="02020603050405020304" pitchFamily="18" charset="0"/>
                <a:cs typeface="Times New Roman" panose="02020603050405020304" pitchFamily="18" charset="0"/>
              </a:rPr>
              <a:t>AP-16 Hi-pot test passed </a:t>
            </a:r>
            <a:r>
              <a:rPr lang="en-GB" sz="1800" b="1" i="1" u="sng" kern="1400" dirty="0">
                <a:solidFill>
                  <a:srgbClr val="00B050"/>
                </a:solidFill>
                <a:effectLst/>
                <a:latin typeface="Calibri" panose="020F0502020204030204" pitchFamily="34" charset="0"/>
                <a:ea typeface="Times New Roman" panose="02020603050405020304" pitchFamily="18" charset="0"/>
                <a:cs typeface="Times New Roman" panose="02020603050405020304" pitchFamily="18" charset="0"/>
              </a:rPr>
              <a:t>during winding</a:t>
            </a:r>
            <a:r>
              <a:rPr lang="en-GB" sz="1800" b="1" i="1" kern="1400" dirty="0">
                <a:solidFill>
                  <a:srgbClr val="00B050"/>
                </a:solidFill>
                <a:effectLst/>
                <a:latin typeface="Calibri" panose="020F0502020204030204" pitchFamily="34" charset="0"/>
                <a:ea typeface="Times New Roman" panose="02020603050405020304" pitchFamily="18" charset="0"/>
                <a:cs typeface="Times New Roman" panose="02020603050405020304" pitchFamily="18" charset="0"/>
              </a:rPr>
              <a:t> </a:t>
            </a:r>
            <a:r>
              <a:rPr lang="en-GB" sz="1800" b="1" i="1" kern="1400" dirty="0">
                <a:effectLst/>
                <a:latin typeface="Calibri" panose="020F0502020204030204" pitchFamily="34" charset="0"/>
                <a:ea typeface="Times New Roman" panose="02020603050405020304" pitchFamily="18" charset="0"/>
                <a:cs typeface="Times New Roman" panose="02020603050405020304" pitchFamily="18" charset="0"/>
              </a:rPr>
              <a:t>(PAWI) but </a:t>
            </a:r>
            <a:r>
              <a:rPr lang="en-GB" sz="1800" b="1" i="1" u="sng" kern="1400" dirty="0">
                <a:solidFill>
                  <a:schemeClr val="accent3"/>
                </a:solidFill>
                <a:effectLst/>
                <a:latin typeface="Calibri" panose="020F0502020204030204" pitchFamily="34" charset="0"/>
                <a:ea typeface="Times New Roman" panose="02020603050405020304" pitchFamily="18" charset="0"/>
                <a:cs typeface="Times New Roman" panose="02020603050405020304" pitchFamily="18" charset="0"/>
              </a:rPr>
              <a:t>not </a:t>
            </a:r>
            <a:r>
              <a:rPr lang="en-GB" sz="1800" b="1" i="1" kern="1400" dirty="0">
                <a:solidFill>
                  <a:schemeClr val="accent3"/>
                </a:solidFill>
                <a:effectLst/>
                <a:latin typeface="Calibri" panose="020F0502020204030204" pitchFamily="34" charset="0"/>
                <a:ea typeface="Times New Roman" panose="02020603050405020304" pitchFamily="18" charset="0"/>
                <a:cs typeface="Times New Roman" panose="02020603050405020304" pitchFamily="18" charset="0"/>
              </a:rPr>
              <a:t>before Impregnation (PBI).</a:t>
            </a:r>
          </a:p>
          <a:p>
            <a:pPr marL="285750" indent="-285750">
              <a:buFont typeface="Wingdings" panose="05000000000000000000" pitchFamily="2" charset="2"/>
              <a:buChar char="ü"/>
            </a:pPr>
            <a:r>
              <a:rPr lang="en-GB" i="1" kern="1400" dirty="0">
                <a:latin typeface="Calibri" panose="020F0502020204030204" pitchFamily="34" charset="0"/>
                <a:ea typeface="Times New Roman" panose="02020603050405020304" pitchFamily="18" charset="0"/>
                <a:cs typeface="Times New Roman" panose="02020603050405020304" pitchFamily="18" charset="0"/>
              </a:rPr>
              <a:t>Following experience from AP10, decision </a:t>
            </a:r>
            <a:r>
              <a:rPr lang="en-GB" b="1" i="1" kern="1400" dirty="0">
                <a:latin typeface="Calibri" panose="020F0502020204030204" pitchFamily="34" charset="0"/>
                <a:ea typeface="Times New Roman" panose="02020603050405020304" pitchFamily="18" charset="0"/>
                <a:cs typeface="Times New Roman" panose="02020603050405020304" pitchFamily="18" charset="0"/>
              </a:rPr>
              <a:t>not to further impregnate, investigate ( on going) and rewind once root cause identified.</a:t>
            </a:r>
            <a:endParaRPr lang="en-GB" b="1" dirty="0"/>
          </a:p>
        </p:txBody>
      </p:sp>
      <p:sp>
        <p:nvSpPr>
          <p:cNvPr id="5" name="Footer Placeholder 7">
            <a:extLst>
              <a:ext uri="{FF2B5EF4-FFF2-40B4-BE49-F238E27FC236}">
                <a16:creationId xmlns:a16="http://schemas.microsoft.com/office/drawing/2014/main" id="{6254AFCD-21B7-3BF5-FAA4-755168431C92}"/>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spTree>
    <p:extLst>
      <p:ext uri="{BB962C8B-B14F-4D97-AF65-F5344CB8AC3E}">
        <p14:creationId xmlns:p14="http://schemas.microsoft.com/office/powerpoint/2010/main" val="2643480143"/>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B25BE-D3AA-E626-6D0F-84691FEDFEE1}"/>
              </a:ext>
            </a:extLst>
          </p:cNvPr>
          <p:cNvSpPr>
            <a:spLocks noGrp="1"/>
          </p:cNvSpPr>
          <p:nvPr>
            <p:ph type="title"/>
          </p:nvPr>
        </p:nvSpPr>
        <p:spPr>
          <a:xfrm>
            <a:off x="360461" y="280195"/>
            <a:ext cx="8532019" cy="491355"/>
          </a:xfrm>
        </p:spPr>
        <p:txBody>
          <a:bodyPr/>
          <a:lstStyle/>
          <a:p>
            <a:r>
              <a:rPr lang="en-US" dirty="0"/>
              <a:t>AP15 winding, root cause analysis, actions </a:t>
            </a:r>
            <a:endParaRPr lang="en-GB" dirty="0"/>
          </a:p>
        </p:txBody>
      </p:sp>
      <p:sp>
        <p:nvSpPr>
          <p:cNvPr id="3" name="Slide Number Placeholder 2">
            <a:extLst>
              <a:ext uri="{FF2B5EF4-FFF2-40B4-BE49-F238E27FC236}">
                <a16:creationId xmlns:a16="http://schemas.microsoft.com/office/drawing/2014/main" id="{86D83FEC-B634-65EE-22EE-B7C87470AE91}"/>
              </a:ext>
            </a:extLst>
          </p:cNvPr>
          <p:cNvSpPr>
            <a:spLocks noGrp="1"/>
          </p:cNvSpPr>
          <p:nvPr>
            <p:ph type="sldNum" sz="quarter" idx="12"/>
          </p:nvPr>
        </p:nvSpPr>
        <p:spPr/>
        <p:txBody>
          <a:bodyPr/>
          <a:lstStyle/>
          <a:p>
            <a:fld id="{BFDCA1C4-9514-7B4F-976F-D92F7E296653}" type="slidenum">
              <a:rPr lang="fr-FR" smtClean="0"/>
              <a:pPr/>
              <a:t>19</a:t>
            </a:fld>
            <a:endParaRPr lang="fr-FR" dirty="0"/>
          </a:p>
        </p:txBody>
      </p:sp>
      <p:sp>
        <p:nvSpPr>
          <p:cNvPr id="4" name="TextBox 3">
            <a:extLst>
              <a:ext uri="{FF2B5EF4-FFF2-40B4-BE49-F238E27FC236}">
                <a16:creationId xmlns:a16="http://schemas.microsoft.com/office/drawing/2014/main" id="{7CE49D4E-9687-D658-62F5-C5C2076448C0}"/>
              </a:ext>
            </a:extLst>
          </p:cNvPr>
          <p:cNvSpPr txBox="1"/>
          <p:nvPr/>
        </p:nvSpPr>
        <p:spPr>
          <a:xfrm>
            <a:off x="137616" y="682946"/>
            <a:ext cx="6788578" cy="4319131"/>
          </a:xfrm>
          <a:prstGeom prst="rect">
            <a:avLst/>
          </a:prstGeom>
          <a:noFill/>
        </p:spPr>
        <p:txBody>
          <a:bodyPr wrap="square">
            <a:spAutoFit/>
          </a:bodyPr>
          <a:lstStyle/>
          <a:p>
            <a:pPr marL="285750" indent="-285750">
              <a:spcBef>
                <a:spcPts val="200"/>
              </a:spcBef>
              <a:spcAft>
                <a:spcPts val="200"/>
              </a:spcAft>
              <a:buFont typeface="Wingdings" panose="05000000000000000000" pitchFamily="2" charset="2"/>
              <a:buChar char="q"/>
            </a:pPr>
            <a:r>
              <a:rPr lang="en-US" sz="1600" kern="1400" dirty="0">
                <a:latin typeface="Verdana" panose="020B0604030504040204" pitchFamily="34" charset="0"/>
                <a:ea typeface="Times New Roman" panose="02020603050405020304" pitchFamily="18" charset="0"/>
                <a:cs typeface="Times New Roman" panose="02020603050405020304" pitchFamily="18" charset="0"/>
              </a:rPr>
              <a:t>First decision to add bottom extra 0.17 mm </a:t>
            </a:r>
            <a:r>
              <a:rPr lang="en-US" sz="1600" kern="1400" dirty="0" err="1">
                <a:latin typeface="Verdana" panose="020B0604030504040204" pitchFamily="34" charset="0"/>
                <a:ea typeface="Times New Roman" panose="02020603050405020304" pitchFamily="18" charset="0"/>
                <a:cs typeface="Times New Roman" panose="02020603050405020304" pitchFamily="18" charset="0"/>
              </a:rPr>
              <a:t>tck</a:t>
            </a:r>
            <a:r>
              <a:rPr lang="en-US" sz="1600" kern="1400" dirty="0">
                <a:latin typeface="Verdana" panose="020B0604030504040204" pitchFamily="34" charset="0"/>
                <a:ea typeface="Times New Roman" panose="02020603050405020304" pitchFamily="18" charset="0"/>
                <a:cs typeface="Times New Roman" panose="02020603050405020304" pitchFamily="18" charset="0"/>
              </a:rPr>
              <a:t> fiber glass at bottom like IHEP ( extra height and electrical barrier)</a:t>
            </a:r>
          </a:p>
          <a:p>
            <a:pPr marL="285750" indent="-285750">
              <a:spcBef>
                <a:spcPts val="200"/>
              </a:spcBef>
              <a:spcAft>
                <a:spcPts val="200"/>
              </a:spcAft>
              <a:buFont typeface="Wingdings" panose="05000000000000000000" pitchFamily="2" charset="2"/>
              <a:buChar char="q"/>
            </a:pPr>
            <a:r>
              <a:rPr lang="en-US" sz="1600" b="1" kern="1400" dirty="0">
                <a:effectLst/>
                <a:latin typeface="Verdana" panose="020B0604030504040204" pitchFamily="34" charset="0"/>
                <a:ea typeface="Times New Roman" panose="02020603050405020304" pitchFamily="18" charset="0"/>
                <a:cs typeface="Times New Roman" panose="02020603050405020304" pitchFamily="18" charset="0"/>
              </a:rPr>
              <a:t>Additional QC intermediate Hi-pot tests </a:t>
            </a:r>
            <a:r>
              <a:rPr lang="en-US" sz="1600" b="1" kern="1400" dirty="0">
                <a:latin typeface="Verdana" panose="020B0604030504040204" pitchFamily="34" charset="0"/>
                <a:ea typeface="Times New Roman" panose="02020603050405020304" pitchFamily="18" charset="0"/>
                <a:cs typeface="Times New Roman" panose="02020603050405020304" pitchFamily="18" charset="0"/>
              </a:rPr>
              <a:t>on the manual</a:t>
            </a:r>
            <a:r>
              <a:rPr lang="en-US" sz="1600" b="1" kern="1400" dirty="0">
                <a:effectLst/>
                <a:latin typeface="Verdana" panose="020B0604030504040204" pitchFamily="34" charset="0"/>
                <a:ea typeface="Times New Roman" panose="02020603050405020304" pitchFamily="18" charset="0"/>
                <a:cs typeface="Times New Roman" panose="02020603050405020304" pitchFamily="18" charset="0"/>
              </a:rPr>
              <a:t> winding process ( </a:t>
            </a:r>
            <a:r>
              <a:rPr lang="en-US" sz="1600" b="1" kern="1400" dirty="0">
                <a:effectLst/>
                <a:latin typeface="Verdana" panose="020B0604030504040204" pitchFamily="34" charset="0"/>
                <a:ea typeface="Times New Roman" panose="02020603050405020304" pitchFamily="18" charset="0"/>
                <a:cs typeface="Times New Roman" panose="02020603050405020304" pitchFamily="18" charset="0"/>
                <a:sym typeface="Symbol" panose="05050102010706020507" pitchFamily="18" charset="2"/>
              </a:rPr>
              <a:t> </a:t>
            </a:r>
            <a:r>
              <a:rPr lang="en-US" sz="1600" b="1" kern="1400" dirty="0">
                <a:effectLst/>
                <a:latin typeface="Verdana" panose="020B0604030504040204" pitchFamily="34" charset="0"/>
                <a:ea typeface="Times New Roman" panose="02020603050405020304" pitchFamily="18" charset="0"/>
                <a:cs typeface="Times New Roman" panose="02020603050405020304" pitchFamily="18" charset="0"/>
              </a:rPr>
              <a:t>each 1/5</a:t>
            </a:r>
            <a:r>
              <a:rPr lang="en-US" sz="1600" b="1" kern="1400" baseline="30000" dirty="0">
                <a:effectLst/>
                <a:latin typeface="Verdana" panose="020B0604030504040204" pitchFamily="34" charset="0"/>
                <a:ea typeface="Times New Roman" panose="02020603050405020304" pitchFamily="18" charset="0"/>
                <a:cs typeface="Times New Roman" panose="02020603050405020304" pitchFamily="18" charset="0"/>
              </a:rPr>
              <a:t>th</a:t>
            </a:r>
            <a:r>
              <a:rPr lang="en-US" sz="1600" b="1" kern="1400" dirty="0">
                <a:effectLst/>
                <a:latin typeface="Verdana" panose="020B0604030504040204" pitchFamily="34" charset="0"/>
                <a:ea typeface="Times New Roman" panose="02020603050405020304" pitchFamily="18" charset="0"/>
                <a:cs typeface="Times New Roman" panose="02020603050405020304" pitchFamily="18" charset="0"/>
              </a:rPr>
              <a:t> layer)</a:t>
            </a:r>
          </a:p>
          <a:p>
            <a:pPr marL="285750" indent="-285750">
              <a:spcBef>
                <a:spcPts val="200"/>
              </a:spcBef>
              <a:spcAft>
                <a:spcPts val="200"/>
              </a:spcAft>
              <a:buFont typeface="Wingdings" panose="05000000000000000000" pitchFamily="2" charset="2"/>
              <a:buChar char="q"/>
            </a:pPr>
            <a:r>
              <a:rPr lang="en-US" sz="1600" b="1" kern="1400" dirty="0">
                <a:solidFill>
                  <a:srgbClr val="E97575"/>
                </a:solidFill>
                <a:latin typeface="Verdana" panose="020B0604030504040204" pitchFamily="34" charset="0"/>
                <a:ea typeface="Times New Roman" panose="02020603050405020304" pitchFamily="18" charset="0"/>
                <a:cs typeface="Times New Roman" panose="02020603050405020304" pitchFamily="18" charset="0"/>
              </a:rPr>
              <a:t>2/3 inner layer passed Hi-pot test, last section did not</a:t>
            </a:r>
            <a:r>
              <a:rPr lang="en-US" sz="1600" kern="1400" dirty="0">
                <a:latin typeface="Verdana" panose="020B0604030504040204" pitchFamily="34" charset="0"/>
                <a:ea typeface="Times New Roman" panose="02020603050405020304" pitchFamily="18" charset="0"/>
                <a:cs typeface="Times New Roman" panose="02020603050405020304" pitchFamily="18" charset="0"/>
              </a:rPr>
              <a:t>.</a:t>
            </a:r>
          </a:p>
          <a:p>
            <a:pPr marL="742950" lvl="1" indent="-285750">
              <a:spcBef>
                <a:spcPts val="200"/>
              </a:spcBef>
              <a:spcAft>
                <a:spcPts val="200"/>
              </a:spcAft>
              <a:buFont typeface="Wingdings" panose="05000000000000000000" pitchFamily="2" charset="2"/>
              <a:buChar char="q"/>
            </a:pPr>
            <a:r>
              <a:rPr lang="en-US" sz="1400" kern="1400" dirty="0">
                <a:effectLst/>
                <a:latin typeface="Verdana" panose="020B0604030504040204" pitchFamily="34" charset="0"/>
                <a:ea typeface="Times New Roman" panose="02020603050405020304" pitchFamily="18" charset="0"/>
                <a:cs typeface="Times New Roman" panose="02020603050405020304" pitchFamily="18" charset="0"/>
              </a:rPr>
              <a:t>Root cause </a:t>
            </a:r>
            <a:r>
              <a:rPr lang="en-US" sz="1400" kern="1400" dirty="0">
                <a:latin typeface="Verdana" panose="020B0604030504040204" pitchFamily="34" charset="0"/>
                <a:cs typeface="Times New Roman" panose="02020603050405020304" pitchFamily="18" charset="0"/>
              </a:rPr>
              <a:t>analysis </a:t>
            </a:r>
            <a:r>
              <a:rPr lang="en-GB" sz="1400" kern="1400" dirty="0">
                <a:latin typeface="Verdana" panose="020B0604030504040204" pitchFamily="34" charset="0"/>
                <a:cs typeface="Times New Roman" panose="02020603050405020304" pitchFamily="18" charset="0"/>
              </a:rPr>
              <a:t>report </a:t>
            </a:r>
            <a:r>
              <a:rPr lang="en-US" sz="1400" kern="1400" dirty="0">
                <a:latin typeface="Verdana" panose="020B0604030504040204" pitchFamily="34" charset="0"/>
                <a:cs typeface="Times New Roman" panose="02020603050405020304" pitchFamily="18" charset="0"/>
              </a:rPr>
              <a:t>EDMS </a:t>
            </a:r>
            <a:r>
              <a:rPr lang="en-GB" sz="1400" kern="1400" dirty="0">
                <a:latin typeface="Verdana" panose="020B0604030504040204" pitchFamily="34" charset="0"/>
                <a:cs typeface="Times New Roman" panose="02020603050405020304" pitchFamily="18" charset="0"/>
              </a:rPr>
              <a:t>2936245 </a:t>
            </a:r>
            <a:r>
              <a:rPr lang="en-US" sz="1600" dirty="0">
                <a:solidFill>
                  <a:srgbClr val="000000"/>
                </a:solidFill>
                <a:effectLst/>
                <a:latin typeface="Times New Roman" panose="02020603050405020304" pitchFamily="18" charset="0"/>
                <a:ea typeface="Times New Roman" panose="02020603050405020304" pitchFamily="18" charset="0"/>
              </a:rPr>
              <a:t> </a:t>
            </a:r>
            <a:r>
              <a:rPr lang="en-US" sz="1400" kern="1400" dirty="0">
                <a:latin typeface="Verdana" panose="020B0604030504040204" pitchFamily="34" charset="0"/>
                <a:cs typeface="Times New Roman" panose="02020603050405020304" pitchFamily="18" charset="0"/>
              </a:rPr>
              <a:t>pinpoints occurrence </a:t>
            </a:r>
            <a:r>
              <a:rPr lang="en-US" sz="1400" kern="1400" dirty="0">
                <a:effectLst/>
                <a:latin typeface="Verdana" panose="020B0604030504040204" pitchFamily="34" charset="0"/>
                <a:ea typeface="Times New Roman" panose="02020603050405020304" pitchFamily="18" charset="0"/>
                <a:cs typeface="Times New Roman" panose="02020603050405020304" pitchFamily="18" charset="0"/>
              </a:rPr>
              <a:t>of damage at each tip (50 cm) under 1kV test</a:t>
            </a:r>
          </a:p>
          <a:p>
            <a:pPr marL="742950" lvl="1" indent="-285750">
              <a:spcBef>
                <a:spcPts val="200"/>
              </a:spcBef>
              <a:spcAft>
                <a:spcPts val="200"/>
              </a:spcAft>
              <a:buFont typeface="Wingdings" panose="05000000000000000000" pitchFamily="2" charset="2"/>
              <a:buChar char="q"/>
            </a:pPr>
            <a:r>
              <a:rPr lang="en-US" sz="1400" b="1" kern="1400" dirty="0">
                <a:latin typeface="Verdana" panose="020B0604030504040204" pitchFamily="34" charset="0"/>
                <a:ea typeface="Times New Roman" panose="02020603050405020304" pitchFamily="18" charset="0"/>
                <a:cs typeface="Times New Roman" panose="02020603050405020304" pitchFamily="18" charset="0"/>
              </a:rPr>
              <a:t>O</a:t>
            </a:r>
            <a:r>
              <a:rPr lang="en-US" sz="1400" b="1" kern="1400" dirty="0">
                <a:effectLst/>
                <a:latin typeface="Verdana" panose="020B0604030504040204" pitchFamily="34" charset="0"/>
                <a:ea typeface="Times New Roman" panose="02020603050405020304" pitchFamily="18" charset="0"/>
                <a:cs typeface="Times New Roman" panose="02020603050405020304" pitchFamily="18" charset="0"/>
              </a:rPr>
              <a:t>nly two bottom wires affected due to winding process, enhanced by </a:t>
            </a:r>
            <a:r>
              <a:rPr lang="en-US" sz="1400" b="1" i="1" kern="1400" dirty="0">
                <a:latin typeface="Verdana" panose="020B0604030504040204" pitchFamily="34" charset="0"/>
                <a:ea typeface="Times New Roman" panose="02020603050405020304" pitchFamily="18" charset="0"/>
                <a:cs typeface="Times New Roman" panose="02020603050405020304" pitchFamily="18" charset="0"/>
              </a:rPr>
              <a:t>low bonding of </a:t>
            </a:r>
            <a:r>
              <a:rPr lang="en-US" sz="1400" b="1" i="1" kern="1400" dirty="0">
                <a:effectLst/>
                <a:latin typeface="Verdana" panose="020B0604030504040204" pitchFamily="34" charset="0"/>
                <a:ea typeface="Times New Roman" panose="02020603050405020304" pitchFamily="18" charset="0"/>
                <a:cs typeface="Times New Roman" panose="02020603050405020304" pitchFamily="18" charset="0"/>
              </a:rPr>
              <a:t>WST wire insulation </a:t>
            </a:r>
            <a:r>
              <a:rPr lang="en-US" sz="1400" i="1" kern="1400" dirty="0">
                <a:effectLst/>
                <a:latin typeface="Verdana" panose="020B0604030504040204" pitchFamily="34" charset="0"/>
                <a:ea typeface="Times New Roman" panose="02020603050405020304" pitchFamily="18" charset="0"/>
                <a:cs typeface="Times New Roman" panose="02020603050405020304" pitchFamily="18" charset="0"/>
              </a:rPr>
              <a:t>(270 deg C cured, vs.400 </a:t>
            </a:r>
            <a:r>
              <a:rPr lang="en-US" sz="1400" i="1" kern="1400" dirty="0" err="1">
                <a:effectLst/>
                <a:latin typeface="Verdana" panose="020B0604030504040204" pitchFamily="34" charset="0"/>
                <a:ea typeface="Times New Roman" panose="02020603050405020304" pitchFamily="18" charset="0"/>
                <a:cs typeface="Times New Roman" panose="02020603050405020304" pitchFamily="18" charset="0"/>
              </a:rPr>
              <a:t>degC</a:t>
            </a:r>
            <a:r>
              <a:rPr lang="en-US" sz="1400" i="1" kern="1400" dirty="0">
                <a:effectLst/>
                <a:latin typeface="Verdana" panose="020B0604030504040204" pitchFamily="34" charset="0"/>
                <a:ea typeface="Times New Roman" panose="02020603050405020304" pitchFamily="18" charset="0"/>
                <a:cs typeface="Times New Roman" panose="02020603050405020304" pitchFamily="18" charset="0"/>
              </a:rPr>
              <a:t> on P4) </a:t>
            </a:r>
            <a:r>
              <a:rPr lang="en-US" sz="1400" b="1" i="1" kern="1400" dirty="0">
                <a:effectLst/>
                <a:latin typeface="Verdana" panose="020B0604030504040204" pitchFamily="34" charset="0"/>
                <a:ea typeface="Times New Roman" panose="02020603050405020304" pitchFamily="18" charset="0"/>
                <a:cs typeface="Times New Roman" panose="02020603050405020304" pitchFamily="18" charset="0"/>
              </a:rPr>
              <a:t>and relative sharp former edge</a:t>
            </a:r>
            <a:r>
              <a:rPr lang="en-US" sz="1400" i="1" kern="1400" dirty="0">
                <a:effectLst/>
                <a:latin typeface="Verdana" panose="020B0604030504040204" pitchFamily="34" charset="0"/>
                <a:ea typeface="Times New Roman" panose="02020603050405020304" pitchFamily="18" charset="0"/>
                <a:cs typeface="Times New Roman" panose="02020603050405020304" pitchFamily="18" charset="0"/>
              </a:rPr>
              <a:t>.</a:t>
            </a:r>
          </a:p>
          <a:p>
            <a:pPr marL="285750" indent="-285750">
              <a:spcBef>
                <a:spcPts val="200"/>
              </a:spcBef>
              <a:spcAft>
                <a:spcPts val="200"/>
              </a:spcAft>
              <a:buFont typeface="Wingdings" panose="05000000000000000000" pitchFamily="2" charset="2"/>
              <a:buChar char="q"/>
            </a:pPr>
            <a:r>
              <a:rPr lang="en-US" sz="1600" i="1" kern="1400" dirty="0">
                <a:latin typeface="Verdana" panose="020B0604030504040204" pitchFamily="34" charset="0"/>
                <a:ea typeface="Times New Roman" panose="02020603050405020304" pitchFamily="18" charset="0"/>
                <a:cs typeface="Times New Roman" panose="02020603050405020304" pitchFamily="18" charset="0"/>
              </a:rPr>
              <a:t>Actions: </a:t>
            </a:r>
          </a:p>
          <a:p>
            <a:pPr marL="742950" lvl="1" indent="-285750">
              <a:spcBef>
                <a:spcPts val="200"/>
              </a:spcBef>
              <a:spcAft>
                <a:spcPts val="200"/>
              </a:spcAft>
              <a:buFont typeface="Wingdings" panose="05000000000000000000" pitchFamily="2" charset="2"/>
              <a:buChar char="q"/>
            </a:pPr>
            <a:r>
              <a:rPr lang="en-US" sz="1500" i="1" kern="1400" dirty="0">
                <a:latin typeface="Verdana" panose="020B0604030504040204" pitchFamily="34" charset="0"/>
                <a:ea typeface="Times New Roman" panose="02020603050405020304" pitchFamily="18" charset="0"/>
                <a:cs typeface="Times New Roman" panose="02020603050405020304" pitchFamily="18" charset="0"/>
              </a:rPr>
              <a:t>CERN 927 team developed an </a:t>
            </a:r>
            <a:r>
              <a:rPr lang="en-US" sz="1500" b="1" i="1" kern="1400" dirty="0">
                <a:latin typeface="Verdana" panose="020B0604030504040204" pitchFamily="34" charset="0"/>
                <a:ea typeface="Times New Roman" panose="02020603050405020304" pitchFamily="18" charset="0"/>
                <a:cs typeface="Times New Roman" panose="02020603050405020304" pitchFamily="18" charset="0"/>
              </a:rPr>
              <a:t>improved tooling with extra protection</a:t>
            </a:r>
            <a:r>
              <a:rPr lang="en-US" sz="1500" i="1" kern="1400" dirty="0">
                <a:latin typeface="Verdana" panose="020B0604030504040204" pitchFamily="34" charset="0"/>
                <a:ea typeface="Times New Roman" panose="02020603050405020304" pitchFamily="18" charset="0"/>
                <a:cs typeface="Times New Roman" panose="02020603050405020304" pitchFamily="18" charset="0"/>
              </a:rPr>
              <a:t> (next slide).</a:t>
            </a:r>
          </a:p>
          <a:p>
            <a:pPr marL="742950" lvl="1" indent="-285750">
              <a:spcBef>
                <a:spcPts val="200"/>
              </a:spcBef>
              <a:spcAft>
                <a:spcPts val="200"/>
              </a:spcAft>
              <a:buFont typeface="Wingdings" panose="05000000000000000000" pitchFamily="2" charset="2"/>
              <a:buChar char="q"/>
            </a:pPr>
            <a:r>
              <a:rPr lang="en-US" sz="1500" b="1" i="1" kern="1400">
                <a:latin typeface="Verdana" panose="020B0604030504040204" pitchFamily="34" charset="0"/>
                <a:ea typeface="Times New Roman" panose="02020603050405020304" pitchFamily="18" charset="0"/>
                <a:cs typeface="Times New Roman" panose="02020603050405020304" pitchFamily="18" charset="0"/>
              </a:rPr>
              <a:t>Rewind started</a:t>
            </a:r>
            <a:r>
              <a:rPr lang="en-US" sz="1500" i="1" kern="1400">
                <a:latin typeface="Verdana" panose="020B0604030504040204" pitchFamily="34" charset="0"/>
                <a:ea typeface="Times New Roman" panose="02020603050405020304" pitchFamily="18" charset="0"/>
                <a:cs typeface="Times New Roman" panose="02020603050405020304" pitchFamily="18" charset="0"/>
              </a:rPr>
              <a:t> </a:t>
            </a:r>
            <a:r>
              <a:rPr lang="en-US" sz="1500" i="1" kern="1400" dirty="0">
                <a:latin typeface="Verdana" panose="020B0604030504040204" pitchFamily="34" charset="0"/>
                <a:ea typeface="Times New Roman" panose="02020603050405020304" pitchFamily="18" charset="0"/>
                <a:cs typeface="Times New Roman" panose="02020603050405020304" pitchFamily="18" charset="0"/>
              </a:rPr>
              <a:t>using SC CERN wires from </a:t>
            </a:r>
            <a:r>
              <a:rPr lang="en-US" sz="1500" b="1" i="1" kern="1400" dirty="0">
                <a:latin typeface="Verdana" panose="020B0604030504040204" pitchFamily="34" charset="0"/>
                <a:ea typeface="Times New Roman" panose="02020603050405020304" pitchFamily="18" charset="0"/>
                <a:cs typeface="Times New Roman" panose="02020603050405020304" pitchFamily="18" charset="0"/>
              </a:rPr>
              <a:t>stock with best curing temperature </a:t>
            </a:r>
            <a:r>
              <a:rPr lang="en-US" sz="1500" i="1" kern="1400" dirty="0">
                <a:latin typeface="Verdana" panose="020B0604030504040204" pitchFamily="34" charset="0"/>
                <a:ea typeface="Times New Roman" panose="02020603050405020304" pitchFamily="18" charset="0"/>
                <a:cs typeface="Times New Roman" panose="02020603050405020304" pitchFamily="18" charset="0"/>
              </a:rPr>
              <a:t>feature (310 </a:t>
            </a:r>
            <a:r>
              <a:rPr lang="en-US" sz="1500" i="1" kern="1400" dirty="0" err="1">
                <a:latin typeface="Verdana" panose="020B0604030504040204" pitchFamily="34" charset="0"/>
                <a:ea typeface="Times New Roman" panose="02020603050405020304" pitchFamily="18" charset="0"/>
                <a:cs typeface="Times New Roman" panose="02020603050405020304" pitchFamily="18" charset="0"/>
              </a:rPr>
              <a:t>degC</a:t>
            </a:r>
            <a:r>
              <a:rPr lang="en-US" sz="1500" i="1" kern="1400" dirty="0">
                <a:latin typeface="Verdana" panose="020B0604030504040204" pitchFamily="34" charset="0"/>
                <a:ea typeface="Times New Roman" panose="02020603050405020304" pitchFamily="18" charset="0"/>
                <a:cs typeface="Times New Roman" panose="02020603050405020304" pitchFamily="18" charset="0"/>
              </a:rPr>
              <a:t>).</a:t>
            </a:r>
          </a:p>
          <a:p>
            <a:pPr marL="742950" lvl="1" indent="-285750">
              <a:spcBef>
                <a:spcPts val="200"/>
              </a:spcBef>
              <a:spcAft>
                <a:spcPts val="200"/>
              </a:spcAft>
              <a:buFont typeface="Wingdings" panose="05000000000000000000" pitchFamily="2" charset="2"/>
              <a:buChar char="q"/>
            </a:pPr>
            <a:endParaRPr lang="en-GB" sz="2000" b="1" i="1"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6" name="Picture 5" descr="A close-up of a machine&#10;&#10;Description automatically generated">
            <a:extLst>
              <a:ext uri="{FF2B5EF4-FFF2-40B4-BE49-F238E27FC236}">
                <a16:creationId xmlns:a16="http://schemas.microsoft.com/office/drawing/2014/main" id="{C75EA3AF-D8FE-9A42-A1E6-321C88266D5A}"/>
              </a:ext>
            </a:extLst>
          </p:cNvPr>
          <p:cNvPicPr>
            <a:picLocks noChangeAspect="1"/>
          </p:cNvPicPr>
          <p:nvPr/>
        </p:nvPicPr>
        <p:blipFill>
          <a:blip r:embed="rId2"/>
          <a:stretch>
            <a:fillRect/>
          </a:stretch>
        </p:blipFill>
        <p:spPr>
          <a:xfrm>
            <a:off x="6841651" y="631953"/>
            <a:ext cx="2240340" cy="1261312"/>
          </a:xfrm>
          <a:prstGeom prst="rect">
            <a:avLst/>
          </a:prstGeom>
        </p:spPr>
      </p:pic>
      <p:pic>
        <p:nvPicPr>
          <p:cNvPr id="8" name="Picture 7">
            <a:extLst>
              <a:ext uri="{FF2B5EF4-FFF2-40B4-BE49-F238E27FC236}">
                <a16:creationId xmlns:a16="http://schemas.microsoft.com/office/drawing/2014/main" id="{9B1FDC66-C09E-388D-1E6A-278928F0196E}"/>
              </a:ext>
            </a:extLst>
          </p:cNvPr>
          <p:cNvPicPr>
            <a:picLocks noChangeAspect="1"/>
          </p:cNvPicPr>
          <p:nvPr/>
        </p:nvPicPr>
        <p:blipFill>
          <a:blip r:embed="rId3"/>
          <a:stretch>
            <a:fillRect/>
          </a:stretch>
        </p:blipFill>
        <p:spPr>
          <a:xfrm>
            <a:off x="6926194" y="3726750"/>
            <a:ext cx="2217806" cy="821364"/>
          </a:xfrm>
          <a:prstGeom prst="rect">
            <a:avLst/>
          </a:prstGeom>
        </p:spPr>
      </p:pic>
      <p:pic>
        <p:nvPicPr>
          <p:cNvPr id="10" name="Picture 9">
            <a:extLst>
              <a:ext uri="{FF2B5EF4-FFF2-40B4-BE49-F238E27FC236}">
                <a16:creationId xmlns:a16="http://schemas.microsoft.com/office/drawing/2014/main" id="{F5A5AF44-93C7-3233-893D-67A8056A6435}"/>
              </a:ext>
            </a:extLst>
          </p:cNvPr>
          <p:cNvPicPr>
            <a:picLocks noChangeAspect="1"/>
          </p:cNvPicPr>
          <p:nvPr/>
        </p:nvPicPr>
        <p:blipFill>
          <a:blip r:embed="rId4"/>
          <a:stretch>
            <a:fillRect/>
          </a:stretch>
        </p:blipFill>
        <p:spPr>
          <a:xfrm>
            <a:off x="8145342" y="1476094"/>
            <a:ext cx="854642" cy="351544"/>
          </a:xfrm>
          <a:prstGeom prst="rect">
            <a:avLst/>
          </a:prstGeom>
        </p:spPr>
      </p:pic>
      <p:pic>
        <p:nvPicPr>
          <p:cNvPr id="12" name="Picture 11" descr="A close up of a coil&#10;&#10;Description automatically generated">
            <a:extLst>
              <a:ext uri="{FF2B5EF4-FFF2-40B4-BE49-F238E27FC236}">
                <a16:creationId xmlns:a16="http://schemas.microsoft.com/office/drawing/2014/main" id="{1123E1CB-9110-0BEB-92A9-4587C009FF1E}"/>
              </a:ext>
            </a:extLst>
          </p:cNvPr>
          <p:cNvPicPr>
            <a:picLocks noChangeAspect="1"/>
          </p:cNvPicPr>
          <p:nvPr/>
        </p:nvPicPr>
        <p:blipFill>
          <a:blip r:embed="rId5"/>
          <a:stretch>
            <a:fillRect/>
          </a:stretch>
        </p:blipFill>
        <p:spPr>
          <a:xfrm rot="5400000">
            <a:off x="7692864" y="2205892"/>
            <a:ext cx="1750237" cy="985383"/>
          </a:xfrm>
          <a:prstGeom prst="rect">
            <a:avLst/>
          </a:prstGeom>
        </p:spPr>
      </p:pic>
      <p:pic>
        <p:nvPicPr>
          <p:cNvPr id="14" name="Picture 13">
            <a:extLst>
              <a:ext uri="{FF2B5EF4-FFF2-40B4-BE49-F238E27FC236}">
                <a16:creationId xmlns:a16="http://schemas.microsoft.com/office/drawing/2014/main" id="{24B19230-EF17-9EBF-4C6C-EBE9582FB74A}"/>
              </a:ext>
            </a:extLst>
          </p:cNvPr>
          <p:cNvPicPr>
            <a:picLocks noChangeAspect="1"/>
          </p:cNvPicPr>
          <p:nvPr/>
        </p:nvPicPr>
        <p:blipFill>
          <a:blip r:embed="rId6"/>
          <a:stretch>
            <a:fillRect/>
          </a:stretch>
        </p:blipFill>
        <p:spPr>
          <a:xfrm>
            <a:off x="6926194" y="1904616"/>
            <a:ext cx="1217781" cy="1720079"/>
          </a:xfrm>
          <a:prstGeom prst="rect">
            <a:avLst/>
          </a:prstGeom>
        </p:spPr>
      </p:pic>
      <p:sp>
        <p:nvSpPr>
          <p:cNvPr id="5" name="Footer Placeholder 7">
            <a:extLst>
              <a:ext uri="{FF2B5EF4-FFF2-40B4-BE49-F238E27FC236}">
                <a16:creationId xmlns:a16="http://schemas.microsoft.com/office/drawing/2014/main" id="{14568F86-91C1-512C-9148-BEF72524DE45}"/>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spTree>
    <p:extLst>
      <p:ext uri="{BB962C8B-B14F-4D97-AF65-F5344CB8AC3E}">
        <p14:creationId xmlns:p14="http://schemas.microsoft.com/office/powerpoint/2010/main" val="408582560"/>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t>Outline</a:t>
            </a:r>
          </a:p>
        </p:txBody>
      </p:sp>
      <p:sp>
        <p:nvSpPr>
          <p:cNvPr id="3" name="Content Placeholder 2"/>
          <p:cNvSpPr>
            <a:spLocks noGrp="1"/>
          </p:cNvSpPr>
          <p:nvPr>
            <p:ph idx="1"/>
          </p:nvPr>
        </p:nvSpPr>
        <p:spPr>
          <a:xfrm>
            <a:off x="899592" y="915566"/>
            <a:ext cx="7611176" cy="3680222"/>
          </a:xfrm>
        </p:spPr>
        <p:txBody>
          <a:bodyPr>
            <a:noAutofit/>
          </a:bodyPr>
          <a:lstStyle/>
          <a:p>
            <a:pPr marL="285750" indent="-144000">
              <a:buFont typeface="Wingdings" panose="05000000000000000000" pitchFamily="2" charset="2"/>
              <a:buChar char="§"/>
            </a:pPr>
            <a:r>
              <a:rPr lang="en-GB" sz="1800" b="0" dirty="0">
                <a:solidFill>
                  <a:srgbClr val="0033CC"/>
                </a:solidFill>
              </a:rPr>
              <a:t>HL-WP3 MCBRD D2 orbit correctors scope</a:t>
            </a:r>
          </a:p>
          <a:p>
            <a:pPr marL="285750" indent="-144000">
              <a:buFont typeface="Wingdings" panose="05000000000000000000" pitchFamily="2" charset="2"/>
              <a:buChar char="§"/>
            </a:pPr>
            <a:r>
              <a:rPr lang="en-US" sz="1800" b="0" dirty="0">
                <a:solidFill>
                  <a:srgbClr val="0033CC"/>
                </a:solidFill>
              </a:rPr>
              <a:t>MCBRD11,12 features, background</a:t>
            </a:r>
          </a:p>
          <a:p>
            <a:pPr marL="285750" indent="-144000">
              <a:buFont typeface="Wingdings" panose="05000000000000000000" pitchFamily="2" charset="2"/>
              <a:buChar char="§"/>
            </a:pPr>
            <a:r>
              <a:rPr lang="en-US" sz="1800" b="0" dirty="0">
                <a:solidFill>
                  <a:srgbClr val="0033CC"/>
                </a:solidFill>
              </a:rPr>
              <a:t>Components QC tests</a:t>
            </a:r>
          </a:p>
          <a:p>
            <a:pPr marL="285750" indent="-144000">
              <a:buFont typeface="Wingdings" panose="05000000000000000000" pitchFamily="2" charset="2"/>
              <a:buChar char="§"/>
            </a:pPr>
            <a:r>
              <a:rPr lang="en-GB" sz="1800" b="0" dirty="0">
                <a:solidFill>
                  <a:srgbClr val="0033CC"/>
                </a:solidFill>
              </a:rPr>
              <a:t>Series electrical diagram </a:t>
            </a:r>
          </a:p>
          <a:p>
            <a:pPr marL="285750" indent="-144000">
              <a:buFont typeface="Wingdings" panose="05000000000000000000" pitchFamily="2" charset="2"/>
              <a:buChar char="§"/>
            </a:pPr>
            <a:r>
              <a:rPr lang="en-GB" sz="1800" b="0" dirty="0">
                <a:solidFill>
                  <a:srgbClr val="0033CC"/>
                </a:solidFill>
              </a:rPr>
              <a:t>MCBRD11,12 Series coils production, acceptance tests, setbacks &amp; lessons</a:t>
            </a:r>
          </a:p>
          <a:p>
            <a:pPr marL="285750" indent="-144000">
              <a:buFont typeface="Wingdings" panose="05000000000000000000" pitchFamily="2" charset="2"/>
              <a:buChar char="§"/>
            </a:pPr>
            <a:r>
              <a:rPr lang="en-US" sz="1800" b="0" dirty="0">
                <a:solidFill>
                  <a:srgbClr val="0033CC"/>
                </a:solidFill>
              </a:rPr>
              <a:t>Electrical insulation of Coils to floating formers (MPE-MSC) </a:t>
            </a:r>
          </a:p>
          <a:p>
            <a:pPr marL="285750" indent="-144000">
              <a:buFont typeface="Wingdings" panose="05000000000000000000" pitchFamily="2" charset="2"/>
              <a:buChar char="§"/>
            </a:pPr>
            <a:r>
              <a:rPr lang="en-GB" sz="1800" b="0" dirty="0">
                <a:solidFill>
                  <a:srgbClr val="0033CC"/>
                </a:solidFill>
              </a:rPr>
              <a:t>Update schedule</a:t>
            </a:r>
            <a:endParaRPr lang="en-US" sz="1800" b="0" dirty="0">
              <a:solidFill>
                <a:srgbClr val="0033CC"/>
              </a:solidFill>
            </a:endParaRPr>
          </a:p>
          <a:p>
            <a:pPr marL="285750" indent="-144000">
              <a:buFont typeface="Wingdings" panose="05000000000000000000" pitchFamily="2" charset="2"/>
              <a:buChar char="§"/>
            </a:pPr>
            <a:r>
              <a:rPr lang="en-US" sz="1800" b="0" dirty="0">
                <a:solidFill>
                  <a:srgbClr val="0033CC"/>
                </a:solidFill>
              </a:rPr>
              <a:t>Summary </a:t>
            </a:r>
            <a:endParaRPr lang="en-GB" sz="1800" b="0" dirty="0">
              <a:solidFill>
                <a:srgbClr val="0033CC"/>
              </a:solidFill>
            </a:endParaRPr>
          </a:p>
        </p:txBody>
      </p:sp>
      <p:sp>
        <p:nvSpPr>
          <p:cNvPr id="5" name="Footer Placeholder 7">
            <a:extLst>
              <a:ext uri="{FF2B5EF4-FFF2-40B4-BE49-F238E27FC236}">
                <a16:creationId xmlns:a16="http://schemas.microsoft.com/office/drawing/2014/main" id="{F2F44F50-2710-FE7E-1FE6-3B999F1868CC}"/>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 </a:t>
            </a:r>
            <a:r>
              <a:rPr lang="en-GB" dirty="0" err="1"/>
              <a:t>th</a:t>
            </a:r>
            <a:r>
              <a:rPr lang="en-GB" dirty="0"/>
              <a:t> September 2023</a:t>
            </a:r>
            <a:endParaRPr lang="en-US"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3517239356"/>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F3679-8918-1008-9B5E-1E0305B2ECF3}"/>
              </a:ext>
            </a:extLst>
          </p:cNvPr>
          <p:cNvSpPr>
            <a:spLocks noGrp="1"/>
          </p:cNvSpPr>
          <p:nvPr>
            <p:ph type="title"/>
          </p:nvPr>
        </p:nvSpPr>
        <p:spPr>
          <a:xfrm>
            <a:off x="305991" y="280195"/>
            <a:ext cx="8694549" cy="799307"/>
          </a:xfrm>
        </p:spPr>
        <p:txBody>
          <a:bodyPr/>
          <a:lstStyle/>
          <a:p>
            <a:r>
              <a:rPr lang="en-US" dirty="0"/>
              <a:t>QC analysis and improvement of winding</a:t>
            </a:r>
            <a:endParaRPr lang="en-GB" dirty="0"/>
          </a:p>
        </p:txBody>
      </p:sp>
      <p:sp>
        <p:nvSpPr>
          <p:cNvPr id="3" name="Slide Number Placeholder 2">
            <a:extLst>
              <a:ext uri="{FF2B5EF4-FFF2-40B4-BE49-F238E27FC236}">
                <a16:creationId xmlns:a16="http://schemas.microsoft.com/office/drawing/2014/main" id="{698B2390-1D9A-4082-4164-0CFF74DAFF49}"/>
              </a:ext>
            </a:extLst>
          </p:cNvPr>
          <p:cNvSpPr>
            <a:spLocks noGrp="1"/>
          </p:cNvSpPr>
          <p:nvPr>
            <p:ph type="sldNum" sz="quarter" idx="12"/>
          </p:nvPr>
        </p:nvSpPr>
        <p:spPr/>
        <p:txBody>
          <a:bodyPr/>
          <a:lstStyle/>
          <a:p>
            <a:fld id="{BFDCA1C4-9514-7B4F-976F-D92F7E296653}" type="slidenum">
              <a:rPr lang="fr-FR" smtClean="0"/>
              <a:pPr/>
              <a:t>20</a:t>
            </a:fld>
            <a:endParaRPr lang="fr-FR" dirty="0"/>
          </a:p>
        </p:txBody>
      </p:sp>
      <p:pic>
        <p:nvPicPr>
          <p:cNvPr id="1026" name="Picture 6" descr="Close-up of a computer mouse&#10;&#10;Description automatically generated">
            <a:extLst>
              <a:ext uri="{FF2B5EF4-FFF2-40B4-BE49-F238E27FC236}">
                <a16:creationId xmlns:a16="http://schemas.microsoft.com/office/drawing/2014/main" id="{B3FE80FD-FC72-934E-07E2-7B7ED8CBCD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38" y="2252861"/>
            <a:ext cx="2441914" cy="1465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4">
            <a:extLst>
              <a:ext uri="{FF2B5EF4-FFF2-40B4-BE49-F238E27FC236}">
                <a16:creationId xmlns:a16="http://schemas.microsoft.com/office/drawing/2014/main" id="{443971BD-FB95-25B0-1E49-E0D3FD486454}"/>
              </a:ext>
            </a:extLst>
          </p:cNvPr>
          <p:cNvSpPr>
            <a:spLocks noChangeArrowheads="1"/>
          </p:cNvSpPr>
          <p:nvPr/>
        </p:nvSpPr>
        <p:spPr bwMode="auto">
          <a:xfrm>
            <a:off x="31128" y="3918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5">
            <a:extLst>
              <a:ext uri="{FF2B5EF4-FFF2-40B4-BE49-F238E27FC236}">
                <a16:creationId xmlns:a16="http://schemas.microsoft.com/office/drawing/2014/main" id="{E0E9A2B6-269B-26B5-D3B0-A55214120A37}"/>
              </a:ext>
            </a:extLst>
          </p:cNvPr>
          <p:cNvSpPr>
            <a:spLocks noChangeArrowheads="1"/>
          </p:cNvSpPr>
          <p:nvPr/>
        </p:nvSpPr>
        <p:spPr bwMode="auto">
          <a:xfrm>
            <a:off x="45773" y="3988996"/>
            <a:ext cx="238525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Fig. 1- New travelling PI protective sheet, 50 mic. thick guiding funnel</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TextBox 6">
            <a:extLst>
              <a:ext uri="{FF2B5EF4-FFF2-40B4-BE49-F238E27FC236}">
                <a16:creationId xmlns:a16="http://schemas.microsoft.com/office/drawing/2014/main" id="{3EC75EE2-2419-BAB5-E20B-C96DF6E94206}"/>
              </a:ext>
            </a:extLst>
          </p:cNvPr>
          <p:cNvSpPr txBox="1"/>
          <p:nvPr/>
        </p:nvSpPr>
        <p:spPr>
          <a:xfrm>
            <a:off x="-63308" y="722253"/>
            <a:ext cx="9063848" cy="1302921"/>
          </a:xfrm>
          <a:prstGeom prst="rect">
            <a:avLst/>
          </a:prstGeom>
          <a:noFill/>
        </p:spPr>
        <p:txBody>
          <a:bodyPr wrap="square">
            <a:spAutoFit/>
          </a:bodyPr>
          <a:lstStyle/>
          <a:p>
            <a:pPr marL="742950" lvl="1" indent="-285750">
              <a:spcBef>
                <a:spcPts val="200"/>
              </a:spcBef>
              <a:spcAft>
                <a:spcPts val="200"/>
              </a:spcAft>
              <a:buFont typeface="Wingdings" panose="05000000000000000000" pitchFamily="2" charset="2"/>
              <a:buChar char="q"/>
            </a:pPr>
            <a:r>
              <a:rPr lang="en-GB" b="1" kern="1400" dirty="0">
                <a:effectLst/>
                <a:latin typeface="Calibri" panose="020F0502020204030204" pitchFamily="34" charset="0"/>
                <a:ea typeface="Times New Roman" panose="02020603050405020304" pitchFamily="18" charset="0"/>
                <a:cs typeface="Times New Roman" panose="02020603050405020304" pitchFamily="18" charset="0"/>
              </a:rPr>
              <a:t>New PI sheet travelling funnel </a:t>
            </a:r>
            <a:r>
              <a:rPr lang="en-GB" kern="1400" dirty="0">
                <a:effectLst/>
                <a:latin typeface="Calibri" panose="020F0502020204030204" pitchFamily="34" charset="0"/>
                <a:ea typeface="Times New Roman" panose="02020603050405020304" pitchFamily="18" charset="0"/>
                <a:cs typeface="Times New Roman" panose="02020603050405020304" pitchFamily="18" charset="0"/>
              </a:rPr>
              <a:t>as protection of bottom wires insulation (Fig.1)</a:t>
            </a:r>
          </a:p>
          <a:p>
            <a:pPr marL="742950" lvl="1" indent="-285750">
              <a:spcBef>
                <a:spcPts val="200"/>
              </a:spcBef>
              <a:spcAft>
                <a:spcPts val="200"/>
              </a:spcAft>
              <a:buFont typeface="Wingdings" panose="05000000000000000000" pitchFamily="2" charset="2"/>
              <a:buChar char="q"/>
            </a:pPr>
            <a:r>
              <a:rPr lang="en-GB" b="1" kern="1400" dirty="0">
                <a:latin typeface="Calibri" panose="020F0502020204030204" pitchFamily="34" charset="0"/>
                <a:ea typeface="Times New Roman" panose="02020603050405020304" pitchFamily="18" charset="0"/>
                <a:cs typeface="Times New Roman" panose="02020603050405020304" pitchFamily="18" charset="0"/>
              </a:rPr>
              <a:t>Progressive Hi-pot testing </a:t>
            </a:r>
            <a:r>
              <a:rPr lang="en-GB" kern="1400" dirty="0">
                <a:latin typeface="Calibri" panose="020F0502020204030204" pitchFamily="34" charset="0"/>
                <a:ea typeface="Times New Roman" panose="02020603050405020304" pitchFamily="18" charset="0"/>
                <a:cs typeface="Times New Roman" panose="02020603050405020304" pitchFamily="18" charset="0"/>
              </a:rPr>
              <a:t>during winding to check any porous insulation (Fig.2)</a:t>
            </a:r>
            <a:endParaRPr lang="en-GB" kern="14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lvl="1" indent="-285750">
              <a:spcBef>
                <a:spcPts val="200"/>
              </a:spcBef>
              <a:spcAft>
                <a:spcPts val="200"/>
              </a:spcAft>
              <a:buFont typeface="Wingdings" panose="05000000000000000000" pitchFamily="2" charset="2"/>
              <a:buChar char="q"/>
            </a:pPr>
            <a:r>
              <a:rPr lang="en-GB" kern="1400" dirty="0">
                <a:latin typeface="Calibri" panose="020F0502020204030204" pitchFamily="34" charset="0"/>
                <a:ea typeface="Times New Roman" panose="02020603050405020304" pitchFamily="18" charset="0"/>
                <a:cs typeface="Times New Roman" panose="02020603050405020304" pitchFamily="18" charset="0"/>
              </a:rPr>
              <a:t>Occurrence of </a:t>
            </a:r>
            <a:r>
              <a:rPr lang="en-GB" b="1" kern="1400" dirty="0">
                <a:latin typeface="Calibri" panose="020F0502020204030204" pitchFamily="34" charset="0"/>
                <a:ea typeface="Times New Roman" panose="02020603050405020304" pitchFamily="18" charset="0"/>
                <a:cs typeface="Times New Roman" panose="02020603050405020304" pitchFamily="18" charset="0"/>
              </a:rPr>
              <a:t>breakdowns at ramps to 1 kV at respective 600 V or 900 V </a:t>
            </a:r>
            <a:r>
              <a:rPr lang="en-GB" kern="1400" dirty="0">
                <a:latin typeface="Calibri" panose="020F0502020204030204" pitchFamily="34" charset="0"/>
                <a:ea typeface="Times New Roman" panose="02020603050405020304" pitchFamily="18" charset="0"/>
                <a:cs typeface="Times New Roman" panose="02020603050405020304" pitchFamily="18" charset="0"/>
              </a:rPr>
              <a:t>due to </a:t>
            </a:r>
            <a:r>
              <a:rPr lang="en-GB" b="1" kern="1400" dirty="0">
                <a:latin typeface="Calibri" panose="020F0502020204030204" pitchFamily="34" charset="0"/>
                <a:ea typeface="Times New Roman" panose="02020603050405020304" pitchFamily="18" charset="0"/>
                <a:cs typeface="Times New Roman" panose="02020603050405020304" pitchFamily="18" charset="0"/>
              </a:rPr>
              <a:t>Paschen conditions </a:t>
            </a:r>
            <a:r>
              <a:rPr lang="en-GB" kern="1400" dirty="0">
                <a:latin typeface="Calibri" panose="020F0502020204030204" pitchFamily="34" charset="0"/>
                <a:ea typeface="Times New Roman" panose="02020603050405020304" pitchFamily="18" charset="0"/>
                <a:cs typeface="Times New Roman" panose="02020603050405020304" pitchFamily="18" charset="0"/>
              </a:rPr>
              <a:t>in either possible 65 microns or 110 microns wide </a:t>
            </a:r>
            <a:r>
              <a:rPr lang="en-GB" b="1" kern="1400" dirty="0">
                <a:latin typeface="Calibri" panose="020F0502020204030204" pitchFamily="34" charset="0"/>
                <a:ea typeface="Times New Roman" panose="02020603050405020304" pitchFamily="18" charset="0"/>
                <a:cs typeface="Times New Roman" panose="02020603050405020304" pitchFamily="18" charset="0"/>
              </a:rPr>
              <a:t>air gap</a:t>
            </a:r>
            <a:r>
              <a:rPr lang="en-GB" kern="1400" dirty="0">
                <a:latin typeface="Calibri" panose="020F0502020204030204" pitchFamily="34" charset="0"/>
                <a:ea typeface="Times New Roman" panose="02020603050405020304" pitchFamily="18" charset="0"/>
                <a:cs typeface="Times New Roman" panose="02020603050405020304" pitchFamily="18" charset="0"/>
              </a:rPr>
              <a:t>. (Fig.3)</a:t>
            </a:r>
            <a:endParaRPr lang="en-GB"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grpSp>
        <p:nvGrpSpPr>
          <p:cNvPr id="11" name="Group 10">
            <a:extLst>
              <a:ext uri="{FF2B5EF4-FFF2-40B4-BE49-F238E27FC236}">
                <a16:creationId xmlns:a16="http://schemas.microsoft.com/office/drawing/2014/main" id="{2961BC80-4D19-F37E-741D-153C5DCCED34}"/>
              </a:ext>
            </a:extLst>
          </p:cNvPr>
          <p:cNvGrpSpPr/>
          <p:nvPr/>
        </p:nvGrpSpPr>
        <p:grpSpPr>
          <a:xfrm>
            <a:off x="5713360" y="2121678"/>
            <a:ext cx="3307817" cy="2458900"/>
            <a:chOff x="4318204" y="1927353"/>
            <a:chExt cx="4242863" cy="2895607"/>
          </a:xfrm>
        </p:grpSpPr>
        <p:pic>
          <p:nvPicPr>
            <p:cNvPr id="1027" name="Picture 5" descr="A graph of different colored lines&#10;&#10;Description automatically generated">
              <a:extLst>
                <a:ext uri="{FF2B5EF4-FFF2-40B4-BE49-F238E27FC236}">
                  <a16:creationId xmlns:a16="http://schemas.microsoft.com/office/drawing/2014/main" id="{15ABB79A-A295-2A4E-6B88-0433FC6702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8204" y="1927353"/>
              <a:ext cx="4190513" cy="247036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179EA62B-4F37-317D-3B91-BB702E404DF4}"/>
                </a:ext>
              </a:extLst>
            </p:cNvPr>
            <p:cNvSpPr>
              <a:spLocks noChangeArrowheads="1"/>
            </p:cNvSpPr>
            <p:nvPr/>
          </p:nvSpPr>
          <p:spPr bwMode="auto">
            <a:xfrm>
              <a:off x="4532319" y="4279302"/>
              <a:ext cx="4001319" cy="543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dirty="0">
                  <a:latin typeface="Arial" panose="020B0604020202020204" pitchFamily="34" charset="0"/>
                </a:rPr>
                <a:t>Fig. 3 - Paschen curve in air, 1 bar, @273 K ( red line)</a:t>
              </a:r>
            </a:p>
          </p:txBody>
        </p:sp>
        <p:cxnSp>
          <p:nvCxnSpPr>
            <p:cNvPr id="9" name="Straight Connector 8">
              <a:extLst>
                <a:ext uri="{FF2B5EF4-FFF2-40B4-BE49-F238E27FC236}">
                  <a16:creationId xmlns:a16="http://schemas.microsoft.com/office/drawing/2014/main" id="{C56EC5B7-D9DD-39E2-E5E5-B5B833F50E29}"/>
                </a:ext>
              </a:extLst>
            </p:cNvPr>
            <p:cNvCxnSpPr/>
            <p:nvPr/>
          </p:nvCxnSpPr>
          <p:spPr>
            <a:xfrm flipV="1">
              <a:off x="6300192" y="3219822"/>
              <a:ext cx="0" cy="1008112"/>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DEA321F-40E4-572D-D410-C555241D040C}"/>
                </a:ext>
              </a:extLst>
            </p:cNvPr>
            <p:cNvCxnSpPr>
              <a:cxnSpLocks/>
            </p:cNvCxnSpPr>
            <p:nvPr/>
          </p:nvCxnSpPr>
          <p:spPr>
            <a:xfrm flipV="1">
              <a:off x="6516216" y="3075806"/>
              <a:ext cx="0" cy="1152128"/>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nvGrpSpPr>
            <p:cNvPr id="25" name="Group 24">
              <a:extLst>
                <a:ext uri="{FF2B5EF4-FFF2-40B4-BE49-F238E27FC236}">
                  <a16:creationId xmlns:a16="http://schemas.microsoft.com/office/drawing/2014/main" id="{987C14BC-099A-C8C7-7CF5-81DA2BA49C64}"/>
                </a:ext>
              </a:extLst>
            </p:cNvPr>
            <p:cNvGrpSpPr/>
            <p:nvPr/>
          </p:nvGrpSpPr>
          <p:grpSpPr>
            <a:xfrm>
              <a:off x="8100392" y="3279448"/>
              <a:ext cx="460675" cy="853524"/>
              <a:chOff x="7574060" y="3335487"/>
              <a:chExt cx="460675" cy="853524"/>
            </a:xfrm>
          </p:grpSpPr>
          <p:sp>
            <p:nvSpPr>
              <p:cNvPr id="23" name="Rectangle 22">
                <a:extLst>
                  <a:ext uri="{FF2B5EF4-FFF2-40B4-BE49-F238E27FC236}">
                    <a16:creationId xmlns:a16="http://schemas.microsoft.com/office/drawing/2014/main" id="{CC1B84EC-38F8-40F5-B16E-805B76B5E36F}"/>
                  </a:ext>
                </a:extLst>
              </p:cNvPr>
              <p:cNvSpPr/>
              <p:nvPr/>
            </p:nvSpPr>
            <p:spPr>
              <a:xfrm>
                <a:off x="7574060" y="3363838"/>
                <a:ext cx="460675" cy="825173"/>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9AF184FE-D0DF-0B97-43DA-31330490005A}"/>
                  </a:ext>
                </a:extLst>
              </p:cNvPr>
              <p:cNvSpPr/>
              <p:nvPr/>
            </p:nvSpPr>
            <p:spPr>
              <a:xfrm>
                <a:off x="7638884" y="3394173"/>
                <a:ext cx="343501" cy="76826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846D10D2-4AE8-BA7D-8067-7F7403627632}"/>
                  </a:ext>
                </a:extLst>
              </p:cNvPr>
              <p:cNvSpPr/>
              <p:nvPr/>
            </p:nvSpPr>
            <p:spPr>
              <a:xfrm>
                <a:off x="7659960" y="3405210"/>
                <a:ext cx="144015" cy="144017"/>
              </a:xfrm>
              <a:prstGeom prst="ellipse">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C541649F-7ECC-F216-ED4B-741B8D56BB4C}"/>
                  </a:ext>
                </a:extLst>
              </p:cNvPr>
              <p:cNvSpPr/>
              <p:nvPr/>
            </p:nvSpPr>
            <p:spPr>
              <a:xfrm>
                <a:off x="7810242" y="3411563"/>
                <a:ext cx="144015" cy="144017"/>
              </a:xfrm>
              <a:prstGeom prst="ellipse">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4C259099-264C-EACC-505B-F93F1BF080CA}"/>
                  </a:ext>
                </a:extLst>
              </p:cNvPr>
              <p:cNvSpPr/>
              <p:nvPr/>
            </p:nvSpPr>
            <p:spPr>
              <a:xfrm>
                <a:off x="7662077" y="3560390"/>
                <a:ext cx="144015" cy="144017"/>
              </a:xfrm>
              <a:prstGeom prst="ellipse">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CABBA90C-C088-A5F7-A67A-96214ED8FD17}"/>
                  </a:ext>
                </a:extLst>
              </p:cNvPr>
              <p:cNvSpPr/>
              <p:nvPr/>
            </p:nvSpPr>
            <p:spPr>
              <a:xfrm>
                <a:off x="7803975" y="3566739"/>
                <a:ext cx="144015" cy="144017"/>
              </a:xfrm>
              <a:prstGeom prst="ellipse">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sz="700" dirty="0"/>
                  <a:t>A</a:t>
                </a:r>
                <a:endParaRPr lang="en-GB" sz="700" dirty="0"/>
              </a:p>
            </p:txBody>
          </p:sp>
          <p:sp>
            <p:nvSpPr>
              <p:cNvPr id="17" name="Oval 16">
                <a:extLst>
                  <a:ext uri="{FF2B5EF4-FFF2-40B4-BE49-F238E27FC236}">
                    <a16:creationId xmlns:a16="http://schemas.microsoft.com/office/drawing/2014/main" id="{EE2E95F2-0BCB-CCB7-81EF-BAF93AEF6A1D}"/>
                  </a:ext>
                </a:extLst>
              </p:cNvPr>
              <p:cNvSpPr/>
              <p:nvPr/>
            </p:nvSpPr>
            <p:spPr>
              <a:xfrm>
                <a:off x="7686689" y="3717681"/>
                <a:ext cx="144015" cy="144017"/>
              </a:xfrm>
              <a:prstGeom prst="ellipse">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FD16ECD9-E527-5851-D672-7E151301A4A2}"/>
                  </a:ext>
                </a:extLst>
              </p:cNvPr>
              <p:cNvSpPr/>
              <p:nvPr/>
            </p:nvSpPr>
            <p:spPr>
              <a:xfrm>
                <a:off x="7833585" y="3717370"/>
                <a:ext cx="144015" cy="144017"/>
              </a:xfrm>
              <a:prstGeom prst="ellipse">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sz="700" dirty="0"/>
                  <a:t>B</a:t>
                </a:r>
                <a:endParaRPr lang="en-GB" sz="700" dirty="0"/>
              </a:p>
            </p:txBody>
          </p:sp>
          <p:sp>
            <p:nvSpPr>
              <p:cNvPr id="19" name="Oval 18">
                <a:extLst>
                  <a:ext uri="{FF2B5EF4-FFF2-40B4-BE49-F238E27FC236}">
                    <a16:creationId xmlns:a16="http://schemas.microsoft.com/office/drawing/2014/main" id="{40282E2D-E310-97B8-72F1-940B5FABD228}"/>
                  </a:ext>
                </a:extLst>
              </p:cNvPr>
              <p:cNvSpPr/>
              <p:nvPr/>
            </p:nvSpPr>
            <p:spPr>
              <a:xfrm>
                <a:off x="7668345" y="3859583"/>
                <a:ext cx="144015" cy="144017"/>
              </a:xfrm>
              <a:prstGeom prst="ellipse">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07098A39-BE15-4EF1-82FB-EDDBD141395B}"/>
                  </a:ext>
                </a:extLst>
              </p:cNvPr>
              <p:cNvSpPr/>
              <p:nvPr/>
            </p:nvSpPr>
            <p:spPr>
              <a:xfrm>
                <a:off x="7815848" y="3863469"/>
                <a:ext cx="144015" cy="144017"/>
              </a:xfrm>
              <a:prstGeom prst="ellipse">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6EFBA154-ADA5-2786-265A-95918F46B23C}"/>
                  </a:ext>
                </a:extLst>
              </p:cNvPr>
              <p:cNvSpPr/>
              <p:nvPr/>
            </p:nvSpPr>
            <p:spPr>
              <a:xfrm>
                <a:off x="7668345" y="4007763"/>
                <a:ext cx="144015" cy="144017"/>
              </a:xfrm>
              <a:prstGeom prst="ellipse">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323E6E34-A4BF-7921-6BC9-7F3ADC697621}"/>
                  </a:ext>
                </a:extLst>
              </p:cNvPr>
              <p:cNvSpPr/>
              <p:nvPr/>
            </p:nvSpPr>
            <p:spPr>
              <a:xfrm>
                <a:off x="7817013" y="4007762"/>
                <a:ext cx="144015" cy="144017"/>
              </a:xfrm>
              <a:prstGeom prst="ellipse">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93128DFF-4F6E-56B2-1D46-90BC6C34FD4D}"/>
                  </a:ext>
                </a:extLst>
              </p:cNvPr>
              <p:cNvSpPr/>
              <p:nvPr/>
            </p:nvSpPr>
            <p:spPr>
              <a:xfrm>
                <a:off x="7638885" y="3335487"/>
                <a:ext cx="343500" cy="45719"/>
              </a:xfrm>
              <a:prstGeom prst="rect">
                <a:avLst/>
              </a:prstGeom>
              <a:solidFill>
                <a:schemeClr val="bg1"/>
              </a:solidFill>
            </p:spPr>
            <p:style>
              <a:lnRef idx="3">
                <a:schemeClr val="lt1"/>
              </a:lnRef>
              <a:fillRef idx="1">
                <a:schemeClr val="accent2"/>
              </a:fillRef>
              <a:effectRef idx="1">
                <a:schemeClr val="accent2"/>
              </a:effectRef>
              <a:fontRef idx="minor">
                <a:schemeClr val="lt1"/>
              </a:fontRef>
            </p:style>
            <p:txBody>
              <a:bodyPr rtlCol="0" anchor="ctr"/>
              <a:lstStyle/>
              <a:p>
                <a:pPr algn="ctr"/>
                <a:endParaRPr lang="en-GB"/>
              </a:p>
            </p:txBody>
          </p:sp>
        </p:grpSp>
        <p:sp>
          <p:nvSpPr>
            <p:cNvPr id="29" name="Oval 28">
              <a:extLst>
                <a:ext uri="{FF2B5EF4-FFF2-40B4-BE49-F238E27FC236}">
                  <a16:creationId xmlns:a16="http://schemas.microsoft.com/office/drawing/2014/main" id="{2C5CC206-DE02-7709-6685-0355D3C33F5D}"/>
                </a:ext>
              </a:extLst>
            </p:cNvPr>
            <p:cNvSpPr/>
            <p:nvPr/>
          </p:nvSpPr>
          <p:spPr>
            <a:xfrm>
              <a:off x="6444208" y="2941764"/>
              <a:ext cx="144015" cy="144017"/>
            </a:xfrm>
            <a:prstGeom prst="ellipse">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sz="700" dirty="0"/>
                <a:t>A</a:t>
              </a:r>
              <a:endParaRPr lang="en-GB" sz="700" dirty="0"/>
            </a:p>
          </p:txBody>
        </p:sp>
        <p:sp>
          <p:nvSpPr>
            <p:cNvPr id="30" name="Oval 29">
              <a:extLst>
                <a:ext uri="{FF2B5EF4-FFF2-40B4-BE49-F238E27FC236}">
                  <a16:creationId xmlns:a16="http://schemas.microsoft.com/office/drawing/2014/main" id="{4ACB9BC0-DC39-2966-51DC-BABA2CDDB08A}"/>
                </a:ext>
              </a:extLst>
            </p:cNvPr>
            <p:cNvSpPr/>
            <p:nvPr/>
          </p:nvSpPr>
          <p:spPr>
            <a:xfrm>
              <a:off x="6228187" y="3075806"/>
              <a:ext cx="144015" cy="144017"/>
            </a:xfrm>
            <a:prstGeom prst="ellipse">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sz="700" dirty="0"/>
                <a:t>B</a:t>
              </a:r>
              <a:endParaRPr lang="en-GB" sz="700" dirty="0"/>
            </a:p>
          </p:txBody>
        </p:sp>
      </p:grpSp>
      <p:sp>
        <p:nvSpPr>
          <p:cNvPr id="8" name="Footer Placeholder 7">
            <a:extLst>
              <a:ext uri="{FF2B5EF4-FFF2-40B4-BE49-F238E27FC236}">
                <a16:creationId xmlns:a16="http://schemas.microsoft.com/office/drawing/2014/main" id="{1EB2C3F8-6D3D-7446-CE8B-5F78DF3AFC28}"/>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pic>
        <p:nvPicPr>
          <p:cNvPr id="27" name="Picture 26">
            <a:extLst>
              <a:ext uri="{FF2B5EF4-FFF2-40B4-BE49-F238E27FC236}">
                <a16:creationId xmlns:a16="http://schemas.microsoft.com/office/drawing/2014/main" id="{64B22F43-AAA6-F4AE-3E3C-CBFEC7B04E2A}"/>
              </a:ext>
            </a:extLst>
          </p:cNvPr>
          <p:cNvPicPr>
            <a:picLocks noChangeAspect="1"/>
          </p:cNvPicPr>
          <p:nvPr/>
        </p:nvPicPr>
        <p:blipFill>
          <a:blip r:embed="rId4"/>
          <a:stretch>
            <a:fillRect/>
          </a:stretch>
        </p:blipFill>
        <p:spPr>
          <a:xfrm>
            <a:off x="2481848" y="2337733"/>
            <a:ext cx="3249482" cy="1561188"/>
          </a:xfrm>
          <a:prstGeom prst="rect">
            <a:avLst/>
          </a:prstGeom>
        </p:spPr>
      </p:pic>
      <p:sp>
        <p:nvSpPr>
          <p:cNvPr id="28" name="Rectangle 5">
            <a:extLst>
              <a:ext uri="{FF2B5EF4-FFF2-40B4-BE49-F238E27FC236}">
                <a16:creationId xmlns:a16="http://schemas.microsoft.com/office/drawing/2014/main" id="{F188C16A-1901-144F-7C17-CC9634B6AF63}"/>
              </a:ext>
            </a:extLst>
          </p:cNvPr>
          <p:cNvSpPr>
            <a:spLocks noChangeArrowheads="1"/>
          </p:cNvSpPr>
          <p:nvPr/>
        </p:nvSpPr>
        <p:spPr bwMode="auto">
          <a:xfrm>
            <a:off x="2431032" y="4118913"/>
            <a:ext cx="316028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Fig. </a:t>
            </a:r>
            <a:r>
              <a:rPr lang="en-US" altLang="en-US" sz="1200" dirty="0">
                <a:latin typeface="Arial" panose="020B0604020202020204" pitchFamily="34" charset="0"/>
                <a:ea typeface="Times New Roman" panose="02020603050405020304" pitchFamily="18" charset="0"/>
              </a:rPr>
              <a:t>2 </a:t>
            </a:r>
            <a:r>
              <a:rPr kumimoji="0" lang="en-US"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on going progressive Hi-Pot test coil to inner former on AP15 winding (09/2023)</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01579452"/>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9C8100-A530-3FB9-BC5F-E174C808D226}"/>
              </a:ext>
            </a:extLst>
          </p:cNvPr>
          <p:cNvSpPr>
            <a:spLocks noGrp="1"/>
          </p:cNvSpPr>
          <p:nvPr>
            <p:ph idx="1"/>
          </p:nvPr>
        </p:nvSpPr>
        <p:spPr>
          <a:xfrm>
            <a:off x="305993" y="835431"/>
            <a:ext cx="5058096" cy="3456384"/>
          </a:xfrm>
        </p:spPr>
        <p:txBody>
          <a:bodyPr/>
          <a:lstStyle/>
          <a:p>
            <a:pPr marL="342900" lvl="0" indent="-342900">
              <a:buFont typeface="Calibri" panose="020F0502020204030204" pitchFamily="34" charset="0"/>
              <a:buChar char="-"/>
            </a:pPr>
            <a:r>
              <a:rPr lang="en-GB" dirty="0">
                <a:solidFill>
                  <a:srgbClr val="032FBB"/>
                </a:solidFill>
              </a:rPr>
              <a:t>A- “Occurrence of one short coil to the formers on its own does not pose any problems for the operation unlike multiple shorts”</a:t>
            </a:r>
          </a:p>
          <a:p>
            <a:pPr marL="557213" lvl="1" indent="-342900">
              <a:buFont typeface="Calibri" panose="020F0502020204030204" pitchFamily="34" charset="0"/>
              <a:buChar char="-"/>
            </a:pPr>
            <a:r>
              <a:rPr lang="en-GB" dirty="0">
                <a:solidFill>
                  <a:srgbClr val="032FBB"/>
                </a:solidFill>
              </a:rPr>
              <a:t>What are acceptable double short values level of R1,R2 ?</a:t>
            </a:r>
          </a:p>
          <a:p>
            <a:pPr marL="557213" lvl="1" indent="-342900">
              <a:buFont typeface="Calibri" panose="020F0502020204030204" pitchFamily="34" charset="0"/>
              <a:buChar char="-"/>
            </a:pPr>
            <a:r>
              <a:rPr lang="en-GB" dirty="0">
                <a:solidFill>
                  <a:srgbClr val="032FBB"/>
                </a:solidFill>
              </a:rPr>
              <a:t>From quality assessment point of view, too weak insulation is a strong indication and can be a cause of rejection. </a:t>
            </a:r>
            <a:r>
              <a:rPr lang="en-GB" b="0" dirty="0">
                <a:solidFill>
                  <a:srgbClr val="032FBB"/>
                </a:solidFill>
              </a:rPr>
              <a:t>( note no information on fatigue)</a:t>
            </a:r>
          </a:p>
        </p:txBody>
      </p:sp>
      <p:sp>
        <p:nvSpPr>
          <p:cNvPr id="3" name="Title 2">
            <a:extLst>
              <a:ext uri="{FF2B5EF4-FFF2-40B4-BE49-F238E27FC236}">
                <a16:creationId xmlns:a16="http://schemas.microsoft.com/office/drawing/2014/main" id="{884FCFB8-B78A-A135-9A9F-DB94AA378156}"/>
              </a:ext>
            </a:extLst>
          </p:cNvPr>
          <p:cNvSpPr>
            <a:spLocks noGrp="1"/>
          </p:cNvSpPr>
          <p:nvPr>
            <p:ph type="title"/>
          </p:nvPr>
        </p:nvSpPr>
        <p:spPr>
          <a:xfrm>
            <a:off x="458908" y="61625"/>
            <a:ext cx="8127221" cy="419347"/>
          </a:xfrm>
        </p:spPr>
        <p:txBody>
          <a:bodyPr/>
          <a:lstStyle/>
          <a:p>
            <a:r>
              <a:rPr lang="en-US" sz="2400" dirty="0"/>
              <a:t>Electrical insulation of floating formers to Coils (MPE-MSC)</a:t>
            </a:r>
            <a:endParaRPr lang="en-GB" sz="2400" dirty="0"/>
          </a:p>
        </p:txBody>
      </p:sp>
      <p:sp>
        <p:nvSpPr>
          <p:cNvPr id="4" name="Slide Number Placeholder 3">
            <a:extLst>
              <a:ext uri="{FF2B5EF4-FFF2-40B4-BE49-F238E27FC236}">
                <a16:creationId xmlns:a16="http://schemas.microsoft.com/office/drawing/2014/main" id="{CA7E37F4-2B61-FFBE-5E10-68BC4FF3F33A}"/>
              </a:ext>
            </a:extLst>
          </p:cNvPr>
          <p:cNvSpPr>
            <a:spLocks noGrp="1"/>
          </p:cNvSpPr>
          <p:nvPr>
            <p:ph type="sldNum" sz="quarter" idx="12"/>
          </p:nvPr>
        </p:nvSpPr>
        <p:spPr/>
        <p:txBody>
          <a:bodyPr/>
          <a:lstStyle/>
          <a:p>
            <a:fld id="{36B5EA5A-BC32-A742-B11B-8E7414D5B535}" type="slidenum">
              <a:rPr lang="en-US" smtClean="0"/>
              <a:pPr/>
              <a:t>21</a:t>
            </a:fld>
            <a:endParaRPr lang="en-US" dirty="0"/>
          </a:p>
        </p:txBody>
      </p:sp>
      <p:pic>
        <p:nvPicPr>
          <p:cNvPr id="8" name="Picture 7">
            <a:extLst>
              <a:ext uri="{FF2B5EF4-FFF2-40B4-BE49-F238E27FC236}">
                <a16:creationId xmlns:a16="http://schemas.microsoft.com/office/drawing/2014/main" id="{200719D8-F83F-257B-B267-5A49C52DEC33}"/>
              </a:ext>
            </a:extLst>
          </p:cNvPr>
          <p:cNvPicPr>
            <a:picLocks noChangeAspect="1"/>
          </p:cNvPicPr>
          <p:nvPr/>
        </p:nvPicPr>
        <p:blipFill>
          <a:blip r:embed="rId2"/>
          <a:stretch>
            <a:fillRect/>
          </a:stretch>
        </p:blipFill>
        <p:spPr>
          <a:xfrm>
            <a:off x="5364089" y="422605"/>
            <a:ext cx="3796321" cy="2232921"/>
          </a:xfrm>
          <a:prstGeom prst="rect">
            <a:avLst/>
          </a:prstGeom>
        </p:spPr>
      </p:pic>
      <p:sp>
        <p:nvSpPr>
          <p:cNvPr id="6" name="TextBox 5">
            <a:extLst>
              <a:ext uri="{FF2B5EF4-FFF2-40B4-BE49-F238E27FC236}">
                <a16:creationId xmlns:a16="http://schemas.microsoft.com/office/drawing/2014/main" id="{E945C0AA-FC85-33B1-EB6D-6FDE07A615CB}"/>
              </a:ext>
            </a:extLst>
          </p:cNvPr>
          <p:cNvSpPr txBox="1"/>
          <p:nvPr/>
        </p:nvSpPr>
        <p:spPr>
          <a:xfrm>
            <a:off x="219456" y="2575091"/>
            <a:ext cx="8713932" cy="2031325"/>
          </a:xfrm>
          <a:prstGeom prst="rect">
            <a:avLst/>
          </a:prstGeom>
          <a:noFill/>
        </p:spPr>
        <p:txBody>
          <a:bodyPr wrap="square">
            <a:spAutoFit/>
          </a:bodyPr>
          <a:lstStyle/>
          <a:p>
            <a:pPr marL="342900" lvl="0" indent="-342900">
              <a:buFont typeface="Calibri" panose="020F0502020204030204" pitchFamily="34" charset="0"/>
              <a:buChar char="-"/>
            </a:pPr>
            <a:r>
              <a:rPr lang="en-GB" sz="1575" b="1" dirty="0">
                <a:solidFill>
                  <a:srgbClr val="032FBB"/>
                </a:solidFill>
              </a:rPr>
              <a:t>B- Insulation faults to floating inner formers cannot be detected after magnet assembly. QC tests during manufacture </a:t>
            </a:r>
            <a:r>
              <a:rPr lang="en-GB" sz="1575" dirty="0">
                <a:solidFill>
                  <a:srgbClr val="032FBB"/>
                </a:solidFill>
              </a:rPr>
              <a:t>like hi-pot test and Impedance measurements can </a:t>
            </a:r>
            <a:r>
              <a:rPr lang="en-GB" sz="1575" b="1" dirty="0">
                <a:solidFill>
                  <a:srgbClr val="032FBB"/>
                </a:solidFill>
              </a:rPr>
              <a:t>intercept shorts at production</a:t>
            </a:r>
            <a:r>
              <a:rPr lang="en-GB" sz="1575" dirty="0">
                <a:solidFill>
                  <a:srgbClr val="032FBB"/>
                </a:solidFill>
              </a:rPr>
              <a:t>. </a:t>
            </a:r>
          </a:p>
          <a:p>
            <a:pPr marL="342900" lvl="0" indent="-342900">
              <a:buFont typeface="Calibri" panose="020F0502020204030204" pitchFamily="34" charset="0"/>
              <a:buChar char="-"/>
            </a:pPr>
            <a:endParaRPr lang="en-GB" sz="1575" dirty="0">
              <a:solidFill>
                <a:srgbClr val="032FBB"/>
              </a:solidFill>
            </a:endParaRPr>
          </a:p>
          <a:p>
            <a:pPr marL="342900" lvl="0" indent="-342900">
              <a:buFont typeface="Calibri" panose="020F0502020204030204" pitchFamily="34" charset="0"/>
              <a:buChar char="-"/>
            </a:pPr>
            <a:r>
              <a:rPr lang="en-GB" sz="1575" b="1" i="1">
                <a:solidFill>
                  <a:srgbClr val="032FBB"/>
                </a:solidFill>
              </a:rPr>
              <a:t>C- Indications </a:t>
            </a:r>
            <a:r>
              <a:rPr lang="en-GB" sz="1575" b="1" i="1" dirty="0">
                <a:solidFill>
                  <a:srgbClr val="032FBB"/>
                </a:solidFill>
              </a:rPr>
              <a:t>of Capacitive effect from floating formers ( </a:t>
            </a:r>
            <a:r>
              <a:rPr lang="en-GB" sz="1575" b="1" i="1" dirty="0">
                <a:solidFill>
                  <a:srgbClr val="032FBB"/>
                </a:solidFill>
                <a:sym typeface="Symbol" panose="05050102010706020507" pitchFamily="18" charset="2"/>
              </a:rPr>
              <a:t> 200 </a:t>
            </a:r>
            <a:r>
              <a:rPr lang="en-GB" sz="1575" b="1" i="1" dirty="0" err="1">
                <a:solidFill>
                  <a:srgbClr val="032FBB"/>
                </a:solidFill>
                <a:sym typeface="Symbol" panose="05050102010706020507" pitchFamily="18" charset="2"/>
              </a:rPr>
              <a:t>nF</a:t>
            </a:r>
            <a:r>
              <a:rPr lang="en-GB" sz="1575" b="1" i="1" dirty="0">
                <a:solidFill>
                  <a:srgbClr val="032FBB"/>
                </a:solidFill>
                <a:sym typeface="Symbol" panose="05050102010706020507" pitchFamily="18" charset="2"/>
              </a:rPr>
              <a:t>) </a:t>
            </a:r>
            <a:r>
              <a:rPr lang="en-GB" sz="1575" dirty="0">
                <a:solidFill>
                  <a:srgbClr val="032FBB"/>
                </a:solidFill>
              </a:rPr>
              <a:t>during Hi-pot testing  campaign of AP10: Charging from </a:t>
            </a:r>
            <a:r>
              <a:rPr lang="en-GB" sz="1575" dirty="0" err="1">
                <a:solidFill>
                  <a:srgbClr val="032FBB"/>
                </a:solidFill>
              </a:rPr>
              <a:t>dV</a:t>
            </a:r>
            <a:r>
              <a:rPr lang="en-GB" sz="1575" dirty="0">
                <a:solidFill>
                  <a:srgbClr val="032FBB"/>
                </a:solidFill>
              </a:rPr>
              <a:t>/dt hi-pot test history of several 10’s volts. </a:t>
            </a:r>
            <a:r>
              <a:rPr lang="en-GB" sz="1575" u="sng" dirty="0">
                <a:solidFill>
                  <a:srgbClr val="032FBB"/>
                </a:solidFill>
              </a:rPr>
              <a:t>To be further discussed with MPE to analyse pro &amp; con’s, see if any measures to be taken</a:t>
            </a:r>
            <a:r>
              <a:rPr lang="en-GB" sz="1575" dirty="0">
                <a:solidFill>
                  <a:srgbClr val="032FBB"/>
                </a:solidFill>
              </a:rPr>
              <a:t>. ( inner formers not accessible in MCBRDs)</a:t>
            </a:r>
            <a:endParaRPr lang="en-GB" dirty="0"/>
          </a:p>
        </p:txBody>
      </p:sp>
      <p:sp>
        <p:nvSpPr>
          <p:cNvPr id="5" name="Footer Placeholder 7">
            <a:extLst>
              <a:ext uri="{FF2B5EF4-FFF2-40B4-BE49-F238E27FC236}">
                <a16:creationId xmlns:a16="http://schemas.microsoft.com/office/drawing/2014/main" id="{1FC4EDD9-9D49-F44E-88DF-AC11CE1BD043}"/>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spTree>
    <p:extLst>
      <p:ext uri="{BB962C8B-B14F-4D97-AF65-F5344CB8AC3E}">
        <p14:creationId xmlns:p14="http://schemas.microsoft.com/office/powerpoint/2010/main" val="3762002288"/>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3038" y="444698"/>
            <a:ext cx="8532019" cy="634804"/>
          </a:xfrm>
        </p:spPr>
        <p:txBody>
          <a:bodyPr/>
          <a:lstStyle/>
          <a:p>
            <a:r>
              <a:rPr lang="en-GB" dirty="0"/>
              <a:t>Assembly schedule (next 6 months)</a:t>
            </a:r>
          </a:p>
        </p:txBody>
      </p:sp>
      <p:sp>
        <p:nvSpPr>
          <p:cNvPr id="5" name="Slide Number Placeholder 4"/>
          <p:cNvSpPr>
            <a:spLocks noGrp="1"/>
          </p:cNvSpPr>
          <p:nvPr>
            <p:ph type="sldNum" sz="quarter" idx="12"/>
          </p:nvPr>
        </p:nvSpPr>
        <p:spPr/>
        <p:txBody>
          <a:bodyPr/>
          <a:lstStyle/>
          <a:p>
            <a:fld id="{BFDCA1C4-9514-7B4F-976F-D92F7E296653}" type="slidenum">
              <a:rPr lang="fr-FR" smtClean="0"/>
              <a:pPr/>
              <a:t>22</a:t>
            </a:fld>
            <a:endParaRPr lang="fr-FR"/>
          </a:p>
        </p:txBody>
      </p:sp>
      <p:graphicFrame>
        <p:nvGraphicFramePr>
          <p:cNvPr id="6" name="Content Placeholder 5"/>
          <p:cNvGraphicFramePr>
            <a:graphicFrameLocks/>
          </p:cNvGraphicFramePr>
          <p:nvPr>
            <p:extLst>
              <p:ext uri="{D42A27DB-BD31-4B8C-83A1-F6EECF244321}">
                <p14:modId xmlns:p14="http://schemas.microsoft.com/office/powerpoint/2010/main" val="1371164848"/>
              </p:ext>
            </p:extLst>
          </p:nvPr>
        </p:nvGraphicFramePr>
        <p:xfrm>
          <a:off x="395536" y="1079502"/>
          <a:ext cx="7666111" cy="2785497"/>
        </p:xfrm>
        <a:graphic>
          <a:graphicData uri="http://schemas.openxmlformats.org/drawingml/2006/table">
            <a:tbl>
              <a:tblPr firstRow="1" bandRow="1">
                <a:tableStyleId>{5C22544A-7EE6-4342-B048-85BDC9FD1C3A}</a:tableStyleId>
              </a:tblPr>
              <a:tblGrid>
                <a:gridCol w="5616624">
                  <a:extLst>
                    <a:ext uri="{9D8B030D-6E8A-4147-A177-3AD203B41FA5}">
                      <a16:colId xmlns:a16="http://schemas.microsoft.com/office/drawing/2014/main" val="20002"/>
                    </a:ext>
                  </a:extLst>
                </a:gridCol>
                <a:gridCol w="2049487">
                  <a:extLst>
                    <a:ext uri="{9D8B030D-6E8A-4147-A177-3AD203B41FA5}">
                      <a16:colId xmlns:a16="http://schemas.microsoft.com/office/drawing/2014/main" val="20003"/>
                    </a:ext>
                  </a:extLst>
                </a:gridCol>
              </a:tblGrid>
              <a:tr h="714812">
                <a:tc>
                  <a:txBody>
                    <a:bodyPr/>
                    <a:lstStyle/>
                    <a:p>
                      <a:pPr algn="ctr"/>
                      <a:r>
                        <a:rPr lang="en-US" sz="2000" dirty="0"/>
                        <a:t>Milestones</a:t>
                      </a:r>
                      <a:endParaRPr lang="en-GB" sz="2000" dirty="0"/>
                    </a:p>
                  </a:txBody>
                  <a:tcPr anchor="ctr"/>
                </a:tc>
                <a:tc>
                  <a:txBody>
                    <a:bodyPr/>
                    <a:lstStyle/>
                    <a:p>
                      <a:pPr algn="ctr"/>
                      <a:r>
                        <a:rPr lang="en-GB" sz="2000" dirty="0"/>
                        <a:t>Date</a:t>
                      </a:r>
                    </a:p>
                  </a:txBody>
                  <a:tcPr anchor="ctr"/>
                </a:tc>
                <a:extLst>
                  <a:ext uri="{0D108BD9-81ED-4DB2-BD59-A6C34878D82A}">
                    <a16:rowId xmlns:a16="http://schemas.microsoft.com/office/drawing/2014/main" val="10000"/>
                  </a:ext>
                </a:extLst>
              </a:tr>
              <a:tr h="414137">
                <a:tc>
                  <a:txBody>
                    <a:bodyPr/>
                    <a:lstStyle/>
                    <a:p>
                      <a:pPr algn="l">
                        <a:spcAft>
                          <a:spcPts val="0"/>
                        </a:spcAft>
                      </a:pPr>
                      <a:r>
                        <a:rPr lang="en-US" sz="1800" b="0" kern="1200" dirty="0">
                          <a:solidFill>
                            <a:schemeClr val="accent6">
                              <a:lumMod val="60000"/>
                              <a:lumOff val="40000"/>
                            </a:schemeClr>
                          </a:solidFill>
                          <a:latin typeface="Book Antiqua"/>
                          <a:ea typeface="+mn-ea"/>
                          <a:cs typeface="Book Antiqua"/>
                        </a:rPr>
                        <a:t>MCBRD 11, 12 components  delivered at CERN </a:t>
                      </a:r>
                      <a:endParaRPr lang="zh-CN" sz="1800" b="0" kern="1200" dirty="0">
                        <a:solidFill>
                          <a:schemeClr val="accent6">
                            <a:lumMod val="60000"/>
                            <a:lumOff val="40000"/>
                          </a:schemeClr>
                        </a:solidFill>
                        <a:latin typeface="Book Antiqua"/>
                        <a:ea typeface="+mn-ea"/>
                        <a:cs typeface="Book Antiqua"/>
                      </a:endParaRPr>
                    </a:p>
                  </a:txBody>
                  <a:tcPr marL="68580" marR="68580" marT="0" marB="0" anchor="ctr"/>
                </a:tc>
                <a:tc>
                  <a:txBody>
                    <a:bodyPr/>
                    <a:lstStyle/>
                    <a:p>
                      <a:pPr algn="ctr">
                        <a:spcAft>
                          <a:spcPts val="0"/>
                        </a:spcAft>
                      </a:pPr>
                      <a:r>
                        <a:rPr lang="en-US" sz="1800" b="0" kern="1200" dirty="0">
                          <a:solidFill>
                            <a:schemeClr val="accent6">
                              <a:lumMod val="60000"/>
                              <a:lumOff val="40000"/>
                            </a:schemeClr>
                          </a:solidFill>
                          <a:latin typeface="Book Antiqua"/>
                          <a:ea typeface="+mn-ea"/>
                          <a:cs typeface="Book Antiqua"/>
                        </a:rPr>
                        <a:t>mid Feb. 2023</a:t>
                      </a:r>
                      <a:endParaRPr lang="zh-CN" sz="1800" b="0" kern="1200" dirty="0">
                        <a:solidFill>
                          <a:schemeClr val="accent6">
                            <a:lumMod val="60000"/>
                            <a:lumOff val="40000"/>
                          </a:schemeClr>
                        </a:solidFill>
                        <a:latin typeface="Book Antiqua"/>
                        <a:ea typeface="+mn-ea"/>
                        <a:cs typeface="Book Antiqua"/>
                      </a:endParaRPr>
                    </a:p>
                  </a:txBody>
                  <a:tcPr marL="68580" marR="68580" marT="0" marB="0" anchor="ctr"/>
                </a:tc>
                <a:extLst>
                  <a:ext uri="{0D108BD9-81ED-4DB2-BD59-A6C34878D82A}">
                    <a16:rowId xmlns:a16="http://schemas.microsoft.com/office/drawing/2014/main" val="10001"/>
                  </a:ext>
                </a:extLst>
              </a:tr>
              <a:tr h="414137">
                <a:tc>
                  <a:txBody>
                    <a:bodyPr/>
                    <a:lstStyle/>
                    <a:p>
                      <a:pPr algn="l">
                        <a:spcAft>
                          <a:spcPts val="0"/>
                        </a:spcAft>
                      </a:pPr>
                      <a:r>
                        <a:rPr lang="en-US" sz="1800" b="0" kern="1200" dirty="0">
                          <a:solidFill>
                            <a:schemeClr val="tx1"/>
                          </a:solidFill>
                          <a:latin typeface="Book Antiqua"/>
                          <a:ea typeface="+mn-ea"/>
                          <a:cs typeface="Book Antiqua"/>
                        </a:rPr>
                        <a:t>1st series magnet assembly at CERN (MCBRD12)</a:t>
                      </a:r>
                      <a:endParaRPr lang="zh-CN" sz="1800" b="0" kern="1200" dirty="0">
                        <a:solidFill>
                          <a:schemeClr val="tx1"/>
                        </a:solidFill>
                        <a:latin typeface="Book Antiqua"/>
                        <a:ea typeface="+mn-ea"/>
                        <a:cs typeface="Book Antiqua"/>
                      </a:endParaRPr>
                    </a:p>
                  </a:txBody>
                  <a:tcPr marL="68580" marR="68580" marT="0" marB="0" anchor="ctr"/>
                </a:tc>
                <a:tc>
                  <a:txBody>
                    <a:bodyPr/>
                    <a:lstStyle/>
                    <a:p>
                      <a:pPr algn="ctr">
                        <a:spcAft>
                          <a:spcPts val="0"/>
                        </a:spcAft>
                      </a:pPr>
                      <a:r>
                        <a:rPr lang="en-US" sz="1800" b="0" kern="1200" dirty="0">
                          <a:solidFill>
                            <a:schemeClr val="tx1"/>
                          </a:solidFill>
                          <a:latin typeface="Book Antiqua"/>
                          <a:ea typeface="+mn-ea"/>
                          <a:cs typeface="Book Antiqua"/>
                        </a:rPr>
                        <a:t>Nov. 2023</a:t>
                      </a:r>
                      <a:endParaRPr lang="zh-CN" sz="1800" b="0" kern="1200" dirty="0">
                        <a:solidFill>
                          <a:schemeClr val="tx1"/>
                        </a:solidFill>
                        <a:latin typeface="Book Antiqua"/>
                        <a:ea typeface="+mn-ea"/>
                        <a:cs typeface="Book Antiqua"/>
                      </a:endParaRPr>
                    </a:p>
                  </a:txBody>
                  <a:tcPr marL="68580" marR="68580" marT="0" marB="0" anchor="ctr"/>
                </a:tc>
                <a:extLst>
                  <a:ext uri="{0D108BD9-81ED-4DB2-BD59-A6C34878D82A}">
                    <a16:rowId xmlns:a16="http://schemas.microsoft.com/office/drawing/2014/main" val="10002"/>
                  </a:ext>
                </a:extLst>
              </a:tr>
              <a:tr h="414137">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kern="1200" dirty="0">
                          <a:solidFill>
                            <a:schemeClr val="tx1"/>
                          </a:solidFill>
                          <a:latin typeface="Book Antiqua"/>
                          <a:ea typeface="+mn-ea"/>
                          <a:cs typeface="Book Antiqua"/>
                        </a:rPr>
                        <a:t>2nd series magnet assembly at CERN (MCBRD11) *</a:t>
                      </a:r>
                      <a:endParaRPr lang="zh-CN" altLang="en-US" sz="1800" b="0" kern="1200" dirty="0">
                        <a:solidFill>
                          <a:schemeClr val="tx1"/>
                        </a:solidFill>
                        <a:latin typeface="Book Antiqua"/>
                        <a:ea typeface="+mn-ea"/>
                        <a:cs typeface="Book Antiqua"/>
                      </a:endParaRPr>
                    </a:p>
                  </a:txBody>
                  <a:tcPr marL="68580" marR="68580" marT="0" marB="0" anchor="ctr"/>
                </a:tc>
                <a:tc>
                  <a:txBody>
                    <a:bodyPr/>
                    <a:lstStyle/>
                    <a:p>
                      <a:pPr algn="ctr">
                        <a:spcAft>
                          <a:spcPts val="0"/>
                        </a:spcAft>
                      </a:pPr>
                      <a:r>
                        <a:rPr lang="en-US" sz="1800" b="0" kern="1200" dirty="0">
                          <a:solidFill>
                            <a:schemeClr val="tx1"/>
                          </a:solidFill>
                          <a:latin typeface="Book Antiqua"/>
                          <a:ea typeface="+mn-ea"/>
                          <a:cs typeface="Book Antiqua"/>
                        </a:rPr>
                        <a:t>Feb 2024</a:t>
                      </a:r>
                      <a:endParaRPr lang="zh-CN" sz="1800" b="0" kern="1200" dirty="0">
                        <a:solidFill>
                          <a:schemeClr val="tx1"/>
                        </a:solidFill>
                        <a:latin typeface="Book Antiqua"/>
                        <a:ea typeface="+mn-ea"/>
                        <a:cs typeface="Book Antiqua"/>
                      </a:endParaRPr>
                    </a:p>
                  </a:txBody>
                  <a:tcPr marL="68580" marR="68580" marT="0" marB="0" anchor="ctr"/>
                </a:tc>
                <a:extLst>
                  <a:ext uri="{0D108BD9-81ED-4DB2-BD59-A6C34878D82A}">
                    <a16:rowId xmlns:a16="http://schemas.microsoft.com/office/drawing/2014/main" val="10003"/>
                  </a:ext>
                </a:extLst>
              </a:tr>
              <a:tr h="414137">
                <a:tc>
                  <a:txBody>
                    <a:bodyPr/>
                    <a:lstStyle/>
                    <a:p>
                      <a:pPr algn="l">
                        <a:spcAft>
                          <a:spcPts val="0"/>
                        </a:spcAft>
                      </a:pPr>
                      <a:r>
                        <a:rPr lang="en-US" sz="1800" b="0" kern="1200" dirty="0">
                          <a:solidFill>
                            <a:schemeClr val="tx1"/>
                          </a:solidFill>
                          <a:latin typeface="Book Antiqua"/>
                          <a:ea typeface="+mn-ea"/>
                          <a:cs typeface="Book Antiqua"/>
                        </a:rPr>
                        <a:t>Cold test at CERN (MCBRD12)</a:t>
                      </a:r>
                      <a:endParaRPr lang="zh-CN" sz="1800" b="0" kern="1200" dirty="0">
                        <a:solidFill>
                          <a:schemeClr val="tx1"/>
                        </a:solidFill>
                        <a:latin typeface="Book Antiqua"/>
                        <a:ea typeface="+mn-ea"/>
                        <a:cs typeface="Book Antiqua"/>
                      </a:endParaRPr>
                    </a:p>
                  </a:txBody>
                  <a:tcPr marL="68580" marR="68580" marT="0" marB="0" anchor="ctr"/>
                </a:tc>
                <a:tc>
                  <a:txBody>
                    <a:bodyPr/>
                    <a:lstStyle/>
                    <a:p>
                      <a:pPr algn="ctr">
                        <a:spcAft>
                          <a:spcPts val="0"/>
                        </a:spcAft>
                      </a:pPr>
                      <a:r>
                        <a:rPr lang="en-US" sz="1800" b="0" kern="1200" dirty="0">
                          <a:solidFill>
                            <a:schemeClr val="tx1"/>
                          </a:solidFill>
                          <a:latin typeface="Book Antiqua"/>
                          <a:ea typeface="+mn-ea"/>
                          <a:cs typeface="Book Antiqua"/>
                        </a:rPr>
                        <a:t>Dec. 2023 – Jan 24</a:t>
                      </a:r>
                      <a:endParaRPr lang="zh-CN" sz="1800" b="0" kern="1200" dirty="0">
                        <a:solidFill>
                          <a:schemeClr val="tx1"/>
                        </a:solidFill>
                        <a:latin typeface="Book Antiqua"/>
                        <a:ea typeface="+mn-ea"/>
                        <a:cs typeface="Book Antiqua"/>
                      </a:endParaRPr>
                    </a:p>
                  </a:txBody>
                  <a:tcPr marL="68580" marR="68580" marT="0" marB="0" anchor="ctr"/>
                </a:tc>
                <a:extLst>
                  <a:ext uri="{0D108BD9-81ED-4DB2-BD59-A6C34878D82A}">
                    <a16:rowId xmlns:a16="http://schemas.microsoft.com/office/drawing/2014/main" val="10004"/>
                  </a:ext>
                </a:extLst>
              </a:tr>
              <a:tr h="414137">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kern="1200" dirty="0">
                          <a:solidFill>
                            <a:schemeClr val="tx1"/>
                          </a:solidFill>
                          <a:latin typeface="Book Antiqua"/>
                          <a:ea typeface="+mn-ea"/>
                          <a:cs typeface="Book Antiqua"/>
                        </a:rPr>
                        <a:t>Cold test at CERN (MCBRD11)</a:t>
                      </a:r>
                      <a:endParaRPr lang="zh-CN" altLang="en-US" sz="1800" b="0" kern="1200" dirty="0">
                        <a:solidFill>
                          <a:schemeClr val="tx1"/>
                        </a:solidFill>
                        <a:latin typeface="Book Antiqua"/>
                        <a:ea typeface="+mn-ea"/>
                        <a:cs typeface="Book Antiqua"/>
                      </a:endParaRPr>
                    </a:p>
                  </a:txBody>
                  <a:tcPr marL="68580" marR="68580" marT="0" marB="0" anchor="ctr"/>
                </a:tc>
                <a:tc>
                  <a:txBody>
                    <a:bodyPr/>
                    <a:lstStyle/>
                    <a:p>
                      <a:pPr algn="ctr">
                        <a:spcAft>
                          <a:spcPts val="0"/>
                        </a:spcAft>
                      </a:pPr>
                      <a:r>
                        <a:rPr lang="en-US" altLang="zh-CN" sz="1800" b="0" kern="1200" dirty="0">
                          <a:solidFill>
                            <a:schemeClr val="tx1"/>
                          </a:solidFill>
                          <a:latin typeface="Book Antiqua"/>
                          <a:ea typeface="+mn-ea"/>
                          <a:cs typeface="Book Antiqua"/>
                        </a:rPr>
                        <a:t>By April. 2024</a:t>
                      </a:r>
                      <a:endParaRPr lang="zh-CN" sz="1800" b="0" kern="1200" dirty="0">
                        <a:solidFill>
                          <a:schemeClr val="tx1"/>
                        </a:solidFill>
                        <a:latin typeface="Book Antiqua"/>
                        <a:ea typeface="+mn-ea"/>
                        <a:cs typeface="Book Antiqua"/>
                      </a:endParaRPr>
                    </a:p>
                  </a:txBody>
                  <a:tcPr marL="68580" marR="68580" marT="0" marB="0" anchor="ctr"/>
                </a:tc>
                <a:extLst>
                  <a:ext uri="{0D108BD9-81ED-4DB2-BD59-A6C34878D82A}">
                    <a16:rowId xmlns:a16="http://schemas.microsoft.com/office/drawing/2014/main" val="1106156420"/>
                  </a:ext>
                </a:extLst>
              </a:tr>
            </a:tbl>
          </a:graphicData>
        </a:graphic>
      </p:graphicFrame>
      <p:sp>
        <p:nvSpPr>
          <p:cNvPr id="3" name="TextBox 2">
            <a:extLst>
              <a:ext uri="{FF2B5EF4-FFF2-40B4-BE49-F238E27FC236}">
                <a16:creationId xmlns:a16="http://schemas.microsoft.com/office/drawing/2014/main" id="{478DD9D0-7989-7430-F41A-72DBF434253B}"/>
              </a:ext>
            </a:extLst>
          </p:cNvPr>
          <p:cNvSpPr txBox="1"/>
          <p:nvPr/>
        </p:nvSpPr>
        <p:spPr>
          <a:xfrm>
            <a:off x="305991" y="4022942"/>
            <a:ext cx="6901698" cy="276999"/>
          </a:xfrm>
          <a:prstGeom prst="rect">
            <a:avLst/>
          </a:prstGeom>
          <a:noFill/>
        </p:spPr>
        <p:txBody>
          <a:bodyPr wrap="none" lIns="0" tIns="0" rIns="0" bIns="0" rtlCol="0">
            <a:spAutoFit/>
          </a:bodyPr>
          <a:lstStyle/>
          <a:p>
            <a:pPr algn="l"/>
            <a:r>
              <a:rPr lang="en-US" dirty="0"/>
              <a:t>* </a:t>
            </a:r>
            <a:r>
              <a:rPr lang="en-US" dirty="0">
                <a:latin typeface="Times" panose="02020603050405020304" pitchFamily="18" charset="0"/>
                <a:cs typeface="Times" panose="02020603050405020304" pitchFamily="18" charset="0"/>
              </a:rPr>
              <a:t>Need IHEP delivery of </a:t>
            </a:r>
            <a:r>
              <a:rPr lang="en-US" b="1" dirty="0">
                <a:latin typeface="Times" panose="02020603050405020304" pitchFamily="18" charset="0"/>
                <a:cs typeface="Times" panose="02020603050405020304" pitchFamily="18" charset="0"/>
              </a:rPr>
              <a:t>MCBRD11 structure by End September 2023</a:t>
            </a:r>
            <a:r>
              <a:rPr lang="en-US" dirty="0">
                <a:latin typeface="Times" panose="02020603050405020304" pitchFamily="18" charset="0"/>
                <a:cs typeface="Times" panose="02020603050405020304" pitchFamily="18" charset="0"/>
              </a:rPr>
              <a:t>. </a:t>
            </a:r>
            <a:endParaRPr lang="en-GB" dirty="0">
              <a:latin typeface="Times" panose="02020603050405020304" pitchFamily="18" charset="0"/>
              <a:cs typeface="Times" panose="02020603050405020304" pitchFamily="18" charset="0"/>
            </a:endParaRPr>
          </a:p>
        </p:txBody>
      </p:sp>
      <p:sp>
        <p:nvSpPr>
          <p:cNvPr id="4" name="Footer Placeholder 7">
            <a:extLst>
              <a:ext uri="{FF2B5EF4-FFF2-40B4-BE49-F238E27FC236}">
                <a16:creationId xmlns:a16="http://schemas.microsoft.com/office/drawing/2014/main" id="{8BFA4E61-56CF-C56F-628D-21DC5FBA55F7}"/>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spTree>
    <p:extLst>
      <p:ext uri="{BB962C8B-B14F-4D97-AF65-F5344CB8AC3E}">
        <p14:creationId xmlns:p14="http://schemas.microsoft.com/office/powerpoint/2010/main" val="1216557567"/>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C68AAEC-1AC6-47AD-96D1-F6F4F6A7AD3A}"/>
              </a:ext>
            </a:extLst>
          </p:cNvPr>
          <p:cNvSpPr>
            <a:spLocks noGrp="1"/>
          </p:cNvSpPr>
          <p:nvPr>
            <p:ph type="title"/>
          </p:nvPr>
        </p:nvSpPr>
        <p:spPr>
          <a:xfrm>
            <a:off x="309581" y="59486"/>
            <a:ext cx="8532019" cy="799307"/>
          </a:xfrm>
        </p:spPr>
        <p:txBody>
          <a:bodyPr/>
          <a:lstStyle/>
          <a:p>
            <a:r>
              <a:rPr lang="en-GB" dirty="0"/>
              <a:t>Summary</a:t>
            </a:r>
          </a:p>
        </p:txBody>
      </p:sp>
      <p:sp>
        <p:nvSpPr>
          <p:cNvPr id="7" name="Slide Number Placeholder 6">
            <a:extLst>
              <a:ext uri="{FF2B5EF4-FFF2-40B4-BE49-F238E27FC236}">
                <a16:creationId xmlns:a16="http://schemas.microsoft.com/office/drawing/2014/main" id="{FE2898F4-D554-4E89-93CF-C110257E2908}"/>
              </a:ext>
            </a:extLst>
          </p:cNvPr>
          <p:cNvSpPr>
            <a:spLocks noGrp="1"/>
          </p:cNvSpPr>
          <p:nvPr>
            <p:ph type="sldNum" sz="quarter" idx="12"/>
          </p:nvPr>
        </p:nvSpPr>
        <p:spPr/>
        <p:txBody>
          <a:bodyPr/>
          <a:lstStyle/>
          <a:p>
            <a:fld id="{BFDCA1C4-9514-7B4F-976F-D92F7E296653}" type="slidenum">
              <a:rPr lang="fr-FR" smtClean="0"/>
              <a:pPr/>
              <a:t>23</a:t>
            </a:fld>
            <a:endParaRPr lang="fr-FR"/>
          </a:p>
        </p:txBody>
      </p:sp>
      <p:sp>
        <p:nvSpPr>
          <p:cNvPr id="2" name="Content Placeholder 8">
            <a:extLst>
              <a:ext uri="{FF2B5EF4-FFF2-40B4-BE49-F238E27FC236}">
                <a16:creationId xmlns:a16="http://schemas.microsoft.com/office/drawing/2014/main" id="{8B6FB886-DB62-5610-4CD0-94273FBD661D}"/>
              </a:ext>
            </a:extLst>
          </p:cNvPr>
          <p:cNvSpPr txBox="1">
            <a:spLocks/>
          </p:cNvSpPr>
          <p:nvPr/>
        </p:nvSpPr>
        <p:spPr>
          <a:xfrm>
            <a:off x="400391" y="645416"/>
            <a:ext cx="8557314" cy="4094228"/>
          </a:xfrm>
          <a:prstGeom prst="rect">
            <a:avLst/>
          </a:prstGeom>
        </p:spPr>
        <p:txBody>
          <a:bodyPr vert="horz" lIns="0" tIns="0" rIns="0" bIns="0" rtlCol="0">
            <a:noAutofit/>
          </a:bodyPr>
          <a:lstStyle>
            <a:lvl1pPr marL="0" indent="0" algn="l" defTabSz="685800" rtl="0" eaLnBrk="1" latinLnBrk="0" hangingPunct="1">
              <a:lnSpc>
                <a:spcPct val="90000"/>
              </a:lnSpc>
              <a:spcBef>
                <a:spcPts val="1350"/>
              </a:spcBef>
              <a:spcAft>
                <a:spcPts val="300"/>
              </a:spcAft>
              <a:buFont typeface="Arial"/>
              <a:buNone/>
              <a:tabLst/>
              <a:defRPr sz="1575" b="1" kern="1200">
                <a:solidFill>
                  <a:schemeClr val="tx2">
                    <a:lumMod val="50000"/>
                  </a:schemeClr>
                </a:solidFill>
                <a:latin typeface="+mn-lt"/>
                <a:ea typeface="+mn-ea"/>
                <a:cs typeface="+mn-cs"/>
              </a:defRPr>
            </a:lvl1pPr>
            <a:lvl2pPr marL="242888" indent="-243000" algn="l" defTabSz="685800" rtl="0" eaLnBrk="1" latinLnBrk="0" hangingPunct="1">
              <a:lnSpc>
                <a:spcPct val="100000"/>
              </a:lnSpc>
              <a:spcBef>
                <a:spcPts val="375"/>
              </a:spcBef>
              <a:spcAft>
                <a:spcPts val="225"/>
              </a:spcAft>
              <a:buFont typeface="Arial" charset="0"/>
              <a:buChar char="•"/>
              <a:tabLst/>
              <a:defRPr sz="1350" kern="1200">
                <a:solidFill>
                  <a:schemeClr val="tx2">
                    <a:lumMod val="50000"/>
                  </a:schemeClr>
                </a:solidFill>
                <a:latin typeface="+mn-lt"/>
                <a:ea typeface="+mn-ea"/>
                <a:cs typeface="+mn-cs"/>
              </a:defRPr>
            </a:lvl2pPr>
            <a:lvl3pPr marL="486000" indent="-243000" algn="l" defTabSz="685800" rtl="0" eaLnBrk="1" latinLnBrk="0" hangingPunct="1">
              <a:lnSpc>
                <a:spcPct val="100000"/>
              </a:lnSpc>
              <a:spcBef>
                <a:spcPts val="375"/>
              </a:spcBef>
              <a:spcAft>
                <a:spcPts val="225"/>
              </a:spcAft>
              <a:buFont typeface="Arial" panose="020B0604020202020204" pitchFamily="34" charset="0"/>
              <a:buChar char="•"/>
              <a:tabLst/>
              <a:defRPr sz="1275" kern="1200">
                <a:solidFill>
                  <a:schemeClr val="tx2">
                    <a:lumMod val="50000"/>
                  </a:schemeClr>
                </a:solidFill>
                <a:latin typeface="+mn-lt"/>
                <a:ea typeface="+mn-ea"/>
                <a:cs typeface="+mn-cs"/>
              </a:defRPr>
            </a:lvl3pPr>
            <a:lvl4pPr marL="729000" indent="-243000" algn="l" defTabSz="685800" rtl="0" eaLnBrk="1" latinLnBrk="0" hangingPunct="1">
              <a:lnSpc>
                <a:spcPct val="100000"/>
              </a:lnSpc>
              <a:spcBef>
                <a:spcPts val="375"/>
              </a:spcBef>
              <a:spcAft>
                <a:spcPts val="225"/>
              </a:spcAft>
              <a:buFont typeface="Arial" panose="020B0604020202020204" pitchFamily="34" charset="0"/>
              <a:buChar char="•"/>
              <a:tabLst/>
              <a:defRPr sz="1200" kern="1200">
                <a:solidFill>
                  <a:schemeClr val="tx2">
                    <a:lumMod val="50000"/>
                  </a:schemeClr>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200" kern="1200">
                <a:solidFill>
                  <a:schemeClr val="accent6"/>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L="285750" indent="-285750">
              <a:buFont typeface="Arial" panose="020B0604020202020204" pitchFamily="34" charset="0"/>
              <a:buChar char="•"/>
            </a:pPr>
            <a:r>
              <a:rPr lang="en-GB" sz="1600" b="0" dirty="0"/>
              <a:t>The </a:t>
            </a:r>
            <a:r>
              <a:rPr lang="en-GB" sz="1600" dirty="0"/>
              <a:t>manufacture of MCBRD11, 12 </a:t>
            </a:r>
            <a:r>
              <a:rPr lang="en-GB" sz="1600" b="0" dirty="0"/>
              <a:t>has started with apertures production using </a:t>
            </a:r>
            <a:r>
              <a:rPr lang="en-GB" sz="1600" dirty="0"/>
              <a:t>IHEP delivered components</a:t>
            </a:r>
            <a:r>
              <a:rPr lang="en-GB" sz="1600" b="0" dirty="0"/>
              <a:t> following last proven MCBRDP4 procedures. </a:t>
            </a:r>
          </a:p>
          <a:p>
            <a:pPr marL="528638" lvl="1" indent="-285750">
              <a:buFont typeface="Arial" panose="020B0604020202020204" pitchFamily="34" charset="0"/>
              <a:buChar char="•"/>
            </a:pPr>
            <a:r>
              <a:rPr lang="en-GB" sz="1400" b="1" i="1" dirty="0"/>
              <a:t>Aperture AP11 is ready</a:t>
            </a:r>
            <a:r>
              <a:rPr lang="en-GB" sz="1400" b="0" i="1" dirty="0"/>
              <a:t>, approved </a:t>
            </a:r>
            <a:r>
              <a:rPr lang="en-GB" sz="1400" b="1" i="1" dirty="0"/>
              <a:t>for magnet assembly</a:t>
            </a:r>
            <a:r>
              <a:rPr lang="en-GB" sz="1400" b="0" i="1" dirty="0"/>
              <a:t>, </a:t>
            </a:r>
          </a:p>
          <a:p>
            <a:pPr marL="528638" lvl="1" indent="-285750">
              <a:buFont typeface="Arial" panose="020B0604020202020204" pitchFamily="34" charset="0"/>
              <a:buChar char="•"/>
            </a:pPr>
            <a:r>
              <a:rPr lang="en-GB" sz="1400" i="1" dirty="0"/>
              <a:t>Impregnated </a:t>
            </a:r>
            <a:r>
              <a:rPr lang="en-GB" sz="1400" b="1" i="1" dirty="0"/>
              <a:t>AP10 shown low electrical insulation to formers</a:t>
            </a:r>
            <a:r>
              <a:rPr lang="en-GB" sz="1400" i="1" dirty="0"/>
              <a:t>, rejection of coil. Production of new formers by December 23.</a:t>
            </a:r>
          </a:p>
          <a:p>
            <a:pPr marL="528638" lvl="1" indent="-285750">
              <a:buFont typeface="Arial" panose="020B0604020202020204" pitchFamily="34" charset="0"/>
              <a:buChar char="•"/>
            </a:pPr>
            <a:r>
              <a:rPr lang="en-GB" sz="1400" b="1" i="1" dirty="0"/>
              <a:t>Further setbacks providing several insights from AP15, AP16 winding </a:t>
            </a:r>
            <a:r>
              <a:rPr lang="en-GB" sz="1400" i="1" dirty="0"/>
              <a:t>in presence of</a:t>
            </a:r>
            <a:r>
              <a:rPr lang="en-GB" sz="1400" b="0" i="1" dirty="0"/>
              <a:t> weak wire insulation type, partial </a:t>
            </a:r>
            <a:r>
              <a:rPr lang="en-GB" sz="1400" b="0" i="1" dirty="0" err="1"/>
              <a:t>anodisation</a:t>
            </a:r>
            <a:r>
              <a:rPr lang="en-GB" sz="1400" b="0" i="1" dirty="0"/>
              <a:t> cases. </a:t>
            </a:r>
            <a:r>
              <a:rPr lang="en-GB" sz="1400" b="1" i="1" dirty="0"/>
              <a:t>Production back to track with adaptation of 927 winding tool</a:t>
            </a:r>
            <a:r>
              <a:rPr lang="en-GB" sz="1400" b="0" i="1" dirty="0"/>
              <a:t>. </a:t>
            </a:r>
            <a:r>
              <a:rPr lang="en-GB" sz="1400" i="1" dirty="0"/>
              <a:t>Target of </a:t>
            </a:r>
            <a:r>
              <a:rPr lang="en-GB" sz="1400" b="1" i="1" dirty="0"/>
              <a:t>first 2 coils readiness for assembly by November 23.</a:t>
            </a:r>
          </a:p>
          <a:p>
            <a:pPr marL="285750" indent="-285750">
              <a:buFont typeface="Arial" panose="020B0604020202020204" pitchFamily="34" charset="0"/>
              <a:buChar char="•"/>
            </a:pPr>
            <a:r>
              <a:rPr lang="en-GB" sz="1600" b="0" dirty="0"/>
              <a:t>Last update </a:t>
            </a:r>
            <a:r>
              <a:rPr lang="en-GB" sz="1600" dirty="0"/>
              <a:t>series electrical diagram approved by</a:t>
            </a:r>
            <a:r>
              <a:rPr lang="en-GB" sz="1600" b="0" dirty="0"/>
              <a:t> IHEP as compliance set from MCBRD04</a:t>
            </a:r>
          </a:p>
          <a:p>
            <a:pPr marL="285750" indent="-285750">
              <a:buFont typeface="Arial" panose="020B0604020202020204" pitchFamily="34" charset="0"/>
              <a:buChar char="•"/>
            </a:pPr>
            <a:r>
              <a:rPr lang="en-GB" sz="1600" dirty="0"/>
              <a:t>Large work of standardisation consolidation and repair in front ends </a:t>
            </a:r>
            <a:r>
              <a:rPr lang="en-GB" sz="1600" b="0" dirty="0"/>
              <a:t>carried out at CERN (180, 927 teams) on CERN prototypes (3,4) and first IHEP series 01, 02 then 03.</a:t>
            </a:r>
          </a:p>
          <a:p>
            <a:pPr marL="285750" indent="-285750">
              <a:buFont typeface="Arial" panose="020B0604020202020204" pitchFamily="34" charset="0"/>
              <a:buChar char="•"/>
            </a:pPr>
            <a:r>
              <a:rPr lang="en-GB" sz="1600" b="0" dirty="0"/>
              <a:t>CERN </a:t>
            </a:r>
            <a:r>
              <a:rPr lang="en-GB" sz="1600" dirty="0"/>
              <a:t>Magnet assembly of MCBRD12,11 </a:t>
            </a:r>
            <a:r>
              <a:rPr lang="en-GB" sz="1600" b="0" dirty="0"/>
              <a:t>planned respectively </a:t>
            </a:r>
            <a:r>
              <a:rPr lang="en-GB" sz="1600" dirty="0"/>
              <a:t>by Dec 23, Feb 24 </a:t>
            </a:r>
            <a:r>
              <a:rPr lang="en-GB" sz="1600" b="0" dirty="0"/>
              <a:t>followed by cold test in SM18. ( last IHEP structure shipment by end Oct.)</a:t>
            </a:r>
          </a:p>
          <a:p>
            <a:endParaRPr lang="en-GB" sz="1600" dirty="0"/>
          </a:p>
        </p:txBody>
      </p:sp>
      <p:sp>
        <p:nvSpPr>
          <p:cNvPr id="4" name="Footer Placeholder 7">
            <a:extLst>
              <a:ext uri="{FF2B5EF4-FFF2-40B4-BE49-F238E27FC236}">
                <a16:creationId xmlns:a16="http://schemas.microsoft.com/office/drawing/2014/main" id="{DB2320BA-8BE0-E528-8B2A-4D51AE37DABB}"/>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spTree>
    <p:extLst>
      <p:ext uri="{BB962C8B-B14F-4D97-AF65-F5344CB8AC3E}">
        <p14:creationId xmlns:p14="http://schemas.microsoft.com/office/powerpoint/2010/main" val="2484901105"/>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85CB5-45CF-3154-5C94-49BCB55B5389}"/>
              </a:ext>
            </a:extLst>
          </p:cNvPr>
          <p:cNvSpPr>
            <a:spLocks noGrp="1"/>
          </p:cNvSpPr>
          <p:nvPr>
            <p:ph type="title"/>
          </p:nvPr>
        </p:nvSpPr>
        <p:spPr>
          <a:xfrm>
            <a:off x="539552" y="660925"/>
            <a:ext cx="8532019" cy="799307"/>
          </a:xfrm>
        </p:spPr>
        <p:txBody>
          <a:bodyPr/>
          <a:lstStyle/>
          <a:p>
            <a:r>
              <a:rPr lang="en-US" sz="2800" dirty="0"/>
              <a:t>Acknowledgment to active contributors from 927 SMT team</a:t>
            </a:r>
            <a:endParaRPr lang="en-GB" sz="2800" dirty="0"/>
          </a:p>
        </p:txBody>
      </p:sp>
      <p:sp>
        <p:nvSpPr>
          <p:cNvPr id="3" name="Content Placeholder 2">
            <a:extLst>
              <a:ext uri="{FF2B5EF4-FFF2-40B4-BE49-F238E27FC236}">
                <a16:creationId xmlns:a16="http://schemas.microsoft.com/office/drawing/2014/main" id="{58C3E47C-4EB9-DBFF-EEAB-D5429F008B18}"/>
              </a:ext>
            </a:extLst>
          </p:cNvPr>
          <p:cNvSpPr>
            <a:spLocks noGrp="1"/>
          </p:cNvSpPr>
          <p:nvPr>
            <p:ph idx="1"/>
          </p:nvPr>
        </p:nvSpPr>
        <p:spPr>
          <a:xfrm>
            <a:off x="717196" y="1563638"/>
            <a:ext cx="7632847" cy="2294855"/>
          </a:xfrm>
        </p:spPr>
        <p:txBody>
          <a:bodyPr/>
          <a:lstStyle/>
          <a:p>
            <a:pPr algn="ctr"/>
            <a:r>
              <a:rPr lang="en-US" sz="2000" dirty="0"/>
              <a:t>Carlos Fernandez, Frederic Garnier, Veronica Ilardi, Pierre Antoine Contat, Francois Olivier Pincot, Ruth Diaz Vez, Sabine Menu, Pietro A. Rizzo, Dominique Cote, Ahmed Benfkih, Cedric Urscheler, Sebastien Clement, Roland Piccin, Diego Perini, Ezio Todesco.</a:t>
            </a:r>
          </a:p>
          <a:p>
            <a:pPr algn="ctr"/>
            <a:r>
              <a:rPr lang="en-US" sz="2800" dirty="0">
                <a:solidFill>
                  <a:srgbClr val="032FBB"/>
                </a:solidFill>
              </a:rPr>
              <a:t>and our colleagues from IHEP supplying components</a:t>
            </a:r>
            <a:r>
              <a:rPr lang="en-US" sz="2400" dirty="0">
                <a:solidFill>
                  <a:srgbClr val="032FBB"/>
                </a:solidFill>
              </a:rPr>
              <a:t>:</a:t>
            </a:r>
            <a:endParaRPr lang="en-US" sz="2000" dirty="0">
              <a:solidFill>
                <a:srgbClr val="032FBB"/>
              </a:solidFill>
            </a:endParaRPr>
          </a:p>
          <a:p>
            <a:pPr algn="ctr"/>
            <a:r>
              <a:rPr lang="en-US" sz="2000" dirty="0"/>
              <a:t>Qingjin Xu, Yingzhe Wang</a:t>
            </a:r>
            <a:endParaRPr lang="en-GB" sz="2000" dirty="0"/>
          </a:p>
        </p:txBody>
      </p:sp>
      <p:sp>
        <p:nvSpPr>
          <p:cNvPr id="4" name="Slide Number Placeholder 3">
            <a:extLst>
              <a:ext uri="{FF2B5EF4-FFF2-40B4-BE49-F238E27FC236}">
                <a16:creationId xmlns:a16="http://schemas.microsoft.com/office/drawing/2014/main" id="{6A3612B7-1FE8-F080-A305-29C22A730CC3}"/>
              </a:ext>
            </a:extLst>
          </p:cNvPr>
          <p:cNvSpPr>
            <a:spLocks noGrp="1"/>
          </p:cNvSpPr>
          <p:nvPr>
            <p:ph type="sldNum" sz="quarter" idx="12"/>
          </p:nvPr>
        </p:nvSpPr>
        <p:spPr/>
        <p:txBody>
          <a:bodyPr/>
          <a:lstStyle/>
          <a:p>
            <a:fld id="{BFDCA1C4-9514-7B4F-976F-D92F7E296653}" type="slidenum">
              <a:rPr lang="fr-FR" smtClean="0"/>
              <a:pPr/>
              <a:t>24</a:t>
            </a:fld>
            <a:endParaRPr lang="fr-FR" dirty="0"/>
          </a:p>
        </p:txBody>
      </p:sp>
      <p:sp>
        <p:nvSpPr>
          <p:cNvPr id="5" name="Footer Placeholder 7">
            <a:extLst>
              <a:ext uri="{FF2B5EF4-FFF2-40B4-BE49-F238E27FC236}">
                <a16:creationId xmlns:a16="http://schemas.microsoft.com/office/drawing/2014/main" id="{FDD0A5F7-454E-0340-52B1-1955982B4CA9}"/>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spTree>
    <p:extLst>
      <p:ext uri="{BB962C8B-B14F-4D97-AF65-F5344CB8AC3E}">
        <p14:creationId xmlns:p14="http://schemas.microsoft.com/office/powerpoint/2010/main" val="3796589397"/>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CC2ECBC-02F8-D48C-2177-CF0B625AF1E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912" y="3572"/>
            <a:ext cx="9143980" cy="4763691"/>
          </a:xfrm>
          <a:prstGeom prst="rect">
            <a:avLst/>
          </a:prstGeom>
          <a:noFill/>
        </p:spPr>
      </p:pic>
      <p:sp>
        <p:nvSpPr>
          <p:cNvPr id="12" name="Slide Number Placeholder 3">
            <a:extLst>
              <a:ext uri="{FF2B5EF4-FFF2-40B4-BE49-F238E27FC236}">
                <a16:creationId xmlns:a16="http://schemas.microsoft.com/office/drawing/2014/main" id="{5AC24158-D7EE-8EC7-EAB5-6E64B8FF770E}"/>
              </a:ext>
            </a:extLst>
          </p:cNvPr>
          <p:cNvSpPr>
            <a:spLocks noGrp="1"/>
          </p:cNvSpPr>
          <p:nvPr>
            <p:ph type="sldNum" sz="quarter" idx="12"/>
          </p:nvPr>
        </p:nvSpPr>
        <p:spPr>
          <a:xfrm>
            <a:off x="8330659" y="4767263"/>
            <a:ext cx="510941" cy="273844"/>
          </a:xfrm>
        </p:spPr>
        <p:txBody>
          <a:bodyPr/>
          <a:lstStyle/>
          <a:p>
            <a:pPr>
              <a:spcAft>
                <a:spcPts val="600"/>
              </a:spcAft>
            </a:pPr>
            <a:fld id="{BFDCA1C4-9514-7B4F-976F-D92F7E296653}" type="slidenum">
              <a:rPr lang="fr-FR" smtClean="0"/>
              <a:pPr>
                <a:spcAft>
                  <a:spcPts val="600"/>
                </a:spcAft>
              </a:pPr>
              <a:t>25</a:t>
            </a:fld>
            <a:endParaRPr lang="fr-FR"/>
          </a:p>
        </p:txBody>
      </p:sp>
      <p:sp>
        <p:nvSpPr>
          <p:cNvPr id="8" name="TextBox 7">
            <a:extLst>
              <a:ext uri="{FF2B5EF4-FFF2-40B4-BE49-F238E27FC236}">
                <a16:creationId xmlns:a16="http://schemas.microsoft.com/office/drawing/2014/main" id="{BB1D7503-FDCA-53B0-A408-3B194425207E}"/>
              </a:ext>
            </a:extLst>
          </p:cNvPr>
          <p:cNvSpPr txBox="1"/>
          <p:nvPr/>
        </p:nvSpPr>
        <p:spPr>
          <a:xfrm>
            <a:off x="971600" y="2715766"/>
            <a:ext cx="7032374" cy="677108"/>
          </a:xfrm>
          <a:prstGeom prst="rect">
            <a:avLst/>
          </a:prstGeom>
          <a:noFill/>
        </p:spPr>
        <p:txBody>
          <a:bodyPr wrap="none" lIns="0" tIns="0" rIns="0" bIns="0" rtlCol="0">
            <a:spAutoFit/>
          </a:bodyPr>
          <a:lstStyle/>
          <a:p>
            <a:pPr algn="l"/>
            <a:r>
              <a:rPr lang="en-US" sz="4400" dirty="0">
                <a:solidFill>
                  <a:schemeClr val="bg1"/>
                </a:solidFill>
              </a:rPr>
              <a:t>Thank you for your attention</a:t>
            </a:r>
            <a:endParaRPr lang="en-GB" sz="4400" dirty="0">
              <a:solidFill>
                <a:schemeClr val="bg1"/>
              </a:solidFill>
            </a:endParaRPr>
          </a:p>
        </p:txBody>
      </p:sp>
      <p:pic>
        <p:nvPicPr>
          <p:cNvPr id="2054" name="Picture 6" descr="Home | High Luminosity LHC Project">
            <a:extLst>
              <a:ext uri="{FF2B5EF4-FFF2-40B4-BE49-F238E27FC236}">
                <a16:creationId xmlns:a16="http://schemas.microsoft.com/office/drawing/2014/main" id="{46323089-2822-56BA-FBAA-A8128C08C5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7751" y="470702"/>
            <a:ext cx="5220072" cy="2115217"/>
          </a:xfrm>
          <a:prstGeom prst="rect">
            <a:avLst/>
          </a:prstGeom>
          <a:noFill/>
          <a:effectLst>
            <a:reflection blurRad="6350" stA="50000" endA="300" endPos="38500" dist="50800" dir="5400000" sy="-100000" algn="bl" rotWithShape="0"/>
          </a:effectLst>
          <a:extLst>
            <a:ext uri="{909E8E84-426E-40DD-AFC4-6F175D3DCCD1}">
              <a14:hiddenFill xmlns:a14="http://schemas.microsoft.com/office/drawing/2010/main">
                <a:solidFill>
                  <a:srgbClr val="FFFFFF"/>
                </a:solidFill>
              </a14:hiddenFill>
            </a:ext>
          </a:extLst>
        </p:spPr>
      </p:pic>
      <p:sp>
        <p:nvSpPr>
          <p:cNvPr id="3" name="Footer Placeholder 7">
            <a:extLst>
              <a:ext uri="{FF2B5EF4-FFF2-40B4-BE49-F238E27FC236}">
                <a16:creationId xmlns:a16="http://schemas.microsoft.com/office/drawing/2014/main" id="{84AF8678-7E53-5C06-4869-D6B848C31215}"/>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spTree>
    <p:extLst>
      <p:ext uri="{BB962C8B-B14F-4D97-AF65-F5344CB8AC3E}">
        <p14:creationId xmlns:p14="http://schemas.microsoft.com/office/powerpoint/2010/main" val="428840087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p:cTn id="7" dur="1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8">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8">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10B8AEB-8781-48FC-B2AD-B62FD0B468E4}"/>
              </a:ext>
            </a:extLst>
          </p:cNvPr>
          <p:cNvSpPr txBox="1"/>
          <p:nvPr/>
        </p:nvSpPr>
        <p:spPr>
          <a:xfrm>
            <a:off x="2411760" y="3291830"/>
            <a:ext cx="4633704" cy="677108"/>
          </a:xfrm>
          <a:prstGeom prst="rect">
            <a:avLst/>
          </a:prstGeom>
          <a:noFill/>
        </p:spPr>
        <p:txBody>
          <a:bodyPr wrap="none" lIns="0" tIns="0" rIns="0" bIns="0" rtlCol="0">
            <a:spAutoFit/>
          </a:bodyPr>
          <a:lstStyle/>
          <a:p>
            <a:pPr algn="l"/>
            <a:r>
              <a:rPr lang="en-US" sz="4400" dirty="0"/>
              <a:t>BACK UP SLIDES</a:t>
            </a:r>
            <a:endParaRPr lang="en-GB" sz="4400" dirty="0"/>
          </a:p>
        </p:txBody>
      </p:sp>
    </p:spTree>
    <p:extLst>
      <p:ext uri="{BB962C8B-B14F-4D97-AF65-F5344CB8AC3E}">
        <p14:creationId xmlns:p14="http://schemas.microsoft.com/office/powerpoint/2010/main" val="3356230036"/>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73BA5D-E3C7-55A4-409B-907F413FFF91}"/>
              </a:ext>
            </a:extLst>
          </p:cNvPr>
          <p:cNvSpPr>
            <a:spLocks noGrp="1"/>
          </p:cNvSpPr>
          <p:nvPr>
            <p:ph type="title"/>
          </p:nvPr>
        </p:nvSpPr>
        <p:spPr/>
        <p:txBody>
          <a:bodyPr/>
          <a:lstStyle/>
          <a:p>
            <a:r>
              <a:rPr lang="en-US" dirty="0"/>
              <a:t>splicing resistance</a:t>
            </a:r>
            <a:endParaRPr lang="en-GB" dirty="0"/>
          </a:p>
        </p:txBody>
      </p:sp>
      <p:sp>
        <p:nvSpPr>
          <p:cNvPr id="4" name="Slide Number Placeholder 3">
            <a:extLst>
              <a:ext uri="{FF2B5EF4-FFF2-40B4-BE49-F238E27FC236}">
                <a16:creationId xmlns:a16="http://schemas.microsoft.com/office/drawing/2014/main" id="{C2DF1BAD-954C-AFD8-1527-2E33FC24F958}"/>
              </a:ext>
            </a:extLst>
          </p:cNvPr>
          <p:cNvSpPr>
            <a:spLocks noGrp="1"/>
          </p:cNvSpPr>
          <p:nvPr>
            <p:ph type="sldNum" sz="quarter" idx="12"/>
          </p:nvPr>
        </p:nvSpPr>
        <p:spPr/>
        <p:txBody>
          <a:bodyPr/>
          <a:lstStyle/>
          <a:p>
            <a:fld id="{BFDCA1C4-9514-7B4F-976F-D92F7E296653}" type="slidenum">
              <a:rPr lang="fr-FR" smtClean="0"/>
              <a:pPr/>
              <a:t>27</a:t>
            </a:fld>
            <a:endParaRPr lang="fr-FR"/>
          </a:p>
        </p:txBody>
      </p:sp>
      <p:sp>
        <p:nvSpPr>
          <p:cNvPr id="6" name="Rectangle 1">
            <a:extLst>
              <a:ext uri="{FF2B5EF4-FFF2-40B4-BE49-F238E27FC236}">
                <a16:creationId xmlns:a16="http://schemas.microsoft.com/office/drawing/2014/main" id="{60C135A7-4589-9E49-D723-B6774ED05DBE}"/>
              </a:ext>
            </a:extLst>
          </p:cNvPr>
          <p:cNvSpPr>
            <a:spLocks noChangeArrowheads="1"/>
          </p:cNvSpPr>
          <p:nvPr/>
        </p:nvSpPr>
        <p:spPr bwMode="auto">
          <a:xfrm>
            <a:off x="1615446" y="-1476532"/>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6" name="Picture 15">
            <a:extLst>
              <a:ext uri="{FF2B5EF4-FFF2-40B4-BE49-F238E27FC236}">
                <a16:creationId xmlns:a16="http://schemas.microsoft.com/office/drawing/2014/main" id="{887BC21F-4999-78D1-A544-25CA5E71775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427984" y="1334864"/>
            <a:ext cx="4472564" cy="1769818"/>
          </a:xfrm>
          <a:prstGeom prst="rect">
            <a:avLst/>
          </a:prstGeom>
        </p:spPr>
      </p:pic>
      <p:sp>
        <p:nvSpPr>
          <p:cNvPr id="18" name="Content Placeholder 17">
            <a:extLst>
              <a:ext uri="{FF2B5EF4-FFF2-40B4-BE49-F238E27FC236}">
                <a16:creationId xmlns:a16="http://schemas.microsoft.com/office/drawing/2014/main" id="{83C94B27-A1C1-DFDB-DC6A-9A6444AEAA16}"/>
              </a:ext>
            </a:extLst>
          </p:cNvPr>
          <p:cNvSpPr>
            <a:spLocks noGrp="1"/>
          </p:cNvSpPr>
          <p:nvPr>
            <p:ph idx="1"/>
          </p:nvPr>
        </p:nvSpPr>
        <p:spPr>
          <a:xfrm>
            <a:off x="324346" y="771550"/>
            <a:ext cx="8359170" cy="3456384"/>
          </a:xfrm>
        </p:spPr>
        <p:txBody>
          <a:bodyPr/>
          <a:lstStyle/>
          <a:p>
            <a:r>
              <a:rPr lang="en-GB" dirty="0"/>
              <a:t>MCBRD exhibit joint average resistances at 6 but some deviates on series up to 10 </a:t>
            </a:r>
            <a:r>
              <a:rPr lang="en-GB" dirty="0" err="1"/>
              <a:t>nOhms</a:t>
            </a:r>
            <a:r>
              <a:rPr lang="en-GB" dirty="0"/>
              <a:t> at nominal current. </a:t>
            </a:r>
            <a:r>
              <a:rPr lang="en-GB" b="0" dirty="0"/>
              <a:t>Some update design is being considered in future CCT to target 1-2 </a:t>
            </a:r>
            <a:r>
              <a:rPr lang="en-GB" b="0" dirty="0" err="1"/>
              <a:t>nOhms</a:t>
            </a:r>
            <a:r>
              <a:rPr lang="en-GB" b="0" dirty="0"/>
              <a:t> range. ( key for large joints number in CCTs)</a:t>
            </a:r>
          </a:p>
          <a:p>
            <a:r>
              <a:rPr lang="en-GB" sz="1400" b="0" dirty="0"/>
              <a:t>Long series MCBRD : 9 splices per aperture</a:t>
            </a:r>
          </a:p>
          <a:p>
            <a:pPr marL="285750" indent="-285750">
              <a:lnSpc>
                <a:spcPct val="100000"/>
              </a:lnSpc>
              <a:spcBef>
                <a:spcPts val="600"/>
              </a:spcBef>
              <a:buFont typeface="Wingdings" panose="05000000000000000000" pitchFamily="2" charset="2"/>
              <a:buChar char="§"/>
            </a:pPr>
            <a:r>
              <a:rPr lang="en-GB" sz="1400" b="0" dirty="0"/>
              <a:t>45 mm long</a:t>
            </a:r>
          </a:p>
          <a:p>
            <a:pPr marL="285750" indent="-285750">
              <a:lnSpc>
                <a:spcPct val="100000"/>
              </a:lnSpc>
              <a:spcBef>
                <a:spcPts val="600"/>
              </a:spcBef>
              <a:buFont typeface="Wingdings" panose="05000000000000000000" pitchFamily="2" charset="2"/>
              <a:buChar char="§"/>
            </a:pPr>
            <a:r>
              <a:rPr lang="en-GB" sz="1400" b="0" dirty="0"/>
              <a:t>Crimping with “non insulated end-</a:t>
            </a:r>
          </a:p>
          <a:p>
            <a:pPr>
              <a:lnSpc>
                <a:spcPct val="100000"/>
              </a:lnSpc>
              <a:spcBef>
                <a:spcPts val="600"/>
              </a:spcBef>
            </a:pPr>
            <a:r>
              <a:rPr lang="en-GB" sz="1400" b="0" dirty="0"/>
              <a:t>sleeve “ (= tube)</a:t>
            </a:r>
          </a:p>
          <a:p>
            <a:pPr marL="285750" indent="-285750">
              <a:lnSpc>
                <a:spcPct val="100000"/>
              </a:lnSpc>
              <a:spcBef>
                <a:spcPts val="600"/>
              </a:spcBef>
              <a:buFont typeface="Arial" panose="020B0604020202020204" pitchFamily="34" charset="0"/>
              <a:buChar char="•"/>
            </a:pPr>
            <a:r>
              <a:rPr lang="en-GB" sz="1400" b="0" dirty="0"/>
              <a:t>Sn96Ag4 welding alloy </a:t>
            </a:r>
          </a:p>
          <a:p>
            <a:pPr marL="285750" indent="-285750">
              <a:lnSpc>
                <a:spcPct val="100000"/>
              </a:lnSpc>
              <a:spcBef>
                <a:spcPts val="600"/>
              </a:spcBef>
              <a:buFont typeface="Arial" panose="020B0604020202020204" pitchFamily="34" charset="0"/>
              <a:buChar char="•"/>
            </a:pPr>
            <a:r>
              <a:rPr lang="en-GB" sz="1400" b="0" dirty="0"/>
              <a:t>Flux MOB39</a:t>
            </a:r>
          </a:p>
          <a:p>
            <a:pPr marL="285750" indent="-285750">
              <a:lnSpc>
                <a:spcPct val="100000"/>
              </a:lnSpc>
              <a:spcBef>
                <a:spcPts val="600"/>
              </a:spcBef>
              <a:buFont typeface="Arial" panose="020B0604020202020204" pitchFamily="34" charset="0"/>
              <a:buChar char="•"/>
            </a:pPr>
            <a:r>
              <a:rPr lang="en-GB" sz="1400" b="0" dirty="0" err="1"/>
              <a:t>Polyimid</a:t>
            </a:r>
            <a:r>
              <a:rPr lang="en-GB" sz="1400" b="0" dirty="0"/>
              <a:t> sleeve for protection</a:t>
            </a:r>
          </a:p>
          <a:p>
            <a:pPr marL="285750" indent="-285750">
              <a:lnSpc>
                <a:spcPct val="100000"/>
              </a:lnSpc>
              <a:spcBef>
                <a:spcPts val="600"/>
              </a:spcBef>
              <a:buFont typeface="Arial" panose="020B0604020202020204" pitchFamily="34" charset="0"/>
              <a:buChar char="•"/>
            </a:pPr>
            <a:r>
              <a:rPr lang="en-GB" sz="1400" b="0" dirty="0"/>
              <a:t>G10 connexion box</a:t>
            </a:r>
          </a:p>
        </p:txBody>
      </p:sp>
      <p:pic>
        <p:nvPicPr>
          <p:cNvPr id="22" name="Picture 21">
            <a:extLst>
              <a:ext uri="{FF2B5EF4-FFF2-40B4-BE49-F238E27FC236}">
                <a16:creationId xmlns:a16="http://schemas.microsoft.com/office/drawing/2014/main" id="{2FD63C88-3D8C-724A-02B7-F4F44969206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24331" y="3138126"/>
            <a:ext cx="4248150" cy="1581150"/>
          </a:xfrm>
          <a:prstGeom prst="rect">
            <a:avLst/>
          </a:prstGeom>
        </p:spPr>
      </p:pic>
      <p:pic>
        <p:nvPicPr>
          <p:cNvPr id="24" name="Picture 23">
            <a:extLst>
              <a:ext uri="{FF2B5EF4-FFF2-40B4-BE49-F238E27FC236}">
                <a16:creationId xmlns:a16="http://schemas.microsoft.com/office/drawing/2014/main" id="{764E12BF-5AE3-5FA2-FE87-D9573DA4584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92279" y="3105328"/>
            <a:ext cx="2045153" cy="1646746"/>
          </a:xfrm>
          <a:prstGeom prst="rect">
            <a:avLst/>
          </a:prstGeom>
        </p:spPr>
      </p:pic>
      <p:sp>
        <p:nvSpPr>
          <p:cNvPr id="5" name="Footer Placeholder 7">
            <a:extLst>
              <a:ext uri="{FF2B5EF4-FFF2-40B4-BE49-F238E27FC236}">
                <a16:creationId xmlns:a16="http://schemas.microsoft.com/office/drawing/2014/main" id="{44A23325-F5EA-0F8F-BA58-FBD9C72AB6FC}"/>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spTree>
    <p:extLst>
      <p:ext uri="{BB962C8B-B14F-4D97-AF65-F5344CB8AC3E}">
        <p14:creationId xmlns:p14="http://schemas.microsoft.com/office/powerpoint/2010/main" val="915866"/>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a:extLst>
              <a:ext uri="{FF2B5EF4-FFF2-40B4-BE49-F238E27FC236}">
                <a16:creationId xmlns:a16="http://schemas.microsoft.com/office/drawing/2014/main" id="{8350DD7B-9AAD-9558-C8D2-E5F1920D58E8}"/>
              </a:ext>
            </a:extLst>
          </p:cNvPr>
          <p:cNvSpPr>
            <a:spLocks noGrp="1"/>
          </p:cNvSpPr>
          <p:nvPr>
            <p:ph type="title"/>
          </p:nvPr>
        </p:nvSpPr>
        <p:spPr/>
        <p:txBody>
          <a:bodyPr/>
          <a:lstStyle/>
          <a:p>
            <a:r>
              <a:rPr lang="en-US" dirty="0"/>
              <a:t>Inter layers series splicing </a:t>
            </a:r>
            <a:endParaRPr lang="en-GB" dirty="0"/>
          </a:p>
        </p:txBody>
      </p:sp>
      <p:sp>
        <p:nvSpPr>
          <p:cNvPr id="6" name="Slide Number Placeholder 5">
            <a:extLst>
              <a:ext uri="{FF2B5EF4-FFF2-40B4-BE49-F238E27FC236}">
                <a16:creationId xmlns:a16="http://schemas.microsoft.com/office/drawing/2014/main" id="{07A46673-477F-3FCF-6FEE-ADAE792BE7AF}"/>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
        <p:nvSpPr>
          <p:cNvPr id="15" name="TextBox 14">
            <a:extLst>
              <a:ext uri="{FF2B5EF4-FFF2-40B4-BE49-F238E27FC236}">
                <a16:creationId xmlns:a16="http://schemas.microsoft.com/office/drawing/2014/main" id="{FE54328B-4BB6-B3C7-FF51-1BFCEFC4A54C}"/>
              </a:ext>
            </a:extLst>
          </p:cNvPr>
          <p:cNvSpPr txBox="1"/>
          <p:nvPr/>
        </p:nvSpPr>
        <p:spPr>
          <a:xfrm>
            <a:off x="6513864" y="3778780"/>
            <a:ext cx="2559004" cy="507831"/>
          </a:xfrm>
          <a:prstGeom prst="rect">
            <a:avLst/>
          </a:prstGeom>
          <a:noFill/>
        </p:spPr>
        <p:txBody>
          <a:bodyPr wrap="square" lIns="0" tIns="0" rIns="0" bIns="0" rtlCol="0">
            <a:spAutoFit/>
          </a:bodyPr>
          <a:lstStyle/>
          <a:p>
            <a:pPr algn="l"/>
            <a:endParaRPr lang="en-US" sz="1100" dirty="0">
              <a:solidFill>
                <a:srgbClr val="181818"/>
              </a:solidFill>
            </a:endParaRPr>
          </a:p>
          <a:p>
            <a:pPr algn="l"/>
            <a:r>
              <a:rPr lang="en-US" sz="1100" dirty="0">
                <a:solidFill>
                  <a:srgbClr val="181818"/>
                </a:solidFill>
              </a:rPr>
              <a:t>Fig.1 Series splicing terminal connection box</a:t>
            </a:r>
            <a:endParaRPr lang="en-GB" sz="1100" dirty="0">
              <a:solidFill>
                <a:srgbClr val="181818"/>
              </a:solidFill>
            </a:endParaRPr>
          </a:p>
        </p:txBody>
      </p:sp>
      <p:pic>
        <p:nvPicPr>
          <p:cNvPr id="8" name="Picture 7">
            <a:extLst>
              <a:ext uri="{FF2B5EF4-FFF2-40B4-BE49-F238E27FC236}">
                <a16:creationId xmlns:a16="http://schemas.microsoft.com/office/drawing/2014/main" id="{FEDE2DFF-BB30-4F76-4C88-60F8643DD0A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771551"/>
            <a:ext cx="5992352" cy="2438770"/>
          </a:xfrm>
          <a:prstGeom prst="rect">
            <a:avLst/>
          </a:prstGeom>
        </p:spPr>
      </p:pic>
      <p:pic>
        <p:nvPicPr>
          <p:cNvPr id="9" name="Picture 8">
            <a:extLst>
              <a:ext uri="{FF2B5EF4-FFF2-40B4-BE49-F238E27FC236}">
                <a16:creationId xmlns:a16="http://schemas.microsoft.com/office/drawing/2014/main" id="{85EC03CB-43A6-1CFC-2E96-C88B8206820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13864" y="1997200"/>
            <a:ext cx="2252786" cy="1931858"/>
          </a:xfrm>
          <a:prstGeom prst="rect">
            <a:avLst/>
          </a:prstGeom>
        </p:spPr>
      </p:pic>
      <p:sp>
        <p:nvSpPr>
          <p:cNvPr id="16" name="Content Placeholder 7">
            <a:extLst>
              <a:ext uri="{FF2B5EF4-FFF2-40B4-BE49-F238E27FC236}">
                <a16:creationId xmlns:a16="http://schemas.microsoft.com/office/drawing/2014/main" id="{E02FDE1B-29EC-7FC1-EF1D-0EDEB3CEA121}"/>
              </a:ext>
            </a:extLst>
          </p:cNvPr>
          <p:cNvSpPr txBox="1">
            <a:spLocks/>
          </p:cNvSpPr>
          <p:nvPr/>
        </p:nvSpPr>
        <p:spPr>
          <a:xfrm>
            <a:off x="395536" y="3563298"/>
            <a:ext cx="8064895" cy="1411222"/>
          </a:xfrm>
          <a:prstGeom prst="rect">
            <a:avLst/>
          </a:prstGeom>
        </p:spPr>
        <p:txBody>
          <a:bodyPr vert="horz" lIns="0" tIns="0" rIns="0" bIns="0" rtlCol="0">
            <a:normAutofit/>
          </a:bodyPr>
          <a:lstStyle>
            <a:lvl1pPr marL="257175" indent="-257175" algn="l" defTabSz="457200" rtl="0" eaLnBrk="1" latinLnBrk="0" hangingPunct="1">
              <a:spcBef>
                <a:spcPct val="20000"/>
              </a:spcBef>
              <a:buClr>
                <a:schemeClr val="accent6"/>
              </a:buClr>
              <a:buFont typeface="Arial" panose="020B0604020202020204" pitchFamily="34" charset="0"/>
              <a:buChar char="•"/>
              <a:defRPr sz="2800" kern="1200">
                <a:solidFill>
                  <a:schemeClr val="tx2">
                    <a:lumMod val="50000"/>
                  </a:schemeClr>
                </a:solidFill>
                <a:latin typeface="+mn-lt"/>
                <a:ea typeface="+mn-ea"/>
                <a:cs typeface="+mn-cs"/>
              </a:defRPr>
            </a:lvl1pPr>
            <a:lvl2pPr marL="471488" indent="-196454" algn="l" defTabSz="457200" rtl="0" eaLnBrk="1" latinLnBrk="0" hangingPunct="1">
              <a:spcBef>
                <a:spcPct val="20000"/>
              </a:spcBef>
              <a:buClr>
                <a:schemeClr val="accent6"/>
              </a:buClr>
              <a:buFont typeface="Arial" panose="020B0604020202020204" pitchFamily="34" charset="0"/>
              <a:buChar char="•"/>
              <a:tabLst/>
              <a:defRPr sz="1350" kern="1200">
                <a:solidFill>
                  <a:schemeClr val="tx2">
                    <a:lumMod val="50000"/>
                  </a:schemeClr>
                </a:solidFill>
                <a:latin typeface="+mn-lt"/>
                <a:ea typeface="+mn-ea"/>
                <a:cs typeface="+mn-cs"/>
              </a:defRPr>
            </a:lvl2pPr>
            <a:lvl3pPr marL="666750" indent="-195263" algn="l" defTabSz="457200" rtl="0" eaLnBrk="1" latinLnBrk="0" hangingPunct="1">
              <a:spcBef>
                <a:spcPct val="20000"/>
              </a:spcBef>
              <a:buClr>
                <a:schemeClr val="accent6"/>
              </a:buClr>
              <a:buSzPct val="100000"/>
              <a:buFont typeface="Arial" panose="020B0604020202020204" pitchFamily="34" charset="0"/>
              <a:buChar char="•"/>
              <a:tabLst/>
              <a:defRPr sz="1350" kern="1200">
                <a:solidFill>
                  <a:schemeClr val="tx2">
                    <a:lumMod val="50000"/>
                  </a:schemeClr>
                </a:solidFill>
                <a:latin typeface="+mn-lt"/>
                <a:ea typeface="+mn-ea"/>
                <a:cs typeface="+mn-cs"/>
              </a:defRPr>
            </a:lvl3pPr>
            <a:lvl4pPr marL="907256" indent="-202406" algn="l" defTabSz="457200" rtl="0" eaLnBrk="1" latinLnBrk="0" hangingPunct="1">
              <a:spcBef>
                <a:spcPct val="20000"/>
              </a:spcBef>
              <a:buClr>
                <a:schemeClr val="accent6"/>
              </a:buClr>
              <a:buSzPct val="100000"/>
              <a:buFont typeface="Arial" panose="020B0604020202020204" pitchFamily="34" charset="0"/>
              <a:buChar char="•"/>
              <a:tabLst/>
              <a:defRPr sz="1200" kern="1200">
                <a:solidFill>
                  <a:schemeClr val="tx2">
                    <a:lumMod val="50000"/>
                  </a:schemeClr>
                </a:solidFill>
                <a:latin typeface="+mn-lt"/>
                <a:ea typeface="+mn-ea"/>
                <a:cs typeface="+mn-cs"/>
              </a:defRPr>
            </a:lvl4pPr>
            <a:lvl5pPr marL="1543050" indent="-171450" algn="l" defTabSz="457200" rtl="0" eaLnBrk="1" latinLnBrk="0" hangingPunct="1">
              <a:spcBef>
                <a:spcPct val="20000"/>
              </a:spcBef>
              <a:buClr>
                <a:schemeClr val="accent6"/>
              </a:buClr>
              <a:buSzPct val="100000"/>
              <a:buFont typeface="Arial" charset="0"/>
              <a:buChar char="•"/>
              <a:defRPr sz="1600" kern="1200">
                <a:solidFill>
                  <a:schemeClr val="tx2">
                    <a:lumMod val="50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r>
              <a:rPr lang="en-US" sz="1400" dirty="0"/>
              <a:t>10 wires winding layers spliced in series in the connection box </a:t>
            </a:r>
          </a:p>
          <a:p>
            <a:pPr lvl="1"/>
            <a:r>
              <a:rPr lang="en-US" sz="1400" dirty="0"/>
              <a:t>10 voltage taps wires and 9 SC wires splicing </a:t>
            </a:r>
          </a:p>
          <a:p>
            <a:pPr lvl="1"/>
            <a:r>
              <a:rPr lang="en-US" sz="1400" dirty="0"/>
              <a:t>Crimping, Sn96Ag4 soldering and polyimide insulating</a:t>
            </a:r>
          </a:p>
          <a:p>
            <a:pPr lvl="1"/>
            <a:r>
              <a:rPr lang="en-US" sz="1400" dirty="0"/>
              <a:t>Current design reaches joint resistances values of 7-8 </a:t>
            </a:r>
            <a:r>
              <a:rPr lang="en-US" sz="1400" dirty="0" err="1"/>
              <a:t>nOhms</a:t>
            </a:r>
            <a:r>
              <a:rPr lang="en-US" sz="1400" dirty="0"/>
              <a:t> at cold when procedure is applied.</a:t>
            </a:r>
          </a:p>
        </p:txBody>
      </p:sp>
      <p:pic>
        <p:nvPicPr>
          <p:cNvPr id="2" name="Picture 1" descr="Diagram&#10;&#10;Description automatically generated">
            <a:extLst>
              <a:ext uri="{FF2B5EF4-FFF2-40B4-BE49-F238E27FC236}">
                <a16:creationId xmlns:a16="http://schemas.microsoft.com/office/drawing/2014/main" id="{231BD72E-A382-7F93-71C0-3883FA8FD97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919567" y="348136"/>
            <a:ext cx="3153301" cy="2033167"/>
          </a:xfrm>
          <a:prstGeom prst="rect">
            <a:avLst/>
          </a:prstGeom>
        </p:spPr>
      </p:pic>
      <p:sp>
        <p:nvSpPr>
          <p:cNvPr id="3" name="Footer Placeholder 7">
            <a:extLst>
              <a:ext uri="{FF2B5EF4-FFF2-40B4-BE49-F238E27FC236}">
                <a16:creationId xmlns:a16="http://schemas.microsoft.com/office/drawing/2014/main" id="{B4DD0CC6-E812-7D1A-A1F4-CE0CB2871284}"/>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spTree>
    <p:extLst>
      <p:ext uri="{BB962C8B-B14F-4D97-AF65-F5344CB8AC3E}">
        <p14:creationId xmlns:p14="http://schemas.microsoft.com/office/powerpoint/2010/main" val="2356658772"/>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FD350-70F2-E005-B59C-C2E3917B4A02}"/>
              </a:ext>
            </a:extLst>
          </p:cNvPr>
          <p:cNvSpPr>
            <a:spLocks noGrp="1"/>
          </p:cNvSpPr>
          <p:nvPr>
            <p:ph type="title"/>
          </p:nvPr>
        </p:nvSpPr>
        <p:spPr/>
        <p:txBody>
          <a:bodyPr/>
          <a:lstStyle/>
          <a:p>
            <a:r>
              <a:rPr lang="en-US" dirty="0"/>
              <a:t>VPI impregnation </a:t>
            </a:r>
            <a:endParaRPr lang="en-GB" dirty="0"/>
          </a:p>
        </p:txBody>
      </p:sp>
      <p:sp>
        <p:nvSpPr>
          <p:cNvPr id="3" name="Slide Number Placeholder 2">
            <a:extLst>
              <a:ext uri="{FF2B5EF4-FFF2-40B4-BE49-F238E27FC236}">
                <a16:creationId xmlns:a16="http://schemas.microsoft.com/office/drawing/2014/main" id="{C004122A-2C18-B911-3FD4-3E9EF6B3E37D}"/>
              </a:ext>
            </a:extLst>
          </p:cNvPr>
          <p:cNvSpPr>
            <a:spLocks noGrp="1"/>
          </p:cNvSpPr>
          <p:nvPr>
            <p:ph type="sldNum" sz="quarter" idx="12"/>
          </p:nvPr>
        </p:nvSpPr>
        <p:spPr/>
        <p:txBody>
          <a:bodyPr/>
          <a:lstStyle/>
          <a:p>
            <a:fld id="{BFDCA1C4-9514-7B4F-976F-D92F7E296653}" type="slidenum">
              <a:rPr lang="fr-FR" smtClean="0"/>
              <a:pPr/>
              <a:t>29</a:t>
            </a:fld>
            <a:endParaRPr lang="fr-FR" dirty="0"/>
          </a:p>
        </p:txBody>
      </p:sp>
      <p:sp>
        <p:nvSpPr>
          <p:cNvPr id="4" name="TextBox 3">
            <a:extLst>
              <a:ext uri="{FF2B5EF4-FFF2-40B4-BE49-F238E27FC236}">
                <a16:creationId xmlns:a16="http://schemas.microsoft.com/office/drawing/2014/main" id="{255255C4-6B42-6AD5-F087-76551B81CA99}"/>
              </a:ext>
            </a:extLst>
          </p:cNvPr>
          <p:cNvSpPr txBox="1"/>
          <p:nvPr/>
        </p:nvSpPr>
        <p:spPr>
          <a:xfrm>
            <a:off x="305990" y="679848"/>
            <a:ext cx="8172400" cy="2605842"/>
          </a:xfrm>
          <a:prstGeom prst="rect">
            <a:avLst/>
          </a:prstGeom>
          <a:noFill/>
        </p:spPr>
        <p:txBody>
          <a:bodyPr wrap="square">
            <a:spAutoFit/>
          </a:bodyPr>
          <a:lstStyle/>
          <a:p>
            <a:pPr marL="285750" indent="-285750">
              <a:spcBef>
                <a:spcPts val="200"/>
              </a:spcBef>
              <a:spcAft>
                <a:spcPts val="200"/>
              </a:spcAft>
              <a:buFont typeface="Arial" panose="020B0604020202020204" pitchFamily="34" charset="0"/>
              <a:buChar char="•"/>
            </a:pPr>
            <a:r>
              <a:rPr lang="en-GB" i="1" kern="1400" dirty="0">
                <a:latin typeface="Calibri" panose="020F0502020204030204" pitchFamily="34" charset="0"/>
                <a:ea typeface="Times New Roman" panose="02020603050405020304" pitchFamily="18" charset="0"/>
                <a:cs typeface="Times New Roman" panose="02020603050405020304" pitchFamily="18" charset="0"/>
              </a:rPr>
              <a:t>CB 10,11 followed the VPI update CERN procedure  </a:t>
            </a:r>
            <a:r>
              <a:rPr lang="en-GB" i="1" kern="1400" dirty="0">
                <a:latin typeface="Calibri" panose="020F0502020204030204" pitchFamily="34" charset="0"/>
                <a:ea typeface="Times New Roman" panose="02020603050405020304" pitchFamily="18" charset="0"/>
                <a:cs typeface="Times New Roman" panose="02020603050405020304" pitchFamily="18" charset="0"/>
                <a:hlinkClick r:id="rId2"/>
              </a:rPr>
              <a:t>EDMS 2002875</a:t>
            </a:r>
            <a:endParaRPr lang="en-GB" i="1" kern="1400" dirty="0">
              <a:latin typeface="Calibri" panose="020F0502020204030204" pitchFamily="34" charset="0"/>
              <a:ea typeface="Times New Roman" panose="02020603050405020304" pitchFamily="18" charset="0"/>
              <a:cs typeface="Times New Roman" panose="02020603050405020304" pitchFamily="18" charset="0"/>
            </a:endParaRPr>
          </a:p>
          <a:p>
            <a:pPr marL="742950" lvl="1" indent="-285750">
              <a:spcBef>
                <a:spcPts val="200"/>
              </a:spcBef>
              <a:spcAft>
                <a:spcPts val="200"/>
              </a:spcAft>
              <a:buFont typeface="Arial" panose="020B0604020202020204" pitchFamily="34" charset="0"/>
              <a:buChar char="•"/>
            </a:pPr>
            <a:r>
              <a:rPr lang="en-GB" i="1" kern="1400" dirty="0">
                <a:latin typeface="Calibri" panose="020F0502020204030204" pitchFamily="34" charset="0"/>
                <a:ea typeface="Times New Roman" panose="02020603050405020304" pitchFamily="18" charset="0"/>
                <a:cs typeface="Times New Roman" panose="02020603050405020304" pitchFamily="18" charset="0"/>
              </a:rPr>
              <a:t>Use of milking cycle turn out useful, N2 gas overhead pressure on tank</a:t>
            </a:r>
          </a:p>
          <a:p>
            <a:pPr marL="285750" indent="-285750">
              <a:spcBef>
                <a:spcPts val="200"/>
              </a:spcBef>
              <a:spcAft>
                <a:spcPts val="200"/>
              </a:spcAft>
              <a:buFont typeface="Arial" panose="020B0604020202020204" pitchFamily="34" charset="0"/>
              <a:buChar char="•"/>
            </a:pPr>
            <a:r>
              <a:rPr lang="en-GB" i="1" kern="1400" dirty="0">
                <a:effectLst/>
                <a:latin typeface="Calibri" panose="020F0502020204030204" pitchFamily="34" charset="0"/>
                <a:ea typeface="Times New Roman" panose="02020603050405020304" pitchFamily="18" charset="0"/>
                <a:cs typeface="Times New Roman" panose="02020603050405020304" pitchFamily="18" charset="0"/>
              </a:rPr>
              <a:t>All apertures </a:t>
            </a:r>
            <a:r>
              <a:rPr lang="en-GB" i="1" kern="1400" dirty="0">
                <a:latin typeface="Calibri" panose="020F0502020204030204" pitchFamily="34" charset="0"/>
                <a:ea typeface="Times New Roman" panose="02020603050405020304" pitchFamily="18" charset="0"/>
                <a:cs typeface="Times New Roman" panose="02020603050405020304" pitchFamily="18" charset="0"/>
              </a:rPr>
              <a:t>VPI impregnation </a:t>
            </a:r>
            <a:r>
              <a:rPr lang="en-GB" i="1" kern="1400" dirty="0">
                <a:effectLst/>
                <a:latin typeface="Calibri" panose="020F0502020204030204" pitchFamily="34" charset="0"/>
                <a:ea typeface="Times New Roman" panose="02020603050405020304" pitchFamily="18" charset="0"/>
                <a:cs typeface="Times New Roman" panose="02020603050405020304" pitchFamily="18" charset="0"/>
              </a:rPr>
              <a:t>followed same procedure and exhibit similar filling, hydraulic </a:t>
            </a:r>
            <a:r>
              <a:rPr lang="en-GB" i="1" kern="1400" dirty="0" err="1">
                <a:effectLst/>
                <a:latin typeface="Calibri" panose="020F0502020204030204" pitchFamily="34" charset="0"/>
                <a:ea typeface="Times New Roman" panose="02020603050405020304" pitchFamily="18" charset="0"/>
                <a:cs typeface="Times New Roman" panose="02020603050405020304" pitchFamily="18" charset="0"/>
              </a:rPr>
              <a:t>behavior</a:t>
            </a:r>
            <a:r>
              <a:rPr lang="en-GB" i="1" kern="1400" dirty="0">
                <a:effectLst/>
                <a:latin typeface="Calibri" panose="020F0502020204030204" pitchFamily="34" charset="0"/>
                <a:ea typeface="Times New Roman" panose="02020603050405020304" pitchFamily="18" charset="0"/>
                <a:cs typeface="Times New Roman" panose="02020603050405020304" pitchFamily="18" charset="0"/>
              </a:rPr>
              <a:t> as previous MCBRDP4 ( circ. 1h filling time, overhead pressure up 0.7 b in tank)</a:t>
            </a:r>
          </a:p>
          <a:p>
            <a:pPr marL="285750" indent="-285750">
              <a:spcBef>
                <a:spcPts val="200"/>
              </a:spcBef>
              <a:spcAft>
                <a:spcPts val="200"/>
              </a:spcAft>
              <a:buFont typeface="Arial" panose="020B0604020202020204" pitchFamily="34" charset="0"/>
              <a:buChar char="•"/>
            </a:pPr>
            <a:r>
              <a:rPr lang="en-GB" i="1" kern="1400" dirty="0">
                <a:effectLst/>
                <a:latin typeface="Calibri" panose="020F0502020204030204" pitchFamily="34" charset="0"/>
                <a:ea typeface="Times New Roman" panose="02020603050405020304" pitchFamily="18" charset="0"/>
                <a:cs typeface="Times New Roman" panose="02020603050405020304" pitchFamily="18" charset="0"/>
              </a:rPr>
              <a:t>Capacitance monitoring had issues of grounding, partially good on AP10 ( under progress)</a:t>
            </a:r>
          </a:p>
          <a:p>
            <a:pPr lvl="0">
              <a:spcBef>
                <a:spcPts val="200"/>
              </a:spcBef>
              <a:spcAft>
                <a:spcPts val="600"/>
              </a:spcAft>
            </a:pPr>
            <a:endParaRPr lang="en-GB" sz="24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32DCB5B2-4026-B143-06EE-9DB51AFBFD6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015" y="2960442"/>
            <a:ext cx="3061388" cy="1773560"/>
          </a:xfrm>
          <a:prstGeom prst="rect">
            <a:avLst/>
          </a:prstGeom>
        </p:spPr>
      </p:pic>
      <p:pic>
        <p:nvPicPr>
          <p:cNvPr id="7" name="Picture 6">
            <a:extLst>
              <a:ext uri="{FF2B5EF4-FFF2-40B4-BE49-F238E27FC236}">
                <a16:creationId xmlns:a16="http://schemas.microsoft.com/office/drawing/2014/main" id="{FF93E4D3-3FE0-AF80-93D4-477F6A36116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655564" y="2993703"/>
            <a:ext cx="3168352" cy="1773560"/>
          </a:xfrm>
          <a:prstGeom prst="rect">
            <a:avLst/>
          </a:prstGeom>
        </p:spPr>
      </p:pic>
      <p:pic>
        <p:nvPicPr>
          <p:cNvPr id="12" name="Picture 11">
            <a:extLst>
              <a:ext uri="{FF2B5EF4-FFF2-40B4-BE49-F238E27FC236}">
                <a16:creationId xmlns:a16="http://schemas.microsoft.com/office/drawing/2014/main" id="{FFDE48EE-5629-A8C3-C510-F323E6A7522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823916" y="3020856"/>
            <a:ext cx="3320084" cy="1585835"/>
          </a:xfrm>
          <a:prstGeom prst="rect">
            <a:avLst/>
          </a:prstGeom>
        </p:spPr>
      </p:pic>
      <p:sp>
        <p:nvSpPr>
          <p:cNvPr id="5" name="TextBox 4">
            <a:extLst>
              <a:ext uri="{FF2B5EF4-FFF2-40B4-BE49-F238E27FC236}">
                <a16:creationId xmlns:a16="http://schemas.microsoft.com/office/drawing/2014/main" id="{57FD6F76-F140-EB99-6EA1-6D5EC9567D28}"/>
              </a:ext>
            </a:extLst>
          </p:cNvPr>
          <p:cNvSpPr txBox="1"/>
          <p:nvPr/>
        </p:nvSpPr>
        <p:spPr>
          <a:xfrm>
            <a:off x="5345247" y="4320267"/>
            <a:ext cx="371705" cy="184666"/>
          </a:xfrm>
          <a:prstGeom prst="rect">
            <a:avLst/>
          </a:prstGeom>
          <a:noFill/>
        </p:spPr>
        <p:txBody>
          <a:bodyPr wrap="none" lIns="0" tIns="0" rIns="0" bIns="0" rtlCol="0">
            <a:spAutoFit/>
          </a:bodyPr>
          <a:lstStyle/>
          <a:p>
            <a:pPr algn="l"/>
            <a:r>
              <a:rPr lang="en-US" sz="1200" dirty="0"/>
              <a:t>CB11</a:t>
            </a:r>
            <a:endParaRPr lang="en-GB" sz="1200" dirty="0"/>
          </a:p>
        </p:txBody>
      </p:sp>
      <p:sp>
        <p:nvSpPr>
          <p:cNvPr id="8" name="Footer Placeholder 7">
            <a:extLst>
              <a:ext uri="{FF2B5EF4-FFF2-40B4-BE49-F238E27FC236}">
                <a16:creationId xmlns:a16="http://schemas.microsoft.com/office/drawing/2014/main" id="{877CD68A-416B-0773-797F-1D754E0FEA35}"/>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spTree>
    <p:extLst>
      <p:ext uri="{BB962C8B-B14F-4D97-AF65-F5344CB8AC3E}">
        <p14:creationId xmlns:p14="http://schemas.microsoft.com/office/powerpoint/2010/main" val="651212811"/>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CD0E5-C3DC-E989-6D72-08B7E8A22EB9}"/>
              </a:ext>
            </a:extLst>
          </p:cNvPr>
          <p:cNvSpPr>
            <a:spLocks noGrp="1"/>
          </p:cNvSpPr>
          <p:nvPr>
            <p:ph type="title"/>
          </p:nvPr>
        </p:nvSpPr>
        <p:spPr>
          <a:xfrm>
            <a:off x="626034" y="110414"/>
            <a:ext cx="7920000" cy="540000"/>
          </a:xfrm>
        </p:spPr>
        <p:txBody>
          <a:bodyPr/>
          <a:lstStyle/>
          <a:p>
            <a:r>
              <a:rPr lang="en-GB" dirty="0"/>
              <a:t>HL-WP3 MCBRD D2 orbit correctors scope</a:t>
            </a:r>
          </a:p>
        </p:txBody>
      </p:sp>
      <p:sp>
        <p:nvSpPr>
          <p:cNvPr id="4" name="Slide Number Placeholder 3">
            <a:extLst>
              <a:ext uri="{FF2B5EF4-FFF2-40B4-BE49-F238E27FC236}">
                <a16:creationId xmlns:a16="http://schemas.microsoft.com/office/drawing/2014/main" id="{9940A6A3-E71E-5BF4-5D6B-2261E0A2452A}"/>
              </a:ext>
            </a:extLst>
          </p:cNvPr>
          <p:cNvSpPr>
            <a:spLocks noGrp="1"/>
          </p:cNvSpPr>
          <p:nvPr>
            <p:ph type="sldNum" sz="quarter" idx="12"/>
          </p:nvPr>
        </p:nvSpPr>
        <p:spPr/>
        <p:txBody>
          <a:bodyPr/>
          <a:lstStyle/>
          <a:p>
            <a:fld id="{BFDCA1C4-9514-7B4F-976F-D92F7E296653}" type="slidenum">
              <a:rPr lang="fr-FR" smtClean="0"/>
              <a:pPr/>
              <a:t>3</a:t>
            </a:fld>
            <a:endParaRPr lang="fr-FR"/>
          </a:p>
        </p:txBody>
      </p:sp>
      <p:sp>
        <p:nvSpPr>
          <p:cNvPr id="12" name="Content Placeholder 1">
            <a:extLst>
              <a:ext uri="{FF2B5EF4-FFF2-40B4-BE49-F238E27FC236}">
                <a16:creationId xmlns:a16="http://schemas.microsoft.com/office/drawing/2014/main" id="{AF2513FC-7AC5-3B69-6F99-D644CE781DCC}"/>
              </a:ext>
            </a:extLst>
          </p:cNvPr>
          <p:cNvSpPr txBox="1">
            <a:spLocks/>
          </p:cNvSpPr>
          <p:nvPr/>
        </p:nvSpPr>
        <p:spPr>
          <a:xfrm>
            <a:off x="281183" y="582592"/>
            <a:ext cx="4411007" cy="2196281"/>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spcBef>
                <a:spcPts val="0"/>
              </a:spcBef>
              <a:spcAft>
                <a:spcPts val="1200"/>
              </a:spcAft>
            </a:pPr>
            <a:r>
              <a:rPr lang="en-US" sz="1400" dirty="0">
                <a:solidFill>
                  <a:srgbClr val="002060"/>
                </a:solidFill>
              </a:rPr>
              <a:t>Recombination dipole orbit correctors as part of the HL-LHC Work Package 3 based on Canted Cosine Theta (CCT) </a:t>
            </a:r>
          </a:p>
          <a:p>
            <a:pPr algn="just">
              <a:spcBef>
                <a:spcPts val="0"/>
              </a:spcBef>
              <a:spcAft>
                <a:spcPts val="1200"/>
              </a:spcAft>
            </a:pPr>
            <a:r>
              <a:rPr lang="en-US" sz="1400" dirty="0">
                <a:solidFill>
                  <a:srgbClr val="002060"/>
                </a:solidFill>
              </a:rPr>
              <a:t>The MCBRD magnets constitute the </a:t>
            </a:r>
            <a:r>
              <a:rPr lang="en-US" sz="1400" b="1" dirty="0">
                <a:solidFill>
                  <a:srgbClr val="002060"/>
                </a:solidFill>
              </a:rPr>
              <a:t>D2 orbit correctors (8 MCBRD series units + 4 spares) – IHEP responsible</a:t>
            </a:r>
          </a:p>
          <a:p>
            <a:pPr algn="just">
              <a:spcBef>
                <a:spcPts val="0"/>
              </a:spcBef>
              <a:spcAft>
                <a:spcPts val="1200"/>
              </a:spcAft>
            </a:pPr>
            <a:r>
              <a:rPr lang="en-US" sz="1600" b="1" dirty="0">
                <a:solidFill>
                  <a:srgbClr val="002060"/>
                </a:solidFill>
              </a:rPr>
              <a:t>Completed MCBRDP4 @ CERN last 08/2022, tested successfully.</a:t>
            </a:r>
          </a:p>
          <a:p>
            <a:pPr>
              <a:spcBef>
                <a:spcPts val="0"/>
              </a:spcBef>
              <a:spcAft>
                <a:spcPts val="1200"/>
              </a:spcAft>
            </a:pPr>
            <a:r>
              <a:rPr lang="en-US" sz="1600" b="1" u="sng" dirty="0">
                <a:solidFill>
                  <a:srgbClr val="002060"/>
                </a:solidFill>
              </a:rPr>
              <a:t>Decision to start two series magnets MCBRD11,12 production at CERN 927 lab from Q1-2023 using IHEP components. </a:t>
            </a:r>
            <a:endParaRPr lang="en-GB" sz="1600" u="sng" dirty="0"/>
          </a:p>
        </p:txBody>
      </p:sp>
      <p:grpSp>
        <p:nvGrpSpPr>
          <p:cNvPr id="27" name="Group 26">
            <a:extLst>
              <a:ext uri="{FF2B5EF4-FFF2-40B4-BE49-F238E27FC236}">
                <a16:creationId xmlns:a16="http://schemas.microsoft.com/office/drawing/2014/main" id="{323E5FF0-78C5-FFBF-D922-7FEF4E0971EC}"/>
              </a:ext>
            </a:extLst>
          </p:cNvPr>
          <p:cNvGrpSpPr/>
          <p:nvPr/>
        </p:nvGrpSpPr>
        <p:grpSpPr>
          <a:xfrm>
            <a:off x="4858875" y="439602"/>
            <a:ext cx="4081834" cy="1895566"/>
            <a:chOff x="4827527" y="406897"/>
            <a:chExt cx="4114621" cy="1895566"/>
          </a:xfrm>
        </p:grpSpPr>
        <p:pic>
          <p:nvPicPr>
            <p:cNvPr id="15" name="图片 7">
              <a:extLst>
                <a:ext uri="{FF2B5EF4-FFF2-40B4-BE49-F238E27FC236}">
                  <a16:creationId xmlns:a16="http://schemas.microsoft.com/office/drawing/2014/main" id="{E00F6E0A-3EF1-BE87-2831-54CB366FCF7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827527" y="542240"/>
              <a:ext cx="4081834" cy="1760223"/>
            </a:xfrm>
            <a:prstGeom prst="rect">
              <a:avLst/>
            </a:prstGeom>
          </p:spPr>
        </p:pic>
        <p:pic>
          <p:nvPicPr>
            <p:cNvPr id="11" name="Picture 10" descr="A picture containing indoor&#10;&#10;Description automatically generated">
              <a:extLst>
                <a:ext uri="{FF2B5EF4-FFF2-40B4-BE49-F238E27FC236}">
                  <a16:creationId xmlns:a16="http://schemas.microsoft.com/office/drawing/2014/main" id="{467E676A-3B89-3D0F-6E54-CE3E49A8EBE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548255" y="406897"/>
              <a:ext cx="1393893" cy="919155"/>
            </a:xfrm>
            <a:prstGeom prst="rect">
              <a:avLst/>
            </a:prstGeom>
            <a:ln w="22225">
              <a:solidFill>
                <a:srgbClr val="FFFF00"/>
              </a:solidFill>
            </a:ln>
          </p:spPr>
        </p:pic>
        <p:sp>
          <p:nvSpPr>
            <p:cNvPr id="3" name="Arc 2">
              <a:extLst>
                <a:ext uri="{FF2B5EF4-FFF2-40B4-BE49-F238E27FC236}">
                  <a16:creationId xmlns:a16="http://schemas.microsoft.com/office/drawing/2014/main" id="{A32B5052-68FB-3148-B379-FE11A2E6940F}"/>
                </a:ext>
              </a:extLst>
            </p:cNvPr>
            <p:cNvSpPr/>
            <p:nvPr/>
          </p:nvSpPr>
          <p:spPr>
            <a:xfrm flipH="1">
              <a:off x="6947470" y="1508238"/>
              <a:ext cx="72008" cy="207493"/>
            </a:xfrm>
            <a:prstGeom prst="arc">
              <a:avLst/>
            </a:prstGeom>
            <a:ln>
              <a:prstDash val="sysDash"/>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en-GB"/>
            </a:p>
          </p:txBody>
        </p:sp>
        <p:sp>
          <p:nvSpPr>
            <p:cNvPr id="16" name="Arc 15">
              <a:extLst>
                <a:ext uri="{FF2B5EF4-FFF2-40B4-BE49-F238E27FC236}">
                  <a16:creationId xmlns:a16="http://schemas.microsoft.com/office/drawing/2014/main" id="{1B4BA3F8-124D-AFEF-A4B4-A4010A051283}"/>
                </a:ext>
              </a:extLst>
            </p:cNvPr>
            <p:cNvSpPr/>
            <p:nvPr/>
          </p:nvSpPr>
          <p:spPr>
            <a:xfrm flipH="1">
              <a:off x="7171878" y="1543942"/>
              <a:ext cx="72008" cy="207493"/>
            </a:xfrm>
            <a:prstGeom prst="arc">
              <a:avLst/>
            </a:prstGeom>
            <a:ln>
              <a:prstDash val="sysDash"/>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en-GB"/>
            </a:p>
          </p:txBody>
        </p:sp>
        <p:sp>
          <p:nvSpPr>
            <p:cNvPr id="8" name="TextBox 7">
              <a:extLst>
                <a:ext uri="{FF2B5EF4-FFF2-40B4-BE49-F238E27FC236}">
                  <a16:creationId xmlns:a16="http://schemas.microsoft.com/office/drawing/2014/main" id="{880E98ED-D932-6DDD-EF79-E4E6E7F6FD66}"/>
                </a:ext>
              </a:extLst>
            </p:cNvPr>
            <p:cNvSpPr txBox="1"/>
            <p:nvPr/>
          </p:nvSpPr>
          <p:spPr>
            <a:xfrm>
              <a:off x="6965096" y="1743454"/>
              <a:ext cx="703248" cy="215444"/>
            </a:xfrm>
            <a:prstGeom prst="rect">
              <a:avLst/>
            </a:prstGeom>
            <a:noFill/>
          </p:spPr>
          <p:txBody>
            <a:bodyPr wrap="square" rtlCol="0">
              <a:spAutoFit/>
            </a:bodyPr>
            <a:lstStyle/>
            <a:p>
              <a:r>
                <a:rPr lang="en-US" sz="800" b="1" dirty="0">
                  <a:solidFill>
                    <a:srgbClr val="FFFF00"/>
                  </a:solidFill>
                </a:rPr>
                <a:t>MCBRDs</a:t>
              </a:r>
              <a:endParaRPr lang="en-GB" sz="800" b="1" dirty="0">
                <a:solidFill>
                  <a:srgbClr val="FFFF00"/>
                </a:solidFill>
              </a:endParaRPr>
            </a:p>
          </p:txBody>
        </p:sp>
        <p:cxnSp>
          <p:nvCxnSpPr>
            <p:cNvPr id="20" name="Straight Arrow Connector 19">
              <a:extLst>
                <a:ext uri="{FF2B5EF4-FFF2-40B4-BE49-F238E27FC236}">
                  <a16:creationId xmlns:a16="http://schemas.microsoft.com/office/drawing/2014/main" id="{6E682D5C-2636-2A60-CEEE-E23AD54C57AD}"/>
                </a:ext>
              </a:extLst>
            </p:cNvPr>
            <p:cNvCxnSpPr>
              <a:cxnSpLocks/>
            </p:cNvCxnSpPr>
            <p:nvPr/>
          </p:nvCxnSpPr>
          <p:spPr>
            <a:xfrm flipH="1">
              <a:off x="7452320" y="1325685"/>
              <a:ext cx="360040" cy="286299"/>
            </a:xfrm>
            <a:prstGeom prst="straightConnector1">
              <a:avLst/>
            </a:prstGeom>
            <a:ln>
              <a:solidFill>
                <a:srgbClr val="FFFF00"/>
              </a:solidFill>
              <a:tailEnd type="triangle"/>
            </a:ln>
          </p:spPr>
          <p:style>
            <a:lnRef idx="1">
              <a:schemeClr val="accent6"/>
            </a:lnRef>
            <a:fillRef idx="0">
              <a:schemeClr val="accent6"/>
            </a:fillRef>
            <a:effectRef idx="0">
              <a:schemeClr val="accent6"/>
            </a:effectRef>
            <a:fontRef idx="minor">
              <a:schemeClr val="tx1"/>
            </a:fontRef>
          </p:style>
        </p:cxnSp>
        <p:sp>
          <p:nvSpPr>
            <p:cNvPr id="23" name="Left Brace 22">
              <a:extLst>
                <a:ext uri="{FF2B5EF4-FFF2-40B4-BE49-F238E27FC236}">
                  <a16:creationId xmlns:a16="http://schemas.microsoft.com/office/drawing/2014/main" id="{DC8231CC-A220-57CA-CA8E-3D6551B0E667}"/>
                </a:ext>
              </a:extLst>
            </p:cNvPr>
            <p:cNvSpPr/>
            <p:nvPr/>
          </p:nvSpPr>
          <p:spPr>
            <a:xfrm rot="16757206">
              <a:off x="7166415" y="1463447"/>
              <a:ext cx="63754" cy="514436"/>
            </a:xfrm>
            <a:prstGeom prst="leftBrace">
              <a:avLst/>
            </a:prstGeom>
            <a:ln>
              <a:solidFill>
                <a:srgbClr val="FFFF00"/>
              </a:solidFill>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en-GB"/>
            </a:p>
          </p:txBody>
        </p:sp>
      </p:grpSp>
      <p:pic>
        <p:nvPicPr>
          <p:cNvPr id="6" name="Picture 39">
            <a:extLst>
              <a:ext uri="{FF2B5EF4-FFF2-40B4-BE49-F238E27FC236}">
                <a16:creationId xmlns:a16="http://schemas.microsoft.com/office/drawing/2014/main" id="{E70D41CE-C55A-B4BD-09EA-C16ADA08C1C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6665" y="3579963"/>
            <a:ext cx="3923928" cy="1451924"/>
          </a:xfrm>
          <a:prstGeom prst="rect">
            <a:avLst/>
          </a:prstGeom>
        </p:spPr>
      </p:pic>
      <p:graphicFrame>
        <p:nvGraphicFramePr>
          <p:cNvPr id="13" name="Table 9">
            <a:extLst>
              <a:ext uri="{FF2B5EF4-FFF2-40B4-BE49-F238E27FC236}">
                <a16:creationId xmlns:a16="http://schemas.microsoft.com/office/drawing/2014/main" id="{5F7E9505-1377-FA2B-E9BF-96AABF8796D5}"/>
              </a:ext>
            </a:extLst>
          </p:cNvPr>
          <p:cNvGraphicFramePr>
            <a:graphicFrameLocks noGrp="1"/>
          </p:cNvGraphicFramePr>
          <p:nvPr>
            <p:extLst>
              <p:ext uri="{D42A27DB-BD31-4B8C-83A1-F6EECF244321}">
                <p14:modId xmlns:p14="http://schemas.microsoft.com/office/powerpoint/2010/main" val="851591545"/>
              </p:ext>
            </p:extLst>
          </p:nvPr>
        </p:nvGraphicFramePr>
        <p:xfrm>
          <a:off x="4738150" y="2318143"/>
          <a:ext cx="4411007" cy="2787154"/>
        </p:xfrm>
        <a:graphic>
          <a:graphicData uri="http://schemas.openxmlformats.org/drawingml/2006/table">
            <a:tbl>
              <a:tblPr firstRow="1" bandRow="1">
                <a:tableStyleId>{B301B821-A1FF-4177-AEE7-76D212191A09}</a:tableStyleId>
              </a:tblPr>
              <a:tblGrid>
                <a:gridCol w="2470445">
                  <a:extLst>
                    <a:ext uri="{9D8B030D-6E8A-4147-A177-3AD203B41FA5}">
                      <a16:colId xmlns:a16="http://schemas.microsoft.com/office/drawing/2014/main" val="3529728379"/>
                    </a:ext>
                  </a:extLst>
                </a:gridCol>
                <a:gridCol w="881802">
                  <a:extLst>
                    <a:ext uri="{9D8B030D-6E8A-4147-A177-3AD203B41FA5}">
                      <a16:colId xmlns:a16="http://schemas.microsoft.com/office/drawing/2014/main" val="3379357136"/>
                    </a:ext>
                  </a:extLst>
                </a:gridCol>
                <a:gridCol w="1058760">
                  <a:extLst>
                    <a:ext uri="{9D8B030D-6E8A-4147-A177-3AD203B41FA5}">
                      <a16:colId xmlns:a16="http://schemas.microsoft.com/office/drawing/2014/main" val="3647923914"/>
                    </a:ext>
                  </a:extLst>
                </a:gridCol>
              </a:tblGrid>
              <a:tr h="409714">
                <a:tc>
                  <a:txBody>
                    <a:bodyPr/>
                    <a:lstStyle/>
                    <a:p>
                      <a:pPr algn="l"/>
                      <a:r>
                        <a:rPr lang="en-US" sz="1200" dirty="0"/>
                        <a:t>Parameters @ nominal current (7 </a:t>
                      </a:r>
                      <a:r>
                        <a:rPr lang="en-US" sz="1200" dirty="0" err="1"/>
                        <a:t>TeV</a:t>
                      </a:r>
                      <a:r>
                        <a:rPr lang="en-US" sz="1200" dirty="0"/>
                        <a:t> operation)</a:t>
                      </a:r>
                      <a:endParaRPr lang="en-GB" sz="1200" dirty="0"/>
                    </a:p>
                  </a:txBody>
                  <a:tcPr/>
                </a:tc>
                <a:tc>
                  <a:txBody>
                    <a:bodyPr/>
                    <a:lstStyle/>
                    <a:p>
                      <a:pPr algn="ctr"/>
                      <a:r>
                        <a:rPr lang="en-US" sz="1200" dirty="0"/>
                        <a:t>D2</a:t>
                      </a:r>
                    </a:p>
                    <a:p>
                      <a:pPr algn="ctr"/>
                      <a:r>
                        <a:rPr lang="en-US" sz="1200" dirty="0"/>
                        <a:t>MBRD</a:t>
                      </a:r>
                      <a:endParaRPr lang="en-GB" sz="1200" dirty="0"/>
                    </a:p>
                  </a:txBody>
                  <a:tcPr/>
                </a:tc>
                <a:tc>
                  <a:txBody>
                    <a:bodyPr/>
                    <a:lstStyle/>
                    <a:p>
                      <a:pPr algn="ctr"/>
                      <a:r>
                        <a:rPr lang="en-US" sz="1200" dirty="0"/>
                        <a:t>MCBRD</a:t>
                      </a:r>
                      <a:endParaRPr lang="en-GB" sz="1200" dirty="0"/>
                    </a:p>
                  </a:txBody>
                  <a:tcPr/>
                </a:tc>
                <a:extLst>
                  <a:ext uri="{0D108BD9-81ED-4DB2-BD59-A6C34878D82A}">
                    <a16:rowId xmlns:a16="http://schemas.microsoft.com/office/drawing/2014/main" val="414608221"/>
                  </a:ext>
                </a:extLst>
              </a:tr>
              <a:tr h="245828">
                <a:tc>
                  <a:txBody>
                    <a:bodyPr/>
                    <a:lstStyle/>
                    <a:p>
                      <a:r>
                        <a:rPr lang="en-US" sz="1200" dirty="0"/>
                        <a:t>Material</a:t>
                      </a:r>
                      <a:endParaRPr lang="en-GB" sz="1200" dirty="0"/>
                    </a:p>
                  </a:txBody>
                  <a:tcPr/>
                </a:tc>
                <a:tc>
                  <a:txBody>
                    <a:bodyPr/>
                    <a:lstStyle/>
                    <a:p>
                      <a:pPr algn="ctr"/>
                      <a:r>
                        <a:rPr lang="en-US" sz="1200" dirty="0"/>
                        <a:t>Nb-</a:t>
                      </a:r>
                      <a:r>
                        <a:rPr lang="en-US" sz="1200" dirty="0" err="1"/>
                        <a:t>Ti</a:t>
                      </a:r>
                      <a:endParaRPr lang="en-GB" sz="1200" dirty="0"/>
                    </a:p>
                  </a:txBody>
                  <a:tcPr/>
                </a:tc>
                <a:tc>
                  <a:txBody>
                    <a:bodyPr/>
                    <a:lstStyle/>
                    <a:p>
                      <a:pPr algn="ctr"/>
                      <a:r>
                        <a:rPr lang="en-US" sz="1200" b="1" dirty="0"/>
                        <a:t>Nb-</a:t>
                      </a:r>
                      <a:r>
                        <a:rPr lang="en-US" sz="1200" b="1" dirty="0" err="1"/>
                        <a:t>Ti</a:t>
                      </a:r>
                      <a:endParaRPr lang="en-GB" sz="1200" b="1" dirty="0"/>
                    </a:p>
                  </a:txBody>
                  <a:tcPr/>
                </a:tc>
                <a:extLst>
                  <a:ext uri="{0D108BD9-81ED-4DB2-BD59-A6C34878D82A}">
                    <a16:rowId xmlns:a16="http://schemas.microsoft.com/office/drawing/2014/main" val="3547086025"/>
                  </a:ext>
                </a:extLst>
              </a:tr>
              <a:tr h="245828">
                <a:tc>
                  <a:txBody>
                    <a:bodyPr/>
                    <a:lstStyle/>
                    <a:p>
                      <a:r>
                        <a:rPr lang="en-US" sz="1200" dirty="0"/>
                        <a:t># apertures</a:t>
                      </a:r>
                      <a:endParaRPr lang="en-GB" sz="1200" dirty="0"/>
                    </a:p>
                  </a:txBody>
                  <a:tcPr/>
                </a:tc>
                <a:tc>
                  <a:txBody>
                    <a:bodyPr/>
                    <a:lstStyle/>
                    <a:p>
                      <a:pPr algn="ctr"/>
                      <a:r>
                        <a:rPr lang="en-US" sz="1200" dirty="0"/>
                        <a:t>2</a:t>
                      </a:r>
                      <a:endParaRPr lang="en-GB" sz="1200" dirty="0"/>
                    </a:p>
                  </a:txBody>
                  <a:tcPr/>
                </a:tc>
                <a:tc>
                  <a:txBody>
                    <a:bodyPr/>
                    <a:lstStyle/>
                    <a:p>
                      <a:pPr algn="ctr"/>
                      <a:r>
                        <a:rPr lang="en-US" sz="1200" b="1" dirty="0"/>
                        <a:t>2</a:t>
                      </a:r>
                      <a:endParaRPr lang="en-GB" sz="1200" b="1" dirty="0"/>
                    </a:p>
                  </a:txBody>
                  <a:tcPr/>
                </a:tc>
                <a:extLst>
                  <a:ext uri="{0D108BD9-81ED-4DB2-BD59-A6C34878D82A}">
                    <a16:rowId xmlns:a16="http://schemas.microsoft.com/office/drawing/2014/main" val="682497910"/>
                  </a:ext>
                </a:extLst>
              </a:tr>
              <a:tr h="409714">
                <a:tc>
                  <a:txBody>
                    <a:bodyPr/>
                    <a:lstStyle/>
                    <a:p>
                      <a:r>
                        <a:rPr lang="en-US" sz="1200" dirty="0"/>
                        <a:t>Distance between apertures [mm]</a:t>
                      </a:r>
                      <a:endParaRPr lang="en-GB" sz="1200" dirty="0"/>
                    </a:p>
                  </a:txBody>
                  <a:tcPr/>
                </a:tc>
                <a:tc>
                  <a:txBody>
                    <a:bodyPr/>
                    <a:lstStyle/>
                    <a:p>
                      <a:pPr algn="ctr"/>
                      <a:r>
                        <a:rPr lang="en-US" sz="1200" dirty="0"/>
                        <a:t>188</a:t>
                      </a:r>
                      <a:endParaRPr lang="en-GB" sz="1200" dirty="0"/>
                    </a:p>
                  </a:txBody>
                  <a:tcPr/>
                </a:tc>
                <a:tc>
                  <a:txBody>
                    <a:bodyPr/>
                    <a:lstStyle/>
                    <a:p>
                      <a:pPr algn="ctr"/>
                      <a:r>
                        <a:rPr lang="en-US" sz="1200" b="1" dirty="0"/>
                        <a:t>188</a:t>
                      </a:r>
                      <a:endParaRPr lang="en-GB" sz="1200" b="1" dirty="0"/>
                    </a:p>
                  </a:txBody>
                  <a:tcPr/>
                </a:tc>
                <a:extLst>
                  <a:ext uri="{0D108BD9-81ED-4DB2-BD59-A6C34878D82A}">
                    <a16:rowId xmlns:a16="http://schemas.microsoft.com/office/drawing/2014/main" val="1384762857"/>
                  </a:ext>
                </a:extLst>
              </a:tr>
              <a:tr h="245828">
                <a:tc>
                  <a:txBody>
                    <a:bodyPr/>
                    <a:lstStyle/>
                    <a:p>
                      <a:r>
                        <a:rPr lang="en-US" sz="1200" dirty="0"/>
                        <a:t>Aperture [mm]</a:t>
                      </a:r>
                      <a:endParaRPr lang="en-GB" sz="1200" dirty="0"/>
                    </a:p>
                  </a:txBody>
                  <a:tcPr/>
                </a:tc>
                <a:tc>
                  <a:txBody>
                    <a:bodyPr/>
                    <a:lstStyle/>
                    <a:p>
                      <a:pPr algn="ctr"/>
                      <a:r>
                        <a:rPr lang="en-US" sz="1200" dirty="0"/>
                        <a:t>105</a:t>
                      </a:r>
                      <a:endParaRPr lang="en-GB" sz="1200" dirty="0"/>
                    </a:p>
                  </a:txBody>
                  <a:tcPr/>
                </a:tc>
                <a:tc>
                  <a:txBody>
                    <a:bodyPr/>
                    <a:lstStyle/>
                    <a:p>
                      <a:pPr algn="ctr"/>
                      <a:r>
                        <a:rPr lang="en-US" sz="1200" b="1" dirty="0"/>
                        <a:t>105</a:t>
                      </a:r>
                      <a:endParaRPr lang="en-GB" sz="1200" b="1" dirty="0"/>
                    </a:p>
                  </a:txBody>
                  <a:tcPr/>
                </a:tc>
                <a:extLst>
                  <a:ext uri="{0D108BD9-81ED-4DB2-BD59-A6C34878D82A}">
                    <a16:rowId xmlns:a16="http://schemas.microsoft.com/office/drawing/2014/main" val="1296794459"/>
                  </a:ext>
                </a:extLst>
              </a:tr>
              <a:tr h="245828">
                <a:tc>
                  <a:txBody>
                    <a:bodyPr/>
                    <a:lstStyle/>
                    <a:p>
                      <a:r>
                        <a:rPr lang="en-US" sz="1200" dirty="0"/>
                        <a:t>Field [T]</a:t>
                      </a:r>
                      <a:endParaRPr lang="en-GB" sz="1200" dirty="0"/>
                    </a:p>
                  </a:txBody>
                  <a:tcPr/>
                </a:tc>
                <a:tc>
                  <a:txBody>
                    <a:bodyPr/>
                    <a:lstStyle/>
                    <a:p>
                      <a:pPr algn="ctr"/>
                      <a:r>
                        <a:rPr lang="en-US" sz="1200" dirty="0"/>
                        <a:t>4.50</a:t>
                      </a:r>
                      <a:endParaRPr lang="en-GB" sz="1200" dirty="0"/>
                    </a:p>
                  </a:txBody>
                  <a:tcPr/>
                </a:tc>
                <a:tc>
                  <a:txBody>
                    <a:bodyPr/>
                    <a:lstStyle/>
                    <a:p>
                      <a:pPr algn="ctr"/>
                      <a:r>
                        <a:rPr lang="en-US" sz="1200" b="1" dirty="0"/>
                        <a:t>2.60</a:t>
                      </a:r>
                      <a:endParaRPr lang="en-GB" sz="1200" b="1" dirty="0"/>
                    </a:p>
                  </a:txBody>
                  <a:tcPr/>
                </a:tc>
                <a:extLst>
                  <a:ext uri="{0D108BD9-81ED-4DB2-BD59-A6C34878D82A}">
                    <a16:rowId xmlns:a16="http://schemas.microsoft.com/office/drawing/2014/main" val="2517338136"/>
                  </a:ext>
                </a:extLst>
              </a:tr>
              <a:tr h="245828">
                <a:tc>
                  <a:txBody>
                    <a:bodyPr/>
                    <a:lstStyle/>
                    <a:p>
                      <a:r>
                        <a:rPr lang="en-US" sz="1200" dirty="0"/>
                        <a:t>Integrated field [</a:t>
                      </a:r>
                      <a:r>
                        <a:rPr lang="en-US" sz="1200" dirty="0" err="1"/>
                        <a:t>T.m</a:t>
                      </a:r>
                      <a:r>
                        <a:rPr lang="en-US" sz="1200" dirty="0"/>
                        <a:t>]</a:t>
                      </a:r>
                      <a:endParaRPr lang="en-GB" sz="1200" dirty="0"/>
                    </a:p>
                  </a:txBody>
                  <a:tcPr/>
                </a:tc>
                <a:tc>
                  <a:txBody>
                    <a:bodyPr/>
                    <a:lstStyle/>
                    <a:p>
                      <a:pPr algn="ctr"/>
                      <a:r>
                        <a:rPr lang="en-US" sz="1200" dirty="0"/>
                        <a:t>35</a:t>
                      </a:r>
                      <a:endParaRPr lang="en-GB" sz="1200" dirty="0"/>
                    </a:p>
                  </a:txBody>
                  <a:tcPr/>
                </a:tc>
                <a:tc>
                  <a:txBody>
                    <a:bodyPr/>
                    <a:lstStyle/>
                    <a:p>
                      <a:pPr algn="ctr"/>
                      <a:r>
                        <a:rPr lang="en-US" sz="1200" b="1" dirty="0"/>
                        <a:t>5</a:t>
                      </a:r>
                      <a:endParaRPr lang="en-GB" sz="1200" b="1" dirty="0"/>
                    </a:p>
                  </a:txBody>
                  <a:tcPr/>
                </a:tc>
                <a:extLst>
                  <a:ext uri="{0D108BD9-81ED-4DB2-BD59-A6C34878D82A}">
                    <a16:rowId xmlns:a16="http://schemas.microsoft.com/office/drawing/2014/main" val="4050394050"/>
                  </a:ext>
                </a:extLst>
              </a:tr>
              <a:tr h="245828">
                <a:tc>
                  <a:txBody>
                    <a:bodyPr/>
                    <a:lstStyle/>
                    <a:p>
                      <a:r>
                        <a:rPr lang="en-US" sz="1200" dirty="0"/>
                        <a:t>Nominal Current [kA]</a:t>
                      </a:r>
                      <a:endParaRPr lang="en-GB" sz="1200" dirty="0"/>
                    </a:p>
                  </a:txBody>
                  <a:tcPr/>
                </a:tc>
                <a:tc>
                  <a:txBody>
                    <a:bodyPr/>
                    <a:lstStyle/>
                    <a:p>
                      <a:pPr algn="ctr"/>
                      <a:r>
                        <a:rPr lang="en-US" sz="1200" dirty="0"/>
                        <a:t>12.328</a:t>
                      </a:r>
                      <a:endParaRPr lang="en-GB" sz="1200" dirty="0"/>
                    </a:p>
                  </a:txBody>
                  <a:tcPr/>
                </a:tc>
                <a:tc>
                  <a:txBody>
                    <a:bodyPr/>
                    <a:lstStyle/>
                    <a:p>
                      <a:pPr algn="ctr"/>
                      <a:r>
                        <a:rPr lang="en-US" sz="1200" b="1" dirty="0"/>
                        <a:t>0.394</a:t>
                      </a:r>
                      <a:endParaRPr lang="en-GB" sz="1200" b="1" dirty="0"/>
                    </a:p>
                  </a:txBody>
                  <a:tcPr/>
                </a:tc>
                <a:extLst>
                  <a:ext uri="{0D108BD9-81ED-4DB2-BD59-A6C34878D82A}">
                    <a16:rowId xmlns:a16="http://schemas.microsoft.com/office/drawing/2014/main" val="3718197785"/>
                  </a:ext>
                </a:extLst>
              </a:tr>
              <a:tr h="245828">
                <a:tc>
                  <a:txBody>
                    <a:bodyPr/>
                    <a:lstStyle/>
                    <a:p>
                      <a:r>
                        <a:rPr lang="en-US" sz="1200" dirty="0"/>
                        <a:t>Stored energy [MJ]</a:t>
                      </a:r>
                      <a:endParaRPr lang="en-GB" sz="1200" dirty="0"/>
                    </a:p>
                  </a:txBody>
                  <a:tcPr/>
                </a:tc>
                <a:tc>
                  <a:txBody>
                    <a:bodyPr/>
                    <a:lstStyle/>
                    <a:p>
                      <a:pPr algn="ctr"/>
                      <a:r>
                        <a:rPr lang="en-US" sz="1200" dirty="0"/>
                        <a:t>2.26</a:t>
                      </a:r>
                      <a:endParaRPr lang="en-GB" sz="1200" dirty="0"/>
                    </a:p>
                  </a:txBody>
                  <a:tcPr/>
                </a:tc>
                <a:tc>
                  <a:txBody>
                    <a:bodyPr/>
                    <a:lstStyle/>
                    <a:p>
                      <a:pPr algn="ctr"/>
                      <a:r>
                        <a:rPr lang="en-US" sz="1200" b="1" dirty="0"/>
                        <a:t>0.143</a:t>
                      </a:r>
                      <a:endParaRPr lang="en-GB" sz="1200" b="1" dirty="0"/>
                    </a:p>
                  </a:txBody>
                  <a:tcPr/>
                </a:tc>
                <a:extLst>
                  <a:ext uri="{0D108BD9-81ED-4DB2-BD59-A6C34878D82A}">
                    <a16:rowId xmlns:a16="http://schemas.microsoft.com/office/drawing/2014/main" val="3911691028"/>
                  </a:ext>
                </a:extLst>
              </a:tr>
            </a:tbl>
          </a:graphicData>
        </a:graphic>
      </p:graphicFrame>
      <p:sp>
        <p:nvSpPr>
          <p:cNvPr id="7" name="Rectangle 6">
            <a:extLst>
              <a:ext uri="{FF2B5EF4-FFF2-40B4-BE49-F238E27FC236}">
                <a16:creationId xmlns:a16="http://schemas.microsoft.com/office/drawing/2014/main" id="{72E0423A-8DD6-06FC-491B-BF9AD77FF1C0}"/>
              </a:ext>
            </a:extLst>
          </p:cNvPr>
          <p:cNvSpPr/>
          <p:nvPr/>
        </p:nvSpPr>
        <p:spPr>
          <a:xfrm>
            <a:off x="8195328" y="2283718"/>
            <a:ext cx="958213" cy="2821579"/>
          </a:xfrm>
          <a:prstGeom prst="rect">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5" name="Footer Placeholder 7">
            <a:extLst>
              <a:ext uri="{FF2B5EF4-FFF2-40B4-BE49-F238E27FC236}">
                <a16:creationId xmlns:a16="http://schemas.microsoft.com/office/drawing/2014/main" id="{63131BD1-1317-889F-E256-CEC62058339F}"/>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 </a:t>
            </a:r>
            <a:r>
              <a:rPr lang="en-GB" dirty="0" err="1"/>
              <a:t>th</a:t>
            </a:r>
            <a:r>
              <a:rPr lang="en-GB" dirty="0"/>
              <a:t> September 2023</a:t>
            </a:r>
            <a:endParaRPr lang="en-US" dirty="0"/>
          </a:p>
        </p:txBody>
      </p:sp>
    </p:spTree>
    <p:extLst>
      <p:ext uri="{BB962C8B-B14F-4D97-AF65-F5344CB8AC3E}">
        <p14:creationId xmlns:p14="http://schemas.microsoft.com/office/powerpoint/2010/main" val="2892626986"/>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4AB1C-3853-30B7-F1E4-46762D879E8C}"/>
              </a:ext>
            </a:extLst>
          </p:cNvPr>
          <p:cNvSpPr>
            <a:spLocks noGrp="1"/>
          </p:cNvSpPr>
          <p:nvPr>
            <p:ph type="title"/>
          </p:nvPr>
        </p:nvSpPr>
        <p:spPr/>
        <p:txBody>
          <a:bodyPr/>
          <a:lstStyle/>
          <a:p>
            <a:r>
              <a:rPr lang="en-US" dirty="0"/>
              <a:t>Splicing</a:t>
            </a:r>
            <a:endParaRPr lang="en-GB" dirty="0"/>
          </a:p>
        </p:txBody>
      </p:sp>
      <p:sp>
        <p:nvSpPr>
          <p:cNvPr id="3" name="Slide Number Placeholder 2">
            <a:extLst>
              <a:ext uri="{FF2B5EF4-FFF2-40B4-BE49-F238E27FC236}">
                <a16:creationId xmlns:a16="http://schemas.microsoft.com/office/drawing/2014/main" id="{C50C50F4-3C8B-ACAA-937C-F6880D114819}"/>
              </a:ext>
            </a:extLst>
          </p:cNvPr>
          <p:cNvSpPr>
            <a:spLocks noGrp="1"/>
          </p:cNvSpPr>
          <p:nvPr>
            <p:ph type="sldNum" sz="quarter" idx="12"/>
          </p:nvPr>
        </p:nvSpPr>
        <p:spPr/>
        <p:txBody>
          <a:bodyPr/>
          <a:lstStyle/>
          <a:p>
            <a:fld id="{BFDCA1C4-9514-7B4F-976F-D92F7E296653}" type="slidenum">
              <a:rPr lang="fr-FR" smtClean="0"/>
              <a:pPr/>
              <a:t>30</a:t>
            </a:fld>
            <a:endParaRPr lang="fr-FR" dirty="0"/>
          </a:p>
        </p:txBody>
      </p:sp>
      <p:pic>
        <p:nvPicPr>
          <p:cNvPr id="5" name="Picture 4" descr="A close-up of a machine&#10;&#10;Description automatically generated with low confidence">
            <a:extLst>
              <a:ext uri="{FF2B5EF4-FFF2-40B4-BE49-F238E27FC236}">
                <a16:creationId xmlns:a16="http://schemas.microsoft.com/office/drawing/2014/main" id="{C2EDE408-4A9D-DC04-CC68-F9C51D24CB0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56176" y="418086"/>
            <a:ext cx="2321793" cy="1741345"/>
          </a:xfrm>
          <a:prstGeom prst="rect">
            <a:avLst/>
          </a:prstGeom>
        </p:spPr>
      </p:pic>
      <p:sp>
        <p:nvSpPr>
          <p:cNvPr id="6" name="TextBox 5">
            <a:extLst>
              <a:ext uri="{FF2B5EF4-FFF2-40B4-BE49-F238E27FC236}">
                <a16:creationId xmlns:a16="http://schemas.microsoft.com/office/drawing/2014/main" id="{3545D298-6E1E-49DA-38C5-DB8EDAABC20F}"/>
              </a:ext>
            </a:extLst>
          </p:cNvPr>
          <p:cNvSpPr txBox="1"/>
          <p:nvPr/>
        </p:nvSpPr>
        <p:spPr>
          <a:xfrm>
            <a:off x="274662" y="843558"/>
            <a:ext cx="5438576" cy="3758786"/>
          </a:xfrm>
          <a:prstGeom prst="rect">
            <a:avLst/>
          </a:prstGeom>
          <a:noFill/>
        </p:spPr>
        <p:txBody>
          <a:bodyPr wrap="square">
            <a:spAutoFit/>
          </a:bodyPr>
          <a:lstStyle/>
          <a:p>
            <a:pPr marL="285750" indent="-285750">
              <a:spcBef>
                <a:spcPts val="200"/>
              </a:spcBef>
              <a:spcAft>
                <a:spcPts val="200"/>
              </a:spcAft>
              <a:buFont typeface="Wingdings" panose="05000000000000000000" pitchFamily="2" charset="2"/>
              <a:buChar char="q"/>
            </a:pPr>
            <a:r>
              <a:rPr lang="en-GB" sz="1600" kern="1400" dirty="0">
                <a:cs typeface="Times New Roman" panose="02020603050405020304" pitchFamily="18" charset="0"/>
              </a:rPr>
              <a:t>Splicing executed according CERN procedure EDMS </a:t>
            </a:r>
            <a:r>
              <a:rPr lang="en-GB" sz="1400" b="0" u="none" strike="noStrike" dirty="0">
                <a:solidFill>
                  <a:srgbClr val="0645AD"/>
                </a:solidFill>
                <a:effectLst/>
                <a:latin typeface="Helvetica Neue"/>
                <a:hlinkClick r:id="rId3"/>
              </a:rPr>
              <a:t>2002873/1.1</a:t>
            </a:r>
            <a:r>
              <a:rPr lang="en-GB" sz="1400" b="1" i="1" kern="1400" dirty="0">
                <a:latin typeface="Calibri" panose="020F0502020204030204" pitchFamily="34" charset="0"/>
                <a:cs typeface="Times New Roman" panose="02020603050405020304" pitchFamily="18" charset="0"/>
              </a:rPr>
              <a:t> .</a:t>
            </a:r>
          </a:p>
          <a:p>
            <a:pPr marL="285750" indent="-285750">
              <a:spcBef>
                <a:spcPts val="200"/>
              </a:spcBef>
              <a:spcAft>
                <a:spcPts val="200"/>
              </a:spcAft>
              <a:buFont typeface="Wingdings" panose="05000000000000000000" pitchFamily="2" charset="2"/>
              <a:buChar char="q"/>
            </a:pPr>
            <a:r>
              <a:rPr lang="en-GB" sz="1600" b="1" i="1" kern="1400" dirty="0">
                <a:latin typeface="Calibri" panose="020F0502020204030204" pitchFamily="34" charset="0"/>
                <a:cs typeface="Times New Roman" panose="02020603050405020304" pitchFamily="18" charset="0"/>
              </a:rPr>
              <a:t>NC </a:t>
            </a:r>
            <a:r>
              <a:rPr lang="es-ES_tradnl" sz="1600" b="1" i="1" kern="1400" dirty="0">
                <a:latin typeface="Calibri" panose="020F0502020204030204" pitchFamily="34" charset="0"/>
                <a:cs typeface="Times New Roman" panose="02020603050405020304" pitchFamily="18" charset="0"/>
              </a:rPr>
              <a:t>2818415</a:t>
            </a:r>
            <a:r>
              <a:rPr lang="en-GB" sz="1600" b="1" i="1" kern="1400" dirty="0">
                <a:latin typeface="Calibri" panose="020F0502020204030204" pitchFamily="34" charset="0"/>
                <a:cs typeface="Times New Roman" panose="02020603050405020304" pitchFamily="18" charset="0"/>
              </a:rPr>
              <a:t> </a:t>
            </a:r>
            <a:r>
              <a:rPr lang="en-GB" b="1" i="1" kern="1400" dirty="0">
                <a:latin typeface="Calibri" panose="020F0502020204030204" pitchFamily="34" charset="0"/>
                <a:cs typeface="Times New Roman" panose="02020603050405020304" pitchFamily="18" charset="0"/>
              </a:rPr>
              <a:t>on </a:t>
            </a:r>
            <a:r>
              <a:rPr lang="en-GB" sz="1800" b="1" i="1" kern="1400" dirty="0">
                <a:effectLst/>
                <a:latin typeface="Calibri" panose="020F0502020204030204" pitchFamily="34" charset="0"/>
                <a:ea typeface="Times New Roman" panose="02020603050405020304" pitchFamily="18" charset="0"/>
                <a:cs typeface="Times New Roman" panose="02020603050405020304" pitchFamily="18" charset="0"/>
              </a:rPr>
              <a:t>AP10 : </a:t>
            </a:r>
            <a:r>
              <a:rPr lang="en-GB" sz="1400" i="0" dirty="0">
                <a:solidFill>
                  <a:srgbClr val="000000"/>
                </a:solidFill>
                <a:effectLst/>
                <a:latin typeface="arial" panose="020B0604020202020204" pitchFamily="34" charset="0"/>
              </a:rPr>
              <a:t>Broken wire MCBRD12-V1 - HCMCBRD_C015-CR000001 </a:t>
            </a:r>
          </a:p>
          <a:p>
            <a:pPr marL="800100" lvl="1" indent="-342900">
              <a:lnSpc>
                <a:spcPct val="115000"/>
              </a:lnSpc>
              <a:spcAft>
                <a:spcPts val="1000"/>
              </a:spcAft>
              <a:buFont typeface="Symbol" panose="05050102010706020507" pitchFamily="18" charset="2"/>
              <a:buChar char=""/>
            </a:pPr>
            <a:r>
              <a:rPr lang="en-US" dirty="0">
                <a:solidFill>
                  <a:srgbClr val="212121"/>
                </a:solidFill>
                <a:effectLst/>
                <a:latin typeface="Calibri" panose="020F0502020204030204" pitchFamily="34" charset="0"/>
                <a:ea typeface="Times New Roman" panose="02020603050405020304" pitchFamily="18" charset="0"/>
                <a:cs typeface="Times New Roman" panose="02020603050405020304" pitchFamily="18" charset="0"/>
              </a:rPr>
              <a:t>An issue occurred due to </a:t>
            </a:r>
            <a:r>
              <a:rPr lang="en-US" b="1" dirty="0">
                <a:solidFill>
                  <a:srgbClr val="0033CC"/>
                </a:solidFill>
                <a:effectLst/>
                <a:latin typeface="Calibri" panose="020F0502020204030204" pitchFamily="34" charset="0"/>
                <a:ea typeface="Times New Roman" panose="02020603050405020304" pitchFamily="18" charset="0"/>
                <a:cs typeface="Times New Roman" panose="02020603050405020304" pitchFamily="18" charset="0"/>
              </a:rPr>
              <a:t>misalignment of crimping tool</a:t>
            </a:r>
            <a:r>
              <a:rPr lang="en-US" dirty="0">
                <a:solidFill>
                  <a:srgbClr val="212121"/>
                </a:solidFill>
                <a:effectLst/>
                <a:latin typeface="Calibri" panose="020F0502020204030204" pitchFamily="34" charset="0"/>
                <a:ea typeface="Times New Roman" panose="02020603050405020304" pitchFamily="18" charset="0"/>
                <a:cs typeface="Times New Roman" panose="02020603050405020304" pitchFamily="18" charset="0"/>
              </a:rPr>
              <a:t>;</a:t>
            </a:r>
          </a:p>
          <a:p>
            <a:pPr marL="800100" lvl="1" indent="-342900">
              <a:lnSpc>
                <a:spcPct val="115000"/>
              </a:lnSpc>
              <a:spcAft>
                <a:spcPts val="1000"/>
              </a:spcAft>
              <a:buFont typeface="Symbol" panose="05050102010706020507" pitchFamily="18" charset="2"/>
              <a:buChar char=""/>
            </a:pPr>
            <a:r>
              <a:rPr lang="en-US" dirty="0">
                <a:solidFill>
                  <a:srgbClr val="212121"/>
                </a:solidFill>
                <a:latin typeface="Calibri" panose="020F0502020204030204" pitchFamily="34" charset="0"/>
                <a:ea typeface="Times New Roman" panose="02020603050405020304" pitchFamily="18" charset="0"/>
                <a:cs typeface="Times New Roman" panose="02020603050405020304" pitchFamily="18" charset="0"/>
              </a:rPr>
              <a:t>Solution: </a:t>
            </a:r>
            <a:r>
              <a:rPr lang="en-US" dirty="0">
                <a:solidFill>
                  <a:srgbClr val="212121"/>
                </a:solidFill>
                <a:effectLst/>
                <a:latin typeface="Calibri" panose="020F0502020204030204" pitchFamily="34" charset="0"/>
                <a:ea typeface="Times New Roman" panose="02020603050405020304" pitchFamily="18" charset="0"/>
                <a:cs typeface="Times New Roman" panose="02020603050405020304" pitchFamily="18" charset="0"/>
              </a:rPr>
              <a:t>wires connection order could be adapted:</a:t>
            </a:r>
            <a:endParaRPr lang="en-GB" dirty="0">
              <a:latin typeface="Calibri" panose="020F0502020204030204" pitchFamily="34" charset="0"/>
              <a:ea typeface="Times New Roman" panose="02020603050405020304" pitchFamily="18" charset="0"/>
              <a:cs typeface="Times New Roman" panose="02020603050405020304" pitchFamily="18" charset="0"/>
            </a:endParaRPr>
          </a:p>
          <a:p>
            <a:pPr marL="1257300" lvl="2" indent="-342900">
              <a:lnSpc>
                <a:spcPct val="115000"/>
              </a:lnSpc>
              <a:spcAft>
                <a:spcPts val="1000"/>
              </a:spcAft>
              <a:buFont typeface="Wingdings" panose="05000000000000000000" pitchFamily="2" charset="2"/>
              <a:buChar char="ü"/>
            </a:pPr>
            <a:r>
              <a:rPr lang="en-US" sz="1400" dirty="0">
                <a:solidFill>
                  <a:srgbClr val="212121"/>
                </a:solidFill>
                <a:effectLst/>
                <a:latin typeface="Calibri" panose="020F0502020204030204" pitchFamily="34" charset="0"/>
                <a:ea typeface="Times New Roman" panose="02020603050405020304" pitchFamily="18" charset="0"/>
                <a:cs typeface="Times New Roman" panose="02020603050405020304" pitchFamily="18" charset="0"/>
              </a:rPr>
              <a:t>outer wire 7  spliced with the inner wire 10 with 2 </a:t>
            </a:r>
            <a:r>
              <a:rPr lang="en-US" sz="1400" dirty="0" err="1">
                <a:solidFill>
                  <a:srgbClr val="212121"/>
                </a:solidFill>
                <a:effectLst/>
                <a:latin typeface="Calibri" panose="020F0502020204030204" pitchFamily="34" charset="0"/>
                <a:ea typeface="Times New Roman" panose="02020603050405020304" pitchFamily="18" charset="0"/>
                <a:cs typeface="Times New Roman" panose="02020603050405020304" pitchFamily="18" charset="0"/>
              </a:rPr>
              <a:t>Vtaps</a:t>
            </a:r>
            <a:r>
              <a:rPr lang="en-US" sz="1400" dirty="0">
                <a:solidFill>
                  <a:srgbClr val="212121"/>
                </a:solidFill>
                <a:effectLst/>
                <a:latin typeface="Calibri" panose="020F0502020204030204" pitchFamily="34" charset="0"/>
                <a:ea typeface="Times New Roman" panose="02020603050405020304" pitchFamily="18" charset="0"/>
                <a:cs typeface="Times New Roman" panose="02020603050405020304" pitchFamily="18" charset="0"/>
              </a:rPr>
              <a:t>. </a:t>
            </a:r>
          </a:p>
          <a:p>
            <a:pPr marL="1257300" lvl="2" indent="-342900">
              <a:lnSpc>
                <a:spcPct val="115000"/>
              </a:lnSpc>
              <a:spcAft>
                <a:spcPts val="1000"/>
              </a:spcAft>
              <a:buFont typeface="Wingdings" panose="05000000000000000000" pitchFamily="2" charset="2"/>
              <a:buChar char="ü"/>
            </a:pPr>
            <a:r>
              <a:rPr lang="en-US" sz="1400" dirty="0">
                <a:solidFill>
                  <a:srgbClr val="212121"/>
                </a:solidFill>
                <a:effectLst/>
                <a:latin typeface="Calibri" panose="020F0502020204030204" pitchFamily="34" charset="0"/>
                <a:ea typeface="Times New Roman" panose="02020603050405020304" pitchFamily="18" charset="0"/>
                <a:cs typeface="Times New Roman" panose="02020603050405020304" pitchFamily="18" charset="0"/>
              </a:rPr>
              <a:t>outer 10 is spliced with the short inner 8 without instrumentation. </a:t>
            </a:r>
            <a:endParaRPr lang="en-GB" sz="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9ED4229D-293D-BB7B-0F6E-F7362557766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04611" y="2397538"/>
            <a:ext cx="3939389" cy="2118427"/>
          </a:xfrm>
          <a:prstGeom prst="rect">
            <a:avLst/>
          </a:prstGeom>
        </p:spPr>
      </p:pic>
      <p:sp>
        <p:nvSpPr>
          <p:cNvPr id="7" name="Footer Placeholder 7">
            <a:extLst>
              <a:ext uri="{FF2B5EF4-FFF2-40B4-BE49-F238E27FC236}">
                <a16:creationId xmlns:a16="http://schemas.microsoft.com/office/drawing/2014/main" id="{4D4CB66A-B5C8-0A3D-891B-E21311A46885}"/>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spTree>
    <p:extLst>
      <p:ext uri="{BB962C8B-B14F-4D97-AF65-F5344CB8AC3E}">
        <p14:creationId xmlns:p14="http://schemas.microsoft.com/office/powerpoint/2010/main" val="209956229"/>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3DAF6-6A42-53C0-85A8-516F87CE78A0}"/>
              </a:ext>
            </a:extLst>
          </p:cNvPr>
          <p:cNvSpPr>
            <a:spLocks noGrp="1"/>
          </p:cNvSpPr>
          <p:nvPr>
            <p:ph type="title"/>
          </p:nvPr>
        </p:nvSpPr>
        <p:spPr/>
        <p:txBody>
          <a:bodyPr/>
          <a:lstStyle/>
          <a:p>
            <a:r>
              <a:rPr lang="en-US" dirty="0"/>
              <a:t>Consolidation of CS front end</a:t>
            </a:r>
            <a:endParaRPr lang="en-GB" dirty="0"/>
          </a:p>
        </p:txBody>
      </p:sp>
      <p:sp>
        <p:nvSpPr>
          <p:cNvPr id="3" name="Slide Number Placeholder 2">
            <a:extLst>
              <a:ext uri="{FF2B5EF4-FFF2-40B4-BE49-F238E27FC236}">
                <a16:creationId xmlns:a16="http://schemas.microsoft.com/office/drawing/2014/main" id="{1AB4DE93-29EB-48FC-AF43-810E34FB6613}"/>
              </a:ext>
            </a:extLst>
          </p:cNvPr>
          <p:cNvSpPr>
            <a:spLocks noGrp="1"/>
          </p:cNvSpPr>
          <p:nvPr>
            <p:ph type="sldNum" sz="quarter" idx="12"/>
          </p:nvPr>
        </p:nvSpPr>
        <p:spPr/>
        <p:txBody>
          <a:bodyPr/>
          <a:lstStyle/>
          <a:p>
            <a:fld id="{BFDCA1C4-9514-7B4F-976F-D92F7E296653}" type="slidenum">
              <a:rPr lang="fr-FR" smtClean="0"/>
              <a:pPr/>
              <a:t>31</a:t>
            </a:fld>
            <a:endParaRPr lang="fr-FR" dirty="0"/>
          </a:p>
        </p:txBody>
      </p:sp>
      <p:sp>
        <p:nvSpPr>
          <p:cNvPr id="4" name="Content Placeholder 1">
            <a:extLst>
              <a:ext uri="{FF2B5EF4-FFF2-40B4-BE49-F238E27FC236}">
                <a16:creationId xmlns:a16="http://schemas.microsoft.com/office/drawing/2014/main" id="{C7AEFF9F-A27C-020E-08BA-0ABD4783AB51}"/>
              </a:ext>
            </a:extLst>
          </p:cNvPr>
          <p:cNvSpPr txBox="1">
            <a:spLocks/>
          </p:cNvSpPr>
          <p:nvPr/>
        </p:nvSpPr>
        <p:spPr>
          <a:xfrm>
            <a:off x="159820" y="915566"/>
            <a:ext cx="5459159" cy="3143528"/>
          </a:xfrm>
          <a:prstGeom prst="rect">
            <a:avLst/>
          </a:prstGeom>
        </p:spPr>
        <p:txBody>
          <a:bodyPr vert="horz" lIns="0" tIns="0" rIns="0" bIns="0" rtlCol="0">
            <a:noAutofit/>
          </a:bodyPr>
          <a:lstStyle>
            <a:lvl1pPr marL="257175" indent="-257175" algn="l" defTabSz="685800" rtl="0" eaLnBrk="1" latinLnBrk="0" hangingPunct="1">
              <a:lnSpc>
                <a:spcPct val="90000"/>
              </a:lnSpc>
              <a:spcBef>
                <a:spcPts val="1350"/>
              </a:spcBef>
              <a:spcAft>
                <a:spcPts val="300"/>
              </a:spcAft>
              <a:buFont typeface="Arial" panose="020B0604020202020204" pitchFamily="34" charset="0"/>
              <a:buChar char="•"/>
              <a:tabLst/>
              <a:defRPr sz="1575" b="1" kern="1200">
                <a:solidFill>
                  <a:schemeClr val="tx2">
                    <a:lumMod val="50000"/>
                  </a:schemeClr>
                </a:solidFill>
                <a:latin typeface="+mn-lt"/>
                <a:ea typeface="+mn-ea"/>
                <a:cs typeface="+mn-cs"/>
              </a:defRPr>
            </a:lvl1pPr>
            <a:lvl2pPr marL="471488" indent="-196454" algn="l" defTabSz="685800" rtl="0" eaLnBrk="1" latinLnBrk="0" hangingPunct="1">
              <a:lnSpc>
                <a:spcPct val="100000"/>
              </a:lnSpc>
              <a:spcBef>
                <a:spcPts val="375"/>
              </a:spcBef>
              <a:spcAft>
                <a:spcPts val="225"/>
              </a:spcAft>
              <a:buFont typeface="Arial" panose="020B0604020202020204" pitchFamily="34" charset="0"/>
              <a:buChar char="•"/>
              <a:tabLst/>
              <a:defRPr sz="1350" kern="1200">
                <a:solidFill>
                  <a:schemeClr val="tx2">
                    <a:lumMod val="50000"/>
                  </a:schemeClr>
                </a:solidFill>
                <a:latin typeface="+mn-lt"/>
                <a:ea typeface="+mn-ea"/>
                <a:cs typeface="+mn-cs"/>
              </a:defRPr>
            </a:lvl2pPr>
            <a:lvl3pPr marL="666750" indent="-195263" algn="l" defTabSz="685800" rtl="0" eaLnBrk="1" latinLnBrk="0" hangingPunct="1">
              <a:lnSpc>
                <a:spcPct val="100000"/>
              </a:lnSpc>
              <a:spcBef>
                <a:spcPts val="375"/>
              </a:spcBef>
              <a:spcAft>
                <a:spcPts val="225"/>
              </a:spcAft>
              <a:buSzPct val="100000"/>
              <a:buFont typeface="Arial" panose="020B0604020202020204" pitchFamily="34" charset="0"/>
              <a:buChar char="•"/>
              <a:tabLst/>
              <a:defRPr sz="1350" kern="1200">
                <a:solidFill>
                  <a:schemeClr val="tx2">
                    <a:lumMod val="50000"/>
                  </a:schemeClr>
                </a:solidFill>
                <a:latin typeface="+mn-lt"/>
                <a:ea typeface="+mn-ea"/>
                <a:cs typeface="+mn-cs"/>
              </a:defRPr>
            </a:lvl3pPr>
            <a:lvl4pPr marL="907256" indent="-202406" algn="l" defTabSz="685800" rtl="0" eaLnBrk="1" latinLnBrk="0" hangingPunct="1">
              <a:lnSpc>
                <a:spcPct val="100000"/>
              </a:lnSpc>
              <a:spcBef>
                <a:spcPts val="375"/>
              </a:spcBef>
              <a:spcAft>
                <a:spcPts val="225"/>
              </a:spcAft>
              <a:buSzPct val="100000"/>
              <a:buFont typeface="Arial" panose="020B0604020202020204" pitchFamily="34" charset="0"/>
              <a:buChar char="•"/>
              <a:tabLst/>
              <a:defRPr sz="1200" kern="1200">
                <a:solidFill>
                  <a:schemeClr val="tx2">
                    <a:lumMod val="50000"/>
                  </a:schemeClr>
                </a:solidFill>
                <a:latin typeface="+mn-lt"/>
                <a:ea typeface="+mn-ea"/>
                <a:cs typeface="+mn-cs"/>
              </a:defRPr>
            </a:lvl4pPr>
            <a:lvl5pPr marL="1543050" indent="-171450" algn="l" defTabSz="685800" rtl="0" eaLnBrk="1" latinLnBrk="0" hangingPunct="1">
              <a:lnSpc>
                <a:spcPct val="90000"/>
              </a:lnSpc>
              <a:spcBef>
                <a:spcPts val="375"/>
              </a:spcBef>
              <a:buSzPct val="100000"/>
              <a:buFont typeface="Arial" charset="0"/>
              <a:buChar char="•"/>
              <a:defRPr sz="1200" kern="1200">
                <a:solidFill>
                  <a:schemeClr val="tx2">
                    <a:lumMod val="50000"/>
                  </a:schemeClr>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buFont typeface="Wingdings" panose="05000000000000000000" pitchFamily="2" charset="2"/>
              <a:buChar char="q"/>
            </a:pPr>
            <a:r>
              <a:rPr lang="en-US" dirty="0">
                <a:solidFill>
                  <a:srgbClr val="032FBB"/>
                </a:solidFill>
              </a:rPr>
              <a:t>Following Hi-pot voltage limitation found below 1650V test value at cold on both MBRD01, MBRD02 during Q4-2022, baseline design was updated to minimize assembly risk. </a:t>
            </a:r>
          </a:p>
          <a:p>
            <a:pPr>
              <a:buFont typeface="Wingdings" panose="05000000000000000000" pitchFamily="2" charset="2"/>
              <a:buChar char="q"/>
            </a:pPr>
            <a:r>
              <a:rPr lang="en-US" b="0" dirty="0">
                <a:solidFill>
                  <a:srgbClr val="032FBB"/>
                </a:solidFill>
              </a:rPr>
              <a:t>Issuance of ECR </a:t>
            </a:r>
            <a:r>
              <a:rPr lang="en-US" b="0" dirty="0">
                <a:solidFill>
                  <a:srgbClr val="032FBB"/>
                </a:solidFill>
                <a:hlinkClick r:id="rId2">
                  <a:extLst>
                    <a:ext uri="{A12FA001-AC4F-418D-AE19-62706E023703}">
                      <ahyp:hlinkClr xmlns:ahyp="http://schemas.microsoft.com/office/drawing/2018/hyperlinkcolor" val="tx"/>
                    </a:ext>
                  </a:extLst>
                </a:hlinkClick>
              </a:rPr>
              <a:t>2797173</a:t>
            </a:r>
            <a:r>
              <a:rPr lang="en-US" b="0" dirty="0">
                <a:solidFill>
                  <a:srgbClr val="032FBB"/>
                </a:solidFill>
              </a:rPr>
              <a:t>, </a:t>
            </a:r>
          </a:p>
          <a:p>
            <a:pPr>
              <a:buFont typeface="Wingdings" panose="05000000000000000000" pitchFamily="2" charset="2"/>
              <a:buChar char="q"/>
            </a:pPr>
            <a:r>
              <a:rPr lang="en-US" b="0" dirty="0">
                <a:solidFill>
                  <a:srgbClr val="032FBB"/>
                </a:solidFill>
              </a:rPr>
              <a:t>MCBRD01: NC</a:t>
            </a:r>
            <a:r>
              <a:rPr lang="en-US" b="0" dirty="0">
                <a:solidFill>
                  <a:srgbClr val="032FBB"/>
                </a:solidFill>
                <a:hlinkClick r:id="rId3">
                  <a:extLst>
                    <a:ext uri="{A12FA001-AC4F-418D-AE19-62706E023703}">
                      <ahyp:hlinkClr xmlns:ahyp="http://schemas.microsoft.com/office/drawing/2018/hyperlinkcolor" val="tx"/>
                    </a:ext>
                  </a:extLst>
                </a:hlinkClick>
              </a:rPr>
              <a:t>2755485</a:t>
            </a:r>
            <a:r>
              <a:rPr lang="en-US" b="0" dirty="0">
                <a:solidFill>
                  <a:srgbClr val="032FBB"/>
                </a:solidFill>
              </a:rPr>
              <a:t>, MCBRD02: NC</a:t>
            </a:r>
            <a:r>
              <a:rPr lang="en-US" b="0" dirty="0">
                <a:solidFill>
                  <a:srgbClr val="032FBB"/>
                </a:solidFill>
                <a:hlinkClick r:id="rId4">
                  <a:extLst>
                    <a:ext uri="{A12FA001-AC4F-418D-AE19-62706E023703}">
                      <ahyp:hlinkClr xmlns:ahyp="http://schemas.microsoft.com/office/drawing/2018/hyperlinkcolor" val="tx"/>
                    </a:ext>
                  </a:extLst>
                </a:hlinkClick>
              </a:rPr>
              <a:t>2795912</a:t>
            </a:r>
            <a:endParaRPr lang="en-US" b="0" dirty="0">
              <a:solidFill>
                <a:srgbClr val="032FBB"/>
              </a:solidFill>
            </a:endParaRPr>
          </a:p>
          <a:p>
            <a:pPr>
              <a:buFont typeface="Wingdings" panose="05000000000000000000" pitchFamily="2" charset="2"/>
              <a:buChar char="q"/>
            </a:pPr>
            <a:r>
              <a:rPr lang="en-US" b="0" dirty="0">
                <a:solidFill>
                  <a:srgbClr val="032FBB"/>
                </a:solidFill>
              </a:rPr>
              <a:t>Finding of damaged VT wires, braids during front end assembly, not all PI insulated wires.</a:t>
            </a:r>
          </a:p>
          <a:p>
            <a:pPr>
              <a:buFont typeface="Wingdings" panose="05000000000000000000" pitchFamily="2" charset="2"/>
              <a:buChar char="q"/>
            </a:pPr>
            <a:r>
              <a:rPr lang="en-US" dirty="0">
                <a:solidFill>
                  <a:srgbClr val="032FBB"/>
                </a:solidFill>
              </a:rPr>
              <a:t> A new routing was proposed to minimize wires crossings ( see next slide). </a:t>
            </a:r>
            <a:r>
              <a:rPr lang="en-GB" dirty="0"/>
              <a:t>All protective fibre glass sleeves have to be replaced, soldered joint consolidated with PI sleeves and </a:t>
            </a:r>
            <a:r>
              <a:rPr lang="en-GB" dirty="0" err="1"/>
              <a:t>thermo</a:t>
            </a:r>
            <a:r>
              <a:rPr lang="en-GB" dirty="0"/>
              <a:t> shrinkable sleeves. </a:t>
            </a:r>
            <a:endParaRPr lang="en-US" dirty="0">
              <a:solidFill>
                <a:srgbClr val="032FBB"/>
              </a:solidFill>
            </a:endParaRPr>
          </a:p>
        </p:txBody>
      </p:sp>
      <p:pic>
        <p:nvPicPr>
          <p:cNvPr id="6" name="Picture 5">
            <a:extLst>
              <a:ext uri="{FF2B5EF4-FFF2-40B4-BE49-F238E27FC236}">
                <a16:creationId xmlns:a16="http://schemas.microsoft.com/office/drawing/2014/main" id="{A205153E-3B1F-7ED9-1E52-B50F6982B3A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532933" y="3003797"/>
            <a:ext cx="3575670" cy="1735079"/>
          </a:xfrm>
          <a:prstGeom prst="rect">
            <a:avLst/>
          </a:prstGeom>
        </p:spPr>
      </p:pic>
      <p:pic>
        <p:nvPicPr>
          <p:cNvPr id="8" name="Picture 7">
            <a:extLst>
              <a:ext uri="{FF2B5EF4-FFF2-40B4-BE49-F238E27FC236}">
                <a16:creationId xmlns:a16="http://schemas.microsoft.com/office/drawing/2014/main" id="{095D3495-B28A-FF4C-B8C9-236D6667481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765149" y="367915"/>
            <a:ext cx="2849145" cy="2735386"/>
          </a:xfrm>
          <a:prstGeom prst="rect">
            <a:avLst/>
          </a:prstGeom>
        </p:spPr>
      </p:pic>
      <p:sp>
        <p:nvSpPr>
          <p:cNvPr id="7" name="Footer Placeholder 7">
            <a:extLst>
              <a:ext uri="{FF2B5EF4-FFF2-40B4-BE49-F238E27FC236}">
                <a16:creationId xmlns:a16="http://schemas.microsoft.com/office/drawing/2014/main" id="{16030F72-30BC-EABB-D3C9-588F98BF2156}"/>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spTree>
    <p:extLst>
      <p:ext uri="{BB962C8B-B14F-4D97-AF65-F5344CB8AC3E}">
        <p14:creationId xmlns:p14="http://schemas.microsoft.com/office/powerpoint/2010/main" val="1310969283"/>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521F410-3ABC-C488-1DA0-6590F92AD215}"/>
              </a:ext>
            </a:extLst>
          </p:cNvPr>
          <p:cNvSpPr>
            <a:spLocks noGrp="1"/>
          </p:cNvSpPr>
          <p:nvPr>
            <p:ph idx="1"/>
          </p:nvPr>
        </p:nvSpPr>
        <p:spPr>
          <a:xfrm>
            <a:off x="305990" y="746726"/>
            <a:ext cx="8532018" cy="3456384"/>
          </a:xfrm>
        </p:spPr>
        <p:txBody>
          <a:bodyPr/>
          <a:lstStyle/>
          <a:p>
            <a:pPr>
              <a:buFont typeface="Wingdings" panose="05000000000000000000" pitchFamily="2" charset="2"/>
              <a:buChar char="q"/>
            </a:pPr>
            <a:r>
              <a:rPr lang="en-US" dirty="0">
                <a:solidFill>
                  <a:srgbClr val="032FBB"/>
                </a:solidFill>
              </a:rPr>
              <a:t>Routing update decided of VTs and leads wires from MCBRD01, 02, 11, 12, P3, P4. localized in front end routing CERN agreed to update design to limit risk during assembly</a:t>
            </a:r>
          </a:p>
          <a:p>
            <a:pPr lvl="2">
              <a:buFont typeface="Courier New" panose="02070309020205020404" pitchFamily="49" charset="0"/>
              <a:buChar char="o"/>
            </a:pPr>
            <a:r>
              <a:rPr lang="en-US" dirty="0">
                <a:solidFill>
                  <a:srgbClr val="032FBB"/>
                </a:solidFill>
              </a:rPr>
              <a:t>In-situ local machining of end plates</a:t>
            </a:r>
          </a:p>
          <a:p>
            <a:pPr lvl="2">
              <a:buFont typeface="Courier New" panose="02070309020205020404" pitchFamily="49" charset="0"/>
              <a:buChar char="o"/>
            </a:pPr>
            <a:r>
              <a:rPr lang="en-US" dirty="0">
                <a:solidFill>
                  <a:srgbClr val="032FBB"/>
                </a:solidFill>
              </a:rPr>
              <a:t>Separation of VTs and Leads channels on double level to avoid successive crossing risk;</a:t>
            </a:r>
          </a:p>
          <a:p>
            <a:pPr lvl="2">
              <a:buFont typeface="Courier New" panose="02070309020205020404" pitchFamily="49" charset="0"/>
              <a:buChar char="o"/>
            </a:pPr>
            <a:r>
              <a:rPr lang="en-US" dirty="0">
                <a:solidFill>
                  <a:srgbClr val="032FBB"/>
                </a:solidFill>
              </a:rPr>
              <a:t>Use of newly produced transparent </a:t>
            </a:r>
            <a:r>
              <a:rPr lang="en-US" dirty="0" err="1">
                <a:solidFill>
                  <a:srgbClr val="032FBB"/>
                </a:solidFill>
              </a:rPr>
              <a:t>Ultem</a:t>
            </a:r>
            <a:r>
              <a:rPr lang="en-US" dirty="0">
                <a:solidFill>
                  <a:srgbClr val="032FBB"/>
                </a:solidFill>
                <a:sym typeface="Symbol" panose="05050102010706020507" pitchFamily="18" charset="2"/>
              </a:rPr>
              <a:t> </a:t>
            </a:r>
            <a:r>
              <a:rPr lang="en-US" dirty="0">
                <a:solidFill>
                  <a:srgbClr val="032FBB"/>
                </a:solidFill>
              </a:rPr>
              <a:t>covers.</a:t>
            </a:r>
          </a:p>
          <a:p>
            <a:pPr>
              <a:buFont typeface="Wingdings" panose="05000000000000000000" pitchFamily="2" charset="2"/>
              <a:buChar char="q"/>
            </a:pPr>
            <a:r>
              <a:rPr lang="en-GB" dirty="0">
                <a:solidFill>
                  <a:srgbClr val="032FBB"/>
                </a:solidFill>
              </a:rPr>
              <a:t>CERN decided to apply this update to all 6 magnets incl. P3b &amp; P4</a:t>
            </a:r>
          </a:p>
        </p:txBody>
      </p:sp>
      <p:sp>
        <p:nvSpPr>
          <p:cNvPr id="3" name="Title 2">
            <a:extLst>
              <a:ext uri="{FF2B5EF4-FFF2-40B4-BE49-F238E27FC236}">
                <a16:creationId xmlns:a16="http://schemas.microsoft.com/office/drawing/2014/main" id="{64D5EA38-4792-9D5F-8E01-3EA1C67060D8}"/>
              </a:ext>
            </a:extLst>
          </p:cNvPr>
          <p:cNvSpPr>
            <a:spLocks noGrp="1"/>
          </p:cNvSpPr>
          <p:nvPr>
            <p:ph type="title"/>
          </p:nvPr>
        </p:nvSpPr>
        <p:spPr>
          <a:xfrm>
            <a:off x="305991" y="280196"/>
            <a:ext cx="8532019" cy="313888"/>
          </a:xfrm>
        </p:spPr>
        <p:txBody>
          <a:bodyPr/>
          <a:lstStyle/>
          <a:p>
            <a:r>
              <a:rPr lang="en-US" dirty="0"/>
              <a:t>Front end wires routing</a:t>
            </a:r>
            <a:endParaRPr lang="en-GB" dirty="0"/>
          </a:p>
        </p:txBody>
      </p:sp>
      <p:sp>
        <p:nvSpPr>
          <p:cNvPr id="4" name="Slide Number Placeholder 3">
            <a:extLst>
              <a:ext uri="{FF2B5EF4-FFF2-40B4-BE49-F238E27FC236}">
                <a16:creationId xmlns:a16="http://schemas.microsoft.com/office/drawing/2014/main" id="{35237787-2873-7CB4-FFD7-F466BD8933FE}"/>
              </a:ext>
            </a:extLst>
          </p:cNvPr>
          <p:cNvSpPr>
            <a:spLocks noGrp="1"/>
          </p:cNvSpPr>
          <p:nvPr>
            <p:ph type="sldNum" sz="quarter" idx="12"/>
          </p:nvPr>
        </p:nvSpPr>
        <p:spPr/>
        <p:txBody>
          <a:bodyPr/>
          <a:lstStyle/>
          <a:p>
            <a:fld id="{36B5EA5A-BC32-A742-B11B-8E7414D5B535}" type="slidenum">
              <a:rPr lang="en-US" smtClean="0"/>
              <a:pPr/>
              <a:t>32</a:t>
            </a:fld>
            <a:endParaRPr lang="en-US" dirty="0"/>
          </a:p>
        </p:txBody>
      </p:sp>
      <p:pic>
        <p:nvPicPr>
          <p:cNvPr id="6" name="Picture 5" descr="A close-up of a machine&#10;&#10;Description automatically generated with medium confidence">
            <a:extLst>
              <a:ext uri="{FF2B5EF4-FFF2-40B4-BE49-F238E27FC236}">
                <a16:creationId xmlns:a16="http://schemas.microsoft.com/office/drawing/2014/main" id="{C3F2471C-C153-E768-C128-71F1A9E0DB4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0535" y="2731856"/>
            <a:ext cx="3384376" cy="1905404"/>
          </a:xfrm>
          <a:prstGeom prst="rect">
            <a:avLst/>
          </a:prstGeom>
        </p:spPr>
      </p:pic>
      <p:pic>
        <p:nvPicPr>
          <p:cNvPr id="8" name="Picture 7" descr="A close up of a machine&#10;&#10;Description automatically generated with low confidence">
            <a:extLst>
              <a:ext uri="{FF2B5EF4-FFF2-40B4-BE49-F238E27FC236}">
                <a16:creationId xmlns:a16="http://schemas.microsoft.com/office/drawing/2014/main" id="{0A6F24A5-6E30-1317-48D6-FD1D551202C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35761" y="1750139"/>
            <a:ext cx="1612703" cy="2864481"/>
          </a:xfrm>
          <a:prstGeom prst="rect">
            <a:avLst/>
          </a:prstGeom>
        </p:spPr>
      </p:pic>
      <p:pic>
        <p:nvPicPr>
          <p:cNvPr id="10" name="Picture 9" descr="A picture containing spacecraft, engineering, plane, indoor&#10;&#10;Description automatically generated">
            <a:extLst>
              <a:ext uri="{FF2B5EF4-FFF2-40B4-BE49-F238E27FC236}">
                <a16:creationId xmlns:a16="http://schemas.microsoft.com/office/drawing/2014/main" id="{2034A0FA-365F-D198-22FD-CC41A34B62EA}"/>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419456" y="2708535"/>
            <a:ext cx="2212678" cy="1990227"/>
          </a:xfrm>
          <a:prstGeom prst="rect">
            <a:avLst/>
          </a:prstGeom>
        </p:spPr>
      </p:pic>
      <p:sp>
        <p:nvSpPr>
          <p:cNvPr id="7" name="Footer Placeholder 7">
            <a:extLst>
              <a:ext uri="{FF2B5EF4-FFF2-40B4-BE49-F238E27FC236}">
                <a16:creationId xmlns:a16="http://schemas.microsoft.com/office/drawing/2014/main" id="{BD8BD199-803E-8F74-A61A-19BBC3CEA3F7}"/>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spTree>
    <p:extLst>
      <p:ext uri="{BB962C8B-B14F-4D97-AF65-F5344CB8AC3E}">
        <p14:creationId xmlns:p14="http://schemas.microsoft.com/office/powerpoint/2010/main" val="1088558981"/>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picture containing machine, engineering, plane, indoor&#10;&#10;Description automatically generated">
            <a:extLst>
              <a:ext uri="{FF2B5EF4-FFF2-40B4-BE49-F238E27FC236}">
                <a16:creationId xmlns:a16="http://schemas.microsoft.com/office/drawing/2014/main" id="{74BD5B3F-6442-33D6-F296-F4B2FD7A6CDE}"/>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226266" y="1059582"/>
            <a:ext cx="5861026" cy="3299758"/>
          </a:xfrm>
        </p:spPr>
      </p:pic>
      <p:sp>
        <p:nvSpPr>
          <p:cNvPr id="3" name="Title 2">
            <a:extLst>
              <a:ext uri="{FF2B5EF4-FFF2-40B4-BE49-F238E27FC236}">
                <a16:creationId xmlns:a16="http://schemas.microsoft.com/office/drawing/2014/main" id="{4BB0C407-95A1-146D-1621-C8EC61EBFDA7}"/>
              </a:ext>
            </a:extLst>
          </p:cNvPr>
          <p:cNvSpPr>
            <a:spLocks noGrp="1"/>
          </p:cNvSpPr>
          <p:nvPr>
            <p:ph type="title"/>
          </p:nvPr>
        </p:nvSpPr>
        <p:spPr>
          <a:xfrm>
            <a:off x="305991" y="280195"/>
            <a:ext cx="8532019" cy="491355"/>
          </a:xfrm>
        </p:spPr>
        <p:txBody>
          <a:bodyPr/>
          <a:lstStyle/>
          <a:p>
            <a:r>
              <a:rPr lang="en-US" dirty="0"/>
              <a:t>End plate machining </a:t>
            </a:r>
            <a:endParaRPr lang="en-GB" dirty="0"/>
          </a:p>
        </p:txBody>
      </p:sp>
      <p:sp>
        <p:nvSpPr>
          <p:cNvPr id="4" name="Slide Number Placeholder 3">
            <a:extLst>
              <a:ext uri="{FF2B5EF4-FFF2-40B4-BE49-F238E27FC236}">
                <a16:creationId xmlns:a16="http://schemas.microsoft.com/office/drawing/2014/main" id="{2C202159-0E27-BE8A-DF22-8A2964D2A93B}"/>
              </a:ext>
            </a:extLst>
          </p:cNvPr>
          <p:cNvSpPr>
            <a:spLocks noGrp="1"/>
          </p:cNvSpPr>
          <p:nvPr>
            <p:ph type="sldNum" sz="quarter" idx="12"/>
          </p:nvPr>
        </p:nvSpPr>
        <p:spPr/>
        <p:txBody>
          <a:bodyPr/>
          <a:lstStyle/>
          <a:p>
            <a:fld id="{36B5EA5A-BC32-A742-B11B-8E7414D5B535}" type="slidenum">
              <a:rPr lang="en-US" smtClean="0"/>
              <a:pPr/>
              <a:t>33</a:t>
            </a:fld>
            <a:endParaRPr lang="en-US" dirty="0"/>
          </a:p>
        </p:txBody>
      </p:sp>
      <p:sp>
        <p:nvSpPr>
          <p:cNvPr id="7" name="Content Placeholder 1">
            <a:extLst>
              <a:ext uri="{FF2B5EF4-FFF2-40B4-BE49-F238E27FC236}">
                <a16:creationId xmlns:a16="http://schemas.microsoft.com/office/drawing/2014/main" id="{EC4BCD03-4E1C-3756-88FF-AD279BA1BADE}"/>
              </a:ext>
            </a:extLst>
          </p:cNvPr>
          <p:cNvSpPr txBox="1">
            <a:spLocks/>
          </p:cNvSpPr>
          <p:nvPr/>
        </p:nvSpPr>
        <p:spPr>
          <a:xfrm>
            <a:off x="100218" y="940390"/>
            <a:ext cx="3147604" cy="3143528"/>
          </a:xfrm>
          <a:prstGeom prst="rect">
            <a:avLst/>
          </a:prstGeom>
        </p:spPr>
        <p:txBody>
          <a:bodyPr vert="horz" lIns="0" tIns="0" rIns="0" bIns="0" rtlCol="0">
            <a:noAutofit/>
          </a:bodyPr>
          <a:lstStyle>
            <a:lvl1pPr marL="257175" indent="-257175" algn="l" defTabSz="685800" rtl="0" eaLnBrk="1" latinLnBrk="0" hangingPunct="1">
              <a:lnSpc>
                <a:spcPct val="90000"/>
              </a:lnSpc>
              <a:spcBef>
                <a:spcPts val="1350"/>
              </a:spcBef>
              <a:spcAft>
                <a:spcPts val="300"/>
              </a:spcAft>
              <a:buFont typeface="Arial" panose="020B0604020202020204" pitchFamily="34" charset="0"/>
              <a:buChar char="•"/>
              <a:tabLst/>
              <a:defRPr sz="1575" b="1" kern="1200">
                <a:solidFill>
                  <a:schemeClr val="tx2">
                    <a:lumMod val="50000"/>
                  </a:schemeClr>
                </a:solidFill>
                <a:latin typeface="+mn-lt"/>
                <a:ea typeface="+mn-ea"/>
                <a:cs typeface="+mn-cs"/>
              </a:defRPr>
            </a:lvl1pPr>
            <a:lvl2pPr marL="471488" indent="-196454" algn="l" defTabSz="685800" rtl="0" eaLnBrk="1" latinLnBrk="0" hangingPunct="1">
              <a:lnSpc>
                <a:spcPct val="100000"/>
              </a:lnSpc>
              <a:spcBef>
                <a:spcPts val="375"/>
              </a:spcBef>
              <a:spcAft>
                <a:spcPts val="225"/>
              </a:spcAft>
              <a:buFont typeface="Arial" panose="020B0604020202020204" pitchFamily="34" charset="0"/>
              <a:buChar char="•"/>
              <a:tabLst/>
              <a:defRPr sz="1350" kern="1200">
                <a:solidFill>
                  <a:schemeClr val="tx2">
                    <a:lumMod val="50000"/>
                  </a:schemeClr>
                </a:solidFill>
                <a:latin typeface="+mn-lt"/>
                <a:ea typeface="+mn-ea"/>
                <a:cs typeface="+mn-cs"/>
              </a:defRPr>
            </a:lvl2pPr>
            <a:lvl3pPr marL="666750" indent="-195263" algn="l" defTabSz="685800" rtl="0" eaLnBrk="1" latinLnBrk="0" hangingPunct="1">
              <a:lnSpc>
                <a:spcPct val="100000"/>
              </a:lnSpc>
              <a:spcBef>
                <a:spcPts val="375"/>
              </a:spcBef>
              <a:spcAft>
                <a:spcPts val="225"/>
              </a:spcAft>
              <a:buSzPct val="100000"/>
              <a:buFont typeface="Arial" panose="020B0604020202020204" pitchFamily="34" charset="0"/>
              <a:buChar char="•"/>
              <a:tabLst/>
              <a:defRPr sz="1350" kern="1200">
                <a:solidFill>
                  <a:schemeClr val="tx2">
                    <a:lumMod val="50000"/>
                  </a:schemeClr>
                </a:solidFill>
                <a:latin typeface="+mn-lt"/>
                <a:ea typeface="+mn-ea"/>
                <a:cs typeface="+mn-cs"/>
              </a:defRPr>
            </a:lvl3pPr>
            <a:lvl4pPr marL="907256" indent="-202406" algn="l" defTabSz="685800" rtl="0" eaLnBrk="1" latinLnBrk="0" hangingPunct="1">
              <a:lnSpc>
                <a:spcPct val="100000"/>
              </a:lnSpc>
              <a:spcBef>
                <a:spcPts val="375"/>
              </a:spcBef>
              <a:spcAft>
                <a:spcPts val="225"/>
              </a:spcAft>
              <a:buSzPct val="100000"/>
              <a:buFont typeface="Arial" panose="020B0604020202020204" pitchFamily="34" charset="0"/>
              <a:buChar char="•"/>
              <a:tabLst/>
              <a:defRPr sz="1200" kern="1200">
                <a:solidFill>
                  <a:schemeClr val="tx2">
                    <a:lumMod val="50000"/>
                  </a:schemeClr>
                </a:solidFill>
                <a:latin typeface="+mn-lt"/>
                <a:ea typeface="+mn-ea"/>
                <a:cs typeface="+mn-cs"/>
              </a:defRPr>
            </a:lvl4pPr>
            <a:lvl5pPr marL="1543050" indent="-171450" algn="l" defTabSz="685800" rtl="0" eaLnBrk="1" latinLnBrk="0" hangingPunct="1">
              <a:lnSpc>
                <a:spcPct val="90000"/>
              </a:lnSpc>
              <a:spcBef>
                <a:spcPts val="375"/>
              </a:spcBef>
              <a:buSzPct val="100000"/>
              <a:buFont typeface="Arial" charset="0"/>
              <a:buChar char="•"/>
              <a:defRPr sz="1200" kern="1200">
                <a:solidFill>
                  <a:schemeClr val="tx2">
                    <a:lumMod val="50000"/>
                  </a:schemeClr>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buFont typeface="Wingdings" panose="05000000000000000000" pitchFamily="2" charset="2"/>
              <a:buChar char="q"/>
            </a:pPr>
            <a:r>
              <a:rPr lang="en-US" dirty="0">
                <a:solidFill>
                  <a:srgbClr val="032FBB"/>
                </a:solidFill>
              </a:rPr>
              <a:t>Local machining example on MCBRDP3b of the central channel in SS end plate for installation of new routing covers</a:t>
            </a:r>
          </a:p>
        </p:txBody>
      </p:sp>
      <p:pic>
        <p:nvPicPr>
          <p:cNvPr id="5" name="Picture 4" descr="A picture containing circle, playground&#10;&#10;Description automatically generated">
            <a:extLst>
              <a:ext uri="{FF2B5EF4-FFF2-40B4-BE49-F238E27FC236}">
                <a16:creationId xmlns:a16="http://schemas.microsoft.com/office/drawing/2014/main" id="{C9E1A298-65C1-E106-96B5-FB764EFB2E8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496" y="2296510"/>
            <a:ext cx="3795499" cy="2139702"/>
          </a:xfrm>
          <a:prstGeom prst="rect">
            <a:avLst/>
          </a:prstGeom>
        </p:spPr>
      </p:pic>
      <p:sp>
        <p:nvSpPr>
          <p:cNvPr id="2" name="TextBox 1">
            <a:extLst>
              <a:ext uri="{FF2B5EF4-FFF2-40B4-BE49-F238E27FC236}">
                <a16:creationId xmlns:a16="http://schemas.microsoft.com/office/drawing/2014/main" id="{884E5EBD-AE8B-679F-844B-4FBAB3567A9E}"/>
              </a:ext>
            </a:extLst>
          </p:cNvPr>
          <p:cNvSpPr txBox="1"/>
          <p:nvPr/>
        </p:nvSpPr>
        <p:spPr>
          <a:xfrm>
            <a:off x="78662" y="2296510"/>
            <a:ext cx="1013098" cy="169277"/>
          </a:xfrm>
          <a:prstGeom prst="rect">
            <a:avLst/>
          </a:prstGeom>
          <a:noFill/>
        </p:spPr>
        <p:txBody>
          <a:bodyPr wrap="none" lIns="0" tIns="0" rIns="0" bIns="0" rtlCol="0">
            <a:spAutoFit/>
          </a:bodyPr>
          <a:lstStyle/>
          <a:p>
            <a:pPr algn="l"/>
            <a:r>
              <a:rPr lang="en-US" sz="1100" dirty="0">
                <a:solidFill>
                  <a:srgbClr val="FF0000"/>
                </a:solidFill>
              </a:rPr>
              <a:t>End VTs splices</a:t>
            </a:r>
            <a:endParaRPr lang="en-GB" sz="1100" dirty="0">
              <a:solidFill>
                <a:srgbClr val="FF0000"/>
              </a:solidFill>
            </a:endParaRPr>
          </a:p>
        </p:txBody>
      </p:sp>
      <p:sp>
        <p:nvSpPr>
          <p:cNvPr id="8" name="TextBox 7">
            <a:extLst>
              <a:ext uri="{FF2B5EF4-FFF2-40B4-BE49-F238E27FC236}">
                <a16:creationId xmlns:a16="http://schemas.microsoft.com/office/drawing/2014/main" id="{76D69404-68A4-7FF1-07CE-1A7B5A20F3DA}"/>
              </a:ext>
            </a:extLst>
          </p:cNvPr>
          <p:cNvSpPr txBox="1"/>
          <p:nvPr/>
        </p:nvSpPr>
        <p:spPr>
          <a:xfrm>
            <a:off x="2817897" y="2465787"/>
            <a:ext cx="962015" cy="338554"/>
          </a:xfrm>
          <a:prstGeom prst="rect">
            <a:avLst/>
          </a:prstGeom>
          <a:noFill/>
        </p:spPr>
        <p:txBody>
          <a:bodyPr wrap="square" lIns="0" tIns="0" rIns="0" bIns="0" rtlCol="0">
            <a:spAutoFit/>
          </a:bodyPr>
          <a:lstStyle/>
          <a:p>
            <a:pPr algn="l"/>
            <a:r>
              <a:rPr lang="en-US" sz="1100" dirty="0">
                <a:solidFill>
                  <a:srgbClr val="FF0000"/>
                </a:solidFill>
              </a:rPr>
              <a:t>SC Leads wire routing  </a:t>
            </a:r>
            <a:endParaRPr lang="en-GB" sz="1100" dirty="0">
              <a:solidFill>
                <a:srgbClr val="FF0000"/>
              </a:solidFill>
            </a:endParaRPr>
          </a:p>
        </p:txBody>
      </p:sp>
      <p:cxnSp>
        <p:nvCxnSpPr>
          <p:cNvPr id="10" name="Straight Arrow Connector 9">
            <a:extLst>
              <a:ext uri="{FF2B5EF4-FFF2-40B4-BE49-F238E27FC236}">
                <a16:creationId xmlns:a16="http://schemas.microsoft.com/office/drawing/2014/main" id="{82F49E82-6A53-9CBC-31F6-BF0E98C899D0}"/>
              </a:ext>
            </a:extLst>
          </p:cNvPr>
          <p:cNvCxnSpPr/>
          <p:nvPr/>
        </p:nvCxnSpPr>
        <p:spPr>
          <a:xfrm>
            <a:off x="585211" y="2465787"/>
            <a:ext cx="746429" cy="338554"/>
          </a:xfrm>
          <a:prstGeom prst="straightConnector1">
            <a:avLst/>
          </a:prstGeom>
          <a:ln>
            <a:headEnd type="none" w="med" len="med"/>
            <a:tailEnd type="arrow" w="med" len="med"/>
          </a:ln>
        </p:spPr>
        <p:style>
          <a:lnRef idx="3">
            <a:schemeClr val="accent3"/>
          </a:lnRef>
          <a:fillRef idx="0">
            <a:schemeClr val="accent3"/>
          </a:fillRef>
          <a:effectRef idx="2">
            <a:schemeClr val="accent3"/>
          </a:effectRef>
          <a:fontRef idx="minor">
            <a:schemeClr val="tx1"/>
          </a:fontRef>
        </p:style>
      </p:cxnSp>
      <p:cxnSp>
        <p:nvCxnSpPr>
          <p:cNvPr id="11" name="Straight Arrow Connector 10">
            <a:extLst>
              <a:ext uri="{FF2B5EF4-FFF2-40B4-BE49-F238E27FC236}">
                <a16:creationId xmlns:a16="http://schemas.microsoft.com/office/drawing/2014/main" id="{3691E912-F6A0-080C-DB50-AE3C3AF0BD6A}"/>
              </a:ext>
            </a:extLst>
          </p:cNvPr>
          <p:cNvCxnSpPr>
            <a:cxnSpLocks/>
            <a:stCxn id="8" idx="2"/>
          </p:cNvCxnSpPr>
          <p:nvPr/>
        </p:nvCxnSpPr>
        <p:spPr>
          <a:xfrm>
            <a:off x="3298905" y="2804341"/>
            <a:ext cx="67699" cy="699384"/>
          </a:xfrm>
          <a:prstGeom prst="straightConnector1">
            <a:avLst/>
          </a:prstGeom>
          <a:ln>
            <a:headEnd type="none" w="med" len="med"/>
            <a:tailEnd type="arrow" w="med" len="med"/>
          </a:ln>
        </p:spPr>
        <p:style>
          <a:lnRef idx="3">
            <a:schemeClr val="accent3"/>
          </a:lnRef>
          <a:fillRef idx="0">
            <a:schemeClr val="accent3"/>
          </a:fillRef>
          <a:effectRef idx="2">
            <a:schemeClr val="accent3"/>
          </a:effectRef>
          <a:fontRef idx="minor">
            <a:schemeClr val="tx1"/>
          </a:fontRef>
        </p:style>
      </p:cxnSp>
      <p:sp>
        <p:nvSpPr>
          <p:cNvPr id="12" name="Footer Placeholder 7">
            <a:extLst>
              <a:ext uri="{FF2B5EF4-FFF2-40B4-BE49-F238E27FC236}">
                <a16:creationId xmlns:a16="http://schemas.microsoft.com/office/drawing/2014/main" id="{E1004586-47C8-79FB-6D02-22203C51127D}"/>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spTree>
    <p:extLst>
      <p:ext uri="{BB962C8B-B14F-4D97-AF65-F5344CB8AC3E}">
        <p14:creationId xmlns:p14="http://schemas.microsoft.com/office/powerpoint/2010/main" val="3415235237"/>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4B638C-E3EE-48D1-96E5-DA5DED830B76}"/>
              </a:ext>
            </a:extLst>
          </p:cNvPr>
          <p:cNvSpPr>
            <a:spLocks noGrp="1"/>
          </p:cNvSpPr>
          <p:nvPr>
            <p:ph type="title"/>
          </p:nvPr>
        </p:nvSpPr>
        <p:spPr>
          <a:xfrm>
            <a:off x="430576" y="74774"/>
            <a:ext cx="8496944" cy="367370"/>
          </a:xfrm>
        </p:spPr>
        <p:txBody>
          <a:bodyPr/>
          <a:lstStyle/>
          <a:p>
            <a:r>
              <a:rPr lang="en-US" dirty="0"/>
              <a:t>Series MCBRD features</a:t>
            </a:r>
            <a:endParaRPr lang="en-GB" dirty="0"/>
          </a:p>
        </p:txBody>
      </p:sp>
      <p:graphicFrame>
        <p:nvGraphicFramePr>
          <p:cNvPr id="5" name="Content Placeholder 4">
            <a:extLst>
              <a:ext uri="{FF2B5EF4-FFF2-40B4-BE49-F238E27FC236}">
                <a16:creationId xmlns:a16="http://schemas.microsoft.com/office/drawing/2014/main" id="{AD7A2BCA-AF56-76A9-4582-C32D6654BE29}"/>
              </a:ext>
            </a:extLst>
          </p:cNvPr>
          <p:cNvGraphicFramePr>
            <a:graphicFrameLocks noGrp="1"/>
          </p:cNvGraphicFramePr>
          <p:nvPr>
            <p:ph idx="1"/>
            <p:extLst>
              <p:ext uri="{D42A27DB-BD31-4B8C-83A1-F6EECF244321}">
                <p14:modId xmlns:p14="http://schemas.microsoft.com/office/powerpoint/2010/main" val="1061035377"/>
              </p:ext>
            </p:extLst>
          </p:nvPr>
        </p:nvGraphicFramePr>
        <p:xfrm>
          <a:off x="3763372" y="540512"/>
          <a:ext cx="5078229" cy="4140290"/>
        </p:xfrm>
        <a:graphic>
          <a:graphicData uri="http://schemas.openxmlformats.org/drawingml/2006/table">
            <a:tbl>
              <a:tblPr firstRow="1" firstCol="1" bandRow="1">
                <a:tableStyleId>{5C22544A-7EE6-4342-B048-85BDC9FD1C3A}</a:tableStyleId>
              </a:tblPr>
              <a:tblGrid>
                <a:gridCol w="3282750">
                  <a:extLst>
                    <a:ext uri="{9D8B030D-6E8A-4147-A177-3AD203B41FA5}">
                      <a16:colId xmlns:a16="http://schemas.microsoft.com/office/drawing/2014/main" val="2402217505"/>
                    </a:ext>
                  </a:extLst>
                </a:gridCol>
                <a:gridCol w="728250">
                  <a:extLst>
                    <a:ext uri="{9D8B030D-6E8A-4147-A177-3AD203B41FA5}">
                      <a16:colId xmlns:a16="http://schemas.microsoft.com/office/drawing/2014/main" val="2213753302"/>
                    </a:ext>
                  </a:extLst>
                </a:gridCol>
                <a:gridCol w="1067229">
                  <a:extLst>
                    <a:ext uri="{9D8B030D-6E8A-4147-A177-3AD203B41FA5}">
                      <a16:colId xmlns:a16="http://schemas.microsoft.com/office/drawing/2014/main" val="3741403000"/>
                    </a:ext>
                  </a:extLst>
                </a:gridCol>
              </a:tblGrid>
              <a:tr h="241844">
                <a:tc>
                  <a:txBody>
                    <a:bodyPr/>
                    <a:lstStyle/>
                    <a:p>
                      <a:pPr algn="just"/>
                      <a:r>
                        <a:rPr lang="en-US" sz="1600" dirty="0">
                          <a:solidFill>
                            <a:schemeClr val="bg1"/>
                          </a:solidFill>
                          <a:effectLst/>
                        </a:rPr>
                        <a:t>Parameters</a:t>
                      </a:r>
                      <a:endParaRPr lang="en-GB" sz="16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600" dirty="0">
                          <a:solidFill>
                            <a:schemeClr val="bg1"/>
                          </a:solidFill>
                          <a:effectLst/>
                        </a:rPr>
                        <a:t>Unit</a:t>
                      </a:r>
                      <a:endParaRPr lang="en-GB" sz="16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600" dirty="0">
                          <a:solidFill>
                            <a:schemeClr val="bg1"/>
                          </a:solidFill>
                          <a:effectLst/>
                        </a:rPr>
                        <a:t>Value</a:t>
                      </a:r>
                      <a:endParaRPr lang="en-GB" sz="16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68070046"/>
                  </a:ext>
                </a:extLst>
              </a:tr>
              <a:tr h="166268">
                <a:tc>
                  <a:txBody>
                    <a:bodyPr/>
                    <a:lstStyle/>
                    <a:p>
                      <a:pPr algn="l"/>
                      <a:r>
                        <a:rPr lang="en-US" sz="1100" b="0">
                          <a:solidFill>
                            <a:schemeClr val="bg1"/>
                          </a:solidFill>
                          <a:effectLst/>
                        </a:rPr>
                        <a:t>Aperture size</a:t>
                      </a:r>
                      <a:endParaRPr lang="en-GB" sz="1100" b="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B0F0"/>
                    </a:solidFill>
                  </a:tcPr>
                </a:tc>
                <a:tc>
                  <a:txBody>
                    <a:bodyPr/>
                    <a:lstStyle/>
                    <a:p>
                      <a:pPr algn="just"/>
                      <a:r>
                        <a:rPr lang="en-US" sz="1100" dirty="0">
                          <a:solidFill>
                            <a:schemeClr val="tx1"/>
                          </a:solidFill>
                          <a:effectLst/>
                        </a:rPr>
                        <a:t>mm</a:t>
                      </a:r>
                      <a:endParaRPr lang="en-GB"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dirty="0">
                          <a:solidFill>
                            <a:schemeClr val="tx1"/>
                          </a:solidFill>
                          <a:effectLst/>
                        </a:rPr>
                        <a:t>105</a:t>
                      </a:r>
                      <a:endParaRPr lang="en-GB"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52435140"/>
                  </a:ext>
                </a:extLst>
              </a:tr>
              <a:tr h="166268">
                <a:tc>
                  <a:txBody>
                    <a:bodyPr/>
                    <a:lstStyle/>
                    <a:p>
                      <a:pPr algn="l"/>
                      <a:r>
                        <a:rPr lang="en-US" sz="1100" b="0" dirty="0">
                          <a:solidFill>
                            <a:schemeClr val="bg1"/>
                          </a:solidFill>
                          <a:effectLst/>
                        </a:rPr>
                        <a:t>Magnetic length</a:t>
                      </a:r>
                      <a:endParaRPr lang="en-GB" sz="1100" b="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B0F0"/>
                    </a:solidFill>
                  </a:tcPr>
                </a:tc>
                <a:tc>
                  <a:txBody>
                    <a:bodyPr/>
                    <a:lstStyle/>
                    <a:p>
                      <a:pPr algn="just"/>
                      <a:r>
                        <a:rPr lang="en-US" sz="1100" dirty="0">
                          <a:solidFill>
                            <a:schemeClr val="tx1"/>
                          </a:solidFill>
                          <a:effectLst/>
                        </a:rPr>
                        <a:t>m</a:t>
                      </a:r>
                      <a:endParaRPr lang="en-GB"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a:solidFill>
                            <a:schemeClr val="tx1"/>
                          </a:solidFill>
                          <a:effectLst/>
                        </a:rPr>
                        <a:t>1.93</a:t>
                      </a:r>
                      <a:endParaRPr lang="en-GB"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99600925"/>
                  </a:ext>
                </a:extLst>
              </a:tr>
              <a:tr h="166268">
                <a:tc>
                  <a:txBody>
                    <a:bodyPr/>
                    <a:lstStyle/>
                    <a:p>
                      <a:pPr algn="l"/>
                      <a:r>
                        <a:rPr lang="en-US" sz="1100" b="0">
                          <a:solidFill>
                            <a:schemeClr val="bg1"/>
                          </a:solidFill>
                          <a:effectLst/>
                        </a:rPr>
                        <a:t>Nominal field</a:t>
                      </a:r>
                      <a:endParaRPr lang="en-GB" sz="1100" b="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B0F0"/>
                    </a:solidFill>
                  </a:tcPr>
                </a:tc>
                <a:tc>
                  <a:txBody>
                    <a:bodyPr/>
                    <a:lstStyle/>
                    <a:p>
                      <a:pPr algn="just"/>
                      <a:r>
                        <a:rPr lang="en-US" sz="1100" dirty="0">
                          <a:solidFill>
                            <a:schemeClr val="tx1"/>
                          </a:solidFill>
                          <a:effectLst/>
                        </a:rPr>
                        <a:t>T</a:t>
                      </a:r>
                      <a:endParaRPr lang="en-GB"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a:solidFill>
                            <a:schemeClr val="tx1"/>
                          </a:solidFill>
                          <a:effectLst/>
                        </a:rPr>
                        <a:t>2.59</a:t>
                      </a:r>
                      <a:endParaRPr lang="en-GB"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16380195"/>
                  </a:ext>
                </a:extLst>
              </a:tr>
              <a:tr h="166268">
                <a:tc>
                  <a:txBody>
                    <a:bodyPr/>
                    <a:lstStyle/>
                    <a:p>
                      <a:pPr algn="l"/>
                      <a:r>
                        <a:rPr lang="en-US" sz="1100" b="0">
                          <a:solidFill>
                            <a:schemeClr val="bg1"/>
                          </a:solidFill>
                          <a:effectLst/>
                        </a:rPr>
                        <a:t>Nominal integrated field</a:t>
                      </a:r>
                      <a:endParaRPr lang="en-GB" sz="1100" b="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B0F0"/>
                    </a:solidFill>
                  </a:tcPr>
                </a:tc>
                <a:tc>
                  <a:txBody>
                    <a:bodyPr/>
                    <a:lstStyle/>
                    <a:p>
                      <a:pPr algn="just"/>
                      <a:r>
                        <a:rPr lang="en-US" sz="1100" dirty="0" err="1">
                          <a:solidFill>
                            <a:schemeClr val="tx1"/>
                          </a:solidFill>
                          <a:effectLst/>
                        </a:rPr>
                        <a:t>T.m</a:t>
                      </a:r>
                      <a:endParaRPr lang="en-GB"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dirty="0">
                          <a:solidFill>
                            <a:schemeClr val="tx1"/>
                          </a:solidFill>
                          <a:effectLst/>
                        </a:rPr>
                        <a:t>5.0</a:t>
                      </a:r>
                      <a:endParaRPr lang="en-GB"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62125430"/>
                  </a:ext>
                </a:extLst>
              </a:tr>
              <a:tr h="166268">
                <a:tc>
                  <a:txBody>
                    <a:bodyPr/>
                    <a:lstStyle/>
                    <a:p>
                      <a:pPr algn="l"/>
                      <a:r>
                        <a:rPr lang="en-US" sz="1100" b="0" dirty="0">
                          <a:solidFill>
                            <a:schemeClr val="bg1"/>
                          </a:solidFill>
                          <a:effectLst/>
                        </a:rPr>
                        <a:t>Nominal current</a:t>
                      </a:r>
                      <a:endParaRPr lang="en-GB" sz="1100" b="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B0F0"/>
                    </a:solidFill>
                  </a:tcPr>
                </a:tc>
                <a:tc>
                  <a:txBody>
                    <a:bodyPr/>
                    <a:lstStyle/>
                    <a:p>
                      <a:pPr algn="just"/>
                      <a:r>
                        <a:rPr lang="en-US" sz="1100">
                          <a:solidFill>
                            <a:schemeClr val="tx1"/>
                          </a:solidFill>
                          <a:effectLst/>
                        </a:rPr>
                        <a:t>A</a:t>
                      </a:r>
                      <a:endParaRPr lang="en-GB"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dirty="0">
                          <a:solidFill>
                            <a:schemeClr val="tx1"/>
                          </a:solidFill>
                          <a:effectLst/>
                        </a:rPr>
                        <a:t>394</a:t>
                      </a:r>
                      <a:endParaRPr lang="en-GB"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598642168"/>
                  </a:ext>
                </a:extLst>
              </a:tr>
              <a:tr h="166268">
                <a:tc>
                  <a:txBody>
                    <a:bodyPr/>
                    <a:lstStyle/>
                    <a:p>
                      <a:pPr algn="l"/>
                      <a:r>
                        <a:rPr lang="en-US" sz="1100" b="0">
                          <a:solidFill>
                            <a:schemeClr val="bg1"/>
                          </a:solidFill>
                          <a:effectLst/>
                        </a:rPr>
                        <a:t>Ultimate current</a:t>
                      </a:r>
                      <a:endParaRPr lang="en-GB" sz="1100" b="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B0F0"/>
                    </a:solidFill>
                  </a:tcPr>
                </a:tc>
                <a:tc>
                  <a:txBody>
                    <a:bodyPr/>
                    <a:lstStyle/>
                    <a:p>
                      <a:pPr algn="just"/>
                      <a:r>
                        <a:rPr lang="en-US" sz="1100" kern="1200" dirty="0">
                          <a:solidFill>
                            <a:schemeClr val="tx1"/>
                          </a:solidFill>
                          <a:effectLst/>
                          <a:latin typeface="+mn-lt"/>
                          <a:ea typeface="+mn-ea"/>
                          <a:cs typeface="+mn-cs"/>
                        </a:rPr>
                        <a:t>A</a:t>
                      </a:r>
                      <a:endParaRPr lang="en-GB" sz="1100" kern="1200" dirty="0">
                        <a:solidFill>
                          <a:schemeClr val="tx1"/>
                        </a:solidFill>
                        <a:effectLst/>
                        <a:latin typeface="+mn-lt"/>
                        <a:ea typeface="+mn-ea"/>
                        <a:cs typeface="+mn-cs"/>
                      </a:endParaRPr>
                    </a:p>
                  </a:txBody>
                  <a:tcPr marL="68580" marR="68580" marT="0" marB="0"/>
                </a:tc>
                <a:tc>
                  <a:txBody>
                    <a:bodyPr/>
                    <a:lstStyle/>
                    <a:p>
                      <a:pPr algn="just"/>
                      <a:r>
                        <a:rPr lang="en-US" sz="1100" kern="1200" dirty="0">
                          <a:solidFill>
                            <a:schemeClr val="tx1"/>
                          </a:solidFill>
                          <a:effectLst/>
                          <a:latin typeface="+mn-lt"/>
                          <a:ea typeface="+mn-ea"/>
                          <a:cs typeface="+mn-cs"/>
                        </a:rPr>
                        <a:t>422</a:t>
                      </a:r>
                      <a:endParaRPr lang="en-GB" sz="1100" kern="1200" dirty="0">
                        <a:solidFill>
                          <a:schemeClr val="tx1"/>
                        </a:solidFill>
                        <a:effectLst/>
                        <a:latin typeface="+mn-lt"/>
                        <a:ea typeface="+mn-ea"/>
                        <a:cs typeface="+mn-cs"/>
                      </a:endParaRPr>
                    </a:p>
                  </a:txBody>
                  <a:tcPr marL="68580" marR="68580" marT="0" marB="0"/>
                </a:tc>
                <a:extLst>
                  <a:ext uri="{0D108BD9-81ED-4DB2-BD59-A6C34878D82A}">
                    <a16:rowId xmlns:a16="http://schemas.microsoft.com/office/drawing/2014/main" val="402701324"/>
                  </a:ext>
                </a:extLst>
              </a:tr>
              <a:tr h="166268">
                <a:tc>
                  <a:txBody>
                    <a:bodyPr/>
                    <a:lstStyle/>
                    <a:p>
                      <a:pPr algn="l"/>
                      <a:r>
                        <a:rPr lang="en-US" sz="1100" b="0" kern="1200" dirty="0">
                          <a:solidFill>
                            <a:schemeClr val="bg1"/>
                          </a:solidFill>
                          <a:effectLst/>
                          <a:latin typeface="+mn-lt"/>
                          <a:ea typeface="+mn-ea"/>
                          <a:cs typeface="+mn-cs"/>
                        </a:rPr>
                        <a:t>Short sample current at 1.9 K</a:t>
                      </a:r>
                      <a:endParaRPr lang="en-GB" sz="1100" b="0" kern="1200" dirty="0">
                        <a:solidFill>
                          <a:schemeClr val="bg1"/>
                        </a:solidFill>
                        <a:effectLst/>
                        <a:latin typeface="+mn-lt"/>
                        <a:ea typeface="+mn-ea"/>
                        <a:cs typeface="+mn-cs"/>
                      </a:endParaRPr>
                    </a:p>
                  </a:txBody>
                  <a:tcPr marL="68580" marR="68580" marT="0" marB="0">
                    <a:solidFill>
                      <a:srgbClr val="00B0F0"/>
                    </a:solidFill>
                  </a:tcPr>
                </a:tc>
                <a:tc>
                  <a:txBody>
                    <a:bodyPr/>
                    <a:lstStyle/>
                    <a:p>
                      <a:pPr algn="just"/>
                      <a:r>
                        <a:rPr lang="en-US" sz="1100" dirty="0">
                          <a:solidFill>
                            <a:schemeClr val="tx1"/>
                          </a:solidFill>
                          <a:effectLst/>
                        </a:rPr>
                        <a:t>A</a:t>
                      </a:r>
                      <a:endParaRPr lang="en-GB"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dirty="0">
                          <a:solidFill>
                            <a:schemeClr val="tx1"/>
                          </a:solidFill>
                          <a:effectLst/>
                        </a:rPr>
                        <a:t>767</a:t>
                      </a:r>
                      <a:endParaRPr lang="en-GB"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621375813"/>
                  </a:ext>
                </a:extLst>
              </a:tr>
              <a:tr h="166268">
                <a:tc>
                  <a:txBody>
                    <a:bodyPr/>
                    <a:lstStyle/>
                    <a:p>
                      <a:pPr algn="l"/>
                      <a:r>
                        <a:rPr lang="en-US" sz="1100" b="0" kern="1200" dirty="0">
                          <a:solidFill>
                            <a:schemeClr val="bg1"/>
                          </a:solidFill>
                          <a:effectLst/>
                          <a:latin typeface="+mn-lt"/>
                          <a:ea typeface="+mn-ea"/>
                          <a:cs typeface="+mn-cs"/>
                        </a:rPr>
                        <a:t>Short sample current at 4.2 K</a:t>
                      </a:r>
                      <a:endParaRPr lang="en-GB" sz="1100" b="0" kern="1200" dirty="0">
                        <a:solidFill>
                          <a:schemeClr val="bg1"/>
                        </a:solidFill>
                        <a:effectLst/>
                        <a:latin typeface="+mn-lt"/>
                        <a:ea typeface="+mn-ea"/>
                        <a:cs typeface="+mn-cs"/>
                      </a:endParaRPr>
                    </a:p>
                  </a:txBody>
                  <a:tcPr marL="68580" marR="68580" marT="0" marB="0">
                    <a:solidFill>
                      <a:srgbClr val="00B0F0"/>
                    </a:solidFill>
                  </a:tcPr>
                </a:tc>
                <a:tc>
                  <a:txBody>
                    <a:bodyPr/>
                    <a:lstStyle/>
                    <a:p>
                      <a:pPr algn="just"/>
                      <a:r>
                        <a:rPr lang="en-US" sz="1100" dirty="0">
                          <a:solidFill>
                            <a:schemeClr val="tx1"/>
                          </a:solidFill>
                          <a:effectLst/>
                        </a:rPr>
                        <a:t>A</a:t>
                      </a:r>
                      <a:endParaRPr lang="en-GB"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dirty="0">
                          <a:solidFill>
                            <a:schemeClr val="tx1"/>
                          </a:solidFill>
                          <a:effectLst/>
                        </a:rPr>
                        <a:t>650</a:t>
                      </a:r>
                      <a:endParaRPr lang="en-GB"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64050465"/>
                  </a:ext>
                </a:extLst>
              </a:tr>
              <a:tr h="166268">
                <a:tc>
                  <a:txBody>
                    <a:bodyPr/>
                    <a:lstStyle/>
                    <a:p>
                      <a:pPr algn="l"/>
                      <a:r>
                        <a:rPr lang="en-US" sz="1100" b="0" kern="1200" dirty="0" err="1">
                          <a:solidFill>
                            <a:schemeClr val="bg1"/>
                          </a:solidFill>
                          <a:effectLst/>
                          <a:latin typeface="+mn-lt"/>
                          <a:ea typeface="+mn-ea"/>
                          <a:cs typeface="+mn-cs"/>
                        </a:rPr>
                        <a:t>Loadline</a:t>
                      </a:r>
                      <a:r>
                        <a:rPr lang="en-US" sz="1100" b="0" kern="1200" dirty="0">
                          <a:solidFill>
                            <a:schemeClr val="bg1"/>
                          </a:solidFill>
                          <a:effectLst/>
                          <a:latin typeface="+mn-lt"/>
                          <a:ea typeface="+mn-ea"/>
                          <a:cs typeface="+mn-cs"/>
                        </a:rPr>
                        <a:t> fraction at 1.9 K </a:t>
                      </a:r>
                      <a:r>
                        <a:rPr lang="en-US" sz="1100" b="0" kern="1200" dirty="0">
                          <a:solidFill>
                            <a:srgbClr val="FF0000"/>
                          </a:solidFill>
                          <a:effectLst/>
                          <a:latin typeface="+mn-lt"/>
                          <a:ea typeface="+mn-ea"/>
                          <a:cs typeface="+mn-cs"/>
                        </a:rPr>
                        <a:t>(WST)</a:t>
                      </a:r>
                      <a:endParaRPr lang="en-GB" sz="1100" b="0" kern="1200" dirty="0">
                        <a:solidFill>
                          <a:srgbClr val="FF0000"/>
                        </a:solidFill>
                        <a:effectLst/>
                        <a:latin typeface="+mn-lt"/>
                        <a:ea typeface="+mn-ea"/>
                        <a:cs typeface="+mn-cs"/>
                      </a:endParaRPr>
                    </a:p>
                  </a:txBody>
                  <a:tcPr marL="68580" marR="68580" marT="0" marB="0">
                    <a:solidFill>
                      <a:srgbClr val="00B0F0"/>
                    </a:solidFill>
                  </a:tcPr>
                </a:tc>
                <a:tc>
                  <a:txBody>
                    <a:bodyPr/>
                    <a:lstStyle/>
                    <a:p>
                      <a:pPr algn="just"/>
                      <a:r>
                        <a:rPr lang="en-US" sz="1100">
                          <a:solidFill>
                            <a:schemeClr val="tx1"/>
                          </a:solidFill>
                          <a:effectLst/>
                        </a:rPr>
                        <a:t> </a:t>
                      </a:r>
                      <a:endParaRPr lang="en-GB"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dirty="0">
                          <a:solidFill>
                            <a:schemeClr val="tx1"/>
                          </a:solidFill>
                          <a:effectLst/>
                        </a:rPr>
                        <a:t>53 / </a:t>
                      </a:r>
                      <a:r>
                        <a:rPr lang="en-US" sz="1100" dirty="0">
                          <a:solidFill>
                            <a:srgbClr val="FF0000"/>
                          </a:solidFill>
                          <a:effectLst/>
                        </a:rPr>
                        <a:t>47 %</a:t>
                      </a:r>
                      <a:endParaRPr lang="en-GB" sz="11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828527532"/>
                  </a:ext>
                </a:extLst>
              </a:tr>
              <a:tr h="166268">
                <a:tc>
                  <a:txBody>
                    <a:bodyPr/>
                    <a:lstStyle/>
                    <a:p>
                      <a:pPr algn="l"/>
                      <a:r>
                        <a:rPr lang="en-US" sz="1100" b="0" kern="1200" dirty="0">
                          <a:solidFill>
                            <a:schemeClr val="bg1"/>
                          </a:solidFill>
                          <a:effectLst/>
                          <a:latin typeface="+mn-lt"/>
                          <a:ea typeface="+mn-ea"/>
                          <a:cs typeface="+mn-cs"/>
                        </a:rPr>
                        <a:t>Strand diameter</a:t>
                      </a:r>
                      <a:endParaRPr lang="en-GB" sz="1100" b="0" kern="1200" dirty="0">
                        <a:solidFill>
                          <a:schemeClr val="bg1"/>
                        </a:solidFill>
                        <a:effectLst/>
                        <a:latin typeface="+mn-lt"/>
                        <a:ea typeface="+mn-ea"/>
                        <a:cs typeface="+mn-cs"/>
                      </a:endParaRPr>
                    </a:p>
                  </a:txBody>
                  <a:tcPr marL="68580" marR="68580" marT="0" marB="0">
                    <a:solidFill>
                      <a:srgbClr val="00B0F0"/>
                    </a:solidFill>
                  </a:tcPr>
                </a:tc>
                <a:tc>
                  <a:txBody>
                    <a:bodyPr/>
                    <a:lstStyle/>
                    <a:p>
                      <a:pPr algn="just"/>
                      <a:r>
                        <a:rPr lang="en-US" sz="1100">
                          <a:solidFill>
                            <a:schemeClr val="tx1"/>
                          </a:solidFill>
                          <a:effectLst/>
                        </a:rPr>
                        <a:t>mm</a:t>
                      </a:r>
                      <a:endParaRPr lang="en-GB"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dirty="0">
                          <a:solidFill>
                            <a:schemeClr val="tx1"/>
                          </a:solidFill>
                          <a:effectLst/>
                        </a:rPr>
                        <a:t>0.825</a:t>
                      </a:r>
                      <a:endParaRPr lang="en-GB"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49123382"/>
                  </a:ext>
                </a:extLst>
              </a:tr>
              <a:tr h="166268">
                <a:tc>
                  <a:txBody>
                    <a:bodyPr/>
                    <a:lstStyle/>
                    <a:p>
                      <a:pPr algn="l"/>
                      <a:r>
                        <a:rPr lang="en-US" sz="1100" b="0" kern="1200" dirty="0">
                          <a:solidFill>
                            <a:schemeClr val="bg1"/>
                          </a:solidFill>
                          <a:effectLst/>
                          <a:latin typeface="+mn-lt"/>
                          <a:ea typeface="+mn-ea"/>
                          <a:cs typeface="+mn-cs"/>
                        </a:rPr>
                        <a:t>Cu/</a:t>
                      </a:r>
                      <a:r>
                        <a:rPr lang="en-US" sz="1100" b="0" kern="1200" dirty="0" err="1">
                          <a:solidFill>
                            <a:schemeClr val="bg1"/>
                          </a:solidFill>
                          <a:effectLst/>
                          <a:latin typeface="+mn-lt"/>
                          <a:ea typeface="+mn-ea"/>
                          <a:cs typeface="+mn-cs"/>
                        </a:rPr>
                        <a:t>no_Cu</a:t>
                      </a:r>
                      <a:r>
                        <a:rPr lang="en-US" sz="1100" b="0" kern="1200" dirty="0">
                          <a:solidFill>
                            <a:schemeClr val="bg1"/>
                          </a:solidFill>
                          <a:effectLst/>
                          <a:latin typeface="+mn-lt"/>
                          <a:ea typeface="+mn-ea"/>
                          <a:cs typeface="+mn-cs"/>
                        </a:rPr>
                        <a:t>  </a:t>
                      </a:r>
                      <a:r>
                        <a:rPr lang="en-US" sz="1100" b="0" kern="1200" dirty="0">
                          <a:solidFill>
                            <a:srgbClr val="FF0000"/>
                          </a:solidFill>
                          <a:effectLst/>
                          <a:latin typeface="+mn-lt"/>
                          <a:ea typeface="+mn-ea"/>
                          <a:cs typeface="+mn-cs"/>
                        </a:rPr>
                        <a:t>(WST wire)</a:t>
                      </a:r>
                      <a:endParaRPr lang="en-GB" sz="1100" b="0" kern="1200" dirty="0">
                        <a:solidFill>
                          <a:srgbClr val="FF0000"/>
                        </a:solidFill>
                        <a:effectLst/>
                        <a:latin typeface="+mn-lt"/>
                        <a:ea typeface="+mn-ea"/>
                        <a:cs typeface="+mn-cs"/>
                      </a:endParaRPr>
                    </a:p>
                  </a:txBody>
                  <a:tcPr marL="68580" marR="68580" marT="0" marB="0">
                    <a:solidFill>
                      <a:srgbClr val="00B0F0"/>
                    </a:solidFill>
                  </a:tcPr>
                </a:tc>
                <a:tc>
                  <a:txBody>
                    <a:bodyPr/>
                    <a:lstStyle/>
                    <a:p>
                      <a:pPr algn="just"/>
                      <a:r>
                        <a:rPr lang="en-US" sz="1100" dirty="0">
                          <a:solidFill>
                            <a:schemeClr val="tx1"/>
                          </a:solidFill>
                          <a:effectLst/>
                        </a:rPr>
                        <a:t> -</a:t>
                      </a:r>
                      <a:endParaRPr lang="en-GB"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dirty="0">
                          <a:solidFill>
                            <a:schemeClr val="tx1"/>
                          </a:solidFill>
                          <a:effectLst/>
                        </a:rPr>
                        <a:t>1.95 </a:t>
                      </a:r>
                      <a:r>
                        <a:rPr lang="en-US" sz="1100" dirty="0">
                          <a:solidFill>
                            <a:srgbClr val="FF0000"/>
                          </a:solidFill>
                          <a:effectLst/>
                        </a:rPr>
                        <a:t>( 1.3)</a:t>
                      </a:r>
                      <a:endParaRPr lang="en-GB" sz="11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57020336"/>
                  </a:ext>
                </a:extLst>
              </a:tr>
              <a:tr h="166268">
                <a:tc>
                  <a:txBody>
                    <a:bodyPr/>
                    <a:lstStyle/>
                    <a:p>
                      <a:pPr algn="l"/>
                      <a:r>
                        <a:rPr lang="en-US" sz="1100" b="0" kern="1200" dirty="0">
                          <a:solidFill>
                            <a:schemeClr val="bg1"/>
                          </a:solidFill>
                          <a:effectLst/>
                          <a:latin typeface="+mn-lt"/>
                          <a:ea typeface="+mn-ea"/>
                          <a:cs typeface="+mn-cs"/>
                        </a:rPr>
                        <a:t>Strand critical current at 4 T</a:t>
                      </a:r>
                      <a:endParaRPr lang="en-GB" sz="1100" b="0" kern="1200" dirty="0">
                        <a:solidFill>
                          <a:schemeClr val="bg1"/>
                        </a:solidFill>
                        <a:effectLst/>
                        <a:latin typeface="+mn-lt"/>
                        <a:ea typeface="+mn-ea"/>
                        <a:cs typeface="+mn-cs"/>
                      </a:endParaRPr>
                    </a:p>
                  </a:txBody>
                  <a:tcPr marL="68580" marR="68580" marT="0" marB="0">
                    <a:solidFill>
                      <a:srgbClr val="00B0F0"/>
                    </a:solidFill>
                  </a:tcPr>
                </a:tc>
                <a:tc>
                  <a:txBody>
                    <a:bodyPr/>
                    <a:lstStyle/>
                    <a:p>
                      <a:pPr algn="just"/>
                      <a:r>
                        <a:rPr lang="en-US" sz="1100">
                          <a:solidFill>
                            <a:schemeClr val="tx1"/>
                          </a:solidFill>
                          <a:effectLst/>
                        </a:rPr>
                        <a:t>A</a:t>
                      </a:r>
                      <a:endParaRPr lang="en-GB"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a:solidFill>
                            <a:schemeClr val="tx1"/>
                          </a:solidFill>
                          <a:effectLst/>
                        </a:rPr>
                        <a:t>700</a:t>
                      </a:r>
                      <a:endParaRPr lang="en-GB"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09021632"/>
                  </a:ext>
                </a:extLst>
              </a:tr>
              <a:tr h="166268">
                <a:tc>
                  <a:txBody>
                    <a:bodyPr/>
                    <a:lstStyle/>
                    <a:p>
                      <a:pPr algn="l"/>
                      <a:r>
                        <a:rPr lang="en-US" sz="1100" b="0" kern="1200">
                          <a:solidFill>
                            <a:schemeClr val="bg1"/>
                          </a:solidFill>
                          <a:effectLst/>
                          <a:latin typeface="+mn-lt"/>
                          <a:ea typeface="+mn-ea"/>
                          <a:cs typeface="+mn-cs"/>
                        </a:rPr>
                        <a:t>Nominal strand current density</a:t>
                      </a:r>
                      <a:endParaRPr lang="en-GB" sz="1100" b="0" kern="1200">
                        <a:solidFill>
                          <a:schemeClr val="bg1"/>
                        </a:solidFill>
                        <a:effectLst/>
                        <a:latin typeface="+mn-lt"/>
                        <a:ea typeface="+mn-ea"/>
                        <a:cs typeface="+mn-cs"/>
                      </a:endParaRPr>
                    </a:p>
                  </a:txBody>
                  <a:tcPr marL="68580" marR="68580" marT="0" marB="0">
                    <a:solidFill>
                      <a:srgbClr val="00B0F0"/>
                    </a:solidFill>
                  </a:tcPr>
                </a:tc>
                <a:tc>
                  <a:txBody>
                    <a:bodyPr/>
                    <a:lstStyle/>
                    <a:p>
                      <a:pPr algn="just"/>
                      <a:r>
                        <a:rPr lang="en-US" sz="1100">
                          <a:solidFill>
                            <a:schemeClr val="tx1"/>
                          </a:solidFill>
                          <a:effectLst/>
                        </a:rPr>
                        <a:t>A/mm</a:t>
                      </a:r>
                      <a:r>
                        <a:rPr lang="en-US" sz="1100" baseline="30000">
                          <a:solidFill>
                            <a:schemeClr val="tx1"/>
                          </a:solidFill>
                          <a:effectLst/>
                        </a:rPr>
                        <a:t>2</a:t>
                      </a:r>
                      <a:endParaRPr lang="en-GB"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dirty="0">
                          <a:solidFill>
                            <a:schemeClr val="tx1"/>
                          </a:solidFill>
                          <a:effectLst/>
                        </a:rPr>
                        <a:t>737</a:t>
                      </a:r>
                      <a:endParaRPr lang="en-GB"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68306024"/>
                  </a:ext>
                </a:extLst>
              </a:tr>
              <a:tr h="166268">
                <a:tc>
                  <a:txBody>
                    <a:bodyPr/>
                    <a:lstStyle/>
                    <a:p>
                      <a:pPr algn="l"/>
                      <a:r>
                        <a:rPr lang="en-US" sz="1100" b="0" kern="1200" dirty="0">
                          <a:solidFill>
                            <a:schemeClr val="bg1"/>
                          </a:solidFill>
                          <a:effectLst/>
                          <a:latin typeface="+mn-lt"/>
                          <a:ea typeface="+mn-ea"/>
                          <a:cs typeface="+mn-cs"/>
                        </a:rPr>
                        <a:t>Nominal superconductor current density</a:t>
                      </a:r>
                      <a:endParaRPr lang="en-GB" sz="1100" b="0" kern="1200" dirty="0">
                        <a:solidFill>
                          <a:schemeClr val="bg1"/>
                        </a:solidFill>
                        <a:effectLst/>
                        <a:latin typeface="+mn-lt"/>
                        <a:ea typeface="+mn-ea"/>
                        <a:cs typeface="+mn-cs"/>
                      </a:endParaRPr>
                    </a:p>
                  </a:txBody>
                  <a:tcPr marL="68580" marR="68580" marT="0" marB="0">
                    <a:solidFill>
                      <a:srgbClr val="00B0F0"/>
                    </a:solidFill>
                  </a:tcPr>
                </a:tc>
                <a:tc>
                  <a:txBody>
                    <a:bodyPr/>
                    <a:lstStyle/>
                    <a:p>
                      <a:pPr algn="just"/>
                      <a:r>
                        <a:rPr lang="en-US" sz="1100">
                          <a:solidFill>
                            <a:schemeClr val="tx1"/>
                          </a:solidFill>
                          <a:effectLst/>
                        </a:rPr>
                        <a:t>A/mm</a:t>
                      </a:r>
                      <a:r>
                        <a:rPr lang="en-US" sz="1100" baseline="30000">
                          <a:solidFill>
                            <a:schemeClr val="tx1"/>
                          </a:solidFill>
                          <a:effectLst/>
                        </a:rPr>
                        <a:t>2</a:t>
                      </a:r>
                      <a:endParaRPr lang="en-GB"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dirty="0">
                          <a:solidFill>
                            <a:schemeClr val="tx1"/>
                          </a:solidFill>
                          <a:effectLst/>
                        </a:rPr>
                        <a:t>1695</a:t>
                      </a:r>
                      <a:endParaRPr lang="en-GB"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64079499"/>
                  </a:ext>
                </a:extLst>
              </a:tr>
              <a:tr h="166268">
                <a:tc>
                  <a:txBody>
                    <a:bodyPr/>
                    <a:lstStyle/>
                    <a:p>
                      <a:pPr algn="l"/>
                      <a:r>
                        <a:rPr lang="en-US" sz="1100" b="0" kern="1200" dirty="0">
                          <a:solidFill>
                            <a:schemeClr val="bg1"/>
                          </a:solidFill>
                          <a:effectLst/>
                          <a:latin typeface="+mn-lt"/>
                          <a:ea typeface="+mn-ea"/>
                          <a:cs typeface="+mn-cs"/>
                        </a:rPr>
                        <a:t>Nominal differential inductance per aperture</a:t>
                      </a:r>
                      <a:endParaRPr lang="en-GB" sz="1100" b="0" kern="1200" dirty="0">
                        <a:solidFill>
                          <a:schemeClr val="bg1"/>
                        </a:solidFill>
                        <a:effectLst/>
                        <a:latin typeface="+mn-lt"/>
                        <a:ea typeface="+mn-ea"/>
                        <a:cs typeface="+mn-cs"/>
                      </a:endParaRPr>
                    </a:p>
                  </a:txBody>
                  <a:tcPr marL="68580" marR="68580" marT="0" marB="0">
                    <a:solidFill>
                      <a:srgbClr val="00B0F0"/>
                    </a:solidFill>
                  </a:tcPr>
                </a:tc>
                <a:tc>
                  <a:txBody>
                    <a:bodyPr/>
                    <a:lstStyle/>
                    <a:p>
                      <a:pPr algn="just"/>
                      <a:r>
                        <a:rPr lang="en-US" sz="1100" dirty="0" err="1">
                          <a:solidFill>
                            <a:schemeClr val="tx1"/>
                          </a:solidFill>
                          <a:effectLst/>
                        </a:rPr>
                        <a:t>mH</a:t>
                      </a:r>
                      <a:endParaRPr lang="en-GB"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dirty="0">
                          <a:solidFill>
                            <a:schemeClr val="tx1"/>
                          </a:solidFill>
                          <a:effectLst/>
                        </a:rPr>
                        <a:t>970</a:t>
                      </a:r>
                      <a:endParaRPr lang="en-GB"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381395118"/>
                  </a:ext>
                </a:extLst>
              </a:tr>
              <a:tr h="166268">
                <a:tc>
                  <a:txBody>
                    <a:bodyPr/>
                    <a:lstStyle/>
                    <a:p>
                      <a:pPr algn="l"/>
                      <a:r>
                        <a:rPr lang="en-US" sz="1100" b="0" kern="1200" dirty="0">
                          <a:solidFill>
                            <a:schemeClr val="bg1"/>
                          </a:solidFill>
                          <a:effectLst/>
                          <a:latin typeface="+mn-lt"/>
                          <a:ea typeface="+mn-ea"/>
                          <a:cs typeface="+mn-cs"/>
                        </a:rPr>
                        <a:t>Nominal stored energy per aperture</a:t>
                      </a:r>
                      <a:endParaRPr lang="en-GB" sz="1100" b="0" kern="1200" dirty="0">
                        <a:solidFill>
                          <a:schemeClr val="bg1"/>
                        </a:solidFill>
                        <a:effectLst/>
                        <a:latin typeface="+mn-lt"/>
                        <a:ea typeface="+mn-ea"/>
                        <a:cs typeface="+mn-cs"/>
                      </a:endParaRPr>
                    </a:p>
                  </a:txBody>
                  <a:tcPr marL="68580" marR="68580" marT="0" marB="0">
                    <a:solidFill>
                      <a:srgbClr val="00B0F0"/>
                    </a:solidFill>
                  </a:tcPr>
                </a:tc>
                <a:tc>
                  <a:txBody>
                    <a:bodyPr/>
                    <a:lstStyle/>
                    <a:p>
                      <a:pPr algn="just"/>
                      <a:r>
                        <a:rPr lang="en-US" sz="1100" dirty="0">
                          <a:solidFill>
                            <a:schemeClr val="tx1"/>
                          </a:solidFill>
                          <a:effectLst/>
                        </a:rPr>
                        <a:t>kJ</a:t>
                      </a:r>
                      <a:endParaRPr lang="en-GB"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dirty="0">
                          <a:solidFill>
                            <a:schemeClr val="tx1"/>
                          </a:solidFill>
                          <a:effectLst/>
                        </a:rPr>
                        <a:t>74.9</a:t>
                      </a:r>
                      <a:endParaRPr lang="en-GB"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74163379"/>
                  </a:ext>
                </a:extLst>
              </a:tr>
              <a:tr h="302305">
                <a:tc>
                  <a:txBody>
                    <a:bodyPr/>
                    <a:lstStyle/>
                    <a:p>
                      <a:r>
                        <a:rPr lang="en-GB" sz="1100" b="0" kern="1200" dirty="0">
                          <a:solidFill>
                            <a:schemeClr val="bg1"/>
                          </a:solidFill>
                          <a:effectLst/>
                          <a:latin typeface="+mn-lt"/>
                          <a:ea typeface="+mn-ea"/>
                          <a:cs typeface="+mn-cs"/>
                        </a:rPr>
                        <a:t>CCT skew angle</a:t>
                      </a:r>
                    </a:p>
                  </a:txBody>
                  <a:tcPr>
                    <a:solidFill>
                      <a:srgbClr val="00B0F0"/>
                    </a:solidFill>
                  </a:tcPr>
                </a:tc>
                <a:tc>
                  <a:txBody>
                    <a:bodyPr/>
                    <a:lstStyle/>
                    <a:p>
                      <a:pPr algn="l"/>
                      <a:r>
                        <a:rPr lang="en-US" sz="1100" kern="1200" dirty="0">
                          <a:solidFill>
                            <a:schemeClr val="tx1"/>
                          </a:solidFill>
                          <a:effectLst/>
                          <a:latin typeface="+mn-lt"/>
                          <a:ea typeface="+mn-ea"/>
                          <a:cs typeface="+mn-cs"/>
                        </a:rPr>
                        <a:t>deg</a:t>
                      </a:r>
                      <a:endParaRPr lang="en-GB" sz="1100" kern="1200" dirty="0">
                        <a:solidFill>
                          <a:schemeClr val="tx1"/>
                        </a:solidFill>
                        <a:effectLst/>
                        <a:latin typeface="+mn-lt"/>
                        <a:ea typeface="+mn-ea"/>
                        <a:cs typeface="+mn-cs"/>
                      </a:endParaRPr>
                    </a:p>
                  </a:txBody>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30°</a:t>
                      </a:r>
                    </a:p>
                  </a:txBody>
                  <a:tcPr marL="68580" marR="68580" marT="0" marB="0"/>
                </a:tc>
                <a:extLst>
                  <a:ext uri="{0D108BD9-81ED-4DB2-BD59-A6C34878D82A}">
                    <a16:rowId xmlns:a16="http://schemas.microsoft.com/office/drawing/2014/main" val="3306195212"/>
                  </a:ext>
                </a:extLst>
              </a:tr>
              <a:tr h="302305">
                <a:tc>
                  <a:txBody>
                    <a:bodyPr/>
                    <a:lstStyle/>
                    <a:p>
                      <a:r>
                        <a:rPr lang="en-GB" sz="1100" b="0" kern="1200" dirty="0">
                          <a:solidFill>
                            <a:schemeClr val="bg1"/>
                          </a:solidFill>
                          <a:effectLst/>
                          <a:latin typeface="+mn-lt"/>
                          <a:ea typeface="+mn-ea"/>
                          <a:cs typeface="+mn-cs"/>
                        </a:rPr>
                        <a:t>No. of turns per layer</a:t>
                      </a:r>
                    </a:p>
                  </a:txBody>
                  <a:tcPr>
                    <a:solidFill>
                      <a:srgbClr val="00B0F0"/>
                    </a:solidFill>
                  </a:tcPr>
                </a:tc>
                <a:tc>
                  <a:txBody>
                    <a:bodyPr/>
                    <a:lstStyle/>
                    <a:p>
                      <a:pPr algn="l"/>
                      <a:endParaRPr lang="en-GB" sz="1100" kern="1200" dirty="0">
                        <a:solidFill>
                          <a:schemeClr val="tx1"/>
                        </a:solidFill>
                        <a:effectLst/>
                        <a:latin typeface="+mn-lt"/>
                        <a:ea typeface="+mn-ea"/>
                        <a:cs typeface="+mn-cs"/>
                      </a:endParaRPr>
                    </a:p>
                  </a:txBody>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365</a:t>
                      </a:r>
                    </a:p>
                  </a:txBody>
                  <a:tcPr marL="68580" marR="68580" marT="0" marB="0"/>
                </a:tc>
                <a:extLst>
                  <a:ext uri="{0D108BD9-81ED-4DB2-BD59-A6C34878D82A}">
                    <a16:rowId xmlns:a16="http://schemas.microsoft.com/office/drawing/2014/main" val="1950113952"/>
                  </a:ext>
                </a:extLst>
              </a:tr>
              <a:tr h="250845">
                <a:tc>
                  <a:txBody>
                    <a:bodyPr/>
                    <a:lstStyle/>
                    <a:p>
                      <a:r>
                        <a:rPr lang="en-GB" sz="1100" b="0" kern="1200" dirty="0">
                          <a:solidFill>
                            <a:schemeClr val="bg1"/>
                          </a:solidFill>
                          <a:effectLst/>
                          <a:latin typeface="+mn-lt"/>
                          <a:ea typeface="+mn-ea"/>
                          <a:cs typeface="+mn-cs"/>
                        </a:rPr>
                        <a:t>Slot size in former (mm) </a:t>
                      </a:r>
                      <a:r>
                        <a:rPr lang="en-GB" sz="1100" b="0" kern="1200" dirty="0">
                          <a:solidFill>
                            <a:srgbClr val="FF0000"/>
                          </a:solidFill>
                          <a:effectLst/>
                          <a:latin typeface="+mn-lt"/>
                          <a:ea typeface="+mn-ea"/>
                          <a:cs typeface="+mn-cs"/>
                        </a:rPr>
                        <a:t>(IHEP depth)</a:t>
                      </a:r>
                    </a:p>
                  </a:txBody>
                  <a:tcPr>
                    <a:solidFill>
                      <a:srgbClr val="00B0F0"/>
                    </a:solidFill>
                  </a:tcPr>
                </a:tc>
                <a:tc>
                  <a:txBody>
                    <a:bodyPr/>
                    <a:lstStyle/>
                    <a:p>
                      <a:pPr algn="ctr"/>
                      <a:endParaRPr lang="en-GB" sz="1400" dirty="0">
                        <a:solidFill>
                          <a:schemeClr val="tx1"/>
                        </a:solidFill>
                      </a:endParaRPr>
                    </a:p>
                  </a:txBody>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2.1 × 5.2 </a:t>
                      </a:r>
                      <a:r>
                        <a:rPr lang="en-GB" sz="1100" dirty="0">
                          <a:solidFill>
                            <a:srgbClr val="FF0000"/>
                          </a:solidFill>
                        </a:rPr>
                        <a:t>( 4.9)</a:t>
                      </a:r>
                    </a:p>
                  </a:txBody>
                  <a:tcPr marL="68580" marR="68580" marT="0" marB="0"/>
                </a:tc>
                <a:extLst>
                  <a:ext uri="{0D108BD9-81ED-4DB2-BD59-A6C34878D82A}">
                    <a16:rowId xmlns:a16="http://schemas.microsoft.com/office/drawing/2014/main" val="2310204456"/>
                  </a:ext>
                </a:extLst>
              </a:tr>
              <a:tr h="302305">
                <a:tc>
                  <a:txBody>
                    <a:bodyPr/>
                    <a:lstStyle/>
                    <a:p>
                      <a:r>
                        <a:rPr lang="en-GB" sz="1100" b="0" kern="1200" dirty="0">
                          <a:solidFill>
                            <a:schemeClr val="bg1"/>
                          </a:solidFill>
                          <a:effectLst/>
                          <a:latin typeface="+mn-lt"/>
                          <a:ea typeface="+mn-ea"/>
                          <a:cs typeface="+mn-cs"/>
                        </a:rPr>
                        <a:t>Number of CCT layers / Strands in channel </a:t>
                      </a:r>
                    </a:p>
                  </a:txBody>
                  <a:tcPr>
                    <a:solidFill>
                      <a:srgbClr val="00B0F0"/>
                    </a:solidFill>
                  </a:tcPr>
                </a:tc>
                <a:tc>
                  <a:txBody>
                    <a:bodyPr/>
                    <a:lstStyle/>
                    <a:p>
                      <a:pPr algn="ctr"/>
                      <a:r>
                        <a:rPr lang="en-GB" sz="1400" dirty="0">
                          <a:solidFill>
                            <a:schemeClr val="tx1"/>
                          </a:solidFill>
                        </a:rPr>
                        <a:t> </a:t>
                      </a:r>
                    </a:p>
                  </a:txBody>
                  <a:tcPr/>
                </a:tc>
                <a:tc>
                  <a:txBody>
                    <a:bodyPr/>
                    <a:lstStyle/>
                    <a:p>
                      <a:pPr algn="just"/>
                      <a:r>
                        <a:rPr lang="en-GB" sz="1100" dirty="0">
                          <a:solidFill>
                            <a:schemeClr val="tx1"/>
                          </a:solidFill>
                        </a:rPr>
                        <a:t>2 / 5 x 2</a:t>
                      </a:r>
                      <a:endParaRPr lang="en-GB"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55893397"/>
                  </a:ext>
                </a:extLst>
              </a:tr>
            </a:tbl>
          </a:graphicData>
        </a:graphic>
      </p:graphicFrame>
      <p:sp>
        <p:nvSpPr>
          <p:cNvPr id="4" name="Slide Number Placeholder 3">
            <a:extLst>
              <a:ext uri="{FF2B5EF4-FFF2-40B4-BE49-F238E27FC236}">
                <a16:creationId xmlns:a16="http://schemas.microsoft.com/office/drawing/2014/main" id="{F88B5071-9EB3-7809-0396-190E01340AB2}"/>
              </a:ext>
            </a:extLst>
          </p:cNvPr>
          <p:cNvSpPr>
            <a:spLocks noGrp="1"/>
          </p:cNvSpPr>
          <p:nvPr>
            <p:ph type="sldNum" sz="quarter" idx="12"/>
          </p:nvPr>
        </p:nvSpPr>
        <p:spPr/>
        <p:txBody>
          <a:bodyPr/>
          <a:lstStyle/>
          <a:p>
            <a:fld id="{BFDCA1C4-9514-7B4F-976F-D92F7E296653}" type="slidenum">
              <a:rPr lang="fr-FR" smtClean="0"/>
              <a:pPr/>
              <a:t>4</a:t>
            </a:fld>
            <a:endParaRPr lang="fr-FR"/>
          </a:p>
        </p:txBody>
      </p:sp>
      <p:sp>
        <p:nvSpPr>
          <p:cNvPr id="6" name="Content Placeholder 2">
            <a:extLst>
              <a:ext uri="{FF2B5EF4-FFF2-40B4-BE49-F238E27FC236}">
                <a16:creationId xmlns:a16="http://schemas.microsoft.com/office/drawing/2014/main" id="{013FB709-A470-2C1E-06AD-D6B10B570682}"/>
              </a:ext>
            </a:extLst>
          </p:cNvPr>
          <p:cNvSpPr txBox="1">
            <a:spLocks/>
          </p:cNvSpPr>
          <p:nvPr/>
        </p:nvSpPr>
        <p:spPr>
          <a:xfrm>
            <a:off x="89047" y="506345"/>
            <a:ext cx="3728204" cy="3680222"/>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600" b="1" dirty="0">
                <a:solidFill>
                  <a:srgbClr val="002060"/>
                </a:solidFill>
              </a:rPr>
              <a:t>Last MCBRDP4 built in 2022 per the series magnet requirements. (EDMS 2051870 ), including recent series instrumentation consolidation.</a:t>
            </a:r>
          </a:p>
          <a:p>
            <a:r>
              <a:rPr lang="en-GB" sz="1600" b="1" dirty="0">
                <a:solidFill>
                  <a:srgbClr val="002060"/>
                </a:solidFill>
              </a:rPr>
              <a:t>MCBRD11,12 follow the series manufacture features </a:t>
            </a:r>
          </a:p>
          <a:p>
            <a:endParaRPr lang="en-GB" sz="1400" dirty="0"/>
          </a:p>
        </p:txBody>
      </p:sp>
      <p:sp>
        <p:nvSpPr>
          <p:cNvPr id="8" name="Footer Placeholder 7">
            <a:extLst>
              <a:ext uri="{FF2B5EF4-FFF2-40B4-BE49-F238E27FC236}">
                <a16:creationId xmlns:a16="http://schemas.microsoft.com/office/drawing/2014/main" id="{D9FF2063-F97E-2D42-83E2-0FD20B85A7B5}"/>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pic>
        <p:nvPicPr>
          <p:cNvPr id="3" name="Picture 2">
            <a:extLst>
              <a:ext uri="{FF2B5EF4-FFF2-40B4-BE49-F238E27FC236}">
                <a16:creationId xmlns:a16="http://schemas.microsoft.com/office/drawing/2014/main" id="{03D051AD-2937-9E93-D044-EA0F4F851163}"/>
              </a:ext>
            </a:extLst>
          </p:cNvPr>
          <p:cNvPicPr>
            <a:picLocks noChangeAspect="1"/>
          </p:cNvPicPr>
          <p:nvPr/>
        </p:nvPicPr>
        <p:blipFill>
          <a:blip r:embed="rId2">
            <a:extLst>
              <a:ext uri="{28A0092B-C50C-407E-A947-70E740481C1C}">
                <a14:useLocalDpi xmlns:a14="http://schemas.microsoft.com/office/drawing/2010/main" val="0"/>
              </a:ext>
            </a:extLst>
          </a:blip>
          <a:srcRect t="12499" b="12499"/>
          <a:stretch/>
        </p:blipFill>
        <p:spPr>
          <a:xfrm>
            <a:off x="671755" y="2342965"/>
            <a:ext cx="2508909" cy="2508996"/>
          </a:xfrm>
          <a:prstGeom prst="ellipse">
            <a:avLst/>
          </a:prstGeom>
        </p:spPr>
      </p:pic>
    </p:spTree>
    <p:extLst>
      <p:ext uri="{BB962C8B-B14F-4D97-AF65-F5344CB8AC3E}">
        <p14:creationId xmlns:p14="http://schemas.microsoft.com/office/powerpoint/2010/main" val="40684845"/>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E7BC2-2A7C-6F78-4109-09A0BF0D858E}"/>
              </a:ext>
            </a:extLst>
          </p:cNvPr>
          <p:cNvSpPr>
            <a:spLocks noGrp="1"/>
          </p:cNvSpPr>
          <p:nvPr>
            <p:ph type="title"/>
          </p:nvPr>
        </p:nvSpPr>
        <p:spPr/>
        <p:txBody>
          <a:bodyPr/>
          <a:lstStyle/>
          <a:p>
            <a:r>
              <a:rPr lang="en-US" dirty="0"/>
              <a:t>Background</a:t>
            </a:r>
            <a:endParaRPr lang="en-GB" dirty="0"/>
          </a:p>
        </p:txBody>
      </p:sp>
      <p:sp>
        <p:nvSpPr>
          <p:cNvPr id="3" name="Slide Number Placeholder 2">
            <a:extLst>
              <a:ext uri="{FF2B5EF4-FFF2-40B4-BE49-F238E27FC236}">
                <a16:creationId xmlns:a16="http://schemas.microsoft.com/office/drawing/2014/main" id="{6C4D61C3-AFE0-50FB-15D2-483DD0C41080}"/>
              </a:ext>
            </a:extLst>
          </p:cNvPr>
          <p:cNvSpPr>
            <a:spLocks noGrp="1"/>
          </p:cNvSpPr>
          <p:nvPr>
            <p:ph type="sldNum" sz="quarter" idx="12"/>
          </p:nvPr>
        </p:nvSpPr>
        <p:spPr/>
        <p:txBody>
          <a:bodyPr/>
          <a:lstStyle/>
          <a:p>
            <a:fld id="{BFDCA1C4-9514-7B4F-976F-D92F7E296653}" type="slidenum">
              <a:rPr lang="fr-FR" smtClean="0"/>
              <a:pPr/>
              <a:t>5</a:t>
            </a:fld>
            <a:endParaRPr lang="fr-FR" dirty="0"/>
          </a:p>
        </p:txBody>
      </p:sp>
      <p:sp>
        <p:nvSpPr>
          <p:cNvPr id="4" name="TextBox 3">
            <a:extLst>
              <a:ext uri="{FF2B5EF4-FFF2-40B4-BE49-F238E27FC236}">
                <a16:creationId xmlns:a16="http://schemas.microsoft.com/office/drawing/2014/main" id="{BDDE6AF0-017D-AB5C-A005-07F9ED4A0377}"/>
              </a:ext>
            </a:extLst>
          </p:cNvPr>
          <p:cNvSpPr txBox="1"/>
          <p:nvPr/>
        </p:nvSpPr>
        <p:spPr>
          <a:xfrm>
            <a:off x="302400" y="804484"/>
            <a:ext cx="8374056" cy="2400657"/>
          </a:xfrm>
          <a:prstGeom prst="rect">
            <a:avLst/>
          </a:prstGeom>
          <a:noFill/>
        </p:spPr>
        <p:txBody>
          <a:bodyPr wrap="square" lIns="0" tIns="0" rIns="0" bIns="0" rtlCol="0">
            <a:spAutoFit/>
          </a:bodyPr>
          <a:lstStyle/>
          <a:p>
            <a:pPr marL="285750" indent="-285750">
              <a:buFont typeface="Wingdings" panose="05000000000000000000" pitchFamily="2" charset="2"/>
              <a:buChar char="§"/>
            </a:pPr>
            <a:r>
              <a:rPr lang="en-US" sz="2000" dirty="0"/>
              <a:t>Since </a:t>
            </a:r>
            <a:r>
              <a:rPr lang="en-US" sz="2000" b="1" dirty="0"/>
              <a:t>last</a:t>
            </a:r>
            <a:r>
              <a:rPr lang="en-US" sz="2000" dirty="0"/>
              <a:t> </a:t>
            </a:r>
            <a:r>
              <a:rPr lang="en-US" sz="2000" b="1" dirty="0"/>
              <a:t>MCBRDP4 prototype made at CERN and successful cold test </a:t>
            </a:r>
            <a:r>
              <a:rPr lang="en-US" sz="2000" dirty="0"/>
              <a:t>as reported at last HL-LHC annual meeting, it was decided to </a:t>
            </a:r>
            <a:r>
              <a:rPr lang="en-US" sz="2000" b="1" dirty="0"/>
              <a:t>support the IHEP series production </a:t>
            </a:r>
            <a:r>
              <a:rPr lang="en-US" sz="2000" dirty="0"/>
              <a:t>activities and launch </a:t>
            </a:r>
            <a:r>
              <a:rPr lang="en-US" sz="2000" b="1" dirty="0"/>
              <a:t>MCBRD11-12 fabrication </a:t>
            </a:r>
            <a:r>
              <a:rPr lang="en-US" sz="2000" dirty="0"/>
              <a:t>at CERN</a:t>
            </a:r>
            <a:r>
              <a:rPr lang="en-US" sz="2000" b="1" dirty="0"/>
              <a:t>.</a:t>
            </a:r>
          </a:p>
          <a:p>
            <a:pPr marL="285750" indent="-285750">
              <a:buFont typeface="Wingdings" panose="05000000000000000000" pitchFamily="2" charset="2"/>
              <a:buChar char="§"/>
            </a:pPr>
            <a:endParaRPr lang="en-US" sz="1600" b="1" dirty="0"/>
          </a:p>
          <a:p>
            <a:pPr lvl="1"/>
            <a:endParaRPr lang="en-US" sz="2000" dirty="0"/>
          </a:p>
          <a:p>
            <a:pPr marL="742950" lvl="1" indent="-285750">
              <a:buFont typeface="Wingdings" panose="05000000000000000000" pitchFamily="2" charset="2"/>
              <a:buChar char="§"/>
            </a:pPr>
            <a:endParaRPr lang="en-US" sz="2000" dirty="0"/>
          </a:p>
          <a:p>
            <a:pPr marL="285750" indent="-285750" algn="l">
              <a:buFont typeface="Wingdings" panose="05000000000000000000" pitchFamily="2" charset="2"/>
              <a:buChar char="§"/>
            </a:pPr>
            <a:endParaRPr lang="en-US" sz="2000" dirty="0"/>
          </a:p>
        </p:txBody>
      </p:sp>
      <p:pic>
        <p:nvPicPr>
          <p:cNvPr id="5" name="Picture 4">
            <a:extLst>
              <a:ext uri="{FF2B5EF4-FFF2-40B4-BE49-F238E27FC236}">
                <a16:creationId xmlns:a16="http://schemas.microsoft.com/office/drawing/2014/main" id="{AAFBC85B-7E06-97EC-F0C5-DD5C4C19C7E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14617" y="1993722"/>
            <a:ext cx="4500090" cy="2457497"/>
          </a:xfrm>
          <a:prstGeom prst="rect">
            <a:avLst/>
          </a:prstGeom>
        </p:spPr>
      </p:pic>
      <p:sp>
        <p:nvSpPr>
          <p:cNvPr id="6" name="TextBox 5">
            <a:extLst>
              <a:ext uri="{FF2B5EF4-FFF2-40B4-BE49-F238E27FC236}">
                <a16:creationId xmlns:a16="http://schemas.microsoft.com/office/drawing/2014/main" id="{CC530E8F-6A7E-32FA-7CC3-2B6DE97CDB95}"/>
              </a:ext>
            </a:extLst>
          </p:cNvPr>
          <p:cNvSpPr txBox="1"/>
          <p:nvPr/>
        </p:nvSpPr>
        <p:spPr>
          <a:xfrm>
            <a:off x="6732240" y="4517731"/>
            <a:ext cx="2340518" cy="253916"/>
          </a:xfrm>
          <a:prstGeom prst="rect">
            <a:avLst/>
          </a:prstGeom>
          <a:noFill/>
        </p:spPr>
        <p:txBody>
          <a:bodyPr wrap="square">
            <a:spAutoFit/>
          </a:bodyPr>
          <a:lstStyle/>
          <a:p>
            <a:r>
              <a:rPr lang="en-GB" sz="1050" dirty="0"/>
              <a:t>https://indico.cern.ch/event/1161569</a:t>
            </a:r>
          </a:p>
        </p:txBody>
      </p:sp>
      <p:sp>
        <p:nvSpPr>
          <p:cNvPr id="8" name="TextBox 7">
            <a:extLst>
              <a:ext uri="{FF2B5EF4-FFF2-40B4-BE49-F238E27FC236}">
                <a16:creationId xmlns:a16="http://schemas.microsoft.com/office/drawing/2014/main" id="{229E089C-C3C8-CE11-949F-731C07FDE072}"/>
              </a:ext>
            </a:extLst>
          </p:cNvPr>
          <p:cNvSpPr txBox="1"/>
          <p:nvPr/>
        </p:nvSpPr>
        <p:spPr>
          <a:xfrm>
            <a:off x="187155" y="2314150"/>
            <a:ext cx="4500090" cy="2246769"/>
          </a:xfrm>
          <a:prstGeom prst="rect">
            <a:avLst/>
          </a:prstGeom>
          <a:noFill/>
        </p:spPr>
        <p:txBody>
          <a:bodyPr wrap="square">
            <a:spAutoFit/>
          </a:bodyPr>
          <a:lstStyle/>
          <a:p>
            <a:pPr marL="285750" indent="-285750">
              <a:buFont typeface="Wingdings" panose="05000000000000000000" pitchFamily="2" charset="2"/>
              <a:buChar char="§"/>
            </a:pPr>
            <a:r>
              <a:rPr lang="en-US" sz="2000" b="1" dirty="0"/>
              <a:t>All components were provided by IHEP CN sub-suppliers </a:t>
            </a:r>
            <a:r>
              <a:rPr lang="en-US" sz="2000" dirty="0"/>
              <a:t>( from Q1-2023).</a:t>
            </a:r>
          </a:p>
          <a:p>
            <a:pPr marL="742950" lvl="1" indent="-285750">
              <a:buFont typeface="Wingdings" panose="05000000000000000000" pitchFamily="2" charset="2"/>
              <a:buChar char="§"/>
            </a:pPr>
            <a:r>
              <a:rPr lang="en-US" sz="2000" i="1" dirty="0">
                <a:solidFill>
                  <a:schemeClr val="tx1">
                    <a:lumMod val="60000"/>
                    <a:lumOff val="40000"/>
                  </a:schemeClr>
                </a:solidFill>
              </a:rPr>
              <a:t>20 kms of WST insulated wires</a:t>
            </a:r>
          </a:p>
          <a:p>
            <a:pPr marL="742950" lvl="1" indent="-285750">
              <a:buFont typeface="Wingdings" panose="05000000000000000000" pitchFamily="2" charset="2"/>
              <a:buChar char="§"/>
            </a:pPr>
            <a:r>
              <a:rPr lang="en-US" sz="2000" i="1" dirty="0">
                <a:solidFill>
                  <a:schemeClr val="tx1">
                    <a:lumMod val="60000"/>
                    <a:lumOff val="40000"/>
                  </a:schemeClr>
                </a:solidFill>
              </a:rPr>
              <a:t>6 tons of iron laminations</a:t>
            </a:r>
          </a:p>
          <a:p>
            <a:pPr marL="742950" lvl="1" indent="-285750">
              <a:buFont typeface="Wingdings" panose="05000000000000000000" pitchFamily="2" charset="2"/>
              <a:buChar char="§"/>
            </a:pPr>
            <a:r>
              <a:rPr lang="en-US" sz="2000" i="1" dirty="0">
                <a:solidFill>
                  <a:schemeClr val="tx1">
                    <a:lumMod val="60000"/>
                    <a:lumOff val="40000"/>
                  </a:schemeClr>
                </a:solidFill>
              </a:rPr>
              <a:t>8+4 Alu formers, ext. tubes anodized</a:t>
            </a:r>
          </a:p>
        </p:txBody>
      </p:sp>
    </p:spTree>
    <p:extLst>
      <p:ext uri="{BB962C8B-B14F-4D97-AF65-F5344CB8AC3E}">
        <p14:creationId xmlns:p14="http://schemas.microsoft.com/office/powerpoint/2010/main" val="1990328742"/>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543D4-8F6B-E556-90E4-41A95F7A7040}"/>
              </a:ext>
            </a:extLst>
          </p:cNvPr>
          <p:cNvSpPr>
            <a:spLocks noGrp="1"/>
          </p:cNvSpPr>
          <p:nvPr>
            <p:ph type="title"/>
          </p:nvPr>
        </p:nvSpPr>
        <p:spPr>
          <a:xfrm>
            <a:off x="309581" y="225929"/>
            <a:ext cx="8532019" cy="799307"/>
          </a:xfrm>
        </p:spPr>
        <p:txBody>
          <a:bodyPr/>
          <a:lstStyle/>
          <a:p>
            <a:r>
              <a:rPr lang="en-US" dirty="0"/>
              <a:t>WST </a:t>
            </a:r>
            <a:r>
              <a:rPr lang="en-US" dirty="0" err="1"/>
              <a:t>sc</a:t>
            </a:r>
            <a:r>
              <a:rPr lang="en-US" dirty="0"/>
              <a:t> insulated wires delivery (MCBRD11-12)</a:t>
            </a:r>
            <a:endParaRPr lang="en-GB" dirty="0"/>
          </a:p>
        </p:txBody>
      </p:sp>
      <p:sp>
        <p:nvSpPr>
          <p:cNvPr id="3" name="Slide Number Placeholder 2">
            <a:extLst>
              <a:ext uri="{FF2B5EF4-FFF2-40B4-BE49-F238E27FC236}">
                <a16:creationId xmlns:a16="http://schemas.microsoft.com/office/drawing/2014/main" id="{B2A9738E-549C-4C97-F5E4-F28EB08323C2}"/>
              </a:ext>
            </a:extLst>
          </p:cNvPr>
          <p:cNvSpPr>
            <a:spLocks noGrp="1"/>
          </p:cNvSpPr>
          <p:nvPr>
            <p:ph type="sldNum" sz="quarter" idx="12"/>
          </p:nvPr>
        </p:nvSpPr>
        <p:spPr/>
        <p:txBody>
          <a:bodyPr/>
          <a:lstStyle/>
          <a:p>
            <a:fld id="{BFDCA1C4-9514-7B4F-976F-D92F7E296653}" type="slidenum">
              <a:rPr lang="fr-FR" smtClean="0"/>
              <a:pPr/>
              <a:t>6</a:t>
            </a:fld>
            <a:endParaRPr lang="fr-FR" dirty="0"/>
          </a:p>
        </p:txBody>
      </p:sp>
      <p:pic>
        <p:nvPicPr>
          <p:cNvPr id="5" name="Picture 4" descr="A close-up of a coil of copper wire&#10;&#10;Description automatically generated with medium confidence">
            <a:extLst>
              <a:ext uri="{FF2B5EF4-FFF2-40B4-BE49-F238E27FC236}">
                <a16:creationId xmlns:a16="http://schemas.microsoft.com/office/drawing/2014/main" id="{C49BFBFE-925E-3058-7842-D239FF00B82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027613" y="958683"/>
            <a:ext cx="2375231" cy="1781423"/>
          </a:xfrm>
          <a:prstGeom prst="rect">
            <a:avLst/>
          </a:prstGeom>
        </p:spPr>
      </p:pic>
      <p:pic>
        <p:nvPicPr>
          <p:cNvPr id="7" name="Picture 6" descr="Close-up of a person's hands holding a red string&#10;&#10;Description automatically generated with medium confidence">
            <a:extLst>
              <a:ext uri="{FF2B5EF4-FFF2-40B4-BE49-F238E27FC236}">
                <a16:creationId xmlns:a16="http://schemas.microsoft.com/office/drawing/2014/main" id="{BA3FEC6B-3254-35B8-BD75-EF3984167E8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92280" y="942610"/>
            <a:ext cx="1873370" cy="3435846"/>
          </a:xfrm>
          <a:prstGeom prst="rect">
            <a:avLst/>
          </a:prstGeom>
        </p:spPr>
      </p:pic>
      <p:sp>
        <p:nvSpPr>
          <p:cNvPr id="8" name="TextBox 7">
            <a:extLst>
              <a:ext uri="{FF2B5EF4-FFF2-40B4-BE49-F238E27FC236}">
                <a16:creationId xmlns:a16="http://schemas.microsoft.com/office/drawing/2014/main" id="{ACBF08D7-D5D4-8380-391B-69F6C4C9C9CB}"/>
              </a:ext>
            </a:extLst>
          </p:cNvPr>
          <p:cNvSpPr txBox="1"/>
          <p:nvPr/>
        </p:nvSpPr>
        <p:spPr>
          <a:xfrm>
            <a:off x="185531" y="690919"/>
            <a:ext cx="4848993" cy="1938992"/>
          </a:xfrm>
          <a:prstGeom prst="rect">
            <a:avLst/>
          </a:prstGeom>
          <a:noFill/>
        </p:spPr>
        <p:txBody>
          <a:bodyPr wrap="square" lIns="0" tIns="0" rIns="0" bIns="0" rtlCol="0">
            <a:spAutoFit/>
          </a:bodyPr>
          <a:lstStyle/>
          <a:p>
            <a:pPr marL="285750" indent="-285750">
              <a:buFont typeface="Wingdings" panose="05000000000000000000" pitchFamily="2" charset="2"/>
              <a:buChar char="§"/>
            </a:pPr>
            <a:r>
              <a:rPr lang="en-US" dirty="0"/>
              <a:t>Last delivery of single 20 kms UL of </a:t>
            </a:r>
            <a:r>
              <a:rPr lang="en-US" b="1" dirty="0"/>
              <a:t>WST SC </a:t>
            </a:r>
            <a:r>
              <a:rPr lang="en-US" b="1" dirty="0" err="1"/>
              <a:t>NbTi</a:t>
            </a:r>
            <a:r>
              <a:rPr lang="en-US" b="1" dirty="0"/>
              <a:t> insulated wire </a:t>
            </a:r>
            <a:r>
              <a:rPr lang="en-US" dirty="0"/>
              <a:t>by IHEP from Q4-2022.</a:t>
            </a:r>
          </a:p>
          <a:p>
            <a:pPr marL="285750" indent="-285750" algn="l">
              <a:buFont typeface="Wingdings" panose="05000000000000000000" pitchFamily="2" charset="2"/>
              <a:buChar char="§"/>
            </a:pPr>
            <a:r>
              <a:rPr lang="en-US" dirty="0"/>
              <a:t>Original </a:t>
            </a:r>
            <a:r>
              <a:rPr lang="en-US" dirty="0" err="1"/>
              <a:t>traveller</a:t>
            </a:r>
            <a:r>
              <a:rPr lang="en-US" dirty="0"/>
              <a:t> shown </a:t>
            </a:r>
            <a:r>
              <a:rPr lang="en-US" b="1" dirty="0"/>
              <a:t>several identified defects in the PI insulation </a:t>
            </a:r>
            <a:r>
              <a:rPr lang="en-US" dirty="0"/>
              <a:t>(65 microns thick), rechecked by IHEP, then at CERN.</a:t>
            </a:r>
          </a:p>
          <a:p>
            <a:pPr marL="285750" indent="-285750" algn="l">
              <a:buFont typeface="Wingdings" panose="05000000000000000000" pitchFamily="2" charset="2"/>
              <a:buChar char="§"/>
            </a:pPr>
            <a:r>
              <a:rPr lang="en-US" dirty="0"/>
              <a:t>Standard repair procedure is applied at CERN on line.</a:t>
            </a:r>
            <a:endParaRPr lang="en-GB" dirty="0"/>
          </a:p>
        </p:txBody>
      </p:sp>
      <p:pic>
        <p:nvPicPr>
          <p:cNvPr id="12" name="Picture 11" descr="A close-up of a sword&#10;&#10;Description automatically generated with low confidence">
            <a:extLst>
              <a:ext uri="{FF2B5EF4-FFF2-40B4-BE49-F238E27FC236}">
                <a16:creationId xmlns:a16="http://schemas.microsoft.com/office/drawing/2014/main" id="{63D7F641-031B-3E4C-E437-F18F1443F0A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23688" y="2957274"/>
            <a:ext cx="1892829" cy="1419622"/>
          </a:xfrm>
          <a:prstGeom prst="rect">
            <a:avLst/>
          </a:prstGeom>
        </p:spPr>
      </p:pic>
      <p:pic>
        <p:nvPicPr>
          <p:cNvPr id="9" name="Picture 8">
            <a:extLst>
              <a:ext uri="{FF2B5EF4-FFF2-40B4-BE49-F238E27FC236}">
                <a16:creationId xmlns:a16="http://schemas.microsoft.com/office/drawing/2014/main" id="{BFC06C0A-1AB5-595E-385D-5F2A8C6A1311}"/>
              </a:ext>
            </a:extLst>
          </p:cNvPr>
          <p:cNvPicPr>
            <a:picLocks noChangeAspect="1"/>
          </p:cNvPicPr>
          <p:nvPr/>
        </p:nvPicPr>
        <p:blipFill>
          <a:blip r:embed="rId5"/>
          <a:stretch>
            <a:fillRect/>
          </a:stretch>
        </p:blipFill>
        <p:spPr>
          <a:xfrm>
            <a:off x="321512" y="2594304"/>
            <a:ext cx="4250488" cy="2145562"/>
          </a:xfrm>
          <a:prstGeom prst="rect">
            <a:avLst/>
          </a:prstGeom>
        </p:spPr>
      </p:pic>
      <p:sp>
        <p:nvSpPr>
          <p:cNvPr id="6" name="Footer Placeholder 7">
            <a:extLst>
              <a:ext uri="{FF2B5EF4-FFF2-40B4-BE49-F238E27FC236}">
                <a16:creationId xmlns:a16="http://schemas.microsoft.com/office/drawing/2014/main" id="{5A545EE9-BF7F-8B0F-545F-B1E7B9AE17B4}"/>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sp>
        <p:nvSpPr>
          <p:cNvPr id="4" name="Rectangle 5">
            <a:extLst>
              <a:ext uri="{FF2B5EF4-FFF2-40B4-BE49-F238E27FC236}">
                <a16:creationId xmlns:a16="http://schemas.microsoft.com/office/drawing/2014/main" id="{594B1E47-81AB-35E5-734A-9AE967B28A1E}"/>
              </a:ext>
            </a:extLst>
          </p:cNvPr>
          <p:cNvSpPr>
            <a:spLocks noChangeArrowheads="1"/>
          </p:cNvSpPr>
          <p:nvPr/>
        </p:nvSpPr>
        <p:spPr bwMode="auto">
          <a:xfrm>
            <a:off x="5034524" y="4378456"/>
            <a:ext cx="400888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Fig. 1- Type of defects QC marked on SC supply UL</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10" name="Picture 9">
            <a:extLst>
              <a:ext uri="{FF2B5EF4-FFF2-40B4-BE49-F238E27FC236}">
                <a16:creationId xmlns:a16="http://schemas.microsoft.com/office/drawing/2014/main" id="{CCF72AA6-F2F7-D17D-9838-5129FF58694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027613" y="2255416"/>
            <a:ext cx="1411855" cy="1046433"/>
          </a:xfrm>
          <a:prstGeom prst="rect">
            <a:avLst/>
          </a:prstGeom>
        </p:spPr>
      </p:pic>
    </p:spTree>
    <p:extLst>
      <p:ext uri="{BB962C8B-B14F-4D97-AF65-F5344CB8AC3E}">
        <p14:creationId xmlns:p14="http://schemas.microsoft.com/office/powerpoint/2010/main" val="2938588402"/>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35C55-7AE9-EF7B-0F64-D3C4E10DFD73}"/>
              </a:ext>
            </a:extLst>
          </p:cNvPr>
          <p:cNvSpPr>
            <a:spLocks noGrp="1"/>
          </p:cNvSpPr>
          <p:nvPr>
            <p:ph type="title"/>
          </p:nvPr>
        </p:nvSpPr>
        <p:spPr>
          <a:xfrm>
            <a:off x="337897" y="259323"/>
            <a:ext cx="8532019" cy="799307"/>
          </a:xfrm>
        </p:spPr>
        <p:txBody>
          <a:bodyPr/>
          <a:lstStyle/>
          <a:p>
            <a:r>
              <a:rPr lang="en-US" dirty="0"/>
              <a:t>WST wires Hi-pot re-test &amp; respooling at CERN</a:t>
            </a:r>
            <a:endParaRPr lang="en-GB" dirty="0"/>
          </a:p>
        </p:txBody>
      </p:sp>
      <p:sp>
        <p:nvSpPr>
          <p:cNvPr id="3" name="Slide Number Placeholder 2">
            <a:extLst>
              <a:ext uri="{FF2B5EF4-FFF2-40B4-BE49-F238E27FC236}">
                <a16:creationId xmlns:a16="http://schemas.microsoft.com/office/drawing/2014/main" id="{C7D86F17-7EF4-9DFA-FA45-085BBC470D81}"/>
              </a:ext>
            </a:extLst>
          </p:cNvPr>
          <p:cNvSpPr>
            <a:spLocks noGrp="1"/>
          </p:cNvSpPr>
          <p:nvPr>
            <p:ph type="sldNum" sz="quarter" idx="12"/>
          </p:nvPr>
        </p:nvSpPr>
        <p:spPr/>
        <p:txBody>
          <a:bodyPr/>
          <a:lstStyle/>
          <a:p>
            <a:fld id="{BFDCA1C4-9514-7B4F-976F-D92F7E296653}" type="slidenum">
              <a:rPr lang="fr-FR" smtClean="0"/>
              <a:pPr/>
              <a:t>7</a:t>
            </a:fld>
            <a:endParaRPr lang="fr-FR" dirty="0"/>
          </a:p>
        </p:txBody>
      </p:sp>
      <p:sp>
        <p:nvSpPr>
          <p:cNvPr id="6" name="TextBox 5">
            <a:extLst>
              <a:ext uri="{FF2B5EF4-FFF2-40B4-BE49-F238E27FC236}">
                <a16:creationId xmlns:a16="http://schemas.microsoft.com/office/drawing/2014/main" id="{6014938C-B9D0-3875-BCF8-682B12FB8FAC}"/>
              </a:ext>
            </a:extLst>
          </p:cNvPr>
          <p:cNvSpPr txBox="1"/>
          <p:nvPr/>
        </p:nvSpPr>
        <p:spPr>
          <a:xfrm>
            <a:off x="426071" y="719854"/>
            <a:ext cx="8355669" cy="1508105"/>
          </a:xfrm>
          <a:prstGeom prst="rect">
            <a:avLst/>
          </a:prstGeom>
          <a:noFill/>
        </p:spPr>
        <p:txBody>
          <a:bodyPr wrap="square" lIns="0" tIns="0" rIns="0" bIns="0" rtlCol="0">
            <a:spAutoFit/>
          </a:bodyPr>
          <a:lstStyle/>
          <a:p>
            <a:pPr marL="285750" indent="-285750">
              <a:buFont typeface="Wingdings" panose="05000000000000000000" pitchFamily="2" charset="2"/>
              <a:buChar char="§"/>
            </a:pPr>
            <a:r>
              <a:rPr lang="en-US" sz="1600" dirty="0"/>
              <a:t>Spool splitting work at CERN, cleaning and rewind of </a:t>
            </a:r>
            <a:r>
              <a:rPr lang="en-US" sz="1600" b="1" dirty="0"/>
              <a:t>44 individual ULs spools </a:t>
            </a:r>
            <a:r>
              <a:rPr lang="en-US" sz="1600" dirty="0"/>
              <a:t>( 480 m each) involved </a:t>
            </a:r>
            <a:r>
              <a:rPr lang="en-US" sz="1600" b="1" dirty="0"/>
              <a:t>Hi-pot test at 2 kV</a:t>
            </a:r>
            <a:r>
              <a:rPr lang="en-US" sz="1600" dirty="0"/>
              <a:t>, revealing a few more defects than marked ones by IHEP supplier</a:t>
            </a:r>
          </a:p>
          <a:p>
            <a:pPr marL="285750" indent="-285750">
              <a:buFont typeface="Wingdings" panose="05000000000000000000" pitchFamily="2" charset="2"/>
              <a:buChar char="ü"/>
            </a:pPr>
            <a:r>
              <a:rPr lang="en-GB" sz="1600" b="1" i="1" kern="1400" dirty="0">
                <a:solidFill>
                  <a:srgbClr val="00B050"/>
                </a:solidFill>
                <a:ea typeface="Times New Roman" panose="02020603050405020304" pitchFamily="18" charset="0"/>
                <a:cs typeface="Times New Roman" panose="02020603050405020304" pitchFamily="18" charset="0"/>
              </a:rPr>
              <a:t>Further re-check of the </a:t>
            </a:r>
            <a:r>
              <a:rPr lang="en-GB" sz="1600" b="1" i="1" kern="1400" dirty="0" err="1">
                <a:solidFill>
                  <a:srgbClr val="00B050"/>
                </a:solidFill>
                <a:ea typeface="Times New Roman" panose="02020603050405020304" pitchFamily="18" charset="0"/>
                <a:cs typeface="Times New Roman" panose="02020603050405020304" pitchFamily="18" charset="0"/>
              </a:rPr>
              <a:t>Ic</a:t>
            </a:r>
            <a:r>
              <a:rPr lang="en-GB" sz="1600" b="1" i="1" kern="1400" dirty="0">
                <a:solidFill>
                  <a:srgbClr val="00B050"/>
                </a:solidFill>
                <a:ea typeface="Times New Roman" panose="02020603050405020304" pitchFamily="18" charset="0"/>
                <a:cs typeface="Times New Roman" panose="02020603050405020304" pitchFamily="18" charset="0"/>
              </a:rPr>
              <a:t>(B), metallographic tests to exclude risk of elongation during heavy spool respooling: </a:t>
            </a:r>
            <a:r>
              <a:rPr lang="en-US" sz="1600" b="1" i="1" kern="1400" dirty="0">
                <a:solidFill>
                  <a:srgbClr val="00B050"/>
                </a:solidFill>
                <a:cs typeface="Times New Roman" panose="02020603050405020304" pitchFamily="18" charset="0"/>
              </a:rPr>
              <a:t>no apparent </a:t>
            </a:r>
            <a:r>
              <a:rPr lang="en-US" sz="1600" b="1" i="1" kern="1400" dirty="0" err="1">
                <a:solidFill>
                  <a:srgbClr val="00B050"/>
                </a:solidFill>
                <a:cs typeface="Times New Roman" panose="02020603050405020304" pitchFamily="18" charset="0"/>
              </a:rPr>
              <a:t>Ic</a:t>
            </a:r>
            <a:r>
              <a:rPr lang="en-US" sz="1600" b="1" i="1" kern="1400" dirty="0">
                <a:solidFill>
                  <a:srgbClr val="00B050"/>
                </a:solidFill>
                <a:cs typeface="Times New Roman" panose="02020603050405020304" pitchFamily="18" charset="0"/>
              </a:rPr>
              <a:t> degradation</a:t>
            </a:r>
            <a:r>
              <a:rPr lang="en-GB" sz="1600" b="1" i="1" kern="1400" dirty="0">
                <a:solidFill>
                  <a:srgbClr val="00B050"/>
                </a:solidFill>
                <a:cs typeface="Times New Roman" panose="02020603050405020304" pitchFamily="18" charset="0"/>
              </a:rPr>
              <a:t>. </a:t>
            </a:r>
            <a:r>
              <a:rPr lang="en-GB" sz="1600" dirty="0">
                <a:cs typeface="Times New Roman" panose="02020603050405020304" pitchFamily="18" charset="0"/>
              </a:rPr>
              <a:t>(NC </a:t>
            </a:r>
            <a:r>
              <a:rPr lang="en-US" sz="1600" dirty="0">
                <a:cs typeface="Times New Roman" panose="02020603050405020304" pitchFamily="18" charset="0"/>
              </a:rPr>
              <a:t>2790885</a:t>
            </a:r>
            <a:r>
              <a:rPr lang="en-US" sz="1600" dirty="0">
                <a:effectLst/>
                <a:ea typeface="Times New Roman" panose="02020603050405020304" pitchFamily="18" charset="0"/>
                <a:cs typeface="Times New Roman" panose="02020603050405020304" pitchFamily="18" charset="0"/>
              </a:rPr>
              <a:t>)</a:t>
            </a:r>
            <a:endParaRPr lang="en-GB" sz="1600" dirty="0">
              <a:solidFill>
                <a:srgbClr val="00B050"/>
              </a:solidFill>
            </a:endParaRPr>
          </a:p>
          <a:p>
            <a:pPr marL="285750" indent="-285750">
              <a:buFont typeface="Wingdings" panose="05000000000000000000" pitchFamily="2" charset="2"/>
              <a:buChar char="§"/>
            </a:pPr>
            <a:endParaRPr lang="en-US" dirty="0"/>
          </a:p>
        </p:txBody>
      </p:sp>
      <p:pic>
        <p:nvPicPr>
          <p:cNvPr id="9" name="Picture 8">
            <a:extLst>
              <a:ext uri="{FF2B5EF4-FFF2-40B4-BE49-F238E27FC236}">
                <a16:creationId xmlns:a16="http://schemas.microsoft.com/office/drawing/2014/main" id="{B4F37F1E-C897-680E-D7E7-978F79A3FFD2}"/>
              </a:ext>
            </a:extLst>
          </p:cNvPr>
          <p:cNvPicPr>
            <a:picLocks noChangeAspect="1"/>
          </p:cNvPicPr>
          <p:nvPr/>
        </p:nvPicPr>
        <p:blipFill>
          <a:blip r:embed="rId2"/>
          <a:stretch>
            <a:fillRect/>
          </a:stretch>
        </p:blipFill>
        <p:spPr>
          <a:xfrm>
            <a:off x="128837" y="2176545"/>
            <a:ext cx="5904656" cy="2459642"/>
          </a:xfrm>
          <a:prstGeom prst="rect">
            <a:avLst/>
          </a:prstGeom>
        </p:spPr>
      </p:pic>
      <p:pic>
        <p:nvPicPr>
          <p:cNvPr id="11" name="Picture 10">
            <a:extLst>
              <a:ext uri="{FF2B5EF4-FFF2-40B4-BE49-F238E27FC236}">
                <a16:creationId xmlns:a16="http://schemas.microsoft.com/office/drawing/2014/main" id="{82DA4BD2-6F8A-0E59-577C-EE68CEA54D46}"/>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21667" y="2112587"/>
            <a:ext cx="2038122" cy="1527414"/>
          </a:xfrm>
          <a:prstGeom prst="rect">
            <a:avLst/>
          </a:prstGeom>
          <a:noFill/>
          <a:ln>
            <a:noFill/>
          </a:ln>
        </p:spPr>
      </p:pic>
      <p:pic>
        <p:nvPicPr>
          <p:cNvPr id="12" name="Picture 11" descr="A picture containing machine, indoor, machine tool, toolroom&#10;&#10;Description automatically generated">
            <a:extLst>
              <a:ext uri="{FF2B5EF4-FFF2-40B4-BE49-F238E27FC236}">
                <a16:creationId xmlns:a16="http://schemas.microsoft.com/office/drawing/2014/main" id="{097DD631-2858-4CF4-DEB5-B497D2462FE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7663712" y="3146483"/>
            <a:ext cx="1589582" cy="1192187"/>
          </a:xfrm>
          <a:prstGeom prst="rect">
            <a:avLst/>
          </a:prstGeom>
        </p:spPr>
      </p:pic>
      <p:sp>
        <p:nvSpPr>
          <p:cNvPr id="13" name="TextBox 12">
            <a:extLst>
              <a:ext uri="{FF2B5EF4-FFF2-40B4-BE49-F238E27FC236}">
                <a16:creationId xmlns:a16="http://schemas.microsoft.com/office/drawing/2014/main" id="{D9C0C110-BF42-E0E4-828A-EFDF3BA702FA}"/>
              </a:ext>
            </a:extLst>
          </p:cNvPr>
          <p:cNvSpPr txBox="1"/>
          <p:nvPr/>
        </p:nvSpPr>
        <p:spPr>
          <a:xfrm>
            <a:off x="6121667" y="3631430"/>
            <a:ext cx="1697051" cy="646331"/>
          </a:xfrm>
          <a:prstGeom prst="rect">
            <a:avLst/>
          </a:prstGeom>
          <a:noFill/>
        </p:spPr>
        <p:txBody>
          <a:bodyPr wrap="square" lIns="0" tIns="0" rIns="0" bIns="0" rtlCol="0">
            <a:spAutoFit/>
          </a:bodyPr>
          <a:lstStyle/>
          <a:p>
            <a:pPr algn="l"/>
            <a:r>
              <a:rPr lang="en-US" sz="1400" dirty="0"/>
              <a:t>Fig.1 Initial respooling (B927), then splitting (B163).</a:t>
            </a:r>
            <a:endParaRPr lang="en-GB" sz="1400" dirty="0"/>
          </a:p>
        </p:txBody>
      </p:sp>
      <p:sp>
        <p:nvSpPr>
          <p:cNvPr id="5" name="Footer Placeholder 7">
            <a:extLst>
              <a:ext uri="{FF2B5EF4-FFF2-40B4-BE49-F238E27FC236}">
                <a16:creationId xmlns:a16="http://schemas.microsoft.com/office/drawing/2014/main" id="{0CA4978C-AA5D-1090-8F32-4EBB4713A308}"/>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spTree>
    <p:extLst>
      <p:ext uri="{BB962C8B-B14F-4D97-AF65-F5344CB8AC3E}">
        <p14:creationId xmlns:p14="http://schemas.microsoft.com/office/powerpoint/2010/main" val="1639288648"/>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941DE-7C84-7B36-9AF6-8F7A1999EC3F}"/>
              </a:ext>
            </a:extLst>
          </p:cNvPr>
          <p:cNvSpPr>
            <a:spLocks noGrp="1"/>
          </p:cNvSpPr>
          <p:nvPr>
            <p:ph type="title"/>
          </p:nvPr>
        </p:nvSpPr>
        <p:spPr>
          <a:xfrm>
            <a:off x="413038" y="280195"/>
            <a:ext cx="8532019" cy="799307"/>
          </a:xfrm>
        </p:spPr>
        <p:txBody>
          <a:bodyPr/>
          <a:lstStyle/>
          <a:p>
            <a:r>
              <a:rPr lang="en-US" dirty="0"/>
              <a:t>CMM on IHEP Al6082 formers, tubes</a:t>
            </a:r>
            <a:endParaRPr lang="en-GB" dirty="0"/>
          </a:p>
        </p:txBody>
      </p:sp>
      <p:sp>
        <p:nvSpPr>
          <p:cNvPr id="3" name="Slide Number Placeholder 2">
            <a:extLst>
              <a:ext uri="{FF2B5EF4-FFF2-40B4-BE49-F238E27FC236}">
                <a16:creationId xmlns:a16="http://schemas.microsoft.com/office/drawing/2014/main" id="{C32EB676-605D-9D01-9F89-7419B1FC8FD6}"/>
              </a:ext>
            </a:extLst>
          </p:cNvPr>
          <p:cNvSpPr>
            <a:spLocks noGrp="1"/>
          </p:cNvSpPr>
          <p:nvPr>
            <p:ph type="sldNum" sz="quarter" idx="12"/>
          </p:nvPr>
        </p:nvSpPr>
        <p:spPr/>
        <p:txBody>
          <a:bodyPr/>
          <a:lstStyle/>
          <a:p>
            <a:fld id="{BFDCA1C4-9514-7B4F-976F-D92F7E296653}" type="slidenum">
              <a:rPr lang="fr-FR" smtClean="0"/>
              <a:pPr/>
              <a:t>8</a:t>
            </a:fld>
            <a:endParaRPr lang="fr-FR" dirty="0"/>
          </a:p>
        </p:txBody>
      </p:sp>
      <p:pic>
        <p:nvPicPr>
          <p:cNvPr id="9" name="Picture 8" descr="Close-up of a metal cylinder&#10;&#10;Description automatically generated with low confidence">
            <a:extLst>
              <a:ext uri="{FF2B5EF4-FFF2-40B4-BE49-F238E27FC236}">
                <a16:creationId xmlns:a16="http://schemas.microsoft.com/office/drawing/2014/main" id="{7B9A878D-3DAE-5AE3-A7A6-3A6F9C01BE6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09561" y="2291426"/>
            <a:ext cx="2241001" cy="1680751"/>
          </a:xfrm>
          <a:prstGeom prst="rect">
            <a:avLst/>
          </a:prstGeom>
        </p:spPr>
      </p:pic>
      <p:pic>
        <p:nvPicPr>
          <p:cNvPr id="13" name="Picture 12" descr="A picture containing indoor, silver, design&#10;&#10;Description automatically generated">
            <a:extLst>
              <a:ext uri="{FF2B5EF4-FFF2-40B4-BE49-F238E27FC236}">
                <a16:creationId xmlns:a16="http://schemas.microsoft.com/office/drawing/2014/main" id="{523B3629-5CE9-AB81-D29F-C77806FC310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V="1">
            <a:off x="5906254" y="2268658"/>
            <a:ext cx="2301718" cy="1726289"/>
          </a:xfrm>
          <a:prstGeom prst="rect">
            <a:avLst/>
          </a:prstGeom>
        </p:spPr>
      </p:pic>
      <p:pic>
        <p:nvPicPr>
          <p:cNvPr id="16" name="Picture 15">
            <a:extLst>
              <a:ext uri="{FF2B5EF4-FFF2-40B4-BE49-F238E27FC236}">
                <a16:creationId xmlns:a16="http://schemas.microsoft.com/office/drawing/2014/main" id="{834B5549-E719-BCBA-00CD-B18D1C89BEE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151" y="2311232"/>
            <a:ext cx="2301719" cy="1671709"/>
          </a:xfrm>
          <a:prstGeom prst="rect">
            <a:avLst/>
          </a:prstGeom>
        </p:spPr>
      </p:pic>
      <p:pic>
        <p:nvPicPr>
          <p:cNvPr id="18" name="Picture 17">
            <a:extLst>
              <a:ext uri="{FF2B5EF4-FFF2-40B4-BE49-F238E27FC236}">
                <a16:creationId xmlns:a16="http://schemas.microsoft.com/office/drawing/2014/main" id="{819EB27A-57C2-73EA-E581-C2EEB015C76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485917" y="3278378"/>
            <a:ext cx="2049110" cy="1389226"/>
          </a:xfrm>
          <a:prstGeom prst="rect">
            <a:avLst/>
          </a:prstGeom>
        </p:spPr>
      </p:pic>
      <p:pic>
        <p:nvPicPr>
          <p:cNvPr id="20" name="Picture 19">
            <a:extLst>
              <a:ext uri="{FF2B5EF4-FFF2-40B4-BE49-F238E27FC236}">
                <a16:creationId xmlns:a16="http://schemas.microsoft.com/office/drawing/2014/main" id="{D000CAAA-A231-48D9-4BD7-9C3757362C5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551755" y="3124037"/>
            <a:ext cx="2751170" cy="1604360"/>
          </a:xfrm>
          <a:prstGeom prst="rect">
            <a:avLst/>
          </a:prstGeom>
        </p:spPr>
      </p:pic>
      <p:sp>
        <p:nvSpPr>
          <p:cNvPr id="14" name="TextBox 13">
            <a:extLst>
              <a:ext uri="{FF2B5EF4-FFF2-40B4-BE49-F238E27FC236}">
                <a16:creationId xmlns:a16="http://schemas.microsoft.com/office/drawing/2014/main" id="{FC40C2AB-3B77-D1D3-84B7-D03614A274CE}"/>
              </a:ext>
            </a:extLst>
          </p:cNvPr>
          <p:cNvSpPr txBox="1"/>
          <p:nvPr/>
        </p:nvSpPr>
        <p:spPr>
          <a:xfrm>
            <a:off x="355779" y="754607"/>
            <a:ext cx="8532018" cy="1980029"/>
          </a:xfrm>
          <a:prstGeom prst="rect">
            <a:avLst/>
          </a:prstGeom>
          <a:noFill/>
        </p:spPr>
        <p:txBody>
          <a:bodyPr wrap="square">
            <a:spAutoFit/>
          </a:bodyPr>
          <a:lstStyle/>
          <a:p>
            <a:pPr marL="285750" indent="-285750">
              <a:spcBef>
                <a:spcPts val="200"/>
              </a:spcBef>
              <a:spcAft>
                <a:spcPts val="200"/>
              </a:spcAft>
              <a:buFont typeface="Wingdings" panose="05000000000000000000" pitchFamily="2" charset="2"/>
              <a:buChar char="q"/>
            </a:pPr>
            <a:r>
              <a:rPr lang="en-GB" sz="1800" b="1" i="1" kern="1400" dirty="0">
                <a:effectLst/>
                <a:latin typeface="Calibri" panose="020F0502020204030204" pitchFamily="34" charset="0"/>
                <a:ea typeface="Times New Roman" panose="02020603050405020304" pitchFamily="18" charset="0"/>
                <a:cs typeface="Times New Roman" panose="02020603050405020304" pitchFamily="18" charset="0"/>
              </a:rPr>
              <a:t>CB10,11,15,16 Alu formers received (8+4) inspected, dimensional checks at CERN:</a:t>
            </a:r>
          </a:p>
          <a:p>
            <a:pPr marL="742950" lvl="1" indent="-285750">
              <a:spcBef>
                <a:spcPts val="200"/>
              </a:spcBef>
              <a:spcAft>
                <a:spcPts val="200"/>
              </a:spcAft>
              <a:buFont typeface="Wingdings" panose="05000000000000000000" pitchFamily="2" charset="2"/>
              <a:buChar char="§"/>
            </a:pPr>
            <a:r>
              <a:rPr lang="en-GB" sz="1600" b="1" i="1" kern="1400" dirty="0">
                <a:solidFill>
                  <a:schemeClr val="accent1">
                    <a:lumMod val="60000"/>
                    <a:lumOff val="40000"/>
                  </a:schemeClr>
                </a:solidFill>
                <a:latin typeface="Calibri" panose="020F0502020204030204" pitchFamily="34" charset="0"/>
                <a:ea typeface="Times New Roman" panose="02020603050405020304" pitchFamily="18" charset="0"/>
                <a:cs typeface="Times New Roman" panose="02020603050405020304" pitchFamily="18" charset="0"/>
              </a:rPr>
              <a:t>White spots </a:t>
            </a:r>
            <a:r>
              <a:rPr lang="en-GB" sz="1600" b="1" i="1" kern="1400" dirty="0">
                <a:latin typeface="Calibri" panose="020F0502020204030204" pitchFamily="34" charset="0"/>
                <a:ea typeface="Times New Roman" panose="02020603050405020304" pitchFamily="18" charset="0"/>
                <a:cs typeface="Times New Roman" panose="02020603050405020304" pitchFamily="18" charset="0"/>
              </a:rPr>
              <a:t>on anodised surface, uneven change of contrast ( thickness variation)</a:t>
            </a:r>
          </a:p>
          <a:p>
            <a:pPr marL="742950" lvl="1" indent="-285750">
              <a:spcBef>
                <a:spcPts val="200"/>
              </a:spcBef>
              <a:spcAft>
                <a:spcPts val="200"/>
              </a:spcAft>
              <a:buFont typeface="Wingdings" panose="05000000000000000000" pitchFamily="2" charset="2"/>
              <a:buChar char="§"/>
            </a:pPr>
            <a:r>
              <a:rPr lang="en-GB" sz="1600" b="1" i="1" kern="1400" dirty="0">
                <a:effectLst/>
                <a:latin typeface="Calibri" panose="020F0502020204030204" pitchFamily="34" charset="0"/>
                <a:ea typeface="Times New Roman" panose="02020603050405020304" pitchFamily="18" charset="0"/>
                <a:cs typeface="Times New Roman" panose="02020603050405020304" pitchFamily="18" charset="0"/>
              </a:rPr>
              <a:t>Inner/ Outer CB10-11 with </a:t>
            </a:r>
            <a:r>
              <a:rPr lang="en-GB" sz="1600" b="1" i="1" kern="1400" dirty="0">
                <a:solidFill>
                  <a:schemeClr val="accent1">
                    <a:lumMod val="60000"/>
                    <a:lumOff val="40000"/>
                  </a:schemeClr>
                </a:solidFill>
                <a:effectLst/>
                <a:latin typeface="Calibri" panose="020F0502020204030204" pitchFamily="34" charset="0"/>
                <a:ea typeface="Times New Roman" panose="02020603050405020304" pitchFamily="18" charset="0"/>
                <a:cs typeface="Times New Roman" panose="02020603050405020304" pitchFamily="18" charset="0"/>
              </a:rPr>
              <a:t>mean depth 5.2 mm ( different </a:t>
            </a:r>
            <a:r>
              <a:rPr lang="en-GB" sz="1600" b="1" i="1" kern="1400" dirty="0">
                <a:solidFill>
                  <a:schemeClr val="accent1">
                    <a:lumMod val="60000"/>
                    <a:lumOff val="40000"/>
                  </a:schemeClr>
                </a:solidFill>
                <a:latin typeface="Calibri" panose="020F0502020204030204" pitchFamily="34" charset="0"/>
                <a:ea typeface="Times New Roman" panose="02020603050405020304" pitchFamily="18" charset="0"/>
                <a:cs typeface="Times New Roman" panose="02020603050405020304" pitchFamily="18" charset="0"/>
              </a:rPr>
              <a:t>profile from CERN)</a:t>
            </a:r>
            <a:endParaRPr lang="en-GB" sz="1600" b="1" i="1" kern="1400" dirty="0">
              <a:solidFill>
                <a:schemeClr val="accent1">
                  <a:lumMod val="60000"/>
                  <a:lumOff val="4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p>
            <a:pPr marL="742950" lvl="1" indent="-285750">
              <a:spcBef>
                <a:spcPts val="200"/>
              </a:spcBef>
              <a:spcAft>
                <a:spcPts val="200"/>
              </a:spcAft>
              <a:buFont typeface="Wingdings" panose="05000000000000000000" pitchFamily="2" charset="2"/>
              <a:buChar char="§"/>
            </a:pPr>
            <a:r>
              <a:rPr lang="en-GB" sz="1600" b="1" i="1" kern="1400" dirty="0">
                <a:latin typeface="Calibri" panose="020F0502020204030204" pitchFamily="34" charset="0"/>
                <a:ea typeface="Times New Roman" panose="02020603050405020304" pitchFamily="18" charset="0"/>
                <a:cs typeface="Times New Roman" panose="02020603050405020304" pitchFamily="18" charset="0"/>
              </a:rPr>
              <a:t>Inner/ Outer CB15-16 with </a:t>
            </a:r>
            <a:r>
              <a:rPr lang="en-GB" sz="1600" b="1" i="1" kern="1400" dirty="0">
                <a:solidFill>
                  <a:schemeClr val="accent1">
                    <a:lumMod val="60000"/>
                    <a:lumOff val="40000"/>
                  </a:schemeClr>
                </a:solidFill>
                <a:latin typeface="Calibri" panose="020F0502020204030204" pitchFamily="34" charset="0"/>
                <a:ea typeface="Times New Roman" panose="02020603050405020304" pitchFamily="18" charset="0"/>
                <a:cs typeface="Times New Roman" panose="02020603050405020304" pitchFamily="18" charset="0"/>
              </a:rPr>
              <a:t>mean depth at 4.9 mm (IHEP baseline)</a:t>
            </a:r>
          </a:p>
          <a:p>
            <a:pPr marL="742950" lvl="1" indent="-285750">
              <a:spcBef>
                <a:spcPts val="200"/>
              </a:spcBef>
              <a:spcAft>
                <a:spcPts val="200"/>
              </a:spcAft>
              <a:buFont typeface="Wingdings" panose="05000000000000000000" pitchFamily="2" charset="2"/>
              <a:buChar char="§"/>
            </a:pPr>
            <a:r>
              <a:rPr lang="en-GB" sz="1600" b="1" i="1" kern="1400" dirty="0">
                <a:effectLst/>
                <a:latin typeface="Calibri" panose="020F0502020204030204" pitchFamily="34" charset="0"/>
                <a:ea typeface="Times New Roman" panose="02020603050405020304" pitchFamily="18" charset="0"/>
                <a:cs typeface="Times New Roman" panose="02020603050405020304" pitchFamily="18" charset="0"/>
              </a:rPr>
              <a:t>Nominal </a:t>
            </a:r>
            <a:r>
              <a:rPr lang="en-GB" sz="1600" b="1" i="1" kern="1400" dirty="0">
                <a:solidFill>
                  <a:schemeClr val="accent1">
                    <a:lumMod val="60000"/>
                    <a:lumOff val="40000"/>
                  </a:schemeClr>
                </a:solidFill>
                <a:effectLst/>
                <a:latin typeface="Calibri" panose="020F0502020204030204" pitchFamily="34" charset="0"/>
                <a:ea typeface="Times New Roman" panose="02020603050405020304" pitchFamily="18" charset="0"/>
                <a:cs typeface="Times New Roman" panose="02020603050405020304" pitchFamily="18" charset="0"/>
              </a:rPr>
              <a:t>2.1 mm </a:t>
            </a:r>
            <a:r>
              <a:rPr lang="en-GB" sz="1600" b="1" i="1" kern="1400" dirty="0">
                <a:solidFill>
                  <a:schemeClr val="accent1">
                    <a:lumMod val="60000"/>
                    <a:lumOff val="40000"/>
                  </a:schemeClr>
                </a:solidFill>
                <a:latin typeface="Calibri" panose="020F0502020204030204" pitchFamily="34" charset="0"/>
                <a:ea typeface="Times New Roman" panose="02020603050405020304" pitchFamily="18" charset="0"/>
                <a:cs typeface="Times New Roman" panose="02020603050405020304" pitchFamily="18" charset="0"/>
              </a:rPr>
              <a:t>width oversized </a:t>
            </a:r>
            <a:r>
              <a:rPr lang="en-GB" sz="1600" b="1" i="1" kern="1400" dirty="0">
                <a:effectLst/>
                <a:latin typeface="Calibri" panose="020F0502020204030204" pitchFamily="34" charset="0"/>
                <a:ea typeface="Times New Roman" panose="02020603050405020304" pitchFamily="18" charset="0"/>
                <a:cs typeface="Times New Roman" panose="02020603050405020304" pitchFamily="18" charset="0"/>
              </a:rPr>
              <a:t>by extra 40 microns </a:t>
            </a:r>
          </a:p>
          <a:p>
            <a:pPr marL="342900" lvl="0" indent="-342900">
              <a:spcBef>
                <a:spcPts val="200"/>
              </a:spcBef>
              <a:spcAft>
                <a:spcPts val="600"/>
              </a:spcAft>
              <a:buFont typeface="Wingdings" panose="05000000000000000000" pitchFamily="2" charset="2"/>
              <a:buChar char="q"/>
            </a:pPr>
            <a:endParaRPr lang="en-GB" sz="24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5" name="Footer Placeholder 7">
            <a:extLst>
              <a:ext uri="{FF2B5EF4-FFF2-40B4-BE49-F238E27FC236}">
                <a16:creationId xmlns:a16="http://schemas.microsoft.com/office/drawing/2014/main" id="{A054A01E-290E-7ED0-FC2F-1DE8A3F51870}"/>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25-28th September 2023</a:t>
            </a:r>
            <a:endParaRPr lang="en-US" dirty="0"/>
          </a:p>
        </p:txBody>
      </p:sp>
      <p:sp>
        <p:nvSpPr>
          <p:cNvPr id="4" name="Rectangle 5">
            <a:extLst>
              <a:ext uri="{FF2B5EF4-FFF2-40B4-BE49-F238E27FC236}">
                <a16:creationId xmlns:a16="http://schemas.microsoft.com/office/drawing/2014/main" id="{1EE50994-48EB-9069-298B-75ABBE72630A}"/>
              </a:ext>
            </a:extLst>
          </p:cNvPr>
          <p:cNvSpPr>
            <a:spLocks noChangeArrowheads="1"/>
          </p:cNvSpPr>
          <p:nvPr/>
        </p:nvSpPr>
        <p:spPr bwMode="auto">
          <a:xfrm>
            <a:off x="0" y="3994947"/>
            <a:ext cx="204911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Fig. 1- CMM 3D metrology bench of IHEP formers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dirty="0">
                <a:latin typeface="Arial" panose="020B0604020202020204" pitchFamily="34" charset="0"/>
              </a:rPr>
              <a:t>(CERN)</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97975401"/>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EB02A51-A1E4-1D09-F9E7-D70A640396F2}"/>
              </a:ext>
            </a:extLst>
          </p:cNvPr>
          <p:cNvSpPr>
            <a:spLocks noGrp="1"/>
          </p:cNvSpPr>
          <p:nvPr>
            <p:ph type="sldNum" sz="quarter" idx="12"/>
          </p:nvPr>
        </p:nvSpPr>
        <p:spPr/>
        <p:txBody>
          <a:bodyPr/>
          <a:lstStyle/>
          <a:p>
            <a:fld id="{BFDCA1C4-9514-7B4F-976F-D92F7E296653}" type="slidenum">
              <a:rPr lang="fr-FR" smtClean="0"/>
              <a:pPr/>
              <a:t>9</a:t>
            </a:fld>
            <a:endParaRPr lang="fr-FR" dirty="0"/>
          </a:p>
        </p:txBody>
      </p:sp>
      <p:pic>
        <p:nvPicPr>
          <p:cNvPr id="4" name="Picture 3" descr="A picture containing green, indoor&#10;&#10;Description automatically generated">
            <a:extLst>
              <a:ext uri="{FF2B5EF4-FFF2-40B4-BE49-F238E27FC236}">
                <a16:creationId xmlns:a16="http://schemas.microsoft.com/office/drawing/2014/main" id="{E8047DCD-BDE6-DB69-093D-0D5F5BE553C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657809" y="1396833"/>
            <a:ext cx="2564904" cy="1923678"/>
          </a:xfrm>
          <a:prstGeom prst="rect">
            <a:avLst/>
          </a:prstGeom>
        </p:spPr>
      </p:pic>
      <p:pic>
        <p:nvPicPr>
          <p:cNvPr id="5" name="Picture 4" descr="A green object with holes&#10;&#10;Description automatically generated with low confidence">
            <a:extLst>
              <a:ext uri="{FF2B5EF4-FFF2-40B4-BE49-F238E27FC236}">
                <a16:creationId xmlns:a16="http://schemas.microsoft.com/office/drawing/2014/main" id="{C0404A04-4B10-60AB-7BB3-93F062FBDA7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16200000">
            <a:off x="6372439" y="578751"/>
            <a:ext cx="1386495" cy="3022659"/>
          </a:xfrm>
          <a:prstGeom prst="rect">
            <a:avLst/>
          </a:prstGeom>
        </p:spPr>
      </p:pic>
      <p:pic>
        <p:nvPicPr>
          <p:cNvPr id="6" name="Picture 5" descr="A picture containing metalware&#10;&#10;Description automatically generated">
            <a:extLst>
              <a:ext uri="{FF2B5EF4-FFF2-40B4-BE49-F238E27FC236}">
                <a16:creationId xmlns:a16="http://schemas.microsoft.com/office/drawing/2014/main" id="{5CB27781-4BCC-59B2-7679-EFD2CF33EF5B}"/>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12776" y="2510540"/>
            <a:ext cx="1800200" cy="1994815"/>
          </a:xfrm>
          <a:prstGeom prst="rect">
            <a:avLst/>
          </a:prstGeom>
        </p:spPr>
      </p:pic>
      <p:pic>
        <p:nvPicPr>
          <p:cNvPr id="7" name="Picture 6">
            <a:extLst>
              <a:ext uri="{FF2B5EF4-FFF2-40B4-BE49-F238E27FC236}">
                <a16:creationId xmlns:a16="http://schemas.microsoft.com/office/drawing/2014/main" id="{9A738C99-4F5E-A7D3-E848-082DA3ACA47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250543" y="2839083"/>
            <a:ext cx="4280681" cy="1716044"/>
          </a:xfrm>
          <a:prstGeom prst="rect">
            <a:avLst/>
          </a:prstGeom>
        </p:spPr>
      </p:pic>
      <p:pic>
        <p:nvPicPr>
          <p:cNvPr id="8" name="Picture 7">
            <a:extLst>
              <a:ext uri="{FF2B5EF4-FFF2-40B4-BE49-F238E27FC236}">
                <a16:creationId xmlns:a16="http://schemas.microsoft.com/office/drawing/2014/main" id="{5214E928-99BD-7263-6983-74CF2163CFC9}"/>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567083" y="1419422"/>
            <a:ext cx="1986297" cy="768889"/>
          </a:xfrm>
          <a:prstGeom prst="rect">
            <a:avLst/>
          </a:prstGeom>
        </p:spPr>
      </p:pic>
      <p:sp>
        <p:nvSpPr>
          <p:cNvPr id="9" name="Title 1">
            <a:extLst>
              <a:ext uri="{FF2B5EF4-FFF2-40B4-BE49-F238E27FC236}">
                <a16:creationId xmlns:a16="http://schemas.microsoft.com/office/drawing/2014/main" id="{737219FE-DB2B-4E82-F94A-91050E2C3BD8}"/>
              </a:ext>
            </a:extLst>
          </p:cNvPr>
          <p:cNvSpPr>
            <a:spLocks noGrp="1"/>
          </p:cNvSpPr>
          <p:nvPr>
            <p:ph type="title"/>
          </p:nvPr>
        </p:nvSpPr>
        <p:spPr>
          <a:xfrm>
            <a:off x="306388" y="280988"/>
            <a:ext cx="8531225" cy="798512"/>
          </a:xfrm>
        </p:spPr>
        <p:txBody>
          <a:bodyPr/>
          <a:lstStyle/>
          <a:p>
            <a:r>
              <a:rPr lang="en-US" dirty="0"/>
              <a:t>Auxiliary pieces </a:t>
            </a:r>
            <a:endParaRPr lang="en-GB" dirty="0"/>
          </a:p>
        </p:txBody>
      </p:sp>
      <p:sp>
        <p:nvSpPr>
          <p:cNvPr id="10" name="TextBox 9">
            <a:extLst>
              <a:ext uri="{FF2B5EF4-FFF2-40B4-BE49-F238E27FC236}">
                <a16:creationId xmlns:a16="http://schemas.microsoft.com/office/drawing/2014/main" id="{F7BF6F19-AFD1-4C07-F19E-3F28F0F77B57}"/>
              </a:ext>
            </a:extLst>
          </p:cNvPr>
          <p:cNvSpPr txBox="1"/>
          <p:nvPr/>
        </p:nvSpPr>
        <p:spPr>
          <a:xfrm>
            <a:off x="-1" y="699833"/>
            <a:ext cx="8531225" cy="646331"/>
          </a:xfrm>
          <a:prstGeom prst="rect">
            <a:avLst/>
          </a:prstGeom>
          <a:noFill/>
          <a:ln>
            <a:solidFill>
              <a:srgbClr val="00B050"/>
            </a:solidFill>
          </a:ln>
        </p:spPr>
        <p:txBody>
          <a:bodyPr wrap="square">
            <a:spAutoFit/>
          </a:bodyPr>
          <a:lstStyle/>
          <a:p>
            <a:pPr marL="285750" indent="-285750">
              <a:spcBef>
                <a:spcPts val="200"/>
              </a:spcBef>
              <a:spcAft>
                <a:spcPts val="200"/>
              </a:spcAft>
              <a:buFont typeface="Wingdings" panose="05000000000000000000" pitchFamily="2" charset="2"/>
              <a:buChar char="ü"/>
            </a:pPr>
            <a:r>
              <a:rPr lang="en-GB" sz="1800" b="1" i="1" kern="1400" dirty="0">
                <a:solidFill>
                  <a:srgbClr val="00B050"/>
                </a:solidFill>
                <a:effectLst/>
                <a:latin typeface="Calibri" panose="020F0502020204030204" pitchFamily="34" charset="0"/>
                <a:ea typeface="Times New Roman" panose="02020603050405020304" pitchFamily="18" charset="0"/>
                <a:cs typeface="Times New Roman" panose="02020603050405020304" pitchFamily="18" charset="0"/>
              </a:rPr>
              <a:t>All GFRP pieces conform to IHEP drawings. </a:t>
            </a:r>
            <a:r>
              <a:rPr lang="en-GB" sz="1800" b="1" i="1" kern="1400" dirty="0">
                <a:effectLst/>
                <a:latin typeface="Calibri" panose="020F0502020204030204" pitchFamily="34" charset="0"/>
                <a:ea typeface="Times New Roman" panose="02020603050405020304" pitchFamily="18" charset="0"/>
                <a:cs typeface="Times New Roman" panose="02020603050405020304" pitchFamily="18" charset="0"/>
              </a:rPr>
              <a:t>Layer jump and connection boxes required slight outer radius correction to match insertion gaps.</a:t>
            </a:r>
            <a:endParaRPr lang="en-GB" sz="24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2" name="Footer Placeholder 7">
            <a:extLst>
              <a:ext uri="{FF2B5EF4-FFF2-40B4-BE49-F238E27FC236}">
                <a16:creationId xmlns:a16="http://schemas.microsoft.com/office/drawing/2014/main" id="{8040AAD7-0EAB-D266-87CA-E7EA503EFCF2}"/>
              </a:ext>
            </a:extLst>
          </p:cNvPr>
          <p:cNvSpPr>
            <a:spLocks noGrp="1"/>
          </p:cNvSpPr>
          <p:nvPr>
            <p:ph type="ftr" sz="quarter" idx="11"/>
          </p:nvPr>
        </p:nvSpPr>
        <p:spPr>
          <a:xfrm>
            <a:off x="899592" y="4779170"/>
            <a:ext cx="7558912" cy="289556"/>
          </a:xfrm>
        </p:spPr>
        <p:txBody>
          <a:bodyPr/>
          <a:lstStyle/>
          <a:p>
            <a:pPr algn="l"/>
            <a:r>
              <a:rPr lang="en-GB" dirty="0"/>
              <a:t>HL-LHC collaboration meeting, Vancouver , Canada          MCBRD CERN production status                     A. Foussat      25-28 </a:t>
            </a:r>
            <a:r>
              <a:rPr lang="en-GB" dirty="0" err="1"/>
              <a:t>th</a:t>
            </a:r>
            <a:r>
              <a:rPr lang="en-GB" dirty="0"/>
              <a:t> September 2023</a:t>
            </a:r>
            <a:endParaRPr lang="en-US" dirty="0"/>
          </a:p>
        </p:txBody>
      </p:sp>
    </p:spTree>
    <p:extLst>
      <p:ext uri="{BB962C8B-B14F-4D97-AF65-F5344CB8AC3E}">
        <p14:creationId xmlns:p14="http://schemas.microsoft.com/office/powerpoint/2010/main" val="4069127427"/>
      </p:ext>
    </p:extLst>
  </p:cSld>
  <p:clrMapOvr>
    <a:masterClrMapping/>
  </p:clrMapOvr>
  <p:transition spd="slow">
    <p:wipe/>
  </p:transition>
</p:sld>
</file>

<file path=ppt/theme/theme1.xml><?xml version="1.0" encoding="utf-8"?>
<a:theme xmlns:a="http://schemas.openxmlformats.org/drawingml/2006/main" name="MEETING_25.11.2021 CERN SANDVIK_rev_1 MAG (1)">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16:9 format</Description0>
    <Note xmlns="8946e33d-fd2f-4ae4-8ee9-d90c129cdf9e">https://edms.cern.ch/document/1586446/</Not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ACB8F96-6440-465A-9018-CAFFD9879937}">
  <ds:schemaRefs>
    <ds:schemaRef ds:uri="http://schemas.microsoft.com/sharepoint/v3/contenttype/forms"/>
  </ds:schemaRefs>
</ds:datastoreItem>
</file>

<file path=customXml/itemProps2.xml><?xml version="1.0" encoding="utf-8"?>
<ds:datastoreItem xmlns:ds="http://schemas.openxmlformats.org/officeDocument/2006/customXml" ds:itemID="{B5E9E49B-3FD6-4C9C-9B49-2AADA36A41AB}">
  <ds:schemaRefs>
    <ds:schemaRef ds:uri="http://schemas.microsoft.com/office/2006/documentManagement/types"/>
    <ds:schemaRef ds:uri="http://www.w3.org/XML/1998/namespace"/>
    <ds:schemaRef ds:uri="8946e33d-fd2f-4ae4-8ee9-d90c129cdf9e"/>
    <ds:schemaRef ds:uri="http://purl.org/dc/dcmitype/"/>
    <ds:schemaRef ds:uri="http://purl.org/dc/terms/"/>
    <ds:schemaRef ds:uri="http://schemas.microsoft.com/office/infopath/2007/PartnerControls"/>
    <ds:schemaRef ds:uri="http://schemas.openxmlformats.org/package/2006/metadata/core-properties"/>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A2566E74-C3EA-4CA3-8046-63336AAEE22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MEETING_25.11.2021 CERN SANDVIK_rev_1 MAG (1)</Template>
  <TotalTime>75298</TotalTime>
  <Words>3089</Words>
  <Application>Microsoft Office PowerPoint</Application>
  <PresentationFormat>On-screen Show (16:9)</PresentationFormat>
  <Paragraphs>351</Paragraphs>
  <Slides>33</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33</vt:i4>
      </vt:variant>
    </vt:vector>
  </HeadingPairs>
  <TitlesOfParts>
    <vt:vector size="45" baseType="lpstr">
      <vt:lpstr>Arial</vt:lpstr>
      <vt:lpstr>Arial</vt:lpstr>
      <vt:lpstr>Book Antiqua</vt:lpstr>
      <vt:lpstr>Calibri</vt:lpstr>
      <vt:lpstr>Courier New</vt:lpstr>
      <vt:lpstr>Helvetica Neue</vt:lpstr>
      <vt:lpstr>Symbol</vt:lpstr>
      <vt:lpstr>Times</vt:lpstr>
      <vt:lpstr>Times New Roman</vt:lpstr>
      <vt:lpstr>Verdana</vt:lpstr>
      <vt:lpstr>Wingdings</vt:lpstr>
      <vt:lpstr>MEETING_25.11.2021 CERN SANDVIK_rev_1 MAG (1)</vt:lpstr>
      <vt:lpstr>HL-WP3 MCBRD production status at CERN</vt:lpstr>
      <vt:lpstr>Outline</vt:lpstr>
      <vt:lpstr>HL-WP3 MCBRD D2 orbit correctors scope</vt:lpstr>
      <vt:lpstr>Series MCBRD features</vt:lpstr>
      <vt:lpstr>Background</vt:lpstr>
      <vt:lpstr>WST sc insulated wires delivery (MCBRD11-12)</vt:lpstr>
      <vt:lpstr>WST wires Hi-pot re-test &amp; respooling at CERN</vt:lpstr>
      <vt:lpstr>CMM on IHEP Al6082 formers, tubes</vt:lpstr>
      <vt:lpstr>Auxiliary pieces </vt:lpstr>
      <vt:lpstr>Winding activities</vt:lpstr>
      <vt:lpstr>Aperture final preparation steps</vt:lpstr>
      <vt:lpstr>Series electrical diagram</vt:lpstr>
      <vt:lpstr>Coils winding production update schedule</vt:lpstr>
      <vt:lpstr>MCBRD12 AP11: Hi-pot &amp; magnetic tests acceptance</vt:lpstr>
      <vt:lpstr>MCBRD12 AP 10: Hi-pot tests acceptance</vt:lpstr>
      <vt:lpstr>Root cause analysis, AP10 - Actions</vt:lpstr>
      <vt:lpstr>AP10 diagnostics</vt:lpstr>
      <vt:lpstr>AP16 – Hi-pot test outcome- ( winding stage)</vt:lpstr>
      <vt:lpstr>AP15 winding, root cause analysis, actions </vt:lpstr>
      <vt:lpstr>QC analysis and improvement of winding</vt:lpstr>
      <vt:lpstr>Electrical insulation of floating formers to Coils (MPE-MSC)</vt:lpstr>
      <vt:lpstr>Assembly schedule (next 6 months)</vt:lpstr>
      <vt:lpstr>Summary</vt:lpstr>
      <vt:lpstr>Acknowledgment to active contributors from 927 SMT team</vt:lpstr>
      <vt:lpstr>PowerPoint Presentation</vt:lpstr>
      <vt:lpstr>PowerPoint Presentation</vt:lpstr>
      <vt:lpstr>splicing resistance</vt:lpstr>
      <vt:lpstr>Inter layers series splicing </vt:lpstr>
      <vt:lpstr>VPI impregnation </vt:lpstr>
      <vt:lpstr>Splicing</vt:lpstr>
      <vt:lpstr>Consolidation of CS front end</vt:lpstr>
      <vt:lpstr>Front end wires routing</vt:lpstr>
      <vt:lpstr>End plate machining </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Arnaud Pascal Foussat</cp:lastModifiedBy>
  <cp:revision>1761</cp:revision>
  <cp:lastPrinted>2023-09-06T13:26:11Z</cp:lastPrinted>
  <dcterms:created xsi:type="dcterms:W3CDTF">2016-02-11T10:47:23Z</dcterms:created>
  <dcterms:modified xsi:type="dcterms:W3CDTF">2023-09-27T18:49:36Z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