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mp" ContentType="image/p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7"/>
  </p:notesMasterIdLst>
  <p:handoutMasterIdLst>
    <p:handoutMasterId r:id="rId28"/>
  </p:handoutMasterIdLst>
  <p:sldIdLst>
    <p:sldId id="263" r:id="rId5"/>
    <p:sldId id="295" r:id="rId6"/>
    <p:sldId id="296" r:id="rId7"/>
    <p:sldId id="276" r:id="rId8"/>
    <p:sldId id="309" r:id="rId9"/>
    <p:sldId id="306" r:id="rId10"/>
    <p:sldId id="308" r:id="rId11"/>
    <p:sldId id="311" r:id="rId12"/>
    <p:sldId id="313" r:id="rId13"/>
    <p:sldId id="312" r:id="rId14"/>
    <p:sldId id="299" r:id="rId15"/>
    <p:sldId id="304" r:id="rId16"/>
    <p:sldId id="300" r:id="rId17"/>
    <p:sldId id="302" r:id="rId18"/>
    <p:sldId id="320" r:id="rId19"/>
    <p:sldId id="319" r:id="rId20"/>
    <p:sldId id="301" r:id="rId21"/>
    <p:sldId id="317" r:id="rId22"/>
    <p:sldId id="318" r:id="rId23"/>
    <p:sldId id="316" r:id="rId24"/>
    <p:sldId id="321" r:id="rId25"/>
    <p:sldId id="293" r:id="rId26"/>
  </p:sldIdLst>
  <p:sldSz cx="9144000" cy="5143500" type="screen16x9"/>
  <p:notesSz cx="6797675" cy="987266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DE86"/>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5226" autoAdjust="0"/>
  </p:normalViewPr>
  <p:slideViewPr>
    <p:cSldViewPr snapToObjects="1" showGuides="1">
      <p:cViewPr varScale="1">
        <p:scale>
          <a:sx n="108" d="100"/>
          <a:sy n="108" d="100"/>
        </p:scale>
        <p:origin x="730" y="6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B3F5CDDF-3246-6843-A314-FDDEB3F3DF8E}" type="datetimeFigureOut">
              <a:rPr lang="fr-FR" smtClean="0"/>
              <a:pPr/>
              <a:t>26/09/2023</a:t>
            </a:fld>
            <a:endParaRPr lang="fr-FR"/>
          </a:p>
        </p:txBody>
      </p:sp>
      <p:sp>
        <p:nvSpPr>
          <p:cNvPr id="4" name="Espace réservé du pied de page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781D8F6D-3354-BF4D-834B-467E3215D30A}" type="datetimeFigureOut">
              <a:rPr lang="fr-FR" smtClean="0"/>
              <a:pPr/>
              <a:t>26/09/2023</a:t>
            </a:fld>
            <a:endParaRPr lang="fr-FR"/>
          </a:p>
        </p:txBody>
      </p:sp>
      <p:sp>
        <p:nvSpPr>
          <p:cNvPr id="4" name="Espace réservé de l'image des diapositives 3"/>
          <p:cNvSpPr>
            <a:spLocks noGrp="1" noRot="1" noChangeAspect="1"/>
          </p:cNvSpPr>
          <p:nvPr>
            <p:ph type="sldImg" idx="2"/>
          </p:nvPr>
        </p:nvSpPr>
        <p:spPr>
          <a:xfrm>
            <a:off x="107950" y="739775"/>
            <a:ext cx="6581775" cy="3703638"/>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689515"/>
            <a:ext cx="5438140" cy="444269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3994691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20</a:t>
            </a:fld>
            <a:endParaRPr lang="fr-FR"/>
          </a:p>
        </p:txBody>
      </p:sp>
    </p:spTree>
    <p:extLst>
      <p:ext uri="{BB962C8B-B14F-4D97-AF65-F5344CB8AC3E}">
        <p14:creationId xmlns:p14="http://schemas.microsoft.com/office/powerpoint/2010/main" val="14867298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dirty="0"/>
              <a:t>13</a:t>
            </a:r>
            <a:r>
              <a:rPr lang="en-GB" baseline="30000" dirty="0"/>
              <a:t>th </a:t>
            </a:r>
            <a:r>
              <a:rPr lang="en-GB" dirty="0"/>
              <a:t>HL-LHC Collaboration Meeting, Vancouver (Canada), 25-28 Sept 2023</a:t>
            </a:r>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dirty="0"/>
              <a:t>13</a:t>
            </a:r>
            <a:r>
              <a:rPr lang="en-GB" baseline="30000" dirty="0"/>
              <a:t>th </a:t>
            </a:r>
            <a:r>
              <a:rPr lang="en-GB" dirty="0"/>
              <a:t>HL-LHC Collaboration Meeting, Vancouver (Canada), 26 Sept 2023</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4"/>
            <a:ext cx="4040188"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6" y="911424"/>
            <a:ext cx="4041775" cy="47982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6"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dirty="0"/>
              <a:t>13</a:t>
            </a:r>
            <a:r>
              <a:rPr lang="en-GB" baseline="30000" dirty="0"/>
              <a:t>th </a:t>
            </a:r>
            <a:r>
              <a:rPr lang="en-GB" dirty="0"/>
              <a:t>HL-LHC Collaboration Meeting, Vancouver (Canada), 26 Sept 2023</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dirty="0"/>
              <a:t>13</a:t>
            </a:r>
            <a:r>
              <a:rPr lang="en-GB" baseline="30000" dirty="0"/>
              <a:t>th </a:t>
            </a:r>
            <a:r>
              <a:rPr lang="en-GB" dirty="0"/>
              <a:t>HL-LHC Collaboration Meeting, Vancouver (Canada), 26 Sept 2023</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HL-LHC IT String Day - S. Le Naour</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HL-LHC IT String Day - S. Le Naour</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HL-LHC IT String Day - S. Le Naour</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ormAutofit/>
          </a:body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r>
              <a:rPr lang="en-GB" dirty="0"/>
              <a:t>13</a:t>
            </a:r>
            <a:r>
              <a:rPr lang="en-GB" baseline="30000" dirty="0"/>
              <a:t>th </a:t>
            </a:r>
            <a:r>
              <a:rPr lang="en-GB" dirty="0"/>
              <a:t>HL-LHC Collaboration Meeting, Vancouver (Canada), 26 Sept 2023</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jpg"/><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8" Type="http://schemas.openxmlformats.org/officeDocument/2006/relationships/image" Target="../media/image28.jpg"/><Relationship Id="rId3" Type="http://schemas.openxmlformats.org/officeDocument/2006/relationships/image" Target="../media/image23.jpg"/><Relationship Id="rId7" Type="http://schemas.openxmlformats.org/officeDocument/2006/relationships/image" Target="../media/image27.jpg"/><Relationship Id="rId12" Type="http://schemas.openxmlformats.org/officeDocument/2006/relationships/hyperlink" Target="https://edms.cern.ch/document/2492410" TargetMode="External"/><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6.jpg"/><Relationship Id="rId11" Type="http://schemas.openxmlformats.org/officeDocument/2006/relationships/image" Target="../media/image31.png"/><Relationship Id="rId5" Type="http://schemas.openxmlformats.org/officeDocument/2006/relationships/image" Target="../media/image25.jpg"/><Relationship Id="rId10" Type="http://schemas.openxmlformats.org/officeDocument/2006/relationships/image" Target="../media/image30.png"/><Relationship Id="rId4" Type="http://schemas.openxmlformats.org/officeDocument/2006/relationships/image" Target="../media/image24.jpg"/><Relationship Id="rId9" Type="http://schemas.openxmlformats.org/officeDocument/2006/relationships/image" Target="../media/image29.jp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29.jp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10" Type="http://schemas.openxmlformats.org/officeDocument/2006/relationships/image" Target="../media/image49.png"/><Relationship Id="rId4" Type="http://schemas.openxmlformats.org/officeDocument/2006/relationships/image" Target="../media/image44.png"/><Relationship Id="rId9" Type="http://schemas.openxmlformats.org/officeDocument/2006/relationships/image" Target="../media/image41.png"/></Relationships>
</file>

<file path=ppt/slides/_rels/slide16.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image" Target="../media/image50.jpg"/><Relationship Id="rId1" Type="http://schemas.openxmlformats.org/officeDocument/2006/relationships/slideLayout" Target="../slideLayouts/slideLayout2.xml"/><Relationship Id="rId5" Type="http://schemas.openxmlformats.org/officeDocument/2006/relationships/image" Target="../media/image53.jpg"/><Relationship Id="rId4" Type="http://schemas.openxmlformats.org/officeDocument/2006/relationships/image" Target="../media/image52.jpg"/></Relationships>
</file>

<file path=ppt/slides/_rels/slide17.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7.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hyperlink" Target="https://edms.cern.ch/document/2827006" TargetMode="External"/><Relationship Id="rId5" Type="http://schemas.openxmlformats.org/officeDocument/2006/relationships/image" Target="../media/image56.png"/><Relationship Id="rId4" Type="http://schemas.openxmlformats.org/officeDocument/2006/relationships/image" Target="../media/image55.png"/></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60.png"/><Relationship Id="rId7" Type="http://schemas.openxmlformats.org/officeDocument/2006/relationships/image" Target="../media/image61.png"/><Relationship Id="rId12" Type="http://schemas.openxmlformats.org/officeDocument/2006/relationships/image" Target="../media/image6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65.png"/><Relationship Id="rId5" Type="http://schemas.openxmlformats.org/officeDocument/2006/relationships/image" Target="../media/image8.png"/><Relationship Id="rId10" Type="http://schemas.openxmlformats.org/officeDocument/2006/relationships/image" Target="../media/image64.png"/><Relationship Id="rId4" Type="http://schemas.openxmlformats.org/officeDocument/2006/relationships/image" Target="../media/image7.png"/><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2" Type="http://schemas.openxmlformats.org/officeDocument/2006/relationships/hyperlink" Target="https://edms.cern.ch/document/2645484"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s://edms.cern.ch/document/2755342" TargetMode="External"/><Relationship Id="rId3" Type="http://schemas.openxmlformats.org/officeDocument/2006/relationships/image" Target="../media/image7.png"/><Relationship Id="rId7" Type="http://schemas.openxmlformats.org/officeDocument/2006/relationships/hyperlink" Target="https://edms.cern.ch/document/2188577" TargetMode="Externa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hyperlink" Target="https://edms.cern.ch/document/2188576"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2638374" TargetMode="External"/><Relationship Id="rId7" Type="http://schemas.openxmlformats.org/officeDocument/2006/relationships/hyperlink" Target="https://edms.cern.ch/document/2645484" TargetMode="External"/><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hyperlink" Target="https://edms.cern.ch/document/2883868" TargetMode="External"/><Relationship Id="rId5" Type="http://schemas.openxmlformats.org/officeDocument/2006/relationships/hyperlink" Target="https://edms.cern.ch/document/2769128" TargetMode="External"/><Relationship Id="rId4" Type="http://schemas.openxmlformats.org/officeDocument/2006/relationships/hyperlink" Target="https://edms.cern.ch/document/2687264" TargetMode="External"/></Relationships>
</file>

<file path=ppt/slides/_rels/slide5.xml.rels><?xml version="1.0" encoding="UTF-8" standalone="yes"?>
<Relationships xmlns="http://schemas.openxmlformats.org/package/2006/relationships"><Relationship Id="rId8" Type="http://schemas.openxmlformats.org/officeDocument/2006/relationships/hyperlink" Target="https://edms.cern.ch/document/2783004" TargetMode="External"/><Relationship Id="rId3" Type="http://schemas.openxmlformats.org/officeDocument/2006/relationships/hyperlink" Target="https://edms.cern.ch/document/2757081" TargetMode="External"/><Relationship Id="rId7" Type="http://schemas.openxmlformats.org/officeDocument/2006/relationships/hyperlink" Target="https://edms.cern.ch/document/2768905" TargetMode="External"/><Relationship Id="rId12" Type="http://schemas.openxmlformats.org/officeDocument/2006/relationships/image" Target="../media/image13.tmp"/><Relationship Id="rId2" Type="http://schemas.openxmlformats.org/officeDocument/2006/relationships/hyperlink" Target="https://edms.cern.ch/document/2778092/AA" TargetMode="External"/><Relationship Id="rId1" Type="http://schemas.openxmlformats.org/officeDocument/2006/relationships/slideLayout" Target="../slideLayouts/slideLayout2.xml"/><Relationship Id="rId6" Type="http://schemas.openxmlformats.org/officeDocument/2006/relationships/hyperlink" Target="https://edms.cern.ch/document/2922877" TargetMode="External"/><Relationship Id="rId11" Type="http://schemas.openxmlformats.org/officeDocument/2006/relationships/image" Target="../media/image12.png"/><Relationship Id="rId5" Type="http://schemas.openxmlformats.org/officeDocument/2006/relationships/hyperlink" Target="https://edms.cern.ch/document/2689138/AB" TargetMode="External"/><Relationship Id="rId10" Type="http://schemas.openxmlformats.org/officeDocument/2006/relationships/image" Target="../media/image11.png"/><Relationship Id="rId4" Type="http://schemas.openxmlformats.org/officeDocument/2006/relationships/hyperlink" Target="https://edms.cern.ch/document/2655800/AA" TargetMode="External"/><Relationship Id="rId9"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a:xfrm>
            <a:off x="1371600" y="1851670"/>
            <a:ext cx="7200000" cy="1350000"/>
          </a:xfrm>
        </p:spPr>
        <p:txBody>
          <a:bodyPr/>
          <a:lstStyle/>
          <a:p>
            <a:r>
              <a:rPr lang="en-GB" dirty="0"/>
              <a:t>Magnet installation and interconnection into the HL-LHC IT String</a:t>
            </a:r>
            <a:br>
              <a:rPr lang="en-US" dirty="0"/>
            </a:br>
            <a:endParaRPr lang="en-GB" dirty="0"/>
          </a:p>
        </p:txBody>
      </p:sp>
      <p:sp>
        <p:nvSpPr>
          <p:cNvPr id="19" name="Sous-titre 18"/>
          <p:cNvSpPr>
            <a:spLocks noGrp="1"/>
          </p:cNvSpPr>
          <p:nvPr>
            <p:ph type="subTitle" idx="1"/>
          </p:nvPr>
        </p:nvSpPr>
        <p:spPr/>
        <p:txBody>
          <a:bodyPr>
            <a:normAutofit/>
          </a:bodyPr>
          <a:lstStyle/>
          <a:p>
            <a:r>
              <a:rPr lang="en-GB" sz="1600" dirty="0"/>
              <a:t>Sandrine Le Naour</a:t>
            </a:r>
          </a:p>
          <a:p>
            <a:r>
              <a:rPr lang="en-GB" sz="1600" dirty="0"/>
              <a:t>CERN, TE-MSC</a:t>
            </a:r>
          </a:p>
        </p:txBody>
      </p:sp>
      <p:sp>
        <p:nvSpPr>
          <p:cNvPr id="20" name="Espace réservé du texte 19"/>
          <p:cNvSpPr>
            <a:spLocks noGrp="1"/>
          </p:cNvSpPr>
          <p:nvPr>
            <p:ph type="body" sz="quarter" idx="14"/>
          </p:nvPr>
        </p:nvSpPr>
        <p:spPr/>
        <p:txBody>
          <a:bodyPr/>
          <a:lstStyle/>
          <a:p>
            <a:r>
              <a:rPr lang="en-GB" i="0" dirty="0">
                <a:solidFill>
                  <a:schemeClr val="accent1"/>
                </a:solidFill>
              </a:rPr>
              <a:t>13</a:t>
            </a:r>
            <a:r>
              <a:rPr lang="en-GB" i="0" baseline="30000" dirty="0">
                <a:solidFill>
                  <a:schemeClr val="accent1"/>
                </a:solidFill>
              </a:rPr>
              <a:t>th </a:t>
            </a:r>
            <a:r>
              <a:rPr lang="en-GB" i="0" dirty="0">
                <a:solidFill>
                  <a:schemeClr val="accent1"/>
                </a:solidFill>
              </a:rPr>
              <a:t>HL-LHC Collaboration Meeting, Vancouver (Canada), 25-28 Sept 2023</a:t>
            </a:r>
          </a:p>
        </p:txBody>
      </p:sp>
      <p:pic>
        <p:nvPicPr>
          <p:cNvPr id="5" name="Image 4" descr="CERN-logo_outline.jpg"/>
          <p:cNvPicPr>
            <a:picLocks noChangeAspect="1"/>
          </p:cNvPicPr>
          <p:nvPr/>
        </p:nvPicPr>
        <p:blipFill>
          <a:blip r:embed="rId2"/>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p:cNvPicPr>
            <a:picLocks noChangeAspect="1"/>
          </p:cNvPicPr>
          <p:nvPr/>
        </p:nvPicPr>
        <p:blipFill>
          <a:blip r:embed="rId2"/>
          <a:stretch>
            <a:fillRect/>
          </a:stretch>
        </p:blipFill>
        <p:spPr>
          <a:xfrm>
            <a:off x="100807" y="728487"/>
            <a:ext cx="9071073" cy="642131"/>
          </a:xfrm>
          <a:prstGeom prst="rect">
            <a:avLst/>
          </a:prstGeom>
        </p:spPr>
      </p:pic>
      <p:sp>
        <p:nvSpPr>
          <p:cNvPr id="2" name="Title 1"/>
          <p:cNvSpPr>
            <a:spLocks noGrp="1"/>
          </p:cNvSpPr>
          <p:nvPr>
            <p:ph type="title"/>
          </p:nvPr>
        </p:nvSpPr>
        <p:spPr>
          <a:solidFill>
            <a:schemeClr val="tx2">
              <a:lumMod val="20000"/>
              <a:lumOff val="80000"/>
            </a:schemeClr>
          </a:solidFill>
        </p:spPr>
        <p:txBody>
          <a:bodyPr/>
          <a:lstStyle/>
          <a:p>
            <a:r>
              <a:rPr lang="fr-CH" dirty="0"/>
              <a:t>Q1 to D1connection : PIM installation</a:t>
            </a:r>
            <a:endParaRPr lang="en-GB" dirty="0"/>
          </a:p>
        </p:txBody>
      </p:sp>
      <p:sp>
        <p:nvSpPr>
          <p:cNvPr id="3" name="Content Placeholder 2"/>
          <p:cNvSpPr>
            <a:spLocks noGrp="1"/>
          </p:cNvSpPr>
          <p:nvPr>
            <p:ph idx="1"/>
          </p:nvPr>
        </p:nvSpPr>
        <p:spPr>
          <a:xfrm>
            <a:off x="565111" y="1563638"/>
            <a:ext cx="8013777" cy="572959"/>
          </a:xfrm>
        </p:spPr>
        <p:txBody>
          <a:bodyPr>
            <a:normAutofit/>
          </a:bodyPr>
          <a:lstStyle/>
          <a:p>
            <a:pPr marL="0" indent="0" algn="l">
              <a:buNone/>
            </a:pPr>
            <a:r>
              <a:rPr lang="en-GB" sz="1400"/>
              <a:t>For the IT String, it was decided to not install beam screens, BPMs and PIMs, but they take a big volume in the interconnections.</a:t>
            </a:r>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10</a:t>
            </a:fld>
            <a:endParaRPr lang="fr-FR"/>
          </a:p>
        </p:txBody>
      </p:sp>
      <p:cxnSp>
        <p:nvCxnSpPr>
          <p:cNvPr id="37" name="Straight Arrow Connector 36"/>
          <p:cNvCxnSpPr/>
          <p:nvPr/>
        </p:nvCxnSpPr>
        <p:spPr>
          <a:xfrm flipH="1" flipV="1">
            <a:off x="2698587"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H="1" flipV="1">
            <a:off x="5868144"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pic>
        <p:nvPicPr>
          <p:cNvPr id="7" name="Picture 6">
            <a:extLst>
              <a:ext uri="{FF2B5EF4-FFF2-40B4-BE49-F238E27FC236}">
                <a16:creationId xmlns:a16="http://schemas.microsoft.com/office/drawing/2014/main" id="{B0617B0A-0377-0BF8-7020-D535BAD08D1D}"/>
              </a:ext>
            </a:extLst>
          </p:cNvPr>
          <p:cNvPicPr>
            <a:picLocks noChangeAspect="1"/>
          </p:cNvPicPr>
          <p:nvPr/>
        </p:nvPicPr>
        <p:blipFill rotWithShape="1">
          <a:blip r:embed="rId3"/>
          <a:srcRect l="27139"/>
          <a:stretch/>
        </p:blipFill>
        <p:spPr>
          <a:xfrm>
            <a:off x="597057" y="2136597"/>
            <a:ext cx="1499990" cy="1505226"/>
          </a:xfrm>
          <a:prstGeom prst="rect">
            <a:avLst/>
          </a:prstGeom>
        </p:spPr>
      </p:pic>
      <p:pic>
        <p:nvPicPr>
          <p:cNvPr id="8" name="Picture 7">
            <a:extLst>
              <a:ext uri="{FF2B5EF4-FFF2-40B4-BE49-F238E27FC236}">
                <a16:creationId xmlns:a16="http://schemas.microsoft.com/office/drawing/2014/main" id="{29C8CAD7-6A32-872D-54A8-D52B05DCC6E8}"/>
              </a:ext>
            </a:extLst>
          </p:cNvPr>
          <p:cNvPicPr>
            <a:picLocks noChangeAspect="1"/>
          </p:cNvPicPr>
          <p:nvPr/>
        </p:nvPicPr>
        <p:blipFill rotWithShape="1">
          <a:blip r:embed="rId4"/>
          <a:srcRect l="22077"/>
          <a:stretch/>
        </p:blipFill>
        <p:spPr>
          <a:xfrm>
            <a:off x="597057" y="2149573"/>
            <a:ext cx="1944216" cy="1502297"/>
          </a:xfrm>
          <a:prstGeom prst="rect">
            <a:avLst/>
          </a:prstGeom>
        </p:spPr>
      </p:pic>
      <p:sp>
        <p:nvSpPr>
          <p:cNvPr id="9" name="Content Placeholder 2">
            <a:extLst>
              <a:ext uri="{FF2B5EF4-FFF2-40B4-BE49-F238E27FC236}">
                <a16:creationId xmlns:a16="http://schemas.microsoft.com/office/drawing/2014/main" id="{BAEE2F6E-A845-38F5-5841-9D1EA07D1784}"/>
              </a:ext>
            </a:extLst>
          </p:cNvPr>
          <p:cNvSpPr txBox="1">
            <a:spLocks/>
          </p:cNvSpPr>
          <p:nvPr/>
        </p:nvSpPr>
        <p:spPr>
          <a:xfrm>
            <a:off x="2607334" y="2067725"/>
            <a:ext cx="6103504" cy="1213434"/>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GB" sz="1400" dirty="0"/>
              <a:t>To be as closed as possible to the conditions for the HL-LHC project magnet connection , we propose to install in 2 IC (CP-Q3 and Q2a-Q2b), dummy PIM-BPMs assembly. The assemblies will be fixed to the magnet cold bores. A system of sliding tubes with gimbles will allow thermal contraction and alignment movements.   </a:t>
            </a:r>
            <a:r>
              <a:rPr lang="en-GB" sz="1400" i="1" dirty="0"/>
              <a:t>These dummy assemblies are provided by TE-VSC</a:t>
            </a:r>
            <a:r>
              <a:rPr lang="en-GB" sz="1400" dirty="0"/>
              <a:t>.</a:t>
            </a:r>
          </a:p>
          <a:p>
            <a:pPr marL="0" indent="0" algn="l">
              <a:buNone/>
            </a:pPr>
            <a:endParaRPr lang="en-GB" sz="1400" dirty="0"/>
          </a:p>
          <a:p>
            <a:pPr marL="0" indent="0" algn="l">
              <a:buFont typeface="Wingdings" charset="2"/>
              <a:buNone/>
            </a:pPr>
            <a:endParaRPr lang="en-GB" sz="1400" dirty="0"/>
          </a:p>
        </p:txBody>
      </p:sp>
      <p:pic>
        <p:nvPicPr>
          <p:cNvPr id="10" name="Image 4">
            <a:extLst>
              <a:ext uri="{FF2B5EF4-FFF2-40B4-BE49-F238E27FC236}">
                <a16:creationId xmlns:a16="http://schemas.microsoft.com/office/drawing/2014/main" id="{D93B2155-85D6-B74F-A31F-C08F0F8C8B0B}"/>
              </a:ext>
            </a:extLst>
          </p:cNvPr>
          <p:cNvPicPr>
            <a:picLocks noChangeAspect="1"/>
          </p:cNvPicPr>
          <p:nvPr/>
        </p:nvPicPr>
        <p:blipFill>
          <a:blip r:embed="rId5"/>
          <a:stretch>
            <a:fillRect/>
          </a:stretch>
        </p:blipFill>
        <p:spPr>
          <a:xfrm>
            <a:off x="6056503" y="3251990"/>
            <a:ext cx="2418928" cy="1522402"/>
          </a:xfrm>
          <a:prstGeom prst="rect">
            <a:avLst/>
          </a:prstGeom>
          <a:noFill/>
          <a:ln cap="flat">
            <a:noFill/>
          </a:ln>
        </p:spPr>
      </p:pic>
      <p:pic>
        <p:nvPicPr>
          <p:cNvPr id="13" name="Picture 12" descr="A metal cylinder with a blue background&#10;&#10;Description automatically generated">
            <a:extLst>
              <a:ext uri="{FF2B5EF4-FFF2-40B4-BE49-F238E27FC236}">
                <a16:creationId xmlns:a16="http://schemas.microsoft.com/office/drawing/2014/main" id="{41185EDC-62E8-195C-305A-02383B69698B}"/>
              </a:ext>
            </a:extLst>
          </p:cNvPr>
          <p:cNvPicPr>
            <a:picLocks noChangeAspect="1"/>
          </p:cNvPicPr>
          <p:nvPr/>
        </p:nvPicPr>
        <p:blipFill rotWithShape="1">
          <a:blip r:embed="rId6"/>
          <a:srcRect t="18126" b="10452"/>
          <a:stretch/>
        </p:blipFill>
        <p:spPr>
          <a:xfrm>
            <a:off x="2738398" y="3391417"/>
            <a:ext cx="2892068" cy="1008141"/>
          </a:xfrm>
          <a:prstGeom prst="rect">
            <a:avLst/>
          </a:prstGeom>
        </p:spPr>
      </p:pic>
      <p:sp>
        <p:nvSpPr>
          <p:cNvPr id="14" name="TextBox 13">
            <a:extLst>
              <a:ext uri="{FF2B5EF4-FFF2-40B4-BE49-F238E27FC236}">
                <a16:creationId xmlns:a16="http://schemas.microsoft.com/office/drawing/2014/main" id="{BB9A53F7-8C6E-DDE6-6510-B99DCFF77EDE}"/>
              </a:ext>
            </a:extLst>
          </p:cNvPr>
          <p:cNvSpPr txBox="1"/>
          <p:nvPr/>
        </p:nvSpPr>
        <p:spPr>
          <a:xfrm>
            <a:off x="2625792" y="4382983"/>
            <a:ext cx="3235181" cy="276999"/>
          </a:xfrm>
          <a:prstGeom prst="rect">
            <a:avLst/>
          </a:prstGeom>
          <a:noFill/>
        </p:spPr>
        <p:txBody>
          <a:bodyPr wrap="none" rtlCol="0">
            <a:spAutoFit/>
          </a:bodyPr>
          <a:lstStyle/>
          <a:p>
            <a:r>
              <a:rPr lang="en-GB" sz="1200" dirty="0"/>
              <a:t>Core part of the dummy PIM-BPM assembly </a:t>
            </a:r>
          </a:p>
        </p:txBody>
      </p:sp>
      <p:sp>
        <p:nvSpPr>
          <p:cNvPr id="15" name="TextBox 14">
            <a:extLst>
              <a:ext uri="{FF2B5EF4-FFF2-40B4-BE49-F238E27FC236}">
                <a16:creationId xmlns:a16="http://schemas.microsoft.com/office/drawing/2014/main" id="{775F2327-9FEA-EC86-5295-2AA01D7CFD92}"/>
              </a:ext>
            </a:extLst>
          </p:cNvPr>
          <p:cNvSpPr txBox="1"/>
          <p:nvPr/>
        </p:nvSpPr>
        <p:spPr>
          <a:xfrm>
            <a:off x="4387632" y="3328131"/>
            <a:ext cx="1300356" cy="253916"/>
          </a:xfrm>
          <a:prstGeom prst="rect">
            <a:avLst/>
          </a:prstGeom>
          <a:noFill/>
        </p:spPr>
        <p:txBody>
          <a:bodyPr wrap="none" rtlCol="0">
            <a:spAutoFit/>
          </a:bodyPr>
          <a:lstStyle/>
          <a:p>
            <a:r>
              <a:rPr lang="en-GB" sz="1050" b="1" dirty="0">
                <a:solidFill>
                  <a:schemeClr val="accent1"/>
                </a:solidFill>
              </a:rPr>
              <a:t>Courtesy TE-VSC</a:t>
            </a:r>
          </a:p>
        </p:txBody>
      </p:sp>
    </p:spTree>
    <p:extLst>
      <p:ext uri="{BB962C8B-B14F-4D97-AF65-F5344CB8AC3E}">
        <p14:creationId xmlns:p14="http://schemas.microsoft.com/office/powerpoint/2010/main" val="2810367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p:bldP spid="1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 name="Picture 63"/>
          <p:cNvPicPr>
            <a:picLocks noChangeAspect="1"/>
          </p:cNvPicPr>
          <p:nvPr/>
        </p:nvPicPr>
        <p:blipFill>
          <a:blip r:embed="rId2"/>
          <a:stretch>
            <a:fillRect/>
          </a:stretch>
        </p:blipFill>
        <p:spPr>
          <a:xfrm>
            <a:off x="100807" y="728487"/>
            <a:ext cx="9071073" cy="642131"/>
          </a:xfrm>
          <a:prstGeom prst="rect">
            <a:avLst/>
          </a:prstGeom>
        </p:spPr>
      </p:pic>
      <p:sp>
        <p:nvSpPr>
          <p:cNvPr id="2" name="Title 1"/>
          <p:cNvSpPr>
            <a:spLocks noGrp="1"/>
          </p:cNvSpPr>
          <p:nvPr>
            <p:ph type="title"/>
          </p:nvPr>
        </p:nvSpPr>
        <p:spPr>
          <a:solidFill>
            <a:schemeClr val="tx2">
              <a:lumMod val="20000"/>
              <a:lumOff val="80000"/>
            </a:schemeClr>
          </a:solidFill>
        </p:spPr>
        <p:txBody>
          <a:bodyPr/>
          <a:lstStyle/>
          <a:p>
            <a:r>
              <a:rPr lang="fr-CH" dirty="0"/>
              <a:t>Q1 to D1connection : </a:t>
            </a:r>
            <a:r>
              <a:rPr lang="fr-CH" dirty="0" err="1"/>
              <a:t>Splicing</a:t>
            </a:r>
            <a:r>
              <a:rPr lang="fr-CH" dirty="0"/>
              <a:t> </a:t>
            </a:r>
            <a:r>
              <a:rPr lang="fr-CH" dirty="0" err="1"/>
              <a:t>work</a:t>
            </a:r>
            <a:endParaRPr lang="en-GB" dirty="0"/>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11</a:t>
            </a:fld>
            <a:endParaRPr lang="fr-FR"/>
          </a:p>
        </p:txBody>
      </p:sp>
      <p:pic>
        <p:nvPicPr>
          <p:cNvPr id="18" name="Picture 17">
            <a:extLst>
              <a:ext uri="{FF2B5EF4-FFF2-40B4-BE49-F238E27FC236}">
                <a16:creationId xmlns:a16="http://schemas.microsoft.com/office/drawing/2014/main" id="{0844ABC4-ED31-024F-A010-A1148D57D12A}"/>
              </a:ext>
            </a:extLst>
          </p:cNvPr>
          <p:cNvPicPr>
            <a:picLocks noChangeAspect="1"/>
          </p:cNvPicPr>
          <p:nvPr/>
        </p:nvPicPr>
        <p:blipFill>
          <a:blip r:embed="rId3"/>
          <a:stretch>
            <a:fillRect/>
          </a:stretch>
        </p:blipFill>
        <p:spPr>
          <a:xfrm>
            <a:off x="795936" y="1995686"/>
            <a:ext cx="3200000" cy="1800000"/>
          </a:xfrm>
          <a:prstGeom prst="rect">
            <a:avLst/>
          </a:prstGeom>
        </p:spPr>
      </p:pic>
      <p:pic>
        <p:nvPicPr>
          <p:cNvPr id="19" name="Picture 18">
            <a:extLst>
              <a:ext uri="{FF2B5EF4-FFF2-40B4-BE49-F238E27FC236}">
                <a16:creationId xmlns:a16="http://schemas.microsoft.com/office/drawing/2014/main" id="{A128A120-36D7-5B4C-AE4E-5F90331CCE17}"/>
              </a:ext>
            </a:extLst>
          </p:cNvPr>
          <p:cNvPicPr>
            <a:picLocks noChangeAspect="1"/>
          </p:cNvPicPr>
          <p:nvPr/>
        </p:nvPicPr>
        <p:blipFill>
          <a:blip r:embed="rId4"/>
          <a:stretch>
            <a:fillRect/>
          </a:stretch>
        </p:blipFill>
        <p:spPr>
          <a:xfrm>
            <a:off x="539552" y="1995686"/>
            <a:ext cx="3200000" cy="1800000"/>
          </a:xfrm>
          <a:prstGeom prst="rect">
            <a:avLst/>
          </a:prstGeom>
        </p:spPr>
      </p:pic>
      <p:pic>
        <p:nvPicPr>
          <p:cNvPr id="21" name="Picture 20">
            <a:extLst>
              <a:ext uri="{FF2B5EF4-FFF2-40B4-BE49-F238E27FC236}">
                <a16:creationId xmlns:a16="http://schemas.microsoft.com/office/drawing/2014/main" id="{406F1542-404E-B348-91C0-19B078DA0791}"/>
              </a:ext>
            </a:extLst>
          </p:cNvPr>
          <p:cNvPicPr>
            <a:picLocks noChangeAspect="1"/>
          </p:cNvPicPr>
          <p:nvPr/>
        </p:nvPicPr>
        <p:blipFill>
          <a:blip r:embed="rId5"/>
          <a:stretch>
            <a:fillRect/>
          </a:stretch>
        </p:blipFill>
        <p:spPr>
          <a:xfrm>
            <a:off x="539552" y="1995686"/>
            <a:ext cx="3200000" cy="1800000"/>
          </a:xfrm>
          <a:prstGeom prst="rect">
            <a:avLst/>
          </a:prstGeom>
        </p:spPr>
      </p:pic>
      <p:pic>
        <p:nvPicPr>
          <p:cNvPr id="23" name="Picture 22">
            <a:extLst>
              <a:ext uri="{FF2B5EF4-FFF2-40B4-BE49-F238E27FC236}">
                <a16:creationId xmlns:a16="http://schemas.microsoft.com/office/drawing/2014/main" id="{BA3D276A-863E-7644-A5B4-0846D125249D}"/>
              </a:ext>
            </a:extLst>
          </p:cNvPr>
          <p:cNvPicPr>
            <a:picLocks noChangeAspect="1"/>
          </p:cNvPicPr>
          <p:nvPr/>
        </p:nvPicPr>
        <p:blipFill>
          <a:blip r:embed="rId6"/>
          <a:stretch>
            <a:fillRect/>
          </a:stretch>
        </p:blipFill>
        <p:spPr>
          <a:xfrm>
            <a:off x="539552" y="1995686"/>
            <a:ext cx="3200000" cy="1800000"/>
          </a:xfrm>
          <a:prstGeom prst="rect">
            <a:avLst/>
          </a:prstGeom>
        </p:spPr>
      </p:pic>
      <p:pic>
        <p:nvPicPr>
          <p:cNvPr id="26" name="Picture 25">
            <a:extLst>
              <a:ext uri="{FF2B5EF4-FFF2-40B4-BE49-F238E27FC236}">
                <a16:creationId xmlns:a16="http://schemas.microsoft.com/office/drawing/2014/main" id="{4CBD500F-1E53-F046-A53F-BB16B24718DD}"/>
              </a:ext>
            </a:extLst>
          </p:cNvPr>
          <p:cNvPicPr>
            <a:picLocks noChangeAspect="1"/>
          </p:cNvPicPr>
          <p:nvPr/>
        </p:nvPicPr>
        <p:blipFill>
          <a:blip r:embed="rId7"/>
          <a:stretch>
            <a:fillRect/>
          </a:stretch>
        </p:blipFill>
        <p:spPr>
          <a:xfrm>
            <a:off x="539552" y="1995686"/>
            <a:ext cx="3200000" cy="1800000"/>
          </a:xfrm>
          <a:prstGeom prst="rect">
            <a:avLst/>
          </a:prstGeom>
        </p:spPr>
      </p:pic>
      <p:pic>
        <p:nvPicPr>
          <p:cNvPr id="29" name="Picture 28">
            <a:extLst>
              <a:ext uri="{FF2B5EF4-FFF2-40B4-BE49-F238E27FC236}">
                <a16:creationId xmlns:a16="http://schemas.microsoft.com/office/drawing/2014/main" id="{B35BE5C4-3C92-EF4A-BBB8-93E8AC3404E5}"/>
              </a:ext>
            </a:extLst>
          </p:cNvPr>
          <p:cNvPicPr>
            <a:picLocks noChangeAspect="1"/>
          </p:cNvPicPr>
          <p:nvPr/>
        </p:nvPicPr>
        <p:blipFill>
          <a:blip r:embed="rId8"/>
          <a:stretch>
            <a:fillRect/>
          </a:stretch>
        </p:blipFill>
        <p:spPr>
          <a:xfrm>
            <a:off x="539552" y="1995686"/>
            <a:ext cx="3200000" cy="1800000"/>
          </a:xfrm>
          <a:prstGeom prst="rect">
            <a:avLst/>
          </a:prstGeom>
        </p:spPr>
      </p:pic>
      <p:pic>
        <p:nvPicPr>
          <p:cNvPr id="34" name="Picture 33">
            <a:extLst>
              <a:ext uri="{FF2B5EF4-FFF2-40B4-BE49-F238E27FC236}">
                <a16:creationId xmlns:a16="http://schemas.microsoft.com/office/drawing/2014/main" id="{B8D703A4-1CC2-C147-BE07-E761297726C6}"/>
              </a:ext>
            </a:extLst>
          </p:cNvPr>
          <p:cNvPicPr>
            <a:picLocks noChangeAspect="1"/>
          </p:cNvPicPr>
          <p:nvPr/>
        </p:nvPicPr>
        <p:blipFill>
          <a:blip r:embed="rId9"/>
          <a:stretch>
            <a:fillRect/>
          </a:stretch>
        </p:blipFill>
        <p:spPr>
          <a:xfrm>
            <a:off x="539552" y="1995686"/>
            <a:ext cx="3200000" cy="1800000"/>
          </a:xfrm>
          <a:prstGeom prst="rect">
            <a:avLst/>
          </a:prstGeom>
        </p:spPr>
      </p:pic>
      <p:cxnSp>
        <p:nvCxnSpPr>
          <p:cNvPr id="37" name="Straight Arrow Connector 36"/>
          <p:cNvCxnSpPr/>
          <p:nvPr/>
        </p:nvCxnSpPr>
        <p:spPr>
          <a:xfrm flipH="1" flipV="1">
            <a:off x="2698587"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H="1" flipV="1">
            <a:off x="4355976"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H="1" flipV="1">
            <a:off x="5940152" y="1150709"/>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flipV="1">
            <a:off x="7524328"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346C5FE7-1E29-E82D-13AA-4B8F5E2D2C86}"/>
              </a:ext>
            </a:extLst>
          </p:cNvPr>
          <p:cNvSpPr txBox="1"/>
          <p:nvPr/>
        </p:nvSpPr>
        <p:spPr>
          <a:xfrm>
            <a:off x="61265" y="2505253"/>
            <a:ext cx="505267" cy="369332"/>
          </a:xfrm>
          <a:prstGeom prst="rect">
            <a:avLst/>
          </a:prstGeom>
          <a:noFill/>
        </p:spPr>
        <p:txBody>
          <a:bodyPr wrap="none" rtlCol="0">
            <a:spAutoFit/>
          </a:bodyPr>
          <a:lstStyle/>
          <a:p>
            <a:r>
              <a:rPr lang="en-GB" dirty="0"/>
              <a:t>CP</a:t>
            </a:r>
          </a:p>
        </p:txBody>
      </p:sp>
      <p:sp>
        <p:nvSpPr>
          <p:cNvPr id="8" name="TextBox 7">
            <a:extLst>
              <a:ext uri="{FF2B5EF4-FFF2-40B4-BE49-F238E27FC236}">
                <a16:creationId xmlns:a16="http://schemas.microsoft.com/office/drawing/2014/main" id="{AA591DE0-0810-EEF9-A3B3-FB1F4593642F}"/>
              </a:ext>
            </a:extLst>
          </p:cNvPr>
          <p:cNvSpPr txBox="1"/>
          <p:nvPr/>
        </p:nvSpPr>
        <p:spPr>
          <a:xfrm>
            <a:off x="3173237" y="2575390"/>
            <a:ext cx="492443" cy="369332"/>
          </a:xfrm>
          <a:prstGeom prst="rect">
            <a:avLst/>
          </a:prstGeom>
          <a:noFill/>
        </p:spPr>
        <p:txBody>
          <a:bodyPr wrap="none" rtlCol="0">
            <a:spAutoFit/>
          </a:bodyPr>
          <a:lstStyle/>
          <a:p>
            <a:r>
              <a:rPr lang="en-GB" dirty="0"/>
              <a:t>Q3</a:t>
            </a:r>
          </a:p>
        </p:txBody>
      </p:sp>
      <p:sp>
        <p:nvSpPr>
          <p:cNvPr id="45" name="TextBox 44">
            <a:extLst>
              <a:ext uri="{FF2B5EF4-FFF2-40B4-BE49-F238E27FC236}">
                <a16:creationId xmlns:a16="http://schemas.microsoft.com/office/drawing/2014/main" id="{EE580109-88EC-6295-203A-8B3BE2CC392B}"/>
              </a:ext>
            </a:extLst>
          </p:cNvPr>
          <p:cNvSpPr txBox="1"/>
          <p:nvPr/>
        </p:nvSpPr>
        <p:spPr>
          <a:xfrm>
            <a:off x="1027837" y="3150652"/>
            <a:ext cx="877163" cy="230832"/>
          </a:xfrm>
          <a:prstGeom prst="rect">
            <a:avLst/>
          </a:prstGeom>
          <a:noFill/>
        </p:spPr>
        <p:txBody>
          <a:bodyPr wrap="none" rtlCol="0">
            <a:spAutoFit/>
          </a:bodyPr>
          <a:lstStyle/>
          <a:p>
            <a:r>
              <a:rPr lang="en-GB" sz="900" dirty="0"/>
              <a:t>Magnet leads</a:t>
            </a:r>
          </a:p>
        </p:txBody>
      </p:sp>
      <p:sp>
        <p:nvSpPr>
          <p:cNvPr id="46" name="TextBox 45">
            <a:extLst>
              <a:ext uri="{FF2B5EF4-FFF2-40B4-BE49-F238E27FC236}">
                <a16:creationId xmlns:a16="http://schemas.microsoft.com/office/drawing/2014/main" id="{8B4D71F8-5FA5-646B-E6AD-8E8304903A24}"/>
              </a:ext>
            </a:extLst>
          </p:cNvPr>
          <p:cNvSpPr txBox="1"/>
          <p:nvPr/>
        </p:nvSpPr>
        <p:spPr>
          <a:xfrm>
            <a:off x="2195736" y="3150652"/>
            <a:ext cx="1794081" cy="230832"/>
          </a:xfrm>
          <a:prstGeom prst="rect">
            <a:avLst/>
          </a:prstGeom>
          <a:noFill/>
        </p:spPr>
        <p:txBody>
          <a:bodyPr wrap="none" rtlCol="0">
            <a:spAutoFit/>
          </a:bodyPr>
          <a:lstStyle/>
          <a:p>
            <a:r>
              <a:rPr lang="en-GB" sz="900" dirty="0"/>
              <a:t>18kA &amp; 2kA busbars to connect</a:t>
            </a:r>
          </a:p>
        </p:txBody>
      </p:sp>
      <p:sp>
        <p:nvSpPr>
          <p:cNvPr id="47" name="TextBox 46">
            <a:extLst>
              <a:ext uri="{FF2B5EF4-FFF2-40B4-BE49-F238E27FC236}">
                <a16:creationId xmlns:a16="http://schemas.microsoft.com/office/drawing/2014/main" id="{0017DF6B-09C8-738E-A6B3-317B40D3D008}"/>
              </a:ext>
            </a:extLst>
          </p:cNvPr>
          <p:cNvSpPr txBox="1"/>
          <p:nvPr/>
        </p:nvSpPr>
        <p:spPr>
          <a:xfrm>
            <a:off x="2195736" y="2170122"/>
            <a:ext cx="1800493" cy="230832"/>
          </a:xfrm>
          <a:prstGeom prst="rect">
            <a:avLst/>
          </a:prstGeom>
          <a:noFill/>
        </p:spPr>
        <p:txBody>
          <a:bodyPr wrap="none" rtlCol="0">
            <a:spAutoFit/>
          </a:bodyPr>
          <a:lstStyle/>
          <a:p>
            <a:r>
              <a:rPr lang="en-GB" sz="900" dirty="0"/>
              <a:t>18kA &amp; 2kA busbars for Q1, Q2</a:t>
            </a:r>
          </a:p>
        </p:txBody>
      </p:sp>
      <p:cxnSp>
        <p:nvCxnSpPr>
          <p:cNvPr id="49" name="Straight Arrow Connector 48">
            <a:extLst>
              <a:ext uri="{FF2B5EF4-FFF2-40B4-BE49-F238E27FC236}">
                <a16:creationId xmlns:a16="http://schemas.microsoft.com/office/drawing/2014/main" id="{00EB2950-A1AC-A9CA-12FC-26EE33890D40}"/>
              </a:ext>
            </a:extLst>
          </p:cNvPr>
          <p:cNvCxnSpPr>
            <a:stCxn id="45" idx="0"/>
          </p:cNvCxnSpPr>
          <p:nvPr/>
        </p:nvCxnSpPr>
        <p:spPr>
          <a:xfrm flipV="1">
            <a:off x="1466419" y="2944722"/>
            <a:ext cx="225261" cy="2059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BE7C67A0-D38A-4B86-B979-04977E42C419}"/>
              </a:ext>
            </a:extLst>
          </p:cNvPr>
          <p:cNvCxnSpPr>
            <a:cxnSpLocks/>
          </p:cNvCxnSpPr>
          <p:nvPr/>
        </p:nvCxnSpPr>
        <p:spPr>
          <a:xfrm flipH="1" flipV="1">
            <a:off x="2588426" y="3003965"/>
            <a:ext cx="120929" cy="22123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919582BC-EF4C-426B-13F9-0843DF45F5B5}"/>
              </a:ext>
            </a:extLst>
          </p:cNvPr>
          <p:cNvCxnSpPr>
            <a:cxnSpLocks/>
          </p:cNvCxnSpPr>
          <p:nvPr/>
        </p:nvCxnSpPr>
        <p:spPr>
          <a:xfrm flipH="1" flipV="1">
            <a:off x="2662067" y="2895686"/>
            <a:ext cx="138418" cy="31333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E934D53F-A233-9785-A6B0-B6B2AB9858DD}"/>
              </a:ext>
            </a:extLst>
          </p:cNvPr>
          <p:cNvCxnSpPr>
            <a:cxnSpLocks/>
          </p:cNvCxnSpPr>
          <p:nvPr/>
        </p:nvCxnSpPr>
        <p:spPr>
          <a:xfrm flipH="1">
            <a:off x="2607382" y="2390648"/>
            <a:ext cx="138418" cy="24974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nvGrpSpPr>
          <p:cNvPr id="66" name="Group 65">
            <a:extLst>
              <a:ext uri="{FF2B5EF4-FFF2-40B4-BE49-F238E27FC236}">
                <a16:creationId xmlns:a16="http://schemas.microsoft.com/office/drawing/2014/main" id="{AD57D691-4EC7-09CC-40E6-22A1F2D7140E}"/>
              </a:ext>
            </a:extLst>
          </p:cNvPr>
          <p:cNvGrpSpPr/>
          <p:nvPr/>
        </p:nvGrpSpPr>
        <p:grpSpPr>
          <a:xfrm>
            <a:off x="535367" y="3464569"/>
            <a:ext cx="1796471" cy="907381"/>
            <a:chOff x="535367" y="3618077"/>
            <a:chExt cx="1796471" cy="907381"/>
          </a:xfrm>
        </p:grpSpPr>
        <p:pic>
          <p:nvPicPr>
            <p:cNvPr id="60" name="Picture 59">
              <a:extLst>
                <a:ext uri="{FF2B5EF4-FFF2-40B4-BE49-F238E27FC236}">
                  <a16:creationId xmlns:a16="http://schemas.microsoft.com/office/drawing/2014/main" id="{968D75B1-9030-02D7-5670-DC9F0A2C61AF}"/>
                </a:ext>
              </a:extLst>
            </p:cNvPr>
            <p:cNvPicPr>
              <a:picLocks noChangeAspect="1"/>
            </p:cNvPicPr>
            <p:nvPr/>
          </p:nvPicPr>
          <p:blipFill>
            <a:blip r:embed="rId10"/>
            <a:stretch>
              <a:fillRect/>
            </a:stretch>
          </p:blipFill>
          <p:spPr>
            <a:xfrm>
              <a:off x="1010481" y="3618077"/>
              <a:ext cx="1321357" cy="884571"/>
            </a:xfrm>
            <a:prstGeom prst="rect">
              <a:avLst/>
            </a:prstGeom>
          </p:spPr>
        </p:pic>
        <p:sp>
          <p:nvSpPr>
            <p:cNvPr id="63" name="TextBox 62">
              <a:extLst>
                <a:ext uri="{FF2B5EF4-FFF2-40B4-BE49-F238E27FC236}">
                  <a16:creationId xmlns:a16="http://schemas.microsoft.com/office/drawing/2014/main" id="{5C226227-A5E1-4E4D-6C8D-928FCCD3C963}"/>
                </a:ext>
              </a:extLst>
            </p:cNvPr>
            <p:cNvSpPr txBox="1"/>
            <p:nvPr/>
          </p:nvSpPr>
          <p:spPr>
            <a:xfrm>
              <a:off x="535367" y="4156126"/>
              <a:ext cx="986005" cy="369332"/>
            </a:xfrm>
            <a:prstGeom prst="rect">
              <a:avLst/>
            </a:prstGeom>
            <a:noFill/>
          </p:spPr>
          <p:txBody>
            <a:bodyPr wrap="square" rtlCol="0">
              <a:spAutoFit/>
            </a:bodyPr>
            <a:lstStyle/>
            <a:p>
              <a:r>
                <a:rPr lang="en-GB" sz="900" dirty="0"/>
                <a:t>Splice 18kA, type 5*</a:t>
              </a:r>
            </a:p>
          </p:txBody>
        </p:sp>
      </p:grpSp>
      <p:grpSp>
        <p:nvGrpSpPr>
          <p:cNvPr id="67" name="Group 66">
            <a:extLst>
              <a:ext uri="{FF2B5EF4-FFF2-40B4-BE49-F238E27FC236}">
                <a16:creationId xmlns:a16="http://schemas.microsoft.com/office/drawing/2014/main" id="{4E7BE3C5-CE37-13DE-DA4D-8B012E2F631E}"/>
              </a:ext>
            </a:extLst>
          </p:cNvPr>
          <p:cNvGrpSpPr/>
          <p:nvPr/>
        </p:nvGrpSpPr>
        <p:grpSpPr>
          <a:xfrm>
            <a:off x="2471944" y="3422429"/>
            <a:ext cx="1340689" cy="963072"/>
            <a:chOff x="2488121" y="3653163"/>
            <a:chExt cx="1340689" cy="963072"/>
          </a:xfrm>
        </p:grpSpPr>
        <p:pic>
          <p:nvPicPr>
            <p:cNvPr id="62" name="Picture 61">
              <a:extLst>
                <a:ext uri="{FF2B5EF4-FFF2-40B4-BE49-F238E27FC236}">
                  <a16:creationId xmlns:a16="http://schemas.microsoft.com/office/drawing/2014/main" id="{890C4060-8843-2F1E-2F4F-C3417BB38000}"/>
                </a:ext>
              </a:extLst>
            </p:cNvPr>
            <p:cNvPicPr>
              <a:picLocks noChangeAspect="1"/>
            </p:cNvPicPr>
            <p:nvPr/>
          </p:nvPicPr>
          <p:blipFill>
            <a:blip r:embed="rId11"/>
            <a:stretch>
              <a:fillRect/>
            </a:stretch>
          </p:blipFill>
          <p:spPr>
            <a:xfrm>
              <a:off x="2488121" y="3653163"/>
              <a:ext cx="1095982" cy="848502"/>
            </a:xfrm>
            <a:prstGeom prst="rect">
              <a:avLst/>
            </a:prstGeom>
          </p:spPr>
        </p:pic>
        <p:sp>
          <p:nvSpPr>
            <p:cNvPr id="65" name="TextBox 64">
              <a:extLst>
                <a:ext uri="{FF2B5EF4-FFF2-40B4-BE49-F238E27FC236}">
                  <a16:creationId xmlns:a16="http://schemas.microsoft.com/office/drawing/2014/main" id="{FEB7CA24-6725-3CDB-EFFC-CBAAF8BC751D}"/>
                </a:ext>
              </a:extLst>
            </p:cNvPr>
            <p:cNvSpPr txBox="1"/>
            <p:nvPr/>
          </p:nvSpPr>
          <p:spPr>
            <a:xfrm>
              <a:off x="3051659" y="4246903"/>
              <a:ext cx="777151" cy="369332"/>
            </a:xfrm>
            <a:prstGeom prst="rect">
              <a:avLst/>
            </a:prstGeom>
            <a:noFill/>
          </p:spPr>
          <p:txBody>
            <a:bodyPr wrap="square" rtlCol="0">
              <a:spAutoFit/>
            </a:bodyPr>
            <a:lstStyle/>
            <a:p>
              <a:r>
                <a:rPr lang="en-GB" sz="900" dirty="0"/>
                <a:t>Splice 2kA, </a:t>
              </a:r>
            </a:p>
            <a:p>
              <a:r>
                <a:rPr lang="en-GB" sz="900" dirty="0"/>
                <a:t>type 1*</a:t>
              </a:r>
            </a:p>
          </p:txBody>
        </p:sp>
      </p:grpSp>
      <p:sp>
        <p:nvSpPr>
          <p:cNvPr id="68" name="TextBox 67">
            <a:extLst>
              <a:ext uri="{FF2B5EF4-FFF2-40B4-BE49-F238E27FC236}">
                <a16:creationId xmlns:a16="http://schemas.microsoft.com/office/drawing/2014/main" id="{5BDFED93-CDA4-AF94-7C15-6DDA43F5154E}"/>
              </a:ext>
            </a:extLst>
          </p:cNvPr>
          <p:cNvSpPr txBox="1"/>
          <p:nvPr/>
        </p:nvSpPr>
        <p:spPr>
          <a:xfrm>
            <a:off x="502669" y="4368533"/>
            <a:ext cx="3146318" cy="246221"/>
          </a:xfrm>
          <a:prstGeom prst="rect">
            <a:avLst/>
          </a:prstGeom>
          <a:noFill/>
        </p:spPr>
        <p:txBody>
          <a:bodyPr wrap="square" rtlCol="0">
            <a:spAutoFit/>
          </a:bodyPr>
          <a:lstStyle/>
          <a:p>
            <a:pPr algn="ctr"/>
            <a:r>
              <a:rPr lang="en-GB" sz="1000" dirty="0"/>
              <a:t>* Splice type from  splice catalogue </a:t>
            </a:r>
            <a:r>
              <a:rPr lang="en-GB" sz="1000" dirty="0">
                <a:hlinkClick r:id="rId12"/>
              </a:rPr>
              <a:t>EDMS 2492410</a:t>
            </a:r>
            <a:endParaRPr lang="en-GB" sz="1000" dirty="0"/>
          </a:p>
        </p:txBody>
      </p:sp>
      <p:sp>
        <p:nvSpPr>
          <p:cNvPr id="75" name="Content Placeholder 2">
            <a:extLst>
              <a:ext uri="{FF2B5EF4-FFF2-40B4-BE49-F238E27FC236}">
                <a16:creationId xmlns:a16="http://schemas.microsoft.com/office/drawing/2014/main" id="{F61ADC06-CC72-6334-1136-D75AA411918A}"/>
              </a:ext>
            </a:extLst>
          </p:cNvPr>
          <p:cNvSpPr txBox="1">
            <a:spLocks/>
          </p:cNvSpPr>
          <p:nvPr/>
        </p:nvSpPr>
        <p:spPr>
          <a:xfrm>
            <a:off x="4559767" y="1488464"/>
            <a:ext cx="4213565" cy="3399714"/>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buClr>
                <a:srgbClr val="00B050"/>
              </a:buClr>
              <a:buFont typeface="Wingdings" panose="05000000000000000000" pitchFamily="2" charset="2"/>
              <a:buChar char="ü"/>
            </a:pPr>
            <a:r>
              <a:rPr lang="en-GB" sz="1400" dirty="0"/>
              <a:t>All splice soldering procedure are approved</a:t>
            </a:r>
          </a:p>
          <a:p>
            <a:pPr lvl="1" algn="l">
              <a:buFont typeface="Wingdings" panose="05000000000000000000" pitchFamily="2" charset="2"/>
              <a:buChar char="§"/>
            </a:pPr>
            <a:r>
              <a:rPr lang="en-GB" sz="1000" dirty="0"/>
              <a:t>Ex: EDMS 2784612, EDMS 2784119 for splices type 1 and 5</a:t>
            </a:r>
          </a:p>
          <a:p>
            <a:pPr algn="l">
              <a:buClr>
                <a:srgbClr val="00B050"/>
              </a:buClr>
              <a:buFont typeface="Wingdings" panose="05000000000000000000" pitchFamily="2" charset="2"/>
              <a:buChar char="ü"/>
            </a:pPr>
            <a:r>
              <a:rPr lang="en-GB" sz="1400" dirty="0"/>
              <a:t>All splice types are qualified.</a:t>
            </a:r>
          </a:p>
          <a:p>
            <a:pPr lvl="1" algn="l"/>
            <a:r>
              <a:rPr lang="en-GB" sz="1000" dirty="0"/>
              <a:t>Electrical resistance at room and cryogenics temperature</a:t>
            </a:r>
          </a:p>
          <a:p>
            <a:pPr lvl="1" algn="l"/>
            <a:r>
              <a:rPr lang="en-GB" sz="1000" dirty="0"/>
              <a:t>Mechanical test by EN-MME</a:t>
            </a:r>
          </a:p>
          <a:p>
            <a:pPr algn="l">
              <a:buClr>
                <a:srgbClr val="00B050"/>
              </a:buClr>
              <a:buFont typeface="Wingdings" panose="05000000000000000000" pitchFamily="2" charset="2"/>
              <a:buChar char="ü"/>
            </a:pPr>
            <a:r>
              <a:rPr lang="en-GB" sz="1400" dirty="0"/>
              <a:t> Tools for soldering are available but need to be tested in real condition</a:t>
            </a:r>
          </a:p>
          <a:p>
            <a:pPr marL="0" indent="0" algn="l">
              <a:spcBef>
                <a:spcPts val="1200"/>
              </a:spcBef>
              <a:buNone/>
            </a:pPr>
            <a:r>
              <a:rPr lang="en-GB" sz="1400" dirty="0"/>
              <a:t>To-do list</a:t>
            </a:r>
          </a:p>
          <a:p>
            <a:pPr algn="l">
              <a:buClr>
                <a:schemeClr val="accent3"/>
              </a:buClr>
              <a:buFont typeface="Wingdings" panose="05000000000000000000" pitchFamily="2" charset="2"/>
              <a:buChar char="q"/>
            </a:pPr>
            <a:r>
              <a:rPr lang="en-GB" sz="1400" dirty="0"/>
              <a:t>Installation procedures after test of lines N insertion and splicing exercise in real conditions</a:t>
            </a:r>
          </a:p>
          <a:p>
            <a:pPr algn="l">
              <a:buClr>
                <a:schemeClr val="accent3"/>
              </a:buClr>
              <a:buFont typeface="Wingdings" panose="05000000000000000000" pitchFamily="2" charset="2"/>
              <a:buChar char="q"/>
            </a:pPr>
            <a:r>
              <a:rPr lang="en-GB" sz="1400" dirty="0"/>
              <a:t>Finalising the tooling design and construction</a:t>
            </a:r>
          </a:p>
          <a:p>
            <a:pPr algn="l">
              <a:buClr>
                <a:schemeClr val="accent3"/>
              </a:buClr>
              <a:buFont typeface="Wingdings" panose="05000000000000000000" pitchFamily="2" charset="2"/>
              <a:buChar char="q"/>
            </a:pPr>
            <a:r>
              <a:rPr lang="en-GB" sz="1400" dirty="0"/>
              <a:t>Finalising the design of the insulation and fixe point components.</a:t>
            </a:r>
          </a:p>
          <a:p>
            <a:pPr algn="l">
              <a:buClr>
                <a:schemeClr val="accent3"/>
              </a:buClr>
              <a:buFont typeface="Wingdings" panose="05000000000000000000" pitchFamily="2" charset="2"/>
              <a:buChar char="q"/>
            </a:pPr>
            <a:r>
              <a:rPr lang="en-GB" sz="1400" dirty="0"/>
              <a:t>Production of the components</a:t>
            </a:r>
          </a:p>
        </p:txBody>
      </p:sp>
      <p:sp>
        <p:nvSpPr>
          <p:cNvPr id="82" name="Content Placeholder 2">
            <a:extLst>
              <a:ext uri="{FF2B5EF4-FFF2-40B4-BE49-F238E27FC236}">
                <a16:creationId xmlns:a16="http://schemas.microsoft.com/office/drawing/2014/main" id="{1F7F1FE3-2173-27B3-41CA-C4A6F523832D}"/>
              </a:ext>
            </a:extLst>
          </p:cNvPr>
          <p:cNvSpPr txBox="1">
            <a:spLocks/>
          </p:cNvSpPr>
          <p:nvPr/>
        </p:nvSpPr>
        <p:spPr>
          <a:xfrm>
            <a:off x="370668" y="1474655"/>
            <a:ext cx="4201332" cy="70621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None/>
            </a:pPr>
            <a:r>
              <a:rPr lang="en-GB" sz="1400"/>
              <a:t>After the PIM installation, the next step is the M2N line connection with the splices soldering  and the installation of insulation and fixe point components. </a:t>
            </a:r>
          </a:p>
        </p:txBody>
      </p:sp>
    </p:spTree>
    <p:extLst>
      <p:ext uri="{BB962C8B-B14F-4D97-AF65-F5344CB8AC3E}">
        <p14:creationId xmlns:p14="http://schemas.microsoft.com/office/powerpoint/2010/main" val="1376929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dissolve">
                                      <p:cBhvr>
                                        <p:cTn id="7" dur="1000"/>
                                        <p:tgtEl>
                                          <p:spTgt spid="21"/>
                                        </p:tgtEl>
                                      </p:cBhvr>
                                    </p:animEffect>
                                  </p:childTnLst>
                                </p:cTn>
                              </p:par>
                              <p:par>
                                <p:cTn id="8" presetID="1" presetClass="entr" presetSubtype="0" fill="hold" nodeType="withEffect">
                                  <p:stCondLst>
                                    <p:cond delay="0"/>
                                  </p:stCondLst>
                                  <p:childTnLst>
                                    <p:set>
                                      <p:cBhvr>
                                        <p:cTn id="9" dur="1" fill="hold">
                                          <p:stCondLst>
                                            <p:cond delay="0"/>
                                          </p:stCondLst>
                                        </p:cTn>
                                        <p:tgtEl>
                                          <p:spTgt spid="6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9" presetClass="entr" presetSubtype="0" fill="hold" nodeType="click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dissolve">
                                      <p:cBhvr>
                                        <p:cTn id="14" dur="1000"/>
                                        <p:tgtEl>
                                          <p:spTgt spid="23"/>
                                        </p:tgtEl>
                                      </p:cBhvr>
                                    </p:animEffect>
                                  </p:childTnLst>
                                </p:cTn>
                              </p:par>
                              <p:par>
                                <p:cTn id="15" presetID="1" presetClass="entr" presetSubtype="0" fill="hold" nodeType="withEffect">
                                  <p:stCondLst>
                                    <p:cond delay="0"/>
                                  </p:stCondLst>
                                  <p:childTnLst>
                                    <p:set>
                                      <p:cBhvr>
                                        <p:cTn id="16" dur="1" fill="hold">
                                          <p:stCondLst>
                                            <p:cond delay="0"/>
                                          </p:stCondLst>
                                        </p:cTn>
                                        <p:tgtEl>
                                          <p:spTgt spid="6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dissolve">
                                      <p:cBhvr>
                                        <p:cTn id="21" dur="10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nodeType="click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dissolve">
                                      <p:cBhvr>
                                        <p:cTn id="26" dur="1000"/>
                                        <p:tgtEl>
                                          <p:spTgt spid="29"/>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dissolve">
                                      <p:cBhvr>
                                        <p:cTn id="31" dur="10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100807" y="728487"/>
            <a:ext cx="9071073" cy="642131"/>
          </a:xfrm>
          <a:prstGeom prst="rect">
            <a:avLst/>
          </a:prstGeom>
        </p:spPr>
      </p:pic>
      <p:sp>
        <p:nvSpPr>
          <p:cNvPr id="2" name="Title 1"/>
          <p:cNvSpPr>
            <a:spLocks noGrp="1"/>
          </p:cNvSpPr>
          <p:nvPr>
            <p:ph type="title"/>
          </p:nvPr>
        </p:nvSpPr>
        <p:spPr>
          <a:solidFill>
            <a:schemeClr val="tx2">
              <a:lumMod val="20000"/>
              <a:lumOff val="80000"/>
            </a:schemeClr>
          </a:solidFill>
        </p:spPr>
        <p:txBody>
          <a:bodyPr/>
          <a:lstStyle/>
          <a:p>
            <a:r>
              <a:rPr lang="fr-CH" dirty="0"/>
              <a:t>Q1 to D1connection : Cryo-</a:t>
            </a:r>
            <a:r>
              <a:rPr lang="fr-CH" dirty="0" err="1"/>
              <a:t>lines</a:t>
            </a:r>
            <a:r>
              <a:rPr lang="fr-CH" dirty="0"/>
              <a:t> </a:t>
            </a:r>
            <a:r>
              <a:rPr lang="fr-CH" dirty="0" err="1"/>
              <a:t>welding</a:t>
            </a:r>
            <a:endParaRPr lang="en-GB" dirty="0"/>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12</a:t>
            </a:fld>
            <a:endParaRPr lang="fr-FR"/>
          </a:p>
        </p:txBody>
      </p:sp>
      <p:sp>
        <p:nvSpPr>
          <p:cNvPr id="35" name="Content Placeholder 2"/>
          <p:cNvSpPr txBox="1">
            <a:spLocks/>
          </p:cNvSpPr>
          <p:nvPr/>
        </p:nvSpPr>
        <p:spPr>
          <a:xfrm>
            <a:off x="5076056" y="914401"/>
            <a:ext cx="3455944"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endParaRPr lang="en-GB" sz="2000" dirty="0"/>
          </a:p>
          <a:p>
            <a:pPr marL="0" indent="0" algn="l">
              <a:buFont typeface="Wingdings" charset="2"/>
              <a:buNone/>
            </a:pPr>
            <a:endParaRPr lang="en-GB" sz="1800" dirty="0"/>
          </a:p>
          <a:p>
            <a:pPr marL="0" indent="0" algn="l">
              <a:buFont typeface="Wingdings" charset="2"/>
              <a:buNone/>
            </a:pPr>
            <a:endParaRPr lang="en-GB" sz="1600" dirty="0"/>
          </a:p>
        </p:txBody>
      </p:sp>
      <p:pic>
        <p:nvPicPr>
          <p:cNvPr id="36" name="Picture 35"/>
          <p:cNvPicPr>
            <a:picLocks noChangeAspect="1"/>
          </p:cNvPicPr>
          <p:nvPr/>
        </p:nvPicPr>
        <p:blipFill rotWithShape="1">
          <a:blip r:embed="rId3"/>
          <a:srcRect l="-734" t="18662" r="734" b="12025"/>
          <a:stretch/>
        </p:blipFill>
        <p:spPr>
          <a:xfrm>
            <a:off x="1180481" y="2656742"/>
            <a:ext cx="2514989" cy="1872208"/>
          </a:xfrm>
          <a:prstGeom prst="rect">
            <a:avLst/>
          </a:prstGeom>
        </p:spPr>
      </p:pic>
      <p:sp>
        <p:nvSpPr>
          <p:cNvPr id="6" name="Rectangle 5"/>
          <p:cNvSpPr/>
          <p:nvPr/>
        </p:nvSpPr>
        <p:spPr>
          <a:xfrm>
            <a:off x="2082561" y="3123352"/>
            <a:ext cx="396000" cy="259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37" name="Straight Arrow Connector 36"/>
          <p:cNvCxnSpPr/>
          <p:nvPr/>
        </p:nvCxnSpPr>
        <p:spPr>
          <a:xfrm flipH="1" flipV="1">
            <a:off x="2698587"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H="1" flipV="1">
            <a:off x="4355976"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flipH="1" flipV="1">
            <a:off x="5940152" y="1150709"/>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flipH="1" flipV="1">
            <a:off x="7524328" y="1131590"/>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pic>
        <p:nvPicPr>
          <p:cNvPr id="45" name="Picture 44">
            <a:extLst>
              <a:ext uri="{FF2B5EF4-FFF2-40B4-BE49-F238E27FC236}">
                <a16:creationId xmlns:a16="http://schemas.microsoft.com/office/drawing/2014/main" id="{B8D703A4-1CC2-C147-BE07-E761297726C6}"/>
              </a:ext>
            </a:extLst>
          </p:cNvPr>
          <p:cNvPicPr>
            <a:picLocks noChangeAspect="1"/>
          </p:cNvPicPr>
          <p:nvPr/>
        </p:nvPicPr>
        <p:blipFill rotWithShape="1">
          <a:blip r:embed="rId4"/>
          <a:srcRect l="28260" t="25719" r="31235" b="38277"/>
          <a:stretch/>
        </p:blipFill>
        <p:spPr>
          <a:xfrm>
            <a:off x="2085403" y="3211794"/>
            <a:ext cx="384732" cy="192366"/>
          </a:xfrm>
          <a:prstGeom prst="rect">
            <a:avLst/>
          </a:prstGeom>
        </p:spPr>
      </p:pic>
      <p:sp>
        <p:nvSpPr>
          <p:cNvPr id="46" name="Rectangle 45"/>
          <p:cNvSpPr/>
          <p:nvPr/>
        </p:nvSpPr>
        <p:spPr>
          <a:xfrm>
            <a:off x="2057648" y="3801963"/>
            <a:ext cx="180000" cy="2377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7" name="Picture 46"/>
          <p:cNvPicPr>
            <a:picLocks noChangeAspect="1"/>
          </p:cNvPicPr>
          <p:nvPr/>
        </p:nvPicPr>
        <p:blipFill rotWithShape="1">
          <a:blip r:embed="rId3"/>
          <a:srcRect l="-734" t="18662" r="734" b="12025"/>
          <a:stretch/>
        </p:blipFill>
        <p:spPr>
          <a:xfrm>
            <a:off x="1180481" y="2658388"/>
            <a:ext cx="2512778" cy="1870562"/>
          </a:xfrm>
          <a:prstGeom prst="rect">
            <a:avLst/>
          </a:prstGeom>
        </p:spPr>
      </p:pic>
      <p:cxnSp>
        <p:nvCxnSpPr>
          <p:cNvPr id="48" name="Straight Arrow Connector 47"/>
          <p:cNvCxnSpPr/>
          <p:nvPr/>
        </p:nvCxnSpPr>
        <p:spPr>
          <a:xfrm flipH="1" flipV="1">
            <a:off x="1547664" y="1150709"/>
            <a:ext cx="0" cy="288032"/>
          </a:xfrm>
          <a:prstGeom prst="straightConnector1">
            <a:avLst/>
          </a:prstGeom>
          <a:ln w="38100">
            <a:tailEnd type="triangle"/>
          </a:ln>
          <a:effectLst/>
        </p:spPr>
        <p:style>
          <a:lnRef idx="2">
            <a:schemeClr val="accent1"/>
          </a:lnRef>
          <a:fillRef idx="0">
            <a:schemeClr val="accent1"/>
          </a:fillRef>
          <a:effectRef idx="1">
            <a:schemeClr val="accent1"/>
          </a:effectRef>
          <a:fontRef idx="minor">
            <a:schemeClr val="tx1"/>
          </a:fontRef>
        </p:style>
      </p:cxnSp>
      <p:sp>
        <p:nvSpPr>
          <p:cNvPr id="8" name="Rectangle 7">
            <a:extLst>
              <a:ext uri="{FF2B5EF4-FFF2-40B4-BE49-F238E27FC236}">
                <a16:creationId xmlns:a16="http://schemas.microsoft.com/office/drawing/2014/main" id="{00C3959B-E6D2-0195-0966-9D5C91C30AB8}"/>
              </a:ext>
            </a:extLst>
          </p:cNvPr>
          <p:cNvSpPr/>
          <p:nvPr/>
        </p:nvSpPr>
        <p:spPr>
          <a:xfrm>
            <a:off x="2085403" y="3323824"/>
            <a:ext cx="353440" cy="58728"/>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16200000" scaled="1"/>
            <a:tileRect/>
          </a:gra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Content Placeholder 12">
            <a:extLst>
              <a:ext uri="{FF2B5EF4-FFF2-40B4-BE49-F238E27FC236}">
                <a16:creationId xmlns:a16="http://schemas.microsoft.com/office/drawing/2014/main" id="{A0B3B51D-8674-575F-F607-DDA2484B6976}"/>
              </a:ext>
            </a:extLst>
          </p:cNvPr>
          <p:cNvSpPr>
            <a:spLocks noGrp="1"/>
          </p:cNvSpPr>
          <p:nvPr>
            <p:ph idx="1"/>
          </p:nvPr>
        </p:nvSpPr>
        <p:spPr>
          <a:xfrm>
            <a:off x="612000" y="1675049"/>
            <a:ext cx="3743976" cy="2919574"/>
          </a:xfrm>
        </p:spPr>
        <p:txBody>
          <a:bodyPr>
            <a:normAutofit/>
          </a:bodyPr>
          <a:lstStyle/>
          <a:p>
            <a:pPr marL="0" indent="0" algn="l">
              <a:buNone/>
            </a:pPr>
            <a:r>
              <a:rPr lang="en-GB" sz="1400" dirty="0"/>
              <a:t>After the qualification of the splices and the visual inspection of the connection, the M2N line can be welded as well as all the cryogenics lines </a:t>
            </a:r>
          </a:p>
        </p:txBody>
      </p:sp>
      <p:sp>
        <p:nvSpPr>
          <p:cNvPr id="9" name="Content Placeholder 12">
            <a:extLst>
              <a:ext uri="{FF2B5EF4-FFF2-40B4-BE49-F238E27FC236}">
                <a16:creationId xmlns:a16="http://schemas.microsoft.com/office/drawing/2014/main" id="{F3377B17-8882-8AAA-C6F1-FD7E5043A90F}"/>
              </a:ext>
            </a:extLst>
          </p:cNvPr>
          <p:cNvSpPr txBox="1">
            <a:spLocks/>
          </p:cNvSpPr>
          <p:nvPr/>
        </p:nvSpPr>
        <p:spPr>
          <a:xfrm>
            <a:off x="4968044" y="3619271"/>
            <a:ext cx="3671967" cy="663514"/>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endParaRPr lang="en-GB" sz="1400" dirty="0"/>
          </a:p>
        </p:txBody>
      </p:sp>
      <p:pic>
        <p:nvPicPr>
          <p:cNvPr id="11" name="Picture 10">
            <a:extLst>
              <a:ext uri="{FF2B5EF4-FFF2-40B4-BE49-F238E27FC236}">
                <a16:creationId xmlns:a16="http://schemas.microsoft.com/office/drawing/2014/main" id="{D14EE955-20C2-AC7E-7E16-7736E75DA5F5}"/>
              </a:ext>
            </a:extLst>
          </p:cNvPr>
          <p:cNvPicPr>
            <a:picLocks noChangeAspect="1"/>
          </p:cNvPicPr>
          <p:nvPr/>
        </p:nvPicPr>
        <p:blipFill>
          <a:blip r:embed="rId5"/>
          <a:stretch>
            <a:fillRect/>
          </a:stretch>
        </p:blipFill>
        <p:spPr>
          <a:xfrm>
            <a:off x="4961187" y="1501826"/>
            <a:ext cx="3421364" cy="2423913"/>
          </a:xfrm>
          <a:prstGeom prst="rect">
            <a:avLst/>
          </a:prstGeom>
        </p:spPr>
      </p:pic>
      <p:sp>
        <p:nvSpPr>
          <p:cNvPr id="10" name="Content Placeholder 12">
            <a:extLst>
              <a:ext uri="{FF2B5EF4-FFF2-40B4-BE49-F238E27FC236}">
                <a16:creationId xmlns:a16="http://schemas.microsoft.com/office/drawing/2014/main" id="{560560EC-8759-3A98-DAB2-E56C6C48D4E4}"/>
              </a:ext>
            </a:extLst>
          </p:cNvPr>
          <p:cNvSpPr txBox="1">
            <a:spLocks/>
          </p:cNvSpPr>
          <p:nvPr/>
        </p:nvSpPr>
        <p:spPr>
          <a:xfrm>
            <a:off x="4355976" y="3969806"/>
            <a:ext cx="4546808" cy="810731"/>
          </a:xfrm>
          <a:prstGeom prst="rect">
            <a:avLst/>
          </a:prstGeom>
        </p:spPr>
        <p:txBody>
          <a:bodyPr vert="horz" lIns="0" tIns="0" rIns="0" bIns="0" rtlCol="0">
            <a:normAutofit fontScale="92500"/>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1400" dirty="0"/>
              <a:t>Drawings of a first interconnection is done and in validation.</a:t>
            </a:r>
          </a:p>
          <a:p>
            <a:pPr marL="0" indent="0" algn="l">
              <a:buFont typeface="Wingdings" charset="2"/>
              <a:buNone/>
            </a:pPr>
            <a:r>
              <a:rPr lang="en-GB" sz="1400" dirty="0"/>
              <a:t>Drawings </a:t>
            </a:r>
            <a:r>
              <a:rPr lang="en-GB" sz="1500" dirty="0"/>
              <a:t>of</a:t>
            </a:r>
            <a:r>
              <a:rPr lang="en-GB" sz="1400" dirty="0"/>
              <a:t> the others IC are following</a:t>
            </a:r>
          </a:p>
          <a:p>
            <a:pPr algn="l">
              <a:buFont typeface="Wingdings" panose="05000000000000000000" pitchFamily="2" charset="2"/>
              <a:buChar char="à"/>
            </a:pPr>
            <a:r>
              <a:rPr lang="en-GB" sz="1400" dirty="0">
                <a:sym typeface="Wingdings" panose="05000000000000000000" pitchFamily="2" charset="2"/>
              </a:rPr>
              <a:t>Launch the s</a:t>
            </a:r>
            <a:r>
              <a:rPr lang="en-GB" sz="1400" dirty="0"/>
              <a:t>leeves production before end of the year.</a:t>
            </a:r>
          </a:p>
        </p:txBody>
      </p:sp>
    </p:spTree>
    <p:extLst>
      <p:ext uri="{BB962C8B-B14F-4D97-AF65-F5344CB8AC3E}">
        <p14:creationId xmlns:p14="http://schemas.microsoft.com/office/powerpoint/2010/main" val="4076191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249" y="165042"/>
            <a:ext cx="7920000" cy="540000"/>
          </a:xfrm>
          <a:solidFill>
            <a:schemeClr val="accent6">
              <a:lumMod val="40000"/>
              <a:lumOff val="60000"/>
            </a:schemeClr>
          </a:solidFill>
        </p:spPr>
        <p:txBody>
          <a:bodyPr/>
          <a:lstStyle/>
          <a:p>
            <a:r>
              <a:rPr lang="en-GB" dirty="0"/>
              <a:t>DCM installation</a:t>
            </a:r>
          </a:p>
        </p:txBody>
      </p:sp>
      <p:sp>
        <p:nvSpPr>
          <p:cNvPr id="3" name="Content Placeholder 2"/>
          <p:cNvSpPr>
            <a:spLocks noGrp="1"/>
          </p:cNvSpPr>
          <p:nvPr>
            <p:ph idx="1"/>
          </p:nvPr>
        </p:nvSpPr>
        <p:spPr>
          <a:xfrm>
            <a:off x="251520" y="1319746"/>
            <a:ext cx="2736304" cy="3680222"/>
          </a:xfrm>
        </p:spPr>
        <p:txBody>
          <a:bodyPr>
            <a:normAutofit/>
          </a:bodyPr>
          <a:lstStyle/>
          <a:p>
            <a:pPr marL="0" indent="0" algn="l">
              <a:buNone/>
            </a:pPr>
            <a:r>
              <a:rPr lang="en-GB" sz="1600" dirty="0"/>
              <a:t>Installation of the DCM frame and the D1 module</a:t>
            </a:r>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13</a:t>
            </a:fld>
            <a:endParaRPr lang="fr-F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4" name="Picture 1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5" name="Picture 1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pic>
        <p:nvPicPr>
          <p:cNvPr id="16" name="Picture 1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grpSp>
        <p:nvGrpSpPr>
          <p:cNvPr id="6" name="Group 5">
            <a:extLst>
              <a:ext uri="{FF2B5EF4-FFF2-40B4-BE49-F238E27FC236}">
                <a16:creationId xmlns:a16="http://schemas.microsoft.com/office/drawing/2014/main" id="{8B53559F-AA5E-37BB-7500-C420CA3E1267}"/>
              </a:ext>
            </a:extLst>
          </p:cNvPr>
          <p:cNvGrpSpPr/>
          <p:nvPr/>
        </p:nvGrpSpPr>
        <p:grpSpPr>
          <a:xfrm>
            <a:off x="1835696" y="3075806"/>
            <a:ext cx="413168" cy="385881"/>
            <a:chOff x="1835696" y="3075806"/>
            <a:chExt cx="413168" cy="385881"/>
          </a:xfrm>
        </p:grpSpPr>
        <p:sp>
          <p:nvSpPr>
            <p:cNvPr id="7" name="TextBox 6"/>
            <p:cNvSpPr txBox="1"/>
            <p:nvPr/>
          </p:nvSpPr>
          <p:spPr>
            <a:xfrm>
              <a:off x="1868632" y="3184688"/>
              <a:ext cx="380232" cy="276999"/>
            </a:xfrm>
            <a:prstGeom prst="rect">
              <a:avLst/>
            </a:prstGeom>
            <a:noFill/>
          </p:spPr>
          <p:txBody>
            <a:bodyPr wrap="none" rtlCol="0">
              <a:spAutoFit/>
            </a:bodyPr>
            <a:lstStyle/>
            <a:p>
              <a:r>
                <a:rPr lang="en-GB" sz="1200" dirty="0"/>
                <a:t>D1</a:t>
              </a:r>
            </a:p>
          </p:txBody>
        </p:sp>
        <p:cxnSp>
          <p:nvCxnSpPr>
            <p:cNvPr id="18" name="Straight Arrow Connector 17"/>
            <p:cNvCxnSpPr/>
            <p:nvPr/>
          </p:nvCxnSpPr>
          <p:spPr>
            <a:xfrm flipV="1">
              <a:off x="1835696" y="3075806"/>
              <a:ext cx="295737" cy="216024"/>
            </a:xfrm>
            <a:prstGeom prst="straightConnector1">
              <a:avLst/>
            </a:prstGeom>
            <a:ln w="12700">
              <a:solidFill>
                <a:schemeClr val="tx1"/>
              </a:solidFill>
              <a:tailEnd type="triangle"/>
            </a:ln>
          </p:spPr>
          <p:style>
            <a:lnRef idx="2">
              <a:schemeClr val="accent1"/>
            </a:lnRef>
            <a:fillRef idx="0">
              <a:schemeClr val="accent1"/>
            </a:fillRef>
            <a:effectRef idx="1">
              <a:schemeClr val="accent1"/>
            </a:effectRef>
            <a:fontRef idx="minor">
              <a:schemeClr val="tx1"/>
            </a:fontRef>
          </p:style>
        </p:cxnSp>
      </p:grpSp>
      <p:sp>
        <p:nvSpPr>
          <p:cNvPr id="8" name="TextBox 7">
            <a:extLst>
              <a:ext uri="{FF2B5EF4-FFF2-40B4-BE49-F238E27FC236}">
                <a16:creationId xmlns:a16="http://schemas.microsoft.com/office/drawing/2014/main" id="{CCF2FBAD-E7E9-FAA5-FCAB-73CA77A2350A}"/>
              </a:ext>
            </a:extLst>
          </p:cNvPr>
          <p:cNvSpPr txBox="1"/>
          <p:nvPr/>
        </p:nvSpPr>
        <p:spPr>
          <a:xfrm>
            <a:off x="617145" y="3568891"/>
            <a:ext cx="3238387" cy="784830"/>
          </a:xfrm>
          <a:prstGeom prst="rect">
            <a:avLst/>
          </a:prstGeom>
          <a:noFill/>
        </p:spPr>
        <p:txBody>
          <a:bodyPr wrap="none" rtlCol="0">
            <a:spAutoFit/>
          </a:bodyPr>
          <a:lstStyle/>
          <a:p>
            <a:pPr marL="285750" indent="-285750">
              <a:buClr>
                <a:srgbClr val="00B050"/>
              </a:buClr>
              <a:buFont typeface="Wingdings" panose="05000000000000000000" pitchFamily="2" charset="2"/>
              <a:buChar char="ü"/>
            </a:pPr>
            <a:r>
              <a:rPr lang="en-GB" sz="1500" dirty="0"/>
              <a:t>All components received </a:t>
            </a:r>
          </a:p>
          <a:p>
            <a:pPr marL="285750" indent="-285750">
              <a:buClr>
                <a:schemeClr val="accent3"/>
              </a:buClr>
              <a:buFont typeface="Wingdings" panose="05000000000000000000" pitchFamily="2" charset="2"/>
              <a:buChar char="q"/>
            </a:pPr>
            <a:r>
              <a:rPr lang="en-GB" sz="1500" dirty="0"/>
              <a:t>Installation procedure will follow </a:t>
            </a:r>
          </a:p>
          <a:p>
            <a:pPr>
              <a:buClr>
                <a:schemeClr val="accent3"/>
              </a:buClr>
            </a:pPr>
            <a:r>
              <a:rPr lang="en-GB" sz="1500" dirty="0"/>
              <a:t>      the DCM manufacturing</a:t>
            </a:r>
          </a:p>
        </p:txBody>
      </p:sp>
    </p:spTree>
    <p:extLst>
      <p:ext uri="{BB962C8B-B14F-4D97-AF65-F5344CB8AC3E}">
        <p14:creationId xmlns:p14="http://schemas.microsoft.com/office/powerpoint/2010/main" val="2376039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par>
                          <p:cTn id="9" fill="hold">
                            <p:stCondLst>
                              <p:cond delay="0"/>
                            </p:stCondLst>
                            <p:childTnLst>
                              <p:par>
                                <p:cTn id="10" presetID="1" presetClass="entr" presetSubtype="0" fill="hold" nodeType="afterEffect">
                                  <p:stCondLst>
                                    <p:cond delay="1000"/>
                                  </p:stCondLst>
                                  <p:childTnLst>
                                    <p:set>
                                      <p:cBhvr>
                                        <p:cTn id="11" dur="1" fill="hold">
                                          <p:stCondLst>
                                            <p:cond delay="0"/>
                                          </p:stCondLst>
                                        </p:cTn>
                                        <p:tgtEl>
                                          <p:spTgt spid="10"/>
                                        </p:tgtEl>
                                        <p:attrNameLst>
                                          <p:attrName>style.visibility</p:attrName>
                                        </p:attrNameLst>
                                      </p:cBhvr>
                                      <p:to>
                                        <p:strVal val="visible"/>
                                      </p:to>
                                    </p:set>
                                  </p:childTnLst>
                                </p:cTn>
                              </p:par>
                            </p:childTnLst>
                          </p:cTn>
                        </p:par>
                        <p:par>
                          <p:cTn id="12" fill="hold">
                            <p:stCondLst>
                              <p:cond delay="1000"/>
                            </p:stCondLst>
                            <p:childTnLst>
                              <p:par>
                                <p:cTn id="13" presetID="1" presetClass="entr" presetSubtype="0" fill="hold" nodeType="afterEffect">
                                  <p:stCondLst>
                                    <p:cond delay="1000"/>
                                  </p:stCondLst>
                                  <p:childTnLst>
                                    <p:set>
                                      <p:cBhvr>
                                        <p:cTn id="14" dur="1" fill="hold">
                                          <p:stCondLst>
                                            <p:cond delay="0"/>
                                          </p:stCondLst>
                                        </p:cTn>
                                        <p:tgtEl>
                                          <p:spTgt spid="11"/>
                                        </p:tgtEl>
                                        <p:attrNameLst>
                                          <p:attrName>style.visibility</p:attrName>
                                        </p:attrNameLst>
                                      </p:cBhvr>
                                      <p:to>
                                        <p:strVal val="visible"/>
                                      </p:to>
                                    </p:set>
                                  </p:childTnLst>
                                </p:cTn>
                              </p:par>
                            </p:childTnLst>
                          </p:cTn>
                        </p:par>
                        <p:par>
                          <p:cTn id="15" fill="hold">
                            <p:stCondLst>
                              <p:cond delay="2000"/>
                            </p:stCondLst>
                            <p:childTnLst>
                              <p:par>
                                <p:cTn id="16" presetID="1" presetClass="entr" presetSubtype="0" fill="hold" nodeType="afterEffect">
                                  <p:stCondLst>
                                    <p:cond delay="1000"/>
                                  </p:stCondLst>
                                  <p:childTnLst>
                                    <p:set>
                                      <p:cBhvr>
                                        <p:cTn id="17" dur="1" fill="hold">
                                          <p:stCondLst>
                                            <p:cond delay="0"/>
                                          </p:stCondLst>
                                        </p:cTn>
                                        <p:tgtEl>
                                          <p:spTgt spid="12"/>
                                        </p:tgtEl>
                                        <p:attrNameLst>
                                          <p:attrName>style.visibility</p:attrName>
                                        </p:attrNameLst>
                                      </p:cBhvr>
                                      <p:to>
                                        <p:strVal val="visible"/>
                                      </p:to>
                                    </p:set>
                                  </p:childTnLst>
                                </p:cTn>
                              </p:par>
                            </p:childTnLst>
                          </p:cTn>
                        </p:par>
                        <p:par>
                          <p:cTn id="18" fill="hold">
                            <p:stCondLst>
                              <p:cond delay="3000"/>
                            </p:stCondLst>
                            <p:childTnLst>
                              <p:par>
                                <p:cTn id="19" presetID="1" presetClass="entr" presetSubtype="0" fill="hold" nodeType="afterEffect">
                                  <p:stCondLst>
                                    <p:cond delay="1000"/>
                                  </p:stCondLst>
                                  <p:childTnLst>
                                    <p:set>
                                      <p:cBhvr>
                                        <p:cTn id="20" dur="1" fill="hold">
                                          <p:stCondLst>
                                            <p:cond delay="0"/>
                                          </p:stCondLst>
                                        </p:cTn>
                                        <p:tgtEl>
                                          <p:spTgt spid="13"/>
                                        </p:tgtEl>
                                        <p:attrNameLst>
                                          <p:attrName>style.visibility</p:attrName>
                                        </p:attrNameLst>
                                      </p:cBhvr>
                                      <p:to>
                                        <p:strVal val="visible"/>
                                      </p:to>
                                    </p:set>
                                  </p:childTnLst>
                                </p:cTn>
                              </p:par>
                            </p:childTnLst>
                          </p:cTn>
                        </p:par>
                        <p:par>
                          <p:cTn id="21" fill="hold">
                            <p:stCondLst>
                              <p:cond delay="4000"/>
                            </p:stCondLst>
                            <p:childTnLst>
                              <p:par>
                                <p:cTn id="22" presetID="1" presetClass="entr" presetSubtype="0" fill="hold" nodeType="afterEffect">
                                  <p:stCondLst>
                                    <p:cond delay="1000"/>
                                  </p:stCondLst>
                                  <p:childTnLst>
                                    <p:set>
                                      <p:cBhvr>
                                        <p:cTn id="23" dur="1" fill="hold">
                                          <p:stCondLst>
                                            <p:cond delay="0"/>
                                          </p:stCondLst>
                                        </p:cTn>
                                        <p:tgtEl>
                                          <p:spTgt spid="14"/>
                                        </p:tgtEl>
                                        <p:attrNameLst>
                                          <p:attrName>style.visibility</p:attrName>
                                        </p:attrNameLst>
                                      </p:cBhvr>
                                      <p:to>
                                        <p:strVal val="visible"/>
                                      </p:to>
                                    </p:set>
                                  </p:childTnLst>
                                </p:cTn>
                              </p:par>
                            </p:childTnLst>
                          </p:cTn>
                        </p:par>
                        <p:par>
                          <p:cTn id="24" fill="hold">
                            <p:stCondLst>
                              <p:cond delay="5000"/>
                            </p:stCondLst>
                            <p:childTnLst>
                              <p:par>
                                <p:cTn id="25" presetID="1" presetClass="entr" presetSubtype="0" fill="hold" nodeType="afterEffect">
                                  <p:stCondLst>
                                    <p:cond delay="1000"/>
                                  </p:stCondLst>
                                  <p:childTnLst>
                                    <p:set>
                                      <p:cBhvr>
                                        <p:cTn id="26" dur="1" fill="hold">
                                          <p:stCondLst>
                                            <p:cond delay="0"/>
                                          </p:stCondLst>
                                        </p:cTn>
                                        <p:tgtEl>
                                          <p:spTgt spid="15"/>
                                        </p:tgtEl>
                                        <p:attrNameLst>
                                          <p:attrName>style.visibility</p:attrName>
                                        </p:attrNameLst>
                                      </p:cBhvr>
                                      <p:to>
                                        <p:strVal val="visible"/>
                                      </p:to>
                                    </p:set>
                                  </p:childTnLst>
                                </p:cTn>
                              </p:par>
                            </p:childTnLst>
                          </p:cTn>
                        </p:par>
                        <p:par>
                          <p:cTn id="27" fill="hold">
                            <p:stCondLst>
                              <p:cond delay="6000"/>
                            </p:stCondLst>
                            <p:childTnLst>
                              <p:par>
                                <p:cTn id="28" presetID="1" presetClass="entr" presetSubtype="0" fill="hold" nodeType="afterEffect">
                                  <p:stCondLst>
                                    <p:cond delay="1000"/>
                                  </p:stCondLst>
                                  <p:childTnLst>
                                    <p:set>
                                      <p:cBhvr>
                                        <p:cTn id="29" dur="1" fill="hold">
                                          <p:stCondLst>
                                            <p:cond delay="0"/>
                                          </p:stCondLst>
                                        </p:cTn>
                                        <p:tgtEl>
                                          <p:spTgt spid="1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249" y="165042"/>
            <a:ext cx="7920000" cy="540000"/>
          </a:xfrm>
          <a:solidFill>
            <a:schemeClr val="accent6">
              <a:lumMod val="40000"/>
              <a:lumOff val="60000"/>
            </a:schemeClr>
          </a:solidFill>
        </p:spPr>
        <p:txBody>
          <a:bodyPr/>
          <a:lstStyle/>
          <a:p>
            <a:r>
              <a:rPr lang="en-GB" dirty="0"/>
              <a:t>DCM installation</a:t>
            </a:r>
          </a:p>
        </p:txBody>
      </p:sp>
      <p:sp>
        <p:nvSpPr>
          <p:cNvPr id="3" name="Content Placeholder 2"/>
          <p:cNvSpPr>
            <a:spLocks noGrp="1"/>
          </p:cNvSpPr>
          <p:nvPr>
            <p:ph idx="1"/>
          </p:nvPr>
        </p:nvSpPr>
        <p:spPr>
          <a:xfrm>
            <a:off x="251520" y="1319746"/>
            <a:ext cx="2736304" cy="3680222"/>
          </a:xfrm>
        </p:spPr>
        <p:txBody>
          <a:bodyPr>
            <a:normAutofit/>
          </a:bodyPr>
          <a:lstStyle/>
          <a:p>
            <a:pPr marL="0" indent="0" algn="l">
              <a:buNone/>
            </a:pPr>
            <a:r>
              <a:rPr lang="en-GB" sz="1600" dirty="0"/>
              <a:t>Installation of the DCM frame and the D1 module</a:t>
            </a:r>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14</a:t>
            </a:fld>
            <a:endParaRPr lang="fr-FR"/>
          </a:p>
        </p:txBody>
      </p:sp>
      <p:sp>
        <p:nvSpPr>
          <p:cNvPr id="6" name="Content Placeholder 2"/>
          <p:cNvSpPr txBox="1">
            <a:spLocks/>
          </p:cNvSpPr>
          <p:nvPr/>
        </p:nvSpPr>
        <p:spPr>
          <a:xfrm>
            <a:off x="2913332" y="1953917"/>
            <a:ext cx="3455944"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1600" dirty="0"/>
              <a:t>Installation of the DCM</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7263" y="2381274"/>
            <a:ext cx="3527792" cy="1951276"/>
          </a:xfrm>
          <a:prstGeom prst="rect">
            <a:avLst/>
          </a:prstGeom>
        </p:spPr>
      </p:pic>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6672" y="1364310"/>
            <a:ext cx="3848488" cy="2398158"/>
          </a:xfrm>
          <a:prstGeom prst="rect">
            <a:avLst/>
          </a:prstGeom>
        </p:spPr>
      </p:pic>
    </p:spTree>
    <p:extLst>
      <p:ext uri="{BB962C8B-B14F-4D97-AF65-F5344CB8AC3E}">
        <p14:creationId xmlns:p14="http://schemas.microsoft.com/office/powerpoint/2010/main" val="1723268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249" y="165042"/>
            <a:ext cx="7920000" cy="540000"/>
          </a:xfrm>
          <a:solidFill>
            <a:schemeClr val="accent6">
              <a:lumMod val="40000"/>
              <a:lumOff val="60000"/>
            </a:schemeClr>
          </a:solidFill>
        </p:spPr>
        <p:txBody>
          <a:bodyPr/>
          <a:lstStyle/>
          <a:p>
            <a:r>
              <a:rPr lang="en-GB" dirty="0"/>
              <a:t>DCM installation</a:t>
            </a:r>
          </a:p>
        </p:txBody>
      </p:sp>
      <p:sp>
        <p:nvSpPr>
          <p:cNvPr id="3" name="Content Placeholder 2"/>
          <p:cNvSpPr>
            <a:spLocks noGrp="1"/>
          </p:cNvSpPr>
          <p:nvPr>
            <p:ph idx="1"/>
          </p:nvPr>
        </p:nvSpPr>
        <p:spPr>
          <a:xfrm>
            <a:off x="251520" y="1319746"/>
            <a:ext cx="2736304" cy="3680222"/>
          </a:xfrm>
        </p:spPr>
        <p:txBody>
          <a:bodyPr>
            <a:normAutofit/>
          </a:bodyPr>
          <a:lstStyle/>
          <a:p>
            <a:pPr marL="0" indent="0" algn="l">
              <a:buNone/>
            </a:pPr>
            <a:r>
              <a:rPr lang="en-GB" sz="1600" dirty="0"/>
              <a:t>Installation of the DCM frame and the D1 module</a:t>
            </a:r>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15</a:t>
            </a:fld>
            <a:endParaRPr lang="fr-FR"/>
          </a:p>
        </p:txBody>
      </p:sp>
      <p:sp>
        <p:nvSpPr>
          <p:cNvPr id="6" name="Content Placeholder 2"/>
          <p:cNvSpPr txBox="1">
            <a:spLocks/>
          </p:cNvSpPr>
          <p:nvPr/>
        </p:nvSpPr>
        <p:spPr>
          <a:xfrm>
            <a:off x="2913332" y="1953917"/>
            <a:ext cx="3455944"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1600" dirty="0"/>
              <a:t>Installation of the DCM</a:t>
            </a:r>
          </a:p>
        </p:txBody>
      </p:sp>
      <p:pic>
        <p:nvPicPr>
          <p:cNvPr id="17" name="Picture 1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7263" y="2381274"/>
            <a:ext cx="3527792" cy="1951276"/>
          </a:xfrm>
          <a:prstGeom prst="rect">
            <a:avLst/>
          </a:prstGeom>
        </p:spPr>
      </p:pic>
      <p:pic>
        <p:nvPicPr>
          <p:cNvPr id="20" name="Picture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pic>
        <p:nvPicPr>
          <p:cNvPr id="22" name="Picture 2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pic>
        <p:nvPicPr>
          <p:cNvPr id="23" name="Picture 2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pic>
        <p:nvPicPr>
          <p:cNvPr id="24" name="Picture 2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pic>
        <p:nvPicPr>
          <p:cNvPr id="25" name="Picture 2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012160" y="1613013"/>
            <a:ext cx="2888583" cy="1800000"/>
          </a:xfrm>
          <a:prstGeom prst="rect">
            <a:avLst/>
          </a:prstGeom>
        </p:spPr>
      </p:pic>
      <p:sp>
        <p:nvSpPr>
          <p:cNvPr id="26" name="Content Placeholder 2"/>
          <p:cNvSpPr txBox="1">
            <a:spLocks/>
          </p:cNvSpPr>
          <p:nvPr/>
        </p:nvSpPr>
        <p:spPr>
          <a:xfrm>
            <a:off x="5994759" y="1333777"/>
            <a:ext cx="2825713" cy="3680222"/>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l">
              <a:buFont typeface="Wingdings" charset="2"/>
              <a:buNone/>
            </a:pPr>
            <a:r>
              <a:rPr lang="en-GB" sz="1600" dirty="0"/>
              <a:t>Connection of the DCM</a:t>
            </a:r>
          </a:p>
        </p:txBody>
      </p:sp>
      <p:pic>
        <p:nvPicPr>
          <p:cNvPr id="32" name="Picture 3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76672" y="1397728"/>
            <a:ext cx="3848488" cy="2398158"/>
          </a:xfrm>
          <a:prstGeom prst="rect">
            <a:avLst/>
          </a:prstGeom>
        </p:spPr>
      </p:pic>
      <p:pic>
        <p:nvPicPr>
          <p:cNvPr id="10" name="Picture 9">
            <a:extLst>
              <a:ext uri="{FF2B5EF4-FFF2-40B4-BE49-F238E27FC236}">
                <a16:creationId xmlns:a16="http://schemas.microsoft.com/office/drawing/2014/main" id="{D6D63CD4-A56A-4495-C6C2-7CAF06F521B9}"/>
              </a:ext>
            </a:extLst>
          </p:cNvPr>
          <p:cNvPicPr>
            <a:picLocks noChangeAspect="1"/>
          </p:cNvPicPr>
          <p:nvPr/>
        </p:nvPicPr>
        <p:blipFill rotWithShape="1">
          <a:blip r:embed="rId10"/>
          <a:srcRect r="32309"/>
          <a:stretch/>
        </p:blipFill>
        <p:spPr>
          <a:xfrm>
            <a:off x="6091484" y="3406041"/>
            <a:ext cx="2371134" cy="1368194"/>
          </a:xfrm>
          <a:prstGeom prst="rect">
            <a:avLst/>
          </a:prstGeom>
        </p:spPr>
      </p:pic>
      <p:sp>
        <p:nvSpPr>
          <p:cNvPr id="11" name="Rectangle: Rounded Corners 10">
            <a:extLst>
              <a:ext uri="{FF2B5EF4-FFF2-40B4-BE49-F238E27FC236}">
                <a16:creationId xmlns:a16="http://schemas.microsoft.com/office/drawing/2014/main" id="{573CEE47-BE7E-E247-D4D0-7189648551A4}"/>
              </a:ext>
            </a:extLst>
          </p:cNvPr>
          <p:cNvSpPr/>
          <p:nvPr/>
        </p:nvSpPr>
        <p:spPr>
          <a:xfrm>
            <a:off x="7452320" y="3518388"/>
            <a:ext cx="864096" cy="1141594"/>
          </a:xfrm>
          <a:prstGeom prst="round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1321898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par>
                          <p:cTn id="11" fill="hold">
                            <p:stCondLst>
                              <p:cond delay="0"/>
                            </p:stCondLst>
                            <p:childTnLst>
                              <p:par>
                                <p:cTn id="12" presetID="1" presetClass="entr" presetSubtype="0" fill="hold" nodeType="afterEffect">
                                  <p:stCondLst>
                                    <p:cond delay="500"/>
                                  </p:stCondLst>
                                  <p:childTnLst>
                                    <p:set>
                                      <p:cBhvr>
                                        <p:cTn id="13" dur="1" fill="hold">
                                          <p:stCondLst>
                                            <p:cond delay="0"/>
                                          </p:stCondLst>
                                        </p:cTn>
                                        <p:tgtEl>
                                          <p:spTgt spid="22"/>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nodeType="afterEffect">
                                  <p:stCondLst>
                                    <p:cond delay="500"/>
                                  </p:stCondLst>
                                  <p:childTnLst>
                                    <p:set>
                                      <p:cBhvr>
                                        <p:cTn id="16" dur="1" fill="hold">
                                          <p:stCondLst>
                                            <p:cond delay="0"/>
                                          </p:stCondLst>
                                        </p:cTn>
                                        <p:tgtEl>
                                          <p:spTgt spid="23"/>
                                        </p:tgtEl>
                                        <p:attrNameLst>
                                          <p:attrName>style.visibility</p:attrName>
                                        </p:attrNameLst>
                                      </p:cBhvr>
                                      <p:to>
                                        <p:strVal val="visible"/>
                                      </p:to>
                                    </p:set>
                                  </p:childTnLst>
                                </p:cTn>
                              </p:par>
                            </p:childTnLst>
                          </p:cTn>
                        </p:par>
                        <p:par>
                          <p:cTn id="17" fill="hold">
                            <p:stCondLst>
                              <p:cond delay="1000"/>
                            </p:stCondLst>
                            <p:childTnLst>
                              <p:par>
                                <p:cTn id="18" presetID="1" presetClass="entr" presetSubtype="0" fill="hold" nodeType="afterEffect">
                                  <p:stCondLst>
                                    <p:cond delay="500"/>
                                  </p:stCondLst>
                                  <p:childTnLst>
                                    <p:set>
                                      <p:cBhvr>
                                        <p:cTn id="19" dur="1" fill="hold">
                                          <p:stCondLst>
                                            <p:cond delay="0"/>
                                          </p:stCondLst>
                                        </p:cTn>
                                        <p:tgtEl>
                                          <p:spTgt spid="24"/>
                                        </p:tgtEl>
                                        <p:attrNameLst>
                                          <p:attrName>style.visibility</p:attrName>
                                        </p:attrNameLst>
                                      </p:cBhvr>
                                      <p:to>
                                        <p:strVal val="visible"/>
                                      </p:to>
                                    </p:set>
                                  </p:childTnLst>
                                </p:cTn>
                              </p:par>
                            </p:childTnLst>
                          </p:cTn>
                        </p:par>
                        <p:par>
                          <p:cTn id="20" fill="hold">
                            <p:stCondLst>
                              <p:cond delay="1500"/>
                            </p:stCondLst>
                            <p:childTnLst>
                              <p:par>
                                <p:cTn id="21" presetID="1" presetClass="entr" presetSubtype="0" fill="hold" nodeType="afterEffect">
                                  <p:stCondLst>
                                    <p:cond delay="500"/>
                                  </p:stCondLst>
                                  <p:childTnLst>
                                    <p:set>
                                      <p:cBhvr>
                                        <p:cTn id="22" dur="1" fill="hold">
                                          <p:stCondLst>
                                            <p:cond delay="0"/>
                                          </p:stCondLst>
                                        </p:cTn>
                                        <p:tgtEl>
                                          <p:spTgt spid="2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8A180-0653-F68C-EBA4-F03EDDF82E4D}"/>
              </a:ext>
            </a:extLst>
          </p:cNvPr>
          <p:cNvSpPr>
            <a:spLocks noGrp="1"/>
          </p:cNvSpPr>
          <p:nvPr>
            <p:ph type="title"/>
          </p:nvPr>
        </p:nvSpPr>
        <p:spPr/>
        <p:txBody>
          <a:bodyPr/>
          <a:lstStyle/>
          <a:p>
            <a:r>
              <a:rPr lang="en-GB" dirty="0"/>
              <a:t>DCM connection</a:t>
            </a:r>
          </a:p>
        </p:txBody>
      </p:sp>
      <p:sp>
        <p:nvSpPr>
          <p:cNvPr id="4" name="Footer Placeholder 3">
            <a:extLst>
              <a:ext uri="{FF2B5EF4-FFF2-40B4-BE49-F238E27FC236}">
                <a16:creationId xmlns:a16="http://schemas.microsoft.com/office/drawing/2014/main" id="{B4528178-280C-AAC8-FF39-764744D811BC}"/>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FEB0E75A-023C-5099-ADD9-0ED65E31E18A}"/>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11" name="Picture 10" descr="A close-up of a machine&#10;&#10;Description automatically generated">
            <a:extLst>
              <a:ext uri="{FF2B5EF4-FFF2-40B4-BE49-F238E27FC236}">
                <a16:creationId xmlns:a16="http://schemas.microsoft.com/office/drawing/2014/main" id="{C141457C-C9C1-7764-08A3-4D7BCBFC88A1}"/>
              </a:ext>
            </a:extLst>
          </p:cNvPr>
          <p:cNvPicPr>
            <a:picLocks noChangeAspect="1"/>
          </p:cNvPicPr>
          <p:nvPr/>
        </p:nvPicPr>
        <p:blipFill>
          <a:blip r:embed="rId2"/>
          <a:stretch>
            <a:fillRect/>
          </a:stretch>
        </p:blipFill>
        <p:spPr>
          <a:xfrm>
            <a:off x="1200048" y="2646404"/>
            <a:ext cx="2433805" cy="1825354"/>
          </a:xfrm>
          <a:prstGeom prst="rect">
            <a:avLst/>
          </a:prstGeom>
        </p:spPr>
      </p:pic>
      <p:pic>
        <p:nvPicPr>
          <p:cNvPr id="15" name="Picture 14" descr="A large machine in a factory&#10;&#10;Description automatically generated">
            <a:extLst>
              <a:ext uri="{FF2B5EF4-FFF2-40B4-BE49-F238E27FC236}">
                <a16:creationId xmlns:a16="http://schemas.microsoft.com/office/drawing/2014/main" id="{01E5C3FE-A3AD-B651-E49F-2E00B9D7CFE6}"/>
              </a:ext>
            </a:extLst>
          </p:cNvPr>
          <p:cNvPicPr>
            <a:picLocks noChangeAspect="1"/>
          </p:cNvPicPr>
          <p:nvPr/>
        </p:nvPicPr>
        <p:blipFill>
          <a:blip r:embed="rId3"/>
          <a:stretch>
            <a:fillRect/>
          </a:stretch>
        </p:blipFill>
        <p:spPr>
          <a:xfrm>
            <a:off x="1185242" y="735026"/>
            <a:ext cx="2433805" cy="1825354"/>
          </a:xfrm>
          <a:prstGeom prst="rect">
            <a:avLst/>
          </a:prstGeom>
        </p:spPr>
      </p:pic>
      <p:pic>
        <p:nvPicPr>
          <p:cNvPr id="19" name="Picture 18" descr="A machine with copper pipes&#10;&#10;Description automatically generated">
            <a:extLst>
              <a:ext uri="{FF2B5EF4-FFF2-40B4-BE49-F238E27FC236}">
                <a16:creationId xmlns:a16="http://schemas.microsoft.com/office/drawing/2014/main" id="{B952D2CE-60C4-DF70-00D6-4EE9B283C8AB}"/>
              </a:ext>
            </a:extLst>
          </p:cNvPr>
          <p:cNvPicPr>
            <a:picLocks noChangeAspect="1"/>
          </p:cNvPicPr>
          <p:nvPr/>
        </p:nvPicPr>
        <p:blipFill>
          <a:blip r:embed="rId4"/>
          <a:stretch>
            <a:fillRect/>
          </a:stretch>
        </p:blipFill>
        <p:spPr>
          <a:xfrm>
            <a:off x="3871206" y="2647711"/>
            <a:ext cx="2433806" cy="1825355"/>
          </a:xfrm>
          <a:prstGeom prst="rect">
            <a:avLst/>
          </a:prstGeom>
        </p:spPr>
      </p:pic>
      <p:pic>
        <p:nvPicPr>
          <p:cNvPr id="21" name="Picture 20" descr="A toy train on a green surface&#10;&#10;Description automatically generated">
            <a:extLst>
              <a:ext uri="{FF2B5EF4-FFF2-40B4-BE49-F238E27FC236}">
                <a16:creationId xmlns:a16="http://schemas.microsoft.com/office/drawing/2014/main" id="{73EF4088-C832-53FE-66F7-EA48B875EDD4}"/>
              </a:ext>
            </a:extLst>
          </p:cNvPr>
          <p:cNvPicPr>
            <a:picLocks noChangeAspect="1"/>
          </p:cNvPicPr>
          <p:nvPr/>
        </p:nvPicPr>
        <p:blipFill>
          <a:blip r:embed="rId5"/>
          <a:stretch>
            <a:fillRect/>
          </a:stretch>
        </p:blipFill>
        <p:spPr>
          <a:xfrm>
            <a:off x="6600865" y="2643758"/>
            <a:ext cx="1369015" cy="1825355"/>
          </a:xfrm>
          <a:prstGeom prst="rect">
            <a:avLst/>
          </a:prstGeom>
        </p:spPr>
      </p:pic>
      <p:sp>
        <p:nvSpPr>
          <p:cNvPr id="6" name="Content Placeholder 5">
            <a:extLst>
              <a:ext uri="{FF2B5EF4-FFF2-40B4-BE49-F238E27FC236}">
                <a16:creationId xmlns:a16="http://schemas.microsoft.com/office/drawing/2014/main" id="{3D332A5D-47BD-13A3-AF3B-B7055AA4E65F}"/>
              </a:ext>
            </a:extLst>
          </p:cNvPr>
          <p:cNvSpPr>
            <a:spLocks noGrp="1"/>
          </p:cNvSpPr>
          <p:nvPr>
            <p:ph idx="1"/>
          </p:nvPr>
        </p:nvSpPr>
        <p:spPr>
          <a:xfrm>
            <a:off x="3871206" y="1059582"/>
            <a:ext cx="4301194" cy="1028274"/>
          </a:xfrm>
        </p:spPr>
        <p:txBody>
          <a:bodyPr>
            <a:normAutofit/>
          </a:bodyPr>
          <a:lstStyle/>
          <a:p>
            <a:pPr marL="0" indent="0" algn="l">
              <a:buNone/>
            </a:pPr>
            <a:r>
              <a:rPr lang="en-GB" sz="1600" dirty="0"/>
              <a:t>DCM interconnection mock-up</a:t>
            </a:r>
          </a:p>
          <a:p>
            <a:pPr marL="0" indent="0" algn="l">
              <a:buNone/>
            </a:pPr>
            <a:r>
              <a:rPr lang="en-GB" sz="1600" dirty="0">
                <a:sym typeface="Wingdings" panose="05000000000000000000" pitchFamily="2" charset="2"/>
              </a:rPr>
              <a:t>Progress of a splicing exercise</a:t>
            </a:r>
            <a:endParaRPr lang="en-GB" sz="1600" dirty="0"/>
          </a:p>
        </p:txBody>
      </p:sp>
      <p:sp>
        <p:nvSpPr>
          <p:cNvPr id="3" name="Rectangle: Rounded Corners 2">
            <a:extLst>
              <a:ext uri="{FF2B5EF4-FFF2-40B4-BE49-F238E27FC236}">
                <a16:creationId xmlns:a16="http://schemas.microsoft.com/office/drawing/2014/main" id="{88989865-DDAF-7A04-3ABE-DD8DDB8C1C18}"/>
              </a:ext>
            </a:extLst>
          </p:cNvPr>
          <p:cNvSpPr/>
          <p:nvPr/>
        </p:nvSpPr>
        <p:spPr>
          <a:xfrm>
            <a:off x="1835696" y="1279467"/>
            <a:ext cx="794793" cy="1004251"/>
          </a:xfrm>
          <a:prstGeom prst="round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Rectangle: Rounded Corners 6">
            <a:extLst>
              <a:ext uri="{FF2B5EF4-FFF2-40B4-BE49-F238E27FC236}">
                <a16:creationId xmlns:a16="http://schemas.microsoft.com/office/drawing/2014/main" id="{6C374152-12EF-24F4-7D5E-8663BDACFCFD}"/>
              </a:ext>
            </a:extLst>
          </p:cNvPr>
          <p:cNvSpPr/>
          <p:nvPr/>
        </p:nvSpPr>
        <p:spPr>
          <a:xfrm>
            <a:off x="1529988" y="2787774"/>
            <a:ext cx="1241812" cy="1224136"/>
          </a:xfrm>
          <a:prstGeom prst="round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Rectangle: Rounded Corners 9">
            <a:extLst>
              <a:ext uri="{FF2B5EF4-FFF2-40B4-BE49-F238E27FC236}">
                <a16:creationId xmlns:a16="http://schemas.microsoft.com/office/drawing/2014/main" id="{50BBF3A5-A769-05F3-CD61-1D33FE7505FA}"/>
              </a:ext>
            </a:extLst>
          </p:cNvPr>
          <p:cNvSpPr/>
          <p:nvPr/>
        </p:nvSpPr>
        <p:spPr>
          <a:xfrm>
            <a:off x="4860032" y="3219822"/>
            <a:ext cx="792088" cy="786000"/>
          </a:xfrm>
          <a:prstGeom prst="roundRect">
            <a:avLst/>
          </a:prstGeom>
          <a:noFill/>
          <a:ln w="381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15862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B4DE86"/>
          </a:solidFill>
        </p:spPr>
        <p:txBody>
          <a:bodyPr/>
          <a:lstStyle/>
          <a:p>
            <a:r>
              <a:rPr lang="en-GB" dirty="0"/>
              <a:t>Jumper connection</a:t>
            </a:r>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17</a:t>
            </a:fld>
            <a:endParaRPr lang="fr-FR"/>
          </a:p>
        </p:txBody>
      </p:sp>
      <p:pic>
        <p:nvPicPr>
          <p:cNvPr id="22" name="Picture 21"/>
          <p:cNvPicPr>
            <a:picLocks noChangeAspect="1"/>
          </p:cNvPicPr>
          <p:nvPr/>
        </p:nvPicPr>
        <p:blipFill>
          <a:blip r:embed="rId2"/>
          <a:stretch>
            <a:fillRect/>
          </a:stretch>
        </p:blipFill>
        <p:spPr>
          <a:xfrm>
            <a:off x="100807" y="728487"/>
            <a:ext cx="9071073" cy="642131"/>
          </a:xfrm>
          <a:prstGeom prst="rect">
            <a:avLst/>
          </a:prstGeom>
        </p:spPr>
      </p:pic>
      <p:sp>
        <p:nvSpPr>
          <p:cNvPr id="8" name="Oval 7"/>
          <p:cNvSpPr/>
          <p:nvPr/>
        </p:nvSpPr>
        <p:spPr>
          <a:xfrm>
            <a:off x="115315" y="673888"/>
            <a:ext cx="360040" cy="417415"/>
          </a:xfrm>
          <a:prstGeom prst="ellipse">
            <a:avLst/>
          </a:prstGeom>
          <a:noFill/>
          <a:ln w="28575">
            <a:solidFill>
              <a:srgbClr val="00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p:nvPr/>
        </p:nvSpPr>
        <p:spPr>
          <a:xfrm>
            <a:off x="2288639" y="662795"/>
            <a:ext cx="360040" cy="417415"/>
          </a:xfrm>
          <a:prstGeom prst="ellipse">
            <a:avLst/>
          </a:prstGeom>
          <a:noFill/>
          <a:ln w="28575">
            <a:solidFill>
              <a:srgbClr val="00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Oval 9"/>
          <p:cNvSpPr/>
          <p:nvPr/>
        </p:nvSpPr>
        <p:spPr>
          <a:xfrm>
            <a:off x="5583912" y="710051"/>
            <a:ext cx="360040" cy="417415"/>
          </a:xfrm>
          <a:prstGeom prst="ellipse">
            <a:avLst/>
          </a:prstGeom>
          <a:noFill/>
          <a:ln w="28575">
            <a:solidFill>
              <a:srgbClr val="0066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 name="Group 2">
            <a:extLst>
              <a:ext uri="{FF2B5EF4-FFF2-40B4-BE49-F238E27FC236}">
                <a16:creationId xmlns:a16="http://schemas.microsoft.com/office/drawing/2014/main" id="{EDD50B2E-BF8D-7D79-4AA0-35A63C901E3E}"/>
              </a:ext>
            </a:extLst>
          </p:cNvPr>
          <p:cNvGrpSpPr/>
          <p:nvPr/>
        </p:nvGrpSpPr>
        <p:grpSpPr>
          <a:xfrm>
            <a:off x="79465" y="1851670"/>
            <a:ext cx="3916472" cy="2002696"/>
            <a:chOff x="211491" y="1505733"/>
            <a:chExt cx="4737538" cy="2151136"/>
          </a:xfrm>
        </p:grpSpPr>
        <p:pic>
          <p:nvPicPr>
            <p:cNvPr id="1027" name="Picture 2">
              <a:extLst>
                <a:ext uri="{FF2B5EF4-FFF2-40B4-BE49-F238E27FC236}">
                  <a16:creationId xmlns:a16="http://schemas.microsoft.com/office/drawing/2014/main" id="{6228D66A-2ABA-1A17-B3AC-CA94F32D865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484" t="9843" b="21736"/>
            <a:stretch/>
          </p:blipFill>
          <p:spPr bwMode="auto">
            <a:xfrm>
              <a:off x="348328" y="1505733"/>
              <a:ext cx="4600701" cy="2151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3" name="Straight Arrow Connector 12">
              <a:extLst>
                <a:ext uri="{FF2B5EF4-FFF2-40B4-BE49-F238E27FC236}">
                  <a16:creationId xmlns:a16="http://schemas.microsoft.com/office/drawing/2014/main" id="{D141328A-BDE9-9C02-9621-E69D0A529951}"/>
                </a:ext>
              </a:extLst>
            </p:cNvPr>
            <p:cNvCxnSpPr/>
            <p:nvPr/>
          </p:nvCxnSpPr>
          <p:spPr>
            <a:xfrm>
              <a:off x="2060889" y="1922802"/>
              <a:ext cx="432048" cy="0"/>
            </a:xfrm>
            <a:prstGeom prst="straightConnector1">
              <a:avLst/>
            </a:prstGeom>
            <a:ln>
              <a:solidFill>
                <a:schemeClr val="tx2"/>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6F591F61-B4DE-75F0-DB3E-E9EEF7DC761A}"/>
                </a:ext>
              </a:extLst>
            </p:cNvPr>
            <p:cNvSpPr txBox="1"/>
            <p:nvPr/>
          </p:nvSpPr>
          <p:spPr>
            <a:xfrm>
              <a:off x="1999849" y="1712220"/>
              <a:ext cx="731287" cy="215444"/>
            </a:xfrm>
            <a:prstGeom prst="rect">
              <a:avLst/>
            </a:prstGeom>
            <a:noFill/>
          </p:spPr>
          <p:txBody>
            <a:bodyPr wrap="square" rtlCol="0">
              <a:spAutoFit/>
            </a:bodyPr>
            <a:lstStyle/>
            <a:p>
              <a:r>
                <a:rPr lang="en-GB" sz="800" dirty="0"/>
                <a:t>148 mm</a:t>
              </a:r>
            </a:p>
          </p:txBody>
        </p:sp>
        <p:sp>
          <p:nvSpPr>
            <p:cNvPr id="15" name="TextBox 14">
              <a:extLst>
                <a:ext uri="{FF2B5EF4-FFF2-40B4-BE49-F238E27FC236}">
                  <a16:creationId xmlns:a16="http://schemas.microsoft.com/office/drawing/2014/main" id="{78094A53-D792-072B-3C16-556F05EF9A55}"/>
                </a:ext>
              </a:extLst>
            </p:cNvPr>
            <p:cNvSpPr txBox="1"/>
            <p:nvPr/>
          </p:nvSpPr>
          <p:spPr>
            <a:xfrm>
              <a:off x="211491" y="1649691"/>
              <a:ext cx="1596912" cy="307777"/>
            </a:xfrm>
            <a:prstGeom prst="rect">
              <a:avLst/>
            </a:prstGeom>
            <a:noFill/>
          </p:spPr>
          <p:txBody>
            <a:bodyPr wrap="none" rtlCol="0">
              <a:spAutoFit/>
            </a:bodyPr>
            <a:lstStyle/>
            <a:p>
              <a:r>
                <a:rPr lang="en-GB" sz="1400" dirty="0"/>
                <a:t>Cryo-magnet side</a:t>
              </a:r>
            </a:p>
          </p:txBody>
        </p:sp>
        <p:sp>
          <p:nvSpPr>
            <p:cNvPr id="16" name="TextBox 15">
              <a:extLst>
                <a:ext uri="{FF2B5EF4-FFF2-40B4-BE49-F238E27FC236}">
                  <a16:creationId xmlns:a16="http://schemas.microsoft.com/office/drawing/2014/main" id="{0759360D-5C8C-E9E7-8390-44A86FECEE5B}"/>
                </a:ext>
              </a:extLst>
            </p:cNvPr>
            <p:cNvSpPr txBox="1"/>
            <p:nvPr/>
          </p:nvSpPr>
          <p:spPr>
            <a:xfrm>
              <a:off x="3101566" y="1649690"/>
              <a:ext cx="1252714" cy="330589"/>
            </a:xfrm>
            <a:prstGeom prst="rect">
              <a:avLst/>
            </a:prstGeom>
            <a:noFill/>
          </p:spPr>
          <p:txBody>
            <a:bodyPr wrap="none" rtlCol="0">
              <a:spAutoFit/>
            </a:bodyPr>
            <a:lstStyle/>
            <a:p>
              <a:r>
                <a:rPr lang="en-GB" sz="1400" dirty="0"/>
                <a:t>S</a:t>
              </a:r>
              <a:r>
                <a:rPr lang="en-GB" sz="1400" dirty="0">
                  <a:solidFill>
                    <a:schemeClr val="bg1"/>
                  </a:solidFill>
                </a:rPr>
                <a:t>QXL side</a:t>
              </a:r>
            </a:p>
          </p:txBody>
        </p:sp>
      </p:grpSp>
      <p:sp>
        <p:nvSpPr>
          <p:cNvPr id="6" name="TextBox 5">
            <a:extLst>
              <a:ext uri="{FF2B5EF4-FFF2-40B4-BE49-F238E27FC236}">
                <a16:creationId xmlns:a16="http://schemas.microsoft.com/office/drawing/2014/main" id="{EC8EAFBD-396B-2CC4-3B8B-BCD2E262A430}"/>
              </a:ext>
            </a:extLst>
          </p:cNvPr>
          <p:cNvSpPr txBox="1"/>
          <p:nvPr/>
        </p:nvSpPr>
        <p:spPr>
          <a:xfrm>
            <a:off x="192587" y="3870718"/>
            <a:ext cx="3311677" cy="523220"/>
          </a:xfrm>
          <a:prstGeom prst="rect">
            <a:avLst/>
          </a:prstGeom>
          <a:noFill/>
        </p:spPr>
        <p:txBody>
          <a:bodyPr wrap="square" rtlCol="0">
            <a:spAutoFit/>
          </a:bodyPr>
          <a:lstStyle/>
          <a:p>
            <a:r>
              <a:rPr lang="en-GB" sz="1400" dirty="0"/>
              <a:t>Base line configuration in SM18 but not feasible  </a:t>
            </a:r>
            <a:r>
              <a:rPr lang="en-GB" sz="1400" dirty="0">
                <a:sym typeface="Wingdings" panose="05000000000000000000" pitchFamily="2" charset="2"/>
              </a:rPr>
              <a:t> </a:t>
            </a:r>
            <a:r>
              <a:rPr lang="en-GB" sz="1400" dirty="0"/>
              <a:t>no access to the flanges</a:t>
            </a:r>
          </a:p>
        </p:txBody>
      </p:sp>
      <p:pic>
        <p:nvPicPr>
          <p:cNvPr id="7" name="Picture 6">
            <a:extLst>
              <a:ext uri="{FF2B5EF4-FFF2-40B4-BE49-F238E27FC236}">
                <a16:creationId xmlns:a16="http://schemas.microsoft.com/office/drawing/2014/main" id="{2E3BC579-77FA-A51D-33B8-691D26C4D6F8}"/>
              </a:ext>
            </a:extLst>
          </p:cNvPr>
          <p:cNvPicPr>
            <a:picLocks noChangeAspect="1"/>
          </p:cNvPicPr>
          <p:nvPr/>
        </p:nvPicPr>
        <p:blipFill>
          <a:blip r:embed="rId4"/>
          <a:stretch>
            <a:fillRect/>
          </a:stretch>
        </p:blipFill>
        <p:spPr>
          <a:xfrm>
            <a:off x="4573269" y="2706283"/>
            <a:ext cx="4403774" cy="867410"/>
          </a:xfrm>
          <a:prstGeom prst="rect">
            <a:avLst/>
          </a:prstGeom>
        </p:spPr>
      </p:pic>
      <p:pic>
        <p:nvPicPr>
          <p:cNvPr id="11" name="Picture 10">
            <a:extLst>
              <a:ext uri="{FF2B5EF4-FFF2-40B4-BE49-F238E27FC236}">
                <a16:creationId xmlns:a16="http://schemas.microsoft.com/office/drawing/2014/main" id="{168DC823-4B9A-AC17-FE1B-44696CFF1046}"/>
              </a:ext>
            </a:extLst>
          </p:cNvPr>
          <p:cNvPicPr>
            <a:picLocks noChangeAspect="1"/>
          </p:cNvPicPr>
          <p:nvPr/>
        </p:nvPicPr>
        <p:blipFill>
          <a:blip r:embed="rId5"/>
          <a:stretch>
            <a:fillRect/>
          </a:stretch>
        </p:blipFill>
        <p:spPr>
          <a:xfrm>
            <a:off x="4453569" y="1587897"/>
            <a:ext cx="4403774" cy="994401"/>
          </a:xfrm>
          <a:prstGeom prst="rect">
            <a:avLst/>
          </a:prstGeom>
        </p:spPr>
      </p:pic>
      <p:sp>
        <p:nvSpPr>
          <p:cNvPr id="17" name="TextBox 16">
            <a:extLst>
              <a:ext uri="{FF2B5EF4-FFF2-40B4-BE49-F238E27FC236}">
                <a16:creationId xmlns:a16="http://schemas.microsoft.com/office/drawing/2014/main" id="{C91F6461-054D-059A-1274-62F2EFD14A9B}"/>
              </a:ext>
            </a:extLst>
          </p:cNvPr>
          <p:cNvSpPr txBox="1"/>
          <p:nvPr/>
        </p:nvSpPr>
        <p:spPr>
          <a:xfrm>
            <a:off x="4822298" y="2247284"/>
            <a:ext cx="2157049" cy="276999"/>
          </a:xfrm>
          <a:prstGeom prst="rect">
            <a:avLst/>
          </a:prstGeom>
          <a:noFill/>
        </p:spPr>
        <p:txBody>
          <a:bodyPr wrap="square">
            <a:spAutoFit/>
          </a:bodyPr>
          <a:lstStyle/>
          <a:p>
            <a:r>
              <a:rPr lang="en-GB" sz="1200" dirty="0">
                <a:hlinkClick r:id="rId6"/>
              </a:rPr>
              <a:t>LHC-QXL-EC-0001</a:t>
            </a:r>
            <a:endParaRPr lang="en-GB" sz="1200" dirty="0"/>
          </a:p>
        </p:txBody>
      </p:sp>
      <p:sp>
        <p:nvSpPr>
          <p:cNvPr id="18" name="Arrow: Down 17">
            <a:extLst>
              <a:ext uri="{FF2B5EF4-FFF2-40B4-BE49-F238E27FC236}">
                <a16:creationId xmlns:a16="http://schemas.microsoft.com/office/drawing/2014/main" id="{D834935B-96E9-FE89-3A57-61E4D8C6EE2B}"/>
              </a:ext>
            </a:extLst>
          </p:cNvPr>
          <p:cNvSpPr/>
          <p:nvPr/>
        </p:nvSpPr>
        <p:spPr>
          <a:xfrm>
            <a:off x="6262458" y="2186621"/>
            <a:ext cx="144016" cy="49423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3" name="Picture 22">
            <a:extLst>
              <a:ext uri="{FF2B5EF4-FFF2-40B4-BE49-F238E27FC236}">
                <a16:creationId xmlns:a16="http://schemas.microsoft.com/office/drawing/2014/main" id="{61AED6E0-B28F-B0A7-1586-EA5B5BF5DC8D}"/>
              </a:ext>
            </a:extLst>
          </p:cNvPr>
          <p:cNvPicPr>
            <a:picLocks noChangeAspect="1"/>
          </p:cNvPicPr>
          <p:nvPr/>
        </p:nvPicPr>
        <p:blipFill rotWithShape="1">
          <a:blip r:embed="rId7"/>
          <a:srcRect t="9190" b="19793"/>
          <a:stretch/>
        </p:blipFill>
        <p:spPr>
          <a:xfrm>
            <a:off x="6718568" y="3592346"/>
            <a:ext cx="2110498" cy="1157458"/>
          </a:xfrm>
          <a:prstGeom prst="rect">
            <a:avLst/>
          </a:prstGeom>
          <a:ln w="28575">
            <a:solidFill>
              <a:srgbClr val="0070C0"/>
            </a:solidFill>
          </a:ln>
        </p:spPr>
      </p:pic>
      <p:sp>
        <p:nvSpPr>
          <p:cNvPr id="24" name="Rectangle 23">
            <a:extLst>
              <a:ext uri="{FF2B5EF4-FFF2-40B4-BE49-F238E27FC236}">
                <a16:creationId xmlns:a16="http://schemas.microsoft.com/office/drawing/2014/main" id="{51293524-87EF-B7D0-C0C9-0A4724CD0B62}"/>
              </a:ext>
            </a:extLst>
          </p:cNvPr>
          <p:cNvSpPr/>
          <p:nvPr/>
        </p:nvSpPr>
        <p:spPr>
          <a:xfrm>
            <a:off x="6550490" y="3189018"/>
            <a:ext cx="428857" cy="186911"/>
          </a:xfrm>
          <a:prstGeom prst="rect">
            <a:avLst/>
          </a:prstGeom>
          <a:noFill/>
          <a:ln w="1905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5" name="Straight Arrow Connector 24">
            <a:extLst>
              <a:ext uri="{FF2B5EF4-FFF2-40B4-BE49-F238E27FC236}">
                <a16:creationId xmlns:a16="http://schemas.microsoft.com/office/drawing/2014/main" id="{F6B10C46-D40E-BC93-0CA1-F448A09FE94B}"/>
              </a:ext>
            </a:extLst>
          </p:cNvPr>
          <p:cNvCxnSpPr/>
          <p:nvPr/>
        </p:nvCxnSpPr>
        <p:spPr>
          <a:xfrm>
            <a:off x="7016786" y="3310106"/>
            <a:ext cx="576064" cy="18200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93A2F2B3-8646-EBE6-5250-222302BF41DD}"/>
              </a:ext>
            </a:extLst>
          </p:cNvPr>
          <p:cNvCxnSpPr/>
          <p:nvPr/>
        </p:nvCxnSpPr>
        <p:spPr>
          <a:xfrm>
            <a:off x="8494266" y="3814039"/>
            <a:ext cx="0" cy="576064"/>
          </a:xfrm>
          <a:prstGeom prst="straightConnector1">
            <a:avLst/>
          </a:prstGeom>
          <a:ln>
            <a:solidFill>
              <a:srgbClr val="0070C0"/>
            </a:solidFill>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9C6D0142-3BCE-F684-6ECE-01905A7410D0}"/>
              </a:ext>
            </a:extLst>
          </p:cNvPr>
          <p:cNvSpPr txBox="1"/>
          <p:nvPr/>
        </p:nvSpPr>
        <p:spPr>
          <a:xfrm>
            <a:off x="8206674" y="3889937"/>
            <a:ext cx="353943" cy="607206"/>
          </a:xfrm>
          <a:prstGeom prst="rect">
            <a:avLst/>
          </a:prstGeom>
          <a:noFill/>
        </p:spPr>
        <p:txBody>
          <a:bodyPr vert="vert270" wrap="square" rtlCol="0">
            <a:spAutoFit/>
          </a:bodyPr>
          <a:lstStyle/>
          <a:p>
            <a:r>
              <a:rPr lang="en-GB" sz="1100" dirty="0">
                <a:solidFill>
                  <a:srgbClr val="0070C0"/>
                </a:solidFill>
              </a:rPr>
              <a:t>290 mm</a:t>
            </a:r>
          </a:p>
        </p:txBody>
      </p:sp>
      <p:sp>
        <p:nvSpPr>
          <p:cNvPr id="28" name="TextBox 27">
            <a:extLst>
              <a:ext uri="{FF2B5EF4-FFF2-40B4-BE49-F238E27FC236}">
                <a16:creationId xmlns:a16="http://schemas.microsoft.com/office/drawing/2014/main" id="{1A5C21B4-93C3-14E6-8A4B-4073E5D915B0}"/>
              </a:ext>
            </a:extLst>
          </p:cNvPr>
          <p:cNvSpPr txBox="1"/>
          <p:nvPr/>
        </p:nvSpPr>
        <p:spPr>
          <a:xfrm>
            <a:off x="7643023" y="2051412"/>
            <a:ext cx="1334020" cy="246221"/>
          </a:xfrm>
          <a:prstGeom prst="rect">
            <a:avLst/>
          </a:prstGeom>
          <a:noFill/>
        </p:spPr>
        <p:txBody>
          <a:bodyPr wrap="none" rtlCol="0">
            <a:spAutoFit/>
          </a:bodyPr>
          <a:lstStyle/>
          <a:p>
            <a:r>
              <a:rPr lang="en-GB" sz="1000" dirty="0"/>
              <a:t>QXL service module</a:t>
            </a:r>
          </a:p>
        </p:txBody>
      </p:sp>
      <p:sp>
        <p:nvSpPr>
          <p:cNvPr id="29" name="TextBox 28">
            <a:extLst>
              <a:ext uri="{FF2B5EF4-FFF2-40B4-BE49-F238E27FC236}">
                <a16:creationId xmlns:a16="http://schemas.microsoft.com/office/drawing/2014/main" id="{1FEFC4E1-5519-B27A-2651-2FE918334427}"/>
              </a:ext>
            </a:extLst>
          </p:cNvPr>
          <p:cNvSpPr txBox="1"/>
          <p:nvPr/>
        </p:nvSpPr>
        <p:spPr>
          <a:xfrm>
            <a:off x="4992370" y="3749254"/>
            <a:ext cx="2132315" cy="523220"/>
          </a:xfrm>
          <a:prstGeom prst="rect">
            <a:avLst/>
          </a:prstGeom>
          <a:noFill/>
        </p:spPr>
        <p:txBody>
          <a:bodyPr wrap="none" rtlCol="0">
            <a:spAutoFit/>
          </a:bodyPr>
          <a:lstStyle/>
          <a:p>
            <a:r>
              <a:rPr lang="en-GB" sz="1400" dirty="0"/>
              <a:t>More room given for the </a:t>
            </a:r>
          </a:p>
          <a:p>
            <a:r>
              <a:rPr lang="en-GB" sz="1400" dirty="0"/>
              <a:t>tunnel configuration</a:t>
            </a:r>
          </a:p>
        </p:txBody>
      </p:sp>
    </p:spTree>
    <p:extLst>
      <p:ext uri="{BB962C8B-B14F-4D97-AF65-F5344CB8AC3E}">
        <p14:creationId xmlns:p14="http://schemas.microsoft.com/office/powerpoint/2010/main" val="7945879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737C19B7-99F5-0991-7412-9F31FFF90689}"/>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53859C6F-3814-DB23-531D-DCC1A0C9BFCC}"/>
              </a:ext>
            </a:extLst>
          </p:cNvPr>
          <p:cNvSpPr>
            <a:spLocks noGrp="1"/>
          </p:cNvSpPr>
          <p:nvPr>
            <p:ph type="sldNum" sz="quarter" idx="12"/>
          </p:nvPr>
        </p:nvSpPr>
        <p:spPr/>
        <p:txBody>
          <a:bodyPr/>
          <a:lstStyle/>
          <a:p>
            <a:fld id="{BFDCA1C4-9514-7B4F-976F-D92F7E296653}" type="slidenum">
              <a:rPr lang="fr-FR" smtClean="0"/>
              <a:pPr/>
              <a:t>18</a:t>
            </a:fld>
            <a:endParaRPr lang="fr-FR"/>
          </a:p>
        </p:txBody>
      </p:sp>
      <p:sp>
        <p:nvSpPr>
          <p:cNvPr id="19" name="Content Placeholder 18">
            <a:extLst>
              <a:ext uri="{FF2B5EF4-FFF2-40B4-BE49-F238E27FC236}">
                <a16:creationId xmlns:a16="http://schemas.microsoft.com/office/drawing/2014/main" id="{FF37032E-A281-AA9E-547C-123C300E682D}"/>
              </a:ext>
            </a:extLst>
          </p:cNvPr>
          <p:cNvSpPr>
            <a:spLocks noGrp="1"/>
          </p:cNvSpPr>
          <p:nvPr>
            <p:ph idx="1"/>
          </p:nvPr>
        </p:nvSpPr>
        <p:spPr>
          <a:xfrm>
            <a:off x="916319" y="987574"/>
            <a:ext cx="7128792" cy="1657349"/>
          </a:xfrm>
        </p:spPr>
        <p:txBody>
          <a:bodyPr>
            <a:normAutofit/>
          </a:bodyPr>
          <a:lstStyle/>
          <a:p>
            <a:pPr marL="0" indent="0" algn="l">
              <a:buNone/>
            </a:pPr>
            <a:r>
              <a:rPr lang="en-GB" sz="1600" dirty="0"/>
              <a:t>We propose to change the IT string configuration, either with butt welds or with lip welds with flanges installed as close as possible to the magnet thermal shield</a:t>
            </a:r>
          </a:p>
        </p:txBody>
      </p:sp>
      <p:sp>
        <p:nvSpPr>
          <p:cNvPr id="14" name="Title 1">
            <a:extLst>
              <a:ext uri="{FF2B5EF4-FFF2-40B4-BE49-F238E27FC236}">
                <a16:creationId xmlns:a16="http://schemas.microsoft.com/office/drawing/2014/main" id="{D7386474-7A5B-0B2C-D893-F8620FEAF2D5}"/>
              </a:ext>
            </a:extLst>
          </p:cNvPr>
          <p:cNvSpPr txBox="1">
            <a:spLocks/>
          </p:cNvSpPr>
          <p:nvPr/>
        </p:nvSpPr>
        <p:spPr>
          <a:xfrm>
            <a:off x="764400" y="287400"/>
            <a:ext cx="7920000" cy="540000"/>
          </a:xfrm>
          <a:prstGeom prst="rect">
            <a:avLst/>
          </a:prstGeom>
          <a:solidFill>
            <a:srgbClr val="B4DE86"/>
          </a:solidFill>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a:t>Jumper connection</a:t>
            </a:r>
            <a:endParaRPr lang="en-GB" dirty="0"/>
          </a:p>
        </p:txBody>
      </p:sp>
      <p:sp>
        <p:nvSpPr>
          <p:cNvPr id="7" name="TextBox 6">
            <a:extLst>
              <a:ext uri="{FF2B5EF4-FFF2-40B4-BE49-F238E27FC236}">
                <a16:creationId xmlns:a16="http://schemas.microsoft.com/office/drawing/2014/main" id="{9F514C2F-1461-807A-55F8-2FA1EE0E9530}"/>
              </a:ext>
            </a:extLst>
          </p:cNvPr>
          <p:cNvSpPr txBox="1"/>
          <p:nvPr/>
        </p:nvSpPr>
        <p:spPr>
          <a:xfrm>
            <a:off x="5040338" y="3867345"/>
            <a:ext cx="3924150" cy="738664"/>
          </a:xfrm>
          <a:prstGeom prst="rect">
            <a:avLst/>
          </a:prstGeom>
          <a:noFill/>
        </p:spPr>
        <p:txBody>
          <a:bodyPr wrap="square" rtlCol="0">
            <a:spAutoFit/>
          </a:bodyPr>
          <a:lstStyle/>
          <a:p>
            <a:r>
              <a:rPr lang="en-GB" sz="1400" dirty="0"/>
              <a:t>A mock-up of the jumper configuration was recently built to test the welding feasibility of the inner pipes</a:t>
            </a:r>
          </a:p>
        </p:txBody>
      </p:sp>
      <p:pic>
        <p:nvPicPr>
          <p:cNvPr id="2" name="Picture 1" descr="A wireframe of a machine&#10;&#10;Description automatically generated">
            <a:extLst>
              <a:ext uri="{FF2B5EF4-FFF2-40B4-BE49-F238E27FC236}">
                <a16:creationId xmlns:a16="http://schemas.microsoft.com/office/drawing/2014/main" id="{2FF2DCA0-3351-2850-5F24-C736D3C6ACD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8021" t="11333" b="10400"/>
          <a:stretch/>
        </p:blipFill>
        <p:spPr>
          <a:xfrm>
            <a:off x="1146661" y="1771467"/>
            <a:ext cx="3594508" cy="1934625"/>
          </a:xfrm>
          <a:prstGeom prst="rect">
            <a:avLst/>
          </a:prstGeom>
        </p:spPr>
      </p:pic>
      <p:sp>
        <p:nvSpPr>
          <p:cNvPr id="6" name="Arrow: Right 5">
            <a:extLst>
              <a:ext uri="{FF2B5EF4-FFF2-40B4-BE49-F238E27FC236}">
                <a16:creationId xmlns:a16="http://schemas.microsoft.com/office/drawing/2014/main" id="{BCB01F99-4751-BE11-9574-95859A419042}"/>
              </a:ext>
            </a:extLst>
          </p:cNvPr>
          <p:cNvSpPr/>
          <p:nvPr/>
        </p:nvSpPr>
        <p:spPr>
          <a:xfrm>
            <a:off x="4240408" y="2207603"/>
            <a:ext cx="576064" cy="547461"/>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9921157E-A2FC-2079-1266-84C43C0F0E29}"/>
              </a:ext>
            </a:extLst>
          </p:cNvPr>
          <p:cNvPicPr>
            <a:picLocks noChangeAspect="1"/>
          </p:cNvPicPr>
          <p:nvPr/>
        </p:nvPicPr>
        <p:blipFill rotWithShape="1">
          <a:blip r:embed="rId3"/>
          <a:srcRect l="55111" t="9517" r="2251"/>
          <a:stretch/>
        </p:blipFill>
        <p:spPr>
          <a:xfrm>
            <a:off x="4986645" y="1840403"/>
            <a:ext cx="3143697" cy="1865689"/>
          </a:xfrm>
          <a:prstGeom prst="rect">
            <a:avLst/>
          </a:prstGeom>
        </p:spPr>
      </p:pic>
    </p:spTree>
    <p:extLst>
      <p:ext uri="{BB962C8B-B14F-4D97-AF65-F5344CB8AC3E}">
        <p14:creationId xmlns:p14="http://schemas.microsoft.com/office/powerpoint/2010/main" val="32087305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E9164-8A91-18BC-BD58-A52AC3EFD6F8}"/>
              </a:ext>
            </a:extLst>
          </p:cNvPr>
          <p:cNvSpPr>
            <a:spLocks noGrp="1"/>
          </p:cNvSpPr>
          <p:nvPr>
            <p:ph type="title"/>
          </p:nvPr>
        </p:nvSpPr>
        <p:spPr/>
        <p:txBody>
          <a:bodyPr/>
          <a:lstStyle/>
          <a:p>
            <a:r>
              <a:rPr lang="en-GB" dirty="0"/>
              <a:t>Quality assurance</a:t>
            </a:r>
          </a:p>
        </p:txBody>
      </p:sp>
      <p:sp>
        <p:nvSpPr>
          <p:cNvPr id="3" name="Content Placeholder 2">
            <a:extLst>
              <a:ext uri="{FF2B5EF4-FFF2-40B4-BE49-F238E27FC236}">
                <a16:creationId xmlns:a16="http://schemas.microsoft.com/office/drawing/2014/main" id="{D9E66984-6BB5-D2AA-C09A-0AA0E4C3A28E}"/>
              </a:ext>
            </a:extLst>
          </p:cNvPr>
          <p:cNvSpPr>
            <a:spLocks noGrp="1"/>
          </p:cNvSpPr>
          <p:nvPr>
            <p:ph idx="1"/>
          </p:nvPr>
        </p:nvSpPr>
        <p:spPr/>
        <p:txBody>
          <a:bodyPr>
            <a:normAutofit/>
          </a:bodyPr>
          <a:lstStyle/>
          <a:p>
            <a:pPr marL="0" indent="0" algn="l">
              <a:buNone/>
            </a:pPr>
            <a:r>
              <a:rPr lang="en-GB" sz="1600" dirty="0"/>
              <a:t>During the interconnection of cryo-magnets, holding point for Quality Control (QC) steps are included.</a:t>
            </a:r>
          </a:p>
          <a:p>
            <a:pPr algn="l"/>
            <a:r>
              <a:rPr lang="en-GB" sz="1600" dirty="0"/>
              <a:t>Regular </a:t>
            </a:r>
            <a:r>
              <a:rPr lang="en-GB" sz="1600" dirty="0" err="1"/>
              <a:t>ElQA</a:t>
            </a:r>
            <a:r>
              <a:rPr lang="en-GB" sz="1600" dirty="0"/>
              <a:t> test to ensure the electrical integrity of the connection, with mandatory test after the lines N integration and before the M2N line closure.</a:t>
            </a:r>
          </a:p>
          <a:p>
            <a:pPr algn="l"/>
            <a:r>
              <a:rPr lang="en-GB" sz="1600" dirty="0"/>
              <a:t>Electrical resistance test at RT and visual inspection for each splice.</a:t>
            </a:r>
          </a:p>
          <a:p>
            <a:pPr algn="l"/>
            <a:r>
              <a:rPr lang="en-GB" sz="1600" dirty="0"/>
              <a:t>Visual inspection of the M2N line closure.</a:t>
            </a:r>
          </a:p>
          <a:p>
            <a:pPr algn="l"/>
            <a:r>
              <a:rPr lang="en-GB" sz="1600" dirty="0"/>
              <a:t>Visual inspection by EN-MME and helium local leak test for each weld. In addition, X-ray for each butt weld. </a:t>
            </a:r>
          </a:p>
          <a:p>
            <a:pPr algn="l"/>
            <a:r>
              <a:rPr lang="en-GB" sz="1600" dirty="0"/>
              <a:t>Visual inspection and document verification before W closing</a:t>
            </a:r>
          </a:p>
          <a:p>
            <a:pPr algn="l"/>
            <a:r>
              <a:rPr lang="en-GB" sz="1600" dirty="0"/>
              <a:t>Global leak test after W closure.</a:t>
            </a:r>
          </a:p>
          <a:p>
            <a:pPr algn="l"/>
            <a:endParaRPr lang="en-GB" sz="1600" dirty="0"/>
          </a:p>
        </p:txBody>
      </p:sp>
      <p:sp>
        <p:nvSpPr>
          <p:cNvPr id="4" name="Footer Placeholder 3">
            <a:extLst>
              <a:ext uri="{FF2B5EF4-FFF2-40B4-BE49-F238E27FC236}">
                <a16:creationId xmlns:a16="http://schemas.microsoft.com/office/drawing/2014/main" id="{811A1D12-2A71-B473-7190-A2655A233CA6}"/>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1E9E3AFD-AB4E-05EE-27F2-69C73A2CE1A6}"/>
              </a:ext>
            </a:extLst>
          </p:cNvPr>
          <p:cNvSpPr>
            <a:spLocks noGrp="1"/>
          </p:cNvSpPr>
          <p:nvPr>
            <p:ph type="sldNum" sz="quarter" idx="12"/>
          </p:nvPr>
        </p:nvSpPr>
        <p:spPr/>
        <p:txBody>
          <a:bodyPr/>
          <a:lstStyle/>
          <a:p>
            <a:fld id="{BFDCA1C4-9514-7B4F-976F-D92F7E296653}" type="slidenum">
              <a:rPr lang="fr-FR" smtClean="0"/>
              <a:pPr/>
              <a:t>19</a:t>
            </a:fld>
            <a:endParaRPr lang="fr-FR"/>
          </a:p>
        </p:txBody>
      </p:sp>
    </p:spTree>
    <p:extLst>
      <p:ext uri="{BB962C8B-B14F-4D97-AF65-F5344CB8AC3E}">
        <p14:creationId xmlns:p14="http://schemas.microsoft.com/office/powerpoint/2010/main" val="3915934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1742286" y="2373316"/>
            <a:ext cx="6978260" cy="1868104"/>
          </a:xfrm>
          <a:prstGeom prst="parallelogram">
            <a:avLst>
              <a:gd name="adj" fmla="val 5797"/>
            </a:avLst>
          </a:prstGeom>
        </p:spPr>
      </p:pic>
      <p:sp>
        <p:nvSpPr>
          <p:cNvPr id="2" name="Title 1"/>
          <p:cNvSpPr>
            <a:spLocks noGrp="1"/>
          </p:cNvSpPr>
          <p:nvPr>
            <p:ph type="title"/>
          </p:nvPr>
        </p:nvSpPr>
        <p:spPr/>
        <p:txBody>
          <a:bodyPr/>
          <a:lstStyle/>
          <a:p>
            <a:r>
              <a:rPr lang="en-GB" sz="2400" dirty="0"/>
              <a:t>HL-LHC IT String</a:t>
            </a:r>
          </a:p>
        </p:txBody>
      </p:sp>
      <p:sp>
        <p:nvSpPr>
          <p:cNvPr id="3" name="Content Placeholder 2"/>
          <p:cNvSpPr>
            <a:spLocks noGrp="1"/>
          </p:cNvSpPr>
          <p:nvPr>
            <p:ph idx="1"/>
          </p:nvPr>
        </p:nvSpPr>
        <p:spPr/>
        <p:txBody>
          <a:bodyPr>
            <a:normAutofit/>
          </a:bodyPr>
          <a:lstStyle/>
          <a:p>
            <a:pPr marL="0" indent="0" algn="l">
              <a:buNone/>
            </a:pPr>
            <a:r>
              <a:rPr lang="en-GB" sz="1800" dirty="0"/>
              <a:t>The IT String is a test bench to simulate a part of the IT region for the High Luminosity project. The scope is :</a:t>
            </a:r>
          </a:p>
          <a:p>
            <a:pPr algn="l"/>
            <a:r>
              <a:rPr lang="en-GB" sz="1800" dirty="0"/>
              <a:t>To develop and validate the installation sequences and procedures</a:t>
            </a:r>
          </a:p>
          <a:p>
            <a:pPr algn="l"/>
            <a:r>
              <a:rPr lang="en-GB" sz="1800" dirty="0"/>
              <a:t>To validate the collective behaviour of the powering system before the installation in the LHC</a:t>
            </a:r>
          </a:p>
          <a:p>
            <a:pPr algn="l"/>
            <a:endParaRPr lang="en-GB" sz="1800" dirty="0"/>
          </a:p>
          <a:p>
            <a:pPr algn="l"/>
            <a:endParaRPr lang="en-GB" sz="1800" dirty="0"/>
          </a:p>
          <a:p>
            <a:pPr algn="l"/>
            <a:endParaRPr lang="en-GB" sz="1800" dirty="0"/>
          </a:p>
          <a:p>
            <a:pPr algn="l"/>
            <a:endParaRPr lang="en-GB" sz="1800" dirty="0"/>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
        <p:nvSpPr>
          <p:cNvPr id="7" name="TextBox 6">
            <a:extLst>
              <a:ext uri="{FF2B5EF4-FFF2-40B4-BE49-F238E27FC236}">
                <a16:creationId xmlns:a16="http://schemas.microsoft.com/office/drawing/2014/main" id="{52576AE1-CB13-257D-F118-74045BFC81BC}"/>
              </a:ext>
            </a:extLst>
          </p:cNvPr>
          <p:cNvSpPr txBox="1"/>
          <p:nvPr/>
        </p:nvSpPr>
        <p:spPr>
          <a:xfrm rot="20776379">
            <a:off x="4947326" y="3692915"/>
            <a:ext cx="3018775" cy="646331"/>
          </a:xfrm>
          <a:prstGeom prst="rect">
            <a:avLst/>
          </a:prstGeom>
          <a:noFill/>
        </p:spPr>
        <p:txBody>
          <a:bodyPr wrap="none" rtlCol="0">
            <a:spAutoFit/>
          </a:bodyPr>
          <a:lstStyle/>
          <a:p>
            <a:r>
              <a:rPr lang="en-GB" dirty="0">
                <a:solidFill>
                  <a:schemeClr val="tx2"/>
                </a:solidFill>
              </a:rPr>
              <a:t>See M. Bajko presentation </a:t>
            </a:r>
          </a:p>
          <a:p>
            <a:r>
              <a:rPr lang="en-GB" dirty="0">
                <a:solidFill>
                  <a:schemeClr val="tx2"/>
                </a:solidFill>
              </a:rPr>
              <a:t>on present status (25 Sept)</a:t>
            </a:r>
          </a:p>
        </p:txBody>
      </p:sp>
    </p:spTree>
    <p:extLst>
      <p:ext uri="{BB962C8B-B14F-4D97-AF65-F5344CB8AC3E}">
        <p14:creationId xmlns:p14="http://schemas.microsoft.com/office/powerpoint/2010/main" val="12952612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8E491-9F2C-69C7-E7AD-0AE46DB26533}"/>
              </a:ext>
            </a:extLst>
          </p:cNvPr>
          <p:cNvSpPr>
            <a:spLocks noGrp="1"/>
          </p:cNvSpPr>
          <p:nvPr>
            <p:ph type="title"/>
          </p:nvPr>
        </p:nvSpPr>
        <p:spPr/>
        <p:txBody>
          <a:bodyPr/>
          <a:lstStyle/>
          <a:p>
            <a:r>
              <a:rPr lang="en-GB" dirty="0"/>
              <a:t>Activities and QC follow-up</a:t>
            </a:r>
          </a:p>
        </p:txBody>
      </p:sp>
      <p:sp>
        <p:nvSpPr>
          <p:cNvPr id="3" name="Content Placeholder 2">
            <a:extLst>
              <a:ext uri="{FF2B5EF4-FFF2-40B4-BE49-F238E27FC236}">
                <a16:creationId xmlns:a16="http://schemas.microsoft.com/office/drawing/2014/main" id="{78CCB7C3-0E55-514A-1358-A46FEB71310F}"/>
              </a:ext>
            </a:extLst>
          </p:cNvPr>
          <p:cNvSpPr>
            <a:spLocks noGrp="1"/>
          </p:cNvSpPr>
          <p:nvPr>
            <p:ph idx="1"/>
          </p:nvPr>
        </p:nvSpPr>
        <p:spPr>
          <a:xfrm>
            <a:off x="603633" y="2733251"/>
            <a:ext cx="4108752" cy="1782950"/>
          </a:xfrm>
        </p:spPr>
        <p:txBody>
          <a:bodyPr>
            <a:normAutofit/>
          </a:bodyPr>
          <a:lstStyle/>
          <a:p>
            <a:pPr algn="l"/>
            <a:r>
              <a:rPr lang="en-GB" sz="1600" dirty="0"/>
              <a:t>The activities and the QC steps will be followed up directly in EAM with a list of predefined work orders for each IC and jumpers.</a:t>
            </a:r>
          </a:p>
          <a:p>
            <a:pPr algn="l"/>
            <a:r>
              <a:rPr lang="en-GB" sz="1600" dirty="0"/>
              <a:t>A new web interface, similar to the </a:t>
            </a:r>
            <a:r>
              <a:rPr lang="en-GB" sz="1600" dirty="0" err="1"/>
              <a:t>eMIP</a:t>
            </a:r>
            <a:r>
              <a:rPr lang="en-GB" sz="1600" dirty="0"/>
              <a:t>, is in development by MSC (M. </a:t>
            </a:r>
            <a:r>
              <a:rPr lang="en-GB" sz="1600" dirty="0" err="1"/>
              <a:t>Bonora</a:t>
            </a:r>
            <a:r>
              <a:rPr lang="en-GB" sz="1600" dirty="0"/>
              <a:t>) in collaboration with EN-MME</a:t>
            </a:r>
          </a:p>
          <a:p>
            <a:pPr marL="0" indent="0" algn="l">
              <a:buNone/>
            </a:pPr>
            <a:endParaRPr lang="en-GB" sz="1600" dirty="0"/>
          </a:p>
        </p:txBody>
      </p:sp>
      <p:sp>
        <p:nvSpPr>
          <p:cNvPr id="4" name="Footer Placeholder 3">
            <a:extLst>
              <a:ext uri="{FF2B5EF4-FFF2-40B4-BE49-F238E27FC236}">
                <a16:creationId xmlns:a16="http://schemas.microsoft.com/office/drawing/2014/main" id="{455091D5-462C-CCD7-86A3-CDC8E7EDEEBB}"/>
              </a:ext>
            </a:extLst>
          </p:cNvPr>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a:extLst>
              <a:ext uri="{FF2B5EF4-FFF2-40B4-BE49-F238E27FC236}">
                <a16:creationId xmlns:a16="http://schemas.microsoft.com/office/drawing/2014/main" id="{A847F387-BCFF-AD83-01A8-95A14CB531EE}"/>
              </a:ext>
            </a:extLst>
          </p:cNvPr>
          <p:cNvSpPr>
            <a:spLocks noGrp="1"/>
          </p:cNvSpPr>
          <p:nvPr>
            <p:ph type="sldNum" sz="quarter" idx="12"/>
          </p:nvPr>
        </p:nvSpPr>
        <p:spPr/>
        <p:txBody>
          <a:bodyPr/>
          <a:lstStyle/>
          <a:p>
            <a:fld id="{BFDCA1C4-9514-7B4F-976F-D92F7E296653}" type="slidenum">
              <a:rPr lang="fr-FR" smtClean="0"/>
              <a:pPr/>
              <a:t>20</a:t>
            </a:fld>
            <a:endParaRPr lang="fr-FR"/>
          </a:p>
        </p:txBody>
      </p:sp>
      <p:grpSp>
        <p:nvGrpSpPr>
          <p:cNvPr id="6" name="Group 5">
            <a:extLst>
              <a:ext uri="{FF2B5EF4-FFF2-40B4-BE49-F238E27FC236}">
                <a16:creationId xmlns:a16="http://schemas.microsoft.com/office/drawing/2014/main" id="{7AC23B49-23DA-0400-C149-637C4DEF85A4}"/>
              </a:ext>
            </a:extLst>
          </p:cNvPr>
          <p:cNvGrpSpPr/>
          <p:nvPr/>
        </p:nvGrpSpPr>
        <p:grpSpPr>
          <a:xfrm>
            <a:off x="306155" y="792215"/>
            <a:ext cx="8812089" cy="898109"/>
            <a:chOff x="164582" y="1124744"/>
            <a:chExt cx="8812089" cy="898109"/>
          </a:xfrm>
        </p:grpSpPr>
        <p:grpSp>
          <p:nvGrpSpPr>
            <p:cNvPr id="7" name="Group 6">
              <a:extLst>
                <a:ext uri="{FF2B5EF4-FFF2-40B4-BE49-F238E27FC236}">
                  <a16:creationId xmlns:a16="http://schemas.microsoft.com/office/drawing/2014/main" id="{DA4489CC-EE65-5070-439C-9F17AFA1D371}"/>
                </a:ext>
              </a:extLst>
            </p:cNvPr>
            <p:cNvGrpSpPr/>
            <p:nvPr/>
          </p:nvGrpSpPr>
          <p:grpSpPr>
            <a:xfrm>
              <a:off x="164582" y="1124744"/>
              <a:ext cx="8812089" cy="898109"/>
              <a:chOff x="202988" y="1426625"/>
              <a:chExt cx="8812089" cy="898109"/>
            </a:xfrm>
          </p:grpSpPr>
          <p:pic>
            <p:nvPicPr>
              <p:cNvPr id="17" name="Picture 16">
                <a:extLst>
                  <a:ext uri="{FF2B5EF4-FFF2-40B4-BE49-F238E27FC236}">
                    <a16:creationId xmlns:a16="http://schemas.microsoft.com/office/drawing/2014/main" id="{71B2B9EE-CEF7-A357-41F9-89AE461B698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071" t="54433" b="32285"/>
              <a:stretch/>
            </p:blipFill>
            <p:spPr>
              <a:xfrm>
                <a:off x="202988" y="1426625"/>
                <a:ext cx="8812089" cy="898109"/>
              </a:xfrm>
              <a:prstGeom prst="rect">
                <a:avLst/>
              </a:prstGeom>
            </p:spPr>
          </p:pic>
          <p:sp>
            <p:nvSpPr>
              <p:cNvPr id="18" name="Rectangle 17">
                <a:extLst>
                  <a:ext uri="{FF2B5EF4-FFF2-40B4-BE49-F238E27FC236}">
                    <a16:creationId xmlns:a16="http://schemas.microsoft.com/office/drawing/2014/main" id="{486123E1-1544-3F52-1014-765D898AC3ED}"/>
                  </a:ext>
                </a:extLst>
              </p:cNvPr>
              <p:cNvSpPr/>
              <p:nvPr/>
            </p:nvSpPr>
            <p:spPr>
              <a:xfrm>
                <a:off x="37822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extLst>
                  <a:ext uri="{FF2B5EF4-FFF2-40B4-BE49-F238E27FC236}">
                    <a16:creationId xmlns:a16="http://schemas.microsoft.com/office/drawing/2014/main" id="{FDF258BD-3092-FCA0-B94E-2714A42C6AD4}"/>
                  </a:ext>
                </a:extLst>
              </p:cNvPr>
              <p:cNvSpPr/>
              <p:nvPr/>
            </p:nvSpPr>
            <p:spPr>
              <a:xfrm>
                <a:off x="2907471" y="1941808"/>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extLst>
                  <a:ext uri="{FF2B5EF4-FFF2-40B4-BE49-F238E27FC236}">
                    <a16:creationId xmlns:a16="http://schemas.microsoft.com/office/drawing/2014/main" id="{6E123BCB-7664-354F-95E1-AD47C21A8ACF}"/>
                  </a:ext>
                </a:extLst>
              </p:cNvPr>
              <p:cNvSpPr/>
              <p:nvPr/>
            </p:nvSpPr>
            <p:spPr>
              <a:xfrm>
                <a:off x="1767120" y="1938780"/>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extLst>
                  <a:ext uri="{FF2B5EF4-FFF2-40B4-BE49-F238E27FC236}">
                    <a16:creationId xmlns:a16="http://schemas.microsoft.com/office/drawing/2014/main" id="{34DDAE99-72CA-4961-B386-A3F47CB11D2A}"/>
                  </a:ext>
                </a:extLst>
              </p:cNvPr>
              <p:cNvSpPr/>
              <p:nvPr/>
            </p:nvSpPr>
            <p:spPr>
              <a:xfrm>
                <a:off x="5042670"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extLst>
                  <a:ext uri="{FF2B5EF4-FFF2-40B4-BE49-F238E27FC236}">
                    <a16:creationId xmlns:a16="http://schemas.microsoft.com/office/drawing/2014/main" id="{188FA426-0DAB-B2EA-3CEF-9F52B638B325}"/>
                  </a:ext>
                </a:extLst>
              </p:cNvPr>
              <p:cNvSpPr/>
              <p:nvPr/>
            </p:nvSpPr>
            <p:spPr>
              <a:xfrm>
                <a:off x="64163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E44818E-603D-D2D8-8382-8E3763E948EA}"/>
                  </a:ext>
                </a:extLst>
              </p:cNvPr>
              <p:cNvSpPr/>
              <p:nvPr/>
            </p:nvSpPr>
            <p:spPr>
              <a:xfrm>
                <a:off x="7687067" y="1938780"/>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ED13E937-2C4D-FF05-46E7-CB4BF0A15EBF}"/>
                  </a:ext>
                </a:extLst>
              </p:cNvPr>
              <p:cNvPicPr>
                <a:picLocks noChangeAspect="1"/>
              </p:cNvPicPr>
              <p:nvPr/>
            </p:nvPicPr>
            <p:blipFill>
              <a:blip r:embed="rId4"/>
              <a:stretch>
                <a:fillRect/>
              </a:stretch>
            </p:blipFill>
            <p:spPr>
              <a:xfrm>
                <a:off x="1209686" y="1999471"/>
                <a:ext cx="129231" cy="110894"/>
              </a:xfrm>
              <a:prstGeom prst="rect">
                <a:avLst/>
              </a:prstGeom>
            </p:spPr>
          </p:pic>
          <p:grpSp>
            <p:nvGrpSpPr>
              <p:cNvPr id="25" name="Group 24">
                <a:extLst>
                  <a:ext uri="{FF2B5EF4-FFF2-40B4-BE49-F238E27FC236}">
                    <a16:creationId xmlns:a16="http://schemas.microsoft.com/office/drawing/2014/main" id="{287DD5EE-358C-E5ED-F94D-F435708BA0F0}"/>
                  </a:ext>
                </a:extLst>
              </p:cNvPr>
              <p:cNvGrpSpPr/>
              <p:nvPr/>
            </p:nvGrpSpPr>
            <p:grpSpPr>
              <a:xfrm>
                <a:off x="1224796" y="1997851"/>
                <a:ext cx="216781" cy="91035"/>
                <a:chOff x="2569847" y="2344048"/>
                <a:chExt cx="677427" cy="205741"/>
              </a:xfrm>
            </p:grpSpPr>
            <p:pic>
              <p:nvPicPr>
                <p:cNvPr id="28" name="Picture 27">
                  <a:extLst>
                    <a:ext uri="{FF2B5EF4-FFF2-40B4-BE49-F238E27FC236}">
                      <a16:creationId xmlns:a16="http://schemas.microsoft.com/office/drawing/2014/main" id="{ADAA6875-97C3-0A3A-0A71-5A8CC0FA77E3}"/>
                    </a:ext>
                  </a:extLst>
                </p:cNvPr>
                <p:cNvPicPr>
                  <a:picLocks noChangeAspect="1"/>
                </p:cNvPicPr>
                <p:nvPr/>
              </p:nvPicPr>
              <p:blipFill>
                <a:blip r:embed="rId5"/>
                <a:stretch>
                  <a:fillRect/>
                </a:stretch>
              </p:blipFill>
              <p:spPr>
                <a:xfrm flipV="1">
                  <a:off x="2569847" y="2344049"/>
                  <a:ext cx="660282" cy="205740"/>
                </a:xfrm>
                <a:prstGeom prst="rect">
                  <a:avLst/>
                </a:prstGeom>
              </p:spPr>
            </p:pic>
            <p:sp>
              <p:nvSpPr>
                <p:cNvPr id="29" name="Rectangle 28">
                  <a:extLst>
                    <a:ext uri="{FF2B5EF4-FFF2-40B4-BE49-F238E27FC236}">
                      <a16:creationId xmlns:a16="http://schemas.microsoft.com/office/drawing/2014/main" id="{ACBA1332-B1AC-FA29-6F94-6873B6B9994A}"/>
                    </a:ext>
                  </a:extLst>
                </p:cNvPr>
                <p:cNvSpPr/>
                <p:nvPr/>
              </p:nvSpPr>
              <p:spPr>
                <a:xfrm>
                  <a:off x="3049905" y="2344048"/>
                  <a:ext cx="180223"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Rectangle 29">
                  <a:extLst>
                    <a:ext uri="{FF2B5EF4-FFF2-40B4-BE49-F238E27FC236}">
                      <a16:creationId xmlns:a16="http://schemas.microsoft.com/office/drawing/2014/main" id="{E6DFA91F-F733-30B6-CAA9-9EF500B11522}"/>
                    </a:ext>
                  </a:extLst>
                </p:cNvPr>
                <p:cNvSpPr/>
                <p:nvPr/>
              </p:nvSpPr>
              <p:spPr>
                <a:xfrm>
                  <a:off x="2927985" y="2484012"/>
                  <a:ext cx="319289"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6" name="Picture 25">
                <a:extLst>
                  <a:ext uri="{FF2B5EF4-FFF2-40B4-BE49-F238E27FC236}">
                    <a16:creationId xmlns:a16="http://schemas.microsoft.com/office/drawing/2014/main" id="{F6E3AB64-92E2-2F23-A266-4BA98D9EFAF8}"/>
                  </a:ext>
                </a:extLst>
              </p:cNvPr>
              <p:cNvPicPr>
                <a:picLocks noChangeAspect="1"/>
              </p:cNvPicPr>
              <p:nvPr/>
            </p:nvPicPr>
            <p:blipFill rotWithShape="1">
              <a:blip r:embed="rId6"/>
              <a:srcRect l="39541" t="-1130" r="-1" b="-1"/>
              <a:stretch/>
            </p:blipFill>
            <p:spPr>
              <a:xfrm>
                <a:off x="543643" y="2011402"/>
                <a:ext cx="74940" cy="43516"/>
              </a:xfrm>
              <a:prstGeom prst="rect">
                <a:avLst/>
              </a:prstGeom>
            </p:spPr>
          </p:pic>
          <p:sp>
            <p:nvSpPr>
              <p:cNvPr id="27" name="Rectangle 26">
                <a:extLst>
                  <a:ext uri="{FF2B5EF4-FFF2-40B4-BE49-F238E27FC236}">
                    <a16:creationId xmlns:a16="http://schemas.microsoft.com/office/drawing/2014/main" id="{FEBE8C3E-880C-C384-90D7-2DCB492BF001}"/>
                  </a:ext>
                </a:extLst>
              </p:cNvPr>
              <p:cNvSpPr/>
              <p:nvPr/>
            </p:nvSpPr>
            <p:spPr>
              <a:xfrm>
                <a:off x="437386" y="1446754"/>
                <a:ext cx="805700" cy="4390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 name="Group 7">
              <a:extLst>
                <a:ext uri="{FF2B5EF4-FFF2-40B4-BE49-F238E27FC236}">
                  <a16:creationId xmlns:a16="http://schemas.microsoft.com/office/drawing/2014/main" id="{828224CB-B0DF-A24B-AC03-63ED0DDC916F}"/>
                </a:ext>
              </a:extLst>
            </p:cNvPr>
            <p:cNvGrpSpPr/>
            <p:nvPr/>
          </p:nvGrpSpPr>
          <p:grpSpPr>
            <a:xfrm>
              <a:off x="359770" y="1187973"/>
              <a:ext cx="8137440" cy="562654"/>
              <a:chOff x="420519" y="1503601"/>
              <a:chExt cx="8137440" cy="562654"/>
            </a:xfrm>
          </p:grpSpPr>
          <p:sp>
            <p:nvSpPr>
              <p:cNvPr id="9" name="TextBox 8">
                <a:extLst>
                  <a:ext uri="{FF2B5EF4-FFF2-40B4-BE49-F238E27FC236}">
                    <a16:creationId xmlns:a16="http://schemas.microsoft.com/office/drawing/2014/main" id="{49CE4792-D489-5222-C654-AEC77EE87A9F}"/>
                  </a:ext>
                </a:extLst>
              </p:cNvPr>
              <p:cNvSpPr txBox="1"/>
              <p:nvPr/>
            </p:nvSpPr>
            <p:spPr>
              <a:xfrm>
                <a:off x="420519" y="1503601"/>
                <a:ext cx="535724" cy="461665"/>
              </a:xfrm>
              <a:prstGeom prst="rect">
                <a:avLst/>
              </a:prstGeom>
              <a:noFill/>
            </p:spPr>
            <p:txBody>
              <a:bodyPr wrap="none" rtlCol="0">
                <a:spAutoFit/>
              </a:bodyPr>
              <a:lstStyle/>
              <a:p>
                <a:pPr algn="ctr"/>
                <a:r>
                  <a:rPr lang="en-GB" sz="1200" b="1" dirty="0"/>
                  <a:t>DFX</a:t>
                </a:r>
              </a:p>
              <a:p>
                <a:pPr algn="ctr"/>
                <a:r>
                  <a:rPr lang="en-GB" sz="1200" dirty="0"/>
                  <a:t>DFXI</a:t>
                </a:r>
              </a:p>
            </p:txBody>
          </p:sp>
          <p:sp>
            <p:nvSpPr>
              <p:cNvPr id="10" name="TextBox 9">
                <a:extLst>
                  <a:ext uri="{FF2B5EF4-FFF2-40B4-BE49-F238E27FC236}">
                    <a16:creationId xmlns:a16="http://schemas.microsoft.com/office/drawing/2014/main" id="{FC1F98E1-DC80-4ABD-CD85-8EF50A03851C}"/>
                  </a:ext>
                </a:extLst>
              </p:cNvPr>
              <p:cNvSpPr txBox="1"/>
              <p:nvPr/>
            </p:nvSpPr>
            <p:spPr>
              <a:xfrm>
                <a:off x="991751" y="1503601"/>
                <a:ext cx="620683" cy="461665"/>
              </a:xfrm>
              <a:prstGeom prst="rect">
                <a:avLst/>
              </a:prstGeom>
              <a:noFill/>
            </p:spPr>
            <p:txBody>
              <a:bodyPr wrap="none" rtlCol="0">
                <a:spAutoFit/>
              </a:bodyPr>
              <a:lstStyle/>
              <a:p>
                <a:pPr algn="ctr"/>
                <a:r>
                  <a:rPr lang="en-GB" sz="1200" b="1" dirty="0"/>
                  <a:t>DCM</a:t>
                </a:r>
              </a:p>
              <a:p>
                <a:pPr algn="ctr"/>
                <a:r>
                  <a:rPr lang="en-GB" sz="1200" dirty="0"/>
                  <a:t>LDQD</a:t>
                </a:r>
              </a:p>
            </p:txBody>
          </p:sp>
          <p:sp>
            <p:nvSpPr>
              <p:cNvPr id="11" name="TextBox 10">
                <a:extLst>
                  <a:ext uri="{FF2B5EF4-FFF2-40B4-BE49-F238E27FC236}">
                    <a16:creationId xmlns:a16="http://schemas.microsoft.com/office/drawing/2014/main" id="{5113F150-AF18-C999-367D-2630F14AEBC1}"/>
                  </a:ext>
                </a:extLst>
              </p:cNvPr>
              <p:cNvSpPr txBox="1"/>
              <p:nvPr/>
            </p:nvSpPr>
            <p:spPr>
              <a:xfrm>
                <a:off x="1996641" y="1604590"/>
                <a:ext cx="697627" cy="461665"/>
              </a:xfrm>
              <a:prstGeom prst="rect">
                <a:avLst/>
              </a:prstGeom>
              <a:noFill/>
            </p:spPr>
            <p:txBody>
              <a:bodyPr wrap="none" rtlCol="0">
                <a:spAutoFit/>
              </a:bodyPr>
              <a:lstStyle/>
              <a:p>
                <a:pPr algn="ctr"/>
                <a:r>
                  <a:rPr lang="en-GB" sz="1200" b="1" dirty="0"/>
                  <a:t>D1</a:t>
                </a:r>
              </a:p>
              <a:p>
                <a:pPr algn="ctr"/>
                <a:r>
                  <a:rPr lang="en-GB" sz="1200" dirty="0"/>
                  <a:t>LBXFC</a:t>
                </a:r>
              </a:p>
            </p:txBody>
          </p:sp>
          <p:sp>
            <p:nvSpPr>
              <p:cNvPr id="12" name="TextBox 11">
                <a:extLst>
                  <a:ext uri="{FF2B5EF4-FFF2-40B4-BE49-F238E27FC236}">
                    <a16:creationId xmlns:a16="http://schemas.microsoft.com/office/drawing/2014/main" id="{2E62D071-D3D9-7155-574A-B3C96BA9C434}"/>
                  </a:ext>
                </a:extLst>
              </p:cNvPr>
              <p:cNvSpPr txBox="1"/>
              <p:nvPr/>
            </p:nvSpPr>
            <p:spPr>
              <a:xfrm>
                <a:off x="2846853" y="1604590"/>
                <a:ext cx="697627" cy="461665"/>
              </a:xfrm>
              <a:prstGeom prst="rect">
                <a:avLst/>
              </a:prstGeom>
              <a:noFill/>
            </p:spPr>
            <p:txBody>
              <a:bodyPr wrap="none" rtlCol="0">
                <a:spAutoFit/>
              </a:bodyPr>
              <a:lstStyle/>
              <a:p>
                <a:pPr algn="ctr"/>
                <a:r>
                  <a:rPr lang="en-GB" sz="1200" b="1" dirty="0"/>
                  <a:t>CP</a:t>
                </a:r>
              </a:p>
              <a:p>
                <a:pPr algn="ctr"/>
                <a:r>
                  <a:rPr lang="en-GB" sz="1200" dirty="0"/>
                  <a:t>LCXFC</a:t>
                </a:r>
              </a:p>
            </p:txBody>
          </p:sp>
          <p:sp>
            <p:nvSpPr>
              <p:cNvPr id="13" name="TextBox 12">
                <a:extLst>
                  <a:ext uri="{FF2B5EF4-FFF2-40B4-BE49-F238E27FC236}">
                    <a16:creationId xmlns:a16="http://schemas.microsoft.com/office/drawing/2014/main" id="{C26A2B4D-BF8F-1DDC-E007-D9E4A9B93406}"/>
                  </a:ext>
                </a:extLst>
              </p:cNvPr>
              <p:cNvSpPr txBox="1"/>
              <p:nvPr/>
            </p:nvSpPr>
            <p:spPr>
              <a:xfrm>
                <a:off x="5262969" y="1604590"/>
                <a:ext cx="681597" cy="461665"/>
              </a:xfrm>
              <a:prstGeom prst="rect">
                <a:avLst/>
              </a:prstGeom>
              <a:noFill/>
            </p:spPr>
            <p:txBody>
              <a:bodyPr wrap="none" rtlCol="0">
                <a:spAutoFit/>
              </a:bodyPr>
              <a:lstStyle/>
              <a:p>
                <a:pPr algn="ctr"/>
                <a:r>
                  <a:rPr lang="en-GB" sz="1200" b="1" dirty="0"/>
                  <a:t>Q2b</a:t>
                </a:r>
              </a:p>
              <a:p>
                <a:pPr algn="ctr"/>
                <a:r>
                  <a:rPr lang="en-GB" sz="1200" dirty="0"/>
                  <a:t>LQXFJ</a:t>
                </a:r>
              </a:p>
            </p:txBody>
          </p:sp>
          <p:sp>
            <p:nvSpPr>
              <p:cNvPr id="14" name="TextBox 13">
                <a:extLst>
                  <a:ext uri="{FF2B5EF4-FFF2-40B4-BE49-F238E27FC236}">
                    <a16:creationId xmlns:a16="http://schemas.microsoft.com/office/drawing/2014/main" id="{FAAEE372-1B3D-1912-25B9-D0A66FAC2150}"/>
                  </a:ext>
                </a:extLst>
              </p:cNvPr>
              <p:cNvSpPr txBox="1"/>
              <p:nvPr/>
            </p:nvSpPr>
            <p:spPr>
              <a:xfrm>
                <a:off x="4245711" y="1604590"/>
                <a:ext cx="691215" cy="461665"/>
              </a:xfrm>
              <a:prstGeom prst="rect">
                <a:avLst/>
              </a:prstGeom>
              <a:noFill/>
            </p:spPr>
            <p:txBody>
              <a:bodyPr wrap="none" rtlCol="0">
                <a:spAutoFit/>
              </a:bodyPr>
              <a:lstStyle/>
              <a:p>
                <a:pPr algn="ctr"/>
                <a:r>
                  <a:rPr lang="en-GB" sz="1200" b="1" dirty="0"/>
                  <a:t>Q3</a:t>
                </a:r>
              </a:p>
              <a:p>
                <a:pPr algn="ctr"/>
                <a:r>
                  <a:rPr lang="en-GB" sz="1200" dirty="0"/>
                  <a:t>LQXFF</a:t>
                </a:r>
              </a:p>
            </p:txBody>
          </p:sp>
          <p:sp>
            <p:nvSpPr>
              <p:cNvPr id="15" name="TextBox 14">
                <a:extLst>
                  <a:ext uri="{FF2B5EF4-FFF2-40B4-BE49-F238E27FC236}">
                    <a16:creationId xmlns:a16="http://schemas.microsoft.com/office/drawing/2014/main" id="{93EBBEDA-0870-617A-0991-98C8EFBC330D}"/>
                  </a:ext>
                </a:extLst>
              </p:cNvPr>
              <p:cNvSpPr txBox="1"/>
              <p:nvPr/>
            </p:nvSpPr>
            <p:spPr>
              <a:xfrm>
                <a:off x="7858729" y="1604590"/>
                <a:ext cx="699230" cy="461665"/>
              </a:xfrm>
              <a:prstGeom prst="rect">
                <a:avLst/>
              </a:prstGeom>
              <a:noFill/>
            </p:spPr>
            <p:txBody>
              <a:bodyPr wrap="none" rtlCol="0">
                <a:spAutoFit/>
              </a:bodyPr>
              <a:lstStyle/>
              <a:p>
                <a:pPr algn="ctr"/>
                <a:r>
                  <a:rPr lang="en-GB" sz="1200" b="1" dirty="0"/>
                  <a:t>Q1</a:t>
                </a:r>
              </a:p>
              <a:p>
                <a:pPr algn="ctr"/>
                <a:r>
                  <a:rPr lang="en-GB" sz="1200" dirty="0"/>
                  <a:t>LQXFE</a:t>
                </a:r>
              </a:p>
            </p:txBody>
          </p:sp>
          <p:sp>
            <p:nvSpPr>
              <p:cNvPr id="16" name="TextBox 15">
                <a:extLst>
                  <a:ext uri="{FF2B5EF4-FFF2-40B4-BE49-F238E27FC236}">
                    <a16:creationId xmlns:a16="http://schemas.microsoft.com/office/drawing/2014/main" id="{C629E7F0-8B82-AE73-B88A-78DEBA85E701}"/>
                  </a:ext>
                </a:extLst>
              </p:cNvPr>
              <p:cNvSpPr txBox="1"/>
              <p:nvPr/>
            </p:nvSpPr>
            <p:spPr>
              <a:xfrm>
                <a:off x="6704252" y="1604590"/>
                <a:ext cx="716863" cy="461665"/>
              </a:xfrm>
              <a:prstGeom prst="rect">
                <a:avLst/>
              </a:prstGeom>
              <a:noFill/>
            </p:spPr>
            <p:txBody>
              <a:bodyPr wrap="none" rtlCol="0">
                <a:spAutoFit/>
              </a:bodyPr>
              <a:lstStyle/>
              <a:p>
                <a:pPr algn="ctr"/>
                <a:r>
                  <a:rPr lang="en-GB" sz="1200" b="1" dirty="0"/>
                  <a:t>Q2a</a:t>
                </a:r>
              </a:p>
              <a:p>
                <a:pPr algn="ctr"/>
                <a:r>
                  <a:rPr lang="en-GB" sz="1200" dirty="0"/>
                  <a:t>LQXFG</a:t>
                </a:r>
              </a:p>
            </p:txBody>
          </p:sp>
        </p:grpSp>
      </p:grpSp>
      <p:sp>
        <p:nvSpPr>
          <p:cNvPr id="31" name="TextBox 30">
            <a:extLst>
              <a:ext uri="{FF2B5EF4-FFF2-40B4-BE49-F238E27FC236}">
                <a16:creationId xmlns:a16="http://schemas.microsoft.com/office/drawing/2014/main" id="{65B5BD69-211C-0D58-86D0-9CBA6E5CB128}"/>
              </a:ext>
            </a:extLst>
          </p:cNvPr>
          <p:cNvSpPr txBox="1"/>
          <p:nvPr/>
        </p:nvSpPr>
        <p:spPr>
          <a:xfrm rot="18124440">
            <a:off x="7028354" y="1952892"/>
            <a:ext cx="991553" cy="276999"/>
          </a:xfrm>
          <a:prstGeom prst="rect">
            <a:avLst/>
          </a:prstGeom>
          <a:noFill/>
        </p:spPr>
        <p:txBody>
          <a:bodyPr wrap="none" rtlCol="0">
            <a:spAutoFit/>
          </a:bodyPr>
          <a:lstStyle/>
          <a:p>
            <a:r>
              <a:rPr lang="en-GB" sz="1200" u="sng" dirty="0">
                <a:solidFill>
                  <a:schemeClr val="bg2">
                    <a:lumMod val="75000"/>
                  </a:schemeClr>
                </a:solidFill>
              </a:rPr>
              <a:t>QQQIF.1SF</a:t>
            </a:r>
          </a:p>
        </p:txBody>
      </p:sp>
      <p:sp>
        <p:nvSpPr>
          <p:cNvPr id="32" name="TextBox 31">
            <a:extLst>
              <a:ext uri="{FF2B5EF4-FFF2-40B4-BE49-F238E27FC236}">
                <a16:creationId xmlns:a16="http://schemas.microsoft.com/office/drawing/2014/main" id="{ABDC3373-A051-EB59-3960-766FF169F74E}"/>
              </a:ext>
            </a:extLst>
          </p:cNvPr>
          <p:cNvSpPr txBox="1"/>
          <p:nvPr/>
        </p:nvSpPr>
        <p:spPr>
          <a:xfrm rot="18124440">
            <a:off x="5697106" y="1934911"/>
            <a:ext cx="1094146" cy="276999"/>
          </a:xfrm>
          <a:prstGeom prst="rect">
            <a:avLst/>
          </a:prstGeom>
          <a:noFill/>
        </p:spPr>
        <p:txBody>
          <a:bodyPr wrap="none" rtlCol="0">
            <a:spAutoFit/>
          </a:bodyPr>
          <a:lstStyle/>
          <a:p>
            <a:r>
              <a:rPr lang="en-GB" sz="1200" u="sng" dirty="0">
                <a:solidFill>
                  <a:schemeClr val="bg2">
                    <a:lumMod val="75000"/>
                  </a:schemeClr>
                </a:solidFill>
              </a:rPr>
              <a:t>QQQIF.A2SF</a:t>
            </a:r>
          </a:p>
        </p:txBody>
      </p:sp>
      <p:sp>
        <p:nvSpPr>
          <p:cNvPr id="33" name="TextBox 32">
            <a:extLst>
              <a:ext uri="{FF2B5EF4-FFF2-40B4-BE49-F238E27FC236}">
                <a16:creationId xmlns:a16="http://schemas.microsoft.com/office/drawing/2014/main" id="{BDFF69CF-2674-74B2-BFB2-A1109E486261}"/>
              </a:ext>
            </a:extLst>
          </p:cNvPr>
          <p:cNvSpPr txBox="1"/>
          <p:nvPr/>
        </p:nvSpPr>
        <p:spPr>
          <a:xfrm rot="18124440">
            <a:off x="4152660" y="1934911"/>
            <a:ext cx="1094146" cy="276999"/>
          </a:xfrm>
          <a:prstGeom prst="rect">
            <a:avLst/>
          </a:prstGeom>
          <a:noFill/>
        </p:spPr>
        <p:txBody>
          <a:bodyPr wrap="none" rtlCol="0">
            <a:spAutoFit/>
          </a:bodyPr>
          <a:lstStyle/>
          <a:p>
            <a:r>
              <a:rPr lang="en-GB" sz="1200" u="sng" dirty="0">
                <a:solidFill>
                  <a:schemeClr val="bg2">
                    <a:lumMod val="75000"/>
                  </a:schemeClr>
                </a:solidFill>
              </a:rPr>
              <a:t>QQQIF.B2SF</a:t>
            </a:r>
          </a:p>
        </p:txBody>
      </p:sp>
      <p:sp>
        <p:nvSpPr>
          <p:cNvPr id="34" name="TextBox 33">
            <a:extLst>
              <a:ext uri="{FF2B5EF4-FFF2-40B4-BE49-F238E27FC236}">
                <a16:creationId xmlns:a16="http://schemas.microsoft.com/office/drawing/2014/main" id="{01F0DD61-6523-79A7-5480-6C7E97D6A873}"/>
              </a:ext>
            </a:extLst>
          </p:cNvPr>
          <p:cNvSpPr txBox="1"/>
          <p:nvPr/>
        </p:nvSpPr>
        <p:spPr>
          <a:xfrm rot="18124440">
            <a:off x="3057230" y="1948817"/>
            <a:ext cx="981935" cy="276999"/>
          </a:xfrm>
          <a:prstGeom prst="rect">
            <a:avLst/>
          </a:prstGeom>
          <a:noFill/>
        </p:spPr>
        <p:txBody>
          <a:bodyPr wrap="none" rtlCol="0">
            <a:spAutoFit/>
          </a:bodyPr>
          <a:lstStyle/>
          <a:p>
            <a:r>
              <a:rPr lang="en-GB" sz="1200" u="sng" dirty="0">
                <a:solidFill>
                  <a:schemeClr val="bg2">
                    <a:lumMod val="75000"/>
                  </a:schemeClr>
                </a:solidFill>
              </a:rPr>
              <a:t>QCQIF.3SF</a:t>
            </a:r>
          </a:p>
        </p:txBody>
      </p:sp>
      <p:sp>
        <p:nvSpPr>
          <p:cNvPr id="35" name="TextBox 34">
            <a:extLst>
              <a:ext uri="{FF2B5EF4-FFF2-40B4-BE49-F238E27FC236}">
                <a16:creationId xmlns:a16="http://schemas.microsoft.com/office/drawing/2014/main" id="{17EF39D1-313A-1549-D020-A6E2411E0769}"/>
              </a:ext>
            </a:extLst>
          </p:cNvPr>
          <p:cNvSpPr txBox="1"/>
          <p:nvPr/>
        </p:nvSpPr>
        <p:spPr>
          <a:xfrm rot="18124440">
            <a:off x="2114403" y="1941347"/>
            <a:ext cx="964303" cy="276999"/>
          </a:xfrm>
          <a:prstGeom prst="rect">
            <a:avLst/>
          </a:prstGeom>
          <a:noFill/>
        </p:spPr>
        <p:txBody>
          <a:bodyPr wrap="none" rtlCol="0">
            <a:spAutoFit/>
          </a:bodyPr>
          <a:lstStyle/>
          <a:p>
            <a:r>
              <a:rPr lang="en-GB" sz="1200" u="sng" dirty="0">
                <a:solidFill>
                  <a:schemeClr val="bg2">
                    <a:lumMod val="75000"/>
                  </a:schemeClr>
                </a:solidFill>
              </a:rPr>
              <a:t>QBCIF.3SF</a:t>
            </a:r>
          </a:p>
        </p:txBody>
      </p:sp>
      <p:sp>
        <p:nvSpPr>
          <p:cNvPr id="36" name="TextBox 35">
            <a:extLst>
              <a:ext uri="{FF2B5EF4-FFF2-40B4-BE49-F238E27FC236}">
                <a16:creationId xmlns:a16="http://schemas.microsoft.com/office/drawing/2014/main" id="{2ED9716D-76B0-7DB3-E9B6-9BD1E728CF6C}"/>
              </a:ext>
            </a:extLst>
          </p:cNvPr>
          <p:cNvSpPr txBox="1"/>
          <p:nvPr/>
        </p:nvSpPr>
        <p:spPr>
          <a:xfrm rot="18124440">
            <a:off x="671712" y="1951968"/>
            <a:ext cx="989373" cy="276999"/>
          </a:xfrm>
          <a:prstGeom prst="rect">
            <a:avLst/>
          </a:prstGeom>
          <a:noFill/>
        </p:spPr>
        <p:txBody>
          <a:bodyPr wrap="none" rtlCol="0">
            <a:spAutoFit/>
          </a:bodyPr>
          <a:lstStyle/>
          <a:p>
            <a:r>
              <a:rPr lang="en-GB" sz="1200" u="sng" dirty="0">
                <a:solidFill>
                  <a:schemeClr val="bg2">
                    <a:lumMod val="75000"/>
                  </a:schemeClr>
                </a:solidFill>
              </a:rPr>
              <a:t>QDBIX.4SF</a:t>
            </a:r>
          </a:p>
        </p:txBody>
      </p:sp>
      <p:sp>
        <p:nvSpPr>
          <p:cNvPr id="37" name="TextBox 36">
            <a:extLst>
              <a:ext uri="{FF2B5EF4-FFF2-40B4-BE49-F238E27FC236}">
                <a16:creationId xmlns:a16="http://schemas.microsoft.com/office/drawing/2014/main" id="{0BBB82D8-5585-3314-F742-0D953B297A1B}"/>
              </a:ext>
            </a:extLst>
          </p:cNvPr>
          <p:cNvSpPr txBox="1"/>
          <p:nvPr/>
        </p:nvSpPr>
        <p:spPr>
          <a:xfrm rot="18124440">
            <a:off x="-9017" y="1955364"/>
            <a:ext cx="997389" cy="276999"/>
          </a:xfrm>
          <a:prstGeom prst="rect">
            <a:avLst/>
          </a:prstGeom>
          <a:noFill/>
        </p:spPr>
        <p:txBody>
          <a:bodyPr wrap="none" rtlCol="0">
            <a:spAutoFit/>
          </a:bodyPr>
          <a:lstStyle/>
          <a:p>
            <a:r>
              <a:rPr lang="en-GB" sz="1200" u="sng" dirty="0">
                <a:solidFill>
                  <a:schemeClr val="bg2">
                    <a:lumMod val="75000"/>
                  </a:schemeClr>
                </a:solidFill>
              </a:rPr>
              <a:t>QDDIX.4SF</a:t>
            </a:r>
          </a:p>
        </p:txBody>
      </p:sp>
      <p:sp>
        <p:nvSpPr>
          <p:cNvPr id="38" name="TextBox 37">
            <a:extLst>
              <a:ext uri="{FF2B5EF4-FFF2-40B4-BE49-F238E27FC236}">
                <a16:creationId xmlns:a16="http://schemas.microsoft.com/office/drawing/2014/main" id="{FA55AD9C-E2AE-03C0-16B2-3E547749EFF5}"/>
              </a:ext>
            </a:extLst>
          </p:cNvPr>
          <p:cNvSpPr txBox="1"/>
          <p:nvPr/>
        </p:nvSpPr>
        <p:spPr>
          <a:xfrm rot="18124440">
            <a:off x="5537911" y="1959684"/>
            <a:ext cx="1007584" cy="276999"/>
          </a:xfrm>
          <a:prstGeom prst="rect">
            <a:avLst/>
          </a:prstGeom>
          <a:noFill/>
        </p:spPr>
        <p:txBody>
          <a:bodyPr wrap="none" rtlCol="0">
            <a:spAutoFit/>
          </a:bodyPr>
          <a:lstStyle/>
          <a:p>
            <a:r>
              <a:rPr lang="en-GB" sz="1200" u="sng" dirty="0">
                <a:solidFill>
                  <a:srgbClr val="00B050"/>
                </a:solidFill>
              </a:rPr>
              <a:t>QQSJF.2SF</a:t>
            </a:r>
          </a:p>
        </p:txBody>
      </p:sp>
      <p:sp>
        <p:nvSpPr>
          <p:cNvPr id="39" name="TextBox 38">
            <a:extLst>
              <a:ext uri="{FF2B5EF4-FFF2-40B4-BE49-F238E27FC236}">
                <a16:creationId xmlns:a16="http://schemas.microsoft.com/office/drawing/2014/main" id="{BA818CF1-1CC8-4D06-53A3-D018DA876B98}"/>
              </a:ext>
            </a:extLst>
          </p:cNvPr>
          <p:cNvSpPr txBox="1"/>
          <p:nvPr/>
        </p:nvSpPr>
        <p:spPr>
          <a:xfrm rot="18124440">
            <a:off x="2792484" y="1959684"/>
            <a:ext cx="1007584" cy="276999"/>
          </a:xfrm>
          <a:prstGeom prst="rect">
            <a:avLst/>
          </a:prstGeom>
          <a:noFill/>
        </p:spPr>
        <p:txBody>
          <a:bodyPr wrap="none" rtlCol="0">
            <a:spAutoFit/>
          </a:bodyPr>
          <a:lstStyle/>
          <a:p>
            <a:r>
              <a:rPr lang="en-GB" sz="1200" u="sng" dirty="0">
                <a:solidFill>
                  <a:srgbClr val="00B050"/>
                </a:solidFill>
              </a:rPr>
              <a:t>QQSJF.3SF</a:t>
            </a:r>
          </a:p>
        </p:txBody>
      </p:sp>
      <p:sp>
        <p:nvSpPr>
          <p:cNvPr id="40" name="TextBox 39">
            <a:extLst>
              <a:ext uri="{FF2B5EF4-FFF2-40B4-BE49-F238E27FC236}">
                <a16:creationId xmlns:a16="http://schemas.microsoft.com/office/drawing/2014/main" id="{E57076E8-C5CD-C92C-7047-44B9D9A2C96C}"/>
              </a:ext>
            </a:extLst>
          </p:cNvPr>
          <p:cNvSpPr txBox="1"/>
          <p:nvPr/>
        </p:nvSpPr>
        <p:spPr>
          <a:xfrm rot="18124440">
            <a:off x="1152803" y="1959684"/>
            <a:ext cx="1007584" cy="276999"/>
          </a:xfrm>
          <a:prstGeom prst="rect">
            <a:avLst/>
          </a:prstGeom>
          <a:noFill/>
        </p:spPr>
        <p:txBody>
          <a:bodyPr wrap="none" rtlCol="0">
            <a:spAutoFit/>
          </a:bodyPr>
          <a:lstStyle/>
          <a:p>
            <a:r>
              <a:rPr lang="en-GB" sz="1200" u="sng" dirty="0">
                <a:solidFill>
                  <a:srgbClr val="00B050"/>
                </a:solidFill>
              </a:rPr>
              <a:t>QQSJF.4SF</a:t>
            </a:r>
          </a:p>
        </p:txBody>
      </p:sp>
      <p:grpSp>
        <p:nvGrpSpPr>
          <p:cNvPr id="51" name="Group 50">
            <a:extLst>
              <a:ext uri="{FF2B5EF4-FFF2-40B4-BE49-F238E27FC236}">
                <a16:creationId xmlns:a16="http://schemas.microsoft.com/office/drawing/2014/main" id="{85302A71-A10B-F21D-1E26-22A4C2D8A5C7}"/>
              </a:ext>
            </a:extLst>
          </p:cNvPr>
          <p:cNvGrpSpPr/>
          <p:nvPr/>
        </p:nvGrpSpPr>
        <p:grpSpPr>
          <a:xfrm>
            <a:off x="2763404" y="734332"/>
            <a:ext cx="4861084" cy="751139"/>
            <a:chOff x="2825672" y="724063"/>
            <a:chExt cx="4861084" cy="831064"/>
          </a:xfrm>
        </p:grpSpPr>
        <p:cxnSp>
          <p:nvCxnSpPr>
            <p:cNvPr id="41" name="Straight Connector 40">
              <a:extLst>
                <a:ext uri="{FF2B5EF4-FFF2-40B4-BE49-F238E27FC236}">
                  <a16:creationId xmlns:a16="http://schemas.microsoft.com/office/drawing/2014/main" id="{1E7B951D-3ED1-E956-2288-EC6AA1410B28}"/>
                </a:ext>
              </a:extLst>
            </p:cNvPr>
            <p:cNvCxnSpPr>
              <a:cxnSpLocks/>
            </p:cNvCxnSpPr>
            <p:nvPr/>
          </p:nvCxnSpPr>
          <p:spPr>
            <a:xfrm>
              <a:off x="7686756" y="724063"/>
              <a:ext cx="0" cy="831064"/>
            </a:xfrm>
            <a:prstGeom prst="line">
              <a:avLst/>
            </a:prstGeom>
            <a:ln>
              <a:prstDash val="dash"/>
            </a:ln>
            <a:effectLst/>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3949CA5D-804F-4714-B99C-CF6F7DED2101}"/>
                </a:ext>
              </a:extLst>
            </p:cNvPr>
            <p:cNvCxnSpPr>
              <a:cxnSpLocks/>
            </p:cNvCxnSpPr>
            <p:nvPr/>
          </p:nvCxnSpPr>
          <p:spPr>
            <a:xfrm>
              <a:off x="5094030" y="724063"/>
              <a:ext cx="0" cy="831064"/>
            </a:xfrm>
            <a:prstGeom prst="line">
              <a:avLst/>
            </a:prstGeom>
            <a:ln>
              <a:prstDash val="dash"/>
            </a:ln>
            <a:effectLst/>
          </p:spPr>
          <p:style>
            <a:lnRef idx="2">
              <a:schemeClr val="accent1"/>
            </a:lnRef>
            <a:fillRef idx="0">
              <a:schemeClr val="accent1"/>
            </a:fillRef>
            <a:effectRef idx="1">
              <a:schemeClr val="accent1"/>
            </a:effectRef>
            <a:fontRef idx="minor">
              <a:schemeClr val="tx1"/>
            </a:fontRef>
          </p:style>
        </p:cxnSp>
        <p:cxnSp>
          <p:nvCxnSpPr>
            <p:cNvPr id="43" name="Straight Connector 42">
              <a:extLst>
                <a:ext uri="{FF2B5EF4-FFF2-40B4-BE49-F238E27FC236}">
                  <a16:creationId xmlns:a16="http://schemas.microsoft.com/office/drawing/2014/main" id="{7DE69B07-2D0D-34FA-F300-9B2C83DFB8B7}"/>
                </a:ext>
              </a:extLst>
            </p:cNvPr>
            <p:cNvCxnSpPr>
              <a:cxnSpLocks/>
            </p:cNvCxnSpPr>
            <p:nvPr/>
          </p:nvCxnSpPr>
          <p:spPr>
            <a:xfrm>
              <a:off x="2825672" y="724063"/>
              <a:ext cx="0" cy="831064"/>
            </a:xfrm>
            <a:prstGeom prst="line">
              <a:avLst/>
            </a:prstGeom>
            <a:ln>
              <a:prstDash val="dash"/>
            </a:ln>
            <a:effectLst/>
          </p:spPr>
          <p:style>
            <a:lnRef idx="2">
              <a:schemeClr val="accent1"/>
            </a:lnRef>
            <a:fillRef idx="0">
              <a:schemeClr val="accent1"/>
            </a:fillRef>
            <a:effectRef idx="1">
              <a:schemeClr val="accent1"/>
            </a:effectRef>
            <a:fontRef idx="minor">
              <a:schemeClr val="tx1"/>
            </a:fontRef>
          </p:style>
        </p:cxnSp>
      </p:grpSp>
      <p:sp>
        <p:nvSpPr>
          <p:cNvPr id="44" name="TextBox 43">
            <a:extLst>
              <a:ext uri="{FF2B5EF4-FFF2-40B4-BE49-F238E27FC236}">
                <a16:creationId xmlns:a16="http://schemas.microsoft.com/office/drawing/2014/main" id="{26577125-AFE3-7E26-A78A-23B95A3354EA}"/>
              </a:ext>
            </a:extLst>
          </p:cNvPr>
          <p:cNvSpPr txBox="1"/>
          <p:nvPr/>
        </p:nvSpPr>
        <p:spPr>
          <a:xfrm>
            <a:off x="7961811" y="699542"/>
            <a:ext cx="710451" cy="369332"/>
          </a:xfrm>
          <a:prstGeom prst="rect">
            <a:avLst/>
          </a:prstGeom>
          <a:noFill/>
        </p:spPr>
        <p:txBody>
          <a:bodyPr wrap="none" rtlCol="0">
            <a:spAutoFit/>
          </a:bodyPr>
          <a:lstStyle/>
          <a:p>
            <a:r>
              <a:rPr lang="en-GB" dirty="0">
                <a:solidFill>
                  <a:schemeClr val="accent1"/>
                </a:solidFill>
              </a:rPr>
              <a:t>Cell1</a:t>
            </a:r>
          </a:p>
        </p:txBody>
      </p:sp>
      <p:sp>
        <p:nvSpPr>
          <p:cNvPr id="45" name="TextBox 44">
            <a:extLst>
              <a:ext uri="{FF2B5EF4-FFF2-40B4-BE49-F238E27FC236}">
                <a16:creationId xmlns:a16="http://schemas.microsoft.com/office/drawing/2014/main" id="{5FE001E1-7B96-4FB2-B9BA-5E4FC4E138EF}"/>
              </a:ext>
            </a:extLst>
          </p:cNvPr>
          <p:cNvSpPr txBox="1"/>
          <p:nvPr/>
        </p:nvSpPr>
        <p:spPr>
          <a:xfrm>
            <a:off x="5958887" y="699542"/>
            <a:ext cx="710451" cy="369332"/>
          </a:xfrm>
          <a:prstGeom prst="rect">
            <a:avLst/>
          </a:prstGeom>
          <a:noFill/>
        </p:spPr>
        <p:txBody>
          <a:bodyPr wrap="none" rtlCol="0">
            <a:spAutoFit/>
          </a:bodyPr>
          <a:lstStyle/>
          <a:p>
            <a:r>
              <a:rPr lang="en-GB" dirty="0">
                <a:solidFill>
                  <a:schemeClr val="accent1"/>
                </a:solidFill>
              </a:rPr>
              <a:t>Cell2</a:t>
            </a:r>
          </a:p>
        </p:txBody>
      </p:sp>
      <p:sp>
        <p:nvSpPr>
          <p:cNvPr id="46" name="TextBox 45">
            <a:extLst>
              <a:ext uri="{FF2B5EF4-FFF2-40B4-BE49-F238E27FC236}">
                <a16:creationId xmlns:a16="http://schemas.microsoft.com/office/drawing/2014/main" id="{BA978C2A-AE8A-4569-87DB-294764EA1D08}"/>
              </a:ext>
            </a:extLst>
          </p:cNvPr>
          <p:cNvSpPr txBox="1"/>
          <p:nvPr/>
        </p:nvSpPr>
        <p:spPr>
          <a:xfrm>
            <a:off x="3559161" y="699542"/>
            <a:ext cx="710451" cy="369332"/>
          </a:xfrm>
          <a:prstGeom prst="rect">
            <a:avLst/>
          </a:prstGeom>
          <a:noFill/>
        </p:spPr>
        <p:txBody>
          <a:bodyPr wrap="none" rtlCol="0">
            <a:spAutoFit/>
          </a:bodyPr>
          <a:lstStyle/>
          <a:p>
            <a:r>
              <a:rPr lang="en-GB" dirty="0">
                <a:solidFill>
                  <a:schemeClr val="accent1"/>
                </a:solidFill>
              </a:rPr>
              <a:t>Cell3</a:t>
            </a:r>
          </a:p>
        </p:txBody>
      </p:sp>
      <p:sp>
        <p:nvSpPr>
          <p:cNvPr id="47" name="TextBox 46">
            <a:extLst>
              <a:ext uri="{FF2B5EF4-FFF2-40B4-BE49-F238E27FC236}">
                <a16:creationId xmlns:a16="http://schemas.microsoft.com/office/drawing/2014/main" id="{A85C4FC4-EB72-0AC7-36EE-1A5A0F90C560}"/>
              </a:ext>
            </a:extLst>
          </p:cNvPr>
          <p:cNvSpPr txBox="1"/>
          <p:nvPr/>
        </p:nvSpPr>
        <p:spPr>
          <a:xfrm>
            <a:off x="1617301" y="699542"/>
            <a:ext cx="710451" cy="369332"/>
          </a:xfrm>
          <a:prstGeom prst="rect">
            <a:avLst/>
          </a:prstGeom>
          <a:noFill/>
        </p:spPr>
        <p:txBody>
          <a:bodyPr wrap="none" rtlCol="0">
            <a:spAutoFit/>
          </a:bodyPr>
          <a:lstStyle/>
          <a:p>
            <a:r>
              <a:rPr lang="en-GB" dirty="0">
                <a:solidFill>
                  <a:schemeClr val="accent1"/>
                </a:solidFill>
              </a:rPr>
              <a:t>Cell4</a:t>
            </a:r>
          </a:p>
        </p:txBody>
      </p:sp>
      <p:pic>
        <p:nvPicPr>
          <p:cNvPr id="57" name="Picture 56">
            <a:extLst>
              <a:ext uri="{FF2B5EF4-FFF2-40B4-BE49-F238E27FC236}">
                <a16:creationId xmlns:a16="http://schemas.microsoft.com/office/drawing/2014/main" id="{7EBF3335-A1BD-3225-C497-627F50D38104}"/>
              </a:ext>
            </a:extLst>
          </p:cNvPr>
          <p:cNvPicPr>
            <a:picLocks noChangeAspect="1"/>
          </p:cNvPicPr>
          <p:nvPr/>
        </p:nvPicPr>
        <p:blipFill>
          <a:blip r:embed="rId7"/>
          <a:stretch>
            <a:fillRect/>
          </a:stretch>
        </p:blipFill>
        <p:spPr>
          <a:xfrm>
            <a:off x="4720752" y="2620327"/>
            <a:ext cx="2903736" cy="213046"/>
          </a:xfrm>
          <a:prstGeom prst="rect">
            <a:avLst/>
          </a:prstGeom>
        </p:spPr>
      </p:pic>
      <p:grpSp>
        <p:nvGrpSpPr>
          <p:cNvPr id="71" name="Group 70">
            <a:extLst>
              <a:ext uri="{FF2B5EF4-FFF2-40B4-BE49-F238E27FC236}">
                <a16:creationId xmlns:a16="http://schemas.microsoft.com/office/drawing/2014/main" id="{FBF8E191-7926-1A6A-297F-0D604D59FBE4}"/>
              </a:ext>
            </a:extLst>
          </p:cNvPr>
          <p:cNvGrpSpPr/>
          <p:nvPr/>
        </p:nvGrpSpPr>
        <p:grpSpPr>
          <a:xfrm>
            <a:off x="4720752" y="2874652"/>
            <a:ext cx="3258078" cy="1726938"/>
            <a:chOff x="2313129" y="2419350"/>
            <a:chExt cx="4546952" cy="2872498"/>
          </a:xfrm>
        </p:grpSpPr>
        <p:pic>
          <p:nvPicPr>
            <p:cNvPr id="64" name="Picture 63">
              <a:extLst>
                <a:ext uri="{FF2B5EF4-FFF2-40B4-BE49-F238E27FC236}">
                  <a16:creationId xmlns:a16="http://schemas.microsoft.com/office/drawing/2014/main" id="{3EB36E18-69C4-DD5B-EECF-7C3B7358320B}"/>
                </a:ext>
              </a:extLst>
            </p:cNvPr>
            <p:cNvPicPr>
              <a:picLocks noChangeAspect="1"/>
            </p:cNvPicPr>
            <p:nvPr/>
          </p:nvPicPr>
          <p:blipFill>
            <a:blip r:embed="rId8"/>
            <a:stretch>
              <a:fillRect/>
            </a:stretch>
          </p:blipFill>
          <p:spPr>
            <a:xfrm>
              <a:off x="2328862" y="2419350"/>
              <a:ext cx="4486275" cy="304800"/>
            </a:xfrm>
            <a:prstGeom prst="rect">
              <a:avLst/>
            </a:prstGeom>
          </p:spPr>
        </p:pic>
        <p:pic>
          <p:nvPicPr>
            <p:cNvPr id="66" name="Picture 65">
              <a:extLst>
                <a:ext uri="{FF2B5EF4-FFF2-40B4-BE49-F238E27FC236}">
                  <a16:creationId xmlns:a16="http://schemas.microsoft.com/office/drawing/2014/main" id="{8ECC6170-D062-D84A-EF6B-C9583B2D7D04}"/>
                </a:ext>
              </a:extLst>
            </p:cNvPr>
            <p:cNvPicPr>
              <a:picLocks noChangeAspect="1"/>
            </p:cNvPicPr>
            <p:nvPr/>
          </p:nvPicPr>
          <p:blipFill>
            <a:blip r:embed="rId9"/>
            <a:stretch>
              <a:fillRect/>
            </a:stretch>
          </p:blipFill>
          <p:spPr>
            <a:xfrm>
              <a:off x="2313129" y="2638096"/>
              <a:ext cx="4457700" cy="285750"/>
            </a:xfrm>
            <a:prstGeom prst="rect">
              <a:avLst/>
            </a:prstGeom>
          </p:spPr>
        </p:pic>
        <p:pic>
          <p:nvPicPr>
            <p:cNvPr id="68" name="Picture 67">
              <a:extLst>
                <a:ext uri="{FF2B5EF4-FFF2-40B4-BE49-F238E27FC236}">
                  <a16:creationId xmlns:a16="http://schemas.microsoft.com/office/drawing/2014/main" id="{9FD93B73-92DF-807B-A7F1-A18FC2933600}"/>
                </a:ext>
              </a:extLst>
            </p:cNvPr>
            <p:cNvPicPr>
              <a:picLocks noChangeAspect="1"/>
            </p:cNvPicPr>
            <p:nvPr/>
          </p:nvPicPr>
          <p:blipFill>
            <a:blip r:embed="rId10"/>
            <a:stretch>
              <a:fillRect/>
            </a:stretch>
          </p:blipFill>
          <p:spPr>
            <a:xfrm>
              <a:off x="2324100" y="2906931"/>
              <a:ext cx="4495800" cy="447675"/>
            </a:xfrm>
            <a:prstGeom prst="rect">
              <a:avLst/>
            </a:prstGeom>
          </p:spPr>
        </p:pic>
        <p:pic>
          <p:nvPicPr>
            <p:cNvPr id="70" name="Picture 69">
              <a:extLst>
                <a:ext uri="{FF2B5EF4-FFF2-40B4-BE49-F238E27FC236}">
                  <a16:creationId xmlns:a16="http://schemas.microsoft.com/office/drawing/2014/main" id="{3026B842-D397-F74E-DF78-571C323EBB06}"/>
                </a:ext>
              </a:extLst>
            </p:cNvPr>
            <p:cNvPicPr>
              <a:picLocks noChangeAspect="1"/>
            </p:cNvPicPr>
            <p:nvPr/>
          </p:nvPicPr>
          <p:blipFill>
            <a:blip r:embed="rId11"/>
            <a:stretch>
              <a:fillRect/>
            </a:stretch>
          </p:blipFill>
          <p:spPr>
            <a:xfrm>
              <a:off x="2316656" y="3339223"/>
              <a:ext cx="4543425" cy="1952625"/>
            </a:xfrm>
            <a:prstGeom prst="rect">
              <a:avLst/>
            </a:prstGeom>
          </p:spPr>
        </p:pic>
      </p:grpSp>
      <p:grpSp>
        <p:nvGrpSpPr>
          <p:cNvPr id="77" name="Group 76">
            <a:extLst>
              <a:ext uri="{FF2B5EF4-FFF2-40B4-BE49-F238E27FC236}">
                <a16:creationId xmlns:a16="http://schemas.microsoft.com/office/drawing/2014/main" id="{5CF6A7D4-C3A6-774F-C11D-82D16BFF8CFA}"/>
              </a:ext>
            </a:extLst>
          </p:cNvPr>
          <p:cNvGrpSpPr/>
          <p:nvPr/>
        </p:nvGrpSpPr>
        <p:grpSpPr>
          <a:xfrm>
            <a:off x="6366264" y="3102089"/>
            <a:ext cx="2718602" cy="2999002"/>
            <a:chOff x="5364306" y="2038261"/>
            <a:chExt cx="2718602" cy="2999002"/>
          </a:xfrm>
        </p:grpSpPr>
        <p:pic>
          <p:nvPicPr>
            <p:cNvPr id="75" name="Picture 74" descr="A screenshot of a computer&#10;&#10;Description automatically generated">
              <a:extLst>
                <a:ext uri="{FF2B5EF4-FFF2-40B4-BE49-F238E27FC236}">
                  <a16:creationId xmlns:a16="http://schemas.microsoft.com/office/drawing/2014/main" id="{AC8624C1-8D3C-9D18-2C3F-9353F4A87C20}"/>
                </a:ext>
              </a:extLst>
            </p:cNvPr>
            <p:cNvPicPr>
              <a:picLocks noChangeAspect="1"/>
            </p:cNvPicPr>
            <p:nvPr/>
          </p:nvPicPr>
          <p:blipFill rotWithShape="1">
            <a:blip r:embed="rId12"/>
            <a:srcRect t="4311" r="87560" b="7096"/>
            <a:stretch/>
          </p:blipFill>
          <p:spPr>
            <a:xfrm>
              <a:off x="5364306" y="2067023"/>
              <a:ext cx="717783" cy="2970240"/>
            </a:xfrm>
            <a:prstGeom prst="rect">
              <a:avLst/>
            </a:prstGeom>
          </p:spPr>
        </p:pic>
        <p:pic>
          <p:nvPicPr>
            <p:cNvPr id="76" name="Picture 75" descr="A screenshot of a computer&#10;&#10;Description automatically generated">
              <a:extLst>
                <a:ext uri="{FF2B5EF4-FFF2-40B4-BE49-F238E27FC236}">
                  <a16:creationId xmlns:a16="http://schemas.microsoft.com/office/drawing/2014/main" id="{1D6925BD-0213-8D0B-A88E-546BE82CF6C6}"/>
                </a:ext>
              </a:extLst>
            </p:cNvPr>
            <p:cNvPicPr>
              <a:picLocks noChangeAspect="1"/>
            </p:cNvPicPr>
            <p:nvPr/>
          </p:nvPicPr>
          <p:blipFill rotWithShape="1">
            <a:blip r:embed="rId12"/>
            <a:srcRect l="65369" t="3354" b="8053"/>
            <a:stretch/>
          </p:blipFill>
          <p:spPr>
            <a:xfrm>
              <a:off x="6084774" y="2038261"/>
              <a:ext cx="1998134" cy="2970240"/>
            </a:xfrm>
            <a:prstGeom prst="rect">
              <a:avLst/>
            </a:prstGeom>
          </p:spPr>
        </p:pic>
      </p:grpSp>
    </p:spTree>
    <p:extLst>
      <p:ext uri="{BB962C8B-B14F-4D97-AF65-F5344CB8AC3E}">
        <p14:creationId xmlns:p14="http://schemas.microsoft.com/office/powerpoint/2010/main" val="182238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
                                        </p:tgtEl>
                                        <p:attrNameLst>
                                          <p:attrName>style.visibility</p:attrName>
                                        </p:attrNameLst>
                                      </p:cBhvr>
                                      <p:to>
                                        <p:strVal val="visible"/>
                                      </p:to>
                                    </p:set>
                                  </p:childTnLst>
                                </p:cTn>
                              </p:par>
                              <p:par>
                                <p:cTn id="9" presetID="1" presetClass="entr" presetSubtype="0" fill="hold" nodeType="withEffect">
                                  <p:stCondLst>
                                    <p:cond delay="500"/>
                                  </p:stCondLst>
                                  <p:childTnLst>
                                    <p:set>
                                      <p:cBhvr>
                                        <p:cTn id="10"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745F1-B144-5AF6-B7E3-C25458C36901}"/>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F0EDE41B-4D16-76AD-0D3E-AF9FB8DAFDC8}"/>
              </a:ext>
            </a:extLst>
          </p:cNvPr>
          <p:cNvSpPr>
            <a:spLocks noGrp="1"/>
          </p:cNvSpPr>
          <p:nvPr>
            <p:ph idx="1"/>
          </p:nvPr>
        </p:nvSpPr>
        <p:spPr>
          <a:xfrm>
            <a:off x="323528" y="843558"/>
            <a:ext cx="8496944" cy="3680222"/>
          </a:xfrm>
        </p:spPr>
        <p:txBody>
          <a:bodyPr>
            <a:normAutofit fontScale="92500" lnSpcReduction="10000"/>
          </a:bodyPr>
          <a:lstStyle/>
          <a:p>
            <a:pPr algn="l"/>
            <a:r>
              <a:rPr lang="en-GB" sz="1600" dirty="0"/>
              <a:t>Sequence of the magnet installation and connection for the IT String have been developed</a:t>
            </a:r>
          </a:p>
          <a:p>
            <a:pPr lvl="1" algn="l">
              <a:buFont typeface="Arial" panose="020B0604020202020204" pitchFamily="34" charset="0"/>
              <a:buChar char="→"/>
            </a:pPr>
            <a:r>
              <a:rPr lang="en-GB" sz="1400" dirty="0">
                <a:sym typeface="Wingdings" panose="05000000000000000000" pitchFamily="2" charset="2"/>
              </a:rPr>
              <a:t>For the support of the DCM and cryo-magnets, all components are available by the end of the year. Q1 2024 for the anchors.</a:t>
            </a:r>
          </a:p>
          <a:p>
            <a:pPr lvl="1" algn="l">
              <a:buFont typeface="Arial" panose="020B0604020202020204" pitchFamily="34" charset="0"/>
              <a:buChar char="→"/>
            </a:pPr>
            <a:r>
              <a:rPr lang="en-GB" sz="1400" dirty="0">
                <a:sym typeface="Wingdings" panose="05000000000000000000" pitchFamily="2" charset="2"/>
              </a:rPr>
              <a:t>The delivery of the cryo-magnets for WP16 is followed-up by WP3 </a:t>
            </a:r>
            <a:r>
              <a:rPr lang="en-GB" sz="1400" dirty="0"/>
              <a:t>(</a:t>
            </a:r>
            <a:r>
              <a:rPr lang="en-GB" sz="1400" dirty="0">
                <a:hlinkClick r:id="rId2"/>
              </a:rPr>
              <a:t>EDMS 2645484</a:t>
            </a:r>
            <a:r>
              <a:rPr lang="en-GB" sz="1400" dirty="0"/>
              <a:t>).  The MAB will give assessment and recommendation for each cryo-assembly after the magnet test on the horizontal test bench.</a:t>
            </a:r>
          </a:p>
          <a:p>
            <a:pPr algn="l"/>
            <a:r>
              <a:rPr lang="en-GB" sz="1600" dirty="0"/>
              <a:t>For the magnet connection, the procurement of the busbar cables is planned for Oct 2023. Due to the delay, insertion test with final cables is not yet done, delaying also the finalisation of the tooling and component design.</a:t>
            </a:r>
          </a:p>
          <a:p>
            <a:pPr algn="l"/>
            <a:r>
              <a:rPr lang="en-GB" sz="1600" dirty="0"/>
              <a:t>The splice soldering procedures are approved, and all splice types are qualified.</a:t>
            </a:r>
          </a:p>
          <a:p>
            <a:pPr algn="l"/>
            <a:r>
              <a:rPr lang="en-GB" sz="1600" dirty="0"/>
              <a:t>Interconnection drawings are in progress. Sleeves production launch by the end of 2023.</a:t>
            </a:r>
          </a:p>
          <a:p>
            <a:pPr algn="l"/>
            <a:r>
              <a:rPr lang="en-GB" sz="1600" dirty="0"/>
              <a:t>Procurement of the interconnection components should be completed in Q1 2024. </a:t>
            </a:r>
          </a:p>
          <a:p>
            <a:pPr algn="l"/>
            <a:r>
              <a:rPr lang="en-GB" sz="1600" dirty="0"/>
              <a:t>Jumper connection procedure is in study, and welding test is being performed on a mock-up.</a:t>
            </a:r>
          </a:p>
          <a:p>
            <a:pPr algn="l"/>
            <a:r>
              <a:rPr lang="en-GB" sz="1600" dirty="0"/>
              <a:t>Web Interface tool is in development to follow-up the activities and QC of the interconnection.</a:t>
            </a:r>
          </a:p>
          <a:p>
            <a:pPr algn="l"/>
            <a:r>
              <a:rPr lang="en-GB" sz="1600" dirty="0"/>
              <a:t>Still lots of work to do, and a good progress was made this year. A first version of the installation procedures is expected in Q2 2024. </a:t>
            </a:r>
          </a:p>
          <a:p>
            <a:pPr algn="l"/>
            <a:endParaRPr lang="en-GB" sz="1600" dirty="0"/>
          </a:p>
          <a:p>
            <a:pPr algn="l"/>
            <a:endParaRPr lang="en-GB" sz="1600" dirty="0"/>
          </a:p>
          <a:p>
            <a:pPr algn="l"/>
            <a:endParaRPr lang="en-GB" sz="1600" dirty="0"/>
          </a:p>
          <a:p>
            <a:pPr algn="l"/>
            <a:endParaRPr lang="en-GB" sz="1600" dirty="0">
              <a:sym typeface="Wingdings" panose="05000000000000000000" pitchFamily="2" charset="2"/>
            </a:endParaRPr>
          </a:p>
          <a:p>
            <a:pPr algn="l"/>
            <a:endParaRPr lang="en-GB" sz="1600" dirty="0"/>
          </a:p>
        </p:txBody>
      </p:sp>
      <p:sp>
        <p:nvSpPr>
          <p:cNvPr id="4" name="Footer Placeholder 3">
            <a:extLst>
              <a:ext uri="{FF2B5EF4-FFF2-40B4-BE49-F238E27FC236}">
                <a16:creationId xmlns:a16="http://schemas.microsoft.com/office/drawing/2014/main" id="{23DF7190-2E8E-F3C3-10D4-6FDC3C3724C1}"/>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F7E59245-2DDF-D4E2-AE15-332867024442}"/>
              </a:ext>
            </a:extLst>
          </p:cNvPr>
          <p:cNvSpPr>
            <a:spLocks noGrp="1"/>
          </p:cNvSpPr>
          <p:nvPr>
            <p:ph type="sldNum" sz="quarter" idx="12"/>
          </p:nvPr>
        </p:nvSpPr>
        <p:spPr/>
        <p:txBody>
          <a:bodyPr/>
          <a:lstStyle/>
          <a:p>
            <a:fld id="{BFDCA1C4-9514-7B4F-976F-D92F7E296653}" type="slidenum">
              <a:rPr lang="fr-FR" smtClean="0"/>
              <a:pPr/>
              <a:t>21</a:t>
            </a:fld>
            <a:endParaRPr lang="fr-FR"/>
          </a:p>
        </p:txBody>
      </p:sp>
    </p:spTree>
    <p:extLst>
      <p:ext uri="{BB962C8B-B14F-4D97-AF65-F5344CB8AC3E}">
        <p14:creationId xmlns:p14="http://schemas.microsoft.com/office/powerpoint/2010/main" val="25269322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775852"/>
            <a:ext cx="6440400" cy="1225800"/>
          </a:xfrm>
        </p:spPr>
        <p:txBody>
          <a:bodyPr/>
          <a:lstStyle/>
          <a:p>
            <a:r>
              <a:rPr lang="en-GB" dirty="0"/>
              <a:t>Thank you for your attention</a:t>
            </a:r>
          </a:p>
        </p:txBody>
      </p:sp>
      <p:sp>
        <p:nvSpPr>
          <p:cNvPr id="3" name="Footer Placeholder 2"/>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4" name="Slide Number Placeholder 3"/>
          <p:cNvSpPr>
            <a:spLocks noGrp="1"/>
          </p:cNvSpPr>
          <p:nvPr>
            <p:ph type="sldNum" sz="quarter" idx="12"/>
          </p:nvPr>
        </p:nvSpPr>
        <p:spPr/>
        <p:txBody>
          <a:bodyPr/>
          <a:lstStyle/>
          <a:p>
            <a:fld id="{BFDCA1C4-9514-7B4F-976F-D92F7E296653}" type="slidenum">
              <a:rPr lang="fr-FR" smtClean="0"/>
              <a:pPr/>
              <a:t>22</a:t>
            </a:fld>
            <a:endParaRPr lang="fr-FR" dirty="0"/>
          </a:p>
        </p:txBody>
      </p:sp>
      <p:pic>
        <p:nvPicPr>
          <p:cNvPr id="6" name="Picture 4">
            <a:extLst>
              <a:ext uri="{FF2B5EF4-FFF2-40B4-BE49-F238E27FC236}">
                <a16:creationId xmlns:a16="http://schemas.microsoft.com/office/drawing/2014/main" id="{78D8AA98-8735-71A4-92E1-9D47CC525D8F}"/>
              </a:ext>
            </a:extLst>
          </p:cNvPr>
          <p:cNvPicPr>
            <a:picLocks noChangeAspect="1"/>
          </p:cNvPicPr>
          <p:nvPr/>
        </p:nvPicPr>
        <p:blipFill rotWithShape="1">
          <a:blip r:embed="rId2"/>
          <a:srcRect t="9081" b="18788"/>
          <a:stretch/>
        </p:blipFill>
        <p:spPr>
          <a:xfrm>
            <a:off x="3504541" y="1960269"/>
            <a:ext cx="5284282" cy="2627705"/>
          </a:xfrm>
          <a:prstGeom prst="rect">
            <a:avLst/>
          </a:prstGeom>
          <a:noFill/>
          <a:ln cap="flat">
            <a:noFill/>
          </a:ln>
        </p:spPr>
      </p:pic>
      <p:sp>
        <p:nvSpPr>
          <p:cNvPr id="5" name="Title 1">
            <a:extLst>
              <a:ext uri="{FF2B5EF4-FFF2-40B4-BE49-F238E27FC236}">
                <a16:creationId xmlns:a16="http://schemas.microsoft.com/office/drawing/2014/main" id="{5E3A80C4-7EC6-F8FA-5F4E-89AFCEF1AC14}"/>
              </a:ext>
            </a:extLst>
          </p:cNvPr>
          <p:cNvSpPr txBox="1">
            <a:spLocks/>
          </p:cNvSpPr>
          <p:nvPr/>
        </p:nvSpPr>
        <p:spPr>
          <a:xfrm>
            <a:off x="323528" y="1966876"/>
            <a:ext cx="3240360" cy="2800387"/>
          </a:xfrm>
          <a:prstGeom prst="rect">
            <a:avLst/>
          </a:prstGeom>
        </p:spPr>
        <p:txBody>
          <a:bodyPr vert="horz" lIns="0" tIns="0" rIns="0" bIns="0" rtlCol="0" anchor="ctr" anchorCtr="1">
            <a:noAutofit/>
          </a:bodyPr>
          <a:lstStyle>
            <a:lvl1pPr algn="ctr" defTabSz="457200" rtl="0" eaLnBrk="1" latinLnBrk="0" hangingPunct="1">
              <a:spcBef>
                <a:spcPct val="0"/>
              </a:spcBef>
              <a:buNone/>
              <a:defRPr sz="2800" b="1" i="1" kern="1200">
                <a:solidFill>
                  <a:schemeClr val="tx2"/>
                </a:solidFill>
                <a:latin typeface="+mj-lt"/>
                <a:ea typeface="+mj-ea"/>
                <a:cs typeface="+mj-cs"/>
              </a:defRPr>
            </a:lvl1pPr>
          </a:lstStyle>
          <a:p>
            <a:pPr algn="l"/>
            <a:r>
              <a:rPr lang="en-GB" sz="2000" dirty="0"/>
              <a:t>Special Thanks to </a:t>
            </a:r>
          </a:p>
          <a:p>
            <a:pPr marL="457200" indent="-457200" algn="l">
              <a:buClr>
                <a:srgbClr val="00B0F0"/>
              </a:buClr>
              <a:buFont typeface="Arial" panose="020B0604020202020204" pitchFamily="34" charset="0"/>
              <a:buChar char="•"/>
            </a:pPr>
            <a:r>
              <a:rPr lang="en-GB" sz="1600" dirty="0"/>
              <a:t>Rosario Principe</a:t>
            </a:r>
          </a:p>
          <a:p>
            <a:pPr marL="457200" indent="-457200" algn="l">
              <a:buClr>
                <a:srgbClr val="00B0F0"/>
              </a:buClr>
              <a:buFont typeface="Arial" panose="020B0604020202020204" pitchFamily="34" charset="0"/>
              <a:buChar char="•"/>
            </a:pPr>
            <a:r>
              <a:rPr lang="en-GB" sz="1600" dirty="0" err="1"/>
              <a:t>Hervé</a:t>
            </a:r>
            <a:r>
              <a:rPr lang="en-GB" sz="1600" dirty="0"/>
              <a:t> Prin</a:t>
            </a:r>
          </a:p>
          <a:p>
            <a:pPr marL="457200" indent="-457200" algn="l">
              <a:buClr>
                <a:srgbClr val="00B0F0"/>
              </a:buClr>
              <a:buFont typeface="Arial" panose="020B0604020202020204" pitchFamily="34" charset="0"/>
              <a:buChar char="•"/>
            </a:pPr>
            <a:r>
              <a:rPr lang="en-GB" sz="1600" dirty="0"/>
              <a:t>Delio Duarte Ramos</a:t>
            </a:r>
          </a:p>
          <a:p>
            <a:pPr marL="457200" indent="-457200" algn="l">
              <a:buClr>
                <a:srgbClr val="00B0F0"/>
              </a:buClr>
              <a:buFont typeface="Arial" panose="020B0604020202020204" pitchFamily="34" charset="0"/>
              <a:buChar char="•"/>
            </a:pPr>
            <a:r>
              <a:rPr lang="en-GB" sz="1600" dirty="0"/>
              <a:t>Federico Crisci</a:t>
            </a:r>
          </a:p>
          <a:p>
            <a:pPr marL="457200" indent="-457200" algn="l">
              <a:buClr>
                <a:srgbClr val="00B0F0"/>
              </a:buClr>
              <a:buFont typeface="Arial" panose="020B0604020202020204" pitchFamily="34" charset="0"/>
              <a:buChar char="•"/>
            </a:pPr>
            <a:r>
              <a:rPr lang="en-GB" sz="1600" dirty="0"/>
              <a:t>Nicolas Bourcey</a:t>
            </a:r>
          </a:p>
          <a:p>
            <a:pPr marL="457200" indent="-457200" algn="l">
              <a:buClr>
                <a:srgbClr val="00B0F0"/>
              </a:buClr>
              <a:buFont typeface="Arial" panose="020B0604020202020204" pitchFamily="34" charset="0"/>
              <a:buChar char="•"/>
            </a:pPr>
            <a:r>
              <a:rPr lang="en-GB" sz="1600" dirty="0"/>
              <a:t>Matthias </a:t>
            </a:r>
            <a:r>
              <a:rPr lang="en-GB" sz="1600" dirty="0" err="1"/>
              <a:t>Bonora</a:t>
            </a:r>
            <a:endParaRPr lang="en-GB" sz="1600" dirty="0"/>
          </a:p>
          <a:p>
            <a:pPr algn="l"/>
            <a:r>
              <a:rPr lang="en-GB" sz="2000" dirty="0"/>
              <a:t>for their precious help</a:t>
            </a:r>
          </a:p>
          <a:p>
            <a:pPr marL="457200" indent="-457200" algn="l">
              <a:buFont typeface="Arial" panose="020B0604020202020204" pitchFamily="34" charset="0"/>
              <a:buChar char="•"/>
            </a:pPr>
            <a:endParaRPr lang="en-GB" sz="2000" dirty="0"/>
          </a:p>
          <a:p>
            <a:pPr algn="l"/>
            <a:endParaRPr lang="en-GB" sz="2000" dirty="0"/>
          </a:p>
        </p:txBody>
      </p:sp>
    </p:spTree>
    <p:extLst>
      <p:ext uri="{BB962C8B-B14F-4D97-AF65-F5344CB8AC3E}">
        <p14:creationId xmlns:p14="http://schemas.microsoft.com/office/powerpoint/2010/main" val="1966025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HL-LHC IT string magnets connection</a:t>
            </a:r>
          </a:p>
        </p:txBody>
      </p:sp>
      <p:grpSp>
        <p:nvGrpSpPr>
          <p:cNvPr id="36" name="Group 35"/>
          <p:cNvGrpSpPr/>
          <p:nvPr/>
        </p:nvGrpSpPr>
        <p:grpSpPr>
          <a:xfrm>
            <a:off x="202988" y="1426625"/>
            <a:ext cx="8812089" cy="898109"/>
            <a:chOff x="202988" y="1426625"/>
            <a:chExt cx="8812089" cy="898109"/>
          </a:xfrm>
        </p:grpSpPr>
        <p:pic>
          <p:nvPicPr>
            <p:cNvPr id="9" name="Picture 8">
              <a:extLst>
                <a:ext uri="{FF2B5EF4-FFF2-40B4-BE49-F238E27FC236}">
                  <a16:creationId xmlns:a16="http://schemas.microsoft.com/office/drawing/2014/main" id="{F403842B-EDD6-615D-238E-7D9193AC00FA}"/>
                </a:ext>
              </a:extLst>
            </p:cNvPr>
            <p:cNvPicPr>
              <a:picLocks noChangeAspect="1"/>
            </p:cNvPicPr>
            <p:nvPr/>
          </p:nvPicPr>
          <p:blipFill rotWithShape="1">
            <a:blip r:embed="rId2">
              <a:extLst>
                <a:ext uri="{28A0092B-C50C-407E-A947-70E740481C1C}">
                  <a14:useLocalDpi xmlns:a14="http://schemas.microsoft.com/office/drawing/2010/main" val="0"/>
                </a:ext>
              </a:extLst>
            </a:blip>
            <a:srcRect l="3071" t="54433" b="32285"/>
            <a:stretch/>
          </p:blipFill>
          <p:spPr>
            <a:xfrm>
              <a:off x="202988" y="1426625"/>
              <a:ext cx="8812089" cy="898109"/>
            </a:xfrm>
            <a:prstGeom prst="rect">
              <a:avLst/>
            </a:prstGeom>
          </p:spPr>
        </p:pic>
        <p:sp>
          <p:nvSpPr>
            <p:cNvPr id="10" name="Rectangle 9"/>
            <p:cNvSpPr/>
            <p:nvPr/>
          </p:nvSpPr>
          <p:spPr>
            <a:xfrm>
              <a:off x="37822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2907471" y="1941808"/>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1767120" y="1938780"/>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5042670"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64163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p:cNvSpPr/>
            <p:nvPr/>
          </p:nvSpPr>
          <p:spPr>
            <a:xfrm>
              <a:off x="7687067" y="1938780"/>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6" name="Picture 15"/>
            <p:cNvPicPr>
              <a:picLocks noChangeAspect="1"/>
            </p:cNvPicPr>
            <p:nvPr/>
          </p:nvPicPr>
          <p:blipFill>
            <a:blip r:embed="rId3"/>
            <a:stretch>
              <a:fillRect/>
            </a:stretch>
          </p:blipFill>
          <p:spPr>
            <a:xfrm>
              <a:off x="1209686" y="1999471"/>
              <a:ext cx="129231" cy="110894"/>
            </a:xfrm>
            <a:prstGeom prst="rect">
              <a:avLst/>
            </a:prstGeom>
          </p:spPr>
        </p:pic>
        <p:grpSp>
          <p:nvGrpSpPr>
            <p:cNvPr id="17" name="Group 16"/>
            <p:cNvGrpSpPr/>
            <p:nvPr/>
          </p:nvGrpSpPr>
          <p:grpSpPr>
            <a:xfrm>
              <a:off x="1224796" y="1997851"/>
              <a:ext cx="216781" cy="91035"/>
              <a:chOff x="2569847" y="2344048"/>
              <a:chExt cx="677427" cy="205741"/>
            </a:xfrm>
          </p:grpSpPr>
          <p:pic>
            <p:nvPicPr>
              <p:cNvPr id="32" name="Picture 31"/>
              <p:cNvPicPr>
                <a:picLocks noChangeAspect="1"/>
              </p:cNvPicPr>
              <p:nvPr/>
            </p:nvPicPr>
            <p:blipFill>
              <a:blip r:embed="rId4"/>
              <a:stretch>
                <a:fillRect/>
              </a:stretch>
            </p:blipFill>
            <p:spPr>
              <a:xfrm flipV="1">
                <a:off x="2569847" y="2344049"/>
                <a:ext cx="660282" cy="205740"/>
              </a:xfrm>
              <a:prstGeom prst="rect">
                <a:avLst/>
              </a:prstGeom>
            </p:spPr>
          </p:pic>
          <p:sp>
            <p:nvSpPr>
              <p:cNvPr id="33" name="Rectangle 32"/>
              <p:cNvSpPr/>
              <p:nvPr/>
            </p:nvSpPr>
            <p:spPr>
              <a:xfrm>
                <a:off x="3049905" y="2344048"/>
                <a:ext cx="180223"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2927985" y="2484012"/>
                <a:ext cx="319289"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8" name="Picture 17"/>
            <p:cNvPicPr>
              <a:picLocks noChangeAspect="1"/>
            </p:cNvPicPr>
            <p:nvPr/>
          </p:nvPicPr>
          <p:blipFill rotWithShape="1">
            <a:blip r:embed="rId5"/>
            <a:srcRect l="39541" t="-1130" r="-1" b="-1"/>
            <a:stretch/>
          </p:blipFill>
          <p:spPr>
            <a:xfrm>
              <a:off x="543643" y="2011402"/>
              <a:ext cx="74940" cy="43516"/>
            </a:xfrm>
            <a:prstGeom prst="rect">
              <a:avLst/>
            </a:prstGeom>
          </p:spPr>
        </p:pic>
        <p:sp>
          <p:nvSpPr>
            <p:cNvPr id="19" name="Rectangle 18"/>
            <p:cNvSpPr/>
            <p:nvPr/>
          </p:nvSpPr>
          <p:spPr>
            <a:xfrm>
              <a:off x="437386" y="1446754"/>
              <a:ext cx="805700" cy="4390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5" name="Group 34"/>
          <p:cNvGrpSpPr/>
          <p:nvPr/>
        </p:nvGrpSpPr>
        <p:grpSpPr>
          <a:xfrm>
            <a:off x="323528" y="1538378"/>
            <a:ext cx="8094461" cy="319156"/>
            <a:chOff x="420519" y="1597372"/>
            <a:chExt cx="8094461" cy="319156"/>
          </a:xfrm>
        </p:grpSpPr>
        <p:sp>
          <p:nvSpPr>
            <p:cNvPr id="24" name="TextBox 23"/>
            <p:cNvSpPr txBox="1"/>
            <p:nvPr/>
          </p:nvSpPr>
          <p:spPr>
            <a:xfrm>
              <a:off x="420519" y="1633246"/>
              <a:ext cx="492443" cy="264722"/>
            </a:xfrm>
            <a:prstGeom prst="rect">
              <a:avLst/>
            </a:prstGeom>
            <a:noFill/>
          </p:spPr>
          <p:txBody>
            <a:bodyPr wrap="none" rtlCol="0">
              <a:spAutoFit/>
            </a:bodyPr>
            <a:lstStyle/>
            <a:p>
              <a:r>
                <a:rPr lang="en-GB" sz="1200" b="1" dirty="0"/>
                <a:t>DFX</a:t>
              </a:r>
            </a:p>
          </p:txBody>
        </p:sp>
        <p:sp>
          <p:nvSpPr>
            <p:cNvPr id="25" name="TextBox 24"/>
            <p:cNvSpPr txBox="1"/>
            <p:nvPr/>
          </p:nvSpPr>
          <p:spPr>
            <a:xfrm>
              <a:off x="991751" y="1629381"/>
              <a:ext cx="534121" cy="264722"/>
            </a:xfrm>
            <a:prstGeom prst="rect">
              <a:avLst/>
            </a:prstGeom>
            <a:noFill/>
          </p:spPr>
          <p:txBody>
            <a:bodyPr wrap="none" rtlCol="0">
              <a:spAutoFit/>
            </a:bodyPr>
            <a:lstStyle/>
            <a:p>
              <a:r>
                <a:rPr lang="en-GB" sz="1200" b="1" dirty="0"/>
                <a:t>DCM</a:t>
              </a:r>
            </a:p>
          </p:txBody>
        </p:sp>
        <p:sp>
          <p:nvSpPr>
            <p:cNvPr id="26" name="TextBox 25"/>
            <p:cNvSpPr txBox="1"/>
            <p:nvPr/>
          </p:nvSpPr>
          <p:spPr>
            <a:xfrm>
              <a:off x="1996641" y="1629381"/>
              <a:ext cx="380232" cy="264722"/>
            </a:xfrm>
            <a:prstGeom prst="rect">
              <a:avLst/>
            </a:prstGeom>
            <a:noFill/>
          </p:spPr>
          <p:txBody>
            <a:bodyPr wrap="none" rtlCol="0">
              <a:spAutoFit/>
            </a:bodyPr>
            <a:lstStyle/>
            <a:p>
              <a:r>
                <a:rPr lang="en-GB" sz="1200" b="1" dirty="0"/>
                <a:t>D1</a:t>
              </a:r>
            </a:p>
          </p:txBody>
        </p:sp>
        <p:sp>
          <p:nvSpPr>
            <p:cNvPr id="27" name="TextBox 26"/>
            <p:cNvSpPr txBox="1"/>
            <p:nvPr/>
          </p:nvSpPr>
          <p:spPr>
            <a:xfrm>
              <a:off x="3069075" y="1629381"/>
              <a:ext cx="397866" cy="264722"/>
            </a:xfrm>
            <a:prstGeom prst="rect">
              <a:avLst/>
            </a:prstGeom>
            <a:noFill/>
          </p:spPr>
          <p:txBody>
            <a:bodyPr wrap="none" rtlCol="0">
              <a:spAutoFit/>
            </a:bodyPr>
            <a:lstStyle/>
            <a:p>
              <a:r>
                <a:rPr lang="en-GB" sz="1200" b="1" dirty="0"/>
                <a:t>CP</a:t>
              </a:r>
            </a:p>
          </p:txBody>
        </p:sp>
        <p:sp>
          <p:nvSpPr>
            <p:cNvPr id="28" name="TextBox 27"/>
            <p:cNvSpPr txBox="1"/>
            <p:nvPr/>
          </p:nvSpPr>
          <p:spPr>
            <a:xfrm>
              <a:off x="5527118" y="1651806"/>
              <a:ext cx="484428" cy="264722"/>
            </a:xfrm>
            <a:prstGeom prst="rect">
              <a:avLst/>
            </a:prstGeom>
            <a:noFill/>
          </p:spPr>
          <p:txBody>
            <a:bodyPr wrap="none" rtlCol="0">
              <a:spAutoFit/>
            </a:bodyPr>
            <a:lstStyle/>
            <a:p>
              <a:r>
                <a:rPr lang="en-GB" sz="1200" b="1" dirty="0"/>
                <a:t>Q2b</a:t>
              </a:r>
            </a:p>
          </p:txBody>
        </p:sp>
        <p:sp>
          <p:nvSpPr>
            <p:cNvPr id="29" name="TextBox 28"/>
            <p:cNvSpPr txBox="1"/>
            <p:nvPr/>
          </p:nvSpPr>
          <p:spPr>
            <a:xfrm>
              <a:off x="4245711" y="1635962"/>
              <a:ext cx="389850" cy="264722"/>
            </a:xfrm>
            <a:prstGeom prst="rect">
              <a:avLst/>
            </a:prstGeom>
            <a:noFill/>
          </p:spPr>
          <p:txBody>
            <a:bodyPr wrap="none" rtlCol="0">
              <a:spAutoFit/>
            </a:bodyPr>
            <a:lstStyle/>
            <a:p>
              <a:r>
                <a:rPr lang="en-GB" sz="1200" b="1" dirty="0"/>
                <a:t>Q3</a:t>
              </a:r>
            </a:p>
          </p:txBody>
        </p:sp>
        <p:sp>
          <p:nvSpPr>
            <p:cNvPr id="30" name="TextBox 29"/>
            <p:cNvSpPr txBox="1"/>
            <p:nvPr/>
          </p:nvSpPr>
          <p:spPr>
            <a:xfrm>
              <a:off x="8125130" y="1597372"/>
              <a:ext cx="389850" cy="264722"/>
            </a:xfrm>
            <a:prstGeom prst="rect">
              <a:avLst/>
            </a:prstGeom>
            <a:noFill/>
          </p:spPr>
          <p:txBody>
            <a:bodyPr wrap="none" rtlCol="0">
              <a:spAutoFit/>
            </a:bodyPr>
            <a:lstStyle/>
            <a:p>
              <a:r>
                <a:rPr lang="en-GB" sz="1200" b="1" dirty="0"/>
                <a:t>Q1</a:t>
              </a:r>
            </a:p>
          </p:txBody>
        </p:sp>
        <p:sp>
          <p:nvSpPr>
            <p:cNvPr id="31" name="TextBox 30"/>
            <p:cNvSpPr txBox="1"/>
            <p:nvPr/>
          </p:nvSpPr>
          <p:spPr>
            <a:xfrm>
              <a:off x="6826370" y="1597478"/>
              <a:ext cx="474810" cy="264722"/>
            </a:xfrm>
            <a:prstGeom prst="rect">
              <a:avLst/>
            </a:prstGeom>
            <a:noFill/>
          </p:spPr>
          <p:txBody>
            <a:bodyPr wrap="none" rtlCol="0">
              <a:spAutoFit/>
            </a:bodyPr>
            <a:lstStyle/>
            <a:p>
              <a:r>
                <a:rPr lang="en-GB" sz="1200" b="1" dirty="0"/>
                <a:t>Q2a</a:t>
              </a:r>
            </a:p>
          </p:txBody>
        </p:sp>
      </p:grpSp>
      <p:sp>
        <p:nvSpPr>
          <p:cNvPr id="3" name="Content Placeholder 2"/>
          <p:cNvSpPr>
            <a:spLocks noGrp="1"/>
          </p:cNvSpPr>
          <p:nvPr>
            <p:ph idx="1"/>
          </p:nvPr>
        </p:nvSpPr>
        <p:spPr>
          <a:xfrm>
            <a:off x="592708" y="915566"/>
            <a:ext cx="7970177" cy="3680222"/>
          </a:xfrm>
        </p:spPr>
        <p:txBody>
          <a:bodyPr>
            <a:normAutofit/>
          </a:bodyPr>
          <a:lstStyle/>
          <a:p>
            <a:pPr algn="l"/>
            <a:r>
              <a:rPr lang="en-GB" sz="1800" dirty="0"/>
              <a:t>The presentation will concern the magnet connection from the Q1 to the DFX (</a:t>
            </a:r>
            <a:r>
              <a:rPr lang="en-GB" sz="1800" dirty="0">
                <a:solidFill>
                  <a:schemeClr val="bg2"/>
                </a:solidFill>
              </a:rPr>
              <a:t>7IC</a:t>
            </a:r>
            <a:r>
              <a:rPr lang="en-GB" sz="1800" dirty="0"/>
              <a:t>) and the jumper connexion to the SQXL (</a:t>
            </a:r>
            <a:r>
              <a:rPr lang="en-GB" sz="1800" dirty="0">
                <a:solidFill>
                  <a:srgbClr val="00B050"/>
                </a:solidFill>
              </a:rPr>
              <a:t>3 Jumpers</a:t>
            </a:r>
            <a:r>
              <a:rPr lang="en-GB" sz="1800" dirty="0"/>
              <a:t>).</a:t>
            </a:r>
          </a:p>
          <a:p>
            <a:pPr algn="l"/>
            <a:endParaRPr lang="en-GB" sz="1800" dirty="0"/>
          </a:p>
          <a:p>
            <a:pPr algn="l"/>
            <a:endParaRPr lang="en-GB" sz="1800" dirty="0"/>
          </a:p>
          <a:p>
            <a:pPr algn="l"/>
            <a:endParaRPr lang="en-GB" sz="1800" dirty="0"/>
          </a:p>
          <a:p>
            <a:pPr algn="l"/>
            <a:r>
              <a:rPr lang="en-GB" sz="1800" dirty="0"/>
              <a:t>WP3 will provide </a:t>
            </a:r>
            <a:r>
              <a:rPr lang="en-GB" sz="1400" dirty="0"/>
              <a:t>(see WP3 contribution to WP16 document : </a:t>
            </a:r>
            <a:r>
              <a:rPr lang="en-GB" sz="1400" dirty="0">
                <a:hlinkClick r:id="rId6"/>
              </a:rPr>
              <a:t>EDMS 2188575</a:t>
            </a:r>
            <a:r>
              <a:rPr lang="en-GB" sz="1400" dirty="0"/>
              <a:t> )</a:t>
            </a:r>
            <a:endParaRPr lang="en-GB" sz="1800" dirty="0"/>
          </a:p>
          <a:p>
            <a:pPr lvl="1" algn="l"/>
            <a:r>
              <a:rPr lang="en-GB" sz="1400" dirty="0"/>
              <a:t>the DCM and the cryo-magnets (proto or spare assemblies)</a:t>
            </a:r>
          </a:p>
          <a:p>
            <a:pPr lvl="1" algn="l"/>
            <a:r>
              <a:rPr lang="en-GB" sz="1400" dirty="0"/>
              <a:t>the jacks and the anchors, installed by EN-ACE</a:t>
            </a:r>
          </a:p>
          <a:p>
            <a:pPr algn="l"/>
            <a:r>
              <a:rPr lang="en-GB" sz="1800" dirty="0"/>
              <a:t>WP6a will assemble and install the DFX </a:t>
            </a:r>
            <a:r>
              <a:rPr lang="en-GB" sz="1400" dirty="0"/>
              <a:t>(see WP6a contribution to WP16 document : </a:t>
            </a:r>
            <a:r>
              <a:rPr lang="en-GB" sz="1400" dirty="0">
                <a:hlinkClick r:id="rId7"/>
              </a:rPr>
              <a:t>EDMS 2188577</a:t>
            </a:r>
            <a:r>
              <a:rPr lang="en-GB" sz="1400" dirty="0"/>
              <a:t>). </a:t>
            </a:r>
            <a:r>
              <a:rPr lang="en-GB" sz="1600" dirty="0"/>
              <a:t>The DFX is in place prior the magnets installation </a:t>
            </a:r>
            <a:endParaRPr lang="en-GB" sz="1800" dirty="0"/>
          </a:p>
          <a:p>
            <a:pPr algn="l">
              <a:spcBef>
                <a:spcPts val="900"/>
              </a:spcBef>
            </a:pPr>
            <a:r>
              <a:rPr lang="en-GB" sz="1800" dirty="0"/>
              <a:t>TE-MSC will be in charge of the cryo-magnets connection </a:t>
            </a:r>
            <a:r>
              <a:rPr lang="en-GB" sz="1400" dirty="0"/>
              <a:t>(see Summary of TE-MS contribution to WP16 document : </a:t>
            </a:r>
            <a:r>
              <a:rPr lang="en-GB" sz="1400" dirty="0">
                <a:solidFill>
                  <a:schemeClr val="accent1">
                    <a:lumMod val="75000"/>
                  </a:schemeClr>
                </a:solidFill>
                <a:hlinkClick r:id="rId8">
                  <a:extLst>
                    <a:ext uri="{A12FA001-AC4F-418D-AE19-62706E023703}">
                      <ahyp:hlinkClr xmlns:ahyp="http://schemas.microsoft.com/office/drawing/2018/hyperlinkcolor" val="tx"/>
                    </a:ext>
                  </a:extLst>
                </a:hlinkClick>
              </a:rPr>
              <a:t>EDMS 2755342</a:t>
            </a:r>
            <a:r>
              <a:rPr lang="en-GB" sz="1400" dirty="0"/>
              <a:t>)</a:t>
            </a:r>
          </a:p>
          <a:p>
            <a:pPr marL="0" indent="0" algn="l">
              <a:spcBef>
                <a:spcPts val="900"/>
              </a:spcBef>
              <a:buNone/>
            </a:pPr>
            <a:endParaRPr lang="en-GB" sz="1400" dirty="0"/>
          </a:p>
          <a:p>
            <a:pPr algn="l"/>
            <a:endParaRPr lang="en-GB" sz="1800" dirty="0"/>
          </a:p>
        </p:txBody>
      </p:sp>
      <p:sp>
        <p:nvSpPr>
          <p:cNvPr id="4" name="Footer Placeholder 3"/>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grpSp>
        <p:nvGrpSpPr>
          <p:cNvPr id="50" name="Group 49"/>
          <p:cNvGrpSpPr/>
          <p:nvPr/>
        </p:nvGrpSpPr>
        <p:grpSpPr>
          <a:xfrm>
            <a:off x="581113" y="1746624"/>
            <a:ext cx="7015223" cy="300171"/>
            <a:chOff x="581113" y="1746624"/>
            <a:chExt cx="7015223" cy="300171"/>
          </a:xfrm>
        </p:grpSpPr>
        <p:cxnSp>
          <p:nvCxnSpPr>
            <p:cNvPr id="40" name="Straight Arrow Connector 39"/>
            <p:cNvCxnSpPr/>
            <p:nvPr/>
          </p:nvCxnSpPr>
          <p:spPr>
            <a:xfrm>
              <a:off x="2699792" y="1846681"/>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a:off x="3707904" y="1846681"/>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5004048" y="1846681"/>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6300192" y="1846681"/>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7596336" y="1846681"/>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a:off x="1399288" y="1746624"/>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a:off x="581113" y="1746624"/>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p:nvGrpSpPr>
        <p:grpSpPr>
          <a:xfrm>
            <a:off x="1619672" y="1883090"/>
            <a:ext cx="4662915" cy="229573"/>
            <a:chOff x="1619672" y="1883090"/>
            <a:chExt cx="4662915" cy="229573"/>
          </a:xfrm>
        </p:grpSpPr>
        <p:sp>
          <p:nvSpPr>
            <p:cNvPr id="47" name="Oval 46"/>
            <p:cNvSpPr/>
            <p:nvPr/>
          </p:nvSpPr>
          <p:spPr>
            <a:xfrm>
              <a:off x="1619672" y="1883980"/>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Oval 47"/>
            <p:cNvSpPr/>
            <p:nvPr/>
          </p:nvSpPr>
          <p:spPr>
            <a:xfrm>
              <a:off x="3402649" y="1886278"/>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Oval 48"/>
            <p:cNvSpPr/>
            <p:nvPr/>
          </p:nvSpPr>
          <p:spPr>
            <a:xfrm>
              <a:off x="6135139" y="1883090"/>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227090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51"/>
                                        </p:tgtEl>
                                        <p:attrNameLst>
                                          <p:attrName>style.visibility</p:attrName>
                                        </p:attrNameLst>
                                      </p:cBhvr>
                                      <p:to>
                                        <p:strVal val="visible"/>
                                      </p:to>
                                    </p:set>
                                    <p:anim calcmode="lin" valueType="num">
                                      <p:cBhvr additive="base">
                                        <p:cTn id="13" dur="500" fill="hold"/>
                                        <p:tgtEl>
                                          <p:spTgt spid="51"/>
                                        </p:tgtEl>
                                        <p:attrNameLst>
                                          <p:attrName>ppt_x</p:attrName>
                                        </p:attrNameLst>
                                      </p:cBhvr>
                                      <p:tavLst>
                                        <p:tav tm="0">
                                          <p:val>
                                            <p:strVal val="#ppt_x"/>
                                          </p:val>
                                        </p:tav>
                                        <p:tav tm="100000">
                                          <p:val>
                                            <p:strVal val="#ppt_x"/>
                                          </p:val>
                                        </p:tav>
                                      </p:tavLst>
                                    </p:anim>
                                    <p:anim calcmode="lin" valueType="num">
                                      <p:cBhvr additive="base">
                                        <p:cTn id="14"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6" descr="CERN-logo_outline.jpg"/>
          <p:cNvPicPr>
            <a:picLocks noChangeAspect="1"/>
          </p:cNvPicPr>
          <p:nvPr/>
        </p:nvPicPr>
        <p:blipFill>
          <a:blip r:embed="rId2"/>
          <a:stretch>
            <a:fillRect/>
          </a:stretch>
        </p:blipFill>
        <p:spPr>
          <a:xfrm>
            <a:off x="1434150" y="4563939"/>
            <a:ext cx="486864" cy="478800"/>
          </a:xfrm>
          <a:prstGeom prst="rect">
            <a:avLst/>
          </a:prstGeom>
        </p:spPr>
      </p:pic>
      <p:sp>
        <p:nvSpPr>
          <p:cNvPr id="9" name="Title 8"/>
          <p:cNvSpPr>
            <a:spLocks noGrp="1"/>
          </p:cNvSpPr>
          <p:nvPr>
            <p:ph type="title"/>
          </p:nvPr>
        </p:nvSpPr>
        <p:spPr/>
        <p:txBody>
          <a:bodyPr/>
          <a:lstStyle/>
          <a:p>
            <a:pPr algn="l"/>
            <a:r>
              <a:rPr lang="en-GB" dirty="0"/>
              <a:t>Cryo-magnets for the IT String</a:t>
            </a:r>
          </a:p>
        </p:txBody>
      </p:sp>
      <p:sp>
        <p:nvSpPr>
          <p:cNvPr id="11" name="Content Placeholder 10"/>
          <p:cNvSpPr>
            <a:spLocks noGrp="1"/>
          </p:cNvSpPr>
          <p:nvPr>
            <p:ph idx="1"/>
          </p:nvPr>
        </p:nvSpPr>
        <p:spPr>
          <a:xfrm>
            <a:off x="539552" y="768924"/>
            <a:ext cx="8280920" cy="3998339"/>
          </a:xfrm>
        </p:spPr>
        <p:txBody>
          <a:bodyPr>
            <a:noAutofit/>
          </a:bodyPr>
          <a:lstStyle/>
          <a:p>
            <a:pPr marL="0" indent="0" algn="l">
              <a:buNone/>
            </a:pPr>
            <a:r>
              <a:rPr lang="en-GB" sz="1500" dirty="0"/>
              <a:t>The cryo-assemblies considered for the IT string are </a:t>
            </a:r>
            <a:r>
              <a:rPr lang="en-GB" sz="1400" dirty="0"/>
              <a:t>: </a:t>
            </a:r>
          </a:p>
          <a:p>
            <a:pPr algn="l"/>
            <a:r>
              <a:rPr lang="en-GB" sz="1400" dirty="0"/>
              <a:t>Q1 cryo-assembly with MQXFA05 and MQXFA06 </a:t>
            </a:r>
            <a:r>
              <a:rPr lang="en-GB" sz="1200" dirty="0"/>
              <a:t>(spare assembly)</a:t>
            </a:r>
          </a:p>
          <a:p>
            <a:pPr algn="l"/>
            <a:r>
              <a:rPr lang="en-GB" sz="1400" dirty="0"/>
              <a:t>Q2a cryo-assembly with MQXFBP3 and MCBXFBP2b </a:t>
            </a:r>
            <a:r>
              <a:rPr lang="en-GB" sz="1200" dirty="0"/>
              <a:t>(prototype assembly) </a:t>
            </a:r>
          </a:p>
          <a:p>
            <a:pPr algn="l"/>
            <a:r>
              <a:rPr lang="en-GB" sz="1400" dirty="0"/>
              <a:t>Q2b cryo-assembly with MQXFBP2b* and MCBXFBP1d** </a:t>
            </a:r>
            <a:r>
              <a:rPr lang="en-GB" sz="1200" dirty="0"/>
              <a:t>(prototype assembly)</a:t>
            </a:r>
          </a:p>
          <a:p>
            <a:pPr marL="457200" lvl="1" indent="0" algn="l">
              <a:buNone/>
            </a:pPr>
            <a:r>
              <a:rPr lang="en-GB" sz="1200" dirty="0"/>
              <a:t>Quench performance limitation : *</a:t>
            </a:r>
            <a:r>
              <a:rPr lang="en-GB" sz="1200" dirty="0">
                <a:hlinkClick r:id="rId3"/>
              </a:rPr>
              <a:t>NCR 2638374</a:t>
            </a:r>
            <a:r>
              <a:rPr lang="en-GB" sz="1200" dirty="0"/>
              <a:t>, **</a:t>
            </a:r>
            <a:r>
              <a:rPr lang="en-GB" sz="1200" dirty="0">
                <a:hlinkClick r:id="rId4"/>
              </a:rPr>
              <a:t>NCR 2687264</a:t>
            </a:r>
            <a:endParaRPr lang="en-GB" sz="1200" dirty="0"/>
          </a:p>
          <a:p>
            <a:pPr algn="l"/>
            <a:r>
              <a:rPr lang="en-GB" sz="1400" dirty="0"/>
              <a:t>Q3 cryo-assembly with MQXFA03*** and MQXFA04</a:t>
            </a:r>
            <a:r>
              <a:rPr lang="en-GB" sz="1600" dirty="0"/>
              <a:t> </a:t>
            </a:r>
            <a:r>
              <a:rPr lang="en-GB" sz="1200" dirty="0"/>
              <a:t>(QH NCR: ***</a:t>
            </a:r>
            <a:r>
              <a:rPr lang="fr-FR" sz="1200" dirty="0">
                <a:latin typeface="Arial" panose="020B0604020202020204" pitchFamily="34" charset="0"/>
                <a:hlinkClick r:id="rId5"/>
              </a:rPr>
              <a:t>EDMS 2769128</a:t>
            </a:r>
            <a:r>
              <a:rPr lang="fr-FR" sz="1200" dirty="0">
                <a:latin typeface="Arial" panose="020B0604020202020204" pitchFamily="34" charset="0"/>
              </a:rPr>
              <a:t>; ***</a:t>
            </a:r>
            <a:r>
              <a:rPr lang="fr-FR" sz="1200" dirty="0">
                <a:latin typeface="Arial" panose="020B0604020202020204" pitchFamily="34" charset="0"/>
                <a:hlinkClick r:id="rId6"/>
              </a:rPr>
              <a:t>EDMS 2883868</a:t>
            </a:r>
            <a:r>
              <a:rPr lang="fr-FR" sz="1200" dirty="0">
                <a:latin typeface="Arial" panose="020B0604020202020204" pitchFamily="34" charset="0"/>
              </a:rPr>
              <a:t>)</a:t>
            </a:r>
            <a:endParaRPr lang="en-GB" sz="1400" dirty="0"/>
          </a:p>
          <a:p>
            <a:pPr algn="l"/>
            <a:r>
              <a:rPr lang="en-GB" sz="1400" dirty="0"/>
              <a:t>Corrector package cryo-assembly with MCBXFAP1 and 9 High Order Correctors- </a:t>
            </a:r>
            <a:r>
              <a:rPr lang="en-GB" sz="1200" dirty="0"/>
              <a:t>(spare assembly)</a:t>
            </a:r>
          </a:p>
          <a:p>
            <a:pPr algn="l"/>
            <a:r>
              <a:rPr lang="en-GB" sz="1400" dirty="0"/>
              <a:t>D1 cryo-assembly with MBXFP1 </a:t>
            </a:r>
            <a:r>
              <a:rPr lang="en-GB" sz="1200" dirty="0"/>
              <a:t>(spare assembly)</a:t>
            </a:r>
          </a:p>
          <a:p>
            <a:pPr algn="l"/>
            <a:r>
              <a:rPr lang="en-GB" sz="1400" dirty="0"/>
              <a:t>DCM (D1-DFX Connection Module </a:t>
            </a:r>
            <a:r>
              <a:rPr lang="en-GB" sz="1200" dirty="0"/>
              <a:t>(spare assembly)</a:t>
            </a:r>
            <a:endParaRPr lang="en-GB" sz="1500" dirty="0"/>
          </a:p>
          <a:p>
            <a:pPr marL="0" indent="0" algn="l">
              <a:spcBef>
                <a:spcPts val="1200"/>
              </a:spcBef>
              <a:buNone/>
            </a:pPr>
            <a:r>
              <a:rPr lang="en-GB" sz="1400" dirty="0"/>
              <a:t>All magnets will be tested at 1.9K before the installation to the IT string. The Q3 cryo-assembly will be tested twice, at FNAL and at CERN for cross-checking.</a:t>
            </a:r>
          </a:p>
          <a:p>
            <a:pPr marL="0" indent="0" algn="l">
              <a:spcBef>
                <a:spcPts val="1200"/>
              </a:spcBef>
              <a:buNone/>
            </a:pPr>
            <a:r>
              <a:rPr lang="en-GB" sz="1400" dirty="0"/>
              <a:t>After the test at cold and before the installation to the IT String, the MAB (Magnet Assessment Board) gives a cryo-magnet evaluation and recommendation if specific issues. According to WP3 schedule </a:t>
            </a:r>
            <a:r>
              <a:rPr lang="en-GB" sz="1200" dirty="0"/>
              <a:t>(</a:t>
            </a:r>
            <a:r>
              <a:rPr lang="en-GB" sz="1200" dirty="0">
                <a:hlinkClick r:id="rId7"/>
              </a:rPr>
              <a:t>EDMS 2645484</a:t>
            </a:r>
            <a:r>
              <a:rPr lang="en-GB" sz="1200" dirty="0"/>
              <a:t>), </a:t>
            </a:r>
            <a:r>
              <a:rPr lang="en-GB" sz="1400" dirty="0"/>
              <a:t>all cryo-magnets but CP are measured at 1.9K by spring 2024.</a:t>
            </a:r>
          </a:p>
          <a:p>
            <a:pPr marL="0" indent="0" algn="l">
              <a:spcBef>
                <a:spcPts val="1200"/>
              </a:spcBef>
              <a:buNone/>
            </a:pPr>
            <a:endParaRPr lang="en-GB" sz="1400" dirty="0"/>
          </a:p>
          <a:p>
            <a:pPr marL="0" indent="0" algn="l">
              <a:spcBef>
                <a:spcPts val="1200"/>
              </a:spcBef>
              <a:buNone/>
            </a:pPr>
            <a:endParaRPr lang="en-GB" sz="1400" dirty="0"/>
          </a:p>
        </p:txBody>
      </p:sp>
      <p:sp>
        <p:nvSpPr>
          <p:cNvPr id="7" name="Espace réservé du pied de page 6"/>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31702160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F7280-DA69-02DA-939C-FD47901198E1}"/>
              </a:ext>
            </a:extLst>
          </p:cNvPr>
          <p:cNvSpPr>
            <a:spLocks noGrp="1"/>
          </p:cNvSpPr>
          <p:nvPr>
            <p:ph type="title"/>
          </p:nvPr>
        </p:nvSpPr>
        <p:spPr>
          <a:xfrm>
            <a:off x="612000" y="148334"/>
            <a:ext cx="7920000" cy="540000"/>
          </a:xfrm>
        </p:spPr>
        <p:txBody>
          <a:bodyPr/>
          <a:lstStyle/>
          <a:p>
            <a:r>
              <a:rPr lang="en-GB" dirty="0"/>
              <a:t>Cryo-magnets installation - support</a:t>
            </a:r>
          </a:p>
        </p:txBody>
      </p:sp>
      <p:sp>
        <p:nvSpPr>
          <p:cNvPr id="3" name="Content Placeholder 2">
            <a:extLst>
              <a:ext uri="{FF2B5EF4-FFF2-40B4-BE49-F238E27FC236}">
                <a16:creationId xmlns:a16="http://schemas.microsoft.com/office/drawing/2014/main" id="{13044388-8EAA-C1BB-7229-578044465430}"/>
              </a:ext>
            </a:extLst>
          </p:cNvPr>
          <p:cNvSpPr>
            <a:spLocks noGrp="1"/>
          </p:cNvSpPr>
          <p:nvPr>
            <p:ph idx="1"/>
          </p:nvPr>
        </p:nvSpPr>
        <p:spPr>
          <a:xfrm>
            <a:off x="612000" y="914401"/>
            <a:ext cx="8074800" cy="3680222"/>
          </a:xfrm>
        </p:spPr>
        <p:txBody>
          <a:bodyPr>
            <a:normAutofit/>
          </a:bodyPr>
          <a:lstStyle/>
          <a:p>
            <a:pPr marL="0" indent="0" algn="l">
              <a:buNone/>
            </a:pPr>
            <a:r>
              <a:rPr lang="en-GB" sz="1400" dirty="0"/>
              <a:t>All supports for the cryo-magnets and the DCM are at CERN or in production.</a:t>
            </a:r>
          </a:p>
          <a:p>
            <a:pPr marL="0" indent="0" algn="l">
              <a:buNone/>
            </a:pPr>
            <a:r>
              <a:rPr lang="en-GB" sz="1400" dirty="0"/>
              <a:t>The support will be installed by EN-ACE and the integration drawing is available : </a:t>
            </a:r>
            <a:r>
              <a:rPr lang="en-GB" sz="1400" dirty="0">
                <a:hlinkClick r:id="rId2"/>
              </a:rPr>
              <a:t>LHCLJXS_001</a:t>
            </a:r>
            <a:endParaRPr lang="en-GB" sz="1400" dirty="0"/>
          </a:p>
          <a:p>
            <a:pPr marL="0" indent="0" algn="l">
              <a:buNone/>
            </a:pPr>
            <a:r>
              <a:rPr lang="en-GB" sz="1400" dirty="0"/>
              <a:t>The installation procedure is given in </a:t>
            </a:r>
            <a:r>
              <a:rPr lang="en-GB" sz="1400" dirty="0">
                <a:hlinkClick r:id="rId3"/>
              </a:rPr>
              <a:t>EDMS 2757081</a:t>
            </a:r>
            <a:endParaRPr lang="en-GB" sz="1400" dirty="0"/>
          </a:p>
          <a:p>
            <a:pPr marL="0" indent="0" algn="l">
              <a:buNone/>
            </a:pPr>
            <a:endParaRPr lang="en-GB" sz="1400" dirty="0"/>
          </a:p>
          <a:p>
            <a:pPr marL="0" indent="0" algn="l">
              <a:buNone/>
            </a:pPr>
            <a:endParaRPr lang="en-GB" sz="1400" dirty="0"/>
          </a:p>
          <a:p>
            <a:pPr algn="l"/>
            <a:r>
              <a:rPr lang="en-GB" sz="1400" dirty="0"/>
              <a:t>Jacks : </a:t>
            </a:r>
            <a:r>
              <a:rPr lang="en-GB" sz="1400" dirty="0">
                <a:hlinkClick r:id="rId4"/>
              </a:rPr>
              <a:t>LHCHQHL_0001</a:t>
            </a:r>
            <a:r>
              <a:rPr lang="en-GB" sz="1400" dirty="0"/>
              <a:t>, </a:t>
            </a:r>
            <a:r>
              <a:rPr lang="en-GB" sz="1400" dirty="0">
                <a:hlinkClick r:id="rId5"/>
              </a:rPr>
              <a:t>LHCHQH C_0001</a:t>
            </a:r>
            <a:r>
              <a:rPr lang="en-GB" sz="1400" dirty="0"/>
              <a:t>		</a:t>
            </a:r>
            <a:r>
              <a:rPr lang="en-GB" sz="1400" dirty="0">
                <a:solidFill>
                  <a:srgbClr val="00B050"/>
                </a:solidFill>
              </a:rPr>
              <a:t>Received</a:t>
            </a:r>
          </a:p>
          <a:p>
            <a:pPr algn="l"/>
            <a:r>
              <a:rPr lang="en-GB" sz="1400" dirty="0"/>
              <a:t>Bridge over the gallery below Q3 : </a:t>
            </a:r>
            <a:r>
              <a:rPr lang="en-GB" sz="1400" u="sng" dirty="0">
                <a:hlinkClick r:id="rId6"/>
              </a:rPr>
              <a:t>LHCLJXS_0034</a:t>
            </a:r>
            <a:r>
              <a:rPr lang="en-GB" sz="1400" dirty="0"/>
              <a:t> 	</a:t>
            </a:r>
            <a:r>
              <a:rPr lang="en-GB" sz="1400" dirty="0">
                <a:solidFill>
                  <a:schemeClr val="accent6"/>
                </a:solidFill>
              </a:rPr>
              <a:t>In production</a:t>
            </a:r>
          </a:p>
          <a:p>
            <a:pPr algn="l"/>
            <a:r>
              <a:rPr lang="en-GB" sz="1400" dirty="0"/>
              <a:t>Shims (String heigh adjustment): </a:t>
            </a:r>
            <a:r>
              <a:rPr lang="en-GB" sz="1400" u="sng" dirty="0"/>
              <a:t>LHCLJXS_0028 </a:t>
            </a:r>
            <a:r>
              <a:rPr lang="en-GB" sz="1400" dirty="0"/>
              <a:t>	</a:t>
            </a:r>
            <a:r>
              <a:rPr lang="en-GB" sz="1400" dirty="0">
                <a:solidFill>
                  <a:srgbClr val="00B050"/>
                </a:solidFill>
              </a:rPr>
              <a:t>Received</a:t>
            </a:r>
            <a:endParaRPr lang="en-GB" sz="1400" dirty="0"/>
          </a:p>
          <a:p>
            <a:pPr algn="l"/>
            <a:r>
              <a:rPr lang="en-GB" sz="1400" dirty="0"/>
              <a:t>Anchors for IT String (no shim) : </a:t>
            </a:r>
            <a:r>
              <a:rPr lang="en-GB" sz="1400" dirty="0">
                <a:hlinkClick r:id="rId7"/>
              </a:rPr>
              <a:t>LHCHQFXM0014</a:t>
            </a:r>
            <a:r>
              <a:rPr lang="en-GB" sz="1400" dirty="0"/>
              <a:t>	</a:t>
            </a:r>
            <a:r>
              <a:rPr lang="en-GB" sz="1400" dirty="0">
                <a:solidFill>
                  <a:schemeClr val="accent6"/>
                </a:solidFill>
              </a:rPr>
              <a:t>In production</a:t>
            </a:r>
            <a:endParaRPr lang="en-GB" sz="1400" dirty="0"/>
          </a:p>
          <a:p>
            <a:pPr algn="l"/>
            <a:r>
              <a:rPr lang="en-GB" sz="1400" dirty="0"/>
              <a:t>DCM Frame (no shim) : </a:t>
            </a:r>
            <a:r>
              <a:rPr lang="fr-FR" sz="1400" dirty="0">
                <a:effectLst/>
                <a:ea typeface="Calibri" panose="020F0502020204030204" pitchFamily="34" charset="0"/>
                <a:hlinkClick r:id="rId8"/>
              </a:rPr>
              <a:t>LHCLDQD_0367</a:t>
            </a:r>
            <a:r>
              <a:rPr lang="fr-FR" sz="1400" dirty="0">
                <a:effectLst/>
                <a:ea typeface="Calibri" panose="020F0502020204030204" pitchFamily="34" charset="0"/>
              </a:rPr>
              <a:t>			</a:t>
            </a:r>
            <a:r>
              <a:rPr lang="en-GB" sz="1400" dirty="0">
                <a:solidFill>
                  <a:srgbClr val="00B050"/>
                </a:solidFill>
              </a:rPr>
              <a:t>Received</a:t>
            </a:r>
            <a:endParaRPr lang="en-GB" sz="1400" dirty="0"/>
          </a:p>
          <a:p>
            <a:pPr algn="l"/>
            <a:endParaRPr lang="en-GB" sz="1400" dirty="0"/>
          </a:p>
          <a:p>
            <a:pPr algn="l"/>
            <a:endParaRPr lang="en-GB" sz="1400" dirty="0"/>
          </a:p>
          <a:p>
            <a:pPr algn="l"/>
            <a:endParaRPr lang="en-GB" sz="1400" dirty="0"/>
          </a:p>
          <a:p>
            <a:pPr algn="l"/>
            <a:endParaRPr lang="en-GB" sz="1400" dirty="0"/>
          </a:p>
          <a:p>
            <a:pPr marL="0" indent="0" algn="l">
              <a:buNone/>
            </a:pPr>
            <a:endParaRPr lang="en-GB" sz="1400" dirty="0"/>
          </a:p>
        </p:txBody>
      </p:sp>
      <p:sp>
        <p:nvSpPr>
          <p:cNvPr id="4" name="Footer Placeholder 3">
            <a:extLst>
              <a:ext uri="{FF2B5EF4-FFF2-40B4-BE49-F238E27FC236}">
                <a16:creationId xmlns:a16="http://schemas.microsoft.com/office/drawing/2014/main" id="{D46CDFFF-7598-9F73-A710-AC685D042E99}"/>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7BEA83AA-43F9-7123-0618-68518643023E}"/>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23" name="Picture 22">
            <a:extLst>
              <a:ext uri="{FF2B5EF4-FFF2-40B4-BE49-F238E27FC236}">
                <a16:creationId xmlns:a16="http://schemas.microsoft.com/office/drawing/2014/main" id="{240A421B-0A35-381E-7B22-1C408D9C2ABE}"/>
              </a:ext>
            </a:extLst>
          </p:cNvPr>
          <p:cNvPicPr>
            <a:picLocks noChangeAspect="1"/>
          </p:cNvPicPr>
          <p:nvPr/>
        </p:nvPicPr>
        <p:blipFill>
          <a:blip r:embed="rId9"/>
          <a:stretch>
            <a:fillRect/>
          </a:stretch>
        </p:blipFill>
        <p:spPr>
          <a:xfrm flipH="1">
            <a:off x="6845952" y="3436139"/>
            <a:ext cx="1564084" cy="996558"/>
          </a:xfrm>
          <a:prstGeom prst="rect">
            <a:avLst/>
          </a:prstGeom>
        </p:spPr>
      </p:pic>
      <p:pic>
        <p:nvPicPr>
          <p:cNvPr id="27" name="Picture 26">
            <a:extLst>
              <a:ext uri="{FF2B5EF4-FFF2-40B4-BE49-F238E27FC236}">
                <a16:creationId xmlns:a16="http://schemas.microsoft.com/office/drawing/2014/main" id="{D9879FFC-9CC3-4057-C1DC-55D79DAD5FB7}"/>
              </a:ext>
            </a:extLst>
          </p:cNvPr>
          <p:cNvPicPr>
            <a:picLocks noChangeAspect="1"/>
          </p:cNvPicPr>
          <p:nvPr/>
        </p:nvPicPr>
        <p:blipFill rotWithShape="1">
          <a:blip r:embed="rId10"/>
          <a:srcRect t="4604" b="5528"/>
          <a:stretch/>
        </p:blipFill>
        <p:spPr>
          <a:xfrm>
            <a:off x="6156176" y="1387888"/>
            <a:ext cx="3541180" cy="1491601"/>
          </a:xfrm>
          <a:prstGeom prst="snip2DiagRect">
            <a:avLst>
              <a:gd name="adj1" fmla="val 50000"/>
              <a:gd name="adj2" fmla="val 50000"/>
            </a:avLst>
          </a:prstGeom>
        </p:spPr>
      </p:pic>
      <p:pic>
        <p:nvPicPr>
          <p:cNvPr id="28" name="Picture 27">
            <a:extLst>
              <a:ext uri="{FF2B5EF4-FFF2-40B4-BE49-F238E27FC236}">
                <a16:creationId xmlns:a16="http://schemas.microsoft.com/office/drawing/2014/main" id="{102FAE28-36CF-5A8E-5AD9-7187C17A2F68}"/>
              </a:ext>
            </a:extLst>
          </p:cNvPr>
          <p:cNvPicPr>
            <a:picLocks noChangeAspect="1"/>
          </p:cNvPicPr>
          <p:nvPr/>
        </p:nvPicPr>
        <p:blipFill>
          <a:blip r:embed="rId11"/>
          <a:stretch>
            <a:fillRect/>
          </a:stretch>
        </p:blipFill>
        <p:spPr>
          <a:xfrm>
            <a:off x="4860032" y="3633773"/>
            <a:ext cx="1296144" cy="1066219"/>
          </a:xfrm>
          <a:prstGeom prst="rect">
            <a:avLst/>
          </a:prstGeom>
        </p:spPr>
      </p:pic>
      <p:sp>
        <p:nvSpPr>
          <p:cNvPr id="29" name="TextBox 28">
            <a:extLst>
              <a:ext uri="{FF2B5EF4-FFF2-40B4-BE49-F238E27FC236}">
                <a16:creationId xmlns:a16="http://schemas.microsoft.com/office/drawing/2014/main" id="{6B920377-1F57-5A95-0516-238974F18748}"/>
              </a:ext>
            </a:extLst>
          </p:cNvPr>
          <p:cNvSpPr txBox="1"/>
          <p:nvPr/>
        </p:nvSpPr>
        <p:spPr>
          <a:xfrm>
            <a:off x="7926766" y="2363314"/>
            <a:ext cx="1141659" cy="461665"/>
          </a:xfrm>
          <a:prstGeom prst="rect">
            <a:avLst/>
          </a:prstGeom>
          <a:noFill/>
        </p:spPr>
        <p:txBody>
          <a:bodyPr wrap="none" rtlCol="0">
            <a:spAutoFit/>
          </a:bodyPr>
          <a:lstStyle/>
          <a:p>
            <a:r>
              <a:rPr lang="en-GB" sz="1200" dirty="0"/>
              <a:t>Bridge for Q3 </a:t>
            </a:r>
          </a:p>
          <a:p>
            <a:r>
              <a:rPr lang="en-GB" sz="1200" dirty="0"/>
              <a:t>with the jacks</a:t>
            </a:r>
          </a:p>
        </p:txBody>
      </p:sp>
      <p:pic>
        <p:nvPicPr>
          <p:cNvPr id="30" name="Picture 29">
            <a:extLst>
              <a:ext uri="{FF2B5EF4-FFF2-40B4-BE49-F238E27FC236}">
                <a16:creationId xmlns:a16="http://schemas.microsoft.com/office/drawing/2014/main" id="{074E4059-4208-9A62-1F82-0E86017A1CD4}"/>
              </a:ext>
            </a:extLst>
          </p:cNvPr>
          <p:cNvPicPr>
            <a:picLocks noChangeAspect="1"/>
          </p:cNvPicPr>
          <p:nvPr/>
        </p:nvPicPr>
        <p:blipFill>
          <a:blip r:embed="rId12"/>
          <a:stretch>
            <a:fillRect/>
          </a:stretch>
        </p:blipFill>
        <p:spPr>
          <a:xfrm>
            <a:off x="2051720" y="3436139"/>
            <a:ext cx="2520280" cy="1717087"/>
          </a:xfrm>
          <a:prstGeom prst="roundRect">
            <a:avLst>
              <a:gd name="adj" fmla="val 16667"/>
            </a:avLst>
          </a:prstGeom>
          <a:ln>
            <a:solidFill>
              <a:schemeClr val="bg1"/>
            </a:solidFill>
          </a:ln>
          <a:effectLst/>
          <a:scene3d>
            <a:camera prst="orthographicFront"/>
            <a:lightRig rig="contrasting" dir="t">
              <a:rot lat="0" lon="0" rev="4200000"/>
            </a:lightRig>
          </a:scene3d>
          <a:sp3d prstMaterial="plastic">
            <a:bevelT w="381000" h="114300" prst="relaxedInset"/>
            <a:contourClr>
              <a:srgbClr val="969696"/>
            </a:contourClr>
          </a:sp3d>
        </p:spPr>
      </p:pic>
      <p:sp>
        <p:nvSpPr>
          <p:cNvPr id="31" name="TextBox 30">
            <a:extLst>
              <a:ext uri="{FF2B5EF4-FFF2-40B4-BE49-F238E27FC236}">
                <a16:creationId xmlns:a16="http://schemas.microsoft.com/office/drawing/2014/main" id="{8F18EE14-35D1-C8AB-3BEA-B9DBA27A45B4}"/>
              </a:ext>
            </a:extLst>
          </p:cNvPr>
          <p:cNvSpPr txBox="1"/>
          <p:nvPr/>
        </p:nvSpPr>
        <p:spPr>
          <a:xfrm>
            <a:off x="6959596" y="4358704"/>
            <a:ext cx="1515608" cy="276999"/>
          </a:xfrm>
          <a:prstGeom prst="rect">
            <a:avLst/>
          </a:prstGeom>
          <a:noFill/>
        </p:spPr>
        <p:txBody>
          <a:bodyPr wrap="none" rtlCol="0">
            <a:spAutoFit/>
          </a:bodyPr>
          <a:lstStyle/>
          <a:p>
            <a:r>
              <a:rPr lang="en-GB" sz="1200" dirty="0"/>
              <a:t>Anchor for IT String</a:t>
            </a:r>
          </a:p>
        </p:txBody>
      </p:sp>
      <p:sp>
        <p:nvSpPr>
          <p:cNvPr id="32" name="TextBox 31">
            <a:extLst>
              <a:ext uri="{FF2B5EF4-FFF2-40B4-BE49-F238E27FC236}">
                <a16:creationId xmlns:a16="http://schemas.microsoft.com/office/drawing/2014/main" id="{DB32F3BE-6F8C-5357-46AC-B564659EB4DE}"/>
              </a:ext>
            </a:extLst>
          </p:cNvPr>
          <p:cNvSpPr txBox="1"/>
          <p:nvPr/>
        </p:nvSpPr>
        <p:spPr>
          <a:xfrm>
            <a:off x="5453701" y="4305598"/>
            <a:ext cx="1130438" cy="461665"/>
          </a:xfrm>
          <a:prstGeom prst="rect">
            <a:avLst/>
          </a:prstGeom>
          <a:noFill/>
        </p:spPr>
        <p:txBody>
          <a:bodyPr wrap="none" rtlCol="0">
            <a:spAutoFit/>
          </a:bodyPr>
          <a:lstStyle/>
          <a:p>
            <a:pPr algn="ctr"/>
            <a:r>
              <a:rPr lang="en-GB" sz="1200" dirty="0"/>
              <a:t>Shim </a:t>
            </a:r>
          </a:p>
          <a:p>
            <a:pPr algn="ctr"/>
            <a:r>
              <a:rPr lang="en-GB" sz="1200" dirty="0"/>
              <a:t>(0.19m heigh)</a:t>
            </a:r>
          </a:p>
        </p:txBody>
      </p:sp>
      <p:sp>
        <p:nvSpPr>
          <p:cNvPr id="35" name="TextBox 34">
            <a:extLst>
              <a:ext uri="{FF2B5EF4-FFF2-40B4-BE49-F238E27FC236}">
                <a16:creationId xmlns:a16="http://schemas.microsoft.com/office/drawing/2014/main" id="{02A8989E-48D3-F618-FC69-42A08014F687}"/>
              </a:ext>
            </a:extLst>
          </p:cNvPr>
          <p:cNvSpPr txBox="1"/>
          <p:nvPr/>
        </p:nvSpPr>
        <p:spPr>
          <a:xfrm>
            <a:off x="3481470" y="4789655"/>
            <a:ext cx="1021433" cy="276999"/>
          </a:xfrm>
          <a:prstGeom prst="rect">
            <a:avLst/>
          </a:prstGeom>
          <a:noFill/>
        </p:spPr>
        <p:txBody>
          <a:bodyPr wrap="none" rtlCol="0">
            <a:spAutoFit/>
          </a:bodyPr>
          <a:lstStyle/>
          <a:p>
            <a:pPr algn="ctr"/>
            <a:r>
              <a:rPr lang="en-GB" sz="1200" dirty="0"/>
              <a:t>DCM Frame</a:t>
            </a:r>
          </a:p>
        </p:txBody>
      </p:sp>
    </p:spTree>
    <p:extLst>
      <p:ext uri="{BB962C8B-B14F-4D97-AF65-F5344CB8AC3E}">
        <p14:creationId xmlns:p14="http://schemas.microsoft.com/office/powerpoint/2010/main" val="3133924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27042228-D40C-16DF-E41B-9244F122F223}"/>
              </a:ext>
            </a:extLst>
          </p:cNvPr>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a:extLst>
              <a:ext uri="{FF2B5EF4-FFF2-40B4-BE49-F238E27FC236}">
                <a16:creationId xmlns:a16="http://schemas.microsoft.com/office/drawing/2014/main" id="{88E8414D-4E3D-86F7-C8E6-28C33F816ABF}"/>
              </a:ext>
            </a:extLst>
          </p:cNvPr>
          <p:cNvSpPr>
            <a:spLocks noGrp="1"/>
          </p:cNvSpPr>
          <p:nvPr>
            <p:ph type="sldNum" sz="quarter" idx="12"/>
          </p:nvPr>
        </p:nvSpPr>
        <p:spPr/>
        <p:txBody>
          <a:bodyPr/>
          <a:lstStyle/>
          <a:p>
            <a:fld id="{BFDCA1C4-9514-7B4F-976F-D92F7E296653}" type="slidenum">
              <a:rPr lang="fr-FR" smtClean="0"/>
              <a:pPr/>
              <a:t>6</a:t>
            </a:fld>
            <a:endParaRPr lang="fr-FR"/>
          </a:p>
        </p:txBody>
      </p:sp>
      <p:sp>
        <p:nvSpPr>
          <p:cNvPr id="41" name="Content Placeholder 40">
            <a:extLst>
              <a:ext uri="{FF2B5EF4-FFF2-40B4-BE49-F238E27FC236}">
                <a16:creationId xmlns:a16="http://schemas.microsoft.com/office/drawing/2014/main" id="{4C6B5596-602B-38C7-759A-26B82DDC065A}"/>
              </a:ext>
            </a:extLst>
          </p:cNvPr>
          <p:cNvSpPr>
            <a:spLocks noGrp="1"/>
          </p:cNvSpPr>
          <p:nvPr>
            <p:ph idx="1"/>
          </p:nvPr>
        </p:nvSpPr>
        <p:spPr>
          <a:xfrm>
            <a:off x="612000" y="1908827"/>
            <a:ext cx="7920000" cy="2989234"/>
          </a:xfrm>
        </p:spPr>
        <p:txBody>
          <a:bodyPr>
            <a:normAutofit/>
          </a:bodyPr>
          <a:lstStyle/>
          <a:p>
            <a:pPr algn="l"/>
            <a:r>
              <a:rPr lang="en-GB" sz="1600" dirty="0"/>
              <a:t>Connected to the power converters via the SC link, seven 18kA cables and twelve 2kA cables arrive in the DCM to power the main magnets from Q1 to D1 and the MCBXF correctors.</a:t>
            </a:r>
          </a:p>
          <a:p>
            <a:pPr algn="l"/>
            <a:r>
              <a:rPr lang="en-GB" sz="1600" dirty="0"/>
              <a:t>Busbars must be installed before the magnet connection </a:t>
            </a:r>
          </a:p>
          <a:p>
            <a:pPr lvl="1" algn="l"/>
            <a:r>
              <a:rPr lang="en-GB" sz="1400" b="1" dirty="0"/>
              <a:t>All magnets from D1 to Q2a must be installed and aligned</a:t>
            </a:r>
          </a:p>
          <a:p>
            <a:pPr lvl="1" algn="l"/>
            <a:r>
              <a:rPr lang="en-GB" sz="1400" dirty="0"/>
              <a:t>DCM not in place for the insertion of the lines N (N1 and N2)</a:t>
            </a:r>
          </a:p>
          <a:p>
            <a:pPr lvl="1" algn="l"/>
            <a:r>
              <a:rPr lang="en-GB" sz="1400" dirty="0"/>
              <a:t>N1 is a set of </a:t>
            </a:r>
            <a:r>
              <a:rPr lang="en-GB" sz="1400" b="1" dirty="0"/>
              <a:t>5</a:t>
            </a:r>
            <a:r>
              <a:rPr lang="en-GB" sz="1400" dirty="0"/>
              <a:t> cables for 18 kA supply  (45 m long)</a:t>
            </a:r>
          </a:p>
          <a:p>
            <a:pPr lvl="3" algn="l"/>
            <a:r>
              <a:rPr lang="en-GB" sz="1000" dirty="0"/>
              <a:t>2 connections in CP – Q3</a:t>
            </a:r>
          </a:p>
          <a:p>
            <a:pPr lvl="3" algn="l"/>
            <a:r>
              <a:rPr lang="en-GB" sz="1000" dirty="0"/>
              <a:t>1 connection in Q3 – Q2b</a:t>
            </a:r>
          </a:p>
          <a:p>
            <a:pPr lvl="1" algn="l"/>
            <a:r>
              <a:rPr lang="en-GB" sz="1400" dirty="0"/>
              <a:t>N2 is </a:t>
            </a:r>
            <a:r>
              <a:rPr lang="en-GB" sz="1400" b="1" dirty="0"/>
              <a:t>3</a:t>
            </a:r>
            <a:r>
              <a:rPr lang="en-GB" sz="1400" dirty="0"/>
              <a:t> sets of </a:t>
            </a:r>
            <a:r>
              <a:rPr lang="en-GB" sz="1400" b="1" dirty="0"/>
              <a:t>4</a:t>
            </a:r>
            <a:r>
              <a:rPr lang="en-GB" sz="1400" dirty="0"/>
              <a:t> cables for 2 kA supply  (55 m long)</a:t>
            </a:r>
          </a:p>
          <a:p>
            <a:pPr lvl="3" algn="l"/>
            <a:r>
              <a:rPr lang="en-GB" sz="1000" dirty="0"/>
              <a:t>4 connections in CP – Q3</a:t>
            </a:r>
          </a:p>
          <a:p>
            <a:pPr lvl="3" algn="l"/>
            <a:r>
              <a:rPr lang="en-GB" sz="1000" dirty="0"/>
              <a:t>4 connections in Q3 – Q2b</a:t>
            </a:r>
          </a:p>
        </p:txBody>
      </p:sp>
      <p:grpSp>
        <p:nvGrpSpPr>
          <p:cNvPr id="43" name="Group 42">
            <a:extLst>
              <a:ext uri="{FF2B5EF4-FFF2-40B4-BE49-F238E27FC236}">
                <a16:creationId xmlns:a16="http://schemas.microsoft.com/office/drawing/2014/main" id="{FB96D911-5572-C327-ADEE-E18AA54F02D7}"/>
              </a:ext>
            </a:extLst>
          </p:cNvPr>
          <p:cNvGrpSpPr/>
          <p:nvPr/>
        </p:nvGrpSpPr>
        <p:grpSpPr>
          <a:xfrm>
            <a:off x="86351" y="451102"/>
            <a:ext cx="8812089" cy="950028"/>
            <a:chOff x="202988" y="1789229"/>
            <a:chExt cx="8812089" cy="535505"/>
          </a:xfrm>
        </p:grpSpPr>
        <p:pic>
          <p:nvPicPr>
            <p:cNvPr id="44" name="Picture 43">
              <a:extLst>
                <a:ext uri="{FF2B5EF4-FFF2-40B4-BE49-F238E27FC236}">
                  <a16:creationId xmlns:a16="http://schemas.microsoft.com/office/drawing/2014/main" id="{4D56A94C-C734-CE35-F6A1-0DECEB66EA5C}"/>
                </a:ext>
              </a:extLst>
            </p:cNvPr>
            <p:cNvPicPr>
              <a:picLocks noChangeAspect="1"/>
            </p:cNvPicPr>
            <p:nvPr/>
          </p:nvPicPr>
          <p:blipFill rotWithShape="1">
            <a:blip r:embed="rId3">
              <a:extLst>
                <a:ext uri="{28A0092B-C50C-407E-A947-70E740481C1C}">
                  <a14:useLocalDpi xmlns:a14="http://schemas.microsoft.com/office/drawing/2010/main" val="0"/>
                </a:ext>
              </a:extLst>
            </a:blip>
            <a:srcRect l="3071" t="60104" b="32285"/>
            <a:stretch/>
          </p:blipFill>
          <p:spPr>
            <a:xfrm>
              <a:off x="202988" y="1821646"/>
              <a:ext cx="8812089" cy="503088"/>
            </a:xfrm>
            <a:prstGeom prst="rect">
              <a:avLst/>
            </a:prstGeom>
          </p:spPr>
        </p:pic>
        <p:sp>
          <p:nvSpPr>
            <p:cNvPr id="45" name="Rectangle 44">
              <a:extLst>
                <a:ext uri="{FF2B5EF4-FFF2-40B4-BE49-F238E27FC236}">
                  <a16:creationId xmlns:a16="http://schemas.microsoft.com/office/drawing/2014/main" id="{D096540B-8DE6-235B-D5EB-0412547A38C7}"/>
                </a:ext>
              </a:extLst>
            </p:cNvPr>
            <p:cNvSpPr/>
            <p:nvPr/>
          </p:nvSpPr>
          <p:spPr>
            <a:xfrm>
              <a:off x="37822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a:extLst>
                <a:ext uri="{FF2B5EF4-FFF2-40B4-BE49-F238E27FC236}">
                  <a16:creationId xmlns:a16="http://schemas.microsoft.com/office/drawing/2014/main" id="{87CA146E-FAE0-10DB-2EF2-55295A56678B}"/>
                </a:ext>
              </a:extLst>
            </p:cNvPr>
            <p:cNvSpPr/>
            <p:nvPr/>
          </p:nvSpPr>
          <p:spPr>
            <a:xfrm>
              <a:off x="2907471" y="1941808"/>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extLst>
                <a:ext uri="{FF2B5EF4-FFF2-40B4-BE49-F238E27FC236}">
                  <a16:creationId xmlns:a16="http://schemas.microsoft.com/office/drawing/2014/main" id="{F0CBA6D1-0C43-F4B5-B462-B2A8016BC628}"/>
                </a:ext>
              </a:extLst>
            </p:cNvPr>
            <p:cNvSpPr/>
            <p:nvPr/>
          </p:nvSpPr>
          <p:spPr>
            <a:xfrm>
              <a:off x="1767120" y="1938780"/>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extLst>
                <a:ext uri="{FF2B5EF4-FFF2-40B4-BE49-F238E27FC236}">
                  <a16:creationId xmlns:a16="http://schemas.microsoft.com/office/drawing/2014/main" id="{AE4299FE-E6A2-A1AC-FC77-3086A745AF5A}"/>
                </a:ext>
              </a:extLst>
            </p:cNvPr>
            <p:cNvSpPr/>
            <p:nvPr/>
          </p:nvSpPr>
          <p:spPr>
            <a:xfrm>
              <a:off x="5042670"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extLst>
                <a:ext uri="{FF2B5EF4-FFF2-40B4-BE49-F238E27FC236}">
                  <a16:creationId xmlns:a16="http://schemas.microsoft.com/office/drawing/2014/main" id="{F2752252-D155-91C1-F226-BBFA22843F6D}"/>
                </a:ext>
              </a:extLst>
            </p:cNvPr>
            <p:cNvSpPr/>
            <p:nvPr/>
          </p:nvSpPr>
          <p:spPr>
            <a:xfrm>
              <a:off x="64163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extLst>
                <a:ext uri="{FF2B5EF4-FFF2-40B4-BE49-F238E27FC236}">
                  <a16:creationId xmlns:a16="http://schemas.microsoft.com/office/drawing/2014/main" id="{1EA8FCBB-B26F-E15A-F50B-66C5BAA296C4}"/>
                </a:ext>
              </a:extLst>
            </p:cNvPr>
            <p:cNvSpPr/>
            <p:nvPr/>
          </p:nvSpPr>
          <p:spPr>
            <a:xfrm>
              <a:off x="7687067" y="1938780"/>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 name="Picture 50">
              <a:extLst>
                <a:ext uri="{FF2B5EF4-FFF2-40B4-BE49-F238E27FC236}">
                  <a16:creationId xmlns:a16="http://schemas.microsoft.com/office/drawing/2014/main" id="{3376CD9A-EE22-96DB-4F51-0C6AD842D7CD}"/>
                </a:ext>
              </a:extLst>
            </p:cNvPr>
            <p:cNvPicPr>
              <a:picLocks noChangeAspect="1"/>
            </p:cNvPicPr>
            <p:nvPr/>
          </p:nvPicPr>
          <p:blipFill>
            <a:blip r:embed="rId4"/>
            <a:stretch>
              <a:fillRect/>
            </a:stretch>
          </p:blipFill>
          <p:spPr>
            <a:xfrm>
              <a:off x="1209686" y="1999471"/>
              <a:ext cx="129231" cy="110894"/>
            </a:xfrm>
            <a:prstGeom prst="rect">
              <a:avLst/>
            </a:prstGeom>
          </p:spPr>
        </p:pic>
        <p:grpSp>
          <p:nvGrpSpPr>
            <p:cNvPr id="52" name="Group 51">
              <a:extLst>
                <a:ext uri="{FF2B5EF4-FFF2-40B4-BE49-F238E27FC236}">
                  <a16:creationId xmlns:a16="http://schemas.microsoft.com/office/drawing/2014/main" id="{FB5B6953-DB56-4FF3-D96C-7764A544F41D}"/>
                </a:ext>
              </a:extLst>
            </p:cNvPr>
            <p:cNvGrpSpPr/>
            <p:nvPr/>
          </p:nvGrpSpPr>
          <p:grpSpPr>
            <a:xfrm>
              <a:off x="1224796" y="1997851"/>
              <a:ext cx="216781" cy="91035"/>
              <a:chOff x="2569847" y="2344048"/>
              <a:chExt cx="677427" cy="205741"/>
            </a:xfrm>
          </p:grpSpPr>
          <p:pic>
            <p:nvPicPr>
              <p:cNvPr id="55" name="Picture 54">
                <a:extLst>
                  <a:ext uri="{FF2B5EF4-FFF2-40B4-BE49-F238E27FC236}">
                    <a16:creationId xmlns:a16="http://schemas.microsoft.com/office/drawing/2014/main" id="{A597D70D-46DC-8899-D159-C033B46B794F}"/>
                  </a:ext>
                </a:extLst>
              </p:cNvPr>
              <p:cNvPicPr>
                <a:picLocks noChangeAspect="1"/>
              </p:cNvPicPr>
              <p:nvPr/>
            </p:nvPicPr>
            <p:blipFill>
              <a:blip r:embed="rId5"/>
              <a:stretch>
                <a:fillRect/>
              </a:stretch>
            </p:blipFill>
            <p:spPr>
              <a:xfrm flipV="1">
                <a:off x="2569847" y="2344049"/>
                <a:ext cx="660282" cy="205740"/>
              </a:xfrm>
              <a:prstGeom prst="rect">
                <a:avLst/>
              </a:prstGeom>
            </p:spPr>
          </p:pic>
          <p:sp>
            <p:nvSpPr>
              <p:cNvPr id="56" name="Rectangle 55">
                <a:extLst>
                  <a:ext uri="{FF2B5EF4-FFF2-40B4-BE49-F238E27FC236}">
                    <a16:creationId xmlns:a16="http://schemas.microsoft.com/office/drawing/2014/main" id="{C9ED00DE-5DAF-F629-DF1D-84B41D3FDAE9}"/>
                  </a:ext>
                </a:extLst>
              </p:cNvPr>
              <p:cNvSpPr/>
              <p:nvPr/>
            </p:nvSpPr>
            <p:spPr>
              <a:xfrm>
                <a:off x="3049905" y="2344048"/>
                <a:ext cx="180223"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extLst>
                  <a:ext uri="{FF2B5EF4-FFF2-40B4-BE49-F238E27FC236}">
                    <a16:creationId xmlns:a16="http://schemas.microsoft.com/office/drawing/2014/main" id="{272085BC-2561-3BBA-C25D-8419A37AD58A}"/>
                  </a:ext>
                </a:extLst>
              </p:cNvPr>
              <p:cNvSpPr/>
              <p:nvPr/>
            </p:nvSpPr>
            <p:spPr>
              <a:xfrm>
                <a:off x="2927985" y="2484012"/>
                <a:ext cx="319289"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3" name="Picture 52">
              <a:extLst>
                <a:ext uri="{FF2B5EF4-FFF2-40B4-BE49-F238E27FC236}">
                  <a16:creationId xmlns:a16="http://schemas.microsoft.com/office/drawing/2014/main" id="{EC2DFFB1-D5CA-05A6-34F1-452123F1F872}"/>
                </a:ext>
              </a:extLst>
            </p:cNvPr>
            <p:cNvPicPr>
              <a:picLocks noChangeAspect="1"/>
            </p:cNvPicPr>
            <p:nvPr/>
          </p:nvPicPr>
          <p:blipFill rotWithShape="1">
            <a:blip r:embed="rId6"/>
            <a:srcRect l="39541" t="-1130" r="-1" b="-1"/>
            <a:stretch/>
          </p:blipFill>
          <p:spPr>
            <a:xfrm>
              <a:off x="543643" y="2011402"/>
              <a:ext cx="74940" cy="43516"/>
            </a:xfrm>
            <a:prstGeom prst="rect">
              <a:avLst/>
            </a:prstGeom>
          </p:spPr>
        </p:pic>
        <p:sp>
          <p:nvSpPr>
            <p:cNvPr id="54" name="Rectangle 53">
              <a:extLst>
                <a:ext uri="{FF2B5EF4-FFF2-40B4-BE49-F238E27FC236}">
                  <a16:creationId xmlns:a16="http://schemas.microsoft.com/office/drawing/2014/main" id="{04176E76-BDB4-D95A-F614-21D5506374C3}"/>
                </a:ext>
              </a:extLst>
            </p:cNvPr>
            <p:cNvSpPr/>
            <p:nvPr/>
          </p:nvSpPr>
          <p:spPr>
            <a:xfrm>
              <a:off x="437386" y="1789229"/>
              <a:ext cx="805700" cy="9658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8" name="Rectangle 57">
            <a:extLst>
              <a:ext uri="{FF2B5EF4-FFF2-40B4-BE49-F238E27FC236}">
                <a16:creationId xmlns:a16="http://schemas.microsoft.com/office/drawing/2014/main" id="{A1989BD5-54E8-BF88-08B1-9B1817D68929}"/>
              </a:ext>
            </a:extLst>
          </p:cNvPr>
          <p:cNvSpPr/>
          <p:nvPr/>
        </p:nvSpPr>
        <p:spPr>
          <a:xfrm>
            <a:off x="427007" y="622444"/>
            <a:ext cx="1059964" cy="77539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900" dirty="0">
              <a:solidFill>
                <a:schemeClr val="tx1"/>
              </a:solidFill>
            </a:endParaRPr>
          </a:p>
        </p:txBody>
      </p:sp>
      <p:grpSp>
        <p:nvGrpSpPr>
          <p:cNvPr id="59" name="Group 58">
            <a:extLst>
              <a:ext uri="{FF2B5EF4-FFF2-40B4-BE49-F238E27FC236}">
                <a16:creationId xmlns:a16="http://schemas.microsoft.com/office/drawing/2014/main" id="{4B490D9F-DB99-7496-99BB-F3FAC431FA19}"/>
              </a:ext>
            </a:extLst>
          </p:cNvPr>
          <p:cNvGrpSpPr/>
          <p:nvPr/>
        </p:nvGrpSpPr>
        <p:grpSpPr>
          <a:xfrm>
            <a:off x="340286" y="483648"/>
            <a:ext cx="8083792" cy="458625"/>
            <a:chOff x="431188" y="1442059"/>
            <a:chExt cx="8083792" cy="458625"/>
          </a:xfrm>
        </p:grpSpPr>
        <p:sp>
          <p:nvSpPr>
            <p:cNvPr id="60" name="TextBox 59">
              <a:extLst>
                <a:ext uri="{FF2B5EF4-FFF2-40B4-BE49-F238E27FC236}">
                  <a16:creationId xmlns:a16="http://schemas.microsoft.com/office/drawing/2014/main" id="{294D7780-CA80-7AF5-FFFB-4F2968970D45}"/>
                </a:ext>
              </a:extLst>
            </p:cNvPr>
            <p:cNvSpPr txBox="1"/>
            <p:nvPr/>
          </p:nvSpPr>
          <p:spPr>
            <a:xfrm>
              <a:off x="431188" y="1442059"/>
              <a:ext cx="492443" cy="264722"/>
            </a:xfrm>
            <a:prstGeom prst="rect">
              <a:avLst/>
            </a:prstGeom>
            <a:noFill/>
          </p:spPr>
          <p:txBody>
            <a:bodyPr wrap="none" rtlCol="0">
              <a:spAutoFit/>
            </a:bodyPr>
            <a:lstStyle/>
            <a:p>
              <a:r>
                <a:rPr lang="en-GB" sz="1200" b="1" dirty="0"/>
                <a:t>DFX</a:t>
              </a:r>
            </a:p>
          </p:txBody>
        </p:sp>
        <p:sp>
          <p:nvSpPr>
            <p:cNvPr id="61" name="TextBox 60">
              <a:extLst>
                <a:ext uri="{FF2B5EF4-FFF2-40B4-BE49-F238E27FC236}">
                  <a16:creationId xmlns:a16="http://schemas.microsoft.com/office/drawing/2014/main" id="{1F72B50B-AA50-4056-E5C3-055EA271C4F2}"/>
                </a:ext>
              </a:extLst>
            </p:cNvPr>
            <p:cNvSpPr txBox="1"/>
            <p:nvPr/>
          </p:nvSpPr>
          <p:spPr>
            <a:xfrm>
              <a:off x="2017620" y="1635962"/>
              <a:ext cx="380232" cy="264722"/>
            </a:xfrm>
            <a:prstGeom prst="rect">
              <a:avLst/>
            </a:prstGeom>
            <a:noFill/>
          </p:spPr>
          <p:txBody>
            <a:bodyPr wrap="none" rtlCol="0">
              <a:spAutoFit/>
            </a:bodyPr>
            <a:lstStyle/>
            <a:p>
              <a:r>
                <a:rPr lang="en-GB" sz="1200" b="1" dirty="0"/>
                <a:t>D1</a:t>
              </a:r>
            </a:p>
          </p:txBody>
        </p:sp>
        <p:sp>
          <p:nvSpPr>
            <p:cNvPr id="62" name="TextBox 61">
              <a:extLst>
                <a:ext uri="{FF2B5EF4-FFF2-40B4-BE49-F238E27FC236}">
                  <a16:creationId xmlns:a16="http://schemas.microsoft.com/office/drawing/2014/main" id="{C96CCC98-DF6C-C55F-99C8-B4BC2EA0F86A}"/>
                </a:ext>
              </a:extLst>
            </p:cNvPr>
            <p:cNvSpPr txBox="1"/>
            <p:nvPr/>
          </p:nvSpPr>
          <p:spPr>
            <a:xfrm>
              <a:off x="3090054" y="1635962"/>
              <a:ext cx="397866" cy="264722"/>
            </a:xfrm>
            <a:prstGeom prst="rect">
              <a:avLst/>
            </a:prstGeom>
            <a:noFill/>
          </p:spPr>
          <p:txBody>
            <a:bodyPr wrap="none" rtlCol="0">
              <a:spAutoFit/>
            </a:bodyPr>
            <a:lstStyle/>
            <a:p>
              <a:r>
                <a:rPr lang="en-GB" sz="1200" b="1" dirty="0"/>
                <a:t>CP</a:t>
              </a:r>
            </a:p>
          </p:txBody>
        </p:sp>
        <p:sp>
          <p:nvSpPr>
            <p:cNvPr id="63" name="TextBox 62">
              <a:extLst>
                <a:ext uri="{FF2B5EF4-FFF2-40B4-BE49-F238E27FC236}">
                  <a16:creationId xmlns:a16="http://schemas.microsoft.com/office/drawing/2014/main" id="{6F7F8DE1-2A8B-5360-B7C7-7DCD0759FA59}"/>
                </a:ext>
              </a:extLst>
            </p:cNvPr>
            <p:cNvSpPr txBox="1"/>
            <p:nvPr/>
          </p:nvSpPr>
          <p:spPr>
            <a:xfrm>
              <a:off x="5527118" y="1635962"/>
              <a:ext cx="484428" cy="264722"/>
            </a:xfrm>
            <a:prstGeom prst="rect">
              <a:avLst/>
            </a:prstGeom>
            <a:noFill/>
          </p:spPr>
          <p:txBody>
            <a:bodyPr wrap="none" rtlCol="0">
              <a:spAutoFit/>
            </a:bodyPr>
            <a:lstStyle/>
            <a:p>
              <a:r>
                <a:rPr lang="en-GB" sz="1200" b="1" dirty="0"/>
                <a:t>Q2b</a:t>
              </a:r>
            </a:p>
          </p:txBody>
        </p:sp>
        <p:sp>
          <p:nvSpPr>
            <p:cNvPr id="64" name="TextBox 63">
              <a:extLst>
                <a:ext uri="{FF2B5EF4-FFF2-40B4-BE49-F238E27FC236}">
                  <a16:creationId xmlns:a16="http://schemas.microsoft.com/office/drawing/2014/main" id="{957081CC-BE17-F10B-AF10-C8324371E2AB}"/>
                </a:ext>
              </a:extLst>
            </p:cNvPr>
            <p:cNvSpPr txBox="1"/>
            <p:nvPr/>
          </p:nvSpPr>
          <p:spPr>
            <a:xfrm>
              <a:off x="4266690" y="1635962"/>
              <a:ext cx="389850" cy="264722"/>
            </a:xfrm>
            <a:prstGeom prst="rect">
              <a:avLst/>
            </a:prstGeom>
            <a:noFill/>
          </p:spPr>
          <p:txBody>
            <a:bodyPr wrap="none" rtlCol="0">
              <a:spAutoFit/>
            </a:bodyPr>
            <a:lstStyle/>
            <a:p>
              <a:r>
                <a:rPr lang="en-GB" sz="1200" b="1" dirty="0"/>
                <a:t>Q3</a:t>
              </a:r>
            </a:p>
          </p:txBody>
        </p:sp>
        <p:sp>
          <p:nvSpPr>
            <p:cNvPr id="65" name="TextBox 64">
              <a:extLst>
                <a:ext uri="{FF2B5EF4-FFF2-40B4-BE49-F238E27FC236}">
                  <a16:creationId xmlns:a16="http://schemas.microsoft.com/office/drawing/2014/main" id="{7343ED6C-4CF9-D311-F5AC-20B4D0AF4AC8}"/>
                </a:ext>
              </a:extLst>
            </p:cNvPr>
            <p:cNvSpPr txBox="1"/>
            <p:nvPr/>
          </p:nvSpPr>
          <p:spPr>
            <a:xfrm>
              <a:off x="8125130" y="1635962"/>
              <a:ext cx="389850" cy="264722"/>
            </a:xfrm>
            <a:prstGeom prst="rect">
              <a:avLst/>
            </a:prstGeom>
            <a:noFill/>
          </p:spPr>
          <p:txBody>
            <a:bodyPr wrap="none" rtlCol="0">
              <a:spAutoFit/>
            </a:bodyPr>
            <a:lstStyle/>
            <a:p>
              <a:r>
                <a:rPr lang="en-GB" sz="1200" b="1" dirty="0"/>
                <a:t>Q1</a:t>
              </a:r>
            </a:p>
          </p:txBody>
        </p:sp>
        <p:sp>
          <p:nvSpPr>
            <p:cNvPr id="66" name="TextBox 65">
              <a:extLst>
                <a:ext uri="{FF2B5EF4-FFF2-40B4-BE49-F238E27FC236}">
                  <a16:creationId xmlns:a16="http://schemas.microsoft.com/office/drawing/2014/main" id="{CC2EDE6A-91A9-71B2-226A-74B39285B739}"/>
                </a:ext>
              </a:extLst>
            </p:cNvPr>
            <p:cNvSpPr txBox="1"/>
            <p:nvPr/>
          </p:nvSpPr>
          <p:spPr>
            <a:xfrm>
              <a:off x="6826370" y="1635962"/>
              <a:ext cx="474810" cy="264722"/>
            </a:xfrm>
            <a:prstGeom prst="rect">
              <a:avLst/>
            </a:prstGeom>
            <a:noFill/>
          </p:spPr>
          <p:txBody>
            <a:bodyPr wrap="none" rtlCol="0">
              <a:spAutoFit/>
            </a:bodyPr>
            <a:lstStyle/>
            <a:p>
              <a:r>
                <a:rPr lang="en-GB" sz="1200" b="1" dirty="0"/>
                <a:t>Q2a</a:t>
              </a:r>
            </a:p>
          </p:txBody>
        </p:sp>
      </p:grpSp>
      <p:sp>
        <p:nvSpPr>
          <p:cNvPr id="67" name="TextBox 66">
            <a:extLst>
              <a:ext uri="{FF2B5EF4-FFF2-40B4-BE49-F238E27FC236}">
                <a16:creationId xmlns:a16="http://schemas.microsoft.com/office/drawing/2014/main" id="{204C8957-60AA-D09C-513D-2C1185130FD6}"/>
              </a:ext>
            </a:extLst>
          </p:cNvPr>
          <p:cNvSpPr txBox="1"/>
          <p:nvPr/>
        </p:nvSpPr>
        <p:spPr>
          <a:xfrm>
            <a:off x="502000" y="1343707"/>
            <a:ext cx="8032968" cy="461665"/>
          </a:xfrm>
          <a:prstGeom prst="rect">
            <a:avLst/>
          </a:prstGeom>
          <a:noFill/>
        </p:spPr>
        <p:txBody>
          <a:bodyPr wrap="none" rtlCol="0">
            <a:spAutoFit/>
          </a:bodyPr>
          <a:lstStyle/>
          <a:p>
            <a:r>
              <a:rPr lang="en-GB" sz="1200" dirty="0"/>
              <a:t>18kA busbar: 		5 cables 	    /	     3 cables	     /	     2 cables	  /		 	/		</a:t>
            </a:r>
          </a:p>
          <a:p>
            <a:r>
              <a:rPr lang="en-GB" sz="1200" dirty="0"/>
              <a:t>  2kA busbar		3 sets of 4 cables        /  2 sets of 4 cables   /		1 set of 4 cables		/</a:t>
            </a:r>
          </a:p>
        </p:txBody>
      </p:sp>
      <p:grpSp>
        <p:nvGrpSpPr>
          <p:cNvPr id="68" name="Group 67">
            <a:extLst>
              <a:ext uri="{FF2B5EF4-FFF2-40B4-BE49-F238E27FC236}">
                <a16:creationId xmlns:a16="http://schemas.microsoft.com/office/drawing/2014/main" id="{75A5EC05-0B7F-F9CA-736D-FFB7FDE8EE6C}"/>
              </a:ext>
            </a:extLst>
          </p:cNvPr>
          <p:cNvGrpSpPr/>
          <p:nvPr/>
        </p:nvGrpSpPr>
        <p:grpSpPr>
          <a:xfrm>
            <a:off x="1502081" y="962768"/>
            <a:ext cx="4664734" cy="64349"/>
            <a:chOff x="1398880" y="1239654"/>
            <a:chExt cx="4664734" cy="64349"/>
          </a:xfrm>
        </p:grpSpPr>
        <p:grpSp>
          <p:nvGrpSpPr>
            <p:cNvPr id="69" name="Group 68">
              <a:extLst>
                <a:ext uri="{FF2B5EF4-FFF2-40B4-BE49-F238E27FC236}">
                  <a16:creationId xmlns:a16="http://schemas.microsoft.com/office/drawing/2014/main" id="{9A0E4FC2-70E9-A82B-E2F4-F46677AD96C3}"/>
                </a:ext>
              </a:extLst>
            </p:cNvPr>
            <p:cNvGrpSpPr/>
            <p:nvPr/>
          </p:nvGrpSpPr>
          <p:grpSpPr>
            <a:xfrm rot="-420000">
              <a:off x="1398880" y="1239654"/>
              <a:ext cx="214786" cy="53722"/>
              <a:chOff x="1523493" y="1275606"/>
              <a:chExt cx="5843782" cy="148294"/>
            </a:xfrm>
          </p:grpSpPr>
          <p:cxnSp>
            <p:nvCxnSpPr>
              <p:cNvPr id="171" name="Straight Connector 170">
                <a:extLst>
                  <a:ext uri="{FF2B5EF4-FFF2-40B4-BE49-F238E27FC236}">
                    <a16:creationId xmlns:a16="http://schemas.microsoft.com/office/drawing/2014/main" id="{2EFCAFD0-F18D-28B5-1D5B-28564BF89A59}"/>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72" name="Straight Connector 171">
                <a:extLst>
                  <a:ext uri="{FF2B5EF4-FFF2-40B4-BE49-F238E27FC236}">
                    <a16:creationId xmlns:a16="http://schemas.microsoft.com/office/drawing/2014/main" id="{6944F7FD-20DF-8942-78D4-BB2209A0B30B}"/>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3" name="Straight Connector 172">
                <a:extLst>
                  <a:ext uri="{FF2B5EF4-FFF2-40B4-BE49-F238E27FC236}">
                    <a16:creationId xmlns:a16="http://schemas.microsoft.com/office/drawing/2014/main" id="{A68B256A-533C-8DF4-7A46-72EFA98668F6}"/>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74" name="Straight Connector 173">
                <a:extLst>
                  <a:ext uri="{FF2B5EF4-FFF2-40B4-BE49-F238E27FC236}">
                    <a16:creationId xmlns:a16="http://schemas.microsoft.com/office/drawing/2014/main" id="{BD9C0B36-A0D9-C9A7-1473-F5E7F47F1025}"/>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5" name="Straight Connector 174">
                <a:extLst>
                  <a:ext uri="{FF2B5EF4-FFF2-40B4-BE49-F238E27FC236}">
                    <a16:creationId xmlns:a16="http://schemas.microsoft.com/office/drawing/2014/main" id="{863D8C47-3301-71FD-F397-CC689B9CC9E1}"/>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0" name="Group 69">
              <a:extLst>
                <a:ext uri="{FF2B5EF4-FFF2-40B4-BE49-F238E27FC236}">
                  <a16:creationId xmlns:a16="http://schemas.microsoft.com/office/drawing/2014/main" id="{5E2C565F-B80F-DF18-08E2-0FDB2E8D8929}"/>
                </a:ext>
              </a:extLst>
            </p:cNvPr>
            <p:cNvGrpSpPr/>
            <p:nvPr/>
          </p:nvGrpSpPr>
          <p:grpSpPr>
            <a:xfrm rot="-420000">
              <a:off x="1601307" y="1239654"/>
              <a:ext cx="214786" cy="53722"/>
              <a:chOff x="1523493" y="1275606"/>
              <a:chExt cx="5843782" cy="148294"/>
            </a:xfrm>
          </p:grpSpPr>
          <p:cxnSp>
            <p:nvCxnSpPr>
              <p:cNvPr id="166" name="Straight Connector 165">
                <a:extLst>
                  <a:ext uri="{FF2B5EF4-FFF2-40B4-BE49-F238E27FC236}">
                    <a16:creationId xmlns:a16="http://schemas.microsoft.com/office/drawing/2014/main" id="{01F8AEC4-C2B2-8962-CBB7-4DD79DB5A1BD}"/>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67" name="Straight Connector 166">
                <a:extLst>
                  <a:ext uri="{FF2B5EF4-FFF2-40B4-BE49-F238E27FC236}">
                    <a16:creationId xmlns:a16="http://schemas.microsoft.com/office/drawing/2014/main" id="{73680492-14F2-3CBB-4C3C-6D30966089AD}"/>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8" name="Straight Connector 167">
                <a:extLst>
                  <a:ext uri="{FF2B5EF4-FFF2-40B4-BE49-F238E27FC236}">
                    <a16:creationId xmlns:a16="http://schemas.microsoft.com/office/drawing/2014/main" id="{7BEEFB19-1A28-9A90-B940-28D214BB1E52}"/>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69" name="Straight Connector 168">
                <a:extLst>
                  <a:ext uri="{FF2B5EF4-FFF2-40B4-BE49-F238E27FC236}">
                    <a16:creationId xmlns:a16="http://schemas.microsoft.com/office/drawing/2014/main" id="{E3016E14-41F2-8E76-37CE-BF415ED6CEA3}"/>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70" name="Straight Connector 169">
                <a:extLst>
                  <a:ext uri="{FF2B5EF4-FFF2-40B4-BE49-F238E27FC236}">
                    <a16:creationId xmlns:a16="http://schemas.microsoft.com/office/drawing/2014/main" id="{3E9C322C-5568-4C60-B078-38C04E314969}"/>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1" name="Group 70">
              <a:extLst>
                <a:ext uri="{FF2B5EF4-FFF2-40B4-BE49-F238E27FC236}">
                  <a16:creationId xmlns:a16="http://schemas.microsoft.com/office/drawing/2014/main" id="{DDE35F9B-A6CB-4186-9423-61CBC80A43A2}"/>
                </a:ext>
              </a:extLst>
            </p:cNvPr>
            <p:cNvGrpSpPr/>
            <p:nvPr/>
          </p:nvGrpSpPr>
          <p:grpSpPr>
            <a:xfrm rot="-420000">
              <a:off x="1803734" y="1239654"/>
              <a:ext cx="214786" cy="53722"/>
              <a:chOff x="1523493" y="1275606"/>
              <a:chExt cx="5843782" cy="148294"/>
            </a:xfrm>
          </p:grpSpPr>
          <p:cxnSp>
            <p:nvCxnSpPr>
              <p:cNvPr id="161" name="Straight Connector 160">
                <a:extLst>
                  <a:ext uri="{FF2B5EF4-FFF2-40B4-BE49-F238E27FC236}">
                    <a16:creationId xmlns:a16="http://schemas.microsoft.com/office/drawing/2014/main" id="{EBEC7BFB-C876-77D4-D4DE-A4D49CAD8B32}"/>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62" name="Straight Connector 161">
                <a:extLst>
                  <a:ext uri="{FF2B5EF4-FFF2-40B4-BE49-F238E27FC236}">
                    <a16:creationId xmlns:a16="http://schemas.microsoft.com/office/drawing/2014/main" id="{2BDDAA23-B4F8-DC92-2EC4-B9B37BE5F59A}"/>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3" name="Straight Connector 162">
                <a:extLst>
                  <a:ext uri="{FF2B5EF4-FFF2-40B4-BE49-F238E27FC236}">
                    <a16:creationId xmlns:a16="http://schemas.microsoft.com/office/drawing/2014/main" id="{8C4C60BD-7EDA-C2FD-7FC7-5EF7D626F525}"/>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64" name="Straight Connector 163">
                <a:extLst>
                  <a:ext uri="{FF2B5EF4-FFF2-40B4-BE49-F238E27FC236}">
                    <a16:creationId xmlns:a16="http://schemas.microsoft.com/office/drawing/2014/main" id="{C8BB498E-E92A-2F03-085A-F46502D35397}"/>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5" name="Straight Connector 164">
                <a:extLst>
                  <a:ext uri="{FF2B5EF4-FFF2-40B4-BE49-F238E27FC236}">
                    <a16:creationId xmlns:a16="http://schemas.microsoft.com/office/drawing/2014/main" id="{3D217AAF-F8FB-58B0-CAA7-400403309579}"/>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2" name="Group 71">
              <a:extLst>
                <a:ext uri="{FF2B5EF4-FFF2-40B4-BE49-F238E27FC236}">
                  <a16:creationId xmlns:a16="http://schemas.microsoft.com/office/drawing/2014/main" id="{9077836B-5912-CF61-A6CD-6B0144ABDE88}"/>
                </a:ext>
              </a:extLst>
            </p:cNvPr>
            <p:cNvGrpSpPr/>
            <p:nvPr/>
          </p:nvGrpSpPr>
          <p:grpSpPr>
            <a:xfrm rot="-420000">
              <a:off x="2006161" y="1239654"/>
              <a:ext cx="214786" cy="53722"/>
              <a:chOff x="1523493" y="1275606"/>
              <a:chExt cx="5843782" cy="148294"/>
            </a:xfrm>
          </p:grpSpPr>
          <p:cxnSp>
            <p:nvCxnSpPr>
              <p:cNvPr id="156" name="Straight Connector 155">
                <a:extLst>
                  <a:ext uri="{FF2B5EF4-FFF2-40B4-BE49-F238E27FC236}">
                    <a16:creationId xmlns:a16="http://schemas.microsoft.com/office/drawing/2014/main" id="{00702331-766B-39A8-BB51-738377C3977B}"/>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57" name="Straight Connector 156">
                <a:extLst>
                  <a:ext uri="{FF2B5EF4-FFF2-40B4-BE49-F238E27FC236}">
                    <a16:creationId xmlns:a16="http://schemas.microsoft.com/office/drawing/2014/main" id="{050BC4E5-E282-99B3-ED42-DE7910015662}"/>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8" name="Straight Connector 157">
                <a:extLst>
                  <a:ext uri="{FF2B5EF4-FFF2-40B4-BE49-F238E27FC236}">
                    <a16:creationId xmlns:a16="http://schemas.microsoft.com/office/drawing/2014/main" id="{8318E219-33FF-713A-928E-BFE02C8C0C35}"/>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59" name="Straight Connector 158">
                <a:extLst>
                  <a:ext uri="{FF2B5EF4-FFF2-40B4-BE49-F238E27FC236}">
                    <a16:creationId xmlns:a16="http://schemas.microsoft.com/office/drawing/2014/main" id="{DD5F44CB-D2D6-EE42-90AF-97F1D19795A0}"/>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0" name="Straight Connector 159">
                <a:extLst>
                  <a:ext uri="{FF2B5EF4-FFF2-40B4-BE49-F238E27FC236}">
                    <a16:creationId xmlns:a16="http://schemas.microsoft.com/office/drawing/2014/main" id="{3A85D589-951E-1A52-E5AF-0A602F2A32F9}"/>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3" name="Group 72">
              <a:extLst>
                <a:ext uri="{FF2B5EF4-FFF2-40B4-BE49-F238E27FC236}">
                  <a16:creationId xmlns:a16="http://schemas.microsoft.com/office/drawing/2014/main" id="{365211C5-B03D-4067-EF70-BD6E4718FEAC}"/>
                </a:ext>
              </a:extLst>
            </p:cNvPr>
            <p:cNvGrpSpPr/>
            <p:nvPr/>
          </p:nvGrpSpPr>
          <p:grpSpPr>
            <a:xfrm rot="-420000">
              <a:off x="2208588" y="1239654"/>
              <a:ext cx="214786" cy="53722"/>
              <a:chOff x="1523493" y="1275606"/>
              <a:chExt cx="5843782" cy="148294"/>
            </a:xfrm>
          </p:grpSpPr>
          <p:cxnSp>
            <p:nvCxnSpPr>
              <p:cNvPr id="151" name="Straight Connector 150">
                <a:extLst>
                  <a:ext uri="{FF2B5EF4-FFF2-40B4-BE49-F238E27FC236}">
                    <a16:creationId xmlns:a16="http://schemas.microsoft.com/office/drawing/2014/main" id="{EA0C604C-C275-163B-044A-1A39A6D7BE85}"/>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52" name="Straight Connector 151">
                <a:extLst>
                  <a:ext uri="{FF2B5EF4-FFF2-40B4-BE49-F238E27FC236}">
                    <a16:creationId xmlns:a16="http://schemas.microsoft.com/office/drawing/2014/main" id="{C33A5605-419B-03D4-24DC-ACECA2718131}"/>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3" name="Straight Connector 152">
                <a:extLst>
                  <a:ext uri="{FF2B5EF4-FFF2-40B4-BE49-F238E27FC236}">
                    <a16:creationId xmlns:a16="http://schemas.microsoft.com/office/drawing/2014/main" id="{777CF50E-C369-43CC-1172-560D7B898312}"/>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54" name="Straight Connector 153">
                <a:extLst>
                  <a:ext uri="{FF2B5EF4-FFF2-40B4-BE49-F238E27FC236}">
                    <a16:creationId xmlns:a16="http://schemas.microsoft.com/office/drawing/2014/main" id="{38441718-C8F2-B669-7792-6D6F6133DBD0}"/>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5" name="Straight Connector 154">
                <a:extLst>
                  <a:ext uri="{FF2B5EF4-FFF2-40B4-BE49-F238E27FC236}">
                    <a16:creationId xmlns:a16="http://schemas.microsoft.com/office/drawing/2014/main" id="{78B323FD-A044-CE44-F1B3-CAC24705DA48}"/>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4" name="Group 73">
              <a:extLst>
                <a:ext uri="{FF2B5EF4-FFF2-40B4-BE49-F238E27FC236}">
                  <a16:creationId xmlns:a16="http://schemas.microsoft.com/office/drawing/2014/main" id="{4BBB25B8-D931-1AFA-D202-854D904EED23}"/>
                </a:ext>
              </a:extLst>
            </p:cNvPr>
            <p:cNvGrpSpPr/>
            <p:nvPr/>
          </p:nvGrpSpPr>
          <p:grpSpPr>
            <a:xfrm rot="-420000">
              <a:off x="2411015" y="1239654"/>
              <a:ext cx="214786" cy="53722"/>
              <a:chOff x="1523493" y="1275606"/>
              <a:chExt cx="5843782" cy="148294"/>
            </a:xfrm>
          </p:grpSpPr>
          <p:cxnSp>
            <p:nvCxnSpPr>
              <p:cNvPr id="146" name="Straight Connector 145">
                <a:extLst>
                  <a:ext uri="{FF2B5EF4-FFF2-40B4-BE49-F238E27FC236}">
                    <a16:creationId xmlns:a16="http://schemas.microsoft.com/office/drawing/2014/main" id="{B26FAD8B-3C39-9817-D190-9BA6A8DE0ACF}"/>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47" name="Straight Connector 146">
                <a:extLst>
                  <a:ext uri="{FF2B5EF4-FFF2-40B4-BE49-F238E27FC236}">
                    <a16:creationId xmlns:a16="http://schemas.microsoft.com/office/drawing/2014/main" id="{406599C1-596B-0091-A339-CB20E214A398}"/>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8" name="Straight Connector 147">
                <a:extLst>
                  <a:ext uri="{FF2B5EF4-FFF2-40B4-BE49-F238E27FC236}">
                    <a16:creationId xmlns:a16="http://schemas.microsoft.com/office/drawing/2014/main" id="{92F40CB9-2B46-1D33-3C31-6DC305941488}"/>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49" name="Straight Connector 148">
                <a:extLst>
                  <a:ext uri="{FF2B5EF4-FFF2-40B4-BE49-F238E27FC236}">
                    <a16:creationId xmlns:a16="http://schemas.microsoft.com/office/drawing/2014/main" id="{6197A1CE-C61B-6068-2F2E-4154C022672B}"/>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a:extLst>
                  <a:ext uri="{FF2B5EF4-FFF2-40B4-BE49-F238E27FC236}">
                    <a16:creationId xmlns:a16="http://schemas.microsoft.com/office/drawing/2014/main" id="{66C83803-9F61-207C-1BE5-C7EFBFFCAFFD}"/>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5" name="Group 74">
              <a:extLst>
                <a:ext uri="{FF2B5EF4-FFF2-40B4-BE49-F238E27FC236}">
                  <a16:creationId xmlns:a16="http://schemas.microsoft.com/office/drawing/2014/main" id="{A55B0BCC-66C3-35A3-5C19-6DE8305E0DC9}"/>
                </a:ext>
              </a:extLst>
            </p:cNvPr>
            <p:cNvGrpSpPr/>
            <p:nvPr/>
          </p:nvGrpSpPr>
          <p:grpSpPr>
            <a:xfrm rot="-420000">
              <a:off x="2613442" y="1239654"/>
              <a:ext cx="214786" cy="53722"/>
              <a:chOff x="1523493" y="1275606"/>
              <a:chExt cx="5843782" cy="148294"/>
            </a:xfrm>
          </p:grpSpPr>
          <p:cxnSp>
            <p:nvCxnSpPr>
              <p:cNvPr id="141" name="Straight Connector 140">
                <a:extLst>
                  <a:ext uri="{FF2B5EF4-FFF2-40B4-BE49-F238E27FC236}">
                    <a16:creationId xmlns:a16="http://schemas.microsoft.com/office/drawing/2014/main" id="{C1BBCD78-DB1D-E10B-88FB-507D16255845}"/>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42" name="Straight Connector 141">
                <a:extLst>
                  <a:ext uri="{FF2B5EF4-FFF2-40B4-BE49-F238E27FC236}">
                    <a16:creationId xmlns:a16="http://schemas.microsoft.com/office/drawing/2014/main" id="{B5457A51-F6FB-097A-B049-07A0B65CFF13}"/>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3" name="Straight Connector 142">
                <a:extLst>
                  <a:ext uri="{FF2B5EF4-FFF2-40B4-BE49-F238E27FC236}">
                    <a16:creationId xmlns:a16="http://schemas.microsoft.com/office/drawing/2014/main" id="{DA2440CC-B7E8-588C-D8D9-DE2415145CDE}"/>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44" name="Straight Connector 143">
                <a:extLst>
                  <a:ext uri="{FF2B5EF4-FFF2-40B4-BE49-F238E27FC236}">
                    <a16:creationId xmlns:a16="http://schemas.microsoft.com/office/drawing/2014/main" id="{28899045-1F3D-6854-C08F-9BAFFEDC3A61}"/>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5" name="Straight Connector 144">
                <a:extLst>
                  <a:ext uri="{FF2B5EF4-FFF2-40B4-BE49-F238E27FC236}">
                    <a16:creationId xmlns:a16="http://schemas.microsoft.com/office/drawing/2014/main" id="{F8EE2D2A-EEAD-799A-8984-A94A76A3BE47}"/>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6" name="Group 75">
              <a:extLst>
                <a:ext uri="{FF2B5EF4-FFF2-40B4-BE49-F238E27FC236}">
                  <a16:creationId xmlns:a16="http://schemas.microsoft.com/office/drawing/2014/main" id="{270B58F1-605A-72B6-3AAD-7236F131FD52}"/>
                </a:ext>
              </a:extLst>
            </p:cNvPr>
            <p:cNvGrpSpPr/>
            <p:nvPr/>
          </p:nvGrpSpPr>
          <p:grpSpPr>
            <a:xfrm rot="-420000">
              <a:off x="2815869" y="1239654"/>
              <a:ext cx="214786" cy="53722"/>
              <a:chOff x="1523493" y="1275606"/>
              <a:chExt cx="5843782" cy="148294"/>
            </a:xfrm>
          </p:grpSpPr>
          <p:cxnSp>
            <p:nvCxnSpPr>
              <p:cNvPr id="136" name="Straight Connector 135">
                <a:extLst>
                  <a:ext uri="{FF2B5EF4-FFF2-40B4-BE49-F238E27FC236}">
                    <a16:creationId xmlns:a16="http://schemas.microsoft.com/office/drawing/2014/main" id="{B7387A3E-8E0F-3AAE-FE7F-9BA28D84DB79}"/>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37" name="Straight Connector 136">
                <a:extLst>
                  <a:ext uri="{FF2B5EF4-FFF2-40B4-BE49-F238E27FC236}">
                    <a16:creationId xmlns:a16="http://schemas.microsoft.com/office/drawing/2014/main" id="{802243A3-E3AF-A615-95A3-11563E2344A5}"/>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8" name="Straight Connector 137">
                <a:extLst>
                  <a:ext uri="{FF2B5EF4-FFF2-40B4-BE49-F238E27FC236}">
                    <a16:creationId xmlns:a16="http://schemas.microsoft.com/office/drawing/2014/main" id="{1ED65D4B-0465-0EE6-D3E9-8BB6745B1DAC}"/>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39" name="Straight Connector 138">
                <a:extLst>
                  <a:ext uri="{FF2B5EF4-FFF2-40B4-BE49-F238E27FC236}">
                    <a16:creationId xmlns:a16="http://schemas.microsoft.com/office/drawing/2014/main" id="{A5AC47A4-F988-F001-CB8E-6F35B70A1163}"/>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0" name="Straight Connector 139">
                <a:extLst>
                  <a:ext uri="{FF2B5EF4-FFF2-40B4-BE49-F238E27FC236}">
                    <a16:creationId xmlns:a16="http://schemas.microsoft.com/office/drawing/2014/main" id="{F39B8B53-A9DA-1FB4-8EDC-9EE4C27250C3}"/>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7" name="Group 76">
              <a:extLst>
                <a:ext uri="{FF2B5EF4-FFF2-40B4-BE49-F238E27FC236}">
                  <a16:creationId xmlns:a16="http://schemas.microsoft.com/office/drawing/2014/main" id="{ADFEBC06-0C72-CF17-4D17-313E50269DBD}"/>
                </a:ext>
              </a:extLst>
            </p:cNvPr>
            <p:cNvGrpSpPr/>
            <p:nvPr/>
          </p:nvGrpSpPr>
          <p:grpSpPr>
            <a:xfrm rot="-420000">
              <a:off x="3018296" y="1239654"/>
              <a:ext cx="214786" cy="53722"/>
              <a:chOff x="1523493" y="1275606"/>
              <a:chExt cx="5843782" cy="148294"/>
            </a:xfrm>
          </p:grpSpPr>
          <p:cxnSp>
            <p:nvCxnSpPr>
              <p:cNvPr id="131" name="Straight Connector 130">
                <a:extLst>
                  <a:ext uri="{FF2B5EF4-FFF2-40B4-BE49-F238E27FC236}">
                    <a16:creationId xmlns:a16="http://schemas.microsoft.com/office/drawing/2014/main" id="{8951805A-AF8C-C5AB-05D8-F3B6F90E2B84}"/>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32" name="Straight Connector 131">
                <a:extLst>
                  <a:ext uri="{FF2B5EF4-FFF2-40B4-BE49-F238E27FC236}">
                    <a16:creationId xmlns:a16="http://schemas.microsoft.com/office/drawing/2014/main" id="{FC300593-4EC8-D908-8B41-00D2CBE5D94B}"/>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3" name="Straight Connector 132">
                <a:extLst>
                  <a:ext uri="{FF2B5EF4-FFF2-40B4-BE49-F238E27FC236}">
                    <a16:creationId xmlns:a16="http://schemas.microsoft.com/office/drawing/2014/main" id="{56C7F8D9-1DB0-55D8-4565-4EFA78D94C1A}"/>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34" name="Straight Connector 133">
                <a:extLst>
                  <a:ext uri="{FF2B5EF4-FFF2-40B4-BE49-F238E27FC236}">
                    <a16:creationId xmlns:a16="http://schemas.microsoft.com/office/drawing/2014/main" id="{B82B3D3E-83BC-FA15-460C-7A4AEA34FE81}"/>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5" name="Straight Connector 134">
                <a:extLst>
                  <a:ext uri="{FF2B5EF4-FFF2-40B4-BE49-F238E27FC236}">
                    <a16:creationId xmlns:a16="http://schemas.microsoft.com/office/drawing/2014/main" id="{DC953A57-0AC5-5903-D3C6-232CBD186215}"/>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78" name="Group 77">
              <a:extLst>
                <a:ext uri="{FF2B5EF4-FFF2-40B4-BE49-F238E27FC236}">
                  <a16:creationId xmlns:a16="http://schemas.microsoft.com/office/drawing/2014/main" id="{4B620851-5B50-F371-69D8-A16B551B1A52}"/>
                </a:ext>
              </a:extLst>
            </p:cNvPr>
            <p:cNvGrpSpPr/>
            <p:nvPr/>
          </p:nvGrpSpPr>
          <p:grpSpPr>
            <a:xfrm rot="-420000">
              <a:off x="3220723" y="1239654"/>
              <a:ext cx="214786" cy="53722"/>
              <a:chOff x="1523493" y="1275606"/>
              <a:chExt cx="5843782" cy="148294"/>
            </a:xfrm>
          </p:grpSpPr>
          <p:cxnSp>
            <p:nvCxnSpPr>
              <p:cNvPr id="126" name="Straight Connector 125">
                <a:extLst>
                  <a:ext uri="{FF2B5EF4-FFF2-40B4-BE49-F238E27FC236}">
                    <a16:creationId xmlns:a16="http://schemas.microsoft.com/office/drawing/2014/main" id="{C4BBCC51-CB59-1487-C427-35E2D2A3CDC2}"/>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27" name="Straight Connector 126">
                <a:extLst>
                  <a:ext uri="{FF2B5EF4-FFF2-40B4-BE49-F238E27FC236}">
                    <a16:creationId xmlns:a16="http://schemas.microsoft.com/office/drawing/2014/main" id="{488A2F7B-8E46-0830-BF37-858B4349548F}"/>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8" name="Straight Connector 127">
                <a:extLst>
                  <a:ext uri="{FF2B5EF4-FFF2-40B4-BE49-F238E27FC236}">
                    <a16:creationId xmlns:a16="http://schemas.microsoft.com/office/drawing/2014/main" id="{1EAE1B56-0D8D-9C90-FD9B-A903B076BB49}"/>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29" name="Straight Connector 128">
                <a:extLst>
                  <a:ext uri="{FF2B5EF4-FFF2-40B4-BE49-F238E27FC236}">
                    <a16:creationId xmlns:a16="http://schemas.microsoft.com/office/drawing/2014/main" id="{E1B91830-0BD6-53D0-F744-5A0FCC4722B0}"/>
                  </a:ext>
                </a:extLst>
              </p:cNvPr>
              <p:cNvCxnSpPr>
                <a:cxnSpLocks/>
              </p:cNvCxnSpPr>
              <p:nvPr/>
            </p:nvCxnSpPr>
            <p:spPr>
              <a:xfrm>
                <a:off x="1527804" y="1377126"/>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30" name="Straight Connector 129">
                <a:extLst>
                  <a:ext uri="{FF2B5EF4-FFF2-40B4-BE49-F238E27FC236}">
                    <a16:creationId xmlns:a16="http://schemas.microsoft.com/office/drawing/2014/main" id="{AADEB665-CB96-04BE-72E2-AC69BFB5A7B9}"/>
                  </a:ext>
                </a:extLst>
              </p:cNvPr>
              <p:cNvCxnSpPr>
                <a:cxnSpLocks/>
              </p:cNvCxnSpPr>
              <p:nvPr/>
            </p:nvCxnSpPr>
            <p:spPr>
              <a:xfrm>
                <a:off x="1532115" y="1423900"/>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cxnSp>
          <p:nvCxnSpPr>
            <p:cNvPr id="84" name="Straight Connector 83">
              <a:extLst>
                <a:ext uri="{FF2B5EF4-FFF2-40B4-BE49-F238E27FC236}">
                  <a16:creationId xmlns:a16="http://schemas.microsoft.com/office/drawing/2014/main" id="{4DB7C786-A65E-DB04-7D80-5CC2813B1780}"/>
                </a:ext>
              </a:extLst>
            </p:cNvPr>
            <p:cNvCxnSpPr>
              <a:cxnSpLocks/>
            </p:cNvCxnSpPr>
            <p:nvPr/>
          </p:nvCxnSpPr>
          <p:spPr>
            <a:xfrm rot="21180000">
              <a:off x="3420035" y="1239854"/>
              <a:ext cx="214469"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85" name="Straight Connector 84">
              <a:extLst>
                <a:ext uri="{FF2B5EF4-FFF2-40B4-BE49-F238E27FC236}">
                  <a16:creationId xmlns:a16="http://schemas.microsoft.com/office/drawing/2014/main" id="{0908E21F-F67A-446D-7828-4EF26D6C265F}"/>
                </a:ext>
              </a:extLst>
            </p:cNvPr>
            <p:cNvCxnSpPr>
              <a:cxnSpLocks/>
            </p:cNvCxnSpPr>
            <p:nvPr/>
          </p:nvCxnSpPr>
          <p:spPr>
            <a:xfrm rot="21180000">
              <a:off x="3421181" y="1250485"/>
              <a:ext cx="214469"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6" name="Straight Connector 85">
              <a:extLst>
                <a:ext uri="{FF2B5EF4-FFF2-40B4-BE49-F238E27FC236}">
                  <a16:creationId xmlns:a16="http://schemas.microsoft.com/office/drawing/2014/main" id="{3162DA7F-DECD-657C-CFFB-2DCF84C0EA07}"/>
                </a:ext>
              </a:extLst>
            </p:cNvPr>
            <p:cNvCxnSpPr>
              <a:cxnSpLocks/>
            </p:cNvCxnSpPr>
            <p:nvPr/>
          </p:nvCxnSpPr>
          <p:spPr>
            <a:xfrm rot="21180000">
              <a:off x="3423371" y="1265727"/>
              <a:ext cx="214469"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87" name="Straight Connector 86">
              <a:extLst>
                <a:ext uri="{FF2B5EF4-FFF2-40B4-BE49-F238E27FC236}">
                  <a16:creationId xmlns:a16="http://schemas.microsoft.com/office/drawing/2014/main" id="{AEBC2537-D1F7-6D8B-AB59-79327FEF8184}"/>
                </a:ext>
              </a:extLst>
            </p:cNvPr>
            <p:cNvCxnSpPr>
              <a:cxnSpLocks/>
            </p:cNvCxnSpPr>
            <p:nvPr/>
          </p:nvCxnSpPr>
          <p:spPr>
            <a:xfrm rot="21600000">
              <a:off x="3375262" y="1287204"/>
              <a:ext cx="214469"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88" name="Straight Connector 87">
              <a:extLst>
                <a:ext uri="{FF2B5EF4-FFF2-40B4-BE49-F238E27FC236}">
                  <a16:creationId xmlns:a16="http://schemas.microsoft.com/office/drawing/2014/main" id="{57499AEB-2412-8118-19DC-70B8E00CC02C}"/>
                </a:ext>
              </a:extLst>
            </p:cNvPr>
            <p:cNvCxnSpPr>
              <a:cxnSpLocks/>
            </p:cNvCxnSpPr>
            <p:nvPr/>
          </p:nvCxnSpPr>
          <p:spPr>
            <a:xfrm rot="21600000">
              <a:off x="3375262" y="1304003"/>
              <a:ext cx="214469"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nvGrpSpPr>
            <p:cNvPr id="89" name="Group 88">
              <a:extLst>
                <a:ext uri="{FF2B5EF4-FFF2-40B4-BE49-F238E27FC236}">
                  <a16:creationId xmlns:a16="http://schemas.microsoft.com/office/drawing/2014/main" id="{7862E625-7B0F-B8A4-8A20-F981DC28E8ED}"/>
                </a:ext>
              </a:extLst>
            </p:cNvPr>
            <p:cNvGrpSpPr/>
            <p:nvPr/>
          </p:nvGrpSpPr>
          <p:grpSpPr>
            <a:xfrm rot="-420000">
              <a:off x="3623893" y="1239755"/>
              <a:ext cx="214786" cy="26086"/>
              <a:chOff x="1523493" y="1275606"/>
              <a:chExt cx="5843782" cy="72008"/>
            </a:xfrm>
          </p:grpSpPr>
          <p:cxnSp>
            <p:nvCxnSpPr>
              <p:cNvPr id="123" name="Straight Connector 122">
                <a:extLst>
                  <a:ext uri="{FF2B5EF4-FFF2-40B4-BE49-F238E27FC236}">
                    <a16:creationId xmlns:a16="http://schemas.microsoft.com/office/drawing/2014/main" id="{CC58B978-3CCB-1536-C108-0F0D2EA503DB}"/>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24" name="Straight Connector 123">
                <a:extLst>
                  <a:ext uri="{FF2B5EF4-FFF2-40B4-BE49-F238E27FC236}">
                    <a16:creationId xmlns:a16="http://schemas.microsoft.com/office/drawing/2014/main" id="{67D483E2-8AFE-8F44-9DDE-FA0B96417608}"/>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5" name="Straight Connector 124">
                <a:extLst>
                  <a:ext uri="{FF2B5EF4-FFF2-40B4-BE49-F238E27FC236}">
                    <a16:creationId xmlns:a16="http://schemas.microsoft.com/office/drawing/2014/main" id="{D5CA83FE-9E49-1056-5A68-0740DE9A11EA}"/>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90" name="Group 89">
              <a:extLst>
                <a:ext uri="{FF2B5EF4-FFF2-40B4-BE49-F238E27FC236}">
                  <a16:creationId xmlns:a16="http://schemas.microsoft.com/office/drawing/2014/main" id="{5C2B39ED-DA69-4763-599A-1B2F1C3D0067}"/>
                </a:ext>
              </a:extLst>
            </p:cNvPr>
            <p:cNvGrpSpPr/>
            <p:nvPr/>
          </p:nvGrpSpPr>
          <p:grpSpPr>
            <a:xfrm rot="-420000">
              <a:off x="3826320" y="1239755"/>
              <a:ext cx="214786" cy="26086"/>
              <a:chOff x="1523493" y="1275606"/>
              <a:chExt cx="5843782" cy="72008"/>
            </a:xfrm>
          </p:grpSpPr>
          <p:cxnSp>
            <p:nvCxnSpPr>
              <p:cNvPr id="120" name="Straight Connector 119">
                <a:extLst>
                  <a:ext uri="{FF2B5EF4-FFF2-40B4-BE49-F238E27FC236}">
                    <a16:creationId xmlns:a16="http://schemas.microsoft.com/office/drawing/2014/main" id="{AF244258-6FFE-B59B-EE5B-0F1D7C44AB00}"/>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21" name="Straight Connector 120">
                <a:extLst>
                  <a:ext uri="{FF2B5EF4-FFF2-40B4-BE49-F238E27FC236}">
                    <a16:creationId xmlns:a16="http://schemas.microsoft.com/office/drawing/2014/main" id="{4F3329C9-1E0B-9199-FC09-A2F20B115C7A}"/>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22" name="Straight Connector 121">
                <a:extLst>
                  <a:ext uri="{FF2B5EF4-FFF2-40B4-BE49-F238E27FC236}">
                    <a16:creationId xmlns:a16="http://schemas.microsoft.com/office/drawing/2014/main" id="{7BFAFEF8-F74C-D298-1B11-3AB0D05BC3BF}"/>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91" name="Group 90">
              <a:extLst>
                <a:ext uri="{FF2B5EF4-FFF2-40B4-BE49-F238E27FC236}">
                  <a16:creationId xmlns:a16="http://schemas.microsoft.com/office/drawing/2014/main" id="{DBA3F828-5BEF-CE10-E29E-999D529D1919}"/>
                </a:ext>
              </a:extLst>
            </p:cNvPr>
            <p:cNvGrpSpPr/>
            <p:nvPr/>
          </p:nvGrpSpPr>
          <p:grpSpPr>
            <a:xfrm rot="-420000">
              <a:off x="4028747" y="1239755"/>
              <a:ext cx="214786" cy="26086"/>
              <a:chOff x="1523493" y="1275606"/>
              <a:chExt cx="5843782" cy="72008"/>
            </a:xfrm>
          </p:grpSpPr>
          <p:cxnSp>
            <p:nvCxnSpPr>
              <p:cNvPr id="117" name="Straight Connector 116">
                <a:extLst>
                  <a:ext uri="{FF2B5EF4-FFF2-40B4-BE49-F238E27FC236}">
                    <a16:creationId xmlns:a16="http://schemas.microsoft.com/office/drawing/2014/main" id="{94EA5DFD-7F82-637C-7F14-BA702F168578}"/>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18" name="Straight Connector 117">
                <a:extLst>
                  <a:ext uri="{FF2B5EF4-FFF2-40B4-BE49-F238E27FC236}">
                    <a16:creationId xmlns:a16="http://schemas.microsoft.com/office/drawing/2014/main" id="{6F4F2F79-2841-F88C-6409-DC4F9BB4980E}"/>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9" name="Straight Connector 118">
                <a:extLst>
                  <a:ext uri="{FF2B5EF4-FFF2-40B4-BE49-F238E27FC236}">
                    <a16:creationId xmlns:a16="http://schemas.microsoft.com/office/drawing/2014/main" id="{498AF1B5-2430-1ED3-1CF4-C9DAE0AFCED0}"/>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92" name="Group 91">
              <a:extLst>
                <a:ext uri="{FF2B5EF4-FFF2-40B4-BE49-F238E27FC236}">
                  <a16:creationId xmlns:a16="http://schemas.microsoft.com/office/drawing/2014/main" id="{F9C53A5D-8462-9393-6A85-E725AA742AAD}"/>
                </a:ext>
              </a:extLst>
            </p:cNvPr>
            <p:cNvGrpSpPr/>
            <p:nvPr/>
          </p:nvGrpSpPr>
          <p:grpSpPr>
            <a:xfrm rot="-420000">
              <a:off x="4231174" y="1239755"/>
              <a:ext cx="214786" cy="26086"/>
              <a:chOff x="1523493" y="1275606"/>
              <a:chExt cx="5843782" cy="72008"/>
            </a:xfrm>
          </p:grpSpPr>
          <p:cxnSp>
            <p:nvCxnSpPr>
              <p:cNvPr id="114" name="Straight Connector 113">
                <a:extLst>
                  <a:ext uri="{FF2B5EF4-FFF2-40B4-BE49-F238E27FC236}">
                    <a16:creationId xmlns:a16="http://schemas.microsoft.com/office/drawing/2014/main" id="{D3018202-C580-E927-BD3A-0D24DC34223A}"/>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15" name="Straight Connector 114">
                <a:extLst>
                  <a:ext uri="{FF2B5EF4-FFF2-40B4-BE49-F238E27FC236}">
                    <a16:creationId xmlns:a16="http://schemas.microsoft.com/office/drawing/2014/main" id="{1D603DB7-3573-64FE-F478-EBA2516CC993}"/>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6" name="Straight Connector 115">
                <a:extLst>
                  <a:ext uri="{FF2B5EF4-FFF2-40B4-BE49-F238E27FC236}">
                    <a16:creationId xmlns:a16="http://schemas.microsoft.com/office/drawing/2014/main" id="{858223D5-4A07-589F-54A6-A0FE4820642B}"/>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grpSp>
          <p:nvGrpSpPr>
            <p:cNvPr id="93" name="Group 92">
              <a:extLst>
                <a:ext uri="{FF2B5EF4-FFF2-40B4-BE49-F238E27FC236}">
                  <a16:creationId xmlns:a16="http://schemas.microsoft.com/office/drawing/2014/main" id="{1D11DB04-6383-086F-6B7F-7AAB63C0929C}"/>
                </a:ext>
              </a:extLst>
            </p:cNvPr>
            <p:cNvGrpSpPr/>
            <p:nvPr/>
          </p:nvGrpSpPr>
          <p:grpSpPr>
            <a:xfrm rot="-420000">
              <a:off x="4433601" y="1239755"/>
              <a:ext cx="214786" cy="26086"/>
              <a:chOff x="1523493" y="1275606"/>
              <a:chExt cx="5843782" cy="72008"/>
            </a:xfrm>
          </p:grpSpPr>
          <p:cxnSp>
            <p:nvCxnSpPr>
              <p:cNvPr id="111" name="Straight Connector 110">
                <a:extLst>
                  <a:ext uri="{FF2B5EF4-FFF2-40B4-BE49-F238E27FC236}">
                    <a16:creationId xmlns:a16="http://schemas.microsoft.com/office/drawing/2014/main" id="{A1879772-2624-9A31-1261-FFAF25244376}"/>
                  </a:ext>
                </a:extLst>
              </p:cNvPr>
              <p:cNvCxnSpPr>
                <a:cxnSpLocks/>
              </p:cNvCxnSpPr>
              <p:nvPr/>
            </p:nvCxnSpPr>
            <p:spPr>
              <a:xfrm>
                <a:off x="1527804" y="1275606"/>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12" name="Straight Connector 111">
                <a:extLst>
                  <a:ext uri="{FF2B5EF4-FFF2-40B4-BE49-F238E27FC236}">
                    <a16:creationId xmlns:a16="http://schemas.microsoft.com/office/drawing/2014/main" id="{73924C62-F478-CE7F-5BAC-1784AB54A386}"/>
                  </a:ext>
                </a:extLst>
              </p:cNvPr>
              <p:cNvCxnSpPr>
                <a:cxnSpLocks/>
              </p:cNvCxnSpPr>
              <p:nvPr/>
            </p:nvCxnSpPr>
            <p:spPr>
              <a:xfrm>
                <a:off x="1523493" y="1305118"/>
                <a:ext cx="583516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3" name="Straight Connector 112">
                <a:extLst>
                  <a:ext uri="{FF2B5EF4-FFF2-40B4-BE49-F238E27FC236}">
                    <a16:creationId xmlns:a16="http://schemas.microsoft.com/office/drawing/2014/main" id="{9C51AA17-56EF-B342-106C-287256A04C68}"/>
                  </a:ext>
                </a:extLst>
              </p:cNvPr>
              <p:cNvCxnSpPr>
                <a:cxnSpLocks/>
              </p:cNvCxnSpPr>
              <p:nvPr/>
            </p:nvCxnSpPr>
            <p:spPr>
              <a:xfrm>
                <a:off x="1532115" y="1347614"/>
                <a:ext cx="5835160" cy="0"/>
              </a:xfrm>
              <a:prstGeom prst="line">
                <a:avLst/>
              </a:prstGeom>
              <a:ln w="19050"/>
              <a:effectLst/>
            </p:spPr>
            <p:style>
              <a:lnRef idx="2">
                <a:schemeClr val="accent1"/>
              </a:lnRef>
              <a:fillRef idx="0">
                <a:schemeClr val="accent1"/>
              </a:fillRef>
              <a:effectRef idx="1">
                <a:schemeClr val="accent1"/>
              </a:effectRef>
              <a:fontRef idx="minor">
                <a:schemeClr val="tx1"/>
              </a:fontRef>
            </p:style>
          </p:cxnSp>
        </p:grpSp>
        <p:cxnSp>
          <p:nvCxnSpPr>
            <p:cNvPr id="94" name="Straight Connector 93">
              <a:extLst>
                <a:ext uri="{FF2B5EF4-FFF2-40B4-BE49-F238E27FC236}">
                  <a16:creationId xmlns:a16="http://schemas.microsoft.com/office/drawing/2014/main" id="{353068DE-576E-ABE2-CE88-F210AB5E7570}"/>
                </a:ext>
              </a:extLst>
            </p:cNvPr>
            <p:cNvCxnSpPr>
              <a:cxnSpLocks/>
            </p:cNvCxnSpPr>
            <p:nvPr/>
          </p:nvCxnSpPr>
          <p:spPr>
            <a:xfrm rot="21180000">
              <a:off x="4634603" y="1239891"/>
              <a:ext cx="214471"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95" name="Straight Connector 94">
              <a:extLst>
                <a:ext uri="{FF2B5EF4-FFF2-40B4-BE49-F238E27FC236}">
                  <a16:creationId xmlns:a16="http://schemas.microsoft.com/office/drawing/2014/main" id="{9B142165-5D92-4DC8-8E09-0A5C56F475FA}"/>
                </a:ext>
              </a:extLst>
            </p:cNvPr>
            <p:cNvCxnSpPr>
              <a:cxnSpLocks/>
            </p:cNvCxnSpPr>
            <p:nvPr/>
          </p:nvCxnSpPr>
          <p:spPr>
            <a:xfrm rot="21180000">
              <a:off x="4640840" y="1256189"/>
              <a:ext cx="214471"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6" name="Straight Connector 95">
              <a:extLst>
                <a:ext uri="{FF2B5EF4-FFF2-40B4-BE49-F238E27FC236}">
                  <a16:creationId xmlns:a16="http://schemas.microsoft.com/office/drawing/2014/main" id="{EC14E5BD-C276-BA99-444F-7A523D299001}"/>
                </a:ext>
              </a:extLst>
            </p:cNvPr>
            <p:cNvCxnSpPr>
              <a:cxnSpLocks/>
            </p:cNvCxnSpPr>
            <p:nvPr/>
          </p:nvCxnSpPr>
          <p:spPr>
            <a:xfrm>
              <a:off x="4634952" y="1289426"/>
              <a:ext cx="214469"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97" name="Straight Connector 96">
              <a:extLst>
                <a:ext uri="{FF2B5EF4-FFF2-40B4-BE49-F238E27FC236}">
                  <a16:creationId xmlns:a16="http://schemas.microsoft.com/office/drawing/2014/main" id="{9548A9D6-5AA9-A2AA-6BE7-7E493B318878}"/>
                </a:ext>
              </a:extLst>
            </p:cNvPr>
            <p:cNvCxnSpPr>
              <a:cxnSpLocks/>
            </p:cNvCxnSpPr>
            <p:nvPr/>
          </p:nvCxnSpPr>
          <p:spPr>
            <a:xfrm rot="21180000">
              <a:off x="4837023" y="1239845"/>
              <a:ext cx="21447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98" name="Straight Connector 97">
              <a:extLst>
                <a:ext uri="{FF2B5EF4-FFF2-40B4-BE49-F238E27FC236}">
                  <a16:creationId xmlns:a16="http://schemas.microsoft.com/office/drawing/2014/main" id="{24CE8537-7C52-2C7B-0118-4B3D3D00F519}"/>
                </a:ext>
              </a:extLst>
            </p:cNvPr>
            <p:cNvCxnSpPr>
              <a:cxnSpLocks/>
            </p:cNvCxnSpPr>
            <p:nvPr/>
          </p:nvCxnSpPr>
          <p:spPr>
            <a:xfrm rot="21180000">
              <a:off x="4843260" y="1256142"/>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99" name="Straight Connector 98">
              <a:extLst>
                <a:ext uri="{FF2B5EF4-FFF2-40B4-BE49-F238E27FC236}">
                  <a16:creationId xmlns:a16="http://schemas.microsoft.com/office/drawing/2014/main" id="{E2183DBB-62BE-B353-1C51-82713A0FA676}"/>
                </a:ext>
              </a:extLst>
            </p:cNvPr>
            <p:cNvCxnSpPr>
              <a:cxnSpLocks/>
            </p:cNvCxnSpPr>
            <p:nvPr/>
          </p:nvCxnSpPr>
          <p:spPr>
            <a:xfrm rot="21180000">
              <a:off x="5039450" y="1239845"/>
              <a:ext cx="21447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00" name="Straight Connector 99">
              <a:extLst>
                <a:ext uri="{FF2B5EF4-FFF2-40B4-BE49-F238E27FC236}">
                  <a16:creationId xmlns:a16="http://schemas.microsoft.com/office/drawing/2014/main" id="{B90073B2-1522-37DF-5249-D478EC77D4D2}"/>
                </a:ext>
              </a:extLst>
            </p:cNvPr>
            <p:cNvCxnSpPr>
              <a:cxnSpLocks/>
            </p:cNvCxnSpPr>
            <p:nvPr/>
          </p:nvCxnSpPr>
          <p:spPr>
            <a:xfrm rot="21180000">
              <a:off x="5045687" y="1256142"/>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1" name="Straight Connector 100">
              <a:extLst>
                <a:ext uri="{FF2B5EF4-FFF2-40B4-BE49-F238E27FC236}">
                  <a16:creationId xmlns:a16="http://schemas.microsoft.com/office/drawing/2014/main" id="{CF04CA00-64F2-79D4-5756-20DEA9636EDB}"/>
                </a:ext>
              </a:extLst>
            </p:cNvPr>
            <p:cNvCxnSpPr>
              <a:cxnSpLocks/>
            </p:cNvCxnSpPr>
            <p:nvPr/>
          </p:nvCxnSpPr>
          <p:spPr>
            <a:xfrm rot="21180000">
              <a:off x="5241877" y="1239845"/>
              <a:ext cx="21447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02" name="Straight Connector 101">
              <a:extLst>
                <a:ext uri="{FF2B5EF4-FFF2-40B4-BE49-F238E27FC236}">
                  <a16:creationId xmlns:a16="http://schemas.microsoft.com/office/drawing/2014/main" id="{27DCA406-6005-8470-1E5F-C414BD9AD7C4}"/>
                </a:ext>
              </a:extLst>
            </p:cNvPr>
            <p:cNvCxnSpPr>
              <a:cxnSpLocks/>
            </p:cNvCxnSpPr>
            <p:nvPr/>
          </p:nvCxnSpPr>
          <p:spPr>
            <a:xfrm rot="21180000">
              <a:off x="5248114" y="1256142"/>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3" name="Straight Connector 102">
              <a:extLst>
                <a:ext uri="{FF2B5EF4-FFF2-40B4-BE49-F238E27FC236}">
                  <a16:creationId xmlns:a16="http://schemas.microsoft.com/office/drawing/2014/main" id="{7D62959F-2A11-5505-6F94-BC02EB429806}"/>
                </a:ext>
              </a:extLst>
            </p:cNvPr>
            <p:cNvCxnSpPr>
              <a:cxnSpLocks/>
            </p:cNvCxnSpPr>
            <p:nvPr/>
          </p:nvCxnSpPr>
          <p:spPr>
            <a:xfrm rot="21180000">
              <a:off x="5444304" y="1239845"/>
              <a:ext cx="21447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04" name="Straight Connector 103">
              <a:extLst>
                <a:ext uri="{FF2B5EF4-FFF2-40B4-BE49-F238E27FC236}">
                  <a16:creationId xmlns:a16="http://schemas.microsoft.com/office/drawing/2014/main" id="{C24371EA-9270-0A45-F4EF-75D6C9105BB9}"/>
                </a:ext>
              </a:extLst>
            </p:cNvPr>
            <p:cNvCxnSpPr>
              <a:cxnSpLocks/>
            </p:cNvCxnSpPr>
            <p:nvPr/>
          </p:nvCxnSpPr>
          <p:spPr>
            <a:xfrm rot="21180000">
              <a:off x="5450541" y="1256142"/>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5" name="Straight Connector 104">
              <a:extLst>
                <a:ext uri="{FF2B5EF4-FFF2-40B4-BE49-F238E27FC236}">
                  <a16:creationId xmlns:a16="http://schemas.microsoft.com/office/drawing/2014/main" id="{9870061A-3613-A558-BFA5-718AC919D4DD}"/>
                </a:ext>
              </a:extLst>
            </p:cNvPr>
            <p:cNvCxnSpPr>
              <a:cxnSpLocks/>
            </p:cNvCxnSpPr>
            <p:nvPr/>
          </p:nvCxnSpPr>
          <p:spPr>
            <a:xfrm rot="21180000">
              <a:off x="5646731" y="1239845"/>
              <a:ext cx="214470"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06" name="Straight Connector 105">
              <a:extLst>
                <a:ext uri="{FF2B5EF4-FFF2-40B4-BE49-F238E27FC236}">
                  <a16:creationId xmlns:a16="http://schemas.microsoft.com/office/drawing/2014/main" id="{7843C034-5EC0-1921-7BAE-D6689B1E36AB}"/>
                </a:ext>
              </a:extLst>
            </p:cNvPr>
            <p:cNvCxnSpPr>
              <a:cxnSpLocks/>
            </p:cNvCxnSpPr>
            <p:nvPr/>
          </p:nvCxnSpPr>
          <p:spPr>
            <a:xfrm rot="21180000">
              <a:off x="5652968" y="1256142"/>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7" name="Straight Connector 106">
              <a:extLst>
                <a:ext uri="{FF2B5EF4-FFF2-40B4-BE49-F238E27FC236}">
                  <a16:creationId xmlns:a16="http://schemas.microsoft.com/office/drawing/2014/main" id="{5AE439A9-A227-E356-A3A8-10CED6D7368E}"/>
                </a:ext>
              </a:extLst>
            </p:cNvPr>
            <p:cNvCxnSpPr>
              <a:cxnSpLocks/>
            </p:cNvCxnSpPr>
            <p:nvPr/>
          </p:nvCxnSpPr>
          <p:spPr>
            <a:xfrm rot="21180000">
              <a:off x="5849145" y="1239731"/>
              <a:ext cx="214469" cy="0"/>
            </a:xfrm>
            <a:prstGeom prst="line">
              <a:avLst/>
            </a:prstGeom>
            <a:ln w="19050"/>
            <a:effectLst/>
          </p:spPr>
          <p:style>
            <a:lnRef idx="2">
              <a:schemeClr val="accent1"/>
            </a:lnRef>
            <a:fillRef idx="0">
              <a:schemeClr val="accent1"/>
            </a:fillRef>
            <a:effectRef idx="1">
              <a:schemeClr val="accent1"/>
            </a:effectRef>
            <a:fontRef idx="minor">
              <a:schemeClr val="tx1"/>
            </a:fontRef>
          </p:style>
        </p:cxnSp>
        <p:cxnSp>
          <p:nvCxnSpPr>
            <p:cNvPr id="108" name="Straight Connector 107">
              <a:extLst>
                <a:ext uri="{FF2B5EF4-FFF2-40B4-BE49-F238E27FC236}">
                  <a16:creationId xmlns:a16="http://schemas.microsoft.com/office/drawing/2014/main" id="{83244A4C-2AEA-49D3-7D2E-85138511FD34}"/>
                </a:ext>
              </a:extLst>
            </p:cNvPr>
            <p:cNvCxnSpPr>
              <a:cxnSpLocks/>
            </p:cNvCxnSpPr>
            <p:nvPr/>
          </p:nvCxnSpPr>
          <p:spPr>
            <a:xfrm>
              <a:off x="5848345" y="1278330"/>
              <a:ext cx="214470" cy="0"/>
            </a:xfrm>
            <a:prstGeom prst="line">
              <a:avLst/>
            </a:prstGeom>
            <a:ln w="19050">
              <a:solidFill>
                <a:schemeClr val="tx1"/>
              </a:solidFill>
            </a:ln>
            <a:effectLst/>
          </p:spPr>
          <p:style>
            <a:lnRef idx="2">
              <a:schemeClr val="accent1"/>
            </a:lnRef>
            <a:fillRef idx="0">
              <a:schemeClr val="accent1"/>
            </a:fillRef>
            <a:effectRef idx="1">
              <a:schemeClr val="accent1"/>
            </a:effectRef>
            <a:fontRef idx="minor">
              <a:schemeClr val="tx1"/>
            </a:fontRef>
          </p:style>
        </p:cxnSp>
      </p:grpSp>
      <p:grpSp>
        <p:nvGrpSpPr>
          <p:cNvPr id="176" name="Group 175">
            <a:extLst>
              <a:ext uri="{FF2B5EF4-FFF2-40B4-BE49-F238E27FC236}">
                <a16:creationId xmlns:a16="http://schemas.microsoft.com/office/drawing/2014/main" id="{A2DAE90E-5BBF-49DD-0673-A2A4EDC082B8}"/>
              </a:ext>
            </a:extLst>
          </p:cNvPr>
          <p:cNvGrpSpPr/>
          <p:nvPr/>
        </p:nvGrpSpPr>
        <p:grpSpPr>
          <a:xfrm>
            <a:off x="1490805" y="1068857"/>
            <a:ext cx="6118289" cy="62685"/>
            <a:chOff x="1352136" y="1291797"/>
            <a:chExt cx="6118289" cy="62685"/>
          </a:xfrm>
        </p:grpSpPr>
        <p:grpSp>
          <p:nvGrpSpPr>
            <p:cNvPr id="177" name="Group 176">
              <a:extLst>
                <a:ext uri="{FF2B5EF4-FFF2-40B4-BE49-F238E27FC236}">
                  <a16:creationId xmlns:a16="http://schemas.microsoft.com/office/drawing/2014/main" id="{408F07FF-1003-C554-36B6-26126FF246F4}"/>
                </a:ext>
              </a:extLst>
            </p:cNvPr>
            <p:cNvGrpSpPr/>
            <p:nvPr/>
          </p:nvGrpSpPr>
          <p:grpSpPr>
            <a:xfrm>
              <a:off x="1352136" y="1300469"/>
              <a:ext cx="3487765" cy="42421"/>
              <a:chOff x="1442759" y="1953549"/>
              <a:chExt cx="3487765" cy="42421"/>
            </a:xfrm>
          </p:grpSpPr>
          <p:grpSp>
            <p:nvGrpSpPr>
              <p:cNvPr id="232" name="Group 231">
                <a:extLst>
                  <a:ext uri="{FF2B5EF4-FFF2-40B4-BE49-F238E27FC236}">
                    <a16:creationId xmlns:a16="http://schemas.microsoft.com/office/drawing/2014/main" id="{C8EDC684-A9EE-357F-F6B7-AF1FCAED2B36}"/>
                  </a:ext>
                </a:extLst>
              </p:cNvPr>
              <p:cNvGrpSpPr/>
              <p:nvPr/>
            </p:nvGrpSpPr>
            <p:grpSpPr>
              <a:xfrm>
                <a:off x="1442759" y="1962587"/>
                <a:ext cx="2239264" cy="33383"/>
                <a:chOff x="1443345" y="1962930"/>
                <a:chExt cx="2239264" cy="33383"/>
              </a:xfrm>
            </p:grpSpPr>
            <p:grpSp>
              <p:nvGrpSpPr>
                <p:cNvPr id="240" name="Group 239">
                  <a:extLst>
                    <a:ext uri="{FF2B5EF4-FFF2-40B4-BE49-F238E27FC236}">
                      <a16:creationId xmlns:a16="http://schemas.microsoft.com/office/drawing/2014/main" id="{38B4F364-6A6B-C4BA-B94A-03A31CED26AC}"/>
                    </a:ext>
                  </a:extLst>
                </p:cNvPr>
                <p:cNvGrpSpPr/>
                <p:nvPr/>
              </p:nvGrpSpPr>
              <p:grpSpPr>
                <a:xfrm>
                  <a:off x="1443345" y="1962930"/>
                  <a:ext cx="1863263" cy="33383"/>
                  <a:chOff x="1445537" y="1887748"/>
                  <a:chExt cx="1863263" cy="33383"/>
                </a:xfrm>
              </p:grpSpPr>
              <p:grpSp>
                <p:nvGrpSpPr>
                  <p:cNvPr id="243" name="Group 242">
                    <a:extLst>
                      <a:ext uri="{FF2B5EF4-FFF2-40B4-BE49-F238E27FC236}">
                        <a16:creationId xmlns:a16="http://schemas.microsoft.com/office/drawing/2014/main" id="{7524D529-E6F7-7A03-E828-B374A94F6C9D}"/>
                      </a:ext>
                    </a:extLst>
                  </p:cNvPr>
                  <p:cNvGrpSpPr/>
                  <p:nvPr/>
                </p:nvGrpSpPr>
                <p:grpSpPr>
                  <a:xfrm>
                    <a:off x="1445537" y="1887748"/>
                    <a:ext cx="621291" cy="33383"/>
                    <a:chOff x="1595158" y="1798933"/>
                    <a:chExt cx="621291" cy="33383"/>
                  </a:xfrm>
                </p:grpSpPr>
                <p:cxnSp>
                  <p:nvCxnSpPr>
                    <p:cNvPr id="252" name="Straight Connector 251">
                      <a:extLst>
                        <a:ext uri="{FF2B5EF4-FFF2-40B4-BE49-F238E27FC236}">
                          <a16:creationId xmlns:a16="http://schemas.microsoft.com/office/drawing/2014/main" id="{78606F7A-BFE4-7FA8-F392-D7D9FA68A739}"/>
                        </a:ext>
                      </a:extLst>
                    </p:cNvPr>
                    <p:cNvCxnSpPr>
                      <a:cxnSpLocks/>
                    </p:cNvCxnSpPr>
                    <p:nvPr/>
                  </p:nvCxnSpPr>
                  <p:spPr>
                    <a:xfrm rot="21240000">
                      <a:off x="1595158" y="1832316"/>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53" name="Straight Connector 252">
                      <a:extLst>
                        <a:ext uri="{FF2B5EF4-FFF2-40B4-BE49-F238E27FC236}">
                          <a16:creationId xmlns:a16="http://schemas.microsoft.com/office/drawing/2014/main" id="{84ACF3B4-8FA0-337A-A8CD-822A3F833959}"/>
                        </a:ext>
                      </a:extLst>
                    </p:cNvPr>
                    <p:cNvCxnSpPr>
                      <a:cxnSpLocks/>
                    </p:cNvCxnSpPr>
                    <p:nvPr/>
                  </p:nvCxnSpPr>
                  <p:spPr>
                    <a:xfrm rot="21240000">
                      <a:off x="1794605" y="1813735"/>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54" name="Straight Connector 253">
                      <a:extLst>
                        <a:ext uri="{FF2B5EF4-FFF2-40B4-BE49-F238E27FC236}">
                          <a16:creationId xmlns:a16="http://schemas.microsoft.com/office/drawing/2014/main" id="{E95572B9-E8D5-A024-79EE-8C474E97D122}"/>
                        </a:ext>
                      </a:extLst>
                    </p:cNvPr>
                    <p:cNvCxnSpPr>
                      <a:cxnSpLocks/>
                    </p:cNvCxnSpPr>
                    <p:nvPr/>
                  </p:nvCxnSpPr>
                  <p:spPr>
                    <a:xfrm rot="21240000">
                      <a:off x="2001980" y="1798933"/>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44" name="Group 243">
                    <a:extLst>
                      <a:ext uri="{FF2B5EF4-FFF2-40B4-BE49-F238E27FC236}">
                        <a16:creationId xmlns:a16="http://schemas.microsoft.com/office/drawing/2014/main" id="{2BE381D6-FFA1-7A49-1BA3-DF364BC0611F}"/>
                      </a:ext>
                    </a:extLst>
                  </p:cNvPr>
                  <p:cNvGrpSpPr/>
                  <p:nvPr/>
                </p:nvGrpSpPr>
                <p:grpSpPr>
                  <a:xfrm>
                    <a:off x="2066523" y="1887748"/>
                    <a:ext cx="621291" cy="33383"/>
                    <a:chOff x="1595158" y="1798933"/>
                    <a:chExt cx="621291" cy="33383"/>
                  </a:xfrm>
                </p:grpSpPr>
                <p:cxnSp>
                  <p:nvCxnSpPr>
                    <p:cNvPr id="249" name="Straight Connector 248">
                      <a:extLst>
                        <a:ext uri="{FF2B5EF4-FFF2-40B4-BE49-F238E27FC236}">
                          <a16:creationId xmlns:a16="http://schemas.microsoft.com/office/drawing/2014/main" id="{C7CCC57A-D4A6-412B-272B-729E68DD529A}"/>
                        </a:ext>
                      </a:extLst>
                    </p:cNvPr>
                    <p:cNvCxnSpPr>
                      <a:cxnSpLocks/>
                    </p:cNvCxnSpPr>
                    <p:nvPr/>
                  </p:nvCxnSpPr>
                  <p:spPr>
                    <a:xfrm rot="21240000">
                      <a:off x="1595158" y="1832316"/>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50" name="Straight Connector 249">
                      <a:extLst>
                        <a:ext uri="{FF2B5EF4-FFF2-40B4-BE49-F238E27FC236}">
                          <a16:creationId xmlns:a16="http://schemas.microsoft.com/office/drawing/2014/main" id="{D621303F-DFD5-3575-06C2-153C4A2A5BEF}"/>
                        </a:ext>
                      </a:extLst>
                    </p:cNvPr>
                    <p:cNvCxnSpPr>
                      <a:cxnSpLocks/>
                    </p:cNvCxnSpPr>
                    <p:nvPr/>
                  </p:nvCxnSpPr>
                  <p:spPr>
                    <a:xfrm rot="21240000">
                      <a:off x="1794605" y="1813735"/>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51" name="Straight Connector 250">
                      <a:extLst>
                        <a:ext uri="{FF2B5EF4-FFF2-40B4-BE49-F238E27FC236}">
                          <a16:creationId xmlns:a16="http://schemas.microsoft.com/office/drawing/2014/main" id="{BD8F000B-D58B-31C8-DE2F-5B40541F1DE7}"/>
                        </a:ext>
                      </a:extLst>
                    </p:cNvPr>
                    <p:cNvCxnSpPr>
                      <a:cxnSpLocks/>
                    </p:cNvCxnSpPr>
                    <p:nvPr/>
                  </p:nvCxnSpPr>
                  <p:spPr>
                    <a:xfrm rot="21240000">
                      <a:off x="2001980" y="1798933"/>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45" name="Group 244">
                    <a:extLst>
                      <a:ext uri="{FF2B5EF4-FFF2-40B4-BE49-F238E27FC236}">
                        <a16:creationId xmlns:a16="http://schemas.microsoft.com/office/drawing/2014/main" id="{B2CF2E21-06EA-BA4F-E2F4-575861EC43A1}"/>
                      </a:ext>
                    </a:extLst>
                  </p:cNvPr>
                  <p:cNvGrpSpPr/>
                  <p:nvPr/>
                </p:nvGrpSpPr>
                <p:grpSpPr>
                  <a:xfrm>
                    <a:off x="2687509" y="1887748"/>
                    <a:ext cx="621291" cy="33383"/>
                    <a:chOff x="1595158" y="1798933"/>
                    <a:chExt cx="621291" cy="33383"/>
                  </a:xfrm>
                </p:grpSpPr>
                <p:cxnSp>
                  <p:nvCxnSpPr>
                    <p:cNvPr id="246" name="Straight Connector 245">
                      <a:extLst>
                        <a:ext uri="{FF2B5EF4-FFF2-40B4-BE49-F238E27FC236}">
                          <a16:creationId xmlns:a16="http://schemas.microsoft.com/office/drawing/2014/main" id="{B18B01D9-C829-3599-2DF4-898BEE456D8C}"/>
                        </a:ext>
                      </a:extLst>
                    </p:cNvPr>
                    <p:cNvCxnSpPr>
                      <a:cxnSpLocks/>
                    </p:cNvCxnSpPr>
                    <p:nvPr/>
                  </p:nvCxnSpPr>
                  <p:spPr>
                    <a:xfrm rot="21240000">
                      <a:off x="1595158" y="1832316"/>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47" name="Straight Connector 246">
                      <a:extLst>
                        <a:ext uri="{FF2B5EF4-FFF2-40B4-BE49-F238E27FC236}">
                          <a16:creationId xmlns:a16="http://schemas.microsoft.com/office/drawing/2014/main" id="{D22E38D2-7505-8F38-47A8-332AE87907E9}"/>
                        </a:ext>
                      </a:extLst>
                    </p:cNvPr>
                    <p:cNvCxnSpPr>
                      <a:cxnSpLocks/>
                    </p:cNvCxnSpPr>
                    <p:nvPr/>
                  </p:nvCxnSpPr>
                  <p:spPr>
                    <a:xfrm rot="21240000">
                      <a:off x="1794605" y="1813735"/>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48" name="Straight Connector 247">
                      <a:extLst>
                        <a:ext uri="{FF2B5EF4-FFF2-40B4-BE49-F238E27FC236}">
                          <a16:creationId xmlns:a16="http://schemas.microsoft.com/office/drawing/2014/main" id="{6E18470F-B3D6-800C-F773-A50D92014B2F}"/>
                        </a:ext>
                      </a:extLst>
                    </p:cNvPr>
                    <p:cNvCxnSpPr>
                      <a:cxnSpLocks/>
                    </p:cNvCxnSpPr>
                    <p:nvPr/>
                  </p:nvCxnSpPr>
                  <p:spPr>
                    <a:xfrm rot="21240000">
                      <a:off x="2001980" y="1798933"/>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cxnSp>
              <p:nvCxnSpPr>
                <p:cNvPr id="241" name="Straight Connector 240">
                  <a:extLst>
                    <a:ext uri="{FF2B5EF4-FFF2-40B4-BE49-F238E27FC236}">
                      <a16:creationId xmlns:a16="http://schemas.microsoft.com/office/drawing/2014/main" id="{F4670011-57F7-3F6F-E882-C065F9E45C65}"/>
                    </a:ext>
                  </a:extLst>
                </p:cNvPr>
                <p:cNvCxnSpPr>
                  <a:cxnSpLocks/>
                </p:cNvCxnSpPr>
                <p:nvPr/>
              </p:nvCxnSpPr>
              <p:spPr>
                <a:xfrm rot="21240000">
                  <a:off x="3268693" y="1995276"/>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42" name="Straight Connector 241">
                  <a:extLst>
                    <a:ext uri="{FF2B5EF4-FFF2-40B4-BE49-F238E27FC236}">
                      <a16:creationId xmlns:a16="http://schemas.microsoft.com/office/drawing/2014/main" id="{0342B83D-C72D-EED1-AA8A-A771C6271288}"/>
                    </a:ext>
                  </a:extLst>
                </p:cNvPr>
                <p:cNvCxnSpPr>
                  <a:cxnSpLocks/>
                </p:cNvCxnSpPr>
                <p:nvPr/>
              </p:nvCxnSpPr>
              <p:spPr>
                <a:xfrm rot="21240000">
                  <a:off x="3468140" y="1976695"/>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233" name="Group 232">
                <a:extLst>
                  <a:ext uri="{FF2B5EF4-FFF2-40B4-BE49-F238E27FC236}">
                    <a16:creationId xmlns:a16="http://schemas.microsoft.com/office/drawing/2014/main" id="{828D565C-2C01-1053-1F06-894730F720C8}"/>
                  </a:ext>
                </a:extLst>
              </p:cNvPr>
              <p:cNvGrpSpPr/>
              <p:nvPr/>
            </p:nvGrpSpPr>
            <p:grpSpPr>
              <a:xfrm>
                <a:off x="3667959" y="1953549"/>
                <a:ext cx="1262565" cy="21764"/>
                <a:chOff x="3682554" y="1644318"/>
                <a:chExt cx="1262565" cy="21764"/>
              </a:xfrm>
            </p:grpSpPr>
            <p:cxnSp>
              <p:nvCxnSpPr>
                <p:cNvPr id="234" name="Straight Connector 233">
                  <a:extLst>
                    <a:ext uri="{FF2B5EF4-FFF2-40B4-BE49-F238E27FC236}">
                      <a16:creationId xmlns:a16="http://schemas.microsoft.com/office/drawing/2014/main" id="{F89DC1AF-288C-F963-BDEF-D546B64A96D2}"/>
                    </a:ext>
                  </a:extLst>
                </p:cNvPr>
                <p:cNvCxnSpPr>
                  <a:cxnSpLocks/>
                </p:cNvCxnSpPr>
                <p:nvPr/>
              </p:nvCxnSpPr>
              <p:spPr>
                <a:xfrm rot="21300000">
                  <a:off x="3682554" y="1644318"/>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35" name="Straight Connector 234">
                  <a:extLst>
                    <a:ext uri="{FF2B5EF4-FFF2-40B4-BE49-F238E27FC236}">
                      <a16:creationId xmlns:a16="http://schemas.microsoft.com/office/drawing/2014/main" id="{DF57C85C-8986-AD26-F47A-55B79E414EBA}"/>
                    </a:ext>
                  </a:extLst>
                </p:cNvPr>
                <p:cNvCxnSpPr>
                  <a:cxnSpLocks/>
                </p:cNvCxnSpPr>
                <p:nvPr/>
              </p:nvCxnSpPr>
              <p:spPr>
                <a:xfrm rot="21300000">
                  <a:off x="3888449" y="1659599"/>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36" name="Straight Connector 235">
                  <a:extLst>
                    <a:ext uri="{FF2B5EF4-FFF2-40B4-BE49-F238E27FC236}">
                      <a16:creationId xmlns:a16="http://schemas.microsoft.com/office/drawing/2014/main" id="{297BD0AC-2DA2-7EFF-02FF-F92F197B0217}"/>
                    </a:ext>
                  </a:extLst>
                </p:cNvPr>
                <p:cNvCxnSpPr>
                  <a:cxnSpLocks/>
                </p:cNvCxnSpPr>
                <p:nvPr/>
              </p:nvCxnSpPr>
              <p:spPr>
                <a:xfrm rot="21300000">
                  <a:off x="4100906" y="1644318"/>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37" name="Straight Connector 236">
                  <a:extLst>
                    <a:ext uri="{FF2B5EF4-FFF2-40B4-BE49-F238E27FC236}">
                      <a16:creationId xmlns:a16="http://schemas.microsoft.com/office/drawing/2014/main" id="{90A29C8A-D35B-2B33-7839-C34F9A634145}"/>
                    </a:ext>
                  </a:extLst>
                </p:cNvPr>
                <p:cNvCxnSpPr>
                  <a:cxnSpLocks/>
                </p:cNvCxnSpPr>
                <p:nvPr/>
              </p:nvCxnSpPr>
              <p:spPr>
                <a:xfrm rot="21300000">
                  <a:off x="4306801" y="1659599"/>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38" name="Straight Connector 237">
                  <a:extLst>
                    <a:ext uri="{FF2B5EF4-FFF2-40B4-BE49-F238E27FC236}">
                      <a16:creationId xmlns:a16="http://schemas.microsoft.com/office/drawing/2014/main" id="{A8C1C93B-F034-CF44-244A-01716F663789}"/>
                    </a:ext>
                  </a:extLst>
                </p:cNvPr>
                <p:cNvCxnSpPr>
                  <a:cxnSpLocks/>
                </p:cNvCxnSpPr>
                <p:nvPr/>
              </p:nvCxnSpPr>
              <p:spPr>
                <a:xfrm rot="21300000">
                  <a:off x="4520862" y="1644318"/>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cxnSp>
              <p:nvCxnSpPr>
                <p:cNvPr id="239" name="Straight Connector 238">
                  <a:extLst>
                    <a:ext uri="{FF2B5EF4-FFF2-40B4-BE49-F238E27FC236}">
                      <a16:creationId xmlns:a16="http://schemas.microsoft.com/office/drawing/2014/main" id="{33153203-4BAE-980F-095F-15EF11A1AF1F}"/>
                    </a:ext>
                  </a:extLst>
                </p:cNvPr>
                <p:cNvCxnSpPr>
                  <a:cxnSpLocks/>
                </p:cNvCxnSpPr>
                <p:nvPr/>
              </p:nvCxnSpPr>
              <p:spPr>
                <a:xfrm>
                  <a:off x="4730650" y="1666082"/>
                  <a:ext cx="214469" cy="0"/>
                </a:xfrm>
                <a:prstGeom prst="line">
                  <a:avLst/>
                </a:prstGeom>
                <a:ln w="19050">
                  <a:solidFill>
                    <a:schemeClr val="bg1">
                      <a:lumMod val="85000"/>
                    </a:schemeClr>
                  </a:solidFill>
                </a:ln>
                <a:effectLst/>
              </p:spPr>
              <p:style>
                <a:lnRef idx="2">
                  <a:schemeClr val="accent1"/>
                </a:lnRef>
                <a:fillRef idx="0">
                  <a:schemeClr val="accent1"/>
                </a:fillRef>
                <a:effectRef idx="1">
                  <a:schemeClr val="accent1"/>
                </a:effectRef>
                <a:fontRef idx="minor">
                  <a:schemeClr val="tx1"/>
                </a:fontRef>
              </p:style>
            </p:cxnSp>
          </p:grpSp>
        </p:grpSp>
        <p:grpSp>
          <p:nvGrpSpPr>
            <p:cNvPr id="178" name="Group 177">
              <a:extLst>
                <a:ext uri="{FF2B5EF4-FFF2-40B4-BE49-F238E27FC236}">
                  <a16:creationId xmlns:a16="http://schemas.microsoft.com/office/drawing/2014/main" id="{FC581C18-D347-DDEC-E700-9F79FCA3CAEE}"/>
                </a:ext>
              </a:extLst>
            </p:cNvPr>
            <p:cNvGrpSpPr/>
            <p:nvPr/>
          </p:nvGrpSpPr>
          <p:grpSpPr>
            <a:xfrm>
              <a:off x="1352136" y="1291797"/>
              <a:ext cx="6118289" cy="50849"/>
              <a:chOff x="1442759" y="1944877"/>
              <a:chExt cx="6118289" cy="50849"/>
            </a:xfrm>
          </p:grpSpPr>
          <p:grpSp>
            <p:nvGrpSpPr>
              <p:cNvPr id="195" name="Group 194">
                <a:extLst>
                  <a:ext uri="{FF2B5EF4-FFF2-40B4-BE49-F238E27FC236}">
                    <a16:creationId xmlns:a16="http://schemas.microsoft.com/office/drawing/2014/main" id="{874B9117-86B8-5F01-0C8C-54BCCD80D89A}"/>
                  </a:ext>
                </a:extLst>
              </p:cNvPr>
              <p:cNvGrpSpPr/>
              <p:nvPr/>
            </p:nvGrpSpPr>
            <p:grpSpPr>
              <a:xfrm>
                <a:off x="1442759" y="1962587"/>
                <a:ext cx="2230891" cy="33139"/>
                <a:chOff x="1446124" y="1962587"/>
                <a:chExt cx="2230891" cy="33139"/>
              </a:xfrm>
            </p:grpSpPr>
            <p:grpSp>
              <p:nvGrpSpPr>
                <p:cNvPr id="217" name="Group 216">
                  <a:extLst>
                    <a:ext uri="{FF2B5EF4-FFF2-40B4-BE49-F238E27FC236}">
                      <a16:creationId xmlns:a16="http://schemas.microsoft.com/office/drawing/2014/main" id="{DEE25C97-B246-2F8D-BB89-E6CE1835BC5F}"/>
                    </a:ext>
                  </a:extLst>
                </p:cNvPr>
                <p:cNvGrpSpPr/>
                <p:nvPr/>
              </p:nvGrpSpPr>
              <p:grpSpPr>
                <a:xfrm>
                  <a:off x="1446124" y="1963517"/>
                  <a:ext cx="1862676" cy="32209"/>
                  <a:chOff x="1444652" y="1822379"/>
                  <a:chExt cx="1862676" cy="32209"/>
                </a:xfrm>
              </p:grpSpPr>
              <p:grpSp>
                <p:nvGrpSpPr>
                  <p:cNvPr id="220" name="Group 219">
                    <a:extLst>
                      <a:ext uri="{FF2B5EF4-FFF2-40B4-BE49-F238E27FC236}">
                        <a16:creationId xmlns:a16="http://schemas.microsoft.com/office/drawing/2014/main" id="{5AB53F79-BDD5-9674-9435-6B7887C391E1}"/>
                      </a:ext>
                    </a:extLst>
                  </p:cNvPr>
                  <p:cNvGrpSpPr/>
                  <p:nvPr/>
                </p:nvGrpSpPr>
                <p:grpSpPr>
                  <a:xfrm>
                    <a:off x="1444652" y="1822379"/>
                    <a:ext cx="622070" cy="32209"/>
                    <a:chOff x="1594273" y="1798495"/>
                    <a:chExt cx="622070" cy="32209"/>
                  </a:xfrm>
                </p:grpSpPr>
                <p:cxnSp>
                  <p:nvCxnSpPr>
                    <p:cNvPr id="229" name="Straight Connector 228">
                      <a:extLst>
                        <a:ext uri="{FF2B5EF4-FFF2-40B4-BE49-F238E27FC236}">
                          <a16:creationId xmlns:a16="http://schemas.microsoft.com/office/drawing/2014/main" id="{A7EE7601-AA27-030D-838D-AE5E1CBA51CC}"/>
                        </a:ext>
                      </a:extLst>
                    </p:cNvPr>
                    <p:cNvCxnSpPr>
                      <a:cxnSpLocks/>
                    </p:cNvCxnSpPr>
                    <p:nvPr/>
                  </p:nvCxnSpPr>
                  <p:spPr>
                    <a:xfrm rot="21240000">
                      <a:off x="1594273" y="1817406"/>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30" name="Straight Connector 229">
                      <a:extLst>
                        <a:ext uri="{FF2B5EF4-FFF2-40B4-BE49-F238E27FC236}">
                          <a16:creationId xmlns:a16="http://schemas.microsoft.com/office/drawing/2014/main" id="{EAF7BD02-B700-AD3A-DAA3-A184D36B0872}"/>
                        </a:ext>
                      </a:extLst>
                    </p:cNvPr>
                    <p:cNvCxnSpPr>
                      <a:cxnSpLocks/>
                    </p:cNvCxnSpPr>
                    <p:nvPr/>
                  </p:nvCxnSpPr>
                  <p:spPr>
                    <a:xfrm rot="21240000">
                      <a:off x="1794871" y="1798495"/>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31" name="Straight Connector 230">
                      <a:extLst>
                        <a:ext uri="{FF2B5EF4-FFF2-40B4-BE49-F238E27FC236}">
                          <a16:creationId xmlns:a16="http://schemas.microsoft.com/office/drawing/2014/main" id="{A4603CD0-2E92-F305-3C14-02E20DE340ED}"/>
                        </a:ext>
                      </a:extLst>
                    </p:cNvPr>
                    <p:cNvCxnSpPr>
                      <a:cxnSpLocks/>
                    </p:cNvCxnSpPr>
                    <p:nvPr/>
                  </p:nvCxnSpPr>
                  <p:spPr>
                    <a:xfrm rot="21240000">
                      <a:off x="2001874" y="1830704"/>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nvGrpSpPr>
                  <p:cNvPr id="221" name="Group 220">
                    <a:extLst>
                      <a:ext uri="{FF2B5EF4-FFF2-40B4-BE49-F238E27FC236}">
                        <a16:creationId xmlns:a16="http://schemas.microsoft.com/office/drawing/2014/main" id="{95BBF39A-9573-5463-D57C-932E6D87DB78}"/>
                      </a:ext>
                    </a:extLst>
                  </p:cNvPr>
                  <p:cNvGrpSpPr/>
                  <p:nvPr/>
                </p:nvGrpSpPr>
                <p:grpSpPr>
                  <a:xfrm>
                    <a:off x="2064955" y="1822379"/>
                    <a:ext cx="622070" cy="32209"/>
                    <a:chOff x="1594273" y="1798495"/>
                    <a:chExt cx="622070" cy="32209"/>
                  </a:xfrm>
                </p:grpSpPr>
                <p:cxnSp>
                  <p:nvCxnSpPr>
                    <p:cNvPr id="226" name="Straight Connector 225">
                      <a:extLst>
                        <a:ext uri="{FF2B5EF4-FFF2-40B4-BE49-F238E27FC236}">
                          <a16:creationId xmlns:a16="http://schemas.microsoft.com/office/drawing/2014/main" id="{7C38B619-EC29-6617-B6B6-D375F5BC144B}"/>
                        </a:ext>
                      </a:extLst>
                    </p:cNvPr>
                    <p:cNvCxnSpPr>
                      <a:cxnSpLocks/>
                    </p:cNvCxnSpPr>
                    <p:nvPr/>
                  </p:nvCxnSpPr>
                  <p:spPr>
                    <a:xfrm rot="21240000">
                      <a:off x="1594273" y="1817406"/>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27" name="Straight Connector 226">
                      <a:extLst>
                        <a:ext uri="{FF2B5EF4-FFF2-40B4-BE49-F238E27FC236}">
                          <a16:creationId xmlns:a16="http://schemas.microsoft.com/office/drawing/2014/main" id="{888E6B7A-F5AA-6173-65A3-3EAEBAA1E1CD}"/>
                        </a:ext>
                      </a:extLst>
                    </p:cNvPr>
                    <p:cNvCxnSpPr>
                      <a:cxnSpLocks/>
                    </p:cNvCxnSpPr>
                    <p:nvPr/>
                  </p:nvCxnSpPr>
                  <p:spPr>
                    <a:xfrm rot="21240000">
                      <a:off x="1794871" y="1798495"/>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28" name="Straight Connector 227">
                      <a:extLst>
                        <a:ext uri="{FF2B5EF4-FFF2-40B4-BE49-F238E27FC236}">
                          <a16:creationId xmlns:a16="http://schemas.microsoft.com/office/drawing/2014/main" id="{E70FCE43-3B88-27C0-C4BA-A8FE2A21455E}"/>
                        </a:ext>
                      </a:extLst>
                    </p:cNvPr>
                    <p:cNvCxnSpPr>
                      <a:cxnSpLocks/>
                    </p:cNvCxnSpPr>
                    <p:nvPr/>
                  </p:nvCxnSpPr>
                  <p:spPr>
                    <a:xfrm rot="21240000">
                      <a:off x="2001874" y="1830704"/>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nvGrpSpPr>
                  <p:cNvPr id="222" name="Group 221">
                    <a:extLst>
                      <a:ext uri="{FF2B5EF4-FFF2-40B4-BE49-F238E27FC236}">
                        <a16:creationId xmlns:a16="http://schemas.microsoft.com/office/drawing/2014/main" id="{8AC315DB-2150-DBA4-3333-F1368309E7E1}"/>
                      </a:ext>
                    </a:extLst>
                  </p:cNvPr>
                  <p:cNvGrpSpPr/>
                  <p:nvPr/>
                </p:nvGrpSpPr>
                <p:grpSpPr>
                  <a:xfrm>
                    <a:off x="2685258" y="1822379"/>
                    <a:ext cx="622070" cy="32209"/>
                    <a:chOff x="1594273" y="1798495"/>
                    <a:chExt cx="622070" cy="32209"/>
                  </a:xfrm>
                </p:grpSpPr>
                <p:cxnSp>
                  <p:nvCxnSpPr>
                    <p:cNvPr id="223" name="Straight Connector 222">
                      <a:extLst>
                        <a:ext uri="{FF2B5EF4-FFF2-40B4-BE49-F238E27FC236}">
                          <a16:creationId xmlns:a16="http://schemas.microsoft.com/office/drawing/2014/main" id="{8A62CB82-A83B-FB58-02C7-F849FC5E3136}"/>
                        </a:ext>
                      </a:extLst>
                    </p:cNvPr>
                    <p:cNvCxnSpPr>
                      <a:cxnSpLocks/>
                    </p:cNvCxnSpPr>
                    <p:nvPr/>
                  </p:nvCxnSpPr>
                  <p:spPr>
                    <a:xfrm rot="21240000">
                      <a:off x="1594273" y="1817406"/>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24" name="Straight Connector 223">
                      <a:extLst>
                        <a:ext uri="{FF2B5EF4-FFF2-40B4-BE49-F238E27FC236}">
                          <a16:creationId xmlns:a16="http://schemas.microsoft.com/office/drawing/2014/main" id="{0F4A22BE-601E-FFB0-7FA0-6DCA681AA919}"/>
                        </a:ext>
                      </a:extLst>
                    </p:cNvPr>
                    <p:cNvCxnSpPr>
                      <a:cxnSpLocks/>
                    </p:cNvCxnSpPr>
                    <p:nvPr/>
                  </p:nvCxnSpPr>
                  <p:spPr>
                    <a:xfrm rot="21240000">
                      <a:off x="1794871" y="1798495"/>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25" name="Straight Connector 224">
                      <a:extLst>
                        <a:ext uri="{FF2B5EF4-FFF2-40B4-BE49-F238E27FC236}">
                          <a16:creationId xmlns:a16="http://schemas.microsoft.com/office/drawing/2014/main" id="{2967B542-9343-D97F-39E4-508FDC1E9AFC}"/>
                        </a:ext>
                      </a:extLst>
                    </p:cNvPr>
                    <p:cNvCxnSpPr>
                      <a:cxnSpLocks/>
                    </p:cNvCxnSpPr>
                    <p:nvPr/>
                  </p:nvCxnSpPr>
                  <p:spPr>
                    <a:xfrm rot="21240000">
                      <a:off x="2001874" y="1830704"/>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cxnSp>
              <p:nvCxnSpPr>
                <p:cNvPr id="218" name="Straight Connector 217">
                  <a:extLst>
                    <a:ext uri="{FF2B5EF4-FFF2-40B4-BE49-F238E27FC236}">
                      <a16:creationId xmlns:a16="http://schemas.microsoft.com/office/drawing/2014/main" id="{659EBFE4-594B-2868-8152-41331BF05845}"/>
                    </a:ext>
                  </a:extLst>
                </p:cNvPr>
                <p:cNvCxnSpPr>
                  <a:cxnSpLocks/>
                </p:cNvCxnSpPr>
                <p:nvPr/>
              </p:nvCxnSpPr>
              <p:spPr>
                <a:xfrm rot="21240000">
                  <a:off x="3261948" y="1981498"/>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9" name="Straight Connector 218">
                  <a:extLst>
                    <a:ext uri="{FF2B5EF4-FFF2-40B4-BE49-F238E27FC236}">
                      <a16:creationId xmlns:a16="http://schemas.microsoft.com/office/drawing/2014/main" id="{AFAA0220-0541-EC6A-367E-B47A1B08983F}"/>
                    </a:ext>
                  </a:extLst>
                </p:cNvPr>
                <p:cNvCxnSpPr>
                  <a:cxnSpLocks/>
                </p:cNvCxnSpPr>
                <p:nvPr/>
              </p:nvCxnSpPr>
              <p:spPr>
                <a:xfrm rot="21240000">
                  <a:off x="3462546" y="1962587"/>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nvGrpSpPr>
              <p:cNvPr id="196" name="Group 195">
                <a:extLst>
                  <a:ext uri="{FF2B5EF4-FFF2-40B4-BE49-F238E27FC236}">
                    <a16:creationId xmlns:a16="http://schemas.microsoft.com/office/drawing/2014/main" id="{0D37ACDF-3BE5-2D3B-186F-AE1A11EBB146}"/>
                  </a:ext>
                </a:extLst>
              </p:cNvPr>
              <p:cNvGrpSpPr/>
              <p:nvPr/>
            </p:nvGrpSpPr>
            <p:grpSpPr>
              <a:xfrm>
                <a:off x="3669597" y="1944877"/>
                <a:ext cx="1255777" cy="23006"/>
                <a:chOff x="3684192" y="1638222"/>
                <a:chExt cx="1255777" cy="23006"/>
              </a:xfrm>
            </p:grpSpPr>
            <p:cxnSp>
              <p:nvCxnSpPr>
                <p:cNvPr id="211" name="Straight Connector 210">
                  <a:extLst>
                    <a:ext uri="{FF2B5EF4-FFF2-40B4-BE49-F238E27FC236}">
                      <a16:creationId xmlns:a16="http://schemas.microsoft.com/office/drawing/2014/main" id="{60063A95-FAAA-C740-8187-0836CD2B872C}"/>
                    </a:ext>
                  </a:extLst>
                </p:cNvPr>
                <p:cNvCxnSpPr>
                  <a:cxnSpLocks/>
                </p:cNvCxnSpPr>
                <p:nvPr/>
              </p:nvCxnSpPr>
              <p:spPr>
                <a:xfrm rot="21300000">
                  <a:off x="3684192" y="1661228"/>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2" name="Straight Connector 211">
                  <a:extLst>
                    <a:ext uri="{FF2B5EF4-FFF2-40B4-BE49-F238E27FC236}">
                      <a16:creationId xmlns:a16="http://schemas.microsoft.com/office/drawing/2014/main" id="{D4856D05-8396-F01C-7501-B55A5338C0C9}"/>
                    </a:ext>
                  </a:extLst>
                </p:cNvPr>
                <p:cNvCxnSpPr>
                  <a:cxnSpLocks/>
                </p:cNvCxnSpPr>
                <p:nvPr/>
              </p:nvCxnSpPr>
              <p:spPr>
                <a:xfrm rot="21300000">
                  <a:off x="3887192" y="1643197"/>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3" name="Straight Connector 212">
                  <a:extLst>
                    <a:ext uri="{FF2B5EF4-FFF2-40B4-BE49-F238E27FC236}">
                      <a16:creationId xmlns:a16="http://schemas.microsoft.com/office/drawing/2014/main" id="{3C6AF0E8-1154-F674-BB7D-CC9B5BF87620}"/>
                    </a:ext>
                  </a:extLst>
                </p:cNvPr>
                <p:cNvCxnSpPr>
                  <a:cxnSpLocks/>
                </p:cNvCxnSpPr>
                <p:nvPr/>
              </p:nvCxnSpPr>
              <p:spPr>
                <a:xfrm rot="21300000">
                  <a:off x="4102544" y="1661228"/>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4" name="Straight Connector 213">
                  <a:extLst>
                    <a:ext uri="{FF2B5EF4-FFF2-40B4-BE49-F238E27FC236}">
                      <a16:creationId xmlns:a16="http://schemas.microsoft.com/office/drawing/2014/main" id="{37495664-36F8-74D6-4B17-7BCAC7B763A7}"/>
                    </a:ext>
                  </a:extLst>
                </p:cNvPr>
                <p:cNvCxnSpPr>
                  <a:cxnSpLocks/>
                </p:cNvCxnSpPr>
                <p:nvPr/>
              </p:nvCxnSpPr>
              <p:spPr>
                <a:xfrm rot="21300000">
                  <a:off x="4305544" y="1643197"/>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5" name="Straight Connector 214">
                  <a:extLst>
                    <a:ext uri="{FF2B5EF4-FFF2-40B4-BE49-F238E27FC236}">
                      <a16:creationId xmlns:a16="http://schemas.microsoft.com/office/drawing/2014/main" id="{755F7EEA-2D3B-4C6D-3F78-6B3E687376EE}"/>
                    </a:ext>
                  </a:extLst>
                </p:cNvPr>
                <p:cNvCxnSpPr>
                  <a:cxnSpLocks/>
                </p:cNvCxnSpPr>
                <p:nvPr/>
              </p:nvCxnSpPr>
              <p:spPr>
                <a:xfrm rot="21300000">
                  <a:off x="4522500" y="1661228"/>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6" name="Straight Connector 215">
                  <a:extLst>
                    <a:ext uri="{FF2B5EF4-FFF2-40B4-BE49-F238E27FC236}">
                      <a16:creationId xmlns:a16="http://schemas.microsoft.com/office/drawing/2014/main" id="{19F61FD0-F6F6-D0D4-B058-02E485876AA3}"/>
                    </a:ext>
                  </a:extLst>
                </p:cNvPr>
                <p:cNvCxnSpPr>
                  <a:cxnSpLocks/>
                </p:cNvCxnSpPr>
                <p:nvPr/>
              </p:nvCxnSpPr>
              <p:spPr>
                <a:xfrm rot="21300000">
                  <a:off x="4725500" y="1638222"/>
                  <a:ext cx="214469"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nvGrpSpPr>
              <p:cNvPr id="197" name="Group 196">
                <a:extLst>
                  <a:ext uri="{FF2B5EF4-FFF2-40B4-BE49-F238E27FC236}">
                    <a16:creationId xmlns:a16="http://schemas.microsoft.com/office/drawing/2014/main" id="{8AFC9E04-84D7-A687-4C94-80F903879709}"/>
                  </a:ext>
                </a:extLst>
              </p:cNvPr>
              <p:cNvGrpSpPr/>
              <p:nvPr/>
            </p:nvGrpSpPr>
            <p:grpSpPr>
              <a:xfrm>
                <a:off x="4909514" y="1952523"/>
                <a:ext cx="2651534" cy="6169"/>
                <a:chOff x="4924109" y="1643292"/>
                <a:chExt cx="2651534" cy="6169"/>
              </a:xfrm>
            </p:grpSpPr>
            <p:cxnSp>
              <p:nvCxnSpPr>
                <p:cNvPr id="198" name="Straight Connector 197">
                  <a:extLst>
                    <a:ext uri="{FF2B5EF4-FFF2-40B4-BE49-F238E27FC236}">
                      <a16:creationId xmlns:a16="http://schemas.microsoft.com/office/drawing/2014/main" id="{1AC1FEAC-62D8-DD7C-1371-86315B563DA4}"/>
                    </a:ext>
                  </a:extLst>
                </p:cNvPr>
                <p:cNvCxnSpPr>
                  <a:cxnSpLocks/>
                </p:cNvCxnSpPr>
                <p:nvPr/>
              </p:nvCxnSpPr>
              <p:spPr>
                <a:xfrm rot="21360000">
                  <a:off x="5328963"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199" name="Straight Connector 198">
                  <a:extLst>
                    <a:ext uri="{FF2B5EF4-FFF2-40B4-BE49-F238E27FC236}">
                      <a16:creationId xmlns:a16="http://schemas.microsoft.com/office/drawing/2014/main" id="{A86AED4D-0D39-81DF-4201-2D73385B419B}"/>
                    </a:ext>
                  </a:extLst>
                </p:cNvPr>
                <p:cNvCxnSpPr>
                  <a:cxnSpLocks/>
                </p:cNvCxnSpPr>
                <p:nvPr/>
              </p:nvCxnSpPr>
              <p:spPr>
                <a:xfrm rot="21360000">
                  <a:off x="5531390"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0" name="Straight Connector 199">
                  <a:extLst>
                    <a:ext uri="{FF2B5EF4-FFF2-40B4-BE49-F238E27FC236}">
                      <a16:creationId xmlns:a16="http://schemas.microsoft.com/office/drawing/2014/main" id="{24206727-BD3F-0E42-3F8E-1030725E54FA}"/>
                    </a:ext>
                  </a:extLst>
                </p:cNvPr>
                <p:cNvCxnSpPr>
                  <a:cxnSpLocks/>
                </p:cNvCxnSpPr>
                <p:nvPr/>
              </p:nvCxnSpPr>
              <p:spPr>
                <a:xfrm rot="21360000">
                  <a:off x="5733817"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1" name="Straight Connector 200">
                  <a:extLst>
                    <a:ext uri="{FF2B5EF4-FFF2-40B4-BE49-F238E27FC236}">
                      <a16:creationId xmlns:a16="http://schemas.microsoft.com/office/drawing/2014/main" id="{02D37F52-9D46-08B3-3E11-9BE69DD6A746}"/>
                    </a:ext>
                  </a:extLst>
                </p:cNvPr>
                <p:cNvCxnSpPr>
                  <a:cxnSpLocks/>
                </p:cNvCxnSpPr>
                <p:nvPr/>
              </p:nvCxnSpPr>
              <p:spPr>
                <a:xfrm rot="21360000">
                  <a:off x="5936244"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2" name="Straight Connector 201">
                  <a:extLst>
                    <a:ext uri="{FF2B5EF4-FFF2-40B4-BE49-F238E27FC236}">
                      <a16:creationId xmlns:a16="http://schemas.microsoft.com/office/drawing/2014/main" id="{780749E8-B356-850D-BC5A-A57F7367A5B3}"/>
                    </a:ext>
                  </a:extLst>
                </p:cNvPr>
                <p:cNvCxnSpPr>
                  <a:cxnSpLocks/>
                </p:cNvCxnSpPr>
                <p:nvPr/>
              </p:nvCxnSpPr>
              <p:spPr>
                <a:xfrm rot="21360000">
                  <a:off x="6138667"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3" name="Straight Connector 202">
                  <a:extLst>
                    <a:ext uri="{FF2B5EF4-FFF2-40B4-BE49-F238E27FC236}">
                      <a16:creationId xmlns:a16="http://schemas.microsoft.com/office/drawing/2014/main" id="{7FD39817-3E93-B5C1-5233-2C77B212BBEE}"/>
                    </a:ext>
                  </a:extLst>
                </p:cNvPr>
                <p:cNvCxnSpPr>
                  <a:cxnSpLocks/>
                </p:cNvCxnSpPr>
                <p:nvPr/>
              </p:nvCxnSpPr>
              <p:spPr>
                <a:xfrm rot="21360000">
                  <a:off x="4924109"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4" name="Straight Connector 203">
                  <a:extLst>
                    <a:ext uri="{FF2B5EF4-FFF2-40B4-BE49-F238E27FC236}">
                      <a16:creationId xmlns:a16="http://schemas.microsoft.com/office/drawing/2014/main" id="{A8F0CF3F-BA25-1637-9F8C-961155476DFC}"/>
                    </a:ext>
                  </a:extLst>
                </p:cNvPr>
                <p:cNvCxnSpPr>
                  <a:cxnSpLocks/>
                </p:cNvCxnSpPr>
                <p:nvPr/>
              </p:nvCxnSpPr>
              <p:spPr>
                <a:xfrm rot="21360000">
                  <a:off x="5126536" y="1643292"/>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5" name="Straight Connector 204">
                  <a:extLst>
                    <a:ext uri="{FF2B5EF4-FFF2-40B4-BE49-F238E27FC236}">
                      <a16:creationId xmlns:a16="http://schemas.microsoft.com/office/drawing/2014/main" id="{B3EDFB1A-4F09-7397-B52C-46BA7F9139A9}"/>
                    </a:ext>
                  </a:extLst>
                </p:cNvPr>
                <p:cNvCxnSpPr>
                  <a:cxnSpLocks/>
                </p:cNvCxnSpPr>
                <p:nvPr/>
              </p:nvCxnSpPr>
              <p:spPr>
                <a:xfrm rot="21360000">
                  <a:off x="6753892"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6" name="Straight Connector 205">
                  <a:extLst>
                    <a:ext uri="{FF2B5EF4-FFF2-40B4-BE49-F238E27FC236}">
                      <a16:creationId xmlns:a16="http://schemas.microsoft.com/office/drawing/2014/main" id="{AD52D384-71F0-9A87-FF49-0A56844318EA}"/>
                    </a:ext>
                  </a:extLst>
                </p:cNvPr>
                <p:cNvCxnSpPr>
                  <a:cxnSpLocks/>
                </p:cNvCxnSpPr>
                <p:nvPr/>
              </p:nvCxnSpPr>
              <p:spPr>
                <a:xfrm rot="21360000">
                  <a:off x="6956319"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7" name="Straight Connector 206">
                  <a:extLst>
                    <a:ext uri="{FF2B5EF4-FFF2-40B4-BE49-F238E27FC236}">
                      <a16:creationId xmlns:a16="http://schemas.microsoft.com/office/drawing/2014/main" id="{1614456B-D108-C91D-AB69-9CF50FDB88C2}"/>
                    </a:ext>
                  </a:extLst>
                </p:cNvPr>
                <p:cNvCxnSpPr>
                  <a:cxnSpLocks/>
                </p:cNvCxnSpPr>
                <p:nvPr/>
              </p:nvCxnSpPr>
              <p:spPr>
                <a:xfrm rot="21360000">
                  <a:off x="7158746"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8" name="Straight Connector 207">
                  <a:extLst>
                    <a:ext uri="{FF2B5EF4-FFF2-40B4-BE49-F238E27FC236}">
                      <a16:creationId xmlns:a16="http://schemas.microsoft.com/office/drawing/2014/main" id="{1EECA1C9-8C76-7B58-61BD-9FCB30CFAA60}"/>
                    </a:ext>
                  </a:extLst>
                </p:cNvPr>
                <p:cNvCxnSpPr>
                  <a:cxnSpLocks/>
                </p:cNvCxnSpPr>
                <p:nvPr/>
              </p:nvCxnSpPr>
              <p:spPr>
                <a:xfrm>
                  <a:off x="7361173"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09" name="Straight Connector 208">
                  <a:extLst>
                    <a:ext uri="{FF2B5EF4-FFF2-40B4-BE49-F238E27FC236}">
                      <a16:creationId xmlns:a16="http://schemas.microsoft.com/office/drawing/2014/main" id="{A747FDD8-8E99-EF69-265D-4B7E433017EB}"/>
                    </a:ext>
                  </a:extLst>
                </p:cNvPr>
                <p:cNvCxnSpPr>
                  <a:cxnSpLocks/>
                </p:cNvCxnSpPr>
                <p:nvPr/>
              </p:nvCxnSpPr>
              <p:spPr>
                <a:xfrm rot="21360000">
                  <a:off x="6349038"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cxnSp>
              <p:nvCxnSpPr>
                <p:cNvPr id="210" name="Straight Connector 209">
                  <a:extLst>
                    <a:ext uri="{FF2B5EF4-FFF2-40B4-BE49-F238E27FC236}">
                      <a16:creationId xmlns:a16="http://schemas.microsoft.com/office/drawing/2014/main" id="{689B93CA-C08A-847D-0ADC-F664513A4E73}"/>
                    </a:ext>
                  </a:extLst>
                </p:cNvPr>
                <p:cNvCxnSpPr>
                  <a:cxnSpLocks/>
                </p:cNvCxnSpPr>
                <p:nvPr/>
              </p:nvCxnSpPr>
              <p:spPr>
                <a:xfrm rot="21360000">
                  <a:off x="6551465" y="1649461"/>
                  <a:ext cx="214470" cy="0"/>
                </a:xfrm>
                <a:prstGeom prst="line">
                  <a:avLst/>
                </a:prstGeom>
                <a:ln w="19050">
                  <a:solidFill>
                    <a:srgbClr val="B4DE86"/>
                  </a:solidFill>
                </a:ln>
                <a:effectLst/>
              </p:spPr>
              <p:style>
                <a:lnRef idx="2">
                  <a:schemeClr val="accent1"/>
                </a:lnRef>
                <a:fillRef idx="0">
                  <a:schemeClr val="accent1"/>
                </a:fillRef>
                <a:effectRef idx="1">
                  <a:schemeClr val="accent1"/>
                </a:effectRef>
                <a:fontRef idx="minor">
                  <a:schemeClr val="tx1"/>
                </a:fontRef>
              </p:style>
            </p:cxnSp>
          </p:grpSp>
        </p:grpSp>
        <p:grpSp>
          <p:nvGrpSpPr>
            <p:cNvPr id="179" name="Group 178">
              <a:extLst>
                <a:ext uri="{FF2B5EF4-FFF2-40B4-BE49-F238E27FC236}">
                  <a16:creationId xmlns:a16="http://schemas.microsoft.com/office/drawing/2014/main" id="{82AEE346-2A21-C02C-7453-3F279F1835B9}"/>
                </a:ext>
              </a:extLst>
            </p:cNvPr>
            <p:cNvGrpSpPr/>
            <p:nvPr/>
          </p:nvGrpSpPr>
          <p:grpSpPr>
            <a:xfrm>
              <a:off x="1352136" y="1309507"/>
              <a:ext cx="2243372" cy="44975"/>
              <a:chOff x="1442460" y="1963183"/>
              <a:chExt cx="2243372" cy="44975"/>
            </a:xfrm>
          </p:grpSpPr>
          <p:grpSp>
            <p:nvGrpSpPr>
              <p:cNvPr id="180" name="Group 179">
                <a:extLst>
                  <a:ext uri="{FF2B5EF4-FFF2-40B4-BE49-F238E27FC236}">
                    <a16:creationId xmlns:a16="http://schemas.microsoft.com/office/drawing/2014/main" id="{75C41B21-234D-0722-7CD2-FD74D1C26A74}"/>
                  </a:ext>
                </a:extLst>
              </p:cNvPr>
              <p:cNvGrpSpPr/>
              <p:nvPr/>
            </p:nvGrpSpPr>
            <p:grpSpPr>
              <a:xfrm>
                <a:off x="1442460" y="1963183"/>
                <a:ext cx="1864868" cy="32877"/>
                <a:chOff x="1442460" y="1808506"/>
                <a:chExt cx="1864868" cy="32877"/>
              </a:xfrm>
            </p:grpSpPr>
            <p:grpSp>
              <p:nvGrpSpPr>
                <p:cNvPr id="183" name="Group 182">
                  <a:extLst>
                    <a:ext uri="{FF2B5EF4-FFF2-40B4-BE49-F238E27FC236}">
                      <a16:creationId xmlns:a16="http://schemas.microsoft.com/office/drawing/2014/main" id="{C26A9745-AF4A-0456-E563-9D7D8B7559DA}"/>
                    </a:ext>
                  </a:extLst>
                </p:cNvPr>
                <p:cNvGrpSpPr/>
                <p:nvPr/>
              </p:nvGrpSpPr>
              <p:grpSpPr>
                <a:xfrm>
                  <a:off x="1442460" y="1808506"/>
                  <a:ext cx="623781" cy="32877"/>
                  <a:chOff x="1592402" y="1799103"/>
                  <a:chExt cx="623781" cy="32877"/>
                </a:xfrm>
              </p:grpSpPr>
              <p:cxnSp>
                <p:nvCxnSpPr>
                  <p:cNvPr id="192" name="Straight Connector 191">
                    <a:extLst>
                      <a:ext uri="{FF2B5EF4-FFF2-40B4-BE49-F238E27FC236}">
                        <a16:creationId xmlns:a16="http://schemas.microsoft.com/office/drawing/2014/main" id="{B835D70B-BD0B-2789-8D45-EAFD590D215E}"/>
                      </a:ext>
                    </a:extLst>
                  </p:cNvPr>
                  <p:cNvCxnSpPr>
                    <a:cxnSpLocks/>
                  </p:cNvCxnSpPr>
                  <p:nvPr/>
                </p:nvCxnSpPr>
                <p:spPr>
                  <a:xfrm rot="21240000">
                    <a:off x="1592402" y="1799103"/>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3" name="Straight Connector 192">
                    <a:extLst>
                      <a:ext uri="{FF2B5EF4-FFF2-40B4-BE49-F238E27FC236}">
                        <a16:creationId xmlns:a16="http://schemas.microsoft.com/office/drawing/2014/main" id="{747B653C-2B26-869C-6D27-41EA3E6EB98E}"/>
                      </a:ext>
                    </a:extLst>
                  </p:cNvPr>
                  <p:cNvCxnSpPr>
                    <a:cxnSpLocks/>
                  </p:cNvCxnSpPr>
                  <p:nvPr/>
                </p:nvCxnSpPr>
                <p:spPr>
                  <a:xfrm rot="21240000">
                    <a:off x="1794287" y="1831980"/>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4" name="Straight Connector 193">
                    <a:extLst>
                      <a:ext uri="{FF2B5EF4-FFF2-40B4-BE49-F238E27FC236}">
                        <a16:creationId xmlns:a16="http://schemas.microsoft.com/office/drawing/2014/main" id="{D93E9B5D-BEED-899C-5CEE-2999683826A9}"/>
                      </a:ext>
                    </a:extLst>
                  </p:cNvPr>
                  <p:cNvCxnSpPr>
                    <a:cxnSpLocks/>
                  </p:cNvCxnSpPr>
                  <p:nvPr/>
                </p:nvCxnSpPr>
                <p:spPr>
                  <a:xfrm rot="21240000">
                    <a:off x="2001714" y="1814172"/>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84" name="Group 183">
                  <a:extLst>
                    <a:ext uri="{FF2B5EF4-FFF2-40B4-BE49-F238E27FC236}">
                      <a16:creationId xmlns:a16="http://schemas.microsoft.com/office/drawing/2014/main" id="{98D861E4-877E-3CD7-73DA-F2E0A403E3C9}"/>
                    </a:ext>
                  </a:extLst>
                </p:cNvPr>
                <p:cNvGrpSpPr/>
                <p:nvPr/>
              </p:nvGrpSpPr>
              <p:grpSpPr>
                <a:xfrm>
                  <a:off x="2063003" y="1808506"/>
                  <a:ext cx="623781" cy="32877"/>
                  <a:chOff x="1592402" y="1799103"/>
                  <a:chExt cx="623781" cy="32877"/>
                </a:xfrm>
              </p:grpSpPr>
              <p:cxnSp>
                <p:nvCxnSpPr>
                  <p:cNvPr id="189" name="Straight Connector 188">
                    <a:extLst>
                      <a:ext uri="{FF2B5EF4-FFF2-40B4-BE49-F238E27FC236}">
                        <a16:creationId xmlns:a16="http://schemas.microsoft.com/office/drawing/2014/main" id="{BF851AD8-ED1F-61B0-F4F2-E6F6BBFD2D01}"/>
                      </a:ext>
                    </a:extLst>
                  </p:cNvPr>
                  <p:cNvCxnSpPr>
                    <a:cxnSpLocks/>
                  </p:cNvCxnSpPr>
                  <p:nvPr/>
                </p:nvCxnSpPr>
                <p:spPr>
                  <a:xfrm rot="21240000">
                    <a:off x="1592402" y="1799103"/>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0" name="Straight Connector 189">
                    <a:extLst>
                      <a:ext uri="{FF2B5EF4-FFF2-40B4-BE49-F238E27FC236}">
                        <a16:creationId xmlns:a16="http://schemas.microsoft.com/office/drawing/2014/main" id="{4CE9B672-2BC8-6CE2-42F2-541CA92E1990}"/>
                      </a:ext>
                    </a:extLst>
                  </p:cNvPr>
                  <p:cNvCxnSpPr>
                    <a:cxnSpLocks/>
                  </p:cNvCxnSpPr>
                  <p:nvPr/>
                </p:nvCxnSpPr>
                <p:spPr>
                  <a:xfrm rot="21240000">
                    <a:off x="1794287" y="1831980"/>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1" name="Straight Connector 190">
                    <a:extLst>
                      <a:ext uri="{FF2B5EF4-FFF2-40B4-BE49-F238E27FC236}">
                        <a16:creationId xmlns:a16="http://schemas.microsoft.com/office/drawing/2014/main" id="{B08E6927-6762-A721-7381-470225CA4054}"/>
                      </a:ext>
                    </a:extLst>
                  </p:cNvPr>
                  <p:cNvCxnSpPr>
                    <a:cxnSpLocks/>
                  </p:cNvCxnSpPr>
                  <p:nvPr/>
                </p:nvCxnSpPr>
                <p:spPr>
                  <a:xfrm rot="21240000">
                    <a:off x="2001714" y="1814172"/>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grpSp>
            <p:grpSp>
              <p:nvGrpSpPr>
                <p:cNvPr id="185" name="Group 184">
                  <a:extLst>
                    <a:ext uri="{FF2B5EF4-FFF2-40B4-BE49-F238E27FC236}">
                      <a16:creationId xmlns:a16="http://schemas.microsoft.com/office/drawing/2014/main" id="{FC871A44-5178-D7C9-E485-28E2B51CE8AC}"/>
                    </a:ext>
                  </a:extLst>
                </p:cNvPr>
                <p:cNvGrpSpPr/>
                <p:nvPr/>
              </p:nvGrpSpPr>
              <p:grpSpPr>
                <a:xfrm>
                  <a:off x="2683547" y="1808506"/>
                  <a:ext cx="623781" cy="32877"/>
                  <a:chOff x="1592402" y="1799103"/>
                  <a:chExt cx="623781" cy="32877"/>
                </a:xfrm>
              </p:grpSpPr>
              <p:cxnSp>
                <p:nvCxnSpPr>
                  <p:cNvPr id="186" name="Straight Connector 185">
                    <a:extLst>
                      <a:ext uri="{FF2B5EF4-FFF2-40B4-BE49-F238E27FC236}">
                        <a16:creationId xmlns:a16="http://schemas.microsoft.com/office/drawing/2014/main" id="{2004D327-1BD5-2D5F-F01D-18CD7D61DE0A}"/>
                      </a:ext>
                    </a:extLst>
                  </p:cNvPr>
                  <p:cNvCxnSpPr>
                    <a:cxnSpLocks/>
                  </p:cNvCxnSpPr>
                  <p:nvPr/>
                </p:nvCxnSpPr>
                <p:spPr>
                  <a:xfrm rot="21240000">
                    <a:off x="1592402" y="1799103"/>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7" name="Straight Connector 186">
                    <a:extLst>
                      <a:ext uri="{FF2B5EF4-FFF2-40B4-BE49-F238E27FC236}">
                        <a16:creationId xmlns:a16="http://schemas.microsoft.com/office/drawing/2014/main" id="{936FD91E-8CD7-A7F8-E2A9-DD95A3A78BF5}"/>
                      </a:ext>
                    </a:extLst>
                  </p:cNvPr>
                  <p:cNvCxnSpPr>
                    <a:cxnSpLocks/>
                  </p:cNvCxnSpPr>
                  <p:nvPr/>
                </p:nvCxnSpPr>
                <p:spPr>
                  <a:xfrm rot="21240000">
                    <a:off x="1794287" y="1831980"/>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8" name="Straight Connector 187">
                    <a:extLst>
                      <a:ext uri="{FF2B5EF4-FFF2-40B4-BE49-F238E27FC236}">
                        <a16:creationId xmlns:a16="http://schemas.microsoft.com/office/drawing/2014/main" id="{C9FDDBF7-50D7-2FAC-C1F4-75D83391D7F6}"/>
                      </a:ext>
                    </a:extLst>
                  </p:cNvPr>
                  <p:cNvCxnSpPr>
                    <a:cxnSpLocks/>
                  </p:cNvCxnSpPr>
                  <p:nvPr/>
                </p:nvCxnSpPr>
                <p:spPr>
                  <a:xfrm rot="21240000">
                    <a:off x="2001714" y="1814172"/>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grpSp>
          </p:grpSp>
          <p:cxnSp>
            <p:nvCxnSpPr>
              <p:cNvPr id="181" name="Straight Connector 180">
                <a:extLst>
                  <a:ext uri="{FF2B5EF4-FFF2-40B4-BE49-F238E27FC236}">
                    <a16:creationId xmlns:a16="http://schemas.microsoft.com/office/drawing/2014/main" id="{6A5B58E2-17E3-505E-050C-62ED47C84474}"/>
                  </a:ext>
                </a:extLst>
              </p:cNvPr>
              <p:cNvCxnSpPr>
                <a:cxnSpLocks/>
              </p:cNvCxnSpPr>
              <p:nvPr/>
            </p:nvCxnSpPr>
            <p:spPr>
              <a:xfrm rot="21240000">
                <a:off x="3268217" y="1964072"/>
                <a:ext cx="214469" cy="0"/>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2" name="Straight Connector 181">
                <a:extLst>
                  <a:ext uri="{FF2B5EF4-FFF2-40B4-BE49-F238E27FC236}">
                    <a16:creationId xmlns:a16="http://schemas.microsoft.com/office/drawing/2014/main" id="{FF1190EA-EEC4-4040-5A23-1D1A90A6DC00}"/>
                  </a:ext>
                </a:extLst>
              </p:cNvPr>
              <p:cNvCxnSpPr>
                <a:cxnSpLocks/>
              </p:cNvCxnSpPr>
              <p:nvPr/>
            </p:nvCxnSpPr>
            <p:spPr>
              <a:xfrm flipV="1">
                <a:off x="3470689" y="2003669"/>
                <a:ext cx="215143" cy="4489"/>
              </a:xfrm>
              <a:prstGeom prst="line">
                <a:avLst/>
              </a:prstGeom>
              <a:ln w="1905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grpSp>
      </p:grpSp>
      <p:sp>
        <p:nvSpPr>
          <p:cNvPr id="256" name="TextBox 255">
            <a:extLst>
              <a:ext uri="{FF2B5EF4-FFF2-40B4-BE49-F238E27FC236}">
                <a16:creationId xmlns:a16="http://schemas.microsoft.com/office/drawing/2014/main" id="{05160C17-6E8D-3DE9-E685-B0666D44D6CD}"/>
              </a:ext>
            </a:extLst>
          </p:cNvPr>
          <p:cNvSpPr txBox="1"/>
          <p:nvPr/>
        </p:nvSpPr>
        <p:spPr>
          <a:xfrm>
            <a:off x="632354" y="821214"/>
            <a:ext cx="787410" cy="415498"/>
          </a:xfrm>
          <a:prstGeom prst="rect">
            <a:avLst/>
          </a:prstGeom>
          <a:noFill/>
        </p:spPr>
        <p:txBody>
          <a:bodyPr wrap="square" rtlCol="0">
            <a:spAutoFit/>
          </a:bodyPr>
          <a:lstStyle/>
          <a:p>
            <a:r>
              <a:rPr lang="en-GB" sz="1050" dirty="0">
                <a:solidFill>
                  <a:srgbClr val="7030A0"/>
                </a:solidFill>
              </a:rPr>
              <a:t>DCM not in place</a:t>
            </a:r>
          </a:p>
        </p:txBody>
      </p:sp>
      <p:sp>
        <p:nvSpPr>
          <p:cNvPr id="2" name="Title 1">
            <a:extLst>
              <a:ext uri="{FF2B5EF4-FFF2-40B4-BE49-F238E27FC236}">
                <a16:creationId xmlns:a16="http://schemas.microsoft.com/office/drawing/2014/main" id="{F7FF1592-493A-9A3D-03C9-9A21397698A8}"/>
              </a:ext>
            </a:extLst>
          </p:cNvPr>
          <p:cNvSpPr>
            <a:spLocks noGrp="1"/>
          </p:cNvSpPr>
          <p:nvPr>
            <p:ph type="title"/>
          </p:nvPr>
        </p:nvSpPr>
        <p:spPr/>
        <p:txBody>
          <a:bodyPr/>
          <a:lstStyle/>
          <a:p>
            <a:r>
              <a:rPr lang="en-GB" dirty="0"/>
              <a:t>Cryo-magnets installation - Busbar</a:t>
            </a:r>
          </a:p>
        </p:txBody>
      </p:sp>
      <p:sp>
        <p:nvSpPr>
          <p:cNvPr id="257" name="TextBox 256">
            <a:extLst>
              <a:ext uri="{FF2B5EF4-FFF2-40B4-BE49-F238E27FC236}">
                <a16:creationId xmlns:a16="http://schemas.microsoft.com/office/drawing/2014/main" id="{67B9A06C-9F14-8716-53EF-902A1059687D}"/>
              </a:ext>
            </a:extLst>
          </p:cNvPr>
          <p:cNvSpPr txBox="1"/>
          <p:nvPr/>
        </p:nvSpPr>
        <p:spPr>
          <a:xfrm>
            <a:off x="3242271" y="3722139"/>
            <a:ext cx="4772460" cy="400110"/>
          </a:xfrm>
          <a:prstGeom prst="rect">
            <a:avLst/>
          </a:prstGeom>
          <a:noFill/>
        </p:spPr>
        <p:txBody>
          <a:bodyPr wrap="none" rtlCol="0">
            <a:spAutoFit/>
          </a:bodyPr>
          <a:lstStyle/>
          <a:p>
            <a:pPr marL="1085850" lvl="2" indent="-171450" algn="l">
              <a:buClr>
                <a:schemeClr val="accent6"/>
              </a:buClr>
              <a:buFont typeface="Wingdings" panose="05000000000000000000" pitchFamily="2" charset="2"/>
              <a:buChar char="§"/>
            </a:pPr>
            <a:r>
              <a:rPr lang="en-GB" sz="1000" dirty="0">
                <a:solidFill>
                  <a:schemeClr val="tx1">
                    <a:lumMod val="65000"/>
                    <a:lumOff val="35000"/>
                  </a:schemeClr>
                </a:solidFill>
              </a:rPr>
              <a:t>2 connections in Q2b – Q2a </a:t>
            </a:r>
            <a:r>
              <a:rPr lang="en-GB" sz="1000" dirty="0">
                <a:solidFill>
                  <a:schemeClr val="tx1">
                    <a:lumMod val="65000"/>
                    <a:lumOff val="35000"/>
                  </a:schemeClr>
                </a:solidFill>
                <a:sym typeface="Wingdings" panose="05000000000000000000" pitchFamily="2" charset="2"/>
              </a:rPr>
              <a:t> One splice to end of Q1 busbar</a:t>
            </a:r>
            <a:endParaRPr lang="en-GB" sz="1000" dirty="0">
              <a:solidFill>
                <a:schemeClr val="tx1">
                  <a:lumMod val="65000"/>
                  <a:lumOff val="35000"/>
                </a:schemeClr>
              </a:solidFill>
            </a:endParaRPr>
          </a:p>
          <a:p>
            <a:endParaRPr lang="en-GB" sz="1000" dirty="0">
              <a:solidFill>
                <a:schemeClr val="tx1">
                  <a:lumMod val="65000"/>
                  <a:lumOff val="35000"/>
                </a:schemeClr>
              </a:solidFill>
            </a:endParaRPr>
          </a:p>
        </p:txBody>
      </p:sp>
      <p:grpSp>
        <p:nvGrpSpPr>
          <p:cNvPr id="265" name="Group 264">
            <a:extLst>
              <a:ext uri="{FF2B5EF4-FFF2-40B4-BE49-F238E27FC236}">
                <a16:creationId xmlns:a16="http://schemas.microsoft.com/office/drawing/2014/main" id="{D24F0D23-2A6B-E4A4-37F3-4F2CC2EF03B6}"/>
              </a:ext>
            </a:extLst>
          </p:cNvPr>
          <p:cNvGrpSpPr/>
          <p:nvPr/>
        </p:nvGrpSpPr>
        <p:grpSpPr>
          <a:xfrm>
            <a:off x="6188724" y="974426"/>
            <a:ext cx="1429028" cy="0"/>
            <a:chOff x="7102285" y="435242"/>
            <a:chExt cx="1429028" cy="0"/>
          </a:xfrm>
        </p:grpSpPr>
        <p:cxnSp>
          <p:nvCxnSpPr>
            <p:cNvPr id="258" name="Straight Connector 257">
              <a:extLst>
                <a:ext uri="{FF2B5EF4-FFF2-40B4-BE49-F238E27FC236}">
                  <a16:creationId xmlns:a16="http://schemas.microsoft.com/office/drawing/2014/main" id="{4A844EE5-9C07-6908-B141-CAE637DB0B81}"/>
                </a:ext>
              </a:extLst>
            </p:cNvPr>
            <p:cNvCxnSpPr>
              <a:cxnSpLocks/>
            </p:cNvCxnSpPr>
            <p:nvPr/>
          </p:nvCxnSpPr>
          <p:spPr>
            <a:xfrm rot="21180000">
              <a:off x="7507139"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59" name="Straight Connector 258">
              <a:extLst>
                <a:ext uri="{FF2B5EF4-FFF2-40B4-BE49-F238E27FC236}">
                  <a16:creationId xmlns:a16="http://schemas.microsoft.com/office/drawing/2014/main" id="{89D9C844-B5E2-1169-9752-C97A51F53D2C}"/>
                </a:ext>
              </a:extLst>
            </p:cNvPr>
            <p:cNvCxnSpPr>
              <a:cxnSpLocks/>
            </p:cNvCxnSpPr>
            <p:nvPr/>
          </p:nvCxnSpPr>
          <p:spPr>
            <a:xfrm rot="21180000">
              <a:off x="7709566"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0" name="Straight Connector 259">
              <a:extLst>
                <a:ext uri="{FF2B5EF4-FFF2-40B4-BE49-F238E27FC236}">
                  <a16:creationId xmlns:a16="http://schemas.microsoft.com/office/drawing/2014/main" id="{B5620330-4749-A8B7-F4F6-99FA6F73BEEC}"/>
                </a:ext>
              </a:extLst>
            </p:cNvPr>
            <p:cNvCxnSpPr>
              <a:cxnSpLocks/>
            </p:cNvCxnSpPr>
            <p:nvPr/>
          </p:nvCxnSpPr>
          <p:spPr>
            <a:xfrm rot="21180000">
              <a:off x="7911993"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1" name="Straight Connector 260">
              <a:extLst>
                <a:ext uri="{FF2B5EF4-FFF2-40B4-BE49-F238E27FC236}">
                  <a16:creationId xmlns:a16="http://schemas.microsoft.com/office/drawing/2014/main" id="{3AAFAB58-BFCB-B679-6F1C-C138D93B2200}"/>
                </a:ext>
              </a:extLst>
            </p:cNvPr>
            <p:cNvCxnSpPr>
              <a:cxnSpLocks/>
            </p:cNvCxnSpPr>
            <p:nvPr/>
          </p:nvCxnSpPr>
          <p:spPr>
            <a:xfrm rot="21180000">
              <a:off x="8114420"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2" name="Straight Connector 261">
              <a:extLst>
                <a:ext uri="{FF2B5EF4-FFF2-40B4-BE49-F238E27FC236}">
                  <a16:creationId xmlns:a16="http://schemas.microsoft.com/office/drawing/2014/main" id="{3BFCB5DD-B6C6-CFE6-7245-4C3DBBF759D7}"/>
                </a:ext>
              </a:extLst>
            </p:cNvPr>
            <p:cNvCxnSpPr>
              <a:cxnSpLocks/>
            </p:cNvCxnSpPr>
            <p:nvPr/>
          </p:nvCxnSpPr>
          <p:spPr>
            <a:xfrm rot="21180000">
              <a:off x="8316843"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3" name="Straight Connector 262">
              <a:extLst>
                <a:ext uri="{FF2B5EF4-FFF2-40B4-BE49-F238E27FC236}">
                  <a16:creationId xmlns:a16="http://schemas.microsoft.com/office/drawing/2014/main" id="{D78A4926-067F-7105-3AC6-E8DB17FBFBC4}"/>
                </a:ext>
              </a:extLst>
            </p:cNvPr>
            <p:cNvCxnSpPr>
              <a:cxnSpLocks/>
            </p:cNvCxnSpPr>
            <p:nvPr/>
          </p:nvCxnSpPr>
          <p:spPr>
            <a:xfrm rot="21180000">
              <a:off x="7102285"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264" name="Straight Connector 263">
              <a:extLst>
                <a:ext uri="{FF2B5EF4-FFF2-40B4-BE49-F238E27FC236}">
                  <a16:creationId xmlns:a16="http://schemas.microsoft.com/office/drawing/2014/main" id="{CBD534C7-F2F7-BAAA-9503-F25F545ED5DB}"/>
                </a:ext>
              </a:extLst>
            </p:cNvPr>
            <p:cNvCxnSpPr>
              <a:cxnSpLocks/>
            </p:cNvCxnSpPr>
            <p:nvPr/>
          </p:nvCxnSpPr>
          <p:spPr>
            <a:xfrm rot="21180000">
              <a:off x="7304712" y="435242"/>
              <a:ext cx="214470" cy="0"/>
            </a:xfrm>
            <a:prstGeom prst="line">
              <a:avLst/>
            </a:prstGeom>
            <a:ln w="19050">
              <a:solidFill>
                <a:schemeClr val="bg1"/>
              </a:solidFill>
            </a:ln>
            <a:effectLst/>
          </p:spPr>
          <p:style>
            <a:lnRef idx="2">
              <a:schemeClr val="accent1"/>
            </a:lnRef>
            <a:fillRef idx="0">
              <a:schemeClr val="accent1"/>
            </a:fillRef>
            <a:effectRef idx="1">
              <a:schemeClr val="accent1"/>
            </a:effectRef>
            <a:fontRef idx="minor">
              <a:schemeClr val="tx1"/>
            </a:fontRef>
          </p:style>
        </p:cxnSp>
      </p:grpSp>
      <p:sp>
        <p:nvSpPr>
          <p:cNvPr id="266" name="TextBox 265">
            <a:extLst>
              <a:ext uri="{FF2B5EF4-FFF2-40B4-BE49-F238E27FC236}">
                <a16:creationId xmlns:a16="http://schemas.microsoft.com/office/drawing/2014/main" id="{7B7B6114-F638-573B-C4EC-9C371C7B9102}"/>
              </a:ext>
            </a:extLst>
          </p:cNvPr>
          <p:cNvSpPr txBox="1"/>
          <p:nvPr/>
        </p:nvSpPr>
        <p:spPr>
          <a:xfrm>
            <a:off x="3242271" y="4341753"/>
            <a:ext cx="2823209" cy="246221"/>
          </a:xfrm>
          <a:prstGeom prst="rect">
            <a:avLst/>
          </a:prstGeom>
          <a:noFill/>
        </p:spPr>
        <p:txBody>
          <a:bodyPr wrap="none" rtlCol="0">
            <a:spAutoFit/>
          </a:bodyPr>
          <a:lstStyle/>
          <a:p>
            <a:pPr marL="1085850" lvl="2" indent="-171450" algn="l">
              <a:buClr>
                <a:schemeClr val="accent6"/>
              </a:buClr>
              <a:buFont typeface="Wingdings" panose="05000000000000000000" pitchFamily="2" charset="2"/>
              <a:buChar char="§"/>
            </a:pPr>
            <a:r>
              <a:rPr lang="en-GB" sz="1000" dirty="0">
                <a:solidFill>
                  <a:schemeClr val="tx1">
                    <a:lumMod val="65000"/>
                    <a:lumOff val="35000"/>
                  </a:schemeClr>
                </a:solidFill>
              </a:rPr>
              <a:t>4 connections in Q2a – Q1 </a:t>
            </a:r>
          </a:p>
        </p:txBody>
      </p:sp>
      <p:sp>
        <p:nvSpPr>
          <p:cNvPr id="267" name="TextBox 266">
            <a:extLst>
              <a:ext uri="{FF2B5EF4-FFF2-40B4-BE49-F238E27FC236}">
                <a16:creationId xmlns:a16="http://schemas.microsoft.com/office/drawing/2014/main" id="{CFF38E19-EF88-A02F-CBBE-3417273882DD}"/>
              </a:ext>
            </a:extLst>
          </p:cNvPr>
          <p:cNvSpPr txBox="1"/>
          <p:nvPr/>
        </p:nvSpPr>
        <p:spPr>
          <a:xfrm>
            <a:off x="6434628" y="1341395"/>
            <a:ext cx="678391" cy="276999"/>
          </a:xfrm>
          <a:prstGeom prst="rect">
            <a:avLst/>
          </a:prstGeom>
          <a:noFill/>
        </p:spPr>
        <p:txBody>
          <a:bodyPr wrap="none" rtlCol="0">
            <a:spAutoFit/>
          </a:bodyPr>
          <a:lstStyle/>
          <a:p>
            <a:r>
              <a:rPr lang="en-GB" sz="1200" dirty="0"/>
              <a:t>1 cable</a:t>
            </a:r>
          </a:p>
        </p:txBody>
      </p:sp>
      <p:pic>
        <p:nvPicPr>
          <p:cNvPr id="269" name="Picture 268">
            <a:extLst>
              <a:ext uri="{FF2B5EF4-FFF2-40B4-BE49-F238E27FC236}">
                <a16:creationId xmlns:a16="http://schemas.microsoft.com/office/drawing/2014/main" id="{11833DD1-87CF-60A1-6180-A96604216B50}"/>
              </a:ext>
            </a:extLst>
          </p:cNvPr>
          <p:cNvPicPr>
            <a:picLocks noChangeAspect="1"/>
          </p:cNvPicPr>
          <p:nvPr/>
        </p:nvPicPr>
        <p:blipFill>
          <a:blip r:embed="rId7"/>
          <a:stretch>
            <a:fillRect/>
          </a:stretch>
        </p:blipFill>
        <p:spPr>
          <a:xfrm>
            <a:off x="7933345" y="3568886"/>
            <a:ext cx="680041" cy="492443"/>
          </a:xfrm>
          <a:prstGeom prst="rect">
            <a:avLst/>
          </a:prstGeom>
        </p:spPr>
      </p:pic>
    </p:spTree>
    <p:extLst>
      <p:ext uri="{BB962C8B-B14F-4D97-AF65-F5344CB8AC3E}">
        <p14:creationId xmlns:p14="http://schemas.microsoft.com/office/powerpoint/2010/main" val="3558609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68"/>
                                        </p:tgtEl>
                                        <p:attrNameLst>
                                          <p:attrName>style.visibility</p:attrName>
                                        </p:attrNameLst>
                                      </p:cBhvr>
                                      <p:to>
                                        <p:strVal val="visible"/>
                                      </p:to>
                                    </p:set>
                                    <p:anim calcmode="lin" valueType="num">
                                      <p:cBhvr additive="base">
                                        <p:cTn id="13" dur="500" fill="hold"/>
                                        <p:tgtEl>
                                          <p:spTgt spid="68"/>
                                        </p:tgtEl>
                                        <p:attrNameLst>
                                          <p:attrName>ppt_x</p:attrName>
                                        </p:attrNameLst>
                                      </p:cBhvr>
                                      <p:tavLst>
                                        <p:tav tm="0">
                                          <p:val>
                                            <p:strVal val="0-#ppt_w/2"/>
                                          </p:val>
                                        </p:tav>
                                        <p:tav tm="100000">
                                          <p:val>
                                            <p:strVal val="#ppt_x"/>
                                          </p:val>
                                        </p:tav>
                                      </p:tavLst>
                                    </p:anim>
                                    <p:anim calcmode="lin" valueType="num">
                                      <p:cBhvr additive="base">
                                        <p:cTn id="14"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176"/>
                                        </p:tgtEl>
                                        <p:attrNameLst>
                                          <p:attrName>style.visibility</p:attrName>
                                        </p:attrNameLst>
                                      </p:cBhvr>
                                      <p:to>
                                        <p:strVal val="visible"/>
                                      </p:to>
                                    </p:set>
                                    <p:anim calcmode="lin" valueType="num">
                                      <p:cBhvr additive="base">
                                        <p:cTn id="25" dur="500" fill="hold"/>
                                        <p:tgtEl>
                                          <p:spTgt spid="176"/>
                                        </p:tgtEl>
                                        <p:attrNameLst>
                                          <p:attrName>ppt_x</p:attrName>
                                        </p:attrNameLst>
                                      </p:cBhvr>
                                      <p:tavLst>
                                        <p:tav tm="0">
                                          <p:val>
                                            <p:strVal val="0-#ppt_w/2"/>
                                          </p:val>
                                        </p:tav>
                                        <p:tav tm="100000">
                                          <p:val>
                                            <p:strVal val="#ppt_x"/>
                                          </p:val>
                                        </p:tav>
                                      </p:tavLst>
                                    </p:anim>
                                    <p:anim calcmode="lin" valueType="num">
                                      <p:cBhvr additive="base">
                                        <p:cTn id="26" dur="500" fill="hold"/>
                                        <p:tgtEl>
                                          <p:spTgt spid="1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animBg="1"/>
      <p:bldP spid="256" grpId="0"/>
      <p:bldP spid="26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A570E-81C0-59CA-DB9D-ABB80B1693DD}"/>
              </a:ext>
            </a:extLst>
          </p:cNvPr>
          <p:cNvSpPr>
            <a:spLocks noGrp="1"/>
          </p:cNvSpPr>
          <p:nvPr>
            <p:ph type="title"/>
          </p:nvPr>
        </p:nvSpPr>
        <p:spPr/>
        <p:txBody>
          <a:bodyPr/>
          <a:lstStyle/>
          <a:p>
            <a:r>
              <a:rPr lang="en-GB" dirty="0"/>
              <a:t>Line N procurement</a:t>
            </a:r>
          </a:p>
        </p:txBody>
      </p:sp>
      <p:sp>
        <p:nvSpPr>
          <p:cNvPr id="3" name="Content Placeholder 2">
            <a:extLst>
              <a:ext uri="{FF2B5EF4-FFF2-40B4-BE49-F238E27FC236}">
                <a16:creationId xmlns:a16="http://schemas.microsoft.com/office/drawing/2014/main" id="{F004B2BE-FC5D-D618-881B-5864D1468D96}"/>
              </a:ext>
            </a:extLst>
          </p:cNvPr>
          <p:cNvSpPr>
            <a:spLocks noGrp="1"/>
          </p:cNvSpPr>
          <p:nvPr>
            <p:ph idx="1"/>
          </p:nvPr>
        </p:nvSpPr>
        <p:spPr>
          <a:xfrm>
            <a:off x="612000" y="775749"/>
            <a:ext cx="6191526" cy="3852862"/>
          </a:xfrm>
        </p:spPr>
        <p:txBody>
          <a:bodyPr>
            <a:normAutofit lnSpcReduction="10000"/>
          </a:bodyPr>
          <a:lstStyle/>
          <a:p>
            <a:pPr algn="l">
              <a:buFont typeface="Wingdings" panose="05000000000000000000" pitchFamily="2" charset="2"/>
              <a:buChar char="Ø"/>
            </a:pPr>
            <a:r>
              <a:rPr lang="en-GB" sz="1600" dirty="0"/>
              <a:t>18 kA Busbar Cable</a:t>
            </a:r>
          </a:p>
          <a:p>
            <a:pPr lvl="1" algn="l">
              <a:buFont typeface="Wingdings" panose="05000000000000000000" pitchFamily="2" charset="2"/>
              <a:buChar char="§"/>
            </a:pPr>
            <a:r>
              <a:rPr lang="en-GB" sz="1200" dirty="0"/>
              <a:t>Issue on cable rigidity in 2022, fixed in Jan 2023 (wrapping load reduction of polyimide tape)</a:t>
            </a:r>
          </a:p>
          <a:p>
            <a:pPr lvl="1" algn="l">
              <a:buFont typeface="Wingdings" panose="05000000000000000000" pitchFamily="2" charset="2"/>
              <a:buChar char="§"/>
            </a:pPr>
            <a:r>
              <a:rPr lang="en-GB" sz="1200" dirty="0"/>
              <a:t>Reception of 300m of cable in Feb 2023 with a correct flexibility</a:t>
            </a:r>
          </a:p>
          <a:p>
            <a:pPr lvl="1" algn="l">
              <a:buFont typeface="Wingdings" panose="05000000000000000000" pitchFamily="2" charset="2"/>
              <a:buChar char="§"/>
            </a:pPr>
            <a:r>
              <a:rPr lang="en-GB" sz="1200" dirty="0"/>
              <a:t>200m of cable given for the DCM assembly</a:t>
            </a:r>
          </a:p>
          <a:p>
            <a:pPr lvl="1" algn="l">
              <a:buFont typeface="Wingdings" panose="05000000000000000000" pitchFamily="2" charset="2"/>
              <a:buChar char="§"/>
            </a:pPr>
            <a:r>
              <a:rPr lang="en-GB" sz="1200" dirty="0"/>
              <a:t>Production of the set of 5 cables (Line N1) by TRATOS (amendment in Mar 23)</a:t>
            </a:r>
          </a:p>
          <a:p>
            <a:pPr lvl="2" algn="l">
              <a:buFont typeface="Arial" panose="020B0604020202020204" pitchFamily="34" charset="0"/>
              <a:buChar char="→"/>
            </a:pPr>
            <a:r>
              <a:rPr lang="en-GB" sz="1200" dirty="0">
                <a:solidFill>
                  <a:schemeClr val="accent3"/>
                </a:solidFill>
                <a:sym typeface="Wingdings" panose="05000000000000000000" pitchFamily="2" charset="2"/>
              </a:rPr>
              <a:t>Delivery of 1 set in Oct 2023 !</a:t>
            </a:r>
          </a:p>
          <a:p>
            <a:pPr lvl="2" algn="l">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Total production of 6 sets of cables (one spare only)</a:t>
            </a:r>
          </a:p>
          <a:p>
            <a:pPr lvl="2" algn="l">
              <a:buFont typeface="Arial" panose="020B0604020202020204" pitchFamily="34" charset="0"/>
              <a:buChar char="→"/>
            </a:pPr>
            <a:r>
              <a:rPr lang="en-GB" sz="1200" dirty="0">
                <a:solidFill>
                  <a:schemeClr val="accent3"/>
                </a:solidFill>
                <a:sym typeface="Wingdings" panose="05000000000000000000" pitchFamily="2" charset="2"/>
              </a:rPr>
              <a:t>Up to now no insertion test with SC cables, only with Cu cables on a short length mock-up (10m)</a:t>
            </a:r>
          </a:p>
          <a:p>
            <a:pPr lvl="2" algn="l">
              <a:buFont typeface="Arial" panose="020B0604020202020204" pitchFamily="34" charset="0"/>
              <a:buChar char="→"/>
            </a:pPr>
            <a:endParaRPr lang="en-GB" sz="1200" dirty="0">
              <a:solidFill>
                <a:schemeClr val="accent3"/>
              </a:solidFill>
              <a:sym typeface="Wingdings" panose="05000000000000000000" pitchFamily="2" charset="2"/>
            </a:endParaRPr>
          </a:p>
          <a:p>
            <a:pPr algn="l">
              <a:buFont typeface="Wingdings" panose="05000000000000000000" pitchFamily="2" charset="2"/>
              <a:buChar char="Ø"/>
            </a:pPr>
            <a:r>
              <a:rPr lang="en-GB" sz="1600" dirty="0">
                <a:solidFill>
                  <a:schemeClr val="tx1">
                    <a:lumMod val="65000"/>
                    <a:lumOff val="35000"/>
                  </a:schemeClr>
                </a:solidFill>
                <a:sym typeface="Wingdings" panose="05000000000000000000" pitchFamily="2" charset="2"/>
              </a:rPr>
              <a:t>2 kA Busbar Cable </a:t>
            </a:r>
            <a:endParaRPr lang="en-GB" sz="1600" dirty="0">
              <a:solidFill>
                <a:schemeClr val="tx1">
                  <a:lumMod val="65000"/>
                  <a:lumOff val="35000"/>
                </a:schemeClr>
              </a:solidFill>
            </a:endParaRPr>
          </a:p>
          <a:p>
            <a:pPr lvl="1" algn="l"/>
            <a:r>
              <a:rPr lang="en-GB" sz="1200" dirty="0"/>
              <a:t>Reception of 70 m of 1 set of 4 cables, end of May 2023 with an unexpected diameter (21.6mm)</a:t>
            </a:r>
          </a:p>
          <a:p>
            <a:pPr lvl="1" algn="l"/>
            <a:r>
              <a:rPr lang="en-GB" sz="1200" dirty="0"/>
              <a:t>60 m of the cables set given for the DCM assembly</a:t>
            </a:r>
          </a:p>
          <a:p>
            <a:pPr lvl="1" algn="l"/>
            <a:r>
              <a:rPr lang="en-GB" sz="1200" dirty="0"/>
              <a:t>Production of single set of 4 cables by TRATOS</a:t>
            </a:r>
          </a:p>
          <a:p>
            <a:pPr lvl="2" algn="l">
              <a:buFont typeface="Arial" panose="020B0604020202020204" pitchFamily="34" charset="0"/>
              <a:buChar char="→"/>
            </a:pPr>
            <a:r>
              <a:rPr lang="en-GB" sz="1200" dirty="0">
                <a:solidFill>
                  <a:schemeClr val="accent3"/>
                </a:solidFill>
                <a:sym typeface="Wingdings" panose="05000000000000000000" pitchFamily="2" charset="2"/>
              </a:rPr>
              <a:t>Delivery Oct 2023 !</a:t>
            </a:r>
          </a:p>
          <a:p>
            <a:pPr lvl="2" algn="l">
              <a:buFont typeface="Arial" panose="020B0604020202020204" pitchFamily="34" charset="0"/>
              <a:buChar char="→"/>
            </a:pPr>
            <a:r>
              <a:rPr lang="en-GB" sz="1200" dirty="0">
                <a:solidFill>
                  <a:schemeClr val="tx1">
                    <a:lumMod val="65000"/>
                    <a:lumOff val="35000"/>
                  </a:schemeClr>
                </a:solidFill>
                <a:sym typeface="Wingdings" panose="05000000000000000000" pitchFamily="2" charset="2"/>
              </a:rPr>
              <a:t>Line N2 assembly made at CERN</a:t>
            </a:r>
          </a:p>
          <a:p>
            <a:pPr lvl="2" algn="l">
              <a:buFont typeface="Arial" panose="020B0604020202020204" pitchFamily="34" charset="0"/>
              <a:buChar char="→"/>
            </a:pPr>
            <a:r>
              <a:rPr lang="en-GB" sz="1200" dirty="0">
                <a:solidFill>
                  <a:schemeClr val="accent3"/>
                </a:solidFill>
                <a:sym typeface="Wingdings" panose="05000000000000000000" pitchFamily="2" charset="2"/>
              </a:rPr>
              <a:t>Up to now no test insertion done with SC cables !</a:t>
            </a:r>
          </a:p>
          <a:p>
            <a:pPr lvl="1" algn="l"/>
            <a:endParaRPr lang="en-GB" sz="1200" dirty="0"/>
          </a:p>
          <a:p>
            <a:pPr lvl="1" algn="l"/>
            <a:endParaRPr lang="en-GB" sz="1200" dirty="0"/>
          </a:p>
        </p:txBody>
      </p:sp>
      <p:sp>
        <p:nvSpPr>
          <p:cNvPr id="4" name="Footer Placeholder 3">
            <a:extLst>
              <a:ext uri="{FF2B5EF4-FFF2-40B4-BE49-F238E27FC236}">
                <a16:creationId xmlns:a16="http://schemas.microsoft.com/office/drawing/2014/main" id="{7BAEF1C1-9135-893D-3740-E281A6B03E6C}"/>
              </a:ext>
            </a:extLst>
          </p:cNvPr>
          <p:cNvSpPr>
            <a:spLocks noGrp="1"/>
          </p:cNvSpPr>
          <p:nvPr>
            <p:ph type="ftr" sz="quarter" idx="11"/>
          </p:nvPr>
        </p:nvSpPr>
        <p:spPr/>
        <p:txBody>
          <a:bodyPr/>
          <a:lstStyle/>
          <a:p>
            <a:r>
              <a:rPr lang="en-GB" dirty="0"/>
              <a:t>13</a:t>
            </a:r>
            <a:r>
              <a:rPr lang="en-GB" baseline="30000" dirty="0"/>
              <a:t>th </a:t>
            </a:r>
            <a:r>
              <a:rPr lang="en-GB" dirty="0"/>
              <a:t>HL-LHC Collaboration Meeting, Vancouver (Canada), 26 Sept 2023</a:t>
            </a:r>
          </a:p>
        </p:txBody>
      </p:sp>
      <p:sp>
        <p:nvSpPr>
          <p:cNvPr id="5" name="Slide Number Placeholder 4">
            <a:extLst>
              <a:ext uri="{FF2B5EF4-FFF2-40B4-BE49-F238E27FC236}">
                <a16:creationId xmlns:a16="http://schemas.microsoft.com/office/drawing/2014/main" id="{1CF4957D-2332-C08B-9FC8-C777466EFEC0}"/>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7" name="Picture 6">
            <a:extLst>
              <a:ext uri="{FF2B5EF4-FFF2-40B4-BE49-F238E27FC236}">
                <a16:creationId xmlns:a16="http://schemas.microsoft.com/office/drawing/2014/main" id="{2E61F36B-473A-5899-2B6A-86FC7198491E}"/>
              </a:ext>
            </a:extLst>
          </p:cNvPr>
          <p:cNvPicPr>
            <a:picLocks noChangeAspect="1"/>
          </p:cNvPicPr>
          <p:nvPr/>
        </p:nvPicPr>
        <p:blipFill>
          <a:blip r:embed="rId2"/>
          <a:stretch>
            <a:fillRect/>
          </a:stretch>
        </p:blipFill>
        <p:spPr>
          <a:xfrm>
            <a:off x="6830546" y="1176426"/>
            <a:ext cx="2290041" cy="3051508"/>
          </a:xfrm>
          <a:prstGeom prst="rect">
            <a:avLst/>
          </a:prstGeom>
        </p:spPr>
      </p:pic>
      <p:sp>
        <p:nvSpPr>
          <p:cNvPr id="8" name="TextBox 7">
            <a:extLst>
              <a:ext uri="{FF2B5EF4-FFF2-40B4-BE49-F238E27FC236}">
                <a16:creationId xmlns:a16="http://schemas.microsoft.com/office/drawing/2014/main" id="{91F8167F-82A5-4D86-900D-CCBF4741B41F}"/>
              </a:ext>
            </a:extLst>
          </p:cNvPr>
          <p:cNvSpPr txBox="1"/>
          <p:nvPr/>
        </p:nvSpPr>
        <p:spPr>
          <a:xfrm>
            <a:off x="6843811" y="3580794"/>
            <a:ext cx="1244251" cy="461665"/>
          </a:xfrm>
          <a:prstGeom prst="rect">
            <a:avLst/>
          </a:prstGeom>
          <a:noFill/>
        </p:spPr>
        <p:txBody>
          <a:bodyPr wrap="none" rtlCol="0">
            <a:spAutoFit/>
          </a:bodyPr>
          <a:lstStyle/>
          <a:p>
            <a:r>
              <a:rPr lang="en-GB" sz="1200" dirty="0"/>
              <a:t>Set of 4 cables </a:t>
            </a:r>
          </a:p>
          <a:p>
            <a:r>
              <a:rPr lang="en-GB" sz="1200" dirty="0"/>
              <a:t>for 2kA supply</a:t>
            </a:r>
          </a:p>
        </p:txBody>
      </p:sp>
      <p:sp>
        <p:nvSpPr>
          <p:cNvPr id="9" name="TextBox 8">
            <a:extLst>
              <a:ext uri="{FF2B5EF4-FFF2-40B4-BE49-F238E27FC236}">
                <a16:creationId xmlns:a16="http://schemas.microsoft.com/office/drawing/2014/main" id="{BBE87691-AA42-8870-35F4-E6FB42F44F0D}"/>
              </a:ext>
            </a:extLst>
          </p:cNvPr>
          <p:cNvSpPr txBox="1"/>
          <p:nvPr/>
        </p:nvSpPr>
        <p:spPr>
          <a:xfrm>
            <a:off x="8092994" y="3580794"/>
            <a:ext cx="1054613" cy="461665"/>
          </a:xfrm>
          <a:prstGeom prst="rect">
            <a:avLst/>
          </a:prstGeom>
          <a:noFill/>
        </p:spPr>
        <p:txBody>
          <a:bodyPr wrap="square" rtlCol="0">
            <a:spAutoFit/>
          </a:bodyPr>
          <a:lstStyle/>
          <a:p>
            <a:r>
              <a:rPr lang="en-GB" sz="1200" dirty="0"/>
              <a:t>1 cable for 18kA supply</a:t>
            </a:r>
          </a:p>
        </p:txBody>
      </p:sp>
    </p:spTree>
    <p:extLst>
      <p:ext uri="{BB962C8B-B14F-4D97-AF65-F5344CB8AC3E}">
        <p14:creationId xmlns:p14="http://schemas.microsoft.com/office/powerpoint/2010/main" val="1977496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568F71-9705-55F3-ED61-5D4963B278F8}"/>
              </a:ext>
            </a:extLst>
          </p:cNvPr>
          <p:cNvSpPr>
            <a:spLocks noGrp="1"/>
          </p:cNvSpPr>
          <p:nvPr>
            <p:ph type="title"/>
          </p:nvPr>
        </p:nvSpPr>
        <p:spPr>
          <a:xfrm>
            <a:off x="612000" y="135000"/>
            <a:ext cx="7056344" cy="540000"/>
          </a:xfrm>
        </p:spPr>
        <p:txBody>
          <a:bodyPr/>
          <a:lstStyle/>
          <a:p>
            <a:r>
              <a:rPr lang="en-GB" dirty="0"/>
              <a:t>Line N insertion</a:t>
            </a:r>
          </a:p>
        </p:txBody>
      </p:sp>
      <p:sp>
        <p:nvSpPr>
          <p:cNvPr id="3" name="Content Placeholder 2">
            <a:extLst>
              <a:ext uri="{FF2B5EF4-FFF2-40B4-BE49-F238E27FC236}">
                <a16:creationId xmlns:a16="http://schemas.microsoft.com/office/drawing/2014/main" id="{75A9F236-C044-AE7A-C57A-B8A2A4519060}"/>
              </a:ext>
            </a:extLst>
          </p:cNvPr>
          <p:cNvSpPr>
            <a:spLocks noGrp="1"/>
          </p:cNvSpPr>
          <p:nvPr>
            <p:ph idx="1"/>
          </p:nvPr>
        </p:nvSpPr>
        <p:spPr>
          <a:xfrm>
            <a:off x="580932" y="799133"/>
            <a:ext cx="4824096" cy="961583"/>
          </a:xfrm>
        </p:spPr>
        <p:txBody>
          <a:bodyPr>
            <a:normAutofit/>
          </a:bodyPr>
          <a:lstStyle/>
          <a:p>
            <a:pPr algn="l"/>
            <a:r>
              <a:rPr lang="en-GB" sz="1600" dirty="0"/>
              <a:t>Each line N is inserted in an aperture of Ø 50 mm and in a flexible to run along the magnet</a:t>
            </a:r>
          </a:p>
          <a:p>
            <a:pPr lvl="1" algn="l"/>
            <a:r>
              <a:rPr lang="en-GB" sz="1200" dirty="0"/>
              <a:t>Expected </a:t>
            </a:r>
            <a:r>
              <a:rPr lang="en-GB" sz="1200" dirty="0" err="1"/>
              <a:t>diam</a:t>
            </a:r>
            <a:r>
              <a:rPr lang="en-GB" sz="1200" dirty="0"/>
              <a:t> of N1 (18kA) : 45 mm (set of 5 cables)</a:t>
            </a:r>
          </a:p>
          <a:p>
            <a:pPr lvl="1" algn="l"/>
            <a:r>
              <a:rPr lang="en-GB" sz="1200" dirty="0"/>
              <a:t>Expected </a:t>
            </a:r>
            <a:r>
              <a:rPr lang="en-GB" sz="1200" dirty="0" err="1"/>
              <a:t>diam</a:t>
            </a:r>
            <a:r>
              <a:rPr lang="en-GB" sz="1200" dirty="0"/>
              <a:t> of N2 (  2kA) : 48 mm (3 sets of 4 cables)</a:t>
            </a:r>
          </a:p>
        </p:txBody>
      </p:sp>
      <p:sp>
        <p:nvSpPr>
          <p:cNvPr id="4" name="Footer Placeholder 3">
            <a:extLst>
              <a:ext uri="{FF2B5EF4-FFF2-40B4-BE49-F238E27FC236}">
                <a16:creationId xmlns:a16="http://schemas.microsoft.com/office/drawing/2014/main" id="{41BEF9C1-0E23-83FB-8839-F635C9A0DCD9}"/>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BB1982F2-3059-B096-70EC-3DDECFE8BF03}"/>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a:extLst>
              <a:ext uri="{FF2B5EF4-FFF2-40B4-BE49-F238E27FC236}">
                <a16:creationId xmlns:a16="http://schemas.microsoft.com/office/drawing/2014/main" id="{98FDD775-4DC8-0357-5D21-A3B7D783F8E7}"/>
              </a:ext>
            </a:extLst>
          </p:cNvPr>
          <p:cNvPicPr>
            <a:picLocks noChangeAspect="1"/>
          </p:cNvPicPr>
          <p:nvPr/>
        </p:nvPicPr>
        <p:blipFill rotWithShape="1">
          <a:blip r:embed="rId2"/>
          <a:srcRect t="14346" b="6034"/>
          <a:stretch/>
        </p:blipFill>
        <p:spPr>
          <a:xfrm>
            <a:off x="467544" y="1815308"/>
            <a:ext cx="2409627" cy="2576338"/>
          </a:xfrm>
          <a:prstGeom prst="rect">
            <a:avLst/>
          </a:prstGeom>
        </p:spPr>
      </p:pic>
      <p:pic>
        <p:nvPicPr>
          <p:cNvPr id="9" name="Picture 8" descr="A machine with pipes and tubes&#10;&#10;Description automatically generated">
            <a:extLst>
              <a:ext uri="{FF2B5EF4-FFF2-40B4-BE49-F238E27FC236}">
                <a16:creationId xmlns:a16="http://schemas.microsoft.com/office/drawing/2014/main" id="{D80E2D59-15E1-7AE8-FF9C-E326E5555EA6}"/>
              </a:ext>
            </a:extLst>
          </p:cNvPr>
          <p:cNvPicPr>
            <a:picLocks noChangeAspect="1"/>
          </p:cNvPicPr>
          <p:nvPr/>
        </p:nvPicPr>
        <p:blipFill>
          <a:blip r:embed="rId3"/>
          <a:stretch>
            <a:fillRect/>
          </a:stretch>
        </p:blipFill>
        <p:spPr>
          <a:xfrm>
            <a:off x="5457506" y="675000"/>
            <a:ext cx="3491880" cy="1571346"/>
          </a:xfrm>
          <a:prstGeom prst="rect">
            <a:avLst/>
          </a:prstGeom>
        </p:spPr>
      </p:pic>
      <p:sp>
        <p:nvSpPr>
          <p:cNvPr id="10" name="TextBox 9">
            <a:extLst>
              <a:ext uri="{FF2B5EF4-FFF2-40B4-BE49-F238E27FC236}">
                <a16:creationId xmlns:a16="http://schemas.microsoft.com/office/drawing/2014/main" id="{D743D8E3-5885-AD45-FA08-0BA7A9B2FF79}"/>
              </a:ext>
            </a:extLst>
          </p:cNvPr>
          <p:cNvSpPr txBox="1"/>
          <p:nvPr/>
        </p:nvSpPr>
        <p:spPr>
          <a:xfrm>
            <a:off x="6737591" y="2248452"/>
            <a:ext cx="2321469" cy="261610"/>
          </a:xfrm>
          <a:prstGeom prst="rect">
            <a:avLst/>
          </a:prstGeom>
          <a:noFill/>
        </p:spPr>
        <p:txBody>
          <a:bodyPr wrap="none" rtlCol="0">
            <a:spAutoFit/>
          </a:bodyPr>
          <a:lstStyle/>
          <a:p>
            <a:r>
              <a:rPr lang="en-GB" sz="1100" dirty="0"/>
              <a:t>Interconnection mock-up (</a:t>
            </a:r>
            <a:r>
              <a:rPr lang="en-GB" sz="1100" dirty="0" err="1"/>
              <a:t>bld</a:t>
            </a:r>
            <a:r>
              <a:rPr lang="en-GB" sz="1100" dirty="0"/>
              <a:t> 180)</a:t>
            </a:r>
          </a:p>
        </p:txBody>
      </p:sp>
      <p:sp>
        <p:nvSpPr>
          <p:cNvPr id="11" name="TextBox 10">
            <a:extLst>
              <a:ext uri="{FF2B5EF4-FFF2-40B4-BE49-F238E27FC236}">
                <a16:creationId xmlns:a16="http://schemas.microsoft.com/office/drawing/2014/main" id="{B0B691B2-A58D-8DAB-2BF8-A72E53676D54}"/>
              </a:ext>
            </a:extLst>
          </p:cNvPr>
          <p:cNvSpPr txBox="1"/>
          <p:nvPr/>
        </p:nvSpPr>
        <p:spPr>
          <a:xfrm>
            <a:off x="635692" y="4347544"/>
            <a:ext cx="1649811" cy="261610"/>
          </a:xfrm>
          <a:prstGeom prst="rect">
            <a:avLst/>
          </a:prstGeom>
          <a:noFill/>
        </p:spPr>
        <p:txBody>
          <a:bodyPr wrap="none" rtlCol="0">
            <a:spAutoFit/>
          </a:bodyPr>
          <a:lstStyle/>
          <a:p>
            <a:r>
              <a:rPr lang="en-GB" sz="1100" dirty="0"/>
              <a:t>Line N mock-up (TT2A)</a:t>
            </a:r>
          </a:p>
        </p:txBody>
      </p:sp>
      <p:sp>
        <p:nvSpPr>
          <p:cNvPr id="12" name="Content Placeholder 2">
            <a:extLst>
              <a:ext uri="{FF2B5EF4-FFF2-40B4-BE49-F238E27FC236}">
                <a16:creationId xmlns:a16="http://schemas.microsoft.com/office/drawing/2014/main" id="{4C241A00-1CD9-82EF-BA70-EFA20C0311AF}"/>
              </a:ext>
            </a:extLst>
          </p:cNvPr>
          <p:cNvSpPr txBox="1">
            <a:spLocks/>
          </p:cNvSpPr>
          <p:nvPr/>
        </p:nvSpPr>
        <p:spPr>
          <a:xfrm>
            <a:off x="3081712" y="2579856"/>
            <a:ext cx="5594744" cy="1871104"/>
          </a:xfrm>
          <a:prstGeom prst="rect">
            <a:avLst/>
          </a:prstGeom>
        </p:spPr>
        <p:txBody>
          <a:bodyPr vert="horz" lIns="0" tIns="0" rIns="0" bIns="0" rtlCol="0">
            <a:normAutofit/>
          </a:bodyPr>
          <a:lstStyle>
            <a:lvl1pPr marL="342900" indent="-342900" algn="ctr"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ctr"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ctr"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ctr"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ctr"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l"/>
            <a:r>
              <a:rPr lang="en-GB" sz="1500" dirty="0"/>
              <a:t>Significant friction are expected along the tubes</a:t>
            </a:r>
          </a:p>
          <a:p>
            <a:pPr algn="l"/>
            <a:r>
              <a:rPr lang="en-GB" sz="1500" dirty="0"/>
              <a:t>In addition, a flange restriction appears in the interconnection</a:t>
            </a:r>
          </a:p>
          <a:p>
            <a:pPr algn="l"/>
            <a:endParaRPr lang="en-GB" sz="1500" dirty="0"/>
          </a:p>
          <a:p>
            <a:pPr algn="l"/>
            <a:r>
              <a:rPr lang="en-GB" sz="1500" dirty="0"/>
              <a:t>Once the cables are received at CERN, we are ready for  insertion test with a long mock-up (30m long) </a:t>
            </a:r>
          </a:p>
        </p:txBody>
      </p:sp>
      <p:sp>
        <p:nvSpPr>
          <p:cNvPr id="13" name="TextBox 12">
            <a:extLst>
              <a:ext uri="{FF2B5EF4-FFF2-40B4-BE49-F238E27FC236}">
                <a16:creationId xmlns:a16="http://schemas.microsoft.com/office/drawing/2014/main" id="{20B00EA9-928E-C389-708B-981D7F569161}"/>
              </a:ext>
            </a:extLst>
          </p:cNvPr>
          <p:cNvSpPr txBox="1"/>
          <p:nvPr/>
        </p:nvSpPr>
        <p:spPr>
          <a:xfrm>
            <a:off x="6948264" y="692540"/>
            <a:ext cx="1164101" cy="246221"/>
          </a:xfrm>
          <a:prstGeom prst="rect">
            <a:avLst/>
          </a:prstGeom>
          <a:solidFill>
            <a:schemeClr val="bg1"/>
          </a:solidFill>
        </p:spPr>
        <p:txBody>
          <a:bodyPr wrap="none" rtlCol="0">
            <a:spAutoFit/>
          </a:bodyPr>
          <a:lstStyle/>
          <a:p>
            <a:r>
              <a:rPr lang="en-GB" sz="1000" dirty="0"/>
              <a:t>Flange restriction</a:t>
            </a:r>
          </a:p>
        </p:txBody>
      </p:sp>
      <p:cxnSp>
        <p:nvCxnSpPr>
          <p:cNvPr id="15" name="Straight Arrow Connector 14">
            <a:extLst>
              <a:ext uri="{FF2B5EF4-FFF2-40B4-BE49-F238E27FC236}">
                <a16:creationId xmlns:a16="http://schemas.microsoft.com/office/drawing/2014/main" id="{E1259405-559E-B0C1-02BE-B9362D71E3C4}"/>
              </a:ext>
            </a:extLst>
          </p:cNvPr>
          <p:cNvCxnSpPr/>
          <p:nvPr/>
        </p:nvCxnSpPr>
        <p:spPr>
          <a:xfrm>
            <a:off x="7898325" y="938761"/>
            <a:ext cx="274075" cy="276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FC621D9F-04F9-919B-59F8-55919F59D244}"/>
              </a:ext>
            </a:extLst>
          </p:cNvPr>
          <p:cNvSpPr txBox="1"/>
          <p:nvPr/>
        </p:nvSpPr>
        <p:spPr>
          <a:xfrm>
            <a:off x="672085" y="2822974"/>
            <a:ext cx="670422" cy="246221"/>
          </a:xfrm>
          <a:prstGeom prst="rect">
            <a:avLst/>
          </a:prstGeom>
          <a:solidFill>
            <a:schemeClr val="bg1"/>
          </a:solidFill>
        </p:spPr>
        <p:txBody>
          <a:bodyPr wrap="square" lIns="36000" rIns="36000" rtlCol="0">
            <a:spAutoFit/>
          </a:bodyPr>
          <a:lstStyle/>
          <a:p>
            <a:r>
              <a:rPr lang="en-GB" sz="1000" dirty="0"/>
              <a:t> Ø 50 mm</a:t>
            </a:r>
          </a:p>
        </p:txBody>
      </p:sp>
      <p:cxnSp>
        <p:nvCxnSpPr>
          <p:cNvPr id="17" name="Straight Arrow Connector 16">
            <a:extLst>
              <a:ext uri="{FF2B5EF4-FFF2-40B4-BE49-F238E27FC236}">
                <a16:creationId xmlns:a16="http://schemas.microsoft.com/office/drawing/2014/main" id="{041B7E6D-0D71-A784-3093-2999A5CA1611}"/>
              </a:ext>
            </a:extLst>
          </p:cNvPr>
          <p:cNvCxnSpPr/>
          <p:nvPr/>
        </p:nvCxnSpPr>
        <p:spPr>
          <a:xfrm>
            <a:off x="1342507" y="2946085"/>
            <a:ext cx="274075" cy="27623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63D24BC5-ABCB-09C5-60AC-9DDA831F748E}"/>
              </a:ext>
            </a:extLst>
          </p:cNvPr>
          <p:cNvSpPr txBox="1"/>
          <p:nvPr/>
        </p:nvSpPr>
        <p:spPr>
          <a:xfrm>
            <a:off x="1892602" y="3381215"/>
            <a:ext cx="204021" cy="153888"/>
          </a:xfrm>
          <a:prstGeom prst="rect">
            <a:avLst/>
          </a:prstGeom>
          <a:solidFill>
            <a:schemeClr val="bg1"/>
          </a:solidFill>
        </p:spPr>
        <p:txBody>
          <a:bodyPr wrap="square" lIns="0" tIns="0" rIns="0" bIns="0" rtlCol="0">
            <a:spAutoFit/>
          </a:bodyPr>
          <a:lstStyle/>
          <a:p>
            <a:r>
              <a:rPr lang="en-GB" sz="1000" dirty="0"/>
              <a:t> N1</a:t>
            </a:r>
          </a:p>
        </p:txBody>
      </p:sp>
      <p:sp>
        <p:nvSpPr>
          <p:cNvPr id="20" name="TextBox 19">
            <a:extLst>
              <a:ext uri="{FF2B5EF4-FFF2-40B4-BE49-F238E27FC236}">
                <a16:creationId xmlns:a16="http://schemas.microsoft.com/office/drawing/2014/main" id="{696EBD19-6591-A49E-6388-06C76E2A16B2}"/>
              </a:ext>
            </a:extLst>
          </p:cNvPr>
          <p:cNvSpPr txBox="1"/>
          <p:nvPr/>
        </p:nvSpPr>
        <p:spPr>
          <a:xfrm>
            <a:off x="852596" y="3391008"/>
            <a:ext cx="204021" cy="153888"/>
          </a:xfrm>
          <a:prstGeom prst="rect">
            <a:avLst/>
          </a:prstGeom>
          <a:solidFill>
            <a:schemeClr val="bg1"/>
          </a:solidFill>
        </p:spPr>
        <p:txBody>
          <a:bodyPr wrap="square" lIns="0" tIns="0" rIns="0" bIns="0" rtlCol="0">
            <a:spAutoFit/>
          </a:bodyPr>
          <a:lstStyle/>
          <a:p>
            <a:r>
              <a:rPr lang="en-GB" sz="1000" dirty="0"/>
              <a:t> N2</a:t>
            </a:r>
          </a:p>
        </p:txBody>
      </p:sp>
      <p:sp>
        <p:nvSpPr>
          <p:cNvPr id="21" name="TextBox 20">
            <a:extLst>
              <a:ext uri="{FF2B5EF4-FFF2-40B4-BE49-F238E27FC236}">
                <a16:creationId xmlns:a16="http://schemas.microsoft.com/office/drawing/2014/main" id="{46FA32F3-A27D-BA42-5035-0984E88F04B9}"/>
              </a:ext>
            </a:extLst>
          </p:cNvPr>
          <p:cNvSpPr txBox="1"/>
          <p:nvPr/>
        </p:nvSpPr>
        <p:spPr>
          <a:xfrm>
            <a:off x="1672357" y="3710492"/>
            <a:ext cx="1012333" cy="153888"/>
          </a:xfrm>
          <a:prstGeom prst="rect">
            <a:avLst/>
          </a:prstGeom>
          <a:solidFill>
            <a:schemeClr val="bg1"/>
          </a:solidFill>
        </p:spPr>
        <p:txBody>
          <a:bodyPr wrap="square" lIns="0" tIns="0" rIns="0" bIns="0" rtlCol="0">
            <a:spAutoFit/>
          </a:bodyPr>
          <a:lstStyle/>
          <a:p>
            <a:r>
              <a:rPr lang="en-GB" sz="1000" dirty="0"/>
              <a:t> M : magnet leads </a:t>
            </a:r>
          </a:p>
        </p:txBody>
      </p:sp>
    </p:spTree>
    <p:extLst>
      <p:ext uri="{BB962C8B-B14F-4D97-AF65-F5344CB8AC3E}">
        <p14:creationId xmlns:p14="http://schemas.microsoft.com/office/powerpoint/2010/main" val="18668372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CC74E-9809-0313-D2F9-0338C0001888}"/>
              </a:ext>
            </a:extLst>
          </p:cNvPr>
          <p:cNvSpPr>
            <a:spLocks noGrp="1"/>
          </p:cNvSpPr>
          <p:nvPr>
            <p:ph type="title"/>
          </p:nvPr>
        </p:nvSpPr>
        <p:spPr/>
        <p:txBody>
          <a:bodyPr/>
          <a:lstStyle/>
          <a:p>
            <a:r>
              <a:rPr lang="en-GB" dirty="0"/>
              <a:t>Magnet interconnection sequence</a:t>
            </a:r>
          </a:p>
        </p:txBody>
      </p:sp>
      <p:sp>
        <p:nvSpPr>
          <p:cNvPr id="3" name="Content Placeholder 2">
            <a:extLst>
              <a:ext uri="{FF2B5EF4-FFF2-40B4-BE49-F238E27FC236}">
                <a16:creationId xmlns:a16="http://schemas.microsoft.com/office/drawing/2014/main" id="{6FCE9425-7731-57D4-74AE-BAB3EE984951}"/>
              </a:ext>
            </a:extLst>
          </p:cNvPr>
          <p:cNvSpPr>
            <a:spLocks noGrp="1"/>
          </p:cNvSpPr>
          <p:nvPr>
            <p:ph idx="1"/>
          </p:nvPr>
        </p:nvSpPr>
        <p:spPr>
          <a:xfrm>
            <a:off x="598697" y="4026758"/>
            <a:ext cx="7920000" cy="548164"/>
          </a:xfrm>
        </p:spPr>
        <p:txBody>
          <a:bodyPr>
            <a:normAutofit/>
          </a:bodyPr>
          <a:lstStyle/>
          <a:p>
            <a:pPr marL="0" indent="0" algn="l">
              <a:buNone/>
            </a:pPr>
            <a:r>
              <a:rPr lang="en-GB" sz="1400" dirty="0"/>
              <a:t>Interconnection sequence was detailed in String day II review in sept 2022, only  main steps are described in this presentation</a:t>
            </a:r>
          </a:p>
          <a:p>
            <a:pPr marL="0" indent="0" algn="l">
              <a:buNone/>
            </a:pPr>
            <a:endParaRPr lang="en-GB" sz="1400" dirty="0"/>
          </a:p>
        </p:txBody>
      </p:sp>
      <p:sp>
        <p:nvSpPr>
          <p:cNvPr id="4" name="Footer Placeholder 3">
            <a:extLst>
              <a:ext uri="{FF2B5EF4-FFF2-40B4-BE49-F238E27FC236}">
                <a16:creationId xmlns:a16="http://schemas.microsoft.com/office/drawing/2014/main" id="{45D9B6DB-1D50-7F9C-B3B8-8298EE2DB770}"/>
              </a:ext>
            </a:extLst>
          </p:cNvPr>
          <p:cNvSpPr>
            <a:spLocks noGrp="1"/>
          </p:cNvSpPr>
          <p:nvPr>
            <p:ph type="ftr" sz="quarter" idx="11"/>
          </p:nvPr>
        </p:nvSpPr>
        <p:spPr/>
        <p:txBody>
          <a:bodyPr/>
          <a:lstStyle/>
          <a:p>
            <a:r>
              <a:rPr lang="en-GB"/>
              <a:t>13</a:t>
            </a:r>
            <a:r>
              <a:rPr lang="en-GB" baseline="30000"/>
              <a:t>th </a:t>
            </a:r>
            <a:r>
              <a:rPr lang="en-GB"/>
              <a:t>HL-LHC Collaboration Meeting, Vancouver (Canada), 26 Sept 2023</a:t>
            </a:r>
            <a:endParaRPr lang="en-GB" dirty="0"/>
          </a:p>
        </p:txBody>
      </p:sp>
      <p:sp>
        <p:nvSpPr>
          <p:cNvPr id="5" name="Slide Number Placeholder 4">
            <a:extLst>
              <a:ext uri="{FF2B5EF4-FFF2-40B4-BE49-F238E27FC236}">
                <a16:creationId xmlns:a16="http://schemas.microsoft.com/office/drawing/2014/main" id="{F2429334-D96B-B4F8-2875-104F92A495B4}"/>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6" name="Title 1">
            <a:extLst>
              <a:ext uri="{FF2B5EF4-FFF2-40B4-BE49-F238E27FC236}">
                <a16:creationId xmlns:a16="http://schemas.microsoft.com/office/drawing/2014/main" id="{AADB4DA4-7AB2-6534-6F23-4EB618A039BD}"/>
              </a:ext>
            </a:extLst>
          </p:cNvPr>
          <p:cNvSpPr txBox="1">
            <a:spLocks/>
          </p:cNvSpPr>
          <p:nvPr/>
        </p:nvSpPr>
        <p:spPr>
          <a:xfrm>
            <a:off x="404108" y="3289129"/>
            <a:ext cx="2431383" cy="593141"/>
          </a:xfrm>
          <a:prstGeom prst="rect">
            <a:avLst/>
          </a:prstGeom>
          <a:solidFill>
            <a:schemeClr val="tx2">
              <a:lumMod val="20000"/>
              <a:lumOff val="80000"/>
            </a:schemeClr>
          </a:solidFill>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fr-CH" sz="1800" dirty="0"/>
              <a:t>Q1 to D1connection</a:t>
            </a:r>
            <a:endParaRPr lang="en-GB" sz="1800" dirty="0"/>
          </a:p>
        </p:txBody>
      </p:sp>
      <p:sp>
        <p:nvSpPr>
          <p:cNvPr id="7" name="Title 1">
            <a:extLst>
              <a:ext uri="{FF2B5EF4-FFF2-40B4-BE49-F238E27FC236}">
                <a16:creationId xmlns:a16="http://schemas.microsoft.com/office/drawing/2014/main" id="{86F33FD5-FBC2-E57C-9374-1AA2BDE7CAE0}"/>
              </a:ext>
            </a:extLst>
          </p:cNvPr>
          <p:cNvSpPr txBox="1">
            <a:spLocks/>
          </p:cNvSpPr>
          <p:nvPr/>
        </p:nvSpPr>
        <p:spPr>
          <a:xfrm>
            <a:off x="3354103" y="3269485"/>
            <a:ext cx="2381242" cy="648748"/>
          </a:xfrm>
          <a:prstGeom prst="rect">
            <a:avLst/>
          </a:prstGeom>
          <a:solidFill>
            <a:schemeClr val="accent6">
              <a:lumMod val="40000"/>
              <a:lumOff val="60000"/>
            </a:schemeClr>
          </a:solidFill>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800" dirty="0"/>
              <a:t>DCM installation and its connection</a:t>
            </a:r>
          </a:p>
        </p:txBody>
      </p:sp>
      <p:sp>
        <p:nvSpPr>
          <p:cNvPr id="8" name="Title 1">
            <a:extLst>
              <a:ext uri="{FF2B5EF4-FFF2-40B4-BE49-F238E27FC236}">
                <a16:creationId xmlns:a16="http://schemas.microsoft.com/office/drawing/2014/main" id="{6D8F87AF-04F7-AF19-CD7A-FFD624268433}"/>
              </a:ext>
            </a:extLst>
          </p:cNvPr>
          <p:cNvSpPr txBox="1">
            <a:spLocks/>
          </p:cNvSpPr>
          <p:nvPr/>
        </p:nvSpPr>
        <p:spPr>
          <a:xfrm>
            <a:off x="6253957" y="3269485"/>
            <a:ext cx="2395584" cy="645477"/>
          </a:xfrm>
          <a:prstGeom prst="rect">
            <a:avLst/>
          </a:prstGeom>
          <a:solidFill>
            <a:srgbClr val="B4DE86"/>
          </a:solidFill>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en-GB" sz="1800" dirty="0"/>
              <a:t>Jumper connection</a:t>
            </a:r>
          </a:p>
        </p:txBody>
      </p:sp>
      <p:grpSp>
        <p:nvGrpSpPr>
          <p:cNvPr id="9" name="Group 8">
            <a:extLst>
              <a:ext uri="{FF2B5EF4-FFF2-40B4-BE49-F238E27FC236}">
                <a16:creationId xmlns:a16="http://schemas.microsoft.com/office/drawing/2014/main" id="{8F7806CC-4657-C15D-9F12-8CDF170475EC}"/>
              </a:ext>
            </a:extLst>
          </p:cNvPr>
          <p:cNvGrpSpPr/>
          <p:nvPr/>
        </p:nvGrpSpPr>
        <p:grpSpPr>
          <a:xfrm>
            <a:off x="202988" y="930854"/>
            <a:ext cx="8812089" cy="898109"/>
            <a:chOff x="202988" y="1426625"/>
            <a:chExt cx="8812089" cy="898109"/>
          </a:xfrm>
        </p:grpSpPr>
        <p:pic>
          <p:nvPicPr>
            <p:cNvPr id="10" name="Picture 9">
              <a:extLst>
                <a:ext uri="{FF2B5EF4-FFF2-40B4-BE49-F238E27FC236}">
                  <a16:creationId xmlns:a16="http://schemas.microsoft.com/office/drawing/2014/main" id="{CA65BAFB-2AF4-AF24-4BF8-A851EB179094}"/>
                </a:ext>
              </a:extLst>
            </p:cNvPr>
            <p:cNvPicPr>
              <a:picLocks noChangeAspect="1"/>
            </p:cNvPicPr>
            <p:nvPr/>
          </p:nvPicPr>
          <p:blipFill rotWithShape="1">
            <a:blip r:embed="rId2">
              <a:extLst>
                <a:ext uri="{28A0092B-C50C-407E-A947-70E740481C1C}">
                  <a14:useLocalDpi xmlns:a14="http://schemas.microsoft.com/office/drawing/2010/main" val="0"/>
                </a:ext>
              </a:extLst>
            </a:blip>
            <a:srcRect l="3071" t="54433" b="32285"/>
            <a:stretch/>
          </p:blipFill>
          <p:spPr>
            <a:xfrm>
              <a:off x="202988" y="1426625"/>
              <a:ext cx="8812089" cy="898109"/>
            </a:xfrm>
            <a:prstGeom prst="rect">
              <a:avLst/>
            </a:prstGeom>
          </p:spPr>
        </p:pic>
        <p:sp>
          <p:nvSpPr>
            <p:cNvPr id="11" name="Rectangle 10">
              <a:extLst>
                <a:ext uri="{FF2B5EF4-FFF2-40B4-BE49-F238E27FC236}">
                  <a16:creationId xmlns:a16="http://schemas.microsoft.com/office/drawing/2014/main" id="{91BB298F-4147-18C0-90F9-6CD948E4FA49}"/>
                </a:ext>
              </a:extLst>
            </p:cNvPr>
            <p:cNvSpPr/>
            <p:nvPr/>
          </p:nvSpPr>
          <p:spPr>
            <a:xfrm>
              <a:off x="37822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72B2A8B7-4B13-CA64-0835-8C82CE514DF1}"/>
                </a:ext>
              </a:extLst>
            </p:cNvPr>
            <p:cNvSpPr/>
            <p:nvPr/>
          </p:nvSpPr>
          <p:spPr>
            <a:xfrm>
              <a:off x="2907471" y="1941808"/>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033AB48-73BA-8DD8-B631-1C31398EBCC3}"/>
                </a:ext>
              </a:extLst>
            </p:cNvPr>
            <p:cNvSpPr/>
            <p:nvPr/>
          </p:nvSpPr>
          <p:spPr>
            <a:xfrm>
              <a:off x="1767120" y="1938780"/>
              <a:ext cx="549248"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A7BC7F40-DF21-70D9-E049-2BFF8EBB7CFF}"/>
                </a:ext>
              </a:extLst>
            </p:cNvPr>
            <p:cNvSpPr/>
            <p:nvPr/>
          </p:nvSpPr>
          <p:spPr>
            <a:xfrm>
              <a:off x="5042670"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extLst>
                <a:ext uri="{FF2B5EF4-FFF2-40B4-BE49-F238E27FC236}">
                  <a16:creationId xmlns:a16="http://schemas.microsoft.com/office/drawing/2014/main" id="{12C74AF1-E62A-6060-91EF-E7C723D165DB}"/>
                </a:ext>
              </a:extLst>
            </p:cNvPr>
            <p:cNvSpPr/>
            <p:nvPr/>
          </p:nvSpPr>
          <p:spPr>
            <a:xfrm>
              <a:off x="6416361" y="1941808"/>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EBCBAD1-9247-77B2-0CF1-126353B1573A}"/>
                </a:ext>
              </a:extLst>
            </p:cNvPr>
            <p:cNvSpPr/>
            <p:nvPr/>
          </p:nvSpPr>
          <p:spPr>
            <a:xfrm>
              <a:off x="7687067" y="1938780"/>
              <a:ext cx="1132823" cy="999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a:extLst>
                <a:ext uri="{FF2B5EF4-FFF2-40B4-BE49-F238E27FC236}">
                  <a16:creationId xmlns:a16="http://schemas.microsoft.com/office/drawing/2014/main" id="{4DD73AD0-9278-F48D-1D77-E21AF1A9BB97}"/>
                </a:ext>
              </a:extLst>
            </p:cNvPr>
            <p:cNvPicPr>
              <a:picLocks noChangeAspect="1"/>
            </p:cNvPicPr>
            <p:nvPr/>
          </p:nvPicPr>
          <p:blipFill>
            <a:blip r:embed="rId3"/>
            <a:stretch>
              <a:fillRect/>
            </a:stretch>
          </p:blipFill>
          <p:spPr>
            <a:xfrm>
              <a:off x="1209686" y="1999471"/>
              <a:ext cx="129231" cy="110894"/>
            </a:xfrm>
            <a:prstGeom prst="rect">
              <a:avLst/>
            </a:prstGeom>
          </p:spPr>
        </p:pic>
        <p:grpSp>
          <p:nvGrpSpPr>
            <p:cNvPr id="18" name="Group 17">
              <a:extLst>
                <a:ext uri="{FF2B5EF4-FFF2-40B4-BE49-F238E27FC236}">
                  <a16:creationId xmlns:a16="http://schemas.microsoft.com/office/drawing/2014/main" id="{EFFBE1D0-AF1D-875F-162A-1FB16D841F2D}"/>
                </a:ext>
              </a:extLst>
            </p:cNvPr>
            <p:cNvGrpSpPr/>
            <p:nvPr/>
          </p:nvGrpSpPr>
          <p:grpSpPr>
            <a:xfrm>
              <a:off x="1224796" y="1997851"/>
              <a:ext cx="216781" cy="91035"/>
              <a:chOff x="2569847" y="2344048"/>
              <a:chExt cx="677427" cy="205741"/>
            </a:xfrm>
          </p:grpSpPr>
          <p:pic>
            <p:nvPicPr>
              <p:cNvPr id="21" name="Picture 20">
                <a:extLst>
                  <a:ext uri="{FF2B5EF4-FFF2-40B4-BE49-F238E27FC236}">
                    <a16:creationId xmlns:a16="http://schemas.microsoft.com/office/drawing/2014/main" id="{5FDBDBF0-60E8-C102-97CC-0E79505CCC04}"/>
                  </a:ext>
                </a:extLst>
              </p:cNvPr>
              <p:cNvPicPr>
                <a:picLocks noChangeAspect="1"/>
              </p:cNvPicPr>
              <p:nvPr/>
            </p:nvPicPr>
            <p:blipFill>
              <a:blip r:embed="rId4"/>
              <a:stretch>
                <a:fillRect/>
              </a:stretch>
            </p:blipFill>
            <p:spPr>
              <a:xfrm flipV="1">
                <a:off x="2569847" y="2344049"/>
                <a:ext cx="660282" cy="205740"/>
              </a:xfrm>
              <a:prstGeom prst="rect">
                <a:avLst/>
              </a:prstGeom>
            </p:spPr>
          </p:pic>
          <p:sp>
            <p:nvSpPr>
              <p:cNvPr id="22" name="Rectangle 21">
                <a:extLst>
                  <a:ext uri="{FF2B5EF4-FFF2-40B4-BE49-F238E27FC236}">
                    <a16:creationId xmlns:a16="http://schemas.microsoft.com/office/drawing/2014/main" id="{A1462B8C-CA04-44D2-B951-9A7EB5BE44D4}"/>
                  </a:ext>
                </a:extLst>
              </p:cNvPr>
              <p:cNvSpPr/>
              <p:nvPr/>
            </p:nvSpPr>
            <p:spPr>
              <a:xfrm>
                <a:off x="3049905" y="2344048"/>
                <a:ext cx="180223"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403E7E19-CB2D-2DDF-D5F8-2E31DCA31F95}"/>
                  </a:ext>
                </a:extLst>
              </p:cNvPr>
              <p:cNvSpPr/>
              <p:nvPr/>
            </p:nvSpPr>
            <p:spPr>
              <a:xfrm>
                <a:off x="2927985" y="2484012"/>
                <a:ext cx="319289" cy="657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9" name="Picture 18">
              <a:extLst>
                <a:ext uri="{FF2B5EF4-FFF2-40B4-BE49-F238E27FC236}">
                  <a16:creationId xmlns:a16="http://schemas.microsoft.com/office/drawing/2014/main" id="{9D437030-9D58-22A3-9F59-93A7EB11809C}"/>
                </a:ext>
              </a:extLst>
            </p:cNvPr>
            <p:cNvPicPr>
              <a:picLocks noChangeAspect="1"/>
            </p:cNvPicPr>
            <p:nvPr/>
          </p:nvPicPr>
          <p:blipFill rotWithShape="1">
            <a:blip r:embed="rId5"/>
            <a:srcRect l="39541" t="-1130" r="-1" b="-1"/>
            <a:stretch/>
          </p:blipFill>
          <p:spPr>
            <a:xfrm>
              <a:off x="543643" y="2011402"/>
              <a:ext cx="74940" cy="43516"/>
            </a:xfrm>
            <a:prstGeom prst="rect">
              <a:avLst/>
            </a:prstGeom>
          </p:spPr>
        </p:pic>
        <p:sp>
          <p:nvSpPr>
            <p:cNvPr id="20" name="Rectangle 19">
              <a:extLst>
                <a:ext uri="{FF2B5EF4-FFF2-40B4-BE49-F238E27FC236}">
                  <a16:creationId xmlns:a16="http://schemas.microsoft.com/office/drawing/2014/main" id="{28CD241B-230E-B04F-8703-429D117175F4}"/>
                </a:ext>
              </a:extLst>
            </p:cNvPr>
            <p:cNvSpPr/>
            <p:nvPr/>
          </p:nvSpPr>
          <p:spPr>
            <a:xfrm>
              <a:off x="437386" y="1446754"/>
              <a:ext cx="805700" cy="4390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 23">
            <a:extLst>
              <a:ext uri="{FF2B5EF4-FFF2-40B4-BE49-F238E27FC236}">
                <a16:creationId xmlns:a16="http://schemas.microsoft.com/office/drawing/2014/main" id="{7A16D1C9-1170-9CD2-270B-899384B20126}"/>
              </a:ext>
            </a:extLst>
          </p:cNvPr>
          <p:cNvGrpSpPr/>
          <p:nvPr/>
        </p:nvGrpSpPr>
        <p:grpSpPr>
          <a:xfrm>
            <a:off x="323528" y="1042607"/>
            <a:ext cx="8094461" cy="319156"/>
            <a:chOff x="420519" y="1597372"/>
            <a:chExt cx="8094461" cy="319156"/>
          </a:xfrm>
        </p:grpSpPr>
        <p:sp>
          <p:nvSpPr>
            <p:cNvPr id="25" name="TextBox 24">
              <a:extLst>
                <a:ext uri="{FF2B5EF4-FFF2-40B4-BE49-F238E27FC236}">
                  <a16:creationId xmlns:a16="http://schemas.microsoft.com/office/drawing/2014/main" id="{646CEFA4-D11A-ADFD-94C5-8F1D9C58885E}"/>
                </a:ext>
              </a:extLst>
            </p:cNvPr>
            <p:cNvSpPr txBox="1"/>
            <p:nvPr/>
          </p:nvSpPr>
          <p:spPr>
            <a:xfrm>
              <a:off x="420519" y="1633246"/>
              <a:ext cx="492443" cy="264722"/>
            </a:xfrm>
            <a:prstGeom prst="rect">
              <a:avLst/>
            </a:prstGeom>
            <a:noFill/>
          </p:spPr>
          <p:txBody>
            <a:bodyPr wrap="none" rtlCol="0">
              <a:spAutoFit/>
            </a:bodyPr>
            <a:lstStyle/>
            <a:p>
              <a:r>
                <a:rPr lang="en-GB" sz="1200" b="1" dirty="0"/>
                <a:t>DFX</a:t>
              </a:r>
            </a:p>
          </p:txBody>
        </p:sp>
        <p:sp>
          <p:nvSpPr>
            <p:cNvPr id="26" name="TextBox 25">
              <a:extLst>
                <a:ext uri="{FF2B5EF4-FFF2-40B4-BE49-F238E27FC236}">
                  <a16:creationId xmlns:a16="http://schemas.microsoft.com/office/drawing/2014/main" id="{4F50F364-8B16-8305-8802-607871FC0F29}"/>
                </a:ext>
              </a:extLst>
            </p:cNvPr>
            <p:cNvSpPr txBox="1"/>
            <p:nvPr/>
          </p:nvSpPr>
          <p:spPr>
            <a:xfrm>
              <a:off x="991751" y="1629381"/>
              <a:ext cx="534121" cy="264722"/>
            </a:xfrm>
            <a:prstGeom prst="rect">
              <a:avLst/>
            </a:prstGeom>
            <a:noFill/>
          </p:spPr>
          <p:txBody>
            <a:bodyPr wrap="none" rtlCol="0">
              <a:spAutoFit/>
            </a:bodyPr>
            <a:lstStyle/>
            <a:p>
              <a:r>
                <a:rPr lang="en-GB" sz="1200" b="1" dirty="0"/>
                <a:t>DCM</a:t>
              </a:r>
            </a:p>
          </p:txBody>
        </p:sp>
        <p:sp>
          <p:nvSpPr>
            <p:cNvPr id="27" name="TextBox 26">
              <a:extLst>
                <a:ext uri="{FF2B5EF4-FFF2-40B4-BE49-F238E27FC236}">
                  <a16:creationId xmlns:a16="http://schemas.microsoft.com/office/drawing/2014/main" id="{AB450C47-C4AF-D47F-263F-DC611B7F9E66}"/>
                </a:ext>
              </a:extLst>
            </p:cNvPr>
            <p:cNvSpPr txBox="1"/>
            <p:nvPr/>
          </p:nvSpPr>
          <p:spPr>
            <a:xfrm>
              <a:off x="1996641" y="1629381"/>
              <a:ext cx="380232" cy="264722"/>
            </a:xfrm>
            <a:prstGeom prst="rect">
              <a:avLst/>
            </a:prstGeom>
            <a:noFill/>
          </p:spPr>
          <p:txBody>
            <a:bodyPr wrap="none" rtlCol="0">
              <a:spAutoFit/>
            </a:bodyPr>
            <a:lstStyle/>
            <a:p>
              <a:r>
                <a:rPr lang="en-GB" sz="1200" b="1" dirty="0"/>
                <a:t>D1</a:t>
              </a:r>
            </a:p>
          </p:txBody>
        </p:sp>
        <p:sp>
          <p:nvSpPr>
            <p:cNvPr id="28" name="TextBox 27">
              <a:extLst>
                <a:ext uri="{FF2B5EF4-FFF2-40B4-BE49-F238E27FC236}">
                  <a16:creationId xmlns:a16="http://schemas.microsoft.com/office/drawing/2014/main" id="{E6372843-F88C-BC0C-D4DB-690545A0A3D0}"/>
                </a:ext>
              </a:extLst>
            </p:cNvPr>
            <p:cNvSpPr txBox="1"/>
            <p:nvPr/>
          </p:nvSpPr>
          <p:spPr>
            <a:xfrm>
              <a:off x="3069075" y="1629381"/>
              <a:ext cx="397866" cy="264722"/>
            </a:xfrm>
            <a:prstGeom prst="rect">
              <a:avLst/>
            </a:prstGeom>
            <a:noFill/>
          </p:spPr>
          <p:txBody>
            <a:bodyPr wrap="none" rtlCol="0">
              <a:spAutoFit/>
            </a:bodyPr>
            <a:lstStyle/>
            <a:p>
              <a:r>
                <a:rPr lang="en-GB" sz="1200" b="1" dirty="0"/>
                <a:t>CP</a:t>
              </a:r>
            </a:p>
          </p:txBody>
        </p:sp>
        <p:sp>
          <p:nvSpPr>
            <p:cNvPr id="29" name="TextBox 28">
              <a:extLst>
                <a:ext uri="{FF2B5EF4-FFF2-40B4-BE49-F238E27FC236}">
                  <a16:creationId xmlns:a16="http://schemas.microsoft.com/office/drawing/2014/main" id="{04A12E09-9E81-92F6-D745-69EBF85D9121}"/>
                </a:ext>
              </a:extLst>
            </p:cNvPr>
            <p:cNvSpPr txBox="1"/>
            <p:nvPr/>
          </p:nvSpPr>
          <p:spPr>
            <a:xfrm>
              <a:off x="5527118" y="1651806"/>
              <a:ext cx="484428" cy="264722"/>
            </a:xfrm>
            <a:prstGeom prst="rect">
              <a:avLst/>
            </a:prstGeom>
            <a:noFill/>
          </p:spPr>
          <p:txBody>
            <a:bodyPr wrap="none" rtlCol="0">
              <a:spAutoFit/>
            </a:bodyPr>
            <a:lstStyle/>
            <a:p>
              <a:r>
                <a:rPr lang="en-GB" sz="1200" b="1" dirty="0"/>
                <a:t>Q2b</a:t>
              </a:r>
            </a:p>
          </p:txBody>
        </p:sp>
        <p:sp>
          <p:nvSpPr>
            <p:cNvPr id="30" name="TextBox 29">
              <a:extLst>
                <a:ext uri="{FF2B5EF4-FFF2-40B4-BE49-F238E27FC236}">
                  <a16:creationId xmlns:a16="http://schemas.microsoft.com/office/drawing/2014/main" id="{059EBCDA-279E-3D86-97BE-A5344DEE3476}"/>
                </a:ext>
              </a:extLst>
            </p:cNvPr>
            <p:cNvSpPr txBox="1"/>
            <p:nvPr/>
          </p:nvSpPr>
          <p:spPr>
            <a:xfrm>
              <a:off x="4245711" y="1635962"/>
              <a:ext cx="389850" cy="264722"/>
            </a:xfrm>
            <a:prstGeom prst="rect">
              <a:avLst/>
            </a:prstGeom>
            <a:noFill/>
          </p:spPr>
          <p:txBody>
            <a:bodyPr wrap="none" rtlCol="0">
              <a:spAutoFit/>
            </a:bodyPr>
            <a:lstStyle/>
            <a:p>
              <a:r>
                <a:rPr lang="en-GB" sz="1200" b="1" dirty="0"/>
                <a:t>Q3</a:t>
              </a:r>
            </a:p>
          </p:txBody>
        </p:sp>
        <p:sp>
          <p:nvSpPr>
            <p:cNvPr id="31" name="TextBox 30">
              <a:extLst>
                <a:ext uri="{FF2B5EF4-FFF2-40B4-BE49-F238E27FC236}">
                  <a16:creationId xmlns:a16="http://schemas.microsoft.com/office/drawing/2014/main" id="{C3CE91F5-4EF5-386B-9787-1B0FBEBDAF83}"/>
                </a:ext>
              </a:extLst>
            </p:cNvPr>
            <p:cNvSpPr txBox="1"/>
            <p:nvPr/>
          </p:nvSpPr>
          <p:spPr>
            <a:xfrm>
              <a:off x="8125130" y="1597372"/>
              <a:ext cx="389850" cy="264722"/>
            </a:xfrm>
            <a:prstGeom prst="rect">
              <a:avLst/>
            </a:prstGeom>
            <a:noFill/>
          </p:spPr>
          <p:txBody>
            <a:bodyPr wrap="none" rtlCol="0">
              <a:spAutoFit/>
            </a:bodyPr>
            <a:lstStyle/>
            <a:p>
              <a:r>
                <a:rPr lang="en-GB" sz="1200" b="1" dirty="0"/>
                <a:t>Q1</a:t>
              </a:r>
            </a:p>
          </p:txBody>
        </p:sp>
        <p:sp>
          <p:nvSpPr>
            <p:cNvPr id="32" name="TextBox 31">
              <a:extLst>
                <a:ext uri="{FF2B5EF4-FFF2-40B4-BE49-F238E27FC236}">
                  <a16:creationId xmlns:a16="http://schemas.microsoft.com/office/drawing/2014/main" id="{75B6377C-49E9-BD29-164A-3B97307EEEB1}"/>
                </a:ext>
              </a:extLst>
            </p:cNvPr>
            <p:cNvSpPr txBox="1"/>
            <p:nvPr/>
          </p:nvSpPr>
          <p:spPr>
            <a:xfrm>
              <a:off x="6826370" y="1597478"/>
              <a:ext cx="474810" cy="264722"/>
            </a:xfrm>
            <a:prstGeom prst="rect">
              <a:avLst/>
            </a:prstGeom>
            <a:noFill/>
          </p:spPr>
          <p:txBody>
            <a:bodyPr wrap="none" rtlCol="0">
              <a:spAutoFit/>
            </a:bodyPr>
            <a:lstStyle/>
            <a:p>
              <a:r>
                <a:rPr lang="en-GB" sz="1200" b="1" dirty="0"/>
                <a:t>Q2a</a:t>
              </a:r>
            </a:p>
          </p:txBody>
        </p:sp>
      </p:grpSp>
      <p:grpSp>
        <p:nvGrpSpPr>
          <p:cNvPr id="51" name="Group 50">
            <a:extLst>
              <a:ext uri="{FF2B5EF4-FFF2-40B4-BE49-F238E27FC236}">
                <a16:creationId xmlns:a16="http://schemas.microsoft.com/office/drawing/2014/main" id="{DC444E33-F1A6-4B1F-5E13-1EE917ACAF3D}"/>
              </a:ext>
            </a:extLst>
          </p:cNvPr>
          <p:cNvGrpSpPr/>
          <p:nvPr/>
        </p:nvGrpSpPr>
        <p:grpSpPr>
          <a:xfrm>
            <a:off x="2699792" y="1350910"/>
            <a:ext cx="4896544" cy="200114"/>
            <a:chOff x="2699792" y="1350910"/>
            <a:chExt cx="4896544" cy="200114"/>
          </a:xfrm>
        </p:grpSpPr>
        <p:cxnSp>
          <p:nvCxnSpPr>
            <p:cNvPr id="34" name="Straight Arrow Connector 33">
              <a:extLst>
                <a:ext uri="{FF2B5EF4-FFF2-40B4-BE49-F238E27FC236}">
                  <a16:creationId xmlns:a16="http://schemas.microsoft.com/office/drawing/2014/main" id="{15DC3870-6B73-6319-70A6-4F06B4935FAB}"/>
                </a:ext>
              </a:extLst>
            </p:cNvPr>
            <p:cNvCxnSpPr/>
            <p:nvPr/>
          </p:nvCxnSpPr>
          <p:spPr>
            <a:xfrm>
              <a:off x="2699792" y="1350910"/>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3604C9E1-D4E0-96FA-F358-D9C6F5814C8F}"/>
                </a:ext>
              </a:extLst>
            </p:cNvPr>
            <p:cNvCxnSpPr/>
            <p:nvPr/>
          </p:nvCxnSpPr>
          <p:spPr>
            <a:xfrm>
              <a:off x="3707904" y="1350910"/>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99A911B6-6B3B-C766-8DEC-417614534FF7}"/>
                </a:ext>
              </a:extLst>
            </p:cNvPr>
            <p:cNvCxnSpPr/>
            <p:nvPr/>
          </p:nvCxnSpPr>
          <p:spPr>
            <a:xfrm>
              <a:off x="5004048" y="1350910"/>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a:extLst>
                <a:ext uri="{FF2B5EF4-FFF2-40B4-BE49-F238E27FC236}">
                  <a16:creationId xmlns:a16="http://schemas.microsoft.com/office/drawing/2014/main" id="{332E26F4-3CCC-CE1F-266A-B67449127914}"/>
                </a:ext>
              </a:extLst>
            </p:cNvPr>
            <p:cNvCxnSpPr/>
            <p:nvPr/>
          </p:nvCxnSpPr>
          <p:spPr>
            <a:xfrm>
              <a:off x="6300192" y="1350910"/>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0AE8A799-61D1-CB85-6D2B-C88E4A12F74A}"/>
                </a:ext>
              </a:extLst>
            </p:cNvPr>
            <p:cNvCxnSpPr/>
            <p:nvPr/>
          </p:nvCxnSpPr>
          <p:spPr>
            <a:xfrm>
              <a:off x="7596336" y="1350910"/>
              <a:ext cx="0" cy="200114"/>
            </a:xfrm>
            <a:prstGeom prst="straightConnector1">
              <a:avLst/>
            </a:prstGeom>
            <a:ln w="38100">
              <a:solidFill>
                <a:schemeClr val="bg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3" name="Group 52">
            <a:extLst>
              <a:ext uri="{FF2B5EF4-FFF2-40B4-BE49-F238E27FC236}">
                <a16:creationId xmlns:a16="http://schemas.microsoft.com/office/drawing/2014/main" id="{3F306F0E-F02F-6015-7D18-7C828B57B276}"/>
              </a:ext>
            </a:extLst>
          </p:cNvPr>
          <p:cNvGrpSpPr/>
          <p:nvPr/>
        </p:nvGrpSpPr>
        <p:grpSpPr>
          <a:xfrm>
            <a:off x="581113" y="1250853"/>
            <a:ext cx="818175" cy="200114"/>
            <a:chOff x="581113" y="1250853"/>
            <a:chExt cx="818175" cy="200114"/>
          </a:xfrm>
        </p:grpSpPr>
        <p:cxnSp>
          <p:nvCxnSpPr>
            <p:cNvPr id="39" name="Straight Arrow Connector 38">
              <a:extLst>
                <a:ext uri="{FF2B5EF4-FFF2-40B4-BE49-F238E27FC236}">
                  <a16:creationId xmlns:a16="http://schemas.microsoft.com/office/drawing/2014/main" id="{FB1716AD-9C78-A818-4A13-08816ED36882}"/>
                </a:ext>
              </a:extLst>
            </p:cNvPr>
            <p:cNvCxnSpPr/>
            <p:nvPr/>
          </p:nvCxnSpPr>
          <p:spPr>
            <a:xfrm>
              <a:off x="1399288" y="1250853"/>
              <a:ext cx="0" cy="20011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B93D98CA-C9C6-E6F4-B66E-88623237185C}"/>
                </a:ext>
              </a:extLst>
            </p:cNvPr>
            <p:cNvCxnSpPr/>
            <p:nvPr/>
          </p:nvCxnSpPr>
          <p:spPr>
            <a:xfrm>
              <a:off x="581113" y="1250853"/>
              <a:ext cx="0" cy="20011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20922BDE-4D51-BAAC-0692-71119F358728}"/>
              </a:ext>
            </a:extLst>
          </p:cNvPr>
          <p:cNvGrpSpPr/>
          <p:nvPr/>
        </p:nvGrpSpPr>
        <p:grpSpPr>
          <a:xfrm>
            <a:off x="1619672" y="1387319"/>
            <a:ext cx="4662915" cy="229573"/>
            <a:chOff x="1619672" y="1883090"/>
            <a:chExt cx="4662915" cy="229573"/>
          </a:xfrm>
        </p:grpSpPr>
        <p:sp>
          <p:nvSpPr>
            <p:cNvPr id="42" name="Oval 41">
              <a:extLst>
                <a:ext uri="{FF2B5EF4-FFF2-40B4-BE49-F238E27FC236}">
                  <a16:creationId xmlns:a16="http://schemas.microsoft.com/office/drawing/2014/main" id="{E8557516-062C-2750-0F44-28630A30A7E4}"/>
                </a:ext>
              </a:extLst>
            </p:cNvPr>
            <p:cNvSpPr/>
            <p:nvPr/>
          </p:nvSpPr>
          <p:spPr>
            <a:xfrm>
              <a:off x="1619672" y="1883980"/>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1C23BF7B-ACC3-86A7-E4AD-EFA1F5DA3F02}"/>
                </a:ext>
              </a:extLst>
            </p:cNvPr>
            <p:cNvSpPr/>
            <p:nvPr/>
          </p:nvSpPr>
          <p:spPr>
            <a:xfrm>
              <a:off x="3402649" y="1886278"/>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210C3DB5-20DF-31EF-33F6-402B9FFF4EDB}"/>
                </a:ext>
              </a:extLst>
            </p:cNvPr>
            <p:cNvSpPr/>
            <p:nvPr/>
          </p:nvSpPr>
          <p:spPr>
            <a:xfrm>
              <a:off x="6135139" y="1883090"/>
              <a:ext cx="147448" cy="226385"/>
            </a:xfrm>
            <a:prstGeom prst="ellipse">
              <a:avLst/>
            </a:prstGeom>
            <a:noFill/>
            <a:ln w="28575">
              <a:solidFill>
                <a:srgbClr val="00B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45" name="Title 1">
            <a:extLst>
              <a:ext uri="{FF2B5EF4-FFF2-40B4-BE49-F238E27FC236}">
                <a16:creationId xmlns:a16="http://schemas.microsoft.com/office/drawing/2014/main" id="{2FCFC58A-41FB-AE1E-3D8A-104DB16E8F02}"/>
              </a:ext>
            </a:extLst>
          </p:cNvPr>
          <p:cNvSpPr txBox="1">
            <a:spLocks/>
          </p:cNvSpPr>
          <p:nvPr/>
        </p:nvSpPr>
        <p:spPr>
          <a:xfrm>
            <a:off x="3218709" y="1995686"/>
            <a:ext cx="2431383" cy="593141"/>
          </a:xfrm>
          <a:prstGeom prst="rect">
            <a:avLst/>
          </a:prstGeom>
          <a:solidFill>
            <a:schemeClr val="bg1"/>
          </a:solidFill>
          <a:ln>
            <a:solidFill>
              <a:schemeClr val="tx1"/>
            </a:solidFill>
          </a:ln>
        </p:spPr>
        <p:txBody>
          <a:bodyPr vert="horz" lIns="0" tIns="0" rIns="0" bIns="0" rtlCol="0" anchor="ctr" anchorCtr="1">
            <a:noAutofit/>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pPr algn="l"/>
            <a:r>
              <a:rPr lang="fr-CH" sz="1800" dirty="0"/>
              <a:t>Line N insertion</a:t>
            </a:r>
            <a:endParaRPr lang="en-GB" sz="1800" dirty="0"/>
          </a:p>
        </p:txBody>
      </p:sp>
      <p:cxnSp>
        <p:nvCxnSpPr>
          <p:cNvPr id="47" name="Straight Arrow Connector 46">
            <a:extLst>
              <a:ext uri="{FF2B5EF4-FFF2-40B4-BE49-F238E27FC236}">
                <a16:creationId xmlns:a16="http://schemas.microsoft.com/office/drawing/2014/main" id="{B6012FD5-9BD3-A808-C3E0-0DE380994415}"/>
              </a:ext>
            </a:extLst>
          </p:cNvPr>
          <p:cNvCxnSpPr/>
          <p:nvPr/>
        </p:nvCxnSpPr>
        <p:spPr>
          <a:xfrm flipH="1">
            <a:off x="1693396" y="2588827"/>
            <a:ext cx="2088865" cy="6806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5F41D04F-3D70-2571-3292-352C3BCD0AFA}"/>
              </a:ext>
            </a:extLst>
          </p:cNvPr>
          <p:cNvCxnSpPr>
            <a:cxnSpLocks/>
          </p:cNvCxnSpPr>
          <p:nvPr/>
        </p:nvCxnSpPr>
        <p:spPr>
          <a:xfrm>
            <a:off x="5209524" y="2591806"/>
            <a:ext cx="2088865" cy="6806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8B65EC62-D1B1-0031-DC0C-9DD9EB8B11B6}"/>
              </a:ext>
            </a:extLst>
          </p:cNvPr>
          <p:cNvCxnSpPr>
            <a:cxnSpLocks/>
          </p:cNvCxnSpPr>
          <p:nvPr/>
        </p:nvCxnSpPr>
        <p:spPr>
          <a:xfrm>
            <a:off x="4533161" y="2598126"/>
            <a:ext cx="0" cy="65525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52" name="Rectangle 51">
            <a:extLst>
              <a:ext uri="{FF2B5EF4-FFF2-40B4-BE49-F238E27FC236}">
                <a16:creationId xmlns:a16="http://schemas.microsoft.com/office/drawing/2014/main" id="{38003DC5-38C4-CA61-E8CF-2DE926D067CB}"/>
              </a:ext>
            </a:extLst>
          </p:cNvPr>
          <p:cNvSpPr/>
          <p:nvPr/>
        </p:nvSpPr>
        <p:spPr>
          <a:xfrm>
            <a:off x="569749" y="1390507"/>
            <a:ext cx="1039564" cy="438456"/>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44111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par>
                                <p:cTn id="9" presetID="2" presetClass="entr" presetSubtype="1" fill="hold" nodeType="withEffect">
                                  <p:stCondLst>
                                    <p:cond delay="50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52"/>
                                        </p:tgtEl>
                                        <p:attrNameLst>
                                          <p:attrName>style.visibility</p:attrName>
                                        </p:attrNameLst>
                                      </p:cBhvr>
                                      <p:to>
                                        <p:strVal val="hidden"/>
                                      </p:to>
                                    </p:set>
                                  </p:childTnLst>
                                </p:cTn>
                              </p:par>
                              <p:par>
                                <p:cTn id="21" presetID="2" presetClass="entr" presetSubtype="1" fill="hold"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ppt_x"/>
                                          </p:val>
                                        </p:tav>
                                        <p:tav tm="100000">
                                          <p:val>
                                            <p:strVal val="#ppt_x"/>
                                          </p:val>
                                        </p:tav>
                                      </p:tavLst>
                                    </p:anim>
                                    <p:anim calcmode="lin" valueType="num">
                                      <p:cBhvr additive="base">
                                        <p:cTn id="24" dur="500" fill="hold"/>
                                        <p:tgtEl>
                                          <p:spTgt spid="53"/>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par>
                                <p:cTn id="31" presetID="2" presetClass="entr" presetSubtype="1"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0-#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animBg="1"/>
      <p:bldP spid="7" grpId="0" animBg="1"/>
      <p:bldP spid="8" grpId="0" animBg="1"/>
      <p:bldP spid="52"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CERN logo, 16:9 format</Description0>
    <Note xmlns="8946e33d-fd2f-4ae4-8ee9-d90c129cdf9e">For external collaborators: you may replace the CERN logo by your home institute logo if needed
https://edms.cern.ch/document/1586456/</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AD56BA-2B7C-434F-AA6C-906DAF6E63F1}">
  <ds:schemaRefs>
    <ds:schemaRef ds:uri="http://schemas.microsoft.com/office/2006/documentManagement/types"/>
    <ds:schemaRef ds:uri="http://purl.org/dc/elements/1.1/"/>
    <ds:schemaRef ds:uri="8946e33d-fd2f-4ae4-8ee9-d90c129cdf9e"/>
    <ds:schemaRef ds:uri="http://schemas.openxmlformats.org/package/2006/metadata/core-properties"/>
    <ds:schemaRef ds:uri="http://www.w3.org/XML/1998/namespace"/>
    <ds:schemaRef ds:uri="http://purl.org/dc/dcmitype/"/>
    <ds:schemaRef ds:uri="http://schemas.microsoft.com/office/2006/metadata/properties"/>
    <ds:schemaRef ds:uri="http://schemas.microsoft.com/office/infopath/2007/PartnerControls"/>
    <ds:schemaRef ds:uri="http://purl.org/dc/terms/"/>
  </ds:schemaRefs>
</ds:datastoreItem>
</file>

<file path=customXml/itemProps2.xml><?xml version="1.0" encoding="utf-8"?>
<ds:datastoreItem xmlns:ds="http://schemas.openxmlformats.org/officeDocument/2006/customXml" ds:itemID="{3E6C63AB-DE93-41BF-9F4F-20A892EB6217}">
  <ds:schemaRefs>
    <ds:schemaRef ds:uri="http://schemas.microsoft.com/sharepoint/v3/contenttype/forms"/>
  </ds:schemaRefs>
</ds:datastoreItem>
</file>

<file path=customXml/itemProps3.xml><?xml version="1.0" encoding="utf-8"?>
<ds:datastoreItem xmlns:ds="http://schemas.openxmlformats.org/officeDocument/2006/customXml" ds:itemID="{4E26011C-AF2B-480E-9C0F-E645DDEE4B2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HLU-Pres-test01.thmx</Template>
  <TotalTime>30335</TotalTime>
  <Words>2313</Words>
  <Application>Microsoft Office PowerPoint</Application>
  <PresentationFormat>On-screen Show (16:9)</PresentationFormat>
  <Paragraphs>305</Paragraphs>
  <Slides>22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Wingdings</vt:lpstr>
      <vt:lpstr>Thème Office</vt:lpstr>
      <vt:lpstr>Magnet installation and interconnection into the HL-LHC IT String </vt:lpstr>
      <vt:lpstr>HL-LHC IT String</vt:lpstr>
      <vt:lpstr>HL-LHC IT string magnets connection</vt:lpstr>
      <vt:lpstr>Cryo-magnets for the IT String</vt:lpstr>
      <vt:lpstr>Cryo-magnets installation - support</vt:lpstr>
      <vt:lpstr>Cryo-magnets installation - Busbar</vt:lpstr>
      <vt:lpstr>Line N procurement</vt:lpstr>
      <vt:lpstr>Line N insertion</vt:lpstr>
      <vt:lpstr>Magnet interconnection sequence</vt:lpstr>
      <vt:lpstr>Q1 to D1connection : PIM installation</vt:lpstr>
      <vt:lpstr>Q1 to D1connection : Splicing work</vt:lpstr>
      <vt:lpstr>Q1 to D1connection : Cryo-lines welding</vt:lpstr>
      <vt:lpstr>DCM installation</vt:lpstr>
      <vt:lpstr>DCM installation</vt:lpstr>
      <vt:lpstr>DCM installation</vt:lpstr>
      <vt:lpstr>DCM connection</vt:lpstr>
      <vt:lpstr>Jumper connection</vt:lpstr>
      <vt:lpstr>PowerPoint Presentation</vt:lpstr>
      <vt:lpstr>Quality assurance</vt:lpstr>
      <vt:lpstr>Activities and QC follow-up</vt:lpstr>
      <vt:lpstr>Summary</vt:lpstr>
      <vt:lpstr>Thank you for your attention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HiLumi-Pres-Template-16-9-2logo-v2</dc:title>
  <dc:creator>André-Pierre OLIVIER</dc:creator>
  <cp:lastModifiedBy>Sandrine Le Naour</cp:lastModifiedBy>
  <cp:revision>581</cp:revision>
  <cp:lastPrinted>2023-09-22T16:23:25Z</cp:lastPrinted>
  <dcterms:created xsi:type="dcterms:W3CDTF">2016-02-12T09:02:01Z</dcterms:created>
  <dcterms:modified xsi:type="dcterms:W3CDTF">2023-09-26T14:15:25Z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