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82" r:id="rId2"/>
    <p:sldId id="319" r:id="rId3"/>
    <p:sldId id="283" r:id="rId4"/>
    <p:sldId id="284" r:id="rId5"/>
    <p:sldId id="289" r:id="rId6"/>
    <p:sldId id="315" r:id="rId7"/>
    <p:sldId id="320" r:id="rId8"/>
    <p:sldId id="294" r:id="rId9"/>
    <p:sldId id="301" r:id="rId10"/>
    <p:sldId id="304" r:id="rId11"/>
    <p:sldId id="305" r:id="rId12"/>
    <p:sldId id="306" r:id="rId13"/>
    <p:sldId id="321" r:id="rId14"/>
    <p:sldId id="295" r:id="rId15"/>
    <p:sldId id="290" r:id="rId16"/>
    <p:sldId id="297" r:id="rId17"/>
    <p:sldId id="323" r:id="rId18"/>
    <p:sldId id="307" r:id="rId19"/>
    <p:sldId id="309" r:id="rId20"/>
    <p:sldId id="310" r:id="rId21"/>
    <p:sldId id="308" r:id="rId22"/>
    <p:sldId id="311" r:id="rId23"/>
    <p:sldId id="322" r:id="rId24"/>
    <p:sldId id="298" r:id="rId25"/>
    <p:sldId id="299" r:id="rId26"/>
    <p:sldId id="300" r:id="rId27"/>
    <p:sldId id="318" r:id="rId28"/>
    <p:sldId id="316" r:id="rId29"/>
    <p:sldId id="317" r:id="rId30"/>
    <p:sldId id="314" r:id="rId31"/>
    <p:sldId id="287" r:id="rId3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4" roundtripDataSignature="AMtx7mhIgfiQcTdY4uw6eL7HytdStM9D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61BC"/>
    <a:srgbClr val="FFFFFF"/>
    <a:srgbClr val="3182BA"/>
    <a:srgbClr val="3093BE"/>
    <a:srgbClr val="FF9331"/>
    <a:srgbClr val="64B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68"/>
    <p:restoredTop sz="94694"/>
  </p:normalViewPr>
  <p:slideViewPr>
    <p:cSldViewPr snapToGrid="0">
      <p:cViewPr>
        <p:scale>
          <a:sx n="172" d="100"/>
          <a:sy n="172" d="100"/>
        </p:scale>
        <p:origin x="1032" y="688"/>
      </p:cViewPr>
      <p:guideLst>
        <p:guide orient="horz" pos="30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5694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Title">
  <p:cSld name="CERN Title">
    <p:bg>
      <p:bgRef idx="1001">
        <a:schemeClr val="bg1"/>
      </p:bgRef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9508C0-D94A-70FD-CB3B-42842C3EA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9003" y="0"/>
            <a:ext cx="1044997" cy="5143500"/>
          </a:xfrm>
          <a:prstGeom prst="rect">
            <a:avLst/>
          </a:prstGeom>
        </p:spPr>
      </p:pic>
      <p:sp>
        <p:nvSpPr>
          <p:cNvPr id="15" name="Google Shape;15;p19"/>
          <p:cNvSpPr txBox="1">
            <a:spLocks noGrp="1"/>
          </p:cNvSpPr>
          <p:nvPr>
            <p:ph type="ctrTitle"/>
          </p:nvPr>
        </p:nvSpPr>
        <p:spPr>
          <a:xfrm>
            <a:off x="972001" y="199737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1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ubTitle" idx="1"/>
          </p:nvPr>
        </p:nvSpPr>
        <p:spPr>
          <a:xfrm>
            <a:off x="963225" y="3583631"/>
            <a:ext cx="7199999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pic>
        <p:nvPicPr>
          <p:cNvPr id="17" name="Google Shape;17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001" y="429774"/>
            <a:ext cx="2839022" cy="1150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9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82D64-4955-B153-75E5-8A8F9862C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044997" cy="5143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Body" type="obj">
  <p:cSld name="CERN Body">
    <p:bg>
      <p:bgRef idx="1001">
        <a:schemeClr val="bg1"/>
      </p:bgRef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 with medium confidence">
            <a:extLst>
              <a:ext uri="{FF2B5EF4-FFF2-40B4-BE49-F238E27FC236}">
                <a16:creationId xmlns:a16="http://schemas.microsoft.com/office/drawing/2014/main" id="{4570522D-D740-513A-6559-53208AFFD0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5842" y="1663336"/>
            <a:ext cx="528158" cy="3480164"/>
          </a:xfrm>
          <a:prstGeom prst="rect">
            <a:avLst/>
          </a:prstGeom>
        </p:spPr>
      </p:pic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/>
          </p:nvPr>
        </p:nvSpPr>
        <p:spPr>
          <a:xfrm>
            <a:off x="612000" y="914400"/>
            <a:ext cx="7920000" cy="36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/>
          <p:nvPr/>
        </p:nvSpPr>
        <p:spPr>
          <a:xfrm>
            <a:off x="63675" y="4482850"/>
            <a:ext cx="1686600" cy="66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20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0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CDF63795-37D5-A73C-0887-43ECBCCE6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528158" cy="3480164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20FC205-CCCF-2375-0DFC-CCAE32C995F8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27BE0D-E3FF-8F51-9FC7-7E964E5338F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Title" preserve="1" userDrawn="1">
  <p:cSld name="CERN last">
    <p:bg>
      <p:bgRef idx="1001">
        <a:schemeClr val="bg1"/>
      </p:bgRef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9508C0-D94A-70FD-CB3B-42842C3EA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9003" y="0"/>
            <a:ext cx="1044997" cy="5143500"/>
          </a:xfrm>
          <a:prstGeom prst="rect">
            <a:avLst/>
          </a:prstGeom>
        </p:spPr>
      </p:pic>
      <p:sp>
        <p:nvSpPr>
          <p:cNvPr id="15" name="Google Shape;15;p19"/>
          <p:cNvSpPr txBox="1">
            <a:spLocks noGrp="1"/>
          </p:cNvSpPr>
          <p:nvPr>
            <p:ph type="ctrTitle"/>
          </p:nvPr>
        </p:nvSpPr>
        <p:spPr>
          <a:xfrm>
            <a:off x="1439589" y="3124771"/>
            <a:ext cx="6264822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1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Google Shape;17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2010" y="786825"/>
            <a:ext cx="3919980" cy="1588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9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82D64-4955-B153-75E5-8A8F9862C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04499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72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position personnalisée" userDrawn="1">
  <p:cSld name="Disposition personnalisée">
    <p:bg>
      <p:bgRef idx="1001">
        <a:schemeClr val="bg1"/>
      </p:bgRef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userDrawn="1">
  <p:cSld name="TWO_OBJECTS_WITH_TEXT">
    <p:bg>
      <p:bgRef idx="1001">
        <a:schemeClr val="bg1"/>
      </p:bgRef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userDrawn="1">
  <p:cSld name="TITLE_ONLY">
    <p:bg>
      <p:bgRef idx="1001">
        <a:schemeClr val="bg1"/>
      </p:bgRef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bg>
      <p:bgRef idx="1001">
        <a:schemeClr val="bg1"/>
      </p:bgRef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userDrawn="1">
  <p:cSld name="Image avec légende">
    <p:bg>
      <p:bgRef idx="1001">
        <a:schemeClr val="bg1"/>
      </p:bgRef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12000" y="1028700"/>
            <a:ext cx="7920000" cy="3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ftr" idx="11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/>
              <a:t>P. Belanger | HL-LHC Collaboration Meeting | Vancouver 2023</a:t>
            </a:r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ldNum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3138/contributions/5469244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bblumi.web.cern.ch/Monitorin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56856/contributions/1968793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6965D-BF4D-4384-7D30-3BD42B587F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BBLR compensation in Run 3: </a:t>
            </a:r>
            <a:br>
              <a:rPr lang="en-CA" dirty="0"/>
            </a:br>
            <a:r>
              <a:rPr lang="en-CA" sz="2400" dirty="0"/>
              <a:t>Bunch-by-bunch losses and wire operation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2AB99-D7DE-0A48-F65E-0CD3AECB7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999" y="2987898"/>
            <a:ext cx="7199999" cy="1126331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2800" dirty="0"/>
              <a:t>P. Bélanger, G. Sterbini, D. Kaltchev, R. Baartman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2800" dirty="0"/>
              <a:t>On behalf of the BBCW team</a:t>
            </a:r>
          </a:p>
          <a:p>
            <a:endParaRPr lang="en-CA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b="1" dirty="0"/>
              <a:t>Special thanks to: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dirty="0"/>
              <a:t>K. </a:t>
            </a:r>
            <a:r>
              <a:rPr lang="en-CA" dirty="0" err="1"/>
              <a:t>Paraschou</a:t>
            </a:r>
            <a:r>
              <a:rPr lang="en-CA" dirty="0"/>
              <a:t>, H. </a:t>
            </a:r>
            <a:r>
              <a:rPr lang="en-CA" dirty="0" err="1"/>
              <a:t>Bartosik</a:t>
            </a:r>
            <a:r>
              <a:rPr lang="en-CA" dirty="0"/>
              <a:t> and M. </a:t>
            </a:r>
            <a:r>
              <a:rPr lang="en-CA" dirty="0" err="1"/>
              <a:t>Rufolo</a:t>
            </a:r>
            <a:r>
              <a:rPr lang="en-CA" dirty="0"/>
              <a:t> for their invaluable inputs,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dirty="0"/>
              <a:t>G. </a:t>
            </a:r>
            <a:r>
              <a:rPr lang="en-CA" dirty="0" err="1"/>
              <a:t>Iadarola</a:t>
            </a:r>
            <a:r>
              <a:rPr lang="en-CA" dirty="0"/>
              <a:t> for </a:t>
            </a:r>
            <a:r>
              <a:rPr lang="en-CA" dirty="0" err="1"/>
              <a:t>xsuite</a:t>
            </a:r>
            <a:r>
              <a:rPr lang="en-CA" dirty="0"/>
              <a:t> and the help with simulations,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dirty="0"/>
              <a:t>M. Hostettler for the implementation of the wire in operation and LHC operation during MD with G. Trad,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dirty="0"/>
              <a:t>The collimation team for the help with crossing angle reduction (C.E. </a:t>
            </a:r>
            <a:r>
              <a:rPr lang="en-CA" dirty="0" err="1"/>
              <a:t>Montanari</a:t>
            </a:r>
            <a:r>
              <a:rPr lang="en-CA" dirty="0"/>
              <a:t>, B. Lindstrom, M. </a:t>
            </a:r>
            <a:r>
              <a:rPr lang="en-CA" dirty="0" err="1"/>
              <a:t>D'Andrea</a:t>
            </a:r>
            <a:r>
              <a:rPr lang="en-CA" dirty="0"/>
              <a:t>, S. </a:t>
            </a:r>
            <a:r>
              <a:rPr lang="en-CA" dirty="0" err="1"/>
              <a:t>Redaelli</a:t>
            </a:r>
            <a:r>
              <a:rPr lang="en-CA" dirty="0"/>
              <a:t>, M. </a:t>
            </a:r>
            <a:r>
              <a:rPr lang="en-CA" dirty="0" err="1"/>
              <a:t>Giovannozzi</a:t>
            </a:r>
            <a:r>
              <a:rPr lang="en-CA" dirty="0"/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dirty="0"/>
          </a:p>
          <a:p>
            <a:endParaRPr lang="en-CA" dirty="0"/>
          </a:p>
        </p:txBody>
      </p:sp>
      <p:sp>
        <p:nvSpPr>
          <p:cNvPr id="4" name="Google Shape;91;p1">
            <a:extLst>
              <a:ext uri="{FF2B5EF4-FFF2-40B4-BE49-F238E27FC236}">
                <a16:creationId xmlns:a16="http://schemas.microsoft.com/office/drawing/2014/main" id="{68C91B92-AD5A-22FA-4199-B90B6B707E76}"/>
              </a:ext>
            </a:extLst>
          </p:cNvPr>
          <p:cNvSpPr txBox="1">
            <a:spLocks/>
          </p:cNvSpPr>
          <p:nvPr/>
        </p:nvSpPr>
        <p:spPr>
          <a:xfrm>
            <a:off x="971999" y="4253674"/>
            <a:ext cx="6480000" cy="5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Bef>
                <a:spcPts val="0"/>
              </a:spcBef>
              <a:buSzPts val="1600"/>
              <a:buFont typeface="Arial"/>
              <a:buNone/>
            </a:pPr>
            <a:r>
              <a:rPr lang="en-CA" sz="1100" dirty="0">
                <a:solidFill>
                  <a:srgbClr val="3093BE"/>
                </a:solidFill>
              </a:rPr>
              <a:t>13th HL-LHC Collaboration Meeting : </a:t>
            </a:r>
            <a:r>
              <a:rPr lang="en-CA" sz="1100" dirty="0">
                <a:solidFill>
                  <a:srgbClr val="3093BE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https://indico.cern.ch/event/1293138/contributions/5469244/</a:t>
            </a:r>
            <a:r>
              <a:rPr lang="en-CA" sz="1100" dirty="0">
                <a:solidFill>
                  <a:srgbClr val="3093BE"/>
                </a:solidFill>
              </a:rPr>
              <a:t> </a:t>
            </a:r>
            <a:endParaRPr lang="en-CA" sz="700" dirty="0">
              <a:solidFill>
                <a:srgbClr val="3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336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Run 3 BBCW hardware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5171179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BBCW embedded in </a:t>
            </a:r>
            <a:r>
              <a:rPr lang="en-CA" sz="1400" b="1" dirty="0"/>
              <a:t>IP1/IP5 TCT collimators</a:t>
            </a:r>
            <a:endParaRPr lang="en-CA" sz="1400" b="1" dirty="0">
              <a:solidFill>
                <a:srgbClr val="3182BA"/>
              </a:solidFill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rgbClr val="3182BA"/>
                </a:solidFill>
              </a:rPr>
              <a:t>Demonstration </a:t>
            </a:r>
            <a:r>
              <a:rPr lang="en-CA" sz="1400" b="1" dirty="0"/>
              <a:t>hardware</a:t>
            </a:r>
            <a:r>
              <a:rPr lang="en-CA" sz="1400" dirty="0"/>
              <a:t>, used during MD and operation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Used in </a:t>
            </a:r>
            <a:r>
              <a:rPr lang="en-CA" sz="1400" b="1" dirty="0"/>
              <a:t>two-jaws configuration </a:t>
            </a:r>
            <a:r>
              <a:rPr lang="en-CA" sz="1400" dirty="0"/>
              <a:t>(octupolar corrector)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Only used at </a:t>
            </a:r>
            <a:r>
              <a:rPr lang="en-CA" sz="1400" b="1" dirty="0"/>
              <a:t>end of fill </a:t>
            </a:r>
            <a:r>
              <a:rPr lang="en-CA" sz="1400" dirty="0"/>
              <a:t>(𝛽* = 30 cm)</a:t>
            </a:r>
            <a:endParaRPr lang="en-CA" sz="1400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10</a:t>
            </a:fld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3A918-778F-EFC7-DA84-64D95BC98D8C}"/>
              </a:ext>
            </a:extLst>
          </p:cNvPr>
          <p:cNvSpPr/>
          <p:nvPr/>
        </p:nvSpPr>
        <p:spPr>
          <a:xfrm rot="18900000">
            <a:off x="8134974" y="4371236"/>
            <a:ext cx="617591" cy="179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F224D3-4446-58EC-2EB3-3600F5D40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029" y="2352197"/>
            <a:ext cx="3284621" cy="189236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752AF08-E659-0DFA-922C-4C17D1F87458}"/>
              </a:ext>
            </a:extLst>
          </p:cNvPr>
          <p:cNvGrpSpPr/>
          <p:nvPr/>
        </p:nvGrpSpPr>
        <p:grpSpPr>
          <a:xfrm>
            <a:off x="6041566" y="1140183"/>
            <a:ext cx="2158598" cy="2158194"/>
            <a:chOff x="5671212" y="2169438"/>
            <a:chExt cx="2484001" cy="2483537"/>
          </a:xfrm>
        </p:grpSpPr>
        <p:pic>
          <p:nvPicPr>
            <p:cNvPr id="11" name="Google Shape;198;g15696547e74_0_96">
              <a:extLst>
                <a:ext uri="{FF2B5EF4-FFF2-40B4-BE49-F238E27FC236}">
                  <a16:creationId xmlns:a16="http://schemas.microsoft.com/office/drawing/2014/main" id="{DC172382-7684-996A-97DF-DC6F58576F07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671212" y="2219813"/>
              <a:ext cx="2484001" cy="23802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231;g15696547e74_0_96">
              <a:extLst>
                <a:ext uri="{FF2B5EF4-FFF2-40B4-BE49-F238E27FC236}">
                  <a16:creationId xmlns:a16="http://schemas.microsoft.com/office/drawing/2014/main" id="{17B64FF9-C5CB-165D-C44D-F38A8B5C8710}"/>
                </a:ext>
              </a:extLst>
            </p:cNvPr>
            <p:cNvSpPr/>
            <p:nvPr/>
          </p:nvSpPr>
          <p:spPr>
            <a:xfrm>
              <a:off x="6585162" y="3948875"/>
              <a:ext cx="656100" cy="704100"/>
            </a:xfrm>
            <a:prstGeom prst="ellipse">
              <a:avLst/>
            </a:prstGeom>
            <a:solidFill>
              <a:srgbClr val="1E85B2">
                <a:alpha val="21570"/>
              </a:srgbClr>
            </a:solidFill>
            <a:ln w="9525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232;g15696547e74_0_96">
              <a:extLst>
                <a:ext uri="{FF2B5EF4-FFF2-40B4-BE49-F238E27FC236}">
                  <a16:creationId xmlns:a16="http://schemas.microsoft.com/office/drawing/2014/main" id="{BD6A648C-D6FA-B89B-409D-2BBEB2348280}"/>
                </a:ext>
              </a:extLst>
            </p:cNvPr>
            <p:cNvSpPr/>
            <p:nvPr/>
          </p:nvSpPr>
          <p:spPr>
            <a:xfrm>
              <a:off x="6585162" y="2169438"/>
              <a:ext cx="656100" cy="704100"/>
            </a:xfrm>
            <a:prstGeom prst="ellipse">
              <a:avLst/>
            </a:prstGeom>
            <a:solidFill>
              <a:srgbClr val="1E85B2">
                <a:alpha val="21570"/>
              </a:srgbClr>
            </a:solidFill>
            <a:ln w="9525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" name="Picture 14" descr="A diagram of a graph&#10;&#10;Description automatically generated">
            <a:extLst>
              <a:ext uri="{FF2B5EF4-FFF2-40B4-BE49-F238E27FC236}">
                <a16:creationId xmlns:a16="http://schemas.microsoft.com/office/drawing/2014/main" id="{51313D22-4829-BC0B-3047-F4939FA3F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1124" y="3423882"/>
            <a:ext cx="2859482" cy="134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5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Commissioning and operation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11</a:t>
            </a:fld>
            <a:endParaRPr lang="en-CA"/>
          </a:p>
        </p:txBody>
      </p:sp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4C2CA0A-1198-47FD-EDCB-C86973D3A8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045"/>
          <a:stretch/>
        </p:blipFill>
        <p:spPr>
          <a:xfrm>
            <a:off x="5364000" y="900000"/>
            <a:ext cx="3169505" cy="360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D3A918-778F-EFC7-DA84-64D95BC98D8C}"/>
              </a:ext>
            </a:extLst>
          </p:cNvPr>
          <p:cNvSpPr/>
          <p:nvPr/>
        </p:nvSpPr>
        <p:spPr>
          <a:xfrm rot="18900000">
            <a:off x="8134974" y="4371236"/>
            <a:ext cx="617591" cy="179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E3C8659-E50A-6D7A-5CE0-A0A7543C185F}"/>
              </a:ext>
            </a:extLst>
          </p:cNvPr>
          <p:cNvSpPr txBox="1">
            <a:spLocks/>
          </p:cNvSpPr>
          <p:nvPr/>
        </p:nvSpPr>
        <p:spPr>
          <a:xfrm>
            <a:off x="612000" y="914400"/>
            <a:ext cx="4633768" cy="36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/>
              <a:t>Parasitic (end-of-fill) commissioning during intensity ramp-up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5th axis alignment using the collimator alignment system 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Tune feed-forward system to compensate quadrupole effect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Implementation of wire powering in LHC cycle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00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/>
              <a:t>In 2022</a:t>
            </a:r>
            <a:r>
              <a:rPr lang="en-CA" sz="1400"/>
              <a:t>, used in 60+ fills, caused </a:t>
            </a:r>
            <a:r>
              <a:rPr lang="en-CA" sz="1400" b="1">
                <a:solidFill>
                  <a:srgbClr val="FF0000"/>
                </a:solidFill>
              </a:rPr>
              <a:t>6 beam dumps</a:t>
            </a:r>
            <a:r>
              <a:rPr lang="en-CA" sz="1400"/>
              <a:t>: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b="1"/>
              <a:t>No beam dumps from instabilities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2 dumps from orchestration (IDLE power supply)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4 dumps from excessive leakage current (earth fault) 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Beam 2 wires repaired and used for the rest of Run 3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Beam 1 wires no longer operational </a:t>
            </a:r>
          </a:p>
          <a:p>
            <a:pPr marL="571500" lvl="1" indent="0">
              <a:buSzPct val="100000"/>
              <a:buFont typeface="Noto Sans"/>
              <a:buNone/>
            </a:pPr>
            <a:endParaRPr lang="en-CA" sz="100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/>
              <a:t>In 2023</a:t>
            </a:r>
            <a:r>
              <a:rPr lang="en-CA" sz="1400"/>
              <a:t>, used in 36 fills, caused </a:t>
            </a:r>
            <a:r>
              <a:rPr lang="en-CA" sz="1400" b="1">
                <a:solidFill>
                  <a:srgbClr val="00B050"/>
                </a:solidFill>
              </a:rPr>
              <a:t>0 beam dumps: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/>
              <a:t>Discussions to repair B1 wires for 2024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554910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Commissioning and operation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4633768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Parasitic (end-of-fill) commissioning during intensity ramp-up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5th axis alignment using the collimator alignment system 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Tune feed-forward system to compensate quadrupole effect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Implementation of wire powering in LHC cycle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In 2022</a:t>
            </a:r>
            <a:r>
              <a:rPr lang="en-CA" sz="1400" dirty="0"/>
              <a:t>, used in 60+ fills, caused </a:t>
            </a:r>
            <a:r>
              <a:rPr lang="en-CA" sz="1400" b="1" dirty="0">
                <a:solidFill>
                  <a:srgbClr val="FF0000"/>
                </a:solidFill>
              </a:rPr>
              <a:t>6 beam dumps</a:t>
            </a:r>
            <a:r>
              <a:rPr lang="en-CA" sz="1400" dirty="0"/>
              <a:t>: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b="1" dirty="0"/>
              <a:t>No beam dumps from instabilities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2 dumps from orchestration (IDLE power supply)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4 dumps from excessive leakage current (earth fault) 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Beam 2 wires repaired and used for the rest of Run 3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Beam 1 wires no longer operational </a:t>
            </a:r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In 2023</a:t>
            </a:r>
            <a:r>
              <a:rPr lang="en-CA" sz="1400" dirty="0"/>
              <a:t>, used in 36 fills, caused </a:t>
            </a:r>
            <a:r>
              <a:rPr lang="en-CA" sz="1400" b="1" dirty="0">
                <a:solidFill>
                  <a:srgbClr val="00B050"/>
                </a:solidFill>
              </a:rPr>
              <a:t>0 beam dumps:</a:t>
            </a:r>
          </a:p>
          <a:p>
            <a:pPr marL="540000" lvl="1">
              <a:buSzPct val="75000"/>
              <a:buFont typeface="Courier New" panose="02070309020205020404" pitchFamily="49" charset="0"/>
              <a:buChar char="o"/>
            </a:pPr>
            <a:r>
              <a:rPr lang="en-CA" sz="1200" dirty="0"/>
              <a:t>Discussions to repair B1 wires for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12</a:t>
            </a:fld>
            <a:endParaRPr lang="en-CA"/>
          </a:p>
        </p:txBody>
      </p:sp>
      <p:pic>
        <p:nvPicPr>
          <p:cNvPr id="7" name="Picture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4C2CA0A-1198-47FD-EDCB-C86973D3A8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045"/>
          <a:stretch/>
        </p:blipFill>
        <p:spPr>
          <a:xfrm>
            <a:off x="5364896" y="898358"/>
            <a:ext cx="3169505" cy="360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D3A918-778F-EFC7-DA84-64D95BC98D8C}"/>
              </a:ext>
            </a:extLst>
          </p:cNvPr>
          <p:cNvSpPr/>
          <p:nvPr/>
        </p:nvSpPr>
        <p:spPr>
          <a:xfrm rot="18900000">
            <a:off x="8134974" y="4371236"/>
            <a:ext cx="617591" cy="179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 descr="A graph with lines and dots&#10;&#10;Description automatically generated">
            <a:extLst>
              <a:ext uri="{FF2B5EF4-FFF2-40B4-BE49-F238E27FC236}">
                <a16:creationId xmlns:a16="http://schemas.microsoft.com/office/drawing/2014/main" id="{DB388F6F-5B1F-EB98-68EC-0A910E96EF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212" t="2459" r="636" b="13094"/>
          <a:stretch/>
        </p:blipFill>
        <p:spPr>
          <a:xfrm>
            <a:off x="8421809" y="1002631"/>
            <a:ext cx="482750" cy="3007896"/>
          </a:xfrm>
          <a:prstGeom prst="rect">
            <a:avLst/>
          </a:prstGeom>
        </p:spPr>
      </p:pic>
      <p:pic>
        <p:nvPicPr>
          <p:cNvPr id="9" name="Picture 8" descr="A graph with lines and dots&#10;&#10;Description automatically generated">
            <a:extLst>
              <a:ext uri="{FF2B5EF4-FFF2-40B4-BE49-F238E27FC236}">
                <a16:creationId xmlns:a16="http://schemas.microsoft.com/office/drawing/2014/main" id="{944758FB-5EBE-E7E6-47CE-850B26FDC0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7" t="2824" r="57869" b="13847"/>
          <a:stretch/>
        </p:blipFill>
        <p:spPr>
          <a:xfrm>
            <a:off x="5735054" y="1002631"/>
            <a:ext cx="2729966" cy="29998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45C77A-5EFF-A72A-8DDA-324D3BDBE073}"/>
              </a:ext>
            </a:extLst>
          </p:cNvPr>
          <p:cNvSpPr txBox="1"/>
          <p:nvPr/>
        </p:nvSpPr>
        <p:spPr>
          <a:xfrm>
            <a:off x="5942460" y="771251"/>
            <a:ext cx="2383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093BE"/>
                </a:solidFill>
              </a:rPr>
              <a:t>*Done during intensity ramp-up!!</a:t>
            </a:r>
          </a:p>
        </p:txBody>
      </p:sp>
    </p:spTree>
    <p:extLst>
      <p:ext uri="{BB962C8B-B14F-4D97-AF65-F5344CB8AC3E}">
        <p14:creationId xmlns:p14="http://schemas.microsoft.com/office/powerpoint/2010/main" val="2143817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036" y="1006513"/>
            <a:ext cx="3960000" cy="540000"/>
          </a:xfrm>
        </p:spPr>
        <p:txBody>
          <a:bodyPr/>
          <a:lstStyle/>
          <a:p>
            <a:pPr algn="l"/>
            <a:r>
              <a:rPr lang="en-CA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13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209805" y="1789131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Experimental Framework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442859" y="2571749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Machine Development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3860482" y="335436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2023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184564" y="1769857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404250" y="974951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990000" y="3342079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4444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Development (Nov. 2022)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14</a:t>
            </a:fld>
            <a:endParaRPr lang="en-CA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D3EE753-6115-AE72-7740-B1C676017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5540147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Pushing for a </a:t>
            </a:r>
            <a:r>
              <a:rPr lang="en-CA" sz="1400" b="1" dirty="0"/>
              <a:t>high BB regime</a:t>
            </a:r>
            <a:r>
              <a:rPr lang="en-CA" sz="1400" dirty="0"/>
              <a:t>: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Small crossing angle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High bunch intensity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Cycling of </a:t>
            </a:r>
            <a:r>
              <a:rPr lang="en-CA" sz="1400" b="1" dirty="0"/>
              <a:t>BBCW ON/OFF</a:t>
            </a:r>
            <a:r>
              <a:rPr lang="en-CA" sz="1400" dirty="0"/>
              <a:t>, measuring bunch-by-bunch losses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400" dirty="0"/>
          </a:p>
          <a:p>
            <a:pPr marL="628650" indent="-514350">
              <a:buFont typeface="+mj-lt"/>
              <a:buAutoNum type="arabicPeriod"/>
            </a:pPr>
            <a:endParaRPr lang="en-CA" sz="1400" dirty="0"/>
          </a:p>
        </p:txBody>
      </p:sp>
      <p:pic>
        <p:nvPicPr>
          <p:cNvPr id="13" name="Picture 12" descr="A graph showing a line of a graph&#10;&#10;Description automatically generated with medium confidence">
            <a:extLst>
              <a:ext uri="{FF2B5EF4-FFF2-40B4-BE49-F238E27FC236}">
                <a16:creationId xmlns:a16="http://schemas.microsoft.com/office/drawing/2014/main" id="{74E0F215-ECB0-20D1-F004-FA63493C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874" y="1997516"/>
            <a:ext cx="6192252" cy="26079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5389A1-8A47-7FC3-FE87-1043873D7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658"/>
          <a:stretch/>
        </p:blipFill>
        <p:spPr>
          <a:xfrm>
            <a:off x="7205297" y="971777"/>
            <a:ext cx="1744249" cy="151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94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67C454EB-B9EA-F473-B56A-08C2D12CC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315" y="815033"/>
            <a:ext cx="2423077" cy="1800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5664315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Filling pattern designed to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Reduce e-cloud </a:t>
            </a:r>
            <a:r>
              <a:rPr lang="en-CA" sz="1200" dirty="0"/>
              <a:t>effects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Isolate beam-beam </a:t>
            </a:r>
            <a:r>
              <a:rPr lang="en-CA" sz="1200" dirty="0"/>
              <a:t>effects, only IP1 and IP5 collisions/interactions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200" b="1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Rule of thumb: </a:t>
            </a:r>
            <a:r>
              <a:rPr lang="en-CA" sz="1200" dirty="0"/>
              <a:t>BB effects scale according to the </a:t>
            </a:r>
            <a:r>
              <a:rPr lang="en-CA" sz="1200" b="1" dirty="0"/>
              <a:t>number of BBLR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Around 40 in IP1 and IP5 for the middle bunch of a train</a:t>
            </a:r>
          </a:p>
          <a:p>
            <a:pPr marL="628650" indent="-514350">
              <a:buFont typeface="+mj-lt"/>
              <a:buAutoNum type="arabicPeriod"/>
            </a:pPr>
            <a:endParaRPr lang="en-CA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15</a:t>
            </a:fld>
            <a:endParaRPr lang="en-CA"/>
          </a:p>
        </p:txBody>
      </p:sp>
      <p:pic>
        <p:nvPicPr>
          <p:cNvPr id="19" name="Picture 18" descr="A graph of a bunch number&#10;&#10;Description automatically generated">
            <a:extLst>
              <a:ext uri="{FF2B5EF4-FFF2-40B4-BE49-F238E27FC236}">
                <a16:creationId xmlns:a16="http://schemas.microsoft.com/office/drawing/2014/main" id="{50134C21-24C3-C7BB-4733-FF843DFA4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937" y="2566663"/>
            <a:ext cx="5510126" cy="2215626"/>
          </a:xfrm>
          <a:prstGeom prst="rect">
            <a:avLst/>
          </a:prstGeom>
        </p:spPr>
      </p:pic>
      <p:sp>
        <p:nvSpPr>
          <p:cNvPr id="21" name="Bent Arrow 20">
            <a:extLst>
              <a:ext uri="{FF2B5EF4-FFF2-40B4-BE49-F238E27FC236}">
                <a16:creationId xmlns:a16="http://schemas.microsoft.com/office/drawing/2014/main" id="{A869B93C-DAE3-C56D-CAAD-5ADF6D9C208A}"/>
              </a:ext>
            </a:extLst>
          </p:cNvPr>
          <p:cNvSpPr/>
          <p:nvPr/>
        </p:nvSpPr>
        <p:spPr>
          <a:xfrm rot="19518493">
            <a:off x="5937112" y="2440820"/>
            <a:ext cx="532624" cy="104050"/>
          </a:xfrm>
          <a:custGeom>
            <a:avLst/>
            <a:gdLst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83664 w 1013254"/>
              <a:gd name="connsiteY10" fmla="*/ 433515 h 433515"/>
              <a:gd name="connsiteX11" fmla="*/ 0 w 1013254"/>
              <a:gd name="connsiteY11" fmla="*/ 433515 h 433515"/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0 w 1013254"/>
              <a:gd name="connsiteY10" fmla="*/ 433515 h 433515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830736 w 1013254"/>
              <a:gd name="connsiteY2" fmla="*/ 37714 h 159091"/>
              <a:gd name="connsiteX3" fmla="*/ 830736 w 1013254"/>
              <a:gd name="connsiteY3" fmla="*/ 0 h 159091"/>
              <a:gd name="connsiteX4" fmla="*/ 1013254 w 1013254"/>
              <a:gd name="connsiteY4" fmla="*/ 79546 h 159091"/>
              <a:gd name="connsiteX5" fmla="*/ 830736 w 1013254"/>
              <a:gd name="connsiteY5" fmla="*/ 159091 h 159091"/>
              <a:gd name="connsiteX6" fmla="*/ 830736 w 1013254"/>
              <a:gd name="connsiteY6" fmla="*/ 121378 h 159091"/>
              <a:gd name="connsiteX7" fmla="*/ 83664 w 1013254"/>
              <a:gd name="connsiteY7" fmla="*/ 121378 h 159091"/>
              <a:gd name="connsiteX8" fmla="*/ 83664 w 1013254"/>
              <a:gd name="connsiteY8" fmla="*/ 121378 h 15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3254" h="159091">
                <a:moveTo>
                  <a:pt x="83664" y="121378"/>
                </a:moveTo>
                <a:lnTo>
                  <a:pt x="0" y="37714"/>
                </a:lnTo>
                <a:lnTo>
                  <a:pt x="830736" y="37714"/>
                </a:lnTo>
                <a:lnTo>
                  <a:pt x="830736" y="0"/>
                </a:lnTo>
                <a:lnTo>
                  <a:pt x="1013254" y="79546"/>
                </a:lnTo>
                <a:lnTo>
                  <a:pt x="830736" y="159091"/>
                </a:lnTo>
                <a:lnTo>
                  <a:pt x="830736" y="121378"/>
                </a:lnTo>
                <a:lnTo>
                  <a:pt x="83664" y="121378"/>
                </a:lnTo>
                <a:lnTo>
                  <a:pt x="83664" y="12137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BC8B0E8E-51EB-6D77-D8AC-C7C9119EC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CA" dirty="0"/>
              <a:t>Machine Development (Nov. 2022)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AF924C-1117-CBBE-A7A8-2D545A7C2787}"/>
              </a:ext>
            </a:extLst>
          </p:cNvPr>
          <p:cNvSpPr txBox="1"/>
          <p:nvPr/>
        </p:nvSpPr>
        <p:spPr>
          <a:xfrm>
            <a:off x="6994837" y="647289"/>
            <a:ext cx="12650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>
                <a:solidFill>
                  <a:srgbClr val="3093BE"/>
                </a:solidFill>
              </a:rPr>
              <a:t>Isolated 48b train</a:t>
            </a:r>
          </a:p>
        </p:txBody>
      </p:sp>
    </p:spTree>
    <p:extLst>
      <p:ext uri="{BB962C8B-B14F-4D97-AF65-F5344CB8AC3E}">
        <p14:creationId xmlns:p14="http://schemas.microsoft.com/office/powerpoint/2010/main" val="805163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Measuring the efficiency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16</a:t>
            </a:fld>
            <a:endParaRPr lang="en-C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E3D1997-88E0-58CE-C1A8-1A6A19392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633642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Bunch-by-bunch efficiency can be measured combining: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Bunch-by-bunch luminosity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Bunch-by-bunch losses</a:t>
            </a:r>
          </a:p>
          <a:p>
            <a:pPr lvl="2">
              <a:buSzPct val="100000"/>
              <a:buFont typeface="+mj-lt"/>
              <a:buAutoNum type="arabicPeriod"/>
            </a:pPr>
            <a:r>
              <a:rPr lang="en-CA" sz="1000" dirty="0"/>
              <a:t>Derivative of BCTF (noisy)</a:t>
            </a:r>
          </a:p>
          <a:p>
            <a:pPr lvl="2">
              <a:buSzPct val="100000"/>
              <a:buFont typeface="+mj-lt"/>
              <a:buAutoNum type="arabicPeriod"/>
            </a:pPr>
            <a:r>
              <a:rPr lang="en-CA" sz="1000" b="1" dirty="0"/>
              <a:t>Calibrated dBLM measurements</a:t>
            </a:r>
          </a:p>
          <a:p>
            <a:pPr marL="628650" indent="-514350">
              <a:buFont typeface="+mj-lt"/>
              <a:buAutoNum type="arabicPeriod"/>
            </a:pPr>
            <a:endParaRPr lang="en-CA" sz="1400" dirty="0"/>
          </a:p>
        </p:txBody>
      </p:sp>
      <p:pic>
        <p:nvPicPr>
          <p:cNvPr id="14" name="Picture 13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9ABA01AA-35CD-FD19-2181-A39BADDDA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33234"/>
            <a:ext cx="7772400" cy="25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88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MD: successful BBCW compensation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17</a:t>
            </a:fld>
            <a:endParaRPr lang="en-C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7E3D1997-88E0-58CE-C1A8-1A6A19392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633642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Natural</a:t>
            </a:r>
            <a:r>
              <a:rPr lang="en-CA" sz="1400" dirty="0"/>
              <a:t> efficiency improvement on a time scale of about </a:t>
            </a:r>
            <a:r>
              <a:rPr lang="en-CA" sz="1400" b="1" dirty="0"/>
              <a:t>30 – 60 min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dirty="0"/>
              <a:t>Come at the cost of </a:t>
            </a:r>
            <a:r>
              <a:rPr lang="en-CA" sz="1100" b="1" dirty="0">
                <a:solidFill>
                  <a:srgbClr val="FF0000"/>
                </a:solidFill>
              </a:rPr>
              <a:t>significant and unrecoverable </a:t>
            </a:r>
            <a:r>
              <a:rPr lang="en-CA" sz="1100" b="1" dirty="0"/>
              <a:t>proton losses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Immediate</a:t>
            </a:r>
            <a:r>
              <a:rPr lang="en-CA" sz="1400" dirty="0"/>
              <a:t> efficiency improvement when powering the wires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Reduces the bunch-by-bunch variation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Other non-beam-beam losses remain in the machine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400" dirty="0"/>
          </a:p>
          <a:p>
            <a:pPr marL="628650" indent="-514350">
              <a:buFont typeface="+mj-lt"/>
              <a:buAutoNum type="arabicPeriod"/>
            </a:pPr>
            <a:endParaRPr lang="en-CA" sz="1400" dirty="0"/>
          </a:p>
        </p:txBody>
      </p:sp>
      <p:pic>
        <p:nvPicPr>
          <p:cNvPr id="12" name="Picture 11" descr="A graph showing a number of times&#10;&#10;Description automatically generated with medium confidence">
            <a:extLst>
              <a:ext uri="{FF2B5EF4-FFF2-40B4-BE49-F238E27FC236}">
                <a16:creationId xmlns:a16="http://schemas.microsoft.com/office/drawing/2014/main" id="{251D0B46-DE79-8136-16CF-030D315F1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21" y="2244703"/>
            <a:ext cx="7772400" cy="238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86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showing a number of wires&#10;&#10;Description automatically generated">
            <a:extLst>
              <a:ext uri="{FF2B5EF4-FFF2-40B4-BE49-F238E27FC236}">
                <a16:creationId xmlns:a16="http://schemas.microsoft.com/office/drawing/2014/main" id="{B6FDE104-EDA2-FBDC-2C98-BD3D0DAA8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153" y="1461132"/>
            <a:ext cx="4066364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MD: successful BBCW compensation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18</a:t>
            </a:fld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9A15B9-6D92-4936-0673-D255574260FE}"/>
              </a:ext>
            </a:extLst>
          </p:cNvPr>
          <p:cNvSpPr txBox="1"/>
          <p:nvPr/>
        </p:nvSpPr>
        <p:spPr>
          <a:xfrm>
            <a:off x="6069979" y="1199521"/>
            <a:ext cx="764953" cy="2616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130 urad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65A080-3EAF-580B-5414-B977EE251DDE}"/>
              </a:ext>
            </a:extLst>
          </p:cNvPr>
          <p:cNvSpPr txBox="1"/>
          <p:nvPr/>
        </p:nvSpPr>
        <p:spPr>
          <a:xfrm>
            <a:off x="7202132" y="2505688"/>
            <a:ext cx="9188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Collimator </a:t>
            </a:r>
          </a:p>
          <a:p>
            <a:r>
              <a:rPr lang="en-CA" sz="1100" b="1" dirty="0">
                <a:solidFill>
                  <a:srgbClr val="3182BA"/>
                </a:solidFill>
              </a:rPr>
              <a:t>scrapping</a:t>
            </a:r>
          </a:p>
        </p:txBody>
      </p:sp>
      <p:sp>
        <p:nvSpPr>
          <p:cNvPr id="19" name="Bent Arrow 20">
            <a:extLst>
              <a:ext uri="{FF2B5EF4-FFF2-40B4-BE49-F238E27FC236}">
                <a16:creationId xmlns:a16="http://schemas.microsoft.com/office/drawing/2014/main" id="{1641B23A-1DB8-8F43-7148-D1869BC90BA8}"/>
              </a:ext>
            </a:extLst>
          </p:cNvPr>
          <p:cNvSpPr/>
          <p:nvPr/>
        </p:nvSpPr>
        <p:spPr>
          <a:xfrm>
            <a:off x="7558770" y="2936575"/>
            <a:ext cx="699110" cy="149240"/>
          </a:xfrm>
          <a:custGeom>
            <a:avLst/>
            <a:gdLst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83664 w 1013254"/>
              <a:gd name="connsiteY10" fmla="*/ 433515 h 433515"/>
              <a:gd name="connsiteX11" fmla="*/ 0 w 1013254"/>
              <a:gd name="connsiteY11" fmla="*/ 433515 h 433515"/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0 w 1013254"/>
              <a:gd name="connsiteY10" fmla="*/ 433515 h 433515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830736 w 1013254"/>
              <a:gd name="connsiteY2" fmla="*/ 37714 h 159091"/>
              <a:gd name="connsiteX3" fmla="*/ 830736 w 1013254"/>
              <a:gd name="connsiteY3" fmla="*/ 0 h 159091"/>
              <a:gd name="connsiteX4" fmla="*/ 1013254 w 1013254"/>
              <a:gd name="connsiteY4" fmla="*/ 79546 h 159091"/>
              <a:gd name="connsiteX5" fmla="*/ 830736 w 1013254"/>
              <a:gd name="connsiteY5" fmla="*/ 159091 h 159091"/>
              <a:gd name="connsiteX6" fmla="*/ 830736 w 1013254"/>
              <a:gd name="connsiteY6" fmla="*/ 121378 h 159091"/>
              <a:gd name="connsiteX7" fmla="*/ 83664 w 1013254"/>
              <a:gd name="connsiteY7" fmla="*/ 121378 h 159091"/>
              <a:gd name="connsiteX8" fmla="*/ 83664 w 1013254"/>
              <a:gd name="connsiteY8" fmla="*/ 121378 h 15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3254" h="159091">
                <a:moveTo>
                  <a:pt x="83664" y="121378"/>
                </a:moveTo>
                <a:lnTo>
                  <a:pt x="0" y="37714"/>
                </a:lnTo>
                <a:lnTo>
                  <a:pt x="830736" y="37714"/>
                </a:lnTo>
                <a:lnTo>
                  <a:pt x="830736" y="0"/>
                </a:lnTo>
                <a:lnTo>
                  <a:pt x="1013254" y="79546"/>
                </a:lnTo>
                <a:lnTo>
                  <a:pt x="830736" y="159091"/>
                </a:lnTo>
                <a:lnTo>
                  <a:pt x="830736" y="121378"/>
                </a:lnTo>
                <a:lnTo>
                  <a:pt x="83664" y="121378"/>
                </a:lnTo>
                <a:lnTo>
                  <a:pt x="83664" y="12137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21" name="Picture 20" descr="A graph showing a number of wires&#10;&#10;Description automatically generated">
            <a:extLst>
              <a:ext uri="{FF2B5EF4-FFF2-40B4-BE49-F238E27FC236}">
                <a16:creationId xmlns:a16="http://schemas.microsoft.com/office/drawing/2014/main" id="{0E35C8C9-9F46-D5FD-6983-A3FEEA7A4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303" y="1460447"/>
            <a:ext cx="4066364" cy="25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F6896B-92AF-70DF-8C13-793003163CDE}"/>
              </a:ext>
            </a:extLst>
          </p:cNvPr>
          <p:cNvSpPr txBox="1"/>
          <p:nvPr/>
        </p:nvSpPr>
        <p:spPr>
          <a:xfrm>
            <a:off x="2309069" y="1198837"/>
            <a:ext cx="764953" cy="2616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150 urad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3ABECE-835B-47DA-92C5-9B85656C0B17}"/>
              </a:ext>
            </a:extLst>
          </p:cNvPr>
          <p:cNvSpPr txBox="1"/>
          <p:nvPr/>
        </p:nvSpPr>
        <p:spPr>
          <a:xfrm>
            <a:off x="2259040" y="4242057"/>
            <a:ext cx="47692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093BE"/>
                </a:solidFill>
              </a:rPr>
              <a:t>At a given time, how do the losses from different bunches compare?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AC24C6-C9EA-9C1D-DF2A-DDE82FDA3080}"/>
              </a:ext>
            </a:extLst>
          </p:cNvPr>
          <p:cNvSpPr/>
          <p:nvPr/>
        </p:nvSpPr>
        <p:spPr>
          <a:xfrm>
            <a:off x="2829827" y="1511166"/>
            <a:ext cx="192047" cy="2133599"/>
          </a:xfrm>
          <a:prstGeom prst="rect">
            <a:avLst/>
          </a:prstGeom>
          <a:solidFill>
            <a:srgbClr val="BF61B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FB47BE1-C5F2-F6C5-181F-78D4AB3623C1}"/>
              </a:ext>
            </a:extLst>
          </p:cNvPr>
          <p:cNvSpPr/>
          <p:nvPr/>
        </p:nvSpPr>
        <p:spPr>
          <a:xfrm>
            <a:off x="3145857" y="1526217"/>
            <a:ext cx="168844" cy="2108573"/>
          </a:xfrm>
          <a:prstGeom prst="rect">
            <a:avLst/>
          </a:prstGeom>
          <a:noFill/>
          <a:ln>
            <a:solidFill>
              <a:srgbClr val="BF61B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005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Bunch-by-bunch signature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19</a:t>
            </a:fld>
            <a:endParaRPr lang="en-CA"/>
          </a:p>
        </p:txBody>
      </p:sp>
      <p:pic>
        <p:nvPicPr>
          <p:cNvPr id="6" name="Picture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2AE4680-7CDF-BEC3-95B9-E9C1EE3A8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58" y="1942258"/>
            <a:ext cx="7772400" cy="2624616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C5D51D6-F083-4B00-4889-51EF92D7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Luminosity-normalized losses</a:t>
            </a:r>
            <a:r>
              <a:rPr lang="en-CA" sz="1400" dirty="0"/>
              <a:t>: implicitly includes variation of bunch intensity and emittance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With </a:t>
            </a:r>
            <a:r>
              <a:rPr lang="en-CA" sz="1400" b="1" dirty="0"/>
              <a:t>wires ON</a:t>
            </a:r>
            <a:r>
              <a:rPr lang="en-CA" sz="1400" dirty="0"/>
              <a:t>: reduction of the crossing angle </a:t>
            </a:r>
            <a:r>
              <a:rPr lang="en-CA" sz="1400" b="1" dirty="0"/>
              <a:t>does not affect </a:t>
            </a:r>
            <a:r>
              <a:rPr lang="en-CA" sz="1400" dirty="0"/>
              <a:t>the normalized losses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Clear signature observed</a:t>
            </a:r>
            <a:r>
              <a:rPr lang="en-CA" sz="1400" dirty="0"/>
              <a:t>: plateau at ¼ of the train and local maxima around the middle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95C4FB-AAEE-DEB9-4250-C07FD133A5DF}"/>
              </a:ext>
            </a:extLst>
          </p:cNvPr>
          <p:cNvSpPr txBox="1"/>
          <p:nvPr/>
        </p:nvSpPr>
        <p:spPr>
          <a:xfrm>
            <a:off x="1332442" y="1967818"/>
            <a:ext cx="445875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CA" sz="800" b="1" dirty="0">
                <a:solidFill>
                  <a:srgbClr val="FF0000"/>
                </a:solidFill>
              </a:rPr>
              <a:t>At 130 </a:t>
            </a:r>
            <a:r>
              <a:rPr lang="el-GR" sz="800" b="1" dirty="0">
                <a:solidFill>
                  <a:srgbClr val="FF0000"/>
                </a:solidFill>
              </a:rPr>
              <a:t>μ</a:t>
            </a:r>
            <a:r>
              <a:rPr lang="en-CA" sz="800" b="1" dirty="0">
                <a:solidFill>
                  <a:srgbClr val="FF0000"/>
                </a:solidFill>
              </a:rPr>
              <a:t>rad, more than 33% of beam losses do not contribute to luminosity production!</a:t>
            </a:r>
          </a:p>
        </p:txBody>
      </p:sp>
    </p:spTree>
    <p:extLst>
      <p:ext uri="{BB962C8B-B14F-4D97-AF65-F5344CB8AC3E}">
        <p14:creationId xmlns:p14="http://schemas.microsoft.com/office/powerpoint/2010/main" val="62794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036" y="1006513"/>
            <a:ext cx="3960000" cy="540000"/>
          </a:xfrm>
        </p:spPr>
        <p:txBody>
          <a:bodyPr/>
          <a:lstStyle/>
          <a:p>
            <a:pPr algn="l"/>
            <a:r>
              <a:rPr lang="en-CA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209805" y="1789131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Experimental Framework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442859" y="2571749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Machine Development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3860482" y="335436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2023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184564" y="1769857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392377" y="2472953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990000" y="3342079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5741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Bunch-by-bunch signature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20</a:t>
            </a:fld>
            <a:endParaRPr lang="en-CA"/>
          </a:p>
        </p:txBody>
      </p:sp>
      <p:pic>
        <p:nvPicPr>
          <p:cNvPr id="6" name="Picture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2AE4680-7CDF-BEC3-95B9-E9C1EE3A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58669"/>
          <a:stretch/>
        </p:blipFill>
        <p:spPr>
          <a:xfrm>
            <a:off x="669758" y="1942258"/>
            <a:ext cx="3212431" cy="2624616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C5D51D6-F083-4B00-4889-51EF92D7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Luminosity-normalized losses</a:t>
            </a:r>
            <a:r>
              <a:rPr lang="en-CA" sz="1400" dirty="0"/>
              <a:t>: implicitly includes variation of bunch intensity and emittance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With </a:t>
            </a:r>
            <a:r>
              <a:rPr lang="en-CA" sz="1400" b="1" dirty="0"/>
              <a:t>wires ON</a:t>
            </a:r>
            <a:r>
              <a:rPr lang="en-CA" sz="1400" dirty="0"/>
              <a:t>: reduction of the crossing angle </a:t>
            </a:r>
            <a:r>
              <a:rPr lang="en-CA" sz="1400" b="1" dirty="0"/>
              <a:t>does not affect </a:t>
            </a:r>
            <a:r>
              <a:rPr lang="en-CA" sz="1400" dirty="0"/>
              <a:t>the normalized losses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Clear signature observed</a:t>
            </a:r>
            <a:r>
              <a:rPr lang="en-CA" sz="1400" dirty="0"/>
              <a:t>: plateau at ¼ of the train and local maxima around the middle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89FB11-5EB7-321A-BB4F-F0716CADD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609" y="1827468"/>
            <a:ext cx="3388895" cy="17418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2FFBB6-B4EF-501B-2968-A8C863675A85}"/>
              </a:ext>
            </a:extLst>
          </p:cNvPr>
          <p:cNvSpPr txBox="1"/>
          <p:nvPr/>
        </p:nvSpPr>
        <p:spPr>
          <a:xfrm>
            <a:off x="4654609" y="3569312"/>
            <a:ext cx="3639159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3182BA"/>
                </a:solidFill>
              </a:rPr>
              <a:t>A sight from the past, 6400 LHC fills ago!</a:t>
            </a:r>
          </a:p>
          <a:p>
            <a:r>
              <a:rPr lang="en-CA" sz="1050" b="1" dirty="0"/>
              <a:t>W. Herr et al. (2013):</a:t>
            </a:r>
            <a:r>
              <a:rPr lang="en-CA" sz="800" b="1" dirty="0"/>
              <a:t> </a:t>
            </a:r>
            <a:r>
              <a:rPr lang="en-CA" sz="800" dirty="0"/>
              <a:t>“Long-Range Beam-Beam Effects in the LHC”</a:t>
            </a:r>
            <a:endParaRPr lang="en-CA" sz="1050" dirty="0"/>
          </a:p>
        </p:txBody>
      </p:sp>
      <p:sp>
        <p:nvSpPr>
          <p:cNvPr id="11" name="Bent Arrow 20">
            <a:extLst>
              <a:ext uri="{FF2B5EF4-FFF2-40B4-BE49-F238E27FC236}">
                <a16:creationId xmlns:a16="http://schemas.microsoft.com/office/drawing/2014/main" id="{187D38CB-879C-49AD-E410-48FE1C216DB1}"/>
              </a:ext>
            </a:extLst>
          </p:cNvPr>
          <p:cNvSpPr/>
          <p:nvPr/>
        </p:nvSpPr>
        <p:spPr>
          <a:xfrm rot="12394262">
            <a:off x="6213031" y="2790191"/>
            <a:ext cx="339872" cy="81582"/>
          </a:xfrm>
          <a:custGeom>
            <a:avLst/>
            <a:gdLst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83664 w 1013254"/>
              <a:gd name="connsiteY10" fmla="*/ 433515 h 433515"/>
              <a:gd name="connsiteX11" fmla="*/ 0 w 1013254"/>
              <a:gd name="connsiteY11" fmla="*/ 433515 h 433515"/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0 w 1013254"/>
              <a:gd name="connsiteY10" fmla="*/ 433515 h 433515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830736 w 1013254"/>
              <a:gd name="connsiteY2" fmla="*/ 37714 h 159091"/>
              <a:gd name="connsiteX3" fmla="*/ 830736 w 1013254"/>
              <a:gd name="connsiteY3" fmla="*/ 0 h 159091"/>
              <a:gd name="connsiteX4" fmla="*/ 1013254 w 1013254"/>
              <a:gd name="connsiteY4" fmla="*/ 79546 h 159091"/>
              <a:gd name="connsiteX5" fmla="*/ 830736 w 1013254"/>
              <a:gd name="connsiteY5" fmla="*/ 159091 h 159091"/>
              <a:gd name="connsiteX6" fmla="*/ 830736 w 1013254"/>
              <a:gd name="connsiteY6" fmla="*/ 121378 h 159091"/>
              <a:gd name="connsiteX7" fmla="*/ 83664 w 1013254"/>
              <a:gd name="connsiteY7" fmla="*/ 121378 h 159091"/>
              <a:gd name="connsiteX8" fmla="*/ 83664 w 1013254"/>
              <a:gd name="connsiteY8" fmla="*/ 121378 h 15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3254" h="159091">
                <a:moveTo>
                  <a:pt x="83664" y="121378"/>
                </a:moveTo>
                <a:lnTo>
                  <a:pt x="0" y="37714"/>
                </a:lnTo>
                <a:lnTo>
                  <a:pt x="830736" y="37714"/>
                </a:lnTo>
                <a:lnTo>
                  <a:pt x="830736" y="0"/>
                </a:lnTo>
                <a:lnTo>
                  <a:pt x="1013254" y="79546"/>
                </a:lnTo>
                <a:lnTo>
                  <a:pt x="830736" y="159091"/>
                </a:lnTo>
                <a:lnTo>
                  <a:pt x="830736" y="121378"/>
                </a:lnTo>
                <a:lnTo>
                  <a:pt x="83664" y="121378"/>
                </a:lnTo>
                <a:lnTo>
                  <a:pt x="83664" y="121378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439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Evaluating BB Strength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Recall: BB effects scale according to the </a:t>
            </a:r>
            <a:r>
              <a:rPr lang="en-CA" sz="1400" b="1" dirty="0"/>
              <a:t>number of BBLR, </a:t>
            </a:r>
            <a:r>
              <a:rPr lang="en-CA" sz="1400" dirty="0"/>
              <a:t>rule of thumb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Not all BBLRs are equal </a:t>
            </a:r>
            <a:r>
              <a:rPr lang="en-CA" sz="1400" dirty="0"/>
              <a:t>(beta functions, beam-beam separation, etc.)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Detuning </a:t>
            </a:r>
            <a:r>
              <a:rPr lang="en-CA" sz="1400" dirty="0"/>
              <a:t>is a subset of RDTs, let’s estimate the </a:t>
            </a:r>
            <a:r>
              <a:rPr lang="en-CA" sz="1400" b="1" dirty="0">
                <a:solidFill>
                  <a:srgbClr val="3182BA"/>
                </a:solidFill>
              </a:rPr>
              <a:t>BB strength via the area of the footprint</a:t>
            </a:r>
          </a:p>
          <a:p>
            <a:pPr>
              <a:buSzPct val="100000"/>
              <a:buFont typeface="System Font Regular"/>
              <a:buChar char="➟"/>
            </a:pPr>
            <a:r>
              <a:rPr lang="en-CA" sz="1400" b="1" dirty="0">
                <a:solidFill>
                  <a:srgbClr val="3182BA"/>
                </a:solidFill>
              </a:rPr>
              <a:t>One recognizes the experimental b-by-b signature!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21</a:t>
            </a:fld>
            <a:endParaRPr lang="en-CA"/>
          </a:p>
        </p:txBody>
      </p:sp>
      <p:pic>
        <p:nvPicPr>
          <p:cNvPr id="8" name="Picture 7" descr="A graph of a curve&#10;&#10;Description automatically generated">
            <a:extLst>
              <a:ext uri="{FF2B5EF4-FFF2-40B4-BE49-F238E27FC236}">
                <a16:creationId xmlns:a16="http://schemas.microsoft.com/office/drawing/2014/main" id="{C8404ED3-1B2C-5519-5F30-4F6FB1CBA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101" y="2258273"/>
            <a:ext cx="2228155" cy="2160000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C53366F2-370A-88A3-9517-5C5B14138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256" y="2258273"/>
            <a:ext cx="2228155" cy="2160000"/>
          </a:xfrm>
          <a:prstGeom prst="rect">
            <a:avLst/>
          </a:prstGeom>
        </p:spPr>
      </p:pic>
      <p:pic>
        <p:nvPicPr>
          <p:cNvPr id="14" name="Picture 13" descr="A graph of a bunch number&#10;&#10;Description automatically generated">
            <a:extLst>
              <a:ext uri="{FF2B5EF4-FFF2-40B4-BE49-F238E27FC236}">
                <a16:creationId xmlns:a16="http://schemas.microsoft.com/office/drawing/2014/main" id="{3771CC73-C9BC-CF72-DD1B-1F5258170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1" y="2887766"/>
            <a:ext cx="2060298" cy="1530507"/>
          </a:xfrm>
          <a:prstGeom prst="rect">
            <a:avLst/>
          </a:prstGeom>
        </p:spPr>
      </p:pic>
      <p:pic>
        <p:nvPicPr>
          <p:cNvPr id="16" name="Picture 15" descr="A graph of a number of bblr&#10;&#10;Description automatically generated">
            <a:extLst>
              <a:ext uri="{FF2B5EF4-FFF2-40B4-BE49-F238E27FC236}">
                <a16:creationId xmlns:a16="http://schemas.microsoft.com/office/drawing/2014/main" id="{2AB82AE9-EB60-6D94-4FAF-47D5DA5DA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5411" y="2490188"/>
            <a:ext cx="2037221" cy="1928085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58284D-5A97-0701-9701-540796133DDB}"/>
              </a:ext>
            </a:extLst>
          </p:cNvPr>
          <p:cNvCxnSpPr>
            <a:cxnSpLocks/>
          </p:cNvCxnSpPr>
          <p:nvPr/>
        </p:nvCxnSpPr>
        <p:spPr>
          <a:xfrm>
            <a:off x="1363579" y="4594500"/>
            <a:ext cx="6561221" cy="0"/>
          </a:xfrm>
          <a:prstGeom prst="line">
            <a:avLst/>
          </a:prstGeom>
          <a:ln w="38100">
            <a:solidFill>
              <a:srgbClr val="3093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139D0A0-9A82-C5DE-796A-8E38D705B0BE}"/>
              </a:ext>
            </a:extLst>
          </p:cNvPr>
          <p:cNvSpPr/>
          <p:nvPr/>
        </p:nvSpPr>
        <p:spPr>
          <a:xfrm>
            <a:off x="1307433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A22E110-9D3D-DAE3-A4A8-5673838245D2}"/>
              </a:ext>
            </a:extLst>
          </p:cNvPr>
          <p:cNvSpPr/>
          <p:nvPr/>
        </p:nvSpPr>
        <p:spPr>
          <a:xfrm>
            <a:off x="3496295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397B3A9-316E-58AA-2763-566AE83376A5}"/>
              </a:ext>
            </a:extLst>
          </p:cNvPr>
          <p:cNvSpPr/>
          <p:nvPr/>
        </p:nvSpPr>
        <p:spPr>
          <a:xfrm>
            <a:off x="5719511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84D946A-3932-8DB2-327D-8464D3CC8408}"/>
              </a:ext>
            </a:extLst>
          </p:cNvPr>
          <p:cNvSpPr/>
          <p:nvPr/>
        </p:nvSpPr>
        <p:spPr>
          <a:xfrm>
            <a:off x="7876673" y="4537256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98F4342-3767-7444-BD92-7C4EA40560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7282" y="2048484"/>
            <a:ext cx="1415036" cy="45924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0018946-2424-DC8E-9E67-ECD036C0BE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3385" y="1475874"/>
            <a:ext cx="262156" cy="26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5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 Strength and b-by-b signature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3599054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Fundamental link between </a:t>
            </a:r>
            <a:r>
              <a:rPr lang="en-CA" sz="1200" b="1" dirty="0"/>
              <a:t>RDTs, DA and beam losses</a:t>
            </a:r>
            <a:r>
              <a:rPr lang="en-CA" sz="1200" dirty="0"/>
              <a:t> still to be understood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Signature </a:t>
            </a:r>
            <a:r>
              <a:rPr lang="en-CA" sz="1200" b="1" dirty="0"/>
              <a:t>depends on the filling pattern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Future MDs should aim at studying various patterns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Operational fills are less simple…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Interaction in </a:t>
            </a:r>
            <a:r>
              <a:rPr lang="en-CA" sz="1200" b="1" dirty="0"/>
              <a:t>IP2 and IP8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E-cloud effects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22</a:t>
            </a:fld>
            <a:endParaRPr lang="en-CA"/>
          </a:p>
        </p:txBody>
      </p:sp>
      <p:pic>
        <p:nvPicPr>
          <p:cNvPr id="7" name="Picture 6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4B1DE15E-63A3-C079-FCDC-C14CDAEB2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400" y="820692"/>
            <a:ext cx="4306400" cy="367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91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036" y="1006513"/>
            <a:ext cx="3960000" cy="540000"/>
          </a:xfrm>
        </p:spPr>
        <p:txBody>
          <a:bodyPr/>
          <a:lstStyle/>
          <a:p>
            <a:pPr algn="l"/>
            <a:r>
              <a:rPr lang="en-CA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23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209805" y="1789131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Experimental Framework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442859" y="2571749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Machine Development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3860482" y="335436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2023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184564" y="1769857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392377" y="2472953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519436" y="1014011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4237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BE026F-6C3B-CDFA-73FC-A57E3BE0AE6D}"/>
              </a:ext>
            </a:extLst>
          </p:cNvPr>
          <p:cNvSpPr/>
          <p:nvPr/>
        </p:nvSpPr>
        <p:spPr>
          <a:xfrm>
            <a:off x="8532000" y="0"/>
            <a:ext cx="61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2023 Operational fills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24</a:t>
            </a:fld>
            <a:endParaRPr lang="en-CA"/>
          </a:p>
        </p:txBody>
      </p:sp>
      <p:pic>
        <p:nvPicPr>
          <p:cNvPr id="9" name="Picture 8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B102585-DFB9-DEF5-2652-BBC716B7C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53" y="2450782"/>
            <a:ext cx="8829418" cy="2333376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6D1D220-DFA8-6E5F-E1B3-5B7E5BF91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Fills from 2023, with 𝛽* = 30 cm, &gt;200 bunches and reaching stable beam: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b="1" dirty="0"/>
              <a:t>Wires ON  : 36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b="1" dirty="0"/>
              <a:t>Wires OFF: 24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No beam dumps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Wires only turned on </a:t>
            </a:r>
            <a:r>
              <a:rPr lang="en-CA" sz="1400" b="1" dirty="0"/>
              <a:t>relatively late in the fills</a:t>
            </a:r>
            <a:r>
              <a:rPr lang="en-CA" sz="1400" dirty="0"/>
              <a:t>… significant number of protons already lost!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rgbClr val="3182BA"/>
                </a:solidFill>
              </a:rPr>
              <a:t>In general, not BB dominated regime</a:t>
            </a:r>
          </a:p>
        </p:txBody>
      </p:sp>
    </p:spTree>
    <p:extLst>
      <p:ext uri="{BB962C8B-B14F-4D97-AF65-F5344CB8AC3E}">
        <p14:creationId xmlns:p14="http://schemas.microsoft.com/office/powerpoint/2010/main" val="3347036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Monitoring effort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3850530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Put together a website to access fill data rapidly:</a:t>
            </a:r>
          </a:p>
          <a:p>
            <a:pPr marL="114300" indent="0">
              <a:buSzPct val="100000"/>
              <a:buNone/>
            </a:pPr>
            <a:r>
              <a:rPr lang="en-CA" sz="1200" dirty="0"/>
              <a:t>	</a:t>
            </a:r>
            <a:r>
              <a:rPr lang="en-CA" sz="1200" dirty="0">
                <a:hlinkClick r:id="rId2"/>
              </a:rPr>
              <a:t>https://bblumi.web.cern.ch/Monitoring/</a:t>
            </a:r>
            <a:r>
              <a:rPr lang="en-CA" sz="1200" dirty="0"/>
              <a:t> 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Interactive interface with bunch-by-bunch data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Should be pushed to a more centralized dashboard 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25</a:t>
            </a:fld>
            <a:endParaRPr lang="en-CA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82D243C2-AABF-A309-4BE8-3D1DF3ABDB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236"/>
          <a:stretch/>
        </p:blipFill>
        <p:spPr>
          <a:xfrm>
            <a:off x="4726800" y="1117252"/>
            <a:ext cx="3960000" cy="2908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40153D57-CF20-E239-8EBA-09098247A2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3443"/>
          <a:stretch/>
        </p:blipFill>
        <p:spPr>
          <a:xfrm>
            <a:off x="967098" y="2210146"/>
            <a:ext cx="3268670" cy="2392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7254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Natural cleaning of the machine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26</a:t>
            </a:fld>
            <a:endParaRPr lang="en-C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6EEA61-9DF2-380C-68C0-441A10D74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063" y="602767"/>
            <a:ext cx="6393873" cy="41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25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General trend: net positive impact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27</a:t>
            </a:fld>
            <a:endParaRPr lang="en-CA"/>
          </a:p>
        </p:txBody>
      </p:sp>
      <p:pic>
        <p:nvPicPr>
          <p:cNvPr id="7" name="Picture 6" descr="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91D69BA9-C5B6-7AE8-BE84-E73E273DE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51" y="762851"/>
            <a:ext cx="7295098" cy="2160000"/>
          </a:xfrm>
          <a:prstGeom prst="rect">
            <a:avLst/>
          </a:prstGeom>
        </p:spPr>
      </p:pic>
      <p:pic>
        <p:nvPicPr>
          <p:cNvPr id="9" name="Picture 8" descr="A graph showing a number of different colored shapes&#10;&#10;Description automatically generated with medium confidence">
            <a:extLst>
              <a:ext uri="{FF2B5EF4-FFF2-40B4-BE49-F238E27FC236}">
                <a16:creationId xmlns:a16="http://schemas.microsoft.com/office/drawing/2014/main" id="{A8C125AE-7B51-4101-4804-3FBE1A151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51" y="2607263"/>
            <a:ext cx="72950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89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General trend: net positive impact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28</a:t>
            </a:fld>
            <a:endParaRPr lang="en-CA"/>
          </a:p>
        </p:txBody>
      </p:sp>
      <p:pic>
        <p:nvPicPr>
          <p:cNvPr id="7" name="Picture 6" descr="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91D69BA9-C5B6-7AE8-BE84-E73E273DE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51" y="762851"/>
            <a:ext cx="7295098" cy="2160000"/>
          </a:xfrm>
          <a:prstGeom prst="rect">
            <a:avLst/>
          </a:prstGeom>
        </p:spPr>
      </p:pic>
      <p:pic>
        <p:nvPicPr>
          <p:cNvPr id="9" name="Picture 8" descr="A graph showing a number of different colored shapes&#10;&#10;Description automatically generated with medium confidence">
            <a:extLst>
              <a:ext uri="{FF2B5EF4-FFF2-40B4-BE49-F238E27FC236}">
                <a16:creationId xmlns:a16="http://schemas.microsoft.com/office/drawing/2014/main" id="{A8C125AE-7B51-4101-4804-3FBE1A151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51" y="2607263"/>
            <a:ext cx="7295098" cy="2160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B5881B-1B97-2F5B-EDAB-BCAFEB2F2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2233" y="799447"/>
            <a:ext cx="6970341" cy="1772303"/>
          </a:xfrm>
          <a:solidFill>
            <a:schemeClr val="bg1">
              <a:alpha val="83205"/>
            </a:schemeClr>
          </a:solidFill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600" b="1" dirty="0"/>
              <a:t>Beam 1:</a:t>
            </a:r>
            <a:r>
              <a:rPr lang="en-CA" sz="1600" dirty="0"/>
              <a:t> symmetric distributions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600" b="1" dirty="0"/>
              <a:t>Efficiency is unaffected </a:t>
            </a:r>
            <a:r>
              <a:rPr lang="en-CA" sz="1600" dirty="0"/>
              <a:t>when powering the </a:t>
            </a:r>
            <a:r>
              <a:rPr lang="en-CA" sz="1600" b="1" dirty="0"/>
              <a:t>B2 wire</a:t>
            </a:r>
          </a:p>
          <a:p>
            <a:pPr marL="628650" indent="-514350">
              <a:buFont typeface="+mj-lt"/>
              <a:buAutoNum type="arabicPeriod"/>
            </a:pPr>
            <a:endParaRPr lang="en-CA" sz="16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1FCED63-0BA5-FF30-E991-BF940E65A380}"/>
              </a:ext>
            </a:extLst>
          </p:cNvPr>
          <p:cNvSpPr txBox="1">
            <a:spLocks/>
          </p:cNvSpPr>
          <p:nvPr/>
        </p:nvSpPr>
        <p:spPr>
          <a:xfrm>
            <a:off x="1212232" y="2643859"/>
            <a:ext cx="6970341" cy="1772303"/>
          </a:xfrm>
          <a:prstGeom prst="rect">
            <a:avLst/>
          </a:prstGeom>
          <a:solidFill>
            <a:schemeClr val="bg1">
              <a:alpha val="83205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600" b="1" dirty="0"/>
              <a:t>Beam 2:</a:t>
            </a:r>
            <a:r>
              <a:rPr lang="en-CA" sz="1600" dirty="0"/>
              <a:t> asymmetric distributions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600" b="1" dirty="0"/>
              <a:t>Efficiency is improving </a:t>
            </a:r>
            <a:r>
              <a:rPr lang="en-CA" sz="1600" dirty="0"/>
              <a:t>when powering the wire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600" dirty="0"/>
              <a:t>Either net gain (5% on average, up to 20%)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600" dirty="0"/>
              <a:t>Or reduction of the bunch-by-bunch spread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600" dirty="0"/>
              <a:t>Fills 9035+, working point of the machine seems to change, TBD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6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628650" indent="-514350">
              <a:buFont typeface="+mj-lt"/>
              <a:buAutoNum type="arabicPeriod"/>
            </a:pP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91024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Trend for middles bunches (high beam-beam)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29</a:t>
            </a:fld>
            <a:endParaRPr lang="en-CA"/>
          </a:p>
        </p:txBody>
      </p:sp>
      <p:pic>
        <p:nvPicPr>
          <p:cNvPr id="6" name="Picture 5" descr="A graph showing different shapes and colors&#10;&#10;Description automatically generated with medium confidence">
            <a:extLst>
              <a:ext uri="{FF2B5EF4-FFF2-40B4-BE49-F238E27FC236}">
                <a16:creationId xmlns:a16="http://schemas.microsoft.com/office/drawing/2014/main" id="{F9CF24B7-1597-8526-BEA1-ED3A36277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451" y="761609"/>
            <a:ext cx="7295098" cy="2160000"/>
          </a:xfrm>
          <a:prstGeom prst="rect">
            <a:avLst/>
          </a:prstGeom>
        </p:spPr>
      </p:pic>
      <p:pic>
        <p:nvPicPr>
          <p:cNvPr id="10" name="Picture 9" descr="A graph showing different colored shapes&#10;&#10;Description automatically generated with medium confidence">
            <a:extLst>
              <a:ext uri="{FF2B5EF4-FFF2-40B4-BE49-F238E27FC236}">
                <a16:creationId xmlns:a16="http://schemas.microsoft.com/office/drawing/2014/main" id="{673EF493-509F-5114-FB2E-3A6E162C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51" y="2607263"/>
            <a:ext cx="72950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381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Google Shape;134;g15696547e74_0_0">
            <a:extLst>
              <a:ext uri="{FF2B5EF4-FFF2-40B4-BE49-F238E27FC236}">
                <a16:creationId xmlns:a16="http://schemas.microsoft.com/office/drawing/2014/main" id="{3882115B-0561-1B02-F5BE-8C971860370F}"/>
              </a:ext>
            </a:extLst>
          </p:cNvPr>
          <p:cNvCxnSpPr>
            <a:cxnSpLocks/>
          </p:cNvCxnSpPr>
          <p:nvPr/>
        </p:nvCxnSpPr>
        <p:spPr>
          <a:xfrm flipV="1">
            <a:off x="8443750" y="2059498"/>
            <a:ext cx="0" cy="1497193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Historical collaboration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</a:t>
            </a:fld>
            <a:endParaRPr lang="en-CA"/>
          </a:p>
        </p:txBody>
      </p:sp>
      <p:cxnSp>
        <p:nvCxnSpPr>
          <p:cNvPr id="6" name="Google Shape;99;g15696547e74_0_0">
            <a:extLst>
              <a:ext uri="{FF2B5EF4-FFF2-40B4-BE49-F238E27FC236}">
                <a16:creationId xmlns:a16="http://schemas.microsoft.com/office/drawing/2014/main" id="{26C5EB45-A56C-CC7D-8CA8-6915F4661CDD}"/>
              </a:ext>
            </a:extLst>
          </p:cNvPr>
          <p:cNvCxnSpPr/>
          <p:nvPr/>
        </p:nvCxnSpPr>
        <p:spPr>
          <a:xfrm>
            <a:off x="1050306" y="1990892"/>
            <a:ext cx="7655400" cy="0"/>
          </a:xfrm>
          <a:prstGeom prst="straightConnector1">
            <a:avLst/>
          </a:prstGeom>
          <a:noFill/>
          <a:ln w="57150" cap="flat" cmpd="sng">
            <a:solidFill>
              <a:srgbClr val="5EB5D2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7" name="Google Shape;100;g15696547e74_0_0">
            <a:extLst>
              <a:ext uri="{FF2B5EF4-FFF2-40B4-BE49-F238E27FC236}">
                <a16:creationId xmlns:a16="http://schemas.microsoft.com/office/drawing/2014/main" id="{ED04055D-FBA4-E2EE-89D9-EB345E6F66F3}"/>
              </a:ext>
            </a:extLst>
          </p:cNvPr>
          <p:cNvSpPr txBox="1"/>
          <p:nvPr/>
        </p:nvSpPr>
        <p:spPr>
          <a:xfrm>
            <a:off x="289992" y="2247749"/>
            <a:ext cx="9087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1997</a:t>
            </a:r>
            <a:endParaRPr sz="675" b="1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V. Shilsev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-CA" sz="675" b="1" baseline="30000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 Q-compression</a:t>
            </a:r>
            <a:endParaRPr/>
          </a:p>
        </p:txBody>
      </p:sp>
      <p:sp>
        <p:nvSpPr>
          <p:cNvPr id="8" name="Google Shape;101;g15696547e74_0_0">
            <a:extLst>
              <a:ext uri="{FF2B5EF4-FFF2-40B4-BE49-F238E27FC236}">
                <a16:creationId xmlns:a16="http://schemas.microsoft.com/office/drawing/2014/main" id="{22E88B38-3B76-07F2-41D8-09DEE9F5E3BB}"/>
              </a:ext>
            </a:extLst>
          </p:cNvPr>
          <p:cNvSpPr txBox="1"/>
          <p:nvPr/>
        </p:nvSpPr>
        <p:spPr>
          <a:xfrm>
            <a:off x="1486161" y="2247762"/>
            <a:ext cx="894300" cy="4041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2000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J.-P. Koutchouk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DC wires for LHC</a:t>
            </a:r>
            <a:endParaRPr/>
          </a:p>
        </p:txBody>
      </p:sp>
      <p:sp>
        <p:nvSpPr>
          <p:cNvPr id="9" name="Google Shape;102;g15696547e74_0_0">
            <a:extLst>
              <a:ext uri="{FF2B5EF4-FFF2-40B4-BE49-F238E27FC236}">
                <a16:creationId xmlns:a16="http://schemas.microsoft.com/office/drawing/2014/main" id="{B9A41226-5A8A-9566-42A1-6C406F4106B3}"/>
              </a:ext>
            </a:extLst>
          </p:cNvPr>
          <p:cNvSpPr txBox="1"/>
          <p:nvPr/>
        </p:nvSpPr>
        <p:spPr>
          <a:xfrm>
            <a:off x="6187712" y="2247762"/>
            <a:ext cx="13404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March 2017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2nd Workshop on (HL-)LHC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Wire Compensation</a:t>
            </a:r>
            <a:endParaRPr/>
          </a:p>
        </p:txBody>
      </p:sp>
      <p:sp>
        <p:nvSpPr>
          <p:cNvPr id="10" name="Google Shape;103;g15696547e74_0_0">
            <a:extLst>
              <a:ext uri="{FF2B5EF4-FFF2-40B4-BE49-F238E27FC236}">
                <a16:creationId xmlns:a16="http://schemas.microsoft.com/office/drawing/2014/main" id="{5AC719B0-297E-751B-BF9B-0F26600090AA}"/>
              </a:ext>
            </a:extLst>
          </p:cNvPr>
          <p:cNvSpPr txBox="1"/>
          <p:nvPr/>
        </p:nvSpPr>
        <p:spPr>
          <a:xfrm>
            <a:off x="4858838" y="2247762"/>
            <a:ext cx="10239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2015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S. Fartoukh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PRST-AB 18, 121001</a:t>
            </a:r>
            <a:endParaRPr/>
          </a:p>
        </p:txBody>
      </p:sp>
      <p:sp>
        <p:nvSpPr>
          <p:cNvPr id="11" name="Google Shape;104;g15696547e74_0_0">
            <a:extLst>
              <a:ext uri="{FF2B5EF4-FFF2-40B4-BE49-F238E27FC236}">
                <a16:creationId xmlns:a16="http://schemas.microsoft.com/office/drawing/2014/main" id="{99C840CF-8427-1BF7-37D6-FC219257AC38}"/>
              </a:ext>
            </a:extLst>
          </p:cNvPr>
          <p:cNvSpPr txBox="1"/>
          <p:nvPr/>
        </p:nvSpPr>
        <p:spPr>
          <a:xfrm>
            <a:off x="3292343" y="2247762"/>
            <a:ext cx="6546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2008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U. Dorda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PhD Thesis</a:t>
            </a:r>
            <a:endParaRPr/>
          </a:p>
        </p:txBody>
      </p:sp>
      <p:sp>
        <p:nvSpPr>
          <p:cNvPr id="12" name="Google Shape;105;g15696547e74_0_0">
            <a:extLst>
              <a:ext uri="{FF2B5EF4-FFF2-40B4-BE49-F238E27FC236}">
                <a16:creationId xmlns:a16="http://schemas.microsoft.com/office/drawing/2014/main" id="{369C7D3C-3472-0CA2-2B94-7BB9B940F10D}"/>
              </a:ext>
            </a:extLst>
          </p:cNvPr>
          <p:cNvSpPr txBox="1"/>
          <p:nvPr/>
        </p:nvSpPr>
        <p:spPr>
          <a:xfrm>
            <a:off x="4037411" y="2247762"/>
            <a:ext cx="6834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2012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T. Rijoff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M.Sc.Thesis</a:t>
            </a:r>
            <a:endParaRPr sz="675" b="1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06;g15696547e74_0_0">
            <a:extLst>
              <a:ext uri="{FF2B5EF4-FFF2-40B4-BE49-F238E27FC236}">
                <a16:creationId xmlns:a16="http://schemas.microsoft.com/office/drawing/2014/main" id="{4568A388-228A-D2B7-E6C3-A335E240A3E0}"/>
              </a:ext>
            </a:extLst>
          </p:cNvPr>
          <p:cNvSpPr txBox="1"/>
          <p:nvPr/>
        </p:nvSpPr>
        <p:spPr>
          <a:xfrm>
            <a:off x="289992" y="2728203"/>
            <a:ext cx="15753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1999</a:t>
            </a:r>
            <a:endParaRPr sz="675" b="1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Y. Papaphilippou, F. Zimmermann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PRST-AB 2, 104001</a:t>
            </a:r>
            <a:endParaRPr sz="675" b="1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07;g15696547e74_0_0">
            <a:extLst>
              <a:ext uri="{FF2B5EF4-FFF2-40B4-BE49-F238E27FC236}">
                <a16:creationId xmlns:a16="http://schemas.microsoft.com/office/drawing/2014/main" id="{A7937DBA-75D5-5896-21CC-0D5E9B484BED}"/>
              </a:ext>
            </a:extLst>
          </p:cNvPr>
          <p:cNvSpPr txBox="1"/>
          <p:nvPr/>
        </p:nvSpPr>
        <p:spPr>
          <a:xfrm>
            <a:off x="1928551" y="2731945"/>
            <a:ext cx="11586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2004</a:t>
            </a:r>
            <a:endParaRPr sz="675" b="1">
              <a:solidFill>
                <a:srgbClr val="0074A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B. Erdeley, T. Sen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FERMILAB-TM-2268-AD</a:t>
            </a:r>
            <a:endParaRPr sz="675" b="1">
              <a:solidFill>
                <a:srgbClr val="5A5A5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08;g15696547e74_0_0">
            <a:extLst>
              <a:ext uri="{FF2B5EF4-FFF2-40B4-BE49-F238E27FC236}">
                <a16:creationId xmlns:a16="http://schemas.microsoft.com/office/drawing/2014/main" id="{748A4F4C-7C02-DB6A-82FE-91694ED2E31A}"/>
              </a:ext>
            </a:extLst>
          </p:cNvPr>
          <p:cNvSpPr txBox="1"/>
          <p:nvPr/>
        </p:nvSpPr>
        <p:spPr>
          <a:xfrm>
            <a:off x="3141207" y="2731945"/>
            <a:ext cx="9330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2007</a:t>
            </a:r>
            <a:endParaRPr sz="675" b="1">
              <a:solidFill>
                <a:srgbClr val="0074A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H. J. Kim, T. Sen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PAC07-THPAN114</a:t>
            </a:r>
            <a:endParaRPr/>
          </a:p>
        </p:txBody>
      </p:sp>
      <p:sp>
        <p:nvSpPr>
          <p:cNvPr id="16" name="Google Shape;109;g15696547e74_0_0">
            <a:extLst>
              <a:ext uri="{FF2B5EF4-FFF2-40B4-BE49-F238E27FC236}">
                <a16:creationId xmlns:a16="http://schemas.microsoft.com/office/drawing/2014/main" id="{8BA2AEA1-E586-50E4-61BE-6FC19AA0EA5D}"/>
              </a:ext>
            </a:extLst>
          </p:cNvPr>
          <p:cNvSpPr txBox="1"/>
          <p:nvPr/>
        </p:nvSpPr>
        <p:spPr>
          <a:xfrm>
            <a:off x="5479930" y="2701098"/>
            <a:ext cx="1110600" cy="404100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2016</a:t>
            </a:r>
            <a:endParaRPr sz="675" b="1">
              <a:solidFill>
                <a:srgbClr val="0074A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A.S. Patapenka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NAPAC2016-TUPOB17</a:t>
            </a:r>
            <a:endParaRPr/>
          </a:p>
        </p:txBody>
      </p:sp>
      <p:sp>
        <p:nvSpPr>
          <p:cNvPr id="17" name="Google Shape;110;g15696547e74_0_0">
            <a:extLst>
              <a:ext uri="{FF2B5EF4-FFF2-40B4-BE49-F238E27FC236}">
                <a16:creationId xmlns:a16="http://schemas.microsoft.com/office/drawing/2014/main" id="{39C6712C-4A4E-3D67-97ED-B4C4EDA4016D}"/>
              </a:ext>
            </a:extLst>
          </p:cNvPr>
          <p:cNvSpPr txBox="1"/>
          <p:nvPr/>
        </p:nvSpPr>
        <p:spPr>
          <a:xfrm>
            <a:off x="6412808" y="1336379"/>
            <a:ext cx="11100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Experiment in the </a:t>
            </a:r>
            <a:r>
              <a:rPr lang="en-CA" sz="675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LHC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2017-2018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75" b="1">
              <a:solidFill>
                <a:srgbClr val="0074A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11;g15696547e74_0_0">
            <a:extLst>
              <a:ext uri="{FF2B5EF4-FFF2-40B4-BE49-F238E27FC236}">
                <a16:creationId xmlns:a16="http://schemas.microsoft.com/office/drawing/2014/main" id="{35C9EFD3-24C4-22D2-6E3D-BF1CBF8C429A}"/>
              </a:ext>
            </a:extLst>
          </p:cNvPr>
          <p:cNvSpPr txBox="1"/>
          <p:nvPr/>
        </p:nvSpPr>
        <p:spPr>
          <a:xfrm>
            <a:off x="812673" y="1336379"/>
            <a:ext cx="11250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J.-P. Koutchouk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Wires in the </a:t>
            </a:r>
            <a:r>
              <a:rPr lang="en-CA" sz="675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SPS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Since</a:t>
            </a:r>
            <a:r>
              <a:rPr lang="en-CA" sz="675" b="1">
                <a:solidFill>
                  <a:srgbClr val="5EB5D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2004</a:t>
            </a:r>
            <a:endParaRPr/>
          </a:p>
        </p:txBody>
      </p:sp>
      <p:sp>
        <p:nvSpPr>
          <p:cNvPr id="19" name="Google Shape;112;g15696547e74_0_0">
            <a:extLst>
              <a:ext uri="{FF2B5EF4-FFF2-40B4-BE49-F238E27FC236}">
                <a16:creationId xmlns:a16="http://schemas.microsoft.com/office/drawing/2014/main" id="{54A1084F-DB36-3AE3-80A1-8C38C1007EBD}"/>
              </a:ext>
            </a:extLst>
          </p:cNvPr>
          <p:cNvSpPr txBox="1"/>
          <p:nvPr/>
        </p:nvSpPr>
        <p:spPr>
          <a:xfrm>
            <a:off x="2047315" y="1336379"/>
            <a:ext cx="8412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W. Fischer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Wires in </a:t>
            </a:r>
            <a:r>
              <a:rPr lang="en-CA" sz="675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RHIC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2006</a:t>
            </a:r>
            <a:endParaRPr/>
          </a:p>
        </p:txBody>
      </p:sp>
      <p:sp>
        <p:nvSpPr>
          <p:cNvPr id="20" name="Google Shape;113;g15696547e74_0_0">
            <a:extLst>
              <a:ext uri="{FF2B5EF4-FFF2-40B4-BE49-F238E27FC236}">
                <a16:creationId xmlns:a16="http://schemas.microsoft.com/office/drawing/2014/main" id="{0DDA2D56-38CA-DB87-29DC-FD94AA087606}"/>
              </a:ext>
            </a:extLst>
          </p:cNvPr>
          <p:cNvSpPr txBox="1"/>
          <p:nvPr/>
        </p:nvSpPr>
        <p:spPr>
          <a:xfrm>
            <a:off x="2977737" y="1336379"/>
            <a:ext cx="8544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C. Milardi et al,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Wires in </a:t>
            </a:r>
            <a:r>
              <a:rPr lang="en-CA" sz="675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DA</a:t>
            </a:r>
            <a:r>
              <a:rPr lang="en-CA" sz="675" b="1">
                <a:solidFill>
                  <a:srgbClr val="FF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Φ</a:t>
            </a:r>
            <a:r>
              <a:rPr lang="en-CA" sz="675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Since 2006</a:t>
            </a:r>
            <a:endParaRPr/>
          </a:p>
        </p:txBody>
      </p:sp>
      <p:sp>
        <p:nvSpPr>
          <p:cNvPr id="21" name="Google Shape;114;g15696547e74_0_0">
            <a:extLst>
              <a:ext uri="{FF2B5EF4-FFF2-40B4-BE49-F238E27FC236}">
                <a16:creationId xmlns:a16="http://schemas.microsoft.com/office/drawing/2014/main" id="{B6D1A897-DF76-6E18-9B64-6ABD7D5A08DE}"/>
              </a:ext>
            </a:extLst>
          </p:cNvPr>
          <p:cNvSpPr txBox="1"/>
          <p:nvPr/>
        </p:nvSpPr>
        <p:spPr>
          <a:xfrm>
            <a:off x="3905322" y="1336379"/>
            <a:ext cx="10566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F. Zimmermann et al.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Specification of the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LHC wires, </a:t>
            </a: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2013</a:t>
            </a:r>
            <a:endParaRPr/>
          </a:p>
        </p:txBody>
      </p:sp>
      <p:sp>
        <p:nvSpPr>
          <p:cNvPr id="22" name="Google Shape;115;g15696547e74_0_0">
            <a:extLst>
              <a:ext uri="{FF2B5EF4-FFF2-40B4-BE49-F238E27FC236}">
                <a16:creationId xmlns:a16="http://schemas.microsoft.com/office/drawing/2014/main" id="{5A8CF5EF-6BB8-4FD0-E841-BFE174FA3422}"/>
              </a:ext>
            </a:extLst>
          </p:cNvPr>
          <p:cNvSpPr txBox="1"/>
          <p:nvPr/>
        </p:nvSpPr>
        <p:spPr>
          <a:xfrm>
            <a:off x="5027129" y="1336379"/>
            <a:ext cx="13116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1st Workshop on (HL-)LHC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  <a:latin typeface="Arial"/>
                <a:ea typeface="Arial"/>
                <a:cs typeface="Arial"/>
                <a:sym typeface="Arial"/>
              </a:rPr>
              <a:t>Wire Compensation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December 2015</a:t>
            </a:r>
            <a:endParaRPr/>
          </a:p>
        </p:txBody>
      </p:sp>
      <p:cxnSp>
        <p:nvCxnSpPr>
          <p:cNvPr id="23" name="Google Shape;116;g15696547e74_0_0">
            <a:extLst>
              <a:ext uri="{FF2B5EF4-FFF2-40B4-BE49-F238E27FC236}">
                <a16:creationId xmlns:a16="http://schemas.microsoft.com/office/drawing/2014/main" id="{003F4950-2459-E413-1595-A312F231B784}"/>
              </a:ext>
            </a:extLst>
          </p:cNvPr>
          <p:cNvCxnSpPr/>
          <p:nvPr/>
        </p:nvCxnSpPr>
        <p:spPr>
          <a:xfrm>
            <a:off x="1828800" y="1735155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4" name="Google Shape;118;g15696547e74_0_0">
            <a:extLst>
              <a:ext uri="{FF2B5EF4-FFF2-40B4-BE49-F238E27FC236}">
                <a16:creationId xmlns:a16="http://schemas.microsoft.com/office/drawing/2014/main" id="{CE7A381E-F209-8CF1-C447-7AAC70998397}"/>
              </a:ext>
            </a:extLst>
          </p:cNvPr>
          <p:cNvCxnSpPr/>
          <p:nvPr/>
        </p:nvCxnSpPr>
        <p:spPr>
          <a:xfrm>
            <a:off x="2843200" y="1735155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5" name="Google Shape;119;g15696547e74_0_0">
            <a:extLst>
              <a:ext uri="{FF2B5EF4-FFF2-40B4-BE49-F238E27FC236}">
                <a16:creationId xmlns:a16="http://schemas.microsoft.com/office/drawing/2014/main" id="{70438617-06B7-B35C-66BC-D037AA550638}"/>
              </a:ext>
            </a:extLst>
          </p:cNvPr>
          <p:cNvCxnSpPr/>
          <p:nvPr/>
        </p:nvCxnSpPr>
        <p:spPr>
          <a:xfrm rot="10800000">
            <a:off x="1512475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6" name="Google Shape;120;g15696547e74_0_0">
            <a:extLst>
              <a:ext uri="{FF2B5EF4-FFF2-40B4-BE49-F238E27FC236}">
                <a16:creationId xmlns:a16="http://schemas.microsoft.com/office/drawing/2014/main" id="{935F593E-DB6A-C017-CC6B-B3ADC5D77AF0}"/>
              </a:ext>
            </a:extLst>
          </p:cNvPr>
          <p:cNvCxnSpPr/>
          <p:nvPr/>
        </p:nvCxnSpPr>
        <p:spPr>
          <a:xfrm>
            <a:off x="3009900" y="1735143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7" name="Google Shape;121;g15696547e74_0_0">
            <a:extLst>
              <a:ext uri="{FF2B5EF4-FFF2-40B4-BE49-F238E27FC236}">
                <a16:creationId xmlns:a16="http://schemas.microsoft.com/office/drawing/2014/main" id="{029244A7-92C4-73EA-AA9B-DA90377AE97E}"/>
              </a:ext>
            </a:extLst>
          </p:cNvPr>
          <p:cNvCxnSpPr/>
          <p:nvPr/>
        </p:nvCxnSpPr>
        <p:spPr>
          <a:xfrm rot="10800000">
            <a:off x="1123675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8" name="Google Shape;122;g15696547e74_0_0">
            <a:extLst>
              <a:ext uri="{FF2B5EF4-FFF2-40B4-BE49-F238E27FC236}">
                <a16:creationId xmlns:a16="http://schemas.microsoft.com/office/drawing/2014/main" id="{79EF3FB0-6A03-4205-AB0E-D7E4659102F6}"/>
              </a:ext>
            </a:extLst>
          </p:cNvPr>
          <p:cNvCxnSpPr/>
          <p:nvPr/>
        </p:nvCxnSpPr>
        <p:spPr>
          <a:xfrm rot="10800000">
            <a:off x="1359300" y="2053134"/>
            <a:ext cx="0" cy="6744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29" name="Google Shape;123;g15696547e74_0_0">
            <a:extLst>
              <a:ext uri="{FF2B5EF4-FFF2-40B4-BE49-F238E27FC236}">
                <a16:creationId xmlns:a16="http://schemas.microsoft.com/office/drawing/2014/main" id="{FEE32A70-269F-5ACB-7880-654E3D92ED9C}"/>
              </a:ext>
            </a:extLst>
          </p:cNvPr>
          <p:cNvCxnSpPr/>
          <p:nvPr/>
        </p:nvCxnSpPr>
        <p:spPr>
          <a:xfrm rot="10800000">
            <a:off x="2467925" y="2051259"/>
            <a:ext cx="0" cy="6858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0" name="Google Shape;124;g15696547e74_0_0">
            <a:extLst>
              <a:ext uri="{FF2B5EF4-FFF2-40B4-BE49-F238E27FC236}">
                <a16:creationId xmlns:a16="http://schemas.microsoft.com/office/drawing/2014/main" id="{150DA3FA-0BCB-B737-04BF-8A1AF86846DC}"/>
              </a:ext>
            </a:extLst>
          </p:cNvPr>
          <p:cNvCxnSpPr/>
          <p:nvPr/>
        </p:nvCxnSpPr>
        <p:spPr>
          <a:xfrm rot="10800000">
            <a:off x="3201900" y="2053209"/>
            <a:ext cx="0" cy="6648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1" name="Google Shape;125;g15696547e74_0_0">
            <a:extLst>
              <a:ext uri="{FF2B5EF4-FFF2-40B4-BE49-F238E27FC236}">
                <a16:creationId xmlns:a16="http://schemas.microsoft.com/office/drawing/2014/main" id="{2801D8A3-4F90-8B1B-66BC-15873368D13C}"/>
              </a:ext>
            </a:extLst>
          </p:cNvPr>
          <p:cNvCxnSpPr/>
          <p:nvPr/>
        </p:nvCxnSpPr>
        <p:spPr>
          <a:xfrm rot="10800000">
            <a:off x="3447775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2" name="Google Shape;126;g15696547e74_0_0">
            <a:extLst>
              <a:ext uri="{FF2B5EF4-FFF2-40B4-BE49-F238E27FC236}">
                <a16:creationId xmlns:a16="http://schemas.microsoft.com/office/drawing/2014/main" id="{9B69E775-72A6-23C3-AFE7-211EDDF4BC73}"/>
              </a:ext>
            </a:extLst>
          </p:cNvPr>
          <p:cNvCxnSpPr/>
          <p:nvPr/>
        </p:nvCxnSpPr>
        <p:spPr>
          <a:xfrm rot="10800000">
            <a:off x="4195500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3" name="Google Shape;127;g15696547e74_0_0">
            <a:extLst>
              <a:ext uri="{FF2B5EF4-FFF2-40B4-BE49-F238E27FC236}">
                <a16:creationId xmlns:a16="http://schemas.microsoft.com/office/drawing/2014/main" id="{01A7EAA7-AC3E-FACB-06C0-D90519304748}"/>
              </a:ext>
            </a:extLst>
          </p:cNvPr>
          <p:cNvCxnSpPr/>
          <p:nvPr/>
        </p:nvCxnSpPr>
        <p:spPr>
          <a:xfrm rot="10800000">
            <a:off x="5062275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4" name="Google Shape;128;g15696547e74_0_0">
            <a:extLst>
              <a:ext uri="{FF2B5EF4-FFF2-40B4-BE49-F238E27FC236}">
                <a16:creationId xmlns:a16="http://schemas.microsoft.com/office/drawing/2014/main" id="{DB3810F2-CB4E-468B-A9BC-FE544262FE23}"/>
              </a:ext>
            </a:extLst>
          </p:cNvPr>
          <p:cNvCxnSpPr/>
          <p:nvPr/>
        </p:nvCxnSpPr>
        <p:spPr>
          <a:xfrm rot="10800000">
            <a:off x="6035225" y="2053134"/>
            <a:ext cx="0" cy="6363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5" name="Google Shape;129;g15696547e74_0_0">
            <a:extLst>
              <a:ext uri="{FF2B5EF4-FFF2-40B4-BE49-F238E27FC236}">
                <a16:creationId xmlns:a16="http://schemas.microsoft.com/office/drawing/2014/main" id="{ACC9D306-79AA-85FA-E005-E6127E25C6A3}"/>
              </a:ext>
            </a:extLst>
          </p:cNvPr>
          <p:cNvCxnSpPr/>
          <p:nvPr/>
        </p:nvCxnSpPr>
        <p:spPr>
          <a:xfrm rot="10800000">
            <a:off x="6338725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6" name="Google Shape;130;g15696547e74_0_0">
            <a:extLst>
              <a:ext uri="{FF2B5EF4-FFF2-40B4-BE49-F238E27FC236}">
                <a16:creationId xmlns:a16="http://schemas.microsoft.com/office/drawing/2014/main" id="{A3E96898-620B-996F-255B-0D293082E2A4}"/>
              </a:ext>
            </a:extLst>
          </p:cNvPr>
          <p:cNvCxnSpPr/>
          <p:nvPr/>
        </p:nvCxnSpPr>
        <p:spPr>
          <a:xfrm>
            <a:off x="3995750" y="1735143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7" name="Google Shape;131;g15696547e74_0_0">
            <a:extLst>
              <a:ext uri="{FF2B5EF4-FFF2-40B4-BE49-F238E27FC236}">
                <a16:creationId xmlns:a16="http://schemas.microsoft.com/office/drawing/2014/main" id="{3B3FA4B6-2CDC-7EB7-84D6-B74F1B4EFC40}"/>
              </a:ext>
            </a:extLst>
          </p:cNvPr>
          <p:cNvCxnSpPr/>
          <p:nvPr/>
        </p:nvCxnSpPr>
        <p:spPr>
          <a:xfrm>
            <a:off x="5229225" y="1735143"/>
            <a:ext cx="0" cy="194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38" name="Google Shape;132;g15696547e74_0_0">
            <a:extLst>
              <a:ext uri="{FF2B5EF4-FFF2-40B4-BE49-F238E27FC236}">
                <a16:creationId xmlns:a16="http://schemas.microsoft.com/office/drawing/2014/main" id="{FDB5B085-A23C-2497-F97C-5C4D953229E6}"/>
              </a:ext>
            </a:extLst>
          </p:cNvPr>
          <p:cNvCxnSpPr/>
          <p:nvPr/>
        </p:nvCxnSpPr>
        <p:spPr>
          <a:xfrm>
            <a:off x="6513800" y="1735143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0" name="Google Shape;134;g15696547e74_0_0">
            <a:extLst>
              <a:ext uri="{FF2B5EF4-FFF2-40B4-BE49-F238E27FC236}">
                <a16:creationId xmlns:a16="http://schemas.microsoft.com/office/drawing/2014/main" id="{A3F2A7FE-294F-832F-8186-3CE885813ABA}"/>
              </a:ext>
            </a:extLst>
          </p:cNvPr>
          <p:cNvCxnSpPr/>
          <p:nvPr/>
        </p:nvCxnSpPr>
        <p:spPr>
          <a:xfrm rot="10800000">
            <a:off x="7834150" y="2053059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1" name="Google Shape;135;g15696547e74_0_0">
            <a:extLst>
              <a:ext uri="{FF2B5EF4-FFF2-40B4-BE49-F238E27FC236}">
                <a16:creationId xmlns:a16="http://schemas.microsoft.com/office/drawing/2014/main" id="{1E6DFFAE-B977-3692-0DF0-C109487634DE}"/>
              </a:ext>
            </a:extLst>
          </p:cNvPr>
          <p:cNvSpPr txBox="1"/>
          <p:nvPr/>
        </p:nvSpPr>
        <p:spPr>
          <a:xfrm>
            <a:off x="7615250" y="1336380"/>
            <a:ext cx="1158600" cy="404100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 dirty="0">
                <a:solidFill>
                  <a:srgbClr val="5A5A5A"/>
                </a:solidFill>
              </a:rPr>
              <a:t>Run 3, BBCW </a:t>
            </a:r>
            <a:r>
              <a:rPr lang="en-CA" sz="675" b="1" dirty="0">
                <a:solidFill>
                  <a:srgbClr val="FD0000"/>
                </a:solidFill>
              </a:rPr>
              <a:t>operation</a:t>
            </a:r>
            <a:endParaRPr dirty="0">
              <a:solidFill>
                <a:srgbClr val="FD0000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 dirty="0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2022-2023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75" b="1" dirty="0">
              <a:solidFill>
                <a:srgbClr val="0074A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" name="Google Shape;136;g15696547e74_0_0">
            <a:extLst>
              <a:ext uri="{FF2B5EF4-FFF2-40B4-BE49-F238E27FC236}">
                <a16:creationId xmlns:a16="http://schemas.microsoft.com/office/drawing/2014/main" id="{90A92EC5-CDB5-3183-939A-573353BA93E6}"/>
              </a:ext>
            </a:extLst>
          </p:cNvPr>
          <p:cNvCxnSpPr/>
          <p:nvPr/>
        </p:nvCxnSpPr>
        <p:spPr>
          <a:xfrm>
            <a:off x="7742525" y="1735143"/>
            <a:ext cx="0" cy="194700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3" name="Google Shape;133;g15696547e74_0_0">
            <a:extLst>
              <a:ext uri="{FF2B5EF4-FFF2-40B4-BE49-F238E27FC236}">
                <a16:creationId xmlns:a16="http://schemas.microsoft.com/office/drawing/2014/main" id="{6A2D4995-F5A3-FA2E-B1EA-07CDA8A8BE08}"/>
              </a:ext>
            </a:extLst>
          </p:cNvPr>
          <p:cNvSpPr txBox="1"/>
          <p:nvPr/>
        </p:nvSpPr>
        <p:spPr>
          <a:xfrm>
            <a:off x="7130407" y="3556691"/>
            <a:ext cx="1575299" cy="507791"/>
          </a:xfrm>
          <a:prstGeom prst="rect">
            <a:avLst/>
          </a:prstGeom>
          <a:noFill/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900" b="1" dirty="0">
                <a:solidFill>
                  <a:srgbClr val="0074A4"/>
                </a:solidFill>
              </a:rPr>
              <a:t>September </a:t>
            </a:r>
            <a:r>
              <a:rPr lang="en-CA" sz="900" b="1" dirty="0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2023</a:t>
            </a:r>
            <a:endParaRPr sz="1800" b="1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900" b="1" dirty="0">
                <a:solidFill>
                  <a:srgbClr val="5A5A5A"/>
                </a:solidFill>
              </a:rPr>
              <a:t>HL-LHC Collaboration Meeting</a:t>
            </a:r>
            <a:endParaRPr sz="1800" b="1" dirty="0"/>
          </a:p>
        </p:txBody>
      </p:sp>
      <p:sp>
        <p:nvSpPr>
          <p:cNvPr id="47" name="Google Shape;135;g15696547e74_0_0">
            <a:extLst>
              <a:ext uri="{FF2B5EF4-FFF2-40B4-BE49-F238E27FC236}">
                <a16:creationId xmlns:a16="http://schemas.microsoft.com/office/drawing/2014/main" id="{8BFD85AA-18B0-17CD-0F37-C095C74949C7}"/>
              </a:ext>
            </a:extLst>
          </p:cNvPr>
          <p:cNvSpPr txBox="1"/>
          <p:nvPr/>
        </p:nvSpPr>
        <p:spPr>
          <a:xfrm>
            <a:off x="7107141" y="2911730"/>
            <a:ext cx="1289865" cy="415458"/>
          </a:xfrm>
          <a:prstGeom prst="rect">
            <a:avLst/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fr-CA" sz="700" b="1" dirty="0">
                <a:solidFill>
                  <a:srgbClr val="0074A4"/>
                </a:solidFill>
              </a:rPr>
              <a:t>2023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A" sz="700" b="1" dirty="0">
                <a:solidFill>
                  <a:srgbClr val="5A5A5A"/>
                </a:solidFill>
              </a:rPr>
              <a:t>P. Belanger et al., IPAC </a:t>
            </a:r>
            <a:r>
              <a:rPr lang="fr-CA" sz="700" b="1" dirty="0" err="1">
                <a:solidFill>
                  <a:srgbClr val="5A5A5A"/>
                </a:solidFill>
              </a:rPr>
              <a:t>paper</a:t>
            </a:r>
            <a:r>
              <a:rPr lang="fr-CA" sz="700" b="1" dirty="0">
                <a:solidFill>
                  <a:srgbClr val="5A5A5A"/>
                </a:solidFill>
              </a:rPr>
              <a:t> on Wire MD</a:t>
            </a:r>
          </a:p>
        </p:txBody>
      </p:sp>
      <p:cxnSp>
        <p:nvCxnSpPr>
          <p:cNvPr id="48" name="Google Shape;136;g15696547e74_0_0">
            <a:extLst>
              <a:ext uri="{FF2B5EF4-FFF2-40B4-BE49-F238E27FC236}">
                <a16:creationId xmlns:a16="http://schemas.microsoft.com/office/drawing/2014/main" id="{09C0384C-BC43-C0BF-6E1E-322CCA45D414}"/>
              </a:ext>
            </a:extLst>
          </p:cNvPr>
          <p:cNvCxnSpPr>
            <a:cxnSpLocks/>
          </p:cNvCxnSpPr>
          <p:nvPr/>
        </p:nvCxnSpPr>
        <p:spPr>
          <a:xfrm flipV="1">
            <a:off x="8210282" y="2059498"/>
            <a:ext cx="0" cy="849233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9" name="Google Shape;133;g15696547e74_0_0">
            <a:extLst>
              <a:ext uri="{FF2B5EF4-FFF2-40B4-BE49-F238E27FC236}">
                <a16:creationId xmlns:a16="http://schemas.microsoft.com/office/drawing/2014/main" id="{B61BE2BC-8152-02A5-75C4-CD583E15F8E6}"/>
              </a:ext>
            </a:extLst>
          </p:cNvPr>
          <p:cNvSpPr txBox="1"/>
          <p:nvPr/>
        </p:nvSpPr>
        <p:spPr>
          <a:xfrm>
            <a:off x="7680587" y="2247762"/>
            <a:ext cx="1340400" cy="404100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0074A4"/>
                </a:solidFill>
              </a:rPr>
              <a:t>September </a:t>
            </a:r>
            <a:r>
              <a:rPr lang="en-CA" sz="675" b="1">
                <a:solidFill>
                  <a:srgbClr val="0074A4"/>
                </a:solidFill>
                <a:latin typeface="Arial"/>
                <a:ea typeface="Arial"/>
                <a:cs typeface="Arial"/>
                <a:sym typeface="Arial"/>
              </a:rPr>
              <a:t>2022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75" b="1">
                <a:solidFill>
                  <a:srgbClr val="5A5A5A"/>
                </a:solidFill>
              </a:rPr>
              <a:t>HL-LHC Satellite Meeting, BBCW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362545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30</a:t>
            </a:fld>
            <a:endParaRPr lang="en-C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6D662B9-E42C-C5E0-4887-8844286B3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3680100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Figure of merit: </a:t>
            </a:r>
            <a:r>
              <a:rPr lang="en-CA" sz="1400" b="1" dirty="0"/>
              <a:t>Burn-off Efficiency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Includes lumi-normalized losses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Linked to the </a:t>
            </a:r>
            <a:r>
              <a:rPr lang="en-CA" sz="1000" b="1" dirty="0"/>
              <a:t>relative gain in integrated luminosity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Measured from dBLM or BCTF </a:t>
            </a:r>
          </a:p>
          <a:p>
            <a:pPr marL="114300" indent="0">
              <a:buSzPct val="100000"/>
              <a:buNone/>
            </a:pPr>
            <a:endParaRPr lang="en-CA" sz="14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dirty="0"/>
              <a:t>BBCW </a:t>
            </a:r>
            <a:r>
              <a:rPr lang="en-CA" sz="1400" b="1" dirty="0"/>
              <a:t>wires successfully compensate BB </a:t>
            </a:r>
            <a:r>
              <a:rPr lang="en-CA" sz="1400" dirty="0"/>
              <a:t>effects in Run 3, up to 130 μrad and 1.4x10</a:t>
            </a:r>
            <a:r>
              <a:rPr lang="en-CA" sz="1400" baseline="30000" dirty="0"/>
              <a:t>11 </a:t>
            </a:r>
            <a:r>
              <a:rPr lang="en-CA" sz="1400" dirty="0"/>
              <a:t>p/b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Fundamental </a:t>
            </a:r>
            <a:r>
              <a:rPr lang="en-CA" sz="1000" b="1" dirty="0"/>
              <a:t>advantage over LHC octupoles</a:t>
            </a:r>
            <a:r>
              <a:rPr lang="en-CA" sz="1000" dirty="0"/>
              <a:t>, especially with small crossing angle (non-octupolar footprint)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Can be enhanced further by </a:t>
            </a:r>
            <a:r>
              <a:rPr lang="en-CA" sz="1000" b="1" dirty="0"/>
              <a:t>approaching closer </a:t>
            </a:r>
            <a:r>
              <a:rPr lang="en-CA" sz="1000" dirty="0"/>
              <a:t>to the beam</a:t>
            </a:r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/>
              <a:t>Operation: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b="1" dirty="0"/>
              <a:t>Net positive impact in 2023</a:t>
            </a:r>
            <a:r>
              <a:rPr lang="en-CA" sz="1000" dirty="0"/>
              <a:t>, could be improved by powering earlier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Monitoring effort, </a:t>
            </a:r>
            <a:r>
              <a:rPr lang="en-CA" sz="1000" b="1" dirty="0"/>
              <a:t>all data is readily available online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b="1" dirty="0"/>
              <a:t>B1 </a:t>
            </a:r>
            <a:r>
              <a:rPr lang="en-CA" sz="1000" dirty="0"/>
              <a:t>should be repaired for 2024, to be used in combination with B2</a:t>
            </a:r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400" b="1" dirty="0">
                <a:solidFill>
                  <a:srgbClr val="3182BA"/>
                </a:solidFill>
              </a:rPr>
              <a:t>Machine Development: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Showed a </a:t>
            </a:r>
            <a:r>
              <a:rPr lang="en-CA" sz="1000" b="1" dirty="0"/>
              <a:t>clear BB compensation</a:t>
            </a:r>
            <a:r>
              <a:rPr lang="en-CA" sz="1000" dirty="0"/>
              <a:t> for IP1 and IP5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Highlighted a </a:t>
            </a:r>
            <a:r>
              <a:rPr lang="en-CA" sz="1000" b="1" dirty="0"/>
              <a:t>distinct bunch-by-bunch signature</a:t>
            </a:r>
            <a:r>
              <a:rPr lang="en-CA" sz="1000" dirty="0"/>
              <a:t>, in good agreement with effective signature from footprint studies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Fundamental link </a:t>
            </a:r>
            <a:r>
              <a:rPr lang="en-CA" sz="1000" b="1" dirty="0"/>
              <a:t>between RDTs, DA and beam losses </a:t>
            </a:r>
            <a:r>
              <a:rPr lang="en-CA" sz="1000" dirty="0"/>
              <a:t>still to be understood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000" dirty="0"/>
              <a:t>Future MDs to study </a:t>
            </a:r>
            <a:r>
              <a:rPr lang="en-CA" sz="1000" b="1" dirty="0"/>
              <a:t>various bunch-by-bunch signatures</a:t>
            </a:r>
            <a:r>
              <a:rPr lang="en-CA" sz="1000" dirty="0"/>
              <a:t>?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000" b="1" dirty="0">
              <a:solidFill>
                <a:srgbClr val="3182BA"/>
              </a:solidFill>
            </a:endParaRP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000" b="1" dirty="0">
              <a:solidFill>
                <a:srgbClr val="3182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613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8658B-5C66-6B4F-DCD9-B39A7ACF1F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38945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Beam-Beam Long-Range compensation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3850530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Beam-beam</a:t>
            </a:r>
            <a:r>
              <a:rPr lang="en-CA" sz="1200" dirty="0"/>
              <a:t> interactions: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b="1" dirty="0"/>
              <a:t>Head-on</a:t>
            </a:r>
            <a:r>
              <a:rPr lang="en-CA" sz="1100" dirty="0"/>
              <a:t>: necessary for luminosity production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b="1" dirty="0"/>
              <a:t>Long-range</a:t>
            </a:r>
            <a:r>
              <a:rPr lang="en-CA" sz="1100" dirty="0"/>
              <a:t>: lead to undesirable tune-spread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BBLR is akin to </a:t>
            </a:r>
            <a:r>
              <a:rPr lang="en-CA" sz="1200" b="1" dirty="0"/>
              <a:t>multipolar error</a:t>
            </a:r>
            <a:r>
              <a:rPr lang="en-CA" sz="1200" dirty="0"/>
              <a:t>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dirty="0"/>
              <a:t>Leads to beam losses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dirty="0"/>
              <a:t>Reduction of dynamic aperture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b="1" dirty="0">
                <a:solidFill>
                  <a:srgbClr val="FF0000"/>
                </a:solidFill>
              </a:rPr>
              <a:t>Reduction of integrated luminosity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100" b="1" dirty="0"/>
              <a:t>Strongest source of non-linearities!</a:t>
            </a:r>
          </a:p>
          <a:p>
            <a:pPr marL="114300" indent="0">
              <a:buSzPct val="100000"/>
              <a:buNone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Can be </a:t>
            </a:r>
            <a:r>
              <a:rPr lang="en-CA" sz="1200" b="1" dirty="0"/>
              <a:t>compensated</a:t>
            </a:r>
            <a:r>
              <a:rPr lang="en-CA" sz="1200" dirty="0"/>
              <a:t> with DC wires (BBCW)</a:t>
            </a:r>
          </a:p>
          <a:p>
            <a:pPr marL="114300" indent="0">
              <a:buSzPct val="100000"/>
              <a:buNone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Run 3, embedded in the </a:t>
            </a:r>
            <a:r>
              <a:rPr lang="en-CA" sz="1200" b="1" dirty="0"/>
              <a:t>collimators of IP1 + IP5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Double-wire configuration to </a:t>
            </a:r>
            <a:r>
              <a:rPr lang="en-CA" sz="1200" b="1" dirty="0"/>
              <a:t>target octupolar terms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628650" indent="-514350">
              <a:buFont typeface="+mj-lt"/>
              <a:buAutoNum type="arabicPeriod"/>
            </a:pPr>
            <a:endParaRPr lang="en-CA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4</a:t>
            </a:fld>
            <a:endParaRPr lang="en-CA"/>
          </a:p>
        </p:txBody>
      </p:sp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61CF40F1-BA0B-8C47-CF59-ED2009879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489" y="1287523"/>
            <a:ext cx="4340300" cy="2039067"/>
          </a:xfrm>
          <a:prstGeom prst="rect">
            <a:avLst/>
          </a:prstGeom>
        </p:spPr>
      </p:pic>
      <p:sp>
        <p:nvSpPr>
          <p:cNvPr id="10" name="Google Shape;159;g156f3006b7c_2_16">
            <a:extLst>
              <a:ext uri="{FF2B5EF4-FFF2-40B4-BE49-F238E27FC236}">
                <a16:creationId xmlns:a16="http://schemas.microsoft.com/office/drawing/2014/main" id="{5F7CB643-3A23-CE9D-5083-33A94C106C5D}"/>
              </a:ext>
            </a:extLst>
          </p:cNvPr>
          <p:cNvSpPr txBox="1">
            <a:spLocks/>
          </p:cNvSpPr>
          <p:nvPr/>
        </p:nvSpPr>
        <p:spPr>
          <a:xfrm>
            <a:off x="4745589" y="3501525"/>
            <a:ext cx="4076100" cy="762000"/>
          </a:xfrm>
          <a:prstGeom prst="rect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2000" tIns="72000" rIns="72000" bIns="720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Font typeface="Noto Sans"/>
              <a:buNone/>
            </a:pPr>
            <a:r>
              <a:rPr lang="en-CA" sz="1000"/>
              <a:t>“If the optics and layout conditions (</a:t>
            </a:r>
            <a:r>
              <a:rPr lang="el-GR" sz="1000"/>
              <a:t>β-</a:t>
            </a:r>
            <a:r>
              <a:rPr lang="en-CA" sz="1000"/>
              <a:t>aspect ratios, wire distance, etc.) </a:t>
            </a:r>
            <a:r>
              <a:rPr lang="en-CA" sz="1000" b="1"/>
              <a:t>cannot be met</a:t>
            </a:r>
            <a:r>
              <a:rPr lang="en-CA" sz="1000"/>
              <a:t>, wire currents and distances should be used for </a:t>
            </a:r>
            <a:r>
              <a:rPr lang="en-CA" sz="1000" b="1"/>
              <a:t>cancelling the LR leading order effect</a:t>
            </a:r>
            <a:r>
              <a:rPr lang="en-CA" sz="1000"/>
              <a:t>, i.e. </a:t>
            </a:r>
            <a:r>
              <a:rPr lang="en-CA" sz="1000" b="1"/>
              <a:t>octupole-like tune-spread</a:t>
            </a:r>
            <a:r>
              <a:rPr lang="en-CA" sz="1000"/>
              <a:t>.”</a:t>
            </a:r>
          </a:p>
          <a:p>
            <a:pPr marL="0" indent="0">
              <a:buFont typeface="Noto Sans"/>
              <a:buNone/>
            </a:pPr>
            <a:r>
              <a:rPr lang="en-CA" sz="850"/>
              <a:t>Y. Papaphilippou - BBLR 2015 workshop </a:t>
            </a:r>
            <a:r>
              <a:rPr lang="en-CA" sz="633"/>
              <a:t>(</a:t>
            </a:r>
            <a:r>
              <a:rPr lang="en-CA" sz="633" u="sng">
                <a:solidFill>
                  <a:schemeClr val="hlink"/>
                </a:solidFill>
                <a:hlinkClick r:id="rId3"/>
              </a:rPr>
              <a:t>https://indico.cern.ch/event/456856/contributions/1968793</a:t>
            </a:r>
            <a:r>
              <a:rPr lang="en-CA" sz="633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419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Footprint compression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4420321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Deviation from a linear machine </a:t>
            </a:r>
            <a:r>
              <a:rPr lang="en-CA" sz="1200" dirty="0"/>
              <a:t>measured with Resonance Driving Terms (</a:t>
            </a:r>
            <a:r>
              <a:rPr lang="en-CA" sz="1200" b="1" dirty="0"/>
              <a:t>RDTs</a:t>
            </a:r>
            <a:r>
              <a:rPr lang="en-CA" sz="1200" dirty="0"/>
              <a:t>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Chaos, diffusion, and ultimately </a:t>
            </a:r>
            <a:r>
              <a:rPr lang="en-CA" sz="1200" b="1" dirty="0">
                <a:solidFill>
                  <a:srgbClr val="FF0000"/>
                </a:solidFill>
              </a:rPr>
              <a:t>beam losses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Detuning</a:t>
            </a:r>
            <a:r>
              <a:rPr lang="en-CA" sz="1200" dirty="0"/>
              <a:t> (subset of RDTs) can be visualized in the tune diagram as a </a:t>
            </a:r>
            <a:r>
              <a:rPr lang="en-CA" sz="1200" b="1" dirty="0"/>
              <a:t>footprint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b="1" dirty="0">
              <a:solidFill>
                <a:srgbClr val="3093BE"/>
              </a:solidFill>
            </a:endParaRP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Lateral “wings” of BBLR </a:t>
            </a:r>
            <a:r>
              <a:rPr lang="en-CA" sz="1200" dirty="0"/>
              <a:t>need to be compressed to avoid </a:t>
            </a:r>
            <a:r>
              <a:rPr lang="en-CA" sz="1200" b="1" dirty="0">
                <a:solidFill>
                  <a:srgbClr val="FF0000"/>
                </a:solidFill>
              </a:rPr>
              <a:t>resonances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>
                <a:solidFill>
                  <a:srgbClr val="3182BA"/>
                </a:solidFill>
              </a:rPr>
              <a:t>Wires naturally compensate</a:t>
            </a:r>
            <a:r>
              <a:rPr lang="en-CA" sz="1200" dirty="0"/>
              <a:t> laterally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Note: non-optimal 𝛽</a:t>
            </a:r>
            <a:r>
              <a:rPr lang="en-CA" sz="1200" baseline="-25000" dirty="0"/>
              <a:t>x </a:t>
            </a:r>
            <a:r>
              <a:rPr lang="en-CA" sz="1200" dirty="0"/>
              <a:t>/𝛽</a:t>
            </a:r>
            <a:r>
              <a:rPr lang="en-CA" sz="1200" baseline="-25000" dirty="0"/>
              <a:t>y  </a:t>
            </a:r>
            <a:r>
              <a:rPr lang="en-CA" sz="1200" dirty="0"/>
              <a:t>yields tilt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200" baseline="-25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>
                <a:solidFill>
                  <a:srgbClr val="FF9331"/>
                </a:solidFill>
              </a:rPr>
              <a:t>Octupoles powered negatively</a:t>
            </a:r>
            <a:r>
              <a:rPr lang="en-CA" sz="1200" b="1" dirty="0"/>
              <a:t> </a:t>
            </a:r>
            <a:r>
              <a:rPr lang="en-CA" sz="1200" dirty="0"/>
              <a:t>compensate laterally, but enhance along the diagonal (not dramatic)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5</a:t>
            </a:fld>
            <a:endParaRPr lang="en-CA"/>
          </a:p>
        </p:txBody>
      </p:sp>
      <p:pic>
        <p:nvPicPr>
          <p:cNvPr id="25" name="Picture 24" descr="A graph of a function&#10;&#10;Description automatically generated">
            <a:extLst>
              <a:ext uri="{FF2B5EF4-FFF2-40B4-BE49-F238E27FC236}">
                <a16:creationId xmlns:a16="http://schemas.microsoft.com/office/drawing/2014/main" id="{B1A72C27-124D-DCAB-B316-D14EBC0EF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8089" y="57619"/>
            <a:ext cx="1698711" cy="1728000"/>
          </a:xfrm>
          <a:prstGeom prst="rect">
            <a:avLst/>
          </a:prstGeom>
        </p:spPr>
      </p:pic>
      <p:pic>
        <p:nvPicPr>
          <p:cNvPr id="27" name="Picture 26" descr="A graph of a graph&#10;&#10;Description automatically generated">
            <a:extLst>
              <a:ext uri="{FF2B5EF4-FFF2-40B4-BE49-F238E27FC236}">
                <a16:creationId xmlns:a16="http://schemas.microsoft.com/office/drawing/2014/main" id="{06C769F5-E5F0-AB01-AD82-97128F421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991" y="1872000"/>
            <a:ext cx="3103283" cy="2880000"/>
          </a:xfrm>
          <a:prstGeom prst="rect">
            <a:avLst/>
          </a:prstGeom>
        </p:spPr>
      </p:pic>
      <p:pic>
        <p:nvPicPr>
          <p:cNvPr id="29" name="Picture 28" descr="A graph of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E4264C3C-1848-7FD7-1FFC-7EC761845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990" y="1872000"/>
            <a:ext cx="3103283" cy="2880000"/>
          </a:xfrm>
          <a:prstGeom prst="rect">
            <a:avLst/>
          </a:prstGeom>
        </p:spPr>
      </p:pic>
      <p:pic>
        <p:nvPicPr>
          <p:cNvPr id="31" name="Picture 30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20E7F1B-6676-1258-8F2F-F25DFCBAE8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2989" y="1872000"/>
            <a:ext cx="3103283" cy="288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8256493-A120-03AB-F9BB-AEF2A5434391}"/>
              </a:ext>
            </a:extLst>
          </p:cNvPr>
          <p:cNvSpPr txBox="1"/>
          <p:nvPr/>
        </p:nvSpPr>
        <p:spPr>
          <a:xfrm>
            <a:off x="7319809" y="1948513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@ 1.4 x 10</a:t>
            </a:r>
            <a:r>
              <a:rPr lang="en-CA" sz="1100" b="1" baseline="30000" dirty="0">
                <a:solidFill>
                  <a:srgbClr val="3182BA"/>
                </a:solidFill>
              </a:rPr>
              <a:t>11 </a:t>
            </a:r>
            <a:r>
              <a:rPr lang="en-CA" sz="1100" b="1" dirty="0">
                <a:solidFill>
                  <a:srgbClr val="3182BA"/>
                </a:solidFill>
              </a:rPr>
              <a:t>p/b</a:t>
            </a:r>
            <a:endParaRPr lang="en-CA" sz="1100" b="1" baseline="30000" dirty="0">
              <a:solidFill>
                <a:srgbClr val="3182B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1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Beam-Beam Limit?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920000" cy="368010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Footprint becomes </a:t>
            </a:r>
            <a:r>
              <a:rPr lang="en-CA" sz="1200" b="1" dirty="0"/>
              <a:t>significantly larger </a:t>
            </a:r>
            <a:r>
              <a:rPr lang="en-CA" sz="1200" dirty="0"/>
              <a:t>with reduction of crossing angle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Technologically still within reach</a:t>
            </a:r>
            <a:r>
              <a:rPr lang="en-CA" sz="1200" dirty="0"/>
              <a:t> with standalone wires (proposed for HL)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450 Am of current instead of 350 Am </a:t>
            </a:r>
            <a:r>
              <a:rPr lang="en-CA" sz="1200" b="1" dirty="0"/>
              <a:t>(factor 1.3)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Compensation of all RDTs </a:t>
            </a:r>
            <a:r>
              <a:rPr lang="en-CA" sz="1200" b="1" dirty="0"/>
              <a:t>(not only octupolar)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Possibility of a closer approach to the beam </a:t>
            </a:r>
            <a:r>
              <a:rPr lang="en-CA" sz="1200" b="1" dirty="0"/>
              <a:t>(scales as 1/d</a:t>
            </a:r>
            <a:r>
              <a:rPr lang="en-CA" sz="1200" b="1" baseline="30000" dirty="0"/>
              <a:t>4</a:t>
            </a:r>
            <a:r>
              <a:rPr lang="en-CA" sz="1200" b="1" dirty="0"/>
              <a:t>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6</a:t>
            </a:fld>
            <a:endParaRPr lang="en-CA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58284D-5A97-0701-9701-540796133DDB}"/>
              </a:ext>
            </a:extLst>
          </p:cNvPr>
          <p:cNvCxnSpPr>
            <a:cxnSpLocks/>
            <a:endCxn id="29" idx="6"/>
          </p:cNvCxnSpPr>
          <p:nvPr/>
        </p:nvCxnSpPr>
        <p:spPr>
          <a:xfrm flipV="1">
            <a:off x="1363579" y="4589393"/>
            <a:ext cx="6512172" cy="5107"/>
          </a:xfrm>
          <a:prstGeom prst="line">
            <a:avLst/>
          </a:prstGeom>
          <a:ln w="38100">
            <a:solidFill>
              <a:srgbClr val="3093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3139D0A0-9A82-C5DE-796A-8E38D705B0BE}"/>
              </a:ext>
            </a:extLst>
          </p:cNvPr>
          <p:cNvSpPr/>
          <p:nvPr/>
        </p:nvSpPr>
        <p:spPr>
          <a:xfrm>
            <a:off x="1307433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A22E110-9D3D-DAE3-A4A8-5673838245D2}"/>
              </a:ext>
            </a:extLst>
          </p:cNvPr>
          <p:cNvSpPr/>
          <p:nvPr/>
        </p:nvSpPr>
        <p:spPr>
          <a:xfrm>
            <a:off x="3496295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397B3A9-316E-58AA-2763-566AE83376A5}"/>
              </a:ext>
            </a:extLst>
          </p:cNvPr>
          <p:cNvSpPr/>
          <p:nvPr/>
        </p:nvSpPr>
        <p:spPr>
          <a:xfrm>
            <a:off x="5638591" y="4542364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84D946A-3932-8DB2-327D-8464D3CC8408}"/>
              </a:ext>
            </a:extLst>
          </p:cNvPr>
          <p:cNvSpPr/>
          <p:nvPr/>
        </p:nvSpPr>
        <p:spPr>
          <a:xfrm>
            <a:off x="7771477" y="4537256"/>
            <a:ext cx="104274" cy="104274"/>
          </a:xfrm>
          <a:prstGeom prst="ellipse">
            <a:avLst/>
          </a:prstGeom>
          <a:solidFill>
            <a:srgbClr val="3093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5B792099-5393-434C-52C4-199A86EBE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7" y="2195100"/>
            <a:ext cx="2327462" cy="2160000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E13C8E5-590A-E926-8045-38C41085A8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02"/>
          <a:stretch/>
        </p:blipFill>
        <p:spPr>
          <a:xfrm>
            <a:off x="2399412" y="2195100"/>
            <a:ext cx="2193765" cy="2160000"/>
          </a:xfrm>
          <a:prstGeom prst="rect">
            <a:avLst/>
          </a:prstGeom>
        </p:spPr>
      </p:pic>
      <p:pic>
        <p:nvPicPr>
          <p:cNvPr id="13" name="Picture 12" descr="A graph of a graph with a curved line&#10;&#10;Description automatically generated with medium confidence">
            <a:extLst>
              <a:ext uri="{FF2B5EF4-FFF2-40B4-BE49-F238E27FC236}">
                <a16:creationId xmlns:a16="http://schemas.microsoft.com/office/drawing/2014/main" id="{031E6982-7011-7E54-60AA-6E10CD5DDF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31"/>
          <a:stretch/>
        </p:blipFill>
        <p:spPr>
          <a:xfrm>
            <a:off x="4562834" y="2195099"/>
            <a:ext cx="2099729" cy="2160000"/>
          </a:xfrm>
          <a:prstGeom prst="rect">
            <a:avLst/>
          </a:prstGeom>
        </p:spPr>
      </p:pic>
      <p:pic>
        <p:nvPicPr>
          <p:cNvPr id="17" name="Picture 1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E57B186-5473-6709-EEDE-6E4B7F7051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31"/>
          <a:stretch/>
        </p:blipFill>
        <p:spPr>
          <a:xfrm>
            <a:off x="6700358" y="2195099"/>
            <a:ext cx="2099730" cy="2160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FAC6D04-F182-5350-AD95-5243E9D48546}"/>
              </a:ext>
            </a:extLst>
          </p:cNvPr>
          <p:cNvSpPr txBox="1"/>
          <p:nvPr/>
        </p:nvSpPr>
        <p:spPr>
          <a:xfrm>
            <a:off x="3615868" y="4475725"/>
            <a:ext cx="609462" cy="2154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800" b="1" dirty="0">
                <a:solidFill>
                  <a:srgbClr val="3182BA"/>
                </a:solidFill>
              </a:rPr>
              <a:t>130 urad</a:t>
            </a:r>
          </a:p>
        </p:txBody>
      </p:sp>
      <p:sp>
        <p:nvSpPr>
          <p:cNvPr id="21" name="Bent Arrow 20">
            <a:extLst>
              <a:ext uri="{FF2B5EF4-FFF2-40B4-BE49-F238E27FC236}">
                <a16:creationId xmlns:a16="http://schemas.microsoft.com/office/drawing/2014/main" id="{D98888BE-3413-AE8F-2C40-1C55DFB71BF2}"/>
              </a:ext>
            </a:extLst>
          </p:cNvPr>
          <p:cNvSpPr/>
          <p:nvPr/>
        </p:nvSpPr>
        <p:spPr>
          <a:xfrm>
            <a:off x="4225330" y="4569086"/>
            <a:ext cx="764953" cy="45719"/>
          </a:xfrm>
          <a:custGeom>
            <a:avLst/>
            <a:gdLst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83664 w 1013254"/>
              <a:gd name="connsiteY10" fmla="*/ 433515 h 433515"/>
              <a:gd name="connsiteX11" fmla="*/ 0 w 1013254"/>
              <a:gd name="connsiteY11" fmla="*/ 433515 h 433515"/>
              <a:gd name="connsiteX0" fmla="*/ 0 w 1013254"/>
              <a:gd name="connsiteY0" fmla="*/ 433515 h 433515"/>
              <a:gd name="connsiteX1" fmla="*/ 0 w 1013254"/>
              <a:gd name="connsiteY1" fmla="*/ 37714 h 433515"/>
              <a:gd name="connsiteX2" fmla="*/ 0 w 1013254"/>
              <a:gd name="connsiteY2" fmla="*/ 37714 h 433515"/>
              <a:gd name="connsiteX3" fmla="*/ 830736 w 1013254"/>
              <a:gd name="connsiteY3" fmla="*/ 37714 h 433515"/>
              <a:gd name="connsiteX4" fmla="*/ 830736 w 1013254"/>
              <a:gd name="connsiteY4" fmla="*/ 0 h 433515"/>
              <a:gd name="connsiteX5" fmla="*/ 1013254 w 1013254"/>
              <a:gd name="connsiteY5" fmla="*/ 79546 h 433515"/>
              <a:gd name="connsiteX6" fmla="*/ 830736 w 1013254"/>
              <a:gd name="connsiteY6" fmla="*/ 159091 h 433515"/>
              <a:gd name="connsiteX7" fmla="*/ 830736 w 1013254"/>
              <a:gd name="connsiteY7" fmla="*/ 121378 h 433515"/>
              <a:gd name="connsiteX8" fmla="*/ 83664 w 1013254"/>
              <a:gd name="connsiteY8" fmla="*/ 121378 h 433515"/>
              <a:gd name="connsiteX9" fmla="*/ 83664 w 1013254"/>
              <a:gd name="connsiteY9" fmla="*/ 121378 h 433515"/>
              <a:gd name="connsiteX10" fmla="*/ 0 w 1013254"/>
              <a:gd name="connsiteY10" fmla="*/ 433515 h 433515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0 w 1013254"/>
              <a:gd name="connsiteY2" fmla="*/ 37714 h 159091"/>
              <a:gd name="connsiteX3" fmla="*/ 830736 w 1013254"/>
              <a:gd name="connsiteY3" fmla="*/ 37714 h 159091"/>
              <a:gd name="connsiteX4" fmla="*/ 830736 w 1013254"/>
              <a:gd name="connsiteY4" fmla="*/ 0 h 159091"/>
              <a:gd name="connsiteX5" fmla="*/ 1013254 w 1013254"/>
              <a:gd name="connsiteY5" fmla="*/ 79546 h 159091"/>
              <a:gd name="connsiteX6" fmla="*/ 830736 w 1013254"/>
              <a:gd name="connsiteY6" fmla="*/ 159091 h 159091"/>
              <a:gd name="connsiteX7" fmla="*/ 830736 w 1013254"/>
              <a:gd name="connsiteY7" fmla="*/ 121378 h 159091"/>
              <a:gd name="connsiteX8" fmla="*/ 83664 w 1013254"/>
              <a:gd name="connsiteY8" fmla="*/ 121378 h 159091"/>
              <a:gd name="connsiteX9" fmla="*/ 83664 w 1013254"/>
              <a:gd name="connsiteY9" fmla="*/ 121378 h 159091"/>
              <a:gd name="connsiteX0" fmla="*/ 83664 w 1013254"/>
              <a:gd name="connsiteY0" fmla="*/ 121378 h 159091"/>
              <a:gd name="connsiteX1" fmla="*/ 0 w 1013254"/>
              <a:gd name="connsiteY1" fmla="*/ 37714 h 159091"/>
              <a:gd name="connsiteX2" fmla="*/ 830736 w 1013254"/>
              <a:gd name="connsiteY2" fmla="*/ 37714 h 159091"/>
              <a:gd name="connsiteX3" fmla="*/ 830736 w 1013254"/>
              <a:gd name="connsiteY3" fmla="*/ 0 h 159091"/>
              <a:gd name="connsiteX4" fmla="*/ 1013254 w 1013254"/>
              <a:gd name="connsiteY4" fmla="*/ 79546 h 159091"/>
              <a:gd name="connsiteX5" fmla="*/ 830736 w 1013254"/>
              <a:gd name="connsiteY5" fmla="*/ 159091 h 159091"/>
              <a:gd name="connsiteX6" fmla="*/ 830736 w 1013254"/>
              <a:gd name="connsiteY6" fmla="*/ 121378 h 159091"/>
              <a:gd name="connsiteX7" fmla="*/ 83664 w 1013254"/>
              <a:gd name="connsiteY7" fmla="*/ 121378 h 159091"/>
              <a:gd name="connsiteX8" fmla="*/ 83664 w 1013254"/>
              <a:gd name="connsiteY8" fmla="*/ 121378 h 159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3254" h="159091">
                <a:moveTo>
                  <a:pt x="83664" y="121378"/>
                </a:moveTo>
                <a:lnTo>
                  <a:pt x="0" y="37714"/>
                </a:lnTo>
                <a:lnTo>
                  <a:pt x="830736" y="37714"/>
                </a:lnTo>
                <a:lnTo>
                  <a:pt x="830736" y="0"/>
                </a:lnTo>
                <a:lnTo>
                  <a:pt x="1013254" y="79546"/>
                </a:lnTo>
                <a:lnTo>
                  <a:pt x="830736" y="159091"/>
                </a:lnTo>
                <a:lnTo>
                  <a:pt x="830736" y="121378"/>
                </a:lnTo>
                <a:lnTo>
                  <a:pt x="83664" y="121378"/>
                </a:lnTo>
                <a:lnTo>
                  <a:pt x="83664" y="121378"/>
                </a:lnTo>
                <a:close/>
              </a:path>
            </a:pathLst>
          </a:custGeom>
          <a:solidFill>
            <a:srgbClr val="3182B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2E37A0-6FD8-0767-818F-A0D909878064}"/>
              </a:ext>
            </a:extLst>
          </p:cNvPr>
          <p:cNvSpPr txBox="1"/>
          <p:nvPr/>
        </p:nvSpPr>
        <p:spPr>
          <a:xfrm>
            <a:off x="1434072" y="4481622"/>
            <a:ext cx="641141" cy="21544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rgbClr val="3182BA"/>
                </a:solidFill>
              </a:rPr>
              <a:t>160 urad</a:t>
            </a:r>
          </a:p>
        </p:txBody>
      </p:sp>
    </p:spTree>
    <p:extLst>
      <p:ext uri="{BB962C8B-B14F-4D97-AF65-F5344CB8AC3E}">
        <p14:creationId xmlns:p14="http://schemas.microsoft.com/office/powerpoint/2010/main" val="361335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7036" y="1006513"/>
            <a:ext cx="3960000" cy="540000"/>
          </a:xfrm>
        </p:spPr>
        <p:txBody>
          <a:bodyPr/>
          <a:lstStyle/>
          <a:p>
            <a:pPr algn="l"/>
            <a:r>
              <a:rPr lang="en-CA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7</a:t>
            </a:fld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209805" y="1789131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Experimental Framework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442859" y="2571749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Machine Development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3860482" y="335436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2023 Operation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583474" y="1006513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392377" y="2472953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990000" y="3342079"/>
            <a:ext cx="4876800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908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Figure of Merit for collider: burn-off efficiency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399"/>
            <a:ext cx="8074800" cy="3803073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In a luminosity-leveled collider, the number </a:t>
            </a:r>
            <a:r>
              <a:rPr lang="en-CA" sz="1200" b="1" dirty="0"/>
              <a:t>of injected protons is critical, </a:t>
            </a:r>
            <a:r>
              <a:rPr lang="en-CA" sz="1200" b="1" dirty="0">
                <a:solidFill>
                  <a:srgbClr val="FF0000"/>
                </a:solidFill>
              </a:rPr>
              <a:t>provided that they burn-off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Hence, protons lost early</a:t>
            </a:r>
            <a:r>
              <a:rPr lang="en-CA" sz="1200" dirty="0"/>
              <a:t> heavily impact the </a:t>
            </a:r>
            <a:r>
              <a:rPr lang="en-CA" sz="1200" b="1" dirty="0">
                <a:solidFill>
                  <a:srgbClr val="FF0000"/>
                </a:solidFill>
              </a:rPr>
              <a:t>integrated luminosity</a:t>
            </a:r>
            <a:r>
              <a:rPr lang="en-CA" sz="1200" dirty="0"/>
              <a:t> of a fill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CA" sz="12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Burn-off Efficiency</a:t>
            </a:r>
            <a:r>
              <a:rPr lang="en-CA" sz="1200" dirty="0"/>
              <a:t>: ratio of burn-off losses to total losses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Directly quantifies the</a:t>
            </a:r>
            <a:r>
              <a:rPr lang="en-CA" sz="1200" b="1" dirty="0"/>
              <a:t> </a:t>
            </a:r>
            <a:r>
              <a:rPr lang="en-CA" sz="1200" b="1" dirty="0">
                <a:solidFill>
                  <a:srgbClr val="3182BA"/>
                </a:solidFill>
              </a:rPr>
              <a:t>efficiency</a:t>
            </a:r>
            <a:r>
              <a:rPr lang="en-CA" sz="1200" b="1" dirty="0"/>
              <a:t> </a:t>
            </a:r>
            <a:r>
              <a:rPr lang="en-CA" sz="1200" dirty="0"/>
              <a:t>of the collider 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Single parameter which also contains </a:t>
            </a:r>
            <a:r>
              <a:rPr lang="en-CA" sz="1200" b="1" dirty="0"/>
              <a:t>luminosity-normalised losses</a:t>
            </a:r>
            <a:r>
              <a:rPr lang="en-CA" sz="1200" dirty="0"/>
              <a:t>: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CA" sz="1200" dirty="0"/>
              <a:t>More interesting than beam lifetime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8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20C28D-978E-8199-4D68-E850EFE0E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383" y="3548942"/>
            <a:ext cx="2443817" cy="5894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F4BB37-3BFA-89B5-6158-FD06C19E5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962" y="4121194"/>
            <a:ext cx="1231232" cy="396448"/>
          </a:xfrm>
          <a:prstGeom prst="rect">
            <a:avLst/>
          </a:prstGeom>
        </p:spPr>
      </p:pic>
      <p:pic>
        <p:nvPicPr>
          <p:cNvPr id="11" name="Picture 10" descr="A graph of a slope&#10;&#10;Description automatically generated with medium confidence">
            <a:extLst>
              <a:ext uri="{FF2B5EF4-FFF2-40B4-BE49-F238E27FC236}">
                <a16:creationId xmlns:a16="http://schemas.microsoft.com/office/drawing/2014/main" id="{4CF9EC52-AE13-24FB-65EB-245B66563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516" y="1500505"/>
            <a:ext cx="6313767" cy="206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79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2145B72-1225-6890-0435-0B00F83A5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967" y="1971658"/>
            <a:ext cx="5037210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Figure of Merit for collider: burn-off efficiency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677F-8F34-9875-B3F4-BDDF53EF7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5219306" cy="1657350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Integral </a:t>
            </a:r>
            <a:r>
              <a:rPr lang="en-CA" sz="1200" dirty="0"/>
              <a:t>of efficiency linked to </a:t>
            </a:r>
            <a:r>
              <a:rPr lang="en-CA" sz="1200" b="1" dirty="0"/>
              <a:t>Relative Gain </a:t>
            </a:r>
            <a:r>
              <a:rPr lang="en-CA" sz="1200" dirty="0"/>
              <a:t>in integrated luminosity: (for short losses at the start of a fill)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CA" sz="1200" b="1" dirty="0"/>
              <a:t>If η = 0.5 for 30 minutes</a:t>
            </a:r>
            <a:r>
              <a:rPr lang="en-CA" sz="1200" dirty="0"/>
              <a:t>, reduction of </a:t>
            </a:r>
            <a:r>
              <a:rPr lang="en-CA" sz="1200" b="1" dirty="0">
                <a:solidFill>
                  <a:srgbClr val="FF0000"/>
                </a:solidFill>
              </a:rPr>
              <a:t>integrated luminosity of −3 % </a:t>
            </a:r>
            <a:r>
              <a:rPr lang="en-CA" sz="1200" dirty="0"/>
              <a:t>for 10 h of proton-proton collisions</a:t>
            </a:r>
          </a:p>
          <a:p>
            <a:pPr marL="114300" indent="0">
              <a:buSzPct val="100000"/>
              <a:buNone/>
            </a:pPr>
            <a:endParaRPr lang="fr-CA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AF4F2B-5D53-F638-4BE8-5DE7B35D74AE}"/>
              </a:ext>
            </a:extLst>
          </p:cNvPr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CA"/>
              <a:t>P. Belanger | HL-LHC Collaboration Meeting | Vancouver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9</a:t>
            </a:fld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ABB767-9A75-1ED8-8FED-28207E152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9484" y="1036850"/>
            <a:ext cx="2787316" cy="6975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F0F8888-D125-A17E-3FD0-8DC3012FA1A5}"/>
              </a:ext>
            </a:extLst>
          </p:cNvPr>
          <p:cNvSpPr txBox="1"/>
          <p:nvPr/>
        </p:nvSpPr>
        <p:spPr>
          <a:xfrm>
            <a:off x="4025339" y="4122587"/>
            <a:ext cx="24593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Integral of lumi-normalized losses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344C3A-3F39-5111-E51C-E136A1DF669E}"/>
              </a:ext>
            </a:extLst>
          </p:cNvPr>
          <p:cNvSpPr txBox="1"/>
          <p:nvPr/>
        </p:nvSpPr>
        <p:spPr>
          <a:xfrm rot="16200000">
            <a:off x="3449627" y="3353255"/>
            <a:ext cx="14029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Gain in luminosity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D9181B-62C8-26E2-6673-ABC517CCB012}"/>
              </a:ext>
            </a:extLst>
          </p:cNvPr>
          <p:cNvSpPr txBox="1"/>
          <p:nvPr/>
        </p:nvSpPr>
        <p:spPr>
          <a:xfrm>
            <a:off x="170825" y="3811566"/>
            <a:ext cx="129820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00" b="1" dirty="0">
                <a:solidFill>
                  <a:srgbClr val="3182BA"/>
                </a:solidFill>
              </a:rPr>
              <a:t>* General concept, applicable to any losses, not only BB.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E94D41-1BE7-A914-AE72-6D164990BD3F}"/>
              </a:ext>
            </a:extLst>
          </p:cNvPr>
          <p:cNvSpPr txBox="1"/>
          <p:nvPr/>
        </p:nvSpPr>
        <p:spPr>
          <a:xfrm>
            <a:off x="6761613" y="836827"/>
            <a:ext cx="1925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b="1" dirty="0">
                <a:solidFill>
                  <a:srgbClr val="3182BA"/>
                </a:solidFill>
              </a:rPr>
              <a:t>* Simple scaling law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5A5DA8-147F-89FE-D951-2B5524711E14}"/>
              </a:ext>
            </a:extLst>
          </p:cNvPr>
          <p:cNvSpPr txBox="1"/>
          <p:nvPr/>
        </p:nvSpPr>
        <p:spPr>
          <a:xfrm>
            <a:off x="8075097" y="1634337"/>
            <a:ext cx="111739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00" b="1" dirty="0">
                <a:solidFill>
                  <a:srgbClr val="3182BA"/>
                </a:solidFill>
              </a:rPr>
              <a:t>lumi-normalized losses</a:t>
            </a:r>
          </a:p>
        </p:txBody>
      </p:sp>
    </p:spTree>
    <p:extLst>
      <p:ext uri="{BB962C8B-B14F-4D97-AF65-F5344CB8AC3E}">
        <p14:creationId xmlns:p14="http://schemas.microsoft.com/office/powerpoint/2010/main" val="805442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7326</TotalTime>
  <Words>2127</Words>
  <Application>Microsoft Macintosh PowerPoint</Application>
  <PresentationFormat>On-screen Show (16:9)</PresentationFormat>
  <Paragraphs>343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Courier New</vt:lpstr>
      <vt:lpstr>Noto Sans</vt:lpstr>
      <vt:lpstr>Noto Sans Symbols</vt:lpstr>
      <vt:lpstr>System Font Regular</vt:lpstr>
      <vt:lpstr>Thème Office</vt:lpstr>
      <vt:lpstr>BBLR compensation in Run 3:  Bunch-by-bunch losses and wire operation</vt:lpstr>
      <vt:lpstr>Introduction</vt:lpstr>
      <vt:lpstr>Historical collaboration</vt:lpstr>
      <vt:lpstr>Beam-Beam Long-Range compensation</vt:lpstr>
      <vt:lpstr>Footprint compression</vt:lpstr>
      <vt:lpstr>Beam-Beam Limit?</vt:lpstr>
      <vt:lpstr>Introduction</vt:lpstr>
      <vt:lpstr>Figure of Merit for collider: burn-off efficiency</vt:lpstr>
      <vt:lpstr>Figure of Merit for collider: burn-off efficiency</vt:lpstr>
      <vt:lpstr>Run 3 BBCW hardware</vt:lpstr>
      <vt:lpstr>Commissioning and operation </vt:lpstr>
      <vt:lpstr>Commissioning and operation </vt:lpstr>
      <vt:lpstr>Introduction</vt:lpstr>
      <vt:lpstr>Machine Development (Nov. 2022)</vt:lpstr>
      <vt:lpstr>Machine Development (Nov. 2022)</vt:lpstr>
      <vt:lpstr>Measuring the efficiency</vt:lpstr>
      <vt:lpstr>MD: successful BBCW compensation</vt:lpstr>
      <vt:lpstr>MD: successful BBCW compensation</vt:lpstr>
      <vt:lpstr>Bunch-by-bunch signature</vt:lpstr>
      <vt:lpstr>Bunch-by-bunch signature</vt:lpstr>
      <vt:lpstr>Evaluating BB Strength</vt:lpstr>
      <vt:lpstr>BB Strength and b-by-b signature</vt:lpstr>
      <vt:lpstr>Introduction</vt:lpstr>
      <vt:lpstr>2023 Operational fills</vt:lpstr>
      <vt:lpstr>Monitoring effort</vt:lpstr>
      <vt:lpstr>Natural cleaning of the machine</vt:lpstr>
      <vt:lpstr>General trend: net positive impact</vt:lpstr>
      <vt:lpstr>General trend: net positive impact</vt:lpstr>
      <vt:lpstr>Trend for middles bunches (high beam-beam)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André-Pierre OLIVIER</dc:creator>
  <cp:lastModifiedBy>phbel@student.ubc.ca</cp:lastModifiedBy>
  <cp:revision>72</cp:revision>
  <dcterms:created xsi:type="dcterms:W3CDTF">2016-02-12T10:02:27Z</dcterms:created>
  <dcterms:modified xsi:type="dcterms:W3CDTF">2023-09-27T18:26:24Z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