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63" r:id="rId5"/>
    <p:sldId id="713" r:id="rId6"/>
    <p:sldId id="265" r:id="rId7"/>
    <p:sldId id="703" r:id="rId8"/>
    <p:sldId id="711" r:id="rId9"/>
    <p:sldId id="712" r:id="rId10"/>
    <p:sldId id="693" r:id="rId11"/>
    <p:sldId id="708" r:id="rId12"/>
    <p:sldId id="699" r:id="rId13"/>
    <p:sldId id="704" r:id="rId14"/>
    <p:sldId id="267" r:id="rId15"/>
    <p:sldId id="705" r:id="rId16"/>
    <p:sldId id="706" r:id="rId17"/>
    <p:sldId id="710" r:id="rId18"/>
    <p:sldId id="696" r:id="rId19"/>
    <p:sldId id="709" r:id="rId20"/>
    <p:sldId id="697" r:id="rId21"/>
    <p:sldId id="698" r:id="rId22"/>
    <p:sldId id="266" r:id="rId23"/>
    <p:sldId id="532" r:id="rId24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 userDrawn="1">
          <p15:clr>
            <a:srgbClr val="A4A3A4"/>
          </p15:clr>
        </p15:guide>
        <p15:guide id="2" pos="3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uratore, Joseph" initials="MJ" lastIdx="2" clrIdx="0">
    <p:extLst>
      <p:ext uri="{19B8F6BF-5375-455C-9EA6-DF929625EA0E}">
        <p15:presenceInfo xmlns:p15="http://schemas.microsoft.com/office/powerpoint/2012/main" userId="S::muratore@bnl.gov::1a594720-d9f6-4832-a0b1-1776ea58b3d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400"/>
    <a:srgbClr val="008E00"/>
    <a:srgbClr val="009900"/>
    <a:srgbClr val="D3E7F1"/>
    <a:srgbClr val="5F5F5F"/>
    <a:srgbClr val="FFCC66"/>
    <a:srgbClr val="FFCC99"/>
    <a:srgbClr val="FFFFFF"/>
    <a:srgbClr val="EAF7FA"/>
    <a:srgbClr val="EBF8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9" autoAdjust="0"/>
    <p:restoredTop sz="95070" autoAdjust="0"/>
  </p:normalViewPr>
  <p:slideViewPr>
    <p:cSldViewPr snapToObjects="1" showGuides="1">
      <p:cViewPr varScale="1">
        <p:scale>
          <a:sx n="91" d="100"/>
          <a:sy n="91" d="100"/>
        </p:scale>
        <p:origin x="346" y="58"/>
      </p:cViewPr>
      <p:guideLst>
        <p:guide orient="horz" pos="4080"/>
        <p:guide pos="3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Yahia, Anis" userId="015bc838-fa2d-439b-be2b-190f00900885" providerId="ADAL" clId="{FC82C07E-F9BE-45C8-A99C-F12104833ED2}"/>
    <pc:docChg chg="modSld">
      <pc:chgData name="Ben Yahia, Anis" userId="015bc838-fa2d-439b-be2b-190f00900885" providerId="ADAL" clId="{FC82C07E-F9BE-45C8-A99C-F12104833ED2}" dt="2023-09-26T20:07:14.749" v="0" actId="207"/>
      <pc:docMkLst>
        <pc:docMk/>
      </pc:docMkLst>
      <pc:sldChg chg="modSp mod">
        <pc:chgData name="Ben Yahia, Anis" userId="015bc838-fa2d-439b-be2b-190f00900885" providerId="ADAL" clId="{FC82C07E-F9BE-45C8-A99C-F12104833ED2}" dt="2023-09-26T20:07:14.749" v="0" actId="207"/>
        <pc:sldMkLst>
          <pc:docMk/>
          <pc:sldMk cId="3191272539" sldId="697"/>
        </pc:sldMkLst>
        <pc:spChg chg="mod">
          <ac:chgData name="Ben Yahia, Anis" userId="015bc838-fa2d-439b-be2b-190f00900885" providerId="ADAL" clId="{FC82C07E-F9BE-45C8-A99C-F12104833ED2}" dt="2023-09-26T20:07:14.749" v="0" actId="207"/>
          <ac:spMkLst>
            <pc:docMk/>
            <pc:sldMk cId="3191272539" sldId="697"/>
            <ac:spMk id="3" creationId="{EC3BE47D-4B89-4B4C-AA3E-536F9C96D9AA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brookhavenlab-my.sharepoint.com/personal/abenyahia_bnl_gov/Documents/FQ_IG_summary_tabl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Integrated Gradient Variations in MQXFA Models</a:t>
            </a:r>
          </a:p>
        </c:rich>
      </c:tx>
      <c:layout>
        <c:manualLayout>
          <c:xMode val="edge"/>
          <c:yMode val="edge"/>
          <c:x val="0.24908283298212452"/>
          <c:y val="2.5423723158565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480448332220051"/>
          <c:y val="0.10851703623002887"/>
          <c:w val="0.82295646733100403"/>
          <c:h val="0.725041433106136"/>
        </c:manualLayout>
      </c:layout>
      <c:lineChart>
        <c:grouping val="standard"/>
        <c:varyColors val="0"/>
        <c:ser>
          <c:idx val="0"/>
          <c:order val="0"/>
          <c:tx>
            <c:v>Corrections applied</c:v>
          </c:tx>
          <c:spPr>
            <a:ln w="28575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'Plot-updated (2)'!$N$3:$N$10</c:f>
              <c:strCache>
                <c:ptCount val="8"/>
                <c:pt idx="0">
                  <c:v>A03</c:v>
                </c:pt>
                <c:pt idx="1">
                  <c:v>A04</c:v>
                </c:pt>
                <c:pt idx="2">
                  <c:v>A05</c:v>
                </c:pt>
                <c:pt idx="3">
                  <c:v>A06 </c:v>
                </c:pt>
                <c:pt idx="4">
                  <c:v>A10</c:v>
                </c:pt>
                <c:pt idx="5">
                  <c:v>A11</c:v>
                </c:pt>
                <c:pt idx="6">
                  <c:v>A08b</c:v>
                </c:pt>
                <c:pt idx="7">
                  <c:v>A14b</c:v>
                </c:pt>
              </c:strCache>
            </c:strRef>
          </c:cat>
          <c:val>
            <c:numRef>
              <c:f>'Plot-updated (2)'!$O$3:$O$10</c:f>
              <c:numCache>
                <c:formatCode>General</c:formatCode>
                <c:ptCount val="8"/>
                <c:pt idx="0">
                  <c:v>-1.1399133429936228</c:v>
                </c:pt>
                <c:pt idx="1">
                  <c:v>-0.28434137282613392</c:v>
                </c:pt>
                <c:pt idx="2">
                  <c:v>0.55046018142650155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BF2-471A-834C-EBB306F33FC4}"/>
            </c:ext>
          </c:extLst>
        </c:ser>
        <c:ser>
          <c:idx val="1"/>
          <c:order val="1"/>
          <c:tx>
            <c:v>As measured</c:v>
          </c:tx>
          <c:spPr>
            <a:ln w="28575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'Plot-updated (2)'!$N$3:$N$10</c:f>
              <c:strCache>
                <c:ptCount val="8"/>
                <c:pt idx="0">
                  <c:v>A03</c:v>
                </c:pt>
                <c:pt idx="1">
                  <c:v>A04</c:v>
                </c:pt>
                <c:pt idx="2">
                  <c:v>A05</c:v>
                </c:pt>
                <c:pt idx="3">
                  <c:v>A06 </c:v>
                </c:pt>
                <c:pt idx="4">
                  <c:v>A10</c:v>
                </c:pt>
                <c:pt idx="5">
                  <c:v>A11</c:v>
                </c:pt>
                <c:pt idx="6">
                  <c:v>A08b</c:v>
                </c:pt>
                <c:pt idx="7">
                  <c:v>A14b</c:v>
                </c:pt>
              </c:strCache>
            </c:strRef>
          </c:cat>
          <c:val>
            <c:numRef>
              <c:f>'Plot-updated (2)'!$P$3:$P$10</c:f>
              <c:numCache>
                <c:formatCode>General</c:formatCode>
                <c:ptCount val="8"/>
                <c:pt idx="3">
                  <c:v>-0.61254167465574483</c:v>
                </c:pt>
                <c:pt idx="4">
                  <c:v>0.33745832534259534</c:v>
                </c:pt>
                <c:pt idx="5">
                  <c:v>0.36045107803442988</c:v>
                </c:pt>
                <c:pt idx="6">
                  <c:v>3.035549990556774E-2</c:v>
                </c:pt>
                <c:pt idx="7">
                  <c:v>0.75807130576640702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BF2-471A-834C-EBB306F33FC4}"/>
            </c:ext>
          </c:extLst>
        </c:ser>
        <c:ser>
          <c:idx val="2"/>
          <c:order val="2"/>
          <c:spPr>
            <a:ln w="15875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'Plot-updated (2)'!$N$3:$N$10</c:f>
              <c:strCache>
                <c:ptCount val="8"/>
                <c:pt idx="0">
                  <c:v>A03</c:v>
                </c:pt>
                <c:pt idx="1">
                  <c:v>A04</c:v>
                </c:pt>
                <c:pt idx="2">
                  <c:v>A05</c:v>
                </c:pt>
                <c:pt idx="3">
                  <c:v>A06 </c:v>
                </c:pt>
                <c:pt idx="4">
                  <c:v>A10</c:v>
                </c:pt>
                <c:pt idx="5">
                  <c:v>A11</c:v>
                </c:pt>
                <c:pt idx="6">
                  <c:v>A08b</c:v>
                </c:pt>
                <c:pt idx="7">
                  <c:v>A14b</c:v>
                </c:pt>
              </c:strCache>
            </c:strRef>
          </c:cat>
          <c:val>
            <c:numRef>
              <c:f>'Plot-updated (2)'!$K$3:$K$10</c:f>
              <c:numCache>
                <c:formatCode>0.00</c:formatCode>
                <c:ptCount val="8"/>
                <c:pt idx="0">
                  <c:v>-1.5</c:v>
                </c:pt>
                <c:pt idx="1">
                  <c:v>-1.5</c:v>
                </c:pt>
                <c:pt idx="2">
                  <c:v>-1.5</c:v>
                </c:pt>
                <c:pt idx="3">
                  <c:v>-1.5</c:v>
                </c:pt>
                <c:pt idx="4">
                  <c:v>-1.5</c:v>
                </c:pt>
                <c:pt idx="5">
                  <c:v>-1.5</c:v>
                </c:pt>
                <c:pt idx="6">
                  <c:v>-1.5</c:v>
                </c:pt>
                <c:pt idx="7">
                  <c:v>-1.5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BF2-471A-834C-EBB306F33FC4}"/>
            </c:ext>
          </c:extLst>
        </c:ser>
        <c:ser>
          <c:idx val="3"/>
          <c:order val="3"/>
          <c:spPr>
            <a:ln w="15875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'Plot-updated (2)'!$N$3:$N$10</c:f>
              <c:strCache>
                <c:ptCount val="8"/>
                <c:pt idx="0">
                  <c:v>A03</c:v>
                </c:pt>
                <c:pt idx="1">
                  <c:v>A04</c:v>
                </c:pt>
                <c:pt idx="2">
                  <c:v>A05</c:v>
                </c:pt>
                <c:pt idx="3">
                  <c:v>A06 </c:v>
                </c:pt>
                <c:pt idx="4">
                  <c:v>A10</c:v>
                </c:pt>
                <c:pt idx="5">
                  <c:v>A11</c:v>
                </c:pt>
                <c:pt idx="6">
                  <c:v>A08b</c:v>
                </c:pt>
                <c:pt idx="7">
                  <c:v>A14b</c:v>
                </c:pt>
              </c:strCache>
            </c:strRef>
          </c:cat>
          <c:val>
            <c:numRef>
              <c:f>'Plot-updated (2)'!$L$3:$L$10</c:f>
              <c:numCache>
                <c:formatCode>0.00</c:formatCode>
                <c:ptCount val="8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  <c:pt idx="6">
                  <c:v>1.5</c:v>
                </c:pt>
                <c:pt idx="7">
                  <c:v>1.5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BF2-471A-834C-EBB306F33FC4}"/>
            </c:ext>
          </c:extLst>
        </c:ser>
        <c:ser>
          <c:idx val="4"/>
          <c:order val="4"/>
          <c:spPr>
            <a:ln w="15875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'Plot-updated (2)'!$N$3:$N$10</c:f>
              <c:strCache>
                <c:ptCount val="8"/>
                <c:pt idx="0">
                  <c:v>A03</c:v>
                </c:pt>
                <c:pt idx="1">
                  <c:v>A04</c:v>
                </c:pt>
                <c:pt idx="2">
                  <c:v>A05</c:v>
                </c:pt>
                <c:pt idx="3">
                  <c:v>A06 </c:v>
                </c:pt>
                <c:pt idx="4">
                  <c:v>A10</c:v>
                </c:pt>
                <c:pt idx="5">
                  <c:v>A11</c:v>
                </c:pt>
                <c:pt idx="6">
                  <c:v>A08b</c:v>
                </c:pt>
                <c:pt idx="7">
                  <c:v>A14b</c:v>
                </c:pt>
              </c:strCache>
            </c:strRef>
          </c:cat>
          <c:val>
            <c:numRef>
              <c:f>'Plot-updated (2)'!$M$3:$M$10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BF2-471A-834C-EBB306F33F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8247392"/>
        <c:axId val="708248224"/>
      </c:lineChart>
      <c:catAx>
        <c:axId val="708247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MQXFA Magnet</a:t>
                </a:r>
              </a:p>
            </c:rich>
          </c:tx>
          <c:layout>
            <c:manualLayout>
              <c:xMode val="edge"/>
              <c:yMode val="edge"/>
              <c:x val="0.43131002418279396"/>
              <c:y val="0.918902326860107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8248224"/>
        <c:crossesAt val="-2"/>
        <c:auto val="1"/>
        <c:lblAlgn val="ctr"/>
        <c:lblOffset val="100"/>
        <c:noMultiLvlLbl val="0"/>
      </c:catAx>
      <c:valAx>
        <c:axId val="708248224"/>
        <c:scaling>
          <c:orientation val="minMax"/>
          <c:max val="2.5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Integrated</a:t>
                </a:r>
                <a:r>
                  <a:rPr lang="en-US" sz="1200" baseline="0"/>
                  <a:t> Gradient Variation from Average [T]</a:t>
                </a:r>
                <a:endParaRPr lang="en-US" sz="12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8247392"/>
        <c:crosses val="autoZero"/>
        <c:crossBetween val="between"/>
      </c:valAx>
      <c:spPr>
        <a:noFill/>
        <a:ln>
          <a:solidFill>
            <a:schemeClr val="bg2">
              <a:lumMod val="75000"/>
            </a:schemeClr>
          </a:solidFill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30841953159785851"/>
          <c:y val="0.1680692717493501"/>
          <c:w val="0.44583466457297882"/>
          <c:h val="6.0744459107509433E-2"/>
        </c:manualLayout>
      </c:layout>
      <c:overlay val="0"/>
      <c:spPr>
        <a:solidFill>
          <a:schemeClr val="bg1"/>
        </a:solidFill>
        <a:ln>
          <a:solidFill>
            <a:schemeClr val="tx1">
              <a:lumMod val="15000"/>
              <a:lumOff val="85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26/09/2023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26/09/2023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noFill/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99989" y="6388100"/>
            <a:ext cx="4223883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Pre/Final Design Review – May 21-22,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3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Pre/Final Design Review – May 21-22,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Pre/Final Design Review – May 21-22,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Pre/Final Design Review – May 21-22,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Pre/Final Design Review – May 21-22,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8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Pre/Final Design Review – May 21-22, 2018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Pre/Final Design Review – May 21-22, 2018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2543605" cy="645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87488" y="2634879"/>
            <a:ext cx="9809364" cy="726345"/>
          </a:xfrm>
        </p:spPr>
        <p:txBody>
          <a:bodyPr/>
          <a:lstStyle/>
          <a:p>
            <a:r>
              <a:rPr lang="en-US" dirty="0"/>
              <a:t>Production testing summary of the MQXFA magnets</a:t>
            </a:r>
            <a:endParaRPr lang="en-GB" sz="3200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01913" y="3800653"/>
            <a:ext cx="9451648" cy="754227"/>
          </a:xfrm>
        </p:spPr>
        <p:txBody>
          <a:bodyPr>
            <a:normAutofit/>
          </a:bodyPr>
          <a:lstStyle/>
          <a:p>
            <a:r>
              <a:rPr lang="en-GB" sz="1800" dirty="0"/>
              <a:t>Anis Ben Yahia</a:t>
            </a:r>
          </a:p>
          <a:p>
            <a:r>
              <a:rPr lang="en-GB" sz="1800" dirty="0"/>
              <a:t>Brookhaven National Laboratory</a:t>
            </a:r>
          </a:p>
        </p:txBody>
      </p:sp>
      <p:sp>
        <p:nvSpPr>
          <p:cNvPr id="8" name="Freeform 7"/>
          <p:cNvSpPr/>
          <p:nvPr/>
        </p:nvSpPr>
        <p:spPr>
          <a:xfrm>
            <a:off x="2395675" y="908723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5911" y="45686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1551" y="45689"/>
            <a:ext cx="4057610" cy="16912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BE82A6-B7E2-41D7-B687-CFDA662CB267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1FAC2D94-BA6F-46F6-ABC6-A18163A2320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79826" y="4616440"/>
            <a:ext cx="5975944" cy="529499"/>
          </a:xfrm>
        </p:spPr>
        <p:txBody>
          <a:bodyPr>
            <a:normAutofit lnSpcReduction="10000"/>
          </a:bodyPr>
          <a:lstStyle/>
          <a:p>
            <a:r>
              <a:rPr lang="en-US" i="1" dirty="0"/>
              <a:t>13</a:t>
            </a:r>
            <a:r>
              <a:rPr lang="en-US" i="1" baseline="30000" dirty="0"/>
              <a:t>th</a:t>
            </a:r>
            <a:r>
              <a:rPr lang="en-US" i="1" dirty="0"/>
              <a:t> HL-LHC Collaboration Meeting</a:t>
            </a:r>
          </a:p>
          <a:p>
            <a:r>
              <a:rPr lang="en-US" i="1" dirty="0"/>
              <a:t>Sept. 27</a:t>
            </a:r>
            <a:r>
              <a:rPr lang="en-US" i="1" baseline="30000" dirty="0"/>
              <a:t>th</a:t>
            </a:r>
            <a:r>
              <a:rPr lang="en-US" i="1" dirty="0"/>
              <a:t>, 2023</a:t>
            </a:r>
          </a:p>
          <a:p>
            <a:endParaRPr lang="en-GB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D2AE0B-9E18-4F47-BC09-93E07D97B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4"/>
            <a:ext cx="3911848" cy="443947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Following the ramp at +30/-100 A/s, there was a drop in quench current in the subsequent ramp at 20 A/s.</a:t>
            </a:r>
          </a:p>
          <a:p>
            <a:r>
              <a:rPr lang="en-US" dirty="0"/>
              <a:t>Magnet trains back again to 16.53 kA.</a:t>
            </a:r>
          </a:p>
          <a:p>
            <a:r>
              <a:rPr lang="en-US" dirty="0"/>
              <a:t>Behavior was repeatable 3 times.</a:t>
            </a:r>
          </a:p>
          <a:p>
            <a:r>
              <a:rPr lang="en-US" dirty="0"/>
              <a:t>Ramps at 100 A/s showed lower quench current (16.22 and 16.21 kA).</a:t>
            </a:r>
          </a:p>
          <a:p>
            <a:r>
              <a:rPr lang="en-US" dirty="0"/>
              <a:t>All these quenches occurred in coil 227 (Q1.).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7D2605-C980-4D37-937E-E9CA2AEE6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A17319E-B14A-4A7A-915B-FC004D935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179388"/>
            <a:ext cx="10560050" cy="720725"/>
          </a:xfrm>
        </p:spPr>
        <p:txBody>
          <a:bodyPr/>
          <a:lstStyle/>
          <a:p>
            <a:r>
              <a:rPr lang="en-US" dirty="0"/>
              <a:t>MQXFA13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E3ECAD-9E68-4ED1-8D2E-2A3DDB28A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9269" y="1219204"/>
            <a:ext cx="7315200" cy="46851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627B5CC-EC68-47B6-A1B0-A22C2F3D8D1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1102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1D69D00-C059-483A-A24D-A744ADDAACA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EB0C023-8A50-488D-B24C-6AD64AA7E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/>
              <a:t>MQXFA13 – Quench localization from the Quench Antenna Array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BE47D-4B89-4B4C-AA3E-536F9C96D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Recurring quenches in the coil ends.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64E39-7734-4FA2-84D6-FFB178DA5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803440-2678-468F-9ECE-8B22FFEE57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3652" y="2101713"/>
            <a:ext cx="6891727" cy="42546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CC1EEB-567B-4887-9855-1F3D2A891779}"/>
              </a:ext>
            </a:extLst>
          </p:cNvPr>
          <p:cNvSpPr txBox="1"/>
          <p:nvPr/>
        </p:nvSpPr>
        <p:spPr>
          <a:xfrm>
            <a:off x="2548581" y="5987666"/>
            <a:ext cx="9428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Return end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5B56A3-7B66-48DB-A90F-173C2B3BC701}"/>
              </a:ext>
            </a:extLst>
          </p:cNvPr>
          <p:cNvSpPr txBox="1"/>
          <p:nvPr/>
        </p:nvSpPr>
        <p:spPr>
          <a:xfrm>
            <a:off x="8400256" y="5987666"/>
            <a:ext cx="9428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Lead end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860297-78F7-4954-8111-3D82F4F47496}"/>
              </a:ext>
            </a:extLst>
          </p:cNvPr>
          <p:cNvSpPr/>
          <p:nvPr/>
        </p:nvSpPr>
        <p:spPr>
          <a:xfrm>
            <a:off x="3566160" y="4434840"/>
            <a:ext cx="5184576" cy="44805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3807A4-F28F-447F-9459-3B8F92733F18}"/>
              </a:ext>
            </a:extLst>
          </p:cNvPr>
          <p:cNvSpPr txBox="1"/>
          <p:nvPr/>
        </p:nvSpPr>
        <p:spPr>
          <a:xfrm>
            <a:off x="9795638" y="4449886"/>
            <a:ext cx="18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Quench 10 to14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307EFE2-BDE1-49C4-B485-B77B5143219C}"/>
              </a:ext>
            </a:extLst>
          </p:cNvPr>
          <p:cNvCxnSpPr>
            <a:cxnSpLocks/>
          </p:cNvCxnSpPr>
          <p:nvPr/>
        </p:nvCxnSpPr>
        <p:spPr>
          <a:xfrm flipH="1" flipV="1">
            <a:off x="8750736" y="4617428"/>
            <a:ext cx="947612" cy="342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9520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AEA51E-DD7C-4E3B-9FA3-CC18236943D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EB0C023-8A50-488D-B24C-6AD64AA7E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>
                <a:solidFill>
                  <a:srgbClr val="0093BE"/>
                </a:solidFill>
              </a:rPr>
              <a:t>MQXFA13 – Quench localization from the Quench Antenna Array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BE47D-4B89-4B4C-AA3E-536F9C96D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Recurring quenches in the coil ends.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64E39-7734-4FA2-84D6-FFB178DA5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803440-2678-468F-9ECE-8B22FFEE57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3652" y="2101713"/>
            <a:ext cx="6891727" cy="42546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CC1EEB-567B-4887-9855-1F3D2A891779}"/>
              </a:ext>
            </a:extLst>
          </p:cNvPr>
          <p:cNvSpPr txBox="1"/>
          <p:nvPr/>
        </p:nvSpPr>
        <p:spPr>
          <a:xfrm>
            <a:off x="2548581" y="5987666"/>
            <a:ext cx="9428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Return end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5B56A3-7B66-48DB-A90F-173C2B3BC701}"/>
              </a:ext>
            </a:extLst>
          </p:cNvPr>
          <p:cNvSpPr txBox="1"/>
          <p:nvPr/>
        </p:nvSpPr>
        <p:spPr>
          <a:xfrm>
            <a:off x="8400256" y="5987666"/>
            <a:ext cx="9428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Lead end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3807A4-F28F-447F-9459-3B8F92733F18}"/>
              </a:ext>
            </a:extLst>
          </p:cNvPr>
          <p:cNvSpPr txBox="1"/>
          <p:nvPr/>
        </p:nvSpPr>
        <p:spPr>
          <a:xfrm>
            <a:off x="9823244" y="3296575"/>
            <a:ext cx="2239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Quenches following the +30/-100 A/s ramp.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F3D12E7-1E75-45FB-8E3D-5C20B76B7ED7}"/>
              </a:ext>
            </a:extLst>
          </p:cNvPr>
          <p:cNvCxnSpPr>
            <a:cxnSpLocks/>
          </p:cNvCxnSpPr>
          <p:nvPr/>
        </p:nvCxnSpPr>
        <p:spPr>
          <a:xfrm flipH="1" flipV="1">
            <a:off x="8669461" y="3124040"/>
            <a:ext cx="1064463" cy="4120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26F4A91-1CFF-452E-B0A0-2DD12DFDA533}"/>
              </a:ext>
            </a:extLst>
          </p:cNvPr>
          <p:cNvCxnSpPr>
            <a:cxnSpLocks/>
          </p:cNvCxnSpPr>
          <p:nvPr/>
        </p:nvCxnSpPr>
        <p:spPr>
          <a:xfrm flipH="1" flipV="1">
            <a:off x="8603964" y="3501851"/>
            <a:ext cx="1129960" cy="342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ED316DB6-3680-4ABE-8CA8-70480741F08D}"/>
              </a:ext>
            </a:extLst>
          </p:cNvPr>
          <p:cNvSpPr/>
          <p:nvPr/>
        </p:nvSpPr>
        <p:spPr>
          <a:xfrm>
            <a:off x="8454659" y="2996952"/>
            <a:ext cx="233629" cy="2747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9E6B27E-BB56-40B8-869C-66BFEB2E4154}"/>
              </a:ext>
            </a:extLst>
          </p:cNvPr>
          <p:cNvSpPr/>
          <p:nvPr/>
        </p:nvSpPr>
        <p:spPr>
          <a:xfrm>
            <a:off x="8470897" y="3354221"/>
            <a:ext cx="182311" cy="2321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814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837BE0F-8DC1-4F8B-8D85-3984F25C557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EB0C023-8A50-488D-B24C-6AD64AA7E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>
                <a:solidFill>
                  <a:srgbClr val="0093BE"/>
                </a:solidFill>
              </a:rPr>
              <a:t>MQXFA13 – Quench localization from the Quench Antenna Array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BE47D-4B89-4B4C-AA3E-536F9C96D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Recurring quenches in the coil ends.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64E39-7734-4FA2-84D6-FFB178DA5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803440-2678-468F-9ECE-8B22FFEE57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3652" y="2101713"/>
            <a:ext cx="6891727" cy="42546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CC1EEB-567B-4887-9855-1F3D2A891779}"/>
              </a:ext>
            </a:extLst>
          </p:cNvPr>
          <p:cNvSpPr txBox="1"/>
          <p:nvPr/>
        </p:nvSpPr>
        <p:spPr>
          <a:xfrm>
            <a:off x="2548581" y="5987666"/>
            <a:ext cx="9428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Return end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5B56A3-7B66-48DB-A90F-173C2B3BC701}"/>
              </a:ext>
            </a:extLst>
          </p:cNvPr>
          <p:cNvSpPr txBox="1"/>
          <p:nvPr/>
        </p:nvSpPr>
        <p:spPr>
          <a:xfrm>
            <a:off x="8400256" y="5987666"/>
            <a:ext cx="9428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Lead end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860297-78F7-4954-8111-3D82F4F47496}"/>
              </a:ext>
            </a:extLst>
          </p:cNvPr>
          <p:cNvSpPr/>
          <p:nvPr/>
        </p:nvSpPr>
        <p:spPr>
          <a:xfrm>
            <a:off x="3566160" y="2743200"/>
            <a:ext cx="5184576" cy="2286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3807A4-F28F-447F-9459-3B8F92733F18}"/>
              </a:ext>
            </a:extLst>
          </p:cNvPr>
          <p:cNvSpPr txBox="1"/>
          <p:nvPr/>
        </p:nvSpPr>
        <p:spPr>
          <a:xfrm>
            <a:off x="9628323" y="2672834"/>
            <a:ext cx="243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Quenches at 100 A/s.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26F4A91-1CFF-452E-B0A0-2DD12DFDA533}"/>
              </a:ext>
            </a:extLst>
          </p:cNvPr>
          <p:cNvCxnSpPr>
            <a:cxnSpLocks/>
          </p:cNvCxnSpPr>
          <p:nvPr/>
        </p:nvCxnSpPr>
        <p:spPr>
          <a:xfrm flipH="1">
            <a:off x="8750736" y="2872431"/>
            <a:ext cx="87365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530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D2AE0B-9E18-4F47-BC09-93E07D97B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4"/>
            <a:ext cx="10320560" cy="4439478"/>
          </a:xfrm>
        </p:spPr>
        <p:txBody>
          <a:bodyPr>
            <a:normAutofit/>
          </a:bodyPr>
          <a:lstStyle/>
          <a:p>
            <a:r>
              <a:rPr lang="en-US" dirty="0"/>
              <a:t>Analysis of CMM data showed that all MQXFA13 coils had small arc-length in the ends, with coil 227 the smallest ever. </a:t>
            </a:r>
          </a:p>
          <a:p>
            <a:r>
              <a:rPr lang="en-US" dirty="0"/>
              <a:t>FEM analysis of MQXFA13 as built showed risk of high strain with moderate prestress, and this issue may be prevented with higher local prestress.</a:t>
            </a:r>
          </a:p>
          <a:p>
            <a:r>
              <a:rPr lang="en-US" dirty="0"/>
              <a:t>MQXFA13 test was stopped in order to replace coil 227 and avoid damage to the other coils.</a:t>
            </a:r>
          </a:p>
          <a:p>
            <a:r>
              <a:rPr lang="en-US" dirty="0"/>
              <a:t>More details in:</a:t>
            </a:r>
          </a:p>
          <a:p>
            <a:pPr marL="400050" lvl="1" indent="0">
              <a:buNone/>
            </a:pPr>
            <a:r>
              <a:rPr lang="en-US" b="1" dirty="0"/>
              <a:t>“MQXFA, magnet assembly and preload” </a:t>
            </a:r>
            <a:r>
              <a:rPr lang="en-US" dirty="0"/>
              <a:t>by Dan Cheng.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7D2605-C980-4D37-937E-E9CA2AEE6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A17319E-B14A-4A7A-915B-FC004D935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179388"/>
            <a:ext cx="10560050" cy="720725"/>
          </a:xfrm>
        </p:spPr>
        <p:txBody>
          <a:bodyPr/>
          <a:lstStyle/>
          <a:p>
            <a:r>
              <a:rPr lang="en-US" dirty="0"/>
              <a:t>MQXFA13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27B5CC-EC68-47B6-A1B0-A22C2F3D8D1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722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0C023-8A50-488D-B24C-6AD64AA7E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MQXFA14b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BE47D-4B89-4B4C-AA3E-536F9C96D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962700"/>
            <a:ext cx="4991846" cy="4003848"/>
          </a:xfrm>
        </p:spPr>
        <p:txBody>
          <a:bodyPr/>
          <a:lstStyle/>
          <a:p>
            <a:r>
              <a:rPr lang="en-US" dirty="0"/>
              <a:t>Achieved nominal + 300A after 5 quenches.</a:t>
            </a:r>
          </a:p>
          <a:p>
            <a:r>
              <a:rPr lang="en-US" dirty="0"/>
              <a:t>All quenches except the first were in quadrant 3 (coil 143).</a:t>
            </a:r>
          </a:p>
          <a:p>
            <a:r>
              <a:rPr lang="en-US" dirty="0"/>
              <a:t>After the thermal cycle</a:t>
            </a:r>
          </a:p>
          <a:p>
            <a:pPr lvl="1"/>
            <a:r>
              <a:rPr lang="en-US" dirty="0"/>
              <a:t>One quench at 16.42 kA.</a:t>
            </a:r>
          </a:p>
          <a:p>
            <a:pPr lvl="1"/>
            <a:r>
              <a:rPr lang="en-US" dirty="0"/>
              <a:t>7 ramps without quench (2 to nominal + 300 A).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64E39-7734-4FA2-84D6-FFB178DA5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877508-5CD3-4CEF-9E74-A7A1A52327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7846" y="1916832"/>
            <a:ext cx="6246889" cy="4003848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221443E-03AB-42A6-B055-D0DE7526F842}"/>
              </a:ext>
            </a:extLst>
          </p:cNvPr>
          <p:cNvSpPr txBox="1">
            <a:spLocks/>
          </p:cNvSpPr>
          <p:nvPr/>
        </p:nvSpPr>
        <p:spPr>
          <a:xfrm>
            <a:off x="816000" y="999302"/>
            <a:ext cx="10998607" cy="86409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B963C"/>
              </a:buClr>
            </a:pPr>
            <a:r>
              <a:rPr lang="en-US" dirty="0"/>
              <a:t>Assembled using revised MQXFA specifications and targets.</a:t>
            </a:r>
            <a:r>
              <a:rPr lang="en-US" dirty="0">
                <a:solidFill>
                  <a:srgbClr val="5A5A5A"/>
                </a:solidFill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B9F67D-C914-47AE-AFCB-3D947EFE757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5536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0C023-8A50-488D-B24C-6AD64AA7E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MQXFA14b </a:t>
            </a:r>
            <a:r>
              <a:rPr lang="en-US" sz="2400" dirty="0">
                <a:solidFill>
                  <a:srgbClr val="0093BE"/>
                </a:solidFill>
              </a:rPr>
              <a:t>– Quench localization from the Quench Antenna Array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64E39-7734-4FA2-84D6-FFB178DA5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69A8EF5-B1EB-45ED-B1D1-FAF43EEEDA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576" y="1628800"/>
            <a:ext cx="7256038" cy="430207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84E864-44F3-48A1-8C52-4D374B7288AB}"/>
              </a:ext>
            </a:extLst>
          </p:cNvPr>
          <p:cNvSpPr txBox="1"/>
          <p:nvPr/>
        </p:nvSpPr>
        <p:spPr>
          <a:xfrm>
            <a:off x="2633566" y="5641568"/>
            <a:ext cx="9428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Return end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8F8046-F6B8-496B-8B73-C3FD4CB763B5}"/>
              </a:ext>
            </a:extLst>
          </p:cNvPr>
          <p:cNvSpPr txBox="1"/>
          <p:nvPr/>
        </p:nvSpPr>
        <p:spPr>
          <a:xfrm>
            <a:off x="8485241" y="5641568"/>
            <a:ext cx="9428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Lead end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C0DB78-269D-4B09-B057-A137A7B193A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992ABE5-D035-42EB-ABF8-E01FC20C5AD5}"/>
              </a:ext>
            </a:extLst>
          </p:cNvPr>
          <p:cNvSpPr txBox="1">
            <a:spLocks/>
          </p:cNvSpPr>
          <p:nvPr/>
        </p:nvSpPr>
        <p:spPr>
          <a:xfrm>
            <a:off x="816000" y="999302"/>
            <a:ext cx="10998607" cy="86409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B963C"/>
              </a:buClr>
            </a:pPr>
            <a:r>
              <a:rPr lang="en-US" dirty="0"/>
              <a:t>No recurring quench location.</a:t>
            </a:r>
            <a:r>
              <a:rPr lang="en-US" dirty="0">
                <a:solidFill>
                  <a:srgbClr val="5A5A5A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57068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CDFF6B5-00AA-442D-9A3B-40861F45DD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994598"/>
              </p:ext>
            </p:extLst>
          </p:nvPr>
        </p:nvGraphicFramePr>
        <p:xfrm>
          <a:off x="11857" y="900001"/>
          <a:ext cx="5868119" cy="4185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EB0C023-8A50-488D-B24C-6AD64AA7E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Gradient and Field 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BE47D-4B89-4B4C-AA3E-536F9C96D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4988983"/>
            <a:ext cx="6074945" cy="4953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chemeClr val="tx1"/>
                </a:solidFill>
              </a:rPr>
              <a:t>Average integrated gradient at 16.23 kA: 562.38 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64E39-7734-4FA2-84D6-FFB178DA5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002717-764C-40D2-9C5C-5ECF14E65969}"/>
              </a:ext>
            </a:extLst>
          </p:cNvPr>
          <p:cNvSpPr/>
          <p:nvPr/>
        </p:nvSpPr>
        <p:spPr>
          <a:xfrm>
            <a:off x="191344" y="5311668"/>
            <a:ext cx="4165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Correction factors applied to account for measurements taken at different currents as well as changes in the measurement setup and coil design.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B24B51-0032-4E90-897A-E92BF5558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4281" y="900000"/>
            <a:ext cx="5868119" cy="42162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5C9F96-892E-40A5-99EB-A087363E262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656F682-A3AE-B60D-7289-FF5FF62AEFD4}"/>
              </a:ext>
            </a:extLst>
          </p:cNvPr>
          <p:cNvSpPr txBox="1"/>
          <p:nvPr/>
        </p:nvSpPr>
        <p:spPr>
          <a:xfrm>
            <a:off x="6188345" y="5433020"/>
            <a:ext cx="518765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More in:</a:t>
            </a:r>
          </a:p>
          <a:p>
            <a:pPr marL="400050" lvl="1" indent="0">
              <a:buNone/>
            </a:pPr>
            <a:r>
              <a:rPr lang="en-US" b="1" dirty="0"/>
              <a:t>“Field quality and integrated gradient</a:t>
            </a:r>
          </a:p>
          <a:p>
            <a:pPr marL="400050" lvl="1" indent="0">
              <a:buNone/>
            </a:pPr>
            <a:r>
              <a:rPr lang="en-US" b="1" dirty="0"/>
              <a:t>in MQXFA magnets and LQXFA/B01” </a:t>
            </a:r>
            <a:r>
              <a:rPr lang="en-US" dirty="0"/>
              <a:t>by Joe Di Marco.</a:t>
            </a:r>
          </a:p>
        </p:txBody>
      </p:sp>
    </p:spTree>
    <p:extLst>
      <p:ext uri="{BB962C8B-B14F-4D97-AF65-F5344CB8AC3E}">
        <p14:creationId xmlns:p14="http://schemas.microsoft.com/office/powerpoint/2010/main" val="31912725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0C023-8A50-488D-B24C-6AD64AA7E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Shims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BE47D-4B89-4B4C-AA3E-536F9C96D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in 5 magnets.</a:t>
            </a:r>
          </a:p>
          <a:p>
            <a:r>
              <a:rPr lang="en-US" dirty="0"/>
              <a:t>Implement based on warm measurements during magnet assembly at LBNL</a:t>
            </a:r>
          </a:p>
          <a:p>
            <a:r>
              <a:rPr lang="en-US" dirty="0"/>
              <a:t>Obtained correction is in agreements with expectations.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64E39-7734-4FA2-84D6-FFB178DA5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C4FF0A0-7920-475B-9F30-55ED7CDB14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611055"/>
              </p:ext>
            </p:extLst>
          </p:nvPr>
        </p:nvGraphicFramePr>
        <p:xfrm>
          <a:off x="2193049" y="3501008"/>
          <a:ext cx="7805901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8795">
                  <a:extLst>
                    <a:ext uri="{9D8B030D-6E8A-4147-A177-3AD203B41FA5}">
                      <a16:colId xmlns:a16="http://schemas.microsoft.com/office/drawing/2014/main" val="977159814"/>
                    </a:ext>
                  </a:extLst>
                </a:gridCol>
                <a:gridCol w="3084113">
                  <a:extLst>
                    <a:ext uri="{9D8B030D-6E8A-4147-A177-3AD203B41FA5}">
                      <a16:colId xmlns:a16="http://schemas.microsoft.com/office/drawing/2014/main" val="3570524439"/>
                    </a:ext>
                  </a:extLst>
                </a:gridCol>
                <a:gridCol w="3282993">
                  <a:extLst>
                    <a:ext uri="{9D8B030D-6E8A-4147-A177-3AD203B41FA5}">
                      <a16:colId xmlns:a16="http://schemas.microsoft.com/office/drawing/2014/main" val="3470947716"/>
                    </a:ext>
                  </a:extLst>
                </a:gridCol>
              </a:tblGrid>
              <a:tr h="265507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Calculated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Measured*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818834"/>
                  </a:ext>
                </a:extLst>
              </a:tr>
              <a:tr h="265507">
                <a:tc>
                  <a:txBody>
                    <a:bodyPr/>
                    <a:lstStyle/>
                    <a:p>
                      <a:r>
                        <a:rPr lang="en-US" sz="1600" dirty="0"/>
                        <a:t>MQXFA05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b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dirty="0"/>
                        <a:t> = 4.5; </a:t>
                      </a: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a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dirty="0"/>
                        <a:t> = -4.4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b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dirty="0"/>
                        <a:t> = 4.5; </a:t>
                      </a: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a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dirty="0"/>
                        <a:t> = -4.5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8635841"/>
                  </a:ext>
                </a:extLst>
              </a:tr>
              <a:tr h="265507">
                <a:tc>
                  <a:txBody>
                    <a:bodyPr/>
                    <a:lstStyle/>
                    <a:p>
                      <a:r>
                        <a:rPr lang="en-US" sz="1600" dirty="0"/>
                        <a:t>MQXFA06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a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dirty="0"/>
                        <a:t> = 3.9; </a:t>
                      </a: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a</a:t>
                      </a:r>
                      <a:r>
                        <a:rPr lang="en-US" sz="1600" baseline="-25000" dirty="0"/>
                        <a:t>5</a:t>
                      </a:r>
                      <a:r>
                        <a:rPr lang="en-US" sz="1600" dirty="0"/>
                        <a:t> = -0.8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a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dirty="0"/>
                        <a:t> = 4.4; </a:t>
                      </a: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a</a:t>
                      </a:r>
                      <a:r>
                        <a:rPr lang="en-US" sz="1600" baseline="-25000" dirty="0"/>
                        <a:t>5</a:t>
                      </a:r>
                      <a:r>
                        <a:rPr lang="en-US" sz="1600" dirty="0"/>
                        <a:t> = -0.7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545624"/>
                  </a:ext>
                </a:extLst>
              </a:tr>
              <a:tr h="265507">
                <a:tc>
                  <a:txBody>
                    <a:bodyPr/>
                    <a:lstStyle/>
                    <a:p>
                      <a:r>
                        <a:rPr lang="en-US" sz="1600" dirty="0"/>
                        <a:t>MQXFA10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a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dirty="0"/>
                        <a:t> = 4.1; </a:t>
                      </a: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b</a:t>
                      </a:r>
                      <a:r>
                        <a:rPr lang="en-US" sz="1600" baseline="-25000" dirty="0"/>
                        <a:t>4</a:t>
                      </a:r>
                      <a:r>
                        <a:rPr lang="en-US" sz="1600" dirty="0"/>
                        <a:t> = -1.4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a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dirty="0"/>
                        <a:t> = 2.7; </a:t>
                      </a: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b</a:t>
                      </a:r>
                      <a:r>
                        <a:rPr lang="en-US" sz="1600" baseline="-25000" dirty="0"/>
                        <a:t>4</a:t>
                      </a:r>
                      <a:r>
                        <a:rPr lang="en-US" sz="1600" dirty="0"/>
                        <a:t> = -1.4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163772"/>
                  </a:ext>
                </a:extLst>
              </a:tr>
              <a:tr h="265507">
                <a:tc>
                  <a:txBody>
                    <a:bodyPr/>
                    <a:lstStyle/>
                    <a:p>
                      <a:r>
                        <a:rPr lang="en-US" sz="1600" dirty="0"/>
                        <a:t>MQXFA11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a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dirty="0"/>
                        <a:t> = 4.9; </a:t>
                      </a: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a</a:t>
                      </a:r>
                      <a:r>
                        <a:rPr lang="en-US" sz="1600" baseline="-25000" dirty="0"/>
                        <a:t>5</a:t>
                      </a:r>
                      <a:r>
                        <a:rPr lang="en-US" sz="1600" dirty="0"/>
                        <a:t> = -0.6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a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dirty="0"/>
                        <a:t> = 3.7; </a:t>
                      </a: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a</a:t>
                      </a:r>
                      <a:r>
                        <a:rPr lang="en-US" sz="1600" baseline="-25000" dirty="0"/>
                        <a:t>5</a:t>
                      </a:r>
                      <a:r>
                        <a:rPr lang="en-US" sz="1600" dirty="0"/>
                        <a:t> = -0.9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003572"/>
                  </a:ext>
                </a:extLst>
              </a:tr>
              <a:tr h="265507">
                <a:tc>
                  <a:txBody>
                    <a:bodyPr/>
                    <a:lstStyle/>
                    <a:p>
                      <a:r>
                        <a:rPr lang="en-US" sz="1600" dirty="0"/>
                        <a:t>MQXFA14b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b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dirty="0"/>
                        <a:t> = 1.6; </a:t>
                      </a: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a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dirty="0"/>
                        <a:t> = 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b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dirty="0"/>
                        <a:t> = 1.8; </a:t>
                      </a: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a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dirty="0"/>
                        <a:t> = 2.8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3409761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DBF4676D-659F-44C9-8F53-087144B06ADD}"/>
              </a:ext>
            </a:extLst>
          </p:cNvPr>
          <p:cNvSpPr/>
          <p:nvPr/>
        </p:nvSpPr>
        <p:spPr>
          <a:xfrm>
            <a:off x="2290809" y="5512688"/>
            <a:ext cx="90851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(*) Based on the straight section averages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3CDA0C-A0EC-4209-9449-5198325DF29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07030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0C023-8A50-488D-B24C-6AD64AA7E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BE47D-4B89-4B4C-AA3E-536F9C96D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8 MQXFA magnets met requirements during vertical test.</a:t>
            </a:r>
          </a:p>
          <a:p>
            <a:r>
              <a:rPr lang="en-US" dirty="0"/>
              <a:t>MQXFA11:</a:t>
            </a:r>
          </a:p>
          <a:p>
            <a:pPr lvl="1"/>
            <a:r>
              <a:rPr lang="en-US" dirty="0"/>
              <a:t>Successfully met vertical test requirements.</a:t>
            </a:r>
          </a:p>
          <a:p>
            <a:r>
              <a:rPr lang="en-US" dirty="0"/>
              <a:t>MQXFA08b: </a:t>
            </a:r>
          </a:p>
          <a:p>
            <a:pPr lvl="1"/>
            <a:r>
              <a:rPr lang="en-US" dirty="0"/>
              <a:t>First successful test of an MQXFA magnet after replacing a coil.</a:t>
            </a:r>
          </a:p>
          <a:p>
            <a:pPr lvl="1"/>
            <a:r>
              <a:rPr lang="en-US" dirty="0"/>
              <a:t>All quenches occurred in the new coil.</a:t>
            </a:r>
          </a:p>
          <a:p>
            <a:r>
              <a:rPr lang="en-US" dirty="0"/>
              <a:t>MQXFA13:</a:t>
            </a:r>
          </a:p>
          <a:p>
            <a:pPr lvl="1"/>
            <a:r>
              <a:rPr lang="en-US" dirty="0"/>
              <a:t>Test stopped for replacing the coil showing ramp-rate dependence.</a:t>
            </a:r>
          </a:p>
          <a:p>
            <a:r>
              <a:rPr lang="en-US" dirty="0"/>
              <a:t>MQXFA14b:</a:t>
            </a:r>
          </a:p>
          <a:p>
            <a:pPr lvl="1"/>
            <a:r>
              <a:rPr lang="en-US" dirty="0"/>
              <a:t>Assembled with revised specs and pre-load targets.</a:t>
            </a:r>
          </a:p>
          <a:p>
            <a:pPr lvl="1"/>
            <a:r>
              <a:rPr lang="en-US" dirty="0"/>
              <a:t>5 quenches to reach acceptance current.</a:t>
            </a:r>
          </a:p>
          <a:p>
            <a:r>
              <a:rPr lang="en-US" dirty="0"/>
              <a:t>Magnetic field measurements: </a:t>
            </a:r>
          </a:p>
          <a:p>
            <a:pPr lvl="1"/>
            <a:r>
              <a:rPr lang="en-US" dirty="0"/>
              <a:t>Within the expected bound (with the exception of few outliers).</a:t>
            </a:r>
          </a:p>
          <a:p>
            <a:pPr lvl="1"/>
            <a:r>
              <a:rPr lang="en-US" dirty="0"/>
              <a:t>Correction from the magnetic shims in agreements with expectations.</a:t>
            </a:r>
          </a:p>
          <a:p>
            <a:r>
              <a:rPr lang="en-US" dirty="0"/>
              <a:t>All cold and warm high voltage withstand tests were successful.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64E39-7734-4FA2-84D6-FFB178DA5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4F9D32-40A2-44E7-8B49-D2D8F33E2F4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2443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>
                <a:latin typeface="Arial"/>
              </a:rPr>
              <a:pPr>
                <a:defRPr/>
              </a:pPr>
              <a:t>2</a:t>
            </a:fld>
            <a:endParaRPr lang="fr-FR" dirty="0">
              <a:latin typeface="Arial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5570CD2-C453-4F59-A65E-57D918753D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230991"/>
              </p:ext>
            </p:extLst>
          </p:nvPr>
        </p:nvGraphicFramePr>
        <p:xfrm>
          <a:off x="1487488" y="1939205"/>
          <a:ext cx="8424935" cy="3373755"/>
        </p:xfrm>
        <a:graphic>
          <a:graphicData uri="http://schemas.openxmlformats.org/drawingml/2006/table">
            <a:tbl>
              <a:tblPr/>
              <a:tblGrid>
                <a:gridCol w="2627962">
                  <a:extLst>
                    <a:ext uri="{9D8B030D-6E8A-4147-A177-3AD203B41FA5}">
                      <a16:colId xmlns:a16="http://schemas.microsoft.com/office/drawing/2014/main" val="3705647382"/>
                    </a:ext>
                  </a:extLst>
                </a:gridCol>
                <a:gridCol w="2550668">
                  <a:extLst>
                    <a:ext uri="{9D8B030D-6E8A-4147-A177-3AD203B41FA5}">
                      <a16:colId xmlns:a16="http://schemas.microsoft.com/office/drawing/2014/main" val="1665726627"/>
                    </a:ext>
                  </a:extLst>
                </a:gridCol>
                <a:gridCol w="3246305">
                  <a:extLst>
                    <a:ext uri="{9D8B030D-6E8A-4147-A177-3AD203B41FA5}">
                      <a16:colId xmlns:a16="http://schemas.microsoft.com/office/drawing/2014/main" val="2978973000"/>
                    </a:ext>
                  </a:extLst>
                </a:gridCol>
              </a:tblGrid>
              <a:tr h="2178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endParaRPr lang="en-US" sz="16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HL-LHC collaboration meeting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8738836"/>
                  </a:ext>
                </a:extLst>
              </a:tr>
              <a:tr h="217800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MQXFA03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11-Nov to 19-Dec 2019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4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0677785"/>
                  </a:ext>
                </a:extLst>
              </a:tr>
              <a:tr h="217800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MQXFA04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24-Aug to 7-Oct 2020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8699034"/>
                  </a:ext>
                </a:extLst>
              </a:tr>
              <a:tr h="217800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MQXFA05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5-Mar to 19-May 2021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081072"/>
                  </a:ext>
                </a:extLst>
              </a:tr>
              <a:tr h="217800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MQXFA06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14-June to 2-July 2021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7063218"/>
                  </a:ext>
                </a:extLst>
              </a:tr>
              <a:tr h="217800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MQXFA07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11-Aug to 25-Aug 2021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4522325"/>
                  </a:ext>
                </a:extLst>
              </a:tr>
              <a:tr h="2178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0064089"/>
                  </a:ext>
                </a:extLst>
              </a:tr>
              <a:tr h="217800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MQXFA08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22-Oct 2021 to 11-Feb 2022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sz="14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5254554"/>
                  </a:ext>
                </a:extLst>
              </a:tr>
              <a:tr h="217800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MQXFA05 - Endurance Test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21-Mar to 31-May 2022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232851"/>
                  </a:ext>
                </a:extLst>
              </a:tr>
              <a:tr h="217800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MQXFA10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15-June to 9-Aug 2022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4651576"/>
                  </a:ext>
                </a:extLst>
              </a:tr>
              <a:tr h="2178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0373488"/>
                  </a:ext>
                </a:extLst>
              </a:tr>
              <a:tr h="217800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MQXFA11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8-Sep to 25-Oct 2022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r>
                        <a:rPr lang="en-US" sz="14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590776"/>
                  </a:ext>
                </a:extLst>
              </a:tr>
              <a:tr h="217800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MQXFA08b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6-Jan to 13-Mar 2023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9163567"/>
                  </a:ext>
                </a:extLst>
              </a:tr>
              <a:tr h="217800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MQXFA13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14-Apr to 2-Jun 2023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507312"/>
                  </a:ext>
                </a:extLst>
              </a:tr>
              <a:tr h="217800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MQXFA14b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7-July to 24-Aug 2023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8881653"/>
                  </a:ext>
                </a:extLst>
              </a:tr>
            </a:tbl>
          </a:graphicData>
        </a:graphic>
      </p:graphicFrame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B62EE3-743B-4F3B-9B9A-3A3B5D2D1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3"/>
            <a:ext cx="10560000" cy="720001"/>
          </a:xfrm>
        </p:spPr>
        <p:txBody>
          <a:bodyPr/>
          <a:lstStyle/>
          <a:p>
            <a:r>
              <a:rPr lang="en-US" dirty="0"/>
              <a:t>11 magnets (not counting prototypes) - 12 tests: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BBCE932-CB9C-46DF-BC0F-946CC6FF466C}"/>
              </a:ext>
            </a:extLst>
          </p:cNvPr>
          <p:cNvSpPr txBox="1">
            <a:spLocks/>
          </p:cNvSpPr>
          <p:nvPr/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MQXFA test history at BNL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D630436-3075-4D39-B525-078C00B56CF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08645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7568" y="2878200"/>
            <a:ext cx="7920000" cy="540000"/>
          </a:xfrm>
        </p:spPr>
        <p:txBody>
          <a:bodyPr/>
          <a:lstStyle/>
          <a:p>
            <a:r>
              <a:rPr lang="en-US" sz="2400" dirty="0"/>
              <a:t>THANK YOU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5567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0BAD2F9-2876-40D6-95C1-CD1B776CA3B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EB0C023-8A50-488D-B24C-6AD64AA7E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Test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BE47D-4B89-4B4C-AA3E-536F9C96D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8 magnets met acceptance requirements:</a:t>
            </a:r>
          </a:p>
          <a:p>
            <a:pPr lvl="1"/>
            <a:r>
              <a:rPr lang="en-US" dirty="0"/>
              <a:t>MQXFA03-06, 10-11, 08b and 14b</a:t>
            </a:r>
          </a:p>
          <a:p>
            <a:r>
              <a:rPr lang="en-US" dirty="0"/>
              <a:t>Successful endurance test on MQXFA05.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64E39-7734-4FA2-84D6-FFB178DA5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E04818-620C-4D8B-8764-23439F4DB5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377" y="2866256"/>
            <a:ext cx="5470401" cy="36426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516639-92BD-458B-BAC2-E4C84BA407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4330" y="2866255"/>
            <a:ext cx="5848070" cy="36426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D0D01C-9644-4D6E-B5A5-C2A720B50FD3}"/>
              </a:ext>
            </a:extLst>
          </p:cNvPr>
          <p:cNvSpPr txBox="1"/>
          <p:nvPr/>
        </p:nvSpPr>
        <p:spPr>
          <a:xfrm>
            <a:off x="6600056" y="5284854"/>
            <a:ext cx="2880320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5 Thermal cycles</a:t>
            </a:r>
            <a:endParaRPr lang="en-US" sz="1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52 quenches </a:t>
            </a:r>
            <a:r>
              <a:rPr lang="en-US" sz="1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(10 spontaneous + 42 induced)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79 power cycles </a:t>
            </a:r>
            <a:r>
              <a:rPr lang="en-US" sz="1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(52 quenches + 27 cycles w/o quench) above 10 kA.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344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68BBF-AE5D-4162-8BC9-FE6A5EA2F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7BC4-AD65-4F06-856D-19D81DC847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Quench test results</a:t>
            </a:r>
          </a:p>
          <a:p>
            <a:pPr lvl="1"/>
            <a:r>
              <a:rPr lang="en-US" dirty="0"/>
              <a:t>MQXFA11</a:t>
            </a:r>
          </a:p>
          <a:p>
            <a:pPr lvl="1"/>
            <a:r>
              <a:rPr lang="en-US" dirty="0"/>
              <a:t>MQXFA08b</a:t>
            </a:r>
          </a:p>
          <a:p>
            <a:pPr lvl="1"/>
            <a:r>
              <a:rPr lang="en-US" dirty="0"/>
              <a:t>MQXFA13</a:t>
            </a:r>
          </a:p>
          <a:p>
            <a:pPr lvl="1"/>
            <a:r>
              <a:rPr lang="en-US" dirty="0"/>
              <a:t>MQXFA14b</a:t>
            </a:r>
          </a:p>
          <a:p>
            <a:r>
              <a:rPr lang="en-US" dirty="0"/>
              <a:t>Magnetic measurement results</a:t>
            </a:r>
          </a:p>
          <a:p>
            <a:r>
              <a:rPr lang="en-US" dirty="0"/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E5A647-EA56-427A-B22C-7B1657B12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AA41A0-65BB-4AD5-8602-60C2AE66A33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3617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>
                <a:latin typeface="Arial"/>
              </a:rPr>
              <a:pPr>
                <a:defRPr/>
              </a:pPr>
              <a:t>5</a:t>
            </a:fld>
            <a:endParaRPr lang="fr-FR" dirty="0">
              <a:latin typeface="Arial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369CA9B-358D-4F55-932F-10BDB29F1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105" y="2406827"/>
            <a:ext cx="4855815" cy="3051602"/>
          </a:xfrm>
        </p:spPr>
        <p:txBody>
          <a:bodyPr>
            <a:normAutofit/>
          </a:bodyPr>
          <a:lstStyle/>
          <a:p>
            <a:r>
              <a:rPr lang="en-US" dirty="0"/>
              <a:t>11 ramps without quench (3 to nominal + 300 A).</a:t>
            </a:r>
          </a:p>
          <a:p>
            <a:r>
              <a:rPr lang="en-US" dirty="0"/>
              <a:t>After the thermal cycle, 4 ramps to nominal without quench.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0A20127-74BA-4475-B55F-32EB2D6AE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179388"/>
            <a:ext cx="10560050" cy="720725"/>
          </a:xfrm>
        </p:spPr>
        <p:txBody>
          <a:bodyPr/>
          <a:lstStyle/>
          <a:p>
            <a:r>
              <a:rPr lang="en-US" dirty="0"/>
              <a:t>MQXFA11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941EC8B-1DF6-4BF0-A271-EA673D67B815}"/>
              </a:ext>
            </a:extLst>
          </p:cNvPr>
          <p:cNvSpPr txBox="1">
            <a:spLocks/>
          </p:cNvSpPr>
          <p:nvPr/>
        </p:nvSpPr>
        <p:spPr>
          <a:xfrm>
            <a:off x="497993" y="980727"/>
            <a:ext cx="10998607" cy="1283397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dirty="0"/>
              <a:t>Reached nominal + 300A after 15 quenches.</a:t>
            </a:r>
          </a:p>
          <a:p>
            <a:pPr marL="285750" indent="-285750"/>
            <a:r>
              <a:rPr lang="en-US" dirty="0"/>
              <a:t>12 quenches were in coil 134 in quadrant 3 (first quench was a false trip on a spike).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5BCE36-7A9B-45ED-95FE-E0AD154CB71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3CD9E07-FD50-4AF2-BE06-1D3A38C9CC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7296" y="2406827"/>
            <a:ext cx="5877670" cy="380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577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>
                <a:latin typeface="Arial"/>
              </a:rPr>
              <a:pPr>
                <a:defRPr/>
              </a:pPr>
              <a:t>6</a:t>
            </a:fld>
            <a:endParaRPr lang="fr-FR" dirty="0">
              <a:latin typeface="Arial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0A20127-74BA-4475-B55F-32EB2D6AE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179388"/>
            <a:ext cx="10560050" cy="720725"/>
          </a:xfrm>
        </p:spPr>
        <p:txBody>
          <a:bodyPr/>
          <a:lstStyle/>
          <a:p>
            <a:r>
              <a:rPr lang="en-US" sz="2600" dirty="0"/>
              <a:t>MQXFA11 – Quench localization from the Quench Antenna Array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941EC8B-1DF6-4BF0-A271-EA673D67B815}"/>
              </a:ext>
            </a:extLst>
          </p:cNvPr>
          <p:cNvSpPr txBox="1">
            <a:spLocks/>
          </p:cNvSpPr>
          <p:nvPr/>
        </p:nvSpPr>
        <p:spPr>
          <a:xfrm>
            <a:off x="497993" y="980728"/>
            <a:ext cx="10998607" cy="86409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B963C"/>
              </a:buClr>
            </a:pPr>
            <a:endParaRPr lang="en-US" dirty="0">
              <a:solidFill>
                <a:srgbClr val="5A5A5A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5BCE36-7A9B-45ED-95FE-E0AD154CB71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B5F8D1-6D78-4892-9CD1-86E5853B19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347" y="1925439"/>
            <a:ext cx="6949898" cy="44035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0180E84-B93B-4E11-89DF-7868BF12DE05}"/>
              </a:ext>
            </a:extLst>
          </p:cNvPr>
          <p:cNvSpPr txBox="1"/>
          <p:nvPr/>
        </p:nvSpPr>
        <p:spPr>
          <a:xfrm>
            <a:off x="2548581" y="5987666"/>
            <a:ext cx="9428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Return end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BE26DD-7DCE-4318-AF9E-462903835A4E}"/>
              </a:ext>
            </a:extLst>
          </p:cNvPr>
          <p:cNvSpPr txBox="1"/>
          <p:nvPr/>
        </p:nvSpPr>
        <p:spPr>
          <a:xfrm>
            <a:off x="8400256" y="5987666"/>
            <a:ext cx="9428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Lead end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1335CF0-DE18-4D86-AE8F-79A6D45C5B7D}"/>
              </a:ext>
            </a:extLst>
          </p:cNvPr>
          <p:cNvSpPr txBox="1">
            <a:spLocks/>
          </p:cNvSpPr>
          <p:nvPr/>
        </p:nvSpPr>
        <p:spPr>
          <a:xfrm>
            <a:off x="497993" y="1052734"/>
            <a:ext cx="10998607" cy="792089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dirty="0"/>
              <a:t>13 out 14 quenches in the straight section.</a:t>
            </a:r>
          </a:p>
          <a:p>
            <a:pPr marL="285750" indent="-285750"/>
            <a:r>
              <a:rPr lang="en-US" dirty="0"/>
              <a:t>No recurring quench location.</a:t>
            </a:r>
          </a:p>
        </p:txBody>
      </p:sp>
    </p:spTree>
    <p:extLst>
      <p:ext uri="{BB962C8B-B14F-4D97-AF65-F5344CB8AC3E}">
        <p14:creationId xmlns:p14="http://schemas.microsoft.com/office/powerpoint/2010/main" val="4033911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>
                <a:latin typeface="Arial"/>
              </a:rPr>
              <a:pPr>
                <a:defRPr/>
              </a:pPr>
              <a:t>7</a:t>
            </a:fld>
            <a:endParaRPr lang="fr-FR" dirty="0">
              <a:latin typeface="Arial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369CA9B-358D-4F55-932F-10BDB29F1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105" y="1961574"/>
            <a:ext cx="4855815" cy="3051602"/>
          </a:xfrm>
        </p:spPr>
        <p:txBody>
          <a:bodyPr>
            <a:normAutofit/>
          </a:bodyPr>
          <a:lstStyle/>
          <a:p>
            <a:r>
              <a:rPr lang="en-US" dirty="0"/>
              <a:t>All quenches occurred in coil 219.</a:t>
            </a:r>
          </a:p>
          <a:p>
            <a:r>
              <a:rPr lang="en-US" dirty="0"/>
              <a:t>After the thermal cycle 2 additional quenches above nominal current (at 16.51 kA and 16.48 kA)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0A20127-74BA-4475-B55F-32EB2D6AE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179388"/>
            <a:ext cx="10560050" cy="720725"/>
          </a:xfrm>
        </p:spPr>
        <p:txBody>
          <a:bodyPr/>
          <a:lstStyle/>
          <a:p>
            <a:r>
              <a:rPr lang="en-US" dirty="0"/>
              <a:t>MQXFA08b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941EC8B-1DF6-4BF0-A271-EA673D67B815}"/>
              </a:ext>
            </a:extLst>
          </p:cNvPr>
          <p:cNvSpPr txBox="1">
            <a:spLocks/>
          </p:cNvSpPr>
          <p:nvPr/>
        </p:nvSpPr>
        <p:spPr>
          <a:xfrm>
            <a:off x="497993" y="980728"/>
            <a:ext cx="10998607" cy="86409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B963C"/>
              </a:buClr>
            </a:pPr>
            <a:r>
              <a:rPr lang="en-US" dirty="0">
                <a:solidFill>
                  <a:srgbClr val="5A5A5A"/>
                </a:solidFill>
              </a:rPr>
              <a:t>First re-assembly: built by replacing the limiting coil (213) in MQXFA08 by a new coil (219) in quadrant 3.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84116B-DAB0-BAC6-FCE9-3F12833D8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2433" y="1870720"/>
            <a:ext cx="6403679" cy="40881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45BCE36-7A9B-45ED-95FE-E0AD154CB71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0298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75DE978-B349-4F7E-A70D-1FFCBAAA2B1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>
                <a:latin typeface="Arial"/>
              </a:rPr>
              <a:pPr>
                <a:defRPr/>
              </a:pPr>
              <a:t>8</a:t>
            </a:fld>
            <a:endParaRPr lang="fr-FR" dirty="0">
              <a:latin typeface="Arial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0A20127-74BA-4475-B55F-32EB2D6AE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179388"/>
            <a:ext cx="10560050" cy="720725"/>
          </a:xfrm>
        </p:spPr>
        <p:txBody>
          <a:bodyPr/>
          <a:lstStyle/>
          <a:p>
            <a:r>
              <a:rPr lang="en-US" sz="2400" dirty="0"/>
              <a:t>MQXFA08b – Quench localization from the Quench Antenna Array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531A4C-EBBC-377C-FE82-CFE4C87847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4484" y="2492102"/>
            <a:ext cx="6436887" cy="418651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CFA90-A18E-4E09-AED1-75FC38542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quench in the lead end of the coil.</a:t>
            </a:r>
          </a:p>
          <a:p>
            <a:r>
              <a:rPr lang="en-US" dirty="0"/>
              <a:t>Following quenches in the straight section (no recurring location).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1DDA11-4882-4A5C-B461-F11BB699F335}"/>
              </a:ext>
            </a:extLst>
          </p:cNvPr>
          <p:cNvSpPr txBox="1"/>
          <p:nvPr/>
        </p:nvSpPr>
        <p:spPr>
          <a:xfrm>
            <a:off x="2702476" y="6356350"/>
            <a:ext cx="9428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Return end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D41436-2265-45E6-B6ED-4A6C428C5092}"/>
              </a:ext>
            </a:extLst>
          </p:cNvPr>
          <p:cNvSpPr txBox="1"/>
          <p:nvPr/>
        </p:nvSpPr>
        <p:spPr>
          <a:xfrm>
            <a:off x="8554151" y="6356350"/>
            <a:ext cx="9428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Lead end</a:t>
            </a:r>
          </a:p>
        </p:txBody>
      </p:sp>
    </p:spTree>
    <p:extLst>
      <p:ext uri="{BB962C8B-B14F-4D97-AF65-F5344CB8AC3E}">
        <p14:creationId xmlns:p14="http://schemas.microsoft.com/office/powerpoint/2010/main" val="1910017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D2AE0B-9E18-4F47-BC09-93E07D97B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4"/>
            <a:ext cx="3911848" cy="443947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Training “typical” up to quench #9.</a:t>
            </a:r>
          </a:p>
          <a:p>
            <a:r>
              <a:rPr lang="en-US" dirty="0"/>
              <a:t>Drop in quench current (315 A) between quench 10 and 14.</a:t>
            </a:r>
          </a:p>
          <a:p>
            <a:r>
              <a:rPr lang="en-US" dirty="0"/>
              <a:t>Training continued from quench 15.</a:t>
            </a:r>
          </a:p>
          <a:p>
            <a:r>
              <a:rPr lang="en-US" dirty="0"/>
              <a:t>Reached 16.53 kA on the 25</a:t>
            </a:r>
            <a:r>
              <a:rPr lang="en-US" baseline="30000" dirty="0"/>
              <a:t>th</a:t>
            </a:r>
            <a:r>
              <a:rPr lang="en-US" dirty="0"/>
              <a:t> ramp.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7D2605-C980-4D37-937E-E9CA2AEE6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A17319E-B14A-4A7A-915B-FC004D935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179388"/>
            <a:ext cx="10560050" cy="720725"/>
          </a:xfrm>
        </p:spPr>
        <p:txBody>
          <a:bodyPr/>
          <a:lstStyle/>
          <a:p>
            <a:r>
              <a:rPr lang="en-US" dirty="0"/>
              <a:t>MQXFA13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D4EA51-7BEE-4380-8DE4-73B56699A5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7492" y="1219204"/>
            <a:ext cx="7315200" cy="46851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3AC644-9E76-476F-9A37-396AB019CBE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6213648"/>
            <a:ext cx="1955800" cy="4768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5038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6678EF5D549E42A7613A9950115BFA" ma:contentTypeVersion="14" ma:contentTypeDescription="Create a new document." ma:contentTypeScope="" ma:versionID="378fbc8edeacc3bce9c7200f9adfe199">
  <xsd:schema xmlns:xsd="http://www.w3.org/2001/XMLSchema" xmlns:xs="http://www.w3.org/2001/XMLSchema" xmlns:p="http://schemas.microsoft.com/office/2006/metadata/properties" xmlns:ns3="b48e1b9e-51ea-481e-8a33-65f91b493dd8" xmlns:ns4="e2c7d10d-a816-4220-b3c6-b1d53d414e4e" targetNamespace="http://schemas.microsoft.com/office/2006/metadata/properties" ma:root="true" ma:fieldsID="413c1b5ef7e7b3428b8d825f19fe9750" ns3:_="" ns4:_="">
    <xsd:import namespace="b48e1b9e-51ea-481e-8a33-65f91b493dd8"/>
    <xsd:import namespace="e2c7d10d-a816-4220-b3c6-b1d53d414e4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e1b9e-51ea-481e-8a33-65f91b493d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c7d10d-a816-4220-b3c6-b1d53d414e4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48e1b9e-51ea-481e-8a33-65f91b493dd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FCE181-32B8-41EC-8068-5A4425FF91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8e1b9e-51ea-481e-8a33-65f91b493dd8"/>
    <ds:schemaRef ds:uri="e2c7d10d-a816-4220-b3c6-b1d53d414e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b48e1b9e-51ea-481e-8a33-65f91b493dd8"/>
    <ds:schemaRef ds:uri="http://schemas.openxmlformats.org/package/2006/metadata/core-properties"/>
    <ds:schemaRef ds:uri="e2c7d10d-a816-4220-b3c6-b1d53d414e4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58283</TotalTime>
  <Words>1023</Words>
  <Application>Microsoft Office PowerPoint</Application>
  <PresentationFormat>Widescreen</PresentationFormat>
  <Paragraphs>180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Symbol</vt:lpstr>
      <vt:lpstr>Wingdings</vt:lpstr>
      <vt:lpstr>Thème Office</vt:lpstr>
      <vt:lpstr>Production testing summary of the MQXFA magnets</vt:lpstr>
      <vt:lpstr>PowerPoint Presentation</vt:lpstr>
      <vt:lpstr>Vertical Test Overview</vt:lpstr>
      <vt:lpstr>Outline</vt:lpstr>
      <vt:lpstr>MQXFA11</vt:lpstr>
      <vt:lpstr>MQXFA11 – Quench localization from the Quench Antenna Array</vt:lpstr>
      <vt:lpstr>MQXFA08b</vt:lpstr>
      <vt:lpstr>MQXFA08b – Quench localization from the Quench Antenna Array</vt:lpstr>
      <vt:lpstr>MQXFA13</vt:lpstr>
      <vt:lpstr>MQXFA13</vt:lpstr>
      <vt:lpstr>MQXFA13 – Quench localization from the Quench Antenna Array</vt:lpstr>
      <vt:lpstr>MQXFA13 – Quench localization from the Quench Antenna Array</vt:lpstr>
      <vt:lpstr>MQXFA13 – Quench localization from the Quench Antenna Array</vt:lpstr>
      <vt:lpstr>MQXFA13</vt:lpstr>
      <vt:lpstr>MQXFA14b</vt:lpstr>
      <vt:lpstr>MQXFA14b – Quench localization from the Quench Antenna Array</vt:lpstr>
      <vt:lpstr>Integrated Gradient and Field Quality</vt:lpstr>
      <vt:lpstr>Magnetic Shims</vt:lpstr>
      <vt:lpstr>Summary</vt:lpstr>
      <vt:lpstr>THANK YOU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Ben Yahia, Anis</cp:lastModifiedBy>
  <cp:revision>1764</cp:revision>
  <cp:lastPrinted>2017-05-01T15:41:46Z</cp:lastPrinted>
  <dcterms:created xsi:type="dcterms:W3CDTF">2016-03-23T12:58:39Z</dcterms:created>
  <dcterms:modified xsi:type="dcterms:W3CDTF">2023-09-26T20:07:22Z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0x0101008E6678EF5D549E42A7613A9950115BFA</vt:lpwstr>
  </property>
</Properties>
</file>