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3" r:id="rId5"/>
    <p:sldId id="537" r:id="rId6"/>
    <p:sldId id="523" r:id="rId7"/>
    <p:sldId id="527" r:id="rId8"/>
    <p:sldId id="513" r:id="rId9"/>
    <p:sldId id="517" r:id="rId10"/>
    <p:sldId id="518" r:id="rId11"/>
    <p:sldId id="533" r:id="rId12"/>
    <p:sldId id="536" r:id="rId13"/>
    <p:sldId id="528" r:id="rId14"/>
    <p:sldId id="529" r:id="rId15"/>
    <p:sldId id="538" r:id="rId16"/>
    <p:sldId id="530" r:id="rId17"/>
    <p:sldId id="531" r:id="rId18"/>
    <p:sldId id="539" r:id="rId19"/>
    <p:sldId id="532" r:id="rId20"/>
    <p:sldId id="542" r:id="rId21"/>
    <p:sldId id="541" r:id="rId22"/>
    <p:sldId id="526" r:id="rId23"/>
    <p:sldId id="524" r:id="rId24"/>
    <p:sldId id="540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18E8"/>
    <a:srgbClr val="FFCC00"/>
    <a:srgbClr val="FFE699"/>
    <a:srgbClr val="0099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30" autoAdjust="0"/>
    <p:restoredTop sz="96407" autoAdjust="0"/>
  </p:normalViewPr>
  <p:slideViewPr>
    <p:cSldViewPr snapToGrid="0" snapToObjects="1" showGuides="1">
      <p:cViewPr varScale="1">
        <p:scale>
          <a:sx n="105" d="100"/>
          <a:sy n="105" d="100"/>
        </p:scale>
        <p:origin x="990" y="10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3072" y="90"/>
      </p:cViewPr>
      <p:guideLst/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COIL ARE fabricated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4516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34CF45-6FC7-6FD1-3AB8-7A04B0DAA0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D9107-AFB8-DA2D-1C71-97F93BB86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8E1D65-6C58-EB97-FA1A-DC94EFF0AC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F49C0F-232E-9399-FE38-0461797DFD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8A888B-EC6B-23C7-9430-BC14BC31B5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8D8073-7E6F-542D-C899-E4BCD15376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5A1704-959A-449F-C52C-9CCBDD2737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8915" y="3201339"/>
            <a:ext cx="7200000" cy="1286728"/>
          </a:xfrm>
        </p:spPr>
        <p:txBody>
          <a:bodyPr/>
          <a:lstStyle/>
          <a:p>
            <a:r>
              <a:rPr lang="en-GB" sz="3000" dirty="0"/>
              <a:t>Horizontal Test Results of LQXFA/B01 and Plans for testing LQXFA/B02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98915" y="4720706"/>
            <a:ext cx="6480000" cy="56527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Guram Chlachidze</a:t>
            </a:r>
          </a:p>
          <a:p>
            <a:r>
              <a:rPr lang="en-GB" dirty="0"/>
              <a:t>Fermilab</a:t>
            </a:r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6DAA673-D456-DD54-A9D2-2EA8A4E1AFA9}"/>
              </a:ext>
            </a:extLst>
          </p:cNvPr>
          <p:cNvSpPr txBox="1">
            <a:spLocks/>
          </p:cNvSpPr>
          <p:nvPr/>
        </p:nvSpPr>
        <p:spPr>
          <a:xfrm>
            <a:off x="1332000" y="5569443"/>
            <a:ext cx="6480000" cy="56527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 </a:t>
            </a:r>
          </a:p>
          <a:p>
            <a:pPr marL="0" indent="0" algn="ctr">
              <a:buNone/>
            </a:pPr>
            <a:r>
              <a:rPr lang="en-US" dirty="0"/>
              <a:t>Vancouver, Canada 25-28 September 2023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Splice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052736"/>
            <a:ext cx="8074800" cy="5087590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Two additional splices were made in LQXFA/B01 power leads to add extra length for testing at Fermilab (and CERN)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/>
              <a:t>Lead length w/o the additional splice is sufficient for the tunnel installation at CERN</a:t>
            </a: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2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E83414-6BEC-2F47-5B72-9C741CA8E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65" y="2510844"/>
            <a:ext cx="8255479" cy="344969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B22053D7-85CD-F9D1-CCB5-B91DDE1E274B}"/>
              </a:ext>
            </a:extLst>
          </p:cNvPr>
          <p:cNvSpPr/>
          <p:nvPr/>
        </p:nvSpPr>
        <p:spPr>
          <a:xfrm>
            <a:off x="794674" y="2641122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A5C797-3607-865E-1967-F414D0A38966}"/>
              </a:ext>
            </a:extLst>
          </p:cNvPr>
          <p:cNvSpPr/>
          <p:nvPr/>
        </p:nvSpPr>
        <p:spPr>
          <a:xfrm>
            <a:off x="2310048" y="5329688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5CDF1E3-11FC-D976-4831-724CBC461C97}"/>
              </a:ext>
            </a:extLst>
          </p:cNvPr>
          <p:cNvSpPr/>
          <p:nvPr/>
        </p:nvSpPr>
        <p:spPr>
          <a:xfrm>
            <a:off x="7626327" y="2598071"/>
            <a:ext cx="567811" cy="268981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ACD4452-8B9A-3544-9855-F8F9F1F78431}"/>
              </a:ext>
            </a:extLst>
          </p:cNvPr>
          <p:cNvSpPr/>
          <p:nvPr/>
        </p:nvSpPr>
        <p:spPr>
          <a:xfrm>
            <a:off x="6295952" y="5350104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6E312D-F448-9CAC-4DFD-B9FFFC79ED8F}"/>
              </a:ext>
            </a:extLst>
          </p:cNvPr>
          <p:cNvSpPr/>
          <p:nvPr/>
        </p:nvSpPr>
        <p:spPr>
          <a:xfrm>
            <a:off x="7682803" y="2684134"/>
            <a:ext cx="210367" cy="96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25522D-627F-A2C1-80D5-E3BB08E47EBE}"/>
              </a:ext>
            </a:extLst>
          </p:cNvPr>
          <p:cNvSpPr/>
          <p:nvPr/>
        </p:nvSpPr>
        <p:spPr>
          <a:xfrm>
            <a:off x="8192211" y="3000435"/>
            <a:ext cx="210367" cy="96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A1DAF0-4D19-C934-0568-5874BC8C40F7}"/>
              </a:ext>
            </a:extLst>
          </p:cNvPr>
          <p:cNvSpPr txBox="1"/>
          <p:nvPr/>
        </p:nvSpPr>
        <p:spPr>
          <a:xfrm>
            <a:off x="7269480" y="3615930"/>
            <a:ext cx="1650231" cy="430887"/>
          </a:xfrm>
          <a:prstGeom prst="rect">
            <a:avLst/>
          </a:prstGeom>
          <a:solidFill>
            <a:schemeClr val="lt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4E18E8"/>
                </a:solidFill>
              </a:rPr>
              <a:t>Additional splices </a:t>
            </a:r>
          </a:p>
          <a:p>
            <a:r>
              <a:rPr lang="en-US" sz="1400" dirty="0">
                <a:solidFill>
                  <a:srgbClr val="4E18E8"/>
                </a:solidFill>
              </a:rPr>
              <a:t>in LQXFA/B01 leads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EDF5A24-D644-89CD-9CFE-80F87CD875FF}"/>
              </a:ext>
            </a:extLst>
          </p:cNvPr>
          <p:cNvCxnSpPr>
            <a:cxnSpLocks/>
          </p:cNvCxnSpPr>
          <p:nvPr/>
        </p:nvCxnSpPr>
        <p:spPr>
          <a:xfrm flipH="1" flipV="1">
            <a:off x="7787986" y="2847040"/>
            <a:ext cx="193541" cy="748545"/>
          </a:xfrm>
          <a:prstGeom prst="straightConnector1">
            <a:avLst/>
          </a:prstGeom>
          <a:ln>
            <a:solidFill>
              <a:srgbClr val="4E18E8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BB3240A-14BB-43F1-09C7-3771F70DC018}"/>
              </a:ext>
            </a:extLst>
          </p:cNvPr>
          <p:cNvCxnSpPr>
            <a:cxnSpLocks/>
          </p:cNvCxnSpPr>
          <p:nvPr/>
        </p:nvCxnSpPr>
        <p:spPr>
          <a:xfrm flipV="1">
            <a:off x="7986370" y="3171262"/>
            <a:ext cx="217004" cy="434579"/>
          </a:xfrm>
          <a:prstGeom prst="straightConnector1">
            <a:avLst/>
          </a:prstGeom>
          <a:ln>
            <a:solidFill>
              <a:srgbClr val="4E18E8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668E5D34-0385-7FE9-4881-D5F5A8DBCE66}"/>
              </a:ext>
            </a:extLst>
          </p:cNvPr>
          <p:cNvSpPr/>
          <p:nvPr/>
        </p:nvSpPr>
        <p:spPr>
          <a:xfrm>
            <a:off x="8132138" y="2920271"/>
            <a:ext cx="567811" cy="268981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A32A848-5632-A5BB-6A10-94E80AB58EB9}"/>
              </a:ext>
            </a:extLst>
          </p:cNvPr>
          <p:cNvSpPr/>
          <p:nvPr/>
        </p:nvSpPr>
        <p:spPr>
          <a:xfrm>
            <a:off x="2425139" y="3337560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E7632-0C28-3501-DBBA-79FD1728589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782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9DB8D-0295-4AA5-BFBD-8889D6EEF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Splice measurements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F2263-941C-6FFD-1E85-B838C1200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Splice measurements were made at 1.9 K for currents up to 5 kA</a:t>
            </a:r>
          </a:p>
          <a:p>
            <a:pPr lvl="1"/>
            <a:r>
              <a:rPr lang="en-US" sz="1800" dirty="0"/>
              <a:t>8-channel MUX system based on Keithley 2182A Nanovolt Meter</a:t>
            </a:r>
            <a:endParaRPr lang="en-US" sz="2000" dirty="0"/>
          </a:p>
          <a:p>
            <a:endParaRPr lang="en-US" sz="1200" dirty="0"/>
          </a:p>
          <a:p>
            <a:r>
              <a:rPr lang="en-US" sz="2000" dirty="0"/>
              <a:t>Two-splice segments are measured ~0.7±0.1 n</a:t>
            </a:r>
            <a:r>
              <a:rPr lang="el-GR" sz="2000" dirty="0"/>
              <a:t>Ω</a:t>
            </a:r>
            <a:r>
              <a:rPr lang="en-US" sz="2000" dirty="0"/>
              <a:t>, and single splice</a:t>
            </a:r>
          </a:p>
          <a:p>
            <a:pPr marL="0" indent="0">
              <a:buNone/>
            </a:pPr>
            <a:r>
              <a:rPr lang="en-US" sz="2000" dirty="0"/>
              <a:t>     segments - less than 0.3±0.1 n</a:t>
            </a:r>
            <a:r>
              <a:rPr lang="el-GR" sz="2000" dirty="0"/>
              <a:t>Ω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EC752-43BD-9903-6B71-9E95A116E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DBCF17-53AD-6B92-23AF-1E00271DB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525" y="4407076"/>
            <a:ext cx="3724275" cy="19096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DA4055-A4E7-A57C-70F4-422AD9A44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7499" y="2460080"/>
            <a:ext cx="3362325" cy="18235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1E542F0-8082-B37D-5A45-2037D0AE9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598" y="3729181"/>
            <a:ext cx="3652527" cy="190962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48824-66A2-B47C-63EE-C440E6EAD34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605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Splice measurements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052736"/>
            <a:ext cx="8074800" cy="5087590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Splices resistance values well below the required 1 n</a:t>
            </a:r>
            <a:r>
              <a:rPr lang="el-GR" sz="2000" dirty="0"/>
              <a:t>Ω</a:t>
            </a: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2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E83414-6BEC-2F47-5B72-9C741CA8E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75" y="1943027"/>
            <a:ext cx="8605250" cy="35958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B22053D7-85CD-F9D1-CCB5-B91DDE1E274B}"/>
              </a:ext>
            </a:extLst>
          </p:cNvPr>
          <p:cNvSpPr/>
          <p:nvPr/>
        </p:nvSpPr>
        <p:spPr>
          <a:xfrm>
            <a:off x="518565" y="2083551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A5C797-3607-865E-1967-F414D0A38966}"/>
              </a:ext>
            </a:extLst>
          </p:cNvPr>
          <p:cNvSpPr/>
          <p:nvPr/>
        </p:nvSpPr>
        <p:spPr>
          <a:xfrm>
            <a:off x="2104308" y="4903522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5CDF1E3-11FC-D976-4831-724CBC461C97}"/>
              </a:ext>
            </a:extLst>
          </p:cNvPr>
          <p:cNvSpPr/>
          <p:nvPr/>
        </p:nvSpPr>
        <p:spPr>
          <a:xfrm>
            <a:off x="7628188" y="2048147"/>
            <a:ext cx="567811" cy="268981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ACD4452-8B9A-3544-9855-F8F9F1F78431}"/>
              </a:ext>
            </a:extLst>
          </p:cNvPr>
          <p:cNvSpPr/>
          <p:nvPr/>
        </p:nvSpPr>
        <p:spPr>
          <a:xfrm>
            <a:off x="6295950" y="4881632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6E312D-F448-9CAC-4DFD-B9FFFC79ED8F}"/>
              </a:ext>
            </a:extLst>
          </p:cNvPr>
          <p:cNvSpPr/>
          <p:nvPr/>
        </p:nvSpPr>
        <p:spPr>
          <a:xfrm>
            <a:off x="7682803" y="2123866"/>
            <a:ext cx="210367" cy="96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25522D-627F-A2C1-80D5-E3BB08E47EBE}"/>
              </a:ext>
            </a:extLst>
          </p:cNvPr>
          <p:cNvSpPr/>
          <p:nvPr/>
        </p:nvSpPr>
        <p:spPr>
          <a:xfrm>
            <a:off x="8273788" y="2479706"/>
            <a:ext cx="210367" cy="96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A1DAF0-4D19-C934-0568-5874BC8C40F7}"/>
              </a:ext>
            </a:extLst>
          </p:cNvPr>
          <p:cNvSpPr txBox="1"/>
          <p:nvPr/>
        </p:nvSpPr>
        <p:spPr>
          <a:xfrm>
            <a:off x="7487038" y="3103926"/>
            <a:ext cx="1432673" cy="430887"/>
          </a:xfrm>
          <a:prstGeom prst="rect">
            <a:avLst/>
          </a:prstGeom>
          <a:solidFill>
            <a:schemeClr val="lt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4E18E8"/>
                </a:solidFill>
              </a:rPr>
              <a:t>Additional splices </a:t>
            </a:r>
          </a:p>
          <a:p>
            <a:r>
              <a:rPr lang="en-US" sz="1400" dirty="0">
                <a:solidFill>
                  <a:srgbClr val="4E18E8"/>
                </a:solidFill>
              </a:rPr>
              <a:t>in LQXFA/B01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EDF5A24-D644-89CD-9CFE-80F87CD875FF}"/>
              </a:ext>
            </a:extLst>
          </p:cNvPr>
          <p:cNvCxnSpPr>
            <a:cxnSpLocks/>
          </p:cNvCxnSpPr>
          <p:nvPr/>
        </p:nvCxnSpPr>
        <p:spPr>
          <a:xfrm flipH="1" flipV="1">
            <a:off x="7808706" y="2309486"/>
            <a:ext cx="193541" cy="748545"/>
          </a:xfrm>
          <a:prstGeom prst="straightConnector1">
            <a:avLst/>
          </a:prstGeom>
          <a:ln>
            <a:solidFill>
              <a:srgbClr val="4E18E8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BB3240A-14BB-43F1-09C7-3771F70DC018}"/>
              </a:ext>
            </a:extLst>
          </p:cNvPr>
          <p:cNvCxnSpPr>
            <a:cxnSpLocks/>
          </p:cNvCxnSpPr>
          <p:nvPr/>
        </p:nvCxnSpPr>
        <p:spPr>
          <a:xfrm flipV="1">
            <a:off x="8007090" y="2633708"/>
            <a:ext cx="217004" cy="434579"/>
          </a:xfrm>
          <a:prstGeom prst="straightConnector1">
            <a:avLst/>
          </a:prstGeom>
          <a:ln>
            <a:solidFill>
              <a:srgbClr val="4E18E8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668E5D34-0385-7FE9-4881-D5F5A8DBCE66}"/>
              </a:ext>
            </a:extLst>
          </p:cNvPr>
          <p:cNvSpPr/>
          <p:nvPr/>
        </p:nvSpPr>
        <p:spPr>
          <a:xfrm>
            <a:off x="8195999" y="2406778"/>
            <a:ext cx="567811" cy="268981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A32A848-5632-A5BB-6A10-94E80AB58EB9}"/>
              </a:ext>
            </a:extLst>
          </p:cNvPr>
          <p:cNvSpPr/>
          <p:nvPr/>
        </p:nvSpPr>
        <p:spPr>
          <a:xfrm>
            <a:off x="2219399" y="2814061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E7632-0C28-3501-DBBA-79FD1728589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308466-1FA3-7A3A-806F-22E172D61DC9}"/>
              </a:ext>
            </a:extLst>
          </p:cNvPr>
          <p:cNvSpPr txBox="1"/>
          <p:nvPr/>
        </p:nvSpPr>
        <p:spPr>
          <a:xfrm>
            <a:off x="229402" y="1647309"/>
            <a:ext cx="14012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4E18E8"/>
                </a:solidFill>
              </a:rPr>
              <a:t>0.3±0.1 n</a:t>
            </a:r>
            <a:r>
              <a:rPr lang="el-GR" sz="1800" dirty="0">
                <a:solidFill>
                  <a:srgbClr val="4E18E8"/>
                </a:solidFill>
              </a:rPr>
              <a:t>Ω</a:t>
            </a:r>
            <a:endParaRPr lang="en-US" dirty="0">
              <a:solidFill>
                <a:srgbClr val="4E18E8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A01531F-BFF1-32B9-99E5-B90AA1ECC28C}"/>
              </a:ext>
            </a:extLst>
          </p:cNvPr>
          <p:cNvSpPr txBox="1"/>
          <p:nvPr/>
        </p:nvSpPr>
        <p:spPr>
          <a:xfrm>
            <a:off x="7381843" y="1483355"/>
            <a:ext cx="140128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4E18E8"/>
                </a:solidFill>
              </a:rPr>
              <a:t>0.7±0.1 n</a:t>
            </a:r>
            <a:r>
              <a:rPr lang="el-GR" sz="1800" dirty="0">
                <a:solidFill>
                  <a:srgbClr val="4E18E8"/>
                </a:solidFill>
              </a:rPr>
              <a:t>Ω</a:t>
            </a:r>
            <a:endParaRPr lang="en-US" dirty="0">
              <a:solidFill>
                <a:srgbClr val="4E18E8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4C7CD6-0957-DCCA-D7E4-E32CFAF551BC}"/>
              </a:ext>
            </a:extLst>
          </p:cNvPr>
          <p:cNvSpPr txBox="1"/>
          <p:nvPr/>
        </p:nvSpPr>
        <p:spPr>
          <a:xfrm>
            <a:off x="1724496" y="5538881"/>
            <a:ext cx="140128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4E18E8"/>
                </a:solidFill>
              </a:rPr>
              <a:t>0.1±0.1 n</a:t>
            </a:r>
            <a:r>
              <a:rPr lang="el-GR" sz="1800" dirty="0">
                <a:solidFill>
                  <a:srgbClr val="4E18E8"/>
                </a:solidFill>
              </a:rPr>
              <a:t>Ω</a:t>
            </a:r>
            <a:endParaRPr lang="en-US" dirty="0">
              <a:solidFill>
                <a:srgbClr val="4E18E8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D08461-304F-24D8-FE34-743568C38446}"/>
              </a:ext>
            </a:extLst>
          </p:cNvPr>
          <p:cNvSpPr txBox="1"/>
          <p:nvPr/>
        </p:nvSpPr>
        <p:spPr>
          <a:xfrm>
            <a:off x="5801048" y="5528574"/>
            <a:ext cx="14012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4E18E8"/>
                </a:solidFill>
              </a:rPr>
              <a:t>0.1±0.1 n</a:t>
            </a:r>
            <a:r>
              <a:rPr lang="el-GR" sz="1800" dirty="0">
                <a:solidFill>
                  <a:srgbClr val="4E18E8"/>
                </a:solidFill>
              </a:rPr>
              <a:t>Ω</a:t>
            </a:r>
            <a:endParaRPr lang="en-US" dirty="0">
              <a:solidFill>
                <a:srgbClr val="4E18E8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319DAF-FDEC-2ECE-4002-F5C01D30A572}"/>
              </a:ext>
            </a:extLst>
          </p:cNvPr>
          <p:cNvSpPr txBox="1"/>
          <p:nvPr/>
        </p:nvSpPr>
        <p:spPr>
          <a:xfrm>
            <a:off x="1815145" y="2091381"/>
            <a:ext cx="140128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4E18E8"/>
                </a:solidFill>
              </a:rPr>
              <a:t>0.1±0.1 n</a:t>
            </a:r>
            <a:r>
              <a:rPr lang="el-GR" sz="1800" dirty="0">
                <a:solidFill>
                  <a:srgbClr val="4E18E8"/>
                </a:solidFill>
              </a:rPr>
              <a:t>Ω</a:t>
            </a:r>
            <a:endParaRPr lang="en-US" dirty="0">
              <a:solidFill>
                <a:srgbClr val="4E18E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2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6005E44-B100-1150-90AD-E2AF73F5A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775" y="2041442"/>
            <a:ext cx="6874450" cy="41591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69DB8D-0295-4AA5-BFBD-8889D6EEF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Warmup and cooldown for TC2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F2263-941C-6FFD-1E85-B838C1200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Controlled warmup just over 1 week. Cooldown was interrupted few times</a:t>
            </a:r>
          </a:p>
          <a:p>
            <a:pPr marL="457200" lvl="1" indent="0">
              <a:buNone/>
            </a:pPr>
            <a:endParaRPr lang="en-US" sz="18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EC752-43BD-9903-6B71-9E95A116E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08DCC4-9342-3E74-C803-78672167399E}"/>
              </a:ext>
            </a:extLst>
          </p:cNvPr>
          <p:cNvSpPr txBox="1"/>
          <p:nvPr/>
        </p:nvSpPr>
        <p:spPr>
          <a:xfrm>
            <a:off x="3329157" y="1887553"/>
            <a:ext cx="49414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highlight>
                  <a:srgbClr val="FFFF00"/>
                </a:highlight>
              </a:rPr>
              <a:t>Cernox</a:t>
            </a:r>
            <a:r>
              <a:rPr lang="en-US" sz="1400" dirty="0">
                <a:highlight>
                  <a:srgbClr val="FFFF00"/>
                </a:highlight>
              </a:rPr>
              <a:t> RTDs TE821/822 installed in the CM shell openings 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3FC12F8-148C-550C-8FAC-3298BDA96E7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9257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2B353-181B-1122-36FC-005B7F91F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Cooldown in TC1 and TC2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82670-EAED-5598-0EC9-4EC07B629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First cooldown used for optimizing the controlled cooldown parameters</a:t>
            </a:r>
          </a:p>
          <a:p>
            <a:pPr lvl="1"/>
            <a:r>
              <a:rPr lang="en-US" sz="1800" dirty="0"/>
              <a:t>Two weeks are expected for 1.9 K cooldown. Further improvement requires upgrade of the heat exchanger in the Helium return 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B3D553-267C-FAF6-46E0-8899D23D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466B5F-493F-C760-583C-75C46E277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50" y="2579695"/>
            <a:ext cx="6134100" cy="38241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6DAEB3-D21F-8153-3E93-DE9A45A73C79}"/>
              </a:ext>
            </a:extLst>
          </p:cNvPr>
          <p:cNvSpPr txBox="1"/>
          <p:nvPr/>
        </p:nvSpPr>
        <p:spPr>
          <a:xfrm>
            <a:off x="5818910" y="2515250"/>
            <a:ext cx="22283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highlight>
                  <a:srgbClr val="FFFF00"/>
                </a:highlight>
              </a:rPr>
              <a:t>Cernox</a:t>
            </a:r>
            <a:r>
              <a:rPr lang="en-US" sz="1400" dirty="0">
                <a:highlight>
                  <a:srgbClr val="FFFF00"/>
                </a:highlight>
              </a:rPr>
              <a:t> RTDs TE821/822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A928CC-272F-527D-81A0-72A06ABED7C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233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C208282-064B-2355-4881-9D0A0FE8E6F2}"/>
              </a:ext>
            </a:extLst>
          </p:cNvPr>
          <p:cNvSpPr/>
          <p:nvPr/>
        </p:nvSpPr>
        <p:spPr>
          <a:xfrm>
            <a:off x="2724150" y="2228850"/>
            <a:ext cx="3771900" cy="352425"/>
          </a:xfrm>
          <a:prstGeom prst="rect">
            <a:avLst/>
          </a:prstGeom>
          <a:solidFill>
            <a:schemeClr val="l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4F5DB2-C087-338A-F7E5-396FFD0CD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LQXFA/B01 Quench Performance in TC2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C6388-1CD2-8936-A2E7-43B50D150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59358"/>
            <a:ext cx="7920000" cy="316992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4E18E8"/>
                </a:solidFill>
              </a:rPr>
              <a:t>The acceptance current reached w/o a quench. </a:t>
            </a:r>
          </a:p>
          <a:p>
            <a:pPr lvl="1"/>
            <a:r>
              <a:rPr lang="en-US" sz="1800" dirty="0"/>
              <a:t>Only one spontaneous quench in TC2 at 16525 A in MQXFA03, coil 111 (P4), QI 27.6 MIITs</a:t>
            </a:r>
          </a:p>
          <a:p>
            <a:r>
              <a:rPr lang="en-US" sz="2000" dirty="0"/>
              <a:t>The holding current test failed after 75 min due to the same </a:t>
            </a:r>
            <a:r>
              <a:rPr lang="en-US" sz="2000" dirty="0" err="1"/>
              <a:t>LHe</a:t>
            </a:r>
            <a:r>
              <a:rPr lang="en-US" sz="2000" dirty="0"/>
              <a:t> stability issue (no trip thanks to PLC interlock modification)</a:t>
            </a:r>
          </a:p>
          <a:p>
            <a:pPr lvl="1"/>
            <a:r>
              <a:rPr lang="en-US" sz="1800" dirty="0"/>
              <a:t>High ramp rate test (with 150 A/s ramp down) successfully done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C5F99-6DC9-135C-9817-C834A3944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D4F45-0C10-39F0-345B-61209DC5C17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655358-5399-1DAD-C701-D0A4AB842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024" y="2909211"/>
            <a:ext cx="6473952" cy="333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08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71A37-D52B-594E-DA24-4523E7951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Plans for Testing LQXFA/B02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E016C-F791-3E7E-5787-CF69A0A169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/>
              <a:t>Improvements of the cryogenic system components are planned before LQXFA/B02 test</a:t>
            </a:r>
            <a:endParaRPr lang="en-US" sz="1800" dirty="0"/>
          </a:p>
          <a:p>
            <a:pPr lvl="1"/>
            <a:r>
              <a:rPr lang="en-US" sz="1800" dirty="0"/>
              <a:t>Inspect and fix Feed box helium supply valves</a:t>
            </a:r>
          </a:p>
          <a:p>
            <a:pPr lvl="1"/>
            <a:r>
              <a:rPr lang="en-US" sz="1800" dirty="0"/>
              <a:t>Replace failed flowmeter and plastic rotameters</a:t>
            </a:r>
          </a:p>
          <a:p>
            <a:pPr lvl="1"/>
            <a:r>
              <a:rPr lang="en-US" sz="1800" dirty="0"/>
              <a:t>Upgrade valve actuators</a:t>
            </a:r>
          </a:p>
          <a:p>
            <a:pPr lvl="1"/>
            <a:r>
              <a:rPr lang="en-US" sz="1800" dirty="0"/>
              <a:t>Improvements will be prioritized and executed as test schedule allows</a:t>
            </a:r>
          </a:p>
          <a:p>
            <a:pPr lvl="1"/>
            <a:endParaRPr lang="en-US" sz="1200" dirty="0"/>
          </a:p>
          <a:p>
            <a:r>
              <a:rPr lang="en-US" sz="2000" dirty="0"/>
              <a:t>Root cause of the liquid helium instability is understood</a:t>
            </a:r>
          </a:p>
          <a:p>
            <a:pPr lvl="1"/>
            <a:r>
              <a:rPr lang="en-US" sz="1800" dirty="0"/>
              <a:t>No additional investigation is required</a:t>
            </a:r>
          </a:p>
          <a:p>
            <a:pPr lvl="1"/>
            <a:endParaRPr lang="en-US" sz="1800" dirty="0"/>
          </a:p>
          <a:p>
            <a:r>
              <a:rPr lang="en-US" sz="2000" dirty="0"/>
              <a:t>The Cu-SC lead joint repair will increase robustness to the </a:t>
            </a:r>
            <a:r>
              <a:rPr lang="en-US" sz="2000" dirty="0" err="1"/>
              <a:t>LHe</a:t>
            </a:r>
            <a:r>
              <a:rPr lang="en-US" sz="2000" dirty="0"/>
              <a:t> level fluctuations in future</a:t>
            </a:r>
          </a:p>
          <a:p>
            <a:endParaRPr lang="en-US" sz="2000" dirty="0"/>
          </a:p>
          <a:p>
            <a:r>
              <a:rPr lang="en-US" sz="2000" dirty="0"/>
              <a:t>Second liquefier maintenance to be completed by the end of October</a:t>
            </a:r>
          </a:p>
          <a:p>
            <a:endParaRPr lang="en-US" sz="2000" dirty="0"/>
          </a:p>
          <a:p>
            <a:r>
              <a:rPr lang="en-US" sz="2000" dirty="0"/>
              <a:t>LQXFA/B02 test prep work to be completed in November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94FCA-4B7B-7B78-C3F6-89ABA05EB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4C3EF-6270-3A3A-478E-79A32303A4C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4544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244FC-D58B-E4E7-4899-E7D2D078C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LQXFA/B01 leaving the Magnet Test Facility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57C8F4-E4E8-8F8E-522C-C26914AD8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8C81BE-9D4C-980E-6130-C1D374CC6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600" y="1085048"/>
            <a:ext cx="6550799" cy="49131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DE2E32E-618F-CB5E-A994-1CF857138A25}"/>
              </a:ext>
            </a:extLst>
          </p:cNvPr>
          <p:cNvSpPr txBox="1">
            <a:spLocks/>
          </p:cNvSpPr>
          <p:nvPr/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13</a:t>
            </a:r>
            <a:r>
              <a:rPr lang="en-US" baseline="30000"/>
              <a:t>th</a:t>
            </a:r>
            <a:r>
              <a:rPr lang="en-US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749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FA6C0-3535-828A-379E-C3B4CE9A4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E7FBA-2734-1D68-CE5B-2D9C76E3C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The first pre-series cryo-assembly LQXFA/B01 successfully tested at Fermilab’s horizontal test stand</a:t>
            </a:r>
          </a:p>
          <a:p>
            <a:pPr marL="1200150" lvl="2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The test facility upgrades successfully commissioned with a cryo-assembly for the first time </a:t>
            </a:r>
          </a:p>
          <a:p>
            <a:pPr marL="1200150" lvl="2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Liquid level instabilities and power supply issues, as well as Lab-wide safety pause made the commissioning and test longer than expected</a:t>
            </a:r>
          </a:p>
          <a:p>
            <a:pPr marL="1200150" lvl="2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The cryogenic issues were identified and fixed, allowing the completion of the horizontal test</a:t>
            </a:r>
          </a:p>
          <a:p>
            <a:pPr marL="285750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endParaRPr lang="en-US" sz="2000" dirty="0">
              <a:ea typeface="Cambria" panose="02040503050406030204" pitchFamily="18" charset="0"/>
            </a:endParaRPr>
          </a:p>
          <a:p>
            <a:pPr marL="285750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2000" dirty="0">
                <a:ea typeface="Cambria" panose="02040503050406030204" pitchFamily="18" charset="0"/>
              </a:rPr>
              <a:t>LQXFA/B01 test goals are achieved</a:t>
            </a:r>
          </a:p>
          <a:p>
            <a:pPr marL="1200150" lvl="2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Only two spontaneous quenches in magnets - one per magnet</a:t>
            </a:r>
          </a:p>
          <a:p>
            <a:pPr marL="1200150" lvl="2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Nominal and acceptance currents are reached at 1.9 K</a:t>
            </a:r>
          </a:p>
          <a:p>
            <a:pPr marL="1200150" lvl="2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Nominal current was reached at 4.2 K</a:t>
            </a:r>
          </a:p>
          <a:p>
            <a:pPr marL="1200150" lvl="2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Ramp down at 150 A/s was validated</a:t>
            </a:r>
          </a:p>
          <a:p>
            <a:pPr marL="1200150" lvl="2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Nominal current was successfully held for 5 hours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C6300-F103-1CA3-A02A-54108D8A4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C0E65-6CDA-2AE1-EE09-FDC0F14DCE75}"/>
              </a:ext>
            </a:extLst>
          </p:cNvPr>
          <p:cNvSpPr txBox="1">
            <a:spLocks/>
          </p:cNvSpPr>
          <p:nvPr/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13</a:t>
            </a:r>
            <a:r>
              <a:rPr lang="en-US" baseline="30000"/>
              <a:t>th</a:t>
            </a:r>
            <a:r>
              <a:rPr lang="en-US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161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17DAD-9A2D-641F-8EEB-CEB020C85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60648"/>
            <a:ext cx="7920000" cy="720000"/>
          </a:xfrm>
        </p:spPr>
        <p:txBody>
          <a:bodyPr/>
          <a:lstStyle/>
          <a:p>
            <a:r>
              <a:rPr lang="en-US" sz="2400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F6A71-5F96-E546-98F1-45460214B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2713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39B383-97CB-FF2E-0A05-DCB27E13F6C6}"/>
              </a:ext>
            </a:extLst>
          </p:cNvPr>
          <p:cNvSpPr txBox="1">
            <a:spLocks/>
          </p:cNvSpPr>
          <p:nvPr/>
        </p:nvSpPr>
        <p:spPr>
          <a:xfrm>
            <a:off x="612000" y="1182624"/>
            <a:ext cx="7920000" cy="50726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LQXFA/B01 - the first pre-series cryo-assembly fabricated by HL-LHC AUP with MQXFA03 and MQXFA04 magnets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Font typeface="Wingdings" charset="2"/>
              <a:buNone/>
            </a:pPr>
            <a:endParaRPr lang="en-US" sz="2000" dirty="0"/>
          </a:p>
          <a:p>
            <a:r>
              <a:rPr lang="en-US" sz="2000" dirty="0"/>
              <a:t>Voltage taps used only for quench</a:t>
            </a:r>
          </a:p>
          <a:p>
            <a:pPr marL="0" indent="0">
              <a:buNone/>
            </a:pPr>
            <a:r>
              <a:rPr lang="en-US" sz="2000" dirty="0"/>
              <a:t>     detection</a:t>
            </a:r>
          </a:p>
          <a:p>
            <a:r>
              <a:rPr lang="en-US" sz="2000" dirty="0"/>
              <a:t>Strip heaters on the outer coil layer </a:t>
            </a:r>
          </a:p>
          <a:p>
            <a:r>
              <a:rPr lang="en-US" sz="2000" dirty="0"/>
              <a:t>Dump delayed for 1000 </a:t>
            </a:r>
            <a:r>
              <a:rPr lang="en-US" sz="2000" dirty="0" err="1"/>
              <a:t>ms</a:t>
            </a:r>
            <a:endParaRPr lang="en-US" sz="20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ADAE145-5C68-4079-C560-B4ABAC09E7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389" y="2222805"/>
            <a:ext cx="1954199" cy="1611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759722-36CF-E820-04D5-104AFD994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LQXFA/B01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59AAF2-20E0-AFAE-B10A-0551461F5D6B}"/>
              </a:ext>
            </a:extLst>
          </p:cNvPr>
          <p:cNvSpPr txBox="1"/>
          <p:nvPr/>
        </p:nvSpPr>
        <p:spPr>
          <a:xfrm>
            <a:off x="4857015" y="219782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113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8B58857-1F2E-B1CC-6BC3-D66DAFFC8C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559" y="2222805"/>
            <a:ext cx="1954199" cy="161158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71B752B-2B9A-856B-8B0D-58B8F56067E5}"/>
              </a:ext>
            </a:extLst>
          </p:cNvPr>
          <p:cNvSpPr txBox="1"/>
          <p:nvPr/>
        </p:nvSpPr>
        <p:spPr>
          <a:xfrm>
            <a:off x="7448615" y="2193125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203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359EEA-8315-27BB-C69F-EE69CF7CF21B}"/>
              </a:ext>
            </a:extLst>
          </p:cNvPr>
          <p:cNvSpPr txBox="1"/>
          <p:nvPr/>
        </p:nvSpPr>
        <p:spPr>
          <a:xfrm>
            <a:off x="3629842" y="2217407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204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FB9174-5CED-C0B7-8857-FF09966161C0}"/>
              </a:ext>
            </a:extLst>
          </p:cNvPr>
          <p:cNvSpPr txBox="1"/>
          <p:nvPr/>
        </p:nvSpPr>
        <p:spPr>
          <a:xfrm>
            <a:off x="3629842" y="351651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111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E094E7-4BD5-36AA-60EA-548539EC9568}"/>
              </a:ext>
            </a:extLst>
          </p:cNvPr>
          <p:cNvSpPr txBox="1"/>
          <p:nvPr/>
        </p:nvSpPr>
        <p:spPr>
          <a:xfrm>
            <a:off x="903219" y="3510652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202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20FA35C-94F2-5AE3-9BB9-E57B27359B7A}"/>
              </a:ext>
            </a:extLst>
          </p:cNvPr>
          <p:cNvSpPr txBox="1"/>
          <p:nvPr/>
        </p:nvSpPr>
        <p:spPr>
          <a:xfrm>
            <a:off x="903219" y="2222805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243135-0E59-079E-EF35-0CF0345A0441}"/>
              </a:ext>
            </a:extLst>
          </p:cNvPr>
          <p:cNvSpPr txBox="1"/>
          <p:nvPr/>
        </p:nvSpPr>
        <p:spPr>
          <a:xfrm>
            <a:off x="7454588" y="3495106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112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18180D-E935-93C4-7AAF-E45E8D94DD57}"/>
              </a:ext>
            </a:extLst>
          </p:cNvPr>
          <p:cNvSpPr txBox="1"/>
          <p:nvPr/>
        </p:nvSpPr>
        <p:spPr>
          <a:xfrm>
            <a:off x="4857015" y="351651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206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85EEF-4D2D-CA7A-42B4-33BE554A1AF5}"/>
              </a:ext>
            </a:extLst>
          </p:cNvPr>
          <p:cNvSpPr txBox="1"/>
          <p:nvPr/>
        </p:nvSpPr>
        <p:spPr>
          <a:xfrm>
            <a:off x="2016053" y="3993906"/>
            <a:ext cx="1049209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MQXFA03</a:t>
            </a:r>
          </a:p>
        </p:txBody>
      </p: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16E1625E-3CB9-2A13-79D5-2E7EF6F4224F}"/>
              </a:ext>
            </a:extLst>
          </p:cNvPr>
          <p:cNvSpPr txBox="1">
            <a:spLocks/>
          </p:cNvSpPr>
          <p:nvPr/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13</a:t>
            </a:r>
            <a:r>
              <a:rPr lang="en-US" baseline="30000"/>
              <a:t>th</a:t>
            </a:r>
            <a:r>
              <a:rPr lang="en-US"/>
              <a:t> HL-LHC Collaboration Meeting, Sep. 25-28, 2023 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2C67FE-D692-5C05-4EA9-40159F1CE461}"/>
              </a:ext>
            </a:extLst>
          </p:cNvPr>
          <p:cNvSpPr txBox="1"/>
          <p:nvPr/>
        </p:nvSpPr>
        <p:spPr>
          <a:xfrm>
            <a:off x="6038088" y="3993906"/>
            <a:ext cx="1049209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MQXFA04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EB96D353-1DC2-8BBE-8ABB-BC8B0319B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4294991"/>
            <a:ext cx="3682625" cy="2008901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A018CDB-6930-1FCD-C491-DD7D3A216292}"/>
              </a:ext>
            </a:extLst>
          </p:cNvPr>
          <p:cNvSpPr txBox="1"/>
          <p:nvPr/>
        </p:nvSpPr>
        <p:spPr>
          <a:xfrm>
            <a:off x="3605594" y="6047518"/>
            <a:ext cx="1651006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LHCLMQXF_E0001</a:t>
            </a:r>
          </a:p>
        </p:txBody>
      </p:sp>
    </p:spTree>
    <p:extLst>
      <p:ext uri="{BB962C8B-B14F-4D97-AF65-F5344CB8AC3E}">
        <p14:creationId xmlns:p14="http://schemas.microsoft.com/office/powerpoint/2010/main" val="19099398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1B343-0428-410C-8AA2-2108582CD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LQXFA/B01 Test Status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B2FE1-E453-0CB1-CC0B-A34ABBAB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C26463-A4E0-B037-5D36-B20953E67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29" y="1554185"/>
            <a:ext cx="8188542" cy="459611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2695D17-3911-A0CB-A3F8-DE43D90F8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01449"/>
          </a:xfrm>
        </p:spPr>
        <p:txBody>
          <a:bodyPr>
            <a:normAutofit/>
          </a:bodyPr>
          <a:lstStyle/>
          <a:p>
            <a:r>
              <a:rPr lang="en-US" sz="2000" dirty="0"/>
              <a:t>On Apr. 6, LQXFA/B01 was cooled down to 1.9 K</a:t>
            </a:r>
          </a:p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2859B9-4ABD-98A8-C307-8FD360CEFC22}"/>
              </a:ext>
            </a:extLst>
          </p:cNvPr>
          <p:cNvSpPr txBox="1"/>
          <p:nvPr/>
        </p:nvSpPr>
        <p:spPr>
          <a:xfrm>
            <a:off x="6443380" y="5929535"/>
            <a:ext cx="2423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Test Stand overview screen 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EE6DF99-5AE1-15CE-E15F-AEE45C22369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6170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77D39-EDED-EA43-7DFA-F86009E1D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AA54EF-78B0-4B19-76DD-2CE339A14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516" y="1629601"/>
            <a:ext cx="5458968" cy="409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991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1B343-0428-410C-8AA2-2108582CD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LQXFA/B01 at Fermilab’s horizontal test stand</a:t>
            </a:r>
          </a:p>
        </p:txBody>
      </p:sp>
      <p:pic>
        <p:nvPicPr>
          <p:cNvPr id="6" name="Content Placeholder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6A82563C-D17B-FA5E-52BC-8EBA9723BB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8154" y="1052736"/>
            <a:ext cx="6727692" cy="504576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B2FE1-E453-0CB1-CC0B-A34ABBAB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368220-3C95-2C82-E188-A449DC3E28D2}"/>
              </a:ext>
            </a:extLst>
          </p:cNvPr>
          <p:cNvSpPr txBox="1"/>
          <p:nvPr/>
        </p:nvSpPr>
        <p:spPr>
          <a:xfrm>
            <a:off x="4067944" y="2605554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MQXFA03 (B)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E39859-3D48-F85A-7AFC-709F58C92AF8}"/>
              </a:ext>
            </a:extLst>
          </p:cNvPr>
          <p:cNvSpPr txBox="1"/>
          <p:nvPr/>
        </p:nvSpPr>
        <p:spPr>
          <a:xfrm>
            <a:off x="6156176" y="2852936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MQXFA04 (A)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3834F6-1B95-7660-14EB-E67E351FAB02}"/>
              </a:ext>
            </a:extLst>
          </p:cNvPr>
          <p:cNvSpPr txBox="1"/>
          <p:nvPr/>
        </p:nvSpPr>
        <p:spPr>
          <a:xfrm>
            <a:off x="3456432" y="174234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Lead End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4CD018C6-9B9D-D458-9F4B-F53A1A319B9B}"/>
              </a:ext>
            </a:extLst>
          </p:cNvPr>
          <p:cNvSpPr/>
          <p:nvPr/>
        </p:nvSpPr>
        <p:spPr>
          <a:xfrm>
            <a:off x="3502152" y="2060848"/>
            <a:ext cx="196600" cy="576064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D53A183-307A-7D62-44B6-627CDAADDEA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80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7D530-5F2C-5BC5-DF53-1877BF796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Initial Electrical Checkouts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5DF3A-623B-7217-46AB-A543ED7B8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Cryo-assembly was received at the test facility with one open heater (YT223 in MQXFA03) and one open voltage tap EE152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200" dirty="0"/>
          </a:p>
          <a:p>
            <a:r>
              <a:rPr lang="en-US" sz="2000" dirty="0"/>
              <a:t>Room temperature insulation (</a:t>
            </a:r>
            <a:r>
              <a:rPr lang="en-US" sz="2000" dirty="0" err="1"/>
              <a:t>Hipot</a:t>
            </a:r>
            <a:r>
              <a:rPr lang="en-US" sz="2000" dirty="0"/>
              <a:t>) tests: no failures</a:t>
            </a:r>
          </a:p>
          <a:p>
            <a:pPr lvl="1"/>
            <a:r>
              <a:rPr lang="en-US" sz="1800" dirty="0"/>
              <a:t>Coil-to-structure at 2.5 kV for Top plate leads w/o magnets</a:t>
            </a:r>
          </a:p>
          <a:p>
            <a:pPr lvl="1"/>
            <a:r>
              <a:rPr lang="en-US" sz="1800" dirty="0"/>
              <a:t>Coil-to-ground at 368 V</a:t>
            </a:r>
          </a:p>
          <a:p>
            <a:pPr lvl="1"/>
            <a:r>
              <a:rPr lang="en-US" sz="1800" dirty="0"/>
              <a:t>Quench heater-to-coil at 460 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AEFC31-58D3-8DB9-9F9B-27106FC74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C3F2CD-11A4-D094-36E6-6D9458619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656" y="1988840"/>
            <a:ext cx="3275307" cy="223375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5C4AE56-C0B0-4ECF-9545-4378F9AA8472}"/>
              </a:ext>
            </a:extLst>
          </p:cNvPr>
          <p:cNvSpPr/>
          <p:nvPr/>
        </p:nvSpPr>
        <p:spPr>
          <a:xfrm>
            <a:off x="1551361" y="3598654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2283E05-2E8D-7E83-6D6D-BC830D1B45F5}"/>
              </a:ext>
            </a:extLst>
          </p:cNvPr>
          <p:cNvSpPr/>
          <p:nvPr/>
        </p:nvSpPr>
        <p:spPr>
          <a:xfrm>
            <a:off x="2919513" y="3784271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334FF7E-772C-9BF4-2964-713EDAE9B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155" y="1988840"/>
            <a:ext cx="3641882" cy="2273778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EB5ED189-DE76-E0FD-C54B-9DA7A78BEA5E}"/>
              </a:ext>
            </a:extLst>
          </p:cNvPr>
          <p:cNvSpPr/>
          <p:nvPr/>
        </p:nvSpPr>
        <p:spPr>
          <a:xfrm>
            <a:off x="5552015" y="3632080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2C2B98C-1216-E724-0648-90F10EB428C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276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LQXFA/B01 controlled cooldown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980728"/>
            <a:ext cx="8074800" cy="4608512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19 days of cooldown: Mar 15 - Apr 3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/>
              <a:t>About 5 days of downtime due to various issues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/>
              <a:t>First week running with the 50 K temperature difference across the cold-mass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 err="1"/>
              <a:t>GHe</a:t>
            </a:r>
            <a:r>
              <a:rPr lang="en-US" sz="1800" dirty="0"/>
              <a:t> mass flow rate varied from 5 g/s to 18 g/s</a:t>
            </a:r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7F19A2A-6384-6080-8D06-0012B1D2222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2277BE-91F6-F367-FDB6-2B19E1D07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825" y="2710282"/>
            <a:ext cx="6784350" cy="35062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14A51E-CFDF-8E24-86F8-314E81439EA2}"/>
              </a:ext>
            </a:extLst>
          </p:cNvPr>
          <p:cNvSpPr txBox="1"/>
          <p:nvPr/>
        </p:nvSpPr>
        <p:spPr>
          <a:xfrm>
            <a:off x="3828484" y="2629554"/>
            <a:ext cx="48583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Platinum RTDs 505/506 are installed on the CM end plates</a:t>
            </a:r>
          </a:p>
        </p:txBody>
      </p:sp>
    </p:spTree>
    <p:extLst>
      <p:ext uri="{BB962C8B-B14F-4D97-AF65-F5344CB8AC3E}">
        <p14:creationId xmlns:p14="http://schemas.microsoft.com/office/powerpoint/2010/main" val="1092681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LQXFA/B01 Controlled cooldown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052736"/>
            <a:ext cx="8074800" cy="5087590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l-GR" sz="2000" dirty="0"/>
              <a:t>Δ</a:t>
            </a:r>
            <a:r>
              <a:rPr lang="en-US" sz="2000" dirty="0"/>
              <a:t>T requirement between the </a:t>
            </a:r>
            <a:r>
              <a:rPr lang="en-US" sz="2000" dirty="0" err="1"/>
              <a:t>GHe</a:t>
            </a:r>
            <a:r>
              <a:rPr lang="en-US" sz="2000" dirty="0"/>
              <a:t> supply and the CM RE changed from 50 K to 80 K 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/>
              <a:t>Delta T (</a:t>
            </a:r>
            <a:r>
              <a:rPr lang="en-US" sz="1800" dirty="0" err="1"/>
              <a:t>meas</a:t>
            </a:r>
            <a:r>
              <a:rPr lang="en-US" sz="1800" dirty="0"/>
              <a:t>) - difference between the temperature readings of the RTD sensors 505/506 located on the magnet ends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/>
              <a:t>Delta T (calc) is based on the magnet resistance measurements</a:t>
            </a:r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AB4873-4236-43DB-8722-2F661B2B5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325" y="2658105"/>
            <a:ext cx="7018550" cy="357030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85834-2F12-0B14-2DD5-11B461631AD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5153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D14E3-C32A-A927-3122-B147B9BA2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Cold Electrical Checkouts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EE6B8-2DB2-0605-5F2F-7549CD525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4824536"/>
          </a:xfrm>
        </p:spPr>
        <p:txBody>
          <a:bodyPr>
            <a:normAutofit/>
          </a:bodyPr>
          <a:lstStyle/>
          <a:p>
            <a:r>
              <a:rPr lang="en-US" sz="2000" dirty="0"/>
              <a:t>Coil-to-ground at 1840 V</a:t>
            </a:r>
          </a:p>
          <a:p>
            <a:r>
              <a:rPr lang="en-US" sz="2000" dirty="0"/>
              <a:t>Quench heater-to-coil </a:t>
            </a:r>
            <a:r>
              <a:rPr lang="en-US" sz="2000" dirty="0" err="1"/>
              <a:t>Hipot</a:t>
            </a:r>
            <a:r>
              <a:rPr lang="en-US" sz="2000" dirty="0"/>
              <a:t> at 2300 V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7A258A-C37D-9F2B-88DA-A22A7D00D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B1EF0B-C5F6-353F-952F-8D4DA1280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086" y="1989151"/>
            <a:ext cx="8198714" cy="2187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95DAF6-98E1-DAC9-D73B-54A99B326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1" y="4247034"/>
            <a:ext cx="2797772" cy="190808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D627B35-EC89-D45D-56E5-0829B653E40C}"/>
              </a:ext>
            </a:extLst>
          </p:cNvPr>
          <p:cNvSpPr/>
          <p:nvPr/>
        </p:nvSpPr>
        <p:spPr>
          <a:xfrm>
            <a:off x="2276420" y="4473830"/>
            <a:ext cx="351486" cy="145567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AC7BD71-23A4-4125-A581-3E67882D76AA}"/>
              </a:ext>
            </a:extLst>
          </p:cNvPr>
          <p:cNvSpPr/>
          <p:nvPr/>
        </p:nvSpPr>
        <p:spPr>
          <a:xfrm>
            <a:off x="1113367" y="4631685"/>
            <a:ext cx="351486" cy="145567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B35FB23-579A-B218-2A8E-D771F5C5652A}"/>
              </a:ext>
            </a:extLst>
          </p:cNvPr>
          <p:cNvSpPr/>
          <p:nvPr/>
        </p:nvSpPr>
        <p:spPr>
          <a:xfrm>
            <a:off x="2284966" y="5788551"/>
            <a:ext cx="351486" cy="145567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C3E0E61-0B81-4D58-CE34-86740B4B16F1}"/>
              </a:ext>
            </a:extLst>
          </p:cNvPr>
          <p:cNvSpPr/>
          <p:nvPr/>
        </p:nvSpPr>
        <p:spPr>
          <a:xfrm>
            <a:off x="1139005" y="5622648"/>
            <a:ext cx="351486" cy="145567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350631-543D-60EE-B823-026FDF5FB2B2}"/>
              </a:ext>
            </a:extLst>
          </p:cNvPr>
          <p:cNvSpPr txBox="1"/>
          <p:nvPr/>
        </p:nvSpPr>
        <p:spPr>
          <a:xfrm>
            <a:off x="3564573" y="4247034"/>
            <a:ext cx="51925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MQXFA03: YT213A/B heater failed the </a:t>
            </a:r>
            <a:r>
              <a:rPr lang="en-US" dirty="0" err="1">
                <a:solidFill>
                  <a:schemeClr val="accent5"/>
                </a:solidFill>
              </a:rPr>
              <a:t>Hipot</a:t>
            </a:r>
            <a:r>
              <a:rPr lang="en-US" dirty="0">
                <a:solidFill>
                  <a:schemeClr val="accent5"/>
                </a:solidFill>
              </a:rPr>
              <a:t> test around 2190 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5"/>
                </a:solidFill>
              </a:rPr>
              <a:t>No dead short to coil or ground, small current leakage at 200 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5"/>
                </a:solidFill>
              </a:rPr>
              <a:t>Dummy load is used instead of YT213</a:t>
            </a:r>
          </a:p>
          <a:p>
            <a:endParaRPr lang="en-US" sz="1200" dirty="0">
              <a:solidFill>
                <a:schemeClr val="accent5"/>
              </a:solidFill>
            </a:endParaRPr>
          </a:p>
          <a:p>
            <a:r>
              <a:rPr lang="en-US" sz="1600" dirty="0">
                <a:solidFill>
                  <a:srgbClr val="4E18E8"/>
                </a:solidFill>
              </a:rPr>
              <a:t>No degradation of the heater to coil and heater to ground insulation observed after the thermal cycle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FADFD25-4154-4452-8C71-8E9809A65E6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904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D03B0057-AAA6-2E53-8AD6-B584486524E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12000" y="2282826"/>
            <a:ext cx="753745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208282-064B-2355-4881-9D0A0FE8E6F2}"/>
              </a:ext>
            </a:extLst>
          </p:cNvPr>
          <p:cNvSpPr/>
          <p:nvPr/>
        </p:nvSpPr>
        <p:spPr>
          <a:xfrm>
            <a:off x="2724150" y="2228850"/>
            <a:ext cx="3771900" cy="352425"/>
          </a:xfrm>
          <a:prstGeom prst="rect">
            <a:avLst/>
          </a:prstGeom>
          <a:solidFill>
            <a:schemeClr val="l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4F5DB2-C087-338A-F7E5-396FFD0CD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LQXFA/B01 Quench Performance in TC1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C6388-1CD2-8936-A2E7-43B50D150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66501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4E18E8"/>
                </a:solidFill>
              </a:rPr>
              <a:t>Magnets reached the acceptance current Inom+300 A w/o a quench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4E18E8"/>
                </a:solidFill>
              </a:rPr>
              <a:t>but with two trips in leads </a:t>
            </a:r>
          </a:p>
          <a:p>
            <a:pPr lvl="1"/>
            <a:r>
              <a:rPr lang="en-US" sz="1600" dirty="0"/>
              <a:t>One of the Cu-SC lead joints in the top plate assembly exhibited higher resistance and the </a:t>
            </a:r>
            <a:r>
              <a:rPr lang="en-US" sz="1600" dirty="0" err="1"/>
              <a:t>LHe</a:t>
            </a:r>
            <a:r>
              <a:rPr lang="en-US" sz="1600" dirty="0"/>
              <a:t> level adjustments were required</a:t>
            </a:r>
          </a:p>
          <a:p>
            <a:r>
              <a:rPr lang="en-US" sz="2000" dirty="0"/>
              <a:t>Two attempts of the holding current test</a:t>
            </a:r>
          </a:p>
          <a:p>
            <a:pPr lvl="1"/>
            <a:r>
              <a:rPr lang="en-US" sz="1600" dirty="0"/>
              <a:t>First trip at Inom+300 A=16530 A caused a minor detraining</a:t>
            </a:r>
          </a:p>
          <a:p>
            <a:pPr lvl="1"/>
            <a:endParaRPr lang="en-US" sz="18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C5F99-6DC9-135C-9817-C834A3944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D4F45-0C10-39F0-345B-61209DC5C17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E9F76F8-DA4E-4EE6-BD3C-36A11BFFF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8" y="2944764"/>
            <a:ext cx="6912864" cy="323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85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6082-A71C-E909-AF3F-B732C01C6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Quench in TC1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BEDDC-52DE-7B77-EA08-254367607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Only one spontaneous quench in magnets</a:t>
            </a:r>
          </a:p>
          <a:p>
            <a:pPr lvl="1"/>
            <a:r>
              <a:rPr lang="en-US" sz="1800" dirty="0"/>
              <a:t>Quench at 16386 A, in MQXFA04 (Magnet A), coil 113 (P2)</a:t>
            </a:r>
          </a:p>
          <a:p>
            <a:pPr lvl="1"/>
            <a:r>
              <a:rPr lang="en-US" sz="1800" dirty="0"/>
              <a:t>Quench Integral 27.8 MIITs (w/o external energy extraction)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31435-6E4A-D7A3-1FBF-DE19D621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9F68A0-5560-D762-719E-7CB34757C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67" y="2588711"/>
            <a:ext cx="3824241" cy="34056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6D5507-D730-0E53-F7F8-3DEE08948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950" y="3745223"/>
            <a:ext cx="3829050" cy="21555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6BE2AC-8E57-4A70-1D78-32447248F9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150" y="2171774"/>
            <a:ext cx="2038350" cy="16906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3A3365B-329E-9625-1E96-4DC407F65995}"/>
              </a:ext>
            </a:extLst>
          </p:cNvPr>
          <p:cNvSpPr txBox="1"/>
          <p:nvPr/>
        </p:nvSpPr>
        <p:spPr>
          <a:xfrm>
            <a:off x="2362200" y="3121223"/>
            <a:ext cx="1762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(P2+P3) - (P1+P4)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403F45-C1E7-D63F-4BE6-6443D85D0005}"/>
              </a:ext>
            </a:extLst>
          </p:cNvPr>
          <p:cNvSpPr txBox="1"/>
          <p:nvPr/>
        </p:nvSpPr>
        <p:spPr>
          <a:xfrm>
            <a:off x="7939347" y="4268285"/>
            <a:ext cx="41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29AC7-C1CF-6F4F-A551-A68DAE86B49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Sep. 25-28,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3601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45824</TotalTime>
  <Words>1189</Words>
  <Application>Microsoft Office PowerPoint</Application>
  <PresentationFormat>On-screen Show (4:3)</PresentationFormat>
  <Paragraphs>206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</vt:lpstr>
      <vt:lpstr>Wingdings</vt:lpstr>
      <vt:lpstr>Thème Office</vt:lpstr>
      <vt:lpstr>Horizontal Test Results of LQXFA/B01 and Plans for testing LQXFA/B02</vt:lpstr>
      <vt:lpstr>LQXFA/B01</vt:lpstr>
      <vt:lpstr>LQXFA/B01 at Fermilab’s horizontal test stand</vt:lpstr>
      <vt:lpstr>Initial Electrical Checkouts</vt:lpstr>
      <vt:lpstr>LQXFA/B01 controlled cooldown</vt:lpstr>
      <vt:lpstr>LQXFA/B01 Controlled cooldown (2)</vt:lpstr>
      <vt:lpstr>Cold Electrical Checkouts</vt:lpstr>
      <vt:lpstr>LQXFA/B01 Quench Performance in TC1</vt:lpstr>
      <vt:lpstr>Quench in TC1</vt:lpstr>
      <vt:lpstr>Splice measurements</vt:lpstr>
      <vt:lpstr>Splice measurements (2)</vt:lpstr>
      <vt:lpstr>Splice measurements (3)</vt:lpstr>
      <vt:lpstr>Warmup and cooldown for TC2</vt:lpstr>
      <vt:lpstr>Cooldown in TC1 and TC2</vt:lpstr>
      <vt:lpstr>LQXFA/B01 Quench Performance in TC2</vt:lpstr>
      <vt:lpstr>Plans for Testing LQXFA/B02</vt:lpstr>
      <vt:lpstr>LQXFA/B01 leaving the Magnet Test Facility</vt:lpstr>
      <vt:lpstr>Conclusions</vt:lpstr>
      <vt:lpstr>Backup Slides</vt:lpstr>
      <vt:lpstr>LQXFA/B01 Test Status (2)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Guram Chlachidze</cp:lastModifiedBy>
  <cp:revision>1207</cp:revision>
  <cp:lastPrinted>2022-07-27T16:38:01Z</cp:lastPrinted>
  <dcterms:created xsi:type="dcterms:W3CDTF">2016-03-23T12:58:39Z</dcterms:created>
  <dcterms:modified xsi:type="dcterms:W3CDTF">2023-09-27T15:47:21Z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