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44"/>
  </p:notesMasterIdLst>
  <p:handoutMasterIdLst>
    <p:handoutMasterId r:id="rId45"/>
  </p:handoutMasterIdLst>
  <p:sldIdLst>
    <p:sldId id="789" r:id="rId5"/>
    <p:sldId id="794" r:id="rId6"/>
    <p:sldId id="1436" r:id="rId7"/>
    <p:sldId id="1814" r:id="rId8"/>
    <p:sldId id="1818" r:id="rId9"/>
    <p:sldId id="1429" r:id="rId10"/>
    <p:sldId id="763" r:id="rId11"/>
    <p:sldId id="1432" r:id="rId12"/>
    <p:sldId id="1430" r:id="rId13"/>
    <p:sldId id="1442" r:id="rId14"/>
    <p:sldId id="1444" r:id="rId15"/>
    <p:sldId id="1448" r:id="rId16"/>
    <p:sldId id="1445" r:id="rId17"/>
    <p:sldId id="1446" r:id="rId18"/>
    <p:sldId id="1822" r:id="rId19"/>
    <p:sldId id="1819" r:id="rId20"/>
    <p:sldId id="1813" r:id="rId21"/>
    <p:sldId id="1452" r:id="rId22"/>
    <p:sldId id="1453" r:id="rId23"/>
    <p:sldId id="1817" r:id="rId24"/>
    <p:sldId id="1815" r:id="rId25"/>
    <p:sldId id="1816" r:id="rId26"/>
    <p:sldId id="1820" r:id="rId27"/>
    <p:sldId id="1821" r:id="rId28"/>
    <p:sldId id="1443" r:id="rId29"/>
    <p:sldId id="1377" r:id="rId30"/>
    <p:sldId id="1373" r:id="rId31"/>
    <p:sldId id="1398" r:id="rId32"/>
    <p:sldId id="870" r:id="rId33"/>
    <p:sldId id="1449" r:id="rId34"/>
    <p:sldId id="1450" r:id="rId35"/>
    <p:sldId id="342" r:id="rId36"/>
    <p:sldId id="343" r:id="rId37"/>
    <p:sldId id="345" r:id="rId38"/>
    <p:sldId id="1440" r:id="rId39"/>
    <p:sldId id="1412" r:id="rId40"/>
    <p:sldId id="1413" r:id="rId41"/>
    <p:sldId id="1167" r:id="rId42"/>
    <p:sldId id="1417" r:id="rId43"/>
  </p:sldIdLst>
  <p:sldSz cx="9144000" cy="6858000" type="screen4x3"/>
  <p:notesSz cx="6797675" cy="9872663"/>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8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50"/>
    <a:srgbClr val="0000FF"/>
    <a:srgbClr val="FF0000"/>
    <a:srgbClr val="000000"/>
    <a:srgbClr val="CCFFCC"/>
    <a:srgbClr val="FF00FF"/>
    <a:srgbClr val="0066FF"/>
    <a:srgbClr val="000099"/>
    <a:srgbClr val="3366FF"/>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5583" autoAdjust="0"/>
    <p:restoredTop sz="94364" autoAdjust="0"/>
  </p:normalViewPr>
  <p:slideViewPr>
    <p:cSldViewPr snapToObjects="1" showGuides="1">
      <p:cViewPr varScale="1">
        <p:scale>
          <a:sx n="67" d="100"/>
          <a:sy n="67" d="100"/>
        </p:scale>
        <p:origin x="876" y="44"/>
      </p:cViewPr>
      <p:guideLst>
        <p:guide orient="horz" pos="4080"/>
        <p:guide pos="2880"/>
      </p:guideLst>
    </p:cSldViewPr>
  </p:slideViewPr>
  <p:outlineViewPr>
    <p:cViewPr>
      <p:scale>
        <a:sx n="33" d="100"/>
        <a:sy n="33" d="100"/>
      </p:scale>
      <p:origin x="0" y="0"/>
    </p:cViewPr>
  </p:outlineViewPr>
  <p:notesTextViewPr>
    <p:cViewPr>
      <p:scale>
        <a:sx n="25" d="100"/>
        <a:sy n="25"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0444" y="0"/>
            <a:ext cx="2945659" cy="493633"/>
          </a:xfrm>
          <a:prstGeom prst="rect">
            <a:avLst/>
          </a:prstGeom>
        </p:spPr>
        <p:txBody>
          <a:bodyPr vert="horz" lIns="91440" tIns="45720" rIns="91440" bIns="45720" rtlCol="0"/>
          <a:lstStyle>
            <a:lvl1pPr algn="r">
              <a:defRPr sz="1200"/>
            </a:lvl1pPr>
          </a:lstStyle>
          <a:p>
            <a:fld id="{B3F5CDDF-3246-6843-A314-FDDEB3F3DF8E}" type="datetimeFigureOut">
              <a:rPr lang="fr-FR" smtClean="0"/>
              <a:pPr/>
              <a:t>27/09/2023</a:t>
            </a:fld>
            <a:endParaRPr lang="fr-FR"/>
          </a:p>
        </p:txBody>
      </p:sp>
      <p:sp>
        <p:nvSpPr>
          <p:cNvPr id="4" name="Espace réservé du pied de page 3"/>
          <p:cNvSpPr>
            <a:spLocks noGrp="1"/>
          </p:cNvSpPr>
          <p:nvPr>
            <p:ph type="ftr" sz="quarter" idx="2"/>
          </p:nvPr>
        </p:nvSpPr>
        <p:spPr>
          <a:xfrm>
            <a:off x="0" y="9377318"/>
            <a:ext cx="2945659" cy="493633"/>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0444" y="9377318"/>
            <a:ext cx="2945659" cy="493633"/>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38027293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4" y="0"/>
            <a:ext cx="2945659" cy="493633"/>
          </a:xfrm>
          <a:prstGeom prst="rect">
            <a:avLst/>
          </a:prstGeom>
        </p:spPr>
        <p:txBody>
          <a:bodyPr vert="horz" lIns="91440" tIns="45720" rIns="91440" bIns="45720" rtlCol="0"/>
          <a:lstStyle>
            <a:lvl1pPr algn="r">
              <a:defRPr sz="1200"/>
            </a:lvl1pPr>
          </a:lstStyle>
          <a:p>
            <a:fld id="{781D8F6D-3354-BF4D-834B-467E3215D30A}" type="datetimeFigureOut">
              <a:rPr lang="fr-FR" smtClean="0"/>
              <a:pPr/>
              <a:t>27/09/2023</a:t>
            </a:fld>
            <a:endParaRPr lang="fr-FR"/>
          </a:p>
        </p:txBody>
      </p:sp>
      <p:sp>
        <p:nvSpPr>
          <p:cNvPr id="4" name="Espace réservé de l'image des diapositives 3"/>
          <p:cNvSpPr>
            <a:spLocks noGrp="1" noRot="1" noChangeAspect="1"/>
          </p:cNvSpPr>
          <p:nvPr>
            <p:ph type="sldImg" idx="2"/>
          </p:nvPr>
        </p:nvSpPr>
        <p:spPr>
          <a:xfrm>
            <a:off x="930275" y="739775"/>
            <a:ext cx="4937125" cy="370205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689518"/>
            <a:ext cx="5438140" cy="4442699"/>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377318"/>
            <a:ext cx="2945659" cy="493633"/>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4" y="9377318"/>
            <a:ext cx="2945659" cy="493633"/>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68321689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a:t>Presentation title - line 1 - Arial 30pt - bold HiLumi dark grey - line 2</a:t>
            </a:r>
            <a:br>
              <a:rPr lang="en-GB" noProof="0"/>
            </a:br>
            <a:r>
              <a:rPr lang="en-GB" noProof="0"/>
              <a:t>line 3</a:t>
            </a:r>
            <a:br>
              <a:rPr lang="en-GB" noProof="0"/>
            </a:br>
            <a:r>
              <a:rPr lang="en-GB" noProof="0"/>
              <a:t>line 4   </a:t>
            </a:r>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a:ln>
                  <a:noFill/>
                </a:ln>
                <a:solidFill>
                  <a:schemeClr val="bg2"/>
                </a:solidFill>
                <a:effectLst/>
                <a:uLnTx/>
                <a:uFillTx/>
                <a:latin typeface="+mn-lt"/>
                <a:ea typeface="+mn-ea"/>
                <a:cs typeface="+mn-cs"/>
              </a:rPr>
              <a:t>Conference - Location - Date</a:t>
            </a:r>
          </a:p>
          <a:p>
            <a:pPr lvl="0"/>
            <a:endParaRPr lang="en-GB" noProof="0"/>
          </a:p>
        </p:txBody>
      </p:sp>
      <p:grpSp>
        <p:nvGrpSpPr>
          <p:cNvPr id="10" name="Grouper 9"/>
          <p:cNvGrpSpPr/>
          <p:nvPr userDrawn="1"/>
        </p:nvGrpSpPr>
        <p:grpSpPr>
          <a:xfrm>
            <a:off x="457200" y="60714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7"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1219200"/>
            <a:ext cx="7920000" cy="4906963"/>
          </a:xfrm>
        </p:spPr>
        <p:txBody>
          <a:bodyPr lIns="0" tIns="0" rIns="0" bIns="0"/>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8" name="Grouper 7"/>
          <p:cNvGrpSpPr/>
          <p:nvPr userDrawn="1"/>
        </p:nvGrpSpPr>
        <p:grpSpPr>
          <a:xfrm>
            <a:off x="1440000" y="6300000"/>
            <a:ext cx="457200" cy="4572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ZoneTexte 9"/>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dirty="0"/>
              <a:t>Slide title – line 1 – Arial 30 </a:t>
            </a:r>
            <a:r>
              <a:rPr lang="en-GB" noProof="0" dirty="0" err="1"/>
              <a:t>pt</a:t>
            </a:r>
            <a:r>
              <a:rPr lang="en-GB" noProof="0" dirty="0"/>
              <a:t> – </a:t>
            </a:r>
            <a:r>
              <a:rPr lang="en-GB" noProof="0" dirty="0" err="1"/>
              <a:t>HiLumi</a:t>
            </a:r>
            <a:r>
              <a:rPr lang="en-GB" noProof="0" dirty="0"/>
              <a:t> blue</a:t>
            </a:r>
            <a:br>
              <a:rPr lang="en-GB" noProof="0" dirty="0"/>
            </a:br>
            <a:r>
              <a:rPr lang="en-GB" noProof="0" dirty="0"/>
              <a:t>Slide title – line 2 – Arial 30 </a:t>
            </a:r>
            <a:r>
              <a:rPr lang="en-GB" noProof="0" dirty="0" err="1"/>
              <a:t>pt</a:t>
            </a:r>
            <a:r>
              <a:rPr lang="en-GB" noProof="0" dirty="0"/>
              <a:t> – </a:t>
            </a:r>
            <a:r>
              <a:rPr lang="en-GB" noProof="0" dirty="0" err="1"/>
              <a:t>HiLumi</a:t>
            </a:r>
            <a:r>
              <a:rPr lang="en-GB" noProof="0" dirty="0"/>
              <a:t> blue</a:t>
            </a:r>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6356350"/>
            <a:ext cx="6627000" cy="360000"/>
          </a:xfrm>
        </p:spPr>
        <p:txBody>
          <a:bodyPr/>
          <a:lstStyle/>
          <a:p>
            <a:r>
              <a:rPr lang="es-ES" noProof="0"/>
              <a:t>Susana Izquierdo Bermudez, MQXF Review, June 2016</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0000" y="6300000"/>
            <a:ext cx="457200" cy="457200"/>
            <a:chOff x="1462200" y="4620913"/>
            <a:chExt cx="457200" cy="457200"/>
          </a:xfrm>
        </p:grpSpPr>
        <p:sp>
          <p:nvSpPr>
            <p:cNvPr id="12" name="Rectangle 11"/>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4" name="Espace réservé du pied de page 3"/>
          <p:cNvSpPr>
            <a:spLocks noGrp="1"/>
          </p:cNvSpPr>
          <p:nvPr>
            <p:ph type="ftr" sz="quarter" idx="11"/>
          </p:nvPr>
        </p:nvSpPr>
        <p:spPr>
          <a:xfrm>
            <a:off x="1905000" y="6356350"/>
            <a:ext cx="6627000" cy="360000"/>
          </a:xfrm>
        </p:spPr>
        <p:txBody>
          <a:bodyPr/>
          <a:lstStyle/>
          <a:p>
            <a:r>
              <a:rPr lang="es-ES" noProof="0" dirty="0"/>
              <a:t>Susana Izquierdo Bermudez</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0000" y="6300000"/>
            <a:ext cx="457200" cy="457200"/>
            <a:chOff x="1462200" y="4620913"/>
            <a:chExt cx="457200" cy="457200"/>
          </a:xfrm>
        </p:grpSpPr>
        <p:sp>
          <p:nvSpPr>
            <p:cNvPr id="8" name="Rectangle 7"/>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0"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
        <p:nvSpPr>
          <p:cNvPr id="11" name="Espace réservé du contenu 3"/>
          <p:cNvSpPr>
            <a:spLocks noGrp="1"/>
          </p:cNvSpPr>
          <p:nvPr>
            <p:ph sz="half" idx="2" hasCustomPrompt="1"/>
          </p:nvPr>
        </p:nvSpPr>
        <p:spPr>
          <a:xfrm>
            <a:off x="35868" y="34702"/>
            <a:ext cx="4468638" cy="31062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2" name="Espace réservé du contenu 3"/>
          <p:cNvSpPr>
            <a:spLocks noGrp="1"/>
          </p:cNvSpPr>
          <p:nvPr>
            <p:ph sz="half" idx="13" hasCustomPrompt="1"/>
          </p:nvPr>
        </p:nvSpPr>
        <p:spPr>
          <a:xfrm>
            <a:off x="35868" y="3293368"/>
            <a:ext cx="4468638" cy="31062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3" name="Espace réservé du contenu 3"/>
          <p:cNvSpPr>
            <a:spLocks noGrp="1"/>
          </p:cNvSpPr>
          <p:nvPr>
            <p:ph sz="half" idx="14" hasCustomPrompt="1"/>
          </p:nvPr>
        </p:nvSpPr>
        <p:spPr>
          <a:xfrm>
            <a:off x="4578162" y="34702"/>
            <a:ext cx="4468638" cy="31062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4" name="Espace réservé du contenu 3"/>
          <p:cNvSpPr>
            <a:spLocks noGrp="1"/>
          </p:cNvSpPr>
          <p:nvPr>
            <p:ph sz="half" idx="15" hasCustomPrompt="1"/>
          </p:nvPr>
        </p:nvSpPr>
        <p:spPr>
          <a:xfrm>
            <a:off x="4578162" y="3293368"/>
            <a:ext cx="4468638" cy="31062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p:spPr>
        <p:txBody>
          <a:bodyPr/>
          <a:lstStyle/>
          <a:p>
            <a:r>
              <a:rPr lang="es-ES" noProof="0"/>
              <a:t>Susana Izquierdo Bermudez, MQXF Review, June 2016</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0000" y="6300000"/>
            <a:ext cx="457200" cy="457200"/>
            <a:chOff x="1462200" y="4620913"/>
            <a:chExt cx="457200" cy="457200"/>
          </a:xfrm>
        </p:grpSpPr>
        <p:sp>
          <p:nvSpPr>
            <p:cNvPr id="7" name="Rectangle 6"/>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9"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r>
              <a:rPr lang="es-ES" noProof="0"/>
              <a:t>Susana Izquierdo Bermudez, MQXF Review, June 2016</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a:t>Image title</a:t>
            </a:r>
          </a:p>
        </p:txBody>
      </p:sp>
      <p:grpSp>
        <p:nvGrpSpPr>
          <p:cNvPr id="10" name="Grouper 9"/>
          <p:cNvGrpSpPr/>
          <p:nvPr userDrawn="1"/>
        </p:nvGrpSpPr>
        <p:grpSpPr>
          <a:xfrm>
            <a:off x="1440000" y="63000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351800" y="6356350"/>
            <a:ext cx="6440400" cy="360000"/>
          </a:xfrm>
        </p:spPr>
        <p:txBody>
          <a:bodyPr/>
          <a:lstStyle/>
          <a:p>
            <a:r>
              <a:rPr lang="es-ES" noProof="0"/>
              <a:t>Susana Izquierdo Bermudez, MQXF Review, June 2016</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grpSp>
        <p:nvGrpSpPr>
          <p:cNvPr id="9" name="Grouper 8"/>
          <p:cNvGrpSpPr/>
          <p:nvPr userDrawn="1"/>
        </p:nvGrpSpPr>
        <p:grpSpPr>
          <a:xfrm>
            <a:off x="457200" y="6071400"/>
            <a:ext cx="457200" cy="457200"/>
            <a:chOff x="1462200" y="4620913"/>
            <a:chExt cx="457200" cy="457200"/>
          </a:xfrm>
        </p:grpSpPr>
        <p:sp>
          <p:nvSpPr>
            <p:cNvPr id="10" name="Rectangle 9"/>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es-ES" noProof="0"/>
              <a:t>Susana Izquierdo Bermudez, MQXF Review, June 2016</a:t>
            </a:r>
            <a:endParaRPr lang="en-GB" noProof="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hyperlink" Target="https://edms.cern.ch/document/2646046" TargetMode="External"/><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1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png"/><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image" Target="../media/image41.png"/></Relationships>
</file>

<file path=ppt/slides/_rels/slide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 Id="rId6" Type="http://schemas.openxmlformats.org/officeDocument/2006/relationships/image" Target="../media/image180.png"/><Relationship Id="rId5" Type="http://schemas.openxmlformats.org/officeDocument/2006/relationships/image" Target="../media/image47.png"/><Relationship Id="rId4" Type="http://schemas.openxmlformats.org/officeDocument/2006/relationships/image" Target="../media/image46.png"/></Relationships>
</file>

<file path=ppt/slides/_rels/slide29.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emf"/><Relationship Id="rId7" Type="http://schemas.openxmlformats.org/officeDocument/2006/relationships/hyperlink" Target="https://indico.cern.ch/event/1079026/contributions/4546025/" TargetMode="External"/><Relationship Id="rId2" Type="http://schemas.openxmlformats.org/officeDocument/2006/relationships/hyperlink" Target="https://indico.cern.ch/event/1161569/timetable/#20220922.detailed" TargetMode="External"/><Relationship Id="rId1" Type="http://schemas.openxmlformats.org/officeDocument/2006/relationships/slideLayout" Target="../slideLayouts/slideLayout2.xml"/><Relationship Id="rId6" Type="http://schemas.openxmlformats.org/officeDocument/2006/relationships/hyperlink" Target="https://indico.cern.ch/event/937797/contributions/3951872/" TargetMode="External"/><Relationship Id="rId5" Type="http://schemas.openxmlformats.org/officeDocument/2006/relationships/hyperlink" Target="https://indico.cern.ch/event/806637/contributions/3573675/" TargetMode="External"/><Relationship Id="rId4" Type="http://schemas.openxmlformats.org/officeDocument/2006/relationships/hyperlink" Target="https://indico.cern.ch/event/742082/contributions/3141438/" TargetMode="External"/></Relationships>
</file>

<file path=ppt/slides/_rels/slide30.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51.jpg"/><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8" Type="http://schemas.openxmlformats.org/officeDocument/2006/relationships/image" Target="../media/image130.png"/><Relationship Id="rId3" Type="http://schemas.openxmlformats.org/officeDocument/2006/relationships/image" Target="../media/image54.jpeg"/><Relationship Id="rId7" Type="http://schemas.openxmlformats.org/officeDocument/2006/relationships/image" Target="../media/image120.png"/><Relationship Id="rId2" Type="http://schemas.openxmlformats.org/officeDocument/2006/relationships/image" Target="../media/image41.png"/><Relationship Id="rId1" Type="http://schemas.openxmlformats.org/officeDocument/2006/relationships/slideLayout" Target="../slideLayouts/slideLayout2.xml"/><Relationship Id="rId5" Type="http://schemas.openxmlformats.org/officeDocument/2006/relationships/image" Target="../media/image39.png"/><Relationship Id="rId4" Type="http://schemas.openxmlformats.org/officeDocument/2006/relationships/image" Target="../media/image55.png"/><Relationship Id="rId9" Type="http://schemas.openxmlformats.org/officeDocument/2006/relationships/image" Target="../media/image56.png"/></Relationships>
</file>

<file path=ppt/slides/_rels/slide37.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image" Target="../media/image42.png"/><Relationship Id="rId7" Type="http://schemas.openxmlformats.org/officeDocument/2006/relationships/image" Target="../media/image57.png"/><Relationship Id="rId2" Type="http://schemas.openxmlformats.org/officeDocument/2006/relationships/image" Target="../media/image41.png"/><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55.png"/><Relationship Id="rId4" Type="http://schemas.openxmlformats.org/officeDocument/2006/relationships/image" Target="../media/image54.jpeg"/></Relationships>
</file>

<file path=ppt/slides/_rels/slide38.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99592" y="2996952"/>
            <a:ext cx="7520880" cy="753616"/>
          </a:xfrm>
        </p:spPr>
        <p:txBody>
          <a:bodyPr/>
          <a:lstStyle/>
          <a:p>
            <a:pPr algn="ctr"/>
            <a:r>
              <a:rPr lang="en-GB" sz="4000" dirty="0">
                <a:solidFill>
                  <a:schemeClr val="tx1"/>
                </a:solidFill>
                <a:latin typeface="Roboto"/>
              </a:rPr>
              <a:t>MQXFS Test Results</a:t>
            </a:r>
            <a:endParaRPr lang="en-GB" sz="4000" dirty="0">
              <a:solidFill>
                <a:schemeClr val="tx1"/>
              </a:solidFill>
            </a:endParaRPr>
          </a:p>
        </p:txBody>
      </p:sp>
      <p:sp>
        <p:nvSpPr>
          <p:cNvPr id="3" name="Subtitle 2"/>
          <p:cNvSpPr>
            <a:spLocks noGrp="1"/>
          </p:cNvSpPr>
          <p:nvPr>
            <p:ph type="subTitle" idx="1"/>
          </p:nvPr>
        </p:nvSpPr>
        <p:spPr>
          <a:xfrm>
            <a:off x="1187624" y="4437112"/>
            <a:ext cx="6663976" cy="1354088"/>
          </a:xfrm>
        </p:spPr>
        <p:txBody>
          <a:bodyPr>
            <a:normAutofit/>
          </a:bodyPr>
          <a:lstStyle/>
          <a:p>
            <a:pPr algn="ctr"/>
            <a:r>
              <a:rPr lang="en-GB" dirty="0">
                <a:solidFill>
                  <a:schemeClr val="tx1"/>
                </a:solidFill>
              </a:rPr>
              <a:t>Susana Izquierdo Bermudez and Franco Mangiarotti on behalf of MQXF  team</a:t>
            </a:r>
          </a:p>
          <a:p>
            <a:pPr algn="ctr"/>
            <a:endParaRPr lang="en-GB" sz="1600" dirty="0">
              <a:solidFill>
                <a:schemeClr val="tx1"/>
              </a:solidFill>
            </a:endParaRPr>
          </a:p>
        </p:txBody>
      </p:sp>
      <p:sp>
        <p:nvSpPr>
          <p:cNvPr id="4" name="Text Placeholder 3"/>
          <p:cNvSpPr>
            <a:spLocks noGrp="1"/>
          </p:cNvSpPr>
          <p:nvPr>
            <p:ph type="body" sz="quarter" idx="14"/>
          </p:nvPr>
        </p:nvSpPr>
        <p:spPr/>
        <p:txBody>
          <a:bodyPr/>
          <a:lstStyle/>
          <a:p>
            <a:r>
              <a:rPr lang="en-GB" dirty="0"/>
              <a:t>28/09/2022					 13th HL-LHC Collaboration Meeting</a:t>
            </a:r>
          </a:p>
        </p:txBody>
      </p:sp>
    </p:spTree>
    <p:extLst>
      <p:ext uri="{BB962C8B-B14F-4D97-AF65-F5344CB8AC3E}">
        <p14:creationId xmlns:p14="http://schemas.microsoft.com/office/powerpoint/2010/main" val="18556729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3CE052-E336-8C73-B878-A283A0BBC385}"/>
              </a:ext>
            </a:extLst>
          </p:cNvPr>
          <p:cNvSpPr>
            <a:spLocks noGrp="1"/>
          </p:cNvSpPr>
          <p:nvPr>
            <p:ph type="title"/>
          </p:nvPr>
        </p:nvSpPr>
        <p:spPr/>
        <p:txBody>
          <a:bodyPr/>
          <a:lstStyle/>
          <a:p>
            <a:r>
              <a:rPr lang="en-US" dirty="0"/>
              <a:t>MQXFS7f</a:t>
            </a:r>
            <a:endParaRPr lang="en-GB" dirty="0"/>
          </a:p>
        </p:txBody>
      </p:sp>
      <p:sp>
        <p:nvSpPr>
          <p:cNvPr id="3" name="Content Placeholder 2">
            <a:extLst>
              <a:ext uri="{FF2B5EF4-FFF2-40B4-BE49-F238E27FC236}">
                <a16:creationId xmlns:a16="http://schemas.microsoft.com/office/drawing/2014/main" id="{D4792B75-2BF8-7A31-307E-DF46E663F064}"/>
              </a:ext>
            </a:extLst>
          </p:cNvPr>
          <p:cNvSpPr>
            <a:spLocks noGrp="1"/>
          </p:cNvSpPr>
          <p:nvPr>
            <p:ph idx="1"/>
          </p:nvPr>
        </p:nvSpPr>
        <p:spPr/>
        <p:txBody>
          <a:bodyPr>
            <a:normAutofit/>
          </a:bodyPr>
          <a:lstStyle/>
          <a:p>
            <a:r>
              <a:rPr lang="en-US" sz="1800" dirty="0"/>
              <a:t>In MQXFS7f, key thickness was increased from 13.8 to 13.9 mm (required bladder pressure 350 bars)</a:t>
            </a:r>
          </a:p>
          <a:p>
            <a:r>
              <a:rPr lang="en-US" sz="1800" dirty="0"/>
              <a:t>RT pre-load went smoothly. At cold:</a:t>
            </a:r>
          </a:p>
          <a:p>
            <a:pPr lvl="1"/>
            <a:r>
              <a:rPr lang="en-US" sz="1400" dirty="0"/>
              <a:t>Similar performance to MQXFS7e, the measured increase of azimuthal pole stress is in line with expectations (pole azimuthal stress at cold 130 MPa) </a:t>
            </a:r>
            <a:endParaRPr lang="en-GB" sz="1400" dirty="0"/>
          </a:p>
        </p:txBody>
      </p:sp>
      <p:sp>
        <p:nvSpPr>
          <p:cNvPr id="4" name="Slide Number Placeholder 3">
            <a:extLst>
              <a:ext uri="{FF2B5EF4-FFF2-40B4-BE49-F238E27FC236}">
                <a16:creationId xmlns:a16="http://schemas.microsoft.com/office/drawing/2014/main" id="{38E661AD-BC84-0756-87E8-A24975F48F10}"/>
              </a:ext>
            </a:extLst>
          </p:cNvPr>
          <p:cNvSpPr>
            <a:spLocks noGrp="1"/>
          </p:cNvSpPr>
          <p:nvPr>
            <p:ph type="sldNum" sz="quarter" idx="12"/>
          </p:nvPr>
        </p:nvSpPr>
        <p:spPr/>
        <p:txBody>
          <a:bodyPr/>
          <a:lstStyle/>
          <a:p>
            <a:fld id="{BFDCA1C4-9514-7B4F-976F-D92F7E296653}" type="slidenum">
              <a:rPr lang="fr-FR" smtClean="0"/>
              <a:pPr/>
              <a:t>10</a:t>
            </a:fld>
            <a:endParaRPr lang="fr-FR"/>
          </a:p>
        </p:txBody>
      </p:sp>
      <p:pic>
        <p:nvPicPr>
          <p:cNvPr id="5" name="Picture 4">
            <a:extLst>
              <a:ext uri="{FF2B5EF4-FFF2-40B4-BE49-F238E27FC236}">
                <a16:creationId xmlns:a16="http://schemas.microsoft.com/office/drawing/2014/main" id="{29585000-7332-C024-1382-413940BF30ED}"/>
              </a:ext>
            </a:extLst>
          </p:cNvPr>
          <p:cNvPicPr>
            <a:picLocks noChangeAspect="1"/>
          </p:cNvPicPr>
          <p:nvPr/>
        </p:nvPicPr>
        <p:blipFill>
          <a:blip r:embed="rId2"/>
          <a:stretch>
            <a:fillRect/>
          </a:stretch>
        </p:blipFill>
        <p:spPr>
          <a:xfrm>
            <a:off x="27472" y="2852936"/>
            <a:ext cx="5331984" cy="3478320"/>
          </a:xfrm>
          <a:prstGeom prst="rect">
            <a:avLst/>
          </a:prstGeom>
        </p:spPr>
      </p:pic>
      <p:sp>
        <p:nvSpPr>
          <p:cNvPr id="6" name="Content Placeholder 2">
            <a:extLst>
              <a:ext uri="{FF2B5EF4-FFF2-40B4-BE49-F238E27FC236}">
                <a16:creationId xmlns:a16="http://schemas.microsoft.com/office/drawing/2014/main" id="{994E5B8F-863C-789F-D4D8-D9D01E70D42A}"/>
              </a:ext>
            </a:extLst>
          </p:cNvPr>
          <p:cNvSpPr txBox="1">
            <a:spLocks/>
          </p:cNvSpPr>
          <p:nvPr/>
        </p:nvSpPr>
        <p:spPr>
          <a:xfrm>
            <a:off x="1691680" y="6536350"/>
            <a:ext cx="3786637" cy="360040"/>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Wingdings" charset="2"/>
              <a:buNone/>
            </a:pPr>
            <a:r>
              <a:rPr lang="en-US" sz="1200" dirty="0">
                <a:solidFill>
                  <a:srgbClr val="00B050"/>
                </a:solidFill>
                <a:latin typeface="Times" panose="02020603050405020304" pitchFamily="18" charset="0"/>
                <a:cs typeface="Times" panose="02020603050405020304" pitchFamily="18" charset="0"/>
              </a:rPr>
              <a:t>Data: Salvador Ferradas Troitino, Franco Mangiarotti</a:t>
            </a:r>
            <a:endParaRPr lang="en-GB" sz="1200" dirty="0">
              <a:solidFill>
                <a:srgbClr val="00B050"/>
              </a:solidFill>
              <a:latin typeface="Times" panose="02020603050405020304" pitchFamily="18" charset="0"/>
              <a:cs typeface="Times" panose="02020603050405020304" pitchFamily="18" charset="0"/>
            </a:endParaRPr>
          </a:p>
          <a:p>
            <a:pPr marL="0" indent="0" algn="ctr">
              <a:buFont typeface="Wingdings" charset="2"/>
              <a:buNone/>
            </a:pPr>
            <a:endParaRPr lang="en-GB" sz="1200" dirty="0">
              <a:solidFill>
                <a:srgbClr val="00B050"/>
              </a:solidFill>
              <a:latin typeface="Times" panose="02020603050405020304" pitchFamily="18" charset="0"/>
              <a:cs typeface="Times" panose="02020603050405020304" pitchFamily="18" charset="0"/>
            </a:endParaRPr>
          </a:p>
        </p:txBody>
      </p:sp>
      <p:pic>
        <p:nvPicPr>
          <p:cNvPr id="9" name="Picture 8">
            <a:extLst>
              <a:ext uri="{FF2B5EF4-FFF2-40B4-BE49-F238E27FC236}">
                <a16:creationId xmlns:a16="http://schemas.microsoft.com/office/drawing/2014/main" id="{9CE7069B-C2A6-6C78-38C0-F6DEF4A5C29F}"/>
              </a:ext>
            </a:extLst>
          </p:cNvPr>
          <p:cNvPicPr>
            <a:picLocks noChangeAspect="1"/>
          </p:cNvPicPr>
          <p:nvPr/>
        </p:nvPicPr>
        <p:blipFill>
          <a:blip r:embed="rId3"/>
          <a:stretch>
            <a:fillRect/>
          </a:stretch>
        </p:blipFill>
        <p:spPr>
          <a:xfrm>
            <a:off x="5389351" y="3520092"/>
            <a:ext cx="3754649" cy="2578240"/>
          </a:xfrm>
          <a:prstGeom prst="rect">
            <a:avLst/>
          </a:prstGeom>
        </p:spPr>
      </p:pic>
      <p:sp>
        <p:nvSpPr>
          <p:cNvPr id="7" name="Content Placeholder 2">
            <a:extLst>
              <a:ext uri="{FF2B5EF4-FFF2-40B4-BE49-F238E27FC236}">
                <a16:creationId xmlns:a16="http://schemas.microsoft.com/office/drawing/2014/main" id="{A699E9BE-2B85-DECF-E6CE-1D48DBD7BC4C}"/>
              </a:ext>
            </a:extLst>
          </p:cNvPr>
          <p:cNvSpPr txBox="1">
            <a:spLocks/>
          </p:cNvSpPr>
          <p:nvPr/>
        </p:nvSpPr>
        <p:spPr>
          <a:xfrm>
            <a:off x="5697834" y="3118385"/>
            <a:ext cx="3266653" cy="340738"/>
          </a:xfrm>
          <a:prstGeom prst="rect">
            <a:avLst/>
          </a:prstGeom>
        </p:spPr>
        <p:txBody>
          <a:bodyPr vert="horz" lIns="0" tIns="0" rIns="0" bIns="0" rtlCol="0">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Font typeface="Wingdings" charset="2"/>
              <a:buNone/>
            </a:pPr>
            <a:r>
              <a:rPr lang="en-US" sz="1300" i="1" dirty="0"/>
              <a:t>Pole unloading, data courtesy EN-MME</a:t>
            </a:r>
            <a:endParaRPr lang="en-GB" sz="1300" i="1" dirty="0"/>
          </a:p>
        </p:txBody>
      </p:sp>
    </p:spTree>
    <p:extLst>
      <p:ext uri="{BB962C8B-B14F-4D97-AF65-F5344CB8AC3E}">
        <p14:creationId xmlns:p14="http://schemas.microsoft.com/office/powerpoint/2010/main" val="30780612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DE55CE-4DE1-4BF8-DD23-A502301785FC}"/>
              </a:ext>
            </a:extLst>
          </p:cNvPr>
          <p:cNvSpPr>
            <a:spLocks noGrp="1"/>
          </p:cNvSpPr>
          <p:nvPr>
            <p:ph type="title"/>
          </p:nvPr>
        </p:nvSpPr>
        <p:spPr/>
        <p:txBody>
          <a:bodyPr/>
          <a:lstStyle/>
          <a:p>
            <a:r>
              <a:rPr lang="en-US" dirty="0"/>
              <a:t>MQXFS7g</a:t>
            </a:r>
            <a:endParaRPr lang="en-GB" dirty="0"/>
          </a:p>
        </p:txBody>
      </p:sp>
      <p:sp>
        <p:nvSpPr>
          <p:cNvPr id="4" name="Slide Number Placeholder 3">
            <a:extLst>
              <a:ext uri="{FF2B5EF4-FFF2-40B4-BE49-F238E27FC236}">
                <a16:creationId xmlns:a16="http://schemas.microsoft.com/office/drawing/2014/main" id="{0355ADF5-C7C6-443A-532C-E1B300BC06EB}"/>
              </a:ext>
            </a:extLst>
          </p:cNvPr>
          <p:cNvSpPr>
            <a:spLocks noGrp="1"/>
          </p:cNvSpPr>
          <p:nvPr>
            <p:ph type="sldNum" sz="quarter" idx="12"/>
          </p:nvPr>
        </p:nvSpPr>
        <p:spPr/>
        <p:txBody>
          <a:bodyPr/>
          <a:lstStyle/>
          <a:p>
            <a:fld id="{BFDCA1C4-9514-7B4F-976F-D92F7E296653}" type="slidenum">
              <a:rPr lang="fr-FR" smtClean="0"/>
              <a:pPr/>
              <a:t>11</a:t>
            </a:fld>
            <a:endParaRPr lang="fr-FR"/>
          </a:p>
        </p:txBody>
      </p:sp>
      <p:sp>
        <p:nvSpPr>
          <p:cNvPr id="5" name="Content Placeholder 2">
            <a:extLst>
              <a:ext uri="{FF2B5EF4-FFF2-40B4-BE49-F238E27FC236}">
                <a16:creationId xmlns:a16="http://schemas.microsoft.com/office/drawing/2014/main" id="{8093145C-89ED-578F-4FCB-BA744FABDCFD}"/>
              </a:ext>
            </a:extLst>
          </p:cNvPr>
          <p:cNvSpPr txBox="1">
            <a:spLocks/>
          </p:cNvSpPr>
          <p:nvPr/>
        </p:nvSpPr>
        <p:spPr>
          <a:xfrm>
            <a:off x="576072" y="1052736"/>
            <a:ext cx="5647568" cy="2362637"/>
          </a:xfrm>
          <a:prstGeom prst="rect">
            <a:avLst/>
          </a:prstGeom>
        </p:spPr>
        <p:txBody>
          <a:bodyPr vert="horz" lIns="0" tIns="0" rIns="0" bIns="0" rtlCol="0">
            <a:normAutofit lnSpcReduction="1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600" dirty="0"/>
              <a:t>In MQXFS7g, key thickness was increased from 13.9 to 14.0 mm </a:t>
            </a:r>
          </a:p>
          <a:p>
            <a:r>
              <a:rPr lang="en-US" sz="1600" dirty="0"/>
              <a:t>Bladder failure at 400 bars when inserting the last 14 mm key</a:t>
            </a:r>
          </a:p>
          <a:p>
            <a:pPr lvl="1"/>
            <a:r>
              <a:rPr lang="en-US" sz="1400" dirty="0"/>
              <a:t>Root cause: Tubular bladders re-used from MQXFS8 (flattened) </a:t>
            </a:r>
            <a:r>
              <a:rPr lang="en-US" sz="1400" dirty="0">
                <a:sym typeface="Wingdings" panose="05000000000000000000" pitchFamily="2" charset="2"/>
              </a:rPr>
              <a:t> from MQXFS7g assembly, we don’t re-use bladders</a:t>
            </a:r>
            <a:endParaRPr lang="en-US" sz="1400" dirty="0"/>
          </a:p>
          <a:p>
            <a:pPr lvl="1"/>
            <a:r>
              <a:rPr lang="en-US" sz="1400" dirty="0"/>
              <a:t>One key missing after bladder failure</a:t>
            </a:r>
            <a:r>
              <a:rPr lang="en-US" sz="1400" dirty="0">
                <a:sym typeface="Wingdings" panose="05000000000000000000" pitchFamily="2" charset="2"/>
              </a:rPr>
              <a:t> m</a:t>
            </a:r>
            <a:r>
              <a:rPr lang="en-US" sz="1400" dirty="0"/>
              <a:t>easured peak az. stress ~ 145 MPa. Large coil imbalance upon completion of the pre-load.</a:t>
            </a:r>
          </a:p>
        </p:txBody>
      </p:sp>
      <p:pic>
        <p:nvPicPr>
          <p:cNvPr id="6" name="Picture 5" descr="A picture containing text, indoor&#10;&#10;Description automatically generated">
            <a:extLst>
              <a:ext uri="{FF2B5EF4-FFF2-40B4-BE49-F238E27FC236}">
                <a16:creationId xmlns:a16="http://schemas.microsoft.com/office/drawing/2014/main" id="{DBF061F2-6B5A-49C1-DCA1-3F41CA358B26}"/>
              </a:ext>
            </a:extLst>
          </p:cNvPr>
          <p:cNvPicPr>
            <a:picLocks noChangeAspect="1"/>
          </p:cNvPicPr>
          <p:nvPr/>
        </p:nvPicPr>
        <p:blipFill rotWithShape="1">
          <a:blip r:embed="rId2"/>
          <a:srcRect l="23186" r="27882"/>
          <a:stretch/>
        </p:blipFill>
        <p:spPr>
          <a:xfrm rot="16200000">
            <a:off x="6860562" y="806818"/>
            <a:ext cx="1776039" cy="2722181"/>
          </a:xfrm>
          <a:prstGeom prst="rect">
            <a:avLst/>
          </a:prstGeom>
        </p:spPr>
      </p:pic>
      <p:pic>
        <p:nvPicPr>
          <p:cNvPr id="7" name="Picture 6">
            <a:extLst>
              <a:ext uri="{FF2B5EF4-FFF2-40B4-BE49-F238E27FC236}">
                <a16:creationId xmlns:a16="http://schemas.microsoft.com/office/drawing/2014/main" id="{61AF551A-C8CA-97B3-C432-5D8615D4D786}"/>
              </a:ext>
            </a:extLst>
          </p:cNvPr>
          <p:cNvPicPr>
            <a:picLocks noChangeAspect="1"/>
          </p:cNvPicPr>
          <p:nvPr/>
        </p:nvPicPr>
        <p:blipFill>
          <a:blip r:embed="rId3"/>
          <a:srcRect/>
          <a:stretch/>
        </p:blipFill>
        <p:spPr>
          <a:xfrm>
            <a:off x="4062649" y="4741906"/>
            <a:ext cx="1618012" cy="1332000"/>
          </a:xfrm>
          <a:prstGeom prst="rect">
            <a:avLst/>
          </a:prstGeom>
        </p:spPr>
      </p:pic>
      <p:pic>
        <p:nvPicPr>
          <p:cNvPr id="8" name="Picture 7">
            <a:extLst>
              <a:ext uri="{FF2B5EF4-FFF2-40B4-BE49-F238E27FC236}">
                <a16:creationId xmlns:a16="http://schemas.microsoft.com/office/drawing/2014/main" id="{D03C85D0-8615-BAEA-CCB0-1440C9B2276B}"/>
              </a:ext>
            </a:extLst>
          </p:cNvPr>
          <p:cNvPicPr>
            <a:picLocks noChangeAspect="1"/>
          </p:cNvPicPr>
          <p:nvPr/>
        </p:nvPicPr>
        <p:blipFill>
          <a:blip r:embed="rId4"/>
          <a:stretch>
            <a:fillRect/>
          </a:stretch>
        </p:blipFill>
        <p:spPr>
          <a:xfrm>
            <a:off x="4062650" y="3373754"/>
            <a:ext cx="1592111" cy="1332000"/>
          </a:xfrm>
          <a:prstGeom prst="rect">
            <a:avLst/>
          </a:prstGeom>
        </p:spPr>
      </p:pic>
      <p:pic>
        <p:nvPicPr>
          <p:cNvPr id="10" name="Picture 9">
            <a:extLst>
              <a:ext uri="{FF2B5EF4-FFF2-40B4-BE49-F238E27FC236}">
                <a16:creationId xmlns:a16="http://schemas.microsoft.com/office/drawing/2014/main" id="{92E841D9-02CE-9B88-9BC6-001EDC2CD7F1}"/>
              </a:ext>
            </a:extLst>
          </p:cNvPr>
          <p:cNvPicPr>
            <a:picLocks noChangeAspect="1"/>
          </p:cNvPicPr>
          <p:nvPr/>
        </p:nvPicPr>
        <p:blipFill>
          <a:blip r:embed="rId5"/>
          <a:srcRect/>
          <a:stretch/>
        </p:blipFill>
        <p:spPr>
          <a:xfrm>
            <a:off x="644564" y="3671130"/>
            <a:ext cx="3113929" cy="1826712"/>
          </a:xfrm>
          <a:prstGeom prst="rect">
            <a:avLst/>
          </a:prstGeom>
        </p:spPr>
      </p:pic>
      <p:sp>
        <p:nvSpPr>
          <p:cNvPr id="11" name="TextBox 10">
            <a:extLst>
              <a:ext uri="{FF2B5EF4-FFF2-40B4-BE49-F238E27FC236}">
                <a16:creationId xmlns:a16="http://schemas.microsoft.com/office/drawing/2014/main" id="{BC710B7C-7DF9-C51F-D683-12662BD1189B}"/>
              </a:ext>
            </a:extLst>
          </p:cNvPr>
          <p:cNvSpPr txBox="1"/>
          <p:nvPr/>
        </p:nvSpPr>
        <p:spPr>
          <a:xfrm>
            <a:off x="1843512" y="4066573"/>
            <a:ext cx="716030" cy="369332"/>
          </a:xfrm>
          <a:prstGeom prst="rect">
            <a:avLst/>
          </a:prstGeom>
          <a:noFill/>
        </p:spPr>
        <p:txBody>
          <a:bodyPr wrap="square" rtlCol="0">
            <a:spAutoFit/>
          </a:bodyPr>
          <a:lstStyle/>
          <a:p>
            <a:pPr algn="ctr"/>
            <a:r>
              <a:rPr lang="en-US" sz="900" dirty="0">
                <a:latin typeface="Cambria Math" panose="02040503050406030204" pitchFamily="18" charset="0"/>
                <a:ea typeface="Cambria Math" panose="02040503050406030204" pitchFamily="18" charset="0"/>
              </a:rPr>
              <a:t>Bladder failure</a:t>
            </a:r>
            <a:endParaRPr lang="en-GB" sz="900" dirty="0">
              <a:latin typeface="Cambria Math" panose="02040503050406030204" pitchFamily="18" charset="0"/>
              <a:ea typeface="Cambria Math" panose="02040503050406030204" pitchFamily="18" charset="0"/>
            </a:endParaRPr>
          </a:p>
        </p:txBody>
      </p:sp>
      <p:sp>
        <p:nvSpPr>
          <p:cNvPr id="12" name="Espace réservé du contenu 8">
            <a:extLst>
              <a:ext uri="{FF2B5EF4-FFF2-40B4-BE49-F238E27FC236}">
                <a16:creationId xmlns:a16="http://schemas.microsoft.com/office/drawing/2014/main" id="{6D052E75-4D81-520E-D70A-DDB2DB517AE8}"/>
              </a:ext>
            </a:extLst>
          </p:cNvPr>
          <p:cNvSpPr txBox="1">
            <a:spLocks/>
          </p:cNvSpPr>
          <p:nvPr/>
        </p:nvSpPr>
        <p:spPr>
          <a:xfrm>
            <a:off x="3590279" y="6009815"/>
            <a:ext cx="3064659" cy="327219"/>
          </a:xfrm>
          <a:prstGeom prst="rect">
            <a:avLst/>
          </a:prstGeom>
        </p:spPr>
        <p:txBody>
          <a:bodyPr>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100" dirty="0">
                <a:solidFill>
                  <a:schemeClr val="tx1"/>
                </a:solidFill>
                <a:latin typeface="Times New Roman" panose="02020603050405020304" pitchFamily="18" charset="0"/>
                <a:cs typeface="Times New Roman" panose="02020603050405020304" pitchFamily="18" charset="0"/>
              </a:rPr>
              <a:t>2D FE simulations for the failure case</a:t>
            </a:r>
          </a:p>
        </p:txBody>
      </p:sp>
      <p:pic>
        <p:nvPicPr>
          <p:cNvPr id="13" name="Picture 12">
            <a:extLst>
              <a:ext uri="{FF2B5EF4-FFF2-40B4-BE49-F238E27FC236}">
                <a16:creationId xmlns:a16="http://schemas.microsoft.com/office/drawing/2014/main" id="{7C19EE6B-5A18-C211-93CD-0CF43D3EBD69}"/>
              </a:ext>
            </a:extLst>
          </p:cNvPr>
          <p:cNvPicPr>
            <a:picLocks noChangeAspect="1"/>
          </p:cNvPicPr>
          <p:nvPr/>
        </p:nvPicPr>
        <p:blipFill>
          <a:blip r:embed="rId6"/>
          <a:stretch>
            <a:fillRect/>
          </a:stretch>
        </p:blipFill>
        <p:spPr>
          <a:xfrm>
            <a:off x="6441251" y="3655818"/>
            <a:ext cx="2432589" cy="1981314"/>
          </a:xfrm>
          <a:prstGeom prst="rect">
            <a:avLst/>
          </a:prstGeom>
        </p:spPr>
      </p:pic>
      <p:sp>
        <p:nvSpPr>
          <p:cNvPr id="14" name="TextBox 13">
            <a:extLst>
              <a:ext uri="{FF2B5EF4-FFF2-40B4-BE49-F238E27FC236}">
                <a16:creationId xmlns:a16="http://schemas.microsoft.com/office/drawing/2014/main" id="{DFF1593A-C499-8570-31FB-30146F8CDF21}"/>
              </a:ext>
            </a:extLst>
          </p:cNvPr>
          <p:cNvSpPr txBox="1"/>
          <p:nvPr/>
        </p:nvSpPr>
        <p:spPr>
          <a:xfrm>
            <a:off x="5430801" y="4345715"/>
            <a:ext cx="1229824" cy="430887"/>
          </a:xfrm>
          <a:prstGeom prst="rect">
            <a:avLst/>
          </a:prstGeom>
          <a:noFill/>
        </p:spPr>
        <p:txBody>
          <a:bodyPr wrap="none" rtlCol="0">
            <a:spAutoFit/>
          </a:bodyPr>
          <a:lstStyle/>
          <a:p>
            <a:r>
              <a:rPr lang="en-US" sz="1100" dirty="0">
                <a:cs typeface="Calibri" panose="020F0502020204030204" pitchFamily="34" charset="0"/>
              </a:rPr>
              <a:t>Peak ~ 145 MPa</a:t>
            </a:r>
          </a:p>
          <a:p>
            <a:r>
              <a:rPr lang="el-GR" sz="1100" dirty="0">
                <a:cs typeface="Calibri" panose="020F0502020204030204" pitchFamily="34" charset="0"/>
              </a:rPr>
              <a:t>Δ</a:t>
            </a:r>
            <a:r>
              <a:rPr lang="en-US" sz="1100" dirty="0">
                <a:cs typeface="Calibri" panose="020F0502020204030204" pitchFamily="34" charset="0"/>
              </a:rPr>
              <a:t> ~ 40 MPa</a:t>
            </a:r>
            <a:endParaRPr lang="en-GB" sz="1100" dirty="0">
              <a:cs typeface="Calibri" panose="020F0502020204030204" pitchFamily="34" charset="0"/>
            </a:endParaRPr>
          </a:p>
        </p:txBody>
      </p:sp>
      <p:cxnSp>
        <p:nvCxnSpPr>
          <p:cNvPr id="15" name="Straight Arrow Connector 14">
            <a:extLst>
              <a:ext uri="{FF2B5EF4-FFF2-40B4-BE49-F238E27FC236}">
                <a16:creationId xmlns:a16="http://schemas.microsoft.com/office/drawing/2014/main" id="{079D186C-542A-2D8D-4B38-B57ABEFDF9DF}"/>
              </a:ext>
            </a:extLst>
          </p:cNvPr>
          <p:cNvCxnSpPr>
            <a:stCxn id="14" idx="1"/>
          </p:cNvCxnSpPr>
          <p:nvPr/>
        </p:nvCxnSpPr>
        <p:spPr>
          <a:xfrm flipH="1" flipV="1">
            <a:off x="4960883" y="3704778"/>
            <a:ext cx="469918" cy="85638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6" name="Straight Arrow Connector 15">
            <a:extLst>
              <a:ext uri="{FF2B5EF4-FFF2-40B4-BE49-F238E27FC236}">
                <a16:creationId xmlns:a16="http://schemas.microsoft.com/office/drawing/2014/main" id="{34AA6904-F23D-E5EB-5C28-2575D9616A13}"/>
              </a:ext>
            </a:extLst>
          </p:cNvPr>
          <p:cNvCxnSpPr>
            <a:stCxn id="14" idx="1"/>
          </p:cNvCxnSpPr>
          <p:nvPr/>
        </p:nvCxnSpPr>
        <p:spPr>
          <a:xfrm flipH="1">
            <a:off x="4998377" y="4561158"/>
            <a:ext cx="432424" cy="51255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7" name="TextBox 16">
            <a:extLst>
              <a:ext uri="{FF2B5EF4-FFF2-40B4-BE49-F238E27FC236}">
                <a16:creationId xmlns:a16="http://schemas.microsoft.com/office/drawing/2014/main" id="{D3556E3F-E90F-893F-1981-C852CCA9DC27}"/>
              </a:ext>
            </a:extLst>
          </p:cNvPr>
          <p:cNvSpPr txBox="1"/>
          <p:nvPr/>
        </p:nvSpPr>
        <p:spPr>
          <a:xfrm>
            <a:off x="4392655" y="3820353"/>
            <a:ext cx="663964" cy="430887"/>
          </a:xfrm>
          <a:prstGeom prst="rect">
            <a:avLst/>
          </a:prstGeom>
          <a:noFill/>
        </p:spPr>
        <p:txBody>
          <a:bodyPr wrap="none" rtlCol="0">
            <a:spAutoFit/>
          </a:bodyPr>
          <a:lstStyle/>
          <a:p>
            <a:pPr algn="ctr"/>
            <a:r>
              <a:rPr lang="en-US" sz="1100" dirty="0">
                <a:cs typeface="Calibri" panose="020F0502020204030204" pitchFamily="34" charset="0"/>
              </a:rPr>
              <a:t>Key</a:t>
            </a:r>
          </a:p>
          <a:p>
            <a:pPr algn="ctr"/>
            <a:r>
              <a:rPr lang="en-US" sz="1100" dirty="0">
                <a:cs typeface="Calibri" panose="020F0502020204030204" pitchFamily="34" charset="0"/>
              </a:rPr>
              <a:t>missing</a:t>
            </a:r>
            <a:endParaRPr lang="en-GB" sz="1100" dirty="0">
              <a:cs typeface="Calibri" panose="020F0502020204030204" pitchFamily="34" charset="0"/>
            </a:endParaRPr>
          </a:p>
        </p:txBody>
      </p:sp>
      <p:sp>
        <p:nvSpPr>
          <p:cNvPr id="18" name="TextBox 17">
            <a:extLst>
              <a:ext uri="{FF2B5EF4-FFF2-40B4-BE49-F238E27FC236}">
                <a16:creationId xmlns:a16="http://schemas.microsoft.com/office/drawing/2014/main" id="{8D999CE2-09F1-6CF5-900D-AA0EFA0450FC}"/>
              </a:ext>
            </a:extLst>
          </p:cNvPr>
          <p:cNvSpPr txBox="1"/>
          <p:nvPr/>
        </p:nvSpPr>
        <p:spPr>
          <a:xfrm>
            <a:off x="4494697" y="5240205"/>
            <a:ext cx="458780" cy="261610"/>
          </a:xfrm>
          <a:prstGeom prst="rect">
            <a:avLst/>
          </a:prstGeom>
          <a:noFill/>
        </p:spPr>
        <p:txBody>
          <a:bodyPr wrap="none" rtlCol="0">
            <a:spAutoFit/>
          </a:bodyPr>
          <a:lstStyle/>
          <a:p>
            <a:pPr algn="ctr"/>
            <a:r>
              <a:rPr lang="en-US" sz="1100" dirty="0">
                <a:cs typeface="Calibri" panose="020F0502020204030204" pitchFamily="34" charset="0"/>
              </a:rPr>
              <a:t>Ref.</a:t>
            </a:r>
            <a:endParaRPr lang="en-GB" sz="1100" dirty="0">
              <a:cs typeface="Calibri" panose="020F0502020204030204" pitchFamily="34" charset="0"/>
            </a:endParaRPr>
          </a:p>
        </p:txBody>
      </p:sp>
      <p:sp>
        <p:nvSpPr>
          <p:cNvPr id="19" name="Espace réservé du contenu 8">
            <a:extLst>
              <a:ext uri="{FF2B5EF4-FFF2-40B4-BE49-F238E27FC236}">
                <a16:creationId xmlns:a16="http://schemas.microsoft.com/office/drawing/2014/main" id="{9AC6AF87-257A-AB2D-1C1C-CDF53CFE32E9}"/>
              </a:ext>
            </a:extLst>
          </p:cNvPr>
          <p:cNvSpPr txBox="1">
            <a:spLocks/>
          </p:cNvSpPr>
          <p:nvPr/>
        </p:nvSpPr>
        <p:spPr>
          <a:xfrm>
            <a:off x="5520355" y="6498032"/>
            <a:ext cx="2803283" cy="392389"/>
          </a:xfrm>
          <a:prstGeom prst="rect">
            <a:avLst/>
          </a:prstGeom>
        </p:spPr>
        <p:txBody>
          <a:bodyPr>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1200" dirty="0">
                <a:solidFill>
                  <a:srgbClr val="00B050"/>
                </a:solidFill>
                <a:latin typeface="Times New Roman" panose="02020603050405020304" pitchFamily="18" charset="0"/>
                <a:cs typeface="Times New Roman" panose="02020603050405020304" pitchFamily="18" charset="0"/>
              </a:rPr>
              <a:t>(P. M. Quassolo)</a:t>
            </a:r>
          </a:p>
        </p:txBody>
      </p:sp>
      <p:sp>
        <p:nvSpPr>
          <p:cNvPr id="20" name="Oval 19">
            <a:extLst>
              <a:ext uri="{FF2B5EF4-FFF2-40B4-BE49-F238E27FC236}">
                <a16:creationId xmlns:a16="http://schemas.microsoft.com/office/drawing/2014/main" id="{6ED8DF0E-0FA8-A172-1474-160FEC291DE9}"/>
              </a:ext>
            </a:extLst>
          </p:cNvPr>
          <p:cNvSpPr/>
          <p:nvPr/>
        </p:nvSpPr>
        <p:spPr>
          <a:xfrm>
            <a:off x="2406465" y="4633746"/>
            <a:ext cx="72008" cy="288032"/>
          </a:xfrm>
          <a:prstGeom prst="ellipse">
            <a:avLst/>
          </a:prstGeom>
          <a:gradFill>
            <a:gsLst>
              <a:gs pos="0">
                <a:schemeClr val="accent1">
                  <a:tint val="100000"/>
                  <a:shade val="100000"/>
                  <a:satMod val="130000"/>
                  <a:alpha val="50000"/>
                </a:schemeClr>
              </a:gs>
              <a:gs pos="100000">
                <a:schemeClr val="accent1">
                  <a:tint val="50000"/>
                  <a:shade val="100000"/>
                  <a:satMod val="350000"/>
                </a:schemeClr>
              </a:gs>
            </a:gsLs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1" name="Straight Arrow Connector 20">
            <a:extLst>
              <a:ext uri="{FF2B5EF4-FFF2-40B4-BE49-F238E27FC236}">
                <a16:creationId xmlns:a16="http://schemas.microsoft.com/office/drawing/2014/main" id="{5A7DFE09-1F34-78D4-B56F-F8AD0CE143F2}"/>
              </a:ext>
            </a:extLst>
          </p:cNvPr>
          <p:cNvCxnSpPr>
            <a:endCxn id="8" idx="1"/>
          </p:cNvCxnSpPr>
          <p:nvPr/>
        </p:nvCxnSpPr>
        <p:spPr>
          <a:xfrm flipV="1">
            <a:off x="2495933" y="4039755"/>
            <a:ext cx="1566717" cy="754755"/>
          </a:xfrm>
          <a:prstGeom prst="straightConnector1">
            <a:avLst/>
          </a:prstGeom>
          <a:ln>
            <a:solidFill>
              <a:schemeClr val="accent1">
                <a:alpha val="5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22" name="Oval 21">
            <a:extLst>
              <a:ext uri="{FF2B5EF4-FFF2-40B4-BE49-F238E27FC236}">
                <a16:creationId xmlns:a16="http://schemas.microsoft.com/office/drawing/2014/main" id="{D9632DC3-DC86-C352-7586-678546231D11}"/>
              </a:ext>
            </a:extLst>
          </p:cNvPr>
          <p:cNvSpPr/>
          <p:nvPr/>
        </p:nvSpPr>
        <p:spPr>
          <a:xfrm>
            <a:off x="3518270" y="4512925"/>
            <a:ext cx="72008" cy="624877"/>
          </a:xfrm>
          <a:prstGeom prst="ellipse">
            <a:avLst/>
          </a:prstGeom>
          <a:gradFill>
            <a:gsLst>
              <a:gs pos="0">
                <a:schemeClr val="accent1">
                  <a:tint val="100000"/>
                  <a:shade val="100000"/>
                  <a:satMod val="130000"/>
                  <a:alpha val="50000"/>
                </a:schemeClr>
              </a:gs>
              <a:gs pos="100000">
                <a:schemeClr val="accent1">
                  <a:tint val="50000"/>
                  <a:shade val="100000"/>
                  <a:satMod val="350000"/>
                </a:schemeClr>
              </a:gs>
            </a:gsLs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3" name="Straight Arrow Connector 22">
            <a:extLst>
              <a:ext uri="{FF2B5EF4-FFF2-40B4-BE49-F238E27FC236}">
                <a16:creationId xmlns:a16="http://schemas.microsoft.com/office/drawing/2014/main" id="{4DE6DEA4-E130-43CF-3FAA-0255C3CCCEF2}"/>
              </a:ext>
            </a:extLst>
          </p:cNvPr>
          <p:cNvCxnSpPr/>
          <p:nvPr/>
        </p:nvCxnSpPr>
        <p:spPr>
          <a:xfrm>
            <a:off x="3545148" y="4846348"/>
            <a:ext cx="613358" cy="344139"/>
          </a:xfrm>
          <a:prstGeom prst="straightConnector1">
            <a:avLst/>
          </a:prstGeom>
          <a:ln>
            <a:solidFill>
              <a:schemeClr val="accent1">
                <a:alpha val="50000"/>
              </a:schemeClr>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996845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1E5EA1-19B7-991A-A2B7-6FA6DB84848B}"/>
              </a:ext>
            </a:extLst>
          </p:cNvPr>
          <p:cNvSpPr>
            <a:spLocks noGrp="1"/>
          </p:cNvSpPr>
          <p:nvPr>
            <p:ph type="title"/>
          </p:nvPr>
        </p:nvSpPr>
        <p:spPr/>
        <p:txBody>
          <a:bodyPr/>
          <a:lstStyle/>
          <a:p>
            <a:r>
              <a:rPr lang="en-US" dirty="0"/>
              <a:t>MQXFS7g</a:t>
            </a:r>
            <a:endParaRPr lang="en-GB" dirty="0"/>
          </a:p>
        </p:txBody>
      </p:sp>
      <p:sp>
        <p:nvSpPr>
          <p:cNvPr id="3" name="Content Placeholder 2">
            <a:extLst>
              <a:ext uri="{FF2B5EF4-FFF2-40B4-BE49-F238E27FC236}">
                <a16:creationId xmlns:a16="http://schemas.microsoft.com/office/drawing/2014/main" id="{6ED53BD4-CBEA-36A5-4C68-C0D744F1B834}"/>
              </a:ext>
            </a:extLst>
          </p:cNvPr>
          <p:cNvSpPr>
            <a:spLocks noGrp="1"/>
          </p:cNvSpPr>
          <p:nvPr>
            <p:ph idx="1"/>
          </p:nvPr>
        </p:nvSpPr>
        <p:spPr>
          <a:xfrm>
            <a:off x="612000" y="1219200"/>
            <a:ext cx="8074800" cy="1268961"/>
          </a:xfrm>
        </p:spPr>
        <p:txBody>
          <a:bodyPr>
            <a:normAutofit/>
          </a:bodyPr>
          <a:lstStyle/>
          <a:p>
            <a:r>
              <a:rPr lang="en-US" sz="1600" dirty="0"/>
              <a:t>In spite of the bladder failure, MQXFS7g reached similar level of current both at 1.9 K and 4.5 K. </a:t>
            </a:r>
          </a:p>
          <a:p>
            <a:r>
              <a:rPr lang="en-US" sz="1600" dirty="0"/>
              <a:t>The measured increase of azimuthal pole stress is in line with expectations  (pole azimuthal stress at cold 150 MPa) </a:t>
            </a:r>
            <a:endParaRPr lang="en-GB" sz="1600" dirty="0"/>
          </a:p>
        </p:txBody>
      </p:sp>
      <p:sp>
        <p:nvSpPr>
          <p:cNvPr id="4" name="Slide Number Placeholder 3">
            <a:extLst>
              <a:ext uri="{FF2B5EF4-FFF2-40B4-BE49-F238E27FC236}">
                <a16:creationId xmlns:a16="http://schemas.microsoft.com/office/drawing/2014/main" id="{94DDB68A-D75C-3782-A874-BD9E248B3E1B}"/>
              </a:ext>
            </a:extLst>
          </p:cNvPr>
          <p:cNvSpPr>
            <a:spLocks noGrp="1"/>
          </p:cNvSpPr>
          <p:nvPr>
            <p:ph type="sldNum" sz="quarter" idx="12"/>
          </p:nvPr>
        </p:nvSpPr>
        <p:spPr/>
        <p:txBody>
          <a:bodyPr/>
          <a:lstStyle/>
          <a:p>
            <a:fld id="{BFDCA1C4-9514-7B4F-976F-D92F7E296653}" type="slidenum">
              <a:rPr lang="fr-FR" smtClean="0"/>
              <a:pPr/>
              <a:t>12</a:t>
            </a:fld>
            <a:endParaRPr lang="fr-FR"/>
          </a:p>
        </p:txBody>
      </p:sp>
      <p:pic>
        <p:nvPicPr>
          <p:cNvPr id="5" name="Picture 4">
            <a:extLst>
              <a:ext uri="{FF2B5EF4-FFF2-40B4-BE49-F238E27FC236}">
                <a16:creationId xmlns:a16="http://schemas.microsoft.com/office/drawing/2014/main" id="{0458E7E7-C4A7-6190-AC6D-A8A5CAF4B081}"/>
              </a:ext>
            </a:extLst>
          </p:cNvPr>
          <p:cNvPicPr>
            <a:picLocks noChangeAspect="1"/>
          </p:cNvPicPr>
          <p:nvPr/>
        </p:nvPicPr>
        <p:blipFill>
          <a:blip r:embed="rId2"/>
          <a:stretch>
            <a:fillRect/>
          </a:stretch>
        </p:blipFill>
        <p:spPr>
          <a:xfrm>
            <a:off x="5436096" y="3645024"/>
            <a:ext cx="3517323" cy="2415273"/>
          </a:xfrm>
          <a:prstGeom prst="rect">
            <a:avLst/>
          </a:prstGeom>
        </p:spPr>
      </p:pic>
      <p:pic>
        <p:nvPicPr>
          <p:cNvPr id="6" name="Picture 5">
            <a:extLst>
              <a:ext uri="{FF2B5EF4-FFF2-40B4-BE49-F238E27FC236}">
                <a16:creationId xmlns:a16="http://schemas.microsoft.com/office/drawing/2014/main" id="{AC881D10-E43D-CD3C-5D03-DD7BCD53CBF9}"/>
              </a:ext>
            </a:extLst>
          </p:cNvPr>
          <p:cNvPicPr>
            <a:picLocks noChangeAspect="1"/>
          </p:cNvPicPr>
          <p:nvPr/>
        </p:nvPicPr>
        <p:blipFill>
          <a:blip r:embed="rId3"/>
          <a:stretch>
            <a:fillRect/>
          </a:stretch>
        </p:blipFill>
        <p:spPr>
          <a:xfrm>
            <a:off x="17087" y="2784214"/>
            <a:ext cx="5390831" cy="3517296"/>
          </a:xfrm>
          <a:prstGeom prst="rect">
            <a:avLst/>
          </a:prstGeom>
        </p:spPr>
      </p:pic>
      <p:sp>
        <p:nvSpPr>
          <p:cNvPr id="7" name="Content Placeholder 2">
            <a:extLst>
              <a:ext uri="{FF2B5EF4-FFF2-40B4-BE49-F238E27FC236}">
                <a16:creationId xmlns:a16="http://schemas.microsoft.com/office/drawing/2014/main" id="{CF7D0162-5330-D2C9-8074-950001AFBCD5}"/>
              </a:ext>
            </a:extLst>
          </p:cNvPr>
          <p:cNvSpPr txBox="1">
            <a:spLocks/>
          </p:cNvSpPr>
          <p:nvPr/>
        </p:nvSpPr>
        <p:spPr>
          <a:xfrm>
            <a:off x="1979712" y="6301510"/>
            <a:ext cx="3731076" cy="287705"/>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Font typeface="Wingdings" charset="2"/>
              <a:buNone/>
            </a:pPr>
            <a:r>
              <a:rPr lang="en-US" sz="1200" dirty="0">
                <a:solidFill>
                  <a:srgbClr val="00B050"/>
                </a:solidFill>
              </a:rPr>
              <a:t>Test Eng.: Franco Mangiarotti</a:t>
            </a:r>
            <a:endParaRPr lang="en-GB" sz="1200" dirty="0">
              <a:solidFill>
                <a:srgbClr val="00B050"/>
              </a:solidFill>
            </a:endParaRPr>
          </a:p>
          <a:p>
            <a:pPr marL="0" indent="0" algn="just">
              <a:buFont typeface="Wingdings" charset="2"/>
              <a:buNone/>
            </a:pPr>
            <a:endParaRPr lang="en-GB" sz="1200" dirty="0">
              <a:solidFill>
                <a:srgbClr val="00B050"/>
              </a:solidFill>
            </a:endParaRPr>
          </a:p>
        </p:txBody>
      </p:sp>
      <p:sp>
        <p:nvSpPr>
          <p:cNvPr id="8" name="Content Placeholder 2">
            <a:extLst>
              <a:ext uri="{FF2B5EF4-FFF2-40B4-BE49-F238E27FC236}">
                <a16:creationId xmlns:a16="http://schemas.microsoft.com/office/drawing/2014/main" id="{A352C214-E54E-EA07-E337-D552D6E6D10C}"/>
              </a:ext>
            </a:extLst>
          </p:cNvPr>
          <p:cNvSpPr txBox="1">
            <a:spLocks/>
          </p:cNvSpPr>
          <p:nvPr/>
        </p:nvSpPr>
        <p:spPr>
          <a:xfrm>
            <a:off x="5697834" y="3118385"/>
            <a:ext cx="3266653" cy="340738"/>
          </a:xfrm>
          <a:prstGeom prst="rect">
            <a:avLst/>
          </a:prstGeom>
        </p:spPr>
        <p:txBody>
          <a:bodyPr vert="horz" lIns="0" tIns="0" rIns="0" bIns="0" rtlCol="0">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Font typeface="Wingdings" charset="2"/>
              <a:buNone/>
            </a:pPr>
            <a:r>
              <a:rPr lang="en-US" sz="1300" i="1" dirty="0"/>
              <a:t>Pole unloading, data courtesy EN-MME</a:t>
            </a:r>
            <a:endParaRPr lang="en-GB" sz="1300" i="1" dirty="0"/>
          </a:p>
        </p:txBody>
      </p:sp>
    </p:spTree>
    <p:extLst>
      <p:ext uri="{BB962C8B-B14F-4D97-AF65-F5344CB8AC3E}">
        <p14:creationId xmlns:p14="http://schemas.microsoft.com/office/powerpoint/2010/main" val="7112372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4ADBFD-6C1E-0CAF-F107-B7682F95E4CE}"/>
              </a:ext>
            </a:extLst>
          </p:cNvPr>
          <p:cNvSpPr>
            <a:spLocks noGrp="1"/>
          </p:cNvSpPr>
          <p:nvPr>
            <p:ph type="title"/>
          </p:nvPr>
        </p:nvSpPr>
        <p:spPr/>
        <p:txBody>
          <a:bodyPr/>
          <a:lstStyle/>
          <a:p>
            <a:r>
              <a:rPr lang="en-US" dirty="0"/>
              <a:t>MQXFS7h</a:t>
            </a:r>
            <a:endParaRPr lang="en-GB" dirty="0"/>
          </a:p>
        </p:txBody>
      </p:sp>
      <p:sp>
        <p:nvSpPr>
          <p:cNvPr id="4" name="Slide Number Placeholder 3">
            <a:extLst>
              <a:ext uri="{FF2B5EF4-FFF2-40B4-BE49-F238E27FC236}">
                <a16:creationId xmlns:a16="http://schemas.microsoft.com/office/drawing/2014/main" id="{ACA2D10C-4DFA-545F-3C1F-EFE79B18A38B}"/>
              </a:ext>
            </a:extLst>
          </p:cNvPr>
          <p:cNvSpPr>
            <a:spLocks noGrp="1"/>
          </p:cNvSpPr>
          <p:nvPr>
            <p:ph type="sldNum" sz="quarter" idx="12"/>
          </p:nvPr>
        </p:nvSpPr>
        <p:spPr/>
        <p:txBody>
          <a:bodyPr/>
          <a:lstStyle/>
          <a:p>
            <a:fld id="{BFDCA1C4-9514-7B4F-976F-D92F7E296653}" type="slidenum">
              <a:rPr lang="fr-FR" smtClean="0"/>
              <a:pPr/>
              <a:t>13</a:t>
            </a:fld>
            <a:endParaRPr lang="fr-FR"/>
          </a:p>
        </p:txBody>
      </p:sp>
      <p:sp>
        <p:nvSpPr>
          <p:cNvPr id="5" name="Content Placeholder 2">
            <a:extLst>
              <a:ext uri="{FF2B5EF4-FFF2-40B4-BE49-F238E27FC236}">
                <a16:creationId xmlns:a16="http://schemas.microsoft.com/office/drawing/2014/main" id="{8E50EF2B-DDD6-9FB1-6385-B09D6D765B12}"/>
              </a:ext>
            </a:extLst>
          </p:cNvPr>
          <p:cNvSpPr txBox="1">
            <a:spLocks/>
          </p:cNvSpPr>
          <p:nvPr/>
        </p:nvSpPr>
        <p:spPr>
          <a:xfrm>
            <a:off x="615464" y="1124744"/>
            <a:ext cx="8205008" cy="4906963"/>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400" dirty="0"/>
              <a:t>In MQXFS7h, key thickness was increased from 14.0 to 14.1 mm (required bladder pressure 440 bars)</a:t>
            </a:r>
          </a:p>
          <a:p>
            <a:r>
              <a:rPr lang="en-US" sz="1400" dirty="0"/>
              <a:t>RT pre-load went smoothly. At cold  (pole azimuthal stress ≈ 190 MPa) :</a:t>
            </a:r>
          </a:p>
          <a:p>
            <a:pPr lvl="1"/>
            <a:r>
              <a:rPr lang="en-US" sz="1400" dirty="0"/>
              <a:t>1</a:t>
            </a:r>
            <a:r>
              <a:rPr lang="en-US" sz="1400" baseline="30000" dirty="0"/>
              <a:t>st</a:t>
            </a:r>
            <a:r>
              <a:rPr lang="en-US" sz="1400" dirty="0"/>
              <a:t> Thermal Cycle:</a:t>
            </a:r>
          </a:p>
          <a:p>
            <a:pPr lvl="2"/>
            <a:r>
              <a:rPr lang="en-US" sz="1400" dirty="0"/>
              <a:t>Loose about 1 kA of memory, but re-training at 1.9 K to similar current levels</a:t>
            </a:r>
          </a:p>
          <a:p>
            <a:pPr lvl="2"/>
            <a:r>
              <a:rPr lang="en-US" sz="1400" dirty="0"/>
              <a:t>Small drop on the quench current at 4.5 K</a:t>
            </a:r>
          </a:p>
          <a:p>
            <a:pPr lvl="1"/>
            <a:r>
              <a:rPr lang="en-US" sz="1400" dirty="0"/>
              <a:t>2</a:t>
            </a:r>
            <a:r>
              <a:rPr lang="en-US" sz="1400" baseline="30000" dirty="0"/>
              <a:t>nd</a:t>
            </a:r>
            <a:r>
              <a:rPr lang="en-US" sz="1400" dirty="0"/>
              <a:t> thermal cycle (mainly to verify memory): a bit more erratic behavior at 1.9 K and slight decrease on the quench current at 4.5 K. After 300 cycles to ultimate current, 19.4 kA at 1.9 K (94 % </a:t>
            </a:r>
            <a:r>
              <a:rPr lang="en-US" sz="1400" dirty="0" err="1"/>
              <a:t>I</a:t>
            </a:r>
            <a:r>
              <a:rPr lang="en-US" sz="1400" baseline="-25000" dirty="0" err="1"/>
              <a:t>ss</a:t>
            </a:r>
            <a:r>
              <a:rPr lang="en-US" sz="1400" dirty="0"/>
              <a:t>)</a:t>
            </a:r>
            <a:endParaRPr lang="en-GB" sz="1400" dirty="0"/>
          </a:p>
        </p:txBody>
      </p:sp>
      <p:pic>
        <p:nvPicPr>
          <p:cNvPr id="7" name="Picture 6">
            <a:extLst>
              <a:ext uri="{FF2B5EF4-FFF2-40B4-BE49-F238E27FC236}">
                <a16:creationId xmlns:a16="http://schemas.microsoft.com/office/drawing/2014/main" id="{04046CEE-E80C-8F46-9967-F8ECC3DF528D}"/>
              </a:ext>
            </a:extLst>
          </p:cNvPr>
          <p:cNvPicPr>
            <a:picLocks noChangeAspect="1"/>
          </p:cNvPicPr>
          <p:nvPr/>
        </p:nvPicPr>
        <p:blipFill>
          <a:blip r:embed="rId2"/>
          <a:stretch>
            <a:fillRect/>
          </a:stretch>
        </p:blipFill>
        <p:spPr>
          <a:xfrm>
            <a:off x="90339" y="3441179"/>
            <a:ext cx="5201909" cy="3394032"/>
          </a:xfrm>
          <a:prstGeom prst="rect">
            <a:avLst/>
          </a:prstGeom>
        </p:spPr>
      </p:pic>
      <p:pic>
        <p:nvPicPr>
          <p:cNvPr id="6" name="Picture 5">
            <a:extLst>
              <a:ext uri="{FF2B5EF4-FFF2-40B4-BE49-F238E27FC236}">
                <a16:creationId xmlns:a16="http://schemas.microsoft.com/office/drawing/2014/main" id="{AE6D6466-1649-4BEF-0BF6-FAA730278497}"/>
              </a:ext>
            </a:extLst>
          </p:cNvPr>
          <p:cNvPicPr>
            <a:picLocks noChangeAspect="1"/>
          </p:cNvPicPr>
          <p:nvPr/>
        </p:nvPicPr>
        <p:blipFill>
          <a:blip r:embed="rId3"/>
          <a:stretch>
            <a:fillRect/>
          </a:stretch>
        </p:blipFill>
        <p:spPr>
          <a:xfrm>
            <a:off x="5076056" y="3645024"/>
            <a:ext cx="4033506" cy="2769724"/>
          </a:xfrm>
          <a:prstGeom prst="rect">
            <a:avLst/>
          </a:prstGeom>
        </p:spPr>
      </p:pic>
      <p:sp>
        <p:nvSpPr>
          <p:cNvPr id="3" name="Content Placeholder 2">
            <a:extLst>
              <a:ext uri="{FF2B5EF4-FFF2-40B4-BE49-F238E27FC236}">
                <a16:creationId xmlns:a16="http://schemas.microsoft.com/office/drawing/2014/main" id="{311E0C23-B385-7D4B-1BCF-EF77AB0623DA}"/>
              </a:ext>
            </a:extLst>
          </p:cNvPr>
          <p:cNvSpPr txBox="1">
            <a:spLocks/>
          </p:cNvSpPr>
          <p:nvPr/>
        </p:nvSpPr>
        <p:spPr>
          <a:xfrm>
            <a:off x="5818476" y="3343422"/>
            <a:ext cx="3266653" cy="340738"/>
          </a:xfrm>
          <a:prstGeom prst="rect">
            <a:avLst/>
          </a:prstGeom>
        </p:spPr>
        <p:txBody>
          <a:bodyPr vert="horz" lIns="0" tIns="0" rIns="0" bIns="0" rtlCol="0">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Font typeface="Wingdings" charset="2"/>
              <a:buNone/>
            </a:pPr>
            <a:r>
              <a:rPr lang="en-US" sz="1300" i="1" dirty="0"/>
              <a:t>Pole unloading, data courtesy EN-MME</a:t>
            </a:r>
            <a:endParaRPr lang="en-GB" sz="1300" i="1" dirty="0"/>
          </a:p>
        </p:txBody>
      </p:sp>
      <p:sp>
        <p:nvSpPr>
          <p:cNvPr id="8" name="Content Placeholder 2">
            <a:extLst>
              <a:ext uri="{FF2B5EF4-FFF2-40B4-BE49-F238E27FC236}">
                <a16:creationId xmlns:a16="http://schemas.microsoft.com/office/drawing/2014/main" id="{35B61C7A-012D-FD9E-F824-A2AEDF1BABED}"/>
              </a:ext>
            </a:extLst>
          </p:cNvPr>
          <p:cNvSpPr txBox="1">
            <a:spLocks/>
          </p:cNvSpPr>
          <p:nvPr/>
        </p:nvSpPr>
        <p:spPr>
          <a:xfrm>
            <a:off x="3210518" y="6618593"/>
            <a:ext cx="3731076" cy="287705"/>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Font typeface="Wingdings" charset="2"/>
              <a:buNone/>
            </a:pPr>
            <a:r>
              <a:rPr lang="en-US" sz="1100" dirty="0">
                <a:solidFill>
                  <a:srgbClr val="00B050"/>
                </a:solidFill>
              </a:rPr>
              <a:t>Test Eng.: Franco Mangiarotti</a:t>
            </a:r>
            <a:endParaRPr lang="en-GB" sz="1100" dirty="0">
              <a:solidFill>
                <a:srgbClr val="00B050"/>
              </a:solidFill>
            </a:endParaRPr>
          </a:p>
          <a:p>
            <a:pPr marL="0" indent="0" algn="just">
              <a:buFont typeface="Wingdings" charset="2"/>
              <a:buNone/>
            </a:pPr>
            <a:endParaRPr lang="en-GB" sz="1100" dirty="0">
              <a:solidFill>
                <a:srgbClr val="00B050"/>
              </a:solidFill>
            </a:endParaRPr>
          </a:p>
        </p:txBody>
      </p:sp>
    </p:spTree>
    <p:extLst>
      <p:ext uri="{BB962C8B-B14F-4D97-AF65-F5344CB8AC3E}">
        <p14:creationId xmlns:p14="http://schemas.microsoft.com/office/powerpoint/2010/main" val="23123599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F5E6B3-3F49-0E2E-6F9B-4BD3BE0BDEC6}"/>
              </a:ext>
            </a:extLst>
          </p:cNvPr>
          <p:cNvSpPr>
            <a:spLocks noGrp="1"/>
          </p:cNvSpPr>
          <p:nvPr>
            <p:ph type="title"/>
          </p:nvPr>
        </p:nvSpPr>
        <p:spPr/>
        <p:txBody>
          <a:bodyPr/>
          <a:lstStyle/>
          <a:p>
            <a:r>
              <a:rPr lang="en-US" dirty="0"/>
              <a:t>MQXFS7i</a:t>
            </a:r>
            <a:endParaRPr lang="en-GB" dirty="0"/>
          </a:p>
        </p:txBody>
      </p:sp>
      <p:sp>
        <p:nvSpPr>
          <p:cNvPr id="3" name="Content Placeholder 2">
            <a:extLst>
              <a:ext uri="{FF2B5EF4-FFF2-40B4-BE49-F238E27FC236}">
                <a16:creationId xmlns:a16="http://schemas.microsoft.com/office/drawing/2014/main" id="{5B89D70F-AD83-BFAA-F314-041DC8B23D33}"/>
              </a:ext>
            </a:extLst>
          </p:cNvPr>
          <p:cNvSpPr>
            <a:spLocks noGrp="1"/>
          </p:cNvSpPr>
          <p:nvPr>
            <p:ph idx="1"/>
          </p:nvPr>
        </p:nvSpPr>
        <p:spPr>
          <a:xfrm>
            <a:off x="551668" y="975518"/>
            <a:ext cx="8315132" cy="4906963"/>
          </a:xfrm>
        </p:spPr>
        <p:txBody>
          <a:bodyPr>
            <a:normAutofit/>
          </a:bodyPr>
          <a:lstStyle/>
          <a:p>
            <a:r>
              <a:rPr lang="en-US" sz="1400" dirty="0"/>
              <a:t>In MQXFS7i, key thickness was increased from 14.1 to 14.2 mm (required bladder pressure 550 bars). RT pre-load went smoothly.</a:t>
            </a:r>
          </a:p>
          <a:p>
            <a:r>
              <a:rPr lang="en-US" sz="1400" dirty="0"/>
              <a:t>Cold powering test just started. Maximum reached current at 1.9 K 450 A below the maximum reached the previous cycle, but the magnet is still training. 4.5 K test in the coming days</a:t>
            </a:r>
          </a:p>
          <a:p>
            <a:endParaRPr lang="en-US" sz="1400" dirty="0"/>
          </a:p>
          <a:p>
            <a:endParaRPr lang="en-GB" sz="1400" dirty="0"/>
          </a:p>
        </p:txBody>
      </p:sp>
      <p:sp>
        <p:nvSpPr>
          <p:cNvPr id="4" name="Slide Number Placeholder 3">
            <a:extLst>
              <a:ext uri="{FF2B5EF4-FFF2-40B4-BE49-F238E27FC236}">
                <a16:creationId xmlns:a16="http://schemas.microsoft.com/office/drawing/2014/main" id="{A1B4FA86-8511-6A6A-0DC0-73156AFA57D3}"/>
              </a:ext>
            </a:extLst>
          </p:cNvPr>
          <p:cNvSpPr>
            <a:spLocks noGrp="1"/>
          </p:cNvSpPr>
          <p:nvPr>
            <p:ph type="sldNum" sz="quarter" idx="12"/>
          </p:nvPr>
        </p:nvSpPr>
        <p:spPr/>
        <p:txBody>
          <a:bodyPr/>
          <a:lstStyle/>
          <a:p>
            <a:fld id="{BFDCA1C4-9514-7B4F-976F-D92F7E296653}" type="slidenum">
              <a:rPr lang="fr-FR" smtClean="0"/>
              <a:pPr/>
              <a:t>14</a:t>
            </a:fld>
            <a:endParaRPr lang="fr-FR"/>
          </a:p>
        </p:txBody>
      </p:sp>
      <p:pic>
        <p:nvPicPr>
          <p:cNvPr id="5" name="Picture 4">
            <a:extLst>
              <a:ext uri="{FF2B5EF4-FFF2-40B4-BE49-F238E27FC236}">
                <a16:creationId xmlns:a16="http://schemas.microsoft.com/office/drawing/2014/main" id="{D4C24852-4616-8D1E-2A30-2427B82EB295}"/>
              </a:ext>
            </a:extLst>
          </p:cNvPr>
          <p:cNvPicPr>
            <a:picLocks noChangeAspect="1"/>
          </p:cNvPicPr>
          <p:nvPr/>
        </p:nvPicPr>
        <p:blipFill>
          <a:blip r:embed="rId2"/>
          <a:stretch>
            <a:fillRect/>
          </a:stretch>
        </p:blipFill>
        <p:spPr>
          <a:xfrm>
            <a:off x="1080762" y="2084839"/>
            <a:ext cx="7308304" cy="4773161"/>
          </a:xfrm>
          <a:prstGeom prst="rect">
            <a:avLst/>
          </a:prstGeom>
        </p:spPr>
      </p:pic>
    </p:spTree>
    <p:extLst>
      <p:ext uri="{BB962C8B-B14F-4D97-AF65-F5344CB8AC3E}">
        <p14:creationId xmlns:p14="http://schemas.microsoft.com/office/powerpoint/2010/main" val="8421987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D2EB75-E5E4-1E46-51CE-8AC0841638C9}"/>
              </a:ext>
            </a:extLst>
          </p:cNvPr>
          <p:cNvSpPr>
            <a:spLocks noGrp="1"/>
          </p:cNvSpPr>
          <p:nvPr>
            <p:ph type="title"/>
          </p:nvPr>
        </p:nvSpPr>
        <p:spPr/>
        <p:txBody>
          <a:bodyPr/>
          <a:lstStyle/>
          <a:p>
            <a:r>
              <a:rPr lang="en-US" dirty="0"/>
              <a:t>MQXFS7 maximum quench level</a:t>
            </a:r>
            <a:endParaRPr lang="en-GB" dirty="0"/>
          </a:p>
        </p:txBody>
      </p:sp>
      <p:sp>
        <p:nvSpPr>
          <p:cNvPr id="4" name="Slide Number Placeholder 3">
            <a:extLst>
              <a:ext uri="{FF2B5EF4-FFF2-40B4-BE49-F238E27FC236}">
                <a16:creationId xmlns:a16="http://schemas.microsoft.com/office/drawing/2014/main" id="{AA63D8D1-1B8F-8289-34C0-E2C39168849D}"/>
              </a:ext>
            </a:extLst>
          </p:cNvPr>
          <p:cNvSpPr>
            <a:spLocks noGrp="1"/>
          </p:cNvSpPr>
          <p:nvPr>
            <p:ph type="sldNum" sz="quarter" idx="12"/>
          </p:nvPr>
        </p:nvSpPr>
        <p:spPr/>
        <p:txBody>
          <a:bodyPr/>
          <a:lstStyle/>
          <a:p>
            <a:fld id="{BFDCA1C4-9514-7B4F-976F-D92F7E296653}" type="slidenum">
              <a:rPr lang="fr-FR" smtClean="0"/>
              <a:pPr/>
              <a:t>15</a:t>
            </a:fld>
            <a:endParaRPr lang="fr-FR"/>
          </a:p>
        </p:txBody>
      </p:sp>
      <p:sp>
        <p:nvSpPr>
          <p:cNvPr id="7" name="TextBox 6">
            <a:extLst>
              <a:ext uri="{FF2B5EF4-FFF2-40B4-BE49-F238E27FC236}">
                <a16:creationId xmlns:a16="http://schemas.microsoft.com/office/drawing/2014/main" id="{B396222D-9F9D-636E-1642-48547405DE03}"/>
              </a:ext>
            </a:extLst>
          </p:cNvPr>
          <p:cNvSpPr txBox="1"/>
          <p:nvPr/>
        </p:nvSpPr>
        <p:spPr>
          <a:xfrm>
            <a:off x="2051720" y="5939336"/>
            <a:ext cx="6880124" cy="738664"/>
          </a:xfrm>
          <a:prstGeom prst="rect">
            <a:avLst/>
          </a:prstGeom>
          <a:noFill/>
        </p:spPr>
        <p:txBody>
          <a:bodyPr wrap="square" rtlCol="0">
            <a:spAutoFit/>
          </a:bodyPr>
          <a:lstStyle/>
          <a:p>
            <a:r>
              <a:rPr lang="en-US" sz="1400" i="1" dirty="0"/>
              <a:t>S7a/b: 95 MPa</a:t>
            </a:r>
          </a:p>
          <a:p>
            <a:r>
              <a:rPr lang="en-US" sz="1400" i="1" dirty="0"/>
              <a:t>S7c/d/e: 115 MPa</a:t>
            </a:r>
          </a:p>
          <a:p>
            <a:r>
              <a:rPr lang="en-US" sz="1400" i="1" dirty="0"/>
              <a:t>S7f: 130 MPa; S7g: 150 MPa; S7h: 170 MPa ; S7i: 190 MPa</a:t>
            </a:r>
            <a:endParaRPr lang="en-GB" sz="1400" i="1" dirty="0"/>
          </a:p>
        </p:txBody>
      </p:sp>
      <p:pic>
        <p:nvPicPr>
          <p:cNvPr id="8" name="Picture 7" descr="A graph showing different colored lines&#10;&#10;Description automatically generated with medium confidence">
            <a:extLst>
              <a:ext uri="{FF2B5EF4-FFF2-40B4-BE49-F238E27FC236}">
                <a16:creationId xmlns:a16="http://schemas.microsoft.com/office/drawing/2014/main" id="{68C2D873-34DB-53A9-B13D-CB4BC2B3B5A6}"/>
              </a:ext>
            </a:extLst>
          </p:cNvPr>
          <p:cNvPicPr>
            <a:picLocks noChangeAspect="1"/>
          </p:cNvPicPr>
          <p:nvPr/>
        </p:nvPicPr>
        <p:blipFill>
          <a:blip r:embed="rId2"/>
          <a:stretch>
            <a:fillRect/>
          </a:stretch>
        </p:blipFill>
        <p:spPr>
          <a:xfrm>
            <a:off x="459518" y="1004575"/>
            <a:ext cx="8604447" cy="4916827"/>
          </a:xfrm>
          <a:prstGeom prst="rect">
            <a:avLst/>
          </a:prstGeom>
        </p:spPr>
      </p:pic>
    </p:spTree>
    <p:extLst>
      <p:ext uri="{BB962C8B-B14F-4D97-AF65-F5344CB8AC3E}">
        <p14:creationId xmlns:p14="http://schemas.microsoft.com/office/powerpoint/2010/main" val="35450901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7523B7-CCC2-195F-70A9-35AE3FF7AC0B}"/>
              </a:ext>
            </a:extLst>
          </p:cNvPr>
          <p:cNvSpPr>
            <a:spLocks noGrp="1"/>
          </p:cNvSpPr>
          <p:nvPr>
            <p:ph type="title"/>
          </p:nvPr>
        </p:nvSpPr>
        <p:spPr/>
        <p:txBody>
          <a:bodyPr/>
          <a:lstStyle/>
          <a:p>
            <a:r>
              <a:rPr lang="en-US" dirty="0"/>
              <a:t>Outline</a:t>
            </a:r>
            <a:endParaRPr lang="en-GB" dirty="0"/>
          </a:p>
        </p:txBody>
      </p:sp>
      <p:sp>
        <p:nvSpPr>
          <p:cNvPr id="3" name="Content Placeholder 2">
            <a:extLst>
              <a:ext uri="{FF2B5EF4-FFF2-40B4-BE49-F238E27FC236}">
                <a16:creationId xmlns:a16="http://schemas.microsoft.com/office/drawing/2014/main" id="{3D1A3B9A-71AC-46CF-EDE4-73A148D323E6}"/>
              </a:ext>
            </a:extLst>
          </p:cNvPr>
          <p:cNvSpPr>
            <a:spLocks noGrp="1"/>
          </p:cNvSpPr>
          <p:nvPr>
            <p:ph idx="1"/>
          </p:nvPr>
        </p:nvSpPr>
        <p:spPr/>
        <p:txBody>
          <a:bodyPr/>
          <a:lstStyle/>
          <a:p>
            <a:r>
              <a:rPr lang="en-US" dirty="0"/>
              <a:t>MQXFS7 pre-load experiment</a:t>
            </a:r>
          </a:p>
          <a:p>
            <a:r>
              <a:rPr lang="en-US" b="1" dirty="0"/>
              <a:t>MQXFS8</a:t>
            </a:r>
          </a:p>
          <a:p>
            <a:r>
              <a:rPr lang="en-US" dirty="0"/>
              <a:t>Conclusions</a:t>
            </a:r>
            <a:endParaRPr lang="en-GB" dirty="0"/>
          </a:p>
        </p:txBody>
      </p:sp>
      <p:sp>
        <p:nvSpPr>
          <p:cNvPr id="4" name="Slide Number Placeholder 3">
            <a:extLst>
              <a:ext uri="{FF2B5EF4-FFF2-40B4-BE49-F238E27FC236}">
                <a16:creationId xmlns:a16="http://schemas.microsoft.com/office/drawing/2014/main" id="{BF374C04-769C-C80A-1128-F3FA48AB3FEC}"/>
              </a:ext>
            </a:extLst>
          </p:cNvPr>
          <p:cNvSpPr>
            <a:spLocks noGrp="1"/>
          </p:cNvSpPr>
          <p:nvPr>
            <p:ph type="sldNum" sz="quarter" idx="12"/>
          </p:nvPr>
        </p:nvSpPr>
        <p:spPr/>
        <p:txBody>
          <a:bodyPr/>
          <a:lstStyle/>
          <a:p>
            <a:fld id="{BFDCA1C4-9514-7B4F-976F-D92F7E296653}" type="slidenum">
              <a:rPr lang="fr-FR" smtClean="0"/>
              <a:pPr/>
              <a:t>16</a:t>
            </a:fld>
            <a:endParaRPr lang="fr-FR"/>
          </a:p>
        </p:txBody>
      </p:sp>
    </p:spTree>
    <p:extLst>
      <p:ext uri="{BB962C8B-B14F-4D97-AF65-F5344CB8AC3E}">
        <p14:creationId xmlns:p14="http://schemas.microsoft.com/office/powerpoint/2010/main" val="9931623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1A535C-1A62-8271-7B0F-9E5991A8DA5F}"/>
              </a:ext>
            </a:extLst>
          </p:cNvPr>
          <p:cNvSpPr>
            <a:spLocks noGrp="1"/>
          </p:cNvSpPr>
          <p:nvPr>
            <p:ph type="title"/>
          </p:nvPr>
        </p:nvSpPr>
        <p:spPr/>
        <p:txBody>
          <a:bodyPr/>
          <a:lstStyle/>
          <a:p>
            <a:r>
              <a:rPr lang="en-US" dirty="0"/>
              <a:t>MQXFS8 – Magnet features</a:t>
            </a:r>
            <a:endParaRPr lang="en-GB" dirty="0"/>
          </a:p>
        </p:txBody>
      </p:sp>
      <p:sp>
        <p:nvSpPr>
          <p:cNvPr id="3" name="Content Placeholder 2">
            <a:extLst>
              <a:ext uri="{FF2B5EF4-FFF2-40B4-BE49-F238E27FC236}">
                <a16:creationId xmlns:a16="http://schemas.microsoft.com/office/drawing/2014/main" id="{D4F1C213-112F-0C95-D440-ADBE88701B73}"/>
              </a:ext>
            </a:extLst>
          </p:cNvPr>
          <p:cNvSpPr>
            <a:spLocks noGrp="1"/>
          </p:cNvSpPr>
          <p:nvPr>
            <p:ph idx="1"/>
          </p:nvPr>
        </p:nvSpPr>
        <p:spPr>
          <a:xfrm>
            <a:off x="408906" y="1140327"/>
            <a:ext cx="7919999" cy="3680222"/>
          </a:xfrm>
        </p:spPr>
        <p:txBody>
          <a:bodyPr>
            <a:normAutofit/>
          </a:bodyPr>
          <a:lstStyle/>
          <a:p>
            <a:pPr algn="l"/>
            <a:r>
              <a:rPr lang="en-US" sz="1400" dirty="0">
                <a:solidFill>
                  <a:srgbClr val="FF0000"/>
                </a:solidFill>
              </a:rPr>
              <a:t>MQXFS8</a:t>
            </a:r>
            <a:r>
              <a:rPr lang="en-US" sz="1400" dirty="0"/>
              <a:t> features</a:t>
            </a:r>
          </a:p>
          <a:p>
            <a:pPr lvl="1" algn="l"/>
            <a:r>
              <a:rPr lang="en-US" sz="1400" dirty="0"/>
              <a:t>Short model built with 2 virgin coils; 2 coils already tested:</a:t>
            </a:r>
          </a:p>
          <a:p>
            <a:pPr lvl="2" algn="l"/>
            <a:r>
              <a:rPr lang="en-US" sz="1400" dirty="0"/>
              <a:t>Two virgin coils with final series conductor (RRP 108/127) and mini-swap quench heaters (115&amp;116).</a:t>
            </a:r>
          </a:p>
          <a:p>
            <a:pPr lvl="2" algn="l"/>
            <a:r>
              <a:rPr lang="en-US" sz="1400" dirty="0"/>
              <a:t>Two coils PIT 192 with bundle already tested in MQXFS6b-d</a:t>
            </a:r>
          </a:p>
        </p:txBody>
      </p:sp>
      <p:sp>
        <p:nvSpPr>
          <p:cNvPr id="4" name="Slide Number Placeholder 3">
            <a:extLst>
              <a:ext uri="{FF2B5EF4-FFF2-40B4-BE49-F238E27FC236}">
                <a16:creationId xmlns:a16="http://schemas.microsoft.com/office/drawing/2014/main" id="{6D3BEDEC-82DB-E04F-6555-1C786069C49A}"/>
              </a:ext>
            </a:extLst>
          </p:cNvPr>
          <p:cNvSpPr>
            <a:spLocks noGrp="1"/>
          </p:cNvSpPr>
          <p:nvPr>
            <p:ph type="sldNum" sz="quarter" idx="12"/>
          </p:nvPr>
        </p:nvSpPr>
        <p:spPr/>
        <p:txBody>
          <a:bodyPr/>
          <a:lstStyle/>
          <a:p>
            <a:fld id="{BFDCA1C4-9514-7B4F-976F-D92F7E296653}" type="slidenum">
              <a:rPr lang="fr-FR" smtClean="0"/>
              <a:pPr/>
              <a:t>17</a:t>
            </a:fld>
            <a:endParaRPr lang="fr-FR"/>
          </a:p>
        </p:txBody>
      </p:sp>
      <p:sp>
        <p:nvSpPr>
          <p:cNvPr id="8" name="Content Placeholder 2">
            <a:extLst>
              <a:ext uri="{FF2B5EF4-FFF2-40B4-BE49-F238E27FC236}">
                <a16:creationId xmlns:a16="http://schemas.microsoft.com/office/drawing/2014/main" id="{A39DE4E3-1A00-0822-2DB0-0021D433CB8C}"/>
              </a:ext>
            </a:extLst>
          </p:cNvPr>
          <p:cNvSpPr txBox="1">
            <a:spLocks/>
          </p:cNvSpPr>
          <p:nvPr/>
        </p:nvSpPr>
        <p:spPr>
          <a:xfrm>
            <a:off x="397030" y="2588420"/>
            <a:ext cx="8134970" cy="2155773"/>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en-US" sz="1400" dirty="0"/>
              <a:t>The goal main goal of </a:t>
            </a:r>
            <a:r>
              <a:rPr lang="en-US" sz="1400" dirty="0">
                <a:solidFill>
                  <a:srgbClr val="FF0000"/>
                </a:solidFill>
              </a:rPr>
              <a:t>MQXFS8 </a:t>
            </a:r>
            <a:r>
              <a:rPr lang="en-US" sz="1400" dirty="0"/>
              <a:t>is to qualify the mini-swap quench heaters (see </a:t>
            </a:r>
            <a:r>
              <a:rPr lang="en-GB" sz="1400" dirty="0">
                <a:solidFill>
                  <a:srgbClr val="0645AD"/>
                </a:solidFill>
                <a:latin typeface="Helvetica Neue"/>
                <a:hlinkClick r:id="rId2"/>
              </a:rPr>
              <a:t>EDMS 2646046</a:t>
            </a:r>
            <a:r>
              <a:rPr lang="en-US" sz="1400" dirty="0"/>
              <a:t>)</a:t>
            </a:r>
          </a:p>
          <a:p>
            <a:pPr lvl="1"/>
            <a:r>
              <a:rPr lang="en-US" sz="1400" dirty="0"/>
              <a:t>As a secondary goal, we want to prove our capability to mix virgin and already tested coils </a:t>
            </a:r>
          </a:p>
          <a:p>
            <a:r>
              <a:rPr lang="en-US" sz="1600" dirty="0"/>
              <a:t>‘</a:t>
            </a:r>
            <a:r>
              <a:rPr lang="en-US" sz="1400" dirty="0"/>
              <a:t>New’ loading target and procedure, as MQXFB02, with bladders in the cooling hole channels</a:t>
            </a:r>
          </a:p>
          <a:p>
            <a:pPr lvl="1"/>
            <a:endParaRPr lang="en-US" sz="1400" dirty="0"/>
          </a:p>
          <a:p>
            <a:endParaRPr lang="en-GB" sz="1400" dirty="0"/>
          </a:p>
        </p:txBody>
      </p:sp>
      <p:pic>
        <p:nvPicPr>
          <p:cNvPr id="7" name="Picture 6">
            <a:extLst>
              <a:ext uri="{FF2B5EF4-FFF2-40B4-BE49-F238E27FC236}">
                <a16:creationId xmlns:a16="http://schemas.microsoft.com/office/drawing/2014/main" id="{349FC7E3-AD20-CA67-EDC8-B10E0A101075}"/>
              </a:ext>
            </a:extLst>
          </p:cNvPr>
          <p:cNvPicPr>
            <a:picLocks noChangeAspect="1"/>
          </p:cNvPicPr>
          <p:nvPr/>
        </p:nvPicPr>
        <p:blipFill>
          <a:blip r:embed="rId3"/>
          <a:stretch>
            <a:fillRect/>
          </a:stretch>
        </p:blipFill>
        <p:spPr>
          <a:xfrm>
            <a:off x="5143354" y="3429000"/>
            <a:ext cx="3917107" cy="2843709"/>
          </a:xfrm>
          <a:prstGeom prst="rect">
            <a:avLst/>
          </a:prstGeom>
        </p:spPr>
      </p:pic>
      <p:pic>
        <p:nvPicPr>
          <p:cNvPr id="10" name="Picture 9" descr="A picture containing text&#10;&#10;Description automatically generated">
            <a:extLst>
              <a:ext uri="{FF2B5EF4-FFF2-40B4-BE49-F238E27FC236}">
                <a16:creationId xmlns:a16="http://schemas.microsoft.com/office/drawing/2014/main" id="{39DA4696-1BD1-CA01-8C89-F86B92185609}"/>
              </a:ext>
            </a:extLst>
          </p:cNvPr>
          <p:cNvPicPr>
            <a:picLocks noChangeAspect="1"/>
          </p:cNvPicPr>
          <p:nvPr/>
        </p:nvPicPr>
        <p:blipFill rotWithShape="1">
          <a:blip r:embed="rId4">
            <a:extLst>
              <a:ext uri="{28A0092B-C50C-407E-A947-70E740481C1C}">
                <a14:useLocalDpi xmlns:a14="http://schemas.microsoft.com/office/drawing/2010/main" val="0"/>
              </a:ext>
            </a:extLst>
          </a:blip>
          <a:srcRect l="21667" t="22490" r="39936" b="-1619"/>
          <a:stretch/>
        </p:blipFill>
        <p:spPr>
          <a:xfrm>
            <a:off x="1828826" y="3875146"/>
            <a:ext cx="1528280" cy="2362166"/>
          </a:xfrm>
          <a:prstGeom prst="rect">
            <a:avLst/>
          </a:prstGeom>
        </p:spPr>
      </p:pic>
      <p:cxnSp>
        <p:nvCxnSpPr>
          <p:cNvPr id="12" name="Straight Arrow Connector 11">
            <a:extLst>
              <a:ext uri="{FF2B5EF4-FFF2-40B4-BE49-F238E27FC236}">
                <a16:creationId xmlns:a16="http://schemas.microsoft.com/office/drawing/2014/main" id="{86E229C6-0EB5-0ECD-0234-25B8E2E65F33}"/>
              </a:ext>
            </a:extLst>
          </p:cNvPr>
          <p:cNvCxnSpPr/>
          <p:nvPr/>
        </p:nvCxnSpPr>
        <p:spPr>
          <a:xfrm>
            <a:off x="1475487" y="4169662"/>
            <a:ext cx="1117478" cy="50720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3" name="TextBox 12">
            <a:extLst>
              <a:ext uri="{FF2B5EF4-FFF2-40B4-BE49-F238E27FC236}">
                <a16:creationId xmlns:a16="http://schemas.microsoft.com/office/drawing/2014/main" id="{9BB234C7-ED1B-7CEB-DB80-5E6AFD587FED}"/>
              </a:ext>
            </a:extLst>
          </p:cNvPr>
          <p:cNvSpPr txBox="1"/>
          <p:nvPr/>
        </p:nvSpPr>
        <p:spPr>
          <a:xfrm>
            <a:off x="194230" y="3823413"/>
            <a:ext cx="1431501" cy="1200329"/>
          </a:xfrm>
          <a:prstGeom prst="rect">
            <a:avLst/>
          </a:prstGeom>
          <a:solidFill>
            <a:schemeClr val="bg1"/>
          </a:solidFill>
          <a:ln>
            <a:solidFill>
              <a:schemeClr val="tx1"/>
            </a:solidFill>
          </a:ln>
        </p:spPr>
        <p:txBody>
          <a:bodyPr wrap="square" rtlCol="0">
            <a:spAutoFit/>
          </a:bodyPr>
          <a:lstStyle/>
          <a:p>
            <a:r>
              <a:rPr lang="en-US" sz="1200" dirty="0"/>
              <a:t>‘Encapsulated’ quench heaters, qualified to 8 kV before installation in the coil instead of 3.7 kV</a:t>
            </a:r>
            <a:endParaRPr lang="en-GB" sz="1200" dirty="0"/>
          </a:p>
        </p:txBody>
      </p:sp>
      <p:sp>
        <p:nvSpPr>
          <p:cNvPr id="14" name="TextBox 13">
            <a:extLst>
              <a:ext uri="{FF2B5EF4-FFF2-40B4-BE49-F238E27FC236}">
                <a16:creationId xmlns:a16="http://schemas.microsoft.com/office/drawing/2014/main" id="{E9AB9AFF-5595-2AD0-0324-B94C17162F7F}"/>
              </a:ext>
            </a:extLst>
          </p:cNvPr>
          <p:cNvSpPr txBox="1"/>
          <p:nvPr/>
        </p:nvSpPr>
        <p:spPr>
          <a:xfrm>
            <a:off x="3409200" y="4638078"/>
            <a:ext cx="1666856" cy="646331"/>
          </a:xfrm>
          <a:prstGeom prst="rect">
            <a:avLst/>
          </a:prstGeom>
          <a:solidFill>
            <a:schemeClr val="bg1"/>
          </a:solidFill>
          <a:ln>
            <a:solidFill>
              <a:schemeClr val="tx1"/>
            </a:solidFill>
          </a:ln>
        </p:spPr>
        <p:txBody>
          <a:bodyPr wrap="square" rtlCol="0">
            <a:spAutoFit/>
          </a:bodyPr>
          <a:lstStyle/>
          <a:p>
            <a:r>
              <a:rPr lang="en-US" sz="1200" dirty="0"/>
              <a:t>Additional 0.055 mm glass between heater and coil</a:t>
            </a:r>
            <a:endParaRPr lang="en-GB" sz="1200" dirty="0"/>
          </a:p>
        </p:txBody>
      </p:sp>
      <p:cxnSp>
        <p:nvCxnSpPr>
          <p:cNvPr id="15" name="Straight Arrow Connector 14">
            <a:extLst>
              <a:ext uri="{FF2B5EF4-FFF2-40B4-BE49-F238E27FC236}">
                <a16:creationId xmlns:a16="http://schemas.microsoft.com/office/drawing/2014/main" id="{9D056A72-12C8-0B1C-C518-9B9A1234D6E6}"/>
              </a:ext>
            </a:extLst>
          </p:cNvPr>
          <p:cNvCxnSpPr>
            <a:cxnSpLocks/>
          </p:cNvCxnSpPr>
          <p:nvPr/>
        </p:nvCxnSpPr>
        <p:spPr>
          <a:xfrm flipH="1">
            <a:off x="3167834" y="4949702"/>
            <a:ext cx="232773" cy="22033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5" name="TextBox 4">
            <a:extLst>
              <a:ext uri="{FF2B5EF4-FFF2-40B4-BE49-F238E27FC236}">
                <a16:creationId xmlns:a16="http://schemas.microsoft.com/office/drawing/2014/main" id="{753655D0-7A4D-9549-D1F5-15496B7D4ED8}"/>
              </a:ext>
            </a:extLst>
          </p:cNvPr>
          <p:cNvSpPr txBox="1"/>
          <p:nvPr/>
        </p:nvSpPr>
        <p:spPr>
          <a:xfrm flipH="1">
            <a:off x="6300192" y="6378325"/>
            <a:ext cx="3106688" cy="307777"/>
          </a:xfrm>
          <a:prstGeom prst="rect">
            <a:avLst/>
          </a:prstGeom>
          <a:noFill/>
        </p:spPr>
        <p:txBody>
          <a:bodyPr wrap="square" rtlCol="0">
            <a:spAutoFit/>
          </a:bodyPr>
          <a:lstStyle/>
          <a:p>
            <a:r>
              <a:rPr lang="en-US" sz="1400" i="1" dirty="0">
                <a:solidFill>
                  <a:srgbClr val="00B050"/>
                </a:solidFill>
              </a:rPr>
              <a:t>Penelope Quassolo</a:t>
            </a:r>
            <a:endParaRPr lang="en-GB" sz="1400" i="1" dirty="0">
              <a:solidFill>
                <a:srgbClr val="00B050"/>
              </a:solidFill>
            </a:endParaRPr>
          </a:p>
        </p:txBody>
      </p:sp>
    </p:spTree>
    <p:extLst>
      <p:ext uri="{BB962C8B-B14F-4D97-AF65-F5344CB8AC3E}">
        <p14:creationId xmlns:p14="http://schemas.microsoft.com/office/powerpoint/2010/main" val="28155258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5F83E-F024-5259-76D0-04541788588E}"/>
              </a:ext>
            </a:extLst>
          </p:cNvPr>
          <p:cNvSpPr>
            <a:spLocks noGrp="1"/>
          </p:cNvSpPr>
          <p:nvPr>
            <p:ph type="title"/>
          </p:nvPr>
        </p:nvSpPr>
        <p:spPr/>
        <p:txBody>
          <a:bodyPr/>
          <a:lstStyle/>
          <a:p>
            <a:r>
              <a:rPr lang="en-US" dirty="0"/>
              <a:t>MQXFS8 – Quench performance</a:t>
            </a:r>
            <a:endParaRPr lang="en-GB" dirty="0"/>
          </a:p>
        </p:txBody>
      </p:sp>
      <p:pic>
        <p:nvPicPr>
          <p:cNvPr id="5" name="Content Placeholder 4">
            <a:extLst>
              <a:ext uri="{FF2B5EF4-FFF2-40B4-BE49-F238E27FC236}">
                <a16:creationId xmlns:a16="http://schemas.microsoft.com/office/drawing/2014/main" id="{DFD3C42F-92BD-B870-76BD-B5F6991965D2}"/>
              </a:ext>
            </a:extLst>
          </p:cNvPr>
          <p:cNvPicPr>
            <a:picLocks noGrp="1" noChangeAspect="1"/>
          </p:cNvPicPr>
          <p:nvPr>
            <p:ph idx="1"/>
          </p:nvPr>
        </p:nvPicPr>
        <p:blipFill>
          <a:blip r:embed="rId2"/>
          <a:stretch>
            <a:fillRect/>
          </a:stretch>
        </p:blipFill>
        <p:spPr>
          <a:xfrm>
            <a:off x="1979712" y="2500560"/>
            <a:ext cx="5542121" cy="3616007"/>
          </a:xfrm>
          <a:prstGeom prst="rect">
            <a:avLst/>
          </a:prstGeom>
        </p:spPr>
      </p:pic>
      <p:sp>
        <p:nvSpPr>
          <p:cNvPr id="4" name="Slide Number Placeholder 3">
            <a:extLst>
              <a:ext uri="{FF2B5EF4-FFF2-40B4-BE49-F238E27FC236}">
                <a16:creationId xmlns:a16="http://schemas.microsoft.com/office/drawing/2014/main" id="{8A858A4E-59C8-78A5-FD03-86112D794368}"/>
              </a:ext>
            </a:extLst>
          </p:cNvPr>
          <p:cNvSpPr>
            <a:spLocks noGrp="1"/>
          </p:cNvSpPr>
          <p:nvPr>
            <p:ph type="sldNum" sz="quarter" idx="12"/>
          </p:nvPr>
        </p:nvSpPr>
        <p:spPr/>
        <p:txBody>
          <a:bodyPr/>
          <a:lstStyle/>
          <a:p>
            <a:fld id="{BFDCA1C4-9514-7B4F-976F-D92F7E296653}" type="slidenum">
              <a:rPr lang="fr-FR" smtClean="0"/>
              <a:pPr/>
              <a:t>18</a:t>
            </a:fld>
            <a:endParaRPr lang="fr-FR"/>
          </a:p>
        </p:txBody>
      </p:sp>
      <p:sp>
        <p:nvSpPr>
          <p:cNvPr id="6" name="Content Placeholder 2">
            <a:extLst>
              <a:ext uri="{FF2B5EF4-FFF2-40B4-BE49-F238E27FC236}">
                <a16:creationId xmlns:a16="http://schemas.microsoft.com/office/drawing/2014/main" id="{70B3BFF1-2C92-E6EE-8C20-BE9ECDDE6E31}"/>
              </a:ext>
            </a:extLst>
          </p:cNvPr>
          <p:cNvSpPr txBox="1">
            <a:spLocks/>
          </p:cNvSpPr>
          <p:nvPr/>
        </p:nvSpPr>
        <p:spPr>
          <a:xfrm>
            <a:off x="612000" y="1196752"/>
            <a:ext cx="8856544" cy="3551789"/>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dirty="0"/>
              <a:t>Target current (I</a:t>
            </a:r>
            <a:r>
              <a:rPr lang="en-US" sz="1800" baseline="-25000" dirty="0"/>
              <a:t>nom</a:t>
            </a:r>
            <a:r>
              <a:rPr lang="en-US" sz="1800" dirty="0"/>
              <a:t> + 300 A) reached after 5 quenches</a:t>
            </a:r>
          </a:p>
          <a:p>
            <a:r>
              <a:rPr lang="en-US" sz="1800" dirty="0"/>
              <a:t>14 quenches to reach ultimate current (17.5 kA). </a:t>
            </a:r>
          </a:p>
          <a:p>
            <a:pPr lvl="1"/>
            <a:r>
              <a:rPr lang="en-US" sz="1400" dirty="0"/>
              <a:t>Stable operation at </a:t>
            </a:r>
            <a:r>
              <a:rPr lang="en-US" sz="1400" dirty="0" err="1"/>
              <a:t>I</a:t>
            </a:r>
            <a:r>
              <a:rPr lang="en-US" sz="1400" baseline="-25000" dirty="0" err="1"/>
              <a:t>ult</a:t>
            </a:r>
            <a:r>
              <a:rPr lang="en-US" sz="1400" baseline="-25000" dirty="0"/>
              <a:t> </a:t>
            </a:r>
            <a:r>
              <a:rPr lang="en-US" sz="1400" dirty="0"/>
              <a:t>and 4.5 K </a:t>
            </a:r>
          </a:p>
          <a:p>
            <a:r>
              <a:rPr lang="en-US" sz="1800" dirty="0"/>
              <a:t>The magnet will be pushed to its maximum current in the next thermal cycle</a:t>
            </a:r>
          </a:p>
        </p:txBody>
      </p:sp>
    </p:spTree>
    <p:extLst>
      <p:ext uri="{BB962C8B-B14F-4D97-AF65-F5344CB8AC3E}">
        <p14:creationId xmlns:p14="http://schemas.microsoft.com/office/powerpoint/2010/main" val="4696990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E58771-BF69-C77F-EE4B-D7C2CA9664E9}"/>
              </a:ext>
            </a:extLst>
          </p:cNvPr>
          <p:cNvSpPr>
            <a:spLocks noGrp="1"/>
          </p:cNvSpPr>
          <p:nvPr>
            <p:ph type="title"/>
          </p:nvPr>
        </p:nvSpPr>
        <p:spPr/>
        <p:txBody>
          <a:bodyPr/>
          <a:lstStyle/>
          <a:p>
            <a:r>
              <a:rPr lang="en-US" dirty="0"/>
              <a:t>MQXFS8 – Quench performance</a:t>
            </a:r>
            <a:endParaRPr lang="en-GB" dirty="0"/>
          </a:p>
        </p:txBody>
      </p:sp>
      <p:sp>
        <p:nvSpPr>
          <p:cNvPr id="4" name="Slide Number Placeholder 3">
            <a:extLst>
              <a:ext uri="{FF2B5EF4-FFF2-40B4-BE49-F238E27FC236}">
                <a16:creationId xmlns:a16="http://schemas.microsoft.com/office/drawing/2014/main" id="{45B3C178-C493-D4AC-21D6-C77167DEA2BE}"/>
              </a:ext>
            </a:extLst>
          </p:cNvPr>
          <p:cNvSpPr>
            <a:spLocks noGrp="1"/>
          </p:cNvSpPr>
          <p:nvPr>
            <p:ph type="sldNum" sz="quarter" idx="12"/>
          </p:nvPr>
        </p:nvSpPr>
        <p:spPr/>
        <p:txBody>
          <a:bodyPr/>
          <a:lstStyle/>
          <a:p>
            <a:fld id="{BFDCA1C4-9514-7B4F-976F-D92F7E296653}" type="slidenum">
              <a:rPr lang="fr-FR" smtClean="0"/>
              <a:pPr/>
              <a:t>19</a:t>
            </a:fld>
            <a:endParaRPr lang="fr-FR"/>
          </a:p>
        </p:txBody>
      </p:sp>
      <p:pic>
        <p:nvPicPr>
          <p:cNvPr id="5" name="Content Placeholder 7">
            <a:extLst>
              <a:ext uri="{FF2B5EF4-FFF2-40B4-BE49-F238E27FC236}">
                <a16:creationId xmlns:a16="http://schemas.microsoft.com/office/drawing/2014/main" id="{3AD59F8C-BA62-FA8B-C0F5-363AFF2E180E}"/>
              </a:ext>
            </a:extLst>
          </p:cNvPr>
          <p:cNvPicPr>
            <a:picLocks noGrp="1" noChangeAspect="1"/>
          </p:cNvPicPr>
          <p:nvPr>
            <p:ph idx="1"/>
          </p:nvPr>
        </p:nvPicPr>
        <p:blipFill>
          <a:blip r:embed="rId2"/>
          <a:stretch>
            <a:fillRect/>
          </a:stretch>
        </p:blipFill>
        <p:spPr>
          <a:xfrm>
            <a:off x="4618986" y="2696128"/>
            <a:ext cx="4067814" cy="2942673"/>
          </a:xfrm>
          <a:prstGeom prst="rect">
            <a:avLst/>
          </a:prstGeom>
        </p:spPr>
      </p:pic>
      <p:pic>
        <p:nvPicPr>
          <p:cNvPr id="6" name="Content Placeholder 7" descr="Chart&#10;&#10;Description automatically generated with medium confidence">
            <a:extLst>
              <a:ext uri="{FF2B5EF4-FFF2-40B4-BE49-F238E27FC236}">
                <a16:creationId xmlns:a16="http://schemas.microsoft.com/office/drawing/2014/main" id="{F28BA1A9-EF75-17E4-9904-BC65F28EB0AD}"/>
              </a:ext>
            </a:extLst>
          </p:cNvPr>
          <p:cNvPicPr>
            <a:picLocks noGrp="1" noChangeAspect="1"/>
          </p:cNvPicPr>
          <p:nvPr/>
        </p:nvPicPr>
        <p:blipFill>
          <a:blip r:embed="rId3">
            <a:extLst>
              <a:ext uri="{28A0092B-C50C-407E-A947-70E740481C1C}">
                <a14:useLocalDpi xmlns:a14="http://schemas.microsoft.com/office/drawing/2010/main" val="0"/>
              </a:ext>
            </a:extLst>
          </a:blip>
          <a:stretch>
            <a:fillRect/>
          </a:stretch>
        </p:blipFill>
        <p:spPr>
          <a:xfrm>
            <a:off x="82739" y="2276872"/>
            <a:ext cx="4816449" cy="3853160"/>
          </a:xfrm>
          <a:prstGeom prst="rect">
            <a:avLst/>
          </a:prstGeom>
        </p:spPr>
      </p:pic>
      <p:pic>
        <p:nvPicPr>
          <p:cNvPr id="7" name="Picture 6">
            <a:extLst>
              <a:ext uri="{FF2B5EF4-FFF2-40B4-BE49-F238E27FC236}">
                <a16:creationId xmlns:a16="http://schemas.microsoft.com/office/drawing/2014/main" id="{18C77784-A05B-5BCD-B793-3A8419D3DA02}"/>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92161" y="4532052"/>
            <a:ext cx="2475153" cy="1016792"/>
          </a:xfrm>
          <a:prstGeom prst="rect">
            <a:avLst/>
          </a:prstGeom>
          <a:noFill/>
          <a:ln>
            <a:noFill/>
          </a:ln>
        </p:spPr>
      </p:pic>
      <p:sp>
        <p:nvSpPr>
          <p:cNvPr id="8" name="Content Placeholder 2">
            <a:extLst>
              <a:ext uri="{FF2B5EF4-FFF2-40B4-BE49-F238E27FC236}">
                <a16:creationId xmlns:a16="http://schemas.microsoft.com/office/drawing/2014/main" id="{15E5AD13-0242-1704-7E3E-90CAC3AE4DE0}"/>
              </a:ext>
            </a:extLst>
          </p:cNvPr>
          <p:cNvSpPr txBox="1">
            <a:spLocks/>
          </p:cNvSpPr>
          <p:nvPr/>
        </p:nvSpPr>
        <p:spPr>
          <a:xfrm>
            <a:off x="612000" y="1196752"/>
            <a:ext cx="7920000" cy="4906963"/>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dirty="0"/>
              <a:t>All quenches in coil 115 (virgin coil), mostly pole turn inner layer</a:t>
            </a:r>
          </a:p>
          <a:p>
            <a:r>
              <a:rPr lang="en-US" sz="1800" dirty="0"/>
              <a:t>We are able to reach ultimate current at 200 A/s at 4.5 K</a:t>
            </a:r>
          </a:p>
          <a:p>
            <a:pPr lvl="1"/>
            <a:r>
              <a:rPr lang="en-US" sz="1400" dirty="0"/>
              <a:t>Quench current at 400 A/s higher than in MQXFS6d (two shared coils)</a:t>
            </a:r>
          </a:p>
          <a:p>
            <a:pPr lvl="1"/>
            <a:endParaRPr lang="en-GB" sz="1400" dirty="0"/>
          </a:p>
        </p:txBody>
      </p:sp>
    </p:spTree>
    <p:extLst>
      <p:ext uri="{BB962C8B-B14F-4D97-AF65-F5344CB8AC3E}">
        <p14:creationId xmlns:p14="http://schemas.microsoft.com/office/powerpoint/2010/main" val="8459341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DFD1F4-1A76-4A94-B9C3-B11BFF9BFBE0}"/>
              </a:ext>
            </a:extLst>
          </p:cNvPr>
          <p:cNvSpPr>
            <a:spLocks noGrp="1"/>
          </p:cNvSpPr>
          <p:nvPr>
            <p:ph type="title"/>
          </p:nvPr>
        </p:nvSpPr>
        <p:spPr>
          <a:xfrm>
            <a:off x="612000" y="44624"/>
            <a:ext cx="7920000" cy="720000"/>
          </a:xfrm>
        </p:spPr>
        <p:txBody>
          <a:bodyPr/>
          <a:lstStyle/>
          <a:p>
            <a:r>
              <a:rPr lang="en-US" dirty="0"/>
              <a:t>Acknowledgement</a:t>
            </a:r>
          </a:p>
        </p:txBody>
      </p:sp>
      <p:sp>
        <p:nvSpPr>
          <p:cNvPr id="3" name="Content Placeholder 2">
            <a:extLst>
              <a:ext uri="{FF2B5EF4-FFF2-40B4-BE49-F238E27FC236}">
                <a16:creationId xmlns:a16="http://schemas.microsoft.com/office/drawing/2014/main" id="{67241A9A-7A48-4C7D-A0E1-A6CCA323ADBB}"/>
              </a:ext>
            </a:extLst>
          </p:cNvPr>
          <p:cNvSpPr>
            <a:spLocks noGrp="1"/>
          </p:cNvSpPr>
          <p:nvPr>
            <p:ph idx="1"/>
          </p:nvPr>
        </p:nvSpPr>
        <p:spPr>
          <a:xfrm>
            <a:off x="231195" y="1268760"/>
            <a:ext cx="8784976" cy="4906963"/>
          </a:xfrm>
        </p:spPr>
        <p:txBody>
          <a:bodyPr>
            <a:normAutofit/>
          </a:bodyPr>
          <a:lstStyle/>
          <a:p>
            <a:pPr algn="just"/>
            <a:r>
              <a:rPr lang="it-IT" sz="1800" dirty="0">
                <a:solidFill>
                  <a:schemeClr val="bg2"/>
                </a:solidFill>
              </a:rPr>
              <a:t>US HL-LHC Accelerator Upgrade Project (AUP)</a:t>
            </a:r>
          </a:p>
          <a:p>
            <a:pPr lvl="1" algn="just"/>
            <a:r>
              <a:rPr lang="it-IT" sz="1600" dirty="0">
                <a:solidFill>
                  <a:schemeClr val="bg2"/>
                </a:solidFill>
              </a:rPr>
              <a:t>BNL: </a:t>
            </a:r>
            <a:r>
              <a:rPr lang="en-US" sz="1400" dirty="0">
                <a:solidFill>
                  <a:schemeClr val="tx1"/>
                </a:solidFill>
              </a:rPr>
              <a:t>K. Amm, M. Anerella, A. Ben Yahia, H. Hocker, P. Joshi, J. Muratore, J. </a:t>
            </a:r>
            <a:r>
              <a:rPr lang="en-US" sz="1400" dirty="0" err="1">
                <a:solidFill>
                  <a:schemeClr val="tx1"/>
                </a:solidFill>
              </a:rPr>
              <a:t>Schmalzle</a:t>
            </a:r>
            <a:r>
              <a:rPr lang="en-US" sz="1400" dirty="0">
                <a:solidFill>
                  <a:schemeClr val="tx1"/>
                </a:solidFill>
              </a:rPr>
              <a:t>, H. Song, P. Wanderer </a:t>
            </a:r>
            <a:endParaRPr lang="it-IT" sz="1600" dirty="0">
              <a:solidFill>
                <a:schemeClr val="bg2"/>
              </a:solidFill>
            </a:endParaRPr>
          </a:p>
          <a:p>
            <a:pPr lvl="1" algn="just"/>
            <a:r>
              <a:rPr lang="it-IT" sz="1600" dirty="0">
                <a:solidFill>
                  <a:schemeClr val="bg2"/>
                </a:solidFill>
              </a:rPr>
              <a:t>FNAL: </a:t>
            </a:r>
            <a:r>
              <a:rPr lang="en-GB" sz="1400" dirty="0">
                <a:solidFill>
                  <a:schemeClr val="tx1"/>
                </a:solidFill>
              </a:rPr>
              <a:t>G. Ambrosio, G. Apollinari, M. Baldini, J. Blowers, R. Bossert, R. Carcagno, G. Chlachidze, J. DiMarco, S. Feher, S. Krave, V. Lombardo, </a:t>
            </a:r>
            <a:r>
              <a:rPr lang="en-US" sz="1400" dirty="0">
                <a:solidFill>
                  <a:schemeClr val="tx1"/>
                </a:solidFill>
              </a:rPr>
              <a:t>C. Narug, </a:t>
            </a:r>
            <a:r>
              <a:rPr lang="en-GB" sz="1400" dirty="0">
                <a:solidFill>
                  <a:schemeClr val="tx1"/>
                </a:solidFill>
              </a:rPr>
              <a:t> A. Nobrega, V. Marinozzi, C. Orozco, T. Page M. Parker, S. </a:t>
            </a:r>
            <a:r>
              <a:rPr lang="en-GB" sz="1400" dirty="0" err="1">
                <a:solidFill>
                  <a:schemeClr val="tx1"/>
                </a:solidFill>
              </a:rPr>
              <a:t>Stoynev</a:t>
            </a:r>
            <a:r>
              <a:rPr lang="en-GB" sz="1400" dirty="0">
                <a:solidFill>
                  <a:schemeClr val="tx1"/>
                </a:solidFill>
              </a:rPr>
              <a:t>, T. Strauss, M. Turenne, D. </a:t>
            </a:r>
            <a:r>
              <a:rPr lang="en-GB" sz="1400" dirty="0" err="1">
                <a:solidFill>
                  <a:schemeClr val="tx1"/>
                </a:solidFill>
              </a:rPr>
              <a:t>Turrioni</a:t>
            </a:r>
            <a:r>
              <a:rPr lang="en-GB" sz="1400" dirty="0">
                <a:solidFill>
                  <a:schemeClr val="tx1"/>
                </a:solidFill>
              </a:rPr>
              <a:t>, A. </a:t>
            </a:r>
            <a:r>
              <a:rPr lang="en-GB" sz="1400" dirty="0" err="1">
                <a:solidFill>
                  <a:schemeClr val="tx1"/>
                </a:solidFill>
              </a:rPr>
              <a:t>Vouris</a:t>
            </a:r>
            <a:r>
              <a:rPr lang="en-GB" sz="1400" dirty="0">
                <a:solidFill>
                  <a:schemeClr val="tx1"/>
                </a:solidFill>
              </a:rPr>
              <a:t>, M. Yu</a:t>
            </a:r>
            <a:endParaRPr lang="it-IT" sz="1400" dirty="0">
              <a:solidFill>
                <a:schemeClr val="tx1"/>
              </a:solidFill>
            </a:endParaRPr>
          </a:p>
          <a:p>
            <a:pPr lvl="1" algn="just"/>
            <a:r>
              <a:rPr lang="it-IT" sz="1600" dirty="0">
                <a:solidFill>
                  <a:schemeClr val="bg2"/>
                </a:solidFill>
              </a:rPr>
              <a:t>LBNL: </a:t>
            </a:r>
            <a:r>
              <a:rPr lang="en-US" sz="1400" dirty="0">
                <a:solidFill>
                  <a:schemeClr val="tx1"/>
                </a:solidFill>
              </a:rPr>
              <a:t>D. Cheng, P. Ferracin, J. Ferradas Troitino, L. Garcia Fajardo, E. Lee, M. Marchevsky, M. Naus, H. Pan, I. Pong, S. Prestemon, K. Ray, G. Sabbi, </a:t>
            </a:r>
            <a:r>
              <a:rPr lang="en-GB" sz="1400" dirty="0">
                <a:solidFill>
                  <a:schemeClr val="tx1"/>
                </a:solidFill>
              </a:rPr>
              <a:t>G. Vallone, </a:t>
            </a:r>
            <a:r>
              <a:rPr lang="en-US" sz="1400" dirty="0">
                <a:solidFill>
                  <a:schemeClr val="tx1"/>
                </a:solidFill>
              </a:rPr>
              <a:t>X. Wang</a:t>
            </a:r>
          </a:p>
          <a:p>
            <a:pPr marL="741600" indent="-284400" algn="just"/>
            <a:r>
              <a:rPr lang="en-GB" sz="1600" dirty="0">
                <a:solidFill>
                  <a:schemeClr val="bg2"/>
                </a:solidFill>
              </a:rPr>
              <a:t>NHFML: </a:t>
            </a:r>
            <a:r>
              <a:rPr lang="es-AR" sz="1400" dirty="0">
                <a:solidFill>
                  <a:schemeClr val="tx1"/>
                </a:solidFill>
              </a:rPr>
              <a:t>L. Cooley, J. Levitan, J. Lu, R. Walsh</a:t>
            </a:r>
            <a:endParaRPr lang="it-IT" sz="1400" dirty="0">
              <a:solidFill>
                <a:schemeClr val="tx1"/>
              </a:solidFill>
            </a:endParaRPr>
          </a:p>
          <a:p>
            <a:pPr algn="just"/>
            <a:r>
              <a:rPr lang="it-IT" sz="1800" dirty="0">
                <a:solidFill>
                  <a:schemeClr val="bg2"/>
                </a:solidFill>
              </a:rPr>
              <a:t>CERN</a:t>
            </a:r>
            <a:endParaRPr lang="en-GB" sz="1800" dirty="0">
              <a:effectLst/>
            </a:endParaRPr>
          </a:p>
          <a:p>
            <a:pPr lvl="1" algn="just">
              <a:buFont typeface="Wingdings" panose="05000000000000000000" pitchFamily="2" charset="2"/>
              <a:buChar char=""/>
              <a:tabLst>
                <a:tab pos="914400" algn="l"/>
              </a:tabLst>
            </a:pPr>
            <a:r>
              <a:rPr lang="en-GB" altLang="en-US" sz="1400" dirty="0">
                <a:solidFill>
                  <a:schemeClr val="tx1"/>
                </a:solidFill>
                <a:sym typeface="Symbol"/>
              </a:rPr>
              <a:t>G. Arnau Izquierdo, J. Axensalva, A. Ballarino, M. Bajko, T.A. Bampton, C. Barth, S.T. Becle, R. Berthet, N. Bourcey, B. Bordini, T. Boutboul, A. Cherif, M. Crouvizier, A. Devred, N. Eyraud, L. Favier, L. Fiscarelli, J. Fleiter, K. Kandemir, M. Guinchard, L. Grand-Clement, O. Housiaux, S. Izquierdo Bermudez, S. Luzieux, F. Mangiarotti, A. Milanese, A. Moros, P. Moyret, S. Mugnier, C. Petrone, J.C. Perez, D. Perini, M. Pozzobon, H. Prin, R. Principe, D. Pugnat, </a:t>
            </a:r>
            <a:r>
              <a:rPr lang="fi-FI" altLang="en-US" sz="1400" dirty="0">
                <a:solidFill>
                  <a:schemeClr val="tx1"/>
                </a:solidFill>
                <a:sym typeface="Symbol"/>
              </a:rPr>
              <a:t>K. Puthran, P.M. Quassolo, </a:t>
            </a:r>
            <a:r>
              <a:rPr lang="en-US" sz="1400" dirty="0">
                <a:solidFill>
                  <a:schemeClr val="tx1"/>
                </a:solidFill>
              </a:rPr>
              <a:t>E. Ravaioli, J.P. Rigaud,</a:t>
            </a:r>
            <a:r>
              <a:rPr lang="pl-PL" sz="1400" dirty="0">
                <a:solidFill>
                  <a:schemeClr val="tx1"/>
                </a:solidFill>
              </a:rPr>
              <a:t> </a:t>
            </a:r>
            <a:r>
              <a:rPr lang="en-US" sz="1400" dirty="0">
                <a:solidFill>
                  <a:schemeClr val="tx1"/>
                </a:solidFill>
              </a:rPr>
              <a:t>P. </a:t>
            </a:r>
            <a:r>
              <a:rPr lang="pl-PL" sz="1400" dirty="0">
                <a:solidFill>
                  <a:schemeClr val="tx1"/>
                </a:solidFill>
              </a:rPr>
              <a:t>Rogacki</a:t>
            </a:r>
            <a:r>
              <a:rPr lang="en-US" sz="1400" dirty="0">
                <a:solidFill>
                  <a:schemeClr val="tx1"/>
                </a:solidFill>
              </a:rPr>
              <a:t>, S. Russenschuck, </a:t>
            </a:r>
            <a:r>
              <a:rPr lang="en-GB" altLang="en-US" sz="1400" dirty="0">
                <a:solidFill>
                  <a:schemeClr val="tx1"/>
                </a:solidFill>
                <a:sym typeface="Symbol"/>
              </a:rPr>
              <a:t>T. Sahner, S. Sgobba, S. Straarup, E. Todesco, S. Triquet, A. Vieitez Suarez, G. Willering</a:t>
            </a:r>
          </a:p>
          <a:p>
            <a:endParaRPr lang="en-US" sz="1400" dirty="0"/>
          </a:p>
        </p:txBody>
      </p:sp>
      <p:sp>
        <p:nvSpPr>
          <p:cNvPr id="4" name="Slide Number Placeholder 3">
            <a:extLst>
              <a:ext uri="{FF2B5EF4-FFF2-40B4-BE49-F238E27FC236}">
                <a16:creationId xmlns:a16="http://schemas.microsoft.com/office/drawing/2014/main" id="{8619883D-174A-4A20-A241-7A93B16600AC}"/>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FDCA1C4-9514-7B4F-976F-D92F7E296653}" type="slidenum">
              <a:rPr kumimoji="0" lang="fr-FR" sz="1200" b="0" i="0" u="none" strike="noStrike" kern="1200" cap="none" spc="0" normalizeH="0" baseline="0" noProof="0" smtClean="0">
                <a:ln>
                  <a:noFill/>
                </a:ln>
                <a:solidFill>
                  <a:prstClr val="white"/>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fr-FR" sz="1200" b="0" i="0" u="none" strike="noStrike" kern="1200" cap="none" spc="0" normalizeH="0" baseline="0" noProof="0" dirty="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31441517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D278D8-F759-F5B5-BA8E-E771F9FB3296}"/>
              </a:ext>
            </a:extLst>
          </p:cNvPr>
          <p:cNvSpPr>
            <a:spLocks noGrp="1"/>
          </p:cNvSpPr>
          <p:nvPr>
            <p:ph type="title"/>
          </p:nvPr>
        </p:nvSpPr>
        <p:spPr/>
        <p:txBody>
          <a:bodyPr/>
          <a:lstStyle/>
          <a:p>
            <a:r>
              <a:rPr lang="en-US" dirty="0"/>
              <a:t>MQXFS8 - Mechanics</a:t>
            </a:r>
            <a:endParaRPr lang="en-GB" dirty="0"/>
          </a:p>
        </p:txBody>
      </p:sp>
      <p:sp>
        <p:nvSpPr>
          <p:cNvPr id="3" name="Content Placeholder 2">
            <a:extLst>
              <a:ext uri="{FF2B5EF4-FFF2-40B4-BE49-F238E27FC236}">
                <a16:creationId xmlns:a16="http://schemas.microsoft.com/office/drawing/2014/main" id="{F5C5B047-2AAC-94C1-3066-F45A61114A99}"/>
              </a:ext>
            </a:extLst>
          </p:cNvPr>
          <p:cNvSpPr>
            <a:spLocks noGrp="1"/>
          </p:cNvSpPr>
          <p:nvPr>
            <p:ph idx="1"/>
          </p:nvPr>
        </p:nvSpPr>
        <p:spPr>
          <a:xfrm>
            <a:off x="612000" y="1219201"/>
            <a:ext cx="7920000" cy="841648"/>
          </a:xfrm>
        </p:spPr>
        <p:txBody>
          <a:bodyPr>
            <a:normAutofit/>
          </a:bodyPr>
          <a:lstStyle/>
          <a:p>
            <a:r>
              <a:rPr lang="en-US" sz="2000" dirty="0"/>
              <a:t>Rather ‘nominal’ magnet from the mechanical point of view</a:t>
            </a:r>
            <a:endParaRPr lang="en-GB" sz="2000" dirty="0"/>
          </a:p>
        </p:txBody>
      </p:sp>
      <p:sp>
        <p:nvSpPr>
          <p:cNvPr id="4" name="Slide Number Placeholder 3">
            <a:extLst>
              <a:ext uri="{FF2B5EF4-FFF2-40B4-BE49-F238E27FC236}">
                <a16:creationId xmlns:a16="http://schemas.microsoft.com/office/drawing/2014/main" id="{EA1C861E-3F2F-2EED-3071-4B72C0F5341E}"/>
              </a:ext>
            </a:extLst>
          </p:cNvPr>
          <p:cNvSpPr>
            <a:spLocks noGrp="1"/>
          </p:cNvSpPr>
          <p:nvPr>
            <p:ph type="sldNum" sz="quarter" idx="12"/>
          </p:nvPr>
        </p:nvSpPr>
        <p:spPr/>
        <p:txBody>
          <a:bodyPr/>
          <a:lstStyle/>
          <a:p>
            <a:fld id="{BFDCA1C4-9514-7B4F-976F-D92F7E296653}" type="slidenum">
              <a:rPr lang="fr-FR" smtClean="0"/>
              <a:pPr/>
              <a:t>20</a:t>
            </a:fld>
            <a:endParaRPr lang="fr-FR"/>
          </a:p>
        </p:txBody>
      </p:sp>
      <p:pic>
        <p:nvPicPr>
          <p:cNvPr id="5" name="Picture 4">
            <a:extLst>
              <a:ext uri="{FF2B5EF4-FFF2-40B4-BE49-F238E27FC236}">
                <a16:creationId xmlns:a16="http://schemas.microsoft.com/office/drawing/2014/main" id="{7C315899-1507-77FD-B38D-567C5D83A74E}"/>
              </a:ext>
            </a:extLst>
          </p:cNvPr>
          <p:cNvPicPr>
            <a:picLocks noChangeAspect="1"/>
          </p:cNvPicPr>
          <p:nvPr/>
        </p:nvPicPr>
        <p:blipFill>
          <a:blip r:embed="rId2"/>
          <a:stretch>
            <a:fillRect/>
          </a:stretch>
        </p:blipFill>
        <p:spPr>
          <a:xfrm>
            <a:off x="107599" y="2592065"/>
            <a:ext cx="3998298" cy="3240000"/>
          </a:xfrm>
          <a:prstGeom prst="rect">
            <a:avLst/>
          </a:prstGeom>
          <a:solidFill>
            <a:schemeClr val="accent2"/>
          </a:solidFill>
          <a:ln>
            <a:solidFill>
              <a:schemeClr val="tx1"/>
            </a:solidFill>
          </a:ln>
        </p:spPr>
      </p:pic>
      <p:pic>
        <p:nvPicPr>
          <p:cNvPr id="6" name="Picture 5">
            <a:extLst>
              <a:ext uri="{FF2B5EF4-FFF2-40B4-BE49-F238E27FC236}">
                <a16:creationId xmlns:a16="http://schemas.microsoft.com/office/drawing/2014/main" id="{92FF35E9-49EA-1608-7B59-1ACCCDE856AD}"/>
              </a:ext>
            </a:extLst>
          </p:cNvPr>
          <p:cNvPicPr>
            <a:picLocks noChangeAspect="1"/>
          </p:cNvPicPr>
          <p:nvPr/>
        </p:nvPicPr>
        <p:blipFill>
          <a:blip r:embed="rId3"/>
          <a:stretch>
            <a:fillRect/>
          </a:stretch>
        </p:blipFill>
        <p:spPr>
          <a:xfrm>
            <a:off x="4412774" y="2592065"/>
            <a:ext cx="4687347" cy="3240000"/>
          </a:xfrm>
          <a:prstGeom prst="rect">
            <a:avLst/>
          </a:prstGeom>
          <a:ln>
            <a:solidFill>
              <a:schemeClr val="tx1"/>
            </a:solidFill>
          </a:ln>
        </p:spPr>
      </p:pic>
      <p:sp>
        <p:nvSpPr>
          <p:cNvPr id="7" name="Rectangle 6">
            <a:extLst>
              <a:ext uri="{FF2B5EF4-FFF2-40B4-BE49-F238E27FC236}">
                <a16:creationId xmlns:a16="http://schemas.microsoft.com/office/drawing/2014/main" id="{C7EC1998-75FA-A4A2-08F2-EDA940B9DFD5}"/>
              </a:ext>
            </a:extLst>
          </p:cNvPr>
          <p:cNvSpPr/>
          <p:nvPr/>
        </p:nvSpPr>
        <p:spPr>
          <a:xfrm>
            <a:off x="631050" y="3635499"/>
            <a:ext cx="3493897" cy="216024"/>
          </a:xfrm>
          <a:prstGeom prst="rect">
            <a:avLst/>
          </a:prstGeom>
          <a:solidFill>
            <a:srgbClr val="00B050">
              <a:alpha val="30196"/>
            </a:srgbClr>
          </a:solidFill>
          <a:ln>
            <a:solidFill>
              <a:srgbClr val="00B05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8" name="TextBox 7">
            <a:extLst>
              <a:ext uri="{FF2B5EF4-FFF2-40B4-BE49-F238E27FC236}">
                <a16:creationId xmlns:a16="http://schemas.microsoft.com/office/drawing/2014/main" id="{7A356094-5606-8D8B-C9D4-08A104E96D7E}"/>
              </a:ext>
            </a:extLst>
          </p:cNvPr>
          <p:cNvSpPr txBox="1"/>
          <p:nvPr/>
        </p:nvSpPr>
        <p:spPr>
          <a:xfrm rot="16200000">
            <a:off x="7009855" y="4229776"/>
            <a:ext cx="1125839" cy="369332"/>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I</a:t>
            </a:r>
            <a:r>
              <a:rPr lang="en-US" baseline="-25000" dirty="0">
                <a:latin typeface="Times New Roman" panose="02020603050405020304" pitchFamily="18" charset="0"/>
                <a:cs typeface="Times New Roman" panose="02020603050405020304" pitchFamily="18" charset="0"/>
              </a:rPr>
              <a:t>nom</a:t>
            </a:r>
            <a:endParaRPr lang="en-GB" baseline="-25000" dirty="0">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230029CE-5CDF-676C-AD08-4B2E27746C1D}"/>
              </a:ext>
            </a:extLst>
          </p:cNvPr>
          <p:cNvSpPr txBox="1"/>
          <p:nvPr/>
        </p:nvSpPr>
        <p:spPr>
          <a:xfrm rot="16200000">
            <a:off x="7501399" y="4243097"/>
            <a:ext cx="1125839" cy="369332"/>
          </a:xfrm>
          <a:prstGeom prst="rect">
            <a:avLst/>
          </a:prstGeom>
          <a:noFill/>
        </p:spPr>
        <p:txBody>
          <a:bodyPr wrap="square" rtlCol="0">
            <a:spAutoFit/>
          </a:bodyPr>
          <a:lstStyle/>
          <a:p>
            <a:r>
              <a:rPr lang="en-US" dirty="0" err="1">
                <a:latin typeface="Times New Roman" panose="02020603050405020304" pitchFamily="18" charset="0"/>
                <a:cs typeface="Times New Roman" panose="02020603050405020304" pitchFamily="18" charset="0"/>
              </a:rPr>
              <a:t>I</a:t>
            </a:r>
            <a:r>
              <a:rPr lang="en-US" baseline="-25000" dirty="0" err="1">
                <a:latin typeface="Times New Roman" panose="02020603050405020304" pitchFamily="18" charset="0"/>
                <a:cs typeface="Times New Roman" panose="02020603050405020304" pitchFamily="18" charset="0"/>
              </a:rPr>
              <a:t>ult</a:t>
            </a:r>
            <a:endParaRPr lang="en-GB" baseline="-25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171646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0D7B7C-4CA7-4E1F-3A91-42E9E0EF0CAB}"/>
              </a:ext>
            </a:extLst>
          </p:cNvPr>
          <p:cNvSpPr>
            <a:spLocks noGrp="1"/>
          </p:cNvSpPr>
          <p:nvPr>
            <p:ph type="title"/>
          </p:nvPr>
        </p:nvSpPr>
        <p:spPr/>
        <p:txBody>
          <a:bodyPr/>
          <a:lstStyle/>
          <a:p>
            <a:r>
              <a:rPr lang="en-US" dirty="0"/>
              <a:t>QH performance - delay</a:t>
            </a:r>
            <a:endParaRPr lang="en-GB" dirty="0"/>
          </a:p>
        </p:txBody>
      </p:sp>
      <p:sp>
        <p:nvSpPr>
          <p:cNvPr id="3" name="Content Placeholder 2">
            <a:extLst>
              <a:ext uri="{FF2B5EF4-FFF2-40B4-BE49-F238E27FC236}">
                <a16:creationId xmlns:a16="http://schemas.microsoft.com/office/drawing/2014/main" id="{5DCB9795-3503-CA83-2CF4-77B1A6DB89B0}"/>
              </a:ext>
            </a:extLst>
          </p:cNvPr>
          <p:cNvSpPr>
            <a:spLocks noGrp="1"/>
          </p:cNvSpPr>
          <p:nvPr>
            <p:ph idx="1"/>
          </p:nvPr>
        </p:nvSpPr>
        <p:spPr/>
        <p:txBody>
          <a:bodyPr>
            <a:normAutofit/>
          </a:bodyPr>
          <a:lstStyle/>
          <a:p>
            <a:pPr algn="l"/>
            <a:r>
              <a:rPr lang="en-US" sz="1800" dirty="0"/>
              <a:t>14 quenches done, ~50 more do to in the next cool down</a:t>
            </a:r>
          </a:p>
          <a:p>
            <a:pPr algn="l"/>
            <a:r>
              <a:rPr lang="en-US" sz="1800" dirty="0"/>
              <a:t>First results: QH delay with the mini-swap close to expectations. At Inom:</a:t>
            </a:r>
          </a:p>
          <a:p>
            <a:pPr lvl="1"/>
            <a:r>
              <a:rPr lang="en-US" sz="1800" dirty="0"/>
              <a:t>High Field expected 14 </a:t>
            </a:r>
            <a:r>
              <a:rPr lang="en-US" sz="1800" dirty="0" err="1"/>
              <a:t>ms</a:t>
            </a:r>
            <a:r>
              <a:rPr lang="en-US" sz="1800" dirty="0"/>
              <a:t>, measured 12 </a:t>
            </a:r>
            <a:r>
              <a:rPr lang="en-US" sz="1800" dirty="0" err="1"/>
              <a:t>ms</a:t>
            </a:r>
            <a:endParaRPr lang="en-US" sz="1800" dirty="0"/>
          </a:p>
          <a:p>
            <a:pPr lvl="1"/>
            <a:r>
              <a:rPr lang="en-US" sz="1800" dirty="0"/>
              <a:t>Low Field expected 19 </a:t>
            </a:r>
            <a:r>
              <a:rPr lang="en-US" sz="1800" dirty="0" err="1"/>
              <a:t>ms</a:t>
            </a:r>
            <a:r>
              <a:rPr lang="en-US" sz="1800" dirty="0"/>
              <a:t>, measured 18 </a:t>
            </a:r>
            <a:r>
              <a:rPr lang="en-US" sz="1800" dirty="0" err="1"/>
              <a:t>ms</a:t>
            </a:r>
            <a:endParaRPr lang="en-US" sz="1800" dirty="0"/>
          </a:p>
          <a:p>
            <a:endParaRPr lang="en-GB" sz="1800" dirty="0"/>
          </a:p>
        </p:txBody>
      </p:sp>
      <p:sp>
        <p:nvSpPr>
          <p:cNvPr id="4" name="Slide Number Placeholder 3">
            <a:extLst>
              <a:ext uri="{FF2B5EF4-FFF2-40B4-BE49-F238E27FC236}">
                <a16:creationId xmlns:a16="http://schemas.microsoft.com/office/drawing/2014/main" id="{D3C7A1C7-8613-BE15-1902-B25EAEDF8582}"/>
              </a:ext>
            </a:extLst>
          </p:cNvPr>
          <p:cNvSpPr>
            <a:spLocks noGrp="1"/>
          </p:cNvSpPr>
          <p:nvPr>
            <p:ph type="sldNum" sz="quarter" idx="12"/>
          </p:nvPr>
        </p:nvSpPr>
        <p:spPr/>
        <p:txBody>
          <a:bodyPr/>
          <a:lstStyle/>
          <a:p>
            <a:fld id="{BFDCA1C4-9514-7B4F-976F-D92F7E296653}" type="slidenum">
              <a:rPr lang="fr-FR" smtClean="0"/>
              <a:pPr/>
              <a:t>21</a:t>
            </a:fld>
            <a:endParaRPr lang="fr-FR"/>
          </a:p>
        </p:txBody>
      </p:sp>
      <p:pic>
        <p:nvPicPr>
          <p:cNvPr id="5" name="Picture 4">
            <a:extLst>
              <a:ext uri="{FF2B5EF4-FFF2-40B4-BE49-F238E27FC236}">
                <a16:creationId xmlns:a16="http://schemas.microsoft.com/office/drawing/2014/main" id="{D9613E64-2E6C-2F35-AC14-F61EB36E1CB8}"/>
              </a:ext>
            </a:extLst>
          </p:cNvPr>
          <p:cNvPicPr>
            <a:picLocks noChangeAspect="1"/>
          </p:cNvPicPr>
          <p:nvPr/>
        </p:nvPicPr>
        <p:blipFill>
          <a:blip r:embed="rId2"/>
          <a:stretch>
            <a:fillRect/>
          </a:stretch>
        </p:blipFill>
        <p:spPr>
          <a:xfrm>
            <a:off x="251520" y="2760879"/>
            <a:ext cx="4230991" cy="3365284"/>
          </a:xfrm>
          <a:prstGeom prst="rect">
            <a:avLst/>
          </a:prstGeom>
        </p:spPr>
      </p:pic>
      <p:pic>
        <p:nvPicPr>
          <p:cNvPr id="6" name="Picture 5">
            <a:extLst>
              <a:ext uri="{FF2B5EF4-FFF2-40B4-BE49-F238E27FC236}">
                <a16:creationId xmlns:a16="http://schemas.microsoft.com/office/drawing/2014/main" id="{FE92F78A-5C11-BAE7-9B2C-1FAD8120FAB5}"/>
              </a:ext>
            </a:extLst>
          </p:cNvPr>
          <p:cNvPicPr>
            <a:picLocks noChangeAspect="1"/>
          </p:cNvPicPr>
          <p:nvPr/>
        </p:nvPicPr>
        <p:blipFill>
          <a:blip r:embed="rId3"/>
          <a:stretch>
            <a:fillRect/>
          </a:stretch>
        </p:blipFill>
        <p:spPr>
          <a:xfrm>
            <a:off x="4683964" y="2741068"/>
            <a:ext cx="4279763" cy="3401863"/>
          </a:xfrm>
          <a:prstGeom prst="rect">
            <a:avLst/>
          </a:prstGeom>
        </p:spPr>
      </p:pic>
    </p:spTree>
    <p:extLst>
      <p:ext uri="{BB962C8B-B14F-4D97-AF65-F5344CB8AC3E}">
        <p14:creationId xmlns:p14="http://schemas.microsoft.com/office/powerpoint/2010/main" val="33831680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70B50C-FADD-B45A-4EDE-14F1B6C3E21B}"/>
              </a:ext>
            </a:extLst>
          </p:cNvPr>
          <p:cNvSpPr>
            <a:spLocks noGrp="1"/>
          </p:cNvSpPr>
          <p:nvPr>
            <p:ph type="title"/>
          </p:nvPr>
        </p:nvSpPr>
        <p:spPr/>
        <p:txBody>
          <a:bodyPr/>
          <a:lstStyle/>
          <a:p>
            <a:r>
              <a:rPr lang="en-US" dirty="0"/>
              <a:t>QH performance – min. quench energy</a:t>
            </a:r>
            <a:endParaRPr lang="en-GB" dirty="0"/>
          </a:p>
        </p:txBody>
      </p:sp>
      <p:sp>
        <p:nvSpPr>
          <p:cNvPr id="4" name="Slide Number Placeholder 3">
            <a:extLst>
              <a:ext uri="{FF2B5EF4-FFF2-40B4-BE49-F238E27FC236}">
                <a16:creationId xmlns:a16="http://schemas.microsoft.com/office/drawing/2014/main" id="{088E0D95-105D-C16C-2C80-BC61DCD08B81}"/>
              </a:ext>
            </a:extLst>
          </p:cNvPr>
          <p:cNvSpPr>
            <a:spLocks noGrp="1"/>
          </p:cNvSpPr>
          <p:nvPr>
            <p:ph type="sldNum" sz="quarter" idx="12"/>
          </p:nvPr>
        </p:nvSpPr>
        <p:spPr/>
        <p:txBody>
          <a:bodyPr/>
          <a:lstStyle/>
          <a:p>
            <a:fld id="{BFDCA1C4-9514-7B4F-976F-D92F7E296653}" type="slidenum">
              <a:rPr lang="fr-FR" smtClean="0"/>
              <a:pPr/>
              <a:t>22</a:t>
            </a:fld>
            <a:endParaRPr lang="fr-FR"/>
          </a:p>
        </p:txBody>
      </p:sp>
      <p:pic>
        <p:nvPicPr>
          <p:cNvPr id="5" name="Picture 4">
            <a:extLst>
              <a:ext uri="{FF2B5EF4-FFF2-40B4-BE49-F238E27FC236}">
                <a16:creationId xmlns:a16="http://schemas.microsoft.com/office/drawing/2014/main" id="{D285B2A7-B439-BEE3-4CF0-357544C50792}"/>
              </a:ext>
            </a:extLst>
          </p:cNvPr>
          <p:cNvPicPr>
            <a:picLocks noChangeAspect="1"/>
          </p:cNvPicPr>
          <p:nvPr/>
        </p:nvPicPr>
        <p:blipFill>
          <a:blip r:embed="rId2"/>
          <a:stretch>
            <a:fillRect/>
          </a:stretch>
        </p:blipFill>
        <p:spPr>
          <a:xfrm>
            <a:off x="246763" y="2570399"/>
            <a:ext cx="4200938" cy="3306872"/>
          </a:xfrm>
          <a:prstGeom prst="rect">
            <a:avLst/>
          </a:prstGeom>
        </p:spPr>
      </p:pic>
      <p:pic>
        <p:nvPicPr>
          <p:cNvPr id="6" name="Picture 5">
            <a:extLst>
              <a:ext uri="{FF2B5EF4-FFF2-40B4-BE49-F238E27FC236}">
                <a16:creationId xmlns:a16="http://schemas.microsoft.com/office/drawing/2014/main" id="{AE9A9461-89A4-D83D-76E5-BF055686ADA0}"/>
              </a:ext>
            </a:extLst>
          </p:cNvPr>
          <p:cNvPicPr>
            <a:picLocks noChangeAspect="1"/>
          </p:cNvPicPr>
          <p:nvPr/>
        </p:nvPicPr>
        <p:blipFill>
          <a:blip r:embed="rId3"/>
          <a:stretch>
            <a:fillRect/>
          </a:stretch>
        </p:blipFill>
        <p:spPr>
          <a:xfrm>
            <a:off x="4662875" y="2570400"/>
            <a:ext cx="4234362" cy="3306872"/>
          </a:xfrm>
          <a:prstGeom prst="rect">
            <a:avLst/>
          </a:prstGeom>
        </p:spPr>
      </p:pic>
      <p:sp>
        <p:nvSpPr>
          <p:cNvPr id="7" name="Content Placeholder 2">
            <a:extLst>
              <a:ext uri="{FF2B5EF4-FFF2-40B4-BE49-F238E27FC236}">
                <a16:creationId xmlns:a16="http://schemas.microsoft.com/office/drawing/2014/main" id="{AA6C7217-369E-FE0A-7153-928D2F16863B}"/>
              </a:ext>
            </a:extLst>
          </p:cNvPr>
          <p:cNvSpPr txBox="1">
            <a:spLocks/>
          </p:cNvSpPr>
          <p:nvPr/>
        </p:nvSpPr>
        <p:spPr>
          <a:xfrm>
            <a:off x="595287" y="975520"/>
            <a:ext cx="7920000" cy="1258578"/>
          </a:xfrm>
          <a:prstGeom prst="rect">
            <a:avLst/>
          </a:prstGeom>
        </p:spPr>
        <p:txBody>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sz="1800" dirty="0">
              <a:solidFill>
                <a:srgbClr val="000000"/>
              </a:solidFill>
              <a:latin typeface="Calibri" panose="020F0502020204030204" pitchFamily="34" charset="0"/>
            </a:endParaRPr>
          </a:p>
        </p:txBody>
      </p:sp>
      <p:sp>
        <p:nvSpPr>
          <p:cNvPr id="9" name="Content Placeholder 2">
            <a:extLst>
              <a:ext uri="{FF2B5EF4-FFF2-40B4-BE49-F238E27FC236}">
                <a16:creationId xmlns:a16="http://schemas.microsoft.com/office/drawing/2014/main" id="{1E2FC9C1-1A77-9E49-7335-4C1F045330A7}"/>
              </a:ext>
            </a:extLst>
          </p:cNvPr>
          <p:cNvSpPr>
            <a:spLocks noGrp="1"/>
          </p:cNvSpPr>
          <p:nvPr>
            <p:ph idx="1"/>
          </p:nvPr>
        </p:nvSpPr>
        <p:spPr>
          <a:xfrm>
            <a:off x="612000" y="1124745"/>
            <a:ext cx="7920000" cy="1109354"/>
          </a:xfrm>
        </p:spPr>
        <p:txBody>
          <a:bodyPr>
            <a:normAutofit/>
          </a:bodyPr>
          <a:lstStyle/>
          <a:p>
            <a:r>
              <a:rPr lang="en-US" sz="1800" dirty="0">
                <a:latin typeface="Arial (Body)"/>
              </a:rPr>
              <a:t>At 1.6 kA, mini-swap QH effective to provoke a quench</a:t>
            </a:r>
          </a:p>
          <a:p>
            <a:pPr lvl="1"/>
            <a:r>
              <a:rPr lang="en-US" sz="1400" dirty="0">
                <a:solidFill>
                  <a:schemeClr val="tx1"/>
                </a:solidFill>
                <a:latin typeface="Arial (Body)"/>
                <a:cs typeface="Calibri" panose="020F0502020204030204" pitchFamily="34" charset="0"/>
              </a:rPr>
              <a:t>Nominal Energy Density = 3.5 J/cm</a:t>
            </a:r>
            <a:r>
              <a:rPr lang="en-GB" sz="1400" baseline="30000" dirty="0">
                <a:solidFill>
                  <a:schemeClr val="tx1"/>
                </a:solidFill>
                <a:latin typeface="Arial (Body)"/>
                <a:cs typeface="Calibri" panose="020F0502020204030204" pitchFamily="34" charset="0"/>
              </a:rPr>
              <a:t>2</a:t>
            </a:r>
            <a:r>
              <a:rPr lang="en-US" sz="1400" dirty="0">
                <a:solidFill>
                  <a:schemeClr val="tx1"/>
                </a:solidFill>
                <a:latin typeface="Arial (Body)"/>
                <a:cs typeface="Calibri" panose="020F0502020204030204" pitchFamily="34" charset="0"/>
              </a:rPr>
              <a:t> </a:t>
            </a:r>
          </a:p>
          <a:p>
            <a:pPr lvl="1"/>
            <a:r>
              <a:rPr lang="en-US" sz="1400" dirty="0">
                <a:solidFill>
                  <a:schemeClr val="tx1"/>
                </a:solidFill>
                <a:latin typeface="Arial (Body)"/>
                <a:cs typeface="Calibri" panose="020F0502020204030204" pitchFamily="34" charset="0"/>
              </a:rPr>
              <a:t>Minimum Energy Density = 2.5 – 2.7 J/cm</a:t>
            </a:r>
            <a:r>
              <a:rPr lang="en-US" sz="1400" baseline="30000" dirty="0">
                <a:solidFill>
                  <a:schemeClr val="tx1"/>
                </a:solidFill>
                <a:latin typeface="Arial (Body)"/>
                <a:cs typeface="Calibri" panose="020F0502020204030204" pitchFamily="34" charset="0"/>
              </a:rPr>
              <a:t>2  </a:t>
            </a:r>
            <a:r>
              <a:rPr lang="en-US" sz="1400" dirty="0">
                <a:solidFill>
                  <a:schemeClr val="tx1"/>
                </a:solidFill>
                <a:latin typeface="Arial (Body)"/>
                <a:cs typeface="Calibri" panose="020F0502020204030204" pitchFamily="34" charset="0"/>
              </a:rPr>
              <a:t>(to initiate a quench at 2 kA)</a:t>
            </a:r>
          </a:p>
          <a:p>
            <a:endParaRPr lang="en-US" sz="1800" dirty="0">
              <a:latin typeface="Arial (Body)"/>
            </a:endParaRPr>
          </a:p>
        </p:txBody>
      </p:sp>
    </p:spTree>
    <p:extLst>
      <p:ext uri="{BB962C8B-B14F-4D97-AF65-F5344CB8AC3E}">
        <p14:creationId xmlns:p14="http://schemas.microsoft.com/office/powerpoint/2010/main" val="36085822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7523B7-CCC2-195F-70A9-35AE3FF7AC0B}"/>
              </a:ext>
            </a:extLst>
          </p:cNvPr>
          <p:cNvSpPr>
            <a:spLocks noGrp="1"/>
          </p:cNvSpPr>
          <p:nvPr>
            <p:ph type="title"/>
          </p:nvPr>
        </p:nvSpPr>
        <p:spPr/>
        <p:txBody>
          <a:bodyPr/>
          <a:lstStyle/>
          <a:p>
            <a:r>
              <a:rPr lang="en-US" dirty="0"/>
              <a:t>Outline</a:t>
            </a:r>
            <a:endParaRPr lang="en-GB" dirty="0"/>
          </a:p>
        </p:txBody>
      </p:sp>
      <p:sp>
        <p:nvSpPr>
          <p:cNvPr id="3" name="Content Placeholder 2">
            <a:extLst>
              <a:ext uri="{FF2B5EF4-FFF2-40B4-BE49-F238E27FC236}">
                <a16:creationId xmlns:a16="http://schemas.microsoft.com/office/drawing/2014/main" id="{3D1A3B9A-71AC-46CF-EDE4-73A148D323E6}"/>
              </a:ext>
            </a:extLst>
          </p:cNvPr>
          <p:cNvSpPr>
            <a:spLocks noGrp="1"/>
          </p:cNvSpPr>
          <p:nvPr>
            <p:ph idx="1"/>
          </p:nvPr>
        </p:nvSpPr>
        <p:spPr/>
        <p:txBody>
          <a:bodyPr/>
          <a:lstStyle/>
          <a:p>
            <a:r>
              <a:rPr lang="en-US" dirty="0"/>
              <a:t>MQXFS7 pre-load experiment</a:t>
            </a:r>
          </a:p>
          <a:p>
            <a:r>
              <a:rPr lang="en-US" dirty="0"/>
              <a:t>MQXFS8</a:t>
            </a:r>
          </a:p>
          <a:p>
            <a:r>
              <a:rPr lang="en-US" b="1" dirty="0"/>
              <a:t>Conclusions</a:t>
            </a:r>
            <a:endParaRPr lang="en-GB" b="1" dirty="0"/>
          </a:p>
        </p:txBody>
      </p:sp>
      <p:sp>
        <p:nvSpPr>
          <p:cNvPr id="4" name="Slide Number Placeholder 3">
            <a:extLst>
              <a:ext uri="{FF2B5EF4-FFF2-40B4-BE49-F238E27FC236}">
                <a16:creationId xmlns:a16="http://schemas.microsoft.com/office/drawing/2014/main" id="{BF374C04-769C-C80A-1128-F3FA48AB3FEC}"/>
              </a:ext>
            </a:extLst>
          </p:cNvPr>
          <p:cNvSpPr>
            <a:spLocks noGrp="1"/>
          </p:cNvSpPr>
          <p:nvPr>
            <p:ph type="sldNum" sz="quarter" idx="12"/>
          </p:nvPr>
        </p:nvSpPr>
        <p:spPr/>
        <p:txBody>
          <a:bodyPr/>
          <a:lstStyle/>
          <a:p>
            <a:fld id="{BFDCA1C4-9514-7B4F-976F-D92F7E296653}" type="slidenum">
              <a:rPr lang="fr-FR" smtClean="0"/>
              <a:pPr/>
              <a:t>23</a:t>
            </a:fld>
            <a:endParaRPr lang="fr-FR"/>
          </a:p>
        </p:txBody>
      </p:sp>
    </p:spTree>
    <p:extLst>
      <p:ext uri="{BB962C8B-B14F-4D97-AF65-F5344CB8AC3E}">
        <p14:creationId xmlns:p14="http://schemas.microsoft.com/office/powerpoint/2010/main" val="14063541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E023EE-9398-93DD-F612-10D5575832EC}"/>
              </a:ext>
            </a:extLst>
          </p:cNvPr>
          <p:cNvSpPr>
            <a:spLocks noGrp="1"/>
          </p:cNvSpPr>
          <p:nvPr>
            <p:ph type="title"/>
          </p:nvPr>
        </p:nvSpPr>
        <p:spPr/>
        <p:txBody>
          <a:bodyPr/>
          <a:lstStyle/>
          <a:p>
            <a:r>
              <a:rPr lang="en-US" dirty="0"/>
              <a:t>Conclusions</a:t>
            </a:r>
            <a:endParaRPr lang="en-GB" dirty="0"/>
          </a:p>
        </p:txBody>
      </p:sp>
      <p:sp>
        <p:nvSpPr>
          <p:cNvPr id="3" name="Content Placeholder 2">
            <a:extLst>
              <a:ext uri="{FF2B5EF4-FFF2-40B4-BE49-F238E27FC236}">
                <a16:creationId xmlns:a16="http://schemas.microsoft.com/office/drawing/2014/main" id="{3AE0C312-DFFD-D372-C46C-6E0097826E25}"/>
              </a:ext>
            </a:extLst>
          </p:cNvPr>
          <p:cNvSpPr>
            <a:spLocks noGrp="1"/>
          </p:cNvSpPr>
          <p:nvPr>
            <p:ph idx="1"/>
          </p:nvPr>
        </p:nvSpPr>
        <p:spPr/>
        <p:txBody>
          <a:bodyPr>
            <a:normAutofit/>
          </a:bodyPr>
          <a:lstStyle/>
          <a:p>
            <a:r>
              <a:rPr lang="en-US" sz="1800" dirty="0"/>
              <a:t>7 years after the test of the first MQXFS at CERN, short magnets are still providing very useful feedback</a:t>
            </a:r>
          </a:p>
          <a:p>
            <a:r>
              <a:rPr lang="en-GB" sz="1800" dirty="0"/>
              <a:t>Based on MQXFS7 pre-load experiment, small impact on performance at 1.9 K up to a level of pole azimuthal stress of 190 MPa (MQXFS7i)</a:t>
            </a:r>
          </a:p>
          <a:p>
            <a:pPr lvl="1"/>
            <a:r>
              <a:rPr lang="en-GB" sz="1600" dirty="0"/>
              <a:t>Small drop on the maximum current at 4.5 K (3 %), but not clear if it is only related to the increase of azimuthal preload. Tests at 4.5 K in MQXFS7i expected in the coming days. </a:t>
            </a:r>
          </a:p>
          <a:p>
            <a:r>
              <a:rPr lang="en-GB" sz="1800" dirty="0"/>
              <a:t>After competition of MQXFS7 experiment we will proceed with MQXFS4 (final conductor, RRP 108/127) implementing lessons learnt from MQXFS7.</a:t>
            </a:r>
          </a:p>
          <a:p>
            <a:r>
              <a:rPr lang="en-GB" sz="1800" dirty="0"/>
              <a:t>MQXFS8 reached ultimate current at 4.5 K, the magnet will be pushed to its maximum current in the next thermal cycle.</a:t>
            </a:r>
          </a:p>
          <a:p>
            <a:r>
              <a:rPr lang="en-GB" sz="1800" dirty="0"/>
              <a:t>Protection studies in MQXFS8 coils with mini-swap quench heater layout are in line with expectations. </a:t>
            </a:r>
          </a:p>
          <a:p>
            <a:endParaRPr lang="en-GB" sz="1800" dirty="0"/>
          </a:p>
          <a:p>
            <a:endParaRPr lang="en-GB" sz="1800" dirty="0"/>
          </a:p>
        </p:txBody>
      </p:sp>
      <p:sp>
        <p:nvSpPr>
          <p:cNvPr id="4" name="Slide Number Placeholder 3">
            <a:extLst>
              <a:ext uri="{FF2B5EF4-FFF2-40B4-BE49-F238E27FC236}">
                <a16:creationId xmlns:a16="http://schemas.microsoft.com/office/drawing/2014/main" id="{84101424-F8FA-6714-00AB-3EE0075BC299}"/>
              </a:ext>
            </a:extLst>
          </p:cNvPr>
          <p:cNvSpPr>
            <a:spLocks noGrp="1"/>
          </p:cNvSpPr>
          <p:nvPr>
            <p:ph type="sldNum" sz="quarter" idx="12"/>
          </p:nvPr>
        </p:nvSpPr>
        <p:spPr/>
        <p:txBody>
          <a:bodyPr/>
          <a:lstStyle/>
          <a:p>
            <a:fld id="{BFDCA1C4-9514-7B4F-976F-D92F7E296653}" type="slidenum">
              <a:rPr lang="fr-FR" smtClean="0"/>
              <a:pPr/>
              <a:t>24</a:t>
            </a:fld>
            <a:endParaRPr lang="fr-FR"/>
          </a:p>
        </p:txBody>
      </p:sp>
    </p:spTree>
    <p:extLst>
      <p:ext uri="{BB962C8B-B14F-4D97-AF65-F5344CB8AC3E}">
        <p14:creationId xmlns:p14="http://schemas.microsoft.com/office/powerpoint/2010/main" val="36188258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7646DA-1330-543E-A126-DB2E3DC6A9BD}"/>
              </a:ext>
            </a:extLst>
          </p:cNvPr>
          <p:cNvSpPr>
            <a:spLocks noGrp="1"/>
          </p:cNvSpPr>
          <p:nvPr>
            <p:ph type="ctrTitle"/>
          </p:nvPr>
        </p:nvSpPr>
        <p:spPr/>
        <p:txBody>
          <a:bodyPr/>
          <a:lstStyle/>
          <a:p>
            <a:r>
              <a:rPr lang="en-US" dirty="0"/>
              <a:t>Additional slides</a:t>
            </a:r>
            <a:endParaRPr lang="en-GB" dirty="0"/>
          </a:p>
        </p:txBody>
      </p:sp>
      <p:sp>
        <p:nvSpPr>
          <p:cNvPr id="3" name="Subtitle 2">
            <a:extLst>
              <a:ext uri="{FF2B5EF4-FFF2-40B4-BE49-F238E27FC236}">
                <a16:creationId xmlns:a16="http://schemas.microsoft.com/office/drawing/2014/main" id="{02180AE5-EA6E-B846-C09D-F145B7A6D9E8}"/>
              </a:ext>
            </a:extLst>
          </p:cNvPr>
          <p:cNvSpPr>
            <a:spLocks noGrp="1"/>
          </p:cNvSpPr>
          <p:nvPr>
            <p:ph type="subTitle" idx="1"/>
          </p:nvPr>
        </p:nvSpPr>
        <p:spPr/>
        <p:txBody>
          <a:bodyPr/>
          <a:lstStyle/>
          <a:p>
            <a:endParaRPr lang="en-GB"/>
          </a:p>
        </p:txBody>
      </p:sp>
      <p:sp>
        <p:nvSpPr>
          <p:cNvPr id="4" name="Text Placeholder 3">
            <a:extLst>
              <a:ext uri="{FF2B5EF4-FFF2-40B4-BE49-F238E27FC236}">
                <a16:creationId xmlns:a16="http://schemas.microsoft.com/office/drawing/2014/main" id="{C44B44BB-3751-C3B5-1AFF-030C2117552A}"/>
              </a:ext>
            </a:extLst>
          </p:cNvPr>
          <p:cNvSpPr>
            <a:spLocks noGrp="1"/>
          </p:cNvSpPr>
          <p:nvPr>
            <p:ph type="body" sz="quarter" idx="14"/>
          </p:nvPr>
        </p:nvSpPr>
        <p:spPr/>
        <p:txBody>
          <a:bodyPr/>
          <a:lstStyle/>
          <a:p>
            <a:endParaRPr lang="en-GB"/>
          </a:p>
        </p:txBody>
      </p:sp>
    </p:spTree>
    <p:extLst>
      <p:ext uri="{BB962C8B-B14F-4D97-AF65-F5344CB8AC3E}">
        <p14:creationId xmlns:p14="http://schemas.microsoft.com/office/powerpoint/2010/main" val="20034870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Magnet design</a:t>
            </a:r>
            <a:endParaRPr lang="en-GB"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26</a:t>
            </a:fld>
            <a:endParaRPr lang="fr-F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91606" y="3360072"/>
            <a:ext cx="4739865" cy="2944367"/>
          </a:xfrm>
          <a:prstGeom prst="rect">
            <a:avLst/>
          </a:prstGeom>
        </p:spPr>
      </p:pic>
      <p:pic>
        <p:nvPicPr>
          <p:cNvPr id="7" name="Picture 6" descr="Slide2.jp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rot="16200000">
            <a:off x="710758" y="4307192"/>
            <a:ext cx="2265143" cy="291426"/>
          </a:xfrm>
          <a:prstGeom prst="rect">
            <a:avLst/>
          </a:prstGeom>
        </p:spPr>
      </p:pic>
      <p:pic>
        <p:nvPicPr>
          <p:cNvPr id="8" name="Picture 7"/>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rot="16200000">
            <a:off x="536316" y="3559610"/>
            <a:ext cx="822944" cy="327951"/>
          </a:xfrm>
          <a:prstGeom prst="rect">
            <a:avLst/>
          </a:prstGeom>
        </p:spPr>
      </p:pic>
      <p:pic>
        <p:nvPicPr>
          <p:cNvPr id="9" name="Picture 8"/>
          <p:cNvPicPr>
            <a:picLocks noChangeAspect="1"/>
          </p:cNvPicPr>
          <p:nvPr/>
        </p:nvPicPr>
        <p:blipFill rotWithShape="1">
          <a:blip r:embed="rId5">
            <a:extLst>
              <a:ext uri="{28A0092B-C50C-407E-A947-70E740481C1C}">
                <a14:useLocalDpi xmlns:a14="http://schemas.microsoft.com/office/drawing/2010/main" val="0"/>
              </a:ext>
            </a:extLst>
          </a:blip>
          <a:srcRect l="3024"/>
          <a:stretch/>
        </p:blipFill>
        <p:spPr>
          <a:xfrm rot="16200000">
            <a:off x="1267401" y="4819084"/>
            <a:ext cx="3579729" cy="407365"/>
          </a:xfrm>
          <a:prstGeom prst="rect">
            <a:avLst/>
          </a:prstGeom>
        </p:spPr>
      </p:pic>
      <p:sp>
        <p:nvSpPr>
          <p:cNvPr id="13" name="Title 1">
            <a:extLst>
              <a:ext uri="{FF2B5EF4-FFF2-40B4-BE49-F238E27FC236}">
                <a16:creationId xmlns:a16="http://schemas.microsoft.com/office/drawing/2014/main" id="{9BB34FC4-F4F2-4859-AECE-FC48507ACEAC}"/>
              </a:ext>
            </a:extLst>
          </p:cNvPr>
          <p:cNvSpPr txBox="1">
            <a:spLocks/>
          </p:cNvSpPr>
          <p:nvPr/>
        </p:nvSpPr>
        <p:spPr>
          <a:xfrm>
            <a:off x="465287" y="893161"/>
            <a:ext cx="8166184" cy="1727566"/>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defRPr/>
            </a:pPr>
            <a:r>
              <a:rPr lang="en-GB" sz="1400" dirty="0">
                <a:cs typeface="Consolas" panose="020B0609020204030204" pitchFamily="49" charset="0"/>
              </a:rPr>
              <a:t>Target: 132.2 T/m; 150 mm coil aperture, </a:t>
            </a:r>
            <a:r>
              <a:rPr lang="en-GB" sz="1400" b="1" dirty="0">
                <a:cs typeface="Consolas" panose="020B0609020204030204" pitchFamily="49" charset="0"/>
              </a:rPr>
              <a:t>11.3 T </a:t>
            </a:r>
            <a:r>
              <a:rPr lang="en-GB" sz="1400" b="1" i="1" dirty="0" err="1">
                <a:cs typeface="Consolas" panose="020B0609020204030204" pitchFamily="49" charset="0"/>
              </a:rPr>
              <a:t>B</a:t>
            </a:r>
            <a:r>
              <a:rPr lang="en-GB" sz="1400" b="1" i="1" baseline="-25000" dirty="0" err="1">
                <a:cs typeface="Consolas" panose="020B0609020204030204" pitchFamily="49" charset="0"/>
              </a:rPr>
              <a:t>peak</a:t>
            </a:r>
            <a:endParaRPr lang="en-GB" sz="1400" b="1" i="1" baseline="-25000" dirty="0">
              <a:cs typeface="Consolas" panose="020B0609020204030204" pitchFamily="49" charset="0"/>
            </a:endParaRPr>
          </a:p>
          <a:p>
            <a:pPr>
              <a:defRPr/>
            </a:pPr>
            <a:r>
              <a:rPr lang="en-GB" sz="1400" dirty="0">
                <a:cs typeface="Consolas" panose="020B0609020204030204" pitchFamily="49" charset="0"/>
              </a:rPr>
              <a:t>Q1/Q3 (by US-AUP Project), 2 magnets </a:t>
            </a:r>
            <a:r>
              <a:rPr lang="en-GB" sz="1400" b="1" dirty="0">
                <a:cs typeface="Consolas" panose="020B0609020204030204" pitchFamily="49" charset="0"/>
              </a:rPr>
              <a:t>MQXFA</a:t>
            </a:r>
            <a:r>
              <a:rPr lang="en-GB" sz="1400" dirty="0">
                <a:cs typeface="Consolas" panose="020B0609020204030204" pitchFamily="49" charset="0"/>
              </a:rPr>
              <a:t> with 4.2 m </a:t>
            </a:r>
            <a:r>
              <a:rPr lang="en-GB" sz="1400" dirty="0" err="1">
                <a:cs typeface="Consolas" panose="020B0609020204030204" pitchFamily="49" charset="0"/>
              </a:rPr>
              <a:t>L</a:t>
            </a:r>
            <a:r>
              <a:rPr lang="en-GB" sz="1400" baseline="-25000" dirty="0" err="1">
                <a:cs typeface="Consolas" panose="020B0609020204030204" pitchFamily="49" charset="0"/>
              </a:rPr>
              <a:t>m</a:t>
            </a:r>
            <a:endParaRPr lang="en-GB" sz="1400" baseline="-25000" dirty="0">
              <a:cs typeface="Consolas" panose="020B0609020204030204" pitchFamily="49" charset="0"/>
            </a:endParaRPr>
          </a:p>
          <a:p>
            <a:pPr>
              <a:defRPr/>
            </a:pPr>
            <a:r>
              <a:rPr lang="en-GB" sz="1400" dirty="0">
                <a:cs typeface="Consolas" panose="020B0609020204030204" pitchFamily="49" charset="0"/>
              </a:rPr>
              <a:t>Q2a/Q2b (by CERN), 1 magnet </a:t>
            </a:r>
            <a:r>
              <a:rPr lang="en-GB" sz="1400" b="1" dirty="0">
                <a:cs typeface="Consolas" panose="020B0609020204030204" pitchFamily="49" charset="0"/>
              </a:rPr>
              <a:t>MQXFB</a:t>
            </a:r>
            <a:r>
              <a:rPr lang="en-GB" sz="1400" dirty="0">
                <a:cs typeface="Consolas" panose="020B0609020204030204" pitchFamily="49" charset="0"/>
              </a:rPr>
              <a:t> with 7.15 m </a:t>
            </a:r>
            <a:r>
              <a:rPr lang="en-GB" sz="1400" dirty="0" err="1">
                <a:cs typeface="Consolas" panose="020B0609020204030204" pitchFamily="49" charset="0"/>
              </a:rPr>
              <a:t>L</a:t>
            </a:r>
            <a:r>
              <a:rPr lang="en-GB" sz="1400" baseline="-25000" dirty="0" err="1">
                <a:cs typeface="Consolas" panose="020B0609020204030204" pitchFamily="49" charset="0"/>
              </a:rPr>
              <a:t>m</a:t>
            </a:r>
            <a:endParaRPr lang="en-GB" sz="1400" baseline="-25000" dirty="0">
              <a:cs typeface="Consolas" panose="020B0609020204030204" pitchFamily="49" charset="0"/>
            </a:endParaRPr>
          </a:p>
          <a:p>
            <a:pPr>
              <a:defRPr/>
            </a:pPr>
            <a:r>
              <a:rPr lang="en-GB" sz="1400" dirty="0">
                <a:cs typeface="Consolas" panose="020B0609020204030204" pitchFamily="49" charset="0"/>
              </a:rPr>
              <a:t>Joint short model development program </a:t>
            </a:r>
            <a:r>
              <a:rPr lang="en-GB" sz="1400" b="1" dirty="0">
                <a:cs typeface="Consolas" panose="020B0609020204030204" pitchFamily="49" charset="0"/>
              </a:rPr>
              <a:t>(MQXFS) </a:t>
            </a:r>
            <a:r>
              <a:rPr lang="en-GB" sz="1400" dirty="0"/>
              <a:t>to validate the design</a:t>
            </a:r>
          </a:p>
          <a:p>
            <a:pPr>
              <a:defRPr/>
            </a:pPr>
            <a:r>
              <a:rPr lang="en-GB" sz="1400" dirty="0">
                <a:cs typeface="Consolas" panose="020B0609020204030204" pitchFamily="49" charset="0"/>
              </a:rPr>
              <a:t>Different lengths, same design, very similar assembly procedure and loading target</a:t>
            </a:r>
          </a:p>
          <a:p>
            <a:pPr>
              <a:defRPr/>
            </a:pPr>
            <a:r>
              <a:rPr lang="en-GB" sz="1400" dirty="0"/>
              <a:t>SS vessel mechanically decoupled from the magnet </a:t>
            </a:r>
            <a:r>
              <a:rPr lang="en-GB" sz="1400" dirty="0">
                <a:sym typeface="Wingdings" panose="05000000000000000000" pitchFamily="2" charset="2"/>
              </a:rPr>
              <a:t> results discussed here are mainly without the contribution of the SS Shell</a:t>
            </a:r>
            <a:endParaRPr lang="en-GB" sz="1400" dirty="0"/>
          </a:p>
          <a:p>
            <a:pPr>
              <a:defRPr/>
            </a:pPr>
            <a:endParaRPr lang="en-GB" sz="1400" baseline="-25000" dirty="0">
              <a:cs typeface="Consolas" panose="020B0609020204030204" pitchFamily="49" charset="0"/>
            </a:endParaRPr>
          </a:p>
          <a:p>
            <a:pPr>
              <a:defRPr/>
            </a:pPr>
            <a:endParaRPr lang="en-GB" sz="1400" dirty="0">
              <a:cs typeface="Consolas" panose="020B0609020204030204" pitchFamily="49" charset="0"/>
            </a:endParaRPr>
          </a:p>
        </p:txBody>
      </p:sp>
      <p:sp>
        <p:nvSpPr>
          <p:cNvPr id="17" name="TextBox 16">
            <a:extLst>
              <a:ext uri="{FF2B5EF4-FFF2-40B4-BE49-F238E27FC236}">
                <a16:creationId xmlns:a16="http://schemas.microsoft.com/office/drawing/2014/main" id="{B0038532-1FFE-44AA-A817-6D99F617D12A}"/>
              </a:ext>
            </a:extLst>
          </p:cNvPr>
          <p:cNvSpPr txBox="1"/>
          <p:nvPr/>
        </p:nvSpPr>
        <p:spPr>
          <a:xfrm>
            <a:off x="585999" y="2715838"/>
            <a:ext cx="822661" cy="523220"/>
          </a:xfrm>
          <a:prstGeom prst="rect">
            <a:avLst/>
          </a:prstGeom>
          <a:noFill/>
        </p:spPr>
        <p:txBody>
          <a:bodyPr wrap="none" rtlCol="0">
            <a:spAutoFit/>
          </a:bodyPr>
          <a:lstStyle/>
          <a:p>
            <a:r>
              <a:rPr lang="en-US" sz="1400" i="1" dirty="0"/>
              <a:t>MQXFS</a:t>
            </a:r>
          </a:p>
          <a:p>
            <a:r>
              <a:rPr lang="en-US" sz="1400" i="1" dirty="0"/>
              <a:t> (1.2 m)</a:t>
            </a:r>
            <a:endParaRPr lang="en-GB" sz="1400" i="1" dirty="0"/>
          </a:p>
        </p:txBody>
      </p:sp>
      <p:sp>
        <p:nvSpPr>
          <p:cNvPr id="18" name="TextBox 17">
            <a:extLst>
              <a:ext uri="{FF2B5EF4-FFF2-40B4-BE49-F238E27FC236}">
                <a16:creationId xmlns:a16="http://schemas.microsoft.com/office/drawing/2014/main" id="{6EC65FEF-1FAD-41AA-96E5-648E566B5F4F}"/>
              </a:ext>
            </a:extLst>
          </p:cNvPr>
          <p:cNvSpPr txBox="1"/>
          <p:nvPr/>
        </p:nvSpPr>
        <p:spPr>
          <a:xfrm>
            <a:off x="1493669" y="2708920"/>
            <a:ext cx="822661" cy="523220"/>
          </a:xfrm>
          <a:prstGeom prst="rect">
            <a:avLst/>
          </a:prstGeom>
          <a:noFill/>
        </p:spPr>
        <p:txBody>
          <a:bodyPr wrap="none" rtlCol="0">
            <a:spAutoFit/>
          </a:bodyPr>
          <a:lstStyle/>
          <a:p>
            <a:r>
              <a:rPr lang="en-US" sz="1400" i="1" dirty="0"/>
              <a:t>MQXFA</a:t>
            </a:r>
          </a:p>
          <a:p>
            <a:r>
              <a:rPr lang="en-US" sz="1400" i="1" dirty="0"/>
              <a:t> (4.2 m)</a:t>
            </a:r>
            <a:endParaRPr lang="en-GB" sz="1400" i="1" dirty="0"/>
          </a:p>
        </p:txBody>
      </p:sp>
      <p:sp>
        <p:nvSpPr>
          <p:cNvPr id="19" name="TextBox 18">
            <a:extLst>
              <a:ext uri="{FF2B5EF4-FFF2-40B4-BE49-F238E27FC236}">
                <a16:creationId xmlns:a16="http://schemas.microsoft.com/office/drawing/2014/main" id="{6B5A7272-B558-434C-AD4D-9EAF1159C345}"/>
              </a:ext>
            </a:extLst>
          </p:cNvPr>
          <p:cNvSpPr txBox="1"/>
          <p:nvPr/>
        </p:nvSpPr>
        <p:spPr>
          <a:xfrm>
            <a:off x="2645935" y="2715838"/>
            <a:ext cx="899605" cy="523220"/>
          </a:xfrm>
          <a:prstGeom prst="rect">
            <a:avLst/>
          </a:prstGeom>
          <a:noFill/>
        </p:spPr>
        <p:txBody>
          <a:bodyPr wrap="none" rtlCol="0">
            <a:spAutoFit/>
          </a:bodyPr>
          <a:lstStyle/>
          <a:p>
            <a:r>
              <a:rPr lang="en-US" sz="1400" i="1" dirty="0"/>
              <a:t>MQXFB</a:t>
            </a:r>
          </a:p>
          <a:p>
            <a:r>
              <a:rPr lang="en-US" sz="1400" i="1" dirty="0"/>
              <a:t> (7.15 m)</a:t>
            </a:r>
            <a:endParaRPr lang="en-GB" sz="1400" i="1" dirty="0"/>
          </a:p>
        </p:txBody>
      </p:sp>
    </p:spTree>
    <p:extLst>
      <p:ext uri="{BB962C8B-B14F-4D97-AF65-F5344CB8AC3E}">
        <p14:creationId xmlns:p14="http://schemas.microsoft.com/office/powerpoint/2010/main" val="11755092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 name="Table 23">
            <a:extLst>
              <a:ext uri="{FF2B5EF4-FFF2-40B4-BE49-F238E27FC236}">
                <a16:creationId xmlns:a16="http://schemas.microsoft.com/office/drawing/2014/main" id="{3DCA2233-0E37-47F8-A8D5-8FD163F2CC20}"/>
              </a:ext>
            </a:extLst>
          </p:cNvPr>
          <p:cNvGraphicFramePr>
            <a:graphicFrameLocks noGrp="1"/>
          </p:cNvGraphicFramePr>
          <p:nvPr/>
        </p:nvGraphicFramePr>
        <p:xfrm>
          <a:off x="257174" y="1277454"/>
          <a:ext cx="8629651" cy="4688069"/>
        </p:xfrm>
        <a:graphic>
          <a:graphicData uri="http://schemas.openxmlformats.org/drawingml/2006/table">
            <a:tbl>
              <a:tblPr firstRow="1" bandRow="1">
                <a:tableStyleId>{5940675A-B579-460E-94D1-54222C63F5DA}</a:tableStyleId>
              </a:tblPr>
              <a:tblGrid>
                <a:gridCol w="428625">
                  <a:extLst>
                    <a:ext uri="{9D8B030D-6E8A-4147-A177-3AD203B41FA5}">
                      <a16:colId xmlns:a16="http://schemas.microsoft.com/office/drawing/2014/main" val="2060587933"/>
                    </a:ext>
                  </a:extLst>
                </a:gridCol>
                <a:gridCol w="2052720">
                  <a:extLst>
                    <a:ext uri="{9D8B030D-6E8A-4147-A177-3AD203B41FA5}">
                      <a16:colId xmlns:a16="http://schemas.microsoft.com/office/drawing/2014/main" val="1099621636"/>
                    </a:ext>
                  </a:extLst>
                </a:gridCol>
                <a:gridCol w="1927068">
                  <a:extLst>
                    <a:ext uri="{9D8B030D-6E8A-4147-A177-3AD203B41FA5}">
                      <a16:colId xmlns:a16="http://schemas.microsoft.com/office/drawing/2014/main" val="3753268266"/>
                    </a:ext>
                  </a:extLst>
                </a:gridCol>
                <a:gridCol w="2110619">
                  <a:extLst>
                    <a:ext uri="{9D8B030D-6E8A-4147-A177-3AD203B41FA5}">
                      <a16:colId xmlns:a16="http://schemas.microsoft.com/office/drawing/2014/main" val="1653508567"/>
                    </a:ext>
                  </a:extLst>
                </a:gridCol>
                <a:gridCol w="2110619">
                  <a:extLst>
                    <a:ext uri="{9D8B030D-6E8A-4147-A177-3AD203B41FA5}">
                      <a16:colId xmlns:a16="http://schemas.microsoft.com/office/drawing/2014/main" val="3271733276"/>
                    </a:ext>
                  </a:extLst>
                </a:gridCol>
              </a:tblGrid>
              <a:tr h="573180">
                <a:tc>
                  <a:txBody>
                    <a:bodyPr/>
                    <a:lstStyle/>
                    <a:p>
                      <a:endParaRPr lang="en-GB" dirty="0"/>
                    </a:p>
                  </a:txBody>
                  <a:tcPr anchor="ctr">
                    <a:solidFill>
                      <a:schemeClr val="bg1"/>
                    </a:solidFill>
                  </a:tcPr>
                </a:tc>
                <a:tc>
                  <a:txBody>
                    <a:bodyPr/>
                    <a:lstStyle/>
                    <a:p>
                      <a:pPr algn="ctr"/>
                      <a:r>
                        <a:rPr lang="en-US" sz="1600" b="1" dirty="0"/>
                        <a:t>Bladder pressurization*</a:t>
                      </a:r>
                      <a:endParaRPr lang="en-GB" sz="1600" b="1" dirty="0"/>
                    </a:p>
                  </a:txBody>
                  <a:tcPr anchor="ctr">
                    <a:solidFill>
                      <a:schemeClr val="bg1"/>
                    </a:solidFill>
                  </a:tcPr>
                </a:tc>
                <a:tc>
                  <a:txBody>
                    <a:bodyPr/>
                    <a:lstStyle/>
                    <a:p>
                      <a:pPr algn="ctr"/>
                      <a:r>
                        <a:rPr lang="en-US" sz="1600" b="1" dirty="0"/>
                        <a:t>Key insertion</a:t>
                      </a:r>
                      <a:endParaRPr lang="en-GB" sz="1600" b="1" dirty="0"/>
                    </a:p>
                  </a:txBody>
                  <a:tcPr anchor="ctr">
                    <a:solidFill>
                      <a:schemeClr val="bg1"/>
                    </a:solidFill>
                  </a:tcPr>
                </a:tc>
                <a:tc>
                  <a:txBody>
                    <a:bodyPr/>
                    <a:lstStyle/>
                    <a:p>
                      <a:pPr algn="ctr"/>
                      <a:r>
                        <a:rPr lang="en-US" sz="1600" b="1" dirty="0"/>
                        <a:t>Cool down</a:t>
                      </a:r>
                      <a:endParaRPr lang="en-GB" sz="1600" b="1" dirty="0"/>
                    </a:p>
                  </a:txBody>
                  <a:tcPr anchor="ctr">
                    <a:solidFill>
                      <a:schemeClr val="bg1"/>
                    </a:solidFill>
                  </a:tcPr>
                </a:tc>
                <a:tc>
                  <a:txBody>
                    <a:bodyPr/>
                    <a:lstStyle/>
                    <a:p>
                      <a:pPr algn="ctr"/>
                      <a:r>
                        <a:rPr lang="en-US" sz="1600" b="1" dirty="0"/>
                        <a:t>Powering</a:t>
                      </a:r>
                      <a:endParaRPr lang="en-GB" sz="1600" b="1" dirty="0"/>
                    </a:p>
                  </a:txBody>
                  <a:tcPr anchor="ctr">
                    <a:solidFill>
                      <a:schemeClr val="bg1"/>
                    </a:solidFill>
                  </a:tcPr>
                </a:tc>
                <a:extLst>
                  <a:ext uri="{0D108BD9-81ED-4DB2-BD59-A6C34878D82A}">
                    <a16:rowId xmlns:a16="http://schemas.microsoft.com/office/drawing/2014/main" val="4078828603"/>
                  </a:ext>
                </a:extLst>
              </a:tr>
              <a:tr h="814519">
                <a:tc>
                  <a:txBody>
                    <a:bodyPr/>
                    <a:lstStyle/>
                    <a:p>
                      <a:pPr algn="ctr"/>
                      <a:endParaRPr lang="en-GB" baseline="-25000" dirty="0"/>
                    </a:p>
                  </a:txBody>
                  <a:tcPr vert="vert270" anchor="ctr">
                    <a:solidFill>
                      <a:schemeClr val="bg1"/>
                    </a:solidFill>
                  </a:tcPr>
                </a:tc>
                <a:tc>
                  <a:txBody>
                    <a:bodyPr/>
                    <a:lstStyle/>
                    <a:p>
                      <a:pPr algn="ctr"/>
                      <a:r>
                        <a:rPr lang="en-US" sz="1200" dirty="0"/>
                        <a:t>Open enough clearance to insert the keys (key size + ≈ 0.2-0.3 mm clearance)</a:t>
                      </a:r>
                      <a:endParaRPr lang="en-GB" sz="1200" dirty="0"/>
                    </a:p>
                  </a:txBody>
                  <a:tcPr anchor="ctr">
                    <a:solidFill>
                      <a:schemeClr val="bg1"/>
                    </a:solidFill>
                  </a:tcPr>
                </a:tc>
                <a:tc>
                  <a:txBody>
                    <a:bodyPr/>
                    <a:lstStyle/>
                    <a:p>
                      <a:pPr algn="ctr"/>
                      <a:r>
                        <a:rPr lang="en-US" sz="1200" dirty="0"/>
                        <a:t>Insert the keys to set the RT pre-load level</a:t>
                      </a:r>
                      <a:endParaRPr lang="en-GB" sz="1200" dirty="0"/>
                    </a:p>
                  </a:txBody>
                  <a:tcPr anchor="ctr">
                    <a:solidFill>
                      <a:schemeClr val="bg1"/>
                    </a:solidFill>
                  </a:tcPr>
                </a:tc>
                <a:tc>
                  <a:txBody>
                    <a:bodyPr/>
                    <a:lstStyle/>
                    <a:p>
                      <a:pPr algn="ctr"/>
                      <a:r>
                        <a:rPr lang="en-US" sz="1200" dirty="0"/>
                        <a:t>Increase of pre-load due to the diff. of thermal contraction between aluminum and iron</a:t>
                      </a:r>
                      <a:endParaRPr lang="en-GB" sz="1200" dirty="0"/>
                    </a:p>
                  </a:txBody>
                  <a:tcPr anchor="ctr">
                    <a:solidFill>
                      <a:schemeClr val="bg1"/>
                    </a:solidFill>
                  </a:tcPr>
                </a:tc>
                <a:tc>
                  <a:txBody>
                    <a:bodyPr/>
                    <a:lstStyle/>
                    <a:p>
                      <a:pPr algn="ctr"/>
                      <a:r>
                        <a:rPr lang="en-US" sz="1200" dirty="0"/>
                        <a:t>Coil un-loading due to electromagnetic forces</a:t>
                      </a:r>
                      <a:endParaRPr lang="en-GB" sz="1200" dirty="0"/>
                    </a:p>
                  </a:txBody>
                  <a:tcPr anchor="ctr">
                    <a:solidFill>
                      <a:schemeClr val="bg1"/>
                    </a:solidFill>
                  </a:tcPr>
                </a:tc>
                <a:extLst>
                  <a:ext uri="{0D108BD9-81ED-4DB2-BD59-A6C34878D82A}">
                    <a16:rowId xmlns:a16="http://schemas.microsoft.com/office/drawing/2014/main" val="3621405020"/>
                  </a:ext>
                </a:extLst>
              </a:tr>
              <a:tr h="495692">
                <a:tc>
                  <a:txBody>
                    <a:bodyPr/>
                    <a:lstStyle/>
                    <a:p>
                      <a:pPr algn="ctr"/>
                      <a:r>
                        <a:rPr lang="en-US" sz="1100" dirty="0"/>
                        <a:t>F</a:t>
                      </a:r>
                      <a:r>
                        <a:rPr lang="el-GR" sz="1100" baseline="-25000" dirty="0">
                          <a:latin typeface="Arial" panose="020B0604020202020204" pitchFamily="34" charset="0"/>
                          <a:cs typeface="Arial" panose="020B0604020202020204" pitchFamily="34" charset="0"/>
                        </a:rPr>
                        <a:t>θ</a:t>
                      </a:r>
                      <a:r>
                        <a:rPr lang="en-US" sz="1100" dirty="0">
                          <a:latin typeface="Arial" panose="020B0604020202020204" pitchFamily="34" charset="0"/>
                          <a:cs typeface="Arial" panose="020B0604020202020204" pitchFamily="34" charset="0"/>
                        </a:rPr>
                        <a:t>/F</a:t>
                      </a:r>
                      <a:r>
                        <a:rPr lang="en-US" sz="1100" baseline="-25000" dirty="0">
                          <a:latin typeface="Arial" panose="020B0604020202020204" pitchFamily="34" charset="0"/>
                          <a:cs typeface="Arial" panose="020B0604020202020204" pitchFamily="34" charset="0"/>
                        </a:rPr>
                        <a:t>em </a:t>
                      </a:r>
                    </a:p>
                    <a:p>
                      <a:pPr algn="ctr"/>
                      <a:r>
                        <a:rPr lang="en-US" sz="1100" dirty="0"/>
                        <a:t>shell</a:t>
                      </a:r>
                      <a:endParaRPr lang="en-GB" sz="1100" baseline="-25000" dirty="0"/>
                    </a:p>
                  </a:txBody>
                  <a:tcPr vert="vert270" anchor="ctr">
                    <a:solidFill>
                      <a:schemeClr val="bg1"/>
                    </a:solidFill>
                  </a:tcPr>
                </a:tc>
                <a:tc>
                  <a:txBody>
                    <a:bodyPr/>
                    <a:lstStyle/>
                    <a:p>
                      <a:pPr algn="ctr"/>
                      <a:r>
                        <a:rPr lang="en-US" sz="1200" dirty="0">
                          <a:solidFill>
                            <a:schemeClr val="tx1"/>
                          </a:solidFill>
                        </a:rPr>
                        <a:t>--</a:t>
                      </a:r>
                      <a:endParaRPr lang="en-GB" sz="1200" dirty="0">
                        <a:solidFill>
                          <a:schemeClr val="tx1"/>
                        </a:solidFill>
                      </a:endParaRPr>
                    </a:p>
                  </a:txBody>
                  <a:tcPr anchor="ctr">
                    <a:solidFill>
                      <a:schemeClr val="bg1"/>
                    </a:solidFill>
                  </a:tcPr>
                </a:tc>
                <a:tc>
                  <a:txBody>
                    <a:bodyPr/>
                    <a:lstStyle/>
                    <a:p>
                      <a:pPr algn="ctr"/>
                      <a:r>
                        <a:rPr lang="en-US" sz="1200" dirty="0">
                          <a:solidFill>
                            <a:schemeClr val="tx1"/>
                          </a:solidFill>
                        </a:rPr>
                        <a:t>40 %</a:t>
                      </a:r>
                      <a:endParaRPr lang="en-GB" sz="1200" dirty="0">
                        <a:solidFill>
                          <a:schemeClr val="tx1"/>
                        </a:solidFill>
                      </a:endParaRPr>
                    </a:p>
                  </a:txBody>
                  <a:tcPr anchor="ctr">
                    <a:solidFill>
                      <a:schemeClr val="bg1"/>
                    </a:solidFill>
                  </a:tcPr>
                </a:tc>
                <a:tc>
                  <a:txBody>
                    <a:bodyPr/>
                    <a:lstStyle/>
                    <a:p>
                      <a:pPr algn="ctr"/>
                      <a:r>
                        <a:rPr lang="en-US" sz="1200" dirty="0">
                          <a:solidFill>
                            <a:schemeClr val="tx1"/>
                          </a:solidFill>
                        </a:rPr>
                        <a:t>87 %</a:t>
                      </a:r>
                      <a:endParaRPr lang="en-GB" sz="1200" dirty="0">
                        <a:solidFill>
                          <a:schemeClr val="tx1"/>
                        </a:solidFill>
                      </a:endParaRPr>
                    </a:p>
                  </a:txBody>
                  <a:tcPr anchor="ctr">
                    <a:solidFill>
                      <a:schemeClr val="bg1"/>
                    </a:solidFill>
                  </a:tcPr>
                </a:tc>
                <a:tc>
                  <a:txBody>
                    <a:bodyPr/>
                    <a:lstStyle/>
                    <a:p>
                      <a:pPr algn="ctr"/>
                      <a:r>
                        <a:rPr lang="en-US" sz="1200" dirty="0">
                          <a:solidFill>
                            <a:schemeClr val="tx1"/>
                          </a:solidFill>
                        </a:rPr>
                        <a:t>93 %</a:t>
                      </a:r>
                      <a:endParaRPr lang="en-GB" sz="1200" dirty="0">
                        <a:solidFill>
                          <a:schemeClr val="tx1"/>
                        </a:solidFill>
                      </a:endParaRPr>
                    </a:p>
                  </a:txBody>
                  <a:tcPr anchor="ctr">
                    <a:solidFill>
                      <a:schemeClr val="bg1"/>
                    </a:solidFill>
                  </a:tcPr>
                </a:tc>
                <a:extLst>
                  <a:ext uri="{0D108BD9-81ED-4DB2-BD59-A6C34878D82A}">
                    <a16:rowId xmlns:a16="http://schemas.microsoft.com/office/drawing/2014/main" val="265761168"/>
                  </a:ext>
                </a:extLst>
              </a:tr>
              <a:tr h="494617">
                <a:tc>
                  <a:txBody>
                    <a:bodyPr/>
                    <a:lstStyle/>
                    <a:p>
                      <a:pPr algn="ctr"/>
                      <a:r>
                        <a:rPr lang="en-US" sz="1100" dirty="0"/>
                        <a:t>F</a:t>
                      </a:r>
                      <a:r>
                        <a:rPr lang="el-GR" sz="1100" baseline="-25000" dirty="0">
                          <a:latin typeface="Arial" panose="020B0604020202020204" pitchFamily="34" charset="0"/>
                          <a:cs typeface="Arial" panose="020B0604020202020204" pitchFamily="34" charset="0"/>
                        </a:rPr>
                        <a:t>θ</a:t>
                      </a:r>
                      <a:r>
                        <a:rPr lang="en-US" sz="1100" dirty="0">
                          <a:latin typeface="Arial" panose="020B0604020202020204" pitchFamily="34" charset="0"/>
                          <a:cs typeface="Arial" panose="020B0604020202020204" pitchFamily="34" charset="0"/>
                        </a:rPr>
                        <a:t>/F</a:t>
                      </a:r>
                      <a:r>
                        <a:rPr lang="en-US" sz="1100" baseline="-25000" dirty="0">
                          <a:latin typeface="Arial" panose="020B0604020202020204" pitchFamily="34" charset="0"/>
                          <a:cs typeface="Arial" panose="020B0604020202020204" pitchFamily="34" charset="0"/>
                        </a:rPr>
                        <a:t>em </a:t>
                      </a:r>
                    </a:p>
                    <a:p>
                      <a:pPr algn="ctr"/>
                      <a:r>
                        <a:rPr lang="en-US" sz="1100" dirty="0"/>
                        <a:t>pole</a:t>
                      </a:r>
                      <a:endParaRPr lang="en-GB" sz="1100" dirty="0"/>
                    </a:p>
                  </a:txBody>
                  <a:tcPr vert="vert270" anchor="ctr">
                    <a:solidFill>
                      <a:schemeClr val="bg1"/>
                    </a:solidFill>
                  </a:tcPr>
                </a:tc>
                <a:tc>
                  <a:txBody>
                    <a:bodyPr/>
                    <a:lstStyle/>
                    <a:p>
                      <a:pPr algn="ctr"/>
                      <a:r>
                        <a:rPr lang="en-US" sz="1200" dirty="0">
                          <a:solidFill>
                            <a:schemeClr val="tx1"/>
                          </a:solidFill>
                        </a:rPr>
                        <a:t>--</a:t>
                      </a:r>
                      <a:endParaRPr lang="en-GB" sz="1200" dirty="0">
                        <a:solidFill>
                          <a:schemeClr val="tx1"/>
                        </a:solidFill>
                      </a:endParaRPr>
                    </a:p>
                  </a:txBody>
                  <a:tcPr anchor="ctr">
                    <a:solidFill>
                      <a:schemeClr val="bg1"/>
                    </a:solidFill>
                  </a:tcPr>
                </a:tc>
                <a:tc>
                  <a:txBody>
                    <a:bodyPr/>
                    <a:lstStyle/>
                    <a:p>
                      <a:pPr algn="ctr"/>
                      <a:r>
                        <a:rPr lang="en-US" sz="1200" dirty="0">
                          <a:solidFill>
                            <a:schemeClr val="tx1"/>
                          </a:solidFill>
                        </a:rPr>
                        <a:t>40 %</a:t>
                      </a:r>
                      <a:endParaRPr lang="en-GB" sz="1200" dirty="0">
                        <a:solidFill>
                          <a:schemeClr val="tx1"/>
                        </a:solidFill>
                      </a:endParaRPr>
                    </a:p>
                  </a:txBody>
                  <a:tcPr anchor="ctr">
                    <a:solidFill>
                      <a:schemeClr val="bg1"/>
                    </a:solidFill>
                  </a:tcPr>
                </a:tc>
                <a:tc>
                  <a:txBody>
                    <a:bodyPr/>
                    <a:lstStyle/>
                    <a:p>
                      <a:pPr algn="ctr"/>
                      <a:r>
                        <a:rPr lang="en-US" sz="1200" dirty="0">
                          <a:solidFill>
                            <a:schemeClr val="tx1"/>
                          </a:solidFill>
                        </a:rPr>
                        <a:t>87 %</a:t>
                      </a:r>
                      <a:endParaRPr lang="en-GB" sz="1200" dirty="0">
                        <a:solidFill>
                          <a:schemeClr val="tx1"/>
                        </a:solidFill>
                      </a:endParaRPr>
                    </a:p>
                  </a:txBody>
                  <a:tcPr anchor="ctr">
                    <a:solidFill>
                      <a:schemeClr val="bg1"/>
                    </a:solidFill>
                  </a:tcPr>
                </a:tc>
                <a:tc>
                  <a:txBody>
                    <a:bodyPr/>
                    <a:lstStyle/>
                    <a:p>
                      <a:pPr algn="ctr"/>
                      <a:r>
                        <a:rPr lang="en-US" sz="1200" dirty="0">
                          <a:solidFill>
                            <a:schemeClr val="tx1"/>
                          </a:solidFill>
                        </a:rPr>
                        <a:t>10 %</a:t>
                      </a:r>
                      <a:endParaRPr lang="en-GB" sz="1200" dirty="0">
                        <a:solidFill>
                          <a:schemeClr val="tx1"/>
                        </a:solidFill>
                      </a:endParaRPr>
                    </a:p>
                  </a:txBody>
                  <a:tcPr anchor="ctr">
                    <a:solidFill>
                      <a:schemeClr val="bg1"/>
                    </a:solidFill>
                  </a:tcPr>
                </a:tc>
                <a:extLst>
                  <a:ext uri="{0D108BD9-81ED-4DB2-BD59-A6C34878D82A}">
                    <a16:rowId xmlns:a16="http://schemas.microsoft.com/office/drawing/2014/main" val="1277268615"/>
                  </a:ext>
                </a:extLst>
              </a:tr>
              <a:tr h="2295680">
                <a:tc>
                  <a:txBody>
                    <a:bodyPr/>
                    <a:lstStyle/>
                    <a:p>
                      <a:endParaRPr lang="en-GB" dirty="0"/>
                    </a:p>
                  </a:txBody>
                  <a:tcPr anchor="ctr">
                    <a:solidFill>
                      <a:schemeClr val="bg1"/>
                    </a:solidFill>
                  </a:tcPr>
                </a:tc>
                <a:tc>
                  <a:txBody>
                    <a:bodyPr/>
                    <a:lstStyle/>
                    <a:p>
                      <a:endParaRPr lang="en-GB" dirty="0"/>
                    </a:p>
                  </a:txBody>
                  <a:tcPr>
                    <a:solidFill>
                      <a:schemeClr val="bg1"/>
                    </a:solidFill>
                  </a:tcPr>
                </a:tc>
                <a:tc>
                  <a:txBody>
                    <a:bodyPr/>
                    <a:lstStyle/>
                    <a:p>
                      <a:endParaRPr lang="en-GB" dirty="0"/>
                    </a:p>
                  </a:txBody>
                  <a:tcPr>
                    <a:solidFill>
                      <a:schemeClr val="bg1"/>
                    </a:solidFill>
                  </a:tcPr>
                </a:tc>
                <a:tc>
                  <a:txBody>
                    <a:bodyPr/>
                    <a:lstStyle/>
                    <a:p>
                      <a:endParaRPr lang="en-GB" dirty="0"/>
                    </a:p>
                  </a:txBody>
                  <a:tcPr>
                    <a:solidFill>
                      <a:schemeClr val="bg1"/>
                    </a:solidFill>
                  </a:tcPr>
                </a:tc>
                <a:tc>
                  <a:txBody>
                    <a:bodyPr/>
                    <a:lstStyle/>
                    <a:p>
                      <a:endParaRPr lang="en-GB" dirty="0"/>
                    </a:p>
                  </a:txBody>
                  <a:tcPr>
                    <a:solidFill>
                      <a:schemeClr val="bg1"/>
                    </a:solidFill>
                  </a:tcPr>
                </a:tc>
                <a:extLst>
                  <a:ext uri="{0D108BD9-81ED-4DB2-BD59-A6C34878D82A}">
                    <a16:rowId xmlns:a16="http://schemas.microsoft.com/office/drawing/2014/main" val="4176744052"/>
                  </a:ext>
                </a:extLst>
              </a:tr>
            </a:tbl>
          </a:graphicData>
        </a:graphic>
      </p:graphicFrame>
      <p:sp>
        <p:nvSpPr>
          <p:cNvPr id="2" name="Title 1">
            <a:extLst>
              <a:ext uri="{FF2B5EF4-FFF2-40B4-BE49-F238E27FC236}">
                <a16:creationId xmlns:a16="http://schemas.microsoft.com/office/drawing/2014/main" id="{8E94B9C5-5352-45CB-8F3D-083B6405981F}"/>
              </a:ext>
            </a:extLst>
          </p:cNvPr>
          <p:cNvSpPr>
            <a:spLocks noGrp="1"/>
          </p:cNvSpPr>
          <p:nvPr>
            <p:ph type="title"/>
          </p:nvPr>
        </p:nvSpPr>
        <p:spPr/>
        <p:txBody>
          <a:bodyPr/>
          <a:lstStyle/>
          <a:p>
            <a:r>
              <a:rPr lang="en-US" dirty="0"/>
              <a:t>Magnet assembly</a:t>
            </a:r>
            <a:endParaRPr lang="en-GB" dirty="0"/>
          </a:p>
        </p:txBody>
      </p:sp>
      <p:sp>
        <p:nvSpPr>
          <p:cNvPr id="5" name="Slide Number Placeholder 4">
            <a:extLst>
              <a:ext uri="{FF2B5EF4-FFF2-40B4-BE49-F238E27FC236}">
                <a16:creationId xmlns:a16="http://schemas.microsoft.com/office/drawing/2014/main" id="{86ED2026-85A1-49D1-9DFB-D65EB15D5488}"/>
              </a:ext>
            </a:extLst>
          </p:cNvPr>
          <p:cNvSpPr>
            <a:spLocks noGrp="1"/>
          </p:cNvSpPr>
          <p:nvPr>
            <p:ph type="sldNum" sz="quarter" idx="12"/>
          </p:nvPr>
        </p:nvSpPr>
        <p:spPr/>
        <p:txBody>
          <a:bodyPr/>
          <a:lstStyle/>
          <a:p>
            <a:fld id="{BFDCA1C4-9514-7B4F-976F-D92F7E296653}" type="slidenum">
              <a:rPr lang="fr-FR" smtClean="0"/>
              <a:pPr/>
              <a:t>27</a:t>
            </a:fld>
            <a:endParaRPr lang="fr-FR"/>
          </a:p>
        </p:txBody>
      </p:sp>
      <p:pic>
        <p:nvPicPr>
          <p:cNvPr id="11" name="Picture 10">
            <a:extLst>
              <a:ext uri="{FF2B5EF4-FFF2-40B4-BE49-F238E27FC236}">
                <a16:creationId xmlns:a16="http://schemas.microsoft.com/office/drawing/2014/main" id="{A260EE67-3F7B-43C6-9847-42374253CB3D}"/>
              </a:ext>
            </a:extLst>
          </p:cNvPr>
          <p:cNvPicPr>
            <a:picLocks noChangeAspect="1"/>
          </p:cNvPicPr>
          <p:nvPr/>
        </p:nvPicPr>
        <p:blipFill rotWithShape="1">
          <a:blip r:embed="rId2">
            <a:clrChange>
              <a:clrFrom>
                <a:srgbClr val="FFFFFF"/>
              </a:clrFrom>
              <a:clrTo>
                <a:srgbClr val="FFFFFF">
                  <a:alpha val="0"/>
                </a:srgbClr>
              </a:clrTo>
            </a:clrChange>
          </a:blip>
          <a:srcRect l="60375" t="49272" r="20273" b="22841"/>
          <a:stretch/>
        </p:blipFill>
        <p:spPr>
          <a:xfrm>
            <a:off x="6859789" y="3879631"/>
            <a:ext cx="2058392" cy="1854000"/>
          </a:xfrm>
          <a:prstGeom prst="rect">
            <a:avLst/>
          </a:prstGeom>
        </p:spPr>
      </p:pic>
      <p:pic>
        <p:nvPicPr>
          <p:cNvPr id="28" name="Picture 27">
            <a:extLst>
              <a:ext uri="{FF2B5EF4-FFF2-40B4-BE49-F238E27FC236}">
                <a16:creationId xmlns:a16="http://schemas.microsoft.com/office/drawing/2014/main" id="{2E803090-0F6E-4678-B70D-9A0E96DD47C4}"/>
              </a:ext>
            </a:extLst>
          </p:cNvPr>
          <p:cNvPicPr>
            <a:picLocks noChangeAspect="1"/>
          </p:cNvPicPr>
          <p:nvPr/>
        </p:nvPicPr>
        <p:blipFill rotWithShape="1">
          <a:blip r:embed="rId2">
            <a:clrChange>
              <a:clrFrom>
                <a:srgbClr val="FFFFFF"/>
              </a:clrFrom>
              <a:clrTo>
                <a:srgbClr val="FFFFFF">
                  <a:alpha val="0"/>
                </a:srgbClr>
              </a:clrTo>
            </a:clrChange>
          </a:blip>
          <a:srcRect l="60146" t="17931" r="20273" b="51302"/>
          <a:stretch/>
        </p:blipFill>
        <p:spPr>
          <a:xfrm>
            <a:off x="2800045" y="3814581"/>
            <a:ext cx="1887902" cy="1854001"/>
          </a:xfrm>
          <a:prstGeom prst="rect">
            <a:avLst/>
          </a:prstGeom>
        </p:spPr>
      </p:pic>
      <p:pic>
        <p:nvPicPr>
          <p:cNvPr id="29" name="Picture 28">
            <a:extLst>
              <a:ext uri="{FF2B5EF4-FFF2-40B4-BE49-F238E27FC236}">
                <a16:creationId xmlns:a16="http://schemas.microsoft.com/office/drawing/2014/main" id="{95370A7A-3248-4151-9AD2-C45125B8BA8E}"/>
              </a:ext>
            </a:extLst>
          </p:cNvPr>
          <p:cNvPicPr>
            <a:picLocks noChangeAspect="1"/>
          </p:cNvPicPr>
          <p:nvPr/>
        </p:nvPicPr>
        <p:blipFill rotWithShape="1">
          <a:blip r:embed="rId2">
            <a:clrChange>
              <a:clrFrom>
                <a:srgbClr val="FFFFFF"/>
              </a:clrFrom>
              <a:clrTo>
                <a:srgbClr val="FFFFFF">
                  <a:alpha val="0"/>
                </a:srgbClr>
              </a:clrTo>
            </a:clrChange>
          </a:blip>
          <a:srcRect l="36911" t="49272" r="45340" b="22841"/>
          <a:stretch/>
        </p:blipFill>
        <p:spPr>
          <a:xfrm>
            <a:off x="4830541" y="3893931"/>
            <a:ext cx="1887902" cy="1854000"/>
          </a:xfrm>
          <a:prstGeom prst="rect">
            <a:avLst/>
          </a:prstGeom>
        </p:spPr>
      </p:pic>
      <p:pic>
        <p:nvPicPr>
          <p:cNvPr id="3" name="Picture 2" descr="Chart&#10;&#10;Description automatically generated with medium confidence">
            <a:extLst>
              <a:ext uri="{FF2B5EF4-FFF2-40B4-BE49-F238E27FC236}">
                <a16:creationId xmlns:a16="http://schemas.microsoft.com/office/drawing/2014/main" id="{B4160835-309A-1F32-C9AE-3AF2D8C4E6B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5463" y="3893931"/>
            <a:ext cx="1755784" cy="1727848"/>
          </a:xfrm>
          <a:prstGeom prst="rect">
            <a:avLst/>
          </a:prstGeom>
        </p:spPr>
      </p:pic>
      <p:sp>
        <p:nvSpPr>
          <p:cNvPr id="8" name="TextBox 7">
            <a:extLst>
              <a:ext uri="{FF2B5EF4-FFF2-40B4-BE49-F238E27FC236}">
                <a16:creationId xmlns:a16="http://schemas.microsoft.com/office/drawing/2014/main" id="{8E559428-7A47-D38A-24F2-816FC2147324}"/>
              </a:ext>
            </a:extLst>
          </p:cNvPr>
          <p:cNvSpPr txBox="1"/>
          <p:nvPr/>
        </p:nvSpPr>
        <p:spPr>
          <a:xfrm>
            <a:off x="1990057" y="6305517"/>
            <a:ext cx="6696743" cy="461665"/>
          </a:xfrm>
          <a:prstGeom prst="rect">
            <a:avLst/>
          </a:prstGeom>
          <a:noFill/>
        </p:spPr>
        <p:txBody>
          <a:bodyPr wrap="square">
            <a:spAutoFit/>
          </a:bodyPr>
          <a:lstStyle/>
          <a:p>
            <a:r>
              <a:rPr lang="en-US" sz="1200" dirty="0"/>
              <a:t>*Depends on the bladder procedure, numbers reported here correspond to the new MQXFB baseline procedure (all bladders at the time including auxiliary bladders in the cooling holes)</a:t>
            </a:r>
            <a:endParaRPr lang="en-GB" sz="1200" dirty="0"/>
          </a:p>
        </p:txBody>
      </p:sp>
    </p:spTree>
    <p:extLst>
      <p:ext uri="{BB962C8B-B14F-4D97-AF65-F5344CB8AC3E}">
        <p14:creationId xmlns:p14="http://schemas.microsoft.com/office/powerpoint/2010/main" val="26989607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 name="Table 23">
            <a:extLst>
              <a:ext uri="{FF2B5EF4-FFF2-40B4-BE49-F238E27FC236}">
                <a16:creationId xmlns:a16="http://schemas.microsoft.com/office/drawing/2014/main" id="{3DCA2233-0E37-47F8-A8D5-8FD163F2CC20}"/>
              </a:ext>
            </a:extLst>
          </p:cNvPr>
          <p:cNvGraphicFramePr>
            <a:graphicFrameLocks noGrp="1"/>
          </p:cNvGraphicFramePr>
          <p:nvPr/>
        </p:nvGraphicFramePr>
        <p:xfrm>
          <a:off x="338378" y="958435"/>
          <a:ext cx="8627202" cy="5076120"/>
        </p:xfrm>
        <a:graphic>
          <a:graphicData uri="http://schemas.openxmlformats.org/drawingml/2006/table">
            <a:tbl>
              <a:tblPr firstRow="1" bandRow="1">
                <a:tableStyleId>{5940675A-B579-460E-94D1-54222C63F5DA}</a:tableStyleId>
              </a:tblPr>
              <a:tblGrid>
                <a:gridCol w="234420">
                  <a:extLst>
                    <a:ext uri="{9D8B030D-6E8A-4147-A177-3AD203B41FA5}">
                      <a16:colId xmlns:a16="http://schemas.microsoft.com/office/drawing/2014/main" val="2060587933"/>
                    </a:ext>
                  </a:extLst>
                </a:gridCol>
                <a:gridCol w="979056">
                  <a:extLst>
                    <a:ext uri="{9D8B030D-6E8A-4147-A177-3AD203B41FA5}">
                      <a16:colId xmlns:a16="http://schemas.microsoft.com/office/drawing/2014/main" val="923306003"/>
                    </a:ext>
                  </a:extLst>
                </a:gridCol>
                <a:gridCol w="1987759">
                  <a:extLst>
                    <a:ext uri="{9D8B030D-6E8A-4147-A177-3AD203B41FA5}">
                      <a16:colId xmlns:a16="http://schemas.microsoft.com/office/drawing/2014/main" val="1099621636"/>
                    </a:ext>
                  </a:extLst>
                </a:gridCol>
                <a:gridCol w="1836174">
                  <a:extLst>
                    <a:ext uri="{9D8B030D-6E8A-4147-A177-3AD203B41FA5}">
                      <a16:colId xmlns:a16="http://schemas.microsoft.com/office/drawing/2014/main" val="3753268266"/>
                    </a:ext>
                  </a:extLst>
                </a:gridCol>
                <a:gridCol w="1794447">
                  <a:extLst>
                    <a:ext uri="{9D8B030D-6E8A-4147-A177-3AD203B41FA5}">
                      <a16:colId xmlns:a16="http://schemas.microsoft.com/office/drawing/2014/main" val="1653508567"/>
                    </a:ext>
                  </a:extLst>
                </a:gridCol>
                <a:gridCol w="1795346">
                  <a:extLst>
                    <a:ext uri="{9D8B030D-6E8A-4147-A177-3AD203B41FA5}">
                      <a16:colId xmlns:a16="http://schemas.microsoft.com/office/drawing/2014/main" val="3271733276"/>
                    </a:ext>
                  </a:extLst>
                </a:gridCol>
              </a:tblGrid>
              <a:tr h="616360">
                <a:tc rowSpan="2" gridSpan="2">
                  <a:txBody>
                    <a:bodyPr/>
                    <a:lstStyle/>
                    <a:p>
                      <a:r>
                        <a:rPr lang="en-US" dirty="0"/>
                        <a:t> </a:t>
                      </a:r>
                      <a:endParaRPr lang="en-GB" dirty="0"/>
                    </a:p>
                  </a:txBody>
                  <a:tcPr anchor="ctr">
                    <a:solidFill>
                      <a:schemeClr val="bg1"/>
                    </a:solidFill>
                  </a:tcPr>
                </a:tc>
                <a:tc rowSpan="2" hMerge="1">
                  <a:txBody>
                    <a:bodyPr/>
                    <a:lstStyle/>
                    <a:p>
                      <a:endParaRPr lang="en-GB" dirty="0"/>
                    </a:p>
                  </a:txBody>
                  <a:tcPr anchor="ctr">
                    <a:solidFill>
                      <a:schemeClr val="bg1"/>
                    </a:solidFill>
                  </a:tcPr>
                </a:tc>
                <a:tc>
                  <a:txBody>
                    <a:bodyPr/>
                    <a:lstStyle/>
                    <a:p>
                      <a:pPr algn="ctr"/>
                      <a:r>
                        <a:rPr lang="en-US" sz="1600" b="1" dirty="0"/>
                        <a:t>Bladder pressurization</a:t>
                      </a:r>
                      <a:endParaRPr lang="en-GB" sz="1600" b="1" dirty="0"/>
                    </a:p>
                  </a:txBody>
                  <a:tcPr anchor="ctr">
                    <a:solidFill>
                      <a:schemeClr val="bg1"/>
                    </a:solidFill>
                  </a:tcPr>
                </a:tc>
                <a:tc>
                  <a:txBody>
                    <a:bodyPr/>
                    <a:lstStyle/>
                    <a:p>
                      <a:pPr algn="ctr"/>
                      <a:r>
                        <a:rPr lang="en-US" sz="1600" b="1" dirty="0"/>
                        <a:t>Key insertion</a:t>
                      </a:r>
                      <a:endParaRPr lang="en-GB" sz="1600" b="1" dirty="0"/>
                    </a:p>
                  </a:txBody>
                  <a:tcPr anchor="ctr">
                    <a:solidFill>
                      <a:schemeClr val="bg1"/>
                    </a:solidFill>
                  </a:tcPr>
                </a:tc>
                <a:tc>
                  <a:txBody>
                    <a:bodyPr/>
                    <a:lstStyle/>
                    <a:p>
                      <a:pPr algn="ctr"/>
                      <a:r>
                        <a:rPr lang="en-US" sz="1600" b="1" dirty="0"/>
                        <a:t>Cool down</a:t>
                      </a:r>
                      <a:endParaRPr lang="en-GB" sz="1600" b="1" dirty="0"/>
                    </a:p>
                  </a:txBody>
                  <a:tcPr anchor="ctr">
                    <a:solidFill>
                      <a:schemeClr val="bg1"/>
                    </a:solidFill>
                  </a:tcPr>
                </a:tc>
                <a:tc>
                  <a:txBody>
                    <a:bodyPr/>
                    <a:lstStyle/>
                    <a:p>
                      <a:pPr algn="ctr"/>
                      <a:r>
                        <a:rPr lang="en-US" sz="1600" b="1" dirty="0"/>
                        <a:t>Powering </a:t>
                      </a:r>
                    </a:p>
                    <a:p>
                      <a:pPr algn="ctr"/>
                      <a:r>
                        <a:rPr lang="en-US" sz="1600" b="1" dirty="0"/>
                        <a:t>(16.23/17.5 kA)</a:t>
                      </a:r>
                      <a:endParaRPr lang="en-GB" sz="1600" b="1" dirty="0"/>
                    </a:p>
                  </a:txBody>
                  <a:tcPr anchor="ctr">
                    <a:solidFill>
                      <a:schemeClr val="bg1"/>
                    </a:solidFill>
                  </a:tcPr>
                </a:tc>
                <a:extLst>
                  <a:ext uri="{0D108BD9-81ED-4DB2-BD59-A6C34878D82A}">
                    <a16:rowId xmlns:a16="http://schemas.microsoft.com/office/drawing/2014/main" val="4078828603"/>
                  </a:ext>
                </a:extLst>
              </a:tr>
              <a:tr h="871206">
                <a:tc gridSpan="2" vMerge="1">
                  <a:txBody>
                    <a:bodyPr/>
                    <a:lstStyle/>
                    <a:p>
                      <a:pPr algn="ctr"/>
                      <a:endParaRPr lang="en-GB" baseline="-25000" dirty="0"/>
                    </a:p>
                  </a:txBody>
                  <a:tcPr vert="vert270" anchor="ctr">
                    <a:solidFill>
                      <a:schemeClr val="bg1"/>
                    </a:solidFill>
                  </a:tcPr>
                </a:tc>
                <a:tc hMerge="1" vMerge="1">
                  <a:txBody>
                    <a:bodyPr/>
                    <a:lstStyle/>
                    <a:p>
                      <a:pPr algn="ctr"/>
                      <a:endParaRPr lang="en-GB" baseline="-25000" dirty="0"/>
                    </a:p>
                  </a:txBody>
                  <a:tcPr vert="vert270" anchor="ctr">
                    <a:solidFill>
                      <a:schemeClr val="bg1"/>
                    </a:solidFill>
                  </a:tcPr>
                </a:tc>
                <a:tc>
                  <a:txBody>
                    <a:bodyPr/>
                    <a:lstStyle/>
                    <a:p>
                      <a:pPr algn="ctr"/>
                      <a:r>
                        <a:rPr lang="en-US" sz="1200" dirty="0"/>
                        <a:t>Open enough clearance to be insert the keys (key size + 0.2-0.3 mm)</a:t>
                      </a:r>
                      <a:endParaRPr lang="en-GB" sz="1200" dirty="0"/>
                    </a:p>
                  </a:txBody>
                  <a:tcPr anchor="ctr">
                    <a:solidFill>
                      <a:schemeClr val="bg1"/>
                    </a:solidFill>
                  </a:tcPr>
                </a:tc>
                <a:tc>
                  <a:txBody>
                    <a:bodyPr/>
                    <a:lstStyle/>
                    <a:p>
                      <a:pPr algn="ctr"/>
                      <a:r>
                        <a:rPr lang="en-US" sz="1200" dirty="0"/>
                        <a:t>Insert the keys to set the RT pre-load level</a:t>
                      </a:r>
                      <a:endParaRPr lang="en-GB" sz="1200" dirty="0"/>
                    </a:p>
                  </a:txBody>
                  <a:tcPr anchor="ctr">
                    <a:solidFill>
                      <a:schemeClr val="bg1"/>
                    </a:solidFill>
                  </a:tcPr>
                </a:tc>
                <a:tc>
                  <a:txBody>
                    <a:bodyPr/>
                    <a:lstStyle/>
                    <a:p>
                      <a:pPr algn="ctr"/>
                      <a:r>
                        <a:rPr lang="en-US" sz="1200" dirty="0"/>
                        <a:t>Increase of pre-load due to the diff. of thermal contraction between aluminum and iron</a:t>
                      </a:r>
                      <a:endParaRPr lang="en-GB" sz="1200" dirty="0"/>
                    </a:p>
                  </a:txBody>
                  <a:tcPr anchor="ctr">
                    <a:solidFill>
                      <a:schemeClr val="bg1"/>
                    </a:solidFill>
                  </a:tcPr>
                </a:tc>
                <a:tc>
                  <a:txBody>
                    <a:bodyPr/>
                    <a:lstStyle/>
                    <a:p>
                      <a:pPr algn="ctr"/>
                      <a:r>
                        <a:rPr lang="en-US" sz="1200" dirty="0"/>
                        <a:t>Coil un-loading due to electromagnetic forces</a:t>
                      </a:r>
                      <a:endParaRPr lang="en-GB" sz="1200" dirty="0"/>
                    </a:p>
                  </a:txBody>
                  <a:tcPr anchor="ctr">
                    <a:solidFill>
                      <a:schemeClr val="bg1"/>
                    </a:solidFill>
                  </a:tcPr>
                </a:tc>
                <a:extLst>
                  <a:ext uri="{0D108BD9-81ED-4DB2-BD59-A6C34878D82A}">
                    <a16:rowId xmlns:a16="http://schemas.microsoft.com/office/drawing/2014/main" val="3621405020"/>
                  </a:ext>
                </a:extLst>
              </a:tr>
              <a:tr h="246642">
                <a:tc rowSpan="3">
                  <a:txBody>
                    <a:bodyPr/>
                    <a:lstStyle/>
                    <a:p>
                      <a:pPr algn="ctr"/>
                      <a:r>
                        <a:rPr lang="el-GR" sz="1000" dirty="0"/>
                        <a:t>σ</a:t>
                      </a:r>
                      <a:r>
                        <a:rPr lang="el-GR" sz="1000" baseline="-25000" dirty="0">
                          <a:latin typeface="Arial" panose="020B0604020202020204" pitchFamily="34" charset="0"/>
                          <a:cs typeface="Arial" panose="020B0604020202020204" pitchFamily="34" charset="0"/>
                        </a:rPr>
                        <a:t>θ</a:t>
                      </a:r>
                      <a:r>
                        <a:rPr lang="en-US" sz="1000" baseline="-25000" dirty="0">
                          <a:latin typeface="Arial" panose="020B0604020202020204" pitchFamily="34" charset="0"/>
                          <a:cs typeface="Arial" panose="020B0604020202020204" pitchFamily="34" charset="0"/>
                        </a:rPr>
                        <a:t> </a:t>
                      </a:r>
                      <a:r>
                        <a:rPr lang="en-US" sz="1000" dirty="0"/>
                        <a:t> coil, MPa</a:t>
                      </a:r>
                      <a:endParaRPr lang="en-GB" sz="1000" dirty="0"/>
                    </a:p>
                  </a:txBody>
                  <a:tcPr vert="vert270" anchor="ctr">
                    <a:solidFill>
                      <a:schemeClr val="bg1"/>
                    </a:solidFill>
                  </a:tcPr>
                </a:tc>
                <a:tc>
                  <a:txBody>
                    <a:bodyPr/>
                    <a:lstStyle/>
                    <a:p>
                      <a:pPr algn="ctr"/>
                      <a:r>
                        <a:rPr lang="en-US" sz="1100" dirty="0"/>
                        <a:t>Ave Pole turn IL</a:t>
                      </a:r>
                      <a:endParaRPr lang="en-GB" sz="1100" dirty="0"/>
                    </a:p>
                  </a:txBody>
                  <a:tcPr anchor="ctr">
                    <a:solidFill>
                      <a:schemeClr val="bg1"/>
                    </a:solidFill>
                  </a:tcPr>
                </a:tc>
                <a:tc>
                  <a:txBody>
                    <a:bodyPr/>
                    <a:lstStyle/>
                    <a:p>
                      <a:pPr algn="ctr"/>
                      <a:r>
                        <a:rPr lang="en-US" sz="1400" kern="1200" dirty="0">
                          <a:solidFill>
                            <a:schemeClr val="tx1"/>
                          </a:solidFill>
                          <a:latin typeface="+mn-lt"/>
                          <a:ea typeface="+mn-ea"/>
                          <a:cs typeface="+mn-cs"/>
                        </a:rPr>
                        <a:t>-58</a:t>
                      </a:r>
                      <a:endParaRPr lang="en-GB" sz="1400" kern="1200" dirty="0">
                        <a:solidFill>
                          <a:schemeClr val="tx1"/>
                        </a:solidFill>
                        <a:latin typeface="+mn-lt"/>
                        <a:ea typeface="+mn-ea"/>
                        <a:cs typeface="+mn-cs"/>
                      </a:endParaRPr>
                    </a:p>
                  </a:txBody>
                  <a:tcPr anchor="ctr">
                    <a:solidFill>
                      <a:schemeClr val="bg1"/>
                    </a:solidFill>
                  </a:tcPr>
                </a:tc>
                <a:tc>
                  <a:txBody>
                    <a:bodyPr/>
                    <a:lstStyle/>
                    <a:p>
                      <a:pPr algn="ctr" fontAlgn="b"/>
                      <a:r>
                        <a:rPr lang="en-GB" sz="1400" kern="1200" dirty="0">
                          <a:solidFill>
                            <a:schemeClr val="tx1"/>
                          </a:solidFill>
                          <a:latin typeface="+mn-lt"/>
                          <a:ea typeface="+mn-ea"/>
                          <a:cs typeface="+mn-cs"/>
                        </a:rPr>
                        <a:t>-52</a:t>
                      </a:r>
                    </a:p>
                  </a:txBody>
                  <a:tcPr marL="9525" marR="9525" marT="9525" marB="0" anchor="ctr">
                    <a:solidFill>
                      <a:schemeClr val="bg1"/>
                    </a:solidFill>
                  </a:tcPr>
                </a:tc>
                <a:tc>
                  <a:txBody>
                    <a:bodyPr/>
                    <a:lstStyle/>
                    <a:p>
                      <a:pPr algn="ctr" fontAlgn="b"/>
                      <a:r>
                        <a:rPr lang="en-GB" sz="1400" kern="1200" dirty="0">
                          <a:solidFill>
                            <a:schemeClr val="tx1"/>
                          </a:solidFill>
                          <a:latin typeface="+mn-lt"/>
                          <a:ea typeface="+mn-ea"/>
                          <a:cs typeface="+mn-cs"/>
                        </a:rPr>
                        <a:t>-97</a:t>
                      </a:r>
                    </a:p>
                  </a:txBody>
                  <a:tcPr marL="9525" marR="9525" marT="9525" marB="0" anchor="ctr">
                    <a:solidFill>
                      <a:schemeClr val="bg1"/>
                    </a:solidFill>
                  </a:tcPr>
                </a:tc>
                <a:tc>
                  <a:txBody>
                    <a:bodyPr/>
                    <a:lstStyle/>
                    <a:p>
                      <a:pPr algn="ctr" fontAlgn="b"/>
                      <a:r>
                        <a:rPr lang="en-GB" sz="1400" kern="1200" dirty="0">
                          <a:solidFill>
                            <a:schemeClr val="tx1"/>
                          </a:solidFill>
                          <a:latin typeface="+mn-lt"/>
                          <a:ea typeface="+mn-ea"/>
                          <a:cs typeface="+mn-cs"/>
                        </a:rPr>
                        <a:t>-6/-2</a:t>
                      </a:r>
                    </a:p>
                  </a:txBody>
                  <a:tcPr marL="9525" marR="9525" marT="9525" marB="0" anchor="ctr">
                    <a:solidFill>
                      <a:schemeClr val="bg1"/>
                    </a:solidFill>
                  </a:tcPr>
                </a:tc>
                <a:extLst>
                  <a:ext uri="{0D108BD9-81ED-4DB2-BD59-A6C34878D82A}">
                    <a16:rowId xmlns:a16="http://schemas.microsoft.com/office/drawing/2014/main" val="1277268615"/>
                  </a:ext>
                </a:extLst>
              </a:tr>
              <a:tr h="213360">
                <a:tc vMerge="1">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l-GR" sz="1100" dirty="0"/>
                        <a:t>σ</a:t>
                      </a:r>
                      <a:r>
                        <a:rPr lang="el-GR" sz="1100" baseline="-25000" dirty="0">
                          <a:latin typeface="Arial" panose="020B0604020202020204" pitchFamily="34" charset="0"/>
                          <a:cs typeface="Arial" panose="020B0604020202020204" pitchFamily="34" charset="0"/>
                        </a:rPr>
                        <a:t>θ</a:t>
                      </a:r>
                      <a:endParaRPr lang="en-US" sz="1100" baseline="-25000" dirty="0">
                        <a:latin typeface="Arial" panose="020B0604020202020204" pitchFamily="34" charset="0"/>
                        <a:cs typeface="Arial" panose="020B0604020202020204" pitchFamily="34" charset="0"/>
                      </a:endParaRPr>
                    </a:p>
                    <a:p>
                      <a:pPr algn="ctr"/>
                      <a:r>
                        <a:rPr lang="en-US" sz="1100" dirty="0"/>
                        <a:t>coil, </a:t>
                      </a:r>
                      <a:r>
                        <a:rPr lang="en-US" sz="1100" dirty="0" err="1"/>
                        <a:t>ave</a:t>
                      </a:r>
                      <a:endParaRPr lang="en-GB" sz="1100" dirty="0"/>
                    </a:p>
                    <a:p>
                      <a:pPr algn="ctr"/>
                      <a:endParaRPr lang="en-GB" sz="1100" dirty="0"/>
                    </a:p>
                  </a:txBody>
                  <a:tcPr vert="vert270" anchor="ctr">
                    <a:solidFill>
                      <a:schemeClr val="bg1"/>
                    </a:solidFill>
                  </a:tcPr>
                </a:tc>
                <a:tc>
                  <a:txBody>
                    <a:bodyPr/>
                    <a:lstStyle/>
                    <a:p>
                      <a:pPr algn="ctr"/>
                      <a:r>
                        <a:rPr lang="en-US" sz="1100" dirty="0"/>
                        <a:t>Peak Pole turn IL</a:t>
                      </a:r>
                      <a:endParaRPr lang="en-GB" sz="1100" dirty="0"/>
                    </a:p>
                  </a:txBody>
                  <a:tcPr anchor="ctr">
                    <a:solidFill>
                      <a:schemeClr val="bg1"/>
                    </a:solidFill>
                  </a:tcPr>
                </a:tc>
                <a:tc>
                  <a:txBody>
                    <a:bodyPr/>
                    <a:lstStyle/>
                    <a:p>
                      <a:pPr algn="ctr"/>
                      <a:r>
                        <a:rPr lang="en-US" sz="1400" kern="1200" dirty="0">
                          <a:solidFill>
                            <a:schemeClr val="tx1"/>
                          </a:solidFill>
                          <a:latin typeface="+mn-lt"/>
                          <a:ea typeface="+mn-ea"/>
                          <a:cs typeface="+mn-cs"/>
                        </a:rPr>
                        <a:t>-72</a:t>
                      </a:r>
                      <a:endParaRPr lang="en-GB" sz="1400" kern="1200" dirty="0">
                        <a:solidFill>
                          <a:schemeClr val="tx1"/>
                        </a:solidFill>
                        <a:latin typeface="+mn-lt"/>
                        <a:ea typeface="+mn-ea"/>
                        <a:cs typeface="+mn-cs"/>
                      </a:endParaRPr>
                    </a:p>
                  </a:txBody>
                  <a:tcPr anchor="ctr">
                    <a:solidFill>
                      <a:schemeClr val="bg1"/>
                    </a:solidFill>
                  </a:tcPr>
                </a:tc>
                <a:tc>
                  <a:txBody>
                    <a:bodyPr/>
                    <a:lstStyle/>
                    <a:p>
                      <a:pPr algn="ctr" fontAlgn="b"/>
                      <a:r>
                        <a:rPr lang="en-GB" sz="1400" kern="1200" dirty="0">
                          <a:solidFill>
                            <a:schemeClr val="tx1"/>
                          </a:solidFill>
                          <a:latin typeface="+mn-lt"/>
                          <a:ea typeface="+mn-ea"/>
                          <a:cs typeface="+mn-cs"/>
                        </a:rPr>
                        <a:t>-86</a:t>
                      </a:r>
                    </a:p>
                  </a:txBody>
                  <a:tcPr marL="9525" marR="9525" marT="9525" marB="0" anchor="ctr">
                    <a:solidFill>
                      <a:schemeClr val="bg1"/>
                    </a:solidFill>
                  </a:tcPr>
                </a:tc>
                <a:tc>
                  <a:txBody>
                    <a:bodyPr/>
                    <a:lstStyle/>
                    <a:p>
                      <a:pPr algn="ctr" fontAlgn="b"/>
                      <a:r>
                        <a:rPr lang="en-GB" sz="1400" kern="1200" dirty="0">
                          <a:solidFill>
                            <a:schemeClr val="tx1"/>
                          </a:solidFill>
                          <a:latin typeface="+mn-lt"/>
                          <a:ea typeface="+mn-ea"/>
                          <a:cs typeface="+mn-cs"/>
                        </a:rPr>
                        <a:t>-113</a:t>
                      </a:r>
                    </a:p>
                  </a:txBody>
                  <a:tcPr marL="9525" marR="9525" marT="9525" marB="0" anchor="ctr">
                    <a:solidFill>
                      <a:schemeClr val="bg1"/>
                    </a:solidFill>
                  </a:tcPr>
                </a:tc>
                <a:tc>
                  <a:txBody>
                    <a:bodyPr/>
                    <a:lstStyle/>
                    <a:p>
                      <a:pPr algn="ctr" fontAlgn="b"/>
                      <a:r>
                        <a:rPr lang="en-GB" sz="1400" kern="1200" dirty="0">
                          <a:solidFill>
                            <a:schemeClr val="tx1"/>
                          </a:solidFill>
                          <a:latin typeface="+mn-lt"/>
                          <a:ea typeface="+mn-ea"/>
                          <a:cs typeface="+mn-cs"/>
                        </a:rPr>
                        <a:t>-14/-8</a:t>
                      </a:r>
                    </a:p>
                  </a:txBody>
                  <a:tcPr marL="9525" marR="9525" marT="9525" marB="0" anchor="ctr">
                    <a:solidFill>
                      <a:schemeClr val="bg1"/>
                    </a:solidFill>
                  </a:tcPr>
                </a:tc>
                <a:extLst>
                  <a:ext uri="{0D108BD9-81ED-4DB2-BD59-A6C34878D82A}">
                    <a16:rowId xmlns:a16="http://schemas.microsoft.com/office/drawing/2014/main" val="1545371780"/>
                  </a:ext>
                </a:extLst>
              </a:tr>
              <a:tr h="213360">
                <a:tc vMerge="1">
                  <a:txBody>
                    <a:bodyPr/>
                    <a:lstStyle/>
                    <a:p>
                      <a:endParaRPr lang="en-GB"/>
                    </a:p>
                  </a:txBody>
                  <a:tcPr/>
                </a:tc>
                <a:tc>
                  <a:txBody>
                    <a:bodyPr/>
                    <a:lstStyle/>
                    <a:p>
                      <a:pPr algn="ctr"/>
                      <a:r>
                        <a:rPr lang="en-US" sz="1100" dirty="0"/>
                        <a:t>Peak Coil</a:t>
                      </a:r>
                      <a:endParaRPr lang="en-GB" sz="1100" dirty="0"/>
                    </a:p>
                  </a:txBody>
                  <a:tcPr anchor="ctr">
                    <a:solidFill>
                      <a:schemeClr val="bg1"/>
                    </a:solidFill>
                  </a:tcPr>
                </a:tc>
                <a:tc>
                  <a:txBody>
                    <a:bodyPr/>
                    <a:lstStyle/>
                    <a:p>
                      <a:pPr algn="ctr"/>
                      <a:r>
                        <a:rPr lang="en-US" sz="1400" kern="1200" dirty="0">
                          <a:solidFill>
                            <a:schemeClr val="tx1"/>
                          </a:solidFill>
                          <a:latin typeface="+mn-lt"/>
                          <a:ea typeface="+mn-ea"/>
                          <a:cs typeface="+mn-cs"/>
                        </a:rPr>
                        <a:t>-72</a:t>
                      </a:r>
                      <a:endParaRPr lang="en-GB" sz="1400" kern="1200" dirty="0">
                        <a:solidFill>
                          <a:schemeClr val="tx1"/>
                        </a:solidFill>
                        <a:latin typeface="+mn-lt"/>
                        <a:ea typeface="+mn-ea"/>
                        <a:cs typeface="+mn-cs"/>
                      </a:endParaRPr>
                    </a:p>
                  </a:txBody>
                  <a:tcPr anchor="ctr">
                    <a:solidFill>
                      <a:schemeClr val="bg1"/>
                    </a:solidFill>
                  </a:tcPr>
                </a:tc>
                <a:tc>
                  <a:txBody>
                    <a:bodyPr/>
                    <a:lstStyle/>
                    <a:p>
                      <a:pPr algn="ctr" fontAlgn="b"/>
                      <a:r>
                        <a:rPr lang="en-GB" sz="1400" kern="1200" dirty="0">
                          <a:solidFill>
                            <a:schemeClr val="tx1"/>
                          </a:solidFill>
                          <a:latin typeface="+mn-lt"/>
                          <a:ea typeface="+mn-ea"/>
                          <a:cs typeface="+mn-cs"/>
                        </a:rPr>
                        <a:t>-86</a:t>
                      </a:r>
                    </a:p>
                  </a:txBody>
                  <a:tcPr marL="9525" marR="9525" marT="9525" marB="0" anchor="ctr">
                    <a:solidFill>
                      <a:schemeClr val="bg1"/>
                    </a:solidFill>
                  </a:tcPr>
                </a:tc>
                <a:tc>
                  <a:txBody>
                    <a:bodyPr/>
                    <a:lstStyle/>
                    <a:p>
                      <a:pPr algn="ctr" fontAlgn="b"/>
                      <a:r>
                        <a:rPr lang="en-GB" sz="1400" kern="1200" dirty="0">
                          <a:solidFill>
                            <a:schemeClr val="tx1"/>
                          </a:solidFill>
                          <a:latin typeface="+mn-lt"/>
                          <a:ea typeface="+mn-ea"/>
                          <a:cs typeface="+mn-cs"/>
                        </a:rPr>
                        <a:t>-124</a:t>
                      </a:r>
                    </a:p>
                  </a:txBody>
                  <a:tcPr marL="9525" marR="9525" marT="9525" marB="0" anchor="ctr">
                    <a:solidFill>
                      <a:schemeClr val="bg1"/>
                    </a:solidFill>
                  </a:tcPr>
                </a:tc>
                <a:tc>
                  <a:txBody>
                    <a:bodyPr/>
                    <a:lstStyle/>
                    <a:p>
                      <a:pPr algn="ctr" fontAlgn="b"/>
                      <a:r>
                        <a:rPr lang="en-GB" sz="1400" kern="1200" dirty="0">
                          <a:solidFill>
                            <a:schemeClr val="tx1"/>
                          </a:solidFill>
                          <a:latin typeface="+mn-lt"/>
                          <a:ea typeface="+mn-ea"/>
                          <a:cs typeface="+mn-cs"/>
                        </a:rPr>
                        <a:t>-109/-120</a:t>
                      </a:r>
                    </a:p>
                  </a:txBody>
                  <a:tcPr marL="9525" marR="9525" marT="9525" marB="0" anchor="ctr">
                    <a:solidFill>
                      <a:schemeClr val="bg1"/>
                    </a:solidFill>
                  </a:tcPr>
                </a:tc>
                <a:extLst>
                  <a:ext uri="{0D108BD9-81ED-4DB2-BD59-A6C34878D82A}">
                    <a16:rowId xmlns:a16="http://schemas.microsoft.com/office/drawing/2014/main" val="728103060"/>
                  </a:ext>
                </a:extLst>
              </a:tr>
              <a:tr h="2295680">
                <a:tc gridSpan="2">
                  <a:txBody>
                    <a:bodyPr/>
                    <a:lstStyle/>
                    <a:p>
                      <a:endParaRPr lang="en-GB" dirty="0"/>
                    </a:p>
                  </a:txBody>
                  <a:tcPr anchor="ctr">
                    <a:solidFill>
                      <a:schemeClr val="bg1"/>
                    </a:solidFill>
                  </a:tcPr>
                </a:tc>
                <a:tc hMerge="1">
                  <a:txBody>
                    <a:bodyPr/>
                    <a:lstStyle/>
                    <a:p>
                      <a:endParaRPr lang="en-GB" dirty="0"/>
                    </a:p>
                  </a:txBody>
                  <a:tcPr anchor="ctr">
                    <a:solidFill>
                      <a:schemeClr val="bg1"/>
                    </a:solidFill>
                  </a:tcPr>
                </a:tc>
                <a:tc>
                  <a:txBody>
                    <a:bodyPr/>
                    <a:lstStyle/>
                    <a:p>
                      <a:endParaRPr lang="en-GB" dirty="0"/>
                    </a:p>
                  </a:txBody>
                  <a:tcPr>
                    <a:solidFill>
                      <a:schemeClr val="bg1"/>
                    </a:solidFill>
                  </a:tcPr>
                </a:tc>
                <a:tc>
                  <a:txBody>
                    <a:bodyPr/>
                    <a:lstStyle/>
                    <a:p>
                      <a:endParaRPr lang="en-GB" dirty="0"/>
                    </a:p>
                  </a:txBody>
                  <a:tcPr>
                    <a:solidFill>
                      <a:schemeClr val="bg1"/>
                    </a:solidFill>
                  </a:tcPr>
                </a:tc>
                <a:tc>
                  <a:txBody>
                    <a:bodyPr/>
                    <a:lstStyle/>
                    <a:p>
                      <a:endParaRPr lang="en-GB" dirty="0"/>
                    </a:p>
                  </a:txBody>
                  <a:tcPr>
                    <a:solidFill>
                      <a:schemeClr val="bg1"/>
                    </a:solidFill>
                  </a:tcPr>
                </a:tc>
                <a:tc>
                  <a:txBody>
                    <a:bodyPr/>
                    <a:lstStyle/>
                    <a:p>
                      <a:endParaRPr lang="en-GB" dirty="0"/>
                    </a:p>
                  </a:txBody>
                  <a:tcPr>
                    <a:solidFill>
                      <a:schemeClr val="bg1"/>
                    </a:solidFill>
                  </a:tcPr>
                </a:tc>
                <a:extLst>
                  <a:ext uri="{0D108BD9-81ED-4DB2-BD59-A6C34878D82A}">
                    <a16:rowId xmlns:a16="http://schemas.microsoft.com/office/drawing/2014/main" val="4176744052"/>
                  </a:ext>
                </a:extLst>
              </a:tr>
            </a:tbl>
          </a:graphicData>
        </a:graphic>
      </p:graphicFrame>
      <p:sp>
        <p:nvSpPr>
          <p:cNvPr id="2" name="Title 1">
            <a:extLst>
              <a:ext uri="{FF2B5EF4-FFF2-40B4-BE49-F238E27FC236}">
                <a16:creationId xmlns:a16="http://schemas.microsoft.com/office/drawing/2014/main" id="{8E94B9C5-5352-45CB-8F3D-083B6405981F}"/>
              </a:ext>
            </a:extLst>
          </p:cNvPr>
          <p:cNvSpPr>
            <a:spLocks noGrp="1"/>
          </p:cNvSpPr>
          <p:nvPr>
            <p:ph type="title"/>
          </p:nvPr>
        </p:nvSpPr>
        <p:spPr/>
        <p:txBody>
          <a:bodyPr/>
          <a:lstStyle/>
          <a:p>
            <a:r>
              <a:rPr lang="en-US" dirty="0"/>
              <a:t>Coil stress for target pre-load</a:t>
            </a:r>
            <a:endParaRPr lang="en-GB" dirty="0"/>
          </a:p>
        </p:txBody>
      </p:sp>
      <p:sp>
        <p:nvSpPr>
          <p:cNvPr id="5" name="Slide Number Placeholder 4">
            <a:extLst>
              <a:ext uri="{FF2B5EF4-FFF2-40B4-BE49-F238E27FC236}">
                <a16:creationId xmlns:a16="http://schemas.microsoft.com/office/drawing/2014/main" id="{86ED2026-85A1-49D1-9DFB-D65EB15D5488}"/>
              </a:ext>
            </a:extLst>
          </p:cNvPr>
          <p:cNvSpPr>
            <a:spLocks noGrp="1"/>
          </p:cNvSpPr>
          <p:nvPr>
            <p:ph type="sldNum" sz="quarter" idx="12"/>
          </p:nvPr>
        </p:nvSpPr>
        <p:spPr/>
        <p:txBody>
          <a:bodyPr/>
          <a:lstStyle/>
          <a:p>
            <a:fld id="{BFDCA1C4-9514-7B4F-976F-D92F7E296653}" type="slidenum">
              <a:rPr lang="fr-FR" smtClean="0"/>
              <a:pPr/>
              <a:t>28</a:t>
            </a:fld>
            <a:endParaRPr lang="fr-FR"/>
          </a:p>
        </p:txBody>
      </p:sp>
      <p:pic>
        <p:nvPicPr>
          <p:cNvPr id="10" name="Picture 9">
            <a:extLst>
              <a:ext uri="{FF2B5EF4-FFF2-40B4-BE49-F238E27FC236}">
                <a16:creationId xmlns:a16="http://schemas.microsoft.com/office/drawing/2014/main" id="{00000000-0008-0000-0200-000005000000}"/>
              </a:ext>
            </a:extLst>
          </p:cNvPr>
          <p:cNvPicPr>
            <a:picLocks noChangeAspect="1"/>
          </p:cNvPicPr>
          <p:nvPr/>
        </p:nvPicPr>
        <p:blipFill rotWithShape="1">
          <a:blip r:embed="rId2"/>
          <a:srcRect t="1243" r="27103" b="1"/>
          <a:stretch/>
        </p:blipFill>
        <p:spPr>
          <a:xfrm>
            <a:off x="3580222" y="3993479"/>
            <a:ext cx="1779968" cy="1800000"/>
          </a:xfrm>
          <a:prstGeom prst="rect">
            <a:avLst/>
          </a:prstGeom>
        </p:spPr>
      </p:pic>
      <p:pic>
        <p:nvPicPr>
          <p:cNvPr id="12" name="Picture 11">
            <a:extLst>
              <a:ext uri="{FF2B5EF4-FFF2-40B4-BE49-F238E27FC236}">
                <a16:creationId xmlns:a16="http://schemas.microsoft.com/office/drawing/2014/main" id="{00000000-0008-0000-0200-000006000000}"/>
              </a:ext>
            </a:extLst>
          </p:cNvPr>
          <p:cNvPicPr>
            <a:picLocks noChangeAspect="1"/>
          </p:cNvPicPr>
          <p:nvPr/>
        </p:nvPicPr>
        <p:blipFill rotWithShape="1">
          <a:blip r:embed="rId3"/>
          <a:srcRect r="28969"/>
          <a:stretch/>
        </p:blipFill>
        <p:spPr>
          <a:xfrm>
            <a:off x="5390061" y="3993479"/>
            <a:ext cx="1755825" cy="1800000"/>
          </a:xfrm>
          <a:prstGeom prst="rect">
            <a:avLst/>
          </a:prstGeom>
        </p:spPr>
      </p:pic>
      <p:pic>
        <p:nvPicPr>
          <p:cNvPr id="13" name="Picture 12">
            <a:extLst>
              <a:ext uri="{FF2B5EF4-FFF2-40B4-BE49-F238E27FC236}">
                <a16:creationId xmlns:a16="http://schemas.microsoft.com/office/drawing/2014/main" id="{00000000-0008-0000-0200-000007000000}"/>
              </a:ext>
            </a:extLst>
          </p:cNvPr>
          <p:cNvPicPr>
            <a:picLocks noChangeAspect="1"/>
          </p:cNvPicPr>
          <p:nvPr/>
        </p:nvPicPr>
        <p:blipFill rotWithShape="1">
          <a:blip r:embed="rId4"/>
          <a:srcRect r="26390"/>
          <a:stretch/>
        </p:blipFill>
        <p:spPr>
          <a:xfrm>
            <a:off x="7183189" y="3993479"/>
            <a:ext cx="1753041" cy="1800000"/>
          </a:xfrm>
          <a:prstGeom prst="rect">
            <a:avLst/>
          </a:prstGeom>
        </p:spPr>
      </p:pic>
      <p:pic>
        <p:nvPicPr>
          <p:cNvPr id="14" name="Picture 13">
            <a:extLst>
              <a:ext uri="{FF2B5EF4-FFF2-40B4-BE49-F238E27FC236}">
                <a16:creationId xmlns:a16="http://schemas.microsoft.com/office/drawing/2014/main" id="{00000000-0008-0000-0200-000005000000}"/>
              </a:ext>
            </a:extLst>
          </p:cNvPr>
          <p:cNvPicPr>
            <a:picLocks noChangeAspect="1"/>
          </p:cNvPicPr>
          <p:nvPr/>
        </p:nvPicPr>
        <p:blipFill rotWithShape="1">
          <a:blip r:embed="rId2"/>
          <a:srcRect l="72480" r="2711" b="15844"/>
          <a:stretch/>
        </p:blipFill>
        <p:spPr>
          <a:xfrm>
            <a:off x="493036" y="3776294"/>
            <a:ext cx="860575" cy="2179083"/>
          </a:xfrm>
          <a:prstGeom prst="rect">
            <a:avLst/>
          </a:prstGeom>
        </p:spPr>
      </p:pic>
      <p:pic>
        <p:nvPicPr>
          <p:cNvPr id="2050" name="Picture 2">
            <a:extLst>
              <a:ext uri="{FF2B5EF4-FFF2-40B4-BE49-F238E27FC236}">
                <a16:creationId xmlns:a16="http://schemas.microsoft.com/office/drawing/2014/main" id="{CC3FF1BF-F1E9-4A7B-8454-780C02622ECD}"/>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26835"/>
          <a:stretch/>
        </p:blipFill>
        <p:spPr bwMode="auto">
          <a:xfrm>
            <a:off x="1666117" y="3993479"/>
            <a:ext cx="1794281" cy="18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14">
            <a:extLst>
              <a:ext uri="{FF2B5EF4-FFF2-40B4-BE49-F238E27FC236}">
                <a16:creationId xmlns:a16="http://schemas.microsoft.com/office/drawing/2014/main" id="{249BC14F-CDBE-46F6-A390-9617899C5316}"/>
              </a:ext>
            </a:extLst>
          </p:cNvPr>
          <p:cNvSpPr txBox="1"/>
          <p:nvPr/>
        </p:nvSpPr>
        <p:spPr>
          <a:xfrm>
            <a:off x="38122" y="6126659"/>
            <a:ext cx="7741102" cy="646331"/>
          </a:xfrm>
          <a:prstGeom prst="rect">
            <a:avLst/>
          </a:prstGeom>
          <a:solidFill>
            <a:schemeClr val="bg1"/>
          </a:solidFill>
        </p:spPr>
        <p:txBody>
          <a:bodyPr wrap="square">
            <a:spAutoFit/>
          </a:bodyPr>
          <a:lstStyle/>
          <a:p>
            <a:r>
              <a:rPr lang="en-US" sz="1200" i="1" dirty="0"/>
              <a:t>Stress map and stress values for the new procedure, loading with auxiliary bladders in the cooling holes. </a:t>
            </a:r>
          </a:p>
          <a:p>
            <a:r>
              <a:rPr lang="en-US" sz="1200" i="1" dirty="0"/>
              <a:t>Nominal assembly with 80 MPa pole compression at warm, 110 MPa at cold</a:t>
            </a:r>
          </a:p>
          <a:p>
            <a:r>
              <a:rPr lang="en-US" sz="1200" i="1" dirty="0"/>
              <a:t>Uncertainty due to material properties and assembly tolerances ± 15-20 MPa</a:t>
            </a:r>
            <a:endParaRPr lang="en-GB" sz="1200" i="1" dirty="0"/>
          </a:p>
        </p:txBody>
      </p:sp>
      <p:sp>
        <p:nvSpPr>
          <p:cNvPr id="6" name="TextBox 5">
            <a:extLst>
              <a:ext uri="{FF2B5EF4-FFF2-40B4-BE49-F238E27FC236}">
                <a16:creationId xmlns:a16="http://schemas.microsoft.com/office/drawing/2014/main" id="{E7B02CB9-C72D-4666-90DE-1BA584E10DE6}"/>
              </a:ext>
            </a:extLst>
          </p:cNvPr>
          <p:cNvSpPr txBox="1"/>
          <p:nvPr/>
        </p:nvSpPr>
        <p:spPr>
          <a:xfrm>
            <a:off x="2265869" y="5144648"/>
            <a:ext cx="377026" cy="369332"/>
          </a:xfrm>
          <a:prstGeom prst="rect">
            <a:avLst/>
          </a:prstGeom>
          <a:noFill/>
        </p:spPr>
        <p:txBody>
          <a:bodyPr wrap="none" rtlCol="0">
            <a:spAutoFit/>
          </a:bodyPr>
          <a:lstStyle/>
          <a:p>
            <a:r>
              <a:rPr lang="en-US" dirty="0"/>
              <a:t>IL</a:t>
            </a:r>
            <a:endParaRPr lang="en-GB" dirty="0"/>
          </a:p>
        </p:txBody>
      </p:sp>
      <p:sp>
        <p:nvSpPr>
          <p:cNvPr id="16" name="TextBox 15">
            <a:extLst>
              <a:ext uri="{FF2B5EF4-FFF2-40B4-BE49-F238E27FC236}">
                <a16:creationId xmlns:a16="http://schemas.microsoft.com/office/drawing/2014/main" id="{6C482BA2-01DE-4E3C-8BE9-D6D533E1B742}"/>
              </a:ext>
            </a:extLst>
          </p:cNvPr>
          <p:cNvSpPr txBox="1"/>
          <p:nvPr/>
        </p:nvSpPr>
        <p:spPr>
          <a:xfrm>
            <a:off x="2764040" y="5144648"/>
            <a:ext cx="492443" cy="369332"/>
          </a:xfrm>
          <a:prstGeom prst="rect">
            <a:avLst/>
          </a:prstGeom>
          <a:noFill/>
        </p:spPr>
        <p:txBody>
          <a:bodyPr wrap="none" rtlCol="0">
            <a:spAutoFit/>
          </a:bodyPr>
          <a:lstStyle/>
          <a:p>
            <a:r>
              <a:rPr lang="en-US" dirty="0"/>
              <a:t>OL</a:t>
            </a:r>
            <a:endParaRPr lang="en-GB" dirty="0"/>
          </a:p>
        </p:txBody>
      </p:sp>
      <p:sp>
        <p:nvSpPr>
          <p:cNvPr id="7" name="TextBox 6">
            <a:extLst>
              <a:ext uri="{FF2B5EF4-FFF2-40B4-BE49-F238E27FC236}">
                <a16:creationId xmlns:a16="http://schemas.microsoft.com/office/drawing/2014/main" id="{4E6EDBF5-057F-4DFF-AD7A-A5883110DF8B}"/>
              </a:ext>
            </a:extLst>
          </p:cNvPr>
          <p:cNvSpPr txBox="1"/>
          <p:nvPr/>
        </p:nvSpPr>
        <p:spPr>
          <a:xfrm>
            <a:off x="2354027" y="5721109"/>
            <a:ext cx="805029" cy="261610"/>
          </a:xfrm>
          <a:prstGeom prst="rect">
            <a:avLst/>
          </a:prstGeom>
          <a:noFill/>
        </p:spPr>
        <p:txBody>
          <a:bodyPr wrap="none" rtlCol="0">
            <a:spAutoFit/>
          </a:bodyPr>
          <a:lstStyle/>
          <a:p>
            <a:r>
              <a:rPr lang="en-US" sz="1100" dirty="0"/>
              <a:t>Mid-plane</a:t>
            </a:r>
            <a:endParaRPr lang="en-GB" sz="1100" dirty="0"/>
          </a:p>
        </p:txBody>
      </p:sp>
      <p:sp>
        <p:nvSpPr>
          <p:cNvPr id="17" name="TextBox 16">
            <a:extLst>
              <a:ext uri="{FF2B5EF4-FFF2-40B4-BE49-F238E27FC236}">
                <a16:creationId xmlns:a16="http://schemas.microsoft.com/office/drawing/2014/main" id="{3CDA527D-7529-41FB-9D32-357302150A52}"/>
              </a:ext>
            </a:extLst>
          </p:cNvPr>
          <p:cNvSpPr txBox="1"/>
          <p:nvPr/>
        </p:nvSpPr>
        <p:spPr>
          <a:xfrm rot="19986189">
            <a:off x="2031670" y="4059428"/>
            <a:ext cx="468398" cy="261610"/>
          </a:xfrm>
          <a:prstGeom prst="rect">
            <a:avLst/>
          </a:prstGeom>
          <a:noFill/>
        </p:spPr>
        <p:txBody>
          <a:bodyPr wrap="none" rtlCol="0">
            <a:spAutoFit/>
          </a:bodyPr>
          <a:lstStyle/>
          <a:p>
            <a:r>
              <a:rPr lang="en-US" sz="1100" dirty="0"/>
              <a:t>Pole</a:t>
            </a:r>
            <a:endParaRPr lang="en-GB" sz="1100" dirty="0"/>
          </a:p>
        </p:txBody>
      </p:sp>
      <p:sp>
        <p:nvSpPr>
          <p:cNvPr id="19" name="TextBox 18">
            <a:extLst>
              <a:ext uri="{FF2B5EF4-FFF2-40B4-BE49-F238E27FC236}">
                <a16:creationId xmlns:a16="http://schemas.microsoft.com/office/drawing/2014/main" id="{4FFEAAAF-A518-47DE-A550-5E05119D456B}"/>
              </a:ext>
            </a:extLst>
          </p:cNvPr>
          <p:cNvSpPr txBox="1"/>
          <p:nvPr/>
        </p:nvSpPr>
        <p:spPr>
          <a:xfrm>
            <a:off x="1107884" y="4981493"/>
            <a:ext cx="4719484" cy="200055"/>
          </a:xfrm>
          <a:prstGeom prst="rect">
            <a:avLst/>
          </a:prstGeom>
          <a:noFill/>
        </p:spPr>
        <p:txBody>
          <a:bodyPr wrap="square">
            <a:spAutoFit/>
          </a:bodyPr>
          <a:lstStyle/>
          <a:p>
            <a:r>
              <a:rPr lang="en-US" sz="700" dirty="0"/>
              <a:t>125 MPa</a:t>
            </a:r>
            <a:endParaRPr lang="en-GB" sz="700" dirty="0"/>
          </a:p>
        </p:txBody>
      </p:sp>
      <p:sp>
        <p:nvSpPr>
          <p:cNvPr id="20" name="TextBox 19">
            <a:extLst>
              <a:ext uri="{FF2B5EF4-FFF2-40B4-BE49-F238E27FC236}">
                <a16:creationId xmlns:a16="http://schemas.microsoft.com/office/drawing/2014/main" id="{B2AD3D42-073F-42C6-B829-406C651A9498}"/>
              </a:ext>
            </a:extLst>
          </p:cNvPr>
          <p:cNvSpPr txBox="1"/>
          <p:nvPr/>
        </p:nvSpPr>
        <p:spPr>
          <a:xfrm>
            <a:off x="1130006" y="5781172"/>
            <a:ext cx="4719484" cy="200055"/>
          </a:xfrm>
          <a:prstGeom prst="rect">
            <a:avLst/>
          </a:prstGeom>
          <a:noFill/>
        </p:spPr>
        <p:txBody>
          <a:bodyPr wrap="square">
            <a:spAutoFit/>
          </a:bodyPr>
          <a:lstStyle/>
          <a:p>
            <a:r>
              <a:rPr lang="en-US" sz="700" dirty="0"/>
              <a:t>  0 MPa</a:t>
            </a:r>
            <a:endParaRPr lang="en-GB" sz="700" dirty="0"/>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FEEF6468-16C7-8A2C-A59A-A5347D31E31F}"/>
                  </a:ext>
                </a:extLst>
              </p:cNvPr>
              <p:cNvSpPr txBox="1"/>
              <p:nvPr/>
            </p:nvSpPr>
            <p:spPr>
              <a:xfrm>
                <a:off x="930688" y="4077652"/>
                <a:ext cx="237886" cy="21544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1400" i="1" smtClean="0">
                              <a:latin typeface="Cambria Math" panose="02040503050406030204" pitchFamily="18" charset="0"/>
                            </a:rPr>
                          </m:ctrlPr>
                        </m:sSubPr>
                        <m:e>
                          <m:r>
                            <a:rPr lang="en-GB" sz="1400" i="1" smtClean="0">
                              <a:latin typeface="Cambria Math" panose="02040503050406030204" pitchFamily="18" charset="0"/>
                              <a:ea typeface="Cambria Math" panose="02040503050406030204" pitchFamily="18" charset="0"/>
                            </a:rPr>
                            <m:t>𝜎</m:t>
                          </m:r>
                        </m:e>
                        <m:sub>
                          <m:r>
                            <a:rPr lang="en-GB" sz="1400" i="1" smtClean="0">
                              <a:latin typeface="Cambria Math" panose="02040503050406030204" pitchFamily="18" charset="0"/>
                              <a:ea typeface="Cambria Math" panose="02040503050406030204" pitchFamily="18" charset="0"/>
                            </a:rPr>
                            <m:t>𝜃</m:t>
                          </m:r>
                        </m:sub>
                      </m:sSub>
                    </m:oMath>
                  </m:oMathPara>
                </a14:m>
                <a:endParaRPr lang="en-GB" sz="1400" dirty="0"/>
              </a:p>
            </p:txBody>
          </p:sp>
        </mc:Choice>
        <mc:Fallback xmlns="">
          <p:sp>
            <p:nvSpPr>
              <p:cNvPr id="3" name="TextBox 2">
                <a:extLst>
                  <a:ext uri="{FF2B5EF4-FFF2-40B4-BE49-F238E27FC236}">
                    <a16:creationId xmlns:a16="http://schemas.microsoft.com/office/drawing/2014/main" id="{FEEF6468-16C7-8A2C-A59A-A5347D31E31F}"/>
                  </a:ext>
                </a:extLst>
              </p:cNvPr>
              <p:cNvSpPr txBox="1">
                <a:spLocks noRot="1" noChangeAspect="1" noMove="1" noResize="1" noEditPoints="1" noAdjustHandles="1" noChangeArrowheads="1" noChangeShapeType="1" noTextEdit="1"/>
              </p:cNvSpPr>
              <p:nvPr/>
            </p:nvSpPr>
            <p:spPr>
              <a:xfrm>
                <a:off x="930688" y="4077652"/>
                <a:ext cx="237886" cy="215444"/>
              </a:xfrm>
              <a:prstGeom prst="rect">
                <a:avLst/>
              </a:prstGeom>
              <a:blipFill>
                <a:blip r:embed="rId6"/>
                <a:stretch>
                  <a:fillRect l="-10256" r="-2564" b="-20000"/>
                </a:stretch>
              </a:blipFill>
            </p:spPr>
            <p:txBody>
              <a:bodyPr/>
              <a:lstStyle/>
              <a:p>
                <a:r>
                  <a:rPr lang="en-GB">
                    <a:noFill/>
                  </a:rPr>
                  <a:t> </a:t>
                </a:r>
              </a:p>
            </p:txBody>
          </p:sp>
        </mc:Fallback>
      </mc:AlternateContent>
    </p:spTree>
    <p:extLst>
      <p:ext uri="{BB962C8B-B14F-4D97-AF65-F5344CB8AC3E}">
        <p14:creationId xmlns:p14="http://schemas.microsoft.com/office/powerpoint/2010/main" val="14246711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230C5-7E54-4BCB-8AB3-AAFBB0EB5190}"/>
              </a:ext>
            </a:extLst>
          </p:cNvPr>
          <p:cNvSpPr>
            <a:spLocks noGrp="1"/>
          </p:cNvSpPr>
          <p:nvPr>
            <p:ph type="title"/>
          </p:nvPr>
        </p:nvSpPr>
        <p:spPr>
          <a:xfrm>
            <a:off x="612000" y="182132"/>
            <a:ext cx="7920000" cy="720000"/>
          </a:xfrm>
        </p:spPr>
        <p:txBody>
          <a:bodyPr/>
          <a:lstStyle/>
          <a:p>
            <a:r>
              <a:rPr lang="en-US" dirty="0"/>
              <a:t>TF</a:t>
            </a:r>
            <a:endParaRPr lang="en-GB" dirty="0"/>
          </a:p>
        </p:txBody>
      </p:sp>
      <p:sp>
        <p:nvSpPr>
          <p:cNvPr id="5" name="Slide Number Placeholder 4">
            <a:extLst>
              <a:ext uri="{FF2B5EF4-FFF2-40B4-BE49-F238E27FC236}">
                <a16:creationId xmlns:a16="http://schemas.microsoft.com/office/drawing/2014/main" id="{C5B87EC7-E7CC-4EDF-B362-FFABFA14B59C}"/>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FDCA1C4-9514-7B4F-976F-D92F7E296653}" type="slidenum">
              <a:rPr kumimoji="0" lang="fr-FR" sz="1200" b="0" i="0" u="none" strike="noStrike" kern="1200" cap="none" spc="0" normalizeH="0" baseline="0" noProof="0" smtClean="0">
                <a:ln>
                  <a:noFill/>
                </a:ln>
                <a:solidFill>
                  <a:srgbClr val="64BCD9"/>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29</a:t>
            </a:fld>
            <a:endParaRPr kumimoji="0" lang="fr-FR" sz="1200" b="0" i="0" u="none" strike="noStrike" kern="1200" cap="none" spc="0" normalizeH="0" baseline="0" noProof="0">
              <a:ln>
                <a:noFill/>
              </a:ln>
              <a:solidFill>
                <a:srgbClr val="64BCD9"/>
              </a:solidFill>
              <a:effectLst/>
              <a:uLnTx/>
              <a:uFillTx/>
              <a:latin typeface="Arial"/>
              <a:ea typeface="+mn-ea"/>
              <a:cs typeface="+mn-cs"/>
            </a:endParaRPr>
          </a:p>
        </p:txBody>
      </p:sp>
      <p:pic>
        <p:nvPicPr>
          <p:cNvPr id="6" name="Picture 5">
            <a:extLst>
              <a:ext uri="{FF2B5EF4-FFF2-40B4-BE49-F238E27FC236}">
                <a16:creationId xmlns:a16="http://schemas.microsoft.com/office/drawing/2014/main" id="{6F7CE93B-A2C0-19ED-FF84-B12E542540F3}"/>
              </a:ext>
            </a:extLst>
          </p:cNvPr>
          <p:cNvPicPr>
            <a:picLocks noChangeAspect="1"/>
          </p:cNvPicPr>
          <p:nvPr/>
        </p:nvPicPr>
        <p:blipFill>
          <a:blip r:embed="rId2"/>
          <a:stretch>
            <a:fillRect/>
          </a:stretch>
        </p:blipFill>
        <p:spPr>
          <a:xfrm>
            <a:off x="243465" y="289288"/>
            <a:ext cx="8657070" cy="6279424"/>
          </a:xfrm>
          <a:prstGeom prst="rect">
            <a:avLst/>
          </a:prstGeom>
        </p:spPr>
      </p:pic>
      <p:cxnSp>
        <p:nvCxnSpPr>
          <p:cNvPr id="4" name="Straight Arrow Connector 3">
            <a:extLst>
              <a:ext uri="{FF2B5EF4-FFF2-40B4-BE49-F238E27FC236}">
                <a16:creationId xmlns:a16="http://schemas.microsoft.com/office/drawing/2014/main" id="{4237DEBC-2F6A-5523-4C7F-884BD6C441C6}"/>
              </a:ext>
            </a:extLst>
          </p:cNvPr>
          <p:cNvCxnSpPr/>
          <p:nvPr/>
        </p:nvCxnSpPr>
        <p:spPr>
          <a:xfrm flipV="1">
            <a:off x="5033727" y="3349782"/>
            <a:ext cx="742384" cy="7921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 name="Straight Arrow Connector 2">
            <a:extLst>
              <a:ext uri="{FF2B5EF4-FFF2-40B4-BE49-F238E27FC236}">
                <a16:creationId xmlns:a16="http://schemas.microsoft.com/office/drawing/2014/main" id="{70B885FF-A20A-C21E-7B77-9A567DC7C646}"/>
              </a:ext>
            </a:extLst>
          </p:cNvPr>
          <p:cNvCxnSpPr>
            <a:cxnSpLocks/>
          </p:cNvCxnSpPr>
          <p:nvPr/>
        </p:nvCxnSpPr>
        <p:spPr>
          <a:xfrm flipH="1">
            <a:off x="5776111" y="3429000"/>
            <a:ext cx="152400" cy="75954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8" name="Straight Arrow Connector 7">
            <a:extLst>
              <a:ext uri="{FF2B5EF4-FFF2-40B4-BE49-F238E27FC236}">
                <a16:creationId xmlns:a16="http://schemas.microsoft.com/office/drawing/2014/main" id="{339F9F3A-0FD4-5B1B-AC54-88E65373B484}"/>
              </a:ext>
            </a:extLst>
          </p:cNvPr>
          <p:cNvCxnSpPr>
            <a:cxnSpLocks/>
          </p:cNvCxnSpPr>
          <p:nvPr/>
        </p:nvCxnSpPr>
        <p:spPr>
          <a:xfrm flipV="1">
            <a:off x="5852311" y="4188542"/>
            <a:ext cx="990941" cy="14010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1" name="Straight Arrow Connector 10">
            <a:extLst>
              <a:ext uri="{FF2B5EF4-FFF2-40B4-BE49-F238E27FC236}">
                <a16:creationId xmlns:a16="http://schemas.microsoft.com/office/drawing/2014/main" id="{D60E1AF7-AC06-5951-B978-073719C93A31}"/>
              </a:ext>
            </a:extLst>
          </p:cNvPr>
          <p:cNvCxnSpPr>
            <a:cxnSpLocks/>
          </p:cNvCxnSpPr>
          <p:nvPr/>
        </p:nvCxnSpPr>
        <p:spPr>
          <a:xfrm flipH="1">
            <a:off x="6409281" y="4258596"/>
            <a:ext cx="510171" cy="58256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7C85A551-B128-B777-1662-2B1AEEEB8895}"/>
              </a:ext>
            </a:extLst>
          </p:cNvPr>
          <p:cNvCxnSpPr>
            <a:cxnSpLocks/>
          </p:cNvCxnSpPr>
          <p:nvPr/>
        </p:nvCxnSpPr>
        <p:spPr>
          <a:xfrm flipV="1">
            <a:off x="6482413" y="4818648"/>
            <a:ext cx="1107927" cy="10715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31994620-E1F0-3466-D4B5-D36F77B1171C}"/>
              </a:ext>
            </a:extLst>
          </p:cNvPr>
          <p:cNvCxnSpPr>
            <a:cxnSpLocks/>
          </p:cNvCxnSpPr>
          <p:nvPr/>
        </p:nvCxnSpPr>
        <p:spPr>
          <a:xfrm flipH="1">
            <a:off x="6843252" y="4920889"/>
            <a:ext cx="747088" cy="25087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id="{30F67BD4-36F7-EC52-20D8-5619D10CDAA5}"/>
              </a:ext>
            </a:extLst>
          </p:cNvPr>
          <p:cNvCxnSpPr>
            <a:cxnSpLocks/>
          </p:cNvCxnSpPr>
          <p:nvPr/>
        </p:nvCxnSpPr>
        <p:spPr>
          <a:xfrm flipV="1">
            <a:off x="6965348" y="5046328"/>
            <a:ext cx="1097104" cy="17936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444176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9C41C6-E235-3E34-744B-96911BEF3DD7}"/>
              </a:ext>
            </a:extLst>
          </p:cNvPr>
          <p:cNvSpPr>
            <a:spLocks noGrp="1"/>
          </p:cNvSpPr>
          <p:nvPr>
            <p:ph type="title"/>
          </p:nvPr>
        </p:nvSpPr>
        <p:spPr/>
        <p:txBody>
          <a:bodyPr/>
          <a:lstStyle/>
          <a:p>
            <a:r>
              <a:rPr lang="en-US" dirty="0"/>
              <a:t>Preamble</a:t>
            </a:r>
            <a:endParaRPr lang="en-GB" dirty="0"/>
          </a:p>
        </p:txBody>
      </p:sp>
      <p:sp>
        <p:nvSpPr>
          <p:cNvPr id="4" name="Slide Number Placeholder 3">
            <a:extLst>
              <a:ext uri="{FF2B5EF4-FFF2-40B4-BE49-F238E27FC236}">
                <a16:creationId xmlns:a16="http://schemas.microsoft.com/office/drawing/2014/main" id="{448CEEDA-7CBF-72CE-DA16-21C64E84FE4F}"/>
              </a:ext>
            </a:extLst>
          </p:cNvPr>
          <p:cNvSpPr>
            <a:spLocks noGrp="1"/>
          </p:cNvSpPr>
          <p:nvPr>
            <p:ph type="sldNum" sz="quarter" idx="12"/>
          </p:nvPr>
        </p:nvSpPr>
        <p:spPr/>
        <p:txBody>
          <a:bodyPr/>
          <a:lstStyle/>
          <a:p>
            <a:fld id="{BFDCA1C4-9514-7B4F-976F-D92F7E296653}" type="slidenum">
              <a:rPr lang="fr-FR" smtClean="0"/>
              <a:pPr/>
              <a:t>3</a:t>
            </a:fld>
            <a:endParaRPr lang="fr-FR"/>
          </a:p>
        </p:txBody>
      </p:sp>
      <p:sp>
        <p:nvSpPr>
          <p:cNvPr id="6" name="TextBox 5">
            <a:extLst>
              <a:ext uri="{FF2B5EF4-FFF2-40B4-BE49-F238E27FC236}">
                <a16:creationId xmlns:a16="http://schemas.microsoft.com/office/drawing/2014/main" id="{0DB07988-5C8D-BC7C-C690-B8C50E0EB41C}"/>
              </a:ext>
            </a:extLst>
          </p:cNvPr>
          <p:cNvSpPr txBox="1"/>
          <p:nvPr/>
        </p:nvSpPr>
        <p:spPr>
          <a:xfrm>
            <a:off x="603938" y="1216198"/>
            <a:ext cx="8208472" cy="923330"/>
          </a:xfrm>
          <a:prstGeom prst="rect">
            <a:avLst/>
          </a:prstGeom>
          <a:solidFill>
            <a:schemeClr val="accent4">
              <a:lumMod val="20000"/>
              <a:lumOff val="80000"/>
            </a:schemeClr>
          </a:solidFill>
          <a:ln>
            <a:solidFill>
              <a:schemeClr val="tx1"/>
            </a:solidFill>
          </a:ln>
        </p:spPr>
        <p:txBody>
          <a:bodyPr wrap="square">
            <a:spAutoFit/>
          </a:bodyPr>
          <a:lstStyle/>
          <a:p>
            <a:r>
              <a:rPr lang="en-US" sz="1800" i="1" dirty="0"/>
              <a:t>What is new with respect the 12</a:t>
            </a:r>
            <a:r>
              <a:rPr lang="en-US" sz="1800" i="1" baseline="30000" dirty="0"/>
              <a:t>th</a:t>
            </a:r>
            <a:r>
              <a:rPr lang="en-US" sz="1800" i="1" dirty="0"/>
              <a:t> HL-LHC collaboration meeting (</a:t>
            </a:r>
            <a:r>
              <a:rPr lang="en-US" sz="1800" i="1" dirty="0">
                <a:hlinkClick r:id="rId2"/>
              </a:rPr>
              <a:t>link here</a:t>
            </a:r>
            <a:r>
              <a:rPr lang="en-US" sz="1800" i="1" dirty="0"/>
              <a:t>)?</a:t>
            </a:r>
          </a:p>
          <a:p>
            <a:pPr marL="742950" lvl="1" indent="-285750">
              <a:buFont typeface="Arial" panose="020B0604020202020204" pitchFamily="34" charset="0"/>
              <a:buChar char="•"/>
            </a:pPr>
            <a:r>
              <a:rPr lang="en-US" sz="1800" i="1" dirty="0"/>
              <a:t>Pre-load experiment in MQXFS7</a:t>
            </a:r>
          </a:p>
          <a:p>
            <a:pPr marL="742950" lvl="1" indent="-285750">
              <a:buFont typeface="Arial" panose="020B0604020202020204" pitchFamily="34" charset="0"/>
              <a:buChar char="•"/>
            </a:pPr>
            <a:r>
              <a:rPr lang="en-US" i="1" dirty="0"/>
              <a:t>Mini-swap quench heater validation in MQXFS8</a:t>
            </a:r>
            <a:endParaRPr lang="en-US" sz="1800" i="1" dirty="0"/>
          </a:p>
        </p:txBody>
      </p:sp>
      <p:pic>
        <p:nvPicPr>
          <p:cNvPr id="5" name="Picture 4">
            <a:extLst>
              <a:ext uri="{FF2B5EF4-FFF2-40B4-BE49-F238E27FC236}">
                <a16:creationId xmlns:a16="http://schemas.microsoft.com/office/drawing/2014/main" id="{2ACA42FA-DDB3-7704-21AB-897EDCB5D587}"/>
              </a:ext>
            </a:extLst>
          </p:cNvPr>
          <p:cNvPicPr>
            <a:picLocks noChangeAspect="1"/>
          </p:cNvPicPr>
          <p:nvPr/>
        </p:nvPicPr>
        <p:blipFill>
          <a:blip r:embed="rId3"/>
          <a:stretch>
            <a:fillRect/>
          </a:stretch>
        </p:blipFill>
        <p:spPr>
          <a:xfrm>
            <a:off x="0" y="3284984"/>
            <a:ext cx="9144000" cy="920236"/>
          </a:xfrm>
          <a:prstGeom prst="rect">
            <a:avLst/>
          </a:prstGeom>
        </p:spPr>
      </p:pic>
      <p:sp>
        <p:nvSpPr>
          <p:cNvPr id="10" name="TextBox 9">
            <a:extLst>
              <a:ext uri="{FF2B5EF4-FFF2-40B4-BE49-F238E27FC236}">
                <a16:creationId xmlns:a16="http://schemas.microsoft.com/office/drawing/2014/main" id="{90D47C73-7E22-92F9-A4FE-6B969A6FDE8E}"/>
              </a:ext>
            </a:extLst>
          </p:cNvPr>
          <p:cNvSpPr txBox="1"/>
          <p:nvPr/>
        </p:nvSpPr>
        <p:spPr>
          <a:xfrm>
            <a:off x="2878429" y="4465182"/>
            <a:ext cx="1184940" cy="369332"/>
          </a:xfrm>
          <a:prstGeom prst="rect">
            <a:avLst/>
          </a:prstGeom>
          <a:noFill/>
        </p:spPr>
        <p:txBody>
          <a:bodyPr wrap="square" rtlCol="0">
            <a:spAutoFit/>
          </a:bodyPr>
          <a:lstStyle/>
          <a:p>
            <a:pPr algn="r"/>
            <a:r>
              <a:rPr lang="en-US" dirty="0">
                <a:hlinkClick r:id="rId4"/>
              </a:rPr>
              <a:t>Link 8</a:t>
            </a:r>
            <a:r>
              <a:rPr lang="en-US" baseline="30000" dirty="0">
                <a:hlinkClick r:id="rId4"/>
              </a:rPr>
              <a:t>th</a:t>
            </a:r>
            <a:endParaRPr lang="en-GB" dirty="0"/>
          </a:p>
        </p:txBody>
      </p:sp>
      <p:sp>
        <p:nvSpPr>
          <p:cNvPr id="11" name="TextBox 10">
            <a:extLst>
              <a:ext uri="{FF2B5EF4-FFF2-40B4-BE49-F238E27FC236}">
                <a16:creationId xmlns:a16="http://schemas.microsoft.com/office/drawing/2014/main" id="{3B8FCB55-74DF-E7B6-C71A-154296144B18}"/>
              </a:ext>
            </a:extLst>
          </p:cNvPr>
          <p:cNvSpPr txBox="1"/>
          <p:nvPr/>
        </p:nvSpPr>
        <p:spPr>
          <a:xfrm>
            <a:off x="4142956" y="4459151"/>
            <a:ext cx="928459" cy="369332"/>
          </a:xfrm>
          <a:prstGeom prst="rect">
            <a:avLst/>
          </a:prstGeom>
          <a:noFill/>
        </p:spPr>
        <p:txBody>
          <a:bodyPr wrap="none" rtlCol="0">
            <a:spAutoFit/>
          </a:bodyPr>
          <a:lstStyle/>
          <a:p>
            <a:pPr algn="r"/>
            <a:r>
              <a:rPr lang="en-US" dirty="0">
                <a:hlinkClick r:id="rId5"/>
              </a:rPr>
              <a:t>Link 9</a:t>
            </a:r>
            <a:r>
              <a:rPr lang="en-US" baseline="30000" dirty="0">
                <a:hlinkClick r:id="rId5"/>
              </a:rPr>
              <a:t>th</a:t>
            </a:r>
            <a:endParaRPr lang="en-GB" dirty="0"/>
          </a:p>
        </p:txBody>
      </p:sp>
      <p:sp>
        <p:nvSpPr>
          <p:cNvPr id="12" name="TextBox 11">
            <a:extLst>
              <a:ext uri="{FF2B5EF4-FFF2-40B4-BE49-F238E27FC236}">
                <a16:creationId xmlns:a16="http://schemas.microsoft.com/office/drawing/2014/main" id="{E3E19AB5-3D83-4DEF-5A1D-60D84FA00703}"/>
              </a:ext>
            </a:extLst>
          </p:cNvPr>
          <p:cNvSpPr txBox="1"/>
          <p:nvPr/>
        </p:nvSpPr>
        <p:spPr>
          <a:xfrm>
            <a:off x="5121949" y="4475899"/>
            <a:ext cx="1056700" cy="369332"/>
          </a:xfrm>
          <a:prstGeom prst="rect">
            <a:avLst/>
          </a:prstGeom>
          <a:noFill/>
        </p:spPr>
        <p:txBody>
          <a:bodyPr wrap="none" rtlCol="0">
            <a:spAutoFit/>
          </a:bodyPr>
          <a:lstStyle/>
          <a:p>
            <a:pPr algn="r"/>
            <a:r>
              <a:rPr lang="en-US" dirty="0">
                <a:hlinkClick r:id="rId6"/>
              </a:rPr>
              <a:t>Link 10</a:t>
            </a:r>
            <a:r>
              <a:rPr lang="en-US" baseline="30000" dirty="0">
                <a:hlinkClick r:id="rId6"/>
              </a:rPr>
              <a:t>th</a:t>
            </a:r>
            <a:endParaRPr lang="en-GB" dirty="0"/>
          </a:p>
        </p:txBody>
      </p:sp>
      <p:sp>
        <p:nvSpPr>
          <p:cNvPr id="13" name="TextBox 12">
            <a:extLst>
              <a:ext uri="{FF2B5EF4-FFF2-40B4-BE49-F238E27FC236}">
                <a16:creationId xmlns:a16="http://schemas.microsoft.com/office/drawing/2014/main" id="{4373D655-C745-488D-2F98-BCC0EB2625EC}"/>
              </a:ext>
            </a:extLst>
          </p:cNvPr>
          <p:cNvSpPr txBox="1"/>
          <p:nvPr/>
        </p:nvSpPr>
        <p:spPr>
          <a:xfrm>
            <a:off x="6235632" y="4477875"/>
            <a:ext cx="1039580" cy="369332"/>
          </a:xfrm>
          <a:prstGeom prst="rect">
            <a:avLst/>
          </a:prstGeom>
          <a:noFill/>
        </p:spPr>
        <p:txBody>
          <a:bodyPr wrap="none" rtlCol="0">
            <a:spAutoFit/>
          </a:bodyPr>
          <a:lstStyle/>
          <a:p>
            <a:pPr algn="r"/>
            <a:r>
              <a:rPr lang="en-US" dirty="0">
                <a:hlinkClick r:id="rId7"/>
              </a:rPr>
              <a:t>Link 11</a:t>
            </a:r>
            <a:r>
              <a:rPr lang="en-US" baseline="30000" dirty="0">
                <a:hlinkClick r:id="rId7"/>
              </a:rPr>
              <a:t>th</a:t>
            </a:r>
            <a:endParaRPr lang="en-US" baseline="30000" dirty="0"/>
          </a:p>
        </p:txBody>
      </p:sp>
      <p:sp>
        <p:nvSpPr>
          <p:cNvPr id="14" name="TextBox 13">
            <a:extLst>
              <a:ext uri="{FF2B5EF4-FFF2-40B4-BE49-F238E27FC236}">
                <a16:creationId xmlns:a16="http://schemas.microsoft.com/office/drawing/2014/main" id="{61D2E60C-59D9-E276-8E83-9D42140859E8}"/>
              </a:ext>
            </a:extLst>
          </p:cNvPr>
          <p:cNvSpPr txBox="1"/>
          <p:nvPr/>
        </p:nvSpPr>
        <p:spPr>
          <a:xfrm>
            <a:off x="8269207" y="4483213"/>
            <a:ext cx="803437" cy="369332"/>
          </a:xfrm>
          <a:prstGeom prst="rect">
            <a:avLst/>
          </a:prstGeom>
          <a:solidFill>
            <a:schemeClr val="bg1"/>
          </a:solidFill>
          <a:ln>
            <a:solidFill>
              <a:schemeClr val="bg2"/>
            </a:solidFill>
          </a:ln>
        </p:spPr>
        <p:txBody>
          <a:bodyPr wrap="square">
            <a:spAutoFit/>
          </a:bodyPr>
          <a:lstStyle/>
          <a:p>
            <a:pPr algn="ctr"/>
            <a:r>
              <a:rPr lang="en-US" dirty="0"/>
              <a:t>Today</a:t>
            </a:r>
            <a:endParaRPr lang="en-GB" dirty="0"/>
          </a:p>
        </p:txBody>
      </p:sp>
      <p:cxnSp>
        <p:nvCxnSpPr>
          <p:cNvPr id="15" name="Straight Arrow Connector 14">
            <a:extLst>
              <a:ext uri="{FF2B5EF4-FFF2-40B4-BE49-F238E27FC236}">
                <a16:creationId xmlns:a16="http://schemas.microsoft.com/office/drawing/2014/main" id="{1443B7A9-0A7C-37C0-76E1-DB76C13BBC46}"/>
              </a:ext>
            </a:extLst>
          </p:cNvPr>
          <p:cNvCxnSpPr/>
          <p:nvPr/>
        </p:nvCxnSpPr>
        <p:spPr>
          <a:xfrm flipV="1">
            <a:off x="8845272" y="4169382"/>
            <a:ext cx="0" cy="31033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6" name="Straight Arrow Connector 15">
            <a:extLst>
              <a:ext uri="{FF2B5EF4-FFF2-40B4-BE49-F238E27FC236}">
                <a16:creationId xmlns:a16="http://schemas.microsoft.com/office/drawing/2014/main" id="{2650E305-07D7-C365-876D-E0391B44461E}"/>
              </a:ext>
            </a:extLst>
          </p:cNvPr>
          <p:cNvCxnSpPr/>
          <p:nvPr/>
        </p:nvCxnSpPr>
        <p:spPr>
          <a:xfrm flipV="1">
            <a:off x="6863925" y="4184644"/>
            <a:ext cx="0" cy="31033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7" name="Straight Arrow Connector 16">
            <a:extLst>
              <a:ext uri="{FF2B5EF4-FFF2-40B4-BE49-F238E27FC236}">
                <a16:creationId xmlns:a16="http://schemas.microsoft.com/office/drawing/2014/main" id="{7F5D6F82-ADDF-BB55-1945-B08D7B298E84}"/>
              </a:ext>
            </a:extLst>
          </p:cNvPr>
          <p:cNvCxnSpPr/>
          <p:nvPr/>
        </p:nvCxnSpPr>
        <p:spPr>
          <a:xfrm flipV="1">
            <a:off x="5764312" y="4195746"/>
            <a:ext cx="0" cy="31033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8" name="Straight Arrow Connector 17">
            <a:extLst>
              <a:ext uri="{FF2B5EF4-FFF2-40B4-BE49-F238E27FC236}">
                <a16:creationId xmlns:a16="http://schemas.microsoft.com/office/drawing/2014/main" id="{0F91612A-E799-3394-8BFA-2E8BE9DA0FD7}"/>
              </a:ext>
            </a:extLst>
          </p:cNvPr>
          <p:cNvCxnSpPr/>
          <p:nvPr/>
        </p:nvCxnSpPr>
        <p:spPr>
          <a:xfrm flipV="1">
            <a:off x="4719276" y="4195746"/>
            <a:ext cx="0" cy="31033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9" name="Straight Arrow Connector 18">
            <a:extLst>
              <a:ext uri="{FF2B5EF4-FFF2-40B4-BE49-F238E27FC236}">
                <a16:creationId xmlns:a16="http://schemas.microsoft.com/office/drawing/2014/main" id="{C92F2117-7473-AC4F-F853-6627A68F18EA}"/>
              </a:ext>
            </a:extLst>
          </p:cNvPr>
          <p:cNvCxnSpPr/>
          <p:nvPr/>
        </p:nvCxnSpPr>
        <p:spPr>
          <a:xfrm flipV="1">
            <a:off x="3660695" y="4195746"/>
            <a:ext cx="0" cy="31033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1" name="TextBox 30">
            <a:extLst>
              <a:ext uri="{FF2B5EF4-FFF2-40B4-BE49-F238E27FC236}">
                <a16:creationId xmlns:a16="http://schemas.microsoft.com/office/drawing/2014/main" id="{34DF0A7B-F651-8858-9633-1C2838BDD657}"/>
              </a:ext>
            </a:extLst>
          </p:cNvPr>
          <p:cNvSpPr txBox="1"/>
          <p:nvPr/>
        </p:nvSpPr>
        <p:spPr>
          <a:xfrm>
            <a:off x="7261471" y="4480778"/>
            <a:ext cx="1107233" cy="369332"/>
          </a:xfrm>
          <a:prstGeom prst="rect">
            <a:avLst/>
          </a:prstGeom>
          <a:noFill/>
        </p:spPr>
        <p:txBody>
          <a:bodyPr wrap="square">
            <a:spAutoFit/>
          </a:bodyPr>
          <a:lstStyle/>
          <a:p>
            <a:r>
              <a:rPr lang="en-US" sz="1800" dirty="0">
                <a:hlinkClick r:id="rId2"/>
              </a:rPr>
              <a:t>Link 12</a:t>
            </a:r>
            <a:r>
              <a:rPr lang="en-US" sz="1800" baseline="30000" dirty="0">
                <a:hlinkClick r:id="rId2"/>
              </a:rPr>
              <a:t>th</a:t>
            </a:r>
            <a:r>
              <a:rPr lang="en-US" sz="1800" dirty="0">
                <a:hlinkClick r:id="rId2"/>
              </a:rPr>
              <a:t> </a:t>
            </a:r>
            <a:endParaRPr lang="en-GB" dirty="0"/>
          </a:p>
        </p:txBody>
      </p:sp>
      <p:cxnSp>
        <p:nvCxnSpPr>
          <p:cNvPr id="33" name="Straight Arrow Connector 32">
            <a:extLst>
              <a:ext uri="{FF2B5EF4-FFF2-40B4-BE49-F238E27FC236}">
                <a16:creationId xmlns:a16="http://schemas.microsoft.com/office/drawing/2014/main" id="{78FB9E03-C696-522C-0ED4-877FFA8E6B98}"/>
              </a:ext>
            </a:extLst>
          </p:cNvPr>
          <p:cNvCxnSpPr/>
          <p:nvPr/>
        </p:nvCxnSpPr>
        <p:spPr>
          <a:xfrm flipV="1">
            <a:off x="7884368" y="4184644"/>
            <a:ext cx="0" cy="31033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38107306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FE644F-8316-00F4-4DDB-F04E352F7730}"/>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288A6BB3-882D-5CAD-ABF0-7736D1460F96}"/>
              </a:ext>
            </a:extLst>
          </p:cNvPr>
          <p:cNvSpPr>
            <a:spLocks noGrp="1"/>
          </p:cNvSpPr>
          <p:nvPr>
            <p:ph idx="1"/>
          </p:nvPr>
        </p:nvSpPr>
        <p:spPr/>
        <p:txBody>
          <a:bodyPr/>
          <a:lstStyle/>
          <a:p>
            <a:endParaRPr lang="en-GB" dirty="0"/>
          </a:p>
        </p:txBody>
      </p:sp>
      <p:sp>
        <p:nvSpPr>
          <p:cNvPr id="4" name="Slide Number Placeholder 3">
            <a:extLst>
              <a:ext uri="{FF2B5EF4-FFF2-40B4-BE49-F238E27FC236}">
                <a16:creationId xmlns:a16="http://schemas.microsoft.com/office/drawing/2014/main" id="{E49B0E59-5D09-F4F7-CDDC-D54E78B70BD7}"/>
              </a:ext>
            </a:extLst>
          </p:cNvPr>
          <p:cNvSpPr>
            <a:spLocks noGrp="1"/>
          </p:cNvSpPr>
          <p:nvPr>
            <p:ph type="sldNum" sz="quarter" idx="12"/>
          </p:nvPr>
        </p:nvSpPr>
        <p:spPr/>
        <p:txBody>
          <a:bodyPr/>
          <a:lstStyle/>
          <a:p>
            <a:fld id="{BFDCA1C4-9514-7B4F-976F-D92F7E296653}" type="slidenum">
              <a:rPr lang="fr-FR" smtClean="0"/>
              <a:pPr/>
              <a:t>30</a:t>
            </a:fld>
            <a:endParaRPr lang="fr-FR"/>
          </a:p>
        </p:txBody>
      </p:sp>
      <p:pic>
        <p:nvPicPr>
          <p:cNvPr id="1026" name="Picture 2">
            <a:extLst>
              <a:ext uri="{FF2B5EF4-FFF2-40B4-BE49-F238E27FC236}">
                <a16:creationId xmlns:a16="http://schemas.microsoft.com/office/drawing/2014/main" id="{2490F110-E981-4FB5-1263-3D4348636E8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2347324"/>
            <a:ext cx="8756461" cy="3564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7236593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B6397-22A3-FA8D-CFDE-4F3E29C1A961}"/>
              </a:ext>
            </a:extLst>
          </p:cNvPr>
          <p:cNvSpPr>
            <a:spLocks noGrp="1"/>
          </p:cNvSpPr>
          <p:nvPr>
            <p:ph type="title"/>
          </p:nvPr>
        </p:nvSpPr>
        <p:spPr/>
        <p:txBody>
          <a:bodyPr/>
          <a:lstStyle/>
          <a:p>
            <a:r>
              <a:rPr lang="en-US" dirty="0"/>
              <a:t>S7 – Frankenstein magnet</a:t>
            </a:r>
            <a:endParaRPr lang="en-GB" dirty="0"/>
          </a:p>
        </p:txBody>
      </p:sp>
      <p:pic>
        <p:nvPicPr>
          <p:cNvPr id="5" name="Content Placeholder 4">
            <a:extLst>
              <a:ext uri="{FF2B5EF4-FFF2-40B4-BE49-F238E27FC236}">
                <a16:creationId xmlns:a16="http://schemas.microsoft.com/office/drawing/2014/main" id="{0A338838-FEAB-5079-3D15-6A5E091B3174}"/>
              </a:ext>
            </a:extLst>
          </p:cNvPr>
          <p:cNvPicPr>
            <a:picLocks noGrp="1" noChangeAspect="1"/>
          </p:cNvPicPr>
          <p:nvPr>
            <p:ph idx="1"/>
          </p:nvPr>
        </p:nvPicPr>
        <p:blipFill>
          <a:blip r:embed="rId2"/>
          <a:stretch>
            <a:fillRect/>
          </a:stretch>
        </p:blipFill>
        <p:spPr>
          <a:xfrm>
            <a:off x="1604813" y="1219200"/>
            <a:ext cx="5934374" cy="4906963"/>
          </a:xfrm>
          <a:prstGeom prst="rect">
            <a:avLst/>
          </a:prstGeom>
        </p:spPr>
      </p:pic>
      <p:sp>
        <p:nvSpPr>
          <p:cNvPr id="4" name="Slide Number Placeholder 3">
            <a:extLst>
              <a:ext uri="{FF2B5EF4-FFF2-40B4-BE49-F238E27FC236}">
                <a16:creationId xmlns:a16="http://schemas.microsoft.com/office/drawing/2014/main" id="{4E319D52-F943-0BD8-FBE3-0BB044C3D142}"/>
              </a:ext>
            </a:extLst>
          </p:cNvPr>
          <p:cNvSpPr>
            <a:spLocks noGrp="1"/>
          </p:cNvSpPr>
          <p:nvPr>
            <p:ph type="sldNum" sz="quarter" idx="12"/>
          </p:nvPr>
        </p:nvSpPr>
        <p:spPr/>
        <p:txBody>
          <a:bodyPr/>
          <a:lstStyle/>
          <a:p>
            <a:fld id="{BFDCA1C4-9514-7B4F-976F-D92F7E296653}" type="slidenum">
              <a:rPr lang="fr-FR" smtClean="0"/>
              <a:pPr/>
              <a:t>31</a:t>
            </a:fld>
            <a:endParaRPr lang="fr-FR"/>
          </a:p>
        </p:txBody>
      </p:sp>
    </p:spTree>
    <p:extLst>
      <p:ext uri="{BB962C8B-B14F-4D97-AF65-F5344CB8AC3E}">
        <p14:creationId xmlns:p14="http://schemas.microsoft.com/office/powerpoint/2010/main" val="15010162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2FBEFDB-F066-D70E-60CA-89B9F51589F3}"/>
              </a:ext>
            </a:extLst>
          </p:cNvPr>
          <p:cNvSpPr>
            <a:spLocks noGrp="1"/>
          </p:cNvSpPr>
          <p:nvPr>
            <p:ph type="sldNum" sz="quarter" idx="12"/>
          </p:nvPr>
        </p:nvSpPr>
        <p:spPr/>
        <p:txBody>
          <a:bodyPr/>
          <a:lstStyle/>
          <a:p>
            <a:fld id="{58EC0004-85FC-4CF3-96F9-49A000A98FA1}" type="slidenum">
              <a:rPr lang="en-GB" smtClean="0"/>
              <a:t>32</a:t>
            </a:fld>
            <a:endParaRPr lang="en-GB"/>
          </a:p>
        </p:txBody>
      </p:sp>
      <p:pic>
        <p:nvPicPr>
          <p:cNvPr id="5" name="Picture 4" descr="A graph of different colored triangles&#10;&#10;Description automatically generated with medium confidence">
            <a:extLst>
              <a:ext uri="{FF2B5EF4-FFF2-40B4-BE49-F238E27FC236}">
                <a16:creationId xmlns:a16="http://schemas.microsoft.com/office/drawing/2014/main" id="{93FE7289-0552-619E-21D7-6A071EE5A8BC}"/>
              </a:ext>
            </a:extLst>
          </p:cNvPr>
          <p:cNvPicPr>
            <a:picLocks noChangeAspect="1"/>
          </p:cNvPicPr>
          <p:nvPr/>
        </p:nvPicPr>
        <p:blipFill>
          <a:blip r:embed="rId2"/>
          <a:stretch>
            <a:fillRect/>
          </a:stretch>
        </p:blipFill>
        <p:spPr>
          <a:xfrm>
            <a:off x="0" y="816428"/>
            <a:ext cx="9144000" cy="5225143"/>
          </a:xfrm>
          <a:prstGeom prst="rect">
            <a:avLst/>
          </a:prstGeom>
        </p:spPr>
      </p:pic>
    </p:spTree>
    <p:extLst>
      <p:ext uri="{BB962C8B-B14F-4D97-AF65-F5344CB8AC3E}">
        <p14:creationId xmlns:p14="http://schemas.microsoft.com/office/powerpoint/2010/main" val="390279576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graph showing different colored lines&#10;&#10;Description automatically generated with medium confidence">
            <a:extLst>
              <a:ext uri="{FF2B5EF4-FFF2-40B4-BE49-F238E27FC236}">
                <a16:creationId xmlns:a16="http://schemas.microsoft.com/office/drawing/2014/main" id="{32A9CB99-82BB-9C75-3372-E8F91BE14983}"/>
              </a:ext>
            </a:extLst>
          </p:cNvPr>
          <p:cNvPicPr>
            <a:picLocks noChangeAspect="1"/>
          </p:cNvPicPr>
          <p:nvPr/>
        </p:nvPicPr>
        <p:blipFill>
          <a:blip r:embed="rId2"/>
          <a:stretch>
            <a:fillRect/>
          </a:stretch>
        </p:blipFill>
        <p:spPr>
          <a:xfrm>
            <a:off x="0" y="816428"/>
            <a:ext cx="9144000" cy="5225143"/>
          </a:xfrm>
          <a:prstGeom prst="rect">
            <a:avLst/>
          </a:prstGeom>
        </p:spPr>
      </p:pic>
      <p:sp>
        <p:nvSpPr>
          <p:cNvPr id="2" name="Slide Number Placeholder 1">
            <a:extLst>
              <a:ext uri="{FF2B5EF4-FFF2-40B4-BE49-F238E27FC236}">
                <a16:creationId xmlns:a16="http://schemas.microsoft.com/office/drawing/2014/main" id="{87EBF8B7-070C-01AC-9ED9-6FFFE69B0A2D}"/>
              </a:ext>
            </a:extLst>
          </p:cNvPr>
          <p:cNvSpPr>
            <a:spLocks noGrp="1"/>
          </p:cNvSpPr>
          <p:nvPr>
            <p:ph type="sldNum" sz="quarter" idx="12"/>
          </p:nvPr>
        </p:nvSpPr>
        <p:spPr/>
        <p:txBody>
          <a:bodyPr/>
          <a:lstStyle/>
          <a:p>
            <a:fld id="{58EC0004-85FC-4CF3-96F9-49A000A98FA1}" type="slidenum">
              <a:rPr lang="en-GB" smtClean="0"/>
              <a:t>33</a:t>
            </a:fld>
            <a:endParaRPr lang="en-GB"/>
          </a:p>
        </p:txBody>
      </p:sp>
      <p:sp>
        <p:nvSpPr>
          <p:cNvPr id="5" name="TextBox 4">
            <a:extLst>
              <a:ext uri="{FF2B5EF4-FFF2-40B4-BE49-F238E27FC236}">
                <a16:creationId xmlns:a16="http://schemas.microsoft.com/office/drawing/2014/main" id="{90A9F605-EB0C-B924-D493-5797C4841705}"/>
              </a:ext>
            </a:extLst>
          </p:cNvPr>
          <p:cNvSpPr txBox="1"/>
          <p:nvPr/>
        </p:nvSpPr>
        <p:spPr>
          <a:xfrm>
            <a:off x="7184335" y="1458027"/>
            <a:ext cx="530915" cy="300082"/>
          </a:xfrm>
          <a:prstGeom prst="rect">
            <a:avLst/>
          </a:prstGeom>
          <a:noFill/>
        </p:spPr>
        <p:txBody>
          <a:bodyPr wrap="none" rtlCol="0">
            <a:spAutoFit/>
          </a:bodyPr>
          <a:lstStyle/>
          <a:p>
            <a:r>
              <a:rPr lang="en-US" sz="1350" dirty="0"/>
              <a:t>CD2</a:t>
            </a:r>
          </a:p>
        </p:txBody>
      </p:sp>
      <p:sp>
        <p:nvSpPr>
          <p:cNvPr id="6" name="TextBox 5">
            <a:extLst>
              <a:ext uri="{FF2B5EF4-FFF2-40B4-BE49-F238E27FC236}">
                <a16:creationId xmlns:a16="http://schemas.microsoft.com/office/drawing/2014/main" id="{B0614B83-D3FA-F668-3E64-56DA73C4FD1C}"/>
              </a:ext>
            </a:extLst>
          </p:cNvPr>
          <p:cNvSpPr txBox="1"/>
          <p:nvPr/>
        </p:nvSpPr>
        <p:spPr>
          <a:xfrm>
            <a:off x="6803276" y="1734978"/>
            <a:ext cx="530915" cy="300082"/>
          </a:xfrm>
          <a:prstGeom prst="rect">
            <a:avLst/>
          </a:prstGeom>
          <a:noFill/>
        </p:spPr>
        <p:txBody>
          <a:bodyPr wrap="none" rtlCol="0">
            <a:spAutoFit/>
          </a:bodyPr>
          <a:lstStyle/>
          <a:p>
            <a:r>
              <a:rPr lang="en-US" sz="1350" dirty="0"/>
              <a:t>CD1</a:t>
            </a:r>
          </a:p>
        </p:txBody>
      </p:sp>
    </p:spTree>
    <p:extLst>
      <p:ext uri="{BB962C8B-B14F-4D97-AF65-F5344CB8AC3E}">
        <p14:creationId xmlns:p14="http://schemas.microsoft.com/office/powerpoint/2010/main" val="377882110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0AC6351-E396-AFE0-460B-1EAA6F83C5E5}"/>
              </a:ext>
            </a:extLst>
          </p:cNvPr>
          <p:cNvSpPr>
            <a:spLocks noGrp="1"/>
          </p:cNvSpPr>
          <p:nvPr>
            <p:ph type="sldNum" sz="quarter" idx="12"/>
          </p:nvPr>
        </p:nvSpPr>
        <p:spPr/>
        <p:txBody>
          <a:bodyPr/>
          <a:lstStyle/>
          <a:p>
            <a:fld id="{58EC0004-85FC-4CF3-96F9-49A000A98FA1}" type="slidenum">
              <a:rPr lang="en-GB" smtClean="0"/>
              <a:t>34</a:t>
            </a:fld>
            <a:endParaRPr lang="en-GB"/>
          </a:p>
        </p:txBody>
      </p:sp>
      <p:pic>
        <p:nvPicPr>
          <p:cNvPr id="4" name="Picture 3">
            <a:extLst>
              <a:ext uri="{FF2B5EF4-FFF2-40B4-BE49-F238E27FC236}">
                <a16:creationId xmlns:a16="http://schemas.microsoft.com/office/drawing/2014/main" id="{B96A904F-512F-89C6-73C8-2DD6656B3DF4}"/>
              </a:ext>
            </a:extLst>
          </p:cNvPr>
          <p:cNvPicPr>
            <a:picLocks noChangeAspect="1"/>
          </p:cNvPicPr>
          <p:nvPr/>
        </p:nvPicPr>
        <p:blipFill rotWithShape="1">
          <a:blip r:embed="rId2"/>
          <a:srcRect b="5555"/>
          <a:stretch/>
        </p:blipFill>
        <p:spPr>
          <a:xfrm>
            <a:off x="1243198" y="857250"/>
            <a:ext cx="6657605" cy="4857750"/>
          </a:xfrm>
          <a:prstGeom prst="rect">
            <a:avLst/>
          </a:prstGeom>
        </p:spPr>
      </p:pic>
      <p:sp>
        <p:nvSpPr>
          <p:cNvPr id="5" name="Arrow: Left 4">
            <a:extLst>
              <a:ext uri="{FF2B5EF4-FFF2-40B4-BE49-F238E27FC236}">
                <a16:creationId xmlns:a16="http://schemas.microsoft.com/office/drawing/2014/main" id="{4C3E5633-2DE0-CC66-5AD7-B8BD87CC4A5D}"/>
              </a:ext>
            </a:extLst>
          </p:cNvPr>
          <p:cNvSpPr/>
          <p:nvPr/>
        </p:nvSpPr>
        <p:spPr>
          <a:xfrm>
            <a:off x="6792687" y="3502479"/>
            <a:ext cx="816428" cy="293914"/>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a:solidFill>
                  <a:sysClr val="windowText" lastClr="000000"/>
                </a:solidFill>
              </a:rPr>
              <a:t>7h CD1</a:t>
            </a:r>
          </a:p>
        </p:txBody>
      </p:sp>
      <p:sp>
        <p:nvSpPr>
          <p:cNvPr id="6" name="Arrow: Left 5">
            <a:extLst>
              <a:ext uri="{FF2B5EF4-FFF2-40B4-BE49-F238E27FC236}">
                <a16:creationId xmlns:a16="http://schemas.microsoft.com/office/drawing/2014/main" id="{B45C57C2-439D-B9D1-EC44-D28D321A2769}"/>
              </a:ext>
            </a:extLst>
          </p:cNvPr>
          <p:cNvSpPr/>
          <p:nvPr/>
        </p:nvSpPr>
        <p:spPr>
          <a:xfrm>
            <a:off x="6866165" y="2163537"/>
            <a:ext cx="1338943" cy="293914"/>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a:solidFill>
                  <a:sysClr val="windowText" lastClr="000000"/>
                </a:solidFill>
              </a:rPr>
              <a:t>7h CD2 last week</a:t>
            </a:r>
          </a:p>
        </p:txBody>
      </p:sp>
      <p:sp>
        <p:nvSpPr>
          <p:cNvPr id="7" name="Arrow: Left 6">
            <a:extLst>
              <a:ext uri="{FF2B5EF4-FFF2-40B4-BE49-F238E27FC236}">
                <a16:creationId xmlns:a16="http://schemas.microsoft.com/office/drawing/2014/main" id="{B0872DF8-9742-2FCD-EA5F-2463B4E042A2}"/>
              </a:ext>
            </a:extLst>
          </p:cNvPr>
          <p:cNvSpPr/>
          <p:nvPr/>
        </p:nvSpPr>
        <p:spPr>
          <a:xfrm>
            <a:off x="6866164" y="1738995"/>
            <a:ext cx="1338943" cy="293914"/>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a:solidFill>
                  <a:sysClr val="windowText" lastClr="000000"/>
                </a:solidFill>
              </a:rPr>
              <a:t>7h CD2 this week</a:t>
            </a:r>
          </a:p>
        </p:txBody>
      </p:sp>
    </p:spTree>
    <p:extLst>
      <p:ext uri="{BB962C8B-B14F-4D97-AF65-F5344CB8AC3E}">
        <p14:creationId xmlns:p14="http://schemas.microsoft.com/office/powerpoint/2010/main" val="383371276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F528A0-0622-0D75-1701-B797B0F27AC5}"/>
              </a:ext>
            </a:extLst>
          </p:cNvPr>
          <p:cNvSpPr>
            <a:spLocks noGrp="1"/>
          </p:cNvSpPr>
          <p:nvPr>
            <p:ph type="title"/>
          </p:nvPr>
        </p:nvSpPr>
        <p:spPr/>
        <p:txBody>
          <a:bodyPr/>
          <a:lstStyle/>
          <a:p>
            <a:r>
              <a:rPr lang="en-US" dirty="0"/>
              <a:t>Delta pole stress during powering</a:t>
            </a:r>
            <a:endParaRPr lang="en-GB" dirty="0"/>
          </a:p>
        </p:txBody>
      </p:sp>
      <p:pic>
        <p:nvPicPr>
          <p:cNvPr id="5" name="Content Placeholder 4">
            <a:extLst>
              <a:ext uri="{FF2B5EF4-FFF2-40B4-BE49-F238E27FC236}">
                <a16:creationId xmlns:a16="http://schemas.microsoft.com/office/drawing/2014/main" id="{D197D828-4C9C-E2FF-7BE2-1BA2C85F3D8E}"/>
              </a:ext>
            </a:extLst>
          </p:cNvPr>
          <p:cNvPicPr>
            <a:picLocks noGrp="1" noChangeAspect="1"/>
          </p:cNvPicPr>
          <p:nvPr>
            <p:ph idx="1"/>
          </p:nvPr>
        </p:nvPicPr>
        <p:blipFill>
          <a:blip r:embed="rId2"/>
          <a:stretch>
            <a:fillRect/>
          </a:stretch>
        </p:blipFill>
        <p:spPr>
          <a:xfrm>
            <a:off x="1130509" y="1374290"/>
            <a:ext cx="6882981" cy="4596782"/>
          </a:xfrm>
          <a:prstGeom prst="rect">
            <a:avLst/>
          </a:prstGeom>
        </p:spPr>
      </p:pic>
      <p:sp>
        <p:nvSpPr>
          <p:cNvPr id="4" name="Slide Number Placeholder 3">
            <a:extLst>
              <a:ext uri="{FF2B5EF4-FFF2-40B4-BE49-F238E27FC236}">
                <a16:creationId xmlns:a16="http://schemas.microsoft.com/office/drawing/2014/main" id="{3A46E7CE-B3AE-6D09-0CB5-40225FF5D930}"/>
              </a:ext>
            </a:extLst>
          </p:cNvPr>
          <p:cNvSpPr>
            <a:spLocks noGrp="1"/>
          </p:cNvSpPr>
          <p:nvPr>
            <p:ph type="sldNum" sz="quarter" idx="12"/>
          </p:nvPr>
        </p:nvSpPr>
        <p:spPr/>
        <p:txBody>
          <a:bodyPr/>
          <a:lstStyle/>
          <a:p>
            <a:fld id="{BFDCA1C4-9514-7B4F-976F-D92F7E296653}" type="slidenum">
              <a:rPr lang="fr-FR" smtClean="0"/>
              <a:pPr/>
              <a:t>35</a:t>
            </a:fld>
            <a:endParaRPr lang="fr-FR"/>
          </a:p>
        </p:txBody>
      </p:sp>
    </p:spTree>
    <p:extLst>
      <p:ext uri="{BB962C8B-B14F-4D97-AF65-F5344CB8AC3E}">
        <p14:creationId xmlns:p14="http://schemas.microsoft.com/office/powerpoint/2010/main" val="277137867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Picture 45">
            <a:extLst>
              <a:ext uri="{FF2B5EF4-FFF2-40B4-BE49-F238E27FC236}">
                <a16:creationId xmlns:a16="http://schemas.microsoft.com/office/drawing/2014/main" id="{00CF325D-6F29-AA63-CE0A-F27A92B1B7BA}"/>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3149117" y="5171356"/>
            <a:ext cx="2922618" cy="1164691"/>
          </a:xfrm>
          <a:prstGeom prst="rect">
            <a:avLst/>
          </a:prstGeom>
        </p:spPr>
      </p:pic>
      <p:sp>
        <p:nvSpPr>
          <p:cNvPr id="2" name="Title 1">
            <a:extLst>
              <a:ext uri="{FF2B5EF4-FFF2-40B4-BE49-F238E27FC236}">
                <a16:creationId xmlns:a16="http://schemas.microsoft.com/office/drawing/2014/main" id="{CAD96686-1D3D-4218-9E3F-97AAD5F4AAB7}"/>
              </a:ext>
            </a:extLst>
          </p:cNvPr>
          <p:cNvSpPr>
            <a:spLocks noGrp="1"/>
          </p:cNvSpPr>
          <p:nvPr>
            <p:ph type="title"/>
          </p:nvPr>
        </p:nvSpPr>
        <p:spPr>
          <a:xfrm>
            <a:off x="612000" y="122248"/>
            <a:ext cx="7920000" cy="720000"/>
          </a:xfrm>
        </p:spPr>
        <p:txBody>
          <a:bodyPr/>
          <a:lstStyle/>
          <a:p>
            <a:r>
              <a:rPr lang="en-US" dirty="0"/>
              <a:t>Mechanical instrumentation</a:t>
            </a:r>
            <a:endParaRPr lang="en-GB" dirty="0"/>
          </a:p>
        </p:txBody>
      </p:sp>
      <p:sp>
        <p:nvSpPr>
          <p:cNvPr id="5" name="Slide Number Placeholder 4">
            <a:extLst>
              <a:ext uri="{FF2B5EF4-FFF2-40B4-BE49-F238E27FC236}">
                <a16:creationId xmlns:a16="http://schemas.microsoft.com/office/drawing/2014/main" id="{188CFF21-6836-4CF8-9477-B20BE9C75806}"/>
              </a:ext>
            </a:extLst>
          </p:cNvPr>
          <p:cNvSpPr>
            <a:spLocks noGrp="1"/>
          </p:cNvSpPr>
          <p:nvPr>
            <p:ph type="sldNum" sz="quarter" idx="12"/>
          </p:nvPr>
        </p:nvSpPr>
        <p:spPr/>
        <p:txBody>
          <a:bodyPr/>
          <a:lstStyle/>
          <a:p>
            <a:fld id="{BFDCA1C4-9514-7B4F-976F-D92F7E296653}" type="slidenum">
              <a:rPr lang="fr-FR" smtClean="0"/>
              <a:pPr/>
              <a:t>36</a:t>
            </a:fld>
            <a:endParaRPr lang="fr-FR"/>
          </a:p>
        </p:txBody>
      </p:sp>
      <p:pic>
        <p:nvPicPr>
          <p:cNvPr id="10" name="Picture 9">
            <a:extLst>
              <a:ext uri="{FF2B5EF4-FFF2-40B4-BE49-F238E27FC236}">
                <a16:creationId xmlns:a16="http://schemas.microsoft.com/office/drawing/2014/main" id="{5FA07BF3-B49B-4E0B-9144-B952121466F6}"/>
              </a:ext>
            </a:extLst>
          </p:cNvPr>
          <p:cNvPicPr>
            <a:picLocks noChangeAspect="1"/>
          </p:cNvPicPr>
          <p:nvPr/>
        </p:nvPicPr>
        <p:blipFill rotWithShape="1">
          <a:blip r:embed="rId3">
            <a:extLst>
              <a:ext uri="{28A0092B-C50C-407E-A947-70E740481C1C}">
                <a14:useLocalDpi xmlns:a14="http://schemas.microsoft.com/office/drawing/2010/main" val="0"/>
              </a:ext>
            </a:extLst>
          </a:blip>
          <a:srcRect l="29169" r="19150"/>
          <a:stretch/>
        </p:blipFill>
        <p:spPr bwMode="auto">
          <a:xfrm rot="5400000">
            <a:off x="814486" y="3247527"/>
            <a:ext cx="1109824" cy="1610640"/>
          </a:xfrm>
          <a:prstGeom prst="rect">
            <a:avLst/>
          </a:prstGeom>
          <a:noFill/>
          <a:ln>
            <a:noFill/>
          </a:ln>
          <a:extLst>
            <a:ext uri="{53640926-AAD7-44D8-BBD7-CCE9431645EC}">
              <a14:shadowObscured xmlns:a14="http://schemas.microsoft.com/office/drawing/2010/main"/>
            </a:ext>
          </a:extLst>
        </p:spPr>
      </p:pic>
      <p:pic>
        <p:nvPicPr>
          <p:cNvPr id="11" name="Picture 10" descr="A picture containing indoor&#10;&#10;Description automatically generated">
            <a:extLst>
              <a:ext uri="{FF2B5EF4-FFF2-40B4-BE49-F238E27FC236}">
                <a16:creationId xmlns:a16="http://schemas.microsoft.com/office/drawing/2014/main" id="{FE1F7333-09C0-4656-AA9C-BD27AC922472}"/>
              </a:ext>
            </a:extLst>
          </p:cNvPr>
          <p:cNvPicPr>
            <a:picLocks noChangeAspect="1"/>
          </p:cNvPicPr>
          <p:nvPr/>
        </p:nvPicPr>
        <p:blipFill rotWithShape="1">
          <a:blip r:embed="rId4">
            <a:extLst>
              <a:ext uri="{28A0092B-C50C-407E-A947-70E740481C1C}">
                <a14:useLocalDpi xmlns:a14="http://schemas.microsoft.com/office/drawing/2010/main" val="0"/>
              </a:ext>
            </a:extLst>
          </a:blip>
          <a:srcRect r="18955"/>
          <a:stretch/>
        </p:blipFill>
        <p:spPr bwMode="auto">
          <a:xfrm>
            <a:off x="6790290" y="3191929"/>
            <a:ext cx="1600359" cy="1109824"/>
          </a:xfrm>
          <a:prstGeom prst="rect">
            <a:avLst/>
          </a:prstGeom>
          <a:noFill/>
          <a:ln>
            <a:noFill/>
          </a:ln>
          <a:extLst>
            <a:ext uri="{53640926-AAD7-44D8-BBD7-CCE9431645EC}">
              <a14:shadowObscured xmlns:a14="http://schemas.microsoft.com/office/drawing/2010/main"/>
            </a:ext>
          </a:extLst>
        </p:spPr>
      </p:pic>
      <p:pic>
        <p:nvPicPr>
          <p:cNvPr id="12" name="Picture 11">
            <a:extLst>
              <a:ext uri="{FF2B5EF4-FFF2-40B4-BE49-F238E27FC236}">
                <a16:creationId xmlns:a16="http://schemas.microsoft.com/office/drawing/2014/main" id="{EE7F9B70-A886-4E44-81F8-241E149F1D7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29292" y="2625848"/>
            <a:ext cx="3545162" cy="2202227"/>
          </a:xfrm>
          <a:prstGeom prst="rect">
            <a:avLst/>
          </a:prstGeom>
        </p:spPr>
      </p:pic>
      <p:sp>
        <p:nvSpPr>
          <p:cNvPr id="13" name="Oval 12">
            <a:extLst>
              <a:ext uri="{FF2B5EF4-FFF2-40B4-BE49-F238E27FC236}">
                <a16:creationId xmlns:a16="http://schemas.microsoft.com/office/drawing/2014/main" id="{1F65B508-5227-451C-A105-0C0FF1FBBA59}"/>
              </a:ext>
            </a:extLst>
          </p:cNvPr>
          <p:cNvSpPr/>
          <p:nvPr/>
        </p:nvSpPr>
        <p:spPr>
          <a:xfrm>
            <a:off x="4236960" y="3508996"/>
            <a:ext cx="88491" cy="81116"/>
          </a:xfrm>
          <a:prstGeom prst="ellipse">
            <a:avLst/>
          </a:prstGeom>
          <a:solidFill>
            <a:srgbClr val="00B050">
              <a:alpha val="50196"/>
            </a:srgbClr>
          </a:solidFill>
          <a:ln w="9525">
            <a:solidFill>
              <a:srgbClr val="00B05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5" name="Oval 14">
            <a:extLst>
              <a:ext uri="{FF2B5EF4-FFF2-40B4-BE49-F238E27FC236}">
                <a16:creationId xmlns:a16="http://schemas.microsoft.com/office/drawing/2014/main" id="{82759E92-3FE6-48F1-95E5-4402D1013C4B}"/>
              </a:ext>
            </a:extLst>
          </p:cNvPr>
          <p:cNvSpPr/>
          <p:nvPr/>
        </p:nvSpPr>
        <p:spPr>
          <a:xfrm>
            <a:off x="4610426" y="3499083"/>
            <a:ext cx="88491" cy="81116"/>
          </a:xfrm>
          <a:prstGeom prst="ellipse">
            <a:avLst/>
          </a:prstGeom>
          <a:solidFill>
            <a:srgbClr val="00B050">
              <a:alpha val="50196"/>
            </a:srgbClr>
          </a:solidFill>
          <a:ln w="9525">
            <a:solidFill>
              <a:srgbClr val="00B05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6" name="Oval 15">
            <a:extLst>
              <a:ext uri="{FF2B5EF4-FFF2-40B4-BE49-F238E27FC236}">
                <a16:creationId xmlns:a16="http://schemas.microsoft.com/office/drawing/2014/main" id="{2433134B-898C-4896-A4BB-57E1B47DABC8}"/>
              </a:ext>
            </a:extLst>
          </p:cNvPr>
          <p:cNvSpPr/>
          <p:nvPr/>
        </p:nvSpPr>
        <p:spPr>
          <a:xfrm>
            <a:off x="4236959" y="3872735"/>
            <a:ext cx="88491" cy="81116"/>
          </a:xfrm>
          <a:prstGeom prst="ellipse">
            <a:avLst/>
          </a:prstGeom>
          <a:solidFill>
            <a:srgbClr val="00B050">
              <a:alpha val="50196"/>
            </a:srgbClr>
          </a:solidFill>
          <a:ln w="9525">
            <a:solidFill>
              <a:srgbClr val="00B05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7" name="Oval 16">
            <a:extLst>
              <a:ext uri="{FF2B5EF4-FFF2-40B4-BE49-F238E27FC236}">
                <a16:creationId xmlns:a16="http://schemas.microsoft.com/office/drawing/2014/main" id="{E9D9271A-03A9-486A-AF01-D641326C5020}"/>
              </a:ext>
            </a:extLst>
          </p:cNvPr>
          <p:cNvSpPr/>
          <p:nvPr/>
        </p:nvSpPr>
        <p:spPr>
          <a:xfrm>
            <a:off x="4620706" y="3862822"/>
            <a:ext cx="88491" cy="81116"/>
          </a:xfrm>
          <a:prstGeom prst="ellipse">
            <a:avLst/>
          </a:prstGeom>
          <a:solidFill>
            <a:srgbClr val="00B050">
              <a:alpha val="50196"/>
            </a:srgbClr>
          </a:solidFill>
          <a:ln w="9525">
            <a:solidFill>
              <a:srgbClr val="00B05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21" name="Straight Arrow Connector 20">
            <a:extLst>
              <a:ext uri="{FF2B5EF4-FFF2-40B4-BE49-F238E27FC236}">
                <a16:creationId xmlns:a16="http://schemas.microsoft.com/office/drawing/2014/main" id="{98B2D29B-B158-4699-BE87-2F80048C18C3}"/>
              </a:ext>
            </a:extLst>
          </p:cNvPr>
          <p:cNvCxnSpPr>
            <a:cxnSpLocks/>
          </p:cNvCxnSpPr>
          <p:nvPr/>
        </p:nvCxnSpPr>
        <p:spPr>
          <a:xfrm>
            <a:off x="2392750" y="2498575"/>
            <a:ext cx="1844209" cy="1000508"/>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23" name="Oval 22">
            <a:extLst>
              <a:ext uri="{FF2B5EF4-FFF2-40B4-BE49-F238E27FC236}">
                <a16:creationId xmlns:a16="http://schemas.microsoft.com/office/drawing/2014/main" id="{8502291F-7CAE-4CF7-9659-1B160B4D0C32}"/>
              </a:ext>
            </a:extLst>
          </p:cNvPr>
          <p:cNvSpPr/>
          <p:nvPr/>
        </p:nvSpPr>
        <p:spPr>
          <a:xfrm>
            <a:off x="5479706" y="3416819"/>
            <a:ext cx="88491" cy="81116"/>
          </a:xfrm>
          <a:prstGeom prst="ellipse">
            <a:avLst/>
          </a:prstGeom>
          <a:solidFill>
            <a:srgbClr val="FF0000">
              <a:alpha val="50196"/>
            </a:srgbClr>
          </a:solidFill>
          <a:ln w="9525">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4" name="Oval 23">
            <a:extLst>
              <a:ext uri="{FF2B5EF4-FFF2-40B4-BE49-F238E27FC236}">
                <a16:creationId xmlns:a16="http://schemas.microsoft.com/office/drawing/2014/main" id="{7E08CB64-7C70-4CBF-ADC7-2B2AF74373C2}"/>
              </a:ext>
            </a:extLst>
          </p:cNvPr>
          <p:cNvSpPr/>
          <p:nvPr/>
        </p:nvSpPr>
        <p:spPr>
          <a:xfrm>
            <a:off x="3277157" y="5924265"/>
            <a:ext cx="88491" cy="81116"/>
          </a:xfrm>
          <a:prstGeom prst="ellipse">
            <a:avLst/>
          </a:prstGeom>
          <a:solidFill>
            <a:srgbClr val="7030A0">
              <a:alpha val="50196"/>
            </a:srgbClr>
          </a:solidFill>
          <a:ln w="9525">
            <a:solidFill>
              <a:srgbClr val="7030A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5" name="Oval 24">
            <a:extLst>
              <a:ext uri="{FF2B5EF4-FFF2-40B4-BE49-F238E27FC236}">
                <a16:creationId xmlns:a16="http://schemas.microsoft.com/office/drawing/2014/main" id="{85EA6430-8270-4931-A1FC-C9BF7C04FE1B}"/>
              </a:ext>
            </a:extLst>
          </p:cNvPr>
          <p:cNvSpPr/>
          <p:nvPr/>
        </p:nvSpPr>
        <p:spPr>
          <a:xfrm>
            <a:off x="3350389" y="3842364"/>
            <a:ext cx="88491" cy="81116"/>
          </a:xfrm>
          <a:prstGeom prst="ellipse">
            <a:avLst/>
          </a:prstGeom>
          <a:solidFill>
            <a:srgbClr val="FF0000">
              <a:alpha val="50196"/>
            </a:srgbClr>
          </a:solidFill>
          <a:ln w="9525">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6" name="Oval 25">
            <a:extLst>
              <a:ext uri="{FF2B5EF4-FFF2-40B4-BE49-F238E27FC236}">
                <a16:creationId xmlns:a16="http://schemas.microsoft.com/office/drawing/2014/main" id="{8EDE3728-3C19-42B9-9C02-F1175885DF4F}"/>
              </a:ext>
            </a:extLst>
          </p:cNvPr>
          <p:cNvSpPr/>
          <p:nvPr/>
        </p:nvSpPr>
        <p:spPr>
          <a:xfrm>
            <a:off x="4576718" y="4737773"/>
            <a:ext cx="88491" cy="81116"/>
          </a:xfrm>
          <a:prstGeom prst="ellipse">
            <a:avLst/>
          </a:prstGeom>
          <a:solidFill>
            <a:srgbClr val="FF0000">
              <a:alpha val="50196"/>
            </a:srgbClr>
          </a:solidFill>
          <a:ln w="9525">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27" name="Straight Arrow Connector 26">
            <a:extLst>
              <a:ext uri="{FF2B5EF4-FFF2-40B4-BE49-F238E27FC236}">
                <a16:creationId xmlns:a16="http://schemas.microsoft.com/office/drawing/2014/main" id="{C8B13C24-17BD-4ECB-82FC-569EAEB1F52F}"/>
              </a:ext>
            </a:extLst>
          </p:cNvPr>
          <p:cNvCxnSpPr>
            <a:cxnSpLocks/>
            <a:stCxn id="37" idx="1"/>
          </p:cNvCxnSpPr>
          <p:nvPr/>
        </p:nvCxnSpPr>
        <p:spPr>
          <a:xfrm flipH="1" flipV="1">
            <a:off x="5641467" y="3453112"/>
            <a:ext cx="1156268" cy="53145"/>
          </a:xfrm>
          <a:prstGeom prst="straightConnector1">
            <a:avLst/>
          </a:prstGeom>
          <a:ln>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30" name="Straight Arrow Connector 29">
            <a:extLst>
              <a:ext uri="{FF2B5EF4-FFF2-40B4-BE49-F238E27FC236}">
                <a16:creationId xmlns:a16="http://schemas.microsoft.com/office/drawing/2014/main" id="{C325C234-61FF-4241-97B5-F555726D7D10}"/>
              </a:ext>
            </a:extLst>
          </p:cNvPr>
          <p:cNvCxnSpPr>
            <a:cxnSpLocks/>
          </p:cNvCxnSpPr>
          <p:nvPr/>
        </p:nvCxnSpPr>
        <p:spPr>
          <a:xfrm>
            <a:off x="2233605" y="4547084"/>
            <a:ext cx="1081249" cy="925277"/>
          </a:xfrm>
          <a:prstGeom prst="straightConnector1">
            <a:avLst/>
          </a:prstGeom>
          <a:ln>
            <a:solidFill>
              <a:srgbClr val="7030A0"/>
            </a:solidFill>
            <a:tailEnd type="triangle"/>
          </a:ln>
        </p:spPr>
        <p:style>
          <a:lnRef idx="1">
            <a:schemeClr val="dk1"/>
          </a:lnRef>
          <a:fillRef idx="0">
            <a:schemeClr val="dk1"/>
          </a:fillRef>
          <a:effectRef idx="0">
            <a:schemeClr val="dk1"/>
          </a:effectRef>
          <a:fontRef idx="minor">
            <a:schemeClr val="tx1"/>
          </a:fontRef>
        </p:style>
      </p:cxnSp>
      <p:sp>
        <p:nvSpPr>
          <p:cNvPr id="33" name="Oval 32">
            <a:extLst>
              <a:ext uri="{FF2B5EF4-FFF2-40B4-BE49-F238E27FC236}">
                <a16:creationId xmlns:a16="http://schemas.microsoft.com/office/drawing/2014/main" id="{18D96D74-F929-446F-91B3-CF3BE92522C1}"/>
              </a:ext>
            </a:extLst>
          </p:cNvPr>
          <p:cNvSpPr/>
          <p:nvPr/>
        </p:nvSpPr>
        <p:spPr>
          <a:xfrm>
            <a:off x="3339249" y="5564760"/>
            <a:ext cx="88491" cy="81116"/>
          </a:xfrm>
          <a:prstGeom prst="ellipse">
            <a:avLst/>
          </a:prstGeom>
          <a:solidFill>
            <a:srgbClr val="7030A0">
              <a:alpha val="50196"/>
            </a:srgbClr>
          </a:solidFill>
          <a:ln w="9525">
            <a:solidFill>
              <a:srgbClr val="7030A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34" name="Oval 33">
            <a:extLst>
              <a:ext uri="{FF2B5EF4-FFF2-40B4-BE49-F238E27FC236}">
                <a16:creationId xmlns:a16="http://schemas.microsoft.com/office/drawing/2014/main" id="{0AAF577C-FFB4-4E07-B6C1-6608969AA6DF}"/>
              </a:ext>
            </a:extLst>
          </p:cNvPr>
          <p:cNvSpPr/>
          <p:nvPr/>
        </p:nvSpPr>
        <p:spPr>
          <a:xfrm>
            <a:off x="4236958" y="2608996"/>
            <a:ext cx="88491" cy="81116"/>
          </a:xfrm>
          <a:prstGeom prst="ellipse">
            <a:avLst/>
          </a:prstGeom>
          <a:solidFill>
            <a:srgbClr val="FF0000">
              <a:alpha val="50196"/>
            </a:srgbClr>
          </a:solidFill>
          <a:ln w="9525">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42" name="Straight Connector 41">
            <a:extLst>
              <a:ext uri="{FF2B5EF4-FFF2-40B4-BE49-F238E27FC236}">
                <a16:creationId xmlns:a16="http://schemas.microsoft.com/office/drawing/2014/main" id="{7444BAC6-BC5F-4A42-8DBC-107EDBFA68C0}"/>
              </a:ext>
            </a:extLst>
          </p:cNvPr>
          <p:cNvCxnSpPr>
            <a:cxnSpLocks/>
          </p:cNvCxnSpPr>
          <p:nvPr/>
        </p:nvCxnSpPr>
        <p:spPr>
          <a:xfrm flipH="1">
            <a:off x="4572000" y="5085184"/>
            <a:ext cx="4718" cy="1347033"/>
          </a:xfrm>
          <a:prstGeom prst="line">
            <a:avLst/>
          </a:prstGeom>
          <a:ln w="38100"/>
        </p:spPr>
        <p:style>
          <a:lnRef idx="1">
            <a:schemeClr val="dk1"/>
          </a:lnRef>
          <a:fillRef idx="0">
            <a:schemeClr val="dk1"/>
          </a:fillRef>
          <a:effectRef idx="0">
            <a:schemeClr val="dk1"/>
          </a:effectRef>
          <a:fontRef idx="minor">
            <a:schemeClr val="tx1"/>
          </a:fontRef>
        </p:style>
      </p:cxnSp>
      <p:sp>
        <p:nvSpPr>
          <p:cNvPr id="32" name="Content Placeholder 2">
            <a:extLst>
              <a:ext uri="{FF2B5EF4-FFF2-40B4-BE49-F238E27FC236}">
                <a16:creationId xmlns:a16="http://schemas.microsoft.com/office/drawing/2014/main" id="{B47BE76C-17BA-44B7-8B6C-B5EFB7EC7EB7}"/>
              </a:ext>
            </a:extLst>
          </p:cNvPr>
          <p:cNvSpPr>
            <a:spLocks noGrp="1"/>
          </p:cNvSpPr>
          <p:nvPr>
            <p:ph idx="1"/>
          </p:nvPr>
        </p:nvSpPr>
        <p:spPr>
          <a:xfrm>
            <a:off x="621679" y="3144109"/>
            <a:ext cx="1384967" cy="1439546"/>
          </a:xfrm>
        </p:spPr>
        <p:txBody>
          <a:bodyPr>
            <a:normAutofit/>
          </a:bodyPr>
          <a:lstStyle/>
          <a:p>
            <a:pPr marL="0" indent="0" algn="ctr">
              <a:buNone/>
            </a:pPr>
            <a:r>
              <a:rPr lang="en-US" sz="1050" i="1" dirty="0"/>
              <a:t>Rods instrumented with strain gauges</a:t>
            </a:r>
            <a:endParaRPr lang="en-US" sz="1000" i="1" dirty="0"/>
          </a:p>
        </p:txBody>
      </p:sp>
      <p:sp>
        <p:nvSpPr>
          <p:cNvPr id="35" name="Content Placeholder 2">
            <a:extLst>
              <a:ext uri="{FF2B5EF4-FFF2-40B4-BE49-F238E27FC236}">
                <a16:creationId xmlns:a16="http://schemas.microsoft.com/office/drawing/2014/main" id="{92EC2230-7DFE-4276-865E-029DAB265616}"/>
              </a:ext>
            </a:extLst>
          </p:cNvPr>
          <p:cNvSpPr txBox="1">
            <a:spLocks/>
          </p:cNvSpPr>
          <p:nvPr/>
        </p:nvSpPr>
        <p:spPr>
          <a:xfrm>
            <a:off x="2786122" y="918798"/>
            <a:ext cx="5977390" cy="1546022"/>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b="1" dirty="0"/>
              <a:t>Mechanical</a:t>
            </a:r>
            <a:r>
              <a:rPr lang="en-US" sz="1400" dirty="0"/>
              <a:t> </a:t>
            </a:r>
            <a:r>
              <a:rPr lang="en-US" sz="1400" b="1" dirty="0"/>
              <a:t>behavior</a:t>
            </a:r>
            <a:r>
              <a:rPr lang="en-US" sz="1400" dirty="0"/>
              <a:t> </a:t>
            </a:r>
            <a:r>
              <a:rPr lang="en-US" sz="1400" b="1" dirty="0"/>
              <a:t>monitored</a:t>
            </a:r>
            <a:r>
              <a:rPr lang="en-US" sz="1400" dirty="0"/>
              <a:t>. </a:t>
            </a:r>
            <a:r>
              <a:rPr lang="en-US" sz="1400" b="1" dirty="0"/>
              <a:t>Strain</a:t>
            </a:r>
            <a:r>
              <a:rPr lang="en-US" sz="1400" dirty="0"/>
              <a:t> is </a:t>
            </a:r>
            <a:r>
              <a:rPr lang="en-US" sz="1400" b="1" dirty="0"/>
              <a:t>measured</a:t>
            </a:r>
            <a:r>
              <a:rPr lang="en-US" sz="1400" dirty="0"/>
              <a:t> in:</a:t>
            </a:r>
          </a:p>
          <a:p>
            <a:pPr>
              <a:buFont typeface="+mj-lt"/>
              <a:buAutoNum type="arabicPeriod"/>
            </a:pPr>
            <a:r>
              <a:rPr lang="en-US" sz="1400" dirty="0"/>
              <a:t>Rods</a:t>
            </a:r>
          </a:p>
          <a:p>
            <a:pPr>
              <a:buFont typeface="+mj-lt"/>
              <a:buAutoNum type="arabicPeriod"/>
            </a:pPr>
            <a:r>
              <a:rPr lang="en-US" sz="1400" dirty="0"/>
              <a:t>Aluminum shell</a:t>
            </a:r>
          </a:p>
          <a:p>
            <a:pPr>
              <a:buFont typeface="+mj-lt"/>
              <a:buAutoNum type="arabicPeriod"/>
            </a:pPr>
            <a:r>
              <a:rPr lang="en-US" sz="1400" dirty="0"/>
              <a:t>Coil titanium pole</a:t>
            </a:r>
          </a:p>
          <a:p>
            <a:pPr>
              <a:buFont typeface="+mj-lt"/>
              <a:buAutoNum type="arabicPeriod"/>
            </a:pPr>
            <a:endParaRPr lang="en-US" sz="600" dirty="0"/>
          </a:p>
          <a:p>
            <a:pPr marL="0" indent="0">
              <a:buNone/>
            </a:pPr>
            <a:r>
              <a:rPr lang="en-US" sz="1400" dirty="0"/>
              <a:t>Measurements are performed in the middle of the magnet</a:t>
            </a:r>
          </a:p>
        </p:txBody>
      </p:sp>
      <p:sp>
        <p:nvSpPr>
          <p:cNvPr id="36" name="Content Placeholder 2">
            <a:extLst>
              <a:ext uri="{FF2B5EF4-FFF2-40B4-BE49-F238E27FC236}">
                <a16:creationId xmlns:a16="http://schemas.microsoft.com/office/drawing/2014/main" id="{22616BF4-0EB8-4C34-8692-8C99EE8F6A05}"/>
              </a:ext>
            </a:extLst>
          </p:cNvPr>
          <p:cNvSpPr txBox="1">
            <a:spLocks/>
          </p:cNvSpPr>
          <p:nvPr/>
        </p:nvSpPr>
        <p:spPr>
          <a:xfrm>
            <a:off x="529893" y="944900"/>
            <a:ext cx="1716631" cy="1439546"/>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Wingdings" charset="2"/>
              <a:buNone/>
            </a:pPr>
            <a:r>
              <a:rPr lang="en-US" sz="1050" i="1" dirty="0"/>
              <a:t>Coils instrumented with strain gauges and FBGs</a:t>
            </a:r>
            <a:endParaRPr lang="en-US" sz="1000" i="1" dirty="0"/>
          </a:p>
        </p:txBody>
      </p:sp>
      <p:sp>
        <p:nvSpPr>
          <p:cNvPr id="37" name="Content Placeholder 2">
            <a:extLst>
              <a:ext uri="{FF2B5EF4-FFF2-40B4-BE49-F238E27FC236}">
                <a16:creationId xmlns:a16="http://schemas.microsoft.com/office/drawing/2014/main" id="{0205E6E5-1E3E-41E7-801D-32B1E8055DF5}"/>
              </a:ext>
            </a:extLst>
          </p:cNvPr>
          <p:cNvSpPr txBox="1">
            <a:spLocks/>
          </p:cNvSpPr>
          <p:nvPr/>
        </p:nvSpPr>
        <p:spPr>
          <a:xfrm>
            <a:off x="6797735" y="2786484"/>
            <a:ext cx="1716631" cy="1439546"/>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Wingdings" charset="2"/>
              <a:buNone/>
            </a:pPr>
            <a:r>
              <a:rPr lang="en-US" sz="1050" i="1" dirty="0"/>
              <a:t>Al-shells instrumented with strain gauges</a:t>
            </a:r>
            <a:endParaRPr lang="en-US" sz="1000" i="1" dirty="0"/>
          </a:p>
        </p:txBody>
      </p:sp>
      <mc:AlternateContent xmlns:mc="http://schemas.openxmlformats.org/markup-compatibility/2006" xmlns:a14="http://schemas.microsoft.com/office/drawing/2010/main">
        <mc:Choice Requires="a14">
          <p:sp>
            <p:nvSpPr>
              <p:cNvPr id="39" name="TextBox 38"/>
              <p:cNvSpPr txBox="1"/>
              <p:nvPr/>
            </p:nvSpPr>
            <p:spPr>
              <a:xfrm>
                <a:off x="255670" y="5100528"/>
                <a:ext cx="1674176" cy="371833"/>
              </a:xfrm>
              <a:prstGeom prst="rect">
                <a:avLst/>
              </a:prstGeom>
              <a:noFill/>
              <a:ln>
                <a:solidFill>
                  <a:schemeClr val="tx2"/>
                </a:solidFill>
              </a:ln>
            </p:spPr>
            <p:txBody>
              <a:bodyPr wrap="none" lIns="0" tIns="0" rIns="0" b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sz="1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2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𝜎</m:t>
                          </m:r>
                        </m:e>
                        <m:sub>
                          <m:r>
                            <a:rPr kumimoji="0" lang="en-US" sz="12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𝜃</m:t>
                          </m:r>
                        </m:sub>
                      </m:sSub>
                      <m:r>
                        <a:rPr kumimoji="0" lang="en-US" sz="1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f>
                        <m:fPr>
                          <m:ctrlPr>
                            <a:rPr kumimoji="0" lang="en-GB" sz="1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fPr>
                        <m:num>
                          <m:r>
                            <a:rPr kumimoji="0" lang="en-US" sz="1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𝐸</m:t>
                          </m:r>
                        </m:num>
                        <m:den>
                          <m:d>
                            <m:dPr>
                              <m:ctrlPr>
                                <a:rPr kumimoji="0" lang="en-US" sz="1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dPr>
                            <m:e>
                              <m:r>
                                <a:rPr kumimoji="0" lang="en-US" sz="1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1−</m:t>
                              </m:r>
                              <m:sSup>
                                <m:sSupPr>
                                  <m:ctrlPr>
                                    <a:rPr kumimoji="0" lang="en-US" sz="1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pPr>
                                <m:e>
                                  <m:r>
                                    <a:rPr kumimoji="0" lang="en-US" sz="1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𝑣</m:t>
                                  </m:r>
                                </m:e>
                                <m:sup>
                                  <m:r>
                                    <a:rPr kumimoji="0" lang="en-US" sz="1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2</m:t>
                                  </m:r>
                                </m:sup>
                              </m:sSup>
                            </m:e>
                          </m:d>
                        </m:den>
                      </m:f>
                      <m:r>
                        <a:rPr kumimoji="0" lang="en-US" sz="1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sSub>
                        <m:sSubPr>
                          <m:ctrlPr>
                            <a:rPr kumimoji="0" lang="en-US" sz="1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2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𝜀</m:t>
                          </m:r>
                        </m:e>
                        <m:sub>
                          <m:r>
                            <a:rPr kumimoji="0" lang="en-US" sz="12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𝜃</m:t>
                          </m:r>
                        </m:sub>
                      </m:sSub>
                      <m:r>
                        <a:rPr kumimoji="0" lang="en-US" sz="1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r>
                        <a:rPr kumimoji="0" lang="en-US" sz="1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𝑣</m:t>
                      </m:r>
                      <m:sSub>
                        <m:sSubPr>
                          <m:ctrlPr>
                            <a:rPr kumimoji="0" lang="en-US" sz="1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2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𝜀</m:t>
                          </m:r>
                        </m:e>
                        <m:sub>
                          <m:r>
                            <a:rPr kumimoji="0" lang="en-US" sz="1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𝑧</m:t>
                          </m:r>
                        </m:sub>
                      </m:sSub>
                      <m:r>
                        <a:rPr kumimoji="0" lang="en-US" sz="1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oMath>
                  </m:oMathPara>
                </a14:m>
                <a:endParaRPr kumimoji="0" lang="en-GB" sz="1200" b="0" i="0" u="none" strike="noStrike" kern="1200" cap="none" spc="0" normalizeH="0" baseline="0" noProof="0" dirty="0">
                  <a:ln>
                    <a:noFill/>
                  </a:ln>
                  <a:solidFill>
                    <a:prstClr val="black"/>
                  </a:solidFill>
                  <a:effectLst/>
                  <a:uLnTx/>
                  <a:uFillTx/>
                  <a:latin typeface="Arial"/>
                  <a:ea typeface="+mn-ea"/>
                  <a:cs typeface="+mn-cs"/>
                </a:endParaRPr>
              </a:p>
            </p:txBody>
          </p:sp>
        </mc:Choice>
        <mc:Fallback xmlns="">
          <p:sp>
            <p:nvSpPr>
              <p:cNvPr id="39" name="TextBox 38"/>
              <p:cNvSpPr txBox="1">
                <a:spLocks noRot="1" noChangeAspect="1" noMove="1" noResize="1" noEditPoints="1" noAdjustHandles="1" noChangeArrowheads="1" noChangeShapeType="1" noTextEdit="1"/>
              </p:cNvSpPr>
              <p:nvPr/>
            </p:nvSpPr>
            <p:spPr>
              <a:xfrm>
                <a:off x="255670" y="5100528"/>
                <a:ext cx="1674176" cy="371833"/>
              </a:xfrm>
              <a:prstGeom prst="rect">
                <a:avLst/>
              </a:prstGeom>
              <a:blipFill>
                <a:blip r:embed="rId7"/>
                <a:stretch>
                  <a:fillRect l="-361" t="-1587" r="-1805" b="-4762"/>
                </a:stretch>
              </a:blipFill>
              <a:ln>
                <a:solidFill>
                  <a:schemeClr val="tx2"/>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0" name="TextBox 39"/>
              <p:cNvSpPr txBox="1"/>
              <p:nvPr/>
            </p:nvSpPr>
            <p:spPr>
              <a:xfrm>
                <a:off x="245014" y="5599479"/>
                <a:ext cx="1715598" cy="371833"/>
              </a:xfrm>
              <a:prstGeom prst="rect">
                <a:avLst/>
              </a:prstGeom>
              <a:noFill/>
              <a:ln>
                <a:solidFill>
                  <a:schemeClr val="tx2"/>
                </a:solidFill>
              </a:ln>
            </p:spPr>
            <p:txBody>
              <a:bodyPr wrap="none" lIns="0" tIns="0" rIns="0" b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sz="1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2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𝜎</m:t>
                          </m:r>
                        </m:e>
                        <m:sub>
                          <m:r>
                            <a:rPr kumimoji="0" lang="en-US" sz="12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𝑧</m:t>
                          </m:r>
                        </m:sub>
                      </m:sSub>
                      <m:r>
                        <a:rPr kumimoji="0" lang="en-US" sz="1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f>
                        <m:fPr>
                          <m:ctrlPr>
                            <a:rPr kumimoji="0" lang="en-GB" sz="1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fPr>
                        <m:num>
                          <m:r>
                            <a:rPr kumimoji="0" lang="en-US" sz="1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𝐸</m:t>
                          </m:r>
                        </m:num>
                        <m:den>
                          <m:d>
                            <m:dPr>
                              <m:ctrlPr>
                                <a:rPr kumimoji="0" lang="en-US" sz="1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dPr>
                            <m:e>
                              <m:r>
                                <a:rPr kumimoji="0" lang="en-US" sz="1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1−</m:t>
                              </m:r>
                              <m:sSup>
                                <m:sSupPr>
                                  <m:ctrlPr>
                                    <a:rPr kumimoji="0" lang="en-US" sz="1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pPr>
                                <m:e>
                                  <m:r>
                                    <a:rPr kumimoji="0" lang="en-US" sz="1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𝑣</m:t>
                                  </m:r>
                                </m:e>
                                <m:sup>
                                  <m:r>
                                    <a:rPr kumimoji="0" lang="en-US" sz="1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2</m:t>
                                  </m:r>
                                </m:sup>
                              </m:sSup>
                            </m:e>
                          </m:d>
                        </m:den>
                      </m:f>
                      <m:r>
                        <a:rPr kumimoji="0" lang="en-US" sz="1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sSub>
                        <m:sSubPr>
                          <m:ctrlPr>
                            <a:rPr kumimoji="0" lang="en-US" sz="1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2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𝜀</m:t>
                          </m:r>
                        </m:e>
                        <m:sub>
                          <m:r>
                            <a:rPr kumimoji="0" lang="en-US" sz="12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𝑧</m:t>
                          </m:r>
                        </m:sub>
                      </m:sSub>
                      <m:r>
                        <a:rPr kumimoji="0" lang="en-US" sz="1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r>
                        <a:rPr kumimoji="0" lang="en-US" sz="1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𝑣</m:t>
                      </m:r>
                      <m:sSub>
                        <m:sSubPr>
                          <m:ctrlPr>
                            <a:rPr kumimoji="0" lang="en-US" sz="1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2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𝜀</m:t>
                          </m:r>
                        </m:e>
                        <m:sub>
                          <m:r>
                            <a:rPr kumimoji="0" lang="en-US" sz="12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𝜃</m:t>
                          </m:r>
                        </m:sub>
                      </m:sSub>
                      <m:r>
                        <a:rPr kumimoji="0" lang="en-US" sz="1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oMath>
                  </m:oMathPara>
                </a14:m>
                <a:endParaRPr kumimoji="0" lang="en-GB" sz="1200" b="0" i="0" u="none" strike="noStrike" kern="1200" cap="none" spc="0" normalizeH="0" baseline="0" noProof="0" dirty="0">
                  <a:ln>
                    <a:noFill/>
                  </a:ln>
                  <a:solidFill>
                    <a:prstClr val="black"/>
                  </a:solidFill>
                  <a:effectLst/>
                  <a:uLnTx/>
                  <a:uFillTx/>
                  <a:latin typeface="Arial"/>
                  <a:ea typeface="+mn-ea"/>
                  <a:cs typeface="+mn-cs"/>
                </a:endParaRPr>
              </a:p>
            </p:txBody>
          </p:sp>
        </mc:Choice>
        <mc:Fallback xmlns="">
          <p:sp>
            <p:nvSpPr>
              <p:cNvPr id="40" name="TextBox 39"/>
              <p:cNvSpPr txBox="1">
                <a:spLocks noRot="1" noChangeAspect="1" noMove="1" noResize="1" noEditPoints="1" noAdjustHandles="1" noChangeArrowheads="1" noChangeShapeType="1" noTextEdit="1"/>
              </p:cNvSpPr>
              <p:nvPr/>
            </p:nvSpPr>
            <p:spPr>
              <a:xfrm>
                <a:off x="245014" y="5599479"/>
                <a:ext cx="1715598" cy="371833"/>
              </a:xfrm>
              <a:prstGeom prst="rect">
                <a:avLst/>
              </a:prstGeom>
              <a:blipFill>
                <a:blip r:embed="rId8"/>
                <a:stretch>
                  <a:fillRect t="-1587" r="-704" b="-4762"/>
                </a:stretch>
              </a:blipFill>
              <a:ln>
                <a:solidFill>
                  <a:schemeClr val="tx2"/>
                </a:solidFill>
              </a:ln>
            </p:spPr>
            <p:txBody>
              <a:bodyPr/>
              <a:lstStyle/>
              <a:p>
                <a:r>
                  <a:rPr lang="en-GB">
                    <a:noFill/>
                  </a:rPr>
                  <a:t> </a:t>
                </a:r>
              </a:p>
            </p:txBody>
          </p:sp>
        </mc:Fallback>
      </mc:AlternateContent>
      <p:pic>
        <p:nvPicPr>
          <p:cNvPr id="48" name="Picture 47" descr="Graphical user interface&#10;&#10;Description automatically generated">
            <a:extLst>
              <a:ext uri="{FF2B5EF4-FFF2-40B4-BE49-F238E27FC236}">
                <a16:creationId xmlns:a16="http://schemas.microsoft.com/office/drawing/2014/main" id="{F414EA96-BFBC-4C9D-A51F-6665BDABC6D5}"/>
              </a:ext>
            </a:extLst>
          </p:cNvPr>
          <p:cNvPicPr>
            <a:picLocks noChangeAspect="1"/>
          </p:cNvPicPr>
          <p:nvPr/>
        </p:nvPicPr>
        <p:blipFill rotWithShape="1">
          <a:blip r:embed="rId9"/>
          <a:srcRect l="3078" t="27335" r="54289" b="16270"/>
          <a:stretch/>
        </p:blipFill>
        <p:spPr bwMode="auto">
          <a:xfrm>
            <a:off x="495214" y="1372992"/>
            <a:ext cx="1682750" cy="139128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96505624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D96686-1D3D-4218-9E3F-97AAD5F4AAB7}"/>
              </a:ext>
            </a:extLst>
          </p:cNvPr>
          <p:cNvSpPr>
            <a:spLocks noGrp="1"/>
          </p:cNvSpPr>
          <p:nvPr>
            <p:ph type="title"/>
          </p:nvPr>
        </p:nvSpPr>
        <p:spPr/>
        <p:txBody>
          <a:bodyPr/>
          <a:lstStyle/>
          <a:p>
            <a:r>
              <a:rPr lang="en-US" dirty="0"/>
              <a:t>Mechanical instrumentation</a:t>
            </a:r>
            <a:endParaRPr lang="en-GB" dirty="0"/>
          </a:p>
        </p:txBody>
      </p:sp>
      <p:sp>
        <p:nvSpPr>
          <p:cNvPr id="4" name="Footer Placeholder 3">
            <a:extLst>
              <a:ext uri="{FF2B5EF4-FFF2-40B4-BE49-F238E27FC236}">
                <a16:creationId xmlns:a16="http://schemas.microsoft.com/office/drawing/2014/main" id="{663D0BE9-872D-4318-9A70-4737A58DE482}"/>
              </a:ext>
            </a:extLst>
          </p:cNvPr>
          <p:cNvSpPr>
            <a:spLocks noGrp="1"/>
          </p:cNvSpPr>
          <p:nvPr>
            <p:ph type="ftr" sz="quarter" idx="11"/>
          </p:nvPr>
        </p:nvSpPr>
        <p:spPr>
          <a:xfrm>
            <a:off x="1905000" y="6356350"/>
            <a:ext cx="6627000"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it-IT"/>
              <a:t>Susana Izquierdo Bermudez</a:t>
            </a:r>
            <a:endParaRPr lang="en-GB" dirty="0"/>
          </a:p>
        </p:txBody>
      </p:sp>
      <p:sp>
        <p:nvSpPr>
          <p:cNvPr id="5" name="Slide Number Placeholder 4">
            <a:extLst>
              <a:ext uri="{FF2B5EF4-FFF2-40B4-BE49-F238E27FC236}">
                <a16:creationId xmlns:a16="http://schemas.microsoft.com/office/drawing/2014/main" id="{188CFF21-6836-4CF8-9477-B20BE9C75806}"/>
              </a:ext>
            </a:extLst>
          </p:cNvPr>
          <p:cNvSpPr>
            <a:spLocks noGrp="1"/>
          </p:cNvSpPr>
          <p:nvPr>
            <p:ph type="sldNum" sz="quarter" idx="12"/>
          </p:nvPr>
        </p:nvSpPr>
        <p:spPr/>
        <p:txBody>
          <a:bodyPr/>
          <a:lstStyle/>
          <a:p>
            <a:fld id="{BFDCA1C4-9514-7B4F-976F-D92F7E296653}" type="slidenum">
              <a:rPr lang="fr-FR" smtClean="0"/>
              <a:pPr/>
              <a:t>37</a:t>
            </a:fld>
            <a:endParaRPr lang="fr-FR"/>
          </a:p>
        </p:txBody>
      </p:sp>
      <p:pic>
        <p:nvPicPr>
          <p:cNvPr id="7" name="Picture 6">
            <a:extLst>
              <a:ext uri="{FF2B5EF4-FFF2-40B4-BE49-F238E27FC236}">
                <a16:creationId xmlns:a16="http://schemas.microsoft.com/office/drawing/2014/main" id="{DF9F1135-0C7C-4678-A628-8E52B6462B68}"/>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762190" y="5498386"/>
            <a:ext cx="1420512" cy="566088"/>
          </a:xfrm>
          <a:prstGeom prst="rect">
            <a:avLst/>
          </a:prstGeom>
        </p:spPr>
      </p:pic>
      <p:pic>
        <p:nvPicPr>
          <p:cNvPr id="8" name="Picture 7">
            <a:extLst>
              <a:ext uri="{FF2B5EF4-FFF2-40B4-BE49-F238E27FC236}">
                <a16:creationId xmlns:a16="http://schemas.microsoft.com/office/drawing/2014/main" id="{057E2C98-9E2F-44D6-8C85-B0C3F0A3F1B4}"/>
              </a:ext>
            </a:extLst>
          </p:cNvPr>
          <p:cNvPicPr>
            <a:picLocks noChangeAspect="1"/>
          </p:cNvPicPr>
          <p:nvPr/>
        </p:nvPicPr>
        <p:blipFill rotWithShape="1">
          <a:blip r:embed="rId3">
            <a:extLst>
              <a:ext uri="{28A0092B-C50C-407E-A947-70E740481C1C}">
                <a14:useLocalDpi xmlns:a14="http://schemas.microsoft.com/office/drawing/2010/main" val="0"/>
              </a:ext>
            </a:extLst>
          </a:blip>
          <a:srcRect l="3024"/>
          <a:stretch/>
        </p:blipFill>
        <p:spPr>
          <a:xfrm>
            <a:off x="2569472" y="5446061"/>
            <a:ext cx="6117328" cy="696138"/>
          </a:xfrm>
          <a:prstGeom prst="rect">
            <a:avLst/>
          </a:prstGeom>
        </p:spPr>
      </p:pic>
      <p:pic>
        <p:nvPicPr>
          <p:cNvPr id="10" name="Picture 9">
            <a:extLst>
              <a:ext uri="{FF2B5EF4-FFF2-40B4-BE49-F238E27FC236}">
                <a16:creationId xmlns:a16="http://schemas.microsoft.com/office/drawing/2014/main" id="{5FA07BF3-B49B-4E0B-9144-B952121466F6}"/>
              </a:ext>
            </a:extLst>
          </p:cNvPr>
          <p:cNvPicPr>
            <a:picLocks noChangeAspect="1"/>
          </p:cNvPicPr>
          <p:nvPr/>
        </p:nvPicPr>
        <p:blipFill rotWithShape="1">
          <a:blip r:embed="rId4">
            <a:extLst>
              <a:ext uri="{28A0092B-C50C-407E-A947-70E740481C1C}">
                <a14:useLocalDpi xmlns:a14="http://schemas.microsoft.com/office/drawing/2010/main" val="0"/>
              </a:ext>
            </a:extLst>
          </a:blip>
          <a:srcRect l="29169" r="19150"/>
          <a:stretch/>
        </p:blipFill>
        <p:spPr bwMode="auto">
          <a:xfrm rot="5400000">
            <a:off x="261482" y="3612414"/>
            <a:ext cx="1109824" cy="1610640"/>
          </a:xfrm>
          <a:prstGeom prst="rect">
            <a:avLst/>
          </a:prstGeom>
          <a:noFill/>
          <a:ln>
            <a:noFill/>
          </a:ln>
          <a:extLst>
            <a:ext uri="{53640926-AAD7-44D8-BBD7-CCE9431645EC}">
              <a14:shadowObscured xmlns:a14="http://schemas.microsoft.com/office/drawing/2010/main"/>
            </a:ext>
          </a:extLst>
        </p:spPr>
      </p:pic>
      <p:pic>
        <p:nvPicPr>
          <p:cNvPr id="11" name="Picture 10" descr="A picture containing indoor&#10;&#10;Description automatically generated">
            <a:extLst>
              <a:ext uri="{FF2B5EF4-FFF2-40B4-BE49-F238E27FC236}">
                <a16:creationId xmlns:a16="http://schemas.microsoft.com/office/drawing/2014/main" id="{FE1F7333-09C0-4656-AA9C-BD27AC922472}"/>
              </a:ext>
            </a:extLst>
          </p:cNvPr>
          <p:cNvPicPr>
            <a:picLocks noChangeAspect="1"/>
          </p:cNvPicPr>
          <p:nvPr/>
        </p:nvPicPr>
        <p:blipFill rotWithShape="1">
          <a:blip r:embed="rId5">
            <a:extLst>
              <a:ext uri="{28A0092B-C50C-407E-A947-70E740481C1C}">
                <a14:useLocalDpi xmlns:a14="http://schemas.microsoft.com/office/drawing/2010/main" val="0"/>
              </a:ext>
            </a:extLst>
          </a:blip>
          <a:srcRect r="18955"/>
          <a:stretch/>
        </p:blipFill>
        <p:spPr bwMode="auto">
          <a:xfrm>
            <a:off x="2779929" y="1163972"/>
            <a:ext cx="1600359" cy="1109824"/>
          </a:xfrm>
          <a:prstGeom prst="rect">
            <a:avLst/>
          </a:prstGeom>
          <a:noFill/>
          <a:ln>
            <a:noFill/>
          </a:ln>
          <a:extLst>
            <a:ext uri="{53640926-AAD7-44D8-BBD7-CCE9431645EC}">
              <a14:shadowObscured xmlns:a14="http://schemas.microsoft.com/office/drawing/2010/main"/>
            </a:ext>
          </a:extLst>
        </p:spPr>
      </p:pic>
      <p:pic>
        <p:nvPicPr>
          <p:cNvPr id="12" name="Picture 11">
            <a:extLst>
              <a:ext uri="{FF2B5EF4-FFF2-40B4-BE49-F238E27FC236}">
                <a16:creationId xmlns:a16="http://schemas.microsoft.com/office/drawing/2014/main" id="{EE7F9B70-A886-4E44-81F8-241E149F1D7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472446" y="2625848"/>
            <a:ext cx="3545162" cy="2202227"/>
          </a:xfrm>
          <a:prstGeom prst="rect">
            <a:avLst/>
          </a:prstGeom>
        </p:spPr>
      </p:pic>
      <p:sp>
        <p:nvSpPr>
          <p:cNvPr id="13" name="Oval 12">
            <a:extLst>
              <a:ext uri="{FF2B5EF4-FFF2-40B4-BE49-F238E27FC236}">
                <a16:creationId xmlns:a16="http://schemas.microsoft.com/office/drawing/2014/main" id="{1F65B508-5227-451C-A105-0C0FF1FBBA59}"/>
              </a:ext>
            </a:extLst>
          </p:cNvPr>
          <p:cNvSpPr/>
          <p:nvPr/>
        </p:nvSpPr>
        <p:spPr>
          <a:xfrm>
            <a:off x="2980114" y="3508996"/>
            <a:ext cx="88491" cy="81116"/>
          </a:xfrm>
          <a:prstGeom prst="ellipse">
            <a:avLst/>
          </a:prstGeom>
          <a:solidFill>
            <a:srgbClr val="00B050">
              <a:alpha val="50196"/>
            </a:srgbClr>
          </a:solidFill>
          <a:ln w="9525">
            <a:solidFill>
              <a:srgbClr val="00B05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5" name="Oval 14">
            <a:extLst>
              <a:ext uri="{FF2B5EF4-FFF2-40B4-BE49-F238E27FC236}">
                <a16:creationId xmlns:a16="http://schemas.microsoft.com/office/drawing/2014/main" id="{82759E92-3FE6-48F1-95E5-4402D1013C4B}"/>
              </a:ext>
            </a:extLst>
          </p:cNvPr>
          <p:cNvSpPr/>
          <p:nvPr/>
        </p:nvSpPr>
        <p:spPr>
          <a:xfrm>
            <a:off x="3353580" y="3499083"/>
            <a:ext cx="88491" cy="81116"/>
          </a:xfrm>
          <a:prstGeom prst="ellipse">
            <a:avLst/>
          </a:prstGeom>
          <a:solidFill>
            <a:srgbClr val="00B050">
              <a:alpha val="50196"/>
            </a:srgbClr>
          </a:solidFill>
          <a:ln w="9525">
            <a:solidFill>
              <a:srgbClr val="00B05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6" name="Oval 15">
            <a:extLst>
              <a:ext uri="{FF2B5EF4-FFF2-40B4-BE49-F238E27FC236}">
                <a16:creationId xmlns:a16="http://schemas.microsoft.com/office/drawing/2014/main" id="{2433134B-898C-4896-A4BB-57E1B47DABC8}"/>
              </a:ext>
            </a:extLst>
          </p:cNvPr>
          <p:cNvSpPr/>
          <p:nvPr/>
        </p:nvSpPr>
        <p:spPr>
          <a:xfrm>
            <a:off x="2980113" y="3872735"/>
            <a:ext cx="88491" cy="81116"/>
          </a:xfrm>
          <a:prstGeom prst="ellipse">
            <a:avLst/>
          </a:prstGeom>
          <a:solidFill>
            <a:srgbClr val="00B050">
              <a:alpha val="50196"/>
            </a:srgbClr>
          </a:solidFill>
          <a:ln w="9525">
            <a:solidFill>
              <a:srgbClr val="00B05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7" name="Oval 16">
            <a:extLst>
              <a:ext uri="{FF2B5EF4-FFF2-40B4-BE49-F238E27FC236}">
                <a16:creationId xmlns:a16="http://schemas.microsoft.com/office/drawing/2014/main" id="{E9D9271A-03A9-486A-AF01-D641326C5020}"/>
              </a:ext>
            </a:extLst>
          </p:cNvPr>
          <p:cNvSpPr/>
          <p:nvPr/>
        </p:nvSpPr>
        <p:spPr>
          <a:xfrm>
            <a:off x="3363860" y="3862822"/>
            <a:ext cx="88491" cy="81116"/>
          </a:xfrm>
          <a:prstGeom prst="ellipse">
            <a:avLst/>
          </a:prstGeom>
          <a:solidFill>
            <a:srgbClr val="00B050">
              <a:alpha val="50196"/>
            </a:srgbClr>
          </a:solidFill>
          <a:ln w="9525">
            <a:solidFill>
              <a:srgbClr val="00B05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21" name="Straight Arrow Connector 20">
            <a:extLst>
              <a:ext uri="{FF2B5EF4-FFF2-40B4-BE49-F238E27FC236}">
                <a16:creationId xmlns:a16="http://schemas.microsoft.com/office/drawing/2014/main" id="{98B2D29B-B158-4699-BE87-2F80048C18C3}"/>
              </a:ext>
            </a:extLst>
          </p:cNvPr>
          <p:cNvCxnSpPr>
            <a:cxnSpLocks/>
          </p:cNvCxnSpPr>
          <p:nvPr/>
        </p:nvCxnSpPr>
        <p:spPr>
          <a:xfrm>
            <a:off x="1135904" y="2498575"/>
            <a:ext cx="1844209" cy="1000508"/>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23" name="Oval 22">
            <a:extLst>
              <a:ext uri="{FF2B5EF4-FFF2-40B4-BE49-F238E27FC236}">
                <a16:creationId xmlns:a16="http://schemas.microsoft.com/office/drawing/2014/main" id="{8502291F-7CAE-4CF7-9659-1B160B4D0C32}"/>
              </a:ext>
            </a:extLst>
          </p:cNvPr>
          <p:cNvSpPr/>
          <p:nvPr/>
        </p:nvSpPr>
        <p:spPr>
          <a:xfrm>
            <a:off x="4222860" y="3416819"/>
            <a:ext cx="88491" cy="81116"/>
          </a:xfrm>
          <a:prstGeom prst="ellipse">
            <a:avLst/>
          </a:prstGeom>
          <a:solidFill>
            <a:srgbClr val="FF0000">
              <a:alpha val="50196"/>
            </a:srgbClr>
          </a:solidFill>
          <a:ln w="9525">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4" name="Oval 23">
            <a:extLst>
              <a:ext uri="{FF2B5EF4-FFF2-40B4-BE49-F238E27FC236}">
                <a16:creationId xmlns:a16="http://schemas.microsoft.com/office/drawing/2014/main" id="{7E08CB64-7C70-4CBF-ADC7-2B2AF74373C2}"/>
              </a:ext>
            </a:extLst>
          </p:cNvPr>
          <p:cNvSpPr/>
          <p:nvPr/>
        </p:nvSpPr>
        <p:spPr>
          <a:xfrm>
            <a:off x="1978880" y="5836478"/>
            <a:ext cx="88491" cy="81116"/>
          </a:xfrm>
          <a:prstGeom prst="ellipse">
            <a:avLst/>
          </a:prstGeom>
          <a:solidFill>
            <a:srgbClr val="7030A0">
              <a:alpha val="50196"/>
            </a:srgbClr>
          </a:solidFill>
          <a:ln w="9525">
            <a:solidFill>
              <a:srgbClr val="7030A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5" name="Oval 24">
            <a:extLst>
              <a:ext uri="{FF2B5EF4-FFF2-40B4-BE49-F238E27FC236}">
                <a16:creationId xmlns:a16="http://schemas.microsoft.com/office/drawing/2014/main" id="{85EA6430-8270-4931-A1FC-C9BF7C04FE1B}"/>
              </a:ext>
            </a:extLst>
          </p:cNvPr>
          <p:cNvSpPr/>
          <p:nvPr/>
        </p:nvSpPr>
        <p:spPr>
          <a:xfrm>
            <a:off x="2093543" y="3842364"/>
            <a:ext cx="88491" cy="81116"/>
          </a:xfrm>
          <a:prstGeom prst="ellipse">
            <a:avLst/>
          </a:prstGeom>
          <a:solidFill>
            <a:srgbClr val="FF0000">
              <a:alpha val="50196"/>
            </a:srgbClr>
          </a:solidFill>
          <a:ln w="9525">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6" name="Oval 25">
            <a:extLst>
              <a:ext uri="{FF2B5EF4-FFF2-40B4-BE49-F238E27FC236}">
                <a16:creationId xmlns:a16="http://schemas.microsoft.com/office/drawing/2014/main" id="{8EDE3728-3C19-42B9-9C02-F1175885DF4F}"/>
              </a:ext>
            </a:extLst>
          </p:cNvPr>
          <p:cNvSpPr/>
          <p:nvPr/>
        </p:nvSpPr>
        <p:spPr>
          <a:xfrm>
            <a:off x="3319872" y="4737773"/>
            <a:ext cx="88491" cy="81116"/>
          </a:xfrm>
          <a:prstGeom prst="ellipse">
            <a:avLst/>
          </a:prstGeom>
          <a:solidFill>
            <a:srgbClr val="FF0000">
              <a:alpha val="50196"/>
            </a:srgbClr>
          </a:solidFill>
          <a:ln w="9525">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27" name="Straight Arrow Connector 26">
            <a:extLst>
              <a:ext uri="{FF2B5EF4-FFF2-40B4-BE49-F238E27FC236}">
                <a16:creationId xmlns:a16="http://schemas.microsoft.com/office/drawing/2014/main" id="{C8B13C24-17BD-4ECB-82FC-569EAEB1F52F}"/>
              </a:ext>
            </a:extLst>
          </p:cNvPr>
          <p:cNvCxnSpPr>
            <a:cxnSpLocks/>
            <a:endCxn id="34" idx="0"/>
          </p:cNvCxnSpPr>
          <p:nvPr/>
        </p:nvCxnSpPr>
        <p:spPr>
          <a:xfrm flipH="1">
            <a:off x="3024358" y="2245698"/>
            <a:ext cx="104417" cy="363298"/>
          </a:xfrm>
          <a:prstGeom prst="straightConnector1">
            <a:avLst/>
          </a:prstGeom>
          <a:ln>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30" name="Straight Arrow Connector 29">
            <a:extLst>
              <a:ext uri="{FF2B5EF4-FFF2-40B4-BE49-F238E27FC236}">
                <a16:creationId xmlns:a16="http://schemas.microsoft.com/office/drawing/2014/main" id="{C325C234-61FF-4241-97B5-F555726D7D10}"/>
              </a:ext>
            </a:extLst>
          </p:cNvPr>
          <p:cNvCxnSpPr>
            <a:cxnSpLocks/>
          </p:cNvCxnSpPr>
          <p:nvPr/>
        </p:nvCxnSpPr>
        <p:spPr>
          <a:xfrm>
            <a:off x="1680601" y="4911971"/>
            <a:ext cx="342524" cy="702766"/>
          </a:xfrm>
          <a:prstGeom prst="straightConnector1">
            <a:avLst/>
          </a:prstGeom>
          <a:ln>
            <a:solidFill>
              <a:srgbClr val="7030A0"/>
            </a:solidFill>
            <a:tailEnd type="triangle"/>
          </a:ln>
        </p:spPr>
        <p:style>
          <a:lnRef idx="1">
            <a:schemeClr val="dk1"/>
          </a:lnRef>
          <a:fillRef idx="0">
            <a:schemeClr val="dk1"/>
          </a:fillRef>
          <a:effectRef idx="0">
            <a:schemeClr val="dk1"/>
          </a:effectRef>
          <a:fontRef idx="minor">
            <a:schemeClr val="tx1"/>
          </a:fontRef>
        </p:style>
      </p:cxnSp>
      <p:sp>
        <p:nvSpPr>
          <p:cNvPr id="33" name="Oval 32">
            <a:extLst>
              <a:ext uri="{FF2B5EF4-FFF2-40B4-BE49-F238E27FC236}">
                <a16:creationId xmlns:a16="http://schemas.microsoft.com/office/drawing/2014/main" id="{18D96D74-F929-446F-91B3-CF3BE92522C1}"/>
              </a:ext>
            </a:extLst>
          </p:cNvPr>
          <p:cNvSpPr/>
          <p:nvPr/>
        </p:nvSpPr>
        <p:spPr>
          <a:xfrm>
            <a:off x="1978880" y="5651332"/>
            <a:ext cx="88491" cy="81116"/>
          </a:xfrm>
          <a:prstGeom prst="ellipse">
            <a:avLst/>
          </a:prstGeom>
          <a:solidFill>
            <a:srgbClr val="7030A0">
              <a:alpha val="50196"/>
            </a:srgbClr>
          </a:solidFill>
          <a:ln w="9525">
            <a:solidFill>
              <a:srgbClr val="7030A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34" name="Oval 33">
            <a:extLst>
              <a:ext uri="{FF2B5EF4-FFF2-40B4-BE49-F238E27FC236}">
                <a16:creationId xmlns:a16="http://schemas.microsoft.com/office/drawing/2014/main" id="{0AAF577C-FFB4-4E07-B6C1-6608969AA6DF}"/>
              </a:ext>
            </a:extLst>
          </p:cNvPr>
          <p:cNvSpPr/>
          <p:nvPr/>
        </p:nvSpPr>
        <p:spPr>
          <a:xfrm>
            <a:off x="2980112" y="2608996"/>
            <a:ext cx="88491" cy="81116"/>
          </a:xfrm>
          <a:prstGeom prst="ellipse">
            <a:avLst/>
          </a:prstGeom>
          <a:solidFill>
            <a:srgbClr val="FF0000">
              <a:alpha val="50196"/>
            </a:srgbClr>
          </a:solidFill>
          <a:ln w="9525">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40" name="Straight Connector 39">
            <a:extLst>
              <a:ext uri="{FF2B5EF4-FFF2-40B4-BE49-F238E27FC236}">
                <a16:creationId xmlns:a16="http://schemas.microsoft.com/office/drawing/2014/main" id="{1DDB3FC8-8577-419C-847A-F9FC109F4F76}"/>
              </a:ext>
            </a:extLst>
          </p:cNvPr>
          <p:cNvCxnSpPr>
            <a:stCxn id="7" idx="0"/>
            <a:endCxn id="7" idx="2"/>
          </p:cNvCxnSpPr>
          <p:nvPr/>
        </p:nvCxnSpPr>
        <p:spPr>
          <a:xfrm>
            <a:off x="1472446" y="5498386"/>
            <a:ext cx="0" cy="566088"/>
          </a:xfrm>
          <a:prstGeom prst="line">
            <a:avLst/>
          </a:prstGeom>
          <a:ln w="38100"/>
        </p:spPr>
        <p:style>
          <a:lnRef idx="1">
            <a:schemeClr val="dk1"/>
          </a:lnRef>
          <a:fillRef idx="0">
            <a:schemeClr val="dk1"/>
          </a:fillRef>
          <a:effectRef idx="0">
            <a:schemeClr val="dk1"/>
          </a:effectRef>
          <a:fontRef idx="minor">
            <a:schemeClr val="tx1"/>
          </a:fontRef>
        </p:style>
      </p:cxnSp>
      <p:cxnSp>
        <p:nvCxnSpPr>
          <p:cNvPr id="41" name="Straight Connector 40">
            <a:extLst>
              <a:ext uri="{FF2B5EF4-FFF2-40B4-BE49-F238E27FC236}">
                <a16:creationId xmlns:a16="http://schemas.microsoft.com/office/drawing/2014/main" id="{F342D2F1-CB43-42F1-B372-B0837064C836}"/>
              </a:ext>
            </a:extLst>
          </p:cNvPr>
          <p:cNvCxnSpPr/>
          <p:nvPr/>
        </p:nvCxnSpPr>
        <p:spPr>
          <a:xfrm>
            <a:off x="3263146" y="5498386"/>
            <a:ext cx="0" cy="566088"/>
          </a:xfrm>
          <a:prstGeom prst="line">
            <a:avLst/>
          </a:prstGeom>
          <a:ln w="38100"/>
        </p:spPr>
        <p:style>
          <a:lnRef idx="1">
            <a:schemeClr val="dk1"/>
          </a:lnRef>
          <a:fillRef idx="0">
            <a:schemeClr val="dk1"/>
          </a:fillRef>
          <a:effectRef idx="0">
            <a:schemeClr val="dk1"/>
          </a:effectRef>
          <a:fontRef idx="minor">
            <a:schemeClr val="tx1"/>
          </a:fontRef>
        </p:style>
      </p:cxnSp>
      <p:cxnSp>
        <p:nvCxnSpPr>
          <p:cNvPr id="42" name="Straight Connector 41">
            <a:extLst>
              <a:ext uri="{FF2B5EF4-FFF2-40B4-BE49-F238E27FC236}">
                <a16:creationId xmlns:a16="http://schemas.microsoft.com/office/drawing/2014/main" id="{7444BAC6-BC5F-4A42-8DBC-107EDBFA68C0}"/>
              </a:ext>
            </a:extLst>
          </p:cNvPr>
          <p:cNvCxnSpPr/>
          <p:nvPr/>
        </p:nvCxnSpPr>
        <p:spPr>
          <a:xfrm>
            <a:off x="5839959" y="5502500"/>
            <a:ext cx="0" cy="566088"/>
          </a:xfrm>
          <a:prstGeom prst="line">
            <a:avLst/>
          </a:prstGeom>
          <a:ln w="38100"/>
        </p:spPr>
        <p:style>
          <a:lnRef idx="1">
            <a:schemeClr val="dk1"/>
          </a:lnRef>
          <a:fillRef idx="0">
            <a:schemeClr val="dk1"/>
          </a:fillRef>
          <a:effectRef idx="0">
            <a:schemeClr val="dk1"/>
          </a:effectRef>
          <a:fontRef idx="minor">
            <a:schemeClr val="tx1"/>
          </a:fontRef>
        </p:style>
      </p:cxnSp>
      <p:cxnSp>
        <p:nvCxnSpPr>
          <p:cNvPr id="43" name="Straight Connector 42">
            <a:extLst>
              <a:ext uri="{FF2B5EF4-FFF2-40B4-BE49-F238E27FC236}">
                <a16:creationId xmlns:a16="http://schemas.microsoft.com/office/drawing/2014/main" id="{55AD8BB1-055B-49A9-8152-FB02A6519FE8}"/>
              </a:ext>
            </a:extLst>
          </p:cNvPr>
          <p:cNvCxnSpPr/>
          <p:nvPr/>
        </p:nvCxnSpPr>
        <p:spPr>
          <a:xfrm>
            <a:off x="7948025" y="5521194"/>
            <a:ext cx="0" cy="566088"/>
          </a:xfrm>
          <a:prstGeom prst="line">
            <a:avLst/>
          </a:prstGeom>
          <a:ln w="38100"/>
        </p:spPr>
        <p:style>
          <a:lnRef idx="1">
            <a:schemeClr val="dk1"/>
          </a:lnRef>
          <a:fillRef idx="0">
            <a:schemeClr val="dk1"/>
          </a:fillRef>
          <a:effectRef idx="0">
            <a:schemeClr val="dk1"/>
          </a:effectRef>
          <a:fontRef idx="minor">
            <a:schemeClr val="tx1"/>
          </a:fontRef>
        </p:style>
      </p:cxnSp>
      <p:pic>
        <p:nvPicPr>
          <p:cNvPr id="31" name="Picture 30" descr="Graphical user interface, website&#10;&#10;Description automatically generated">
            <a:extLst>
              <a:ext uri="{FF2B5EF4-FFF2-40B4-BE49-F238E27FC236}">
                <a16:creationId xmlns:a16="http://schemas.microsoft.com/office/drawing/2014/main" id="{A57A3E27-EA88-4170-8823-92A7CB5D1CA3}"/>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87611" y="1073179"/>
            <a:ext cx="1919605" cy="1439545"/>
          </a:xfrm>
          <a:prstGeom prst="rect">
            <a:avLst/>
          </a:prstGeom>
          <a:noFill/>
        </p:spPr>
      </p:pic>
      <p:sp>
        <p:nvSpPr>
          <p:cNvPr id="32" name="Content Placeholder 2">
            <a:extLst>
              <a:ext uri="{FF2B5EF4-FFF2-40B4-BE49-F238E27FC236}">
                <a16:creationId xmlns:a16="http://schemas.microsoft.com/office/drawing/2014/main" id="{B47BE76C-17BA-44B7-8B6C-B5EFB7EC7EB7}"/>
              </a:ext>
            </a:extLst>
          </p:cNvPr>
          <p:cNvSpPr>
            <a:spLocks noGrp="1"/>
          </p:cNvSpPr>
          <p:nvPr>
            <p:ph idx="1"/>
          </p:nvPr>
        </p:nvSpPr>
        <p:spPr>
          <a:xfrm>
            <a:off x="68675" y="3508996"/>
            <a:ext cx="1384967" cy="1439546"/>
          </a:xfrm>
        </p:spPr>
        <p:txBody>
          <a:bodyPr>
            <a:normAutofit/>
          </a:bodyPr>
          <a:lstStyle/>
          <a:p>
            <a:pPr marL="0" indent="0" algn="ctr">
              <a:buNone/>
            </a:pPr>
            <a:r>
              <a:rPr lang="en-US" sz="1050" i="1" dirty="0"/>
              <a:t>Rods instrumented with strain gauges</a:t>
            </a:r>
            <a:endParaRPr lang="en-US" sz="1000" i="1" dirty="0"/>
          </a:p>
        </p:txBody>
      </p:sp>
      <p:sp>
        <p:nvSpPr>
          <p:cNvPr id="35" name="Content Placeholder 2">
            <a:extLst>
              <a:ext uri="{FF2B5EF4-FFF2-40B4-BE49-F238E27FC236}">
                <a16:creationId xmlns:a16="http://schemas.microsoft.com/office/drawing/2014/main" id="{92EC2230-7DFE-4276-865E-029DAB265616}"/>
              </a:ext>
            </a:extLst>
          </p:cNvPr>
          <p:cNvSpPr txBox="1">
            <a:spLocks/>
          </p:cNvSpPr>
          <p:nvPr/>
        </p:nvSpPr>
        <p:spPr>
          <a:xfrm>
            <a:off x="5017608" y="946805"/>
            <a:ext cx="3617745" cy="1439546"/>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1400" dirty="0"/>
              <a:t>The strain is measured in the coil titanium pole. The peak stress in the coil during loading and cool down is in the IL pole turn, very close to the stress in the </a:t>
            </a:r>
            <a:r>
              <a:rPr lang="en-US" sz="1400" dirty="0" err="1"/>
              <a:t>Ti</a:t>
            </a:r>
            <a:r>
              <a:rPr lang="en-US" sz="1400" dirty="0"/>
              <a:t> pole (measuring location)</a:t>
            </a:r>
          </a:p>
        </p:txBody>
      </p:sp>
      <p:sp>
        <p:nvSpPr>
          <p:cNvPr id="36" name="Content Placeholder 2">
            <a:extLst>
              <a:ext uri="{FF2B5EF4-FFF2-40B4-BE49-F238E27FC236}">
                <a16:creationId xmlns:a16="http://schemas.microsoft.com/office/drawing/2014/main" id="{22616BF4-0EB8-4C34-8692-8C99EE8F6A05}"/>
              </a:ext>
            </a:extLst>
          </p:cNvPr>
          <p:cNvSpPr txBox="1">
            <a:spLocks/>
          </p:cNvSpPr>
          <p:nvPr/>
        </p:nvSpPr>
        <p:spPr>
          <a:xfrm>
            <a:off x="262249" y="723874"/>
            <a:ext cx="1716631" cy="1439546"/>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Wingdings" charset="2"/>
              <a:buNone/>
            </a:pPr>
            <a:r>
              <a:rPr lang="en-US" sz="1050" i="1" dirty="0"/>
              <a:t>Coils instrumented with strain gauges and of FBGs</a:t>
            </a:r>
            <a:endParaRPr lang="en-US" sz="1000" i="1" dirty="0"/>
          </a:p>
        </p:txBody>
      </p:sp>
      <p:sp>
        <p:nvSpPr>
          <p:cNvPr id="37" name="Content Placeholder 2">
            <a:extLst>
              <a:ext uri="{FF2B5EF4-FFF2-40B4-BE49-F238E27FC236}">
                <a16:creationId xmlns:a16="http://schemas.microsoft.com/office/drawing/2014/main" id="{0205E6E5-1E3E-41E7-801D-32B1E8055DF5}"/>
              </a:ext>
            </a:extLst>
          </p:cNvPr>
          <p:cNvSpPr txBox="1">
            <a:spLocks/>
          </p:cNvSpPr>
          <p:nvPr/>
        </p:nvSpPr>
        <p:spPr>
          <a:xfrm>
            <a:off x="2721792" y="811920"/>
            <a:ext cx="1716631" cy="1439546"/>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Wingdings" charset="2"/>
              <a:buNone/>
            </a:pPr>
            <a:r>
              <a:rPr lang="en-US" sz="1050" i="1" dirty="0"/>
              <a:t>Al-shells instrumented with strain gauges</a:t>
            </a:r>
            <a:endParaRPr lang="en-US" sz="1000" i="1" dirty="0"/>
          </a:p>
        </p:txBody>
      </p:sp>
      <p:sp>
        <p:nvSpPr>
          <p:cNvPr id="39" name="Content Placeholder 2">
            <a:extLst>
              <a:ext uri="{FF2B5EF4-FFF2-40B4-BE49-F238E27FC236}">
                <a16:creationId xmlns:a16="http://schemas.microsoft.com/office/drawing/2014/main" id="{BA6B59F3-FCA7-4E20-92E6-D35CF616D177}"/>
              </a:ext>
            </a:extLst>
          </p:cNvPr>
          <p:cNvSpPr txBox="1">
            <a:spLocks/>
          </p:cNvSpPr>
          <p:nvPr/>
        </p:nvSpPr>
        <p:spPr>
          <a:xfrm>
            <a:off x="517210" y="6177850"/>
            <a:ext cx="1716631" cy="298968"/>
          </a:xfrm>
          <a:prstGeom prst="rect">
            <a:avLst/>
          </a:prstGeom>
          <a:solidFill>
            <a:schemeClr val="bg1"/>
          </a:solidFill>
          <a:ln>
            <a:solidFill>
              <a:schemeClr val="tx1"/>
            </a:solidFill>
          </a:ln>
        </p:spPr>
        <p:txBody>
          <a:bodyPr vert="horz" lIns="0" tIns="0" rIns="0" bIns="0" rtlCol="0">
            <a:normAutofit lnSpcReduction="1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Wingdings" charset="2"/>
              <a:buNone/>
            </a:pPr>
            <a:r>
              <a:rPr lang="en-US" sz="1050" i="1" dirty="0"/>
              <a:t>MQXFS, one longitudinal measuring location</a:t>
            </a:r>
            <a:endParaRPr lang="en-US" sz="1000" i="1" dirty="0"/>
          </a:p>
        </p:txBody>
      </p:sp>
      <p:sp>
        <p:nvSpPr>
          <p:cNvPr id="45" name="Content Placeholder 2">
            <a:extLst>
              <a:ext uri="{FF2B5EF4-FFF2-40B4-BE49-F238E27FC236}">
                <a16:creationId xmlns:a16="http://schemas.microsoft.com/office/drawing/2014/main" id="{51860D60-0634-4249-AD38-28800F43B1E4}"/>
              </a:ext>
            </a:extLst>
          </p:cNvPr>
          <p:cNvSpPr txBox="1">
            <a:spLocks/>
          </p:cNvSpPr>
          <p:nvPr/>
        </p:nvSpPr>
        <p:spPr>
          <a:xfrm>
            <a:off x="4576280" y="6087308"/>
            <a:ext cx="1716631" cy="360000"/>
          </a:xfrm>
          <a:prstGeom prst="rect">
            <a:avLst/>
          </a:prstGeom>
          <a:ln>
            <a:solidFill>
              <a:schemeClr val="tx1"/>
            </a:solidFill>
          </a:ln>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Wingdings" charset="2"/>
              <a:buNone/>
            </a:pPr>
            <a:r>
              <a:rPr lang="en-US" sz="1050" i="1" dirty="0"/>
              <a:t>MQXFB, three longitudinal measuring locations</a:t>
            </a:r>
            <a:endParaRPr lang="en-US" sz="1000" i="1" dirty="0"/>
          </a:p>
        </p:txBody>
      </p:sp>
      <p:pic>
        <p:nvPicPr>
          <p:cNvPr id="14" name="Picture 13">
            <a:extLst>
              <a:ext uri="{FF2B5EF4-FFF2-40B4-BE49-F238E27FC236}">
                <a16:creationId xmlns:a16="http://schemas.microsoft.com/office/drawing/2014/main" id="{225CFB4E-AC23-4AEF-9DB6-DFD643889E55}"/>
              </a:ext>
            </a:extLst>
          </p:cNvPr>
          <p:cNvPicPr>
            <a:picLocks noChangeAspect="1"/>
          </p:cNvPicPr>
          <p:nvPr/>
        </p:nvPicPr>
        <p:blipFill>
          <a:blip r:embed="rId8"/>
          <a:stretch>
            <a:fillRect/>
          </a:stretch>
        </p:blipFill>
        <p:spPr>
          <a:xfrm>
            <a:off x="5267066" y="2342095"/>
            <a:ext cx="3368287" cy="2839782"/>
          </a:xfrm>
          <a:prstGeom prst="rect">
            <a:avLst/>
          </a:prstGeom>
        </p:spPr>
      </p:pic>
    </p:spTree>
    <p:extLst>
      <p:ext uri="{BB962C8B-B14F-4D97-AF65-F5344CB8AC3E}">
        <p14:creationId xmlns:p14="http://schemas.microsoft.com/office/powerpoint/2010/main" val="150596842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GB" dirty="0"/>
              <a:t>FE Model</a:t>
            </a:r>
          </a:p>
        </p:txBody>
      </p:sp>
      <p:sp>
        <p:nvSpPr>
          <p:cNvPr id="36872"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2"/>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2"/>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2"/>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2"/>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2"/>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2"/>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2"/>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2"/>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2"/>
                </a:solidFill>
                <a:latin typeface="Calibri" panose="020F0502020204030204" pitchFamily="34" charset="0"/>
              </a:defRPr>
            </a:lvl9pPr>
          </a:lstStyle>
          <a:p>
            <a:pPr>
              <a:spcBef>
                <a:spcPct val="0"/>
              </a:spcBef>
              <a:buFontTx/>
              <a:buNone/>
            </a:pPr>
            <a:fld id="{7835EF03-FD84-4ABC-AAFE-1A92082E1C93}" type="slidenum">
              <a:rPr lang="en-US" altLang="en-US" sz="1400" smtClean="0"/>
              <a:pPr>
                <a:spcBef>
                  <a:spcPct val="0"/>
                </a:spcBef>
                <a:buFontTx/>
                <a:buNone/>
              </a:pPr>
              <a:t>38</a:t>
            </a:fld>
            <a:endParaRPr lang="en-US" altLang="en-US" sz="1400"/>
          </a:p>
        </p:txBody>
      </p:sp>
      <p:pic>
        <p:nvPicPr>
          <p:cNvPr id="4" name="Picture 3"/>
          <p:cNvPicPr>
            <a:picLocks noChangeAspect="1"/>
          </p:cNvPicPr>
          <p:nvPr/>
        </p:nvPicPr>
        <p:blipFill rotWithShape="1">
          <a:blip r:embed="rId2"/>
          <a:srcRect l="3337" t="5001" r="2675" b="4818"/>
          <a:stretch/>
        </p:blipFill>
        <p:spPr>
          <a:xfrm>
            <a:off x="2483768" y="1412776"/>
            <a:ext cx="4056732" cy="3895824"/>
          </a:xfrm>
          <a:prstGeom prst="rect">
            <a:avLst/>
          </a:prstGeom>
        </p:spPr>
      </p:pic>
      <p:sp>
        <p:nvSpPr>
          <p:cNvPr id="7" name="TextBox 6"/>
          <p:cNvSpPr txBox="1"/>
          <p:nvPr/>
        </p:nvSpPr>
        <p:spPr>
          <a:xfrm>
            <a:off x="1043608" y="660861"/>
            <a:ext cx="2182008" cy="907941"/>
          </a:xfrm>
          <a:prstGeom prst="rect">
            <a:avLst/>
          </a:prstGeom>
          <a:noFill/>
        </p:spPr>
        <p:txBody>
          <a:bodyPr wrap="none" rtlCol="0">
            <a:spAutoFit/>
          </a:bodyPr>
          <a:lstStyle/>
          <a:p>
            <a:r>
              <a:rPr lang="en-US" sz="1100" u="sng" dirty="0">
                <a:latin typeface="Century Gothic" panose="020B0502020202020204" pitchFamily="34" charset="0"/>
              </a:rPr>
              <a:t>Aluminum</a:t>
            </a:r>
          </a:p>
          <a:p>
            <a:endParaRPr lang="en-US" sz="1050" dirty="0">
              <a:latin typeface="Century Gothic" panose="020B0502020202020204" pitchFamily="34" charset="0"/>
            </a:endParaRPr>
          </a:p>
          <a:p>
            <a:r>
              <a:rPr lang="en-US" sz="1050" dirty="0">
                <a:latin typeface="Century Gothic" panose="020B0502020202020204" pitchFamily="34" charset="0"/>
              </a:rPr>
              <a:t>E (4.3 K / 293 K) = 79 / 70 [</a:t>
            </a:r>
            <a:r>
              <a:rPr lang="en-US" sz="1050" dirty="0" err="1">
                <a:latin typeface="Century Gothic" panose="020B0502020202020204" pitchFamily="34" charset="0"/>
              </a:rPr>
              <a:t>GPa</a:t>
            </a:r>
            <a:r>
              <a:rPr lang="en-US" sz="1050" dirty="0">
                <a:latin typeface="Century Gothic" panose="020B0502020202020204" pitchFamily="34" charset="0"/>
              </a:rPr>
              <a:t>]</a:t>
            </a:r>
          </a:p>
          <a:p>
            <a:r>
              <a:rPr lang="en-US" sz="1050" dirty="0">
                <a:latin typeface="Century Gothic" panose="020B0502020202020204" pitchFamily="34" charset="0"/>
              </a:rPr>
              <a:t>v = 0.34</a:t>
            </a:r>
          </a:p>
          <a:p>
            <a:r>
              <a:rPr lang="en-US" sz="1050" dirty="0">
                <a:latin typeface="Century Gothic" panose="020B0502020202020204" pitchFamily="34" charset="0"/>
              </a:rPr>
              <a:t>CTE (4.3 K – 293 K) =  1.45 e-5</a:t>
            </a:r>
            <a:endParaRPr lang="en-GB" sz="1050" dirty="0">
              <a:latin typeface="Century Gothic" panose="020B0502020202020204" pitchFamily="34" charset="0"/>
            </a:endParaRPr>
          </a:p>
        </p:txBody>
      </p:sp>
      <p:sp>
        <p:nvSpPr>
          <p:cNvPr id="21" name="TextBox 20"/>
          <p:cNvSpPr txBox="1"/>
          <p:nvPr/>
        </p:nvSpPr>
        <p:spPr>
          <a:xfrm>
            <a:off x="454725" y="2071024"/>
            <a:ext cx="2012089" cy="907941"/>
          </a:xfrm>
          <a:prstGeom prst="rect">
            <a:avLst/>
          </a:prstGeom>
          <a:noFill/>
        </p:spPr>
        <p:txBody>
          <a:bodyPr wrap="none" rtlCol="0">
            <a:spAutoFit/>
          </a:bodyPr>
          <a:lstStyle/>
          <a:p>
            <a:r>
              <a:rPr lang="en-US" sz="1100" u="sng" dirty="0">
                <a:latin typeface="Century Gothic" panose="020B0502020202020204" pitchFamily="34" charset="0"/>
              </a:rPr>
              <a:t>Coil equivalent</a:t>
            </a:r>
          </a:p>
          <a:p>
            <a:endParaRPr lang="en-US" sz="1050" dirty="0">
              <a:latin typeface="Century Gothic" panose="020B0502020202020204" pitchFamily="34" charset="0"/>
            </a:endParaRPr>
          </a:p>
          <a:p>
            <a:r>
              <a:rPr lang="en-US" sz="1050" dirty="0">
                <a:latin typeface="Century Gothic" panose="020B0502020202020204" pitchFamily="34" charset="0"/>
              </a:rPr>
              <a:t>E (4.3 K / 293 K) = 20 [GPA]</a:t>
            </a:r>
          </a:p>
          <a:p>
            <a:r>
              <a:rPr lang="en-US" sz="1050" dirty="0">
                <a:latin typeface="Century Gothic" panose="020B0502020202020204" pitchFamily="34" charset="0"/>
              </a:rPr>
              <a:t>v = 0.3</a:t>
            </a:r>
          </a:p>
          <a:p>
            <a:r>
              <a:rPr lang="en-US" sz="1050" dirty="0">
                <a:latin typeface="Century Gothic" panose="020B0502020202020204" pitchFamily="34" charset="0"/>
              </a:rPr>
              <a:t>CTE (4.3 K – 293 K) = 1.35 e-5</a:t>
            </a:r>
            <a:endParaRPr lang="en-GB" sz="1050" dirty="0">
              <a:latin typeface="Century Gothic" panose="020B0502020202020204" pitchFamily="34" charset="0"/>
            </a:endParaRPr>
          </a:p>
        </p:txBody>
      </p:sp>
      <p:sp>
        <p:nvSpPr>
          <p:cNvPr id="22" name="TextBox 21"/>
          <p:cNvSpPr txBox="1"/>
          <p:nvPr/>
        </p:nvSpPr>
        <p:spPr>
          <a:xfrm>
            <a:off x="205878" y="3531650"/>
            <a:ext cx="2303836" cy="907941"/>
          </a:xfrm>
          <a:prstGeom prst="rect">
            <a:avLst/>
          </a:prstGeom>
          <a:noFill/>
        </p:spPr>
        <p:txBody>
          <a:bodyPr wrap="none" rtlCol="0">
            <a:spAutoFit/>
          </a:bodyPr>
          <a:lstStyle/>
          <a:p>
            <a:r>
              <a:rPr lang="en-US" sz="1100" u="sng" dirty="0">
                <a:latin typeface="Century Gothic" panose="020B0502020202020204" pitchFamily="34" charset="0"/>
              </a:rPr>
              <a:t>Stainless steel</a:t>
            </a:r>
          </a:p>
          <a:p>
            <a:endParaRPr lang="en-US" sz="1050" dirty="0">
              <a:latin typeface="Century Gothic" panose="020B0502020202020204" pitchFamily="34" charset="0"/>
            </a:endParaRPr>
          </a:p>
          <a:p>
            <a:r>
              <a:rPr lang="en-US" sz="1050" dirty="0">
                <a:latin typeface="Century Gothic" panose="020B0502020202020204" pitchFamily="34" charset="0"/>
              </a:rPr>
              <a:t>E (4.3 K/ 293 K) = 210 / 193 [GPA]</a:t>
            </a:r>
          </a:p>
          <a:p>
            <a:r>
              <a:rPr lang="en-US" sz="1050" dirty="0">
                <a:latin typeface="Century Gothic" panose="020B0502020202020204" pitchFamily="34" charset="0"/>
              </a:rPr>
              <a:t>v = 0.28</a:t>
            </a:r>
          </a:p>
          <a:p>
            <a:r>
              <a:rPr lang="en-US" sz="1050" dirty="0">
                <a:latin typeface="Century Gothic" panose="020B0502020202020204" pitchFamily="34" charset="0"/>
              </a:rPr>
              <a:t>CTE (4.3 K – 293 K) =  9.83 e-6</a:t>
            </a:r>
            <a:endParaRPr lang="en-GB" sz="1050" dirty="0">
              <a:latin typeface="Century Gothic" panose="020B0502020202020204" pitchFamily="34" charset="0"/>
            </a:endParaRPr>
          </a:p>
        </p:txBody>
      </p:sp>
      <p:sp>
        <p:nvSpPr>
          <p:cNvPr id="23" name="TextBox 22"/>
          <p:cNvSpPr txBox="1"/>
          <p:nvPr/>
        </p:nvSpPr>
        <p:spPr>
          <a:xfrm>
            <a:off x="5860994" y="940886"/>
            <a:ext cx="2303836" cy="907941"/>
          </a:xfrm>
          <a:prstGeom prst="rect">
            <a:avLst/>
          </a:prstGeom>
          <a:noFill/>
        </p:spPr>
        <p:txBody>
          <a:bodyPr wrap="none" rtlCol="0">
            <a:spAutoFit/>
          </a:bodyPr>
          <a:lstStyle/>
          <a:p>
            <a:r>
              <a:rPr lang="en-US" sz="1100" u="sng" dirty="0">
                <a:latin typeface="Century Gothic" panose="020B0502020202020204" pitchFamily="34" charset="0"/>
              </a:rPr>
              <a:t>Iron</a:t>
            </a:r>
          </a:p>
          <a:p>
            <a:endParaRPr lang="en-US" sz="1050" dirty="0">
              <a:latin typeface="Century Gothic" panose="020B0502020202020204" pitchFamily="34" charset="0"/>
            </a:endParaRPr>
          </a:p>
          <a:p>
            <a:r>
              <a:rPr lang="en-US" sz="1050" dirty="0">
                <a:latin typeface="Century Gothic" panose="020B0502020202020204" pitchFamily="34" charset="0"/>
              </a:rPr>
              <a:t>E (4.3 K/ 293 K) = 224 / 213 [GPA]</a:t>
            </a:r>
          </a:p>
          <a:p>
            <a:r>
              <a:rPr lang="en-US" sz="1050" dirty="0">
                <a:latin typeface="Century Gothic" panose="020B0502020202020204" pitchFamily="34" charset="0"/>
              </a:rPr>
              <a:t>v = 0.28</a:t>
            </a:r>
          </a:p>
          <a:p>
            <a:r>
              <a:rPr lang="en-US" sz="1050" dirty="0">
                <a:latin typeface="Century Gothic" panose="020B0502020202020204" pitchFamily="34" charset="0"/>
              </a:rPr>
              <a:t>CTE (4.3 K – 293 K) =  6.82 e-6</a:t>
            </a:r>
            <a:endParaRPr lang="en-GB" sz="1050" dirty="0">
              <a:latin typeface="Century Gothic" panose="020B0502020202020204" pitchFamily="34" charset="0"/>
            </a:endParaRPr>
          </a:p>
        </p:txBody>
      </p:sp>
      <p:sp>
        <p:nvSpPr>
          <p:cNvPr id="24" name="TextBox 23"/>
          <p:cNvSpPr txBox="1"/>
          <p:nvPr/>
        </p:nvSpPr>
        <p:spPr>
          <a:xfrm>
            <a:off x="960098" y="4992276"/>
            <a:ext cx="2303836" cy="907941"/>
          </a:xfrm>
          <a:prstGeom prst="rect">
            <a:avLst/>
          </a:prstGeom>
          <a:noFill/>
        </p:spPr>
        <p:txBody>
          <a:bodyPr wrap="none" rtlCol="0">
            <a:spAutoFit/>
          </a:bodyPr>
          <a:lstStyle/>
          <a:p>
            <a:r>
              <a:rPr lang="en-US" sz="1100" u="sng" dirty="0">
                <a:latin typeface="Century Gothic" panose="020B0502020202020204" pitchFamily="34" charset="0"/>
              </a:rPr>
              <a:t>Aluminum bronze</a:t>
            </a:r>
          </a:p>
          <a:p>
            <a:endParaRPr lang="en-US" sz="1050" dirty="0">
              <a:latin typeface="Century Gothic" panose="020B0502020202020204" pitchFamily="34" charset="0"/>
            </a:endParaRPr>
          </a:p>
          <a:p>
            <a:r>
              <a:rPr lang="en-US" sz="1050" dirty="0">
                <a:latin typeface="Century Gothic" panose="020B0502020202020204" pitchFamily="34" charset="0"/>
              </a:rPr>
              <a:t>E (4.3 K/ 293 K) = 120 / 110 [GPA]</a:t>
            </a:r>
          </a:p>
          <a:p>
            <a:r>
              <a:rPr lang="en-US" sz="1050" dirty="0">
                <a:latin typeface="Century Gothic" panose="020B0502020202020204" pitchFamily="34" charset="0"/>
              </a:rPr>
              <a:t>v = 0.3</a:t>
            </a:r>
          </a:p>
          <a:p>
            <a:r>
              <a:rPr lang="en-US" sz="1050" dirty="0">
                <a:latin typeface="Century Gothic" panose="020B0502020202020204" pitchFamily="34" charset="0"/>
              </a:rPr>
              <a:t>CTE (4.3 K – 293 K) =  1.08 e-5</a:t>
            </a:r>
            <a:endParaRPr lang="en-GB" sz="1050" dirty="0">
              <a:latin typeface="Century Gothic" panose="020B0502020202020204" pitchFamily="34" charset="0"/>
            </a:endParaRPr>
          </a:p>
        </p:txBody>
      </p:sp>
      <p:sp>
        <p:nvSpPr>
          <p:cNvPr id="25" name="TextBox 24"/>
          <p:cNvSpPr txBox="1"/>
          <p:nvPr/>
        </p:nvSpPr>
        <p:spPr>
          <a:xfrm>
            <a:off x="6712098" y="2276872"/>
            <a:ext cx="2048959" cy="907941"/>
          </a:xfrm>
          <a:prstGeom prst="rect">
            <a:avLst/>
          </a:prstGeom>
          <a:noFill/>
        </p:spPr>
        <p:txBody>
          <a:bodyPr wrap="none" rtlCol="0">
            <a:spAutoFit/>
          </a:bodyPr>
          <a:lstStyle/>
          <a:p>
            <a:r>
              <a:rPr lang="en-US" sz="1100" u="sng" dirty="0">
                <a:latin typeface="Century Gothic" panose="020B0502020202020204" pitchFamily="34" charset="0"/>
              </a:rPr>
              <a:t>Titanium</a:t>
            </a:r>
          </a:p>
          <a:p>
            <a:endParaRPr lang="en-US" sz="1050" dirty="0">
              <a:latin typeface="Century Gothic" panose="020B0502020202020204" pitchFamily="34" charset="0"/>
            </a:endParaRPr>
          </a:p>
          <a:p>
            <a:r>
              <a:rPr lang="en-US" sz="1050" dirty="0">
                <a:latin typeface="Century Gothic" panose="020B0502020202020204" pitchFamily="34" charset="0"/>
              </a:rPr>
              <a:t>E (4.3 K/ 293 K) = 130 [GPA]</a:t>
            </a:r>
          </a:p>
          <a:p>
            <a:r>
              <a:rPr lang="en-US" sz="1050" dirty="0">
                <a:latin typeface="Century Gothic" panose="020B0502020202020204" pitchFamily="34" charset="0"/>
              </a:rPr>
              <a:t>v = 0.3</a:t>
            </a:r>
          </a:p>
          <a:p>
            <a:r>
              <a:rPr lang="en-US" sz="1050" dirty="0">
                <a:latin typeface="Century Gothic" panose="020B0502020202020204" pitchFamily="34" charset="0"/>
              </a:rPr>
              <a:t>CTE (4.3 K – 293 K) =  6.03 e-6</a:t>
            </a:r>
            <a:endParaRPr lang="en-GB" sz="1050" dirty="0">
              <a:latin typeface="Century Gothic" panose="020B0502020202020204" pitchFamily="34" charset="0"/>
            </a:endParaRPr>
          </a:p>
        </p:txBody>
      </p:sp>
      <p:sp>
        <p:nvSpPr>
          <p:cNvPr id="26" name="TextBox 25"/>
          <p:cNvSpPr txBox="1"/>
          <p:nvPr/>
        </p:nvSpPr>
        <p:spPr>
          <a:xfrm>
            <a:off x="6769431" y="3976493"/>
            <a:ext cx="2048959" cy="907941"/>
          </a:xfrm>
          <a:prstGeom prst="rect">
            <a:avLst/>
          </a:prstGeom>
          <a:noFill/>
        </p:spPr>
        <p:txBody>
          <a:bodyPr wrap="none" rtlCol="0">
            <a:spAutoFit/>
          </a:bodyPr>
          <a:lstStyle/>
          <a:p>
            <a:r>
              <a:rPr lang="en-US" sz="1100" u="sng" dirty="0">
                <a:latin typeface="Century Gothic" panose="020B0502020202020204" pitchFamily="34" charset="0"/>
              </a:rPr>
              <a:t>G10</a:t>
            </a:r>
          </a:p>
          <a:p>
            <a:endParaRPr lang="en-US" sz="1050" dirty="0">
              <a:latin typeface="Century Gothic" panose="020B0502020202020204" pitchFamily="34" charset="0"/>
            </a:endParaRPr>
          </a:p>
          <a:p>
            <a:r>
              <a:rPr lang="en-US" sz="1050" dirty="0">
                <a:latin typeface="Century Gothic" panose="020B0502020202020204" pitchFamily="34" charset="0"/>
              </a:rPr>
              <a:t>E (4.3 K/ 293 K) = 30 [GPA]</a:t>
            </a:r>
          </a:p>
          <a:p>
            <a:r>
              <a:rPr lang="en-US" sz="1050" dirty="0">
                <a:latin typeface="Century Gothic" panose="020B0502020202020204" pitchFamily="34" charset="0"/>
              </a:rPr>
              <a:t>v = 0.3</a:t>
            </a:r>
          </a:p>
          <a:p>
            <a:r>
              <a:rPr lang="en-US" sz="1050" dirty="0">
                <a:latin typeface="Century Gothic" panose="020B0502020202020204" pitchFamily="34" charset="0"/>
              </a:rPr>
              <a:t>CTE (4.3 K – 293 K) =  2.44 e-5</a:t>
            </a:r>
            <a:endParaRPr lang="en-GB" sz="1050" dirty="0">
              <a:latin typeface="Century Gothic" panose="020B0502020202020204" pitchFamily="34" charset="0"/>
            </a:endParaRPr>
          </a:p>
        </p:txBody>
      </p:sp>
      <p:sp>
        <p:nvSpPr>
          <p:cNvPr id="27" name="TextBox 26"/>
          <p:cNvSpPr txBox="1"/>
          <p:nvPr/>
        </p:nvSpPr>
        <p:spPr>
          <a:xfrm>
            <a:off x="5724128" y="5098816"/>
            <a:ext cx="2124299" cy="907941"/>
          </a:xfrm>
          <a:prstGeom prst="rect">
            <a:avLst/>
          </a:prstGeom>
          <a:noFill/>
        </p:spPr>
        <p:txBody>
          <a:bodyPr wrap="none" rtlCol="0">
            <a:spAutoFit/>
          </a:bodyPr>
          <a:lstStyle/>
          <a:p>
            <a:r>
              <a:rPr lang="en-US" sz="1100" u="sng" dirty="0">
                <a:latin typeface="Century Gothic" panose="020B0502020202020204" pitchFamily="34" charset="0"/>
              </a:rPr>
              <a:t>G10 (Rotated)</a:t>
            </a:r>
          </a:p>
          <a:p>
            <a:endParaRPr lang="en-US" sz="1050" dirty="0">
              <a:latin typeface="Century Gothic" panose="020B0502020202020204" pitchFamily="34" charset="0"/>
            </a:endParaRPr>
          </a:p>
          <a:p>
            <a:r>
              <a:rPr lang="en-US" sz="1050" dirty="0">
                <a:latin typeface="Century Gothic" panose="020B0502020202020204" pitchFamily="34" charset="0"/>
              </a:rPr>
              <a:t>E (4.3 K/ 293 K) = 30 [GPA]</a:t>
            </a:r>
          </a:p>
          <a:p>
            <a:r>
              <a:rPr lang="en-US" sz="1050" dirty="0">
                <a:latin typeface="Century Gothic" panose="020B0502020202020204" pitchFamily="34" charset="0"/>
              </a:rPr>
              <a:t>v = 0.3</a:t>
            </a:r>
          </a:p>
          <a:p>
            <a:r>
              <a:rPr lang="en-US" sz="1050" dirty="0">
                <a:latin typeface="Century Gothic" panose="020B0502020202020204" pitchFamily="34" charset="0"/>
              </a:rPr>
              <a:t>CTE (4.3 K – 293 K) =  0.846 e-5</a:t>
            </a:r>
            <a:endParaRPr lang="en-GB" sz="1050" dirty="0">
              <a:latin typeface="Century Gothic" panose="020B0502020202020204" pitchFamily="34" charset="0"/>
            </a:endParaRPr>
          </a:p>
        </p:txBody>
      </p:sp>
      <p:cxnSp>
        <p:nvCxnSpPr>
          <p:cNvPr id="18" name="Straight Connector 17"/>
          <p:cNvCxnSpPr/>
          <p:nvPr/>
        </p:nvCxnSpPr>
        <p:spPr>
          <a:xfrm>
            <a:off x="2987824" y="1602429"/>
            <a:ext cx="304016" cy="405441"/>
          </a:xfrm>
          <a:prstGeom prst="line">
            <a:avLst/>
          </a:prstGeom>
          <a:ln w="6350">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37" name="Straight Connector 36"/>
          <p:cNvCxnSpPr/>
          <p:nvPr/>
        </p:nvCxnSpPr>
        <p:spPr>
          <a:xfrm>
            <a:off x="2427826" y="2614690"/>
            <a:ext cx="1427894" cy="654290"/>
          </a:xfrm>
          <a:prstGeom prst="line">
            <a:avLst/>
          </a:prstGeom>
          <a:ln w="6350">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flipV="1">
            <a:off x="2419094" y="4149989"/>
            <a:ext cx="318668" cy="30890"/>
          </a:xfrm>
          <a:prstGeom prst="line">
            <a:avLst/>
          </a:prstGeom>
          <a:ln w="6350">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flipV="1">
            <a:off x="2915816" y="3825240"/>
            <a:ext cx="1343764" cy="1331952"/>
          </a:xfrm>
          <a:prstGeom prst="line">
            <a:avLst/>
          </a:prstGeom>
          <a:ln w="6350">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flipH="1" flipV="1">
            <a:off x="5004048" y="3861048"/>
            <a:ext cx="1008112" cy="1222081"/>
          </a:xfrm>
          <a:prstGeom prst="line">
            <a:avLst/>
          </a:prstGeom>
          <a:ln w="6350">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p:nvCxnSpPr>
        <p:spPr>
          <a:xfrm flipH="1" flipV="1">
            <a:off x="5068722" y="3345772"/>
            <a:ext cx="1621685" cy="804217"/>
          </a:xfrm>
          <a:prstGeom prst="line">
            <a:avLst/>
          </a:prstGeom>
          <a:ln w="6350">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48" name="Straight Connector 47"/>
          <p:cNvCxnSpPr/>
          <p:nvPr/>
        </p:nvCxnSpPr>
        <p:spPr>
          <a:xfrm flipH="1">
            <a:off x="4860032" y="2647615"/>
            <a:ext cx="1736410" cy="331350"/>
          </a:xfrm>
          <a:prstGeom prst="line">
            <a:avLst/>
          </a:prstGeom>
          <a:ln w="6350">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51" name="Straight Connector 50"/>
          <p:cNvCxnSpPr/>
          <p:nvPr/>
        </p:nvCxnSpPr>
        <p:spPr>
          <a:xfrm flipH="1">
            <a:off x="4512134" y="1319837"/>
            <a:ext cx="1245960" cy="610321"/>
          </a:xfrm>
          <a:prstGeom prst="line">
            <a:avLst/>
          </a:prstGeom>
          <a:ln w="6350">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sp>
        <p:nvSpPr>
          <p:cNvPr id="28" name="Slide Number Placeholder 3"/>
          <p:cNvSpPr txBox="1">
            <a:spLocks/>
          </p:cNvSpPr>
          <p:nvPr/>
        </p:nvSpPr>
        <p:spPr>
          <a:xfrm>
            <a:off x="8676496" y="6381328"/>
            <a:ext cx="360000"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fld id="{BFDCA1C4-9514-7B4F-976F-D92F7E296653}" type="slidenum">
              <a:rPr lang="fr-FR" smtClean="0">
                <a:solidFill>
                  <a:srgbClr val="64BCD9"/>
                </a:solidFill>
                <a:latin typeface="Arial"/>
              </a:rPr>
              <a:pPr>
                <a:defRPr/>
              </a:pPr>
              <a:t>38</a:t>
            </a:fld>
            <a:endParaRPr lang="fr-FR">
              <a:solidFill>
                <a:srgbClr val="64BCD9"/>
              </a:solidFill>
              <a:latin typeface="Arial"/>
            </a:endParaRPr>
          </a:p>
        </p:txBody>
      </p:sp>
    </p:spTree>
    <p:extLst>
      <p:ext uri="{BB962C8B-B14F-4D97-AF65-F5344CB8AC3E}">
        <p14:creationId xmlns:p14="http://schemas.microsoft.com/office/powerpoint/2010/main" val="272417810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57DC74-EB3D-4934-8AFC-4443B538F3DC}"/>
              </a:ext>
            </a:extLst>
          </p:cNvPr>
          <p:cNvSpPr>
            <a:spLocks noGrp="1"/>
          </p:cNvSpPr>
          <p:nvPr>
            <p:ph type="title"/>
          </p:nvPr>
        </p:nvSpPr>
        <p:spPr/>
        <p:txBody>
          <a:bodyPr/>
          <a:lstStyle/>
          <a:p>
            <a:r>
              <a:rPr lang="en-US" dirty="0"/>
              <a:t>Coil stress</a:t>
            </a:r>
            <a:endParaRPr lang="en-GB" dirty="0"/>
          </a:p>
        </p:txBody>
      </p:sp>
      <p:sp>
        <p:nvSpPr>
          <p:cNvPr id="4" name="Footer Placeholder 3">
            <a:extLst>
              <a:ext uri="{FF2B5EF4-FFF2-40B4-BE49-F238E27FC236}">
                <a16:creationId xmlns:a16="http://schemas.microsoft.com/office/drawing/2014/main" id="{C827D435-A3F7-4EA8-A301-615B49E9814E}"/>
              </a:ext>
            </a:extLst>
          </p:cNvPr>
          <p:cNvSpPr>
            <a:spLocks noGrp="1"/>
          </p:cNvSpPr>
          <p:nvPr>
            <p:ph type="ftr" sz="quarter" idx="11"/>
          </p:nvPr>
        </p:nvSpPr>
        <p:spPr>
          <a:xfrm>
            <a:off x="1905000" y="6356350"/>
            <a:ext cx="6627000"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it-IT"/>
              <a:t>Susana Izquierdo Bermudez</a:t>
            </a:r>
            <a:endParaRPr lang="en-GB" dirty="0"/>
          </a:p>
        </p:txBody>
      </p:sp>
      <p:sp>
        <p:nvSpPr>
          <p:cNvPr id="5" name="Slide Number Placeholder 4">
            <a:extLst>
              <a:ext uri="{FF2B5EF4-FFF2-40B4-BE49-F238E27FC236}">
                <a16:creationId xmlns:a16="http://schemas.microsoft.com/office/drawing/2014/main" id="{1612648C-E0F9-4885-A591-B75BD8CA1D73}"/>
              </a:ext>
            </a:extLst>
          </p:cNvPr>
          <p:cNvSpPr>
            <a:spLocks noGrp="1"/>
          </p:cNvSpPr>
          <p:nvPr>
            <p:ph type="sldNum" sz="quarter" idx="12"/>
          </p:nvPr>
        </p:nvSpPr>
        <p:spPr/>
        <p:txBody>
          <a:bodyPr/>
          <a:lstStyle/>
          <a:p>
            <a:fld id="{BFDCA1C4-9514-7B4F-976F-D92F7E296653}" type="slidenum">
              <a:rPr lang="fr-FR" smtClean="0"/>
              <a:pPr/>
              <a:t>39</a:t>
            </a:fld>
            <a:endParaRPr lang="fr-FR"/>
          </a:p>
        </p:txBody>
      </p:sp>
      <p:pic>
        <p:nvPicPr>
          <p:cNvPr id="9" name="Content Placeholder 8">
            <a:extLst>
              <a:ext uri="{FF2B5EF4-FFF2-40B4-BE49-F238E27FC236}">
                <a16:creationId xmlns:a16="http://schemas.microsoft.com/office/drawing/2014/main" id="{9A8698B4-B543-449B-9157-911182A42BAE}"/>
              </a:ext>
            </a:extLst>
          </p:cNvPr>
          <p:cNvPicPr>
            <a:picLocks noGrp="1" noChangeAspect="1"/>
          </p:cNvPicPr>
          <p:nvPr>
            <p:ph idx="1"/>
          </p:nvPr>
        </p:nvPicPr>
        <p:blipFill>
          <a:blip r:embed="rId2"/>
          <a:stretch>
            <a:fillRect/>
          </a:stretch>
        </p:blipFill>
        <p:spPr>
          <a:xfrm>
            <a:off x="908301" y="1060308"/>
            <a:ext cx="6984776" cy="5042866"/>
          </a:xfrm>
          <a:prstGeom prst="rect">
            <a:avLst/>
          </a:prstGeom>
        </p:spPr>
      </p:pic>
    </p:spTree>
    <p:extLst>
      <p:ext uri="{BB962C8B-B14F-4D97-AF65-F5344CB8AC3E}">
        <p14:creationId xmlns:p14="http://schemas.microsoft.com/office/powerpoint/2010/main" val="31280131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7523B7-CCC2-195F-70A9-35AE3FF7AC0B}"/>
              </a:ext>
            </a:extLst>
          </p:cNvPr>
          <p:cNvSpPr>
            <a:spLocks noGrp="1"/>
          </p:cNvSpPr>
          <p:nvPr>
            <p:ph type="title"/>
          </p:nvPr>
        </p:nvSpPr>
        <p:spPr/>
        <p:txBody>
          <a:bodyPr/>
          <a:lstStyle/>
          <a:p>
            <a:r>
              <a:rPr lang="en-US" dirty="0"/>
              <a:t>Outline</a:t>
            </a:r>
            <a:endParaRPr lang="en-GB" dirty="0"/>
          </a:p>
        </p:txBody>
      </p:sp>
      <p:sp>
        <p:nvSpPr>
          <p:cNvPr id="3" name="Content Placeholder 2">
            <a:extLst>
              <a:ext uri="{FF2B5EF4-FFF2-40B4-BE49-F238E27FC236}">
                <a16:creationId xmlns:a16="http://schemas.microsoft.com/office/drawing/2014/main" id="{3D1A3B9A-71AC-46CF-EDE4-73A148D323E6}"/>
              </a:ext>
            </a:extLst>
          </p:cNvPr>
          <p:cNvSpPr>
            <a:spLocks noGrp="1"/>
          </p:cNvSpPr>
          <p:nvPr>
            <p:ph idx="1"/>
          </p:nvPr>
        </p:nvSpPr>
        <p:spPr/>
        <p:txBody>
          <a:bodyPr/>
          <a:lstStyle/>
          <a:p>
            <a:r>
              <a:rPr lang="en-US" dirty="0"/>
              <a:t>MQXFS7 pre-load experiment</a:t>
            </a:r>
          </a:p>
          <a:p>
            <a:r>
              <a:rPr lang="en-US" dirty="0"/>
              <a:t>MQXFS8</a:t>
            </a:r>
          </a:p>
          <a:p>
            <a:r>
              <a:rPr lang="en-US" dirty="0"/>
              <a:t>Conclusions</a:t>
            </a:r>
            <a:endParaRPr lang="en-GB" dirty="0"/>
          </a:p>
        </p:txBody>
      </p:sp>
      <p:sp>
        <p:nvSpPr>
          <p:cNvPr id="4" name="Slide Number Placeholder 3">
            <a:extLst>
              <a:ext uri="{FF2B5EF4-FFF2-40B4-BE49-F238E27FC236}">
                <a16:creationId xmlns:a16="http://schemas.microsoft.com/office/drawing/2014/main" id="{BF374C04-769C-C80A-1128-F3FA48AB3FEC}"/>
              </a:ext>
            </a:extLst>
          </p:cNvPr>
          <p:cNvSpPr>
            <a:spLocks noGrp="1"/>
          </p:cNvSpPr>
          <p:nvPr>
            <p:ph type="sldNum" sz="quarter" idx="12"/>
          </p:nvPr>
        </p:nvSpPr>
        <p:spPr/>
        <p:txBody>
          <a:bodyPr/>
          <a:lstStyle/>
          <a:p>
            <a:fld id="{BFDCA1C4-9514-7B4F-976F-D92F7E296653}" type="slidenum">
              <a:rPr lang="fr-FR" smtClean="0"/>
              <a:pPr/>
              <a:t>4</a:t>
            </a:fld>
            <a:endParaRPr lang="fr-FR"/>
          </a:p>
        </p:txBody>
      </p:sp>
    </p:spTree>
    <p:extLst>
      <p:ext uri="{BB962C8B-B14F-4D97-AF65-F5344CB8AC3E}">
        <p14:creationId xmlns:p14="http://schemas.microsoft.com/office/powerpoint/2010/main" val="20174733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7523B7-CCC2-195F-70A9-35AE3FF7AC0B}"/>
              </a:ext>
            </a:extLst>
          </p:cNvPr>
          <p:cNvSpPr>
            <a:spLocks noGrp="1"/>
          </p:cNvSpPr>
          <p:nvPr>
            <p:ph type="title"/>
          </p:nvPr>
        </p:nvSpPr>
        <p:spPr/>
        <p:txBody>
          <a:bodyPr/>
          <a:lstStyle/>
          <a:p>
            <a:r>
              <a:rPr lang="en-US" dirty="0"/>
              <a:t>Outline</a:t>
            </a:r>
            <a:endParaRPr lang="en-GB" dirty="0"/>
          </a:p>
        </p:txBody>
      </p:sp>
      <p:sp>
        <p:nvSpPr>
          <p:cNvPr id="3" name="Content Placeholder 2">
            <a:extLst>
              <a:ext uri="{FF2B5EF4-FFF2-40B4-BE49-F238E27FC236}">
                <a16:creationId xmlns:a16="http://schemas.microsoft.com/office/drawing/2014/main" id="{3D1A3B9A-71AC-46CF-EDE4-73A148D323E6}"/>
              </a:ext>
            </a:extLst>
          </p:cNvPr>
          <p:cNvSpPr>
            <a:spLocks noGrp="1"/>
          </p:cNvSpPr>
          <p:nvPr>
            <p:ph idx="1"/>
          </p:nvPr>
        </p:nvSpPr>
        <p:spPr/>
        <p:txBody>
          <a:bodyPr/>
          <a:lstStyle/>
          <a:p>
            <a:r>
              <a:rPr lang="en-US" b="1" dirty="0"/>
              <a:t>MQXFS7 pre-load experiment</a:t>
            </a:r>
          </a:p>
          <a:p>
            <a:r>
              <a:rPr lang="en-US" dirty="0"/>
              <a:t>MQXFS8</a:t>
            </a:r>
          </a:p>
          <a:p>
            <a:r>
              <a:rPr lang="en-US" dirty="0"/>
              <a:t>Conclusions</a:t>
            </a:r>
            <a:endParaRPr lang="en-GB" dirty="0"/>
          </a:p>
        </p:txBody>
      </p:sp>
      <p:sp>
        <p:nvSpPr>
          <p:cNvPr id="4" name="Slide Number Placeholder 3">
            <a:extLst>
              <a:ext uri="{FF2B5EF4-FFF2-40B4-BE49-F238E27FC236}">
                <a16:creationId xmlns:a16="http://schemas.microsoft.com/office/drawing/2014/main" id="{BF374C04-769C-C80A-1128-F3FA48AB3FEC}"/>
              </a:ext>
            </a:extLst>
          </p:cNvPr>
          <p:cNvSpPr>
            <a:spLocks noGrp="1"/>
          </p:cNvSpPr>
          <p:nvPr>
            <p:ph type="sldNum" sz="quarter" idx="12"/>
          </p:nvPr>
        </p:nvSpPr>
        <p:spPr/>
        <p:txBody>
          <a:bodyPr/>
          <a:lstStyle/>
          <a:p>
            <a:fld id="{BFDCA1C4-9514-7B4F-976F-D92F7E296653}" type="slidenum">
              <a:rPr lang="fr-FR" smtClean="0"/>
              <a:pPr/>
              <a:t>5</a:t>
            </a:fld>
            <a:endParaRPr lang="fr-FR"/>
          </a:p>
        </p:txBody>
      </p:sp>
    </p:spTree>
    <p:extLst>
      <p:ext uri="{BB962C8B-B14F-4D97-AF65-F5344CB8AC3E}">
        <p14:creationId xmlns:p14="http://schemas.microsoft.com/office/powerpoint/2010/main" val="10516601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1A535C-1A62-8271-7B0F-9E5991A8DA5F}"/>
              </a:ext>
            </a:extLst>
          </p:cNvPr>
          <p:cNvSpPr>
            <a:spLocks noGrp="1"/>
          </p:cNvSpPr>
          <p:nvPr>
            <p:ph type="title"/>
          </p:nvPr>
        </p:nvSpPr>
        <p:spPr/>
        <p:txBody>
          <a:bodyPr/>
          <a:lstStyle/>
          <a:p>
            <a:r>
              <a:rPr lang="en-US" dirty="0"/>
              <a:t>High preload experiment: MQXFS7</a:t>
            </a:r>
            <a:endParaRPr lang="en-GB" dirty="0"/>
          </a:p>
        </p:txBody>
      </p:sp>
      <p:sp>
        <p:nvSpPr>
          <p:cNvPr id="3" name="Content Placeholder 2">
            <a:extLst>
              <a:ext uri="{FF2B5EF4-FFF2-40B4-BE49-F238E27FC236}">
                <a16:creationId xmlns:a16="http://schemas.microsoft.com/office/drawing/2014/main" id="{D4F1C213-112F-0C95-D440-ADBE88701B73}"/>
              </a:ext>
            </a:extLst>
          </p:cNvPr>
          <p:cNvSpPr>
            <a:spLocks noGrp="1"/>
          </p:cNvSpPr>
          <p:nvPr>
            <p:ph idx="1"/>
          </p:nvPr>
        </p:nvSpPr>
        <p:spPr>
          <a:xfrm>
            <a:off x="503768" y="1219200"/>
            <a:ext cx="5779080" cy="4906963"/>
          </a:xfrm>
        </p:spPr>
        <p:txBody>
          <a:bodyPr>
            <a:normAutofit/>
          </a:bodyPr>
          <a:lstStyle/>
          <a:p>
            <a:r>
              <a:rPr lang="en-US" sz="1600" dirty="0">
                <a:solidFill>
                  <a:srgbClr val="FF0000"/>
                </a:solidFill>
              </a:rPr>
              <a:t>MQXFS7</a:t>
            </a:r>
            <a:r>
              <a:rPr lang="en-US" sz="1600" dirty="0"/>
              <a:t> history:</a:t>
            </a:r>
          </a:p>
          <a:p>
            <a:pPr lvl="1"/>
            <a:r>
              <a:rPr lang="en-US" sz="1600" dirty="0"/>
              <a:t>Short model built with 4 virgin coils:</a:t>
            </a:r>
          </a:p>
          <a:p>
            <a:pPr lvl="2"/>
            <a:r>
              <a:rPr lang="en-US" sz="1400" dirty="0"/>
              <a:t>Two coils with final series conductor (RRP 108/127) and external quench heaters (113&amp;114).</a:t>
            </a:r>
          </a:p>
          <a:p>
            <a:pPr lvl="2"/>
            <a:r>
              <a:rPr lang="en-US" sz="1400" dirty="0"/>
              <a:t>One coil (211) PIT 192 with bundle, and a broken strand in the splice region</a:t>
            </a:r>
          </a:p>
          <a:p>
            <a:pPr lvl="2"/>
            <a:r>
              <a:rPr lang="en-US" sz="1400" dirty="0"/>
              <a:t>One coil (207) PIT 192</a:t>
            </a:r>
          </a:p>
          <a:p>
            <a:endParaRPr lang="en-GB" sz="1600" dirty="0"/>
          </a:p>
        </p:txBody>
      </p:sp>
      <p:sp>
        <p:nvSpPr>
          <p:cNvPr id="4" name="Slide Number Placeholder 3">
            <a:extLst>
              <a:ext uri="{FF2B5EF4-FFF2-40B4-BE49-F238E27FC236}">
                <a16:creationId xmlns:a16="http://schemas.microsoft.com/office/drawing/2014/main" id="{6D3BEDEC-82DB-E04F-6555-1C786069C49A}"/>
              </a:ext>
            </a:extLst>
          </p:cNvPr>
          <p:cNvSpPr>
            <a:spLocks noGrp="1"/>
          </p:cNvSpPr>
          <p:nvPr>
            <p:ph type="sldNum" sz="quarter" idx="12"/>
          </p:nvPr>
        </p:nvSpPr>
        <p:spPr/>
        <p:txBody>
          <a:bodyPr/>
          <a:lstStyle/>
          <a:p>
            <a:fld id="{BFDCA1C4-9514-7B4F-976F-D92F7E296653}" type="slidenum">
              <a:rPr lang="fr-FR" smtClean="0"/>
              <a:pPr/>
              <a:t>6</a:t>
            </a:fld>
            <a:endParaRPr lang="fr-FR"/>
          </a:p>
        </p:txBody>
      </p:sp>
      <p:pic>
        <p:nvPicPr>
          <p:cNvPr id="5" name="Picture 4">
            <a:extLst>
              <a:ext uri="{FF2B5EF4-FFF2-40B4-BE49-F238E27FC236}">
                <a16:creationId xmlns:a16="http://schemas.microsoft.com/office/drawing/2014/main" id="{C6CB3B67-4A9F-4F87-A661-75908386C81E}"/>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6516216" y="1141855"/>
            <a:ext cx="2385886" cy="1790743"/>
          </a:xfrm>
          <a:prstGeom prst="rect">
            <a:avLst/>
          </a:prstGeom>
        </p:spPr>
      </p:pic>
      <p:sp>
        <p:nvSpPr>
          <p:cNvPr id="6" name="TextBox 8">
            <a:extLst>
              <a:ext uri="{FF2B5EF4-FFF2-40B4-BE49-F238E27FC236}">
                <a16:creationId xmlns:a16="http://schemas.microsoft.com/office/drawing/2014/main" id="{BD0AAD9B-D446-D041-9BE3-EA220B117455}"/>
              </a:ext>
            </a:extLst>
          </p:cNvPr>
          <p:cNvSpPr txBox="1"/>
          <p:nvPr/>
        </p:nvSpPr>
        <p:spPr>
          <a:xfrm>
            <a:off x="6779995" y="2924624"/>
            <a:ext cx="1995333" cy="276999"/>
          </a:xfrm>
          <a:prstGeom prst="rect">
            <a:avLst/>
          </a:prstGeom>
          <a:noFill/>
        </p:spPr>
        <p:txBody>
          <a:bodyPr wrap="none"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CH" sz="1200" dirty="0">
                <a:latin typeface="Times" panose="02020603050405020304" pitchFamily="18" charset="0"/>
                <a:cs typeface="Times" panose="02020603050405020304" pitchFamily="18" charset="0"/>
              </a:rPr>
              <a:t>The broken strand in 211 coil</a:t>
            </a:r>
            <a:endParaRPr lang="en-GB" sz="1200" dirty="0">
              <a:latin typeface="Times" panose="02020603050405020304" pitchFamily="18" charset="0"/>
              <a:cs typeface="Times" panose="02020603050405020304" pitchFamily="18" charset="0"/>
            </a:endParaRPr>
          </a:p>
        </p:txBody>
      </p:sp>
      <p:sp>
        <p:nvSpPr>
          <p:cNvPr id="8" name="Content Placeholder 2">
            <a:extLst>
              <a:ext uri="{FF2B5EF4-FFF2-40B4-BE49-F238E27FC236}">
                <a16:creationId xmlns:a16="http://schemas.microsoft.com/office/drawing/2014/main" id="{A39DE4E3-1A00-0822-2DB0-0021D433CB8C}"/>
              </a:ext>
            </a:extLst>
          </p:cNvPr>
          <p:cNvSpPr txBox="1">
            <a:spLocks/>
          </p:cNvSpPr>
          <p:nvPr/>
        </p:nvSpPr>
        <p:spPr>
          <a:xfrm>
            <a:off x="616168" y="3185318"/>
            <a:ext cx="8136464" cy="4906963"/>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lvl="1"/>
            <a:r>
              <a:rPr lang="en-US" sz="1600" dirty="0"/>
              <a:t>MQXFS7 reached performance (2021).</a:t>
            </a:r>
          </a:p>
          <a:p>
            <a:pPr lvl="1"/>
            <a:r>
              <a:rPr lang="en-US" sz="1600" dirty="0"/>
              <a:t>MQXFS7b validated the new welding procedure for MQXFB cold masses (no coupling of the SS vessel to the magnet after cool down)</a:t>
            </a:r>
          </a:p>
          <a:p>
            <a:pPr lvl="1"/>
            <a:r>
              <a:rPr lang="en-US" sz="1600" dirty="0"/>
              <a:t>In MQXFS7c, the SS vessel was removed, and the azimuthal pre-load was increased by 15-20 MPa </a:t>
            </a:r>
          </a:p>
          <a:p>
            <a:pPr lvl="1"/>
            <a:r>
              <a:rPr lang="en-US" sz="1600" dirty="0"/>
              <a:t>MQXFS7d demonstrated that the machining of a hole in the yoke for the implementation of MQXFB fixed point does not impact magnet performance.</a:t>
            </a:r>
          </a:p>
          <a:p>
            <a:pPr lvl="1"/>
            <a:r>
              <a:rPr lang="en-US" sz="1600" dirty="0"/>
              <a:t>In MQXFS7e, validated the new pre-load procedure for MQXFB magnets to limit the peak stress during loading</a:t>
            </a:r>
          </a:p>
          <a:p>
            <a:pPr lvl="1"/>
            <a:r>
              <a:rPr lang="en-US" sz="1600" dirty="0"/>
              <a:t>The goal of </a:t>
            </a:r>
            <a:r>
              <a:rPr lang="en-US" sz="1600" dirty="0">
                <a:solidFill>
                  <a:srgbClr val="FF0000"/>
                </a:solidFill>
              </a:rPr>
              <a:t>MQXFS7f/g/h/</a:t>
            </a:r>
            <a:r>
              <a:rPr lang="en-US" sz="1600" dirty="0" err="1">
                <a:solidFill>
                  <a:srgbClr val="FF0000"/>
                </a:solidFill>
              </a:rPr>
              <a:t>i</a:t>
            </a:r>
            <a:r>
              <a:rPr lang="en-US" sz="1600" dirty="0">
                <a:solidFill>
                  <a:srgbClr val="FF0000"/>
                </a:solidFill>
              </a:rPr>
              <a:t> </a:t>
            </a:r>
            <a:r>
              <a:rPr lang="en-US" sz="1600" dirty="0"/>
              <a:t>is to determine what is the maximum level of preload before impacting magnet performance </a:t>
            </a:r>
          </a:p>
          <a:p>
            <a:pPr lvl="1"/>
            <a:endParaRPr lang="en-US" sz="1600" dirty="0"/>
          </a:p>
          <a:p>
            <a:pPr lvl="1"/>
            <a:endParaRPr lang="en-US" sz="1600" dirty="0"/>
          </a:p>
          <a:p>
            <a:endParaRPr lang="en-GB" sz="1600" dirty="0"/>
          </a:p>
        </p:txBody>
      </p:sp>
    </p:spTree>
    <p:extLst>
      <p:ext uri="{BB962C8B-B14F-4D97-AF65-F5344CB8AC3E}">
        <p14:creationId xmlns:p14="http://schemas.microsoft.com/office/powerpoint/2010/main" val="9920008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525F64-8FF9-3875-E03A-5B301C1A15E4}"/>
              </a:ext>
            </a:extLst>
          </p:cNvPr>
          <p:cNvSpPr>
            <a:spLocks noGrp="1"/>
          </p:cNvSpPr>
          <p:nvPr>
            <p:ph type="title"/>
          </p:nvPr>
        </p:nvSpPr>
        <p:spPr/>
        <p:txBody>
          <a:bodyPr/>
          <a:lstStyle/>
          <a:p>
            <a:r>
              <a:rPr lang="en-US" dirty="0"/>
              <a:t>MQXFS7/7b/7c</a:t>
            </a:r>
            <a:endParaRPr lang="en-GB" dirty="0"/>
          </a:p>
        </p:txBody>
      </p:sp>
      <p:sp>
        <p:nvSpPr>
          <p:cNvPr id="4" name="Footer Placeholder 3">
            <a:extLst>
              <a:ext uri="{FF2B5EF4-FFF2-40B4-BE49-F238E27FC236}">
                <a16:creationId xmlns:a16="http://schemas.microsoft.com/office/drawing/2014/main" id="{33D0154D-425C-02E9-BA8A-BD6624FEF8FF}"/>
              </a:ext>
            </a:extLst>
          </p:cNvPr>
          <p:cNvSpPr>
            <a:spLocks noGrp="1"/>
          </p:cNvSpPr>
          <p:nvPr>
            <p:ph type="ftr" sz="quarter" idx="11"/>
          </p:nvPr>
        </p:nvSpPr>
        <p:spPr>
          <a:xfrm>
            <a:off x="1905000" y="6356350"/>
            <a:ext cx="6627000"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GB" noProof="0" dirty="0"/>
          </a:p>
        </p:txBody>
      </p:sp>
      <p:sp>
        <p:nvSpPr>
          <p:cNvPr id="5" name="Slide Number Placeholder 4">
            <a:extLst>
              <a:ext uri="{FF2B5EF4-FFF2-40B4-BE49-F238E27FC236}">
                <a16:creationId xmlns:a16="http://schemas.microsoft.com/office/drawing/2014/main" id="{764F49B8-3871-72DA-DE61-0A46418041C1}"/>
              </a:ext>
            </a:extLst>
          </p:cNvPr>
          <p:cNvSpPr>
            <a:spLocks noGrp="1"/>
          </p:cNvSpPr>
          <p:nvPr>
            <p:ph type="sldNum" sz="quarter" idx="12"/>
          </p:nvPr>
        </p:nvSpPr>
        <p:spPr/>
        <p:txBody>
          <a:bodyPr/>
          <a:lstStyle/>
          <a:p>
            <a:fld id="{BFDCA1C4-9514-7B4F-976F-D92F7E296653}" type="slidenum">
              <a:rPr lang="fr-FR" smtClean="0"/>
              <a:pPr/>
              <a:t>7</a:t>
            </a:fld>
            <a:endParaRPr lang="fr-FR"/>
          </a:p>
        </p:txBody>
      </p:sp>
      <p:sp>
        <p:nvSpPr>
          <p:cNvPr id="14" name="Content Placeholder 2">
            <a:extLst>
              <a:ext uri="{FF2B5EF4-FFF2-40B4-BE49-F238E27FC236}">
                <a16:creationId xmlns:a16="http://schemas.microsoft.com/office/drawing/2014/main" id="{DEE01548-6B9D-218D-BB2A-EA260B087447}"/>
              </a:ext>
            </a:extLst>
          </p:cNvPr>
          <p:cNvSpPr txBox="1">
            <a:spLocks/>
          </p:cNvSpPr>
          <p:nvPr/>
        </p:nvSpPr>
        <p:spPr>
          <a:xfrm>
            <a:off x="1110007" y="2742943"/>
            <a:ext cx="6361571" cy="955675"/>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Font typeface="Wingdings" charset="2"/>
              <a:buNone/>
            </a:pPr>
            <a:r>
              <a:rPr lang="en-US" sz="1200" dirty="0">
                <a:solidFill>
                  <a:srgbClr val="00B050"/>
                </a:solidFill>
              </a:rPr>
              <a:t>Data: Salvador Ferradas Troitino, Franco Mangiarotti</a:t>
            </a:r>
            <a:endParaRPr lang="en-GB" sz="1200" dirty="0">
              <a:solidFill>
                <a:srgbClr val="00B050"/>
              </a:solidFill>
            </a:endParaRPr>
          </a:p>
          <a:p>
            <a:pPr marL="0" indent="0" algn="just">
              <a:buFont typeface="Wingdings" charset="2"/>
              <a:buNone/>
            </a:pPr>
            <a:endParaRPr lang="en-GB" sz="1200" dirty="0">
              <a:solidFill>
                <a:srgbClr val="00B050"/>
              </a:solidFill>
            </a:endParaRPr>
          </a:p>
        </p:txBody>
      </p:sp>
      <p:sp>
        <p:nvSpPr>
          <p:cNvPr id="18" name="Content Placeholder 2">
            <a:extLst>
              <a:ext uri="{FF2B5EF4-FFF2-40B4-BE49-F238E27FC236}">
                <a16:creationId xmlns:a16="http://schemas.microsoft.com/office/drawing/2014/main" id="{29139CF7-C422-6140-AF44-4F90BAE552CD}"/>
              </a:ext>
            </a:extLst>
          </p:cNvPr>
          <p:cNvSpPr txBox="1">
            <a:spLocks/>
          </p:cNvSpPr>
          <p:nvPr/>
        </p:nvSpPr>
        <p:spPr>
          <a:xfrm>
            <a:off x="437302" y="1265675"/>
            <a:ext cx="8316456" cy="1477268"/>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400" dirty="0"/>
              <a:t>MQXFS7 reached nominal and ultimate current at 4.5 K. Good memory after thermal cycle</a:t>
            </a:r>
          </a:p>
          <a:p>
            <a:r>
              <a:rPr lang="en-US" sz="1400" dirty="0"/>
              <a:t>The welding of the SS vessel in MQXFS7b did not impact the magnet performance</a:t>
            </a:r>
          </a:p>
          <a:p>
            <a:r>
              <a:rPr lang="en-US" sz="1400" dirty="0"/>
              <a:t>MQXFS7c, assembled with 15-20 MPa higher coil pre-load, reached higher current at 1.9 K with a similar performance at 4.5 K. The behavior is consistent with MQXFS6 experience: </a:t>
            </a:r>
            <a:r>
              <a:rPr lang="en-US" sz="1400" dirty="0">
                <a:latin typeface="+mj-lt"/>
                <a:cs typeface="Times New Roman" panose="02020603050405020304" pitchFamily="18" charset="0"/>
              </a:rPr>
              <a:t>larger preload is beneficial to reach 90% of short sample at 1.9 K. We reached 97 % of the short sample limit at 4.5 K.</a:t>
            </a:r>
            <a:endParaRPr lang="en-US" sz="1400" dirty="0"/>
          </a:p>
        </p:txBody>
      </p:sp>
      <p:sp>
        <p:nvSpPr>
          <p:cNvPr id="20" name="Content Placeholder 2">
            <a:extLst>
              <a:ext uri="{FF2B5EF4-FFF2-40B4-BE49-F238E27FC236}">
                <a16:creationId xmlns:a16="http://schemas.microsoft.com/office/drawing/2014/main" id="{1090C471-B3B9-1EE8-5F36-6A7A96A0FE98}"/>
              </a:ext>
            </a:extLst>
          </p:cNvPr>
          <p:cNvSpPr txBox="1">
            <a:spLocks/>
          </p:cNvSpPr>
          <p:nvPr/>
        </p:nvSpPr>
        <p:spPr>
          <a:xfrm>
            <a:off x="6538041" y="2793581"/>
            <a:ext cx="1887563" cy="210883"/>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Font typeface="Wingdings" charset="2"/>
              <a:buNone/>
            </a:pPr>
            <a:r>
              <a:rPr lang="en-US" sz="1200" dirty="0">
                <a:solidFill>
                  <a:srgbClr val="00B050"/>
                </a:solidFill>
              </a:rPr>
              <a:t>Pole unloading S7 vs S7c</a:t>
            </a:r>
            <a:endParaRPr lang="en-GB" sz="1200" dirty="0">
              <a:solidFill>
                <a:srgbClr val="00B050"/>
              </a:solidFill>
            </a:endParaRPr>
          </a:p>
          <a:p>
            <a:pPr marL="0" indent="0" algn="just">
              <a:buFont typeface="Wingdings" charset="2"/>
              <a:buNone/>
            </a:pPr>
            <a:endParaRPr lang="en-GB" sz="1200" dirty="0">
              <a:solidFill>
                <a:srgbClr val="00B050"/>
              </a:solidFill>
            </a:endParaRPr>
          </a:p>
        </p:txBody>
      </p:sp>
      <p:pic>
        <p:nvPicPr>
          <p:cNvPr id="8" name="Picture 7">
            <a:extLst>
              <a:ext uri="{FF2B5EF4-FFF2-40B4-BE49-F238E27FC236}">
                <a16:creationId xmlns:a16="http://schemas.microsoft.com/office/drawing/2014/main" id="{B1A2E3A8-05BD-9A66-AD46-A71004238588}"/>
              </a:ext>
            </a:extLst>
          </p:cNvPr>
          <p:cNvPicPr>
            <a:picLocks noChangeAspect="1"/>
          </p:cNvPicPr>
          <p:nvPr/>
        </p:nvPicPr>
        <p:blipFill>
          <a:blip r:embed="rId2"/>
          <a:stretch>
            <a:fillRect/>
          </a:stretch>
        </p:blipFill>
        <p:spPr>
          <a:xfrm>
            <a:off x="5477130" y="3016742"/>
            <a:ext cx="3389670" cy="3475021"/>
          </a:xfrm>
          <a:prstGeom prst="rect">
            <a:avLst/>
          </a:prstGeom>
          <a:solidFill>
            <a:schemeClr val="bg1"/>
          </a:solidFill>
        </p:spPr>
      </p:pic>
      <p:pic>
        <p:nvPicPr>
          <p:cNvPr id="9" name="Picture 8">
            <a:extLst>
              <a:ext uri="{FF2B5EF4-FFF2-40B4-BE49-F238E27FC236}">
                <a16:creationId xmlns:a16="http://schemas.microsoft.com/office/drawing/2014/main" id="{45C42190-422C-7B9B-BE9C-02EF72405FF2}"/>
              </a:ext>
            </a:extLst>
          </p:cNvPr>
          <p:cNvPicPr>
            <a:picLocks noChangeAspect="1"/>
          </p:cNvPicPr>
          <p:nvPr/>
        </p:nvPicPr>
        <p:blipFill>
          <a:blip r:embed="rId3"/>
          <a:stretch>
            <a:fillRect/>
          </a:stretch>
        </p:blipFill>
        <p:spPr>
          <a:xfrm>
            <a:off x="376894" y="2986397"/>
            <a:ext cx="5062544" cy="3306422"/>
          </a:xfrm>
          <a:prstGeom prst="rect">
            <a:avLst/>
          </a:prstGeom>
        </p:spPr>
      </p:pic>
    </p:spTree>
    <p:extLst>
      <p:ext uri="{BB962C8B-B14F-4D97-AF65-F5344CB8AC3E}">
        <p14:creationId xmlns:p14="http://schemas.microsoft.com/office/powerpoint/2010/main" val="3633356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F6FD4C-3B03-D25D-5994-379F523141DA}"/>
              </a:ext>
            </a:extLst>
          </p:cNvPr>
          <p:cNvSpPr>
            <a:spLocks noGrp="1"/>
          </p:cNvSpPr>
          <p:nvPr>
            <p:ph type="title"/>
          </p:nvPr>
        </p:nvSpPr>
        <p:spPr/>
        <p:txBody>
          <a:bodyPr/>
          <a:lstStyle/>
          <a:p>
            <a:r>
              <a:rPr lang="en-US" dirty="0"/>
              <a:t>MQXFS7e</a:t>
            </a:r>
            <a:endParaRPr lang="en-GB" dirty="0"/>
          </a:p>
        </p:txBody>
      </p:sp>
      <p:sp>
        <p:nvSpPr>
          <p:cNvPr id="3" name="Content Placeholder 2">
            <a:extLst>
              <a:ext uri="{FF2B5EF4-FFF2-40B4-BE49-F238E27FC236}">
                <a16:creationId xmlns:a16="http://schemas.microsoft.com/office/drawing/2014/main" id="{CFC0A78B-E7AA-7E27-22F4-FCFB1E453C58}"/>
              </a:ext>
            </a:extLst>
          </p:cNvPr>
          <p:cNvSpPr>
            <a:spLocks noGrp="1"/>
          </p:cNvSpPr>
          <p:nvPr>
            <p:ph idx="1"/>
          </p:nvPr>
        </p:nvSpPr>
        <p:spPr>
          <a:xfrm>
            <a:off x="612000" y="1113541"/>
            <a:ext cx="7920000" cy="4906963"/>
          </a:xfrm>
        </p:spPr>
        <p:txBody>
          <a:bodyPr>
            <a:normAutofit/>
          </a:bodyPr>
          <a:lstStyle/>
          <a:p>
            <a:r>
              <a:rPr lang="en-US" sz="1400" dirty="0"/>
              <a:t>A new loading procedure was developed for MQXFB magnets to limit the peak stress in the coil during loading using auxiliary bladders in the cooling hole channels </a:t>
            </a:r>
          </a:p>
          <a:p>
            <a:r>
              <a:rPr lang="en-US" sz="1400" dirty="0"/>
              <a:t>Loading quadrant by quadrant or all quadrant at the time using cooling channels (CH) we expect for a given key size:</a:t>
            </a:r>
          </a:p>
          <a:p>
            <a:pPr lvl="1"/>
            <a:r>
              <a:rPr lang="en-US" sz="1100" dirty="0"/>
              <a:t>The same Al-shell stress</a:t>
            </a:r>
          </a:p>
          <a:p>
            <a:pPr lvl="1"/>
            <a:r>
              <a:rPr lang="en-US" sz="1100" dirty="0"/>
              <a:t>≈ 10 MPa lower pole stress</a:t>
            </a:r>
          </a:p>
          <a:p>
            <a:r>
              <a:rPr lang="en-US" sz="1400" dirty="0"/>
              <a:t>This is a frictional effect that was predicted by the FE model. According to the FE model, the stress state at cold is independent of the loading process (friction effect during loading ‘resets’) </a:t>
            </a:r>
          </a:p>
          <a:p>
            <a:pPr lvl="1"/>
            <a:endParaRPr lang="en-US" sz="1100" dirty="0"/>
          </a:p>
          <a:p>
            <a:pPr lvl="1"/>
            <a:endParaRPr lang="en-US" sz="1100" dirty="0"/>
          </a:p>
          <a:p>
            <a:pPr lvl="1"/>
            <a:endParaRPr lang="en-US" sz="1100" dirty="0"/>
          </a:p>
          <a:p>
            <a:pPr lvl="1"/>
            <a:endParaRPr lang="en-US" sz="1100" dirty="0"/>
          </a:p>
          <a:p>
            <a:pPr lvl="1"/>
            <a:endParaRPr lang="en-US" sz="1100" dirty="0"/>
          </a:p>
          <a:p>
            <a:pPr lvl="1"/>
            <a:endParaRPr lang="en-US" sz="1100" dirty="0"/>
          </a:p>
          <a:p>
            <a:pPr lvl="1"/>
            <a:endParaRPr lang="en-US" sz="1100" dirty="0"/>
          </a:p>
          <a:p>
            <a:pPr lvl="1"/>
            <a:endParaRPr lang="en-US" sz="1100" dirty="0"/>
          </a:p>
          <a:p>
            <a:pPr lvl="1"/>
            <a:endParaRPr lang="en-US" sz="1100" dirty="0"/>
          </a:p>
          <a:p>
            <a:pPr marL="457200" lvl="1" indent="0">
              <a:buNone/>
            </a:pPr>
            <a:endParaRPr lang="en-US" sz="1100" dirty="0"/>
          </a:p>
        </p:txBody>
      </p:sp>
      <p:sp>
        <p:nvSpPr>
          <p:cNvPr id="5" name="Slide Number Placeholder 4">
            <a:extLst>
              <a:ext uri="{FF2B5EF4-FFF2-40B4-BE49-F238E27FC236}">
                <a16:creationId xmlns:a16="http://schemas.microsoft.com/office/drawing/2014/main" id="{B119BD86-0234-1338-B3F0-52B970917414}"/>
              </a:ext>
            </a:extLst>
          </p:cNvPr>
          <p:cNvSpPr>
            <a:spLocks noGrp="1"/>
          </p:cNvSpPr>
          <p:nvPr>
            <p:ph type="sldNum" sz="quarter" idx="12"/>
          </p:nvPr>
        </p:nvSpPr>
        <p:spPr/>
        <p:txBody>
          <a:bodyPr/>
          <a:lstStyle/>
          <a:p>
            <a:fld id="{BFDCA1C4-9514-7B4F-976F-D92F7E296653}" type="slidenum">
              <a:rPr lang="fr-FR" smtClean="0"/>
              <a:pPr/>
              <a:t>8</a:t>
            </a:fld>
            <a:endParaRPr lang="fr-FR"/>
          </a:p>
        </p:txBody>
      </p:sp>
      <p:pic>
        <p:nvPicPr>
          <p:cNvPr id="6" name="Picture 5">
            <a:extLst>
              <a:ext uri="{FF2B5EF4-FFF2-40B4-BE49-F238E27FC236}">
                <a16:creationId xmlns:a16="http://schemas.microsoft.com/office/drawing/2014/main" id="{90471A95-6D68-0329-CE5A-8F0D4E21F8AF}"/>
              </a:ext>
            </a:extLst>
          </p:cNvPr>
          <p:cNvPicPr>
            <a:picLocks noChangeAspect="1"/>
          </p:cNvPicPr>
          <p:nvPr/>
        </p:nvPicPr>
        <p:blipFill>
          <a:blip r:embed="rId2"/>
          <a:stretch>
            <a:fillRect/>
          </a:stretch>
        </p:blipFill>
        <p:spPr>
          <a:xfrm>
            <a:off x="5448865" y="4023893"/>
            <a:ext cx="3098340" cy="2248972"/>
          </a:xfrm>
          <a:prstGeom prst="rect">
            <a:avLst/>
          </a:prstGeom>
        </p:spPr>
      </p:pic>
      <p:pic>
        <p:nvPicPr>
          <p:cNvPr id="7" name="Picture 6">
            <a:extLst>
              <a:ext uri="{FF2B5EF4-FFF2-40B4-BE49-F238E27FC236}">
                <a16:creationId xmlns:a16="http://schemas.microsoft.com/office/drawing/2014/main" id="{56039B77-709D-E9C8-FAEF-A7F0B341AD0F}"/>
              </a:ext>
            </a:extLst>
          </p:cNvPr>
          <p:cNvPicPr>
            <a:picLocks noChangeAspect="1"/>
          </p:cNvPicPr>
          <p:nvPr/>
        </p:nvPicPr>
        <p:blipFill>
          <a:blip r:embed="rId3"/>
          <a:stretch>
            <a:fillRect/>
          </a:stretch>
        </p:blipFill>
        <p:spPr>
          <a:xfrm>
            <a:off x="2160402" y="3884414"/>
            <a:ext cx="3288463" cy="2386975"/>
          </a:xfrm>
          <a:prstGeom prst="rect">
            <a:avLst/>
          </a:prstGeom>
        </p:spPr>
      </p:pic>
      <p:pic>
        <p:nvPicPr>
          <p:cNvPr id="10" name="Picture 9" descr="Chart&#10;&#10;Description automatically generated with medium confidence">
            <a:extLst>
              <a:ext uri="{FF2B5EF4-FFF2-40B4-BE49-F238E27FC236}">
                <a16:creationId xmlns:a16="http://schemas.microsoft.com/office/drawing/2014/main" id="{76EBF625-E0B6-DB63-E20D-12985BFF10F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1451" y="4043753"/>
            <a:ext cx="1875790" cy="1845945"/>
          </a:xfrm>
          <a:prstGeom prst="rect">
            <a:avLst/>
          </a:prstGeom>
        </p:spPr>
      </p:pic>
      <p:sp>
        <p:nvSpPr>
          <p:cNvPr id="11" name="Content Placeholder 2">
            <a:extLst>
              <a:ext uri="{FF2B5EF4-FFF2-40B4-BE49-F238E27FC236}">
                <a16:creationId xmlns:a16="http://schemas.microsoft.com/office/drawing/2014/main" id="{F05609CA-EE6C-7A1F-B455-741344FD680D}"/>
              </a:ext>
            </a:extLst>
          </p:cNvPr>
          <p:cNvSpPr txBox="1">
            <a:spLocks/>
          </p:cNvSpPr>
          <p:nvPr/>
        </p:nvSpPr>
        <p:spPr>
          <a:xfrm>
            <a:off x="2477423" y="6361757"/>
            <a:ext cx="6361571" cy="955675"/>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Font typeface="Wingdings" charset="2"/>
              <a:buNone/>
            </a:pPr>
            <a:r>
              <a:rPr lang="en-US" sz="1200" dirty="0">
                <a:solidFill>
                  <a:srgbClr val="00B050"/>
                </a:solidFill>
              </a:rPr>
              <a:t>Data: Michael Guinchard, </a:t>
            </a:r>
            <a:r>
              <a:rPr lang="en-US" sz="1200" dirty="0">
                <a:solidFill>
                  <a:srgbClr val="00B050"/>
                </a:solidFill>
                <a:ea typeface="Calibri" panose="020F0502020204030204" pitchFamily="34" charset="0"/>
              </a:rPr>
              <a:t>Keziban Kandemir </a:t>
            </a:r>
            <a:r>
              <a:rPr lang="en-US" sz="1200" dirty="0">
                <a:solidFill>
                  <a:srgbClr val="00B050"/>
                </a:solidFill>
              </a:rPr>
              <a:t>Sylvain Mugnier</a:t>
            </a:r>
          </a:p>
          <a:p>
            <a:pPr marL="0" indent="0" algn="just">
              <a:buFont typeface="Wingdings" charset="2"/>
              <a:buNone/>
            </a:pPr>
            <a:r>
              <a:rPr lang="en-US" sz="1200" dirty="0">
                <a:solidFill>
                  <a:srgbClr val="00B050"/>
                </a:solidFill>
              </a:rPr>
              <a:t>Analysis: Jose Ferradas Troitino</a:t>
            </a:r>
            <a:endParaRPr lang="en-GB" sz="1200" dirty="0">
              <a:solidFill>
                <a:srgbClr val="00B050"/>
              </a:solidFill>
            </a:endParaRPr>
          </a:p>
          <a:p>
            <a:pPr marL="0" indent="0" algn="just">
              <a:buFont typeface="Wingdings" charset="2"/>
              <a:buNone/>
            </a:pPr>
            <a:endParaRPr lang="en-GB" sz="1200" dirty="0">
              <a:solidFill>
                <a:srgbClr val="00B050"/>
              </a:solidFill>
            </a:endParaRPr>
          </a:p>
        </p:txBody>
      </p:sp>
      <p:sp>
        <p:nvSpPr>
          <p:cNvPr id="4" name="TextBox 3">
            <a:extLst>
              <a:ext uri="{FF2B5EF4-FFF2-40B4-BE49-F238E27FC236}">
                <a16:creationId xmlns:a16="http://schemas.microsoft.com/office/drawing/2014/main" id="{863D35DE-2A94-F074-7B2B-589ABB45D4B7}"/>
              </a:ext>
            </a:extLst>
          </p:cNvPr>
          <p:cNvSpPr txBox="1"/>
          <p:nvPr/>
        </p:nvSpPr>
        <p:spPr>
          <a:xfrm>
            <a:off x="1068776" y="3096881"/>
            <a:ext cx="7571184" cy="523220"/>
          </a:xfrm>
          <a:prstGeom prst="rect">
            <a:avLst/>
          </a:prstGeom>
          <a:solidFill>
            <a:schemeClr val="accent4">
              <a:lumMod val="20000"/>
              <a:lumOff val="80000"/>
            </a:schemeClr>
          </a:solidFill>
          <a:ln>
            <a:solidFill>
              <a:schemeClr val="tx1"/>
            </a:solidFill>
          </a:ln>
        </p:spPr>
        <p:txBody>
          <a:bodyPr wrap="square" rtlCol="0">
            <a:spAutoFit/>
          </a:bodyPr>
          <a:lstStyle/>
          <a:p>
            <a:pPr algn="ctr"/>
            <a:r>
              <a:rPr lang="en-US" sz="1400" i="1" dirty="0"/>
              <a:t>For MQXFB magnets, starting from MQXFB02 we modified the target RT per-load target to 70 ± 10 MPa (it was 80 ± 8 MPa) to account for this effect.</a:t>
            </a:r>
            <a:endParaRPr lang="en-GB" sz="1400" i="1" dirty="0"/>
          </a:p>
        </p:txBody>
      </p:sp>
    </p:spTree>
    <p:extLst>
      <p:ext uri="{BB962C8B-B14F-4D97-AF65-F5344CB8AC3E}">
        <p14:creationId xmlns:p14="http://schemas.microsoft.com/office/powerpoint/2010/main" val="27415691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Content Placeholder 2">
            <a:extLst>
              <a:ext uri="{FF2B5EF4-FFF2-40B4-BE49-F238E27FC236}">
                <a16:creationId xmlns:a16="http://schemas.microsoft.com/office/drawing/2014/main" id="{29139CF7-C422-6140-AF44-4F90BAE552CD}"/>
              </a:ext>
            </a:extLst>
          </p:cNvPr>
          <p:cNvSpPr txBox="1">
            <a:spLocks/>
          </p:cNvSpPr>
          <p:nvPr/>
        </p:nvSpPr>
        <p:spPr>
          <a:xfrm>
            <a:off x="370344" y="935534"/>
            <a:ext cx="8316456" cy="5282006"/>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400" dirty="0"/>
              <a:t>The quench performance of MQXFS7e is similar to MQXFS7d: the new loading procedure does not have a detrimental effect in the magnet performance</a:t>
            </a:r>
          </a:p>
          <a:p>
            <a:r>
              <a:rPr lang="en-US" sz="1400" dirty="0"/>
              <a:t>As expected from the FE model, the coil stress at cold is independent of the loading process (friction effect during loading ‘resets’) </a:t>
            </a:r>
            <a:r>
              <a:rPr lang="en-US" sz="1400" dirty="0">
                <a:sym typeface="Wingdings" panose="05000000000000000000" pitchFamily="2" charset="2"/>
              </a:rPr>
              <a:t> MQXFS7d and MQXFS7e have identical pole unloading behavior</a:t>
            </a:r>
          </a:p>
          <a:p>
            <a:endParaRPr lang="en-US" sz="1400" dirty="0">
              <a:sym typeface="Wingdings" panose="05000000000000000000" pitchFamily="2" charset="2"/>
            </a:endParaRPr>
          </a:p>
          <a:p>
            <a:endParaRPr lang="en-US" sz="1400" dirty="0">
              <a:sym typeface="Wingdings" panose="05000000000000000000" pitchFamily="2" charset="2"/>
            </a:endParaRPr>
          </a:p>
          <a:p>
            <a:endParaRPr lang="en-US" sz="1400" dirty="0">
              <a:sym typeface="Wingdings" panose="05000000000000000000" pitchFamily="2" charset="2"/>
            </a:endParaRPr>
          </a:p>
          <a:p>
            <a:endParaRPr lang="en-US" sz="1400" dirty="0">
              <a:sym typeface="Wingdings" panose="05000000000000000000" pitchFamily="2" charset="2"/>
            </a:endParaRPr>
          </a:p>
          <a:p>
            <a:endParaRPr lang="en-US" sz="1400" dirty="0">
              <a:sym typeface="Wingdings" panose="05000000000000000000" pitchFamily="2" charset="2"/>
            </a:endParaRPr>
          </a:p>
          <a:p>
            <a:endParaRPr lang="en-US" sz="1400" dirty="0">
              <a:sym typeface="Wingdings" panose="05000000000000000000" pitchFamily="2" charset="2"/>
            </a:endParaRPr>
          </a:p>
          <a:p>
            <a:endParaRPr lang="en-US" sz="1400" dirty="0">
              <a:sym typeface="Wingdings" panose="05000000000000000000" pitchFamily="2" charset="2"/>
            </a:endParaRPr>
          </a:p>
          <a:p>
            <a:endParaRPr lang="en-US" sz="1400" dirty="0">
              <a:sym typeface="Wingdings" panose="05000000000000000000" pitchFamily="2" charset="2"/>
            </a:endParaRPr>
          </a:p>
          <a:p>
            <a:endParaRPr lang="en-US" sz="1400" dirty="0">
              <a:sym typeface="Wingdings" panose="05000000000000000000" pitchFamily="2" charset="2"/>
            </a:endParaRPr>
          </a:p>
          <a:p>
            <a:endParaRPr lang="en-US" sz="1400" dirty="0">
              <a:sym typeface="Wingdings" panose="05000000000000000000" pitchFamily="2" charset="2"/>
            </a:endParaRPr>
          </a:p>
          <a:p>
            <a:endParaRPr lang="en-US" sz="1400" dirty="0">
              <a:sym typeface="Wingdings" panose="05000000000000000000" pitchFamily="2" charset="2"/>
            </a:endParaRPr>
          </a:p>
          <a:p>
            <a:endParaRPr lang="en-US" sz="1400" dirty="0">
              <a:sym typeface="Wingdings" panose="05000000000000000000" pitchFamily="2" charset="2"/>
            </a:endParaRPr>
          </a:p>
          <a:p>
            <a:endParaRPr lang="en-US" sz="1400" dirty="0">
              <a:sym typeface="Wingdings" panose="05000000000000000000" pitchFamily="2" charset="2"/>
            </a:endParaRPr>
          </a:p>
          <a:p>
            <a:endParaRPr lang="en-US" sz="1400" dirty="0">
              <a:sym typeface="Wingdings" panose="05000000000000000000" pitchFamily="2" charset="2"/>
            </a:endParaRPr>
          </a:p>
          <a:p>
            <a:endParaRPr lang="en-US" sz="1400" dirty="0">
              <a:sym typeface="Wingdings" panose="05000000000000000000" pitchFamily="2" charset="2"/>
            </a:endParaRPr>
          </a:p>
          <a:p>
            <a:endParaRPr lang="en-US" sz="1400" dirty="0">
              <a:sym typeface="Wingdings" panose="05000000000000000000" pitchFamily="2" charset="2"/>
            </a:endParaRPr>
          </a:p>
          <a:p>
            <a:r>
              <a:rPr lang="en-US" sz="1400" dirty="0">
                <a:sym typeface="Wingdings" panose="05000000000000000000" pitchFamily="2" charset="2"/>
              </a:rPr>
              <a:t>Next steps: Gradual increase (∆ 15-10 MPa) of the coil pre-load up to performance degradation limit</a:t>
            </a:r>
            <a:endParaRPr lang="en-US" sz="1400" dirty="0"/>
          </a:p>
          <a:p>
            <a:endParaRPr lang="en-US" sz="1400" dirty="0"/>
          </a:p>
        </p:txBody>
      </p:sp>
      <p:sp>
        <p:nvSpPr>
          <p:cNvPr id="2" name="Title 1">
            <a:extLst>
              <a:ext uri="{FF2B5EF4-FFF2-40B4-BE49-F238E27FC236}">
                <a16:creationId xmlns:a16="http://schemas.microsoft.com/office/drawing/2014/main" id="{E4525F64-8FF9-3875-E03A-5B301C1A15E4}"/>
              </a:ext>
            </a:extLst>
          </p:cNvPr>
          <p:cNvSpPr>
            <a:spLocks noGrp="1"/>
          </p:cNvSpPr>
          <p:nvPr>
            <p:ph type="title"/>
          </p:nvPr>
        </p:nvSpPr>
        <p:spPr/>
        <p:txBody>
          <a:bodyPr/>
          <a:lstStyle/>
          <a:p>
            <a:r>
              <a:rPr lang="en-US" dirty="0"/>
              <a:t>MQXFS7e</a:t>
            </a:r>
            <a:endParaRPr lang="en-GB" dirty="0"/>
          </a:p>
        </p:txBody>
      </p:sp>
      <p:sp>
        <p:nvSpPr>
          <p:cNvPr id="5" name="Slide Number Placeholder 4">
            <a:extLst>
              <a:ext uri="{FF2B5EF4-FFF2-40B4-BE49-F238E27FC236}">
                <a16:creationId xmlns:a16="http://schemas.microsoft.com/office/drawing/2014/main" id="{764F49B8-3871-72DA-DE61-0A46418041C1}"/>
              </a:ext>
            </a:extLst>
          </p:cNvPr>
          <p:cNvSpPr>
            <a:spLocks noGrp="1"/>
          </p:cNvSpPr>
          <p:nvPr>
            <p:ph type="sldNum" sz="quarter" idx="12"/>
          </p:nvPr>
        </p:nvSpPr>
        <p:spPr/>
        <p:txBody>
          <a:bodyPr/>
          <a:lstStyle/>
          <a:p>
            <a:fld id="{BFDCA1C4-9514-7B4F-976F-D92F7E296653}" type="slidenum">
              <a:rPr lang="fr-FR" smtClean="0"/>
              <a:pPr/>
              <a:t>9</a:t>
            </a:fld>
            <a:endParaRPr lang="fr-FR"/>
          </a:p>
        </p:txBody>
      </p:sp>
      <p:sp>
        <p:nvSpPr>
          <p:cNvPr id="14" name="Content Placeholder 2">
            <a:extLst>
              <a:ext uri="{FF2B5EF4-FFF2-40B4-BE49-F238E27FC236}">
                <a16:creationId xmlns:a16="http://schemas.microsoft.com/office/drawing/2014/main" id="{DEE01548-6B9D-218D-BB2A-EA260B087447}"/>
              </a:ext>
            </a:extLst>
          </p:cNvPr>
          <p:cNvSpPr txBox="1">
            <a:spLocks/>
          </p:cNvSpPr>
          <p:nvPr/>
        </p:nvSpPr>
        <p:spPr>
          <a:xfrm>
            <a:off x="793677" y="1920053"/>
            <a:ext cx="3731076" cy="287705"/>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Font typeface="Wingdings" charset="2"/>
              <a:buNone/>
            </a:pPr>
            <a:r>
              <a:rPr lang="en-US" sz="1200" dirty="0">
                <a:solidFill>
                  <a:srgbClr val="00B050"/>
                </a:solidFill>
              </a:rPr>
              <a:t>Data: Salvador Ferradas Troitino, Franco Mangiarotti</a:t>
            </a:r>
            <a:endParaRPr lang="en-GB" sz="1200" dirty="0">
              <a:solidFill>
                <a:srgbClr val="00B050"/>
              </a:solidFill>
            </a:endParaRPr>
          </a:p>
          <a:p>
            <a:pPr marL="0" indent="0" algn="just">
              <a:buFont typeface="Wingdings" charset="2"/>
              <a:buNone/>
            </a:pPr>
            <a:endParaRPr lang="en-GB" sz="1200" dirty="0">
              <a:solidFill>
                <a:srgbClr val="00B050"/>
              </a:solidFill>
            </a:endParaRPr>
          </a:p>
        </p:txBody>
      </p:sp>
      <p:pic>
        <p:nvPicPr>
          <p:cNvPr id="3" name="Picture 2">
            <a:extLst>
              <a:ext uri="{FF2B5EF4-FFF2-40B4-BE49-F238E27FC236}">
                <a16:creationId xmlns:a16="http://schemas.microsoft.com/office/drawing/2014/main" id="{15CB02C7-0A2A-5683-8DCE-39B5E8736FAA}"/>
              </a:ext>
            </a:extLst>
          </p:cNvPr>
          <p:cNvPicPr>
            <a:picLocks noChangeAspect="1"/>
          </p:cNvPicPr>
          <p:nvPr/>
        </p:nvPicPr>
        <p:blipFill>
          <a:blip r:embed="rId2"/>
          <a:stretch>
            <a:fillRect/>
          </a:stretch>
        </p:blipFill>
        <p:spPr>
          <a:xfrm>
            <a:off x="32772" y="2160133"/>
            <a:ext cx="5540799" cy="3620408"/>
          </a:xfrm>
          <a:prstGeom prst="rect">
            <a:avLst/>
          </a:prstGeom>
        </p:spPr>
      </p:pic>
      <p:sp>
        <p:nvSpPr>
          <p:cNvPr id="20" name="Content Placeholder 2">
            <a:extLst>
              <a:ext uri="{FF2B5EF4-FFF2-40B4-BE49-F238E27FC236}">
                <a16:creationId xmlns:a16="http://schemas.microsoft.com/office/drawing/2014/main" id="{1090C471-B3B9-1EE8-5F36-6A7A96A0FE98}"/>
              </a:ext>
            </a:extLst>
          </p:cNvPr>
          <p:cNvSpPr txBox="1">
            <a:spLocks/>
          </p:cNvSpPr>
          <p:nvPr/>
        </p:nvSpPr>
        <p:spPr>
          <a:xfrm>
            <a:off x="6032444" y="1964457"/>
            <a:ext cx="2860036" cy="208719"/>
          </a:xfrm>
          <a:prstGeom prst="rect">
            <a:avLst/>
          </a:prstGeom>
        </p:spPr>
        <p:txBody>
          <a:bodyPr vert="horz" lIns="0" tIns="0" rIns="0" bIns="0" rtlCol="0">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Font typeface="Wingdings" charset="2"/>
              <a:buNone/>
            </a:pPr>
            <a:r>
              <a:rPr lang="en-US" sz="1300" dirty="0">
                <a:solidFill>
                  <a:srgbClr val="00B050"/>
                </a:solidFill>
              </a:rPr>
              <a:t>Pole unloading in coil 113 S7d vs S7e</a:t>
            </a:r>
            <a:endParaRPr lang="en-GB" sz="1300" dirty="0">
              <a:solidFill>
                <a:srgbClr val="00B050"/>
              </a:solidFill>
            </a:endParaRPr>
          </a:p>
          <a:p>
            <a:pPr marL="0" indent="0" algn="just">
              <a:buFont typeface="Wingdings" charset="2"/>
              <a:buNone/>
            </a:pPr>
            <a:endParaRPr lang="en-GB" sz="1300" dirty="0">
              <a:solidFill>
                <a:srgbClr val="00B050"/>
              </a:solidFill>
            </a:endParaRPr>
          </a:p>
        </p:txBody>
      </p:sp>
      <p:pic>
        <p:nvPicPr>
          <p:cNvPr id="7" name="Picture 6">
            <a:extLst>
              <a:ext uri="{FF2B5EF4-FFF2-40B4-BE49-F238E27FC236}">
                <a16:creationId xmlns:a16="http://schemas.microsoft.com/office/drawing/2014/main" id="{366B8262-8B83-CA58-46D2-F09B16EA948F}"/>
              </a:ext>
            </a:extLst>
          </p:cNvPr>
          <p:cNvPicPr>
            <a:picLocks noChangeAspect="1"/>
          </p:cNvPicPr>
          <p:nvPr/>
        </p:nvPicPr>
        <p:blipFill>
          <a:blip r:embed="rId3"/>
          <a:stretch>
            <a:fillRect/>
          </a:stretch>
        </p:blipFill>
        <p:spPr>
          <a:xfrm>
            <a:off x="5315725" y="2059707"/>
            <a:ext cx="3731075" cy="4157832"/>
          </a:xfrm>
          <a:prstGeom prst="rect">
            <a:avLst/>
          </a:prstGeom>
        </p:spPr>
      </p:pic>
    </p:spTree>
    <p:extLst>
      <p:ext uri="{BB962C8B-B14F-4D97-AF65-F5344CB8AC3E}">
        <p14:creationId xmlns:p14="http://schemas.microsoft.com/office/powerpoint/2010/main" val="1758926888"/>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89ABA85A245EC45AA49FA36F10E0232" ma:contentTypeVersion="2" ma:contentTypeDescription="Create a new document." ma:contentTypeScope="" ma:versionID="adcd0aad5aed504a8f0da929d2112ad6">
  <xsd:schema xmlns:xsd="http://www.w3.org/2001/XMLSchema" xmlns:xs="http://www.w3.org/2001/XMLSchema" xmlns:p="http://schemas.microsoft.com/office/2006/metadata/properties" xmlns:ns2="8946e33d-fd2f-4ae4-8ee9-d90c129cdf9e" targetNamespace="http://schemas.microsoft.com/office/2006/metadata/properties" ma:root="true" ma:fieldsID="8f86ca1f070cacaf1fa8f62c9f76043c" ns2:_="">
    <xsd:import namespace="8946e33d-fd2f-4ae4-8ee9-d90c129cdf9e"/>
    <xsd:element name="properties">
      <xsd:complexType>
        <xsd:sequence>
          <xsd:element name="documentManagement">
            <xsd:complexType>
              <xsd:all>
                <xsd:element ref="ns2:Description0" minOccurs="0"/>
                <xsd:element ref="ns2:No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46e33d-fd2f-4ae4-8ee9-d90c129cdf9e" elementFormDefault="qualified">
    <xsd:import namespace="http://schemas.microsoft.com/office/2006/documentManagement/types"/>
    <xsd:import namespace="http://schemas.microsoft.com/office/infopath/2007/PartnerControls"/>
    <xsd:element name="Description0" ma:index="8" nillable="true" ma:displayName="Description" ma:internalName="Description0">
      <xsd:simpleType>
        <xsd:restriction base="dms:Text">
          <xsd:maxLength value="255"/>
        </xsd:restriction>
      </xsd:simpleType>
    </xsd:element>
    <xsd:element name="Note" ma:index="9" nillable="true" ma:displayName="Note" ma:internalName="Not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Description0 xmlns="8946e33d-fd2f-4ae4-8ee9-d90c129cdf9e" xsi:nil="true"/>
    <Note xmlns="8946e33d-fd2f-4ae4-8ee9-d90c129cdf9e" xsi:nil="true"/>
  </documentManagement>
</p:properties>
</file>

<file path=customXml/itemProps1.xml><?xml version="1.0" encoding="utf-8"?>
<ds:datastoreItem xmlns:ds="http://schemas.openxmlformats.org/officeDocument/2006/customXml" ds:itemID="{9A55C745-3429-4486-A126-60D7C77FAA1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46e33d-fd2f-4ae4-8ee9-d90c129cdf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B3DAAED-59EA-473F-8797-807F21F6E6D6}">
  <ds:schemaRefs>
    <ds:schemaRef ds:uri="http://schemas.microsoft.com/sharepoint/v3/contenttype/forms"/>
  </ds:schemaRefs>
</ds:datastoreItem>
</file>

<file path=customXml/itemProps3.xml><?xml version="1.0" encoding="utf-8"?>
<ds:datastoreItem xmlns:ds="http://schemas.openxmlformats.org/officeDocument/2006/customXml" ds:itemID="{ADA649C1-7B00-4ECC-98F2-E673362ECA3E}">
  <ds:schemaRefs>
    <ds:schemaRef ds:uri="http://schemas.microsoft.com/office/2006/metadata/properties"/>
    <ds:schemaRef ds:uri="http://purl.org/dc/elements/1.1/"/>
    <ds:schemaRef ds:uri="http://purl.org/dc/terms/"/>
    <ds:schemaRef ds:uri="http://www.w3.org/XML/1998/namespace"/>
    <ds:schemaRef ds:uri="http://purl.org/dc/dcmitype/"/>
    <ds:schemaRef ds:uri="http://schemas.microsoft.com/office/2006/documentManagement/types"/>
    <ds:schemaRef ds:uri="http://schemas.microsoft.com/office/infopath/2007/PartnerControls"/>
    <ds:schemaRef ds:uri="http://schemas.openxmlformats.org/package/2006/metadata/core-properties"/>
    <ds:schemaRef ds:uri="8946e33d-fd2f-4ae4-8ee9-d90c129cdf9e"/>
  </ds:schemaRefs>
</ds:datastoreItem>
</file>

<file path=docProps/app.xml><?xml version="1.0" encoding="utf-8"?>
<Properties xmlns="http://schemas.openxmlformats.org/officeDocument/2006/extended-properties" xmlns:vt="http://schemas.openxmlformats.org/officeDocument/2006/docPropsVTypes">
  <TotalTime>9169</TotalTime>
  <Words>2785</Words>
  <Application>Microsoft Office PowerPoint</Application>
  <PresentationFormat>On-screen Show (4:3)</PresentationFormat>
  <Paragraphs>358</Paragraphs>
  <Slides>39</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39</vt:i4>
      </vt:variant>
    </vt:vector>
  </HeadingPairs>
  <TitlesOfParts>
    <vt:vector size="50" baseType="lpstr">
      <vt:lpstr>Arial</vt:lpstr>
      <vt:lpstr>Arial (Body)</vt:lpstr>
      <vt:lpstr>Calibri</vt:lpstr>
      <vt:lpstr>Cambria Math</vt:lpstr>
      <vt:lpstr>Century Gothic</vt:lpstr>
      <vt:lpstr>Helvetica Neue</vt:lpstr>
      <vt:lpstr>Roboto</vt:lpstr>
      <vt:lpstr>Times</vt:lpstr>
      <vt:lpstr>Times New Roman</vt:lpstr>
      <vt:lpstr>Wingdings</vt:lpstr>
      <vt:lpstr>Thème Office</vt:lpstr>
      <vt:lpstr>MQXFS Test Results</vt:lpstr>
      <vt:lpstr>Acknowledgement</vt:lpstr>
      <vt:lpstr>Preamble</vt:lpstr>
      <vt:lpstr>Outline</vt:lpstr>
      <vt:lpstr>Outline</vt:lpstr>
      <vt:lpstr>High preload experiment: MQXFS7</vt:lpstr>
      <vt:lpstr>MQXFS7/7b/7c</vt:lpstr>
      <vt:lpstr>MQXFS7e</vt:lpstr>
      <vt:lpstr>MQXFS7e</vt:lpstr>
      <vt:lpstr>MQXFS7f</vt:lpstr>
      <vt:lpstr>MQXFS7g</vt:lpstr>
      <vt:lpstr>MQXFS7g</vt:lpstr>
      <vt:lpstr>MQXFS7h</vt:lpstr>
      <vt:lpstr>MQXFS7i</vt:lpstr>
      <vt:lpstr>MQXFS7 maximum quench level</vt:lpstr>
      <vt:lpstr>Outline</vt:lpstr>
      <vt:lpstr>MQXFS8 – Magnet features</vt:lpstr>
      <vt:lpstr>MQXFS8 – Quench performance</vt:lpstr>
      <vt:lpstr>MQXFS8 – Quench performance</vt:lpstr>
      <vt:lpstr>MQXFS8 - Mechanics</vt:lpstr>
      <vt:lpstr>QH performance - delay</vt:lpstr>
      <vt:lpstr>QH performance – min. quench energy</vt:lpstr>
      <vt:lpstr>Outline</vt:lpstr>
      <vt:lpstr>Conclusions</vt:lpstr>
      <vt:lpstr>Additional slides</vt:lpstr>
      <vt:lpstr>Magnet design</vt:lpstr>
      <vt:lpstr>Magnet assembly</vt:lpstr>
      <vt:lpstr>Coil stress for target pre-load</vt:lpstr>
      <vt:lpstr>TF</vt:lpstr>
      <vt:lpstr>PowerPoint Presentation</vt:lpstr>
      <vt:lpstr>S7 – Frankenstein magnet</vt:lpstr>
      <vt:lpstr>PowerPoint Presentation</vt:lpstr>
      <vt:lpstr>PowerPoint Presentation</vt:lpstr>
      <vt:lpstr>PowerPoint Presentation</vt:lpstr>
      <vt:lpstr>Delta pole stress during powering</vt:lpstr>
      <vt:lpstr>Mechanical instrumentation</vt:lpstr>
      <vt:lpstr>Mechanical instrumentation</vt:lpstr>
      <vt:lpstr>FE Model</vt:lpstr>
      <vt:lpstr>Coil stress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MQXFB01 Coils:  Coil fabrication, manufacturing data and NC</dc:title>
  <dc:creator>Susana Izquierdo Bermudez</dc:creator>
  <cp:lastModifiedBy>Susana Izquierdo Bermudez</cp:lastModifiedBy>
  <cp:revision>489</cp:revision>
  <dcterms:created xsi:type="dcterms:W3CDTF">2020-10-16T13:36:16Z</dcterms:created>
  <dcterms:modified xsi:type="dcterms:W3CDTF">2023-09-27T14:21:59Z</dcterms:modified>
</cp:coreProperties>
</file>