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336" r:id="rId5"/>
    <p:sldId id="337" r:id="rId6"/>
    <p:sldId id="377" r:id="rId7"/>
    <p:sldId id="365" r:id="rId8"/>
    <p:sldId id="364" r:id="rId9"/>
    <p:sldId id="367" r:id="rId10"/>
    <p:sldId id="366" r:id="rId11"/>
    <p:sldId id="381" r:id="rId12"/>
    <p:sldId id="376" r:id="rId13"/>
    <p:sldId id="1865" r:id="rId14"/>
    <p:sldId id="369" r:id="rId15"/>
    <p:sldId id="332" r:id="rId16"/>
    <p:sldId id="374" r:id="rId17"/>
    <p:sldId id="272" r:id="rId18"/>
    <p:sldId id="271" r:id="rId19"/>
    <p:sldId id="372" r:id="rId20"/>
    <p:sldId id="331" r:id="rId21"/>
    <p:sldId id="371" r:id="rId22"/>
    <p:sldId id="380" r:id="rId23"/>
    <p:sldId id="333" r:id="rId24"/>
    <p:sldId id="335" r:id="rId25"/>
    <p:sldId id="384" r:id="rId26"/>
    <p:sldId id="383" r:id="rId27"/>
    <p:sldId id="382" r:id="rId28"/>
    <p:sldId id="1863" r:id="rId29"/>
    <p:sldId id="1864" r:id="rId30"/>
    <p:sldId id="378" r:id="rId31"/>
    <p:sldId id="375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5C550AF-8636-4952-BCF8-3CD257650613}">
          <p14:sldIdLst>
            <p14:sldId id="336"/>
            <p14:sldId id="337"/>
            <p14:sldId id="377"/>
            <p14:sldId id="365"/>
            <p14:sldId id="364"/>
            <p14:sldId id="367"/>
            <p14:sldId id="366"/>
            <p14:sldId id="381"/>
            <p14:sldId id="376"/>
            <p14:sldId id="1865"/>
            <p14:sldId id="369"/>
            <p14:sldId id="332"/>
            <p14:sldId id="374"/>
            <p14:sldId id="272"/>
            <p14:sldId id="271"/>
            <p14:sldId id="372"/>
            <p14:sldId id="331"/>
            <p14:sldId id="371"/>
            <p14:sldId id="380"/>
            <p14:sldId id="333"/>
            <p14:sldId id="335"/>
            <p14:sldId id="384"/>
            <p14:sldId id="383"/>
            <p14:sldId id="382"/>
            <p14:sldId id="1863"/>
            <p14:sldId id="1864"/>
            <p14:sldId id="378"/>
            <p14:sldId id="375"/>
          </p14:sldIdLst>
        </p14:section>
        <p14:section name="Additional Slides" id="{C2AA540C-DC01-47D3-864D-50C83C7D72FF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0" autoAdjust="0"/>
    <p:restoredTop sz="96931" autoAdjust="0"/>
  </p:normalViewPr>
  <p:slideViewPr>
    <p:cSldViewPr snapToObjects="1" showGuides="1">
      <p:cViewPr varScale="1">
        <p:scale>
          <a:sx n="78" d="100"/>
          <a:sy n="78" d="100"/>
        </p:scale>
        <p:origin x="466" y="96"/>
      </p:cViewPr>
      <p:guideLst>
        <p:guide orient="horz" pos="3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8107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able Placeholder 17">
            <a:extLst>
              <a:ext uri="{FF2B5EF4-FFF2-40B4-BE49-F238E27FC236}">
                <a16:creationId xmlns:a16="http://schemas.microsoft.com/office/drawing/2014/main" id="{858FC47F-3021-4216-8A76-C660F00BB88B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645025" y="862200"/>
            <a:ext cx="4041775" cy="3644713"/>
          </a:xfrm>
        </p:spPr>
        <p:txBody>
          <a:bodyPr/>
          <a:lstStyle/>
          <a:p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680A8B1-ED26-4682-8BC3-CC0DBA0FBDB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" y="862200"/>
            <a:ext cx="4040188" cy="364471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940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  2">
            <a:extLst>
              <a:ext uri="{FF2B5EF4-FFF2-40B4-BE49-F238E27FC236}">
                <a16:creationId xmlns:a16="http://schemas.microsoft.com/office/drawing/2014/main" id="{9F25E677-0835-4761-A262-12E714753E0A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612000" y="914401"/>
            <a:ext cx="7920000" cy="36963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107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5677FAF-5FE4-4B50-9E9B-2C20624BA811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12775" y="914400"/>
            <a:ext cx="7918450" cy="36957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icon to add table</a:t>
            </a:r>
            <a:endParaRPr lang="en-GB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200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No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You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L. Fiscarelli - Field quality and integrated gradient in MQXFB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60" r:id="rId4"/>
    <p:sldLayoutId id="2147483653" r:id="rId5"/>
    <p:sldLayoutId id="2147483654" r:id="rId6"/>
    <p:sldLayoutId id="2147483655" r:id="rId7"/>
    <p:sldLayoutId id="2147483657" r:id="rId8"/>
    <p:sldLayoutId id="2147483658" r:id="rId9"/>
    <p:sldLayoutId id="2147483661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doi.org/10.1109/TASC.2016.2633980" TargetMode="External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png"/><Relationship Id="rId7" Type="http://schemas.openxmlformats.org/officeDocument/2006/relationships/image" Target="../media/image60.jpeg"/><Relationship Id="rId2" Type="http://schemas.openxmlformats.org/officeDocument/2006/relationships/hyperlink" Target="https://agenda.infn.it/event/32061/contributions/193780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emf"/><Relationship Id="rId11" Type="http://schemas.openxmlformats.org/officeDocument/2006/relationships/image" Target="../media/image64.png"/><Relationship Id="rId5" Type="http://schemas.openxmlformats.org/officeDocument/2006/relationships/image" Target="../media/image58.emf"/><Relationship Id="rId10" Type="http://schemas.openxmlformats.org/officeDocument/2006/relationships/image" Target="../media/image63.jpeg"/><Relationship Id="rId4" Type="http://schemas.openxmlformats.org/officeDocument/2006/relationships/image" Target="../media/image57.png"/><Relationship Id="rId9" Type="http://schemas.openxmlformats.org/officeDocument/2006/relationships/image" Target="../media/image6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4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5194/jsss-9-99-2020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emf"/><Relationship Id="rId3" Type="http://schemas.openxmlformats.org/officeDocument/2006/relationships/image" Target="../media/image13.emf"/><Relationship Id="rId7" Type="http://schemas.openxmlformats.org/officeDocument/2006/relationships/image" Target="../media/image17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emf"/><Relationship Id="rId9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e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5CAEFB86-565D-6CF1-DC67-E43CF2FEA1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1755150"/>
            <a:ext cx="5216624" cy="1350000"/>
          </a:xfrm>
        </p:spPr>
        <p:txBody>
          <a:bodyPr/>
          <a:lstStyle/>
          <a:p>
            <a:r>
              <a:rPr lang="en-GB" dirty="0"/>
              <a:t>Field quality and integrated gradient in MQXFB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62D716B-C27B-11E8-0FA9-B6BF3FBEEC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592" y="3127761"/>
            <a:ext cx="7200800" cy="1080120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Lucio Fiscarelli, Susana Izquierdo Bermudez, Piotr Rogacki, Mariano Pentella, Carlo Petrone, Franco Mangiarotti, Guy Deferne, Ricardo Beltron,</a:t>
            </a:r>
          </a:p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sz="1600" dirty="0"/>
              <a:t>and all TE/MSC/TM&amp;LMF colleagues</a:t>
            </a:r>
            <a:endParaRPr lang="en-GB" sz="16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B44E14D-6A73-74BD-4126-78C794E3F1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13th HL-LHC Collaboration Meeting, Vancouver 25-28 September 2023</a:t>
            </a:r>
          </a:p>
        </p:txBody>
      </p:sp>
      <p:pic>
        <p:nvPicPr>
          <p:cNvPr id="2" name="Content Placeholder 4">
            <a:extLst>
              <a:ext uri="{FF2B5EF4-FFF2-40B4-BE49-F238E27FC236}">
                <a16:creationId xmlns:a16="http://schemas.microsoft.com/office/drawing/2014/main" id="{A1A997CC-907E-0C5E-0CFC-2D62E8C58D1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523" b="16390"/>
          <a:stretch/>
        </p:blipFill>
        <p:spPr>
          <a:xfrm>
            <a:off x="5508104" y="128099"/>
            <a:ext cx="3391300" cy="1350000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3208628A-5E40-25CB-D505-9C4111E0DD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0" t="5173" r="22437" b="3769"/>
          <a:stretch>
            <a:fillRect/>
          </a:stretch>
        </p:blipFill>
        <p:spPr bwMode="auto">
          <a:xfrm>
            <a:off x="6804248" y="1479844"/>
            <a:ext cx="1239180" cy="1239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057D1A5-8BD9-E461-5A56-4E29F6CA2B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50540">
            <a:off x="-25967" y="-42039"/>
            <a:ext cx="1200150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738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2D067-9236-0115-A05D-256548A51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Performed measurements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A4A987-EB02-274D-7A48-FEB4D8380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C9D45-DC2D-36B0-7746-649CF20BF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3DE9102B-91F8-4B2C-D839-4BF5B68AA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323397"/>
              </p:ext>
            </p:extLst>
          </p:nvPr>
        </p:nvGraphicFramePr>
        <p:xfrm>
          <a:off x="960982" y="771550"/>
          <a:ext cx="7222035" cy="3480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1951729002"/>
                    </a:ext>
                  </a:extLst>
                </a:gridCol>
                <a:gridCol w="779843">
                  <a:extLst>
                    <a:ext uri="{9D8B030D-6E8A-4147-A177-3AD203B41FA5}">
                      <a16:colId xmlns:a16="http://schemas.microsoft.com/office/drawing/2014/main" val="581719768"/>
                    </a:ext>
                  </a:extLst>
                </a:gridCol>
                <a:gridCol w="843181">
                  <a:extLst>
                    <a:ext uri="{9D8B030D-6E8A-4147-A177-3AD203B41FA5}">
                      <a16:colId xmlns:a16="http://schemas.microsoft.com/office/drawing/2014/main" val="3947191550"/>
                    </a:ext>
                  </a:extLst>
                </a:gridCol>
                <a:gridCol w="843181">
                  <a:extLst>
                    <a:ext uri="{9D8B030D-6E8A-4147-A177-3AD203B41FA5}">
                      <a16:colId xmlns:a16="http://schemas.microsoft.com/office/drawing/2014/main" val="2003728524"/>
                    </a:ext>
                  </a:extLst>
                </a:gridCol>
                <a:gridCol w="841194">
                  <a:extLst>
                    <a:ext uri="{9D8B030D-6E8A-4147-A177-3AD203B41FA5}">
                      <a16:colId xmlns:a16="http://schemas.microsoft.com/office/drawing/2014/main" val="3219413759"/>
                    </a:ext>
                  </a:extLst>
                </a:gridCol>
                <a:gridCol w="841194">
                  <a:extLst>
                    <a:ext uri="{9D8B030D-6E8A-4147-A177-3AD203B41FA5}">
                      <a16:colId xmlns:a16="http://schemas.microsoft.com/office/drawing/2014/main" val="3819565454"/>
                    </a:ext>
                  </a:extLst>
                </a:gridCol>
                <a:gridCol w="841194">
                  <a:extLst>
                    <a:ext uri="{9D8B030D-6E8A-4147-A177-3AD203B41FA5}">
                      <a16:colId xmlns:a16="http://schemas.microsoft.com/office/drawing/2014/main" val="1667623334"/>
                    </a:ext>
                  </a:extLst>
                </a:gridCol>
              </a:tblGrid>
              <a:tr h="276604"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72762848"/>
                  </a:ext>
                </a:extLst>
              </a:tr>
              <a:tr h="269069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Ambient temperature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71996848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pack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58123965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64154682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loading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66524031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Cold-mass before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73175339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Cold-mass after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33291202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cold-mass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84190362"/>
                  </a:ext>
                </a:extLst>
              </a:tr>
              <a:tr h="244567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1.9 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72111447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Stair-step cycle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69667959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Machine cycle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45442833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Ramp-rate cycle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62367255"/>
                  </a:ext>
                </a:extLst>
              </a:tr>
              <a:tr h="26906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Stretched wire at nominal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67606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52897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CBECA-0F8A-968A-5C38-C02463328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 vs current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06CA31C-18C4-7BC6-40BC-C62CDD9C54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07504" y="675000"/>
            <a:ext cx="4628571" cy="3600000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7C7329-7BEC-DB17-97E5-B8B6983B07F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06299" y="655141"/>
            <a:ext cx="4628571" cy="3600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E019F0-BECB-75C6-DCFB-05BB4096ED97}"/>
              </a:ext>
            </a:extLst>
          </p:cNvPr>
          <p:cNvSpPr txBox="1"/>
          <p:nvPr/>
        </p:nvSpPr>
        <p:spPr>
          <a:xfrm>
            <a:off x="2298380" y="4251549"/>
            <a:ext cx="65519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5A5A5A"/>
                </a:solidFill>
                <a:latin typeface="Arial"/>
              </a:rPr>
              <a:t>Integral TF </a:t>
            </a:r>
            <a:r>
              <a:rPr lang="en-GB" sz="1600" b="1" dirty="0">
                <a:solidFill>
                  <a:srgbClr val="5A5A5A"/>
                </a:solidFill>
                <a:latin typeface="Arial"/>
              </a:rPr>
              <a:t>accurately</a:t>
            </a:r>
            <a:r>
              <a:rPr lang="en-GB" sz="1600" dirty="0">
                <a:solidFill>
                  <a:srgbClr val="5A5A5A"/>
                </a:solidFill>
                <a:latin typeface="Arial"/>
              </a:rPr>
              <a:t> measured with stretched wire at </a:t>
            </a:r>
            <a:r>
              <a:rPr lang="en-GB" sz="1600" b="1" dirty="0">
                <a:solidFill>
                  <a:srgbClr val="5A5A5A"/>
                </a:solidFill>
                <a:latin typeface="Arial"/>
              </a:rPr>
              <a:t>few points.</a:t>
            </a:r>
          </a:p>
          <a:p>
            <a:r>
              <a:rPr lang="en-GB" sz="1600" dirty="0">
                <a:solidFill>
                  <a:srgbClr val="5A5A5A"/>
                </a:solidFill>
                <a:latin typeface="Arial"/>
              </a:rPr>
              <a:t>Integral and local TF measured </a:t>
            </a:r>
            <a:r>
              <a:rPr lang="en-GB" sz="1600" b="1" dirty="0">
                <a:solidFill>
                  <a:srgbClr val="5A5A5A"/>
                </a:solidFill>
                <a:latin typeface="Arial"/>
              </a:rPr>
              <a:t>continuously</a:t>
            </a:r>
            <a:r>
              <a:rPr lang="en-GB" sz="1600" dirty="0">
                <a:solidFill>
                  <a:srgbClr val="5A5A5A"/>
                </a:solidFill>
                <a:latin typeface="Arial"/>
              </a:rPr>
              <a:t> with rotating coils.</a:t>
            </a:r>
            <a:endParaRPr lang="en-GB" sz="1600" baseline="30000" dirty="0">
              <a:solidFill>
                <a:srgbClr val="5A5A5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76305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CBECA-0F8A-968A-5C38-C02463328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function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aphicFrame>
        <p:nvGraphicFramePr>
          <p:cNvPr id="10" name="Table 11">
            <a:extLst>
              <a:ext uri="{FF2B5EF4-FFF2-40B4-BE49-F238E27FC236}">
                <a16:creationId xmlns:a16="http://schemas.microsoft.com/office/drawing/2014/main" id="{DEFC2BE2-C870-0D37-3D43-96F9487F39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106555"/>
              </p:ext>
            </p:extLst>
          </p:nvPr>
        </p:nvGraphicFramePr>
        <p:xfrm>
          <a:off x="323528" y="672010"/>
          <a:ext cx="8496945" cy="3238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1262">
                  <a:extLst>
                    <a:ext uri="{9D8B030D-6E8A-4147-A177-3AD203B41FA5}">
                      <a16:colId xmlns:a16="http://schemas.microsoft.com/office/drawing/2014/main" val="544877868"/>
                    </a:ext>
                  </a:extLst>
                </a:gridCol>
                <a:gridCol w="667942">
                  <a:extLst>
                    <a:ext uri="{9D8B030D-6E8A-4147-A177-3AD203B41FA5}">
                      <a16:colId xmlns:a16="http://schemas.microsoft.com/office/drawing/2014/main" val="2971260653"/>
                    </a:ext>
                  </a:extLst>
                </a:gridCol>
                <a:gridCol w="667942">
                  <a:extLst>
                    <a:ext uri="{9D8B030D-6E8A-4147-A177-3AD203B41FA5}">
                      <a16:colId xmlns:a16="http://schemas.microsoft.com/office/drawing/2014/main" val="849809632"/>
                    </a:ext>
                  </a:extLst>
                </a:gridCol>
                <a:gridCol w="667942">
                  <a:extLst>
                    <a:ext uri="{9D8B030D-6E8A-4147-A177-3AD203B41FA5}">
                      <a16:colId xmlns:a16="http://schemas.microsoft.com/office/drawing/2014/main" val="700288977"/>
                    </a:ext>
                  </a:extLst>
                </a:gridCol>
                <a:gridCol w="664259">
                  <a:extLst>
                    <a:ext uri="{9D8B030D-6E8A-4147-A177-3AD203B41FA5}">
                      <a16:colId xmlns:a16="http://schemas.microsoft.com/office/drawing/2014/main" val="93122744"/>
                    </a:ext>
                  </a:extLst>
                </a:gridCol>
                <a:gridCol w="664259">
                  <a:extLst>
                    <a:ext uri="{9D8B030D-6E8A-4147-A177-3AD203B41FA5}">
                      <a16:colId xmlns:a16="http://schemas.microsoft.com/office/drawing/2014/main" val="455234901"/>
                    </a:ext>
                  </a:extLst>
                </a:gridCol>
                <a:gridCol w="664259">
                  <a:extLst>
                    <a:ext uri="{9D8B030D-6E8A-4147-A177-3AD203B41FA5}">
                      <a16:colId xmlns:a16="http://schemas.microsoft.com/office/drawing/2014/main" val="430809016"/>
                    </a:ext>
                  </a:extLst>
                </a:gridCol>
                <a:gridCol w="784408">
                  <a:extLst>
                    <a:ext uri="{9D8B030D-6E8A-4147-A177-3AD203B41FA5}">
                      <a16:colId xmlns:a16="http://schemas.microsoft.com/office/drawing/2014/main" val="3951552832"/>
                    </a:ext>
                  </a:extLst>
                </a:gridCol>
                <a:gridCol w="668450">
                  <a:extLst>
                    <a:ext uri="{9D8B030D-6E8A-4147-A177-3AD203B41FA5}">
                      <a16:colId xmlns:a16="http://schemas.microsoft.com/office/drawing/2014/main" val="3101441171"/>
                    </a:ext>
                  </a:extLst>
                </a:gridCol>
                <a:gridCol w="726222">
                  <a:extLst>
                    <a:ext uri="{9D8B030D-6E8A-4147-A177-3AD203B41FA5}">
                      <a16:colId xmlns:a16="http://schemas.microsoft.com/office/drawing/2014/main" val="3734759886"/>
                    </a:ext>
                  </a:extLst>
                </a:gridCol>
              </a:tblGrid>
              <a:tr h="8096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Transfer function of integral gradient (T kA</a:t>
                      </a:r>
                      <a:r>
                        <a:rPr lang="en-GB" sz="12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007746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Max-min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45487533"/>
                  </a:ext>
                </a:extLst>
              </a:tr>
              <a:tr h="8096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ambient temperature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08938913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coil pack insertion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63.098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62.949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63.053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62.965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63.016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31398860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63.238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63.122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63.087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63.204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63.103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63.151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56573092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 loading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63.394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63.359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63.328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63.458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63.389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3560582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Cold-mass before cold test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63.451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53892099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Cold-mass after cold test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63.610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63.598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563559452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cold-mass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63.646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63.459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63.586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63.564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22760168"/>
                  </a:ext>
                </a:extLst>
              </a:tr>
              <a:tr h="8096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1.9 K and nominal current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089181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1.9 K with rotating coils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58.526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83714507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 1.9 K with stretched wire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58.562*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58.708*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58.649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58.582**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58.624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035626684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807641510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∆ to average at </a:t>
                      </a:r>
                      <a:r>
                        <a:rPr lang="en-GB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amb</a:t>
                      </a:r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 temp.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8773558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∆ to average at 1.9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94082321"/>
                  </a:ext>
                </a:extLst>
              </a:tr>
              <a:tr h="80968">
                <a:tc>
                  <a:txBody>
                    <a:bodyPr/>
                    <a:lstStyle/>
                    <a:p>
                      <a:pPr algn="ctr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1281471"/>
                  </a:ext>
                </a:extLst>
              </a:tr>
              <a:tr h="80968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Extrapolated from a measurement at lower current.                           ** Measured with rotating coil then cross calibrated.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787218058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B5ED30CE-A36B-4C0B-1DCC-4C46A6AF4309}"/>
              </a:ext>
            </a:extLst>
          </p:cNvPr>
          <p:cNvSpPr txBox="1"/>
          <p:nvPr/>
        </p:nvSpPr>
        <p:spPr>
          <a:xfrm>
            <a:off x="323527" y="3942306"/>
            <a:ext cx="8496945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1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accent5"/>
                </a:solidFill>
              </a:rPr>
              <a:t>The integrated gradient at the nominal current of </a:t>
            </a:r>
            <a:r>
              <a:rPr lang="en-US" sz="1600" b="1" dirty="0">
                <a:solidFill>
                  <a:schemeClr val="accent5"/>
                </a:solidFill>
              </a:rPr>
              <a:t>16230 A</a:t>
            </a:r>
            <a:r>
              <a:rPr lang="en-US" sz="1600" dirty="0">
                <a:solidFill>
                  <a:schemeClr val="accent5"/>
                </a:solidFill>
              </a:rPr>
              <a:t> is </a:t>
            </a:r>
            <a:r>
              <a:rPr lang="en-US" sz="1600" b="1" dirty="0">
                <a:solidFill>
                  <a:schemeClr val="accent5"/>
                </a:solidFill>
              </a:rPr>
              <a:t>951.47 T </a:t>
            </a:r>
            <a:r>
              <a:rPr lang="en-US" sz="1600" dirty="0">
                <a:solidFill>
                  <a:schemeClr val="accent5"/>
                </a:solidFill>
              </a:rPr>
              <a:t>(35 units more than specification). The integral gradients of all magnets measured so far are </a:t>
            </a:r>
            <a:r>
              <a:rPr lang="en-US" sz="1600" b="1" dirty="0">
                <a:solidFill>
                  <a:schemeClr val="accent5"/>
                </a:solidFill>
              </a:rPr>
              <a:t>within 25 units</a:t>
            </a:r>
            <a:r>
              <a:rPr lang="en-US" sz="1600" dirty="0">
                <a:solidFill>
                  <a:schemeClr val="accent5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797945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E609C-00F0-9E06-7BA7-FB548E29E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direction and magnetic axis</a:t>
            </a:r>
            <a:br>
              <a:rPr lang="en-US" dirty="0"/>
            </a:br>
            <a:r>
              <a:rPr lang="en-US" dirty="0"/>
              <a:t>(final cold-masses at ambient temperature)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E678A-2B45-A245-A910-BFB6FBF228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920015-1B4D-217A-943D-FDAF4EB10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9C7A574C-6158-6267-42F5-84B2B2CC62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843432"/>
              </p:ext>
            </p:extLst>
          </p:nvPr>
        </p:nvGraphicFramePr>
        <p:xfrm>
          <a:off x="869073" y="862206"/>
          <a:ext cx="3918951" cy="1205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948">
                  <a:extLst>
                    <a:ext uri="{9D8B030D-6E8A-4147-A177-3AD203B41FA5}">
                      <a16:colId xmlns:a16="http://schemas.microsoft.com/office/drawing/2014/main" val="2224407704"/>
                    </a:ext>
                  </a:extLst>
                </a:gridCol>
                <a:gridCol w="755308">
                  <a:extLst>
                    <a:ext uri="{9D8B030D-6E8A-4147-A177-3AD203B41FA5}">
                      <a16:colId xmlns:a16="http://schemas.microsoft.com/office/drawing/2014/main" val="15183617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204537631"/>
                    </a:ext>
                  </a:extLst>
                </a:gridCol>
                <a:gridCol w="822607">
                  <a:extLst>
                    <a:ext uri="{9D8B030D-6E8A-4147-A177-3AD203B41FA5}">
                      <a16:colId xmlns:a16="http://schemas.microsoft.com/office/drawing/2014/main" val="2359269216"/>
                    </a:ext>
                  </a:extLst>
                </a:gridCol>
              </a:tblGrid>
              <a:tr h="3013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LMQXFB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1707525"/>
                  </a:ext>
                </a:extLst>
              </a:tr>
              <a:tr h="3013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angle (mrad)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0.30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367993484"/>
                  </a:ext>
                </a:extLst>
              </a:tr>
              <a:tr h="3013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x (mm)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0.50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478523557"/>
                  </a:ext>
                </a:extLst>
              </a:tr>
              <a:tr h="30137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Integrated y (mm)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en-GB" sz="16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-0.68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0622481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5396B72-ABDE-104E-DC98-9617720CAE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744" y="2055254"/>
            <a:ext cx="3998408" cy="22548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A028B9-43A9-0AA1-2C47-F4C0E32EA0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825037"/>
            <a:ext cx="3683522" cy="20191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1562C31-BB3D-24E7-1C3C-692503C579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6851" y="2776471"/>
            <a:ext cx="3683522" cy="207769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53FCBA-F6A9-776C-5B29-F01BFA2E14E7}"/>
              </a:ext>
            </a:extLst>
          </p:cNvPr>
          <p:cNvSpPr txBox="1"/>
          <p:nvPr/>
        </p:nvSpPr>
        <p:spPr>
          <a:xfrm>
            <a:off x="837780" y="4245409"/>
            <a:ext cx="453650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/>
            <a:r>
              <a:rPr lang="en-US" sz="1600" dirty="0"/>
              <a:t>Field direction and magnetic axis under control</a:t>
            </a:r>
          </a:p>
        </p:txBody>
      </p:sp>
    </p:spTree>
    <p:extLst>
      <p:ext uri="{BB962C8B-B14F-4D97-AF65-F5344CB8AC3E}">
        <p14:creationId xmlns:p14="http://schemas.microsoft.com/office/powerpoint/2010/main" val="3747103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721245"/>
          </a:xfrm>
        </p:spPr>
        <p:txBody>
          <a:bodyPr/>
          <a:lstStyle/>
          <a:p>
            <a:pPr algn="l"/>
            <a:r>
              <a:rPr lang="en-GB" dirty="0"/>
              <a:t>Plateau of 1 hour measured with stretched wire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3A69D3-5402-98FB-43C4-8EC50D709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4008" y="1531506"/>
            <a:ext cx="3890825" cy="246543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5D25F3-FDA5-048E-A02D-7FC99416A6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1531506"/>
            <a:ext cx="3800576" cy="24654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A0176DC-A5E5-1528-6263-70E00F122510}"/>
              </a:ext>
            </a:extLst>
          </p:cNvPr>
          <p:cNvSpPr txBox="1"/>
          <p:nvPr/>
        </p:nvSpPr>
        <p:spPr>
          <a:xfrm>
            <a:off x="2583856" y="4028159"/>
            <a:ext cx="41819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rgbClr val="5A5A5A"/>
                </a:solidFill>
                <a:latin typeface="Arial"/>
              </a:rPr>
              <a:t>Field stability better than ±0.5 10</a:t>
            </a:r>
            <a:r>
              <a:rPr lang="en-GB" sz="2000" baseline="30000" dirty="0">
                <a:solidFill>
                  <a:srgbClr val="5A5A5A"/>
                </a:solidFill>
                <a:latin typeface="Arial"/>
              </a:rPr>
              <a:t>-5</a:t>
            </a:r>
          </a:p>
          <a:p>
            <a:pPr algn="ctr"/>
            <a:r>
              <a:rPr lang="en-GB" sz="2000" dirty="0">
                <a:solidFill>
                  <a:srgbClr val="5A5A5A"/>
                </a:solidFill>
                <a:latin typeface="Arial"/>
              </a:rPr>
              <a:t>(limited by measurement precision)</a:t>
            </a:r>
            <a:endParaRPr lang="LID4096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1C4BCF-79A3-2A02-3E82-0E891789C72C}"/>
              </a:ext>
            </a:extLst>
          </p:cNvPr>
          <p:cNvSpPr txBox="1"/>
          <p:nvPr/>
        </p:nvSpPr>
        <p:spPr>
          <a:xfrm>
            <a:off x="5364088" y="1623276"/>
            <a:ext cx="2664296" cy="464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of 20 measurements</a:t>
            </a:r>
          </a:p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100" dirty="0">
                <a:solidFill>
                  <a:srgbClr val="5A5A5A"/>
                </a:solidFill>
                <a:latin typeface="Arial"/>
              </a:rPr>
              <a:t>Error bars ±3 sigma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A2A14DD-3E83-8DAF-C705-80FB12480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11" name="Titre 7">
            <a:extLst>
              <a:ext uri="{FF2B5EF4-FFF2-40B4-BE49-F238E27FC236}">
                <a16:creationId xmlns:a16="http://schemas.microsoft.com/office/drawing/2014/main" id="{E063C744-3C7D-AEB1-7E34-2741DF819F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Stability of main field at nominal</a:t>
            </a:r>
          </a:p>
        </p:txBody>
      </p:sp>
    </p:spTree>
    <p:extLst>
      <p:ext uri="{BB962C8B-B14F-4D97-AF65-F5344CB8AC3E}">
        <p14:creationId xmlns:p14="http://schemas.microsoft.com/office/powerpoint/2010/main" val="3852586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63DD99A-B4E9-E959-8514-CA7144A8E8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17" t="3801" r="22561" b="38800"/>
          <a:stretch/>
        </p:blipFill>
        <p:spPr>
          <a:xfrm>
            <a:off x="661711" y="1635504"/>
            <a:ext cx="3627530" cy="1983049"/>
          </a:xfrm>
          <a:prstGeom prst="rect">
            <a:avLst/>
          </a:prstGeo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87464" y="749964"/>
            <a:ext cx="4176024" cy="849117"/>
          </a:xfrm>
        </p:spPr>
        <p:txBody>
          <a:bodyPr>
            <a:normAutofit fontScale="92500"/>
          </a:bodyPr>
          <a:lstStyle/>
          <a:p>
            <a:pPr lvl="1" algn="l"/>
            <a:r>
              <a:rPr lang="en-GB" dirty="0"/>
              <a:t>Plateau of 8 hours at nominal with rotating coils</a:t>
            </a:r>
          </a:p>
          <a:p>
            <a:pPr lvl="1" algn="l"/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8AD2A44-13FB-D432-9F29-DE834F622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594" y="636667"/>
            <a:ext cx="3392078" cy="20754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4544843-9F57-BA42-A2E7-121E6EBB44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66594" y="2747791"/>
            <a:ext cx="3392078" cy="2055548"/>
          </a:xfrm>
          <a:prstGeom prst="rect">
            <a:avLst/>
          </a:prstGeom>
        </p:spPr>
      </p:pic>
      <p:sp>
        <p:nvSpPr>
          <p:cNvPr id="18" name="Titre 7">
            <a:extLst>
              <a:ext uri="{FF2B5EF4-FFF2-40B4-BE49-F238E27FC236}">
                <a16:creationId xmlns:a16="http://schemas.microsoft.com/office/drawing/2014/main" id="{7288E00E-671D-C026-AD92-1CD1D687E8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pPr algn="l"/>
            <a:r>
              <a:rPr lang="en-GB" dirty="0"/>
              <a:t>Stability of main field at nominal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06BE742-8321-410D-45C5-6AB9411D003A}"/>
              </a:ext>
            </a:extLst>
          </p:cNvPr>
          <p:cNvSpPr txBox="1"/>
          <p:nvPr/>
        </p:nvSpPr>
        <p:spPr>
          <a:xfrm>
            <a:off x="-468560" y="3654218"/>
            <a:ext cx="54774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stability better than ±</a:t>
            </a:r>
            <a:r>
              <a:rPr lang="en-US" sz="2000" dirty="0">
                <a:solidFill>
                  <a:srgbClr val="5A5A5A"/>
                </a:solidFill>
                <a:latin typeface="Arial"/>
              </a:rPr>
              <a:t>1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en-US" sz="2000" b="0" i="0" u="none" strike="noStrike" kern="1200" cap="none" spc="0" normalizeH="0" baseline="3000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-5</a:t>
            </a:r>
            <a:endParaRPr lang="en-US" sz="2000" dirty="0">
              <a:solidFill>
                <a:srgbClr val="5A5A5A"/>
              </a:solidFill>
              <a:latin typeface="Arial"/>
            </a:endParaRPr>
          </a:p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(limited by the measurement precision)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CFFDED9-A3A6-D3EA-B4BC-0D965BCFB19F}"/>
              </a:ext>
            </a:extLst>
          </p:cNvPr>
          <p:cNvSpPr txBox="1"/>
          <p:nvPr/>
        </p:nvSpPr>
        <p:spPr>
          <a:xfrm>
            <a:off x="5292080" y="2761569"/>
            <a:ext cx="2664296" cy="4647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Average of 100 measurements</a:t>
            </a:r>
          </a:p>
          <a:p>
            <a:pPr marL="457200" marR="0" lvl="1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lang="en-US" sz="1100" dirty="0">
                <a:solidFill>
                  <a:srgbClr val="5A5A5A"/>
                </a:solidFill>
                <a:latin typeface="Arial"/>
              </a:rPr>
              <a:t>Error bar ±3 sigma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Footer Placeholder 3">
            <a:extLst>
              <a:ext uri="{FF2B5EF4-FFF2-40B4-BE49-F238E27FC236}">
                <a16:creationId xmlns:a16="http://schemas.microsoft.com/office/drawing/2014/main" id="{40FF14CF-C95D-EEFD-970D-BF082DD91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82319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E06A377-000B-805C-7C6A-FAB0D2376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shimming</a:t>
            </a:r>
            <a:endParaRPr lang="en-GB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A80B382-C177-E846-D0E5-37470AA73B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663492"/>
            <a:ext cx="2072820" cy="2127689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99A1779-970D-1D9B-733E-583F90B870A9}"/>
              </a:ext>
            </a:extLst>
          </p:cNvPr>
          <p:cNvSpPr txBox="1"/>
          <p:nvPr/>
        </p:nvSpPr>
        <p:spPr>
          <a:xfrm>
            <a:off x="3474472" y="933444"/>
            <a:ext cx="20699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MQXFBP2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170734FA-8501-8516-874D-950B965B3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9671" y="2747778"/>
            <a:ext cx="2100254" cy="2109399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BD0FECEB-F6E2-074F-1E7E-427F630F374F}"/>
              </a:ext>
            </a:extLst>
          </p:cNvPr>
          <p:cNvSpPr txBox="1"/>
          <p:nvPr/>
        </p:nvSpPr>
        <p:spPr>
          <a:xfrm>
            <a:off x="3676196" y="3075806"/>
            <a:ext cx="16665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MQXFB02</a:t>
            </a:r>
            <a:endParaRPr lang="en-GB" sz="1100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651956B7-35CB-DD1E-1E7E-7AA343A55E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1425660"/>
              </p:ext>
            </p:extLst>
          </p:nvPr>
        </p:nvGraphicFramePr>
        <p:xfrm>
          <a:off x="4067944" y="3363838"/>
          <a:ext cx="3583605" cy="121920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17209">
                  <a:extLst>
                    <a:ext uri="{9D8B030D-6E8A-4147-A177-3AD203B41FA5}">
                      <a16:colId xmlns:a16="http://schemas.microsoft.com/office/drawing/2014/main" val="2731964383"/>
                    </a:ext>
                  </a:extLst>
                </a:gridCol>
                <a:gridCol w="1074587">
                  <a:extLst>
                    <a:ext uri="{9D8B030D-6E8A-4147-A177-3AD203B41FA5}">
                      <a16:colId xmlns:a16="http://schemas.microsoft.com/office/drawing/2014/main" val="2191739665"/>
                    </a:ext>
                  </a:extLst>
                </a:gridCol>
                <a:gridCol w="1091809">
                  <a:extLst>
                    <a:ext uri="{9D8B030D-6E8A-4147-A177-3AD203B41FA5}">
                      <a16:colId xmlns:a16="http://schemas.microsoft.com/office/drawing/2014/main" val="3377413177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Computed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241029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Order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b</a:t>
                      </a:r>
                      <a:r>
                        <a:rPr lang="en-GB" sz="1600" baseline="-25000" dirty="0">
                          <a:effectLst/>
                        </a:rPr>
                        <a:t>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a</a:t>
                      </a:r>
                      <a:r>
                        <a:rPr lang="en-GB" sz="1600" baseline="-25000" dirty="0">
                          <a:effectLst/>
                        </a:rPr>
                        <a:t>n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0251380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+mn-lt"/>
                          <a:cs typeface="+mn-cs"/>
                        </a:rPr>
                        <a:t>1.90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-1.90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8804861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0.00</a:t>
                      </a:r>
                      <a:endParaRPr lang="en-GB" sz="16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0.52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069207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5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0.27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0.27</a:t>
                      </a:r>
                      <a:endParaRPr lang="en-GB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572474491"/>
                  </a:ext>
                </a:extLst>
              </a:tr>
            </a:tbl>
          </a:graphicData>
        </a:graphic>
      </p:graphicFrame>
      <p:graphicFrame>
        <p:nvGraphicFramePr>
          <p:cNvPr id="47" name="Table 46">
            <a:extLst>
              <a:ext uri="{FF2B5EF4-FFF2-40B4-BE49-F238E27FC236}">
                <a16:creationId xmlns:a16="http://schemas.microsoft.com/office/drawing/2014/main" id="{A0F904E3-C8AB-7D1D-2BD3-BC8E70FFF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736874"/>
              </p:ext>
            </p:extLst>
          </p:nvPr>
        </p:nvGraphicFramePr>
        <p:xfrm>
          <a:off x="4031167" y="1250062"/>
          <a:ext cx="3620382" cy="124968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431753">
                  <a:extLst>
                    <a:ext uri="{9D8B030D-6E8A-4147-A177-3AD203B41FA5}">
                      <a16:colId xmlns:a16="http://schemas.microsoft.com/office/drawing/2014/main" val="3812764114"/>
                    </a:ext>
                  </a:extLst>
                </a:gridCol>
                <a:gridCol w="1085615">
                  <a:extLst>
                    <a:ext uri="{9D8B030D-6E8A-4147-A177-3AD203B41FA5}">
                      <a16:colId xmlns:a16="http://schemas.microsoft.com/office/drawing/2014/main" val="1855372116"/>
                    </a:ext>
                  </a:extLst>
                </a:gridCol>
                <a:gridCol w="1103014">
                  <a:extLst>
                    <a:ext uri="{9D8B030D-6E8A-4147-A177-3AD203B41FA5}">
                      <a16:colId xmlns:a16="http://schemas.microsoft.com/office/drawing/2014/main" val="3394542545"/>
                    </a:ext>
                  </a:extLst>
                </a:gridCol>
              </a:tblGrid>
              <a:tr h="190500">
                <a:tc gridSpan="3"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Computed correction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256182353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Order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effectLst/>
                        </a:rPr>
                        <a:t>b</a:t>
                      </a:r>
                      <a:r>
                        <a:rPr lang="en-GB" sz="1600" baseline="-25000" dirty="0" err="1">
                          <a:effectLst/>
                        </a:rPr>
                        <a:t>n</a:t>
                      </a:r>
                      <a:endParaRPr lang="en-GB" sz="1800" baseline="-25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a</a:t>
                      </a:r>
                      <a:r>
                        <a:rPr lang="en-GB" sz="1800" baseline="-25000" dirty="0">
                          <a:effectLst/>
                        </a:rPr>
                        <a:t>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73558569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-3.37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9854456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883716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-0.11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0.00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3525051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50573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12000" y="267494"/>
            <a:ext cx="7920000" cy="540000"/>
          </a:xfrm>
        </p:spPr>
        <p:txBody>
          <a:bodyPr/>
          <a:lstStyle/>
          <a:p>
            <a:r>
              <a:rPr lang="en-US" dirty="0"/>
              <a:t>Integral f</a:t>
            </a:r>
            <a:r>
              <a:rPr dirty="0"/>
              <a:t>ield</a:t>
            </a:r>
            <a:r>
              <a:rPr lang="en-US" dirty="0"/>
              <a:t> </a:t>
            </a:r>
            <a:r>
              <a:rPr dirty="0"/>
              <a:t>quality </a:t>
            </a:r>
            <a:r>
              <a:rPr lang="en-US" dirty="0"/>
              <a:t>at nominal</a:t>
            </a:r>
            <a:endParaRPr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B0EB3-28CC-99E2-3B95-16CB7899B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A7CA5-1721-8B52-6DB5-51D11397A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2F9335FD-9D0B-8D95-252D-6B9393B8F1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020390"/>
              </p:ext>
            </p:extLst>
          </p:nvPr>
        </p:nvGraphicFramePr>
        <p:xfrm>
          <a:off x="360849" y="888393"/>
          <a:ext cx="8436845" cy="31955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285">
                  <a:extLst>
                    <a:ext uri="{9D8B030D-6E8A-4147-A177-3AD203B41FA5}">
                      <a16:colId xmlns:a16="http://schemas.microsoft.com/office/drawing/2014/main" val="421445531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850602860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2645102039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66931154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923050001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2054972252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977795514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2766297115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509348711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212596085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2175691769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042970988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3047625355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424234422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019375736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127975076"/>
                    </a:ext>
                  </a:extLst>
                </a:gridCol>
                <a:gridCol w="496285">
                  <a:extLst>
                    <a:ext uri="{9D8B030D-6E8A-4147-A177-3AD203B41FA5}">
                      <a16:colId xmlns:a16="http://schemas.microsoft.com/office/drawing/2014/main" val="1924559592"/>
                    </a:ext>
                  </a:extLst>
                </a:gridCol>
              </a:tblGrid>
              <a:tr h="213035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MQXFBP2*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MQXFBP3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MQXFB02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MQXFB03</a:t>
                      </a: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10893246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bn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227278181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1.61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1768717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510949925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-1.50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511284299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-1.39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799843504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-0.67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0.36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233850239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1147166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-0.24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137181780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-0.18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-0.37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974798890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0.04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966287046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948522107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845721932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-0.90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-0.89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779707131"/>
                  </a:ext>
                </a:extLst>
              </a:tr>
              <a:tr h="21303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3478150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6734662-C9AF-1194-292E-C6571B3DEE70}"/>
              </a:ext>
            </a:extLst>
          </p:cNvPr>
          <p:cNvSpPr txBox="1"/>
          <p:nvPr/>
        </p:nvSpPr>
        <p:spPr>
          <a:xfrm>
            <a:off x="311337" y="4153028"/>
            <a:ext cx="843684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ctr"/>
            <a:r>
              <a:rPr lang="en-US" sz="1600" dirty="0"/>
              <a:t>Field quality fully under control for both systematic and random components.</a:t>
            </a:r>
          </a:p>
        </p:txBody>
      </p:sp>
    </p:spTree>
    <p:extLst>
      <p:ext uri="{BB962C8B-B14F-4D97-AF65-F5344CB8AC3E}">
        <p14:creationId xmlns:p14="http://schemas.microsoft.com/office/powerpoint/2010/main" val="1372676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4062B2-756E-5BBE-42FE-19DA8FD794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Integral field quality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856426-B454-82C4-E5B9-B0CDBDD6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756E8-8E0F-63C4-C4CC-83D1CD954C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4D96624-5209-3BE3-8A5B-6D01931071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65" y="675000"/>
            <a:ext cx="4651651" cy="30360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FB623F-C6BF-B0AE-62B8-811E53261E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731192"/>
            <a:ext cx="4651651" cy="3036071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D78C557A-7049-84D0-E15E-7C3B7A831BBD}"/>
              </a:ext>
            </a:extLst>
          </p:cNvPr>
          <p:cNvSpPr/>
          <p:nvPr/>
        </p:nvSpPr>
        <p:spPr>
          <a:xfrm>
            <a:off x="611560" y="1292540"/>
            <a:ext cx="216024" cy="228295"/>
          </a:xfrm>
          <a:prstGeom prst="ellips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F0AB81A-9891-C578-6C9E-B19F10F351D9}"/>
              </a:ext>
            </a:extLst>
          </p:cNvPr>
          <p:cNvSpPr/>
          <p:nvPr/>
        </p:nvSpPr>
        <p:spPr>
          <a:xfrm>
            <a:off x="611560" y="2559479"/>
            <a:ext cx="216024" cy="228295"/>
          </a:xfrm>
          <a:prstGeom prst="ellips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147FED7-D1A2-F69C-A899-99538FCE3158}"/>
              </a:ext>
            </a:extLst>
          </p:cNvPr>
          <p:cNvSpPr/>
          <p:nvPr/>
        </p:nvSpPr>
        <p:spPr>
          <a:xfrm>
            <a:off x="827584" y="1555171"/>
            <a:ext cx="216024" cy="228295"/>
          </a:xfrm>
          <a:prstGeom prst="ellips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AF41E2C-AE42-AFDD-7893-4DFAA34A2BE6}"/>
              </a:ext>
            </a:extLst>
          </p:cNvPr>
          <p:cNvSpPr/>
          <p:nvPr/>
        </p:nvSpPr>
        <p:spPr>
          <a:xfrm>
            <a:off x="5542715" y="772643"/>
            <a:ext cx="216024" cy="228295"/>
          </a:xfrm>
          <a:prstGeom prst="ellipse">
            <a:avLst/>
          </a:prstGeom>
          <a:noFill/>
          <a:ln w="127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2723B6-5D98-E639-C8D2-26B4C43E3079}"/>
              </a:ext>
            </a:extLst>
          </p:cNvPr>
          <p:cNvSpPr txBox="1"/>
          <p:nvPr/>
        </p:nvSpPr>
        <p:spPr>
          <a:xfrm>
            <a:off x="5804542" y="663727"/>
            <a:ext cx="2612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/>
            <a:r>
              <a:rPr lang="en-US" dirty="0"/>
              <a:t>Multipole corrected by applying magnetic shimming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7957275-5439-4D22-3C54-89EF8427019E}"/>
              </a:ext>
            </a:extLst>
          </p:cNvPr>
          <p:cNvSpPr txBox="1"/>
          <p:nvPr/>
        </p:nvSpPr>
        <p:spPr>
          <a:xfrm>
            <a:off x="448341" y="3816367"/>
            <a:ext cx="368005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ctr"/>
            <a:r>
              <a:rPr lang="en-US" sz="2000" dirty="0"/>
              <a:t>Field quality well within the expected range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1440852-B6AC-8E18-09ED-599039D40555}"/>
              </a:ext>
            </a:extLst>
          </p:cNvPr>
          <p:cNvSpPr/>
          <p:nvPr/>
        </p:nvSpPr>
        <p:spPr>
          <a:xfrm>
            <a:off x="2123728" y="3156112"/>
            <a:ext cx="216024" cy="228295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B511379-4863-4BD6-52AA-C0B014B54B4A}"/>
              </a:ext>
            </a:extLst>
          </p:cNvPr>
          <p:cNvSpPr/>
          <p:nvPr/>
        </p:nvSpPr>
        <p:spPr>
          <a:xfrm>
            <a:off x="5563178" y="1348082"/>
            <a:ext cx="216024" cy="228295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17395A-8E81-5915-E0BE-4B4F4D5D31CB}"/>
              </a:ext>
            </a:extLst>
          </p:cNvPr>
          <p:cNvSpPr txBox="1"/>
          <p:nvPr/>
        </p:nvSpPr>
        <p:spPr>
          <a:xfrm>
            <a:off x="5804542" y="1197027"/>
            <a:ext cx="261216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/>
            <a:r>
              <a:rPr lang="en-US" dirty="0"/>
              <a:t>Systematic b6 corrected by modifying the coil shims</a:t>
            </a:r>
          </a:p>
        </p:txBody>
      </p:sp>
    </p:spTree>
    <p:extLst>
      <p:ext uri="{BB962C8B-B14F-4D97-AF65-F5344CB8AC3E}">
        <p14:creationId xmlns:p14="http://schemas.microsoft.com/office/powerpoint/2010/main" val="1055266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DE06A377-000B-805C-7C6A-FAB0D23766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Multipoles vs current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D51BE0-93F3-667F-4DC0-90FC63D76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900" y="659804"/>
            <a:ext cx="6145530" cy="4050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709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C1E06A1-F03B-6E5C-B4DC-45BC479D5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0CC302-1806-D349-665E-08DC41770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881020"/>
            <a:ext cx="7920000" cy="3680222"/>
          </a:xfrm>
        </p:spPr>
        <p:txBody>
          <a:bodyPr/>
          <a:lstStyle/>
          <a:p>
            <a:r>
              <a:rPr lang="en-US" dirty="0"/>
              <a:t>Magnetic measurement systems</a:t>
            </a:r>
          </a:p>
          <a:p>
            <a:r>
              <a:rPr lang="en-US" dirty="0"/>
              <a:t>Standard magnetic tests</a:t>
            </a:r>
          </a:p>
          <a:p>
            <a:r>
              <a:rPr lang="en-US" dirty="0"/>
              <a:t>Available measurements</a:t>
            </a:r>
          </a:p>
          <a:p>
            <a:r>
              <a:rPr lang="en-US" dirty="0"/>
              <a:t>Main results:</a:t>
            </a:r>
          </a:p>
          <a:p>
            <a:pPr lvl="1"/>
            <a:r>
              <a:rPr lang="en-US" dirty="0"/>
              <a:t>Transfer function</a:t>
            </a:r>
          </a:p>
          <a:p>
            <a:pPr lvl="1"/>
            <a:r>
              <a:rPr lang="en-US" dirty="0"/>
              <a:t>Field quality</a:t>
            </a:r>
          </a:p>
          <a:p>
            <a:r>
              <a:rPr lang="en-US" dirty="0"/>
              <a:t>Additional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C99A5-64FD-81EA-DA59-5F19008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719963-595E-C289-AEBF-56D9CDF65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820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CBECA-0F8A-968A-5C38-C02463328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Allowed multipoles vs current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41A3B1-E07F-EC11-09BD-8EF962400B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1537"/>
          <a:stretch/>
        </p:blipFill>
        <p:spPr>
          <a:xfrm>
            <a:off x="5125421" y="618302"/>
            <a:ext cx="2243126" cy="21599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5BF368-4D71-4670-5A7B-7D0BE73BB1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1537"/>
          <a:stretch/>
        </p:blipFill>
        <p:spPr>
          <a:xfrm>
            <a:off x="5137185" y="2643999"/>
            <a:ext cx="2243127" cy="215999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841EC23-DF4D-F742-4A8B-6DA3B4D580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691954"/>
            <a:ext cx="4498097" cy="402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5762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CBECA-0F8A-968A-5C38-C02463328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magnetic shimming on the TF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5EFB0-28FF-DC57-F061-9AF7BDF54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056FA7-6518-519D-126A-F2BB0B59C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DCE86A8-AEBA-BC9B-234F-A053E7B87D6B}"/>
              </a:ext>
            </a:extLst>
          </p:cNvPr>
          <p:cNvSpPr txBox="1"/>
          <p:nvPr/>
        </p:nvSpPr>
        <p:spPr>
          <a:xfrm>
            <a:off x="755576" y="3629326"/>
            <a:ext cx="7488832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ctr"/>
            <a:r>
              <a:rPr lang="en-US" sz="1800" dirty="0"/>
              <a:t>Magnetic shimming has a slight effect on the main field (~10 units).</a:t>
            </a:r>
          </a:p>
          <a:p>
            <a:pPr lvl="1" algn="ctr"/>
            <a:r>
              <a:rPr lang="en-US" sz="1800" dirty="0"/>
              <a:t>To be taken into consideration when the shimming is evaluated.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E103C33-E958-3687-C5E4-DE231782F6C8}"/>
              </a:ext>
            </a:extLst>
          </p:cNvPr>
          <p:cNvGrpSpPr/>
          <p:nvPr/>
        </p:nvGrpSpPr>
        <p:grpSpPr>
          <a:xfrm>
            <a:off x="251520" y="704374"/>
            <a:ext cx="4783946" cy="2708418"/>
            <a:chOff x="251520" y="704374"/>
            <a:chExt cx="4783946" cy="270841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FDEDDB7-D071-0478-C9AB-3230E7D4F7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877855"/>
              <a:ext cx="4783946" cy="253493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C4A87C1-DAFA-BBC0-8F8C-01F0E103BB89}"/>
                </a:ext>
              </a:extLst>
            </p:cNvPr>
            <p:cNvSpPr txBox="1"/>
            <p:nvPr/>
          </p:nvSpPr>
          <p:spPr>
            <a:xfrm>
              <a:off x="755576" y="704374"/>
              <a:ext cx="331236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5"/>
                  </a:solidFill>
                </a:rPr>
                <a:t>Calculations</a:t>
              </a:r>
              <a:endParaRPr lang="en-GB" sz="1600" dirty="0">
                <a:solidFill>
                  <a:schemeClr val="accent5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DFCAA6-A50C-B3BF-EF08-9E1635EF99B7}"/>
              </a:ext>
            </a:extLst>
          </p:cNvPr>
          <p:cNvGrpSpPr/>
          <p:nvPr/>
        </p:nvGrpSpPr>
        <p:grpSpPr>
          <a:xfrm>
            <a:off x="4948646" y="675000"/>
            <a:ext cx="4149864" cy="2836368"/>
            <a:chOff x="4948646" y="675000"/>
            <a:chExt cx="4149864" cy="2836368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6801456-8C9B-B177-96E0-67A0033C84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6594"/>
            <a:stretch/>
          </p:blipFill>
          <p:spPr>
            <a:xfrm>
              <a:off x="4948646" y="771550"/>
              <a:ext cx="4149864" cy="2739818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B4D8F35-8240-550A-F75B-69E49BFB2D07}"/>
                </a:ext>
              </a:extLst>
            </p:cNvPr>
            <p:cNvSpPr txBox="1"/>
            <p:nvPr/>
          </p:nvSpPr>
          <p:spPr>
            <a:xfrm>
              <a:off x="5292080" y="675000"/>
              <a:ext cx="331236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5"/>
                  </a:solidFill>
                </a:rPr>
                <a:t>Measurements</a:t>
              </a:r>
              <a:endParaRPr lang="en-GB" sz="1600" dirty="0">
                <a:solidFill>
                  <a:schemeClr val="accent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0875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1ACE7-EA57-8DB5-A44A-BFA8DB6BA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79662"/>
            <a:ext cx="7920000" cy="540000"/>
          </a:xfrm>
        </p:spPr>
        <p:txBody>
          <a:bodyPr/>
          <a:lstStyle/>
          <a:p>
            <a:r>
              <a:rPr lang="en-US" dirty="0"/>
              <a:t>Additional results</a:t>
            </a:r>
            <a:br>
              <a:rPr lang="en-US" dirty="0"/>
            </a:br>
            <a:br>
              <a:rPr lang="en-US" dirty="0"/>
            </a:br>
            <a:r>
              <a:rPr lang="en-US" b="0" dirty="0"/>
              <a:t>Not important for the MQXFB but interesting for the understating of NB</a:t>
            </a:r>
            <a:r>
              <a:rPr lang="en-US" b="0" baseline="-25000" dirty="0"/>
              <a:t>3</a:t>
            </a:r>
            <a:r>
              <a:rPr lang="en-US" b="0" dirty="0"/>
              <a:t>Sn technology</a:t>
            </a:r>
            <a:endParaRPr lang="en-GB" b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12852A-649C-AB39-6EB3-F865DEAF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99686-FC7D-6F58-38F6-6A4D19DD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79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0C6408-7A1B-EE16-2A3F-BBE987A40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Ramp-rate effects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B6860-07A2-31AC-2451-2702F316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6C026-47A1-3650-805C-9C731DA22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4C87B0-C474-6C77-3540-5A75781A7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936" y="2574774"/>
            <a:ext cx="2393633" cy="19802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23E0AEB-5601-3B21-8740-183B374B8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4714" y="2617476"/>
            <a:ext cx="2390299" cy="19902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AFE5A77-002D-C8E3-757A-B7EFAAD283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547" y="699542"/>
            <a:ext cx="2383631" cy="198691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3AE51B4-2C70-2F65-7A58-95D1AF5083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957" y="710539"/>
            <a:ext cx="2733590" cy="18574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84B402F-097E-55F8-54A3-1E6599EBB683}"/>
              </a:ext>
            </a:extLst>
          </p:cNvPr>
          <p:cNvSpPr txBox="1"/>
          <p:nvPr/>
        </p:nvSpPr>
        <p:spPr>
          <a:xfrm>
            <a:off x="5834782" y="903547"/>
            <a:ext cx="2852018" cy="33424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just"/>
            <a:r>
              <a:rPr lang="en-US" sz="1600" dirty="0"/>
              <a:t>Some dynamic effect due to induced currents are visible.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The effect can vary from magnet to magnet and along the same magnet.</a:t>
            </a:r>
          </a:p>
          <a:p>
            <a:pPr lvl="1" algn="just"/>
            <a:r>
              <a:rPr lang="en-US" sz="1600" dirty="0"/>
              <a:t>Overall, it is a small effect (~1 unit).</a:t>
            </a:r>
          </a:p>
          <a:p>
            <a:pPr lvl="1" algn="just"/>
            <a:endParaRPr lang="en-US" sz="1600" dirty="0"/>
          </a:p>
          <a:p>
            <a:pPr lvl="1" algn="just"/>
            <a:r>
              <a:rPr lang="en-US" sz="1600" dirty="0"/>
              <a:t>Much larger ramp rate to see significant effects</a:t>
            </a:r>
          </a:p>
          <a:p>
            <a:pPr lvl="1" algn="just"/>
            <a:r>
              <a:rPr lang="en-US" sz="1600" dirty="0"/>
              <a:t>(50 A/s vs 14 A/s) 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6FA3C2D3-FE7F-3CCA-AA76-AEA34C503FAD}"/>
              </a:ext>
            </a:extLst>
          </p:cNvPr>
          <p:cNvSpPr/>
          <p:nvPr/>
        </p:nvSpPr>
        <p:spPr>
          <a:xfrm>
            <a:off x="1064852" y="1521881"/>
            <a:ext cx="216024" cy="228295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0C15C96-685B-EAF6-145B-FB2F89DA72F4}"/>
              </a:ext>
            </a:extLst>
          </p:cNvPr>
          <p:cNvSpPr/>
          <p:nvPr/>
        </p:nvSpPr>
        <p:spPr>
          <a:xfrm>
            <a:off x="1994565" y="1525134"/>
            <a:ext cx="216024" cy="228295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B8871E5-177E-CD9A-C7AE-8B07B5E491C6}"/>
              </a:ext>
            </a:extLst>
          </p:cNvPr>
          <p:cNvSpPr/>
          <p:nvPr/>
        </p:nvSpPr>
        <p:spPr>
          <a:xfrm>
            <a:off x="2715250" y="1525133"/>
            <a:ext cx="216024" cy="228295"/>
          </a:xfrm>
          <a:prstGeom prst="ellipse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2062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0C6408-7A1B-EE16-2A3F-BBE987A40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Dynamic effects at injection level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8B6860-07A2-31AC-2451-2702F3160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26C026-47A1-3650-805C-9C731DA22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AC2FCC-8B32-78B0-1B9B-699FE68E0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1871" y="903701"/>
            <a:ext cx="3080385" cy="23917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6F0516-F089-E726-1182-88400201C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1557" y="896512"/>
            <a:ext cx="3074670" cy="238601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5B443B2C-5C96-C1D3-560A-BFB6E0476F31}"/>
              </a:ext>
            </a:extLst>
          </p:cNvPr>
          <p:cNvGrpSpPr/>
          <p:nvPr/>
        </p:nvGrpSpPr>
        <p:grpSpPr>
          <a:xfrm>
            <a:off x="520350" y="928244"/>
            <a:ext cx="2747010" cy="3287078"/>
            <a:chOff x="683567" y="928244"/>
            <a:chExt cx="2747010" cy="328707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45497A7-FDDF-AE81-A09A-2BAB550C81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3567" y="928244"/>
              <a:ext cx="2747010" cy="3287078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14A55A58-859E-26B7-1730-53A97A2E3AF5}"/>
                </a:ext>
              </a:extLst>
            </p:cNvPr>
            <p:cNvSpPr/>
            <p:nvPr/>
          </p:nvSpPr>
          <p:spPr>
            <a:xfrm>
              <a:off x="2502969" y="3435846"/>
              <a:ext cx="216024" cy="228295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5BCFE7BA-564A-372A-5F6E-A395BBB83BAA}"/>
              </a:ext>
            </a:extLst>
          </p:cNvPr>
          <p:cNvSpPr txBox="1"/>
          <p:nvPr/>
        </p:nvSpPr>
        <p:spPr>
          <a:xfrm>
            <a:off x="3351871" y="3371753"/>
            <a:ext cx="55149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just"/>
            <a:r>
              <a:rPr lang="en-US" sz="1600" dirty="0"/>
              <a:t>The decay during the injection plateau, and the subsequent snapback, is ~10 times smaller than </a:t>
            </a:r>
            <a:r>
              <a:rPr lang="en-US" sz="1600" dirty="0" err="1"/>
              <a:t>NbTi</a:t>
            </a:r>
            <a:r>
              <a:rPr lang="en-US" sz="1600" dirty="0"/>
              <a:t> magnets.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D72E93-CC06-16D4-44E5-76084B4E30D8}"/>
              </a:ext>
            </a:extLst>
          </p:cNvPr>
          <p:cNvSpPr txBox="1"/>
          <p:nvPr/>
        </p:nvSpPr>
        <p:spPr>
          <a:xfrm>
            <a:off x="4026383" y="4213652"/>
            <a:ext cx="40303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Decay and Snapback in Nb3Sn Dipole Magnets</a:t>
            </a:r>
            <a:endParaRPr lang="en-GB" sz="1400" dirty="0">
              <a:solidFill>
                <a:schemeClr val="accent5"/>
              </a:solidFill>
              <a:hlinkClick r:id="rId5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sz="1400" b="0" i="0" u="sng" dirty="0">
                <a:solidFill>
                  <a:srgbClr val="006699"/>
                </a:solidFill>
                <a:effectLst/>
                <a:latin typeface="HelveticaNeue Regular"/>
                <a:hlinkClick r:id="rId5"/>
              </a:rPr>
              <a:t>10.1109/TASC.2016.2633980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40454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7C2B02A-E8D6-4CAC-2E06-F8430F8183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US" dirty="0"/>
              <a:t>Quench antenna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DD3E02-C225-38ED-96B2-78F107A8F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71C15-7569-4AF8-0354-B5D3DD702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5FB1C06-E298-E7ED-5A6B-83AD661E74C1}"/>
              </a:ext>
            </a:extLst>
          </p:cNvPr>
          <p:cNvSpPr txBox="1"/>
          <p:nvPr/>
        </p:nvSpPr>
        <p:spPr>
          <a:xfrm>
            <a:off x="1619672" y="4311555"/>
            <a:ext cx="6192688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Quench antenna development at CERN</a:t>
            </a:r>
            <a:endParaRPr lang="en-GB" sz="1400" dirty="0">
              <a:solidFill>
                <a:schemeClr val="accent5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en-GB" sz="1100" dirty="0">
                <a:hlinkClick r:id="rId2"/>
              </a:rPr>
              <a:t>Instrumentation and Diagnostics for Superconducting Magnets Workshop (IDSM)</a:t>
            </a:r>
            <a:endParaRPr lang="en-GB" sz="1100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F1DC107-B063-AE95-4D71-82DB24B7424D}"/>
              </a:ext>
            </a:extLst>
          </p:cNvPr>
          <p:cNvGrpSpPr/>
          <p:nvPr/>
        </p:nvGrpSpPr>
        <p:grpSpPr>
          <a:xfrm>
            <a:off x="1806464" y="527010"/>
            <a:ext cx="5573848" cy="1846675"/>
            <a:chOff x="1806464" y="527010"/>
            <a:chExt cx="5573848" cy="1846675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A17F2AF-94A8-CD35-4C3D-96AA67B9258B}"/>
                </a:ext>
              </a:extLst>
            </p:cNvPr>
            <p:cNvGrpSpPr/>
            <p:nvPr/>
          </p:nvGrpSpPr>
          <p:grpSpPr>
            <a:xfrm>
              <a:off x="1806464" y="527010"/>
              <a:ext cx="5573848" cy="1846675"/>
              <a:chOff x="510320" y="527010"/>
              <a:chExt cx="5573848" cy="1846675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D3F3AC08-8744-1444-7793-AF15F82C7B90}"/>
                  </a:ext>
                </a:extLst>
              </p:cNvPr>
              <p:cNvGrpSpPr/>
              <p:nvPr/>
            </p:nvGrpSpPr>
            <p:grpSpPr>
              <a:xfrm>
                <a:off x="510320" y="527010"/>
                <a:ext cx="5573848" cy="1846675"/>
                <a:chOff x="1979712" y="527010"/>
                <a:chExt cx="5573848" cy="1846675"/>
              </a:xfrm>
            </p:grpSpPr>
            <p:grpSp>
              <p:nvGrpSpPr>
                <p:cNvPr id="14" name="Group 13">
                  <a:extLst>
                    <a:ext uri="{FF2B5EF4-FFF2-40B4-BE49-F238E27FC236}">
                      <a16:creationId xmlns:a16="http://schemas.microsoft.com/office/drawing/2014/main" id="{76670EE7-09AE-1CFD-735C-65237E1B8961}"/>
                    </a:ext>
                  </a:extLst>
                </p:cNvPr>
                <p:cNvGrpSpPr/>
                <p:nvPr/>
              </p:nvGrpSpPr>
              <p:grpSpPr>
                <a:xfrm>
                  <a:off x="1979712" y="527010"/>
                  <a:ext cx="5573848" cy="1846675"/>
                  <a:chOff x="1979712" y="527010"/>
                  <a:chExt cx="5573848" cy="1846675"/>
                </a:xfrm>
              </p:grpSpPr>
              <p:pic>
                <p:nvPicPr>
                  <p:cNvPr id="39" name="Picture 38">
                    <a:extLst>
                      <a:ext uri="{FF2B5EF4-FFF2-40B4-BE49-F238E27FC236}">
                        <a16:creationId xmlns:a16="http://schemas.microsoft.com/office/drawing/2014/main" id="{ED3BD32E-C84C-641C-1549-17A05FCCC8C9}"/>
                      </a:ext>
                    </a:extLst>
                  </p:cNvPr>
                  <p:cNvPicPr>
                    <a:picLocks noGrp="1" noRot="1" noChangeAspect="1" noMove="1" noResize="1" noEditPoints="1" noAdjustHandles="1" noChangeArrowheads="1" noChangeShapeType="1" noCrop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1979712" y="527010"/>
                    <a:ext cx="2933614" cy="1846675"/>
                  </a:xfrm>
                  <a:prstGeom prst="rect">
                    <a:avLst/>
                  </a:prstGeom>
                </p:spPr>
              </p:pic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63755632-D824-CDF8-D2D2-B7646A18D35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5208703" y="1563638"/>
                    <a:ext cx="2344857" cy="538684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8ABADBAA-6315-DCF5-9F2D-91B58C5B6B21}"/>
                    </a:ext>
                  </a:extLst>
                </p:cNvPr>
                <p:cNvSpPr txBox="1"/>
                <p:nvPr/>
              </p:nvSpPr>
              <p:spPr>
                <a:xfrm>
                  <a:off x="3715782" y="711006"/>
                  <a:ext cx="1144250" cy="2308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900" dirty="0"/>
                    <a:t>Magnetic moment</a:t>
                  </a:r>
                </a:p>
              </p:txBody>
            </p:sp>
          </p:grpSp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CE916877-B9F4-C1F8-4A07-73D89AD61A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808068" y="698783"/>
                <a:ext cx="2170854" cy="759222"/>
              </a:xfrm>
              <a:prstGeom prst="rect">
                <a:avLst/>
              </a:prstGeom>
            </p:spPr>
          </p:pic>
        </p:grp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7E16DF3-313F-AE3E-9CB7-EAD863E8BEA8}"/>
                </a:ext>
              </a:extLst>
            </p:cNvPr>
            <p:cNvSpPr/>
            <p:nvPr/>
          </p:nvSpPr>
          <p:spPr>
            <a:xfrm>
              <a:off x="6391354" y="1596946"/>
              <a:ext cx="268878" cy="271378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B5737CC-EFA6-CEA5-507B-56C1B49127E4}"/>
                </a:ext>
              </a:extLst>
            </p:cNvPr>
            <p:cNvSpPr/>
            <p:nvPr/>
          </p:nvSpPr>
          <p:spPr>
            <a:xfrm>
              <a:off x="6933224" y="1595364"/>
              <a:ext cx="268878" cy="271378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4DE144-D63E-AEDB-4D82-AC625B121924}"/>
                </a:ext>
              </a:extLst>
            </p:cNvPr>
            <p:cNvSpPr/>
            <p:nvPr/>
          </p:nvSpPr>
          <p:spPr>
            <a:xfrm>
              <a:off x="6935362" y="1868324"/>
              <a:ext cx="268878" cy="271378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D0678CA1-D303-A7D8-71EB-6EF292F6C891}"/>
                </a:ext>
              </a:extLst>
            </p:cNvPr>
            <p:cNvSpPr/>
            <p:nvPr/>
          </p:nvSpPr>
          <p:spPr>
            <a:xfrm>
              <a:off x="6391354" y="1868324"/>
              <a:ext cx="268878" cy="271378"/>
            </a:xfrm>
            <a:prstGeom prst="ellipse">
              <a:avLst/>
            </a:prstGeom>
            <a:noFill/>
            <a:ln w="12700"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5D0B904-14FD-8A56-A328-8419E80C8A48}"/>
              </a:ext>
            </a:extLst>
          </p:cNvPr>
          <p:cNvGrpSpPr/>
          <p:nvPr/>
        </p:nvGrpSpPr>
        <p:grpSpPr>
          <a:xfrm>
            <a:off x="108496" y="2336469"/>
            <a:ext cx="8765678" cy="2088700"/>
            <a:chOff x="183136" y="2336469"/>
            <a:chExt cx="8765678" cy="20887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A24D3F13-1AE5-4DCD-DA87-D224A44ABE49}"/>
                </a:ext>
              </a:extLst>
            </p:cNvPr>
            <p:cNvGrpSpPr/>
            <p:nvPr/>
          </p:nvGrpSpPr>
          <p:grpSpPr>
            <a:xfrm>
              <a:off x="1969899" y="2336469"/>
              <a:ext cx="1196808" cy="2088700"/>
              <a:chOff x="1728656" y="726101"/>
              <a:chExt cx="3191491" cy="556986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F6E7BDAD-DD08-D5CA-1013-2B625E10E9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 rot="16200000">
                <a:off x="1083548" y="1944026"/>
                <a:ext cx="5054524" cy="2618674"/>
              </a:xfrm>
              <a:prstGeom prst="rect">
                <a:avLst/>
              </a:prstGeom>
            </p:spPr>
          </p:pic>
          <p:cxnSp>
            <p:nvCxnSpPr>
              <p:cNvPr id="8" name="Straight Arrow Connector 7">
                <a:extLst>
                  <a:ext uri="{FF2B5EF4-FFF2-40B4-BE49-F238E27FC236}">
                    <a16:creationId xmlns:a16="http://schemas.microsoft.com/office/drawing/2014/main" id="{93AAA711-0842-E223-E208-017BEEB71D5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207568" y="749153"/>
                <a:ext cx="0" cy="4941609"/>
              </a:xfrm>
              <a:prstGeom prst="straightConnector1">
                <a:avLst/>
              </a:prstGeom>
              <a:ln w="3175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1CDA977-B548-4AC2-55E8-EEFBF9EC0938}"/>
                  </a:ext>
                </a:extLst>
              </p:cNvPr>
              <p:cNvSpPr txBox="1"/>
              <p:nvPr/>
            </p:nvSpPr>
            <p:spPr>
              <a:xfrm>
                <a:off x="2836194" y="5721450"/>
                <a:ext cx="1549232" cy="57451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/>
                  <a:t>314 mm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0139AFF4-B4F3-4F3A-A9DA-D853CA97D4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301474" y="5805264"/>
                <a:ext cx="2498382" cy="0"/>
              </a:xfrm>
              <a:prstGeom prst="straightConnector1">
                <a:avLst/>
              </a:prstGeom>
              <a:ln w="31750">
                <a:headEnd type="triangle" w="lg" len="lg"/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7C44E269-B7D1-45BE-3A14-D78C560A4F72}"/>
                  </a:ext>
                </a:extLst>
              </p:cNvPr>
              <p:cNvSpPr txBox="1"/>
              <p:nvPr/>
            </p:nvSpPr>
            <p:spPr>
              <a:xfrm rot="16200000">
                <a:off x="1241299" y="2932693"/>
                <a:ext cx="1549231" cy="5745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800" dirty="0"/>
                  <a:t>600 mm</a:t>
                </a:r>
              </a:p>
            </p:txBody>
          </p:sp>
        </p:grpSp>
        <p:pic>
          <p:nvPicPr>
            <p:cNvPr id="18" name="Picture 17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10F3BF29-D3FA-4523-1F0C-15392EAAC3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72" t="18679" r="3263" b="17440"/>
            <a:stretch/>
          </p:blipFill>
          <p:spPr>
            <a:xfrm rot="16200000">
              <a:off x="2771338" y="2791317"/>
              <a:ext cx="1853104" cy="960696"/>
            </a:xfrm>
            <a:prstGeom prst="rect">
              <a:avLst/>
            </a:prstGeom>
          </p:spPr>
        </p:pic>
        <p:pic>
          <p:nvPicPr>
            <p:cNvPr id="19" name="Picture 18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F9696A60-FD53-15F9-3543-DC795ABD0C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2702"/>
            <a:stretch/>
          </p:blipFill>
          <p:spPr>
            <a:xfrm rot="5400000">
              <a:off x="4064330" y="2592462"/>
              <a:ext cx="1852510" cy="1351845"/>
            </a:xfrm>
            <a:prstGeom prst="rect">
              <a:avLst/>
            </a:prstGeom>
          </p:spPr>
        </p:pic>
        <p:pic>
          <p:nvPicPr>
            <p:cNvPr id="21" name="Picture 20" descr="A picture containing yellow&#10;&#10;Description automatically generated">
              <a:extLst>
                <a:ext uri="{FF2B5EF4-FFF2-40B4-BE49-F238E27FC236}">
                  <a16:creationId xmlns:a16="http://schemas.microsoft.com/office/drawing/2014/main" id="{E2E38B80-884B-60E6-6B8E-EA6E9462735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18500" b="6293"/>
            <a:stretch/>
          </p:blipFill>
          <p:spPr>
            <a:xfrm rot="5400000">
              <a:off x="7208290" y="2469784"/>
              <a:ext cx="1868179" cy="1612868"/>
            </a:xfrm>
            <a:prstGeom prst="rect">
              <a:avLst/>
            </a:prstGeom>
          </p:spPr>
        </p:pic>
        <p:pic>
          <p:nvPicPr>
            <p:cNvPr id="22" name="Picture 21" descr="A picture containing indoor, ceiling, rocket&#10;&#10;Description automatically generated">
              <a:extLst>
                <a:ext uri="{FF2B5EF4-FFF2-40B4-BE49-F238E27FC236}">
                  <a16:creationId xmlns:a16="http://schemas.microsoft.com/office/drawing/2014/main" id="{93F84DD3-D454-5769-4DF7-1960F3471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587868" y="2582052"/>
              <a:ext cx="1859944" cy="1396566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7590738E-5517-765F-A6C4-96984C98957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83136" y="2430870"/>
              <a:ext cx="1754826" cy="17307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35848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252954-8857-B5D8-7AE4-E1233D3E3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BB56643A-25F7-FD99-789E-29C875461D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6237"/>
            <a:ext cx="7251761" cy="4715793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4938F5F-9C3B-F58B-3EC5-4A506082E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</p:spTree>
    <p:extLst>
      <p:ext uri="{BB962C8B-B14F-4D97-AF65-F5344CB8AC3E}">
        <p14:creationId xmlns:p14="http://schemas.microsoft.com/office/powerpoint/2010/main" val="39098810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3F183B-29DB-BD4D-33FB-AF63EC504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antenna to measure flux-jumps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E3F4A6-7A45-6A6F-506F-229FC1183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838DF6-48DD-E8C0-8920-929F64C06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7" name="Screen Recording 13">
            <a:hlinkClick r:id="" action="ppaction://media"/>
            <a:extLst>
              <a:ext uri="{FF2B5EF4-FFF2-40B4-BE49-F238E27FC236}">
                <a16:creationId xmlns:a16="http://schemas.microsoft.com/office/drawing/2014/main" id="{D5ED7B1F-8991-F7AA-0E55-3CFBC4A835D9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8371.953299999999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6625" y="665644"/>
            <a:ext cx="8230749" cy="32665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9339865-534B-BCD0-B591-7959B48AC23E}"/>
              </a:ext>
            </a:extLst>
          </p:cNvPr>
          <p:cNvSpPr txBox="1"/>
          <p:nvPr/>
        </p:nvSpPr>
        <p:spPr>
          <a:xfrm>
            <a:off x="612000" y="4019114"/>
            <a:ext cx="77762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2pPr marL="0" lvl="1">
              <a:spcBef>
                <a:spcPct val="20000"/>
              </a:spcBef>
              <a:buClr>
                <a:schemeClr val="accent6"/>
              </a:buClr>
              <a:defRPr sz="1400">
                <a:solidFill>
                  <a:schemeClr val="accent5"/>
                </a:solidFill>
              </a:defRPr>
            </a:lvl2pPr>
          </a:lstStyle>
          <a:p>
            <a:pPr lvl="1" algn="ctr"/>
            <a:r>
              <a:rPr lang="en-US" sz="1600" dirty="0"/>
              <a:t>The instrument is suitable for the measurement of flux-jumps in terms of magnitude, direction, position, propagation, and impact on field quality (work in progress…).</a:t>
            </a:r>
          </a:p>
        </p:txBody>
      </p:sp>
    </p:spTree>
    <p:extLst>
      <p:ext uri="{BB962C8B-B14F-4D97-AF65-F5344CB8AC3E}">
        <p14:creationId xmlns:p14="http://schemas.microsoft.com/office/powerpoint/2010/main" val="161194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91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C1E06A1-F03B-6E5C-B4DC-45BC479D5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50CC302-1806-D349-665E-08DC41770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4365" y="886692"/>
            <a:ext cx="8352928" cy="243244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Main results of magnetic tests on MQXFB’s</a:t>
            </a:r>
          </a:p>
          <a:p>
            <a:pPr lvl="1"/>
            <a:r>
              <a:rPr lang="en-US" dirty="0"/>
              <a:t>5 magnets already measured at 1.9 K</a:t>
            </a:r>
          </a:p>
          <a:p>
            <a:pPr lvl="1"/>
            <a:r>
              <a:rPr lang="en-US" dirty="0"/>
              <a:t>A comprehensive set of results is available</a:t>
            </a:r>
          </a:p>
          <a:p>
            <a:pPr lvl="1"/>
            <a:r>
              <a:rPr lang="en-US" dirty="0"/>
              <a:t>Transfer function within 25 units</a:t>
            </a:r>
          </a:p>
          <a:p>
            <a:pPr lvl="1"/>
            <a:r>
              <a:rPr lang="en-US" dirty="0"/>
              <a:t>Multipoles within specifications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C99A5-64FD-81EA-DA59-5F19008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719963-595E-C289-AEBF-56D9CDF650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BCBE1D8-39DD-DF7F-E734-0CC5346FF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9485" y="3419313"/>
            <a:ext cx="1200150" cy="12477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91A3AA-E5A9-5E3C-69FE-9B6BCB96C646}"/>
              </a:ext>
            </a:extLst>
          </p:cNvPr>
          <p:cNvSpPr txBox="1"/>
          <p:nvPr/>
        </p:nvSpPr>
        <p:spPr>
          <a:xfrm>
            <a:off x="5184761" y="3845954"/>
            <a:ext cx="22485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Thank you!</a:t>
            </a: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3459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1ACE7-EA57-8DB5-A44A-BFA8DB6BA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455686"/>
            <a:ext cx="7920000" cy="540000"/>
          </a:xfrm>
        </p:spPr>
        <p:txBody>
          <a:bodyPr/>
          <a:lstStyle/>
          <a:p>
            <a:r>
              <a:rPr lang="en-US" dirty="0"/>
              <a:t>Measurement systems and standard tests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12852A-649C-AB39-6EB3-F865DEAF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99686-FC7D-6F58-38F6-6A4D19DD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7302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E743DC-D2CF-4A3C-9C91-0118B50A8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E59FEE-1A04-1169-64D9-D543F7E7E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E193EB78-8DFF-8CAE-342A-242D9CC9A4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841" y="926798"/>
            <a:ext cx="3979499" cy="323302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/>
              <a:t>Rotating coil scanner</a:t>
            </a:r>
          </a:p>
          <a:p>
            <a:pPr lvl="1"/>
            <a:r>
              <a:rPr lang="en-US" sz="1800" dirty="0"/>
              <a:t>Measurement length 600 mm</a:t>
            </a:r>
          </a:p>
          <a:p>
            <a:pPr lvl="1"/>
            <a:r>
              <a:rPr lang="en-US" sz="1800" dirty="0"/>
              <a:t>13 positions to cover the MQXFB</a:t>
            </a:r>
          </a:p>
          <a:p>
            <a:pPr lvl="1"/>
            <a:r>
              <a:rPr lang="en-US" sz="1800" dirty="0"/>
              <a:t>Measurement radius 50 mm</a:t>
            </a:r>
          </a:p>
          <a:p>
            <a:pPr lvl="1"/>
            <a:r>
              <a:rPr lang="en-US" sz="1800" dirty="0"/>
              <a:t>PCB for the coils</a:t>
            </a:r>
          </a:p>
          <a:p>
            <a:pPr lvl="1"/>
            <a:r>
              <a:rPr lang="en-US" sz="1800" dirty="0"/>
              <a:t>On-board tilt sensor and optical targets </a:t>
            </a:r>
          </a:p>
          <a:p>
            <a:r>
              <a:rPr lang="en-US" sz="1800" dirty="0"/>
              <a:t>A full scan of the 8-m-long magnet takes 1.5 hours approximately </a:t>
            </a:r>
            <a:endParaRPr lang="en-GB" sz="180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BBE24A5-153E-69D5-2552-C7201F3B111C}"/>
              </a:ext>
            </a:extLst>
          </p:cNvPr>
          <p:cNvGrpSpPr/>
          <p:nvPr/>
        </p:nvGrpSpPr>
        <p:grpSpPr>
          <a:xfrm>
            <a:off x="5076056" y="926799"/>
            <a:ext cx="3167912" cy="3081652"/>
            <a:chOff x="5148504" y="987574"/>
            <a:chExt cx="3167912" cy="308165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CD72E9C-4748-A0FF-24B9-619193F744C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6755792" y="2508209"/>
              <a:ext cx="1420423" cy="1700824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A7DD43F-0231-F9F8-3430-1BF42F74FAFB}"/>
                </a:ext>
              </a:extLst>
            </p:cNvPr>
            <p:cNvGrpSpPr/>
            <p:nvPr/>
          </p:nvGrpSpPr>
          <p:grpSpPr>
            <a:xfrm>
              <a:off x="5148504" y="987574"/>
              <a:ext cx="3167912" cy="1607684"/>
              <a:chOff x="197727" y="4248586"/>
              <a:chExt cx="4525182" cy="1952294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7E00452-A785-6FB2-8CC5-C8FEE427A33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10800000">
                <a:off x="197729" y="4248586"/>
                <a:ext cx="4525180" cy="1090310"/>
              </a:xfrm>
              <a:prstGeom prst="rect">
                <a:avLst/>
              </a:prstGeom>
            </p:spPr>
          </p:pic>
          <p:pic>
            <p:nvPicPr>
              <p:cNvPr id="13" name="Picture 12" descr="A blue pen on a white surface&#10;&#10;Description automatically generated with medium confidence">
                <a:extLst>
                  <a:ext uri="{FF2B5EF4-FFF2-40B4-BE49-F238E27FC236}">
                    <a16:creationId xmlns:a16="http://schemas.microsoft.com/office/drawing/2014/main" id="{220038A3-1452-6395-8D24-D81C79CEE4D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97727" y="5361055"/>
                <a:ext cx="4525181" cy="839825"/>
              </a:xfrm>
              <a:prstGeom prst="rect">
                <a:avLst/>
              </a:prstGeom>
            </p:spPr>
          </p:pic>
        </p:grp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3547688F-EC84-6B05-AEC4-49985EC22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57650" y="2648805"/>
              <a:ext cx="1402384" cy="1420421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98FC7A7-90D3-DEEC-7D75-A4C807D1F442}"/>
              </a:ext>
            </a:extLst>
          </p:cNvPr>
          <p:cNvSpPr txBox="1"/>
          <p:nvPr/>
        </p:nvSpPr>
        <p:spPr>
          <a:xfrm>
            <a:off x="4911014" y="4100112"/>
            <a:ext cx="3589145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schemeClr val="bg2">
                    <a:lumMod val="75000"/>
                  </a:schemeClr>
                </a:solidFill>
                <a:hlinkClick r:id="rId6"/>
              </a:rPr>
              <a:t>Development of a rotating-coil scanner for superconducting accelerator magnets, https://doi.org/10.5194/jsss-9-99-2020</a:t>
            </a:r>
            <a:endParaRPr lang="en-GB" sz="105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5" name="Title 5">
            <a:extLst>
              <a:ext uri="{FF2B5EF4-FFF2-40B4-BE49-F238E27FC236}">
                <a16:creationId xmlns:a16="http://schemas.microsoft.com/office/drawing/2014/main" id="{17FFFB45-2D62-C4F4-94C8-65E3C1B05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Measurement system at ambient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982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1E71D5-7DEC-A7B5-146D-A6ABAA6530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2A8CD3-43BD-A829-B326-81EEDAFBE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3C78CAF-BAC0-91CA-E019-B304EA00A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12000" y="854289"/>
            <a:ext cx="3455944" cy="3912974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lvl="1" indent="0">
              <a:buNone/>
            </a:pPr>
            <a:r>
              <a:rPr lang="en-US" sz="1400" b="1" dirty="0"/>
              <a:t>Check during magnet assembly</a:t>
            </a:r>
          </a:p>
          <a:p>
            <a:pPr lvl="1"/>
            <a:r>
              <a:rPr lang="en-US" sz="1400" dirty="0"/>
              <a:t>Coil-pack</a:t>
            </a:r>
          </a:p>
          <a:p>
            <a:pPr lvl="1"/>
            <a:r>
              <a:rPr lang="en-US" sz="1400" dirty="0"/>
              <a:t>Centering</a:t>
            </a:r>
          </a:p>
          <a:p>
            <a:pPr lvl="1"/>
            <a:r>
              <a:rPr lang="en-US" sz="1400" dirty="0"/>
              <a:t>Loading</a:t>
            </a:r>
          </a:p>
          <a:p>
            <a:pPr marL="0" lvl="1" indent="0">
              <a:buNone/>
            </a:pPr>
            <a:endParaRPr lang="en-US" sz="1600" b="1" dirty="0"/>
          </a:p>
          <a:p>
            <a:pPr marL="0" lvl="1" indent="0">
              <a:buNone/>
            </a:pPr>
            <a:endParaRPr lang="en-US" sz="1600" b="1" dirty="0"/>
          </a:p>
          <a:p>
            <a:pPr marL="0" lvl="1" indent="0">
              <a:buNone/>
            </a:pPr>
            <a:r>
              <a:rPr lang="en-US" sz="1400" b="1" dirty="0"/>
              <a:t>Alignment during cold-mass assembly</a:t>
            </a:r>
          </a:p>
          <a:p>
            <a:pPr lvl="1"/>
            <a:r>
              <a:rPr lang="en-US" sz="1400" dirty="0"/>
              <a:t>Angular alignment before welding of end covers and feet</a:t>
            </a:r>
          </a:p>
          <a:p>
            <a:pPr marL="0" lvl="1" indent="0">
              <a:buNone/>
            </a:pPr>
            <a:endParaRPr lang="en-US" sz="1400" b="1" dirty="0"/>
          </a:p>
          <a:p>
            <a:pPr marL="0" lvl="1" indent="0">
              <a:buNone/>
            </a:pPr>
            <a:endParaRPr lang="en-US" sz="1400" b="1" dirty="0"/>
          </a:p>
          <a:p>
            <a:pPr marL="0" lvl="1" indent="0">
              <a:buNone/>
            </a:pPr>
            <a:r>
              <a:rPr lang="en-US" sz="1400" b="1" dirty="0"/>
              <a:t>On the final cold-mass assembly</a:t>
            </a:r>
          </a:p>
          <a:p>
            <a:pPr lvl="1"/>
            <a:r>
              <a:rPr lang="en-US" sz="1400" dirty="0"/>
              <a:t>Final measurement and alignment </a:t>
            </a:r>
            <a:r>
              <a:rPr lang="en-US" sz="1400" dirty="0" err="1"/>
              <a:t>wrt</a:t>
            </a:r>
            <a:r>
              <a:rPr lang="en-US" sz="1400" dirty="0"/>
              <a:t> reference points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01DA62-C0E0-C467-2F84-2D250A174F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44" t="18334" r="5472" b="12576"/>
          <a:stretch/>
        </p:blipFill>
        <p:spPr>
          <a:xfrm>
            <a:off x="3589105" y="627534"/>
            <a:ext cx="3634751" cy="16520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5BE127-51AA-61BF-E5F2-5F75898E9D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5416" y="1923678"/>
            <a:ext cx="3060192" cy="14759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2C20F42-A261-9E9E-F93C-F6D1319951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548" y="3555707"/>
            <a:ext cx="3096768" cy="1187958"/>
          </a:xfrm>
          <a:prstGeom prst="rect">
            <a:avLst/>
          </a:prstGeom>
        </p:spPr>
      </p:pic>
      <p:pic>
        <p:nvPicPr>
          <p:cNvPr id="12" name="Picture 11" descr="A picture containing text, building&#10;&#10;Description automatically generated">
            <a:extLst>
              <a:ext uri="{FF2B5EF4-FFF2-40B4-BE49-F238E27FC236}">
                <a16:creationId xmlns:a16="http://schemas.microsoft.com/office/drawing/2014/main" id="{AF70A49B-4423-E5C3-E5F7-018523EE1F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3856" y="737682"/>
            <a:ext cx="1904654" cy="1197033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3" name="Picture 12" descr="A picture containing indoor, yellow, equipment, subway&#10;&#10;Description automatically generated">
            <a:extLst>
              <a:ext uri="{FF2B5EF4-FFF2-40B4-BE49-F238E27FC236}">
                <a16:creationId xmlns:a16="http://schemas.microsoft.com/office/drawing/2014/main" id="{16A946CC-FC85-4A64-A46D-30213AEF663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9266" y="1995732"/>
            <a:ext cx="1901537" cy="1337310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14" name="Picture 13" descr="A picture containing indoor, miller&#10;&#10;Description automatically generated">
            <a:extLst>
              <a:ext uri="{FF2B5EF4-FFF2-40B4-BE49-F238E27FC236}">
                <a16:creationId xmlns:a16="http://schemas.microsoft.com/office/drawing/2014/main" id="{4C67BD02-EEA7-6150-3B63-12C5803861E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28025" y="3394059"/>
            <a:ext cx="1901537" cy="1193915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15" name="Title 5">
            <a:extLst>
              <a:ext uri="{FF2B5EF4-FFF2-40B4-BE49-F238E27FC236}">
                <a16:creationId xmlns:a16="http://schemas.microsoft.com/office/drawing/2014/main" id="{D8D006E4-9485-2631-7E2B-AF774C42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Magnetic tests at ambient temperature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1FA101-BC17-C112-D7C5-02CBD5C458AD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296" t="10990" r="15704" b="3904"/>
          <a:stretch/>
        </p:blipFill>
        <p:spPr>
          <a:xfrm>
            <a:off x="3997988" y="3551533"/>
            <a:ext cx="750094" cy="737678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6F50AB-8A53-C46E-60F0-D45681507C8E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1" t="2339" r="15702" b="7464"/>
          <a:stretch/>
        </p:blipFill>
        <p:spPr>
          <a:xfrm>
            <a:off x="6418447" y="4100982"/>
            <a:ext cx="753276" cy="734553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558287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CDE3F-EF54-352D-4D46-738CAAC314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2D618-5DFA-FE2A-0475-B15F08016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10ADB97-7F1C-9449-FC3E-774D092FE457}"/>
              </a:ext>
            </a:extLst>
          </p:cNvPr>
          <p:cNvGrpSpPr>
            <a:grpSpLocks noChangeAspect="1"/>
          </p:cNvGrpSpPr>
          <p:nvPr/>
        </p:nvGrpSpPr>
        <p:grpSpPr>
          <a:xfrm>
            <a:off x="4960159" y="824844"/>
            <a:ext cx="3571449" cy="1730050"/>
            <a:chOff x="4900789" y="973436"/>
            <a:chExt cx="6912298" cy="3073772"/>
          </a:xfrm>
        </p:grpSpPr>
        <p:pic>
          <p:nvPicPr>
            <p:cNvPr id="7" name="Picture 6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064DADF4-46C6-13A3-BE9E-5BFF55F38D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00789" y="973440"/>
              <a:ext cx="3168352" cy="3073766"/>
            </a:xfrm>
            <a:prstGeom prst="rect">
              <a:avLst/>
            </a:prstGeom>
          </p:spPr>
        </p:pic>
        <p:pic>
          <p:nvPicPr>
            <p:cNvPr id="8" name="Picture 7" descr="A picture containing yellow, miller&#10;&#10;Description automatically generated">
              <a:extLst>
                <a:ext uri="{FF2B5EF4-FFF2-40B4-BE49-F238E27FC236}">
                  <a16:creationId xmlns:a16="http://schemas.microsoft.com/office/drawing/2014/main" id="{2552CE92-D44B-CB70-8433-887880404B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123540" y="1357657"/>
              <a:ext cx="3073768" cy="2305326"/>
            </a:xfrm>
            <a:prstGeom prst="rect">
              <a:avLst/>
            </a:prstGeom>
          </p:spPr>
        </p:pic>
        <p:pic>
          <p:nvPicPr>
            <p:cNvPr id="9" name="Picture 8" descr="A picture containing indoor, factory, platform, subway&#10;&#10;Description automatically generated">
              <a:extLst>
                <a:ext uri="{FF2B5EF4-FFF2-40B4-BE49-F238E27FC236}">
                  <a16:creationId xmlns:a16="http://schemas.microsoft.com/office/drawing/2014/main" id="{628D834B-2590-56B7-9D0D-E2272A9FA84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253412" y="1802613"/>
              <a:ext cx="3073768" cy="1415422"/>
            </a:xfrm>
            <a:prstGeom prst="rect">
              <a:avLst/>
            </a:prstGeom>
          </p:spPr>
        </p:pic>
      </p:grp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46A9B9C7-85C0-FBB5-74B6-2D1C1EC2E4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71427" y="786202"/>
            <a:ext cx="4140789" cy="3830082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600" b="1" dirty="0"/>
              <a:t>Rotating-coil chain</a:t>
            </a:r>
          </a:p>
          <a:p>
            <a:pPr lvl="1"/>
            <a:r>
              <a:rPr lang="en-US" sz="1600" dirty="0"/>
              <a:t>6 segments measuring in parallel</a:t>
            </a:r>
          </a:p>
          <a:p>
            <a:pPr lvl="1"/>
            <a:r>
              <a:rPr lang="en-US" sz="1600" dirty="0"/>
              <a:t>Length 1.3 m each</a:t>
            </a:r>
          </a:p>
          <a:p>
            <a:pPr lvl="1"/>
            <a:r>
              <a:rPr lang="en-US" sz="1600" dirty="0"/>
              <a:t>Radius 50 mm</a:t>
            </a:r>
          </a:p>
          <a:p>
            <a:pPr lvl="1"/>
            <a:r>
              <a:rPr lang="en-US" sz="1600" dirty="0"/>
              <a:t>PCB for the coils</a:t>
            </a:r>
          </a:p>
          <a:p>
            <a:pPr lvl="1"/>
            <a:r>
              <a:rPr lang="en-US" sz="1600" dirty="0"/>
              <a:t>Composite material for the structure</a:t>
            </a:r>
          </a:p>
          <a:p>
            <a:pPr marL="0" lvl="1" indent="0">
              <a:buNone/>
            </a:pPr>
            <a:endParaRPr lang="en-US" sz="1600" dirty="0"/>
          </a:p>
          <a:p>
            <a:r>
              <a:rPr lang="en-US" sz="1600" b="1" dirty="0"/>
              <a:t>Single stretched wire</a:t>
            </a:r>
          </a:p>
          <a:p>
            <a:pPr lvl="1"/>
            <a:r>
              <a:rPr lang="en-US" sz="1600" dirty="0"/>
              <a:t>X-Y tables</a:t>
            </a:r>
          </a:p>
          <a:p>
            <a:pPr lvl="1"/>
            <a:r>
              <a:rPr lang="en-US" sz="1600" dirty="0"/>
              <a:t>Wire tension control</a:t>
            </a:r>
          </a:p>
          <a:p>
            <a:pPr lvl="1"/>
            <a:r>
              <a:rPr lang="en-US" sz="1600" dirty="0"/>
              <a:t>Positioning accuracy ~1 </a:t>
            </a:r>
            <a:r>
              <a:rPr lang="el-GR" sz="1600" dirty="0"/>
              <a:t>μ</a:t>
            </a:r>
            <a:r>
              <a:rPr lang="en-US" sz="1600" dirty="0"/>
              <a:t>m</a:t>
            </a:r>
          </a:p>
          <a:p>
            <a:endParaRPr lang="en-GB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8CD10B8-F439-3AA4-7B22-4228B0E550D1}"/>
              </a:ext>
            </a:extLst>
          </p:cNvPr>
          <p:cNvGrpSpPr>
            <a:grpSpLocks noChangeAspect="1"/>
          </p:cNvGrpSpPr>
          <p:nvPr/>
        </p:nvGrpSpPr>
        <p:grpSpPr>
          <a:xfrm>
            <a:off x="4998254" y="3126057"/>
            <a:ext cx="3574319" cy="1339249"/>
            <a:chOff x="6003044" y="3973976"/>
            <a:chExt cx="5957199" cy="2232082"/>
          </a:xfrm>
        </p:grpSpPr>
        <p:pic>
          <p:nvPicPr>
            <p:cNvPr id="12" name="Picture 11" descr="A picture containing indoor, yellow, engine&#10;&#10;Description automatically generated">
              <a:extLst>
                <a:ext uri="{FF2B5EF4-FFF2-40B4-BE49-F238E27FC236}">
                  <a16:creationId xmlns:a16="http://schemas.microsoft.com/office/drawing/2014/main" id="{EE22D4AD-6E02-9AC0-1EFF-2D223380ED6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84135" y="3973977"/>
              <a:ext cx="2976108" cy="2232081"/>
            </a:xfrm>
            <a:prstGeom prst="rect">
              <a:avLst/>
            </a:prstGeom>
          </p:spPr>
        </p:pic>
        <p:pic>
          <p:nvPicPr>
            <p:cNvPr id="13" name="Picture 12" descr="A picture containing indoor, engine, miller&#10;&#10;Description automatically generated">
              <a:extLst>
                <a:ext uri="{FF2B5EF4-FFF2-40B4-BE49-F238E27FC236}">
                  <a16:creationId xmlns:a16="http://schemas.microsoft.com/office/drawing/2014/main" id="{ECCCABB9-1535-EEBD-487F-BD5EF87949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320"/>
            <a:stretch/>
          </p:blipFill>
          <p:spPr>
            <a:xfrm>
              <a:off x="6003044" y="3973976"/>
              <a:ext cx="2877288" cy="2232081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FF0B5C2-5D93-EC1B-E934-3B0A5ED656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63620" y="2616322"/>
            <a:ext cx="3706749" cy="315468"/>
          </a:xfrm>
          <a:prstGeom prst="rect">
            <a:avLst/>
          </a:prstGeom>
        </p:spPr>
      </p:pic>
      <p:sp>
        <p:nvSpPr>
          <p:cNvPr id="15" name="Title 5">
            <a:extLst>
              <a:ext uri="{FF2B5EF4-FFF2-40B4-BE49-F238E27FC236}">
                <a16:creationId xmlns:a16="http://schemas.microsoft.com/office/drawing/2014/main" id="{765314CE-29EA-D037-D1CE-0FA64C82F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135000"/>
            <a:ext cx="8568952" cy="540000"/>
          </a:xfrm>
        </p:spPr>
        <p:txBody>
          <a:bodyPr/>
          <a:lstStyle/>
          <a:p>
            <a:r>
              <a:rPr lang="en-US" dirty="0"/>
              <a:t>Measurement systems at cryogenic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344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2832CC-3A3A-F9DD-6424-020D4369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1A1C4E-E7C3-5B87-86A0-0CD4D013E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471E8B4-81D1-9311-0468-28ADFCF6AFEE}"/>
              </a:ext>
            </a:extLst>
          </p:cNvPr>
          <p:cNvSpPr txBox="1">
            <a:spLocks/>
          </p:cNvSpPr>
          <p:nvPr/>
        </p:nvSpPr>
        <p:spPr>
          <a:xfrm>
            <a:off x="467544" y="675000"/>
            <a:ext cx="5065215" cy="19395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b="1">
                <a:solidFill>
                  <a:schemeClr val="tx2"/>
                </a:solidFill>
              </a:defRPr>
            </a:lvl1pPr>
            <a:lvl2pPr marL="324000" lvl="1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>
                <a:solidFill>
                  <a:schemeClr val="tx2"/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>
                <a:solidFill>
                  <a:schemeClr val="tx2"/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lvl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Powering cycles </a:t>
            </a:r>
            <a:r>
              <a:rPr lang="en-US" sz="1600" dirty="0">
                <a:solidFill>
                  <a:schemeClr val="accent5"/>
                </a:solidFill>
              </a:rPr>
              <a:t>by using rotating coils</a:t>
            </a: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Stair step</a:t>
            </a: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Machine cycles</a:t>
            </a: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dirty="0">
                <a:solidFill>
                  <a:schemeClr val="accent5"/>
                </a:solidFill>
              </a:rPr>
              <a:t>Variable ramp-rate</a:t>
            </a: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2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endParaRPr lang="en-US" sz="1600" dirty="0">
              <a:solidFill>
                <a:schemeClr val="accent5"/>
              </a:solidFill>
            </a:endParaRPr>
          </a:p>
          <a:p>
            <a:pPr lvl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1600" b="1" dirty="0">
                <a:solidFill>
                  <a:schemeClr val="accent5"/>
                </a:solidFill>
              </a:rPr>
              <a:t>TF calibration </a:t>
            </a:r>
            <a:r>
              <a:rPr lang="en-US" sz="1600" dirty="0">
                <a:solidFill>
                  <a:schemeClr val="accent5"/>
                </a:solidFill>
              </a:rPr>
              <a:t>and </a:t>
            </a:r>
            <a:r>
              <a:rPr lang="en-US" sz="1600" b="1" dirty="0">
                <a:solidFill>
                  <a:schemeClr val="accent5"/>
                </a:solidFill>
              </a:rPr>
              <a:t>alignment</a:t>
            </a:r>
            <a:r>
              <a:rPr lang="en-US" sz="1600" dirty="0">
                <a:solidFill>
                  <a:schemeClr val="accent5"/>
                </a:solidFill>
              </a:rPr>
              <a:t> at nominal by using the stretched wire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EFFAECE4-1ACC-F23D-FA83-A1AC9B94CF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3772" y="232307"/>
            <a:ext cx="4013028" cy="2347300"/>
          </a:xfrm>
          <a:prstGeom prst="rect">
            <a:avLst/>
          </a:prstGeom>
        </p:spPr>
      </p:pic>
      <p:pic>
        <p:nvPicPr>
          <p:cNvPr id="8" name="Picture 7" descr="A large cylindrical object on a yellow platform&#10;&#10;Description automatically generated with low confidence">
            <a:extLst>
              <a:ext uri="{FF2B5EF4-FFF2-40B4-BE49-F238E27FC236}">
                <a16:creationId xmlns:a16="http://schemas.microsoft.com/office/drawing/2014/main" id="{2531532C-337C-94BA-69FE-1F3A1FA445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496" y="2186084"/>
            <a:ext cx="2793076" cy="2094807"/>
          </a:xfrm>
          <a:prstGeom prst="rect">
            <a:avLst/>
          </a:prstGeom>
        </p:spPr>
      </p:pic>
      <p:sp>
        <p:nvSpPr>
          <p:cNvPr id="10" name="Title 5">
            <a:extLst>
              <a:ext uri="{FF2B5EF4-FFF2-40B4-BE49-F238E27FC236}">
                <a16:creationId xmlns:a16="http://schemas.microsoft.com/office/drawing/2014/main" id="{45EB8797-F3EA-70A8-37AE-DF2D56D6A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Magnetic tests at cryogenic temperature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7D4584-7F9F-53B5-DB92-E72EF5294B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035" y="2052347"/>
            <a:ext cx="4119563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486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9955CD-669B-060F-68DC-243E75013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BC9F81-96C2-27D2-9D3C-F7D241ECA1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AE209210-E511-27A0-9E6B-EE41BB2D4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432" y="771550"/>
            <a:ext cx="4032008" cy="3752493"/>
          </a:xfrm>
        </p:spPr>
        <p:txBody>
          <a:bodyPr>
            <a:normAutofit/>
          </a:bodyPr>
          <a:lstStyle/>
          <a:p>
            <a:r>
              <a:rPr lang="en-US" sz="1800" b="0" dirty="0"/>
              <a:t>The field quality of the MQXF magnets can be fine tuned by inserting iron blades in the loading slots.</a:t>
            </a:r>
          </a:p>
          <a:p>
            <a:r>
              <a:rPr lang="en-US" sz="1800" b="0" dirty="0"/>
              <a:t>The position and the dimension of the iron blades can be computed based on: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dirty="0"/>
              <a:t>T</a:t>
            </a:r>
            <a:r>
              <a:rPr lang="en-US" sz="1800" b="0" dirty="0"/>
              <a:t>he results of </a:t>
            </a:r>
            <a:r>
              <a:rPr lang="en-US" sz="1800" b="1" dirty="0"/>
              <a:t>magnetic measurements</a:t>
            </a:r>
            <a:r>
              <a:rPr lang="en-US" sz="1800" b="0" dirty="0"/>
              <a:t> at ambient temperature during magnet assembly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1800" b="1" dirty="0"/>
              <a:t>Numerical calculations</a:t>
            </a:r>
            <a:r>
              <a:rPr lang="en-US" sz="1800" b="0" dirty="0"/>
              <a:t> to predict the effect</a:t>
            </a:r>
            <a:endParaRPr lang="en-GB" sz="1800" b="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C88775A-F7C9-1242-B0DE-5D3FAA29C2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8517199"/>
              </p:ext>
            </p:extLst>
          </p:nvPr>
        </p:nvGraphicFramePr>
        <p:xfrm>
          <a:off x="5004048" y="3131351"/>
          <a:ext cx="3466729" cy="146304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13709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9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6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5071"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Computed correction </a:t>
                      </a:r>
                      <a:r>
                        <a:rPr lang="en-GB" sz="1600" baseline="0" dirty="0">
                          <a:effectLst/>
                        </a:rPr>
                        <a:t>using 9x58 mm shims in the bladder slots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Order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effectLst/>
                        </a:rPr>
                        <a:t>b</a:t>
                      </a:r>
                      <a:r>
                        <a:rPr lang="en-GB" sz="1600" baseline="-25000" dirty="0" err="1">
                          <a:effectLst/>
                        </a:rPr>
                        <a:t>n</a:t>
                      </a:r>
                      <a:endParaRPr lang="en-GB" sz="1800" baseline="-25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a</a:t>
                      </a:r>
                      <a:r>
                        <a:rPr lang="en-GB" sz="1600" baseline="-25000" dirty="0">
                          <a:effectLst/>
                        </a:rPr>
                        <a:t>n</a:t>
                      </a:r>
                      <a:endParaRPr lang="en-GB" sz="1800" baseline="-25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3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effectLst/>
                          <a:latin typeface="+mn-lt"/>
                          <a:cs typeface="+mn-cs"/>
                        </a:rPr>
                        <a:t>1.90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-1.90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4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0.00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0.52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/>
                      <a:r>
                        <a:rPr lang="en-GB" sz="1600">
                          <a:effectLst/>
                        </a:rPr>
                        <a:t>5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effectLst/>
                        </a:rPr>
                        <a:t>0.27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849CA104-4E89-FFEB-B037-79CF1105C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19439"/>
            <a:ext cx="2661277" cy="2625476"/>
          </a:xfrm>
          <a:prstGeom prst="rect">
            <a:avLst/>
          </a:prstGeom>
        </p:spPr>
      </p:pic>
      <p:sp>
        <p:nvSpPr>
          <p:cNvPr id="26" name="Title 9">
            <a:extLst>
              <a:ext uri="{FF2B5EF4-FFF2-40B4-BE49-F238E27FC236}">
                <a16:creationId xmlns:a16="http://schemas.microsoft.com/office/drawing/2014/main" id="{004CFB0E-3CCF-A096-2BA5-BF67F7676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Magnetic shimming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4350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1ACE7-EA57-8DB5-A44A-BFA8DB6BA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779662"/>
            <a:ext cx="7920000" cy="540000"/>
          </a:xfrm>
        </p:spPr>
        <p:txBody>
          <a:bodyPr/>
          <a:lstStyle/>
          <a:p>
            <a:r>
              <a:rPr lang="en-US" dirty="0"/>
              <a:t>Main results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12852A-649C-AB39-6EB3-F865DEAFE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L. Fiscarelli - Field quality and integrated gradient in MQXFB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99686-FC7D-6F58-38F6-6A4D19DD1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16802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EFFA28D4-F14F-4EBA-A67B-601DE258D3AB}" vid="{EEB4E447-9093-4C54-B928-E4C203E34A28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1DCB4E-5F44-49E2-937F-E6AC00142344}">
  <ds:schemaRefs>
    <ds:schemaRef ds:uri="http://schemas.microsoft.com/office/2006/metadata/properties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8946e33d-fd2f-4ae4-8ee9-d90c129cdf9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hilumi_default</Template>
  <TotalTime>6278</TotalTime>
  <Words>1661</Words>
  <Application>Microsoft Office PowerPoint</Application>
  <PresentationFormat>On-screen Show (16:9)</PresentationFormat>
  <Paragraphs>597</Paragraphs>
  <Slides>28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HelveticaNeue Regular</vt:lpstr>
      <vt:lpstr>Times New Roman</vt:lpstr>
      <vt:lpstr>Wingdings</vt:lpstr>
      <vt:lpstr>Thème Office</vt:lpstr>
      <vt:lpstr>Field quality and integrated gradient in MQXFB</vt:lpstr>
      <vt:lpstr>Content</vt:lpstr>
      <vt:lpstr>Measurement systems and standard tests</vt:lpstr>
      <vt:lpstr>Measurement system at ambient temperature</vt:lpstr>
      <vt:lpstr>Magnetic tests at ambient temperature</vt:lpstr>
      <vt:lpstr>Measurement systems at cryogenic temperature</vt:lpstr>
      <vt:lpstr>Magnetic tests at cryogenic temperature</vt:lpstr>
      <vt:lpstr>Magnetic shimming</vt:lpstr>
      <vt:lpstr>Main results</vt:lpstr>
      <vt:lpstr>Performed measurements</vt:lpstr>
      <vt:lpstr>Transfer function vs current</vt:lpstr>
      <vt:lpstr>Transfer function</vt:lpstr>
      <vt:lpstr>Field direction and magnetic axis (final cold-masses at ambient temperature)</vt:lpstr>
      <vt:lpstr>Stability of main field at nominal</vt:lpstr>
      <vt:lpstr>Stability of main field at nominal</vt:lpstr>
      <vt:lpstr>Magnetic shimming</vt:lpstr>
      <vt:lpstr>Integral field quality at nominal</vt:lpstr>
      <vt:lpstr>Integral field quality</vt:lpstr>
      <vt:lpstr>Multipoles vs current</vt:lpstr>
      <vt:lpstr>Allowed multipoles vs current</vt:lpstr>
      <vt:lpstr>Effect of magnetic shimming on the TF</vt:lpstr>
      <vt:lpstr>Additional results  Not important for the MQXFB but interesting for the understating of NB3Sn technology</vt:lpstr>
      <vt:lpstr>Ramp-rate effects</vt:lpstr>
      <vt:lpstr>Dynamic effects at injection level</vt:lpstr>
      <vt:lpstr>Quench antenna</vt:lpstr>
      <vt:lpstr>PowerPoint Presentation</vt:lpstr>
      <vt:lpstr>Quench antenna to measure flux-jumps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Magnetic Measurements on MCBRDP4</dc:title>
  <dc:creator>Piotr Rogacki</dc:creator>
  <cp:lastModifiedBy>Lucio Fiscarelli</cp:lastModifiedBy>
  <cp:revision>384</cp:revision>
  <dcterms:created xsi:type="dcterms:W3CDTF">2021-08-19T15:19:02Z</dcterms:created>
  <dcterms:modified xsi:type="dcterms:W3CDTF">2023-09-27T16:30:30Z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