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6" r:id="rId5"/>
    <p:sldMasterId id="2147483673" r:id="rId6"/>
  </p:sldMasterIdLst>
  <p:notesMasterIdLst>
    <p:notesMasterId r:id="rId27"/>
  </p:notesMasterIdLst>
  <p:handoutMasterIdLst>
    <p:handoutMasterId r:id="rId28"/>
  </p:handoutMasterIdLst>
  <p:sldIdLst>
    <p:sldId id="263" r:id="rId7"/>
    <p:sldId id="1153" r:id="rId8"/>
    <p:sldId id="1156" r:id="rId9"/>
    <p:sldId id="1091" r:id="rId10"/>
    <p:sldId id="1087" r:id="rId11"/>
    <p:sldId id="1158" r:id="rId12"/>
    <p:sldId id="1159" r:id="rId13"/>
    <p:sldId id="1084" r:id="rId14"/>
    <p:sldId id="1155" r:id="rId15"/>
    <p:sldId id="1160" r:id="rId16"/>
    <p:sldId id="281" r:id="rId17"/>
    <p:sldId id="1088" r:id="rId18"/>
    <p:sldId id="1161" r:id="rId19"/>
    <p:sldId id="795" r:id="rId20"/>
    <p:sldId id="527" r:id="rId21"/>
    <p:sldId id="785" r:id="rId22"/>
    <p:sldId id="445" r:id="rId23"/>
    <p:sldId id="1154" r:id="rId24"/>
    <p:sldId id="1150" r:id="rId25"/>
    <p:sldId id="1093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5F5F5F"/>
    <a:srgbClr val="33CC33"/>
    <a:srgbClr val="000000"/>
    <a:srgbClr val="800000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65" autoAdjust="0"/>
    <p:restoredTop sz="96110" autoAdjust="0"/>
  </p:normalViewPr>
  <p:slideViewPr>
    <p:cSldViewPr snapToObjects="1" showGuides="1">
      <p:cViewPr varScale="1">
        <p:scale>
          <a:sx n="95" d="100"/>
          <a:sy n="95" d="100"/>
        </p:scale>
        <p:origin x="784" y="7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0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96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47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22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1" y="6356350"/>
            <a:ext cx="608072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476672"/>
            <a:ext cx="4048095" cy="18960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B83573D-854A-4C61-B3B7-2CBCB6AA2BDD}"/>
              </a:ext>
            </a:extLst>
          </p:cNvPr>
          <p:cNvSpPr/>
          <p:nvPr/>
        </p:nvSpPr>
        <p:spPr>
          <a:xfrm>
            <a:off x="0" y="6165304"/>
            <a:ext cx="1371600" cy="692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chemeClr val="bg1"/>
                </a:solidFill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243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93F3F2-3156-4CCA-9FFB-33FB735467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9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E33E18-C9A2-451C-9A6B-D39158041D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19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D813954-B0CB-4016-B535-BDE242BD93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36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816CAA-2881-4B1D-B534-7399FA0A5F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13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9B40DA-0308-42AE-8E50-C270153898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11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96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3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19872" y="6356350"/>
            <a:ext cx="5112128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C63BDF-09C0-4163-98AA-DF90B33AFE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19672" y="6251961"/>
            <a:ext cx="1298561" cy="5669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23728" y="6356350"/>
            <a:ext cx="640827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99" y="6252656"/>
            <a:ext cx="427501" cy="56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36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82ECA5-1535-4B50-BC38-7FADCF7EA7C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164664"/>
            <a:ext cx="1434505" cy="671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277831-B09B-4D91-8BBA-DDE409E6AE9C}"/>
              </a:ext>
            </a:extLst>
          </p:cNvPr>
          <p:cNvPicPr>
            <a:picLocks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6212900"/>
            <a:ext cx="1403819" cy="64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94654" y="3143700"/>
            <a:ext cx="3949354" cy="2365398"/>
          </a:xfrm>
        </p:spPr>
        <p:txBody>
          <a:bodyPr/>
          <a:lstStyle/>
          <a:p>
            <a:r>
              <a:rPr lang="en-US" dirty="0"/>
              <a:t>MQXFA fabrication status and schedule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33960" y="4136232"/>
            <a:ext cx="2831361" cy="1379269"/>
          </a:xfrm>
        </p:spPr>
        <p:txBody>
          <a:bodyPr>
            <a:normAutofit/>
          </a:bodyPr>
          <a:lstStyle/>
          <a:p>
            <a:r>
              <a:rPr lang="en-GB" i="1" dirty="0"/>
              <a:t>Giorgio Ambrosio, </a:t>
            </a:r>
          </a:p>
          <a:p>
            <a:r>
              <a:rPr lang="en-GB" i="1" dirty="0"/>
              <a:t>with contributions from the whole MQXFA team</a:t>
            </a:r>
          </a:p>
        </p:txBody>
      </p:sp>
      <p:sp>
        <p:nvSpPr>
          <p:cNvPr id="8" name="Freeform 7"/>
          <p:cNvSpPr/>
          <p:nvPr/>
        </p:nvSpPr>
        <p:spPr>
          <a:xfrm>
            <a:off x="987630" y="537607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008" y="214462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214462"/>
            <a:ext cx="4057610" cy="16912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1C1A7B-503D-524C-6D91-E663F291AF1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0550"/>
          <a:stretch/>
        </p:blipFill>
        <p:spPr>
          <a:xfrm>
            <a:off x="4294654" y="2780928"/>
            <a:ext cx="4849346" cy="40770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EED23-AE74-8A98-E617-43E081F21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Inventory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57B25-F22A-533E-954D-E9B2701AB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14325"/>
            <a:ext cx="7920000" cy="4906963"/>
          </a:xfrm>
        </p:spPr>
        <p:txBody>
          <a:bodyPr>
            <a:normAutofit lnSpcReduction="10000"/>
          </a:bodyPr>
          <a:lstStyle/>
          <a:p>
            <a:pPr>
              <a:buClr>
                <a:srgbClr val="FB963C"/>
              </a:buClr>
            </a:pPr>
            <a:r>
              <a:rPr lang="en-US" u="sng" dirty="0">
                <a:solidFill>
                  <a:srgbClr val="5A5A5A"/>
                </a:solidFill>
              </a:rPr>
              <a:t>Inventory</a:t>
            </a:r>
            <a:r>
              <a:rPr lang="en-US" dirty="0">
                <a:solidFill>
                  <a:srgbClr val="5A5A5A"/>
                </a:solidFill>
              </a:rPr>
              <a:t> </a:t>
            </a:r>
            <a:r>
              <a:rPr lang="en-US" dirty="0"/>
              <a:t>(after 20 magnets)</a:t>
            </a:r>
            <a:r>
              <a:rPr lang="en-US" dirty="0">
                <a:solidFill>
                  <a:srgbClr val="5A5A5A"/>
                </a:solidFill>
              </a:rPr>
              <a:t>:</a:t>
            </a:r>
          </a:p>
          <a:p>
            <a:pPr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Some coils on hold are expected to be used</a:t>
            </a:r>
          </a:p>
          <a:p>
            <a:pPr lvl="1"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Low risk coils</a:t>
            </a:r>
          </a:p>
          <a:p>
            <a:pPr lvl="1"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A few coils previously on hold have already been used</a:t>
            </a:r>
          </a:p>
          <a:p>
            <a:pPr lvl="1"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Some coils previously on hold are in MQXFA15 </a:t>
            </a:r>
          </a:p>
          <a:p>
            <a:pPr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Other coils on hold will remain in</a:t>
            </a:r>
            <a:r>
              <a:rPr lang="en-US" dirty="0"/>
              <a:t> inventory</a:t>
            </a:r>
          </a:p>
          <a:p>
            <a:pPr lvl="1">
              <a:buClr>
                <a:srgbClr val="FB963C"/>
              </a:buClr>
            </a:pPr>
            <a:r>
              <a:rPr lang="en-US" dirty="0"/>
              <a:t>Mid and high risk coils</a:t>
            </a:r>
          </a:p>
          <a:p>
            <a:pPr>
              <a:buClr>
                <a:srgbClr val="FB963C"/>
              </a:buClr>
            </a:pPr>
            <a:r>
              <a:rPr lang="en-US" dirty="0"/>
              <a:t>If needed, more coils may be fabricated using cables and parts in inventory, and budget in risk register for labor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FA5B6C-D2A3-7E18-CE30-89F3FA4F6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9BC28-E015-54EA-56DB-B9187F8990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469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1EF46-40D8-E2BA-C098-6DBEF71CC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G. Ambrosio - MQXFA Status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83EB92-3BFD-4E4C-93AF-3329C7220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389"/>
            <a:ext cx="7920000" cy="583948"/>
          </a:xfrm>
        </p:spPr>
        <p:txBody>
          <a:bodyPr/>
          <a:lstStyle/>
          <a:p>
            <a:r>
              <a:rPr lang="en-US" dirty="0"/>
              <a:t>MQXFA Structure Proc. &amp; Magnet Assembly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AE111FB-1D29-454D-9B5A-5B6776DA4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824" y="620688"/>
            <a:ext cx="8784976" cy="374441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Procurement of main parts is complete</a:t>
            </a:r>
          </a:p>
          <a:p>
            <a:r>
              <a:rPr lang="en-US" dirty="0"/>
              <a:t>Two assembly lines at LBNL are fully operational </a:t>
            </a:r>
          </a:p>
          <a:p>
            <a:pPr lvl="1"/>
            <a:r>
              <a:rPr lang="en-US" dirty="0"/>
              <a:t>staggered mode</a:t>
            </a:r>
          </a:p>
          <a:p>
            <a:r>
              <a:rPr lang="en-US" dirty="0"/>
              <a:t>15 magnets have been assembled</a:t>
            </a:r>
          </a:p>
          <a:p>
            <a:pPr lvl="1"/>
            <a:r>
              <a:rPr lang="en-US" dirty="0"/>
              <a:t>11 tested (8 successful, 2 reworked, 1 to be reworked)</a:t>
            </a:r>
          </a:p>
          <a:p>
            <a:pPr lvl="1"/>
            <a:r>
              <a:rPr lang="en-US" dirty="0"/>
              <a:t>2 disassembled for NCRs</a:t>
            </a:r>
          </a:p>
          <a:p>
            <a:pPr lvl="1"/>
            <a:r>
              <a:rPr lang="en-US" dirty="0"/>
              <a:t>1 preload adjustment based on lessons learned from MQXFA13</a:t>
            </a:r>
          </a:p>
          <a:p>
            <a:pPr lvl="1"/>
            <a:r>
              <a:rPr lang="en-US" dirty="0"/>
              <a:t>1 ready for test (MQXFA07b) </a:t>
            </a:r>
          </a:p>
          <a:p>
            <a:r>
              <a:rPr lang="en-US" dirty="0"/>
              <a:t>Assemblies of MQXFA16 and MQXFA17 are in progress.</a:t>
            </a:r>
          </a:p>
          <a:p>
            <a:r>
              <a:rPr lang="en-US" u="sng" dirty="0"/>
              <a:t>FMEA performed for Magnet Assembly Travelers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74C792-F29F-4E47-886A-647EC64655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31"/>
          <a:stretch/>
        </p:blipFill>
        <p:spPr>
          <a:xfrm rot="5400000">
            <a:off x="4371823" y="4914242"/>
            <a:ext cx="2344570" cy="15121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99CB30-C130-9B4A-BE6E-DD8D324B32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531"/>
          <a:stretch/>
        </p:blipFill>
        <p:spPr>
          <a:xfrm>
            <a:off x="6459553" y="4498041"/>
            <a:ext cx="2067886" cy="23445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94CD3F-E3FD-D64D-B428-16FCC11320CB}"/>
              </a:ext>
            </a:extLst>
          </p:cNvPr>
          <p:cNvSpPr txBox="1"/>
          <p:nvPr/>
        </p:nvSpPr>
        <p:spPr>
          <a:xfrm>
            <a:off x="5219964" y="6529808"/>
            <a:ext cx="316791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MQXFA shell-yoke assembly in process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5D67B7-F8E6-478B-BF6C-89620EE71E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720"/>
          <a:stretch/>
        </p:blipFill>
        <p:spPr>
          <a:xfrm>
            <a:off x="-13074" y="4498041"/>
            <a:ext cx="4524709" cy="23445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C0E94F-64D3-4FE3-8495-EF39752EF49D}"/>
              </a:ext>
            </a:extLst>
          </p:cNvPr>
          <p:cNvSpPr txBox="1"/>
          <p:nvPr/>
        </p:nvSpPr>
        <p:spPr>
          <a:xfrm>
            <a:off x="574442" y="6529809"/>
            <a:ext cx="288038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Two MQXFA assembly lines at LBNL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5F1283-C75B-4E8B-B130-3DCE0C1016AC}"/>
              </a:ext>
            </a:extLst>
          </p:cNvPr>
          <p:cNvSpPr txBox="1"/>
          <p:nvPr/>
        </p:nvSpPr>
        <p:spPr>
          <a:xfrm>
            <a:off x="-13074" y="4355812"/>
            <a:ext cx="882047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More details on </a:t>
            </a:r>
            <a:r>
              <a:rPr lang="en-US" b="1" dirty="0"/>
              <a:t>Thursday</a:t>
            </a:r>
            <a:r>
              <a:rPr lang="en-US" dirty="0"/>
              <a:t> in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MQXFA, magnet assembly and preload</a:t>
            </a:r>
            <a:r>
              <a:rPr lang="en-US" dirty="0"/>
              <a:t> by Dan Cheng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4A280-785E-D938-E83F-9FCA01548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3296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2040-6704-4E30-ACC4-917381B07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and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B0D99-6824-49BB-AA81-97EE5073D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10208"/>
            <a:ext cx="7920000" cy="51110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Plans for magnet assembly:</a:t>
            </a:r>
          </a:p>
          <a:p>
            <a:pPr lvl="1"/>
            <a:r>
              <a:rPr lang="en-US" dirty="0"/>
              <a:t>MQXFA07b is at BNL for test</a:t>
            </a:r>
          </a:p>
          <a:p>
            <a:pPr lvl="1"/>
            <a:r>
              <a:rPr lang="en-US" dirty="0"/>
              <a:t>MQXFA15 preload adjustment in ~3 weeks after MQXFA16 is complete</a:t>
            </a:r>
          </a:p>
          <a:p>
            <a:pPr lvl="1"/>
            <a:r>
              <a:rPr lang="en-US" dirty="0"/>
              <a:t>MQXFA16 &amp; MQXFA17 have high priority for test in CA05 (no vertical test)</a:t>
            </a:r>
          </a:p>
          <a:p>
            <a:pPr lvl="1"/>
            <a:r>
              <a:rPr lang="en-US" dirty="0"/>
              <a:t>MQXFA13b and MQXFA12b after them</a:t>
            </a:r>
          </a:p>
          <a:p>
            <a:pPr lvl="1"/>
            <a:r>
              <a:rPr lang="en-US" dirty="0"/>
              <a:t>MQXFA09 was retired</a:t>
            </a:r>
          </a:p>
          <a:p>
            <a:pPr lvl="2"/>
            <a:r>
              <a:rPr lang="en-US" dirty="0"/>
              <a:t>2 coils and structure reused in other magnets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 last magnet = MQXFA23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Working Schedule </a:t>
            </a:r>
          </a:p>
          <a:p>
            <a:pPr lvl="1"/>
            <a:r>
              <a:rPr lang="en-US" dirty="0"/>
              <a:t>August update: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522C2-CF34-4AA1-9C5E-2C786ED3E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5B47A0-121F-3EAE-6078-9D28B9CCC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DD5277-68B8-52CD-652C-F3495A4D3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509120"/>
            <a:ext cx="3175000" cy="224155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84996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44CA2-E433-54F0-A903-66FB9BEEB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MQXFA magnet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286B6-634B-CCCC-6DA7-9657B3A4B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Negotiation in progress for acceptance by CERN of CA01 with an additional magnet</a:t>
            </a:r>
          </a:p>
          <a:p>
            <a:pPr lvl="1"/>
            <a:r>
              <a:rPr lang="en-US" dirty="0"/>
              <a:t>MQXFA24</a:t>
            </a:r>
          </a:p>
          <a:p>
            <a:r>
              <a:rPr lang="en-US" dirty="0"/>
              <a:t>Coil fabrication could start tomorrow (after BCR is approved) because we have cables and coil parts in house</a:t>
            </a:r>
          </a:p>
          <a:p>
            <a:r>
              <a:rPr lang="en-US" dirty="0"/>
              <a:t>But it would </a:t>
            </a:r>
            <a:r>
              <a:rPr lang="en-US" b="1" dirty="0"/>
              <a:t>“empty” the inventory</a:t>
            </a:r>
          </a:p>
          <a:p>
            <a:r>
              <a:rPr lang="en-US" dirty="0"/>
              <a:t>Therefore, we will have to </a:t>
            </a:r>
            <a:r>
              <a:rPr lang="en-US" u="sng" dirty="0"/>
              <a:t>add cables, coil parts, structure components</a:t>
            </a:r>
            <a:r>
              <a:rPr lang="en-US" dirty="0"/>
              <a:t> and possibly strand (?)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4DA7E9-CE97-6DE5-69EE-0D9ACDEC9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78D9F-6664-717C-8140-1F51BF93B6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34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95F63-970A-410A-B622-AC860EFB7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E90FB-B719-4D7C-9124-CD2888B5B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14325"/>
            <a:ext cx="7920000" cy="512298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fabrication of MQXFA magnets by US-AUP is at peak production rate.</a:t>
            </a:r>
          </a:p>
          <a:p>
            <a:pPr lvl="1"/>
            <a:r>
              <a:rPr lang="en-US" dirty="0"/>
              <a:t>Strand procurement, Cable fabrication, Coil fabrication are almost complete</a:t>
            </a:r>
          </a:p>
          <a:p>
            <a:pPr lvl="1"/>
            <a:r>
              <a:rPr lang="en-US" dirty="0"/>
              <a:t>Magnet assembly is close to 50% complete</a:t>
            </a:r>
          </a:p>
          <a:p>
            <a:pPr lvl="1"/>
            <a:endParaRPr lang="en-US" dirty="0"/>
          </a:p>
          <a:p>
            <a:r>
              <a:rPr lang="en-US" dirty="0"/>
              <a:t>Three magnets out of eleven did not meet requirements during vertical test. Lessons were learned and changes implemented.</a:t>
            </a:r>
          </a:p>
          <a:p>
            <a:pPr lvl="1"/>
            <a:r>
              <a:rPr lang="en-US" dirty="0"/>
              <a:t>Magnet yield is expected to increase</a:t>
            </a:r>
          </a:p>
          <a:p>
            <a:pPr lvl="1"/>
            <a:endParaRPr lang="en-US" dirty="0"/>
          </a:p>
          <a:p>
            <a:r>
              <a:rPr lang="en-US" dirty="0"/>
              <a:t>Cable yield is higher than starting assumption, whereas coil yield is lower. Baseline was changed accordingly.</a:t>
            </a:r>
          </a:p>
          <a:p>
            <a:pPr lvl="1"/>
            <a:r>
              <a:rPr lang="en-US" dirty="0"/>
              <a:t>Inventory for 6+ additional coils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Last magnet to be completed around beginning of 2025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D8B02-EF09-4F5E-85B6-B9B3CA1CC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EA42F-4637-C4F6-A605-1F3EC306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196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20FA4-437F-718B-2B6F-C7218E29B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849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5616184" cy="720000"/>
          </a:xfrm>
        </p:spPr>
        <p:txBody>
          <a:bodyPr/>
          <a:lstStyle/>
          <a:p>
            <a:r>
              <a:rPr lang="en-US" dirty="0"/>
              <a:t>MQXFA/B Design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9050" y="1219200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3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Unit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MQXFA/B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Coil aperture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Magnetic length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4.2/7.15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layers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turns Inner-Outer layer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</a:t>
                      </a:r>
                      <a:r>
                        <a:rPr lang="en-US" sz="1800" baseline="0" dirty="0">
                          <a:effectLst/>
                        </a:rPr>
                        <a:t>-</a:t>
                      </a:r>
                      <a:r>
                        <a:rPr lang="en-US" sz="1800" dirty="0">
                          <a:effectLst/>
                        </a:rPr>
                        <a:t>28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Operation temperature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gradient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132.2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16.23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Peak field at nom.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Stored energy at nom. </a:t>
                      </a:r>
                      <a:r>
                        <a:rPr lang="en-US" sz="1800" dirty="0" err="1">
                          <a:effectLst/>
                        </a:rPr>
                        <a:t>curr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MJ/m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Diff. inductance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8.26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 diameter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</a:t>
                      </a:r>
                      <a:r>
                        <a:rPr lang="en-US" sz="1800" baseline="0" dirty="0">
                          <a:effectLst/>
                        </a:rPr>
                        <a:t> number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</a:t>
                      </a:r>
                      <a:r>
                        <a:rPr lang="en-US" sz="1800" baseline="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width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18.15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Cable mid thickness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1.525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Keystone angle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80112" y="4413279"/>
            <a:ext cx="3581400" cy="24447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46" y="5715012"/>
            <a:ext cx="56949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P. Ferracin et al., “</a:t>
            </a:r>
            <a:r>
              <a:rPr lang="x-none" sz="1200" dirty="0"/>
              <a:t>Development of MQXF, the Nb</a:t>
            </a:r>
            <a:r>
              <a:rPr lang="x-none" sz="1200" baseline="-25000" dirty="0"/>
              <a:t>3</a:t>
            </a:r>
            <a:r>
              <a:rPr lang="x-none" sz="1200" dirty="0"/>
              <a:t>Sn Low-β Quadrupole for the HiLumi LHC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” IEEE Trans App.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Supercond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Vol. 26, no. 4, 4000207</a:t>
            </a:r>
          </a:p>
        </p:txBody>
      </p:sp>
      <p:pic>
        <p:nvPicPr>
          <p:cNvPr id="16" name="Picture 15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1" r="13051"/>
          <a:stretch>
            <a:fillRect/>
          </a:stretch>
        </p:blipFill>
        <p:spPr bwMode="auto">
          <a:xfrm>
            <a:off x="5614009" y="3624262"/>
            <a:ext cx="1262247" cy="128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86166" y="3933906"/>
            <a:ext cx="1975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Conductor</a:t>
            </a:r>
          </a:p>
          <a:p>
            <a:r>
              <a:rPr lang="en-US" dirty="0"/>
              <a:t>RRP 108/127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D78BC6-2180-472B-9EC1-4648E0CB02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401" t="1147" r="13208" b="2441"/>
          <a:stretch/>
        </p:blipFill>
        <p:spPr>
          <a:xfrm>
            <a:off x="5592600" y="2160"/>
            <a:ext cx="3551400" cy="354732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040B8C5-1861-42C9-AABB-69B5F202C67D}"/>
              </a:ext>
            </a:extLst>
          </p:cNvPr>
          <p:cNvSpPr/>
          <p:nvPr/>
        </p:nvSpPr>
        <p:spPr>
          <a:xfrm>
            <a:off x="1403648" y="6661047"/>
            <a:ext cx="648072" cy="1962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6192296"/>
            <a:ext cx="56981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G. Ambrosio et al., “First Test Results of the 150 mm Aperture IR Quadrupole Models for the High Luminosity LHC” NAPAC16, FERMILAB-CONF-16-440-TD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66DC0-6698-4D1C-907E-0CF6CD349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350" y="6518451"/>
            <a:ext cx="5698106" cy="360000"/>
          </a:xfrm>
        </p:spPr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BFC0B5-428F-EFE4-1318-C80E6BAD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808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Low-</a:t>
            </a:r>
            <a:r>
              <a:rPr lang="en-GB" altLang="en-US" dirty="0">
                <a:sym typeface="Symbol" panose="05050102010706020507" pitchFamily="18" charset="2"/>
              </a:rPr>
              <a:t> quadrupole magnets</a:t>
            </a:r>
            <a:br>
              <a:rPr lang="en-GB" altLang="en-US" dirty="0">
                <a:sym typeface="Symbol" panose="05050102010706020507" pitchFamily="18" charset="2"/>
              </a:rPr>
            </a:br>
            <a:r>
              <a:rPr lang="en-GB" altLang="en-US" dirty="0">
                <a:sym typeface="Symbol" panose="05050102010706020507" pitchFamily="18" charset="2"/>
              </a:rPr>
              <a:t>f</a:t>
            </a:r>
            <a:r>
              <a:rPr lang="en-GB" altLang="en-US" dirty="0"/>
              <a:t>rom LHC to </a:t>
            </a:r>
            <a:r>
              <a:rPr lang="en-GB" altLang="en-US" dirty="0">
                <a:solidFill>
                  <a:srgbClr val="009900"/>
                </a:solidFill>
              </a:rPr>
              <a:t>HL-LHC </a:t>
            </a:r>
            <a:endParaRPr lang="en-GB" dirty="0">
              <a:solidFill>
                <a:srgbClr val="00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91209"/>
            <a:ext cx="7920000" cy="1489719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/>
              <a:t>Cold mass OD from 490/420 to </a:t>
            </a:r>
            <a:r>
              <a:rPr lang="en-GB" b="1" dirty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More than double the aperture: from 70 to </a:t>
            </a:r>
            <a:r>
              <a:rPr lang="en-GB" b="1" dirty="0">
                <a:solidFill>
                  <a:srgbClr val="FF0000"/>
                </a:solidFill>
              </a:rPr>
              <a:t>150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~4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straight section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~6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the ends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MQXFA Status</a:t>
            </a:r>
            <a:endParaRPr lang="en-GB" noProof="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3657600"/>
            <a:ext cx="2232025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22700"/>
            <a:ext cx="19081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01988" y="3365500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8475" y="3221111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3450" y="2899792"/>
            <a:ext cx="2536825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009900"/>
                </a:solidFill>
                <a:latin typeface="+mn-lt"/>
              </a:rPr>
              <a:t>MQXF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115" r="2296" b="1115"/>
          <a:stretch>
            <a:fillRect/>
          </a:stretch>
        </p:blipFill>
        <p:spPr bwMode="auto">
          <a:xfrm>
            <a:off x="5807075" y="3302000"/>
            <a:ext cx="2879725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771800" y="5899150"/>
            <a:ext cx="3600400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5F5F5F"/>
                </a:solidFill>
                <a:latin typeface="+mn-lt"/>
              </a:rPr>
              <a:t>Same scale for all 3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2873236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State of the art quadrupoles at the time of LHC construction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752586-0920-46DA-9D38-89628165D5C9}"/>
              </a:ext>
            </a:extLst>
          </p:cNvPr>
          <p:cNvCxnSpPr>
            <a:cxnSpLocks/>
          </p:cNvCxnSpPr>
          <p:nvPr/>
        </p:nvCxnSpPr>
        <p:spPr>
          <a:xfrm flipH="1">
            <a:off x="2195736" y="977900"/>
            <a:ext cx="1800200" cy="245110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9233DF-6ED4-4707-8246-D6569088D525}"/>
              </a:ext>
            </a:extLst>
          </p:cNvPr>
          <p:cNvCxnSpPr>
            <a:cxnSpLocks/>
          </p:cNvCxnSpPr>
          <p:nvPr/>
        </p:nvCxnSpPr>
        <p:spPr>
          <a:xfrm>
            <a:off x="4062610" y="1022932"/>
            <a:ext cx="0" cy="2520368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592578-B88A-45F0-ADE3-B84F9359CDE5}"/>
              </a:ext>
            </a:extLst>
          </p:cNvPr>
          <p:cNvCxnSpPr>
            <a:cxnSpLocks/>
          </p:cNvCxnSpPr>
          <p:nvPr/>
        </p:nvCxnSpPr>
        <p:spPr>
          <a:xfrm>
            <a:off x="5508104" y="943266"/>
            <a:ext cx="1368152" cy="2299302"/>
          </a:xfrm>
          <a:prstGeom prst="straightConnector1">
            <a:avLst/>
          </a:prstGeom>
          <a:ln>
            <a:solidFill>
              <a:srgbClr val="0099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CAF6D50-3279-46C5-2B23-8056D27B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4967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CCC1-E2AF-D1A9-7697-A57D604AB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4C4BB-0408-579F-4B17-B6353F7F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EB3E06-E0A5-6849-7BA2-B2E39FC52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0E45F0-6609-977E-BE07-D0E6945A4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2420888"/>
            <a:ext cx="9144000" cy="2508940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E32B0566-74C0-17A3-250B-ADAC4B81411C}"/>
              </a:ext>
            </a:extLst>
          </p:cNvPr>
          <p:cNvSpPr txBox="1">
            <a:spLocks/>
          </p:cNvSpPr>
          <p:nvPr/>
        </p:nvSpPr>
        <p:spPr>
          <a:xfrm>
            <a:off x="107504" y="4581128"/>
            <a:ext cx="9036496" cy="1493872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 algn="l" defTabSz="514944" rtl="0" eaLnBrk="1" latinLnBrk="0" hangingPunct="1">
              <a:spcBef>
                <a:spcPct val="20000"/>
              </a:spcBef>
              <a:buFontTx/>
              <a:buNone/>
              <a:defRPr sz="24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514944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2pPr>
            <a:lvl3pPr marL="1029889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3pPr>
            <a:lvl4pPr marL="1544833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4pPr>
            <a:lvl5pPr marL="2059777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5pPr>
            <a:lvl6pPr marL="2832194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7138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2083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7027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49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*The actual yield includes the sum of the probabilities of using coils on hold (i.e. 2 coils with 50% probability of being used = 1 coil approved for use).</a:t>
            </a:r>
          </a:p>
          <a:p>
            <a:pPr marL="0" marR="0" lvl="0" indent="0" algn="l" defTabSz="5149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**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MQXFA07 and MQXFA08 coils and magnets were fabricated under Covid restrictions. AUP project was re-baselined assuming that 66% of MQXFA07 and MQXFA08 limited performances were due to the impact of Covid restrictions. These issues assumed to be Covid impact were not included in the actual yield. 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9DDBF2F-65AD-B0B9-1B4D-D490FB648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908720"/>
            <a:ext cx="7632848" cy="144016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Coil fabrication yield was lower in first years of coil fabrication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600" dirty="0"/>
              <a:t>For instance: ~80% in October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Effect of learning curve visible in ~second half of coil fabrication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Similar impact expected in coil yield for integration &amp; test</a:t>
            </a:r>
            <a:endParaRPr lang="en-US" dirty="0"/>
          </a:p>
          <a:p>
            <a:endParaRPr lang="en-US" sz="24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3B2DFB-5B41-CC3B-FF20-2BF26687D13B}"/>
              </a:ext>
            </a:extLst>
          </p:cNvPr>
          <p:cNvCxnSpPr>
            <a:cxnSpLocks/>
          </p:cNvCxnSpPr>
          <p:nvPr/>
        </p:nvCxnSpPr>
        <p:spPr>
          <a:xfrm>
            <a:off x="3779912" y="1556792"/>
            <a:ext cx="2448272" cy="1800200"/>
          </a:xfrm>
          <a:prstGeom prst="straightConnector1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85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0DBAC-0C70-4967-8AF6-799582442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Lessons Learned from MQXFA07/08 NCR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438FC-720D-439D-B1CB-94592C870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20688"/>
            <a:ext cx="8795280" cy="4320480"/>
          </a:xfrm>
        </p:spPr>
        <p:txBody>
          <a:bodyPr>
            <a:normAutofit/>
          </a:bodyPr>
          <a:lstStyle/>
          <a:p>
            <a:r>
              <a:rPr lang="en-US" dirty="0"/>
              <a:t>MQXFA07 and MQXFA08 non-conformity analyses are complete </a:t>
            </a:r>
            <a:r>
              <a:rPr lang="en-US" sz="1800" dirty="0"/>
              <a:t>(</a:t>
            </a:r>
            <a:r>
              <a:rPr lang="fr-FR" sz="1800" dirty="0"/>
              <a:t>AUP doc-4293 &amp; 4776; EDMS# 2777612</a:t>
            </a:r>
            <a:r>
              <a:rPr lang="en-US" sz="1800" dirty="0"/>
              <a:t>)</a:t>
            </a:r>
          </a:p>
          <a:p>
            <a:pPr lvl="1"/>
            <a:r>
              <a:rPr lang="en-US" dirty="0"/>
              <a:t>“Smoking gun” (broken Nb</a:t>
            </a:r>
            <a:r>
              <a:rPr lang="en-US" baseline="-25000" dirty="0"/>
              <a:t>3</a:t>
            </a:r>
            <a:r>
              <a:rPr lang="en-US" dirty="0"/>
              <a:t>Sn filaments) was found through metallographic analysis by CERN team </a:t>
            </a:r>
          </a:p>
          <a:p>
            <a:r>
              <a:rPr lang="en-US" dirty="0"/>
              <a:t>Lessons learned: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Asymmetry during assembly may be looked-in by prestress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2D asymmetry may cause poor preload in the ends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COVID restrictions contributed to these issues</a:t>
            </a:r>
            <a:endParaRPr lang="en-US" i="1" dirty="0">
              <a:solidFill>
                <a:schemeClr val="tx2"/>
              </a:solidFill>
            </a:endParaRPr>
          </a:p>
          <a:p>
            <a:r>
              <a:rPr lang="en-US" u="sng" dirty="0"/>
              <a:t>All causes have been addressed for future magnets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9293E-E591-4107-ABA6-990B5431F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7A2CED-BF0E-4FDB-A0A9-04649562B82E}"/>
              </a:ext>
            </a:extLst>
          </p:cNvPr>
          <p:cNvSpPr txBox="1"/>
          <p:nvPr/>
        </p:nvSpPr>
        <p:spPr>
          <a:xfrm>
            <a:off x="3830479" y="4738250"/>
            <a:ext cx="1821641" cy="160043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Closed pole key gap in a coil may lead to poor longitudinal preload in the ends of that coil at edge to end-spacer transition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2EBB7-35BB-446E-A3EC-29C5040AF0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HL-LHC AUP </a:t>
            </a:r>
            <a:r>
              <a:rPr lang="en-US" dirty="0" err="1">
                <a:solidFill>
                  <a:schemeClr val="bg1"/>
                </a:solidFill>
              </a:rPr>
              <a:t>Rebaseline</a:t>
            </a:r>
            <a:r>
              <a:rPr lang="en-US" dirty="0">
                <a:solidFill>
                  <a:schemeClr val="bg1"/>
                </a:solidFill>
              </a:rPr>
              <a:t> DOE Rev.  – Dec. 2022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700948-DF43-AA43-ED82-B2814F0B7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" y="4723478"/>
            <a:ext cx="3707069" cy="21345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7E36A7-DF91-EF67-5BD8-6958BFF41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554" y="4725143"/>
            <a:ext cx="2800446" cy="2131985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29D4EABD-849D-8708-72F3-FA285D416B29}"/>
              </a:ext>
            </a:extLst>
          </p:cNvPr>
          <p:cNvSpPr/>
          <p:nvPr/>
        </p:nvSpPr>
        <p:spPr>
          <a:xfrm>
            <a:off x="4139952" y="6453336"/>
            <a:ext cx="1080120" cy="2630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2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FD1F4-1A76-4A94-B9C3-B11BFF9BF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Acknowledgement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41A9A-7A48-4C7D-A0E1-A6CCA323A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195" y="975518"/>
            <a:ext cx="8784976" cy="5117778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US HL-LHC Accelerator Upgrade Project (AUP)</a:t>
            </a:r>
          </a:p>
          <a:p>
            <a:pPr lvl="1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BNL</a:t>
            </a:r>
            <a:r>
              <a:rPr lang="en-US" dirty="0"/>
              <a:t>: K. Amm, M. Anerella, A. Ben Yahia, H. Hocker, P. Joshi, F. Kurian, J. Muratore, J. Schmalzle, , P. Wanderer </a:t>
            </a:r>
            <a:endParaRPr lang="en-GB" altLang="en-US" dirty="0">
              <a:solidFill>
                <a:srgbClr val="FF0000"/>
              </a:solidFill>
              <a:sym typeface="Symbol"/>
            </a:endParaRP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FNAL: </a:t>
            </a:r>
            <a:r>
              <a:rPr lang="en-GB" altLang="en-US" dirty="0">
                <a:sym typeface="Symbol"/>
              </a:rPr>
              <a:t>G. Ambrosio, G. Apollinari, M. Baldini, J. Blowers, R. Bossert, R. Carcagno, G. Chlachidze, J. DiMarco, S. Feher, S. Krave, V. Lombardo, </a:t>
            </a:r>
            <a:r>
              <a:rPr lang="en-US" dirty="0"/>
              <a:t>C. Narug, </a:t>
            </a:r>
            <a:r>
              <a:rPr lang="en-GB" altLang="en-US" dirty="0">
                <a:sym typeface="Symbol"/>
              </a:rPr>
              <a:t> A. Nobrega, V. Marinozzi, C. Orozco, T. Page, S. Stoynev, T. Strauss, M. Turenne, D. Turrioni, A. Vouris, M. Yu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LBNL: </a:t>
            </a:r>
            <a:r>
              <a:rPr lang="en-US" dirty="0"/>
              <a:t>D. Cheng, P. Ferracin, L. Garcia Fajardo, E. Lee, M. Marchevsky, M. Naus, I. Pong, S. Prestemon, K. Ray, G. </a:t>
            </a:r>
            <a:r>
              <a:rPr lang="en-US" dirty="0" err="1"/>
              <a:t>Sabbi</a:t>
            </a:r>
            <a:r>
              <a:rPr lang="en-US" dirty="0"/>
              <a:t>, </a:t>
            </a:r>
            <a:r>
              <a:rPr lang="en-GB" altLang="en-US" dirty="0">
                <a:sym typeface="Symbol"/>
              </a:rPr>
              <a:t>G. Vallone, </a:t>
            </a:r>
            <a:r>
              <a:rPr lang="en-US" dirty="0"/>
              <a:t>X. Wang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NHMFL: 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L. Cooley, J. Levitan, J. Lu, R. Walsh</a:t>
            </a:r>
            <a:endParaRPr lang="en-GB" altLang="en-US" dirty="0">
              <a:solidFill>
                <a:schemeClr val="tx1">
                  <a:lumMod val="65000"/>
                  <a:lumOff val="35000"/>
                </a:schemeClr>
              </a:solidFill>
              <a:sym typeface="Symbol"/>
            </a:endParaRPr>
          </a:p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CERN: HL-LHC Project</a:t>
            </a:r>
          </a:p>
          <a:p>
            <a:pPr lvl="1">
              <a:defRPr/>
            </a:pPr>
            <a:r>
              <a:rPr lang="en-GB" altLang="en-US" dirty="0">
                <a:sym typeface="Symbol"/>
              </a:rPr>
              <a:t>G. Arnau Izquierdo, A. Ballarino, M. </a:t>
            </a:r>
            <a:r>
              <a:rPr lang="en-GB" altLang="en-US" dirty="0" err="1">
                <a:sym typeface="Symbol"/>
              </a:rPr>
              <a:t>Bajko</a:t>
            </a:r>
            <a:r>
              <a:rPr lang="en-GB" altLang="en-US" dirty="0">
                <a:sym typeface="Symbol"/>
              </a:rPr>
              <a:t>, C. Barth, N. Bourcey, B. Bulat, M. </a:t>
            </a:r>
            <a:r>
              <a:rPr lang="en-GB" altLang="en-US" dirty="0" err="1">
                <a:sym typeface="Symbol"/>
              </a:rPr>
              <a:t>Cruovizier</a:t>
            </a:r>
            <a:r>
              <a:rPr lang="en-GB" altLang="en-US" dirty="0">
                <a:sym typeface="Symbol"/>
              </a:rPr>
              <a:t>, A. Devred, H. Felice, S. Ferradas Troitino, L. </a:t>
            </a:r>
            <a:r>
              <a:rPr lang="en-GB" altLang="en-US" dirty="0" err="1">
                <a:sym typeface="Symbol"/>
              </a:rPr>
              <a:t>Fiscarelli</a:t>
            </a:r>
            <a:r>
              <a:rPr lang="en-GB" altLang="en-US" dirty="0">
                <a:sym typeface="Symbol"/>
              </a:rPr>
              <a:t>, J. Fleiter, M. Guinchard, O. </a:t>
            </a:r>
            <a:r>
              <a:rPr lang="en-GB" altLang="en-US" dirty="0" err="1">
                <a:sym typeface="Symbol"/>
              </a:rPr>
              <a:t>Housiaux</a:t>
            </a:r>
            <a:r>
              <a:rPr lang="en-GB" altLang="en-US" dirty="0">
                <a:sym typeface="Symbol"/>
              </a:rPr>
              <a:t>, S. Izquierdo Bermudez, N. Lusa, F. Mangiarotti, A. Milanese, A. Moros, P. Moyret, C. </a:t>
            </a:r>
            <a:r>
              <a:rPr lang="en-GB" altLang="en-US" dirty="0" err="1">
                <a:sym typeface="Symbol"/>
              </a:rPr>
              <a:t>Petrone</a:t>
            </a:r>
            <a:r>
              <a:rPr lang="en-GB" altLang="en-US" dirty="0">
                <a:sym typeface="Symbol"/>
              </a:rPr>
              <a:t>, J.C. Perez, H. </a:t>
            </a:r>
            <a:r>
              <a:rPr lang="en-GB" altLang="en-US" dirty="0" err="1">
                <a:sym typeface="Symbol"/>
              </a:rPr>
              <a:t>Prin</a:t>
            </a:r>
            <a:r>
              <a:rPr lang="en-GB" altLang="en-US" dirty="0">
                <a:sym typeface="Symbol"/>
              </a:rPr>
              <a:t>, R. Principe, </a:t>
            </a:r>
            <a:r>
              <a:rPr lang="en-US" dirty="0"/>
              <a:t>E. Ravaioli, </a:t>
            </a:r>
            <a:r>
              <a:rPr lang="en-GB" altLang="en-US" dirty="0">
                <a:sym typeface="Symbol"/>
              </a:rPr>
              <a:t>T. </a:t>
            </a:r>
            <a:r>
              <a:rPr lang="en-GB" altLang="en-US" dirty="0" err="1">
                <a:sym typeface="Symbol"/>
              </a:rPr>
              <a:t>Sahner</a:t>
            </a:r>
            <a:r>
              <a:rPr lang="en-GB" altLang="en-US" dirty="0">
                <a:sym typeface="Symbol"/>
              </a:rPr>
              <a:t>, S. Sgobba,</a:t>
            </a:r>
            <a:r>
              <a:rPr lang="pt-BR" altLang="en-US" dirty="0">
                <a:sym typeface="Symbol"/>
              </a:rPr>
              <a:t> P. Tavares Coutinho Borges De Sousa,</a:t>
            </a:r>
            <a:r>
              <a:rPr lang="en-GB" altLang="en-US" dirty="0">
                <a:sym typeface="Symbol"/>
              </a:rPr>
              <a:t> E. </a:t>
            </a:r>
            <a:r>
              <a:rPr lang="en-GB" altLang="en-US" dirty="0" err="1">
                <a:sym typeface="Symbol"/>
              </a:rPr>
              <a:t>Todesco</a:t>
            </a:r>
            <a:r>
              <a:rPr lang="en-GB" altLang="en-US" dirty="0">
                <a:sym typeface="Symbol"/>
              </a:rPr>
              <a:t>, J. Ferradas Troitino, </a:t>
            </a:r>
            <a:r>
              <a:rPr lang="en-US" dirty="0"/>
              <a:t>R. Van Weelderen, </a:t>
            </a:r>
            <a:r>
              <a:rPr lang="en-GB" altLang="en-US" dirty="0">
                <a:sym typeface="Symbol"/>
              </a:rPr>
              <a:t>G. </a:t>
            </a:r>
            <a:r>
              <a:rPr lang="en-GB" altLang="en-US" dirty="0" err="1">
                <a:sym typeface="Symbol"/>
              </a:rPr>
              <a:t>Willering</a:t>
            </a:r>
            <a:endParaRPr lang="en-GB" altLang="en-US" dirty="0">
              <a:solidFill>
                <a:schemeClr val="bg2"/>
              </a:solidFill>
              <a:sym typeface="Symbo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9883D-174A-4A20-A241-7A93B1660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7E78-1842-404F-8042-D10626D47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G. Ambrosio - MQXFA Status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6748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434800" cy="720000"/>
          </a:xfrm>
        </p:spPr>
        <p:txBody>
          <a:bodyPr/>
          <a:lstStyle/>
          <a:p>
            <a:r>
              <a:rPr lang="en-US" dirty="0"/>
              <a:t>Lessons Learned from MQXFA13 NCR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208472" cy="4906963"/>
          </a:xfrm>
        </p:spPr>
        <p:txBody>
          <a:bodyPr>
            <a:normAutofit/>
          </a:bodyPr>
          <a:lstStyle/>
          <a:p>
            <a:r>
              <a:rPr lang="en-US" dirty="0"/>
              <a:t>MQXFA13 investigation is in progress </a:t>
            </a:r>
          </a:p>
          <a:p>
            <a:pPr lvl="1"/>
            <a:r>
              <a:rPr lang="en-US" dirty="0"/>
              <a:t>metallographic analysis to be performed at CERN</a:t>
            </a:r>
          </a:p>
          <a:p>
            <a:r>
              <a:rPr lang="en-US" dirty="0">
                <a:solidFill>
                  <a:schemeClr val="tx2"/>
                </a:solidFill>
              </a:rPr>
              <a:t>Main suspect: Small arc-length in the ends of all coils caused low pre-load and high strain in the ends.</a:t>
            </a:r>
          </a:p>
          <a:p>
            <a:pPr lvl="1"/>
            <a:r>
              <a:rPr lang="en-US" dirty="0"/>
              <a:t>Limiting coil had smallest arc-length of all tested coil</a:t>
            </a:r>
          </a:p>
          <a:p>
            <a:r>
              <a:rPr lang="en-US" dirty="0"/>
              <a:t>Preventive actions:</a:t>
            </a:r>
          </a:p>
          <a:p>
            <a:pPr lvl="1"/>
            <a:r>
              <a:rPr lang="en-US" dirty="0"/>
              <a:t>Increased the maximum allowable stress during preload: from 110 to 120 MPa</a:t>
            </a:r>
          </a:p>
          <a:p>
            <a:pPr lvl="1"/>
            <a:r>
              <a:rPr lang="en-US" dirty="0"/>
              <a:t>Target for minimum loading key size based on coil dimensions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626AA-5D3F-B11F-7997-E97194E69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7482F3-8690-9B8E-AE12-42624D47180F}"/>
              </a:ext>
            </a:extLst>
          </p:cNvPr>
          <p:cNvSpPr txBox="1"/>
          <p:nvPr/>
        </p:nvSpPr>
        <p:spPr>
          <a:xfrm>
            <a:off x="34870" y="5830518"/>
            <a:ext cx="882047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More details on </a:t>
            </a:r>
            <a:r>
              <a:rPr lang="en-US" b="1" dirty="0"/>
              <a:t>Thursday</a:t>
            </a:r>
            <a:r>
              <a:rPr lang="en-US" dirty="0"/>
              <a:t> in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MQXFA, magnet assembly and preload</a:t>
            </a:r>
            <a:r>
              <a:rPr lang="en-US" dirty="0"/>
              <a:t> by Dan Cheng</a:t>
            </a:r>
          </a:p>
        </p:txBody>
      </p:sp>
    </p:spTree>
    <p:extLst>
      <p:ext uri="{BB962C8B-B14F-4D97-AF65-F5344CB8AC3E}">
        <p14:creationId xmlns:p14="http://schemas.microsoft.com/office/powerpoint/2010/main" val="539209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B6E0E-6E9D-1306-08B6-7BA9FA307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3D5D1-7068-A3CC-E476-7A840A70C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Big Picture</a:t>
            </a:r>
          </a:p>
          <a:p>
            <a:r>
              <a:rPr lang="en-US" b="1" dirty="0"/>
              <a:t>Status and Inventory of each component</a:t>
            </a:r>
          </a:p>
          <a:p>
            <a:r>
              <a:rPr lang="en-US" dirty="0"/>
              <a:t>Additional magnet </a:t>
            </a:r>
          </a:p>
          <a:p>
            <a:r>
              <a:rPr lang="en-US" dirty="0"/>
              <a:t>Conclusions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769F5-98CC-EF39-0340-D02CC36F9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4A24C-2F59-7ABD-664B-46372B4E7C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3EDE53-C6B3-6ED8-375B-C5462284F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3728372"/>
            <a:ext cx="9144000" cy="250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9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D1261-122F-F6A5-8CE5-4CA5FE4C4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Big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11B6A-CAAF-6DAD-D949-FC33D6D37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216" y="1568218"/>
            <a:ext cx="3994736" cy="375212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MQXFA magnets</a:t>
            </a:r>
          </a:p>
          <a:p>
            <a:r>
              <a:rPr lang="en-US" dirty="0"/>
              <a:t>Tested: 11</a:t>
            </a:r>
          </a:p>
          <a:p>
            <a:r>
              <a:rPr lang="en-US" dirty="0"/>
              <a:t>Met Requirements: 8</a:t>
            </a:r>
          </a:p>
          <a:p>
            <a:r>
              <a:rPr lang="en-US" dirty="0"/>
              <a:t>Did not meet </a:t>
            </a:r>
            <a:r>
              <a:rPr lang="en-US" dirty="0" err="1"/>
              <a:t>requir</a:t>
            </a:r>
            <a:r>
              <a:rPr lang="en-US" dirty="0"/>
              <a:t>.: 3</a:t>
            </a:r>
          </a:p>
          <a:p>
            <a:r>
              <a:rPr lang="en-US" dirty="0"/>
              <a:t>Waiting for test: 1</a:t>
            </a:r>
          </a:p>
          <a:p>
            <a:r>
              <a:rPr lang="en-US" dirty="0"/>
              <a:t>Being assembled: 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25B37-C90B-E176-496C-E9E2C68123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20C082-9D5B-6721-32EF-885EE7327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7" y="1340768"/>
            <a:ext cx="4776226" cy="3467809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D6070A8F-40B7-18BA-055D-788DF2AC3ED6}"/>
              </a:ext>
            </a:extLst>
          </p:cNvPr>
          <p:cNvSpPr/>
          <p:nvPr/>
        </p:nvSpPr>
        <p:spPr>
          <a:xfrm>
            <a:off x="3923928" y="2708921"/>
            <a:ext cx="546961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4A19EF-BED2-3BDA-44CC-45F40E5F0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497" y="4962778"/>
            <a:ext cx="5113943" cy="18952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03DCB3-4367-35C0-4B5F-1E9453B69C92}"/>
              </a:ext>
            </a:extLst>
          </p:cNvPr>
          <p:cNvSpPr txBox="1"/>
          <p:nvPr/>
        </p:nvSpPr>
        <p:spPr>
          <a:xfrm>
            <a:off x="3707904" y="6510551"/>
            <a:ext cx="4433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MQXFA at BNL after shipment from LBNL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80FBFB2-90EF-3FB8-7A27-841D02D21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3832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243FB-BF48-4CB6-A5CF-987E1AB3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777" y="72879"/>
            <a:ext cx="7920000" cy="720000"/>
          </a:xfrm>
        </p:spPr>
        <p:txBody>
          <a:bodyPr/>
          <a:lstStyle/>
          <a:p>
            <a:r>
              <a:rPr lang="en-US" dirty="0"/>
              <a:t>Conductor Procurement &amp; QC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713BD8-4566-43E0-9912-006665649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168" y="836712"/>
            <a:ext cx="8438311" cy="5372425"/>
          </a:xfrm>
        </p:spPr>
        <p:txBody>
          <a:bodyPr>
            <a:normAutofit lnSpcReduction="10000"/>
          </a:bodyPr>
          <a:lstStyle/>
          <a:p>
            <a:pPr marL="285750">
              <a:buFont typeface="Arial" panose="020B0604020202020204" pitchFamily="34" charset="0"/>
              <a:buChar char="•"/>
            </a:pPr>
            <a:r>
              <a:rPr lang="en-US" dirty="0"/>
              <a:t>Conductor delivery: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b="1" u="sng" dirty="0"/>
              <a:t>~98% conductor received</a:t>
            </a:r>
            <a:r>
              <a:rPr lang="en-US" dirty="0"/>
              <a:t> (out of 260 km, including LARP proc.)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Last shipment (40 km) expected in September 2023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Some spools that were reworked received extra lubricant, and impacted cable stability (see next slide)</a:t>
            </a:r>
            <a:endParaRPr lang="en-US" u="sng" dirty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dirty="0"/>
              <a:t>Status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Strand verification 98% complete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Cable qualification 100% 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Witness Sample tests ~94%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u="sng" dirty="0"/>
              <a:t>Inventory</a:t>
            </a:r>
            <a:r>
              <a:rPr lang="en-US" dirty="0"/>
              <a:t> (after BL components are complete):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b="1" dirty="0"/>
              <a:t>60 km </a:t>
            </a:r>
            <a:r>
              <a:rPr lang="en-US" dirty="0"/>
              <a:t>of strand to be received by B-OST (replacement)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Dates under discussion, possibly ~end of 2024 </a:t>
            </a:r>
          </a:p>
          <a:p>
            <a:pPr marL="2114550" lvl="4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5681F6-5C7B-4C45-B345-F5F96564B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G. Ambrosio - MQXFA Status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CC19D-4A1F-96B0-9409-9018ECC45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6340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D7D6-FA68-49CF-9946-C834D0BA5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Fabrication &amp; Insulation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AB457-3832-44E5-B067-8A61F36E6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Ambrosio - MQXFA Status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6070BA-2E65-4D1B-BF9C-96C3E806F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005416"/>
            <a:ext cx="7918450" cy="4906963"/>
          </a:xfrm>
        </p:spPr>
        <p:txBody>
          <a:bodyPr>
            <a:normAutofit/>
          </a:bodyPr>
          <a:lstStyle/>
          <a:p>
            <a:r>
              <a:rPr lang="en-US" dirty="0"/>
              <a:t>Cable Fabrication &amp; Insulation Status:</a:t>
            </a:r>
          </a:p>
          <a:p>
            <a:pPr lvl="1"/>
            <a:r>
              <a:rPr lang="en-US" dirty="0"/>
              <a:t>Fabricated: 111 (+ 4 from LARP)</a:t>
            </a:r>
          </a:p>
          <a:p>
            <a:pPr lvl="1"/>
            <a:r>
              <a:rPr lang="en-US" dirty="0"/>
              <a:t>To be fabricated: 2</a:t>
            </a:r>
          </a:p>
          <a:p>
            <a:pPr lvl="0"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Cable yield:</a:t>
            </a:r>
            <a:endParaRPr lang="en-US" b="1" u="sng" dirty="0"/>
          </a:p>
          <a:p>
            <a:pPr lvl="1">
              <a:buClr>
                <a:srgbClr val="FB963C"/>
              </a:buClr>
            </a:pPr>
            <a:r>
              <a:rPr lang="en-US" dirty="0"/>
              <a:t>Yield is </a:t>
            </a:r>
            <a:r>
              <a:rPr lang="en-US" b="1" dirty="0"/>
              <a:t>95.5%</a:t>
            </a:r>
            <a:r>
              <a:rPr lang="en-US" dirty="0"/>
              <a:t> (4 rejected, 2 on-hold), vs. 91% assumed in Baseline</a:t>
            </a:r>
          </a:p>
          <a:p>
            <a:pPr lvl="2">
              <a:buClr>
                <a:srgbClr val="FB963C"/>
              </a:buClr>
            </a:pPr>
            <a:r>
              <a:rPr lang="en-US" dirty="0"/>
              <a:t>Some cables (5) were on-hold because </a:t>
            </a:r>
            <a:r>
              <a:rPr lang="en-US" dirty="0">
                <a:solidFill>
                  <a:srgbClr val="5A5A5A"/>
                </a:solidFill>
              </a:rPr>
              <a:t>of strand lubrication issue causing cable mechanical instability</a:t>
            </a:r>
          </a:p>
          <a:p>
            <a:pPr lvl="3">
              <a:buClr>
                <a:srgbClr val="FB963C"/>
              </a:buClr>
            </a:pPr>
            <a:r>
              <a:rPr lang="en-US" dirty="0">
                <a:solidFill>
                  <a:srgbClr val="5A5A5A"/>
                </a:solidFill>
              </a:rPr>
              <a:t>Coil fabrication teams (at FNAL and BNL) were able to fix all popped strands and wind 4 coils</a:t>
            </a:r>
          </a:p>
          <a:p>
            <a:pPr>
              <a:buClr>
                <a:srgbClr val="FB963C"/>
              </a:buClr>
            </a:pPr>
            <a:r>
              <a:rPr lang="en-US" u="sng" dirty="0">
                <a:solidFill>
                  <a:srgbClr val="5A5A5A"/>
                </a:solidFill>
              </a:rPr>
              <a:t>Inventory</a:t>
            </a:r>
            <a:r>
              <a:rPr lang="en-US" dirty="0">
                <a:solidFill>
                  <a:srgbClr val="5A5A5A"/>
                </a:solidFill>
              </a:rPr>
              <a:t> </a:t>
            </a:r>
            <a:r>
              <a:rPr lang="en-US" dirty="0"/>
              <a:t>(after BL components are complete)</a:t>
            </a:r>
            <a:r>
              <a:rPr lang="en-US" dirty="0">
                <a:solidFill>
                  <a:srgbClr val="5A5A5A"/>
                </a:solidFill>
              </a:rPr>
              <a:t>:</a:t>
            </a:r>
          </a:p>
          <a:p>
            <a:pPr lvl="1">
              <a:buClr>
                <a:srgbClr val="FB963C"/>
              </a:buClr>
            </a:pPr>
            <a:r>
              <a:rPr lang="en-US" b="1" dirty="0">
                <a:solidFill>
                  <a:srgbClr val="5A5A5A"/>
                </a:solidFill>
              </a:rPr>
              <a:t>6 cables </a:t>
            </a:r>
            <a:r>
              <a:rPr lang="en-US" dirty="0">
                <a:solidFill>
                  <a:srgbClr val="5A5A5A"/>
                </a:solidFill>
              </a:rPr>
              <a:t>(1 of them with excessive oil issue)</a:t>
            </a:r>
          </a:p>
          <a:p>
            <a:pPr marL="457200" lvl="1" indent="0">
              <a:buClr>
                <a:srgbClr val="FB963C"/>
              </a:buClr>
              <a:buNone/>
            </a:pPr>
            <a:endParaRPr lang="en-US" dirty="0">
              <a:solidFill>
                <a:srgbClr val="5A5A5A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2C016E-BC61-E3AC-DCEB-DED6FBD87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9644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B727-64BF-209A-DC1F-E2EEB5802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Parts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F790E-88AB-424E-BCF6-283C2C53E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procurements have been completed</a:t>
            </a:r>
          </a:p>
          <a:p>
            <a:pPr lvl="1"/>
            <a:r>
              <a:rPr lang="en-US" dirty="0"/>
              <a:t>With the exception of some parts that were rejected</a:t>
            </a:r>
          </a:p>
          <a:p>
            <a:r>
              <a:rPr lang="en-US" u="sng" dirty="0"/>
              <a:t>Inventory</a:t>
            </a:r>
            <a:r>
              <a:rPr lang="en-US" dirty="0"/>
              <a:t> (after BL components are complete):</a:t>
            </a:r>
          </a:p>
          <a:p>
            <a:pPr lvl="1"/>
            <a:r>
              <a:rPr lang="en-US" dirty="0"/>
              <a:t>Full set for </a:t>
            </a:r>
            <a:r>
              <a:rPr lang="en-US" b="1" dirty="0"/>
              <a:t>6 coils </a:t>
            </a:r>
            <a:r>
              <a:rPr lang="en-US" dirty="0"/>
              <a:t>after receiving repaired/re-fabricated parts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7CDDBB-C4BE-C553-8031-12F771565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50AB0-8DFD-8298-0217-2D99280BDA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G. Ambrosio - MQXFA Status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41B158-2CF7-0938-F610-17A3483F34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17" t="43511" r="30068" b="25694"/>
          <a:stretch/>
        </p:blipFill>
        <p:spPr>
          <a:xfrm>
            <a:off x="410572" y="3717032"/>
            <a:ext cx="8158085" cy="202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72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20F9450-E490-F670-F157-0BC8AE3BAB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81368"/>
            <a:ext cx="6550800" cy="360000"/>
          </a:xfrm>
        </p:spPr>
        <p:txBody>
          <a:bodyPr/>
          <a:lstStyle/>
          <a:p>
            <a:r>
              <a:rPr lang="en-US" dirty="0"/>
              <a:t>G. Ambrosio - MQXFA Status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0243FB-BF48-4CB6-A5CF-987E1AB3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21" y="0"/>
            <a:ext cx="7920000" cy="720000"/>
          </a:xfrm>
        </p:spPr>
        <p:txBody>
          <a:bodyPr/>
          <a:lstStyle/>
          <a:p>
            <a:r>
              <a:rPr lang="en-US" sz="2800" dirty="0"/>
              <a:t>Coil Fabrication at FNAL &amp; BNL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713BD8-4566-43E0-9912-006665649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26" y="308473"/>
            <a:ext cx="8949600" cy="107672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sz="2600" dirty="0"/>
              <a:t>Coil fabrication is </a:t>
            </a:r>
            <a:r>
              <a:rPr lang="en-US" sz="2600" b="1" u="sng" dirty="0"/>
              <a:t>95% complete</a:t>
            </a:r>
            <a:r>
              <a:rPr lang="en-US" sz="2600" b="1" dirty="0"/>
              <a:t>  </a:t>
            </a:r>
            <a:r>
              <a:rPr lang="en-US" sz="2600" dirty="0"/>
              <a:t>(out of 106 coils)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7DAD65-E6A6-70E6-3D7D-7A10B2921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043886"/>
            <a:ext cx="231668" cy="28044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655C8B2-B206-AC28-2C55-CC1D60D05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A1AC10-7C3D-2924-2594-B62C54DE5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81" y="1237370"/>
            <a:ext cx="8320075" cy="2191629"/>
          </a:xfrm>
          <a:prstGeom prst="rect">
            <a:avLst/>
          </a:prstGeom>
        </p:spPr>
      </p:pic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0928DA51-C307-852F-3B76-A966A8E6046C}"/>
              </a:ext>
            </a:extLst>
          </p:cNvPr>
          <p:cNvSpPr txBox="1">
            <a:spLocks/>
          </p:cNvSpPr>
          <p:nvPr/>
        </p:nvSpPr>
        <p:spPr>
          <a:xfrm>
            <a:off x="448781" y="3212976"/>
            <a:ext cx="8795280" cy="824754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 algn="l" defTabSz="514944" rtl="0" eaLnBrk="1" latinLnBrk="0" hangingPunct="1">
              <a:spcBef>
                <a:spcPct val="20000"/>
              </a:spcBef>
              <a:buFontTx/>
              <a:buNone/>
              <a:defRPr sz="24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514944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2pPr>
            <a:lvl3pPr marL="1029889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3pPr>
            <a:lvl4pPr marL="1544833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4pPr>
            <a:lvl5pPr marL="2059777" indent="0" algn="l" defTabSz="514944" rtl="0" eaLnBrk="1" latinLnBrk="0" hangingPunct="1">
              <a:spcBef>
                <a:spcPct val="20000"/>
              </a:spcBef>
              <a:buFontTx/>
              <a:buNone/>
              <a:defRPr sz="2700" b="1" i="0" kern="1200" baseline="0">
                <a:solidFill>
                  <a:schemeClr val="bg1"/>
                </a:solidFill>
                <a:latin typeface="Helvetica"/>
                <a:ea typeface="+mn-ea"/>
                <a:cs typeface="+mn-cs"/>
              </a:defRPr>
            </a:lvl5pPr>
            <a:lvl6pPr marL="2832194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7138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62083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7027" indent="-257472" algn="l" defTabSz="514944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49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*The actual yield includes the sum of the probabilities of using coils on hold (i.e. 2 coils with 50% probability of being used = 1 coil approved for use).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B9A300-C40D-B631-8A4B-3F6934EF729E}"/>
              </a:ext>
            </a:extLst>
          </p:cNvPr>
          <p:cNvSpPr txBox="1"/>
          <p:nvPr/>
        </p:nvSpPr>
        <p:spPr>
          <a:xfrm>
            <a:off x="2123728" y="2973667"/>
            <a:ext cx="202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01D56FFB-0211-8AB5-8255-AA93804C7590}"/>
              </a:ext>
            </a:extLst>
          </p:cNvPr>
          <p:cNvSpPr txBox="1">
            <a:spLocks/>
          </p:cNvSpPr>
          <p:nvPr/>
        </p:nvSpPr>
        <p:spPr>
          <a:xfrm>
            <a:off x="448781" y="4149080"/>
            <a:ext cx="8598019" cy="1944216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>
              <a:buFont typeface="Wingdings" panose="05000000000000000000" pitchFamily="2" charset="2"/>
              <a:buChar char="§"/>
            </a:pPr>
            <a:r>
              <a:rPr lang="en-US" sz="2400" dirty="0"/>
              <a:t>Coil fabrication yield was lower in first years of production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en-US" sz="1800" dirty="0"/>
              <a:t>For instance: ~80% in October 2020</a:t>
            </a:r>
          </a:p>
          <a:p>
            <a:pPr marL="285750">
              <a:buFont typeface="Wingdings" panose="05000000000000000000" pitchFamily="2" charset="2"/>
              <a:buChar char="§"/>
            </a:pPr>
            <a:r>
              <a:rPr lang="en-US" sz="2400" dirty="0"/>
              <a:t>Effect of </a:t>
            </a:r>
            <a:r>
              <a:rPr lang="en-US" sz="2400" i="1" dirty="0"/>
              <a:t>learning curve </a:t>
            </a:r>
            <a:r>
              <a:rPr lang="en-US" sz="2400" dirty="0"/>
              <a:t>is visible in ~second half of coil fabrication</a:t>
            </a:r>
          </a:p>
          <a:p>
            <a:pPr marL="285750">
              <a:buFont typeface="Wingdings" panose="05000000000000000000" pitchFamily="2" charset="2"/>
              <a:buChar char="§"/>
            </a:pPr>
            <a:r>
              <a:rPr lang="en-US" sz="2400" dirty="0"/>
              <a:t>Similar improvement is expected in coil yield for integration &amp; test</a:t>
            </a:r>
            <a:endParaRPr lang="en-US" sz="3200" dirty="0"/>
          </a:p>
          <a:p>
            <a:endParaRPr lang="en-US" sz="24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A4AD029-79C5-6DC0-F7B9-9BB803696A54}"/>
              </a:ext>
            </a:extLst>
          </p:cNvPr>
          <p:cNvCxnSpPr>
            <a:cxnSpLocks/>
          </p:cNvCxnSpPr>
          <p:nvPr/>
        </p:nvCxnSpPr>
        <p:spPr>
          <a:xfrm flipV="1">
            <a:off x="2987824" y="3212976"/>
            <a:ext cx="3816424" cy="1368152"/>
          </a:xfrm>
          <a:prstGeom prst="straightConnector1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41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20F9450-E490-F670-F157-0BC8AE3BAB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5616" y="6381328"/>
            <a:ext cx="6550800" cy="360000"/>
          </a:xfrm>
        </p:spPr>
        <p:txBody>
          <a:bodyPr/>
          <a:lstStyle/>
          <a:p>
            <a:r>
              <a:rPr lang="en-US" dirty="0"/>
              <a:t>G. Ambrosio - MQXFA Status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0243FB-BF48-4CB6-A5CF-987E1AB3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21" y="0"/>
            <a:ext cx="7920000" cy="720000"/>
          </a:xfrm>
        </p:spPr>
        <p:txBody>
          <a:bodyPr/>
          <a:lstStyle/>
          <a:p>
            <a:r>
              <a:rPr lang="en-US" sz="2800" dirty="0"/>
              <a:t>Overall Coil </a:t>
            </a:r>
            <a:r>
              <a:rPr lang="en-US" dirty="0"/>
              <a:t>Yield</a:t>
            </a:r>
            <a:endParaRPr lang="en-US" sz="28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713BD8-4566-43E0-9912-006665649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054" y="720001"/>
            <a:ext cx="8394154" cy="1988920"/>
          </a:xfrm>
        </p:spPr>
        <p:txBody>
          <a:bodyPr>
            <a:normAutofit/>
          </a:bodyPr>
          <a:lstStyle/>
          <a:p>
            <a:r>
              <a:rPr lang="en-US" dirty="0"/>
              <a:t>Final coil yield will depend on yield after magnet integration and test</a:t>
            </a:r>
          </a:p>
          <a:p>
            <a:r>
              <a:rPr lang="en-US" dirty="0"/>
              <a:t>Improvement due to </a:t>
            </a:r>
            <a:r>
              <a:rPr lang="en-US" i="1" dirty="0"/>
              <a:t>learning curve </a:t>
            </a:r>
            <a:r>
              <a:rPr lang="en-US" dirty="0"/>
              <a:t>is expected</a:t>
            </a:r>
          </a:p>
          <a:p>
            <a:pPr lvl="1"/>
            <a:r>
              <a:rPr lang="en-US" dirty="0"/>
              <a:t>More coils will be needed if expectation is not met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6269B4-7851-88F9-6FBD-90618FE8B649}"/>
              </a:ext>
            </a:extLst>
          </p:cNvPr>
          <p:cNvSpPr txBox="1"/>
          <p:nvPr/>
        </p:nvSpPr>
        <p:spPr>
          <a:xfrm>
            <a:off x="395536" y="4944070"/>
            <a:ext cx="83588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**MQXFA07 and MQXFA08 coils and magnets were fabricated under Covid restrictions. AUP project was re-baselined assuming that 66% of MQXFA07 and MQXFA08 limited performances were due to the impact of Covid restrictions. These issues assumed to be Covid impact were not included in the actual yield. </a:t>
            </a:r>
          </a:p>
          <a:p>
            <a:r>
              <a:rPr lang="en-US" sz="1600" dirty="0"/>
              <a:t>This yield assumes recovery of 33% coils on hold after integration and test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655C8B2-B206-AC28-2C55-CC1D60D05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22E162-AD04-86FA-3503-E12E513E4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86" y="2843737"/>
            <a:ext cx="8297278" cy="21162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487CF8-0FA9-BD0F-19CE-F53B77F33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3964667"/>
            <a:ext cx="231668" cy="28044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EBA7D57-E70A-1C7C-DF3F-1447050B755A}"/>
              </a:ext>
            </a:extLst>
          </p:cNvPr>
          <p:cNvCxnSpPr>
            <a:cxnSpLocks/>
          </p:cNvCxnSpPr>
          <p:nvPr/>
        </p:nvCxnSpPr>
        <p:spPr>
          <a:xfrm>
            <a:off x="2987824" y="2060848"/>
            <a:ext cx="3816424" cy="2232248"/>
          </a:xfrm>
          <a:prstGeom prst="straightConnector1">
            <a:avLst/>
          </a:prstGeom>
          <a:ln>
            <a:prstDash val="sys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5060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6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67657</TotalTime>
  <Words>1915</Words>
  <Application>Microsoft Office PowerPoint</Application>
  <PresentationFormat>On-screen Show (4:3)</PresentationFormat>
  <Paragraphs>247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Helvetica</vt:lpstr>
      <vt:lpstr>Times New Roman</vt:lpstr>
      <vt:lpstr>Wingdings</vt:lpstr>
      <vt:lpstr>Thème Office</vt:lpstr>
      <vt:lpstr>2_Thème Office</vt:lpstr>
      <vt:lpstr>6_Thème Office</vt:lpstr>
      <vt:lpstr>MQXFA fabrication status and schedule</vt:lpstr>
      <vt:lpstr>Acknowledgement</vt:lpstr>
      <vt:lpstr>Outline</vt:lpstr>
      <vt:lpstr>The Big Picture</vt:lpstr>
      <vt:lpstr>Conductor Procurement &amp; QC</vt:lpstr>
      <vt:lpstr>Cable Fabrication &amp; Insulation</vt:lpstr>
      <vt:lpstr>Coil Parts</vt:lpstr>
      <vt:lpstr>Coil Fabrication at FNAL &amp; BNL</vt:lpstr>
      <vt:lpstr>Overall Coil Yield</vt:lpstr>
      <vt:lpstr>Coil Inventory</vt:lpstr>
      <vt:lpstr>MQXFA Structure Proc. &amp; Magnet Assembly</vt:lpstr>
      <vt:lpstr>Plans and Schedule</vt:lpstr>
      <vt:lpstr>Additional MQXFA magnet</vt:lpstr>
      <vt:lpstr>Conclusions</vt:lpstr>
      <vt:lpstr>Back up Slides</vt:lpstr>
      <vt:lpstr>MQXFA/B Design</vt:lpstr>
      <vt:lpstr>Low- quadrupole magnets from LHC to HL-LHC </vt:lpstr>
      <vt:lpstr>Status Summary</vt:lpstr>
      <vt:lpstr>Lessons Learned from MQXFA07/08 NCR</vt:lpstr>
      <vt:lpstr>Lessons Learned from MQXFA13 NCR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Ambrosio</cp:lastModifiedBy>
  <cp:revision>1623</cp:revision>
  <cp:lastPrinted>2019-12-23T22:56:49Z</cp:lastPrinted>
  <dcterms:created xsi:type="dcterms:W3CDTF">2016-03-23T12:58:39Z</dcterms:created>
  <dcterms:modified xsi:type="dcterms:W3CDTF">2023-09-27T23:23:23Z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