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3" r:id="rId2"/>
    <p:sldId id="1106" r:id="rId3"/>
    <p:sldId id="1108" r:id="rId4"/>
    <p:sldId id="1109" r:id="rId5"/>
    <p:sldId id="1137" r:id="rId6"/>
    <p:sldId id="1131" r:id="rId7"/>
    <p:sldId id="1112" r:id="rId8"/>
    <p:sldId id="1113" r:id="rId9"/>
    <p:sldId id="1122" r:id="rId10"/>
    <p:sldId id="1120" r:id="rId11"/>
    <p:sldId id="1123" r:id="rId12"/>
    <p:sldId id="1121" r:id="rId13"/>
    <p:sldId id="1114" r:id="rId14"/>
    <p:sldId id="1115" r:id="rId15"/>
    <p:sldId id="1132" r:id="rId16"/>
    <p:sldId id="1134" r:id="rId17"/>
    <p:sldId id="1118" r:id="rId18"/>
    <p:sldId id="1135" r:id="rId19"/>
    <p:sldId id="1136" r:id="rId20"/>
    <p:sldId id="294" r:id="rId21"/>
    <p:sldId id="457" r:id="rId22"/>
    <p:sldId id="1124" r:id="rId23"/>
    <p:sldId id="1117" r:id="rId24"/>
    <p:sldId id="1129" r:id="rId25"/>
    <p:sldId id="1090" r:id="rId26"/>
  </p:sldIdLst>
  <p:sldSz cx="12192000" cy="6858000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D6E28A6-4E7F-4DD7-84D3-BBF6CA27F975}">
          <p14:sldIdLst>
            <p14:sldId id="263"/>
            <p14:sldId id="1106"/>
            <p14:sldId id="1108"/>
            <p14:sldId id="1109"/>
            <p14:sldId id="1137"/>
            <p14:sldId id="1131"/>
            <p14:sldId id="1112"/>
            <p14:sldId id="1113"/>
            <p14:sldId id="1122"/>
            <p14:sldId id="1120"/>
            <p14:sldId id="1123"/>
            <p14:sldId id="1121"/>
            <p14:sldId id="1114"/>
            <p14:sldId id="1115"/>
            <p14:sldId id="1132"/>
            <p14:sldId id="1134"/>
            <p14:sldId id="1118"/>
            <p14:sldId id="1135"/>
            <p14:sldId id="1136"/>
            <p14:sldId id="294"/>
            <p14:sldId id="457"/>
            <p14:sldId id="1124"/>
            <p14:sldId id="1117"/>
            <p14:sldId id="1129"/>
            <p14:sldId id="10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B050"/>
    <a:srgbClr val="FF9900"/>
    <a:srgbClr val="FFC000"/>
    <a:srgbClr val="00CC00"/>
    <a:srgbClr val="CC3399"/>
    <a:srgbClr val="ED7D31"/>
    <a:srgbClr val="00FF00"/>
    <a:srgbClr val="0093BE"/>
    <a:srgbClr val="1B99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94660"/>
  </p:normalViewPr>
  <p:slideViewPr>
    <p:cSldViewPr snapToGrid="0" snapToObjects="1" showGuides="1">
      <p:cViewPr varScale="1">
        <p:scale>
          <a:sx n="67" d="100"/>
          <a:sy n="67" d="100"/>
        </p:scale>
        <p:origin x="548" y="44"/>
      </p:cViewPr>
      <p:guideLst>
        <p:guide orient="horz" pos="408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l">
              <a:defRPr sz="11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8" y="4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r">
              <a:defRPr sz="1100"/>
            </a:lvl1pPr>
          </a:lstStyle>
          <a:p>
            <a:fld id="{B3F5CDDF-3246-6843-A314-FDDEB3F3DF8E}" type="datetimeFigureOut">
              <a:rPr lang="fr-FR" smtClean="0"/>
              <a:pPr/>
              <a:t>28/09/2023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8586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l">
              <a:defRPr sz="11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8" y="9428586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r">
              <a:defRPr sz="11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l">
              <a:defRPr sz="11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8" y="4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r">
              <a:defRPr sz="1100"/>
            </a:lvl1pPr>
          </a:lstStyle>
          <a:p>
            <a:fld id="{781D8F6D-3354-BF4D-834B-467E3215D30A}" type="datetimeFigureOut">
              <a:rPr lang="fr-FR" smtClean="0"/>
              <a:pPr/>
              <a:t>27/09/2023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813" y="742950"/>
            <a:ext cx="6621462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8" tIns="45509" rIns="91018" bIns="45509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7"/>
            <a:ext cx="5335270" cy="4466986"/>
          </a:xfrm>
          <a:prstGeom prst="rect">
            <a:avLst/>
          </a:prstGeom>
        </p:spPr>
        <p:txBody>
          <a:bodyPr vert="horz" lIns="91018" tIns="45509" rIns="91018" bIns="4550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l">
              <a:defRPr sz="11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8" y="9428586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r">
              <a:defRPr sz="11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t" anchorCtr="1"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3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002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002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002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002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8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002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0"/>
            <a:ext cx="8587200" cy="360000"/>
          </a:xfrm>
        </p:spPr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jpeg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24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20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933303" y="2747910"/>
            <a:ext cx="8325393" cy="1005855"/>
          </a:xfrm>
        </p:spPr>
        <p:txBody>
          <a:bodyPr/>
          <a:lstStyle/>
          <a:p>
            <a:pPr algn="ctr"/>
            <a:r>
              <a:rPr lang="en-GB" sz="4400" dirty="0">
                <a:solidFill>
                  <a:schemeClr val="tx1"/>
                </a:solidFill>
              </a:rPr>
              <a:t>Towards MQXFB series coils</a:t>
            </a:r>
            <a:br>
              <a:rPr lang="en-GB" sz="4400" dirty="0"/>
            </a:br>
            <a:br>
              <a:rPr lang="en-GB" sz="3600" b="0" dirty="0"/>
            </a:br>
            <a:endParaRPr lang="en-GB" sz="5400" b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855998" y="4360986"/>
            <a:ext cx="6480001" cy="1460694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Nicholas Lusa</a:t>
            </a:r>
          </a:p>
          <a:p>
            <a:endParaRPr lang="en-GB" sz="1800" dirty="0">
              <a:solidFill>
                <a:schemeClr val="tx1"/>
              </a:solidFill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Arnaud Devred, José Ferradas Troitino, Susana Izquierdo Bermudez, Attilio Milanese, Penelope Matilde Quassolo, Simon Straarup, Ezio Todesco.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4096291" y="6103920"/>
            <a:ext cx="3999414" cy="349250"/>
          </a:xfrm>
        </p:spPr>
        <p:txBody>
          <a:bodyPr>
            <a:normAutofit/>
          </a:bodyPr>
          <a:lstStyle/>
          <a:p>
            <a:r>
              <a:rPr lang="en-GB" dirty="0"/>
              <a:t>HL-LHC Collaboration Meeting, Vancouver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Coil manufacturing observables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52949"/>
            <a:ext cx="6451575" cy="4906963"/>
          </a:xfrm>
        </p:spPr>
        <p:txBody>
          <a:bodyPr/>
          <a:lstStyle/>
          <a:p>
            <a:pPr algn="just"/>
            <a:r>
              <a:rPr lang="it-IT" sz="2400" b="1" dirty="0">
                <a:solidFill>
                  <a:schemeClr val="tx1"/>
                </a:solidFill>
              </a:rPr>
              <a:t>Coil ‘hump’ after reaction</a:t>
            </a:r>
          </a:p>
          <a:p>
            <a:pPr lvl="1" algn="just"/>
            <a:r>
              <a:rPr lang="it-IT" sz="2000" dirty="0" err="1">
                <a:solidFill>
                  <a:schemeClr val="tx1"/>
                </a:solidFill>
              </a:rPr>
              <a:t>When</a:t>
            </a:r>
            <a:r>
              <a:rPr lang="it-IT" sz="2000" dirty="0">
                <a:solidFill>
                  <a:schemeClr val="tx1"/>
                </a:solidFill>
              </a:rPr>
              <a:t> the coil </a:t>
            </a:r>
            <a:r>
              <a:rPr lang="it-IT" sz="2000" dirty="0" err="1">
                <a:solidFill>
                  <a:schemeClr val="tx1"/>
                </a:solidFill>
              </a:rPr>
              <a:t>is</a:t>
            </a:r>
            <a:r>
              <a:rPr lang="it-IT" sz="2000" dirty="0">
                <a:solidFill>
                  <a:schemeClr val="tx1"/>
                </a:solidFill>
              </a:rPr>
              <a:t> with the </a:t>
            </a:r>
            <a:r>
              <a:rPr lang="it-IT" sz="2000" dirty="0" err="1">
                <a:solidFill>
                  <a:schemeClr val="tx1"/>
                </a:solidFill>
              </a:rPr>
              <a:t>inner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layer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upwards</a:t>
            </a:r>
            <a:r>
              <a:rPr lang="it-IT" sz="2000" dirty="0">
                <a:solidFill>
                  <a:schemeClr val="tx1"/>
                </a:solidFill>
              </a:rPr>
              <a:t> in free state, an </a:t>
            </a:r>
            <a:r>
              <a:rPr lang="it-IT" sz="2000" dirty="0" err="1">
                <a:solidFill>
                  <a:schemeClr val="tx1"/>
                </a:solidFill>
              </a:rPr>
              <a:t>excess</a:t>
            </a:r>
            <a:r>
              <a:rPr lang="it-IT" sz="2000" dirty="0">
                <a:solidFill>
                  <a:schemeClr val="tx1"/>
                </a:solidFill>
              </a:rPr>
              <a:t> of </a:t>
            </a:r>
            <a:r>
              <a:rPr lang="it-IT" sz="2000" dirty="0" err="1">
                <a:solidFill>
                  <a:schemeClr val="tx1"/>
                </a:solidFill>
              </a:rPr>
              <a:t>about</a:t>
            </a:r>
            <a:r>
              <a:rPr lang="it-IT" sz="2000" dirty="0">
                <a:solidFill>
                  <a:schemeClr val="tx1"/>
                </a:solidFill>
              </a:rPr>
              <a:t> 1.5 mm </a:t>
            </a:r>
            <a:r>
              <a:rPr lang="it-IT" sz="2000" dirty="0" err="1">
                <a:solidFill>
                  <a:schemeClr val="tx1"/>
                </a:solidFill>
              </a:rPr>
              <a:t>is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observed</a:t>
            </a:r>
            <a:r>
              <a:rPr lang="it-IT" sz="2000" dirty="0">
                <a:solidFill>
                  <a:schemeClr val="tx1"/>
                </a:solidFill>
              </a:rPr>
              <a:t> in the </a:t>
            </a:r>
            <a:r>
              <a:rPr lang="it-IT" sz="2000" dirty="0" err="1">
                <a:solidFill>
                  <a:schemeClr val="tx1"/>
                </a:solidFill>
              </a:rPr>
              <a:t>midplanes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towards</a:t>
            </a:r>
            <a:r>
              <a:rPr lang="it-IT" sz="2000" dirty="0">
                <a:solidFill>
                  <a:schemeClr val="tx1"/>
                </a:solidFill>
              </a:rPr>
              <a:t> the </a:t>
            </a:r>
            <a:r>
              <a:rPr lang="it-IT" sz="2000" dirty="0" err="1">
                <a:solidFill>
                  <a:schemeClr val="tx1"/>
                </a:solidFill>
              </a:rPr>
              <a:t>longitudinal</a:t>
            </a:r>
            <a:r>
              <a:rPr lang="it-IT" sz="2000" dirty="0">
                <a:solidFill>
                  <a:schemeClr val="tx1"/>
                </a:solidFill>
              </a:rPr>
              <a:t> center </a:t>
            </a:r>
          </a:p>
          <a:p>
            <a:pPr lvl="1" algn="just"/>
            <a:r>
              <a:rPr lang="it-IT" sz="2000" dirty="0" err="1">
                <a:solidFill>
                  <a:schemeClr val="tx1"/>
                </a:solidFill>
              </a:rPr>
              <a:t>Measurement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done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using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MetraSCAN</a:t>
            </a:r>
            <a:r>
              <a:rPr lang="en-US" sz="2000" baseline="30000" dirty="0">
                <a:solidFill>
                  <a:schemeClr val="tx1"/>
                </a:solidFill>
              </a:rPr>
              <a:t>®</a:t>
            </a:r>
            <a:r>
              <a:rPr lang="en-US" sz="2000" dirty="0">
                <a:solidFill>
                  <a:schemeClr val="tx1"/>
                </a:solidFill>
              </a:rPr>
              <a:t> 3D optical CMM scanner </a:t>
            </a:r>
            <a:endParaRPr lang="it-IT" sz="2000" dirty="0">
              <a:solidFill>
                <a:schemeClr val="tx1"/>
              </a:solidFill>
            </a:endParaRPr>
          </a:p>
          <a:p>
            <a:pPr marL="457200" lvl="1" indent="0" algn="just">
              <a:buNone/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9611DAE7-B70C-3C0D-36FE-8C20059D2C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35" t="41296" r="70206" b="14025"/>
          <a:stretch/>
        </p:blipFill>
        <p:spPr>
          <a:xfrm>
            <a:off x="145357" y="3455520"/>
            <a:ext cx="2702504" cy="23495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CE8F4-CFC3-7283-52F3-930E3C8284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032" t="57543" r="25962" b="11675"/>
          <a:stretch/>
        </p:blipFill>
        <p:spPr>
          <a:xfrm>
            <a:off x="3044694" y="3840871"/>
            <a:ext cx="2856039" cy="21638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37C5154-8B04-C736-35CD-E737F2C2E5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357" t="3253" r="10267" b="8999"/>
          <a:stretch/>
        </p:blipFill>
        <p:spPr>
          <a:xfrm>
            <a:off x="4554954" y="5446782"/>
            <a:ext cx="1345779" cy="114395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7323551-0F4B-87C9-95E1-1C286E969F73}"/>
              </a:ext>
            </a:extLst>
          </p:cNvPr>
          <p:cNvCxnSpPr>
            <a:cxnSpLocks/>
          </p:cNvCxnSpPr>
          <p:nvPr/>
        </p:nvCxnSpPr>
        <p:spPr>
          <a:xfrm>
            <a:off x="5094604" y="5506272"/>
            <a:ext cx="0" cy="257644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7058763-DF96-F62D-F929-21E4B39FA4BB}"/>
              </a:ext>
            </a:extLst>
          </p:cNvPr>
          <p:cNvSpPr txBox="1"/>
          <p:nvPr/>
        </p:nvSpPr>
        <p:spPr>
          <a:xfrm>
            <a:off x="5098531" y="5506272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1.5 mm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88E81C-1061-0B2E-CF1F-7C44A6147138}"/>
              </a:ext>
            </a:extLst>
          </p:cNvPr>
          <p:cNvSpPr txBox="1"/>
          <p:nvPr/>
        </p:nvSpPr>
        <p:spPr>
          <a:xfrm>
            <a:off x="5211780" y="6593862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1.5 mm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882611B-DDF4-326F-2A5D-EAD8077A849F}"/>
              </a:ext>
            </a:extLst>
          </p:cNvPr>
          <p:cNvCxnSpPr>
            <a:cxnSpLocks/>
          </p:cNvCxnSpPr>
          <p:nvPr/>
        </p:nvCxnSpPr>
        <p:spPr>
          <a:xfrm>
            <a:off x="4937028" y="5285840"/>
            <a:ext cx="0" cy="2173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1872E7B-BB13-E1F4-A5D9-8C332412C2FE}"/>
              </a:ext>
            </a:extLst>
          </p:cNvPr>
          <p:cNvCxnSpPr>
            <a:cxnSpLocks/>
          </p:cNvCxnSpPr>
          <p:nvPr/>
        </p:nvCxnSpPr>
        <p:spPr>
          <a:xfrm>
            <a:off x="4283674" y="4524796"/>
            <a:ext cx="653354" cy="72008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person holding a camera&#10;&#10;Description automatically generated">
            <a:extLst>
              <a:ext uri="{FF2B5EF4-FFF2-40B4-BE49-F238E27FC236}">
                <a16:creationId xmlns:a16="http://schemas.microsoft.com/office/drawing/2014/main" id="{FD73E97B-2CFD-B951-A535-6E48A674618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83385" y="865867"/>
            <a:ext cx="3594373" cy="23431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267EAA3-BE38-08E3-D242-EC01CA1D5DE2}"/>
              </a:ext>
            </a:extLst>
          </p:cNvPr>
          <p:cNvCxnSpPr>
            <a:cxnSpLocks/>
          </p:cNvCxnSpPr>
          <p:nvPr/>
        </p:nvCxnSpPr>
        <p:spPr>
          <a:xfrm flipH="1">
            <a:off x="5399404" y="6590732"/>
            <a:ext cx="277496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E69D0109-91C3-397F-468D-95A2BE5AFF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5938" y="3286132"/>
            <a:ext cx="5181219" cy="31974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A073A9-1188-D88E-9475-717479B2EE9C}"/>
              </a:ext>
            </a:extLst>
          </p:cNvPr>
          <p:cNvSpPr txBox="1"/>
          <p:nvPr/>
        </p:nvSpPr>
        <p:spPr>
          <a:xfrm>
            <a:off x="3170217" y="3286132"/>
            <a:ext cx="308516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/>
              <a:t>Metrological 3D scan of the </a:t>
            </a:r>
            <a:r>
              <a:rPr lang="it-IT" sz="1200" i="1" dirty="0" err="1"/>
              <a:t>inner</a:t>
            </a:r>
            <a:r>
              <a:rPr lang="it-IT" sz="1200" i="1" dirty="0"/>
              <a:t> </a:t>
            </a:r>
            <a:r>
              <a:rPr lang="it-IT" sz="1200" i="1" dirty="0" err="1"/>
              <a:t>radius</a:t>
            </a:r>
            <a:r>
              <a:rPr lang="it-IT" sz="1200" i="1" dirty="0"/>
              <a:t> and </a:t>
            </a:r>
            <a:r>
              <a:rPr lang="it-IT" sz="1200" i="1" dirty="0" err="1"/>
              <a:t>midplanes</a:t>
            </a:r>
            <a:r>
              <a:rPr lang="it-IT" sz="1200" i="1" dirty="0"/>
              <a:t> after HT (</a:t>
            </a:r>
            <a:r>
              <a:rPr lang="it-IT" sz="1200" i="1" dirty="0" err="1"/>
              <a:t>reacted</a:t>
            </a:r>
            <a:r>
              <a:rPr lang="it-IT" sz="1200" i="1" dirty="0"/>
              <a:t> coil)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845641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Coil manufacturing observables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999" y="932877"/>
            <a:ext cx="10766401" cy="4906963"/>
          </a:xfrm>
        </p:spPr>
        <p:txBody>
          <a:bodyPr>
            <a:normAutofit/>
          </a:bodyPr>
          <a:lstStyle/>
          <a:p>
            <a:pPr algn="just"/>
            <a:r>
              <a:rPr lang="it-IT" sz="2400" b="1" dirty="0">
                <a:solidFill>
                  <a:schemeClr val="tx1"/>
                </a:solidFill>
              </a:rPr>
              <a:t>Coil </a:t>
            </a:r>
            <a:r>
              <a:rPr lang="it-IT" sz="2400" b="1" dirty="0" err="1">
                <a:solidFill>
                  <a:schemeClr val="tx1"/>
                </a:solidFill>
              </a:rPr>
              <a:t>azimuthal</a:t>
            </a:r>
            <a:r>
              <a:rPr lang="it-IT" sz="2400" b="1" dirty="0">
                <a:solidFill>
                  <a:schemeClr val="tx1"/>
                </a:solidFill>
              </a:rPr>
              <a:t> size after impregnation</a:t>
            </a: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The coil </a:t>
            </a:r>
            <a:r>
              <a:rPr lang="it-IT" sz="2000" dirty="0" err="1">
                <a:solidFill>
                  <a:schemeClr val="tx1"/>
                </a:solidFill>
              </a:rPr>
              <a:t>is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azimuthally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bigger</a:t>
            </a:r>
            <a:r>
              <a:rPr lang="it-IT" sz="2000" dirty="0">
                <a:solidFill>
                  <a:schemeClr val="tx1"/>
                </a:solidFill>
              </a:rPr>
              <a:t> in the middle of </a:t>
            </a:r>
            <a:r>
              <a:rPr lang="it-IT" sz="2000" dirty="0" err="1">
                <a:solidFill>
                  <a:schemeClr val="tx1"/>
                </a:solidFill>
              </a:rPr>
              <a:t>about</a:t>
            </a:r>
            <a:r>
              <a:rPr lang="it-IT" sz="2000" dirty="0">
                <a:solidFill>
                  <a:schemeClr val="tx1"/>
                </a:solidFill>
              </a:rPr>
              <a:t> 0.1 mm per </a:t>
            </a:r>
            <a:r>
              <a:rPr lang="it-IT" sz="2000" dirty="0" err="1">
                <a:solidFill>
                  <a:schemeClr val="tx1"/>
                </a:solidFill>
              </a:rPr>
              <a:t>midplane</a:t>
            </a:r>
            <a:endParaRPr lang="it-IT" sz="2000" dirty="0">
              <a:solidFill>
                <a:schemeClr val="tx1"/>
              </a:solidFill>
            </a:endParaRPr>
          </a:p>
          <a:p>
            <a:pPr lvl="1" algn="just"/>
            <a:r>
              <a:rPr lang="en-US" sz="2000" dirty="0">
                <a:solidFill>
                  <a:schemeClr val="tx1"/>
                </a:solidFill>
              </a:rPr>
              <a:t>The coil is rigid enough to slightly deform the impregnation fixture, keeping the signature of a ‘fat’ coil towards the longitudinal center</a:t>
            </a:r>
            <a:endParaRPr lang="it-IT" sz="2000" dirty="0">
              <a:solidFill>
                <a:schemeClr val="tx1"/>
              </a:solidFill>
            </a:endParaRPr>
          </a:p>
          <a:p>
            <a:pPr lvl="1" algn="just"/>
            <a:endParaRPr lang="it-IT" sz="2000" dirty="0">
              <a:solidFill>
                <a:schemeClr val="tx1"/>
              </a:solidFill>
            </a:endParaRPr>
          </a:p>
          <a:p>
            <a:pPr lvl="1" algn="just"/>
            <a:endParaRPr lang="it-IT" sz="2000" dirty="0">
              <a:solidFill>
                <a:schemeClr val="tx1"/>
              </a:solidFill>
            </a:endParaRPr>
          </a:p>
          <a:p>
            <a:pPr lvl="1" algn="just"/>
            <a:endParaRPr lang="it-IT" sz="2000" dirty="0">
              <a:solidFill>
                <a:schemeClr val="tx1"/>
              </a:solidFill>
            </a:endParaRPr>
          </a:p>
          <a:p>
            <a:pPr lvl="1" algn="just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25E2FC-69D6-C793-3B86-513182A85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7382" y="3202956"/>
            <a:ext cx="4885018" cy="2931482"/>
          </a:xfrm>
          <a:prstGeom prst="rect">
            <a:avLst/>
          </a:prstGeom>
        </p:spPr>
      </p:pic>
      <p:pic>
        <p:nvPicPr>
          <p:cNvPr id="6" name="Picture 5" descr="A picture containing indoor, line, lined, several&#10;&#10;Description automatically generated">
            <a:extLst>
              <a:ext uri="{FF2B5EF4-FFF2-40B4-BE49-F238E27FC236}">
                <a16:creationId xmlns:a16="http://schemas.microsoft.com/office/drawing/2014/main" id="{E9F72F06-2EAD-6067-9C72-BFFED932D8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388"/>
          <a:stretch/>
        </p:blipFill>
        <p:spPr>
          <a:xfrm>
            <a:off x="71931" y="3267981"/>
            <a:ext cx="3618258" cy="26571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694220-7BEC-6054-7914-DC164EBC9B7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46176" y="3073011"/>
            <a:ext cx="2804035" cy="15956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BD7114-F614-8134-92DC-EAB19E3CC5D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7200" y="4753980"/>
            <a:ext cx="2310848" cy="19709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394284-377E-820F-90F7-33DAA3500F7B}"/>
              </a:ext>
            </a:extLst>
          </p:cNvPr>
          <p:cNvSpPr txBox="1"/>
          <p:nvPr/>
        </p:nvSpPr>
        <p:spPr>
          <a:xfrm>
            <a:off x="839486" y="2532099"/>
            <a:ext cx="1977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Coil closed in the impregnation fixture</a:t>
            </a:r>
            <a:endParaRPr lang="en-GB" sz="12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46F3FF-E42E-BA28-2FB2-0A66E45FF71C}"/>
              </a:ext>
            </a:extLst>
          </p:cNvPr>
          <p:cNvSpPr txBox="1"/>
          <p:nvPr/>
        </p:nvSpPr>
        <p:spPr>
          <a:xfrm>
            <a:off x="4352114" y="2513736"/>
            <a:ext cx="2375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Metrology measurements of the impregnated coil</a:t>
            </a:r>
            <a:endParaRPr lang="en-GB" sz="12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924F60-2E45-85B9-054D-E1466028594C}"/>
              </a:ext>
            </a:extLst>
          </p:cNvPr>
          <p:cNvSpPr txBox="1"/>
          <p:nvPr/>
        </p:nvSpPr>
        <p:spPr>
          <a:xfrm>
            <a:off x="8619728" y="2513735"/>
            <a:ext cx="2375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Azimuthal coil arc excess (impregnated coils)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919317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Coil manufacturing observables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999" y="975519"/>
            <a:ext cx="10560001" cy="1224146"/>
          </a:xfrm>
        </p:spPr>
        <p:txBody>
          <a:bodyPr>
            <a:normAutofit/>
          </a:bodyPr>
          <a:lstStyle/>
          <a:p>
            <a:pPr algn="just"/>
            <a:r>
              <a:rPr lang="it-IT" sz="2400" b="1" dirty="0">
                <a:solidFill>
                  <a:schemeClr val="tx1"/>
                </a:solidFill>
              </a:rPr>
              <a:t>Torque monitoring </a:t>
            </a:r>
            <a:r>
              <a:rPr lang="it-IT" sz="2400" b="1" dirty="0" err="1">
                <a:solidFill>
                  <a:schemeClr val="tx1"/>
                </a:solidFill>
              </a:rPr>
              <a:t>during</a:t>
            </a:r>
            <a:r>
              <a:rPr lang="it-IT" sz="2400" b="1" dirty="0">
                <a:solidFill>
                  <a:schemeClr val="tx1"/>
                </a:solidFill>
              </a:rPr>
              <a:t> </a:t>
            </a:r>
            <a:r>
              <a:rPr lang="it-IT" sz="2400" b="1" dirty="0" err="1">
                <a:solidFill>
                  <a:schemeClr val="tx1"/>
                </a:solidFill>
              </a:rPr>
              <a:t>impregnation</a:t>
            </a:r>
            <a:r>
              <a:rPr lang="it-IT" sz="2400" b="1" dirty="0">
                <a:solidFill>
                  <a:schemeClr val="tx1"/>
                </a:solidFill>
              </a:rPr>
              <a:t> </a:t>
            </a:r>
            <a:r>
              <a:rPr lang="it-IT" sz="2400" b="1" dirty="0" err="1">
                <a:solidFill>
                  <a:schemeClr val="tx1"/>
                </a:solidFill>
              </a:rPr>
              <a:t>fixture</a:t>
            </a:r>
            <a:r>
              <a:rPr lang="it-IT" sz="2400" b="1" dirty="0">
                <a:solidFill>
                  <a:schemeClr val="tx1"/>
                </a:solidFill>
              </a:rPr>
              <a:t> </a:t>
            </a:r>
            <a:r>
              <a:rPr lang="it-IT" sz="2400" b="1" dirty="0" err="1">
                <a:solidFill>
                  <a:schemeClr val="tx1"/>
                </a:solidFill>
              </a:rPr>
              <a:t>closure</a:t>
            </a:r>
            <a:endParaRPr lang="it-IT" sz="2400" b="1" dirty="0">
              <a:solidFill>
                <a:schemeClr val="tx1"/>
              </a:solidFill>
            </a:endParaRP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The torque </a:t>
            </a:r>
            <a:r>
              <a:rPr lang="it-IT" sz="2000" dirty="0" err="1">
                <a:solidFill>
                  <a:schemeClr val="tx1"/>
                </a:solidFill>
              </a:rPr>
              <a:t>needed</a:t>
            </a:r>
            <a:r>
              <a:rPr lang="it-IT" sz="2000" dirty="0">
                <a:solidFill>
                  <a:schemeClr val="tx1"/>
                </a:solidFill>
              </a:rPr>
              <a:t> to close the </a:t>
            </a:r>
            <a:r>
              <a:rPr lang="it-IT" sz="2000" dirty="0" err="1">
                <a:solidFill>
                  <a:schemeClr val="tx1"/>
                </a:solidFill>
              </a:rPr>
              <a:t>impregnation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fixture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gradually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increased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towards</a:t>
            </a:r>
            <a:r>
              <a:rPr lang="it-IT" sz="2000" dirty="0">
                <a:solidFill>
                  <a:schemeClr val="tx1"/>
                </a:solidFill>
              </a:rPr>
              <a:t> the </a:t>
            </a:r>
            <a:r>
              <a:rPr lang="it-IT" sz="2000" dirty="0" err="1">
                <a:solidFill>
                  <a:schemeClr val="tx1"/>
                </a:solidFill>
              </a:rPr>
              <a:t>longitudinal</a:t>
            </a:r>
            <a:r>
              <a:rPr lang="it-IT" sz="2000" dirty="0">
                <a:solidFill>
                  <a:schemeClr val="tx1"/>
                </a:solidFill>
              </a:rPr>
              <a:t> center of the coil</a:t>
            </a:r>
          </a:p>
          <a:p>
            <a:pPr lvl="1" algn="just"/>
            <a:endParaRPr lang="it-IT" sz="2000" dirty="0">
              <a:solidFill>
                <a:schemeClr val="tx1"/>
              </a:solidFill>
            </a:endParaRPr>
          </a:p>
          <a:p>
            <a:pPr lvl="1" algn="just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088EFF-6135-ED4E-A198-E443A287E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0908" y="3453046"/>
            <a:ext cx="5079338" cy="29771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941459-B643-12D7-F3F9-4AC9D2C09D6E}"/>
              </a:ext>
            </a:extLst>
          </p:cNvPr>
          <p:cNvSpPr txBox="1"/>
          <p:nvPr/>
        </p:nvSpPr>
        <p:spPr>
          <a:xfrm>
            <a:off x="8166732" y="2991381"/>
            <a:ext cx="2455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Torque required to close the impregnation fixture (reacted coil)</a:t>
            </a:r>
            <a:endParaRPr lang="en-GB" sz="1200" i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19DC873-2EF7-B9A6-B24D-42FD52C029D1}"/>
              </a:ext>
            </a:extLst>
          </p:cNvPr>
          <p:cNvSpPr txBox="1">
            <a:spLocks/>
          </p:cNvSpPr>
          <p:nvPr/>
        </p:nvSpPr>
        <p:spPr>
          <a:xfrm>
            <a:off x="815998" y="2194223"/>
            <a:ext cx="9501020" cy="6653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b="1" dirty="0">
                <a:solidFill>
                  <a:schemeClr val="tx1"/>
                </a:solidFill>
              </a:rPr>
              <a:t>Stress </a:t>
            </a:r>
            <a:r>
              <a:rPr lang="it-IT" sz="2400" b="1" dirty="0" err="1">
                <a:solidFill>
                  <a:schemeClr val="tx1"/>
                </a:solidFill>
              </a:rPr>
              <a:t>regions</a:t>
            </a:r>
            <a:r>
              <a:rPr lang="it-IT" sz="2400" b="1" dirty="0">
                <a:solidFill>
                  <a:schemeClr val="tx1"/>
                </a:solidFill>
              </a:rPr>
              <a:t> in the </a:t>
            </a:r>
            <a:r>
              <a:rPr lang="it-IT" sz="2400" b="1" dirty="0" err="1">
                <a:solidFill>
                  <a:schemeClr val="tx1"/>
                </a:solidFill>
              </a:rPr>
              <a:t>vicinity</a:t>
            </a:r>
            <a:r>
              <a:rPr lang="it-IT" sz="2400" b="1" dirty="0">
                <a:solidFill>
                  <a:schemeClr val="tx1"/>
                </a:solidFill>
              </a:rPr>
              <a:t> of the pole-to-pole </a:t>
            </a:r>
            <a:r>
              <a:rPr lang="it-IT" sz="2400" b="1" dirty="0" err="1">
                <a:solidFill>
                  <a:schemeClr val="tx1"/>
                </a:solidFill>
              </a:rPr>
              <a:t>transitions</a:t>
            </a:r>
            <a:endParaRPr lang="it-IT" sz="2400" b="1" dirty="0">
              <a:solidFill>
                <a:schemeClr val="tx1"/>
              </a:solidFill>
            </a:endParaRPr>
          </a:p>
          <a:p>
            <a:pPr lvl="1"/>
            <a:endParaRPr lang="it-IT" sz="2000" dirty="0">
              <a:solidFill>
                <a:schemeClr val="tx1"/>
              </a:solidFill>
            </a:endParaRPr>
          </a:p>
          <a:p>
            <a:pPr lvl="1"/>
            <a:endParaRPr lang="it-IT" sz="2000" dirty="0">
              <a:solidFill>
                <a:schemeClr val="tx1"/>
              </a:solidFill>
            </a:endParaRPr>
          </a:p>
          <a:p>
            <a:pPr lvl="1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08E68E1-C7D0-BA93-9017-0F7D2F0C6DC3}"/>
              </a:ext>
            </a:extLst>
          </p:cNvPr>
          <p:cNvSpPr txBox="1">
            <a:spLocks/>
          </p:cNvSpPr>
          <p:nvPr/>
        </p:nvSpPr>
        <p:spPr>
          <a:xfrm>
            <a:off x="815997" y="2661330"/>
            <a:ext cx="5764911" cy="21930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sz="2000" dirty="0">
                <a:solidFill>
                  <a:schemeClr val="tx1"/>
                </a:solidFill>
              </a:rPr>
              <a:t>Pressure sensitive film installed in the inner radius and midplanes of coil CR126 when preparing the coil for impregnation revealed stress concentrations close to the pole-to-pole transitions </a:t>
            </a:r>
          </a:p>
          <a:p>
            <a:pPr lvl="1" algn="just"/>
            <a:endParaRPr lang="it-IT" sz="2000" dirty="0">
              <a:solidFill>
                <a:schemeClr val="tx1"/>
              </a:solidFill>
            </a:endParaRPr>
          </a:p>
          <a:p>
            <a:pPr lvl="1" algn="just"/>
            <a:endParaRPr lang="it-IT" sz="2000" dirty="0">
              <a:solidFill>
                <a:schemeClr val="tx1"/>
              </a:solidFill>
            </a:endParaRPr>
          </a:p>
          <a:p>
            <a:pPr lvl="1" algn="just"/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3BD3D7A-EDDE-A20C-55C7-E5DECBA181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7" t="14018" r="27887" b="14201"/>
          <a:stretch/>
        </p:blipFill>
        <p:spPr>
          <a:xfrm>
            <a:off x="372618" y="4666024"/>
            <a:ext cx="6043324" cy="1584176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D0B2AD5-1C7D-3900-3CCD-AD6E99AC428C}"/>
              </a:ext>
            </a:extLst>
          </p:cNvPr>
          <p:cNvCxnSpPr>
            <a:cxnSpLocks/>
          </p:cNvCxnSpPr>
          <p:nvPr/>
        </p:nvCxnSpPr>
        <p:spPr>
          <a:xfrm flipH="1" flipV="1">
            <a:off x="1735413" y="5458112"/>
            <a:ext cx="2766941" cy="0"/>
          </a:xfrm>
          <a:prstGeom prst="straightConnector1">
            <a:avLst/>
          </a:prstGeom>
          <a:ln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367B10C-E572-6051-611A-4BE7A580902B}"/>
              </a:ext>
            </a:extLst>
          </p:cNvPr>
          <p:cNvSpPr txBox="1"/>
          <p:nvPr/>
        </p:nvSpPr>
        <p:spPr>
          <a:xfrm>
            <a:off x="2656846" y="5316490"/>
            <a:ext cx="9236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rgbClr val="0000FF"/>
                </a:solidFill>
              </a:rPr>
              <a:t>Pole (400 mm length)</a:t>
            </a:r>
            <a:endParaRPr lang="en-GB" sz="600" dirty="0">
              <a:solidFill>
                <a:srgbClr val="0000FF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D7F7AA-4630-A568-1116-3444A2205D36}"/>
              </a:ext>
            </a:extLst>
          </p:cNvPr>
          <p:cNvSpPr txBox="1"/>
          <p:nvPr/>
        </p:nvSpPr>
        <p:spPr>
          <a:xfrm rot="16200000">
            <a:off x="-14383" y="4792234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mp</a:t>
            </a:r>
            <a:endParaRPr lang="en-GB" sz="9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D18004-002F-A6BF-F1C8-6E2A2617779C}"/>
              </a:ext>
            </a:extLst>
          </p:cNvPr>
          <p:cNvSpPr txBox="1"/>
          <p:nvPr/>
        </p:nvSpPr>
        <p:spPr>
          <a:xfrm rot="16200000">
            <a:off x="-231723" y="5293406"/>
            <a:ext cx="7938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Inner radius</a:t>
            </a:r>
            <a:endParaRPr lang="en-GB" sz="9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B0C3A5-7DD6-2F5F-950F-EF0B7FE9B468}"/>
              </a:ext>
            </a:extLst>
          </p:cNvPr>
          <p:cNvSpPr txBox="1"/>
          <p:nvPr/>
        </p:nvSpPr>
        <p:spPr>
          <a:xfrm rot="16200000">
            <a:off x="-7303" y="5877343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mp</a:t>
            </a:r>
            <a:endParaRPr lang="en-GB" sz="900" dirty="0"/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6ACA3340-700E-0A59-AB0B-CF7AF78C9A3C}"/>
              </a:ext>
            </a:extLst>
          </p:cNvPr>
          <p:cNvSpPr/>
          <p:nvPr/>
        </p:nvSpPr>
        <p:spPr>
          <a:xfrm>
            <a:off x="248514" y="5039666"/>
            <a:ext cx="108132" cy="81166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EF90F885-B3BF-2B4C-FDC4-B5898E95B4EB}"/>
              </a:ext>
            </a:extLst>
          </p:cNvPr>
          <p:cNvSpPr/>
          <p:nvPr/>
        </p:nvSpPr>
        <p:spPr>
          <a:xfrm>
            <a:off x="234969" y="4770530"/>
            <a:ext cx="123199" cy="26692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C8FCD080-DE2B-561D-C3A9-95618951AB69}"/>
              </a:ext>
            </a:extLst>
          </p:cNvPr>
          <p:cNvSpPr/>
          <p:nvPr/>
        </p:nvSpPr>
        <p:spPr>
          <a:xfrm>
            <a:off x="239706" y="5859298"/>
            <a:ext cx="123199" cy="26692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0E4230-2D3B-8D5D-7C7C-FCADA42DF5A7}"/>
              </a:ext>
            </a:extLst>
          </p:cNvPr>
          <p:cNvSpPr txBox="1"/>
          <p:nvPr/>
        </p:nvSpPr>
        <p:spPr>
          <a:xfrm>
            <a:off x="710619" y="4207562"/>
            <a:ext cx="481610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/>
              <a:t>Pressure sensitive film imprints (2.5 – 10 </a:t>
            </a:r>
            <a:r>
              <a:rPr lang="it-IT" sz="1200" i="1" dirty="0" err="1"/>
              <a:t>MPa</a:t>
            </a:r>
            <a:r>
              <a:rPr lang="it-IT" sz="1200" i="1" dirty="0"/>
              <a:t>) of the inner coil </a:t>
            </a:r>
            <a:r>
              <a:rPr lang="it-IT" sz="1200" i="1" dirty="0" err="1"/>
              <a:t>radius</a:t>
            </a:r>
            <a:r>
              <a:rPr lang="it-IT" sz="1200" i="1" dirty="0"/>
              <a:t> and </a:t>
            </a:r>
            <a:r>
              <a:rPr lang="it-IT" sz="1200" i="1" dirty="0" err="1"/>
              <a:t>midplanes</a:t>
            </a:r>
            <a:r>
              <a:rPr lang="it-IT" sz="1200" i="1" dirty="0"/>
              <a:t> during the closure of the impregnation fixture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392692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Coil manufacturing observables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b="1" dirty="0">
                <a:solidFill>
                  <a:schemeClr val="tx1"/>
                </a:solidFill>
              </a:rPr>
              <a:t>New generation MQXFB coils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6473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New generation coils: modifications implemented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91" y="1062824"/>
            <a:ext cx="11333018" cy="5306835"/>
          </a:xfrm>
        </p:spPr>
        <p:txBody>
          <a:bodyPr>
            <a:normAutofit/>
          </a:bodyPr>
          <a:lstStyle/>
          <a:p>
            <a:pPr algn="just"/>
            <a:r>
              <a:rPr lang="it-IT" sz="2400" u="sng" dirty="0" err="1">
                <a:solidFill>
                  <a:schemeClr val="tx1"/>
                </a:solidFill>
              </a:rPr>
              <a:t>Possible</a:t>
            </a:r>
            <a:r>
              <a:rPr lang="it-IT" sz="2400" u="sng" dirty="0">
                <a:solidFill>
                  <a:schemeClr val="tx1"/>
                </a:solidFill>
              </a:rPr>
              <a:t> </a:t>
            </a:r>
            <a:r>
              <a:rPr lang="it-IT" sz="2400" u="sng" dirty="0" err="1">
                <a:solidFill>
                  <a:schemeClr val="tx1"/>
                </a:solidFill>
              </a:rPr>
              <a:t>mechanism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The coil </a:t>
            </a:r>
            <a:r>
              <a:rPr lang="it-IT" sz="2000" dirty="0" err="1">
                <a:solidFill>
                  <a:schemeClr val="tx1"/>
                </a:solidFill>
              </a:rPr>
              <a:t>is</a:t>
            </a:r>
            <a:r>
              <a:rPr lang="it-IT" sz="2000" dirty="0">
                <a:solidFill>
                  <a:schemeClr val="tx1"/>
                </a:solidFill>
              </a:rPr>
              <a:t> a </a:t>
            </a:r>
            <a:r>
              <a:rPr lang="it-IT" sz="2000" dirty="0" err="1">
                <a:solidFill>
                  <a:schemeClr val="tx1"/>
                </a:solidFill>
              </a:rPr>
              <a:t>constrained</a:t>
            </a:r>
            <a:r>
              <a:rPr lang="it-IT" sz="2000" dirty="0">
                <a:solidFill>
                  <a:schemeClr val="tx1"/>
                </a:solidFill>
              </a:rPr>
              <a:t> state after RHT due to </a:t>
            </a:r>
            <a:r>
              <a:rPr lang="it-IT" sz="2000" dirty="0" err="1">
                <a:solidFill>
                  <a:schemeClr val="tx1"/>
                </a:solidFill>
              </a:rPr>
              <a:t>friction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between</a:t>
            </a:r>
            <a:r>
              <a:rPr lang="it-IT" sz="2000" dirty="0">
                <a:solidFill>
                  <a:schemeClr val="tx1"/>
                </a:solidFill>
              </a:rPr>
              <a:t> coil and </a:t>
            </a:r>
            <a:r>
              <a:rPr lang="it-IT" sz="2000" dirty="0" err="1">
                <a:solidFill>
                  <a:schemeClr val="tx1"/>
                </a:solidFill>
              </a:rPr>
              <a:t>mold</a:t>
            </a:r>
            <a:r>
              <a:rPr lang="it-IT" sz="2000" dirty="0">
                <a:solidFill>
                  <a:schemeClr val="tx1"/>
                </a:solidFill>
              </a:rPr>
              <a:t>, the energy </a:t>
            </a:r>
            <a:r>
              <a:rPr lang="it-IT" sz="2000" dirty="0" err="1">
                <a:solidFill>
                  <a:schemeClr val="tx1"/>
                </a:solidFill>
              </a:rPr>
              <a:t>is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released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during</a:t>
            </a:r>
            <a:r>
              <a:rPr lang="it-IT" sz="2000" dirty="0">
                <a:solidFill>
                  <a:schemeClr val="tx1"/>
                </a:solidFill>
              </a:rPr>
              <a:t> the </a:t>
            </a:r>
            <a:r>
              <a:rPr lang="it-IT" sz="2000" dirty="0" err="1">
                <a:solidFill>
                  <a:schemeClr val="tx1"/>
                </a:solidFill>
              </a:rPr>
              <a:t>mold</a:t>
            </a:r>
            <a:r>
              <a:rPr lang="it-IT" sz="2000" dirty="0">
                <a:solidFill>
                  <a:schemeClr val="tx1"/>
                </a:solidFill>
              </a:rPr>
              <a:t> opening</a:t>
            </a:r>
          </a:p>
          <a:p>
            <a:pPr lvl="1" algn="just"/>
            <a:r>
              <a:rPr lang="it-IT" sz="2000" dirty="0" err="1">
                <a:solidFill>
                  <a:schemeClr val="tx1"/>
                </a:solidFill>
              </a:rPr>
              <a:t>Effect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length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dependent</a:t>
            </a:r>
            <a:r>
              <a:rPr lang="it-IT" sz="2000" dirty="0">
                <a:solidFill>
                  <a:schemeClr val="tx1"/>
                </a:solidFill>
              </a:rPr>
              <a:t> (</a:t>
            </a:r>
            <a:r>
              <a:rPr lang="it-IT" sz="2000" dirty="0" err="1">
                <a:solidFill>
                  <a:schemeClr val="tx1"/>
                </a:solidFill>
              </a:rPr>
              <a:t>not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observed</a:t>
            </a:r>
            <a:r>
              <a:rPr lang="it-IT" sz="2000" dirty="0">
                <a:solidFill>
                  <a:schemeClr val="tx1"/>
                </a:solidFill>
              </a:rPr>
              <a:t> in MQXFA and MQXFS coils)</a:t>
            </a:r>
          </a:p>
          <a:p>
            <a:pPr algn="just"/>
            <a:r>
              <a:rPr lang="it-IT" sz="2400" u="sng" dirty="0" err="1">
                <a:solidFill>
                  <a:schemeClr val="tx1"/>
                </a:solidFill>
              </a:rPr>
              <a:t>Purpose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it-IT" sz="2400" dirty="0" err="1">
                <a:solidFill>
                  <a:schemeClr val="tx1"/>
                </a:solidFill>
              </a:rPr>
              <a:t>reducing</a:t>
            </a:r>
            <a:r>
              <a:rPr lang="it-IT" sz="2400" dirty="0">
                <a:solidFill>
                  <a:schemeClr val="tx1"/>
                </a:solidFill>
              </a:rPr>
              <a:t> the </a:t>
            </a:r>
            <a:r>
              <a:rPr lang="it-IT" sz="2400" dirty="0" err="1">
                <a:solidFill>
                  <a:schemeClr val="tx1"/>
                </a:solidFill>
              </a:rPr>
              <a:t>longitudinal</a:t>
            </a:r>
            <a:r>
              <a:rPr lang="it-IT" sz="2400" dirty="0">
                <a:solidFill>
                  <a:schemeClr val="tx1"/>
                </a:solidFill>
              </a:rPr>
              <a:t>, </a:t>
            </a:r>
            <a:r>
              <a:rPr lang="it-IT" sz="2400" dirty="0" err="1">
                <a:solidFill>
                  <a:schemeClr val="tx1"/>
                </a:solidFill>
              </a:rPr>
              <a:t>azimuthal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dirty="0" err="1">
                <a:solidFill>
                  <a:schemeClr val="tx1"/>
                </a:solidFill>
              </a:rPr>
              <a:t>radial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friction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between</a:t>
            </a:r>
            <a:r>
              <a:rPr lang="it-IT" sz="2400" dirty="0">
                <a:solidFill>
                  <a:schemeClr val="tx1"/>
                </a:solidFill>
              </a:rPr>
              <a:t> coil and the reaction </a:t>
            </a:r>
            <a:r>
              <a:rPr lang="it-IT" sz="2400" dirty="0" err="1">
                <a:solidFill>
                  <a:schemeClr val="tx1"/>
                </a:solidFill>
              </a:rPr>
              <a:t>mold</a:t>
            </a:r>
            <a:endParaRPr lang="it-IT" sz="2400" dirty="0">
              <a:solidFill>
                <a:schemeClr val="tx1"/>
              </a:solidFill>
            </a:endParaRPr>
          </a:p>
          <a:p>
            <a:pPr lvl="1" algn="just"/>
            <a:r>
              <a:rPr lang="it-IT" sz="2000" dirty="0" err="1">
                <a:solidFill>
                  <a:schemeClr val="tx1"/>
                </a:solidFill>
              </a:rPr>
              <a:t>Modifications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implemented</a:t>
            </a:r>
            <a:r>
              <a:rPr lang="it-IT" sz="2000" dirty="0">
                <a:solidFill>
                  <a:schemeClr val="tx1"/>
                </a:solidFill>
              </a:rPr>
              <a:t> in the manufacturing steps </a:t>
            </a:r>
            <a:r>
              <a:rPr lang="it-IT" sz="2000" dirty="0" err="1">
                <a:solidFill>
                  <a:schemeClr val="tx1"/>
                </a:solidFill>
              </a:rPr>
              <a:t>preceeding</a:t>
            </a:r>
            <a:r>
              <a:rPr lang="it-IT" sz="2000" dirty="0">
                <a:solidFill>
                  <a:schemeClr val="tx1"/>
                </a:solidFill>
              </a:rPr>
              <a:t> the RHT</a:t>
            </a:r>
          </a:p>
          <a:p>
            <a:pPr algn="just"/>
            <a:r>
              <a:rPr lang="it-IT" sz="2400" dirty="0">
                <a:solidFill>
                  <a:schemeClr val="tx1"/>
                </a:solidFill>
              </a:rPr>
              <a:t>The major </a:t>
            </a:r>
            <a:r>
              <a:rPr lang="it-IT" sz="2400" dirty="0" err="1">
                <a:solidFill>
                  <a:schemeClr val="tx1"/>
                </a:solidFill>
              </a:rPr>
              <a:t>modifications</a:t>
            </a:r>
            <a:r>
              <a:rPr lang="it-IT" sz="2400" dirty="0">
                <a:solidFill>
                  <a:schemeClr val="tx1"/>
                </a:solidFill>
              </a:rPr>
              <a:t> are:</a:t>
            </a:r>
            <a:endParaRPr lang="it-IT" dirty="0">
              <a:solidFill>
                <a:schemeClr val="tx1"/>
              </a:solidFill>
            </a:endParaRPr>
          </a:p>
          <a:p>
            <a:pPr marL="857250" lvl="1" indent="-457200" algn="just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tx1"/>
                </a:solidFill>
              </a:rPr>
              <a:t>Pole gap increase from 2.0 mm/m to 3.4 mm/m (then optimised to 2.5 mm/m)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lvl="1" indent="-457200" algn="just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tx1"/>
                </a:solidFill>
              </a:rPr>
              <a:t>Partial compensation of the curing cavity 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reducing the azimuthal size of the unreacted coil</a:t>
            </a:r>
          </a:p>
          <a:p>
            <a:pPr marL="857250" lvl="1" indent="-457200" algn="just">
              <a:buFont typeface="Wingdings" panose="05000000000000000000" pitchFamily="2" charset="2"/>
              <a:buChar char="Ø"/>
            </a:pPr>
            <a:r>
              <a:rPr lang="en-GB" sz="2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Removal of the ceramic binder from the outer layer of the coil</a:t>
            </a:r>
          </a:p>
          <a:p>
            <a:pPr algn="just"/>
            <a:endParaRPr lang="it-IT" sz="2400" dirty="0">
              <a:solidFill>
                <a:schemeClr val="tx1"/>
              </a:solidFill>
            </a:endParaRPr>
          </a:p>
          <a:p>
            <a:pPr marL="742050" lvl="2" indent="-342000" algn="just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9747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0A5F4AC-AC47-16EE-E3A6-2BAFBB9EA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96" y="3797861"/>
            <a:ext cx="3716562" cy="24272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New generation coils: </a:t>
            </a:r>
            <a:r>
              <a:rPr lang="it-IT" dirty="0" err="1"/>
              <a:t>results</a:t>
            </a:r>
            <a:r>
              <a:rPr lang="it-IT" dirty="0"/>
              <a:t> and </a:t>
            </a:r>
            <a:r>
              <a:rPr lang="it-IT" dirty="0" err="1"/>
              <a:t>measurables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00004"/>
            <a:ext cx="10674036" cy="4906963"/>
          </a:xfrm>
        </p:spPr>
        <p:txBody>
          <a:bodyPr/>
          <a:lstStyle/>
          <a:p>
            <a:pPr algn="just"/>
            <a:r>
              <a:rPr lang="it-IT" sz="2400" b="1" dirty="0">
                <a:solidFill>
                  <a:schemeClr val="tx1"/>
                </a:solidFill>
              </a:rPr>
              <a:t>Coil ‘hump’ after reaction and coil </a:t>
            </a:r>
            <a:r>
              <a:rPr lang="it-IT" sz="2400" b="1" dirty="0" err="1">
                <a:solidFill>
                  <a:schemeClr val="tx1"/>
                </a:solidFill>
              </a:rPr>
              <a:t>azimuthal</a:t>
            </a:r>
            <a:r>
              <a:rPr lang="it-IT" sz="2400" b="1" dirty="0">
                <a:solidFill>
                  <a:schemeClr val="tx1"/>
                </a:solidFill>
              </a:rPr>
              <a:t> size after </a:t>
            </a:r>
            <a:r>
              <a:rPr lang="it-IT" sz="2400" b="1" dirty="0" err="1">
                <a:solidFill>
                  <a:schemeClr val="tx1"/>
                </a:solidFill>
              </a:rPr>
              <a:t>impregnation</a:t>
            </a:r>
            <a:endParaRPr lang="it-IT" sz="2400" b="1" dirty="0">
              <a:solidFill>
                <a:schemeClr val="tx1"/>
              </a:solidFill>
            </a:endParaRP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New generation coils do </a:t>
            </a:r>
            <a:r>
              <a:rPr lang="it-IT" sz="2000" dirty="0" err="1">
                <a:solidFill>
                  <a:schemeClr val="tx1"/>
                </a:solidFill>
              </a:rPr>
              <a:t>not</a:t>
            </a:r>
            <a:r>
              <a:rPr lang="it-IT" sz="2000" dirty="0">
                <a:solidFill>
                  <a:schemeClr val="tx1"/>
                </a:solidFill>
              </a:rPr>
              <a:t> show </a:t>
            </a:r>
            <a:r>
              <a:rPr lang="it-IT" sz="2000" dirty="0" err="1">
                <a:solidFill>
                  <a:schemeClr val="tx1"/>
                </a:solidFill>
              </a:rPr>
              <a:t>any</a:t>
            </a:r>
            <a:r>
              <a:rPr lang="it-IT" sz="2000" dirty="0">
                <a:solidFill>
                  <a:schemeClr val="tx1"/>
                </a:solidFill>
              </a:rPr>
              <a:t> ‘</a:t>
            </a:r>
            <a:r>
              <a:rPr lang="it-IT" sz="2000" dirty="0" err="1">
                <a:solidFill>
                  <a:schemeClr val="tx1"/>
                </a:solidFill>
              </a:rPr>
              <a:t>hump</a:t>
            </a:r>
            <a:r>
              <a:rPr lang="it-IT" sz="2000" dirty="0">
                <a:solidFill>
                  <a:schemeClr val="tx1"/>
                </a:solidFill>
              </a:rPr>
              <a:t>’ from the OL (</a:t>
            </a:r>
            <a:r>
              <a:rPr lang="it-IT" sz="2000" dirty="0" err="1">
                <a:solidFill>
                  <a:schemeClr val="tx1"/>
                </a:solidFill>
              </a:rPr>
              <a:t>ends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raise</a:t>
            </a:r>
            <a:r>
              <a:rPr lang="it-IT" sz="2000" dirty="0">
                <a:solidFill>
                  <a:schemeClr val="tx1"/>
                </a:solidFill>
              </a:rPr>
              <a:t> up to </a:t>
            </a:r>
            <a:r>
              <a:rPr lang="it-IT" sz="2000" dirty="0" err="1">
                <a:solidFill>
                  <a:schemeClr val="tx1"/>
                </a:solidFill>
              </a:rPr>
              <a:t>about</a:t>
            </a:r>
            <a:r>
              <a:rPr lang="it-IT" sz="2000" dirty="0">
                <a:solidFill>
                  <a:schemeClr val="tx1"/>
                </a:solidFill>
              </a:rPr>
              <a:t> 1 mm and </a:t>
            </a:r>
            <a:r>
              <a:rPr lang="it-IT" sz="2000" dirty="0" err="1">
                <a:solidFill>
                  <a:schemeClr val="tx1"/>
                </a:solidFill>
              </a:rPr>
              <a:t>straight</a:t>
            </a:r>
            <a:r>
              <a:rPr lang="it-IT" sz="2000" dirty="0">
                <a:solidFill>
                  <a:schemeClr val="tx1"/>
                </a:solidFill>
              </a:rPr>
              <a:t> part </a:t>
            </a:r>
            <a:r>
              <a:rPr lang="it-IT" sz="2000" dirty="0" err="1">
                <a:solidFill>
                  <a:schemeClr val="tx1"/>
                </a:solidFill>
              </a:rPr>
              <a:t>flat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about</a:t>
            </a:r>
            <a:r>
              <a:rPr lang="it-IT" sz="2000" dirty="0">
                <a:solidFill>
                  <a:schemeClr val="tx1"/>
                </a:solidFill>
              </a:rPr>
              <a:t> 0.7 mm) </a:t>
            </a:r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it-IT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</a:t>
            </a:r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MQXFA</a:t>
            </a: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3D </a:t>
            </a:r>
            <a:r>
              <a:rPr lang="it-IT" sz="2000" dirty="0" err="1">
                <a:solidFill>
                  <a:schemeClr val="tx1"/>
                </a:solidFill>
              </a:rPr>
              <a:t>scan</a:t>
            </a:r>
            <a:r>
              <a:rPr lang="it-IT" sz="2000" dirty="0">
                <a:solidFill>
                  <a:schemeClr val="tx1"/>
                </a:solidFill>
              </a:rPr>
              <a:t> of the </a:t>
            </a:r>
            <a:r>
              <a:rPr lang="it-IT" sz="2000" dirty="0" err="1">
                <a:solidFill>
                  <a:schemeClr val="tx1"/>
                </a:solidFill>
              </a:rPr>
              <a:t>inner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layer</a:t>
            </a:r>
            <a:r>
              <a:rPr lang="it-IT" sz="2000" dirty="0">
                <a:solidFill>
                  <a:schemeClr val="tx1"/>
                </a:solidFill>
              </a:rPr>
              <a:t> of the coil in free state </a:t>
            </a:r>
            <a:r>
              <a:rPr lang="it-IT" sz="2000" dirty="0" err="1">
                <a:solidFill>
                  <a:schemeClr val="tx1"/>
                </a:solidFill>
              </a:rPr>
              <a:t>confirmed</a:t>
            </a:r>
            <a:r>
              <a:rPr lang="it-IT" sz="2000" dirty="0">
                <a:solidFill>
                  <a:schemeClr val="tx1"/>
                </a:solidFill>
              </a:rPr>
              <a:t> a more </a:t>
            </a:r>
            <a:r>
              <a:rPr lang="it-IT" sz="2000" dirty="0" err="1">
                <a:solidFill>
                  <a:schemeClr val="tx1"/>
                </a:solidFill>
              </a:rPr>
              <a:t>homogeneous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geometry</a:t>
            </a:r>
            <a:r>
              <a:rPr lang="it-IT" sz="2000" dirty="0">
                <a:solidFill>
                  <a:schemeClr val="tx1"/>
                </a:solidFill>
              </a:rPr>
              <a:t> of the coil in the </a:t>
            </a:r>
            <a:r>
              <a:rPr lang="it-IT" sz="2000" dirty="0" err="1">
                <a:solidFill>
                  <a:schemeClr val="tx1"/>
                </a:solidFill>
              </a:rPr>
              <a:t>longitudinal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direction</a:t>
            </a:r>
            <a:endParaRPr lang="it-IT" sz="2000" dirty="0">
              <a:solidFill>
                <a:schemeClr val="tx1"/>
              </a:solidFill>
            </a:endParaRP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New generation coils are more </a:t>
            </a:r>
            <a:r>
              <a:rPr lang="it-IT" sz="2000" dirty="0" err="1">
                <a:solidFill>
                  <a:schemeClr val="tx1"/>
                </a:solidFill>
              </a:rPr>
              <a:t>uniform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along</a:t>
            </a:r>
            <a:r>
              <a:rPr lang="it-IT" sz="2000" dirty="0">
                <a:solidFill>
                  <a:schemeClr val="tx1"/>
                </a:solidFill>
              </a:rPr>
              <a:t> the </a:t>
            </a:r>
            <a:r>
              <a:rPr lang="it-IT" sz="2000" dirty="0" err="1">
                <a:solidFill>
                  <a:schemeClr val="tx1"/>
                </a:solidFill>
              </a:rPr>
              <a:t>length</a:t>
            </a:r>
            <a:r>
              <a:rPr lang="it-IT" sz="2000" dirty="0">
                <a:solidFill>
                  <a:schemeClr val="tx1"/>
                </a:solidFill>
              </a:rPr>
              <a:t>, </a:t>
            </a:r>
            <a:r>
              <a:rPr lang="it-IT" sz="2000" dirty="0" err="1">
                <a:solidFill>
                  <a:schemeClr val="tx1"/>
                </a:solidFill>
              </a:rPr>
              <a:t>azimuthally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smaller</a:t>
            </a:r>
            <a:r>
              <a:rPr lang="it-IT" sz="2000" dirty="0">
                <a:solidFill>
                  <a:schemeClr val="tx1"/>
                </a:solidFill>
              </a:rPr>
              <a:t> and do </a:t>
            </a:r>
            <a:r>
              <a:rPr lang="it-IT" sz="2000" dirty="0" err="1">
                <a:solidFill>
                  <a:schemeClr val="tx1"/>
                </a:solidFill>
              </a:rPr>
              <a:t>not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present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any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sign</a:t>
            </a:r>
            <a:r>
              <a:rPr lang="it-IT" sz="2000" dirty="0">
                <a:solidFill>
                  <a:schemeClr val="tx1"/>
                </a:solidFill>
              </a:rPr>
              <a:t> of a ‘</a:t>
            </a:r>
            <a:r>
              <a:rPr lang="it-IT" sz="2000" dirty="0" err="1">
                <a:solidFill>
                  <a:schemeClr val="tx1"/>
                </a:solidFill>
              </a:rPr>
              <a:t>fatter</a:t>
            </a:r>
            <a:r>
              <a:rPr lang="it-IT" sz="2000" dirty="0">
                <a:solidFill>
                  <a:schemeClr val="tx1"/>
                </a:solidFill>
              </a:rPr>
              <a:t>’ coil </a:t>
            </a:r>
            <a:r>
              <a:rPr lang="it-IT" sz="2000" dirty="0" err="1">
                <a:solidFill>
                  <a:schemeClr val="tx1"/>
                </a:solidFill>
              </a:rPr>
              <a:t>towards</a:t>
            </a:r>
            <a:r>
              <a:rPr lang="it-IT" sz="2000" dirty="0">
                <a:solidFill>
                  <a:schemeClr val="tx1"/>
                </a:solidFill>
              </a:rPr>
              <a:t> the </a:t>
            </a:r>
            <a:r>
              <a:rPr lang="it-IT" sz="2000" dirty="0" err="1">
                <a:solidFill>
                  <a:schemeClr val="tx1"/>
                </a:solidFill>
              </a:rPr>
              <a:t>longitudinal</a:t>
            </a:r>
            <a:r>
              <a:rPr lang="it-IT" sz="2000" dirty="0">
                <a:solidFill>
                  <a:schemeClr val="tx1"/>
                </a:solidFill>
              </a:rPr>
              <a:t> center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1FFB58-E44B-2A72-BBE3-F12773D45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550" y="3797861"/>
            <a:ext cx="4145888" cy="2558490"/>
          </a:xfrm>
          <a:prstGeom prst="rect">
            <a:avLst/>
          </a:prstGeom>
        </p:spPr>
      </p:pic>
      <p:pic>
        <p:nvPicPr>
          <p:cNvPr id="6" name="Picture 5" descr="A person using a measuring device&#10;&#10;Description automatically generated">
            <a:extLst>
              <a:ext uri="{FF2B5EF4-FFF2-40B4-BE49-F238E27FC236}">
                <a16:creationId xmlns:a16="http://schemas.microsoft.com/office/drawing/2014/main" id="{6E6901E8-97E1-8191-0F60-0F8363EAC3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2184" y="3931505"/>
            <a:ext cx="897493" cy="5979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A person holding a camera&#10;&#10;Description automatically generated">
            <a:extLst>
              <a:ext uri="{FF2B5EF4-FFF2-40B4-BE49-F238E27FC236}">
                <a16:creationId xmlns:a16="http://schemas.microsoft.com/office/drawing/2014/main" id="{169B9274-8F39-D4C1-C707-462541C5F30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4753" y="3931505"/>
            <a:ext cx="897493" cy="5850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347BD3-1856-7E91-84B4-357931BC12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2438" y="3797862"/>
            <a:ext cx="4263466" cy="25584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DD6D00-D150-7AF9-C83A-C96DB217370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57950" y="3972448"/>
            <a:ext cx="978864" cy="5570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9ABA4B-FAA1-C0C3-EDAE-9B185770D063}"/>
              </a:ext>
            </a:extLst>
          </p:cNvPr>
          <p:cNvSpPr txBox="1"/>
          <p:nvPr/>
        </p:nvSpPr>
        <p:spPr>
          <a:xfrm>
            <a:off x="9000425" y="3445183"/>
            <a:ext cx="2375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Azimuthal coil arc excess (impregnated coils)</a:t>
            </a:r>
            <a:endParaRPr lang="en-GB" sz="12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E9902D-13F0-FA0B-8D3B-0512334FBFA9}"/>
              </a:ext>
            </a:extLst>
          </p:cNvPr>
          <p:cNvSpPr txBox="1"/>
          <p:nvPr/>
        </p:nvSpPr>
        <p:spPr>
          <a:xfrm>
            <a:off x="355992" y="3447216"/>
            <a:ext cx="308516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/>
              <a:t>Vertical pole </a:t>
            </a:r>
            <a:r>
              <a:rPr lang="it-IT" sz="1200" i="1" dirty="0" err="1"/>
              <a:t>deviation</a:t>
            </a:r>
            <a:r>
              <a:rPr lang="it-IT" sz="1200" i="1" dirty="0"/>
              <a:t> </a:t>
            </a:r>
            <a:r>
              <a:rPr lang="it-IT" sz="1200" i="1" dirty="0" err="1"/>
              <a:t>along</a:t>
            </a:r>
            <a:r>
              <a:rPr lang="it-IT" sz="1200" i="1" dirty="0"/>
              <a:t> the </a:t>
            </a:r>
            <a:r>
              <a:rPr lang="it-IT" sz="1200" i="1" dirty="0" err="1"/>
              <a:t>length</a:t>
            </a:r>
            <a:r>
              <a:rPr lang="it-IT" sz="1200" i="1" dirty="0"/>
              <a:t> (</a:t>
            </a:r>
            <a:r>
              <a:rPr lang="it-IT" sz="1200" i="1" dirty="0" err="1"/>
              <a:t>reacted</a:t>
            </a:r>
            <a:r>
              <a:rPr lang="it-IT" sz="1200" i="1" dirty="0"/>
              <a:t> coil)</a:t>
            </a:r>
            <a:endParaRPr lang="en-GB" sz="1200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8048CC-C45F-4EF5-B940-679E9929FC6D}"/>
              </a:ext>
            </a:extLst>
          </p:cNvPr>
          <p:cNvSpPr txBox="1"/>
          <p:nvPr/>
        </p:nvSpPr>
        <p:spPr>
          <a:xfrm>
            <a:off x="4389417" y="3442513"/>
            <a:ext cx="308516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/>
              <a:t>Metrological 3D scan of the </a:t>
            </a:r>
            <a:r>
              <a:rPr lang="it-IT" sz="1200" i="1" dirty="0" err="1"/>
              <a:t>inner</a:t>
            </a:r>
            <a:r>
              <a:rPr lang="it-IT" sz="1200" i="1" dirty="0"/>
              <a:t> </a:t>
            </a:r>
            <a:r>
              <a:rPr lang="it-IT" sz="1200" i="1" dirty="0" err="1"/>
              <a:t>radius</a:t>
            </a:r>
            <a:r>
              <a:rPr lang="it-IT" sz="1200" i="1" dirty="0"/>
              <a:t> and </a:t>
            </a:r>
            <a:r>
              <a:rPr lang="it-IT" sz="1200" i="1" dirty="0" err="1"/>
              <a:t>midplanes</a:t>
            </a:r>
            <a:r>
              <a:rPr lang="it-IT" sz="1200" i="1" dirty="0"/>
              <a:t> after HT (</a:t>
            </a:r>
            <a:r>
              <a:rPr lang="it-IT" sz="1200" i="1" dirty="0" err="1"/>
              <a:t>reacted</a:t>
            </a:r>
            <a:r>
              <a:rPr lang="it-IT" sz="1200" i="1" dirty="0"/>
              <a:t> coil)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333441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New generation coils: </a:t>
            </a:r>
            <a:r>
              <a:rPr lang="it-IT" dirty="0" err="1"/>
              <a:t>results</a:t>
            </a:r>
            <a:r>
              <a:rPr lang="it-IT" dirty="0"/>
              <a:t> and </a:t>
            </a:r>
            <a:r>
              <a:rPr lang="it-IT" dirty="0" err="1"/>
              <a:t>measurables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765376"/>
            <a:ext cx="10766401" cy="1224146"/>
          </a:xfrm>
        </p:spPr>
        <p:txBody>
          <a:bodyPr>
            <a:normAutofit/>
          </a:bodyPr>
          <a:lstStyle/>
          <a:p>
            <a:pPr algn="just"/>
            <a:r>
              <a:rPr lang="it-IT" sz="2400" b="1" dirty="0">
                <a:solidFill>
                  <a:schemeClr val="tx1"/>
                </a:solidFill>
              </a:rPr>
              <a:t>Torque monitoring </a:t>
            </a:r>
            <a:r>
              <a:rPr lang="it-IT" sz="2400" b="1" dirty="0" err="1">
                <a:solidFill>
                  <a:schemeClr val="tx1"/>
                </a:solidFill>
              </a:rPr>
              <a:t>during</a:t>
            </a:r>
            <a:r>
              <a:rPr lang="it-IT" sz="2400" b="1" dirty="0">
                <a:solidFill>
                  <a:schemeClr val="tx1"/>
                </a:solidFill>
              </a:rPr>
              <a:t> </a:t>
            </a:r>
            <a:r>
              <a:rPr lang="it-IT" sz="2400" b="1" dirty="0" err="1">
                <a:solidFill>
                  <a:schemeClr val="tx1"/>
                </a:solidFill>
              </a:rPr>
              <a:t>impregnation</a:t>
            </a:r>
            <a:r>
              <a:rPr lang="it-IT" sz="2400" b="1" dirty="0">
                <a:solidFill>
                  <a:schemeClr val="tx1"/>
                </a:solidFill>
              </a:rPr>
              <a:t> </a:t>
            </a:r>
            <a:r>
              <a:rPr lang="it-IT" sz="2400" b="1" dirty="0" err="1">
                <a:solidFill>
                  <a:schemeClr val="tx1"/>
                </a:solidFill>
              </a:rPr>
              <a:t>fixture</a:t>
            </a:r>
            <a:r>
              <a:rPr lang="it-IT" sz="2400" b="1" dirty="0">
                <a:solidFill>
                  <a:schemeClr val="tx1"/>
                </a:solidFill>
              </a:rPr>
              <a:t> </a:t>
            </a:r>
            <a:r>
              <a:rPr lang="it-IT" sz="2400" b="1" dirty="0" err="1">
                <a:solidFill>
                  <a:schemeClr val="tx1"/>
                </a:solidFill>
              </a:rPr>
              <a:t>closure</a:t>
            </a:r>
            <a:endParaRPr lang="it-IT" sz="2400" b="1" dirty="0">
              <a:solidFill>
                <a:schemeClr val="tx1"/>
              </a:solidFill>
            </a:endParaRP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The torque </a:t>
            </a:r>
            <a:r>
              <a:rPr lang="it-IT" sz="2000" dirty="0" err="1">
                <a:solidFill>
                  <a:schemeClr val="tx1"/>
                </a:solidFill>
              </a:rPr>
              <a:t>needed</a:t>
            </a:r>
            <a:r>
              <a:rPr lang="it-IT" sz="2000" dirty="0">
                <a:solidFill>
                  <a:schemeClr val="tx1"/>
                </a:solidFill>
              </a:rPr>
              <a:t> to close the </a:t>
            </a:r>
            <a:r>
              <a:rPr lang="it-IT" sz="2000" dirty="0" err="1">
                <a:solidFill>
                  <a:schemeClr val="tx1"/>
                </a:solidFill>
              </a:rPr>
              <a:t>impregnation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fixture</a:t>
            </a:r>
            <a:r>
              <a:rPr lang="it-IT" sz="2000" dirty="0">
                <a:solidFill>
                  <a:schemeClr val="tx1"/>
                </a:solidFill>
              </a:rPr>
              <a:t> for new </a:t>
            </a:r>
            <a:r>
              <a:rPr lang="it-IT" sz="2000" dirty="0" err="1">
                <a:solidFill>
                  <a:schemeClr val="tx1"/>
                </a:solidFill>
              </a:rPr>
              <a:t>genration</a:t>
            </a:r>
            <a:r>
              <a:rPr lang="it-IT" sz="2000" dirty="0">
                <a:solidFill>
                  <a:schemeClr val="tx1"/>
                </a:solidFill>
              </a:rPr>
              <a:t> coils </a:t>
            </a:r>
            <a:r>
              <a:rPr lang="it-IT" sz="2000" dirty="0" err="1">
                <a:solidFill>
                  <a:schemeClr val="tx1"/>
                </a:solidFill>
              </a:rPr>
              <a:t>is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uniform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along</a:t>
            </a:r>
            <a:r>
              <a:rPr lang="it-IT" sz="2000" dirty="0">
                <a:solidFill>
                  <a:schemeClr val="tx1"/>
                </a:solidFill>
              </a:rPr>
              <a:t> the </a:t>
            </a:r>
            <a:r>
              <a:rPr lang="it-IT" sz="2000" dirty="0" err="1">
                <a:solidFill>
                  <a:schemeClr val="tx1"/>
                </a:solidFill>
              </a:rPr>
              <a:t>length</a:t>
            </a:r>
            <a:r>
              <a:rPr lang="it-IT" sz="2000" dirty="0">
                <a:solidFill>
                  <a:schemeClr val="tx1"/>
                </a:solidFill>
              </a:rPr>
              <a:t> and </a:t>
            </a:r>
            <a:r>
              <a:rPr lang="it-IT" sz="2000" dirty="0" err="1">
                <a:solidFill>
                  <a:schemeClr val="tx1"/>
                </a:solidFill>
              </a:rPr>
              <a:t>almost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half</a:t>
            </a:r>
            <a:r>
              <a:rPr lang="it-IT" sz="2000" dirty="0">
                <a:solidFill>
                  <a:schemeClr val="tx1"/>
                </a:solidFill>
              </a:rPr>
              <a:t> w.r.t. coils </a:t>
            </a:r>
            <a:r>
              <a:rPr lang="it-IT" sz="2000" dirty="0" err="1">
                <a:solidFill>
                  <a:schemeClr val="tx1"/>
                </a:solidFill>
              </a:rPr>
              <a:t>cured</a:t>
            </a:r>
            <a:r>
              <a:rPr lang="it-IT" sz="2000" dirty="0">
                <a:solidFill>
                  <a:schemeClr val="tx1"/>
                </a:solidFill>
              </a:rPr>
              <a:t> with binder on </a:t>
            </a:r>
            <a:r>
              <a:rPr lang="it-IT" sz="2000" dirty="0" err="1">
                <a:solidFill>
                  <a:schemeClr val="tx1"/>
                </a:solidFill>
              </a:rPr>
              <a:t>both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layers</a:t>
            </a:r>
            <a:endParaRPr lang="it-IT" sz="2000" dirty="0">
              <a:solidFill>
                <a:schemeClr val="tx1"/>
              </a:solidFill>
            </a:endParaRPr>
          </a:p>
          <a:p>
            <a:pPr lvl="1" algn="just"/>
            <a:endParaRPr lang="it-IT" sz="2000" dirty="0">
              <a:solidFill>
                <a:schemeClr val="tx1"/>
              </a:solidFill>
            </a:endParaRPr>
          </a:p>
          <a:p>
            <a:pPr lvl="1" algn="just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592829B-D5B9-2769-066E-43340DE5B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02" y="1806781"/>
            <a:ext cx="5067300" cy="2970138"/>
          </a:xfrm>
          <a:prstGeom prst="rect">
            <a:avLst/>
          </a:prstGeom>
        </p:spPr>
      </p:pic>
      <p:pic>
        <p:nvPicPr>
          <p:cNvPr id="12" name="Picture 11" descr="A group of men working on a machine&#10;&#10;Description automatically generated">
            <a:extLst>
              <a:ext uri="{FF2B5EF4-FFF2-40B4-BE49-F238E27FC236}">
                <a16:creationId xmlns:a16="http://schemas.microsoft.com/office/drawing/2014/main" id="{7D674D59-D2D5-9FC4-95E6-14C24A011E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7402" y="1939383"/>
            <a:ext cx="3733800" cy="245473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4CB56A0-CD47-0496-B18A-0C012E89ED2A}"/>
              </a:ext>
            </a:extLst>
          </p:cNvPr>
          <p:cNvSpPr txBox="1">
            <a:spLocks/>
          </p:cNvSpPr>
          <p:nvPr/>
        </p:nvSpPr>
        <p:spPr>
          <a:xfrm>
            <a:off x="609599" y="4868478"/>
            <a:ext cx="10766401" cy="148787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2400" b="1" dirty="0">
                <a:solidFill>
                  <a:schemeClr val="tx1"/>
                </a:solidFill>
              </a:rPr>
              <a:t>Additional measurements:</a:t>
            </a:r>
          </a:p>
          <a:p>
            <a:pPr lvl="1" algn="just"/>
            <a:r>
              <a:rPr lang="it-IT" sz="1900" dirty="0">
                <a:solidFill>
                  <a:schemeClr val="tx1"/>
                </a:solidFill>
              </a:rPr>
              <a:t>New generation coils exhibit lower pole gap reduction after reaction (0.74 mm/m in coils w/o OL binder vs 1 mm/m)</a:t>
            </a:r>
          </a:p>
          <a:p>
            <a:pPr lvl="1" algn="just"/>
            <a:r>
              <a:rPr lang="it-IT" sz="1900" dirty="0">
                <a:solidFill>
                  <a:schemeClr val="tx1"/>
                </a:solidFill>
              </a:rPr>
              <a:t>New generation coils exhibit less elongation during the opening of the reaction fixture (0.9 mm/m in coils w/o OL binder vs 1.5 mm/m)</a:t>
            </a:r>
          </a:p>
          <a:p>
            <a:pPr lvl="1" algn="just"/>
            <a:endParaRPr lang="it-IT" sz="2000" dirty="0">
              <a:solidFill>
                <a:schemeClr val="tx1"/>
              </a:solidFill>
            </a:endParaRPr>
          </a:p>
          <a:p>
            <a:pPr lvl="1" algn="just"/>
            <a:endParaRPr lang="it-IT" sz="2000" dirty="0">
              <a:solidFill>
                <a:schemeClr val="tx1"/>
              </a:solidFill>
            </a:endParaRPr>
          </a:p>
          <a:p>
            <a:pPr lvl="1" algn="just"/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7" name="Picture 6" descr="A long line of machinery in a factory&#10;&#10;Description automatically generated">
            <a:extLst>
              <a:ext uri="{FF2B5EF4-FFF2-40B4-BE49-F238E27FC236}">
                <a16:creationId xmlns:a16="http://schemas.microsoft.com/office/drawing/2014/main" id="{D1EE5308-DCEB-4AAA-8083-A88768E4DE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66351" y="3166749"/>
            <a:ext cx="2575547" cy="187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58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Coil manufacturing observables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generation MQXFB coils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b="1" dirty="0">
                <a:solidFill>
                  <a:schemeClr val="tx1"/>
                </a:solidFill>
              </a:rPr>
              <a:t>Conclusions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4413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09237"/>
            <a:ext cx="10406182" cy="5837381"/>
          </a:xfrm>
        </p:spPr>
        <p:txBody>
          <a:bodyPr>
            <a:normAutofit/>
          </a:bodyPr>
          <a:lstStyle/>
          <a:p>
            <a:pPr algn="just"/>
            <a:r>
              <a:rPr lang="it-IT" sz="2200" dirty="0">
                <a:solidFill>
                  <a:schemeClr val="tx1"/>
                </a:solidFill>
              </a:rPr>
              <a:t>MQXFB coils are the </a:t>
            </a:r>
            <a:r>
              <a:rPr lang="it-IT" sz="2200" dirty="0" err="1">
                <a:solidFill>
                  <a:schemeClr val="tx1"/>
                </a:solidFill>
              </a:rPr>
              <a:t>longest</a:t>
            </a:r>
            <a:r>
              <a:rPr lang="it-IT" sz="2200" dirty="0">
                <a:solidFill>
                  <a:schemeClr val="tx1"/>
                </a:solidFill>
              </a:rPr>
              <a:t> Nb</a:t>
            </a:r>
            <a:r>
              <a:rPr lang="it-IT" sz="2200" baseline="-25000" dirty="0">
                <a:solidFill>
                  <a:schemeClr val="tx1"/>
                </a:solidFill>
              </a:rPr>
              <a:t>3</a:t>
            </a:r>
            <a:r>
              <a:rPr lang="it-IT" sz="2200" dirty="0">
                <a:solidFill>
                  <a:schemeClr val="tx1"/>
                </a:solidFill>
              </a:rPr>
              <a:t>Sn coils for </a:t>
            </a:r>
            <a:r>
              <a:rPr lang="it-IT" sz="2200" dirty="0" err="1">
                <a:solidFill>
                  <a:schemeClr val="tx1"/>
                </a:solidFill>
              </a:rPr>
              <a:t>accelerator</a:t>
            </a:r>
            <a:r>
              <a:rPr lang="it-IT" sz="2200" dirty="0">
                <a:solidFill>
                  <a:schemeClr val="tx1"/>
                </a:solidFill>
              </a:rPr>
              <a:t> </a:t>
            </a:r>
            <a:r>
              <a:rPr lang="it-IT" sz="2200" dirty="0" err="1">
                <a:solidFill>
                  <a:schemeClr val="tx1"/>
                </a:solidFill>
              </a:rPr>
              <a:t>magnets</a:t>
            </a:r>
            <a:r>
              <a:rPr lang="it-IT" sz="2200" dirty="0">
                <a:solidFill>
                  <a:schemeClr val="tx1"/>
                </a:solidFill>
              </a:rPr>
              <a:t> </a:t>
            </a:r>
            <a:r>
              <a:rPr lang="it-IT" sz="2200" dirty="0" err="1">
                <a:solidFill>
                  <a:schemeClr val="tx1"/>
                </a:solidFill>
              </a:rPr>
              <a:t>ever</a:t>
            </a:r>
            <a:r>
              <a:rPr lang="it-IT" sz="2200" dirty="0">
                <a:solidFill>
                  <a:schemeClr val="tx1"/>
                </a:solidFill>
              </a:rPr>
              <a:t> </a:t>
            </a:r>
            <a:r>
              <a:rPr lang="it-IT" sz="2200" dirty="0" err="1">
                <a:solidFill>
                  <a:schemeClr val="tx1"/>
                </a:solidFill>
              </a:rPr>
              <a:t>built</a:t>
            </a:r>
            <a:endParaRPr lang="it-IT" sz="2200" dirty="0">
              <a:solidFill>
                <a:schemeClr val="tx1"/>
              </a:solidFill>
            </a:endParaRPr>
          </a:p>
          <a:p>
            <a:pPr algn="just"/>
            <a:r>
              <a:rPr lang="it-IT" sz="2200" dirty="0">
                <a:solidFill>
                  <a:schemeClr val="tx1"/>
                </a:solidFill>
              </a:rPr>
              <a:t>Coil manufacturing process was reviewed to improve MQXFB magnet performance</a:t>
            </a:r>
          </a:p>
          <a:p>
            <a:pPr algn="just"/>
            <a:r>
              <a:rPr lang="it-IT" sz="2200" dirty="0" err="1">
                <a:solidFill>
                  <a:schemeClr val="tx1"/>
                </a:solidFill>
              </a:rPr>
              <a:t>Evidences</a:t>
            </a:r>
            <a:r>
              <a:rPr lang="it-IT" sz="2200" dirty="0">
                <a:solidFill>
                  <a:schemeClr val="tx1"/>
                </a:solidFill>
              </a:rPr>
              <a:t> </a:t>
            </a:r>
            <a:r>
              <a:rPr lang="it-IT" sz="2200" dirty="0" err="1">
                <a:solidFill>
                  <a:schemeClr val="tx1"/>
                </a:solidFill>
              </a:rPr>
              <a:t>pointing</a:t>
            </a:r>
            <a:r>
              <a:rPr lang="it-IT" sz="2200" dirty="0">
                <a:solidFill>
                  <a:schemeClr val="tx1"/>
                </a:solidFill>
              </a:rPr>
              <a:t> to a </a:t>
            </a:r>
            <a:r>
              <a:rPr lang="it-IT" sz="2200" dirty="0" err="1">
                <a:solidFill>
                  <a:schemeClr val="tx1"/>
                </a:solidFill>
              </a:rPr>
              <a:t>constrained</a:t>
            </a:r>
            <a:r>
              <a:rPr lang="it-IT" sz="2200" dirty="0">
                <a:solidFill>
                  <a:schemeClr val="tx1"/>
                </a:solidFill>
              </a:rPr>
              <a:t> state of the coil after RHT</a:t>
            </a:r>
          </a:p>
          <a:p>
            <a:pPr lvl="1" algn="just"/>
            <a:r>
              <a:rPr lang="it-IT" sz="1800" dirty="0">
                <a:solidFill>
                  <a:schemeClr val="tx1"/>
                </a:solidFill>
              </a:rPr>
              <a:t>Not </a:t>
            </a:r>
            <a:r>
              <a:rPr lang="it-IT" sz="1800" dirty="0" err="1">
                <a:solidFill>
                  <a:schemeClr val="tx1"/>
                </a:solidFill>
              </a:rPr>
              <a:t>observed</a:t>
            </a:r>
            <a:r>
              <a:rPr lang="it-IT" sz="1800" dirty="0">
                <a:solidFill>
                  <a:schemeClr val="tx1"/>
                </a:solidFill>
              </a:rPr>
              <a:t> in MQXFA and MQXFS coils</a:t>
            </a:r>
          </a:p>
          <a:p>
            <a:pPr marL="342000" lvl="1" algn="just"/>
            <a:r>
              <a:rPr lang="it-IT" sz="2200" dirty="0" err="1">
                <a:solidFill>
                  <a:schemeClr val="tx1"/>
                </a:solidFill>
              </a:rPr>
              <a:t>Modifications</a:t>
            </a:r>
            <a:r>
              <a:rPr lang="it-IT" sz="2200" dirty="0">
                <a:solidFill>
                  <a:schemeClr val="tx1"/>
                </a:solidFill>
              </a:rPr>
              <a:t> </a:t>
            </a:r>
            <a:r>
              <a:rPr lang="it-IT" sz="2200" dirty="0" err="1">
                <a:solidFill>
                  <a:schemeClr val="tx1"/>
                </a:solidFill>
              </a:rPr>
              <a:t>aimed</a:t>
            </a:r>
            <a:r>
              <a:rPr lang="it-IT" sz="2200" dirty="0">
                <a:solidFill>
                  <a:schemeClr val="tx1"/>
                </a:solidFill>
              </a:rPr>
              <a:t> </a:t>
            </a:r>
            <a:r>
              <a:rPr lang="it-IT" sz="2200" dirty="0" err="1">
                <a:solidFill>
                  <a:schemeClr val="tx1"/>
                </a:solidFill>
              </a:rPr>
              <a:t>at</a:t>
            </a:r>
            <a:r>
              <a:rPr lang="it-IT" sz="2200" dirty="0">
                <a:solidFill>
                  <a:schemeClr val="tx1"/>
                </a:solidFill>
              </a:rPr>
              <a:t> </a:t>
            </a:r>
            <a:r>
              <a:rPr lang="it-IT" sz="2200" dirty="0" err="1">
                <a:solidFill>
                  <a:schemeClr val="tx1"/>
                </a:solidFill>
              </a:rPr>
              <a:t>reducing</a:t>
            </a:r>
            <a:r>
              <a:rPr lang="it-IT" sz="2200" dirty="0">
                <a:solidFill>
                  <a:schemeClr val="tx1"/>
                </a:solidFill>
              </a:rPr>
              <a:t> </a:t>
            </a:r>
            <a:r>
              <a:rPr lang="it-IT" sz="2200" dirty="0" err="1">
                <a:solidFill>
                  <a:schemeClr val="tx1"/>
                </a:solidFill>
              </a:rPr>
              <a:t>longitudinal</a:t>
            </a:r>
            <a:r>
              <a:rPr lang="it-IT" sz="2200" dirty="0">
                <a:solidFill>
                  <a:schemeClr val="tx1"/>
                </a:solidFill>
              </a:rPr>
              <a:t>, </a:t>
            </a:r>
            <a:r>
              <a:rPr lang="it-IT" sz="2200" dirty="0" err="1">
                <a:solidFill>
                  <a:schemeClr val="tx1"/>
                </a:solidFill>
              </a:rPr>
              <a:t>azimuthal</a:t>
            </a:r>
            <a:r>
              <a:rPr lang="it-IT" sz="2200" dirty="0">
                <a:solidFill>
                  <a:schemeClr val="tx1"/>
                </a:solidFill>
              </a:rPr>
              <a:t> and </a:t>
            </a:r>
            <a:r>
              <a:rPr lang="it-IT" sz="2200" dirty="0" err="1">
                <a:solidFill>
                  <a:schemeClr val="tx1"/>
                </a:solidFill>
              </a:rPr>
              <a:t>radial</a:t>
            </a:r>
            <a:r>
              <a:rPr lang="it-IT" sz="2200" dirty="0">
                <a:solidFill>
                  <a:schemeClr val="tx1"/>
                </a:solidFill>
              </a:rPr>
              <a:t> </a:t>
            </a:r>
            <a:r>
              <a:rPr lang="it-IT" sz="2200" dirty="0" err="1">
                <a:solidFill>
                  <a:schemeClr val="tx1"/>
                </a:solidFill>
              </a:rPr>
              <a:t>friction</a:t>
            </a:r>
            <a:r>
              <a:rPr lang="it-IT" sz="2200" dirty="0">
                <a:solidFill>
                  <a:schemeClr val="tx1"/>
                </a:solidFill>
              </a:rPr>
              <a:t> </a:t>
            </a:r>
            <a:r>
              <a:rPr lang="it-IT" sz="2200" dirty="0" err="1">
                <a:solidFill>
                  <a:schemeClr val="tx1"/>
                </a:solidFill>
              </a:rPr>
              <a:t>between</a:t>
            </a:r>
            <a:r>
              <a:rPr lang="it-IT" sz="2200" dirty="0">
                <a:solidFill>
                  <a:schemeClr val="tx1"/>
                </a:solidFill>
              </a:rPr>
              <a:t> coil and reaction </a:t>
            </a:r>
            <a:r>
              <a:rPr lang="it-IT" sz="2200" dirty="0" err="1">
                <a:solidFill>
                  <a:schemeClr val="tx1"/>
                </a:solidFill>
              </a:rPr>
              <a:t>mold</a:t>
            </a:r>
            <a:endParaRPr lang="it-IT" sz="2200" dirty="0">
              <a:solidFill>
                <a:schemeClr val="tx1"/>
              </a:solidFill>
            </a:endParaRPr>
          </a:p>
          <a:p>
            <a:pPr marL="742050" lvl="2" algn="just"/>
            <a:r>
              <a:rPr lang="it-IT" sz="1800" dirty="0">
                <a:solidFill>
                  <a:schemeClr val="tx1"/>
                </a:solidFill>
              </a:rPr>
              <a:t>Pole gap </a:t>
            </a:r>
            <a:r>
              <a:rPr lang="it-IT" sz="1800" dirty="0" err="1">
                <a:solidFill>
                  <a:schemeClr val="tx1"/>
                </a:solidFill>
              </a:rPr>
              <a:t>increase</a:t>
            </a:r>
            <a:endParaRPr lang="it-IT" sz="1800" dirty="0">
              <a:solidFill>
                <a:schemeClr val="tx1"/>
              </a:solidFill>
            </a:endParaRPr>
          </a:p>
          <a:p>
            <a:pPr marL="742050" lvl="2" algn="just"/>
            <a:r>
              <a:rPr lang="it-IT" sz="1800" dirty="0" err="1">
                <a:solidFill>
                  <a:schemeClr val="tx1"/>
                </a:solidFill>
              </a:rPr>
              <a:t>Partial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err="1">
                <a:solidFill>
                  <a:schemeClr val="tx1"/>
                </a:solidFill>
              </a:rPr>
              <a:t>compensation</a:t>
            </a:r>
            <a:r>
              <a:rPr lang="it-IT" sz="1800" dirty="0">
                <a:solidFill>
                  <a:schemeClr val="tx1"/>
                </a:solidFill>
              </a:rPr>
              <a:t> of the </a:t>
            </a:r>
            <a:r>
              <a:rPr lang="it-IT" sz="1800" dirty="0" err="1">
                <a:solidFill>
                  <a:schemeClr val="tx1"/>
                </a:solidFill>
              </a:rPr>
              <a:t>curing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err="1">
                <a:solidFill>
                  <a:schemeClr val="tx1"/>
                </a:solidFill>
              </a:rPr>
              <a:t>cavity</a:t>
            </a:r>
            <a:endParaRPr lang="it-IT" sz="1800" dirty="0">
              <a:solidFill>
                <a:schemeClr val="tx1"/>
              </a:solidFill>
            </a:endParaRPr>
          </a:p>
          <a:p>
            <a:pPr marL="742050" lvl="2" algn="just"/>
            <a:r>
              <a:rPr lang="it-IT" sz="1800" b="1" dirty="0">
                <a:solidFill>
                  <a:schemeClr val="tx1"/>
                </a:solidFill>
              </a:rPr>
              <a:t>Removal of the ceramic binder from the outer layer of the coil</a:t>
            </a:r>
          </a:p>
          <a:p>
            <a:pPr algn="just"/>
            <a:r>
              <a:rPr lang="it-IT" sz="2200" dirty="0">
                <a:solidFill>
                  <a:schemeClr val="tx1"/>
                </a:solidFill>
              </a:rPr>
              <a:t>New generation coil measurables point to a coil which is more ‘relaxed’ after RHT</a:t>
            </a:r>
          </a:p>
          <a:p>
            <a:pPr lvl="1" algn="just"/>
            <a:r>
              <a:rPr lang="it-IT" sz="1800" dirty="0">
                <a:solidFill>
                  <a:schemeClr val="tx1"/>
                </a:solidFill>
              </a:rPr>
              <a:t>No coil ‘hump’ after reaction </a:t>
            </a:r>
          </a:p>
          <a:p>
            <a:pPr lvl="1" algn="just"/>
            <a:r>
              <a:rPr lang="it-IT" sz="1800" dirty="0">
                <a:solidFill>
                  <a:schemeClr val="tx1"/>
                </a:solidFill>
              </a:rPr>
              <a:t>No </a:t>
            </a:r>
            <a:r>
              <a:rPr lang="it-IT" sz="1800" dirty="0" err="1">
                <a:solidFill>
                  <a:schemeClr val="tx1"/>
                </a:solidFill>
              </a:rPr>
              <a:t>bigger</a:t>
            </a:r>
            <a:r>
              <a:rPr lang="it-IT" sz="1800" dirty="0">
                <a:solidFill>
                  <a:schemeClr val="tx1"/>
                </a:solidFill>
              </a:rPr>
              <a:t> coil </a:t>
            </a:r>
            <a:r>
              <a:rPr lang="it-IT" sz="1800" dirty="0" err="1">
                <a:solidFill>
                  <a:schemeClr val="tx1"/>
                </a:solidFill>
              </a:rPr>
              <a:t>azimuthal</a:t>
            </a:r>
            <a:r>
              <a:rPr lang="it-IT" sz="1800" dirty="0">
                <a:solidFill>
                  <a:schemeClr val="tx1"/>
                </a:solidFill>
              </a:rPr>
              <a:t> size </a:t>
            </a:r>
            <a:r>
              <a:rPr lang="it-IT" sz="1800" dirty="0" err="1">
                <a:solidFill>
                  <a:schemeClr val="tx1"/>
                </a:solidFill>
              </a:rPr>
              <a:t>towards</a:t>
            </a:r>
            <a:r>
              <a:rPr lang="it-IT" sz="1800" dirty="0">
                <a:solidFill>
                  <a:schemeClr val="tx1"/>
                </a:solidFill>
              </a:rPr>
              <a:t> the middle after impregnation </a:t>
            </a:r>
          </a:p>
          <a:p>
            <a:pPr lvl="1" algn="just"/>
            <a:r>
              <a:rPr lang="it-IT" sz="1800" dirty="0">
                <a:solidFill>
                  <a:schemeClr val="tx1"/>
                </a:solidFill>
              </a:rPr>
              <a:t>More homogeneous torque required to close the impregnation fixture</a:t>
            </a:r>
          </a:p>
          <a:p>
            <a:pPr marL="742050" lvl="2" algn="just"/>
            <a:endParaRPr lang="it-IT" sz="1600" b="1" u="sng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CE6522-2173-EF31-418D-C6AEF9BA2769}"/>
              </a:ext>
            </a:extLst>
          </p:cNvPr>
          <p:cNvSpPr txBox="1"/>
          <p:nvPr/>
        </p:nvSpPr>
        <p:spPr>
          <a:xfrm>
            <a:off x="9071527" y="5041683"/>
            <a:ext cx="230447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More </a:t>
            </a:r>
            <a:r>
              <a:rPr lang="it-IT" dirty="0" err="1"/>
              <a:t>uniform</a:t>
            </a:r>
            <a:r>
              <a:rPr lang="it-IT" dirty="0"/>
              <a:t> coil size </a:t>
            </a:r>
            <a:r>
              <a:rPr lang="it-IT" dirty="0" err="1"/>
              <a:t>along</a:t>
            </a:r>
            <a:r>
              <a:rPr lang="it-IT" dirty="0"/>
              <a:t> the </a:t>
            </a:r>
            <a:r>
              <a:rPr lang="it-IT" dirty="0" err="1"/>
              <a:t>length</a:t>
            </a:r>
            <a:endParaRPr lang="en-GB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06994012-B786-57DE-E106-F61B7EF2CA3F}"/>
              </a:ext>
            </a:extLst>
          </p:cNvPr>
          <p:cNvSpPr/>
          <p:nvPr/>
        </p:nvSpPr>
        <p:spPr>
          <a:xfrm>
            <a:off x="8626618" y="4919190"/>
            <a:ext cx="142888" cy="891319"/>
          </a:xfrm>
          <a:prstGeom prst="rightBrac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157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8E580351-A0C5-E87B-BCB5-10121A358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684" y="2979063"/>
            <a:ext cx="6760693" cy="291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295111-56B7-BF6E-9B14-72AE3816B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CBE1C0-7771-2B25-D25A-613066681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F5F5B8-47EB-5FF4-9770-DF767506F2E3}"/>
              </a:ext>
            </a:extLst>
          </p:cNvPr>
          <p:cNvSpPr txBox="1"/>
          <p:nvPr/>
        </p:nvSpPr>
        <p:spPr>
          <a:xfrm>
            <a:off x="0" y="5906062"/>
            <a:ext cx="286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B050"/>
                </a:solidFill>
              </a:rPr>
              <a:t>Courtesy of F. Mangiarotti</a:t>
            </a:r>
            <a:endParaRPr lang="en-GB" i="1" dirty="0">
              <a:solidFill>
                <a:srgbClr val="00B050"/>
              </a:solidFill>
            </a:endParaRP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A77C7B77-2EE5-70C2-FBB2-8875E315E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C5A9CC5-F2D5-D048-2A1C-CCDFFF3B3FF5}"/>
              </a:ext>
            </a:extLst>
          </p:cNvPr>
          <p:cNvSpPr txBox="1">
            <a:spLocks/>
          </p:cNvSpPr>
          <p:nvPr/>
        </p:nvSpPr>
        <p:spPr>
          <a:xfrm>
            <a:off x="609599" y="900000"/>
            <a:ext cx="10766401" cy="19594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lvl="1" indent="-342000" algn="just"/>
            <a:r>
              <a:rPr lang="it-IT" dirty="0">
                <a:solidFill>
                  <a:schemeClr val="tx1"/>
                </a:solidFill>
              </a:rPr>
              <a:t>10 new generation coils </a:t>
            </a:r>
            <a:r>
              <a:rPr lang="it-IT" dirty="0" err="1">
                <a:solidFill>
                  <a:schemeClr val="tx1"/>
                </a:solidFill>
              </a:rPr>
              <a:t>have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been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manufactured</a:t>
            </a:r>
            <a:r>
              <a:rPr lang="it-IT" dirty="0">
                <a:solidFill>
                  <a:schemeClr val="tx1"/>
                </a:solidFill>
              </a:rPr>
              <a:t> 4 of </a:t>
            </a:r>
            <a:r>
              <a:rPr lang="it-IT" dirty="0" err="1">
                <a:solidFill>
                  <a:schemeClr val="tx1"/>
                </a:solidFill>
              </a:rPr>
              <a:t>which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have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been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assembled</a:t>
            </a:r>
            <a:r>
              <a:rPr lang="it-IT" dirty="0">
                <a:solidFill>
                  <a:schemeClr val="tx1"/>
                </a:solidFill>
              </a:rPr>
              <a:t> in </a:t>
            </a:r>
            <a:r>
              <a:rPr lang="it-IT" dirty="0" err="1">
                <a:solidFill>
                  <a:schemeClr val="tx1"/>
                </a:solidFill>
              </a:rPr>
              <a:t>magnet</a:t>
            </a:r>
            <a:r>
              <a:rPr lang="it-IT" dirty="0">
                <a:solidFill>
                  <a:schemeClr val="tx1"/>
                </a:solidFill>
              </a:rPr>
              <a:t> MQXFB03</a:t>
            </a:r>
          </a:p>
          <a:p>
            <a:pPr algn="just"/>
            <a:r>
              <a:rPr lang="en-US" sz="2400" dirty="0">
                <a:solidFill>
                  <a:schemeClr val="tx1"/>
                </a:solidFill>
              </a:rPr>
              <a:t>Test of MQXFB03 is ongoing:</a:t>
            </a:r>
          </a:p>
          <a:p>
            <a:pPr lvl="1" algn="just"/>
            <a:r>
              <a:rPr lang="en-US" sz="2000" dirty="0">
                <a:solidFill>
                  <a:schemeClr val="tx1"/>
                </a:solidFill>
              </a:rPr>
              <a:t>Reached target current (I</a:t>
            </a:r>
            <a:r>
              <a:rPr lang="en-US" sz="2000" baseline="-25000" dirty="0">
                <a:solidFill>
                  <a:schemeClr val="tx1"/>
                </a:solidFill>
              </a:rPr>
              <a:t>nom</a:t>
            </a:r>
            <a:r>
              <a:rPr lang="en-US" sz="2000" dirty="0">
                <a:solidFill>
                  <a:schemeClr val="tx1"/>
                </a:solidFill>
              </a:rPr>
              <a:t> + 300 A) both at 1.9 K and 4.5 K</a:t>
            </a:r>
          </a:p>
          <a:p>
            <a:pPr lvl="1" algn="just"/>
            <a:r>
              <a:rPr lang="en-US" sz="2000" dirty="0">
                <a:solidFill>
                  <a:schemeClr val="tx1"/>
                </a:solidFill>
              </a:rPr>
              <a:t>No signs of degradation in the pole-to-pole transitions</a:t>
            </a:r>
          </a:p>
          <a:p>
            <a:pPr marL="342000" lvl="1" indent="-342000" algn="just"/>
            <a:endParaRPr lang="it-IT" sz="2400" dirty="0">
              <a:solidFill>
                <a:schemeClr val="tx1"/>
              </a:solidFill>
            </a:endParaRPr>
          </a:p>
          <a:p>
            <a:pPr lvl="1" algn="just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4F410D-F878-98D7-5B4F-FF99DBBDD8E6}"/>
              </a:ext>
            </a:extLst>
          </p:cNvPr>
          <p:cNvSpPr/>
          <p:nvPr/>
        </p:nvSpPr>
        <p:spPr>
          <a:xfrm>
            <a:off x="10120020" y="3035569"/>
            <a:ext cx="1641913" cy="938241"/>
          </a:xfrm>
          <a:prstGeom prst="rect">
            <a:avLst/>
          </a:prstGeom>
          <a:noFill/>
          <a:ln w="12700">
            <a:solidFill>
              <a:srgbClr val="00B05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FDC4D6-D030-DB46-E08E-CE9C8BF1A6AF}"/>
              </a:ext>
            </a:extLst>
          </p:cNvPr>
          <p:cNvSpPr/>
          <p:nvPr/>
        </p:nvSpPr>
        <p:spPr>
          <a:xfrm>
            <a:off x="10139508" y="3589683"/>
            <a:ext cx="852171" cy="358728"/>
          </a:xfrm>
          <a:prstGeom prst="rect">
            <a:avLst/>
          </a:prstGeom>
          <a:noFill/>
          <a:ln w="12700">
            <a:solidFill>
              <a:srgbClr val="0000FF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069BFF-8922-17BE-0B15-3F62C10A7220}"/>
              </a:ext>
            </a:extLst>
          </p:cNvPr>
          <p:cNvSpPr txBox="1"/>
          <p:nvPr/>
        </p:nvSpPr>
        <p:spPr>
          <a:xfrm>
            <a:off x="10918118" y="3646410"/>
            <a:ext cx="905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>
                <a:solidFill>
                  <a:srgbClr val="0000FF"/>
                </a:solidFill>
              </a:rPr>
              <a:t>MQXFB03</a:t>
            </a:r>
            <a:endParaRPr lang="en-GB" sz="1200" i="1" dirty="0">
              <a:solidFill>
                <a:srgbClr val="0000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ECEF0F-EE0B-B605-CCE4-C6BC47B4FB4B}"/>
              </a:ext>
            </a:extLst>
          </p:cNvPr>
          <p:cNvSpPr txBox="1"/>
          <p:nvPr/>
        </p:nvSpPr>
        <p:spPr>
          <a:xfrm>
            <a:off x="8443621" y="3003227"/>
            <a:ext cx="1641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>
                <a:solidFill>
                  <a:srgbClr val="00B050"/>
                </a:solidFill>
              </a:rPr>
              <a:t>New generation coils</a:t>
            </a:r>
            <a:endParaRPr lang="en-GB" sz="1200" i="1" dirty="0">
              <a:solidFill>
                <a:srgbClr val="00B050"/>
              </a:solidFill>
            </a:endParaRPr>
          </a:p>
        </p:txBody>
      </p:sp>
      <p:pic>
        <p:nvPicPr>
          <p:cNvPr id="1026" name="Picture 3">
            <a:extLst>
              <a:ext uri="{FF2B5EF4-FFF2-40B4-BE49-F238E27FC236}">
                <a16:creationId xmlns:a16="http://schemas.microsoft.com/office/drawing/2014/main" id="{847B3E8B-3629-A385-1FD2-3F6CEEC98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9063"/>
            <a:ext cx="5429978" cy="29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8880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C4A9E-5C31-DD7D-6504-0D5383C8B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Acknowledgment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C192C-1D3C-9283-F349-19ABF24A29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13988"/>
            <a:ext cx="10560000" cy="520944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it-IT" dirty="0">
                <a:solidFill>
                  <a:schemeClr val="bg2"/>
                </a:solidFill>
              </a:rPr>
              <a:t>US HL-LHC Accelerator Upgrade Project (AUP)</a:t>
            </a:r>
          </a:p>
          <a:p>
            <a:pPr lvl="1" algn="just"/>
            <a:r>
              <a:rPr lang="it-IT" dirty="0">
                <a:solidFill>
                  <a:schemeClr val="bg2"/>
                </a:solidFill>
              </a:rPr>
              <a:t>BNL: </a:t>
            </a:r>
            <a:r>
              <a:rPr lang="en-US" sz="2000" dirty="0">
                <a:solidFill>
                  <a:schemeClr val="tx1"/>
                </a:solidFill>
              </a:rPr>
              <a:t>K. Amm, M. Anerella, A. Ben Yahia, H. </a:t>
            </a:r>
            <a:r>
              <a:rPr lang="en-US" sz="2000" dirty="0" err="1">
                <a:solidFill>
                  <a:schemeClr val="tx1"/>
                </a:solidFill>
              </a:rPr>
              <a:t>Hocker</a:t>
            </a:r>
            <a:r>
              <a:rPr lang="en-US" sz="2000" dirty="0">
                <a:solidFill>
                  <a:schemeClr val="tx1"/>
                </a:solidFill>
              </a:rPr>
              <a:t>, P. Joshi, J. </a:t>
            </a:r>
            <a:r>
              <a:rPr lang="en-US" sz="2000" dirty="0" err="1">
                <a:solidFill>
                  <a:schemeClr val="tx1"/>
                </a:solidFill>
              </a:rPr>
              <a:t>Muratore</a:t>
            </a:r>
            <a:r>
              <a:rPr lang="en-US" sz="2000" dirty="0">
                <a:solidFill>
                  <a:schemeClr val="tx1"/>
                </a:solidFill>
              </a:rPr>
              <a:t>, J. </a:t>
            </a:r>
            <a:r>
              <a:rPr lang="en-US" sz="2000" dirty="0" err="1">
                <a:solidFill>
                  <a:schemeClr val="tx1"/>
                </a:solidFill>
              </a:rPr>
              <a:t>Schmalzle</a:t>
            </a:r>
            <a:r>
              <a:rPr lang="en-US" sz="2000" dirty="0">
                <a:solidFill>
                  <a:schemeClr val="tx1"/>
                </a:solidFill>
              </a:rPr>
              <a:t>, H. Song, P. Wanderer </a:t>
            </a:r>
            <a:endParaRPr lang="it-IT" dirty="0">
              <a:solidFill>
                <a:schemeClr val="bg2"/>
              </a:solidFill>
            </a:endParaRPr>
          </a:p>
          <a:p>
            <a:pPr lvl="1" algn="just"/>
            <a:r>
              <a:rPr lang="it-IT" dirty="0">
                <a:solidFill>
                  <a:schemeClr val="bg2"/>
                </a:solidFill>
              </a:rPr>
              <a:t>FNAL: </a:t>
            </a:r>
            <a:r>
              <a:rPr lang="en-GB" sz="2000" dirty="0">
                <a:solidFill>
                  <a:schemeClr val="tx1"/>
                </a:solidFill>
              </a:rPr>
              <a:t>G. Ambrosio, G. </a:t>
            </a:r>
            <a:r>
              <a:rPr lang="en-GB" sz="2000" dirty="0" err="1">
                <a:solidFill>
                  <a:schemeClr val="tx1"/>
                </a:solidFill>
              </a:rPr>
              <a:t>Apollinari</a:t>
            </a:r>
            <a:r>
              <a:rPr lang="en-GB" sz="2000" dirty="0">
                <a:solidFill>
                  <a:schemeClr val="tx1"/>
                </a:solidFill>
              </a:rPr>
              <a:t>, M. </a:t>
            </a:r>
            <a:r>
              <a:rPr lang="en-GB" sz="2000" dirty="0" err="1">
                <a:solidFill>
                  <a:schemeClr val="tx1"/>
                </a:solidFill>
              </a:rPr>
              <a:t>Baldini</a:t>
            </a:r>
            <a:r>
              <a:rPr lang="en-GB" sz="2000" dirty="0">
                <a:solidFill>
                  <a:schemeClr val="tx1"/>
                </a:solidFill>
              </a:rPr>
              <a:t>, J. Blowers, R. Bossert, R. </a:t>
            </a:r>
            <a:r>
              <a:rPr lang="en-GB" sz="2000" dirty="0" err="1">
                <a:solidFill>
                  <a:schemeClr val="tx1"/>
                </a:solidFill>
              </a:rPr>
              <a:t>Carcagno</a:t>
            </a:r>
            <a:r>
              <a:rPr lang="en-GB" sz="2000" dirty="0">
                <a:solidFill>
                  <a:schemeClr val="tx1"/>
                </a:solidFill>
              </a:rPr>
              <a:t>, G. </a:t>
            </a:r>
            <a:r>
              <a:rPr lang="en-GB" sz="2000" dirty="0" err="1">
                <a:solidFill>
                  <a:schemeClr val="tx1"/>
                </a:solidFill>
              </a:rPr>
              <a:t>Chlachidze</a:t>
            </a:r>
            <a:r>
              <a:rPr lang="en-GB" sz="2000" dirty="0">
                <a:solidFill>
                  <a:schemeClr val="tx1"/>
                </a:solidFill>
              </a:rPr>
              <a:t>, J. DiMarco, S. Feher, S. Krave, V. Lombardo, </a:t>
            </a:r>
            <a:r>
              <a:rPr lang="en-US" sz="2000" dirty="0">
                <a:solidFill>
                  <a:schemeClr val="tx1"/>
                </a:solidFill>
              </a:rPr>
              <a:t>C. </a:t>
            </a:r>
            <a:r>
              <a:rPr lang="en-US" sz="2000" dirty="0" err="1">
                <a:solidFill>
                  <a:schemeClr val="tx1"/>
                </a:solidFill>
              </a:rPr>
              <a:t>Narug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GB" sz="2000" dirty="0">
                <a:solidFill>
                  <a:schemeClr val="tx1"/>
                </a:solidFill>
              </a:rPr>
              <a:t> A. Nobrega, V. </a:t>
            </a:r>
            <a:r>
              <a:rPr lang="en-GB" sz="2000" dirty="0" err="1">
                <a:solidFill>
                  <a:schemeClr val="tx1"/>
                </a:solidFill>
              </a:rPr>
              <a:t>Marinozzi</a:t>
            </a:r>
            <a:r>
              <a:rPr lang="en-GB" sz="2000" dirty="0">
                <a:solidFill>
                  <a:schemeClr val="tx1"/>
                </a:solidFill>
              </a:rPr>
              <a:t>, C. Orozco, T. Page M. Parker, S. </a:t>
            </a:r>
            <a:r>
              <a:rPr lang="en-GB" sz="2000" dirty="0" err="1">
                <a:solidFill>
                  <a:schemeClr val="tx1"/>
                </a:solidFill>
              </a:rPr>
              <a:t>Stoynev</a:t>
            </a:r>
            <a:r>
              <a:rPr lang="en-GB" sz="2000" dirty="0">
                <a:solidFill>
                  <a:schemeClr val="tx1"/>
                </a:solidFill>
              </a:rPr>
              <a:t>, T. Strauss, M. Turenne, D. </a:t>
            </a:r>
            <a:r>
              <a:rPr lang="en-GB" sz="2000" dirty="0" err="1">
                <a:solidFill>
                  <a:schemeClr val="tx1"/>
                </a:solidFill>
              </a:rPr>
              <a:t>Turrioni</a:t>
            </a:r>
            <a:r>
              <a:rPr lang="en-GB" sz="2000" dirty="0">
                <a:solidFill>
                  <a:schemeClr val="tx1"/>
                </a:solidFill>
              </a:rPr>
              <a:t>, A. </a:t>
            </a:r>
            <a:r>
              <a:rPr lang="en-GB" sz="2000" dirty="0" err="1">
                <a:solidFill>
                  <a:schemeClr val="tx1"/>
                </a:solidFill>
              </a:rPr>
              <a:t>Vouris</a:t>
            </a:r>
            <a:r>
              <a:rPr lang="en-GB" sz="2000" dirty="0">
                <a:solidFill>
                  <a:schemeClr val="tx1"/>
                </a:solidFill>
              </a:rPr>
              <a:t>, M. Yu</a:t>
            </a:r>
            <a:endParaRPr lang="it-IT" sz="2000" dirty="0">
              <a:solidFill>
                <a:schemeClr val="tx1"/>
              </a:solidFill>
            </a:endParaRPr>
          </a:p>
          <a:p>
            <a:pPr lvl="1" algn="just"/>
            <a:r>
              <a:rPr lang="it-IT" dirty="0">
                <a:solidFill>
                  <a:schemeClr val="bg2"/>
                </a:solidFill>
              </a:rPr>
              <a:t>LBNL: </a:t>
            </a:r>
            <a:r>
              <a:rPr lang="en-US" sz="2000" dirty="0">
                <a:solidFill>
                  <a:schemeClr val="tx1"/>
                </a:solidFill>
              </a:rPr>
              <a:t>D. Cheng, P. Ferracin, J. Ferradas Troitino, L. Garcia Fajardo, E. Lee, M. </a:t>
            </a:r>
            <a:r>
              <a:rPr lang="en-US" sz="2000" dirty="0" err="1">
                <a:solidFill>
                  <a:schemeClr val="tx1"/>
                </a:solidFill>
              </a:rPr>
              <a:t>Marchevsky</a:t>
            </a:r>
            <a:r>
              <a:rPr lang="en-US" sz="2000" dirty="0">
                <a:solidFill>
                  <a:schemeClr val="tx1"/>
                </a:solidFill>
              </a:rPr>
              <a:t>, M. </a:t>
            </a:r>
            <a:r>
              <a:rPr lang="en-US" sz="2000" dirty="0" err="1">
                <a:solidFill>
                  <a:schemeClr val="tx1"/>
                </a:solidFill>
              </a:rPr>
              <a:t>Naus</a:t>
            </a:r>
            <a:r>
              <a:rPr lang="en-US" sz="2000" dirty="0">
                <a:solidFill>
                  <a:schemeClr val="tx1"/>
                </a:solidFill>
              </a:rPr>
              <a:t>, H. Pan, I. Pong, S. </a:t>
            </a:r>
            <a:r>
              <a:rPr lang="en-US" sz="2000" dirty="0" err="1">
                <a:solidFill>
                  <a:schemeClr val="tx1"/>
                </a:solidFill>
              </a:rPr>
              <a:t>Prestemon</a:t>
            </a:r>
            <a:r>
              <a:rPr lang="en-US" sz="2000" dirty="0">
                <a:solidFill>
                  <a:schemeClr val="tx1"/>
                </a:solidFill>
              </a:rPr>
              <a:t>, K. Ray, G. </a:t>
            </a:r>
            <a:r>
              <a:rPr lang="en-US" sz="2000" dirty="0" err="1">
                <a:solidFill>
                  <a:schemeClr val="tx1"/>
                </a:solidFill>
              </a:rPr>
              <a:t>Sabbi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GB" sz="2000" dirty="0">
                <a:solidFill>
                  <a:schemeClr val="tx1"/>
                </a:solidFill>
              </a:rPr>
              <a:t>G. Vallone, </a:t>
            </a:r>
            <a:r>
              <a:rPr lang="en-US" sz="2000" dirty="0">
                <a:solidFill>
                  <a:schemeClr val="tx1"/>
                </a:solidFill>
              </a:rPr>
              <a:t>X. Wang</a:t>
            </a:r>
          </a:p>
          <a:p>
            <a:pPr marL="741600" indent="-284400" algn="just"/>
            <a:r>
              <a:rPr lang="en-GB" sz="2400" dirty="0">
                <a:solidFill>
                  <a:schemeClr val="bg2"/>
                </a:solidFill>
              </a:rPr>
              <a:t>NHFML: </a:t>
            </a:r>
            <a:r>
              <a:rPr lang="es-AR" sz="2000" dirty="0">
                <a:solidFill>
                  <a:schemeClr val="tx1"/>
                </a:solidFill>
              </a:rPr>
              <a:t>L. Cooley, J. Levitan, J. Lu, R. Walsh</a:t>
            </a:r>
            <a:endParaRPr lang="it-IT" sz="2000" dirty="0">
              <a:solidFill>
                <a:schemeClr val="tx1"/>
              </a:solidFill>
            </a:endParaRPr>
          </a:p>
          <a:p>
            <a:pPr algn="just"/>
            <a:r>
              <a:rPr lang="it-IT" dirty="0">
                <a:solidFill>
                  <a:schemeClr val="bg2"/>
                </a:solidFill>
              </a:rPr>
              <a:t>CERN</a:t>
            </a:r>
            <a:endParaRPr lang="en-GB" dirty="0">
              <a:effectLst/>
            </a:endParaRPr>
          </a:p>
          <a:p>
            <a:pPr lvl="1" algn="just"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en-GB" altLang="en-US" sz="2000" dirty="0">
                <a:solidFill>
                  <a:schemeClr val="tx1"/>
                </a:solidFill>
                <a:sym typeface="Symbol"/>
              </a:rPr>
              <a:t>G. Arnau Izquierdo, J. Axensalva, A. Ballarino, M. </a:t>
            </a:r>
            <a:r>
              <a:rPr lang="en-GB" altLang="en-US" sz="2000" dirty="0" err="1">
                <a:solidFill>
                  <a:schemeClr val="tx1"/>
                </a:solidFill>
                <a:sym typeface="Symbol"/>
              </a:rPr>
              <a:t>Bajko</a:t>
            </a:r>
            <a:r>
              <a:rPr lang="en-GB" altLang="en-US" sz="2000" dirty="0">
                <a:solidFill>
                  <a:schemeClr val="tx1"/>
                </a:solidFill>
                <a:sym typeface="Symbol"/>
              </a:rPr>
              <a:t>, T.A. Bampton, C. Barth, S.T. Becle, R. Berthet, N. Bourcey, B. Bordini, T. Boutboul, A. Cherif, M. Crouvizier, A. Devred, N. Eyraud, L. Favier, L. Fiscarelli, J. </a:t>
            </a:r>
            <a:r>
              <a:rPr lang="en-GB" altLang="en-US" sz="2000" dirty="0" err="1">
                <a:solidFill>
                  <a:schemeClr val="tx1"/>
                </a:solidFill>
                <a:sym typeface="Symbol"/>
              </a:rPr>
              <a:t>Fleiter</a:t>
            </a:r>
            <a:r>
              <a:rPr lang="en-GB" altLang="en-US" sz="2000" dirty="0">
                <a:solidFill>
                  <a:schemeClr val="tx1"/>
                </a:solidFill>
                <a:sym typeface="Symbol"/>
              </a:rPr>
              <a:t>, K. </a:t>
            </a:r>
            <a:r>
              <a:rPr lang="en-GB" altLang="en-US" sz="2000" dirty="0" err="1">
                <a:solidFill>
                  <a:schemeClr val="tx1"/>
                </a:solidFill>
                <a:sym typeface="Symbol"/>
              </a:rPr>
              <a:t>Kandemir</a:t>
            </a:r>
            <a:r>
              <a:rPr lang="en-GB" altLang="en-US" sz="2000" dirty="0">
                <a:solidFill>
                  <a:schemeClr val="tx1"/>
                </a:solidFill>
                <a:sym typeface="Symbol"/>
              </a:rPr>
              <a:t>, M. </a:t>
            </a:r>
            <a:r>
              <a:rPr lang="en-GB" altLang="en-US" sz="2000" dirty="0" err="1">
                <a:solidFill>
                  <a:schemeClr val="tx1"/>
                </a:solidFill>
                <a:sym typeface="Symbol"/>
              </a:rPr>
              <a:t>Guinchard</a:t>
            </a:r>
            <a:r>
              <a:rPr lang="en-GB" altLang="en-US" sz="2000" dirty="0">
                <a:solidFill>
                  <a:schemeClr val="tx1"/>
                </a:solidFill>
                <a:sym typeface="Symbol"/>
              </a:rPr>
              <a:t>, L. Grand-Clement, O. Housiaux, S. Izquierdo Bermudez, S. Luzieux, F. Mangiarotti, A. Milanese, A. Moros, P. Moyret, S. Mugnier, C. </a:t>
            </a:r>
            <a:r>
              <a:rPr lang="en-GB" altLang="en-US" sz="2000" dirty="0" err="1">
                <a:solidFill>
                  <a:schemeClr val="tx1"/>
                </a:solidFill>
                <a:sym typeface="Symbol"/>
              </a:rPr>
              <a:t>Petrone</a:t>
            </a:r>
            <a:r>
              <a:rPr lang="en-GB" altLang="en-US" sz="2000" dirty="0">
                <a:solidFill>
                  <a:schemeClr val="tx1"/>
                </a:solidFill>
                <a:sym typeface="Symbol"/>
              </a:rPr>
              <a:t>, J.C. Perez, D. Perini, M. Pozzobon, H. Prin, R. Principe, D. Pugnat, </a:t>
            </a:r>
            <a:r>
              <a:rPr lang="fi-FI" altLang="en-US" sz="2000" dirty="0">
                <a:solidFill>
                  <a:schemeClr val="tx1"/>
                </a:solidFill>
                <a:sym typeface="Symbol"/>
              </a:rPr>
              <a:t>K. Puthran, P.M. Quassolo, </a:t>
            </a:r>
            <a:r>
              <a:rPr lang="en-US" sz="2000" dirty="0">
                <a:solidFill>
                  <a:schemeClr val="tx1"/>
                </a:solidFill>
              </a:rPr>
              <a:t>E. </a:t>
            </a:r>
            <a:r>
              <a:rPr lang="en-US" sz="2000" dirty="0" err="1">
                <a:solidFill>
                  <a:schemeClr val="tx1"/>
                </a:solidFill>
              </a:rPr>
              <a:t>Ravaioli</a:t>
            </a:r>
            <a:r>
              <a:rPr lang="en-US" sz="2000" dirty="0">
                <a:solidFill>
                  <a:schemeClr val="tx1"/>
                </a:solidFill>
              </a:rPr>
              <a:t>, J.P. Rigaud,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P. </a:t>
            </a:r>
            <a:r>
              <a:rPr lang="pl-PL" sz="2000" dirty="0">
                <a:solidFill>
                  <a:schemeClr val="tx1"/>
                </a:solidFill>
              </a:rPr>
              <a:t>Rogacki</a:t>
            </a:r>
            <a:r>
              <a:rPr lang="en-US" sz="2000" dirty="0">
                <a:solidFill>
                  <a:schemeClr val="tx1"/>
                </a:solidFill>
              </a:rPr>
              <a:t>, S. Russenschuck, </a:t>
            </a:r>
            <a:r>
              <a:rPr lang="en-GB" altLang="en-US" sz="2000" dirty="0">
                <a:solidFill>
                  <a:schemeClr val="tx1"/>
                </a:solidFill>
                <a:sym typeface="Symbol"/>
              </a:rPr>
              <a:t>T. Sahner, S. Sgobba, S. Straarup, E. Todesco, S. Triquet, A. Vieitez Suarez, G. </a:t>
            </a:r>
            <a:r>
              <a:rPr lang="en-GB" altLang="en-US" sz="2000" dirty="0" err="1">
                <a:solidFill>
                  <a:schemeClr val="tx1"/>
                </a:solidFill>
                <a:sym typeface="Symbol"/>
              </a:rPr>
              <a:t>Willering</a:t>
            </a:r>
            <a:endParaRPr lang="en-GB" altLang="en-US" sz="2000" dirty="0">
              <a:solidFill>
                <a:schemeClr val="tx1"/>
              </a:solidFill>
              <a:sym typeface="Symbol"/>
            </a:endParaRPr>
          </a:p>
          <a:p>
            <a:pPr marL="742950" lvl="1" indent="-285750" algn="just">
              <a:buFont typeface="Wingdings" panose="05000000000000000000" pitchFamily="2" charset="2"/>
              <a:buChar char=""/>
              <a:tabLst>
                <a:tab pos="914400" algn="l"/>
              </a:tabLst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471FB3-5B57-0064-691D-98E070778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02A42-73C7-19A2-75D0-1DFFA7FCF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08896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875800" y="2959669"/>
            <a:ext cx="6440400" cy="1634400"/>
          </a:xfrm>
        </p:spPr>
        <p:txBody>
          <a:bodyPr/>
          <a:lstStyle/>
          <a:p>
            <a:pPr algn="r"/>
            <a:r>
              <a:rPr lang="en-US" sz="4800" i="0" dirty="0">
                <a:solidFill>
                  <a:srgbClr val="0000FF"/>
                </a:solidFill>
              </a:rPr>
              <a:t>Thank you</a:t>
            </a:r>
            <a:endParaRPr lang="en-US" sz="3200" i="0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B1B148E-B452-964F-4313-56DF36D2E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29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875800" y="2845186"/>
            <a:ext cx="6440400" cy="1634400"/>
          </a:xfrm>
        </p:spPr>
        <p:txBody>
          <a:bodyPr/>
          <a:lstStyle/>
          <a:p>
            <a:pPr algn="r"/>
            <a:r>
              <a:rPr lang="en-US" i="0" dirty="0">
                <a:solidFill>
                  <a:schemeClr val="bg2"/>
                </a:solidFill>
              </a:rPr>
              <a:t>Spare slides</a:t>
            </a:r>
            <a:endParaRPr lang="en-US" sz="1600" i="0" dirty="0">
              <a:solidFill>
                <a:schemeClr val="bg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D723EB6-5889-FFD1-D5BC-753748918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468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Correlation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coil </a:t>
            </a:r>
            <a:r>
              <a:rPr lang="it-IT" dirty="0" err="1"/>
              <a:t>observables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75519"/>
            <a:ext cx="10560000" cy="1462881"/>
          </a:xfrm>
        </p:spPr>
        <p:txBody>
          <a:bodyPr>
            <a:normAutofit lnSpcReduction="10000"/>
          </a:bodyPr>
          <a:lstStyle/>
          <a:p>
            <a:pPr marL="342900" lvl="1" indent="-342900" algn="just"/>
            <a:r>
              <a:rPr lang="it-IT" dirty="0">
                <a:solidFill>
                  <a:schemeClr val="tx1"/>
                </a:solidFill>
              </a:rPr>
              <a:t>Coil ‘</a:t>
            </a:r>
            <a:r>
              <a:rPr lang="it-IT" dirty="0" err="1">
                <a:solidFill>
                  <a:schemeClr val="tx1"/>
                </a:solidFill>
              </a:rPr>
              <a:t>hump</a:t>
            </a:r>
            <a:r>
              <a:rPr lang="it-IT" dirty="0">
                <a:solidFill>
                  <a:schemeClr val="tx1"/>
                </a:solidFill>
              </a:rPr>
              <a:t>’ after reaction and coil ‘</a:t>
            </a:r>
            <a:r>
              <a:rPr lang="it-IT" dirty="0" err="1">
                <a:solidFill>
                  <a:schemeClr val="tx1"/>
                </a:solidFill>
              </a:rPr>
              <a:t>belly</a:t>
            </a:r>
            <a:r>
              <a:rPr lang="it-IT" dirty="0">
                <a:solidFill>
                  <a:schemeClr val="tx1"/>
                </a:solidFill>
              </a:rPr>
              <a:t>’ after </a:t>
            </a:r>
            <a:r>
              <a:rPr lang="it-IT" dirty="0" err="1">
                <a:solidFill>
                  <a:schemeClr val="tx1"/>
                </a:solidFill>
              </a:rPr>
              <a:t>impregnation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seems</a:t>
            </a:r>
            <a:r>
              <a:rPr lang="it-IT" dirty="0">
                <a:solidFill>
                  <a:schemeClr val="tx1"/>
                </a:solidFill>
              </a:rPr>
              <a:t> to be </a:t>
            </a:r>
            <a:r>
              <a:rPr lang="it-IT" dirty="0" err="1">
                <a:solidFill>
                  <a:schemeClr val="tx1"/>
                </a:solidFill>
              </a:rPr>
              <a:t>correlated</a:t>
            </a:r>
            <a:endParaRPr lang="it-IT" dirty="0">
              <a:solidFill>
                <a:schemeClr val="tx1"/>
              </a:solidFill>
            </a:endParaRPr>
          </a:p>
          <a:p>
            <a:pPr marL="342900" lvl="1" indent="-342900" algn="just"/>
            <a:r>
              <a:rPr lang="it-IT" dirty="0">
                <a:solidFill>
                  <a:schemeClr val="tx1"/>
                </a:solidFill>
              </a:rPr>
              <a:t>Coil ‘</a:t>
            </a:r>
            <a:r>
              <a:rPr lang="it-IT" dirty="0" err="1">
                <a:solidFill>
                  <a:schemeClr val="tx1"/>
                </a:solidFill>
              </a:rPr>
              <a:t>hump</a:t>
            </a:r>
            <a:r>
              <a:rPr lang="it-IT" dirty="0">
                <a:solidFill>
                  <a:schemeClr val="tx1"/>
                </a:solidFill>
              </a:rPr>
              <a:t>’ </a:t>
            </a:r>
            <a:r>
              <a:rPr lang="it-IT" dirty="0" err="1">
                <a:solidFill>
                  <a:schemeClr val="tx1"/>
                </a:solidFill>
              </a:rPr>
              <a:t>is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confirmed</a:t>
            </a:r>
            <a:r>
              <a:rPr lang="it-IT" dirty="0">
                <a:solidFill>
                  <a:schemeClr val="tx1"/>
                </a:solidFill>
              </a:rPr>
              <a:t> by the torque monitoring </a:t>
            </a:r>
            <a:r>
              <a:rPr lang="it-IT" dirty="0" err="1">
                <a:solidFill>
                  <a:schemeClr val="tx1"/>
                </a:solidFill>
              </a:rPr>
              <a:t>during</a:t>
            </a:r>
            <a:r>
              <a:rPr lang="it-IT" dirty="0">
                <a:solidFill>
                  <a:schemeClr val="tx1"/>
                </a:solidFill>
              </a:rPr>
              <a:t> the </a:t>
            </a:r>
            <a:r>
              <a:rPr lang="it-IT" dirty="0" err="1">
                <a:solidFill>
                  <a:schemeClr val="tx1"/>
                </a:solidFill>
              </a:rPr>
              <a:t>impregnation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fixture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closure</a:t>
            </a:r>
            <a:endParaRPr lang="it-IT" dirty="0">
              <a:solidFill>
                <a:schemeClr val="tx1"/>
              </a:solidFill>
            </a:endParaRPr>
          </a:p>
          <a:p>
            <a:pPr lvl="1" algn="just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DCFEA2-E16B-285C-F653-4E4974696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17" y="2438400"/>
            <a:ext cx="5538161" cy="38301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01ECD6-F075-F019-7204-A6092071A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826" y="2438401"/>
            <a:ext cx="5297574" cy="39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7935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New generation coils: results and measurables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823865"/>
            <a:ext cx="10560000" cy="5302302"/>
          </a:xfrm>
        </p:spPr>
        <p:txBody>
          <a:bodyPr>
            <a:normAutofit/>
          </a:bodyPr>
          <a:lstStyle/>
          <a:p>
            <a:pPr algn="just"/>
            <a:r>
              <a:rPr lang="it-IT" sz="2400" b="1" dirty="0">
                <a:solidFill>
                  <a:schemeClr val="tx1"/>
                </a:solidFill>
              </a:rPr>
              <a:t>Coil </a:t>
            </a:r>
            <a:r>
              <a:rPr lang="it-IT" sz="2400" b="1" dirty="0" err="1">
                <a:solidFill>
                  <a:schemeClr val="tx1"/>
                </a:solidFill>
              </a:rPr>
              <a:t>elongation</a:t>
            </a:r>
            <a:r>
              <a:rPr lang="it-IT" sz="2400" b="1" dirty="0">
                <a:solidFill>
                  <a:schemeClr val="tx1"/>
                </a:solidFill>
              </a:rPr>
              <a:t> </a:t>
            </a:r>
            <a:r>
              <a:rPr lang="it-IT" sz="2400" b="1" dirty="0" err="1">
                <a:solidFill>
                  <a:schemeClr val="tx1"/>
                </a:solidFill>
              </a:rPr>
              <a:t>upon</a:t>
            </a:r>
            <a:r>
              <a:rPr lang="it-IT" sz="2400" b="1" dirty="0">
                <a:solidFill>
                  <a:schemeClr val="tx1"/>
                </a:solidFill>
              </a:rPr>
              <a:t> reaction </a:t>
            </a:r>
            <a:r>
              <a:rPr lang="it-IT" sz="2400" b="1" dirty="0" err="1">
                <a:solidFill>
                  <a:schemeClr val="tx1"/>
                </a:solidFill>
              </a:rPr>
              <a:t>fixture</a:t>
            </a:r>
            <a:r>
              <a:rPr lang="it-IT" sz="2400" b="1" dirty="0">
                <a:solidFill>
                  <a:schemeClr val="tx1"/>
                </a:solidFill>
              </a:rPr>
              <a:t> opening</a:t>
            </a:r>
          </a:p>
          <a:p>
            <a:pPr lvl="1" algn="just"/>
            <a:r>
              <a:rPr lang="it-IT" sz="2000" dirty="0" err="1">
                <a:solidFill>
                  <a:schemeClr val="tx1"/>
                </a:solidFill>
              </a:rPr>
              <a:t>Reacted</a:t>
            </a:r>
            <a:r>
              <a:rPr lang="it-IT" sz="2000" dirty="0">
                <a:solidFill>
                  <a:schemeClr val="tx1"/>
                </a:solidFill>
              </a:rPr>
              <a:t> coils </a:t>
            </a:r>
            <a:r>
              <a:rPr lang="it-IT" sz="2000" dirty="0" err="1">
                <a:solidFill>
                  <a:schemeClr val="tx1"/>
                </a:solidFill>
              </a:rPr>
              <a:t>gradually</a:t>
            </a:r>
            <a:r>
              <a:rPr lang="it-IT" sz="2000" dirty="0">
                <a:solidFill>
                  <a:schemeClr val="tx1"/>
                </a:solidFill>
              </a:rPr>
              <a:t> elongate on </a:t>
            </a:r>
            <a:r>
              <a:rPr lang="it-IT" sz="2000" dirty="0" err="1">
                <a:solidFill>
                  <a:schemeClr val="tx1"/>
                </a:solidFill>
              </a:rPr>
              <a:t>both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ends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during</a:t>
            </a:r>
            <a:r>
              <a:rPr lang="it-IT" sz="2000" dirty="0">
                <a:solidFill>
                  <a:schemeClr val="tx1"/>
                </a:solidFill>
              </a:rPr>
              <a:t> RHT </a:t>
            </a:r>
            <a:r>
              <a:rPr lang="it-IT" sz="2000" dirty="0" err="1">
                <a:solidFill>
                  <a:schemeClr val="tx1"/>
                </a:solidFill>
              </a:rPr>
              <a:t>fixture</a:t>
            </a:r>
            <a:r>
              <a:rPr lang="it-IT" sz="2000" dirty="0">
                <a:solidFill>
                  <a:schemeClr val="tx1"/>
                </a:solidFill>
              </a:rPr>
              <a:t> opening (from </a:t>
            </a:r>
            <a:r>
              <a:rPr lang="it-IT" sz="2000" dirty="0" err="1">
                <a:solidFill>
                  <a:schemeClr val="tx1"/>
                </a:solidFill>
              </a:rPr>
              <a:t>extremities</a:t>
            </a:r>
            <a:r>
              <a:rPr lang="it-IT" sz="2000" dirty="0">
                <a:solidFill>
                  <a:schemeClr val="tx1"/>
                </a:solidFill>
              </a:rPr>
              <a:t> to the middle)</a:t>
            </a: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Coil and Ti </a:t>
            </a:r>
            <a:r>
              <a:rPr lang="it-IT" sz="2000" dirty="0" err="1">
                <a:solidFill>
                  <a:schemeClr val="tx1"/>
                </a:solidFill>
              </a:rPr>
              <a:t>poles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move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outwards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during</a:t>
            </a:r>
            <a:r>
              <a:rPr lang="it-IT" sz="2000" dirty="0">
                <a:solidFill>
                  <a:schemeClr val="tx1"/>
                </a:solidFill>
              </a:rPr>
              <a:t> the opening </a:t>
            </a:r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it-IT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importance</a:t>
            </a:r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pole gap</a:t>
            </a:r>
            <a:endParaRPr lang="it-IT" sz="2000" dirty="0">
              <a:solidFill>
                <a:schemeClr val="tx1"/>
              </a:solidFill>
            </a:endParaRP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New generation coils exhibit 40% less elongation </a:t>
            </a:r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less friction effects (very limited statics on MQXFB coils with binder on both layers)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7AB6C2E3-9D63-961E-9292-BA859C4240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782164"/>
              </p:ext>
            </p:extLst>
          </p:nvPr>
        </p:nvGraphicFramePr>
        <p:xfrm>
          <a:off x="603709" y="3058986"/>
          <a:ext cx="10906302" cy="3276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37472">
                  <a:extLst>
                    <a:ext uri="{9D8B030D-6E8A-4147-A177-3AD203B41FA5}">
                      <a16:colId xmlns:a16="http://schemas.microsoft.com/office/drawing/2014/main" val="4287110765"/>
                    </a:ext>
                  </a:extLst>
                </a:gridCol>
                <a:gridCol w="1403252">
                  <a:extLst>
                    <a:ext uri="{9D8B030D-6E8A-4147-A177-3AD203B41FA5}">
                      <a16:colId xmlns:a16="http://schemas.microsoft.com/office/drawing/2014/main" val="2454877140"/>
                    </a:ext>
                  </a:extLst>
                </a:gridCol>
                <a:gridCol w="1487055">
                  <a:extLst>
                    <a:ext uri="{9D8B030D-6E8A-4147-A177-3AD203B41FA5}">
                      <a16:colId xmlns:a16="http://schemas.microsoft.com/office/drawing/2014/main" val="2660939747"/>
                    </a:ext>
                  </a:extLst>
                </a:gridCol>
                <a:gridCol w="2310991">
                  <a:extLst>
                    <a:ext uri="{9D8B030D-6E8A-4147-A177-3AD203B41FA5}">
                      <a16:colId xmlns:a16="http://schemas.microsoft.com/office/drawing/2014/main" val="4178318202"/>
                    </a:ext>
                  </a:extLst>
                </a:gridCol>
                <a:gridCol w="1365082">
                  <a:extLst>
                    <a:ext uri="{9D8B030D-6E8A-4147-A177-3AD203B41FA5}">
                      <a16:colId xmlns:a16="http://schemas.microsoft.com/office/drawing/2014/main" val="3965861067"/>
                    </a:ext>
                  </a:extLst>
                </a:gridCol>
                <a:gridCol w="2102450">
                  <a:extLst>
                    <a:ext uri="{9D8B030D-6E8A-4147-A177-3AD203B41FA5}">
                      <a16:colId xmlns:a16="http://schemas.microsoft.com/office/drawing/2014/main" val="2067407235"/>
                    </a:ext>
                  </a:extLst>
                </a:gridCol>
              </a:tblGrid>
              <a:tr h="900814">
                <a:tc>
                  <a:txBody>
                    <a:bodyPr/>
                    <a:lstStyle/>
                    <a:p>
                      <a:r>
                        <a:rPr lang="it-IT" sz="2000" dirty="0"/>
                        <a:t>Coil #</a:t>
                      </a:r>
                      <a:endParaRPr lang="en-GB" sz="20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LE side [mm]</a:t>
                      </a:r>
                      <a:endParaRPr lang="en-GB" sz="20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RE side [mm]</a:t>
                      </a:r>
                      <a:endParaRPr lang="en-GB" sz="20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Total </a:t>
                      </a:r>
                      <a:r>
                        <a:rPr lang="it-IT" sz="2000" dirty="0" err="1"/>
                        <a:t>elongation</a:t>
                      </a:r>
                      <a:r>
                        <a:rPr lang="it-IT" sz="2000" dirty="0"/>
                        <a:t> [mm]</a:t>
                      </a:r>
                      <a:endParaRPr lang="en-GB" sz="20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Total/L</a:t>
                      </a:r>
                      <a:r>
                        <a:rPr lang="it-IT" sz="2000" baseline="-25000" dirty="0"/>
                        <a:t>m</a:t>
                      </a:r>
                      <a:r>
                        <a:rPr lang="it-IT" sz="2000" dirty="0"/>
                        <a:t> [‰]</a:t>
                      </a:r>
                      <a:endParaRPr lang="en-GB" sz="20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Manufacturing line</a:t>
                      </a:r>
                      <a:endParaRPr lang="en-GB" sz="2000" dirty="0"/>
                    </a:p>
                  </a:txBody>
                  <a:tcPr marL="105911" marR="105911" marT="52955" marB="52955" anchor="ctr"/>
                </a:tc>
                <a:extLst>
                  <a:ext uri="{0D108BD9-81ED-4DB2-BD59-A6C34878D82A}">
                    <a16:rowId xmlns:a16="http://schemas.microsoft.com/office/drawing/2014/main" val="343258007"/>
                  </a:ext>
                </a:extLst>
              </a:tr>
              <a:tr h="755954">
                <a:tc>
                  <a:txBody>
                    <a:bodyPr/>
                    <a:lstStyle/>
                    <a:p>
                      <a:r>
                        <a:rPr lang="it-IT" sz="1800" dirty="0"/>
                        <a:t>CR127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5.2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5.5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10.7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1.50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CERN w/ binder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extLst>
                  <a:ext uri="{0D108BD9-81ED-4DB2-BD59-A6C34878D82A}">
                    <a16:rowId xmlns:a16="http://schemas.microsoft.com/office/drawing/2014/main" val="1552920739"/>
                  </a:ext>
                </a:extLst>
              </a:tr>
              <a:tr h="755954">
                <a:tc>
                  <a:txBody>
                    <a:bodyPr/>
                    <a:lstStyle/>
                    <a:p>
                      <a:r>
                        <a:rPr lang="it-IT" sz="1800" dirty="0"/>
                        <a:t>CR128 – CR137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3.2 ± 0.8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3.5 ± 0.7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6.7 ± 1.5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0.93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CERN w/o OL binder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extLst>
                  <a:ext uri="{0D108BD9-81ED-4DB2-BD59-A6C34878D82A}">
                    <a16:rowId xmlns:a16="http://schemas.microsoft.com/office/drawing/2014/main" val="1212681647"/>
                  </a:ext>
                </a:extLst>
              </a:tr>
              <a:tr h="431639">
                <a:tc>
                  <a:txBody>
                    <a:bodyPr/>
                    <a:lstStyle/>
                    <a:p>
                      <a:r>
                        <a:rPr lang="it-IT" sz="1800" dirty="0"/>
                        <a:t>AUP146 – AUP147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3.3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0.5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3.8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0.88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FNAL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extLst>
                  <a:ext uri="{0D108BD9-81ED-4DB2-BD59-A6C34878D82A}">
                    <a16:rowId xmlns:a16="http://schemas.microsoft.com/office/drawing/2014/main" val="585448091"/>
                  </a:ext>
                </a:extLst>
              </a:tr>
              <a:tr h="431639">
                <a:tc>
                  <a:txBody>
                    <a:bodyPr/>
                    <a:lstStyle/>
                    <a:p>
                      <a:r>
                        <a:rPr lang="it-IT" sz="1800" dirty="0"/>
                        <a:t>AUP237 – AUP238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1.9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1.9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3.8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0.88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BNL</a:t>
                      </a:r>
                      <a:endParaRPr lang="en-GB" sz="1800" dirty="0"/>
                    </a:p>
                  </a:txBody>
                  <a:tcPr marL="105911" marR="105911" marT="52955" marB="52955" anchor="ctr"/>
                </a:tc>
                <a:extLst>
                  <a:ext uri="{0D108BD9-81ED-4DB2-BD59-A6C34878D82A}">
                    <a16:rowId xmlns:a16="http://schemas.microsoft.com/office/drawing/2014/main" val="3621826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00337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New generation coils: results and measurables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79055"/>
            <a:ext cx="10560000" cy="5147112"/>
          </a:xfrm>
        </p:spPr>
        <p:txBody>
          <a:bodyPr>
            <a:normAutofit/>
          </a:bodyPr>
          <a:lstStyle/>
          <a:p>
            <a:pPr algn="just"/>
            <a:r>
              <a:rPr lang="it-IT" sz="2400" b="1" dirty="0">
                <a:solidFill>
                  <a:schemeClr val="tx1"/>
                </a:solidFill>
              </a:rPr>
              <a:t>Pole gap </a:t>
            </a:r>
            <a:r>
              <a:rPr lang="it-IT" sz="2400" b="1" dirty="0" err="1">
                <a:solidFill>
                  <a:schemeClr val="tx1"/>
                </a:solidFill>
              </a:rPr>
              <a:t>change</a:t>
            </a:r>
            <a:endParaRPr lang="it-IT" sz="2400" b="1" dirty="0">
              <a:solidFill>
                <a:schemeClr val="tx1"/>
              </a:solidFill>
            </a:endParaRPr>
          </a:p>
          <a:p>
            <a:pPr lvl="1" algn="just"/>
            <a:r>
              <a:rPr lang="it-IT" sz="2000" dirty="0" err="1">
                <a:solidFill>
                  <a:schemeClr val="tx1"/>
                </a:solidFill>
              </a:rPr>
              <a:t>Impacted</a:t>
            </a:r>
            <a:r>
              <a:rPr lang="it-IT" sz="2000" dirty="0">
                <a:solidFill>
                  <a:schemeClr val="tx1"/>
                </a:solidFill>
              </a:rPr>
              <a:t> by the </a:t>
            </a:r>
            <a:r>
              <a:rPr lang="it-IT" sz="2000" dirty="0" err="1">
                <a:solidFill>
                  <a:schemeClr val="tx1"/>
                </a:solidFill>
              </a:rPr>
              <a:t>removal</a:t>
            </a:r>
            <a:r>
              <a:rPr lang="it-IT" sz="2000" dirty="0">
                <a:solidFill>
                  <a:schemeClr val="tx1"/>
                </a:solidFill>
              </a:rPr>
              <a:t> of the </a:t>
            </a:r>
            <a:r>
              <a:rPr lang="it-IT" sz="2000" dirty="0" err="1">
                <a:solidFill>
                  <a:schemeClr val="tx1"/>
                </a:solidFill>
              </a:rPr>
              <a:t>ceramic</a:t>
            </a:r>
            <a:r>
              <a:rPr lang="it-IT" sz="2000" dirty="0">
                <a:solidFill>
                  <a:schemeClr val="tx1"/>
                </a:solidFill>
              </a:rPr>
              <a:t> binder from the OL of the coil </a:t>
            </a: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New generation coils </a:t>
            </a:r>
            <a:r>
              <a:rPr lang="it-IT" sz="2000" dirty="0" err="1">
                <a:solidFill>
                  <a:schemeClr val="tx1"/>
                </a:solidFill>
              </a:rPr>
              <a:t>exhibit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lower</a:t>
            </a:r>
            <a:r>
              <a:rPr lang="it-IT" sz="2000" dirty="0">
                <a:solidFill>
                  <a:schemeClr val="tx1"/>
                </a:solidFill>
              </a:rPr>
              <a:t> pole </a:t>
            </a:r>
            <a:r>
              <a:rPr lang="it-IT" sz="2000" dirty="0" err="1">
                <a:solidFill>
                  <a:schemeClr val="tx1"/>
                </a:solidFill>
              </a:rPr>
              <a:t>reduction</a:t>
            </a:r>
            <a:r>
              <a:rPr lang="it-IT" sz="2000" dirty="0">
                <a:solidFill>
                  <a:schemeClr val="tx1"/>
                </a:solidFill>
              </a:rPr>
              <a:t> after reaction</a:t>
            </a: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MQXFB coils </a:t>
            </a:r>
            <a:r>
              <a:rPr lang="it-IT" sz="2000" dirty="0" err="1">
                <a:solidFill>
                  <a:schemeClr val="tx1"/>
                </a:solidFill>
              </a:rPr>
              <a:t>characterised</a:t>
            </a:r>
            <a:r>
              <a:rPr lang="it-IT" sz="2000" dirty="0">
                <a:solidFill>
                  <a:schemeClr val="tx1"/>
                </a:solidFill>
              </a:rPr>
              <a:t> by </a:t>
            </a:r>
            <a:r>
              <a:rPr lang="it-IT" sz="2000" dirty="0" err="1">
                <a:solidFill>
                  <a:schemeClr val="tx1"/>
                </a:solidFill>
              </a:rPr>
              <a:t>lower</a:t>
            </a:r>
            <a:r>
              <a:rPr lang="it-IT" sz="2000" dirty="0">
                <a:solidFill>
                  <a:schemeClr val="tx1"/>
                </a:solidFill>
              </a:rPr>
              <a:t> pole </a:t>
            </a:r>
            <a:r>
              <a:rPr lang="it-IT" sz="2000" dirty="0" err="1">
                <a:solidFill>
                  <a:schemeClr val="tx1"/>
                </a:solidFill>
              </a:rPr>
              <a:t>reduction</a:t>
            </a:r>
            <a:r>
              <a:rPr lang="it-IT" sz="2000" dirty="0">
                <a:solidFill>
                  <a:schemeClr val="tx1"/>
                </a:solidFill>
              </a:rPr>
              <a:t> after release of </a:t>
            </a:r>
            <a:r>
              <a:rPr lang="it-IT" sz="2000" dirty="0" err="1">
                <a:solidFill>
                  <a:schemeClr val="tx1"/>
                </a:solidFill>
              </a:rPr>
              <a:t>winding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tension</a:t>
            </a:r>
            <a:r>
              <a:rPr lang="it-IT" sz="2000" dirty="0">
                <a:solidFill>
                  <a:schemeClr val="tx1"/>
                </a:solidFill>
              </a:rPr>
              <a:t> w.r.t. MQXFA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3C675BFF-D95D-454C-0F85-EEA444D653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000776"/>
              </p:ext>
            </p:extLst>
          </p:nvPr>
        </p:nvGraphicFramePr>
        <p:xfrm>
          <a:off x="816000" y="3070945"/>
          <a:ext cx="10560000" cy="2808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27564">
                  <a:extLst>
                    <a:ext uri="{9D8B030D-6E8A-4147-A177-3AD203B41FA5}">
                      <a16:colId xmlns:a16="http://schemas.microsoft.com/office/drawing/2014/main" val="2693998561"/>
                    </a:ext>
                  </a:extLst>
                </a:gridCol>
                <a:gridCol w="2244436">
                  <a:extLst>
                    <a:ext uri="{9D8B030D-6E8A-4147-A177-3AD203B41FA5}">
                      <a16:colId xmlns:a16="http://schemas.microsoft.com/office/drawing/2014/main" val="543906391"/>
                    </a:ext>
                  </a:extLst>
                </a:gridCol>
                <a:gridCol w="2272145">
                  <a:extLst>
                    <a:ext uri="{9D8B030D-6E8A-4147-A177-3AD203B41FA5}">
                      <a16:colId xmlns:a16="http://schemas.microsoft.com/office/drawing/2014/main" val="2899127942"/>
                    </a:ext>
                  </a:extLst>
                </a:gridCol>
                <a:gridCol w="1782619">
                  <a:extLst>
                    <a:ext uri="{9D8B030D-6E8A-4147-A177-3AD203B41FA5}">
                      <a16:colId xmlns:a16="http://schemas.microsoft.com/office/drawing/2014/main" val="3563991140"/>
                    </a:ext>
                  </a:extLst>
                </a:gridCol>
                <a:gridCol w="1733236">
                  <a:extLst>
                    <a:ext uri="{9D8B030D-6E8A-4147-A177-3AD203B41FA5}">
                      <a16:colId xmlns:a16="http://schemas.microsoft.com/office/drawing/2014/main" val="3958882795"/>
                    </a:ext>
                  </a:extLst>
                </a:gridCol>
              </a:tblGrid>
              <a:tr h="432000">
                <a:tc rowSpan="2">
                  <a:txBody>
                    <a:bodyPr/>
                    <a:lstStyle/>
                    <a:p>
                      <a:pPr algn="l"/>
                      <a:r>
                        <a:rPr lang="it-IT" sz="2000" dirty="0"/>
                        <a:t>Pole gap </a:t>
                      </a:r>
                      <a:r>
                        <a:rPr lang="it-IT" sz="2000" dirty="0" err="1"/>
                        <a:t>change</a:t>
                      </a:r>
                      <a:r>
                        <a:rPr lang="it-IT" sz="2000" dirty="0"/>
                        <a:t> [mm/m]</a:t>
                      </a:r>
                      <a:endParaRPr lang="en-GB" sz="20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After release of the </a:t>
                      </a:r>
                      <a:r>
                        <a:rPr lang="it-IT" sz="2000" dirty="0" err="1"/>
                        <a:t>winding</a:t>
                      </a:r>
                      <a:r>
                        <a:rPr lang="it-IT" sz="2000" dirty="0"/>
                        <a:t> </a:t>
                      </a:r>
                      <a:r>
                        <a:rPr lang="it-IT" sz="2000" dirty="0" err="1"/>
                        <a:t>tension</a:t>
                      </a:r>
                      <a:endParaRPr lang="en-GB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After reaction</a:t>
                      </a:r>
                      <a:endParaRPr lang="en-GB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625333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/>
                        <a:t>Avg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σ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/>
                        <a:t>Avg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σ</a:t>
                      </a:r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068969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MQXFA coils (92 coils)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1.48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0.21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0.24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790424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MQXFB coils w/ binder (20 coils)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0.68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0.14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0.15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571217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MQXFB coils w/o OL binder (10 coils)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0.63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0.09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0.74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0.16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31378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65471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000" y="116632"/>
            <a:ext cx="7920000" cy="720000"/>
          </a:xfrm>
        </p:spPr>
        <p:txBody>
          <a:bodyPr/>
          <a:lstStyle/>
          <a:p>
            <a:r>
              <a:rPr lang="en-US" dirty="0"/>
              <a:t>New generation coil aspect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20" name="Picture 19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E7C36B66-3C90-4C1D-917D-CCD3F97218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977"/>
          <a:stretch/>
        </p:blipFill>
        <p:spPr>
          <a:xfrm>
            <a:off x="1789485" y="692717"/>
            <a:ext cx="4098216" cy="273628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57AEE08-FCBA-599B-D6F5-4EA437ACD0B8}"/>
              </a:ext>
            </a:extLst>
          </p:cNvPr>
          <p:cNvSpPr txBox="1"/>
          <p:nvPr/>
        </p:nvSpPr>
        <p:spPr>
          <a:xfrm>
            <a:off x="4315619" y="769766"/>
            <a:ext cx="1483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9900"/>
                </a:solidFill>
              </a:rPr>
              <a:t>CR128 OL</a:t>
            </a:r>
          </a:p>
        </p:txBody>
      </p:sp>
      <p:pic>
        <p:nvPicPr>
          <p:cNvPr id="22" name="Picture 21" descr="A picture containing music&#10;&#10;Description automatically generated">
            <a:extLst>
              <a:ext uri="{FF2B5EF4-FFF2-40B4-BE49-F238E27FC236}">
                <a16:creationId xmlns:a16="http://schemas.microsoft.com/office/drawing/2014/main" id="{17F0C773-2DA9-24F4-8974-F976D91F8B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980"/>
          <a:stretch/>
        </p:blipFill>
        <p:spPr>
          <a:xfrm>
            <a:off x="1789485" y="3537203"/>
            <a:ext cx="4098216" cy="252102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19CCBBF-D5B4-89B8-425F-981F6851F929}"/>
              </a:ext>
            </a:extLst>
          </p:cNvPr>
          <p:cNvSpPr txBox="1"/>
          <p:nvPr/>
        </p:nvSpPr>
        <p:spPr>
          <a:xfrm>
            <a:off x="1878544" y="3616968"/>
            <a:ext cx="1483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9900"/>
                </a:solidFill>
              </a:rPr>
              <a:t>CR128 IL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8253D45-8E58-10CD-A5D1-E7B762AB76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741" r="19260"/>
          <a:stretch/>
        </p:blipFill>
        <p:spPr>
          <a:xfrm rot="5400000">
            <a:off x="7846297" y="-129817"/>
            <a:ext cx="2352037" cy="400915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0130E84-CA41-CFD2-FF42-DFE43424859B}"/>
              </a:ext>
            </a:extLst>
          </p:cNvPr>
          <p:cNvSpPr txBox="1"/>
          <p:nvPr/>
        </p:nvSpPr>
        <p:spPr>
          <a:xfrm>
            <a:off x="9467766" y="2611097"/>
            <a:ext cx="1483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CR129 OL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717355C-6107-F10F-C34B-C56CC07482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931" r="14423"/>
          <a:stretch/>
        </p:blipFill>
        <p:spPr>
          <a:xfrm rot="5400000">
            <a:off x="7321232" y="2917987"/>
            <a:ext cx="3402167" cy="400915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819340D-CBAF-2C98-E305-4C1670048C82}"/>
              </a:ext>
            </a:extLst>
          </p:cNvPr>
          <p:cNvSpPr txBox="1"/>
          <p:nvPr/>
        </p:nvSpPr>
        <p:spPr>
          <a:xfrm>
            <a:off x="7100486" y="3358562"/>
            <a:ext cx="1483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CR129 IL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9086F7-6F5D-969A-9A4F-AC174F652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065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b="1" dirty="0">
                <a:solidFill>
                  <a:schemeClr val="tx1"/>
                </a:solidFill>
              </a:rPr>
              <a:t>Introduction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Coil manufacturing observables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generation MQXFB coils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3816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884163"/>
            <a:ext cx="10560000" cy="2349231"/>
          </a:xfrm>
        </p:spPr>
        <p:txBody>
          <a:bodyPr>
            <a:normAutofit/>
          </a:bodyPr>
          <a:lstStyle/>
          <a:p>
            <a:pPr algn="just"/>
            <a:r>
              <a:rPr lang="it-IT" sz="2400" dirty="0">
                <a:solidFill>
                  <a:schemeClr val="tx1"/>
                </a:solidFill>
              </a:rPr>
              <a:t>MQXF </a:t>
            </a:r>
            <a:r>
              <a:rPr lang="it-IT" sz="2400" dirty="0" err="1">
                <a:solidFill>
                  <a:schemeClr val="tx1"/>
                </a:solidFill>
              </a:rPr>
              <a:t>magnets</a:t>
            </a:r>
            <a:r>
              <a:rPr lang="it-IT" sz="2400" dirty="0">
                <a:solidFill>
                  <a:schemeClr val="tx1"/>
                </a:solidFill>
              </a:rPr>
              <a:t> are the new </a:t>
            </a:r>
            <a:r>
              <a:rPr lang="it-IT" sz="2400" dirty="0" err="1">
                <a:solidFill>
                  <a:schemeClr val="tx1"/>
                </a:solidFill>
              </a:rPr>
              <a:t>inner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triplets</a:t>
            </a:r>
            <a:r>
              <a:rPr lang="it-IT" sz="2400" dirty="0">
                <a:solidFill>
                  <a:schemeClr val="tx1"/>
                </a:solidFill>
              </a:rPr>
              <a:t> Nb</a:t>
            </a:r>
            <a:r>
              <a:rPr lang="it-IT" sz="2400" baseline="-25000" dirty="0">
                <a:solidFill>
                  <a:schemeClr val="tx1"/>
                </a:solidFill>
              </a:rPr>
              <a:t>3</a:t>
            </a:r>
            <a:r>
              <a:rPr lang="it-IT" sz="2400" dirty="0">
                <a:solidFill>
                  <a:schemeClr val="tx1"/>
                </a:solidFill>
              </a:rPr>
              <a:t>Sn </a:t>
            </a:r>
            <a:r>
              <a:rPr lang="it-IT" sz="2400" dirty="0" err="1">
                <a:solidFill>
                  <a:schemeClr val="tx1"/>
                </a:solidFill>
              </a:rPr>
              <a:t>based</a:t>
            </a:r>
            <a:r>
              <a:rPr lang="it-IT" sz="2400" dirty="0">
                <a:solidFill>
                  <a:schemeClr val="tx1"/>
                </a:solidFill>
              </a:rPr>
              <a:t> for HL-LHC</a:t>
            </a:r>
          </a:p>
          <a:p>
            <a:pPr lvl="1" algn="just"/>
            <a:r>
              <a:rPr lang="en-GB" sz="2000" dirty="0">
                <a:solidFill>
                  <a:schemeClr val="tx1"/>
                </a:solidFill>
                <a:cs typeface="Consolas" panose="020B0609020204030204" pitchFamily="49" charset="0"/>
              </a:rPr>
              <a:t>Nominal operation (7 </a:t>
            </a:r>
            <a:r>
              <a:rPr lang="en-GB" sz="2000" dirty="0" err="1">
                <a:solidFill>
                  <a:schemeClr val="tx1"/>
                </a:solidFill>
                <a:cs typeface="Consolas" panose="020B0609020204030204" pitchFamily="49" charset="0"/>
              </a:rPr>
              <a:t>TeV</a:t>
            </a:r>
            <a:r>
              <a:rPr lang="en-GB" sz="2000" dirty="0">
                <a:solidFill>
                  <a:schemeClr val="tx1"/>
                </a:solidFill>
                <a:cs typeface="Consolas" panose="020B0609020204030204" pitchFamily="49" charset="0"/>
              </a:rPr>
              <a:t>): 16.23 kA, 132.2 T/m; </a:t>
            </a:r>
            <a:r>
              <a:rPr lang="en-GB" sz="2000" b="1" dirty="0">
                <a:solidFill>
                  <a:schemeClr val="tx1"/>
                </a:solidFill>
                <a:cs typeface="Consolas" panose="020B0609020204030204" pitchFamily="49" charset="0"/>
              </a:rPr>
              <a:t>11.3 T </a:t>
            </a:r>
            <a:r>
              <a:rPr lang="en-GB" sz="2000" b="1" i="1" dirty="0" err="1">
                <a:solidFill>
                  <a:schemeClr val="tx1"/>
                </a:solidFill>
                <a:cs typeface="Consolas" panose="020B0609020204030204" pitchFamily="49" charset="0"/>
              </a:rPr>
              <a:t>B</a:t>
            </a:r>
            <a:r>
              <a:rPr lang="en-GB" sz="2000" b="1" i="1" baseline="-25000" dirty="0" err="1">
                <a:solidFill>
                  <a:schemeClr val="tx1"/>
                </a:solidFill>
                <a:cs typeface="Consolas" panose="020B0609020204030204" pitchFamily="49" charset="0"/>
              </a:rPr>
              <a:t>peak</a:t>
            </a:r>
            <a:endParaRPr lang="it-IT" sz="2000" dirty="0">
              <a:solidFill>
                <a:schemeClr val="tx1"/>
              </a:solidFill>
            </a:endParaRPr>
          </a:p>
          <a:p>
            <a:pPr lvl="1" algn="just"/>
            <a:r>
              <a:rPr lang="en-GB" sz="2000" b="1" dirty="0">
                <a:solidFill>
                  <a:schemeClr val="tx1"/>
                </a:solidFill>
              </a:rPr>
              <a:t>MQXFA</a:t>
            </a:r>
            <a:r>
              <a:rPr lang="en-GB" sz="2000" dirty="0">
                <a:solidFill>
                  <a:schemeClr val="tx1"/>
                </a:solidFill>
              </a:rPr>
              <a:t> (by US-AUP) with 4.2 m </a:t>
            </a:r>
            <a:r>
              <a:rPr lang="en-GB" sz="2000" dirty="0" err="1">
                <a:solidFill>
                  <a:schemeClr val="tx1"/>
                </a:solidFill>
              </a:rPr>
              <a:t>L</a:t>
            </a:r>
            <a:r>
              <a:rPr lang="en-GB" sz="2000" baseline="-25000" dirty="0" err="1">
                <a:solidFill>
                  <a:schemeClr val="tx1"/>
                </a:solidFill>
              </a:rPr>
              <a:t>m</a:t>
            </a:r>
            <a:endParaRPr lang="en-GB" sz="2000" baseline="-25000" dirty="0">
              <a:solidFill>
                <a:schemeClr val="tx1"/>
              </a:solidFill>
            </a:endParaRPr>
          </a:p>
          <a:p>
            <a:pPr lvl="1" algn="just">
              <a:spcBef>
                <a:spcPts val="480"/>
              </a:spcBef>
            </a:pPr>
            <a:r>
              <a:rPr lang="en-GB" sz="2000" b="1" dirty="0">
                <a:solidFill>
                  <a:schemeClr val="tx1"/>
                </a:solidFill>
              </a:rPr>
              <a:t>MQXFB</a:t>
            </a:r>
            <a:r>
              <a:rPr lang="en-GB" sz="2000" dirty="0">
                <a:solidFill>
                  <a:schemeClr val="tx1"/>
                </a:solidFill>
              </a:rPr>
              <a:t> (by CERN) with 7.2 m </a:t>
            </a:r>
            <a:r>
              <a:rPr lang="en-GB" sz="2000" dirty="0" err="1">
                <a:solidFill>
                  <a:schemeClr val="tx1"/>
                </a:solidFill>
              </a:rPr>
              <a:t>L</a:t>
            </a:r>
            <a:r>
              <a:rPr lang="en-GB" sz="2000" baseline="-25000" dirty="0" err="1">
                <a:solidFill>
                  <a:schemeClr val="tx1"/>
                </a:solidFill>
              </a:rPr>
              <a:t>m</a:t>
            </a:r>
            <a:endParaRPr lang="en-GB" sz="2000" baseline="-25000" dirty="0">
              <a:solidFill>
                <a:schemeClr val="tx1"/>
              </a:solidFill>
            </a:endParaRPr>
          </a:p>
          <a:p>
            <a:pPr lvl="1" algn="just">
              <a:spcBef>
                <a:spcPts val="480"/>
              </a:spcBef>
            </a:pPr>
            <a:r>
              <a:rPr lang="en-GB" sz="2000" dirty="0">
                <a:solidFill>
                  <a:schemeClr val="tx1"/>
                </a:solidFill>
              </a:rPr>
              <a:t>MQXFA and MQXFB share the same cross-section </a:t>
            </a:r>
            <a:r>
              <a:rPr lang="it-IT" sz="2000" dirty="0">
                <a:solidFill>
                  <a:schemeClr val="tx1"/>
                </a:solidFill>
              </a:rPr>
              <a:t>(joint short model</a:t>
            </a:r>
            <a:endParaRPr lang="en-GB" sz="1600" dirty="0">
              <a:solidFill>
                <a:schemeClr val="tx1"/>
              </a:solidFill>
            </a:endParaRPr>
          </a:p>
          <a:p>
            <a:pPr marL="741600" lvl="1" indent="-284400" algn="just">
              <a:spcBef>
                <a:spcPts val="0"/>
              </a:spcBef>
              <a:buNone/>
            </a:pPr>
            <a:r>
              <a:rPr lang="en-GB" sz="2000" dirty="0">
                <a:solidFill>
                  <a:schemeClr val="tx1"/>
                </a:solidFill>
              </a:rPr>
              <a:t>	development program ‘</a:t>
            </a:r>
            <a:r>
              <a:rPr lang="en-GB" sz="2000" b="1" dirty="0">
                <a:solidFill>
                  <a:schemeClr val="tx1"/>
                </a:solidFill>
              </a:rPr>
              <a:t>MQXFS</a:t>
            </a:r>
            <a:r>
              <a:rPr lang="en-GB" sz="2000" dirty="0">
                <a:solidFill>
                  <a:schemeClr val="tx1"/>
                </a:solidFill>
              </a:rPr>
              <a:t>’ to validate the design)</a:t>
            </a:r>
          </a:p>
          <a:p>
            <a:pPr marL="741600" lvl="1" indent="-284400" algn="just">
              <a:spcBef>
                <a:spcPts val="0"/>
              </a:spcBef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marL="741600" lvl="1" indent="-284400" algn="just">
              <a:spcBef>
                <a:spcPts val="0"/>
              </a:spcBef>
              <a:buNone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AFC5D9-30A8-45A5-0772-653218A4D9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591"/>
          <a:stretch/>
        </p:blipFill>
        <p:spPr bwMode="auto">
          <a:xfrm>
            <a:off x="9062025" y="1330712"/>
            <a:ext cx="3008055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584193A-AE95-283B-01C4-FC9352EE8849}"/>
              </a:ext>
            </a:extLst>
          </p:cNvPr>
          <p:cNvSpPr txBox="1">
            <a:spLocks/>
          </p:cNvSpPr>
          <p:nvPr/>
        </p:nvSpPr>
        <p:spPr>
          <a:xfrm>
            <a:off x="816000" y="1715861"/>
            <a:ext cx="8093625" cy="359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1CA171B-E122-C741-FBC7-AB9EFE702ABE}"/>
              </a:ext>
            </a:extLst>
          </p:cNvPr>
          <p:cNvSpPr txBox="1">
            <a:spLocks/>
          </p:cNvSpPr>
          <p:nvPr/>
        </p:nvSpPr>
        <p:spPr>
          <a:xfrm>
            <a:off x="968400" y="1868261"/>
            <a:ext cx="8093625" cy="359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72CEF2C-100F-5F65-9627-6C5590D0EF1A}"/>
              </a:ext>
            </a:extLst>
          </p:cNvPr>
          <p:cNvSpPr txBox="1">
            <a:spLocks/>
          </p:cNvSpPr>
          <p:nvPr/>
        </p:nvSpPr>
        <p:spPr>
          <a:xfrm>
            <a:off x="1120800" y="2020661"/>
            <a:ext cx="8093625" cy="359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2F2D847B-A8B6-4F0C-94BD-5D99ECD6BAF2}"/>
              </a:ext>
            </a:extLst>
          </p:cNvPr>
          <p:cNvSpPr txBox="1">
            <a:spLocks/>
          </p:cNvSpPr>
          <p:nvPr/>
        </p:nvSpPr>
        <p:spPr>
          <a:xfrm>
            <a:off x="816000" y="3162558"/>
            <a:ext cx="10560000" cy="113367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1600" lvl="1" indent="-284400" algn="just">
              <a:spcBef>
                <a:spcPts val="0"/>
              </a:spcBef>
              <a:buFont typeface="Wingdings" charset="2"/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marL="342000" lvl="1" indent="-342000" algn="just">
              <a:spcBef>
                <a:spcPts val="0"/>
              </a:spcBef>
            </a:pPr>
            <a:r>
              <a:rPr lang="it-IT" dirty="0">
                <a:solidFill>
                  <a:schemeClr val="tx1"/>
                </a:solidFill>
              </a:rPr>
              <a:t>MQXF coils are composed of 50 turns in two layers using a single unit length of S2 glass insulated cable.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AF78550A-E3AE-1629-8E3D-A015175AD559}"/>
              </a:ext>
            </a:extLst>
          </p:cNvPr>
          <p:cNvSpPr txBox="1">
            <a:spLocks/>
          </p:cNvSpPr>
          <p:nvPr/>
        </p:nvSpPr>
        <p:spPr>
          <a:xfrm>
            <a:off x="816000" y="3964735"/>
            <a:ext cx="10560000" cy="16257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1600" lvl="1" indent="-284400" algn="just">
              <a:spcBef>
                <a:spcPts val="0"/>
              </a:spcBef>
              <a:buFont typeface="Wingdings" charset="2"/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marL="342000" lvl="1" indent="-342000" algn="just">
              <a:spcBef>
                <a:spcPts val="0"/>
              </a:spcBef>
            </a:pPr>
            <a:r>
              <a:rPr lang="it-IT" dirty="0">
                <a:solidFill>
                  <a:schemeClr val="tx1"/>
                </a:solidFill>
              </a:rPr>
              <a:t>The cable </a:t>
            </a:r>
            <a:r>
              <a:rPr lang="it-IT" dirty="0" err="1">
                <a:solidFill>
                  <a:schemeClr val="tx1"/>
                </a:solidFill>
              </a:rPr>
              <a:t>is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wound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around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several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segmented</a:t>
            </a:r>
            <a:r>
              <a:rPr lang="it-IT" dirty="0">
                <a:solidFill>
                  <a:schemeClr val="tx1"/>
                </a:solidFill>
              </a:rPr>
              <a:t> Ti </a:t>
            </a:r>
            <a:r>
              <a:rPr lang="it-IT" dirty="0" err="1">
                <a:solidFill>
                  <a:schemeClr val="tx1"/>
                </a:solidFill>
              </a:rPr>
              <a:t>poles</a:t>
            </a:r>
            <a:r>
              <a:rPr lang="it-IT" dirty="0">
                <a:solidFill>
                  <a:schemeClr val="tx1"/>
                </a:solidFill>
              </a:rPr>
              <a:t> (</a:t>
            </a:r>
            <a:r>
              <a:rPr lang="it-IT" dirty="0" err="1">
                <a:solidFill>
                  <a:schemeClr val="tx1"/>
                </a:solidFill>
              </a:rPr>
              <a:t>heat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treated</a:t>
            </a:r>
            <a:r>
              <a:rPr lang="it-IT" dirty="0">
                <a:solidFill>
                  <a:schemeClr val="tx1"/>
                </a:solidFill>
              </a:rPr>
              <a:t> and </a:t>
            </a:r>
            <a:r>
              <a:rPr lang="it-IT" dirty="0" err="1">
                <a:solidFill>
                  <a:schemeClr val="tx1"/>
                </a:solidFill>
              </a:rPr>
              <a:t>impregnated</a:t>
            </a:r>
            <a:r>
              <a:rPr lang="it-IT" dirty="0">
                <a:solidFill>
                  <a:schemeClr val="tx1"/>
                </a:solidFill>
              </a:rPr>
              <a:t> with the coil)</a:t>
            </a:r>
          </a:p>
        </p:txBody>
      </p:sp>
      <p:pic>
        <p:nvPicPr>
          <p:cNvPr id="30" name="Picture 29" descr="A close-up of a machine&#10;&#10;Description automatically generated">
            <a:extLst>
              <a:ext uri="{FF2B5EF4-FFF2-40B4-BE49-F238E27FC236}">
                <a16:creationId xmlns:a16="http://schemas.microsoft.com/office/drawing/2014/main" id="{B001A012-DEC4-7F60-5551-ECC780D14C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127" t="23391" b="29526"/>
          <a:stretch/>
        </p:blipFill>
        <p:spPr>
          <a:xfrm>
            <a:off x="5015212" y="4871072"/>
            <a:ext cx="3887689" cy="1785828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8BE6C21-3689-241B-BB46-97D2E993A562}"/>
              </a:ext>
            </a:extLst>
          </p:cNvPr>
          <p:cNvCxnSpPr>
            <a:cxnSpLocks/>
          </p:cNvCxnSpPr>
          <p:nvPr/>
        </p:nvCxnSpPr>
        <p:spPr>
          <a:xfrm>
            <a:off x="3718560" y="6050454"/>
            <a:ext cx="1757680" cy="1369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1FD0852-1B9B-FFAF-3EEC-DDA8D7FC1376}"/>
              </a:ext>
            </a:extLst>
          </p:cNvPr>
          <p:cNvSpPr txBox="1"/>
          <p:nvPr/>
        </p:nvSpPr>
        <p:spPr>
          <a:xfrm>
            <a:off x="2429925" y="5903759"/>
            <a:ext cx="134768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 err="1"/>
              <a:t>Insulated</a:t>
            </a:r>
            <a:r>
              <a:rPr lang="it-IT" sz="1200" i="1" dirty="0"/>
              <a:t> cable</a:t>
            </a:r>
            <a:endParaRPr lang="en-GB" sz="1200" i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4E9EC28-4ACF-3D57-6B9E-D0E5625D01CE}"/>
              </a:ext>
            </a:extLst>
          </p:cNvPr>
          <p:cNvSpPr txBox="1"/>
          <p:nvPr/>
        </p:nvSpPr>
        <p:spPr>
          <a:xfrm>
            <a:off x="2156904" y="5382347"/>
            <a:ext cx="134768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 err="1"/>
              <a:t>Titanium</a:t>
            </a:r>
            <a:r>
              <a:rPr lang="it-IT" sz="1200" i="1" dirty="0"/>
              <a:t> pole</a:t>
            </a:r>
            <a:endParaRPr lang="en-GB" sz="1200" i="1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6232505-8B48-3804-4DE9-3E52E53CC815}"/>
              </a:ext>
            </a:extLst>
          </p:cNvPr>
          <p:cNvCxnSpPr>
            <a:cxnSpLocks/>
          </p:cNvCxnSpPr>
          <p:nvPr/>
        </p:nvCxnSpPr>
        <p:spPr>
          <a:xfrm flipV="1">
            <a:off x="3433418" y="5520846"/>
            <a:ext cx="2042822" cy="11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AECFA645-EC79-F0C8-5F8A-645E9762783E}"/>
              </a:ext>
            </a:extLst>
          </p:cNvPr>
          <p:cNvSpPr/>
          <p:nvPr/>
        </p:nvSpPr>
        <p:spPr>
          <a:xfrm>
            <a:off x="7149814" y="5292003"/>
            <a:ext cx="734686" cy="7346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4BA84DB-F52C-55A7-19DD-3A33503C71C8}"/>
              </a:ext>
            </a:extLst>
          </p:cNvPr>
          <p:cNvCxnSpPr/>
          <p:nvPr/>
        </p:nvCxnSpPr>
        <p:spPr>
          <a:xfrm flipH="1">
            <a:off x="7951452" y="5306786"/>
            <a:ext cx="1900217" cy="2248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AAE4598-DCA1-25D0-BFFC-18ACD04E9750}"/>
              </a:ext>
            </a:extLst>
          </p:cNvPr>
          <p:cNvSpPr txBox="1"/>
          <p:nvPr/>
        </p:nvSpPr>
        <p:spPr>
          <a:xfrm>
            <a:off x="9664698" y="5084375"/>
            <a:ext cx="134768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/>
              <a:t>Pole-to-pole </a:t>
            </a:r>
            <a:r>
              <a:rPr lang="it-IT" sz="1200" i="1" dirty="0" err="1"/>
              <a:t>transition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591163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884165"/>
            <a:ext cx="10979760" cy="3094220"/>
          </a:xfrm>
        </p:spPr>
        <p:txBody>
          <a:bodyPr>
            <a:normAutofit lnSpcReduction="10000"/>
          </a:bodyPr>
          <a:lstStyle/>
          <a:p>
            <a:pPr algn="just">
              <a:spcAft>
                <a:spcPts val="300"/>
              </a:spcAft>
            </a:pPr>
            <a:r>
              <a:rPr lang="it-IT" sz="2400" b="1" dirty="0">
                <a:solidFill>
                  <a:schemeClr val="tx1"/>
                </a:solidFill>
              </a:rPr>
              <a:t>MQXFBP1/BP2 </a:t>
            </a:r>
            <a:r>
              <a:rPr lang="it-IT" sz="2400" dirty="0">
                <a:solidFill>
                  <a:schemeClr val="tx1"/>
                </a:solidFill>
              </a:rPr>
              <a:t>were limited at 93% and 98% of the nominal current at 1.9 K (quench location in the IL pole turns near the magnet mechanical center)</a:t>
            </a:r>
          </a:p>
          <a:p>
            <a:pPr algn="just">
              <a:spcAft>
                <a:spcPts val="300"/>
              </a:spcAft>
            </a:pPr>
            <a:r>
              <a:rPr lang="it-IT" sz="2400" b="1" dirty="0">
                <a:solidFill>
                  <a:schemeClr val="tx1"/>
                </a:solidFill>
              </a:rPr>
              <a:t>MQXFBP3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b="1" dirty="0">
                <a:solidFill>
                  <a:schemeClr val="tx1"/>
                </a:solidFill>
              </a:rPr>
              <a:t>MQXFB02</a:t>
            </a:r>
            <a:r>
              <a:rPr lang="it-IT" sz="2400" dirty="0">
                <a:solidFill>
                  <a:schemeClr val="tx1"/>
                </a:solidFill>
              </a:rPr>
              <a:t> reached I</a:t>
            </a:r>
            <a:r>
              <a:rPr lang="it-IT" sz="2400" baseline="-25000" dirty="0">
                <a:solidFill>
                  <a:schemeClr val="tx1"/>
                </a:solidFill>
              </a:rPr>
              <a:t>nom</a:t>
            </a:r>
            <a:r>
              <a:rPr lang="it-IT" sz="2400" dirty="0">
                <a:solidFill>
                  <a:schemeClr val="tx1"/>
                </a:solidFill>
              </a:rPr>
              <a:t> + 300 A at 1.9 K </a:t>
            </a:r>
            <a:r>
              <a:rPr lang="it-IT" sz="2400" dirty="0" err="1">
                <a:solidFill>
                  <a:schemeClr val="tx1"/>
                </a:solidFill>
              </a:rPr>
              <a:t>but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showed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similar</a:t>
            </a:r>
            <a:r>
              <a:rPr lang="it-IT" sz="2400" dirty="0">
                <a:solidFill>
                  <a:schemeClr val="tx1"/>
                </a:solidFill>
              </a:rPr>
              <a:t> limitations at 4.5 K</a:t>
            </a:r>
          </a:p>
          <a:p>
            <a:pPr algn="just">
              <a:spcAft>
                <a:spcPts val="300"/>
              </a:spcAft>
            </a:pPr>
            <a:r>
              <a:rPr lang="en-GB" sz="2400" dirty="0">
                <a:solidFill>
                  <a:schemeClr val="tx1"/>
                </a:solidFill>
              </a:rPr>
              <a:t>Post-mortem inspections of MQXFBP1 limiting coil showed recurrent broken Nb</a:t>
            </a:r>
            <a:r>
              <a:rPr lang="en-GB" sz="2400" baseline="-25000" dirty="0">
                <a:solidFill>
                  <a:schemeClr val="tx1"/>
                </a:solidFill>
              </a:rPr>
              <a:t>3</a:t>
            </a:r>
            <a:r>
              <a:rPr lang="en-GB" sz="2400" dirty="0">
                <a:solidFill>
                  <a:schemeClr val="tx1"/>
                </a:solidFill>
              </a:rPr>
              <a:t>Sn sub-elements in the IL pole turn close to pole-to-pole transitions</a:t>
            </a:r>
          </a:p>
          <a:p>
            <a:pPr algn="just">
              <a:spcAft>
                <a:spcPts val="300"/>
              </a:spcAft>
            </a:pPr>
            <a:r>
              <a:rPr lang="en-GB" sz="2400" dirty="0">
                <a:solidFill>
                  <a:schemeClr val="tx1"/>
                </a:solidFill>
              </a:rPr>
              <a:t>Post-mortem inspections were performed also in virgin coil CR126 showing similar defects</a:t>
            </a:r>
            <a:endParaRPr lang="en-GB" sz="1800" baseline="-25000" dirty="0">
              <a:solidFill>
                <a:schemeClr val="tx1"/>
              </a:solidFill>
            </a:endParaRPr>
          </a:p>
          <a:p>
            <a:pPr algn="just">
              <a:spcAft>
                <a:spcPts val="300"/>
              </a:spcAft>
            </a:pP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584193A-AE95-283B-01C4-FC9352EE8849}"/>
              </a:ext>
            </a:extLst>
          </p:cNvPr>
          <p:cNvSpPr txBox="1">
            <a:spLocks/>
          </p:cNvSpPr>
          <p:nvPr/>
        </p:nvSpPr>
        <p:spPr>
          <a:xfrm>
            <a:off x="816000" y="1715861"/>
            <a:ext cx="8093625" cy="359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F1C51A1-826E-7705-1376-CFB74793D1B0}"/>
              </a:ext>
            </a:extLst>
          </p:cNvPr>
          <p:cNvSpPr txBox="1">
            <a:spLocks/>
          </p:cNvSpPr>
          <p:nvPr/>
        </p:nvSpPr>
        <p:spPr>
          <a:xfrm>
            <a:off x="816000" y="2128083"/>
            <a:ext cx="7941225" cy="17975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00"/>
              </a:spcAft>
            </a:pP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1CA171B-E122-C741-FBC7-AB9EFE702ABE}"/>
              </a:ext>
            </a:extLst>
          </p:cNvPr>
          <p:cNvSpPr txBox="1">
            <a:spLocks/>
          </p:cNvSpPr>
          <p:nvPr/>
        </p:nvSpPr>
        <p:spPr>
          <a:xfrm>
            <a:off x="968400" y="1868261"/>
            <a:ext cx="8093625" cy="359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72CEF2C-100F-5F65-9627-6C5590D0EF1A}"/>
              </a:ext>
            </a:extLst>
          </p:cNvPr>
          <p:cNvSpPr txBox="1">
            <a:spLocks/>
          </p:cNvSpPr>
          <p:nvPr/>
        </p:nvSpPr>
        <p:spPr>
          <a:xfrm>
            <a:off x="1120800" y="2020661"/>
            <a:ext cx="8093625" cy="359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F5DB093-6E12-87D8-C295-6AC99250C2C0}"/>
              </a:ext>
            </a:extLst>
          </p:cNvPr>
          <p:cNvSpPr txBox="1">
            <a:spLocks/>
          </p:cNvSpPr>
          <p:nvPr/>
        </p:nvSpPr>
        <p:spPr>
          <a:xfrm>
            <a:off x="816000" y="2288439"/>
            <a:ext cx="10979760" cy="17253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00"/>
              </a:spcAft>
            </a:pP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880A66E-D1D0-54E9-49F0-B04521314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345" y="3971793"/>
            <a:ext cx="3923808" cy="19700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4B7F4C-3D82-CF51-413D-205C6609D4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26" b="605"/>
          <a:stretch/>
        </p:blipFill>
        <p:spPr>
          <a:xfrm>
            <a:off x="4434921" y="4356221"/>
            <a:ext cx="1304925" cy="99631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BE213CD-E60F-A132-A5C2-2F878C6795B9}"/>
              </a:ext>
            </a:extLst>
          </p:cNvPr>
          <p:cNvCxnSpPr>
            <a:cxnSpLocks/>
          </p:cNvCxnSpPr>
          <p:nvPr/>
        </p:nvCxnSpPr>
        <p:spPr>
          <a:xfrm>
            <a:off x="3872900" y="5024662"/>
            <a:ext cx="542290" cy="32448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CABA1A9-B44D-DCDC-1DF1-BE159E4A4CA5}"/>
              </a:ext>
            </a:extLst>
          </p:cNvPr>
          <p:cNvCxnSpPr>
            <a:cxnSpLocks/>
          </p:cNvCxnSpPr>
          <p:nvPr/>
        </p:nvCxnSpPr>
        <p:spPr>
          <a:xfrm flipV="1">
            <a:off x="3883695" y="4336534"/>
            <a:ext cx="531495" cy="59753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9E337B6-0817-17AF-DC62-CA4366F82038}"/>
              </a:ext>
            </a:extLst>
          </p:cNvPr>
          <p:cNvSpPr/>
          <p:nvPr/>
        </p:nvSpPr>
        <p:spPr>
          <a:xfrm>
            <a:off x="3774926" y="4896088"/>
            <a:ext cx="132519" cy="1713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2643AB5-14D6-AB98-D13D-034612C272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300" t="14300" r="18500" b="4525"/>
          <a:stretch/>
        </p:blipFill>
        <p:spPr>
          <a:xfrm>
            <a:off x="790093" y="3978385"/>
            <a:ext cx="1891793" cy="208650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0B4A999-87FF-2E54-1D80-4D26E9FD9FFD}"/>
              </a:ext>
            </a:extLst>
          </p:cNvPr>
          <p:cNvSpPr txBox="1"/>
          <p:nvPr/>
        </p:nvSpPr>
        <p:spPr>
          <a:xfrm rot="1471022">
            <a:off x="1924233" y="4763142"/>
            <a:ext cx="497764" cy="45719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800" dirty="0"/>
          </a:p>
        </p:txBody>
      </p:sp>
      <p:sp>
        <p:nvSpPr>
          <p:cNvPr id="21" name="TextBox 36">
            <a:extLst>
              <a:ext uri="{FF2B5EF4-FFF2-40B4-BE49-F238E27FC236}">
                <a16:creationId xmlns:a16="http://schemas.microsoft.com/office/drawing/2014/main" id="{9F5A1FE9-F29D-8270-2BA6-D4991DDC9CCE}"/>
              </a:ext>
            </a:extLst>
          </p:cNvPr>
          <p:cNvSpPr txBox="1">
            <a:spLocks noChangeArrowheads="1"/>
          </p:cNvSpPr>
          <p:nvPr/>
        </p:nvSpPr>
        <p:spPr bwMode="auto">
          <a:xfrm rot="17554931">
            <a:off x="1973766" y="5406057"/>
            <a:ext cx="982717" cy="522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/>
            <a:r>
              <a:rPr lang="en-GB" sz="105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Pole turn inner layer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B396388B-A95F-22E1-E316-9C449DB239CA}"/>
              </a:ext>
            </a:extLst>
          </p:cNvPr>
          <p:cNvSpPr>
            <a:spLocks noChangeArrowheads="1"/>
          </p:cNvSpPr>
          <p:nvPr/>
        </p:nvSpPr>
        <p:spPr bwMode="auto">
          <a:xfrm rot="14636811">
            <a:off x="2329801" y="5045809"/>
            <a:ext cx="269691" cy="45719"/>
          </a:xfrm>
          <a:prstGeom prst="rightArrow">
            <a:avLst>
              <a:gd name="adj1" fmla="val 50000"/>
              <a:gd name="adj2" fmla="val 50002"/>
            </a:avLst>
          </a:prstGeom>
          <a:solidFill>
            <a:srgbClr val="FF0000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6BA5226-421A-7B0E-E10E-2F5C2EC38419}"/>
              </a:ext>
            </a:extLst>
          </p:cNvPr>
          <p:cNvCxnSpPr>
            <a:cxnSpLocks/>
          </p:cNvCxnSpPr>
          <p:nvPr/>
        </p:nvCxnSpPr>
        <p:spPr>
          <a:xfrm>
            <a:off x="9160700" y="4753364"/>
            <a:ext cx="542290" cy="324485"/>
          </a:xfrm>
          <a:prstGeom prst="line">
            <a:avLst/>
          </a:prstGeom>
          <a:noFill/>
          <a:ln w="571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D99EB92-AE46-FAA9-35B0-611D374329F5}"/>
              </a:ext>
            </a:extLst>
          </p:cNvPr>
          <p:cNvCxnSpPr>
            <a:cxnSpLocks/>
          </p:cNvCxnSpPr>
          <p:nvPr/>
        </p:nvCxnSpPr>
        <p:spPr>
          <a:xfrm flipV="1">
            <a:off x="9171495" y="4082169"/>
            <a:ext cx="531495" cy="597535"/>
          </a:xfrm>
          <a:prstGeom prst="line">
            <a:avLst/>
          </a:prstGeom>
          <a:noFill/>
          <a:ln w="571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5136B835-5844-6201-C6DD-B28A13E7F3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6954" y="3745847"/>
            <a:ext cx="3747492" cy="264319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52EC164-CFB8-3D10-2D54-B588B5A4940A}"/>
              </a:ext>
            </a:extLst>
          </p:cNvPr>
          <p:cNvSpPr txBox="1"/>
          <p:nvPr/>
        </p:nvSpPr>
        <p:spPr>
          <a:xfrm>
            <a:off x="7196623" y="5919416"/>
            <a:ext cx="744028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Virgin coil CR126</a:t>
            </a:r>
            <a:endParaRPr lang="en-GB" sz="1400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854CA6-73EA-0E7A-E0AD-F5470BE08B0C}"/>
              </a:ext>
            </a:extLst>
          </p:cNvPr>
          <p:cNvSpPr txBox="1"/>
          <p:nvPr/>
        </p:nvSpPr>
        <p:spPr>
          <a:xfrm>
            <a:off x="2735630" y="6013437"/>
            <a:ext cx="169122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MQXFBP1 limiting coil CR108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594721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Introduction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584193A-AE95-283B-01C4-FC9352EE8849}"/>
              </a:ext>
            </a:extLst>
          </p:cNvPr>
          <p:cNvSpPr txBox="1">
            <a:spLocks/>
          </p:cNvSpPr>
          <p:nvPr/>
        </p:nvSpPr>
        <p:spPr>
          <a:xfrm>
            <a:off x="816000" y="1715861"/>
            <a:ext cx="8093625" cy="359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1CA171B-E122-C741-FBC7-AB9EFE702ABE}"/>
              </a:ext>
            </a:extLst>
          </p:cNvPr>
          <p:cNvSpPr txBox="1">
            <a:spLocks/>
          </p:cNvSpPr>
          <p:nvPr/>
        </p:nvSpPr>
        <p:spPr>
          <a:xfrm>
            <a:off x="968400" y="1868261"/>
            <a:ext cx="8093625" cy="359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72CEF2C-100F-5F65-9627-6C5590D0EF1A}"/>
              </a:ext>
            </a:extLst>
          </p:cNvPr>
          <p:cNvSpPr txBox="1">
            <a:spLocks/>
          </p:cNvSpPr>
          <p:nvPr/>
        </p:nvSpPr>
        <p:spPr>
          <a:xfrm>
            <a:off x="1120800" y="2020661"/>
            <a:ext cx="8093625" cy="359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18EF9FC-45D8-8191-732C-404704AFAB75}"/>
              </a:ext>
            </a:extLst>
          </p:cNvPr>
          <p:cNvSpPr txBox="1">
            <a:spLocks/>
          </p:cNvSpPr>
          <p:nvPr/>
        </p:nvSpPr>
        <p:spPr>
          <a:xfrm>
            <a:off x="609600" y="865214"/>
            <a:ext cx="10964254" cy="58170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400" b="1" dirty="0">
                <a:solidFill>
                  <a:schemeClr val="tx1"/>
                </a:solidFill>
              </a:rPr>
              <a:t>MQXFBP1/BP2 </a:t>
            </a:r>
            <a:r>
              <a:rPr lang="en-GB" sz="2400" dirty="0">
                <a:solidFill>
                  <a:schemeClr val="tx1"/>
                </a:solidFill>
              </a:rPr>
              <a:t>performance limitation prompted stopping the coil fabrication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660AD3A-971A-D855-C417-7D9FD04F01A2}"/>
              </a:ext>
            </a:extLst>
          </p:cNvPr>
          <p:cNvSpPr txBox="1">
            <a:spLocks/>
          </p:cNvSpPr>
          <p:nvPr/>
        </p:nvSpPr>
        <p:spPr>
          <a:xfrm>
            <a:off x="807454" y="3698632"/>
            <a:ext cx="10766400" cy="2505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lvl="1" algn="just"/>
            <a:r>
              <a:rPr lang="en-GB" b="1" dirty="0">
                <a:solidFill>
                  <a:schemeClr val="tx1"/>
                </a:solidFill>
              </a:rPr>
              <a:t>MQXFBP3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  <a:cs typeface="Arial" panose="020B0604020202020204" pitchFamily="34" charset="0"/>
              </a:rPr>
              <a:t>→ </a:t>
            </a:r>
            <a:r>
              <a:rPr lang="it-IT" i="1" dirty="0" err="1">
                <a:solidFill>
                  <a:srgbClr val="00B050"/>
                </a:solidFill>
              </a:rPr>
              <a:t>meets</a:t>
            </a:r>
            <a:r>
              <a:rPr lang="it-IT" i="1" dirty="0">
                <a:solidFill>
                  <a:srgbClr val="00B050"/>
                </a:solidFill>
              </a:rPr>
              <a:t> HL-LHC </a:t>
            </a:r>
            <a:r>
              <a:rPr lang="it-IT" i="1" dirty="0" err="1">
                <a:solidFill>
                  <a:srgbClr val="00B050"/>
                </a:solidFill>
              </a:rPr>
              <a:t>requirements</a:t>
            </a:r>
            <a:r>
              <a:rPr lang="it-IT" i="1" dirty="0">
                <a:solidFill>
                  <a:srgbClr val="00B050"/>
                </a:solidFill>
              </a:rPr>
              <a:t> </a:t>
            </a:r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sz="2400" dirty="0" err="1">
                <a:solidFill>
                  <a:schemeClr val="tx1"/>
                </a:solidFill>
              </a:rPr>
              <a:t>I</a:t>
            </a:r>
            <a:r>
              <a:rPr lang="it-IT" sz="2400" baseline="-25000" dirty="0" err="1">
                <a:solidFill>
                  <a:schemeClr val="tx1"/>
                </a:solidFill>
              </a:rPr>
              <a:t>nom</a:t>
            </a:r>
            <a:r>
              <a:rPr lang="it-IT" sz="2400" dirty="0">
                <a:solidFill>
                  <a:schemeClr val="tx1"/>
                </a:solidFill>
              </a:rPr>
              <a:t> + 300 A </a:t>
            </a:r>
            <a:r>
              <a:rPr lang="it-IT" sz="2400" dirty="0" err="1">
                <a:solidFill>
                  <a:schemeClr val="tx1"/>
                </a:solidFill>
              </a:rPr>
              <a:t>at</a:t>
            </a:r>
            <a:r>
              <a:rPr lang="it-IT" sz="2400" dirty="0">
                <a:solidFill>
                  <a:schemeClr val="tx1"/>
                </a:solidFill>
              </a:rPr>
              <a:t> 1.9 K with </a:t>
            </a:r>
            <a:r>
              <a:rPr lang="en-US" dirty="0">
                <a:solidFill>
                  <a:schemeClr val="tx1"/>
                </a:solidFill>
              </a:rPr>
              <a:t>≈</a:t>
            </a:r>
            <a:r>
              <a:rPr lang="en-GB" dirty="0">
                <a:solidFill>
                  <a:schemeClr val="tx1"/>
                </a:solidFill>
              </a:rPr>
              <a:t> 2 K of temperature margin)</a:t>
            </a:r>
          </a:p>
          <a:p>
            <a:pPr marL="742050" lvl="2" algn="just"/>
            <a:r>
              <a:rPr lang="en-GB" sz="2000" dirty="0">
                <a:solidFill>
                  <a:schemeClr val="tx1"/>
                </a:solidFill>
              </a:rPr>
              <a:t>Implemented improvements from cold mass assembly</a:t>
            </a:r>
            <a:endParaRPr lang="en-GB" dirty="0">
              <a:solidFill>
                <a:schemeClr val="tx1"/>
              </a:solidFill>
            </a:endParaRPr>
          </a:p>
          <a:p>
            <a:pPr marL="342000" lvl="1" algn="just"/>
            <a:r>
              <a:rPr lang="en-GB" b="1" dirty="0">
                <a:solidFill>
                  <a:schemeClr val="tx1"/>
                </a:solidFill>
              </a:rPr>
              <a:t>MQXFB02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  <a:cs typeface="Arial" panose="020B0604020202020204" pitchFamily="34" charset="0"/>
              </a:rPr>
              <a:t>→ </a:t>
            </a:r>
            <a:r>
              <a:rPr lang="it-IT" i="1" dirty="0" err="1">
                <a:solidFill>
                  <a:srgbClr val="00B050"/>
                </a:solidFill>
              </a:rPr>
              <a:t>meets</a:t>
            </a:r>
            <a:r>
              <a:rPr lang="it-IT" i="1" dirty="0">
                <a:solidFill>
                  <a:srgbClr val="00B050"/>
                </a:solidFill>
              </a:rPr>
              <a:t> HL-LHC </a:t>
            </a:r>
            <a:r>
              <a:rPr lang="it-IT" i="1" dirty="0" err="1">
                <a:solidFill>
                  <a:srgbClr val="00B050"/>
                </a:solidFill>
              </a:rPr>
              <a:t>requirements</a:t>
            </a:r>
            <a:r>
              <a:rPr lang="en-GB" i="1" dirty="0">
                <a:solidFill>
                  <a:srgbClr val="00B050"/>
                </a:solidFill>
              </a:rPr>
              <a:t> </a:t>
            </a:r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dirty="0" err="1">
                <a:solidFill>
                  <a:schemeClr val="tx1"/>
                </a:solidFill>
              </a:rPr>
              <a:t>I</a:t>
            </a:r>
            <a:r>
              <a:rPr lang="it-IT" baseline="-25000" dirty="0" err="1">
                <a:solidFill>
                  <a:schemeClr val="tx1"/>
                </a:solidFill>
              </a:rPr>
              <a:t>nom</a:t>
            </a:r>
            <a:r>
              <a:rPr lang="it-IT" dirty="0">
                <a:solidFill>
                  <a:schemeClr val="tx1"/>
                </a:solidFill>
              </a:rPr>
              <a:t> + 300 A </a:t>
            </a:r>
            <a:r>
              <a:rPr lang="it-IT" dirty="0" err="1">
                <a:solidFill>
                  <a:schemeClr val="tx1"/>
                </a:solidFill>
              </a:rPr>
              <a:t>at</a:t>
            </a:r>
            <a:r>
              <a:rPr lang="it-IT" dirty="0">
                <a:solidFill>
                  <a:schemeClr val="tx1"/>
                </a:solidFill>
              </a:rPr>
              <a:t> 1.9 K with </a:t>
            </a:r>
            <a:r>
              <a:rPr lang="en-US" dirty="0">
                <a:solidFill>
                  <a:schemeClr val="tx1"/>
                </a:solidFill>
              </a:rPr>
              <a:t>≈</a:t>
            </a:r>
            <a:r>
              <a:rPr lang="en-GB" dirty="0">
                <a:solidFill>
                  <a:schemeClr val="tx1"/>
                </a:solidFill>
              </a:rPr>
              <a:t> 2.8 K of temperature margin)</a:t>
            </a:r>
          </a:p>
          <a:p>
            <a:pPr marL="742050" lvl="2" algn="just"/>
            <a:r>
              <a:rPr lang="en-GB" dirty="0">
                <a:solidFill>
                  <a:schemeClr val="tx1"/>
                </a:solidFill>
              </a:rPr>
              <a:t>Implemented also improvements from magnet assembly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8ED8F881-AA78-37F5-9281-476079406182}"/>
              </a:ext>
            </a:extLst>
          </p:cNvPr>
          <p:cNvSpPr txBox="1">
            <a:spLocks/>
          </p:cNvSpPr>
          <p:nvPr/>
        </p:nvSpPr>
        <p:spPr>
          <a:xfrm>
            <a:off x="2123633" y="1551214"/>
            <a:ext cx="5348618" cy="1652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400" dirty="0">
                <a:solidFill>
                  <a:schemeClr val="tx1"/>
                </a:solidFill>
              </a:rPr>
              <a:t>Analysis of the possible root causes:</a:t>
            </a:r>
          </a:p>
          <a:p>
            <a:pPr lvl="1" algn="just"/>
            <a:r>
              <a:rPr lang="en-GB" sz="1800" dirty="0">
                <a:solidFill>
                  <a:schemeClr val="tx1"/>
                </a:solidFill>
              </a:rPr>
              <a:t>Cold mass assembly</a:t>
            </a:r>
          </a:p>
          <a:p>
            <a:pPr lvl="1" algn="just"/>
            <a:r>
              <a:rPr lang="en-GB" sz="1800" dirty="0">
                <a:solidFill>
                  <a:schemeClr val="tx1"/>
                </a:solidFill>
              </a:rPr>
              <a:t>Magnet assembly</a:t>
            </a:r>
          </a:p>
          <a:p>
            <a:pPr lvl="1" algn="just"/>
            <a:r>
              <a:rPr lang="en-GB" sz="1800" i="1" dirty="0">
                <a:solidFill>
                  <a:schemeClr val="tx1"/>
                </a:solidFill>
              </a:rPr>
              <a:t>Coil fabrication</a:t>
            </a:r>
          </a:p>
        </p:txBody>
      </p:sp>
      <p:sp>
        <p:nvSpPr>
          <p:cNvPr id="28" name="Arrow: Bent-Up 27">
            <a:extLst>
              <a:ext uri="{FF2B5EF4-FFF2-40B4-BE49-F238E27FC236}">
                <a16:creationId xmlns:a16="http://schemas.microsoft.com/office/drawing/2014/main" id="{FB0F1C19-0EC6-7BD6-F85D-347199730656}"/>
              </a:ext>
            </a:extLst>
          </p:cNvPr>
          <p:cNvSpPr/>
          <p:nvPr/>
        </p:nvSpPr>
        <p:spPr>
          <a:xfrm rot="5400000">
            <a:off x="1439150" y="1290727"/>
            <a:ext cx="588744" cy="566330"/>
          </a:xfrm>
          <a:prstGeom prst="ben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74EF79C3-7785-465B-1032-A622BCFFA5F0}"/>
              </a:ext>
            </a:extLst>
          </p:cNvPr>
          <p:cNvSpPr/>
          <p:nvPr/>
        </p:nvSpPr>
        <p:spPr>
          <a:xfrm>
            <a:off x="5086332" y="2063395"/>
            <a:ext cx="162560" cy="514575"/>
          </a:xfrm>
          <a:prstGeom prst="rightBrac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C222D0B6-F9B4-3017-A865-029A87ED5451}"/>
              </a:ext>
            </a:extLst>
          </p:cNvPr>
          <p:cNvCxnSpPr>
            <a:cxnSpLocks/>
          </p:cNvCxnSpPr>
          <p:nvPr/>
        </p:nvCxnSpPr>
        <p:spPr>
          <a:xfrm rot="16200000" flipH="1">
            <a:off x="4885600" y="2757651"/>
            <a:ext cx="1190641" cy="316701"/>
          </a:xfrm>
          <a:prstGeom prst="bentConnector3">
            <a:avLst>
              <a:gd name="adj1" fmla="val 1361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9330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b="1" dirty="0">
                <a:solidFill>
                  <a:schemeClr val="tx1"/>
                </a:solidFill>
              </a:rPr>
              <a:t>Coil manufacturing observables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generation MQXFB coils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4517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machine in a factory&#10;&#10;Description automatically generated">
            <a:extLst>
              <a:ext uri="{FF2B5EF4-FFF2-40B4-BE49-F238E27FC236}">
                <a16:creationId xmlns:a16="http://schemas.microsoft.com/office/drawing/2014/main" id="{C81F3C8D-AF75-8E76-0C6D-E7ECA72332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671"/>
          <a:stretch/>
        </p:blipFill>
        <p:spPr>
          <a:xfrm>
            <a:off x="8170693" y="3187868"/>
            <a:ext cx="3934689" cy="26361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Coil manufacturing process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899318"/>
            <a:ext cx="10560000" cy="4906963"/>
          </a:xfrm>
        </p:spPr>
        <p:txBody>
          <a:bodyPr/>
          <a:lstStyle/>
          <a:p>
            <a:pPr algn="just"/>
            <a:r>
              <a:rPr lang="it-IT" sz="2400" dirty="0">
                <a:solidFill>
                  <a:schemeClr val="tx1"/>
                </a:solidFill>
              </a:rPr>
              <a:t>Manufacturing process divided in three main steps: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it-IT" sz="2000" dirty="0">
                <a:solidFill>
                  <a:schemeClr val="tx1"/>
                </a:solidFill>
              </a:rPr>
              <a:t>Winding and </a:t>
            </a:r>
            <a:r>
              <a:rPr lang="it-IT" sz="2000" dirty="0" err="1">
                <a:solidFill>
                  <a:schemeClr val="tx1"/>
                </a:solidFill>
              </a:rPr>
              <a:t>curing</a:t>
            </a:r>
            <a:endParaRPr lang="it-IT" sz="2000" dirty="0">
              <a:solidFill>
                <a:schemeClr val="tx1"/>
              </a:solidFill>
            </a:endParaRPr>
          </a:p>
          <a:p>
            <a:pPr marL="1314450" lvl="2" indent="-457200" algn="just"/>
            <a:r>
              <a:rPr lang="it-IT" sz="1600" dirty="0">
                <a:solidFill>
                  <a:schemeClr val="tx1"/>
                </a:solidFill>
              </a:rPr>
              <a:t>IL </a:t>
            </a:r>
            <a:r>
              <a:rPr lang="it-IT" sz="1600" dirty="0" err="1">
                <a:solidFill>
                  <a:schemeClr val="tx1"/>
                </a:solidFill>
              </a:rPr>
              <a:t>winding</a:t>
            </a:r>
            <a:r>
              <a:rPr lang="it-IT" sz="1600" dirty="0">
                <a:solidFill>
                  <a:schemeClr val="tx1"/>
                </a:solidFill>
              </a:rPr>
              <a:t> and </a:t>
            </a:r>
            <a:r>
              <a:rPr lang="it-IT" sz="1600" dirty="0" err="1">
                <a:solidFill>
                  <a:schemeClr val="tx1"/>
                </a:solidFill>
              </a:rPr>
              <a:t>curing</a:t>
            </a:r>
            <a:r>
              <a:rPr lang="it-IT" sz="1600" dirty="0">
                <a:solidFill>
                  <a:schemeClr val="tx1"/>
                </a:solidFill>
              </a:rPr>
              <a:t> (with </a:t>
            </a:r>
            <a:r>
              <a:rPr lang="it-IT" sz="1600" dirty="0" err="1">
                <a:solidFill>
                  <a:schemeClr val="tx1"/>
                </a:solidFill>
              </a:rPr>
              <a:t>ceramic</a:t>
            </a:r>
            <a:r>
              <a:rPr lang="it-IT" sz="1600" dirty="0">
                <a:solidFill>
                  <a:schemeClr val="tx1"/>
                </a:solidFill>
              </a:rPr>
              <a:t> binder)</a:t>
            </a:r>
          </a:p>
          <a:p>
            <a:pPr marL="1314450" lvl="2" indent="-457200" algn="just"/>
            <a:r>
              <a:rPr lang="it-IT" sz="1600" dirty="0">
                <a:solidFill>
                  <a:schemeClr val="tx1"/>
                </a:solidFill>
              </a:rPr>
              <a:t>OL </a:t>
            </a:r>
            <a:r>
              <a:rPr lang="it-IT" sz="1600" dirty="0" err="1">
                <a:solidFill>
                  <a:schemeClr val="tx1"/>
                </a:solidFill>
              </a:rPr>
              <a:t>winding</a:t>
            </a:r>
            <a:r>
              <a:rPr lang="it-IT" sz="1600" dirty="0">
                <a:solidFill>
                  <a:schemeClr val="tx1"/>
                </a:solidFill>
              </a:rPr>
              <a:t> and </a:t>
            </a:r>
            <a:r>
              <a:rPr lang="it-IT" sz="1600" dirty="0" err="1">
                <a:solidFill>
                  <a:schemeClr val="tx1"/>
                </a:solidFill>
              </a:rPr>
              <a:t>curing</a:t>
            </a:r>
            <a:r>
              <a:rPr lang="it-IT" sz="1600" dirty="0">
                <a:solidFill>
                  <a:schemeClr val="tx1"/>
                </a:solidFill>
              </a:rPr>
              <a:t> (with </a:t>
            </a:r>
            <a:r>
              <a:rPr lang="it-IT" sz="1600" dirty="0" err="1">
                <a:solidFill>
                  <a:schemeClr val="tx1"/>
                </a:solidFill>
              </a:rPr>
              <a:t>ceramic</a:t>
            </a:r>
            <a:r>
              <a:rPr lang="it-IT" sz="1600" dirty="0">
                <a:solidFill>
                  <a:schemeClr val="tx1"/>
                </a:solidFill>
              </a:rPr>
              <a:t> binder)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it-IT" sz="2000" dirty="0">
                <a:solidFill>
                  <a:schemeClr val="tx1"/>
                </a:solidFill>
              </a:rPr>
              <a:t>Reaction heat treatment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it-IT" sz="2000" dirty="0">
                <a:solidFill>
                  <a:schemeClr val="tx1"/>
                </a:solidFill>
              </a:rPr>
              <a:t>Vacuum pressure impregnation</a:t>
            </a:r>
          </a:p>
          <a:p>
            <a:pPr algn="just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645137-407D-CAF2-2D75-B681C9526B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92" y="3187869"/>
            <a:ext cx="3934690" cy="26361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F043CD-46EF-C411-303E-EA47EAB525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746"/>
          <a:stretch/>
        </p:blipFill>
        <p:spPr>
          <a:xfrm>
            <a:off x="4121000" y="3187868"/>
            <a:ext cx="3938009" cy="2636107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6754954C-0BA8-3AAF-2A0C-63E4590484B2}"/>
              </a:ext>
            </a:extLst>
          </p:cNvPr>
          <p:cNvSpPr/>
          <p:nvPr/>
        </p:nvSpPr>
        <p:spPr>
          <a:xfrm>
            <a:off x="3391617" y="3352800"/>
            <a:ext cx="498764" cy="498764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990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58A885-DCD6-1AE8-1524-BBF8233BF86D}"/>
              </a:ext>
            </a:extLst>
          </p:cNvPr>
          <p:cNvSpPr/>
          <p:nvPr/>
        </p:nvSpPr>
        <p:spPr>
          <a:xfrm>
            <a:off x="7450516" y="5140033"/>
            <a:ext cx="498764" cy="498764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28886CC-E569-1736-FCD1-217D2874A638}"/>
              </a:ext>
            </a:extLst>
          </p:cNvPr>
          <p:cNvSpPr/>
          <p:nvPr/>
        </p:nvSpPr>
        <p:spPr>
          <a:xfrm>
            <a:off x="11487684" y="3352800"/>
            <a:ext cx="498764" cy="498764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99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ACB7A2-A82B-D0BE-6923-1379544FA96F}"/>
              </a:ext>
            </a:extLst>
          </p:cNvPr>
          <p:cNvSpPr txBox="1"/>
          <p:nvPr/>
        </p:nvSpPr>
        <p:spPr>
          <a:xfrm>
            <a:off x="3391618" y="3371349"/>
            <a:ext cx="49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9900"/>
                </a:solidFill>
              </a:rPr>
              <a:t>1</a:t>
            </a:r>
            <a:endParaRPr lang="en-GB" sz="2400" b="1" dirty="0">
              <a:solidFill>
                <a:srgbClr val="FF99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B38B65-175F-7F0E-9C06-0D3F516DB76F}"/>
              </a:ext>
            </a:extLst>
          </p:cNvPr>
          <p:cNvSpPr txBox="1"/>
          <p:nvPr/>
        </p:nvSpPr>
        <p:spPr>
          <a:xfrm>
            <a:off x="7450516" y="5158582"/>
            <a:ext cx="49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9900"/>
                </a:solidFill>
              </a:rPr>
              <a:t>2</a:t>
            </a:r>
            <a:endParaRPr lang="en-GB" sz="2400" b="1" dirty="0">
              <a:solidFill>
                <a:srgbClr val="FF99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EE5A50-6494-CF37-ADD2-4094E061AEEF}"/>
              </a:ext>
            </a:extLst>
          </p:cNvPr>
          <p:cNvSpPr txBox="1"/>
          <p:nvPr/>
        </p:nvSpPr>
        <p:spPr>
          <a:xfrm>
            <a:off x="11487684" y="3371349"/>
            <a:ext cx="49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9900"/>
                </a:solidFill>
              </a:rPr>
              <a:t>3</a:t>
            </a:r>
            <a:endParaRPr lang="en-GB" sz="2400" b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053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EF3D-355E-197B-2A88-33C24FB2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Coil manufacturing observables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A1F5-1BD1-E5BC-D126-17B1E1C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52949"/>
            <a:ext cx="10766400" cy="4906963"/>
          </a:xfrm>
        </p:spPr>
        <p:txBody>
          <a:bodyPr/>
          <a:lstStyle/>
          <a:p>
            <a:pPr algn="just"/>
            <a:r>
              <a:rPr lang="it-IT" sz="2400" b="1" dirty="0">
                <a:solidFill>
                  <a:schemeClr val="tx1"/>
                </a:solidFill>
              </a:rPr>
              <a:t>Coil ‘hump’ after reaction</a:t>
            </a:r>
          </a:p>
          <a:p>
            <a:pPr lvl="1" algn="just"/>
            <a:r>
              <a:rPr lang="it-IT" sz="2000" dirty="0">
                <a:solidFill>
                  <a:schemeClr val="tx1"/>
                </a:solidFill>
              </a:rPr>
              <a:t>Vertical deviation of the outer layer poles with respect to the base plate of about 1.5 mm observed after the opening of the reaction </a:t>
            </a:r>
            <a:r>
              <a:rPr lang="it-IT" sz="2000" dirty="0" err="1">
                <a:solidFill>
                  <a:schemeClr val="tx1"/>
                </a:solidFill>
              </a:rPr>
              <a:t>fixture</a:t>
            </a:r>
            <a:endParaRPr lang="it-IT" sz="2000" dirty="0">
              <a:solidFill>
                <a:schemeClr val="tx1"/>
              </a:solidFill>
            </a:endParaRPr>
          </a:p>
          <a:p>
            <a:pPr marL="457200" lvl="1" indent="0" algn="just">
              <a:buNone/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E59A5-96BA-73A8-DAD5-D164534D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Nicholas Lusa, 13th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D4179-F6D0-3FD0-FE5F-6BC7970A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7" name="Picture 6" descr="A person using a measuring device&#10;&#10;Description automatically generated">
            <a:extLst>
              <a:ext uri="{FF2B5EF4-FFF2-40B4-BE49-F238E27FC236}">
                <a16:creationId xmlns:a16="http://schemas.microsoft.com/office/drawing/2014/main" id="{C597278E-77F5-556B-DF13-9D3A08A775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6892" y="2786008"/>
            <a:ext cx="4246216" cy="2829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4596AB-62B3-4104-A876-12905138A84B}"/>
              </a:ext>
            </a:extLst>
          </p:cNvPr>
          <p:cNvSpPr txBox="1"/>
          <p:nvPr/>
        </p:nvSpPr>
        <p:spPr>
          <a:xfrm>
            <a:off x="7125759" y="2302770"/>
            <a:ext cx="308516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/>
              <a:t>Vertical pole </a:t>
            </a:r>
            <a:r>
              <a:rPr lang="it-IT" sz="1200" i="1" dirty="0" err="1"/>
              <a:t>deviation</a:t>
            </a:r>
            <a:r>
              <a:rPr lang="it-IT" sz="1200" i="1" dirty="0"/>
              <a:t> </a:t>
            </a:r>
            <a:r>
              <a:rPr lang="it-IT" sz="1200" i="1" dirty="0" err="1"/>
              <a:t>along</a:t>
            </a:r>
            <a:r>
              <a:rPr lang="it-IT" sz="1200" i="1" dirty="0"/>
              <a:t> the </a:t>
            </a:r>
            <a:r>
              <a:rPr lang="it-IT" sz="1200" i="1" dirty="0" err="1"/>
              <a:t>length</a:t>
            </a:r>
            <a:r>
              <a:rPr lang="it-IT" sz="1200" i="1" dirty="0"/>
              <a:t> (</a:t>
            </a:r>
            <a:r>
              <a:rPr lang="it-IT" sz="1200" i="1" dirty="0" err="1"/>
              <a:t>reacted</a:t>
            </a:r>
            <a:r>
              <a:rPr lang="it-IT" sz="1200" i="1" dirty="0"/>
              <a:t> coil)</a:t>
            </a:r>
            <a:endParaRPr lang="en-GB" sz="12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3B3CA1-6AD6-7994-53BB-06C133AD7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969" y="2686552"/>
            <a:ext cx="5619031" cy="366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105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26266</TotalTime>
  <Words>2154</Words>
  <Application>Microsoft Office PowerPoint</Application>
  <PresentationFormat>Widescreen</PresentationFormat>
  <Paragraphs>275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Times New Roman</vt:lpstr>
      <vt:lpstr>Wingdings</vt:lpstr>
      <vt:lpstr>Thème Office</vt:lpstr>
      <vt:lpstr>Towards MQXFB series coils  </vt:lpstr>
      <vt:lpstr>Acknowledgment</vt:lpstr>
      <vt:lpstr>Outline</vt:lpstr>
      <vt:lpstr>Introduction</vt:lpstr>
      <vt:lpstr>Introduction</vt:lpstr>
      <vt:lpstr>Introduction</vt:lpstr>
      <vt:lpstr>Outline</vt:lpstr>
      <vt:lpstr>Coil manufacturing process</vt:lpstr>
      <vt:lpstr>Coil manufacturing observables</vt:lpstr>
      <vt:lpstr>Coil manufacturing observables</vt:lpstr>
      <vt:lpstr>Coil manufacturing observables</vt:lpstr>
      <vt:lpstr>Coil manufacturing observables</vt:lpstr>
      <vt:lpstr>Outline</vt:lpstr>
      <vt:lpstr>New generation coils: modifications implemented</vt:lpstr>
      <vt:lpstr>New generation coils: results and measurables</vt:lpstr>
      <vt:lpstr>New generation coils: results and measurables</vt:lpstr>
      <vt:lpstr>Outline</vt:lpstr>
      <vt:lpstr>Conclusions</vt:lpstr>
      <vt:lpstr>Conclusions</vt:lpstr>
      <vt:lpstr>Thank you</vt:lpstr>
      <vt:lpstr>Spare slides</vt:lpstr>
      <vt:lpstr>Correlation between coil observables</vt:lpstr>
      <vt:lpstr>New generation coils: results and measurables</vt:lpstr>
      <vt:lpstr>New generation coils: results and measurables</vt:lpstr>
      <vt:lpstr>New generation coil aspect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Susana Izquierdo Bermudez</cp:lastModifiedBy>
  <cp:revision>1433</cp:revision>
  <cp:lastPrinted>2023-09-08T15:25:20Z</cp:lastPrinted>
  <dcterms:created xsi:type="dcterms:W3CDTF">2016-08-24T12:27:25Z</dcterms:created>
  <dcterms:modified xsi:type="dcterms:W3CDTF">2023-09-27T22:02:35Z</dcterms:modified>
</cp:coreProperties>
</file>