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3"/>
  </p:notesMasterIdLst>
  <p:handoutMasterIdLst>
    <p:handoutMasterId r:id="rId44"/>
  </p:handoutMasterIdLst>
  <p:sldIdLst>
    <p:sldId id="263" r:id="rId5"/>
    <p:sldId id="467" r:id="rId6"/>
    <p:sldId id="1011" r:id="rId7"/>
    <p:sldId id="1012" r:id="rId8"/>
    <p:sldId id="1013" r:id="rId9"/>
    <p:sldId id="1014" r:id="rId10"/>
    <p:sldId id="1015" r:id="rId11"/>
    <p:sldId id="1018" r:id="rId12"/>
    <p:sldId id="1144" r:id="rId13"/>
    <p:sldId id="1145" r:id="rId14"/>
    <p:sldId id="1016" r:id="rId15"/>
    <p:sldId id="1146" r:id="rId16"/>
    <p:sldId id="1110" r:id="rId17"/>
    <p:sldId id="1149" r:id="rId18"/>
    <p:sldId id="1147" r:id="rId19"/>
    <p:sldId id="1440" r:id="rId20"/>
    <p:sldId id="1441" r:id="rId21"/>
    <p:sldId id="1442" r:id="rId22"/>
    <p:sldId id="1443" r:id="rId23"/>
    <p:sldId id="1444" r:id="rId24"/>
    <p:sldId id="1446" r:id="rId25"/>
    <p:sldId id="1445" r:id="rId26"/>
    <p:sldId id="1447" r:id="rId27"/>
    <p:sldId id="1456" r:id="rId28"/>
    <p:sldId id="1457" r:id="rId29"/>
    <p:sldId id="1481" r:id="rId30"/>
    <p:sldId id="1969" r:id="rId31"/>
    <p:sldId id="1971" r:id="rId32"/>
    <p:sldId id="1972" r:id="rId33"/>
    <p:sldId id="1974" r:id="rId34"/>
    <p:sldId id="1987" r:id="rId35"/>
    <p:sldId id="1483" r:id="rId36"/>
    <p:sldId id="1988" r:id="rId37"/>
    <p:sldId id="1991" r:id="rId38"/>
    <p:sldId id="1992" r:id="rId39"/>
    <p:sldId id="1993" r:id="rId40"/>
    <p:sldId id="1990" r:id="rId41"/>
    <p:sldId id="1989" r:id="rId42"/>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RN\sriebe" initials="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B050"/>
    <a:srgbClr val="5A5A5A"/>
    <a:srgbClr val="00EA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82" autoAdjust="0"/>
    <p:restoredTop sz="94660"/>
  </p:normalViewPr>
  <p:slideViewPr>
    <p:cSldViewPr snapToObjects="1" showGuides="1">
      <p:cViewPr varScale="1">
        <p:scale>
          <a:sx n="88" d="100"/>
          <a:sy n="88" d="100"/>
        </p:scale>
        <p:origin x="560" y="6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28/09/2023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28/09/2023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fr-FR" dirty="0"/>
              <a:t>Susana Izquierdo Bermudez</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dirty="0"/>
              <a:t>Susana Izquierdo Bermudez</a:t>
            </a:r>
            <a:endParaRPr lang="en-GB" noProof="0"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16823" y="4583140"/>
            <a:ext cx="518873" cy="51027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Susana Izquierdo Bermudez, on behalf of WP3</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Susana Izquierdo Bermudez, on behalf of WP3</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Susana Izquierdo Bermudez, on behalf of WP3</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Susana Izquierdo Bermudez, on behalf of WP3</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4767263"/>
            <a:ext cx="6573000" cy="270000"/>
          </a:xfrm>
        </p:spPr>
        <p:txBody>
          <a:bodyPr/>
          <a:lstStyle/>
          <a:p>
            <a:r>
              <a:rPr lang="fr-FR" noProof="0"/>
              <a:t>Susana Izquierdo Bermudez, on behalf of WP3</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dirty="0"/>
              <a:t>Slide title – line 1 – Arial 30 </a:t>
            </a:r>
            <a:r>
              <a:rPr lang="en-GB" noProof="0" dirty="0" err="1"/>
              <a:t>pt</a:t>
            </a:r>
            <a:r>
              <a:rPr lang="en-GB" noProof="0" dirty="0"/>
              <a:t> – HiLumi blue</a:t>
            </a:r>
            <a:br>
              <a:rPr lang="en-GB" noProof="0" dirty="0"/>
            </a:br>
            <a:r>
              <a:rPr lang="en-GB" noProof="0" dirty="0"/>
              <a:t>Slide title – line 2 – Arial 30 </a:t>
            </a:r>
            <a:r>
              <a:rPr lang="en-GB" noProof="0" dirty="0" err="1"/>
              <a:t>pt</a:t>
            </a:r>
            <a:r>
              <a:rPr lang="en-GB" noProof="0" dirty="0"/>
              <a: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fr-FR"/>
              <a:t>Susana Izquierdo Bermudez, on behalf of WP3</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pic>
        <p:nvPicPr>
          <p:cNvPr id="7" name="Picture 6"/>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316823" y="4583140"/>
            <a:ext cx="518873" cy="51027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sldNum="0" hdr="0" dt="0"/>
  <p:txStyles>
    <p:titleStyle>
      <a:lvl1pPr algn="ctr" defTabSz="457200" rtl="0" eaLnBrk="1" latinLnBrk="0" hangingPunct="1">
        <a:spcBef>
          <a:spcPct val="0"/>
        </a:spcBef>
        <a:buNone/>
        <a:defRPr sz="24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hyperlink" Target="https://indico.cern.ch/event/1307934/"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hyperlink" Target="https://indico.fnal.gov/event/57918/" TargetMode="Externa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hyperlink" Target="https://indico.cern.ch/event/1269409/" TargetMode="External"/><Relationship Id="rId4" Type="http://schemas.openxmlformats.org/officeDocument/2006/relationships/hyperlink" Target="https://indico.cern.ch/event/1327153/"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30.sv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svg"/><Relationship Id="rId7" Type="http://schemas.openxmlformats.org/officeDocument/2006/relationships/image" Target="../media/image36.sv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svg"/><Relationship Id="rId10" Type="http://schemas.openxmlformats.org/officeDocument/2006/relationships/image" Target="../media/image25.png"/><Relationship Id="rId4" Type="http://schemas.openxmlformats.org/officeDocument/2006/relationships/image" Target="../media/image33.png"/><Relationship Id="rId9" Type="http://schemas.openxmlformats.org/officeDocument/2006/relationships/image" Target="../media/image38.svg"/></Relationships>
</file>

<file path=ppt/slides/_rels/slide19.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svg"/><Relationship Id="rId7" Type="http://schemas.openxmlformats.org/officeDocument/2006/relationships/image" Target="../media/image46.jpe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sv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51.sv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57.png"/></Relationships>
</file>

<file path=ppt/slides/_rels/slide24.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62.png"/><Relationship Id="rId1" Type="http://schemas.openxmlformats.org/officeDocument/2006/relationships/slideLayout" Target="../slideLayouts/slideLayout2.xml"/><Relationship Id="rId5" Type="http://schemas.openxmlformats.org/officeDocument/2006/relationships/image" Target="../media/image65.svg"/><Relationship Id="rId4" Type="http://schemas.openxmlformats.org/officeDocument/2006/relationships/image" Target="../media/image64.png"/></Relationships>
</file>

<file path=ppt/slides/_rels/slide25.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67.svg"/><Relationship Id="rId7" Type="http://schemas.openxmlformats.org/officeDocument/2006/relationships/image" Target="../media/image71.sv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svg"/><Relationship Id="rId4" Type="http://schemas.openxmlformats.org/officeDocument/2006/relationships/image" Target="../media/image68.png"/><Relationship Id="rId9" Type="http://schemas.openxmlformats.org/officeDocument/2006/relationships/image" Target="../media/image73.svg"/></Relationships>
</file>

<file path=ppt/slides/_rels/slide2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png"/><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indico.cern.ch/event/1269403/"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indico.cern.ch/event/125914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event/1262277/" TargetMode="External"/><Relationship Id="rId2" Type="http://schemas.openxmlformats.org/officeDocument/2006/relationships/hyperlink" Target="https://indico.cern.ch/event/1259143/"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827584" y="2152319"/>
            <a:ext cx="7845239" cy="965448"/>
          </a:xfrm>
        </p:spPr>
        <p:txBody>
          <a:bodyPr/>
          <a:lstStyle/>
          <a:p>
            <a:pPr algn="ctr"/>
            <a:r>
              <a:rPr lang="en-US" dirty="0">
                <a:solidFill>
                  <a:schemeClr val="tx1"/>
                </a:solidFill>
                <a:cs typeface="Times"/>
              </a:rPr>
              <a:t>MQXFB assembly</a:t>
            </a:r>
            <a:endParaRPr lang="en-GB" dirty="0">
              <a:solidFill>
                <a:schemeClr val="tx1"/>
              </a:solidFill>
              <a:cs typeface="Times"/>
            </a:endParaRPr>
          </a:p>
        </p:txBody>
      </p:sp>
      <p:sp>
        <p:nvSpPr>
          <p:cNvPr id="19" name="Sous-titre 18"/>
          <p:cNvSpPr>
            <a:spLocks noGrp="1"/>
          </p:cNvSpPr>
          <p:nvPr>
            <p:ph type="subTitle" idx="1"/>
          </p:nvPr>
        </p:nvSpPr>
        <p:spPr>
          <a:xfrm>
            <a:off x="683568" y="2901178"/>
            <a:ext cx="7632848" cy="1051570"/>
          </a:xfrm>
        </p:spPr>
        <p:txBody>
          <a:bodyPr>
            <a:noAutofit/>
          </a:bodyPr>
          <a:lstStyle/>
          <a:p>
            <a:pPr algn="ctr"/>
            <a:r>
              <a:rPr lang="en-GB" sz="1600" u="sng" dirty="0">
                <a:solidFill>
                  <a:schemeClr val="tx1"/>
                </a:solidFill>
                <a:latin typeface="+mj-lt"/>
                <a:cs typeface="Times"/>
              </a:rPr>
              <a:t>S. Izquierdo Bermudez</a:t>
            </a:r>
            <a:r>
              <a:rPr lang="en-US" sz="1600" dirty="0">
                <a:solidFill>
                  <a:schemeClr val="tx1"/>
                </a:solidFill>
                <a:latin typeface="+mj-lt"/>
                <a:cs typeface="Times"/>
              </a:rPr>
              <a:t> and Penelope Quassolo on behalf of the MQXF team</a:t>
            </a:r>
            <a:endParaRPr lang="en-GB" sz="1600" dirty="0">
              <a:solidFill>
                <a:schemeClr val="tx1"/>
              </a:solidFill>
              <a:latin typeface="+mj-lt"/>
              <a:cs typeface="Times"/>
            </a:endParaRPr>
          </a:p>
        </p:txBody>
      </p:sp>
      <p:sp>
        <p:nvSpPr>
          <p:cNvPr id="20" name="Espace réservé du texte 19"/>
          <p:cNvSpPr>
            <a:spLocks noGrp="1"/>
          </p:cNvSpPr>
          <p:nvPr>
            <p:ph type="body" sz="quarter" idx="14"/>
          </p:nvPr>
        </p:nvSpPr>
        <p:spPr>
          <a:xfrm>
            <a:off x="1979712" y="4692973"/>
            <a:ext cx="6480000" cy="261938"/>
          </a:xfrm>
        </p:spPr>
        <p:txBody>
          <a:bodyPr/>
          <a:lstStyle/>
          <a:p>
            <a:r>
              <a:rPr lang="en-GB" b="0" i="0" dirty="0">
                <a:solidFill>
                  <a:schemeClr val="bg2"/>
                </a:solidFill>
                <a:latin typeface="+mj-lt"/>
                <a:cs typeface="Times" panose="02020603050405020304" pitchFamily="18" charset="0"/>
              </a:rPr>
              <a:t>13</a:t>
            </a:r>
            <a:r>
              <a:rPr lang="en-GB" b="0" i="0" baseline="30000" dirty="0">
                <a:solidFill>
                  <a:schemeClr val="bg2"/>
                </a:solidFill>
                <a:latin typeface="+mj-lt"/>
                <a:cs typeface="Times" panose="02020603050405020304" pitchFamily="18" charset="0"/>
              </a:rPr>
              <a:t>th</a:t>
            </a:r>
            <a:r>
              <a:rPr lang="en-GB" b="0" i="0" dirty="0">
                <a:solidFill>
                  <a:schemeClr val="bg2"/>
                </a:solidFill>
                <a:latin typeface="+mj-lt"/>
                <a:cs typeface="Times" panose="02020603050405020304" pitchFamily="18" charset="0"/>
              </a:rPr>
              <a:t> HL-LHC Collaboration Meeting, 25 September 2023</a:t>
            </a:r>
          </a:p>
        </p:txBody>
      </p:sp>
      <p:sp>
        <p:nvSpPr>
          <p:cNvPr id="2" name="Subtitle 2">
            <a:extLst>
              <a:ext uri="{FF2B5EF4-FFF2-40B4-BE49-F238E27FC236}">
                <a16:creationId xmlns:a16="http://schemas.microsoft.com/office/drawing/2014/main" id="{047B7A8C-23FB-3CD6-136E-A8C99AACEBCC}"/>
              </a:ext>
            </a:extLst>
          </p:cNvPr>
          <p:cNvSpPr txBox="1">
            <a:spLocks/>
          </p:cNvSpPr>
          <p:nvPr/>
        </p:nvSpPr>
        <p:spPr>
          <a:xfrm>
            <a:off x="551384" y="3513010"/>
            <a:ext cx="7332984" cy="879475"/>
          </a:xfrm>
          <a:prstGeom prst="rect">
            <a:avLst/>
          </a:prstGeom>
        </p:spPr>
        <p:txBody>
          <a:bodyPr vert="horz" lIns="0" tIns="0" rIns="0" bIns="0" rtlCol="0">
            <a:noAutofit/>
          </a:bodyPr>
          <a:lstStyle>
            <a:lvl1pPr marL="0" indent="0" algn="l" defTabSz="457200" rtl="0" eaLnBrk="1" latinLnBrk="0" hangingPunct="1">
              <a:spcBef>
                <a:spcPct val="20000"/>
              </a:spcBef>
              <a:buClr>
                <a:schemeClr val="accent6"/>
              </a:buClr>
              <a:buFont typeface="Wingdings" charset="2"/>
              <a:buNone/>
              <a:defRPr sz="2000" b="0" kern="1200" baseline="0">
                <a:solidFill>
                  <a:schemeClr val="accent5"/>
                </a:solidFill>
                <a:latin typeface="+mn-lt"/>
                <a:ea typeface="+mn-ea"/>
                <a:cs typeface="+mn-cs"/>
              </a:defRPr>
            </a:lvl1pPr>
            <a:lvl2pPr marL="457200" indent="0" algn="ctr" defTabSz="457200" rtl="0" eaLnBrk="1" latinLnBrk="0" hangingPunct="1">
              <a:spcBef>
                <a:spcPct val="20000"/>
              </a:spcBef>
              <a:buClr>
                <a:schemeClr val="accent6"/>
              </a:buClr>
              <a:buFont typeface="Wingdings" charset="2"/>
              <a:buNone/>
              <a:defRPr sz="2400" kern="1200">
                <a:solidFill>
                  <a:schemeClr val="tx1">
                    <a:tint val="75000"/>
                  </a:schemeClr>
                </a:solidFill>
                <a:latin typeface="+mn-lt"/>
                <a:ea typeface="+mn-ea"/>
                <a:cs typeface="+mn-cs"/>
              </a:defRPr>
            </a:lvl2pPr>
            <a:lvl3pPr marL="914400" indent="0" algn="ctr" defTabSz="457200" rtl="0" eaLnBrk="1" latinLnBrk="0" hangingPunct="1">
              <a:spcBef>
                <a:spcPct val="20000"/>
              </a:spcBef>
              <a:buClr>
                <a:schemeClr val="accent6"/>
              </a:buClr>
              <a:buFont typeface="Wingdings" charset="2"/>
              <a:buNone/>
              <a:defRPr sz="2000" kern="1200">
                <a:solidFill>
                  <a:schemeClr val="tx1">
                    <a:tint val="75000"/>
                  </a:schemeClr>
                </a:solidFill>
                <a:latin typeface="+mn-lt"/>
                <a:ea typeface="+mn-ea"/>
                <a:cs typeface="+mn-cs"/>
              </a:defRPr>
            </a:lvl3pPr>
            <a:lvl4pPr marL="1371600" indent="0" algn="ctr" defTabSz="457200" rtl="0" eaLnBrk="1" latinLnBrk="0" hangingPunct="1">
              <a:spcBef>
                <a:spcPct val="20000"/>
              </a:spcBef>
              <a:buClr>
                <a:schemeClr val="accent6"/>
              </a:buClr>
              <a:buFont typeface="Wingdings" charset="2"/>
              <a:buNone/>
              <a:defRPr sz="1800" kern="1200">
                <a:solidFill>
                  <a:schemeClr val="tx1">
                    <a:tint val="75000"/>
                  </a:schemeClr>
                </a:solidFill>
                <a:latin typeface="+mn-lt"/>
                <a:ea typeface="+mn-ea"/>
                <a:cs typeface="+mn-cs"/>
              </a:defRPr>
            </a:lvl4pPr>
            <a:lvl5pPr marL="1828800" indent="0" algn="ctr" defTabSz="457200" rtl="0" eaLnBrk="1" latinLnBrk="0" hangingPunct="1">
              <a:spcBef>
                <a:spcPct val="20000"/>
              </a:spcBef>
              <a:buClr>
                <a:schemeClr val="accent6"/>
              </a:buClr>
              <a:buFont typeface="Wingdings" charset="2"/>
              <a:buNone/>
              <a:defRPr sz="16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1400" dirty="0">
              <a:solidFill>
                <a:schemeClr val="tx1"/>
              </a:solidFill>
            </a:endParaRPr>
          </a:p>
          <a:p>
            <a:r>
              <a:rPr lang="en-US" sz="1400" dirty="0">
                <a:solidFill>
                  <a:schemeClr val="tx1"/>
                </a:solidFill>
              </a:rPr>
              <a:t>Acknowledgements: Stephane Triquet, Nicholas Lusa, Attilio Milanese, Juan Carlos Perez, Ezio Todesco, Arnaud Devred and all the MQXFB/A teams.</a:t>
            </a:r>
            <a:endParaRPr lang="en-GB" sz="1400"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351C7-C64F-8921-96F7-D16B035CBD98}"/>
              </a:ext>
            </a:extLst>
          </p:cNvPr>
          <p:cNvSpPr>
            <a:spLocks noGrp="1"/>
          </p:cNvSpPr>
          <p:nvPr>
            <p:ph type="title"/>
          </p:nvPr>
        </p:nvSpPr>
        <p:spPr/>
        <p:txBody>
          <a:bodyPr/>
          <a:lstStyle/>
          <a:p>
            <a:r>
              <a:rPr lang="en-US" dirty="0"/>
              <a:t>Assessment of the ‘new coil recipe’ impact</a:t>
            </a:r>
            <a:endParaRPr lang="en-GB" dirty="0"/>
          </a:p>
        </p:txBody>
      </p:sp>
      <p:pic>
        <p:nvPicPr>
          <p:cNvPr id="10" name="Content Placeholder 9" descr="A group of square blocks with writing on them&#10;&#10;Description automatically generated">
            <a:extLst>
              <a:ext uri="{FF2B5EF4-FFF2-40B4-BE49-F238E27FC236}">
                <a16:creationId xmlns:a16="http://schemas.microsoft.com/office/drawing/2014/main" id="{F90405F4-4429-5E10-D9F1-050C1D5D9C40}"/>
              </a:ext>
            </a:extLst>
          </p:cNvPr>
          <p:cNvPicPr>
            <a:picLocks noGrp="1" noChangeAspect="1"/>
          </p:cNvPicPr>
          <p:nvPr>
            <p:ph idx="1"/>
          </p:nvPr>
        </p:nvPicPr>
        <p:blipFill>
          <a:blip r:embed="rId2"/>
          <a:stretch>
            <a:fillRect/>
          </a:stretch>
        </p:blipFill>
        <p:spPr>
          <a:xfrm>
            <a:off x="101096" y="3019827"/>
            <a:ext cx="2519065" cy="1040983"/>
          </a:xfrm>
        </p:spPr>
      </p:pic>
      <p:sp>
        <p:nvSpPr>
          <p:cNvPr id="4" name="Footer Placeholder 3">
            <a:extLst>
              <a:ext uri="{FF2B5EF4-FFF2-40B4-BE49-F238E27FC236}">
                <a16:creationId xmlns:a16="http://schemas.microsoft.com/office/drawing/2014/main" id="{3BD3FB4C-9CBE-13B7-650C-AB82E3050C43}"/>
              </a:ext>
            </a:extLst>
          </p:cNvPr>
          <p:cNvSpPr>
            <a:spLocks noGrp="1"/>
          </p:cNvSpPr>
          <p:nvPr>
            <p:ph type="ftr" sz="quarter" idx="11"/>
          </p:nvPr>
        </p:nvSpPr>
        <p:spPr/>
        <p:txBody>
          <a:bodyPr/>
          <a:lstStyle/>
          <a:p>
            <a:r>
              <a:rPr lang="fr-FR"/>
              <a:t>Susana Izquierdo Bermudez</a:t>
            </a:r>
            <a:endParaRPr lang="en-GB" noProof="0" dirty="0"/>
          </a:p>
        </p:txBody>
      </p:sp>
      <p:pic>
        <p:nvPicPr>
          <p:cNvPr id="6" name="Picture 5">
            <a:extLst>
              <a:ext uri="{FF2B5EF4-FFF2-40B4-BE49-F238E27FC236}">
                <a16:creationId xmlns:a16="http://schemas.microsoft.com/office/drawing/2014/main" id="{68A2581C-66AF-8557-18E3-71F37D794844}"/>
              </a:ext>
            </a:extLst>
          </p:cNvPr>
          <p:cNvPicPr>
            <a:picLocks noChangeAspect="1"/>
          </p:cNvPicPr>
          <p:nvPr/>
        </p:nvPicPr>
        <p:blipFill rotWithShape="1">
          <a:blip r:embed="rId3"/>
          <a:srcRect l="33615" t="24801" r="17059" b="19668"/>
          <a:stretch/>
        </p:blipFill>
        <p:spPr>
          <a:xfrm>
            <a:off x="2647411" y="2402225"/>
            <a:ext cx="3045293" cy="1928448"/>
          </a:xfrm>
          <a:prstGeom prst="rect">
            <a:avLst/>
          </a:prstGeom>
        </p:spPr>
      </p:pic>
      <p:pic>
        <p:nvPicPr>
          <p:cNvPr id="8" name="Picture 7">
            <a:extLst>
              <a:ext uri="{FF2B5EF4-FFF2-40B4-BE49-F238E27FC236}">
                <a16:creationId xmlns:a16="http://schemas.microsoft.com/office/drawing/2014/main" id="{4FCBD405-840D-75FB-1F06-C40DA1DB17E9}"/>
              </a:ext>
            </a:extLst>
          </p:cNvPr>
          <p:cNvPicPr>
            <a:picLocks noChangeAspect="1"/>
          </p:cNvPicPr>
          <p:nvPr/>
        </p:nvPicPr>
        <p:blipFill rotWithShape="1">
          <a:blip r:embed="rId4"/>
          <a:srcRect l="27526" t="15001" r="5114" b="7315"/>
          <a:stretch/>
        </p:blipFill>
        <p:spPr>
          <a:xfrm>
            <a:off x="5872325" y="2403686"/>
            <a:ext cx="2972734" cy="1928448"/>
          </a:xfrm>
          <a:prstGeom prst="rect">
            <a:avLst/>
          </a:prstGeom>
        </p:spPr>
      </p:pic>
      <p:sp>
        <p:nvSpPr>
          <p:cNvPr id="12" name="TextBox 11">
            <a:extLst>
              <a:ext uri="{FF2B5EF4-FFF2-40B4-BE49-F238E27FC236}">
                <a16:creationId xmlns:a16="http://schemas.microsoft.com/office/drawing/2014/main" id="{87EEEC27-1735-AB01-AEB9-9B5F3C106529}"/>
              </a:ext>
            </a:extLst>
          </p:cNvPr>
          <p:cNvSpPr txBox="1"/>
          <p:nvPr/>
        </p:nvSpPr>
        <p:spPr>
          <a:xfrm>
            <a:off x="2104304" y="4499302"/>
            <a:ext cx="6228392" cy="369332"/>
          </a:xfrm>
          <a:prstGeom prst="rect">
            <a:avLst/>
          </a:prstGeom>
          <a:noFill/>
        </p:spPr>
        <p:txBody>
          <a:bodyPr wrap="square">
            <a:spAutoFit/>
          </a:bodyPr>
          <a:lstStyle/>
          <a:p>
            <a:r>
              <a:rPr lang="en-GB" sz="900" b="0" i="1" dirty="0">
                <a:solidFill>
                  <a:srgbClr val="00B050"/>
                </a:solidFill>
                <a:effectLst/>
                <a:latin typeface="Arial" panose="020B0604020202020204" pitchFamily="34" charset="0"/>
              </a:rPr>
              <a:t>See </a:t>
            </a:r>
            <a:r>
              <a:rPr lang="en-GB" sz="900" b="0" i="1" dirty="0" err="1">
                <a:solidFill>
                  <a:srgbClr val="00B050"/>
                </a:solidFill>
                <a:effectLst/>
                <a:latin typeface="Arial" panose="020B0604020202020204" pitchFamily="34" charset="0"/>
              </a:rPr>
              <a:t>S.Holl</a:t>
            </a:r>
            <a:r>
              <a:rPr lang="en-GB" sz="900" b="0" i="1" dirty="0">
                <a:solidFill>
                  <a:srgbClr val="00B050"/>
                </a:solidFill>
                <a:effectLst/>
                <a:latin typeface="Arial" panose="020B0604020202020204" pitchFamily="34" charset="0"/>
              </a:rPr>
              <a:t>, Study on the thermal contraction behavior of state-of-the-art Nb</a:t>
            </a:r>
            <a:r>
              <a:rPr lang="en-GB" sz="900" b="0" i="1" dirty="0">
                <a:solidFill>
                  <a:srgbClr val="00B050"/>
                </a:solidFill>
                <a:effectLst/>
                <a:latin typeface="Courier New" panose="02070309020205020404" pitchFamily="49" charset="0"/>
              </a:rPr>
              <a:t>3</a:t>
            </a:r>
            <a:r>
              <a:rPr lang="en-GB" sz="900" b="0" i="1" dirty="0">
                <a:solidFill>
                  <a:srgbClr val="00B050"/>
                </a:solidFill>
                <a:effectLst/>
                <a:latin typeface="Arial" panose="020B0604020202020204" pitchFamily="34" charset="0"/>
              </a:rPr>
              <a:t>Sn superconducting magnet coils</a:t>
            </a:r>
            <a:br>
              <a:rPr lang="en-GB" sz="900" i="1" dirty="0">
                <a:solidFill>
                  <a:srgbClr val="00B050"/>
                </a:solidFill>
              </a:rPr>
            </a:br>
            <a:r>
              <a:rPr lang="en-GB" sz="900" b="0" i="1" dirty="0">
                <a:solidFill>
                  <a:srgbClr val="00B050"/>
                </a:solidFill>
                <a:effectLst/>
                <a:latin typeface="Arial" panose="020B0604020202020204" pitchFamily="34" charset="0"/>
              </a:rPr>
              <a:t>in the longitudinal, azimuthal, and radial direction, submitted for publication, submitted for publication</a:t>
            </a:r>
            <a:endParaRPr lang="en-GB" sz="900" i="1" dirty="0">
              <a:solidFill>
                <a:srgbClr val="00B050"/>
              </a:solidFill>
            </a:endParaRPr>
          </a:p>
        </p:txBody>
      </p:sp>
      <p:sp>
        <p:nvSpPr>
          <p:cNvPr id="13" name="Content Placeholder 2">
            <a:extLst>
              <a:ext uri="{FF2B5EF4-FFF2-40B4-BE49-F238E27FC236}">
                <a16:creationId xmlns:a16="http://schemas.microsoft.com/office/drawing/2014/main" id="{099FDFB8-149D-596E-D571-E0782E96E1AA}"/>
              </a:ext>
            </a:extLst>
          </p:cNvPr>
          <p:cNvSpPr txBox="1">
            <a:spLocks/>
          </p:cNvSpPr>
          <p:nvPr/>
        </p:nvSpPr>
        <p:spPr>
          <a:xfrm>
            <a:off x="611198" y="868373"/>
            <a:ext cx="7920000" cy="368022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400" dirty="0"/>
              <a:t>The ceramic binder has an impact on the mechanical strength of the S2-glass braided insulation </a:t>
            </a:r>
            <a:r>
              <a:rPr lang="en-GB" sz="1400" dirty="0">
                <a:sym typeface="Wingdings" panose="05000000000000000000" pitchFamily="2" charset="2"/>
              </a:rPr>
              <a:t> does it have an impact on the mechanical properties of the impregnated coil?</a:t>
            </a:r>
          </a:p>
          <a:p>
            <a:r>
              <a:rPr lang="en-GB" sz="1400" dirty="0">
                <a:sym typeface="Wingdings" panose="05000000000000000000" pitchFamily="2" charset="2"/>
              </a:rPr>
              <a:t>In parallel, a mechanical characterization on coil and ten-stack samples was launched. </a:t>
            </a:r>
          </a:p>
          <a:p>
            <a:pPr lvl="1"/>
            <a:r>
              <a:rPr lang="en-GB" sz="1100" dirty="0">
                <a:sym typeface="Wingdings" panose="05000000000000000000" pitchFamily="2" charset="2"/>
              </a:rPr>
              <a:t>First measurements on coils show a large impact on thermal contraction in the azimuthal direction (4 mm/m wo binder vs 2.3-2.8 mm/m w. binder</a:t>
            </a:r>
          </a:p>
          <a:p>
            <a:pPr lvl="1"/>
            <a:r>
              <a:rPr lang="en-GB" sz="1100" dirty="0">
                <a:sym typeface="Wingdings" panose="05000000000000000000" pitchFamily="2" charset="2"/>
              </a:rPr>
              <a:t>Measurements on ten stacks show a much smaller impact (2.8 mm/m vs 2.4 mm/m)</a:t>
            </a:r>
            <a:endParaRPr lang="en-GB" sz="1100" dirty="0"/>
          </a:p>
          <a:p>
            <a:endParaRPr lang="en-GB" sz="2400" dirty="0"/>
          </a:p>
        </p:txBody>
      </p:sp>
      <p:sp>
        <p:nvSpPr>
          <p:cNvPr id="15" name="TextBox 14">
            <a:extLst>
              <a:ext uri="{FF2B5EF4-FFF2-40B4-BE49-F238E27FC236}">
                <a16:creationId xmlns:a16="http://schemas.microsoft.com/office/drawing/2014/main" id="{5493904D-BB5E-F1C5-3F21-C2E84964B103}"/>
              </a:ext>
            </a:extLst>
          </p:cNvPr>
          <p:cNvSpPr txBox="1"/>
          <p:nvPr/>
        </p:nvSpPr>
        <p:spPr>
          <a:xfrm>
            <a:off x="655158" y="2479681"/>
            <a:ext cx="1349896" cy="369332"/>
          </a:xfrm>
          <a:prstGeom prst="rect">
            <a:avLst/>
          </a:prstGeom>
          <a:noFill/>
        </p:spPr>
        <p:txBody>
          <a:bodyPr wrap="square">
            <a:spAutoFit/>
          </a:bodyPr>
          <a:lstStyle/>
          <a:p>
            <a:r>
              <a:rPr lang="en-GB" sz="1800" b="0" i="1" dirty="0">
                <a:solidFill>
                  <a:srgbClr val="00B050"/>
                </a:solidFill>
                <a:effectLst/>
                <a:latin typeface="Arial" panose="020B0604020202020204" pitchFamily="34" charset="0"/>
              </a:rPr>
              <a:t>EN-MME</a:t>
            </a:r>
            <a:endParaRPr lang="en-GB" dirty="0"/>
          </a:p>
        </p:txBody>
      </p:sp>
    </p:spTree>
    <p:extLst>
      <p:ext uri="{BB962C8B-B14F-4D97-AF65-F5344CB8AC3E}">
        <p14:creationId xmlns:p14="http://schemas.microsoft.com/office/powerpoint/2010/main" val="1844761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C8751-8261-DBD9-7183-A2B7F160843C}"/>
              </a:ext>
            </a:extLst>
          </p:cNvPr>
          <p:cNvSpPr>
            <a:spLocks noGrp="1"/>
          </p:cNvSpPr>
          <p:nvPr>
            <p:ph type="title"/>
          </p:nvPr>
        </p:nvSpPr>
        <p:spPr/>
        <p:txBody>
          <a:bodyPr/>
          <a:lstStyle/>
          <a:p>
            <a:r>
              <a:rPr lang="en-US" dirty="0"/>
              <a:t>MQXFB04</a:t>
            </a:r>
            <a:endParaRPr lang="en-GB" dirty="0"/>
          </a:p>
        </p:txBody>
      </p:sp>
      <p:sp>
        <p:nvSpPr>
          <p:cNvPr id="3" name="Content Placeholder 2">
            <a:extLst>
              <a:ext uri="{FF2B5EF4-FFF2-40B4-BE49-F238E27FC236}">
                <a16:creationId xmlns:a16="http://schemas.microsoft.com/office/drawing/2014/main" id="{5835C8C0-B2B1-A02C-952B-C73CC9A83C12}"/>
              </a:ext>
            </a:extLst>
          </p:cNvPr>
          <p:cNvSpPr>
            <a:spLocks noGrp="1"/>
          </p:cNvSpPr>
          <p:nvPr>
            <p:ph idx="1"/>
          </p:nvPr>
        </p:nvSpPr>
        <p:spPr/>
        <p:txBody>
          <a:bodyPr>
            <a:normAutofit/>
          </a:bodyPr>
          <a:lstStyle/>
          <a:p>
            <a:r>
              <a:rPr lang="en-US" sz="1600" b="1" i="1" dirty="0"/>
              <a:t>Coils: </a:t>
            </a:r>
            <a:r>
              <a:rPr lang="en-US" sz="1600" dirty="0"/>
              <a:t>132-133-134-135, the next four ‘New Generation’ coils (more info </a:t>
            </a:r>
            <a:r>
              <a:rPr lang="en-US" sz="1600" dirty="0">
                <a:hlinkClick r:id="rId2"/>
              </a:rPr>
              <a:t>here</a:t>
            </a:r>
            <a:r>
              <a:rPr lang="en-US" sz="1600" dirty="0"/>
              <a:t>) </a:t>
            </a:r>
          </a:p>
          <a:p>
            <a:r>
              <a:rPr lang="en-US" sz="1600" b="1" i="1" dirty="0"/>
              <a:t>Goal: </a:t>
            </a:r>
            <a:r>
              <a:rPr lang="en-US" sz="1600" dirty="0"/>
              <a:t>repeat MQXFB03</a:t>
            </a:r>
            <a:endParaRPr lang="en-GB" sz="1600" dirty="0"/>
          </a:p>
        </p:txBody>
      </p:sp>
      <p:sp>
        <p:nvSpPr>
          <p:cNvPr id="4" name="Footer Placeholder 3">
            <a:extLst>
              <a:ext uri="{FF2B5EF4-FFF2-40B4-BE49-F238E27FC236}">
                <a16:creationId xmlns:a16="http://schemas.microsoft.com/office/drawing/2014/main" id="{3ACC4133-3C82-8AC3-E722-D0EBF3DA2B60}"/>
              </a:ext>
            </a:extLst>
          </p:cNvPr>
          <p:cNvSpPr>
            <a:spLocks noGrp="1"/>
          </p:cNvSpPr>
          <p:nvPr>
            <p:ph type="ftr" sz="quarter" idx="11"/>
          </p:nvPr>
        </p:nvSpPr>
        <p:spPr/>
        <p:txBody>
          <a:bodyPr/>
          <a:lstStyle/>
          <a:p>
            <a:r>
              <a:rPr lang="fr-FR"/>
              <a:t>Susana Izquierdo Bermudez, on behalf of WP3</a:t>
            </a:r>
            <a:endParaRPr lang="en-GB" noProof="0" dirty="0"/>
          </a:p>
        </p:txBody>
      </p:sp>
      <p:pic>
        <p:nvPicPr>
          <p:cNvPr id="5" name="Picture 4">
            <a:extLst>
              <a:ext uri="{FF2B5EF4-FFF2-40B4-BE49-F238E27FC236}">
                <a16:creationId xmlns:a16="http://schemas.microsoft.com/office/drawing/2014/main" id="{2CE8A259-CE91-25DA-F48B-19212AB414CD}"/>
              </a:ext>
            </a:extLst>
          </p:cNvPr>
          <p:cNvPicPr>
            <a:picLocks noChangeAspect="1"/>
          </p:cNvPicPr>
          <p:nvPr/>
        </p:nvPicPr>
        <p:blipFill>
          <a:blip r:embed="rId3"/>
          <a:stretch>
            <a:fillRect/>
          </a:stretch>
        </p:blipFill>
        <p:spPr>
          <a:xfrm>
            <a:off x="1403648" y="1764943"/>
            <a:ext cx="6760693" cy="2916000"/>
          </a:xfrm>
          <a:prstGeom prst="rect">
            <a:avLst/>
          </a:prstGeom>
        </p:spPr>
      </p:pic>
      <p:sp>
        <p:nvSpPr>
          <p:cNvPr id="6" name="Rectangle 5">
            <a:extLst>
              <a:ext uri="{FF2B5EF4-FFF2-40B4-BE49-F238E27FC236}">
                <a16:creationId xmlns:a16="http://schemas.microsoft.com/office/drawing/2014/main" id="{700FEC72-65AA-FA9C-E026-488BB314332F}"/>
              </a:ext>
            </a:extLst>
          </p:cNvPr>
          <p:cNvSpPr/>
          <p:nvPr/>
        </p:nvSpPr>
        <p:spPr>
          <a:xfrm>
            <a:off x="6147984" y="1821449"/>
            <a:ext cx="1641913" cy="938241"/>
          </a:xfrm>
          <a:prstGeom prst="rect">
            <a:avLst/>
          </a:prstGeom>
          <a:noFill/>
          <a:ln w="12700">
            <a:solidFill>
              <a:srgbClr val="00B05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3A276A7C-23F4-A7A3-88E0-7DD02217CFE4}"/>
              </a:ext>
            </a:extLst>
          </p:cNvPr>
          <p:cNvSpPr/>
          <p:nvPr/>
        </p:nvSpPr>
        <p:spPr>
          <a:xfrm>
            <a:off x="6167472" y="2375563"/>
            <a:ext cx="852171" cy="358728"/>
          </a:xfrm>
          <a:prstGeom prst="rect">
            <a:avLst/>
          </a:prstGeom>
          <a:noFill/>
          <a:ln w="12700">
            <a:solidFill>
              <a:srgbClr val="0000FF"/>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00FF"/>
              </a:solidFill>
            </a:endParaRPr>
          </a:p>
        </p:txBody>
      </p:sp>
      <p:sp>
        <p:nvSpPr>
          <p:cNvPr id="8" name="TextBox 7">
            <a:extLst>
              <a:ext uri="{FF2B5EF4-FFF2-40B4-BE49-F238E27FC236}">
                <a16:creationId xmlns:a16="http://schemas.microsoft.com/office/drawing/2014/main" id="{E2839224-882E-D7BB-5F50-B4516C6090A1}"/>
              </a:ext>
            </a:extLst>
          </p:cNvPr>
          <p:cNvSpPr txBox="1"/>
          <p:nvPr/>
        </p:nvSpPr>
        <p:spPr>
          <a:xfrm>
            <a:off x="6946082" y="2432290"/>
            <a:ext cx="905313" cy="276999"/>
          </a:xfrm>
          <a:prstGeom prst="rect">
            <a:avLst/>
          </a:prstGeom>
          <a:noFill/>
        </p:spPr>
        <p:txBody>
          <a:bodyPr wrap="square" rtlCol="0">
            <a:spAutoFit/>
          </a:bodyPr>
          <a:lstStyle/>
          <a:p>
            <a:pPr algn="ctr"/>
            <a:r>
              <a:rPr lang="it-IT" sz="1200" i="1" dirty="0">
                <a:solidFill>
                  <a:srgbClr val="0000FF"/>
                </a:solidFill>
              </a:rPr>
              <a:t>MQXFB03</a:t>
            </a:r>
            <a:endParaRPr lang="en-GB" sz="1200" i="1" dirty="0">
              <a:solidFill>
                <a:srgbClr val="0000FF"/>
              </a:solidFill>
            </a:endParaRPr>
          </a:p>
        </p:txBody>
      </p:sp>
      <p:sp>
        <p:nvSpPr>
          <p:cNvPr id="9" name="TextBox 8">
            <a:extLst>
              <a:ext uri="{FF2B5EF4-FFF2-40B4-BE49-F238E27FC236}">
                <a16:creationId xmlns:a16="http://schemas.microsoft.com/office/drawing/2014/main" id="{724E9376-20AF-347C-C849-A461D4C6D49D}"/>
              </a:ext>
            </a:extLst>
          </p:cNvPr>
          <p:cNvSpPr txBox="1"/>
          <p:nvPr/>
        </p:nvSpPr>
        <p:spPr>
          <a:xfrm>
            <a:off x="4471585" y="1789107"/>
            <a:ext cx="1641912" cy="276999"/>
          </a:xfrm>
          <a:prstGeom prst="rect">
            <a:avLst/>
          </a:prstGeom>
          <a:noFill/>
        </p:spPr>
        <p:txBody>
          <a:bodyPr wrap="square" rtlCol="0">
            <a:spAutoFit/>
          </a:bodyPr>
          <a:lstStyle/>
          <a:p>
            <a:pPr algn="ctr"/>
            <a:r>
              <a:rPr lang="it-IT" sz="1200" i="1" dirty="0">
                <a:solidFill>
                  <a:srgbClr val="00B050"/>
                </a:solidFill>
              </a:rPr>
              <a:t>New generation coils</a:t>
            </a:r>
            <a:endParaRPr lang="en-GB" sz="1200" i="1" dirty="0">
              <a:solidFill>
                <a:srgbClr val="00B050"/>
              </a:solidFill>
            </a:endParaRPr>
          </a:p>
        </p:txBody>
      </p:sp>
      <p:sp>
        <p:nvSpPr>
          <p:cNvPr id="10" name="Rectangle 9">
            <a:extLst>
              <a:ext uri="{FF2B5EF4-FFF2-40B4-BE49-F238E27FC236}">
                <a16:creationId xmlns:a16="http://schemas.microsoft.com/office/drawing/2014/main" id="{8620D316-4398-403F-DAE3-D6415EBBC8B6}"/>
              </a:ext>
            </a:extLst>
          </p:cNvPr>
          <p:cNvSpPr/>
          <p:nvPr/>
        </p:nvSpPr>
        <p:spPr>
          <a:xfrm>
            <a:off x="6593557" y="2016835"/>
            <a:ext cx="852171" cy="358728"/>
          </a:xfrm>
          <a:prstGeom prst="rect">
            <a:avLst/>
          </a:prstGeom>
          <a:noFill/>
          <a:ln w="12700">
            <a:solidFill>
              <a:srgbClr val="7030A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00FF"/>
              </a:solidFill>
            </a:endParaRPr>
          </a:p>
        </p:txBody>
      </p:sp>
      <p:sp>
        <p:nvSpPr>
          <p:cNvPr id="11" name="TextBox 10">
            <a:extLst>
              <a:ext uri="{FF2B5EF4-FFF2-40B4-BE49-F238E27FC236}">
                <a16:creationId xmlns:a16="http://schemas.microsoft.com/office/drawing/2014/main" id="{5677ADD8-C873-548D-CD95-6B35E9BACA73}"/>
              </a:ext>
            </a:extLst>
          </p:cNvPr>
          <p:cNvSpPr txBox="1"/>
          <p:nvPr/>
        </p:nvSpPr>
        <p:spPr>
          <a:xfrm>
            <a:off x="7524463" y="2057699"/>
            <a:ext cx="905313" cy="276999"/>
          </a:xfrm>
          <a:prstGeom prst="rect">
            <a:avLst/>
          </a:prstGeom>
          <a:noFill/>
        </p:spPr>
        <p:txBody>
          <a:bodyPr wrap="square" rtlCol="0">
            <a:spAutoFit/>
          </a:bodyPr>
          <a:lstStyle/>
          <a:p>
            <a:pPr algn="ctr"/>
            <a:r>
              <a:rPr lang="it-IT" sz="1200" i="1" dirty="0">
                <a:solidFill>
                  <a:srgbClr val="7030A0"/>
                </a:solidFill>
              </a:rPr>
              <a:t>MQXFB04</a:t>
            </a:r>
            <a:endParaRPr lang="en-GB" sz="1200" i="1" dirty="0">
              <a:solidFill>
                <a:srgbClr val="7030A0"/>
              </a:solidFill>
            </a:endParaRPr>
          </a:p>
        </p:txBody>
      </p:sp>
    </p:spTree>
    <p:extLst>
      <p:ext uri="{BB962C8B-B14F-4D97-AF65-F5344CB8AC3E}">
        <p14:creationId xmlns:p14="http://schemas.microsoft.com/office/powerpoint/2010/main" val="303248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F349B-9CC1-5898-7DD3-FB771086939F}"/>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ED037FE8-26AA-D391-3E2A-943CD6013B2B}"/>
              </a:ext>
            </a:extLst>
          </p:cNvPr>
          <p:cNvSpPr>
            <a:spLocks noGrp="1"/>
          </p:cNvSpPr>
          <p:nvPr>
            <p:ph idx="1"/>
          </p:nvPr>
        </p:nvSpPr>
        <p:spPr/>
        <p:txBody>
          <a:bodyPr>
            <a:normAutofit/>
          </a:bodyPr>
          <a:lstStyle/>
          <a:p>
            <a:r>
              <a:rPr lang="en-US" sz="2400" dirty="0"/>
              <a:t>Magnets overview</a:t>
            </a:r>
          </a:p>
          <a:p>
            <a:r>
              <a:rPr lang="en-US" sz="2400" b="1" dirty="0"/>
              <a:t>Lessons learnt</a:t>
            </a:r>
          </a:p>
          <a:p>
            <a:r>
              <a:rPr lang="en-US" sz="2400" dirty="0"/>
              <a:t>Overview on assembly data</a:t>
            </a:r>
          </a:p>
          <a:p>
            <a:r>
              <a:rPr lang="en-US" sz="2400" dirty="0"/>
              <a:t>Conclusion</a:t>
            </a:r>
            <a:endParaRPr lang="en-GB" sz="2400" dirty="0"/>
          </a:p>
          <a:p>
            <a:endParaRPr lang="en-GB" sz="2400" dirty="0"/>
          </a:p>
        </p:txBody>
      </p:sp>
      <p:sp>
        <p:nvSpPr>
          <p:cNvPr id="4" name="Footer Placeholder 3">
            <a:extLst>
              <a:ext uri="{FF2B5EF4-FFF2-40B4-BE49-F238E27FC236}">
                <a16:creationId xmlns:a16="http://schemas.microsoft.com/office/drawing/2014/main" id="{6B71FF0A-C558-9A7C-D0B3-3635456A8826}"/>
              </a:ext>
            </a:extLst>
          </p:cNvPr>
          <p:cNvSpPr>
            <a:spLocks noGrp="1"/>
          </p:cNvSpPr>
          <p:nvPr>
            <p:ph type="ftr" sz="quarter" idx="11"/>
          </p:nvPr>
        </p:nvSpPr>
        <p:spPr/>
        <p:txBody>
          <a:bodyPr/>
          <a:lstStyle/>
          <a:p>
            <a:r>
              <a:rPr lang="fr-FR" dirty="0"/>
              <a:t>Susana Izquierdo Bermudez</a:t>
            </a:r>
            <a:endParaRPr lang="en-GB" noProof="0" dirty="0"/>
          </a:p>
        </p:txBody>
      </p:sp>
    </p:spTree>
    <p:extLst>
      <p:ext uri="{BB962C8B-B14F-4D97-AF65-F5344CB8AC3E}">
        <p14:creationId xmlns:p14="http://schemas.microsoft.com/office/powerpoint/2010/main" val="766264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02000" y="87534"/>
            <a:ext cx="5940000" cy="540000"/>
          </a:xfrm>
        </p:spPr>
        <p:txBody>
          <a:bodyPr/>
          <a:lstStyle/>
          <a:p>
            <a:r>
              <a:rPr lang="en-GB" dirty="0"/>
              <a:t>Bladder failure</a:t>
            </a:r>
          </a:p>
        </p:txBody>
      </p:sp>
      <p:sp>
        <p:nvSpPr>
          <p:cNvPr id="5" name="Espace réservé du numéro de diapositive 4"/>
          <p:cNvSpPr>
            <a:spLocks noGrp="1"/>
          </p:cNvSpPr>
          <p:nvPr>
            <p:ph type="sldNum" sz="quarter" idx="12"/>
          </p:nvPr>
        </p:nvSpPr>
        <p:spPr/>
        <p:txBody>
          <a:bodyPr/>
          <a:lstStyle/>
          <a:p>
            <a:pPr defTabSz="342900">
              <a:defRPr/>
            </a:pPr>
            <a:fld id="{BFDCA1C4-9514-7B4F-976F-D92F7E296653}" type="slidenum">
              <a:rPr lang="fr-FR" sz="900">
                <a:solidFill>
                  <a:srgbClr val="64BCD9"/>
                </a:solidFill>
                <a:latin typeface="Arial"/>
              </a:rPr>
              <a:pPr defTabSz="342900">
                <a:defRPr/>
              </a:pPr>
              <a:t>13</a:t>
            </a:fld>
            <a:endParaRPr lang="fr-FR" sz="900">
              <a:solidFill>
                <a:srgbClr val="64BCD9"/>
              </a:solidFill>
              <a:latin typeface="Arial"/>
            </a:endParaRPr>
          </a:p>
        </p:txBody>
      </p:sp>
      <p:sp>
        <p:nvSpPr>
          <p:cNvPr id="6" name="Content Placeholder 2"/>
          <p:cNvSpPr>
            <a:spLocks noGrp="1"/>
          </p:cNvSpPr>
          <p:nvPr>
            <p:ph idx="1"/>
          </p:nvPr>
        </p:nvSpPr>
        <p:spPr>
          <a:xfrm>
            <a:off x="621101" y="702072"/>
            <a:ext cx="8298414" cy="3276237"/>
          </a:xfrm>
        </p:spPr>
        <p:txBody>
          <a:bodyPr>
            <a:normAutofit/>
          </a:bodyPr>
          <a:lstStyle/>
          <a:p>
            <a:r>
              <a:rPr lang="en-US" sz="1050" dirty="0"/>
              <a:t>Bladder failure in MQXFBMT4 (</a:t>
            </a:r>
            <a:r>
              <a:rPr lang="en-US" sz="1050" dirty="0">
                <a:latin typeface="+mj-lt"/>
                <a:cs typeface="Times New Roman" panose="02020603050405020304" pitchFamily="18" charset="0"/>
              </a:rPr>
              <a:t>EDMS 2803022</a:t>
            </a:r>
            <a:r>
              <a:rPr lang="en-US" sz="1050" dirty="0"/>
              <a:t>):</a:t>
            </a:r>
          </a:p>
          <a:p>
            <a:pPr marL="0" indent="0">
              <a:buNone/>
            </a:pPr>
            <a:endParaRPr lang="en-GB" sz="600" u="sng" dirty="0"/>
          </a:p>
          <a:p>
            <a:pPr marL="0" indent="0">
              <a:buNone/>
            </a:pPr>
            <a:r>
              <a:rPr lang="en-GB" sz="1050" dirty="0"/>
              <a:t>Failure mode indicates that the bladder was out of the masters (not supported). Positioning was checked before starting the loading. A second bladder was replaced preventively for the same reason.</a:t>
            </a:r>
          </a:p>
          <a:p>
            <a:pPr marL="0" indent="0">
              <a:buNone/>
            </a:pPr>
            <a:endParaRPr lang="en-US" sz="375" dirty="0"/>
          </a:p>
          <a:p>
            <a:pPr marL="0" indent="0">
              <a:buNone/>
            </a:pPr>
            <a:r>
              <a:rPr lang="en-US" sz="1050" dirty="0"/>
              <a:t>Like MQXFBP1, MQXFBMT2 → FBG strain drift after failure. </a:t>
            </a:r>
            <a:r>
              <a:rPr lang="en-GB" sz="1050" dirty="0">
                <a:hlinkClick r:id="rId2"/>
              </a:rPr>
              <a:t>https://indico.fnal.gov/event/57918/</a:t>
            </a:r>
            <a:endParaRPr lang="en-GB" sz="1050" dirty="0"/>
          </a:p>
          <a:p>
            <a:pPr marL="0" indent="0">
              <a:buNone/>
            </a:pPr>
            <a:endParaRPr lang="en-US" sz="1050" dirty="0"/>
          </a:p>
          <a:p>
            <a:pPr marL="0" indent="0" algn="ctr">
              <a:buNone/>
            </a:pPr>
            <a:endParaRPr lang="en-US" sz="1050" dirty="0"/>
          </a:p>
          <a:p>
            <a:pPr marL="0" indent="0" algn="ctr">
              <a:buNone/>
            </a:pPr>
            <a:endParaRPr lang="en-US" sz="1050" dirty="0"/>
          </a:p>
          <a:p>
            <a:pPr marL="0" indent="0" algn="ctr">
              <a:buNone/>
            </a:pPr>
            <a:endParaRPr lang="en-US" sz="1050" dirty="0"/>
          </a:p>
          <a:p>
            <a:endParaRPr lang="en-US" sz="1050" b="1" dirty="0"/>
          </a:p>
          <a:p>
            <a:pPr marL="0" indent="0" algn="ctr">
              <a:buNone/>
            </a:pPr>
            <a:endParaRPr lang="en-US" sz="1050" dirty="0"/>
          </a:p>
        </p:txBody>
      </p:sp>
      <p:pic>
        <p:nvPicPr>
          <p:cNvPr id="7" name="Picture 6"/>
          <p:cNvPicPr>
            <a:picLocks noChangeAspect="1"/>
          </p:cNvPicPr>
          <p:nvPr/>
        </p:nvPicPr>
        <p:blipFill>
          <a:blip r:embed="rId3"/>
          <a:stretch>
            <a:fillRect/>
          </a:stretch>
        </p:blipFill>
        <p:spPr>
          <a:xfrm>
            <a:off x="1835696" y="3086500"/>
            <a:ext cx="1872207" cy="1404156"/>
          </a:xfrm>
          <a:prstGeom prst="rect">
            <a:avLst/>
          </a:prstGeom>
        </p:spPr>
      </p:pic>
      <p:pic>
        <p:nvPicPr>
          <p:cNvPr id="3" name="Picture 2"/>
          <p:cNvPicPr>
            <a:picLocks noChangeAspect="1"/>
          </p:cNvPicPr>
          <p:nvPr/>
        </p:nvPicPr>
        <p:blipFill>
          <a:blip r:embed="rId4"/>
          <a:stretch>
            <a:fillRect/>
          </a:stretch>
        </p:blipFill>
        <p:spPr>
          <a:xfrm>
            <a:off x="97214" y="2097998"/>
            <a:ext cx="1595756" cy="2364935"/>
          </a:xfrm>
          <a:prstGeom prst="rect">
            <a:avLst/>
          </a:prstGeom>
        </p:spPr>
      </p:pic>
      <p:pic>
        <p:nvPicPr>
          <p:cNvPr id="4" name="Picture 3"/>
          <p:cNvPicPr>
            <a:picLocks noChangeAspect="1"/>
          </p:cNvPicPr>
          <p:nvPr/>
        </p:nvPicPr>
        <p:blipFill>
          <a:blip r:embed="rId5"/>
          <a:stretch>
            <a:fillRect/>
          </a:stretch>
        </p:blipFill>
        <p:spPr>
          <a:xfrm>
            <a:off x="3850629" y="2002075"/>
            <a:ext cx="1440158" cy="2465422"/>
          </a:xfrm>
          <a:prstGeom prst="rect">
            <a:avLst/>
          </a:prstGeom>
        </p:spPr>
      </p:pic>
      <p:pic>
        <p:nvPicPr>
          <p:cNvPr id="2050" name="Picture 2">
            <a:extLst>
              <a:ext uri="{FF2B5EF4-FFF2-40B4-BE49-F238E27FC236}">
                <a16:creationId xmlns:a16="http://schemas.microsoft.com/office/drawing/2014/main" id="{385ED2F8-86D0-7763-975F-7A14275C23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53337" y="2626542"/>
            <a:ext cx="1566174"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74005e26-f6d2-4576-b7a1-97b92d7b8d47@CHEP278">
            <a:extLst>
              <a:ext uri="{FF2B5EF4-FFF2-40B4-BE49-F238E27FC236}">
                <a16:creationId xmlns:a16="http://schemas.microsoft.com/office/drawing/2014/main" id="{F797490B-FEE0-EE33-F86C-FDBCA536BEC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24070" r="30737" b="18153"/>
          <a:stretch/>
        </p:blipFill>
        <p:spPr bwMode="auto">
          <a:xfrm rot="5400000">
            <a:off x="7277445" y="3017442"/>
            <a:ext cx="2088232" cy="1306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BEC6B0A6-01C1-0355-DEB9-5F57A95EA60A}"/>
              </a:ext>
            </a:extLst>
          </p:cNvPr>
          <p:cNvSpPr/>
          <p:nvPr/>
        </p:nvSpPr>
        <p:spPr>
          <a:xfrm>
            <a:off x="35496" y="1923678"/>
            <a:ext cx="5482898" cy="2736304"/>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2" name="TextBox 11">
            <a:extLst>
              <a:ext uri="{FF2B5EF4-FFF2-40B4-BE49-F238E27FC236}">
                <a16:creationId xmlns:a16="http://schemas.microsoft.com/office/drawing/2014/main" id="{1C804FF2-02D4-2024-F1BA-A2B284E799FB}"/>
              </a:ext>
            </a:extLst>
          </p:cNvPr>
          <p:cNvSpPr txBox="1"/>
          <p:nvPr/>
        </p:nvSpPr>
        <p:spPr>
          <a:xfrm>
            <a:off x="1979396" y="2192615"/>
            <a:ext cx="1689586" cy="523220"/>
          </a:xfrm>
          <a:prstGeom prst="rect">
            <a:avLst/>
          </a:prstGeom>
          <a:noFill/>
        </p:spPr>
        <p:txBody>
          <a:bodyPr wrap="square" rtlCol="0">
            <a:spAutoFit/>
          </a:bodyPr>
          <a:lstStyle/>
          <a:p>
            <a:pPr algn="ctr"/>
            <a:r>
              <a:rPr lang="en-GB" sz="1400" i="1" dirty="0">
                <a:cs typeface="Calibri" panose="020F0502020204030204" pitchFamily="34" charset="0"/>
              </a:rPr>
              <a:t>Bladder failure in MQXFBMT4</a:t>
            </a:r>
          </a:p>
        </p:txBody>
      </p:sp>
      <p:sp>
        <p:nvSpPr>
          <p:cNvPr id="13" name="Rectangle 12">
            <a:extLst>
              <a:ext uri="{FF2B5EF4-FFF2-40B4-BE49-F238E27FC236}">
                <a16:creationId xmlns:a16="http://schemas.microsoft.com/office/drawing/2014/main" id="{BC2431B6-DA87-40D5-73C0-059EFE3BF032}"/>
              </a:ext>
            </a:extLst>
          </p:cNvPr>
          <p:cNvSpPr/>
          <p:nvPr/>
        </p:nvSpPr>
        <p:spPr>
          <a:xfrm>
            <a:off x="5940151" y="1923678"/>
            <a:ext cx="3122089" cy="2814701"/>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4" name="TextBox 13">
            <a:extLst>
              <a:ext uri="{FF2B5EF4-FFF2-40B4-BE49-F238E27FC236}">
                <a16:creationId xmlns:a16="http://schemas.microsoft.com/office/drawing/2014/main" id="{7B8BB24F-6AC4-0989-DC99-D9F4A14C2193}"/>
              </a:ext>
            </a:extLst>
          </p:cNvPr>
          <p:cNvSpPr txBox="1"/>
          <p:nvPr/>
        </p:nvSpPr>
        <p:spPr>
          <a:xfrm>
            <a:off x="6631975" y="1980265"/>
            <a:ext cx="1689586" cy="523220"/>
          </a:xfrm>
          <a:prstGeom prst="rect">
            <a:avLst/>
          </a:prstGeom>
          <a:noFill/>
        </p:spPr>
        <p:txBody>
          <a:bodyPr wrap="square" rtlCol="0">
            <a:spAutoFit/>
          </a:bodyPr>
          <a:lstStyle/>
          <a:p>
            <a:pPr algn="ctr"/>
            <a:r>
              <a:rPr lang="en-GB" sz="1400" i="1" dirty="0">
                <a:cs typeface="Calibri" panose="020F0502020204030204" pitchFamily="34" charset="0"/>
              </a:rPr>
              <a:t>Improved layout from MQXFBMT4</a:t>
            </a:r>
          </a:p>
        </p:txBody>
      </p:sp>
    </p:spTree>
    <p:extLst>
      <p:ext uri="{BB962C8B-B14F-4D97-AF65-F5344CB8AC3E}">
        <p14:creationId xmlns:p14="http://schemas.microsoft.com/office/powerpoint/2010/main" val="2450622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DF56B-22DB-A94C-BAB1-5A155341A9E7}"/>
              </a:ext>
            </a:extLst>
          </p:cNvPr>
          <p:cNvSpPr>
            <a:spLocks noGrp="1"/>
          </p:cNvSpPr>
          <p:nvPr>
            <p:ph type="title"/>
          </p:nvPr>
        </p:nvSpPr>
        <p:spPr/>
        <p:txBody>
          <a:bodyPr/>
          <a:lstStyle/>
          <a:p>
            <a:r>
              <a:rPr lang="en-GB" dirty="0"/>
              <a:t>Other minor improvements</a:t>
            </a:r>
          </a:p>
        </p:txBody>
      </p:sp>
      <p:sp>
        <p:nvSpPr>
          <p:cNvPr id="3" name="Content Placeholder 2">
            <a:extLst>
              <a:ext uri="{FF2B5EF4-FFF2-40B4-BE49-F238E27FC236}">
                <a16:creationId xmlns:a16="http://schemas.microsoft.com/office/drawing/2014/main" id="{094B9EB0-FA29-F9B1-D31F-59A1E8104EDA}"/>
              </a:ext>
            </a:extLst>
          </p:cNvPr>
          <p:cNvSpPr>
            <a:spLocks noGrp="1"/>
          </p:cNvSpPr>
          <p:nvPr>
            <p:ph idx="1"/>
          </p:nvPr>
        </p:nvSpPr>
        <p:spPr>
          <a:xfrm>
            <a:off x="612000" y="844365"/>
            <a:ext cx="7920000" cy="3680222"/>
          </a:xfrm>
        </p:spPr>
        <p:txBody>
          <a:bodyPr>
            <a:normAutofit/>
          </a:bodyPr>
          <a:lstStyle/>
          <a:p>
            <a:r>
              <a:rPr lang="en-GB" sz="1400" dirty="0"/>
              <a:t>Ground insulation forming tool optimized to host smaller coils</a:t>
            </a:r>
          </a:p>
          <a:p>
            <a:r>
              <a:rPr lang="en-GB" sz="1400" dirty="0"/>
              <a:t>Coil bumpers modified to host a cold bore tube with 0.5 mm insulation</a:t>
            </a:r>
          </a:p>
          <a:p>
            <a:r>
              <a:rPr lang="en-GB" sz="1400" dirty="0"/>
              <a:t>Iteration on the end-plate alignment tooling</a:t>
            </a:r>
          </a:p>
          <a:p>
            <a:r>
              <a:rPr lang="en-GB" sz="1400" dirty="0"/>
              <a:t>Master geometrical control before assembly</a:t>
            </a:r>
          </a:p>
          <a:p>
            <a:endParaRPr lang="en-GB" sz="1400" dirty="0"/>
          </a:p>
        </p:txBody>
      </p:sp>
      <p:sp>
        <p:nvSpPr>
          <p:cNvPr id="4" name="Footer Placeholder 3">
            <a:extLst>
              <a:ext uri="{FF2B5EF4-FFF2-40B4-BE49-F238E27FC236}">
                <a16:creationId xmlns:a16="http://schemas.microsoft.com/office/drawing/2014/main" id="{0452F939-344B-E508-84DD-A8A0F9676F13}"/>
              </a:ext>
            </a:extLst>
          </p:cNvPr>
          <p:cNvSpPr>
            <a:spLocks noGrp="1"/>
          </p:cNvSpPr>
          <p:nvPr>
            <p:ph type="ftr" sz="quarter" idx="11"/>
          </p:nvPr>
        </p:nvSpPr>
        <p:spPr/>
        <p:txBody>
          <a:bodyPr/>
          <a:lstStyle/>
          <a:p>
            <a:r>
              <a:rPr lang="fr-FR"/>
              <a:t>Susana Izquierdo Bermudez</a:t>
            </a:r>
            <a:endParaRPr lang="en-GB" noProof="0" dirty="0"/>
          </a:p>
        </p:txBody>
      </p:sp>
      <p:pic>
        <p:nvPicPr>
          <p:cNvPr id="5" name="Picture 2" descr="a88dfa12-8b8d-4157-af8b-78643abff735@CHEP278">
            <a:extLst>
              <a:ext uri="{FF2B5EF4-FFF2-40B4-BE49-F238E27FC236}">
                <a16:creationId xmlns:a16="http://schemas.microsoft.com/office/drawing/2014/main" id="{524157E4-2D3E-9EBB-53F0-A85069A2243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7498"/>
          <a:stretch/>
        </p:blipFill>
        <p:spPr bwMode="auto">
          <a:xfrm>
            <a:off x="2279044" y="2080968"/>
            <a:ext cx="3840000" cy="180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F0D715CE-D665-187E-C402-1C519BF68FB3}"/>
              </a:ext>
            </a:extLst>
          </p:cNvPr>
          <p:cNvPicPr>
            <a:picLocks noChangeAspect="1"/>
          </p:cNvPicPr>
          <p:nvPr/>
        </p:nvPicPr>
        <p:blipFill>
          <a:blip r:embed="rId3"/>
          <a:stretch>
            <a:fillRect/>
          </a:stretch>
        </p:blipFill>
        <p:spPr>
          <a:xfrm rot="5400000">
            <a:off x="318459" y="2267795"/>
            <a:ext cx="1800041" cy="1349459"/>
          </a:xfrm>
          <a:prstGeom prst="rect">
            <a:avLst/>
          </a:prstGeom>
        </p:spPr>
      </p:pic>
      <p:sp>
        <p:nvSpPr>
          <p:cNvPr id="7" name="Content Placeholder 2">
            <a:extLst>
              <a:ext uri="{FF2B5EF4-FFF2-40B4-BE49-F238E27FC236}">
                <a16:creationId xmlns:a16="http://schemas.microsoft.com/office/drawing/2014/main" id="{8DB00FA3-DBD1-361E-3DAF-9B273A26675F}"/>
              </a:ext>
            </a:extLst>
          </p:cNvPr>
          <p:cNvSpPr txBox="1">
            <a:spLocks/>
          </p:cNvSpPr>
          <p:nvPr/>
        </p:nvSpPr>
        <p:spPr>
          <a:xfrm>
            <a:off x="543750" y="4011910"/>
            <a:ext cx="7920000" cy="3680222"/>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400" dirty="0"/>
              <a:t>For a more exhaustive list, see</a:t>
            </a:r>
            <a:r>
              <a:rPr lang="en-GB" sz="1400" dirty="0">
                <a:hlinkClick r:id="rId4"/>
              </a:rPr>
              <a:t> https://indico.cern.ch/event/1327153/</a:t>
            </a:r>
            <a:r>
              <a:rPr lang="en-GB" sz="1400" dirty="0"/>
              <a:t> and  </a:t>
            </a:r>
            <a:r>
              <a:rPr lang="en-GB" sz="1400" dirty="0">
                <a:hlinkClick r:id="rId5"/>
              </a:rPr>
              <a:t>https://indico.cern.ch/event/1269409</a:t>
            </a:r>
            <a:endParaRPr lang="en-GB" sz="1400" dirty="0"/>
          </a:p>
        </p:txBody>
      </p:sp>
      <p:grpSp>
        <p:nvGrpSpPr>
          <p:cNvPr id="8" name="Group 7">
            <a:extLst>
              <a:ext uri="{FF2B5EF4-FFF2-40B4-BE49-F238E27FC236}">
                <a16:creationId xmlns:a16="http://schemas.microsoft.com/office/drawing/2014/main" id="{4F1BDCC1-8C79-9ECC-C4D3-72F7EADF8CF3}"/>
              </a:ext>
            </a:extLst>
          </p:cNvPr>
          <p:cNvGrpSpPr>
            <a:grpSpLocks noChangeAspect="1"/>
          </p:cNvGrpSpPr>
          <p:nvPr/>
        </p:nvGrpSpPr>
        <p:grpSpPr>
          <a:xfrm>
            <a:off x="6333910" y="2071404"/>
            <a:ext cx="2223008" cy="1819168"/>
            <a:chOff x="6223195" y="1107421"/>
            <a:chExt cx="2463606" cy="2016057"/>
          </a:xfrm>
        </p:grpSpPr>
        <p:pic>
          <p:nvPicPr>
            <p:cNvPr id="9" name="Picture 8">
              <a:extLst>
                <a:ext uri="{FF2B5EF4-FFF2-40B4-BE49-F238E27FC236}">
                  <a16:creationId xmlns:a16="http://schemas.microsoft.com/office/drawing/2014/main" id="{3801A2C9-DCDC-088C-E306-E224F186380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2259" r="16358"/>
            <a:stretch/>
          </p:blipFill>
          <p:spPr bwMode="auto">
            <a:xfrm rot="5400000">
              <a:off x="6446969" y="883647"/>
              <a:ext cx="2016057" cy="2463606"/>
            </a:xfrm>
            <a:prstGeom prst="rect">
              <a:avLst/>
            </a:prstGeom>
            <a:ln>
              <a:noFill/>
            </a:ln>
            <a:extLst>
              <a:ext uri="{53640926-AAD7-44D8-BBD7-CCE9431645EC}">
                <a14:shadowObscured xmlns:a14="http://schemas.microsoft.com/office/drawing/2010/main"/>
              </a:ext>
            </a:extLst>
          </p:spPr>
        </p:pic>
        <p:cxnSp>
          <p:nvCxnSpPr>
            <p:cNvPr id="10" name="Straight Arrow Connector 9">
              <a:extLst>
                <a:ext uri="{FF2B5EF4-FFF2-40B4-BE49-F238E27FC236}">
                  <a16:creationId xmlns:a16="http://schemas.microsoft.com/office/drawing/2014/main" id="{1CC7E831-9D1B-E043-F6EA-72BC7DDBCFC6}"/>
                </a:ext>
              </a:extLst>
            </p:cNvPr>
            <p:cNvCxnSpPr/>
            <p:nvPr/>
          </p:nvCxnSpPr>
          <p:spPr>
            <a:xfrm>
              <a:off x="6480148" y="1556792"/>
              <a:ext cx="651912" cy="0"/>
            </a:xfrm>
            <a:prstGeom prst="straightConnector1">
              <a:avLst/>
            </a:prstGeom>
            <a:ln w="41275">
              <a:solidFill>
                <a:srgbClr val="FF0000"/>
              </a:solidFill>
              <a:tailEnd type="triangle"/>
            </a:ln>
            <a:effectLst/>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C83C54A-2450-A411-E8C1-01518DC35DC7}"/>
                </a:ext>
              </a:extLst>
            </p:cNvPr>
            <p:cNvCxnSpPr/>
            <p:nvPr/>
          </p:nvCxnSpPr>
          <p:spPr>
            <a:xfrm>
              <a:off x="6300192" y="2204864"/>
              <a:ext cx="435888" cy="0"/>
            </a:xfrm>
            <a:prstGeom prst="straightConnector1">
              <a:avLst/>
            </a:prstGeom>
            <a:ln w="41275">
              <a:solidFill>
                <a:srgbClr val="FF0000"/>
              </a:solidFill>
              <a:tailEnd type="triangle"/>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28435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F349B-9CC1-5898-7DD3-FB771086939F}"/>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ED037FE8-26AA-D391-3E2A-943CD6013B2B}"/>
              </a:ext>
            </a:extLst>
          </p:cNvPr>
          <p:cNvSpPr>
            <a:spLocks noGrp="1"/>
          </p:cNvSpPr>
          <p:nvPr>
            <p:ph idx="1"/>
          </p:nvPr>
        </p:nvSpPr>
        <p:spPr/>
        <p:txBody>
          <a:bodyPr>
            <a:normAutofit/>
          </a:bodyPr>
          <a:lstStyle/>
          <a:p>
            <a:r>
              <a:rPr lang="en-US" sz="2400" dirty="0"/>
              <a:t>Magnets overview</a:t>
            </a:r>
          </a:p>
          <a:p>
            <a:r>
              <a:rPr lang="en-US" sz="2400" dirty="0"/>
              <a:t>Lessons learnt</a:t>
            </a:r>
          </a:p>
          <a:p>
            <a:r>
              <a:rPr lang="en-US" sz="2400" b="1" dirty="0"/>
              <a:t>Overview on assembly data</a:t>
            </a:r>
          </a:p>
          <a:p>
            <a:r>
              <a:rPr lang="en-US" sz="2400" dirty="0"/>
              <a:t>Conclusion</a:t>
            </a:r>
            <a:endParaRPr lang="en-GB" sz="2400" dirty="0"/>
          </a:p>
          <a:p>
            <a:endParaRPr lang="en-GB" sz="2400" b="1" dirty="0"/>
          </a:p>
        </p:txBody>
      </p:sp>
      <p:sp>
        <p:nvSpPr>
          <p:cNvPr id="4" name="Footer Placeholder 3">
            <a:extLst>
              <a:ext uri="{FF2B5EF4-FFF2-40B4-BE49-F238E27FC236}">
                <a16:creationId xmlns:a16="http://schemas.microsoft.com/office/drawing/2014/main" id="{6B71FF0A-C558-9A7C-D0B3-3635456A8826}"/>
              </a:ext>
            </a:extLst>
          </p:cNvPr>
          <p:cNvSpPr>
            <a:spLocks noGrp="1"/>
          </p:cNvSpPr>
          <p:nvPr>
            <p:ph type="ftr" sz="quarter" idx="11"/>
          </p:nvPr>
        </p:nvSpPr>
        <p:spPr/>
        <p:txBody>
          <a:bodyPr/>
          <a:lstStyle/>
          <a:p>
            <a:r>
              <a:rPr lang="fr-FR" dirty="0"/>
              <a:t>Susana Izquierdo Bermudez</a:t>
            </a:r>
            <a:endParaRPr lang="en-GB" noProof="0" dirty="0"/>
          </a:p>
        </p:txBody>
      </p:sp>
    </p:spTree>
    <p:extLst>
      <p:ext uri="{BB962C8B-B14F-4D97-AF65-F5344CB8AC3E}">
        <p14:creationId xmlns:p14="http://schemas.microsoft.com/office/powerpoint/2010/main" val="4132215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1115B-7229-FBED-8E69-5B0D9784B611}"/>
              </a:ext>
            </a:extLst>
          </p:cNvPr>
          <p:cNvSpPr>
            <a:spLocks noGrp="1"/>
          </p:cNvSpPr>
          <p:nvPr>
            <p:ph type="title"/>
          </p:nvPr>
        </p:nvSpPr>
        <p:spPr/>
        <p:txBody>
          <a:bodyPr/>
          <a:lstStyle/>
          <a:p>
            <a:r>
              <a:rPr lang="en-US" dirty="0"/>
              <a:t>Yoke-shell modules</a:t>
            </a:r>
            <a:endParaRPr lang="en-GB" dirty="0"/>
          </a:p>
        </p:txBody>
      </p:sp>
      <p:sp>
        <p:nvSpPr>
          <p:cNvPr id="3" name="Content Placeholder 2">
            <a:extLst>
              <a:ext uri="{FF2B5EF4-FFF2-40B4-BE49-F238E27FC236}">
                <a16:creationId xmlns:a16="http://schemas.microsoft.com/office/drawing/2014/main" id="{00EF31E1-21E4-DF63-DA9C-9731285B41C8}"/>
              </a:ext>
            </a:extLst>
          </p:cNvPr>
          <p:cNvSpPr>
            <a:spLocks noGrp="1"/>
          </p:cNvSpPr>
          <p:nvPr>
            <p:ph idx="1"/>
          </p:nvPr>
        </p:nvSpPr>
        <p:spPr>
          <a:xfrm>
            <a:off x="395536" y="958890"/>
            <a:ext cx="5394812" cy="1890211"/>
          </a:xfrm>
        </p:spPr>
        <p:txBody>
          <a:bodyPr>
            <a:noAutofit/>
          </a:bodyPr>
          <a:lstStyle/>
          <a:p>
            <a:pPr marL="257175" indent="-257175" algn="just">
              <a:spcBef>
                <a:spcPts val="150"/>
              </a:spcBef>
              <a:buFont typeface="Symbol" panose="05050102010706020507" pitchFamily="18" charset="2"/>
              <a:buChar char=""/>
            </a:pPr>
            <a:r>
              <a:rPr lang="en-GB" sz="1050" kern="1400" dirty="0">
                <a:cs typeface="Times New Roman" panose="02020603050405020304" pitchFamily="18" charset="0"/>
              </a:rPr>
              <a:t>Monitored parameters:</a:t>
            </a:r>
          </a:p>
          <a:p>
            <a:pPr lvl="1" indent="-257175" algn="just">
              <a:spcBef>
                <a:spcPts val="150"/>
              </a:spcBef>
              <a:buFont typeface="Symbol" panose="05050102010706020507" pitchFamily="18" charset="2"/>
              <a:buChar char=""/>
            </a:pPr>
            <a:r>
              <a:rPr lang="en-GB" sz="1050" kern="1400" dirty="0">
                <a:cs typeface="Times New Roman" panose="02020603050405020304" pitchFamily="18" charset="0"/>
              </a:rPr>
              <a:t>Shell strain</a:t>
            </a:r>
          </a:p>
          <a:p>
            <a:pPr lvl="1" indent="-257175" algn="just">
              <a:spcBef>
                <a:spcPts val="150"/>
              </a:spcBef>
              <a:spcAft>
                <a:spcPts val="150"/>
              </a:spcAft>
              <a:buFont typeface="Symbol" panose="05050102010706020507" pitchFamily="18" charset="2"/>
              <a:buChar char=""/>
            </a:pPr>
            <a:r>
              <a:rPr lang="en-GB" sz="1050" kern="1400" dirty="0">
                <a:cs typeface="Times New Roman" panose="02020603050405020304" pitchFamily="18" charset="0"/>
              </a:rPr>
              <a:t>Bladder pressure </a:t>
            </a:r>
          </a:p>
          <a:p>
            <a:pPr lvl="1" indent="-257175" algn="just">
              <a:spcBef>
                <a:spcPts val="150"/>
              </a:spcBef>
              <a:spcAft>
                <a:spcPts val="150"/>
              </a:spcAft>
              <a:buFont typeface="Symbol" panose="05050102010706020507" pitchFamily="18" charset="2"/>
              <a:buChar char=""/>
            </a:pPr>
            <a:r>
              <a:rPr lang="en-US" sz="1050" kern="1400" dirty="0">
                <a:cs typeface="Times New Roman" panose="02020603050405020304" pitchFamily="18" charset="0"/>
              </a:rPr>
              <a:t>Yoke cavity size, </a:t>
            </a:r>
            <a:r>
              <a:rPr lang="en-GB" sz="1050" kern="1400" dirty="0">
                <a:cs typeface="Times New Roman" panose="02020603050405020304" pitchFamily="18" charset="0"/>
              </a:rPr>
              <a:t>defined as the average of the horizontal (DH1 + DH2)/2 or the vertical (DV1 + DV2)/2 dimensions </a:t>
            </a:r>
            <a:endParaRPr lang="en-US" sz="1050" kern="1400" dirty="0">
              <a:cs typeface="Times New Roman" panose="02020603050405020304" pitchFamily="18" charset="0"/>
            </a:endParaRPr>
          </a:p>
          <a:p>
            <a:pPr lvl="1" indent="-257175" algn="just">
              <a:spcBef>
                <a:spcPts val="150"/>
              </a:spcBef>
              <a:spcAft>
                <a:spcPts val="150"/>
              </a:spcAft>
              <a:buFont typeface="Symbol" panose="05050102010706020507" pitchFamily="18" charset="2"/>
              <a:buChar char=""/>
            </a:pPr>
            <a:r>
              <a:rPr lang="en-US" sz="1050" kern="1400" dirty="0">
                <a:cs typeface="Times New Roman" panose="02020603050405020304" pitchFamily="18" charset="0"/>
              </a:rPr>
              <a:t>Yoke uniformity, </a:t>
            </a:r>
            <a:r>
              <a:rPr lang="en-GB" sz="1050" kern="1400" dirty="0">
                <a:ea typeface="Times New Roman" panose="02020603050405020304" pitchFamily="18" charset="0"/>
                <a:cs typeface="Times New Roman" panose="02020603050405020304" pitchFamily="18" charset="0"/>
              </a:rPr>
              <a:t>defied as the average of the vertical or horizontal cavity dimension in each cross-section with respect to the measured average vertical or horizontal dimension of the entire yoke shell module</a:t>
            </a:r>
            <a:endParaRPr lang="en-GB" sz="1050" kern="1400" dirty="0">
              <a:cs typeface="Times New Roman" panose="02020603050405020304" pitchFamily="18" charset="0"/>
            </a:endParaRPr>
          </a:p>
          <a:p>
            <a:pPr lvl="1" indent="-257175" algn="just">
              <a:spcBef>
                <a:spcPts val="150"/>
              </a:spcBef>
              <a:spcAft>
                <a:spcPts val="150"/>
              </a:spcAft>
              <a:buFont typeface="Symbol" panose="05050102010706020507" pitchFamily="18" charset="2"/>
              <a:buChar char=""/>
            </a:pPr>
            <a:r>
              <a:rPr lang="en-GB" sz="1050" kern="1400" dirty="0">
                <a:cs typeface="Times New Roman" panose="02020603050405020304" pitchFamily="18" charset="0"/>
              </a:rPr>
              <a:t>Yoke squareness, defied as the difference between the left and right (DV1 – DV2) or top and bottom (DH1 – DH2) dimensions </a:t>
            </a:r>
          </a:p>
        </p:txBody>
      </p:sp>
      <p:sp>
        <p:nvSpPr>
          <p:cNvPr id="4" name="Slide Number Placeholder 3">
            <a:extLst>
              <a:ext uri="{FF2B5EF4-FFF2-40B4-BE49-F238E27FC236}">
                <a16:creationId xmlns:a16="http://schemas.microsoft.com/office/drawing/2014/main" id="{08CA3B67-F84F-2BD9-FB56-F8A288A0EACA}"/>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6" name="Picture 5" descr="A picture containing graphical user interface&#10;&#10;Description automatically generated">
            <a:extLst>
              <a:ext uri="{FF2B5EF4-FFF2-40B4-BE49-F238E27FC236}">
                <a16:creationId xmlns:a16="http://schemas.microsoft.com/office/drawing/2014/main" id="{0B57DBD6-9EB5-AAA0-17FB-9F8B5AD2670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5900" y="3055165"/>
            <a:ext cx="3192780" cy="1619726"/>
          </a:xfrm>
          <a:prstGeom prst="rect">
            <a:avLst/>
          </a:prstGeom>
          <a:solidFill>
            <a:schemeClr val="bg1"/>
          </a:solidFill>
        </p:spPr>
      </p:pic>
      <p:pic>
        <p:nvPicPr>
          <p:cNvPr id="7" name="Picture 6">
            <a:extLst>
              <a:ext uri="{FF2B5EF4-FFF2-40B4-BE49-F238E27FC236}">
                <a16:creationId xmlns:a16="http://schemas.microsoft.com/office/drawing/2014/main" id="{66226C3A-DD08-38F7-CBCB-744AFAC40AF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17377"/>
          <a:stretch/>
        </p:blipFill>
        <p:spPr>
          <a:xfrm>
            <a:off x="6081076" y="1039264"/>
            <a:ext cx="1847024" cy="3619676"/>
          </a:xfrm>
          <a:prstGeom prst="rect">
            <a:avLst/>
          </a:prstGeom>
        </p:spPr>
      </p:pic>
    </p:spTree>
    <p:extLst>
      <p:ext uri="{BB962C8B-B14F-4D97-AF65-F5344CB8AC3E}">
        <p14:creationId xmlns:p14="http://schemas.microsoft.com/office/powerpoint/2010/main" val="10251237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A5CC28D-8AE0-D5D1-B301-D5E63A9F9B0D}"/>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32611" y="2391310"/>
            <a:ext cx="4335035" cy="2160000"/>
          </a:xfrm>
          <a:prstGeom prst="rect">
            <a:avLst/>
          </a:prstGeom>
        </p:spPr>
      </p:pic>
      <p:sp>
        <p:nvSpPr>
          <p:cNvPr id="2" name="Title 1">
            <a:extLst>
              <a:ext uri="{FF2B5EF4-FFF2-40B4-BE49-F238E27FC236}">
                <a16:creationId xmlns:a16="http://schemas.microsoft.com/office/drawing/2014/main" id="{58B1ACE4-34AB-2956-D445-453DB378E6DC}"/>
              </a:ext>
            </a:extLst>
          </p:cNvPr>
          <p:cNvSpPr>
            <a:spLocks noGrp="1"/>
          </p:cNvSpPr>
          <p:nvPr>
            <p:ph type="title"/>
          </p:nvPr>
        </p:nvSpPr>
        <p:spPr/>
        <p:txBody>
          <a:bodyPr/>
          <a:lstStyle/>
          <a:p>
            <a:r>
              <a:rPr lang="en-US" dirty="0"/>
              <a:t>Yoke cavity size (vertical sub-assembly)</a:t>
            </a:r>
            <a:endParaRPr lang="en-GB" dirty="0"/>
          </a:p>
        </p:txBody>
      </p:sp>
      <p:sp>
        <p:nvSpPr>
          <p:cNvPr id="4" name="Slide Number Placeholder 3">
            <a:extLst>
              <a:ext uri="{FF2B5EF4-FFF2-40B4-BE49-F238E27FC236}">
                <a16:creationId xmlns:a16="http://schemas.microsoft.com/office/drawing/2014/main" id="{9E7AD406-32C3-AD77-AD00-47CF498021D5}"/>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6" name="Picture 5">
            <a:extLst>
              <a:ext uri="{FF2B5EF4-FFF2-40B4-BE49-F238E27FC236}">
                <a16:creationId xmlns:a16="http://schemas.microsoft.com/office/drawing/2014/main" id="{C69E5349-8C30-ECD2-82AD-AFB6738BE861}"/>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521625" y="2427974"/>
            <a:ext cx="4345175" cy="2160000"/>
          </a:xfrm>
          <a:prstGeom prst="rect">
            <a:avLst/>
          </a:prstGeom>
        </p:spPr>
      </p:pic>
      <p:pic>
        <p:nvPicPr>
          <p:cNvPr id="9" name="Picture 8" descr="A picture containing graphical user interface&#10;&#10;Description automatically generated">
            <a:extLst>
              <a:ext uri="{FF2B5EF4-FFF2-40B4-BE49-F238E27FC236}">
                <a16:creationId xmlns:a16="http://schemas.microsoft.com/office/drawing/2014/main" id="{6A59BA97-A858-CC58-77F9-1BEB9D2CEB5B}"/>
              </a:ext>
            </a:extLst>
          </p:cNvPr>
          <p:cNvPicPr>
            <a:picLocks noChangeAspect="1"/>
          </p:cNvPicPr>
          <p:nvPr/>
        </p:nvPicPr>
        <p:blipFill rotWithShape="1">
          <a:blip r:embed="rId6">
            <a:extLst>
              <a:ext uri="{28A0092B-C50C-407E-A947-70E740481C1C}">
                <a14:useLocalDpi xmlns:a14="http://schemas.microsoft.com/office/drawing/2010/main" val="0"/>
              </a:ext>
            </a:extLst>
          </a:blip>
          <a:srcRect l="1426" r="54502" b="11594"/>
          <a:stretch/>
        </p:blipFill>
        <p:spPr bwMode="auto">
          <a:xfrm>
            <a:off x="6200450" y="774544"/>
            <a:ext cx="1508734" cy="1535330"/>
          </a:xfrm>
          <a:prstGeom prst="rect">
            <a:avLst/>
          </a:prstGeom>
          <a:solidFill>
            <a:schemeClr val="bg1"/>
          </a:solidFill>
        </p:spPr>
      </p:pic>
      <p:sp>
        <p:nvSpPr>
          <p:cNvPr id="10" name="Content Placeholder 2">
            <a:extLst>
              <a:ext uri="{FF2B5EF4-FFF2-40B4-BE49-F238E27FC236}">
                <a16:creationId xmlns:a16="http://schemas.microsoft.com/office/drawing/2014/main" id="{CAA35ACF-1B9F-16A5-E368-287538125A2C}"/>
              </a:ext>
            </a:extLst>
          </p:cNvPr>
          <p:cNvSpPr txBox="1">
            <a:spLocks/>
          </p:cNvSpPr>
          <p:nvPr/>
        </p:nvSpPr>
        <p:spPr>
          <a:xfrm>
            <a:off x="827584" y="972919"/>
            <a:ext cx="4968552" cy="100979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00" dirty="0"/>
              <a:t>Yoke cavity size within targets</a:t>
            </a:r>
          </a:p>
          <a:p>
            <a:endParaRPr lang="en-US" sz="900" u="sng" dirty="0"/>
          </a:p>
          <a:p>
            <a:pPr lvl="1" indent="-257175" algn="just">
              <a:spcBef>
                <a:spcPts val="150"/>
              </a:spcBef>
              <a:buFont typeface="Symbol" panose="05050102010706020507" pitchFamily="18" charset="2"/>
              <a:buChar char=""/>
            </a:pPr>
            <a:r>
              <a:rPr lang="en-GB" sz="900" b="1" kern="1400" dirty="0">
                <a:ea typeface="Times New Roman" panose="02020603050405020304" pitchFamily="18" charset="0"/>
                <a:cs typeface="Times New Roman" panose="02020603050405020304" pitchFamily="18" charset="0"/>
              </a:rPr>
              <a:t>The average vertical and horizontal yoke cavity dimensions </a:t>
            </a:r>
            <a:r>
              <a:rPr lang="en-GB" sz="900" kern="1400" dirty="0">
                <a:ea typeface="Times New Roman" panose="02020603050405020304" pitchFamily="18" charset="0"/>
                <a:cs typeface="Times New Roman" panose="02020603050405020304" pitchFamily="18" charset="0"/>
              </a:rPr>
              <a:t>at each cross-section </a:t>
            </a:r>
            <a:r>
              <a:rPr lang="en-GB" sz="900" b="1" kern="1400" dirty="0">
                <a:ea typeface="Times New Roman" panose="02020603050405020304" pitchFamily="18" charset="0"/>
                <a:cs typeface="Times New Roman" panose="02020603050405020304" pitchFamily="18" charset="0"/>
              </a:rPr>
              <a:t>shall be within +385.125 -0.125/+0.275 mm along the module length. </a:t>
            </a:r>
          </a:p>
          <a:p>
            <a:pPr lvl="1" indent="-257175" algn="just">
              <a:spcBef>
                <a:spcPts val="150"/>
              </a:spcBef>
              <a:buFont typeface="Symbol" panose="05050102010706020507" pitchFamily="18" charset="2"/>
              <a:buChar char=""/>
            </a:pPr>
            <a:endParaRPr lang="en-GB" sz="900" kern="1400" dirty="0">
              <a:ea typeface="Times New Roman" panose="02020603050405020304" pitchFamily="18" charset="0"/>
              <a:cs typeface="Times New Roman" panose="02020603050405020304" pitchFamily="18" charset="0"/>
            </a:endParaRPr>
          </a:p>
          <a:p>
            <a:endParaRPr lang="en-GB" sz="900" dirty="0"/>
          </a:p>
        </p:txBody>
      </p:sp>
    </p:spTree>
    <p:extLst>
      <p:ext uri="{BB962C8B-B14F-4D97-AF65-F5344CB8AC3E}">
        <p14:creationId xmlns:p14="http://schemas.microsoft.com/office/powerpoint/2010/main" val="2817125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6386E-63DA-11C4-2C57-C4EB6AE81A9F}"/>
              </a:ext>
            </a:extLst>
          </p:cNvPr>
          <p:cNvSpPr>
            <a:spLocks noGrp="1"/>
          </p:cNvSpPr>
          <p:nvPr>
            <p:ph type="title"/>
          </p:nvPr>
        </p:nvSpPr>
        <p:spPr>
          <a:xfrm>
            <a:off x="1135006" y="156812"/>
            <a:ext cx="5940000" cy="540000"/>
          </a:xfrm>
        </p:spPr>
        <p:txBody>
          <a:bodyPr/>
          <a:lstStyle/>
          <a:p>
            <a:r>
              <a:rPr lang="en-US" dirty="0"/>
              <a:t>Yoke cavity size (vertical sub-assembly)</a:t>
            </a:r>
            <a:endParaRPr lang="en-GB" dirty="0"/>
          </a:p>
        </p:txBody>
      </p:sp>
      <p:sp>
        <p:nvSpPr>
          <p:cNvPr id="3" name="Content Placeholder 2">
            <a:extLst>
              <a:ext uri="{FF2B5EF4-FFF2-40B4-BE49-F238E27FC236}">
                <a16:creationId xmlns:a16="http://schemas.microsoft.com/office/drawing/2014/main" id="{16711806-3AE9-47CB-0FB4-5131D29AF28E}"/>
              </a:ext>
            </a:extLst>
          </p:cNvPr>
          <p:cNvSpPr>
            <a:spLocks noGrp="1"/>
          </p:cNvSpPr>
          <p:nvPr>
            <p:ph idx="1"/>
          </p:nvPr>
        </p:nvSpPr>
        <p:spPr>
          <a:xfrm>
            <a:off x="698881" y="769198"/>
            <a:ext cx="5323084" cy="540000"/>
          </a:xfrm>
        </p:spPr>
        <p:txBody>
          <a:bodyPr>
            <a:normAutofit fontScale="92500"/>
          </a:bodyPr>
          <a:lstStyle/>
          <a:p>
            <a:r>
              <a:rPr lang="en-US" sz="825" dirty="0"/>
              <a:t>Squareness and uniformity</a:t>
            </a:r>
          </a:p>
          <a:p>
            <a:pPr lvl="1" indent="-257175" algn="just">
              <a:spcBef>
                <a:spcPts val="150"/>
              </a:spcBef>
              <a:buFont typeface="Symbol" panose="05050102010706020507" pitchFamily="18" charset="2"/>
              <a:buChar char=""/>
            </a:pPr>
            <a:r>
              <a:rPr lang="en-GB" sz="788" b="1" kern="1400" dirty="0">
                <a:ea typeface="Times New Roman" panose="02020603050405020304" pitchFamily="18" charset="0"/>
                <a:cs typeface="Times New Roman" panose="02020603050405020304" pitchFamily="18" charset="0"/>
              </a:rPr>
              <a:t>The average vertical and horizontal uniformity </a:t>
            </a:r>
            <a:r>
              <a:rPr lang="en-GB" sz="788" kern="1400" dirty="0">
                <a:ea typeface="Times New Roman" panose="02020603050405020304" pitchFamily="18" charset="0"/>
                <a:cs typeface="Times New Roman" panose="02020603050405020304" pitchFamily="18" charset="0"/>
              </a:rPr>
              <a:t>at each cross-section </a:t>
            </a:r>
            <a:r>
              <a:rPr lang="en-GB" sz="788" b="1" kern="1400" dirty="0">
                <a:ea typeface="Times New Roman" panose="02020603050405020304" pitchFamily="18" charset="0"/>
                <a:cs typeface="Times New Roman" panose="02020603050405020304" pitchFamily="18" charset="0"/>
              </a:rPr>
              <a:t>shall be within -0.15/+0.15 mm.</a:t>
            </a:r>
            <a:endParaRPr lang="en-GB" sz="788" kern="1400" dirty="0">
              <a:ea typeface="Times New Roman" panose="02020603050405020304" pitchFamily="18" charset="0"/>
              <a:cs typeface="Times New Roman" panose="02020603050405020304" pitchFamily="18" charset="0"/>
            </a:endParaRPr>
          </a:p>
          <a:p>
            <a:pPr lvl="1" indent="-257175" algn="just">
              <a:spcBef>
                <a:spcPts val="150"/>
              </a:spcBef>
              <a:spcAft>
                <a:spcPts val="150"/>
              </a:spcAft>
              <a:buFont typeface="Symbol" panose="05050102010706020507" pitchFamily="18" charset="2"/>
              <a:buChar char=""/>
            </a:pPr>
            <a:r>
              <a:rPr lang="en-GB" sz="788" b="1" kern="1400" dirty="0">
                <a:ea typeface="Times New Roman" panose="02020603050405020304" pitchFamily="18" charset="0"/>
                <a:cs typeface="Times New Roman" panose="02020603050405020304" pitchFamily="18" charset="0"/>
              </a:rPr>
              <a:t>The average vertical and horizontal squareness </a:t>
            </a:r>
            <a:r>
              <a:rPr lang="en-GB" sz="788" kern="1400" dirty="0">
                <a:ea typeface="Times New Roman" panose="02020603050405020304" pitchFamily="18" charset="0"/>
                <a:cs typeface="Times New Roman" panose="02020603050405020304" pitchFamily="18" charset="0"/>
              </a:rPr>
              <a:t>at each cross-section </a:t>
            </a:r>
            <a:r>
              <a:rPr lang="en-GB" sz="788" b="1" kern="1400" dirty="0">
                <a:ea typeface="Times New Roman" panose="02020603050405020304" pitchFamily="18" charset="0"/>
                <a:cs typeface="Times New Roman" panose="02020603050405020304" pitchFamily="18" charset="0"/>
              </a:rPr>
              <a:t>shall be within -0.10/+0.10 mm.</a:t>
            </a:r>
          </a:p>
          <a:p>
            <a:endParaRPr lang="en-GB" sz="825" dirty="0"/>
          </a:p>
        </p:txBody>
      </p:sp>
      <p:sp>
        <p:nvSpPr>
          <p:cNvPr id="4" name="Slide Number Placeholder 3">
            <a:extLst>
              <a:ext uri="{FF2B5EF4-FFF2-40B4-BE49-F238E27FC236}">
                <a16:creationId xmlns:a16="http://schemas.microsoft.com/office/drawing/2014/main" id="{FC89E017-4E24-9051-9901-B36C68047558}"/>
              </a:ext>
            </a:extLst>
          </p:cNvPr>
          <p:cNvSpPr>
            <a:spLocks noGrp="1"/>
          </p:cNvSpPr>
          <p:nvPr>
            <p:ph type="sldNum" sz="quarter" idx="12"/>
          </p:nvPr>
        </p:nvSpPr>
        <p:spPr/>
        <p:txBody>
          <a:bodyPr/>
          <a:lstStyle/>
          <a:p>
            <a:fld id="{BFDCA1C4-9514-7B4F-976F-D92F7E296653}" type="slidenum">
              <a:rPr lang="fr-FR" smtClean="0"/>
              <a:pPr/>
              <a:t>18</a:t>
            </a:fld>
            <a:endParaRPr lang="fr-FR"/>
          </a:p>
        </p:txBody>
      </p:sp>
      <p:pic>
        <p:nvPicPr>
          <p:cNvPr id="9" name="Picture 8">
            <a:extLst>
              <a:ext uri="{FF2B5EF4-FFF2-40B4-BE49-F238E27FC236}">
                <a16:creationId xmlns:a16="http://schemas.microsoft.com/office/drawing/2014/main" id="{8CA949EA-9587-863C-2866-06B162243E7C}"/>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624898" y="3006504"/>
            <a:ext cx="2833799" cy="1556237"/>
          </a:xfrm>
          <a:prstGeom prst="rect">
            <a:avLst/>
          </a:prstGeom>
        </p:spPr>
      </p:pic>
      <p:pic>
        <p:nvPicPr>
          <p:cNvPr id="10" name="Picture 9">
            <a:extLst>
              <a:ext uri="{FF2B5EF4-FFF2-40B4-BE49-F238E27FC236}">
                <a16:creationId xmlns:a16="http://schemas.microsoft.com/office/drawing/2014/main" id="{0250054B-E219-97A3-11F8-D532BCEAE467}"/>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572000" y="2981991"/>
            <a:ext cx="2856697" cy="1605262"/>
          </a:xfrm>
          <a:prstGeom prst="rect">
            <a:avLst/>
          </a:prstGeom>
        </p:spPr>
      </p:pic>
      <p:pic>
        <p:nvPicPr>
          <p:cNvPr id="11" name="Picture 10">
            <a:extLst>
              <a:ext uri="{FF2B5EF4-FFF2-40B4-BE49-F238E27FC236}">
                <a16:creationId xmlns:a16="http://schemas.microsoft.com/office/drawing/2014/main" id="{500ACE98-2ACE-7452-ACE0-06159BE3F32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4568141" y="1343970"/>
            <a:ext cx="2838009" cy="1616349"/>
          </a:xfrm>
          <a:prstGeom prst="rect">
            <a:avLst/>
          </a:prstGeom>
        </p:spPr>
      </p:pic>
      <p:pic>
        <p:nvPicPr>
          <p:cNvPr id="12" name="Picture 11">
            <a:extLst>
              <a:ext uri="{FF2B5EF4-FFF2-40B4-BE49-F238E27FC236}">
                <a16:creationId xmlns:a16="http://schemas.microsoft.com/office/drawing/2014/main" id="{29DD73DD-146C-FCE1-743C-2DD744D08BC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1607648" y="1386623"/>
            <a:ext cx="2851049" cy="1620000"/>
          </a:xfrm>
          <a:prstGeom prst="rect">
            <a:avLst/>
          </a:prstGeom>
        </p:spPr>
      </p:pic>
      <p:sp>
        <p:nvSpPr>
          <p:cNvPr id="13" name="TextBox 12">
            <a:extLst>
              <a:ext uri="{FF2B5EF4-FFF2-40B4-BE49-F238E27FC236}">
                <a16:creationId xmlns:a16="http://schemas.microsoft.com/office/drawing/2014/main" id="{5C404BEA-FEFB-796B-997B-FCE1CABDC754}"/>
              </a:ext>
            </a:extLst>
          </p:cNvPr>
          <p:cNvSpPr txBox="1"/>
          <p:nvPr/>
        </p:nvSpPr>
        <p:spPr>
          <a:xfrm rot="16200000">
            <a:off x="750868" y="1874533"/>
            <a:ext cx="1107996" cy="300082"/>
          </a:xfrm>
          <a:prstGeom prst="rect">
            <a:avLst/>
          </a:prstGeom>
          <a:noFill/>
        </p:spPr>
        <p:txBody>
          <a:bodyPr wrap="none" rtlCol="0">
            <a:spAutoFit/>
          </a:bodyPr>
          <a:lstStyle/>
          <a:p>
            <a:r>
              <a:rPr lang="en-US" sz="1350" dirty="0"/>
              <a:t>Squareness</a:t>
            </a:r>
            <a:endParaRPr lang="en-GB" sz="1350" dirty="0"/>
          </a:p>
        </p:txBody>
      </p:sp>
      <p:sp>
        <p:nvSpPr>
          <p:cNvPr id="14" name="TextBox 13">
            <a:extLst>
              <a:ext uri="{FF2B5EF4-FFF2-40B4-BE49-F238E27FC236}">
                <a16:creationId xmlns:a16="http://schemas.microsoft.com/office/drawing/2014/main" id="{D036E30C-CB8B-7AC0-02AD-4533C0F3956E}"/>
              </a:ext>
            </a:extLst>
          </p:cNvPr>
          <p:cNvSpPr txBox="1"/>
          <p:nvPr/>
        </p:nvSpPr>
        <p:spPr>
          <a:xfrm rot="16200000">
            <a:off x="953586" y="3492684"/>
            <a:ext cx="963725" cy="300082"/>
          </a:xfrm>
          <a:prstGeom prst="rect">
            <a:avLst/>
          </a:prstGeom>
          <a:noFill/>
        </p:spPr>
        <p:txBody>
          <a:bodyPr wrap="none" rtlCol="0">
            <a:spAutoFit/>
          </a:bodyPr>
          <a:lstStyle/>
          <a:p>
            <a:r>
              <a:rPr lang="en-US" sz="1350" dirty="0"/>
              <a:t>Uniformity</a:t>
            </a:r>
            <a:endParaRPr lang="en-GB" sz="1350" dirty="0"/>
          </a:p>
        </p:txBody>
      </p:sp>
      <p:pic>
        <p:nvPicPr>
          <p:cNvPr id="15" name="Picture 14" descr="A picture containing graphical user interface&#10;&#10;Description automatically generated">
            <a:extLst>
              <a:ext uri="{FF2B5EF4-FFF2-40B4-BE49-F238E27FC236}">
                <a16:creationId xmlns:a16="http://schemas.microsoft.com/office/drawing/2014/main" id="{50B0660A-2F13-EDD8-21BB-0E6753F2D537}"/>
              </a:ext>
            </a:extLst>
          </p:cNvPr>
          <p:cNvPicPr>
            <a:picLocks noChangeAspect="1"/>
          </p:cNvPicPr>
          <p:nvPr/>
        </p:nvPicPr>
        <p:blipFill rotWithShape="1">
          <a:blip r:embed="rId10">
            <a:extLst>
              <a:ext uri="{28A0092B-C50C-407E-A947-70E740481C1C}">
                <a14:useLocalDpi xmlns:a14="http://schemas.microsoft.com/office/drawing/2010/main" val="0"/>
              </a:ext>
            </a:extLst>
          </a:blip>
          <a:srcRect l="1426" r="54502" b="11594"/>
          <a:stretch/>
        </p:blipFill>
        <p:spPr bwMode="auto">
          <a:xfrm>
            <a:off x="7804410" y="292443"/>
            <a:ext cx="1200439" cy="1221600"/>
          </a:xfrm>
          <a:prstGeom prst="rect">
            <a:avLst/>
          </a:prstGeom>
          <a:solidFill>
            <a:schemeClr val="bg1"/>
          </a:solidFill>
        </p:spPr>
      </p:pic>
      <p:sp>
        <p:nvSpPr>
          <p:cNvPr id="6" name="TextBox 5">
            <a:extLst>
              <a:ext uri="{FF2B5EF4-FFF2-40B4-BE49-F238E27FC236}">
                <a16:creationId xmlns:a16="http://schemas.microsoft.com/office/drawing/2014/main" id="{ADA5569A-079C-C7F7-0FFB-8937B1D3B8A9}"/>
              </a:ext>
            </a:extLst>
          </p:cNvPr>
          <p:cNvSpPr txBox="1"/>
          <p:nvPr/>
        </p:nvSpPr>
        <p:spPr>
          <a:xfrm>
            <a:off x="4869587" y="1358654"/>
            <a:ext cx="625492" cy="213585"/>
          </a:xfrm>
          <a:prstGeom prst="rect">
            <a:avLst/>
          </a:prstGeom>
          <a:noFill/>
        </p:spPr>
        <p:txBody>
          <a:bodyPr wrap="none" rtlCol="0">
            <a:spAutoFit/>
          </a:bodyPr>
          <a:lstStyle/>
          <a:p>
            <a:r>
              <a:rPr lang="en-US" sz="788" dirty="0"/>
              <a:t>DH1-DH2</a:t>
            </a:r>
            <a:endParaRPr lang="en-GB" sz="788" dirty="0"/>
          </a:p>
        </p:txBody>
      </p:sp>
      <p:sp>
        <p:nvSpPr>
          <p:cNvPr id="7" name="TextBox 6">
            <a:extLst>
              <a:ext uri="{FF2B5EF4-FFF2-40B4-BE49-F238E27FC236}">
                <a16:creationId xmlns:a16="http://schemas.microsoft.com/office/drawing/2014/main" id="{436E4FD3-6B25-8F73-A170-A64533EE0F53}"/>
              </a:ext>
            </a:extLst>
          </p:cNvPr>
          <p:cNvSpPr txBox="1"/>
          <p:nvPr/>
        </p:nvSpPr>
        <p:spPr>
          <a:xfrm>
            <a:off x="1753298" y="1340046"/>
            <a:ext cx="612668" cy="213585"/>
          </a:xfrm>
          <a:prstGeom prst="rect">
            <a:avLst/>
          </a:prstGeom>
          <a:noFill/>
        </p:spPr>
        <p:txBody>
          <a:bodyPr wrap="none" rtlCol="0">
            <a:spAutoFit/>
          </a:bodyPr>
          <a:lstStyle/>
          <a:p>
            <a:r>
              <a:rPr lang="en-US" sz="788" dirty="0"/>
              <a:t>DV1-DV2</a:t>
            </a:r>
            <a:endParaRPr lang="en-GB" sz="788" dirty="0"/>
          </a:p>
        </p:txBody>
      </p:sp>
      <p:sp>
        <p:nvSpPr>
          <p:cNvPr id="20" name="TextBox 19">
            <a:extLst>
              <a:ext uri="{FF2B5EF4-FFF2-40B4-BE49-F238E27FC236}">
                <a16:creationId xmlns:a16="http://schemas.microsoft.com/office/drawing/2014/main" id="{6955AABE-AC1D-7C8A-A8FC-673018D87B5F}"/>
              </a:ext>
            </a:extLst>
          </p:cNvPr>
          <p:cNvSpPr txBox="1"/>
          <p:nvPr/>
        </p:nvSpPr>
        <p:spPr>
          <a:xfrm>
            <a:off x="4869586" y="3010821"/>
            <a:ext cx="3431834" cy="196208"/>
          </a:xfrm>
          <a:prstGeom prst="rect">
            <a:avLst/>
          </a:prstGeom>
          <a:noFill/>
        </p:spPr>
        <p:txBody>
          <a:bodyPr wrap="square">
            <a:spAutoFit/>
          </a:bodyPr>
          <a:lstStyle/>
          <a:p>
            <a:r>
              <a:rPr lang="en-GB" sz="675" kern="1400" dirty="0">
                <a:latin typeface="Calibri" panose="020F0502020204030204" pitchFamily="34" charset="0"/>
                <a:ea typeface="Times New Roman" panose="02020603050405020304" pitchFamily="18" charset="0"/>
                <a:cs typeface="Times New Roman" panose="02020603050405020304" pitchFamily="18" charset="0"/>
              </a:rPr>
              <a:t>(DH1 + DH2)/2 – </a:t>
            </a:r>
            <a:r>
              <a:rPr lang="en-GB" sz="675" kern="1400" dirty="0" err="1">
                <a:latin typeface="Calibri" panose="020F0502020204030204" pitchFamily="34" charset="0"/>
                <a:ea typeface="Times New Roman" panose="02020603050405020304" pitchFamily="18" charset="0"/>
                <a:cs typeface="Times New Roman" panose="02020603050405020304" pitchFamily="18" charset="0"/>
              </a:rPr>
              <a:t>ave</a:t>
            </a:r>
            <a:r>
              <a:rPr lang="en-GB" sz="675" kern="1400" dirty="0">
                <a:latin typeface="Calibri" panose="020F0502020204030204" pitchFamily="34" charset="0"/>
                <a:ea typeface="Times New Roman" panose="02020603050405020304" pitchFamily="18" charset="0"/>
                <a:cs typeface="Times New Roman" panose="02020603050405020304" pitchFamily="18" charset="0"/>
              </a:rPr>
              <a:t>((DH1 + DH2)/2 )</a:t>
            </a:r>
            <a:endParaRPr lang="en-GB" sz="675" dirty="0"/>
          </a:p>
        </p:txBody>
      </p:sp>
      <p:sp>
        <p:nvSpPr>
          <p:cNvPr id="21" name="TextBox 20">
            <a:extLst>
              <a:ext uri="{FF2B5EF4-FFF2-40B4-BE49-F238E27FC236}">
                <a16:creationId xmlns:a16="http://schemas.microsoft.com/office/drawing/2014/main" id="{D94789EF-4843-600B-BD5E-54A12C0B431E}"/>
              </a:ext>
            </a:extLst>
          </p:cNvPr>
          <p:cNvSpPr txBox="1"/>
          <p:nvPr/>
        </p:nvSpPr>
        <p:spPr>
          <a:xfrm>
            <a:off x="1644506" y="3037744"/>
            <a:ext cx="3431834" cy="196208"/>
          </a:xfrm>
          <a:prstGeom prst="rect">
            <a:avLst/>
          </a:prstGeom>
          <a:noFill/>
        </p:spPr>
        <p:txBody>
          <a:bodyPr wrap="square">
            <a:spAutoFit/>
          </a:bodyPr>
          <a:lstStyle/>
          <a:p>
            <a:r>
              <a:rPr lang="en-GB" sz="675" kern="1400" dirty="0">
                <a:latin typeface="Calibri" panose="020F0502020204030204" pitchFamily="34" charset="0"/>
                <a:ea typeface="Times New Roman" panose="02020603050405020304" pitchFamily="18" charset="0"/>
                <a:cs typeface="Times New Roman" panose="02020603050405020304" pitchFamily="18" charset="0"/>
              </a:rPr>
              <a:t>(DV1 + DV2)/2 – </a:t>
            </a:r>
            <a:r>
              <a:rPr lang="en-GB" sz="675" kern="1400" dirty="0" err="1">
                <a:latin typeface="Calibri" panose="020F0502020204030204" pitchFamily="34" charset="0"/>
                <a:ea typeface="Times New Roman" panose="02020603050405020304" pitchFamily="18" charset="0"/>
                <a:cs typeface="Times New Roman" panose="02020603050405020304" pitchFamily="18" charset="0"/>
              </a:rPr>
              <a:t>ave</a:t>
            </a:r>
            <a:r>
              <a:rPr lang="en-GB" sz="675" kern="1400" dirty="0">
                <a:latin typeface="Calibri" panose="020F0502020204030204" pitchFamily="34" charset="0"/>
                <a:ea typeface="Times New Roman" panose="02020603050405020304" pitchFamily="18" charset="0"/>
                <a:cs typeface="Times New Roman" panose="02020603050405020304" pitchFamily="18" charset="0"/>
              </a:rPr>
              <a:t>((DV1 + DV2)/2 )</a:t>
            </a:r>
            <a:endParaRPr lang="en-GB" sz="675" dirty="0"/>
          </a:p>
        </p:txBody>
      </p:sp>
    </p:spTree>
    <p:extLst>
      <p:ext uri="{BB962C8B-B14F-4D97-AF65-F5344CB8AC3E}">
        <p14:creationId xmlns:p14="http://schemas.microsoft.com/office/powerpoint/2010/main" val="227112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B1987-585B-ADB3-E4C7-A551710B50B8}"/>
              </a:ext>
            </a:extLst>
          </p:cNvPr>
          <p:cNvSpPr>
            <a:spLocks noGrp="1"/>
          </p:cNvSpPr>
          <p:nvPr>
            <p:ph type="title"/>
          </p:nvPr>
        </p:nvSpPr>
        <p:spPr/>
        <p:txBody>
          <a:bodyPr/>
          <a:lstStyle/>
          <a:p>
            <a:r>
              <a:rPr lang="en-US" dirty="0"/>
              <a:t>Vertical yoke-shell sub-assembly</a:t>
            </a:r>
            <a:endParaRPr lang="en-GB" dirty="0"/>
          </a:p>
        </p:txBody>
      </p:sp>
      <p:sp>
        <p:nvSpPr>
          <p:cNvPr id="3" name="Content Placeholder 2">
            <a:extLst>
              <a:ext uri="{FF2B5EF4-FFF2-40B4-BE49-F238E27FC236}">
                <a16:creationId xmlns:a16="http://schemas.microsoft.com/office/drawing/2014/main" id="{094F1093-6CEB-4DB3-691A-280B00243BC1}"/>
              </a:ext>
            </a:extLst>
          </p:cNvPr>
          <p:cNvSpPr>
            <a:spLocks noGrp="1"/>
          </p:cNvSpPr>
          <p:nvPr>
            <p:ph idx="1"/>
          </p:nvPr>
        </p:nvSpPr>
        <p:spPr/>
        <p:txBody>
          <a:bodyPr>
            <a:normAutofit/>
          </a:bodyPr>
          <a:lstStyle/>
          <a:p>
            <a:r>
              <a:rPr lang="en-US" sz="1500" dirty="0"/>
              <a:t>Strain and bladder pressure within targets</a:t>
            </a:r>
          </a:p>
          <a:p>
            <a:pPr lvl="1"/>
            <a:r>
              <a:rPr lang="en-US" sz="1200" dirty="0"/>
              <a:t>Yoke keys were 12.1 mm thick in all the cases below</a:t>
            </a:r>
          </a:p>
        </p:txBody>
      </p:sp>
      <p:sp>
        <p:nvSpPr>
          <p:cNvPr id="4" name="Slide Number Placeholder 3">
            <a:extLst>
              <a:ext uri="{FF2B5EF4-FFF2-40B4-BE49-F238E27FC236}">
                <a16:creationId xmlns:a16="http://schemas.microsoft.com/office/drawing/2014/main" id="{E4593A1B-5305-E475-E01E-25DC7D64E06D}"/>
              </a:ext>
            </a:extLst>
          </p:cNvPr>
          <p:cNvSpPr>
            <a:spLocks noGrp="1"/>
          </p:cNvSpPr>
          <p:nvPr>
            <p:ph type="sldNum" sz="quarter" idx="12"/>
          </p:nvPr>
        </p:nvSpPr>
        <p:spPr/>
        <p:txBody>
          <a:bodyPr/>
          <a:lstStyle/>
          <a:p>
            <a:fld id="{BFDCA1C4-9514-7B4F-976F-D92F7E296653}" type="slidenum">
              <a:rPr lang="fr-FR" smtClean="0"/>
              <a:pPr/>
              <a:t>19</a:t>
            </a:fld>
            <a:endParaRPr lang="fr-FR"/>
          </a:p>
        </p:txBody>
      </p:sp>
      <p:pic>
        <p:nvPicPr>
          <p:cNvPr id="5" name="Picture 4">
            <a:extLst>
              <a:ext uri="{FF2B5EF4-FFF2-40B4-BE49-F238E27FC236}">
                <a16:creationId xmlns:a16="http://schemas.microsoft.com/office/drawing/2014/main" id="{507322E3-43CD-CC29-7067-884DA5D6D15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907048" y="1652738"/>
            <a:ext cx="5329905" cy="2505807"/>
          </a:xfrm>
          <a:prstGeom prst="rect">
            <a:avLst/>
          </a:prstGeom>
        </p:spPr>
      </p:pic>
      <p:sp>
        <p:nvSpPr>
          <p:cNvPr id="6" name="Rectangle 5">
            <a:extLst>
              <a:ext uri="{FF2B5EF4-FFF2-40B4-BE49-F238E27FC236}">
                <a16:creationId xmlns:a16="http://schemas.microsoft.com/office/drawing/2014/main" id="{4CD62083-58E3-5F48-6BAC-50F9A8467E00}"/>
              </a:ext>
            </a:extLst>
          </p:cNvPr>
          <p:cNvSpPr/>
          <p:nvPr/>
        </p:nvSpPr>
        <p:spPr>
          <a:xfrm>
            <a:off x="6462210" y="2150702"/>
            <a:ext cx="683420" cy="918102"/>
          </a:xfrm>
          <a:prstGeom prst="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7576191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02441-56FF-B988-86D5-0A80924C3455}"/>
              </a:ext>
            </a:extLst>
          </p:cNvPr>
          <p:cNvSpPr>
            <a:spLocks noGrp="1"/>
          </p:cNvSpPr>
          <p:nvPr>
            <p:ph type="title"/>
          </p:nvPr>
        </p:nvSpPr>
        <p:spPr/>
        <p:txBody>
          <a:bodyPr/>
          <a:lstStyle/>
          <a:p>
            <a:r>
              <a:rPr lang="fr-CH" dirty="0" err="1">
                <a:cs typeface="Times New Roman" panose="02020603050405020304" pitchFamily="18" charset="0"/>
              </a:rPr>
              <a:t>Acknowledgments</a:t>
            </a:r>
            <a:endParaRPr lang="en-GB" dirty="0"/>
          </a:p>
        </p:txBody>
      </p:sp>
      <p:sp>
        <p:nvSpPr>
          <p:cNvPr id="3" name="Content Placeholder 2">
            <a:extLst>
              <a:ext uri="{FF2B5EF4-FFF2-40B4-BE49-F238E27FC236}">
                <a16:creationId xmlns:a16="http://schemas.microsoft.com/office/drawing/2014/main" id="{A3EA0CA3-1AC3-C57A-7E31-C6A12DB2E82A}"/>
              </a:ext>
            </a:extLst>
          </p:cNvPr>
          <p:cNvSpPr>
            <a:spLocks noGrp="1"/>
          </p:cNvSpPr>
          <p:nvPr>
            <p:ph idx="1"/>
          </p:nvPr>
        </p:nvSpPr>
        <p:spPr>
          <a:xfrm>
            <a:off x="612000" y="915566"/>
            <a:ext cx="7920000" cy="3679143"/>
          </a:xfrm>
        </p:spPr>
        <p:txBody>
          <a:bodyPr>
            <a:normAutofit fontScale="62500" lnSpcReduction="20000"/>
          </a:bodyPr>
          <a:lstStyle/>
          <a:p>
            <a:pPr algn="just"/>
            <a:r>
              <a:rPr lang="it-IT" dirty="0">
                <a:solidFill>
                  <a:schemeClr val="bg2"/>
                </a:solidFill>
              </a:rPr>
              <a:t>US HL-LHC Accelerator Upgrade Project (AUP)</a:t>
            </a:r>
          </a:p>
          <a:p>
            <a:pPr lvl="1" algn="just"/>
            <a:r>
              <a:rPr lang="it-IT" dirty="0">
                <a:solidFill>
                  <a:schemeClr val="bg2"/>
                </a:solidFill>
              </a:rPr>
              <a:t>BNL: </a:t>
            </a:r>
            <a:r>
              <a:rPr lang="en-US" sz="2000" dirty="0">
                <a:solidFill>
                  <a:schemeClr val="tx1"/>
                </a:solidFill>
              </a:rPr>
              <a:t>K. Amm, M. Anerella, A. Ben Yahia, H. Hocker, P. Joshi, J. Muratore, J. </a:t>
            </a:r>
            <a:r>
              <a:rPr lang="en-US" sz="2000" dirty="0" err="1">
                <a:solidFill>
                  <a:schemeClr val="tx1"/>
                </a:solidFill>
              </a:rPr>
              <a:t>Schmalzle</a:t>
            </a:r>
            <a:r>
              <a:rPr lang="en-US" sz="2000" dirty="0">
                <a:solidFill>
                  <a:schemeClr val="tx1"/>
                </a:solidFill>
              </a:rPr>
              <a:t>, H. Song, P. Wanderer </a:t>
            </a:r>
            <a:endParaRPr lang="it-IT" dirty="0">
              <a:solidFill>
                <a:schemeClr val="bg2"/>
              </a:solidFill>
            </a:endParaRPr>
          </a:p>
          <a:p>
            <a:pPr lvl="1" algn="just"/>
            <a:r>
              <a:rPr lang="it-IT" dirty="0">
                <a:solidFill>
                  <a:schemeClr val="bg2"/>
                </a:solidFill>
              </a:rPr>
              <a:t>FNAL: </a:t>
            </a:r>
            <a:r>
              <a:rPr lang="en-GB" sz="2000" dirty="0">
                <a:solidFill>
                  <a:schemeClr val="tx1"/>
                </a:solidFill>
              </a:rPr>
              <a:t>G. Ambrosio, G. Apollinari, M. Baldini, J. Blowers, R. Bossert, R. Carcagno, G. Chlachidze, J. DiMarco, S. Feher, S. Krave, V. Lombardo, </a:t>
            </a:r>
            <a:r>
              <a:rPr lang="en-US" sz="2000" dirty="0">
                <a:solidFill>
                  <a:schemeClr val="tx1"/>
                </a:solidFill>
              </a:rPr>
              <a:t>C. Narug, </a:t>
            </a:r>
            <a:r>
              <a:rPr lang="en-GB" sz="2000" dirty="0">
                <a:solidFill>
                  <a:schemeClr val="tx1"/>
                </a:solidFill>
              </a:rPr>
              <a:t> A. Nobrega, V. Marinozzi, C. Orozco, T. Page M. Parker, S. </a:t>
            </a:r>
            <a:r>
              <a:rPr lang="en-GB" sz="2000" dirty="0" err="1">
                <a:solidFill>
                  <a:schemeClr val="tx1"/>
                </a:solidFill>
              </a:rPr>
              <a:t>Stoynev</a:t>
            </a:r>
            <a:r>
              <a:rPr lang="en-GB" sz="2000" dirty="0">
                <a:solidFill>
                  <a:schemeClr val="tx1"/>
                </a:solidFill>
              </a:rPr>
              <a:t>, T. Strauss, M. Turenne, D. </a:t>
            </a:r>
            <a:r>
              <a:rPr lang="en-GB" sz="2000" dirty="0" err="1">
                <a:solidFill>
                  <a:schemeClr val="tx1"/>
                </a:solidFill>
              </a:rPr>
              <a:t>Turrioni</a:t>
            </a:r>
            <a:r>
              <a:rPr lang="en-GB" sz="2000" dirty="0">
                <a:solidFill>
                  <a:schemeClr val="tx1"/>
                </a:solidFill>
              </a:rPr>
              <a:t>, A. </a:t>
            </a:r>
            <a:r>
              <a:rPr lang="en-GB" sz="2000" dirty="0" err="1">
                <a:solidFill>
                  <a:schemeClr val="tx1"/>
                </a:solidFill>
              </a:rPr>
              <a:t>Vouris</a:t>
            </a:r>
            <a:r>
              <a:rPr lang="en-GB" sz="2000" dirty="0">
                <a:solidFill>
                  <a:schemeClr val="tx1"/>
                </a:solidFill>
              </a:rPr>
              <a:t>, M. Yu</a:t>
            </a:r>
            <a:endParaRPr lang="it-IT" sz="2000" dirty="0">
              <a:solidFill>
                <a:schemeClr val="tx1"/>
              </a:solidFill>
            </a:endParaRPr>
          </a:p>
          <a:p>
            <a:pPr lvl="1" algn="just"/>
            <a:r>
              <a:rPr lang="it-IT" dirty="0">
                <a:solidFill>
                  <a:schemeClr val="bg2"/>
                </a:solidFill>
              </a:rPr>
              <a:t>LBNL: </a:t>
            </a:r>
            <a:r>
              <a:rPr lang="en-US" sz="2000" dirty="0">
                <a:solidFill>
                  <a:schemeClr val="tx1"/>
                </a:solidFill>
              </a:rPr>
              <a:t>D. Cheng, P. Ferracin, J. Ferradas Troitino, L. Garcia Fajardo, E. Lee, M. Marchevsky, M. Naus, H. Pan, I. Pong, S. Prestemon, K. Ray, G. Sabbi, </a:t>
            </a:r>
            <a:r>
              <a:rPr lang="en-GB" sz="2000" dirty="0">
                <a:solidFill>
                  <a:schemeClr val="tx1"/>
                </a:solidFill>
              </a:rPr>
              <a:t>G. Vallone, </a:t>
            </a:r>
            <a:r>
              <a:rPr lang="en-US" sz="2000" dirty="0">
                <a:solidFill>
                  <a:schemeClr val="tx1"/>
                </a:solidFill>
              </a:rPr>
              <a:t>X. Wang</a:t>
            </a:r>
          </a:p>
          <a:p>
            <a:pPr marL="741600" indent="-284400" algn="just"/>
            <a:r>
              <a:rPr lang="en-GB" sz="2400" dirty="0">
                <a:solidFill>
                  <a:schemeClr val="bg2"/>
                </a:solidFill>
              </a:rPr>
              <a:t>NHFML: </a:t>
            </a:r>
            <a:r>
              <a:rPr lang="es-AR" sz="2000" dirty="0">
                <a:solidFill>
                  <a:schemeClr val="tx1"/>
                </a:solidFill>
              </a:rPr>
              <a:t>L. Cooley, J. Levitan, J. Lu, R. Walsh</a:t>
            </a:r>
            <a:endParaRPr lang="it-IT" sz="2000" dirty="0">
              <a:solidFill>
                <a:schemeClr val="tx1"/>
              </a:solidFill>
            </a:endParaRPr>
          </a:p>
          <a:p>
            <a:pPr algn="just"/>
            <a:r>
              <a:rPr lang="it-IT" dirty="0">
                <a:solidFill>
                  <a:schemeClr val="bg2"/>
                </a:solidFill>
              </a:rPr>
              <a:t>CERN</a:t>
            </a:r>
            <a:endParaRPr lang="en-GB" dirty="0">
              <a:effectLst/>
            </a:endParaRPr>
          </a:p>
          <a:p>
            <a:pPr lvl="1" algn="just">
              <a:buFont typeface="Wingdings" panose="05000000000000000000" pitchFamily="2" charset="2"/>
              <a:buChar char=""/>
              <a:tabLst>
                <a:tab pos="914400" algn="l"/>
              </a:tabLst>
            </a:pPr>
            <a:r>
              <a:rPr lang="en-GB" altLang="en-US" sz="2000" dirty="0">
                <a:solidFill>
                  <a:schemeClr val="tx1"/>
                </a:solidFill>
                <a:sym typeface="Symbol"/>
              </a:rPr>
              <a:t>G. Arnau Izquierdo, J. Axensalva, A. Ballarino, M. Bajko, T.A. Bampton, C. Barth, S.T. Becle, R. Berthet, N. Bourcey, B. Bordini, T. Boutboul, A. Cherif, M. Crouvizier, A. Devred, N. Eyraud, L. Favier, L. Fiscarelli, J. Fleiter, K. Kandemir, M. Guinchard, L. Grand-Clement, O. Housiaux, S. Izquierdo Bermudez, S. Luzieux, F. Mangiarotti, A. Milanese, A. Moros, P. Moyret, S. Mugnier, C. Petrone, J.C. Perez, D. Perini, M. Pozzobon, H. Prin, R. Principe, D. Pugnat, </a:t>
            </a:r>
            <a:r>
              <a:rPr lang="fi-FI" altLang="en-US" sz="2000" dirty="0">
                <a:solidFill>
                  <a:schemeClr val="tx1"/>
                </a:solidFill>
                <a:sym typeface="Symbol"/>
              </a:rPr>
              <a:t>K. Puthran, P.M. Quassolo, </a:t>
            </a:r>
            <a:r>
              <a:rPr lang="en-US" sz="2000" dirty="0">
                <a:solidFill>
                  <a:schemeClr val="tx1"/>
                </a:solidFill>
              </a:rPr>
              <a:t>E. Ravaioli, J.P. Rigaud,</a:t>
            </a:r>
            <a:r>
              <a:rPr lang="pl-PL" sz="2000" dirty="0">
                <a:solidFill>
                  <a:schemeClr val="tx1"/>
                </a:solidFill>
              </a:rPr>
              <a:t> </a:t>
            </a:r>
            <a:r>
              <a:rPr lang="en-US" sz="2000" dirty="0">
                <a:solidFill>
                  <a:schemeClr val="tx1"/>
                </a:solidFill>
              </a:rPr>
              <a:t>P. </a:t>
            </a:r>
            <a:r>
              <a:rPr lang="pl-PL" sz="2000" dirty="0">
                <a:solidFill>
                  <a:schemeClr val="tx1"/>
                </a:solidFill>
              </a:rPr>
              <a:t>Rogacki</a:t>
            </a:r>
            <a:r>
              <a:rPr lang="en-US" sz="2000" dirty="0">
                <a:solidFill>
                  <a:schemeClr val="tx1"/>
                </a:solidFill>
              </a:rPr>
              <a:t>, S. Russenschuck, </a:t>
            </a:r>
            <a:r>
              <a:rPr lang="en-GB" altLang="en-US" sz="2000" dirty="0">
                <a:solidFill>
                  <a:schemeClr val="tx1"/>
                </a:solidFill>
                <a:sym typeface="Symbol"/>
              </a:rPr>
              <a:t>T. Sahner, S. Sgobba, S. Straarup, E. Todesco, S. Triquet, A. Vieitez Suarez, G. Willering</a:t>
            </a:r>
          </a:p>
        </p:txBody>
      </p:sp>
      <p:sp>
        <p:nvSpPr>
          <p:cNvPr id="4" name="Footer Placeholder 3">
            <a:extLst>
              <a:ext uri="{FF2B5EF4-FFF2-40B4-BE49-F238E27FC236}">
                <a16:creationId xmlns:a16="http://schemas.microsoft.com/office/drawing/2014/main" id="{E3C8C8E9-411B-B29B-89CC-5AC558D67E6A}"/>
              </a:ext>
            </a:extLst>
          </p:cNvPr>
          <p:cNvSpPr>
            <a:spLocks noGrp="1"/>
          </p:cNvSpPr>
          <p:nvPr>
            <p:ph type="ftr" sz="quarter" idx="11"/>
          </p:nvPr>
        </p:nvSpPr>
        <p:spPr/>
        <p:txBody>
          <a:bodyPr/>
          <a:lstStyle/>
          <a:p>
            <a:r>
              <a:rPr lang="fr-FR" dirty="0"/>
              <a:t>Susana Izquierdo Bermudez</a:t>
            </a:r>
            <a:endParaRPr lang="en-GB" noProof="0" dirty="0"/>
          </a:p>
        </p:txBody>
      </p:sp>
      <p:sp>
        <p:nvSpPr>
          <p:cNvPr id="5" name="Slide Number Placeholder 4">
            <a:extLst>
              <a:ext uri="{FF2B5EF4-FFF2-40B4-BE49-F238E27FC236}">
                <a16:creationId xmlns:a16="http://schemas.microsoft.com/office/drawing/2014/main" id="{3AE3B9DE-27D4-FB01-A109-EC173F7E3589}"/>
              </a:ext>
            </a:extLst>
          </p:cNvPr>
          <p:cNvSpPr>
            <a:spLocks noGrp="1"/>
          </p:cNvSpPr>
          <p:nvPr>
            <p:ph type="sldNum" sz="quarter" idx="12"/>
          </p:nvPr>
        </p:nvSpPr>
        <p:spPr>
          <a:xfrm>
            <a:off x="8686800" y="4767263"/>
            <a:ext cx="360000" cy="270000"/>
          </a:xfrm>
        </p:spPr>
        <p:txBody>
          <a:bodyPr/>
          <a:lstStyle/>
          <a:p>
            <a:fld id="{BFDCA1C4-9514-7B4F-976F-D92F7E296653}" type="slidenum">
              <a:rPr lang="fr-FR" smtClean="0"/>
              <a:pPr/>
              <a:t>2</a:t>
            </a:fld>
            <a:endParaRPr lang="fr-FR" dirty="0"/>
          </a:p>
        </p:txBody>
      </p:sp>
    </p:spTree>
    <p:extLst>
      <p:ext uri="{BB962C8B-B14F-4D97-AF65-F5344CB8AC3E}">
        <p14:creationId xmlns:p14="http://schemas.microsoft.com/office/powerpoint/2010/main" val="2019156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0157398-F9BB-FF99-235F-30582DF6340A}"/>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bwMode="auto">
          <a:xfrm>
            <a:off x="1241266" y="2571340"/>
            <a:ext cx="3114710" cy="2318657"/>
          </a:xfrm>
          <a:prstGeom prst="rect">
            <a:avLst/>
          </a:prstGeom>
          <a:noFill/>
        </p:spPr>
      </p:pic>
      <p:sp>
        <p:nvSpPr>
          <p:cNvPr id="2" name="Title 1">
            <a:extLst>
              <a:ext uri="{FF2B5EF4-FFF2-40B4-BE49-F238E27FC236}">
                <a16:creationId xmlns:a16="http://schemas.microsoft.com/office/drawing/2014/main" id="{134CAD4F-14DD-43ED-1A93-67898BFFD663}"/>
              </a:ext>
            </a:extLst>
          </p:cNvPr>
          <p:cNvSpPr>
            <a:spLocks noGrp="1"/>
          </p:cNvSpPr>
          <p:nvPr>
            <p:ph type="title"/>
          </p:nvPr>
        </p:nvSpPr>
        <p:spPr/>
        <p:txBody>
          <a:bodyPr/>
          <a:lstStyle/>
          <a:p>
            <a:r>
              <a:rPr lang="en-US" dirty="0"/>
              <a:t>Horizontal yoke-shell assembly</a:t>
            </a:r>
            <a:endParaRPr lang="en-GB" dirty="0"/>
          </a:p>
        </p:txBody>
      </p:sp>
      <p:sp>
        <p:nvSpPr>
          <p:cNvPr id="3" name="Content Placeholder 2">
            <a:extLst>
              <a:ext uri="{FF2B5EF4-FFF2-40B4-BE49-F238E27FC236}">
                <a16:creationId xmlns:a16="http://schemas.microsoft.com/office/drawing/2014/main" id="{AE94B1F1-0175-1717-6C52-A0E267BAF60B}"/>
              </a:ext>
            </a:extLst>
          </p:cNvPr>
          <p:cNvSpPr>
            <a:spLocks noGrp="1"/>
          </p:cNvSpPr>
          <p:nvPr>
            <p:ph idx="1"/>
          </p:nvPr>
        </p:nvSpPr>
        <p:spPr>
          <a:xfrm>
            <a:off x="467544" y="760778"/>
            <a:ext cx="4698523" cy="1725196"/>
          </a:xfrm>
        </p:spPr>
        <p:txBody>
          <a:bodyPr>
            <a:normAutofit lnSpcReduction="10000"/>
          </a:bodyPr>
          <a:lstStyle/>
          <a:p>
            <a:r>
              <a:rPr lang="en-GB" sz="1200" b="1" kern="1400" dirty="0">
                <a:latin typeface="Calibri" panose="020F0502020204030204" pitchFamily="34" charset="0"/>
                <a:ea typeface="Times New Roman" panose="02020603050405020304" pitchFamily="18" charset="0"/>
                <a:cs typeface="Times New Roman" panose="02020603050405020304" pitchFamily="18" charset="0"/>
              </a:rPr>
              <a:t>The average developed length in the middle of each shell shall be 1929.4 -0.2/+0.3 mm. </a:t>
            </a:r>
          </a:p>
          <a:p>
            <a:pPr lvl="1"/>
            <a:r>
              <a:rPr lang="en-GB" sz="900" kern="1400" dirty="0">
                <a:latin typeface="Calibri" panose="020F0502020204030204" pitchFamily="34" charset="0"/>
                <a:ea typeface="Times New Roman" panose="02020603050405020304" pitchFamily="18" charset="0"/>
                <a:cs typeface="Calibri" panose="020F0502020204030204" pitchFamily="34" charset="0"/>
              </a:rPr>
              <a:t>The developed length in relax state is 1928.9</a:t>
            </a:r>
            <a:r>
              <a:rPr lang="en-GB" sz="900" kern="1400" baseline="30000" dirty="0">
                <a:latin typeface="Calibri" panose="020F0502020204030204" pitchFamily="34" charset="0"/>
                <a:ea typeface="Times New Roman" panose="02020603050405020304" pitchFamily="18" charset="0"/>
                <a:cs typeface="Calibri" panose="020F0502020204030204" pitchFamily="34" charset="0"/>
              </a:rPr>
              <a:t>-0/+0.3</a:t>
            </a:r>
            <a:r>
              <a:rPr lang="en-GB" sz="900" kern="1400" dirty="0">
                <a:latin typeface="Calibri" panose="020F0502020204030204" pitchFamily="34" charset="0"/>
                <a:ea typeface="Times New Roman" panose="02020603050405020304" pitchFamily="18" charset="0"/>
                <a:cs typeface="Calibri" panose="020F0502020204030204" pitchFamily="34" charset="0"/>
              </a:rPr>
              <a:t> mm and the increase of circumference for 12.1 mm yoke key is 0.4 mm. </a:t>
            </a:r>
          </a:p>
          <a:p>
            <a:r>
              <a:rPr lang="en-GB" sz="1200" b="1" kern="1400" dirty="0">
                <a:latin typeface="Calibri" panose="020F0502020204030204" pitchFamily="34" charset="0"/>
                <a:ea typeface="Times New Roman" panose="02020603050405020304" pitchFamily="18" charset="0"/>
                <a:cs typeface="Times New Roman" panose="02020603050405020304" pitchFamily="18" charset="0"/>
              </a:rPr>
              <a:t>The minimum average gap between aluminium shells of adjacent modules shall be 0.2 mm</a:t>
            </a:r>
          </a:p>
          <a:p>
            <a:r>
              <a:rPr lang="en-GB" sz="1200" kern="1400" dirty="0">
                <a:latin typeface="Calibri" panose="020F0502020204030204" pitchFamily="34" charset="0"/>
                <a:cs typeface="Calibri" panose="020F0502020204030204" pitchFamily="34" charset="0"/>
              </a:rPr>
              <a:t>Yoke cavity is measured again once the modules are assembled, and shall be consistent with the vertical yoke-shell subassembly measurements</a:t>
            </a:r>
          </a:p>
          <a:p>
            <a:r>
              <a:rPr lang="en-GB" sz="1200" kern="1400" dirty="0">
                <a:latin typeface="Calibri" panose="020F0502020204030204" pitchFamily="34" charset="0"/>
                <a:cs typeface="Calibri" panose="020F0502020204030204" pitchFamily="34" charset="0"/>
              </a:rPr>
              <a:t>The total length of the structure shall be 7521 ± 5 mm</a:t>
            </a:r>
          </a:p>
          <a:p>
            <a:endParaRPr lang="en-GB" dirty="0"/>
          </a:p>
        </p:txBody>
      </p:sp>
      <p:sp>
        <p:nvSpPr>
          <p:cNvPr id="4" name="Slide Number Placeholder 3">
            <a:extLst>
              <a:ext uri="{FF2B5EF4-FFF2-40B4-BE49-F238E27FC236}">
                <a16:creationId xmlns:a16="http://schemas.microsoft.com/office/drawing/2014/main" id="{2C490CD3-F53A-CEAB-7A4C-39C393866228}"/>
              </a:ext>
            </a:extLst>
          </p:cNvPr>
          <p:cNvSpPr>
            <a:spLocks noGrp="1"/>
          </p:cNvSpPr>
          <p:nvPr>
            <p:ph type="sldNum" sz="quarter" idx="12"/>
          </p:nvPr>
        </p:nvSpPr>
        <p:spPr/>
        <p:txBody>
          <a:bodyPr/>
          <a:lstStyle/>
          <a:p>
            <a:fld id="{BFDCA1C4-9514-7B4F-976F-D92F7E296653}" type="slidenum">
              <a:rPr lang="fr-FR" smtClean="0"/>
              <a:pPr/>
              <a:t>20</a:t>
            </a:fld>
            <a:endParaRPr lang="fr-FR"/>
          </a:p>
        </p:txBody>
      </p:sp>
      <p:pic>
        <p:nvPicPr>
          <p:cNvPr id="6" name="Picture 5">
            <a:extLst>
              <a:ext uri="{FF2B5EF4-FFF2-40B4-BE49-F238E27FC236}">
                <a16:creationId xmlns:a16="http://schemas.microsoft.com/office/drawing/2014/main" id="{6F10425D-EF96-1F1C-7F36-301AEA7885B9}"/>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619006" y="2586376"/>
            <a:ext cx="3162075" cy="2238749"/>
          </a:xfrm>
          <a:prstGeom prst="rect">
            <a:avLst/>
          </a:prstGeom>
        </p:spPr>
      </p:pic>
      <p:pic>
        <p:nvPicPr>
          <p:cNvPr id="14" name="Picture 13" descr="A close-up of a syringe&#10;&#10;Description automatically generated with medium confidence">
            <a:extLst>
              <a:ext uri="{FF2B5EF4-FFF2-40B4-BE49-F238E27FC236}">
                <a16:creationId xmlns:a16="http://schemas.microsoft.com/office/drawing/2014/main" id="{9D61EA9A-2D1D-3A17-5CA7-FFE5F776B0F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889551" y="952245"/>
            <a:ext cx="2814297" cy="1588130"/>
          </a:xfrm>
          <a:prstGeom prst="rect">
            <a:avLst/>
          </a:prstGeom>
          <a:noFill/>
          <a:ln>
            <a:noFill/>
          </a:ln>
        </p:spPr>
      </p:pic>
      <p:pic>
        <p:nvPicPr>
          <p:cNvPr id="7" name="Picture 6" descr="A picture containing indoor, engine&#10;&#10;Description automatically generated">
            <a:extLst>
              <a:ext uri="{FF2B5EF4-FFF2-40B4-BE49-F238E27FC236}">
                <a16:creationId xmlns:a16="http://schemas.microsoft.com/office/drawing/2014/main" id="{A5B1DD95-5E5F-DC7D-446D-62774CA24F1C}"/>
              </a:ext>
            </a:extLst>
          </p:cNvPr>
          <p:cNvPicPr>
            <a:picLocks noChangeAspect="1"/>
          </p:cNvPicPr>
          <p:nvPr/>
        </p:nvPicPr>
        <p:blipFill rotWithShape="1">
          <a:blip r:embed="rId7">
            <a:extLst>
              <a:ext uri="{28A0092B-C50C-407E-A947-70E740481C1C}">
                <a14:useLocalDpi xmlns:a14="http://schemas.microsoft.com/office/drawing/2010/main" val="0"/>
              </a:ext>
            </a:extLst>
          </a:blip>
          <a:srcRect l="13456" t="21038" r="15246" b="11785"/>
          <a:stretch/>
        </p:blipFill>
        <p:spPr bwMode="auto">
          <a:xfrm rot="5400000">
            <a:off x="5776206" y="877170"/>
            <a:ext cx="993963" cy="70207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897513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9FFFA-B360-41C4-7B21-39D80566B0E8}"/>
              </a:ext>
            </a:extLst>
          </p:cNvPr>
          <p:cNvSpPr>
            <a:spLocks noGrp="1"/>
          </p:cNvSpPr>
          <p:nvPr>
            <p:ph type="title"/>
          </p:nvPr>
        </p:nvSpPr>
        <p:spPr/>
        <p:txBody>
          <a:bodyPr/>
          <a:lstStyle/>
          <a:p>
            <a:r>
              <a:rPr lang="en-US" dirty="0"/>
              <a:t>Coil pack radial size</a:t>
            </a:r>
            <a:endParaRPr lang="en-GB" dirty="0"/>
          </a:p>
        </p:txBody>
      </p:sp>
      <p:sp>
        <p:nvSpPr>
          <p:cNvPr id="3" name="Content Placeholder 2">
            <a:extLst>
              <a:ext uri="{FF2B5EF4-FFF2-40B4-BE49-F238E27FC236}">
                <a16:creationId xmlns:a16="http://schemas.microsoft.com/office/drawing/2014/main" id="{10C31FEC-B8F9-D44E-A02A-A1E3C6A1BC41}"/>
              </a:ext>
            </a:extLst>
          </p:cNvPr>
          <p:cNvSpPr>
            <a:spLocks noGrp="1"/>
          </p:cNvSpPr>
          <p:nvPr>
            <p:ph idx="1"/>
          </p:nvPr>
        </p:nvSpPr>
        <p:spPr/>
        <p:txBody>
          <a:bodyPr/>
          <a:lstStyle/>
          <a:p>
            <a:pPr marL="257175" indent="-257175" algn="just">
              <a:spcBef>
                <a:spcPts val="150"/>
              </a:spcBef>
              <a:spcAft>
                <a:spcPts val="150"/>
              </a:spcAft>
              <a:buFont typeface="Symbol" panose="05050102010706020507" pitchFamily="18" charset="2"/>
              <a:buChar char=""/>
            </a:pPr>
            <a:r>
              <a:rPr lang="en-GB" sz="1200" b="1" kern="1400" dirty="0">
                <a:latin typeface="Calibri" panose="020F0502020204030204" pitchFamily="34" charset="0"/>
                <a:cs typeface="Times New Roman" panose="02020603050405020304" pitchFamily="18" charset="0"/>
              </a:rPr>
              <a:t>The gap between collars and insulated coils with respect to the nominal dimension, considering for each z location the average among the four coils, shall be -0.125 mm -0.125 / +0.075 mm. </a:t>
            </a:r>
          </a:p>
          <a:p>
            <a:endParaRPr lang="en-GB" dirty="0"/>
          </a:p>
        </p:txBody>
      </p:sp>
      <p:sp>
        <p:nvSpPr>
          <p:cNvPr id="4" name="Slide Number Placeholder 3">
            <a:extLst>
              <a:ext uri="{FF2B5EF4-FFF2-40B4-BE49-F238E27FC236}">
                <a16:creationId xmlns:a16="http://schemas.microsoft.com/office/drawing/2014/main" id="{3386AABC-906A-1D7D-3261-210275CEBD00}"/>
              </a:ext>
            </a:extLst>
          </p:cNvPr>
          <p:cNvSpPr>
            <a:spLocks noGrp="1"/>
          </p:cNvSpPr>
          <p:nvPr>
            <p:ph type="sldNum" sz="quarter" idx="12"/>
          </p:nvPr>
        </p:nvSpPr>
        <p:spPr/>
        <p:txBody>
          <a:bodyPr/>
          <a:lstStyle/>
          <a:p>
            <a:fld id="{BFDCA1C4-9514-7B4F-976F-D92F7E296653}" type="slidenum">
              <a:rPr lang="fr-FR" smtClean="0"/>
              <a:pPr/>
              <a:t>21</a:t>
            </a:fld>
            <a:endParaRPr lang="fr-FR"/>
          </a:p>
        </p:txBody>
      </p:sp>
      <p:pic>
        <p:nvPicPr>
          <p:cNvPr id="5" name="Picture 4">
            <a:extLst>
              <a:ext uri="{FF2B5EF4-FFF2-40B4-BE49-F238E27FC236}">
                <a16:creationId xmlns:a16="http://schemas.microsoft.com/office/drawing/2014/main" id="{658E1384-1108-DA8A-FEDD-717C68A4751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4768358" y="1535309"/>
            <a:ext cx="4400746" cy="2880000"/>
          </a:xfrm>
          <a:prstGeom prst="rect">
            <a:avLst/>
          </a:prstGeom>
        </p:spPr>
      </p:pic>
      <p:pic>
        <p:nvPicPr>
          <p:cNvPr id="8" name="Picture 7">
            <a:extLst>
              <a:ext uri="{FF2B5EF4-FFF2-40B4-BE49-F238E27FC236}">
                <a16:creationId xmlns:a16="http://schemas.microsoft.com/office/drawing/2014/main" id="{0D290D85-4BE8-9305-880F-86195F43BB91}"/>
              </a:ext>
            </a:extLst>
          </p:cNvPr>
          <p:cNvPicPr>
            <a:picLocks noChangeAspect="1"/>
          </p:cNvPicPr>
          <p:nvPr/>
        </p:nvPicPr>
        <p:blipFill>
          <a:blip r:embed="rId4"/>
          <a:srcRect/>
          <a:stretch/>
        </p:blipFill>
        <p:spPr>
          <a:xfrm>
            <a:off x="179512" y="1535309"/>
            <a:ext cx="4417297" cy="2880000"/>
          </a:xfrm>
          <a:prstGeom prst="rect">
            <a:avLst/>
          </a:prstGeom>
        </p:spPr>
      </p:pic>
    </p:spTree>
    <p:extLst>
      <p:ext uri="{BB962C8B-B14F-4D97-AF65-F5344CB8AC3E}">
        <p14:creationId xmlns:p14="http://schemas.microsoft.com/office/powerpoint/2010/main" val="2454034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80CC0-8ECE-F7DC-E1E0-1F16EABA260D}"/>
              </a:ext>
            </a:extLst>
          </p:cNvPr>
          <p:cNvSpPr>
            <a:spLocks noGrp="1"/>
          </p:cNvSpPr>
          <p:nvPr>
            <p:ph type="title"/>
          </p:nvPr>
        </p:nvSpPr>
        <p:spPr/>
        <p:txBody>
          <a:bodyPr/>
          <a:lstStyle/>
          <a:p>
            <a:r>
              <a:rPr lang="en-US" dirty="0"/>
              <a:t>Pole-key gap</a:t>
            </a:r>
            <a:endParaRPr lang="en-GB" dirty="0"/>
          </a:p>
        </p:txBody>
      </p:sp>
      <p:sp>
        <p:nvSpPr>
          <p:cNvPr id="3" name="Content Placeholder 2">
            <a:extLst>
              <a:ext uri="{FF2B5EF4-FFF2-40B4-BE49-F238E27FC236}">
                <a16:creationId xmlns:a16="http://schemas.microsoft.com/office/drawing/2014/main" id="{62B8B957-507B-084D-070D-C54FBE8AA3FB}"/>
              </a:ext>
            </a:extLst>
          </p:cNvPr>
          <p:cNvSpPr>
            <a:spLocks noGrp="1"/>
          </p:cNvSpPr>
          <p:nvPr>
            <p:ph idx="1"/>
          </p:nvPr>
        </p:nvSpPr>
        <p:spPr>
          <a:xfrm>
            <a:off x="539552" y="814186"/>
            <a:ext cx="6912768" cy="3680222"/>
          </a:xfrm>
        </p:spPr>
        <p:txBody>
          <a:bodyPr>
            <a:normAutofit/>
          </a:bodyPr>
          <a:lstStyle/>
          <a:p>
            <a:pPr marL="257175" indent="-257175" algn="just">
              <a:spcBef>
                <a:spcPts val="150"/>
              </a:spcBef>
              <a:buFont typeface="Symbol" panose="05050102010706020507" pitchFamily="18" charset="2"/>
              <a:buChar char=""/>
            </a:pPr>
            <a:r>
              <a:rPr lang="en-GB" sz="1350" b="1" kern="1400" dirty="0">
                <a:latin typeface="Calibri" panose="020F0502020204030204" pitchFamily="34" charset="0"/>
                <a:ea typeface="Times New Roman" panose="02020603050405020304" pitchFamily="18" charset="0"/>
                <a:cs typeface="Times New Roman" panose="02020603050405020304" pitchFamily="18" charset="0"/>
              </a:rPr>
              <a:t>The average pole key gap (per side) along the magnet length shall be +0.400 ±0.100 mm in each quadrant.</a:t>
            </a:r>
            <a:endParaRPr lang="en-GB" sz="1350" kern="1400" dirty="0">
              <a:latin typeface="Calibri" panose="020F0502020204030204" pitchFamily="34" charset="0"/>
              <a:ea typeface="Times New Roman" panose="02020603050405020304" pitchFamily="18" charset="0"/>
              <a:cs typeface="Times New Roman" panose="02020603050405020304" pitchFamily="18" charset="0"/>
            </a:endParaRPr>
          </a:p>
          <a:p>
            <a:pPr marL="257175" indent="-257175" algn="just">
              <a:spcBef>
                <a:spcPts val="150"/>
              </a:spcBef>
              <a:spcAft>
                <a:spcPts val="150"/>
              </a:spcAft>
              <a:buFont typeface="Symbol" panose="05050102010706020507" pitchFamily="18" charset="2"/>
              <a:buChar char=""/>
            </a:pPr>
            <a:r>
              <a:rPr lang="en-GB" sz="1350" b="1" kern="1400" dirty="0">
                <a:latin typeface="Calibri" panose="020F0502020204030204" pitchFamily="34" charset="0"/>
                <a:ea typeface="Times New Roman" panose="02020603050405020304" pitchFamily="18" charset="0"/>
                <a:cs typeface="Times New Roman" panose="02020603050405020304" pitchFamily="18" charset="0"/>
              </a:rPr>
              <a:t>The minimum pole key gap (per side) in any quadrant and in any longitudinal location shall be &gt; +0.300 mm</a:t>
            </a:r>
            <a:r>
              <a:rPr lang="en-GB" sz="1350" b="1" i="1" kern="1400" dirty="0">
                <a:latin typeface="Calibri" panose="020F0502020204030204" pitchFamily="34" charset="0"/>
                <a:ea typeface="Times New Roman" panose="02020603050405020304" pitchFamily="18" charset="0"/>
                <a:cs typeface="Times New Roman" panose="02020603050405020304" pitchFamily="18" charset="0"/>
              </a:rPr>
              <a:t>. </a:t>
            </a:r>
            <a:endParaRPr lang="en-GB" sz="1350" kern="1400" dirty="0">
              <a:latin typeface="Calibri" panose="020F0502020204030204" pitchFamily="34" charset="0"/>
              <a:ea typeface="Times New Roman" panose="02020603050405020304" pitchFamily="18" charset="0"/>
              <a:cs typeface="Times New Roman" panose="02020603050405020304" pitchFamily="18" charset="0"/>
            </a:endParaRPr>
          </a:p>
          <a:p>
            <a:pPr lvl="1"/>
            <a:r>
              <a:rPr lang="en-US" sz="1050" dirty="0"/>
              <a:t>From MQXFB02, pole keys are machined removing 250 µm on each side from the original key (lessons learnt from A07&amp;A08)</a:t>
            </a:r>
          </a:p>
          <a:p>
            <a:pPr lvl="1"/>
            <a:r>
              <a:rPr lang="en-US" sz="1050" dirty="0"/>
              <a:t>We have a more uniform pole key gap along the length than in previous assemblies (no coil belly)</a:t>
            </a:r>
          </a:p>
        </p:txBody>
      </p:sp>
      <p:sp>
        <p:nvSpPr>
          <p:cNvPr id="4" name="Slide Number Placeholder 3">
            <a:extLst>
              <a:ext uri="{FF2B5EF4-FFF2-40B4-BE49-F238E27FC236}">
                <a16:creationId xmlns:a16="http://schemas.microsoft.com/office/drawing/2014/main" id="{86DDE911-92FA-D9F0-4020-147FF2BA4562}"/>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5" name="Picture 4">
            <a:extLst>
              <a:ext uri="{FF2B5EF4-FFF2-40B4-BE49-F238E27FC236}">
                <a16:creationId xmlns:a16="http://schemas.microsoft.com/office/drawing/2014/main" id="{BFC10668-C7D7-9D6B-4D41-29F72711832B}"/>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348493" y="2517709"/>
            <a:ext cx="3029660" cy="2371605"/>
          </a:xfrm>
          <a:prstGeom prst="rect">
            <a:avLst/>
          </a:prstGeom>
        </p:spPr>
      </p:pic>
      <p:grpSp>
        <p:nvGrpSpPr>
          <p:cNvPr id="6" name="Group 5">
            <a:extLst>
              <a:ext uri="{FF2B5EF4-FFF2-40B4-BE49-F238E27FC236}">
                <a16:creationId xmlns:a16="http://schemas.microsoft.com/office/drawing/2014/main" id="{F740CD30-7186-DDB0-AC1F-3914DF5A8DE4}"/>
              </a:ext>
            </a:extLst>
          </p:cNvPr>
          <p:cNvGrpSpPr/>
          <p:nvPr/>
        </p:nvGrpSpPr>
        <p:grpSpPr>
          <a:xfrm>
            <a:off x="7918812" y="864649"/>
            <a:ext cx="1127988" cy="987237"/>
            <a:chOff x="652446" y="4734608"/>
            <a:chExt cx="1503984" cy="1316316"/>
          </a:xfrm>
        </p:grpSpPr>
        <p:pic>
          <p:nvPicPr>
            <p:cNvPr id="7" name="Picture 3">
              <a:extLst>
                <a:ext uri="{FF2B5EF4-FFF2-40B4-BE49-F238E27FC236}">
                  <a16:creationId xmlns:a16="http://schemas.microsoft.com/office/drawing/2014/main" id="{77CDCDF8-ED94-8ACC-08CE-CDFF9DF299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446" y="4734608"/>
              <a:ext cx="1503984" cy="1316316"/>
            </a:xfrm>
            <a:prstGeom prst="rect">
              <a:avLst/>
            </a:prstGeom>
            <a:noFill/>
            <a:ln w="158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a:extLst>
                <a:ext uri="{FF2B5EF4-FFF2-40B4-BE49-F238E27FC236}">
                  <a16:creationId xmlns:a16="http://schemas.microsoft.com/office/drawing/2014/main" id="{B903843E-94AA-4A48-7F05-A72AA77D1BD6}"/>
                </a:ext>
              </a:extLst>
            </p:cNvPr>
            <p:cNvSpPr/>
            <p:nvPr/>
          </p:nvSpPr>
          <p:spPr>
            <a:xfrm rot="18879603">
              <a:off x="1080947" y="5058219"/>
              <a:ext cx="612648" cy="8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a:defRPr/>
              </a:pPr>
              <a:endParaRPr lang="en-GB" sz="1350">
                <a:solidFill>
                  <a:prstClr val="white"/>
                </a:solidFill>
                <a:latin typeface="Arial"/>
              </a:endParaRPr>
            </a:p>
          </p:txBody>
        </p:sp>
        <p:sp>
          <p:nvSpPr>
            <p:cNvPr id="9" name="Rectangle 8">
              <a:extLst>
                <a:ext uri="{FF2B5EF4-FFF2-40B4-BE49-F238E27FC236}">
                  <a16:creationId xmlns:a16="http://schemas.microsoft.com/office/drawing/2014/main" id="{3AFA208D-A85A-B171-F2BF-AA30168A8A34}"/>
                </a:ext>
              </a:extLst>
            </p:cNvPr>
            <p:cNvSpPr/>
            <p:nvPr/>
          </p:nvSpPr>
          <p:spPr>
            <a:xfrm rot="18879603">
              <a:off x="1350154" y="5328565"/>
              <a:ext cx="612648" cy="835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342900">
                <a:defRPr/>
              </a:pPr>
              <a:endParaRPr lang="en-GB" sz="1350">
                <a:solidFill>
                  <a:prstClr val="white"/>
                </a:solidFill>
                <a:latin typeface="Arial"/>
              </a:endParaRPr>
            </a:p>
          </p:txBody>
        </p:sp>
      </p:grpSp>
      <p:pic>
        <p:nvPicPr>
          <p:cNvPr id="10" name="Picture 9">
            <a:extLst>
              <a:ext uri="{FF2B5EF4-FFF2-40B4-BE49-F238E27FC236}">
                <a16:creationId xmlns:a16="http://schemas.microsoft.com/office/drawing/2014/main" id="{C842AC10-668F-1157-2C9A-87214A5C0ED4}"/>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4751839" y="2519709"/>
            <a:ext cx="3166973" cy="2335549"/>
          </a:xfrm>
          <a:prstGeom prst="rect">
            <a:avLst/>
          </a:prstGeom>
        </p:spPr>
      </p:pic>
    </p:spTree>
    <p:extLst>
      <p:ext uri="{BB962C8B-B14F-4D97-AF65-F5344CB8AC3E}">
        <p14:creationId xmlns:p14="http://schemas.microsoft.com/office/powerpoint/2010/main" val="18483168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5115A-4AB5-2D66-B3C6-19AA9A5156E3}"/>
              </a:ext>
            </a:extLst>
          </p:cNvPr>
          <p:cNvSpPr>
            <a:spLocks noGrp="1"/>
          </p:cNvSpPr>
          <p:nvPr>
            <p:ph type="title"/>
          </p:nvPr>
        </p:nvSpPr>
        <p:spPr/>
        <p:txBody>
          <a:bodyPr/>
          <a:lstStyle/>
          <a:p>
            <a:r>
              <a:rPr lang="en-US" dirty="0"/>
              <a:t>Coil pack geometrical measurements</a:t>
            </a:r>
            <a:endParaRPr lang="en-GB" dirty="0"/>
          </a:p>
        </p:txBody>
      </p:sp>
      <p:sp>
        <p:nvSpPr>
          <p:cNvPr id="3" name="Content Placeholder 2">
            <a:extLst>
              <a:ext uri="{FF2B5EF4-FFF2-40B4-BE49-F238E27FC236}">
                <a16:creationId xmlns:a16="http://schemas.microsoft.com/office/drawing/2014/main" id="{D6DFCA6A-784E-4EF5-3365-C2F630821336}"/>
              </a:ext>
            </a:extLst>
          </p:cNvPr>
          <p:cNvSpPr>
            <a:spLocks noGrp="1"/>
          </p:cNvSpPr>
          <p:nvPr>
            <p:ph idx="1"/>
          </p:nvPr>
        </p:nvSpPr>
        <p:spPr>
          <a:xfrm>
            <a:off x="602888" y="1122619"/>
            <a:ext cx="4329585" cy="1703589"/>
          </a:xfrm>
        </p:spPr>
        <p:txBody>
          <a:bodyPr>
            <a:normAutofit/>
          </a:bodyPr>
          <a:lstStyle/>
          <a:p>
            <a:pPr algn="just"/>
            <a:r>
              <a:rPr lang="en-GB" sz="1350" u="sng" kern="14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For the coil-pack size, uniformity, and squareness the following ranges are set: </a:t>
            </a:r>
            <a:endParaRPr lang="en-GB" sz="1350" kern="1400" dirty="0">
              <a:latin typeface="Calibri" panose="020F0502020204030204" pitchFamily="34" charset="0"/>
              <a:ea typeface="Times New Roman" panose="02020603050405020304" pitchFamily="18" charset="0"/>
              <a:cs typeface="Times New Roman" panose="02020603050405020304" pitchFamily="18" charset="0"/>
            </a:endParaRPr>
          </a:p>
          <a:p>
            <a:pPr lvl="1" algn="just">
              <a:spcBef>
                <a:spcPts val="150"/>
              </a:spcBef>
              <a:buFont typeface="Symbol" panose="05050102010706020507" pitchFamily="18" charset="2"/>
              <a:buChar char=""/>
            </a:pPr>
            <a:r>
              <a:rPr lang="en-GB" sz="1050" b="1" kern="1400" dirty="0">
                <a:latin typeface="Calibri" panose="020F0502020204030204" pitchFamily="34" charset="0"/>
                <a:cs typeface="Times New Roman" panose="02020603050405020304" pitchFamily="18" charset="0"/>
              </a:rPr>
              <a:t>The average vertical and horizontal dimension of the coil pack along the z axis shall be within 318.75 mm ± 0.250 mm</a:t>
            </a:r>
          </a:p>
          <a:p>
            <a:pPr lvl="1" indent="-257175" algn="just">
              <a:spcBef>
                <a:spcPts val="150"/>
              </a:spcBef>
              <a:buFont typeface="Symbol" panose="05050102010706020507" pitchFamily="18" charset="2"/>
              <a:buChar char=""/>
            </a:pPr>
            <a:r>
              <a:rPr lang="en-GB" sz="1050" b="1" kern="1400" dirty="0">
                <a:latin typeface="Calibri" panose="020F0502020204030204" pitchFamily="34" charset="0"/>
                <a:cs typeface="Times New Roman" panose="02020603050405020304" pitchFamily="18" charset="0"/>
              </a:rPr>
              <a:t>The uniformity of the vertical and horizontal dimensions along the z axis shall be within ±0.200 mm</a:t>
            </a:r>
          </a:p>
          <a:p>
            <a:pPr lvl="1" indent="-257175" algn="just">
              <a:spcBef>
                <a:spcPts val="150"/>
              </a:spcBef>
              <a:spcAft>
                <a:spcPts val="150"/>
              </a:spcAft>
              <a:buFont typeface="Symbol" panose="05050102010706020507" pitchFamily="18" charset="2"/>
              <a:buChar char=""/>
            </a:pPr>
            <a:r>
              <a:rPr lang="en-GB" sz="1050" b="1" kern="1400" dirty="0">
                <a:latin typeface="Calibri" panose="020F0502020204030204" pitchFamily="34" charset="0"/>
                <a:cs typeface="Times New Roman" panose="02020603050405020304" pitchFamily="18" charset="0"/>
              </a:rPr>
              <a:t>The squareness of the vertical and horizontal dimensions along the z axis shall be within±0.250 mm</a:t>
            </a:r>
          </a:p>
          <a:p>
            <a:pPr marL="0" indent="0" algn="just">
              <a:buNone/>
            </a:pPr>
            <a:endParaRPr lang="en-GB" dirty="0"/>
          </a:p>
        </p:txBody>
      </p:sp>
      <p:sp>
        <p:nvSpPr>
          <p:cNvPr id="4" name="Slide Number Placeholder 3">
            <a:extLst>
              <a:ext uri="{FF2B5EF4-FFF2-40B4-BE49-F238E27FC236}">
                <a16:creationId xmlns:a16="http://schemas.microsoft.com/office/drawing/2014/main" id="{150ACFB3-3367-CEB1-4782-541DE4A6E6CE}"/>
              </a:ext>
            </a:extLst>
          </p:cNvPr>
          <p:cNvSpPr>
            <a:spLocks noGrp="1"/>
          </p:cNvSpPr>
          <p:nvPr>
            <p:ph type="sldNum" sz="quarter" idx="12"/>
          </p:nvPr>
        </p:nvSpPr>
        <p:spPr/>
        <p:txBody>
          <a:bodyPr/>
          <a:lstStyle/>
          <a:p>
            <a:fld id="{BFDCA1C4-9514-7B4F-976F-D92F7E296653}" type="slidenum">
              <a:rPr lang="fr-FR" smtClean="0"/>
              <a:pPr/>
              <a:t>23</a:t>
            </a:fld>
            <a:endParaRPr lang="fr-FR"/>
          </a:p>
        </p:txBody>
      </p:sp>
      <p:pic>
        <p:nvPicPr>
          <p:cNvPr id="5" name="Content Placeholder 5">
            <a:extLst>
              <a:ext uri="{FF2B5EF4-FFF2-40B4-BE49-F238E27FC236}">
                <a16:creationId xmlns:a16="http://schemas.microsoft.com/office/drawing/2014/main" id="{F5FDBEF1-CB00-42B2-ABDA-2944D6ABFB3B}"/>
              </a:ext>
            </a:extLst>
          </p:cNvPr>
          <p:cNvPicPr>
            <a:picLocks noChangeAspect="1"/>
          </p:cNvPicPr>
          <p:nvPr/>
        </p:nvPicPr>
        <p:blipFill>
          <a:blip r:embed="rId2"/>
          <a:stretch>
            <a:fillRect/>
          </a:stretch>
        </p:blipFill>
        <p:spPr>
          <a:xfrm>
            <a:off x="5184170" y="880961"/>
            <a:ext cx="1528796" cy="2124767"/>
          </a:xfrm>
          <a:prstGeom prst="rect">
            <a:avLst/>
          </a:prstGeom>
        </p:spPr>
      </p:pic>
      <p:pic>
        <p:nvPicPr>
          <p:cNvPr id="6" name="Picture 5">
            <a:extLst>
              <a:ext uri="{FF2B5EF4-FFF2-40B4-BE49-F238E27FC236}">
                <a16:creationId xmlns:a16="http://schemas.microsoft.com/office/drawing/2014/main" id="{8A7CDB9F-1EA0-2853-ED37-CCBAA4686F4D}"/>
              </a:ext>
            </a:extLst>
          </p:cNvPr>
          <p:cNvPicPr>
            <a:picLocks noChangeAspect="1"/>
          </p:cNvPicPr>
          <p:nvPr/>
        </p:nvPicPr>
        <p:blipFill>
          <a:blip r:embed="rId3"/>
          <a:stretch>
            <a:fillRect/>
          </a:stretch>
        </p:blipFill>
        <p:spPr>
          <a:xfrm>
            <a:off x="7270929" y="1975366"/>
            <a:ext cx="1263497" cy="1147603"/>
          </a:xfrm>
          <a:prstGeom prst="rect">
            <a:avLst/>
          </a:prstGeom>
        </p:spPr>
      </p:pic>
      <p:pic>
        <p:nvPicPr>
          <p:cNvPr id="8" name="Picture 7">
            <a:extLst>
              <a:ext uri="{FF2B5EF4-FFF2-40B4-BE49-F238E27FC236}">
                <a16:creationId xmlns:a16="http://schemas.microsoft.com/office/drawing/2014/main" id="{6A71DD0A-52D0-CC22-E5A2-C3B2984F16A4}"/>
              </a:ext>
            </a:extLst>
          </p:cNvPr>
          <p:cNvPicPr>
            <a:picLocks noChangeAspect="1"/>
          </p:cNvPicPr>
          <p:nvPr/>
        </p:nvPicPr>
        <p:blipFill rotWithShape="1">
          <a:blip r:embed="rId4"/>
          <a:srcRect l="30061" t="31100" r="55764" b="33463"/>
          <a:stretch/>
        </p:blipFill>
        <p:spPr>
          <a:xfrm>
            <a:off x="7276940" y="860236"/>
            <a:ext cx="1223314" cy="1019429"/>
          </a:xfrm>
          <a:prstGeom prst="rect">
            <a:avLst/>
          </a:prstGeom>
        </p:spPr>
      </p:pic>
      <p:pic>
        <p:nvPicPr>
          <p:cNvPr id="12" name="Picture 11">
            <a:extLst>
              <a:ext uri="{FF2B5EF4-FFF2-40B4-BE49-F238E27FC236}">
                <a16:creationId xmlns:a16="http://schemas.microsoft.com/office/drawing/2014/main" id="{D3B480A5-2E0C-0FFC-E663-7A5C527A5D8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1808087" y="3273828"/>
            <a:ext cx="2693683" cy="1593805"/>
          </a:xfrm>
          <a:prstGeom prst="rect">
            <a:avLst/>
          </a:prstGeom>
        </p:spPr>
      </p:pic>
      <p:pic>
        <p:nvPicPr>
          <p:cNvPr id="13" name="Picture 12">
            <a:extLst>
              <a:ext uri="{FF2B5EF4-FFF2-40B4-BE49-F238E27FC236}">
                <a16:creationId xmlns:a16="http://schemas.microsoft.com/office/drawing/2014/main" id="{41D74749-EE38-C120-283B-FB5DB1250FEF}"/>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4662598" y="3273828"/>
            <a:ext cx="2673316" cy="1593805"/>
          </a:xfrm>
          <a:prstGeom prst="rect">
            <a:avLst/>
          </a:prstGeom>
        </p:spPr>
      </p:pic>
    </p:spTree>
    <p:extLst>
      <p:ext uri="{BB962C8B-B14F-4D97-AF65-F5344CB8AC3E}">
        <p14:creationId xmlns:p14="http://schemas.microsoft.com/office/powerpoint/2010/main" val="24239955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C1572-1C44-4722-FEBF-28C4E23AB205}"/>
              </a:ext>
            </a:extLst>
          </p:cNvPr>
          <p:cNvSpPr>
            <a:spLocks noGrp="1"/>
          </p:cNvSpPr>
          <p:nvPr>
            <p:ph type="title"/>
          </p:nvPr>
        </p:nvSpPr>
        <p:spPr/>
        <p:txBody>
          <a:bodyPr/>
          <a:lstStyle/>
          <a:p>
            <a:r>
              <a:rPr lang="en-US" dirty="0"/>
              <a:t>Coil pack size </a:t>
            </a:r>
            <a:endParaRPr lang="en-GB" dirty="0"/>
          </a:p>
        </p:txBody>
      </p:sp>
      <p:sp>
        <p:nvSpPr>
          <p:cNvPr id="4" name="Slide Number Placeholder 3">
            <a:extLst>
              <a:ext uri="{FF2B5EF4-FFF2-40B4-BE49-F238E27FC236}">
                <a16:creationId xmlns:a16="http://schemas.microsoft.com/office/drawing/2014/main" id="{47BFBA17-5570-985C-6994-4F26E9735222}"/>
              </a:ext>
            </a:extLst>
          </p:cNvPr>
          <p:cNvSpPr>
            <a:spLocks noGrp="1"/>
          </p:cNvSpPr>
          <p:nvPr>
            <p:ph type="sldNum" sz="quarter" idx="12"/>
          </p:nvPr>
        </p:nvSpPr>
        <p:spPr/>
        <p:txBody>
          <a:bodyPr/>
          <a:lstStyle/>
          <a:p>
            <a:fld id="{BFDCA1C4-9514-7B4F-976F-D92F7E296653}" type="slidenum">
              <a:rPr lang="fr-FR" smtClean="0"/>
              <a:pPr/>
              <a:t>24</a:t>
            </a:fld>
            <a:endParaRPr lang="fr-FR"/>
          </a:p>
        </p:txBody>
      </p:sp>
      <p:pic>
        <p:nvPicPr>
          <p:cNvPr id="8" name="Picture 7">
            <a:extLst>
              <a:ext uri="{FF2B5EF4-FFF2-40B4-BE49-F238E27FC236}">
                <a16:creationId xmlns:a16="http://schemas.microsoft.com/office/drawing/2014/main" id="{160EBD17-8B3F-869B-D7D9-59E954E04FEF}"/>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4572000" y="1196748"/>
            <a:ext cx="3862667" cy="2970210"/>
          </a:xfrm>
          <a:prstGeom prst="rect">
            <a:avLst/>
          </a:prstGeom>
        </p:spPr>
      </p:pic>
      <p:pic>
        <p:nvPicPr>
          <p:cNvPr id="5" name="Picture 4">
            <a:extLst>
              <a:ext uri="{FF2B5EF4-FFF2-40B4-BE49-F238E27FC236}">
                <a16:creationId xmlns:a16="http://schemas.microsoft.com/office/drawing/2014/main" id="{6D7CA70C-9926-F908-D399-E33A13DA13D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323528" y="1186444"/>
            <a:ext cx="3846665" cy="2970210"/>
          </a:xfrm>
          <a:prstGeom prst="rect">
            <a:avLst/>
          </a:prstGeom>
        </p:spPr>
      </p:pic>
    </p:spTree>
    <p:extLst>
      <p:ext uri="{BB962C8B-B14F-4D97-AF65-F5344CB8AC3E}">
        <p14:creationId xmlns:p14="http://schemas.microsoft.com/office/powerpoint/2010/main" val="30394262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BA07C-1769-23A0-D364-3C31EB947CE4}"/>
              </a:ext>
            </a:extLst>
          </p:cNvPr>
          <p:cNvSpPr>
            <a:spLocks noGrp="1"/>
          </p:cNvSpPr>
          <p:nvPr>
            <p:ph type="title"/>
          </p:nvPr>
        </p:nvSpPr>
        <p:spPr/>
        <p:txBody>
          <a:bodyPr/>
          <a:lstStyle/>
          <a:p>
            <a:r>
              <a:rPr lang="en-US" dirty="0"/>
              <a:t>Coil pack squareness and uniformity</a:t>
            </a:r>
            <a:endParaRPr lang="en-GB" dirty="0"/>
          </a:p>
        </p:txBody>
      </p:sp>
      <p:sp>
        <p:nvSpPr>
          <p:cNvPr id="4" name="Slide Number Placeholder 3">
            <a:extLst>
              <a:ext uri="{FF2B5EF4-FFF2-40B4-BE49-F238E27FC236}">
                <a16:creationId xmlns:a16="http://schemas.microsoft.com/office/drawing/2014/main" id="{A4D2150E-9FC6-EDA3-B6AF-805CD66E9FE3}"/>
              </a:ext>
            </a:extLst>
          </p:cNvPr>
          <p:cNvSpPr>
            <a:spLocks noGrp="1"/>
          </p:cNvSpPr>
          <p:nvPr>
            <p:ph type="sldNum" sz="quarter" idx="12"/>
          </p:nvPr>
        </p:nvSpPr>
        <p:spPr/>
        <p:txBody>
          <a:bodyPr/>
          <a:lstStyle/>
          <a:p>
            <a:fld id="{BFDCA1C4-9514-7B4F-976F-D92F7E296653}" type="slidenum">
              <a:rPr lang="fr-FR" smtClean="0"/>
              <a:pPr/>
              <a:t>25</a:t>
            </a:fld>
            <a:endParaRPr lang="fr-FR"/>
          </a:p>
        </p:txBody>
      </p:sp>
      <p:pic>
        <p:nvPicPr>
          <p:cNvPr id="3" name="Picture 2">
            <a:extLst>
              <a:ext uri="{FF2B5EF4-FFF2-40B4-BE49-F238E27FC236}">
                <a16:creationId xmlns:a16="http://schemas.microsoft.com/office/drawing/2014/main" id="{86157B4A-0281-A7BA-E1D9-28F3F0C86309}"/>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1925706" y="987001"/>
            <a:ext cx="2506749" cy="1904948"/>
          </a:xfrm>
          <a:prstGeom prst="rect">
            <a:avLst/>
          </a:prstGeom>
        </p:spPr>
      </p:pic>
      <p:pic>
        <p:nvPicPr>
          <p:cNvPr id="5" name="Picture 4">
            <a:extLst>
              <a:ext uri="{FF2B5EF4-FFF2-40B4-BE49-F238E27FC236}">
                <a16:creationId xmlns:a16="http://schemas.microsoft.com/office/drawing/2014/main" id="{02BF7ADA-4C71-DE12-2646-A1E4E4C9D366}"/>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4980443" y="987000"/>
            <a:ext cx="2506749" cy="1900423"/>
          </a:xfrm>
          <a:prstGeom prst="rect">
            <a:avLst/>
          </a:prstGeom>
        </p:spPr>
      </p:pic>
      <p:pic>
        <p:nvPicPr>
          <p:cNvPr id="6" name="Picture 5">
            <a:extLst>
              <a:ext uri="{FF2B5EF4-FFF2-40B4-BE49-F238E27FC236}">
                <a16:creationId xmlns:a16="http://schemas.microsoft.com/office/drawing/2014/main" id="{54D5C0A2-1984-A49A-48D5-8660627E0560}"/>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1933891" y="3006684"/>
            <a:ext cx="2500036" cy="1908872"/>
          </a:xfrm>
          <a:prstGeom prst="rect">
            <a:avLst/>
          </a:prstGeom>
        </p:spPr>
      </p:pic>
      <p:pic>
        <p:nvPicPr>
          <p:cNvPr id="13" name="Picture 12">
            <a:extLst>
              <a:ext uri="{FF2B5EF4-FFF2-40B4-BE49-F238E27FC236}">
                <a16:creationId xmlns:a16="http://schemas.microsoft.com/office/drawing/2014/main" id="{E6670047-47F6-E270-CDB6-C75565C1DE5A}"/>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4980443" y="3003798"/>
            <a:ext cx="2482615" cy="1909356"/>
          </a:xfrm>
          <a:prstGeom prst="rect">
            <a:avLst/>
          </a:prstGeom>
        </p:spPr>
      </p:pic>
    </p:spTree>
    <p:extLst>
      <p:ext uri="{BB962C8B-B14F-4D97-AF65-F5344CB8AC3E}">
        <p14:creationId xmlns:p14="http://schemas.microsoft.com/office/powerpoint/2010/main" val="1120386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85C13-CF48-7A87-6D7C-16418D5C363A}"/>
              </a:ext>
            </a:extLst>
          </p:cNvPr>
          <p:cNvSpPr>
            <a:spLocks noGrp="1"/>
          </p:cNvSpPr>
          <p:nvPr>
            <p:ph type="title"/>
          </p:nvPr>
        </p:nvSpPr>
        <p:spPr/>
        <p:txBody>
          <a:bodyPr/>
          <a:lstStyle/>
          <a:p>
            <a:r>
              <a:rPr lang="en-US" dirty="0"/>
              <a:t>Azimuthal pre-load target</a:t>
            </a:r>
            <a:endParaRPr lang="en-GB" dirty="0"/>
          </a:p>
        </p:txBody>
      </p:sp>
      <p:sp>
        <p:nvSpPr>
          <p:cNvPr id="4" name="Slide Number Placeholder 3">
            <a:extLst>
              <a:ext uri="{FF2B5EF4-FFF2-40B4-BE49-F238E27FC236}">
                <a16:creationId xmlns:a16="http://schemas.microsoft.com/office/drawing/2014/main" id="{9E30D122-BD01-4EDD-DD03-52F7BD975566}"/>
              </a:ext>
            </a:extLst>
          </p:cNvPr>
          <p:cNvSpPr>
            <a:spLocks noGrp="1"/>
          </p:cNvSpPr>
          <p:nvPr>
            <p:ph type="sldNum" sz="quarter" idx="12"/>
          </p:nvPr>
        </p:nvSpPr>
        <p:spPr/>
        <p:txBody>
          <a:bodyPr/>
          <a:lstStyle/>
          <a:p>
            <a:fld id="{BFDCA1C4-9514-7B4F-976F-D92F7E296653}" type="slidenum">
              <a:rPr lang="fr-FR" smtClean="0"/>
              <a:pPr/>
              <a:t>26</a:t>
            </a:fld>
            <a:endParaRPr lang="fr-FR"/>
          </a:p>
        </p:txBody>
      </p:sp>
      <p:pic>
        <p:nvPicPr>
          <p:cNvPr id="5" name="Picture 4">
            <a:extLst>
              <a:ext uri="{FF2B5EF4-FFF2-40B4-BE49-F238E27FC236}">
                <a16:creationId xmlns:a16="http://schemas.microsoft.com/office/drawing/2014/main" id="{EC3B2CC3-459B-B365-AA75-8AD6C1B398F6}"/>
              </a:ext>
            </a:extLst>
          </p:cNvPr>
          <p:cNvPicPr>
            <a:picLocks noChangeAspect="1"/>
          </p:cNvPicPr>
          <p:nvPr/>
        </p:nvPicPr>
        <p:blipFill rotWithShape="1">
          <a:blip r:embed="rId2">
            <a:extLst>
              <a:ext uri="{28A0092B-C50C-407E-A947-70E740481C1C}">
                <a14:useLocalDpi xmlns:a14="http://schemas.microsoft.com/office/drawing/2010/main" val="0"/>
              </a:ext>
            </a:extLst>
          </a:blip>
          <a:srcRect l="11729" t="237" r="24132" b="26265"/>
          <a:stretch/>
        </p:blipFill>
        <p:spPr bwMode="auto">
          <a:xfrm>
            <a:off x="6348037" y="515236"/>
            <a:ext cx="2616891" cy="2695902"/>
          </a:xfrm>
          <a:prstGeom prst="rect">
            <a:avLst/>
          </a:prstGeom>
          <a:noFill/>
          <a:ln>
            <a:noFill/>
          </a:ln>
          <a:extLst>
            <a:ext uri="{53640926-AAD7-44D8-BBD7-CCE9431645EC}">
              <a14:shadowObscured xmlns:a14="http://schemas.microsoft.com/office/drawing/2010/main"/>
            </a:ext>
          </a:extLst>
        </p:spPr>
      </p:pic>
      <p:sp>
        <p:nvSpPr>
          <p:cNvPr id="6" name="Content Placeholder 2">
            <a:extLst>
              <a:ext uri="{FF2B5EF4-FFF2-40B4-BE49-F238E27FC236}">
                <a16:creationId xmlns:a16="http://schemas.microsoft.com/office/drawing/2014/main" id="{477BCDCB-A6E3-4710-5CCA-DCC5986F7AAE}"/>
              </a:ext>
            </a:extLst>
          </p:cNvPr>
          <p:cNvSpPr txBox="1">
            <a:spLocks/>
          </p:cNvSpPr>
          <p:nvPr/>
        </p:nvSpPr>
        <p:spPr>
          <a:xfrm>
            <a:off x="467544" y="2247715"/>
            <a:ext cx="8352928" cy="2386283"/>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1200" dirty="0">
              <a:latin typeface="+mj-lt"/>
            </a:endParaRPr>
          </a:p>
          <a:p>
            <a:r>
              <a:rPr lang="en-US" sz="1200" dirty="0">
                <a:latin typeface="+mj-lt"/>
              </a:rPr>
              <a:t>The target room temperature preload for MQXFB02 &amp; B03:</a:t>
            </a:r>
          </a:p>
          <a:p>
            <a:pPr lvl="1"/>
            <a:r>
              <a:rPr lang="en-US" sz="1200" dirty="0">
                <a:solidFill>
                  <a:srgbClr val="FF0000"/>
                </a:solidFill>
                <a:latin typeface="+mj-lt"/>
              </a:rPr>
              <a:t>Average shell stress: 58 ± 6 MPa;  </a:t>
            </a:r>
          </a:p>
          <a:p>
            <a:pPr lvl="1"/>
            <a:r>
              <a:rPr lang="en-US" sz="1200" dirty="0">
                <a:solidFill>
                  <a:srgbClr val="FF0000"/>
                </a:solidFill>
                <a:latin typeface="+mj-lt"/>
              </a:rPr>
              <a:t>Average pole coil stress: -70 ± 10 MPa</a:t>
            </a:r>
          </a:p>
          <a:p>
            <a:pPr lvl="1"/>
            <a:r>
              <a:rPr lang="en-US" sz="1200" dirty="0">
                <a:latin typeface="+mj-lt"/>
              </a:rPr>
              <a:t>Rod strain: 650 µ</a:t>
            </a:r>
            <a:r>
              <a:rPr lang="el-GR" sz="1200" dirty="0">
                <a:latin typeface="+mj-lt"/>
              </a:rPr>
              <a:t>ε</a:t>
            </a:r>
            <a:endParaRPr lang="en-US" sz="1200" dirty="0">
              <a:latin typeface="+mj-lt"/>
            </a:endParaRPr>
          </a:p>
          <a:p>
            <a:pPr lvl="1"/>
            <a:r>
              <a:rPr lang="en-US" sz="1200" dirty="0">
                <a:latin typeface="+mj-lt"/>
              </a:rPr>
              <a:t>This is a target not a requirement, and in case the maximum allowable peak stress in the conductor (100 MPa) is reached, the average pre-load will be lowered accordingly to fulfill the peak stress requirement</a:t>
            </a:r>
          </a:p>
          <a:p>
            <a:endParaRPr lang="en-US" sz="1200" dirty="0">
              <a:solidFill>
                <a:srgbClr val="FF0000"/>
              </a:solidFill>
              <a:latin typeface="+mj-lt"/>
            </a:endParaRPr>
          </a:p>
          <a:p>
            <a:r>
              <a:rPr lang="en-US" sz="1200" dirty="0">
                <a:latin typeface="+mj-lt"/>
              </a:rPr>
              <a:t>With the new welding procedure, demonstrated in MQXFBP3&amp;B02&amp;B03, we expect no increase on the azimuthal stress of the coils during welding</a:t>
            </a:r>
          </a:p>
          <a:p>
            <a:endParaRPr lang="en-GB" sz="1200" dirty="0">
              <a:latin typeface="+mj-lt"/>
            </a:endParaRPr>
          </a:p>
        </p:txBody>
      </p:sp>
      <p:sp>
        <p:nvSpPr>
          <p:cNvPr id="7" name="Content Placeholder 2">
            <a:extLst>
              <a:ext uri="{FF2B5EF4-FFF2-40B4-BE49-F238E27FC236}">
                <a16:creationId xmlns:a16="http://schemas.microsoft.com/office/drawing/2014/main" id="{627F0313-F615-C1EF-5CA0-FECDE5F3CCB2}"/>
              </a:ext>
            </a:extLst>
          </p:cNvPr>
          <p:cNvSpPr txBox="1">
            <a:spLocks/>
          </p:cNvSpPr>
          <p:nvPr/>
        </p:nvSpPr>
        <p:spPr>
          <a:xfrm>
            <a:off x="467544" y="967546"/>
            <a:ext cx="5591581" cy="3680222"/>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latin typeface="+mj-lt"/>
              </a:rPr>
              <a:t>The allowable </a:t>
            </a:r>
            <a:r>
              <a:rPr lang="en-US" sz="1200" dirty="0">
                <a:solidFill>
                  <a:srgbClr val="FF0000"/>
                </a:solidFill>
                <a:latin typeface="+mj-lt"/>
              </a:rPr>
              <a:t>peak stress</a:t>
            </a:r>
            <a:r>
              <a:rPr lang="en-US" sz="1200" dirty="0">
                <a:latin typeface="+mj-lt"/>
              </a:rPr>
              <a:t> in the coil during loading is </a:t>
            </a:r>
            <a:r>
              <a:rPr lang="en-US" sz="1200" dirty="0">
                <a:solidFill>
                  <a:srgbClr val="FF0000"/>
                </a:solidFill>
                <a:latin typeface="+mj-lt"/>
              </a:rPr>
              <a:t>-100 MPa</a:t>
            </a:r>
            <a:r>
              <a:rPr lang="en-US" sz="1200" dirty="0">
                <a:latin typeface="+mj-lt"/>
              </a:rPr>
              <a:t>, achievable thanks to the new loading procedure with auxiliary bladders. </a:t>
            </a:r>
          </a:p>
          <a:p>
            <a:pPr lvl="1"/>
            <a:r>
              <a:rPr lang="en-US" sz="1200" dirty="0">
                <a:latin typeface="+mj-lt"/>
              </a:rPr>
              <a:t>This is a requirement, the measured pole stress in the coils shall not exceed this value</a:t>
            </a:r>
          </a:p>
          <a:p>
            <a:pPr lvl="1"/>
            <a:r>
              <a:rPr lang="en-US" sz="1200" dirty="0">
                <a:latin typeface="+mj-lt"/>
              </a:rPr>
              <a:t>The measuring location corresponds to the longitudinal position where we expect higher coil stress (see slide 4)</a:t>
            </a:r>
          </a:p>
          <a:p>
            <a:endParaRPr lang="en-GB" sz="1200" dirty="0">
              <a:latin typeface="+mj-lt"/>
            </a:endParaRPr>
          </a:p>
        </p:txBody>
      </p:sp>
    </p:spTree>
    <p:extLst>
      <p:ext uri="{BB962C8B-B14F-4D97-AF65-F5344CB8AC3E}">
        <p14:creationId xmlns:p14="http://schemas.microsoft.com/office/powerpoint/2010/main" val="15213395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EDC2C30-7EB3-E8EF-34D3-887ABE2748C4}"/>
              </a:ext>
            </a:extLst>
          </p:cNvPr>
          <p:cNvPicPr>
            <a:picLocks noChangeAspect="1"/>
          </p:cNvPicPr>
          <p:nvPr/>
        </p:nvPicPr>
        <p:blipFill>
          <a:blip r:embed="rId2"/>
          <a:stretch>
            <a:fillRect/>
          </a:stretch>
        </p:blipFill>
        <p:spPr>
          <a:xfrm>
            <a:off x="1771521" y="1068876"/>
            <a:ext cx="5436776" cy="3111509"/>
          </a:xfrm>
          <a:prstGeom prst="rect">
            <a:avLst/>
          </a:prstGeom>
        </p:spPr>
      </p:pic>
      <p:sp>
        <p:nvSpPr>
          <p:cNvPr id="2" name="Title 1">
            <a:extLst>
              <a:ext uri="{FF2B5EF4-FFF2-40B4-BE49-F238E27FC236}">
                <a16:creationId xmlns:a16="http://schemas.microsoft.com/office/drawing/2014/main" id="{242034FA-2771-BCB7-A9C6-6FC3EAC6BB4D}"/>
              </a:ext>
            </a:extLst>
          </p:cNvPr>
          <p:cNvSpPr>
            <a:spLocks noGrp="1"/>
          </p:cNvSpPr>
          <p:nvPr>
            <p:ph type="title"/>
          </p:nvPr>
        </p:nvSpPr>
        <p:spPr/>
        <p:txBody>
          <a:bodyPr/>
          <a:lstStyle/>
          <a:p>
            <a:r>
              <a:rPr lang="en-US" dirty="0"/>
              <a:t>RT: Targets vs achieved</a:t>
            </a:r>
            <a:endParaRPr lang="en-GB" dirty="0"/>
          </a:p>
        </p:txBody>
      </p:sp>
      <p:sp>
        <p:nvSpPr>
          <p:cNvPr id="4" name="Slide Number Placeholder 3">
            <a:extLst>
              <a:ext uri="{FF2B5EF4-FFF2-40B4-BE49-F238E27FC236}">
                <a16:creationId xmlns:a16="http://schemas.microsoft.com/office/drawing/2014/main" id="{87A44F72-F59A-E948-2EAA-74DF7B8E8EF7}"/>
              </a:ext>
            </a:extLst>
          </p:cNvPr>
          <p:cNvSpPr>
            <a:spLocks noGrp="1"/>
          </p:cNvSpPr>
          <p:nvPr>
            <p:ph type="sldNum" sz="quarter" idx="12"/>
          </p:nvPr>
        </p:nvSpPr>
        <p:spPr/>
        <p:txBody>
          <a:bodyPr/>
          <a:lstStyle/>
          <a:p>
            <a:fld id="{BFDCA1C4-9514-7B4F-976F-D92F7E296653}" type="slidenum">
              <a:rPr lang="fr-FR" smtClean="0"/>
              <a:pPr/>
              <a:t>27</a:t>
            </a:fld>
            <a:endParaRPr lang="fr-FR"/>
          </a:p>
        </p:txBody>
      </p:sp>
      <p:cxnSp>
        <p:nvCxnSpPr>
          <p:cNvPr id="8" name="Straight Connector 7">
            <a:extLst>
              <a:ext uri="{FF2B5EF4-FFF2-40B4-BE49-F238E27FC236}">
                <a16:creationId xmlns:a16="http://schemas.microsoft.com/office/drawing/2014/main" id="{5ADA53B2-2C48-FCC5-62A6-AD8778D2991C}"/>
              </a:ext>
            </a:extLst>
          </p:cNvPr>
          <p:cNvCxnSpPr>
            <a:cxnSpLocks/>
          </p:cNvCxnSpPr>
          <p:nvPr/>
        </p:nvCxnSpPr>
        <p:spPr>
          <a:xfrm>
            <a:off x="4722530" y="2305184"/>
            <a:ext cx="2485767" cy="0"/>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90F95F3B-9DB1-660C-8A2C-F3EBC631726C}"/>
              </a:ext>
            </a:extLst>
          </p:cNvPr>
          <p:cNvCxnSpPr>
            <a:cxnSpLocks/>
          </p:cNvCxnSpPr>
          <p:nvPr/>
        </p:nvCxnSpPr>
        <p:spPr>
          <a:xfrm>
            <a:off x="4722530" y="2001501"/>
            <a:ext cx="2485767" cy="0"/>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D4EEB4D8-FE13-443D-3C37-066B3E4CAD23}"/>
              </a:ext>
            </a:extLst>
          </p:cNvPr>
          <p:cNvCxnSpPr>
            <a:cxnSpLocks/>
          </p:cNvCxnSpPr>
          <p:nvPr/>
        </p:nvCxnSpPr>
        <p:spPr>
          <a:xfrm>
            <a:off x="5426099" y="2596699"/>
            <a:ext cx="1782198" cy="0"/>
          </a:xfrm>
          <a:prstGeom prst="line">
            <a:avLst/>
          </a:prstGeom>
          <a:ln>
            <a:solidFill>
              <a:srgbClr val="00B050"/>
            </a:solidFill>
            <a:prstDash val="dash"/>
          </a:ln>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59682551-7933-4DC1-D262-BA8CBFA44809}"/>
              </a:ext>
            </a:extLst>
          </p:cNvPr>
          <p:cNvCxnSpPr>
            <a:cxnSpLocks/>
          </p:cNvCxnSpPr>
          <p:nvPr/>
        </p:nvCxnSpPr>
        <p:spPr>
          <a:xfrm>
            <a:off x="2720084" y="3184040"/>
            <a:ext cx="2706015" cy="0"/>
          </a:xfrm>
          <a:prstGeom prst="line">
            <a:avLst/>
          </a:prstGeom>
          <a:ln>
            <a:solidFill>
              <a:srgbClr val="00B050"/>
            </a:solidFill>
            <a:prstDash val="dash"/>
          </a:ln>
        </p:spPr>
        <p:style>
          <a:lnRef idx="1">
            <a:schemeClr val="dk1"/>
          </a:lnRef>
          <a:fillRef idx="0">
            <a:schemeClr val="dk1"/>
          </a:fillRef>
          <a:effectRef idx="0">
            <a:schemeClr val="dk1"/>
          </a:effectRef>
          <a:fontRef idx="minor">
            <a:schemeClr val="tx1"/>
          </a:fontRef>
        </p:style>
      </p:cxnSp>
      <p:cxnSp>
        <p:nvCxnSpPr>
          <p:cNvPr id="20" name="Straight Connector 19">
            <a:extLst>
              <a:ext uri="{FF2B5EF4-FFF2-40B4-BE49-F238E27FC236}">
                <a16:creationId xmlns:a16="http://schemas.microsoft.com/office/drawing/2014/main" id="{F096B9DA-0E3C-EA64-6905-B96F3510FED9}"/>
              </a:ext>
            </a:extLst>
          </p:cNvPr>
          <p:cNvCxnSpPr>
            <a:cxnSpLocks/>
          </p:cNvCxnSpPr>
          <p:nvPr/>
        </p:nvCxnSpPr>
        <p:spPr>
          <a:xfrm>
            <a:off x="2384805" y="2204949"/>
            <a:ext cx="2337387" cy="0"/>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31712BEE-66F5-C2BF-46B7-C72F0F08A8EC}"/>
              </a:ext>
            </a:extLst>
          </p:cNvPr>
          <p:cNvCxnSpPr>
            <a:cxnSpLocks/>
          </p:cNvCxnSpPr>
          <p:nvPr/>
        </p:nvCxnSpPr>
        <p:spPr>
          <a:xfrm>
            <a:off x="2384805" y="2439386"/>
            <a:ext cx="2337387" cy="0"/>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DAB5D70F-C95E-3969-599B-E25FD8EC3BAD}"/>
              </a:ext>
            </a:extLst>
          </p:cNvPr>
          <p:cNvCxnSpPr/>
          <p:nvPr/>
        </p:nvCxnSpPr>
        <p:spPr>
          <a:xfrm flipV="1">
            <a:off x="3157847" y="1235718"/>
            <a:ext cx="0" cy="22682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4446FCD9-4C25-729F-E026-19B0AA14DEFF}"/>
              </a:ext>
            </a:extLst>
          </p:cNvPr>
          <p:cNvCxnSpPr/>
          <p:nvPr/>
        </p:nvCxnSpPr>
        <p:spPr>
          <a:xfrm flipV="1">
            <a:off x="3913931" y="1241345"/>
            <a:ext cx="0" cy="22682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0E8A2EDA-87DC-3E6C-04D0-58DB4473160C}"/>
              </a:ext>
            </a:extLst>
          </p:cNvPr>
          <p:cNvCxnSpPr/>
          <p:nvPr/>
        </p:nvCxnSpPr>
        <p:spPr>
          <a:xfrm flipV="1">
            <a:off x="4722192" y="1222712"/>
            <a:ext cx="0" cy="22682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E6192EE-7121-05D3-913F-39EC2EF2E624}"/>
              </a:ext>
            </a:extLst>
          </p:cNvPr>
          <p:cNvCxnSpPr/>
          <p:nvPr/>
        </p:nvCxnSpPr>
        <p:spPr>
          <a:xfrm flipV="1">
            <a:off x="5481185" y="1195819"/>
            <a:ext cx="0" cy="226825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55DE6CC9-1950-9B86-5159-8C5AD809DFAA}"/>
              </a:ext>
            </a:extLst>
          </p:cNvPr>
          <p:cNvSpPr txBox="1"/>
          <p:nvPr/>
        </p:nvSpPr>
        <p:spPr>
          <a:xfrm>
            <a:off x="2508284" y="3289384"/>
            <a:ext cx="596638" cy="219291"/>
          </a:xfrm>
          <a:prstGeom prst="rect">
            <a:avLst/>
          </a:prstGeom>
          <a:noFill/>
        </p:spPr>
        <p:txBody>
          <a:bodyPr wrap="none" rtlCol="0">
            <a:spAutoFit/>
          </a:bodyPr>
          <a:lstStyle/>
          <a:p>
            <a:r>
              <a:rPr lang="en-US" sz="825" dirty="0"/>
              <a:t>13.8 mm</a:t>
            </a:r>
            <a:endParaRPr lang="en-GB" sz="825" dirty="0"/>
          </a:p>
        </p:txBody>
      </p:sp>
      <p:sp>
        <p:nvSpPr>
          <p:cNvPr id="29" name="TextBox 28">
            <a:extLst>
              <a:ext uri="{FF2B5EF4-FFF2-40B4-BE49-F238E27FC236}">
                <a16:creationId xmlns:a16="http://schemas.microsoft.com/office/drawing/2014/main" id="{AFA8AE86-3CB7-F089-FD69-0326980A0EC0}"/>
              </a:ext>
            </a:extLst>
          </p:cNvPr>
          <p:cNvSpPr txBox="1"/>
          <p:nvPr/>
        </p:nvSpPr>
        <p:spPr>
          <a:xfrm>
            <a:off x="3246844" y="3275008"/>
            <a:ext cx="596638" cy="219291"/>
          </a:xfrm>
          <a:prstGeom prst="rect">
            <a:avLst/>
          </a:prstGeom>
          <a:noFill/>
        </p:spPr>
        <p:txBody>
          <a:bodyPr wrap="none" rtlCol="0">
            <a:spAutoFit/>
          </a:bodyPr>
          <a:lstStyle/>
          <a:p>
            <a:r>
              <a:rPr lang="en-US" sz="825" dirty="0"/>
              <a:t>13.8 mm</a:t>
            </a:r>
            <a:endParaRPr lang="en-GB" sz="825" dirty="0"/>
          </a:p>
        </p:txBody>
      </p:sp>
      <p:sp>
        <p:nvSpPr>
          <p:cNvPr id="30" name="TextBox 29">
            <a:extLst>
              <a:ext uri="{FF2B5EF4-FFF2-40B4-BE49-F238E27FC236}">
                <a16:creationId xmlns:a16="http://schemas.microsoft.com/office/drawing/2014/main" id="{B23073CC-C6E6-5FD5-DEEC-383654C14CC0}"/>
              </a:ext>
            </a:extLst>
          </p:cNvPr>
          <p:cNvSpPr txBox="1"/>
          <p:nvPr/>
        </p:nvSpPr>
        <p:spPr>
          <a:xfrm>
            <a:off x="4039456" y="3273469"/>
            <a:ext cx="596638" cy="219291"/>
          </a:xfrm>
          <a:prstGeom prst="rect">
            <a:avLst/>
          </a:prstGeom>
          <a:noFill/>
        </p:spPr>
        <p:txBody>
          <a:bodyPr wrap="none" rtlCol="0">
            <a:spAutoFit/>
          </a:bodyPr>
          <a:lstStyle/>
          <a:p>
            <a:r>
              <a:rPr lang="en-US" sz="825" dirty="0"/>
              <a:t>13.7 mm</a:t>
            </a:r>
            <a:endParaRPr lang="en-GB" sz="825" dirty="0"/>
          </a:p>
        </p:txBody>
      </p:sp>
      <p:sp>
        <p:nvSpPr>
          <p:cNvPr id="31" name="TextBox 30">
            <a:extLst>
              <a:ext uri="{FF2B5EF4-FFF2-40B4-BE49-F238E27FC236}">
                <a16:creationId xmlns:a16="http://schemas.microsoft.com/office/drawing/2014/main" id="{6157A0CF-BE3C-7F75-7489-843B489ECF26}"/>
              </a:ext>
            </a:extLst>
          </p:cNvPr>
          <p:cNvSpPr txBox="1"/>
          <p:nvPr/>
        </p:nvSpPr>
        <p:spPr>
          <a:xfrm>
            <a:off x="4780630" y="3275008"/>
            <a:ext cx="596638" cy="219291"/>
          </a:xfrm>
          <a:prstGeom prst="rect">
            <a:avLst/>
          </a:prstGeom>
          <a:noFill/>
        </p:spPr>
        <p:txBody>
          <a:bodyPr wrap="none" rtlCol="0">
            <a:spAutoFit/>
          </a:bodyPr>
          <a:lstStyle/>
          <a:p>
            <a:r>
              <a:rPr lang="en-US" sz="825" dirty="0"/>
              <a:t>13.8 mm</a:t>
            </a:r>
            <a:endParaRPr lang="en-GB" sz="825" dirty="0"/>
          </a:p>
        </p:txBody>
      </p:sp>
      <p:sp>
        <p:nvSpPr>
          <p:cNvPr id="32" name="TextBox 31">
            <a:extLst>
              <a:ext uri="{FF2B5EF4-FFF2-40B4-BE49-F238E27FC236}">
                <a16:creationId xmlns:a16="http://schemas.microsoft.com/office/drawing/2014/main" id="{014F6918-CA52-EAB7-BD81-974E1634C7E5}"/>
              </a:ext>
            </a:extLst>
          </p:cNvPr>
          <p:cNvSpPr txBox="1"/>
          <p:nvPr/>
        </p:nvSpPr>
        <p:spPr>
          <a:xfrm>
            <a:off x="5628674" y="3275008"/>
            <a:ext cx="596638" cy="219291"/>
          </a:xfrm>
          <a:prstGeom prst="rect">
            <a:avLst/>
          </a:prstGeom>
          <a:noFill/>
        </p:spPr>
        <p:txBody>
          <a:bodyPr wrap="none" rtlCol="0">
            <a:spAutoFit/>
          </a:bodyPr>
          <a:lstStyle/>
          <a:p>
            <a:r>
              <a:rPr lang="en-US" sz="825" dirty="0"/>
              <a:t>13.8 mm</a:t>
            </a:r>
            <a:endParaRPr lang="en-GB" sz="825" dirty="0"/>
          </a:p>
        </p:txBody>
      </p:sp>
      <p:cxnSp>
        <p:nvCxnSpPr>
          <p:cNvPr id="21" name="Straight Connector 20">
            <a:extLst>
              <a:ext uri="{FF2B5EF4-FFF2-40B4-BE49-F238E27FC236}">
                <a16:creationId xmlns:a16="http://schemas.microsoft.com/office/drawing/2014/main" id="{D4E8428B-A00C-6534-42E1-26BD7714E599}"/>
              </a:ext>
            </a:extLst>
          </p:cNvPr>
          <p:cNvCxnSpPr/>
          <p:nvPr/>
        </p:nvCxnSpPr>
        <p:spPr>
          <a:xfrm flipV="1">
            <a:off x="6290195" y="1195819"/>
            <a:ext cx="0" cy="226825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C60589BB-94D3-FEBE-8A83-7F430A6517EA}"/>
              </a:ext>
            </a:extLst>
          </p:cNvPr>
          <p:cNvSpPr txBox="1"/>
          <p:nvPr/>
        </p:nvSpPr>
        <p:spPr>
          <a:xfrm>
            <a:off x="6459340" y="3273469"/>
            <a:ext cx="596638" cy="219291"/>
          </a:xfrm>
          <a:prstGeom prst="rect">
            <a:avLst/>
          </a:prstGeom>
          <a:noFill/>
        </p:spPr>
        <p:txBody>
          <a:bodyPr wrap="none" rtlCol="0">
            <a:spAutoFit/>
          </a:bodyPr>
          <a:lstStyle/>
          <a:p>
            <a:r>
              <a:rPr lang="en-US" sz="825" dirty="0"/>
              <a:t>13.6 mm</a:t>
            </a:r>
            <a:endParaRPr lang="en-GB" sz="825" dirty="0"/>
          </a:p>
        </p:txBody>
      </p:sp>
    </p:spTree>
    <p:extLst>
      <p:ext uri="{BB962C8B-B14F-4D97-AF65-F5344CB8AC3E}">
        <p14:creationId xmlns:p14="http://schemas.microsoft.com/office/powerpoint/2010/main" val="38221042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1805F28-D72F-92FF-C53F-CEBDB564FD75}"/>
              </a:ext>
            </a:extLst>
          </p:cNvPr>
          <p:cNvPicPr>
            <a:picLocks noChangeAspect="1"/>
          </p:cNvPicPr>
          <p:nvPr/>
        </p:nvPicPr>
        <p:blipFill>
          <a:blip r:embed="rId2"/>
          <a:stretch>
            <a:fillRect/>
          </a:stretch>
        </p:blipFill>
        <p:spPr>
          <a:xfrm>
            <a:off x="1771009" y="1167595"/>
            <a:ext cx="5437800" cy="3089156"/>
          </a:xfrm>
          <a:prstGeom prst="rect">
            <a:avLst/>
          </a:prstGeom>
        </p:spPr>
      </p:pic>
      <p:sp>
        <p:nvSpPr>
          <p:cNvPr id="2" name="Title 1">
            <a:extLst>
              <a:ext uri="{FF2B5EF4-FFF2-40B4-BE49-F238E27FC236}">
                <a16:creationId xmlns:a16="http://schemas.microsoft.com/office/drawing/2014/main" id="{242034FA-2771-BCB7-A9C6-6FC3EAC6BB4D}"/>
              </a:ext>
            </a:extLst>
          </p:cNvPr>
          <p:cNvSpPr>
            <a:spLocks noGrp="1"/>
          </p:cNvSpPr>
          <p:nvPr>
            <p:ph type="title"/>
          </p:nvPr>
        </p:nvSpPr>
        <p:spPr/>
        <p:txBody>
          <a:bodyPr/>
          <a:lstStyle/>
          <a:p>
            <a:r>
              <a:rPr lang="en-US" dirty="0"/>
              <a:t>RT: Targets vs achieved</a:t>
            </a:r>
            <a:endParaRPr lang="en-GB" dirty="0"/>
          </a:p>
        </p:txBody>
      </p:sp>
      <p:sp>
        <p:nvSpPr>
          <p:cNvPr id="4" name="Slide Number Placeholder 3">
            <a:extLst>
              <a:ext uri="{FF2B5EF4-FFF2-40B4-BE49-F238E27FC236}">
                <a16:creationId xmlns:a16="http://schemas.microsoft.com/office/drawing/2014/main" id="{87A44F72-F59A-E948-2EAA-74DF7B8E8EF7}"/>
              </a:ext>
            </a:extLst>
          </p:cNvPr>
          <p:cNvSpPr>
            <a:spLocks noGrp="1"/>
          </p:cNvSpPr>
          <p:nvPr>
            <p:ph type="sldNum" sz="quarter" idx="12"/>
          </p:nvPr>
        </p:nvSpPr>
        <p:spPr/>
        <p:txBody>
          <a:bodyPr/>
          <a:lstStyle/>
          <a:p>
            <a:fld id="{BFDCA1C4-9514-7B4F-976F-D92F7E296653}" type="slidenum">
              <a:rPr lang="fr-FR" smtClean="0"/>
              <a:pPr/>
              <a:t>28</a:t>
            </a:fld>
            <a:endParaRPr lang="fr-FR"/>
          </a:p>
        </p:txBody>
      </p:sp>
      <p:cxnSp>
        <p:nvCxnSpPr>
          <p:cNvPr id="20" name="Straight Connector 19">
            <a:extLst>
              <a:ext uri="{FF2B5EF4-FFF2-40B4-BE49-F238E27FC236}">
                <a16:creationId xmlns:a16="http://schemas.microsoft.com/office/drawing/2014/main" id="{F096B9DA-0E3C-EA64-6905-B96F3510FED9}"/>
              </a:ext>
            </a:extLst>
          </p:cNvPr>
          <p:cNvCxnSpPr>
            <a:cxnSpLocks/>
          </p:cNvCxnSpPr>
          <p:nvPr/>
        </p:nvCxnSpPr>
        <p:spPr>
          <a:xfrm>
            <a:off x="2342221" y="1707654"/>
            <a:ext cx="4768061" cy="0"/>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31712BEE-66F5-C2BF-46B7-C72F0F08A8EC}"/>
              </a:ext>
            </a:extLst>
          </p:cNvPr>
          <p:cNvCxnSpPr>
            <a:cxnSpLocks/>
          </p:cNvCxnSpPr>
          <p:nvPr/>
        </p:nvCxnSpPr>
        <p:spPr>
          <a:xfrm>
            <a:off x="2342221" y="2085696"/>
            <a:ext cx="4768061" cy="0"/>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DAB5D70F-C95E-3969-599B-E25FD8EC3BAD}"/>
              </a:ext>
            </a:extLst>
          </p:cNvPr>
          <p:cNvCxnSpPr>
            <a:cxnSpLocks/>
          </p:cNvCxnSpPr>
          <p:nvPr/>
        </p:nvCxnSpPr>
        <p:spPr>
          <a:xfrm flipV="1">
            <a:off x="3182576" y="1252742"/>
            <a:ext cx="0" cy="1857455"/>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4446FCD9-4C25-729F-E026-19B0AA14DEFF}"/>
              </a:ext>
            </a:extLst>
          </p:cNvPr>
          <p:cNvCxnSpPr>
            <a:cxnSpLocks/>
          </p:cNvCxnSpPr>
          <p:nvPr/>
        </p:nvCxnSpPr>
        <p:spPr>
          <a:xfrm flipV="1">
            <a:off x="3938659" y="1258370"/>
            <a:ext cx="0" cy="1851827"/>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0E8A2EDA-87DC-3E6C-04D0-58DB4473160C}"/>
              </a:ext>
            </a:extLst>
          </p:cNvPr>
          <p:cNvCxnSpPr/>
          <p:nvPr/>
        </p:nvCxnSpPr>
        <p:spPr>
          <a:xfrm flipV="1">
            <a:off x="4746920" y="1239736"/>
            <a:ext cx="0" cy="2268252"/>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CE6192EE-7121-05D3-913F-39EC2EF2E624}"/>
              </a:ext>
            </a:extLst>
          </p:cNvPr>
          <p:cNvCxnSpPr/>
          <p:nvPr/>
        </p:nvCxnSpPr>
        <p:spPr>
          <a:xfrm flipV="1">
            <a:off x="5505914" y="1212843"/>
            <a:ext cx="0" cy="226825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a16="http://schemas.microsoft.com/office/drawing/2014/main" id="{55DE6CC9-1950-9B86-5159-8C5AD809DFAA}"/>
              </a:ext>
            </a:extLst>
          </p:cNvPr>
          <p:cNvSpPr txBox="1"/>
          <p:nvPr/>
        </p:nvSpPr>
        <p:spPr>
          <a:xfrm>
            <a:off x="2533012" y="1327284"/>
            <a:ext cx="596638" cy="219291"/>
          </a:xfrm>
          <a:prstGeom prst="rect">
            <a:avLst/>
          </a:prstGeom>
          <a:noFill/>
        </p:spPr>
        <p:txBody>
          <a:bodyPr wrap="none" rtlCol="0">
            <a:spAutoFit/>
          </a:bodyPr>
          <a:lstStyle/>
          <a:p>
            <a:r>
              <a:rPr lang="en-US" sz="825" dirty="0"/>
              <a:t>13.8 mm</a:t>
            </a:r>
            <a:endParaRPr lang="en-GB" sz="825" dirty="0"/>
          </a:p>
        </p:txBody>
      </p:sp>
      <p:sp>
        <p:nvSpPr>
          <p:cNvPr id="29" name="TextBox 28">
            <a:extLst>
              <a:ext uri="{FF2B5EF4-FFF2-40B4-BE49-F238E27FC236}">
                <a16:creationId xmlns:a16="http://schemas.microsoft.com/office/drawing/2014/main" id="{AFA8AE86-3CB7-F089-FD69-0326980A0EC0}"/>
              </a:ext>
            </a:extLst>
          </p:cNvPr>
          <p:cNvSpPr txBox="1"/>
          <p:nvPr/>
        </p:nvSpPr>
        <p:spPr>
          <a:xfrm>
            <a:off x="3271573" y="1312907"/>
            <a:ext cx="596638" cy="219291"/>
          </a:xfrm>
          <a:prstGeom prst="rect">
            <a:avLst/>
          </a:prstGeom>
          <a:noFill/>
        </p:spPr>
        <p:txBody>
          <a:bodyPr wrap="none" rtlCol="0">
            <a:spAutoFit/>
          </a:bodyPr>
          <a:lstStyle/>
          <a:p>
            <a:r>
              <a:rPr lang="en-US" sz="825" dirty="0"/>
              <a:t>13.8 mm</a:t>
            </a:r>
            <a:endParaRPr lang="en-GB" sz="825" dirty="0"/>
          </a:p>
        </p:txBody>
      </p:sp>
      <p:sp>
        <p:nvSpPr>
          <p:cNvPr id="30" name="TextBox 29">
            <a:extLst>
              <a:ext uri="{FF2B5EF4-FFF2-40B4-BE49-F238E27FC236}">
                <a16:creationId xmlns:a16="http://schemas.microsoft.com/office/drawing/2014/main" id="{B23073CC-C6E6-5FD5-DEEC-383654C14CC0}"/>
              </a:ext>
            </a:extLst>
          </p:cNvPr>
          <p:cNvSpPr txBox="1"/>
          <p:nvPr/>
        </p:nvSpPr>
        <p:spPr>
          <a:xfrm>
            <a:off x="4064184" y="1311368"/>
            <a:ext cx="596638" cy="219291"/>
          </a:xfrm>
          <a:prstGeom prst="rect">
            <a:avLst/>
          </a:prstGeom>
          <a:noFill/>
        </p:spPr>
        <p:txBody>
          <a:bodyPr wrap="none" rtlCol="0">
            <a:spAutoFit/>
          </a:bodyPr>
          <a:lstStyle/>
          <a:p>
            <a:r>
              <a:rPr lang="en-US" sz="825" dirty="0"/>
              <a:t>13.7 mm</a:t>
            </a:r>
            <a:endParaRPr lang="en-GB" sz="825" dirty="0"/>
          </a:p>
        </p:txBody>
      </p:sp>
      <p:sp>
        <p:nvSpPr>
          <p:cNvPr id="31" name="TextBox 30">
            <a:extLst>
              <a:ext uri="{FF2B5EF4-FFF2-40B4-BE49-F238E27FC236}">
                <a16:creationId xmlns:a16="http://schemas.microsoft.com/office/drawing/2014/main" id="{6157A0CF-BE3C-7F75-7489-843B489ECF26}"/>
              </a:ext>
            </a:extLst>
          </p:cNvPr>
          <p:cNvSpPr txBox="1"/>
          <p:nvPr/>
        </p:nvSpPr>
        <p:spPr>
          <a:xfrm>
            <a:off x="4805359" y="1312907"/>
            <a:ext cx="596638" cy="219291"/>
          </a:xfrm>
          <a:prstGeom prst="rect">
            <a:avLst/>
          </a:prstGeom>
          <a:noFill/>
        </p:spPr>
        <p:txBody>
          <a:bodyPr wrap="none" rtlCol="0">
            <a:spAutoFit/>
          </a:bodyPr>
          <a:lstStyle/>
          <a:p>
            <a:r>
              <a:rPr lang="en-US" sz="825" dirty="0"/>
              <a:t>13.8 mm</a:t>
            </a:r>
            <a:endParaRPr lang="en-GB" sz="825" dirty="0"/>
          </a:p>
        </p:txBody>
      </p:sp>
      <p:sp>
        <p:nvSpPr>
          <p:cNvPr id="32" name="TextBox 31">
            <a:extLst>
              <a:ext uri="{FF2B5EF4-FFF2-40B4-BE49-F238E27FC236}">
                <a16:creationId xmlns:a16="http://schemas.microsoft.com/office/drawing/2014/main" id="{014F6918-CA52-EAB7-BD81-974E1634C7E5}"/>
              </a:ext>
            </a:extLst>
          </p:cNvPr>
          <p:cNvSpPr txBox="1"/>
          <p:nvPr/>
        </p:nvSpPr>
        <p:spPr>
          <a:xfrm>
            <a:off x="5653402" y="1312907"/>
            <a:ext cx="596638" cy="219291"/>
          </a:xfrm>
          <a:prstGeom prst="rect">
            <a:avLst/>
          </a:prstGeom>
          <a:noFill/>
        </p:spPr>
        <p:txBody>
          <a:bodyPr wrap="none" rtlCol="0">
            <a:spAutoFit/>
          </a:bodyPr>
          <a:lstStyle/>
          <a:p>
            <a:r>
              <a:rPr lang="en-US" sz="825" dirty="0"/>
              <a:t>13.8 mm</a:t>
            </a:r>
            <a:endParaRPr lang="en-GB" sz="825" dirty="0"/>
          </a:p>
        </p:txBody>
      </p:sp>
      <p:cxnSp>
        <p:nvCxnSpPr>
          <p:cNvPr id="21" name="Straight Connector 20">
            <a:extLst>
              <a:ext uri="{FF2B5EF4-FFF2-40B4-BE49-F238E27FC236}">
                <a16:creationId xmlns:a16="http://schemas.microsoft.com/office/drawing/2014/main" id="{D4E8428B-A00C-6534-42E1-26BD7714E599}"/>
              </a:ext>
            </a:extLst>
          </p:cNvPr>
          <p:cNvCxnSpPr/>
          <p:nvPr/>
        </p:nvCxnSpPr>
        <p:spPr>
          <a:xfrm flipV="1">
            <a:off x="6314923" y="1212843"/>
            <a:ext cx="0" cy="226825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C60589BB-94D3-FEBE-8A83-7F430A6517EA}"/>
              </a:ext>
            </a:extLst>
          </p:cNvPr>
          <p:cNvSpPr txBox="1"/>
          <p:nvPr/>
        </p:nvSpPr>
        <p:spPr>
          <a:xfrm>
            <a:off x="6484068" y="1311368"/>
            <a:ext cx="596638" cy="219291"/>
          </a:xfrm>
          <a:prstGeom prst="rect">
            <a:avLst/>
          </a:prstGeom>
          <a:noFill/>
        </p:spPr>
        <p:txBody>
          <a:bodyPr wrap="none" rtlCol="0">
            <a:spAutoFit/>
          </a:bodyPr>
          <a:lstStyle/>
          <a:p>
            <a:r>
              <a:rPr lang="en-US" sz="825" dirty="0"/>
              <a:t>13.6 mm</a:t>
            </a:r>
            <a:endParaRPr lang="en-GB" sz="825" dirty="0"/>
          </a:p>
        </p:txBody>
      </p:sp>
    </p:spTree>
    <p:extLst>
      <p:ext uri="{BB962C8B-B14F-4D97-AF65-F5344CB8AC3E}">
        <p14:creationId xmlns:p14="http://schemas.microsoft.com/office/powerpoint/2010/main" val="37556314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CB421-B619-3A1E-FE32-D007B38B2172}"/>
              </a:ext>
            </a:extLst>
          </p:cNvPr>
          <p:cNvSpPr>
            <a:spLocks noGrp="1"/>
          </p:cNvSpPr>
          <p:nvPr>
            <p:ph type="title"/>
          </p:nvPr>
        </p:nvSpPr>
        <p:spPr/>
        <p:txBody>
          <a:bodyPr/>
          <a:lstStyle/>
          <a:p>
            <a:r>
              <a:rPr lang="en-US" dirty="0"/>
              <a:t>RT transfer function</a:t>
            </a:r>
            <a:endParaRPr lang="en-GB" dirty="0"/>
          </a:p>
        </p:txBody>
      </p:sp>
      <p:sp>
        <p:nvSpPr>
          <p:cNvPr id="4" name="Slide Number Placeholder 3">
            <a:extLst>
              <a:ext uri="{FF2B5EF4-FFF2-40B4-BE49-F238E27FC236}">
                <a16:creationId xmlns:a16="http://schemas.microsoft.com/office/drawing/2014/main" id="{630740AA-1A5C-1D7B-27D4-43D00960A244}"/>
              </a:ext>
            </a:extLst>
          </p:cNvPr>
          <p:cNvSpPr>
            <a:spLocks noGrp="1"/>
          </p:cNvSpPr>
          <p:nvPr>
            <p:ph type="sldNum" sz="quarter" idx="12"/>
          </p:nvPr>
        </p:nvSpPr>
        <p:spPr/>
        <p:txBody>
          <a:bodyPr/>
          <a:lstStyle/>
          <a:p>
            <a:fld id="{BFDCA1C4-9514-7B4F-976F-D92F7E296653}" type="slidenum">
              <a:rPr lang="fr-FR" smtClean="0"/>
              <a:pPr/>
              <a:t>29</a:t>
            </a:fld>
            <a:endParaRPr lang="fr-FR"/>
          </a:p>
        </p:txBody>
      </p:sp>
      <p:pic>
        <p:nvPicPr>
          <p:cNvPr id="8" name="Picture 7">
            <a:extLst>
              <a:ext uri="{FF2B5EF4-FFF2-40B4-BE49-F238E27FC236}">
                <a16:creationId xmlns:a16="http://schemas.microsoft.com/office/drawing/2014/main" id="{91173D7D-33BC-6972-951E-A2F7B842D29C}"/>
              </a:ext>
            </a:extLst>
          </p:cNvPr>
          <p:cNvPicPr>
            <a:picLocks noChangeAspect="1"/>
          </p:cNvPicPr>
          <p:nvPr/>
        </p:nvPicPr>
        <p:blipFill>
          <a:blip r:embed="rId2"/>
          <a:stretch>
            <a:fillRect/>
          </a:stretch>
        </p:blipFill>
        <p:spPr>
          <a:xfrm>
            <a:off x="1163334" y="3258852"/>
            <a:ext cx="6858000" cy="1795801"/>
          </a:xfrm>
          <a:prstGeom prst="rect">
            <a:avLst/>
          </a:prstGeom>
        </p:spPr>
      </p:pic>
      <p:sp>
        <p:nvSpPr>
          <p:cNvPr id="11" name="Content Placeholder 10">
            <a:extLst>
              <a:ext uri="{FF2B5EF4-FFF2-40B4-BE49-F238E27FC236}">
                <a16:creationId xmlns:a16="http://schemas.microsoft.com/office/drawing/2014/main" id="{7E198D8D-41A6-E8A3-A0F7-C4A1FE6361B8}"/>
              </a:ext>
            </a:extLst>
          </p:cNvPr>
          <p:cNvSpPr>
            <a:spLocks noGrp="1"/>
          </p:cNvSpPr>
          <p:nvPr>
            <p:ph idx="1"/>
          </p:nvPr>
        </p:nvSpPr>
        <p:spPr>
          <a:xfrm>
            <a:off x="382015" y="986378"/>
            <a:ext cx="3715502" cy="2197410"/>
          </a:xfrm>
        </p:spPr>
        <p:txBody>
          <a:bodyPr>
            <a:normAutofit/>
          </a:bodyPr>
          <a:lstStyle/>
          <a:p>
            <a:r>
              <a:rPr lang="en-US" sz="1400" dirty="0"/>
              <a:t>So far, relatively good agreement between expected transfer function and measured transfer function</a:t>
            </a:r>
          </a:p>
          <a:p>
            <a:endParaRPr lang="en-US" sz="1400" dirty="0"/>
          </a:p>
          <a:p>
            <a:pPr lvl="1"/>
            <a:r>
              <a:rPr lang="en-US" sz="1000" dirty="0"/>
              <a:t>In B02/MT4 we show the change of slope due to the new loading procedure</a:t>
            </a:r>
          </a:p>
          <a:p>
            <a:pPr lvl="1"/>
            <a:endParaRPr lang="en-US" sz="1000" dirty="0"/>
          </a:p>
          <a:p>
            <a:pPr lvl="1"/>
            <a:r>
              <a:rPr lang="en-US" sz="1000" dirty="0"/>
              <a:t>In B03 we are closer to the original slope due to the ‘new coil geometry’ </a:t>
            </a:r>
          </a:p>
          <a:p>
            <a:pPr lvl="1"/>
            <a:endParaRPr lang="en-GB" sz="1100" dirty="0"/>
          </a:p>
        </p:txBody>
      </p:sp>
      <p:pic>
        <p:nvPicPr>
          <p:cNvPr id="3" name="Picture 2">
            <a:extLst>
              <a:ext uri="{FF2B5EF4-FFF2-40B4-BE49-F238E27FC236}">
                <a16:creationId xmlns:a16="http://schemas.microsoft.com/office/drawing/2014/main" id="{47E66EEE-ED42-B63D-871E-C75A1ABF8B4B}"/>
              </a:ext>
            </a:extLst>
          </p:cNvPr>
          <p:cNvPicPr>
            <a:picLocks noChangeAspect="1"/>
          </p:cNvPicPr>
          <p:nvPr/>
        </p:nvPicPr>
        <p:blipFill>
          <a:blip r:embed="rId3"/>
          <a:stretch>
            <a:fillRect/>
          </a:stretch>
        </p:blipFill>
        <p:spPr>
          <a:xfrm>
            <a:off x="4261104" y="585509"/>
            <a:ext cx="3715502" cy="2598279"/>
          </a:xfrm>
          <a:prstGeom prst="rect">
            <a:avLst/>
          </a:prstGeom>
        </p:spPr>
      </p:pic>
    </p:spTree>
    <p:extLst>
      <p:ext uri="{BB962C8B-B14F-4D97-AF65-F5344CB8AC3E}">
        <p14:creationId xmlns:p14="http://schemas.microsoft.com/office/powerpoint/2010/main" val="3100448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A1E7F-5B41-E8DC-FABF-49B9F74F87FF}"/>
              </a:ext>
            </a:extLst>
          </p:cNvPr>
          <p:cNvSpPr>
            <a:spLocks noGrp="1"/>
          </p:cNvSpPr>
          <p:nvPr>
            <p:ph type="title"/>
          </p:nvPr>
        </p:nvSpPr>
        <p:spPr/>
        <p:txBody>
          <a:bodyPr/>
          <a:lstStyle/>
          <a:p>
            <a:r>
              <a:rPr lang="en-US" dirty="0"/>
              <a:t>What is new from last CM?</a:t>
            </a:r>
            <a:endParaRPr lang="en-GB" dirty="0"/>
          </a:p>
        </p:txBody>
      </p:sp>
      <p:sp>
        <p:nvSpPr>
          <p:cNvPr id="3" name="Content Placeholder 2">
            <a:extLst>
              <a:ext uri="{FF2B5EF4-FFF2-40B4-BE49-F238E27FC236}">
                <a16:creationId xmlns:a16="http://schemas.microsoft.com/office/drawing/2014/main" id="{DF0EF6E5-1E6C-BFFA-81B7-F8F4B4B3F2BF}"/>
              </a:ext>
            </a:extLst>
          </p:cNvPr>
          <p:cNvSpPr>
            <a:spLocks noGrp="1"/>
          </p:cNvSpPr>
          <p:nvPr>
            <p:ph idx="1"/>
          </p:nvPr>
        </p:nvSpPr>
        <p:spPr>
          <a:xfrm>
            <a:off x="6876256" y="1860051"/>
            <a:ext cx="2159800" cy="432049"/>
          </a:xfrm>
        </p:spPr>
        <p:txBody>
          <a:bodyPr>
            <a:normAutofit fontScale="92500" lnSpcReduction="20000"/>
          </a:bodyPr>
          <a:lstStyle/>
          <a:p>
            <a:pPr marL="0" indent="0" algn="ctr">
              <a:buNone/>
            </a:pPr>
            <a:r>
              <a:rPr lang="en-US" sz="1600" b="1" dirty="0"/>
              <a:t>MQXFB04</a:t>
            </a:r>
          </a:p>
          <a:p>
            <a:pPr marL="0" indent="0" algn="ctr">
              <a:buNone/>
            </a:pPr>
            <a:r>
              <a:rPr lang="en-US" sz="1600" i="1" dirty="0"/>
              <a:t>Sept-October 2023</a:t>
            </a:r>
            <a:endParaRPr lang="en-GB" sz="1600" i="1" dirty="0"/>
          </a:p>
        </p:txBody>
      </p:sp>
      <p:sp>
        <p:nvSpPr>
          <p:cNvPr id="4" name="Footer Placeholder 3">
            <a:extLst>
              <a:ext uri="{FF2B5EF4-FFF2-40B4-BE49-F238E27FC236}">
                <a16:creationId xmlns:a16="http://schemas.microsoft.com/office/drawing/2014/main" id="{9BEB3FE3-B794-EE34-EE65-C70E853D5DBC}"/>
              </a:ext>
            </a:extLst>
          </p:cNvPr>
          <p:cNvSpPr>
            <a:spLocks noGrp="1"/>
          </p:cNvSpPr>
          <p:nvPr>
            <p:ph type="ftr" sz="quarter" idx="11"/>
          </p:nvPr>
        </p:nvSpPr>
        <p:spPr/>
        <p:txBody>
          <a:bodyPr/>
          <a:lstStyle/>
          <a:p>
            <a:r>
              <a:rPr lang="fr-FR" dirty="0"/>
              <a:t>Susana Izquierdo Bermudez</a:t>
            </a:r>
            <a:endParaRPr lang="en-GB" noProof="0" dirty="0"/>
          </a:p>
        </p:txBody>
      </p:sp>
      <p:sp>
        <p:nvSpPr>
          <p:cNvPr id="5" name="Content Placeholder 2">
            <a:extLst>
              <a:ext uri="{FF2B5EF4-FFF2-40B4-BE49-F238E27FC236}">
                <a16:creationId xmlns:a16="http://schemas.microsoft.com/office/drawing/2014/main" id="{62E5FE34-F8C8-0E47-2234-5A925C7470AA}"/>
              </a:ext>
            </a:extLst>
          </p:cNvPr>
          <p:cNvSpPr txBox="1">
            <a:spLocks/>
          </p:cNvSpPr>
          <p:nvPr/>
        </p:nvSpPr>
        <p:spPr>
          <a:xfrm>
            <a:off x="3293298" y="1818652"/>
            <a:ext cx="2159800" cy="432049"/>
          </a:xfrm>
          <a:prstGeom prst="rect">
            <a:avLst/>
          </a:prstGeom>
        </p:spPr>
        <p:txBody>
          <a:bodyPr vert="horz" lIns="0" tIns="0" rIns="0" bIns="0" rtlCol="0">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600" b="1" dirty="0"/>
              <a:t>MQXFB03</a:t>
            </a:r>
          </a:p>
          <a:p>
            <a:pPr marL="0" indent="0" algn="ctr">
              <a:buFont typeface="Wingdings" charset="2"/>
              <a:buNone/>
            </a:pPr>
            <a:r>
              <a:rPr lang="en-US" sz="1600" i="1" dirty="0"/>
              <a:t>April-May 2023</a:t>
            </a:r>
            <a:endParaRPr lang="en-GB" sz="1600" i="1" dirty="0"/>
          </a:p>
        </p:txBody>
      </p:sp>
      <p:sp>
        <p:nvSpPr>
          <p:cNvPr id="6" name="Content Placeholder 2">
            <a:extLst>
              <a:ext uri="{FF2B5EF4-FFF2-40B4-BE49-F238E27FC236}">
                <a16:creationId xmlns:a16="http://schemas.microsoft.com/office/drawing/2014/main" id="{7D1FE489-AB23-C33C-2760-0DFCE0BB076A}"/>
              </a:ext>
            </a:extLst>
          </p:cNvPr>
          <p:cNvSpPr txBox="1">
            <a:spLocks/>
          </p:cNvSpPr>
          <p:nvPr/>
        </p:nvSpPr>
        <p:spPr>
          <a:xfrm>
            <a:off x="403614" y="1851670"/>
            <a:ext cx="2159800" cy="432049"/>
          </a:xfrm>
          <a:prstGeom prst="rect">
            <a:avLst/>
          </a:prstGeom>
        </p:spPr>
        <p:txBody>
          <a:bodyPr vert="horz" lIns="0" tIns="0" rIns="0" bIns="0" rtlCol="0">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Wingdings" charset="2"/>
              <a:buNone/>
            </a:pPr>
            <a:r>
              <a:rPr lang="en-US" sz="1600" b="1" dirty="0"/>
              <a:t>MQXFBMT4</a:t>
            </a:r>
          </a:p>
          <a:p>
            <a:pPr marL="0" indent="0" algn="ctr">
              <a:buFont typeface="Wingdings" charset="2"/>
              <a:buNone/>
            </a:pPr>
            <a:r>
              <a:rPr lang="en-US" sz="1600" i="1" dirty="0"/>
              <a:t>October-November 2023</a:t>
            </a:r>
            <a:endParaRPr lang="en-GB" sz="1600" i="1" dirty="0"/>
          </a:p>
        </p:txBody>
      </p:sp>
      <p:sp>
        <p:nvSpPr>
          <p:cNvPr id="8" name="Content Placeholder 2">
            <a:extLst>
              <a:ext uri="{FF2B5EF4-FFF2-40B4-BE49-F238E27FC236}">
                <a16:creationId xmlns:a16="http://schemas.microsoft.com/office/drawing/2014/main" id="{B6C73A39-8270-43D7-5834-48996DD730CC}"/>
              </a:ext>
            </a:extLst>
          </p:cNvPr>
          <p:cNvSpPr txBox="1">
            <a:spLocks/>
          </p:cNvSpPr>
          <p:nvPr/>
        </p:nvSpPr>
        <p:spPr>
          <a:xfrm>
            <a:off x="612000" y="914401"/>
            <a:ext cx="7776424" cy="64923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t>Three magnets assembled last year, all following the new assembly procedure with auxiliary bladders in the cooling hole channels,</a:t>
            </a:r>
            <a:endParaRPr lang="en-GB" sz="1800" dirty="0"/>
          </a:p>
        </p:txBody>
      </p:sp>
      <p:pic>
        <p:nvPicPr>
          <p:cNvPr id="10" name="Picture 9" descr="A large warehouse with machinery&#10;&#10;Description automatically generated with medium confidence">
            <a:extLst>
              <a:ext uri="{FF2B5EF4-FFF2-40B4-BE49-F238E27FC236}">
                <a16:creationId xmlns:a16="http://schemas.microsoft.com/office/drawing/2014/main" id="{ACCE0A6E-E4DC-EA52-4029-0ADA825E0E89}"/>
              </a:ext>
            </a:extLst>
          </p:cNvPr>
          <p:cNvPicPr>
            <a:picLocks noChangeAspect="1"/>
          </p:cNvPicPr>
          <p:nvPr/>
        </p:nvPicPr>
        <p:blipFill rotWithShape="1">
          <a:blip r:embed="rId2"/>
          <a:srcRect l="33200" t="40200" r="32150" b="19201"/>
          <a:stretch/>
        </p:blipFill>
        <p:spPr>
          <a:xfrm>
            <a:off x="204914" y="2304027"/>
            <a:ext cx="2376264" cy="2088232"/>
          </a:xfrm>
          <a:prstGeom prst="rect">
            <a:avLst/>
          </a:prstGeom>
        </p:spPr>
      </p:pic>
      <p:pic>
        <p:nvPicPr>
          <p:cNvPr id="1026" name="Picture 2">
            <a:extLst>
              <a:ext uri="{FF2B5EF4-FFF2-40B4-BE49-F238E27FC236}">
                <a16:creationId xmlns:a16="http://schemas.microsoft.com/office/drawing/2014/main" id="{08EB0B7F-406E-7BF2-9859-482C17E1F7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57" t="19528" r="8444" b="2757"/>
          <a:stretch/>
        </p:blipFill>
        <p:spPr bwMode="auto">
          <a:xfrm>
            <a:off x="2699794" y="2292100"/>
            <a:ext cx="3346808" cy="2079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D73E795A-32E8-947C-8959-22CB2E7F54A8}"/>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1991" t="36429" b="17352"/>
          <a:stretch/>
        </p:blipFill>
        <p:spPr bwMode="auto">
          <a:xfrm>
            <a:off x="6132693" y="2298137"/>
            <a:ext cx="3011307" cy="210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97550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73828-5732-65C7-C23B-E517BE1067C2}"/>
              </a:ext>
            </a:extLst>
          </p:cNvPr>
          <p:cNvSpPr>
            <a:spLocks noGrp="1"/>
          </p:cNvSpPr>
          <p:nvPr>
            <p:ph type="title"/>
          </p:nvPr>
        </p:nvSpPr>
        <p:spPr/>
        <p:txBody>
          <a:bodyPr/>
          <a:lstStyle/>
          <a:p>
            <a:r>
              <a:rPr lang="en-US" dirty="0"/>
              <a:t>Cold: Targets vs achieved</a:t>
            </a:r>
            <a:endParaRPr lang="en-GB" dirty="0"/>
          </a:p>
        </p:txBody>
      </p:sp>
      <p:sp>
        <p:nvSpPr>
          <p:cNvPr id="4" name="Slide Number Placeholder 3">
            <a:extLst>
              <a:ext uri="{FF2B5EF4-FFF2-40B4-BE49-F238E27FC236}">
                <a16:creationId xmlns:a16="http://schemas.microsoft.com/office/drawing/2014/main" id="{7FB35762-1FB5-CE7F-8EF0-6021C59538AE}"/>
              </a:ext>
            </a:extLst>
          </p:cNvPr>
          <p:cNvSpPr>
            <a:spLocks noGrp="1"/>
          </p:cNvSpPr>
          <p:nvPr>
            <p:ph type="sldNum" sz="quarter" idx="12"/>
          </p:nvPr>
        </p:nvSpPr>
        <p:spPr/>
        <p:txBody>
          <a:bodyPr/>
          <a:lstStyle/>
          <a:p>
            <a:fld id="{BFDCA1C4-9514-7B4F-976F-D92F7E296653}" type="slidenum">
              <a:rPr lang="fr-FR" smtClean="0"/>
              <a:pPr/>
              <a:t>30</a:t>
            </a:fld>
            <a:endParaRPr lang="fr-FR"/>
          </a:p>
        </p:txBody>
      </p:sp>
      <p:sp>
        <p:nvSpPr>
          <p:cNvPr id="8" name="Content Placeholder 2">
            <a:extLst>
              <a:ext uri="{FF2B5EF4-FFF2-40B4-BE49-F238E27FC236}">
                <a16:creationId xmlns:a16="http://schemas.microsoft.com/office/drawing/2014/main" id="{F4EC4BE7-85B6-3A0D-83F1-7FBDBE32DAE3}"/>
              </a:ext>
            </a:extLst>
          </p:cNvPr>
          <p:cNvSpPr txBox="1">
            <a:spLocks/>
          </p:cNvSpPr>
          <p:nvPr/>
        </p:nvSpPr>
        <p:spPr>
          <a:xfrm>
            <a:off x="683568" y="842621"/>
            <a:ext cx="7704856" cy="1589336"/>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400" dirty="0">
                <a:latin typeface="+mj-lt"/>
              </a:rPr>
              <a:t>At cold, MQXFB02 had 90-110 MPa pole azimuthal compression, corresponding to a pole un-loading around nominal current</a:t>
            </a:r>
          </a:p>
          <a:p>
            <a:r>
              <a:rPr lang="en-US" sz="1400" dirty="0">
                <a:latin typeface="+mj-lt"/>
              </a:rPr>
              <a:t>For MQXFB03, we only have ‘clean’ measurements from the LE end, 85 MPa. </a:t>
            </a:r>
          </a:p>
          <a:p>
            <a:endParaRPr lang="en-GB" sz="1400" dirty="0">
              <a:latin typeface="+mj-lt"/>
            </a:endParaRPr>
          </a:p>
        </p:txBody>
      </p:sp>
      <p:pic>
        <p:nvPicPr>
          <p:cNvPr id="5" name="Picture 4">
            <a:extLst>
              <a:ext uri="{FF2B5EF4-FFF2-40B4-BE49-F238E27FC236}">
                <a16:creationId xmlns:a16="http://schemas.microsoft.com/office/drawing/2014/main" id="{80578008-8390-B54F-315D-E5FD08C28B94}"/>
              </a:ext>
            </a:extLst>
          </p:cNvPr>
          <p:cNvPicPr>
            <a:picLocks noChangeAspect="1"/>
          </p:cNvPicPr>
          <p:nvPr/>
        </p:nvPicPr>
        <p:blipFill>
          <a:blip r:embed="rId2"/>
          <a:stretch>
            <a:fillRect/>
          </a:stretch>
        </p:blipFill>
        <p:spPr>
          <a:xfrm>
            <a:off x="1938430" y="1739424"/>
            <a:ext cx="5308552" cy="3310415"/>
          </a:xfrm>
          <a:prstGeom prst="rect">
            <a:avLst/>
          </a:prstGeom>
        </p:spPr>
      </p:pic>
      <p:sp>
        <p:nvSpPr>
          <p:cNvPr id="3" name="TextBox 2">
            <a:extLst>
              <a:ext uri="{FF2B5EF4-FFF2-40B4-BE49-F238E27FC236}">
                <a16:creationId xmlns:a16="http://schemas.microsoft.com/office/drawing/2014/main" id="{2B09893E-8B4D-A7EE-2237-A8F89D9BA997}"/>
              </a:ext>
            </a:extLst>
          </p:cNvPr>
          <p:cNvSpPr txBox="1"/>
          <p:nvPr/>
        </p:nvSpPr>
        <p:spPr>
          <a:xfrm>
            <a:off x="5247682" y="4784000"/>
            <a:ext cx="2002471" cy="300082"/>
          </a:xfrm>
          <a:prstGeom prst="rect">
            <a:avLst/>
          </a:prstGeom>
          <a:noFill/>
        </p:spPr>
        <p:txBody>
          <a:bodyPr wrap="none" rtlCol="0">
            <a:spAutoFit/>
          </a:bodyPr>
          <a:lstStyle/>
          <a:p>
            <a:r>
              <a:rPr lang="en-US" sz="1350" dirty="0">
                <a:solidFill>
                  <a:srgbClr val="00B050"/>
                </a:solidFill>
              </a:rPr>
              <a:t>Data courtesy EN-MME</a:t>
            </a:r>
            <a:endParaRPr lang="en-GB" sz="1350" dirty="0">
              <a:solidFill>
                <a:srgbClr val="00B050"/>
              </a:solidFill>
            </a:endParaRPr>
          </a:p>
        </p:txBody>
      </p:sp>
    </p:spTree>
    <p:extLst>
      <p:ext uri="{BB962C8B-B14F-4D97-AF65-F5344CB8AC3E}">
        <p14:creationId xmlns:p14="http://schemas.microsoft.com/office/powerpoint/2010/main" val="25404887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E569B-5DB9-A1FD-154C-F645F5D64384}"/>
              </a:ext>
            </a:extLst>
          </p:cNvPr>
          <p:cNvSpPr>
            <a:spLocks noGrp="1"/>
          </p:cNvSpPr>
          <p:nvPr>
            <p:ph type="title"/>
          </p:nvPr>
        </p:nvSpPr>
        <p:spPr/>
        <p:txBody>
          <a:bodyPr/>
          <a:lstStyle/>
          <a:p>
            <a:r>
              <a:rPr lang="en-US" dirty="0"/>
              <a:t>Bladder pressure</a:t>
            </a:r>
            <a:endParaRPr lang="en-GB" dirty="0"/>
          </a:p>
        </p:txBody>
      </p:sp>
      <p:pic>
        <p:nvPicPr>
          <p:cNvPr id="5" name="Content Placeholder 4">
            <a:extLst>
              <a:ext uri="{FF2B5EF4-FFF2-40B4-BE49-F238E27FC236}">
                <a16:creationId xmlns:a16="http://schemas.microsoft.com/office/drawing/2014/main" id="{79B26740-7747-8595-11FE-6563EFEC2422}"/>
              </a:ext>
            </a:extLst>
          </p:cNvPr>
          <p:cNvPicPr>
            <a:picLocks noGrp="1" noChangeAspect="1"/>
          </p:cNvPicPr>
          <p:nvPr>
            <p:ph idx="1"/>
          </p:nvPr>
        </p:nvPicPr>
        <p:blipFill>
          <a:blip r:embed="rId2"/>
          <a:stretch>
            <a:fillRect/>
          </a:stretch>
        </p:blipFill>
        <p:spPr>
          <a:xfrm>
            <a:off x="4278851" y="832670"/>
            <a:ext cx="4794109" cy="3944895"/>
          </a:xfrm>
          <a:prstGeom prst="rect">
            <a:avLst/>
          </a:prstGeom>
        </p:spPr>
      </p:pic>
      <p:sp>
        <p:nvSpPr>
          <p:cNvPr id="4" name="Slide Number Placeholder 3">
            <a:extLst>
              <a:ext uri="{FF2B5EF4-FFF2-40B4-BE49-F238E27FC236}">
                <a16:creationId xmlns:a16="http://schemas.microsoft.com/office/drawing/2014/main" id="{8617FA6D-ED3E-D56A-C30F-32433ED02EEF}"/>
              </a:ext>
            </a:extLst>
          </p:cNvPr>
          <p:cNvSpPr>
            <a:spLocks noGrp="1"/>
          </p:cNvSpPr>
          <p:nvPr>
            <p:ph type="sldNum" sz="quarter" idx="12"/>
          </p:nvPr>
        </p:nvSpPr>
        <p:spPr/>
        <p:txBody>
          <a:bodyPr/>
          <a:lstStyle/>
          <a:p>
            <a:fld id="{BFDCA1C4-9514-7B4F-976F-D92F7E296653}" type="slidenum">
              <a:rPr lang="fr-FR" smtClean="0"/>
              <a:pPr/>
              <a:t>31</a:t>
            </a:fld>
            <a:endParaRPr lang="fr-FR"/>
          </a:p>
        </p:txBody>
      </p:sp>
      <p:sp>
        <p:nvSpPr>
          <p:cNvPr id="6" name="Content Placeholder 2">
            <a:extLst>
              <a:ext uri="{FF2B5EF4-FFF2-40B4-BE49-F238E27FC236}">
                <a16:creationId xmlns:a16="http://schemas.microsoft.com/office/drawing/2014/main" id="{960C5A22-34C0-5577-90DD-58D784A17581}"/>
              </a:ext>
            </a:extLst>
          </p:cNvPr>
          <p:cNvSpPr txBox="1">
            <a:spLocks/>
          </p:cNvSpPr>
          <p:nvPr/>
        </p:nvSpPr>
        <p:spPr>
          <a:xfrm>
            <a:off x="395536" y="1249847"/>
            <a:ext cx="3523275" cy="311054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The other observable we have during assembly is the bladder pressure</a:t>
            </a:r>
          </a:p>
          <a:p>
            <a:endParaRPr lang="en-US" sz="1200" dirty="0"/>
          </a:p>
          <a:p>
            <a:pPr lvl="1"/>
            <a:r>
              <a:rPr lang="en-US" sz="1200" dirty="0"/>
              <a:t>Assembly tolerances play a role, on some occasions, you need 20-30 bars to overcome a singularity in the structure</a:t>
            </a:r>
          </a:p>
          <a:p>
            <a:pPr lvl="1"/>
            <a:endParaRPr lang="en-US" sz="1200" dirty="0"/>
          </a:p>
          <a:p>
            <a:pPr lvl="1"/>
            <a:r>
              <a:rPr lang="en-GB" sz="1200" dirty="0"/>
              <a:t>Requirement: never exceed 400 bars</a:t>
            </a:r>
          </a:p>
        </p:txBody>
      </p:sp>
    </p:spTree>
    <p:extLst>
      <p:ext uri="{BB962C8B-B14F-4D97-AF65-F5344CB8AC3E}">
        <p14:creationId xmlns:p14="http://schemas.microsoft.com/office/powerpoint/2010/main" val="5362615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8B660-B1C5-B50E-F4CB-4B4B5E615F98}"/>
              </a:ext>
            </a:extLst>
          </p:cNvPr>
          <p:cNvSpPr>
            <a:spLocks noGrp="1"/>
          </p:cNvSpPr>
          <p:nvPr>
            <p:ph type="title"/>
          </p:nvPr>
        </p:nvSpPr>
        <p:spPr/>
        <p:txBody>
          <a:bodyPr/>
          <a:lstStyle/>
          <a:p>
            <a:r>
              <a:rPr lang="en-US" dirty="0"/>
              <a:t>Axial pre-load</a:t>
            </a:r>
            <a:endParaRPr lang="en-GB" dirty="0"/>
          </a:p>
        </p:txBody>
      </p:sp>
      <p:sp>
        <p:nvSpPr>
          <p:cNvPr id="4" name="Slide Number Placeholder 3">
            <a:extLst>
              <a:ext uri="{FF2B5EF4-FFF2-40B4-BE49-F238E27FC236}">
                <a16:creationId xmlns:a16="http://schemas.microsoft.com/office/drawing/2014/main" id="{AC55461C-7AD9-9B5D-67F9-350B16FFBD0C}"/>
              </a:ext>
            </a:extLst>
          </p:cNvPr>
          <p:cNvSpPr>
            <a:spLocks noGrp="1"/>
          </p:cNvSpPr>
          <p:nvPr>
            <p:ph type="sldNum" sz="quarter" idx="12"/>
          </p:nvPr>
        </p:nvSpPr>
        <p:spPr/>
        <p:txBody>
          <a:bodyPr/>
          <a:lstStyle/>
          <a:p>
            <a:fld id="{BFDCA1C4-9514-7B4F-976F-D92F7E296653}" type="slidenum">
              <a:rPr lang="fr-FR" smtClean="0"/>
              <a:pPr/>
              <a:t>32</a:t>
            </a:fld>
            <a:endParaRPr lang="fr-FR"/>
          </a:p>
        </p:txBody>
      </p:sp>
      <p:sp>
        <p:nvSpPr>
          <p:cNvPr id="10" name="Content Placeholder 2">
            <a:extLst>
              <a:ext uri="{FF2B5EF4-FFF2-40B4-BE49-F238E27FC236}">
                <a16:creationId xmlns:a16="http://schemas.microsoft.com/office/drawing/2014/main" id="{F91BE1E2-056B-AD38-1FEA-92EE362E7EBC}"/>
              </a:ext>
            </a:extLst>
          </p:cNvPr>
          <p:cNvSpPr txBox="1">
            <a:spLocks/>
          </p:cNvSpPr>
          <p:nvPr/>
        </p:nvSpPr>
        <p:spPr>
          <a:xfrm>
            <a:off x="539552" y="897564"/>
            <a:ext cx="4356485" cy="2430270"/>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400" dirty="0"/>
              <a:t>From BP2, all magnets loaded so far with the same axial pre-load (650 </a:t>
            </a:r>
            <a:r>
              <a:rPr lang="en-GB" sz="1400" dirty="0" err="1"/>
              <a:t>ueps</a:t>
            </a:r>
            <a:r>
              <a:rPr lang="en-GB" sz="1400" dirty="0"/>
              <a:t> at warm)</a:t>
            </a:r>
          </a:p>
          <a:p>
            <a:r>
              <a:rPr lang="en-GB" sz="1400" dirty="0"/>
              <a:t>Small change of strain on the rods during powering </a:t>
            </a:r>
            <a:r>
              <a:rPr lang="en-GB" sz="1400" dirty="0">
                <a:sym typeface="Wingdings" panose="05000000000000000000" pitchFamily="2" charset="2"/>
              </a:rPr>
              <a:t> l</a:t>
            </a:r>
            <a:r>
              <a:rPr lang="en-GB" sz="1400" dirty="0"/>
              <a:t>ongitudinal stiffness of the structure is as expected, and overall behaviour is like what we have seen in MQXFS and MQXFA</a:t>
            </a:r>
          </a:p>
          <a:p>
            <a:r>
              <a:rPr lang="en-GB" sz="1400" dirty="0"/>
              <a:t>MQXFB03 has similar behaviour to the previous magnets, although now the magnet is mostly quenching in the ends</a:t>
            </a:r>
          </a:p>
        </p:txBody>
      </p:sp>
      <p:sp>
        <p:nvSpPr>
          <p:cNvPr id="11" name="TextBox 10">
            <a:extLst>
              <a:ext uri="{FF2B5EF4-FFF2-40B4-BE49-F238E27FC236}">
                <a16:creationId xmlns:a16="http://schemas.microsoft.com/office/drawing/2014/main" id="{60A58805-91F2-FF12-DAF7-24E344E58C07}"/>
              </a:ext>
            </a:extLst>
          </p:cNvPr>
          <p:cNvSpPr txBox="1"/>
          <p:nvPr/>
        </p:nvSpPr>
        <p:spPr>
          <a:xfrm>
            <a:off x="5673787" y="1006922"/>
            <a:ext cx="2409919" cy="219291"/>
          </a:xfrm>
          <a:prstGeom prst="rect">
            <a:avLst/>
          </a:prstGeom>
          <a:noFill/>
        </p:spPr>
        <p:txBody>
          <a:bodyPr wrap="square" rtlCol="0">
            <a:spAutoFit/>
          </a:bodyPr>
          <a:lstStyle/>
          <a:p>
            <a:pPr algn="ctr"/>
            <a:r>
              <a:rPr lang="en-US" sz="825" i="1" dirty="0"/>
              <a:t>Delta rods strain during powering MQXFB03</a:t>
            </a:r>
            <a:endParaRPr lang="en-GB" sz="825" i="1" dirty="0"/>
          </a:p>
        </p:txBody>
      </p:sp>
      <p:pic>
        <p:nvPicPr>
          <p:cNvPr id="5" name="Picture 4" descr="A graph with lines and numbers&#10;&#10;Description automatically generated">
            <a:extLst>
              <a:ext uri="{FF2B5EF4-FFF2-40B4-BE49-F238E27FC236}">
                <a16:creationId xmlns:a16="http://schemas.microsoft.com/office/drawing/2014/main" id="{C7930F38-6020-8988-6BF6-E5BDC9A28801}"/>
              </a:ext>
            </a:extLst>
          </p:cNvPr>
          <p:cNvPicPr>
            <a:picLocks noChangeAspect="1"/>
          </p:cNvPicPr>
          <p:nvPr/>
        </p:nvPicPr>
        <p:blipFill rotWithShape="1">
          <a:blip r:embed="rId2"/>
          <a:srcRect l="-11054" r="33909" b="-4760"/>
          <a:stretch/>
        </p:blipFill>
        <p:spPr>
          <a:xfrm>
            <a:off x="5148699" y="1267198"/>
            <a:ext cx="2775066" cy="2114753"/>
          </a:xfrm>
          <a:prstGeom prst="rect">
            <a:avLst/>
          </a:prstGeom>
        </p:spPr>
      </p:pic>
      <p:pic>
        <p:nvPicPr>
          <p:cNvPr id="13" name="Picture 12">
            <a:extLst>
              <a:ext uri="{FF2B5EF4-FFF2-40B4-BE49-F238E27FC236}">
                <a16:creationId xmlns:a16="http://schemas.microsoft.com/office/drawing/2014/main" id="{D92BEA31-750B-EB3C-3F47-FA08827AA101}"/>
              </a:ext>
            </a:extLst>
          </p:cNvPr>
          <p:cNvPicPr>
            <a:picLocks noChangeAspect="1"/>
          </p:cNvPicPr>
          <p:nvPr/>
        </p:nvPicPr>
        <p:blipFill>
          <a:blip r:embed="rId3"/>
          <a:stretch>
            <a:fillRect/>
          </a:stretch>
        </p:blipFill>
        <p:spPr>
          <a:xfrm>
            <a:off x="1844712" y="3554962"/>
            <a:ext cx="5948388" cy="1381949"/>
          </a:xfrm>
          <a:prstGeom prst="rect">
            <a:avLst/>
          </a:prstGeom>
        </p:spPr>
      </p:pic>
    </p:spTree>
    <p:extLst>
      <p:ext uri="{BB962C8B-B14F-4D97-AF65-F5344CB8AC3E}">
        <p14:creationId xmlns:p14="http://schemas.microsoft.com/office/powerpoint/2010/main" val="20406286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BC9A6-F790-2475-6E0A-3665BC96C836}"/>
              </a:ext>
            </a:extLst>
          </p:cNvPr>
          <p:cNvSpPr>
            <a:spLocks noGrp="1"/>
          </p:cNvSpPr>
          <p:nvPr>
            <p:ph type="title"/>
          </p:nvPr>
        </p:nvSpPr>
        <p:spPr>
          <a:xfrm>
            <a:off x="896112" y="-19683"/>
            <a:ext cx="6761988" cy="540000"/>
          </a:xfrm>
        </p:spPr>
        <p:txBody>
          <a:bodyPr/>
          <a:lstStyle/>
          <a:p>
            <a:r>
              <a:rPr lang="en-US" dirty="0"/>
              <a:t>Azimuthal coil size variation along the length</a:t>
            </a:r>
            <a:endParaRPr lang="en-GB" dirty="0"/>
          </a:p>
        </p:txBody>
      </p:sp>
      <p:sp>
        <p:nvSpPr>
          <p:cNvPr id="4" name="Slide Number Placeholder 3">
            <a:extLst>
              <a:ext uri="{FF2B5EF4-FFF2-40B4-BE49-F238E27FC236}">
                <a16:creationId xmlns:a16="http://schemas.microsoft.com/office/drawing/2014/main" id="{2B0B63CB-0418-CDDE-5A18-EC45B9F00CC6}"/>
              </a:ext>
            </a:extLst>
          </p:cNvPr>
          <p:cNvSpPr>
            <a:spLocks noGrp="1"/>
          </p:cNvSpPr>
          <p:nvPr>
            <p:ph type="sldNum" sz="quarter" idx="12"/>
          </p:nvPr>
        </p:nvSpPr>
        <p:spPr/>
        <p:txBody>
          <a:bodyPr/>
          <a:lstStyle/>
          <a:p>
            <a:fld id="{BFDCA1C4-9514-7B4F-976F-D92F7E296653}" type="slidenum">
              <a:rPr lang="fr-FR" smtClean="0"/>
              <a:pPr/>
              <a:t>33</a:t>
            </a:fld>
            <a:endParaRPr lang="fr-FR"/>
          </a:p>
        </p:txBody>
      </p:sp>
      <p:pic>
        <p:nvPicPr>
          <p:cNvPr id="5" name="Picture 4">
            <a:extLst>
              <a:ext uri="{FF2B5EF4-FFF2-40B4-BE49-F238E27FC236}">
                <a16:creationId xmlns:a16="http://schemas.microsoft.com/office/drawing/2014/main" id="{6D407E4E-E840-79DE-9F9C-D8F45CDEB757}"/>
              </a:ext>
            </a:extLst>
          </p:cNvPr>
          <p:cNvPicPr>
            <a:picLocks noChangeAspect="1"/>
          </p:cNvPicPr>
          <p:nvPr/>
        </p:nvPicPr>
        <p:blipFill>
          <a:blip r:embed="rId2"/>
          <a:stretch>
            <a:fillRect/>
          </a:stretch>
        </p:blipFill>
        <p:spPr>
          <a:xfrm>
            <a:off x="4500294" y="1264635"/>
            <a:ext cx="3235910" cy="1890000"/>
          </a:xfrm>
          <a:prstGeom prst="rect">
            <a:avLst/>
          </a:prstGeom>
        </p:spPr>
      </p:pic>
      <p:pic>
        <p:nvPicPr>
          <p:cNvPr id="7" name="Content Placeholder 5">
            <a:extLst>
              <a:ext uri="{FF2B5EF4-FFF2-40B4-BE49-F238E27FC236}">
                <a16:creationId xmlns:a16="http://schemas.microsoft.com/office/drawing/2014/main" id="{A6876017-3A3A-E042-4B84-CC94D2D6F887}"/>
              </a:ext>
            </a:extLst>
          </p:cNvPr>
          <p:cNvPicPr>
            <a:picLocks noChangeAspect="1"/>
          </p:cNvPicPr>
          <p:nvPr/>
        </p:nvPicPr>
        <p:blipFill>
          <a:blip r:embed="rId3"/>
          <a:stretch>
            <a:fillRect/>
          </a:stretch>
        </p:blipFill>
        <p:spPr>
          <a:xfrm>
            <a:off x="1375243" y="3199984"/>
            <a:ext cx="3055286" cy="1890000"/>
          </a:xfrm>
          <a:prstGeom prst="rect">
            <a:avLst/>
          </a:prstGeom>
        </p:spPr>
      </p:pic>
      <p:pic>
        <p:nvPicPr>
          <p:cNvPr id="8" name="Picture 7">
            <a:extLst>
              <a:ext uri="{FF2B5EF4-FFF2-40B4-BE49-F238E27FC236}">
                <a16:creationId xmlns:a16="http://schemas.microsoft.com/office/drawing/2014/main" id="{FFF86832-B563-A369-1BDC-5AADA711BDDC}"/>
              </a:ext>
            </a:extLst>
          </p:cNvPr>
          <p:cNvPicPr>
            <a:picLocks noChangeAspect="1"/>
          </p:cNvPicPr>
          <p:nvPr/>
        </p:nvPicPr>
        <p:blipFill>
          <a:blip r:embed="rId4"/>
          <a:stretch>
            <a:fillRect/>
          </a:stretch>
        </p:blipFill>
        <p:spPr>
          <a:xfrm>
            <a:off x="4507872" y="3228825"/>
            <a:ext cx="3220754" cy="1890000"/>
          </a:xfrm>
          <a:prstGeom prst="rect">
            <a:avLst/>
          </a:prstGeom>
        </p:spPr>
      </p:pic>
      <p:pic>
        <p:nvPicPr>
          <p:cNvPr id="9" name="Picture 8">
            <a:extLst>
              <a:ext uri="{FF2B5EF4-FFF2-40B4-BE49-F238E27FC236}">
                <a16:creationId xmlns:a16="http://schemas.microsoft.com/office/drawing/2014/main" id="{D1544F10-93A9-B639-9062-3F1D700A0604}"/>
              </a:ext>
            </a:extLst>
          </p:cNvPr>
          <p:cNvPicPr>
            <a:picLocks noChangeAspect="1"/>
          </p:cNvPicPr>
          <p:nvPr/>
        </p:nvPicPr>
        <p:blipFill>
          <a:blip r:embed="rId5"/>
          <a:stretch>
            <a:fillRect/>
          </a:stretch>
        </p:blipFill>
        <p:spPr>
          <a:xfrm>
            <a:off x="1375243" y="1264635"/>
            <a:ext cx="3046948" cy="1890000"/>
          </a:xfrm>
          <a:prstGeom prst="rect">
            <a:avLst/>
          </a:prstGeom>
        </p:spPr>
      </p:pic>
      <p:sp>
        <p:nvSpPr>
          <p:cNvPr id="6" name="Content Placeholder 2">
            <a:extLst>
              <a:ext uri="{FF2B5EF4-FFF2-40B4-BE49-F238E27FC236}">
                <a16:creationId xmlns:a16="http://schemas.microsoft.com/office/drawing/2014/main" id="{10BC211F-9A2A-8175-00E7-F7A4F878A5AE}"/>
              </a:ext>
            </a:extLst>
          </p:cNvPr>
          <p:cNvSpPr txBox="1">
            <a:spLocks/>
          </p:cNvSpPr>
          <p:nvPr/>
        </p:nvSpPr>
        <p:spPr>
          <a:xfrm>
            <a:off x="683568" y="594507"/>
            <a:ext cx="7704856" cy="1744784"/>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00" dirty="0"/>
              <a:t>Coil geometry significantly changed with the new coil fabrication procedure</a:t>
            </a:r>
          </a:p>
          <a:p>
            <a:r>
              <a:rPr lang="en-US" sz="900" dirty="0"/>
              <a:t>Since we shim to the average coil size (excluding ends), ‘new coils’ result in magnets with higher pre-load in the ends </a:t>
            </a:r>
            <a:r>
              <a:rPr lang="en-US" sz="900" dirty="0">
                <a:sym typeface="Wingdings" panose="05000000000000000000" pitchFamily="2" charset="2"/>
              </a:rPr>
              <a:t> more radial friction</a:t>
            </a:r>
          </a:p>
          <a:p>
            <a:pPr lvl="1"/>
            <a:r>
              <a:rPr lang="en-US" sz="900" dirty="0">
                <a:sym typeface="Wingdings" panose="05000000000000000000" pitchFamily="2" charset="2"/>
              </a:rPr>
              <a:t>We don’t plan to address this difference with any measure (AUP has concerns on radial pre-load in the ends, so a priori with the new coil geometry we go in the good direction)</a:t>
            </a:r>
            <a:endParaRPr lang="en-US" sz="700" dirty="0"/>
          </a:p>
          <a:p>
            <a:pPr lvl="1"/>
            <a:endParaRPr lang="en-GB" sz="675" dirty="0"/>
          </a:p>
        </p:txBody>
      </p:sp>
    </p:spTree>
    <p:extLst>
      <p:ext uri="{BB962C8B-B14F-4D97-AF65-F5344CB8AC3E}">
        <p14:creationId xmlns:p14="http://schemas.microsoft.com/office/powerpoint/2010/main" val="38948789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F349B-9CC1-5898-7DD3-FB771086939F}"/>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ED037FE8-26AA-D391-3E2A-943CD6013B2B}"/>
              </a:ext>
            </a:extLst>
          </p:cNvPr>
          <p:cNvSpPr>
            <a:spLocks noGrp="1"/>
          </p:cNvSpPr>
          <p:nvPr>
            <p:ph idx="1"/>
          </p:nvPr>
        </p:nvSpPr>
        <p:spPr/>
        <p:txBody>
          <a:bodyPr>
            <a:normAutofit/>
          </a:bodyPr>
          <a:lstStyle/>
          <a:p>
            <a:r>
              <a:rPr lang="en-US" sz="2400" dirty="0"/>
              <a:t>Magnets overview</a:t>
            </a:r>
          </a:p>
          <a:p>
            <a:r>
              <a:rPr lang="en-US" sz="2400" dirty="0"/>
              <a:t>Lessons learnt</a:t>
            </a:r>
          </a:p>
          <a:p>
            <a:r>
              <a:rPr lang="en-US" sz="2400" dirty="0"/>
              <a:t>Overview on assembly data</a:t>
            </a:r>
          </a:p>
          <a:p>
            <a:r>
              <a:rPr lang="en-US" sz="2400" b="1" dirty="0"/>
              <a:t>Conclusion</a:t>
            </a:r>
            <a:endParaRPr lang="en-GB" sz="2400" b="1" dirty="0"/>
          </a:p>
          <a:p>
            <a:endParaRPr lang="en-GB" sz="2400" b="1" dirty="0"/>
          </a:p>
        </p:txBody>
      </p:sp>
      <p:sp>
        <p:nvSpPr>
          <p:cNvPr id="4" name="Footer Placeholder 3">
            <a:extLst>
              <a:ext uri="{FF2B5EF4-FFF2-40B4-BE49-F238E27FC236}">
                <a16:creationId xmlns:a16="http://schemas.microsoft.com/office/drawing/2014/main" id="{6B71FF0A-C558-9A7C-D0B3-3635456A8826}"/>
              </a:ext>
            </a:extLst>
          </p:cNvPr>
          <p:cNvSpPr>
            <a:spLocks noGrp="1"/>
          </p:cNvSpPr>
          <p:nvPr>
            <p:ph type="ftr" sz="quarter" idx="11"/>
          </p:nvPr>
        </p:nvSpPr>
        <p:spPr/>
        <p:txBody>
          <a:bodyPr/>
          <a:lstStyle/>
          <a:p>
            <a:r>
              <a:rPr lang="fr-FR" dirty="0"/>
              <a:t>Susana Izquierdo Bermudez</a:t>
            </a:r>
            <a:endParaRPr lang="en-GB" noProof="0" dirty="0"/>
          </a:p>
        </p:txBody>
      </p:sp>
    </p:spTree>
    <p:extLst>
      <p:ext uri="{BB962C8B-B14F-4D97-AF65-F5344CB8AC3E}">
        <p14:creationId xmlns:p14="http://schemas.microsoft.com/office/powerpoint/2010/main" val="35641453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FDF6C-839E-FCFD-0C75-38BE2E86836D}"/>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61FA6705-B762-EADA-2A1B-4BA6473838A7}"/>
              </a:ext>
            </a:extLst>
          </p:cNvPr>
          <p:cNvSpPr>
            <a:spLocks noGrp="1"/>
          </p:cNvSpPr>
          <p:nvPr>
            <p:ph idx="1"/>
          </p:nvPr>
        </p:nvSpPr>
        <p:spPr/>
        <p:txBody>
          <a:bodyPr>
            <a:normAutofit/>
          </a:bodyPr>
          <a:lstStyle/>
          <a:p>
            <a:r>
              <a:rPr lang="en-GB" sz="2000" dirty="0"/>
              <a:t>The assembly of MQXFB magnets is well mastered, still, minor improvements have been implemented in recent magnets</a:t>
            </a:r>
          </a:p>
          <a:p>
            <a:r>
              <a:rPr lang="en-GB" sz="2000" dirty="0"/>
              <a:t>In depth analysis of the possible impact of the new generation coil geometry, concluding that non-specific measures had to be taken at the assembly level to accommodate the new coils. </a:t>
            </a:r>
          </a:p>
          <a:p>
            <a:r>
              <a:rPr lang="en-GB" sz="2000" dirty="0"/>
              <a:t>A detailed set of systematic measurements are performed during assembly, to intercept errors. They will also the base to assess the level of precision we can reach with this type of technology. </a:t>
            </a:r>
          </a:p>
        </p:txBody>
      </p:sp>
      <p:sp>
        <p:nvSpPr>
          <p:cNvPr id="4" name="Footer Placeholder 3">
            <a:extLst>
              <a:ext uri="{FF2B5EF4-FFF2-40B4-BE49-F238E27FC236}">
                <a16:creationId xmlns:a16="http://schemas.microsoft.com/office/drawing/2014/main" id="{5B11EA17-6BEF-8DE9-3071-E8C4F893280E}"/>
              </a:ext>
            </a:extLst>
          </p:cNvPr>
          <p:cNvSpPr>
            <a:spLocks noGrp="1"/>
          </p:cNvSpPr>
          <p:nvPr>
            <p:ph type="ftr" sz="quarter" idx="11"/>
          </p:nvPr>
        </p:nvSpPr>
        <p:spPr/>
        <p:txBody>
          <a:bodyPr/>
          <a:lstStyle/>
          <a:p>
            <a:r>
              <a:rPr lang="fr-FR"/>
              <a:t>Susana Izquierdo Bermudez</a:t>
            </a:r>
            <a:endParaRPr lang="en-GB" noProof="0" dirty="0"/>
          </a:p>
        </p:txBody>
      </p:sp>
    </p:spTree>
    <p:extLst>
      <p:ext uri="{BB962C8B-B14F-4D97-AF65-F5344CB8AC3E}">
        <p14:creationId xmlns:p14="http://schemas.microsoft.com/office/powerpoint/2010/main" val="30249815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DEF16-227C-7A9D-FEA1-19A6C669D503}"/>
              </a:ext>
            </a:extLst>
          </p:cNvPr>
          <p:cNvSpPr>
            <a:spLocks noGrp="1"/>
          </p:cNvSpPr>
          <p:nvPr>
            <p:ph type="title"/>
          </p:nvPr>
        </p:nvSpPr>
        <p:spPr/>
        <p:txBody>
          <a:bodyPr/>
          <a:lstStyle/>
          <a:p>
            <a:endParaRPr lang="en-GB"/>
          </a:p>
        </p:txBody>
      </p:sp>
      <p:sp>
        <p:nvSpPr>
          <p:cNvPr id="4" name="Footer Placeholder 3">
            <a:extLst>
              <a:ext uri="{FF2B5EF4-FFF2-40B4-BE49-F238E27FC236}">
                <a16:creationId xmlns:a16="http://schemas.microsoft.com/office/drawing/2014/main" id="{2F186BC9-9E82-1387-B2C0-A22F6FE5C522}"/>
              </a:ext>
            </a:extLst>
          </p:cNvPr>
          <p:cNvSpPr>
            <a:spLocks noGrp="1"/>
          </p:cNvSpPr>
          <p:nvPr>
            <p:ph type="ftr" sz="quarter" idx="11"/>
          </p:nvPr>
        </p:nvSpPr>
        <p:spPr/>
        <p:txBody>
          <a:bodyPr/>
          <a:lstStyle/>
          <a:p>
            <a:r>
              <a:rPr lang="fr-FR"/>
              <a:t>Susana Izquierdo Bermudez</a:t>
            </a:r>
            <a:endParaRPr lang="en-GB" noProof="0" dirty="0"/>
          </a:p>
        </p:txBody>
      </p:sp>
      <p:pic>
        <p:nvPicPr>
          <p:cNvPr id="5" name="Content Placeholder 4" descr="A picture containing text, building, miller&#10;&#10;Description automatically generated">
            <a:extLst>
              <a:ext uri="{FF2B5EF4-FFF2-40B4-BE49-F238E27FC236}">
                <a16:creationId xmlns:a16="http://schemas.microsoft.com/office/drawing/2014/main" id="{85F38EBF-1C01-B83A-A608-1E494156AC31}"/>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317"/>
          <a:stretch/>
        </p:blipFill>
        <p:spPr>
          <a:xfrm>
            <a:off x="0" y="-1064999"/>
            <a:ext cx="9184208" cy="7273498"/>
          </a:xfrm>
          <a:prstGeom prst="rect">
            <a:avLst/>
          </a:prstGeom>
        </p:spPr>
      </p:pic>
    </p:spTree>
    <p:extLst>
      <p:ext uri="{BB962C8B-B14F-4D97-AF65-F5344CB8AC3E}">
        <p14:creationId xmlns:p14="http://schemas.microsoft.com/office/powerpoint/2010/main" val="1265722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2EA360-01E3-BAB3-B628-16DF6E7A76F0}"/>
              </a:ext>
            </a:extLst>
          </p:cNvPr>
          <p:cNvSpPr>
            <a:spLocks noGrp="1"/>
          </p:cNvSpPr>
          <p:nvPr>
            <p:ph type="ctrTitle"/>
          </p:nvPr>
        </p:nvSpPr>
        <p:spPr/>
        <p:txBody>
          <a:bodyPr/>
          <a:lstStyle/>
          <a:p>
            <a:r>
              <a:rPr lang="en-GB" dirty="0"/>
              <a:t>Additional slides</a:t>
            </a:r>
          </a:p>
        </p:txBody>
      </p:sp>
      <p:sp>
        <p:nvSpPr>
          <p:cNvPr id="3" name="Subtitle 2">
            <a:extLst>
              <a:ext uri="{FF2B5EF4-FFF2-40B4-BE49-F238E27FC236}">
                <a16:creationId xmlns:a16="http://schemas.microsoft.com/office/drawing/2014/main" id="{025C5CA4-F68D-B321-E100-7130C68E230B}"/>
              </a:ext>
            </a:extLst>
          </p:cNvPr>
          <p:cNvSpPr>
            <a:spLocks noGrp="1"/>
          </p:cNvSpPr>
          <p:nvPr>
            <p:ph type="subTitle" idx="1"/>
          </p:nvPr>
        </p:nvSpPr>
        <p:spPr/>
        <p:txBody>
          <a:bodyPr/>
          <a:lstStyle/>
          <a:p>
            <a:endParaRPr lang="en-GB"/>
          </a:p>
        </p:txBody>
      </p:sp>
      <p:sp>
        <p:nvSpPr>
          <p:cNvPr id="4" name="Text Placeholder 3">
            <a:extLst>
              <a:ext uri="{FF2B5EF4-FFF2-40B4-BE49-F238E27FC236}">
                <a16:creationId xmlns:a16="http://schemas.microsoft.com/office/drawing/2014/main" id="{C5F14935-3263-9C2B-15E3-8A3AEAD2DAB9}"/>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17642751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A0A67-2A1F-974B-D61D-A1674D73549F}"/>
              </a:ext>
            </a:extLst>
          </p:cNvPr>
          <p:cNvSpPr>
            <a:spLocks noGrp="1"/>
          </p:cNvSpPr>
          <p:nvPr>
            <p:ph type="title"/>
          </p:nvPr>
        </p:nvSpPr>
        <p:spPr/>
        <p:txBody>
          <a:bodyPr/>
          <a:lstStyle/>
          <a:p>
            <a:r>
              <a:rPr lang="en-US" dirty="0"/>
              <a:t>Coil end region B02 vs B03</a:t>
            </a:r>
            <a:endParaRPr lang="en-GB" dirty="0"/>
          </a:p>
        </p:txBody>
      </p:sp>
      <p:sp>
        <p:nvSpPr>
          <p:cNvPr id="3" name="Content Placeholder 2">
            <a:extLst>
              <a:ext uri="{FF2B5EF4-FFF2-40B4-BE49-F238E27FC236}">
                <a16:creationId xmlns:a16="http://schemas.microsoft.com/office/drawing/2014/main" id="{B08EF8B4-D65C-7201-0DE8-0BEEC84E1EC6}"/>
              </a:ext>
            </a:extLst>
          </p:cNvPr>
          <p:cNvSpPr>
            <a:spLocks noGrp="1"/>
          </p:cNvSpPr>
          <p:nvPr>
            <p:ph idx="1"/>
          </p:nvPr>
        </p:nvSpPr>
        <p:spPr>
          <a:xfrm>
            <a:off x="612000" y="843558"/>
            <a:ext cx="4824096" cy="2376263"/>
          </a:xfrm>
        </p:spPr>
        <p:txBody>
          <a:bodyPr>
            <a:normAutofit/>
          </a:bodyPr>
          <a:lstStyle/>
          <a:p>
            <a:r>
              <a:rPr lang="en-US" sz="1000" dirty="0"/>
              <a:t>The first measuring point is in the heater connection box, due to the presence of resin is a bit smaller than nominal</a:t>
            </a:r>
          </a:p>
          <a:p>
            <a:r>
              <a:rPr lang="en-US" sz="1000" dirty="0"/>
              <a:t>The second measuring point is in the metal part of the splice block, nominal dimension</a:t>
            </a:r>
          </a:p>
          <a:p>
            <a:r>
              <a:rPr lang="en-US" sz="1000" dirty="0"/>
              <a:t>And then slowly we are going to the coil dimension, </a:t>
            </a:r>
          </a:p>
          <a:p>
            <a:pPr lvl="1"/>
            <a:r>
              <a:rPr lang="en-US" sz="800" dirty="0"/>
              <a:t>for coils with binder in the OL, the coil is bigger than nominal </a:t>
            </a:r>
            <a:r>
              <a:rPr lang="en-GB" sz="800" dirty="0">
                <a:sym typeface="Wingdings" panose="05000000000000000000" pitchFamily="2" charset="2"/>
              </a:rPr>
              <a:t> splice block sees ‘lower stress’ than the middle of the coil</a:t>
            </a:r>
            <a:endParaRPr lang="en-US" sz="800" dirty="0"/>
          </a:p>
          <a:p>
            <a:pPr lvl="1"/>
            <a:r>
              <a:rPr lang="en-GB" sz="800" dirty="0"/>
              <a:t>for coils without binder in the OL, the coil is smaller than nominal </a:t>
            </a:r>
            <a:r>
              <a:rPr lang="en-GB" sz="800" dirty="0">
                <a:sym typeface="Wingdings" panose="05000000000000000000" pitchFamily="2" charset="2"/>
              </a:rPr>
              <a:t> splice block sees ‘higher stress’ than the middle of the coil</a:t>
            </a:r>
            <a:endParaRPr lang="en-US" sz="800" dirty="0"/>
          </a:p>
          <a:p>
            <a:pPr lvl="1"/>
            <a:endParaRPr lang="en-GB" sz="800" dirty="0"/>
          </a:p>
        </p:txBody>
      </p:sp>
      <p:sp>
        <p:nvSpPr>
          <p:cNvPr id="5" name="Slide Number Placeholder 4">
            <a:extLst>
              <a:ext uri="{FF2B5EF4-FFF2-40B4-BE49-F238E27FC236}">
                <a16:creationId xmlns:a16="http://schemas.microsoft.com/office/drawing/2014/main" id="{D0DD1F5D-0B7D-A021-C049-87EF927283B8}"/>
              </a:ext>
            </a:extLst>
          </p:cNvPr>
          <p:cNvSpPr>
            <a:spLocks noGrp="1"/>
          </p:cNvSpPr>
          <p:nvPr>
            <p:ph type="sldNum" sz="quarter" idx="12"/>
          </p:nvPr>
        </p:nvSpPr>
        <p:spPr/>
        <p:txBody>
          <a:bodyPr/>
          <a:lstStyle/>
          <a:p>
            <a:fld id="{BFDCA1C4-9514-7B4F-976F-D92F7E296653}" type="slidenum">
              <a:rPr lang="fr-FR" smtClean="0"/>
              <a:pPr/>
              <a:t>38</a:t>
            </a:fld>
            <a:endParaRPr lang="fr-FR"/>
          </a:p>
        </p:txBody>
      </p:sp>
      <p:pic>
        <p:nvPicPr>
          <p:cNvPr id="6" name="Picture 5">
            <a:extLst>
              <a:ext uri="{FF2B5EF4-FFF2-40B4-BE49-F238E27FC236}">
                <a16:creationId xmlns:a16="http://schemas.microsoft.com/office/drawing/2014/main" id="{7A0B3DD4-1B62-37D1-74EC-463E98D3487E}"/>
              </a:ext>
            </a:extLst>
          </p:cNvPr>
          <p:cNvPicPr>
            <a:picLocks noChangeAspect="1"/>
          </p:cNvPicPr>
          <p:nvPr/>
        </p:nvPicPr>
        <p:blipFill>
          <a:blip r:embed="rId2"/>
          <a:stretch>
            <a:fillRect/>
          </a:stretch>
        </p:blipFill>
        <p:spPr>
          <a:xfrm>
            <a:off x="4644008" y="2588343"/>
            <a:ext cx="4221140" cy="2555157"/>
          </a:xfrm>
          <a:prstGeom prst="rect">
            <a:avLst/>
          </a:prstGeom>
        </p:spPr>
      </p:pic>
      <p:pic>
        <p:nvPicPr>
          <p:cNvPr id="1026" name="Picture 2">
            <a:extLst>
              <a:ext uri="{FF2B5EF4-FFF2-40B4-BE49-F238E27FC236}">
                <a16:creationId xmlns:a16="http://schemas.microsoft.com/office/drawing/2014/main" id="{494020B8-56FD-890C-DE6A-4F1A2FD3350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881" r="15245"/>
          <a:stretch/>
        </p:blipFill>
        <p:spPr bwMode="auto">
          <a:xfrm rot="5400000">
            <a:off x="6684621" y="-32272"/>
            <a:ext cx="1530971" cy="311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5D77789C-5B25-8DEA-CF46-515A387D58CE}"/>
              </a:ext>
            </a:extLst>
          </p:cNvPr>
          <p:cNvPicPr>
            <a:picLocks noChangeAspect="1"/>
          </p:cNvPicPr>
          <p:nvPr/>
        </p:nvPicPr>
        <p:blipFill>
          <a:blip r:embed="rId4"/>
          <a:stretch>
            <a:fillRect/>
          </a:stretch>
        </p:blipFill>
        <p:spPr>
          <a:xfrm>
            <a:off x="123512" y="2588343"/>
            <a:ext cx="4253699" cy="2555157"/>
          </a:xfrm>
          <a:prstGeom prst="rect">
            <a:avLst/>
          </a:prstGeom>
        </p:spPr>
      </p:pic>
    </p:spTree>
    <p:extLst>
      <p:ext uri="{BB962C8B-B14F-4D97-AF65-F5344CB8AC3E}">
        <p14:creationId xmlns:p14="http://schemas.microsoft.com/office/powerpoint/2010/main" val="2867586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F349B-9CC1-5898-7DD3-FB771086939F}"/>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ED037FE8-26AA-D391-3E2A-943CD6013B2B}"/>
              </a:ext>
            </a:extLst>
          </p:cNvPr>
          <p:cNvSpPr>
            <a:spLocks noGrp="1"/>
          </p:cNvSpPr>
          <p:nvPr>
            <p:ph idx="1"/>
          </p:nvPr>
        </p:nvSpPr>
        <p:spPr/>
        <p:txBody>
          <a:bodyPr>
            <a:normAutofit/>
          </a:bodyPr>
          <a:lstStyle/>
          <a:p>
            <a:r>
              <a:rPr lang="en-US" sz="2400" dirty="0"/>
              <a:t>Magnets overview</a:t>
            </a:r>
          </a:p>
          <a:p>
            <a:r>
              <a:rPr lang="en-US" sz="2400" dirty="0"/>
              <a:t>Lessons learnt</a:t>
            </a:r>
          </a:p>
          <a:p>
            <a:r>
              <a:rPr lang="en-US" sz="2400" dirty="0"/>
              <a:t>Overview on assembly data</a:t>
            </a:r>
          </a:p>
          <a:p>
            <a:r>
              <a:rPr lang="en-US" sz="2400" dirty="0"/>
              <a:t>Conclusion</a:t>
            </a:r>
            <a:endParaRPr lang="en-GB" sz="2400" dirty="0"/>
          </a:p>
        </p:txBody>
      </p:sp>
      <p:sp>
        <p:nvSpPr>
          <p:cNvPr id="4" name="Footer Placeholder 3">
            <a:extLst>
              <a:ext uri="{FF2B5EF4-FFF2-40B4-BE49-F238E27FC236}">
                <a16:creationId xmlns:a16="http://schemas.microsoft.com/office/drawing/2014/main" id="{6B71FF0A-C558-9A7C-D0B3-3635456A8826}"/>
              </a:ext>
            </a:extLst>
          </p:cNvPr>
          <p:cNvSpPr>
            <a:spLocks noGrp="1"/>
          </p:cNvSpPr>
          <p:nvPr>
            <p:ph type="ftr" sz="quarter" idx="11"/>
          </p:nvPr>
        </p:nvSpPr>
        <p:spPr/>
        <p:txBody>
          <a:bodyPr/>
          <a:lstStyle/>
          <a:p>
            <a:r>
              <a:rPr lang="fr-FR" dirty="0"/>
              <a:t>Susana Izquierdo Bermudez</a:t>
            </a:r>
            <a:endParaRPr lang="en-GB" noProof="0" dirty="0"/>
          </a:p>
        </p:txBody>
      </p:sp>
    </p:spTree>
    <p:extLst>
      <p:ext uri="{BB962C8B-B14F-4D97-AF65-F5344CB8AC3E}">
        <p14:creationId xmlns:p14="http://schemas.microsoft.com/office/powerpoint/2010/main" val="3379763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F349B-9CC1-5898-7DD3-FB771086939F}"/>
              </a:ext>
            </a:extLst>
          </p:cNvPr>
          <p:cNvSpPr>
            <a:spLocks noGrp="1"/>
          </p:cNvSpPr>
          <p:nvPr>
            <p:ph type="title"/>
          </p:nvPr>
        </p:nvSpPr>
        <p:spPr/>
        <p:txBody>
          <a:bodyPr/>
          <a:lstStyle/>
          <a:p>
            <a:r>
              <a:rPr lang="en-US" dirty="0"/>
              <a:t>Outline</a:t>
            </a:r>
            <a:endParaRPr lang="en-GB" dirty="0"/>
          </a:p>
        </p:txBody>
      </p:sp>
      <p:sp>
        <p:nvSpPr>
          <p:cNvPr id="3" name="Content Placeholder 2">
            <a:extLst>
              <a:ext uri="{FF2B5EF4-FFF2-40B4-BE49-F238E27FC236}">
                <a16:creationId xmlns:a16="http://schemas.microsoft.com/office/drawing/2014/main" id="{ED037FE8-26AA-D391-3E2A-943CD6013B2B}"/>
              </a:ext>
            </a:extLst>
          </p:cNvPr>
          <p:cNvSpPr>
            <a:spLocks noGrp="1"/>
          </p:cNvSpPr>
          <p:nvPr>
            <p:ph idx="1"/>
          </p:nvPr>
        </p:nvSpPr>
        <p:spPr/>
        <p:txBody>
          <a:bodyPr>
            <a:normAutofit/>
          </a:bodyPr>
          <a:lstStyle/>
          <a:p>
            <a:r>
              <a:rPr lang="en-US" sz="2400" b="1" dirty="0"/>
              <a:t>Magnets overview</a:t>
            </a:r>
          </a:p>
          <a:p>
            <a:r>
              <a:rPr lang="en-US" sz="2400" dirty="0"/>
              <a:t>Lessons learnt</a:t>
            </a:r>
          </a:p>
          <a:p>
            <a:r>
              <a:rPr lang="en-US" sz="2400" dirty="0"/>
              <a:t>Overview on assembly data</a:t>
            </a:r>
          </a:p>
          <a:p>
            <a:r>
              <a:rPr lang="en-US" sz="2400" dirty="0"/>
              <a:t>Conclusion</a:t>
            </a:r>
            <a:endParaRPr lang="en-GB" sz="2400" dirty="0"/>
          </a:p>
          <a:p>
            <a:endParaRPr lang="en-GB" sz="2400" dirty="0"/>
          </a:p>
        </p:txBody>
      </p:sp>
      <p:sp>
        <p:nvSpPr>
          <p:cNvPr id="4" name="Footer Placeholder 3">
            <a:extLst>
              <a:ext uri="{FF2B5EF4-FFF2-40B4-BE49-F238E27FC236}">
                <a16:creationId xmlns:a16="http://schemas.microsoft.com/office/drawing/2014/main" id="{6B71FF0A-C558-9A7C-D0B3-3635456A8826}"/>
              </a:ext>
            </a:extLst>
          </p:cNvPr>
          <p:cNvSpPr>
            <a:spLocks noGrp="1"/>
          </p:cNvSpPr>
          <p:nvPr>
            <p:ph type="ftr" sz="quarter" idx="11"/>
          </p:nvPr>
        </p:nvSpPr>
        <p:spPr/>
        <p:txBody>
          <a:bodyPr/>
          <a:lstStyle/>
          <a:p>
            <a:r>
              <a:rPr lang="fr-FR" dirty="0"/>
              <a:t>Susana Izquierdo Bermudez</a:t>
            </a:r>
            <a:endParaRPr lang="en-GB" noProof="0" dirty="0"/>
          </a:p>
        </p:txBody>
      </p:sp>
    </p:spTree>
    <p:extLst>
      <p:ext uri="{BB962C8B-B14F-4D97-AF65-F5344CB8AC3E}">
        <p14:creationId xmlns:p14="http://schemas.microsoft.com/office/powerpoint/2010/main" val="39031871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54655-B623-B188-0CF3-5254A6C73D89}"/>
              </a:ext>
            </a:extLst>
          </p:cNvPr>
          <p:cNvSpPr>
            <a:spLocks noGrp="1"/>
          </p:cNvSpPr>
          <p:nvPr>
            <p:ph type="title"/>
          </p:nvPr>
        </p:nvSpPr>
        <p:spPr/>
        <p:txBody>
          <a:bodyPr/>
          <a:lstStyle/>
          <a:p>
            <a:r>
              <a:rPr lang="en-US" dirty="0"/>
              <a:t>MQXFBMT4</a:t>
            </a:r>
            <a:endParaRPr lang="en-GB" dirty="0"/>
          </a:p>
        </p:txBody>
      </p:sp>
      <p:sp>
        <p:nvSpPr>
          <p:cNvPr id="3" name="Content Placeholder 2">
            <a:extLst>
              <a:ext uri="{FF2B5EF4-FFF2-40B4-BE49-F238E27FC236}">
                <a16:creationId xmlns:a16="http://schemas.microsoft.com/office/drawing/2014/main" id="{F56B5FBF-0C82-CDF1-1F25-966D92E2B544}"/>
              </a:ext>
            </a:extLst>
          </p:cNvPr>
          <p:cNvSpPr>
            <a:spLocks noGrp="1"/>
          </p:cNvSpPr>
          <p:nvPr>
            <p:ph idx="1"/>
          </p:nvPr>
        </p:nvSpPr>
        <p:spPr>
          <a:xfrm>
            <a:off x="580356" y="771550"/>
            <a:ext cx="8384131" cy="3680222"/>
          </a:xfrm>
        </p:spPr>
        <p:txBody>
          <a:bodyPr>
            <a:normAutofit/>
          </a:bodyPr>
          <a:lstStyle/>
          <a:p>
            <a:r>
              <a:rPr lang="en-US" sz="1200" b="1" i="1" dirty="0"/>
              <a:t>Coils: </a:t>
            </a:r>
          </a:p>
          <a:p>
            <a:pPr lvl="1"/>
            <a:r>
              <a:rPr lang="en-US" sz="1200" dirty="0"/>
              <a:t>104, 105 and 107: non-limiting coils from BP1, very early-stage production (2017-2018)</a:t>
            </a:r>
          </a:p>
          <a:p>
            <a:pPr lvl="1"/>
            <a:r>
              <a:rPr lang="en-US" sz="1200" dirty="0"/>
              <a:t>127: first ‘transition coil’, minor modifications with respect to previous coils (larger gaps between poles, rounded edges..). Same observables (hump &amp; belly) as the coils assembled in previous magnets (BP1-BP2-BP3-B02)</a:t>
            </a:r>
          </a:p>
        </p:txBody>
      </p:sp>
      <p:sp>
        <p:nvSpPr>
          <p:cNvPr id="4" name="Footer Placeholder 3">
            <a:extLst>
              <a:ext uri="{FF2B5EF4-FFF2-40B4-BE49-F238E27FC236}">
                <a16:creationId xmlns:a16="http://schemas.microsoft.com/office/drawing/2014/main" id="{3F6923D8-4BD4-54A1-C44C-7D52E89FD5CB}"/>
              </a:ext>
            </a:extLst>
          </p:cNvPr>
          <p:cNvSpPr>
            <a:spLocks noGrp="1"/>
          </p:cNvSpPr>
          <p:nvPr>
            <p:ph type="ftr" sz="quarter" idx="11"/>
          </p:nvPr>
        </p:nvSpPr>
        <p:spPr/>
        <p:txBody>
          <a:bodyPr/>
          <a:lstStyle/>
          <a:p>
            <a:r>
              <a:rPr lang="fr-FR"/>
              <a:t>Susana Izquierdo Bermudez, on behalf of WP3</a:t>
            </a:r>
            <a:endParaRPr lang="en-GB" noProof="0" dirty="0"/>
          </a:p>
        </p:txBody>
      </p:sp>
      <p:pic>
        <p:nvPicPr>
          <p:cNvPr id="10" name="Picture 9">
            <a:extLst>
              <a:ext uri="{FF2B5EF4-FFF2-40B4-BE49-F238E27FC236}">
                <a16:creationId xmlns:a16="http://schemas.microsoft.com/office/drawing/2014/main" id="{6B5A4699-B420-F44B-BEEF-828EBEB6CC38}"/>
              </a:ext>
            </a:extLst>
          </p:cNvPr>
          <p:cNvPicPr>
            <a:picLocks noChangeAspect="1"/>
          </p:cNvPicPr>
          <p:nvPr/>
        </p:nvPicPr>
        <p:blipFill>
          <a:blip r:embed="rId2"/>
          <a:stretch>
            <a:fillRect/>
          </a:stretch>
        </p:blipFill>
        <p:spPr>
          <a:xfrm>
            <a:off x="4283968" y="2139702"/>
            <a:ext cx="4766124" cy="2054290"/>
          </a:xfrm>
          <a:prstGeom prst="rect">
            <a:avLst/>
          </a:prstGeom>
        </p:spPr>
      </p:pic>
      <p:sp>
        <p:nvSpPr>
          <p:cNvPr id="11" name="Content Placeholder 2">
            <a:extLst>
              <a:ext uri="{FF2B5EF4-FFF2-40B4-BE49-F238E27FC236}">
                <a16:creationId xmlns:a16="http://schemas.microsoft.com/office/drawing/2014/main" id="{6C82FF77-73E7-825D-F7D7-EF93989A6921}"/>
              </a:ext>
            </a:extLst>
          </p:cNvPr>
          <p:cNvSpPr txBox="1">
            <a:spLocks/>
          </p:cNvSpPr>
          <p:nvPr/>
        </p:nvSpPr>
        <p:spPr>
          <a:xfrm>
            <a:off x="494751" y="1923678"/>
            <a:ext cx="3645201" cy="2270314"/>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200" b="1" i="1" dirty="0"/>
              <a:t>Goal:</a:t>
            </a:r>
          </a:p>
          <a:p>
            <a:pPr lvl="1"/>
            <a:r>
              <a:rPr lang="en-US" sz="1200" dirty="0"/>
              <a:t>Improve our understanding on the phenomenology for conductor limitation, in case MQXFB03 coils do not reach performance (</a:t>
            </a:r>
            <a:r>
              <a:rPr lang="en-US" sz="1200" i="1" dirty="0"/>
              <a:t>unknowns-unknowns</a:t>
            </a:r>
            <a:r>
              <a:rPr lang="en-US" sz="1200" dirty="0"/>
              <a:t>) and we need to go back to the ‘old’ coil fabrication process</a:t>
            </a:r>
          </a:p>
          <a:p>
            <a:pPr lvl="1"/>
            <a:r>
              <a:rPr lang="en-US" sz="1200" dirty="0"/>
              <a:t>Practice coil replacement. We follow AUP strategy for the shimming, based on the virgin coil geometry measurements (and not after cold powering test)</a:t>
            </a:r>
          </a:p>
        </p:txBody>
      </p:sp>
    </p:spTree>
    <p:extLst>
      <p:ext uri="{BB962C8B-B14F-4D97-AF65-F5344CB8AC3E}">
        <p14:creationId xmlns:p14="http://schemas.microsoft.com/office/powerpoint/2010/main" val="1516935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452F7-DA27-390C-2116-23F2CA2E8B25}"/>
              </a:ext>
            </a:extLst>
          </p:cNvPr>
          <p:cNvSpPr>
            <a:spLocks noGrp="1"/>
          </p:cNvSpPr>
          <p:nvPr>
            <p:ph type="title"/>
          </p:nvPr>
        </p:nvSpPr>
        <p:spPr/>
        <p:txBody>
          <a:bodyPr/>
          <a:lstStyle/>
          <a:p>
            <a:r>
              <a:rPr lang="en-US" dirty="0"/>
              <a:t>MQXFB03</a:t>
            </a:r>
            <a:endParaRPr lang="en-GB" dirty="0"/>
          </a:p>
        </p:txBody>
      </p:sp>
      <p:sp>
        <p:nvSpPr>
          <p:cNvPr id="4" name="Footer Placeholder 3">
            <a:extLst>
              <a:ext uri="{FF2B5EF4-FFF2-40B4-BE49-F238E27FC236}">
                <a16:creationId xmlns:a16="http://schemas.microsoft.com/office/drawing/2014/main" id="{68D038F0-D200-641B-0264-7DE69E6E4B98}"/>
              </a:ext>
            </a:extLst>
          </p:cNvPr>
          <p:cNvSpPr>
            <a:spLocks noGrp="1"/>
          </p:cNvSpPr>
          <p:nvPr>
            <p:ph type="ftr" sz="quarter" idx="11"/>
          </p:nvPr>
        </p:nvSpPr>
        <p:spPr/>
        <p:txBody>
          <a:bodyPr/>
          <a:lstStyle/>
          <a:p>
            <a:r>
              <a:rPr lang="fr-FR"/>
              <a:t>Susana Izquierdo Bermudez, on behalf of WP3</a:t>
            </a:r>
            <a:endParaRPr lang="en-GB" noProof="0" dirty="0"/>
          </a:p>
        </p:txBody>
      </p:sp>
      <p:sp>
        <p:nvSpPr>
          <p:cNvPr id="10" name="Content Placeholder 2">
            <a:extLst>
              <a:ext uri="{FF2B5EF4-FFF2-40B4-BE49-F238E27FC236}">
                <a16:creationId xmlns:a16="http://schemas.microsoft.com/office/drawing/2014/main" id="{BD14D4C3-D759-8700-195E-51DEBB136DF1}"/>
              </a:ext>
            </a:extLst>
          </p:cNvPr>
          <p:cNvSpPr txBox="1">
            <a:spLocks/>
          </p:cNvSpPr>
          <p:nvPr/>
        </p:nvSpPr>
        <p:spPr>
          <a:xfrm>
            <a:off x="580356" y="771550"/>
            <a:ext cx="8384131" cy="1224136"/>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b="1" i="1" dirty="0"/>
              <a:t>Coils: </a:t>
            </a:r>
          </a:p>
          <a:p>
            <a:pPr lvl="1"/>
            <a:r>
              <a:rPr lang="en-US" sz="1600" dirty="0"/>
              <a:t>128-129-130-131, the four first ‘New Generation’ coils (more info </a:t>
            </a:r>
            <a:r>
              <a:rPr lang="en-US" sz="1600" dirty="0">
                <a:hlinkClick r:id="rId2"/>
              </a:rPr>
              <a:t>here</a:t>
            </a:r>
            <a:r>
              <a:rPr lang="en-US" sz="1600" dirty="0"/>
              <a:t>)</a:t>
            </a:r>
          </a:p>
          <a:p>
            <a:r>
              <a:rPr lang="en-GB" sz="1600" b="1" i="1" dirty="0">
                <a:solidFill>
                  <a:srgbClr val="000000"/>
                </a:solidFill>
                <a:effectLst/>
                <a:latin typeface="Helvetica Neue"/>
              </a:rPr>
              <a:t>Difference with respect to MQXFB02</a:t>
            </a:r>
            <a:r>
              <a:rPr lang="en-GB" sz="1600" b="0" dirty="0">
                <a:solidFill>
                  <a:srgbClr val="000000"/>
                </a:solidFill>
                <a:effectLst/>
                <a:latin typeface="Helvetica Neue"/>
              </a:rPr>
              <a:t>: </a:t>
            </a:r>
            <a:r>
              <a:rPr lang="en-GB" sz="1600" b="0" u="sng" dirty="0">
                <a:solidFill>
                  <a:srgbClr val="000000"/>
                </a:solidFill>
                <a:effectLst/>
                <a:latin typeface="Helvetica Neue"/>
              </a:rPr>
              <a:t>coil geometry</a:t>
            </a:r>
          </a:p>
          <a:p>
            <a:pPr lvl="1"/>
            <a:r>
              <a:rPr lang="en-GB" sz="1600" dirty="0">
                <a:solidFill>
                  <a:srgbClr val="000000"/>
                </a:solidFill>
                <a:latin typeface="Helvetica Neue"/>
              </a:rPr>
              <a:t>MQXFB03 coils are smaller than nominal, with no-belly</a:t>
            </a:r>
          </a:p>
          <a:p>
            <a:pPr lvl="1"/>
            <a:r>
              <a:rPr lang="en-US" sz="1600" dirty="0"/>
              <a:t>MQXFB03 coils have a mid-plane angular deviation (the coil covers 89.6 degrees instead of 90 degrees)</a:t>
            </a:r>
          </a:p>
          <a:p>
            <a:endParaRPr lang="en-US" sz="1600" dirty="0"/>
          </a:p>
        </p:txBody>
      </p:sp>
      <p:pic>
        <p:nvPicPr>
          <p:cNvPr id="11" name="Picture 10">
            <a:extLst>
              <a:ext uri="{FF2B5EF4-FFF2-40B4-BE49-F238E27FC236}">
                <a16:creationId xmlns:a16="http://schemas.microsoft.com/office/drawing/2014/main" id="{7385567C-BE22-ED5D-FD8C-5D7EF60052FD}"/>
              </a:ext>
            </a:extLst>
          </p:cNvPr>
          <p:cNvPicPr>
            <a:picLocks noChangeAspect="1"/>
          </p:cNvPicPr>
          <p:nvPr/>
        </p:nvPicPr>
        <p:blipFill>
          <a:blip r:embed="rId3"/>
          <a:stretch>
            <a:fillRect/>
          </a:stretch>
        </p:blipFill>
        <p:spPr>
          <a:xfrm>
            <a:off x="846121" y="2604519"/>
            <a:ext cx="3424493" cy="2157650"/>
          </a:xfrm>
          <a:prstGeom prst="rect">
            <a:avLst/>
          </a:prstGeom>
        </p:spPr>
      </p:pic>
      <p:pic>
        <p:nvPicPr>
          <p:cNvPr id="12" name="Picture 11">
            <a:extLst>
              <a:ext uri="{FF2B5EF4-FFF2-40B4-BE49-F238E27FC236}">
                <a16:creationId xmlns:a16="http://schemas.microsoft.com/office/drawing/2014/main" id="{9B724097-F4AE-1E8B-2B19-5BC4EF5C542C}"/>
              </a:ext>
            </a:extLst>
          </p:cNvPr>
          <p:cNvPicPr>
            <a:picLocks noChangeAspect="1"/>
          </p:cNvPicPr>
          <p:nvPr/>
        </p:nvPicPr>
        <p:blipFill>
          <a:blip r:embed="rId4"/>
          <a:stretch>
            <a:fillRect/>
          </a:stretch>
        </p:blipFill>
        <p:spPr>
          <a:xfrm>
            <a:off x="4758077" y="2571750"/>
            <a:ext cx="4261386" cy="2191155"/>
          </a:xfrm>
          <a:prstGeom prst="rect">
            <a:avLst/>
          </a:prstGeom>
        </p:spPr>
      </p:pic>
    </p:spTree>
    <p:extLst>
      <p:ext uri="{BB962C8B-B14F-4D97-AF65-F5344CB8AC3E}">
        <p14:creationId xmlns:p14="http://schemas.microsoft.com/office/powerpoint/2010/main" val="2110667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0DE864-9274-9210-1005-073CD49A8046}"/>
              </a:ext>
            </a:extLst>
          </p:cNvPr>
          <p:cNvSpPr>
            <a:spLocks noGrp="1"/>
          </p:cNvSpPr>
          <p:nvPr>
            <p:ph idx="1"/>
          </p:nvPr>
        </p:nvSpPr>
        <p:spPr>
          <a:xfrm>
            <a:off x="611198" y="868373"/>
            <a:ext cx="7920000" cy="3680222"/>
          </a:xfrm>
        </p:spPr>
        <p:txBody>
          <a:bodyPr/>
          <a:lstStyle/>
          <a:p>
            <a:r>
              <a:rPr lang="en-GB" sz="1600" dirty="0"/>
              <a:t>Under conservative assumptions, according to FEM, the 0.2 </a:t>
            </a:r>
            <a:r>
              <a:rPr lang="en-GB" sz="1600" dirty="0" err="1"/>
              <a:t>deg</a:t>
            </a:r>
            <a:r>
              <a:rPr lang="en-GB" sz="1600" dirty="0"/>
              <a:t> angular deviation corresponds to an increase of ≈ 15 MPa increase in the mid-plane stress (inner edge) under conservative assumptions according to FEM</a:t>
            </a:r>
          </a:p>
          <a:p>
            <a:endParaRPr lang="en-GB" dirty="0"/>
          </a:p>
        </p:txBody>
      </p:sp>
      <p:sp>
        <p:nvSpPr>
          <p:cNvPr id="4" name="Footer Placeholder 3">
            <a:extLst>
              <a:ext uri="{FF2B5EF4-FFF2-40B4-BE49-F238E27FC236}">
                <a16:creationId xmlns:a16="http://schemas.microsoft.com/office/drawing/2014/main" id="{505198CC-8F8D-A05E-99FD-DFDE15475464}"/>
              </a:ext>
            </a:extLst>
          </p:cNvPr>
          <p:cNvSpPr>
            <a:spLocks noGrp="1"/>
          </p:cNvSpPr>
          <p:nvPr>
            <p:ph type="ftr" sz="quarter" idx="11"/>
          </p:nvPr>
        </p:nvSpPr>
        <p:spPr/>
        <p:txBody>
          <a:bodyPr/>
          <a:lstStyle/>
          <a:p>
            <a:r>
              <a:rPr lang="fr-FR"/>
              <a:t>Susana Izquierdo Bermudez</a:t>
            </a:r>
            <a:endParaRPr lang="en-GB" noProof="0" dirty="0"/>
          </a:p>
        </p:txBody>
      </p:sp>
      <p:sp>
        <p:nvSpPr>
          <p:cNvPr id="5" name="Title 1">
            <a:extLst>
              <a:ext uri="{FF2B5EF4-FFF2-40B4-BE49-F238E27FC236}">
                <a16:creationId xmlns:a16="http://schemas.microsoft.com/office/drawing/2014/main" id="{09841A18-8172-B6B5-5FBE-3BA5CAD9804E}"/>
              </a:ext>
            </a:extLst>
          </p:cNvPr>
          <p:cNvSpPr>
            <a:spLocks noGrp="1"/>
          </p:cNvSpPr>
          <p:nvPr>
            <p:ph type="title"/>
          </p:nvPr>
        </p:nvSpPr>
        <p:spPr>
          <a:xfrm>
            <a:off x="612000" y="135000"/>
            <a:ext cx="7920000" cy="540000"/>
          </a:xfrm>
        </p:spPr>
        <p:txBody>
          <a:bodyPr/>
          <a:lstStyle/>
          <a:p>
            <a:r>
              <a:rPr lang="en-US" dirty="0"/>
              <a:t>Assessment of the ‘new coil geometry’ impact</a:t>
            </a:r>
            <a:endParaRPr lang="en-GB" dirty="0"/>
          </a:p>
        </p:txBody>
      </p:sp>
      <p:sp>
        <p:nvSpPr>
          <p:cNvPr id="7" name="TextBox 6">
            <a:extLst>
              <a:ext uri="{FF2B5EF4-FFF2-40B4-BE49-F238E27FC236}">
                <a16:creationId xmlns:a16="http://schemas.microsoft.com/office/drawing/2014/main" id="{5E70D698-7294-D0C8-CE19-4DE0F9B0CBAE}"/>
              </a:ext>
            </a:extLst>
          </p:cNvPr>
          <p:cNvSpPr txBox="1"/>
          <p:nvPr/>
        </p:nvSpPr>
        <p:spPr>
          <a:xfrm>
            <a:off x="1979712" y="4649358"/>
            <a:ext cx="4572000" cy="369332"/>
          </a:xfrm>
          <a:prstGeom prst="rect">
            <a:avLst/>
          </a:prstGeom>
          <a:noFill/>
        </p:spPr>
        <p:txBody>
          <a:bodyPr wrap="square">
            <a:spAutoFit/>
          </a:bodyPr>
          <a:lstStyle/>
          <a:p>
            <a:r>
              <a:rPr lang="en-US" sz="1800" dirty="0">
                <a:hlinkClick r:id="rId2"/>
              </a:rPr>
              <a:t>Indico 1259143</a:t>
            </a:r>
            <a:r>
              <a:rPr lang="en-US" sz="1800" dirty="0"/>
              <a:t> </a:t>
            </a:r>
            <a:endParaRPr lang="en-GB" dirty="0"/>
          </a:p>
        </p:txBody>
      </p:sp>
      <p:pic>
        <p:nvPicPr>
          <p:cNvPr id="8" name="Picture 7">
            <a:extLst>
              <a:ext uri="{FF2B5EF4-FFF2-40B4-BE49-F238E27FC236}">
                <a16:creationId xmlns:a16="http://schemas.microsoft.com/office/drawing/2014/main" id="{797D0CBD-BC70-A069-EA81-47E611990090}"/>
              </a:ext>
            </a:extLst>
          </p:cNvPr>
          <p:cNvPicPr>
            <a:picLocks noChangeAspect="1"/>
          </p:cNvPicPr>
          <p:nvPr/>
        </p:nvPicPr>
        <p:blipFill>
          <a:blip r:embed="rId3"/>
          <a:stretch>
            <a:fillRect/>
          </a:stretch>
        </p:blipFill>
        <p:spPr>
          <a:xfrm>
            <a:off x="395536" y="2009458"/>
            <a:ext cx="7920001" cy="2556279"/>
          </a:xfrm>
          <a:prstGeom prst="rect">
            <a:avLst/>
          </a:prstGeom>
        </p:spPr>
      </p:pic>
    </p:spTree>
    <p:extLst>
      <p:ext uri="{BB962C8B-B14F-4D97-AF65-F5344CB8AC3E}">
        <p14:creationId xmlns:p14="http://schemas.microsoft.com/office/powerpoint/2010/main" val="2186763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8CF46-F165-66B1-775F-5F27E237FCF7}"/>
              </a:ext>
            </a:extLst>
          </p:cNvPr>
          <p:cNvSpPr>
            <a:spLocks noGrp="1"/>
          </p:cNvSpPr>
          <p:nvPr>
            <p:ph type="title"/>
          </p:nvPr>
        </p:nvSpPr>
        <p:spPr/>
        <p:txBody>
          <a:bodyPr/>
          <a:lstStyle/>
          <a:p>
            <a:r>
              <a:rPr lang="en-US" dirty="0"/>
              <a:t>Assessment of the ‘new coil geometry’ impact</a:t>
            </a:r>
            <a:endParaRPr lang="en-GB" dirty="0"/>
          </a:p>
        </p:txBody>
      </p:sp>
      <p:sp>
        <p:nvSpPr>
          <p:cNvPr id="3" name="Content Placeholder 2">
            <a:extLst>
              <a:ext uri="{FF2B5EF4-FFF2-40B4-BE49-F238E27FC236}">
                <a16:creationId xmlns:a16="http://schemas.microsoft.com/office/drawing/2014/main" id="{F6A0C28F-3404-C712-BC13-91AFF2479042}"/>
              </a:ext>
            </a:extLst>
          </p:cNvPr>
          <p:cNvSpPr>
            <a:spLocks noGrp="1"/>
          </p:cNvSpPr>
          <p:nvPr>
            <p:ph idx="1"/>
          </p:nvPr>
        </p:nvSpPr>
        <p:spPr>
          <a:xfrm>
            <a:off x="551382" y="778521"/>
            <a:ext cx="8150850" cy="3680222"/>
          </a:xfrm>
        </p:spPr>
        <p:txBody>
          <a:bodyPr>
            <a:normAutofit/>
          </a:bodyPr>
          <a:lstStyle/>
          <a:p>
            <a:r>
              <a:rPr lang="en-GB" sz="1350" dirty="0"/>
              <a:t>With the objective of better assessing the impact of the “new” coil geometry on the contact pressure between coils (mid-planes), we explored the use of a mock-up for compressive coil tests</a:t>
            </a:r>
          </a:p>
          <a:p>
            <a:endParaRPr lang="en-GB" sz="300" dirty="0"/>
          </a:p>
        </p:txBody>
      </p:sp>
      <p:sp>
        <p:nvSpPr>
          <p:cNvPr id="4" name="Footer Placeholder 3">
            <a:extLst>
              <a:ext uri="{FF2B5EF4-FFF2-40B4-BE49-F238E27FC236}">
                <a16:creationId xmlns:a16="http://schemas.microsoft.com/office/drawing/2014/main" id="{6D7FDB14-EC31-D850-9E2B-B17B981A4AE8}"/>
              </a:ext>
            </a:extLst>
          </p:cNvPr>
          <p:cNvSpPr>
            <a:spLocks noGrp="1"/>
          </p:cNvSpPr>
          <p:nvPr>
            <p:ph type="ftr" sz="quarter" idx="11"/>
          </p:nvPr>
        </p:nvSpPr>
        <p:spPr>
          <a:xfrm>
            <a:off x="2571750" y="4767263"/>
            <a:ext cx="4970250" cy="270000"/>
          </a:xfrm>
          <a:prstGeom prst="rect">
            <a:avLst/>
          </a:prstGeom>
        </p:spPr>
        <p:txBody>
          <a:bodyPr vert="horz" lIns="0" tIns="0" rIns="0" bIns="0" rtlCol="0" anchor="b"/>
          <a:lstStyle>
            <a:defPPr>
              <a:defRPr lang="fr-FR"/>
            </a:defPPr>
            <a:lvl1pPr marL="0" algn="r" defTabSz="342900" rtl="0" eaLnBrk="1" latinLnBrk="0" hangingPunct="1">
              <a:defRPr sz="900" kern="1200">
                <a:solidFill>
                  <a:schemeClr val="accent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a:lstStyle>
          <a:p>
            <a:endParaRPr lang="en-GB" dirty="0"/>
          </a:p>
        </p:txBody>
      </p:sp>
      <p:sp>
        <p:nvSpPr>
          <p:cNvPr id="5" name="Slide Number Placeholder 4">
            <a:extLst>
              <a:ext uri="{FF2B5EF4-FFF2-40B4-BE49-F238E27FC236}">
                <a16:creationId xmlns:a16="http://schemas.microsoft.com/office/drawing/2014/main" id="{76C9CCBD-6982-64C7-A65C-B3D4A4F1A888}"/>
              </a:ext>
            </a:extLst>
          </p:cNvPr>
          <p:cNvSpPr>
            <a:spLocks noGrp="1"/>
          </p:cNvSpPr>
          <p:nvPr>
            <p:ph type="sldNum" sz="quarter" idx="12"/>
          </p:nvPr>
        </p:nvSpPr>
        <p:spPr/>
        <p:txBody>
          <a:bodyPr/>
          <a:lstStyle/>
          <a:p>
            <a:fld id="{BFDCA1C4-9514-7B4F-976F-D92F7E296653}" type="slidenum">
              <a:rPr lang="fr-FR" smtClean="0"/>
              <a:pPr/>
              <a:t>9</a:t>
            </a:fld>
            <a:endParaRPr lang="fr-FR" dirty="0"/>
          </a:p>
        </p:txBody>
      </p:sp>
      <p:sp>
        <p:nvSpPr>
          <p:cNvPr id="7" name="TextBox 6">
            <a:extLst>
              <a:ext uri="{FF2B5EF4-FFF2-40B4-BE49-F238E27FC236}">
                <a16:creationId xmlns:a16="http://schemas.microsoft.com/office/drawing/2014/main" id="{F105B185-A660-8B46-7610-E75D73949B85}"/>
              </a:ext>
            </a:extLst>
          </p:cNvPr>
          <p:cNvSpPr txBox="1"/>
          <p:nvPr/>
        </p:nvSpPr>
        <p:spPr>
          <a:xfrm>
            <a:off x="5632608" y="3940327"/>
            <a:ext cx="3429000" cy="507831"/>
          </a:xfrm>
          <a:prstGeom prst="rect">
            <a:avLst/>
          </a:prstGeom>
          <a:noFill/>
        </p:spPr>
        <p:txBody>
          <a:bodyPr wrap="square">
            <a:spAutoFit/>
          </a:bodyPr>
          <a:lstStyle/>
          <a:p>
            <a:r>
              <a:rPr lang="en-US" sz="1350" dirty="0">
                <a:hlinkClick r:id="rId2"/>
              </a:rPr>
              <a:t>Setup: Indico 1259143</a:t>
            </a:r>
            <a:r>
              <a:rPr lang="en-US" sz="1350" dirty="0"/>
              <a:t> </a:t>
            </a:r>
            <a:endParaRPr lang="en-GB" sz="1350" dirty="0"/>
          </a:p>
          <a:p>
            <a:r>
              <a:rPr lang="en-US" sz="1350" dirty="0">
                <a:hlinkClick r:id="rId3"/>
              </a:rPr>
              <a:t>Results: Indico 1262277</a:t>
            </a:r>
            <a:endParaRPr lang="en-GB" sz="1350" dirty="0"/>
          </a:p>
        </p:txBody>
      </p:sp>
      <p:pic>
        <p:nvPicPr>
          <p:cNvPr id="3074" name="Picture 2">
            <a:extLst>
              <a:ext uri="{FF2B5EF4-FFF2-40B4-BE49-F238E27FC236}">
                <a16:creationId xmlns:a16="http://schemas.microsoft.com/office/drawing/2014/main" id="{299F80CB-5BB1-A378-36C2-F38ECB4F73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97043" y="1405830"/>
            <a:ext cx="3169757" cy="233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D8F98C71-0293-198E-8DE4-381F57D9F061}"/>
              </a:ext>
            </a:extLst>
          </p:cNvPr>
          <p:cNvSpPr txBox="1">
            <a:spLocks/>
          </p:cNvSpPr>
          <p:nvPr/>
        </p:nvSpPr>
        <p:spPr>
          <a:xfrm>
            <a:off x="1544582" y="1864521"/>
            <a:ext cx="2976075" cy="2238375"/>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sz="1500" dirty="0"/>
          </a:p>
        </p:txBody>
      </p:sp>
      <p:sp>
        <p:nvSpPr>
          <p:cNvPr id="9" name="Content Placeholder 2">
            <a:extLst>
              <a:ext uri="{FF2B5EF4-FFF2-40B4-BE49-F238E27FC236}">
                <a16:creationId xmlns:a16="http://schemas.microsoft.com/office/drawing/2014/main" id="{3D49D1DB-B7BD-1F5B-59AE-06B9301520A5}"/>
              </a:ext>
            </a:extLst>
          </p:cNvPr>
          <p:cNvSpPr txBox="1">
            <a:spLocks/>
          </p:cNvSpPr>
          <p:nvPr/>
        </p:nvSpPr>
        <p:spPr>
          <a:xfrm>
            <a:off x="529563" y="1336284"/>
            <a:ext cx="5002912" cy="304157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350" dirty="0"/>
              <a:t>Optimization of the test setup using a simplified 3D FE model. Contacts between the form-block and baseplate are open (checked with filler gauges)</a:t>
            </a:r>
          </a:p>
          <a:p>
            <a:endParaRPr lang="en-GB" sz="1350" dirty="0"/>
          </a:p>
          <a:p>
            <a:r>
              <a:rPr lang="en-GB" sz="1350" dirty="0"/>
              <a:t>All components have been measured using the FARO arm for the detailed preparation of the required shimming</a:t>
            </a:r>
          </a:p>
          <a:p>
            <a:pPr lvl="1"/>
            <a:r>
              <a:rPr lang="en-US" sz="1200" dirty="0"/>
              <a:t>Torque applied = 250 Nm</a:t>
            </a:r>
          </a:p>
          <a:p>
            <a:pPr lvl="1"/>
            <a:r>
              <a:rPr lang="en-US" sz="1200" dirty="0"/>
              <a:t>Target </a:t>
            </a:r>
            <a:r>
              <a:rPr lang="el-GR" sz="1200" dirty="0"/>
              <a:t>σ</a:t>
            </a:r>
            <a:r>
              <a:rPr lang="en-US" sz="1200" baseline="-25000" dirty="0"/>
              <a:t>avg</a:t>
            </a:r>
            <a:r>
              <a:rPr lang="en-US" sz="1200" dirty="0"/>
              <a:t> (mid-plane) ~ 12 MPa</a:t>
            </a:r>
          </a:p>
          <a:p>
            <a:pPr lvl="1"/>
            <a:endParaRPr lang="en-US" sz="1200" dirty="0"/>
          </a:p>
          <a:p>
            <a:r>
              <a:rPr lang="en-GB" sz="1350" dirty="0"/>
              <a:t>Difference in pressure distribution with the two geometries is minor, at the 10 MPa level or below</a:t>
            </a:r>
          </a:p>
          <a:p>
            <a:pPr lvl="1"/>
            <a:endParaRPr lang="en-GB" sz="1350" dirty="0"/>
          </a:p>
          <a:p>
            <a:endParaRPr lang="en-GB" sz="1350" dirty="0"/>
          </a:p>
        </p:txBody>
      </p:sp>
      <p:sp>
        <p:nvSpPr>
          <p:cNvPr id="10" name="TextBox 9">
            <a:extLst>
              <a:ext uri="{FF2B5EF4-FFF2-40B4-BE49-F238E27FC236}">
                <a16:creationId xmlns:a16="http://schemas.microsoft.com/office/drawing/2014/main" id="{77E6E226-04A7-7DF2-6768-DA518FA98833}"/>
              </a:ext>
            </a:extLst>
          </p:cNvPr>
          <p:cNvSpPr txBox="1"/>
          <p:nvPr/>
        </p:nvSpPr>
        <p:spPr>
          <a:xfrm>
            <a:off x="121182" y="3939902"/>
            <a:ext cx="5433112" cy="461665"/>
          </a:xfrm>
          <a:prstGeom prst="rect">
            <a:avLst/>
          </a:prstGeom>
          <a:solidFill>
            <a:schemeClr val="accent4">
              <a:lumMod val="20000"/>
              <a:lumOff val="80000"/>
            </a:schemeClr>
          </a:solidFill>
        </p:spPr>
        <p:txBody>
          <a:bodyPr wrap="square">
            <a:spAutoFit/>
          </a:bodyPr>
          <a:lstStyle/>
          <a:p>
            <a:pPr algn="ctr"/>
            <a:r>
              <a:rPr lang="en-GB" sz="1200" i="1" dirty="0"/>
              <a:t>Based on these results, the difference in coil geometry is not compensated during assembly, and we target MQXFB02 pre-load level</a:t>
            </a:r>
          </a:p>
        </p:txBody>
      </p:sp>
    </p:spTree>
    <p:extLst>
      <p:ext uri="{BB962C8B-B14F-4D97-AF65-F5344CB8AC3E}">
        <p14:creationId xmlns:p14="http://schemas.microsoft.com/office/powerpoint/2010/main" val="217494649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solidFill>
              <a:srgbClr val="5A5A5A"/>
            </a:solidFill>
            <a:cs typeface="Calibri" panose="020F0502020204030204" pitchFamily="34" charset="0"/>
          </a:defRPr>
        </a:defPPr>
      </a:lstStyle>
    </a:tx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C524BDF110D040B68CA70FE3294456" ma:contentTypeVersion="1" ma:contentTypeDescription="Create a new document." ma:contentTypeScope="" ma:versionID="89b14a02302ad28749ee1cac92c78013">
  <xsd:schema xmlns:xsd="http://www.w3.org/2001/XMLSchema" xmlns:xs="http://www.w3.org/2001/XMLSchema" xmlns:p="http://schemas.microsoft.com/office/2006/metadata/properties" xmlns:ns2="http://schemas.microsoft.com/sharepoint/v4" targetNamespace="http://schemas.microsoft.com/office/2006/metadata/properties" ma:root="true" ma:fieldsID="23c11eee0d542004c4a7d729835418c6" ns2:_="">
    <xsd:import namespace="http://schemas.microsoft.com/sharepoint/v4"/>
    <xsd:element name="properties">
      <xsd:complexType>
        <xsd:sequence>
          <xsd:element name="documentManagement">
            <xsd:complexType>
              <xsd:all>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8"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ACBD9C91-8A2D-4D78-9B66-E439723DDD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A6481E-E6A1-463D-B1A9-41C04A87865F}">
  <ds:schemaRefs>
    <ds:schemaRef ds:uri="http://schemas.microsoft.com/sharepoint/v3/contenttype/forms"/>
  </ds:schemaRefs>
</ds:datastoreItem>
</file>

<file path=customXml/itemProps3.xml><?xml version="1.0" encoding="utf-8"?>
<ds:datastoreItem xmlns:ds="http://schemas.openxmlformats.org/officeDocument/2006/customXml" ds:itemID="{8D794E86-0487-46F2-B904-2989DA392DBC}">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4"/>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HLU-Pres-test01.thmx</Template>
  <TotalTime>22185</TotalTime>
  <Words>2570</Words>
  <Application>Microsoft Office PowerPoint</Application>
  <PresentationFormat>On-screen Show (16:9)</PresentationFormat>
  <Paragraphs>248</Paragraphs>
  <Slides>38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Calibri</vt:lpstr>
      <vt:lpstr>Courier New</vt:lpstr>
      <vt:lpstr>Helvetica Neue</vt:lpstr>
      <vt:lpstr>Symbol</vt:lpstr>
      <vt:lpstr>Wingdings</vt:lpstr>
      <vt:lpstr>Thème Office</vt:lpstr>
      <vt:lpstr>MQXFB assembly</vt:lpstr>
      <vt:lpstr>Acknowledgments</vt:lpstr>
      <vt:lpstr>What is new from last CM?</vt:lpstr>
      <vt:lpstr>Outline</vt:lpstr>
      <vt:lpstr>Outline</vt:lpstr>
      <vt:lpstr>MQXFBMT4</vt:lpstr>
      <vt:lpstr>MQXFB03</vt:lpstr>
      <vt:lpstr>Assessment of the ‘new coil geometry’ impact</vt:lpstr>
      <vt:lpstr>Assessment of the ‘new coil geometry’ impact</vt:lpstr>
      <vt:lpstr>Assessment of the ‘new coil recipe’ impact</vt:lpstr>
      <vt:lpstr>MQXFB04</vt:lpstr>
      <vt:lpstr>Outline</vt:lpstr>
      <vt:lpstr>Bladder failure</vt:lpstr>
      <vt:lpstr>Other minor improvements</vt:lpstr>
      <vt:lpstr>Outline</vt:lpstr>
      <vt:lpstr>Yoke-shell modules</vt:lpstr>
      <vt:lpstr>Yoke cavity size (vertical sub-assembly)</vt:lpstr>
      <vt:lpstr>Yoke cavity size (vertical sub-assembly)</vt:lpstr>
      <vt:lpstr>Vertical yoke-shell sub-assembly</vt:lpstr>
      <vt:lpstr>Horizontal yoke-shell assembly</vt:lpstr>
      <vt:lpstr>Coil pack radial size</vt:lpstr>
      <vt:lpstr>Pole-key gap</vt:lpstr>
      <vt:lpstr>Coil pack geometrical measurements</vt:lpstr>
      <vt:lpstr>Coil pack size </vt:lpstr>
      <vt:lpstr>Coil pack squareness and uniformity</vt:lpstr>
      <vt:lpstr>Azimuthal pre-load target</vt:lpstr>
      <vt:lpstr>RT: Targets vs achieved</vt:lpstr>
      <vt:lpstr>RT: Targets vs achieved</vt:lpstr>
      <vt:lpstr>RT transfer function</vt:lpstr>
      <vt:lpstr>Cold: Targets vs achieved</vt:lpstr>
      <vt:lpstr>Bladder pressure</vt:lpstr>
      <vt:lpstr>Axial pre-load</vt:lpstr>
      <vt:lpstr>Azimuthal coil size variation along the length</vt:lpstr>
      <vt:lpstr>Outline</vt:lpstr>
      <vt:lpstr>Conclusions</vt:lpstr>
      <vt:lpstr>PowerPoint Presentation</vt:lpstr>
      <vt:lpstr>Additional slides</vt:lpstr>
      <vt:lpstr>Coil end region B02 vs B03</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HiLumi-Pres-Template-16-9-v2</dc:title>
  <dc:creator>André-Pierre OLIVIER</dc:creator>
  <cp:lastModifiedBy>Susana Izquierdo Bermudez</cp:lastModifiedBy>
  <cp:revision>1106</cp:revision>
  <dcterms:created xsi:type="dcterms:W3CDTF">2016-02-11T10:47:23Z</dcterms:created>
  <dcterms:modified xsi:type="dcterms:W3CDTF">2023-09-28T14:18:03Z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0x01010054C524BDF110D040B68CA70FE3294456</vt:lpwstr>
  </property>
</Properties>
</file>