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38"/>
  </p:notesMasterIdLst>
  <p:sldIdLst>
    <p:sldId id="257" r:id="rId2"/>
    <p:sldId id="260" r:id="rId3"/>
    <p:sldId id="276" r:id="rId4"/>
    <p:sldId id="262" r:id="rId5"/>
    <p:sldId id="368" r:id="rId6"/>
    <p:sldId id="326" r:id="rId7"/>
    <p:sldId id="361" r:id="rId8"/>
    <p:sldId id="305" r:id="rId9"/>
    <p:sldId id="358" r:id="rId10"/>
    <p:sldId id="359" r:id="rId11"/>
    <p:sldId id="278" r:id="rId12"/>
    <p:sldId id="357" r:id="rId13"/>
    <p:sldId id="346" r:id="rId14"/>
    <p:sldId id="362" r:id="rId15"/>
    <p:sldId id="360" r:id="rId16"/>
    <p:sldId id="367" r:id="rId17"/>
    <p:sldId id="364" r:id="rId18"/>
    <p:sldId id="343" r:id="rId19"/>
    <p:sldId id="342" r:id="rId20"/>
    <p:sldId id="365" r:id="rId21"/>
    <p:sldId id="327" r:id="rId22"/>
    <p:sldId id="324" r:id="rId23"/>
    <p:sldId id="328" r:id="rId24"/>
    <p:sldId id="331" r:id="rId25"/>
    <p:sldId id="336" r:id="rId26"/>
    <p:sldId id="292" r:id="rId27"/>
    <p:sldId id="282" r:id="rId28"/>
    <p:sldId id="339" r:id="rId29"/>
    <p:sldId id="340" r:id="rId30"/>
    <p:sldId id="341" r:id="rId31"/>
    <p:sldId id="366" r:id="rId32"/>
    <p:sldId id="333" r:id="rId33"/>
    <p:sldId id="325" r:id="rId34"/>
    <p:sldId id="347" r:id="rId35"/>
    <p:sldId id="302" r:id="rId36"/>
    <p:sldId id="300" r:id="rId3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9AD"/>
    <a:srgbClr val="92D050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23" autoAdjust="0"/>
    <p:restoredTop sz="94660"/>
  </p:normalViewPr>
  <p:slideViewPr>
    <p:cSldViewPr snapToGrid="0" snapToObjects="1">
      <p:cViewPr varScale="1">
        <p:scale>
          <a:sx n="150" d="100"/>
          <a:sy n="150" d="100"/>
        </p:scale>
        <p:origin x="408" y="108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7D16DA-180C-4907-8393-4F29015517BD}" type="datetimeFigureOut">
              <a:rPr lang="nl-NL" smtClean="0"/>
              <a:t>27-9-2023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C12A5E-F3F3-403B-A812-AB1B4818209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46825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9/26/2023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Gerard Willering, CERN - Full HL-LHC magnet and link assemblies test update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9/26/2023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Gerard Willering, CERN - Full HL-LHC magnet and link assemblies test update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9/26/2023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Gerard Willering, CERN - Full HL-LHC magnet and link assemblies test update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9/26/2023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Gerard Willering, CERN - Full HL-LHC magnet and link assemblies test update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9/26/2023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Gerard Willering, CERN - Full HL-LHC magnet and link assemblies test update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9/26/2023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Gerard Willering, CERN - Full HL-LHC magnet and link assemblies test update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9/26/2023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Gerard Willering, CERN - Full HL-LHC magnet and link assemblies test update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9/26/2023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Gerard Willering, CERN - Full HL-LHC magnet and link assemblies test update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hyperlink" Target="https://indico.cern.ch/event/1125261/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Relationship Id="rId6" Type="http://schemas.microsoft.com/office/2007/relationships/hdphoto" Target="../media/hdphoto2.wdp"/><Relationship Id="rId5" Type="http://schemas.openxmlformats.org/officeDocument/2006/relationships/image" Target="../media/image31.png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981BC.C95E5E60" TargetMode="External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98E47.D6CEA770" TargetMode="External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cid:image004.png@01D984EE.6A530990" TargetMode="External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cid:image002.png@01D981B2.CFE20C00" TargetMode="External"/><Relationship Id="rId7" Type="http://schemas.openxmlformats.org/officeDocument/2006/relationships/image" Target="../media/image47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6.png"/><Relationship Id="rId5" Type="http://schemas.openxmlformats.org/officeDocument/2006/relationships/image" Target="cid:image003.png@01D981B2.CFE20C00" TargetMode="External"/><Relationship Id="rId4" Type="http://schemas.openxmlformats.org/officeDocument/2006/relationships/image" Target="../media/image4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8.jp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4698F2-19C9-E6D2-6DB1-FD3BB26FF7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964719"/>
            <a:ext cx="5187951" cy="705332"/>
          </a:xfrm>
        </p:spPr>
        <p:txBody>
          <a:bodyPr>
            <a:noAutofit/>
          </a:bodyPr>
          <a:lstStyle/>
          <a:p>
            <a:r>
              <a:rPr lang="en-GB" sz="2400"/>
              <a:t>SM18 test benches and first results for magnets and SC-link system in the final configuration</a:t>
            </a:r>
            <a:endParaRPr lang="en-GB" sz="24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ECFDA4-75F9-7AED-E578-94EEDF451E56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57199" y="1868392"/>
            <a:ext cx="2743200" cy="314740"/>
          </a:xfrm>
        </p:spPr>
        <p:txBody>
          <a:bodyPr>
            <a:normAutofit/>
          </a:bodyPr>
          <a:lstStyle/>
          <a:p>
            <a:r>
              <a:rPr lang="nl-NL" sz="1800" dirty="0"/>
              <a:t>Gerard Willering</a:t>
            </a:r>
            <a:endParaRPr lang="en-GB" sz="1800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1C64B928-A5F8-1F38-AADE-DC683FFB79D4}"/>
              </a:ext>
            </a:extLst>
          </p:cNvPr>
          <p:cNvSpPr txBox="1">
            <a:spLocks/>
          </p:cNvSpPr>
          <p:nvPr/>
        </p:nvSpPr>
        <p:spPr>
          <a:xfrm>
            <a:off x="457199" y="2665986"/>
            <a:ext cx="4739115" cy="539913"/>
          </a:xfrm>
          <a:prstGeom prst="rect">
            <a:avLst/>
          </a:prstGeom>
        </p:spPr>
        <p:txBody>
          <a:bodyPr vert="horz" lIns="45720" tIns="0" rIns="45720" bIns="0" anchor="b">
            <a:normAutofit fontScale="85000" lnSpcReduction="20000"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/>
              <a:t>26 September 2023</a:t>
            </a:r>
          </a:p>
          <a:p>
            <a:r>
              <a:rPr lang="nl-NL"/>
              <a:t>13th HL-LHC Collaboration Meeting</a:t>
            </a:r>
          </a:p>
          <a:p>
            <a:r>
              <a:rPr lang="nl-NL"/>
              <a:t>Vancouver, Canada</a:t>
            </a:r>
          </a:p>
          <a:p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E66D03-9E41-BA19-6620-A17C898E6D2C}"/>
              </a:ext>
            </a:extLst>
          </p:cNvPr>
          <p:cNvSpPr txBox="1"/>
          <p:nvPr/>
        </p:nvSpPr>
        <p:spPr>
          <a:xfrm>
            <a:off x="457198" y="3299865"/>
            <a:ext cx="518795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/>
              <a:t>Reporting for TE-MSC-TM </a:t>
            </a:r>
          </a:p>
          <a:p>
            <a:endParaRPr lang="nl-NL" sz="1100" dirty="0"/>
          </a:p>
          <a:p>
            <a:r>
              <a:rPr lang="nl-NL" sz="1100"/>
              <a:t>Stephan Russenschuck, Marco Buzio, Gaëlle Ninet, Guillaume Pichon, Stian Juberg, Franco Mangiarotti and all other members of the team</a:t>
            </a:r>
          </a:p>
          <a:p>
            <a:endParaRPr lang="nl-NL" sz="1100"/>
          </a:p>
          <a:p>
            <a:r>
              <a:rPr lang="nl-NL" sz="1100"/>
              <a:t>With many thanks to FSU support and all other teams involved.</a:t>
            </a:r>
            <a:endParaRPr lang="nl-NL" sz="1100" dirty="0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CD25B888-FCC2-A07B-9D3E-F7A14954E00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9/26/2023</a:t>
            </a:r>
            <a:endParaRPr lang="en-US" dirty="0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C8F26670-3D68-901C-D0B0-5BCE8A09DB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Gerard Willering, CERN - Full HL-LHC magnet and link assemblies test update</a:t>
            </a:r>
            <a:endParaRPr lang="en-US" dirty="0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5C615BE-6794-C2F9-5432-0FE60323B5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7941D42-90DC-3716-7453-CA3FCE424D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6121" y="804779"/>
            <a:ext cx="3387879" cy="277495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2552FE6-0612-B027-BE1B-3D34E403BF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6121" y="3589221"/>
            <a:ext cx="3349193" cy="459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5981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C2B2F8B-5221-4413-03D3-343B37D617C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9/26/2023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F6E54E-48C8-BB78-8BC0-66BAD7E404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Gerard Willering, CERN - Full HL-LHC magnet and link assemblies test update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42DE1A-3277-7AF1-7842-6AA742086B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extBox 8">
            <a:extLst>
              <a:ext uri="{FF2B5EF4-FFF2-40B4-BE49-F238E27FC236}">
                <a16:creationId xmlns:a16="http://schemas.microsoft.com/office/drawing/2014/main" id="{22BA188E-530C-018B-5D0F-79556823B812}"/>
              </a:ext>
            </a:extLst>
          </p:cNvPr>
          <p:cNvSpPr txBox="1"/>
          <p:nvPr/>
        </p:nvSpPr>
        <p:spPr>
          <a:xfrm>
            <a:off x="194670" y="25492"/>
            <a:ext cx="84529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/>
              <a:t>Bench F1 as test bed for and use of enabling technology</a:t>
            </a:r>
            <a:endParaRPr lang="en-US" sz="2400" b="1" dirty="0"/>
          </a:p>
        </p:txBody>
      </p:sp>
      <p:sp>
        <p:nvSpPr>
          <p:cNvPr id="8" name="Tekstvak 11">
            <a:extLst>
              <a:ext uri="{FF2B5EF4-FFF2-40B4-BE49-F238E27FC236}">
                <a16:creationId xmlns:a16="http://schemas.microsoft.com/office/drawing/2014/main" id="{0E240A97-4920-A825-7357-D7BB1D9D2001}"/>
              </a:ext>
            </a:extLst>
          </p:cNvPr>
          <p:cNvSpPr txBox="1"/>
          <p:nvPr/>
        </p:nvSpPr>
        <p:spPr>
          <a:xfrm>
            <a:off x="295422" y="597877"/>
            <a:ext cx="8352204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b="1"/>
              <a:t>2 kA vacuum energy extraction systems. </a:t>
            </a:r>
          </a:p>
          <a:p>
            <a:pPr marL="285750" indent="-285750">
              <a:buFontTx/>
              <a:buChar char="-"/>
            </a:pPr>
            <a:r>
              <a:rPr lang="nl-NL" sz="1600"/>
              <a:t>Already tested with MCBRD magnets in the D2 prototype, but now on the MCBXF magnets in the Q2, see presentation Mirko Pojer</a:t>
            </a:r>
          </a:p>
          <a:p>
            <a:r>
              <a:rPr lang="nl-NL" sz="1600" b="1"/>
              <a:t>Power converters</a:t>
            </a:r>
          </a:p>
          <a:p>
            <a:pPr marL="285750" indent="-285750">
              <a:buFontTx/>
              <a:buChar char="-"/>
            </a:pPr>
            <a:r>
              <a:rPr lang="nl-NL" sz="1600"/>
              <a:t>2 kA early prototype used in vertical bench. </a:t>
            </a:r>
          </a:p>
          <a:p>
            <a:r>
              <a:rPr lang="nl-NL" sz="1600" b="1"/>
              <a:t>CLIQ</a:t>
            </a:r>
          </a:p>
          <a:p>
            <a:pPr marL="285750" indent="-285750">
              <a:buFontTx/>
              <a:buChar char="-"/>
            </a:pPr>
            <a:r>
              <a:rPr lang="nl-NL" sz="1600"/>
              <a:t>Already widely used in SM18. </a:t>
            </a:r>
          </a:p>
          <a:p>
            <a:endParaRPr lang="nl-NL" sz="1600"/>
          </a:p>
          <a:p>
            <a:pPr marL="285750" indent="-285750">
              <a:buFontTx/>
              <a:buChar char="-"/>
            </a:pPr>
            <a:endParaRPr lang="nl-NL" sz="1600"/>
          </a:p>
          <a:p>
            <a:pPr marL="285750" indent="-285750">
              <a:buFontTx/>
              <a:buChar char="-"/>
            </a:pPr>
            <a:endParaRPr lang="nl-NL" sz="1600" dirty="0"/>
          </a:p>
        </p:txBody>
      </p:sp>
    </p:spTree>
    <p:extLst>
      <p:ext uri="{BB962C8B-B14F-4D97-AF65-F5344CB8AC3E}">
        <p14:creationId xmlns:p14="http://schemas.microsoft.com/office/powerpoint/2010/main" val="133856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56CCC8-2511-1D50-CEC3-12B5DD121EE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9/26/2023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92F455-7729-4D1B-A912-53039FB975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Gerard Willering, CERN - Full HL-LHC magnet and link assemblies test update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7582AB-3ECC-A4D6-0C30-41096FC118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2" name="Picture 11" descr="A pair of headphones on a table&#10;&#10;Description automatically generated with low confidence">
            <a:extLst>
              <a:ext uri="{FF2B5EF4-FFF2-40B4-BE49-F238E27FC236}">
                <a16:creationId xmlns:a16="http://schemas.microsoft.com/office/drawing/2014/main" id="{F8D75579-4E87-974D-3CD5-909EA6A9387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0992" y="2411137"/>
            <a:ext cx="1838618" cy="1507585"/>
          </a:xfrm>
          <a:prstGeom prst="rect">
            <a:avLst/>
          </a:prstGeom>
        </p:spPr>
      </p:pic>
      <p:pic>
        <p:nvPicPr>
          <p:cNvPr id="3" name="Picture 14" descr="A picture containing indoor&#10;&#10;Description automatically generated">
            <a:extLst>
              <a:ext uri="{FF2B5EF4-FFF2-40B4-BE49-F238E27FC236}">
                <a16:creationId xmlns:a16="http://schemas.microsoft.com/office/drawing/2014/main" id="{F131FE87-3964-3D8B-6320-42D37630989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44629" y="804707"/>
            <a:ext cx="1186197" cy="1512732"/>
          </a:xfrm>
          <a:prstGeom prst="rect">
            <a:avLst/>
          </a:prstGeom>
        </p:spPr>
      </p:pic>
      <p:pic>
        <p:nvPicPr>
          <p:cNvPr id="8" name="Picture 20" descr="A picture containing indoor, factory, platform, subway&#10;&#10;Description automatically generated">
            <a:extLst>
              <a:ext uri="{FF2B5EF4-FFF2-40B4-BE49-F238E27FC236}">
                <a16:creationId xmlns:a16="http://schemas.microsoft.com/office/drawing/2014/main" id="{BE41A710-C20D-86DF-7789-1326961B264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913918" y="1820895"/>
            <a:ext cx="3161792" cy="1455956"/>
          </a:xfrm>
          <a:prstGeom prst="rect">
            <a:avLst/>
          </a:prstGeom>
        </p:spPr>
      </p:pic>
      <p:sp>
        <p:nvSpPr>
          <p:cNvPr id="9" name="TextBox 6">
            <a:extLst>
              <a:ext uri="{FF2B5EF4-FFF2-40B4-BE49-F238E27FC236}">
                <a16:creationId xmlns:a16="http://schemas.microsoft.com/office/drawing/2014/main" id="{1BFE3415-82D6-988D-609D-4DBFFC0C7341}"/>
              </a:ext>
            </a:extLst>
          </p:cNvPr>
          <p:cNvSpPr txBox="1"/>
          <p:nvPr/>
        </p:nvSpPr>
        <p:spPr>
          <a:xfrm>
            <a:off x="250008" y="72690"/>
            <a:ext cx="855744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/>
              <a:t>Advanced Instrumentation with magnetic measurements and Quench Antenna </a:t>
            </a:r>
            <a:endParaRPr lang="en-US" sz="2000" b="1" dirty="0"/>
          </a:p>
        </p:txBody>
      </p:sp>
      <p:pic>
        <p:nvPicPr>
          <p:cNvPr id="13" name="Afbeelding 12">
            <a:extLst>
              <a:ext uri="{FF2B5EF4-FFF2-40B4-BE49-F238E27FC236}">
                <a16:creationId xmlns:a16="http://schemas.microsoft.com/office/drawing/2014/main" id="{C7F54432-C8A2-C401-DC2D-8DA8F48DD3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76125" y="967973"/>
            <a:ext cx="2359798" cy="3161793"/>
          </a:xfrm>
          <a:prstGeom prst="rect">
            <a:avLst/>
          </a:prstGeom>
        </p:spPr>
      </p:pic>
      <p:sp>
        <p:nvSpPr>
          <p:cNvPr id="14" name="Tekstvak 13">
            <a:extLst>
              <a:ext uri="{FF2B5EF4-FFF2-40B4-BE49-F238E27FC236}">
                <a16:creationId xmlns:a16="http://schemas.microsoft.com/office/drawing/2014/main" id="{36609F72-D83A-D239-F347-9CC957006766}"/>
              </a:ext>
            </a:extLst>
          </p:cNvPr>
          <p:cNvSpPr txBox="1"/>
          <p:nvPr/>
        </p:nvSpPr>
        <p:spPr>
          <a:xfrm>
            <a:off x="5752756" y="952958"/>
            <a:ext cx="339124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600"/>
              <a:t>Developments in the last years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600"/>
              <a:t>New </a:t>
            </a:r>
            <a:r>
              <a:rPr lang="nl-NL" sz="1600" dirty="0"/>
              <a:t>type of </a:t>
            </a:r>
            <a:r>
              <a:rPr lang="nl-NL" sz="1600" dirty="0" err="1"/>
              <a:t>Quench</a:t>
            </a:r>
            <a:r>
              <a:rPr lang="nl-NL" sz="1600" dirty="0"/>
              <a:t> </a:t>
            </a:r>
            <a:r>
              <a:rPr lang="nl-NL" sz="1600" dirty="0" err="1"/>
              <a:t>Antenna</a:t>
            </a:r>
            <a:r>
              <a:rPr lang="nl-NL" sz="1600" dirty="0"/>
              <a:t> </a:t>
            </a:r>
            <a:r>
              <a:rPr lang="nl-NL" sz="1600" dirty="0" err="1"/>
              <a:t>with</a:t>
            </a:r>
            <a:r>
              <a:rPr lang="nl-NL" sz="1600" dirty="0"/>
              <a:t> </a:t>
            </a:r>
            <a:r>
              <a:rPr lang="nl-NL" sz="1600" dirty="0" err="1"/>
              <a:t>flexible</a:t>
            </a:r>
            <a:r>
              <a:rPr lang="nl-NL" sz="1600" dirty="0"/>
              <a:t> PCB </a:t>
            </a:r>
            <a:r>
              <a:rPr lang="nl-NL" sz="1600" dirty="0" err="1"/>
              <a:t>technology</a:t>
            </a:r>
            <a:r>
              <a:rPr lang="nl-NL" sz="1600" dirty="0"/>
              <a:t>, </a:t>
            </a:r>
            <a:r>
              <a:rPr lang="nl-NL" sz="1600" dirty="0" err="1"/>
              <a:t>measuring</a:t>
            </a:r>
            <a:r>
              <a:rPr lang="nl-NL" sz="1600" dirty="0"/>
              <a:t> ‘</a:t>
            </a:r>
            <a:r>
              <a:rPr lang="nl-NL" sz="1600" err="1"/>
              <a:t>harmonics</a:t>
            </a:r>
            <a:r>
              <a:rPr lang="nl-NL" sz="1600"/>
              <a:t>’.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600"/>
              <a:t>New magnetic measurement shafts. </a:t>
            </a:r>
            <a:endParaRPr lang="nl-NL" sz="1600" dirty="0"/>
          </a:p>
        </p:txBody>
      </p:sp>
    </p:spTree>
    <p:extLst>
      <p:ext uri="{BB962C8B-B14F-4D97-AF65-F5344CB8AC3E}">
        <p14:creationId xmlns:p14="http://schemas.microsoft.com/office/powerpoint/2010/main" val="5905305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0497A4-9F29-186A-4F07-B8CA529C1A6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9/26/2023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FBC5AA-44CE-1728-92D0-A5627A945C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Gerard Willering, CERN - Full HL-LHC magnet and link assemblies test update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569423-AEB1-B1DF-78AC-AF06E2C3F0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" name="TextBox 8">
            <a:extLst>
              <a:ext uri="{FF2B5EF4-FFF2-40B4-BE49-F238E27FC236}">
                <a16:creationId xmlns:a16="http://schemas.microsoft.com/office/drawing/2014/main" id="{C00CB91F-3849-EBCD-2E99-6222F4B7BD40}"/>
              </a:ext>
            </a:extLst>
          </p:cNvPr>
          <p:cNvSpPr txBox="1"/>
          <p:nvPr/>
        </p:nvSpPr>
        <p:spPr>
          <a:xfrm>
            <a:off x="194670" y="25492"/>
            <a:ext cx="58845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Test plan, test follow up and databases</a:t>
            </a:r>
            <a:endParaRPr lang="en-US" sz="2000" b="1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D7A56524-EFF5-3E0C-9DD4-05E424DEC1B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425" r="36803" b="26178"/>
          <a:stretch/>
        </p:blipFill>
        <p:spPr>
          <a:xfrm>
            <a:off x="1957412" y="462370"/>
            <a:ext cx="3357334" cy="26433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F1BE398-3B2D-CDCF-945C-8CE9CE816907}"/>
              </a:ext>
            </a:extLst>
          </p:cNvPr>
          <p:cNvSpPr txBox="1">
            <a:spLocks/>
          </p:cNvSpPr>
          <p:nvPr/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57B312C-EDE8-4B1D-AEA4-8820367A733A}" type="slidenum">
              <a:rPr lang="en-GB" smtClean="0"/>
              <a:pPr/>
              <a:t>12</a:t>
            </a:fld>
            <a:endParaRPr lang="en-GB"/>
          </a:p>
        </p:txBody>
      </p:sp>
      <p:grpSp>
        <p:nvGrpSpPr>
          <p:cNvPr id="8" name="Group 4">
            <a:extLst>
              <a:ext uri="{FF2B5EF4-FFF2-40B4-BE49-F238E27FC236}">
                <a16:creationId xmlns:a16="http://schemas.microsoft.com/office/drawing/2014/main" id="{9027D991-751A-64E2-CCA8-97D9A65555CD}"/>
              </a:ext>
            </a:extLst>
          </p:cNvPr>
          <p:cNvGrpSpPr/>
          <p:nvPr/>
        </p:nvGrpSpPr>
        <p:grpSpPr>
          <a:xfrm>
            <a:off x="-182791" y="443276"/>
            <a:ext cx="2077986" cy="4057604"/>
            <a:chOff x="8136573" y="210249"/>
            <a:chExt cx="3220720" cy="6050160"/>
          </a:xfrm>
        </p:grpSpPr>
        <p:pic>
          <p:nvPicPr>
            <p:cNvPr id="9" name="Picture 2" descr="https://images.frandroid.com/wp-content/uploads/2020/04/oneplus-8-frandroid.png">
              <a:extLst>
                <a:ext uri="{FF2B5EF4-FFF2-40B4-BE49-F238E27FC236}">
                  <a16:creationId xmlns:a16="http://schemas.microsoft.com/office/drawing/2014/main" id="{9E9F231E-DBDD-0D20-309E-AA0E3793D58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287" r="24479"/>
            <a:stretch/>
          </p:blipFill>
          <p:spPr bwMode="auto">
            <a:xfrm>
              <a:off x="8136573" y="210249"/>
              <a:ext cx="3220720" cy="60501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13">
              <a:extLst>
                <a:ext uri="{FF2B5EF4-FFF2-40B4-BE49-F238E27FC236}">
                  <a16:creationId xmlns:a16="http://schemas.microsoft.com/office/drawing/2014/main" id="{50035346-84F2-6E2C-15C6-5C487E21F13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524068" y="373593"/>
              <a:ext cx="2570917" cy="5693993"/>
            </a:xfrm>
            <a:prstGeom prst="rect">
              <a:avLst/>
            </a:prstGeom>
          </p:spPr>
        </p:pic>
      </p:grpSp>
      <p:cxnSp>
        <p:nvCxnSpPr>
          <p:cNvPr id="11" name="Straight Arrow Connector 7">
            <a:extLst>
              <a:ext uri="{FF2B5EF4-FFF2-40B4-BE49-F238E27FC236}">
                <a16:creationId xmlns:a16="http://schemas.microsoft.com/office/drawing/2014/main" id="{4EA0E965-815B-526A-7543-8A1BA94A205F}"/>
              </a:ext>
            </a:extLst>
          </p:cNvPr>
          <p:cNvCxnSpPr>
            <a:cxnSpLocks/>
          </p:cNvCxnSpPr>
          <p:nvPr/>
        </p:nvCxnSpPr>
        <p:spPr>
          <a:xfrm flipV="1">
            <a:off x="1471970" y="3105710"/>
            <a:ext cx="1610360" cy="19006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2">
            <a:extLst>
              <a:ext uri="{FF2B5EF4-FFF2-40B4-BE49-F238E27FC236}">
                <a16:creationId xmlns:a16="http://schemas.microsoft.com/office/drawing/2014/main" id="{C6427CCD-3ED6-55CD-9D23-D8BB6F440BD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66752"/>
          <a:stretch/>
        </p:blipFill>
        <p:spPr>
          <a:xfrm>
            <a:off x="5429191" y="411725"/>
            <a:ext cx="2650321" cy="17387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8" descr="Qr code&#10;&#10;Description automatically generated">
            <a:extLst>
              <a:ext uri="{FF2B5EF4-FFF2-40B4-BE49-F238E27FC236}">
                <a16:creationId xmlns:a16="http://schemas.microsoft.com/office/drawing/2014/main" id="{CA4F6ED7-351F-3A4F-070F-4448B1405E5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333" y="332000"/>
            <a:ext cx="894888" cy="894888"/>
          </a:xfrm>
          <a:prstGeom prst="rect">
            <a:avLst/>
          </a:prstGeom>
        </p:spPr>
      </p:pic>
      <p:pic>
        <p:nvPicPr>
          <p:cNvPr id="15" name="Picture 21">
            <a:extLst>
              <a:ext uri="{FF2B5EF4-FFF2-40B4-BE49-F238E27FC236}">
                <a16:creationId xmlns:a16="http://schemas.microsoft.com/office/drawing/2014/main" id="{D8C65740-15EB-4612-9A43-83363846D19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7336" r="1995" b="10352"/>
          <a:stretch/>
        </p:blipFill>
        <p:spPr>
          <a:xfrm>
            <a:off x="5596942" y="1928217"/>
            <a:ext cx="2248422" cy="15403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Picture 22">
            <a:extLst>
              <a:ext uri="{FF2B5EF4-FFF2-40B4-BE49-F238E27FC236}">
                <a16:creationId xmlns:a16="http://schemas.microsoft.com/office/drawing/2014/main" id="{D87C34D3-8F2A-E4E2-1600-73BA4D517D8D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13665" b="18034"/>
          <a:stretch/>
        </p:blipFill>
        <p:spPr>
          <a:xfrm>
            <a:off x="2063104" y="3314832"/>
            <a:ext cx="3039832" cy="14730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TextBox 33">
            <a:extLst>
              <a:ext uri="{FF2B5EF4-FFF2-40B4-BE49-F238E27FC236}">
                <a16:creationId xmlns:a16="http://schemas.microsoft.com/office/drawing/2014/main" id="{B5D3EC1A-F05D-11B8-962B-2CD75797F753}"/>
              </a:ext>
            </a:extLst>
          </p:cNvPr>
          <p:cNvSpPr txBox="1"/>
          <p:nvPr/>
        </p:nvSpPr>
        <p:spPr>
          <a:xfrm>
            <a:off x="971863" y="4783105"/>
            <a:ext cx="444333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chemeClr val="bg1"/>
                </a:solidFill>
              </a:rPr>
              <a:t>See more information here: </a:t>
            </a:r>
            <a:r>
              <a:rPr lang="en-US" sz="1200" dirty="0">
                <a:solidFill>
                  <a:schemeClr val="bg1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https://indico.cern.ch/event/1125261/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346961B9-652A-C818-3277-3BDDC1FC4468}"/>
              </a:ext>
            </a:extLst>
          </p:cNvPr>
          <p:cNvSpPr txBox="1"/>
          <p:nvPr/>
        </p:nvSpPr>
        <p:spPr>
          <a:xfrm>
            <a:off x="5365585" y="3546773"/>
            <a:ext cx="376763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Carpenter test follow up software </a:t>
            </a:r>
            <a:r>
              <a:rPr lang="nl-NL" sz="1400" dirty="0" err="1"/>
              <a:t>fully</a:t>
            </a:r>
            <a:r>
              <a:rPr lang="nl-NL" sz="1400" dirty="0"/>
              <a:t> </a:t>
            </a:r>
            <a:r>
              <a:rPr lang="nl-NL" sz="1400" dirty="0" err="1"/>
              <a:t>developed</a:t>
            </a:r>
            <a:r>
              <a:rPr lang="nl-NL" sz="1400" dirty="0"/>
              <a:t>, </a:t>
            </a:r>
            <a:r>
              <a:rPr lang="nl-NL" sz="1400" dirty="0" err="1"/>
              <a:t>linked</a:t>
            </a:r>
            <a:r>
              <a:rPr lang="nl-NL" sz="1400" dirty="0"/>
              <a:t> </a:t>
            </a:r>
            <a:r>
              <a:rPr lang="nl-NL" sz="1400" dirty="0" err="1"/>
              <a:t>to</a:t>
            </a:r>
            <a:r>
              <a:rPr lang="nl-NL" sz="1400" dirty="0"/>
              <a:t> database, </a:t>
            </a:r>
            <a:r>
              <a:rPr lang="nl-NL" sz="1400" dirty="0" err="1"/>
              <a:t>automated</a:t>
            </a:r>
            <a:r>
              <a:rPr lang="nl-NL" sz="1400" dirty="0"/>
              <a:t> </a:t>
            </a:r>
            <a:r>
              <a:rPr lang="nl-NL" sz="1400" dirty="0" err="1"/>
              <a:t>protocols</a:t>
            </a:r>
            <a:r>
              <a:rPr lang="nl-NL" sz="1400" dirty="0"/>
              <a:t> </a:t>
            </a:r>
            <a:r>
              <a:rPr lang="nl-NL" sz="1400" dirty="0" err="1"/>
              <a:t>for</a:t>
            </a:r>
            <a:r>
              <a:rPr lang="nl-NL" sz="1400" dirty="0"/>
              <a:t> test </a:t>
            </a:r>
            <a:r>
              <a:rPr lang="nl-NL" sz="1400" err="1"/>
              <a:t>result</a:t>
            </a:r>
            <a:r>
              <a:rPr lang="nl-NL" sz="1400"/>
              <a:t> plots. Important part of the Quality Assurance.</a:t>
            </a:r>
            <a:endParaRPr lang="nl-NL" sz="1400" dirty="0"/>
          </a:p>
        </p:txBody>
      </p:sp>
    </p:spTree>
    <p:extLst>
      <p:ext uri="{BB962C8B-B14F-4D97-AF65-F5344CB8AC3E}">
        <p14:creationId xmlns:p14="http://schemas.microsoft.com/office/powerpoint/2010/main" val="4869053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057982-D15A-55D3-F711-D269B60B8FB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9/26/2023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99487A-EF3E-909F-6528-6AD6CA8D4D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Gerard Willering, CERN - Full HL-LHC magnet and link assemblies test update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DBAF96-D6B0-8C75-2F8A-ECC2CCC6C2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1D62DCF7-1133-1BE6-CE67-BCD94A760FE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7" t="22586" r="81025" b="68591"/>
          <a:stretch/>
        </p:blipFill>
        <p:spPr bwMode="auto">
          <a:xfrm>
            <a:off x="12970" y="3021496"/>
            <a:ext cx="2128863" cy="133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D8A2B262-4E1B-70E8-1302-A5BE11BF75D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32" t="63084" r="7035" b="30202"/>
          <a:stretch/>
        </p:blipFill>
        <p:spPr bwMode="auto">
          <a:xfrm>
            <a:off x="1031585" y="2817299"/>
            <a:ext cx="7862039" cy="1013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88DC1588-282D-D145-DAC4-FCEB3FC884C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1" t="83285" r="71803" b="9488"/>
          <a:stretch/>
        </p:blipFill>
        <p:spPr bwMode="auto">
          <a:xfrm>
            <a:off x="7139419" y="3829316"/>
            <a:ext cx="1547381" cy="487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1E891B49-A485-E98F-4CD7-B21E60B0447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45" t="22428" r="7128" b="69129"/>
          <a:stretch/>
        </p:blipFill>
        <p:spPr bwMode="auto">
          <a:xfrm>
            <a:off x="1057525" y="3026490"/>
            <a:ext cx="7847938" cy="1274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65611C7-233D-9D1B-4C29-F2BB5EA5087B}"/>
              </a:ext>
            </a:extLst>
          </p:cNvPr>
          <p:cNvSpPr txBox="1"/>
          <p:nvPr/>
        </p:nvSpPr>
        <p:spPr>
          <a:xfrm>
            <a:off x="4417673" y="4303848"/>
            <a:ext cx="459740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/>
              <a:t>https://lhc-div-mms.web.cern.ch/tests/MAG/docum/hilumi/Schedule/schedule_09_2023.jpg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B9BFBA6-4478-FEDE-7891-090B891F54D1}"/>
              </a:ext>
            </a:extLst>
          </p:cNvPr>
          <p:cNvSpPr txBox="1"/>
          <p:nvPr/>
        </p:nvSpPr>
        <p:spPr>
          <a:xfrm>
            <a:off x="11937" y="357039"/>
            <a:ext cx="700906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400"/>
              <a:t>The Q1 and Q3 assemblies consist of two 4-meter long MQXFA magnets.</a:t>
            </a:r>
          </a:p>
          <a:p>
            <a:pPr marL="285750" indent="-285750">
              <a:buFontTx/>
              <a:buChar char="-"/>
            </a:pPr>
            <a:r>
              <a:rPr lang="en-US" sz="1400"/>
              <a:t>4-meter magnets are tested individually in vertical position at BNL before being assembled and tested horizontally at FNAL. </a:t>
            </a:r>
          </a:p>
          <a:p>
            <a:pPr marL="285750" indent="-285750">
              <a:buFontTx/>
              <a:buChar char="-"/>
            </a:pPr>
            <a:endParaRPr lang="en-US" sz="1400"/>
          </a:p>
          <a:p>
            <a:pPr marL="285750" indent="-285750">
              <a:buFontTx/>
              <a:buChar char="-"/>
            </a:pPr>
            <a:r>
              <a:rPr lang="en-US" sz="1400"/>
              <a:t>The Q2 consists of a single 7-meter long MQXFB magnet + an MCBXFB corrector magnet. The 7 meter long magnet cannot be tested vertically and is tested therefore only in a cold mass. </a:t>
            </a:r>
          </a:p>
          <a:p>
            <a:pPr marL="285750" indent="-285750">
              <a:buFontTx/>
              <a:buChar char="-"/>
            </a:pPr>
            <a:r>
              <a:rPr lang="en-US" sz="1400"/>
              <a:t>MQXFB magnets tested so far were in the ‘test cryostat’ on bench A1. Results discussion, see presentation Wednesday.</a:t>
            </a:r>
          </a:p>
          <a:p>
            <a:pPr marL="285750" indent="-285750">
              <a:buFontTx/>
              <a:buChar char="-"/>
            </a:pPr>
            <a:r>
              <a:rPr lang="en-US" sz="1400"/>
              <a:t>8 Q2</a:t>
            </a:r>
            <a:r>
              <a:rPr lang="en-GB" sz="1400"/>
              <a:t>’s + 2 spares to be tested.</a:t>
            </a:r>
            <a:endParaRPr lang="en-US" sz="14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EA8A4D4-4A8A-8B83-F8A2-A0A66A5171C1}"/>
              </a:ext>
            </a:extLst>
          </p:cNvPr>
          <p:cNvSpPr txBox="1"/>
          <p:nvPr/>
        </p:nvSpPr>
        <p:spPr>
          <a:xfrm>
            <a:off x="82917" y="32679"/>
            <a:ext cx="40671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/>
              <a:t>Q2 full assembly test - overview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29888917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925312-61C7-53CA-535F-EF64B3AB5A7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9/26/2023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405112-2648-C33E-6C75-213ABC1773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Gerard Willering, CERN - Full HL-LHC magnet and link assemblies test update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92E4CB-0B0A-7485-BB31-AFA9B686B0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9989DF8-372B-602B-6F5C-6886322B90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8506" y="1698509"/>
            <a:ext cx="8226854" cy="579872"/>
          </a:xfrm>
        </p:spPr>
        <p:txBody>
          <a:bodyPr>
            <a:noAutofit/>
          </a:bodyPr>
          <a:lstStyle/>
          <a:p>
            <a:r>
              <a:rPr lang="nl-NL" sz="2400" b="1"/>
              <a:t>SC-link on bench F2</a:t>
            </a:r>
            <a:endParaRPr lang="en-GB" sz="2400" b="1"/>
          </a:p>
        </p:txBody>
      </p:sp>
    </p:spTree>
    <p:extLst>
      <p:ext uri="{BB962C8B-B14F-4D97-AF65-F5344CB8AC3E}">
        <p14:creationId xmlns:p14="http://schemas.microsoft.com/office/powerpoint/2010/main" val="19298869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5ABB863-6AF2-9795-359A-681656F0496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9/26/2023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523EF1-B031-6335-FA80-15C2522CE9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Gerard Willering, CERN - Full HL-LHC magnet and link assemblies test update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625E14-C4F6-A75C-0ECF-5763B4B2E0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8" name="Picture 7" descr="A picture containing circuit, electronics&#10;&#10;Description automatically generated">
            <a:extLst>
              <a:ext uri="{FF2B5EF4-FFF2-40B4-BE49-F238E27FC236}">
                <a16:creationId xmlns:a16="http://schemas.microsoft.com/office/drawing/2014/main" id="{E75E4136-71ED-958A-649D-285A5ADA47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" y="695145"/>
            <a:ext cx="3794351" cy="2160250"/>
          </a:xfrm>
          <a:prstGeom prst="rect">
            <a:avLst/>
          </a:prstGeom>
        </p:spPr>
      </p:pic>
      <p:pic>
        <p:nvPicPr>
          <p:cNvPr id="9" name="Picture 8" descr="A picture containing circuit, electronics&#10;&#10;Description automatically generated">
            <a:extLst>
              <a:ext uri="{FF2B5EF4-FFF2-40B4-BE49-F238E27FC236}">
                <a16:creationId xmlns:a16="http://schemas.microsoft.com/office/drawing/2014/main" id="{1D9D3BC4-F1A6-6931-974E-5C6099D3CBB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13" t="21390" r="5352" b="47019"/>
          <a:stretch/>
        </p:blipFill>
        <p:spPr>
          <a:xfrm>
            <a:off x="4483383" y="695145"/>
            <a:ext cx="4532285" cy="216025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7E752B4-3D0D-2017-5F95-117D49570CF8}"/>
              </a:ext>
            </a:extLst>
          </p:cNvPr>
          <p:cNvSpPr txBox="1"/>
          <p:nvPr/>
        </p:nvSpPr>
        <p:spPr>
          <a:xfrm>
            <a:off x="82917" y="32679"/>
            <a:ext cx="38459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/>
              <a:t>Bench F2 – SC link test bench</a:t>
            </a:r>
            <a:endParaRPr lang="en-GB" sz="20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734CE91-14EE-9AF0-2928-FFD37702A1E3}"/>
              </a:ext>
            </a:extLst>
          </p:cNvPr>
          <p:cNvSpPr txBox="1"/>
          <p:nvPr/>
        </p:nvSpPr>
        <p:spPr>
          <a:xfrm>
            <a:off x="198120" y="3227785"/>
            <a:ext cx="408567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5 IT SC-link assemblies to test, then 5 MS SC-link assemblies to test.</a:t>
            </a:r>
          </a:p>
          <a:p>
            <a:endParaRPr lang="en-US" sz="1600"/>
          </a:p>
          <a:p>
            <a:r>
              <a:rPr lang="en-US" sz="1600"/>
              <a:t>See presentation Yann Leclercq for WP6a.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D2AF371-1507-59DB-D559-EF5C1C29104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 r="21624"/>
          <a:stretch/>
        </p:blipFill>
        <p:spPr>
          <a:xfrm>
            <a:off x="6677025" y="3123218"/>
            <a:ext cx="2338643" cy="125721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2F5614C-8CF1-66D2-ADB3-5CCEF48C244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5600"/>
                    </a14:imgEffect>
                    <a14:imgEffect>
                      <a14:brightnessContrast bright="10000" contrast="10000"/>
                    </a14:imgEffect>
                  </a14:imgLayer>
                </a14:imgProps>
              </a:ext>
            </a:extLst>
          </a:blip>
          <a:srcRect b="9239"/>
          <a:stretch/>
        </p:blipFill>
        <p:spPr>
          <a:xfrm>
            <a:off x="4283793" y="3123218"/>
            <a:ext cx="2357445" cy="12572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558576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E3D7C7-C337-6A02-9CB3-E58DC2C1F49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9/26/2023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02231F-1C7E-5F34-EC66-800E696FC3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Gerard Willering, CERN - Full HL-LHC magnet and link assemblies test update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FD7FF4-19A1-D77B-8827-2473CFF2B3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1A43506-89C9-3AFD-251E-28D5166F1C2F}"/>
              </a:ext>
            </a:extLst>
          </p:cNvPr>
          <p:cNvSpPr txBox="1"/>
          <p:nvPr/>
        </p:nvSpPr>
        <p:spPr>
          <a:xfrm>
            <a:off x="0" y="397239"/>
            <a:ext cx="9078143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defTabSz="45720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tabLst/>
              <a:defRPr/>
            </a:pPr>
            <a:r>
              <a:rPr lang="en-US" sz="1600" b="1" kern="0"/>
              <a:t>Pa</a:t>
            </a:r>
            <a:r>
              <a:rPr kumimoji="0" lang="en-US" sz="1600" b="1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</a:rPr>
              <a:t>tch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Panel Interface (</a:t>
            </a:r>
            <a:r>
              <a:rPr kumimoji="0" lang="en-US" sz="1600" b="1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</a:rPr>
              <a:t>PPI)</a:t>
            </a:r>
          </a:p>
          <a:p>
            <a:pPr marL="285750" marR="0" lvl="0" indent="-285750" defTabSz="45720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Char char="-"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</a:rPr>
              <a:t>commissioned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successfully with new 18 kA and 2kA water- and air-cooled </a:t>
            </a: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</a:rPr>
              <a:t>power circuits</a:t>
            </a:r>
          </a:p>
          <a:p>
            <a:pPr marL="285750" marR="0" lvl="0" indent="-285750" defTabSz="45720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Char char="-"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sym typeface="Symbol" panose="05050102010706020507" pitchFamily="18" charset="2"/>
              </a:rPr>
              <a:t>2kA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sym typeface="Symbol" panose="05050102010706020507" pitchFamily="18" charset="2"/>
              </a:rPr>
              <a:t>current lead terminations now in preparation with help of String mock-up (temporary configuration with standard rigid 300 mm</a:t>
            </a:r>
            <a:r>
              <a:rPr kumimoji="0" lang="en-US" sz="1600" b="0" i="0" u="none" strike="noStrike" kern="0" cap="none" spc="0" normalizeH="0" baseline="30000" noProof="0" dirty="0">
                <a:ln>
                  <a:noFill/>
                </a:ln>
                <a:effectLst/>
                <a:uLnTx/>
                <a:uFillTx/>
                <a:sym typeface="Symbol" panose="05050102010706020507" pitchFamily="18" charset="2"/>
              </a:rPr>
              <a:t>2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sym typeface="Symbol" panose="05050102010706020507" pitchFamily="18" charset="2"/>
              </a:rPr>
              <a:t>cable)</a:t>
            </a:r>
          </a:p>
          <a:p>
            <a:pPr marR="0" lvl="0" defTabSz="45720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Instrumentation </a:t>
            </a:r>
            <a:r>
              <a:rPr kumimoji="0" lang="en-US" sz="1600" b="1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</a:rPr>
              <a:t>and cabling</a:t>
            </a:r>
            <a:endParaRPr lang="en-US" sz="1600" b="1" kern="0"/>
          </a:p>
          <a:p>
            <a:pPr marL="285750" marR="0" lvl="0" indent="-285750" defTabSz="45720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Char char="-"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sym typeface="Symbol" panose="05050102010706020507" pitchFamily="18" charset="2"/>
              </a:rPr>
              <a:t>DFHX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sym typeface="Symbol" panose="05050102010706020507" pitchFamily="18" charset="2"/>
              </a:rPr>
              <a:t>/DFX cryo instrumentation cabling: </a:t>
            </a: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sym typeface="Symbol" panose="05050102010706020507" pitchFamily="18" charset="2"/>
              </a:rPr>
              <a:t>preparations ongoing</a:t>
            </a:r>
          </a:p>
          <a:p>
            <a:pPr marL="285750" marR="0" lvl="0" indent="-285750" defTabSz="45720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Char char="-"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sym typeface="Symbol" panose="05050102010706020507" pitchFamily="18" charset="2"/>
              </a:rPr>
              <a:t>20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sym typeface="Symbol" panose="05050102010706020507" pitchFamily="18" charset="2"/>
              </a:rPr>
              <a:t>× new uQDS crates installed </a:t>
            </a: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sym typeface="Symbol" panose="05050102010706020507" pitchFamily="18" charset="2"/>
              </a:rPr>
              <a:t>and cabled</a:t>
            </a:r>
          </a:p>
          <a:p>
            <a:pPr marR="0" lvl="0" defTabSz="45720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tabLst/>
              <a:defRPr/>
            </a:pPr>
            <a:r>
              <a:rPr kumimoji="0" lang="en-GB" sz="1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sym typeface="Symbol" panose="05050102010706020507" pitchFamily="18" charset="2"/>
              </a:rPr>
              <a:t>The first test will require more time due to commissioning of all systems.</a:t>
            </a:r>
          </a:p>
          <a:p>
            <a:pPr marL="285750" marR="0" lvl="0" indent="-285750" defTabSz="45720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Char char="-"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sym typeface="Symbol" panose="05050102010706020507" pitchFamily="18" charset="2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A11F71D-6F41-89FF-3F39-85DE1D8D776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9816"/>
          <a:stretch/>
        </p:blipFill>
        <p:spPr>
          <a:xfrm>
            <a:off x="0" y="2620099"/>
            <a:ext cx="9144000" cy="252340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7131ED7-7F3E-B79F-B686-1FBABAF0FFA0}"/>
              </a:ext>
            </a:extLst>
          </p:cNvPr>
          <p:cNvSpPr txBox="1"/>
          <p:nvPr/>
        </p:nvSpPr>
        <p:spPr>
          <a:xfrm>
            <a:off x="1494262" y="4746261"/>
            <a:ext cx="603050" cy="276999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sym typeface="Symbol" panose="05050102010706020507" pitchFamily="18" charset="2"/>
              </a:rPr>
              <a:t>DFHX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DB2A75B-F0AC-B630-CEAA-9BA96249B1DB}"/>
              </a:ext>
            </a:extLst>
          </p:cNvPr>
          <p:cNvSpPr txBox="1"/>
          <p:nvPr/>
        </p:nvSpPr>
        <p:spPr>
          <a:xfrm>
            <a:off x="5988741" y="4684442"/>
            <a:ext cx="1556836" cy="276999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sym typeface="Symbol" panose="05050102010706020507" pitchFamily="18" charset="2"/>
              </a:rPr>
              <a:t>connection mock-up</a:t>
            </a: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222A99B-7CA4-61FF-DA10-1EC98CBDB7EB}"/>
              </a:ext>
            </a:extLst>
          </p:cNvPr>
          <p:cNvSpPr txBox="1"/>
          <p:nvPr/>
        </p:nvSpPr>
        <p:spPr>
          <a:xfrm>
            <a:off x="7674238" y="2949792"/>
            <a:ext cx="808235" cy="276999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sym typeface="Symbol" panose="05050102010706020507" pitchFamily="18" charset="2"/>
              </a:rPr>
              <a:t>PPI cage</a:t>
            </a: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0A1D06A-BDC5-68FE-5396-9ECCCF5506CD}"/>
              </a:ext>
            </a:extLst>
          </p:cNvPr>
          <p:cNvCxnSpPr>
            <a:cxnSpLocks/>
          </p:cNvCxnSpPr>
          <p:nvPr/>
        </p:nvCxnSpPr>
        <p:spPr>
          <a:xfrm>
            <a:off x="6517037" y="2548029"/>
            <a:ext cx="836909" cy="1249056"/>
          </a:xfrm>
          <a:prstGeom prst="straightConnector1">
            <a:avLst/>
          </a:prstGeom>
          <a:noFill/>
          <a:ln w="6350" cap="flat" cmpd="sng" algn="ctr">
            <a:solidFill>
              <a:srgbClr val="FFFF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DC94B29-2CC5-6690-0111-196DA39196F1}"/>
              </a:ext>
            </a:extLst>
          </p:cNvPr>
          <p:cNvCxnSpPr>
            <a:cxnSpLocks/>
          </p:cNvCxnSpPr>
          <p:nvPr/>
        </p:nvCxnSpPr>
        <p:spPr>
          <a:xfrm>
            <a:off x="5940837" y="2479090"/>
            <a:ext cx="819796" cy="1540040"/>
          </a:xfrm>
          <a:prstGeom prst="straightConnector1">
            <a:avLst/>
          </a:prstGeom>
          <a:noFill/>
          <a:ln w="6350" cap="flat" cmpd="sng" algn="ctr">
            <a:solidFill>
              <a:srgbClr val="FFFF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4088B8DC-4C4B-BF9C-ACDC-008079F810E5}"/>
              </a:ext>
            </a:extLst>
          </p:cNvPr>
          <p:cNvSpPr txBox="1"/>
          <p:nvPr/>
        </p:nvSpPr>
        <p:spPr>
          <a:xfrm>
            <a:off x="0" y="32679"/>
            <a:ext cx="24080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/>
              <a:t>Bench F2 – Status</a:t>
            </a:r>
            <a:endParaRPr lang="en-GB" sz="2000" b="1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335E096-38B4-F636-A0CB-90B37FC01BD0}"/>
              </a:ext>
            </a:extLst>
          </p:cNvPr>
          <p:cNvSpPr txBox="1"/>
          <p:nvPr/>
        </p:nvSpPr>
        <p:spPr>
          <a:xfrm rot="20268425">
            <a:off x="6872483" y="1824807"/>
            <a:ext cx="2411744" cy="253916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sz="1050"/>
              <a:t>Ready to connect SC-Link assembly.</a:t>
            </a:r>
            <a:endParaRPr lang="en-GB" sz="1050"/>
          </a:p>
        </p:txBody>
      </p:sp>
    </p:spTree>
    <p:extLst>
      <p:ext uri="{BB962C8B-B14F-4D97-AF65-F5344CB8AC3E}">
        <p14:creationId xmlns:p14="http://schemas.microsoft.com/office/powerpoint/2010/main" val="2899301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925312-61C7-53CA-535F-EF64B3AB5A7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9/26/2023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405112-2648-C33E-6C75-213ABC1773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Gerard Willering, CERN - Full HL-LHC magnet and link assemblies test update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92E4CB-0B0A-7485-BB31-AFA9B686B0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9989DF8-372B-602B-6F5C-6886322B90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8506" y="1698509"/>
            <a:ext cx="8226854" cy="579872"/>
          </a:xfrm>
        </p:spPr>
        <p:txBody>
          <a:bodyPr>
            <a:noAutofit/>
          </a:bodyPr>
          <a:lstStyle/>
          <a:p>
            <a:r>
              <a:rPr lang="nl-NL" sz="2400" b="1"/>
              <a:t>D1 magnet on bench B2</a:t>
            </a:r>
            <a:endParaRPr lang="en-GB" sz="2400" b="1"/>
          </a:p>
        </p:txBody>
      </p:sp>
    </p:spTree>
    <p:extLst>
      <p:ext uri="{BB962C8B-B14F-4D97-AF65-F5344CB8AC3E}">
        <p14:creationId xmlns:p14="http://schemas.microsoft.com/office/powerpoint/2010/main" val="37789798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071D434-7B99-F481-1895-B5455EF022F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9/26/2023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A1901C-51DD-FC2B-370D-0C11E8D377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Gerard Willering, CERN - Full HL-LHC magnet and link assemblies test update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3E6F4E-ED1F-282C-59B1-A002899907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7BA1FC-36D5-C770-EC10-CE85C202CE62}"/>
              </a:ext>
            </a:extLst>
          </p:cNvPr>
          <p:cNvSpPr txBox="1"/>
          <p:nvPr/>
        </p:nvSpPr>
        <p:spPr>
          <a:xfrm>
            <a:off x="82917" y="32679"/>
            <a:ext cx="29997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/>
              <a:t>Test bench B2 - D1 test</a:t>
            </a:r>
            <a:endParaRPr lang="en-GB" sz="20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8C8E97F-998D-3A0C-7ABC-763C004F8E69}"/>
              </a:ext>
            </a:extLst>
          </p:cNvPr>
          <p:cNvSpPr txBox="1"/>
          <p:nvPr/>
        </p:nvSpPr>
        <p:spPr>
          <a:xfrm>
            <a:off x="55659" y="694019"/>
            <a:ext cx="431755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/>
              <a:t>First D1 proto assembly ready in SMS18</a:t>
            </a:r>
          </a:p>
          <a:p>
            <a:endParaRPr lang="en-GB" sz="1600"/>
          </a:p>
          <a:p>
            <a:r>
              <a:rPr lang="en-GB" sz="1600"/>
              <a:t>In preparation (connection pieces, electrical conformity checks, anti-cryostat installation)</a:t>
            </a:r>
          </a:p>
          <a:p>
            <a:endParaRPr lang="en-GB" sz="1600"/>
          </a:p>
          <a:p>
            <a:r>
              <a:rPr lang="en-GB" sz="1600"/>
              <a:t>Will be placed on test bench B2 in the coming weeks. </a:t>
            </a:r>
          </a:p>
          <a:p>
            <a:endParaRPr lang="en-GB" sz="1600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5977061B-424C-3E63-D7DE-3B604DF039D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97" t="40323" r="6978" b="53283"/>
          <a:stretch/>
        </p:blipFill>
        <p:spPr bwMode="auto">
          <a:xfrm>
            <a:off x="1843516" y="3462626"/>
            <a:ext cx="5624175" cy="908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029E9E82-563F-49DF-64B2-86296AC982A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02" t="54791" r="88270" b="40562"/>
          <a:stretch/>
        </p:blipFill>
        <p:spPr bwMode="auto">
          <a:xfrm>
            <a:off x="128927" y="3677311"/>
            <a:ext cx="1739250" cy="659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8E39236D-A841-35C3-8C7B-395EC77AE8B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1" t="83285" r="71803" b="9488"/>
          <a:stretch/>
        </p:blipFill>
        <p:spPr bwMode="auto">
          <a:xfrm>
            <a:off x="7467692" y="3845804"/>
            <a:ext cx="1547381" cy="487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id="{7A228D10-0A68-A156-5232-FC69C2C20A2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80" t="54848" r="6795" b="40570"/>
          <a:stretch/>
        </p:blipFill>
        <p:spPr bwMode="auto">
          <a:xfrm>
            <a:off x="1788361" y="3677311"/>
            <a:ext cx="5704639" cy="659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large machine in a factory&#10;&#10;Description automatically generated">
            <a:extLst>
              <a:ext uri="{FF2B5EF4-FFF2-40B4-BE49-F238E27FC236}">
                <a16:creationId xmlns:a16="http://schemas.microsoft.com/office/drawing/2014/main" id="{B5CD1684-929F-5B6B-3D13-8D13963C7C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9393" y="48161"/>
            <a:ext cx="4317559" cy="3238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3268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1445F2-52C1-3FF3-603B-ECBA884FDD2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9/26/2023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72F5CC-1108-6454-5892-990D54E89B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Gerard Willering, CERN - Full HL-LHC magnet and link assemblies test update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6546DB-3FC2-FE8D-F3BC-6093F4CF9A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5FBF811-3D66-C0BA-D18B-BF26AEAA2BA0}"/>
              </a:ext>
            </a:extLst>
          </p:cNvPr>
          <p:cNvSpPr txBox="1"/>
          <p:nvPr/>
        </p:nvSpPr>
        <p:spPr>
          <a:xfrm>
            <a:off x="12802" y="604324"/>
            <a:ext cx="4559198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/>
              <a:t>D1 prototype magnet will be connected in ‘direct connection’, following magnets after bench upgrade with shuffling module. </a:t>
            </a:r>
          </a:p>
          <a:p>
            <a:endParaRPr lang="nl-NL" sz="1600"/>
          </a:p>
          <a:p>
            <a:r>
              <a:rPr lang="nl-NL" sz="1600"/>
              <a:t>Each magnet is tested vertical at KEK, full assembly horizontal test at CERN. </a:t>
            </a:r>
          </a:p>
          <a:p>
            <a:endParaRPr lang="nl-NL" sz="1600"/>
          </a:p>
          <a:p>
            <a:r>
              <a:rPr lang="nl-NL" sz="1600"/>
              <a:t>Single 13 kA circuit. Rather ‘simple’ circuit. </a:t>
            </a:r>
          </a:p>
          <a:p>
            <a:endParaRPr lang="nl-NL" sz="1600"/>
          </a:p>
          <a:p>
            <a:endParaRPr lang="nl-NL" sz="1600"/>
          </a:p>
        </p:txBody>
      </p:sp>
      <p:pic>
        <p:nvPicPr>
          <p:cNvPr id="9" name="Picture 8" descr="A large round machine with pipes and a yellow pipe&#10;&#10;Description automatically generated">
            <a:extLst>
              <a:ext uri="{FF2B5EF4-FFF2-40B4-BE49-F238E27FC236}">
                <a16:creationId xmlns:a16="http://schemas.microsoft.com/office/drawing/2014/main" id="{C2D2CB33-647E-F7D0-DA76-88B114A79A0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11331" y="2794840"/>
            <a:ext cx="1556167" cy="175322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575036D-916B-3F46-6D6F-D99EEE645D5A}"/>
              </a:ext>
            </a:extLst>
          </p:cNvPr>
          <p:cNvSpPr txBox="1"/>
          <p:nvPr/>
        </p:nvSpPr>
        <p:spPr>
          <a:xfrm>
            <a:off x="12802" y="32679"/>
            <a:ext cx="29997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/>
              <a:t>Test bench B2 - D1 test</a:t>
            </a:r>
            <a:endParaRPr lang="en-GB" sz="2000" b="1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E843F4B-1D3A-4F3C-707F-96EAD5038AC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1852" b="20296"/>
          <a:stretch/>
        </p:blipFill>
        <p:spPr>
          <a:xfrm>
            <a:off x="4303455" y="2705506"/>
            <a:ext cx="4840545" cy="174403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BAD90A1-303B-52F4-0E22-68BC65A08CA8}"/>
              </a:ext>
            </a:extLst>
          </p:cNvPr>
          <p:cNvSpPr txBox="1"/>
          <p:nvPr/>
        </p:nvSpPr>
        <p:spPr>
          <a:xfrm>
            <a:off x="1089959" y="4133595"/>
            <a:ext cx="182614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l-NL" sz="1400"/>
              <a:t>B2 test bench ready </a:t>
            </a:r>
            <a:endParaRPr lang="en-GB" sz="1400"/>
          </a:p>
        </p:txBody>
      </p:sp>
      <p:pic>
        <p:nvPicPr>
          <p:cNvPr id="13" name="Picture 12" descr="A large machine in a factory&#10;&#10;Description automatically generated">
            <a:extLst>
              <a:ext uri="{FF2B5EF4-FFF2-40B4-BE49-F238E27FC236}">
                <a16:creationId xmlns:a16="http://schemas.microsoft.com/office/drawing/2014/main" id="{A312504C-C448-5F89-9D46-4EBC334451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2403" y="1136755"/>
            <a:ext cx="1381760" cy="1036320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E7E8D86-E999-E9F8-D355-B76B1209016F}"/>
              </a:ext>
            </a:extLst>
          </p:cNvPr>
          <p:cNvCxnSpPr>
            <a:cxnSpLocks/>
          </p:cNvCxnSpPr>
          <p:nvPr/>
        </p:nvCxnSpPr>
        <p:spPr>
          <a:xfrm>
            <a:off x="6438900" y="2301240"/>
            <a:ext cx="0" cy="99822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3A1C6F97-6BF9-23FE-4DC3-E6D35DC10AF4}"/>
              </a:ext>
            </a:extLst>
          </p:cNvPr>
          <p:cNvSpPr txBox="1"/>
          <p:nvPr/>
        </p:nvSpPr>
        <p:spPr>
          <a:xfrm>
            <a:off x="5523425" y="2285033"/>
            <a:ext cx="18309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/>
              <a:t>To be placed on bench B2</a:t>
            </a:r>
            <a:endParaRPr lang="en-GB" sz="1100"/>
          </a:p>
        </p:txBody>
      </p:sp>
    </p:spTree>
    <p:extLst>
      <p:ext uri="{BB962C8B-B14F-4D97-AF65-F5344CB8AC3E}">
        <p14:creationId xmlns:p14="http://schemas.microsoft.com/office/powerpoint/2010/main" val="3926342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Picture 70">
            <a:extLst>
              <a:ext uri="{FF2B5EF4-FFF2-40B4-BE49-F238E27FC236}">
                <a16:creationId xmlns:a16="http://schemas.microsoft.com/office/drawing/2014/main" id="{1CE4D658-19C9-8F71-C1E1-3D19DF58F7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2225" y="390705"/>
            <a:ext cx="5856539" cy="2996457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id="{4FB36DF9-B4C7-EAAE-6D40-9125C311DF1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729" r="30203" b="22948"/>
          <a:stretch/>
        </p:blipFill>
        <p:spPr>
          <a:xfrm>
            <a:off x="295275" y="1445960"/>
            <a:ext cx="2152650" cy="188698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83F1F11-0EE8-E4FD-EC41-9344B068CF3E}"/>
              </a:ext>
            </a:extLst>
          </p:cNvPr>
          <p:cNvSpPr txBox="1"/>
          <p:nvPr/>
        </p:nvSpPr>
        <p:spPr>
          <a:xfrm>
            <a:off x="63812" y="21373"/>
            <a:ext cx="80202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/>
              <a:t>SC magnet and link tests for </a:t>
            </a:r>
            <a:r>
              <a:rPr lang="nl-NL" sz="2000" b="1" err="1"/>
              <a:t>the</a:t>
            </a:r>
            <a:r>
              <a:rPr lang="nl-NL" sz="2000" b="1"/>
              <a:t> HL-LHC in SM18</a:t>
            </a:r>
            <a:endParaRPr lang="nl-NL" sz="2000" b="1" dirty="0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13A52C29-F1D7-D78B-EED0-97C1B7CB7EC3}"/>
              </a:ext>
            </a:extLst>
          </p:cNvPr>
          <p:cNvSpPr txBox="1"/>
          <p:nvPr/>
        </p:nvSpPr>
        <p:spPr>
          <a:xfrm>
            <a:off x="239394" y="3464874"/>
            <a:ext cx="88055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/>
              <a:t>Q1</a:t>
            </a:r>
            <a:r>
              <a:rPr lang="nl-NL" sz="1600" dirty="0"/>
              <a:t>, Q2a, Q2b, Q3, CP, D1, SC </a:t>
            </a:r>
            <a:r>
              <a:rPr lang="nl-NL" sz="1600"/>
              <a:t>link, </a:t>
            </a:r>
            <a:r>
              <a:rPr lang="nl-NL" sz="1600" dirty="0"/>
              <a:t>D2 + </a:t>
            </a:r>
            <a:r>
              <a:rPr lang="nl-NL" sz="1600" dirty="0" err="1"/>
              <a:t>spares</a:t>
            </a:r>
            <a:r>
              <a:rPr lang="nl-NL" sz="1600" dirty="0"/>
              <a:t> </a:t>
            </a:r>
            <a:r>
              <a:rPr lang="nl-NL" sz="1600" dirty="0" err="1"/>
              <a:t>to</a:t>
            </a:r>
            <a:r>
              <a:rPr lang="nl-NL" sz="1600" dirty="0"/>
              <a:t> </a:t>
            </a:r>
            <a:r>
              <a:rPr lang="nl-NL" sz="1600" dirty="0" err="1"/>
              <a:t>be</a:t>
            </a:r>
            <a:r>
              <a:rPr lang="nl-NL" sz="1600" dirty="0"/>
              <a:t> </a:t>
            </a:r>
            <a:r>
              <a:rPr lang="nl-NL" sz="1600" err="1"/>
              <a:t>tested</a:t>
            </a:r>
            <a:r>
              <a:rPr lang="nl-NL" sz="1600"/>
              <a:t> and qualified </a:t>
            </a:r>
            <a:r>
              <a:rPr lang="nl-NL" sz="1600" dirty="0"/>
              <a:t>in </a:t>
            </a:r>
            <a:r>
              <a:rPr lang="nl-NL" sz="1600" dirty="0" err="1"/>
              <a:t>the</a:t>
            </a:r>
            <a:r>
              <a:rPr lang="nl-NL" sz="1600" dirty="0"/>
              <a:t> </a:t>
            </a:r>
            <a:r>
              <a:rPr lang="nl-NL" sz="1600" dirty="0" err="1"/>
              <a:t>coming</a:t>
            </a:r>
            <a:r>
              <a:rPr lang="nl-NL" sz="1600" dirty="0"/>
              <a:t> </a:t>
            </a:r>
            <a:r>
              <a:rPr lang="nl-NL" sz="1600" dirty="0" err="1"/>
              <a:t>years</a:t>
            </a:r>
            <a:r>
              <a:rPr lang="nl-NL" sz="1600" dirty="0"/>
              <a:t>.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54B2490-17D7-3F3E-349C-D37853BF25F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9/26/2023</a:t>
            </a:r>
            <a:endParaRPr lang="en-US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5AA7B73-5982-E3D9-229B-0BE71A7090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Gerard Willering, CERN - Full HL-LHC magnet and link assemblies test update</a:t>
            </a:r>
            <a:endParaRPr lang="en-US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353E373-1928-97C7-C4F3-52BFD0DA27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5658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925312-61C7-53CA-535F-EF64B3AB5A7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9/26/2023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405112-2648-C33E-6C75-213ABC1773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Gerard Willering, CERN - Full HL-LHC magnet and link assemblies test update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92E4CB-0B0A-7485-BB31-AFA9B686B0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9989DF8-372B-602B-6F5C-6886322B90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8506" y="1698509"/>
            <a:ext cx="8226854" cy="579872"/>
          </a:xfrm>
        </p:spPr>
        <p:txBody>
          <a:bodyPr>
            <a:noAutofit/>
          </a:bodyPr>
          <a:lstStyle/>
          <a:p>
            <a:r>
              <a:rPr lang="nl-NL" sz="2400" b="1"/>
              <a:t>D2 magnet on bench C2</a:t>
            </a:r>
            <a:endParaRPr lang="en-GB" sz="2400" b="1"/>
          </a:p>
        </p:txBody>
      </p:sp>
    </p:spTree>
    <p:extLst>
      <p:ext uri="{BB962C8B-B14F-4D97-AF65-F5344CB8AC3E}">
        <p14:creationId xmlns:p14="http://schemas.microsoft.com/office/powerpoint/2010/main" val="13346201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6B4E64-B327-ACDC-CD5D-5A5F9C28723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9/26/2023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2F47B2-9637-8BC5-3058-961B0970B5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Gerard Willering, CERN - Full HL-LHC magnet and link assemblies test update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4F340E-366C-D05C-B1CB-0E1F4BD5A5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2DAECDF-177D-65BB-8345-AB40B40E43C6}"/>
              </a:ext>
            </a:extLst>
          </p:cNvPr>
          <p:cNvSpPr txBox="1"/>
          <p:nvPr/>
        </p:nvSpPr>
        <p:spPr>
          <a:xfrm>
            <a:off x="0" y="12031"/>
            <a:ext cx="38042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/>
              <a:t>Bench C2: D2-Prototype tests</a:t>
            </a:r>
            <a:endParaRPr lang="en-US" sz="2000" b="1" dirty="0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5E3610B1-2229-1736-702E-912AE85BCF3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148" r="85562" b="30138"/>
          <a:stretch/>
        </p:blipFill>
        <p:spPr bwMode="auto">
          <a:xfrm>
            <a:off x="0" y="3339688"/>
            <a:ext cx="2128863" cy="1013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97E8A51B-5B5C-F1A8-CB4D-763C1DC5FE0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579" t="63148" r="6518" b="30138"/>
          <a:stretch/>
        </p:blipFill>
        <p:spPr bwMode="auto">
          <a:xfrm>
            <a:off x="2128863" y="3339688"/>
            <a:ext cx="4998853" cy="1013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EEBFA333-16DE-D234-6378-172651B0CCE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1" t="83285" r="71803" b="9488"/>
          <a:stretch/>
        </p:blipFill>
        <p:spPr bwMode="auto">
          <a:xfrm>
            <a:off x="7139419" y="3829316"/>
            <a:ext cx="1547381" cy="487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568F1931-FAE9-9667-062B-795087F4A86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1" t="25547" r="8831" b="10151"/>
          <a:stretch/>
        </p:blipFill>
        <p:spPr bwMode="auto">
          <a:xfrm>
            <a:off x="190500" y="381363"/>
            <a:ext cx="4819650" cy="237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6003D54-265E-FFB4-002E-C280FDC1CFD2}"/>
              </a:ext>
            </a:extLst>
          </p:cNvPr>
          <p:cNvSpPr txBox="1"/>
          <p:nvPr/>
        </p:nvSpPr>
        <p:spPr>
          <a:xfrm>
            <a:off x="190500" y="2756263"/>
            <a:ext cx="370486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/>
              <a:t>D2 prototype tested on bench C2 in direct connection. </a:t>
            </a:r>
          </a:p>
          <a:p>
            <a:r>
              <a:rPr lang="nl-NL" sz="1100"/>
              <a:t>On the photo: Lucio performing magnetic measurements</a:t>
            </a:r>
            <a:endParaRPr lang="en-GB" sz="11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D41556A-615E-2F8B-5223-0E226253A46A}"/>
              </a:ext>
            </a:extLst>
          </p:cNvPr>
          <p:cNvSpPr txBox="1"/>
          <p:nvPr/>
        </p:nvSpPr>
        <p:spPr>
          <a:xfrm>
            <a:off x="5248640" y="381362"/>
            <a:ext cx="37048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nl-NL" sz="1600"/>
              <a:t>First full Hilumi cryo magnet assembly in test. Started  in september 2022.</a:t>
            </a:r>
          </a:p>
          <a:p>
            <a:pPr marL="285750" indent="-285750">
              <a:buFontTx/>
              <a:buChar char="-"/>
            </a:pPr>
            <a:r>
              <a:rPr lang="nl-NL" sz="1600"/>
              <a:t>4 series and 2 spares to be tested from 2024 to 2026. </a:t>
            </a:r>
          </a:p>
          <a:p>
            <a:pPr marL="285750" indent="-285750">
              <a:buFontTx/>
              <a:buChar char="-"/>
            </a:pPr>
            <a:r>
              <a:rPr lang="nl-NL" sz="1600"/>
              <a:t>Prototype tested in ‘direct connection’. Following magnets will be tested after shuffling module installation.</a:t>
            </a:r>
          </a:p>
          <a:p>
            <a:pPr marL="285750" indent="-285750">
              <a:buFontTx/>
              <a:buChar char="-"/>
            </a:pPr>
            <a:endParaRPr lang="en-GB" sz="1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D5CD466-B152-8CFF-DBD4-613B2B663967}"/>
              </a:ext>
            </a:extLst>
          </p:cNvPr>
          <p:cNvSpPr txBox="1"/>
          <p:nvPr/>
        </p:nvSpPr>
        <p:spPr>
          <a:xfrm>
            <a:off x="4417673" y="4303848"/>
            <a:ext cx="459740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/>
              <a:t>https://lhc-div-mms.web.cern.ch/tests/MAG/docum/hilumi/Schedule/schedule_09_2023.jpg</a:t>
            </a:r>
          </a:p>
        </p:txBody>
      </p:sp>
    </p:spTree>
    <p:extLst>
      <p:ext uri="{BB962C8B-B14F-4D97-AF65-F5344CB8AC3E}">
        <p14:creationId xmlns:p14="http://schemas.microsoft.com/office/powerpoint/2010/main" val="3763341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336AB92-3AF6-1972-88A7-131403FE652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9/26/2023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21D51A-149D-E7BE-C20D-F9754EECA0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Gerard Willering, CERN - Full HL-LHC magnet and link assemblies test update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B43860-0AC8-1E38-816E-30E6DC9FF8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CBAF219-D8BF-647C-43A6-224A2F4351E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941" y="488950"/>
            <a:ext cx="8618659" cy="144182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7F18597-45FC-FC41-BE35-1C96A9850087}"/>
              </a:ext>
            </a:extLst>
          </p:cNvPr>
          <p:cNvSpPr txBox="1"/>
          <p:nvPr/>
        </p:nvSpPr>
        <p:spPr>
          <a:xfrm>
            <a:off x="118941" y="2038360"/>
            <a:ext cx="4156955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Three </a:t>
            </a:r>
            <a:r>
              <a:rPr lang="en-US" dirty="0"/>
              <a:t>magnets are in the cold mass:</a:t>
            </a:r>
          </a:p>
          <a:p>
            <a:r>
              <a:rPr lang="en-US" sz="1400" dirty="0"/>
              <a:t>MBRDP1 – INFN + ASG		</a:t>
            </a:r>
          </a:p>
          <a:p>
            <a:r>
              <a:rPr lang="en-US" sz="1400" dirty="0"/>
              <a:t>MCBRDP1b – CERN first prototype</a:t>
            </a:r>
          </a:p>
          <a:p>
            <a:r>
              <a:rPr lang="en-US" sz="1400" dirty="0"/>
              <a:t>MCBRDP2 – IHEP first </a:t>
            </a:r>
            <a:r>
              <a:rPr lang="en-US" sz="1400"/>
              <a:t>prototype </a:t>
            </a:r>
          </a:p>
          <a:p>
            <a:endParaRPr lang="en-US" sz="1400"/>
          </a:p>
          <a:p>
            <a:r>
              <a:rPr lang="en-US" sz="1400"/>
              <a:t>The main magnet was the first long prototype built after only one short model. </a:t>
            </a:r>
          </a:p>
          <a:p>
            <a:r>
              <a:rPr lang="en-US" sz="1400"/>
              <a:t>This assembly was not foreseen to be installed and not foreseen to be a spare magnet. </a:t>
            </a:r>
            <a:endParaRPr lang="en-US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5F1EC28-0967-71A1-2436-F65E8A8DC4EC}"/>
              </a:ext>
            </a:extLst>
          </p:cNvPr>
          <p:cNvSpPr txBox="1"/>
          <p:nvPr/>
        </p:nvSpPr>
        <p:spPr>
          <a:xfrm>
            <a:off x="0" y="12031"/>
            <a:ext cx="32031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/>
              <a:t>D2 prototype test results</a:t>
            </a:r>
            <a:endParaRPr lang="en-US" sz="20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8C3EB23-DBB4-B5B0-FC29-5C10FC4ADEAA}"/>
              </a:ext>
            </a:extLst>
          </p:cNvPr>
          <p:cNvSpPr txBox="1"/>
          <p:nvPr/>
        </p:nvSpPr>
        <p:spPr>
          <a:xfrm>
            <a:off x="4697291" y="2012970"/>
            <a:ext cx="4327768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Very important for assembly testing and often less high-lighted in presentations:</a:t>
            </a:r>
            <a:endParaRPr lang="en-US" dirty="0"/>
          </a:p>
          <a:p>
            <a:pPr marL="285750" indent="-285750">
              <a:buFontTx/>
              <a:buChar char="-"/>
            </a:pPr>
            <a:r>
              <a:rPr lang="en-US" sz="1400"/>
              <a:t>Conformity checks of cabling, instrumentation, protection, connections, polarities, naming conventions, etc.</a:t>
            </a:r>
          </a:p>
          <a:p>
            <a:pPr marL="285750" indent="-285750">
              <a:buFontTx/>
              <a:buChar char="-"/>
            </a:pPr>
            <a:r>
              <a:rPr lang="en-US" sz="1400"/>
              <a:t>Multiple non-conformities (non-critical, but to be improved) were reported in collaboration with the QA team and solved by various teams.</a:t>
            </a:r>
          </a:p>
          <a:p>
            <a:pPr marL="285750" indent="-285750">
              <a:buFontTx/>
              <a:buChar char="-"/>
            </a:pPr>
            <a:endParaRPr lang="en-US" sz="140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0027732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977391B-0518-9E3F-35B3-B6A56E03766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9/26/2023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AAF5B3-6341-7DBF-C1F5-A8DFD17AB8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Gerard Willering, CERN - Full HL-LHC magnet and link assemblies test update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461729-D46E-B6A4-D560-8D293E18D6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F9A974-DD0A-5FB8-8D14-A2918C0FA19D}"/>
              </a:ext>
            </a:extLst>
          </p:cNvPr>
          <p:cNvSpPr txBox="1"/>
          <p:nvPr/>
        </p:nvSpPr>
        <p:spPr>
          <a:xfrm>
            <a:off x="0" y="0"/>
            <a:ext cx="32031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/>
              <a:t>D2 prototype test results</a:t>
            </a:r>
            <a:endParaRPr lang="en-US" sz="20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6E6358-645F-A7E1-77BE-9409495E09DC}"/>
              </a:ext>
            </a:extLst>
          </p:cNvPr>
          <p:cNvSpPr txBox="1"/>
          <p:nvPr/>
        </p:nvSpPr>
        <p:spPr>
          <a:xfrm>
            <a:off x="0" y="372644"/>
            <a:ext cx="42655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/>
              <a:t>Test plan EDMS 2707482</a:t>
            </a:r>
          </a:p>
          <a:p>
            <a:r>
              <a:rPr lang="nl-NL" sz="1200"/>
              <a:t>Test report EDMS 2821189</a:t>
            </a:r>
          </a:p>
          <a:p>
            <a:r>
              <a:rPr lang="en-GB" sz="1200"/>
              <a:t>Non conformity reporting MTF HCLMBRDP001-CR000001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4E4F68E-533B-4614-4D04-D3896C49F45F}"/>
              </a:ext>
            </a:extLst>
          </p:cNvPr>
          <p:cNvSpPr txBox="1"/>
          <p:nvPr/>
        </p:nvSpPr>
        <p:spPr>
          <a:xfrm>
            <a:off x="0" y="3137391"/>
            <a:ext cx="309245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/>
              <a:t>For more details on the test results, see also the presentation by Allesandra Pampaloni</a:t>
            </a:r>
          </a:p>
        </p:txBody>
      </p:sp>
      <p:pic>
        <p:nvPicPr>
          <p:cNvPr id="9" name="Picture 8" descr="A picture containing text, screenshot, number, diagram&#10;&#10;Description automatically generated">
            <a:extLst>
              <a:ext uri="{FF2B5EF4-FFF2-40B4-BE49-F238E27FC236}">
                <a16:creationId xmlns:a16="http://schemas.microsoft.com/office/drawing/2014/main" id="{55F7120B-3DF5-DFB2-D15C-DB16946F118A}"/>
              </a:ext>
            </a:extLst>
          </p:cNvPr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4708" y="1876839"/>
            <a:ext cx="4052770" cy="2420167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DF32E46-FCA2-3F31-BFE3-A455D2580C1C}"/>
              </a:ext>
            </a:extLst>
          </p:cNvPr>
          <p:cNvSpPr txBox="1"/>
          <p:nvPr/>
        </p:nvSpPr>
        <p:spPr>
          <a:xfrm>
            <a:off x="0" y="2009705"/>
            <a:ext cx="465720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/>
              <a:t>MBRDP1 magnet: </a:t>
            </a:r>
          </a:p>
          <a:p>
            <a:pPr marL="171450" indent="-171450">
              <a:buFontTx/>
              <a:buChar char="-"/>
            </a:pPr>
            <a:r>
              <a:rPr lang="en-US" sz="1200"/>
              <a:t>1 quench in 4 cool downs at 1.9 K above nominal current.</a:t>
            </a:r>
          </a:p>
          <a:p>
            <a:pPr marL="171450" indent="-171450">
              <a:buFontTx/>
              <a:buChar char="-"/>
            </a:pPr>
            <a:r>
              <a:rPr lang="en-US" sz="1200"/>
              <a:t>3 quenches in 4 cool downs at 4.5 K, all above nominal current.</a:t>
            </a:r>
          </a:p>
          <a:p>
            <a:pPr marL="171450" indent="-171450">
              <a:buFontTx/>
              <a:buChar char="-"/>
            </a:pPr>
            <a:r>
              <a:rPr lang="en-US" sz="1200"/>
              <a:t>No powering in cool down 3</a:t>
            </a:r>
          </a:p>
          <a:p>
            <a:pPr marL="171450" indent="-171450">
              <a:buFontTx/>
              <a:buChar char="-"/>
            </a:pPr>
            <a:r>
              <a:rPr lang="en-US" sz="1200"/>
              <a:t>No quench in cool down 4 up to ultimate at 1.9 K and 4.5 K</a:t>
            </a:r>
          </a:p>
        </p:txBody>
      </p:sp>
    </p:spTree>
    <p:extLst>
      <p:ext uri="{BB962C8B-B14F-4D97-AF65-F5344CB8AC3E}">
        <p14:creationId xmlns:p14="http://schemas.microsoft.com/office/powerpoint/2010/main" val="24210416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EFA2D77-8859-FB97-2B45-AFD1D465DA7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9/26/2023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A0CF43-4A68-EA23-376A-B6468A3F21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Gerard Willering, CERN - Full HL-LHC magnet and link assemblies test update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B2BDBB-340E-7E31-477A-E498998899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9B5C5BF-B37A-F3DD-C7D5-C3777E05BAC4}"/>
              </a:ext>
            </a:extLst>
          </p:cNvPr>
          <p:cNvSpPr txBox="1"/>
          <p:nvPr/>
        </p:nvSpPr>
        <p:spPr>
          <a:xfrm>
            <a:off x="0" y="0"/>
            <a:ext cx="31165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/>
              <a:t>D2 proto insulation test </a:t>
            </a:r>
            <a:endParaRPr lang="en-US" sz="20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AF0156F-946D-9747-229C-99DBD527F429}"/>
              </a:ext>
            </a:extLst>
          </p:cNvPr>
          <p:cNvSpPr txBox="1"/>
          <p:nvPr/>
        </p:nvSpPr>
        <p:spPr>
          <a:xfrm>
            <a:off x="199295" y="608231"/>
            <a:ext cx="88812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MBRD Coil-ground requirement: 2060 V (during first cool downs test voltage reduced to 1000 V because of insulation damage during magnet production)</a:t>
            </a:r>
          </a:p>
          <a:p>
            <a:r>
              <a:rPr lang="en-US" sz="1200"/>
              <a:t>MBRD QH-Coil requirement: 2300 V</a:t>
            </a:r>
          </a:p>
          <a:p>
            <a:r>
              <a:rPr lang="en-US" sz="1200"/>
              <a:t>Corrector magnet – ground: 1620 V</a:t>
            </a:r>
            <a:endParaRPr lang="en-GB" sz="1200"/>
          </a:p>
        </p:txBody>
      </p:sp>
      <p:graphicFrame>
        <p:nvGraphicFramePr>
          <p:cNvPr id="10" name="Table 7">
            <a:extLst>
              <a:ext uri="{FF2B5EF4-FFF2-40B4-BE49-F238E27FC236}">
                <a16:creationId xmlns:a16="http://schemas.microsoft.com/office/drawing/2014/main" id="{9E579F0B-6AEC-2D7D-4AA0-1046BA9A8D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5849089"/>
              </p:ext>
            </p:extLst>
          </p:nvPr>
        </p:nvGraphicFramePr>
        <p:xfrm>
          <a:off x="279401" y="1755741"/>
          <a:ext cx="7429499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5341">
                  <a:extLst>
                    <a:ext uri="{9D8B030D-6E8A-4147-A177-3AD203B41FA5}">
                      <a16:colId xmlns:a16="http://schemas.microsoft.com/office/drawing/2014/main" val="456232459"/>
                    </a:ext>
                  </a:extLst>
                </a:gridCol>
                <a:gridCol w="2005608">
                  <a:extLst>
                    <a:ext uri="{9D8B030D-6E8A-4147-A177-3AD203B41FA5}">
                      <a16:colId xmlns:a16="http://schemas.microsoft.com/office/drawing/2014/main" val="2083156584"/>
                    </a:ext>
                  </a:extLst>
                </a:gridCol>
                <a:gridCol w="1104900">
                  <a:extLst>
                    <a:ext uri="{9D8B030D-6E8A-4147-A177-3AD203B41FA5}">
                      <a16:colId xmlns:a16="http://schemas.microsoft.com/office/drawing/2014/main" val="888587498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1518211148"/>
                    </a:ext>
                  </a:extLst>
                </a:gridCol>
                <a:gridCol w="2419350">
                  <a:extLst>
                    <a:ext uri="{9D8B030D-6E8A-4147-A177-3AD203B41FA5}">
                      <a16:colId xmlns:a16="http://schemas.microsoft.com/office/drawing/2014/main" val="4241173991"/>
                    </a:ext>
                  </a:extLst>
                </a:gridCol>
              </a:tblGrid>
              <a:tr h="197701">
                <a:tc>
                  <a:txBody>
                    <a:bodyPr/>
                    <a:lstStyle/>
                    <a:p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solidFill>
                            <a:schemeClr val="tx1"/>
                          </a:solidFill>
                        </a:rPr>
                        <a:t>Coil-Ground</a:t>
                      </a:r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solidFill>
                            <a:schemeClr val="tx1"/>
                          </a:solidFill>
                        </a:rPr>
                        <a:t>QH-Coil</a:t>
                      </a:r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solidFill>
                            <a:schemeClr val="tx1"/>
                          </a:solidFill>
                        </a:rPr>
                        <a:t>MCBRDP1b-ground</a:t>
                      </a:r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>
                          <a:solidFill>
                            <a:schemeClr val="tx1"/>
                          </a:solidFill>
                        </a:rPr>
                        <a:t>MCBRDP2-ground</a:t>
                      </a:r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504001"/>
                  </a:ext>
                </a:extLst>
              </a:tr>
              <a:tr h="197701">
                <a:tc>
                  <a:txBody>
                    <a:bodyPr/>
                    <a:lstStyle/>
                    <a:p>
                      <a:r>
                        <a:rPr lang="en-US" sz="1000">
                          <a:solidFill>
                            <a:schemeClr val="tx1"/>
                          </a:solidFill>
                        </a:rPr>
                        <a:t>CD 1</a:t>
                      </a:r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solidFill>
                            <a:schemeClr val="tx1"/>
                          </a:solidFill>
                        </a:rPr>
                        <a:t>1000 V – OK</a:t>
                      </a:r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solidFill>
                            <a:schemeClr val="tx1"/>
                          </a:solidFill>
                        </a:rPr>
                        <a:t>1000 V – OK</a:t>
                      </a:r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solidFill>
                            <a:schemeClr val="tx1"/>
                          </a:solidFill>
                        </a:rPr>
                        <a:t>1620 V - OK</a:t>
                      </a:r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>
                          <a:solidFill>
                            <a:schemeClr val="tx1"/>
                          </a:solidFill>
                        </a:rPr>
                        <a:t>1620 V - OK</a:t>
                      </a:r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8491222"/>
                  </a:ext>
                </a:extLst>
              </a:tr>
              <a:tr h="444828">
                <a:tc>
                  <a:txBody>
                    <a:bodyPr/>
                    <a:lstStyle/>
                    <a:p>
                      <a:r>
                        <a:rPr lang="en-US" sz="1000">
                          <a:solidFill>
                            <a:schemeClr val="tx1"/>
                          </a:solidFill>
                        </a:rPr>
                        <a:t>CD 2</a:t>
                      </a:r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>
                          <a:solidFill>
                            <a:schemeClr val="tx1"/>
                          </a:solidFill>
                        </a:rPr>
                        <a:t>1000 V – OK</a:t>
                      </a:r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>
                          <a:solidFill>
                            <a:schemeClr val="tx1"/>
                          </a:solidFill>
                        </a:rPr>
                        <a:t>1000 V – OK</a:t>
                      </a:r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>
                          <a:solidFill>
                            <a:schemeClr val="tx1"/>
                          </a:solidFill>
                        </a:rPr>
                        <a:t>1620 V – OK</a:t>
                      </a:r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>
                          <a:solidFill>
                            <a:schemeClr val="tx1"/>
                          </a:solidFill>
                        </a:rPr>
                        <a:t>1620 V, failed at 900 V and developed in low resistance  short during warm up ~ 1.1 </a:t>
                      </a:r>
                      <a:r>
                        <a:rPr lang="el-GR" sz="1000">
                          <a:solidFill>
                            <a:schemeClr val="tx1"/>
                          </a:solidFill>
                        </a:rPr>
                        <a:t>Ω</a:t>
                      </a:r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5093270"/>
                  </a:ext>
                </a:extLst>
              </a:tr>
              <a:tr h="197701">
                <a:tc>
                  <a:txBody>
                    <a:bodyPr/>
                    <a:lstStyle/>
                    <a:p>
                      <a:r>
                        <a:rPr lang="en-US" sz="1000">
                          <a:solidFill>
                            <a:schemeClr val="tx1"/>
                          </a:solidFill>
                        </a:rPr>
                        <a:t>CD 3</a:t>
                      </a:r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>
                          <a:solidFill>
                            <a:schemeClr val="tx1"/>
                          </a:solidFill>
                        </a:rPr>
                        <a:t>1000 V – OK</a:t>
                      </a:r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>
                          <a:solidFill>
                            <a:schemeClr val="tx1"/>
                          </a:solidFill>
                        </a:rPr>
                        <a:t>1000 V – OK</a:t>
                      </a:r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>
                          <a:solidFill>
                            <a:schemeClr val="tx1"/>
                          </a:solidFill>
                        </a:rPr>
                        <a:t>1620 V – OK</a:t>
                      </a:r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solidFill>
                            <a:schemeClr val="tx1"/>
                          </a:solidFill>
                        </a:rPr>
                        <a:t>~ 1.1 </a:t>
                      </a:r>
                      <a:r>
                        <a:rPr lang="el-GR" sz="1000">
                          <a:solidFill>
                            <a:schemeClr val="tx1"/>
                          </a:solidFill>
                        </a:rPr>
                        <a:t>Ω</a:t>
                      </a:r>
                      <a:r>
                        <a:rPr lang="en-US" sz="1000">
                          <a:solidFill>
                            <a:schemeClr val="tx1"/>
                          </a:solidFill>
                        </a:rPr>
                        <a:t> short to ground.</a:t>
                      </a:r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8763934"/>
                  </a:ext>
                </a:extLst>
              </a:tr>
              <a:tr h="444828">
                <a:tc>
                  <a:txBody>
                    <a:bodyPr/>
                    <a:lstStyle/>
                    <a:p>
                      <a:r>
                        <a:rPr lang="en-US" sz="1000">
                          <a:solidFill>
                            <a:schemeClr val="tx1"/>
                          </a:solidFill>
                        </a:rPr>
                        <a:t>CD 4</a:t>
                      </a:r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>
                          <a:solidFill>
                            <a:schemeClr val="tx1"/>
                          </a:solidFill>
                        </a:rPr>
                        <a:t>2060 V, failed above 1600 V followed by repetitive breakdowns at ~ 1200 V</a:t>
                      </a:r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solidFill>
                            <a:schemeClr val="tx1"/>
                          </a:solidFill>
                        </a:rPr>
                        <a:t>2300 V - OK</a:t>
                      </a:r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>
                          <a:solidFill>
                            <a:schemeClr val="tx1"/>
                          </a:solidFill>
                        </a:rPr>
                        <a:t>1620 V - OK</a:t>
                      </a:r>
                      <a:endParaRPr lang="en-GB" sz="1000">
                        <a:solidFill>
                          <a:schemeClr val="tx1"/>
                        </a:solidFill>
                      </a:endParaRPr>
                    </a:p>
                    <a:p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>
                          <a:solidFill>
                            <a:schemeClr val="tx1"/>
                          </a:solidFill>
                        </a:rPr>
                        <a:t>~ 1.1 </a:t>
                      </a:r>
                      <a:r>
                        <a:rPr lang="el-GR" sz="1000">
                          <a:solidFill>
                            <a:schemeClr val="tx1"/>
                          </a:solidFill>
                        </a:rPr>
                        <a:t>Ω</a:t>
                      </a:r>
                      <a:r>
                        <a:rPr lang="en-US" sz="1000">
                          <a:solidFill>
                            <a:schemeClr val="tx1"/>
                          </a:solidFill>
                        </a:rPr>
                        <a:t> short to ground.</a:t>
                      </a:r>
                      <a:endParaRPr lang="en-GB" sz="10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/>
                        <a:t>Localized to midpoint of one aperture where a CLIQ lead was connected.</a:t>
                      </a:r>
                      <a:endParaRPr lang="en-GB" sz="10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>
                          <a:solidFill>
                            <a:schemeClr val="tx1"/>
                          </a:solidFill>
                        </a:rPr>
                        <a:t>NC report, see EDMS 2812061</a:t>
                      </a:r>
                      <a:endParaRPr lang="en-GB" sz="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5227504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605FBEBC-1B50-F156-38C3-B318987D3752}"/>
              </a:ext>
            </a:extLst>
          </p:cNvPr>
          <p:cNvSpPr txBox="1"/>
          <p:nvPr/>
        </p:nvSpPr>
        <p:spPr>
          <a:xfrm rot="20446952">
            <a:off x="3068903" y="3540009"/>
            <a:ext cx="529312" cy="261610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sz="1050"/>
              <a:t>Good</a:t>
            </a:r>
            <a:endParaRPr lang="en-GB" sz="10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CDC72DC-20CE-DBEE-143D-C4A36A8E0707}"/>
              </a:ext>
            </a:extLst>
          </p:cNvPr>
          <p:cNvSpPr txBox="1"/>
          <p:nvPr/>
        </p:nvSpPr>
        <p:spPr>
          <a:xfrm rot="20268425">
            <a:off x="4237303" y="3540008"/>
            <a:ext cx="529312" cy="261610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sz="1050"/>
              <a:t>Good</a:t>
            </a:r>
            <a:endParaRPr lang="en-GB" sz="10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B96B243-EF7B-806D-FDD9-F77E4FE6C54F}"/>
              </a:ext>
            </a:extLst>
          </p:cNvPr>
          <p:cNvSpPr txBox="1"/>
          <p:nvPr/>
        </p:nvSpPr>
        <p:spPr>
          <a:xfrm rot="20268425">
            <a:off x="6332383" y="3680870"/>
            <a:ext cx="1379666" cy="253916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1050"/>
              <a:t>Not good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7FFD423-57CD-100D-6B7B-C8F873DB997F}"/>
              </a:ext>
            </a:extLst>
          </p:cNvPr>
          <p:cNvSpPr txBox="1"/>
          <p:nvPr/>
        </p:nvSpPr>
        <p:spPr>
          <a:xfrm rot="20526817">
            <a:off x="834330" y="3763301"/>
            <a:ext cx="1983911" cy="57708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1050"/>
              <a:t>Not good</a:t>
            </a:r>
          </a:p>
          <a:p>
            <a:r>
              <a:rPr lang="en-US" sz="1050"/>
              <a:t>But likely outside of the magnet, to be confirmed</a:t>
            </a:r>
            <a:endParaRPr lang="en-GB" sz="1050"/>
          </a:p>
        </p:txBody>
      </p:sp>
    </p:spTree>
    <p:extLst>
      <p:ext uri="{BB962C8B-B14F-4D97-AF65-F5344CB8AC3E}">
        <p14:creationId xmlns:p14="http://schemas.microsoft.com/office/powerpoint/2010/main" val="7415744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8C75020-9A01-310E-95CC-C83B3396033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9/26/2023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A49DCE-DF22-A68B-ABA2-779B45AFD9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Gerard Willering, CERN - Full HL-LHC magnet and link assemblies test update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EE5A67-06C2-ED03-7ABB-9B96981645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1D82927-D3E9-87D9-75D2-424C6BE2FBDA}"/>
              </a:ext>
            </a:extLst>
          </p:cNvPr>
          <p:cNvSpPr txBox="1"/>
          <p:nvPr/>
        </p:nvSpPr>
        <p:spPr>
          <a:xfrm>
            <a:off x="0" y="0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/>
              <a:t>MBRD Protection studies</a:t>
            </a:r>
            <a:endParaRPr lang="en-US" sz="20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AFB72CB-EB69-803E-B5FE-304B7344385C}"/>
              </a:ext>
            </a:extLst>
          </p:cNvPr>
          <p:cNvSpPr txBox="1"/>
          <p:nvPr/>
        </p:nvSpPr>
        <p:spPr>
          <a:xfrm>
            <a:off x="82676" y="3301708"/>
            <a:ext cx="37425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At nominal current, quench integral is lower in measurements than in </a:t>
            </a:r>
            <a:r>
              <a:rPr lang="en-US" sz="1200"/>
              <a:t>simulations.</a:t>
            </a:r>
          </a:p>
          <a:p>
            <a:endParaRPr lang="en-US" sz="12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0C8B053-AA49-5158-440C-6F4E4B7564C0}"/>
              </a:ext>
            </a:extLst>
          </p:cNvPr>
          <p:cNvSpPr txBox="1"/>
          <p:nvPr/>
        </p:nvSpPr>
        <p:spPr>
          <a:xfrm>
            <a:off x="82676" y="3807344"/>
            <a:ext cx="299561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/>
              <a:t>Note: the quench integral is given here from the trigger moment. In a real quench case one should add the time from quench start to trigger. For the quench at 1.9 K at 12.63 kA this was 23 ms or 3.7 MA</a:t>
            </a:r>
            <a:r>
              <a:rPr lang="en-US" sz="800" baseline="30000"/>
              <a:t>2</a:t>
            </a:r>
            <a:r>
              <a:rPr lang="en-US" sz="800"/>
              <a:t>s.</a:t>
            </a:r>
            <a:endParaRPr lang="en-GB" sz="800" dirty="0"/>
          </a:p>
        </p:txBody>
      </p:sp>
      <p:pic>
        <p:nvPicPr>
          <p:cNvPr id="18" name="Picture 17" descr="A graph of different colored lines&#10;&#10;Description automatically generated with low confidence">
            <a:extLst>
              <a:ext uri="{FF2B5EF4-FFF2-40B4-BE49-F238E27FC236}">
                <a16:creationId xmlns:a16="http://schemas.microsoft.com/office/drawing/2014/main" id="{26651048-D188-213D-6CB5-CEE0749461DD}"/>
              </a:ext>
            </a:extLst>
          </p:cNvPr>
          <p:cNvPicPr>
            <a:picLocks noChangeAspect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635" y="642268"/>
            <a:ext cx="3591317" cy="2739242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52EC55F0-176C-2190-F393-A211F9F74315}"/>
              </a:ext>
            </a:extLst>
          </p:cNvPr>
          <p:cNvSpPr txBox="1"/>
          <p:nvPr/>
        </p:nvSpPr>
        <p:spPr>
          <a:xfrm>
            <a:off x="3744086" y="3301708"/>
            <a:ext cx="359131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/>
              <a:t>Comparison current decay between various discharges</a:t>
            </a:r>
            <a:endParaRPr lang="en-GB" sz="1050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0B68EB75-463C-5A6E-6E80-9D7B6DA480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3461" y="687336"/>
            <a:ext cx="2718965" cy="258865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2CAF9B7-94E7-A13C-0734-D9929479E599}"/>
              </a:ext>
            </a:extLst>
          </p:cNvPr>
          <p:cNvSpPr txBox="1"/>
          <p:nvPr/>
        </p:nvSpPr>
        <p:spPr>
          <a:xfrm>
            <a:off x="3614546" y="3683698"/>
            <a:ext cx="525513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Protection scheme and protection simulations were validated, including the failure case scenario.</a:t>
            </a:r>
          </a:p>
          <a:p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0365394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DBDBE6-0633-AF68-6099-15246EC2AD3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9/26/2023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5E8EA1-241B-4828-597D-4D759D5FC4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Gerard Willering, CERN - Full HL-LHC magnet and link assemblies test update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55F0A4-A96D-1BD3-4C1C-A834A62836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7" name="Picture 6" descr="A screenshot of a graph&#10;&#10;Description automatically generated with low confidence">
            <a:extLst>
              <a:ext uri="{FF2B5EF4-FFF2-40B4-BE49-F238E27FC236}">
                <a16:creationId xmlns:a16="http://schemas.microsoft.com/office/drawing/2014/main" id="{C8F29135-DA4E-CB72-D479-F9831731E263}"/>
              </a:ext>
            </a:extLst>
          </p:cNvPr>
          <p:cNvPicPr>
            <a:picLocks noChangeAspect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0707" y="327740"/>
            <a:ext cx="5731510" cy="457644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782D2D8-A9AF-AA42-D790-DB77350F5B57}"/>
              </a:ext>
            </a:extLst>
          </p:cNvPr>
          <p:cNvSpPr txBox="1"/>
          <p:nvPr/>
        </p:nvSpPr>
        <p:spPr>
          <a:xfrm>
            <a:off x="0" y="0"/>
            <a:ext cx="54777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/>
              <a:t>MCBRDP1b + MBRDP1 combined powering</a:t>
            </a:r>
            <a:endParaRPr lang="en-US" sz="20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79A1BD6-D8B6-D1F8-474C-E0C425148994}"/>
              </a:ext>
            </a:extLst>
          </p:cNvPr>
          <p:cNvSpPr txBox="1"/>
          <p:nvPr/>
        </p:nvSpPr>
        <p:spPr>
          <a:xfrm>
            <a:off x="94369" y="646171"/>
            <a:ext cx="2992025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/>
              <a:t>Combined powering of the main magnet with the first corrector magnet to ultimate current was without quenches or surprises.</a:t>
            </a:r>
          </a:p>
          <a:p>
            <a:r>
              <a:rPr lang="en-US" sz="1600"/>
              <a:t> </a:t>
            </a:r>
          </a:p>
          <a:p>
            <a:endParaRPr lang="en-US" sz="1600" b="1"/>
          </a:p>
          <a:p>
            <a:r>
              <a:rPr lang="en-US" sz="1600"/>
              <a:t>Magnetic measurement cycles done successfully at nominal current.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47092763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E38D70-4ABF-9DE2-B889-9B52EA447C3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9/26/2023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FA3942-FD13-E7C1-26A2-C3F7D7DBAF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Gerard Willering, CERN - Full HL-LHC magnet and link assemblies test update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FF8B62-70D4-9C4C-7319-63CBEF2F04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74751DC-43E9-B81A-D652-781330C4A793}"/>
              </a:ext>
            </a:extLst>
          </p:cNvPr>
          <p:cNvSpPr txBox="1"/>
          <p:nvPr/>
        </p:nvSpPr>
        <p:spPr>
          <a:xfrm>
            <a:off x="0" y="0"/>
            <a:ext cx="28232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MCBRDP1b powering</a:t>
            </a:r>
            <a:endParaRPr lang="en-GB" sz="2000" b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5D5DE5D-C93E-4778-6991-8398DC8EDE8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62"/>
          <a:stretch/>
        </p:blipFill>
        <p:spPr bwMode="auto">
          <a:xfrm>
            <a:off x="302970" y="973741"/>
            <a:ext cx="3468376" cy="24866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D8B91BB-84CA-F578-43F0-16EA16BF35ED}"/>
              </a:ext>
            </a:extLst>
          </p:cNvPr>
          <p:cNvSpPr txBox="1"/>
          <p:nvPr/>
        </p:nvSpPr>
        <p:spPr>
          <a:xfrm>
            <a:off x="228601" y="3400318"/>
            <a:ext cx="34683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Reminder of training during vertical test MCBRDP1b</a:t>
            </a:r>
            <a:endParaRPr lang="en-GB" sz="1100" dirty="0"/>
          </a:p>
          <a:p>
            <a:r>
              <a:rPr lang="en-GB" sz="1100" dirty="0"/>
              <a:t>Aperture 1 was reused from MCBRDP1, while Aperture 2 was new. </a:t>
            </a:r>
          </a:p>
          <a:p>
            <a:r>
              <a:rPr lang="en-GB" sz="1100" dirty="0"/>
              <a:t>Test report EDMS 2046092</a:t>
            </a:r>
            <a:endParaRPr lang="en-US" sz="11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58DA571-AA20-C05B-5152-49ACF52B8F14}"/>
              </a:ext>
            </a:extLst>
          </p:cNvPr>
          <p:cNvSpPr txBox="1"/>
          <p:nvPr/>
        </p:nvSpPr>
        <p:spPr>
          <a:xfrm>
            <a:off x="4328161" y="1169908"/>
            <a:ext cx="409956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For MCBRDP1b powering to ultimate current 422 A with both apertures in series was without quench. </a:t>
            </a:r>
          </a:p>
          <a:p>
            <a:endParaRPr lang="en-US" sz="1600" dirty="0"/>
          </a:p>
          <a:p>
            <a:r>
              <a:rPr lang="en-US" sz="1600" dirty="0"/>
              <a:t>No surprise given the test on the vertical bench. </a:t>
            </a:r>
          </a:p>
          <a:p>
            <a:endParaRPr lang="en-US" sz="1600"/>
          </a:p>
          <a:p>
            <a:r>
              <a:rPr lang="en-US" sz="1600"/>
              <a:t>See presentation by Arnaud Foussat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6662977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527428-45F0-ADB6-4F55-7E662CBAEA9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9/26/2023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1C8BE4-8856-03CF-CC3A-8036FE824B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Gerard Willering, CERN - Full HL-LHC magnet and link assemblies test update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A4ED65-75C2-C004-508E-50ECF4CFF5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923C054-C478-4C65-F91D-9FDF5CB416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947" y="467616"/>
            <a:ext cx="5019809" cy="3912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AB5754E-A0EB-4E51-C580-E8DFD43AB0AA}"/>
              </a:ext>
            </a:extLst>
          </p:cNvPr>
          <p:cNvSpPr txBox="1"/>
          <p:nvPr/>
        </p:nvSpPr>
        <p:spPr>
          <a:xfrm>
            <a:off x="0" y="3824"/>
            <a:ext cx="29370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MCBRDP1b protection</a:t>
            </a:r>
            <a:endParaRPr lang="en-GB" sz="20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9CD79C-5841-E33F-E191-FD9BD459A85E}"/>
              </a:ext>
            </a:extLst>
          </p:cNvPr>
          <p:cNvSpPr txBox="1"/>
          <p:nvPr/>
        </p:nvSpPr>
        <p:spPr>
          <a:xfrm>
            <a:off x="3110345" y="340252"/>
            <a:ext cx="581198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Test specific layout: 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2 apertures powered in series. 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Two dump resistors with 1.4 Ohm each for the circuit (extraction voltage of ~1200 V)</a:t>
            </a:r>
          </a:p>
          <a:p>
            <a:r>
              <a:rPr lang="en-US" b="1" dirty="0"/>
              <a:t>Vacuum switches were used. 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All functioning as expected. </a:t>
            </a:r>
          </a:p>
          <a:p>
            <a:pPr marL="285750" indent="-285750">
              <a:buFontTx/>
              <a:buChar char="-"/>
            </a:pPr>
            <a:r>
              <a:rPr lang="en-US" sz="1600"/>
              <a:t>Has a charged capacitor connected to the circuit, which requires additional attention during operation.</a:t>
            </a:r>
            <a:endParaRPr lang="en-US" sz="16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2ACCA4D-50B7-0538-4DE5-F7BCBC7DFB1A}"/>
              </a:ext>
            </a:extLst>
          </p:cNvPr>
          <p:cNvSpPr txBox="1"/>
          <p:nvPr/>
        </p:nvSpPr>
        <p:spPr>
          <a:xfrm rot="20268425">
            <a:off x="5750313" y="3290040"/>
            <a:ext cx="2411744" cy="577081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sz="1050"/>
              <a:t>Good</a:t>
            </a:r>
          </a:p>
          <a:p>
            <a:r>
              <a:rPr lang="en-US" sz="1050"/>
              <a:t>Reference data is now available for new energy extraction system.</a:t>
            </a:r>
            <a:endParaRPr lang="en-GB" sz="1050"/>
          </a:p>
        </p:txBody>
      </p:sp>
    </p:spTree>
    <p:extLst>
      <p:ext uri="{BB962C8B-B14F-4D97-AF65-F5344CB8AC3E}">
        <p14:creationId xmlns:p14="http://schemas.microsoft.com/office/powerpoint/2010/main" val="342117026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D0ECED-D83E-FE7D-91EE-D00C2D836CA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9/26/2023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ED0FC8-8393-5819-BAEC-FA2A443CDA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Gerard Willering, CERN - Full HL-LHC magnet and link assemblies test update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3B2027-1047-8583-09DE-8866DFFEEC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7" name="Picture 6" descr="A picture containing text, diagram, circle, line&#10;&#10;Description automatically generated">
            <a:extLst>
              <a:ext uri="{FF2B5EF4-FFF2-40B4-BE49-F238E27FC236}">
                <a16:creationId xmlns:a16="http://schemas.microsoft.com/office/drawing/2014/main" id="{C7340127-0663-3A05-C510-309A8BE84763}"/>
              </a:ext>
            </a:extLst>
          </p:cNvPr>
          <p:cNvPicPr>
            <a:picLocks noChangeAspect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33" y="2043284"/>
            <a:ext cx="4212475" cy="163860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8" name="Picture 7" descr="A picture containing screenshot, diagram, line, parallel&#10;&#10;Description automatically generated">
            <a:extLst>
              <a:ext uri="{FF2B5EF4-FFF2-40B4-BE49-F238E27FC236}">
                <a16:creationId xmlns:a16="http://schemas.microsoft.com/office/drawing/2014/main" id="{7A0F8AE9-8432-6C4B-49D5-1EA2A3058041}"/>
              </a:ext>
            </a:extLst>
          </p:cNvPr>
          <p:cNvPicPr>
            <a:picLocks noChangeAspect="1"/>
          </p:cNvPicPr>
          <p:nvPr/>
        </p:nvPicPr>
        <p:blipFill>
          <a:blip r:embed="rId4" r:link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33" y="3699686"/>
            <a:ext cx="4212475" cy="1209698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9" name="Picture 8" descr="A picture containing text, screenshot&#10;&#10;Description automatically generated">
            <a:extLst>
              <a:ext uri="{FF2B5EF4-FFF2-40B4-BE49-F238E27FC236}">
                <a16:creationId xmlns:a16="http://schemas.microsoft.com/office/drawing/2014/main" id="{9B166D1E-55C2-B4E1-B128-D1129071487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1" t="-1256" r="736" b="1002"/>
          <a:stretch/>
        </p:blipFill>
        <p:spPr>
          <a:xfrm>
            <a:off x="6580955" y="673101"/>
            <a:ext cx="2156602" cy="165099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EAF16E4-F55A-D49B-0F60-87BC5CC8755D}"/>
              </a:ext>
            </a:extLst>
          </p:cNvPr>
          <p:cNvSpPr txBox="1"/>
          <p:nvPr/>
        </p:nvSpPr>
        <p:spPr>
          <a:xfrm>
            <a:off x="6952805" y="2374900"/>
            <a:ext cx="1205779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"/>
              <a:t>Field map courtesy Stefania Farinon</a:t>
            </a:r>
            <a:endParaRPr lang="en-GB" sz="5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5AE94E2-6AB2-67FE-6A89-12550CB8838A}"/>
              </a:ext>
            </a:extLst>
          </p:cNvPr>
          <p:cNvSpPr txBox="1"/>
          <p:nvPr/>
        </p:nvSpPr>
        <p:spPr>
          <a:xfrm>
            <a:off x="154213" y="61746"/>
            <a:ext cx="26196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/>
              <a:t>MBRDP1 stray field.</a:t>
            </a:r>
            <a:endParaRPr lang="en-GB" sz="20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F312A46-6E24-4274-8AA2-673CC79B17AF}"/>
              </a:ext>
            </a:extLst>
          </p:cNvPr>
          <p:cNvSpPr txBox="1"/>
          <p:nvPr/>
        </p:nvSpPr>
        <p:spPr>
          <a:xfrm>
            <a:off x="208733" y="431078"/>
            <a:ext cx="6274617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600"/>
              <a:t>Up to ~ 150 mT next to the magnet at ultimate current.</a:t>
            </a:r>
          </a:p>
          <a:p>
            <a:pPr marL="285750" indent="-285750">
              <a:buFontTx/>
              <a:buChar char="-"/>
            </a:pPr>
            <a:r>
              <a:rPr lang="en-US" sz="1600"/>
              <a:t>Strong enough to lift a screwdriver</a:t>
            </a:r>
          </a:p>
          <a:p>
            <a:pPr marL="285750" indent="-285750">
              <a:buFontTx/>
              <a:buChar char="-"/>
            </a:pPr>
            <a:r>
              <a:rPr lang="en-US" sz="1600"/>
              <a:t>Moving the signal cable from IFS box does not trigger the standard magnet protection, but in the test configuration it can trigger the bus bar protection.</a:t>
            </a:r>
          </a:p>
          <a:p>
            <a:r>
              <a:rPr lang="en-US" sz="1100">
                <a:solidFill>
                  <a:srgbClr val="00B050"/>
                </a:solidFill>
              </a:rPr>
              <a:t>Not a problem, but good to have reference data, also to follow safety rules.</a:t>
            </a:r>
          </a:p>
          <a:p>
            <a:endParaRPr lang="en-GB" sz="1600" dirty="0"/>
          </a:p>
        </p:txBody>
      </p:sp>
      <p:pic>
        <p:nvPicPr>
          <p:cNvPr id="14" name="Picture 13" descr="A picture containing train, engineering, screenshot, steel&#10;&#10;Description automatically generated">
            <a:extLst>
              <a:ext uri="{FF2B5EF4-FFF2-40B4-BE49-F238E27FC236}">
                <a16:creationId xmlns:a16="http://schemas.microsoft.com/office/drawing/2014/main" id="{AFCE3568-628A-8981-54E1-F26E5B5F5C2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60458" y="2735937"/>
            <a:ext cx="3088980" cy="203132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B2A9879-CCB1-9042-4022-8F5E7BDB97D7}"/>
              </a:ext>
            </a:extLst>
          </p:cNvPr>
          <p:cNvSpPr txBox="1"/>
          <p:nvPr/>
        </p:nvSpPr>
        <p:spPr>
          <a:xfrm rot="20268425">
            <a:off x="4481134" y="2611652"/>
            <a:ext cx="2411744" cy="415498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sz="1050"/>
              <a:t>Good</a:t>
            </a:r>
          </a:p>
          <a:p>
            <a:r>
              <a:rPr lang="en-US" sz="1050"/>
              <a:t>Rough validation of calculations</a:t>
            </a:r>
            <a:endParaRPr lang="en-GB" sz="1050"/>
          </a:p>
        </p:txBody>
      </p:sp>
    </p:spTree>
    <p:extLst>
      <p:ext uri="{BB962C8B-B14F-4D97-AF65-F5344CB8AC3E}">
        <p14:creationId xmlns:p14="http://schemas.microsoft.com/office/powerpoint/2010/main" val="1030779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85392A-B689-7C04-FEE8-9F658E6C8F6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9/26/2023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B018D2-9257-6D1B-3B90-92798674CF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Gerard Willering, CERN - Full HL-LHC magnet and link assemblies test update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CB1C9A-065A-799F-1070-35A6E94B08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593C1002-600B-A513-19A2-2AC17397C3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64" t="23056" r="20009" b="35519"/>
          <a:stretch/>
        </p:blipFill>
        <p:spPr bwMode="auto">
          <a:xfrm>
            <a:off x="292102" y="97873"/>
            <a:ext cx="6915150" cy="2376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142DE93-B613-4585-4CD7-7DB6F3404981}"/>
              </a:ext>
            </a:extLst>
          </p:cNvPr>
          <p:cNvSpPr txBox="1"/>
          <p:nvPr/>
        </p:nvSpPr>
        <p:spPr>
          <a:xfrm>
            <a:off x="184827" y="2480712"/>
            <a:ext cx="857055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 err="1"/>
              <a:t>Magnet</a:t>
            </a:r>
            <a:r>
              <a:rPr lang="nl-NL" sz="2000" b="1" dirty="0"/>
              <a:t> test </a:t>
            </a:r>
            <a:r>
              <a:rPr lang="nl-NL" sz="2000" b="1"/>
              <a:t>facility transformation</a:t>
            </a:r>
          </a:p>
          <a:p>
            <a:endParaRPr lang="nl-NL" sz="2000" b="1"/>
          </a:p>
          <a:p>
            <a:endParaRPr lang="nl-NL" sz="2000" b="1"/>
          </a:p>
          <a:p>
            <a:endParaRPr lang="nl-NL" sz="2000" b="1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253D856-72D0-50F2-72D6-0C9818782CCE}"/>
              </a:ext>
            </a:extLst>
          </p:cNvPr>
          <p:cNvSpPr txBox="1"/>
          <p:nvPr/>
        </p:nvSpPr>
        <p:spPr>
          <a:xfrm>
            <a:off x="292101" y="2928792"/>
            <a:ext cx="3984623" cy="144655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nl-NL" sz="1100" b="1"/>
              <a:t>LHC era, early 2000’s</a:t>
            </a:r>
          </a:p>
          <a:p>
            <a:pPr marL="171450" indent="-171450">
              <a:buFontTx/>
              <a:buChar char="-"/>
            </a:pPr>
            <a:r>
              <a:rPr lang="nl-NL" sz="1100"/>
              <a:t>Series testing LHC main magnets (1600+ in a few years)</a:t>
            </a:r>
          </a:p>
          <a:p>
            <a:pPr marL="171450" indent="-171450">
              <a:buFontTx/>
              <a:buChar char="-"/>
            </a:pPr>
            <a:r>
              <a:rPr lang="nl-NL" sz="1100"/>
              <a:t>Very short test programs (a few quenches at 1.9 K)</a:t>
            </a:r>
          </a:p>
          <a:p>
            <a:pPr marL="171450" indent="-171450">
              <a:buFontTx/>
              <a:buChar char="-"/>
            </a:pPr>
            <a:r>
              <a:rPr lang="nl-NL" sz="1100"/>
              <a:t>No thermal cyles, no magnetic measurements.</a:t>
            </a:r>
          </a:p>
          <a:p>
            <a:pPr marL="171450" indent="-171450">
              <a:buFontTx/>
              <a:buChar char="-"/>
            </a:pPr>
            <a:r>
              <a:rPr lang="nl-NL" sz="1100"/>
              <a:t>Less diversity in powering circuits, protection, power converters, etc.</a:t>
            </a:r>
          </a:p>
          <a:p>
            <a:endParaRPr lang="en-GB" sz="1100"/>
          </a:p>
          <a:p>
            <a:endParaRPr lang="en-GB" sz="11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7EAD3F7-C710-CF0F-285F-8094ADFB8A8B}"/>
              </a:ext>
            </a:extLst>
          </p:cNvPr>
          <p:cNvSpPr txBox="1"/>
          <p:nvPr/>
        </p:nvSpPr>
        <p:spPr>
          <a:xfrm>
            <a:off x="4470102" y="2925261"/>
            <a:ext cx="4588837" cy="144655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nl-NL" sz="1100" b="1"/>
              <a:t>HL-LHC era, starting in 2018 with the first 11T long prototype test.</a:t>
            </a:r>
          </a:p>
          <a:p>
            <a:pPr marL="171450" indent="-171450">
              <a:buFontTx/>
              <a:buChar char="-"/>
            </a:pPr>
            <a:r>
              <a:rPr lang="nl-NL" sz="1100"/>
              <a:t>Larger varyity, but much less objects to test</a:t>
            </a:r>
          </a:p>
          <a:p>
            <a:pPr marL="171450" indent="-171450">
              <a:buFontTx/>
              <a:buChar char="-"/>
            </a:pPr>
            <a:r>
              <a:rPr lang="nl-NL" sz="1100"/>
              <a:t>Much stricter test requirements</a:t>
            </a:r>
          </a:p>
          <a:p>
            <a:pPr marL="171450" indent="-171450">
              <a:buFontTx/>
              <a:buChar char="-"/>
            </a:pPr>
            <a:r>
              <a:rPr lang="nl-NL" sz="1100"/>
              <a:t>Thermal cycles + 4.5 K testing for Nb</a:t>
            </a:r>
            <a:r>
              <a:rPr lang="nl-NL" sz="1100" baseline="-25000"/>
              <a:t>3</a:t>
            </a:r>
            <a:r>
              <a:rPr lang="nl-NL" sz="1100"/>
              <a:t>Sn magnets</a:t>
            </a:r>
          </a:p>
          <a:p>
            <a:pPr marL="171450" indent="-171450">
              <a:buFontTx/>
              <a:buChar char="-"/>
            </a:pPr>
            <a:r>
              <a:rPr lang="nl-NL" sz="1100"/>
              <a:t>Anticryostat in each magnet for quench antenna + magnetic measurements</a:t>
            </a:r>
          </a:p>
          <a:p>
            <a:pPr marL="171450" indent="-171450">
              <a:buFontTx/>
              <a:buChar char="-"/>
            </a:pPr>
            <a:r>
              <a:rPr lang="nl-NL" sz="1100"/>
              <a:t>Larger variety in currents (2 kA circuit + 18 kA circuits)</a:t>
            </a:r>
          </a:p>
          <a:p>
            <a:pPr marL="171450" indent="-171450">
              <a:buFontTx/>
              <a:buChar char="-"/>
            </a:pPr>
            <a:r>
              <a:rPr lang="nl-NL" sz="1100"/>
              <a:t>SC-link assembly</a:t>
            </a:r>
          </a:p>
        </p:txBody>
      </p:sp>
    </p:spTree>
    <p:extLst>
      <p:ext uri="{BB962C8B-B14F-4D97-AF65-F5344CB8AC3E}">
        <p14:creationId xmlns:p14="http://schemas.microsoft.com/office/powerpoint/2010/main" val="354187783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3D0F9D2-680D-BA2C-620D-31A7B8B736E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9/26/2023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7696F4-A32F-3574-0469-0E4AFE74EA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Gerard Willering, CERN - Full HL-LHC magnet and link assemblies test update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8893F0-314E-6584-8F39-01BBB87611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94A3F45-AC7D-61ED-919B-292181812547}"/>
              </a:ext>
            </a:extLst>
          </p:cNvPr>
          <p:cNvSpPr txBox="1"/>
          <p:nvPr/>
        </p:nvSpPr>
        <p:spPr>
          <a:xfrm>
            <a:off x="388620" y="177284"/>
            <a:ext cx="7901940" cy="30777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/>
              <a:t>Summary first D2 full assembly prototype tests</a:t>
            </a:r>
          </a:p>
          <a:p>
            <a:endParaRPr lang="en-US" sz="2400" dirty="0"/>
          </a:p>
          <a:p>
            <a:pPr marL="285750" indent="-285750">
              <a:buFontTx/>
              <a:buChar char="-"/>
            </a:pPr>
            <a:r>
              <a:rPr lang="en-US" sz="1600" dirty="0"/>
              <a:t>MBRD powering performance very good. 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MBRD </a:t>
            </a:r>
            <a:r>
              <a:rPr lang="en-US" sz="1600"/>
              <a:t>full insulation test had a break down outside the cold mass. To be investigated.</a:t>
            </a:r>
            <a:endParaRPr lang="en-US" sz="1600" dirty="0"/>
          </a:p>
          <a:p>
            <a:pPr marL="285750" indent="-285750">
              <a:buFontTx/>
              <a:buChar char="-"/>
            </a:pPr>
            <a:r>
              <a:rPr lang="en-US" sz="1600" dirty="0"/>
              <a:t>Protection is OK. QI a bit lower than </a:t>
            </a:r>
            <a:r>
              <a:rPr lang="en-US" sz="1600"/>
              <a:t>expected. Reference data available.</a:t>
            </a:r>
            <a:endParaRPr lang="en-US" sz="1600" dirty="0"/>
          </a:p>
          <a:p>
            <a:pPr marL="285750" indent="-285750">
              <a:buFontTx/>
              <a:buChar char="-"/>
            </a:pPr>
            <a:r>
              <a:rPr lang="en-US" sz="1600" dirty="0"/>
              <a:t>Overall instrumentation and protection looks good. 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MCBRDP1b overall performance is good. </a:t>
            </a:r>
          </a:p>
          <a:p>
            <a:pPr marL="285750" indent="-285750">
              <a:buFontTx/>
              <a:buChar char="-"/>
            </a:pPr>
            <a:r>
              <a:rPr lang="en-US" sz="1600"/>
              <a:t>MCBRDP2 was not powered due to insulation issue that was localized. </a:t>
            </a:r>
          </a:p>
          <a:p>
            <a:r>
              <a:rPr lang="en-US" sz="1600"/>
              <a:t> </a:t>
            </a:r>
            <a:endParaRPr lang="en-US" sz="1600" dirty="0"/>
          </a:p>
          <a:p>
            <a:r>
              <a:rPr lang="en-US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768026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925312-61C7-53CA-535F-EF64B3AB5A7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9/26/2023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405112-2648-C33E-6C75-213ABC1773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Gerard Willering, CERN - Full HL-LHC magnet and link assemblies test update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92E4CB-0B0A-7485-BB31-AFA9B686B0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9989DF8-372B-602B-6F5C-6886322B90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8506" y="1698509"/>
            <a:ext cx="8226854" cy="579872"/>
          </a:xfrm>
        </p:spPr>
        <p:txBody>
          <a:bodyPr>
            <a:noAutofit/>
          </a:bodyPr>
          <a:lstStyle/>
          <a:p>
            <a:r>
              <a:rPr lang="nl-NL" sz="2400" b="1"/>
              <a:t>CP magnet on bench A2</a:t>
            </a:r>
            <a:endParaRPr lang="en-GB" sz="2400" b="1"/>
          </a:p>
        </p:txBody>
      </p:sp>
    </p:spTree>
    <p:extLst>
      <p:ext uri="{BB962C8B-B14F-4D97-AF65-F5344CB8AC3E}">
        <p14:creationId xmlns:p14="http://schemas.microsoft.com/office/powerpoint/2010/main" val="96590774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291AD83-1EE4-99F4-B0B0-4FCD5B3B02D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9/26/2023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5C40D3-F019-7FAC-3198-3546BAB108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Gerard Willering, CERN - Full HL-LHC magnet and link assemblies test update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383F55-9D06-B9C3-E42A-CB20037FE4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05B6532-4DE2-9709-C125-929A9025BF65}"/>
              </a:ext>
            </a:extLst>
          </p:cNvPr>
          <p:cNvSpPr txBox="1"/>
          <p:nvPr/>
        </p:nvSpPr>
        <p:spPr>
          <a:xfrm>
            <a:off x="128928" y="61746"/>
            <a:ext cx="29770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/>
              <a:t>Corrector package test</a:t>
            </a:r>
            <a:endParaRPr lang="en-GB" sz="2000" b="1" dirty="0"/>
          </a:p>
        </p:txBody>
      </p:sp>
      <p:pic>
        <p:nvPicPr>
          <p:cNvPr id="8" name="Picture 7" descr="A large yellow machine in a factory&#10;&#10;Description automatically generated">
            <a:extLst>
              <a:ext uri="{FF2B5EF4-FFF2-40B4-BE49-F238E27FC236}">
                <a16:creationId xmlns:a16="http://schemas.microsoft.com/office/drawing/2014/main" id="{1307AFDF-2D0D-F9A3-FD50-6D878C41591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67" t="33956" b="6845"/>
          <a:stretch/>
        </p:blipFill>
        <p:spPr>
          <a:xfrm>
            <a:off x="3820431" y="431078"/>
            <a:ext cx="5022057" cy="237886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0573EE4-FFE5-C639-E1EC-48BED81B63C1}"/>
              </a:ext>
            </a:extLst>
          </p:cNvPr>
          <p:cNvSpPr txBox="1"/>
          <p:nvPr/>
        </p:nvSpPr>
        <p:spPr>
          <a:xfrm>
            <a:off x="84363" y="637596"/>
            <a:ext cx="359228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/>
              <a:t>Corrector package contains:</a:t>
            </a:r>
          </a:p>
          <a:p>
            <a:r>
              <a:rPr lang="en-GB" sz="1600"/>
              <a:t>MCBXFA (2*2 kA)</a:t>
            </a:r>
          </a:p>
          <a:p>
            <a:r>
              <a:rPr lang="en-GB" sz="1600"/>
              <a:t>High order corrector magnets (9 circuits up to 200 A)</a:t>
            </a:r>
          </a:p>
          <a:p>
            <a:endParaRPr lang="en-GB" sz="1600"/>
          </a:p>
          <a:p>
            <a:r>
              <a:rPr lang="en-GB" sz="1600"/>
              <a:t>1 CP prototype to test early 2024</a:t>
            </a:r>
          </a:p>
          <a:p>
            <a:r>
              <a:rPr lang="en-GB" sz="1600"/>
              <a:t>4 CP series</a:t>
            </a:r>
          </a:p>
          <a:p>
            <a:r>
              <a:rPr lang="en-GB" sz="1600"/>
              <a:t>1 CP assembly spare</a:t>
            </a:r>
          </a:p>
          <a:p>
            <a:endParaRPr lang="en-GB" sz="1600"/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F59E80C7-E2F4-7C94-C185-E6C5C51A7B0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92" t="40199" r="-17" b="53201"/>
          <a:stretch/>
        </p:blipFill>
        <p:spPr bwMode="auto">
          <a:xfrm>
            <a:off x="1868825" y="3416065"/>
            <a:ext cx="5624175" cy="937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E1F5BD83-E568-9A81-D2A7-295FC440268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7" t="40231" r="85691" b="53650"/>
          <a:stretch/>
        </p:blipFill>
        <p:spPr bwMode="auto">
          <a:xfrm>
            <a:off x="128928" y="3416065"/>
            <a:ext cx="1739250" cy="869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id="{7E09F8C2-A547-B8C9-6BAF-AF30B151D7F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1" t="83285" r="71803" b="9488"/>
          <a:stretch/>
        </p:blipFill>
        <p:spPr bwMode="auto">
          <a:xfrm>
            <a:off x="7467692" y="3845804"/>
            <a:ext cx="1547381" cy="487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CA2FD88-0985-9999-9078-609F859EDDC4}"/>
              </a:ext>
            </a:extLst>
          </p:cNvPr>
          <p:cNvSpPr txBox="1"/>
          <p:nvPr/>
        </p:nvSpPr>
        <p:spPr>
          <a:xfrm>
            <a:off x="4417673" y="4303848"/>
            <a:ext cx="459740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/>
              <a:t>https://lhc-div-mms.web.cern.ch/tests/MAG/docum/hilumi/Schedule/schedule_09_2023.jpg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1BF8CCA-6749-0983-CCB8-D86B0EFD89DE}"/>
              </a:ext>
            </a:extLst>
          </p:cNvPr>
          <p:cNvSpPr txBox="1"/>
          <p:nvPr/>
        </p:nvSpPr>
        <p:spPr>
          <a:xfrm>
            <a:off x="3752850" y="2762812"/>
            <a:ext cx="4572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/>
              <a:t>CP Prototype in preparation at SMI2.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4EAEB9C-E81E-7E61-ABBB-2BCF4E450531}"/>
              </a:ext>
            </a:extLst>
          </p:cNvPr>
          <p:cNvSpPr txBox="1"/>
          <p:nvPr/>
        </p:nvSpPr>
        <p:spPr>
          <a:xfrm>
            <a:off x="6991349" y="2790617"/>
            <a:ext cx="1934197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/>
              <a:t>Photo courtesy: Delio Duarte Ramos</a:t>
            </a:r>
          </a:p>
        </p:txBody>
      </p:sp>
    </p:spTree>
    <p:extLst>
      <p:ext uri="{BB962C8B-B14F-4D97-AF65-F5344CB8AC3E}">
        <p14:creationId xmlns:p14="http://schemas.microsoft.com/office/powerpoint/2010/main" val="161237975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0731560-B12A-F424-606C-2063F5CF264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9/26/2023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82EB4B-DB81-4D29-2B16-D72FBDEF4F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Gerard Willering, CERN - Full HL-LHC magnet and link assemblies test update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54BAF7-9084-65E7-E2DE-6956606F70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2" name="Picture 1" descr="A factory with machinery in it&#10;&#10;Description automatically generated with medium confidence">
            <a:extLst>
              <a:ext uri="{FF2B5EF4-FFF2-40B4-BE49-F238E27FC236}">
                <a16:creationId xmlns:a16="http://schemas.microsoft.com/office/drawing/2014/main" id="{87CA2E84-DCA6-34C4-D4B6-DF8BD9E94FD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14" t="25000" r="10370" b="13611"/>
          <a:stretch/>
        </p:blipFill>
        <p:spPr>
          <a:xfrm>
            <a:off x="3298609" y="510693"/>
            <a:ext cx="3768294" cy="3636652"/>
          </a:xfrm>
          <a:prstGeom prst="rect">
            <a:avLst/>
          </a:prstGeom>
        </p:spPr>
      </p:pic>
      <p:pic>
        <p:nvPicPr>
          <p:cNvPr id="6" name="Picture 7" descr="A picture containing toy&#10;&#10;Description automatically generated">
            <a:extLst>
              <a:ext uri="{FF2B5EF4-FFF2-40B4-BE49-F238E27FC236}">
                <a16:creationId xmlns:a16="http://schemas.microsoft.com/office/drawing/2014/main" id="{D563A5A2-FB41-BF79-2A99-6E1C631223F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62" r="22783" b="10857"/>
          <a:stretch/>
        </p:blipFill>
        <p:spPr>
          <a:xfrm>
            <a:off x="701036" y="759579"/>
            <a:ext cx="2119558" cy="181217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FA66A13-FB6D-09F0-59B8-F37AFFAC6356}"/>
              </a:ext>
            </a:extLst>
          </p:cNvPr>
          <p:cNvSpPr txBox="1"/>
          <p:nvPr/>
        </p:nvSpPr>
        <p:spPr>
          <a:xfrm>
            <a:off x="3879850" y="3429692"/>
            <a:ext cx="1697901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l-NL"/>
              <a:t>Bench A2</a:t>
            </a:r>
          </a:p>
          <a:p>
            <a:r>
              <a:rPr lang="nl-NL"/>
              <a:t>Q1/Q3 and CP</a:t>
            </a:r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A19D24-A912-73D5-B54C-5E93DC1BB472}"/>
              </a:ext>
            </a:extLst>
          </p:cNvPr>
          <p:cNvSpPr txBox="1"/>
          <p:nvPr/>
        </p:nvSpPr>
        <p:spPr>
          <a:xfrm>
            <a:off x="5558630" y="3442101"/>
            <a:ext cx="2313454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l-NL"/>
              <a:t>Bench A1</a:t>
            </a:r>
          </a:p>
          <a:p>
            <a:r>
              <a:rPr lang="nl-NL"/>
              <a:t>MQXFB test cryostat</a:t>
            </a:r>
            <a:endParaRPr lang="en-GB"/>
          </a:p>
        </p:txBody>
      </p:sp>
      <p:pic>
        <p:nvPicPr>
          <p:cNvPr id="10" name="Picture 9" descr="A large yellow machine in a factory&#10;&#10;Description automatically generated">
            <a:extLst>
              <a:ext uri="{FF2B5EF4-FFF2-40B4-BE49-F238E27FC236}">
                <a16:creationId xmlns:a16="http://schemas.microsoft.com/office/drawing/2014/main" id="{16EC6B73-B8E1-BC93-730B-CC590D6681B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267" t="33956" b="6845"/>
          <a:stretch/>
        </p:blipFill>
        <p:spPr>
          <a:xfrm>
            <a:off x="93202" y="2825750"/>
            <a:ext cx="3016716" cy="142897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218CF56-9CFF-EFCD-DE90-164FFA374FB4}"/>
              </a:ext>
            </a:extLst>
          </p:cNvPr>
          <p:cNvSpPr txBox="1"/>
          <p:nvPr/>
        </p:nvSpPr>
        <p:spPr>
          <a:xfrm>
            <a:off x="93202" y="61746"/>
            <a:ext cx="45786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/>
              <a:t>Corrector package test on bench A2</a:t>
            </a:r>
            <a:endParaRPr lang="en-GB" sz="20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2E058F0-6D37-FA36-C2F9-65BCB481F8AF}"/>
              </a:ext>
            </a:extLst>
          </p:cNvPr>
          <p:cNvSpPr txBox="1"/>
          <p:nvPr/>
        </p:nvSpPr>
        <p:spPr>
          <a:xfrm>
            <a:off x="7452552" y="870402"/>
            <a:ext cx="18473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20327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A70978-01FB-87EF-3DE0-2B8080F4245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9/26/2023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BD9FC8-DF57-9491-80DA-C591DA26FA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Gerard Willering, CERN - Full HL-LHC magnet and link assemblies test update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80074E-0A8D-F5D0-FC0D-43EDEA63F2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BDA231-BC62-1A27-4450-A9DA48F1508D}"/>
              </a:ext>
            </a:extLst>
          </p:cNvPr>
          <p:cNvSpPr txBox="1"/>
          <p:nvPr/>
        </p:nvSpPr>
        <p:spPr>
          <a:xfrm>
            <a:off x="391886" y="97873"/>
            <a:ext cx="1353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/>
              <a:t>Summary</a:t>
            </a:r>
            <a:endParaRPr lang="en-US" sz="20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CD73ABF-FB59-7DD5-94AA-69AFB977FA3E}"/>
              </a:ext>
            </a:extLst>
          </p:cNvPr>
          <p:cNvSpPr txBox="1"/>
          <p:nvPr/>
        </p:nvSpPr>
        <p:spPr>
          <a:xfrm>
            <a:off x="171450" y="619605"/>
            <a:ext cx="8845329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600"/>
              <a:t>Q2 full assembly is on bench F1. Test and commissioning in the coming weeks.</a:t>
            </a:r>
          </a:p>
          <a:p>
            <a:pPr marL="285750" indent="-285750">
              <a:buFontTx/>
              <a:buChar char="-"/>
            </a:pPr>
            <a:endParaRPr lang="en-US" sz="1600"/>
          </a:p>
          <a:p>
            <a:pPr marL="285750" indent="-285750">
              <a:buFontTx/>
              <a:buChar char="-"/>
            </a:pPr>
            <a:r>
              <a:rPr lang="en-US" sz="1600"/>
              <a:t>Bench F2 ready to test the first SC-link assembly, foreseen this year</a:t>
            </a:r>
          </a:p>
          <a:p>
            <a:pPr marL="285750" indent="-285750">
              <a:buFontTx/>
              <a:buChar char="-"/>
            </a:pPr>
            <a:endParaRPr lang="en-US" sz="1600"/>
          </a:p>
          <a:p>
            <a:pPr marL="285750" indent="-285750">
              <a:buFontTx/>
              <a:buChar char="-"/>
            </a:pPr>
            <a:r>
              <a:rPr lang="en-US" sz="1600"/>
              <a:t>D2 prototype test completed. Very good results for the main magnet, but also non-conformities to be addressed. </a:t>
            </a:r>
          </a:p>
          <a:p>
            <a:pPr marL="285750" indent="-285750">
              <a:buFontTx/>
              <a:buChar char="-"/>
            </a:pPr>
            <a:endParaRPr lang="en-US" sz="1600"/>
          </a:p>
          <a:p>
            <a:pPr marL="285750" indent="-285750">
              <a:buFontTx/>
              <a:buChar char="-"/>
            </a:pPr>
            <a:r>
              <a:rPr lang="en-US" sz="1600"/>
              <a:t>D1 prototype test imminent. Magnet and bench ready, to be connected in October. </a:t>
            </a:r>
          </a:p>
          <a:p>
            <a:pPr marL="285750" indent="-285750">
              <a:buFontTx/>
              <a:buChar char="-"/>
            </a:pPr>
            <a:endParaRPr lang="en-US" sz="1600"/>
          </a:p>
          <a:p>
            <a:pPr marL="285750" indent="-285750">
              <a:buFontTx/>
              <a:buChar char="-"/>
            </a:pPr>
            <a:r>
              <a:rPr lang="en-US" sz="1600"/>
              <a:t>CP test will be done after Q3 test and bench upgrade with shuffling module.</a:t>
            </a:r>
          </a:p>
          <a:p>
            <a:pPr marL="285750" indent="-285750">
              <a:buFontTx/>
              <a:buChar char="-"/>
            </a:pPr>
            <a:endParaRPr lang="en-US" sz="1600"/>
          </a:p>
          <a:p>
            <a:pPr marL="285750" indent="-285750">
              <a:buFontTx/>
              <a:buChar char="-"/>
            </a:pPr>
            <a:endParaRPr lang="en-US" sz="1600"/>
          </a:p>
          <a:p>
            <a:pPr marL="285750" indent="-285750">
              <a:buFontTx/>
              <a:buChar char="-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50147615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BEE3218-1977-7980-5A53-9DF26BA8645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9/26/2023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C1F969-0C9E-EE4E-ACBC-ABDCAECC80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Gerard Willering, CERN - Full HL-LHC magnet and link assemblies test update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D25D7E-1DE6-C2FF-25AD-DC8ABAD01A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8" name="Picture 7" descr="A group of people standing in a factory&#10;&#10;Description automatically generated">
            <a:extLst>
              <a:ext uri="{FF2B5EF4-FFF2-40B4-BE49-F238E27FC236}">
                <a16:creationId xmlns:a16="http://schemas.microsoft.com/office/drawing/2014/main" id="{E35DF9CB-B0EB-45B3-7809-8F20279F50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281" y="97873"/>
            <a:ext cx="7886725" cy="394884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DDA5692-6EA0-F27B-D31B-33EC0B6B96B6}"/>
              </a:ext>
            </a:extLst>
          </p:cNvPr>
          <p:cNvSpPr txBox="1"/>
          <p:nvPr/>
        </p:nvSpPr>
        <p:spPr>
          <a:xfrm>
            <a:off x="945198" y="4046712"/>
            <a:ext cx="690340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/>
              <a:t>The CERN SM18 test operation team ready for qualification tests of all HL-LHC magnets, here with the first Q2 assembly on bench F1.</a:t>
            </a:r>
            <a:endParaRPr lang="en-GB" sz="11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3B86C0B-2F52-9DB6-F7BD-799B38625F53}"/>
              </a:ext>
            </a:extLst>
          </p:cNvPr>
          <p:cNvSpPr txBox="1"/>
          <p:nvPr/>
        </p:nvSpPr>
        <p:spPr>
          <a:xfrm>
            <a:off x="3586401" y="97873"/>
            <a:ext cx="1622560" cy="461665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nl-NL" sz="2400"/>
              <a:t>Thank you</a:t>
            </a:r>
            <a:endParaRPr lang="en-GB" sz="2400"/>
          </a:p>
        </p:txBody>
      </p:sp>
    </p:spTree>
    <p:extLst>
      <p:ext uri="{BB962C8B-B14F-4D97-AF65-F5344CB8AC3E}">
        <p14:creationId xmlns:p14="http://schemas.microsoft.com/office/powerpoint/2010/main" val="314954509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4B54A4-85DF-4E8B-E295-F9E1677278F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9/26/2023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420FFA-AFBD-350E-413D-50946FCE30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Gerard Willering, CERN - Full HL-LHC magnet and link assemblies test update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882671-94A2-2A08-7EA4-188D94EB1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F1E216B-A673-AB0E-2C82-A69DF849C5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310" y="651416"/>
            <a:ext cx="7008666" cy="340251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4E24FF4-0351-A26B-6C5F-F5F6573D8914}"/>
              </a:ext>
            </a:extLst>
          </p:cNvPr>
          <p:cNvSpPr txBox="1"/>
          <p:nvPr/>
        </p:nvSpPr>
        <p:spPr>
          <a:xfrm>
            <a:off x="391886" y="97873"/>
            <a:ext cx="80030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CERN </a:t>
            </a:r>
            <a:r>
              <a:rPr lang="en-US" b="1" dirty="0"/>
              <a:t>SM18 Superconducting Magnet </a:t>
            </a:r>
            <a:r>
              <a:rPr lang="en-US" b="1"/>
              <a:t>Test Facility – Upgrade schedule</a:t>
            </a:r>
            <a:endParaRPr lang="en-US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494CCA2-8D14-B9A3-A6C0-71157CD12C45}"/>
              </a:ext>
            </a:extLst>
          </p:cNvPr>
          <p:cNvSpPr txBox="1"/>
          <p:nvPr/>
        </p:nvSpPr>
        <p:spPr>
          <a:xfrm>
            <a:off x="5689600" y="4034884"/>
            <a:ext cx="131959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900"/>
              <a:t>Courtesy Marco Buzio</a:t>
            </a:r>
            <a:endParaRPr lang="en-GB" sz="900"/>
          </a:p>
        </p:txBody>
      </p:sp>
    </p:spTree>
    <p:extLst>
      <p:ext uri="{BB962C8B-B14F-4D97-AF65-F5344CB8AC3E}">
        <p14:creationId xmlns:p14="http://schemas.microsoft.com/office/powerpoint/2010/main" val="17276971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0497A4-9F29-186A-4F07-B8CA529C1A6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9/26/2023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FBC5AA-44CE-1728-92D0-A5627A945C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Gerard Willering, CERN - Full HL-LHC magnet and link assemblies test update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569423-AEB1-B1DF-78AC-AF06E2C3F0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A8D5EC4-A659-2708-B3F7-A832CE21E44E}"/>
              </a:ext>
            </a:extLst>
          </p:cNvPr>
          <p:cNvSpPr txBox="1"/>
          <p:nvPr/>
        </p:nvSpPr>
        <p:spPr>
          <a:xfrm>
            <a:off x="27499" y="88060"/>
            <a:ext cx="65294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/>
              <a:t>Bench compatibility	</a:t>
            </a:r>
            <a:endParaRPr lang="en-US" sz="2000" b="1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D46CCC40-72C3-4EB1-5ABE-173AB9D8C72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82" t="31372" r="28172" b="35519"/>
          <a:stretch/>
        </p:blipFill>
        <p:spPr bwMode="auto">
          <a:xfrm>
            <a:off x="1506772" y="2102533"/>
            <a:ext cx="5070252" cy="2155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186A724-7E87-4757-5C6D-627DEA902CB2}"/>
              </a:ext>
            </a:extLst>
          </p:cNvPr>
          <p:cNvSpPr txBox="1"/>
          <p:nvPr/>
        </p:nvSpPr>
        <p:spPr>
          <a:xfrm>
            <a:off x="6556984" y="2102533"/>
            <a:ext cx="28956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/>
              <a:t>A1: MQXF test cryostat         </a:t>
            </a:r>
          </a:p>
          <a:p>
            <a:r>
              <a:rPr lang="en-US" sz="1800"/>
              <a:t>A2: CP+ Q1/Q3</a:t>
            </a:r>
          </a:p>
          <a:p>
            <a:r>
              <a:rPr lang="en-US" sz="1800"/>
              <a:t>B1: LHC MB and MQ </a:t>
            </a:r>
          </a:p>
          <a:p>
            <a:r>
              <a:rPr lang="en-US" sz="1800"/>
              <a:t>B2: D1 	</a:t>
            </a:r>
          </a:p>
          <a:p>
            <a:r>
              <a:rPr lang="en-US" sz="1800"/>
              <a:t>C1: 11T </a:t>
            </a:r>
          </a:p>
          <a:p>
            <a:r>
              <a:rPr lang="en-US" sz="1800"/>
              <a:t>C2: D2</a:t>
            </a:r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1557275-0852-3CF2-720B-97B71752330B}"/>
              </a:ext>
            </a:extLst>
          </p:cNvPr>
          <p:cNvSpPr txBox="1"/>
          <p:nvPr/>
        </p:nvSpPr>
        <p:spPr>
          <a:xfrm>
            <a:off x="0" y="2656530"/>
            <a:ext cx="139147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/>
              <a:t>E1: spare</a:t>
            </a:r>
          </a:p>
          <a:p>
            <a:pPr algn="r"/>
            <a:r>
              <a:rPr lang="en-US" sz="1800"/>
              <a:t>E2: spare    </a:t>
            </a:r>
          </a:p>
          <a:p>
            <a:pPr algn="r"/>
            <a:r>
              <a:rPr lang="en-US" sz="1800"/>
              <a:t>F1: Q2</a:t>
            </a:r>
            <a:endParaRPr lang="en-US"/>
          </a:p>
          <a:p>
            <a:pPr algn="r"/>
            <a:r>
              <a:rPr lang="en-US" sz="1800"/>
              <a:t>F2: SC link </a:t>
            </a:r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536FA97-A464-0A93-C663-5987600B07D9}"/>
              </a:ext>
            </a:extLst>
          </p:cNvPr>
          <p:cNvSpPr txBox="1"/>
          <p:nvPr/>
        </p:nvSpPr>
        <p:spPr>
          <a:xfrm>
            <a:off x="1378371" y="1418124"/>
            <a:ext cx="63872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/>
              <a:t>Each bench is optimized for 1 type of magnet</a:t>
            </a:r>
            <a:r>
              <a:rPr lang="en-US" sz="1800"/>
              <a:t>: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9187146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32B299-A1FD-2B2B-3602-EE04214DB05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9/26/2023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D8A431-5CCD-FF0E-7EED-C12C19A9A2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Gerard Willering, CERN - Full HL-LHC magnet and link assemblies test update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7F457A-BD84-1FEF-4BF2-D55C49A1DA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7" descr="A green and blue room with lots of objects&#10;&#10;Description automatically generated">
            <a:extLst>
              <a:ext uri="{FF2B5EF4-FFF2-40B4-BE49-F238E27FC236}">
                <a16:creationId xmlns:a16="http://schemas.microsoft.com/office/drawing/2014/main" id="{9846D0E5-57C6-EEB6-4024-DD2507F16C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825" y="318900"/>
            <a:ext cx="8134350" cy="391781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2553255-E81D-3BD1-9896-109DC8113D55}"/>
              </a:ext>
            </a:extLst>
          </p:cNvPr>
          <p:cNvSpPr/>
          <p:nvPr/>
        </p:nvSpPr>
        <p:spPr>
          <a:xfrm>
            <a:off x="1080840" y="3201141"/>
            <a:ext cx="10695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D2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E2A0D51-C630-1D75-FD48-9AA15E99E4E1}"/>
              </a:ext>
            </a:extLst>
          </p:cNvPr>
          <p:cNvSpPr/>
          <p:nvPr/>
        </p:nvSpPr>
        <p:spPr>
          <a:xfrm>
            <a:off x="4349294" y="3121580"/>
            <a:ext cx="10695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D1</a:t>
            </a:r>
            <a:endParaRPr lang="en-US" sz="5400" b="1" cap="none" spc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F26BFAF-0BBE-D1F3-B82F-BAC62EF070BB}"/>
              </a:ext>
            </a:extLst>
          </p:cNvPr>
          <p:cNvSpPr/>
          <p:nvPr/>
        </p:nvSpPr>
        <p:spPr>
          <a:xfrm>
            <a:off x="5538989" y="3039030"/>
            <a:ext cx="12618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MB</a:t>
            </a:r>
            <a:endParaRPr lang="en-US" sz="5400" b="1" cap="none" spc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439C424-E79B-BB02-01D2-71EE6199DBB0}"/>
              </a:ext>
            </a:extLst>
          </p:cNvPr>
          <p:cNvSpPr/>
          <p:nvPr/>
        </p:nvSpPr>
        <p:spPr>
          <a:xfrm>
            <a:off x="6979559" y="2957150"/>
            <a:ext cx="11464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CP</a:t>
            </a:r>
            <a:endParaRPr lang="en-US" sz="5400" b="1" cap="none" spc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ABACE87-B57C-16E7-C2F7-2691C2EAFD01}"/>
              </a:ext>
            </a:extLst>
          </p:cNvPr>
          <p:cNvSpPr/>
          <p:nvPr/>
        </p:nvSpPr>
        <p:spPr>
          <a:xfrm rot="921802">
            <a:off x="7066057" y="2356377"/>
            <a:ext cx="2477311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400" b="1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MQXF </a:t>
            </a:r>
          </a:p>
          <a:p>
            <a:r>
              <a:rPr lang="en-US" sz="24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Test cryostat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68D1256-A094-F8BA-D886-9D170924B124}"/>
              </a:ext>
            </a:extLst>
          </p:cNvPr>
          <p:cNvSpPr txBox="1"/>
          <p:nvPr/>
        </p:nvSpPr>
        <p:spPr>
          <a:xfrm>
            <a:off x="7085452" y="3868987"/>
            <a:ext cx="156324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l-NL" sz="900"/>
              <a:t>Image to be updated</a:t>
            </a:r>
          </a:p>
          <a:p>
            <a:r>
              <a:rPr lang="nl-NL" sz="900"/>
              <a:t>Courtesy Antoine Kosmicki</a:t>
            </a:r>
            <a:endParaRPr lang="en-GB" sz="900"/>
          </a:p>
        </p:txBody>
      </p:sp>
    </p:spTree>
    <p:extLst>
      <p:ext uri="{BB962C8B-B14F-4D97-AF65-F5344CB8AC3E}">
        <p14:creationId xmlns:p14="http://schemas.microsoft.com/office/powerpoint/2010/main" val="32621024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EA505F-63C7-8963-67EA-DEE6821A867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9/26/2023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7A81CF-267E-CC68-C2AB-740F3F41C8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Gerard Willering, CERN - Full HL-LHC magnet and link assemblies test update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0B5F29-2902-ECB5-88B2-43DF386DD0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 descr="A large warehouse with blue carts and blue carts&#10;&#10;Description automatically generated with medium confidence">
            <a:extLst>
              <a:ext uri="{FF2B5EF4-FFF2-40B4-BE49-F238E27FC236}">
                <a16:creationId xmlns:a16="http://schemas.microsoft.com/office/drawing/2014/main" id="{A2794AD7-9E7B-A186-2EA7-B3BEC55A95A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6667" b="20387"/>
          <a:stretch/>
        </p:blipFill>
        <p:spPr>
          <a:xfrm>
            <a:off x="2002299" y="420943"/>
            <a:ext cx="5139403" cy="362820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9F6F0DB-E35C-FABA-6C50-AFF63121B99E}"/>
              </a:ext>
            </a:extLst>
          </p:cNvPr>
          <p:cNvSpPr txBox="1"/>
          <p:nvPr/>
        </p:nvSpPr>
        <p:spPr>
          <a:xfrm>
            <a:off x="82917" y="32679"/>
            <a:ext cx="54714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/>
              <a:t>Last week’s view in SM18 on the F-benches</a:t>
            </a:r>
            <a:endParaRPr lang="en-GB" sz="20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A562341-571D-EDAE-3828-5BA7079FAA15}"/>
              </a:ext>
            </a:extLst>
          </p:cNvPr>
          <p:cNvSpPr txBox="1"/>
          <p:nvPr/>
        </p:nvSpPr>
        <p:spPr>
          <a:xfrm>
            <a:off x="82916" y="1124647"/>
            <a:ext cx="198951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F1: Q2 magnet is on the bench, connected and in preparation. </a:t>
            </a:r>
          </a:p>
          <a:p>
            <a:endParaRPr lang="en-US" sz="1600"/>
          </a:p>
          <a:p>
            <a:r>
              <a:rPr lang="en-US" sz="1600"/>
              <a:t>Cool down in about 2 weeks. </a:t>
            </a:r>
            <a:endParaRPr lang="en-GB" sz="1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C6655CA-0A03-EEC9-41EF-F29980F16FA1}"/>
              </a:ext>
            </a:extLst>
          </p:cNvPr>
          <p:cNvSpPr txBox="1"/>
          <p:nvPr/>
        </p:nvSpPr>
        <p:spPr>
          <a:xfrm>
            <a:off x="7071570" y="1129485"/>
            <a:ext cx="212978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F2: IT-SC-Link being assembled by WP6a in SM18.</a:t>
            </a:r>
          </a:p>
          <a:p>
            <a:endParaRPr lang="en-US" sz="1600"/>
          </a:p>
          <a:p>
            <a:r>
              <a:rPr lang="en-US" sz="1600"/>
              <a:t>Handover to test team when full assembly is completed.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4B33DDB-512B-5D76-B3D2-3656CCE78BDC}"/>
              </a:ext>
            </a:extLst>
          </p:cNvPr>
          <p:cNvCxnSpPr>
            <a:cxnSpLocks/>
          </p:cNvCxnSpPr>
          <p:nvPr/>
        </p:nvCxnSpPr>
        <p:spPr>
          <a:xfrm>
            <a:off x="1783080" y="1539240"/>
            <a:ext cx="1186255" cy="44196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66186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B713F-788F-5667-4827-7DF99AEEDE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946" y="1652789"/>
            <a:ext cx="8226854" cy="579872"/>
          </a:xfrm>
        </p:spPr>
        <p:txBody>
          <a:bodyPr>
            <a:noAutofit/>
          </a:bodyPr>
          <a:lstStyle/>
          <a:p>
            <a:r>
              <a:rPr lang="nl-NL" sz="2400" b="1"/>
              <a:t>Q2 on bench F1</a:t>
            </a:r>
            <a:endParaRPr lang="en-GB" sz="2400" b="1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FC37A7-E285-FBC7-B684-C02AD0D45BD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9/26/2023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FA4BA7-E18C-804F-D812-212D145C6B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Gerard Willering, CERN - Full HL-LHC magnet and link assemblies test update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60582F-7DA6-E4F9-AB2C-C3EA6F4C23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54844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DBB612-F792-480B-5736-FECE9EF4C10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9/26/2023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B18144-7674-B752-B7E2-B303A123CD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Gerard Willering, CERN - Full HL-LHC magnet and link assemblies test update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AB38C9-D15E-0CB5-97AD-A09515227E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62FC0A2-867A-1D93-23AA-BF1E8D79EC7D}"/>
              </a:ext>
            </a:extLst>
          </p:cNvPr>
          <p:cNvSpPr txBox="1"/>
          <p:nvPr/>
        </p:nvSpPr>
        <p:spPr>
          <a:xfrm>
            <a:off x="82917" y="32679"/>
            <a:ext cx="27446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/>
              <a:t>Q2 full assembly test</a:t>
            </a:r>
            <a:endParaRPr lang="en-GB" sz="2000" b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5C0807F-FFAE-FB8F-A7FF-B32FA6122C2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8592" b="11257"/>
          <a:stretch/>
        </p:blipFill>
        <p:spPr>
          <a:xfrm>
            <a:off x="4336827" y="217345"/>
            <a:ext cx="3741529" cy="1687907"/>
          </a:xfrm>
          <a:prstGeom prst="rect">
            <a:avLst/>
          </a:prstGeom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50322F85-0211-7A6C-5302-95B7F074C5D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91" b="9867"/>
          <a:stretch/>
        </p:blipFill>
        <p:spPr bwMode="auto">
          <a:xfrm>
            <a:off x="82917" y="1252889"/>
            <a:ext cx="3213609" cy="1427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1011F24-8B4B-12F5-9578-6308E2F9D5A3}"/>
              </a:ext>
            </a:extLst>
          </p:cNvPr>
          <p:cNvSpPr txBox="1"/>
          <p:nvPr/>
        </p:nvSpPr>
        <p:spPr>
          <a:xfrm>
            <a:off x="82917" y="2731673"/>
            <a:ext cx="30812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/>
              <a:t>Shuffling module ready for short circuit commissioning test.</a:t>
            </a:r>
          </a:p>
          <a:p>
            <a:endParaRPr lang="nl-NL" sz="1600"/>
          </a:p>
          <a:p>
            <a:r>
              <a:rPr lang="nl-NL" sz="1600"/>
              <a:t>Commissioning test completed. Bench OK for powering. </a:t>
            </a:r>
            <a:endParaRPr lang="en-GB" sz="16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FC5CB10-9095-7655-770A-DC9DF4EC54B0}"/>
              </a:ext>
            </a:extLst>
          </p:cNvPr>
          <p:cNvSpPr txBox="1"/>
          <p:nvPr/>
        </p:nvSpPr>
        <p:spPr>
          <a:xfrm>
            <a:off x="4361924" y="1892198"/>
            <a:ext cx="25026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/>
              <a:t>Q2 being prepared in SMS18</a:t>
            </a:r>
            <a:endParaRPr lang="en-GB" sz="1400"/>
          </a:p>
        </p:txBody>
      </p:sp>
      <p:pic>
        <p:nvPicPr>
          <p:cNvPr id="13" name="Picture 12" descr="A group of people standing in a factory&#10;&#10;Description automatically generated">
            <a:extLst>
              <a:ext uri="{FF2B5EF4-FFF2-40B4-BE49-F238E27FC236}">
                <a16:creationId xmlns:a16="http://schemas.microsoft.com/office/drawing/2014/main" id="{A0336682-F32D-7329-903B-F575AD47C57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2663" b="5080"/>
          <a:stretch/>
        </p:blipFill>
        <p:spPr>
          <a:xfrm>
            <a:off x="3783047" y="2168992"/>
            <a:ext cx="5169190" cy="187014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9EACBF2-F6C6-DA56-C2CD-82B9F299E576}"/>
              </a:ext>
            </a:extLst>
          </p:cNvPr>
          <p:cNvSpPr txBox="1"/>
          <p:nvPr/>
        </p:nvSpPr>
        <p:spPr>
          <a:xfrm>
            <a:off x="3709046" y="3975783"/>
            <a:ext cx="53015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/>
              <a:t>Fresh photo from last week with the magnet on the bench with test operation team</a:t>
            </a:r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14053907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E637BE-C995-9AA3-9CF4-1E5698B6B43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9/26/2023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2F7255-1F68-9CDC-DE7A-86CFCE1C1C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Gerard Willering, CERN - Full HL-LHC magnet and link assemblies test update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9AAFD1-5648-33E5-5327-1761AC353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308101B-1241-1510-A520-2AA67AE203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82407"/>
            <a:ext cx="4982817" cy="373711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6E980BF-0904-2CBF-7D29-E16C4F3270EF}"/>
              </a:ext>
            </a:extLst>
          </p:cNvPr>
          <p:cNvSpPr txBox="1"/>
          <p:nvPr/>
        </p:nvSpPr>
        <p:spPr>
          <a:xfrm>
            <a:off x="5102935" y="480165"/>
            <a:ext cx="404106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/>
              <a:t>Full uQDS system for protection and data acquisition. </a:t>
            </a:r>
          </a:p>
          <a:p>
            <a:endParaRPr lang="nl-NL" sz="1600"/>
          </a:p>
          <a:p>
            <a:r>
              <a:rPr lang="nl-NL" sz="1600"/>
              <a:t>Includes all network, database, logging and communication systems. </a:t>
            </a:r>
          </a:p>
          <a:p>
            <a:endParaRPr lang="nl-NL" sz="1600"/>
          </a:p>
          <a:p>
            <a:r>
              <a:rPr lang="nl-NL" sz="1600"/>
              <a:t>Major technology test bed, with SM18 users demanding more operation and control features than needed for the LHC.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E57D08D-8A39-6F70-06AF-828E92CA9973}"/>
              </a:ext>
            </a:extLst>
          </p:cNvPr>
          <p:cNvSpPr txBox="1"/>
          <p:nvPr/>
        </p:nvSpPr>
        <p:spPr>
          <a:xfrm>
            <a:off x="484552" y="4158069"/>
            <a:ext cx="19543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/>
              <a:t>uQDS for Q2 on F1</a:t>
            </a:r>
            <a:endParaRPr lang="en-GB" sz="16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1CD271A-E754-5FEF-2242-6288DE03C1FA}"/>
              </a:ext>
            </a:extLst>
          </p:cNvPr>
          <p:cNvSpPr txBox="1"/>
          <p:nvPr/>
        </p:nvSpPr>
        <p:spPr>
          <a:xfrm>
            <a:off x="2969335" y="4158069"/>
            <a:ext cx="23391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/>
              <a:t>uQDS for SC-link on F2</a:t>
            </a:r>
            <a:endParaRPr lang="en-GB" sz="16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81A270A-8992-8964-84FF-DC1120F32E8D}"/>
              </a:ext>
            </a:extLst>
          </p:cNvPr>
          <p:cNvSpPr txBox="1"/>
          <p:nvPr/>
        </p:nvSpPr>
        <p:spPr>
          <a:xfrm>
            <a:off x="0" y="-12382"/>
            <a:ext cx="7442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/>
              <a:t>Cluster F1 as test bed for and use of enabling technology</a:t>
            </a:r>
            <a:endParaRPr lang="en-US" sz="18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F1BA465-DD5D-998F-41E0-0FF8B0BF241A}"/>
              </a:ext>
            </a:extLst>
          </p:cNvPr>
          <p:cNvSpPr txBox="1"/>
          <p:nvPr/>
        </p:nvSpPr>
        <p:spPr>
          <a:xfrm>
            <a:off x="6296746" y="4150888"/>
            <a:ext cx="28472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/>
              <a:t>See also presentation by Jens Steckert</a:t>
            </a:r>
            <a:endParaRPr lang="en-GB" sz="12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EFE261A-3D8A-15C3-9CFF-A450260B4A8E}"/>
              </a:ext>
            </a:extLst>
          </p:cNvPr>
          <p:cNvSpPr txBox="1"/>
          <p:nvPr/>
        </p:nvSpPr>
        <p:spPr>
          <a:xfrm rot="20268425">
            <a:off x="6514501" y="3228588"/>
            <a:ext cx="2411744" cy="415498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sz="1050"/>
              <a:t>Ready to power Q2 magnet, with support from QPS team.</a:t>
            </a:r>
            <a:endParaRPr lang="en-GB" sz="1050"/>
          </a:p>
        </p:txBody>
      </p:sp>
    </p:spTree>
    <p:extLst>
      <p:ext uri="{BB962C8B-B14F-4D97-AF65-F5344CB8AC3E}">
        <p14:creationId xmlns:p14="http://schemas.microsoft.com/office/powerpoint/2010/main" val="2580893776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17741</TotalTime>
  <Words>2599</Words>
  <Application>Microsoft Office PowerPoint</Application>
  <PresentationFormat>On-screen Show (16:9)</PresentationFormat>
  <Paragraphs>376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9" baseType="lpstr">
      <vt:lpstr>Arial</vt:lpstr>
      <vt:lpstr>Calibri</vt:lpstr>
      <vt:lpstr>CERNCorporate16-9</vt:lpstr>
      <vt:lpstr>SM18 test benches and first results for magnets and SC-link system in the final configuration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Q2 on bench F1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SC-link on bench F2</vt:lpstr>
      <vt:lpstr>PowerPoint Presentation</vt:lpstr>
      <vt:lpstr>PowerPoint Presentation</vt:lpstr>
      <vt:lpstr>D1 magnet on bench B2</vt:lpstr>
      <vt:lpstr>PowerPoint Presentation</vt:lpstr>
      <vt:lpstr>PowerPoint Presentation</vt:lpstr>
      <vt:lpstr>D2 magnet on bench C2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CP magnet on bench A2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Superconducting Magnet Test facility</dc:title>
  <dc:creator>Gerard Willering</dc:creator>
  <cp:lastModifiedBy>Geert Willering</cp:lastModifiedBy>
  <cp:revision>71</cp:revision>
  <dcterms:created xsi:type="dcterms:W3CDTF">2023-04-06T06:19:59Z</dcterms:created>
  <dcterms:modified xsi:type="dcterms:W3CDTF">2023-09-27T05:53:56Z</dcterms:modified>
</cp:coreProperties>
</file>