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58" r:id="rId5"/>
  </p:sldMasterIdLst>
  <p:notesMasterIdLst>
    <p:notesMasterId r:id="rId40"/>
  </p:notesMasterIdLst>
  <p:handoutMasterIdLst>
    <p:handoutMasterId r:id="rId41"/>
  </p:handoutMasterIdLst>
  <p:sldIdLst>
    <p:sldId id="257" r:id="rId6"/>
    <p:sldId id="3049" r:id="rId7"/>
    <p:sldId id="3072" r:id="rId8"/>
    <p:sldId id="3078" r:id="rId9"/>
    <p:sldId id="329" r:id="rId10"/>
    <p:sldId id="3079" r:id="rId11"/>
    <p:sldId id="3074" r:id="rId12"/>
    <p:sldId id="3076" r:id="rId13"/>
    <p:sldId id="3075" r:id="rId14"/>
    <p:sldId id="3068" r:id="rId15"/>
    <p:sldId id="3059" r:id="rId16"/>
    <p:sldId id="3065" r:id="rId17"/>
    <p:sldId id="391" r:id="rId18"/>
    <p:sldId id="3084" r:id="rId19"/>
    <p:sldId id="3051" r:id="rId20"/>
    <p:sldId id="3050" r:id="rId21"/>
    <p:sldId id="3052" r:id="rId22"/>
    <p:sldId id="3053" r:id="rId23"/>
    <p:sldId id="3054" r:id="rId24"/>
    <p:sldId id="3055" r:id="rId25"/>
    <p:sldId id="3057" r:id="rId26"/>
    <p:sldId id="3058" r:id="rId27"/>
    <p:sldId id="3062" r:id="rId28"/>
    <p:sldId id="3063" r:id="rId29"/>
    <p:sldId id="3056" r:id="rId30"/>
    <p:sldId id="3060" r:id="rId31"/>
    <p:sldId id="3061" r:id="rId32"/>
    <p:sldId id="3082" r:id="rId33"/>
    <p:sldId id="3064" r:id="rId34"/>
    <p:sldId id="3080" r:id="rId35"/>
    <p:sldId id="3081" r:id="rId36"/>
    <p:sldId id="341" r:id="rId37"/>
    <p:sldId id="372" r:id="rId38"/>
    <p:sldId id="605" r:id="rId39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78"/>
    <a:srgbClr val="0055A0"/>
    <a:srgbClr val="CC6600"/>
    <a:srgbClr val="1A4670"/>
    <a:srgbClr val="377AB4"/>
    <a:srgbClr val="6D9EC9"/>
    <a:srgbClr val="88B0D3"/>
    <a:srgbClr val="528CBF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71" autoAdjust="0"/>
    <p:restoredTop sz="89748" autoAdjust="0"/>
  </p:normalViewPr>
  <p:slideViewPr>
    <p:cSldViewPr snapToGrid="0">
      <p:cViewPr>
        <p:scale>
          <a:sx n="125" d="100"/>
          <a:sy n="125" d="100"/>
        </p:scale>
        <p:origin x="2142" y="82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900E17B-78B7-F286-7DA5-0F3BB31565A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CB4DE3-EF7E-7576-3BD3-B9DDE777476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C1CB29-235D-4AF9-98CD-03B9C90355F4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587234-7BA4-11D6-10A2-F2526D722E0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E7821B-991C-5B61-022F-3FBF910D7D3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C0537-2A64-4CDA-891F-753FC530D5B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7819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18/07/2023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235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 distributions :</a:t>
            </a:r>
          </a:p>
          <a:p>
            <a:pPr marL="171450" indent="-171450">
              <a:buFontTx/>
              <a:buChar char="-"/>
            </a:pPr>
            <a:r>
              <a:rPr lang="en-GB" dirty="0" err="1"/>
              <a:t>Valeurs</a:t>
            </a:r>
            <a:r>
              <a:rPr lang="en-GB" dirty="0"/>
              <a:t> </a:t>
            </a:r>
            <a:r>
              <a:rPr lang="en-GB" dirty="0" err="1"/>
              <a:t>moyenne</a:t>
            </a:r>
            <a:r>
              <a:rPr lang="en-GB" dirty="0"/>
              <a:t> </a:t>
            </a:r>
            <a:r>
              <a:rPr lang="en-GB" dirty="0" err="1"/>
              <a:t>d’activité</a:t>
            </a:r>
            <a:r>
              <a:rPr lang="en-GB" dirty="0"/>
              <a:t> Co-60 sur la </a:t>
            </a:r>
            <a:r>
              <a:rPr lang="en-GB" dirty="0" err="1"/>
              <a:t>paire</a:t>
            </a:r>
            <a:r>
              <a:rPr lang="en-GB" dirty="0"/>
              <a:t> de face 1-3 avec les deux </a:t>
            </a:r>
            <a:r>
              <a:rPr lang="en-GB" dirty="0" err="1"/>
              <a:t>sigmas</a:t>
            </a:r>
            <a:endParaRPr lang="en-GB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 err="1"/>
              <a:t>Valeurs</a:t>
            </a:r>
            <a:r>
              <a:rPr lang="en-GB" dirty="0"/>
              <a:t> </a:t>
            </a:r>
            <a:r>
              <a:rPr lang="en-GB" dirty="0" err="1"/>
              <a:t>moyenne</a:t>
            </a:r>
            <a:r>
              <a:rPr lang="en-GB" dirty="0"/>
              <a:t> </a:t>
            </a:r>
            <a:r>
              <a:rPr lang="en-GB" dirty="0" err="1"/>
              <a:t>d’activité</a:t>
            </a:r>
            <a:r>
              <a:rPr lang="en-GB" dirty="0"/>
              <a:t> Co-60 sur la </a:t>
            </a:r>
            <a:r>
              <a:rPr lang="en-GB" dirty="0" err="1"/>
              <a:t>paire</a:t>
            </a:r>
            <a:r>
              <a:rPr lang="en-GB" dirty="0"/>
              <a:t> de face 1-3 sans les deux </a:t>
            </a:r>
            <a:r>
              <a:rPr lang="en-GB" dirty="0" err="1"/>
              <a:t>sigmas</a:t>
            </a:r>
            <a:endParaRPr lang="en-GB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 err="1"/>
              <a:t>Valeurs</a:t>
            </a:r>
            <a:r>
              <a:rPr lang="en-GB" dirty="0"/>
              <a:t> des ratios R </a:t>
            </a:r>
            <a:r>
              <a:rPr lang="en-GB" dirty="0" err="1"/>
              <a:t>calculés</a:t>
            </a:r>
            <a:r>
              <a:rPr lang="en-GB" dirty="0"/>
              <a:t> avec la </a:t>
            </a:r>
            <a:r>
              <a:rPr lang="en-GB" dirty="0" err="1"/>
              <a:t>formule</a:t>
            </a:r>
            <a:r>
              <a:rPr lang="en-GB" dirty="0"/>
              <a:t> dans les slides </a:t>
            </a:r>
            <a:r>
              <a:rPr lang="en-GB" dirty="0" err="1"/>
              <a:t>precedentes</a:t>
            </a: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3247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3 distributions :</a:t>
            </a:r>
          </a:p>
          <a:p>
            <a:pPr marL="171450" indent="-171450">
              <a:buFontTx/>
              <a:buChar char="-"/>
            </a:pPr>
            <a:r>
              <a:rPr lang="en-GB" dirty="0" err="1"/>
              <a:t>Valeurs</a:t>
            </a:r>
            <a:r>
              <a:rPr lang="en-GB" dirty="0"/>
              <a:t> </a:t>
            </a:r>
            <a:r>
              <a:rPr lang="en-GB" dirty="0" err="1"/>
              <a:t>moyenne</a:t>
            </a:r>
            <a:r>
              <a:rPr lang="en-GB" dirty="0"/>
              <a:t> </a:t>
            </a:r>
            <a:r>
              <a:rPr lang="en-GB" dirty="0" err="1"/>
              <a:t>d’activité</a:t>
            </a:r>
            <a:r>
              <a:rPr lang="en-GB" dirty="0"/>
              <a:t> Na-22 sur la </a:t>
            </a:r>
            <a:r>
              <a:rPr lang="en-GB" dirty="0" err="1"/>
              <a:t>paire</a:t>
            </a:r>
            <a:r>
              <a:rPr lang="en-GB" dirty="0"/>
              <a:t> de face 1-3 avec les deux </a:t>
            </a:r>
            <a:r>
              <a:rPr lang="en-GB" dirty="0" err="1"/>
              <a:t>sigmas</a:t>
            </a:r>
            <a:endParaRPr lang="en-GB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 err="1"/>
              <a:t>Valeurs</a:t>
            </a:r>
            <a:r>
              <a:rPr lang="en-GB" dirty="0"/>
              <a:t> </a:t>
            </a:r>
            <a:r>
              <a:rPr lang="en-GB" dirty="0" err="1"/>
              <a:t>moyenne</a:t>
            </a:r>
            <a:r>
              <a:rPr lang="en-GB" dirty="0"/>
              <a:t> </a:t>
            </a:r>
            <a:r>
              <a:rPr lang="en-GB" dirty="0" err="1"/>
              <a:t>d’activité</a:t>
            </a:r>
            <a:r>
              <a:rPr lang="en-GB" dirty="0"/>
              <a:t> Na-22 sur la </a:t>
            </a:r>
            <a:r>
              <a:rPr lang="en-GB" dirty="0" err="1"/>
              <a:t>paire</a:t>
            </a:r>
            <a:r>
              <a:rPr lang="en-GB" dirty="0"/>
              <a:t> de face 1-3 sans les deux </a:t>
            </a:r>
            <a:r>
              <a:rPr lang="en-GB" dirty="0" err="1"/>
              <a:t>sigmas</a:t>
            </a:r>
            <a:endParaRPr lang="en-GB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GB" dirty="0" err="1"/>
              <a:t>Valeurs</a:t>
            </a:r>
            <a:r>
              <a:rPr lang="en-GB" dirty="0"/>
              <a:t> des ratios R </a:t>
            </a:r>
            <a:r>
              <a:rPr lang="en-GB" dirty="0" err="1"/>
              <a:t>calculés</a:t>
            </a:r>
            <a:r>
              <a:rPr lang="en-GB" dirty="0"/>
              <a:t> avec la </a:t>
            </a:r>
            <a:r>
              <a:rPr lang="en-GB" dirty="0" err="1"/>
              <a:t>formule</a:t>
            </a:r>
            <a:r>
              <a:rPr lang="en-GB" dirty="0"/>
              <a:t> dans les slides </a:t>
            </a:r>
            <a:r>
              <a:rPr lang="en-GB" dirty="0" err="1"/>
              <a:t>precedentes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8223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Test </a:t>
            </a:r>
            <a:r>
              <a:rPr lang="en-GB" dirty="0" err="1"/>
              <a:t>d’hypotheses</a:t>
            </a:r>
            <a:r>
              <a:rPr lang="en-GB" dirty="0"/>
              <a:t> :</a:t>
            </a:r>
          </a:p>
          <a:p>
            <a:r>
              <a:rPr lang="en-GB" dirty="0"/>
              <a:t>- Test de la </a:t>
            </a:r>
            <a:r>
              <a:rPr lang="en-GB" dirty="0" err="1"/>
              <a:t>normalité</a:t>
            </a:r>
            <a:r>
              <a:rPr lang="en-GB" dirty="0"/>
              <a:t> :</a:t>
            </a:r>
          </a:p>
          <a:p>
            <a:pPr marL="171450" indent="-171450">
              <a:buFontTx/>
              <a:buChar char="-"/>
            </a:pPr>
            <a:r>
              <a:rPr lang="en-GB" dirty="0"/>
              <a:t>Test de Shapiro : le test de Shapiro </a:t>
            </a:r>
            <a:r>
              <a:rPr lang="en-GB" dirty="0" err="1"/>
              <a:t>permet</a:t>
            </a:r>
            <a:r>
              <a:rPr lang="en-GB" dirty="0"/>
              <a:t> de la </a:t>
            </a:r>
            <a:r>
              <a:rPr lang="en-GB" dirty="0" err="1"/>
              <a:t>normalité</a:t>
            </a:r>
            <a:r>
              <a:rPr lang="en-GB" dirty="0"/>
              <a:t> </a:t>
            </a:r>
            <a:r>
              <a:rPr lang="en-GB" dirty="0" err="1"/>
              <a:t>d’une</a:t>
            </a:r>
            <a:r>
              <a:rPr lang="en-GB" dirty="0"/>
              <a:t> </a:t>
            </a:r>
            <a:r>
              <a:rPr lang="en-GB" dirty="0" err="1"/>
              <a:t>série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partant</a:t>
            </a:r>
            <a:r>
              <a:rPr lang="en-GB" dirty="0"/>
              <a:t> </a:t>
            </a:r>
            <a:r>
              <a:rPr lang="en-GB" dirty="0" err="1"/>
              <a:t>d’une</a:t>
            </a:r>
            <a:r>
              <a:rPr lang="en-GB" dirty="0"/>
              <a:t> </a:t>
            </a:r>
            <a:r>
              <a:rPr lang="en-GB" dirty="0" err="1"/>
              <a:t>hypothèse</a:t>
            </a:r>
            <a:r>
              <a:rPr lang="en-GB" dirty="0"/>
              <a:t> </a:t>
            </a:r>
            <a:r>
              <a:rPr lang="en-GB" dirty="0" err="1"/>
              <a:t>appelé</a:t>
            </a:r>
            <a:r>
              <a:rPr lang="en-GB" dirty="0"/>
              <a:t> </a:t>
            </a:r>
            <a:r>
              <a:rPr lang="en-GB" dirty="0" err="1"/>
              <a:t>hypothèse</a:t>
            </a:r>
            <a:r>
              <a:rPr lang="en-GB" dirty="0"/>
              <a:t> </a:t>
            </a:r>
            <a:r>
              <a:rPr lang="en-GB" dirty="0" err="1"/>
              <a:t>nulle</a:t>
            </a:r>
            <a:r>
              <a:rPr lang="en-GB" dirty="0"/>
              <a:t> H0. Dans les </a:t>
            </a:r>
            <a:r>
              <a:rPr lang="en-GB" dirty="0" err="1"/>
              <a:t>cas</a:t>
            </a:r>
            <a:r>
              <a:rPr lang="en-GB" dirty="0"/>
              <a:t> de </a:t>
            </a:r>
            <a:r>
              <a:rPr lang="en-GB" dirty="0" err="1"/>
              <a:t>nos</a:t>
            </a:r>
            <a:r>
              <a:rPr lang="en-GB" dirty="0"/>
              <a:t> 14 series (6 </a:t>
            </a:r>
            <a:r>
              <a:rPr lang="en-GB" dirty="0" err="1"/>
              <a:t>paires</a:t>
            </a:r>
            <a:r>
              <a:rPr lang="en-GB" dirty="0"/>
              <a:t> de face </a:t>
            </a:r>
            <a:r>
              <a:rPr lang="en-GB" dirty="0" err="1"/>
              <a:t>moyennée</a:t>
            </a:r>
            <a:r>
              <a:rPr lang="en-GB" dirty="0"/>
              <a:t> a 2sigma + la Moyenne des </a:t>
            </a:r>
            <a:r>
              <a:rPr lang="en-GB" dirty="0" err="1"/>
              <a:t>valeurs</a:t>
            </a:r>
            <a:r>
              <a:rPr lang="en-GB" dirty="0"/>
              <a:t> </a:t>
            </a:r>
            <a:r>
              <a:rPr lang="en-GB" dirty="0" err="1"/>
              <a:t>d’activités</a:t>
            </a:r>
            <a:r>
              <a:rPr lang="en-GB" dirty="0"/>
              <a:t> brutes des face 1 à 4 pour le Na-22 et le Co-60). nous </a:t>
            </a:r>
            <a:r>
              <a:rPr lang="en-GB" dirty="0" err="1"/>
              <a:t>avons</a:t>
            </a:r>
            <a:r>
              <a:rPr lang="en-GB" dirty="0"/>
              <a:t> 16 hypotheses </a:t>
            </a:r>
            <a:r>
              <a:rPr lang="en-GB" dirty="0" err="1"/>
              <a:t>nulles</a:t>
            </a:r>
            <a:r>
              <a:rPr lang="en-GB" dirty="0"/>
              <a:t> (</a:t>
            </a:r>
            <a:r>
              <a:rPr lang="en-GB" dirty="0" err="1"/>
              <a:t>une</a:t>
            </a:r>
            <a:r>
              <a:rPr lang="en-GB" dirty="0"/>
              <a:t> pour </a:t>
            </a:r>
            <a:r>
              <a:rPr lang="en-GB" dirty="0" err="1"/>
              <a:t>chaque</a:t>
            </a:r>
            <a:r>
              <a:rPr lang="en-GB" dirty="0"/>
              <a:t>). </a:t>
            </a:r>
            <a:r>
              <a:rPr lang="en-GB" dirty="0" err="1"/>
              <a:t>Chaque</a:t>
            </a:r>
            <a:r>
              <a:rPr lang="en-GB" dirty="0"/>
              <a:t> </a:t>
            </a:r>
            <a:r>
              <a:rPr lang="en-GB" dirty="0" err="1"/>
              <a:t>hypothese</a:t>
            </a:r>
            <a:r>
              <a:rPr lang="en-GB" dirty="0"/>
              <a:t> </a:t>
            </a:r>
            <a:r>
              <a:rPr lang="en-GB" dirty="0" err="1"/>
              <a:t>nulle</a:t>
            </a:r>
            <a:r>
              <a:rPr lang="en-GB" dirty="0"/>
              <a:t> sera : la </a:t>
            </a:r>
            <a:r>
              <a:rPr lang="en-GB" dirty="0" err="1"/>
              <a:t>série</a:t>
            </a:r>
            <a:r>
              <a:rPr lang="en-GB" dirty="0"/>
              <a:t> suit </a:t>
            </a:r>
            <a:r>
              <a:rPr lang="en-GB" dirty="0" err="1"/>
              <a:t>une</a:t>
            </a:r>
            <a:r>
              <a:rPr lang="en-GB" dirty="0"/>
              <a:t> distribution </a:t>
            </a:r>
            <a:r>
              <a:rPr lang="en-GB" dirty="0" err="1"/>
              <a:t>normale</a:t>
            </a:r>
            <a:r>
              <a:rPr lang="en-GB" dirty="0"/>
              <a:t> (def?). Le </a:t>
            </a:r>
            <a:r>
              <a:rPr lang="en-GB" dirty="0" err="1"/>
              <a:t>resultat</a:t>
            </a:r>
            <a:r>
              <a:rPr lang="en-GB" dirty="0"/>
              <a:t> d’un test </a:t>
            </a:r>
            <a:r>
              <a:rPr lang="en-GB" dirty="0" err="1"/>
              <a:t>statistiques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la p-value. La p-value </a:t>
            </a:r>
            <a:r>
              <a:rPr lang="en-GB" dirty="0" err="1"/>
              <a:t>est</a:t>
            </a:r>
            <a:r>
              <a:rPr lang="en-GB" dirty="0"/>
              <a:t> la </a:t>
            </a:r>
            <a:r>
              <a:rPr lang="en-GB" dirty="0" err="1"/>
              <a:t>probabilité</a:t>
            </a:r>
            <a:r>
              <a:rPr lang="en-GB" dirty="0"/>
              <a:t> que la </a:t>
            </a:r>
            <a:r>
              <a:rPr lang="en-GB" dirty="0" err="1"/>
              <a:t>série</a:t>
            </a:r>
            <a:r>
              <a:rPr lang="en-GB" dirty="0"/>
              <a:t> </a:t>
            </a:r>
            <a:r>
              <a:rPr lang="en-GB" dirty="0" err="1"/>
              <a:t>étudiée</a:t>
            </a:r>
            <a:r>
              <a:rPr lang="en-GB" dirty="0"/>
              <a:t> </a:t>
            </a:r>
            <a:r>
              <a:rPr lang="en-GB" dirty="0" err="1"/>
              <a:t>vérifie</a:t>
            </a:r>
            <a:r>
              <a:rPr lang="en-GB" dirty="0"/>
              <a:t> </a:t>
            </a:r>
            <a:r>
              <a:rPr lang="en-GB" dirty="0" err="1"/>
              <a:t>l’hypothèse</a:t>
            </a:r>
            <a:r>
              <a:rPr lang="en-GB" dirty="0"/>
              <a:t> </a:t>
            </a:r>
            <a:r>
              <a:rPr lang="en-GB" dirty="0" err="1"/>
              <a:t>nulle</a:t>
            </a:r>
            <a:r>
              <a:rPr lang="en-GB" dirty="0"/>
              <a:t>. Si on </a:t>
            </a:r>
            <a:r>
              <a:rPr lang="en-GB" dirty="0" err="1"/>
              <a:t>obtient</a:t>
            </a:r>
            <a:r>
              <a:rPr lang="en-GB" dirty="0"/>
              <a:t> </a:t>
            </a:r>
            <a:r>
              <a:rPr lang="en-GB" dirty="0" err="1"/>
              <a:t>une</a:t>
            </a:r>
            <a:r>
              <a:rPr lang="en-GB" dirty="0"/>
              <a:t> p-value sup </a:t>
            </a:r>
            <a:r>
              <a:rPr lang="en-GB" dirty="0" err="1"/>
              <a:t>ou</a:t>
            </a:r>
            <a:r>
              <a:rPr lang="en-GB" dirty="0"/>
              <a:t> </a:t>
            </a:r>
            <a:r>
              <a:rPr lang="en-GB" dirty="0" err="1"/>
              <a:t>egale</a:t>
            </a:r>
            <a:r>
              <a:rPr lang="en-GB" dirty="0"/>
              <a:t> à 0.05, on </a:t>
            </a:r>
            <a:r>
              <a:rPr lang="en-GB" dirty="0" err="1"/>
              <a:t>peut</a:t>
            </a:r>
            <a:r>
              <a:rPr lang="en-GB" dirty="0"/>
              <a:t> pas </a:t>
            </a:r>
            <a:r>
              <a:rPr lang="en-GB" dirty="0" err="1"/>
              <a:t>pas</a:t>
            </a:r>
            <a:r>
              <a:rPr lang="en-GB" dirty="0"/>
              <a:t> </a:t>
            </a:r>
            <a:r>
              <a:rPr lang="en-GB" dirty="0" err="1"/>
              <a:t>rejeter</a:t>
            </a:r>
            <a:r>
              <a:rPr lang="en-GB" dirty="0"/>
              <a:t> </a:t>
            </a:r>
            <a:r>
              <a:rPr lang="en-GB" dirty="0" err="1"/>
              <a:t>l’hypothèse</a:t>
            </a:r>
            <a:r>
              <a:rPr lang="en-GB" dirty="0"/>
              <a:t> </a:t>
            </a:r>
            <a:r>
              <a:rPr lang="en-GB" dirty="0" err="1"/>
              <a:t>nulle</a:t>
            </a:r>
            <a:r>
              <a:rPr lang="en-GB" dirty="0"/>
              <a:t> H0. A </a:t>
            </a:r>
            <a:r>
              <a:rPr lang="en-GB" dirty="0" err="1"/>
              <a:t>línverse</a:t>
            </a:r>
            <a:r>
              <a:rPr lang="en-GB" dirty="0"/>
              <a:t> </a:t>
            </a:r>
            <a:r>
              <a:rPr lang="en-GB" dirty="0" err="1"/>
              <a:t>si</a:t>
            </a:r>
            <a:r>
              <a:rPr lang="en-GB" dirty="0"/>
              <a:t> </a:t>
            </a:r>
            <a:r>
              <a:rPr lang="en-GB" dirty="0" err="1"/>
              <a:t>notre</a:t>
            </a:r>
            <a:r>
              <a:rPr lang="en-GB" dirty="0"/>
              <a:t> p-value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inferieure</a:t>
            </a:r>
            <a:r>
              <a:rPr lang="en-GB" dirty="0"/>
              <a:t> a 0.05 </a:t>
            </a:r>
            <a:r>
              <a:rPr lang="en-GB" dirty="0" err="1"/>
              <a:t>alors</a:t>
            </a:r>
            <a:r>
              <a:rPr lang="en-GB" dirty="0"/>
              <a:t> on </a:t>
            </a:r>
            <a:r>
              <a:rPr lang="en-GB" dirty="0" err="1"/>
              <a:t>rejette</a:t>
            </a:r>
            <a:r>
              <a:rPr lang="en-GB" dirty="0"/>
              <a:t> </a:t>
            </a:r>
            <a:r>
              <a:rPr lang="en-GB" dirty="0" err="1"/>
              <a:t>l’hypothèse</a:t>
            </a:r>
            <a:r>
              <a:rPr lang="en-GB" dirty="0"/>
              <a:t> </a:t>
            </a:r>
            <a:r>
              <a:rPr lang="en-GB" dirty="0" err="1"/>
              <a:t>nulle</a:t>
            </a:r>
            <a:r>
              <a:rPr lang="en-GB" dirty="0"/>
              <a:t>.</a:t>
            </a:r>
          </a:p>
          <a:p>
            <a:pPr marL="0" indent="0">
              <a:buFontTx/>
              <a:buNone/>
            </a:pPr>
            <a:r>
              <a:rPr lang="en-GB" dirty="0" err="1"/>
              <a:t>Ici</a:t>
            </a:r>
            <a:r>
              <a:rPr lang="en-GB" dirty="0"/>
              <a:t>, nous </a:t>
            </a:r>
            <a:r>
              <a:rPr lang="en-GB" dirty="0" err="1"/>
              <a:t>avons</a:t>
            </a:r>
            <a:r>
              <a:rPr lang="en-GB" dirty="0"/>
              <a:t> 16 tests </a:t>
            </a:r>
            <a:r>
              <a:rPr lang="en-GB" dirty="0" err="1"/>
              <a:t>donc</a:t>
            </a:r>
            <a:r>
              <a:rPr lang="en-GB" dirty="0"/>
              <a:t> 16 p-values. </a:t>
            </a:r>
            <a:r>
              <a:rPr lang="en-GB" dirty="0" err="1"/>
              <a:t>Toutes</a:t>
            </a:r>
            <a:r>
              <a:rPr lang="en-GB" dirty="0"/>
              <a:t> </a:t>
            </a:r>
            <a:r>
              <a:rPr lang="en-GB" dirty="0" err="1"/>
              <a:t>nos</a:t>
            </a:r>
            <a:r>
              <a:rPr lang="en-GB" dirty="0"/>
              <a:t> p-values se </a:t>
            </a:r>
            <a:r>
              <a:rPr lang="en-GB" dirty="0" err="1"/>
              <a:t>situent</a:t>
            </a:r>
            <a:r>
              <a:rPr lang="en-GB" dirty="0"/>
              <a:t> dans </a:t>
            </a:r>
            <a:r>
              <a:rPr lang="en-GB" dirty="0" err="1"/>
              <a:t>l’intervalle</a:t>
            </a:r>
            <a:r>
              <a:rPr lang="en-GB" dirty="0"/>
              <a:t> [10^(-11);10^(-7)]. </a:t>
            </a:r>
            <a:r>
              <a:rPr lang="en-GB" dirty="0" err="1"/>
              <a:t>Toutes</a:t>
            </a:r>
            <a:r>
              <a:rPr lang="en-GB" dirty="0"/>
              <a:t> </a:t>
            </a:r>
            <a:r>
              <a:rPr lang="en-GB" dirty="0" err="1"/>
              <a:t>nos</a:t>
            </a:r>
            <a:r>
              <a:rPr lang="en-GB" dirty="0"/>
              <a:t> p-values </a:t>
            </a:r>
            <a:r>
              <a:rPr lang="en-GB" dirty="0" err="1"/>
              <a:t>sont</a:t>
            </a:r>
            <a:r>
              <a:rPr lang="en-GB" dirty="0"/>
              <a:t> très </a:t>
            </a:r>
            <a:r>
              <a:rPr lang="en-GB" dirty="0" err="1"/>
              <a:t>inférieures</a:t>
            </a:r>
            <a:r>
              <a:rPr lang="en-GB" dirty="0"/>
              <a:t> à 0.05. On </a:t>
            </a:r>
            <a:r>
              <a:rPr lang="en-GB" dirty="0" err="1"/>
              <a:t>rejette</a:t>
            </a:r>
            <a:r>
              <a:rPr lang="en-GB" dirty="0"/>
              <a:t> </a:t>
            </a:r>
            <a:r>
              <a:rPr lang="en-GB" dirty="0" err="1"/>
              <a:t>donc</a:t>
            </a:r>
            <a:r>
              <a:rPr lang="en-GB" dirty="0"/>
              <a:t> les 16 hypotheses nulls et on </a:t>
            </a:r>
            <a:r>
              <a:rPr lang="en-GB" dirty="0" err="1"/>
              <a:t>peut</a:t>
            </a:r>
            <a:r>
              <a:rPr lang="en-GB" dirty="0"/>
              <a:t> dire </a:t>
            </a:r>
            <a:r>
              <a:rPr lang="en-GB" dirty="0" err="1"/>
              <a:t>qu’aucune</a:t>
            </a:r>
            <a:r>
              <a:rPr lang="en-GB" dirty="0"/>
              <a:t> </a:t>
            </a:r>
            <a:r>
              <a:rPr lang="en-GB" dirty="0" err="1"/>
              <a:t>série</a:t>
            </a:r>
            <a:r>
              <a:rPr lang="en-GB" dirty="0"/>
              <a:t> ne suit </a:t>
            </a:r>
            <a:r>
              <a:rPr lang="en-GB" dirty="0" err="1"/>
              <a:t>une</a:t>
            </a:r>
            <a:r>
              <a:rPr lang="en-GB" dirty="0"/>
              <a:t> distribution </a:t>
            </a:r>
            <a:r>
              <a:rPr lang="en-GB" dirty="0" err="1"/>
              <a:t>normale</a:t>
            </a:r>
            <a:r>
              <a:rPr lang="en-GB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23443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Nous </a:t>
            </a:r>
            <a:r>
              <a:rPr lang="en-GB" dirty="0" err="1"/>
              <a:t>allons</a:t>
            </a:r>
            <a:r>
              <a:rPr lang="en-GB" dirty="0"/>
              <a:t> </a:t>
            </a:r>
            <a:r>
              <a:rPr lang="en-GB" dirty="0" err="1"/>
              <a:t>donc</a:t>
            </a:r>
            <a:r>
              <a:rPr lang="en-GB" dirty="0"/>
              <a:t> passer a la </a:t>
            </a:r>
            <a:r>
              <a:rPr lang="en-GB" dirty="0" err="1"/>
              <a:t>comparaison</a:t>
            </a:r>
            <a:r>
              <a:rPr lang="en-GB" dirty="0"/>
              <a:t> </a:t>
            </a:r>
            <a:r>
              <a:rPr lang="en-GB" dirty="0" err="1"/>
              <a:t>statistique</a:t>
            </a:r>
            <a:r>
              <a:rPr lang="en-GB" dirty="0"/>
              <a:t> entre les </a:t>
            </a:r>
            <a:r>
              <a:rPr lang="en-GB" dirty="0" err="1"/>
              <a:t>activites</a:t>
            </a:r>
            <a:r>
              <a:rPr lang="en-GB" dirty="0"/>
              <a:t> </a:t>
            </a:r>
            <a:r>
              <a:rPr lang="en-GB" dirty="0" err="1"/>
              <a:t>moyennees</a:t>
            </a:r>
            <a:r>
              <a:rPr lang="en-GB" dirty="0"/>
              <a:t> des </a:t>
            </a:r>
            <a:r>
              <a:rPr lang="en-GB" dirty="0" err="1"/>
              <a:t>paires</a:t>
            </a:r>
            <a:r>
              <a:rPr lang="en-GB" dirty="0"/>
              <a:t> de faces a deux sigma vis a vis des </a:t>
            </a:r>
            <a:r>
              <a:rPr lang="en-GB" dirty="0" err="1"/>
              <a:t>activites</a:t>
            </a:r>
            <a:r>
              <a:rPr lang="en-GB" dirty="0"/>
              <a:t> brutes </a:t>
            </a:r>
            <a:r>
              <a:rPr lang="en-GB" dirty="0" err="1"/>
              <a:t>moyennees</a:t>
            </a:r>
            <a:r>
              <a:rPr lang="en-GB" dirty="0"/>
              <a:t> sur les quatre faces.</a:t>
            </a:r>
          </a:p>
          <a:p>
            <a:r>
              <a:rPr lang="en-GB" dirty="0"/>
              <a:t>Pour se faire nous </a:t>
            </a:r>
            <a:r>
              <a:rPr lang="en-GB" dirty="0" err="1"/>
              <a:t>allons</a:t>
            </a:r>
            <a:r>
              <a:rPr lang="en-GB" dirty="0"/>
              <a:t> utiliser le test de Wilcoxon. </a:t>
            </a:r>
            <a:r>
              <a:rPr lang="en-GB" dirty="0" err="1"/>
              <a:t>Pourquoi</a:t>
            </a:r>
            <a:r>
              <a:rPr lang="en-GB" dirty="0"/>
              <a:t> </a:t>
            </a:r>
            <a:r>
              <a:rPr lang="en-GB" dirty="0" err="1"/>
              <a:t>ce</a:t>
            </a:r>
            <a:r>
              <a:rPr lang="en-GB" dirty="0"/>
              <a:t> test ? </a:t>
            </a:r>
            <a:r>
              <a:rPr lang="en-GB" dirty="0" err="1"/>
              <a:t>Parce</a:t>
            </a:r>
            <a:r>
              <a:rPr lang="en-GB" dirty="0"/>
              <a:t> que le test de Student (t-test) </a:t>
            </a:r>
            <a:r>
              <a:rPr lang="en-GB" dirty="0" err="1"/>
              <a:t>est</a:t>
            </a:r>
            <a:r>
              <a:rPr lang="en-GB" dirty="0"/>
              <a:t> applicable </a:t>
            </a:r>
            <a:r>
              <a:rPr lang="en-GB" dirty="0" err="1"/>
              <a:t>uniquement</a:t>
            </a:r>
            <a:r>
              <a:rPr lang="en-GB" dirty="0"/>
              <a:t> </a:t>
            </a:r>
            <a:r>
              <a:rPr lang="en-GB" dirty="0" err="1"/>
              <a:t>lorsque</a:t>
            </a:r>
            <a:r>
              <a:rPr lang="en-GB" dirty="0"/>
              <a:t> </a:t>
            </a:r>
            <a:r>
              <a:rPr lang="en-GB" dirty="0" err="1"/>
              <a:t>l’on</a:t>
            </a:r>
            <a:r>
              <a:rPr lang="en-GB" dirty="0"/>
              <a:t> compare deux series </a:t>
            </a:r>
            <a:r>
              <a:rPr lang="en-GB" dirty="0" err="1"/>
              <a:t>sont</a:t>
            </a:r>
            <a:r>
              <a:rPr lang="en-GB" dirty="0"/>
              <a:t> </a:t>
            </a:r>
            <a:r>
              <a:rPr lang="en-GB" dirty="0" err="1"/>
              <a:t>normales</a:t>
            </a:r>
            <a:r>
              <a:rPr lang="en-GB" dirty="0"/>
              <a:t>. Or, nous </a:t>
            </a:r>
            <a:r>
              <a:rPr lang="en-GB" dirty="0" err="1"/>
              <a:t>venons</a:t>
            </a:r>
            <a:r>
              <a:rPr lang="en-GB" dirty="0"/>
              <a:t> de </a:t>
            </a:r>
            <a:r>
              <a:rPr lang="en-GB" dirty="0" err="1"/>
              <a:t>voir</a:t>
            </a:r>
            <a:r>
              <a:rPr lang="en-GB" dirty="0"/>
              <a:t> </a:t>
            </a:r>
            <a:r>
              <a:rPr lang="en-GB" dirty="0" err="1"/>
              <a:t>qu’aucune</a:t>
            </a:r>
            <a:r>
              <a:rPr lang="en-GB" dirty="0"/>
              <a:t> de </a:t>
            </a:r>
            <a:r>
              <a:rPr lang="en-GB" dirty="0" err="1"/>
              <a:t>nos</a:t>
            </a:r>
            <a:r>
              <a:rPr lang="en-GB" dirty="0"/>
              <a:t> series </a:t>
            </a:r>
            <a:r>
              <a:rPr lang="en-GB" dirty="0" err="1"/>
              <a:t>suivent</a:t>
            </a:r>
            <a:r>
              <a:rPr lang="en-GB" dirty="0"/>
              <a:t> </a:t>
            </a:r>
            <a:r>
              <a:rPr lang="en-GB" dirty="0" err="1"/>
              <a:t>une</a:t>
            </a:r>
            <a:r>
              <a:rPr lang="en-GB" dirty="0"/>
              <a:t> </a:t>
            </a:r>
            <a:r>
              <a:rPr lang="en-GB" dirty="0" err="1"/>
              <a:t>loi</a:t>
            </a:r>
            <a:r>
              <a:rPr lang="en-GB" dirty="0"/>
              <a:t> </a:t>
            </a:r>
            <a:r>
              <a:rPr lang="en-GB" dirty="0" err="1"/>
              <a:t>normale</a:t>
            </a:r>
            <a:r>
              <a:rPr lang="en-GB" dirty="0"/>
              <a:t>. Alors dans </a:t>
            </a:r>
            <a:r>
              <a:rPr lang="en-GB" dirty="0" err="1"/>
              <a:t>ce</a:t>
            </a:r>
            <a:r>
              <a:rPr lang="en-GB" dirty="0"/>
              <a:t> </a:t>
            </a:r>
            <a:r>
              <a:rPr lang="en-GB" dirty="0" err="1"/>
              <a:t>cas</a:t>
            </a:r>
            <a:r>
              <a:rPr lang="en-GB" dirty="0"/>
              <a:t> ci on utilise le test de Wilcoxon. </a:t>
            </a:r>
          </a:p>
          <a:p>
            <a:r>
              <a:rPr lang="en-GB" dirty="0"/>
              <a:t>Comme </a:t>
            </a:r>
            <a:r>
              <a:rPr lang="en-GB" dirty="0" err="1"/>
              <a:t>lors</a:t>
            </a:r>
            <a:r>
              <a:rPr lang="en-GB" dirty="0"/>
              <a:t> du test de Shapiro, nous </a:t>
            </a:r>
            <a:r>
              <a:rPr lang="en-GB" dirty="0" err="1"/>
              <a:t>avons</a:t>
            </a:r>
            <a:r>
              <a:rPr lang="en-GB" dirty="0"/>
              <a:t> </a:t>
            </a:r>
            <a:r>
              <a:rPr lang="en-GB" dirty="0" err="1"/>
              <a:t>autant</a:t>
            </a:r>
            <a:r>
              <a:rPr lang="en-GB" dirty="0"/>
              <a:t> </a:t>
            </a:r>
            <a:r>
              <a:rPr lang="en-GB" dirty="0" err="1"/>
              <a:t>d’hypothese</a:t>
            </a:r>
            <a:r>
              <a:rPr lang="en-GB" dirty="0"/>
              <a:t> nulls que de series, </a:t>
            </a:r>
            <a:r>
              <a:rPr lang="en-GB" dirty="0" err="1"/>
              <a:t>ici</a:t>
            </a:r>
            <a:r>
              <a:rPr lang="en-GB" dirty="0"/>
              <a:t> nous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avons</a:t>
            </a:r>
            <a:r>
              <a:rPr lang="en-GB" dirty="0"/>
              <a:t> 12 (6 </a:t>
            </a:r>
            <a:r>
              <a:rPr lang="en-GB" dirty="0" err="1"/>
              <a:t>paires</a:t>
            </a:r>
            <a:r>
              <a:rPr lang="en-GB" dirty="0"/>
              <a:t> pour les deux radioelement).</a:t>
            </a:r>
          </a:p>
          <a:p>
            <a:r>
              <a:rPr lang="en-GB" dirty="0" err="1"/>
              <a:t>Lors</a:t>
            </a:r>
            <a:r>
              <a:rPr lang="en-GB" dirty="0"/>
              <a:t> de </a:t>
            </a:r>
            <a:r>
              <a:rPr lang="en-GB" dirty="0" err="1"/>
              <a:t>ce</a:t>
            </a:r>
            <a:r>
              <a:rPr lang="en-GB" dirty="0"/>
              <a:t> test, les p-values </a:t>
            </a:r>
            <a:r>
              <a:rPr lang="en-GB" dirty="0" err="1"/>
              <a:t>obtenues</a:t>
            </a:r>
            <a:r>
              <a:rPr lang="en-GB" dirty="0"/>
              <a:t> se </a:t>
            </a:r>
            <a:r>
              <a:rPr lang="en-GB" dirty="0" err="1"/>
              <a:t>situent</a:t>
            </a:r>
            <a:r>
              <a:rPr lang="en-GB" dirty="0"/>
              <a:t> </a:t>
            </a:r>
            <a:r>
              <a:rPr lang="en-GB" dirty="0" err="1"/>
              <a:t>toutes</a:t>
            </a:r>
            <a:r>
              <a:rPr lang="en-GB" dirty="0"/>
              <a:t> dans </a:t>
            </a:r>
            <a:r>
              <a:rPr lang="en-GB" dirty="0" err="1"/>
              <a:t>l’intervalle</a:t>
            </a:r>
            <a:r>
              <a:rPr lang="en-GB" dirty="0"/>
              <a:t> [0.53;0.98], </a:t>
            </a:r>
            <a:r>
              <a:rPr lang="en-GB" dirty="0" err="1"/>
              <a:t>elle</a:t>
            </a:r>
            <a:r>
              <a:rPr lang="en-GB" dirty="0"/>
              <a:t> </a:t>
            </a:r>
            <a:r>
              <a:rPr lang="en-GB" dirty="0" err="1"/>
              <a:t>sont</a:t>
            </a:r>
            <a:r>
              <a:rPr lang="en-GB" dirty="0"/>
              <a:t> </a:t>
            </a:r>
            <a:r>
              <a:rPr lang="en-GB" dirty="0" err="1"/>
              <a:t>donc</a:t>
            </a:r>
            <a:r>
              <a:rPr lang="en-GB" dirty="0"/>
              <a:t> </a:t>
            </a:r>
            <a:r>
              <a:rPr lang="en-GB" dirty="0" err="1"/>
              <a:t>toutes</a:t>
            </a:r>
            <a:r>
              <a:rPr lang="en-GB" dirty="0"/>
              <a:t> </a:t>
            </a:r>
            <a:r>
              <a:rPr lang="en-GB" dirty="0" err="1"/>
              <a:t>supérieures</a:t>
            </a:r>
            <a:r>
              <a:rPr lang="en-GB" dirty="0"/>
              <a:t> à 0.05. </a:t>
            </a:r>
            <a:r>
              <a:rPr lang="fr-FR" dirty="0"/>
              <a:t>Cela veut donc dire que nous ne pouvons pas rejeter les hypothèses nulles. Nous pouvons donc en arriver a la conclusion que chaque paire de mesures 1-2 1-3 1-4 2-3 2-4 3-4 est statistiquement identique que la </a:t>
            </a:r>
            <a:r>
              <a:rPr lang="fr-FR" dirty="0" err="1"/>
              <a:t>serie</a:t>
            </a:r>
            <a:r>
              <a:rPr lang="fr-FR" dirty="0"/>
              <a:t> F1-2-3-4.</a:t>
            </a:r>
          </a:p>
          <a:p>
            <a:r>
              <a:rPr lang="fr-FR" dirty="0"/>
              <a:t>Nous venons donc de finir l’étude statistique concentrée sur l’activité des colis de déchets soumis au contrôle qualité.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73210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Nous </a:t>
            </a:r>
            <a:r>
              <a:rPr lang="en-GB" dirty="0" err="1"/>
              <a:t>venons</a:t>
            </a:r>
            <a:r>
              <a:rPr lang="en-GB" dirty="0"/>
              <a:t> de terminer </a:t>
            </a:r>
            <a:r>
              <a:rPr lang="en-GB" dirty="0" err="1"/>
              <a:t>l’analyse</a:t>
            </a:r>
            <a:r>
              <a:rPr lang="en-GB" dirty="0"/>
              <a:t> </a:t>
            </a:r>
            <a:r>
              <a:rPr lang="en-GB" dirty="0" err="1"/>
              <a:t>statistiques</a:t>
            </a:r>
            <a:r>
              <a:rPr lang="en-GB" dirty="0"/>
              <a:t> d’un point de </a:t>
            </a:r>
            <a:r>
              <a:rPr lang="en-GB" dirty="0" err="1"/>
              <a:t>vue</a:t>
            </a:r>
            <a:r>
              <a:rPr lang="en-GB" dirty="0"/>
              <a:t> de </a:t>
            </a:r>
            <a:r>
              <a:rPr lang="en-GB" dirty="0" err="1"/>
              <a:t>l’activité</a:t>
            </a:r>
            <a:r>
              <a:rPr lang="en-GB" dirty="0"/>
              <a:t> des </a:t>
            </a:r>
            <a:r>
              <a:rPr lang="en-GB" dirty="0" err="1"/>
              <a:t>colis</a:t>
            </a:r>
            <a:r>
              <a:rPr lang="en-GB" dirty="0"/>
              <a:t> </a:t>
            </a:r>
            <a:r>
              <a:rPr lang="en-GB" dirty="0" err="1"/>
              <a:t>soumis</a:t>
            </a:r>
            <a:r>
              <a:rPr lang="en-GB" dirty="0"/>
              <a:t> à un CQ, </a:t>
            </a:r>
            <a:r>
              <a:rPr lang="en-GB" dirty="0" err="1"/>
              <a:t>désormais</a:t>
            </a:r>
            <a:r>
              <a:rPr lang="en-GB" dirty="0"/>
              <a:t> nous </a:t>
            </a:r>
            <a:r>
              <a:rPr lang="en-GB" dirty="0" err="1"/>
              <a:t>allons</a:t>
            </a:r>
            <a:r>
              <a:rPr lang="en-GB" dirty="0"/>
              <a:t> nous </a:t>
            </a:r>
            <a:r>
              <a:rPr lang="en-GB" dirty="0" err="1"/>
              <a:t>pencher</a:t>
            </a:r>
            <a:r>
              <a:rPr lang="en-GB" dirty="0"/>
              <a:t> sur les IRAS des </a:t>
            </a:r>
            <a:r>
              <a:rPr lang="en-GB" dirty="0" err="1"/>
              <a:t>colis</a:t>
            </a:r>
            <a:r>
              <a:rPr lang="en-GB" dirty="0"/>
              <a:t> </a:t>
            </a:r>
            <a:r>
              <a:rPr lang="en-GB" dirty="0" err="1"/>
              <a:t>soumis</a:t>
            </a:r>
            <a:r>
              <a:rPr lang="en-GB" dirty="0"/>
              <a:t> à un CQ et plus </a:t>
            </a:r>
            <a:r>
              <a:rPr lang="en-GB" dirty="0" err="1"/>
              <a:t>précisement</a:t>
            </a:r>
            <a:r>
              <a:rPr lang="en-GB" dirty="0"/>
              <a:t> </a:t>
            </a:r>
            <a:r>
              <a:rPr lang="en-GB" dirty="0" err="1"/>
              <a:t>l’IRAS</a:t>
            </a:r>
            <a:r>
              <a:rPr lang="en-GB" dirty="0"/>
              <a:t> </a:t>
            </a:r>
            <a:r>
              <a:rPr lang="en-GB" dirty="0" err="1"/>
              <a:t>colis</a:t>
            </a:r>
            <a:r>
              <a:rPr lang="en-GB" dirty="0"/>
              <a:t>, </a:t>
            </a:r>
            <a:r>
              <a:rPr lang="en-GB" dirty="0" err="1"/>
              <a:t>qu’on</a:t>
            </a:r>
            <a:r>
              <a:rPr lang="en-GB" dirty="0"/>
              <a:t> </a:t>
            </a:r>
            <a:r>
              <a:rPr lang="en-GB" dirty="0" err="1"/>
              <a:t>peut</a:t>
            </a:r>
            <a:r>
              <a:rPr lang="en-GB" dirty="0"/>
              <a:t> </a:t>
            </a:r>
            <a:r>
              <a:rPr lang="en-GB" dirty="0" err="1"/>
              <a:t>calculer</a:t>
            </a:r>
            <a:r>
              <a:rPr lang="en-GB" dirty="0"/>
              <a:t> avec </a:t>
            </a:r>
            <a:r>
              <a:rPr lang="en-GB" dirty="0" err="1"/>
              <a:t>cette</a:t>
            </a:r>
            <a:r>
              <a:rPr lang="en-GB" dirty="0"/>
              <a:t> </a:t>
            </a:r>
            <a:r>
              <a:rPr lang="en-GB" dirty="0" err="1"/>
              <a:t>formule</a:t>
            </a:r>
            <a:r>
              <a:rPr lang="en-GB" dirty="0"/>
              <a:t>. </a:t>
            </a:r>
            <a:r>
              <a:rPr lang="en-GB" dirty="0" err="1"/>
              <a:t>Cependant</a:t>
            </a:r>
            <a:r>
              <a:rPr lang="en-GB" dirty="0"/>
              <a:t>, nous </a:t>
            </a:r>
            <a:r>
              <a:rPr lang="en-GB" dirty="0" err="1"/>
              <a:t>n’utilisons</a:t>
            </a:r>
            <a:r>
              <a:rPr lang="en-GB" dirty="0"/>
              <a:t> pas </a:t>
            </a:r>
            <a:r>
              <a:rPr lang="en-GB" dirty="0" err="1"/>
              <a:t>directement</a:t>
            </a:r>
            <a:r>
              <a:rPr lang="en-GB" dirty="0"/>
              <a:t> </a:t>
            </a:r>
            <a:r>
              <a:rPr lang="en-GB" dirty="0" err="1"/>
              <a:t>cette</a:t>
            </a:r>
            <a:r>
              <a:rPr lang="en-GB" dirty="0"/>
              <a:t> </a:t>
            </a:r>
            <a:r>
              <a:rPr lang="en-GB" dirty="0" err="1"/>
              <a:t>formule</a:t>
            </a:r>
            <a:r>
              <a:rPr lang="en-GB" dirty="0"/>
              <a:t> dans le service CS pour </a:t>
            </a:r>
            <a:r>
              <a:rPr lang="en-GB" dirty="0" err="1"/>
              <a:t>calculer</a:t>
            </a:r>
            <a:r>
              <a:rPr lang="en-GB" dirty="0"/>
              <a:t> les IRAS. On utilise </a:t>
            </a:r>
            <a:r>
              <a:rPr lang="en-GB" dirty="0" err="1"/>
              <a:t>une</a:t>
            </a:r>
            <a:r>
              <a:rPr lang="en-GB" dirty="0"/>
              <a:t> application </a:t>
            </a:r>
            <a:r>
              <a:rPr lang="en-GB" dirty="0" err="1"/>
              <a:t>appelée</a:t>
            </a:r>
            <a:r>
              <a:rPr lang="en-GB" dirty="0"/>
              <a:t> CIRAS qui utilise </a:t>
            </a:r>
            <a:r>
              <a:rPr lang="en-GB" dirty="0" err="1"/>
              <a:t>cette</a:t>
            </a:r>
            <a:r>
              <a:rPr lang="en-GB" dirty="0"/>
              <a:t> </a:t>
            </a:r>
            <a:r>
              <a:rPr lang="en-GB" dirty="0" err="1"/>
              <a:t>formule</a:t>
            </a:r>
            <a:r>
              <a:rPr lang="en-GB" dirty="0"/>
              <a:t> pour </a:t>
            </a:r>
            <a:r>
              <a:rPr lang="en-GB" dirty="0" err="1"/>
              <a:t>calculer</a:t>
            </a:r>
            <a:r>
              <a:rPr lang="en-GB" dirty="0"/>
              <a:t> les IRAS des </a:t>
            </a:r>
            <a:r>
              <a:rPr lang="en-GB" dirty="0" err="1"/>
              <a:t>colis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utilisant</a:t>
            </a:r>
            <a:r>
              <a:rPr lang="en-GB" dirty="0"/>
              <a:t> les rapports </a:t>
            </a:r>
            <a:r>
              <a:rPr lang="en-GB" dirty="0" err="1"/>
              <a:t>édités</a:t>
            </a:r>
            <a:r>
              <a:rPr lang="en-GB" dirty="0"/>
              <a:t>. Nous </a:t>
            </a:r>
            <a:r>
              <a:rPr lang="en-GB" dirty="0" err="1"/>
              <a:t>avons</a:t>
            </a:r>
            <a:r>
              <a:rPr lang="en-GB" dirty="0"/>
              <a:t> a </a:t>
            </a:r>
            <a:r>
              <a:rPr lang="en-GB" dirty="0" err="1"/>
              <a:t>l’écran</a:t>
            </a:r>
            <a:r>
              <a:rPr lang="en-GB" dirty="0"/>
              <a:t> trois distributions. La premiere distribution </a:t>
            </a:r>
            <a:r>
              <a:rPr lang="en-GB" dirty="0" err="1"/>
              <a:t>montre</a:t>
            </a:r>
            <a:r>
              <a:rPr lang="en-GB" dirty="0"/>
              <a:t> la </a:t>
            </a:r>
            <a:r>
              <a:rPr lang="en-GB" dirty="0" err="1"/>
              <a:t>fréquence</a:t>
            </a:r>
            <a:r>
              <a:rPr lang="en-GB" dirty="0"/>
              <a:t> des </a:t>
            </a:r>
            <a:r>
              <a:rPr lang="en-GB" dirty="0" err="1"/>
              <a:t>valeurs</a:t>
            </a:r>
            <a:r>
              <a:rPr lang="en-GB" dirty="0"/>
              <a:t> de </a:t>
            </a:r>
            <a:r>
              <a:rPr lang="en-GB" dirty="0" err="1"/>
              <a:t>l’IRAS</a:t>
            </a:r>
            <a:r>
              <a:rPr lang="en-GB" dirty="0"/>
              <a:t> des </a:t>
            </a:r>
            <a:r>
              <a:rPr lang="en-GB" dirty="0" err="1"/>
              <a:t>colis</a:t>
            </a:r>
            <a:r>
              <a:rPr lang="en-GB" dirty="0"/>
              <a:t> de </a:t>
            </a:r>
            <a:r>
              <a:rPr lang="en-GB" dirty="0" err="1"/>
              <a:t>dechets</a:t>
            </a:r>
            <a:r>
              <a:rPr lang="en-GB" dirty="0"/>
              <a:t>. Pour la </a:t>
            </a:r>
            <a:r>
              <a:rPr lang="en-GB" dirty="0" err="1"/>
              <a:t>deuxieme</a:t>
            </a:r>
            <a:r>
              <a:rPr lang="en-GB" dirty="0"/>
              <a:t> distribution nous </a:t>
            </a:r>
            <a:r>
              <a:rPr lang="en-GB" dirty="0" err="1"/>
              <a:t>avons</a:t>
            </a:r>
            <a:r>
              <a:rPr lang="en-GB" dirty="0"/>
              <a:t> la </a:t>
            </a:r>
            <a:r>
              <a:rPr lang="en-GB" dirty="0" err="1"/>
              <a:t>frequence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ordonnee</a:t>
            </a:r>
            <a:r>
              <a:rPr lang="en-GB" dirty="0"/>
              <a:t> et les </a:t>
            </a:r>
            <a:r>
              <a:rPr lang="en-GB" dirty="0" err="1"/>
              <a:t>valeurs</a:t>
            </a:r>
            <a:r>
              <a:rPr lang="en-GB" dirty="0"/>
              <a:t> de </a:t>
            </a:r>
            <a:r>
              <a:rPr lang="en-GB" dirty="0" err="1"/>
              <a:t>l’IRAS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utilisant</a:t>
            </a:r>
            <a:r>
              <a:rPr lang="en-GB" dirty="0"/>
              <a:t> les rapports des </a:t>
            </a:r>
            <a:r>
              <a:rPr lang="en-GB" dirty="0" err="1"/>
              <a:t>mesures</a:t>
            </a:r>
            <a:r>
              <a:rPr lang="en-GB" dirty="0"/>
              <a:t> des faces 1-2-3-4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supprimant</a:t>
            </a:r>
            <a:r>
              <a:rPr lang="en-GB" dirty="0"/>
              <a:t> les </a:t>
            </a:r>
            <a:r>
              <a:rPr lang="en-GB" dirty="0" err="1"/>
              <a:t>incertitudes</a:t>
            </a:r>
            <a:r>
              <a:rPr lang="en-GB" dirty="0"/>
              <a:t>. En </a:t>
            </a:r>
            <a:r>
              <a:rPr lang="en-GB" dirty="0" err="1"/>
              <a:t>effet</a:t>
            </a:r>
            <a:r>
              <a:rPr lang="en-GB" dirty="0"/>
              <a:t>, CIRAS utilise les </a:t>
            </a:r>
            <a:r>
              <a:rPr lang="en-GB" dirty="0" err="1"/>
              <a:t>incertitudes</a:t>
            </a:r>
            <a:r>
              <a:rPr lang="en-GB" dirty="0"/>
              <a:t> des rapports pour </a:t>
            </a:r>
            <a:r>
              <a:rPr lang="en-GB" dirty="0" err="1"/>
              <a:t>calculer</a:t>
            </a:r>
            <a:r>
              <a:rPr lang="en-GB" dirty="0"/>
              <a:t> les IRAS. Alors </a:t>
            </a:r>
            <a:r>
              <a:rPr lang="en-GB" dirty="0" err="1"/>
              <a:t>afin</a:t>
            </a:r>
            <a:r>
              <a:rPr lang="en-GB" dirty="0"/>
              <a:t> de </a:t>
            </a:r>
            <a:r>
              <a:rPr lang="en-GB" dirty="0" err="1"/>
              <a:t>supprimer</a:t>
            </a:r>
            <a:r>
              <a:rPr lang="en-GB" dirty="0"/>
              <a:t> les </a:t>
            </a:r>
            <a:r>
              <a:rPr lang="en-GB" dirty="0" err="1"/>
              <a:t>incertitudes</a:t>
            </a:r>
            <a:r>
              <a:rPr lang="en-GB" dirty="0"/>
              <a:t> des rapports, nous </a:t>
            </a:r>
            <a:r>
              <a:rPr lang="en-GB" dirty="0" err="1"/>
              <a:t>avons</a:t>
            </a:r>
            <a:r>
              <a:rPr lang="en-GB" dirty="0"/>
              <a:t> </a:t>
            </a:r>
            <a:r>
              <a:rPr lang="en-GB" dirty="0" err="1"/>
              <a:t>modifié</a:t>
            </a:r>
            <a:r>
              <a:rPr lang="en-GB" dirty="0"/>
              <a:t> les 204 rapports </a:t>
            </a:r>
            <a:r>
              <a:rPr lang="en-GB" dirty="0" err="1"/>
              <a:t>afin</a:t>
            </a:r>
            <a:r>
              <a:rPr lang="en-GB" dirty="0"/>
              <a:t> </a:t>
            </a:r>
            <a:r>
              <a:rPr lang="en-GB" dirty="0" err="1"/>
              <a:t>d’enlever</a:t>
            </a:r>
            <a:r>
              <a:rPr lang="en-GB" dirty="0"/>
              <a:t> les </a:t>
            </a:r>
            <a:r>
              <a:rPr lang="en-GB" dirty="0" err="1"/>
              <a:t>incertitudes</a:t>
            </a:r>
            <a:r>
              <a:rPr lang="en-GB" dirty="0"/>
              <a:t>. </a:t>
            </a:r>
          </a:p>
          <a:p>
            <a:r>
              <a:rPr lang="en-GB" dirty="0"/>
              <a:t>Nous </a:t>
            </a:r>
            <a:r>
              <a:rPr lang="en-GB" dirty="0" err="1"/>
              <a:t>pouvons</a:t>
            </a:r>
            <a:r>
              <a:rPr lang="en-GB" dirty="0"/>
              <a:t> </a:t>
            </a:r>
            <a:r>
              <a:rPr lang="en-GB" dirty="0" err="1"/>
              <a:t>remarquer</a:t>
            </a:r>
            <a:r>
              <a:rPr lang="en-GB" dirty="0"/>
              <a:t> que les </a:t>
            </a:r>
            <a:r>
              <a:rPr lang="en-GB" dirty="0" err="1"/>
              <a:t>colis</a:t>
            </a:r>
            <a:r>
              <a:rPr lang="en-GB" dirty="0"/>
              <a:t> </a:t>
            </a:r>
            <a:r>
              <a:rPr lang="en-GB" dirty="0" err="1"/>
              <a:t>soumis</a:t>
            </a:r>
            <a:r>
              <a:rPr lang="en-GB" dirty="0"/>
              <a:t> au CQ </a:t>
            </a:r>
            <a:r>
              <a:rPr lang="en-GB" dirty="0" err="1"/>
              <a:t>n’ont</a:t>
            </a:r>
            <a:r>
              <a:rPr lang="en-GB" dirty="0"/>
              <a:t> jamais </a:t>
            </a:r>
            <a:r>
              <a:rPr lang="en-GB" dirty="0" err="1"/>
              <a:t>dépassé</a:t>
            </a:r>
            <a:r>
              <a:rPr lang="en-GB" dirty="0"/>
              <a:t> le </a:t>
            </a:r>
            <a:r>
              <a:rPr lang="en-GB" dirty="0" err="1"/>
              <a:t>critère</a:t>
            </a:r>
            <a:r>
              <a:rPr lang="en-GB" dirty="0"/>
              <a:t> de </a:t>
            </a:r>
            <a:r>
              <a:rPr lang="en-GB" dirty="0" err="1"/>
              <a:t>l’IRAS</a:t>
            </a:r>
            <a:r>
              <a:rPr lang="en-GB" dirty="0"/>
              <a:t> </a:t>
            </a:r>
            <a:r>
              <a:rPr lang="en-GB" dirty="0" err="1"/>
              <a:t>colis</a:t>
            </a:r>
            <a:r>
              <a:rPr lang="en-GB" dirty="0"/>
              <a:t> </a:t>
            </a:r>
            <a:r>
              <a:rPr lang="en-GB" dirty="0" err="1"/>
              <a:t>supérieur</a:t>
            </a:r>
            <a:r>
              <a:rPr lang="en-GB" dirty="0"/>
              <a:t> à 10. </a:t>
            </a:r>
          </a:p>
          <a:p>
            <a:r>
              <a:rPr lang="en-GB" dirty="0"/>
              <a:t>La </a:t>
            </a:r>
            <a:r>
              <a:rPr lang="en-GB" dirty="0" err="1"/>
              <a:t>troisieme</a:t>
            </a:r>
            <a:r>
              <a:rPr lang="en-GB" dirty="0"/>
              <a:t> distribution </a:t>
            </a:r>
            <a:r>
              <a:rPr lang="en-GB" dirty="0" err="1"/>
              <a:t>montre</a:t>
            </a:r>
            <a:r>
              <a:rPr lang="en-GB" dirty="0"/>
              <a:t> la </a:t>
            </a:r>
            <a:r>
              <a:rPr lang="en-GB" dirty="0" err="1"/>
              <a:t>frequence</a:t>
            </a:r>
            <a:r>
              <a:rPr lang="en-GB" dirty="0"/>
              <a:t> des ratios IRAS 1-3 sur IRAS 1-&gt;4.</a:t>
            </a:r>
          </a:p>
          <a:p>
            <a:r>
              <a:rPr lang="en-GB" dirty="0"/>
              <a:t>Les </a:t>
            </a:r>
            <a:r>
              <a:rPr lang="en-GB" dirty="0" err="1"/>
              <a:t>caracteristiques</a:t>
            </a:r>
            <a:r>
              <a:rPr lang="en-GB" dirty="0"/>
              <a:t> </a:t>
            </a:r>
            <a:r>
              <a:rPr lang="en-GB" dirty="0" err="1"/>
              <a:t>statistiques</a:t>
            </a:r>
            <a:r>
              <a:rPr lang="en-GB" dirty="0"/>
              <a:t> </a:t>
            </a:r>
            <a:r>
              <a:rPr lang="en-GB" dirty="0" err="1"/>
              <a:t>calculées</a:t>
            </a:r>
            <a:r>
              <a:rPr lang="en-GB" dirty="0"/>
              <a:t> dans le tableau </a:t>
            </a:r>
            <a:r>
              <a:rPr lang="en-GB" dirty="0" err="1"/>
              <a:t>sont</a:t>
            </a:r>
            <a:r>
              <a:rPr lang="en-GB" dirty="0"/>
              <a:t> les </a:t>
            </a:r>
            <a:r>
              <a:rPr lang="en-GB" dirty="0" err="1"/>
              <a:t>caracterisitiques</a:t>
            </a:r>
            <a:r>
              <a:rPr lang="en-GB" dirty="0"/>
              <a:t> de la </a:t>
            </a:r>
            <a:r>
              <a:rPr lang="en-GB" dirty="0" err="1"/>
              <a:t>série</a:t>
            </a:r>
            <a:r>
              <a:rPr lang="en-GB" dirty="0"/>
              <a:t> du ratio. On remarque que 75% des </a:t>
            </a:r>
            <a:r>
              <a:rPr lang="en-GB" dirty="0" err="1"/>
              <a:t>valeurs</a:t>
            </a:r>
            <a:r>
              <a:rPr lang="en-GB" dirty="0"/>
              <a:t> des ratios </a:t>
            </a:r>
            <a:r>
              <a:rPr lang="en-GB" dirty="0" err="1"/>
              <a:t>sont</a:t>
            </a:r>
            <a:r>
              <a:rPr lang="en-GB" dirty="0"/>
              <a:t> </a:t>
            </a:r>
            <a:r>
              <a:rPr lang="en-GB" dirty="0" err="1"/>
              <a:t>superieures</a:t>
            </a:r>
            <a:r>
              <a:rPr lang="en-GB" dirty="0"/>
              <a:t> a 1 </a:t>
            </a:r>
            <a:r>
              <a:rPr lang="en-GB" dirty="0" err="1"/>
              <a:t>donc</a:t>
            </a:r>
            <a:r>
              <a:rPr lang="en-GB" dirty="0"/>
              <a:t> que 75% des IRAS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utilisant</a:t>
            </a:r>
            <a:r>
              <a:rPr lang="en-GB" dirty="0"/>
              <a:t> les faces 1 et 3 </a:t>
            </a:r>
            <a:r>
              <a:rPr lang="en-GB" dirty="0" err="1"/>
              <a:t>sont</a:t>
            </a:r>
            <a:r>
              <a:rPr lang="en-GB" dirty="0"/>
              <a:t> </a:t>
            </a:r>
            <a:r>
              <a:rPr lang="en-GB" dirty="0" err="1"/>
              <a:t>superieurs</a:t>
            </a:r>
            <a:r>
              <a:rPr lang="en-GB" dirty="0"/>
              <a:t> aux IRAS </a:t>
            </a:r>
            <a:r>
              <a:rPr lang="en-GB" dirty="0" err="1"/>
              <a:t>calcules</a:t>
            </a:r>
            <a:r>
              <a:rPr lang="en-GB" dirty="0"/>
              <a:t> avec les face 1-2-3-4.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8515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250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285750" indent="-285750" algn="just">
              <a:buSzPts val="2700"/>
              <a:buFont typeface="Arial" panose="020B0604020202020204" pitchFamily="34" charset="0"/>
              <a:buChar char="•"/>
            </a:pPr>
            <a:r>
              <a:rPr lang="en-GB" dirty="0"/>
              <a:t>CERN is an </a:t>
            </a:r>
            <a:r>
              <a:rPr lang="en-GB" b="1" i="1" dirty="0"/>
              <a:t>intergovernmental Organization </a:t>
            </a:r>
            <a:r>
              <a:rPr lang="en-GB" dirty="0"/>
              <a:t>subject not to national but international law. </a:t>
            </a:r>
          </a:p>
          <a:p>
            <a:pPr marL="285750" indent="-285750" algn="just">
              <a:buSzPts val="2700"/>
              <a:buFont typeface="Arial" panose="020B0604020202020204" pitchFamily="34" charset="0"/>
              <a:buChar char="•"/>
            </a:pPr>
            <a:r>
              <a:rPr lang="en-GB" dirty="0"/>
              <a:t>Among the matters covered are RW.</a:t>
            </a:r>
          </a:p>
          <a:p>
            <a:pPr marL="285750" indent="-285750" algn="just">
              <a:buSzPts val="2700"/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 algn="just">
              <a:buSzPts val="2700"/>
              <a:buFont typeface="Arial" panose="020B0604020202020204" pitchFamily="34" charset="0"/>
              <a:buChar char="•"/>
            </a:pPr>
            <a:r>
              <a:rPr lang="en-GB" dirty="0"/>
              <a:t>Le CERN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une</a:t>
            </a:r>
            <a:r>
              <a:rPr lang="en-GB" dirty="0"/>
              <a:t> Organisation </a:t>
            </a:r>
            <a:r>
              <a:rPr lang="en-GB" dirty="0" err="1"/>
              <a:t>intergouvernementale</a:t>
            </a:r>
            <a:r>
              <a:rPr lang="en-GB" dirty="0"/>
              <a:t> </a:t>
            </a:r>
            <a:r>
              <a:rPr lang="en-GB" dirty="0" err="1"/>
              <a:t>asujetti</a:t>
            </a:r>
            <a:r>
              <a:rPr lang="en-GB" dirty="0"/>
              <a:t> aux </a:t>
            </a:r>
            <a:r>
              <a:rPr lang="en-GB" dirty="0" err="1"/>
              <a:t>lois</a:t>
            </a:r>
            <a:r>
              <a:rPr lang="en-GB" dirty="0"/>
              <a:t> </a:t>
            </a:r>
            <a:r>
              <a:rPr lang="en-GB" dirty="0" err="1"/>
              <a:t>internationales</a:t>
            </a:r>
            <a:r>
              <a:rPr lang="en-GB" dirty="0"/>
              <a:t> et non </a:t>
            </a:r>
            <a:r>
              <a:rPr lang="en-GB" dirty="0" err="1"/>
              <a:t>nationales</a:t>
            </a:r>
            <a:r>
              <a:rPr lang="en-GB" dirty="0"/>
              <a:t>.</a:t>
            </a:r>
          </a:p>
          <a:p>
            <a:pPr marL="285750" indent="-285750" algn="just">
              <a:buSzPts val="2700"/>
              <a:buFont typeface="Arial" panose="020B0604020202020204" pitchFamily="34" charset="0"/>
              <a:buChar char="•"/>
            </a:pPr>
            <a:r>
              <a:rPr lang="en-GB" dirty="0" err="1"/>
              <a:t>Etroite</a:t>
            </a:r>
            <a:r>
              <a:rPr lang="en-GB" dirty="0"/>
              <a:t> collaboration entre le CERN et les </a:t>
            </a:r>
            <a:r>
              <a:rPr lang="en-GB" dirty="0" err="1"/>
              <a:t>Etats</a:t>
            </a:r>
            <a:r>
              <a:rPr lang="en-GB" dirty="0"/>
              <a:t> </a:t>
            </a:r>
            <a:r>
              <a:rPr lang="en-GB" dirty="0" err="1"/>
              <a:t>hôtes</a:t>
            </a:r>
            <a:r>
              <a:rPr lang="en-GB" dirty="0"/>
              <a:t> </a:t>
            </a:r>
            <a:r>
              <a:rPr lang="en-GB" dirty="0" err="1"/>
              <a:t>représentés</a:t>
            </a:r>
            <a:r>
              <a:rPr lang="en-GB" dirty="0"/>
              <a:t> par </a:t>
            </a:r>
            <a:r>
              <a:rPr lang="en-GB" dirty="0" err="1"/>
              <a:t>l’OFSP</a:t>
            </a:r>
            <a:r>
              <a:rPr lang="en-GB" dirty="0"/>
              <a:t> et </a:t>
            </a:r>
            <a:r>
              <a:rPr lang="en-GB" dirty="0" err="1"/>
              <a:t>l’ASN</a:t>
            </a:r>
            <a:r>
              <a:rPr lang="en-GB" dirty="0"/>
              <a:t>.</a:t>
            </a:r>
          </a:p>
          <a:p>
            <a:pPr marL="285750" indent="-285750" algn="just">
              <a:buSzPts val="2700"/>
              <a:buFont typeface="Arial" panose="020B0604020202020204" pitchFamily="34" charset="0"/>
              <a:buChar char="•"/>
            </a:pPr>
            <a:r>
              <a:rPr lang="en-GB" dirty="0"/>
              <a:t> </a:t>
            </a:r>
          </a:p>
          <a:p>
            <a:pPr marL="0" indent="0" algn="just">
              <a:buSzPts val="2700"/>
              <a:buFont typeface="Arial" panose="020B0604020202020204" pitchFamily="34" charset="0"/>
              <a:buNone/>
            </a:pP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17067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437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La validation du process RW se fait avec la </a:t>
            </a:r>
            <a:r>
              <a:rPr lang="en-GB" dirty="0" err="1"/>
              <a:t>caracterisation</a:t>
            </a:r>
            <a:r>
              <a:rPr lang="en-GB" dirty="0"/>
              <a:t> </a:t>
            </a:r>
            <a:r>
              <a:rPr lang="en-GB" dirty="0" err="1"/>
              <a:t>radiologique</a:t>
            </a:r>
            <a:r>
              <a:rPr lang="en-GB" dirty="0"/>
              <a:t> des </a:t>
            </a:r>
            <a:r>
              <a:rPr lang="en-GB" dirty="0" err="1"/>
              <a:t>dechets</a:t>
            </a:r>
            <a:endParaRPr lang="en-GB" dirty="0"/>
          </a:p>
          <a:p>
            <a:r>
              <a:rPr lang="en-GB" dirty="0" err="1"/>
              <a:t>Cette</a:t>
            </a:r>
            <a:r>
              <a:rPr lang="en-GB" dirty="0"/>
              <a:t> </a:t>
            </a:r>
            <a:r>
              <a:rPr lang="en-GB" dirty="0" err="1"/>
              <a:t>etape</a:t>
            </a:r>
            <a:r>
              <a:rPr lang="en-GB" dirty="0"/>
              <a:t> se fait avec la technique de spectrometry gamma a haute resolution </a:t>
            </a:r>
            <a:r>
              <a:rPr lang="en-GB" dirty="0" err="1"/>
              <a:t>d’energie</a:t>
            </a:r>
            <a:r>
              <a:rPr lang="en-GB" dirty="0"/>
              <a:t> </a:t>
            </a:r>
            <a:r>
              <a:rPr lang="en-GB" dirty="0" err="1"/>
              <a:t>utilisant</a:t>
            </a:r>
            <a:r>
              <a:rPr lang="en-GB" dirty="0"/>
              <a:t> un </a:t>
            </a:r>
            <a:r>
              <a:rPr lang="en-GB" dirty="0" err="1"/>
              <a:t>detecteur</a:t>
            </a:r>
            <a:r>
              <a:rPr lang="en-GB" dirty="0"/>
              <a:t> Germanium</a:t>
            </a:r>
          </a:p>
          <a:p>
            <a:r>
              <a:rPr lang="en-GB" dirty="0" err="1"/>
              <a:t>Apres</a:t>
            </a:r>
            <a:r>
              <a:rPr lang="en-GB" dirty="0"/>
              <a:t> l </a:t>
            </a:r>
            <a:r>
              <a:rPr lang="en-GB" dirty="0" err="1"/>
              <a:t>amesure</a:t>
            </a:r>
            <a:r>
              <a:rPr lang="en-GB" dirty="0"/>
              <a:t>. obtention de spectres qui </a:t>
            </a:r>
            <a:r>
              <a:rPr lang="en-GB" dirty="0" err="1"/>
              <a:t>vont</a:t>
            </a:r>
            <a:r>
              <a:rPr lang="en-GB" dirty="0"/>
              <a:t> </a:t>
            </a:r>
            <a:r>
              <a:rPr lang="en-GB" dirty="0" err="1"/>
              <a:t>etre</a:t>
            </a:r>
            <a:r>
              <a:rPr lang="en-GB" dirty="0"/>
              <a:t> analyses par les </a:t>
            </a:r>
            <a:r>
              <a:rPr lang="en-GB" dirty="0" err="1"/>
              <a:t>techniciens</a:t>
            </a:r>
            <a:r>
              <a:rPr lang="en-GB" dirty="0"/>
              <a:t> du service CS</a:t>
            </a:r>
          </a:p>
          <a:p>
            <a:r>
              <a:rPr lang="en-GB" dirty="0" err="1"/>
              <a:t>Cette</a:t>
            </a:r>
            <a:r>
              <a:rPr lang="en-GB" dirty="0"/>
              <a:t> analyse </a:t>
            </a:r>
            <a:r>
              <a:rPr lang="en-GB" dirty="0" err="1"/>
              <a:t>permet</a:t>
            </a:r>
            <a:r>
              <a:rPr lang="en-GB" dirty="0"/>
              <a:t> de realiser </a:t>
            </a:r>
            <a:r>
              <a:rPr lang="en-GB" dirty="0" err="1"/>
              <a:t>l’inventaire</a:t>
            </a:r>
            <a:r>
              <a:rPr lang="en-GB" dirty="0"/>
              <a:t> de ETM nuclides (</a:t>
            </a:r>
            <a:r>
              <a:rPr lang="en-GB" dirty="0" err="1"/>
              <a:t>nucleides</a:t>
            </a:r>
            <a:r>
              <a:rPr lang="en-GB" dirty="0"/>
              <a:t> facile a </a:t>
            </a:r>
            <a:r>
              <a:rPr lang="en-GB" dirty="0" err="1"/>
              <a:t>mesurer</a:t>
            </a:r>
            <a:r>
              <a:rPr lang="en-GB" dirty="0"/>
              <a:t>) </a:t>
            </a:r>
          </a:p>
          <a:p>
            <a:r>
              <a:rPr lang="en-GB" dirty="0"/>
              <a:t>A la fin de </a:t>
            </a:r>
            <a:r>
              <a:rPr lang="en-GB" dirty="0" err="1"/>
              <a:t>cette</a:t>
            </a:r>
            <a:r>
              <a:rPr lang="en-GB" dirty="0"/>
              <a:t> analyse. des rapports </a:t>
            </a:r>
            <a:r>
              <a:rPr lang="en-GB" dirty="0" err="1"/>
              <a:t>sont</a:t>
            </a:r>
            <a:r>
              <a:rPr lang="en-GB" dirty="0"/>
              <a:t> </a:t>
            </a:r>
            <a:r>
              <a:rPr lang="en-GB" dirty="0" err="1"/>
              <a:t>edites</a:t>
            </a:r>
            <a:r>
              <a:rPr lang="en-GB" dirty="0"/>
              <a:t> </a:t>
            </a:r>
            <a:r>
              <a:rPr lang="en-GB" dirty="0" err="1"/>
              <a:t>afin</a:t>
            </a:r>
            <a:r>
              <a:rPr lang="en-GB" dirty="0"/>
              <a:t> de </a:t>
            </a:r>
            <a:r>
              <a:rPr lang="en-GB" dirty="0" err="1"/>
              <a:t>connaitre</a:t>
            </a:r>
            <a:r>
              <a:rPr lang="en-GB" dirty="0"/>
              <a:t> les </a:t>
            </a:r>
            <a:r>
              <a:rPr lang="en-GB" dirty="0" err="1"/>
              <a:t>informations</a:t>
            </a:r>
            <a:r>
              <a:rPr lang="en-GB" dirty="0"/>
              <a:t> des ETM nuclides</a:t>
            </a:r>
          </a:p>
          <a:p>
            <a:r>
              <a:rPr lang="en-GB" dirty="0"/>
              <a:t>Dans </a:t>
            </a:r>
            <a:r>
              <a:rPr lang="en-GB" dirty="0" err="1"/>
              <a:t>ces</a:t>
            </a:r>
            <a:r>
              <a:rPr lang="en-GB" dirty="0"/>
              <a:t> rapports. on </a:t>
            </a:r>
            <a:r>
              <a:rPr lang="en-GB" dirty="0" err="1"/>
              <a:t>retrouve</a:t>
            </a:r>
            <a:r>
              <a:rPr lang="en-GB" dirty="0"/>
              <a:t> les </a:t>
            </a:r>
            <a:r>
              <a:rPr lang="en-GB" dirty="0" err="1"/>
              <a:t>valeurs</a:t>
            </a:r>
            <a:r>
              <a:rPr lang="en-GB" dirty="0"/>
              <a:t> </a:t>
            </a:r>
            <a:r>
              <a:rPr lang="en-GB" dirty="0" err="1"/>
              <a:t>d’activités</a:t>
            </a:r>
            <a:r>
              <a:rPr lang="en-GB" dirty="0"/>
              <a:t> de </a:t>
            </a:r>
            <a:r>
              <a:rPr lang="en-GB" dirty="0" err="1"/>
              <a:t>chaque</a:t>
            </a:r>
            <a:r>
              <a:rPr lang="en-GB" dirty="0"/>
              <a:t> ETM nuclide et </a:t>
            </a:r>
            <a:r>
              <a:rPr lang="en-GB" dirty="0" err="1"/>
              <a:t>l’incertitude</a:t>
            </a:r>
            <a:r>
              <a:rPr lang="en-GB" dirty="0"/>
              <a:t> </a:t>
            </a:r>
            <a:r>
              <a:rPr lang="en-GB" dirty="0" err="1"/>
              <a:t>associée</a:t>
            </a:r>
            <a:r>
              <a:rPr lang="en-GB" dirty="0"/>
              <a:t> a </a:t>
            </a:r>
            <a:r>
              <a:rPr lang="en-GB" dirty="0" err="1"/>
              <a:t>cette</a:t>
            </a:r>
            <a:r>
              <a:rPr lang="en-GB" dirty="0"/>
              <a:t> </a:t>
            </a:r>
            <a:r>
              <a:rPr lang="en-GB" dirty="0" err="1"/>
              <a:t>valeur</a:t>
            </a:r>
            <a:r>
              <a:rPr lang="en-GB" dirty="0"/>
              <a:t> a un interval de </a:t>
            </a:r>
            <a:r>
              <a:rPr lang="en-GB" dirty="0" err="1"/>
              <a:t>confiance</a:t>
            </a:r>
            <a:r>
              <a:rPr lang="en-GB" dirty="0"/>
              <a:t> de 95% (2 sigma)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4974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Application TREC </a:t>
            </a:r>
            <a:r>
              <a:rPr lang="en-GB" dirty="0" err="1"/>
              <a:t>developpé</a:t>
            </a:r>
            <a:r>
              <a:rPr lang="en-GB" dirty="0"/>
              <a:t> et mis a jour par le CERN</a:t>
            </a:r>
          </a:p>
          <a:p>
            <a:r>
              <a:rPr lang="en-GB" dirty="0" err="1"/>
              <a:t>Appli</a:t>
            </a:r>
            <a:r>
              <a:rPr lang="en-GB" dirty="0"/>
              <a:t> </a:t>
            </a:r>
            <a:r>
              <a:rPr lang="en-GB" dirty="0" err="1"/>
              <a:t>utilisée</a:t>
            </a:r>
            <a:r>
              <a:rPr lang="en-GB" dirty="0"/>
              <a:t> pour faire </a:t>
            </a:r>
          </a:p>
          <a:p>
            <a:r>
              <a:rPr lang="en-GB" dirty="0"/>
              <a:t>- la </a:t>
            </a:r>
            <a:r>
              <a:rPr lang="en-GB" dirty="0" err="1"/>
              <a:t>demande</a:t>
            </a:r>
            <a:r>
              <a:rPr lang="en-GB" dirty="0"/>
              <a:t> </a:t>
            </a:r>
            <a:r>
              <a:rPr lang="en-GB" dirty="0" err="1"/>
              <a:t>ou</a:t>
            </a:r>
            <a:r>
              <a:rPr lang="en-GB" dirty="0"/>
              <a:t> </a:t>
            </a:r>
            <a:r>
              <a:rPr lang="en-GB" dirty="0" err="1"/>
              <a:t>l’ajout</a:t>
            </a:r>
            <a:r>
              <a:rPr lang="en-GB" dirty="0"/>
              <a:t> des </a:t>
            </a:r>
            <a:r>
              <a:rPr lang="en-GB" dirty="0" err="1"/>
              <a:t>mesures</a:t>
            </a:r>
            <a:r>
              <a:rPr lang="en-GB" dirty="0"/>
              <a:t> RP</a:t>
            </a:r>
          </a:p>
          <a:p>
            <a:pPr marL="171450" indent="-171450">
              <a:buFontTx/>
              <a:buChar char="-"/>
            </a:pPr>
            <a:r>
              <a:rPr lang="en-GB" dirty="0"/>
              <a:t>La declaration de </a:t>
            </a:r>
            <a:r>
              <a:rPr lang="en-GB" dirty="0" err="1"/>
              <a:t>dechets</a:t>
            </a:r>
            <a:r>
              <a:rPr lang="en-GB" dirty="0"/>
              <a:t> </a:t>
            </a:r>
            <a:r>
              <a:rPr lang="en-GB" dirty="0" err="1"/>
              <a:t>radioactifs</a:t>
            </a:r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La </a:t>
            </a:r>
            <a:r>
              <a:rPr lang="en-GB" dirty="0" err="1"/>
              <a:t>tracabilite</a:t>
            </a:r>
            <a:r>
              <a:rPr lang="en-GB" dirty="0"/>
              <a:t> des analyses </a:t>
            </a:r>
            <a:r>
              <a:rPr lang="en-GB" dirty="0" err="1"/>
              <a:t>radiologiques</a:t>
            </a: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8417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CIRES -&gt; TFA</a:t>
            </a:r>
          </a:p>
          <a:p>
            <a:r>
              <a:rPr lang="en-GB" dirty="0"/>
              <a:t>CSA -&gt; FMA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3061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L’activité</a:t>
            </a:r>
            <a:r>
              <a:rPr lang="en-GB" dirty="0"/>
              <a:t> </a:t>
            </a:r>
            <a:r>
              <a:rPr lang="en-GB" dirty="0" err="1"/>
              <a:t>dún</a:t>
            </a:r>
            <a:r>
              <a:rPr lang="en-GB" dirty="0"/>
              <a:t> </a:t>
            </a:r>
            <a:r>
              <a:rPr lang="en-GB" dirty="0" err="1"/>
              <a:t>radionucleide</a:t>
            </a:r>
            <a:r>
              <a:rPr lang="en-GB" dirty="0"/>
              <a:t> se fait a </a:t>
            </a:r>
            <a:r>
              <a:rPr lang="en-GB" dirty="0" err="1"/>
              <a:t>l’aide</a:t>
            </a:r>
            <a:r>
              <a:rPr lang="en-GB" dirty="0"/>
              <a:t> de </a:t>
            </a:r>
            <a:r>
              <a:rPr lang="en-GB" dirty="0" err="1"/>
              <a:t>cette</a:t>
            </a:r>
            <a:r>
              <a:rPr lang="en-GB" dirty="0"/>
              <a:t> </a:t>
            </a:r>
            <a:r>
              <a:rPr lang="en-GB" dirty="0" err="1"/>
              <a:t>formule</a:t>
            </a:r>
            <a:r>
              <a:rPr lang="en-GB" dirty="0"/>
              <a:t>. </a:t>
            </a:r>
          </a:p>
          <a:p>
            <a:r>
              <a:rPr lang="en-GB" dirty="0" err="1"/>
              <a:t>Láctivité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le </a:t>
            </a:r>
            <a:r>
              <a:rPr lang="en-GB" dirty="0" err="1"/>
              <a:t>nombre</a:t>
            </a:r>
            <a:r>
              <a:rPr lang="en-GB" dirty="0"/>
              <a:t> de coups </a:t>
            </a:r>
            <a:r>
              <a:rPr lang="en-GB" dirty="0" err="1"/>
              <a:t>détecté</a:t>
            </a:r>
            <a:r>
              <a:rPr lang="en-GB" dirty="0"/>
              <a:t> </a:t>
            </a:r>
            <a:r>
              <a:rPr lang="en-GB" dirty="0" err="1"/>
              <a:t>divisé</a:t>
            </a:r>
            <a:r>
              <a:rPr lang="en-GB" dirty="0"/>
              <a:t> par </a:t>
            </a:r>
            <a:r>
              <a:rPr lang="en-GB" dirty="0" err="1"/>
              <a:t>líntensité</a:t>
            </a:r>
            <a:r>
              <a:rPr lang="en-GB" dirty="0"/>
              <a:t> de </a:t>
            </a:r>
            <a:r>
              <a:rPr lang="en-GB" dirty="0" err="1"/>
              <a:t>l’émission</a:t>
            </a:r>
            <a:r>
              <a:rPr lang="en-GB" dirty="0"/>
              <a:t>. </a:t>
            </a:r>
            <a:r>
              <a:rPr lang="en-GB" dirty="0" err="1"/>
              <a:t>l’efficacité</a:t>
            </a:r>
            <a:r>
              <a:rPr lang="en-GB" dirty="0"/>
              <a:t> </a:t>
            </a:r>
            <a:r>
              <a:rPr lang="en-GB" dirty="0" err="1"/>
              <a:t>d’étalonnage</a:t>
            </a:r>
            <a:r>
              <a:rPr lang="en-GB" dirty="0"/>
              <a:t> et par le temps de </a:t>
            </a:r>
            <a:r>
              <a:rPr lang="en-GB" dirty="0" err="1"/>
              <a:t>comptage</a:t>
            </a:r>
            <a:r>
              <a:rPr lang="en-GB" dirty="0"/>
              <a:t> de la </a:t>
            </a:r>
            <a:r>
              <a:rPr lang="en-GB" dirty="0" err="1"/>
              <a:t>mesure</a:t>
            </a:r>
            <a:endParaRPr lang="en-GB" dirty="0"/>
          </a:p>
          <a:p>
            <a:r>
              <a:rPr lang="en-GB" dirty="0"/>
              <a:t>A </a:t>
            </a:r>
            <a:r>
              <a:rPr lang="en-GB" dirty="0" err="1"/>
              <a:t>est</a:t>
            </a:r>
            <a:r>
              <a:rPr lang="en-GB" dirty="0"/>
              <a:t> compose de </a:t>
            </a:r>
            <a:r>
              <a:rPr lang="en-GB" dirty="0" err="1"/>
              <a:t>plusieurs</a:t>
            </a:r>
            <a:r>
              <a:rPr lang="en-GB" dirty="0"/>
              <a:t> </a:t>
            </a:r>
            <a:r>
              <a:rPr lang="en-GB" dirty="0" err="1"/>
              <a:t>facteurs</a:t>
            </a:r>
            <a:r>
              <a:rPr lang="en-GB" dirty="0"/>
              <a:t> </a:t>
            </a:r>
            <a:r>
              <a:rPr lang="en-GB" dirty="0" err="1"/>
              <a:t>apportant</a:t>
            </a:r>
            <a:r>
              <a:rPr lang="en-GB" dirty="0"/>
              <a:t> </a:t>
            </a:r>
            <a:r>
              <a:rPr lang="en-GB" dirty="0" err="1"/>
              <a:t>une</a:t>
            </a:r>
            <a:r>
              <a:rPr lang="en-GB" dirty="0"/>
              <a:t> incertitude</a:t>
            </a:r>
          </a:p>
          <a:p>
            <a:r>
              <a:rPr lang="en-GB" dirty="0"/>
              <a:t>On </a:t>
            </a:r>
            <a:r>
              <a:rPr lang="en-GB" dirty="0" err="1"/>
              <a:t>peut</a:t>
            </a:r>
            <a:r>
              <a:rPr lang="en-GB" dirty="0"/>
              <a:t> </a:t>
            </a:r>
            <a:r>
              <a:rPr lang="en-GB" dirty="0" err="1"/>
              <a:t>donc</a:t>
            </a:r>
            <a:r>
              <a:rPr lang="en-GB" dirty="0"/>
              <a:t> </a:t>
            </a:r>
            <a:r>
              <a:rPr lang="en-GB" dirty="0" err="1"/>
              <a:t>estimer</a:t>
            </a:r>
            <a:r>
              <a:rPr lang="en-GB" dirty="0"/>
              <a:t> </a:t>
            </a:r>
            <a:r>
              <a:rPr lang="en-GB" dirty="0" err="1"/>
              <a:t>l’incertitude</a:t>
            </a:r>
            <a:r>
              <a:rPr lang="en-GB" dirty="0"/>
              <a:t> sur </a:t>
            </a:r>
            <a:r>
              <a:rPr lang="en-GB" dirty="0" err="1"/>
              <a:t>láctivité</a:t>
            </a:r>
            <a:r>
              <a:rPr lang="en-GB" dirty="0"/>
              <a:t> grâce aux </a:t>
            </a:r>
            <a:r>
              <a:rPr lang="en-GB" dirty="0" err="1"/>
              <a:t>incertitudes</a:t>
            </a:r>
            <a:r>
              <a:rPr lang="en-GB" dirty="0"/>
              <a:t> des grandeurs </a:t>
            </a:r>
            <a:r>
              <a:rPr lang="en-GB" dirty="0" err="1"/>
              <a:t>composant</a:t>
            </a:r>
            <a:r>
              <a:rPr lang="en-GB" dirty="0"/>
              <a:t> </a:t>
            </a:r>
            <a:r>
              <a:rPr lang="en-GB" dirty="0" err="1"/>
              <a:t>l’activité</a:t>
            </a:r>
            <a:endParaRPr lang="en-GB" dirty="0"/>
          </a:p>
          <a:p>
            <a:r>
              <a:rPr lang="en-GB" dirty="0"/>
              <a:t>Si on </a:t>
            </a:r>
            <a:r>
              <a:rPr lang="en-GB" dirty="0" err="1"/>
              <a:t>regarde</a:t>
            </a:r>
            <a:r>
              <a:rPr lang="en-GB" dirty="0"/>
              <a:t> </a:t>
            </a:r>
            <a:r>
              <a:rPr lang="en-GB" dirty="0" err="1"/>
              <a:t>líncertitude</a:t>
            </a:r>
            <a:r>
              <a:rPr lang="en-GB" dirty="0"/>
              <a:t> </a:t>
            </a:r>
            <a:r>
              <a:rPr lang="en-GB" dirty="0" err="1"/>
              <a:t>liée</a:t>
            </a:r>
            <a:r>
              <a:rPr lang="en-GB" dirty="0"/>
              <a:t> a </a:t>
            </a:r>
            <a:r>
              <a:rPr lang="en-GB" dirty="0" err="1"/>
              <a:t>léfficacité</a:t>
            </a:r>
            <a:r>
              <a:rPr lang="en-GB" dirty="0"/>
              <a:t> </a:t>
            </a:r>
            <a:r>
              <a:rPr lang="en-GB" dirty="0" err="1"/>
              <a:t>d’étalonnage</a:t>
            </a:r>
            <a:r>
              <a:rPr lang="en-GB" dirty="0"/>
              <a:t>. on </a:t>
            </a:r>
            <a:r>
              <a:rPr lang="en-GB" dirty="0" err="1"/>
              <a:t>peut</a:t>
            </a:r>
            <a:r>
              <a:rPr lang="en-GB" dirty="0"/>
              <a:t> </a:t>
            </a:r>
            <a:r>
              <a:rPr lang="en-GB" dirty="0" err="1"/>
              <a:t>voir</a:t>
            </a:r>
            <a:r>
              <a:rPr lang="en-GB" dirty="0"/>
              <a:t> que </a:t>
            </a:r>
            <a:r>
              <a:rPr lang="en-GB" dirty="0" err="1"/>
              <a:t>celle</a:t>
            </a:r>
            <a:r>
              <a:rPr lang="en-GB" dirty="0"/>
              <a:t>-ci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composée</a:t>
            </a:r>
            <a:r>
              <a:rPr lang="en-GB" dirty="0"/>
              <a:t> de deux </a:t>
            </a:r>
            <a:r>
              <a:rPr lang="en-GB" dirty="0" err="1"/>
              <a:t>facteurs</a:t>
            </a:r>
            <a:r>
              <a:rPr lang="en-GB" dirty="0"/>
              <a:t> : </a:t>
            </a:r>
            <a:r>
              <a:rPr lang="en-GB" dirty="0" err="1"/>
              <a:t>numerique</a:t>
            </a:r>
            <a:r>
              <a:rPr lang="en-GB" dirty="0"/>
              <a:t> et </a:t>
            </a:r>
            <a:r>
              <a:rPr lang="en-GB" dirty="0" err="1"/>
              <a:t>geometrique</a:t>
            </a:r>
            <a:r>
              <a:rPr lang="en-GB" dirty="0"/>
              <a:t>.</a:t>
            </a:r>
          </a:p>
          <a:p>
            <a:r>
              <a:rPr lang="en-GB" dirty="0" err="1"/>
              <a:t>Cette</a:t>
            </a:r>
            <a:r>
              <a:rPr lang="en-GB" dirty="0"/>
              <a:t> incertitude </a:t>
            </a:r>
            <a:r>
              <a:rPr lang="en-GB" dirty="0" err="1"/>
              <a:t>est</a:t>
            </a:r>
            <a:r>
              <a:rPr lang="en-GB" dirty="0"/>
              <a:t> </a:t>
            </a:r>
            <a:r>
              <a:rPr lang="en-GB" dirty="0" err="1"/>
              <a:t>donnée</a:t>
            </a:r>
            <a:r>
              <a:rPr lang="en-GB" dirty="0"/>
              <a:t> par les </a:t>
            </a:r>
            <a:r>
              <a:rPr lang="en-GB" dirty="0" err="1"/>
              <a:t>courbes</a:t>
            </a:r>
            <a:r>
              <a:rPr lang="en-GB" dirty="0"/>
              <a:t> ISOCS.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9574-A819-4FE4-99A7-1E27AD09ADC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9284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Axes X et Y</a:t>
            </a:r>
          </a:p>
          <a:p>
            <a:r>
              <a:rPr lang="en-GB" dirty="0"/>
              <a:t>1er quantile -&gt; 75% des </a:t>
            </a:r>
            <a:r>
              <a:rPr lang="en-GB" dirty="0" err="1"/>
              <a:t>valeurs</a:t>
            </a:r>
            <a:r>
              <a:rPr lang="en-GB" dirty="0"/>
              <a:t> de la distribution se </a:t>
            </a:r>
            <a:r>
              <a:rPr lang="en-GB" dirty="0" err="1"/>
              <a:t>trouve</a:t>
            </a:r>
            <a:r>
              <a:rPr lang="en-GB" dirty="0"/>
              <a:t> au dessus de </a:t>
            </a:r>
            <a:r>
              <a:rPr lang="en-GB" dirty="0" err="1"/>
              <a:t>cette</a:t>
            </a:r>
            <a:r>
              <a:rPr lang="en-GB" dirty="0"/>
              <a:t> </a:t>
            </a:r>
            <a:r>
              <a:rPr lang="en-GB" dirty="0" err="1"/>
              <a:t>valeur</a:t>
            </a:r>
            <a:endParaRPr lang="en-GB" dirty="0"/>
          </a:p>
          <a:p>
            <a:r>
              <a:rPr lang="en-GB" dirty="0"/>
              <a:t>5e percentile -&gt; 95% des </a:t>
            </a:r>
            <a:r>
              <a:rPr lang="en-GB" dirty="0" err="1"/>
              <a:t>valeurs</a:t>
            </a:r>
            <a:r>
              <a:rPr lang="en-GB" dirty="0"/>
              <a:t> de la distribution se </a:t>
            </a:r>
            <a:r>
              <a:rPr lang="en-GB" dirty="0" err="1"/>
              <a:t>trouve</a:t>
            </a:r>
            <a:r>
              <a:rPr lang="en-GB" dirty="0"/>
              <a:t> au dessus de </a:t>
            </a:r>
            <a:r>
              <a:rPr lang="en-GB" dirty="0" err="1"/>
              <a:t>cette</a:t>
            </a:r>
            <a:r>
              <a:rPr lang="en-GB" dirty="0"/>
              <a:t> </a:t>
            </a:r>
            <a:r>
              <a:rPr lang="en-GB" dirty="0" err="1"/>
              <a:t>valeur</a:t>
            </a:r>
            <a:r>
              <a:rPr lang="en-GB" dirty="0"/>
              <a:t>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0876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Sur </a:t>
            </a:r>
            <a:r>
              <a:rPr lang="en-GB" dirty="0" err="1"/>
              <a:t>toutes</a:t>
            </a:r>
            <a:r>
              <a:rPr lang="en-GB" dirty="0"/>
              <a:t> les distributions </a:t>
            </a:r>
            <a:r>
              <a:rPr lang="en-GB" dirty="0" err="1"/>
              <a:t>vues</a:t>
            </a:r>
            <a:r>
              <a:rPr lang="en-GB" dirty="0"/>
              <a:t> </a:t>
            </a:r>
            <a:r>
              <a:rPr lang="en-GB" dirty="0" err="1"/>
              <a:t>precedemment</a:t>
            </a:r>
            <a:r>
              <a:rPr lang="en-GB" dirty="0"/>
              <a:t>. on </a:t>
            </a:r>
            <a:r>
              <a:rPr lang="en-GB" dirty="0" err="1"/>
              <a:t>peut</a:t>
            </a:r>
            <a:r>
              <a:rPr lang="en-GB" dirty="0"/>
              <a:t> </a:t>
            </a:r>
            <a:r>
              <a:rPr lang="en-GB" dirty="0" err="1"/>
              <a:t>remarquer</a:t>
            </a:r>
            <a:r>
              <a:rPr lang="en-GB" dirty="0"/>
              <a:t> </a:t>
            </a:r>
            <a:r>
              <a:rPr lang="en-GB" dirty="0" err="1"/>
              <a:t>qu’une</a:t>
            </a:r>
            <a:r>
              <a:rPr lang="en-GB" dirty="0"/>
              <a:t> </a:t>
            </a:r>
            <a:r>
              <a:rPr lang="en-GB" dirty="0" err="1"/>
              <a:t>grande</a:t>
            </a:r>
            <a:r>
              <a:rPr lang="en-GB" dirty="0"/>
              <a:t> </a:t>
            </a:r>
            <a:r>
              <a:rPr lang="en-GB" dirty="0" err="1"/>
              <a:t>partie</a:t>
            </a:r>
            <a:r>
              <a:rPr lang="en-GB" dirty="0"/>
              <a:t> des ratios </a:t>
            </a:r>
            <a:r>
              <a:rPr lang="en-GB" dirty="0" err="1"/>
              <a:t>sont</a:t>
            </a:r>
            <a:r>
              <a:rPr lang="en-GB" dirty="0"/>
              <a:t> </a:t>
            </a:r>
            <a:r>
              <a:rPr lang="en-GB" dirty="0" err="1"/>
              <a:t>superieurs</a:t>
            </a:r>
            <a:r>
              <a:rPr lang="en-GB" dirty="0"/>
              <a:t> 1 (</a:t>
            </a:r>
            <a:r>
              <a:rPr lang="en-GB" dirty="0" err="1"/>
              <a:t>cible</a:t>
            </a:r>
            <a:r>
              <a:rPr lang="en-GB" dirty="0"/>
              <a:t> </a:t>
            </a:r>
            <a:r>
              <a:rPr lang="en-GB" dirty="0" err="1"/>
              <a:t>recherchée</a:t>
            </a:r>
            <a:r>
              <a:rPr lang="en-GB" dirty="0"/>
              <a:t> car </a:t>
            </a:r>
            <a:r>
              <a:rPr lang="en-GB" dirty="0" err="1"/>
              <a:t>cela</a:t>
            </a:r>
            <a:r>
              <a:rPr lang="en-GB" dirty="0"/>
              <a:t> </a:t>
            </a:r>
            <a:r>
              <a:rPr lang="en-GB" dirty="0" err="1"/>
              <a:t>voudrait</a:t>
            </a:r>
            <a:r>
              <a:rPr lang="en-GB" dirty="0"/>
              <a:t> dire que </a:t>
            </a:r>
            <a:r>
              <a:rPr lang="en-GB" dirty="0" err="1"/>
              <a:t>l’utilisation</a:t>
            </a:r>
            <a:r>
              <a:rPr lang="en-GB" dirty="0"/>
              <a:t> des deux </a:t>
            </a:r>
            <a:r>
              <a:rPr lang="en-GB" dirty="0" err="1"/>
              <a:t>mesures</a:t>
            </a:r>
            <a:r>
              <a:rPr lang="en-GB" dirty="0"/>
              <a:t> a deux </a:t>
            </a:r>
            <a:r>
              <a:rPr lang="en-GB" dirty="0" err="1"/>
              <a:t>sigmas</a:t>
            </a:r>
            <a:r>
              <a:rPr lang="en-GB" dirty="0"/>
              <a:t> </a:t>
            </a:r>
            <a:r>
              <a:rPr lang="en-GB" dirty="0" err="1"/>
              <a:t>est</a:t>
            </a:r>
            <a:r>
              <a:rPr lang="en-GB" dirty="0"/>
              <a:t> conservative). </a:t>
            </a:r>
            <a:r>
              <a:rPr lang="en-GB" dirty="0" err="1"/>
              <a:t>Cependant</a:t>
            </a:r>
            <a:r>
              <a:rPr lang="en-GB" dirty="0"/>
              <a:t>. </a:t>
            </a:r>
            <a:r>
              <a:rPr lang="en-GB" dirty="0" err="1"/>
              <a:t>ce</a:t>
            </a:r>
            <a:r>
              <a:rPr lang="en-GB" dirty="0"/>
              <a:t> </a:t>
            </a:r>
            <a:r>
              <a:rPr lang="en-GB" dirty="0" err="1"/>
              <a:t>n’est</a:t>
            </a:r>
            <a:r>
              <a:rPr lang="en-GB" dirty="0"/>
              <a:t> pas </a:t>
            </a:r>
            <a:r>
              <a:rPr lang="en-GB" dirty="0" err="1"/>
              <a:t>systématique</a:t>
            </a:r>
            <a:r>
              <a:rPr lang="en-GB" dirty="0"/>
              <a:t>. Nous </a:t>
            </a:r>
            <a:r>
              <a:rPr lang="en-GB" dirty="0" err="1"/>
              <a:t>avons</a:t>
            </a:r>
            <a:r>
              <a:rPr lang="en-GB" dirty="0"/>
              <a:t> </a:t>
            </a:r>
            <a:r>
              <a:rPr lang="en-GB" dirty="0" err="1"/>
              <a:t>donc</a:t>
            </a:r>
            <a:r>
              <a:rPr lang="en-GB" dirty="0"/>
              <a:t> </a:t>
            </a:r>
            <a:r>
              <a:rPr lang="en-GB" dirty="0" err="1"/>
              <a:t>orienté</a:t>
            </a:r>
            <a:r>
              <a:rPr lang="en-GB" dirty="0"/>
              <a:t> </a:t>
            </a:r>
            <a:r>
              <a:rPr lang="en-GB" dirty="0" err="1"/>
              <a:t>nos</a:t>
            </a:r>
            <a:r>
              <a:rPr lang="en-GB" dirty="0"/>
              <a:t> </a:t>
            </a:r>
            <a:r>
              <a:rPr lang="en-GB" dirty="0" err="1"/>
              <a:t>recherches</a:t>
            </a:r>
            <a:r>
              <a:rPr lang="en-GB" dirty="0"/>
              <a:t> d’un point de </a:t>
            </a:r>
            <a:r>
              <a:rPr lang="en-GB" dirty="0" err="1"/>
              <a:t>vue</a:t>
            </a:r>
            <a:r>
              <a:rPr lang="en-GB" dirty="0"/>
              <a:t> </a:t>
            </a:r>
            <a:r>
              <a:rPr lang="en-GB" dirty="0" err="1"/>
              <a:t>statistiques</a:t>
            </a:r>
            <a:r>
              <a:rPr lang="en-GB" dirty="0"/>
              <a:t> pour </a:t>
            </a:r>
            <a:r>
              <a:rPr lang="en-GB" dirty="0" err="1"/>
              <a:t>voir</a:t>
            </a:r>
            <a:r>
              <a:rPr lang="en-GB" dirty="0"/>
              <a:t> </a:t>
            </a:r>
            <a:r>
              <a:rPr lang="en-GB" dirty="0" err="1"/>
              <a:t>si</a:t>
            </a:r>
            <a:r>
              <a:rPr lang="en-GB" dirty="0"/>
              <a:t> les </a:t>
            </a:r>
            <a:r>
              <a:rPr lang="en-GB" dirty="0" err="1"/>
              <a:t>activités</a:t>
            </a:r>
            <a:r>
              <a:rPr lang="en-GB" dirty="0"/>
              <a:t> des </a:t>
            </a:r>
            <a:r>
              <a:rPr lang="en-GB" dirty="0" err="1"/>
              <a:t>paires</a:t>
            </a:r>
            <a:r>
              <a:rPr lang="en-GB" dirty="0"/>
              <a:t> de faces a deux sigma </a:t>
            </a:r>
            <a:r>
              <a:rPr lang="en-GB" dirty="0" err="1"/>
              <a:t>sont</a:t>
            </a:r>
            <a:r>
              <a:rPr lang="en-GB" dirty="0"/>
              <a:t> </a:t>
            </a:r>
            <a:r>
              <a:rPr lang="en-GB" dirty="0" err="1"/>
              <a:t>statistiquement</a:t>
            </a:r>
            <a:r>
              <a:rPr lang="en-GB" dirty="0"/>
              <a:t> representatives de la Moyenne des </a:t>
            </a:r>
            <a:r>
              <a:rPr lang="en-GB" dirty="0" err="1"/>
              <a:t>activités</a:t>
            </a:r>
            <a:r>
              <a:rPr lang="en-GB" dirty="0"/>
              <a:t> des 4 faces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698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/>
          <a:lstStyle/>
          <a:p>
            <a:fld id="{503BFC18-54B5-4435-8FA2-E6BBD2DA85FE}" type="datetime1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/>
          <a:lstStyle/>
          <a:p>
            <a:r>
              <a:rPr lang="nn-NO"/>
              <a:t>RP Seminar - Hugo SIRI - 20/07/2023 EDMS-2916366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177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/>
          <a:lstStyle/>
          <a:p>
            <a:fld id="{BC1B5971-9042-40C8-801D-D841505E17A2}" type="datetime1">
              <a:rPr lang="en-GB" smtClean="0"/>
              <a:t>18/07/2023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/>
          <a:lstStyle/>
          <a:p>
            <a:fld id="{ADDFB6B7-9800-4E0E-9A91-A7ED11E80A66}" type="datetime1">
              <a:rPr lang="en-GB" smtClean="0"/>
              <a:t>18/07/2023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/>
          <a:lstStyle/>
          <a:p>
            <a:r>
              <a:rPr lang="nn-NO"/>
              <a:t>RP Seminar - Hugo SIRI - 20/07/2023 EDMS-2916366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/>
          <a:lstStyle/>
          <a:p>
            <a:fld id="{D6A21124-C7D2-4863-9E75-D18D8C796D6F}" type="datetime1">
              <a:rPr lang="en-GB" smtClean="0"/>
              <a:t>18/07/2023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/>
          <a:lstStyle/>
          <a:p>
            <a:r>
              <a:rPr lang="nn-NO"/>
              <a:t>RP Seminar - Hugo SIRI - 20/07/2023 EDMS-2916366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/>
          <a:lstStyle/>
          <a:p>
            <a:fld id="{2DEEBD0F-1D52-4683-AB8E-324413AB3484}" type="datetime1">
              <a:rPr lang="en-GB" smtClean="0"/>
              <a:t>18/07/2023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/>
          <a:lstStyle/>
          <a:p>
            <a:r>
              <a:rPr lang="nn-NO"/>
              <a:t>RP Seminar - Hugo SIRI - 20/07/2023 EDMS-2916366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/>
          <a:lstStyle/>
          <a:p>
            <a:fld id="{9B978B0F-7F3F-4DC6-8568-EC076F05F38B}" type="datetime1">
              <a:rPr lang="en-GB" smtClean="0"/>
              <a:t>18/07/2023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/>
          <a:lstStyle/>
          <a:p>
            <a:r>
              <a:rPr lang="nn-NO"/>
              <a:t>RP Seminar - Hugo SIRI - 20/07/2023 EDMS-2916366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/>
          <a:lstStyle/>
          <a:p>
            <a:fld id="{3F047905-3735-4989-B241-59CA4736385B}" type="datetime1">
              <a:rPr lang="en-GB" smtClean="0"/>
              <a:t>18/07/2023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/>
          <a:lstStyle/>
          <a:p>
            <a:r>
              <a:rPr lang="nn-NO"/>
              <a:t>RP Seminar - Hugo SIRI - 20/07/2023 EDMS-2916366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/>
          <a:lstStyle/>
          <a:p>
            <a:fld id="{FF4A3000-8432-4DD3-A62C-DA7080CEF5B3}" type="datetime1">
              <a:rPr lang="en-GB" smtClean="0"/>
              <a:t>18/07/2023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/>
          <a:lstStyle/>
          <a:p>
            <a:r>
              <a:rPr lang="nn-NO"/>
              <a:t>RP Seminar - Hugo SIRI - 20/07/2023 EDMS-2916366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/>
          <a:lstStyle/>
          <a:p>
            <a:fld id="{982FF8E5-2DE2-4A74-9479-B648FD083390}" type="datetime1">
              <a:rPr lang="en-GB" smtClean="0"/>
              <a:t>18/07/2023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67467" y="6262302"/>
            <a:ext cx="5652557" cy="365125"/>
          </a:xfrm>
          <a:prstGeom prst="rect">
            <a:avLst/>
          </a:prstGeom>
        </p:spPr>
        <p:txBody>
          <a:bodyPr/>
          <a:lstStyle/>
          <a:p>
            <a:r>
              <a:rPr lang="nn-NO"/>
              <a:t>RP Seminar - Hugo SIRI - 20/07/2023 EDMS-2916366 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00E40FC8-DCD6-4414-B02F-792FC685FE97}" type="datetime1">
              <a:rPr lang="en-GB" smtClean="0"/>
              <a:t>18/07/2023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nn-NO"/>
              <a:t>RP Seminar - Hugo SIRI - 20/07/2023 EDMS-2916366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3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1.png"/><Relationship Id="rId7" Type="http://schemas.openxmlformats.org/officeDocument/2006/relationships/image" Target="../media/image29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61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hse.cern/content/hse-newsletter-june-2022#fairshar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37C43D-9CAB-05A9-6530-374FE8C866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/>
              <a:t>Agence</a:t>
            </a:r>
            <a:r>
              <a:rPr lang="en-GB" dirty="0"/>
              <a:t> </a:t>
            </a:r>
            <a:r>
              <a:rPr lang="en-GB" dirty="0" err="1"/>
              <a:t>Nationale</a:t>
            </a:r>
            <a:r>
              <a:rPr lang="en-GB" dirty="0"/>
              <a:t> pour la gestion des </a:t>
            </a:r>
            <a:r>
              <a:rPr lang="en-GB" dirty="0" err="1"/>
              <a:t>Déchets</a:t>
            </a:r>
            <a:r>
              <a:rPr lang="en-GB" dirty="0"/>
              <a:t> </a:t>
            </a:r>
            <a:r>
              <a:rPr lang="en-GB" dirty="0" err="1"/>
              <a:t>RAdioactifs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B72FCE-4970-4E5C-7D9E-D0E31D799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175" y="1690688"/>
            <a:ext cx="5901268" cy="4185293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ym typeface="Wingdings" panose="05000000000000000000" pitchFamily="2" charset="2"/>
              </a:rPr>
              <a:t>ANDRA: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>
                <a:sym typeface="Wingdings" panose="05000000000000000000" pitchFamily="2" charset="2"/>
              </a:rPr>
              <a:t>Public establishment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>
                <a:sym typeface="Wingdings" panose="05000000000000000000" pitchFamily="2" charset="2"/>
              </a:rPr>
              <a:t>Independent of waste producers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>
                <a:sym typeface="Wingdings" panose="05000000000000000000" pitchFamily="2" charset="2"/>
              </a:rPr>
              <a:t>Placed under the supervision of the French Ministries of Research, Industry and Environment</a:t>
            </a:r>
          </a:p>
          <a:p>
            <a:r>
              <a:rPr lang="en-GB" dirty="0">
                <a:sym typeface="Wingdings" panose="05000000000000000000" pitchFamily="2" charset="2"/>
              </a:rPr>
              <a:t>IRAS (Radiological Index of Acceptance in Storage)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>
                <a:sym typeface="Wingdings" panose="05000000000000000000" pitchFamily="2" charset="2"/>
              </a:rPr>
              <a:t>Calculated for each package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>
                <a:sym typeface="Wingdings" panose="05000000000000000000" pitchFamily="2" charset="2"/>
              </a:rPr>
              <a:t>Must be &lt; 10 for each package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dirty="0">
                <a:sym typeface="Wingdings" panose="05000000000000000000" pitchFamily="2" charset="2"/>
              </a:rPr>
              <a:t>Must be &lt; 1 for the batch</a:t>
            </a:r>
          </a:p>
          <a:p>
            <a:pPr marL="457200" lvl="1" indent="0">
              <a:buNone/>
            </a:pPr>
            <a:endParaRPr lang="en-GB" dirty="0">
              <a:sym typeface="Wingdings" panose="05000000000000000000" pitchFamily="2" charset="2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D3A7195-DE8C-E630-4EA5-63FF402F9A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7957" y="4438288"/>
            <a:ext cx="2170247" cy="7290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C018439-394E-71A5-A5B8-C92FAE264F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0397" y="1299569"/>
            <a:ext cx="2507539" cy="153586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3C24D59-B5CC-8672-48F2-3A92C887B0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4662" y="1098754"/>
            <a:ext cx="2397669" cy="22336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5451C4A-59DB-3907-F86A-B1201A8438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79584" y="3769880"/>
            <a:ext cx="3527377" cy="187916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9F4197-5C14-8A32-984F-B2F24FF1A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103A83-7064-9B72-D5EB-0C4BA49AC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17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B6A28F-39C2-04B8-C810-61CDED720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Control</a:t>
            </a:r>
            <a:endParaRPr lang="en-GB" dirty="0"/>
          </a:p>
        </p:txBody>
      </p:sp>
      <p:sp>
        <p:nvSpPr>
          <p:cNvPr id="7" name="Espace réservé du texte 3">
            <a:extLst>
              <a:ext uri="{FF2B5EF4-FFF2-40B4-BE49-F238E27FC236}">
                <a16:creationId xmlns:a16="http://schemas.microsoft.com/office/drawing/2014/main" id="{B12E1966-77C8-3D13-A523-C7A043536481}"/>
              </a:ext>
            </a:extLst>
          </p:cNvPr>
          <p:cNvSpPr txBox="1">
            <a:spLocks/>
          </p:cNvSpPr>
          <p:nvPr/>
        </p:nvSpPr>
        <p:spPr>
          <a:xfrm>
            <a:off x="838199" y="1523205"/>
            <a:ext cx="6067425" cy="465852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US" sz="2400" dirty="0"/>
              <a:t>Performing four measurements by gamma spectrometry on a SHERPA/ELICA package with a volume of 1.35 m</a:t>
            </a:r>
            <a:r>
              <a:rPr lang="en-US" sz="2400" baseline="30000" dirty="0"/>
              <a:t>3 </a:t>
            </a:r>
            <a:r>
              <a:rPr lang="en-US" sz="2400" dirty="0"/>
              <a:t>(instead of the usual two)</a:t>
            </a:r>
          </a:p>
          <a:p>
            <a:pPr marL="285750" indent="-285750"/>
            <a:r>
              <a:rPr lang="en-US" sz="2400" dirty="0"/>
              <a:t>Performed for every 20 waste packages (5% of packages in volume in each elimination pathway)</a:t>
            </a:r>
          </a:p>
          <a:p>
            <a:pPr marL="285750" indent="-285750"/>
            <a:r>
              <a:rPr lang="en-US" sz="2400" dirty="0"/>
              <a:t>Objective </a:t>
            </a:r>
            <a:r>
              <a:rPr lang="en-US" sz="2400" dirty="0">
                <a:sym typeface="Wingdings" panose="05000000000000000000" pitchFamily="2" charset="2"/>
              </a:rPr>
              <a:t> </a:t>
            </a:r>
            <a:r>
              <a:rPr lang="en-US" sz="2400" dirty="0"/>
              <a:t>Qualify the accuracy of the activity and IRAS values estimations</a:t>
            </a:r>
          </a:p>
          <a:p>
            <a:pPr marL="285750" indent="-285750"/>
            <a:r>
              <a:rPr lang="en-US" sz="2400" dirty="0"/>
              <a:t>51 packages submitted to QC since 2019 (10 ELICA. 41 SHERPA)</a:t>
            </a:r>
          </a:p>
          <a:p>
            <a:pPr marL="285750" indent="-285750"/>
            <a:endParaRPr lang="en-US" sz="2400" dirty="0"/>
          </a:p>
        </p:txBody>
      </p:sp>
      <p:pic>
        <p:nvPicPr>
          <p:cNvPr id="8" name="Picture 2" descr="Fig. 1">
            <a:extLst>
              <a:ext uri="{FF2B5EF4-FFF2-40B4-BE49-F238E27FC236}">
                <a16:creationId xmlns:a16="http://schemas.microsoft.com/office/drawing/2014/main" id="{E29FD051-A9F2-F6B2-0DEE-F276FDBAA9A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992" y="1085681"/>
            <a:ext cx="4353515" cy="2095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Fig. 3">
            <a:extLst>
              <a:ext uri="{FF2B5EF4-FFF2-40B4-BE49-F238E27FC236}">
                <a16:creationId xmlns:a16="http://schemas.microsoft.com/office/drawing/2014/main" id="{3850D0E1-D875-20A9-E9ED-0E38EF8958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136" y="3505200"/>
            <a:ext cx="3705225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C4CB1F-C758-5AC2-71F3-88C5C6814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FE6E56-3291-6DA4-04B6-0AA5535F9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6704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9DD15AF-B825-EE87-F542-3A615591B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476875" cy="1325563"/>
          </a:xfrm>
        </p:spPr>
        <p:txBody>
          <a:bodyPr anchor="ctr">
            <a:normAutofit/>
          </a:bodyPr>
          <a:lstStyle/>
          <a:p>
            <a:r>
              <a:rPr lang="en-US" dirty="0"/>
              <a:t>Data analysis Tools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2681183-62E6-EC33-FE17-C31D7076BA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8400" y="1522968"/>
            <a:ext cx="5395650" cy="4293632"/>
          </a:xfrm>
        </p:spPr>
        <p:txBody>
          <a:bodyPr>
            <a:noAutofit/>
          </a:bodyPr>
          <a:lstStyle/>
          <a:p>
            <a:r>
              <a:rPr lang="en-US" sz="2400" dirty="0"/>
              <a:t>Identify QC RW packages in TREC.</a:t>
            </a:r>
          </a:p>
          <a:p>
            <a:r>
              <a:rPr lang="en-US" sz="2400" dirty="0"/>
              <a:t>Retrieve Gamma Spectrometry analysis reports.</a:t>
            </a:r>
          </a:p>
          <a:p>
            <a:r>
              <a:rPr lang="en-US" sz="2400" dirty="0"/>
              <a:t>Used R </a:t>
            </a:r>
            <a:r>
              <a:rPr lang="en-GB" sz="2400" dirty="0"/>
              <a:t>which is widely used in data science by statisticians and data miners for data analysis and the development of statistical software</a:t>
            </a:r>
            <a:endParaRPr lang="en-US" sz="2400" dirty="0"/>
          </a:p>
          <a:p>
            <a:r>
              <a:rPr lang="en-US" sz="2400" dirty="0"/>
              <a:t>Develop an R program to: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Establish a </a:t>
            </a:r>
            <a:r>
              <a:rPr lang="en-US" sz="2000" dirty="0" err="1"/>
              <a:t>DataFrame</a:t>
            </a:r>
            <a:r>
              <a:rPr lang="en-US" sz="2000" dirty="0"/>
              <a:t> of the results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Perform statistical analyses: average calculations. quantiles. hypothesis tests (Shapiro and Wilcoxon)…</a:t>
            </a:r>
          </a:p>
          <a:p>
            <a:endParaRPr lang="en-US" sz="2400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305CEA6-DDE3-0D0C-2127-4AABEEE6F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5199" y="617638"/>
            <a:ext cx="4312521" cy="3827361"/>
          </a:xfrm>
          <a:prstGeom prst="rect">
            <a:avLst/>
          </a:prstGeom>
          <a:noFill/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3C7A412E-7401-9BDF-075D-1609211262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5199" y="3654183"/>
            <a:ext cx="5861762" cy="22724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3551E94-9FD0-3087-C898-975916EB6B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1306" y="150514"/>
            <a:ext cx="978236" cy="6982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335C51D-5D99-5535-DC39-BEEEAC5222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1681" y="1483114"/>
            <a:ext cx="2017486" cy="153674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A3A213-D96E-A50D-DBD6-B3A2CA9EE1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RP Seminar - Hugo SIRI - 20/07/2023 EDMS-2916366 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7CB331-52DF-1A56-7F3A-8455CDC31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55033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7146275" y="2605414"/>
            <a:ext cx="1080121" cy="11836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4655840" y="2631476"/>
            <a:ext cx="919524" cy="1013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5879975" y="2631476"/>
            <a:ext cx="1008114" cy="101314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974449" y="966979"/>
                <a:ext cx="2778466" cy="8901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40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𝜀</m:t>
                          </m:r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  <m:r>
                            <a:rPr lang="en-GB" sz="240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𝛥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240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4449" y="966979"/>
                <a:ext cx="2778466" cy="8901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4219"/>
            <a:ext cx="8940038" cy="864096"/>
          </a:xfrm>
        </p:spPr>
        <p:txBody>
          <a:bodyPr>
            <a:normAutofit/>
          </a:bodyPr>
          <a:lstStyle/>
          <a:p>
            <a:r>
              <a:rPr lang="en-US" sz="3600" dirty="0"/>
              <a:t>Uncertainties - Simplified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3467707" y="2858256"/>
                <a:ext cx="4824536" cy="8384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num>
                              <m:den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𝐴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4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400" i="1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400" i="1">
                                <a:solidFill>
                                  <a:srgbClr val="00863D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400" i="1">
                                    <a:solidFill>
                                      <a:srgbClr val="00863D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400" i="1">
                                    <a:solidFill>
                                      <a:srgbClr val="00863D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  <m:sSub>
                                  <m:sSubPr>
                                    <m:ctrlPr>
                                      <a:rPr lang="en-GB" sz="2400" i="1">
                                        <a:solidFill>
                                          <a:srgbClr val="00863D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solidFill>
                                          <a:srgbClr val="00863D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solidFill>
                                          <a:srgbClr val="00863D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sz="2400" i="1">
                                        <a:solidFill>
                                          <a:srgbClr val="00863D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solidFill>
                                          <a:srgbClr val="00863D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solidFill>
                                          <a:srgbClr val="00863D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400" i="1">
                            <a:solidFill>
                              <a:srgbClr val="00863D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sz="240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400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400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400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𝜕𝜀</m:t>
                                </m:r>
                                <m:d>
                                  <m:dPr>
                                    <m:ctrlPr>
                                      <a:rPr lang="en-GB" sz="24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4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en-GB" sz="2400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  <m:d>
                                  <m:dPr>
                                    <m:ctrlPr>
                                      <a:rPr lang="en-GB" sz="24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2400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40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sz="2400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  <m:sSub>
                                  <m:sSubPr>
                                    <m:ctrlPr>
                                      <a:rPr lang="en-GB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𝛾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4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7707" y="2858256"/>
                <a:ext cx="4824536" cy="8384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/>
          <p:cNvSpPr/>
          <p:nvPr/>
        </p:nvSpPr>
        <p:spPr>
          <a:xfrm>
            <a:off x="3098417" y="1424086"/>
            <a:ext cx="504056" cy="3861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2111654" y="983323"/>
            <a:ext cx="504056" cy="386124"/>
          </a:xfrm>
          <a:prstGeom prst="ellipse">
            <a:avLst/>
          </a:prstGeom>
          <a:noFill/>
          <a:ln>
            <a:solidFill>
              <a:srgbClr val="279A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1807043" y="1412069"/>
            <a:ext cx="609221" cy="386124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4805507" y="759116"/>
                <a:ext cx="5862493" cy="15536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540385"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en-GB" sz="1050" i="1">
                        <a:latin typeface="Cambria Math" panose="02040503050406030204" pitchFamily="18" charset="0"/>
                        <a:ea typeface="Calibri" panose="020F0502020204030204" pitchFamily="34" charset="0"/>
                        <a:cs typeface="Tahoma" panose="020B0604030504040204" pitchFamily="34" charset="0"/>
                      </a:rPr>
                      <m:t>𝐴</m:t>
                    </m:r>
                  </m:oMath>
                </a14:m>
                <a:r>
                  <a:rPr lang="en-GB" sz="1050" dirty="0">
                    <a:latin typeface="Tahom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is the activity of a certain radioactive nuclide in the decay series;</a:t>
                </a:r>
                <a:endParaRPr lang="en-GB" sz="105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540385"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05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ahoma" panose="020B0604030504040204" pitchFamily="34" charset="0"/>
                          </a:rPr>
                        </m:ctrlPr>
                      </m:sSubPr>
                      <m:e>
                        <m:r>
                          <a:rPr lang="fr-FR" sz="105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ahoma" panose="020B0604030504040204" pitchFamily="34" charset="0"/>
                          </a:rPr>
                          <m:t>𝑁</m:t>
                        </m:r>
                      </m:e>
                      <m:sub>
                        <m:r>
                          <a:rPr lang="fr-FR" sz="105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ahoma" panose="020B0604030504040204" pitchFamily="34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1050" dirty="0">
                    <a:latin typeface="Tahom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is the net peak area count subtract background of the sample;</a:t>
                </a:r>
                <a:endParaRPr lang="en-GB" sz="105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540385"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fr-FR" sz="1050" i="1">
                        <a:latin typeface="Cambria Math" panose="02040503050406030204" pitchFamily="18" charset="0"/>
                        <a:ea typeface="Calibri" panose="020F0502020204030204" pitchFamily="34" charset="0"/>
                        <a:cs typeface="Tahoma" panose="020B0604030504040204" pitchFamily="34" charset="0"/>
                      </a:rPr>
                      <m:t>𝜀</m:t>
                    </m:r>
                    <m:d>
                      <m:dPr>
                        <m:ctrlPr>
                          <a:rPr lang="en-GB" sz="105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ahoma" panose="020B0604030504040204" pitchFamily="34" charset="0"/>
                          </a:rPr>
                        </m:ctrlPr>
                      </m:dPr>
                      <m:e>
                        <m:r>
                          <a:rPr lang="fr-FR" sz="105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ahoma" panose="020B0604030504040204" pitchFamily="34" charset="0"/>
                          </a:rPr>
                          <m:t>𝐸</m:t>
                        </m:r>
                      </m:e>
                    </m:d>
                  </m:oMath>
                </a14:m>
                <a:r>
                  <a:rPr lang="en-GB" sz="1050" dirty="0">
                    <a:latin typeface="Tahom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is the absolute efficiency curve of the geometric model as a function of the gamma line energy;</a:t>
                </a:r>
                <a:endParaRPr lang="en-GB" sz="105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540385"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05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ahoma" panose="020B0604030504040204" pitchFamily="34" charset="0"/>
                          </a:rPr>
                        </m:ctrlPr>
                      </m:sSubPr>
                      <m:e>
                        <m:r>
                          <a:rPr lang="fr-FR" sz="105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ahoma" panose="020B0604030504040204" pitchFamily="34" charset="0"/>
                          </a:rPr>
                          <m:t>𝐼</m:t>
                        </m:r>
                      </m:e>
                      <m:sub>
                        <m:r>
                          <a:rPr lang="fr-FR" sz="105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ahoma" panose="020B0604030504040204" pitchFamily="34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GB" sz="1050" dirty="0">
                    <a:latin typeface="Tahom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is the emission probability of a specific energy photo peak;</a:t>
                </a:r>
                <a:endParaRPr lang="en-GB" sz="105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540385" algn="just"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 xmlns:m="http://schemas.openxmlformats.org/officeDocument/2006/math">
                    <m:r>
                      <a:rPr lang="fr-FR" sz="1050" i="1">
                        <a:latin typeface="Cambria Math" panose="02040503050406030204" pitchFamily="18" charset="0"/>
                        <a:ea typeface="Calibri" panose="020F0502020204030204" pitchFamily="34" charset="0"/>
                        <a:cs typeface="Tahoma" panose="020B0604030504040204" pitchFamily="34" charset="0"/>
                      </a:rPr>
                      <m:t>𝛥</m:t>
                    </m:r>
                    <m:r>
                      <a:rPr lang="fr-FR" sz="1050" i="1">
                        <a:latin typeface="Cambria Math" panose="02040503050406030204" pitchFamily="18" charset="0"/>
                        <a:ea typeface="Calibri" panose="020F0502020204030204" pitchFamily="34" charset="0"/>
                        <a:cs typeface="Tahoma" panose="020B0604030504040204" pitchFamily="34" charset="0"/>
                      </a:rPr>
                      <m:t>𝑡</m:t>
                    </m:r>
                  </m:oMath>
                </a14:m>
                <a:r>
                  <a:rPr lang="en-GB" sz="1050" dirty="0">
                    <a:latin typeface="Tahoma" panose="020B060403050404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is time for collecting the spectrum of the sample.</a:t>
                </a:r>
                <a:endParaRPr lang="en-GB" sz="105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5507" y="759116"/>
                <a:ext cx="5862493" cy="1553695"/>
              </a:xfrm>
              <a:prstGeom prst="rect">
                <a:avLst/>
              </a:prstGeom>
              <a:blipFill>
                <a:blip r:embed="rId5"/>
                <a:stretch>
                  <a:fillRect b="-7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ontent Placeholder 2"/>
              <p:cNvSpPr txBox="1">
                <a:spLocks/>
              </p:cNvSpPr>
              <p:nvPr/>
            </p:nvSpPr>
            <p:spPr>
              <a:xfrm>
                <a:off x="1237999" y="4482544"/>
                <a:ext cx="8226854" cy="1594808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lvl1pPr marL="171442" indent="-171442" algn="l" defTabSz="685766" rtl="0" eaLnBrk="1" latinLnBrk="0" hangingPunct="1">
                  <a:lnSpc>
                    <a:spcPct val="90000"/>
                  </a:lnSpc>
                  <a:spcBef>
                    <a:spcPts val="751"/>
                  </a:spcBef>
                  <a:buFont typeface="Arial" panose="020B0604020202020204" pitchFamily="34" charset="0"/>
                  <a:buChar char="•"/>
                  <a:defRPr sz="225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14326" indent="-171442" algn="l" defTabSz="685766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95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857208" indent="-171442" algn="l" defTabSz="685766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200091" indent="-171442" algn="l" defTabSz="685766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542973" indent="-171442" algn="l" defTabSz="685766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857" indent="-171442" algn="l" defTabSz="685766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739" indent="-171442" algn="l" defTabSz="685766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622" indent="-171442" algn="l" defTabSz="685766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506" indent="-171442" algn="l" defTabSz="685766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1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279A6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279A6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GB" sz="1600" i="1">
                            <a:solidFill>
                              <a:srgbClr val="279A6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279A6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due to the peak fit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rgbClr val="FF000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is found in the literature (nuclear database)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sz="1600" i="1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𝜀</m:t>
                    </m:r>
                    <m:d>
                      <m:dPr>
                        <m:ctrlPr>
                          <a:rPr lang="en-GB" sz="160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600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</m:oMath>
                </a14:m>
                <a:r>
                  <a:rPr lang="en-US" sz="1600" dirty="0">
                    <a:solidFill>
                      <a:srgbClr val="279A61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</a:t>
                </a:r>
                <a:r>
                  <a:rPr lang="en-US" sz="1600" dirty="0">
                    <a:solidFill>
                      <a:srgbClr val="00B0F0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due to the numerical approximation (vertex. deterministic interpolation) and the qualification of MC code (comparison calculation / experiment) =&gt; do not take into account geometric modeling</a:t>
                </a:r>
              </a:p>
              <a:p>
                <a:pPr marL="0" indent="0">
                  <a:buNone/>
                </a:pPr>
                <a:endParaRPr lang="en-US" sz="16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mc:Choice>
        <mc:Fallback>
          <p:sp>
            <p:nvSpPr>
              <p:cNvPr id="1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999" y="4482544"/>
                <a:ext cx="8226854" cy="1594808"/>
              </a:xfrm>
              <a:prstGeom prst="rect">
                <a:avLst/>
              </a:prstGeom>
              <a:blipFill>
                <a:blip r:embed="rId6"/>
                <a:stretch>
                  <a:fillRect l="-370" t="-2672" r="-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Content Placeholder 2"/>
          <p:cNvSpPr txBox="1">
            <a:spLocks/>
          </p:cNvSpPr>
          <p:nvPr/>
        </p:nvSpPr>
        <p:spPr>
          <a:xfrm>
            <a:off x="1127367" y="2409315"/>
            <a:ext cx="8226854" cy="639165"/>
          </a:xfrm>
          <a:prstGeom prst="rect">
            <a:avLst/>
          </a:prstGeom>
        </p:spPr>
        <p:txBody>
          <a:bodyPr>
            <a:normAutofit/>
          </a:bodyPr>
          <a:lstStyle>
            <a:lvl1pPr marL="171442" indent="-171442" algn="l" defTabSz="685766" rtl="0" eaLnBrk="1" latinLnBrk="0" hangingPunct="1">
              <a:lnSpc>
                <a:spcPct val="90000"/>
              </a:lnSpc>
              <a:spcBef>
                <a:spcPts val="751"/>
              </a:spcBef>
              <a:buFont typeface="Arial" panose="020B0604020202020204" pitchFamily="34" charset="0"/>
              <a:buChar char="•"/>
              <a:defRPr sz="22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26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9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08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091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2973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857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739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622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506" indent="-171442" algn="l" defTabSz="685766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Neglecting correlations. Reported Activity Uncertainty is as follows:</a:t>
            </a:r>
          </a:p>
        </p:txBody>
      </p:sp>
      <p:pic>
        <p:nvPicPr>
          <p:cNvPr id="24" name="Picture 6" descr="STEPCONT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019" y="3121301"/>
            <a:ext cx="2281667" cy="158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3467707" y="3766067"/>
                <a:ext cx="4359014" cy="6549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𝜕𝜀</m:t>
                                </m:r>
                                <m:d>
                                  <m:dPr>
                                    <m:ctrlPr>
                                      <a:rPr lang="en-GB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d>
                              </m:num>
                              <m:den>
                                <m:r>
                                  <a:rPr lang="en-GB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  <m:d>
                                  <m:dPr>
                                    <m:ctrlPr>
                                      <a:rPr lang="en-GB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𝑛𝑢𝑚𝑒𝑟𝑖𝑐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GB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d>
                              </m:num>
                              <m:den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𝑛𝑢𝑚𝑒𝑟𝑖𝑐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GB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solidFill>
                                      <a:srgbClr val="00B0F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𝜕</m:t>
                                </m:r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𝑔𝑒𝑜𝑚𝑒𝑡𝑟𝑦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GB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d>
                              </m:num>
                              <m:den>
                                <m:sSub>
                                  <m:sSubPr>
                                    <m:ctrlPr>
                                      <a:rPr lang="en-GB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𝜀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𝑔𝑒𝑜𝑚𝑒𝑡𝑟𝑦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GB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i="1">
                                        <a:solidFill>
                                          <a:srgbClr val="00B0F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</m:d>
                              </m:den>
                            </m:f>
                          </m:e>
                        </m:d>
                      </m:e>
                      <m:sup>
                        <m:r>
                          <a:rPr lang="en-US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7707" y="3766067"/>
                <a:ext cx="4359014" cy="654988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F6E518-5BF7-A9A7-C9A2-35F07FC53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RP Seminar - Hugo SIRI - 20/07/2023 EDMS-2916366 </a:t>
            </a: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B076AA-C78C-B87F-9CE2-14F641DF8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49606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60027-5400-9F0E-7204-EB0F0ACE3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Multiple counting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B0CD082-C9C0-0AB6-994A-F7A56EA9BC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08898" y="1688272"/>
            <a:ext cx="1457325" cy="1372535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D4ABFE6C-B52E-CDC4-2A7B-53BBA56F91C4}"/>
              </a:ext>
            </a:extLst>
          </p:cNvPr>
          <p:cNvGrpSpPr/>
          <p:nvPr/>
        </p:nvGrpSpPr>
        <p:grpSpPr>
          <a:xfrm>
            <a:off x="7810138" y="4017389"/>
            <a:ext cx="3947133" cy="1304926"/>
            <a:chOff x="8085077" y="3538898"/>
            <a:chExt cx="3947133" cy="1304926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A475EC7-4643-E115-C32A-C4D83E2FB4BD}"/>
                </a:ext>
              </a:extLst>
            </p:cNvPr>
            <p:cNvGrpSpPr/>
            <p:nvPr/>
          </p:nvGrpSpPr>
          <p:grpSpPr>
            <a:xfrm>
              <a:off x="8085077" y="3538898"/>
              <a:ext cx="3947133" cy="1304926"/>
              <a:chOff x="8085077" y="3538898"/>
              <a:chExt cx="3947133" cy="1304926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F6B8E0D8-8F13-E977-2ED9-901178C1916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r="51152"/>
              <a:stretch/>
            </p:blipFill>
            <p:spPr>
              <a:xfrm>
                <a:off x="10045496" y="3538898"/>
                <a:ext cx="1986714" cy="1304925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29753D65-094E-FBC5-7653-E6BD1104211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51799"/>
              <a:stretch/>
            </p:blipFill>
            <p:spPr>
              <a:xfrm>
                <a:off x="8085077" y="3538899"/>
                <a:ext cx="1960419" cy="1304925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3524A19-63E7-60EC-8101-F5244B3ECE14}"/>
                </a:ext>
              </a:extLst>
            </p:cNvPr>
            <p:cNvSpPr txBox="1"/>
            <p:nvPr/>
          </p:nvSpPr>
          <p:spPr>
            <a:xfrm>
              <a:off x="8320386" y="4405085"/>
              <a:ext cx="319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1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985CB2A-6EA2-BE3D-5D05-A5056A3DB31A}"/>
                </a:ext>
              </a:extLst>
            </p:cNvPr>
            <p:cNvSpPr txBox="1"/>
            <p:nvPr/>
          </p:nvSpPr>
          <p:spPr>
            <a:xfrm>
              <a:off x="9606762" y="4006694"/>
              <a:ext cx="319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3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5434947-7B66-737A-F9BC-251C0063ECD1}"/>
                </a:ext>
              </a:extLst>
            </p:cNvPr>
            <p:cNvSpPr txBox="1"/>
            <p:nvPr/>
          </p:nvSpPr>
          <p:spPr>
            <a:xfrm>
              <a:off x="10280805" y="4075275"/>
              <a:ext cx="319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2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24FD40A-267F-B4FE-BD90-8C53D28DE1A5}"/>
                </a:ext>
              </a:extLst>
            </p:cNvPr>
            <p:cNvSpPr txBox="1"/>
            <p:nvPr/>
          </p:nvSpPr>
          <p:spPr>
            <a:xfrm>
              <a:off x="11545410" y="4296226"/>
              <a:ext cx="31931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4</a:t>
              </a:r>
            </a:p>
          </p:txBody>
        </p:sp>
      </p:grp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CF4D7490-2AD5-1A2E-128F-B15AA6C5A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175" y="1690688"/>
            <a:ext cx="5901268" cy="4185293"/>
          </a:xfrm>
        </p:spPr>
        <p:txBody>
          <a:bodyPr>
            <a:normAutofit fontScale="92500" lnSpcReduction="10000"/>
          </a:bodyPr>
          <a:lstStyle/>
          <a:p>
            <a:r>
              <a:rPr lang="en-GB" dirty="0">
                <a:sym typeface="Wingdings" panose="05000000000000000000" pitchFamily="2" charset="2"/>
              </a:rPr>
              <a:t>We use a </a:t>
            </a:r>
            <a:r>
              <a:rPr lang="en-US" dirty="0"/>
              <a:t>reference ISOCS efficiency calibration curve generated with the ISOCS/</a:t>
            </a:r>
            <a:r>
              <a:rPr lang="en-US" dirty="0" err="1"/>
              <a:t>LabSOCS</a:t>
            </a:r>
            <a:r>
              <a:rPr lang="en-US" dirty="0">
                <a:sym typeface="Wingdings" panose="05000000000000000000" pitchFamily="2" charset="2"/>
              </a:rPr>
              <a:t> Uniform activity distribution</a:t>
            </a:r>
          </a:p>
          <a:p>
            <a:r>
              <a:rPr lang="en-US" dirty="0">
                <a:sym typeface="Wingdings" panose="05000000000000000000" pitchFamily="2" charset="2"/>
              </a:rPr>
              <a:t>Multiple counting to account for non-uniform activity distribution</a:t>
            </a:r>
          </a:p>
          <a:p>
            <a:r>
              <a:rPr lang="en-GB" dirty="0">
                <a:sym typeface="Wingdings" panose="05000000000000000000" pitchFamily="2" charset="2"/>
              </a:rPr>
              <a:t>Activity heterogeneity is an important uncertainty component is due to the geometry of the waste</a:t>
            </a:r>
          </a:p>
          <a:p>
            <a:pPr marL="457200" lvl="1" indent="0">
              <a:buNone/>
            </a:pPr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FB9122F-DB93-555D-A7C6-4F6AF7D9C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RP Seminar - Hugo SIRI - 20/07/2023 EDMS-2916366 </a:t>
            </a:r>
            <a:endParaRPr lang="en-GB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3538011C-6DF9-20B9-2B60-D92E9C7E4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14</a:t>
            </a:fld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D975604-D096-1EB9-4D60-56AEAA05E6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0138" y="1156483"/>
            <a:ext cx="2022475" cy="2454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0631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93385E-9BEA-5FDD-813D-9CC1BD471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 F1-F3</a:t>
            </a:r>
            <a:endParaRPr lang="en-GB" dirty="0"/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9D69A77F-F931-7C96-FBEE-B069830B0A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3902147"/>
              </p:ext>
            </p:extLst>
          </p:nvPr>
        </p:nvGraphicFramePr>
        <p:xfrm>
          <a:off x="6565987" y="2188957"/>
          <a:ext cx="5282136" cy="2959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712">
                  <a:extLst>
                    <a:ext uri="{9D8B030D-6E8A-4147-A177-3AD203B41FA5}">
                      <a16:colId xmlns:a16="http://schemas.microsoft.com/office/drawing/2014/main" val="1963907983"/>
                    </a:ext>
                  </a:extLst>
                </a:gridCol>
                <a:gridCol w="1760712">
                  <a:extLst>
                    <a:ext uri="{9D8B030D-6E8A-4147-A177-3AD203B41FA5}">
                      <a16:colId xmlns:a16="http://schemas.microsoft.com/office/drawing/2014/main" val="1394303156"/>
                    </a:ext>
                  </a:extLst>
                </a:gridCol>
                <a:gridCol w="1760712">
                  <a:extLst>
                    <a:ext uri="{9D8B030D-6E8A-4147-A177-3AD203B41FA5}">
                      <a16:colId xmlns:a16="http://schemas.microsoft.com/office/drawing/2014/main" val="3941655521"/>
                    </a:ext>
                  </a:extLst>
                </a:gridCol>
              </a:tblGrid>
              <a:tr h="57977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Na-22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Co-60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178459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Geometric 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455981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Median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893065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1st quantile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0.98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799470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5th percentile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9844522"/>
                  </a:ext>
                </a:extLst>
              </a:tr>
            </a:tbl>
          </a:graphicData>
        </a:graphic>
      </p:graphicFrame>
      <p:grpSp>
        <p:nvGrpSpPr>
          <p:cNvPr id="12" name="Groupe 11">
            <a:extLst>
              <a:ext uri="{FF2B5EF4-FFF2-40B4-BE49-F238E27FC236}">
                <a16:creationId xmlns:a16="http://schemas.microsoft.com/office/drawing/2014/main" id="{80B8BE85-B376-5A8E-5140-FF2B304236EC}"/>
              </a:ext>
            </a:extLst>
          </p:cNvPr>
          <p:cNvGrpSpPr/>
          <p:nvPr/>
        </p:nvGrpSpPr>
        <p:grpSpPr>
          <a:xfrm>
            <a:off x="3502500" y="1792043"/>
            <a:ext cx="2240902" cy="3849078"/>
            <a:chOff x="3502500" y="1792043"/>
            <a:chExt cx="2240902" cy="3849078"/>
          </a:xfrm>
        </p:grpSpPr>
        <p:pic>
          <p:nvPicPr>
            <p:cNvPr id="8" name="Image 7" descr="Une image contenant texte, capture d’écran, diagramme, ligne&#10;&#10;Description générée automatiquement">
              <a:extLst>
                <a:ext uri="{FF2B5EF4-FFF2-40B4-BE49-F238E27FC236}">
                  <a16:creationId xmlns:a16="http://schemas.microsoft.com/office/drawing/2014/main" id="{94DEBD8E-2058-A98E-369A-3E7617D5FFD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2500" y="1792043"/>
              <a:ext cx="2240902" cy="3849078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3E0DBF4B-93A2-165F-5CB7-74D18E02278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69742" y="2503199"/>
              <a:ext cx="673660" cy="272986"/>
            </a:xfrm>
            <a:prstGeom prst="rect">
              <a:avLst/>
            </a:prstGeom>
          </p:spPr>
        </p:pic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18CB1E7C-7E09-311F-7916-EE85953269B7}"/>
              </a:ext>
            </a:extLst>
          </p:cNvPr>
          <p:cNvGrpSpPr/>
          <p:nvPr/>
        </p:nvGrpSpPr>
        <p:grpSpPr>
          <a:xfrm>
            <a:off x="543664" y="1792042"/>
            <a:ext cx="2240901" cy="3849077"/>
            <a:chOff x="543664" y="1792042"/>
            <a:chExt cx="2240901" cy="3849077"/>
          </a:xfrm>
        </p:grpSpPr>
        <p:pic>
          <p:nvPicPr>
            <p:cNvPr id="7" name="Image 6" descr="Une image contenant texte, diagramme, capture d’écran, ligne&#10;&#10;Description générée automatiquement">
              <a:extLst>
                <a:ext uri="{FF2B5EF4-FFF2-40B4-BE49-F238E27FC236}">
                  <a16:creationId xmlns:a16="http://schemas.microsoft.com/office/drawing/2014/main" id="{36FB5ECD-973F-A655-E975-7135D0B60D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664" y="1792042"/>
              <a:ext cx="2240901" cy="3849077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11FDCB9F-C94B-8AFB-747F-AFF4BB10045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10905" y="2503199"/>
              <a:ext cx="673660" cy="272986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66710936-212F-3BD2-F999-1D0AA00120C3}"/>
                  </a:ext>
                </a:extLst>
              </p:cNvPr>
              <p:cNvSpPr txBox="1"/>
              <p:nvPr/>
            </p:nvSpPr>
            <p:spPr>
              <a:xfrm>
                <a:off x="6096000" y="859818"/>
                <a:ext cx="6096000" cy="6790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𝑀𝑒𝑎𝑛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𝑀𝑒𝑎𝑛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66710936-212F-3BD2-F999-1D0AA00120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859818"/>
                <a:ext cx="6096000" cy="6790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6C0805-4AEA-C8F6-F286-77B48DA31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56919D-6E31-8392-95C5-80E4338D6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86151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93385E-9BEA-5FDD-813D-9CC1BD471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 F1-F2</a:t>
            </a:r>
            <a:endParaRPr lang="en-GB" dirty="0"/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BB6795B2-A795-668F-6599-A3F0CFF018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6880404"/>
              </p:ext>
            </p:extLst>
          </p:nvPr>
        </p:nvGraphicFramePr>
        <p:xfrm>
          <a:off x="6565987" y="2188957"/>
          <a:ext cx="5282136" cy="30797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712">
                  <a:extLst>
                    <a:ext uri="{9D8B030D-6E8A-4147-A177-3AD203B41FA5}">
                      <a16:colId xmlns:a16="http://schemas.microsoft.com/office/drawing/2014/main" val="1963907983"/>
                    </a:ext>
                  </a:extLst>
                </a:gridCol>
                <a:gridCol w="1760712">
                  <a:extLst>
                    <a:ext uri="{9D8B030D-6E8A-4147-A177-3AD203B41FA5}">
                      <a16:colId xmlns:a16="http://schemas.microsoft.com/office/drawing/2014/main" val="1394303156"/>
                    </a:ext>
                  </a:extLst>
                </a:gridCol>
                <a:gridCol w="1760712">
                  <a:extLst>
                    <a:ext uri="{9D8B030D-6E8A-4147-A177-3AD203B41FA5}">
                      <a16:colId xmlns:a16="http://schemas.microsoft.com/office/drawing/2014/main" val="13968491"/>
                    </a:ext>
                  </a:extLst>
                </a:gridCol>
              </a:tblGrid>
              <a:tr h="57977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Na-22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Co-60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178459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Geometric 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0.92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0.97</a:t>
                      </a:r>
                      <a:endParaRPr lang="en-GB" dirty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455981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Median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0.99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1.08</a:t>
                      </a:r>
                      <a:endParaRPr lang="en-GB" dirty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893065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1st quantile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0.83</a:t>
                      </a:r>
                      <a:endParaRPr lang="en-GB" dirty="0"/>
                    </a:p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799470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5th percentile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9844522"/>
                  </a:ext>
                </a:extLst>
              </a:tr>
            </a:tbl>
          </a:graphicData>
        </a:graphic>
      </p:graphicFrame>
      <p:grpSp>
        <p:nvGrpSpPr>
          <p:cNvPr id="12" name="Groupe 11">
            <a:extLst>
              <a:ext uri="{FF2B5EF4-FFF2-40B4-BE49-F238E27FC236}">
                <a16:creationId xmlns:a16="http://schemas.microsoft.com/office/drawing/2014/main" id="{73D33219-EDEB-05A9-ADD4-0351616F878A}"/>
              </a:ext>
            </a:extLst>
          </p:cNvPr>
          <p:cNvGrpSpPr/>
          <p:nvPr/>
        </p:nvGrpSpPr>
        <p:grpSpPr>
          <a:xfrm>
            <a:off x="2833571" y="1720703"/>
            <a:ext cx="2232917" cy="3835363"/>
            <a:chOff x="2833571" y="1720703"/>
            <a:chExt cx="2232917" cy="3835363"/>
          </a:xfrm>
        </p:grpSpPr>
        <p:pic>
          <p:nvPicPr>
            <p:cNvPr id="7" name="Image 6" descr="Une image contenant texte, diagramme, capture d’écran, ligne&#10;&#10;Description générée automatiquement">
              <a:extLst>
                <a:ext uri="{FF2B5EF4-FFF2-40B4-BE49-F238E27FC236}">
                  <a16:creationId xmlns:a16="http://schemas.microsoft.com/office/drawing/2014/main" id="{AFE9AACC-D9A1-A1A0-53A6-F40625A66A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3571" y="1720703"/>
              <a:ext cx="2232917" cy="3835363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B68F1019-C76D-EEB4-0712-DC371C0533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92828" y="2417230"/>
              <a:ext cx="673660" cy="272986"/>
            </a:xfrm>
            <a:prstGeom prst="rect">
              <a:avLst/>
            </a:prstGeom>
          </p:spPr>
        </p:pic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F16B3EC6-2F39-7F9F-0D4C-9B80B74B669F}"/>
              </a:ext>
            </a:extLst>
          </p:cNvPr>
          <p:cNvGrpSpPr/>
          <p:nvPr/>
        </p:nvGrpSpPr>
        <p:grpSpPr>
          <a:xfrm>
            <a:off x="343877" y="1720703"/>
            <a:ext cx="2232917" cy="3835362"/>
            <a:chOff x="343877" y="1720703"/>
            <a:chExt cx="2232917" cy="3835362"/>
          </a:xfrm>
        </p:grpSpPr>
        <p:pic>
          <p:nvPicPr>
            <p:cNvPr id="8" name="Image 7" descr="Une image contenant texte, capture d’écran, diagramme, Tracé&#10;&#10;Description générée automatiquement">
              <a:extLst>
                <a:ext uri="{FF2B5EF4-FFF2-40B4-BE49-F238E27FC236}">
                  <a16:creationId xmlns:a16="http://schemas.microsoft.com/office/drawing/2014/main" id="{47F1FED7-452E-1FEA-2618-57A194159DF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877" y="1720703"/>
              <a:ext cx="2232917" cy="3835362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04A79F5-67DE-3BC2-080A-30FC25D224E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03134" y="2417230"/>
              <a:ext cx="673660" cy="272986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F4CD246E-7D45-2C47-1A04-5DBC15650BF4}"/>
                  </a:ext>
                </a:extLst>
              </p:cNvPr>
              <p:cNvSpPr txBox="1"/>
              <p:nvPr/>
            </p:nvSpPr>
            <p:spPr>
              <a:xfrm>
                <a:off x="6096000" y="859818"/>
                <a:ext cx="6096000" cy="6790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𝑀𝑒𝑎𝑛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𝑀𝑒𝑎𝑛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F4CD246E-7D45-2C47-1A04-5DBC15650B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859818"/>
                <a:ext cx="6096000" cy="6790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897A39-E53F-42FD-A227-939697FD0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B03779-84C2-B198-83AB-C2524088F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2042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93385E-9BEA-5FDD-813D-9CC1BD471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 F1-F4</a:t>
            </a:r>
            <a:endParaRPr lang="en-GB" dirty="0"/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5FEC6F51-8A3C-1BBB-2725-7F46777FAE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656303"/>
              </p:ext>
            </p:extLst>
          </p:nvPr>
        </p:nvGraphicFramePr>
        <p:xfrm>
          <a:off x="6565987" y="2188957"/>
          <a:ext cx="5282136" cy="2959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712">
                  <a:extLst>
                    <a:ext uri="{9D8B030D-6E8A-4147-A177-3AD203B41FA5}">
                      <a16:colId xmlns:a16="http://schemas.microsoft.com/office/drawing/2014/main" val="1963907983"/>
                    </a:ext>
                  </a:extLst>
                </a:gridCol>
                <a:gridCol w="1760712">
                  <a:extLst>
                    <a:ext uri="{9D8B030D-6E8A-4147-A177-3AD203B41FA5}">
                      <a16:colId xmlns:a16="http://schemas.microsoft.com/office/drawing/2014/main" val="1394303156"/>
                    </a:ext>
                  </a:extLst>
                </a:gridCol>
                <a:gridCol w="1760712">
                  <a:extLst>
                    <a:ext uri="{9D8B030D-6E8A-4147-A177-3AD203B41FA5}">
                      <a16:colId xmlns:a16="http://schemas.microsoft.com/office/drawing/2014/main" val="1086470369"/>
                    </a:ext>
                  </a:extLst>
                </a:gridCol>
              </a:tblGrid>
              <a:tr h="57977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Na-22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Co-60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178459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Geometric 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455981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Median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893065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1st quantile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0.91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0.96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799470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5th percentile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9844522"/>
                  </a:ext>
                </a:extLst>
              </a:tr>
            </a:tbl>
          </a:graphicData>
        </a:graphic>
      </p:graphicFrame>
      <p:grpSp>
        <p:nvGrpSpPr>
          <p:cNvPr id="12" name="Groupe 11">
            <a:extLst>
              <a:ext uri="{FF2B5EF4-FFF2-40B4-BE49-F238E27FC236}">
                <a16:creationId xmlns:a16="http://schemas.microsoft.com/office/drawing/2014/main" id="{90A58056-1D92-EE61-1A2E-8CC2289EF884}"/>
              </a:ext>
            </a:extLst>
          </p:cNvPr>
          <p:cNvGrpSpPr/>
          <p:nvPr/>
        </p:nvGrpSpPr>
        <p:grpSpPr>
          <a:xfrm>
            <a:off x="3421959" y="1772138"/>
            <a:ext cx="2377403" cy="4083538"/>
            <a:chOff x="3421959" y="1772138"/>
            <a:chExt cx="2377403" cy="4083538"/>
          </a:xfrm>
        </p:grpSpPr>
        <p:pic>
          <p:nvPicPr>
            <p:cNvPr id="8" name="Image 7" descr="Une image contenant texte, diagramme, capture d’écran, ligne&#10;&#10;Description générée automatiquement">
              <a:extLst>
                <a:ext uri="{FF2B5EF4-FFF2-40B4-BE49-F238E27FC236}">
                  <a16:creationId xmlns:a16="http://schemas.microsoft.com/office/drawing/2014/main" id="{C8956062-4A00-FA27-0633-5E1A3AA05F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1959" y="1772138"/>
              <a:ext cx="2377403" cy="4083538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6F433F51-E899-A32C-FC9E-F9662E42D36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125702" y="2432861"/>
              <a:ext cx="673660" cy="272986"/>
            </a:xfrm>
            <a:prstGeom prst="rect">
              <a:avLst/>
            </a:prstGeom>
          </p:spPr>
        </p:pic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31D42587-95F9-AB2E-2241-25644FAA7704}"/>
              </a:ext>
            </a:extLst>
          </p:cNvPr>
          <p:cNvGrpSpPr/>
          <p:nvPr/>
        </p:nvGrpSpPr>
        <p:grpSpPr>
          <a:xfrm>
            <a:off x="659599" y="1772138"/>
            <a:ext cx="2377403" cy="4083538"/>
            <a:chOff x="659599" y="1772138"/>
            <a:chExt cx="2377403" cy="4083538"/>
          </a:xfrm>
        </p:grpSpPr>
        <p:pic>
          <p:nvPicPr>
            <p:cNvPr id="7" name="Image 6" descr="Une image contenant texte, diagramme, capture d’écran, ligne&#10;&#10;Description générée automatiquement">
              <a:extLst>
                <a:ext uri="{FF2B5EF4-FFF2-40B4-BE49-F238E27FC236}">
                  <a16:creationId xmlns:a16="http://schemas.microsoft.com/office/drawing/2014/main" id="{4E5E64F6-EF92-53A7-8E28-A9B3D3E4C36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599" y="1772138"/>
              <a:ext cx="2377403" cy="4083538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C0A226CF-9147-15A4-C849-4FC85A65D4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63342" y="2432861"/>
              <a:ext cx="673660" cy="272986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0D706A97-AD3B-8DB7-1863-DB116F32078E}"/>
                  </a:ext>
                </a:extLst>
              </p:cNvPr>
              <p:cNvSpPr txBox="1"/>
              <p:nvPr/>
            </p:nvSpPr>
            <p:spPr>
              <a:xfrm>
                <a:off x="6096000" y="859818"/>
                <a:ext cx="6096000" cy="6790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𝑀𝑒𝑎𝑛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𝑀𝑒𝑎𝑛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0D706A97-AD3B-8DB7-1863-DB116F3207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859818"/>
                <a:ext cx="6096000" cy="6790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947E3D-7762-9D0D-29FA-956712602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0999F0-3FA2-2756-6CC5-D98874CCD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3122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93385E-9BEA-5FDD-813D-9CC1BD471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 F2-F3</a:t>
            </a:r>
            <a:endParaRPr lang="en-GB" dirty="0"/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2298A151-4B8A-D12B-8C08-5C6B63213C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479388"/>
              </p:ext>
            </p:extLst>
          </p:nvPr>
        </p:nvGraphicFramePr>
        <p:xfrm>
          <a:off x="6565987" y="2188957"/>
          <a:ext cx="5282136" cy="2959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712">
                  <a:extLst>
                    <a:ext uri="{9D8B030D-6E8A-4147-A177-3AD203B41FA5}">
                      <a16:colId xmlns:a16="http://schemas.microsoft.com/office/drawing/2014/main" val="1963907983"/>
                    </a:ext>
                  </a:extLst>
                </a:gridCol>
                <a:gridCol w="1760712">
                  <a:extLst>
                    <a:ext uri="{9D8B030D-6E8A-4147-A177-3AD203B41FA5}">
                      <a16:colId xmlns:a16="http://schemas.microsoft.com/office/drawing/2014/main" val="1394303156"/>
                    </a:ext>
                  </a:extLst>
                </a:gridCol>
                <a:gridCol w="1760712">
                  <a:extLst>
                    <a:ext uri="{9D8B030D-6E8A-4147-A177-3AD203B41FA5}">
                      <a16:colId xmlns:a16="http://schemas.microsoft.com/office/drawing/2014/main" val="1444814395"/>
                    </a:ext>
                  </a:extLst>
                </a:gridCol>
              </a:tblGrid>
              <a:tr h="57977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Na-22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Co-60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178459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Geometric 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0.92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455981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Median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893065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1st quantile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799470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5th percentile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9844522"/>
                  </a:ext>
                </a:extLst>
              </a:tr>
            </a:tbl>
          </a:graphicData>
        </a:graphic>
      </p:graphicFrame>
      <p:grpSp>
        <p:nvGrpSpPr>
          <p:cNvPr id="12" name="Groupe 11">
            <a:extLst>
              <a:ext uri="{FF2B5EF4-FFF2-40B4-BE49-F238E27FC236}">
                <a16:creationId xmlns:a16="http://schemas.microsoft.com/office/drawing/2014/main" id="{C9B9A653-233E-01E8-10BB-A1FFCBD02528}"/>
              </a:ext>
            </a:extLst>
          </p:cNvPr>
          <p:cNvGrpSpPr/>
          <p:nvPr/>
        </p:nvGrpSpPr>
        <p:grpSpPr>
          <a:xfrm>
            <a:off x="3358521" y="1766276"/>
            <a:ext cx="2410746" cy="4140811"/>
            <a:chOff x="3358521" y="1766276"/>
            <a:chExt cx="2410746" cy="4140811"/>
          </a:xfrm>
        </p:grpSpPr>
        <p:pic>
          <p:nvPicPr>
            <p:cNvPr id="8" name="Image 7" descr="Une image contenant texte, diagramme, capture d’écran, ligne&#10;&#10;Description générée automatiquement">
              <a:extLst>
                <a:ext uri="{FF2B5EF4-FFF2-40B4-BE49-F238E27FC236}">
                  <a16:creationId xmlns:a16="http://schemas.microsoft.com/office/drawing/2014/main" id="{F91B6909-D7D1-5643-598F-B327B425B6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58521" y="1766276"/>
              <a:ext cx="2410746" cy="4140811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B395B278-A995-D56A-FF36-070E240871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95607" y="2409415"/>
              <a:ext cx="673660" cy="272986"/>
            </a:xfrm>
            <a:prstGeom prst="rect">
              <a:avLst/>
            </a:prstGeom>
          </p:spPr>
        </p:pic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391655AA-2BBE-97C6-7F21-1024328B3AFD}"/>
              </a:ext>
            </a:extLst>
          </p:cNvPr>
          <p:cNvGrpSpPr/>
          <p:nvPr/>
        </p:nvGrpSpPr>
        <p:grpSpPr>
          <a:xfrm>
            <a:off x="636964" y="1766277"/>
            <a:ext cx="2410746" cy="4140810"/>
            <a:chOff x="636964" y="1766277"/>
            <a:chExt cx="2410746" cy="4140810"/>
          </a:xfrm>
        </p:grpSpPr>
        <p:pic>
          <p:nvPicPr>
            <p:cNvPr id="7" name="Image 6" descr="Une image contenant texte, diagramme, capture d’écran, ligne&#10;&#10;Description générée automatiquement">
              <a:extLst>
                <a:ext uri="{FF2B5EF4-FFF2-40B4-BE49-F238E27FC236}">
                  <a16:creationId xmlns:a16="http://schemas.microsoft.com/office/drawing/2014/main" id="{9F9064E2-818F-8430-BE4E-FCE2D3B2CA6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6964" y="1766277"/>
              <a:ext cx="2410746" cy="4140810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574F8A33-8AB0-B006-64C4-C5D2190731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74050" y="2409415"/>
              <a:ext cx="673660" cy="272986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6E2A2B9C-CFA2-0ABE-9B68-60463BC8B76A}"/>
                  </a:ext>
                </a:extLst>
              </p:cNvPr>
              <p:cNvSpPr txBox="1"/>
              <p:nvPr/>
            </p:nvSpPr>
            <p:spPr>
              <a:xfrm>
                <a:off x="6096000" y="859818"/>
                <a:ext cx="6096000" cy="6790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𝑀𝑒𝑎𝑛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𝑀𝑒𝑎𝑛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6E2A2B9C-CFA2-0ABE-9B68-60463BC8B7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859818"/>
                <a:ext cx="6096000" cy="6790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D199F3-2584-E920-369D-01C5EFA3A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493136-2290-60D7-0D3B-0C29D60EA3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0970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93385E-9BEA-5FDD-813D-9CC1BD471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 F2-F4</a:t>
            </a:r>
            <a:endParaRPr lang="en-GB" dirty="0"/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D39EADD1-519B-3C6D-405D-B691C73C8A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930375"/>
              </p:ext>
            </p:extLst>
          </p:nvPr>
        </p:nvGraphicFramePr>
        <p:xfrm>
          <a:off x="6565987" y="2188957"/>
          <a:ext cx="5282136" cy="2959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712">
                  <a:extLst>
                    <a:ext uri="{9D8B030D-6E8A-4147-A177-3AD203B41FA5}">
                      <a16:colId xmlns:a16="http://schemas.microsoft.com/office/drawing/2014/main" val="1963907983"/>
                    </a:ext>
                  </a:extLst>
                </a:gridCol>
                <a:gridCol w="1760712">
                  <a:extLst>
                    <a:ext uri="{9D8B030D-6E8A-4147-A177-3AD203B41FA5}">
                      <a16:colId xmlns:a16="http://schemas.microsoft.com/office/drawing/2014/main" val="1394303156"/>
                    </a:ext>
                  </a:extLst>
                </a:gridCol>
                <a:gridCol w="1760712">
                  <a:extLst>
                    <a:ext uri="{9D8B030D-6E8A-4147-A177-3AD203B41FA5}">
                      <a16:colId xmlns:a16="http://schemas.microsoft.com/office/drawing/2014/main" val="693562333"/>
                    </a:ext>
                  </a:extLst>
                </a:gridCol>
              </a:tblGrid>
              <a:tr h="57977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Na-22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Co-60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178459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Geometric 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0.94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455981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Median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893065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1st quantile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799470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5th percentile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9844522"/>
                  </a:ext>
                </a:extLst>
              </a:tr>
            </a:tbl>
          </a:graphicData>
        </a:graphic>
      </p:graphicFrame>
      <p:grpSp>
        <p:nvGrpSpPr>
          <p:cNvPr id="12" name="Groupe 11">
            <a:extLst>
              <a:ext uri="{FF2B5EF4-FFF2-40B4-BE49-F238E27FC236}">
                <a16:creationId xmlns:a16="http://schemas.microsoft.com/office/drawing/2014/main" id="{B759E2CC-414F-1D86-5514-290EB9388669}"/>
              </a:ext>
            </a:extLst>
          </p:cNvPr>
          <p:cNvGrpSpPr/>
          <p:nvPr/>
        </p:nvGrpSpPr>
        <p:grpSpPr>
          <a:xfrm>
            <a:off x="3407265" y="1858430"/>
            <a:ext cx="2307827" cy="3964032"/>
            <a:chOff x="3407265" y="1858430"/>
            <a:chExt cx="2307827" cy="3964032"/>
          </a:xfrm>
        </p:grpSpPr>
        <p:pic>
          <p:nvPicPr>
            <p:cNvPr id="8" name="Image 7" descr="Une image contenant texte, diagramme, capture d’écran, ligne&#10;&#10;Description générée automatiquement">
              <a:extLst>
                <a:ext uri="{FF2B5EF4-FFF2-40B4-BE49-F238E27FC236}">
                  <a16:creationId xmlns:a16="http://schemas.microsoft.com/office/drawing/2014/main" id="{A4910C29-757E-D6B5-3C8C-88F413FC30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07265" y="1858430"/>
              <a:ext cx="2307827" cy="3964032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E6603452-DE79-787C-6505-318A805F163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41432" y="2503199"/>
              <a:ext cx="673660" cy="272986"/>
            </a:xfrm>
            <a:prstGeom prst="rect">
              <a:avLst/>
            </a:prstGeom>
          </p:spPr>
        </p:pic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9A7EEA6E-E378-7EFB-75B0-2127F3132FFC}"/>
              </a:ext>
            </a:extLst>
          </p:cNvPr>
          <p:cNvGrpSpPr/>
          <p:nvPr/>
        </p:nvGrpSpPr>
        <p:grpSpPr>
          <a:xfrm>
            <a:off x="596897" y="1858430"/>
            <a:ext cx="2307828" cy="3964032"/>
            <a:chOff x="596897" y="1858430"/>
            <a:chExt cx="2307828" cy="3964032"/>
          </a:xfrm>
        </p:grpSpPr>
        <p:pic>
          <p:nvPicPr>
            <p:cNvPr id="7" name="Image 6" descr="Une image contenant texte, capture d’écran, diagramme, ligne&#10;&#10;Description générée automatiquement">
              <a:extLst>
                <a:ext uri="{FF2B5EF4-FFF2-40B4-BE49-F238E27FC236}">
                  <a16:creationId xmlns:a16="http://schemas.microsoft.com/office/drawing/2014/main" id="{2B6DF493-CE49-7A5F-43BC-62EE7815816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6897" y="1858430"/>
              <a:ext cx="2307828" cy="3964032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29DC21F2-20A3-3986-D03D-B028849017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31065" y="2503199"/>
              <a:ext cx="673660" cy="272986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074240B3-54BC-EF79-7590-7D8C4EF61CCE}"/>
                  </a:ext>
                </a:extLst>
              </p:cNvPr>
              <p:cNvSpPr txBox="1"/>
              <p:nvPr/>
            </p:nvSpPr>
            <p:spPr>
              <a:xfrm>
                <a:off x="6096000" y="859818"/>
                <a:ext cx="6096000" cy="6790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𝑀𝑒𝑎𝑛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𝑀𝑒𝑎𝑛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074240B3-54BC-EF79-7590-7D8C4EF61C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859818"/>
                <a:ext cx="6096000" cy="6790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3962056-C578-9CF5-2A81-349F2025A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49E7BB-17AD-B0D9-C502-6ED2A225B1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6994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35F9A16-3D57-F220-4432-54C0F456E14D}"/>
              </a:ext>
            </a:extLst>
          </p:cNvPr>
          <p:cNvSpPr txBox="1">
            <a:spLocks/>
          </p:cNvSpPr>
          <p:nvPr/>
        </p:nvSpPr>
        <p:spPr>
          <a:xfrm>
            <a:off x="0" y="1122363"/>
            <a:ext cx="12192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en-GB" sz="4800" dirty="0">
                <a:cs typeface="Times New Roman" panose="02020603050405020304" pitchFamily="18" charset="0"/>
              </a:rPr>
              <a:t>Qualification of the Quality Control Process for Radiological Characterization of Radioactive Waste Packages: SHERPA and ELICA</a:t>
            </a:r>
            <a:endParaRPr lang="en-GB" sz="2800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146772DF-BBBB-1359-5B11-0B93327CB062}"/>
              </a:ext>
            </a:extLst>
          </p:cNvPr>
          <p:cNvSpPr txBox="1">
            <a:spLocks/>
          </p:cNvSpPr>
          <p:nvPr/>
        </p:nvSpPr>
        <p:spPr>
          <a:xfrm>
            <a:off x="0" y="3475589"/>
            <a:ext cx="12192000" cy="5233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b="1" dirty="0"/>
              <a:t>Review of my internship at CERN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2AE410C9-B289-45B5-D986-89451BB91919}"/>
              </a:ext>
            </a:extLst>
          </p:cNvPr>
          <p:cNvSpPr txBox="1">
            <a:spLocks/>
          </p:cNvSpPr>
          <p:nvPr/>
        </p:nvSpPr>
        <p:spPr>
          <a:xfrm>
            <a:off x="-111833" y="4206376"/>
            <a:ext cx="12192000" cy="17799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b="1" u="sng" dirty="0"/>
              <a:t>Hugo SIRI (HSE-RP-CS)</a:t>
            </a:r>
          </a:p>
          <a:p>
            <a:pPr marL="0" indent="0" algn="ctr">
              <a:buNone/>
            </a:pPr>
            <a:r>
              <a:rPr lang="en-GB" sz="1800" dirty="0"/>
              <a:t>Apprentice nuclear engineer at CNAM Saint-Denis (France) – International end-of-study internship</a:t>
            </a:r>
          </a:p>
          <a:p>
            <a:pPr marL="0" indent="0" algn="ctr">
              <a:buNone/>
            </a:pPr>
            <a:endParaRPr lang="en-GB" sz="1800" dirty="0"/>
          </a:p>
          <a:p>
            <a:pPr marL="0" indent="0" algn="ctr">
              <a:buNone/>
            </a:pPr>
            <a:r>
              <a:rPr lang="en-GB" sz="1800" dirty="0"/>
              <a:t>Training Manager: Emmanuelle GALICHET (CNAM)</a:t>
            </a:r>
          </a:p>
          <a:p>
            <a:pPr marL="0" indent="0" algn="ctr">
              <a:buNone/>
            </a:pPr>
            <a:r>
              <a:rPr lang="en-GB" sz="1800" dirty="0"/>
              <a:t>Assessment Tutor: </a:t>
            </a:r>
            <a:r>
              <a:rPr lang="en-GB" sz="1800" dirty="0" err="1"/>
              <a:t>Josée</a:t>
            </a:r>
            <a:r>
              <a:rPr lang="en-GB" sz="1800" dirty="0"/>
              <a:t> PERFETTINI (CEA)</a:t>
            </a:r>
          </a:p>
          <a:p>
            <a:pPr marL="0" indent="0" algn="ctr">
              <a:buNone/>
            </a:pPr>
            <a:r>
              <a:rPr lang="en-GB" sz="1800"/>
              <a:t>Supervisor: </a:t>
            </a:r>
            <a:r>
              <a:rPr lang="en-GB" sz="1800" dirty="0"/>
              <a:t>Nabil MENAA (CERN) </a:t>
            </a:r>
          </a:p>
          <a:p>
            <a:pPr marL="0" indent="0" algn="ctr">
              <a:buNone/>
            </a:pPr>
            <a:endParaRPr lang="en-GB" sz="18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BC19B0E-7150-A217-DD74-9E5DE0D80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B01642-0907-9D90-D53D-6ED29C9DE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8284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93385E-9BEA-5FDD-813D-9CC1BD471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 F3-F4</a:t>
            </a:r>
            <a:endParaRPr lang="en-GB" dirty="0"/>
          </a:p>
        </p:txBody>
      </p:sp>
      <p:graphicFrame>
        <p:nvGraphicFramePr>
          <p:cNvPr id="6" name="Tableau 6">
            <a:extLst>
              <a:ext uri="{FF2B5EF4-FFF2-40B4-BE49-F238E27FC236}">
                <a16:creationId xmlns:a16="http://schemas.microsoft.com/office/drawing/2014/main" id="{736B0ADF-6DBC-D8E6-DDF1-CDDB63445F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1306780"/>
              </p:ext>
            </p:extLst>
          </p:nvPr>
        </p:nvGraphicFramePr>
        <p:xfrm>
          <a:off x="6498217" y="2185381"/>
          <a:ext cx="5282136" cy="2959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712">
                  <a:extLst>
                    <a:ext uri="{9D8B030D-6E8A-4147-A177-3AD203B41FA5}">
                      <a16:colId xmlns:a16="http://schemas.microsoft.com/office/drawing/2014/main" val="1963907983"/>
                    </a:ext>
                  </a:extLst>
                </a:gridCol>
                <a:gridCol w="1760712">
                  <a:extLst>
                    <a:ext uri="{9D8B030D-6E8A-4147-A177-3AD203B41FA5}">
                      <a16:colId xmlns:a16="http://schemas.microsoft.com/office/drawing/2014/main" val="1394303156"/>
                    </a:ext>
                  </a:extLst>
                </a:gridCol>
                <a:gridCol w="1760712">
                  <a:extLst>
                    <a:ext uri="{9D8B030D-6E8A-4147-A177-3AD203B41FA5}">
                      <a16:colId xmlns:a16="http://schemas.microsoft.com/office/drawing/2014/main" val="783108809"/>
                    </a:ext>
                  </a:extLst>
                </a:gridCol>
              </a:tblGrid>
              <a:tr h="57977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Na-22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Co-60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178459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Geometric 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455981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Median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1.31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893065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1st quantile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0.98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799470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5th percentile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9844522"/>
                  </a:ext>
                </a:extLst>
              </a:tr>
            </a:tbl>
          </a:graphicData>
        </a:graphic>
      </p:graphicFrame>
      <p:grpSp>
        <p:nvGrpSpPr>
          <p:cNvPr id="12" name="Groupe 11">
            <a:extLst>
              <a:ext uri="{FF2B5EF4-FFF2-40B4-BE49-F238E27FC236}">
                <a16:creationId xmlns:a16="http://schemas.microsoft.com/office/drawing/2014/main" id="{9F638879-73F3-379E-EF9A-3E20CA02697B}"/>
              </a:ext>
            </a:extLst>
          </p:cNvPr>
          <p:cNvGrpSpPr/>
          <p:nvPr/>
        </p:nvGrpSpPr>
        <p:grpSpPr>
          <a:xfrm>
            <a:off x="3274647" y="1789720"/>
            <a:ext cx="2419138" cy="4155225"/>
            <a:chOff x="3274647" y="1789720"/>
            <a:chExt cx="2419138" cy="4155225"/>
          </a:xfrm>
        </p:grpSpPr>
        <p:pic>
          <p:nvPicPr>
            <p:cNvPr id="8" name="Image 7" descr="Une image contenant texte, diagramme, capture d’écran, ligne&#10;&#10;Description générée automatiquement">
              <a:extLst>
                <a:ext uri="{FF2B5EF4-FFF2-40B4-BE49-F238E27FC236}">
                  <a16:creationId xmlns:a16="http://schemas.microsoft.com/office/drawing/2014/main" id="{DC372757-1836-6A38-9942-D7B1F0CA3E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4647" y="1789720"/>
              <a:ext cx="2419138" cy="4155225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A9BBB9BF-FD6E-48B8-80E4-1F327F71CA2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20125" y="2503200"/>
              <a:ext cx="673660" cy="272986"/>
            </a:xfrm>
            <a:prstGeom prst="rect">
              <a:avLst/>
            </a:prstGeom>
          </p:spPr>
        </p:pic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86B1E40A-5BC4-3F86-A1DF-056C155726EA}"/>
              </a:ext>
            </a:extLst>
          </p:cNvPr>
          <p:cNvGrpSpPr/>
          <p:nvPr/>
        </p:nvGrpSpPr>
        <p:grpSpPr>
          <a:xfrm>
            <a:off x="613231" y="1789723"/>
            <a:ext cx="2590860" cy="4155222"/>
            <a:chOff x="613231" y="1789723"/>
            <a:chExt cx="2590860" cy="4155222"/>
          </a:xfrm>
        </p:grpSpPr>
        <p:pic>
          <p:nvPicPr>
            <p:cNvPr id="7" name="Image 6" descr="Une image contenant texte, capture d’écran, diagramme, ligne&#10;&#10;Description générée automatiquement">
              <a:extLst>
                <a:ext uri="{FF2B5EF4-FFF2-40B4-BE49-F238E27FC236}">
                  <a16:creationId xmlns:a16="http://schemas.microsoft.com/office/drawing/2014/main" id="{07676520-7B59-47EC-9CCA-019111FF29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231" y="1789723"/>
              <a:ext cx="2419137" cy="4155222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7FD0EA5-F438-42FE-89C6-3803D5DE77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30431" y="2503200"/>
              <a:ext cx="673660" cy="272986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147D71EC-8943-FF74-B1DA-E0E9EA8F713A}"/>
                  </a:ext>
                </a:extLst>
              </p:cNvPr>
              <p:cNvSpPr txBox="1"/>
              <p:nvPr/>
            </p:nvSpPr>
            <p:spPr>
              <a:xfrm>
                <a:off x="6096000" y="859818"/>
                <a:ext cx="6096000" cy="6790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𝑀𝑒𝑎𝑛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𝑀𝑒𝑎𝑛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147D71EC-8943-FF74-B1DA-E0E9EA8F71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859818"/>
                <a:ext cx="6096000" cy="6790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BA946EE-EF42-025E-54F3-AA812F4D1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CCFB3D-FDCA-F41C-0299-FACE87EF9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88192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e 26">
            <a:extLst>
              <a:ext uri="{FF2B5EF4-FFF2-40B4-BE49-F238E27FC236}">
                <a16:creationId xmlns:a16="http://schemas.microsoft.com/office/drawing/2014/main" id="{70E8AE74-3CD5-535E-72B8-8D09D255D808}"/>
              </a:ext>
            </a:extLst>
          </p:cNvPr>
          <p:cNvGrpSpPr/>
          <p:nvPr/>
        </p:nvGrpSpPr>
        <p:grpSpPr>
          <a:xfrm>
            <a:off x="7151804" y="1762640"/>
            <a:ext cx="2210078" cy="3843019"/>
            <a:chOff x="3502500" y="1792043"/>
            <a:chExt cx="2240902" cy="3849078"/>
          </a:xfrm>
        </p:grpSpPr>
        <p:pic>
          <p:nvPicPr>
            <p:cNvPr id="28" name="Image 27" descr="Une image contenant texte, capture d’écran, diagramme, ligne&#10;&#10;Description générée automatiquement">
              <a:extLst>
                <a:ext uri="{FF2B5EF4-FFF2-40B4-BE49-F238E27FC236}">
                  <a16:creationId xmlns:a16="http://schemas.microsoft.com/office/drawing/2014/main" id="{C7E5D909-98E7-4C4F-68F6-5BB2242B08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02500" y="1792043"/>
              <a:ext cx="2240902" cy="3849078"/>
            </a:xfrm>
            <a:prstGeom prst="rect">
              <a:avLst/>
            </a:prstGeom>
          </p:spPr>
        </p:pic>
        <p:pic>
          <p:nvPicPr>
            <p:cNvPr id="29" name="Image 28">
              <a:extLst>
                <a:ext uri="{FF2B5EF4-FFF2-40B4-BE49-F238E27FC236}">
                  <a16:creationId xmlns:a16="http://schemas.microsoft.com/office/drawing/2014/main" id="{01780239-7E35-9E0A-CE6B-88B8B950857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69742" y="2503199"/>
              <a:ext cx="673660" cy="272986"/>
            </a:xfrm>
            <a:prstGeom prst="rect">
              <a:avLst/>
            </a:prstGeom>
          </p:spPr>
        </p:pic>
      </p:grpSp>
      <p:pic>
        <p:nvPicPr>
          <p:cNvPr id="13" name="Picture 12" descr="A graph of a number of objects&#10;&#10;Description automatically generated">
            <a:extLst>
              <a:ext uri="{FF2B5EF4-FFF2-40B4-BE49-F238E27FC236}">
                <a16:creationId xmlns:a16="http://schemas.microsoft.com/office/drawing/2014/main" id="{608D040E-50D4-6CED-EB97-0356B13069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1692401"/>
            <a:ext cx="2621382" cy="3913259"/>
          </a:xfrm>
          <a:prstGeom prst="rect">
            <a:avLst/>
          </a:prstGeom>
        </p:spPr>
      </p:pic>
      <p:pic>
        <p:nvPicPr>
          <p:cNvPr id="8" name="Picture 7" descr="A graph of a number of bars&#10;&#10;Description automatically generated">
            <a:extLst>
              <a:ext uri="{FF2B5EF4-FFF2-40B4-BE49-F238E27FC236}">
                <a16:creationId xmlns:a16="http://schemas.microsoft.com/office/drawing/2014/main" id="{BB11ED36-5AAC-4DDA-5E6C-0ACE334C75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961" y="1692401"/>
            <a:ext cx="2621382" cy="391325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5BCE462C-DABC-23C2-7151-00AB77B47C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Distribution of Co-60 activities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13">
                <a:extLst>
                  <a:ext uri="{FF2B5EF4-FFF2-40B4-BE49-F238E27FC236}">
                    <a16:creationId xmlns:a16="http://schemas.microsoft.com/office/drawing/2014/main" id="{1E58DCF2-67EB-34BC-D972-5FBF10F3888E}"/>
                  </a:ext>
                </a:extLst>
              </p:cNvPr>
              <p:cNvSpPr txBox="1"/>
              <p:nvPr/>
            </p:nvSpPr>
            <p:spPr>
              <a:xfrm>
                <a:off x="8826529" y="3069555"/>
                <a:ext cx="2991086" cy="613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𝑀𝑒𝑎𝑛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𝑀𝑒𝑎𝑛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4" name="ZoneTexte 13">
                <a:extLst>
                  <a:ext uri="{FF2B5EF4-FFF2-40B4-BE49-F238E27FC236}">
                    <a16:creationId xmlns:a16="http://schemas.microsoft.com/office/drawing/2014/main" id="{1E58DCF2-67EB-34BC-D972-5FBF10F388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6529" y="3069555"/>
                <a:ext cx="2991086" cy="61388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CEF4CA-DD6D-A218-47DA-30B1A56F4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22CC0A-1570-3859-0282-CAD2C653C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2795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23">
            <a:extLst>
              <a:ext uri="{FF2B5EF4-FFF2-40B4-BE49-F238E27FC236}">
                <a16:creationId xmlns:a16="http://schemas.microsoft.com/office/drawing/2014/main" id="{C7B88E61-713E-618E-04B5-F48CF2CC38A2}"/>
              </a:ext>
            </a:extLst>
          </p:cNvPr>
          <p:cNvGrpSpPr/>
          <p:nvPr/>
        </p:nvGrpSpPr>
        <p:grpSpPr>
          <a:xfrm>
            <a:off x="7151804" y="1685110"/>
            <a:ext cx="2210078" cy="3913260"/>
            <a:chOff x="543664" y="1792042"/>
            <a:chExt cx="2240901" cy="3849077"/>
          </a:xfrm>
        </p:grpSpPr>
        <p:pic>
          <p:nvPicPr>
            <p:cNvPr id="11" name="Image 24" descr="Une image contenant texte, diagramme, capture d’écran, ligne&#10;&#10;Description générée automatiquement">
              <a:extLst>
                <a:ext uri="{FF2B5EF4-FFF2-40B4-BE49-F238E27FC236}">
                  <a16:creationId xmlns:a16="http://schemas.microsoft.com/office/drawing/2014/main" id="{BF5225D5-F69B-5D03-2325-336F918231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664" y="1792042"/>
              <a:ext cx="2240901" cy="3849077"/>
            </a:xfrm>
            <a:prstGeom prst="rect">
              <a:avLst/>
            </a:prstGeom>
          </p:spPr>
        </p:pic>
        <p:pic>
          <p:nvPicPr>
            <p:cNvPr id="12" name="Image 25">
              <a:extLst>
                <a:ext uri="{FF2B5EF4-FFF2-40B4-BE49-F238E27FC236}">
                  <a16:creationId xmlns:a16="http://schemas.microsoft.com/office/drawing/2014/main" id="{E4CB677C-D8EE-F58B-8CC9-B2C4AE9EE22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10905" y="2503199"/>
              <a:ext cx="673660" cy="272986"/>
            </a:xfrm>
            <a:prstGeom prst="rect">
              <a:avLst/>
            </a:prstGeom>
          </p:spPr>
        </p:pic>
      </p:grpSp>
      <p:pic>
        <p:nvPicPr>
          <p:cNvPr id="3" name="Picture 2" descr="A graph of a number&#10;&#10;Description automatically generated">
            <a:extLst>
              <a:ext uri="{FF2B5EF4-FFF2-40B4-BE49-F238E27FC236}">
                <a16:creationId xmlns:a16="http://schemas.microsoft.com/office/drawing/2014/main" id="{799B1312-96C8-60E5-FA0A-1445BA3F8C9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960" y="1690688"/>
            <a:ext cx="2621382" cy="3907682"/>
          </a:xfrm>
          <a:prstGeom prst="rect">
            <a:avLst/>
          </a:prstGeom>
        </p:spPr>
      </p:pic>
      <p:pic>
        <p:nvPicPr>
          <p:cNvPr id="2" name="Picture 1" descr="A graph of a number of objects&#10;&#10;Description automatically generated">
            <a:extLst>
              <a:ext uri="{FF2B5EF4-FFF2-40B4-BE49-F238E27FC236}">
                <a16:creationId xmlns:a16="http://schemas.microsoft.com/office/drawing/2014/main" id="{929A1326-8306-5AD4-CD04-EAA2418B1F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843" y="1690688"/>
            <a:ext cx="2621382" cy="3913260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05227DE3-4795-34F2-E202-9BC18D5C7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Distribution of Na-22 activities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13">
                <a:extLst>
                  <a:ext uri="{FF2B5EF4-FFF2-40B4-BE49-F238E27FC236}">
                    <a16:creationId xmlns:a16="http://schemas.microsoft.com/office/drawing/2014/main" id="{88A9F164-840B-CF17-7F0F-BB7DCCCB7FF5}"/>
                  </a:ext>
                </a:extLst>
              </p:cNvPr>
              <p:cNvSpPr txBox="1"/>
              <p:nvPr/>
            </p:nvSpPr>
            <p:spPr>
              <a:xfrm>
                <a:off x="8826529" y="3069555"/>
                <a:ext cx="2991086" cy="613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160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𝑀𝑒𝑎𝑛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</m:d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𝑀𝑒𝑎𝑛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>
          <p:sp>
            <p:nvSpPr>
              <p:cNvPr id="4" name="ZoneTexte 13">
                <a:extLst>
                  <a:ext uri="{FF2B5EF4-FFF2-40B4-BE49-F238E27FC236}">
                    <a16:creationId xmlns:a16="http://schemas.microsoft.com/office/drawing/2014/main" id="{88A9F164-840B-CF17-7F0F-BB7DCCCB7F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6529" y="3069555"/>
                <a:ext cx="2991086" cy="61388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65C5E4-F397-CCA1-504D-11FC9672C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2DC6904-ADF2-B01F-3099-6DCDC96D1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3250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673624-913F-F2DA-5C2E-106364820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Statistical hypothesis test activities (1)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51D3F7-769A-94AB-6369-E5C12BB9EA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3776"/>
            <a:ext cx="5027141" cy="418529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Normality test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/>
              <a:t>Shapiro test 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dirty="0"/>
              <a:t>H0 : Null hypothesis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the function follows a normal distribution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en-US" dirty="0"/>
          </a:p>
          <a:p>
            <a:pPr marL="457200" lvl="1" indent="0">
              <a:lnSpc>
                <a:spcPct val="120000"/>
              </a:lnSpc>
              <a:buNone/>
            </a:pPr>
            <a:r>
              <a:rPr lang="en-US" dirty="0"/>
              <a:t>If p-value ≥ 0.05 then we cannot reject the null hypothesis H0</a:t>
            </a:r>
          </a:p>
          <a:p>
            <a:pPr marL="457200" lvl="1" indent="0">
              <a:lnSpc>
                <a:spcPct val="120000"/>
              </a:lnSpc>
              <a:buNone/>
            </a:pPr>
            <a:r>
              <a:rPr lang="en-US" dirty="0"/>
              <a:t>If p-value &lt; 0.05 then we reject H0</a:t>
            </a:r>
          </a:p>
          <a:p>
            <a:pPr marL="457200" lvl="1" indent="0">
              <a:lnSpc>
                <a:spcPct val="120000"/>
              </a:lnSpc>
              <a:buNone/>
            </a:pPr>
            <a:endParaRPr lang="en-US" dirty="0"/>
          </a:p>
          <a:p>
            <a:pPr marL="457200" lvl="1" indent="0">
              <a:lnSpc>
                <a:spcPct val="120000"/>
              </a:lnSpc>
              <a:buNone/>
            </a:pP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Here. all the p-values are below 0.05 so we reject the H0 hypotheses. No function follows a normal distribution.</a:t>
            </a:r>
          </a:p>
        </p:txBody>
      </p:sp>
      <p:graphicFrame>
        <p:nvGraphicFramePr>
          <p:cNvPr id="7" name="Tableau 7">
            <a:extLst>
              <a:ext uri="{FF2B5EF4-FFF2-40B4-BE49-F238E27FC236}">
                <a16:creationId xmlns:a16="http://schemas.microsoft.com/office/drawing/2014/main" id="{DFBD0910-C5E7-671D-45AD-1D59E46ADB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7021949"/>
              </p:ext>
            </p:extLst>
          </p:nvPr>
        </p:nvGraphicFramePr>
        <p:xfrm>
          <a:off x="6268047" y="1783080"/>
          <a:ext cx="5397614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8595">
                  <a:extLst>
                    <a:ext uri="{9D8B030D-6E8A-4147-A177-3AD203B41FA5}">
                      <a16:colId xmlns:a16="http://schemas.microsoft.com/office/drawing/2014/main" val="1983657464"/>
                    </a:ext>
                  </a:extLst>
                </a:gridCol>
                <a:gridCol w="1688757">
                  <a:extLst>
                    <a:ext uri="{9D8B030D-6E8A-4147-A177-3AD203B41FA5}">
                      <a16:colId xmlns:a16="http://schemas.microsoft.com/office/drawing/2014/main" val="3631970422"/>
                    </a:ext>
                  </a:extLst>
                </a:gridCol>
                <a:gridCol w="1910262">
                  <a:extLst>
                    <a:ext uri="{9D8B030D-6E8A-4147-A177-3AD203B41FA5}">
                      <a16:colId xmlns:a16="http://schemas.microsoft.com/office/drawing/2014/main" val="2917789150"/>
                    </a:ext>
                  </a:extLst>
                </a:gridCol>
              </a:tblGrid>
              <a:tr h="30151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Measurements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p-value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204923"/>
                  </a:ext>
                </a:extLst>
              </a:tr>
              <a:tr h="301516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Na-22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Co-60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6348531"/>
                  </a:ext>
                </a:extLst>
              </a:tr>
              <a:tr h="30151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(F1,F2)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8.08*10</a:t>
                      </a:r>
                      <a:r>
                        <a:rPr lang="en-US" baseline="30000" dirty="0"/>
                        <a:t>-9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3.29*10</a:t>
                      </a:r>
                      <a:r>
                        <a:rPr lang="en-US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342343"/>
                  </a:ext>
                </a:extLst>
              </a:tr>
              <a:tr h="30151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(F1,F3)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1.57*10</a:t>
                      </a:r>
                      <a:r>
                        <a:rPr lang="en-US" baseline="30000" dirty="0"/>
                        <a:t>-8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2.33*10</a:t>
                      </a:r>
                      <a:r>
                        <a:rPr lang="en-US" baseline="30000" dirty="0"/>
                        <a:t>-10</a:t>
                      </a:r>
                      <a:endParaRPr lang="en-GB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1500404"/>
                  </a:ext>
                </a:extLst>
              </a:tr>
              <a:tr h="30151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(F1,F4)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2.37*10</a:t>
                      </a:r>
                      <a:r>
                        <a:rPr lang="en-US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8.31*10</a:t>
                      </a:r>
                      <a:r>
                        <a:rPr lang="en-US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730890"/>
                  </a:ext>
                </a:extLst>
              </a:tr>
              <a:tr h="30151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(F2,F3)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2.34*10</a:t>
                      </a:r>
                      <a:r>
                        <a:rPr lang="en-US" baseline="30000" dirty="0"/>
                        <a:t>-9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1.10*10</a:t>
                      </a:r>
                      <a:r>
                        <a:rPr lang="en-US" baseline="30000" dirty="0"/>
                        <a:t>-11</a:t>
                      </a:r>
                      <a:endParaRPr lang="en-GB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3890124"/>
                  </a:ext>
                </a:extLst>
              </a:tr>
              <a:tr h="30151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(F2,F4)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1.40*10</a:t>
                      </a:r>
                      <a:r>
                        <a:rPr lang="en-US" baseline="30000" dirty="0"/>
                        <a:t>-7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1.23*10</a:t>
                      </a:r>
                      <a:r>
                        <a:rPr lang="en-US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4096377"/>
                  </a:ext>
                </a:extLst>
              </a:tr>
              <a:tr h="30151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(F3,F4)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4.07*10</a:t>
                      </a:r>
                      <a:r>
                        <a:rPr lang="en-US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5.89*10</a:t>
                      </a:r>
                      <a:r>
                        <a:rPr lang="en-US" baseline="30000" dirty="0"/>
                        <a:t>-11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076651"/>
                  </a:ext>
                </a:extLst>
              </a:tr>
              <a:tr h="30151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ym typeface="Wingdings" panose="05000000000000000000" pitchFamily="2" charset="2"/>
                        </a:rPr>
                        <a:t>(F1,F2,F3,F4)</a:t>
                      </a:r>
                      <a:r>
                        <a:rPr lang="en-US" dirty="0"/>
                        <a:t> (raw)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5.30*10</a:t>
                      </a:r>
                      <a:r>
                        <a:rPr lang="en-US" baseline="30000" dirty="0"/>
                        <a:t>-8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3.87*10</a:t>
                      </a:r>
                      <a:r>
                        <a:rPr lang="en-US" baseline="30000" dirty="0"/>
                        <a:t>-10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93780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FF98D4-A7A5-B4F0-01EE-13EC4C00C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D9819C-064E-6A8B-4590-BE0F65A78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5287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673624-913F-F2DA-5C2E-106364820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Statistical hypothesis test activities (2)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51D3F7-769A-94AB-6369-E5C12BB9EA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3776"/>
            <a:ext cx="5257800" cy="3836683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Wilcoxon test</a:t>
            </a:r>
          </a:p>
          <a:p>
            <a:pPr lvl="1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dirty="0"/>
              <a:t>All the functions don’t follow a normal distribution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 t-test not applicable</a:t>
            </a:r>
          </a:p>
          <a:p>
            <a:pPr lvl="2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 Use the Wilcoxon test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H0 : no difference between the populations of the pairs (+2σ) and those of the four measurements (raw).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dirty="0"/>
              <a:t>All the p-values &gt; 0.05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we can’t reject the H0 hypotheses</a:t>
            </a:r>
          </a:p>
        </p:txBody>
      </p:sp>
      <p:graphicFrame>
        <p:nvGraphicFramePr>
          <p:cNvPr id="7" name="Tableau 7">
            <a:extLst>
              <a:ext uri="{FF2B5EF4-FFF2-40B4-BE49-F238E27FC236}">
                <a16:creationId xmlns:a16="http://schemas.microsoft.com/office/drawing/2014/main" id="{477C3C85-EC7C-D7BD-30DA-482C5F54EE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032083"/>
              </p:ext>
            </p:extLst>
          </p:nvPr>
        </p:nvGraphicFramePr>
        <p:xfrm>
          <a:off x="6268047" y="1783080"/>
          <a:ext cx="5397614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8595">
                  <a:extLst>
                    <a:ext uri="{9D8B030D-6E8A-4147-A177-3AD203B41FA5}">
                      <a16:colId xmlns:a16="http://schemas.microsoft.com/office/drawing/2014/main" val="1983657464"/>
                    </a:ext>
                  </a:extLst>
                </a:gridCol>
                <a:gridCol w="1688757">
                  <a:extLst>
                    <a:ext uri="{9D8B030D-6E8A-4147-A177-3AD203B41FA5}">
                      <a16:colId xmlns:a16="http://schemas.microsoft.com/office/drawing/2014/main" val="3631970422"/>
                    </a:ext>
                  </a:extLst>
                </a:gridCol>
                <a:gridCol w="1910262">
                  <a:extLst>
                    <a:ext uri="{9D8B030D-6E8A-4147-A177-3AD203B41FA5}">
                      <a16:colId xmlns:a16="http://schemas.microsoft.com/office/drawing/2014/main" val="2917789150"/>
                    </a:ext>
                  </a:extLst>
                </a:gridCol>
              </a:tblGrid>
              <a:tr h="30151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Measurements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p-value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204923"/>
                  </a:ext>
                </a:extLst>
              </a:tr>
              <a:tr h="301516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Na-22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Co-60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6348531"/>
                  </a:ext>
                </a:extLst>
              </a:tr>
              <a:tr h="30151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(F1,F2)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0.97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1342343"/>
                  </a:ext>
                </a:extLst>
              </a:tr>
              <a:tr h="301516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(F1,F3)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0.53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/>
                        <a:t>0.63</a:t>
                      </a:r>
                      <a:endParaRPr lang="en-GB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1500404"/>
                  </a:ext>
                </a:extLst>
              </a:tr>
              <a:tr h="30151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(F1,F4)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0.83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0.56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2730890"/>
                  </a:ext>
                </a:extLst>
              </a:tr>
              <a:tr h="30151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(F2,F3)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0.83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0.74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3890124"/>
                  </a:ext>
                </a:extLst>
              </a:tr>
              <a:tr h="30151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(F2,F4)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0.98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0.93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4096377"/>
                  </a:ext>
                </a:extLst>
              </a:tr>
              <a:tr h="30151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(F3,F4)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0.68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0.79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076651"/>
                  </a:ext>
                </a:extLst>
              </a:tr>
            </a:tbl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EC9C5C0C-59D3-6F21-F367-0491A11CFD66}"/>
              </a:ext>
            </a:extLst>
          </p:cNvPr>
          <p:cNvSpPr txBox="1"/>
          <p:nvPr/>
        </p:nvSpPr>
        <p:spPr>
          <a:xfrm>
            <a:off x="587123" y="5390459"/>
            <a:ext cx="100764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dirty="0">
                <a:solidFill>
                  <a:srgbClr val="FF0000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The (</a:t>
            </a:r>
            <a:r>
              <a:rPr lang="en-US" dirty="0" err="1">
                <a:solidFill>
                  <a:srgbClr val="FF0000"/>
                </a:solidFill>
                <a:sym typeface="Wingdings" panose="05000000000000000000" pitchFamily="2" charset="2"/>
              </a:rPr>
              <a:t>Fx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-y) and F1-4 distributions are statistically identical for Co-60 and Na-22</a:t>
            </a:r>
            <a:endParaRPr lang="fr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3B429F9-71BB-CD4A-E17D-D155D50C1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1C69DB-1FF6-BAEB-A7F4-FB982DC22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69283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D93385E-9BEA-5FDD-813D-9CC1BD471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IRAS</a:t>
            </a:r>
            <a:endParaRPr lang="en-GB" dirty="0"/>
          </a:p>
        </p:txBody>
      </p:sp>
      <p:pic>
        <p:nvPicPr>
          <p:cNvPr id="7" name="Image 6" descr="Une image contenant texte, diagramme, capture d’écran, ligne&#10;&#10;Description générée automatiquement">
            <a:extLst>
              <a:ext uri="{FF2B5EF4-FFF2-40B4-BE49-F238E27FC236}">
                <a16:creationId xmlns:a16="http://schemas.microsoft.com/office/drawing/2014/main" id="{5F62E1A8-0F6B-4B6C-AC6C-5C09DAB20A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29" y="1845549"/>
            <a:ext cx="2170247" cy="3727717"/>
          </a:xfrm>
          <a:prstGeom prst="rect">
            <a:avLst/>
          </a:prstGeom>
        </p:spPr>
      </p:pic>
      <p:pic>
        <p:nvPicPr>
          <p:cNvPr id="9" name="Image 8" descr="Une image contenant texte, capture d’écran, diagramme, ligne&#10;&#10;Description générée automatiquement">
            <a:extLst>
              <a:ext uri="{FF2B5EF4-FFF2-40B4-BE49-F238E27FC236}">
                <a16:creationId xmlns:a16="http://schemas.microsoft.com/office/drawing/2014/main" id="{962A0C65-7245-F0FC-B56D-C8711B5E844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490" y="1820945"/>
            <a:ext cx="2170247" cy="3727717"/>
          </a:xfrm>
          <a:prstGeom prst="rect">
            <a:avLst/>
          </a:prstGeom>
        </p:spPr>
      </p:pic>
      <p:pic>
        <p:nvPicPr>
          <p:cNvPr id="11" name="Image 10" descr="Une image contenant texte, diagramme, capture d’écran, ligne&#10;&#10;Description générée automatiquement">
            <a:extLst>
              <a:ext uri="{FF2B5EF4-FFF2-40B4-BE49-F238E27FC236}">
                <a16:creationId xmlns:a16="http://schemas.microsoft.com/office/drawing/2014/main" id="{0952B8BB-4514-5E13-1310-0676CBB278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9476" y="1820945"/>
            <a:ext cx="2124470" cy="3649089"/>
          </a:xfrm>
          <a:prstGeom prst="rect">
            <a:avLst/>
          </a:prstGeom>
        </p:spPr>
      </p:pic>
      <p:graphicFrame>
        <p:nvGraphicFramePr>
          <p:cNvPr id="14" name="Tableau 6">
            <a:extLst>
              <a:ext uri="{FF2B5EF4-FFF2-40B4-BE49-F238E27FC236}">
                <a16:creationId xmlns:a16="http://schemas.microsoft.com/office/drawing/2014/main" id="{17AB6AA4-BEC3-6478-4AD5-C6079BF55A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832843"/>
              </p:ext>
            </p:extLst>
          </p:nvPr>
        </p:nvGraphicFramePr>
        <p:xfrm>
          <a:off x="7902937" y="1949418"/>
          <a:ext cx="3521424" cy="3599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0712">
                  <a:extLst>
                    <a:ext uri="{9D8B030D-6E8A-4147-A177-3AD203B41FA5}">
                      <a16:colId xmlns:a16="http://schemas.microsoft.com/office/drawing/2014/main" val="1963907983"/>
                    </a:ext>
                  </a:extLst>
                </a:gridCol>
                <a:gridCol w="1760712">
                  <a:extLst>
                    <a:ext uri="{9D8B030D-6E8A-4147-A177-3AD203B41FA5}">
                      <a16:colId xmlns:a16="http://schemas.microsoft.com/office/drawing/2014/main" val="1394303156"/>
                    </a:ext>
                  </a:extLst>
                </a:gridCol>
              </a:tblGrid>
              <a:tr h="579771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Ratio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7178459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Values greater than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75%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039579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Geometric mean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4455981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Median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893065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1st quantile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799470"/>
                  </a:ext>
                </a:extLst>
              </a:tr>
              <a:tr h="579771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5th percentile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0.76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9844522"/>
                  </a:ext>
                </a:extLst>
              </a:tr>
            </a:tbl>
          </a:graphicData>
        </a:graphic>
      </p:graphicFrame>
      <p:pic>
        <p:nvPicPr>
          <p:cNvPr id="16" name="Image 15">
            <a:extLst>
              <a:ext uri="{FF2B5EF4-FFF2-40B4-BE49-F238E27FC236}">
                <a16:creationId xmlns:a16="http://schemas.microsoft.com/office/drawing/2014/main" id="{3E43F2D8-C022-3D74-CDCA-B539E20EC9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8525" y="726517"/>
            <a:ext cx="2170247" cy="72902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DE5FE9-5865-74D9-0703-F083C6392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4105E2-B4C8-B639-D1EB-A0409B1A3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7895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673624-913F-F2DA-5C2E-106364820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Statistical hypothesis test IRAS (1)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51D3F7-769A-94AB-6369-E5C12BB9EA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3776"/>
            <a:ext cx="7220361" cy="4185293"/>
          </a:xfrm>
        </p:spPr>
        <p:txBody>
          <a:bodyPr>
            <a:normAutofit/>
          </a:bodyPr>
          <a:lstStyle/>
          <a:p>
            <a:r>
              <a:rPr lang="en-US" dirty="0"/>
              <a:t>Normality test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Shapiro test </a:t>
            </a:r>
          </a:p>
          <a:p>
            <a:pPr marL="457200" lvl="1" indent="0">
              <a:buNone/>
            </a:pPr>
            <a:r>
              <a:rPr lang="en-US" dirty="0"/>
              <a:t>H0 : Null hypothesis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the function follows a normal distribution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IRAS(F1,F3)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p-value = 1.67*10</a:t>
            </a:r>
            <a:r>
              <a:rPr lang="en-US" baseline="30000" dirty="0"/>
              <a:t>-9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/>
              <a:t>IRAS(F1,F2,F3,F4)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p-value = 4.79*10</a:t>
            </a:r>
            <a:r>
              <a:rPr lang="en-US" baseline="30000" dirty="0"/>
              <a:t>-9</a:t>
            </a:r>
          </a:p>
          <a:p>
            <a:pPr marL="457200" lvl="1" indent="0">
              <a:buNone/>
            </a:pPr>
            <a:r>
              <a:rPr lang="en-US" dirty="0"/>
              <a:t> </a:t>
            </a:r>
          </a:p>
          <a:p>
            <a:pPr marL="457200" lvl="1" indent="0">
              <a:buNone/>
            </a:pPr>
            <a:r>
              <a:rPr lang="en-US" dirty="0"/>
              <a:t> 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Here IRAS(F1,F3) and IRAS (F1,F2,F3,F4) don’t follow a normal distribution.</a:t>
            </a:r>
          </a:p>
        </p:txBody>
      </p:sp>
      <p:pic>
        <p:nvPicPr>
          <p:cNvPr id="6" name="Image 5" descr="Une image contenant texte, diagramme, capture d’écran, ligne&#10;&#10;Description générée automatiquement">
            <a:extLst>
              <a:ext uri="{FF2B5EF4-FFF2-40B4-BE49-F238E27FC236}">
                <a16:creationId xmlns:a16="http://schemas.microsoft.com/office/drawing/2014/main" id="{1B1E09F8-C1A6-DD03-3EAF-42281511EB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3212" y="1904603"/>
            <a:ext cx="1774983" cy="3048794"/>
          </a:xfrm>
          <a:prstGeom prst="rect">
            <a:avLst/>
          </a:prstGeom>
        </p:spPr>
      </p:pic>
      <p:pic>
        <p:nvPicPr>
          <p:cNvPr id="7" name="Image 6" descr="Une image contenant texte, diagramme, capture d’écran, ligne&#10;&#10;Description générée automatiquement">
            <a:extLst>
              <a:ext uri="{FF2B5EF4-FFF2-40B4-BE49-F238E27FC236}">
                <a16:creationId xmlns:a16="http://schemas.microsoft.com/office/drawing/2014/main" id="{7DCF3BC4-8E1D-404C-CB13-DC4B8A565D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2846" y="1904603"/>
            <a:ext cx="1774984" cy="304879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71074C-9931-33B6-2FAB-0F5C55D7A1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20C63-667C-6771-DADF-31CE9FFD2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44539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673624-913F-F2DA-5C2E-106364820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Statistical hypothesis test IRAS (2)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851D3F7-769A-94AB-6369-E5C12BB9EA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3776"/>
            <a:ext cx="10515600" cy="3662909"/>
          </a:xfrm>
        </p:spPr>
        <p:txBody>
          <a:bodyPr>
            <a:normAutofit/>
          </a:bodyPr>
          <a:lstStyle/>
          <a:p>
            <a:r>
              <a:rPr lang="en-US" dirty="0"/>
              <a:t>Wilcoxon test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IRAS</a:t>
            </a:r>
            <a:r>
              <a:rPr lang="fr-CH" dirty="0"/>
              <a:t> (F1,F3) </a:t>
            </a:r>
            <a:r>
              <a:rPr lang="en-US" dirty="0"/>
              <a:t>and </a:t>
            </a:r>
            <a:r>
              <a:rPr lang="fr-CH" dirty="0"/>
              <a:t>(F1,F2,F3,F4) </a:t>
            </a:r>
            <a:r>
              <a:rPr lang="en-US" dirty="0"/>
              <a:t>don’t follow a normal distribution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H0 : no difference between the two populations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P-value = 0.64 &gt; 0.05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we can’t reject H0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7EEA0AF-A9D4-0025-DBA8-5839F9CF152D}"/>
              </a:ext>
            </a:extLst>
          </p:cNvPr>
          <p:cNvSpPr txBox="1"/>
          <p:nvPr/>
        </p:nvSpPr>
        <p:spPr>
          <a:xfrm>
            <a:off x="1133132" y="5185495"/>
            <a:ext cx="1007649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dirty="0">
                <a:solidFill>
                  <a:srgbClr val="FF0000"/>
                </a:solidFill>
                <a:sym typeface="Wingdings" panose="05000000000000000000" pitchFamily="2" charset="2"/>
              </a:rPr>
              <a:t> The </a:t>
            </a:r>
            <a:r>
              <a:rPr lang="fr-CH" dirty="0" err="1">
                <a:solidFill>
                  <a:srgbClr val="FF0000"/>
                </a:solidFill>
                <a:sym typeface="Wingdings" panose="05000000000000000000" pitchFamily="2" charset="2"/>
              </a:rPr>
              <a:t>two</a:t>
            </a:r>
            <a:r>
              <a:rPr lang="fr-CH" dirty="0">
                <a:solidFill>
                  <a:srgbClr val="FF0000"/>
                </a:solidFill>
                <a:sym typeface="Wingdings" panose="05000000000000000000" pitchFamily="2" charset="2"/>
              </a:rPr>
              <a:t> distributions</a:t>
            </a:r>
            <a:r>
              <a:rPr lang="fr-CH" dirty="0">
                <a:solidFill>
                  <a:srgbClr val="FF0000"/>
                </a:solidFill>
              </a:rPr>
              <a:t> IRAS(F1,F3) and IRAS (F1,F2,F3,F4) are </a:t>
            </a:r>
            <a:r>
              <a:rPr lang="fr-CH" dirty="0" err="1">
                <a:solidFill>
                  <a:srgbClr val="FF0000"/>
                </a:solidFill>
              </a:rPr>
              <a:t>statistically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identical</a:t>
            </a:r>
            <a:r>
              <a:rPr lang="fr-CH" dirty="0">
                <a:solidFill>
                  <a:srgbClr val="FF0000"/>
                </a:solidFill>
              </a:rPr>
              <a:t>.</a:t>
            </a:r>
            <a:endParaRPr lang="fr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9AD20C-E44A-B475-04F0-504E2AE49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5748E0-76CB-6AE4-AD85-20A9997A4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26126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6D1E13-0AA3-CAD0-5276-FD2AAD1C3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5246"/>
          </a:xfrm>
        </p:spPr>
        <p:txBody>
          <a:bodyPr>
            <a:normAutofit/>
          </a:bodyPr>
          <a:lstStyle/>
          <a:p>
            <a:r>
              <a:rPr lang="en-US" dirty="0"/>
              <a:t>Uncertainties</a:t>
            </a:r>
            <a:endParaRPr lang="fr-CH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5B150E-F3EF-4EB7-9F85-AC53E8EA0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520" y="1245323"/>
            <a:ext cx="7075955" cy="4767594"/>
          </a:xfrm>
        </p:spPr>
        <p:txBody>
          <a:bodyPr>
            <a:normAutofit/>
          </a:bodyPr>
          <a:lstStyle/>
          <a:p>
            <a:r>
              <a:rPr lang="en-US" sz="2000" dirty="0"/>
              <a:t>Uncertainties at the 95% confidence interval (2</a:t>
            </a:r>
            <a:r>
              <a:rPr lang="el-GR" sz="2000" dirty="0"/>
              <a:t>σ</a:t>
            </a:r>
            <a:r>
              <a:rPr lang="en-US" sz="2000" dirty="0"/>
              <a:t>):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Peak count, nuclear data, detector efficiency characterization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Efficiency calibration due to waste uncertainty (heterogeneity)</a:t>
            </a:r>
          </a:p>
          <a:p>
            <a:r>
              <a:rPr lang="en-US" sz="2000" dirty="0"/>
              <a:t>The reported uncertainties do not include waste geometry uncertainties</a:t>
            </a:r>
          </a:p>
          <a:p>
            <a:r>
              <a:rPr lang="en-US" sz="2000" dirty="0"/>
              <a:t>For which F we would have F*2</a:t>
            </a:r>
            <a:r>
              <a:rPr lang="el-GR" sz="2000" dirty="0"/>
              <a:t>σ</a:t>
            </a:r>
            <a:r>
              <a:rPr lang="en-US" sz="2000" dirty="0"/>
              <a:t> </a:t>
            </a:r>
            <a:r>
              <a:rPr lang="en-US" sz="2000" dirty="0">
                <a:sym typeface="Wingdings" panose="05000000000000000000" pitchFamily="2" charset="2"/>
              </a:rPr>
              <a:t> 5</a:t>
            </a:r>
            <a:r>
              <a:rPr lang="en-US" sz="2000" baseline="30000" dirty="0">
                <a:sym typeface="Wingdings" panose="05000000000000000000" pitchFamily="2" charset="2"/>
              </a:rPr>
              <a:t>th</a:t>
            </a:r>
            <a:r>
              <a:rPr lang="en-US" sz="2000" dirty="0">
                <a:sym typeface="Wingdings" panose="05000000000000000000" pitchFamily="2" charset="2"/>
              </a:rPr>
              <a:t> percentile ratios ≥ 1</a:t>
            </a:r>
          </a:p>
          <a:p>
            <a:r>
              <a:rPr lang="en-US" sz="2000" dirty="0"/>
              <a:t>For F = 6.5, we have the 5</a:t>
            </a:r>
            <a:r>
              <a:rPr lang="en-US" sz="2000" baseline="30000" dirty="0"/>
              <a:t>th</a:t>
            </a:r>
            <a:r>
              <a:rPr lang="en-US" sz="2000" dirty="0"/>
              <a:t> percentile ratios for the </a:t>
            </a:r>
            <a:r>
              <a:rPr lang="en-US" sz="2000" baseline="30000" dirty="0"/>
              <a:t>60</a:t>
            </a:r>
            <a:r>
              <a:rPr lang="en-US" sz="2000" dirty="0"/>
              <a:t>Co equal to 1</a:t>
            </a:r>
          </a:p>
          <a:p>
            <a:r>
              <a:rPr lang="en-US" sz="2000" dirty="0"/>
              <a:t>We could multiply all our uncertainties by this factor to have 95% of our ratios above 1 for the </a:t>
            </a:r>
            <a:r>
              <a:rPr lang="en-US" sz="2000" baseline="30000" dirty="0"/>
              <a:t>60</a:t>
            </a:r>
            <a:r>
              <a:rPr lang="en-US" sz="2000" dirty="0"/>
              <a:t>Co</a:t>
            </a:r>
          </a:p>
          <a:p>
            <a:r>
              <a:rPr lang="en-US" sz="2000" dirty="0"/>
              <a:t>ANDRA TFA specifications do not require reporting activities at 95% C.L.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DEA9199-9454-D7B0-1FAF-67CAC2E85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3034" y="2967935"/>
            <a:ext cx="4313927" cy="2584121"/>
          </a:xfrm>
          <a:prstGeom prst="rect">
            <a:avLst/>
          </a:prstGeom>
        </p:spPr>
      </p:pic>
      <p:sp>
        <p:nvSpPr>
          <p:cNvPr id="5" name="Rounded Rectangle 3">
            <a:extLst>
              <a:ext uri="{FF2B5EF4-FFF2-40B4-BE49-F238E27FC236}">
                <a16:creationId xmlns:a16="http://schemas.microsoft.com/office/drawing/2014/main" id="{DEF9403A-3943-9C14-DF34-24519B0B2DD4}"/>
              </a:ext>
            </a:extLst>
          </p:cNvPr>
          <p:cNvSpPr/>
          <p:nvPr/>
        </p:nvSpPr>
        <p:spPr>
          <a:xfrm>
            <a:off x="10504561" y="4109975"/>
            <a:ext cx="423994" cy="655227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65C0D15-D2DA-BCE0-49B1-A6488961CE04}"/>
                  </a:ext>
                </a:extLst>
              </p:cNvPr>
              <p:cNvSpPr/>
              <p:nvPr/>
            </p:nvSpPr>
            <p:spPr>
              <a:xfrm>
                <a:off x="7857023" y="1210977"/>
                <a:ext cx="2778466" cy="89018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GB" sz="240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𝜀</m:t>
                          </m:r>
                          <m:d>
                            <m:d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d>
                          <m:r>
                            <a:rPr lang="en-GB" sz="240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𝛥</m:t>
                          </m:r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sz="2400">
                          <a:latin typeface="Cambria Math" panose="02040503050406030204" pitchFamily="18" charset="0"/>
                        </a:rPr>
                        <m:t>×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165C0D15-D2DA-BCE0-49B1-A6488961CE0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7023" y="1210977"/>
                <a:ext cx="2778466" cy="89018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Oval 9">
            <a:extLst>
              <a:ext uri="{FF2B5EF4-FFF2-40B4-BE49-F238E27FC236}">
                <a16:creationId xmlns:a16="http://schemas.microsoft.com/office/drawing/2014/main" id="{FD2360EB-AA34-3C8D-CE19-4032EAFFBD24}"/>
              </a:ext>
            </a:extLst>
          </p:cNvPr>
          <p:cNvSpPr/>
          <p:nvPr/>
        </p:nvSpPr>
        <p:spPr>
          <a:xfrm>
            <a:off x="9980991" y="1668084"/>
            <a:ext cx="504056" cy="3861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6A412EC-C4F2-4991-16B7-88793A2FD27E}"/>
              </a:ext>
            </a:extLst>
          </p:cNvPr>
          <p:cNvSpPr/>
          <p:nvPr/>
        </p:nvSpPr>
        <p:spPr>
          <a:xfrm>
            <a:off x="8994228" y="1227321"/>
            <a:ext cx="504056" cy="386124"/>
          </a:xfrm>
          <a:prstGeom prst="ellipse">
            <a:avLst/>
          </a:prstGeom>
          <a:noFill/>
          <a:ln>
            <a:solidFill>
              <a:srgbClr val="279A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232C9BB-FCDE-F47F-98E8-211217D50D4E}"/>
              </a:ext>
            </a:extLst>
          </p:cNvPr>
          <p:cNvSpPr/>
          <p:nvPr/>
        </p:nvSpPr>
        <p:spPr>
          <a:xfrm>
            <a:off x="8689617" y="1656067"/>
            <a:ext cx="609221" cy="386124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0A91BE-DF72-271D-229D-0DFD23E36A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0B872829-C6C9-4B6D-08AC-F0486A7A4E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8257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6D1E13-0AA3-CAD0-5276-FD2AAD1C3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50558"/>
          </a:xfrm>
        </p:spPr>
        <p:txBody>
          <a:bodyPr>
            <a:normAutofit/>
          </a:bodyPr>
          <a:lstStyle/>
          <a:p>
            <a:r>
              <a:rPr lang="en-US" dirty="0"/>
              <a:t>Conclusion and future work</a:t>
            </a:r>
            <a:endParaRPr lang="fr-CH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5B150E-F3EF-4EB7-9F85-AC53E8EA0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7955" y="1404606"/>
            <a:ext cx="10515600" cy="458344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dirty="0"/>
              <a:t>Analyzed 51 QC waste packages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0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dirty="0"/>
              <a:t>For IRAS and activity values, </a:t>
            </a:r>
            <a:r>
              <a:rPr lang="en-GB" sz="2000" dirty="0"/>
              <a:t>we can conclude that the measurements </a:t>
            </a:r>
            <a:r>
              <a:rPr lang="en-US" sz="2000" dirty="0">
                <a:sym typeface="Wingdings" panose="05000000000000000000" pitchFamily="2" charset="2"/>
              </a:rPr>
              <a:t>(F1,F3)</a:t>
            </a:r>
            <a:r>
              <a:rPr lang="en-GB" sz="2000" dirty="0"/>
              <a:t> are representative</a:t>
            </a:r>
            <a:r>
              <a:rPr lang="en-US" sz="2000" dirty="0"/>
              <a:t> of the average of the measurements </a:t>
            </a:r>
            <a:r>
              <a:rPr lang="en-US" sz="2000" dirty="0">
                <a:sym typeface="Wingdings" panose="05000000000000000000" pitchFamily="2" charset="2"/>
              </a:rPr>
              <a:t>(F1,F2,F3,F4)</a:t>
            </a:r>
            <a:endParaRPr lang="en-US" sz="20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0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2000" dirty="0"/>
              <a:t>The two distributions </a:t>
            </a:r>
            <a:r>
              <a:rPr lang="en-US" sz="2000" dirty="0">
                <a:sym typeface="Wingdings" panose="05000000000000000000" pitchFamily="2" charset="2"/>
              </a:rPr>
              <a:t>(F1,F3)</a:t>
            </a:r>
            <a:r>
              <a:rPr lang="en-GB" sz="2000" dirty="0"/>
              <a:t> and </a:t>
            </a:r>
            <a:r>
              <a:rPr lang="en-US" sz="2000" dirty="0">
                <a:sym typeface="Wingdings" panose="05000000000000000000" pitchFamily="2" charset="2"/>
              </a:rPr>
              <a:t>(F1,F2,F3,F4)</a:t>
            </a:r>
            <a:r>
              <a:rPr lang="en-GB" sz="2000" dirty="0"/>
              <a:t> are statistically identical. The values of </a:t>
            </a:r>
            <a:r>
              <a:rPr lang="en-US" sz="2000" dirty="0">
                <a:sym typeface="Wingdings" panose="05000000000000000000" pitchFamily="2" charset="2"/>
              </a:rPr>
              <a:t>(F1,F3)</a:t>
            </a:r>
            <a:r>
              <a:rPr lang="en-GB" sz="2000" dirty="0"/>
              <a:t> at 2</a:t>
            </a:r>
            <a:r>
              <a:rPr lang="el-GR" sz="2000" dirty="0"/>
              <a:t>σ </a:t>
            </a:r>
            <a:r>
              <a:rPr lang="en-GB" sz="2000" dirty="0"/>
              <a:t>are reasonably conservative with respect to </a:t>
            </a:r>
            <a:r>
              <a:rPr lang="en-US" sz="2000" dirty="0">
                <a:sym typeface="Wingdings" panose="05000000000000000000" pitchFamily="2" charset="2"/>
              </a:rPr>
              <a:t>(F1,F2,F3,F4)</a:t>
            </a:r>
            <a:endParaRPr lang="en-GB" sz="2000" dirty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GB" sz="2000" dirty="0">
                <a:sym typeface="Wingdings" panose="05000000000000000000" pitchFamily="2" charset="2"/>
              </a:rPr>
              <a:t>	 The ANDRA TFA requirement is fulfilled as it concerns the waste batch</a:t>
            </a:r>
            <a:endParaRPr lang="en-US" sz="20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000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dirty="0"/>
              <a:t>Calculated a penalizing </a:t>
            </a:r>
            <a:r>
              <a:rPr lang="en-US" sz="2000" dirty="0">
                <a:sym typeface="Wingdings" panose="05000000000000000000" pitchFamily="2" charset="2"/>
              </a:rPr>
              <a:t>systematic uncertainty in order to have the 5</a:t>
            </a:r>
            <a:r>
              <a:rPr lang="en-US" sz="2000" baseline="30000" dirty="0">
                <a:sym typeface="Wingdings" panose="05000000000000000000" pitchFamily="2" charset="2"/>
              </a:rPr>
              <a:t>th</a:t>
            </a:r>
            <a:r>
              <a:rPr lang="en-US" sz="2000" dirty="0">
                <a:sym typeface="Wingdings" panose="05000000000000000000" pitchFamily="2" charset="2"/>
              </a:rPr>
              <a:t> percentile of the distribution of the activity ratio (F1,F3)/(F1,F2,F3,F4) greater than 1.</a:t>
            </a:r>
          </a:p>
          <a:p>
            <a:pPr lvl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</a:pPr>
            <a:r>
              <a:rPr lang="en-GB" sz="1900" dirty="0"/>
              <a:t> Statistically speaking, for (F1,F3) to be systematically penalizing at the package level with e.g. 95% confidence. we would need to multiply values by 6.5. </a:t>
            </a:r>
            <a:endParaRPr lang="en-US" sz="1900" dirty="0"/>
          </a:p>
          <a:p>
            <a:pPr lvl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</a:pPr>
            <a:r>
              <a:rPr lang="en-GB" sz="1900" dirty="0"/>
              <a:t> However, this is not acceptable because it would lead to </a:t>
            </a:r>
            <a:r>
              <a:rPr lang="en-GB" sz="1900" u="sng" dirty="0"/>
              <a:t>overly conservative activity declarations</a:t>
            </a:r>
            <a:endParaRPr lang="en-US" sz="1900" u="sng" dirty="0"/>
          </a:p>
          <a:p>
            <a:pPr lvl="1">
              <a:lnSpc>
                <a:spcPct val="110000"/>
              </a:lnSpc>
              <a:spcBef>
                <a:spcPts val="0"/>
              </a:spcBef>
              <a:buFont typeface="Wingdings" panose="05000000000000000000" pitchFamily="2" charset="2"/>
              <a:buChar char="à"/>
            </a:pPr>
            <a:r>
              <a:rPr lang="en-US" sz="1900" dirty="0"/>
              <a:t> Not required by ANDRA TFA specifications</a:t>
            </a:r>
          </a:p>
          <a:p>
            <a:pPr marL="228600" lvl="1">
              <a:lnSpc>
                <a:spcPct val="110000"/>
              </a:lnSpc>
              <a:spcBef>
                <a:spcPts val="0"/>
              </a:spcBef>
            </a:pPr>
            <a:r>
              <a:rPr lang="en-GB" sz="2100" dirty="0"/>
              <a:t>Future work: Qualify activity values of the “Hot” face at 2</a:t>
            </a:r>
            <a:r>
              <a:rPr lang="el-GR" sz="2100" dirty="0"/>
              <a:t>σ</a:t>
            </a:r>
            <a:r>
              <a:rPr lang="en-GB" sz="2100" dirty="0"/>
              <a:t> with respect to the </a:t>
            </a:r>
            <a:r>
              <a:rPr lang="en-US" sz="2400" dirty="0">
                <a:sym typeface="Wingdings" panose="05000000000000000000" pitchFamily="2" charset="2"/>
              </a:rPr>
              <a:t>(F1,F2,F3,F4) activities.</a:t>
            </a:r>
            <a:endParaRPr lang="en-US" sz="21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43C697-6037-BA26-0051-91E19E7EF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1191BC-D2D1-2713-2053-7D77DFAF0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937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7B4D72-E33D-108A-EAD0-DFF8298B0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Hugo SIRI</a:t>
            </a:r>
          </a:p>
        </p:txBody>
      </p:sp>
      <p:sp>
        <p:nvSpPr>
          <p:cNvPr id="6" name="Shape 201">
            <a:extLst>
              <a:ext uri="{FF2B5EF4-FFF2-40B4-BE49-F238E27FC236}">
                <a16:creationId xmlns:a16="http://schemas.microsoft.com/office/drawing/2014/main" id="{DFDE3922-360A-5E3A-D552-4F9C92932678}"/>
              </a:ext>
            </a:extLst>
          </p:cNvPr>
          <p:cNvSpPr txBox="1">
            <a:spLocks/>
          </p:cNvSpPr>
          <p:nvPr/>
        </p:nvSpPr>
        <p:spPr>
          <a:xfrm>
            <a:off x="6200084" y="3930134"/>
            <a:ext cx="2525086" cy="1325562"/>
          </a:xfrm>
          <a:prstGeom prst="rect">
            <a:avLst/>
          </a:prstGeom>
        </p:spPr>
        <p:txBody>
          <a:bodyPr vert="horz" wrap="square" lIns="91425" tIns="91425" rIns="91425" bIns="91425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GB" sz="1200" dirty="0">
                <a:latin typeface="Cambria" charset="0"/>
                <a:ea typeface="Cambria" charset="0"/>
                <a:cs typeface="Cambria" charset="0"/>
              </a:rPr>
              <a:t>Love practicing sports.       </a:t>
            </a:r>
          </a:p>
          <a:p>
            <a:pPr algn="ctr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GB" sz="1200" dirty="0">
                <a:latin typeface="Cambria" charset="0"/>
                <a:ea typeface="Cambria" charset="0"/>
                <a:cs typeface="Cambria" charset="0"/>
              </a:rPr>
              <a:t>Important to maintain the work life balance.</a:t>
            </a:r>
          </a:p>
          <a:p>
            <a:pPr algn="ctr"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endParaRPr lang="en-GB" sz="1200" dirty="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7" name="Shape 205">
            <a:extLst>
              <a:ext uri="{FF2B5EF4-FFF2-40B4-BE49-F238E27FC236}">
                <a16:creationId xmlns:a16="http://schemas.microsoft.com/office/drawing/2014/main" id="{61EDE850-50A8-77DB-73C4-7DAA03538333}"/>
              </a:ext>
            </a:extLst>
          </p:cNvPr>
          <p:cNvSpPr txBox="1">
            <a:spLocks/>
          </p:cNvSpPr>
          <p:nvPr/>
        </p:nvSpPr>
        <p:spPr>
          <a:xfrm>
            <a:off x="685234" y="3352349"/>
            <a:ext cx="2525086" cy="501134"/>
          </a:xfrm>
          <a:prstGeom prst="rect">
            <a:avLst/>
          </a:prstGeom>
        </p:spPr>
        <p:txBody>
          <a:bodyPr vert="horz" wrap="square" lIns="91425" tIns="91425" rIns="91425" bIns="91425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dirty="0"/>
              <a:t>Studies</a:t>
            </a:r>
          </a:p>
        </p:txBody>
      </p:sp>
      <p:sp>
        <p:nvSpPr>
          <p:cNvPr id="8" name="Shape 207">
            <a:extLst>
              <a:ext uri="{FF2B5EF4-FFF2-40B4-BE49-F238E27FC236}">
                <a16:creationId xmlns:a16="http://schemas.microsoft.com/office/drawing/2014/main" id="{766C7719-EFA6-3488-CC55-F3D2211FF05E}"/>
              </a:ext>
            </a:extLst>
          </p:cNvPr>
          <p:cNvSpPr txBox="1">
            <a:spLocks/>
          </p:cNvSpPr>
          <p:nvPr/>
        </p:nvSpPr>
        <p:spPr>
          <a:xfrm>
            <a:off x="685234" y="3930134"/>
            <a:ext cx="2525086" cy="1325562"/>
          </a:xfrm>
          <a:prstGeom prst="rect">
            <a:avLst/>
          </a:prstGeom>
        </p:spPr>
        <p:txBody>
          <a:bodyPr vert="horz" wrap="square" lIns="91425" tIns="91425" rIns="91425" bIns="91425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200" dirty="0">
                <a:latin typeface="Cambria" charset="0"/>
                <a:ea typeface="Cambria" charset="0"/>
                <a:cs typeface="Cambria" charset="0"/>
              </a:rPr>
              <a:t>Master Degree in Nuclear Engineering (graduating in September 2023)</a:t>
            </a:r>
          </a:p>
          <a:p>
            <a:pPr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1200" dirty="0">
              <a:latin typeface="Cambria" charset="0"/>
              <a:ea typeface="Cambria" charset="0"/>
              <a:cs typeface="Cambria" charset="0"/>
            </a:endParaRPr>
          </a:p>
          <a:p>
            <a:pPr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200" dirty="0">
                <a:latin typeface="Cambria" charset="0"/>
                <a:ea typeface="Cambria" charset="0"/>
                <a:cs typeface="Cambria" charset="0"/>
              </a:rPr>
              <a:t>Bachelor’s Degree in Radiation Protection and Nuclear Safety</a:t>
            </a:r>
          </a:p>
          <a:p>
            <a:pPr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1200" dirty="0">
              <a:latin typeface="Cambria" charset="0"/>
              <a:ea typeface="Cambria" charset="0"/>
              <a:cs typeface="Cambria" charset="0"/>
            </a:endParaRPr>
          </a:p>
          <a:p>
            <a:pPr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200" dirty="0">
                <a:latin typeface="Cambria" charset="0"/>
                <a:ea typeface="Cambria" charset="0"/>
                <a:cs typeface="Cambria" charset="0"/>
              </a:rPr>
              <a:t>HND in Instrumentation and Measurements</a:t>
            </a:r>
          </a:p>
        </p:txBody>
      </p:sp>
      <p:sp>
        <p:nvSpPr>
          <p:cNvPr id="9" name="Shape 209">
            <a:extLst>
              <a:ext uri="{FF2B5EF4-FFF2-40B4-BE49-F238E27FC236}">
                <a16:creationId xmlns:a16="http://schemas.microsoft.com/office/drawing/2014/main" id="{421766DA-D433-F6FC-393C-D2CBB76A3065}"/>
              </a:ext>
            </a:extLst>
          </p:cNvPr>
          <p:cNvSpPr txBox="1">
            <a:spLocks/>
          </p:cNvSpPr>
          <p:nvPr/>
        </p:nvSpPr>
        <p:spPr>
          <a:xfrm>
            <a:off x="3370888" y="3350977"/>
            <a:ext cx="2668639" cy="501134"/>
          </a:xfrm>
          <a:prstGeom prst="rect">
            <a:avLst/>
          </a:prstGeom>
        </p:spPr>
        <p:txBody>
          <a:bodyPr vert="horz" wrap="square" lIns="91425" tIns="91425" rIns="91425" bIns="91425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dirty="0"/>
              <a:t>Career History</a:t>
            </a:r>
          </a:p>
        </p:txBody>
      </p:sp>
      <p:sp>
        <p:nvSpPr>
          <p:cNvPr id="10" name="Shape 211">
            <a:extLst>
              <a:ext uri="{FF2B5EF4-FFF2-40B4-BE49-F238E27FC236}">
                <a16:creationId xmlns:a16="http://schemas.microsoft.com/office/drawing/2014/main" id="{1E59309B-DF96-DE2F-B223-87A23D18D6BA}"/>
              </a:ext>
            </a:extLst>
          </p:cNvPr>
          <p:cNvSpPr txBox="1">
            <a:spLocks/>
          </p:cNvSpPr>
          <p:nvPr/>
        </p:nvSpPr>
        <p:spPr>
          <a:xfrm>
            <a:off x="3523869" y="3930134"/>
            <a:ext cx="2362666" cy="1641950"/>
          </a:xfrm>
          <a:prstGeom prst="rect">
            <a:avLst/>
          </a:prstGeom>
        </p:spPr>
        <p:txBody>
          <a:bodyPr vert="horz" wrap="square" lIns="91425" tIns="91425" rIns="91425" bIns="91425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200" dirty="0">
                <a:latin typeface="Cambria" charset="0"/>
                <a:ea typeface="Cambria" charset="0"/>
                <a:cs typeface="Cambria" charset="0"/>
              </a:rPr>
              <a:t>4 years of diverse professional experience:</a:t>
            </a:r>
          </a:p>
          <a:p>
            <a:pPr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1200" dirty="0">
              <a:latin typeface="Cambria" charset="0"/>
              <a:ea typeface="Cambria" charset="0"/>
              <a:cs typeface="Cambria" charset="0"/>
            </a:endParaRPr>
          </a:p>
          <a:p>
            <a:pPr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200" dirty="0">
                <a:latin typeface="Cambria" charset="0"/>
                <a:ea typeface="Cambria" charset="0"/>
                <a:cs typeface="Cambria" charset="0"/>
              </a:rPr>
              <a:t>3 years at CEA. </a:t>
            </a:r>
            <a:r>
              <a:rPr lang="en-GB" sz="1200" dirty="0" err="1">
                <a:latin typeface="Cambria" charset="0"/>
                <a:ea typeface="Cambria" charset="0"/>
                <a:cs typeface="Cambria" charset="0"/>
              </a:rPr>
              <a:t>Cadarache</a:t>
            </a:r>
            <a:r>
              <a:rPr lang="en-GB" sz="1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GB" sz="1200" dirty="0" err="1">
                <a:latin typeface="Cambria" charset="0"/>
                <a:ea typeface="Cambria" charset="0"/>
                <a:cs typeface="Cambria" charset="0"/>
              </a:rPr>
              <a:t>center</a:t>
            </a:r>
            <a:endParaRPr lang="en-GB" sz="1200" dirty="0">
              <a:latin typeface="Cambria" charset="0"/>
              <a:ea typeface="Cambria" charset="0"/>
              <a:cs typeface="Cambria" charset="0"/>
            </a:endParaRPr>
          </a:p>
          <a:p>
            <a:pPr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200" dirty="0">
                <a:latin typeface="Cambria" charset="0"/>
                <a:ea typeface="Cambria" charset="0"/>
                <a:cs typeface="Cambria" charset="0"/>
              </a:rPr>
              <a:t>Dismantling field</a:t>
            </a:r>
          </a:p>
          <a:p>
            <a:pPr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1200" dirty="0">
              <a:latin typeface="Cambria" charset="0"/>
              <a:ea typeface="Cambria" charset="0"/>
              <a:cs typeface="Cambria" charset="0"/>
            </a:endParaRPr>
          </a:p>
          <a:p>
            <a:pPr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200" dirty="0">
                <a:latin typeface="Cambria" charset="0"/>
                <a:ea typeface="Cambria" charset="0"/>
                <a:cs typeface="Cambria" charset="0"/>
              </a:rPr>
              <a:t>1 year at </a:t>
            </a:r>
            <a:r>
              <a:rPr lang="en-GB" sz="1200" dirty="0" err="1">
                <a:latin typeface="Cambria" charset="0"/>
                <a:ea typeface="Cambria" charset="0"/>
                <a:cs typeface="Cambria" charset="0"/>
              </a:rPr>
              <a:t>Orano</a:t>
            </a:r>
            <a:r>
              <a:rPr lang="en-GB" sz="1200" dirty="0">
                <a:latin typeface="Cambria" charset="0"/>
                <a:ea typeface="Cambria" charset="0"/>
                <a:cs typeface="Cambria" charset="0"/>
              </a:rPr>
              <a:t>. </a:t>
            </a:r>
            <a:r>
              <a:rPr lang="en-GB" sz="1200" dirty="0" err="1">
                <a:latin typeface="Cambria" charset="0"/>
                <a:ea typeface="Cambria" charset="0"/>
                <a:cs typeface="Cambria" charset="0"/>
              </a:rPr>
              <a:t>Triscatin</a:t>
            </a:r>
            <a:r>
              <a:rPr lang="en-GB" sz="1200" dirty="0">
                <a:latin typeface="Cambria" charset="0"/>
                <a:ea typeface="Cambria" charset="0"/>
                <a:cs typeface="Cambria" charset="0"/>
              </a:rPr>
              <a:t> </a:t>
            </a:r>
            <a:r>
              <a:rPr lang="en-GB" sz="1200" dirty="0" err="1">
                <a:latin typeface="Cambria" charset="0"/>
                <a:ea typeface="Cambria" charset="0"/>
                <a:cs typeface="Cambria" charset="0"/>
              </a:rPr>
              <a:t>center</a:t>
            </a:r>
            <a:endParaRPr lang="en-GB" sz="1200" dirty="0">
              <a:latin typeface="Cambria" charset="0"/>
              <a:ea typeface="Cambria" charset="0"/>
              <a:cs typeface="Cambria" charset="0"/>
            </a:endParaRPr>
          </a:p>
          <a:p>
            <a:pPr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200" dirty="0">
                <a:latin typeface="Cambria" charset="0"/>
                <a:ea typeface="Cambria" charset="0"/>
                <a:cs typeface="Cambria" charset="0"/>
              </a:rPr>
              <a:t>Radiation protection field</a:t>
            </a:r>
          </a:p>
          <a:p>
            <a:pPr algn="ctr">
              <a:spcBef>
                <a:spcPts val="0"/>
              </a:spcBef>
              <a:buFont typeface="Arial" panose="020B0604020202020204" pitchFamily="34" charset="0"/>
              <a:buNone/>
            </a:pPr>
            <a:endParaRPr lang="en-GB" sz="1200" dirty="0"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11" name="Shape 213">
            <a:extLst>
              <a:ext uri="{FF2B5EF4-FFF2-40B4-BE49-F238E27FC236}">
                <a16:creationId xmlns:a16="http://schemas.microsoft.com/office/drawing/2014/main" id="{769DFE95-E31E-33D9-FA7E-3402D7A8D850}"/>
              </a:ext>
            </a:extLst>
          </p:cNvPr>
          <p:cNvSpPr txBox="1">
            <a:spLocks/>
          </p:cNvSpPr>
          <p:nvPr/>
        </p:nvSpPr>
        <p:spPr>
          <a:xfrm>
            <a:off x="6200095" y="3397373"/>
            <a:ext cx="2525086" cy="501134"/>
          </a:xfrm>
          <a:prstGeom prst="rect">
            <a:avLst/>
          </a:prstGeom>
        </p:spPr>
        <p:txBody>
          <a:bodyPr vert="horz" wrap="square" lIns="91425" tIns="91425" rIns="91425" bIns="91425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-GB" dirty="0"/>
              <a:t>Outside work</a:t>
            </a:r>
          </a:p>
        </p:txBody>
      </p:sp>
      <p:sp>
        <p:nvSpPr>
          <p:cNvPr id="12" name="Shape 216">
            <a:extLst>
              <a:ext uri="{FF2B5EF4-FFF2-40B4-BE49-F238E27FC236}">
                <a16:creationId xmlns:a16="http://schemas.microsoft.com/office/drawing/2014/main" id="{DFD46649-23CB-6092-ED49-198D5BE56546}"/>
              </a:ext>
            </a:extLst>
          </p:cNvPr>
          <p:cNvSpPr txBox="1">
            <a:spLocks/>
          </p:cNvSpPr>
          <p:nvPr/>
        </p:nvSpPr>
        <p:spPr>
          <a:xfrm>
            <a:off x="8885738" y="3429000"/>
            <a:ext cx="2186952" cy="501134"/>
          </a:xfrm>
          <a:prstGeom prst="rect">
            <a:avLst/>
          </a:prstGeom>
        </p:spPr>
        <p:txBody>
          <a:bodyPr vert="horz" wrap="square" lIns="91425" tIns="91425" rIns="91425" bIns="91425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dirty="0"/>
              <a:t>Goals</a:t>
            </a:r>
          </a:p>
        </p:txBody>
      </p:sp>
      <p:sp>
        <p:nvSpPr>
          <p:cNvPr id="13" name="Shape 218">
            <a:extLst>
              <a:ext uri="{FF2B5EF4-FFF2-40B4-BE49-F238E27FC236}">
                <a16:creationId xmlns:a16="http://schemas.microsoft.com/office/drawing/2014/main" id="{02654860-1B3C-F1CF-6D20-F71F42A9B3D9}"/>
              </a:ext>
            </a:extLst>
          </p:cNvPr>
          <p:cNvSpPr txBox="1">
            <a:spLocks/>
          </p:cNvSpPr>
          <p:nvPr/>
        </p:nvSpPr>
        <p:spPr>
          <a:xfrm>
            <a:off x="8725170" y="3930134"/>
            <a:ext cx="2523234" cy="1325562"/>
          </a:xfrm>
          <a:prstGeom prst="rect">
            <a:avLst/>
          </a:prstGeom>
        </p:spPr>
        <p:txBody>
          <a:bodyPr vert="horz" wrap="square" lIns="91425" tIns="91425" rIns="91425" bIns="91425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 sz="1200" dirty="0">
                <a:latin typeface="Cambria" charset="0"/>
                <a:ea typeface="Cambria" charset="0"/>
                <a:cs typeface="Cambria" charset="0"/>
              </a:rPr>
              <a:t>Widen my experience both professionally and personally</a:t>
            </a:r>
          </a:p>
        </p:txBody>
      </p:sp>
      <p:pic>
        <p:nvPicPr>
          <p:cNvPr id="1026" name="Picture 2" descr="La valeur d'un diplôme d'études professionnelles (DEP) au Québec | Accès  Études Québec">
            <a:extLst>
              <a:ext uri="{FF2B5EF4-FFF2-40B4-BE49-F238E27FC236}">
                <a16:creationId xmlns:a16="http://schemas.microsoft.com/office/drawing/2014/main" id="{E9A0CD9F-5DD6-8EF0-A101-F09638C587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63648"/>
            <a:ext cx="2044407" cy="1075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omme bureau travail ordinateur informatique | FOTOMELIA | Screen beans,  Gestao de processos, Organizacional">
            <a:extLst>
              <a:ext uri="{FF2B5EF4-FFF2-40B4-BE49-F238E27FC236}">
                <a16:creationId xmlns:a16="http://schemas.microsoft.com/office/drawing/2014/main" id="{7CF955AD-3533-C99F-C187-7B4F7042F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012" y="1565586"/>
            <a:ext cx="1746380" cy="1746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es 5 sports que vous pouvez cumuler avec le cyclisme - LABICYCLE">
            <a:extLst>
              <a:ext uri="{FF2B5EF4-FFF2-40B4-BE49-F238E27FC236}">
                <a16:creationId xmlns:a16="http://schemas.microsoft.com/office/drawing/2014/main" id="{7F8ABAC8-7B42-1EF1-E25D-AAC92B4659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610" y="1911651"/>
            <a:ext cx="2184485" cy="89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Les 3 objectifs majeurs du référencement - Affluences">
            <a:extLst>
              <a:ext uri="{FF2B5EF4-FFF2-40B4-BE49-F238E27FC236}">
                <a16:creationId xmlns:a16="http://schemas.microsoft.com/office/drawing/2014/main" id="{EE76068C-FECF-5ABB-42A1-85428A9A0F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66499" y="1815374"/>
            <a:ext cx="2181905" cy="1246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B4BCB3-F74E-34D3-CF66-C966F0EF3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AC0B5F-8D45-1771-D722-22FD915DA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1374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1D56F-4DE4-92D6-6830-0561A1455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activities at CERN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93D3BF-DC68-3741-F2D7-6F616DEB7E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941" y="1831306"/>
            <a:ext cx="3899310" cy="4185293"/>
          </a:xfrm>
        </p:spPr>
        <p:txBody>
          <a:bodyPr>
            <a:normAutofit/>
          </a:bodyPr>
          <a:lstStyle/>
          <a:p>
            <a:r>
              <a:rPr lang="en-US" dirty="0"/>
              <a:t>Learning R programming and Analysis software</a:t>
            </a:r>
          </a:p>
          <a:p>
            <a:endParaRPr lang="en-GB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86B2D44-E204-8239-B24B-A68E965909BE}"/>
              </a:ext>
            </a:extLst>
          </p:cNvPr>
          <p:cNvSpPr txBox="1">
            <a:spLocks/>
          </p:cNvSpPr>
          <p:nvPr/>
        </p:nvSpPr>
        <p:spPr>
          <a:xfrm>
            <a:off x="4048434" y="1831306"/>
            <a:ext cx="401156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Teamwork </a:t>
            </a:r>
            <a:r>
              <a:rPr lang="en-US" dirty="0">
                <a:sym typeface="Wingdings" panose="05000000000000000000" pitchFamily="2" charset="2"/>
              </a:rPr>
              <a:t> interaction engineer/technicians</a:t>
            </a:r>
          </a:p>
          <a:p>
            <a:endParaRPr lang="en-GB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89BDC310-96E7-1834-DA71-FEA914B52D1A}"/>
              </a:ext>
            </a:extLst>
          </p:cNvPr>
          <p:cNvSpPr txBox="1">
            <a:spLocks/>
          </p:cNvSpPr>
          <p:nvPr/>
        </p:nvSpPr>
        <p:spPr>
          <a:xfrm>
            <a:off x="8181120" y="1836987"/>
            <a:ext cx="4010879" cy="18748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Carrying out characterization measurements of radioactive packages</a:t>
            </a:r>
          </a:p>
          <a:p>
            <a:endParaRPr lang="en-GB" dirty="0"/>
          </a:p>
        </p:txBody>
      </p:sp>
      <p:pic>
        <p:nvPicPr>
          <p:cNvPr id="4" name="Picture 4" descr="homme bureau travail ordinateur informatique | FOTOMELIA | Screen beans,  Gestao de processos, Organizacional">
            <a:extLst>
              <a:ext uri="{FF2B5EF4-FFF2-40B4-BE49-F238E27FC236}">
                <a16:creationId xmlns:a16="http://schemas.microsoft.com/office/drawing/2014/main" id="{6765E430-FF0C-B7F6-10CC-2A7017D872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960" y="3436620"/>
            <a:ext cx="2294679" cy="229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reeform 37">
            <a:extLst>
              <a:ext uri="{FF2B5EF4-FFF2-40B4-BE49-F238E27FC236}">
                <a16:creationId xmlns:a16="http://schemas.microsoft.com/office/drawing/2014/main" id="{BCE82821-A434-835D-2BD5-E7E519E9EB60}"/>
              </a:ext>
            </a:extLst>
          </p:cNvPr>
          <p:cNvSpPr>
            <a:spLocks noEditPoints="1"/>
          </p:cNvSpPr>
          <p:nvPr/>
        </p:nvSpPr>
        <p:spPr bwMode="auto">
          <a:xfrm>
            <a:off x="4396470" y="3819161"/>
            <a:ext cx="1651192" cy="1546860"/>
          </a:xfrm>
          <a:custGeom>
            <a:avLst/>
            <a:gdLst>
              <a:gd name="T0" fmla="*/ 150 w 300"/>
              <a:gd name="T1" fmla="*/ 275 h 300"/>
              <a:gd name="T2" fmla="*/ 231 w 300"/>
              <a:gd name="T3" fmla="*/ 276 h 300"/>
              <a:gd name="T4" fmla="*/ 68 w 300"/>
              <a:gd name="T5" fmla="*/ 276 h 300"/>
              <a:gd name="T6" fmla="*/ 164 w 300"/>
              <a:gd name="T7" fmla="*/ 244 h 300"/>
              <a:gd name="T8" fmla="*/ 153 w 300"/>
              <a:gd name="T9" fmla="*/ 250 h 300"/>
              <a:gd name="T10" fmla="*/ 143 w 300"/>
              <a:gd name="T11" fmla="*/ 249 h 300"/>
              <a:gd name="T12" fmla="*/ 164 w 300"/>
              <a:gd name="T13" fmla="*/ 244 h 300"/>
              <a:gd name="T14" fmla="*/ 225 w 300"/>
              <a:gd name="T15" fmla="*/ 238 h 300"/>
              <a:gd name="T16" fmla="*/ 275 w 300"/>
              <a:gd name="T17" fmla="*/ 213 h 300"/>
              <a:gd name="T18" fmla="*/ 300 w 300"/>
              <a:gd name="T19" fmla="*/ 238 h 300"/>
              <a:gd name="T20" fmla="*/ 0 w 300"/>
              <a:gd name="T21" fmla="*/ 238 h 300"/>
              <a:gd name="T22" fmla="*/ 50 w 300"/>
              <a:gd name="T23" fmla="*/ 213 h 300"/>
              <a:gd name="T24" fmla="*/ 75 w 300"/>
              <a:gd name="T25" fmla="*/ 238 h 300"/>
              <a:gd name="T26" fmla="*/ 167 w 300"/>
              <a:gd name="T27" fmla="*/ 234 h 300"/>
              <a:gd name="T28" fmla="*/ 136 w 300"/>
              <a:gd name="T29" fmla="*/ 238 h 300"/>
              <a:gd name="T30" fmla="*/ 136 w 300"/>
              <a:gd name="T31" fmla="*/ 231 h 300"/>
              <a:gd name="T32" fmla="*/ 167 w 300"/>
              <a:gd name="T33" fmla="*/ 225 h 300"/>
              <a:gd name="T34" fmla="*/ 150 w 300"/>
              <a:gd name="T35" fmla="*/ 131 h 300"/>
              <a:gd name="T36" fmla="*/ 133 w 300"/>
              <a:gd name="T37" fmla="*/ 225 h 300"/>
              <a:gd name="T38" fmla="*/ 263 w 300"/>
              <a:gd name="T39" fmla="*/ 150 h 300"/>
              <a:gd name="T40" fmla="*/ 263 w 300"/>
              <a:gd name="T41" fmla="*/ 206 h 300"/>
              <a:gd name="T42" fmla="*/ 263 w 300"/>
              <a:gd name="T43" fmla="*/ 150 h 300"/>
              <a:gd name="T44" fmla="*/ 66 w 300"/>
              <a:gd name="T45" fmla="*/ 178 h 300"/>
              <a:gd name="T46" fmla="*/ 9 w 300"/>
              <a:gd name="T47" fmla="*/ 178 h 300"/>
              <a:gd name="T48" fmla="*/ 198 w 300"/>
              <a:gd name="T49" fmla="*/ 180 h 300"/>
              <a:gd name="T50" fmla="*/ 210 w 300"/>
              <a:gd name="T51" fmla="*/ 199 h 300"/>
              <a:gd name="T52" fmla="*/ 198 w 300"/>
              <a:gd name="T53" fmla="*/ 180 h 300"/>
              <a:gd name="T54" fmla="*/ 106 w 300"/>
              <a:gd name="T55" fmla="*/ 192 h 300"/>
              <a:gd name="T56" fmla="*/ 85 w 300"/>
              <a:gd name="T57" fmla="*/ 187 h 300"/>
              <a:gd name="T58" fmla="*/ 219 w 300"/>
              <a:gd name="T59" fmla="*/ 156 h 300"/>
              <a:gd name="T60" fmla="*/ 200 w 300"/>
              <a:gd name="T61" fmla="*/ 169 h 300"/>
              <a:gd name="T62" fmla="*/ 219 w 300"/>
              <a:gd name="T63" fmla="*/ 156 h 300"/>
              <a:gd name="T64" fmla="*/ 100 w 300"/>
              <a:gd name="T65" fmla="*/ 169 h 300"/>
              <a:gd name="T66" fmla="*/ 81 w 300"/>
              <a:gd name="T67" fmla="*/ 169 h 300"/>
              <a:gd name="T68" fmla="*/ 101 w 300"/>
              <a:gd name="T69" fmla="*/ 156 h 300"/>
              <a:gd name="T70" fmla="*/ 203 w 300"/>
              <a:gd name="T71" fmla="*/ 124 h 300"/>
              <a:gd name="T72" fmla="*/ 195 w 300"/>
              <a:gd name="T73" fmla="*/ 145 h 300"/>
              <a:gd name="T74" fmla="*/ 112 w 300"/>
              <a:gd name="T75" fmla="*/ 135 h 300"/>
              <a:gd name="T76" fmla="*/ 89 w 300"/>
              <a:gd name="T77" fmla="*/ 134 h 300"/>
              <a:gd name="T78" fmla="*/ 112 w 300"/>
              <a:gd name="T79" fmla="*/ 135 h 300"/>
              <a:gd name="T80" fmla="*/ 176 w 300"/>
              <a:gd name="T81" fmla="*/ 105 h 300"/>
              <a:gd name="T82" fmla="*/ 179 w 300"/>
              <a:gd name="T83" fmla="*/ 127 h 300"/>
              <a:gd name="T84" fmla="*/ 132 w 300"/>
              <a:gd name="T85" fmla="*/ 122 h 300"/>
              <a:gd name="T86" fmla="*/ 113 w 300"/>
              <a:gd name="T87" fmla="*/ 110 h 300"/>
              <a:gd name="T88" fmla="*/ 132 w 300"/>
              <a:gd name="T89" fmla="*/ 122 h 300"/>
              <a:gd name="T90" fmla="*/ 100 w 300"/>
              <a:gd name="T91" fmla="*/ 35 h 300"/>
              <a:gd name="T92" fmla="*/ 2 w 300"/>
              <a:gd name="T93" fmla="*/ 125 h 300"/>
              <a:gd name="T94" fmla="*/ 200 w 300"/>
              <a:gd name="T95" fmla="*/ 9 h 300"/>
              <a:gd name="T96" fmla="*/ 272 w 300"/>
              <a:gd name="T97" fmla="*/ 125 h 300"/>
              <a:gd name="T98" fmla="*/ 200 w 300"/>
              <a:gd name="T99" fmla="*/ 9 h 300"/>
              <a:gd name="T100" fmla="*/ 144 w 300"/>
              <a:gd name="T101" fmla="*/ 119 h 300"/>
              <a:gd name="T102" fmla="*/ 156 w 300"/>
              <a:gd name="T103" fmla="*/ 100 h 300"/>
              <a:gd name="T104" fmla="*/ 187 w 300"/>
              <a:gd name="T105" fmla="*/ 88 h 300"/>
              <a:gd name="T106" fmla="*/ 137 w 300"/>
              <a:gd name="T107" fmla="*/ 63 h 300"/>
              <a:gd name="T108" fmla="*/ 180 w 300"/>
              <a:gd name="T109" fmla="*/ 70 h 300"/>
              <a:gd name="T110" fmla="*/ 150 w 300"/>
              <a:gd name="T111" fmla="*/ 0 h 300"/>
              <a:gd name="T112" fmla="*/ 150 w 300"/>
              <a:gd name="T113" fmla="*/ 56 h 300"/>
              <a:gd name="T114" fmla="*/ 150 w 300"/>
              <a:gd name="T115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0" h="300">
                <a:moveTo>
                  <a:pt x="84" y="256"/>
                </a:moveTo>
                <a:cubicBezTo>
                  <a:pt x="103" y="268"/>
                  <a:pt x="126" y="275"/>
                  <a:pt x="150" y="275"/>
                </a:cubicBezTo>
                <a:cubicBezTo>
                  <a:pt x="174" y="275"/>
                  <a:pt x="197" y="268"/>
                  <a:pt x="216" y="256"/>
                </a:cubicBezTo>
                <a:lnTo>
                  <a:pt x="231" y="276"/>
                </a:lnTo>
                <a:cubicBezTo>
                  <a:pt x="208" y="291"/>
                  <a:pt x="180" y="300"/>
                  <a:pt x="150" y="300"/>
                </a:cubicBezTo>
                <a:cubicBezTo>
                  <a:pt x="120" y="300"/>
                  <a:pt x="92" y="291"/>
                  <a:pt x="68" y="276"/>
                </a:cubicBezTo>
                <a:lnTo>
                  <a:pt x="84" y="256"/>
                </a:lnTo>
                <a:close/>
                <a:moveTo>
                  <a:pt x="164" y="244"/>
                </a:moveTo>
                <a:lnTo>
                  <a:pt x="157" y="249"/>
                </a:lnTo>
                <a:cubicBezTo>
                  <a:pt x="156" y="249"/>
                  <a:pt x="154" y="250"/>
                  <a:pt x="153" y="250"/>
                </a:cubicBezTo>
                <a:lnTo>
                  <a:pt x="147" y="250"/>
                </a:lnTo>
                <a:cubicBezTo>
                  <a:pt x="146" y="250"/>
                  <a:pt x="144" y="250"/>
                  <a:pt x="143" y="249"/>
                </a:cubicBezTo>
                <a:lnTo>
                  <a:pt x="136" y="244"/>
                </a:lnTo>
                <a:lnTo>
                  <a:pt x="164" y="244"/>
                </a:lnTo>
                <a:close/>
                <a:moveTo>
                  <a:pt x="300" y="238"/>
                </a:moveTo>
                <a:lnTo>
                  <a:pt x="225" y="238"/>
                </a:lnTo>
                <a:cubicBezTo>
                  <a:pt x="225" y="224"/>
                  <a:pt x="236" y="213"/>
                  <a:pt x="250" y="213"/>
                </a:cubicBezTo>
                <a:lnTo>
                  <a:pt x="275" y="213"/>
                </a:lnTo>
                <a:cubicBezTo>
                  <a:pt x="282" y="213"/>
                  <a:pt x="288" y="215"/>
                  <a:pt x="293" y="220"/>
                </a:cubicBezTo>
                <a:cubicBezTo>
                  <a:pt x="297" y="225"/>
                  <a:pt x="300" y="231"/>
                  <a:pt x="300" y="238"/>
                </a:cubicBezTo>
                <a:close/>
                <a:moveTo>
                  <a:pt x="75" y="238"/>
                </a:moveTo>
                <a:lnTo>
                  <a:pt x="0" y="238"/>
                </a:lnTo>
                <a:cubicBezTo>
                  <a:pt x="0" y="224"/>
                  <a:pt x="11" y="213"/>
                  <a:pt x="25" y="213"/>
                </a:cubicBezTo>
                <a:lnTo>
                  <a:pt x="50" y="213"/>
                </a:lnTo>
                <a:cubicBezTo>
                  <a:pt x="57" y="213"/>
                  <a:pt x="63" y="215"/>
                  <a:pt x="68" y="220"/>
                </a:cubicBezTo>
                <a:cubicBezTo>
                  <a:pt x="72" y="225"/>
                  <a:pt x="75" y="231"/>
                  <a:pt x="75" y="238"/>
                </a:cubicBezTo>
                <a:close/>
                <a:moveTo>
                  <a:pt x="164" y="231"/>
                </a:moveTo>
                <a:cubicBezTo>
                  <a:pt x="166" y="231"/>
                  <a:pt x="167" y="233"/>
                  <a:pt x="167" y="234"/>
                </a:cubicBezTo>
                <a:cubicBezTo>
                  <a:pt x="167" y="236"/>
                  <a:pt x="166" y="238"/>
                  <a:pt x="164" y="238"/>
                </a:cubicBezTo>
                <a:lnTo>
                  <a:pt x="136" y="238"/>
                </a:lnTo>
                <a:cubicBezTo>
                  <a:pt x="134" y="238"/>
                  <a:pt x="133" y="236"/>
                  <a:pt x="133" y="234"/>
                </a:cubicBezTo>
                <a:cubicBezTo>
                  <a:pt x="133" y="233"/>
                  <a:pt x="134" y="231"/>
                  <a:pt x="136" y="231"/>
                </a:cubicBezTo>
                <a:lnTo>
                  <a:pt x="164" y="231"/>
                </a:lnTo>
                <a:close/>
                <a:moveTo>
                  <a:pt x="167" y="225"/>
                </a:moveTo>
                <a:cubicBezTo>
                  <a:pt x="167" y="200"/>
                  <a:pt x="188" y="190"/>
                  <a:pt x="188" y="167"/>
                </a:cubicBezTo>
                <a:cubicBezTo>
                  <a:pt x="188" y="144"/>
                  <a:pt x="169" y="131"/>
                  <a:pt x="150" y="131"/>
                </a:cubicBezTo>
                <a:cubicBezTo>
                  <a:pt x="131" y="131"/>
                  <a:pt x="113" y="144"/>
                  <a:pt x="113" y="167"/>
                </a:cubicBezTo>
                <a:cubicBezTo>
                  <a:pt x="113" y="190"/>
                  <a:pt x="133" y="200"/>
                  <a:pt x="133" y="225"/>
                </a:cubicBezTo>
                <a:lnTo>
                  <a:pt x="167" y="225"/>
                </a:lnTo>
                <a:close/>
                <a:moveTo>
                  <a:pt x="263" y="150"/>
                </a:moveTo>
                <a:cubicBezTo>
                  <a:pt x="278" y="150"/>
                  <a:pt x="291" y="163"/>
                  <a:pt x="291" y="178"/>
                </a:cubicBezTo>
                <a:cubicBezTo>
                  <a:pt x="291" y="194"/>
                  <a:pt x="278" y="206"/>
                  <a:pt x="263" y="206"/>
                </a:cubicBezTo>
                <a:cubicBezTo>
                  <a:pt x="247" y="206"/>
                  <a:pt x="234" y="194"/>
                  <a:pt x="234" y="178"/>
                </a:cubicBezTo>
                <a:cubicBezTo>
                  <a:pt x="234" y="163"/>
                  <a:pt x="247" y="150"/>
                  <a:pt x="263" y="150"/>
                </a:cubicBezTo>
                <a:close/>
                <a:moveTo>
                  <a:pt x="38" y="150"/>
                </a:moveTo>
                <a:cubicBezTo>
                  <a:pt x="53" y="150"/>
                  <a:pt x="66" y="163"/>
                  <a:pt x="66" y="178"/>
                </a:cubicBezTo>
                <a:cubicBezTo>
                  <a:pt x="66" y="194"/>
                  <a:pt x="53" y="206"/>
                  <a:pt x="38" y="206"/>
                </a:cubicBezTo>
                <a:cubicBezTo>
                  <a:pt x="22" y="206"/>
                  <a:pt x="9" y="194"/>
                  <a:pt x="9" y="178"/>
                </a:cubicBezTo>
                <a:cubicBezTo>
                  <a:pt x="9" y="163"/>
                  <a:pt x="22" y="150"/>
                  <a:pt x="38" y="150"/>
                </a:cubicBezTo>
                <a:close/>
                <a:moveTo>
                  <a:pt x="198" y="180"/>
                </a:moveTo>
                <a:lnTo>
                  <a:pt x="215" y="187"/>
                </a:lnTo>
                <a:lnTo>
                  <a:pt x="210" y="199"/>
                </a:lnTo>
                <a:lnTo>
                  <a:pt x="194" y="192"/>
                </a:lnTo>
                <a:cubicBezTo>
                  <a:pt x="196" y="188"/>
                  <a:pt x="197" y="184"/>
                  <a:pt x="198" y="180"/>
                </a:cubicBezTo>
                <a:close/>
                <a:moveTo>
                  <a:pt x="102" y="180"/>
                </a:moveTo>
                <a:cubicBezTo>
                  <a:pt x="103" y="184"/>
                  <a:pt x="104" y="188"/>
                  <a:pt x="106" y="192"/>
                </a:cubicBezTo>
                <a:lnTo>
                  <a:pt x="90" y="199"/>
                </a:lnTo>
                <a:lnTo>
                  <a:pt x="85" y="187"/>
                </a:lnTo>
                <a:lnTo>
                  <a:pt x="102" y="180"/>
                </a:lnTo>
                <a:close/>
                <a:moveTo>
                  <a:pt x="219" y="156"/>
                </a:moveTo>
                <a:lnTo>
                  <a:pt x="219" y="169"/>
                </a:lnTo>
                <a:lnTo>
                  <a:pt x="200" y="169"/>
                </a:lnTo>
                <a:cubicBezTo>
                  <a:pt x="200" y="165"/>
                  <a:pt x="200" y="160"/>
                  <a:pt x="199" y="156"/>
                </a:cubicBezTo>
                <a:lnTo>
                  <a:pt x="219" y="156"/>
                </a:lnTo>
                <a:close/>
                <a:moveTo>
                  <a:pt x="101" y="156"/>
                </a:moveTo>
                <a:cubicBezTo>
                  <a:pt x="100" y="160"/>
                  <a:pt x="100" y="165"/>
                  <a:pt x="100" y="169"/>
                </a:cubicBezTo>
                <a:lnTo>
                  <a:pt x="100" y="169"/>
                </a:lnTo>
                <a:lnTo>
                  <a:pt x="81" y="169"/>
                </a:lnTo>
                <a:lnTo>
                  <a:pt x="81" y="156"/>
                </a:lnTo>
                <a:lnTo>
                  <a:pt x="101" y="156"/>
                </a:lnTo>
                <a:close/>
                <a:moveTo>
                  <a:pt x="188" y="135"/>
                </a:moveTo>
                <a:lnTo>
                  <a:pt x="203" y="124"/>
                </a:lnTo>
                <a:lnTo>
                  <a:pt x="211" y="134"/>
                </a:lnTo>
                <a:lnTo>
                  <a:pt x="195" y="145"/>
                </a:lnTo>
                <a:cubicBezTo>
                  <a:pt x="193" y="141"/>
                  <a:pt x="191" y="138"/>
                  <a:pt x="188" y="135"/>
                </a:cubicBezTo>
                <a:close/>
                <a:moveTo>
                  <a:pt x="112" y="135"/>
                </a:moveTo>
                <a:cubicBezTo>
                  <a:pt x="109" y="138"/>
                  <a:pt x="107" y="141"/>
                  <a:pt x="105" y="145"/>
                </a:cubicBezTo>
                <a:lnTo>
                  <a:pt x="89" y="134"/>
                </a:lnTo>
                <a:lnTo>
                  <a:pt x="97" y="124"/>
                </a:lnTo>
                <a:lnTo>
                  <a:pt x="112" y="135"/>
                </a:lnTo>
                <a:close/>
                <a:moveTo>
                  <a:pt x="168" y="122"/>
                </a:moveTo>
                <a:lnTo>
                  <a:pt x="176" y="105"/>
                </a:lnTo>
                <a:lnTo>
                  <a:pt x="187" y="110"/>
                </a:lnTo>
                <a:lnTo>
                  <a:pt x="179" y="127"/>
                </a:lnTo>
                <a:cubicBezTo>
                  <a:pt x="175" y="125"/>
                  <a:pt x="172" y="123"/>
                  <a:pt x="168" y="122"/>
                </a:cubicBezTo>
                <a:close/>
                <a:moveTo>
                  <a:pt x="132" y="122"/>
                </a:moveTo>
                <a:cubicBezTo>
                  <a:pt x="128" y="123"/>
                  <a:pt x="125" y="125"/>
                  <a:pt x="121" y="127"/>
                </a:cubicBezTo>
                <a:lnTo>
                  <a:pt x="113" y="110"/>
                </a:lnTo>
                <a:lnTo>
                  <a:pt x="124" y="105"/>
                </a:lnTo>
                <a:lnTo>
                  <a:pt x="132" y="122"/>
                </a:lnTo>
                <a:close/>
                <a:moveTo>
                  <a:pt x="100" y="9"/>
                </a:moveTo>
                <a:lnTo>
                  <a:pt x="100" y="35"/>
                </a:lnTo>
                <a:cubicBezTo>
                  <a:pt x="63" y="51"/>
                  <a:pt x="36" y="85"/>
                  <a:pt x="28" y="125"/>
                </a:cubicBezTo>
                <a:lnTo>
                  <a:pt x="2" y="125"/>
                </a:lnTo>
                <a:cubicBezTo>
                  <a:pt x="11" y="71"/>
                  <a:pt x="49" y="26"/>
                  <a:pt x="100" y="9"/>
                </a:cubicBezTo>
                <a:close/>
                <a:moveTo>
                  <a:pt x="200" y="9"/>
                </a:moveTo>
                <a:cubicBezTo>
                  <a:pt x="251" y="26"/>
                  <a:pt x="289" y="71"/>
                  <a:pt x="298" y="125"/>
                </a:cubicBezTo>
                <a:lnTo>
                  <a:pt x="272" y="125"/>
                </a:lnTo>
                <a:cubicBezTo>
                  <a:pt x="264" y="85"/>
                  <a:pt x="237" y="51"/>
                  <a:pt x="200" y="35"/>
                </a:cubicBezTo>
                <a:lnTo>
                  <a:pt x="200" y="9"/>
                </a:lnTo>
                <a:close/>
                <a:moveTo>
                  <a:pt x="156" y="119"/>
                </a:moveTo>
                <a:cubicBezTo>
                  <a:pt x="152" y="119"/>
                  <a:pt x="148" y="119"/>
                  <a:pt x="144" y="119"/>
                </a:cubicBezTo>
                <a:lnTo>
                  <a:pt x="144" y="100"/>
                </a:lnTo>
                <a:lnTo>
                  <a:pt x="156" y="100"/>
                </a:lnTo>
                <a:lnTo>
                  <a:pt x="156" y="119"/>
                </a:lnTo>
                <a:close/>
                <a:moveTo>
                  <a:pt x="187" y="88"/>
                </a:moveTo>
                <a:lnTo>
                  <a:pt x="112" y="88"/>
                </a:lnTo>
                <a:cubicBezTo>
                  <a:pt x="112" y="74"/>
                  <a:pt x="124" y="63"/>
                  <a:pt x="137" y="63"/>
                </a:cubicBezTo>
                <a:lnTo>
                  <a:pt x="162" y="63"/>
                </a:lnTo>
                <a:cubicBezTo>
                  <a:pt x="169" y="63"/>
                  <a:pt x="175" y="65"/>
                  <a:pt x="180" y="70"/>
                </a:cubicBezTo>
                <a:cubicBezTo>
                  <a:pt x="185" y="75"/>
                  <a:pt x="187" y="81"/>
                  <a:pt x="187" y="88"/>
                </a:cubicBezTo>
                <a:close/>
                <a:moveTo>
                  <a:pt x="150" y="0"/>
                </a:moveTo>
                <a:cubicBezTo>
                  <a:pt x="166" y="0"/>
                  <a:pt x="178" y="13"/>
                  <a:pt x="178" y="28"/>
                </a:cubicBezTo>
                <a:cubicBezTo>
                  <a:pt x="178" y="44"/>
                  <a:pt x="166" y="56"/>
                  <a:pt x="150" y="56"/>
                </a:cubicBezTo>
                <a:cubicBezTo>
                  <a:pt x="134" y="56"/>
                  <a:pt x="122" y="44"/>
                  <a:pt x="122" y="28"/>
                </a:cubicBezTo>
                <a:cubicBezTo>
                  <a:pt x="122" y="13"/>
                  <a:pt x="134" y="0"/>
                  <a:pt x="150" y="0"/>
                </a:cubicBezTo>
                <a:close/>
              </a:path>
            </a:pathLst>
          </a:cu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CEA8D6F-46ED-05B4-DA54-A498081D87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468" y="3608705"/>
            <a:ext cx="2531795" cy="2245197"/>
          </a:xfrm>
          <a:prstGeom prst="rect">
            <a:avLst/>
          </a:prstGeom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0560C1F-A847-FB0E-1470-909FB1187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C75FA2A-073D-120C-1609-B7DC390B1A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30</a:t>
            </a:fld>
            <a:endParaRPr lang="en-GB"/>
          </a:p>
        </p:txBody>
      </p:sp>
      <p:pic>
        <p:nvPicPr>
          <p:cNvPr id="6" name="Picture 5" descr="A person in a white hat&#10;&#10;Description automatically generated">
            <a:extLst>
              <a:ext uri="{FF2B5EF4-FFF2-40B4-BE49-F238E27FC236}">
                <a16:creationId xmlns:a16="http://schemas.microsoft.com/office/drawing/2014/main" id="{EB94A671-8A66-1A7C-41C5-4C4AC131D4A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381202" y="3459376"/>
            <a:ext cx="2257260" cy="2531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6497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1D56F-4DE4-92D6-6830-0561A1455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38343"/>
          </a:xfrm>
        </p:spPr>
        <p:txBody>
          <a:bodyPr/>
          <a:lstStyle/>
          <a:p>
            <a:r>
              <a:rPr lang="en-US" dirty="0"/>
              <a:t>Acknowledgments</a:t>
            </a:r>
            <a:endParaRPr lang="en-GB" dirty="0"/>
          </a:p>
        </p:txBody>
      </p:sp>
      <p:pic>
        <p:nvPicPr>
          <p:cNvPr id="4" name="Picture 3" descr="A person in a hard hat working in a blue box&#10;&#10;Description automatically generated">
            <a:extLst>
              <a:ext uri="{FF2B5EF4-FFF2-40B4-BE49-F238E27FC236}">
                <a16:creationId xmlns:a16="http://schemas.microsoft.com/office/drawing/2014/main" id="{C76049E5-4B35-D0DA-A601-D7C155E85A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005" y="2697154"/>
            <a:ext cx="3761956" cy="2821468"/>
          </a:xfrm>
          <a:prstGeom prst="rect">
            <a:avLst/>
          </a:prstGeom>
        </p:spPr>
      </p:pic>
      <p:pic>
        <p:nvPicPr>
          <p:cNvPr id="6" name="Picture 5" descr="A person in a white hat&#10;&#10;Description automatically generated">
            <a:extLst>
              <a:ext uri="{FF2B5EF4-FFF2-40B4-BE49-F238E27FC236}">
                <a16:creationId xmlns:a16="http://schemas.microsoft.com/office/drawing/2014/main" id="{C15153D3-9BDE-9EF2-E3B0-2A6BA2A2163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24480" y="3142102"/>
            <a:ext cx="2762265" cy="1990774"/>
          </a:xfrm>
          <a:prstGeom prst="rect">
            <a:avLst/>
          </a:prstGeom>
        </p:spPr>
      </p:pic>
      <p:pic>
        <p:nvPicPr>
          <p:cNvPr id="10" name="Picture 9" descr="A person sitting at a desk with a fan and a computer&#10;&#10;Description automatically generated">
            <a:extLst>
              <a:ext uri="{FF2B5EF4-FFF2-40B4-BE49-F238E27FC236}">
                <a16:creationId xmlns:a16="http://schemas.microsoft.com/office/drawing/2014/main" id="{786D2279-CECD-530A-372C-901927B558D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7659" y="3714750"/>
            <a:ext cx="2828561" cy="1861889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3AAB32-0278-9802-3667-DB42CA177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95B8C9-AF31-B8A3-4DE6-59703FFBC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31</a:t>
            </a:fld>
            <a:endParaRPr lang="en-GB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66C52D5-26FC-8DC5-7678-A61650ED8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6876" y="1561957"/>
            <a:ext cx="10515600" cy="100344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Special thanks to my supervisor, RP-CS (Laboratory and characterization teams), and RP-RW colleagues, HSE administrative staff and all other CERN colleagues with whom I enjoyed my stay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dirty="0"/>
              <a:t>This was a rich and empowering experience for me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2A90950-7CE8-4CA4-31BA-63AC2DE4BC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307" y="3714750"/>
            <a:ext cx="2444347" cy="1861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4098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FBF3926C-48D2-43A6-8BBD-DB5075E94F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550" y="731287"/>
            <a:ext cx="9696450" cy="455295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4B8AD05-DDD8-A2E1-5E2D-BD29F31FF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/>
              <a:t>RP Seminar - Hugo SIRI - 20/07/2023 EDMS-2916366 </a:t>
            </a:r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6561BB9-97DD-BEED-0143-C68075C28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83385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36600" y="376832"/>
            <a:ext cx="10515600" cy="999218"/>
          </a:xfr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980" y="3747051"/>
            <a:ext cx="5535613" cy="20435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3575" y="1161586"/>
            <a:ext cx="6113722" cy="238260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212877"/>
            <a:ext cx="5743575" cy="22800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3575" y="3595488"/>
            <a:ext cx="6216196" cy="244245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801631" y="2596497"/>
            <a:ext cx="4895396" cy="5385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2B6C50-EFD9-C2F1-7666-8C53835D0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35B6CC-05C5-8D38-0F59-DD6F27262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7505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9845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8CA20-077F-3433-4599-CCA80AC90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991650-2F56-B3A4-F100-FF34813623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8761" y="1768475"/>
            <a:ext cx="10515600" cy="3575049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200000"/>
              </a:lnSpc>
            </a:pPr>
            <a:r>
              <a:rPr lang="en-US" dirty="0"/>
              <a:t>Radioactive Waste Management at CERN</a:t>
            </a:r>
          </a:p>
          <a:p>
            <a:pPr>
              <a:lnSpc>
                <a:spcPct val="200000"/>
              </a:lnSpc>
            </a:pPr>
            <a:r>
              <a:rPr lang="en-GB" dirty="0"/>
              <a:t>ELICA/SHERPA RW packages and quality control</a:t>
            </a:r>
          </a:p>
          <a:p>
            <a:pPr>
              <a:lnSpc>
                <a:spcPct val="200000"/>
              </a:lnSpc>
            </a:pPr>
            <a:r>
              <a:rPr lang="en-GB" dirty="0"/>
              <a:t>Statistical studies</a:t>
            </a:r>
          </a:p>
          <a:p>
            <a:pPr>
              <a:lnSpc>
                <a:spcPct val="200000"/>
              </a:lnSpc>
            </a:pPr>
            <a:r>
              <a:rPr lang="en-GB" dirty="0"/>
              <a:t>Conclusions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2BE2AF-BF9C-4647-2044-F79CE30D8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E1484D-0386-2734-05F6-202DD3071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044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90FA96E8-EDA5-C64B-86C5-24AC36987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766483"/>
          </a:xfrm>
        </p:spPr>
        <p:txBody>
          <a:bodyPr>
            <a:normAutofit/>
          </a:bodyPr>
          <a:lstStyle/>
          <a:p>
            <a:r>
              <a:rPr lang="en-US" sz="3600" dirty="0"/>
              <a:t>CERN RW disposal pathways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16634" y="5600492"/>
            <a:ext cx="11028563" cy="365125"/>
          </a:xfrm>
        </p:spPr>
        <p:txBody>
          <a:bodyPr>
            <a:noAutofit/>
          </a:bodyPr>
          <a:lstStyle/>
          <a:p>
            <a:pPr marL="0" indent="0">
              <a:buNone/>
              <a:tabLst>
                <a:tab pos="361950" algn="l"/>
              </a:tabLst>
            </a:pPr>
            <a:r>
              <a:rPr lang="en-US" sz="1000" dirty="0"/>
              <a:t>(1) 	In Switzerland. the PSI interim storage receives all FA-MA waste from research. industry and medical facilities. before its final disposal in a future deep geological repository</a:t>
            </a: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248227"/>
              </p:ext>
            </p:extLst>
          </p:nvPr>
        </p:nvGraphicFramePr>
        <p:xfrm>
          <a:off x="416635" y="1894701"/>
          <a:ext cx="10937165" cy="370609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4667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704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4526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cap="none" baseline="0" dirty="0"/>
                        <a:t>CERN’s Radioactive Waste Classification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2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Clearance candidates – </a:t>
                      </a:r>
                      <a:r>
                        <a:rPr kumimoji="0" lang="en-US" sz="1400" b="1" kern="1200" dirty="0">
                          <a:solidFill>
                            <a:srgbClr val="0055A0"/>
                          </a:solidFill>
                          <a:latin typeface="+mn-lt"/>
                          <a:ea typeface="+mn-ea"/>
                          <a:cs typeface="+mn-cs"/>
                        </a:rPr>
                        <a:t>CL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Very </a:t>
                      </a:r>
                      <a:r>
                        <a:rPr lang="en-US" sz="1400" dirty="0" err="1"/>
                        <a:t>Very</a:t>
                      </a:r>
                      <a:r>
                        <a:rPr lang="en-US" sz="1400" dirty="0"/>
                        <a:t> Low-Level waste (VVLLW)</a:t>
                      </a:r>
                      <a:endParaRPr lang="en-US" sz="1400" b="1" dirty="0">
                        <a:solidFill>
                          <a:srgbClr val="0055A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/>
                        <a:t>(</a:t>
                      </a:r>
                      <a:r>
                        <a:rPr lang="en-US" sz="1400" b="0" i="1" baseline="0" dirty="0" err="1"/>
                        <a:t>Candidats</a:t>
                      </a:r>
                      <a:r>
                        <a:rPr lang="en-US" sz="1400" b="0" i="1" baseline="0" dirty="0"/>
                        <a:t> à la Liberation </a:t>
                      </a:r>
                      <a:r>
                        <a:rPr lang="en-US" sz="1400" b="0" i="1" baseline="0" dirty="0" err="1"/>
                        <a:t>inconditionnelle</a:t>
                      </a:r>
                      <a:r>
                        <a:rPr lang="en-US" sz="1400" b="0" baseline="0" dirty="0"/>
                        <a:t>)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Release from regulatory control </a:t>
                      </a:r>
                    </a:p>
                    <a:p>
                      <a:pPr algn="l"/>
                      <a:r>
                        <a:rPr lang="en-US" sz="1400" dirty="0"/>
                        <a:t>in </a:t>
                      </a:r>
                      <a:r>
                        <a:rPr lang="en-US" sz="1400" b="1" dirty="0"/>
                        <a:t>Switzerland</a:t>
                      </a:r>
                      <a:r>
                        <a:rPr lang="en-US" sz="1400" dirty="0"/>
                        <a:t>  (Clearance &lt;&gt; “free-release”)</a:t>
                      </a:r>
                    </a:p>
                  </a:txBody>
                  <a:tcPr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4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Very Low-Level </a:t>
                      </a:r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Waste </a:t>
                      </a:r>
                      <a:r>
                        <a:rPr lang="en-US" sz="1400" b="1" baseline="0" dirty="0"/>
                        <a:t>-  VLL (</a:t>
                      </a:r>
                      <a:r>
                        <a:rPr kumimoji="0" lang="en-US" sz="1400" b="1" kern="1200" dirty="0">
                          <a:solidFill>
                            <a:srgbClr val="0055A0"/>
                          </a:solidFill>
                          <a:latin typeface="+mn-lt"/>
                          <a:ea typeface="+mn-ea"/>
                          <a:cs typeface="+mn-cs"/>
                        </a:rPr>
                        <a:t>TFA)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1" kern="1200" dirty="0">
                        <a:solidFill>
                          <a:srgbClr val="0055A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en-US" sz="1400" b="0" dirty="0"/>
                        <a:t>(</a:t>
                      </a:r>
                      <a:r>
                        <a:rPr lang="en-US" sz="1400" b="0" i="1" baseline="0" dirty="0" err="1"/>
                        <a:t>Très</a:t>
                      </a:r>
                      <a:r>
                        <a:rPr lang="en-US" sz="1400" b="0" i="1" baseline="0" dirty="0"/>
                        <a:t> </a:t>
                      </a:r>
                      <a:r>
                        <a:rPr lang="en-US" sz="1400" b="0" i="1" baseline="0" dirty="0" err="1"/>
                        <a:t>Faibles</a:t>
                      </a:r>
                      <a:r>
                        <a:rPr lang="en-US" sz="1400" b="0" i="1" baseline="0" dirty="0"/>
                        <a:t> </a:t>
                      </a:r>
                      <a:r>
                        <a:rPr lang="en-US" sz="1400" b="0" i="1" baseline="0" dirty="0" err="1"/>
                        <a:t>Activités</a:t>
                      </a:r>
                      <a:r>
                        <a:rPr kumimoji="0"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Surface disposal in </a:t>
                      </a:r>
                      <a:r>
                        <a:rPr lang="en-US" sz="1400" b="1" dirty="0"/>
                        <a:t>France. </a:t>
                      </a:r>
                      <a:r>
                        <a:rPr lang="en-US" sz="1400" dirty="0"/>
                        <a:t>As defined by the acceptance criteria of the ANDRA CIRES repository</a:t>
                      </a:r>
                    </a:p>
                  </a:txBody>
                  <a:tcPr anchor="ctr">
                    <a:solidFill>
                      <a:srgbClr val="FFFE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92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Low &amp; Intermediate Level waste </a:t>
                      </a:r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(Short Lived) </a:t>
                      </a:r>
                      <a:r>
                        <a:rPr lang="en-GB" sz="1400" b="1" dirty="0"/>
                        <a:t>-  LL/IL </a:t>
                      </a:r>
                      <a:r>
                        <a:rPr lang="en-GB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FMA-VC)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(</a:t>
                      </a:r>
                      <a:r>
                        <a:rPr lang="en-US" sz="1400" b="0" i="1" baseline="0" dirty="0" err="1"/>
                        <a:t>Faibles</a:t>
                      </a:r>
                      <a:r>
                        <a:rPr lang="en-US" sz="1400" b="0" i="1" baseline="0" dirty="0"/>
                        <a:t> et </a:t>
                      </a:r>
                      <a:r>
                        <a:rPr lang="en-US" sz="1400" b="0" i="1" baseline="0" dirty="0" err="1"/>
                        <a:t>Moyennes</a:t>
                      </a:r>
                      <a:r>
                        <a:rPr lang="en-US" sz="1400" b="0" i="1" baseline="0" dirty="0"/>
                        <a:t> </a:t>
                      </a:r>
                      <a:r>
                        <a:rPr lang="en-US" sz="1400" b="0" i="1" baseline="0" dirty="0" err="1"/>
                        <a:t>Activités</a:t>
                      </a:r>
                      <a:r>
                        <a:rPr lang="en-US" sz="1400" b="0" i="1" baseline="0" dirty="0"/>
                        <a:t> à Vies </a:t>
                      </a:r>
                      <a:r>
                        <a:rPr lang="en-US" sz="1400" b="0" i="1" baseline="0" dirty="0" err="1"/>
                        <a:t>Courtes</a:t>
                      </a:r>
                      <a:r>
                        <a:rPr kumimoji="0"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0" dirty="0">
                          <a:solidFill>
                            <a:schemeClr val="tx1"/>
                          </a:solidFill>
                        </a:rPr>
                        <a:t>Surface disposal </a:t>
                      </a:r>
                      <a:r>
                        <a:rPr lang="fr-CH" sz="1400" dirty="0"/>
                        <a:t>in </a:t>
                      </a:r>
                      <a:r>
                        <a:rPr lang="fr-CH" sz="1400" b="1" dirty="0"/>
                        <a:t>France</a:t>
                      </a:r>
                      <a:r>
                        <a:rPr lang="fr-CH" sz="1400" dirty="0"/>
                        <a:t> (Short </a:t>
                      </a:r>
                      <a:r>
                        <a:rPr lang="en-US" sz="1400" dirty="0"/>
                        <a:t>half-life T</a:t>
                      </a:r>
                      <a:r>
                        <a:rPr lang="en-US" sz="1400" baseline="-25000" dirty="0"/>
                        <a:t>1/2</a:t>
                      </a:r>
                      <a:r>
                        <a:rPr lang="en-US" sz="1400" dirty="0"/>
                        <a:t> &lt; 30y)</a:t>
                      </a:r>
                    </a:p>
                    <a:p>
                      <a:pPr algn="l"/>
                      <a:r>
                        <a:rPr lang="en-US" sz="1400" dirty="0"/>
                        <a:t>As defined by acceptance criteria in ANDRA CSA repository</a:t>
                      </a:r>
                    </a:p>
                  </a:txBody>
                  <a:tcPr anchor="ctr">
                    <a:solidFill>
                      <a:schemeClr val="accent5">
                        <a:lumMod val="40000"/>
                        <a:lumOff val="60000"/>
                        <a:alpha val="5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492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Intermediate &amp; Low-</a:t>
                      </a:r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Level Waste </a:t>
                      </a:r>
                      <a:r>
                        <a:rPr lang="en-US" sz="1400" b="1" baseline="0" dirty="0"/>
                        <a:t>-  </a:t>
                      </a:r>
                      <a:r>
                        <a:rPr kumimoji="0" lang="en-US" sz="14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FA-MA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(</a:t>
                      </a:r>
                      <a:r>
                        <a:rPr lang="en-US" sz="1400" b="0" i="1" baseline="0" dirty="0" err="1"/>
                        <a:t>Faibles</a:t>
                      </a:r>
                      <a:r>
                        <a:rPr lang="en-US" sz="1400" b="0" i="1" baseline="0" dirty="0"/>
                        <a:t> </a:t>
                      </a:r>
                      <a:r>
                        <a:rPr lang="en-US" sz="1400" b="0" i="1" baseline="0" dirty="0" err="1"/>
                        <a:t>Activités</a:t>
                      </a:r>
                      <a:r>
                        <a:rPr lang="en-US" sz="1400" b="0" i="1" baseline="0" dirty="0"/>
                        <a:t> et </a:t>
                      </a:r>
                      <a:r>
                        <a:rPr lang="en-US" sz="1400" b="0" i="1" baseline="0" dirty="0" err="1"/>
                        <a:t>Moyennes</a:t>
                      </a:r>
                      <a:r>
                        <a:rPr lang="en-US" sz="1400" b="0" i="1" baseline="0" dirty="0"/>
                        <a:t> </a:t>
                      </a:r>
                      <a:r>
                        <a:rPr lang="en-US" sz="1400" b="0" i="1" baseline="0" dirty="0" err="1"/>
                        <a:t>Activités</a:t>
                      </a:r>
                      <a:r>
                        <a:rPr kumimoji="0" lang="en-US" sz="14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Disposal in </a:t>
                      </a:r>
                      <a:r>
                        <a:rPr lang="en-US" sz="1400" b="1" dirty="0"/>
                        <a:t>Switzerland</a:t>
                      </a:r>
                      <a:r>
                        <a:rPr lang="en-US" sz="1400" b="1" baseline="30000" dirty="0"/>
                        <a:t>(1)</a:t>
                      </a:r>
                    </a:p>
                    <a:p>
                      <a:pPr algn="l"/>
                      <a:r>
                        <a:rPr lang="en-US" sz="1400" dirty="0"/>
                        <a:t>When FMA-VC acceptance criteria (half-life. activity level) are not met</a:t>
                      </a:r>
                    </a:p>
                  </a:txBody>
                  <a:tcPr anchor="ctr">
                    <a:solidFill>
                      <a:schemeClr val="accent5">
                        <a:lumMod val="60000"/>
                        <a:lumOff val="40000"/>
                        <a:alpha val="50196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5557231"/>
                  </a:ext>
                </a:extLst>
              </a:tr>
            </a:tbl>
          </a:graphicData>
        </a:graphic>
      </p:graphicFrame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EAF87C8-A6A2-6245-8C86-85852FEFDBC1}"/>
              </a:ext>
            </a:extLst>
          </p:cNvPr>
          <p:cNvSpPr txBox="1">
            <a:spLocks/>
          </p:cNvSpPr>
          <p:nvPr/>
        </p:nvSpPr>
        <p:spPr>
          <a:xfrm>
            <a:off x="962778" y="6278898"/>
            <a:ext cx="2895600" cy="365125"/>
          </a:xfr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Rounded Rectangle 3">
            <a:extLst>
              <a:ext uri="{FF2B5EF4-FFF2-40B4-BE49-F238E27FC236}">
                <a16:creationId xmlns:a16="http://schemas.microsoft.com/office/drawing/2014/main" id="{A58A5AD2-9637-4A39-80FF-08B23C69CE8C}"/>
              </a:ext>
            </a:extLst>
          </p:cNvPr>
          <p:cNvSpPr/>
          <p:nvPr/>
        </p:nvSpPr>
        <p:spPr>
          <a:xfrm>
            <a:off x="395968" y="3121889"/>
            <a:ext cx="10937165" cy="804265"/>
          </a:xfrm>
          <a:prstGeom prst="round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2D5ABF-AE66-72B2-40E0-8C13FD96415F}"/>
              </a:ext>
            </a:extLst>
          </p:cNvPr>
          <p:cNvSpPr txBox="1"/>
          <p:nvPr/>
        </p:nvSpPr>
        <p:spPr>
          <a:xfrm>
            <a:off x="309081" y="781786"/>
            <a:ext cx="1137333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Clr>
                <a:srgbClr val="18878E"/>
              </a:buClr>
              <a:buFont typeface="Wingdings" pitchFamily="2" charset="2"/>
              <a:buChar char="ü"/>
            </a:pPr>
            <a:r>
              <a:rPr lang="en-GB" sz="1600" dirty="0">
                <a:solidFill>
                  <a:schemeClr val="dk1"/>
                </a:solidFill>
                <a:latin typeface="+mn-lt"/>
              </a:rPr>
              <a:t>Close collaboration with host states Switzerland and France in matters of Radiation Protection and Radiation Safety </a:t>
            </a:r>
          </a:p>
          <a:p>
            <a:pPr marL="285750" indent="-285750" algn="just">
              <a:buClr>
                <a:srgbClr val="18878E"/>
              </a:buClr>
              <a:buFont typeface="Wingdings" pitchFamily="2" charset="2"/>
              <a:buChar char="ü"/>
            </a:pPr>
            <a:r>
              <a:rPr lang="en-US" sz="1600" dirty="0">
                <a:solidFill>
                  <a:schemeClr val="dk1"/>
                </a:solidFill>
                <a:latin typeface="+mn-lt"/>
              </a:rPr>
              <a:t>Since</a:t>
            </a:r>
            <a:r>
              <a:rPr lang="en-CH" sz="1600" dirty="0">
                <a:solidFill>
                  <a:schemeClr val="dk1"/>
                </a:solidFill>
                <a:latin typeface="+mn-lt"/>
              </a:rPr>
              <a:t> 2010</a:t>
            </a:r>
            <a:r>
              <a:rPr lang="en-US" sz="1600" dirty="0">
                <a:solidFill>
                  <a:schemeClr val="dk1"/>
                </a:solidFill>
                <a:latin typeface="+mn-lt"/>
              </a:rPr>
              <a:t>,</a:t>
            </a:r>
            <a:r>
              <a:rPr lang="en-CH" sz="1600" dirty="0">
                <a:solidFill>
                  <a:schemeClr val="dk1"/>
                </a:solidFill>
                <a:latin typeface="+mn-lt"/>
              </a:rPr>
              <a:t> </a:t>
            </a:r>
            <a:r>
              <a:rPr lang="en-CH" sz="1600" dirty="0">
                <a:solidFill>
                  <a:srgbClr val="18878E"/>
                </a:solidFill>
              </a:rPr>
              <a:t>tripartite agreement </a:t>
            </a:r>
            <a:r>
              <a:rPr lang="en-CH" sz="1600" dirty="0">
                <a:solidFill>
                  <a:schemeClr val="dk1"/>
                </a:solidFill>
                <a:latin typeface="+mn-lt"/>
              </a:rPr>
              <a:t>between</a:t>
            </a:r>
            <a:r>
              <a:rPr lang="en-CH" sz="1600" dirty="0">
                <a:solidFill>
                  <a:srgbClr val="4D4D4D"/>
                </a:solidFill>
              </a:rPr>
              <a:t> </a:t>
            </a:r>
            <a:r>
              <a:rPr lang="en-CH" sz="1600" dirty="0">
                <a:solidFill>
                  <a:srgbClr val="18878E"/>
                </a:solidFill>
              </a:rPr>
              <a:t>CERN</a:t>
            </a:r>
            <a:r>
              <a:rPr lang="en-CH" sz="1600" dirty="0">
                <a:solidFill>
                  <a:srgbClr val="4D4D4D"/>
                </a:solidFill>
              </a:rPr>
              <a:t> </a:t>
            </a:r>
            <a:r>
              <a:rPr lang="en-CH" sz="1600" dirty="0">
                <a:solidFill>
                  <a:schemeClr val="dk1"/>
                </a:solidFill>
                <a:latin typeface="+mn-lt"/>
              </a:rPr>
              <a:t>and Host States</a:t>
            </a:r>
            <a:r>
              <a:rPr lang="en-US" sz="1600" dirty="0">
                <a:solidFill>
                  <a:schemeClr val="dk1"/>
                </a:solidFill>
                <a:latin typeface="+mn-lt"/>
              </a:rPr>
              <a:t>,</a:t>
            </a:r>
            <a:r>
              <a:rPr lang="en-CH" sz="1600" dirty="0">
                <a:solidFill>
                  <a:schemeClr val="dk1"/>
                </a:solidFill>
                <a:latin typeface="+mn-lt"/>
              </a:rPr>
              <a:t> represented by </a:t>
            </a:r>
            <a:r>
              <a:rPr lang="en-GB" sz="1600" dirty="0">
                <a:solidFill>
                  <a:schemeClr val="dk1"/>
                </a:solidFill>
                <a:latin typeface="+mn-lt"/>
              </a:rPr>
              <a:t>Swiss Federal Office of Public Health (</a:t>
            </a:r>
            <a:r>
              <a:rPr lang="en-GB" sz="1600" dirty="0">
                <a:solidFill>
                  <a:srgbClr val="18878E"/>
                </a:solidFill>
              </a:rPr>
              <a:t>OFSP</a:t>
            </a:r>
            <a:r>
              <a:rPr lang="en-GB" sz="1600" dirty="0">
                <a:solidFill>
                  <a:schemeClr val="dk1"/>
                </a:solidFill>
                <a:latin typeface="+mn-lt"/>
              </a:rPr>
              <a:t>) and the French Nuclear Safety Authority </a:t>
            </a:r>
            <a:r>
              <a:rPr lang="en-GB" sz="1600" dirty="0">
                <a:solidFill>
                  <a:srgbClr val="4D4D4D"/>
                </a:solidFill>
              </a:rPr>
              <a:t>(</a:t>
            </a:r>
            <a:r>
              <a:rPr lang="en-GB" sz="1600" dirty="0">
                <a:solidFill>
                  <a:srgbClr val="18878E"/>
                </a:solidFill>
              </a:rPr>
              <a:t>ASN</a:t>
            </a:r>
            <a:r>
              <a:rPr lang="en-GB" sz="1600" dirty="0">
                <a:solidFill>
                  <a:srgbClr val="4D4D4D"/>
                </a:solidFill>
              </a:rPr>
              <a:t>) </a:t>
            </a:r>
            <a:r>
              <a:rPr lang="en-GB" sz="1600" dirty="0">
                <a:solidFill>
                  <a:schemeClr val="dk1"/>
                </a:solidFill>
                <a:latin typeface="+mn-lt"/>
              </a:rPr>
              <a:t>-&gt;</a:t>
            </a:r>
            <a:r>
              <a:rPr lang="en-GB" sz="1600" dirty="0">
                <a:solidFill>
                  <a:srgbClr val="4D4D4D"/>
                </a:solidFill>
              </a:rPr>
              <a:t> </a:t>
            </a:r>
            <a:r>
              <a:rPr lang="en-GB" sz="1600" dirty="0">
                <a:solidFill>
                  <a:srgbClr val="4D4D4D"/>
                </a:solidFill>
                <a:hlinkClick r:id="rId3"/>
              </a:rPr>
              <a:t>link</a:t>
            </a:r>
            <a:r>
              <a:rPr lang="en-CH" sz="1600" dirty="0">
                <a:solidFill>
                  <a:srgbClr val="4D4D4D"/>
                </a:solidFill>
              </a:rPr>
              <a:t> </a:t>
            </a:r>
          </a:p>
          <a:p>
            <a:pPr marL="285750" indent="-285750" algn="just">
              <a:buClr>
                <a:srgbClr val="18878E"/>
              </a:buClr>
              <a:buFont typeface="Wingdings" pitchFamily="2" charset="2"/>
              <a:buChar char="ü"/>
            </a:pPr>
            <a:r>
              <a:rPr lang="en-GB" sz="1600" dirty="0">
                <a:solidFill>
                  <a:srgbClr val="4D4D4D"/>
                </a:solidFill>
              </a:rPr>
              <a:t>“</a:t>
            </a:r>
            <a:r>
              <a:rPr lang="en-GB" sz="1600" dirty="0">
                <a:solidFill>
                  <a:srgbClr val="18878E"/>
                </a:solidFill>
              </a:rPr>
              <a:t>Fair Share</a:t>
            </a:r>
            <a:r>
              <a:rPr lang="en-GB" sz="1600" dirty="0">
                <a:solidFill>
                  <a:srgbClr val="4D4D4D"/>
                </a:solidFill>
              </a:rPr>
              <a:t>” </a:t>
            </a:r>
            <a:r>
              <a:rPr lang="en-GB" sz="1600" dirty="0">
                <a:solidFill>
                  <a:schemeClr val="dk1"/>
                </a:solidFill>
                <a:latin typeface="+mn-lt"/>
              </a:rPr>
              <a:t>principle revised in March 2022, with three indicators: the </a:t>
            </a:r>
            <a:r>
              <a:rPr lang="en-GB" sz="1600" b="1" dirty="0">
                <a:solidFill>
                  <a:srgbClr val="18878E"/>
                </a:solidFill>
              </a:rPr>
              <a:t>volume eliminated. radiotoxicity and costs</a:t>
            </a:r>
            <a:endParaRPr lang="en-CH" sz="1600" b="1" dirty="0">
              <a:solidFill>
                <a:srgbClr val="4D4D4D"/>
              </a:solidFill>
            </a:endParaRPr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9FFBBC1E-362B-98DD-020E-1DA3DB4B57AA}"/>
              </a:ext>
            </a:extLst>
          </p:cNvPr>
          <p:cNvSpPr txBox="1"/>
          <p:nvPr/>
        </p:nvSpPr>
        <p:spPr>
          <a:xfrm>
            <a:off x="9689745" y="5706759"/>
            <a:ext cx="2718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i="1" dirty="0">
                <a:solidFill>
                  <a:srgbClr val="0000FF"/>
                </a:solidFill>
                <a:latin typeface="Garamond" panose="02020404030301010803" pitchFamily="18" charset="0"/>
              </a:rPr>
              <a:t>Slide from N. </a:t>
            </a:r>
            <a:r>
              <a:rPr lang="en-US" sz="1200" i="1" dirty="0" err="1">
                <a:solidFill>
                  <a:srgbClr val="0000FF"/>
                </a:solidFill>
                <a:latin typeface="Garamond" panose="02020404030301010803" pitchFamily="18" charset="0"/>
              </a:rPr>
              <a:t>Menaa</a:t>
            </a:r>
            <a:r>
              <a:rPr lang="en-US" sz="1200" i="1" dirty="0">
                <a:solidFill>
                  <a:srgbClr val="0000FF"/>
                </a:solidFill>
                <a:latin typeface="Garamond" panose="02020404030301010803" pitchFamily="18" charset="0"/>
              </a:rPr>
              <a:t>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84E5BDB-F321-D2E4-08A3-6E9FE271C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42AF5E-73F5-DDD5-C4AF-BD94F01BF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17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E0ADFB1-D87C-5836-AF27-3036CF722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075" y="476852"/>
            <a:ext cx="10515600" cy="919806"/>
          </a:xfrm>
        </p:spPr>
        <p:txBody>
          <a:bodyPr/>
          <a:lstStyle/>
          <a:p>
            <a:r>
              <a:rPr lang="en-GB" dirty="0"/>
              <a:t>Radioactive Waste processing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DCFD657-2627-9E86-B896-B0F46CA2F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08384"/>
            <a:ext cx="8753475" cy="4492365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en-US" sz="3200" dirty="0"/>
              <a:t>Between </a:t>
            </a:r>
            <a:r>
              <a:rPr lang="en-US" sz="3200" b="1" dirty="0"/>
              <a:t>400 </a:t>
            </a:r>
            <a:r>
              <a:rPr lang="en-US" sz="3200" dirty="0"/>
              <a:t>and</a:t>
            </a:r>
            <a:r>
              <a:rPr lang="en-US" sz="3200" b="1" dirty="0"/>
              <a:t> 1000 m</a:t>
            </a:r>
            <a:r>
              <a:rPr lang="en-US" sz="3200" b="1" baseline="30000" dirty="0"/>
              <a:t>3</a:t>
            </a:r>
            <a:r>
              <a:rPr lang="en-US" sz="3200" b="1" dirty="0"/>
              <a:t>/y </a:t>
            </a:r>
            <a:r>
              <a:rPr lang="en-US" sz="3200" dirty="0"/>
              <a:t>of radioactive waste </a:t>
            </a:r>
            <a:r>
              <a:rPr lang="en-US" sz="3200" b="1" dirty="0"/>
              <a:t>produced</a:t>
            </a:r>
            <a:r>
              <a:rPr lang="en-US" sz="3200" dirty="0"/>
              <a:t> at CERN by the operation, dismantling and upgrade of experimental facilities.</a:t>
            </a:r>
          </a:p>
          <a:p>
            <a:pPr>
              <a:lnSpc>
                <a:spcPct val="120000"/>
              </a:lnSpc>
            </a:pPr>
            <a:r>
              <a:rPr lang="en-US" sz="3200" dirty="0"/>
              <a:t>Specific processing, storage, and disposal strategies for </a:t>
            </a:r>
            <a:r>
              <a:rPr lang="en-US" sz="3200" b="1" dirty="0"/>
              <a:t>different waste classes </a:t>
            </a:r>
            <a:r>
              <a:rPr lang="en-US" sz="3200" dirty="0"/>
              <a:t>(e.g. TFA) and </a:t>
            </a:r>
            <a:r>
              <a:rPr lang="en-US" sz="3200" b="1" dirty="0"/>
              <a:t>families</a:t>
            </a:r>
            <a:r>
              <a:rPr lang="en-US" sz="3200" dirty="0"/>
              <a:t> (e.g. metallic waste. cables. etc.).</a:t>
            </a:r>
          </a:p>
          <a:p>
            <a:pPr>
              <a:lnSpc>
                <a:spcPct val="120000"/>
              </a:lnSpc>
            </a:pPr>
            <a:r>
              <a:rPr lang="en-US" sz="3200" dirty="0"/>
              <a:t>Two TFA elimination pathways established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ym typeface="Wingdings" panose="05000000000000000000" pitchFamily="2" charset="2"/>
              </a:rPr>
              <a:t>SHERPA (metallic)</a:t>
            </a:r>
          </a:p>
          <a:p>
            <a:pPr lvl="1">
              <a:lnSpc>
                <a:spcPct val="12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ym typeface="Wingdings" panose="05000000000000000000" pitchFamily="2" charset="2"/>
              </a:rPr>
              <a:t>ELICA (cables)</a:t>
            </a:r>
          </a:p>
          <a:p>
            <a:pPr>
              <a:lnSpc>
                <a:spcPct val="120000"/>
              </a:lnSpc>
            </a:pPr>
            <a:r>
              <a:rPr lang="en-US" sz="3200" dirty="0"/>
              <a:t>The validation phase required a robust radiological characterization using gamma spectrometry </a:t>
            </a:r>
          </a:p>
          <a:p>
            <a:pPr lvl="1">
              <a:lnSpc>
                <a:spcPct val="120000"/>
              </a:lnSpc>
            </a:pPr>
            <a:endParaRPr lang="en-GB" dirty="0">
              <a:sym typeface="Wingdings" panose="05000000000000000000" pitchFamily="2" charset="2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BB53CF8-B912-C519-43FC-016AAE36F8DF}"/>
              </a:ext>
            </a:extLst>
          </p:cNvPr>
          <p:cNvGrpSpPr/>
          <p:nvPr/>
        </p:nvGrpSpPr>
        <p:grpSpPr>
          <a:xfrm>
            <a:off x="10224341" y="1400931"/>
            <a:ext cx="1586659" cy="4063007"/>
            <a:chOff x="9267824" y="1396658"/>
            <a:chExt cx="1586659" cy="4063007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D2E094E-618C-3230-809B-32CD8F468C24}"/>
                </a:ext>
              </a:extLst>
            </p:cNvPr>
            <p:cNvGrpSpPr/>
            <p:nvPr/>
          </p:nvGrpSpPr>
          <p:grpSpPr>
            <a:xfrm>
              <a:off x="9336491" y="1396658"/>
              <a:ext cx="1443818" cy="580429"/>
              <a:chOff x="12719" y="496"/>
              <a:chExt cx="1443818" cy="580429"/>
            </a:xfrm>
          </p:grpSpPr>
          <p:sp>
            <p:nvSpPr>
              <p:cNvPr id="32" name="Rectangle: Rounded Corners 31">
                <a:extLst>
                  <a:ext uri="{FF2B5EF4-FFF2-40B4-BE49-F238E27FC236}">
                    <a16:creationId xmlns:a16="http://schemas.microsoft.com/office/drawing/2014/main" id="{AEB23CEE-7D17-865F-20C5-519C90BA55EB}"/>
                  </a:ext>
                </a:extLst>
              </p:cNvPr>
              <p:cNvSpPr/>
              <p:nvPr/>
            </p:nvSpPr>
            <p:spPr>
              <a:xfrm>
                <a:off x="12719" y="496"/>
                <a:ext cx="1443818" cy="580429"/>
              </a:xfrm>
              <a:prstGeom prst="roundRect">
                <a:avLst>
                  <a:gd name="adj" fmla="val 10000"/>
                </a:avLst>
              </a:prstGeom>
              <a:solidFill>
                <a:srgbClr val="0055A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3" name="Rectangle: Rounded Corners 4">
                <a:extLst>
                  <a:ext uri="{FF2B5EF4-FFF2-40B4-BE49-F238E27FC236}">
                    <a16:creationId xmlns:a16="http://schemas.microsoft.com/office/drawing/2014/main" id="{A69A1266-609A-B288-80EF-F992061AA37A}"/>
                  </a:ext>
                </a:extLst>
              </p:cNvPr>
              <p:cNvSpPr txBox="1"/>
              <p:nvPr/>
            </p:nvSpPr>
            <p:spPr>
              <a:xfrm>
                <a:off x="29719" y="17496"/>
                <a:ext cx="1409818" cy="54642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3340" tIns="53340" rIns="53340" bIns="53340" numCol="1" spcCol="1270" anchor="ctr" anchorCtr="0">
                <a:noAutofit/>
              </a:bodyPr>
              <a:lstStyle/>
              <a:p>
                <a:pPr marL="0" lvl="0" indent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CH" sz="1400" kern="1200" dirty="0" err="1"/>
                  <a:t>Selection</a:t>
                </a:r>
                <a:endParaRPr lang="en-US" sz="1400" kern="1200" dirty="0"/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FE93D3C-D673-3390-0422-747191FA5A59}"/>
                </a:ext>
              </a:extLst>
            </p:cNvPr>
            <p:cNvGrpSpPr/>
            <p:nvPr/>
          </p:nvGrpSpPr>
          <p:grpSpPr>
            <a:xfrm>
              <a:off x="9927804" y="2013364"/>
              <a:ext cx="261193" cy="217661"/>
              <a:chOff x="604032" y="617202"/>
              <a:chExt cx="261193" cy="217661"/>
            </a:xfrm>
          </p:grpSpPr>
          <p:sp>
            <p:nvSpPr>
              <p:cNvPr id="30" name="Arrow: Right 29">
                <a:extLst>
                  <a:ext uri="{FF2B5EF4-FFF2-40B4-BE49-F238E27FC236}">
                    <a16:creationId xmlns:a16="http://schemas.microsoft.com/office/drawing/2014/main" id="{88CB1E7F-A67F-0071-5B1C-719FE17C6756}"/>
                  </a:ext>
                </a:extLst>
              </p:cNvPr>
              <p:cNvSpPr/>
              <p:nvPr/>
            </p:nvSpPr>
            <p:spPr>
              <a:xfrm rot="5400000">
                <a:off x="625798" y="595436"/>
                <a:ext cx="217661" cy="261193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accent2">
                  <a:lumMod val="50000"/>
                </a:schemeClr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1" name="Arrow: Right 6">
                <a:extLst>
                  <a:ext uri="{FF2B5EF4-FFF2-40B4-BE49-F238E27FC236}">
                    <a16:creationId xmlns:a16="http://schemas.microsoft.com/office/drawing/2014/main" id="{D65DD7B2-84A8-413E-4911-9E689BEDBE5D}"/>
                  </a:ext>
                </a:extLst>
              </p:cNvPr>
              <p:cNvSpPr txBox="1"/>
              <p:nvPr/>
            </p:nvSpPr>
            <p:spPr>
              <a:xfrm>
                <a:off x="656271" y="617202"/>
                <a:ext cx="156715" cy="15236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1100" kern="1200"/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943856A-88CA-5CEA-184B-D827D3B0A5F6}"/>
                </a:ext>
              </a:extLst>
            </p:cNvPr>
            <p:cNvGrpSpPr/>
            <p:nvPr/>
          </p:nvGrpSpPr>
          <p:grpSpPr>
            <a:xfrm>
              <a:off x="9336491" y="2267302"/>
              <a:ext cx="1443818" cy="580429"/>
              <a:chOff x="12719" y="871140"/>
              <a:chExt cx="1443818" cy="580429"/>
            </a:xfrm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61C29A35-79ED-7EDD-D223-975131D50B49}"/>
                  </a:ext>
                </a:extLst>
              </p:cNvPr>
              <p:cNvSpPr/>
              <p:nvPr/>
            </p:nvSpPr>
            <p:spPr>
              <a:xfrm>
                <a:off x="12719" y="871140"/>
                <a:ext cx="1443818" cy="580429"/>
              </a:xfrm>
              <a:prstGeom prst="roundRect">
                <a:avLst>
                  <a:gd name="adj" fmla="val 10000"/>
                </a:avLst>
              </a:prstGeom>
              <a:solidFill>
                <a:srgbClr val="0055A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9" name="Rectangle: Rounded Corners 8">
                <a:extLst>
                  <a:ext uri="{FF2B5EF4-FFF2-40B4-BE49-F238E27FC236}">
                    <a16:creationId xmlns:a16="http://schemas.microsoft.com/office/drawing/2014/main" id="{378446A6-361C-BAA0-8BCB-1BC2165D737A}"/>
                  </a:ext>
                </a:extLst>
              </p:cNvPr>
              <p:cNvSpPr txBox="1"/>
              <p:nvPr/>
            </p:nvSpPr>
            <p:spPr>
              <a:xfrm>
                <a:off x="29719" y="888140"/>
                <a:ext cx="1409818" cy="54642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3340" tIns="53340" rIns="53340" bIns="53340" numCol="1" spcCol="1270" anchor="ctr" anchorCtr="0">
                <a:noAutofit/>
              </a:bodyPr>
              <a:lstStyle/>
              <a:p>
                <a:pPr marL="0" lvl="0" indent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CH" sz="1400" kern="1200" err="1"/>
                  <a:t>Characterization</a:t>
                </a:r>
                <a:endParaRPr lang="en-US" sz="1400" kern="1200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7ECB8F4-6923-2331-4F52-341C178A1E9E}"/>
                </a:ext>
              </a:extLst>
            </p:cNvPr>
            <p:cNvGrpSpPr/>
            <p:nvPr/>
          </p:nvGrpSpPr>
          <p:grpSpPr>
            <a:xfrm>
              <a:off x="9927804" y="2884009"/>
              <a:ext cx="261193" cy="217661"/>
              <a:chOff x="604032" y="1487847"/>
              <a:chExt cx="261193" cy="217661"/>
            </a:xfrm>
          </p:grpSpPr>
          <p:sp>
            <p:nvSpPr>
              <p:cNvPr id="26" name="Arrow: Right 25">
                <a:extLst>
                  <a:ext uri="{FF2B5EF4-FFF2-40B4-BE49-F238E27FC236}">
                    <a16:creationId xmlns:a16="http://schemas.microsoft.com/office/drawing/2014/main" id="{C15B278A-EBB3-67DA-79FF-386AE04F330B}"/>
                  </a:ext>
                </a:extLst>
              </p:cNvPr>
              <p:cNvSpPr/>
              <p:nvPr/>
            </p:nvSpPr>
            <p:spPr>
              <a:xfrm rot="5400000">
                <a:off x="625798" y="1466081"/>
                <a:ext cx="217661" cy="261193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accent2">
                  <a:lumMod val="50000"/>
                </a:schemeClr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7" name="Arrow: Right 10">
                <a:extLst>
                  <a:ext uri="{FF2B5EF4-FFF2-40B4-BE49-F238E27FC236}">
                    <a16:creationId xmlns:a16="http://schemas.microsoft.com/office/drawing/2014/main" id="{D6E4BA16-ABF1-DB6E-2479-710041A78144}"/>
                  </a:ext>
                </a:extLst>
              </p:cNvPr>
              <p:cNvSpPr txBox="1"/>
              <p:nvPr/>
            </p:nvSpPr>
            <p:spPr>
              <a:xfrm>
                <a:off x="656271" y="1487847"/>
                <a:ext cx="156715" cy="15236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1100" kern="1200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1924F21-490F-4345-A569-FEDD3825B432}"/>
                </a:ext>
              </a:extLst>
            </p:cNvPr>
            <p:cNvGrpSpPr/>
            <p:nvPr/>
          </p:nvGrpSpPr>
          <p:grpSpPr>
            <a:xfrm>
              <a:off x="9336491" y="3137947"/>
              <a:ext cx="1443818" cy="580429"/>
              <a:chOff x="12719" y="1741785"/>
              <a:chExt cx="1443818" cy="580429"/>
            </a:xfrm>
          </p:grpSpPr>
          <p:sp>
            <p:nvSpPr>
              <p:cNvPr id="24" name="Rectangle: Rounded Corners 23">
                <a:extLst>
                  <a:ext uri="{FF2B5EF4-FFF2-40B4-BE49-F238E27FC236}">
                    <a16:creationId xmlns:a16="http://schemas.microsoft.com/office/drawing/2014/main" id="{2E906D50-2D53-F8F5-C5AE-6DCEB8EB5F9B}"/>
                  </a:ext>
                </a:extLst>
              </p:cNvPr>
              <p:cNvSpPr/>
              <p:nvPr/>
            </p:nvSpPr>
            <p:spPr>
              <a:xfrm>
                <a:off x="12719" y="1741785"/>
                <a:ext cx="1443818" cy="580429"/>
              </a:xfrm>
              <a:prstGeom prst="roundRect">
                <a:avLst>
                  <a:gd name="adj" fmla="val 10000"/>
                </a:avLst>
              </a:prstGeom>
              <a:solidFill>
                <a:srgbClr val="0055A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5" name="Rectangle: Rounded Corners 12">
                <a:extLst>
                  <a:ext uri="{FF2B5EF4-FFF2-40B4-BE49-F238E27FC236}">
                    <a16:creationId xmlns:a16="http://schemas.microsoft.com/office/drawing/2014/main" id="{81069A78-8596-BD68-F258-74A66FD9983E}"/>
                  </a:ext>
                </a:extLst>
              </p:cNvPr>
              <p:cNvSpPr txBox="1"/>
              <p:nvPr/>
            </p:nvSpPr>
            <p:spPr>
              <a:xfrm>
                <a:off x="29719" y="1758785"/>
                <a:ext cx="1409818" cy="54642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3340" tIns="53340" rIns="53340" bIns="53340" numCol="1" spcCol="1270" anchor="ctr" anchorCtr="0">
                <a:noAutofit/>
              </a:bodyPr>
              <a:lstStyle/>
              <a:p>
                <a:pPr marL="0" lvl="0" indent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CH" sz="1400" dirty="0" err="1"/>
                  <a:t>Processing</a:t>
                </a:r>
                <a:endParaRPr lang="en-US" sz="1400" kern="1200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2CBCC53-6203-5761-D26C-D56540A54DC5}"/>
                </a:ext>
              </a:extLst>
            </p:cNvPr>
            <p:cNvGrpSpPr/>
            <p:nvPr/>
          </p:nvGrpSpPr>
          <p:grpSpPr>
            <a:xfrm>
              <a:off x="9927804" y="3754653"/>
              <a:ext cx="261193" cy="217661"/>
              <a:chOff x="604032" y="2358491"/>
              <a:chExt cx="261193" cy="217661"/>
            </a:xfrm>
          </p:grpSpPr>
          <p:sp>
            <p:nvSpPr>
              <p:cNvPr id="22" name="Arrow: Right 21">
                <a:extLst>
                  <a:ext uri="{FF2B5EF4-FFF2-40B4-BE49-F238E27FC236}">
                    <a16:creationId xmlns:a16="http://schemas.microsoft.com/office/drawing/2014/main" id="{D71D3435-8DEE-B10C-8122-293AB7DF0D79}"/>
                  </a:ext>
                </a:extLst>
              </p:cNvPr>
              <p:cNvSpPr/>
              <p:nvPr/>
            </p:nvSpPr>
            <p:spPr>
              <a:xfrm rot="5400000">
                <a:off x="625798" y="2336725"/>
                <a:ext cx="217661" cy="261193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accent2">
                  <a:lumMod val="50000"/>
                </a:schemeClr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3" name="Arrow: Right 14">
                <a:extLst>
                  <a:ext uri="{FF2B5EF4-FFF2-40B4-BE49-F238E27FC236}">
                    <a16:creationId xmlns:a16="http://schemas.microsoft.com/office/drawing/2014/main" id="{0F3B011B-348C-9EA6-F740-FA482D60EEC5}"/>
                  </a:ext>
                </a:extLst>
              </p:cNvPr>
              <p:cNvSpPr txBox="1"/>
              <p:nvPr/>
            </p:nvSpPr>
            <p:spPr>
              <a:xfrm>
                <a:off x="656271" y="2358491"/>
                <a:ext cx="156715" cy="15236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1100" kern="1200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5BCC069-F86C-F00E-E723-DD3C5D3D3D07}"/>
                </a:ext>
              </a:extLst>
            </p:cNvPr>
            <p:cNvGrpSpPr/>
            <p:nvPr/>
          </p:nvGrpSpPr>
          <p:grpSpPr>
            <a:xfrm>
              <a:off x="9336491" y="4008591"/>
              <a:ext cx="1443818" cy="580429"/>
              <a:chOff x="12719" y="2612429"/>
              <a:chExt cx="1443818" cy="580429"/>
            </a:xfrm>
          </p:grpSpPr>
          <p:sp>
            <p:nvSpPr>
              <p:cNvPr id="20" name="Rectangle: Rounded Corners 19">
                <a:extLst>
                  <a:ext uri="{FF2B5EF4-FFF2-40B4-BE49-F238E27FC236}">
                    <a16:creationId xmlns:a16="http://schemas.microsoft.com/office/drawing/2014/main" id="{71FBA41D-1248-ACE3-F81D-95F63AD8F26F}"/>
                  </a:ext>
                </a:extLst>
              </p:cNvPr>
              <p:cNvSpPr/>
              <p:nvPr/>
            </p:nvSpPr>
            <p:spPr>
              <a:xfrm>
                <a:off x="12719" y="2612429"/>
                <a:ext cx="1443818" cy="580429"/>
              </a:xfrm>
              <a:prstGeom prst="roundRect">
                <a:avLst>
                  <a:gd name="adj" fmla="val 10000"/>
                </a:avLst>
              </a:prstGeom>
              <a:solidFill>
                <a:srgbClr val="0055A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1" name="Rectangle: Rounded Corners 16">
                <a:extLst>
                  <a:ext uri="{FF2B5EF4-FFF2-40B4-BE49-F238E27FC236}">
                    <a16:creationId xmlns:a16="http://schemas.microsoft.com/office/drawing/2014/main" id="{0A8E0DBF-CB16-26D4-111A-5279C931CE5C}"/>
                  </a:ext>
                </a:extLst>
              </p:cNvPr>
              <p:cNvSpPr txBox="1"/>
              <p:nvPr/>
            </p:nvSpPr>
            <p:spPr>
              <a:xfrm>
                <a:off x="29719" y="2629429"/>
                <a:ext cx="1409818" cy="54642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3340" tIns="53340" rIns="53340" bIns="53340" numCol="1" spcCol="1270" anchor="ctr" anchorCtr="0">
                <a:noAutofit/>
              </a:bodyPr>
              <a:lstStyle/>
              <a:p>
                <a:pPr marL="0" lvl="0" indent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CH" sz="1400" kern="1200"/>
                  <a:t>Validation</a:t>
                </a:r>
                <a:endParaRPr lang="en-US" sz="1400" kern="1200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C1828AF-8547-353E-1D7C-F5EA3A09BFFC}"/>
                </a:ext>
              </a:extLst>
            </p:cNvPr>
            <p:cNvGrpSpPr/>
            <p:nvPr/>
          </p:nvGrpSpPr>
          <p:grpSpPr>
            <a:xfrm>
              <a:off x="9927804" y="4625298"/>
              <a:ext cx="261193" cy="217661"/>
              <a:chOff x="604032" y="3229136"/>
              <a:chExt cx="261193" cy="217661"/>
            </a:xfrm>
          </p:grpSpPr>
          <p:sp>
            <p:nvSpPr>
              <p:cNvPr id="18" name="Arrow: Right 17">
                <a:extLst>
                  <a:ext uri="{FF2B5EF4-FFF2-40B4-BE49-F238E27FC236}">
                    <a16:creationId xmlns:a16="http://schemas.microsoft.com/office/drawing/2014/main" id="{D965FA58-A87D-0778-72CE-0383B39FDF1D}"/>
                  </a:ext>
                </a:extLst>
              </p:cNvPr>
              <p:cNvSpPr/>
              <p:nvPr/>
            </p:nvSpPr>
            <p:spPr>
              <a:xfrm rot="5400000">
                <a:off x="625798" y="3207370"/>
                <a:ext cx="217661" cy="261193"/>
              </a:xfrm>
              <a:prstGeom prst="rightArrow">
                <a:avLst>
                  <a:gd name="adj1" fmla="val 60000"/>
                  <a:gd name="adj2" fmla="val 50000"/>
                </a:avLst>
              </a:prstGeom>
              <a:solidFill>
                <a:schemeClr val="accent2">
                  <a:lumMod val="50000"/>
                </a:schemeClr>
              </a:solidFill>
            </p:spPr>
            <p:style>
              <a:ln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tint val="6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9" name="Arrow: Right 18">
                <a:extLst>
                  <a:ext uri="{FF2B5EF4-FFF2-40B4-BE49-F238E27FC236}">
                    <a16:creationId xmlns:a16="http://schemas.microsoft.com/office/drawing/2014/main" id="{3FF987C6-7B49-4981-D97E-29CC0C078093}"/>
                  </a:ext>
                </a:extLst>
              </p:cNvPr>
              <p:cNvSpPr txBox="1"/>
              <p:nvPr/>
            </p:nvSpPr>
            <p:spPr>
              <a:xfrm>
                <a:off x="656271" y="3229136"/>
                <a:ext cx="156715" cy="152363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lvl="0" indent="0" algn="ctr" defTabSz="4889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endParaRPr lang="en-US" sz="1100" kern="120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965CD2D-A67E-E36A-62EE-399D43316AE8}"/>
                </a:ext>
              </a:extLst>
            </p:cNvPr>
            <p:cNvGrpSpPr/>
            <p:nvPr/>
          </p:nvGrpSpPr>
          <p:grpSpPr>
            <a:xfrm>
              <a:off x="9336491" y="4879236"/>
              <a:ext cx="1443818" cy="580429"/>
              <a:chOff x="12719" y="3483074"/>
              <a:chExt cx="1443818" cy="580429"/>
            </a:xfrm>
          </p:grpSpPr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7E39400F-BC7C-8292-ADDE-F6715FE88723}"/>
                  </a:ext>
                </a:extLst>
              </p:cNvPr>
              <p:cNvSpPr/>
              <p:nvPr/>
            </p:nvSpPr>
            <p:spPr>
              <a:xfrm>
                <a:off x="12719" y="3483074"/>
                <a:ext cx="1443818" cy="580429"/>
              </a:xfrm>
              <a:prstGeom prst="roundRect">
                <a:avLst>
                  <a:gd name="adj" fmla="val 10000"/>
                </a:avLst>
              </a:prstGeom>
              <a:solidFill>
                <a:srgbClr val="0055A0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7" name="Rectangle: Rounded Corners 20">
                <a:extLst>
                  <a:ext uri="{FF2B5EF4-FFF2-40B4-BE49-F238E27FC236}">
                    <a16:creationId xmlns:a16="http://schemas.microsoft.com/office/drawing/2014/main" id="{805AF1F4-C992-EF13-14BE-6B677E534282}"/>
                  </a:ext>
                </a:extLst>
              </p:cNvPr>
              <p:cNvSpPr txBox="1"/>
              <p:nvPr/>
            </p:nvSpPr>
            <p:spPr>
              <a:xfrm>
                <a:off x="29719" y="3500074"/>
                <a:ext cx="1409818" cy="546429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53340" tIns="53340" rIns="53340" bIns="53340" numCol="1" spcCol="1270" anchor="ctr" anchorCtr="0">
                <a:noAutofit/>
              </a:bodyPr>
              <a:lstStyle/>
              <a:p>
                <a:pPr marL="0" lvl="0" indent="0" algn="ctr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fr-CH" sz="1400" kern="1200"/>
                  <a:t>Transport</a:t>
                </a:r>
                <a:endParaRPr lang="en-US" sz="1400" kern="1200"/>
              </a:p>
            </p:txBody>
          </p:sp>
        </p:grpSp>
        <p:sp>
          <p:nvSpPr>
            <p:cNvPr id="34" name="Rounded Rectangle 3">
              <a:extLst>
                <a:ext uri="{FF2B5EF4-FFF2-40B4-BE49-F238E27FC236}">
                  <a16:creationId xmlns:a16="http://schemas.microsoft.com/office/drawing/2014/main" id="{2C171FAB-0C10-DC76-9ADA-C2F0BC2B1376}"/>
                </a:ext>
              </a:extLst>
            </p:cNvPr>
            <p:cNvSpPr/>
            <p:nvPr/>
          </p:nvSpPr>
          <p:spPr>
            <a:xfrm>
              <a:off x="9267824" y="4008364"/>
              <a:ext cx="1586659" cy="582706"/>
            </a:xfrm>
            <a:prstGeom prst="roundRect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3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36" name="Picture 35">
            <a:extLst>
              <a:ext uri="{FF2B5EF4-FFF2-40B4-BE49-F238E27FC236}">
                <a16:creationId xmlns:a16="http://schemas.microsoft.com/office/drawing/2014/main" id="{CA5CF96B-F42C-2A40-76B1-42ED16D4F9F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8884" y="3653025"/>
            <a:ext cx="1741038" cy="130010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CA7E28-045C-C555-A1A2-5870C996C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D56408-73AE-5FE6-93F6-9AFCCAD61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11494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58BF4C-D9A4-17E4-541E-D25A811C97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076" y="399082"/>
            <a:ext cx="8618721" cy="1124697"/>
          </a:xfrm>
        </p:spPr>
        <p:txBody>
          <a:bodyPr/>
          <a:lstStyle/>
          <a:p>
            <a:r>
              <a:rPr lang="en-GB" dirty="0"/>
              <a:t>Wastes storage and processing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B912BE-CB31-DDBE-7CBF-F8C7BFF1A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78430"/>
            <a:ext cx="5896077" cy="3984625"/>
          </a:xfrm>
        </p:spPr>
        <p:txBody>
          <a:bodyPr>
            <a:normAutofit lnSpcReduction="10000"/>
          </a:bodyPr>
          <a:lstStyle/>
          <a:p>
            <a:r>
              <a:rPr lang="en-GB" dirty="0"/>
              <a:t>Radioactive wastes are stored, sorted and processed at the RWTCS (B375)</a:t>
            </a:r>
          </a:p>
          <a:p>
            <a:r>
              <a:rPr lang="en-GB" dirty="0"/>
              <a:t>SHERPA and ELICA TFA wastes:</a:t>
            </a:r>
          </a:p>
          <a:p>
            <a:pPr lvl="1"/>
            <a:r>
              <a:rPr lang="en-GB" dirty="0"/>
              <a:t>Metallic and cables</a:t>
            </a:r>
          </a:p>
          <a:p>
            <a:pPr lvl="1"/>
            <a:r>
              <a:rPr lang="en-GB" dirty="0"/>
              <a:t>Packaged in 3 containers:</a:t>
            </a:r>
          </a:p>
          <a:p>
            <a:pPr lvl="2"/>
            <a:r>
              <a:rPr lang="en-GB" b="1" dirty="0"/>
              <a:t>1.35 m</a:t>
            </a:r>
            <a:r>
              <a:rPr lang="en-GB" b="1" baseline="30000" dirty="0"/>
              <a:t>3 </a:t>
            </a:r>
            <a:r>
              <a:rPr lang="en-GB" dirty="0"/>
              <a:t> </a:t>
            </a:r>
          </a:p>
          <a:p>
            <a:pPr lvl="2"/>
            <a:r>
              <a:rPr lang="en-GB" dirty="0"/>
              <a:t>2.77 m</a:t>
            </a:r>
            <a:r>
              <a:rPr lang="en-GB" baseline="30000" dirty="0"/>
              <a:t>3</a:t>
            </a:r>
          </a:p>
          <a:p>
            <a:pPr lvl="2"/>
            <a:r>
              <a:rPr lang="en-GB" dirty="0"/>
              <a:t>1.38 m</a:t>
            </a:r>
            <a:r>
              <a:rPr lang="en-GB" baseline="30000" dirty="0"/>
              <a:t>3</a:t>
            </a:r>
            <a:r>
              <a:rPr lang="en-GB" dirty="0"/>
              <a:t> (2.77 m</a:t>
            </a:r>
            <a:r>
              <a:rPr lang="en-GB" baseline="30000" dirty="0"/>
              <a:t>3</a:t>
            </a:r>
            <a:r>
              <a:rPr lang="en-GB" dirty="0"/>
              <a:t> half height)</a:t>
            </a:r>
          </a:p>
        </p:txBody>
      </p:sp>
      <p:pic>
        <p:nvPicPr>
          <p:cNvPr id="6" name="Picture 4" descr="Inside the ISR tunnel, going from I5 to I6">
            <a:extLst>
              <a:ext uri="{FF2B5EF4-FFF2-40B4-BE49-F238E27FC236}">
                <a16:creationId xmlns:a16="http://schemas.microsoft.com/office/drawing/2014/main" id="{F3A59141-8C76-25B4-C2AD-BC802D6CD0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9" b="4859"/>
          <a:stretch>
            <a:fillRect/>
          </a:stretch>
        </p:blipFill>
        <p:spPr bwMode="auto">
          <a:xfrm>
            <a:off x="8760797" y="393462"/>
            <a:ext cx="3195821" cy="1833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9D2A028-FDFB-A7E0-4924-F0048DED6E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5883" y="4595863"/>
            <a:ext cx="2297917" cy="13140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FC729B9-F74C-A0DE-EB91-C1850E5411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4258" y="4537367"/>
            <a:ext cx="1457325" cy="1372535"/>
          </a:xfrm>
          <a:prstGeom prst="rect">
            <a:avLst/>
          </a:prstGeom>
        </p:spPr>
      </p:pic>
      <p:pic>
        <p:nvPicPr>
          <p:cNvPr id="11" name="Picture 2" descr="Fig. 1">
            <a:extLst>
              <a:ext uri="{FF2B5EF4-FFF2-40B4-BE49-F238E27FC236}">
                <a16:creationId xmlns:a16="http://schemas.microsoft.com/office/drawing/2014/main" id="{ED5B9D6D-5BA0-6471-4BF1-584B58A8A9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277" y="2403310"/>
            <a:ext cx="4353515" cy="2095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486233-9B4B-CC53-EF82-7EE5F226D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A53898-86BA-5CDE-EB0F-EDBF9E7EF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8232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58BF4C-D9A4-17E4-541E-D25A811C9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RW validation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B912BE-CB31-DDBE-7CBF-F8C7BFF1A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9282" y="1787526"/>
            <a:ext cx="5779168" cy="4127500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Radiological analysis</a:t>
            </a:r>
          </a:p>
          <a:p>
            <a:r>
              <a:rPr lang="en-GB" dirty="0"/>
              <a:t>Using High Energy resolution Gamma spectrometry (</a:t>
            </a:r>
            <a:r>
              <a:rPr lang="en-GB" dirty="0" err="1"/>
              <a:t>HPGe</a:t>
            </a:r>
            <a:r>
              <a:rPr lang="en-GB" dirty="0"/>
              <a:t>)</a:t>
            </a:r>
          </a:p>
          <a:p>
            <a:r>
              <a:rPr lang="en-GB" dirty="0"/>
              <a:t>Analysis of the measurements</a:t>
            </a:r>
          </a:p>
          <a:p>
            <a:r>
              <a:rPr lang="en-GB" dirty="0"/>
              <a:t>Establishment of the ETM (Easy-To-Measure) nuclide inventory</a:t>
            </a:r>
          </a:p>
          <a:p>
            <a:r>
              <a:rPr lang="en-GB" dirty="0"/>
              <a:t>Reporting</a:t>
            </a:r>
          </a:p>
          <a:p>
            <a:r>
              <a:rPr lang="en-GB" dirty="0"/>
              <a:t>Activities of each nuclide are associated with an uncertainty with a confidence interval of 95% (2</a:t>
            </a:r>
            <a:r>
              <a:rPr lang="el-GR" dirty="0"/>
              <a:t>σ</a:t>
            </a:r>
            <a:r>
              <a:rPr lang="en-US" dirty="0"/>
              <a:t>)</a:t>
            </a:r>
            <a:endParaRPr lang="en-GB" dirty="0"/>
          </a:p>
          <a:p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9653EAA-5BFB-DFD9-FB0D-06A183FD97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51394" y="3676569"/>
            <a:ext cx="2566179" cy="153718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2ADB539-DA0B-5741-4190-0D1117ECD6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6189" y="1413498"/>
            <a:ext cx="2530772" cy="19968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9465B3E-F6C5-AE08-001D-E8FBDF8EFB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39468" y="1406725"/>
            <a:ext cx="2518773" cy="1996839"/>
          </a:xfrm>
          <a:prstGeom prst="rect">
            <a:avLst/>
          </a:prstGeom>
        </p:spPr>
      </p:pic>
      <p:pic>
        <p:nvPicPr>
          <p:cNvPr id="15" name="Picture 14" descr="A screenshot of a computer&#10;&#10;Description automatically generated">
            <a:extLst>
              <a:ext uri="{FF2B5EF4-FFF2-40B4-BE49-F238E27FC236}">
                <a16:creationId xmlns:a16="http://schemas.microsoft.com/office/drawing/2014/main" id="{85F56FF0-C747-E8BC-97C6-5831F395A78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5649" r="7348" b="25241"/>
          <a:stretch/>
        </p:blipFill>
        <p:spPr>
          <a:xfrm>
            <a:off x="6268234" y="3707913"/>
            <a:ext cx="3107955" cy="160703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AA478A-E45C-FFD4-239F-8E44FD556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DFFDC4-8CBB-7D7B-3070-6F71BEBA0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548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58BF4C-D9A4-17E4-541E-D25A811C97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Traceability - TREC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FB912BE-CB31-DDBE-7CBF-F8C7BFF1A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66863"/>
            <a:ext cx="6724649" cy="4634834"/>
          </a:xfrm>
        </p:spPr>
        <p:txBody>
          <a:bodyPr>
            <a:normAutofit fontScale="77500" lnSpcReduction="20000"/>
          </a:bodyPr>
          <a:lstStyle/>
          <a:p>
            <a:pPr marL="285750" indent="-285750">
              <a:lnSpc>
                <a:spcPct val="110000"/>
              </a:lnSpc>
            </a:pPr>
            <a:r>
              <a:rPr lang="en-GB" dirty="0"/>
              <a:t>Developed and maintained by CERN</a:t>
            </a:r>
            <a:endParaRPr lang="en-GB" dirty="0">
              <a:solidFill>
                <a:srgbClr val="0055A0"/>
              </a:solidFill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55A0"/>
                </a:solidFill>
              </a:rPr>
              <a:t>Used to request and implement RP measurements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55A0"/>
                </a:solidFill>
              </a:rPr>
              <a:t>Declaration of radioactive waste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55A0"/>
                </a:solidFill>
              </a:rPr>
              <a:t>Request for a radiological analysis: Gamma Spectrometry, Alpha Beta Counting, and others</a:t>
            </a:r>
          </a:p>
          <a:p>
            <a:pPr marL="742950" lvl="1" indent="-285750">
              <a:lnSpc>
                <a:spcPct val="110000"/>
              </a:lnSpc>
            </a:pPr>
            <a:r>
              <a:rPr lang="en-GB" dirty="0">
                <a:solidFill>
                  <a:srgbClr val="0055A0"/>
                </a:solidFill>
              </a:rPr>
              <a:t>Results and traceability in EDMS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55A0"/>
                </a:solidFill>
              </a:rPr>
              <a:t>Sampling module to link samples to their origins</a:t>
            </a: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55A0"/>
                </a:solidFill>
              </a:rPr>
              <a:t>And much more…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F50335-4631-9083-AD82-C4D2BCF75B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1474" y="1690688"/>
            <a:ext cx="3790951" cy="330716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617BE9-ED95-157B-CDC5-D5444CBF1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n-NO" i="1"/>
              <a:t>RP Seminar - Hugo SIRI - 20/07/2023 EDMS-2916366 </a:t>
            </a:r>
            <a:endParaRPr lang="en-US" i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D9A8BE-C10D-1B09-B8F7-26F50BEAA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503341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8EDEE2E5-01A7-40FC-B6BE-248B8C35BD51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.potx" id="{0BD87021-363C-4094-88DD-A6D0A1158204}" vid="{F6AFEA46-3E61-403F-8E23-7A49BCE470C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DF089C944F13C4BAF31768E3F86FA3A" ma:contentTypeVersion="0" ma:contentTypeDescription="Create a new document." ma:contentTypeScope="" ma:versionID="646986fbd074ebed951c5bd5239d441f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884E664-1224-465C-AC57-15577943D1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522B614-8B29-4FCB-84DE-A6E87D34331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0D63D3-B05C-4B98-8DB0-485D5B83FB32}">
  <ds:schemaRefs>
    <ds:schemaRef ds:uri="http://www.w3.org/XML/1998/namespace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91006</TotalTime>
  <Words>3458</Words>
  <Application>Microsoft Office PowerPoint</Application>
  <PresentationFormat>Widescreen</PresentationFormat>
  <Paragraphs>488</Paragraphs>
  <Slides>34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34</vt:i4>
      </vt:variant>
    </vt:vector>
  </HeadingPairs>
  <TitlesOfParts>
    <vt:vector size="45" baseType="lpstr">
      <vt:lpstr>Arial</vt:lpstr>
      <vt:lpstr>Calibri</vt:lpstr>
      <vt:lpstr>Cambria</vt:lpstr>
      <vt:lpstr>Cambria Math</vt:lpstr>
      <vt:lpstr>Courier New</vt:lpstr>
      <vt:lpstr>Garamond</vt:lpstr>
      <vt:lpstr>Tahoma</vt:lpstr>
      <vt:lpstr>Verdana</vt:lpstr>
      <vt:lpstr>Wingdings</vt:lpstr>
      <vt:lpstr>CERNCorporate16-9</vt:lpstr>
      <vt:lpstr>End Slides</vt:lpstr>
      <vt:lpstr>PowerPoint Presentation</vt:lpstr>
      <vt:lpstr>PowerPoint Presentation</vt:lpstr>
      <vt:lpstr>Hugo SIRI</vt:lpstr>
      <vt:lpstr>Outline</vt:lpstr>
      <vt:lpstr>CERN RW disposal pathways</vt:lpstr>
      <vt:lpstr>Radioactive Waste processing</vt:lpstr>
      <vt:lpstr>Wastes storage and processing</vt:lpstr>
      <vt:lpstr>RW validation</vt:lpstr>
      <vt:lpstr>Traceability - TREC</vt:lpstr>
      <vt:lpstr>Agence Nationale pour la gestion des Déchets RAdioactifs</vt:lpstr>
      <vt:lpstr>Quality Control</vt:lpstr>
      <vt:lpstr>Data analysis Tools</vt:lpstr>
      <vt:lpstr>Uncertainties - Simplified</vt:lpstr>
      <vt:lpstr>Multiple counting</vt:lpstr>
      <vt:lpstr>Measurements F1-F3</vt:lpstr>
      <vt:lpstr>Measurements F1-F2</vt:lpstr>
      <vt:lpstr>Measurements F1-F4</vt:lpstr>
      <vt:lpstr>Measurements F2-F3</vt:lpstr>
      <vt:lpstr>Measurements F2-F4</vt:lpstr>
      <vt:lpstr>Measurements F3-F4</vt:lpstr>
      <vt:lpstr>Distribution of Co-60 activities</vt:lpstr>
      <vt:lpstr>Distribution of Na-22 activities</vt:lpstr>
      <vt:lpstr>Statistical hypothesis test activities (1)</vt:lpstr>
      <vt:lpstr>Statistical hypothesis test activities (2)</vt:lpstr>
      <vt:lpstr>IRAS</vt:lpstr>
      <vt:lpstr>Statistical hypothesis test IRAS (1)</vt:lpstr>
      <vt:lpstr>Statistical hypothesis test IRAS (2)</vt:lpstr>
      <vt:lpstr>Uncertainties</vt:lpstr>
      <vt:lpstr>Conclusion and future work</vt:lpstr>
      <vt:lpstr>Other activities at CERN</vt:lpstr>
      <vt:lpstr>Acknowledgments</vt:lpstr>
      <vt:lpstr>PowerPoint Presentation</vt:lpstr>
      <vt:lpstr>References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Mathieson</dc:creator>
  <cp:lastModifiedBy>RP RW 1</cp:lastModifiedBy>
  <cp:revision>1599</cp:revision>
  <cp:lastPrinted>2018-11-21T12:25:41Z</cp:lastPrinted>
  <dcterms:created xsi:type="dcterms:W3CDTF">2016-01-26T10:53:29Z</dcterms:created>
  <dcterms:modified xsi:type="dcterms:W3CDTF">2023-07-20T07:45:47Z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0x010100BDF089C944F13C4BAF31768E3F86FA3A</vt:lpwstr>
  </property>
</Properties>
</file>