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9" r:id="rId2"/>
    <p:sldId id="307" r:id="rId3"/>
    <p:sldId id="310" r:id="rId4"/>
    <p:sldId id="303" r:id="rId5"/>
    <p:sldId id="311" r:id="rId6"/>
    <p:sldId id="318" r:id="rId7"/>
    <p:sldId id="325" r:id="rId8"/>
    <p:sldId id="321" r:id="rId9"/>
    <p:sldId id="326" r:id="rId10"/>
    <p:sldId id="322" r:id="rId11"/>
    <p:sldId id="323" r:id="rId12"/>
    <p:sldId id="327" r:id="rId13"/>
    <p:sldId id="324" r:id="rId14"/>
    <p:sldId id="328" r:id="rId15"/>
    <p:sldId id="329" r:id="rId16"/>
    <p:sldId id="320" r:id="rId17"/>
    <p:sldId id="28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86"/>
  </p:normalViewPr>
  <p:slideViewPr>
    <p:cSldViewPr snapToObjects="1">
      <p:cViewPr varScale="1">
        <p:scale>
          <a:sx n="123" d="100"/>
          <a:sy n="123" d="100"/>
        </p:scale>
        <p:origin x="114" y="54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Ferrite heating analysis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SPS BWS Task Force – Giannis Papazoglou &amp; Federico </a:t>
            </a:r>
            <a:r>
              <a:rPr lang="en-US" sz="1800" dirty="0" err="1"/>
              <a:t>Carra</a:t>
            </a:r>
            <a:r>
              <a:rPr lang="en-US" sz="1800" dirty="0"/>
              <a:t> – CERN-EN-MME</a:t>
            </a:r>
          </a:p>
          <a:p>
            <a:pPr algn="l"/>
            <a:r>
              <a:rPr lang="en-US" sz="1800" dirty="0"/>
              <a:t>2023-06-08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DA1893-64E7-4801-8783-60D4FE79DFE3}"/>
              </a:ext>
            </a:extLst>
          </p:cNvPr>
          <p:cNvSpPr txBox="1"/>
          <p:nvPr/>
        </p:nvSpPr>
        <p:spPr>
          <a:xfrm>
            <a:off x="5591944" y="613470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rgbClr val="FFFFFF"/>
                </a:solidFill>
                <a:latin typeface="Arial"/>
              </a:rPr>
              <a:t>EDMS: 	2897472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34CFEE-2CD6-91D9-5FF2-C7EAF1F47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6AAA9E-2374-7345-1F69-A1AA990B6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2F9087-F76D-1748-D3FC-CE2BF90F1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213B8F0-3352-15A9-FD07-9BDCB613E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1.8e11 and scrubbing – </a:t>
            </a:r>
            <a:br>
              <a:rPr lang="en-US" dirty="0"/>
            </a:br>
            <a:r>
              <a:rPr lang="en-US" dirty="0"/>
              <a:t>Steady State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3A436C-8AF1-5969-D41A-93DC480439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6610" y="1"/>
            <a:ext cx="5815390" cy="2852936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83AD7510-A388-3ED3-F305-FDB967DBC8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Cycle time: 29 s</a:t>
            </a:r>
          </a:p>
          <a:p>
            <a:pPr lvl="1"/>
            <a:r>
              <a:rPr lang="en-US" dirty="0"/>
              <a:t>24s of beam (3s scrubbing at </a:t>
            </a:r>
            <a:r>
              <a:rPr lang="en-US" dirty="0" err="1"/>
              <a:t>P_max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5s P=0 between cycles</a:t>
            </a:r>
          </a:p>
          <a:p>
            <a:pPr marL="0" indent="0">
              <a:buNone/>
            </a:pPr>
            <a:r>
              <a:rPr lang="en-US" dirty="0"/>
              <a:t>Average Power:</a:t>
            </a:r>
          </a:p>
          <a:p>
            <a:pPr lvl="1"/>
            <a:r>
              <a:rPr lang="en-US" dirty="0"/>
              <a:t>Integration over one complete cycle</a:t>
            </a:r>
          </a:p>
          <a:p>
            <a:pPr lvl="1"/>
            <a:r>
              <a:rPr lang="en-US" dirty="0" err="1"/>
              <a:t>P_av</a:t>
            </a:r>
            <a:r>
              <a:rPr lang="en-US" dirty="0"/>
              <a:t> = 13.7 W </a:t>
            </a:r>
            <a:r>
              <a:rPr lang="en-US" dirty="0">
                <a:sym typeface="Wingdings" panose="05000000000000000000" pitchFamily="2" charset="2"/>
              </a:rPr>
              <a:t> 3.82e-4 W/mm^3</a:t>
            </a: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Results:</a:t>
            </a:r>
          </a:p>
          <a:p>
            <a:pPr lvl="1"/>
            <a:r>
              <a:rPr lang="en-GB" dirty="0" err="1">
                <a:sym typeface="Wingdings" panose="05000000000000000000" pitchFamily="2" charset="2"/>
              </a:rPr>
              <a:t>T_maxFer</a:t>
            </a:r>
            <a:r>
              <a:rPr lang="en-GB" dirty="0">
                <a:sym typeface="Wingdings" panose="05000000000000000000" pitchFamily="2" charset="2"/>
              </a:rPr>
              <a:t> = </a:t>
            </a:r>
            <a:r>
              <a:rPr lang="en-GB" b="0" dirty="0">
                <a:sym typeface="Wingdings" panose="05000000000000000000" pitchFamily="2" charset="2"/>
              </a:rPr>
              <a:t>144 </a:t>
            </a:r>
            <a:r>
              <a:rPr lang="en-GB" b="0" dirty="0" err="1">
                <a:sym typeface="Wingdings" panose="05000000000000000000" pitchFamily="2" charset="2"/>
              </a:rPr>
              <a:t>deg</a:t>
            </a:r>
            <a:r>
              <a:rPr lang="en-GB" b="0" dirty="0">
                <a:sym typeface="Wingdings" panose="05000000000000000000" pitchFamily="2" charset="2"/>
              </a:rPr>
              <a:t> C</a:t>
            </a:r>
          </a:p>
          <a:p>
            <a:pPr lvl="1"/>
            <a:r>
              <a:rPr lang="en-GB" b="0" dirty="0" err="1">
                <a:sym typeface="Wingdings" panose="05000000000000000000" pitchFamily="2" charset="2"/>
              </a:rPr>
              <a:t>T_maxTank</a:t>
            </a:r>
            <a:r>
              <a:rPr lang="en-GB" b="0" dirty="0">
                <a:sym typeface="Wingdings" panose="05000000000000000000" pitchFamily="2" charset="2"/>
              </a:rPr>
              <a:t> = 35 </a:t>
            </a:r>
            <a:r>
              <a:rPr lang="en-GB" b="0" dirty="0" err="1">
                <a:sym typeface="Wingdings" panose="05000000000000000000" pitchFamily="2" charset="2"/>
              </a:rPr>
              <a:t>deg</a:t>
            </a:r>
            <a:r>
              <a:rPr lang="en-GB" b="0" dirty="0">
                <a:sym typeface="Wingdings" panose="05000000000000000000" pitchFamily="2" charset="2"/>
              </a:rPr>
              <a:t> C</a:t>
            </a:r>
            <a:endParaRPr lang="en-US" b="0" dirty="0"/>
          </a:p>
        </p:txBody>
      </p:sp>
      <p:pic>
        <p:nvPicPr>
          <p:cNvPr id="10" name="Picture 9" descr="A picture containing text, screenshot, diagram, colorfulness&#10;&#10;Description automatically generated">
            <a:extLst>
              <a:ext uri="{FF2B5EF4-FFF2-40B4-BE49-F238E27FC236}">
                <a16:creationId xmlns:a16="http://schemas.microsoft.com/office/drawing/2014/main" id="{48188452-ED80-E4D4-A249-450CA7D4F6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1362" y="2924558"/>
            <a:ext cx="5820638" cy="3335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384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34CFEE-2CD6-91D9-5FF2-C7EAF1F47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6AAA9E-2374-7345-1F69-A1AA990B6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2F9087-F76D-1748-D3FC-CE2BF90F1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213B8F0-3352-15A9-FD07-9BDCB613E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2.3e11 – Steady State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5711ACA-5C92-4ACB-B511-4987B532B0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4709" y="0"/>
            <a:ext cx="5891940" cy="3054873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FAEAD911-DEA8-F600-9D01-8294CE1C14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Cycle time: 26 s</a:t>
            </a:r>
          </a:p>
          <a:p>
            <a:pPr lvl="1"/>
            <a:r>
              <a:rPr lang="en-US" dirty="0"/>
              <a:t>21s of beam</a:t>
            </a:r>
          </a:p>
          <a:p>
            <a:pPr lvl="1"/>
            <a:r>
              <a:rPr lang="en-US" dirty="0"/>
              <a:t>5 s P=0 between cycles</a:t>
            </a:r>
          </a:p>
          <a:p>
            <a:pPr marL="0" indent="0">
              <a:buNone/>
            </a:pPr>
            <a:r>
              <a:rPr lang="en-US" dirty="0"/>
              <a:t>Average Power:</a:t>
            </a:r>
          </a:p>
          <a:p>
            <a:pPr lvl="1"/>
            <a:r>
              <a:rPr lang="en-US" dirty="0"/>
              <a:t>Integration over one complete cycle</a:t>
            </a:r>
          </a:p>
          <a:p>
            <a:pPr lvl="1"/>
            <a:r>
              <a:rPr lang="en-US" dirty="0" err="1"/>
              <a:t>P_av</a:t>
            </a:r>
            <a:r>
              <a:rPr lang="en-US" dirty="0"/>
              <a:t> = 24 W </a:t>
            </a:r>
            <a:r>
              <a:rPr lang="en-US" dirty="0">
                <a:sym typeface="Wingdings" panose="05000000000000000000" pitchFamily="2" charset="2"/>
              </a:rPr>
              <a:t> 6.7 e-4 W/mm^3</a:t>
            </a: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Results:</a:t>
            </a:r>
          </a:p>
          <a:p>
            <a:pPr lvl="1"/>
            <a:r>
              <a:rPr lang="en-GB" dirty="0" err="1">
                <a:sym typeface="Wingdings" panose="05000000000000000000" pitchFamily="2" charset="2"/>
              </a:rPr>
              <a:t>T_maxFer</a:t>
            </a:r>
            <a:r>
              <a:rPr lang="en-GB" dirty="0">
                <a:sym typeface="Wingdings" panose="05000000000000000000" pitchFamily="2" charset="2"/>
              </a:rPr>
              <a:t> ~ 216 </a:t>
            </a:r>
            <a:r>
              <a:rPr lang="en-GB" b="0" dirty="0" err="1">
                <a:sym typeface="Wingdings" panose="05000000000000000000" pitchFamily="2" charset="2"/>
              </a:rPr>
              <a:t>deg</a:t>
            </a:r>
            <a:r>
              <a:rPr lang="en-GB" b="0" dirty="0">
                <a:sym typeface="Wingdings" panose="05000000000000000000" pitchFamily="2" charset="2"/>
              </a:rPr>
              <a:t> C</a:t>
            </a:r>
          </a:p>
          <a:p>
            <a:pPr lvl="1"/>
            <a:r>
              <a:rPr lang="en-GB" b="0" dirty="0" err="1">
                <a:sym typeface="Wingdings" panose="05000000000000000000" pitchFamily="2" charset="2"/>
              </a:rPr>
              <a:t>T_maxTank</a:t>
            </a:r>
            <a:r>
              <a:rPr lang="en-GB" b="0" dirty="0">
                <a:sym typeface="Wingdings" panose="05000000000000000000" pitchFamily="2" charset="2"/>
              </a:rPr>
              <a:t> ~ 49 </a:t>
            </a:r>
            <a:r>
              <a:rPr lang="en-GB" b="0" dirty="0" err="1">
                <a:sym typeface="Wingdings" panose="05000000000000000000" pitchFamily="2" charset="2"/>
              </a:rPr>
              <a:t>deg</a:t>
            </a:r>
            <a:r>
              <a:rPr lang="en-GB" b="0" dirty="0">
                <a:sym typeface="Wingdings" panose="05000000000000000000" pitchFamily="2" charset="2"/>
              </a:rPr>
              <a:t> C</a:t>
            </a:r>
            <a:endParaRPr lang="en-US" b="0" dirty="0"/>
          </a:p>
        </p:txBody>
      </p:sp>
      <p:pic>
        <p:nvPicPr>
          <p:cNvPr id="12" name="Picture 11" descr="A picture containing text, screenshot, diagram, colorfulness&#10;&#10;Description automatically generated">
            <a:extLst>
              <a:ext uri="{FF2B5EF4-FFF2-40B4-BE49-F238E27FC236}">
                <a16:creationId xmlns:a16="http://schemas.microsoft.com/office/drawing/2014/main" id="{3C01B4F2-0CAF-BE45-A70D-8174E5E70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2024" y="3078550"/>
            <a:ext cx="5891940" cy="312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2870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D0DC72F-DAB2-D213-43C6-BEC54DDA5F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235927"/>
            <a:ext cx="6096000" cy="438614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8795157-B7C7-EAB8-56A0-33A8F5091D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Characteristics</a:t>
            </a:r>
          </a:p>
          <a:p>
            <a:pPr lvl="1"/>
            <a:r>
              <a:rPr lang="en-US" dirty="0"/>
              <a:t>Steps: 70</a:t>
            </a:r>
          </a:p>
          <a:p>
            <a:pPr lvl="1"/>
            <a:r>
              <a:rPr lang="en-US" dirty="0"/>
              <a:t>Total time simulated: 10500 s (~ 3 h)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Power: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Constant 24 W used (no cycles)  Aim: Check the time to Steady State</a:t>
            </a: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Results:</a:t>
            </a:r>
          </a:p>
          <a:p>
            <a:pPr lvl="1"/>
            <a:r>
              <a:rPr lang="en-GB" dirty="0" err="1">
                <a:sym typeface="Wingdings" panose="05000000000000000000" pitchFamily="2" charset="2"/>
              </a:rPr>
              <a:t>T_maxFer</a:t>
            </a:r>
            <a:r>
              <a:rPr lang="en-GB" dirty="0">
                <a:sym typeface="Wingdings" panose="05000000000000000000" pitchFamily="2" charset="2"/>
              </a:rPr>
              <a:t> ~ 216 </a:t>
            </a:r>
            <a:r>
              <a:rPr lang="en-GB" b="0" dirty="0" err="1">
                <a:sym typeface="Wingdings" panose="05000000000000000000" pitchFamily="2" charset="2"/>
              </a:rPr>
              <a:t>deg</a:t>
            </a:r>
            <a:r>
              <a:rPr lang="en-GB" b="0" dirty="0">
                <a:sym typeface="Wingdings" panose="05000000000000000000" pitchFamily="2" charset="2"/>
              </a:rPr>
              <a:t> C</a:t>
            </a:r>
          </a:p>
          <a:p>
            <a:pPr lvl="1"/>
            <a:r>
              <a:rPr lang="en-GB" b="0" dirty="0" err="1">
                <a:sym typeface="Wingdings" panose="05000000000000000000" pitchFamily="2" charset="2"/>
              </a:rPr>
              <a:t>T_maxTank</a:t>
            </a:r>
            <a:r>
              <a:rPr lang="en-GB" b="0" dirty="0">
                <a:sym typeface="Wingdings" panose="05000000000000000000" pitchFamily="2" charset="2"/>
              </a:rPr>
              <a:t> </a:t>
            </a:r>
            <a:r>
              <a:rPr lang="en-GB" dirty="0">
                <a:sym typeface="Wingdings" panose="05000000000000000000" pitchFamily="2" charset="2"/>
              </a:rPr>
              <a:t>~</a:t>
            </a:r>
            <a:r>
              <a:rPr lang="en-GB" b="0" dirty="0">
                <a:sym typeface="Wingdings" panose="05000000000000000000" pitchFamily="2" charset="2"/>
              </a:rPr>
              <a:t> 49 </a:t>
            </a:r>
            <a:r>
              <a:rPr lang="en-GB" b="0" dirty="0" err="1">
                <a:sym typeface="Wingdings" panose="05000000000000000000" pitchFamily="2" charset="2"/>
              </a:rPr>
              <a:t>deg</a:t>
            </a:r>
            <a:r>
              <a:rPr lang="en-GB" b="0" dirty="0">
                <a:sym typeface="Wingdings" panose="05000000000000000000" pitchFamily="2" charset="2"/>
              </a:rPr>
              <a:t> C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Steady state ~ 2h</a:t>
            </a:r>
            <a:endParaRPr lang="en-US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34CFEE-2CD6-91D9-5FF2-C7EAF1F47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6AAA9E-2374-7345-1F69-A1AA990B6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2F9087-F76D-1748-D3FC-CE2BF90F1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213B8F0-3352-15A9-FD07-9BDCB613E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2.3e11 – Transient </a:t>
            </a:r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329D569-B292-C161-5ED8-1C3FED52BAF0}"/>
              </a:ext>
            </a:extLst>
          </p:cNvPr>
          <p:cNvCxnSpPr>
            <a:cxnSpLocks/>
          </p:cNvCxnSpPr>
          <p:nvPr/>
        </p:nvCxnSpPr>
        <p:spPr>
          <a:xfrm>
            <a:off x="10200456" y="1772816"/>
            <a:ext cx="0" cy="31497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064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34CFEE-2CD6-91D9-5FF2-C7EAF1F47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6AAA9E-2374-7345-1F69-A1AA990B6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2F9087-F76D-1748-D3FC-CE2BF90F1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213B8F0-3352-15A9-FD07-9BDCB613E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2.3e11 and scrubbing – </a:t>
            </a:r>
            <a:br>
              <a:rPr lang="en-US" dirty="0"/>
            </a:br>
            <a:r>
              <a:rPr lang="en-US" dirty="0"/>
              <a:t>Steady State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3E650D-D93A-D482-307B-BA306DD058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9146" y="12982"/>
            <a:ext cx="6112854" cy="3085153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0CC5F238-5475-839C-8E90-959312DE20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Cycle time: 29 s</a:t>
            </a:r>
          </a:p>
          <a:p>
            <a:pPr lvl="1"/>
            <a:r>
              <a:rPr lang="en-US" dirty="0"/>
              <a:t>24s of beam (3s scrubbing at </a:t>
            </a:r>
            <a:r>
              <a:rPr lang="en-US" dirty="0" err="1"/>
              <a:t>P_max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5s P=0 between cycles</a:t>
            </a:r>
          </a:p>
          <a:p>
            <a:pPr marL="0" indent="0">
              <a:buNone/>
            </a:pPr>
            <a:r>
              <a:rPr lang="en-US" dirty="0"/>
              <a:t>Average Power:</a:t>
            </a:r>
          </a:p>
          <a:p>
            <a:pPr lvl="1"/>
            <a:r>
              <a:rPr lang="en-US" dirty="0"/>
              <a:t>Integration over one complete cycle</a:t>
            </a:r>
          </a:p>
          <a:p>
            <a:pPr lvl="1"/>
            <a:r>
              <a:rPr lang="en-US" dirty="0" err="1"/>
              <a:t>P_av</a:t>
            </a:r>
            <a:r>
              <a:rPr lang="en-US" dirty="0"/>
              <a:t> = 32.5 W </a:t>
            </a:r>
            <a:r>
              <a:rPr lang="en-US" dirty="0">
                <a:sym typeface="Wingdings" panose="05000000000000000000" pitchFamily="2" charset="2"/>
              </a:rPr>
              <a:t> 9.03 e-4 W/mm^3</a:t>
            </a: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Results:</a:t>
            </a:r>
          </a:p>
          <a:p>
            <a:pPr lvl="1"/>
            <a:r>
              <a:rPr lang="en-GB" dirty="0" err="1">
                <a:sym typeface="Wingdings" panose="05000000000000000000" pitchFamily="2" charset="2"/>
              </a:rPr>
              <a:t>T_maxFer</a:t>
            </a:r>
            <a:r>
              <a:rPr lang="en-GB" dirty="0">
                <a:sym typeface="Wingdings" panose="05000000000000000000" pitchFamily="2" charset="2"/>
              </a:rPr>
              <a:t> = </a:t>
            </a:r>
            <a:r>
              <a:rPr lang="en-GB" b="0" dirty="0">
                <a:sym typeface="Wingdings" panose="05000000000000000000" pitchFamily="2" charset="2"/>
              </a:rPr>
              <a:t>250 </a:t>
            </a:r>
            <a:r>
              <a:rPr lang="en-GB" b="0" dirty="0" err="1">
                <a:sym typeface="Wingdings" panose="05000000000000000000" pitchFamily="2" charset="2"/>
              </a:rPr>
              <a:t>deg</a:t>
            </a:r>
            <a:r>
              <a:rPr lang="en-GB" b="0" dirty="0">
                <a:sym typeface="Wingdings" panose="05000000000000000000" pitchFamily="2" charset="2"/>
              </a:rPr>
              <a:t> C</a:t>
            </a:r>
          </a:p>
          <a:p>
            <a:pPr lvl="1"/>
            <a:r>
              <a:rPr lang="en-GB" b="0" dirty="0" err="1">
                <a:sym typeface="Wingdings" panose="05000000000000000000" pitchFamily="2" charset="2"/>
              </a:rPr>
              <a:t>T_maxTank</a:t>
            </a:r>
            <a:r>
              <a:rPr lang="en-GB" b="0" dirty="0">
                <a:sym typeface="Wingdings" panose="05000000000000000000" pitchFamily="2" charset="2"/>
              </a:rPr>
              <a:t> ~ 60 </a:t>
            </a:r>
            <a:r>
              <a:rPr lang="en-GB" b="0" dirty="0" err="1">
                <a:sym typeface="Wingdings" panose="05000000000000000000" pitchFamily="2" charset="2"/>
              </a:rPr>
              <a:t>deg</a:t>
            </a:r>
            <a:r>
              <a:rPr lang="en-GB" b="0" dirty="0">
                <a:sym typeface="Wingdings" panose="05000000000000000000" pitchFamily="2" charset="2"/>
              </a:rPr>
              <a:t> C</a:t>
            </a:r>
            <a:endParaRPr lang="en-US" b="0" dirty="0"/>
          </a:p>
        </p:txBody>
      </p:sp>
      <p:pic>
        <p:nvPicPr>
          <p:cNvPr id="12" name="Picture 11" descr="A picture containing text, screenshot, diagram, colorfulness&#10;&#10;Description automatically generated">
            <a:extLst>
              <a:ext uri="{FF2B5EF4-FFF2-40B4-BE49-F238E27FC236}">
                <a16:creationId xmlns:a16="http://schemas.microsoft.com/office/drawing/2014/main" id="{DEA4B8FD-BA2A-A539-06AD-9C5E639D36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114700"/>
            <a:ext cx="6096000" cy="30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6626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7110E-A7B9-715C-3F13-F56C51411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 analytical analysis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05DCEC-615B-9F85-3D2B-A74420E048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FE554-9391-536F-DBA9-10D27D828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A299F7-660F-2B2D-9A96-C23C492D9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3021F5-1F07-3720-E8ED-8B4766AA1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7687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8795157-B7C7-EAB8-56A0-33A8F5091D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Power:</a:t>
            </a:r>
          </a:p>
          <a:p>
            <a:pPr lvl="1"/>
            <a:r>
              <a:rPr lang="en-US" sz="1400" dirty="0">
                <a:sym typeface="Wingdings" panose="05000000000000000000" pitchFamily="2" charset="2"/>
              </a:rPr>
              <a:t>Used only information of peak power at 5 W  Normalized on the timesteps for the Ferrite heating</a:t>
            </a:r>
          </a:p>
          <a:p>
            <a:pPr lvl="1"/>
            <a:r>
              <a:rPr lang="en-US" sz="1400" dirty="0">
                <a:sym typeface="Wingdings" panose="05000000000000000000" pitchFamily="2" charset="2"/>
              </a:rPr>
              <a:t>Average power: </a:t>
            </a:r>
          </a:p>
          <a:p>
            <a:pPr lvl="2"/>
            <a:r>
              <a:rPr lang="en-US" sz="1400" dirty="0">
                <a:sym typeface="Wingdings" panose="05000000000000000000" pitchFamily="2" charset="2"/>
              </a:rPr>
              <a:t>1.4 W (for peak 5 W)  6 tiles</a:t>
            </a:r>
          </a:p>
          <a:p>
            <a:pPr lvl="2"/>
            <a:r>
              <a:rPr lang="en-US" sz="1400" dirty="0">
                <a:sym typeface="Wingdings" panose="05000000000000000000" pitchFamily="2" charset="2"/>
              </a:rPr>
              <a:t>2.3 W (for peak 8 W)  2 tiles</a:t>
            </a:r>
          </a:p>
          <a:p>
            <a:pPr marL="0" indent="0">
              <a:buNone/>
            </a:pPr>
            <a:r>
              <a:rPr lang="en-GB" sz="1800" dirty="0">
                <a:sym typeface="Wingdings" panose="05000000000000000000" pitchFamily="2" charset="2"/>
              </a:rPr>
              <a:t>Results:</a:t>
            </a:r>
          </a:p>
          <a:p>
            <a:pPr lvl="1"/>
            <a:r>
              <a:rPr lang="en-GB" sz="1400" dirty="0">
                <a:sym typeface="Wingdings" panose="05000000000000000000" pitchFamily="2" charset="2"/>
              </a:rPr>
              <a:t>@ 1.4 W  </a:t>
            </a:r>
            <a:r>
              <a:rPr lang="en-GB" sz="1400" dirty="0" err="1">
                <a:sym typeface="Wingdings" panose="05000000000000000000" pitchFamily="2" charset="2"/>
              </a:rPr>
              <a:t>T_wire</a:t>
            </a:r>
            <a:r>
              <a:rPr lang="en-GB" sz="1400" dirty="0">
                <a:sym typeface="Wingdings" panose="05000000000000000000" pitchFamily="2" charset="2"/>
              </a:rPr>
              <a:t> = 900C</a:t>
            </a:r>
          </a:p>
          <a:p>
            <a:pPr lvl="1"/>
            <a:r>
              <a:rPr lang="en-GB" sz="1400" dirty="0">
                <a:sym typeface="Wingdings" panose="05000000000000000000" pitchFamily="2" charset="2"/>
              </a:rPr>
              <a:t>@ 2.3W  </a:t>
            </a:r>
            <a:r>
              <a:rPr lang="en-GB" sz="1400" dirty="0" err="1">
                <a:sym typeface="Wingdings" panose="05000000000000000000" pitchFamily="2" charset="2"/>
              </a:rPr>
              <a:t>T_wire</a:t>
            </a:r>
            <a:r>
              <a:rPr lang="en-GB" sz="1400" dirty="0">
                <a:sym typeface="Wingdings" panose="05000000000000000000" pitchFamily="2" charset="2"/>
              </a:rPr>
              <a:t> = 1050 C</a:t>
            </a:r>
          </a:p>
          <a:p>
            <a:pPr marL="0" indent="0">
              <a:buNone/>
            </a:pPr>
            <a:r>
              <a:rPr lang="en-GB" sz="1800" dirty="0">
                <a:sym typeface="Wingdings" panose="05000000000000000000" pitchFamily="2" charset="2"/>
              </a:rPr>
              <a:t>Limitations:</a:t>
            </a:r>
          </a:p>
          <a:p>
            <a:pPr lvl="1"/>
            <a:r>
              <a:rPr lang="en-GB" sz="1400" dirty="0">
                <a:sym typeface="Wingdings" panose="05000000000000000000" pitchFamily="2" charset="2"/>
              </a:rPr>
              <a:t>Power assumptions semi-arbitrary</a:t>
            </a:r>
          </a:p>
          <a:p>
            <a:pPr lvl="1"/>
            <a:r>
              <a:rPr lang="en-GB" sz="1400" dirty="0">
                <a:sym typeface="Wingdings" panose="05000000000000000000" pitchFamily="2" charset="2"/>
              </a:rPr>
              <a:t>No heating from the interaction with the beam</a:t>
            </a:r>
          </a:p>
          <a:p>
            <a:pPr lvl="1"/>
            <a:r>
              <a:rPr lang="en-GB" sz="1400" dirty="0">
                <a:sym typeface="Wingdings" panose="05000000000000000000" pitchFamily="2" charset="2"/>
              </a:rPr>
              <a:t>No contact with the forks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34CFEE-2CD6-91D9-5FF2-C7EAF1F47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6AAA9E-2374-7345-1F69-A1AA990B6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2F9087-F76D-1748-D3FC-CE2BF90F1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213B8F0-3352-15A9-FD07-9BDCB613E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 heating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0C6BEE-03A1-B615-3C1B-F76667F2C0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-17278"/>
            <a:ext cx="5502463" cy="28529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BF42C27-192E-65D8-F73E-ACF4F4E8F0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9856" y="2934255"/>
            <a:ext cx="3486794" cy="31679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B4A53E7-E827-5922-B5BA-2D9FFFA683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3853" y="2934255"/>
            <a:ext cx="3391158" cy="320618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FAAA797-4EF8-2033-DACC-FBC89F9D3640}"/>
              </a:ext>
            </a:extLst>
          </p:cNvPr>
          <p:cNvSpPr txBox="1"/>
          <p:nvPr/>
        </p:nvSpPr>
        <p:spPr>
          <a:xfrm>
            <a:off x="4805238" y="3685725"/>
            <a:ext cx="172281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 err="1">
                <a:solidFill>
                  <a:srgbClr val="FF0000"/>
                </a:solidFill>
              </a:rPr>
              <a:t>T_wire</a:t>
            </a:r>
            <a:r>
              <a:rPr lang="en-US" sz="1400" b="1" dirty="0">
                <a:solidFill>
                  <a:srgbClr val="FF0000"/>
                </a:solidFill>
              </a:rPr>
              <a:t> = 1050 C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22C3C5-70FD-C701-9F36-7BAFF2DC034E}"/>
              </a:ext>
            </a:extLst>
          </p:cNvPr>
          <p:cNvSpPr txBox="1"/>
          <p:nvPr/>
        </p:nvSpPr>
        <p:spPr>
          <a:xfrm>
            <a:off x="8544272" y="3671527"/>
            <a:ext cx="172281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 err="1">
                <a:solidFill>
                  <a:srgbClr val="FF0000"/>
                </a:solidFill>
              </a:rPr>
              <a:t>T_wire</a:t>
            </a:r>
            <a:r>
              <a:rPr lang="en-US" sz="1400" b="1" dirty="0">
                <a:solidFill>
                  <a:srgbClr val="FF0000"/>
                </a:solidFill>
              </a:rPr>
              <a:t> = 900 C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2D4BBED-A2E8-5B70-BBBC-32A3A3DFE212}"/>
              </a:ext>
            </a:extLst>
          </p:cNvPr>
          <p:cNvSpPr/>
          <p:nvPr/>
        </p:nvSpPr>
        <p:spPr>
          <a:xfrm>
            <a:off x="4943872" y="5237004"/>
            <a:ext cx="2088232" cy="5682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C4426A1-652E-DF83-43B8-51ADA6B2C2FD}"/>
              </a:ext>
            </a:extLst>
          </p:cNvPr>
          <p:cNvSpPr/>
          <p:nvPr/>
        </p:nvSpPr>
        <p:spPr>
          <a:xfrm>
            <a:off x="8760296" y="5209675"/>
            <a:ext cx="2016224" cy="52358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6500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123286-B358-1B5A-9233-741476CA9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Currie Point of Fe ~ 375 C</a:t>
            </a:r>
            <a:r>
              <a:rPr lang="en-GB" b="0" dirty="0"/>
              <a:t> </a:t>
            </a:r>
            <a:r>
              <a:rPr lang="en-GB" b="0" dirty="0">
                <a:sym typeface="Wingdings" pitchFamily="2" charset="2"/>
              </a:rPr>
              <a:t> We are well below this in all cases checked</a:t>
            </a:r>
          </a:p>
          <a:p>
            <a:r>
              <a:rPr lang="en-GB" dirty="0">
                <a:sym typeface="Wingdings" pitchFamily="2" charset="2"/>
              </a:rPr>
              <a:t>Outgassing </a:t>
            </a:r>
            <a:r>
              <a:rPr lang="en-GB" b="0" dirty="0">
                <a:sym typeface="Wingdings" pitchFamily="2" charset="2"/>
              </a:rPr>
              <a:t> Might be problematic as we see temperatures above 200 C for intensity 2.3 e11.</a:t>
            </a:r>
          </a:p>
          <a:p>
            <a:r>
              <a:rPr lang="en-GB" dirty="0">
                <a:sym typeface="Wingdings" pitchFamily="2" charset="2"/>
              </a:rPr>
              <a:t>General:</a:t>
            </a:r>
          </a:p>
          <a:p>
            <a:pPr lvl="1"/>
            <a:r>
              <a:rPr lang="en-GB" dirty="0">
                <a:sym typeface="Wingdings" pitchFamily="2" charset="2"/>
              </a:rPr>
              <a:t>If we can increase the amount of Ferrite and spreading the power to it will be beneficial as the temperature will be less</a:t>
            </a:r>
          </a:p>
          <a:p>
            <a:r>
              <a:rPr lang="en-GB" dirty="0">
                <a:sym typeface="Wingdings" pitchFamily="2" charset="2"/>
              </a:rPr>
              <a:t>Wires:</a:t>
            </a:r>
          </a:p>
          <a:p>
            <a:pPr lvl="1"/>
            <a:r>
              <a:rPr lang="en-GB" dirty="0">
                <a:sym typeface="Wingdings" pitchFamily="2" charset="2"/>
              </a:rPr>
              <a:t>Need data for power both at the time of the actual breakage and what it is foreseen.</a:t>
            </a:r>
          </a:p>
          <a:p>
            <a:pPr lvl="1"/>
            <a:r>
              <a:rPr lang="en-GB" dirty="0">
                <a:sym typeface="Wingdings" pitchFamily="2" charset="2"/>
              </a:rPr>
              <a:t>First analysis doesn’t show issues for carbon wires but the analysis is very simplified with many assumptions  conclusions better to be drawn with more data.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215824-72F7-B304-E7AE-4C8182C87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9A6A26-2FDE-AF7C-8C62-F4DC69688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976416-774D-6A24-C5E3-E47D25C82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E5E15C7-9CAA-B1DE-998A-C4F3B0B82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31872809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Analysis for the Ferrite heating:</a:t>
            </a:r>
          </a:p>
          <a:p>
            <a:pPr marL="742950" lvl="1" indent="-457200">
              <a:buFont typeface="+mj-lt"/>
              <a:buAutoNum type="arabicPeriod"/>
            </a:pPr>
            <a:r>
              <a:rPr lang="en-US" dirty="0"/>
              <a:t>ANSYS calculations using simplified model:</a:t>
            </a:r>
          </a:p>
          <a:p>
            <a:pPr marL="1003300" lvl="2" indent="-457200">
              <a:buFont typeface="+mj-lt"/>
              <a:buAutoNum type="arabicPeriod"/>
            </a:pPr>
            <a:r>
              <a:rPr lang="en-US" dirty="0"/>
              <a:t>Simplified geometry</a:t>
            </a:r>
          </a:p>
          <a:p>
            <a:pPr marL="1003300" lvl="2" indent="-457200">
              <a:buFont typeface="+mj-lt"/>
              <a:buAutoNum type="arabicPeriod"/>
            </a:pPr>
            <a:r>
              <a:rPr lang="en-US" dirty="0"/>
              <a:t>2 tiles of 60x60x5 mm^3 placed close to each other (modeled as single 120x60x5 mm^3)</a:t>
            </a:r>
          </a:p>
          <a:p>
            <a:pPr marL="1003300" lvl="2" indent="-457200">
              <a:buFont typeface="+mj-lt"/>
              <a:buAutoNum type="arabicPeriod"/>
            </a:pPr>
            <a:r>
              <a:rPr lang="en-US" dirty="0"/>
              <a:t>Intensities: 1.8e11 and 2.3e11 with and without scrubbing</a:t>
            </a:r>
          </a:p>
          <a:p>
            <a:pPr marL="1003300" lvl="2" indent="-457200">
              <a:buFont typeface="+mj-lt"/>
              <a:buAutoNum type="arabicPeriod"/>
            </a:pPr>
            <a:r>
              <a:rPr lang="en-US" dirty="0"/>
              <a:t>Transient analysis until steady state</a:t>
            </a:r>
          </a:p>
          <a:p>
            <a:pPr marL="0" indent="0">
              <a:buNone/>
            </a:pPr>
            <a:r>
              <a:rPr lang="en-US" dirty="0"/>
              <a:t>Analysis for the wire heating:</a:t>
            </a:r>
          </a:p>
          <a:p>
            <a:pPr marL="742950" lvl="1" indent="-457200">
              <a:buFont typeface="+mj-lt"/>
              <a:buAutoNum type="arabicPeriod"/>
            </a:pPr>
            <a:r>
              <a:rPr lang="en-US" dirty="0"/>
              <a:t>Analytical calculations for wire and tank grey body radiation only</a:t>
            </a:r>
          </a:p>
          <a:p>
            <a:pPr marL="742950" lvl="1" indent="-457200">
              <a:buFont typeface="+mj-lt"/>
              <a:buAutoNum type="arabicPeriod"/>
            </a:pPr>
            <a:r>
              <a:rPr lang="en-US" dirty="0"/>
              <a:t>No conduction with forks and interaction with beam</a:t>
            </a:r>
          </a:p>
          <a:p>
            <a:pPr marL="742950" lvl="1" indent="-457200">
              <a:buFont typeface="+mj-lt"/>
              <a:buAutoNum type="arabicPeriod"/>
            </a:pPr>
            <a:endParaRPr lang="en-US" dirty="0"/>
          </a:p>
          <a:p>
            <a:pPr marL="285750" lvl="1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Giannis Papazoglou &amp; Federico </a:t>
            </a:r>
            <a:r>
              <a:rPr lang="en-GB" dirty="0" err="1"/>
              <a:t>Carra</a:t>
            </a:r>
            <a:r>
              <a:rPr lang="en-GB" dirty="0"/>
              <a:t>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1631413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0498C-E835-0820-FC6F-E5DC348A7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model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2E361C-DE1B-68F0-C691-55E717B0B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FCBC8-C44B-B0FE-C1EE-6D214CFB8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5B2BE-A0BE-CA8B-32F8-D400A32D3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7F0B9-CFB9-6D43-9427-5B90D4FAD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431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A picture containing LEGO, machine, cartoon&#10;&#10;Description automatically generated">
            <a:extLst>
              <a:ext uri="{FF2B5EF4-FFF2-40B4-BE49-F238E27FC236}">
                <a16:creationId xmlns:a16="http://schemas.microsoft.com/office/drawing/2014/main" id="{24EEAFC2-A6E3-3489-305A-4ACA9D9ADE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4785" r="15345"/>
          <a:stretch/>
        </p:blipFill>
        <p:spPr>
          <a:xfrm>
            <a:off x="1092259" y="1124744"/>
            <a:ext cx="4248472" cy="4608512"/>
          </a:xfrm>
        </p:spPr>
      </p:pic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Design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3A5333-3FBF-4D71-1438-B757F33708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0136" y="1124744"/>
            <a:ext cx="3682917" cy="5067791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D5A0B3E-C990-48EE-8457-776C7C3A3B29}"/>
              </a:ext>
            </a:extLst>
          </p:cNvPr>
          <p:cNvCxnSpPr/>
          <p:nvPr/>
        </p:nvCxnSpPr>
        <p:spPr>
          <a:xfrm>
            <a:off x="5087888" y="3573016"/>
            <a:ext cx="1872208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E3ABB39-8E29-9DC7-5014-17FD632006E7}"/>
              </a:ext>
            </a:extLst>
          </p:cNvPr>
          <p:cNvSpPr txBox="1"/>
          <p:nvPr/>
        </p:nvSpPr>
        <p:spPr>
          <a:xfrm>
            <a:off x="5502341" y="3284984"/>
            <a:ext cx="104330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Simplified Design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FFD0AD8-4538-4B01-AA11-A2EA486A2388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7392144" y="2147863"/>
            <a:ext cx="720080" cy="34503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323AC11-7B9E-A4B2-4CCA-73B8E19F52B7}"/>
              </a:ext>
            </a:extLst>
          </p:cNvPr>
          <p:cNvSpPr txBox="1"/>
          <p:nvPr/>
        </p:nvSpPr>
        <p:spPr>
          <a:xfrm>
            <a:off x="6987302" y="1593865"/>
            <a:ext cx="80968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Ferrite Block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709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7779049D-7E36-578B-272F-740D7F8011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5022" y="1484784"/>
            <a:ext cx="3918061" cy="477469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Housekeeping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52FB87-4872-10B5-322D-776EB46E51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9954"/>
          <a:stretch/>
        </p:blipFill>
        <p:spPr>
          <a:xfrm>
            <a:off x="592137" y="1484784"/>
            <a:ext cx="3667125" cy="194421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E4A6847-4B15-8510-B1CA-08DBCFAFB2C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668" b="25613"/>
          <a:stretch/>
        </p:blipFill>
        <p:spPr>
          <a:xfrm>
            <a:off x="623506" y="4473945"/>
            <a:ext cx="3388891" cy="8006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D0AFD88-1563-7176-040E-3A9B5CEE15C8}"/>
              </a:ext>
            </a:extLst>
          </p:cNvPr>
          <p:cNvSpPr txBox="1"/>
          <p:nvPr/>
        </p:nvSpPr>
        <p:spPr>
          <a:xfrm>
            <a:off x="592137" y="1162336"/>
            <a:ext cx="36671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Ferrite Properties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5AFAA76-0ECD-9969-629F-838D23F9C3FF}"/>
              </a:ext>
            </a:extLst>
          </p:cNvPr>
          <p:cNvGrpSpPr/>
          <p:nvPr/>
        </p:nvGrpSpPr>
        <p:grpSpPr>
          <a:xfrm>
            <a:off x="4728612" y="1162336"/>
            <a:ext cx="2736304" cy="3311609"/>
            <a:chOff x="4116388" y="1116186"/>
            <a:chExt cx="2736304" cy="331160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E66280C-6E75-8F2F-BFD8-8C87B38E151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61655" y="1558668"/>
              <a:ext cx="1295400" cy="154305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F50F9A0-274D-2C82-DC13-E306668FB1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94992" y="3084770"/>
              <a:ext cx="1228725" cy="134302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215791E-3B48-E2C2-B479-54CB356EED7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514975" y="1405017"/>
              <a:ext cx="1162050" cy="11049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05508B7-0ED8-B075-3C23-ADFD2565270A}"/>
                </a:ext>
              </a:extLst>
            </p:cNvPr>
            <p:cNvSpPr txBox="1"/>
            <p:nvPr/>
          </p:nvSpPr>
          <p:spPr>
            <a:xfrm>
              <a:off x="4116388" y="1116186"/>
              <a:ext cx="2736304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Tank Properties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3008D746-8895-4FEB-FFA2-BB2645D1C9A6}"/>
              </a:ext>
            </a:extLst>
          </p:cNvPr>
          <p:cNvSpPr txBox="1"/>
          <p:nvPr/>
        </p:nvSpPr>
        <p:spPr>
          <a:xfrm>
            <a:off x="949799" y="4153936"/>
            <a:ext cx="273630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Constant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5724F1-DB8F-8000-91B2-24E97717363D}"/>
              </a:ext>
            </a:extLst>
          </p:cNvPr>
          <p:cNvSpPr txBox="1"/>
          <p:nvPr/>
        </p:nvSpPr>
        <p:spPr>
          <a:xfrm>
            <a:off x="7551391" y="1162336"/>
            <a:ext cx="40853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Ferrite – Tank Contact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0B06EEA-7246-978D-DD59-5DF293F01022}"/>
              </a:ext>
            </a:extLst>
          </p:cNvPr>
          <p:cNvSpPr/>
          <p:nvPr/>
        </p:nvSpPr>
        <p:spPr>
          <a:xfrm>
            <a:off x="7635022" y="5855018"/>
            <a:ext cx="981258" cy="3651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64EC90F-6309-6E6E-F3F2-E9A80510C745}"/>
              </a:ext>
            </a:extLst>
          </p:cNvPr>
          <p:cNvSpPr/>
          <p:nvPr/>
        </p:nvSpPr>
        <p:spPr>
          <a:xfrm>
            <a:off x="7752184" y="4607836"/>
            <a:ext cx="2016224" cy="44303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673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976043" cy="4608512"/>
          </a:xfrm>
        </p:spPr>
        <p:txBody>
          <a:bodyPr/>
          <a:lstStyle/>
          <a:p>
            <a:r>
              <a:rPr lang="en-US" dirty="0" err="1"/>
              <a:t>h_c</a:t>
            </a:r>
            <a:r>
              <a:rPr lang="en-US" dirty="0"/>
              <a:t> = </a:t>
            </a:r>
            <a:r>
              <a:rPr lang="en-US" b="0" dirty="0"/>
              <a:t>4 e-2 W/(m^2*K)</a:t>
            </a:r>
          </a:p>
          <a:p>
            <a:r>
              <a:rPr lang="en-US" dirty="0"/>
              <a:t>Convection = </a:t>
            </a:r>
            <a:r>
              <a:rPr lang="en-US" b="0" dirty="0"/>
              <a:t>7 W/(m^2*K) (around the chamber to 22C ambient)</a:t>
            </a:r>
          </a:p>
          <a:p>
            <a:r>
              <a:rPr lang="en-US" dirty="0"/>
              <a:t>Emissivity Ferrite = </a:t>
            </a:r>
            <a:r>
              <a:rPr lang="en-US" b="0" dirty="0"/>
              <a:t>0.8</a:t>
            </a:r>
          </a:p>
          <a:p>
            <a:r>
              <a:rPr lang="en-US" dirty="0"/>
              <a:t>Emissivity tank = </a:t>
            </a:r>
            <a:r>
              <a:rPr lang="en-US" b="0" dirty="0"/>
              <a:t>0.35</a:t>
            </a:r>
          </a:p>
          <a:p>
            <a:r>
              <a:rPr lang="en-US" dirty="0"/>
              <a:t>T_0 = </a:t>
            </a:r>
            <a:r>
              <a:rPr lang="en-US" b="0" dirty="0"/>
              <a:t>22 deg C</a:t>
            </a:r>
          </a:p>
          <a:p>
            <a:r>
              <a:rPr lang="en-US" dirty="0"/>
              <a:t>Tile: </a:t>
            </a:r>
            <a:r>
              <a:rPr lang="en-US" b="0" dirty="0"/>
              <a:t>120x60x5 mm^3 = 36000 mm^3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Boundaries</a:t>
            </a:r>
          </a:p>
        </p:txBody>
      </p:sp>
      <p:pic>
        <p:nvPicPr>
          <p:cNvPr id="9" name="Picture 8" descr="A picture containing text, screenshot, design&#10;&#10;Description automatically generated">
            <a:extLst>
              <a:ext uri="{FF2B5EF4-FFF2-40B4-BE49-F238E27FC236}">
                <a16:creationId xmlns:a16="http://schemas.microsoft.com/office/drawing/2014/main" id="{7E11C6A1-C41B-A656-44D8-87941E4DDE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5364"/>
          <a:stretch/>
        </p:blipFill>
        <p:spPr>
          <a:xfrm>
            <a:off x="6384032" y="12894"/>
            <a:ext cx="5538088" cy="621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533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7110E-A7B9-715C-3F13-F56C51411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Cases investigated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05DCEC-615B-9F85-3D2B-A74420E048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Intensities: 1.8 and 2.3 e11</a:t>
            </a:r>
          </a:p>
          <a:p>
            <a:r>
              <a:rPr lang="en-US" dirty="0"/>
              <a:t>Analyses: Steady State and Transient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FE554-9391-536F-DBA9-10D27D828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A299F7-660F-2B2D-9A96-C23C492D9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3021F5-1F07-3720-E8ED-8B4766AA1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305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8795157-B7C7-EAB8-56A0-33A8F5091D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Cycle time: 26 s</a:t>
            </a:r>
          </a:p>
          <a:p>
            <a:pPr lvl="1"/>
            <a:r>
              <a:rPr lang="en-US" dirty="0"/>
              <a:t>21s of beam</a:t>
            </a:r>
          </a:p>
          <a:p>
            <a:pPr lvl="1"/>
            <a:r>
              <a:rPr lang="en-US" dirty="0"/>
              <a:t>5s P=0 between cycles</a:t>
            </a:r>
          </a:p>
          <a:p>
            <a:pPr marL="0" indent="0">
              <a:buNone/>
            </a:pPr>
            <a:r>
              <a:rPr lang="en-US" dirty="0"/>
              <a:t>Average Power:</a:t>
            </a:r>
          </a:p>
          <a:p>
            <a:pPr lvl="1"/>
            <a:r>
              <a:rPr lang="en-US" dirty="0"/>
              <a:t>Integration over one complete cycle</a:t>
            </a:r>
          </a:p>
          <a:p>
            <a:pPr lvl="1"/>
            <a:r>
              <a:rPr lang="en-US" dirty="0" err="1"/>
              <a:t>P_av</a:t>
            </a:r>
            <a:r>
              <a:rPr lang="en-US" dirty="0"/>
              <a:t> = 11.2 W </a:t>
            </a:r>
            <a:r>
              <a:rPr lang="en-US" dirty="0">
                <a:sym typeface="Wingdings" panose="05000000000000000000" pitchFamily="2" charset="2"/>
              </a:rPr>
              <a:t> 3.1e-4 W/mm^3</a:t>
            </a: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Results:</a:t>
            </a:r>
          </a:p>
          <a:p>
            <a:pPr lvl="1"/>
            <a:r>
              <a:rPr lang="en-GB" dirty="0" err="1">
                <a:sym typeface="Wingdings" panose="05000000000000000000" pitchFamily="2" charset="2"/>
              </a:rPr>
              <a:t>T_maxFer</a:t>
            </a:r>
            <a:r>
              <a:rPr lang="en-GB" dirty="0">
                <a:sym typeface="Wingdings" panose="05000000000000000000" pitchFamily="2" charset="2"/>
              </a:rPr>
              <a:t> = </a:t>
            </a:r>
            <a:r>
              <a:rPr lang="en-GB" b="0" dirty="0">
                <a:sym typeface="Wingdings" panose="05000000000000000000" pitchFamily="2" charset="2"/>
              </a:rPr>
              <a:t>144 </a:t>
            </a:r>
            <a:r>
              <a:rPr lang="en-GB" b="0" dirty="0" err="1">
                <a:sym typeface="Wingdings" panose="05000000000000000000" pitchFamily="2" charset="2"/>
              </a:rPr>
              <a:t>deg</a:t>
            </a:r>
            <a:r>
              <a:rPr lang="en-GB" b="0" dirty="0">
                <a:sym typeface="Wingdings" panose="05000000000000000000" pitchFamily="2" charset="2"/>
              </a:rPr>
              <a:t> C</a:t>
            </a:r>
          </a:p>
          <a:p>
            <a:pPr lvl="1"/>
            <a:r>
              <a:rPr lang="en-GB" b="0" dirty="0" err="1">
                <a:sym typeface="Wingdings" panose="05000000000000000000" pitchFamily="2" charset="2"/>
              </a:rPr>
              <a:t>T_maxTank</a:t>
            </a:r>
            <a:r>
              <a:rPr lang="en-GB" b="0" dirty="0">
                <a:sym typeface="Wingdings" panose="05000000000000000000" pitchFamily="2" charset="2"/>
              </a:rPr>
              <a:t> = 35 </a:t>
            </a:r>
            <a:r>
              <a:rPr lang="en-GB" b="0" dirty="0" err="1">
                <a:sym typeface="Wingdings" panose="05000000000000000000" pitchFamily="2" charset="2"/>
              </a:rPr>
              <a:t>deg</a:t>
            </a:r>
            <a:r>
              <a:rPr lang="en-GB" b="0" dirty="0">
                <a:sym typeface="Wingdings" panose="05000000000000000000" pitchFamily="2" charset="2"/>
              </a:rPr>
              <a:t> C</a:t>
            </a:r>
            <a:endParaRPr lang="en-US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34CFEE-2CD6-91D9-5FF2-C7EAF1F47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6AAA9E-2374-7345-1F69-A1AA990B6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2F9087-F76D-1748-D3FC-CE2BF90F1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213B8F0-3352-15A9-FD07-9BDCB613E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1.8e11 – Steady State </a:t>
            </a:r>
            <a:endParaRPr lang="en-GB" dirty="0"/>
          </a:p>
        </p:txBody>
      </p:sp>
      <p:pic>
        <p:nvPicPr>
          <p:cNvPr id="12" name="Picture 11" descr="A picture containing text, screenshot, diagram, colorfulness&#10;&#10;Description automatically generated">
            <a:extLst>
              <a:ext uri="{FF2B5EF4-FFF2-40B4-BE49-F238E27FC236}">
                <a16:creationId xmlns:a16="http://schemas.microsoft.com/office/drawing/2014/main" id="{676BF471-BC8B-B26D-C02A-5A62003467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9706" y="2989929"/>
            <a:ext cx="5772294" cy="32632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B03E457-8AFD-0120-70EF-6CA6D2313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4741" y="5057"/>
            <a:ext cx="5772294" cy="2991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0260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8795157-B7C7-EAB8-56A0-33A8F5091D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Cycle time: 26 s</a:t>
            </a:r>
          </a:p>
          <a:p>
            <a:pPr lvl="1"/>
            <a:r>
              <a:rPr lang="en-US" dirty="0"/>
              <a:t>Cycles: 500</a:t>
            </a:r>
          </a:p>
          <a:p>
            <a:pPr lvl="1"/>
            <a:r>
              <a:rPr lang="en-US" dirty="0"/>
              <a:t>Total time simulated: 13000 s (~ 4h)</a:t>
            </a:r>
          </a:p>
          <a:p>
            <a:pPr lvl="1"/>
            <a:r>
              <a:rPr lang="en-US" dirty="0"/>
              <a:t>Time steps: 3500</a:t>
            </a:r>
          </a:p>
          <a:p>
            <a:pPr marL="0" indent="0">
              <a:buNone/>
            </a:pPr>
            <a:r>
              <a:rPr lang="en-US" dirty="0"/>
              <a:t>Power: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Simplified version of the simulated power loss profile used</a:t>
            </a: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Results:</a:t>
            </a:r>
          </a:p>
          <a:p>
            <a:pPr lvl="1"/>
            <a:r>
              <a:rPr lang="en-GB" dirty="0" err="1">
                <a:sym typeface="Wingdings" panose="05000000000000000000" pitchFamily="2" charset="2"/>
              </a:rPr>
              <a:t>T_maxFer</a:t>
            </a:r>
            <a:r>
              <a:rPr lang="en-GB" dirty="0">
                <a:sym typeface="Wingdings" panose="05000000000000000000" pitchFamily="2" charset="2"/>
              </a:rPr>
              <a:t> = </a:t>
            </a:r>
            <a:r>
              <a:rPr lang="en-GB" b="0" dirty="0">
                <a:sym typeface="Wingdings" panose="05000000000000000000" pitchFamily="2" charset="2"/>
              </a:rPr>
              <a:t>147 </a:t>
            </a:r>
            <a:r>
              <a:rPr lang="en-GB" b="0" dirty="0" err="1">
                <a:sym typeface="Wingdings" panose="05000000000000000000" pitchFamily="2" charset="2"/>
              </a:rPr>
              <a:t>deg</a:t>
            </a:r>
            <a:r>
              <a:rPr lang="en-GB" b="0" dirty="0">
                <a:sym typeface="Wingdings" panose="05000000000000000000" pitchFamily="2" charset="2"/>
              </a:rPr>
              <a:t> C</a:t>
            </a:r>
          </a:p>
          <a:p>
            <a:pPr lvl="1"/>
            <a:r>
              <a:rPr lang="en-GB" b="0" dirty="0" err="1">
                <a:sym typeface="Wingdings" panose="05000000000000000000" pitchFamily="2" charset="2"/>
              </a:rPr>
              <a:t>T_maxTank</a:t>
            </a:r>
            <a:r>
              <a:rPr lang="en-GB" b="0" dirty="0">
                <a:sym typeface="Wingdings" panose="05000000000000000000" pitchFamily="2" charset="2"/>
              </a:rPr>
              <a:t> = 35.5 </a:t>
            </a:r>
            <a:r>
              <a:rPr lang="en-GB" b="0" dirty="0" err="1">
                <a:sym typeface="Wingdings" panose="05000000000000000000" pitchFamily="2" charset="2"/>
              </a:rPr>
              <a:t>deg</a:t>
            </a:r>
            <a:r>
              <a:rPr lang="en-GB" b="0" dirty="0">
                <a:sym typeface="Wingdings" panose="05000000000000000000" pitchFamily="2" charset="2"/>
              </a:rPr>
              <a:t> C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Steady state ~ 2 h</a:t>
            </a:r>
            <a:endParaRPr lang="en-US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34CFEE-2CD6-91D9-5FF2-C7EAF1F47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2023-06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6AAA9E-2374-7345-1F69-A1AA990B6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2F9087-F76D-1748-D3FC-CE2BF90F1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213B8F0-3352-15A9-FD07-9BDCB613E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1.8e11 – Transient 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F00B5E-53C5-D962-CDCC-5D839466D3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60648"/>
            <a:ext cx="5978146" cy="25557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01275F1-07CA-15FB-B70D-F8D71D0C94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7503" y="3140968"/>
            <a:ext cx="5973296" cy="2942776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329D569-B292-C161-5ED8-1C3FED52BAF0}"/>
              </a:ext>
            </a:extLst>
          </p:cNvPr>
          <p:cNvCxnSpPr>
            <a:cxnSpLocks/>
          </p:cNvCxnSpPr>
          <p:nvPr/>
        </p:nvCxnSpPr>
        <p:spPr>
          <a:xfrm>
            <a:off x="9408368" y="3429000"/>
            <a:ext cx="0" cy="23042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7025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759</TotalTime>
  <Words>990</Words>
  <Application>Microsoft Office PowerPoint</Application>
  <PresentationFormat>Widescreen</PresentationFormat>
  <Paragraphs>165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Ferrite heating analysis</vt:lpstr>
      <vt:lpstr>Overview</vt:lpstr>
      <vt:lpstr>Preliminary model</vt:lpstr>
      <vt:lpstr>Design</vt:lpstr>
      <vt:lpstr>Housekeeping</vt:lpstr>
      <vt:lpstr>Boundaries</vt:lpstr>
      <vt:lpstr>Cases investigated</vt:lpstr>
      <vt:lpstr>1.8e11 – Steady State </vt:lpstr>
      <vt:lpstr>1.8e11 – Transient </vt:lpstr>
      <vt:lpstr>1.8e11 and scrubbing –  Steady State</vt:lpstr>
      <vt:lpstr>2.3e11 – Steady State</vt:lpstr>
      <vt:lpstr>2.3e11 – Transient </vt:lpstr>
      <vt:lpstr>2.3e11 and scrubbing –  Steady State</vt:lpstr>
      <vt:lpstr>Wire analytical analysis</vt:lpstr>
      <vt:lpstr>Wire heating</vt:lpstr>
      <vt:lpstr>Other considerations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Galina Galdo</dc:creator>
  <cp:lastModifiedBy>Giannis Papazoglou</cp:lastModifiedBy>
  <cp:revision>22</cp:revision>
  <cp:lastPrinted>2020-01-30T13:49:18Z</cp:lastPrinted>
  <dcterms:created xsi:type="dcterms:W3CDTF">2021-11-05T07:27:56Z</dcterms:created>
  <dcterms:modified xsi:type="dcterms:W3CDTF">2023-06-07T15:09:54Z</dcterms:modified>
</cp:coreProperties>
</file>