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4" r:id="rId4"/>
    <p:sldId id="268" r:id="rId5"/>
    <p:sldId id="277" r:id="rId6"/>
    <p:sldId id="271" r:id="rId7"/>
    <p:sldId id="272" r:id="rId8"/>
    <p:sldId id="273" r:id="rId9"/>
    <p:sldId id="274" r:id="rId10"/>
    <p:sldId id="276" r:id="rId11"/>
    <p:sldId id="275" r:id="rId12"/>
    <p:sldId id="266" r:id="rId13"/>
    <p:sldId id="270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02/06/2023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SPS Wire Scanners - Beam Induced Heating Calculations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893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634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9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02/06/2023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SPS Wire Scanners - Beam Induced Heating Calculations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699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40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99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97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24030"/>
            <a:ext cx="78867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08/06/2023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SPS Wire Scanners - Beam Induced Heating Calculations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457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90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23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60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08/06/2023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4645" y="6356351"/>
            <a:ext cx="3394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52841C0-D0CF-445F-939E-D1E4A29A0DC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841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.png"/><Relationship Id="rId4" Type="http://schemas.openxmlformats.org/officeDocument/2006/relationships/image" Target="../media/image1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DA1EE9-1D7B-43AC-4B99-5DE8A2662F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855239"/>
            <a:ext cx="7772400" cy="2387600"/>
          </a:xfrm>
        </p:spPr>
        <p:txBody>
          <a:bodyPr anchor="ctr" anchorCtr="0">
            <a:normAutofit/>
          </a:bodyPr>
          <a:lstStyle/>
          <a:p>
            <a:r>
              <a:rPr lang="en-US" sz="5400" dirty="0"/>
              <a:t>Update on the power loss computations (II)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4EDACC1-B81D-5F83-57CA-F4E347D775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149979"/>
            <a:ext cx="6858000" cy="2301849"/>
          </a:xfrm>
        </p:spPr>
        <p:txBody>
          <a:bodyPr>
            <a:spAutoFit/>
          </a:bodyPr>
          <a:lstStyle/>
          <a:p>
            <a:r>
              <a:rPr lang="en-US" sz="1800" dirty="0">
                <a:latin typeface="Century Schoolbook" panose="02040604050505020304" pitchFamily="18" charset="0"/>
              </a:rPr>
              <a:t>SPS BWS Task Force</a:t>
            </a:r>
          </a:p>
          <a:p>
            <a:endParaRPr lang="en-US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Carlo, Christine, Thomas and Patrick (in 2017), Leo, </a:t>
            </a:r>
            <a:r>
              <a:rPr lang="en-US" sz="1600" u="sng" dirty="0">
                <a:solidFill>
                  <a:schemeClr val="bg1">
                    <a:lumMod val="50000"/>
                  </a:schemeClr>
                </a:solidFill>
              </a:rPr>
              <a:t>Elena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Chiara,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Niky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Alice, Rama, Giulia, Giovanni, Benoit </a:t>
            </a:r>
          </a:p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Many thanks to our colleagues from BI for the teamwork (William, Federico, Jonathan, Manfred) and to the IWG members for the help and advice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9C83CE-20BE-065F-9258-81A1E041B1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08/06/2023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2972A-A82B-2228-6E27-E8341F397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6351"/>
            <a:ext cx="3394710" cy="365125"/>
          </a:xfrm>
        </p:spPr>
        <p:txBody>
          <a:bodyPr/>
          <a:lstStyle/>
          <a:p>
            <a:r>
              <a:rPr lang="en-US"/>
              <a:t>SPS Wire Scanners - Beam Induced Heating Calculations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10758-D4F1-451F-C6C8-B05D64943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1</a:t>
            </a:fld>
            <a:endParaRPr lang="en-US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16D4103F-2443-F639-89DB-3EA30F4696AF}"/>
              </a:ext>
            </a:extLst>
          </p:cNvPr>
          <p:cNvCxnSpPr>
            <a:cxnSpLocks/>
          </p:cNvCxnSpPr>
          <p:nvPr/>
        </p:nvCxnSpPr>
        <p:spPr>
          <a:xfrm>
            <a:off x="2160141" y="3734655"/>
            <a:ext cx="482371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032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Gráfico, Histograma&#10;&#10;Descripción generada automáticamente">
            <a:extLst>
              <a:ext uri="{FF2B5EF4-FFF2-40B4-BE49-F238E27FC236}">
                <a16:creationId xmlns:a16="http://schemas.microsoft.com/office/drawing/2014/main" id="{3D6A02B8-D7F1-1F40-C44A-6B7BA681DC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681" y="986319"/>
            <a:ext cx="4077567" cy="340683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options (II)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6BB5A3-438B-CD94-1E4E-9DD5E995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/>
              <a:t>08/06/2023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DE315C-ADE2-98E9-CBBF-91FB6B695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/>
              <a:t>SPS Wire Scanners - Beam Induced Heating Calculations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4A204F-E839-2513-D0F9-E299749E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10</a:t>
            </a:fld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CBF44E4-E31E-B189-54DA-06AACD7A491C}"/>
              </a:ext>
            </a:extLst>
          </p:cNvPr>
          <p:cNvSpPr txBox="1"/>
          <p:nvPr/>
        </p:nvSpPr>
        <p:spPr>
          <a:xfrm>
            <a:off x="736898" y="4206206"/>
            <a:ext cx="742815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Mitigation strategy (II) </a:t>
            </a:r>
            <a:r>
              <a:rPr lang="en-US" sz="2000" dirty="0">
                <a:solidFill>
                  <a:schemeClr val="accent4">
                    <a:lumMod val="75000"/>
                  </a:schemeClr>
                </a:solidFill>
              </a:rPr>
              <a:t>6 ferrite tiles on the side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Impedance curve with much </a:t>
            </a:r>
            <a:r>
              <a:rPr lang="en-US" sz="2000" u="sng" dirty="0"/>
              <a:t>broader resonances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Calculations for 2023 target intensity </a:t>
            </a:r>
            <a:r>
              <a:rPr lang="en-US" sz="2000" b="1" dirty="0"/>
              <a:t>2.3e11 p/b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4 trains of 72 bunches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Bunch length at flat top ~1.58 ns</a:t>
            </a:r>
          </a:p>
          <a:p>
            <a:endParaRPr lang="en-US" sz="2000" dirty="0">
              <a:solidFill>
                <a:schemeClr val="accent5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892A04E-6139-FC17-D04D-0395E564E9D5}"/>
              </a:ext>
            </a:extLst>
          </p:cNvPr>
          <p:cNvSpPr txBox="1"/>
          <p:nvPr/>
        </p:nvSpPr>
        <p:spPr>
          <a:xfrm>
            <a:off x="115311" y="1234094"/>
            <a:ext cx="1243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Case of 6 ferrite tiles on the side</a:t>
            </a:r>
          </a:p>
        </p:txBody>
      </p:sp>
      <p:pic>
        <p:nvPicPr>
          <p:cNvPr id="9" name="Imagen 8" descr="Diagrama&#10;&#10;Descripción generada automáticamente">
            <a:extLst>
              <a:ext uri="{FF2B5EF4-FFF2-40B4-BE49-F238E27FC236}">
                <a16:creationId xmlns:a16="http://schemas.microsoft.com/office/drawing/2014/main" id="{6CE43162-D8EE-1DAF-1E02-8C6EC92415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1" b="4632"/>
          <a:stretch/>
        </p:blipFill>
        <p:spPr>
          <a:xfrm>
            <a:off x="1369940" y="1284534"/>
            <a:ext cx="3510285" cy="273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952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deposed </a:t>
            </a:r>
            <a:r>
              <a:rPr lang="en-US" dirty="0">
                <a:solidFill>
                  <a:schemeClr val="accent5"/>
                </a:solidFill>
              </a:rPr>
              <a:t>on the wire</a:t>
            </a:r>
            <a:br>
              <a:rPr lang="en-US" dirty="0">
                <a:solidFill>
                  <a:schemeClr val="accent5"/>
                </a:solidFill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Century Schoolbook" panose="02040604050505020304" pitchFamily="18" charset="0"/>
                <a:ea typeface="+mj-ea"/>
                <a:cs typeface="+mj-cs"/>
              </a:rPr>
              <a:t>(6 ferrite tiles)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6BB5A3-438B-CD94-1E4E-9DD5E995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08/06/2023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DE315C-ADE2-98E9-CBBF-91FB6B695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4A204F-E839-2513-D0F9-E299749E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11</a:t>
            </a:fld>
            <a:endParaRPr lang="en-U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F0C999F-9AD6-7B9E-DCC8-B9F060140A9A}"/>
              </a:ext>
            </a:extLst>
          </p:cNvPr>
          <p:cNvSpPr txBox="1"/>
          <p:nvPr/>
        </p:nvSpPr>
        <p:spPr>
          <a:xfrm>
            <a:off x="5811749" y="2203509"/>
            <a:ext cx="3276792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We are </a:t>
            </a:r>
            <a:r>
              <a:rPr lang="en-US" sz="2000" dirty="0">
                <a:solidFill>
                  <a:schemeClr val="accent4">
                    <a:lumMod val="75000"/>
                  </a:schemeClr>
                </a:solidFill>
              </a:rPr>
              <a:t>below the wire breakage conditions even for the worst-case </a:t>
            </a:r>
            <a:r>
              <a:rPr lang="en-US" sz="2000" dirty="0">
                <a:solidFill>
                  <a:schemeClr val="tx2"/>
                </a:solidFill>
              </a:rPr>
              <a:t>scenario</a:t>
            </a:r>
          </a:p>
          <a:p>
            <a:pPr>
              <a:spcAft>
                <a:spcPts val="1200"/>
              </a:spcAft>
            </a:pP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chemeClr val="tx2"/>
                </a:solidFill>
              </a:rPr>
              <a:t>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3074" name="Picture 2" descr="Image preview">
            <a:extLst>
              <a:ext uri="{FF2B5EF4-FFF2-40B4-BE49-F238E27FC236}">
                <a16:creationId xmlns:a16="http://schemas.microsoft.com/office/drawing/2014/main" id="{56552A82-63AE-7F5C-0FFE-BFAA4B237B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48" y="1649593"/>
            <a:ext cx="5463886" cy="414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345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6BB5A3-438B-CD94-1E4E-9DD5E995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08/06/2023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DE315C-ADE2-98E9-CBBF-91FB6B695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6351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4A204F-E839-2513-D0F9-E299749E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12</a:t>
            </a:fld>
            <a:endParaRPr lang="en-US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1F83171-1CC9-CB8B-F070-8082CBAC5726}"/>
              </a:ext>
            </a:extLst>
          </p:cNvPr>
          <p:cNvSpPr txBox="1"/>
          <p:nvPr/>
        </p:nvSpPr>
        <p:spPr>
          <a:xfrm>
            <a:off x="515634" y="1300741"/>
            <a:ext cx="8268770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u="sng" dirty="0"/>
              <a:t>Studied the breakage condition (no ferrite)</a:t>
            </a:r>
            <a:r>
              <a:rPr lang="en-US" dirty="0"/>
              <a:t>. Values for intensity 1.8e11 p/b at flat top deposed on the wire: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Value with 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</a:rPr>
              <a:t>highest occurrence: 17.5 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Minimum </a:t>
            </a:r>
            <a:r>
              <a:rPr lang="en-US" u="sng" dirty="0">
                <a:solidFill>
                  <a:schemeClr val="accent5">
                    <a:lumMod val="75000"/>
                  </a:schemeClr>
                </a:solidFill>
              </a:rPr>
              <a:t>6.5 W  </a:t>
            </a:r>
            <a:r>
              <a:rPr lang="en-US" u="sng" dirty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  possible “breakage condition”</a:t>
            </a:r>
            <a:endParaRPr lang="en-US" u="sng" dirty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Comparison with possible </a:t>
            </a:r>
            <a:r>
              <a:rPr lang="en-US" u="sng" dirty="0"/>
              <a:t>mitigation solutions</a:t>
            </a:r>
            <a:r>
              <a:rPr lang="en-US" dirty="0"/>
              <a:t> with LIU target intensity 2.3e11 p/b:</a:t>
            </a:r>
          </a:p>
          <a:p>
            <a:pPr marL="800100" lvl="1" indent="-342900">
              <a:buAutoNum type="arabicPeriod"/>
            </a:pPr>
            <a:r>
              <a:rPr lang="en-US" b="1" dirty="0"/>
              <a:t>2 ferrite tiles: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Less power on the wire: 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</a:rPr>
              <a:t>highest occurrence: 6.3 W</a:t>
            </a:r>
            <a:endParaRPr lang="en-US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Below wire “breakage conditions” </a:t>
            </a:r>
            <a:r>
              <a:rPr lang="en-US" dirty="0">
                <a:solidFill>
                  <a:srgbClr val="FFC000"/>
                </a:solidFill>
              </a:rPr>
              <a:t>on average</a:t>
            </a:r>
            <a:r>
              <a:rPr lang="en-US" dirty="0"/>
              <a:t>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Power dissipated on ferrite to thermo-mechanical experts</a:t>
            </a:r>
          </a:p>
          <a:p>
            <a:pPr lvl="2"/>
            <a:endParaRPr lang="en-US" b="1" dirty="0"/>
          </a:p>
          <a:p>
            <a:pPr marL="800100" lvl="1" indent="-342900">
              <a:buAutoNum type="arabicPeriod"/>
            </a:pPr>
            <a:r>
              <a:rPr lang="en-US" b="1" dirty="0"/>
              <a:t>6 ferrite tiles: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Less power on the wire + minimum and maximum values closer 	(safer condition) 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</a:rPr>
              <a:t>highest occurrence: 3.1 W</a:t>
            </a:r>
            <a:endParaRPr lang="en-US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Below wire “breakage conditions” </a:t>
            </a:r>
            <a:r>
              <a:rPr lang="en-US" dirty="0">
                <a:solidFill>
                  <a:srgbClr val="00B050"/>
                </a:solidFill>
              </a:rPr>
              <a:t>always</a:t>
            </a:r>
            <a:r>
              <a:rPr lang="en-US" dirty="0"/>
              <a:t>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Thermal studies to be done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29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51E6C29E-3128-0421-8802-86725D00A1A9}"/>
              </a:ext>
            </a:extLst>
          </p:cNvPr>
          <p:cNvSpPr txBox="1"/>
          <p:nvPr/>
        </p:nvSpPr>
        <p:spPr bwMode="auto">
          <a:xfrm>
            <a:off x="2867640" y="5793214"/>
            <a:ext cx="34087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Elena de la Fuente García 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(BE–ABP–CEI)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E0D1F9D-6056-9C3A-E029-510B91E7360D}"/>
              </a:ext>
            </a:extLst>
          </p:cNvPr>
          <p:cNvSpPr txBox="1"/>
          <p:nvPr/>
        </p:nvSpPr>
        <p:spPr bwMode="auto">
          <a:xfrm>
            <a:off x="2141730" y="5180373"/>
            <a:ext cx="48605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Update on the power loss computations (II)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C84944DB-1B71-1E5D-138B-3D8C8395F11F}"/>
              </a:ext>
            </a:extLst>
          </p:cNvPr>
          <p:cNvCxnSpPr>
            <a:cxnSpLocks/>
          </p:cNvCxnSpPr>
          <p:nvPr/>
        </p:nvCxnSpPr>
        <p:spPr bwMode="auto">
          <a:xfrm>
            <a:off x="2797120" y="5675244"/>
            <a:ext cx="343674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2" descr="logooutline.eps">
            <a:extLst>
              <a:ext uri="{FF2B5EF4-FFF2-40B4-BE49-F238E27FC236}">
                <a16:creationId xmlns:a16="http://schemas.microsoft.com/office/drawing/2014/main" id="{3FEBBDFA-6D8C-7612-1970-8F446C4A060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40000" contrast="-40000"/>
          </a:blip>
          <a:stretch/>
        </p:blipFill>
        <p:spPr bwMode="auto">
          <a:xfrm>
            <a:off x="3312000" y="2181664"/>
            <a:ext cx="2520000" cy="249467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EFB61F3-766A-5936-C41C-D95579127609}"/>
              </a:ext>
            </a:extLst>
          </p:cNvPr>
          <p:cNvSpPr txBox="1">
            <a:spLocks/>
          </p:cNvSpPr>
          <p:nvPr/>
        </p:nvSpPr>
        <p:spPr bwMode="auto">
          <a:xfrm>
            <a:off x="548785" y="1318842"/>
            <a:ext cx="8046429" cy="7993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2400" b="0" dirty="0">
                <a:solidFill>
                  <a:schemeClr val="bg1">
                    <a:lumMod val="50000"/>
                  </a:schemeClr>
                </a:solidFill>
                <a:cs typeface="Arial"/>
              </a:rPr>
              <a:t>Thank you </a:t>
            </a:r>
            <a:r>
              <a:rPr lang="en-US" sz="2400" b="0" dirty="0">
                <a:solidFill>
                  <a:schemeClr val="bg1">
                    <a:lumMod val="50000"/>
                  </a:schemeClr>
                </a:solidFill>
                <a:cs typeface="Arial"/>
                <a:sym typeface="Wingdings" panose="05000000000000000000" pitchFamily="2" charset="2"/>
              </a:rPr>
              <a:t></a:t>
            </a:r>
            <a:endParaRPr lang="en-US" sz="2400" b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224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Backup:</a:t>
            </a:r>
            <a:r>
              <a:rPr lang="en-US" sz="3200" dirty="0"/>
              <a:t> Power Loss calculation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6BB5A3-438B-CD94-1E4E-9DD5E995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08/06/2023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DE315C-ADE2-98E9-CBBF-91FB6B695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6351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4A204F-E839-2513-D0F9-E299749E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14</a:t>
            </a:fld>
            <a:endParaRPr lang="en-US" dirty="0"/>
          </a:p>
        </p:txBody>
      </p:sp>
      <p:pic>
        <p:nvPicPr>
          <p:cNvPr id="6" name="Imagen 5" descr="Gráfico, Histograma&#10;&#10;Descripción generada automáticamente">
            <a:extLst>
              <a:ext uri="{FF2B5EF4-FFF2-40B4-BE49-F238E27FC236}">
                <a16:creationId xmlns:a16="http://schemas.microsoft.com/office/drawing/2014/main" id="{32FA8C0C-645E-E038-1555-603B214F35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57" y="2286968"/>
            <a:ext cx="2843829" cy="21328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56C0DAEF-7B64-3E5C-2623-FC14AC33D111}"/>
                  </a:ext>
                </a:extLst>
              </p:cNvPr>
              <p:cNvSpPr txBox="1"/>
              <p:nvPr/>
            </p:nvSpPr>
            <p:spPr>
              <a:xfrm>
                <a:off x="1618179" y="5197081"/>
                <a:ext cx="5998180" cy="981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𝑙𝑜𝑠𝑠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 = 2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20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𝑏𝑒𝑎𝑚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⋅</m:t>
                      </m:r>
                      <m:nary>
                        <m:naryPr>
                          <m:chr m:val="∑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d>
                                    <m:dPr>
                                      <m:ctrlPr>
                                        <a:rPr lang="en-US" sz="20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𝑅𝑒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s-ES" sz="20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||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56C0DAEF-7B64-3E5C-2623-FC14AC33D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8179" y="5197081"/>
                <a:ext cx="5998180" cy="9816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n 7" descr="Gráfico, Histograma&#10;&#10;Descripción generada automáticamente">
            <a:extLst>
              <a:ext uri="{FF2B5EF4-FFF2-40B4-BE49-F238E27FC236}">
                <a16:creationId xmlns:a16="http://schemas.microsoft.com/office/drawing/2014/main" id="{2264E6CB-01CE-179B-F76C-966A65A243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661" y="2268430"/>
            <a:ext cx="2843829" cy="213287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1235B30A-F37B-08C1-DEEE-4FE03018B2C7}"/>
              </a:ext>
            </a:extLst>
          </p:cNvPr>
          <p:cNvSpPr txBox="1"/>
          <p:nvPr/>
        </p:nvSpPr>
        <p:spPr>
          <a:xfrm>
            <a:off x="608656" y="1390768"/>
            <a:ext cx="21452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/>
                </a:solidFill>
              </a:rPr>
              <a:t>Measurements of beam spectrum in time domain along the cycle</a:t>
            </a:r>
          </a:p>
        </p:txBody>
      </p:sp>
      <p:sp>
        <p:nvSpPr>
          <p:cNvPr id="10" name="Flecha: a la derecha 9">
            <a:extLst>
              <a:ext uri="{FF2B5EF4-FFF2-40B4-BE49-F238E27FC236}">
                <a16:creationId xmlns:a16="http://schemas.microsoft.com/office/drawing/2014/main" id="{78E406BB-36C0-F842-88D6-EC332D6609BB}"/>
              </a:ext>
            </a:extLst>
          </p:cNvPr>
          <p:cNvSpPr/>
          <p:nvPr/>
        </p:nvSpPr>
        <p:spPr>
          <a:xfrm>
            <a:off x="2987661" y="1754991"/>
            <a:ext cx="731584" cy="28253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F6B9DEF-9DBE-C036-D62B-2F24A0D6D088}"/>
              </a:ext>
            </a:extLst>
          </p:cNvPr>
          <p:cNvSpPr txBox="1"/>
          <p:nvPr/>
        </p:nvSpPr>
        <p:spPr>
          <a:xfrm>
            <a:off x="3852808" y="1390768"/>
            <a:ext cx="18720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/>
                </a:solidFill>
              </a:rPr>
              <a:t>Beam spectrum in frequency domain along the cycle</a:t>
            </a:r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4C049122-6EDA-36B1-4723-80892180BB82}"/>
              </a:ext>
            </a:extLst>
          </p:cNvPr>
          <p:cNvSpPr/>
          <p:nvPr/>
        </p:nvSpPr>
        <p:spPr>
          <a:xfrm rot="5400000">
            <a:off x="4815561" y="4831469"/>
            <a:ext cx="981680" cy="28253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E844CA5-C486-15CD-E3CA-1957B5092473}"/>
              </a:ext>
            </a:extLst>
          </p:cNvPr>
          <p:cNvSpPr txBox="1"/>
          <p:nvPr/>
        </p:nvSpPr>
        <p:spPr>
          <a:xfrm>
            <a:off x="2417413" y="1478092"/>
            <a:ext cx="1872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accent1"/>
                </a:solidFill>
              </a:rPr>
              <a:t>Post-processing*</a:t>
            </a:r>
          </a:p>
        </p:txBody>
      </p:sp>
      <p:pic>
        <p:nvPicPr>
          <p:cNvPr id="14" name="Content Placeholder 4">
            <a:extLst>
              <a:ext uri="{FF2B5EF4-FFF2-40B4-BE49-F238E27FC236}">
                <a16:creationId xmlns:a16="http://schemas.microsoft.com/office/drawing/2014/main" id="{A7AA3796-A287-BCBD-1CCE-93A92B1CA83C}"/>
              </a:ext>
            </a:extLst>
          </p:cNvPr>
          <p:cNvPicPr>
            <a:picLocks noGrp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96163" y="2087597"/>
            <a:ext cx="2173020" cy="1525118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1F595FBE-1C32-EADA-55C7-D4685970F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192" y="3701510"/>
            <a:ext cx="3204916" cy="124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25FB33A7-8708-6F4E-3A5D-B8874FD1037E}"/>
                  </a:ext>
                </a:extLst>
              </p:cNvPr>
              <p:cNvSpPr txBox="1"/>
              <p:nvPr/>
            </p:nvSpPr>
            <p:spPr>
              <a:xfrm>
                <a:off x="6313470" y="1145682"/>
                <a:ext cx="2725827" cy="8531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5">
                        <a:lumMod val="75000"/>
                      </a:schemeClr>
                    </a:solidFill>
                  </a:rPr>
                  <a:t>CST Wakefield and Eigenmode simulations to get the longitudinal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</m:oMath>
                </a14:m>
                <a:endParaRPr lang="en-US" sz="1600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25FB33A7-8708-6F4E-3A5D-B8874FD103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3470" y="1145682"/>
                <a:ext cx="2725827" cy="853119"/>
              </a:xfrm>
              <a:prstGeom prst="rect">
                <a:avLst/>
              </a:prstGeom>
              <a:blipFill>
                <a:blip r:embed="rId7"/>
                <a:stretch>
                  <a:fillRect l="-224" t="-2143" r="-2013" b="-6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Flecha: a la derecha 17">
            <a:extLst>
              <a:ext uri="{FF2B5EF4-FFF2-40B4-BE49-F238E27FC236}">
                <a16:creationId xmlns:a16="http://schemas.microsoft.com/office/drawing/2014/main" id="{B7ACF176-2A24-94B3-1CD8-72B19B764DA1}"/>
              </a:ext>
            </a:extLst>
          </p:cNvPr>
          <p:cNvSpPr/>
          <p:nvPr/>
        </p:nvSpPr>
        <p:spPr>
          <a:xfrm rot="7099348">
            <a:off x="6779626" y="5115625"/>
            <a:ext cx="632334" cy="282539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DA4B46F-6865-34DF-ABB3-3711397E028C}"/>
              </a:ext>
            </a:extLst>
          </p:cNvPr>
          <p:cNvSpPr txBox="1"/>
          <p:nvPr/>
        </p:nvSpPr>
        <p:spPr>
          <a:xfrm>
            <a:off x="4809793" y="5948088"/>
            <a:ext cx="11492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S</a:t>
            </a:r>
            <a:r>
              <a:rPr lang="en-US" sz="1800" dirty="0">
                <a:solidFill>
                  <a:schemeClr val="accent1"/>
                </a:solidFill>
              </a:rPr>
              <a:t>pectrum</a:t>
            </a:r>
            <a:endParaRPr lang="en-US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207F197-EEA9-244D-219D-0A467E3E2962}"/>
              </a:ext>
            </a:extLst>
          </p:cNvPr>
          <p:cNvSpPr txBox="1"/>
          <p:nvPr/>
        </p:nvSpPr>
        <p:spPr>
          <a:xfrm>
            <a:off x="6269355" y="5974912"/>
            <a:ext cx="12564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Impedance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731807C-EFA6-5F2C-9605-73CC3E8AEABD}"/>
              </a:ext>
            </a:extLst>
          </p:cNvPr>
          <p:cNvSpPr txBox="1"/>
          <p:nvPr/>
        </p:nvSpPr>
        <p:spPr>
          <a:xfrm>
            <a:off x="2753908" y="5967554"/>
            <a:ext cx="16017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Beam Intensity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02FC2B1-FA4E-E6FE-847A-679B0BD2330E}"/>
              </a:ext>
            </a:extLst>
          </p:cNvPr>
          <p:cNvSpPr txBox="1"/>
          <p:nvPr/>
        </p:nvSpPr>
        <p:spPr>
          <a:xfrm>
            <a:off x="355732" y="4429784"/>
            <a:ext cx="3999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accent1"/>
                </a:solidFill>
              </a:rPr>
              <a:t>* Correct baseline, do FFT, normalize, apply transfer function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4D2FDAF2-C768-ED03-FB6E-037EC0945F33}"/>
              </a:ext>
            </a:extLst>
          </p:cNvPr>
          <p:cNvSpPr txBox="1"/>
          <p:nvPr/>
        </p:nvSpPr>
        <p:spPr>
          <a:xfrm>
            <a:off x="7486650" y="5481485"/>
            <a:ext cx="1553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Implemented in BIHC python package</a:t>
            </a:r>
          </a:p>
        </p:txBody>
      </p:sp>
    </p:spTree>
    <p:extLst>
      <p:ext uri="{BB962C8B-B14F-4D97-AF65-F5344CB8AC3E}">
        <p14:creationId xmlns:p14="http://schemas.microsoft.com/office/powerpoint/2010/main" val="2103859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6BB5A3-438B-CD94-1E4E-9DD5E995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08/06/2023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DE315C-ADE2-98E9-CBBF-91FB6B695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4A204F-E839-2513-D0F9-E299749E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2</a:t>
            </a:fld>
            <a:endParaRPr lang="en-US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0CA15C5-9A76-3210-CC62-3F8FD808654A}"/>
              </a:ext>
            </a:extLst>
          </p:cNvPr>
          <p:cNvSpPr txBox="1"/>
          <p:nvPr/>
        </p:nvSpPr>
        <p:spPr>
          <a:xfrm>
            <a:off x="855630" y="1696095"/>
            <a:ext cx="74327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  <a:t>Analysis of power deposed </a:t>
            </a:r>
            <a:r>
              <a:rPr lang="en-US" sz="2400" i="1" dirty="0">
                <a:solidFill>
                  <a:schemeClr val="accent5"/>
                </a:solidFill>
                <a:latin typeface="Century Schoolbook" panose="02040604050505020304" pitchFamily="18" charset="0"/>
              </a:rPr>
              <a:t>on the wire</a:t>
            </a:r>
            <a:r>
              <a:rPr lang="en-US" sz="2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  <a:t>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  <a:t>with the </a:t>
            </a:r>
            <a:r>
              <a:rPr lang="en-US" sz="2400" dirty="0">
                <a:latin typeface="Century Schoolbook" panose="02040604050505020304" pitchFamily="18" charset="0"/>
              </a:rPr>
              <a:t>breakage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Century Schoolbook" panose="020406040505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  <a:t>Analysis of the power deposed </a:t>
            </a:r>
            <a:r>
              <a:rPr lang="en-US" sz="2400" i="1" dirty="0">
                <a:solidFill>
                  <a:schemeClr val="accent5"/>
                </a:solidFill>
                <a:latin typeface="Century Schoolbook" panose="02040604050505020304" pitchFamily="18" charset="0"/>
              </a:rPr>
              <a:t>on the wire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  <a:t>and </a:t>
            </a:r>
            <a:r>
              <a:rPr lang="en-US" sz="2400" i="1" dirty="0">
                <a:solidFill>
                  <a:schemeClr val="accent1"/>
                </a:solidFill>
                <a:latin typeface="Century Schoolbook" panose="02040604050505020304" pitchFamily="18" charset="0"/>
              </a:rPr>
              <a:t>on the ferrites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  <a:t> with different </a:t>
            </a:r>
            <a:r>
              <a:rPr lang="en-US" sz="2400" dirty="0">
                <a:latin typeface="Century Schoolbook" panose="02040604050505020304" pitchFamily="18" charset="0"/>
              </a:rPr>
              <a:t>mitigation solutions</a:t>
            </a:r>
          </a:p>
        </p:txBody>
      </p:sp>
    </p:spTree>
    <p:extLst>
      <p:ext uri="{BB962C8B-B14F-4D97-AF65-F5344CB8AC3E}">
        <p14:creationId xmlns:p14="http://schemas.microsoft.com/office/powerpoint/2010/main" val="166776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Breakage conditions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6BB5A3-438B-CD94-1E4E-9DD5E995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08/06/2023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DE315C-ADE2-98E9-CBBF-91FB6B695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4A204F-E839-2513-D0F9-E299749E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BF11E235-A49D-1D2C-90E6-6B9761149624}"/>
              </a:ext>
            </a:extLst>
          </p:cNvPr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551" y="1323119"/>
            <a:ext cx="4658061" cy="3269226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CBF44E4-E31E-B189-54DA-06AACD7A491C}"/>
              </a:ext>
            </a:extLst>
          </p:cNvPr>
          <p:cNvSpPr txBox="1"/>
          <p:nvPr/>
        </p:nvSpPr>
        <p:spPr>
          <a:xfrm>
            <a:off x="5615491" y="1326427"/>
            <a:ext cx="310358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Intensity </a:t>
            </a:r>
            <a:r>
              <a:rPr lang="en-US" sz="2000" b="1" dirty="0"/>
              <a:t>1.8e11 p/b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4 trains of 72 bunches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Dedicated scrubbing (heavy duty cycle)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Bunch length at flat top ~1.58 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No Ferrites</a:t>
            </a:r>
          </a:p>
        </p:txBody>
      </p:sp>
      <p:sp>
        <p:nvSpPr>
          <p:cNvPr id="8" name="Signo de multiplicación 7">
            <a:extLst>
              <a:ext uri="{FF2B5EF4-FFF2-40B4-BE49-F238E27FC236}">
                <a16:creationId xmlns:a16="http://schemas.microsoft.com/office/drawing/2014/main" id="{F58F7A14-D63D-8311-FE98-B2BC9B30E422}"/>
              </a:ext>
            </a:extLst>
          </p:cNvPr>
          <p:cNvSpPr/>
          <p:nvPr/>
        </p:nvSpPr>
        <p:spPr>
          <a:xfrm>
            <a:off x="2374415" y="1921267"/>
            <a:ext cx="500230" cy="530509"/>
          </a:xfrm>
          <a:prstGeom prst="mathMultiply">
            <a:avLst>
              <a:gd name="adj1" fmla="val 19412"/>
            </a:avLst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596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curves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6BB5A3-438B-CD94-1E4E-9DD5E995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08/06/2023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DE315C-ADE2-98E9-CBBF-91FB6B695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4A204F-E839-2513-D0F9-E299749E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9231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4</a:t>
            </a:fld>
            <a:endParaRPr lang="en-U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251FB5D-130A-9A2A-7C08-BD224CD91F57}"/>
              </a:ext>
            </a:extLst>
          </p:cNvPr>
          <p:cNvSpPr txBox="1"/>
          <p:nvPr/>
        </p:nvSpPr>
        <p:spPr>
          <a:xfrm>
            <a:off x="556730" y="1092841"/>
            <a:ext cx="49913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Measurements vs </a:t>
            </a:r>
            <a:r>
              <a:rPr lang="en-US" sz="2000" dirty="0">
                <a:solidFill>
                  <a:schemeClr val="accent6"/>
                </a:solidFill>
              </a:rPr>
              <a:t>Eigenmode</a:t>
            </a:r>
            <a:r>
              <a:rPr lang="en-US" sz="2000" dirty="0"/>
              <a:t> vs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Wakefield</a:t>
            </a:r>
          </a:p>
        </p:txBody>
      </p:sp>
      <p:pic>
        <p:nvPicPr>
          <p:cNvPr id="17" name="Imagen 16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1DE80853-DD6D-E359-ECA7-798E3BF914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2"/>
          <a:stretch/>
        </p:blipFill>
        <p:spPr>
          <a:xfrm>
            <a:off x="60596" y="1539172"/>
            <a:ext cx="5782846" cy="3891616"/>
          </a:xfrm>
          <a:prstGeom prst="rect">
            <a:avLst/>
          </a:prstGeom>
        </p:spPr>
      </p:pic>
      <p:pic>
        <p:nvPicPr>
          <p:cNvPr id="22" name="Imagen 21" descr="Gráfico, Histograma&#10;&#10;Descripción generada automáticamente">
            <a:extLst>
              <a:ext uri="{FF2B5EF4-FFF2-40B4-BE49-F238E27FC236}">
                <a16:creationId xmlns:a16="http://schemas.microsoft.com/office/drawing/2014/main" id="{6A552AA2-1F3F-4736-44AB-1C0CA3EDB0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1" t="10364" r="9521"/>
          <a:stretch/>
        </p:blipFill>
        <p:spPr>
          <a:xfrm>
            <a:off x="5698968" y="2429769"/>
            <a:ext cx="3394710" cy="2854235"/>
          </a:xfrm>
          <a:prstGeom prst="rect">
            <a:avLst/>
          </a:prstGeom>
        </p:spPr>
      </p:pic>
      <p:sp>
        <p:nvSpPr>
          <p:cNvPr id="25" name="Abrir llave 24">
            <a:extLst>
              <a:ext uri="{FF2B5EF4-FFF2-40B4-BE49-F238E27FC236}">
                <a16:creationId xmlns:a16="http://schemas.microsoft.com/office/drawing/2014/main" id="{90378479-FB70-6FEE-1103-8232EC34C1AF}"/>
              </a:ext>
            </a:extLst>
          </p:cNvPr>
          <p:cNvSpPr/>
          <p:nvPr/>
        </p:nvSpPr>
        <p:spPr>
          <a:xfrm rot="10800000">
            <a:off x="5309186" y="4607963"/>
            <a:ext cx="213174" cy="344184"/>
          </a:xfrm>
          <a:prstGeom prst="leftBrac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brir llave 25">
            <a:extLst>
              <a:ext uri="{FF2B5EF4-FFF2-40B4-BE49-F238E27FC236}">
                <a16:creationId xmlns:a16="http://schemas.microsoft.com/office/drawing/2014/main" id="{CF4B5EF9-55DB-EF52-2D9D-1343755402C0}"/>
              </a:ext>
            </a:extLst>
          </p:cNvPr>
          <p:cNvSpPr/>
          <p:nvPr/>
        </p:nvSpPr>
        <p:spPr>
          <a:xfrm>
            <a:off x="5522360" y="2378471"/>
            <a:ext cx="150923" cy="2573677"/>
          </a:xfrm>
          <a:prstGeom prst="leftBrace">
            <a:avLst>
              <a:gd name="adj1" fmla="val 8333"/>
              <a:gd name="adj2" fmla="val 93313"/>
            </a:avLst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64CB6FDB-5CEA-7BFF-9D30-3A06B91E51E7}"/>
              </a:ext>
            </a:extLst>
          </p:cNvPr>
          <p:cNvSpPr txBox="1"/>
          <p:nvPr/>
        </p:nvSpPr>
        <p:spPr>
          <a:xfrm>
            <a:off x="5897579" y="2029659"/>
            <a:ext cx="9244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Zoom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02CDC29-5E91-D616-E4D8-A259071874D6}"/>
              </a:ext>
            </a:extLst>
          </p:cNvPr>
          <p:cNvSpPr txBox="1"/>
          <p:nvPr/>
        </p:nvSpPr>
        <p:spPr>
          <a:xfrm>
            <a:off x="865326" y="5429181"/>
            <a:ext cx="76740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All impedance curves agree well,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wakefield</a:t>
            </a:r>
            <a:r>
              <a:rPr lang="en-US" sz="2000" dirty="0"/>
              <a:t> was used for power calculations, shown to be closer to measurements </a:t>
            </a:r>
          </a:p>
        </p:txBody>
      </p:sp>
    </p:spTree>
    <p:extLst>
      <p:ext uri="{BB962C8B-B14F-4D97-AF65-F5344CB8AC3E}">
        <p14:creationId xmlns:p14="http://schemas.microsoft.com/office/powerpoint/2010/main" val="1962075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deposed </a:t>
            </a:r>
            <a:r>
              <a:rPr lang="en-US" dirty="0">
                <a:solidFill>
                  <a:schemeClr val="accent5"/>
                </a:solidFill>
              </a:rPr>
              <a:t>on the wire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6BB5A3-438B-CD94-1E4E-9DD5E995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08/06/2023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DE315C-ADE2-98E9-CBBF-91FB6B695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4A204F-E839-2513-D0F9-E299749E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9231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Imagen 6" descr="Gráfico, Histograma&#10;&#10;Descripción generada automáticamente">
            <a:extLst>
              <a:ext uri="{FF2B5EF4-FFF2-40B4-BE49-F238E27FC236}">
                <a16:creationId xmlns:a16="http://schemas.microsoft.com/office/drawing/2014/main" id="{05BCC97B-E308-BB82-17A8-3F237BF678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8" y="1822640"/>
            <a:ext cx="4995967" cy="3746975"/>
          </a:xfrm>
          <a:prstGeom prst="rect">
            <a:avLst/>
          </a:prstGeom>
        </p:spPr>
      </p:pic>
      <p:pic>
        <p:nvPicPr>
          <p:cNvPr id="8" name="Imagen 7" descr="Gráfico, Histograma&#10;&#10;Descripción generada automáticamente">
            <a:extLst>
              <a:ext uri="{FF2B5EF4-FFF2-40B4-BE49-F238E27FC236}">
                <a16:creationId xmlns:a16="http://schemas.microsoft.com/office/drawing/2014/main" id="{6EC47785-33CD-205A-3829-79A4CA61FF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66"/>
          <a:stretch/>
        </p:blipFill>
        <p:spPr>
          <a:xfrm>
            <a:off x="5051426" y="2623421"/>
            <a:ext cx="4047076" cy="2753965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B1CA1BC-DC28-A4B5-5101-81207D6B8DA8}"/>
              </a:ext>
            </a:extLst>
          </p:cNvPr>
          <p:cNvSpPr txBox="1"/>
          <p:nvPr/>
        </p:nvSpPr>
        <p:spPr>
          <a:xfrm>
            <a:off x="737797" y="1432626"/>
            <a:ext cx="361136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No ferrite</a:t>
            </a:r>
            <a:r>
              <a:rPr lang="en-US" sz="2000" dirty="0"/>
              <a:t>, about </a:t>
            </a:r>
            <a:r>
              <a:rPr lang="en-US" sz="2000" dirty="0">
                <a:solidFill>
                  <a:schemeClr val="accent6"/>
                </a:solidFill>
              </a:rPr>
              <a:t>60%</a:t>
            </a:r>
            <a:r>
              <a:rPr lang="en-US" sz="2000" dirty="0"/>
              <a:t> of total power on the wire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AF9529D-10D1-CF2F-224D-AD6A5C29FF6F}"/>
              </a:ext>
            </a:extLst>
          </p:cNvPr>
          <p:cNvSpPr txBox="1"/>
          <p:nvPr/>
        </p:nvSpPr>
        <p:spPr>
          <a:xfrm>
            <a:off x="5362250" y="1915535"/>
            <a:ext cx="363636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With ferrite</a:t>
            </a:r>
            <a:r>
              <a:rPr lang="en-US" sz="2000" dirty="0"/>
              <a:t>, about 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10%</a:t>
            </a:r>
            <a:r>
              <a:rPr lang="en-US" sz="2000" dirty="0"/>
              <a:t> of total power is on the wire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F2FE051-506B-09E9-A7C2-445EE35ABCD5}"/>
              </a:ext>
            </a:extLst>
          </p:cNvPr>
          <p:cNvSpPr txBox="1"/>
          <p:nvPr/>
        </p:nvSpPr>
        <p:spPr>
          <a:xfrm>
            <a:off x="2192454" y="3076984"/>
            <a:ext cx="158329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impedance “seen” by the  wire</a:t>
            </a:r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25298915-D05F-D14C-9D1A-86E4B2A8220C}"/>
              </a:ext>
            </a:extLst>
          </p:cNvPr>
          <p:cNvCxnSpPr/>
          <p:nvPr/>
        </p:nvCxnSpPr>
        <p:spPr>
          <a:xfrm>
            <a:off x="3220948" y="4125074"/>
            <a:ext cx="400692" cy="2311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0770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8070"/>
            <a:ext cx="7886700" cy="1325563"/>
          </a:xfrm>
        </p:spPr>
        <p:txBody>
          <a:bodyPr/>
          <a:lstStyle/>
          <a:p>
            <a:r>
              <a:rPr lang="en-US" dirty="0"/>
              <a:t>Power deposed </a:t>
            </a:r>
            <a:r>
              <a:rPr lang="en-US" dirty="0">
                <a:solidFill>
                  <a:schemeClr val="accent5"/>
                </a:solidFill>
              </a:rPr>
              <a:t>on the wire</a:t>
            </a:r>
            <a:br>
              <a:rPr lang="en-US" dirty="0">
                <a:solidFill>
                  <a:schemeClr val="accent5"/>
                </a:solidFill>
              </a:rPr>
            </a:br>
            <a:r>
              <a:rPr lang="en-US" sz="2800" dirty="0">
                <a:solidFill>
                  <a:schemeClr val="accent6"/>
                </a:solidFill>
              </a:rPr>
              <a:t>(breakage)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6BB5A3-438B-CD94-1E4E-9DD5E995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08/06/2023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DE315C-ADE2-98E9-CBBF-91FB6B695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4A204F-E839-2513-D0F9-E299749E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6</a:t>
            </a:fld>
            <a:endParaRPr lang="en-US" dirty="0"/>
          </a:p>
        </p:txBody>
      </p:sp>
      <p:pic>
        <p:nvPicPr>
          <p:cNvPr id="9" name="Imagen 8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22EAF2A7-C270-1B92-DBB5-88F2E2EF6D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94" y="1297306"/>
            <a:ext cx="4955311" cy="3716483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6F0C999F-9AD6-7B9E-DCC8-B9F060140A9A}"/>
              </a:ext>
            </a:extLst>
          </p:cNvPr>
          <p:cNvSpPr txBox="1"/>
          <p:nvPr/>
        </p:nvSpPr>
        <p:spPr>
          <a:xfrm>
            <a:off x="5332952" y="1405451"/>
            <a:ext cx="3276792" cy="3939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Big uncertainty between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min</a:t>
            </a:r>
            <a:r>
              <a:rPr lang="en-US" sz="2000" dirty="0"/>
              <a:t>/</a:t>
            </a:r>
            <a:r>
              <a:rPr lang="en-US" sz="2000" dirty="0">
                <a:solidFill>
                  <a:schemeClr val="accent6"/>
                </a:solidFill>
              </a:rPr>
              <a:t>max</a:t>
            </a:r>
            <a:r>
              <a:rPr lang="en-US" sz="2000" dirty="0"/>
              <a:t> due to narrow resonances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Value with </a:t>
            </a:r>
            <a:r>
              <a:rPr lang="en-US" sz="2000" u="sng" dirty="0">
                <a:solidFill>
                  <a:schemeClr val="accent3">
                    <a:lumMod val="50000"/>
                  </a:schemeClr>
                </a:solidFill>
              </a:rPr>
              <a:t>highest occurrence: 17.5 W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We expect </a:t>
            </a:r>
            <a:r>
              <a:rPr lang="en-US" sz="2000" u="sng" dirty="0">
                <a:solidFill>
                  <a:schemeClr val="accent5">
                    <a:lumMod val="75000"/>
                  </a:schemeClr>
                </a:solidFill>
              </a:rPr>
              <a:t>at least 6.5 W </a:t>
            </a:r>
            <a:r>
              <a:rPr lang="en-US" sz="2000" dirty="0"/>
              <a:t>on the wire (1.8e11 p/b, flat top, 1.58ns bunch length) with the breakage conditions</a:t>
            </a:r>
          </a:p>
          <a:p>
            <a:pPr>
              <a:spcAft>
                <a:spcPts val="1200"/>
              </a:spcAft>
            </a:pPr>
            <a:endParaRPr lang="en-US" sz="20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B49F122-E289-08E6-1026-B9898EBDFE6F}"/>
              </a:ext>
            </a:extLst>
          </p:cNvPr>
          <p:cNvSpPr txBox="1"/>
          <p:nvPr/>
        </p:nvSpPr>
        <p:spPr>
          <a:xfrm>
            <a:off x="1731198" y="5279179"/>
            <a:ext cx="55634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To be safe, power loss with mitigation options should be </a:t>
            </a:r>
            <a:r>
              <a:rPr lang="en-US" sz="2000" u="sng" dirty="0"/>
              <a:t>below these values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D9D1C784-AC02-A612-019D-F0E0F83299E6}"/>
              </a:ext>
            </a:extLst>
          </p:cNvPr>
          <p:cNvSpPr/>
          <p:nvPr/>
        </p:nvSpPr>
        <p:spPr>
          <a:xfrm>
            <a:off x="1900719" y="5183312"/>
            <a:ext cx="5291191" cy="9914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98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 descr="Gráfico, Histograma&#10;&#10;Descripción generada automáticamente">
            <a:extLst>
              <a:ext uri="{FF2B5EF4-FFF2-40B4-BE49-F238E27FC236}">
                <a16:creationId xmlns:a16="http://schemas.microsoft.com/office/drawing/2014/main" id="{8884FEC0-723F-4E59-BAB7-B7F347D1A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479" y="961309"/>
            <a:ext cx="4047076" cy="307590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Mitigation options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6BB5A3-438B-CD94-1E4E-9DD5E995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/>
              <a:t>08/06/2023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DE315C-ADE2-98E9-CBBF-91FB6B695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/>
              <a:t>SPS Wire Scanners - Beam Induced Heating Calculations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4A204F-E839-2513-D0F9-E299749E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7</a:t>
            </a:fld>
            <a:endParaRPr lang="en-US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BF11E235-A49D-1D2C-90E6-6B9761149624}"/>
              </a:ext>
            </a:extLst>
          </p:cNvPr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79613" y="1347106"/>
            <a:ext cx="3592133" cy="2521113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CBF44E4-E31E-B189-54DA-06AACD7A491C}"/>
              </a:ext>
            </a:extLst>
          </p:cNvPr>
          <p:cNvSpPr txBox="1"/>
          <p:nvPr/>
        </p:nvSpPr>
        <p:spPr>
          <a:xfrm>
            <a:off x="736898" y="4206206"/>
            <a:ext cx="742815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Mitigation strategy (I) adding </a:t>
            </a:r>
            <a:r>
              <a:rPr lang="en-US" sz="2000" dirty="0">
                <a:solidFill>
                  <a:schemeClr val="accent1"/>
                </a:solidFill>
              </a:rPr>
              <a:t>2 ferrites on the side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Impedance curve with </a:t>
            </a:r>
            <a:r>
              <a:rPr lang="en-US" sz="2000" u="sng" dirty="0"/>
              <a:t>broader resonances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Less percentage of power on the wire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Calculations for LIU target intensity </a:t>
            </a:r>
            <a:r>
              <a:rPr lang="en-US" sz="2000" b="1" dirty="0"/>
              <a:t>2.3e11 p/b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4 trains of 72 bunches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Bunch length at flat top ~1.58 ns</a:t>
            </a:r>
          </a:p>
          <a:p>
            <a:endParaRPr lang="en-US" sz="2000" dirty="0">
              <a:solidFill>
                <a:schemeClr val="accent5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892A04E-6139-FC17-D04D-0395E564E9D5}"/>
              </a:ext>
            </a:extLst>
          </p:cNvPr>
          <p:cNvSpPr txBox="1"/>
          <p:nvPr/>
        </p:nvSpPr>
        <p:spPr>
          <a:xfrm>
            <a:off x="77537" y="1284534"/>
            <a:ext cx="1243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Case of 2 ferrite tiles on the side</a:t>
            </a:r>
          </a:p>
        </p:txBody>
      </p:sp>
    </p:spTree>
    <p:extLst>
      <p:ext uri="{BB962C8B-B14F-4D97-AF65-F5344CB8AC3E}">
        <p14:creationId xmlns:p14="http://schemas.microsoft.com/office/powerpoint/2010/main" val="3643296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deposed </a:t>
            </a:r>
            <a:r>
              <a:rPr lang="en-US" dirty="0">
                <a:solidFill>
                  <a:schemeClr val="accent5"/>
                </a:solidFill>
              </a:rPr>
              <a:t>on the wire</a:t>
            </a:r>
            <a:br>
              <a:rPr lang="en-US" dirty="0">
                <a:solidFill>
                  <a:schemeClr val="accent5"/>
                </a:solidFill>
              </a:rPr>
            </a:b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(2 ferrite tiles)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6BB5A3-438B-CD94-1E4E-9DD5E995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08/06/2023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DE315C-ADE2-98E9-CBBF-91FB6B695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4A204F-E839-2513-D0F9-E299749E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8</a:t>
            </a:fld>
            <a:endParaRPr lang="en-U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F0C999F-9AD6-7B9E-DCC8-B9F060140A9A}"/>
              </a:ext>
            </a:extLst>
          </p:cNvPr>
          <p:cNvSpPr txBox="1"/>
          <p:nvPr/>
        </p:nvSpPr>
        <p:spPr>
          <a:xfrm>
            <a:off x="5370761" y="1649593"/>
            <a:ext cx="3276792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min</a:t>
            </a:r>
            <a:r>
              <a:rPr lang="en-US" sz="2000" dirty="0"/>
              <a:t>/</a:t>
            </a:r>
            <a:r>
              <a:rPr lang="en-US" sz="2000" dirty="0">
                <a:solidFill>
                  <a:schemeClr val="accent6"/>
                </a:solidFill>
              </a:rPr>
              <a:t>max</a:t>
            </a:r>
            <a:r>
              <a:rPr lang="en-US" sz="2000" dirty="0"/>
              <a:t> closer due to broader resonances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Value with </a:t>
            </a:r>
            <a:r>
              <a:rPr lang="en-US" sz="2000" u="sng" dirty="0">
                <a:solidFill>
                  <a:schemeClr val="accent3">
                    <a:lumMod val="50000"/>
                  </a:schemeClr>
                </a:solidFill>
              </a:rPr>
              <a:t>highest occurrence: 6.3 W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u="sng" dirty="0">
                <a:solidFill>
                  <a:srgbClr val="C00000"/>
                </a:solidFill>
              </a:rPr>
              <a:t>Maximum 11.2 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/>
              <a:t>is above the 6.5 W minimum we had with breakage conditions</a:t>
            </a:r>
          </a:p>
          <a:p>
            <a:pPr>
              <a:spcAft>
                <a:spcPts val="1200"/>
              </a:spcAft>
            </a:pPr>
            <a:endParaRPr lang="en-US" sz="2000" dirty="0"/>
          </a:p>
        </p:txBody>
      </p:sp>
      <p:pic>
        <p:nvPicPr>
          <p:cNvPr id="8" name="Imagen 7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6B8B6AE6-189F-AD8D-95FC-3530928405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47" y="1467157"/>
            <a:ext cx="4836505" cy="3627379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B6CF3E89-D812-F3A7-53E8-D45CB925E137}"/>
              </a:ext>
            </a:extLst>
          </p:cNvPr>
          <p:cNvSpPr txBox="1"/>
          <p:nvPr/>
        </p:nvSpPr>
        <p:spPr>
          <a:xfrm>
            <a:off x="1731198" y="5279179"/>
            <a:ext cx="55634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With ferrite, min/max discrepancy is mitigated, power on the wire is potentially lower on average</a:t>
            </a:r>
            <a:endParaRPr lang="en-US" sz="2000" u="sng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A22FFBDB-251A-6F12-FB5A-D6E6F05EA4CE}"/>
              </a:ext>
            </a:extLst>
          </p:cNvPr>
          <p:cNvSpPr/>
          <p:nvPr/>
        </p:nvSpPr>
        <p:spPr>
          <a:xfrm>
            <a:off x="1900719" y="5183312"/>
            <a:ext cx="5291191" cy="9914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319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deposed </a:t>
            </a:r>
            <a:r>
              <a:rPr lang="en-US" dirty="0">
                <a:solidFill>
                  <a:schemeClr val="accent1"/>
                </a:solidFill>
              </a:rPr>
              <a:t>on the ferrite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B4DCFA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 pitchFamily="18" charset="0"/>
                <a:ea typeface="+mj-ea"/>
                <a:cs typeface="+mj-cs"/>
              </a:rPr>
              <a:t>(2 ferrite tiles)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6BB5A3-438B-CD94-1E4E-9DD5E995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08/06/2023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DE315C-ADE2-98E9-CBBF-91FB6B695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4A204F-E839-2513-D0F9-E299749E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9</a:t>
            </a:fld>
            <a:endParaRPr lang="en-U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F0C999F-9AD6-7B9E-DCC8-B9F060140A9A}"/>
              </a:ext>
            </a:extLst>
          </p:cNvPr>
          <p:cNvSpPr txBox="1"/>
          <p:nvPr/>
        </p:nvSpPr>
        <p:spPr>
          <a:xfrm>
            <a:off x="5656256" y="1397876"/>
            <a:ext cx="3276792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Power deposed on the ferrite will cause heating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Data sent to Giannis to compute thermal simulations:</a:t>
            </a:r>
          </a:p>
          <a:p>
            <a:pPr marL="800100" lvl="1" indent="-3429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accent6"/>
                </a:solidFill>
              </a:rPr>
              <a:t>Max. power along the cycle </a:t>
            </a:r>
            <a:r>
              <a:rPr lang="en-US" sz="2000" dirty="0">
                <a:solidFill>
                  <a:schemeClr val="tx2"/>
                </a:solidFill>
              </a:rPr>
              <a:t>for </a:t>
            </a:r>
            <a:r>
              <a:rPr lang="en-US" sz="2000" i="1" dirty="0">
                <a:solidFill>
                  <a:schemeClr val="tx2"/>
                </a:solidFill>
              </a:rPr>
              <a:t>transient</a:t>
            </a:r>
            <a:r>
              <a:rPr lang="en-US" sz="2000" dirty="0">
                <a:solidFill>
                  <a:schemeClr val="tx2"/>
                </a:solidFill>
              </a:rPr>
              <a:t> simulation</a:t>
            </a:r>
          </a:p>
          <a:p>
            <a:pPr marL="800100" lvl="1" indent="-3429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Integrated power </a:t>
            </a:r>
            <a:r>
              <a:rPr lang="en-US" sz="2000" dirty="0">
                <a:solidFill>
                  <a:schemeClr val="tx2"/>
                </a:solidFill>
              </a:rPr>
              <a:t>along the cycle for </a:t>
            </a:r>
            <a:r>
              <a:rPr lang="en-US" sz="2000" i="1" dirty="0">
                <a:solidFill>
                  <a:schemeClr val="tx2"/>
                </a:solidFill>
              </a:rPr>
              <a:t>steady state </a:t>
            </a:r>
            <a:r>
              <a:rPr lang="en-US" sz="2000" dirty="0">
                <a:solidFill>
                  <a:schemeClr val="tx2"/>
                </a:solidFill>
              </a:rPr>
              <a:t>simulations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11" name="Imagen 10" descr="Gráfico, Histograma&#10;&#10;Descripción generada automáticamente">
            <a:extLst>
              <a:ext uri="{FF2B5EF4-FFF2-40B4-BE49-F238E27FC236}">
                <a16:creationId xmlns:a16="http://schemas.microsoft.com/office/drawing/2014/main" id="{F78EFA9E-1015-6C61-72B7-156D3F2948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16" y="1475878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501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362</TotalTime>
  <Words>833</Words>
  <Application>Microsoft Office PowerPoint</Application>
  <PresentationFormat>Presentación en pantalla (4:3)</PresentationFormat>
  <Paragraphs>127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Century Schoolbook</vt:lpstr>
      <vt:lpstr>Courier New</vt:lpstr>
      <vt:lpstr>Tema de Office</vt:lpstr>
      <vt:lpstr>Update on the power loss computations (II)</vt:lpstr>
      <vt:lpstr>Outlook</vt:lpstr>
      <vt:lpstr>Breakage conditions</vt:lpstr>
      <vt:lpstr>Impedance curves</vt:lpstr>
      <vt:lpstr>Power deposed on the wire</vt:lpstr>
      <vt:lpstr>Power deposed on the wire (breakage)</vt:lpstr>
      <vt:lpstr>Mitigation options</vt:lpstr>
      <vt:lpstr>Power deposed on the wire (2 ferrite tiles)</vt:lpstr>
      <vt:lpstr>Power deposed on the ferrite (2 ferrite tiles)</vt:lpstr>
      <vt:lpstr>Mitigation options (II)</vt:lpstr>
      <vt:lpstr>Power deposed on the wire (6 ferrite tiles)</vt:lpstr>
      <vt:lpstr>Summary</vt:lpstr>
      <vt:lpstr>Presentación de PowerPoint</vt:lpstr>
      <vt:lpstr>Backup: Power Loss calculation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Elena de la Fuente García</dc:creator>
  <cp:lastModifiedBy>Elena de la Fuente García</cp:lastModifiedBy>
  <cp:revision>28</cp:revision>
  <dcterms:created xsi:type="dcterms:W3CDTF">2023-06-01T15:21:53Z</dcterms:created>
  <dcterms:modified xsi:type="dcterms:W3CDTF">2023-06-08T06:46:30Z</dcterms:modified>
</cp:coreProperties>
</file>