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1" r:id="rId2"/>
    <p:sldId id="286" r:id="rId3"/>
    <p:sldId id="306" r:id="rId4"/>
    <p:sldId id="294" r:id="rId5"/>
    <p:sldId id="314" r:id="rId6"/>
    <p:sldId id="315" r:id="rId7"/>
    <p:sldId id="295" r:id="rId8"/>
    <p:sldId id="296" r:id="rId9"/>
    <p:sldId id="297" r:id="rId10"/>
    <p:sldId id="298" r:id="rId11"/>
    <p:sldId id="313" r:id="rId12"/>
    <p:sldId id="300" r:id="rId13"/>
    <p:sldId id="310" r:id="rId14"/>
    <p:sldId id="311" r:id="rId15"/>
    <p:sldId id="312" r:id="rId16"/>
    <p:sldId id="305" r:id="rId17"/>
    <p:sldId id="307" r:id="rId18"/>
    <p:sldId id="299" r:id="rId19"/>
    <p:sldId id="308" r:id="rId20"/>
    <p:sldId id="309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8" autoAdjust="0"/>
    <p:restoredTop sz="94686"/>
  </p:normalViewPr>
  <p:slideViewPr>
    <p:cSldViewPr snapToGrid="0" snapToObjects="1">
      <p:cViewPr>
        <p:scale>
          <a:sx n="60" d="100"/>
          <a:sy n="60" d="100"/>
        </p:scale>
        <p:origin x="12" y="12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30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Michael Sullivan | </a:t>
            </a:r>
            <a:r>
              <a:rPr lang="en-GB" dirty="0">
                <a:solidFill>
                  <a:srgbClr val="F9F9F9"/>
                </a:solidFill>
              </a:rPr>
              <a:t>Longitudinal impedance optimization in the SPS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F93BA-BF96-CA3E-3B09-26D98D80FD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GB" i="0" dirty="0">
                <a:solidFill>
                  <a:srgbClr val="F9F9F9"/>
                </a:solidFill>
                <a:effectLst/>
              </a:rPr>
              <a:t>SPS Wire Scanner</a:t>
            </a:r>
            <a:r>
              <a:rPr lang="en-GB" dirty="0">
                <a:solidFill>
                  <a:srgbClr val="F9F9F9"/>
                </a:solidFill>
              </a:rPr>
              <a:t> </a:t>
            </a:r>
            <a:r>
              <a:rPr lang="en-GB" i="0" dirty="0">
                <a:solidFill>
                  <a:srgbClr val="F9F9F9"/>
                </a:solidFill>
                <a:effectLst/>
              </a:rPr>
              <a:t>Impedance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362F6C-818D-5053-74B1-13EC030D18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Sullivan</a:t>
            </a:r>
          </a:p>
          <a:p>
            <a:r>
              <a:rPr lang="en-US" dirty="0"/>
              <a:t>Thanks to Elena, Leonardo, Carlo, Benoit for power loss calculations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2824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18BD1C-82FF-B687-EC19-54AC6161E6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" y="1243012"/>
            <a:ext cx="5581650" cy="41433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BC59B1-BF82-7ABD-BACF-F6AB68188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7600" y="1271587"/>
            <a:ext cx="5791200" cy="4114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ADFD2C-9703-0104-01EE-8015D1C548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75" y="1000125"/>
            <a:ext cx="13525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0233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9E179B-1CFD-54C0-78FB-E413702C0F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162" y="1198563"/>
            <a:ext cx="6437382" cy="2257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57CF31-4C7E-7852-85CF-EB9B269D8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69" y="3705225"/>
            <a:ext cx="6422075" cy="2152651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37E58FF-2811-9F8D-78DE-C9382B2CCA84}"/>
              </a:ext>
            </a:extLst>
          </p:cNvPr>
          <p:cNvCxnSpPr/>
          <p:nvPr/>
        </p:nvCxnSpPr>
        <p:spPr>
          <a:xfrm flipH="1">
            <a:off x="1076325" y="1695450"/>
            <a:ext cx="58992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6F12E2F-778A-65AD-4403-0745BB64E640}"/>
              </a:ext>
            </a:extLst>
          </p:cNvPr>
          <p:cNvCxnSpPr/>
          <p:nvPr/>
        </p:nvCxnSpPr>
        <p:spPr>
          <a:xfrm flipH="1">
            <a:off x="992949" y="2962275"/>
            <a:ext cx="58992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266656-6398-684A-9DFD-EAF0B73B5F46}"/>
              </a:ext>
            </a:extLst>
          </p:cNvPr>
          <p:cNvCxnSpPr/>
          <p:nvPr/>
        </p:nvCxnSpPr>
        <p:spPr>
          <a:xfrm flipH="1">
            <a:off x="992948" y="4562475"/>
            <a:ext cx="58992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0B72EF7-509D-7A13-2190-7A86F5E41880}"/>
              </a:ext>
            </a:extLst>
          </p:cNvPr>
          <p:cNvCxnSpPr/>
          <p:nvPr/>
        </p:nvCxnSpPr>
        <p:spPr>
          <a:xfrm flipH="1">
            <a:off x="1037432" y="5181600"/>
            <a:ext cx="58992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9EB531F-25FB-1B62-A3AE-7CF803D521CD}"/>
              </a:ext>
            </a:extLst>
          </p:cNvPr>
          <p:cNvSpPr txBox="1"/>
          <p:nvPr/>
        </p:nvSpPr>
        <p:spPr>
          <a:xfrm>
            <a:off x="7430331" y="1859181"/>
            <a:ext cx="4647369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The best fork angles for modes 8 &amp; 9 are shown here.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Ideally, we want to reduce R*%loss (on wire) as this should reduce heating on the wire.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Options are given for both a negative and positive angle.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This will be concluded with a power loss calculation as the frequency shift and the sharpness of the resonance will potentially have a large effect on the heating.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4591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8033A8-901E-6DE3-6A4E-95393FC8A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933450"/>
            <a:ext cx="8604712" cy="52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5617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DAB7240-0931-EFF1-2B7B-683D56183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933450"/>
            <a:ext cx="8604712" cy="5200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85C0D70-4443-8567-5A2C-109372B434CF}"/>
              </a:ext>
            </a:extLst>
          </p:cNvPr>
          <p:cNvSpPr/>
          <p:nvPr/>
        </p:nvSpPr>
        <p:spPr>
          <a:xfrm>
            <a:off x="4829175" y="4962525"/>
            <a:ext cx="2940280" cy="6286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7E14E18-4EF5-C133-4F28-8F5DDEADC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458" y="1285873"/>
            <a:ext cx="5729518" cy="346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8505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EC97DD5-7A7B-43CA-6735-7476AFF35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933450"/>
            <a:ext cx="8604712" cy="5200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3A0F71-7307-C78A-A6F5-9D92F6E236AA}"/>
              </a:ext>
            </a:extLst>
          </p:cNvPr>
          <p:cNvSpPr/>
          <p:nvPr/>
        </p:nvSpPr>
        <p:spPr>
          <a:xfrm>
            <a:off x="8023788" y="1305454"/>
            <a:ext cx="367737" cy="4257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2EE338E-0B73-0DEE-35F5-F98764CF82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939" y="1543050"/>
            <a:ext cx="5783753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00312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462C78-92E3-5CBE-A4E5-F77516AF8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0175" y="933450"/>
            <a:ext cx="8604712" cy="52006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1856CD-DEF7-81C0-6661-803AA963BBA0}"/>
              </a:ext>
            </a:extLst>
          </p:cNvPr>
          <p:cNvSpPr/>
          <p:nvPr/>
        </p:nvSpPr>
        <p:spPr>
          <a:xfrm>
            <a:off x="8541031" y="3810001"/>
            <a:ext cx="443937" cy="17477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028FE6DC-E4AF-CF27-A1CE-70C79140DB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113" y="1333500"/>
            <a:ext cx="5815272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290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7337" y="2621493"/>
            <a:ext cx="11376025" cy="1065742"/>
          </a:xfrm>
        </p:spPr>
        <p:txBody>
          <a:bodyPr/>
          <a:lstStyle/>
          <a:p>
            <a:r>
              <a:rPr lang="en-US" sz="9600" dirty="0"/>
              <a:t>Extra Slides</a:t>
            </a:r>
            <a:endParaRPr lang="en-GB" sz="9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</p:spTree>
    <p:extLst>
      <p:ext uri="{BB962C8B-B14F-4D97-AF65-F5344CB8AC3E}">
        <p14:creationId xmlns:p14="http://schemas.microsoft.com/office/powerpoint/2010/main" val="22188202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64B190-3893-E176-6D0C-8121A0F5B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87" y="868363"/>
            <a:ext cx="8694737" cy="525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45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64B190-3893-E176-6D0C-8121A0F5B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87" y="868363"/>
            <a:ext cx="8694737" cy="52550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C5820B-9FA5-49D7-F038-37D7DA64BC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7854" y="1266824"/>
            <a:ext cx="5531601" cy="33432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AA31CC-9120-0DD8-C133-4789B7F489FB}"/>
              </a:ext>
            </a:extLst>
          </p:cNvPr>
          <p:cNvSpPr/>
          <p:nvPr/>
        </p:nvSpPr>
        <p:spPr>
          <a:xfrm>
            <a:off x="4829175" y="4962525"/>
            <a:ext cx="2940280" cy="6286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12297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64B190-3893-E176-6D0C-8121A0F5B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87" y="868363"/>
            <a:ext cx="8694737" cy="525506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AA31CC-9120-0DD8-C133-4789B7F489FB}"/>
              </a:ext>
            </a:extLst>
          </p:cNvPr>
          <p:cNvSpPr/>
          <p:nvPr/>
        </p:nvSpPr>
        <p:spPr>
          <a:xfrm>
            <a:off x="8023788" y="1305454"/>
            <a:ext cx="596337" cy="4257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D5BFA-5962-C179-50B0-12B5F6C40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075" y="1428752"/>
            <a:ext cx="5673433" cy="3428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8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5C9F29-AB41-67E5-D14A-C69FB5639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631" y="1369210"/>
            <a:ext cx="2755823" cy="19700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34BF52-B6CA-566B-5CD6-C4E3B961BD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542" y="3881519"/>
            <a:ext cx="2932190" cy="20574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03C3BF5-6C9A-6BDE-239C-AC52B3F66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021" y="3864678"/>
            <a:ext cx="2803978" cy="200920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D90665-F850-1DA2-C3F3-277B5B4441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3016" y="3881519"/>
            <a:ext cx="2712552" cy="1992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C7B5E0-3E7B-2855-93E6-760DC11FC5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3894" y="3858459"/>
            <a:ext cx="2688564" cy="20154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5A260F-4C3E-2164-8CBA-B29BC218086D}"/>
              </a:ext>
            </a:extLst>
          </p:cNvPr>
          <p:cNvSpPr txBox="1"/>
          <p:nvPr/>
        </p:nvSpPr>
        <p:spPr>
          <a:xfrm>
            <a:off x="1142568" y="3469601"/>
            <a:ext cx="110613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Tiles (0°)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6839804-CC76-9E11-B62C-C1DC53CD8B19}"/>
              </a:ext>
            </a:extLst>
          </p:cNvPr>
          <p:cNvSpPr txBox="1"/>
          <p:nvPr/>
        </p:nvSpPr>
        <p:spPr>
          <a:xfrm>
            <a:off x="4236480" y="3484947"/>
            <a:ext cx="1311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 Tiles (-90°)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FDE57F2-86F8-B809-6E01-FC2D28EF577E}"/>
              </a:ext>
            </a:extLst>
          </p:cNvPr>
          <p:cNvSpPr txBox="1"/>
          <p:nvPr/>
        </p:nvSpPr>
        <p:spPr>
          <a:xfrm>
            <a:off x="7136223" y="3484947"/>
            <a:ext cx="9907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1 Tile (0°)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8090270-2E08-59A4-7650-8F4B7D8E0BAD}"/>
              </a:ext>
            </a:extLst>
          </p:cNvPr>
          <p:cNvSpPr txBox="1"/>
          <p:nvPr/>
        </p:nvSpPr>
        <p:spPr>
          <a:xfrm>
            <a:off x="9715653" y="3484947"/>
            <a:ext cx="21384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 Tiles (-90°, 0°, 90°)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427D2E2-919C-A8A5-AEB4-BCC2776BB847}"/>
              </a:ext>
            </a:extLst>
          </p:cNvPr>
          <p:cNvSpPr txBox="1"/>
          <p:nvPr/>
        </p:nvSpPr>
        <p:spPr>
          <a:xfrm>
            <a:off x="5619278" y="1004775"/>
            <a:ext cx="20390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Current 2023 Model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712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64B190-3893-E176-6D0C-8121A0F5B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87" y="868363"/>
            <a:ext cx="8694737" cy="525506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AA31CC-9120-0DD8-C133-4789B7F489FB}"/>
              </a:ext>
            </a:extLst>
          </p:cNvPr>
          <p:cNvSpPr/>
          <p:nvPr/>
        </p:nvSpPr>
        <p:spPr>
          <a:xfrm>
            <a:off x="8772525" y="4105274"/>
            <a:ext cx="443937" cy="15191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F7AC60-6E78-3AE2-11AF-5B6D8A21B1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6475" y="1333500"/>
            <a:ext cx="5909829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433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061E62-EC53-EA06-DDAA-9573A247B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1020480"/>
            <a:ext cx="8021622" cy="505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013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980394-B036-40AB-0FB0-0F4990275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125" y="1117599"/>
            <a:ext cx="7764462" cy="489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57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946" y="0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118AD42-CB22-E46F-856C-A960C5494C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871"/>
            <a:ext cx="3962400" cy="2971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DF87989-0B5E-B0EE-AA15-CC729EFCF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263" y="532872"/>
            <a:ext cx="3962400" cy="29718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348C9A-49E2-27D8-0407-D6DBBD9EB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6443" y="567526"/>
            <a:ext cx="3836688" cy="28775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BFE814-E4E4-1575-E5B5-F159CCAFD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869" y="3395402"/>
            <a:ext cx="3823531" cy="28676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742E40B-7864-B43D-62B8-1041BB200DA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2451" y="3445042"/>
            <a:ext cx="3823531" cy="286764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BE8B5D-E489-29EF-3D66-9FC3865D1B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22106" y="3503160"/>
            <a:ext cx="3673641" cy="275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29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946" y="0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TT2111R Ferrites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406180-210F-811E-7749-4BCDEFDF1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20" y="532871"/>
            <a:ext cx="3861505" cy="28961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D5E28-9A15-1588-CD67-5BB483A93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4642" y="545732"/>
            <a:ext cx="3861505" cy="28961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130A0A-ACBD-1FB4-7255-2A4B06248A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5631" y="545732"/>
            <a:ext cx="3844357" cy="28832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7C4B7D-AE0C-98EF-2AED-21079FD5B3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56" y="3417915"/>
            <a:ext cx="3560085" cy="26700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A3F278C-8B16-A3D7-F631-6A8F35CD2D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71114" y="3356372"/>
            <a:ext cx="3861505" cy="28961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54F424A-D05E-936C-985A-237F07A22E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77893" y="3441861"/>
            <a:ext cx="3747520" cy="281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34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F37F143-11FD-08F0-84CD-B639543C8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329" y="1865820"/>
            <a:ext cx="3675879" cy="310998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D43879-BC00-22FC-7CF3-3785B3CB80B8}"/>
              </a:ext>
            </a:extLst>
          </p:cNvPr>
          <p:cNvSpPr txBox="1"/>
          <p:nvPr/>
        </p:nvSpPr>
        <p:spPr>
          <a:xfrm>
            <a:off x="1575936" y="1581130"/>
            <a:ext cx="12086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Fork at -20°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00EAD9-E1B0-C08F-0F8A-464572444CF6}"/>
              </a:ext>
            </a:extLst>
          </p:cNvPr>
          <p:cNvSpPr txBox="1"/>
          <p:nvPr/>
        </p:nvSpPr>
        <p:spPr>
          <a:xfrm>
            <a:off x="5594258" y="1568309"/>
            <a:ext cx="100348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Fork at 0°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6D61EC-461A-1B6E-56B6-C79254B75326}"/>
              </a:ext>
            </a:extLst>
          </p:cNvPr>
          <p:cNvSpPr txBox="1"/>
          <p:nvPr/>
        </p:nvSpPr>
        <p:spPr>
          <a:xfrm>
            <a:off x="9624079" y="1507878"/>
            <a:ext cx="113172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Fork at 20°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5AEECF-4C9E-112D-28DF-5E7A7C2AC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8059" y="1862946"/>
            <a:ext cx="3675879" cy="31493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DE910D-A152-D5B0-0069-10B0D1659F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4477" y="1862946"/>
            <a:ext cx="3590925" cy="307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DEF3EF4-C02B-46A7-50F8-6F5994242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1262506"/>
            <a:ext cx="5890466" cy="43329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BC10FE-F8E7-4165-9309-AC2EDAAE2E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9564"/>
          <a:stretch/>
        </p:blipFill>
        <p:spPr>
          <a:xfrm>
            <a:off x="6168186" y="1262506"/>
            <a:ext cx="5707901" cy="42888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BAED35-9939-1579-98DA-8D2DA1B9BB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75" y="1000125"/>
            <a:ext cx="1352550" cy="3124200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01EC44C-A19B-A653-E3EB-0CCED7FD0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</p:spTree>
    <p:extLst>
      <p:ext uri="{BB962C8B-B14F-4D97-AF65-F5344CB8AC3E}">
        <p14:creationId xmlns:p14="http://schemas.microsoft.com/office/powerpoint/2010/main" val="1145637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92F63-AEAF-A7F7-0360-F2A6C9FF2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GB" dirty="0" err="1"/>
              <a:t>itigation</a:t>
            </a:r>
            <a:r>
              <a:rPr lang="en-GB" dirty="0"/>
              <a:t> Options – Fork Parking Position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3BA6A-75D8-042A-76EF-F36EFBCE4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2" name="Date Placeholder 2">
            <a:extLst>
              <a:ext uri="{FF2B5EF4-FFF2-40B4-BE49-F238E27FC236}">
                <a16:creationId xmlns:a16="http://schemas.microsoft.com/office/drawing/2014/main" id="{073A44C6-2D3A-65FA-E5F9-F4715433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8</a:t>
            </a:r>
            <a:r>
              <a:rPr lang="en-US" baseline="30000" dirty="0"/>
              <a:t>th</a:t>
            </a:r>
            <a:r>
              <a:rPr lang="en-US" dirty="0"/>
              <a:t> June 2023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B9E3A490-CBC1-92E4-273F-5EE517B24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Michael Sullivan | BWS Task Force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3CB648-F3FF-D8CF-CA5B-DA9B89CD6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1343025"/>
            <a:ext cx="5610225" cy="41719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873F9D-0BBC-B0BD-0F9E-B49F7F556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525" y="1304925"/>
            <a:ext cx="5629275" cy="4210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8C2CBD-AF59-8AB5-741E-21B25EE88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975" y="1000125"/>
            <a:ext cx="135255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56912</TotalTime>
  <Words>448</Words>
  <Application>Microsoft Office PowerPoint</Application>
  <PresentationFormat>Widescreen</PresentationFormat>
  <Paragraphs>91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SPS Wire Scanner Impedance studies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TT2111R Ferrites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  <vt:lpstr>Extra Slides</vt:lpstr>
      <vt:lpstr>Mitigation Options – Fork Parking Position</vt:lpstr>
      <vt:lpstr>Mitigation Options – Fork Parking Position</vt:lpstr>
      <vt:lpstr>Mitigation Options – Fork Parking Position</vt:lpstr>
      <vt:lpstr>Mitigation Options – Fork Parking Position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Michael Stephen Sullivan</dc:creator>
  <cp:lastModifiedBy>Michael Stephen Sullivan</cp:lastModifiedBy>
  <cp:revision>53</cp:revision>
  <cp:lastPrinted>2023-04-25T08:58:25Z</cp:lastPrinted>
  <dcterms:created xsi:type="dcterms:W3CDTF">2022-09-21T10:08:11Z</dcterms:created>
  <dcterms:modified xsi:type="dcterms:W3CDTF">2023-06-08T07:13:31Z</dcterms:modified>
</cp:coreProperties>
</file>